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8"/>
    <p:restoredTop sz="94658"/>
  </p:normalViewPr>
  <p:slideViewPr>
    <p:cSldViewPr snapToGrid="0">
      <p:cViewPr varScale="1">
        <p:scale>
          <a:sx n="120" d="100"/>
          <a:sy n="120" d="100"/>
        </p:scale>
        <p:origin x="28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B22FD-6969-CD23-A073-CECA283AA2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52F2FD-34DD-D580-3FA8-6657C29880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040FA9-8D9F-FBA4-165B-7660E8953345}"/>
              </a:ext>
            </a:extLst>
          </p:cNvPr>
          <p:cNvSpPr>
            <a:spLocks noGrp="1"/>
          </p:cNvSpPr>
          <p:nvPr>
            <p:ph type="dt" sz="half" idx="10"/>
          </p:nvPr>
        </p:nvSpPr>
        <p:spPr/>
        <p:txBody>
          <a:bodyPr/>
          <a:lstStyle/>
          <a:p>
            <a:fld id="{6CAEC496-F6C7-624E-826F-F17A0F59DD00}" type="datetimeFigureOut">
              <a:rPr lang="en-US" smtClean="0"/>
              <a:t>9/1/26</a:t>
            </a:fld>
            <a:endParaRPr lang="en-US"/>
          </a:p>
        </p:txBody>
      </p:sp>
      <p:sp>
        <p:nvSpPr>
          <p:cNvPr id="5" name="Footer Placeholder 4">
            <a:extLst>
              <a:ext uri="{FF2B5EF4-FFF2-40B4-BE49-F238E27FC236}">
                <a16:creationId xmlns:a16="http://schemas.microsoft.com/office/drawing/2014/main" id="{3649D5F1-B952-7705-699B-285B903FF2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6E8AEE-95B3-EB75-AB7C-6CD3602F46BC}"/>
              </a:ext>
            </a:extLst>
          </p:cNvPr>
          <p:cNvSpPr>
            <a:spLocks noGrp="1"/>
          </p:cNvSpPr>
          <p:nvPr>
            <p:ph type="sldNum" sz="quarter" idx="12"/>
          </p:nvPr>
        </p:nvSpPr>
        <p:spPr/>
        <p:txBody>
          <a:bodyPr/>
          <a:lstStyle/>
          <a:p>
            <a:fld id="{1B38CD26-3DDC-1444-AF4D-640B5BA7FE77}" type="slidenum">
              <a:rPr lang="en-US" smtClean="0"/>
              <a:t>‹#›</a:t>
            </a:fld>
            <a:endParaRPr lang="en-US"/>
          </a:p>
        </p:txBody>
      </p:sp>
    </p:spTree>
    <p:extLst>
      <p:ext uri="{BB962C8B-B14F-4D97-AF65-F5344CB8AC3E}">
        <p14:creationId xmlns:p14="http://schemas.microsoft.com/office/powerpoint/2010/main" val="329479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EE13A-B91D-3063-859C-1FDC801123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B9A75E-B3FA-B434-583E-F431F26379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7A4B41-F797-129B-206B-37279856D47E}"/>
              </a:ext>
            </a:extLst>
          </p:cNvPr>
          <p:cNvSpPr>
            <a:spLocks noGrp="1"/>
          </p:cNvSpPr>
          <p:nvPr>
            <p:ph type="dt" sz="half" idx="10"/>
          </p:nvPr>
        </p:nvSpPr>
        <p:spPr/>
        <p:txBody>
          <a:bodyPr/>
          <a:lstStyle/>
          <a:p>
            <a:fld id="{6CAEC496-F6C7-624E-826F-F17A0F59DD00}" type="datetimeFigureOut">
              <a:rPr lang="en-US" smtClean="0"/>
              <a:t>9/1/26</a:t>
            </a:fld>
            <a:endParaRPr lang="en-US"/>
          </a:p>
        </p:txBody>
      </p:sp>
      <p:sp>
        <p:nvSpPr>
          <p:cNvPr id="5" name="Footer Placeholder 4">
            <a:extLst>
              <a:ext uri="{FF2B5EF4-FFF2-40B4-BE49-F238E27FC236}">
                <a16:creationId xmlns:a16="http://schemas.microsoft.com/office/drawing/2014/main" id="{E9694545-CFD0-57DE-394A-A226089EDB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73F494-27B2-52D7-A270-6564F1092A00}"/>
              </a:ext>
            </a:extLst>
          </p:cNvPr>
          <p:cNvSpPr>
            <a:spLocks noGrp="1"/>
          </p:cNvSpPr>
          <p:nvPr>
            <p:ph type="sldNum" sz="quarter" idx="12"/>
          </p:nvPr>
        </p:nvSpPr>
        <p:spPr/>
        <p:txBody>
          <a:bodyPr/>
          <a:lstStyle/>
          <a:p>
            <a:fld id="{1B38CD26-3DDC-1444-AF4D-640B5BA7FE77}" type="slidenum">
              <a:rPr lang="en-US" smtClean="0"/>
              <a:t>‹#›</a:t>
            </a:fld>
            <a:endParaRPr lang="en-US"/>
          </a:p>
        </p:txBody>
      </p:sp>
    </p:spTree>
    <p:extLst>
      <p:ext uri="{BB962C8B-B14F-4D97-AF65-F5344CB8AC3E}">
        <p14:creationId xmlns:p14="http://schemas.microsoft.com/office/powerpoint/2010/main" val="2651716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CAA1-A0EE-9D62-EEE5-C73668D5C97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D89FD2-FECA-3828-2F62-8E3FF96DED1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EAF37A-50B4-6623-D377-9588F0734F63}"/>
              </a:ext>
            </a:extLst>
          </p:cNvPr>
          <p:cNvSpPr>
            <a:spLocks noGrp="1"/>
          </p:cNvSpPr>
          <p:nvPr>
            <p:ph type="dt" sz="half" idx="10"/>
          </p:nvPr>
        </p:nvSpPr>
        <p:spPr/>
        <p:txBody>
          <a:bodyPr/>
          <a:lstStyle/>
          <a:p>
            <a:fld id="{6CAEC496-F6C7-624E-826F-F17A0F59DD00}" type="datetimeFigureOut">
              <a:rPr lang="en-US" smtClean="0"/>
              <a:t>9/1/26</a:t>
            </a:fld>
            <a:endParaRPr lang="en-US"/>
          </a:p>
        </p:txBody>
      </p:sp>
      <p:sp>
        <p:nvSpPr>
          <p:cNvPr id="5" name="Footer Placeholder 4">
            <a:extLst>
              <a:ext uri="{FF2B5EF4-FFF2-40B4-BE49-F238E27FC236}">
                <a16:creationId xmlns:a16="http://schemas.microsoft.com/office/drawing/2014/main" id="{6564E933-BFF8-6B5D-523E-D138443AC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0444D0-D167-879C-F1C7-CBBA7E5A4480}"/>
              </a:ext>
            </a:extLst>
          </p:cNvPr>
          <p:cNvSpPr>
            <a:spLocks noGrp="1"/>
          </p:cNvSpPr>
          <p:nvPr>
            <p:ph type="sldNum" sz="quarter" idx="12"/>
          </p:nvPr>
        </p:nvSpPr>
        <p:spPr/>
        <p:txBody>
          <a:bodyPr/>
          <a:lstStyle/>
          <a:p>
            <a:fld id="{1B38CD26-3DDC-1444-AF4D-640B5BA7FE77}" type="slidenum">
              <a:rPr lang="en-US" smtClean="0"/>
              <a:t>‹#›</a:t>
            </a:fld>
            <a:endParaRPr lang="en-US"/>
          </a:p>
        </p:txBody>
      </p:sp>
    </p:spTree>
    <p:extLst>
      <p:ext uri="{BB962C8B-B14F-4D97-AF65-F5344CB8AC3E}">
        <p14:creationId xmlns:p14="http://schemas.microsoft.com/office/powerpoint/2010/main" val="136019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0B8D3-F7EB-0B62-318F-F551966B57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B3B095-A3AF-4145-176C-610BBACF61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057469-4DDB-A94E-DFB3-8605E0B27D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9C8977-47B4-7901-1EC0-41C4669EBB55}"/>
              </a:ext>
            </a:extLst>
          </p:cNvPr>
          <p:cNvSpPr>
            <a:spLocks noGrp="1"/>
          </p:cNvSpPr>
          <p:nvPr>
            <p:ph type="dt" sz="half" idx="10"/>
          </p:nvPr>
        </p:nvSpPr>
        <p:spPr/>
        <p:txBody>
          <a:bodyPr/>
          <a:lstStyle/>
          <a:p>
            <a:fld id="{6CAEC496-F6C7-624E-826F-F17A0F59DD00}" type="datetimeFigureOut">
              <a:rPr lang="en-US" smtClean="0"/>
              <a:t>9/1/26</a:t>
            </a:fld>
            <a:endParaRPr lang="en-US"/>
          </a:p>
        </p:txBody>
      </p:sp>
      <p:sp>
        <p:nvSpPr>
          <p:cNvPr id="6" name="Footer Placeholder 5">
            <a:extLst>
              <a:ext uri="{FF2B5EF4-FFF2-40B4-BE49-F238E27FC236}">
                <a16:creationId xmlns:a16="http://schemas.microsoft.com/office/drawing/2014/main" id="{4C3C0DC1-5092-00E3-279D-9C2FCF3D2C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02F714-9FE6-D6C1-1070-7E86C9763C08}"/>
              </a:ext>
            </a:extLst>
          </p:cNvPr>
          <p:cNvSpPr>
            <a:spLocks noGrp="1"/>
          </p:cNvSpPr>
          <p:nvPr>
            <p:ph type="sldNum" sz="quarter" idx="12"/>
          </p:nvPr>
        </p:nvSpPr>
        <p:spPr/>
        <p:txBody>
          <a:bodyPr/>
          <a:lstStyle/>
          <a:p>
            <a:fld id="{1B38CD26-3DDC-1444-AF4D-640B5BA7FE77}" type="slidenum">
              <a:rPr lang="en-US" smtClean="0"/>
              <a:t>‹#›</a:t>
            </a:fld>
            <a:endParaRPr lang="en-US"/>
          </a:p>
        </p:txBody>
      </p:sp>
    </p:spTree>
    <p:extLst>
      <p:ext uri="{BB962C8B-B14F-4D97-AF65-F5344CB8AC3E}">
        <p14:creationId xmlns:p14="http://schemas.microsoft.com/office/powerpoint/2010/main" val="2944134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8C973-5B6F-920C-A2B7-78B04F786A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7D7434-AA37-DA1A-518B-CAA36C0EAC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86475B-67E7-DA01-BB40-8A99052475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13C2D30-F107-7F94-77EB-1B8D53B586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93ADCC-1401-2215-AE5D-8950200674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46E699-AD9A-A77F-F8AA-1AC8B3DEF57B}"/>
              </a:ext>
            </a:extLst>
          </p:cNvPr>
          <p:cNvSpPr>
            <a:spLocks noGrp="1"/>
          </p:cNvSpPr>
          <p:nvPr>
            <p:ph type="dt" sz="half" idx="10"/>
          </p:nvPr>
        </p:nvSpPr>
        <p:spPr/>
        <p:txBody>
          <a:bodyPr/>
          <a:lstStyle/>
          <a:p>
            <a:fld id="{6CAEC496-F6C7-624E-826F-F17A0F59DD00}" type="datetimeFigureOut">
              <a:rPr lang="en-US" smtClean="0"/>
              <a:t>9/1/26</a:t>
            </a:fld>
            <a:endParaRPr lang="en-US"/>
          </a:p>
        </p:txBody>
      </p:sp>
      <p:sp>
        <p:nvSpPr>
          <p:cNvPr id="8" name="Footer Placeholder 7">
            <a:extLst>
              <a:ext uri="{FF2B5EF4-FFF2-40B4-BE49-F238E27FC236}">
                <a16:creationId xmlns:a16="http://schemas.microsoft.com/office/drawing/2014/main" id="{E8974F7C-7E4D-A4E8-AE1F-06014C50DF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FE6799-81E5-2C78-A725-B71C9503D701}"/>
              </a:ext>
            </a:extLst>
          </p:cNvPr>
          <p:cNvSpPr>
            <a:spLocks noGrp="1"/>
          </p:cNvSpPr>
          <p:nvPr>
            <p:ph type="sldNum" sz="quarter" idx="12"/>
          </p:nvPr>
        </p:nvSpPr>
        <p:spPr/>
        <p:txBody>
          <a:bodyPr/>
          <a:lstStyle/>
          <a:p>
            <a:fld id="{1B38CD26-3DDC-1444-AF4D-640B5BA7FE77}" type="slidenum">
              <a:rPr lang="en-US" smtClean="0"/>
              <a:t>‹#›</a:t>
            </a:fld>
            <a:endParaRPr lang="en-US"/>
          </a:p>
        </p:txBody>
      </p:sp>
    </p:spTree>
    <p:extLst>
      <p:ext uri="{BB962C8B-B14F-4D97-AF65-F5344CB8AC3E}">
        <p14:creationId xmlns:p14="http://schemas.microsoft.com/office/powerpoint/2010/main" val="276479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2EDEC-6F1F-ACC7-3590-AF3E2A9415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5FB836-86CA-9107-5E58-036B571BC632}"/>
              </a:ext>
            </a:extLst>
          </p:cNvPr>
          <p:cNvSpPr>
            <a:spLocks noGrp="1"/>
          </p:cNvSpPr>
          <p:nvPr>
            <p:ph type="dt" sz="half" idx="10"/>
          </p:nvPr>
        </p:nvSpPr>
        <p:spPr/>
        <p:txBody>
          <a:bodyPr/>
          <a:lstStyle/>
          <a:p>
            <a:fld id="{6CAEC496-F6C7-624E-826F-F17A0F59DD00}" type="datetimeFigureOut">
              <a:rPr lang="en-US" smtClean="0"/>
              <a:t>9/1/26</a:t>
            </a:fld>
            <a:endParaRPr lang="en-US"/>
          </a:p>
        </p:txBody>
      </p:sp>
      <p:sp>
        <p:nvSpPr>
          <p:cNvPr id="4" name="Footer Placeholder 3">
            <a:extLst>
              <a:ext uri="{FF2B5EF4-FFF2-40B4-BE49-F238E27FC236}">
                <a16:creationId xmlns:a16="http://schemas.microsoft.com/office/drawing/2014/main" id="{56D0DA5D-B527-BE11-F73B-F598EBD48F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01E0E3-8F72-C30F-6AC9-8AD7B008750C}"/>
              </a:ext>
            </a:extLst>
          </p:cNvPr>
          <p:cNvSpPr>
            <a:spLocks noGrp="1"/>
          </p:cNvSpPr>
          <p:nvPr>
            <p:ph type="sldNum" sz="quarter" idx="12"/>
          </p:nvPr>
        </p:nvSpPr>
        <p:spPr/>
        <p:txBody>
          <a:bodyPr/>
          <a:lstStyle/>
          <a:p>
            <a:fld id="{1B38CD26-3DDC-1444-AF4D-640B5BA7FE77}" type="slidenum">
              <a:rPr lang="en-US" smtClean="0"/>
              <a:t>‹#›</a:t>
            </a:fld>
            <a:endParaRPr lang="en-US"/>
          </a:p>
        </p:txBody>
      </p:sp>
    </p:spTree>
    <p:extLst>
      <p:ext uri="{BB962C8B-B14F-4D97-AF65-F5344CB8AC3E}">
        <p14:creationId xmlns:p14="http://schemas.microsoft.com/office/powerpoint/2010/main" val="2926223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953337-26E9-D2F2-416D-52FD9B1EDB41}"/>
              </a:ext>
            </a:extLst>
          </p:cNvPr>
          <p:cNvSpPr>
            <a:spLocks noGrp="1"/>
          </p:cNvSpPr>
          <p:nvPr>
            <p:ph type="dt" sz="half" idx="10"/>
          </p:nvPr>
        </p:nvSpPr>
        <p:spPr/>
        <p:txBody>
          <a:bodyPr/>
          <a:lstStyle/>
          <a:p>
            <a:fld id="{6CAEC496-F6C7-624E-826F-F17A0F59DD00}" type="datetimeFigureOut">
              <a:rPr lang="en-US" smtClean="0"/>
              <a:t>9/1/26</a:t>
            </a:fld>
            <a:endParaRPr lang="en-US"/>
          </a:p>
        </p:txBody>
      </p:sp>
      <p:sp>
        <p:nvSpPr>
          <p:cNvPr id="3" name="Footer Placeholder 2">
            <a:extLst>
              <a:ext uri="{FF2B5EF4-FFF2-40B4-BE49-F238E27FC236}">
                <a16:creationId xmlns:a16="http://schemas.microsoft.com/office/drawing/2014/main" id="{8528E6C4-0174-46A3-A818-5DC55F8772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294170-6DBD-E586-C844-650739F1B7AA}"/>
              </a:ext>
            </a:extLst>
          </p:cNvPr>
          <p:cNvSpPr>
            <a:spLocks noGrp="1"/>
          </p:cNvSpPr>
          <p:nvPr>
            <p:ph type="sldNum" sz="quarter" idx="12"/>
          </p:nvPr>
        </p:nvSpPr>
        <p:spPr/>
        <p:txBody>
          <a:bodyPr/>
          <a:lstStyle/>
          <a:p>
            <a:fld id="{1B38CD26-3DDC-1444-AF4D-640B5BA7FE77}" type="slidenum">
              <a:rPr lang="en-US" smtClean="0"/>
              <a:t>‹#›</a:t>
            </a:fld>
            <a:endParaRPr lang="en-US"/>
          </a:p>
        </p:txBody>
      </p:sp>
    </p:spTree>
    <p:extLst>
      <p:ext uri="{BB962C8B-B14F-4D97-AF65-F5344CB8AC3E}">
        <p14:creationId xmlns:p14="http://schemas.microsoft.com/office/powerpoint/2010/main" val="2715918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1F239-085C-E3A1-5E51-171898F48E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D9248C-E4CE-63A6-5F03-7D32AFDE62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DEE717-C7B6-F490-E68C-CAA6F20B4A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0538F1-54BA-C11C-77AD-3D25D67EAECE}"/>
              </a:ext>
            </a:extLst>
          </p:cNvPr>
          <p:cNvSpPr>
            <a:spLocks noGrp="1"/>
          </p:cNvSpPr>
          <p:nvPr>
            <p:ph type="dt" sz="half" idx="10"/>
          </p:nvPr>
        </p:nvSpPr>
        <p:spPr/>
        <p:txBody>
          <a:bodyPr/>
          <a:lstStyle/>
          <a:p>
            <a:fld id="{6CAEC496-F6C7-624E-826F-F17A0F59DD00}" type="datetimeFigureOut">
              <a:rPr lang="en-US" smtClean="0"/>
              <a:t>9/1/26</a:t>
            </a:fld>
            <a:endParaRPr lang="en-US"/>
          </a:p>
        </p:txBody>
      </p:sp>
      <p:sp>
        <p:nvSpPr>
          <p:cNvPr id="6" name="Footer Placeholder 5">
            <a:extLst>
              <a:ext uri="{FF2B5EF4-FFF2-40B4-BE49-F238E27FC236}">
                <a16:creationId xmlns:a16="http://schemas.microsoft.com/office/drawing/2014/main" id="{11C5AD0F-90C4-65CA-A69A-121EB7BEE5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2694F-DA64-6AB1-976E-20FE51D7D568}"/>
              </a:ext>
            </a:extLst>
          </p:cNvPr>
          <p:cNvSpPr>
            <a:spLocks noGrp="1"/>
          </p:cNvSpPr>
          <p:nvPr>
            <p:ph type="sldNum" sz="quarter" idx="12"/>
          </p:nvPr>
        </p:nvSpPr>
        <p:spPr/>
        <p:txBody>
          <a:bodyPr/>
          <a:lstStyle/>
          <a:p>
            <a:fld id="{1B38CD26-3DDC-1444-AF4D-640B5BA7FE77}" type="slidenum">
              <a:rPr lang="en-US" smtClean="0"/>
              <a:t>‹#›</a:t>
            </a:fld>
            <a:endParaRPr lang="en-US"/>
          </a:p>
        </p:txBody>
      </p:sp>
    </p:spTree>
    <p:extLst>
      <p:ext uri="{BB962C8B-B14F-4D97-AF65-F5344CB8AC3E}">
        <p14:creationId xmlns:p14="http://schemas.microsoft.com/office/powerpoint/2010/main" val="907936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50F8F-9781-09DF-894A-38F91AF368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E8CF81-B07B-18F5-1CEA-FA2A1E0BC7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819AEE-9AAB-6F50-7EF2-1B41298744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7EB2D6-56CC-BE35-CB56-241D7DB6594A}"/>
              </a:ext>
            </a:extLst>
          </p:cNvPr>
          <p:cNvSpPr>
            <a:spLocks noGrp="1"/>
          </p:cNvSpPr>
          <p:nvPr>
            <p:ph type="dt" sz="half" idx="10"/>
          </p:nvPr>
        </p:nvSpPr>
        <p:spPr/>
        <p:txBody>
          <a:bodyPr/>
          <a:lstStyle/>
          <a:p>
            <a:fld id="{6CAEC496-F6C7-624E-826F-F17A0F59DD00}" type="datetimeFigureOut">
              <a:rPr lang="en-US" smtClean="0"/>
              <a:t>9/1/26</a:t>
            </a:fld>
            <a:endParaRPr lang="en-US"/>
          </a:p>
        </p:txBody>
      </p:sp>
      <p:sp>
        <p:nvSpPr>
          <p:cNvPr id="6" name="Footer Placeholder 5">
            <a:extLst>
              <a:ext uri="{FF2B5EF4-FFF2-40B4-BE49-F238E27FC236}">
                <a16:creationId xmlns:a16="http://schemas.microsoft.com/office/drawing/2014/main" id="{89E9EF51-F82B-4BDF-5DCC-1BFF31942A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BE0A18-0D49-6368-CD9C-0F49CB933765}"/>
              </a:ext>
            </a:extLst>
          </p:cNvPr>
          <p:cNvSpPr>
            <a:spLocks noGrp="1"/>
          </p:cNvSpPr>
          <p:nvPr>
            <p:ph type="sldNum" sz="quarter" idx="12"/>
          </p:nvPr>
        </p:nvSpPr>
        <p:spPr/>
        <p:txBody>
          <a:bodyPr/>
          <a:lstStyle/>
          <a:p>
            <a:fld id="{1B38CD26-3DDC-1444-AF4D-640B5BA7FE77}" type="slidenum">
              <a:rPr lang="en-US" smtClean="0"/>
              <a:t>‹#›</a:t>
            </a:fld>
            <a:endParaRPr lang="en-US"/>
          </a:p>
        </p:txBody>
      </p:sp>
    </p:spTree>
    <p:extLst>
      <p:ext uri="{BB962C8B-B14F-4D97-AF65-F5344CB8AC3E}">
        <p14:creationId xmlns:p14="http://schemas.microsoft.com/office/powerpoint/2010/main" val="558969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A484E-9A2A-63C3-81AF-D233842F02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D80CA6-D20B-34E7-E7E2-C248FF48F2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17E148-B2F8-2EC1-6FB9-F52E68ADB340}"/>
              </a:ext>
            </a:extLst>
          </p:cNvPr>
          <p:cNvSpPr>
            <a:spLocks noGrp="1"/>
          </p:cNvSpPr>
          <p:nvPr>
            <p:ph type="dt" sz="half" idx="10"/>
          </p:nvPr>
        </p:nvSpPr>
        <p:spPr/>
        <p:txBody>
          <a:bodyPr/>
          <a:lstStyle/>
          <a:p>
            <a:fld id="{6CAEC496-F6C7-624E-826F-F17A0F59DD00}" type="datetimeFigureOut">
              <a:rPr lang="en-US" smtClean="0"/>
              <a:t>9/1/26</a:t>
            </a:fld>
            <a:endParaRPr lang="en-US"/>
          </a:p>
        </p:txBody>
      </p:sp>
      <p:sp>
        <p:nvSpPr>
          <p:cNvPr id="5" name="Footer Placeholder 4">
            <a:extLst>
              <a:ext uri="{FF2B5EF4-FFF2-40B4-BE49-F238E27FC236}">
                <a16:creationId xmlns:a16="http://schemas.microsoft.com/office/drawing/2014/main" id="{22676F92-1F3D-22C3-5BC8-6494A4068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12DC18-18EA-FDE0-B061-FBCA323817EE}"/>
              </a:ext>
            </a:extLst>
          </p:cNvPr>
          <p:cNvSpPr>
            <a:spLocks noGrp="1"/>
          </p:cNvSpPr>
          <p:nvPr>
            <p:ph type="sldNum" sz="quarter" idx="12"/>
          </p:nvPr>
        </p:nvSpPr>
        <p:spPr/>
        <p:txBody>
          <a:bodyPr/>
          <a:lstStyle/>
          <a:p>
            <a:fld id="{1B38CD26-3DDC-1444-AF4D-640B5BA7FE77}" type="slidenum">
              <a:rPr lang="en-US" smtClean="0"/>
              <a:t>‹#›</a:t>
            </a:fld>
            <a:endParaRPr lang="en-US"/>
          </a:p>
        </p:txBody>
      </p:sp>
    </p:spTree>
    <p:extLst>
      <p:ext uri="{BB962C8B-B14F-4D97-AF65-F5344CB8AC3E}">
        <p14:creationId xmlns:p14="http://schemas.microsoft.com/office/powerpoint/2010/main" val="1695675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986BEE-258B-896F-0543-35E77E31A1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1EF220-497D-F32A-B657-F7C95D70D4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F0A90D-C6F6-9AF0-4F77-BDCC7697CC48}"/>
              </a:ext>
            </a:extLst>
          </p:cNvPr>
          <p:cNvSpPr>
            <a:spLocks noGrp="1"/>
          </p:cNvSpPr>
          <p:nvPr>
            <p:ph type="dt" sz="half" idx="10"/>
          </p:nvPr>
        </p:nvSpPr>
        <p:spPr/>
        <p:txBody>
          <a:bodyPr/>
          <a:lstStyle/>
          <a:p>
            <a:fld id="{6CAEC496-F6C7-624E-826F-F17A0F59DD00}" type="datetimeFigureOut">
              <a:rPr lang="en-US" smtClean="0"/>
              <a:t>9/1/26</a:t>
            </a:fld>
            <a:endParaRPr lang="en-US"/>
          </a:p>
        </p:txBody>
      </p:sp>
      <p:sp>
        <p:nvSpPr>
          <p:cNvPr id="5" name="Footer Placeholder 4">
            <a:extLst>
              <a:ext uri="{FF2B5EF4-FFF2-40B4-BE49-F238E27FC236}">
                <a16:creationId xmlns:a16="http://schemas.microsoft.com/office/drawing/2014/main" id="{751BBBAF-522C-CDC0-0C8E-A6DE97830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C5C9A8-05B5-154D-92AE-8020F0AC2609}"/>
              </a:ext>
            </a:extLst>
          </p:cNvPr>
          <p:cNvSpPr>
            <a:spLocks noGrp="1"/>
          </p:cNvSpPr>
          <p:nvPr>
            <p:ph type="sldNum" sz="quarter" idx="12"/>
          </p:nvPr>
        </p:nvSpPr>
        <p:spPr/>
        <p:txBody>
          <a:bodyPr/>
          <a:lstStyle/>
          <a:p>
            <a:fld id="{1B38CD26-3DDC-1444-AF4D-640B5BA7FE77}" type="slidenum">
              <a:rPr lang="en-US" smtClean="0"/>
              <a:t>‹#›</a:t>
            </a:fld>
            <a:endParaRPr lang="en-US"/>
          </a:p>
        </p:txBody>
      </p:sp>
    </p:spTree>
    <p:extLst>
      <p:ext uri="{BB962C8B-B14F-4D97-AF65-F5344CB8AC3E}">
        <p14:creationId xmlns:p14="http://schemas.microsoft.com/office/powerpoint/2010/main" val="1903801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7F8F8-8447-3008-1327-71C170C3F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70406E-CE8B-3EA5-2D4C-8619A7AC87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FA471E-9F56-4DC8-504F-234D7DBE37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CAEC496-F6C7-624E-826F-F17A0F59DD00}" type="datetimeFigureOut">
              <a:rPr lang="en-US" smtClean="0"/>
              <a:t>9/1/26</a:t>
            </a:fld>
            <a:endParaRPr lang="en-US"/>
          </a:p>
        </p:txBody>
      </p:sp>
      <p:sp>
        <p:nvSpPr>
          <p:cNvPr id="5" name="Footer Placeholder 4">
            <a:extLst>
              <a:ext uri="{FF2B5EF4-FFF2-40B4-BE49-F238E27FC236}">
                <a16:creationId xmlns:a16="http://schemas.microsoft.com/office/drawing/2014/main" id="{AC6FAA2F-4F5C-5C0B-DBC8-68DDD37F97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1B5A7EF-AF9C-26CA-2191-6DCCCD9D63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38CD26-3DDC-1444-AF4D-640B5BA7FE77}" type="slidenum">
              <a:rPr lang="en-US" smtClean="0"/>
              <a:t>‹#›</a:t>
            </a:fld>
            <a:endParaRPr lang="en-US"/>
          </a:p>
        </p:txBody>
      </p:sp>
    </p:spTree>
    <p:extLst>
      <p:ext uri="{BB962C8B-B14F-4D97-AF65-F5344CB8AC3E}">
        <p14:creationId xmlns:p14="http://schemas.microsoft.com/office/powerpoint/2010/main" val="4229917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0F59-6AA5-40B5-9629-40838FE56A8A}"/>
              </a:ext>
            </a:extLst>
          </p:cNvPr>
          <p:cNvSpPr>
            <a:spLocks noGrp="1"/>
          </p:cNvSpPr>
          <p:nvPr>
            <p:ph type="ctrTitle"/>
          </p:nvPr>
        </p:nvSpPr>
        <p:spPr/>
        <p:txBody>
          <a:bodyPr/>
          <a:lstStyle/>
          <a:p>
            <a:r>
              <a:rPr lang="en-US" dirty="0"/>
              <a:t>MKSAP QUESTIONS</a:t>
            </a:r>
          </a:p>
        </p:txBody>
      </p:sp>
      <p:sp>
        <p:nvSpPr>
          <p:cNvPr id="3" name="Subtitle 2">
            <a:extLst>
              <a:ext uri="{FF2B5EF4-FFF2-40B4-BE49-F238E27FC236}">
                <a16:creationId xmlns:a16="http://schemas.microsoft.com/office/drawing/2014/main" id="{91701B59-A3B7-9AF9-959C-33B82434DAC9}"/>
              </a:ext>
            </a:extLst>
          </p:cNvPr>
          <p:cNvSpPr>
            <a:spLocks noGrp="1"/>
          </p:cNvSpPr>
          <p:nvPr>
            <p:ph type="subTitle" idx="1"/>
          </p:nvPr>
        </p:nvSpPr>
        <p:spPr/>
        <p:txBody>
          <a:bodyPr/>
          <a:lstStyle/>
          <a:p>
            <a:r>
              <a:rPr lang="en-US" dirty="0"/>
              <a:t>SEPTEMBER 1, 2026</a:t>
            </a:r>
          </a:p>
        </p:txBody>
      </p:sp>
    </p:spTree>
    <p:extLst>
      <p:ext uri="{BB962C8B-B14F-4D97-AF65-F5344CB8AC3E}">
        <p14:creationId xmlns:p14="http://schemas.microsoft.com/office/powerpoint/2010/main" val="2544760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0DA0B92-1F4A-1321-C426-235F4AD5EC1D}"/>
              </a:ext>
            </a:extLst>
          </p:cNvPr>
          <p:cNvSpPr txBox="1"/>
          <p:nvPr/>
        </p:nvSpPr>
        <p:spPr>
          <a:xfrm>
            <a:off x="276447" y="233917"/>
            <a:ext cx="11430000" cy="6771084"/>
          </a:xfrm>
          <a:prstGeom prst="rect">
            <a:avLst/>
          </a:prstGeom>
          <a:noFill/>
        </p:spPr>
        <p:txBody>
          <a:bodyPr wrap="square" rtlCol="0">
            <a:spAutoFit/>
          </a:bodyPr>
          <a:lstStyle/>
          <a:p>
            <a:pPr lvl="0"/>
            <a:r>
              <a:rPr lang="en-US" sz="1600" dirty="0"/>
              <a:t>1. A 42-year-old patient is evaluated in the hospital. She was recently diagnosed with acute myeloid leukemia and began induction chemotherapy 11 days ago. She reports fever and fatigue but is otherwise asymptomatic. Medications are levofloxacin, acyclovir, and posaconazole.</a:t>
            </a:r>
          </a:p>
          <a:p>
            <a:r>
              <a:rPr lang="en-US" sz="1600" dirty="0"/>
              <a:t> </a:t>
            </a:r>
          </a:p>
          <a:p>
            <a:r>
              <a:rPr lang="en-US" sz="1600" dirty="0"/>
              <a:t>On physical examination, temperature is 38.6 C (101.5 F), blood pressure is 115/75 mm Hg, and pulse rate is 110/min. Cardiac examination reveals tachycardia. Skin pallor and scattered petechiae are noted on the lower extremities. The central catheter insertion site is clear.</a:t>
            </a:r>
          </a:p>
          <a:p>
            <a:r>
              <a:rPr lang="en-US" sz="1600" b="1" dirty="0"/>
              <a:t> </a:t>
            </a:r>
            <a:endParaRPr lang="en-US" sz="1600" dirty="0"/>
          </a:p>
          <a:p>
            <a:r>
              <a:rPr lang="en-US" sz="1600" b="1" dirty="0"/>
              <a:t>Laboratory studies:</a:t>
            </a:r>
            <a:endParaRPr lang="en-US" sz="1600" dirty="0"/>
          </a:p>
          <a:p>
            <a:r>
              <a:rPr lang="en-US" sz="1600" dirty="0"/>
              <a:t>Hemoglobin: 7.6 g/dL (L)</a:t>
            </a:r>
          </a:p>
          <a:p>
            <a:r>
              <a:rPr lang="en-US" sz="1600" dirty="0"/>
              <a:t>Leukocyte count: 100/</a:t>
            </a:r>
            <a:r>
              <a:rPr lang="en-US" sz="1600" dirty="0" err="1"/>
              <a:t>uL</a:t>
            </a:r>
            <a:r>
              <a:rPr lang="en-US" sz="1600" dirty="0"/>
              <a:t> (L)</a:t>
            </a:r>
          </a:p>
          <a:p>
            <a:r>
              <a:rPr lang="en-US" sz="1600" dirty="0"/>
              <a:t>Absolute neutrophil count: 0/</a:t>
            </a:r>
            <a:r>
              <a:rPr lang="en-US" sz="1600" dirty="0" err="1"/>
              <a:t>uL</a:t>
            </a:r>
            <a:r>
              <a:rPr lang="en-US" sz="1600" dirty="0"/>
              <a:t> (L)</a:t>
            </a:r>
          </a:p>
          <a:p>
            <a:r>
              <a:rPr lang="en-US" sz="1600" dirty="0"/>
              <a:t>Platelet count: 19,000/</a:t>
            </a:r>
            <a:r>
              <a:rPr lang="en-US" sz="1600" dirty="0" err="1"/>
              <a:t>uL</a:t>
            </a:r>
            <a:r>
              <a:rPr lang="en-US" sz="1600" dirty="0"/>
              <a:t> (L)</a:t>
            </a:r>
          </a:p>
          <a:p>
            <a:r>
              <a:rPr lang="en-US" sz="1600" dirty="0"/>
              <a:t> </a:t>
            </a:r>
          </a:p>
          <a:p>
            <a:r>
              <a:rPr lang="en-US" sz="1600" dirty="0"/>
              <a:t>A chest radiograph shows no infiltrates.</a:t>
            </a:r>
          </a:p>
          <a:p>
            <a:r>
              <a:rPr lang="en-US" sz="1600" dirty="0"/>
              <a:t> </a:t>
            </a:r>
          </a:p>
          <a:p>
            <a:r>
              <a:rPr lang="en-US" sz="1600" dirty="0"/>
              <a:t>Blood cultures are pending.</a:t>
            </a:r>
          </a:p>
          <a:p>
            <a:r>
              <a:rPr lang="en-US" sz="1600" dirty="0"/>
              <a:t> </a:t>
            </a:r>
          </a:p>
          <a:p>
            <a:r>
              <a:rPr lang="en-US" sz="1600" dirty="0"/>
              <a:t>Antimicrobial therapy with cefepime is initiated.</a:t>
            </a:r>
          </a:p>
          <a:p>
            <a:r>
              <a:rPr lang="en-US" sz="1600" dirty="0"/>
              <a:t> </a:t>
            </a:r>
          </a:p>
          <a:p>
            <a:r>
              <a:rPr lang="en-US" sz="1600" b="1" dirty="0"/>
              <a:t>Which of the following is the most appropriate next step in management?</a:t>
            </a:r>
            <a:endParaRPr lang="en-US" sz="1600" dirty="0"/>
          </a:p>
          <a:p>
            <a:r>
              <a:rPr lang="en-US" sz="1600" dirty="0"/>
              <a:t> </a:t>
            </a:r>
          </a:p>
          <a:p>
            <a:r>
              <a:rPr lang="en-US" sz="1600" dirty="0"/>
              <a:t>A. Erythropoietin</a:t>
            </a:r>
          </a:p>
          <a:p>
            <a:r>
              <a:rPr lang="en-US" sz="1600" dirty="0"/>
              <a:t>B. Granulocyte colony-stimulating factor</a:t>
            </a:r>
          </a:p>
          <a:p>
            <a:r>
              <a:rPr lang="en-US" sz="1600" dirty="0"/>
              <a:t>C. Pegylated granulocyte colony-stimulating factor</a:t>
            </a:r>
          </a:p>
          <a:p>
            <a:r>
              <a:rPr lang="en-US" sz="1600" dirty="0"/>
              <a:t>D. Continue current management</a:t>
            </a:r>
          </a:p>
          <a:p>
            <a:endParaRPr lang="en-US" dirty="0"/>
          </a:p>
        </p:txBody>
      </p:sp>
    </p:spTree>
    <p:extLst>
      <p:ext uri="{BB962C8B-B14F-4D97-AF65-F5344CB8AC3E}">
        <p14:creationId xmlns:p14="http://schemas.microsoft.com/office/powerpoint/2010/main" val="227957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496D5B-27C3-3D14-C861-28226826DCEA}"/>
              </a:ext>
            </a:extLst>
          </p:cNvPr>
          <p:cNvSpPr txBox="1"/>
          <p:nvPr/>
        </p:nvSpPr>
        <p:spPr>
          <a:xfrm>
            <a:off x="647114" y="464234"/>
            <a:ext cx="10958732" cy="5909310"/>
          </a:xfrm>
          <a:prstGeom prst="rect">
            <a:avLst/>
          </a:prstGeom>
          <a:noFill/>
        </p:spPr>
        <p:txBody>
          <a:bodyPr wrap="square" rtlCol="0">
            <a:spAutoFit/>
          </a:bodyPr>
          <a:lstStyle/>
          <a:p>
            <a:r>
              <a:rPr lang="en-US" dirty="0"/>
              <a:t>2. A 38-year-old man is brought to the emergency department due to generalized fatigue, petechiae, and spontaneous gingival bleeding over the past 2 days. His medical history is unremarkable.</a:t>
            </a:r>
          </a:p>
          <a:p>
            <a:r>
              <a:rPr lang="en-US" dirty="0"/>
              <a:t> </a:t>
            </a:r>
          </a:p>
          <a:p>
            <a:r>
              <a:rPr lang="en-US" dirty="0"/>
              <a:t>On physical examination, temperature is 37.1 C (98.8 F), blood pressure is 102/64 mm Hg, pulse 108/min, and respiratory rate 16/min with 02 saturation 96% on ambient air. Numerous petechiae are seen on the lower extremities with scattered ecchymoses on both arms. </a:t>
            </a:r>
          </a:p>
          <a:p>
            <a:r>
              <a:rPr lang="en-US" dirty="0"/>
              <a:t> </a:t>
            </a:r>
          </a:p>
          <a:p>
            <a:r>
              <a:rPr lang="en-US" b="1" dirty="0"/>
              <a:t>Laboratory studies:</a:t>
            </a:r>
            <a:endParaRPr lang="en-US" dirty="0"/>
          </a:p>
          <a:p>
            <a:r>
              <a:rPr lang="en-US" dirty="0"/>
              <a:t>Hemoglobin 8.5 g/dL (L)</a:t>
            </a:r>
          </a:p>
          <a:p>
            <a:r>
              <a:rPr lang="en-US" dirty="0"/>
              <a:t>Leukocyte count 2400/</a:t>
            </a:r>
            <a:r>
              <a:rPr lang="en-US" dirty="0" err="1"/>
              <a:t>uL</a:t>
            </a:r>
            <a:r>
              <a:rPr lang="en-US" dirty="0"/>
              <a:t> (L)</a:t>
            </a:r>
          </a:p>
          <a:p>
            <a:r>
              <a:rPr lang="en-US" dirty="0"/>
              <a:t>Platelet count: 38,000/</a:t>
            </a:r>
            <a:r>
              <a:rPr lang="en-US" dirty="0" err="1"/>
              <a:t>uL</a:t>
            </a:r>
            <a:r>
              <a:rPr lang="en-US" dirty="0"/>
              <a:t>  (L)</a:t>
            </a:r>
          </a:p>
          <a:p>
            <a:r>
              <a:rPr lang="en-US" dirty="0"/>
              <a:t>Prothrombin time: 18 seconds (12 seconds) H</a:t>
            </a:r>
          </a:p>
          <a:p>
            <a:r>
              <a:rPr lang="en-US" dirty="0"/>
              <a:t>Activated partial thromboplastin time: 42 seconds (25 seconds) H</a:t>
            </a:r>
          </a:p>
          <a:p>
            <a:r>
              <a:rPr lang="en-US" dirty="0"/>
              <a:t> </a:t>
            </a:r>
          </a:p>
          <a:p>
            <a:r>
              <a:rPr lang="en-US" b="1" dirty="0"/>
              <a:t>Which of the following laboratories should be ordered next?</a:t>
            </a:r>
            <a:endParaRPr lang="en-US" dirty="0"/>
          </a:p>
          <a:p>
            <a:r>
              <a:rPr lang="en-US" dirty="0"/>
              <a:t> </a:t>
            </a:r>
          </a:p>
          <a:p>
            <a:r>
              <a:rPr lang="en-US" dirty="0"/>
              <a:t>A. Mixing studies</a:t>
            </a:r>
          </a:p>
          <a:p>
            <a:r>
              <a:rPr lang="en-US" dirty="0"/>
              <a:t>B. DIC panel and peripheral smear</a:t>
            </a:r>
          </a:p>
          <a:p>
            <a:r>
              <a:rPr lang="en-US" dirty="0"/>
              <a:t>C. ANA and lupus anticoagulant</a:t>
            </a:r>
          </a:p>
          <a:p>
            <a:r>
              <a:rPr lang="en-US" dirty="0"/>
              <a:t>D. Flow cytometry and bone marrow biopsy</a:t>
            </a:r>
          </a:p>
          <a:p>
            <a:endParaRPr lang="en-US" dirty="0"/>
          </a:p>
        </p:txBody>
      </p:sp>
    </p:spTree>
    <p:extLst>
      <p:ext uri="{BB962C8B-B14F-4D97-AF65-F5344CB8AC3E}">
        <p14:creationId xmlns:p14="http://schemas.microsoft.com/office/powerpoint/2010/main" val="763435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326B3A8-964F-B0C4-0D5D-4CC0FF417490}"/>
              </a:ext>
            </a:extLst>
          </p:cNvPr>
          <p:cNvSpPr txBox="1"/>
          <p:nvPr/>
        </p:nvSpPr>
        <p:spPr>
          <a:xfrm>
            <a:off x="351692" y="407963"/>
            <a:ext cx="11394831" cy="6278642"/>
          </a:xfrm>
          <a:prstGeom prst="rect">
            <a:avLst/>
          </a:prstGeom>
          <a:noFill/>
        </p:spPr>
        <p:txBody>
          <a:bodyPr wrap="square" rtlCol="0">
            <a:spAutoFit/>
          </a:bodyPr>
          <a:lstStyle/>
          <a:p>
            <a:r>
              <a:rPr lang="en-US" sz="1600" dirty="0"/>
              <a:t>3. A 69-year-old man is evaluated in the emergency department for a 1-week history of abdominal pain and concomitant nausea with no vomiting, fevers, or chills. Medical history is significant for hypertension and COPD. Medications are losartan and inhaled tiotropium.</a:t>
            </a:r>
          </a:p>
          <a:p>
            <a:r>
              <a:rPr lang="en-US" sz="1600" dirty="0"/>
              <a:t> </a:t>
            </a:r>
          </a:p>
          <a:p>
            <a:r>
              <a:rPr lang="en-US" sz="1600" dirty="0"/>
              <a:t>On physical examination, the patient appears uncomfortable. Blood pressure is 136/90 mm Hg, pulse rate is 84/min, and respiration rate is 16/min. Oxygen saturation is 98% breathing ambient air. Abdominal examination reveals mild tenderness in the periumbilical area without rebound tenderness or guarding. The remainder of the examination is unremarkable.</a:t>
            </a:r>
          </a:p>
          <a:p>
            <a:r>
              <a:rPr lang="en-US" sz="1600" dirty="0"/>
              <a:t> </a:t>
            </a:r>
          </a:p>
          <a:p>
            <a:r>
              <a:rPr lang="en-US" sz="1600" b="1" dirty="0"/>
              <a:t>Laboratory studies:</a:t>
            </a:r>
            <a:endParaRPr lang="en-US" sz="1600" dirty="0"/>
          </a:p>
          <a:p>
            <a:r>
              <a:rPr lang="en-US" sz="1600" dirty="0"/>
              <a:t>Hemoglobin 13.9 g/dL (L)</a:t>
            </a:r>
          </a:p>
          <a:p>
            <a:r>
              <a:rPr lang="en-US" sz="1600" dirty="0"/>
              <a:t>Leukocyte count: 5600/</a:t>
            </a:r>
            <a:r>
              <a:rPr lang="en-US" sz="1600" dirty="0" err="1"/>
              <a:t>uL</a:t>
            </a:r>
            <a:endParaRPr lang="en-US" sz="1600" dirty="0"/>
          </a:p>
          <a:p>
            <a:r>
              <a:rPr lang="en-US" sz="1600" dirty="0"/>
              <a:t>Platelet count: 278,000/</a:t>
            </a:r>
            <a:r>
              <a:rPr lang="en-US" sz="1600" dirty="0" err="1"/>
              <a:t>uL</a:t>
            </a:r>
            <a:endParaRPr lang="en-US" sz="1600" dirty="0"/>
          </a:p>
          <a:p>
            <a:r>
              <a:rPr lang="en-US" sz="1600" dirty="0"/>
              <a:t> </a:t>
            </a:r>
          </a:p>
          <a:p>
            <a:r>
              <a:rPr lang="en-US" sz="1600" dirty="0"/>
              <a:t>A comprehensive metabolic panel is normal.</a:t>
            </a:r>
          </a:p>
          <a:p>
            <a:r>
              <a:rPr lang="en-US" sz="1600" dirty="0"/>
              <a:t> </a:t>
            </a:r>
          </a:p>
          <a:p>
            <a:r>
              <a:rPr lang="en-US" sz="1600" dirty="0"/>
              <a:t>CT scan of the abdomen shows a portal vein thrombosis; the liver is normal in size and appearance.</a:t>
            </a:r>
          </a:p>
          <a:p>
            <a:r>
              <a:rPr lang="en-US" sz="1600" dirty="0"/>
              <a:t> </a:t>
            </a:r>
          </a:p>
          <a:p>
            <a:r>
              <a:rPr lang="en-US" sz="1600" b="1" dirty="0"/>
              <a:t>Which of the following is the most appropriate diagnostic test to perform next?</a:t>
            </a:r>
            <a:endParaRPr lang="en-US" sz="1600" dirty="0"/>
          </a:p>
          <a:p>
            <a:r>
              <a:rPr lang="en-US" sz="1600" dirty="0"/>
              <a:t> </a:t>
            </a:r>
          </a:p>
          <a:p>
            <a:r>
              <a:rPr lang="en-US" sz="1600" dirty="0"/>
              <a:t>A. CT angiography of the chest</a:t>
            </a:r>
          </a:p>
          <a:p>
            <a:r>
              <a:rPr lang="en-US" sz="1600" dirty="0"/>
              <a:t>B. JAK2 tyrosine kinase mutation</a:t>
            </a:r>
          </a:p>
          <a:p>
            <a:r>
              <a:rPr lang="en-US" sz="1600" dirty="0"/>
              <a:t>C. Liver biopsy</a:t>
            </a:r>
          </a:p>
          <a:p>
            <a:r>
              <a:rPr lang="en-US" sz="1600" dirty="0"/>
              <a:t>D. No additional testing</a:t>
            </a:r>
          </a:p>
          <a:p>
            <a:r>
              <a:rPr lang="en-US" sz="1600" dirty="0"/>
              <a:t> </a:t>
            </a:r>
          </a:p>
          <a:p>
            <a:endParaRPr lang="en-US" dirty="0"/>
          </a:p>
        </p:txBody>
      </p:sp>
    </p:spTree>
    <p:extLst>
      <p:ext uri="{BB962C8B-B14F-4D97-AF65-F5344CB8AC3E}">
        <p14:creationId xmlns:p14="http://schemas.microsoft.com/office/powerpoint/2010/main" val="3996161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71DB209-6271-1EEE-96F8-F7F415ED344D}"/>
              </a:ext>
            </a:extLst>
          </p:cNvPr>
          <p:cNvSpPr txBox="1"/>
          <p:nvPr/>
        </p:nvSpPr>
        <p:spPr>
          <a:xfrm>
            <a:off x="450166" y="450166"/>
            <a:ext cx="11197883" cy="6463308"/>
          </a:xfrm>
          <a:prstGeom prst="rect">
            <a:avLst/>
          </a:prstGeom>
          <a:noFill/>
        </p:spPr>
        <p:txBody>
          <a:bodyPr wrap="square" rtlCol="0">
            <a:spAutoFit/>
          </a:bodyPr>
          <a:lstStyle/>
          <a:p>
            <a:r>
              <a:rPr lang="en-US" dirty="0"/>
              <a:t>4. A 49-year-old man is evaluated for follow-up of thrombocytosis. One month ago, he was evaluated in the emergency department for a broken arm following an automobile accident. He currently feels well and reports no symptoms. Medical history is otherwise unremarkable, and he takes no medications. </a:t>
            </a:r>
          </a:p>
          <a:p>
            <a:r>
              <a:rPr lang="en-US" dirty="0"/>
              <a:t> </a:t>
            </a:r>
          </a:p>
          <a:p>
            <a:r>
              <a:rPr lang="en-US" dirty="0"/>
              <a:t>On physical examination, vital signs and other findings are normal.</a:t>
            </a:r>
          </a:p>
          <a:p>
            <a:r>
              <a:rPr lang="en-US" dirty="0"/>
              <a:t> </a:t>
            </a:r>
          </a:p>
          <a:p>
            <a:r>
              <a:rPr lang="en-US" b="1" dirty="0"/>
              <a:t>Laboratory studies:   Today                    1 Month ago</a:t>
            </a:r>
            <a:endParaRPr lang="en-US" dirty="0"/>
          </a:p>
          <a:p>
            <a:r>
              <a:rPr lang="en-US" dirty="0"/>
              <a:t>Hematocrit:                   44%                         43%</a:t>
            </a:r>
          </a:p>
          <a:p>
            <a:r>
              <a:rPr lang="en-US" dirty="0"/>
              <a:t>Hemoglobin:              14.5 g/dL.                 14.1 g/dL</a:t>
            </a:r>
          </a:p>
          <a:p>
            <a:r>
              <a:rPr lang="en-US" dirty="0"/>
              <a:t>Leukocyte count:      12,300/</a:t>
            </a:r>
            <a:r>
              <a:rPr lang="en-US" dirty="0" err="1"/>
              <a:t>uL</a:t>
            </a:r>
            <a:r>
              <a:rPr lang="en-US" dirty="0"/>
              <a:t>                11,500/</a:t>
            </a:r>
            <a:r>
              <a:rPr lang="en-US" dirty="0" err="1"/>
              <a:t>uL</a:t>
            </a:r>
            <a:endParaRPr lang="en-US" dirty="0"/>
          </a:p>
          <a:p>
            <a:r>
              <a:rPr lang="en-US" dirty="0"/>
              <a:t>Platelet count:            750,000/</a:t>
            </a:r>
            <a:r>
              <a:rPr lang="en-US" dirty="0" err="1"/>
              <a:t>uL</a:t>
            </a:r>
            <a:r>
              <a:rPr lang="en-US" dirty="0"/>
              <a:t>.            791,000/</a:t>
            </a:r>
            <a:r>
              <a:rPr lang="en-US" dirty="0" err="1"/>
              <a:t>uL</a:t>
            </a:r>
            <a:endParaRPr lang="en-US" dirty="0"/>
          </a:p>
          <a:p>
            <a:r>
              <a:rPr lang="en-US" dirty="0"/>
              <a:t>Ferritin: 146 ng/mL</a:t>
            </a:r>
          </a:p>
          <a:p>
            <a:r>
              <a:rPr lang="en-US" dirty="0"/>
              <a:t> </a:t>
            </a:r>
          </a:p>
          <a:p>
            <a:r>
              <a:rPr lang="en-US" dirty="0"/>
              <a:t>Genetic testing is positive for the </a:t>
            </a:r>
            <a:r>
              <a:rPr lang="en-US" i="1" dirty="0"/>
              <a:t>JAK2 V617F </a:t>
            </a:r>
            <a:r>
              <a:rPr lang="en-US" dirty="0"/>
              <a:t>mutation.</a:t>
            </a:r>
          </a:p>
          <a:p>
            <a:r>
              <a:rPr lang="en-US" dirty="0"/>
              <a:t> </a:t>
            </a:r>
          </a:p>
          <a:p>
            <a:r>
              <a:rPr lang="en-US" b="1" dirty="0"/>
              <a:t>In addition to aspirin and periodic laboratory monitoring, which of the following is the most appropriate treatment?</a:t>
            </a:r>
            <a:endParaRPr lang="en-US" dirty="0"/>
          </a:p>
          <a:p>
            <a:r>
              <a:rPr lang="en-US" dirty="0"/>
              <a:t> </a:t>
            </a:r>
          </a:p>
          <a:p>
            <a:r>
              <a:rPr lang="en-US" dirty="0"/>
              <a:t>A. Hydroxyurea</a:t>
            </a:r>
          </a:p>
          <a:p>
            <a:r>
              <a:rPr lang="en-US" dirty="0"/>
              <a:t>B. Imatinib</a:t>
            </a:r>
          </a:p>
          <a:p>
            <a:r>
              <a:rPr lang="en-US" dirty="0"/>
              <a:t>C. Ruxolitinib</a:t>
            </a:r>
          </a:p>
          <a:p>
            <a:r>
              <a:rPr lang="en-US" dirty="0"/>
              <a:t>D. No additional treatment</a:t>
            </a:r>
          </a:p>
          <a:p>
            <a:endParaRPr lang="en-US" dirty="0"/>
          </a:p>
        </p:txBody>
      </p:sp>
    </p:spTree>
    <p:extLst>
      <p:ext uri="{BB962C8B-B14F-4D97-AF65-F5344CB8AC3E}">
        <p14:creationId xmlns:p14="http://schemas.microsoft.com/office/powerpoint/2010/main" val="1930220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CF6830-CDF8-9B67-F428-DC5C1890C99A}"/>
              </a:ext>
            </a:extLst>
          </p:cNvPr>
          <p:cNvSpPr txBox="1"/>
          <p:nvPr/>
        </p:nvSpPr>
        <p:spPr>
          <a:xfrm>
            <a:off x="393895" y="393895"/>
            <a:ext cx="11338560" cy="5078313"/>
          </a:xfrm>
          <a:prstGeom prst="rect">
            <a:avLst/>
          </a:prstGeom>
          <a:noFill/>
        </p:spPr>
        <p:txBody>
          <a:bodyPr wrap="square" rtlCol="0">
            <a:spAutoFit/>
          </a:bodyPr>
          <a:lstStyle/>
          <a:p>
            <a:r>
              <a:rPr lang="en-US" dirty="0"/>
              <a:t>5. A 40-year-old woman is evaluated in the emergency department for sudden onset of hematemesis, tachycardia, and hypotension. Bleeding is ongoing. She receives 0.9% saline boluses, and erythrocyte transfusion, and intravenous omeprazole. She has no significant past medical history.</a:t>
            </a:r>
          </a:p>
          <a:p>
            <a:r>
              <a:rPr lang="en-US" dirty="0"/>
              <a:t> </a:t>
            </a:r>
          </a:p>
          <a:p>
            <a:r>
              <a:rPr lang="en-US" dirty="0"/>
              <a:t>Blood pressure is 98/68 mm Hg, and pulse rate is 112/min. The skin is cool. Abdominal examination reveals no tenderness. No stigmata of liver disease are noted. </a:t>
            </a:r>
          </a:p>
          <a:p>
            <a:r>
              <a:rPr lang="en-US" dirty="0"/>
              <a:t> </a:t>
            </a:r>
          </a:p>
          <a:p>
            <a:r>
              <a:rPr lang="en-US" b="1" dirty="0"/>
              <a:t>Laboratory studies:</a:t>
            </a:r>
            <a:endParaRPr lang="en-US" dirty="0"/>
          </a:p>
          <a:p>
            <a:r>
              <a:rPr lang="en-US" dirty="0"/>
              <a:t>Hemoglobin 8.1 g/dL (L)</a:t>
            </a:r>
          </a:p>
          <a:p>
            <a:r>
              <a:rPr lang="en-US" b="1" dirty="0"/>
              <a:t> </a:t>
            </a:r>
            <a:endParaRPr lang="en-US" dirty="0"/>
          </a:p>
          <a:p>
            <a:r>
              <a:rPr lang="en-US" b="1" dirty="0"/>
              <a:t>Which of the following is the most appropriate management?</a:t>
            </a:r>
            <a:endParaRPr lang="en-US" dirty="0"/>
          </a:p>
          <a:p>
            <a:r>
              <a:rPr lang="en-US" dirty="0"/>
              <a:t> </a:t>
            </a:r>
          </a:p>
          <a:p>
            <a:r>
              <a:rPr lang="en-US" dirty="0"/>
              <a:t>A. Continued fluid and erythrocyte resuscitation</a:t>
            </a:r>
          </a:p>
          <a:p>
            <a:r>
              <a:rPr lang="en-US" dirty="0"/>
              <a:t>B. Intravenous octreotide</a:t>
            </a:r>
          </a:p>
          <a:p>
            <a:r>
              <a:rPr lang="en-US" dirty="0"/>
              <a:t>C. Nasogastric lavage</a:t>
            </a:r>
          </a:p>
          <a:p>
            <a:r>
              <a:rPr lang="en-US" dirty="0"/>
              <a:t>D. Upper endoscopy</a:t>
            </a:r>
          </a:p>
          <a:p>
            <a:r>
              <a:rPr lang="en-US"/>
              <a:t> </a:t>
            </a:r>
          </a:p>
          <a:p>
            <a:endParaRPr lang="en-US"/>
          </a:p>
        </p:txBody>
      </p:sp>
    </p:spTree>
    <p:extLst>
      <p:ext uri="{BB962C8B-B14F-4D97-AF65-F5344CB8AC3E}">
        <p14:creationId xmlns:p14="http://schemas.microsoft.com/office/powerpoint/2010/main" val="35499158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871</Words>
  <Application>Microsoft Macintosh PowerPoint</Application>
  <PresentationFormat>Widescreen</PresentationFormat>
  <Paragraphs>94</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Aptos Display</vt:lpstr>
      <vt:lpstr>Arial</vt:lpstr>
      <vt:lpstr>Office Theme</vt:lpstr>
      <vt:lpstr>MKSAP QUESTIONS</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Ron Shinar</dc:creator>
  <cp:lastModifiedBy>Ron Shinar</cp:lastModifiedBy>
  <cp:revision>1</cp:revision>
  <dcterms:created xsi:type="dcterms:W3CDTF">2026-09-01T16:16:12Z</dcterms:created>
  <dcterms:modified xsi:type="dcterms:W3CDTF">2026-09-01T16:23:11Z</dcterms:modified>
</cp:coreProperties>
</file>