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57" r:id="rId5"/>
    <p:sldId id="276" r:id="rId6"/>
    <p:sldId id="314" r:id="rId7"/>
    <p:sldId id="364" r:id="rId8"/>
    <p:sldId id="365" r:id="rId9"/>
    <p:sldId id="258" r:id="rId10"/>
    <p:sldId id="317" r:id="rId11"/>
    <p:sldId id="321" r:id="rId12"/>
    <p:sldId id="366" r:id="rId13"/>
    <p:sldId id="323" r:id="rId14"/>
    <p:sldId id="270" r:id="rId15"/>
    <p:sldId id="344" r:id="rId16"/>
    <p:sldId id="324" r:id="rId17"/>
    <p:sldId id="341" r:id="rId18"/>
    <p:sldId id="352" r:id="rId19"/>
    <p:sldId id="332" r:id="rId20"/>
    <p:sldId id="349" r:id="rId21"/>
    <p:sldId id="350" r:id="rId22"/>
    <p:sldId id="351" r:id="rId23"/>
    <p:sldId id="353" r:id="rId24"/>
    <p:sldId id="333" r:id="rId25"/>
    <p:sldId id="354" r:id="rId26"/>
    <p:sldId id="355" r:id="rId27"/>
    <p:sldId id="356" r:id="rId28"/>
    <p:sldId id="367" r:id="rId29"/>
    <p:sldId id="334" r:id="rId30"/>
    <p:sldId id="357" r:id="rId31"/>
    <p:sldId id="358" r:id="rId32"/>
    <p:sldId id="359" r:id="rId33"/>
    <p:sldId id="360" r:id="rId34"/>
    <p:sldId id="335" r:id="rId35"/>
    <p:sldId id="361" r:id="rId36"/>
    <p:sldId id="362" r:id="rId37"/>
    <p:sldId id="363" r:id="rId38"/>
    <p:sldId id="345" r:id="rId39"/>
    <p:sldId id="32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16C0E-D215-45A0-9F6D-DF290983C362}" v="3" dt="2023-07-12T17:34:50.112"/>
    <p1510:client id="{468B70BF-5CD5-468B-BEB3-FDDBCF6BE26C}" v="276" dt="2023-07-11T14:05:16.128"/>
    <p1510:client id="{8283AAF4-91B1-44F1-9F69-77367F086C2B}" v="191" dt="2023-07-10T20:19:22.670"/>
    <p1510:client id="{B86A74F0-E764-468E-8244-DB43E170BAE4}" v="244" dt="2023-07-12T16:06:51.061"/>
    <p1510:client id="{ED856BFF-A0C6-4CB0-8D3A-95D82DE0AC5C}" v="8" dt="2023-07-12T00:44:46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 autoAdjust="0"/>
    <p:restoredTop sz="67615" autoAdjust="0"/>
  </p:normalViewPr>
  <p:slideViewPr>
    <p:cSldViewPr snapToGrid="0">
      <p:cViewPr varScale="1">
        <p:scale>
          <a:sx n="52" d="100"/>
          <a:sy n="52" d="100"/>
        </p:scale>
        <p:origin x="1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MCP IntMed Chief" userId="S::bumcpintmedchief@bannerhealth.com::7ffc74a1-8787-49ec-8805-3be4675249a6" providerId="AD" clId="Web-{B86A74F0-E764-468E-8244-DB43E170BAE4}"/>
    <pc:docChg chg="modSld">
      <pc:chgData name="BUMCP IntMed Chief" userId="S::bumcpintmedchief@bannerhealth.com::7ffc74a1-8787-49ec-8805-3be4675249a6" providerId="AD" clId="Web-{B86A74F0-E764-468E-8244-DB43E170BAE4}" dt="2023-07-12T16:06:49.170" v="240"/>
      <pc:docMkLst>
        <pc:docMk/>
      </pc:docMkLst>
      <pc:sldChg chg="modSp">
        <pc:chgData name="BUMCP IntMed Chief" userId="S::bumcpintmedchief@bannerhealth.com::7ffc74a1-8787-49ec-8805-3be4675249a6" providerId="AD" clId="Web-{B86A74F0-E764-468E-8244-DB43E170BAE4}" dt="2023-07-12T15:30:14.599" v="1" actId="14100"/>
        <pc:sldMkLst>
          <pc:docMk/>
          <pc:sldMk cId="2765341063" sldId="314"/>
        </pc:sldMkLst>
        <pc:picChg chg="mod">
          <ac:chgData name="BUMCP IntMed Chief" userId="S::bumcpintmedchief@bannerhealth.com::7ffc74a1-8787-49ec-8805-3be4675249a6" providerId="AD" clId="Web-{B86A74F0-E764-468E-8244-DB43E170BAE4}" dt="2023-07-12T15:30:14.599" v="1" actId="14100"/>
          <ac:picMkLst>
            <pc:docMk/>
            <pc:sldMk cId="2765341063" sldId="314"/>
            <ac:picMk id="3" creationId="{8C3B2949-E55A-C4CE-A961-FF9BAD83AAE8}"/>
          </ac:picMkLst>
        </pc:picChg>
        <pc:picChg chg="mod">
          <ac:chgData name="BUMCP IntMed Chief" userId="S::bumcpintmedchief@bannerhealth.com::7ffc74a1-8787-49ec-8805-3be4675249a6" providerId="AD" clId="Web-{B86A74F0-E764-468E-8244-DB43E170BAE4}" dt="2023-07-12T15:30:12.317" v="0" actId="1076"/>
          <ac:picMkLst>
            <pc:docMk/>
            <pc:sldMk cId="2765341063" sldId="314"/>
            <ac:picMk id="5" creationId="{D3730026-3ECA-2B69-7B1F-84CF41891192}"/>
          </ac:picMkLst>
        </pc:picChg>
      </pc:sldChg>
      <pc:sldChg chg="modSp">
        <pc:chgData name="BUMCP IntMed Chief" userId="S::bumcpintmedchief@bannerhealth.com::7ffc74a1-8787-49ec-8805-3be4675249a6" providerId="AD" clId="Web-{B86A74F0-E764-468E-8244-DB43E170BAE4}" dt="2023-07-12T16:03:30.337" v="228" actId="20577"/>
        <pc:sldMkLst>
          <pc:docMk/>
          <pc:sldMk cId="2762669723" sldId="321"/>
        </pc:sldMkLst>
        <pc:spChg chg="mod">
          <ac:chgData name="BUMCP IntMed Chief" userId="S::bumcpintmedchief@bannerhealth.com::7ffc74a1-8787-49ec-8805-3be4675249a6" providerId="AD" clId="Web-{B86A74F0-E764-468E-8244-DB43E170BAE4}" dt="2023-07-12T16:03:30.337" v="228" actId="20577"/>
          <ac:spMkLst>
            <pc:docMk/>
            <pc:sldMk cId="2762669723" sldId="321"/>
            <ac:spMk id="3" creationId="{96DF9654-A40D-2F60-C3A1-865D39CD2D06}"/>
          </ac:spMkLst>
        </pc:spChg>
        <pc:picChg chg="mod">
          <ac:chgData name="BUMCP IntMed Chief" userId="S::bumcpintmedchief@bannerhealth.com::7ffc74a1-8787-49ec-8805-3be4675249a6" providerId="AD" clId="Web-{B86A74F0-E764-468E-8244-DB43E170BAE4}" dt="2023-07-12T15:42:42.680" v="31" actId="1076"/>
          <ac:picMkLst>
            <pc:docMk/>
            <pc:sldMk cId="2762669723" sldId="321"/>
            <ac:picMk id="4" creationId="{694A41EE-3BBE-E2FF-D949-0019E6D9713D}"/>
          </ac:picMkLst>
        </pc:picChg>
        <pc:picChg chg="mod">
          <ac:chgData name="BUMCP IntMed Chief" userId="S::bumcpintmedchief@bannerhealth.com::7ffc74a1-8787-49ec-8805-3be4675249a6" providerId="AD" clId="Web-{B86A74F0-E764-468E-8244-DB43E170BAE4}" dt="2023-07-12T15:42:40.789" v="30" actId="1076"/>
          <ac:picMkLst>
            <pc:docMk/>
            <pc:sldMk cId="2762669723" sldId="321"/>
            <ac:picMk id="5" creationId="{D15CAB6A-384B-DC1B-C747-63A3C345594D}"/>
          </ac:picMkLst>
        </pc:picChg>
      </pc:sldChg>
      <pc:sldChg chg="modSp">
        <pc:chgData name="BUMCP IntMed Chief" userId="S::bumcpintmedchief@bannerhealth.com::7ffc74a1-8787-49ec-8805-3be4675249a6" providerId="AD" clId="Web-{B86A74F0-E764-468E-8244-DB43E170BAE4}" dt="2023-07-12T16:06:49.170" v="240"/>
        <pc:sldMkLst>
          <pc:docMk/>
          <pc:sldMk cId="1338459450" sldId="323"/>
        </pc:sldMkLst>
        <pc:graphicFrameChg chg="mod modGraphic">
          <ac:chgData name="BUMCP IntMed Chief" userId="S::bumcpintmedchief@bannerhealth.com::7ffc74a1-8787-49ec-8805-3be4675249a6" providerId="AD" clId="Web-{B86A74F0-E764-468E-8244-DB43E170BAE4}" dt="2023-07-12T16:06:49.170" v="240"/>
          <ac:graphicFrameMkLst>
            <pc:docMk/>
            <pc:sldMk cId="1338459450" sldId="323"/>
            <ac:graphicFrameMk id="4" creationId="{780935B9-283D-7E99-D475-61A0CB14441B}"/>
          </ac:graphicFrameMkLst>
        </pc:graphicFrameChg>
      </pc:sldChg>
    </pc:docChg>
  </pc:docChgLst>
  <pc:docChgLst>
    <pc:chgData name="BUMCP IntMed Chief" userId="S::bumcpintmedchief@bannerhealth.com::7ffc74a1-8787-49ec-8805-3be4675249a6" providerId="AD" clId="Web-{10A16C0E-D215-45A0-9F6D-DF290983C362}"/>
    <pc:docChg chg="modSld">
      <pc:chgData name="BUMCP IntMed Chief" userId="S::bumcpintmedchief@bannerhealth.com::7ffc74a1-8787-49ec-8805-3be4675249a6" providerId="AD" clId="Web-{10A16C0E-D215-45A0-9F6D-DF290983C362}" dt="2023-07-12T17:34:46.596" v="1" actId="20577"/>
      <pc:docMkLst>
        <pc:docMk/>
      </pc:docMkLst>
      <pc:sldChg chg="modSp">
        <pc:chgData name="BUMCP IntMed Chief" userId="S::bumcpintmedchief@bannerhealth.com::7ffc74a1-8787-49ec-8805-3be4675249a6" providerId="AD" clId="Web-{10A16C0E-D215-45A0-9F6D-DF290983C362}" dt="2023-07-12T17:34:46.596" v="1" actId="20577"/>
        <pc:sldMkLst>
          <pc:docMk/>
          <pc:sldMk cId="1124531603" sldId="351"/>
        </pc:sldMkLst>
        <pc:spChg chg="mod">
          <ac:chgData name="BUMCP IntMed Chief" userId="S::bumcpintmedchief@bannerhealth.com::7ffc74a1-8787-49ec-8805-3be4675249a6" providerId="AD" clId="Web-{10A16C0E-D215-45A0-9F6D-DF290983C362}" dt="2023-07-12T17:34:46.596" v="1" actId="20577"/>
          <ac:spMkLst>
            <pc:docMk/>
            <pc:sldMk cId="1124531603" sldId="351"/>
            <ac:spMk id="3" creationId="{E4F0F5BE-4B88-9061-3A9D-D4ACCDD7DEE8}"/>
          </ac:spMkLst>
        </pc:spChg>
      </pc:sldChg>
    </pc:docChg>
  </pc:docChgLst>
  <pc:docChgLst>
    <pc:chgData name="Bernier, Kaelin M" userId="S::kaelin.bernier@bannerhealth.com::0ba66a6d-48b0-4d1f-bab1-d5dc85d9bea5" providerId="AD" clId="Web-{468B70BF-5CD5-468B-BEB3-FDDBCF6BE26C}"/>
    <pc:docChg chg="addSld delSld modSld">
      <pc:chgData name="Bernier, Kaelin M" userId="S::kaelin.bernier@bannerhealth.com::0ba66a6d-48b0-4d1f-bab1-d5dc85d9bea5" providerId="AD" clId="Web-{468B70BF-5CD5-468B-BEB3-FDDBCF6BE26C}" dt="2023-07-11T14:05:16.128" v="252" actId="20577"/>
      <pc:docMkLst>
        <pc:docMk/>
      </pc:docMkLst>
      <pc:sldChg chg="modSp">
        <pc:chgData name="Bernier, Kaelin M" userId="S::kaelin.bernier@bannerhealth.com::0ba66a6d-48b0-4d1f-bab1-d5dc85d9bea5" providerId="AD" clId="Web-{468B70BF-5CD5-468B-BEB3-FDDBCF6BE26C}" dt="2023-07-11T13:09:22.297" v="122" actId="20577"/>
        <pc:sldMkLst>
          <pc:docMk/>
          <pc:sldMk cId="1699108035" sldId="258"/>
        </pc:sldMkLst>
        <pc:spChg chg="mod">
          <ac:chgData name="Bernier, Kaelin M" userId="S::kaelin.bernier@bannerhealth.com::0ba66a6d-48b0-4d1f-bab1-d5dc85d9bea5" providerId="AD" clId="Web-{468B70BF-5CD5-468B-BEB3-FDDBCF6BE26C}" dt="2023-07-11T13:09:22.297" v="122" actId="20577"/>
          <ac:spMkLst>
            <pc:docMk/>
            <pc:sldMk cId="1699108035" sldId="258"/>
            <ac:spMk id="3" creationId="{FFA8F01B-70B5-4FF9-A5E0-2920AEA69863}"/>
          </ac:spMkLst>
        </pc:spChg>
      </pc:sldChg>
      <pc:sldChg chg="modSp">
        <pc:chgData name="Bernier, Kaelin M" userId="S::kaelin.bernier@bannerhealth.com::0ba66a6d-48b0-4d1f-bab1-d5dc85d9bea5" providerId="AD" clId="Web-{468B70BF-5CD5-468B-BEB3-FDDBCF6BE26C}" dt="2023-07-11T14:05:16.128" v="252" actId="20577"/>
        <pc:sldMkLst>
          <pc:docMk/>
          <pc:sldMk cId="739057954" sldId="270"/>
        </pc:sldMkLst>
        <pc:spChg chg="mod">
          <ac:chgData name="Bernier, Kaelin M" userId="S::kaelin.bernier@bannerhealth.com::0ba66a6d-48b0-4d1f-bab1-d5dc85d9bea5" providerId="AD" clId="Web-{468B70BF-5CD5-468B-BEB3-FDDBCF6BE26C}" dt="2023-07-11T14:02:27.854" v="233"/>
          <ac:spMkLst>
            <pc:docMk/>
            <pc:sldMk cId="739057954" sldId="270"/>
            <ac:spMk id="2" creationId="{891D50AC-44F3-34B2-BF17-A6C91F8F7E29}"/>
          </ac:spMkLst>
        </pc:spChg>
        <pc:spChg chg="mod">
          <ac:chgData name="Bernier, Kaelin M" userId="S::kaelin.bernier@bannerhealth.com::0ba66a6d-48b0-4d1f-bab1-d5dc85d9bea5" providerId="AD" clId="Web-{468B70BF-5CD5-468B-BEB3-FDDBCF6BE26C}" dt="2023-07-11T14:05:16.128" v="252" actId="20577"/>
          <ac:spMkLst>
            <pc:docMk/>
            <pc:sldMk cId="739057954" sldId="270"/>
            <ac:spMk id="3" creationId="{97A482B5-DB4D-DC7E-9DB1-F55C0CA779A8}"/>
          </ac:spMkLst>
        </pc:spChg>
        <pc:spChg chg="mod">
          <ac:chgData name="Bernier, Kaelin M" userId="S::kaelin.bernier@bannerhealth.com::0ba66a6d-48b0-4d1f-bab1-d5dc85d9bea5" providerId="AD" clId="Web-{468B70BF-5CD5-468B-BEB3-FDDBCF6BE26C}" dt="2023-07-11T14:02:27.838" v="231"/>
          <ac:spMkLst>
            <pc:docMk/>
            <pc:sldMk cId="739057954" sldId="270"/>
            <ac:spMk id="5" creationId="{006D9532-B793-E646-BF48-C0AA3CB5398F}"/>
          </ac:spMkLst>
        </pc:spChg>
        <pc:spChg chg="mod">
          <ac:chgData name="Bernier, Kaelin M" userId="S::kaelin.bernier@bannerhealth.com::0ba66a6d-48b0-4d1f-bab1-d5dc85d9bea5" providerId="AD" clId="Web-{468B70BF-5CD5-468B-BEB3-FDDBCF6BE26C}" dt="2023-07-11T14:02:27.838" v="230"/>
          <ac:spMkLst>
            <pc:docMk/>
            <pc:sldMk cId="739057954" sldId="270"/>
            <ac:spMk id="9" creationId="{DD5FDBF7-0571-447A-1F4A-5DD8916B74EA}"/>
          </ac:spMkLst>
        </pc:spChg>
      </pc:sldChg>
      <pc:sldChg chg="addSp delSp modSp addAnim delAnim">
        <pc:chgData name="Bernier, Kaelin M" userId="S::kaelin.bernier@bannerhealth.com::0ba66a6d-48b0-4d1f-bab1-d5dc85d9bea5" providerId="AD" clId="Web-{468B70BF-5CD5-468B-BEB3-FDDBCF6BE26C}" dt="2023-07-11T13:08:25.998" v="115"/>
        <pc:sldMkLst>
          <pc:docMk/>
          <pc:sldMk cId="2765341063" sldId="314"/>
        </pc:sldMkLst>
        <pc:graphicFrameChg chg="mod modGraphic">
          <ac:chgData name="Bernier, Kaelin M" userId="S::kaelin.bernier@bannerhealth.com::0ba66a6d-48b0-4d1f-bab1-d5dc85d9bea5" providerId="AD" clId="Web-{468B70BF-5CD5-468B-BEB3-FDDBCF6BE26C}" dt="2023-07-11T12:56:01.506" v="51"/>
          <ac:graphicFrameMkLst>
            <pc:docMk/>
            <pc:sldMk cId="2765341063" sldId="314"/>
            <ac:graphicFrameMk id="4" creationId="{1A88E642-2B95-361E-ED4F-464A3BF25030}"/>
          </ac:graphicFrameMkLst>
        </pc:graphicFrameChg>
        <pc:graphicFrameChg chg="add mod modGraphic">
          <ac:chgData name="Bernier, Kaelin M" userId="S::kaelin.bernier@bannerhealth.com::0ba66a6d-48b0-4d1f-bab1-d5dc85d9bea5" providerId="AD" clId="Web-{468B70BF-5CD5-468B-BEB3-FDDBCF6BE26C}" dt="2023-07-11T12:56:18.522" v="62"/>
          <ac:graphicFrameMkLst>
            <pc:docMk/>
            <pc:sldMk cId="2765341063" sldId="314"/>
            <ac:graphicFrameMk id="6" creationId="{80F047BD-C230-9EE5-A34C-A84EAADE857F}"/>
          </ac:graphicFrameMkLst>
        </pc:graphicFrameChg>
        <pc:graphicFrameChg chg="add del mod">
          <ac:chgData name="Bernier, Kaelin M" userId="S::kaelin.bernier@bannerhealth.com::0ba66a6d-48b0-4d1f-bab1-d5dc85d9bea5" providerId="AD" clId="Web-{468B70BF-5CD5-468B-BEB3-FDDBCF6BE26C}" dt="2023-07-11T13:08:25.998" v="115"/>
          <ac:graphicFrameMkLst>
            <pc:docMk/>
            <pc:sldMk cId="2765341063" sldId="314"/>
            <ac:graphicFrameMk id="8" creationId="{F13402CC-2ACC-13F5-D72E-9E65261D8D01}"/>
          </ac:graphicFrameMkLst>
        </pc:graphicFrameChg>
      </pc:sldChg>
      <pc:sldChg chg="addSp modSp">
        <pc:chgData name="Bernier, Kaelin M" userId="S::kaelin.bernier@bannerhealth.com::0ba66a6d-48b0-4d1f-bab1-d5dc85d9bea5" providerId="AD" clId="Web-{468B70BF-5CD5-468B-BEB3-FDDBCF6BE26C}" dt="2023-07-11T13:46:59.102" v="185" actId="20577"/>
        <pc:sldMkLst>
          <pc:docMk/>
          <pc:sldMk cId="17766919" sldId="317"/>
        </pc:sldMkLst>
        <pc:spChg chg="mod">
          <ac:chgData name="Bernier, Kaelin M" userId="S::kaelin.bernier@bannerhealth.com::0ba66a6d-48b0-4d1f-bab1-d5dc85d9bea5" providerId="AD" clId="Web-{468B70BF-5CD5-468B-BEB3-FDDBCF6BE26C}" dt="2023-07-11T13:46:59.102" v="185" actId="20577"/>
          <ac:spMkLst>
            <pc:docMk/>
            <pc:sldMk cId="17766919" sldId="317"/>
            <ac:spMk id="2" creationId="{9A8A2488-8BAF-D313-6E32-B033E57EC941}"/>
          </ac:spMkLst>
        </pc:spChg>
        <pc:graphicFrameChg chg="add mod modGraphic">
          <ac:chgData name="Bernier, Kaelin M" userId="S::kaelin.bernier@bannerhealth.com::0ba66a6d-48b0-4d1f-bab1-d5dc85d9bea5" providerId="AD" clId="Web-{468B70BF-5CD5-468B-BEB3-FDDBCF6BE26C}" dt="2023-07-11T13:33:56.280" v="184"/>
          <ac:graphicFrameMkLst>
            <pc:docMk/>
            <pc:sldMk cId="17766919" sldId="317"/>
            <ac:graphicFrameMk id="3" creationId="{75BEDD9A-8E44-9609-2A95-BEC5B1BCF4EB}"/>
          </ac:graphicFrameMkLst>
        </pc:graphicFrameChg>
        <pc:graphicFrameChg chg="mod modGraphic">
          <ac:chgData name="Bernier, Kaelin M" userId="S::kaelin.bernier@bannerhealth.com::0ba66a6d-48b0-4d1f-bab1-d5dc85d9bea5" providerId="AD" clId="Web-{468B70BF-5CD5-468B-BEB3-FDDBCF6BE26C}" dt="2023-07-11T13:33:20.278" v="137"/>
          <ac:graphicFrameMkLst>
            <pc:docMk/>
            <pc:sldMk cId="17766919" sldId="317"/>
            <ac:graphicFrameMk id="4" creationId="{C82A806A-07D3-D6A2-9C01-1B7394BE42D8}"/>
          </ac:graphicFrameMkLst>
        </pc:graphicFrameChg>
      </pc:sldChg>
      <pc:sldChg chg="addSp modSp">
        <pc:chgData name="Bernier, Kaelin M" userId="S::kaelin.bernier@bannerhealth.com::0ba66a6d-48b0-4d1f-bab1-d5dc85d9bea5" providerId="AD" clId="Web-{468B70BF-5CD5-468B-BEB3-FDDBCF6BE26C}" dt="2023-07-11T13:32:29.604" v="129" actId="1076"/>
        <pc:sldMkLst>
          <pc:docMk/>
          <pc:sldMk cId="2762669723" sldId="321"/>
        </pc:sldMkLst>
        <pc:picChg chg="add mod">
          <ac:chgData name="Bernier, Kaelin M" userId="S::kaelin.bernier@bannerhealth.com::0ba66a6d-48b0-4d1f-bab1-d5dc85d9bea5" providerId="AD" clId="Web-{468B70BF-5CD5-468B-BEB3-FDDBCF6BE26C}" dt="2023-07-11T13:32:18.009" v="127" actId="1076"/>
          <ac:picMkLst>
            <pc:docMk/>
            <pc:sldMk cId="2762669723" sldId="321"/>
            <ac:picMk id="4" creationId="{694A41EE-3BBE-E2FF-D949-0019E6D9713D}"/>
          </ac:picMkLst>
        </pc:picChg>
        <pc:picChg chg="add mod">
          <ac:chgData name="Bernier, Kaelin M" userId="S::kaelin.bernier@bannerhealth.com::0ba66a6d-48b0-4d1f-bab1-d5dc85d9bea5" providerId="AD" clId="Web-{468B70BF-5CD5-468B-BEB3-FDDBCF6BE26C}" dt="2023-07-11T13:32:29.604" v="129" actId="1076"/>
          <ac:picMkLst>
            <pc:docMk/>
            <pc:sldMk cId="2762669723" sldId="321"/>
            <ac:picMk id="5" creationId="{D15CAB6A-384B-DC1B-C747-63A3C345594D}"/>
          </ac:picMkLst>
        </pc:picChg>
      </pc:sldChg>
      <pc:sldChg chg="addSp delSp modSp add del">
        <pc:chgData name="Bernier, Kaelin M" userId="S::kaelin.bernier@bannerhealth.com::0ba66a6d-48b0-4d1f-bab1-d5dc85d9bea5" providerId="AD" clId="Web-{468B70BF-5CD5-468B-BEB3-FDDBCF6BE26C}" dt="2023-07-11T14:01:19.069" v="225" actId="1076"/>
        <pc:sldMkLst>
          <pc:docMk/>
          <pc:sldMk cId="1338459450" sldId="323"/>
        </pc:sldMkLst>
        <pc:graphicFrameChg chg="mod modGraphic">
          <ac:chgData name="Bernier, Kaelin M" userId="S::kaelin.bernier@bannerhealth.com::0ba66a6d-48b0-4d1f-bab1-d5dc85d9bea5" providerId="AD" clId="Web-{468B70BF-5CD5-468B-BEB3-FDDBCF6BE26C}" dt="2023-07-11T13:52:22.103" v="204"/>
          <ac:graphicFrameMkLst>
            <pc:docMk/>
            <pc:sldMk cId="1338459450" sldId="323"/>
            <ac:graphicFrameMk id="4" creationId="{780935B9-283D-7E99-D475-61A0CB14441B}"/>
          </ac:graphicFrameMkLst>
        </pc:graphicFrameChg>
        <pc:picChg chg="add mod">
          <ac:chgData name="Bernier, Kaelin M" userId="S::kaelin.bernier@bannerhealth.com::0ba66a6d-48b0-4d1f-bab1-d5dc85d9bea5" providerId="AD" clId="Web-{468B70BF-5CD5-468B-BEB3-FDDBCF6BE26C}" dt="2023-07-11T14:01:10.318" v="223" actId="1076"/>
          <ac:picMkLst>
            <pc:docMk/>
            <pc:sldMk cId="1338459450" sldId="323"/>
            <ac:picMk id="3" creationId="{9019739E-C8A7-9A42-5169-451A091C6790}"/>
          </ac:picMkLst>
        </pc:picChg>
        <pc:picChg chg="mod">
          <ac:chgData name="Bernier, Kaelin M" userId="S::kaelin.bernier@bannerhealth.com::0ba66a6d-48b0-4d1f-bab1-d5dc85d9bea5" providerId="AD" clId="Web-{468B70BF-5CD5-468B-BEB3-FDDBCF6BE26C}" dt="2023-07-11T14:01:19.069" v="225" actId="1076"/>
          <ac:picMkLst>
            <pc:docMk/>
            <pc:sldMk cId="1338459450" sldId="323"/>
            <ac:picMk id="1026" creationId="{41865C9E-09E3-59A1-DD42-5F2618B8735C}"/>
          </ac:picMkLst>
        </pc:picChg>
        <pc:picChg chg="add del mod">
          <ac:chgData name="Bernier, Kaelin M" userId="S::kaelin.bernier@bannerhealth.com::0ba66a6d-48b0-4d1f-bab1-d5dc85d9bea5" providerId="AD" clId="Web-{468B70BF-5CD5-468B-BEB3-FDDBCF6BE26C}" dt="2023-07-11T14:01:15.975" v="224" actId="1076"/>
          <ac:picMkLst>
            <pc:docMk/>
            <pc:sldMk cId="1338459450" sldId="323"/>
            <ac:picMk id="1028" creationId="{2DC3C1F5-97E9-36A9-090D-AB20ED2E2FD2}"/>
          </ac:picMkLst>
        </pc:picChg>
        <pc:picChg chg="mod">
          <ac:chgData name="Bernier, Kaelin M" userId="S::kaelin.bernier@bannerhealth.com::0ba66a6d-48b0-4d1f-bab1-d5dc85d9bea5" providerId="AD" clId="Web-{468B70BF-5CD5-468B-BEB3-FDDBCF6BE26C}" dt="2023-07-11T14:00:20.300" v="211" actId="1076"/>
          <ac:picMkLst>
            <pc:docMk/>
            <pc:sldMk cId="1338459450" sldId="323"/>
            <ac:picMk id="1030" creationId="{436E6979-993C-7BA7-BC6F-BCC213B9A3AB}"/>
          </ac:picMkLst>
        </pc:picChg>
        <pc:picChg chg="mod">
          <ac:chgData name="Bernier, Kaelin M" userId="S::kaelin.bernier@bannerhealth.com::0ba66a6d-48b0-4d1f-bab1-d5dc85d9bea5" providerId="AD" clId="Web-{468B70BF-5CD5-468B-BEB3-FDDBCF6BE26C}" dt="2023-07-11T14:00:03.830" v="206" actId="1076"/>
          <ac:picMkLst>
            <pc:docMk/>
            <pc:sldMk cId="1338459450" sldId="323"/>
            <ac:picMk id="1032" creationId="{DD166730-DEC4-C0AB-172D-4E3DDF710435}"/>
          </ac:picMkLst>
        </pc:picChg>
      </pc:sldChg>
      <pc:sldChg chg="modSp">
        <pc:chgData name="Bernier, Kaelin M" userId="S::kaelin.bernier@bannerhealth.com::0ba66a6d-48b0-4d1f-bab1-d5dc85d9bea5" providerId="AD" clId="Web-{468B70BF-5CD5-468B-BEB3-FDDBCF6BE26C}" dt="2023-07-11T14:04:48.064" v="250" actId="20577"/>
        <pc:sldMkLst>
          <pc:docMk/>
          <pc:sldMk cId="1708917286" sldId="335"/>
        </pc:sldMkLst>
        <pc:spChg chg="mod">
          <ac:chgData name="Bernier, Kaelin M" userId="S::kaelin.bernier@bannerhealth.com::0ba66a6d-48b0-4d1f-bab1-d5dc85d9bea5" providerId="AD" clId="Web-{468B70BF-5CD5-468B-BEB3-FDDBCF6BE26C}" dt="2023-07-11T14:04:48.064" v="250" actId="20577"/>
          <ac:spMkLst>
            <pc:docMk/>
            <pc:sldMk cId="1708917286" sldId="335"/>
            <ac:spMk id="3" creationId="{97A482B5-DB4D-DC7E-9DB1-F55C0CA779A8}"/>
          </ac:spMkLst>
        </pc:spChg>
      </pc:sldChg>
      <pc:sldChg chg="modSp">
        <pc:chgData name="Bernier, Kaelin M" userId="S::kaelin.bernier@bannerhealth.com::0ba66a6d-48b0-4d1f-bab1-d5dc85d9bea5" providerId="AD" clId="Web-{468B70BF-5CD5-468B-BEB3-FDDBCF6BE26C}" dt="2023-07-11T14:03:24.044" v="243" actId="20577"/>
        <pc:sldMkLst>
          <pc:docMk/>
          <pc:sldMk cId="1995141293" sldId="352"/>
        </pc:sldMkLst>
        <pc:spChg chg="mod">
          <ac:chgData name="Bernier, Kaelin M" userId="S::kaelin.bernier@bannerhealth.com::0ba66a6d-48b0-4d1f-bab1-d5dc85d9bea5" providerId="AD" clId="Web-{468B70BF-5CD5-468B-BEB3-FDDBCF6BE26C}" dt="2023-07-11T14:03:24.044" v="243" actId="20577"/>
          <ac:spMkLst>
            <pc:docMk/>
            <pc:sldMk cId="1995141293" sldId="352"/>
            <ac:spMk id="3" creationId="{801F1E24-DE29-7BC2-5496-470106C5CBFC}"/>
          </ac:spMkLst>
        </pc:spChg>
      </pc:sldChg>
      <pc:sldChg chg="modSp">
        <pc:chgData name="Bernier, Kaelin M" userId="S::kaelin.bernier@bannerhealth.com::0ba66a6d-48b0-4d1f-bab1-d5dc85d9bea5" providerId="AD" clId="Web-{468B70BF-5CD5-468B-BEB3-FDDBCF6BE26C}" dt="2023-07-11T14:04:03.312" v="247" actId="20577"/>
        <pc:sldMkLst>
          <pc:docMk/>
          <pc:sldMk cId="1494419532" sldId="353"/>
        </pc:sldMkLst>
        <pc:spChg chg="mod">
          <ac:chgData name="Bernier, Kaelin M" userId="S::kaelin.bernier@bannerhealth.com::0ba66a6d-48b0-4d1f-bab1-d5dc85d9bea5" providerId="AD" clId="Web-{468B70BF-5CD5-468B-BEB3-FDDBCF6BE26C}" dt="2023-07-11T14:04:03.312" v="247" actId="20577"/>
          <ac:spMkLst>
            <pc:docMk/>
            <pc:sldMk cId="1494419532" sldId="353"/>
            <ac:spMk id="3" creationId="{2F89A4AE-7C1D-A6E9-064F-B9E7FE77F013}"/>
          </ac:spMkLst>
        </pc:spChg>
      </pc:sldChg>
      <pc:sldChg chg="modSp">
        <pc:chgData name="Bernier, Kaelin M" userId="S::kaelin.bernier@bannerhealth.com::0ba66a6d-48b0-4d1f-bab1-d5dc85d9bea5" providerId="AD" clId="Web-{468B70BF-5CD5-468B-BEB3-FDDBCF6BE26C}" dt="2023-07-11T12:58:41.092" v="82"/>
        <pc:sldMkLst>
          <pc:docMk/>
          <pc:sldMk cId="622884612" sldId="364"/>
        </pc:sldMkLst>
        <pc:graphicFrameChg chg="mod modGraphic">
          <ac:chgData name="Bernier, Kaelin M" userId="S::kaelin.bernier@bannerhealth.com::0ba66a6d-48b0-4d1f-bab1-d5dc85d9bea5" providerId="AD" clId="Web-{468B70BF-5CD5-468B-BEB3-FDDBCF6BE26C}" dt="2023-07-11T12:58:41.092" v="82"/>
          <ac:graphicFrameMkLst>
            <pc:docMk/>
            <pc:sldMk cId="622884612" sldId="364"/>
            <ac:graphicFrameMk id="5" creationId="{866F4720-FDDD-7F5F-5D7E-63324A34CAEF}"/>
          </ac:graphicFrameMkLst>
        </pc:graphicFrameChg>
      </pc:sldChg>
      <pc:sldChg chg="modSp">
        <pc:chgData name="Bernier, Kaelin M" userId="S::kaelin.bernier@bannerhealth.com::0ba66a6d-48b0-4d1f-bab1-d5dc85d9bea5" providerId="AD" clId="Web-{468B70BF-5CD5-468B-BEB3-FDDBCF6BE26C}" dt="2023-07-11T13:02:42.277" v="90"/>
        <pc:sldMkLst>
          <pc:docMk/>
          <pc:sldMk cId="4087161684" sldId="365"/>
        </pc:sldMkLst>
        <pc:graphicFrameChg chg="mod modGraphic">
          <ac:chgData name="Bernier, Kaelin M" userId="S::kaelin.bernier@bannerhealth.com::0ba66a6d-48b0-4d1f-bab1-d5dc85d9bea5" providerId="AD" clId="Web-{468B70BF-5CD5-468B-BEB3-FDDBCF6BE26C}" dt="2023-07-11T13:02:42.277" v="90"/>
          <ac:graphicFrameMkLst>
            <pc:docMk/>
            <pc:sldMk cId="4087161684" sldId="365"/>
            <ac:graphicFrameMk id="6" creationId="{781D2B1F-6D6A-F9B6-5180-03CFAC730ED7}"/>
          </ac:graphicFrameMkLst>
        </pc:graphicFrameChg>
      </pc:sldChg>
      <pc:sldChg chg="modSp">
        <pc:chgData name="Bernier, Kaelin M" userId="S::kaelin.bernier@bannerhealth.com::0ba66a6d-48b0-4d1f-bab1-d5dc85d9bea5" providerId="AD" clId="Web-{468B70BF-5CD5-468B-BEB3-FDDBCF6BE26C}" dt="2023-07-11T13:47:54.761" v="194"/>
        <pc:sldMkLst>
          <pc:docMk/>
          <pc:sldMk cId="288534490" sldId="366"/>
        </pc:sldMkLst>
        <pc:spChg chg="mod">
          <ac:chgData name="Bernier, Kaelin M" userId="S::kaelin.bernier@bannerhealth.com::0ba66a6d-48b0-4d1f-bab1-d5dc85d9bea5" providerId="AD" clId="Web-{468B70BF-5CD5-468B-BEB3-FDDBCF6BE26C}" dt="2023-07-11T13:47:06.165" v="186" actId="20577"/>
          <ac:spMkLst>
            <pc:docMk/>
            <pc:sldMk cId="288534490" sldId="366"/>
            <ac:spMk id="2" creationId="{9A8A2488-8BAF-D313-6E32-B033E57EC941}"/>
          </ac:spMkLst>
        </pc:spChg>
        <pc:graphicFrameChg chg="mod modGraphic">
          <ac:chgData name="Bernier, Kaelin M" userId="S::kaelin.bernier@bannerhealth.com::0ba66a6d-48b0-4d1f-bab1-d5dc85d9bea5" providerId="AD" clId="Web-{468B70BF-5CD5-468B-BEB3-FDDBCF6BE26C}" dt="2023-07-11T13:47:54.761" v="194"/>
          <ac:graphicFrameMkLst>
            <pc:docMk/>
            <pc:sldMk cId="288534490" sldId="366"/>
            <ac:graphicFrameMk id="5" creationId="{C037DA60-BB8E-E70C-CFC4-AE4F0BF0C689}"/>
          </ac:graphicFrameMkLst>
        </pc:graphicFrameChg>
      </pc:sldChg>
    </pc:docChg>
  </pc:docChgLst>
  <pc:docChgLst>
    <pc:chgData name="Bernier, Kaelin M" userId="S::kaelin.bernier@bannerhealth.com::0ba66a6d-48b0-4d1f-bab1-d5dc85d9bea5" providerId="AD" clId="Web-{ED856BFF-A0C6-4CB0-8D3A-95D82DE0AC5C}"/>
    <pc:docChg chg="modSld">
      <pc:chgData name="Bernier, Kaelin M" userId="S::kaelin.bernier@bannerhealth.com::0ba66a6d-48b0-4d1f-bab1-d5dc85d9bea5" providerId="AD" clId="Web-{ED856BFF-A0C6-4CB0-8D3A-95D82DE0AC5C}" dt="2023-07-12T00:44:39.074" v="5"/>
      <pc:docMkLst>
        <pc:docMk/>
      </pc:docMkLst>
      <pc:sldChg chg="modSp">
        <pc:chgData name="Bernier, Kaelin M" userId="S::kaelin.bernier@bannerhealth.com::0ba66a6d-48b0-4d1f-bab1-d5dc85d9bea5" providerId="AD" clId="Web-{ED856BFF-A0C6-4CB0-8D3A-95D82DE0AC5C}" dt="2023-07-12T00:44:39.074" v="5"/>
        <pc:sldMkLst>
          <pc:docMk/>
          <pc:sldMk cId="288534490" sldId="366"/>
        </pc:sldMkLst>
        <pc:graphicFrameChg chg="mod modGraphic">
          <ac:chgData name="Bernier, Kaelin M" userId="S::kaelin.bernier@bannerhealth.com::0ba66a6d-48b0-4d1f-bab1-d5dc85d9bea5" providerId="AD" clId="Web-{ED856BFF-A0C6-4CB0-8D3A-95D82DE0AC5C}" dt="2023-07-12T00:44:39.074" v="5"/>
          <ac:graphicFrameMkLst>
            <pc:docMk/>
            <pc:sldMk cId="288534490" sldId="366"/>
            <ac:graphicFrameMk id="5" creationId="{C037DA60-BB8E-E70C-CFC4-AE4F0BF0C689}"/>
          </ac:graphicFrameMkLst>
        </pc:graphicFrameChg>
      </pc:sldChg>
    </pc:docChg>
  </pc:docChgLst>
  <pc:docChgLst>
    <pc:chgData name="BUMCP IntMed Chief" userId="S::bumcpintmedchief@bannerhealth.com::7ffc74a1-8787-49ec-8805-3be4675249a6" providerId="AD" clId="Web-{8283AAF4-91B1-44F1-9F69-77367F086C2B}"/>
    <pc:docChg chg="addSld delSld modSld">
      <pc:chgData name="BUMCP IntMed Chief" userId="S::bumcpintmedchief@bannerhealth.com::7ffc74a1-8787-49ec-8805-3be4675249a6" providerId="AD" clId="Web-{8283AAF4-91B1-44F1-9F69-77367F086C2B}" dt="2023-07-10T20:19:22.201" v="150" actId="20577"/>
      <pc:docMkLst>
        <pc:docMk/>
      </pc:docMkLst>
      <pc:sldChg chg="add del">
        <pc:chgData name="BUMCP IntMed Chief" userId="S::bumcpintmedchief@bannerhealth.com::7ffc74a1-8787-49ec-8805-3be4675249a6" providerId="AD" clId="Web-{8283AAF4-91B1-44F1-9F69-77367F086C2B}" dt="2023-07-10T19:50:15.988" v="2"/>
        <pc:sldMkLst>
          <pc:docMk/>
          <pc:sldMk cId="1156673563" sldId="271"/>
        </pc:sldMkLst>
      </pc:sldChg>
      <pc:sldChg chg="addSp modSp">
        <pc:chgData name="BUMCP IntMed Chief" userId="S::bumcpintmedchief@bannerhealth.com::7ffc74a1-8787-49ec-8805-3be4675249a6" providerId="AD" clId="Web-{8283AAF4-91B1-44F1-9F69-77367F086C2B}" dt="2023-07-10T20:16:20.678" v="127" actId="1076"/>
        <pc:sldMkLst>
          <pc:docMk/>
          <pc:sldMk cId="2765341063" sldId="314"/>
        </pc:sldMkLst>
        <pc:picChg chg="add mod">
          <ac:chgData name="BUMCP IntMed Chief" userId="S::bumcpintmedchief@bannerhealth.com::7ffc74a1-8787-49ec-8805-3be4675249a6" providerId="AD" clId="Web-{8283AAF4-91B1-44F1-9F69-77367F086C2B}" dt="2023-07-10T20:16:08.271" v="125" actId="1076"/>
          <ac:picMkLst>
            <pc:docMk/>
            <pc:sldMk cId="2765341063" sldId="314"/>
            <ac:picMk id="3" creationId="{8C3B2949-E55A-C4CE-A961-FF9BAD83AAE8}"/>
          </ac:picMkLst>
        </pc:picChg>
        <pc:picChg chg="add mod">
          <ac:chgData name="BUMCP IntMed Chief" userId="S::bumcpintmedchief@bannerhealth.com::7ffc74a1-8787-49ec-8805-3be4675249a6" providerId="AD" clId="Web-{8283AAF4-91B1-44F1-9F69-77367F086C2B}" dt="2023-07-10T20:16:20.678" v="127" actId="1076"/>
          <ac:picMkLst>
            <pc:docMk/>
            <pc:sldMk cId="2765341063" sldId="314"/>
            <ac:picMk id="5" creationId="{D3730026-3ECA-2B69-7B1F-84CF41891192}"/>
          </ac:picMkLst>
        </pc:picChg>
      </pc:sldChg>
      <pc:sldChg chg="modSp">
        <pc:chgData name="BUMCP IntMed Chief" userId="S::bumcpintmedchief@bannerhealth.com::7ffc74a1-8787-49ec-8805-3be4675249a6" providerId="AD" clId="Web-{8283AAF4-91B1-44F1-9F69-77367F086C2B}" dt="2023-07-10T19:53:03.011" v="4"/>
        <pc:sldMkLst>
          <pc:docMk/>
          <pc:sldMk cId="1338459450" sldId="323"/>
        </pc:sldMkLst>
        <pc:graphicFrameChg chg="mod modGraphic">
          <ac:chgData name="BUMCP IntMed Chief" userId="S::bumcpintmedchief@bannerhealth.com::7ffc74a1-8787-49ec-8805-3be4675249a6" providerId="AD" clId="Web-{8283AAF4-91B1-44F1-9F69-77367F086C2B}" dt="2023-07-10T19:53:03.011" v="4"/>
          <ac:graphicFrameMkLst>
            <pc:docMk/>
            <pc:sldMk cId="1338459450" sldId="323"/>
            <ac:graphicFrameMk id="4" creationId="{780935B9-283D-7E99-D475-61A0CB14441B}"/>
          </ac:graphicFrameMkLst>
        </pc:graphicFrameChg>
      </pc:sldChg>
      <pc:sldChg chg="modSp">
        <pc:chgData name="BUMCP IntMed Chief" userId="S::bumcpintmedchief@bannerhealth.com::7ffc74a1-8787-49ec-8805-3be4675249a6" providerId="AD" clId="Web-{8283AAF4-91B1-44F1-9F69-77367F086C2B}" dt="2023-07-10T20:04:00.678" v="108"/>
        <pc:sldMkLst>
          <pc:docMk/>
          <pc:sldMk cId="2945764286" sldId="324"/>
        </pc:sldMkLst>
        <pc:graphicFrameChg chg="mod modGraphic">
          <ac:chgData name="BUMCP IntMed Chief" userId="S::bumcpintmedchief@bannerhealth.com::7ffc74a1-8787-49ec-8805-3be4675249a6" providerId="AD" clId="Web-{8283AAF4-91B1-44F1-9F69-77367F086C2B}" dt="2023-07-10T20:04:00.678" v="108"/>
          <ac:graphicFrameMkLst>
            <pc:docMk/>
            <pc:sldMk cId="2945764286" sldId="324"/>
            <ac:graphicFrameMk id="4" creationId="{650C134D-1A8A-CFA7-E62A-D9AB2CA3A2DC}"/>
          </ac:graphicFrameMkLst>
        </pc:graphicFrameChg>
      </pc:sldChg>
      <pc:sldChg chg="modSp">
        <pc:chgData name="BUMCP IntMed Chief" userId="S::bumcpintmedchief@bannerhealth.com::7ffc74a1-8787-49ec-8805-3be4675249a6" providerId="AD" clId="Web-{8283AAF4-91B1-44F1-9F69-77367F086C2B}" dt="2023-07-10T20:01:24.016" v="45" actId="20577"/>
        <pc:sldMkLst>
          <pc:docMk/>
          <pc:sldMk cId="1494034541" sldId="333"/>
        </pc:sldMkLst>
        <pc:spChg chg="mod">
          <ac:chgData name="BUMCP IntMed Chief" userId="S::bumcpintmedchief@bannerhealth.com::7ffc74a1-8787-49ec-8805-3be4675249a6" providerId="AD" clId="Web-{8283AAF4-91B1-44F1-9F69-77367F086C2B}" dt="2023-07-10T20:01:24.016" v="45" actId="20577"/>
          <ac:spMkLst>
            <pc:docMk/>
            <pc:sldMk cId="1494034541" sldId="333"/>
            <ac:spMk id="5" creationId="{006D9532-B793-E646-BF48-C0AA3CB5398F}"/>
          </ac:spMkLst>
        </pc:spChg>
      </pc:sldChg>
      <pc:sldChg chg="modSp">
        <pc:chgData name="BUMCP IntMed Chief" userId="S::bumcpintmedchief@bannerhealth.com::7ffc74a1-8787-49ec-8805-3be4675249a6" providerId="AD" clId="Web-{8283AAF4-91B1-44F1-9F69-77367F086C2B}" dt="2023-07-10T20:02:36.050" v="52"/>
        <pc:sldMkLst>
          <pc:docMk/>
          <pc:sldMk cId="584422024" sldId="355"/>
        </pc:sldMkLst>
        <pc:graphicFrameChg chg="mod modGraphic">
          <ac:chgData name="BUMCP IntMed Chief" userId="S::bumcpintmedchief@bannerhealth.com::7ffc74a1-8787-49ec-8805-3be4675249a6" providerId="AD" clId="Web-{8283AAF4-91B1-44F1-9F69-77367F086C2B}" dt="2023-07-10T20:02:36.050" v="52"/>
          <ac:graphicFrameMkLst>
            <pc:docMk/>
            <pc:sldMk cId="584422024" sldId="355"/>
            <ac:graphicFrameMk id="4" creationId="{650C134D-1A8A-CFA7-E62A-D9AB2CA3A2DC}"/>
          </ac:graphicFrameMkLst>
        </pc:graphicFrameChg>
      </pc:sldChg>
      <pc:sldChg chg="modSp">
        <pc:chgData name="BUMCP IntMed Chief" userId="S::bumcpintmedchief@bannerhealth.com::7ffc74a1-8787-49ec-8805-3be4675249a6" providerId="AD" clId="Web-{8283AAF4-91B1-44F1-9F69-77367F086C2B}" dt="2023-07-10T20:18:51.309" v="142" actId="20577"/>
        <pc:sldMkLst>
          <pc:docMk/>
          <pc:sldMk cId="3821726584" sldId="356"/>
        </pc:sldMkLst>
        <pc:spChg chg="mod">
          <ac:chgData name="BUMCP IntMed Chief" userId="S::bumcpintmedchief@bannerhealth.com::7ffc74a1-8787-49ec-8805-3be4675249a6" providerId="AD" clId="Web-{8283AAF4-91B1-44F1-9F69-77367F086C2B}" dt="2023-07-10T20:18:51.309" v="142" actId="20577"/>
          <ac:spMkLst>
            <pc:docMk/>
            <pc:sldMk cId="3821726584" sldId="356"/>
            <ac:spMk id="3" creationId="{E4F0F5BE-4B88-9061-3A9D-D4ACCDD7DEE8}"/>
          </ac:spMkLst>
        </pc:spChg>
      </pc:sldChg>
      <pc:sldChg chg="modSp">
        <pc:chgData name="BUMCP IntMed Chief" userId="S::bumcpintmedchief@bannerhealth.com::7ffc74a1-8787-49ec-8805-3be4675249a6" providerId="AD" clId="Web-{8283AAF4-91B1-44F1-9F69-77367F086C2B}" dt="2023-07-10T20:06:22.590" v="123"/>
        <pc:sldMkLst>
          <pc:docMk/>
          <pc:sldMk cId="988204639" sldId="358"/>
        </pc:sldMkLst>
        <pc:graphicFrameChg chg="mod modGraphic">
          <ac:chgData name="BUMCP IntMed Chief" userId="S::bumcpintmedchief@bannerhealth.com::7ffc74a1-8787-49ec-8805-3be4675249a6" providerId="AD" clId="Web-{8283AAF4-91B1-44F1-9F69-77367F086C2B}" dt="2023-07-10T20:06:22.590" v="123"/>
          <ac:graphicFrameMkLst>
            <pc:docMk/>
            <pc:sldMk cId="988204639" sldId="358"/>
            <ac:graphicFrameMk id="4" creationId="{650C134D-1A8A-CFA7-E62A-D9AB2CA3A2DC}"/>
          </ac:graphicFrameMkLst>
        </pc:graphicFrameChg>
      </pc:sldChg>
      <pc:sldChg chg="modSp">
        <pc:chgData name="BUMCP IntMed Chief" userId="S::bumcpintmedchief@bannerhealth.com::7ffc74a1-8787-49ec-8805-3be4675249a6" providerId="AD" clId="Web-{8283AAF4-91B1-44F1-9F69-77367F086C2B}" dt="2023-07-10T20:19:22.201" v="150" actId="20577"/>
        <pc:sldMkLst>
          <pc:docMk/>
          <pc:sldMk cId="1559566516" sldId="359"/>
        </pc:sldMkLst>
        <pc:spChg chg="mod">
          <ac:chgData name="BUMCP IntMed Chief" userId="S::bumcpintmedchief@bannerhealth.com::7ffc74a1-8787-49ec-8805-3be4675249a6" providerId="AD" clId="Web-{8283AAF4-91B1-44F1-9F69-77367F086C2B}" dt="2023-07-10T20:19:22.201" v="150" actId="20577"/>
          <ac:spMkLst>
            <pc:docMk/>
            <pc:sldMk cId="1559566516" sldId="359"/>
            <ac:spMk id="3" creationId="{E4F0F5BE-4B88-9061-3A9D-D4ACCDD7DEE8}"/>
          </ac:spMkLst>
        </pc:spChg>
      </pc:sldChg>
      <pc:sldChg chg="modSp">
        <pc:chgData name="BUMCP IntMed Chief" userId="S::bumcpintmedchief@bannerhealth.com::7ffc74a1-8787-49ec-8805-3be4675249a6" providerId="AD" clId="Web-{8283AAF4-91B1-44F1-9F69-77367F086C2B}" dt="2023-07-10T20:17:58.932" v="141" actId="20577"/>
        <pc:sldMkLst>
          <pc:docMk/>
          <pc:sldMk cId="3674311548" sldId="363"/>
        </pc:sldMkLst>
        <pc:spChg chg="mod">
          <ac:chgData name="BUMCP IntMed Chief" userId="S::bumcpintmedchief@bannerhealth.com::7ffc74a1-8787-49ec-8805-3be4675249a6" providerId="AD" clId="Web-{8283AAF4-91B1-44F1-9F69-77367F086C2B}" dt="2023-07-10T20:17:58.932" v="141" actId="20577"/>
          <ac:spMkLst>
            <pc:docMk/>
            <pc:sldMk cId="3674311548" sldId="363"/>
            <ac:spMk id="3" creationId="{E4F0F5BE-4B88-9061-3A9D-D4ACCDD7DE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1AC8F-7560-4272-A468-A3879A83E6B5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5DE99-7241-4D2A-B205-02161AFB8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6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E99-7241-4D2A-B205-02161AFB8C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5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E99-7241-4D2A-B205-02161AFB8C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89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E99-7241-4D2A-B205-02161AFB8C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76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E99-7241-4D2A-B205-02161AFB8C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2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E99-7241-4D2A-B205-02161AFB8C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7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E99-7241-4D2A-B205-02161AFB8C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0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E99-7241-4D2A-B205-02161AFB8C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7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E99-7241-4D2A-B205-02161AFB8C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5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E99-7241-4D2A-B205-02161AFB8C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8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E99-7241-4D2A-B205-02161AFB8C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E99-7241-4D2A-B205-02161AFB8C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53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5DE99-7241-4D2A-B205-02161AFB8C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3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2B39-4ADA-4115-8679-44ED99D2FB6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A52-EC86-4014-845A-F86B619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0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2B39-4ADA-4115-8679-44ED99D2FB6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A52-EC86-4014-845A-F86B619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2B39-4ADA-4115-8679-44ED99D2FB6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A52-EC86-4014-845A-F86B619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6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2B39-4ADA-4115-8679-44ED99D2FB6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A52-EC86-4014-845A-F86B619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0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2B39-4ADA-4115-8679-44ED99D2FB6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A52-EC86-4014-845A-F86B619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7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2B39-4ADA-4115-8679-44ED99D2FB6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A52-EC86-4014-845A-F86B619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2B39-4ADA-4115-8679-44ED99D2FB6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A52-EC86-4014-845A-F86B619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6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2B39-4ADA-4115-8679-44ED99D2FB6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A52-EC86-4014-845A-F86B619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2B39-4ADA-4115-8679-44ED99D2FB6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A52-EC86-4014-845A-F86B619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1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2B39-4ADA-4115-8679-44ED99D2FB6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A52-EC86-4014-845A-F86B619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1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2B39-4ADA-4115-8679-44ED99D2FB6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8A52-EC86-4014-845A-F86B619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0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C2B39-4ADA-4115-8679-44ED99D2FB62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38A52-EC86-4014-845A-F86B619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6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3A0465-4784-4165-AB3A-18CEC51D9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8734" y="3745971"/>
            <a:ext cx="6393190" cy="1655762"/>
          </a:xfrm>
        </p:spPr>
        <p:txBody>
          <a:bodyPr/>
          <a:lstStyle/>
          <a:p>
            <a:pPr algn="r"/>
            <a:r>
              <a:rPr lang="en-US" dirty="0"/>
              <a:t>Kaelin Bernier</a:t>
            </a:r>
          </a:p>
          <a:p>
            <a:pPr algn="r"/>
            <a:r>
              <a:rPr lang="en-US" dirty="0"/>
              <a:t>Chief Resident</a:t>
            </a:r>
          </a:p>
          <a:p>
            <a:pPr algn="r"/>
            <a:r>
              <a:rPr lang="en-US" dirty="0"/>
              <a:t>Intern Bootcamp</a:t>
            </a:r>
          </a:p>
        </p:txBody>
      </p:sp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4C344CE3-D0CE-4DD8-92FD-6C0140A041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3225" r="8442" b="5544"/>
          <a:stretch/>
        </p:blipFill>
        <p:spPr>
          <a:xfrm>
            <a:off x="0" y="0"/>
            <a:ext cx="881990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A521094-0F24-4CFB-851D-26325F02E688}"/>
              </a:ext>
            </a:extLst>
          </p:cNvPr>
          <p:cNvSpPr txBox="1">
            <a:spLocks/>
          </p:cNvSpPr>
          <p:nvPr/>
        </p:nvSpPr>
        <p:spPr>
          <a:xfrm>
            <a:off x="5528734" y="1244071"/>
            <a:ext cx="639319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Dyspnea</a:t>
            </a:r>
          </a:p>
        </p:txBody>
      </p:sp>
    </p:spTree>
    <p:extLst>
      <p:ext uri="{BB962C8B-B14F-4D97-AF65-F5344CB8AC3E}">
        <p14:creationId xmlns:p14="http://schemas.microsoft.com/office/powerpoint/2010/main" val="218669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C8FB-170B-B8AC-B4A6-BBDCCDF9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Supplemental Oxygen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0935B9-283D-7E99-D475-61A0CB144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075623"/>
              </p:ext>
            </p:extLst>
          </p:nvPr>
        </p:nvGraphicFramePr>
        <p:xfrm>
          <a:off x="556222" y="1101735"/>
          <a:ext cx="8605533" cy="56256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2116">
                  <a:extLst>
                    <a:ext uri="{9D8B030D-6E8A-4147-A177-3AD203B41FA5}">
                      <a16:colId xmlns:a16="http://schemas.microsoft.com/office/drawing/2014/main" val="3663234483"/>
                    </a:ext>
                  </a:extLst>
                </a:gridCol>
                <a:gridCol w="754344">
                  <a:extLst>
                    <a:ext uri="{9D8B030D-6E8A-4147-A177-3AD203B41FA5}">
                      <a16:colId xmlns:a16="http://schemas.microsoft.com/office/drawing/2014/main" val="883510501"/>
                    </a:ext>
                  </a:extLst>
                </a:gridCol>
                <a:gridCol w="1211854">
                  <a:extLst>
                    <a:ext uri="{9D8B030D-6E8A-4147-A177-3AD203B41FA5}">
                      <a16:colId xmlns:a16="http://schemas.microsoft.com/office/drawing/2014/main" val="3144923618"/>
                    </a:ext>
                  </a:extLst>
                </a:gridCol>
                <a:gridCol w="5717219">
                  <a:extLst>
                    <a:ext uri="{9D8B030D-6E8A-4147-A177-3AD203B41FA5}">
                      <a16:colId xmlns:a16="http://schemas.microsoft.com/office/drawing/2014/main" val="1568202319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Low flow oxygen devices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215781"/>
                  </a:ext>
                </a:extLst>
              </a:tr>
              <a:tr h="45149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Flow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FiO2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046675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r>
                        <a:rPr lang="en-US" sz="1200" b="1" dirty="0"/>
                        <a:t>Nasal cannula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1-6L/min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1L = 24   4L= 36 2L = 28   5L = 40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3L = 32   6L =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May be humidified if not run at &lt;5L/min which is why trach collar pts are on 6L O2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738025"/>
                  </a:ext>
                </a:extLst>
              </a:tr>
              <a:tr h="612300">
                <a:tc>
                  <a:txBody>
                    <a:bodyPr/>
                    <a:lstStyle/>
                    <a:p>
                      <a:r>
                        <a:rPr lang="en-US" sz="1200" b="1" dirty="0"/>
                        <a:t>Simple mask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6-10L/min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35-60%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Never use at flow rate &lt;5L/min to prevent rebreathing of CO2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Lateral perforations allow exhaled CO2 to escape</a:t>
                      </a:r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370448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High flow oxygen devices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2626"/>
                  </a:ext>
                </a:extLst>
              </a:tr>
              <a:tr h="779291">
                <a:tc>
                  <a:txBody>
                    <a:bodyPr/>
                    <a:lstStyle/>
                    <a:p>
                      <a:r>
                        <a:rPr lang="en-US" sz="1200" b="1" dirty="0"/>
                        <a:t>Venturi mask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4-12L/min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24-50%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Indicated for precise titration of FiO2; helpful if </a:t>
                      </a:r>
                      <a:r>
                        <a:rPr lang="en-US" sz="1200" dirty="0" err="1"/>
                        <a:t>cf</a:t>
                      </a:r>
                      <a:r>
                        <a:rPr lang="en-US" sz="1200" dirty="0"/>
                        <a:t> hypercapnia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dirty="0"/>
                        <a:t>Uses graduated dial set to desired FiO2/ colored adapters which deliver desired FiO2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018689"/>
                  </a:ext>
                </a:extLst>
              </a:tr>
              <a:tr h="451494">
                <a:tc>
                  <a:txBody>
                    <a:bodyPr/>
                    <a:lstStyle/>
                    <a:p>
                      <a:r>
                        <a:rPr lang="en-US" sz="1200" b="1" dirty="0"/>
                        <a:t>Non rebreather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10-15L/min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60%-90%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Indicated for high % FiO2; incorporates use of reservoir bag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Flow rate must be sufficient to keep reservoir bag inflate 1/3-1/2 at all times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One way flap prevents retention of CO2 during expiration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09381"/>
                  </a:ext>
                </a:extLst>
              </a:tr>
              <a:tr h="451494">
                <a:tc>
                  <a:txBody>
                    <a:bodyPr/>
                    <a:lstStyle/>
                    <a:p>
                      <a:r>
                        <a:rPr lang="en-US" sz="1200" b="1" dirty="0"/>
                        <a:t>High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Up to 60L/min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Up to 100%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Heated, humidified air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Reduced anatomical dead space; delivery of PEEP (~5); constant FiO2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5069"/>
                  </a:ext>
                </a:extLst>
              </a:tr>
            </a:tbl>
          </a:graphicData>
        </a:graphic>
      </p:graphicFrame>
      <p:pic>
        <p:nvPicPr>
          <p:cNvPr id="1028" name="Picture 4" descr="Non-Rebreathing Oxygen Mask, Adult with 7' tubing, Universal Connector —  Mountainside Medical Equipment">
            <a:extLst>
              <a:ext uri="{FF2B5EF4-FFF2-40B4-BE49-F238E27FC236}">
                <a16:creationId xmlns:a16="http://schemas.microsoft.com/office/drawing/2014/main" id="{2DC3C1F5-97E9-36A9-090D-AB20ED2E2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242" y="2727459"/>
            <a:ext cx="1663500" cy="16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igh-Flow Oxygen Therapy | payin1.in">
            <a:extLst>
              <a:ext uri="{FF2B5EF4-FFF2-40B4-BE49-F238E27FC236}">
                <a16:creationId xmlns:a16="http://schemas.microsoft.com/office/drawing/2014/main" id="{41865C9E-09E3-59A1-DD42-5F2618B8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836" y="4895726"/>
            <a:ext cx="1479786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nturi oxygen mask, super buy 69% off - mywekutastes.com">
            <a:extLst>
              <a:ext uri="{FF2B5EF4-FFF2-40B4-BE49-F238E27FC236}">
                <a16:creationId xmlns:a16="http://schemas.microsoft.com/office/drawing/2014/main" id="{436E6979-993C-7BA7-BC6F-BCC213B9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889" y="1062268"/>
            <a:ext cx="1819111" cy="159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mple Oxygen Mask">
            <a:extLst>
              <a:ext uri="{FF2B5EF4-FFF2-40B4-BE49-F238E27FC236}">
                <a16:creationId xmlns:a16="http://schemas.microsoft.com/office/drawing/2014/main" id="{DD166730-DEC4-C0AB-172D-4E3DDF710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531" y="606610"/>
            <a:ext cx="1480264" cy="153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 close-up of a oxygen mask&#10;&#10;Description automatically generated">
            <a:extLst>
              <a:ext uri="{FF2B5EF4-FFF2-40B4-BE49-F238E27FC236}">
                <a16:creationId xmlns:a16="http://schemas.microsoft.com/office/drawing/2014/main" id="{9019739E-C8A7-9A42-5169-451A091C6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9221" y="3067768"/>
            <a:ext cx="1932215" cy="186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5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0AC-44F3-34B2-BF17-A6C91F8F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43" y="-5109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Case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82B5-DB4D-DC7E-9DB1-F55C0CA7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45" y="2193001"/>
            <a:ext cx="4975371" cy="47275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/>
              <a:t>Presenting with shortness of breath x 1 week </a:t>
            </a:r>
            <a:endParaRPr lang="en-US" sz="2100">
              <a:cs typeface="Calibri"/>
            </a:endParaRPr>
          </a:p>
          <a:p>
            <a:r>
              <a:rPr lang="en-US" sz="2100" dirty="0"/>
              <a:t>Says has associated productive cough with thick yellow sputum</a:t>
            </a:r>
            <a:endParaRPr lang="en-US" sz="2100">
              <a:cs typeface="Calibri"/>
            </a:endParaRPr>
          </a:p>
          <a:p>
            <a:r>
              <a:rPr lang="en-US" sz="2100" dirty="0"/>
              <a:t>Maybe subjective fevers? No chills, no hemoptysis </a:t>
            </a:r>
            <a:endParaRPr lang="en-US" sz="2100">
              <a:cs typeface="Calibri"/>
            </a:endParaRPr>
          </a:p>
          <a:p>
            <a:r>
              <a:rPr lang="en-US" sz="2100" dirty="0"/>
              <a:t>No recent hospitalizations or </a:t>
            </a:r>
            <a:r>
              <a:rPr lang="en-US" sz="2100" err="1"/>
              <a:t>abx</a:t>
            </a:r>
            <a:r>
              <a:rPr lang="en-US" sz="2100" dirty="0"/>
              <a:t> use </a:t>
            </a:r>
            <a:endParaRPr lang="en-US" sz="2100">
              <a:cs typeface="Calibri"/>
            </a:endParaRPr>
          </a:p>
          <a:p>
            <a:r>
              <a:rPr lang="en-US" sz="2100" dirty="0"/>
              <a:t>Compliant with Rx</a:t>
            </a:r>
            <a:endParaRPr lang="en-US" sz="2100">
              <a:cs typeface="Calibri"/>
            </a:endParaRPr>
          </a:p>
          <a:p>
            <a:r>
              <a:rPr lang="en-US" sz="2100" dirty="0"/>
              <a:t>Denying  orthopnea, BL LE edema, weight gain </a:t>
            </a:r>
            <a:endParaRPr lang="en-US" sz="2100">
              <a:cs typeface="Calibri"/>
            </a:endParaRPr>
          </a:p>
          <a:p>
            <a:r>
              <a:rPr lang="en-US" sz="2100" dirty="0"/>
              <a:t>Denying chest pain or palpitations; no LH/dizziness/syncope; </a:t>
            </a:r>
            <a:endParaRPr lang="en-US" sz="21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D9532-B793-E646-BF48-C0AA3CB5398F}"/>
              </a:ext>
            </a:extLst>
          </p:cNvPr>
          <p:cNvSpPr txBox="1"/>
          <p:nvPr/>
        </p:nvSpPr>
        <p:spPr>
          <a:xfrm>
            <a:off x="291445" y="858971"/>
            <a:ext cx="105128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65 </a:t>
            </a:r>
            <a:r>
              <a:rPr lang="en-US" sz="2400" dirty="0" err="1"/>
              <a:t>yo</a:t>
            </a:r>
            <a:r>
              <a:rPr lang="en-US" sz="2400" dirty="0"/>
              <a:t> male PMHx DMT2, </a:t>
            </a:r>
            <a:r>
              <a:rPr lang="en-US" sz="2400" dirty="0" err="1"/>
              <a:t>HFrEF</a:t>
            </a:r>
            <a:r>
              <a:rPr lang="en-US" sz="2400" dirty="0"/>
              <a:t> (EF 30%), COPD GOLD C, active tobacco use disorder (50+ </a:t>
            </a:r>
            <a:r>
              <a:rPr lang="en-US" sz="2400" dirty="0" err="1"/>
              <a:t>pyh</a:t>
            </a:r>
            <a:r>
              <a:rPr lang="en-US" sz="2400" dirty="0"/>
              <a:t>), CAD s/p PCI 2011, </a:t>
            </a:r>
            <a:r>
              <a:rPr lang="en-US" sz="2400" dirty="0" err="1"/>
              <a:t>afib</a:t>
            </a:r>
            <a:r>
              <a:rPr lang="en-US" sz="2400" dirty="0"/>
              <a:t> on Eliquis, CVA 2015 w minor residual speech deficits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5FDBF7-0571-447A-1F4A-5DD8916B74EA}"/>
              </a:ext>
            </a:extLst>
          </p:cNvPr>
          <p:cNvSpPr txBox="1">
            <a:spLocks/>
          </p:cNvSpPr>
          <p:nvPr/>
        </p:nvSpPr>
        <p:spPr>
          <a:xfrm>
            <a:off x="5828878" y="2193001"/>
            <a:ext cx="4975371" cy="4727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VS: afebrile, spO2 93% on 2L, RR 16, HR 109, BP 134/95</a:t>
            </a:r>
          </a:p>
          <a:p>
            <a:endParaRPr lang="en-US" sz="2400" dirty="0"/>
          </a:p>
          <a:p>
            <a:r>
              <a:rPr lang="en-US" sz="2400" dirty="0"/>
              <a:t>On physical exam, patient sitting side of bed answering questions without issue, wet cough, HR </a:t>
            </a:r>
            <a:r>
              <a:rPr lang="en-US" sz="2400" dirty="0" err="1"/>
              <a:t>tachy</a:t>
            </a:r>
            <a:r>
              <a:rPr lang="en-US" sz="2400" dirty="0"/>
              <a:t> but regular and no murmurs, lungs with minor crackles and wheezes bilateral bases, thick neck but does not appear to have JVD, +1 BL LE edema, </a:t>
            </a:r>
          </a:p>
        </p:txBody>
      </p:sp>
    </p:spTree>
    <p:extLst>
      <p:ext uri="{BB962C8B-B14F-4D97-AF65-F5344CB8AC3E}">
        <p14:creationId xmlns:p14="http://schemas.microsoft.com/office/powerpoint/2010/main" val="73905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C773-D7B1-13A4-3167-CE461D7B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237306"/>
            <a:ext cx="10515600" cy="1325563"/>
          </a:xfrm>
        </p:spPr>
        <p:txBody>
          <a:bodyPr/>
          <a:lstStyle/>
          <a:p>
            <a:r>
              <a:rPr lang="en-US" dirty="0"/>
              <a:t>Case 1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50C134D-1A8A-CFA7-E62A-D9AB2CA3A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72127"/>
              </p:ext>
            </p:extLst>
          </p:nvPr>
        </p:nvGraphicFramePr>
        <p:xfrm>
          <a:off x="432618" y="1329714"/>
          <a:ext cx="11452124" cy="484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252">
                  <a:extLst>
                    <a:ext uri="{9D8B030D-6E8A-4147-A177-3AD203B41FA5}">
                      <a16:colId xmlns:a16="http://schemas.microsoft.com/office/drawing/2014/main" val="3695429646"/>
                    </a:ext>
                  </a:extLst>
                </a:gridCol>
                <a:gridCol w="5294993">
                  <a:extLst>
                    <a:ext uri="{9D8B030D-6E8A-4147-A177-3AD203B41FA5}">
                      <a16:colId xmlns:a16="http://schemas.microsoft.com/office/drawing/2014/main" val="3053545256"/>
                    </a:ext>
                  </a:extLst>
                </a:gridCol>
                <a:gridCol w="5803879">
                  <a:extLst>
                    <a:ext uri="{9D8B030D-6E8A-4147-A177-3AD203B41FA5}">
                      <a16:colId xmlns:a16="http://schemas.microsoft.com/office/drawing/2014/main" val="682238153"/>
                    </a:ext>
                  </a:extLst>
                </a:gridCol>
              </a:tblGrid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acterial</a:t>
                      </a:r>
                      <a:r>
                        <a:rPr lang="en-US" dirty="0"/>
                        <a:t> pneumonia/ other 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21922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eactive</a:t>
                      </a:r>
                      <a:r>
                        <a:rPr lang="en-US" dirty="0"/>
                        <a:t> airway disease (COPD, asthma)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0497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mbolism</a:t>
                      </a:r>
                      <a:r>
                        <a:rPr lang="en-US" dirty="0"/>
                        <a:t> (PE)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8914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cute coronary syndrome (ACS)/ Arrhythmia/ Airway obstruction (aspiration, anaphylaxis)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1435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ension</a:t>
                      </a:r>
                      <a:r>
                        <a:rPr lang="en-US" dirty="0"/>
                        <a:t> pneumothorax/ cardiac Tamponade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01645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eart</a:t>
                      </a:r>
                      <a:r>
                        <a:rPr lang="en-US" dirty="0"/>
                        <a:t> failure or other causes of volume overload/ pleural effusions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188016"/>
                  </a:ext>
                </a:extLst>
              </a:tr>
              <a:tr h="116357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verything</a:t>
                      </a:r>
                      <a:r>
                        <a:rPr lang="en-US" dirty="0"/>
                        <a:t> else (heart structure disease </a:t>
                      </a:r>
                      <a:r>
                        <a:rPr lang="en-US" dirty="0" err="1"/>
                        <a:t>ie</a:t>
                      </a:r>
                      <a:r>
                        <a:rPr lang="en-US" dirty="0"/>
                        <a:t> severe AS/MR/PFO, </a:t>
                      </a:r>
                      <a:r>
                        <a:rPr lang="en-US" dirty="0" err="1"/>
                        <a:t>pulm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htn</a:t>
                      </a:r>
                      <a:r>
                        <a:rPr lang="en-US" dirty="0"/>
                        <a:t>, OSA, OHS, ILD, lung mass, sedative Rx, </a:t>
                      </a:r>
                      <a:r>
                        <a:rPr lang="en-US" dirty="0" err="1"/>
                        <a:t>neuromsk</a:t>
                      </a:r>
                      <a:r>
                        <a:rPr lang="en-US" dirty="0"/>
                        <a:t> disorders)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8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351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C773-D7B1-13A4-3167-CE461D7B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237306"/>
            <a:ext cx="10515600" cy="1325563"/>
          </a:xfrm>
        </p:spPr>
        <p:txBody>
          <a:bodyPr/>
          <a:lstStyle/>
          <a:p>
            <a:r>
              <a:rPr lang="en-US" dirty="0"/>
              <a:t>Case 1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50C134D-1A8A-CFA7-E62A-D9AB2CA3A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153870"/>
              </p:ext>
            </p:extLst>
          </p:nvPr>
        </p:nvGraphicFramePr>
        <p:xfrm>
          <a:off x="432618" y="1329714"/>
          <a:ext cx="11452124" cy="484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252">
                  <a:extLst>
                    <a:ext uri="{9D8B030D-6E8A-4147-A177-3AD203B41FA5}">
                      <a16:colId xmlns:a16="http://schemas.microsoft.com/office/drawing/2014/main" val="3695429646"/>
                    </a:ext>
                  </a:extLst>
                </a:gridCol>
                <a:gridCol w="5294993">
                  <a:extLst>
                    <a:ext uri="{9D8B030D-6E8A-4147-A177-3AD203B41FA5}">
                      <a16:colId xmlns:a16="http://schemas.microsoft.com/office/drawing/2014/main" val="3053545256"/>
                    </a:ext>
                  </a:extLst>
                </a:gridCol>
                <a:gridCol w="5803879">
                  <a:extLst>
                    <a:ext uri="{9D8B030D-6E8A-4147-A177-3AD203B41FA5}">
                      <a16:colId xmlns:a16="http://schemas.microsoft.com/office/drawing/2014/main" val="682238153"/>
                    </a:ext>
                  </a:extLst>
                </a:gridCol>
              </a:tblGrid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acterial</a:t>
                      </a:r>
                      <a:r>
                        <a:rPr lang="en-US" dirty="0"/>
                        <a:t> pneumonia/ other 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CBC, viral studies, covid/flu/</a:t>
                      </a:r>
                      <a:r>
                        <a:rPr lang="en-US" dirty="0" err="1"/>
                        <a:t>rsv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procal</a:t>
                      </a:r>
                      <a:r>
                        <a:rPr lang="en-US" dirty="0"/>
                        <a:t>, cocci screen, blood cx, sputum cx, CXR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21922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eactive</a:t>
                      </a:r>
                      <a:r>
                        <a:rPr lang="en-US" dirty="0"/>
                        <a:t> airway disease (COPD, asthma)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Clinical diagnosis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0497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mbolism</a:t>
                      </a:r>
                      <a:r>
                        <a:rPr lang="en-US" dirty="0"/>
                        <a:t> (PE)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CTA chest indicated?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8914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cute coronary syndrome (ACS)/ Arrhythmia/ Airway obstruction (aspiration, anaphylaxis)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Trop, </a:t>
                      </a:r>
                      <a:r>
                        <a:rPr lang="en-US" dirty="0" err="1"/>
                        <a:t>ekg</a:t>
                      </a:r>
                      <a:r>
                        <a:rPr lang="en-US" dirty="0"/>
                        <a:t>, tele monitoring / evidence of obstruction? / </a:t>
                      </a:r>
                      <a:r>
                        <a:rPr lang="en-US" dirty="0" err="1"/>
                        <a:t>hx</a:t>
                      </a:r>
                      <a:r>
                        <a:rPr lang="en-US" dirty="0"/>
                        <a:t> aspiration events?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1435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ension</a:t>
                      </a:r>
                      <a:r>
                        <a:rPr lang="en-US" dirty="0"/>
                        <a:t> pneumothorax / cardiac Tamponade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CXR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01645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eart</a:t>
                      </a:r>
                      <a:r>
                        <a:rPr lang="en-US" dirty="0"/>
                        <a:t> failure or other causes of volume overload/ pleural effusions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BNP, CXR, TTE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188016"/>
                  </a:ext>
                </a:extLst>
              </a:tr>
              <a:tr h="116357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verything</a:t>
                      </a:r>
                      <a:r>
                        <a:rPr lang="en-US" dirty="0"/>
                        <a:t> else (heart structure disease </a:t>
                      </a:r>
                      <a:r>
                        <a:rPr lang="en-US" dirty="0" err="1"/>
                        <a:t>ie</a:t>
                      </a:r>
                      <a:r>
                        <a:rPr lang="en-US" dirty="0"/>
                        <a:t> severe AS/MR/PFO, </a:t>
                      </a:r>
                      <a:r>
                        <a:rPr lang="en-US" dirty="0" err="1"/>
                        <a:t>pulm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htn</a:t>
                      </a:r>
                      <a:r>
                        <a:rPr lang="en-US" dirty="0"/>
                        <a:t>, OSA, OHS, ILD, lung mass, sedative Rx, </a:t>
                      </a:r>
                      <a:r>
                        <a:rPr lang="en-US" dirty="0" err="1"/>
                        <a:t>neuromsk</a:t>
                      </a:r>
                      <a:r>
                        <a:rPr lang="en-US" dirty="0"/>
                        <a:t> disorders)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8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76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22EE-376E-48F5-B44C-E98D58AA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F5BE-4B88-9061-3A9D-D4ACCDD7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601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WBC 13K, Hgb 14</a:t>
            </a:r>
          </a:p>
          <a:p>
            <a:r>
              <a:rPr lang="en-US" sz="2400" dirty="0"/>
              <a:t>Rapid flu/</a:t>
            </a:r>
            <a:r>
              <a:rPr lang="en-US" sz="2400" dirty="0" err="1"/>
              <a:t>rsv</a:t>
            </a:r>
            <a:r>
              <a:rPr lang="en-US" sz="2400" dirty="0"/>
              <a:t>/covid neg</a:t>
            </a:r>
          </a:p>
          <a:p>
            <a:r>
              <a:rPr lang="en-US" sz="2400" dirty="0" err="1"/>
              <a:t>Procal</a:t>
            </a:r>
            <a:r>
              <a:rPr lang="en-US" sz="2400" dirty="0"/>
              <a:t> 2 (H)</a:t>
            </a:r>
          </a:p>
          <a:p>
            <a:r>
              <a:rPr lang="en-US" sz="2400" dirty="0"/>
              <a:t>Upper resp viral panel, sputum cx, blood cx collected, results pending</a:t>
            </a:r>
          </a:p>
          <a:p>
            <a:r>
              <a:rPr lang="en-US" sz="2400" dirty="0"/>
              <a:t>Trop 12-&gt; 11, EKG NSR 108 </a:t>
            </a:r>
          </a:p>
          <a:p>
            <a:r>
              <a:rPr lang="en-US" sz="2400" dirty="0"/>
              <a:t>BNP 350, prior 410 6 </a:t>
            </a:r>
            <a:r>
              <a:rPr lang="en-US" sz="2400" dirty="0" err="1"/>
              <a:t>mos</a:t>
            </a:r>
            <a:r>
              <a:rPr lang="en-US" sz="2400" dirty="0"/>
              <a:t> ago</a:t>
            </a:r>
          </a:p>
          <a:p>
            <a:r>
              <a:rPr lang="en-US" sz="2400" dirty="0"/>
              <a:t>Still need TTE?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80315-9B0F-5036-693D-EEF06D3DD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6" t="36550" r="27151" b="5325"/>
          <a:stretch/>
        </p:blipFill>
        <p:spPr>
          <a:xfrm>
            <a:off x="5875633" y="1327868"/>
            <a:ext cx="5903742" cy="50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4EC7-26F1-8E18-578C-7D1F95AB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07"/>
            <a:ext cx="10515600" cy="1325563"/>
          </a:xfrm>
        </p:spPr>
        <p:txBody>
          <a:bodyPr/>
          <a:lstStyle/>
          <a:p>
            <a:r>
              <a:rPr lang="en-US" dirty="0"/>
              <a:t>Case 1: PNA, COPD </a:t>
            </a:r>
            <a:r>
              <a:rPr lang="en-US" dirty="0" err="1"/>
              <a:t>exac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1E24-DE29-7BC2-5496-470106C5C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492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cs typeface="Calibri"/>
              </a:rPr>
              <a:t>Pneumonia</a:t>
            </a:r>
          </a:p>
          <a:p>
            <a:pPr lvl="1"/>
            <a:r>
              <a:rPr lang="en-US" sz="1800" dirty="0">
                <a:cs typeface="Calibri"/>
              </a:rPr>
              <a:t>Abx: </a:t>
            </a:r>
          </a:p>
          <a:p>
            <a:pPr lvl="2"/>
            <a:r>
              <a:rPr lang="en-US" sz="1800" dirty="0">
                <a:cs typeface="Calibri"/>
              </a:rPr>
              <a:t>CAP: CTX + </a:t>
            </a:r>
            <a:r>
              <a:rPr lang="en-US" sz="1800" err="1">
                <a:cs typeface="Calibri"/>
              </a:rPr>
              <a:t>azithro</a:t>
            </a:r>
            <a:r>
              <a:rPr lang="en-US" sz="1800" dirty="0">
                <a:cs typeface="Calibri"/>
              </a:rPr>
              <a:t> x 5dd</a:t>
            </a:r>
          </a:p>
          <a:p>
            <a:pPr lvl="2"/>
            <a:r>
              <a:rPr lang="en-US" sz="1800" dirty="0">
                <a:cs typeface="Calibri"/>
              </a:rPr>
              <a:t>MRSA: vancomycin, linezolid (x7dd)</a:t>
            </a:r>
          </a:p>
          <a:p>
            <a:pPr lvl="2"/>
            <a:r>
              <a:rPr lang="en-US" sz="1800" dirty="0">
                <a:cs typeface="Calibri"/>
              </a:rPr>
              <a:t>Pseudomonas: cefepime, </a:t>
            </a:r>
            <a:r>
              <a:rPr lang="en-US" sz="1800" err="1">
                <a:cs typeface="Calibri"/>
              </a:rPr>
              <a:t>zosyn</a:t>
            </a:r>
            <a:r>
              <a:rPr lang="en-US" sz="1800" dirty="0">
                <a:cs typeface="Calibri"/>
              </a:rPr>
              <a:t>, meropenem </a:t>
            </a:r>
          </a:p>
          <a:p>
            <a:pPr lvl="2"/>
            <a:r>
              <a:rPr lang="en-US" sz="1800" dirty="0">
                <a:cs typeface="Calibri"/>
              </a:rPr>
              <a:t>RFs: hospitalization w iv </a:t>
            </a:r>
            <a:r>
              <a:rPr lang="en-US" sz="1800" err="1">
                <a:cs typeface="Calibri"/>
              </a:rPr>
              <a:t>abx</a:t>
            </a:r>
            <a:r>
              <a:rPr lang="en-US" sz="1800" dirty="0">
                <a:cs typeface="Calibri"/>
              </a:rPr>
              <a:t> in past 3 </a:t>
            </a:r>
            <a:r>
              <a:rPr lang="en-US" sz="1800" err="1">
                <a:cs typeface="Calibri"/>
              </a:rPr>
              <a:t>mos</a:t>
            </a:r>
            <a:r>
              <a:rPr lang="en-US" sz="1800" dirty="0">
                <a:cs typeface="Calibri"/>
              </a:rPr>
              <a:t>, </a:t>
            </a:r>
            <a:r>
              <a:rPr lang="en-US" sz="1800" err="1">
                <a:cs typeface="Calibri"/>
              </a:rPr>
              <a:t>hx</a:t>
            </a:r>
            <a:r>
              <a:rPr lang="en-US" sz="1800" dirty="0">
                <a:cs typeface="Calibri"/>
              </a:rPr>
              <a:t> prior infection/colonization, immunosuppression </a:t>
            </a:r>
          </a:p>
          <a:p>
            <a:pPr lvl="1"/>
            <a:r>
              <a:rPr lang="en-US" sz="1800" dirty="0">
                <a:cs typeface="Calibri"/>
              </a:rPr>
              <a:t>Steroids?</a:t>
            </a:r>
          </a:p>
          <a:p>
            <a:pPr lvl="2"/>
            <a:r>
              <a:rPr lang="en-US" sz="1800" dirty="0">
                <a:cs typeface="Calibri"/>
              </a:rPr>
              <a:t>Severe CAP: PFR&lt;300 with FiO2 &gt;50 on NRB/HFNC: </a:t>
            </a:r>
            <a:r>
              <a:rPr lang="en-US" sz="1800" err="1">
                <a:cs typeface="Calibri"/>
              </a:rPr>
              <a:t>hydrocort</a:t>
            </a:r>
            <a:r>
              <a:rPr lang="en-US" sz="1800" dirty="0">
                <a:cs typeface="Calibri"/>
              </a:rPr>
              <a:t> 200 </a:t>
            </a:r>
            <a:r>
              <a:rPr lang="en-US" sz="1800" err="1">
                <a:cs typeface="Calibri"/>
              </a:rPr>
              <a:t>qd</a:t>
            </a:r>
            <a:r>
              <a:rPr lang="en-US" sz="1800" dirty="0">
                <a:cs typeface="Calibri"/>
              </a:rPr>
              <a:t> x 4-7dd to reduce inflammatory response and progression to ARDS; worsens outcomes if 2/2 influenza/fungal</a:t>
            </a:r>
          </a:p>
          <a:p>
            <a:pPr lvl="1"/>
            <a:r>
              <a:rPr lang="en-US" sz="1800" dirty="0">
                <a:cs typeface="Calibri"/>
              </a:rPr>
              <a:t>Tests: blood cx, sputum cx, </a:t>
            </a:r>
            <a:r>
              <a:rPr lang="en-US" sz="1800" err="1">
                <a:cs typeface="Calibri"/>
              </a:rPr>
              <a:t>procal</a:t>
            </a:r>
            <a:r>
              <a:rPr lang="en-US" sz="1800" dirty="0">
                <a:cs typeface="Calibri"/>
              </a:rPr>
              <a:t>, MRSA screen, viral studies (flu/</a:t>
            </a:r>
            <a:r>
              <a:rPr lang="en-US" sz="1800" err="1">
                <a:cs typeface="Calibri"/>
              </a:rPr>
              <a:t>rsv</a:t>
            </a:r>
            <a:r>
              <a:rPr lang="en-US" sz="1800" dirty="0">
                <a:cs typeface="Calibri"/>
              </a:rPr>
              <a:t>/covid/upper resp panel), cocci screen, strep </a:t>
            </a:r>
            <a:r>
              <a:rPr lang="en-US" sz="1800" err="1">
                <a:cs typeface="Calibri"/>
              </a:rPr>
              <a:t>pneumo</a:t>
            </a:r>
            <a:r>
              <a:rPr lang="en-US" sz="1800" dirty="0">
                <a:cs typeface="Calibri"/>
              </a:rPr>
              <a:t> ag, legionella ag, </a:t>
            </a:r>
          </a:p>
          <a:p>
            <a:pPr marL="457200" lvl="1" indent="0">
              <a:buNone/>
            </a:pPr>
            <a:endParaRPr lang="en-US" sz="1800" dirty="0">
              <a:cs typeface="Calibri"/>
            </a:endParaRPr>
          </a:p>
          <a:p>
            <a:r>
              <a:rPr lang="en-US" sz="1800" dirty="0">
                <a:cs typeface="Calibri"/>
              </a:rPr>
              <a:t>COPD exacerbation </a:t>
            </a:r>
          </a:p>
          <a:p>
            <a:pPr lvl="1"/>
            <a:r>
              <a:rPr lang="en-US" sz="1800" err="1">
                <a:cs typeface="Calibri"/>
              </a:rPr>
              <a:t>Duonebs</a:t>
            </a:r>
            <a:r>
              <a:rPr lang="en-US" sz="1800" dirty="0">
                <a:cs typeface="Calibri"/>
              </a:rPr>
              <a:t> (albuterol-</a:t>
            </a:r>
            <a:r>
              <a:rPr lang="en-US" sz="1800" err="1">
                <a:cs typeface="Calibri"/>
              </a:rPr>
              <a:t>ipratroprium</a:t>
            </a:r>
            <a:r>
              <a:rPr lang="en-US" sz="1800" dirty="0">
                <a:cs typeface="Calibri"/>
              </a:rPr>
              <a:t>) q4-q6h sched; Albuterol q2h prn </a:t>
            </a:r>
          </a:p>
          <a:p>
            <a:pPr lvl="1"/>
            <a:r>
              <a:rPr lang="en-US" sz="1800" dirty="0">
                <a:cs typeface="Calibri"/>
              </a:rPr>
              <a:t>Prednisone 40mg vs solumedrol 60-125mg bid x5-14dd </a:t>
            </a:r>
          </a:p>
          <a:p>
            <a:pPr lvl="1"/>
            <a:r>
              <a:rPr lang="en-US" sz="1800" dirty="0">
                <a:cs typeface="Calibri"/>
              </a:rPr>
              <a:t>Abx? If increased sputum purulence and/or req vent support; can typically get away with CAP coverage </a:t>
            </a:r>
          </a:p>
          <a:p>
            <a:pPr lvl="1"/>
            <a:r>
              <a:rPr lang="en-US" sz="1800" dirty="0">
                <a:cs typeface="Calibri"/>
              </a:rPr>
              <a:t>Titrate to keep spO2 88-92% </a:t>
            </a:r>
          </a:p>
          <a:p>
            <a:pPr lvl="1"/>
            <a:r>
              <a:rPr lang="en-US" sz="1800" dirty="0">
                <a:cs typeface="Calibri"/>
              </a:rPr>
              <a:t>NPPV (CPAP for hypoxia, BiPAP for hypercarbia)</a:t>
            </a:r>
          </a:p>
          <a:p>
            <a:pPr lvl="1"/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14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0AC-44F3-34B2-BF17-A6C91F8F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43" y="-5109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Case 2: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82B5-DB4D-DC7E-9DB1-F55C0CA7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45" y="1828800"/>
            <a:ext cx="4975371" cy="472754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Presenting with shortness of breath x 1 month but worsened over past couple of days </a:t>
            </a:r>
          </a:p>
          <a:p>
            <a:r>
              <a:rPr lang="en-US" dirty="0"/>
              <a:t>Dyspnea worse with exertion</a:t>
            </a:r>
          </a:p>
          <a:p>
            <a:r>
              <a:rPr lang="en-US" dirty="0"/>
              <a:t>Endorsing chest pressure and intermittent non-productive cough </a:t>
            </a:r>
          </a:p>
          <a:p>
            <a:r>
              <a:rPr lang="en-US" dirty="0"/>
              <a:t>Denying fevers, chills, hospitalizations or </a:t>
            </a:r>
            <a:r>
              <a:rPr lang="en-US" dirty="0" err="1"/>
              <a:t>abx</a:t>
            </a:r>
            <a:r>
              <a:rPr lang="en-US" dirty="0"/>
              <a:t> use </a:t>
            </a:r>
          </a:p>
          <a:p>
            <a:r>
              <a:rPr lang="en-US" dirty="0"/>
              <a:t>Compliant with Rx, on </a:t>
            </a:r>
            <a:r>
              <a:rPr lang="en-US" dirty="0" err="1"/>
              <a:t>trelegy</a:t>
            </a:r>
            <a:r>
              <a:rPr lang="en-US" dirty="0"/>
              <a:t> inhaler which has not been helping dyspnea </a:t>
            </a:r>
          </a:p>
          <a:p>
            <a:r>
              <a:rPr lang="en-US" dirty="0"/>
              <a:t>Denying  orthopnea, BL LE edema, weight gain </a:t>
            </a:r>
          </a:p>
          <a:p>
            <a:r>
              <a:rPr lang="en-US" dirty="0"/>
              <a:t>Denying palpitations; no LH/dizziness/syncope;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D9532-B793-E646-BF48-C0AA3CB5398F}"/>
              </a:ext>
            </a:extLst>
          </p:cNvPr>
          <p:cNvSpPr txBox="1"/>
          <p:nvPr/>
        </p:nvSpPr>
        <p:spPr>
          <a:xfrm>
            <a:off x="291445" y="858971"/>
            <a:ext cx="105128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67 </a:t>
            </a:r>
            <a:r>
              <a:rPr lang="en-US" sz="2400" dirty="0" err="1"/>
              <a:t>yo</a:t>
            </a:r>
            <a:r>
              <a:rPr lang="en-US" sz="2400" dirty="0"/>
              <a:t> male PMHx HTN, COPD GOLD 2A, OSA not on CPAP, </a:t>
            </a:r>
            <a:r>
              <a:rPr lang="en-US" sz="2400" dirty="0" err="1"/>
              <a:t>hx</a:t>
            </a:r>
            <a:r>
              <a:rPr lang="en-US" sz="2400" dirty="0"/>
              <a:t> of provoked DVT (2018) 2/2 MVA previously on Eliquis, ETOH use disorder </a:t>
            </a:r>
            <a:r>
              <a:rPr lang="en-US" sz="2400" dirty="0" err="1"/>
              <a:t>cb</a:t>
            </a:r>
            <a:r>
              <a:rPr lang="en-US" sz="2400" dirty="0"/>
              <a:t> recurrent pancreatitis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5FDBF7-0571-447A-1F4A-5DD8916B74EA}"/>
              </a:ext>
            </a:extLst>
          </p:cNvPr>
          <p:cNvSpPr txBox="1">
            <a:spLocks/>
          </p:cNvSpPr>
          <p:nvPr/>
        </p:nvSpPr>
        <p:spPr>
          <a:xfrm>
            <a:off x="5749441" y="1828800"/>
            <a:ext cx="4975371" cy="4727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VS: afebrile, spO2 93% on 2L, RR 16, HR 109, BP 134/95</a:t>
            </a:r>
          </a:p>
          <a:p>
            <a:endParaRPr lang="en-US" sz="2400" dirty="0"/>
          </a:p>
          <a:p>
            <a:r>
              <a:rPr lang="en-US" sz="2400" dirty="0"/>
              <a:t>On physical exam, patient sitting side of bed answering questions without issue,, HR </a:t>
            </a:r>
            <a:r>
              <a:rPr lang="en-US" sz="2400" dirty="0" err="1"/>
              <a:t>tachy</a:t>
            </a:r>
            <a:r>
              <a:rPr lang="en-US" sz="2400" dirty="0"/>
              <a:t> but regular and no murmurs, lungs CTAB, no JVD or BL LE edema </a:t>
            </a:r>
          </a:p>
        </p:txBody>
      </p:sp>
    </p:spTree>
    <p:extLst>
      <p:ext uri="{BB962C8B-B14F-4D97-AF65-F5344CB8AC3E}">
        <p14:creationId xmlns:p14="http://schemas.microsoft.com/office/powerpoint/2010/main" val="2636479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C773-D7B1-13A4-3167-CE461D7B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237306"/>
            <a:ext cx="10515600" cy="1325563"/>
          </a:xfrm>
        </p:spPr>
        <p:txBody>
          <a:bodyPr/>
          <a:lstStyle/>
          <a:p>
            <a:r>
              <a:rPr lang="en-US" dirty="0"/>
              <a:t>Case 2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50C134D-1A8A-CFA7-E62A-D9AB2CA3A2DC}"/>
              </a:ext>
            </a:extLst>
          </p:cNvPr>
          <p:cNvGraphicFramePr>
            <a:graphicFrameLocks noGrp="1"/>
          </p:cNvGraphicFramePr>
          <p:nvPr/>
        </p:nvGraphicFramePr>
        <p:xfrm>
          <a:off x="432618" y="1329714"/>
          <a:ext cx="11452124" cy="484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252">
                  <a:extLst>
                    <a:ext uri="{9D8B030D-6E8A-4147-A177-3AD203B41FA5}">
                      <a16:colId xmlns:a16="http://schemas.microsoft.com/office/drawing/2014/main" val="3695429646"/>
                    </a:ext>
                  </a:extLst>
                </a:gridCol>
                <a:gridCol w="5294993">
                  <a:extLst>
                    <a:ext uri="{9D8B030D-6E8A-4147-A177-3AD203B41FA5}">
                      <a16:colId xmlns:a16="http://schemas.microsoft.com/office/drawing/2014/main" val="3053545256"/>
                    </a:ext>
                  </a:extLst>
                </a:gridCol>
                <a:gridCol w="5803879">
                  <a:extLst>
                    <a:ext uri="{9D8B030D-6E8A-4147-A177-3AD203B41FA5}">
                      <a16:colId xmlns:a16="http://schemas.microsoft.com/office/drawing/2014/main" val="682238153"/>
                    </a:ext>
                  </a:extLst>
                </a:gridCol>
              </a:tblGrid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acterial</a:t>
                      </a:r>
                      <a:r>
                        <a:rPr lang="en-US" dirty="0"/>
                        <a:t> pneumonia/ other 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21922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eactive</a:t>
                      </a:r>
                      <a:r>
                        <a:rPr lang="en-US" dirty="0"/>
                        <a:t> airway disease (COPD, asthma)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0497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mbolism</a:t>
                      </a:r>
                      <a:r>
                        <a:rPr lang="en-US" dirty="0"/>
                        <a:t> (PE)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8914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cute coronary syndrome (ACS)/ Arrhythmia/ Airway obstruction (aspiration, anaphylaxis)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1435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ension</a:t>
                      </a:r>
                      <a:r>
                        <a:rPr lang="en-US" dirty="0"/>
                        <a:t> pneumothorax/ cardiac Tamponade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01645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eart</a:t>
                      </a:r>
                      <a:r>
                        <a:rPr lang="en-US" dirty="0"/>
                        <a:t> failure or other causes of volume overload/ pleural effusions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188016"/>
                  </a:ext>
                </a:extLst>
              </a:tr>
              <a:tr h="116357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verything</a:t>
                      </a:r>
                      <a:r>
                        <a:rPr lang="en-US" dirty="0"/>
                        <a:t> else (heart structure disease </a:t>
                      </a:r>
                      <a:r>
                        <a:rPr lang="en-US" dirty="0" err="1"/>
                        <a:t>ie</a:t>
                      </a:r>
                      <a:r>
                        <a:rPr lang="en-US" dirty="0"/>
                        <a:t> severe AS/MR/PFO, </a:t>
                      </a:r>
                      <a:r>
                        <a:rPr lang="en-US" dirty="0" err="1"/>
                        <a:t>pulm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htn</a:t>
                      </a:r>
                      <a:r>
                        <a:rPr lang="en-US" dirty="0"/>
                        <a:t>, OSA, OHS, ILD, lung mass, sedative Rx, </a:t>
                      </a:r>
                      <a:r>
                        <a:rPr lang="en-US" dirty="0" err="1"/>
                        <a:t>neuromsk</a:t>
                      </a:r>
                      <a:r>
                        <a:rPr lang="en-US" dirty="0"/>
                        <a:t> disorders)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8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719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C773-D7B1-13A4-3167-CE461D7B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237306"/>
            <a:ext cx="10515600" cy="1325563"/>
          </a:xfrm>
        </p:spPr>
        <p:txBody>
          <a:bodyPr/>
          <a:lstStyle/>
          <a:p>
            <a:r>
              <a:rPr lang="en-US" dirty="0"/>
              <a:t>Case 2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50C134D-1A8A-CFA7-E62A-D9AB2CA3A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420336"/>
              </p:ext>
            </p:extLst>
          </p:nvPr>
        </p:nvGraphicFramePr>
        <p:xfrm>
          <a:off x="432618" y="1329714"/>
          <a:ext cx="11452124" cy="484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252">
                  <a:extLst>
                    <a:ext uri="{9D8B030D-6E8A-4147-A177-3AD203B41FA5}">
                      <a16:colId xmlns:a16="http://schemas.microsoft.com/office/drawing/2014/main" val="3695429646"/>
                    </a:ext>
                  </a:extLst>
                </a:gridCol>
                <a:gridCol w="5294993">
                  <a:extLst>
                    <a:ext uri="{9D8B030D-6E8A-4147-A177-3AD203B41FA5}">
                      <a16:colId xmlns:a16="http://schemas.microsoft.com/office/drawing/2014/main" val="3053545256"/>
                    </a:ext>
                  </a:extLst>
                </a:gridCol>
                <a:gridCol w="5803879">
                  <a:extLst>
                    <a:ext uri="{9D8B030D-6E8A-4147-A177-3AD203B41FA5}">
                      <a16:colId xmlns:a16="http://schemas.microsoft.com/office/drawing/2014/main" val="682238153"/>
                    </a:ext>
                  </a:extLst>
                </a:gridCol>
              </a:tblGrid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acterial</a:t>
                      </a:r>
                      <a:r>
                        <a:rPr lang="en-US" dirty="0"/>
                        <a:t> pneumonia/ other 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CBC, viral studies, covid/flu/</a:t>
                      </a:r>
                      <a:r>
                        <a:rPr lang="en-US" dirty="0" err="1"/>
                        <a:t>rsv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procal</a:t>
                      </a:r>
                      <a:r>
                        <a:rPr lang="en-US" dirty="0"/>
                        <a:t>, cocci screen, blood cx, sputum cx, CXR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21922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eactive</a:t>
                      </a:r>
                      <a:r>
                        <a:rPr lang="en-US" dirty="0"/>
                        <a:t> airway disease (COPD, asthma)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Clinical diagnosis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0497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mbolism</a:t>
                      </a:r>
                      <a:r>
                        <a:rPr lang="en-US" dirty="0"/>
                        <a:t> (PE)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CTA chest indicated? D dimer?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8914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cute coronary syndrome (ACS)/ Arrhythmia/ Airway obstruction (aspiration, anaphylaxis)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Trop, </a:t>
                      </a:r>
                      <a:r>
                        <a:rPr lang="en-US" dirty="0" err="1"/>
                        <a:t>ekg</a:t>
                      </a:r>
                      <a:r>
                        <a:rPr lang="en-US" dirty="0"/>
                        <a:t>, tele monitoring / evidence of obstruction? / </a:t>
                      </a:r>
                      <a:r>
                        <a:rPr lang="en-US" dirty="0" err="1"/>
                        <a:t>hx</a:t>
                      </a:r>
                      <a:r>
                        <a:rPr lang="en-US" dirty="0"/>
                        <a:t> aspiration events?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1435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ension</a:t>
                      </a:r>
                      <a:r>
                        <a:rPr lang="en-US" dirty="0"/>
                        <a:t> pneumothorax/ cardiac Tamponade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CXR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01645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eart</a:t>
                      </a:r>
                      <a:r>
                        <a:rPr lang="en-US" dirty="0"/>
                        <a:t> failure or other causes of volume overload/ pleural effusions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BNP, CXR, TTE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188016"/>
                  </a:ext>
                </a:extLst>
              </a:tr>
              <a:tr h="116357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verything</a:t>
                      </a:r>
                      <a:r>
                        <a:rPr lang="en-US" dirty="0"/>
                        <a:t> else (heart structure disease </a:t>
                      </a:r>
                      <a:r>
                        <a:rPr lang="en-US" dirty="0" err="1"/>
                        <a:t>ie</a:t>
                      </a:r>
                      <a:r>
                        <a:rPr lang="en-US" dirty="0"/>
                        <a:t> severe AS/MR/PFO, </a:t>
                      </a:r>
                      <a:r>
                        <a:rPr lang="en-US" dirty="0" err="1"/>
                        <a:t>pulm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htn</a:t>
                      </a:r>
                      <a:r>
                        <a:rPr lang="en-US" dirty="0"/>
                        <a:t>, OSA, OHS, ILD, lung mass, sedative Rx, </a:t>
                      </a:r>
                      <a:r>
                        <a:rPr lang="en-US" dirty="0" err="1"/>
                        <a:t>neuromsk</a:t>
                      </a:r>
                      <a:r>
                        <a:rPr lang="en-US" dirty="0"/>
                        <a:t> disorders)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8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594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22EE-376E-48F5-B44C-E98D58AA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F5BE-4B88-9061-3A9D-D4ACCDD7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60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WBC 6.5K, Hgb 13.5</a:t>
            </a:r>
          </a:p>
          <a:p>
            <a:r>
              <a:rPr lang="en-US" sz="2400" dirty="0"/>
              <a:t>Rapid flu/</a:t>
            </a:r>
            <a:r>
              <a:rPr lang="en-US" sz="2400" dirty="0" err="1"/>
              <a:t>rsv</a:t>
            </a:r>
            <a:r>
              <a:rPr lang="en-US" sz="2400" dirty="0"/>
              <a:t>/covid neg</a:t>
            </a:r>
          </a:p>
          <a:p>
            <a:r>
              <a:rPr lang="en-US" sz="2400" dirty="0" err="1"/>
              <a:t>Procal</a:t>
            </a:r>
            <a:r>
              <a:rPr lang="en-US" sz="2400" dirty="0"/>
              <a:t> .03 (N)</a:t>
            </a:r>
          </a:p>
          <a:p>
            <a:r>
              <a:rPr lang="en-US" sz="2400" dirty="0"/>
              <a:t>Upper resp viral panel, sputum cx, blood cx collected, results pending</a:t>
            </a:r>
          </a:p>
          <a:p>
            <a:r>
              <a:rPr lang="en-US" sz="2400" dirty="0"/>
              <a:t>Trop 26-&gt;26, EKG NSR 112</a:t>
            </a:r>
          </a:p>
          <a:p>
            <a:r>
              <a:rPr lang="en-US" sz="2400" dirty="0"/>
              <a:t>BNP 602 (no prior to compare)</a:t>
            </a:r>
          </a:p>
          <a:p>
            <a:r>
              <a:rPr lang="en-US" sz="2400" dirty="0"/>
              <a:t>D dimer 1338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B694C-30B3-C0CC-9ADA-2A29A43BA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29" t="37526" r="27519" b="5324"/>
          <a:stretch/>
        </p:blipFill>
        <p:spPr>
          <a:xfrm>
            <a:off x="6409644" y="1690688"/>
            <a:ext cx="4675695" cy="3919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2FDC0-6E1F-E0A4-936F-B164779124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40" t="21581" r="19179" b="9931"/>
          <a:stretch/>
        </p:blipFill>
        <p:spPr>
          <a:xfrm>
            <a:off x="6096000" y="1582744"/>
            <a:ext cx="5810435" cy="430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3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DFECF-B06A-CBFC-4CEE-70F6499E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CC: Shortness of breath; acute hypoxia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4671B-FC99-C08F-E787-472A130F2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Objectives</a:t>
            </a:r>
          </a:p>
          <a:p>
            <a:r>
              <a:rPr lang="en-US" dirty="0"/>
              <a:t>How to evaluate a patient</a:t>
            </a:r>
          </a:p>
          <a:p>
            <a:r>
              <a:rPr lang="en-US" dirty="0"/>
              <a:t>How to build a differential</a:t>
            </a:r>
          </a:p>
          <a:p>
            <a:r>
              <a:rPr lang="en-US" dirty="0"/>
              <a:t>Based on differential, order workup and treat </a:t>
            </a:r>
          </a:p>
        </p:txBody>
      </p:sp>
    </p:spTree>
    <p:extLst>
      <p:ext uri="{BB962C8B-B14F-4D97-AF65-F5344CB8AC3E}">
        <p14:creationId xmlns:p14="http://schemas.microsoft.com/office/powerpoint/2010/main" val="4014276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CC66-6B55-151B-CDA1-784EDE7C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Pulmonary embolism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A4AE-7C1D-A6E9-064F-B9E7FE77F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492"/>
            <a:ext cx="10515600" cy="4351338"/>
          </a:xfrm>
        </p:spPr>
        <p:txBody>
          <a:bodyPr>
            <a:noAutofit/>
          </a:bodyPr>
          <a:lstStyle/>
          <a:p>
            <a:r>
              <a:rPr lang="en-US" sz="1800" dirty="0"/>
              <a:t>Pulmonary embolism </a:t>
            </a:r>
          </a:p>
          <a:p>
            <a:pPr lvl="1"/>
            <a:r>
              <a:rPr lang="en-US" sz="1800" dirty="0"/>
              <a:t>High risk/Massive: </a:t>
            </a:r>
            <a:r>
              <a:rPr lang="en-US" sz="1800" dirty="0" err="1"/>
              <a:t>sBP</a:t>
            </a:r>
            <a:r>
              <a:rPr lang="en-US" sz="1800" dirty="0"/>
              <a:t>&lt;90 or drop </a:t>
            </a:r>
            <a:r>
              <a:rPr lang="en-US" sz="1800" dirty="0" err="1"/>
              <a:t>sBP</a:t>
            </a:r>
            <a:r>
              <a:rPr lang="en-US" sz="1800" dirty="0"/>
              <a:t> baseline by 40 x 15min +</a:t>
            </a:r>
          </a:p>
          <a:p>
            <a:pPr lvl="2"/>
            <a:r>
              <a:rPr lang="en-US" sz="1800" dirty="0"/>
              <a:t>thrombolytics, embolectomy </a:t>
            </a:r>
          </a:p>
          <a:p>
            <a:pPr lvl="1"/>
            <a:r>
              <a:rPr lang="en-US" sz="1800" dirty="0" err="1"/>
              <a:t>Submassive</a:t>
            </a:r>
            <a:r>
              <a:rPr lang="en-US" sz="1800" dirty="0"/>
              <a:t>: HDS but may have abnormal biomarkers (trop, BNP), evidence of RV dysfunction </a:t>
            </a:r>
          </a:p>
          <a:p>
            <a:pPr lvl="2"/>
            <a:r>
              <a:rPr lang="en-US" sz="1800" dirty="0"/>
              <a:t>AC: hep </a:t>
            </a:r>
            <a:r>
              <a:rPr lang="en-US" sz="1800" dirty="0" err="1"/>
              <a:t>gtt</a:t>
            </a:r>
            <a:r>
              <a:rPr lang="en-US" sz="1800" dirty="0"/>
              <a:t>, </a:t>
            </a:r>
            <a:r>
              <a:rPr lang="en-US" sz="1800" dirty="0" err="1"/>
              <a:t>lovenox</a:t>
            </a:r>
            <a:r>
              <a:rPr lang="en-US" sz="1800" dirty="0"/>
              <a:t>, DOAC, warfarin </a:t>
            </a:r>
          </a:p>
          <a:p>
            <a:pPr lvl="1"/>
            <a:r>
              <a:rPr lang="en-US" sz="1800" dirty="0"/>
              <a:t>Generally avoid excessive </a:t>
            </a:r>
            <a:r>
              <a:rPr lang="en-US" sz="1800" dirty="0" err="1"/>
              <a:t>ivf</a:t>
            </a:r>
            <a:r>
              <a:rPr lang="en-US" sz="1800" dirty="0"/>
              <a:t> (worsens dilated RV) and intubation (increased positive pressure can decrease preload and compress RV)</a:t>
            </a:r>
          </a:p>
          <a:p>
            <a:r>
              <a:rPr lang="en-US" sz="1800" dirty="0"/>
              <a:t>PERT (PE response team): 602-201-4442</a:t>
            </a:r>
          </a:p>
          <a:p>
            <a:r>
              <a:rPr lang="en-US" sz="1800" dirty="0"/>
              <a:t>Well’s score (&lt;2 low, &gt;6 high)</a:t>
            </a:r>
            <a:r>
              <a:rPr lang="en-US" sz="1800" dirty="0">
                <a:sym typeface="Wingdings" panose="05000000000000000000" pitchFamily="2" charset="2"/>
              </a:rPr>
              <a:t> probability of PE and whether to pursue further testing </a:t>
            </a:r>
            <a:endParaRPr lang="en-US" sz="1800" dirty="0"/>
          </a:p>
          <a:p>
            <a:r>
              <a:rPr lang="en-US" sz="1800" dirty="0"/>
              <a:t>PESI (PE severity index) score</a:t>
            </a:r>
            <a:r>
              <a:rPr lang="en-US" sz="1800" dirty="0">
                <a:sym typeface="Wingdings" panose="05000000000000000000" pitchFamily="2" charset="2"/>
              </a:rPr>
              <a:t> helps to determine severity of PE </a:t>
            </a:r>
            <a:endParaRPr lang="en-US" sz="1800" dirty="0"/>
          </a:p>
          <a:p>
            <a:r>
              <a:rPr lang="en-US" sz="1800" dirty="0"/>
              <a:t>Labs: BNP, trop, D-dimer (if low risk and </a:t>
            </a:r>
            <a:r>
              <a:rPr lang="en-US" sz="1800" dirty="0" err="1"/>
              <a:t>ddimer</a:t>
            </a:r>
            <a:r>
              <a:rPr lang="en-US" sz="1800" dirty="0"/>
              <a:t>&lt;500 excludes, if int risk and </a:t>
            </a:r>
            <a:r>
              <a:rPr lang="en-US" sz="1800" dirty="0" err="1"/>
              <a:t>ddimer</a:t>
            </a:r>
            <a:r>
              <a:rPr lang="en-US" sz="1800" dirty="0"/>
              <a:t>&lt;500, can also exclude; if high risk, low </a:t>
            </a:r>
            <a:r>
              <a:rPr lang="en-US" sz="1800" dirty="0" err="1"/>
              <a:t>ddimer</a:t>
            </a:r>
            <a:r>
              <a:rPr lang="en-US" sz="1800" dirty="0"/>
              <a:t> does not exclude; falsely high w increased age, obesity, smoking, inflammatory states, renal insufficiency)</a:t>
            </a:r>
          </a:p>
          <a:p>
            <a:r>
              <a:rPr lang="en-US" sz="1800" dirty="0"/>
              <a:t>Imaging: CTA, VQ, BL LE duplex </a:t>
            </a:r>
          </a:p>
          <a:p>
            <a:r>
              <a:rPr lang="en-US" sz="1800" dirty="0"/>
              <a:t>TTE: assess for RV dysfunction (EF, RVSP, RAP, McConnell’s sign, TR)</a:t>
            </a:r>
          </a:p>
        </p:txBody>
      </p:sp>
    </p:spTree>
    <p:extLst>
      <p:ext uri="{BB962C8B-B14F-4D97-AF65-F5344CB8AC3E}">
        <p14:creationId xmlns:p14="http://schemas.microsoft.com/office/powerpoint/2010/main" val="1494419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0AC-44F3-34B2-BF17-A6C91F8F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43" y="-5109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82B5-DB4D-DC7E-9DB1-F55C0CA7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45" y="1828800"/>
            <a:ext cx="4975371" cy="4727542"/>
          </a:xfrm>
        </p:spPr>
        <p:txBody>
          <a:bodyPr>
            <a:normAutofit/>
          </a:bodyPr>
          <a:lstStyle/>
          <a:p>
            <a:r>
              <a:rPr lang="en-US" sz="2400" dirty="0"/>
              <a:t>Presenting due to ETOH withdrawal</a:t>
            </a:r>
          </a:p>
          <a:p>
            <a:r>
              <a:rPr lang="en-US" sz="2400" dirty="0"/>
              <a:t>Noted to have supp O2 requirements</a:t>
            </a:r>
          </a:p>
          <a:p>
            <a:r>
              <a:rPr lang="en-US" sz="2400" dirty="0"/>
              <a:t>Poor historian, unwilling to participate, mumbles to all questions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D9532-B793-E646-BF48-C0AA3CB5398F}"/>
              </a:ext>
            </a:extLst>
          </p:cNvPr>
          <p:cNvSpPr txBox="1"/>
          <p:nvPr/>
        </p:nvSpPr>
        <p:spPr>
          <a:xfrm>
            <a:off x="291445" y="858971"/>
            <a:ext cx="10512804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/>
              <a:t>42 </a:t>
            </a:r>
            <a:r>
              <a:rPr lang="en-US" sz="2400" dirty="0" err="1"/>
              <a:t>yo</a:t>
            </a:r>
            <a:r>
              <a:rPr lang="en-US" sz="2400" dirty="0"/>
              <a:t> female PMHx DMT2, </a:t>
            </a:r>
            <a:r>
              <a:rPr lang="en-US" sz="2400" dirty="0" err="1"/>
              <a:t>HFrEF</a:t>
            </a:r>
            <a:r>
              <a:rPr lang="en-US" sz="2400" dirty="0"/>
              <a:t> (EF 45%), COPD, polysubstance use disorder (meth, MJ), ETOH use disorder w </a:t>
            </a:r>
            <a:r>
              <a:rPr lang="en-US" sz="2400" dirty="0" err="1"/>
              <a:t>hx</a:t>
            </a:r>
            <a:r>
              <a:rPr lang="en-US" sz="2400" dirty="0"/>
              <a:t> withdrawal 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5FDBF7-0571-447A-1F4A-5DD8916B74EA}"/>
              </a:ext>
            </a:extLst>
          </p:cNvPr>
          <p:cNvSpPr txBox="1">
            <a:spLocks/>
          </p:cNvSpPr>
          <p:nvPr/>
        </p:nvSpPr>
        <p:spPr>
          <a:xfrm>
            <a:off x="5664774" y="1828800"/>
            <a:ext cx="4975371" cy="4727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VS: afebrile, spO2 </a:t>
            </a:r>
            <a:r>
              <a:rPr lang="en-US" sz="2400" dirty="0" err="1"/>
              <a:t>desatted</a:t>
            </a:r>
            <a:r>
              <a:rPr lang="en-US" sz="2400" dirty="0"/>
              <a:t> to 86% on RA, titrated to 92% on 2L, RR 18, HR 112, BP 154/95</a:t>
            </a:r>
          </a:p>
          <a:p>
            <a:endParaRPr lang="en-US" sz="2400" dirty="0"/>
          </a:p>
          <a:p>
            <a:r>
              <a:rPr lang="en-US" sz="2400" dirty="0"/>
              <a:t>On physical exam, patient laying in bed, agitated, intermittently answering questions; HR </a:t>
            </a:r>
            <a:r>
              <a:rPr lang="en-US" sz="2400" dirty="0" err="1"/>
              <a:t>tachy</a:t>
            </a:r>
            <a:r>
              <a:rPr lang="en-US" sz="2400" dirty="0"/>
              <a:t> but regular and no murmurs; lungs coarse breath sounds BL bases, no wheezing; no JVD or BL LE edema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4034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C773-D7B1-13A4-3167-CE461D7B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237306"/>
            <a:ext cx="10515600" cy="1325563"/>
          </a:xfrm>
        </p:spPr>
        <p:txBody>
          <a:bodyPr/>
          <a:lstStyle/>
          <a:p>
            <a:r>
              <a:rPr lang="en-US" dirty="0"/>
              <a:t>Case 3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50C134D-1A8A-CFA7-E62A-D9AB2CA3A2DC}"/>
              </a:ext>
            </a:extLst>
          </p:cNvPr>
          <p:cNvGraphicFramePr>
            <a:graphicFrameLocks noGrp="1"/>
          </p:cNvGraphicFramePr>
          <p:nvPr/>
        </p:nvGraphicFramePr>
        <p:xfrm>
          <a:off x="432618" y="1329714"/>
          <a:ext cx="11452124" cy="484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252">
                  <a:extLst>
                    <a:ext uri="{9D8B030D-6E8A-4147-A177-3AD203B41FA5}">
                      <a16:colId xmlns:a16="http://schemas.microsoft.com/office/drawing/2014/main" val="3695429646"/>
                    </a:ext>
                  </a:extLst>
                </a:gridCol>
                <a:gridCol w="5294993">
                  <a:extLst>
                    <a:ext uri="{9D8B030D-6E8A-4147-A177-3AD203B41FA5}">
                      <a16:colId xmlns:a16="http://schemas.microsoft.com/office/drawing/2014/main" val="3053545256"/>
                    </a:ext>
                  </a:extLst>
                </a:gridCol>
                <a:gridCol w="5803879">
                  <a:extLst>
                    <a:ext uri="{9D8B030D-6E8A-4147-A177-3AD203B41FA5}">
                      <a16:colId xmlns:a16="http://schemas.microsoft.com/office/drawing/2014/main" val="682238153"/>
                    </a:ext>
                  </a:extLst>
                </a:gridCol>
              </a:tblGrid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acterial</a:t>
                      </a:r>
                      <a:r>
                        <a:rPr lang="en-US" dirty="0"/>
                        <a:t> pneumonia/ other 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21922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eactive</a:t>
                      </a:r>
                      <a:r>
                        <a:rPr lang="en-US" dirty="0"/>
                        <a:t> airway disease (COPD, asthma)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0497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mbolism</a:t>
                      </a:r>
                      <a:r>
                        <a:rPr lang="en-US" dirty="0"/>
                        <a:t> (PE)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8914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cute coronary syndrome (ACS)/ Arrhythmia/ Airway obstruction (aspiration, anaphylaxis)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1435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ension</a:t>
                      </a:r>
                      <a:r>
                        <a:rPr lang="en-US" dirty="0"/>
                        <a:t> pneumothorax/ cardiac Tamponade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01645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eart</a:t>
                      </a:r>
                      <a:r>
                        <a:rPr lang="en-US" dirty="0"/>
                        <a:t> failure or other causes of volume overload/ pleural effusions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188016"/>
                  </a:ext>
                </a:extLst>
              </a:tr>
              <a:tr h="116357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verything</a:t>
                      </a:r>
                      <a:r>
                        <a:rPr lang="en-US" dirty="0"/>
                        <a:t> else (heart structure disease </a:t>
                      </a:r>
                      <a:r>
                        <a:rPr lang="en-US" dirty="0" err="1"/>
                        <a:t>ie</a:t>
                      </a:r>
                      <a:r>
                        <a:rPr lang="en-US" dirty="0"/>
                        <a:t> severe AS/MR/PFO, </a:t>
                      </a:r>
                      <a:r>
                        <a:rPr lang="en-US" dirty="0" err="1"/>
                        <a:t>pulm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htn</a:t>
                      </a:r>
                      <a:r>
                        <a:rPr lang="en-US" dirty="0"/>
                        <a:t>, OSA, OHS, ILD, lung mass, sedative Rx, </a:t>
                      </a:r>
                      <a:r>
                        <a:rPr lang="en-US" dirty="0" err="1"/>
                        <a:t>neuromsk</a:t>
                      </a:r>
                      <a:r>
                        <a:rPr lang="en-US" dirty="0"/>
                        <a:t> disorders)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8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890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C773-D7B1-13A4-3167-CE461D7B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237306"/>
            <a:ext cx="10515600" cy="1325563"/>
          </a:xfrm>
        </p:spPr>
        <p:txBody>
          <a:bodyPr/>
          <a:lstStyle/>
          <a:p>
            <a:r>
              <a:rPr lang="en-US" dirty="0"/>
              <a:t>Case 3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50C134D-1A8A-CFA7-E62A-D9AB2CA3A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878986"/>
              </p:ext>
            </p:extLst>
          </p:nvPr>
        </p:nvGraphicFramePr>
        <p:xfrm>
          <a:off x="432618" y="1329714"/>
          <a:ext cx="11452124" cy="484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252">
                  <a:extLst>
                    <a:ext uri="{9D8B030D-6E8A-4147-A177-3AD203B41FA5}">
                      <a16:colId xmlns:a16="http://schemas.microsoft.com/office/drawing/2014/main" val="3695429646"/>
                    </a:ext>
                  </a:extLst>
                </a:gridCol>
                <a:gridCol w="5294993">
                  <a:extLst>
                    <a:ext uri="{9D8B030D-6E8A-4147-A177-3AD203B41FA5}">
                      <a16:colId xmlns:a16="http://schemas.microsoft.com/office/drawing/2014/main" val="3053545256"/>
                    </a:ext>
                  </a:extLst>
                </a:gridCol>
                <a:gridCol w="5803879">
                  <a:extLst>
                    <a:ext uri="{9D8B030D-6E8A-4147-A177-3AD203B41FA5}">
                      <a16:colId xmlns:a16="http://schemas.microsoft.com/office/drawing/2014/main" val="682238153"/>
                    </a:ext>
                  </a:extLst>
                </a:gridCol>
              </a:tblGrid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acterial</a:t>
                      </a:r>
                      <a:r>
                        <a:rPr lang="en-US" dirty="0"/>
                        <a:t> pneumonia/ other 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CBC, viral studies, covid/flu/</a:t>
                      </a:r>
                      <a:r>
                        <a:rPr lang="en-US" dirty="0" err="1"/>
                        <a:t>rsv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procal</a:t>
                      </a:r>
                      <a:r>
                        <a:rPr lang="en-US" dirty="0"/>
                        <a:t>, cocci screen, blood cx, sputum cx, CXR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21922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eactive</a:t>
                      </a:r>
                      <a:r>
                        <a:rPr lang="en-US" dirty="0"/>
                        <a:t> airway disease (COPD, asthma)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likely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0497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mbolism</a:t>
                      </a:r>
                      <a:r>
                        <a:rPr lang="en-US" dirty="0"/>
                        <a:t> (PE)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CTA chest indicated?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8914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cute coronary syndrome (ACS)/ Arrhythmia/ Airway obstruction (aspiration, anaphylaxis)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Trop, </a:t>
                      </a:r>
                      <a:r>
                        <a:rPr lang="en-US" dirty="0" err="1"/>
                        <a:t>ekg</a:t>
                      </a:r>
                      <a:r>
                        <a:rPr lang="en-US" dirty="0"/>
                        <a:t>, tele monitoring / evidence of obstruction? / </a:t>
                      </a:r>
                      <a:r>
                        <a:rPr lang="en-US" dirty="0" err="1"/>
                        <a:t>hx</a:t>
                      </a:r>
                      <a:r>
                        <a:rPr lang="en-US" dirty="0"/>
                        <a:t> aspiration events?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1435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ension</a:t>
                      </a:r>
                      <a:r>
                        <a:rPr lang="en-US" dirty="0"/>
                        <a:t> pneumothorax/ cardiac Tamponade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CXR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01645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eart</a:t>
                      </a:r>
                      <a:r>
                        <a:rPr lang="en-US" dirty="0"/>
                        <a:t> failure or other causes of volume overload/ pleural effusions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BNP, CXR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188016"/>
                  </a:ext>
                </a:extLst>
              </a:tr>
              <a:tr h="116357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verything</a:t>
                      </a:r>
                      <a:r>
                        <a:rPr lang="en-US" dirty="0"/>
                        <a:t> else (heart structure disease </a:t>
                      </a:r>
                      <a:r>
                        <a:rPr lang="en-US" dirty="0" err="1"/>
                        <a:t>ie</a:t>
                      </a:r>
                      <a:r>
                        <a:rPr lang="en-US" dirty="0"/>
                        <a:t> severe AS/MR/PFO, </a:t>
                      </a:r>
                      <a:r>
                        <a:rPr lang="en-US" dirty="0" err="1"/>
                        <a:t>pulm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htn</a:t>
                      </a:r>
                      <a:r>
                        <a:rPr lang="en-US" dirty="0"/>
                        <a:t>, OSA, OHS, ILD, lung mass, sedative Rx, </a:t>
                      </a:r>
                      <a:r>
                        <a:rPr lang="en-US" dirty="0" err="1"/>
                        <a:t>neuromsk</a:t>
                      </a:r>
                      <a:r>
                        <a:rPr lang="en-US" dirty="0"/>
                        <a:t> disorders)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8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422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22EE-376E-48F5-B44C-E98D58AA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F5BE-4B88-9061-3A9D-D4ACCDD7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60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WBC 8K, Hgb 12</a:t>
            </a:r>
          </a:p>
          <a:p>
            <a:r>
              <a:rPr lang="en-US" dirty="0"/>
              <a:t>Rapid flu/</a:t>
            </a:r>
            <a:r>
              <a:rPr lang="en-US" dirty="0" err="1"/>
              <a:t>rsv</a:t>
            </a:r>
            <a:r>
              <a:rPr lang="en-US" dirty="0"/>
              <a:t>/covid neg</a:t>
            </a:r>
          </a:p>
          <a:p>
            <a:r>
              <a:rPr lang="en-US" dirty="0" err="1"/>
              <a:t>Procal</a:t>
            </a:r>
            <a:r>
              <a:rPr lang="en-US" dirty="0"/>
              <a:t> .01 (H)</a:t>
            </a:r>
            <a:endParaRPr lang="en-US" dirty="0">
              <a:cs typeface="Calibri"/>
            </a:endParaRPr>
          </a:p>
          <a:p>
            <a:r>
              <a:rPr lang="en-US" dirty="0"/>
              <a:t>Upper resp viral panel, sputum cx, blood cx collected, results pending</a:t>
            </a:r>
          </a:p>
          <a:p>
            <a:r>
              <a:rPr lang="en-US" dirty="0"/>
              <a:t>Trop 16-&gt;14, EKG NSR 110</a:t>
            </a:r>
            <a:endParaRPr lang="en-US" dirty="0">
              <a:cs typeface="Calibri"/>
            </a:endParaRPr>
          </a:p>
          <a:p>
            <a:r>
              <a:rPr lang="en-US" dirty="0"/>
              <a:t>BNP 180</a:t>
            </a:r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48B36-9118-B751-F09D-C91FA3C09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92" t="15394" r="39615" b="12303"/>
          <a:stretch/>
        </p:blipFill>
        <p:spPr>
          <a:xfrm>
            <a:off x="6420086" y="1138951"/>
            <a:ext cx="5299727" cy="54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26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1F08-AB25-172C-24A1-0231DA77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3: aspiration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16EDD-FEF2-ED38-0862-90C1B76F6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Aspiration pneumonia </a:t>
            </a:r>
          </a:p>
          <a:p>
            <a:pPr lvl="1"/>
            <a:r>
              <a:rPr lang="en-US" dirty="0"/>
              <a:t>RFs: reduced consciousness, dysphagia, UGI disorders, protracted emesis, LV TF/NGT, intubation, trach, increased age</a:t>
            </a:r>
          </a:p>
          <a:p>
            <a:pPr lvl="1"/>
            <a:r>
              <a:rPr lang="en-US" dirty="0"/>
              <a:t>Abrupt onset, low grade fever, crackle/wheezes, CXR dependent </a:t>
            </a:r>
            <a:r>
              <a:rPr lang="en-US" dirty="0" err="1"/>
              <a:t>pulm</a:t>
            </a:r>
            <a:r>
              <a:rPr lang="en-US" dirty="0"/>
              <a:t> segments</a:t>
            </a:r>
          </a:p>
          <a:p>
            <a:pPr lvl="1"/>
            <a:r>
              <a:rPr lang="en-US" dirty="0"/>
              <a:t>Abx? Usually not indicated unless </a:t>
            </a:r>
            <a:r>
              <a:rPr lang="en-US" dirty="0" err="1"/>
              <a:t>cf</a:t>
            </a:r>
            <a:r>
              <a:rPr lang="en-US" dirty="0"/>
              <a:t> bacterial infection; persistent/worsening resp impairment; reevaluate for need. CAP regimen x 5dd</a:t>
            </a:r>
          </a:p>
          <a:p>
            <a:pPr lvl="2"/>
            <a:r>
              <a:rPr lang="en-US" dirty="0"/>
              <a:t>Anaerobic coverage? Per IDSA/ATS if lung abscess/empyema </a:t>
            </a:r>
          </a:p>
          <a:p>
            <a:pPr lvl="3"/>
            <a:r>
              <a:rPr lang="en-US" dirty="0" err="1"/>
              <a:t>unasyn</a:t>
            </a:r>
            <a:r>
              <a:rPr lang="en-US" dirty="0"/>
              <a:t> / CTX + </a:t>
            </a:r>
            <a:r>
              <a:rPr lang="en-US" dirty="0" err="1"/>
              <a:t>flagyl</a:t>
            </a:r>
            <a:r>
              <a:rPr lang="en-US" dirty="0"/>
              <a:t>/ </a:t>
            </a:r>
            <a:r>
              <a:rPr lang="en-US" dirty="0" err="1"/>
              <a:t>zosyn</a:t>
            </a:r>
            <a:r>
              <a:rPr lang="en-US" dirty="0"/>
              <a:t> / </a:t>
            </a:r>
            <a:r>
              <a:rPr lang="en-US" dirty="0" err="1"/>
              <a:t>mero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Supportive care: OG suctioning, HOB 30 degrees, SLP consult </a:t>
            </a:r>
          </a:p>
        </p:txBody>
      </p:sp>
    </p:spTree>
    <p:extLst>
      <p:ext uri="{BB962C8B-B14F-4D97-AF65-F5344CB8AC3E}">
        <p14:creationId xmlns:p14="http://schemas.microsoft.com/office/powerpoint/2010/main" val="784603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0AC-44F3-34B2-BF17-A6C91F8F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43" y="-5109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Case 4: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82B5-DB4D-DC7E-9DB1-F55C0CA7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45" y="1828800"/>
            <a:ext cx="4975371" cy="472754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Presenting with productive cough, nausea, vomiting, and dyspnea x couple of days </a:t>
            </a:r>
          </a:p>
          <a:p>
            <a:r>
              <a:rPr lang="en-US" dirty="0"/>
              <a:t>Says has associated productive cough with thick yellow sputum</a:t>
            </a:r>
          </a:p>
          <a:p>
            <a:r>
              <a:rPr lang="en-US" dirty="0"/>
              <a:t>Denying fevers, chills, hemoptysis </a:t>
            </a:r>
          </a:p>
          <a:p>
            <a:r>
              <a:rPr lang="en-US" dirty="0"/>
              <a:t>No recent hospitalizations or </a:t>
            </a:r>
            <a:r>
              <a:rPr lang="en-US" dirty="0" err="1"/>
              <a:t>abx</a:t>
            </a:r>
            <a:r>
              <a:rPr lang="en-US" dirty="0"/>
              <a:t> use </a:t>
            </a:r>
          </a:p>
          <a:p>
            <a:r>
              <a:rPr lang="en-US" dirty="0"/>
              <a:t>Compliant with Rx</a:t>
            </a:r>
          </a:p>
          <a:p>
            <a:r>
              <a:rPr lang="en-US" dirty="0"/>
              <a:t>Denying  orthopnea, BL LE edema, weight gain </a:t>
            </a:r>
          </a:p>
          <a:p>
            <a:r>
              <a:rPr lang="en-US" dirty="0"/>
              <a:t>Denying chest pain or palpitations; no LH/dizziness/syncope;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D9532-B793-E646-BF48-C0AA3CB5398F}"/>
              </a:ext>
            </a:extLst>
          </p:cNvPr>
          <p:cNvSpPr txBox="1"/>
          <p:nvPr/>
        </p:nvSpPr>
        <p:spPr>
          <a:xfrm>
            <a:off x="291445" y="858971"/>
            <a:ext cx="10512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Pt is a 42 </a:t>
            </a:r>
            <a:r>
              <a:rPr lang="en-US" sz="2400" dirty="0" err="1"/>
              <a:t>yo</a:t>
            </a:r>
            <a:r>
              <a:rPr lang="en-US" sz="2400" dirty="0"/>
              <a:t> M PMHx COPD w known severe emphysema, prior </a:t>
            </a:r>
            <a:r>
              <a:rPr lang="en-US" sz="2400" dirty="0" err="1"/>
              <a:t>tob</a:t>
            </a:r>
            <a:r>
              <a:rPr lang="en-US" sz="2400" dirty="0"/>
              <a:t> use 50+ </a:t>
            </a:r>
            <a:r>
              <a:rPr lang="en-US" sz="2400" dirty="0" err="1"/>
              <a:t>pyh</a:t>
            </a:r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5FDBF7-0571-447A-1F4A-5DD8916B74EA}"/>
              </a:ext>
            </a:extLst>
          </p:cNvPr>
          <p:cNvSpPr txBox="1">
            <a:spLocks/>
          </p:cNvSpPr>
          <p:nvPr/>
        </p:nvSpPr>
        <p:spPr>
          <a:xfrm>
            <a:off x="5664774" y="1828800"/>
            <a:ext cx="4975371" cy="4727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VS: afebrile, spO2 94% on 4L, RR 16, HR 115, BP 128/86</a:t>
            </a:r>
          </a:p>
          <a:p>
            <a:endParaRPr lang="en-US" sz="2400" dirty="0"/>
          </a:p>
          <a:p>
            <a:r>
              <a:rPr lang="en-US" sz="2400" dirty="0"/>
              <a:t>On physical exam, patient sitting side of bed answering questions without issue, lungs coarse breath sounds bilaterally, heart sinus </a:t>
            </a:r>
            <a:r>
              <a:rPr lang="en-US" sz="2400" dirty="0" err="1"/>
              <a:t>tachy</a:t>
            </a:r>
            <a:r>
              <a:rPr lang="en-US" sz="2400" dirty="0"/>
              <a:t> and no murmurs, no </a:t>
            </a:r>
            <a:r>
              <a:rPr lang="en-US" sz="2400" dirty="0" err="1"/>
              <a:t>jvd</a:t>
            </a:r>
            <a:r>
              <a:rPr lang="en-US" sz="2400" dirty="0"/>
              <a:t> or BL LE edema </a:t>
            </a:r>
          </a:p>
        </p:txBody>
      </p:sp>
    </p:spTree>
    <p:extLst>
      <p:ext uri="{BB962C8B-B14F-4D97-AF65-F5344CB8AC3E}">
        <p14:creationId xmlns:p14="http://schemas.microsoft.com/office/powerpoint/2010/main" val="2236495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C773-D7B1-13A4-3167-CE461D7B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237306"/>
            <a:ext cx="10515600" cy="1325563"/>
          </a:xfrm>
        </p:spPr>
        <p:txBody>
          <a:bodyPr/>
          <a:lstStyle/>
          <a:p>
            <a:r>
              <a:rPr lang="en-US" dirty="0"/>
              <a:t>Case 4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50C134D-1A8A-CFA7-E62A-D9AB2CA3A2DC}"/>
              </a:ext>
            </a:extLst>
          </p:cNvPr>
          <p:cNvGraphicFramePr>
            <a:graphicFrameLocks noGrp="1"/>
          </p:cNvGraphicFramePr>
          <p:nvPr/>
        </p:nvGraphicFramePr>
        <p:xfrm>
          <a:off x="432618" y="1329714"/>
          <a:ext cx="11452124" cy="484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252">
                  <a:extLst>
                    <a:ext uri="{9D8B030D-6E8A-4147-A177-3AD203B41FA5}">
                      <a16:colId xmlns:a16="http://schemas.microsoft.com/office/drawing/2014/main" val="3695429646"/>
                    </a:ext>
                  </a:extLst>
                </a:gridCol>
                <a:gridCol w="5294993">
                  <a:extLst>
                    <a:ext uri="{9D8B030D-6E8A-4147-A177-3AD203B41FA5}">
                      <a16:colId xmlns:a16="http://schemas.microsoft.com/office/drawing/2014/main" val="3053545256"/>
                    </a:ext>
                  </a:extLst>
                </a:gridCol>
                <a:gridCol w="5803879">
                  <a:extLst>
                    <a:ext uri="{9D8B030D-6E8A-4147-A177-3AD203B41FA5}">
                      <a16:colId xmlns:a16="http://schemas.microsoft.com/office/drawing/2014/main" val="682238153"/>
                    </a:ext>
                  </a:extLst>
                </a:gridCol>
              </a:tblGrid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acterial</a:t>
                      </a:r>
                      <a:r>
                        <a:rPr lang="en-US" dirty="0"/>
                        <a:t> pneumonia/ other 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21922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eactive</a:t>
                      </a:r>
                      <a:r>
                        <a:rPr lang="en-US" dirty="0"/>
                        <a:t> airway disease (COPD, asthma)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0497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mbolism</a:t>
                      </a:r>
                      <a:r>
                        <a:rPr lang="en-US" dirty="0"/>
                        <a:t> (PE)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8914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cute coronary syndrome (ACS)/ Arrhythmia/ Airway obstruction (aspiration, anaphylaxis)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1435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ension</a:t>
                      </a:r>
                      <a:r>
                        <a:rPr lang="en-US" dirty="0"/>
                        <a:t> pneumothorax/ cardiac Tamponade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01645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eart</a:t>
                      </a:r>
                      <a:r>
                        <a:rPr lang="en-US" dirty="0"/>
                        <a:t> failure or other causes of volume overload/ pleural effusions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188016"/>
                  </a:ext>
                </a:extLst>
              </a:tr>
              <a:tr h="116357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verything</a:t>
                      </a:r>
                      <a:r>
                        <a:rPr lang="en-US" dirty="0"/>
                        <a:t> else (heart structure disease </a:t>
                      </a:r>
                      <a:r>
                        <a:rPr lang="en-US" dirty="0" err="1"/>
                        <a:t>ie</a:t>
                      </a:r>
                      <a:r>
                        <a:rPr lang="en-US" dirty="0"/>
                        <a:t> severe AS/MR/PFO, </a:t>
                      </a:r>
                      <a:r>
                        <a:rPr lang="en-US" dirty="0" err="1"/>
                        <a:t>pulm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htn</a:t>
                      </a:r>
                      <a:r>
                        <a:rPr lang="en-US" dirty="0"/>
                        <a:t>, OSA, OHS, ILD, lung mass, sedative Rx, </a:t>
                      </a:r>
                      <a:r>
                        <a:rPr lang="en-US" dirty="0" err="1"/>
                        <a:t>neuromsk</a:t>
                      </a:r>
                      <a:r>
                        <a:rPr lang="en-US" dirty="0"/>
                        <a:t> disorders)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8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262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C773-D7B1-13A4-3167-CE461D7B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237306"/>
            <a:ext cx="10515600" cy="1325563"/>
          </a:xfrm>
        </p:spPr>
        <p:txBody>
          <a:bodyPr/>
          <a:lstStyle/>
          <a:p>
            <a:r>
              <a:rPr lang="en-US" dirty="0"/>
              <a:t>Case 4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50C134D-1A8A-CFA7-E62A-D9AB2CA3A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600907"/>
              </p:ext>
            </p:extLst>
          </p:nvPr>
        </p:nvGraphicFramePr>
        <p:xfrm>
          <a:off x="432618" y="1329714"/>
          <a:ext cx="11452124" cy="484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252">
                  <a:extLst>
                    <a:ext uri="{9D8B030D-6E8A-4147-A177-3AD203B41FA5}">
                      <a16:colId xmlns:a16="http://schemas.microsoft.com/office/drawing/2014/main" val="3695429646"/>
                    </a:ext>
                  </a:extLst>
                </a:gridCol>
                <a:gridCol w="5294993">
                  <a:extLst>
                    <a:ext uri="{9D8B030D-6E8A-4147-A177-3AD203B41FA5}">
                      <a16:colId xmlns:a16="http://schemas.microsoft.com/office/drawing/2014/main" val="3053545256"/>
                    </a:ext>
                  </a:extLst>
                </a:gridCol>
                <a:gridCol w="5803879">
                  <a:extLst>
                    <a:ext uri="{9D8B030D-6E8A-4147-A177-3AD203B41FA5}">
                      <a16:colId xmlns:a16="http://schemas.microsoft.com/office/drawing/2014/main" val="682238153"/>
                    </a:ext>
                  </a:extLst>
                </a:gridCol>
              </a:tblGrid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acterial</a:t>
                      </a:r>
                      <a:r>
                        <a:rPr lang="en-US" dirty="0"/>
                        <a:t> pneumonia/ other 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CBC, viral studies, covid/flu/</a:t>
                      </a:r>
                      <a:r>
                        <a:rPr lang="en-US" dirty="0" err="1"/>
                        <a:t>rsv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procal</a:t>
                      </a:r>
                      <a:r>
                        <a:rPr lang="en-US" dirty="0"/>
                        <a:t>, cocci screen, blood cx, sputum cx, CXR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21922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eactive</a:t>
                      </a:r>
                      <a:r>
                        <a:rPr lang="en-US" dirty="0"/>
                        <a:t> airway disease (COPD, asthma)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Clinical diagnosis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0497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mbolism</a:t>
                      </a:r>
                      <a:r>
                        <a:rPr lang="en-US" dirty="0"/>
                        <a:t> (PE)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would consider CTA if CXR unrevealing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8914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cute coronary syndrome (ACS)/ Arrhythmia/ Airway obstruction (aspiration, anaphylaxis)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Trop, </a:t>
                      </a:r>
                      <a:r>
                        <a:rPr lang="en-US" dirty="0" err="1"/>
                        <a:t>ekg</a:t>
                      </a:r>
                      <a:r>
                        <a:rPr lang="en-US" dirty="0"/>
                        <a:t>, tele monitoring / evidence of obstruction? / </a:t>
                      </a:r>
                      <a:r>
                        <a:rPr lang="en-US" dirty="0" err="1"/>
                        <a:t>hx</a:t>
                      </a:r>
                      <a:r>
                        <a:rPr lang="en-US" dirty="0"/>
                        <a:t> aspiration events?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1435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ension</a:t>
                      </a:r>
                      <a:r>
                        <a:rPr lang="en-US" dirty="0"/>
                        <a:t> pneumothorax/ cardiac Tamponade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CXR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01645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eart</a:t>
                      </a:r>
                      <a:r>
                        <a:rPr lang="en-US" dirty="0"/>
                        <a:t> failure or other causes of volume overload/ pleural effusions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BNP, CXR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188016"/>
                  </a:ext>
                </a:extLst>
              </a:tr>
              <a:tr h="116357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verything</a:t>
                      </a:r>
                      <a:r>
                        <a:rPr lang="en-US" dirty="0"/>
                        <a:t> else (heart structure disease </a:t>
                      </a:r>
                      <a:r>
                        <a:rPr lang="en-US" dirty="0" err="1"/>
                        <a:t>ie</a:t>
                      </a:r>
                      <a:r>
                        <a:rPr lang="en-US" dirty="0"/>
                        <a:t> severe AS/MR/PFO, </a:t>
                      </a:r>
                      <a:r>
                        <a:rPr lang="en-US" dirty="0" err="1"/>
                        <a:t>pulm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htn</a:t>
                      </a:r>
                      <a:r>
                        <a:rPr lang="en-US" dirty="0"/>
                        <a:t>, OSA, OHS, ILD, lung mass, sedative Rx, </a:t>
                      </a:r>
                      <a:r>
                        <a:rPr lang="en-US" dirty="0" err="1"/>
                        <a:t>neuromsk</a:t>
                      </a:r>
                      <a:r>
                        <a:rPr lang="en-US" dirty="0"/>
                        <a:t> disorders)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8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204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22EE-376E-48F5-B44C-E98D58AA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F5BE-4B88-9061-3A9D-D4ACCDD7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70552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WBC 3K, Hgb 12 </a:t>
            </a:r>
          </a:p>
          <a:p>
            <a:r>
              <a:rPr lang="en-US" dirty="0"/>
              <a:t>Rapid flu/</a:t>
            </a:r>
            <a:r>
              <a:rPr lang="en-US" err="1"/>
              <a:t>rsv</a:t>
            </a:r>
            <a:r>
              <a:rPr lang="en-US" dirty="0"/>
              <a:t>/covid neg</a:t>
            </a:r>
          </a:p>
          <a:p>
            <a:r>
              <a:rPr lang="en-US" dirty="0" err="1"/>
              <a:t>Procal</a:t>
            </a:r>
            <a:r>
              <a:rPr lang="en-US" dirty="0"/>
              <a:t> neg</a:t>
            </a:r>
            <a:endParaRPr lang="en-US" dirty="0">
              <a:cs typeface="Calibri"/>
            </a:endParaRPr>
          </a:p>
          <a:p>
            <a:r>
              <a:rPr lang="en-US" dirty="0"/>
              <a:t>Upper resp viral panel, sputum cx, blood cx collected, results pending</a:t>
            </a:r>
          </a:p>
          <a:p>
            <a:r>
              <a:rPr lang="en-US" dirty="0"/>
              <a:t>Trop 12-&gt; 11, EKG NSR 116</a:t>
            </a:r>
            <a:endParaRPr lang="en-US" dirty="0">
              <a:cs typeface="Calibri"/>
            </a:endParaRPr>
          </a:p>
          <a:p>
            <a:r>
              <a:rPr lang="en-US" dirty="0"/>
              <a:t>BNP 90</a:t>
            </a:r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77DC4-FA12-4199-03C1-948BC0FA7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99" t="38996" r="29164" b="5324"/>
          <a:stretch/>
        </p:blipFill>
        <p:spPr>
          <a:xfrm>
            <a:off x="4823979" y="365125"/>
            <a:ext cx="7169750" cy="6271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93BF7-486B-4EE0-BEE2-745B812023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86" t="38423" r="28877" b="5324"/>
          <a:stretch/>
        </p:blipFill>
        <p:spPr>
          <a:xfrm>
            <a:off x="5104237" y="555625"/>
            <a:ext cx="7020060" cy="6203658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DD387D3D-A640-6D02-D31A-6724FDCBEB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78" t="37727" r="28652" b="5844"/>
          <a:stretch/>
        </p:blipFill>
        <p:spPr>
          <a:xfrm>
            <a:off x="4954547" y="423345"/>
            <a:ext cx="7169750" cy="63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01E3-33F2-7662-BD3C-B8310CFD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93" y="100989"/>
            <a:ext cx="10515600" cy="1325563"/>
          </a:xfrm>
        </p:spPr>
        <p:txBody>
          <a:bodyPr/>
          <a:lstStyle/>
          <a:p>
            <a:r>
              <a:rPr lang="en-US" dirty="0"/>
              <a:t>Evaluation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A88E642-2B95-361E-ED4F-464A3BF25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68698"/>
              </p:ext>
            </p:extLst>
          </p:nvPr>
        </p:nvGraphicFramePr>
        <p:xfrm>
          <a:off x="748393" y="1257432"/>
          <a:ext cx="1042739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665">
                  <a:extLst>
                    <a:ext uri="{9D8B030D-6E8A-4147-A177-3AD203B41FA5}">
                      <a16:colId xmlns:a16="http://schemas.microsoft.com/office/drawing/2014/main" val="638550578"/>
                    </a:ext>
                  </a:extLst>
                </a:gridCol>
                <a:gridCol w="9226727">
                  <a:extLst>
                    <a:ext uri="{9D8B030D-6E8A-4147-A177-3AD203B41FA5}">
                      <a16:colId xmlns:a16="http://schemas.microsoft.com/office/drawing/2014/main" val="2894506180"/>
                    </a:ext>
                  </a:extLst>
                </a:gridCol>
              </a:tblGrid>
              <a:tr h="338240">
                <a:tc>
                  <a:txBody>
                    <a:bodyPr/>
                    <a:lstStyle/>
                    <a:p>
                      <a:r>
                        <a:rPr lang="en-US" sz="24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984704"/>
                  </a:ext>
                </a:extLst>
              </a:tr>
            </a:tbl>
          </a:graphicData>
        </a:graphic>
      </p:graphicFrame>
      <p:pic>
        <p:nvPicPr>
          <p:cNvPr id="3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8C3B2949-E55A-C4CE-A961-FF9BAD83A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09" y="3605327"/>
            <a:ext cx="4440381" cy="1898709"/>
          </a:xfrm>
          <a:prstGeom prst="rect">
            <a:avLst/>
          </a:prstGeom>
        </p:spPr>
      </p:pic>
      <p:pic>
        <p:nvPicPr>
          <p:cNvPr id="5" name="Picture 5" descr="A diagram of pulse oximeter&#10;&#10;Description automatically generated">
            <a:extLst>
              <a:ext uri="{FF2B5EF4-FFF2-40B4-BE49-F238E27FC236}">
                <a16:creationId xmlns:a16="http://schemas.microsoft.com/office/drawing/2014/main" id="{D3730026-3ECA-2B69-7B1F-84CF41891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945" y="3604679"/>
            <a:ext cx="2743200" cy="266200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F047BD-C230-9EE5-A34C-A84EAADE8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846237"/>
              </p:ext>
            </p:extLst>
          </p:nvPr>
        </p:nvGraphicFramePr>
        <p:xfrm>
          <a:off x="740199" y="1241044"/>
          <a:ext cx="1042739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665">
                  <a:extLst>
                    <a:ext uri="{9D8B030D-6E8A-4147-A177-3AD203B41FA5}">
                      <a16:colId xmlns:a16="http://schemas.microsoft.com/office/drawing/2014/main" val="638550578"/>
                    </a:ext>
                  </a:extLst>
                </a:gridCol>
                <a:gridCol w="9226727">
                  <a:extLst>
                    <a:ext uri="{9D8B030D-6E8A-4147-A177-3AD203B41FA5}">
                      <a16:colId xmlns:a16="http://schemas.microsoft.com/office/drawing/2014/main" val="2894506180"/>
                    </a:ext>
                  </a:extLst>
                </a:gridCol>
              </a:tblGrid>
              <a:tr h="338240">
                <a:tc>
                  <a:txBody>
                    <a:bodyPr/>
                    <a:lstStyle/>
                    <a:p>
                      <a:r>
                        <a:rPr lang="en-US" sz="24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Vitals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Severity (</a:t>
                      </a:r>
                      <a:r>
                        <a:rPr lang="en-US" sz="2400" b="0" i="0" u="none" strike="noStrike" noProof="0" dirty="0" err="1">
                          <a:solidFill>
                            <a:srgbClr val="FFFFFF"/>
                          </a:solidFill>
                          <a:latin typeface="Calibri"/>
                        </a:rPr>
                        <a:t>ie</a:t>
                      </a:r>
                      <a:r>
                        <a:rPr lang="en-US" sz="2400" b="0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 is pt at risk for requiring intubation- using accessory muscles, cyanosis, rhonchi, obtunded)</a:t>
                      </a:r>
                      <a:endParaRPr lang="en-US" sz="24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Is pt DNR/DNI?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Recheck pulse ox and waveform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984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34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CF3D-03B0-0A0F-0596-86EE6B7C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4: Pneumothorax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77BCD-B486-E5A3-7673-4CEE08BA0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Pneumothorax</a:t>
            </a:r>
          </a:p>
          <a:p>
            <a:pPr lvl="1"/>
            <a:r>
              <a:rPr lang="en-US" dirty="0"/>
              <a:t>Primary spontaneous PTX (PSP): without precipitating external events and no clinical lung disease ; these are the tall, thin young males </a:t>
            </a:r>
          </a:p>
          <a:p>
            <a:pPr lvl="1"/>
            <a:r>
              <a:rPr lang="en-US" dirty="0"/>
              <a:t>Secondary spontaneous PTX (SSP): complication of underlying lung disease </a:t>
            </a:r>
          </a:p>
          <a:p>
            <a:pPr lvl="1"/>
            <a:r>
              <a:rPr lang="en-US" dirty="0"/>
              <a:t>Traumatic: iatrogenic (thoracentesis, lung bx, mech vent), non-iatrogenic</a:t>
            </a:r>
          </a:p>
          <a:p>
            <a:r>
              <a:rPr lang="en-US" dirty="0"/>
              <a:t>RFs for SSP: COPD/emphysema (50-70%, usually rupture of apical bleb/bullae), ILD, malignancy, TB, sarcoid, CF</a:t>
            </a:r>
          </a:p>
          <a:p>
            <a:r>
              <a:rPr lang="en-US" dirty="0"/>
              <a:t>Stable vs unstable (RR&gt;24, HR&gt;120, RA spO2&lt;90, ability to speak whole sentences, HDS)</a:t>
            </a:r>
          </a:p>
          <a:p>
            <a:r>
              <a:rPr lang="en-US" dirty="0"/>
              <a:t>Small (&lt;2cm at apex) vs large (&gt;2cm at apex)</a:t>
            </a:r>
          </a:p>
          <a:p>
            <a:r>
              <a:rPr lang="en-US" dirty="0"/>
              <a:t>If small and stable, and asymptomatic/minimal </a:t>
            </a:r>
            <a:r>
              <a:rPr lang="en-US" dirty="0" err="1"/>
              <a:t>sx</a:t>
            </a:r>
            <a:r>
              <a:rPr lang="en-US" dirty="0"/>
              <a:t>, may observe w supp/o2 </a:t>
            </a:r>
          </a:p>
          <a:p>
            <a:r>
              <a:rPr lang="en-US" dirty="0"/>
              <a:t>Chest tube thoracostomy/needle decompression  </a:t>
            </a:r>
          </a:p>
          <a:p>
            <a:r>
              <a:rPr lang="en-US" dirty="0"/>
              <a:t>Avoid HFNC/NPPV, CPT </a:t>
            </a:r>
          </a:p>
        </p:txBody>
      </p:sp>
    </p:spTree>
    <p:extLst>
      <p:ext uri="{BB962C8B-B14F-4D97-AF65-F5344CB8AC3E}">
        <p14:creationId xmlns:p14="http://schemas.microsoft.com/office/powerpoint/2010/main" val="2761131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0AC-44F3-34B2-BF17-A6C91F8F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43" y="-5109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Case 5: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82B5-DB4D-DC7E-9DB1-F55C0CA7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45" y="1828800"/>
            <a:ext cx="4975371" cy="47275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/>
              <a:t>Presenting with shortness of breath x 8 days 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Says has associated nonproductive cough 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Denying fevers, chills, no hemoptysis 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No recent hospitalizations or </a:t>
            </a:r>
            <a:r>
              <a:rPr lang="en-US" sz="2200" err="1"/>
              <a:t>abx</a:t>
            </a:r>
            <a:r>
              <a:rPr lang="en-US" sz="2200" dirty="0"/>
              <a:t> use 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Says dyspnea worse with exertion and laying down; has noticed worsening BL LE edema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Has been out of medications for past couple of months 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Denying chest pain or palpitations; no LH/dizziness/syncope; </a:t>
            </a:r>
            <a:endParaRPr lang="en-US" sz="22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D9532-B793-E646-BF48-C0AA3CB5398F}"/>
              </a:ext>
            </a:extLst>
          </p:cNvPr>
          <p:cNvSpPr txBox="1"/>
          <p:nvPr/>
        </p:nvSpPr>
        <p:spPr>
          <a:xfrm>
            <a:off x="291445" y="858971"/>
            <a:ext cx="105128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42 </a:t>
            </a:r>
            <a:r>
              <a:rPr lang="en-US" sz="2400" dirty="0" err="1"/>
              <a:t>yo</a:t>
            </a:r>
            <a:r>
              <a:rPr lang="en-US" sz="2400" dirty="0"/>
              <a:t> female PMHx NICM (EF 15%), severe MR, polysubstance use history (tobacco 25+ </a:t>
            </a:r>
            <a:r>
              <a:rPr lang="en-US" sz="2400" dirty="0" err="1"/>
              <a:t>pyh</a:t>
            </a:r>
            <a:r>
              <a:rPr lang="en-US" sz="2400" dirty="0"/>
              <a:t> and methamphetamine quit 6 </a:t>
            </a:r>
            <a:r>
              <a:rPr lang="en-US" sz="2400" dirty="0" err="1"/>
              <a:t>mos</a:t>
            </a:r>
            <a:r>
              <a:rPr lang="en-US" sz="2400" dirty="0"/>
              <a:t> ago) , housing instability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5FDBF7-0571-447A-1F4A-5DD8916B74EA}"/>
              </a:ext>
            </a:extLst>
          </p:cNvPr>
          <p:cNvSpPr txBox="1">
            <a:spLocks/>
          </p:cNvSpPr>
          <p:nvPr/>
        </p:nvSpPr>
        <p:spPr>
          <a:xfrm>
            <a:off x="5664774" y="1828800"/>
            <a:ext cx="4975371" cy="4727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VS: afebrile, spO2 93% on 4L, RR 20, HR 112, BP 145/85</a:t>
            </a:r>
          </a:p>
          <a:p>
            <a:r>
              <a:rPr lang="en-US" sz="2400" dirty="0"/>
              <a:t>On physical exam, patient sitting side of bed answering questions without issue, HR </a:t>
            </a:r>
            <a:r>
              <a:rPr lang="en-US" sz="2400" dirty="0" err="1"/>
              <a:t>tachy</a:t>
            </a:r>
            <a:r>
              <a:rPr lang="en-US" sz="2400" dirty="0"/>
              <a:t> but regular and systolic murmur, lungs with crackles BL bases but no wheezing, + JVD, +3 BL LE edema</a:t>
            </a:r>
          </a:p>
        </p:txBody>
      </p:sp>
    </p:spTree>
    <p:extLst>
      <p:ext uri="{BB962C8B-B14F-4D97-AF65-F5344CB8AC3E}">
        <p14:creationId xmlns:p14="http://schemas.microsoft.com/office/powerpoint/2010/main" val="1708917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C773-D7B1-13A4-3167-CE461D7B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237306"/>
            <a:ext cx="10515600" cy="1325563"/>
          </a:xfrm>
        </p:spPr>
        <p:txBody>
          <a:bodyPr/>
          <a:lstStyle/>
          <a:p>
            <a:r>
              <a:rPr lang="en-US" dirty="0"/>
              <a:t>Case 5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50C134D-1A8A-CFA7-E62A-D9AB2CA3A2DC}"/>
              </a:ext>
            </a:extLst>
          </p:cNvPr>
          <p:cNvGraphicFramePr>
            <a:graphicFrameLocks noGrp="1"/>
          </p:cNvGraphicFramePr>
          <p:nvPr/>
        </p:nvGraphicFramePr>
        <p:xfrm>
          <a:off x="432618" y="1329714"/>
          <a:ext cx="11452124" cy="484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252">
                  <a:extLst>
                    <a:ext uri="{9D8B030D-6E8A-4147-A177-3AD203B41FA5}">
                      <a16:colId xmlns:a16="http://schemas.microsoft.com/office/drawing/2014/main" val="3695429646"/>
                    </a:ext>
                  </a:extLst>
                </a:gridCol>
                <a:gridCol w="5294993">
                  <a:extLst>
                    <a:ext uri="{9D8B030D-6E8A-4147-A177-3AD203B41FA5}">
                      <a16:colId xmlns:a16="http://schemas.microsoft.com/office/drawing/2014/main" val="3053545256"/>
                    </a:ext>
                  </a:extLst>
                </a:gridCol>
                <a:gridCol w="5803879">
                  <a:extLst>
                    <a:ext uri="{9D8B030D-6E8A-4147-A177-3AD203B41FA5}">
                      <a16:colId xmlns:a16="http://schemas.microsoft.com/office/drawing/2014/main" val="682238153"/>
                    </a:ext>
                  </a:extLst>
                </a:gridCol>
              </a:tblGrid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acterial</a:t>
                      </a:r>
                      <a:r>
                        <a:rPr lang="en-US" dirty="0"/>
                        <a:t> pneumonia/ other 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21922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eactive</a:t>
                      </a:r>
                      <a:r>
                        <a:rPr lang="en-US" dirty="0"/>
                        <a:t> airway disease (COPD, asthma)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0497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mbolism</a:t>
                      </a:r>
                      <a:r>
                        <a:rPr lang="en-US" dirty="0"/>
                        <a:t> (PE)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8914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cute coronary syndrome (ACS)/ Arrhythmia/ Airway obstruction (aspiration, anaphylaxis)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1435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ension</a:t>
                      </a:r>
                      <a:r>
                        <a:rPr lang="en-US" dirty="0"/>
                        <a:t> pneumothorax/ cardiac Tamponade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01645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eart</a:t>
                      </a:r>
                      <a:r>
                        <a:rPr lang="en-US" dirty="0"/>
                        <a:t> failure or other causes of volume overload/ pleural effusions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188016"/>
                  </a:ext>
                </a:extLst>
              </a:tr>
              <a:tr h="116357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verything</a:t>
                      </a:r>
                      <a:r>
                        <a:rPr lang="en-US" dirty="0"/>
                        <a:t> else (heart structure disease </a:t>
                      </a:r>
                      <a:r>
                        <a:rPr lang="en-US" dirty="0" err="1"/>
                        <a:t>ie</a:t>
                      </a:r>
                      <a:r>
                        <a:rPr lang="en-US" dirty="0"/>
                        <a:t> severe AS/MR/PFO, </a:t>
                      </a:r>
                      <a:r>
                        <a:rPr lang="en-US" dirty="0" err="1"/>
                        <a:t>pulm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htn</a:t>
                      </a:r>
                      <a:r>
                        <a:rPr lang="en-US" dirty="0"/>
                        <a:t>, OSA, OHS, ILD, lung mass, sedative Rx, </a:t>
                      </a:r>
                      <a:r>
                        <a:rPr lang="en-US" dirty="0" err="1"/>
                        <a:t>neuromsk</a:t>
                      </a:r>
                      <a:r>
                        <a:rPr lang="en-US" dirty="0"/>
                        <a:t> disorders)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8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430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C773-D7B1-13A4-3167-CE461D7B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8" y="237306"/>
            <a:ext cx="10515600" cy="1325563"/>
          </a:xfrm>
        </p:spPr>
        <p:txBody>
          <a:bodyPr/>
          <a:lstStyle/>
          <a:p>
            <a:r>
              <a:rPr lang="en-US" dirty="0"/>
              <a:t>Case 5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50C134D-1A8A-CFA7-E62A-D9AB2CA3A2DC}"/>
              </a:ext>
            </a:extLst>
          </p:cNvPr>
          <p:cNvGraphicFramePr>
            <a:graphicFrameLocks noGrp="1"/>
          </p:cNvGraphicFramePr>
          <p:nvPr/>
        </p:nvGraphicFramePr>
        <p:xfrm>
          <a:off x="432618" y="1329714"/>
          <a:ext cx="11452124" cy="484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252">
                  <a:extLst>
                    <a:ext uri="{9D8B030D-6E8A-4147-A177-3AD203B41FA5}">
                      <a16:colId xmlns:a16="http://schemas.microsoft.com/office/drawing/2014/main" val="3695429646"/>
                    </a:ext>
                  </a:extLst>
                </a:gridCol>
                <a:gridCol w="5294993">
                  <a:extLst>
                    <a:ext uri="{9D8B030D-6E8A-4147-A177-3AD203B41FA5}">
                      <a16:colId xmlns:a16="http://schemas.microsoft.com/office/drawing/2014/main" val="3053545256"/>
                    </a:ext>
                  </a:extLst>
                </a:gridCol>
                <a:gridCol w="5803879">
                  <a:extLst>
                    <a:ext uri="{9D8B030D-6E8A-4147-A177-3AD203B41FA5}">
                      <a16:colId xmlns:a16="http://schemas.microsoft.com/office/drawing/2014/main" val="682238153"/>
                    </a:ext>
                  </a:extLst>
                </a:gridCol>
              </a:tblGrid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acterial</a:t>
                      </a:r>
                      <a:r>
                        <a:rPr lang="en-US" dirty="0"/>
                        <a:t> pneumonia/ other 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CBC, viral studies, covid/flu/</a:t>
                      </a:r>
                      <a:r>
                        <a:rPr lang="en-US" dirty="0" err="1"/>
                        <a:t>rsv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procal</a:t>
                      </a:r>
                      <a:r>
                        <a:rPr lang="en-US" dirty="0"/>
                        <a:t>, cocci screen, blood cx, sputum cx, CXR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21922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eactive</a:t>
                      </a:r>
                      <a:r>
                        <a:rPr lang="en-US" dirty="0"/>
                        <a:t> airway disease (COPD, asthma)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Clinical diagnosis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00497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mbolism</a:t>
                      </a:r>
                      <a:r>
                        <a:rPr lang="en-US" dirty="0"/>
                        <a:t> (PE)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CTA chest indicated? D dimer?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8914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cute coronary syndrome (ACS)/ Arrhythmia/ Airway obstruction (aspiration, anaphylaxis)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Trop, </a:t>
                      </a:r>
                      <a:r>
                        <a:rPr lang="en-US" dirty="0" err="1"/>
                        <a:t>ekg</a:t>
                      </a:r>
                      <a:r>
                        <a:rPr lang="en-US" dirty="0"/>
                        <a:t>, tele monitoring / evidence of obstruction? / </a:t>
                      </a:r>
                      <a:r>
                        <a:rPr lang="en-US" dirty="0" err="1"/>
                        <a:t>hx</a:t>
                      </a:r>
                      <a:r>
                        <a:rPr lang="en-US" dirty="0"/>
                        <a:t> aspiration events?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714353"/>
                  </a:ext>
                </a:extLst>
              </a:tr>
              <a:tr h="471894"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ension</a:t>
                      </a:r>
                      <a:r>
                        <a:rPr lang="en-US" dirty="0"/>
                        <a:t> pneumothorax/ cardiac Tamponade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CXR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01645"/>
                  </a:ext>
                </a:extLst>
              </a:tr>
              <a:tr h="814502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eart</a:t>
                      </a:r>
                      <a:r>
                        <a:rPr lang="en-US" dirty="0"/>
                        <a:t> failure or other causes of volume overload/ pleural effusions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BNP, CXR, TTE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188016"/>
                  </a:ext>
                </a:extLst>
              </a:tr>
              <a:tr h="1163574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verything</a:t>
                      </a:r>
                      <a:r>
                        <a:rPr lang="en-US" dirty="0"/>
                        <a:t> else (heart structure disease </a:t>
                      </a:r>
                      <a:r>
                        <a:rPr lang="en-US" dirty="0" err="1"/>
                        <a:t>ie</a:t>
                      </a:r>
                      <a:r>
                        <a:rPr lang="en-US" dirty="0"/>
                        <a:t> severe AS/MR/PFO, </a:t>
                      </a:r>
                      <a:r>
                        <a:rPr lang="en-US" dirty="0" err="1"/>
                        <a:t>pulm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htn</a:t>
                      </a:r>
                      <a:r>
                        <a:rPr lang="en-US" dirty="0"/>
                        <a:t>, OSA, OHS, ILD, lung mass, sedative Rx, </a:t>
                      </a:r>
                      <a:r>
                        <a:rPr lang="en-US" dirty="0" err="1"/>
                        <a:t>neuromsk</a:t>
                      </a:r>
                      <a:r>
                        <a:rPr lang="en-US" dirty="0"/>
                        <a:t> disorders)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8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969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22EE-376E-48F5-B44C-E98D58AA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F5BE-4B88-9061-3A9D-D4ACCDD7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29"/>
            <a:ext cx="37055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WBC 8K, Hgb 13.5</a:t>
            </a:r>
          </a:p>
          <a:p>
            <a:r>
              <a:rPr lang="en-US" sz="2400" dirty="0"/>
              <a:t>Rapid flu/</a:t>
            </a:r>
            <a:r>
              <a:rPr lang="en-US" sz="2400" dirty="0" err="1"/>
              <a:t>rsv</a:t>
            </a:r>
            <a:r>
              <a:rPr lang="en-US" sz="2400" dirty="0"/>
              <a:t>/covid neg</a:t>
            </a:r>
          </a:p>
          <a:p>
            <a:r>
              <a:rPr lang="en-US" sz="2400" dirty="0" err="1"/>
              <a:t>Procal</a:t>
            </a:r>
            <a:r>
              <a:rPr lang="en-US" sz="2400" dirty="0"/>
              <a:t> .1 (N)</a:t>
            </a:r>
          </a:p>
          <a:p>
            <a:r>
              <a:rPr lang="en-US" sz="2400" dirty="0"/>
              <a:t>Upper resp viral panel, sputum cx, blood cx collected, results pending</a:t>
            </a:r>
          </a:p>
          <a:p>
            <a:r>
              <a:rPr lang="en-US" sz="2400" dirty="0"/>
              <a:t>Trop 26-&gt;31-&gt;29, EKG NSR 108 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BNP 4007</a:t>
            </a:r>
          </a:p>
          <a:p>
            <a:r>
              <a:rPr lang="en-US" sz="2400" dirty="0">
                <a:cs typeface="Calibri" panose="020F0502020204030204"/>
              </a:rPr>
              <a:t>TTE?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0F85B-A5FB-3641-15C4-E1D078FE2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61" t="37993" r="26679" b="5324"/>
          <a:stretch/>
        </p:blipFill>
        <p:spPr>
          <a:xfrm>
            <a:off x="5011504" y="790089"/>
            <a:ext cx="6704382" cy="547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11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AAFD-14D4-1D10-F83F-05AC3809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5: Pleural effusions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EFD0-6141-85BC-03E5-0A9E1EDBD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Pleural effusions</a:t>
            </a:r>
          </a:p>
          <a:p>
            <a:pPr lvl="1"/>
            <a:r>
              <a:rPr lang="en-US" dirty="0"/>
              <a:t>Thoracentesis?</a:t>
            </a:r>
          </a:p>
          <a:p>
            <a:pPr lvl="2"/>
            <a:r>
              <a:rPr lang="en-US" dirty="0"/>
              <a:t>Indication: new effusion of unclear etiology; NOT indicated when clinically obvious CHF w typical features (</a:t>
            </a:r>
            <a:r>
              <a:rPr lang="en-US" dirty="0" err="1"/>
              <a:t>ie</a:t>
            </a:r>
            <a:r>
              <a:rPr lang="en-US" dirty="0"/>
              <a:t> BL pleural effusions and </a:t>
            </a:r>
            <a:r>
              <a:rPr lang="en-US" dirty="0" err="1"/>
              <a:t>pulm</a:t>
            </a:r>
            <a:r>
              <a:rPr lang="en-US" dirty="0"/>
              <a:t> edema)</a:t>
            </a:r>
          </a:p>
          <a:p>
            <a:pPr lvl="2"/>
            <a:r>
              <a:rPr lang="en-US" dirty="0"/>
              <a:t>Diagnostic vs therapeutic</a:t>
            </a:r>
          </a:p>
          <a:p>
            <a:pPr lvl="3"/>
            <a:r>
              <a:rPr lang="en-US" dirty="0"/>
              <a:t>Cell count and cell diff, total protein, LDH, glucose, cholesterol, cx, cytology, pH </a:t>
            </a:r>
          </a:p>
          <a:p>
            <a:pPr lvl="3"/>
            <a:r>
              <a:rPr lang="en-US" dirty="0"/>
              <a:t>Lights (</a:t>
            </a:r>
            <a:r>
              <a:rPr lang="en-US" dirty="0" err="1"/>
              <a:t>Pl:S</a:t>
            </a:r>
            <a:r>
              <a:rPr lang="en-US" dirty="0"/>
              <a:t> </a:t>
            </a:r>
            <a:r>
              <a:rPr lang="en-US" dirty="0" err="1"/>
              <a:t>prot</a:t>
            </a:r>
            <a:r>
              <a:rPr lang="en-US" dirty="0"/>
              <a:t>&gt;5, </a:t>
            </a:r>
            <a:r>
              <a:rPr lang="en-US" dirty="0" err="1"/>
              <a:t>Pl:S</a:t>
            </a:r>
            <a:r>
              <a:rPr lang="en-US" dirty="0"/>
              <a:t> LDH&gt;.6,, or Pl LDH&gt;2/3 ULN), PFO2 (pl </a:t>
            </a:r>
            <a:r>
              <a:rPr lang="en-US" dirty="0" err="1"/>
              <a:t>fl</a:t>
            </a:r>
            <a:r>
              <a:rPr lang="en-US" dirty="0"/>
              <a:t> </a:t>
            </a:r>
            <a:r>
              <a:rPr lang="en-US" dirty="0" err="1"/>
              <a:t>chol</a:t>
            </a:r>
            <a:r>
              <a:rPr lang="en-US" dirty="0"/>
              <a:t>&gt;40, pl </a:t>
            </a:r>
            <a:r>
              <a:rPr lang="en-US" dirty="0" err="1"/>
              <a:t>fl</a:t>
            </a:r>
            <a:r>
              <a:rPr lang="en-US" dirty="0"/>
              <a:t> LDH&gt;.6 ULN),  PFO3 (pl </a:t>
            </a:r>
            <a:r>
              <a:rPr lang="en-US" dirty="0" err="1"/>
              <a:t>fl</a:t>
            </a:r>
            <a:r>
              <a:rPr lang="en-US" dirty="0"/>
              <a:t> &gt;3, pl </a:t>
            </a:r>
            <a:r>
              <a:rPr lang="en-US" dirty="0" err="1"/>
              <a:t>chol</a:t>
            </a:r>
            <a:r>
              <a:rPr lang="en-US" dirty="0"/>
              <a:t> &gt;55, pl LDH&gt;2/3 ULN)– req chest tube </a:t>
            </a:r>
          </a:p>
          <a:p>
            <a:pPr lvl="3"/>
            <a:r>
              <a:rPr lang="en-US" dirty="0"/>
              <a:t>Generally 1.5L safe to avoid re-expansion </a:t>
            </a:r>
            <a:r>
              <a:rPr lang="en-US" dirty="0" err="1"/>
              <a:t>pulm</a:t>
            </a:r>
            <a:r>
              <a:rPr lang="en-US" dirty="0"/>
              <a:t> edema </a:t>
            </a:r>
          </a:p>
          <a:p>
            <a:pPr lvl="3"/>
            <a:r>
              <a:rPr lang="en-US" dirty="0"/>
              <a:t>Complicated parapneumonic effusion/empyema: pH&lt;7.2, glucose&lt;2.2, LDH&gt;1000 (complicated), if frank pus (empyema)</a:t>
            </a:r>
          </a:p>
          <a:p>
            <a:pPr lvl="3"/>
            <a:r>
              <a:rPr lang="en-US" dirty="0"/>
              <a:t>If considering </a:t>
            </a:r>
            <a:r>
              <a:rPr lang="en-US" dirty="0" err="1"/>
              <a:t>thora</a:t>
            </a:r>
            <a:r>
              <a:rPr lang="en-US" dirty="0"/>
              <a:t>, would involve academic </a:t>
            </a:r>
            <a:r>
              <a:rPr lang="en-US" dirty="0" err="1"/>
              <a:t>pulm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Volume removal </a:t>
            </a:r>
          </a:p>
          <a:p>
            <a:pPr lvl="2"/>
            <a:r>
              <a:rPr lang="en-US" dirty="0"/>
              <a:t>Diuretics: generally at least double home dose</a:t>
            </a:r>
          </a:p>
          <a:p>
            <a:pPr lvl="2"/>
            <a:r>
              <a:rPr lang="en-US" dirty="0"/>
              <a:t>HD/CRRT</a:t>
            </a:r>
          </a:p>
          <a:p>
            <a:pPr lvl="2"/>
            <a:r>
              <a:rPr lang="en-US" dirty="0"/>
              <a:t>TIPS consideration if recurrent hepatic hydrothorax </a:t>
            </a:r>
          </a:p>
        </p:txBody>
      </p:sp>
    </p:spTree>
    <p:extLst>
      <p:ext uri="{BB962C8B-B14F-4D97-AF65-F5344CB8AC3E}">
        <p14:creationId xmlns:p14="http://schemas.microsoft.com/office/powerpoint/2010/main" val="3162315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6A9A-8BF4-16F5-6D65-1FDACC8F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respiratory failure 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E268E539-995C-DA15-B441-76189712D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78449"/>
              </p:ext>
            </p:extLst>
          </p:nvPr>
        </p:nvGraphicFramePr>
        <p:xfrm>
          <a:off x="838200" y="1473199"/>
          <a:ext cx="8688049" cy="4837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2198">
                  <a:extLst>
                    <a:ext uri="{9D8B030D-6E8A-4147-A177-3AD203B41FA5}">
                      <a16:colId xmlns:a16="http://schemas.microsoft.com/office/drawing/2014/main" val="3556911089"/>
                    </a:ext>
                  </a:extLst>
                </a:gridCol>
                <a:gridCol w="1486755">
                  <a:extLst>
                    <a:ext uri="{9D8B030D-6E8A-4147-A177-3AD203B41FA5}">
                      <a16:colId xmlns:a16="http://schemas.microsoft.com/office/drawing/2014/main" val="3384895161"/>
                    </a:ext>
                  </a:extLst>
                </a:gridCol>
                <a:gridCol w="5599096">
                  <a:extLst>
                    <a:ext uri="{9D8B030D-6E8A-4147-A177-3AD203B41FA5}">
                      <a16:colId xmlns:a16="http://schemas.microsoft.com/office/drawing/2014/main" val="2403999569"/>
                    </a:ext>
                  </a:extLst>
                </a:gridCol>
              </a:tblGrid>
              <a:tr h="458635">
                <a:tc rowSpan="5">
                  <a:txBody>
                    <a:bodyPr/>
                    <a:lstStyle/>
                    <a:p>
                      <a:r>
                        <a:rPr lang="en-US" sz="900" dirty="0"/>
                        <a:t>Hypoxemic- </a:t>
                      </a:r>
                    </a:p>
                    <a:p>
                      <a:r>
                        <a:rPr lang="en-US" sz="900" dirty="0"/>
                        <a:t>failure of O2 exchange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Hypoventilation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Drug overdose, chest wall trauma, muscle weakness, stroke or brain tumor involving respiratory center, OHS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641995"/>
                  </a:ext>
                </a:extLst>
              </a:tr>
              <a:tr h="458635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Diffusion limitation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Scarring/abnormally thickened blood/gas barrier </a:t>
                      </a:r>
                      <a:r>
                        <a:rPr lang="en-US" sz="900" dirty="0" err="1"/>
                        <a:t>ie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pulm</a:t>
                      </a:r>
                      <a:r>
                        <a:rPr lang="en-US" sz="900" dirty="0"/>
                        <a:t> fibrosis or 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860694"/>
                  </a:ext>
                </a:extLst>
              </a:tr>
              <a:tr h="621985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Shunt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Responds poorly to increased FiO2 </a:t>
                      </a:r>
                    </a:p>
                    <a:p>
                      <a:r>
                        <a:rPr lang="en-US" sz="900" dirty="0"/>
                        <a:t>Anatomic:  </a:t>
                      </a:r>
                      <a:r>
                        <a:rPr lang="en-US" sz="900" dirty="0" err="1"/>
                        <a:t>pulm</a:t>
                      </a:r>
                      <a:r>
                        <a:rPr lang="en-US" sz="900" dirty="0"/>
                        <a:t> AVMs/intracardiac shunt</a:t>
                      </a:r>
                    </a:p>
                    <a:p>
                      <a:r>
                        <a:rPr lang="en-US" sz="900" dirty="0"/>
                        <a:t>Physiologic: severe PNA w ARDS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07626"/>
                  </a:ext>
                </a:extLst>
              </a:tr>
              <a:tr h="458635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V/Q mismatch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Mismatch ventilation and blood flow impairs uptake/elimination of gas by lung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098690"/>
                  </a:ext>
                </a:extLst>
              </a:tr>
              <a:tr h="458635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High altitude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Low partial pressure of O2, normal A-a gradient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164401"/>
                  </a:ext>
                </a:extLst>
              </a:tr>
              <a:tr h="791617">
                <a:tc>
                  <a:txBody>
                    <a:bodyPr/>
                    <a:lstStyle/>
                    <a:p>
                      <a:r>
                        <a:rPr lang="en-US" sz="900" dirty="0"/>
                        <a:t>Hypercapnic/ ventilatory-  failure to exchange or remove CO2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900" dirty="0"/>
                        <a:t>Central hypoventilation</a:t>
                      </a:r>
                    </a:p>
                    <a:p>
                      <a:r>
                        <a:rPr lang="en-US" sz="900" dirty="0"/>
                        <a:t>Neuromuscular disease</a:t>
                      </a:r>
                    </a:p>
                    <a:p>
                      <a:r>
                        <a:rPr lang="en-US" sz="900" dirty="0"/>
                        <a:t>Obstruction (COPD, asthma, OHS)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4505"/>
                  </a:ext>
                </a:extLst>
              </a:tr>
              <a:tr h="1130881">
                <a:tc>
                  <a:txBody>
                    <a:bodyPr/>
                    <a:lstStyle/>
                    <a:p>
                      <a:r>
                        <a:rPr lang="en-US" sz="900" dirty="0"/>
                        <a:t>Peri-operative – </a:t>
                      </a:r>
                    </a:p>
                    <a:p>
                      <a:r>
                        <a:rPr lang="en-US" sz="900" dirty="0"/>
                        <a:t>increased atelectasis due to low functional residual capacity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900" dirty="0"/>
                        <a:t>Post-operative analgesia</a:t>
                      </a:r>
                    </a:p>
                    <a:p>
                      <a:r>
                        <a:rPr lang="en-US" sz="900" dirty="0"/>
                        <a:t>Obesity, ascites</a:t>
                      </a:r>
                    </a:p>
                    <a:p>
                      <a:r>
                        <a:rPr lang="en-US" sz="900" dirty="0"/>
                        <a:t>Pre-operative tobacco smoking</a:t>
                      </a:r>
                    </a:p>
                    <a:p>
                      <a:r>
                        <a:rPr lang="en-US" sz="900" dirty="0"/>
                        <a:t>Excessive airway secretions</a:t>
                      </a:r>
                    </a:p>
                    <a:p>
                      <a:r>
                        <a:rPr lang="en-US" sz="900" dirty="0"/>
                        <a:t>Undiagnosed OSA </a:t>
                      </a:r>
                    </a:p>
                    <a:p>
                      <a:r>
                        <a:rPr lang="en-US" sz="900" dirty="0"/>
                        <a:t>Anesthetic and analgesic medication effect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546871"/>
                  </a:ext>
                </a:extLst>
              </a:tr>
              <a:tr h="458635">
                <a:tc>
                  <a:txBody>
                    <a:bodyPr/>
                    <a:lstStyle/>
                    <a:p>
                      <a:r>
                        <a:rPr lang="en-US" sz="900" dirty="0"/>
                        <a:t>Shock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900" dirty="0"/>
                        <a:t>Goal is to stabilize gas exchange to help unload respiratory muscles, lower their O2 consumption, and compensate for severe acidosis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515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00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01E3-33F2-7662-BD3C-B8310CFD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93" y="100989"/>
            <a:ext cx="10515600" cy="1325563"/>
          </a:xfrm>
        </p:spPr>
        <p:txBody>
          <a:bodyPr/>
          <a:lstStyle/>
          <a:p>
            <a:r>
              <a:rPr lang="en-US" dirty="0"/>
              <a:t>Evaluation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6F4720-FDDD-7F5F-5D7E-63324A34C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722568"/>
              </p:ext>
            </p:extLst>
          </p:nvPr>
        </p:nvGraphicFramePr>
        <p:xfrm>
          <a:off x="748393" y="1304759"/>
          <a:ext cx="10427392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665">
                  <a:extLst>
                    <a:ext uri="{9D8B030D-6E8A-4147-A177-3AD203B41FA5}">
                      <a16:colId xmlns:a16="http://schemas.microsoft.com/office/drawing/2014/main" val="3573170051"/>
                    </a:ext>
                  </a:extLst>
                </a:gridCol>
                <a:gridCol w="9226727">
                  <a:extLst>
                    <a:ext uri="{9D8B030D-6E8A-4147-A177-3AD203B41FA5}">
                      <a16:colId xmlns:a16="http://schemas.microsoft.com/office/drawing/2014/main" val="269825711"/>
                    </a:ext>
                  </a:extLst>
                </a:gridCol>
              </a:tblGrid>
              <a:tr h="1156922">
                <a:tc>
                  <a:txBody>
                    <a:bodyPr/>
                    <a:lstStyle/>
                    <a:p>
                      <a:r>
                        <a:rPr lang="en-US" sz="2200" dirty="0"/>
                        <a:t>HPI </a:t>
                      </a:r>
                      <a:r>
                        <a:rPr lang="en-US" sz="2200" dirty="0" err="1"/>
                        <a:t>qs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Baseline/home O2 requirements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What is patient’s baseline functional status- how far can they walk before getting short of breath normally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How quickly and how much have we had to </a:t>
                      </a:r>
                      <a:r>
                        <a:rPr lang="en-US" sz="2200" dirty="0" err="1"/>
                        <a:t>uptitrate</a:t>
                      </a:r>
                      <a:r>
                        <a:rPr lang="en-US" sz="2200" dirty="0"/>
                        <a:t> O2?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/>
                        <a:t>Infectious symptoms? Any recent hospitalizations or </a:t>
                      </a:r>
                      <a:r>
                        <a:rPr lang="en-US" sz="2200" dirty="0" err="1"/>
                        <a:t>abx</a:t>
                      </a:r>
                      <a:r>
                        <a:rPr lang="en-US" sz="2200" dirty="0"/>
                        <a:t> use? Any </a:t>
                      </a:r>
                      <a:r>
                        <a:rPr lang="en-US" sz="2200" dirty="0" err="1"/>
                        <a:t>hx</a:t>
                      </a:r>
                      <a:r>
                        <a:rPr lang="en-US" sz="2200" dirty="0"/>
                        <a:t> immunocompromised state?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/>
                        <a:t>Pulm</a:t>
                      </a:r>
                      <a:r>
                        <a:rPr lang="en-US" sz="2200" dirty="0"/>
                        <a:t>/cardiac review (COPD, asthma, PE, CHF, </a:t>
                      </a:r>
                      <a:r>
                        <a:rPr lang="en-US" sz="2200" dirty="0" err="1"/>
                        <a:t>afib</a:t>
                      </a:r>
                      <a:r>
                        <a:rPr lang="en-US" sz="2200" dirty="0"/>
                        <a:t>, recent CXR and TTE)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Are fluids running?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Aspiration events? Or mentation that may place pt at higher risk for aspiration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Is patient on DVT prophylaxis? Or compliant with home AC if indicated?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Is patient on tele? If so have there been any events?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Has patient received any treatments (</a:t>
                      </a:r>
                      <a:r>
                        <a:rPr lang="en-US" sz="2200" dirty="0" err="1"/>
                        <a:t>ie</a:t>
                      </a:r>
                      <a:r>
                        <a:rPr lang="en-US" sz="2200" dirty="0"/>
                        <a:t> breathing treatments, diuretics?) and have symptoms improved?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005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88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01E3-33F2-7662-BD3C-B8310CFD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93" y="100989"/>
            <a:ext cx="10515600" cy="1325563"/>
          </a:xfrm>
        </p:spPr>
        <p:txBody>
          <a:bodyPr/>
          <a:lstStyle/>
          <a:p>
            <a:r>
              <a:rPr lang="en-US" dirty="0"/>
              <a:t>Evaluation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1D2B1F-6D6A-F9B6-5180-03CFAC730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377687"/>
              </p:ext>
            </p:extLst>
          </p:nvPr>
        </p:nvGraphicFramePr>
        <p:xfrm>
          <a:off x="792497" y="1426552"/>
          <a:ext cx="10427392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665">
                  <a:extLst>
                    <a:ext uri="{9D8B030D-6E8A-4147-A177-3AD203B41FA5}">
                      <a16:colId xmlns:a16="http://schemas.microsoft.com/office/drawing/2014/main" val="3573170051"/>
                    </a:ext>
                  </a:extLst>
                </a:gridCol>
                <a:gridCol w="9226727">
                  <a:extLst>
                    <a:ext uri="{9D8B030D-6E8A-4147-A177-3AD203B41FA5}">
                      <a16:colId xmlns:a16="http://schemas.microsoft.com/office/drawing/2014/main" val="269825711"/>
                    </a:ext>
                  </a:extLst>
                </a:gridCol>
              </a:tblGrid>
              <a:tr h="963669">
                <a:tc>
                  <a:txBody>
                    <a:bodyPr/>
                    <a:lstStyle/>
                    <a:p>
                      <a:r>
                        <a:rPr lang="en-US" sz="2400" dirty="0"/>
                        <a:t>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u="none" dirty="0"/>
                        <a:t>Respiratory effort- comfortable or sitting at side of bed tripoding? Or </a:t>
                      </a:r>
                      <a:r>
                        <a:rPr lang="en-US" sz="2400" b="0" u="none" dirty="0" err="1"/>
                        <a:t>desatting</a:t>
                      </a:r>
                      <a:r>
                        <a:rPr lang="en-US" sz="2400" b="0" u="none" dirty="0"/>
                        <a:t> just with conversation?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u="none" dirty="0"/>
                        <a:t>When </a:t>
                      </a:r>
                      <a:r>
                        <a:rPr lang="en-US" sz="2400" b="0" u="none" dirty="0" err="1"/>
                        <a:t>desatting</a:t>
                      </a:r>
                      <a:r>
                        <a:rPr lang="en-US" sz="2400" b="0" u="none" dirty="0"/>
                        <a:t>, how long does it take to recover?</a:t>
                      </a:r>
                    </a:p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Wheezing? Crackles?</a:t>
                      </a:r>
                      <a:endParaRPr lang="en-US" sz="2400" b="0" u="none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u="none" dirty="0"/>
                        <a:t>Evidence of fluid overload? BL LE edema, JVP?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40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005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16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D6EE-C78B-4200-828E-45FA2CD6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Illness Script for acute dyspnea- </a:t>
            </a:r>
            <a:r>
              <a:rPr lang="en" dirty="0">
                <a:solidFill>
                  <a:schemeClr val="accent1"/>
                </a:solidFill>
              </a:rPr>
              <a:t>BREATHE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8F01B-70B5-4FF9-A5E0-2920AEA6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534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</a:rPr>
              <a:t>B</a:t>
            </a:r>
            <a:r>
              <a:rPr lang="en-US" sz="2800" dirty="0"/>
              <a:t>acterial pneumonia or other infections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</a:rPr>
              <a:t>R</a:t>
            </a:r>
            <a:r>
              <a:rPr lang="en-US" sz="2800" dirty="0"/>
              <a:t>eactive airway disease (asthma/</a:t>
            </a:r>
            <a:r>
              <a:rPr lang="en-US" sz="2800" dirty="0" err="1"/>
              <a:t>copd</a:t>
            </a:r>
            <a:r>
              <a:rPr lang="en-US" sz="2800" dirty="0"/>
              <a:t>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</a:rPr>
              <a:t>E</a:t>
            </a:r>
            <a:r>
              <a:rPr lang="en-US" sz="2800" dirty="0"/>
              <a:t>mbolism (PE)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</a:rPr>
              <a:t>A</a:t>
            </a:r>
            <a:r>
              <a:rPr lang="en-US" sz="2800" dirty="0"/>
              <a:t>cute coronary syndrome/arrhythmias/airway obstruction (</a:t>
            </a:r>
            <a:r>
              <a:rPr lang="en-US" dirty="0"/>
              <a:t>aspiration</a:t>
            </a:r>
            <a:r>
              <a:rPr lang="en-US" sz="2800" dirty="0"/>
              <a:t>, anaphylaxis</a:t>
            </a:r>
            <a:r>
              <a:rPr lang="en-US" dirty="0"/>
              <a:t>)/anemia</a:t>
            </a:r>
            <a:endParaRPr lang="en-US" sz="2800" dirty="0">
              <a:cs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</a:rPr>
              <a:t>T</a:t>
            </a:r>
            <a:r>
              <a:rPr lang="en-US" sz="2800" dirty="0"/>
              <a:t>ension PTX/ cardiac tamponade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</a:rPr>
              <a:t>H</a:t>
            </a:r>
            <a:r>
              <a:rPr lang="en-US" sz="2800" dirty="0"/>
              <a:t>eart failure or other causes of volume overload/pleural effusions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</a:rPr>
              <a:t>E</a:t>
            </a:r>
            <a:r>
              <a:rPr lang="en-US" sz="2800" dirty="0"/>
              <a:t>verything else (heart structure- severe as or </a:t>
            </a:r>
            <a:r>
              <a:rPr lang="en-US" sz="2800" dirty="0" err="1"/>
              <a:t>mr</a:t>
            </a:r>
            <a:r>
              <a:rPr lang="en-US" sz="2800" dirty="0"/>
              <a:t>, </a:t>
            </a:r>
            <a:r>
              <a:rPr lang="en-US" sz="2800" dirty="0" err="1"/>
              <a:t>pfos</a:t>
            </a:r>
            <a:r>
              <a:rPr lang="en-US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pulm</a:t>
            </a:r>
            <a:r>
              <a:rPr lang="en-US" sz="2800" dirty="0"/>
              <a:t> </a:t>
            </a:r>
            <a:r>
              <a:rPr lang="en-US" sz="2800" dirty="0" err="1"/>
              <a:t>htn</a:t>
            </a:r>
            <a:r>
              <a:rPr lang="en-US" sz="2800" dirty="0"/>
              <a:t>, </a:t>
            </a:r>
            <a:r>
              <a:rPr lang="en-US" sz="2800" dirty="0" err="1"/>
              <a:t>hps</a:t>
            </a:r>
            <a:r>
              <a:rPr lang="en-US" sz="2800" dirty="0"/>
              <a:t>, </a:t>
            </a:r>
            <a:r>
              <a:rPr lang="en-US" sz="2800" dirty="0" err="1"/>
              <a:t>osa</a:t>
            </a:r>
            <a:r>
              <a:rPr lang="en-US" sz="2800" dirty="0"/>
              <a:t>, ohs, </a:t>
            </a:r>
            <a:r>
              <a:rPr lang="en-US" sz="2800" dirty="0" err="1"/>
              <a:t>ild</a:t>
            </a:r>
            <a:r>
              <a:rPr lang="en-US" sz="2800" dirty="0"/>
              <a:t>, lung mass, sedative medications, </a:t>
            </a:r>
            <a:r>
              <a:rPr lang="en-US" sz="2800" dirty="0" err="1"/>
              <a:t>neuromsk</a:t>
            </a:r>
            <a:r>
              <a:rPr lang="en-US" sz="2800" dirty="0"/>
              <a:t> disorders that decrease breathing strength)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0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2488-8BAF-D313-6E32-B033E57E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2A806A-07D3-D6A2-9C01-1B7394BE4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99725"/>
              </p:ext>
            </p:extLst>
          </p:nvPr>
        </p:nvGraphicFramePr>
        <p:xfrm>
          <a:off x="642257" y="1521568"/>
          <a:ext cx="10427392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665">
                  <a:extLst>
                    <a:ext uri="{9D8B030D-6E8A-4147-A177-3AD203B41FA5}">
                      <a16:colId xmlns:a16="http://schemas.microsoft.com/office/drawing/2014/main" val="504855839"/>
                    </a:ext>
                  </a:extLst>
                </a:gridCol>
                <a:gridCol w="9226727">
                  <a:extLst>
                    <a:ext uri="{9D8B030D-6E8A-4147-A177-3AD203B41FA5}">
                      <a16:colId xmlns:a16="http://schemas.microsoft.com/office/drawing/2014/main" val="2529618766"/>
                    </a:ext>
                  </a:extLst>
                </a:gridCol>
              </a:tblGrid>
              <a:tr h="338240">
                <a:tc>
                  <a:txBody>
                    <a:bodyPr/>
                    <a:lstStyle/>
                    <a:p>
                      <a:r>
                        <a:rPr lang="en-US" sz="2400" dirty="0"/>
                        <a:t>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186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BEDD9A-8E44-9609-2A95-BEC5B1BCF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56874"/>
              </p:ext>
            </p:extLst>
          </p:nvPr>
        </p:nvGraphicFramePr>
        <p:xfrm>
          <a:off x="648826" y="1513374"/>
          <a:ext cx="10427392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665">
                  <a:extLst>
                    <a:ext uri="{9D8B030D-6E8A-4147-A177-3AD203B41FA5}">
                      <a16:colId xmlns:a16="http://schemas.microsoft.com/office/drawing/2014/main" val="504855839"/>
                    </a:ext>
                  </a:extLst>
                </a:gridCol>
                <a:gridCol w="9226727">
                  <a:extLst>
                    <a:ext uri="{9D8B030D-6E8A-4147-A177-3AD203B41FA5}">
                      <a16:colId xmlns:a16="http://schemas.microsoft.com/office/drawing/2014/main" val="2529618766"/>
                    </a:ext>
                  </a:extLst>
                </a:gridCol>
              </a:tblGrid>
              <a:tr h="3744536">
                <a:tc>
                  <a:txBody>
                    <a:bodyPr/>
                    <a:lstStyle/>
                    <a:p>
                      <a:r>
                        <a:rPr lang="en-US" sz="2400" dirty="0"/>
                        <a:t>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ABG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CXR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CTA chest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BNP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EKG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Trop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CBC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LA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Infectious workup: blood cx, sputum cx, </a:t>
                      </a:r>
                      <a:r>
                        <a:rPr lang="en-US" sz="2400" dirty="0" err="1"/>
                        <a:t>procal</a:t>
                      </a:r>
                      <a:r>
                        <a:rPr lang="en-US" sz="2400" dirty="0"/>
                        <a:t>, cocci screen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18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A8538-EC91-3A66-5EF1-E0A846B1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F9654-A40D-2F60-C3A1-865D39CD2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8134350" cy="478429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Can evaluate for </a:t>
            </a:r>
          </a:p>
          <a:p>
            <a:pPr lvl="1"/>
            <a:r>
              <a:rPr lang="en-US" dirty="0"/>
              <a:t>Hypercapnia (elevated pCO2 and resp acidosis if not compensated)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ea typeface="Calibri"/>
                <a:cs typeface="Calibri"/>
              </a:rPr>
              <a:t>7.25 // 86 // 22</a:t>
            </a:r>
          </a:p>
          <a:p>
            <a:pPr lvl="1"/>
            <a:r>
              <a:rPr lang="en-US" dirty="0" err="1"/>
              <a:t>Overbreathing</a:t>
            </a:r>
            <a:r>
              <a:rPr lang="en-US" dirty="0"/>
              <a:t> (resp </a:t>
            </a:r>
            <a:r>
              <a:rPr lang="en-US" dirty="0" err="1"/>
              <a:t>alk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ea typeface="Calibri"/>
                <a:cs typeface="Calibri"/>
              </a:rPr>
              <a:t>7.48 // 28 // 22</a:t>
            </a:r>
          </a:p>
          <a:p>
            <a:pPr lvl="1"/>
            <a:r>
              <a:rPr lang="en-US" dirty="0"/>
              <a:t>Fatiguing and not compensating (normal/high pCO2 when expected low, </a:t>
            </a:r>
            <a:r>
              <a:rPr lang="en-US" err="1"/>
              <a:t>ie</a:t>
            </a:r>
            <a:r>
              <a:rPr lang="en-US" dirty="0"/>
              <a:t> not able to breath fast/take deep breaths)</a:t>
            </a:r>
          </a:p>
          <a:p>
            <a:pPr lvl="2"/>
            <a:r>
              <a:rPr lang="en-US" dirty="0">
                <a:ea typeface="Calibri"/>
                <a:cs typeface="Calibri"/>
              </a:rPr>
              <a:t>7.34 // 48 // 105 // 20</a:t>
            </a:r>
          </a:p>
          <a:p>
            <a:pPr lvl="1"/>
            <a:r>
              <a:rPr lang="en-US" dirty="0"/>
              <a:t>PFR (PaO2:FiO2)</a:t>
            </a:r>
          </a:p>
          <a:p>
            <a:pPr lvl="2"/>
            <a:r>
              <a:rPr lang="en-US" dirty="0">
                <a:ea typeface="Calibri"/>
                <a:cs typeface="Calibri"/>
              </a:rPr>
              <a:t>PaO2 105 on 50% (.5) FiO2-&gt; PFR 210 </a:t>
            </a:r>
          </a:p>
          <a:p>
            <a:pPr lvl="2"/>
            <a:r>
              <a:rPr lang="en-US" dirty="0">
                <a:ea typeface="Calibri"/>
                <a:cs typeface="Calibri"/>
              </a:rPr>
              <a:t>Normal 400-500 at sea level </a:t>
            </a:r>
            <a:endParaRPr lang="en-US" dirty="0"/>
          </a:p>
          <a:p>
            <a:pPr lvl="1"/>
            <a:r>
              <a:rPr lang="en-US" dirty="0"/>
              <a:t>A-a gradient (alveolar-arterial)</a:t>
            </a:r>
          </a:p>
          <a:p>
            <a:pPr lvl="2"/>
            <a:r>
              <a:rPr lang="en-US" dirty="0">
                <a:ea typeface="Calibri" panose="020F0502020204030204"/>
                <a:cs typeface="Calibri" panose="020F0502020204030204"/>
              </a:rPr>
              <a:t>PA (FiO2 x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Patm</a:t>
            </a:r>
            <a:r>
              <a:rPr lang="en-US" dirty="0">
                <a:ea typeface="Calibri" panose="020F0502020204030204"/>
                <a:cs typeface="Calibri" panose="020F0502020204030204"/>
              </a:rPr>
              <a:t> – PH2O) - (pCO2/.8) which at RA sea level ~ 105 </a:t>
            </a:r>
          </a:p>
          <a:p>
            <a:pPr lvl="2"/>
            <a:r>
              <a:rPr lang="en-US" dirty="0">
                <a:ea typeface="Calibri" panose="020F0502020204030204"/>
                <a:cs typeface="Calibri" panose="020F0502020204030204"/>
              </a:rPr>
              <a:t>Normal 10-20 ( or ~ &lt; [age/4] + 4)</a:t>
            </a:r>
          </a:p>
          <a:p>
            <a:pPr lvl="2"/>
            <a:r>
              <a:rPr lang="en-US" dirty="0">
                <a:ea typeface="Calibri" panose="020F0502020204030204"/>
                <a:cs typeface="Calibri" panose="020F0502020204030204"/>
              </a:rPr>
              <a:t>Elevated VQ mismatch/shunting </a:t>
            </a:r>
          </a:p>
          <a:p>
            <a:pPr lvl="2"/>
            <a:r>
              <a:rPr lang="en-US" dirty="0">
                <a:ea typeface="Calibri" panose="020F0502020204030204"/>
                <a:cs typeface="Calibri" panose="020F0502020204030204"/>
              </a:rPr>
              <a:t>Normal with hypoxemia from  hypoventilation (elevated PCO2) or low barometric pressure (high elevation)</a:t>
            </a:r>
          </a:p>
          <a:p>
            <a:pPr lvl="2"/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4" descr="Diagram of a heart with multiple colored lines&#10;&#10;Description automatically generated">
            <a:extLst>
              <a:ext uri="{FF2B5EF4-FFF2-40B4-BE49-F238E27FC236}">
                <a16:creationId xmlns:a16="http://schemas.microsoft.com/office/drawing/2014/main" id="{694A41EE-3BBE-E2FF-D949-0019E6D97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680" y="3091774"/>
            <a:ext cx="2039007" cy="3227990"/>
          </a:xfrm>
          <a:prstGeom prst="rect">
            <a:avLst/>
          </a:prstGeom>
        </p:spPr>
      </p:pic>
      <p:pic>
        <p:nvPicPr>
          <p:cNvPr id="5" name="Picture 5" descr="A diagram of a ventilated and perfusion&#10;&#10;Description automatically generated">
            <a:extLst>
              <a:ext uri="{FF2B5EF4-FFF2-40B4-BE49-F238E27FC236}">
                <a16:creationId xmlns:a16="http://schemas.microsoft.com/office/drawing/2014/main" id="{D15CAB6A-384B-DC1B-C747-63A3C3455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764" y="14493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6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2488-8BAF-D313-6E32-B033E57E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37DA60-BB8E-E70C-CFC4-AE4F0BF0C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40315"/>
              </p:ext>
            </p:extLst>
          </p:nvPr>
        </p:nvGraphicFramePr>
        <p:xfrm>
          <a:off x="838200" y="1587052"/>
          <a:ext cx="10427392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665">
                  <a:extLst>
                    <a:ext uri="{9D8B030D-6E8A-4147-A177-3AD203B41FA5}">
                      <a16:colId xmlns:a16="http://schemas.microsoft.com/office/drawing/2014/main" val="3256550271"/>
                    </a:ext>
                  </a:extLst>
                </a:gridCol>
                <a:gridCol w="9226727">
                  <a:extLst>
                    <a:ext uri="{9D8B030D-6E8A-4147-A177-3AD203B41FA5}">
                      <a16:colId xmlns:a16="http://schemas.microsoft.com/office/drawing/2014/main" val="1472310240"/>
                    </a:ext>
                  </a:extLst>
                </a:gridCol>
              </a:tblGrid>
              <a:tr h="2225040">
                <a:tc>
                  <a:txBody>
                    <a:bodyPr/>
                    <a:lstStyle/>
                    <a:p>
                      <a:r>
                        <a:rPr lang="en-US" sz="2400" dirty="0"/>
                        <a:t>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Titrate supp O2 to keep spO2 92-96% or &gt;88% (if </a:t>
                      </a:r>
                      <a:r>
                        <a:rPr lang="en-US" sz="2400" dirty="0" err="1"/>
                        <a:t>copd</a:t>
                      </a:r>
                      <a:r>
                        <a:rPr lang="en-US" sz="2400" dirty="0"/>
                        <a:t>)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Steroids: </a:t>
                      </a:r>
                      <a:r>
                        <a:rPr lang="en-US" sz="2400" dirty="0" err="1"/>
                        <a:t>ie</a:t>
                      </a:r>
                      <a:r>
                        <a:rPr lang="en-US" sz="2400" dirty="0"/>
                        <a:t> iv solumedrol , prednisone 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CHF/volume overload: diuretics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PNA: </a:t>
                      </a:r>
                      <a:r>
                        <a:rPr lang="en-US" sz="2400" dirty="0" err="1"/>
                        <a:t>abx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Aspiration: elevated head of bed, swallow eval, </a:t>
                      </a:r>
                      <a:r>
                        <a:rPr lang="en-US" sz="2400" dirty="0" err="1"/>
                        <a:t>npo</a:t>
                      </a:r>
                      <a:endParaRPr lang="en-US" sz="2400" dirty="0"/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PTX: </a:t>
                      </a:r>
                      <a:r>
                        <a:rPr lang="en-US" sz="2400" dirty="0" err="1"/>
                        <a:t>pulm</a:t>
                      </a:r>
                      <a:r>
                        <a:rPr lang="en-US" sz="2400" dirty="0"/>
                        <a:t> consult for chest tube/needle decompression 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If asthma/</a:t>
                      </a:r>
                      <a:r>
                        <a:rPr lang="en-US" sz="2400" dirty="0" err="1"/>
                        <a:t>copd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exac</a:t>
                      </a:r>
                      <a:r>
                        <a:rPr lang="en-US" sz="2400" dirty="0"/>
                        <a:t>- steroids, breathing </a:t>
                      </a:r>
                      <a:r>
                        <a:rPr lang="en-US" sz="2400" dirty="0" err="1"/>
                        <a:t>tx</a:t>
                      </a:r>
                      <a:r>
                        <a:rPr lang="en-US" sz="2400" dirty="0"/>
                        <a:t>, can consider 2gm Mg 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May need to consider HFNC, NPPV, intubation in which case alert MICU  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If pt with chronic dyspnea and normal spO2 but is tachypneic and workup unrevealing, consider air hunger and give iv morphine 1-2mg q2h sq prn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9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34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8D4BB0DD32654BB3EAE67DC51DDA01" ma:contentTypeVersion="14" ma:contentTypeDescription="Create a new document." ma:contentTypeScope="" ma:versionID="ba3803225a115cab6982d2d787fe62b3">
  <xsd:schema xmlns:xsd="http://www.w3.org/2001/XMLSchema" xmlns:xs="http://www.w3.org/2001/XMLSchema" xmlns:p="http://schemas.microsoft.com/office/2006/metadata/properties" xmlns:ns2="1e4b8c19-7528-4bc4-a3e1-96b236289242" xmlns:ns3="ca5fd80e-f574-42aa-bec0-0d146d76a53a" targetNamespace="http://schemas.microsoft.com/office/2006/metadata/properties" ma:root="true" ma:fieldsID="31b860496bad6dfb8dcc00e94a2f6cf4" ns2:_="" ns3:_="">
    <xsd:import namespace="1e4b8c19-7528-4bc4-a3e1-96b236289242"/>
    <xsd:import namespace="ca5fd80e-f574-42aa-bec0-0d146d76a5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b8c19-7528-4bc4-a3e1-96b236289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fd80e-f574-42aa-bec0-0d146d76a53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4D26E9-4E2E-4EC3-BC92-E354B19955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b8c19-7528-4bc4-a3e1-96b236289242"/>
    <ds:schemaRef ds:uri="ca5fd80e-f574-42aa-bec0-0d146d76a5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A5D460-059E-4B5A-81CA-D75943B45E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F71428-8053-48FC-AC0B-E6DBB4043A29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4e77fabd-40e5-4335-9d12-298222ec242f}" enabled="1" method="Standard" siteId="{adeadcd2-3aaf-4835-b273-1ebe8a7726f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7569</TotalTime>
  <Words>3897</Words>
  <Application>Microsoft Office PowerPoint</Application>
  <PresentationFormat>Widescreen</PresentationFormat>
  <Paragraphs>495</Paragraphs>
  <Slides>36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CC: Shortness of breath; acute hypoxia </vt:lpstr>
      <vt:lpstr>Evaluation </vt:lpstr>
      <vt:lpstr>Evaluation </vt:lpstr>
      <vt:lpstr>Evaluation </vt:lpstr>
      <vt:lpstr>Illness Script for acute dyspnea- BREATHE</vt:lpstr>
      <vt:lpstr>Tests </vt:lpstr>
      <vt:lpstr>ABG</vt:lpstr>
      <vt:lpstr>Treatment</vt:lpstr>
      <vt:lpstr>Supplemental Oxygen</vt:lpstr>
      <vt:lpstr>Case 1:</vt:lpstr>
      <vt:lpstr>Case 1</vt:lpstr>
      <vt:lpstr>Case 1</vt:lpstr>
      <vt:lpstr>Case 1 </vt:lpstr>
      <vt:lpstr>Case 1: PNA, COPD exac. </vt:lpstr>
      <vt:lpstr>Case 2:  </vt:lpstr>
      <vt:lpstr>Case 2</vt:lpstr>
      <vt:lpstr>Case 2</vt:lpstr>
      <vt:lpstr>Case 2 </vt:lpstr>
      <vt:lpstr>Case 2: Pulmonary embolism </vt:lpstr>
      <vt:lpstr>Case 3</vt:lpstr>
      <vt:lpstr>Case 3</vt:lpstr>
      <vt:lpstr>Case 3</vt:lpstr>
      <vt:lpstr>Case 3 </vt:lpstr>
      <vt:lpstr>Case 3: aspiration </vt:lpstr>
      <vt:lpstr>Case 4: </vt:lpstr>
      <vt:lpstr>Case 4</vt:lpstr>
      <vt:lpstr>Case 4</vt:lpstr>
      <vt:lpstr>Case 4 </vt:lpstr>
      <vt:lpstr>Case 4: Pneumothorax </vt:lpstr>
      <vt:lpstr>Case 5:</vt:lpstr>
      <vt:lpstr>Case 5</vt:lpstr>
      <vt:lpstr>Case 5</vt:lpstr>
      <vt:lpstr>Case 5 </vt:lpstr>
      <vt:lpstr>Case 5: Pleural effusions </vt:lpstr>
      <vt:lpstr>Types of respiratory failure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Kaelin Bernier</dc:creator>
  <cp:lastModifiedBy>Kaelin Bernier</cp:lastModifiedBy>
  <cp:revision>245</cp:revision>
  <dcterms:created xsi:type="dcterms:W3CDTF">2023-06-19T20:51:52Z</dcterms:created>
  <dcterms:modified xsi:type="dcterms:W3CDTF">2023-07-12T17:34:56Z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0x010100368D4BB0DD32654BB3EAE67DC51DDA01</vt:lpwstr>
  </property>
</Properties>
</file>