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59" r:id="rId7"/>
    <p:sldId id="264" r:id="rId8"/>
    <p:sldId id="260" r:id="rId9"/>
    <p:sldId id="265" r:id="rId10"/>
    <p:sldId id="261"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58"/>
  </p:normalViewPr>
  <p:slideViewPr>
    <p:cSldViewPr snapToGrid="0">
      <p:cViewPr varScale="1">
        <p:scale>
          <a:sx n="79" d="100"/>
          <a:sy n="79"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E43F-F469-3ED0-8779-9415C20972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72029-77FE-8D7A-AC06-984E05DC8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580AF-8DCE-34B4-276D-4E3BD2940278}"/>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5" name="Footer Placeholder 4">
            <a:extLst>
              <a:ext uri="{FF2B5EF4-FFF2-40B4-BE49-F238E27FC236}">
                <a16:creationId xmlns:a16="http://schemas.microsoft.com/office/drawing/2014/main" id="{CF3A308D-9650-C27C-DCE1-2E054CDA3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7F1B3-8EFB-FDE0-FA93-B9FCE293B200}"/>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407512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473D-9297-98FF-A70C-B7692E1163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3BA4C-BB78-E217-948D-7B775E99FD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0D16F-F081-C1CA-4875-31915D5757B9}"/>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5" name="Footer Placeholder 4">
            <a:extLst>
              <a:ext uri="{FF2B5EF4-FFF2-40B4-BE49-F238E27FC236}">
                <a16:creationId xmlns:a16="http://schemas.microsoft.com/office/drawing/2014/main" id="{3C9FE602-25F5-E517-FBC9-46C543962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8B712-C5DB-9D23-10CD-BF72DECB8408}"/>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200695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34B38-5AFB-8701-C2BA-16904A7036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651692-66D6-602F-F38E-08899FE9D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C07A1-14BF-F048-870B-CBABC8A44E1E}"/>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5" name="Footer Placeholder 4">
            <a:extLst>
              <a:ext uri="{FF2B5EF4-FFF2-40B4-BE49-F238E27FC236}">
                <a16:creationId xmlns:a16="http://schemas.microsoft.com/office/drawing/2014/main" id="{221F1BC0-894C-D2DD-7CCB-6FD5775CD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C3372-E974-3503-E65E-DC00DE6B03C9}"/>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348404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EA21-FBC5-CBB3-C63F-9B8595F10C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43DA3-B064-F7F3-213B-18D70C2BE4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9A476-A194-8546-A9A3-B37321AE16EB}"/>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5" name="Footer Placeholder 4">
            <a:extLst>
              <a:ext uri="{FF2B5EF4-FFF2-40B4-BE49-F238E27FC236}">
                <a16:creationId xmlns:a16="http://schemas.microsoft.com/office/drawing/2014/main" id="{350CC713-1094-15F3-D50B-38574CA89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1F832-C04D-CDD3-C89F-D22C06DC5C95}"/>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355382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4B47-B712-5BC6-3151-1D34E92185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A8BA8E-416A-8058-001E-A555C4AB57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02E63-0081-5AE1-DD9E-87D9A6858B3E}"/>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5" name="Footer Placeholder 4">
            <a:extLst>
              <a:ext uri="{FF2B5EF4-FFF2-40B4-BE49-F238E27FC236}">
                <a16:creationId xmlns:a16="http://schemas.microsoft.com/office/drawing/2014/main" id="{707C31D1-9752-8FF9-2F94-7C1BC85AC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F2AE7-B008-5F4F-4003-268CF0A4C11F}"/>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12205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8B72-AF08-2770-5C75-F3CE3B125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D6CB6-82ED-082C-6371-8B05CC6D9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74BEFD-4261-8090-11AB-F1F9F1CD8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879F82-1D73-95EB-FA85-DBD7EB5743A0}"/>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6" name="Footer Placeholder 5">
            <a:extLst>
              <a:ext uri="{FF2B5EF4-FFF2-40B4-BE49-F238E27FC236}">
                <a16:creationId xmlns:a16="http://schemas.microsoft.com/office/drawing/2014/main" id="{CA5A3037-2EB1-0DE6-86AB-CB8AD86D5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87F96-5CD3-5124-9802-777DC1571151}"/>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259732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3E26-2961-CCE7-21B4-C5C547CE2D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905C9F-70AB-6CE0-2A92-2F47F5CCB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93B42E-76F9-629A-0AD6-09E9C8EF59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FF3E8-393E-FE2A-744B-186E2950F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2E18C-388C-149C-14A6-57CB559006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7DAC5D-68B7-FB4C-0057-803D769DC082}"/>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8" name="Footer Placeholder 7">
            <a:extLst>
              <a:ext uri="{FF2B5EF4-FFF2-40B4-BE49-F238E27FC236}">
                <a16:creationId xmlns:a16="http://schemas.microsoft.com/office/drawing/2014/main" id="{FE3C5794-B2B9-A392-AB67-D6F7A869D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48653D-D5BF-D6D3-4DCD-158CFEEABA27}"/>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161016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8A2C-3D8B-CACF-5CF1-D6FCBEDC3E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FF44C-B3A5-78AB-9291-9D821CB0D2B9}"/>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4" name="Footer Placeholder 3">
            <a:extLst>
              <a:ext uri="{FF2B5EF4-FFF2-40B4-BE49-F238E27FC236}">
                <a16:creationId xmlns:a16="http://schemas.microsoft.com/office/drawing/2014/main" id="{ECCDFBBF-C598-94E7-736B-20B46A0EE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EC8C58-261A-B286-755F-EA95901B0C23}"/>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234948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6ACFB-9EDA-B990-D08F-E396B6E59EC6}"/>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3" name="Footer Placeholder 2">
            <a:extLst>
              <a:ext uri="{FF2B5EF4-FFF2-40B4-BE49-F238E27FC236}">
                <a16:creationId xmlns:a16="http://schemas.microsoft.com/office/drawing/2014/main" id="{FE60CAFA-2026-64DE-DEC3-3DFFB0238E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757A3-00E3-007C-6F13-9015A2266300}"/>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267148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07C7-C206-706E-AEB0-40BB33D22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E52B3-DA0D-5CD8-DC82-79BCEA8DBB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E98663-D80D-40DB-046D-7340AECA6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F0148-6655-5283-040B-BFC605EF9590}"/>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6" name="Footer Placeholder 5">
            <a:extLst>
              <a:ext uri="{FF2B5EF4-FFF2-40B4-BE49-F238E27FC236}">
                <a16:creationId xmlns:a16="http://schemas.microsoft.com/office/drawing/2014/main" id="{E6FAA099-958A-D01C-C9F3-5C518D426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3E139-AB50-F12D-239A-6205F32259EC}"/>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392677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D75D-0EA3-3489-8AF4-D7377DE94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C67BBE-71F2-221F-DA27-143580503F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19B22-F670-EBC7-EFD4-B2A243F79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C1DB7-D612-E44E-13B3-787E36213E96}"/>
              </a:ext>
            </a:extLst>
          </p:cNvPr>
          <p:cNvSpPr>
            <a:spLocks noGrp="1"/>
          </p:cNvSpPr>
          <p:nvPr>
            <p:ph type="dt" sz="half" idx="10"/>
          </p:nvPr>
        </p:nvSpPr>
        <p:spPr/>
        <p:txBody>
          <a:bodyPr/>
          <a:lstStyle/>
          <a:p>
            <a:fld id="{50666819-669C-C04B-AFBA-1E2B6ABDD403}" type="datetimeFigureOut">
              <a:rPr lang="en-US" smtClean="0"/>
              <a:t>9/23/2025</a:t>
            </a:fld>
            <a:endParaRPr lang="en-US"/>
          </a:p>
        </p:txBody>
      </p:sp>
      <p:sp>
        <p:nvSpPr>
          <p:cNvPr id="6" name="Footer Placeholder 5">
            <a:extLst>
              <a:ext uri="{FF2B5EF4-FFF2-40B4-BE49-F238E27FC236}">
                <a16:creationId xmlns:a16="http://schemas.microsoft.com/office/drawing/2014/main" id="{08785A58-D9C5-2AEA-243A-107EDBCEB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708C29-DD8D-25FC-16E4-CA9759D69D3B}"/>
              </a:ext>
            </a:extLst>
          </p:cNvPr>
          <p:cNvSpPr>
            <a:spLocks noGrp="1"/>
          </p:cNvSpPr>
          <p:nvPr>
            <p:ph type="sldNum" sz="quarter" idx="12"/>
          </p:nvPr>
        </p:nvSpPr>
        <p:spPr/>
        <p:txBody>
          <a:bodyPr/>
          <a:lstStyle/>
          <a:p>
            <a:fld id="{CE059C57-85F2-1F4F-B4A9-828825E3A913}" type="slidenum">
              <a:rPr lang="en-US" smtClean="0"/>
              <a:t>‹#›</a:t>
            </a:fld>
            <a:endParaRPr lang="en-US"/>
          </a:p>
        </p:txBody>
      </p:sp>
    </p:spTree>
    <p:extLst>
      <p:ext uri="{BB962C8B-B14F-4D97-AF65-F5344CB8AC3E}">
        <p14:creationId xmlns:p14="http://schemas.microsoft.com/office/powerpoint/2010/main" val="335458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AAA0A-E070-E170-D0BA-132ADE7FB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6E7E-6A55-8085-3FA5-BB0BD31EE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E8D98-3C6C-BB0E-F79B-175587634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66819-669C-C04B-AFBA-1E2B6ABDD403}" type="datetimeFigureOut">
              <a:rPr lang="en-US" smtClean="0"/>
              <a:t>9/23/2025</a:t>
            </a:fld>
            <a:endParaRPr lang="en-US"/>
          </a:p>
        </p:txBody>
      </p:sp>
      <p:sp>
        <p:nvSpPr>
          <p:cNvPr id="5" name="Footer Placeholder 4">
            <a:extLst>
              <a:ext uri="{FF2B5EF4-FFF2-40B4-BE49-F238E27FC236}">
                <a16:creationId xmlns:a16="http://schemas.microsoft.com/office/drawing/2014/main" id="{4B7E9A11-1E7F-466B-C4AE-38E98009A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1C7C9A-2811-F3A3-28E9-A9B8BFFCD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059C57-85F2-1F4F-B4A9-828825E3A913}" type="slidenum">
              <a:rPr lang="en-US" smtClean="0"/>
              <a:t>‹#›</a:t>
            </a:fld>
            <a:endParaRPr lang="en-US"/>
          </a:p>
        </p:txBody>
      </p:sp>
    </p:spTree>
    <p:extLst>
      <p:ext uri="{BB962C8B-B14F-4D97-AF65-F5344CB8AC3E}">
        <p14:creationId xmlns:p14="http://schemas.microsoft.com/office/powerpoint/2010/main" val="41103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1C02-1966-149C-48C9-3DC8D7E1DFD6}"/>
              </a:ext>
            </a:extLst>
          </p:cNvPr>
          <p:cNvSpPr>
            <a:spLocks noGrp="1"/>
          </p:cNvSpPr>
          <p:nvPr>
            <p:ph type="ctrTitle"/>
          </p:nvPr>
        </p:nvSpPr>
        <p:spPr/>
        <p:txBody>
          <a:bodyPr/>
          <a:lstStyle/>
          <a:p>
            <a:r>
              <a:rPr lang="en-US" dirty="0"/>
              <a:t>September 23, 2025</a:t>
            </a:r>
          </a:p>
        </p:txBody>
      </p:sp>
      <p:sp>
        <p:nvSpPr>
          <p:cNvPr id="3" name="Subtitle 2">
            <a:extLst>
              <a:ext uri="{FF2B5EF4-FFF2-40B4-BE49-F238E27FC236}">
                <a16:creationId xmlns:a16="http://schemas.microsoft.com/office/drawing/2014/main" id="{8419A9F7-9B70-BE9E-A746-8420FAED8CC3}"/>
              </a:ext>
            </a:extLst>
          </p:cNvPr>
          <p:cNvSpPr>
            <a:spLocks noGrp="1"/>
          </p:cNvSpPr>
          <p:nvPr>
            <p:ph type="subTitle" idx="1"/>
          </p:nvPr>
        </p:nvSpPr>
        <p:spPr/>
        <p:txBody>
          <a:bodyPr/>
          <a:lstStyle/>
          <a:p>
            <a:r>
              <a:rPr lang="en-US" dirty="0" err="1"/>
              <a:t>Mksap</a:t>
            </a:r>
            <a:r>
              <a:rPr lang="en-US" dirty="0"/>
              <a:t> questions</a:t>
            </a:r>
          </a:p>
        </p:txBody>
      </p:sp>
    </p:spTree>
    <p:extLst>
      <p:ext uri="{BB962C8B-B14F-4D97-AF65-F5344CB8AC3E}">
        <p14:creationId xmlns:p14="http://schemas.microsoft.com/office/powerpoint/2010/main" val="91019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7A38-AB04-2336-1137-5E8EDD9A9DC8}"/>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D111A3B9-C6FC-795E-6A64-EB51EDACA2F8}"/>
              </a:ext>
            </a:extLst>
          </p:cNvPr>
          <p:cNvSpPr>
            <a:spLocks noGrp="1"/>
          </p:cNvSpPr>
          <p:nvPr>
            <p:ph sz="half" idx="1"/>
          </p:nvPr>
        </p:nvSpPr>
        <p:spPr/>
        <p:txBody>
          <a:bodyPr>
            <a:normAutofit fontScale="47500" lnSpcReduction="20000"/>
          </a:bodyPr>
          <a:lstStyle/>
          <a:p>
            <a:pPr marL="0" indent="0">
              <a:lnSpc>
                <a:spcPct val="120000"/>
              </a:lnSpc>
              <a:spcBef>
                <a:spcPts val="0"/>
              </a:spcBef>
              <a:buNone/>
            </a:pPr>
            <a:r>
              <a:rPr lang="en-US" sz="2900" dirty="0"/>
              <a:t>A 35-year-old patient presents for follow-up evaluation for thrombocytopenia that was identified during an emergency department visit following a bicycle accident. They experienced only minor injuries in the accident and have recovered fully. Medical history is unremarkable, and their only medication is acetaminophen as needed for headaches. They take no vitamins or herbal supplements.</a:t>
            </a:r>
          </a:p>
          <a:p>
            <a:pPr marL="0" indent="0">
              <a:lnSpc>
                <a:spcPct val="120000"/>
              </a:lnSpc>
              <a:spcBef>
                <a:spcPts val="0"/>
              </a:spcBef>
              <a:buNone/>
            </a:pPr>
            <a:r>
              <a:rPr lang="en-US" sz="2900" dirty="0"/>
              <a:t> </a:t>
            </a:r>
          </a:p>
          <a:p>
            <a:pPr marL="0" indent="0">
              <a:lnSpc>
                <a:spcPct val="120000"/>
              </a:lnSpc>
              <a:spcBef>
                <a:spcPts val="0"/>
              </a:spcBef>
              <a:buNone/>
            </a:pPr>
            <a:r>
              <a:rPr lang="en-US" sz="2900" dirty="0"/>
              <a:t>Vital signs and other physical examination findings are normal.</a:t>
            </a:r>
          </a:p>
          <a:p>
            <a:pPr marL="0" indent="0">
              <a:lnSpc>
                <a:spcPct val="120000"/>
              </a:lnSpc>
              <a:spcBef>
                <a:spcPts val="0"/>
              </a:spcBef>
              <a:buNone/>
            </a:pPr>
            <a:endParaRPr lang="en-US" sz="2900" dirty="0"/>
          </a:p>
          <a:p>
            <a:pPr marL="0" indent="0">
              <a:lnSpc>
                <a:spcPct val="120000"/>
              </a:lnSpc>
              <a:spcBef>
                <a:spcPts val="0"/>
              </a:spcBef>
              <a:buNone/>
            </a:pPr>
            <a:r>
              <a:rPr lang="en-US" sz="2900" dirty="0"/>
              <a:t>Laboratory studies:</a:t>
            </a:r>
          </a:p>
          <a:p>
            <a:pPr marL="0" indent="0">
              <a:lnSpc>
                <a:spcPct val="120000"/>
              </a:lnSpc>
              <a:spcBef>
                <a:spcPts val="0"/>
              </a:spcBef>
              <a:buNone/>
            </a:pPr>
            <a:r>
              <a:rPr lang="en-US" sz="2900" dirty="0"/>
              <a:t>Hemoglobin: 15 g/dL</a:t>
            </a:r>
          </a:p>
          <a:p>
            <a:pPr marL="0" indent="0">
              <a:lnSpc>
                <a:spcPct val="120000"/>
              </a:lnSpc>
              <a:spcBef>
                <a:spcPts val="0"/>
              </a:spcBef>
              <a:buNone/>
            </a:pPr>
            <a:r>
              <a:rPr lang="en-US" sz="2900" dirty="0"/>
              <a:t>Leukocyte count: 7500/</a:t>
            </a:r>
            <a:r>
              <a:rPr lang="en-US" sz="2900" dirty="0" err="1"/>
              <a:t>uL</a:t>
            </a:r>
            <a:r>
              <a:rPr lang="en-US" sz="2900" dirty="0"/>
              <a:t> with normal differential</a:t>
            </a:r>
          </a:p>
          <a:p>
            <a:pPr marL="0" indent="0">
              <a:lnSpc>
                <a:spcPct val="120000"/>
              </a:lnSpc>
              <a:spcBef>
                <a:spcPts val="0"/>
              </a:spcBef>
              <a:buNone/>
            </a:pPr>
            <a:r>
              <a:rPr lang="en-US" sz="2900" dirty="0"/>
              <a:t>Platelet count: 39,000/</a:t>
            </a:r>
            <a:r>
              <a:rPr lang="en-US" sz="2900" dirty="0" err="1"/>
              <a:t>uL</a:t>
            </a:r>
            <a:endParaRPr lang="en-US" sz="2900" dirty="0"/>
          </a:p>
          <a:p>
            <a:pPr marL="0" indent="0">
              <a:lnSpc>
                <a:spcPct val="120000"/>
              </a:lnSpc>
              <a:spcBef>
                <a:spcPts val="0"/>
              </a:spcBef>
              <a:buNone/>
            </a:pPr>
            <a:r>
              <a:rPr lang="en-US" sz="2900" dirty="0"/>
              <a:t>Reticulocyte count: 1.5% of erythrocytes</a:t>
            </a:r>
          </a:p>
          <a:p>
            <a:pPr>
              <a:lnSpc>
                <a:spcPct val="120000"/>
              </a:lnSpc>
              <a:spcBef>
                <a:spcPts val="0"/>
              </a:spcBef>
            </a:pPr>
            <a:endParaRPr lang="en-US" sz="2900" dirty="0"/>
          </a:p>
          <a:p>
            <a:pPr marL="0" indent="0">
              <a:lnSpc>
                <a:spcPct val="120000"/>
              </a:lnSpc>
              <a:spcBef>
                <a:spcPts val="0"/>
              </a:spcBef>
              <a:buNone/>
            </a:pPr>
            <a:r>
              <a:rPr lang="en-US" sz="2900" dirty="0"/>
              <a:t>A comprehensive medical panel is normal. Antibody testing for hepatitis C virus and HIV is negative</a:t>
            </a:r>
            <a:r>
              <a:rPr lang="en-US" dirty="0"/>
              <a:t>. </a:t>
            </a:r>
          </a:p>
          <a:p>
            <a:pPr marL="0" indent="0">
              <a:lnSpc>
                <a:spcPct val="120000"/>
              </a:lnSpc>
              <a:spcBef>
                <a:spcPts val="0"/>
              </a:spcBef>
              <a:buNone/>
            </a:pPr>
            <a:r>
              <a:rPr lang="en-US" dirty="0"/>
              <a:t> </a:t>
            </a:r>
          </a:p>
          <a:p>
            <a:endParaRPr lang="en-US" dirty="0"/>
          </a:p>
        </p:txBody>
      </p:sp>
      <p:sp>
        <p:nvSpPr>
          <p:cNvPr id="4" name="Content Placeholder 3">
            <a:extLst>
              <a:ext uri="{FF2B5EF4-FFF2-40B4-BE49-F238E27FC236}">
                <a16:creationId xmlns:a16="http://schemas.microsoft.com/office/drawing/2014/main" id="{5691DD97-3BD3-9A0C-F7D4-EBF3AE236A72}"/>
              </a:ext>
            </a:extLst>
          </p:cNvPr>
          <p:cNvSpPr>
            <a:spLocks noGrp="1"/>
          </p:cNvSpPr>
          <p:nvPr>
            <p:ph sz="half" idx="2"/>
          </p:nvPr>
        </p:nvSpPr>
        <p:spPr/>
        <p:txBody>
          <a:bodyPr>
            <a:normAutofit fontScale="47500" lnSpcReduction="20000"/>
          </a:bodyPr>
          <a:lstStyle/>
          <a:p>
            <a:pPr marL="0" indent="0">
              <a:lnSpc>
                <a:spcPct val="120000"/>
              </a:lnSpc>
              <a:spcBef>
                <a:spcPts val="0"/>
              </a:spcBef>
              <a:buNone/>
            </a:pPr>
            <a:r>
              <a:rPr lang="en-US" sz="2900" dirty="0"/>
              <a:t>Peripheral smear shows normochromic, normocytic erythrocytes and normal leukocytes; occasional large platelets are noted.</a:t>
            </a:r>
          </a:p>
          <a:p>
            <a:pPr marL="0" indent="0">
              <a:lnSpc>
                <a:spcPct val="120000"/>
              </a:lnSpc>
              <a:spcBef>
                <a:spcPts val="0"/>
              </a:spcBef>
              <a:buNone/>
            </a:pPr>
            <a:r>
              <a:rPr lang="en-US" sz="2900" dirty="0"/>
              <a:t> </a:t>
            </a:r>
          </a:p>
          <a:p>
            <a:pPr marL="0" indent="0">
              <a:lnSpc>
                <a:spcPct val="120000"/>
              </a:lnSpc>
              <a:spcBef>
                <a:spcPts val="0"/>
              </a:spcBef>
              <a:buNone/>
            </a:pPr>
            <a:r>
              <a:rPr lang="en-US" sz="2900" dirty="0"/>
              <a:t>The laboratory studies are not substantially changed from those noted in the emergency department. </a:t>
            </a:r>
          </a:p>
          <a:p>
            <a:pPr marL="0" indent="0">
              <a:lnSpc>
                <a:spcPct val="120000"/>
              </a:lnSpc>
              <a:spcBef>
                <a:spcPts val="0"/>
              </a:spcBef>
              <a:buNone/>
            </a:pPr>
            <a:r>
              <a:rPr lang="en-US" sz="2900" b="1" dirty="0"/>
              <a:t> </a:t>
            </a:r>
            <a:endParaRPr lang="en-US" sz="2900" dirty="0"/>
          </a:p>
          <a:p>
            <a:pPr marL="0" indent="0">
              <a:lnSpc>
                <a:spcPct val="120000"/>
              </a:lnSpc>
              <a:spcBef>
                <a:spcPts val="0"/>
              </a:spcBef>
              <a:buNone/>
            </a:pPr>
            <a:r>
              <a:rPr lang="en-US" sz="2900" b="1" dirty="0"/>
              <a:t>Which of the following is the most appropriate management?</a:t>
            </a:r>
            <a:endParaRPr lang="en-US" sz="2900" dirty="0"/>
          </a:p>
          <a:p>
            <a:pPr marL="0" indent="0">
              <a:lnSpc>
                <a:spcPct val="120000"/>
              </a:lnSpc>
              <a:spcBef>
                <a:spcPts val="0"/>
              </a:spcBef>
              <a:buNone/>
            </a:pPr>
            <a:r>
              <a:rPr lang="en-US" sz="2900" dirty="0"/>
              <a:t> </a:t>
            </a:r>
          </a:p>
          <a:p>
            <a:pPr marL="0" indent="0">
              <a:lnSpc>
                <a:spcPct val="120000"/>
              </a:lnSpc>
              <a:spcBef>
                <a:spcPts val="0"/>
              </a:spcBef>
              <a:buNone/>
            </a:pPr>
            <a:r>
              <a:rPr lang="en-US" sz="2900" dirty="0"/>
              <a:t>A. Bone marrow biopsy</a:t>
            </a:r>
          </a:p>
          <a:p>
            <a:pPr marL="0" indent="0">
              <a:lnSpc>
                <a:spcPct val="120000"/>
              </a:lnSpc>
              <a:spcBef>
                <a:spcPts val="0"/>
              </a:spcBef>
              <a:buNone/>
            </a:pPr>
            <a:r>
              <a:rPr lang="en-US" sz="2900" dirty="0"/>
              <a:t>B. </a:t>
            </a:r>
            <a:r>
              <a:rPr lang="en-US" sz="2900" dirty="0" err="1"/>
              <a:t>Eltrombopag</a:t>
            </a:r>
            <a:endParaRPr lang="en-US" sz="2900" dirty="0"/>
          </a:p>
          <a:p>
            <a:pPr marL="0" indent="0">
              <a:lnSpc>
                <a:spcPct val="120000"/>
              </a:lnSpc>
              <a:spcBef>
                <a:spcPts val="0"/>
              </a:spcBef>
              <a:buNone/>
            </a:pPr>
            <a:r>
              <a:rPr lang="en-US" sz="2900" dirty="0"/>
              <a:t>C. Intravenous immune globulin</a:t>
            </a:r>
          </a:p>
          <a:p>
            <a:pPr marL="0" indent="0">
              <a:lnSpc>
                <a:spcPct val="120000"/>
              </a:lnSpc>
              <a:spcBef>
                <a:spcPts val="0"/>
              </a:spcBef>
              <a:buNone/>
            </a:pPr>
            <a:r>
              <a:rPr lang="en-US" sz="2900" dirty="0"/>
              <a:t>D. Prednisone</a:t>
            </a:r>
          </a:p>
          <a:p>
            <a:pPr marL="0" indent="0">
              <a:lnSpc>
                <a:spcPct val="120000"/>
              </a:lnSpc>
              <a:spcBef>
                <a:spcPts val="0"/>
              </a:spcBef>
              <a:buNone/>
            </a:pPr>
            <a:r>
              <a:rPr lang="en-US" sz="2900" dirty="0"/>
              <a:t>E. Observation</a:t>
            </a:r>
          </a:p>
          <a:p>
            <a:endParaRPr lang="en-US" dirty="0"/>
          </a:p>
          <a:p>
            <a:endParaRPr lang="en-US" dirty="0"/>
          </a:p>
        </p:txBody>
      </p:sp>
    </p:spTree>
    <p:extLst>
      <p:ext uri="{BB962C8B-B14F-4D97-AF65-F5344CB8AC3E}">
        <p14:creationId xmlns:p14="http://schemas.microsoft.com/office/powerpoint/2010/main" val="222560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EE06-6289-3058-F1DE-19929ECB4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F1E23-1161-E3CC-F0CE-32EDEBD7A476}"/>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DF68BC6B-24CD-4D21-A4D8-B5DAD2EF3FBA}"/>
              </a:ext>
            </a:extLst>
          </p:cNvPr>
          <p:cNvSpPr>
            <a:spLocks noGrp="1"/>
          </p:cNvSpPr>
          <p:nvPr>
            <p:ph sz="half" idx="1"/>
          </p:nvPr>
        </p:nvSpPr>
        <p:spPr/>
        <p:txBody>
          <a:bodyPr>
            <a:normAutofit fontScale="47500" lnSpcReduction="20000"/>
          </a:bodyPr>
          <a:lstStyle/>
          <a:p>
            <a:pPr marL="0" indent="0">
              <a:lnSpc>
                <a:spcPct val="120000"/>
              </a:lnSpc>
              <a:spcBef>
                <a:spcPts val="0"/>
              </a:spcBef>
              <a:buNone/>
            </a:pPr>
            <a:r>
              <a:rPr lang="en-US" sz="2900" dirty="0"/>
              <a:t>A 35-year-old patient presents for follow-up evaluation for thrombocytopenia that was identified during an emergency department visit following a bicycle accident. They experienced only minor injuries in the accident and have recovered fully. Medical history is unremarkable, and their only medication is acetaminophen as needed for headaches. They take no vitamins or herbal supplements.</a:t>
            </a:r>
          </a:p>
          <a:p>
            <a:pPr marL="0" indent="0">
              <a:lnSpc>
                <a:spcPct val="120000"/>
              </a:lnSpc>
              <a:spcBef>
                <a:spcPts val="0"/>
              </a:spcBef>
              <a:buNone/>
            </a:pPr>
            <a:r>
              <a:rPr lang="en-US" sz="2900" dirty="0"/>
              <a:t> </a:t>
            </a:r>
          </a:p>
          <a:p>
            <a:pPr marL="0" indent="0">
              <a:lnSpc>
                <a:spcPct val="120000"/>
              </a:lnSpc>
              <a:spcBef>
                <a:spcPts val="0"/>
              </a:spcBef>
              <a:buNone/>
            </a:pPr>
            <a:r>
              <a:rPr lang="en-US" sz="2900" dirty="0"/>
              <a:t>Vital signs and other physical examination findings are normal.</a:t>
            </a:r>
          </a:p>
          <a:p>
            <a:pPr marL="0" indent="0">
              <a:lnSpc>
                <a:spcPct val="120000"/>
              </a:lnSpc>
              <a:spcBef>
                <a:spcPts val="0"/>
              </a:spcBef>
              <a:buNone/>
            </a:pPr>
            <a:endParaRPr lang="en-US" sz="2900" dirty="0"/>
          </a:p>
          <a:p>
            <a:pPr marL="0" indent="0">
              <a:lnSpc>
                <a:spcPct val="120000"/>
              </a:lnSpc>
              <a:spcBef>
                <a:spcPts val="0"/>
              </a:spcBef>
              <a:buNone/>
            </a:pPr>
            <a:r>
              <a:rPr lang="en-US" sz="2900" dirty="0"/>
              <a:t>Laboratory studies:</a:t>
            </a:r>
          </a:p>
          <a:p>
            <a:pPr marL="0" indent="0">
              <a:lnSpc>
                <a:spcPct val="120000"/>
              </a:lnSpc>
              <a:spcBef>
                <a:spcPts val="0"/>
              </a:spcBef>
              <a:buNone/>
            </a:pPr>
            <a:r>
              <a:rPr lang="en-US" sz="2900" dirty="0"/>
              <a:t>Hemoglobin: 15 g/dL</a:t>
            </a:r>
          </a:p>
          <a:p>
            <a:pPr marL="0" indent="0">
              <a:lnSpc>
                <a:spcPct val="120000"/>
              </a:lnSpc>
              <a:spcBef>
                <a:spcPts val="0"/>
              </a:spcBef>
              <a:buNone/>
            </a:pPr>
            <a:r>
              <a:rPr lang="en-US" sz="2900" dirty="0"/>
              <a:t>Leukocyte count: 7500/</a:t>
            </a:r>
            <a:r>
              <a:rPr lang="en-US" sz="2900" dirty="0" err="1"/>
              <a:t>uL</a:t>
            </a:r>
            <a:r>
              <a:rPr lang="en-US" sz="2900" dirty="0"/>
              <a:t> with normal differential</a:t>
            </a:r>
          </a:p>
          <a:p>
            <a:pPr marL="0" indent="0">
              <a:lnSpc>
                <a:spcPct val="120000"/>
              </a:lnSpc>
              <a:spcBef>
                <a:spcPts val="0"/>
              </a:spcBef>
              <a:buNone/>
            </a:pPr>
            <a:r>
              <a:rPr lang="en-US" sz="2900" dirty="0"/>
              <a:t>Platelet count: 39,000/</a:t>
            </a:r>
            <a:r>
              <a:rPr lang="en-US" sz="2900" dirty="0" err="1"/>
              <a:t>uL</a:t>
            </a:r>
            <a:endParaRPr lang="en-US" sz="2900" dirty="0"/>
          </a:p>
          <a:p>
            <a:pPr marL="0" indent="0">
              <a:lnSpc>
                <a:spcPct val="120000"/>
              </a:lnSpc>
              <a:spcBef>
                <a:spcPts val="0"/>
              </a:spcBef>
              <a:buNone/>
            </a:pPr>
            <a:r>
              <a:rPr lang="en-US" sz="2900" dirty="0"/>
              <a:t>Reticulocyte count: 1.5% of erythrocytes</a:t>
            </a:r>
          </a:p>
          <a:p>
            <a:pPr>
              <a:lnSpc>
                <a:spcPct val="120000"/>
              </a:lnSpc>
              <a:spcBef>
                <a:spcPts val="0"/>
              </a:spcBef>
            </a:pPr>
            <a:endParaRPr lang="en-US" sz="2900" dirty="0"/>
          </a:p>
          <a:p>
            <a:pPr marL="0" indent="0">
              <a:lnSpc>
                <a:spcPct val="120000"/>
              </a:lnSpc>
              <a:spcBef>
                <a:spcPts val="0"/>
              </a:spcBef>
              <a:buNone/>
            </a:pPr>
            <a:r>
              <a:rPr lang="en-US" sz="2900" dirty="0"/>
              <a:t>A comprehensive medical panel is normal. Antibody testing for hepatitis C virus and HIV is negative</a:t>
            </a:r>
            <a:r>
              <a:rPr lang="en-US" dirty="0"/>
              <a:t>. </a:t>
            </a:r>
          </a:p>
          <a:p>
            <a:pPr marL="0" indent="0">
              <a:lnSpc>
                <a:spcPct val="120000"/>
              </a:lnSpc>
              <a:spcBef>
                <a:spcPts val="0"/>
              </a:spcBef>
              <a:buNone/>
            </a:pPr>
            <a:r>
              <a:rPr lang="en-US" dirty="0"/>
              <a:t> </a:t>
            </a:r>
          </a:p>
          <a:p>
            <a:endParaRPr lang="en-US" dirty="0"/>
          </a:p>
        </p:txBody>
      </p:sp>
      <p:sp>
        <p:nvSpPr>
          <p:cNvPr id="4" name="Content Placeholder 3">
            <a:extLst>
              <a:ext uri="{FF2B5EF4-FFF2-40B4-BE49-F238E27FC236}">
                <a16:creationId xmlns:a16="http://schemas.microsoft.com/office/drawing/2014/main" id="{9DC9FA93-63AA-6EB4-1F92-79110D7643CC}"/>
              </a:ext>
            </a:extLst>
          </p:cNvPr>
          <p:cNvSpPr>
            <a:spLocks noGrp="1"/>
          </p:cNvSpPr>
          <p:nvPr>
            <p:ph sz="half" idx="2"/>
          </p:nvPr>
        </p:nvSpPr>
        <p:spPr/>
        <p:txBody>
          <a:bodyPr>
            <a:normAutofit fontScale="47500" lnSpcReduction="20000"/>
          </a:bodyPr>
          <a:lstStyle/>
          <a:p>
            <a:pPr marL="0" indent="0">
              <a:lnSpc>
                <a:spcPct val="120000"/>
              </a:lnSpc>
              <a:spcBef>
                <a:spcPts val="0"/>
              </a:spcBef>
              <a:buNone/>
            </a:pPr>
            <a:r>
              <a:rPr lang="en-US" sz="2900" dirty="0"/>
              <a:t>Peripheral smear shows normochromic, normocytic erythrocytes and normal leukocytes; occasional large platelets are noted.</a:t>
            </a:r>
          </a:p>
          <a:p>
            <a:pPr marL="0" indent="0">
              <a:lnSpc>
                <a:spcPct val="120000"/>
              </a:lnSpc>
              <a:spcBef>
                <a:spcPts val="0"/>
              </a:spcBef>
              <a:buNone/>
            </a:pPr>
            <a:r>
              <a:rPr lang="en-US" sz="2900" dirty="0"/>
              <a:t> </a:t>
            </a:r>
          </a:p>
          <a:p>
            <a:pPr marL="0" indent="0">
              <a:lnSpc>
                <a:spcPct val="120000"/>
              </a:lnSpc>
              <a:spcBef>
                <a:spcPts val="0"/>
              </a:spcBef>
              <a:buNone/>
            </a:pPr>
            <a:r>
              <a:rPr lang="en-US" sz="2900" dirty="0"/>
              <a:t>The laboratory studies are not substantially changed from those noted in the emergency department. </a:t>
            </a:r>
          </a:p>
          <a:p>
            <a:pPr marL="0" indent="0">
              <a:lnSpc>
                <a:spcPct val="120000"/>
              </a:lnSpc>
              <a:spcBef>
                <a:spcPts val="0"/>
              </a:spcBef>
              <a:buNone/>
            </a:pPr>
            <a:r>
              <a:rPr lang="en-US" sz="2900" b="1" dirty="0"/>
              <a:t> </a:t>
            </a:r>
            <a:endParaRPr lang="en-US" sz="2900" dirty="0"/>
          </a:p>
          <a:p>
            <a:pPr marL="0" indent="0">
              <a:lnSpc>
                <a:spcPct val="120000"/>
              </a:lnSpc>
              <a:spcBef>
                <a:spcPts val="0"/>
              </a:spcBef>
              <a:buNone/>
            </a:pPr>
            <a:r>
              <a:rPr lang="en-US" sz="2900" b="1" dirty="0"/>
              <a:t>Which of the following is the most appropriate management?</a:t>
            </a:r>
            <a:endParaRPr lang="en-US" sz="2900" dirty="0"/>
          </a:p>
          <a:p>
            <a:pPr marL="0" indent="0">
              <a:lnSpc>
                <a:spcPct val="120000"/>
              </a:lnSpc>
              <a:spcBef>
                <a:spcPts val="0"/>
              </a:spcBef>
              <a:buNone/>
            </a:pPr>
            <a:r>
              <a:rPr lang="en-US" sz="2900" dirty="0"/>
              <a:t> </a:t>
            </a:r>
          </a:p>
          <a:p>
            <a:pPr marL="0" indent="0">
              <a:lnSpc>
                <a:spcPct val="120000"/>
              </a:lnSpc>
              <a:spcBef>
                <a:spcPts val="0"/>
              </a:spcBef>
              <a:buNone/>
            </a:pPr>
            <a:r>
              <a:rPr lang="en-US" sz="2900" dirty="0"/>
              <a:t>A. Bone marrow biopsy</a:t>
            </a:r>
          </a:p>
          <a:p>
            <a:pPr marL="0" indent="0">
              <a:lnSpc>
                <a:spcPct val="120000"/>
              </a:lnSpc>
              <a:spcBef>
                <a:spcPts val="0"/>
              </a:spcBef>
              <a:buNone/>
            </a:pPr>
            <a:r>
              <a:rPr lang="en-US" sz="2900" dirty="0"/>
              <a:t>B. </a:t>
            </a:r>
            <a:r>
              <a:rPr lang="en-US" sz="2900" dirty="0" err="1"/>
              <a:t>Eltrombopag</a:t>
            </a:r>
            <a:endParaRPr lang="en-US" sz="2900" dirty="0"/>
          </a:p>
          <a:p>
            <a:pPr marL="0" indent="0">
              <a:lnSpc>
                <a:spcPct val="120000"/>
              </a:lnSpc>
              <a:spcBef>
                <a:spcPts val="0"/>
              </a:spcBef>
              <a:buNone/>
            </a:pPr>
            <a:r>
              <a:rPr lang="en-US" sz="2900" dirty="0"/>
              <a:t>C. Intravenous immune globulin</a:t>
            </a:r>
          </a:p>
          <a:p>
            <a:pPr marL="0" indent="0">
              <a:lnSpc>
                <a:spcPct val="120000"/>
              </a:lnSpc>
              <a:spcBef>
                <a:spcPts val="0"/>
              </a:spcBef>
              <a:buNone/>
            </a:pPr>
            <a:r>
              <a:rPr lang="en-US" sz="2900" dirty="0"/>
              <a:t>D. Prednisone</a:t>
            </a:r>
          </a:p>
          <a:p>
            <a:pPr marL="0" indent="0">
              <a:lnSpc>
                <a:spcPct val="120000"/>
              </a:lnSpc>
              <a:spcBef>
                <a:spcPts val="0"/>
              </a:spcBef>
              <a:buNone/>
            </a:pPr>
            <a:r>
              <a:rPr lang="en-US" sz="2900" b="1" dirty="0"/>
              <a:t>E. Observation</a:t>
            </a:r>
          </a:p>
          <a:p>
            <a:endParaRPr lang="en-US" dirty="0"/>
          </a:p>
          <a:p>
            <a:endParaRPr lang="en-US" dirty="0"/>
          </a:p>
        </p:txBody>
      </p:sp>
    </p:spTree>
    <p:extLst>
      <p:ext uri="{BB962C8B-B14F-4D97-AF65-F5344CB8AC3E}">
        <p14:creationId xmlns:p14="http://schemas.microsoft.com/office/powerpoint/2010/main" val="342143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6292-1D71-2692-F7D2-0FF109268915}"/>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4DEDF696-A529-000E-610C-99BE64E7237B}"/>
              </a:ext>
            </a:extLst>
          </p:cNvPr>
          <p:cNvSpPr>
            <a:spLocks noGrp="1"/>
          </p:cNvSpPr>
          <p:nvPr>
            <p:ph sz="half" idx="1"/>
          </p:nvPr>
        </p:nvSpPr>
        <p:spPr/>
        <p:txBody>
          <a:bodyPr>
            <a:normAutofit fontScale="47500" lnSpcReduction="20000"/>
          </a:bodyPr>
          <a:lstStyle/>
          <a:p>
            <a:pPr marL="0" indent="0">
              <a:lnSpc>
                <a:spcPct val="120000"/>
              </a:lnSpc>
              <a:spcBef>
                <a:spcPts val="0"/>
              </a:spcBef>
              <a:buNone/>
            </a:pPr>
            <a:r>
              <a:rPr lang="en-US" dirty="0"/>
              <a:t>A 68-year-old patient is evaluated during a routine follow-up visit for a 1-month history of progressive fatigue. Medical history is significant for hypertension and type 2 diabetes mellitus. Medications are losartan and insulin. </a:t>
            </a:r>
          </a:p>
          <a:p>
            <a:pPr marL="0" indent="0">
              <a:lnSpc>
                <a:spcPct val="120000"/>
              </a:lnSpc>
              <a:spcBef>
                <a:spcPts val="0"/>
              </a:spcBef>
              <a:buNone/>
            </a:pPr>
            <a:r>
              <a:rPr lang="en-US" dirty="0"/>
              <a:t> </a:t>
            </a:r>
          </a:p>
          <a:p>
            <a:pPr marL="0" indent="0">
              <a:lnSpc>
                <a:spcPct val="120000"/>
              </a:lnSpc>
              <a:spcBef>
                <a:spcPts val="0"/>
              </a:spcBef>
              <a:buNone/>
            </a:pPr>
            <a:r>
              <a:rPr lang="en-US" dirty="0"/>
              <a:t>On physical examination, vital signs are normal. Mild pallor is noted, The remainder of the examination is unremarkable.</a:t>
            </a:r>
          </a:p>
          <a:p>
            <a:pPr>
              <a:lnSpc>
                <a:spcPct val="120000"/>
              </a:lnSpc>
              <a:spcBef>
                <a:spcPts val="0"/>
              </a:spcBef>
            </a:pPr>
            <a:endParaRPr lang="en-US" dirty="0"/>
          </a:p>
          <a:p>
            <a:pPr marL="0" indent="0">
              <a:lnSpc>
                <a:spcPct val="120000"/>
              </a:lnSpc>
              <a:spcBef>
                <a:spcPts val="0"/>
              </a:spcBef>
              <a:buNone/>
            </a:pPr>
            <a:r>
              <a:rPr lang="en-US" b="1" dirty="0"/>
              <a:t>Laboratory studies:</a:t>
            </a:r>
            <a:endParaRPr lang="en-US" dirty="0"/>
          </a:p>
          <a:p>
            <a:pPr marL="0" indent="0">
              <a:lnSpc>
                <a:spcPct val="120000"/>
              </a:lnSpc>
              <a:spcBef>
                <a:spcPts val="0"/>
              </a:spcBef>
              <a:buNone/>
            </a:pPr>
            <a:r>
              <a:rPr lang="en-US" dirty="0"/>
              <a:t>Hemoglobin 10.5 g/dL</a:t>
            </a:r>
          </a:p>
          <a:p>
            <a:pPr marL="0" indent="0">
              <a:lnSpc>
                <a:spcPct val="120000"/>
              </a:lnSpc>
              <a:spcBef>
                <a:spcPts val="0"/>
              </a:spcBef>
              <a:buNone/>
            </a:pPr>
            <a:r>
              <a:rPr lang="en-US" dirty="0"/>
              <a:t>Leukocyte count: 6700/</a:t>
            </a:r>
            <a:r>
              <a:rPr lang="en-US" dirty="0" err="1"/>
              <a:t>uL</a:t>
            </a:r>
            <a:endParaRPr lang="en-US" dirty="0"/>
          </a:p>
          <a:p>
            <a:pPr marL="0" indent="0">
              <a:lnSpc>
                <a:spcPct val="120000"/>
              </a:lnSpc>
              <a:spcBef>
                <a:spcPts val="0"/>
              </a:spcBef>
              <a:buNone/>
            </a:pPr>
            <a:r>
              <a:rPr lang="en-US" dirty="0"/>
              <a:t>Platelet count: 225,000/</a:t>
            </a:r>
            <a:r>
              <a:rPr lang="en-US" dirty="0" err="1"/>
              <a:t>uL</a:t>
            </a:r>
            <a:endParaRPr lang="en-US" dirty="0"/>
          </a:p>
          <a:p>
            <a:pPr marL="0" indent="0">
              <a:lnSpc>
                <a:spcPct val="120000"/>
              </a:lnSpc>
              <a:spcBef>
                <a:spcPts val="0"/>
              </a:spcBef>
              <a:buNone/>
            </a:pPr>
            <a:r>
              <a:rPr lang="en-US" dirty="0"/>
              <a:t>Calcium: 9.7 mg/dL</a:t>
            </a:r>
          </a:p>
          <a:p>
            <a:pPr marL="0" indent="0">
              <a:lnSpc>
                <a:spcPct val="120000"/>
              </a:lnSpc>
              <a:spcBef>
                <a:spcPts val="0"/>
              </a:spcBef>
              <a:buNone/>
            </a:pPr>
            <a:r>
              <a:rPr lang="en-US" dirty="0"/>
              <a:t>Creatinine: 2.4 mg/dL</a:t>
            </a:r>
          </a:p>
          <a:p>
            <a:pPr marL="0" indent="0">
              <a:lnSpc>
                <a:spcPct val="120000"/>
              </a:lnSpc>
              <a:spcBef>
                <a:spcPts val="0"/>
              </a:spcBef>
              <a:buNone/>
            </a:pPr>
            <a:r>
              <a:rPr lang="en-US" dirty="0"/>
              <a:t>       Creatinine 1 year ago: 0.9 mg/dL</a:t>
            </a:r>
          </a:p>
          <a:p>
            <a:pPr marL="0" indent="0">
              <a:lnSpc>
                <a:spcPct val="120000"/>
              </a:lnSpc>
              <a:spcBef>
                <a:spcPts val="0"/>
              </a:spcBef>
              <a:buNone/>
            </a:pPr>
            <a:r>
              <a:rPr lang="en-US" dirty="0"/>
              <a:t>Hemoglobin A1c: 9.9%</a:t>
            </a:r>
          </a:p>
          <a:p>
            <a:pPr marL="0" indent="0">
              <a:lnSpc>
                <a:spcPct val="120000"/>
              </a:lnSpc>
              <a:spcBef>
                <a:spcPts val="0"/>
              </a:spcBef>
              <a:buNone/>
            </a:pPr>
            <a:r>
              <a:rPr lang="en-US" dirty="0"/>
              <a:t>Free kappa light chains: 2000 mg/L (normal 3.3-19.4 mg/L)</a:t>
            </a:r>
          </a:p>
          <a:p>
            <a:pPr marL="0" indent="0">
              <a:lnSpc>
                <a:spcPct val="120000"/>
              </a:lnSpc>
              <a:spcBef>
                <a:spcPts val="0"/>
              </a:spcBef>
              <a:buNone/>
            </a:pPr>
            <a:r>
              <a:rPr lang="en-US" dirty="0"/>
              <a:t>Free lambda light chains: 10 mg/L (normal 5.7-26.6 mg/L)</a:t>
            </a:r>
          </a:p>
          <a:p>
            <a:pPr marL="0" indent="0">
              <a:lnSpc>
                <a:spcPct val="120000"/>
              </a:lnSpc>
              <a:spcBef>
                <a:spcPts val="0"/>
              </a:spcBef>
              <a:buNone/>
            </a:pPr>
            <a:r>
              <a:rPr lang="en-US" dirty="0"/>
              <a:t>Kappa/lambda free light-chain ratio 200 (normal 0.26 -1.65)</a:t>
            </a:r>
          </a:p>
          <a:p>
            <a:pPr marL="0" indent="0">
              <a:lnSpc>
                <a:spcPct val="120000"/>
              </a:lnSpc>
              <a:spcBef>
                <a:spcPts val="0"/>
              </a:spcBef>
              <a:buNone/>
            </a:pPr>
            <a:r>
              <a:rPr lang="en-US" dirty="0"/>
              <a:t>Urinalysis: 3+ protein</a:t>
            </a:r>
          </a:p>
          <a:p>
            <a:pPr marL="0" indent="0">
              <a:lnSpc>
                <a:spcPct val="120000"/>
              </a:lnSpc>
              <a:spcBef>
                <a:spcPts val="0"/>
              </a:spcBef>
              <a:buNone/>
            </a:pPr>
            <a:r>
              <a:rPr lang="en-US" dirty="0"/>
              <a:t> </a:t>
            </a:r>
          </a:p>
          <a:p>
            <a:pPr marL="0" indent="0">
              <a:buNone/>
            </a:pPr>
            <a:endParaRPr lang="en-US" dirty="0"/>
          </a:p>
        </p:txBody>
      </p:sp>
      <p:sp>
        <p:nvSpPr>
          <p:cNvPr id="4" name="Content Placeholder 3">
            <a:extLst>
              <a:ext uri="{FF2B5EF4-FFF2-40B4-BE49-F238E27FC236}">
                <a16:creationId xmlns:a16="http://schemas.microsoft.com/office/drawing/2014/main" id="{E808A36A-5322-24EC-B236-565CFEF508B3}"/>
              </a:ext>
            </a:extLst>
          </p:cNvPr>
          <p:cNvSpPr>
            <a:spLocks noGrp="1"/>
          </p:cNvSpPr>
          <p:nvPr>
            <p:ph sz="half" idx="2"/>
          </p:nvPr>
        </p:nvSpPr>
        <p:spPr/>
        <p:txBody>
          <a:bodyPr>
            <a:normAutofit fontScale="47500" lnSpcReduction="20000"/>
          </a:bodyPr>
          <a:lstStyle/>
          <a:p>
            <a:pPr marL="0" indent="0">
              <a:lnSpc>
                <a:spcPct val="120000"/>
              </a:lnSpc>
              <a:spcBef>
                <a:spcPts val="0"/>
              </a:spcBef>
              <a:buNone/>
            </a:pPr>
            <a:r>
              <a:rPr lang="en-US" dirty="0"/>
              <a:t>Serum protein electrophoresis and immunofixation show an IgG monoclonal protein spike of 1.5 g/dL. Bone marrow biopsy reveals 50% clonal plasma cells without Congo red staining.</a:t>
            </a:r>
          </a:p>
          <a:p>
            <a:pPr marL="0" indent="0">
              <a:lnSpc>
                <a:spcPct val="120000"/>
              </a:lnSpc>
              <a:spcBef>
                <a:spcPts val="0"/>
              </a:spcBef>
              <a:buNone/>
            </a:pPr>
            <a:r>
              <a:rPr lang="en-US" dirty="0"/>
              <a:t> </a:t>
            </a:r>
          </a:p>
          <a:p>
            <a:pPr marL="0" indent="0">
              <a:lnSpc>
                <a:spcPct val="120000"/>
              </a:lnSpc>
              <a:spcBef>
                <a:spcPts val="0"/>
              </a:spcBef>
              <a:buNone/>
            </a:pPr>
            <a:r>
              <a:rPr lang="en-US" b="1" dirty="0"/>
              <a:t>Which of the following is the most appropriate diagnostic test to perform next?</a:t>
            </a:r>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A. Abdominal fat pad biopsy</a:t>
            </a:r>
          </a:p>
          <a:p>
            <a:pPr marL="0" indent="0">
              <a:lnSpc>
                <a:spcPct val="120000"/>
              </a:lnSpc>
              <a:spcBef>
                <a:spcPts val="0"/>
              </a:spcBef>
              <a:buNone/>
            </a:pPr>
            <a:r>
              <a:rPr lang="en-US" dirty="0"/>
              <a:t>B. Kidney biopsy</a:t>
            </a:r>
          </a:p>
          <a:p>
            <a:pPr marL="0" indent="0">
              <a:lnSpc>
                <a:spcPct val="120000"/>
              </a:lnSpc>
              <a:spcBef>
                <a:spcPts val="0"/>
              </a:spcBef>
              <a:buNone/>
            </a:pPr>
            <a:r>
              <a:rPr lang="en-US" dirty="0"/>
              <a:t>C. 99m-Technetium pyrophosphate scintigraphy</a:t>
            </a:r>
          </a:p>
          <a:p>
            <a:pPr marL="0" indent="0">
              <a:lnSpc>
                <a:spcPct val="120000"/>
              </a:lnSpc>
              <a:spcBef>
                <a:spcPts val="0"/>
              </a:spcBef>
              <a:buNone/>
            </a:pPr>
            <a:r>
              <a:rPr lang="en-US" dirty="0"/>
              <a:t>D. No further testing</a:t>
            </a:r>
          </a:p>
          <a:p>
            <a:pPr marL="0" indent="0">
              <a:buNone/>
            </a:pPr>
            <a:endParaRPr lang="en-US" dirty="0"/>
          </a:p>
        </p:txBody>
      </p:sp>
    </p:spTree>
    <p:extLst>
      <p:ext uri="{BB962C8B-B14F-4D97-AF65-F5344CB8AC3E}">
        <p14:creationId xmlns:p14="http://schemas.microsoft.com/office/powerpoint/2010/main" val="313675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5D75-1734-87D3-312A-E4E1CEA1A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2CAF3-8561-9BCB-77DB-078360762780}"/>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902CC8D2-4BA5-8673-B359-DB476B742E99}"/>
              </a:ext>
            </a:extLst>
          </p:cNvPr>
          <p:cNvSpPr>
            <a:spLocks noGrp="1"/>
          </p:cNvSpPr>
          <p:nvPr>
            <p:ph sz="half" idx="1"/>
          </p:nvPr>
        </p:nvSpPr>
        <p:spPr/>
        <p:txBody>
          <a:bodyPr>
            <a:normAutofit fontScale="47500" lnSpcReduction="20000"/>
          </a:bodyPr>
          <a:lstStyle/>
          <a:p>
            <a:pPr marL="0" indent="0">
              <a:lnSpc>
                <a:spcPct val="120000"/>
              </a:lnSpc>
              <a:spcBef>
                <a:spcPts val="0"/>
              </a:spcBef>
              <a:buNone/>
            </a:pPr>
            <a:r>
              <a:rPr lang="en-US" dirty="0"/>
              <a:t>A 68-year-old patient is evaluated during a routine follow-up visit for a 1-month history of progressive fatigue. Medical history is significant for hypertension and type 2 diabetes mellitus. Medications are losartan and insulin. </a:t>
            </a:r>
          </a:p>
          <a:p>
            <a:pPr marL="0" indent="0">
              <a:lnSpc>
                <a:spcPct val="120000"/>
              </a:lnSpc>
              <a:spcBef>
                <a:spcPts val="0"/>
              </a:spcBef>
              <a:buNone/>
            </a:pPr>
            <a:r>
              <a:rPr lang="en-US" dirty="0"/>
              <a:t> </a:t>
            </a:r>
          </a:p>
          <a:p>
            <a:pPr marL="0" indent="0">
              <a:lnSpc>
                <a:spcPct val="120000"/>
              </a:lnSpc>
              <a:spcBef>
                <a:spcPts val="0"/>
              </a:spcBef>
              <a:buNone/>
            </a:pPr>
            <a:r>
              <a:rPr lang="en-US" dirty="0"/>
              <a:t>On physical examination, vital signs are normal. Mild pallor is noted, The remainder of the examination is unremarkable.</a:t>
            </a:r>
          </a:p>
          <a:p>
            <a:pPr>
              <a:lnSpc>
                <a:spcPct val="120000"/>
              </a:lnSpc>
              <a:spcBef>
                <a:spcPts val="0"/>
              </a:spcBef>
            </a:pPr>
            <a:endParaRPr lang="en-US" dirty="0"/>
          </a:p>
          <a:p>
            <a:pPr marL="0" indent="0">
              <a:lnSpc>
                <a:spcPct val="120000"/>
              </a:lnSpc>
              <a:spcBef>
                <a:spcPts val="0"/>
              </a:spcBef>
              <a:buNone/>
            </a:pPr>
            <a:r>
              <a:rPr lang="en-US" b="1" dirty="0"/>
              <a:t>Laboratory studies:</a:t>
            </a:r>
            <a:endParaRPr lang="en-US" dirty="0"/>
          </a:p>
          <a:p>
            <a:pPr marL="0" indent="0">
              <a:lnSpc>
                <a:spcPct val="120000"/>
              </a:lnSpc>
              <a:spcBef>
                <a:spcPts val="0"/>
              </a:spcBef>
              <a:buNone/>
            </a:pPr>
            <a:r>
              <a:rPr lang="en-US" dirty="0"/>
              <a:t>Hemoglobin 10.5 g/dL</a:t>
            </a:r>
          </a:p>
          <a:p>
            <a:pPr marL="0" indent="0">
              <a:lnSpc>
                <a:spcPct val="120000"/>
              </a:lnSpc>
              <a:spcBef>
                <a:spcPts val="0"/>
              </a:spcBef>
              <a:buNone/>
            </a:pPr>
            <a:r>
              <a:rPr lang="en-US" dirty="0"/>
              <a:t>Leukocyte count: 6700/</a:t>
            </a:r>
            <a:r>
              <a:rPr lang="en-US" dirty="0" err="1"/>
              <a:t>uL</a:t>
            </a:r>
            <a:endParaRPr lang="en-US" dirty="0"/>
          </a:p>
          <a:p>
            <a:pPr marL="0" indent="0">
              <a:lnSpc>
                <a:spcPct val="120000"/>
              </a:lnSpc>
              <a:spcBef>
                <a:spcPts val="0"/>
              </a:spcBef>
              <a:buNone/>
            </a:pPr>
            <a:r>
              <a:rPr lang="en-US" dirty="0"/>
              <a:t>Platelet count: 225,000/</a:t>
            </a:r>
            <a:r>
              <a:rPr lang="en-US" dirty="0" err="1"/>
              <a:t>uL</a:t>
            </a:r>
            <a:endParaRPr lang="en-US" dirty="0"/>
          </a:p>
          <a:p>
            <a:pPr marL="0" indent="0">
              <a:lnSpc>
                <a:spcPct val="120000"/>
              </a:lnSpc>
              <a:spcBef>
                <a:spcPts val="0"/>
              </a:spcBef>
              <a:buNone/>
            </a:pPr>
            <a:r>
              <a:rPr lang="en-US" dirty="0"/>
              <a:t>Calcium: 9.7 mg/dL</a:t>
            </a:r>
          </a:p>
          <a:p>
            <a:pPr marL="0" indent="0">
              <a:lnSpc>
                <a:spcPct val="120000"/>
              </a:lnSpc>
              <a:spcBef>
                <a:spcPts val="0"/>
              </a:spcBef>
              <a:buNone/>
            </a:pPr>
            <a:r>
              <a:rPr lang="en-US" dirty="0"/>
              <a:t>Creatinine: 2.4 mg/dL</a:t>
            </a:r>
          </a:p>
          <a:p>
            <a:pPr marL="0" indent="0">
              <a:lnSpc>
                <a:spcPct val="120000"/>
              </a:lnSpc>
              <a:spcBef>
                <a:spcPts val="0"/>
              </a:spcBef>
              <a:buNone/>
            </a:pPr>
            <a:r>
              <a:rPr lang="en-US" dirty="0"/>
              <a:t>       Creatinine 1 year ago: 0.9 mg/dL</a:t>
            </a:r>
          </a:p>
          <a:p>
            <a:pPr marL="0" indent="0">
              <a:lnSpc>
                <a:spcPct val="120000"/>
              </a:lnSpc>
              <a:spcBef>
                <a:spcPts val="0"/>
              </a:spcBef>
              <a:buNone/>
            </a:pPr>
            <a:r>
              <a:rPr lang="en-US" dirty="0"/>
              <a:t>Hemoglobin A1c: 9.9%</a:t>
            </a:r>
          </a:p>
          <a:p>
            <a:pPr marL="0" indent="0">
              <a:lnSpc>
                <a:spcPct val="120000"/>
              </a:lnSpc>
              <a:spcBef>
                <a:spcPts val="0"/>
              </a:spcBef>
              <a:buNone/>
            </a:pPr>
            <a:r>
              <a:rPr lang="en-US" dirty="0"/>
              <a:t>Free kappa light chains: 2000 mg/L (normal 3.3-19.4 mg/L)</a:t>
            </a:r>
          </a:p>
          <a:p>
            <a:pPr marL="0" indent="0">
              <a:lnSpc>
                <a:spcPct val="120000"/>
              </a:lnSpc>
              <a:spcBef>
                <a:spcPts val="0"/>
              </a:spcBef>
              <a:buNone/>
            </a:pPr>
            <a:r>
              <a:rPr lang="en-US" dirty="0"/>
              <a:t>Free lambda light chains: 10 mg/L (normal 5.7-26.6 mg/L)</a:t>
            </a:r>
          </a:p>
          <a:p>
            <a:pPr marL="0" indent="0">
              <a:lnSpc>
                <a:spcPct val="120000"/>
              </a:lnSpc>
              <a:spcBef>
                <a:spcPts val="0"/>
              </a:spcBef>
              <a:buNone/>
            </a:pPr>
            <a:r>
              <a:rPr lang="en-US" dirty="0"/>
              <a:t>Kappa/lambda free light-chain ratio 200 (normal 0.26 -1.65)</a:t>
            </a:r>
          </a:p>
          <a:p>
            <a:pPr marL="0" indent="0">
              <a:lnSpc>
                <a:spcPct val="120000"/>
              </a:lnSpc>
              <a:spcBef>
                <a:spcPts val="0"/>
              </a:spcBef>
              <a:buNone/>
            </a:pPr>
            <a:r>
              <a:rPr lang="en-US" dirty="0"/>
              <a:t>Urinalysis: 3+ protein</a:t>
            </a:r>
          </a:p>
          <a:p>
            <a:pPr marL="0" indent="0">
              <a:lnSpc>
                <a:spcPct val="120000"/>
              </a:lnSpc>
              <a:spcBef>
                <a:spcPts val="0"/>
              </a:spcBef>
              <a:buNone/>
            </a:pPr>
            <a:r>
              <a:rPr lang="en-US" dirty="0"/>
              <a:t> </a:t>
            </a:r>
          </a:p>
          <a:p>
            <a:pPr marL="0" indent="0">
              <a:buNone/>
            </a:pPr>
            <a:endParaRPr lang="en-US" dirty="0"/>
          </a:p>
        </p:txBody>
      </p:sp>
      <p:sp>
        <p:nvSpPr>
          <p:cNvPr id="4" name="Content Placeholder 3">
            <a:extLst>
              <a:ext uri="{FF2B5EF4-FFF2-40B4-BE49-F238E27FC236}">
                <a16:creationId xmlns:a16="http://schemas.microsoft.com/office/drawing/2014/main" id="{FEC6E7AF-FE0C-CF3E-1BF3-704004B8D5C9}"/>
              </a:ext>
            </a:extLst>
          </p:cNvPr>
          <p:cNvSpPr>
            <a:spLocks noGrp="1"/>
          </p:cNvSpPr>
          <p:nvPr>
            <p:ph sz="half" idx="2"/>
          </p:nvPr>
        </p:nvSpPr>
        <p:spPr/>
        <p:txBody>
          <a:bodyPr>
            <a:normAutofit fontScale="47500" lnSpcReduction="20000"/>
          </a:bodyPr>
          <a:lstStyle/>
          <a:p>
            <a:pPr marL="0" indent="0">
              <a:lnSpc>
                <a:spcPct val="120000"/>
              </a:lnSpc>
              <a:spcBef>
                <a:spcPts val="0"/>
              </a:spcBef>
              <a:buNone/>
            </a:pPr>
            <a:r>
              <a:rPr lang="en-US" dirty="0"/>
              <a:t>Serum protein electrophoresis and immunofixation show an IgG monoclonal protein spike of 1.5 g/dL. Bone marrow biopsy reveals 50% clonal plasma cells without Congo red staining.</a:t>
            </a:r>
          </a:p>
          <a:p>
            <a:pPr marL="0" indent="0">
              <a:lnSpc>
                <a:spcPct val="120000"/>
              </a:lnSpc>
              <a:spcBef>
                <a:spcPts val="0"/>
              </a:spcBef>
              <a:buNone/>
            </a:pPr>
            <a:r>
              <a:rPr lang="en-US" dirty="0"/>
              <a:t> </a:t>
            </a:r>
          </a:p>
          <a:p>
            <a:pPr marL="0" indent="0">
              <a:lnSpc>
                <a:spcPct val="120000"/>
              </a:lnSpc>
              <a:spcBef>
                <a:spcPts val="0"/>
              </a:spcBef>
              <a:buNone/>
            </a:pPr>
            <a:r>
              <a:rPr lang="en-US" b="1" dirty="0"/>
              <a:t>Which of the following is the most appropriate diagnostic test to perform next?</a:t>
            </a:r>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A. Abdominal fat pad biopsy</a:t>
            </a:r>
          </a:p>
          <a:p>
            <a:pPr marL="0" indent="0">
              <a:lnSpc>
                <a:spcPct val="120000"/>
              </a:lnSpc>
              <a:spcBef>
                <a:spcPts val="0"/>
              </a:spcBef>
              <a:buNone/>
            </a:pPr>
            <a:r>
              <a:rPr lang="en-US" b="1" dirty="0"/>
              <a:t>B. Kidney biopsy</a:t>
            </a:r>
          </a:p>
          <a:p>
            <a:pPr marL="0" indent="0">
              <a:lnSpc>
                <a:spcPct val="120000"/>
              </a:lnSpc>
              <a:spcBef>
                <a:spcPts val="0"/>
              </a:spcBef>
              <a:buNone/>
            </a:pPr>
            <a:r>
              <a:rPr lang="en-US" dirty="0"/>
              <a:t>C. 99m-Technetium pyrophosphate scintigraphy</a:t>
            </a:r>
          </a:p>
          <a:p>
            <a:pPr marL="0" indent="0">
              <a:lnSpc>
                <a:spcPct val="120000"/>
              </a:lnSpc>
              <a:spcBef>
                <a:spcPts val="0"/>
              </a:spcBef>
              <a:buNone/>
            </a:pPr>
            <a:r>
              <a:rPr lang="en-US" dirty="0"/>
              <a:t>D. No further testing</a:t>
            </a:r>
          </a:p>
          <a:p>
            <a:pPr marL="0" indent="0">
              <a:buNone/>
            </a:pPr>
            <a:endParaRPr lang="en-US" dirty="0"/>
          </a:p>
        </p:txBody>
      </p:sp>
    </p:spTree>
    <p:extLst>
      <p:ext uri="{BB962C8B-B14F-4D97-AF65-F5344CB8AC3E}">
        <p14:creationId xmlns:p14="http://schemas.microsoft.com/office/powerpoint/2010/main" val="226181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86B9-2343-4A33-2ED1-A8C30BB801A9}"/>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89BFD18B-F14E-3D70-4D47-7A7AF8039983}"/>
              </a:ext>
            </a:extLst>
          </p:cNvPr>
          <p:cNvSpPr>
            <a:spLocks noGrp="1"/>
          </p:cNvSpPr>
          <p:nvPr>
            <p:ph sz="half" idx="1"/>
          </p:nvPr>
        </p:nvSpPr>
        <p:spPr/>
        <p:txBody>
          <a:bodyPr>
            <a:normAutofit fontScale="55000" lnSpcReduction="20000"/>
          </a:bodyPr>
          <a:lstStyle/>
          <a:p>
            <a:pPr marL="0" indent="0">
              <a:buNone/>
            </a:pPr>
            <a:r>
              <a:rPr lang="en-US" sz="3200" dirty="0"/>
              <a:t>A 64-year-old man is evaluated following autologous hematopoietic stem cell transplantation (HSCT) for standard-risk multiple myeloma. He was initially diagnosed 6 months ago, and he achieved complete remission with induction therapy with bortezomib, lenalidomide, and dexamethasone followed by autologous HSCT. He reports fatigue but is otherwise well. He takes no medications.</a:t>
            </a:r>
          </a:p>
          <a:p>
            <a:pPr marL="0" indent="0">
              <a:buNone/>
            </a:pPr>
            <a:r>
              <a:rPr lang="en-US" sz="3200" dirty="0"/>
              <a:t> </a:t>
            </a:r>
          </a:p>
          <a:p>
            <a:pPr marL="0" indent="0">
              <a:buNone/>
            </a:pPr>
            <a:r>
              <a:rPr lang="en-US" sz="3200" dirty="0"/>
              <a:t>On physical examination, vital signs are normal. </a:t>
            </a:r>
          </a:p>
          <a:p>
            <a:pPr marL="0" indent="0">
              <a:buNone/>
            </a:pPr>
            <a:r>
              <a:rPr lang="en-US" sz="3200" dirty="0"/>
              <a:t> </a:t>
            </a:r>
          </a:p>
          <a:p>
            <a:pPr marL="0" indent="0">
              <a:buNone/>
            </a:pPr>
            <a:r>
              <a:rPr lang="en-US" sz="3200" dirty="0"/>
              <a:t>Laboratory studies, including complete blood count and serum protein electrophoresis, are normal.</a:t>
            </a:r>
          </a:p>
          <a:p>
            <a:pPr marL="0" indent="0">
              <a:buNone/>
            </a:pPr>
            <a:r>
              <a:rPr lang="en-US" dirty="0"/>
              <a:t> </a:t>
            </a:r>
          </a:p>
          <a:p>
            <a:pPr marL="0" indent="0">
              <a:buNone/>
            </a:pPr>
            <a:endParaRPr lang="en-US" dirty="0"/>
          </a:p>
        </p:txBody>
      </p:sp>
      <p:sp>
        <p:nvSpPr>
          <p:cNvPr id="4" name="Content Placeholder 3">
            <a:extLst>
              <a:ext uri="{FF2B5EF4-FFF2-40B4-BE49-F238E27FC236}">
                <a16:creationId xmlns:a16="http://schemas.microsoft.com/office/drawing/2014/main" id="{3D50EE89-6059-B98F-201B-E5ADA7E2D6F7}"/>
              </a:ext>
            </a:extLst>
          </p:cNvPr>
          <p:cNvSpPr>
            <a:spLocks noGrp="1"/>
          </p:cNvSpPr>
          <p:nvPr>
            <p:ph sz="half" idx="2"/>
          </p:nvPr>
        </p:nvSpPr>
        <p:spPr/>
        <p:txBody>
          <a:bodyPr>
            <a:normAutofit fontScale="55000" lnSpcReduction="20000"/>
          </a:bodyPr>
          <a:lstStyle/>
          <a:p>
            <a:pPr marL="0" indent="0">
              <a:buNone/>
            </a:pPr>
            <a:r>
              <a:rPr lang="en-US" sz="3600" b="1" dirty="0"/>
              <a:t>Which of the following is the most appropriate management?</a:t>
            </a:r>
            <a:endParaRPr lang="en-US" sz="3600" dirty="0"/>
          </a:p>
          <a:p>
            <a:endParaRPr lang="en-US" sz="3600" dirty="0"/>
          </a:p>
          <a:p>
            <a:pPr marL="0" indent="0">
              <a:buNone/>
            </a:pPr>
            <a:r>
              <a:rPr lang="en-US" sz="3600" dirty="0"/>
              <a:t>A. Maintenance therapy with bortezomib, lenalidomide, and dexamethasone</a:t>
            </a:r>
          </a:p>
          <a:p>
            <a:pPr marL="0" indent="0">
              <a:buNone/>
            </a:pPr>
            <a:r>
              <a:rPr lang="en-US" sz="3600" dirty="0"/>
              <a:t>B. Maintenance therapy with lenalidomide</a:t>
            </a:r>
          </a:p>
          <a:p>
            <a:pPr marL="0" indent="0">
              <a:buNone/>
            </a:pPr>
            <a:r>
              <a:rPr lang="en-US" sz="3600" dirty="0"/>
              <a:t>C. Second autologous HSCT</a:t>
            </a:r>
          </a:p>
          <a:p>
            <a:pPr marL="0" indent="0">
              <a:buNone/>
            </a:pPr>
            <a:r>
              <a:rPr lang="en-US" sz="3600" dirty="0"/>
              <a:t>D. Observation</a:t>
            </a:r>
          </a:p>
          <a:p>
            <a:endParaRPr lang="en-US" dirty="0"/>
          </a:p>
        </p:txBody>
      </p:sp>
    </p:spTree>
    <p:extLst>
      <p:ext uri="{BB962C8B-B14F-4D97-AF65-F5344CB8AC3E}">
        <p14:creationId xmlns:p14="http://schemas.microsoft.com/office/powerpoint/2010/main" val="397649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F4684-E7BA-BE00-E2DD-7C617DBB4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C0C5F-0509-7479-A66B-987EBF502078}"/>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1D8A666F-D68D-DE61-F321-723CBE3260F5}"/>
              </a:ext>
            </a:extLst>
          </p:cNvPr>
          <p:cNvSpPr>
            <a:spLocks noGrp="1"/>
          </p:cNvSpPr>
          <p:nvPr>
            <p:ph sz="half" idx="1"/>
          </p:nvPr>
        </p:nvSpPr>
        <p:spPr/>
        <p:txBody>
          <a:bodyPr>
            <a:normAutofit fontScale="55000" lnSpcReduction="20000"/>
          </a:bodyPr>
          <a:lstStyle/>
          <a:p>
            <a:pPr marL="0" indent="0">
              <a:buNone/>
            </a:pPr>
            <a:r>
              <a:rPr lang="en-US" sz="3200" dirty="0"/>
              <a:t>A 64-year-old man is evaluated following autologous hematopoietic stem cell transplantation (HSCT) for standard-risk multiple myeloma. He was initially diagnosed 6 months ago, and he achieved complete remission with induction therapy with bortezomib, lenalidomide, and dexamethasone followed by autologous HSCT. He reports fatigue but is otherwise well. He takes no medications.</a:t>
            </a:r>
          </a:p>
          <a:p>
            <a:pPr marL="0" indent="0">
              <a:buNone/>
            </a:pPr>
            <a:r>
              <a:rPr lang="en-US" sz="3200" dirty="0"/>
              <a:t> </a:t>
            </a:r>
          </a:p>
          <a:p>
            <a:pPr marL="0" indent="0">
              <a:buNone/>
            </a:pPr>
            <a:r>
              <a:rPr lang="en-US" sz="3200" dirty="0"/>
              <a:t>On physical examination, vital signs are normal. </a:t>
            </a:r>
          </a:p>
          <a:p>
            <a:pPr marL="0" indent="0">
              <a:buNone/>
            </a:pPr>
            <a:r>
              <a:rPr lang="en-US" sz="3200" dirty="0"/>
              <a:t> </a:t>
            </a:r>
          </a:p>
          <a:p>
            <a:pPr marL="0" indent="0">
              <a:buNone/>
            </a:pPr>
            <a:r>
              <a:rPr lang="en-US" sz="3200" dirty="0"/>
              <a:t>Laboratory studies, including complete blood count and serum protein electrophoresis, are normal.</a:t>
            </a:r>
          </a:p>
          <a:p>
            <a:pPr marL="0" indent="0">
              <a:buNone/>
            </a:pPr>
            <a:r>
              <a:rPr lang="en-US" dirty="0"/>
              <a:t> </a:t>
            </a:r>
          </a:p>
          <a:p>
            <a:pPr marL="0" indent="0">
              <a:buNone/>
            </a:pPr>
            <a:endParaRPr lang="en-US" dirty="0"/>
          </a:p>
        </p:txBody>
      </p:sp>
      <p:sp>
        <p:nvSpPr>
          <p:cNvPr id="4" name="Content Placeholder 3">
            <a:extLst>
              <a:ext uri="{FF2B5EF4-FFF2-40B4-BE49-F238E27FC236}">
                <a16:creationId xmlns:a16="http://schemas.microsoft.com/office/drawing/2014/main" id="{EAC2A5EE-108A-DC64-121A-11C5CBBFDBAA}"/>
              </a:ext>
            </a:extLst>
          </p:cNvPr>
          <p:cNvSpPr>
            <a:spLocks noGrp="1"/>
          </p:cNvSpPr>
          <p:nvPr>
            <p:ph sz="half" idx="2"/>
          </p:nvPr>
        </p:nvSpPr>
        <p:spPr/>
        <p:txBody>
          <a:bodyPr>
            <a:normAutofit fontScale="55000" lnSpcReduction="20000"/>
          </a:bodyPr>
          <a:lstStyle/>
          <a:p>
            <a:pPr marL="0" indent="0">
              <a:buNone/>
            </a:pPr>
            <a:r>
              <a:rPr lang="en-US" sz="3600" b="1" dirty="0"/>
              <a:t>Which of the following is the most appropriate management?</a:t>
            </a:r>
            <a:endParaRPr lang="en-US" sz="3600" dirty="0"/>
          </a:p>
          <a:p>
            <a:endParaRPr lang="en-US" sz="3600" dirty="0"/>
          </a:p>
          <a:p>
            <a:pPr marL="0" indent="0">
              <a:buNone/>
            </a:pPr>
            <a:r>
              <a:rPr lang="en-US" sz="3600" dirty="0"/>
              <a:t>A. Maintenance therapy with bortezomib, lenalidomide, and dexamethasone</a:t>
            </a:r>
          </a:p>
          <a:p>
            <a:pPr marL="0" indent="0">
              <a:buNone/>
            </a:pPr>
            <a:r>
              <a:rPr lang="en-US" sz="3600" b="1" dirty="0"/>
              <a:t>B. Maintenance therapy with lenalidomide</a:t>
            </a:r>
          </a:p>
          <a:p>
            <a:pPr marL="0" indent="0">
              <a:buNone/>
            </a:pPr>
            <a:r>
              <a:rPr lang="en-US" sz="3600" dirty="0"/>
              <a:t>C. Second autologous HSCT</a:t>
            </a:r>
          </a:p>
          <a:p>
            <a:pPr marL="0" indent="0">
              <a:buNone/>
            </a:pPr>
            <a:r>
              <a:rPr lang="en-US" sz="3600" dirty="0"/>
              <a:t>D. Observation</a:t>
            </a:r>
          </a:p>
          <a:p>
            <a:endParaRPr lang="en-US" dirty="0"/>
          </a:p>
        </p:txBody>
      </p:sp>
    </p:spTree>
    <p:extLst>
      <p:ext uri="{BB962C8B-B14F-4D97-AF65-F5344CB8AC3E}">
        <p14:creationId xmlns:p14="http://schemas.microsoft.com/office/powerpoint/2010/main" val="133998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AC1B-9404-144C-84E4-A37B1FE83647}"/>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68889476-4082-BB68-FFB2-E0CBFD01CACD}"/>
              </a:ext>
            </a:extLst>
          </p:cNvPr>
          <p:cNvSpPr>
            <a:spLocks noGrp="1"/>
          </p:cNvSpPr>
          <p:nvPr>
            <p:ph sz="half" idx="1"/>
          </p:nvPr>
        </p:nvSpPr>
        <p:spPr/>
        <p:txBody>
          <a:bodyPr>
            <a:normAutofit fontScale="62500" lnSpcReduction="20000"/>
          </a:bodyPr>
          <a:lstStyle/>
          <a:p>
            <a:pPr marL="0" indent="0">
              <a:buNone/>
            </a:pPr>
            <a:r>
              <a:rPr lang="en-US" dirty="0"/>
              <a:t>A 52-year-old woman is evaluated during hospitalization for acute onset of thrombocytopenia and deep venous thrombosis (DVT). She was admitted to the hospital 7 days ago after undergoing a total hysterectomy and bilateral </a:t>
            </a:r>
            <a:r>
              <a:rPr lang="en-US" dirty="0" err="1"/>
              <a:t>salpingo-oopherectomy</a:t>
            </a:r>
            <a:r>
              <a:rPr lang="en-US" dirty="0"/>
              <a:t> for ovarian cancer. </a:t>
            </a:r>
          </a:p>
          <a:p>
            <a:pPr marL="0" indent="0">
              <a:buNone/>
            </a:pPr>
            <a:r>
              <a:rPr lang="en-US" dirty="0"/>
              <a:t>Following surgery, prophylactic dose enoxaparin and mechanical prophylaxis were initiated. </a:t>
            </a:r>
          </a:p>
          <a:p>
            <a:pPr marL="0" indent="0">
              <a:buNone/>
            </a:pPr>
            <a:r>
              <a:rPr lang="en-US" dirty="0"/>
              <a:t>Today, a right lower extremity DVT was diagnosed.</a:t>
            </a:r>
          </a:p>
          <a:p>
            <a:endParaRPr lang="en-US" dirty="0"/>
          </a:p>
          <a:p>
            <a:pPr marL="0" indent="0">
              <a:buNone/>
            </a:pPr>
            <a:r>
              <a:rPr lang="en-US" b="1" dirty="0"/>
              <a:t>Laboratory studies:</a:t>
            </a:r>
            <a:endParaRPr lang="en-US" dirty="0"/>
          </a:p>
          <a:p>
            <a:pPr marL="0" indent="0">
              <a:buNone/>
            </a:pPr>
            <a:r>
              <a:rPr lang="en-US" dirty="0"/>
              <a:t>Platelet count: 70,000/</a:t>
            </a:r>
            <a:r>
              <a:rPr lang="en-US" dirty="0" err="1"/>
              <a:t>uL</a:t>
            </a:r>
            <a:endParaRPr lang="en-US" dirty="0"/>
          </a:p>
          <a:p>
            <a:pPr marL="0" indent="0">
              <a:buNone/>
            </a:pPr>
            <a:r>
              <a:rPr lang="en-US" dirty="0"/>
              <a:t>Platelet count on admission: 142,000/</a:t>
            </a:r>
            <a:r>
              <a:rPr lang="en-US" dirty="0" err="1"/>
              <a:t>uL</a:t>
            </a:r>
            <a:endParaRPr lang="en-US" dirty="0"/>
          </a:p>
          <a:p>
            <a:pPr marL="0" indent="0">
              <a:buNone/>
            </a:pPr>
            <a:r>
              <a:rPr lang="en-US" dirty="0"/>
              <a:t> </a:t>
            </a:r>
          </a:p>
          <a:p>
            <a:endParaRPr lang="en-US" dirty="0"/>
          </a:p>
        </p:txBody>
      </p:sp>
      <p:sp>
        <p:nvSpPr>
          <p:cNvPr id="4" name="Content Placeholder 3">
            <a:extLst>
              <a:ext uri="{FF2B5EF4-FFF2-40B4-BE49-F238E27FC236}">
                <a16:creationId xmlns:a16="http://schemas.microsoft.com/office/drawing/2014/main" id="{E914A19E-A3CE-E093-B47E-A06063F01F4C}"/>
              </a:ext>
            </a:extLst>
          </p:cNvPr>
          <p:cNvSpPr>
            <a:spLocks noGrp="1"/>
          </p:cNvSpPr>
          <p:nvPr>
            <p:ph sz="half" idx="2"/>
          </p:nvPr>
        </p:nvSpPr>
        <p:spPr/>
        <p:txBody>
          <a:bodyPr>
            <a:normAutofit fontScale="62500" lnSpcReduction="20000"/>
          </a:bodyPr>
          <a:lstStyle/>
          <a:p>
            <a:pPr marL="0" indent="0">
              <a:buNone/>
            </a:pPr>
            <a:r>
              <a:rPr lang="en-US" b="1" dirty="0"/>
              <a:t>Which of the following is the most appropriate next step in treatment?</a:t>
            </a:r>
            <a:endParaRPr lang="en-US" dirty="0"/>
          </a:p>
          <a:p>
            <a:endParaRPr lang="en-US" dirty="0"/>
          </a:p>
          <a:p>
            <a:pPr marL="0" indent="0">
              <a:buNone/>
            </a:pPr>
            <a:r>
              <a:rPr lang="en-US" dirty="0"/>
              <a:t>A. Perform platelet transfusion</a:t>
            </a:r>
          </a:p>
          <a:p>
            <a:pPr marL="0" indent="0">
              <a:buNone/>
            </a:pPr>
            <a:r>
              <a:rPr lang="en-US" dirty="0"/>
              <a:t>B. Stop enoxaparin; start apixaban</a:t>
            </a:r>
          </a:p>
          <a:p>
            <a:pPr marL="0" indent="0">
              <a:buNone/>
            </a:pPr>
            <a:r>
              <a:rPr lang="en-US" dirty="0"/>
              <a:t>C. Stop enoxaparin; </a:t>
            </a:r>
            <a:r>
              <a:rPr lang="en-US" dirty="0" err="1"/>
              <a:t>stsrt</a:t>
            </a:r>
            <a:r>
              <a:rPr lang="en-US" dirty="0"/>
              <a:t> warfarin</a:t>
            </a:r>
          </a:p>
          <a:p>
            <a:pPr marL="0" indent="0">
              <a:buNone/>
            </a:pPr>
            <a:r>
              <a:rPr lang="en-US" dirty="0"/>
              <a:t>D. Stop enoxaparin; start unfractionated heparin</a:t>
            </a:r>
          </a:p>
          <a:p>
            <a:pPr marL="0" indent="0">
              <a:buNone/>
            </a:pPr>
            <a:endParaRPr lang="en-US" dirty="0"/>
          </a:p>
        </p:txBody>
      </p:sp>
    </p:spTree>
    <p:extLst>
      <p:ext uri="{BB962C8B-B14F-4D97-AF65-F5344CB8AC3E}">
        <p14:creationId xmlns:p14="http://schemas.microsoft.com/office/powerpoint/2010/main" val="201706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DBA2D-F543-B03E-CAD3-9964F4FF6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AA41C-74AF-7AEC-7985-FA51FA4F5142}"/>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F87FFD96-2E9E-BD77-84DC-F48A9AB16516}"/>
              </a:ext>
            </a:extLst>
          </p:cNvPr>
          <p:cNvSpPr>
            <a:spLocks noGrp="1"/>
          </p:cNvSpPr>
          <p:nvPr>
            <p:ph sz="half" idx="1"/>
          </p:nvPr>
        </p:nvSpPr>
        <p:spPr/>
        <p:txBody>
          <a:bodyPr>
            <a:normAutofit fontScale="62500" lnSpcReduction="20000"/>
          </a:bodyPr>
          <a:lstStyle/>
          <a:p>
            <a:pPr marL="0" indent="0">
              <a:buNone/>
            </a:pPr>
            <a:r>
              <a:rPr lang="en-US" dirty="0"/>
              <a:t>A 52-year-old woman is evaluated during hospitalization for acute onset of thrombocytopenia and deep venous thrombosis (DVT). She was admitted to the hospital 7 days ago after undergoing a total hysterectomy and bilateral </a:t>
            </a:r>
            <a:r>
              <a:rPr lang="en-US" dirty="0" err="1"/>
              <a:t>salpingo-oopherectomy</a:t>
            </a:r>
            <a:r>
              <a:rPr lang="en-US" dirty="0"/>
              <a:t> for ovarian cancer. </a:t>
            </a:r>
          </a:p>
          <a:p>
            <a:pPr marL="0" indent="0">
              <a:buNone/>
            </a:pPr>
            <a:r>
              <a:rPr lang="en-US" dirty="0"/>
              <a:t>Following surgery, prophylactic dose enoxaparin and mechanical prophylaxis were initiated. </a:t>
            </a:r>
          </a:p>
          <a:p>
            <a:pPr marL="0" indent="0">
              <a:buNone/>
            </a:pPr>
            <a:r>
              <a:rPr lang="en-US" dirty="0"/>
              <a:t>Today, a right lower extremity DVT was diagnosed.</a:t>
            </a:r>
          </a:p>
          <a:p>
            <a:endParaRPr lang="en-US" dirty="0"/>
          </a:p>
          <a:p>
            <a:pPr marL="0" indent="0">
              <a:buNone/>
            </a:pPr>
            <a:r>
              <a:rPr lang="en-US" b="1" dirty="0"/>
              <a:t>Laboratory studies:</a:t>
            </a:r>
            <a:endParaRPr lang="en-US" dirty="0"/>
          </a:p>
          <a:p>
            <a:pPr marL="0" indent="0">
              <a:buNone/>
            </a:pPr>
            <a:r>
              <a:rPr lang="en-US" dirty="0"/>
              <a:t>Platelet count: 70,000/</a:t>
            </a:r>
            <a:r>
              <a:rPr lang="en-US" dirty="0" err="1"/>
              <a:t>uL</a:t>
            </a:r>
            <a:endParaRPr lang="en-US" dirty="0"/>
          </a:p>
          <a:p>
            <a:pPr marL="0" indent="0">
              <a:buNone/>
            </a:pPr>
            <a:r>
              <a:rPr lang="en-US" dirty="0"/>
              <a:t>Platelet count on admission: 142,000/</a:t>
            </a:r>
            <a:r>
              <a:rPr lang="en-US" dirty="0" err="1"/>
              <a:t>uL</a:t>
            </a:r>
            <a:endParaRPr lang="en-US" dirty="0"/>
          </a:p>
          <a:p>
            <a:pPr marL="0" indent="0">
              <a:buNone/>
            </a:pPr>
            <a:r>
              <a:rPr lang="en-US" dirty="0"/>
              <a:t> </a:t>
            </a:r>
          </a:p>
          <a:p>
            <a:endParaRPr lang="en-US" dirty="0"/>
          </a:p>
        </p:txBody>
      </p:sp>
      <p:sp>
        <p:nvSpPr>
          <p:cNvPr id="4" name="Content Placeholder 3">
            <a:extLst>
              <a:ext uri="{FF2B5EF4-FFF2-40B4-BE49-F238E27FC236}">
                <a16:creationId xmlns:a16="http://schemas.microsoft.com/office/drawing/2014/main" id="{43C8AF3A-3140-619F-E089-B0EDBBDCB8C9}"/>
              </a:ext>
            </a:extLst>
          </p:cNvPr>
          <p:cNvSpPr>
            <a:spLocks noGrp="1"/>
          </p:cNvSpPr>
          <p:nvPr>
            <p:ph sz="half" idx="2"/>
          </p:nvPr>
        </p:nvSpPr>
        <p:spPr/>
        <p:txBody>
          <a:bodyPr>
            <a:normAutofit fontScale="62500" lnSpcReduction="20000"/>
          </a:bodyPr>
          <a:lstStyle/>
          <a:p>
            <a:pPr marL="0" indent="0">
              <a:buNone/>
            </a:pPr>
            <a:r>
              <a:rPr lang="en-US" b="1" dirty="0"/>
              <a:t>Which of the following is the most appropriate next step in treatment?</a:t>
            </a:r>
            <a:endParaRPr lang="en-US" dirty="0"/>
          </a:p>
          <a:p>
            <a:endParaRPr lang="en-US" dirty="0"/>
          </a:p>
          <a:p>
            <a:pPr marL="0" indent="0">
              <a:buNone/>
            </a:pPr>
            <a:r>
              <a:rPr lang="en-US" dirty="0"/>
              <a:t>A. Perform platelet transfusion</a:t>
            </a:r>
          </a:p>
          <a:p>
            <a:pPr marL="0" indent="0">
              <a:buNone/>
            </a:pPr>
            <a:r>
              <a:rPr lang="en-US" b="1" dirty="0"/>
              <a:t>B. Stop enoxaparin; start apixaban</a:t>
            </a:r>
          </a:p>
          <a:p>
            <a:pPr marL="0" indent="0">
              <a:buNone/>
            </a:pPr>
            <a:r>
              <a:rPr lang="en-US" dirty="0"/>
              <a:t>C. Stop enoxaparin; </a:t>
            </a:r>
            <a:r>
              <a:rPr lang="en-US" dirty="0" err="1"/>
              <a:t>stsrt</a:t>
            </a:r>
            <a:r>
              <a:rPr lang="en-US" dirty="0"/>
              <a:t> warfarin</a:t>
            </a:r>
          </a:p>
          <a:p>
            <a:pPr marL="0" indent="0">
              <a:buNone/>
            </a:pPr>
            <a:r>
              <a:rPr lang="en-US" dirty="0"/>
              <a:t>D. Stop enoxaparin; start unfractionated heparin</a:t>
            </a:r>
          </a:p>
          <a:p>
            <a:pPr marL="0" indent="0">
              <a:buNone/>
            </a:pPr>
            <a:endParaRPr lang="en-US" dirty="0"/>
          </a:p>
        </p:txBody>
      </p:sp>
    </p:spTree>
    <p:extLst>
      <p:ext uri="{BB962C8B-B14F-4D97-AF65-F5344CB8AC3E}">
        <p14:creationId xmlns:p14="http://schemas.microsoft.com/office/powerpoint/2010/main" val="248015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ACFB-7393-AB68-8247-91E13A93932A}"/>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F453E7B8-91C5-7A0B-8DC4-F62D26AF028A}"/>
              </a:ext>
            </a:extLst>
          </p:cNvPr>
          <p:cNvSpPr>
            <a:spLocks noGrp="1"/>
          </p:cNvSpPr>
          <p:nvPr>
            <p:ph sz="half" idx="1"/>
          </p:nvPr>
        </p:nvSpPr>
        <p:spPr/>
        <p:txBody>
          <a:bodyPr>
            <a:normAutofit fontScale="85000" lnSpcReduction="20000"/>
          </a:bodyPr>
          <a:lstStyle/>
          <a:p>
            <a:pPr marL="0" indent="0">
              <a:buNone/>
            </a:pPr>
            <a:r>
              <a:rPr lang="en-US" dirty="0"/>
              <a:t>A 66-year-old man is evaluated for thrombocytopenia.  A peripheral blood smear is shown.</a:t>
            </a:r>
          </a:p>
          <a:p>
            <a:pPr marL="0" indent="0">
              <a:buNone/>
            </a:pPr>
            <a:endParaRPr lang="en-US" b="1" dirty="0"/>
          </a:p>
          <a:p>
            <a:pPr marL="0" indent="0">
              <a:buNone/>
            </a:pPr>
            <a:r>
              <a:rPr lang="en-US" b="1" dirty="0"/>
              <a:t>Which of the following is the most likely diagnosis?</a:t>
            </a:r>
            <a:endParaRPr lang="en-US" dirty="0"/>
          </a:p>
          <a:p>
            <a:pPr marL="0" indent="0">
              <a:buNone/>
            </a:pPr>
            <a:r>
              <a:rPr lang="en-US" dirty="0"/>
              <a:t> </a:t>
            </a:r>
          </a:p>
          <a:p>
            <a:pPr marL="0" indent="0">
              <a:buNone/>
            </a:pPr>
            <a:r>
              <a:rPr lang="en-US" dirty="0"/>
              <a:t>A. Evans syndrome</a:t>
            </a:r>
          </a:p>
          <a:p>
            <a:pPr marL="0" indent="0">
              <a:buNone/>
            </a:pPr>
            <a:r>
              <a:rPr lang="en-US" dirty="0"/>
              <a:t>B. Immune thrombocytopenic purpura</a:t>
            </a:r>
          </a:p>
          <a:p>
            <a:pPr marL="0" indent="0">
              <a:buNone/>
            </a:pPr>
            <a:r>
              <a:rPr lang="en-US" dirty="0"/>
              <a:t>C. </a:t>
            </a:r>
            <a:r>
              <a:rPr lang="en-US" dirty="0" err="1"/>
              <a:t>Pseudothrombocytopenia</a:t>
            </a:r>
            <a:endParaRPr lang="en-US" dirty="0"/>
          </a:p>
          <a:p>
            <a:pPr marL="0" indent="0">
              <a:buNone/>
            </a:pPr>
            <a:r>
              <a:rPr lang="en-US" dirty="0"/>
              <a:t>D. Thrombotic thrombocytopenic purpura</a:t>
            </a:r>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1FA233F1-140B-B25F-3BFA-C98B91734C1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7172" r="11425"/>
          <a:stretch>
            <a:fillRect/>
          </a:stretch>
        </p:blipFill>
        <p:spPr>
          <a:xfrm>
            <a:off x="6096000" y="1980369"/>
            <a:ext cx="6020524" cy="3899926"/>
          </a:xfrm>
          <a:prstGeom prst="rect">
            <a:avLst/>
          </a:prstGeom>
        </p:spPr>
      </p:pic>
    </p:spTree>
    <p:extLst>
      <p:ext uri="{BB962C8B-B14F-4D97-AF65-F5344CB8AC3E}">
        <p14:creationId xmlns:p14="http://schemas.microsoft.com/office/powerpoint/2010/main" val="398181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F3E07-B994-7BA3-6A9F-EA92EE55F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0D084-1994-5583-B03E-4627A1B8EE43}"/>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E442787F-8752-D4B1-E267-CA27F9EC8CD2}"/>
              </a:ext>
            </a:extLst>
          </p:cNvPr>
          <p:cNvSpPr>
            <a:spLocks noGrp="1"/>
          </p:cNvSpPr>
          <p:nvPr>
            <p:ph sz="half" idx="1"/>
          </p:nvPr>
        </p:nvSpPr>
        <p:spPr/>
        <p:txBody>
          <a:bodyPr>
            <a:normAutofit fontScale="85000" lnSpcReduction="20000"/>
          </a:bodyPr>
          <a:lstStyle/>
          <a:p>
            <a:pPr marL="0" indent="0">
              <a:buNone/>
            </a:pPr>
            <a:r>
              <a:rPr lang="en-US" dirty="0"/>
              <a:t>A 66-year-old man is evaluated for thrombocytopenia.  A peripheral blood smear is shown.</a:t>
            </a:r>
          </a:p>
          <a:p>
            <a:pPr marL="0" indent="0">
              <a:buNone/>
            </a:pPr>
            <a:endParaRPr lang="en-US" b="1" dirty="0"/>
          </a:p>
          <a:p>
            <a:pPr marL="0" indent="0">
              <a:buNone/>
            </a:pPr>
            <a:r>
              <a:rPr lang="en-US" b="1" dirty="0"/>
              <a:t>Which of the following is the most likely diagnosis?</a:t>
            </a:r>
            <a:endParaRPr lang="en-US" dirty="0"/>
          </a:p>
          <a:p>
            <a:pPr marL="0" indent="0">
              <a:buNone/>
            </a:pPr>
            <a:r>
              <a:rPr lang="en-US" dirty="0"/>
              <a:t> </a:t>
            </a:r>
          </a:p>
          <a:p>
            <a:pPr marL="0" indent="0">
              <a:buNone/>
            </a:pPr>
            <a:r>
              <a:rPr lang="en-US" dirty="0"/>
              <a:t>A. Evans syndrome</a:t>
            </a:r>
          </a:p>
          <a:p>
            <a:pPr marL="0" indent="0">
              <a:buNone/>
            </a:pPr>
            <a:r>
              <a:rPr lang="en-US" dirty="0"/>
              <a:t>B. Immune thrombocytopenic purpura</a:t>
            </a:r>
          </a:p>
          <a:p>
            <a:pPr marL="0" indent="0">
              <a:buNone/>
            </a:pPr>
            <a:r>
              <a:rPr lang="en-US" b="1" dirty="0"/>
              <a:t>C. </a:t>
            </a:r>
            <a:r>
              <a:rPr lang="en-US" b="1" dirty="0" err="1"/>
              <a:t>Pseudothrombocytopenia</a:t>
            </a:r>
            <a:endParaRPr lang="en-US" b="1" dirty="0"/>
          </a:p>
          <a:p>
            <a:pPr marL="0" indent="0">
              <a:buNone/>
            </a:pPr>
            <a:r>
              <a:rPr lang="en-US" dirty="0"/>
              <a:t>D. Thrombotic thrombocytopenic purpura</a:t>
            </a:r>
          </a:p>
          <a:p>
            <a:pPr marL="0" indent="0">
              <a:buNone/>
            </a:pPr>
            <a:endParaRPr lang="en-US" dirty="0"/>
          </a:p>
          <a:p>
            <a:endParaRPr lang="en-US" dirty="0"/>
          </a:p>
        </p:txBody>
      </p:sp>
      <p:pic>
        <p:nvPicPr>
          <p:cNvPr id="5" name="Content Placeholder 4">
            <a:extLst>
              <a:ext uri="{FF2B5EF4-FFF2-40B4-BE49-F238E27FC236}">
                <a16:creationId xmlns:a16="http://schemas.microsoft.com/office/drawing/2014/main" id="{FC5CC3A4-07EF-2FF2-A28A-ABB308575D1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7172" r="11425"/>
          <a:stretch>
            <a:fillRect/>
          </a:stretch>
        </p:blipFill>
        <p:spPr>
          <a:xfrm>
            <a:off x="6096000" y="1980369"/>
            <a:ext cx="6020524" cy="3899926"/>
          </a:xfrm>
          <a:prstGeom prst="rect">
            <a:avLst/>
          </a:prstGeom>
        </p:spPr>
      </p:pic>
    </p:spTree>
    <p:extLst>
      <p:ext uri="{BB962C8B-B14F-4D97-AF65-F5344CB8AC3E}">
        <p14:creationId xmlns:p14="http://schemas.microsoft.com/office/powerpoint/2010/main" val="3346951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1422</Words>
  <Application>Microsoft Office PowerPoint</Application>
  <PresentationFormat>Widescreen</PresentationFormat>
  <Paragraphs>176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September 23, 2025</vt:lpstr>
      <vt:lpstr>Question 1.</vt:lpstr>
      <vt:lpstr>Question 1.</vt:lpstr>
      <vt:lpstr>Question 2.</vt:lpstr>
      <vt:lpstr>Question 2.</vt:lpstr>
      <vt:lpstr>Question 3.</vt:lpstr>
      <vt:lpstr>Question 3.</vt:lpstr>
      <vt:lpstr>Question 4.</vt:lpstr>
      <vt:lpstr>Question 4.</vt:lpstr>
      <vt:lpstr>Question 5.</vt:lpstr>
      <vt:lpstr>Question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 Shinar</dc:creator>
  <cp:lastModifiedBy>Greg Giancana</cp:lastModifiedBy>
  <cp:revision>3</cp:revision>
  <dcterms:created xsi:type="dcterms:W3CDTF">2025-09-22T18:22:10Z</dcterms:created>
  <dcterms:modified xsi:type="dcterms:W3CDTF">2025-09-23T21:13:52Z</dcterms:modified>
</cp:coreProperties>
</file>