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tmp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10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 snapToGrid="0">
      <p:cViewPr varScale="1">
        <p:scale>
          <a:sx n="52" d="100"/>
          <a:sy n="52" d="100"/>
        </p:scale>
        <p:origin x="208" y="1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58136-CCD8-451E-9751-D57951EEEE9E}" type="datetimeFigureOut">
              <a:rPr lang="en-US" smtClean="0"/>
              <a:t>6/4/18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31F8E-1E54-44E5-88E5-200C758B4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598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31F8E-1E54-44E5-88E5-200C758B4B5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628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References:</a:t>
            </a:r>
          </a:p>
          <a:p>
            <a:r>
              <a:rPr lang="en-US" dirty="0"/>
              <a:t>Step Up to Medicine</a:t>
            </a:r>
          </a:p>
          <a:p>
            <a:r>
              <a:rPr lang="en-US" dirty="0"/>
              <a:t>Up to Date</a:t>
            </a:r>
          </a:p>
          <a:p>
            <a:r>
              <a:rPr lang="en-US" dirty="0"/>
              <a:t>MKSAP 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31F8E-1E54-44E5-88E5-200C758B4B5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72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59D-69AD-4FC8-A19D-788DF47B395C}" type="datetimeFigureOut">
              <a:rPr lang="en-US" smtClean="0"/>
              <a:t>6/4/18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3E38-1854-4984-97FB-C445C83CA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845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59D-69AD-4FC8-A19D-788DF47B395C}" type="datetimeFigureOut">
              <a:rPr lang="en-US" smtClean="0"/>
              <a:t>6/4/18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3E38-1854-4984-97FB-C445C83CA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781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59D-69AD-4FC8-A19D-788DF47B395C}" type="datetimeFigureOut">
              <a:rPr lang="en-US" smtClean="0"/>
              <a:t>6/4/18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3E38-1854-4984-97FB-C445C83CACA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2843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59D-69AD-4FC8-A19D-788DF47B395C}" type="datetimeFigureOut">
              <a:rPr lang="en-US" smtClean="0"/>
              <a:t>6/4/18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3E38-1854-4984-97FB-C445C83CA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80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59D-69AD-4FC8-A19D-788DF47B395C}" type="datetimeFigureOut">
              <a:rPr lang="en-US" smtClean="0"/>
              <a:t>6/4/18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3E38-1854-4984-97FB-C445C83CACA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30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59D-69AD-4FC8-A19D-788DF47B395C}" type="datetimeFigureOut">
              <a:rPr lang="en-US" smtClean="0"/>
              <a:t>6/4/18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3E38-1854-4984-97FB-C445C83CA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133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59D-69AD-4FC8-A19D-788DF47B395C}" type="datetimeFigureOut">
              <a:rPr lang="en-US" smtClean="0"/>
              <a:t>6/4/18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3E38-1854-4984-97FB-C445C83CA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161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59D-69AD-4FC8-A19D-788DF47B395C}" type="datetimeFigureOut">
              <a:rPr lang="en-US" smtClean="0"/>
              <a:t>6/4/18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3E38-1854-4984-97FB-C445C83CA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28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59D-69AD-4FC8-A19D-788DF47B395C}" type="datetimeFigureOut">
              <a:rPr lang="en-US" smtClean="0"/>
              <a:t>6/4/18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3E38-1854-4984-97FB-C445C83CA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88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59D-69AD-4FC8-A19D-788DF47B395C}" type="datetimeFigureOut">
              <a:rPr lang="en-US" smtClean="0"/>
              <a:t>6/4/18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3E38-1854-4984-97FB-C445C83CA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942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59D-69AD-4FC8-A19D-788DF47B395C}" type="datetimeFigureOut">
              <a:rPr lang="en-US" smtClean="0"/>
              <a:t>6/4/18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3E38-1854-4984-97FB-C445C83CA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95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59D-69AD-4FC8-A19D-788DF47B395C}" type="datetimeFigureOut">
              <a:rPr lang="en-US" smtClean="0"/>
              <a:t>6/4/18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3E38-1854-4984-97FB-C445C83CA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068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59D-69AD-4FC8-A19D-788DF47B395C}" type="datetimeFigureOut">
              <a:rPr lang="en-US" smtClean="0"/>
              <a:t>6/4/18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3E38-1854-4984-97FB-C445C83CA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38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59D-69AD-4FC8-A19D-788DF47B395C}" type="datetimeFigureOut">
              <a:rPr lang="en-US" smtClean="0"/>
              <a:t>6/4/18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3E38-1854-4984-97FB-C445C83CA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52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59D-69AD-4FC8-A19D-788DF47B395C}" type="datetimeFigureOut">
              <a:rPr lang="en-US" smtClean="0"/>
              <a:t>6/4/18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3E38-1854-4984-97FB-C445C83CA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77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59D-69AD-4FC8-A19D-788DF47B395C}" type="datetimeFigureOut">
              <a:rPr lang="en-US" smtClean="0"/>
              <a:t>6/4/18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3E38-1854-4984-97FB-C445C83CA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25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5059D-69AD-4FC8-A19D-788DF47B395C}" type="datetimeFigureOut">
              <a:rPr lang="en-US" smtClean="0"/>
              <a:t>6/4/18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FBB3E38-1854-4984-97FB-C445C83CA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52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tm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6084" y="1958975"/>
            <a:ext cx="8204200" cy="1470025"/>
          </a:xfrm>
        </p:spPr>
        <p:txBody>
          <a:bodyPr>
            <a:noAutofit/>
          </a:bodyPr>
          <a:lstStyle/>
          <a:p>
            <a:pPr algn="ctr"/>
            <a:r>
              <a:rPr lang="en-US" sz="7200" dirty="0"/>
              <a:t>Hypocalcemia	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7511" y="5828755"/>
            <a:ext cx="2413001" cy="960905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5828754"/>
            <a:ext cx="1918802" cy="1029246"/>
          </a:xfrm>
          <a:prstGeom prst="rect">
            <a:avLst/>
          </a:prstGeom>
        </p:spPr>
      </p:pic>
      <p:pic>
        <p:nvPicPr>
          <p:cNvPr id="11" name="Picture 10" descr="A 2019 pitch deck presentation.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93" t="25845" r="8868" b="16736"/>
          <a:stretch/>
        </p:blipFill>
        <p:spPr>
          <a:xfrm>
            <a:off x="4226108" y="5264980"/>
            <a:ext cx="2990396" cy="159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775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057BCB-9535-442E-BA5E-773F31843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Calcium Metabolism</a:t>
            </a:r>
          </a:p>
        </p:txBody>
      </p:sp>
      <p:pic>
        <p:nvPicPr>
          <p:cNvPr id="4" name="Content Placeholder 4" descr="Screen Clipping">
            <a:extLst>
              <a:ext uri="{FF2B5EF4-FFF2-40B4-BE49-F238E27FC236}">
                <a16:creationId xmlns:a16="http://schemas.microsoft.com/office/drawing/2014/main" xmlns="" id="{509C80E6-2D07-4D4B-9A72-C3E3E91ECD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143" r="1299" b="999"/>
          <a:stretch/>
        </p:blipFill>
        <p:spPr>
          <a:xfrm>
            <a:off x="2766888" y="1496292"/>
            <a:ext cx="6313151" cy="518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0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BE999C-7EC3-48E0-B19B-DE18DAEAB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707"/>
            <a:ext cx="10515600" cy="1325563"/>
          </a:xfrm>
        </p:spPr>
        <p:txBody>
          <a:bodyPr/>
          <a:lstStyle/>
          <a:p>
            <a:r>
              <a:rPr lang="en-US" dirty="0"/>
              <a:t>Signs and Symptoms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2D8ADC-9264-4709-A3B5-E5AEB8AE7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986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Hypocalcemia: Defined as repeat serum concentrations which are lower than normal</a:t>
            </a:r>
          </a:p>
          <a:p>
            <a:r>
              <a:rPr lang="en-US" dirty="0"/>
              <a:t>Symptoms:</a:t>
            </a:r>
          </a:p>
          <a:p>
            <a:pPr lvl="1"/>
            <a:r>
              <a:rPr lang="en-US" dirty="0"/>
              <a:t>Often asymptomatic</a:t>
            </a:r>
          </a:p>
          <a:p>
            <a:pPr lvl="1"/>
            <a:r>
              <a:rPr lang="en-US" dirty="0"/>
              <a:t>Can present as rickets or osteomalacia </a:t>
            </a:r>
          </a:p>
          <a:p>
            <a:pPr lvl="1"/>
            <a:r>
              <a:rPr lang="en-US" dirty="0"/>
              <a:t>Neuromuscular</a:t>
            </a:r>
          </a:p>
          <a:p>
            <a:pPr lvl="2"/>
            <a:r>
              <a:rPr lang="en-US" dirty="0"/>
              <a:t>Numbness and tingling – perioral, fingers and toes</a:t>
            </a:r>
          </a:p>
          <a:p>
            <a:pPr lvl="2"/>
            <a:r>
              <a:rPr lang="en-US" dirty="0"/>
              <a:t>Hyperactive DTRs</a:t>
            </a:r>
          </a:p>
          <a:p>
            <a:pPr lvl="2"/>
            <a:r>
              <a:rPr lang="en-US" dirty="0"/>
              <a:t>Chvostek’s sign- twitching of facial muscles with tapping of facial nerve</a:t>
            </a:r>
          </a:p>
          <a:p>
            <a:pPr lvl="2"/>
            <a:r>
              <a:rPr lang="en-US" dirty="0"/>
              <a:t>Trousseaus signs- spasms of flexion and adduction of the hand with inflation of a BP cuff</a:t>
            </a:r>
          </a:p>
          <a:p>
            <a:pPr lvl="2"/>
            <a:r>
              <a:rPr lang="en-US" dirty="0"/>
              <a:t>Seizures</a:t>
            </a:r>
          </a:p>
          <a:p>
            <a:pPr lvl="1"/>
            <a:r>
              <a:rPr lang="en-US" dirty="0"/>
              <a:t>Cardiac</a:t>
            </a:r>
          </a:p>
          <a:p>
            <a:pPr lvl="2"/>
            <a:r>
              <a:rPr lang="en-US" dirty="0"/>
              <a:t>Prolonged QT or cardiac arrhythmias</a:t>
            </a:r>
          </a:p>
          <a:p>
            <a:pPr lvl="1"/>
            <a:r>
              <a:rPr lang="en-US" dirty="0"/>
              <a:t>Autonomic</a:t>
            </a:r>
          </a:p>
          <a:p>
            <a:pPr lvl="2"/>
            <a:r>
              <a:rPr lang="en-US" dirty="0"/>
              <a:t>Biliary colic</a:t>
            </a:r>
          </a:p>
          <a:p>
            <a:pPr lvl="2"/>
            <a:r>
              <a:rPr lang="en-US" dirty="0"/>
              <a:t>Diaphoresis</a:t>
            </a:r>
          </a:p>
          <a:p>
            <a:pPr lvl="2"/>
            <a:r>
              <a:rPr lang="en-US" dirty="0"/>
              <a:t>Bronchospasm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108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642A81-A2CA-44FE-9E1E-12E805B33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4CA6E8-13EC-4C7D-87C5-7B679796A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 Testing</a:t>
            </a:r>
          </a:p>
          <a:p>
            <a:pPr lvl="1"/>
            <a:r>
              <a:rPr lang="en-US" dirty="0"/>
              <a:t>Serum calcium level (corrected for albumin)</a:t>
            </a:r>
          </a:p>
          <a:p>
            <a:pPr lvl="1"/>
            <a:r>
              <a:rPr lang="en-US" dirty="0"/>
              <a:t>Ionized calcium level</a:t>
            </a:r>
          </a:p>
          <a:p>
            <a:pPr lvl="1"/>
            <a:r>
              <a:rPr lang="en-US" dirty="0"/>
              <a:t>Intact PTH</a:t>
            </a:r>
          </a:p>
          <a:p>
            <a:pPr lvl="1"/>
            <a:r>
              <a:rPr lang="en-US" dirty="0"/>
              <a:t>Magnesium level</a:t>
            </a:r>
          </a:p>
          <a:p>
            <a:pPr lvl="1"/>
            <a:r>
              <a:rPr lang="en-US" dirty="0"/>
              <a:t>Phosphate level</a:t>
            </a:r>
          </a:p>
          <a:p>
            <a:pPr lvl="1"/>
            <a:r>
              <a:rPr lang="en-US" dirty="0"/>
              <a:t>Vitamin D 25(OH)</a:t>
            </a:r>
          </a:p>
          <a:p>
            <a:pPr lvl="1"/>
            <a:r>
              <a:rPr lang="en-US" dirty="0"/>
              <a:t>Amylase and Lipase ( in the appropriate clinical setting)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726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71AFFC-6FD9-46A7-80CC-2F1CD95D8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/>
          </a:bodyPr>
          <a:lstStyle/>
          <a:p>
            <a:r>
              <a:rPr lang="en-US" dirty="0"/>
              <a:t>Establishing the Etiology</a:t>
            </a: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xmlns="" id="{62505ADF-3712-4FA2-B040-1F97011933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242934"/>
              </p:ext>
            </p:extLst>
          </p:nvPr>
        </p:nvGraphicFramePr>
        <p:xfrm>
          <a:off x="1059872" y="1219200"/>
          <a:ext cx="10072256" cy="5395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6128">
                  <a:extLst>
                    <a:ext uri="{9D8B030D-6E8A-4147-A177-3AD203B41FA5}">
                      <a16:colId xmlns:a16="http://schemas.microsoft.com/office/drawing/2014/main" xmlns="" val="1339016184"/>
                    </a:ext>
                  </a:extLst>
                </a:gridCol>
                <a:gridCol w="5036128">
                  <a:extLst>
                    <a:ext uri="{9D8B030D-6E8A-4147-A177-3AD203B41FA5}">
                      <a16:colId xmlns:a16="http://schemas.microsoft.com/office/drawing/2014/main" xmlns="" val="955232699"/>
                    </a:ext>
                  </a:extLst>
                </a:gridCol>
              </a:tblGrid>
              <a:tr h="34507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 Serum Calcium and Ionized Calcium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8474748"/>
                  </a:ext>
                </a:extLst>
              </a:tr>
              <a:tr h="345071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/>
                        <a:t>High Intact PTH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/>
                        <a:t>Low Intact PTH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4735264"/>
                  </a:ext>
                </a:extLst>
              </a:tr>
              <a:tr h="603873">
                <a:tc>
                  <a:txBody>
                    <a:bodyPr/>
                    <a:lstStyle/>
                    <a:p>
                      <a:r>
                        <a:rPr lang="en-US" sz="1600" dirty="0"/>
                        <a:t>Vitamin D Deficiency (decreased absorption such as decreased intake or short bowel syndrome)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Hypoparathyroidism (post surgical after thyroid, parathyroid, or neck surgery)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0227836"/>
                  </a:ext>
                </a:extLst>
              </a:tr>
              <a:tr h="862676">
                <a:tc>
                  <a:txBody>
                    <a:bodyPr/>
                    <a:lstStyle/>
                    <a:p>
                      <a:r>
                        <a:rPr lang="en-US" sz="1600" dirty="0"/>
                        <a:t>Pseudohypoparathyroidism (autosomal recessive disease which causes congenital resistance to PTH- also with mental retardation and short carpal bones)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DiGeorge (abnormal development of parathyroid gland development. Chromosome 22 deletion. Absence of thymic shadow on CXR)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40802189"/>
                  </a:ext>
                </a:extLst>
              </a:tr>
              <a:tr h="603873">
                <a:tc>
                  <a:txBody>
                    <a:bodyPr/>
                    <a:lstStyle/>
                    <a:p>
                      <a:r>
                        <a:rPr lang="en-US" sz="1600" dirty="0"/>
                        <a:t>Chronic Renal Disease (due to decreased production of 1,25 (OH) Vit D by the kidney and hyperphosphatemia)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Autoimmune disorder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3252920"/>
                  </a:ext>
                </a:extLst>
              </a:tr>
              <a:tr h="603873">
                <a:tc>
                  <a:txBody>
                    <a:bodyPr/>
                    <a:lstStyle/>
                    <a:p>
                      <a:r>
                        <a:rPr lang="en-US" sz="1600" dirty="0"/>
                        <a:t>Acute Pancreatitis (calcium soaps deposit in the abdomen lowering serum calcium)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Infiltrations of the parathyroid gland (Wilsons disease, Hemochromatosis, metastatic cancer)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8275399"/>
                  </a:ext>
                </a:extLst>
              </a:tr>
              <a:tr h="862676">
                <a:tc>
                  <a:txBody>
                    <a:bodyPr/>
                    <a:lstStyle/>
                    <a:p>
                      <a:r>
                        <a:rPr lang="en-US" sz="1600" dirty="0"/>
                        <a:t>Hyperphosphatemia (binds to calcium and deposits in bone and extra-skeletal tissue leading to decreased serum calcium)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5958856"/>
                  </a:ext>
                </a:extLst>
              </a:tr>
              <a:tr h="603873">
                <a:tc>
                  <a:txBody>
                    <a:bodyPr/>
                    <a:lstStyle/>
                    <a:p>
                      <a:r>
                        <a:rPr lang="en-US" sz="1600" dirty="0"/>
                        <a:t>Osteoblastic metastasis (increased deposition of calcium at bone where there is new tumor)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7818602"/>
                  </a:ext>
                </a:extLst>
              </a:tr>
              <a:tr h="345071">
                <a:tc>
                  <a:txBody>
                    <a:bodyPr/>
                    <a:lstStyle/>
                    <a:p>
                      <a:r>
                        <a:rPr lang="en-US" sz="1600" dirty="0"/>
                        <a:t>Tumor Lysis Syndrome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495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757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E7A75C-AAAD-4363-9067-8E816D6BE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Etiologies to Consider: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F72F1E-0448-46E1-B33C-20C5EF48B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 blood transfusion with citrated blood (calcium binds to citrate)</a:t>
            </a:r>
          </a:p>
          <a:p>
            <a:r>
              <a:rPr lang="en-US" dirty="0"/>
              <a:t>Medications:</a:t>
            </a:r>
          </a:p>
          <a:p>
            <a:pPr lvl="1"/>
            <a:r>
              <a:rPr lang="en-US" dirty="0"/>
              <a:t>Bisphosphonates</a:t>
            </a:r>
          </a:p>
          <a:p>
            <a:pPr lvl="1"/>
            <a:r>
              <a:rPr lang="en-US" dirty="0"/>
              <a:t>Calcium chelators</a:t>
            </a:r>
          </a:p>
          <a:p>
            <a:pPr lvl="1"/>
            <a:r>
              <a:rPr lang="en-US" dirty="0"/>
              <a:t>Chemotherapy</a:t>
            </a:r>
          </a:p>
          <a:p>
            <a:pPr lvl="1"/>
            <a:r>
              <a:rPr lang="en-US" dirty="0"/>
              <a:t>Cinacalcet</a:t>
            </a:r>
          </a:p>
          <a:p>
            <a:pPr lvl="1"/>
            <a:r>
              <a:rPr lang="en-US" dirty="0"/>
              <a:t>Denosumab</a:t>
            </a:r>
          </a:p>
          <a:p>
            <a:pPr lvl="1"/>
            <a:r>
              <a:rPr lang="en-US" dirty="0"/>
              <a:t>Foscarnet</a:t>
            </a:r>
          </a:p>
        </p:txBody>
      </p:sp>
    </p:spTree>
    <p:extLst>
      <p:ext uri="{BB962C8B-B14F-4D97-AF65-F5344CB8AC3E}">
        <p14:creationId xmlns:p14="http://schemas.microsoft.com/office/powerpoint/2010/main" val="555080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F6B80B-F10F-4FAB-B55D-67F0818DB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CF8B0D-54DB-4A6D-A294-34A7EFAF4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symptomatic: </a:t>
            </a:r>
          </a:p>
          <a:p>
            <a:pPr lvl="1"/>
            <a:r>
              <a:rPr lang="en-US" dirty="0"/>
              <a:t>Replace with IV calcium</a:t>
            </a:r>
          </a:p>
          <a:p>
            <a:r>
              <a:rPr lang="en-US" dirty="0"/>
              <a:t>If asymptomatic:</a:t>
            </a:r>
          </a:p>
          <a:p>
            <a:pPr lvl="1"/>
            <a:r>
              <a:rPr lang="en-US" dirty="0"/>
              <a:t>Oral Calcium and Vitamin 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560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49F72-CE52-40E6-8B25-51A773064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Yield MKSAP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EDD9F4-6D2B-4EDA-B38B-BA0BD5330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patients with hypoparathyroidism goal for treatment is to relieve symptoms of hypocalcemia and to correct only to close to normal.</a:t>
            </a:r>
          </a:p>
          <a:p>
            <a:r>
              <a:rPr lang="en-US" dirty="0"/>
              <a:t>A correction of Ca levels to normal may lead to symptoms of hypercalcemia and nephrolithiasis. </a:t>
            </a:r>
          </a:p>
        </p:txBody>
      </p:sp>
    </p:spTree>
    <p:extLst>
      <p:ext uri="{BB962C8B-B14F-4D97-AF65-F5344CB8AC3E}">
        <p14:creationId xmlns:p14="http://schemas.microsoft.com/office/powerpoint/2010/main" val="23275559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379</Words>
  <Application>Microsoft Macintosh PowerPoint</Application>
  <PresentationFormat>Widescreen</PresentationFormat>
  <Paragraphs>66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Trebuchet MS</vt:lpstr>
      <vt:lpstr>Wingdings 3</vt:lpstr>
      <vt:lpstr>Arial</vt:lpstr>
      <vt:lpstr>Facet</vt:lpstr>
      <vt:lpstr>Hypocalcemia </vt:lpstr>
      <vt:lpstr>Calcium Metabolism</vt:lpstr>
      <vt:lpstr>Signs and Symptoms</vt:lpstr>
      <vt:lpstr>Diagnosis</vt:lpstr>
      <vt:lpstr>Establishing the Etiology</vt:lpstr>
      <vt:lpstr>Other Etiologies to Consider:</vt:lpstr>
      <vt:lpstr>Treatment: </vt:lpstr>
      <vt:lpstr>High Yield MKSAP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Hypocalcemia</dc:title>
  <dc:creator>Jennifer Fleishman</dc:creator>
  <cp:lastModifiedBy>Brittany Muscha</cp:lastModifiedBy>
  <cp:revision>7</cp:revision>
  <dcterms:created xsi:type="dcterms:W3CDTF">2017-06-04T15:40:58Z</dcterms:created>
  <dcterms:modified xsi:type="dcterms:W3CDTF">2018-06-04T17:51:39Z</dcterms:modified>
</cp:coreProperties>
</file>