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diagrams/layout1.xml" ContentType="application/vnd.openxmlformats-officedocument.drawingml.diagramLayout+xml"/>
  <Override PartName="/ppt/theme/theme2.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332" r:id="rId3"/>
    <p:sldId id="269" r:id="rId4"/>
    <p:sldId id="276" r:id="rId5"/>
    <p:sldId id="331" r:id="rId6"/>
    <p:sldId id="280" r:id="rId7"/>
    <p:sldId id="266" r:id="rId8"/>
    <p:sldId id="285" r:id="rId9"/>
    <p:sldId id="303" r:id="rId10"/>
    <p:sldId id="310" r:id="rId11"/>
    <p:sldId id="304" r:id="rId12"/>
    <p:sldId id="318" r:id="rId13"/>
    <p:sldId id="326" r:id="rId14"/>
    <p:sldId id="305" r:id="rId15"/>
    <p:sldId id="329" r:id="rId16"/>
    <p:sldId id="32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8"/>
    <p:restoredTop sz="94726"/>
  </p:normalViewPr>
  <p:slideViewPr>
    <p:cSldViewPr snapToGrid="0">
      <p:cViewPr varScale="1">
        <p:scale>
          <a:sx n="101" d="100"/>
          <a:sy n="101" d="100"/>
        </p:scale>
        <p:origin x="224"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674EA0-45F0-49D2-ACCB-35B22C081511}"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AD397ED0-B36A-4310-B480-16BAFFD03D1E}">
      <dgm:prSet/>
      <dgm:spPr/>
      <dgm:t>
        <a:bodyPr/>
        <a:lstStyle/>
        <a:p>
          <a:r>
            <a:rPr lang="en-US"/>
            <a:t>Question how the specimen was collected by the patient.</a:t>
          </a:r>
        </a:p>
      </dgm:t>
    </dgm:pt>
    <dgm:pt modelId="{DF520AA1-BB54-4792-88F2-8B87BD265FD7}" type="parTrans" cxnId="{702D728E-B37E-4057-9CE1-3AB465B205F0}">
      <dgm:prSet/>
      <dgm:spPr/>
      <dgm:t>
        <a:bodyPr/>
        <a:lstStyle/>
        <a:p>
          <a:endParaRPr lang="en-US"/>
        </a:p>
      </dgm:t>
    </dgm:pt>
    <dgm:pt modelId="{00934A7C-5680-4351-9721-E8738A727B88}" type="sibTrans" cxnId="{702D728E-B37E-4057-9CE1-3AB465B205F0}">
      <dgm:prSet/>
      <dgm:spPr/>
      <dgm:t>
        <a:bodyPr/>
        <a:lstStyle/>
        <a:p>
          <a:endParaRPr lang="en-US"/>
        </a:p>
      </dgm:t>
    </dgm:pt>
    <dgm:pt modelId="{8FA99E2E-11AA-4C85-A5BA-4A07E82B46F4}">
      <dgm:prSet/>
      <dgm:spPr/>
      <dgm:t>
        <a:bodyPr/>
        <a:lstStyle/>
        <a:p>
          <a:r>
            <a:rPr lang="en-US" dirty="0"/>
            <a:t>Specimen needs to be handled properly to preserve specimen quality and avoid overgrowth of flora.</a:t>
          </a:r>
        </a:p>
      </dgm:t>
    </dgm:pt>
    <dgm:pt modelId="{E59D2E83-BB90-44E7-A81D-68B8E4196732}" type="parTrans" cxnId="{4700E5F7-8FDC-4B05-8A9D-63AAA0A85D13}">
      <dgm:prSet/>
      <dgm:spPr/>
      <dgm:t>
        <a:bodyPr/>
        <a:lstStyle/>
        <a:p>
          <a:endParaRPr lang="en-US"/>
        </a:p>
      </dgm:t>
    </dgm:pt>
    <dgm:pt modelId="{E648A26E-7D49-484E-9328-7E5C67F283B2}" type="sibTrans" cxnId="{4700E5F7-8FDC-4B05-8A9D-63AAA0A85D13}">
      <dgm:prSet/>
      <dgm:spPr/>
      <dgm:t>
        <a:bodyPr/>
        <a:lstStyle/>
        <a:p>
          <a:endParaRPr lang="en-US"/>
        </a:p>
      </dgm:t>
    </dgm:pt>
    <dgm:pt modelId="{645BE5C7-4EA2-4438-AE12-7570180547A0}">
      <dgm:prSet/>
      <dgm:spPr/>
      <dgm:t>
        <a:bodyPr/>
        <a:lstStyle/>
        <a:p>
          <a:r>
            <a:rPr lang="en-US" dirty="0"/>
            <a:t>Self-collection/”clean-catch” specimen quality is variable.</a:t>
          </a:r>
        </a:p>
      </dgm:t>
    </dgm:pt>
    <dgm:pt modelId="{D273F439-309B-477A-95EA-C2ADACA0A4AB}" type="parTrans" cxnId="{0E91F9C2-2C30-47BB-88ED-26669082ADF5}">
      <dgm:prSet/>
      <dgm:spPr/>
      <dgm:t>
        <a:bodyPr/>
        <a:lstStyle/>
        <a:p>
          <a:endParaRPr lang="en-US"/>
        </a:p>
      </dgm:t>
    </dgm:pt>
    <dgm:pt modelId="{385EA2F4-96D8-4586-A060-728572009AAA}" type="sibTrans" cxnId="{0E91F9C2-2C30-47BB-88ED-26669082ADF5}">
      <dgm:prSet/>
      <dgm:spPr/>
      <dgm:t>
        <a:bodyPr/>
        <a:lstStyle/>
        <a:p>
          <a:endParaRPr lang="en-US"/>
        </a:p>
      </dgm:t>
    </dgm:pt>
    <dgm:pt modelId="{FE713195-C885-41BC-8BE7-AB5435C2999E}">
      <dgm:prSet/>
      <dgm:spPr/>
      <dgm:t>
        <a:bodyPr/>
        <a:lstStyle/>
        <a:p>
          <a:r>
            <a:rPr lang="en-US" dirty="0"/>
            <a:t>Straight catheter specimen is probably better but invasive. If patient cannot provide a reliable self-collection specimen, straight catheter specimen is needed.</a:t>
          </a:r>
        </a:p>
      </dgm:t>
    </dgm:pt>
    <dgm:pt modelId="{BD5AF1E0-A1CA-4343-B186-E13EBFAEAFFF}" type="parTrans" cxnId="{5C0D7F41-CA73-48BC-B948-584856C5419C}">
      <dgm:prSet/>
      <dgm:spPr/>
      <dgm:t>
        <a:bodyPr/>
        <a:lstStyle/>
        <a:p>
          <a:endParaRPr lang="en-US"/>
        </a:p>
      </dgm:t>
    </dgm:pt>
    <dgm:pt modelId="{3AC428C6-9D77-47E9-BA63-00CC1228FB5D}" type="sibTrans" cxnId="{5C0D7F41-CA73-48BC-B948-584856C5419C}">
      <dgm:prSet/>
      <dgm:spPr/>
      <dgm:t>
        <a:bodyPr/>
        <a:lstStyle/>
        <a:p>
          <a:endParaRPr lang="en-US"/>
        </a:p>
      </dgm:t>
    </dgm:pt>
    <dgm:pt modelId="{F7111B77-D2C0-4331-9C90-BFC698AB644F}">
      <dgm:prSet/>
      <dgm:spPr/>
      <dgm:t>
        <a:bodyPr/>
        <a:lstStyle/>
        <a:p>
          <a:r>
            <a:rPr lang="en-US"/>
            <a:t>Indwelling catheters should be exchanged BEFORE urine specimen is collected.</a:t>
          </a:r>
        </a:p>
      </dgm:t>
    </dgm:pt>
    <dgm:pt modelId="{837F963E-BEF5-407D-AE47-CE415595F0C8}" type="parTrans" cxnId="{B2E72FE6-0642-44E8-BCE6-C0E9E37661EC}">
      <dgm:prSet/>
      <dgm:spPr/>
      <dgm:t>
        <a:bodyPr/>
        <a:lstStyle/>
        <a:p>
          <a:endParaRPr lang="en-US"/>
        </a:p>
      </dgm:t>
    </dgm:pt>
    <dgm:pt modelId="{7B4DD26F-3B2B-4151-8DC5-501C54D2E94C}" type="sibTrans" cxnId="{B2E72FE6-0642-44E8-BCE6-C0E9E37661EC}">
      <dgm:prSet/>
      <dgm:spPr/>
      <dgm:t>
        <a:bodyPr/>
        <a:lstStyle/>
        <a:p>
          <a:endParaRPr lang="en-US"/>
        </a:p>
      </dgm:t>
    </dgm:pt>
    <dgm:pt modelId="{B18A65FD-C92B-7841-B15E-7A3ED1FFF74A}">
      <dgm:prSet/>
      <dgm:spPr/>
      <dgm:t>
        <a:bodyPr/>
        <a:lstStyle/>
        <a:p>
          <a:r>
            <a:rPr lang="en-US" dirty="0"/>
            <a:t>Avoid contamination as much as possible.</a:t>
          </a:r>
        </a:p>
      </dgm:t>
    </dgm:pt>
    <dgm:pt modelId="{77CADA30-78ED-3B4E-8536-90CC1866DAAB}" type="parTrans" cxnId="{56BB5F54-A2EA-1547-A9F2-4CFBE7F69BDA}">
      <dgm:prSet/>
      <dgm:spPr/>
      <dgm:t>
        <a:bodyPr/>
        <a:lstStyle/>
        <a:p>
          <a:endParaRPr lang="en-US"/>
        </a:p>
      </dgm:t>
    </dgm:pt>
    <dgm:pt modelId="{AACDA60E-1A27-9046-9126-E9CAA0593488}" type="sibTrans" cxnId="{56BB5F54-A2EA-1547-A9F2-4CFBE7F69BDA}">
      <dgm:prSet/>
      <dgm:spPr/>
      <dgm:t>
        <a:bodyPr/>
        <a:lstStyle/>
        <a:p>
          <a:endParaRPr lang="en-US"/>
        </a:p>
      </dgm:t>
    </dgm:pt>
    <dgm:pt modelId="{75DB5489-D7E2-DD4B-82A6-652DC7E805AC}" type="pres">
      <dgm:prSet presAssocID="{6D674EA0-45F0-49D2-ACCB-35B22C081511}" presName="linear" presStyleCnt="0">
        <dgm:presLayoutVars>
          <dgm:animLvl val="lvl"/>
          <dgm:resizeHandles val="exact"/>
        </dgm:presLayoutVars>
      </dgm:prSet>
      <dgm:spPr/>
    </dgm:pt>
    <dgm:pt modelId="{13F752DE-8C3A-1B44-9368-AD608D9BDAD8}" type="pres">
      <dgm:prSet presAssocID="{AD397ED0-B36A-4310-B480-16BAFFD03D1E}" presName="parentText" presStyleLbl="node1" presStyleIdx="0" presStyleCnt="6">
        <dgm:presLayoutVars>
          <dgm:chMax val="0"/>
          <dgm:bulletEnabled val="1"/>
        </dgm:presLayoutVars>
      </dgm:prSet>
      <dgm:spPr/>
    </dgm:pt>
    <dgm:pt modelId="{A8550325-C17C-5143-AB92-77CBAB2ACADB}" type="pres">
      <dgm:prSet presAssocID="{00934A7C-5680-4351-9721-E8738A727B88}" presName="spacer" presStyleCnt="0"/>
      <dgm:spPr/>
    </dgm:pt>
    <dgm:pt modelId="{FC5ACC26-F76D-EB41-9C69-73B3F09D738F}" type="pres">
      <dgm:prSet presAssocID="{B18A65FD-C92B-7841-B15E-7A3ED1FFF74A}" presName="parentText" presStyleLbl="node1" presStyleIdx="1" presStyleCnt="6">
        <dgm:presLayoutVars>
          <dgm:chMax val="0"/>
          <dgm:bulletEnabled val="1"/>
        </dgm:presLayoutVars>
      </dgm:prSet>
      <dgm:spPr/>
    </dgm:pt>
    <dgm:pt modelId="{55743280-3478-F24D-828D-A16F78574BAC}" type="pres">
      <dgm:prSet presAssocID="{AACDA60E-1A27-9046-9126-E9CAA0593488}" presName="spacer" presStyleCnt="0"/>
      <dgm:spPr/>
    </dgm:pt>
    <dgm:pt modelId="{EA968920-4953-2145-9CEB-686039A9D31F}" type="pres">
      <dgm:prSet presAssocID="{8FA99E2E-11AA-4C85-A5BA-4A07E82B46F4}" presName="parentText" presStyleLbl="node1" presStyleIdx="2" presStyleCnt="6">
        <dgm:presLayoutVars>
          <dgm:chMax val="0"/>
          <dgm:bulletEnabled val="1"/>
        </dgm:presLayoutVars>
      </dgm:prSet>
      <dgm:spPr/>
    </dgm:pt>
    <dgm:pt modelId="{BC8D6999-FEF7-D747-981F-D2AE747B600C}" type="pres">
      <dgm:prSet presAssocID="{E648A26E-7D49-484E-9328-7E5C67F283B2}" presName="spacer" presStyleCnt="0"/>
      <dgm:spPr/>
    </dgm:pt>
    <dgm:pt modelId="{E97FF71F-2468-9747-BEE3-4956CE0851BF}" type="pres">
      <dgm:prSet presAssocID="{645BE5C7-4EA2-4438-AE12-7570180547A0}" presName="parentText" presStyleLbl="node1" presStyleIdx="3" presStyleCnt="6">
        <dgm:presLayoutVars>
          <dgm:chMax val="0"/>
          <dgm:bulletEnabled val="1"/>
        </dgm:presLayoutVars>
      </dgm:prSet>
      <dgm:spPr/>
    </dgm:pt>
    <dgm:pt modelId="{4867D393-E136-BF44-9C64-4C523BF48C1D}" type="pres">
      <dgm:prSet presAssocID="{385EA2F4-96D8-4586-A060-728572009AAA}" presName="spacer" presStyleCnt="0"/>
      <dgm:spPr/>
    </dgm:pt>
    <dgm:pt modelId="{B648A95F-6A6B-DA49-9250-0A94CC0DAED6}" type="pres">
      <dgm:prSet presAssocID="{FE713195-C885-41BC-8BE7-AB5435C2999E}" presName="parentText" presStyleLbl="node1" presStyleIdx="4" presStyleCnt="6">
        <dgm:presLayoutVars>
          <dgm:chMax val="0"/>
          <dgm:bulletEnabled val="1"/>
        </dgm:presLayoutVars>
      </dgm:prSet>
      <dgm:spPr/>
    </dgm:pt>
    <dgm:pt modelId="{3A9F744D-E394-0E4F-A13B-7C4CADD44FF0}" type="pres">
      <dgm:prSet presAssocID="{3AC428C6-9D77-47E9-BA63-00CC1228FB5D}" presName="spacer" presStyleCnt="0"/>
      <dgm:spPr/>
    </dgm:pt>
    <dgm:pt modelId="{4D8316FE-173C-3E42-B16B-B5E3B391ECB4}" type="pres">
      <dgm:prSet presAssocID="{F7111B77-D2C0-4331-9C90-BFC698AB644F}" presName="parentText" presStyleLbl="node1" presStyleIdx="5" presStyleCnt="6">
        <dgm:presLayoutVars>
          <dgm:chMax val="0"/>
          <dgm:bulletEnabled val="1"/>
        </dgm:presLayoutVars>
      </dgm:prSet>
      <dgm:spPr/>
    </dgm:pt>
  </dgm:ptLst>
  <dgm:cxnLst>
    <dgm:cxn modelId="{C8408002-5AAB-284D-86BC-A5FAFB11F671}" type="presOf" srcId="{B18A65FD-C92B-7841-B15E-7A3ED1FFF74A}" destId="{FC5ACC26-F76D-EB41-9C69-73B3F09D738F}" srcOrd="0" destOrd="0" presId="urn:microsoft.com/office/officeart/2005/8/layout/vList2"/>
    <dgm:cxn modelId="{1A15F62C-BE8D-9241-B422-0A8D805292E4}" type="presOf" srcId="{6D674EA0-45F0-49D2-ACCB-35B22C081511}" destId="{75DB5489-D7E2-DD4B-82A6-652DC7E805AC}" srcOrd="0" destOrd="0" presId="urn:microsoft.com/office/officeart/2005/8/layout/vList2"/>
    <dgm:cxn modelId="{5C0D7F41-CA73-48BC-B948-584856C5419C}" srcId="{6D674EA0-45F0-49D2-ACCB-35B22C081511}" destId="{FE713195-C885-41BC-8BE7-AB5435C2999E}" srcOrd="4" destOrd="0" parTransId="{BD5AF1E0-A1CA-4343-B186-E13EBFAEAFFF}" sibTransId="{3AC428C6-9D77-47E9-BA63-00CC1228FB5D}"/>
    <dgm:cxn modelId="{D35DB54D-B9A6-FA4F-AB36-C489D02FF980}" type="presOf" srcId="{8FA99E2E-11AA-4C85-A5BA-4A07E82B46F4}" destId="{EA968920-4953-2145-9CEB-686039A9D31F}" srcOrd="0" destOrd="0" presId="urn:microsoft.com/office/officeart/2005/8/layout/vList2"/>
    <dgm:cxn modelId="{56BB5F54-A2EA-1547-A9F2-4CFBE7F69BDA}" srcId="{6D674EA0-45F0-49D2-ACCB-35B22C081511}" destId="{B18A65FD-C92B-7841-B15E-7A3ED1FFF74A}" srcOrd="1" destOrd="0" parTransId="{77CADA30-78ED-3B4E-8536-90CC1866DAAB}" sibTransId="{AACDA60E-1A27-9046-9126-E9CAA0593488}"/>
    <dgm:cxn modelId="{0227C481-7EF5-7341-BB14-2ED66AE9613E}" type="presOf" srcId="{AD397ED0-B36A-4310-B480-16BAFFD03D1E}" destId="{13F752DE-8C3A-1B44-9368-AD608D9BDAD8}" srcOrd="0" destOrd="0" presId="urn:microsoft.com/office/officeart/2005/8/layout/vList2"/>
    <dgm:cxn modelId="{702D728E-B37E-4057-9CE1-3AB465B205F0}" srcId="{6D674EA0-45F0-49D2-ACCB-35B22C081511}" destId="{AD397ED0-B36A-4310-B480-16BAFFD03D1E}" srcOrd="0" destOrd="0" parTransId="{DF520AA1-BB54-4792-88F2-8B87BD265FD7}" sibTransId="{00934A7C-5680-4351-9721-E8738A727B88}"/>
    <dgm:cxn modelId="{39B7178F-0F94-7F42-BEBA-191CC59E128C}" type="presOf" srcId="{FE713195-C885-41BC-8BE7-AB5435C2999E}" destId="{B648A95F-6A6B-DA49-9250-0A94CC0DAED6}" srcOrd="0" destOrd="0" presId="urn:microsoft.com/office/officeart/2005/8/layout/vList2"/>
    <dgm:cxn modelId="{0E91F9C2-2C30-47BB-88ED-26669082ADF5}" srcId="{6D674EA0-45F0-49D2-ACCB-35B22C081511}" destId="{645BE5C7-4EA2-4438-AE12-7570180547A0}" srcOrd="3" destOrd="0" parTransId="{D273F439-309B-477A-95EA-C2ADACA0A4AB}" sibTransId="{385EA2F4-96D8-4586-A060-728572009AAA}"/>
    <dgm:cxn modelId="{1E732CD1-FFB6-6C40-8E11-4A132539EA0F}" type="presOf" srcId="{645BE5C7-4EA2-4438-AE12-7570180547A0}" destId="{E97FF71F-2468-9747-BEE3-4956CE0851BF}" srcOrd="0" destOrd="0" presId="urn:microsoft.com/office/officeart/2005/8/layout/vList2"/>
    <dgm:cxn modelId="{B2E72FE6-0642-44E8-BCE6-C0E9E37661EC}" srcId="{6D674EA0-45F0-49D2-ACCB-35B22C081511}" destId="{F7111B77-D2C0-4331-9C90-BFC698AB644F}" srcOrd="5" destOrd="0" parTransId="{837F963E-BEF5-407D-AE47-CE415595F0C8}" sibTransId="{7B4DD26F-3B2B-4151-8DC5-501C54D2E94C}"/>
    <dgm:cxn modelId="{84EFB1EE-7CCF-1B4A-9461-5CC90A406790}" type="presOf" srcId="{F7111B77-D2C0-4331-9C90-BFC698AB644F}" destId="{4D8316FE-173C-3E42-B16B-B5E3B391ECB4}" srcOrd="0" destOrd="0" presId="urn:microsoft.com/office/officeart/2005/8/layout/vList2"/>
    <dgm:cxn modelId="{4700E5F7-8FDC-4B05-8A9D-63AAA0A85D13}" srcId="{6D674EA0-45F0-49D2-ACCB-35B22C081511}" destId="{8FA99E2E-11AA-4C85-A5BA-4A07E82B46F4}" srcOrd="2" destOrd="0" parTransId="{E59D2E83-BB90-44E7-A81D-68B8E4196732}" sibTransId="{E648A26E-7D49-484E-9328-7E5C67F283B2}"/>
    <dgm:cxn modelId="{94B2B841-73E8-EF4C-84B5-2BA00991E21B}" type="presParOf" srcId="{75DB5489-D7E2-DD4B-82A6-652DC7E805AC}" destId="{13F752DE-8C3A-1B44-9368-AD608D9BDAD8}" srcOrd="0" destOrd="0" presId="urn:microsoft.com/office/officeart/2005/8/layout/vList2"/>
    <dgm:cxn modelId="{C0919F79-31B5-134F-904F-03CAC919C1DA}" type="presParOf" srcId="{75DB5489-D7E2-DD4B-82A6-652DC7E805AC}" destId="{A8550325-C17C-5143-AB92-77CBAB2ACADB}" srcOrd="1" destOrd="0" presId="urn:microsoft.com/office/officeart/2005/8/layout/vList2"/>
    <dgm:cxn modelId="{287F97BA-C4BE-D04E-A4C8-5A2025DDF39C}" type="presParOf" srcId="{75DB5489-D7E2-DD4B-82A6-652DC7E805AC}" destId="{FC5ACC26-F76D-EB41-9C69-73B3F09D738F}" srcOrd="2" destOrd="0" presId="urn:microsoft.com/office/officeart/2005/8/layout/vList2"/>
    <dgm:cxn modelId="{FAA26980-E08D-E74E-A401-74B9C675258D}" type="presParOf" srcId="{75DB5489-D7E2-DD4B-82A6-652DC7E805AC}" destId="{55743280-3478-F24D-828D-A16F78574BAC}" srcOrd="3" destOrd="0" presId="urn:microsoft.com/office/officeart/2005/8/layout/vList2"/>
    <dgm:cxn modelId="{536C8DE8-5601-2443-9676-0223B48D36CC}" type="presParOf" srcId="{75DB5489-D7E2-DD4B-82A6-652DC7E805AC}" destId="{EA968920-4953-2145-9CEB-686039A9D31F}" srcOrd="4" destOrd="0" presId="urn:microsoft.com/office/officeart/2005/8/layout/vList2"/>
    <dgm:cxn modelId="{F9A3D16D-EA79-D34B-8342-3110AC2A6840}" type="presParOf" srcId="{75DB5489-D7E2-DD4B-82A6-652DC7E805AC}" destId="{BC8D6999-FEF7-D747-981F-D2AE747B600C}" srcOrd="5" destOrd="0" presId="urn:microsoft.com/office/officeart/2005/8/layout/vList2"/>
    <dgm:cxn modelId="{0590AF18-9010-6B42-AA57-73378DB3D48F}" type="presParOf" srcId="{75DB5489-D7E2-DD4B-82A6-652DC7E805AC}" destId="{E97FF71F-2468-9747-BEE3-4956CE0851BF}" srcOrd="6" destOrd="0" presId="urn:microsoft.com/office/officeart/2005/8/layout/vList2"/>
    <dgm:cxn modelId="{0ED0A956-7108-9C45-B253-B9995D8534AA}" type="presParOf" srcId="{75DB5489-D7E2-DD4B-82A6-652DC7E805AC}" destId="{4867D393-E136-BF44-9C64-4C523BF48C1D}" srcOrd="7" destOrd="0" presId="urn:microsoft.com/office/officeart/2005/8/layout/vList2"/>
    <dgm:cxn modelId="{3D06D897-F9C9-FC44-BA24-F4D2623B7F1D}" type="presParOf" srcId="{75DB5489-D7E2-DD4B-82A6-652DC7E805AC}" destId="{B648A95F-6A6B-DA49-9250-0A94CC0DAED6}" srcOrd="8" destOrd="0" presId="urn:microsoft.com/office/officeart/2005/8/layout/vList2"/>
    <dgm:cxn modelId="{C153FEB3-3B73-CE46-8A26-02B316FAEAB3}" type="presParOf" srcId="{75DB5489-D7E2-DD4B-82A6-652DC7E805AC}" destId="{3A9F744D-E394-0E4F-A13B-7C4CADD44FF0}" srcOrd="9" destOrd="0" presId="urn:microsoft.com/office/officeart/2005/8/layout/vList2"/>
    <dgm:cxn modelId="{89EB4F8D-AF25-B149-B831-55703D819E48}" type="presParOf" srcId="{75DB5489-D7E2-DD4B-82A6-652DC7E805AC}" destId="{4D8316FE-173C-3E42-B16B-B5E3B391ECB4}"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752DE-8C3A-1B44-9368-AD608D9BDAD8}">
      <dsp:nvSpPr>
        <dsp:cNvPr id="0" name=""/>
        <dsp:cNvSpPr/>
      </dsp:nvSpPr>
      <dsp:spPr>
        <a:xfrm>
          <a:off x="0" y="156482"/>
          <a:ext cx="7715092" cy="954486"/>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Question how the specimen was collected by the patient.</a:t>
          </a:r>
        </a:p>
      </dsp:txBody>
      <dsp:txXfrm>
        <a:off x="46594" y="203076"/>
        <a:ext cx="7621904" cy="861298"/>
      </dsp:txXfrm>
    </dsp:sp>
    <dsp:sp modelId="{FC5ACC26-F76D-EB41-9C69-73B3F09D738F}">
      <dsp:nvSpPr>
        <dsp:cNvPr id="0" name=""/>
        <dsp:cNvSpPr/>
      </dsp:nvSpPr>
      <dsp:spPr>
        <a:xfrm>
          <a:off x="0" y="1159929"/>
          <a:ext cx="7715092" cy="954486"/>
        </a:xfrm>
        <a:prstGeom prst="roundRect">
          <a:avLst/>
        </a:prstGeom>
        <a:gradFill rotWithShape="0">
          <a:gsLst>
            <a:gs pos="0">
              <a:schemeClr val="accent5">
                <a:hueOff val="-2430430"/>
                <a:satOff val="-165"/>
                <a:lumOff val="392"/>
                <a:alphaOff val="0"/>
                <a:satMod val="103000"/>
                <a:lumMod val="102000"/>
                <a:tint val="94000"/>
              </a:schemeClr>
            </a:gs>
            <a:gs pos="50000">
              <a:schemeClr val="accent5">
                <a:hueOff val="-2430430"/>
                <a:satOff val="-165"/>
                <a:lumOff val="392"/>
                <a:alphaOff val="0"/>
                <a:satMod val="110000"/>
                <a:lumMod val="100000"/>
                <a:shade val="100000"/>
              </a:schemeClr>
            </a:gs>
            <a:gs pos="100000">
              <a:schemeClr val="accent5">
                <a:hueOff val="-2430430"/>
                <a:satOff val="-165"/>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Avoid contamination as much as possible.</a:t>
          </a:r>
        </a:p>
      </dsp:txBody>
      <dsp:txXfrm>
        <a:off x="46594" y="1206523"/>
        <a:ext cx="7621904" cy="861298"/>
      </dsp:txXfrm>
    </dsp:sp>
    <dsp:sp modelId="{EA968920-4953-2145-9CEB-686039A9D31F}">
      <dsp:nvSpPr>
        <dsp:cNvPr id="0" name=""/>
        <dsp:cNvSpPr/>
      </dsp:nvSpPr>
      <dsp:spPr>
        <a:xfrm>
          <a:off x="0" y="2163376"/>
          <a:ext cx="7715092" cy="954486"/>
        </a:xfrm>
        <a:prstGeom prst="roundRect">
          <a:avLst/>
        </a:prstGeom>
        <a:gradFill rotWithShape="0">
          <a:gsLst>
            <a:gs pos="0">
              <a:schemeClr val="accent5">
                <a:hueOff val="-4860860"/>
                <a:satOff val="-330"/>
                <a:lumOff val="784"/>
                <a:alphaOff val="0"/>
                <a:satMod val="103000"/>
                <a:lumMod val="102000"/>
                <a:tint val="94000"/>
              </a:schemeClr>
            </a:gs>
            <a:gs pos="50000">
              <a:schemeClr val="accent5">
                <a:hueOff val="-4860860"/>
                <a:satOff val="-330"/>
                <a:lumOff val="784"/>
                <a:alphaOff val="0"/>
                <a:satMod val="110000"/>
                <a:lumMod val="100000"/>
                <a:shade val="100000"/>
              </a:schemeClr>
            </a:gs>
            <a:gs pos="100000">
              <a:schemeClr val="accent5">
                <a:hueOff val="-4860860"/>
                <a:satOff val="-330"/>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Specimen needs to be handled properly to preserve specimen quality and avoid overgrowth of flora.</a:t>
          </a:r>
        </a:p>
      </dsp:txBody>
      <dsp:txXfrm>
        <a:off x="46594" y="2209970"/>
        <a:ext cx="7621904" cy="861298"/>
      </dsp:txXfrm>
    </dsp:sp>
    <dsp:sp modelId="{E97FF71F-2468-9747-BEE3-4956CE0851BF}">
      <dsp:nvSpPr>
        <dsp:cNvPr id="0" name=""/>
        <dsp:cNvSpPr/>
      </dsp:nvSpPr>
      <dsp:spPr>
        <a:xfrm>
          <a:off x="0" y="3166823"/>
          <a:ext cx="7715092" cy="954486"/>
        </a:xfrm>
        <a:prstGeom prst="roundRect">
          <a:avLst/>
        </a:prstGeom>
        <a:gradFill rotWithShape="0">
          <a:gsLst>
            <a:gs pos="0">
              <a:schemeClr val="accent5">
                <a:hueOff val="-7291290"/>
                <a:satOff val="-496"/>
                <a:lumOff val="1177"/>
                <a:alphaOff val="0"/>
                <a:satMod val="103000"/>
                <a:lumMod val="102000"/>
                <a:tint val="94000"/>
              </a:schemeClr>
            </a:gs>
            <a:gs pos="50000">
              <a:schemeClr val="accent5">
                <a:hueOff val="-7291290"/>
                <a:satOff val="-496"/>
                <a:lumOff val="1177"/>
                <a:alphaOff val="0"/>
                <a:satMod val="110000"/>
                <a:lumMod val="100000"/>
                <a:shade val="100000"/>
              </a:schemeClr>
            </a:gs>
            <a:gs pos="100000">
              <a:schemeClr val="accent5">
                <a:hueOff val="-7291290"/>
                <a:satOff val="-496"/>
                <a:lumOff val="1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Self-collection/”clean-catch” specimen quality is variable.</a:t>
          </a:r>
        </a:p>
      </dsp:txBody>
      <dsp:txXfrm>
        <a:off x="46594" y="3213417"/>
        <a:ext cx="7621904" cy="861298"/>
      </dsp:txXfrm>
    </dsp:sp>
    <dsp:sp modelId="{B648A95F-6A6B-DA49-9250-0A94CC0DAED6}">
      <dsp:nvSpPr>
        <dsp:cNvPr id="0" name=""/>
        <dsp:cNvSpPr/>
      </dsp:nvSpPr>
      <dsp:spPr>
        <a:xfrm>
          <a:off x="0" y="4170269"/>
          <a:ext cx="7715092" cy="954486"/>
        </a:xfrm>
        <a:prstGeom prst="roundRect">
          <a:avLst/>
        </a:prstGeom>
        <a:gradFill rotWithShape="0">
          <a:gsLst>
            <a:gs pos="0">
              <a:schemeClr val="accent5">
                <a:hueOff val="-9721720"/>
                <a:satOff val="-661"/>
                <a:lumOff val="1569"/>
                <a:alphaOff val="0"/>
                <a:satMod val="103000"/>
                <a:lumMod val="102000"/>
                <a:tint val="94000"/>
              </a:schemeClr>
            </a:gs>
            <a:gs pos="50000">
              <a:schemeClr val="accent5">
                <a:hueOff val="-9721720"/>
                <a:satOff val="-661"/>
                <a:lumOff val="1569"/>
                <a:alphaOff val="0"/>
                <a:satMod val="110000"/>
                <a:lumMod val="100000"/>
                <a:shade val="100000"/>
              </a:schemeClr>
            </a:gs>
            <a:gs pos="100000">
              <a:schemeClr val="accent5">
                <a:hueOff val="-9721720"/>
                <a:satOff val="-661"/>
                <a:lumOff val="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Straight catheter specimen is probably better but invasive. If patient cannot provide a reliable self-collection specimen, straight catheter specimen is needed.</a:t>
          </a:r>
        </a:p>
      </dsp:txBody>
      <dsp:txXfrm>
        <a:off x="46594" y="4216863"/>
        <a:ext cx="7621904" cy="861298"/>
      </dsp:txXfrm>
    </dsp:sp>
    <dsp:sp modelId="{4D8316FE-173C-3E42-B16B-B5E3B391ECB4}">
      <dsp:nvSpPr>
        <dsp:cNvPr id="0" name=""/>
        <dsp:cNvSpPr/>
      </dsp:nvSpPr>
      <dsp:spPr>
        <a:xfrm>
          <a:off x="0" y="5173716"/>
          <a:ext cx="7715092" cy="954486"/>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Indwelling catheters should be exchanged BEFORE urine specimen is collected.</a:t>
          </a:r>
        </a:p>
      </dsp:txBody>
      <dsp:txXfrm>
        <a:off x="46594" y="5220310"/>
        <a:ext cx="7621904" cy="86129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0AC70-037D-A640-AC1E-DA1EA601336F}" type="datetimeFigureOut">
              <a:rPr lang="en-US" smtClean="0"/>
              <a:t>8/3/26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837D02-1D87-A444-8871-76E75182E550}" type="slidenum">
              <a:rPr lang="en-US" smtClean="0"/>
              <a:t>‹#›</a:t>
            </a:fld>
            <a:endParaRPr lang="en-US"/>
          </a:p>
        </p:txBody>
      </p:sp>
    </p:spTree>
    <p:extLst>
      <p:ext uri="{BB962C8B-B14F-4D97-AF65-F5344CB8AC3E}">
        <p14:creationId xmlns:p14="http://schemas.microsoft.com/office/powerpoint/2010/main" val="4063252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837D02-1D87-A444-8871-76E75182E550}" type="slidenum">
              <a:rPr lang="en-US" smtClean="0"/>
              <a:t>6</a:t>
            </a:fld>
            <a:endParaRPr lang="en-US"/>
          </a:p>
        </p:txBody>
      </p:sp>
    </p:spTree>
    <p:extLst>
      <p:ext uri="{BB962C8B-B14F-4D97-AF65-F5344CB8AC3E}">
        <p14:creationId xmlns:p14="http://schemas.microsoft.com/office/powerpoint/2010/main" val="2532166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CE68-7F26-ED5F-7AF3-51B156F569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F4761-E0BB-0E60-6839-8BD802DC47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E019BE-10CB-8B99-8F68-5F5B97617820}"/>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5" name="Footer Placeholder 4">
            <a:extLst>
              <a:ext uri="{FF2B5EF4-FFF2-40B4-BE49-F238E27FC236}">
                <a16:creationId xmlns:a16="http://schemas.microsoft.com/office/drawing/2014/main" id="{D772C5A8-B9F5-3653-9E6D-CF65FA2D40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FB703-35CF-9CF9-116E-9F048EB8C8B0}"/>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2620092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C5422-0427-5774-8110-E1CDFEC6C0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6A6C85-95B6-364B-CB60-8FBDE95AF6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F264F-2D06-3C32-9AD9-F63E25D5F7F0}"/>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5" name="Footer Placeholder 4">
            <a:extLst>
              <a:ext uri="{FF2B5EF4-FFF2-40B4-BE49-F238E27FC236}">
                <a16:creationId xmlns:a16="http://schemas.microsoft.com/office/drawing/2014/main" id="{6619F0CA-C44B-4B06-F693-A6276D8DAD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E092D-6F53-9F7D-E4A8-E5E2940250CF}"/>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1522707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34892-CB28-DC26-EDA3-A0C172BD4A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5AEB5A-943F-A082-D4EF-64C2293834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69190E-FB14-294D-36EF-236AE07A6082}"/>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5" name="Footer Placeholder 4">
            <a:extLst>
              <a:ext uri="{FF2B5EF4-FFF2-40B4-BE49-F238E27FC236}">
                <a16:creationId xmlns:a16="http://schemas.microsoft.com/office/drawing/2014/main" id="{1559AD27-F41C-96EA-1CE4-6D0A90C8E2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E24E9-35A4-E7F1-3CF7-1651ECECB3DB}"/>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3067878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E200-CDD9-9053-070D-52DA3B60BD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23B4FB-F68D-D136-4774-177BF77190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5529A6-F9A7-5E7A-73C8-F25C400CC7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2ADBDB-4A56-66B2-6033-234976AA1401}"/>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6" name="Footer Placeholder 5">
            <a:extLst>
              <a:ext uri="{FF2B5EF4-FFF2-40B4-BE49-F238E27FC236}">
                <a16:creationId xmlns:a16="http://schemas.microsoft.com/office/drawing/2014/main" id="{0C96D2AB-7C4E-BEBE-17A0-DD26B7A77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38C033-162C-BFB6-94D7-5F0C6C7142F1}"/>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97707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D74E4-8491-535D-5B5E-49D156ABDC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A94E74-A115-FBE0-8689-9D44F4D827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9C514E-D920-41CE-E910-F4A3350ED5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330D4C-61FF-9795-A57E-5569F585CD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B3A19B-3D44-12FB-8A76-2486FBACA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D04208-B162-1E7F-06F0-1F9AD58CA678}"/>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8" name="Footer Placeholder 7">
            <a:extLst>
              <a:ext uri="{FF2B5EF4-FFF2-40B4-BE49-F238E27FC236}">
                <a16:creationId xmlns:a16="http://schemas.microsoft.com/office/drawing/2014/main" id="{F3160390-547E-1164-0115-86C49DF086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2249C4-5F4E-F35E-A290-4336236AF4E0}"/>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2505942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FBC60-4077-DCB3-081C-47F3D0C46E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F2C558-646C-324F-8099-EE98AE6E05FA}"/>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4" name="Footer Placeholder 3">
            <a:extLst>
              <a:ext uri="{FF2B5EF4-FFF2-40B4-BE49-F238E27FC236}">
                <a16:creationId xmlns:a16="http://schemas.microsoft.com/office/drawing/2014/main" id="{7F4315A3-E95A-E0A6-A293-08A0DAD389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07B5E4-5BAD-1FC3-B02C-3060E4965DF6}"/>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2214828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57313-234A-60B7-88D1-84413BEC046A}"/>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3" name="Footer Placeholder 2">
            <a:extLst>
              <a:ext uri="{FF2B5EF4-FFF2-40B4-BE49-F238E27FC236}">
                <a16:creationId xmlns:a16="http://schemas.microsoft.com/office/drawing/2014/main" id="{865E897A-2090-5670-CD26-2223780090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3AB7EE-886F-4F35-FC74-178127E5C2C1}"/>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1616631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A2F28-217C-3B95-A42B-D85B13A154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44FF62-54F6-596D-BDA5-BFB53D5832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58A865-331D-8A06-4123-A9AF087759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DBA00D-E313-5067-0D94-17240D42F8CF}"/>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6" name="Footer Placeholder 5">
            <a:extLst>
              <a:ext uri="{FF2B5EF4-FFF2-40B4-BE49-F238E27FC236}">
                <a16:creationId xmlns:a16="http://schemas.microsoft.com/office/drawing/2014/main" id="{C6B5D9BA-C674-4C39-1727-7ABDA6D86D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4AE40B-2CD3-049D-C603-D7D652B4E3B0}"/>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828316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9106-4152-0A9B-34A1-55A74595FD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389347-2D47-15DB-5213-AA9F75EF70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8894A9-54B4-8291-BE6C-62196D4058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D1B3C-6741-EDA8-A4BA-026952B703DB}"/>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6" name="Footer Placeholder 5">
            <a:extLst>
              <a:ext uri="{FF2B5EF4-FFF2-40B4-BE49-F238E27FC236}">
                <a16:creationId xmlns:a16="http://schemas.microsoft.com/office/drawing/2014/main" id="{1456B305-C806-3810-F578-AFA1A593AA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8D7F19-CD10-746C-C45E-6979AF8C5E6A}"/>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1989071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39464-FBC0-0B3A-C4C2-F8D2308BA5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83677-6103-C84D-D300-1512B06C31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CC2FDD-1C44-7A8E-8F8F-EED1CFF262A7}"/>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5" name="Footer Placeholder 4">
            <a:extLst>
              <a:ext uri="{FF2B5EF4-FFF2-40B4-BE49-F238E27FC236}">
                <a16:creationId xmlns:a16="http://schemas.microsoft.com/office/drawing/2014/main" id="{E90A042E-A033-3613-530F-E9A7F2565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260CAC-B8CA-6549-883D-D38CF80BF43F}"/>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2184271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78D47F-E7C2-A0DE-5BE5-8131390FE7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CADC15-94D8-6905-5FDA-023636A326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34C144-F37D-1F53-DDA3-B98805EE8C32}"/>
              </a:ext>
            </a:extLst>
          </p:cNvPr>
          <p:cNvSpPr>
            <a:spLocks noGrp="1"/>
          </p:cNvSpPr>
          <p:nvPr>
            <p:ph type="dt" sz="half" idx="10"/>
          </p:nvPr>
        </p:nvSpPr>
        <p:spPr/>
        <p:txBody>
          <a:bodyPr/>
          <a:lstStyle/>
          <a:p>
            <a:fld id="{C2FB195C-64C3-3742-AB06-9703C58249AA}" type="datetimeFigureOut">
              <a:rPr lang="en-US" smtClean="0"/>
              <a:t>8/3/26</a:t>
            </a:fld>
            <a:endParaRPr lang="en-US"/>
          </a:p>
        </p:txBody>
      </p:sp>
      <p:sp>
        <p:nvSpPr>
          <p:cNvPr id="5" name="Footer Placeholder 4">
            <a:extLst>
              <a:ext uri="{FF2B5EF4-FFF2-40B4-BE49-F238E27FC236}">
                <a16:creationId xmlns:a16="http://schemas.microsoft.com/office/drawing/2014/main" id="{2FA4C780-4BB7-C254-4561-D61748D8D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2ADB3-A3C5-E42E-D671-182DE2EA61E9}"/>
              </a:ext>
            </a:extLst>
          </p:cNvPr>
          <p:cNvSpPr>
            <a:spLocks noGrp="1"/>
          </p:cNvSpPr>
          <p:nvPr>
            <p:ph type="sldNum" sz="quarter" idx="12"/>
          </p:nvPr>
        </p:nvSpPr>
        <p:spPr/>
        <p:txBody>
          <a:bodyPr/>
          <a:lstStyle/>
          <a:p>
            <a:fld id="{0DC2623E-9D58-7447-A8DC-260C0760F9A7}" type="slidenum">
              <a:rPr lang="en-US" smtClean="0"/>
              <a:t>‹#›</a:t>
            </a:fld>
            <a:endParaRPr lang="en-US"/>
          </a:p>
        </p:txBody>
      </p:sp>
    </p:spTree>
    <p:extLst>
      <p:ext uri="{BB962C8B-B14F-4D97-AF65-F5344CB8AC3E}">
        <p14:creationId xmlns:p14="http://schemas.microsoft.com/office/powerpoint/2010/main" val="1510397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D4C574-7C2D-6B26-F6D7-DA20EB6DE4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678546-75AA-1375-CF0A-0866183E02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E44E03-28ED-BDEE-2735-D18BB15A88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FB195C-64C3-3742-AB06-9703C58249AA}" type="datetimeFigureOut">
              <a:rPr lang="en-US" smtClean="0"/>
              <a:t>8/3/26</a:t>
            </a:fld>
            <a:endParaRPr lang="en-US"/>
          </a:p>
        </p:txBody>
      </p:sp>
      <p:sp>
        <p:nvSpPr>
          <p:cNvPr id="5" name="Footer Placeholder 4">
            <a:extLst>
              <a:ext uri="{FF2B5EF4-FFF2-40B4-BE49-F238E27FC236}">
                <a16:creationId xmlns:a16="http://schemas.microsoft.com/office/drawing/2014/main" id="{7028CC39-D7E5-9DE6-C926-A4B603150A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9E69D6-BF05-F727-86D0-13F175B6F2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C2623E-9D58-7447-A8DC-260C0760F9A7}" type="slidenum">
              <a:rPr lang="en-US" smtClean="0"/>
              <a:t>‹#›</a:t>
            </a:fld>
            <a:endParaRPr lang="en-US"/>
          </a:p>
        </p:txBody>
      </p:sp>
    </p:spTree>
    <p:extLst>
      <p:ext uri="{BB962C8B-B14F-4D97-AF65-F5344CB8AC3E}">
        <p14:creationId xmlns:p14="http://schemas.microsoft.com/office/powerpoint/2010/main" val="3067138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C4732-A6E0-E9E9-48CC-C9E1A3DD5129}"/>
              </a:ext>
            </a:extLst>
          </p:cNvPr>
          <p:cNvSpPr>
            <a:spLocks noGrp="1"/>
          </p:cNvSpPr>
          <p:nvPr>
            <p:ph type="ctrTitle"/>
          </p:nvPr>
        </p:nvSpPr>
        <p:spPr/>
        <p:txBody>
          <a:bodyPr/>
          <a:lstStyle/>
          <a:p>
            <a:r>
              <a:rPr lang="en-US" dirty="0"/>
              <a:t>AHD UTIs Lecture</a:t>
            </a:r>
          </a:p>
        </p:txBody>
      </p:sp>
      <p:sp>
        <p:nvSpPr>
          <p:cNvPr id="3" name="Subtitle 2">
            <a:extLst>
              <a:ext uri="{FF2B5EF4-FFF2-40B4-BE49-F238E27FC236}">
                <a16:creationId xmlns:a16="http://schemas.microsoft.com/office/drawing/2014/main" id="{2A81D126-FC7F-9D04-C5D1-9AF2E954582D}"/>
              </a:ext>
            </a:extLst>
          </p:cNvPr>
          <p:cNvSpPr>
            <a:spLocks noGrp="1"/>
          </p:cNvSpPr>
          <p:nvPr>
            <p:ph type="subTitle" idx="1"/>
          </p:nvPr>
        </p:nvSpPr>
        <p:spPr/>
        <p:txBody>
          <a:bodyPr/>
          <a:lstStyle/>
          <a:p>
            <a:r>
              <a:rPr lang="en-US" dirty="0"/>
              <a:t>04 August 2026</a:t>
            </a:r>
          </a:p>
          <a:p>
            <a:r>
              <a:rPr lang="en-US" dirty="0"/>
              <a:t>Aishan Shi, MD</a:t>
            </a:r>
          </a:p>
        </p:txBody>
      </p:sp>
    </p:spTree>
    <p:extLst>
      <p:ext uri="{BB962C8B-B14F-4D97-AF65-F5344CB8AC3E}">
        <p14:creationId xmlns:p14="http://schemas.microsoft.com/office/powerpoint/2010/main" val="581127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1EA50-3E27-554D-DA7B-089E6008E68B}"/>
              </a:ext>
            </a:extLst>
          </p:cNvPr>
          <p:cNvSpPr>
            <a:spLocks noGrp="1"/>
          </p:cNvSpPr>
          <p:nvPr>
            <p:ph type="title"/>
          </p:nvPr>
        </p:nvSpPr>
        <p:spPr/>
        <p:txBody>
          <a:bodyPr/>
          <a:lstStyle/>
          <a:p>
            <a:r>
              <a:rPr lang="en-US" dirty="0"/>
              <a:t>Questions addressed in the next 10 min</a:t>
            </a:r>
          </a:p>
        </p:txBody>
      </p:sp>
      <p:sp>
        <p:nvSpPr>
          <p:cNvPr id="3" name="Content Placeholder 2">
            <a:extLst>
              <a:ext uri="{FF2B5EF4-FFF2-40B4-BE49-F238E27FC236}">
                <a16:creationId xmlns:a16="http://schemas.microsoft.com/office/drawing/2014/main" id="{88596D1F-9C8B-850A-9AB8-17F06C778651}"/>
              </a:ext>
            </a:extLst>
          </p:cNvPr>
          <p:cNvSpPr>
            <a:spLocks noGrp="1"/>
          </p:cNvSpPr>
          <p:nvPr>
            <p:ph idx="1"/>
          </p:nvPr>
        </p:nvSpPr>
        <p:spPr/>
        <p:txBody>
          <a:bodyPr/>
          <a:lstStyle/>
          <a:p>
            <a:pPr marL="514350" indent="-514350">
              <a:buFont typeface="+mj-lt"/>
              <a:buAutoNum type="arabicPeriod"/>
            </a:pPr>
            <a:r>
              <a:rPr lang="en-US" dirty="0"/>
              <a:t>How  should urinary specimens be collected?</a:t>
            </a:r>
          </a:p>
          <a:p>
            <a:pPr marL="514350" indent="-514350">
              <a:buFont typeface="+mj-lt"/>
              <a:buAutoNum type="arabicPeriod"/>
            </a:pPr>
            <a:r>
              <a:rPr lang="en-US" dirty="0"/>
              <a:t>What’s the definition of a UTI?</a:t>
            </a:r>
          </a:p>
          <a:p>
            <a:pPr marL="514350" indent="-514350">
              <a:buFont typeface="+mj-lt"/>
              <a:buAutoNum type="arabicPeriod"/>
            </a:pPr>
            <a:r>
              <a:rPr lang="en-US" dirty="0"/>
              <a:t>What’s the duration of treatment of </a:t>
            </a:r>
            <a:r>
              <a:rPr lang="en-US" dirty="0" err="1"/>
              <a:t>uUTI</a:t>
            </a:r>
            <a:r>
              <a:rPr lang="en-US" dirty="0"/>
              <a:t> vs </a:t>
            </a:r>
            <a:r>
              <a:rPr lang="en-US" dirty="0" err="1"/>
              <a:t>cUTI</a:t>
            </a:r>
            <a:r>
              <a:rPr lang="en-US" dirty="0"/>
              <a:t>?</a:t>
            </a:r>
          </a:p>
          <a:p>
            <a:pPr marL="514350" indent="-514350">
              <a:buFont typeface="+mj-lt"/>
              <a:buAutoNum type="arabicPeriod"/>
            </a:pPr>
            <a:r>
              <a:rPr lang="en-US" dirty="0"/>
              <a:t>Which antimicrobials should be used for </a:t>
            </a:r>
            <a:r>
              <a:rPr lang="en-US" dirty="0" err="1"/>
              <a:t>uUTI</a:t>
            </a:r>
            <a:r>
              <a:rPr lang="en-US" dirty="0"/>
              <a:t> vs </a:t>
            </a:r>
            <a:r>
              <a:rPr lang="en-US" dirty="0" err="1"/>
              <a:t>cUTI</a:t>
            </a:r>
            <a:r>
              <a:rPr lang="en-US" dirty="0"/>
              <a:t>?</a:t>
            </a:r>
          </a:p>
          <a:p>
            <a:pPr marL="514350" indent="-514350">
              <a:buFont typeface="+mj-lt"/>
              <a:buAutoNum type="arabicPeriod"/>
            </a:pPr>
            <a:r>
              <a:rPr lang="en-US" dirty="0"/>
              <a:t>When should ASB be screened for and treated?</a:t>
            </a:r>
          </a:p>
          <a:p>
            <a:pPr marL="514350" indent="-514350">
              <a:buFont typeface="+mj-lt"/>
              <a:buAutoNum type="arabicPeriod"/>
            </a:pPr>
            <a:r>
              <a:rPr lang="en-US" dirty="0"/>
              <a:t>What is the management approach for recurrent UTIs?</a:t>
            </a:r>
          </a:p>
          <a:p>
            <a:pPr marL="514350" indent="-514350">
              <a:buFont typeface="+mj-lt"/>
              <a:buAutoNum type="arabicPeriod"/>
            </a:pPr>
            <a:r>
              <a:rPr lang="en-US" dirty="0"/>
              <a:t>Should candida in the urine be treated, and if so, how?</a:t>
            </a:r>
          </a:p>
          <a:p>
            <a:pPr marL="514350" indent="-514350">
              <a:buFont typeface="+mj-lt"/>
              <a:buAutoNum type="arabicPeriod"/>
            </a:pPr>
            <a:r>
              <a:rPr lang="en-US" dirty="0"/>
              <a:t>Should staph aureus in the urine be treated, and if so, how?</a:t>
            </a:r>
          </a:p>
        </p:txBody>
      </p:sp>
    </p:spTree>
    <p:extLst>
      <p:ext uri="{BB962C8B-B14F-4D97-AF65-F5344CB8AC3E}">
        <p14:creationId xmlns:p14="http://schemas.microsoft.com/office/powerpoint/2010/main" val="1132705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4BFBF-52A9-4971-8FD3-54B59A7DE4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39F6D-3A94-6F8D-51F3-17E94B52F152}"/>
              </a:ext>
            </a:extLst>
          </p:cNvPr>
          <p:cNvSpPr>
            <a:spLocks noGrp="1"/>
          </p:cNvSpPr>
          <p:nvPr>
            <p:ph type="title"/>
          </p:nvPr>
        </p:nvSpPr>
        <p:spPr/>
        <p:txBody>
          <a:bodyPr/>
          <a:lstStyle/>
          <a:p>
            <a:r>
              <a:rPr lang="en-US" dirty="0"/>
              <a:t>Specimen Collection</a:t>
            </a:r>
          </a:p>
        </p:txBody>
      </p:sp>
      <p:sp>
        <p:nvSpPr>
          <p:cNvPr id="3" name="Content Placeholder 2">
            <a:extLst>
              <a:ext uri="{FF2B5EF4-FFF2-40B4-BE49-F238E27FC236}">
                <a16:creationId xmlns:a16="http://schemas.microsoft.com/office/drawing/2014/main" id="{78A444BA-FC71-5FD7-8884-2B4D3FABCC63}"/>
              </a:ext>
            </a:extLst>
          </p:cNvPr>
          <p:cNvSpPr>
            <a:spLocks noGrp="1"/>
          </p:cNvSpPr>
          <p:nvPr>
            <p:ph idx="1"/>
          </p:nvPr>
        </p:nvSpPr>
        <p:spPr/>
        <p:txBody>
          <a:bodyPr>
            <a:normAutofit/>
          </a:bodyPr>
          <a:lstStyle/>
          <a:p>
            <a:pPr marL="514350" indent="-514350">
              <a:buFont typeface="+mj-lt"/>
              <a:buAutoNum type="alphaUcPeriod"/>
            </a:pPr>
            <a:r>
              <a:rPr lang="en-US" dirty="0"/>
              <a:t>Patent urinates into the urinal jug, medical staff pours urine into specimen cup and leaves it on the counter, lab collects the specimen cup in 30 minutes to run it. </a:t>
            </a:r>
          </a:p>
          <a:p>
            <a:pPr marL="514350" indent="-514350">
              <a:buFont typeface="+mj-lt"/>
              <a:buAutoNum type="alphaUcPeriod"/>
            </a:pPr>
            <a:r>
              <a:rPr lang="en-US" dirty="0">
                <a:highlight>
                  <a:srgbClr val="FFFF00"/>
                </a:highlight>
              </a:rPr>
              <a:t>Patient urinates into a specimen cup, medical staff transfers urine from specimen cup to the collection tube within 10 minutes, lab collects the urine collection tube within 2 hours and runs the sample.</a:t>
            </a:r>
          </a:p>
          <a:p>
            <a:pPr marL="514350" indent="-514350">
              <a:buFont typeface="+mj-lt"/>
              <a:buAutoNum type="alphaUcPeriod"/>
            </a:pPr>
            <a:r>
              <a:rPr lang="en-US" dirty="0"/>
              <a:t>Patient urinates into a specimen cup, lab collects the specimen cup, runs the UA, leaves the rest of the specimen in the cup to refrigerate for 24 hours, then starts the culture after 24 hours.</a:t>
            </a:r>
          </a:p>
        </p:txBody>
      </p:sp>
      <p:sp>
        <p:nvSpPr>
          <p:cNvPr id="4" name="TextBox 3">
            <a:extLst>
              <a:ext uri="{FF2B5EF4-FFF2-40B4-BE49-F238E27FC236}">
                <a16:creationId xmlns:a16="http://schemas.microsoft.com/office/drawing/2014/main" id="{3AF85628-AB73-489E-9F21-3F04D102C958}"/>
              </a:ext>
            </a:extLst>
          </p:cNvPr>
          <p:cNvSpPr txBox="1"/>
          <p:nvPr/>
        </p:nvSpPr>
        <p:spPr>
          <a:xfrm>
            <a:off x="85060" y="6311900"/>
            <a:ext cx="6177517" cy="646331"/>
          </a:xfrm>
          <a:prstGeom prst="rect">
            <a:avLst/>
          </a:prstGeom>
          <a:noFill/>
        </p:spPr>
        <p:txBody>
          <a:bodyPr wrap="square" rtlCol="0">
            <a:spAutoFit/>
          </a:bodyPr>
          <a:lstStyle/>
          <a:p>
            <a:r>
              <a:rPr lang="en-US" dirty="0"/>
              <a:t>1. How  should urinary specimens be collected?</a:t>
            </a:r>
          </a:p>
          <a:p>
            <a:endParaRPr lang="en-US" dirty="0"/>
          </a:p>
        </p:txBody>
      </p:sp>
    </p:spTree>
    <p:extLst>
      <p:ext uri="{BB962C8B-B14F-4D97-AF65-F5344CB8AC3E}">
        <p14:creationId xmlns:p14="http://schemas.microsoft.com/office/powerpoint/2010/main" val="3141974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7259-4EDB-873D-3AF0-A174DDA5E9F3}"/>
              </a:ext>
            </a:extLst>
          </p:cNvPr>
          <p:cNvSpPr>
            <a:spLocks noGrp="1"/>
          </p:cNvSpPr>
          <p:nvPr>
            <p:ph type="title"/>
          </p:nvPr>
        </p:nvSpPr>
        <p:spPr/>
        <p:txBody>
          <a:bodyPr/>
          <a:lstStyle/>
          <a:p>
            <a:r>
              <a:rPr lang="en-US" dirty="0"/>
              <a:t>Urine specimens from catheters</a:t>
            </a:r>
          </a:p>
        </p:txBody>
      </p:sp>
      <p:sp>
        <p:nvSpPr>
          <p:cNvPr id="3" name="Content Placeholder 2">
            <a:extLst>
              <a:ext uri="{FF2B5EF4-FFF2-40B4-BE49-F238E27FC236}">
                <a16:creationId xmlns:a16="http://schemas.microsoft.com/office/drawing/2014/main" id="{27E30DB4-09E5-7EFD-C5F5-81271AF81567}"/>
              </a:ext>
            </a:extLst>
          </p:cNvPr>
          <p:cNvSpPr>
            <a:spLocks noGrp="1"/>
          </p:cNvSpPr>
          <p:nvPr>
            <p:ph idx="1"/>
          </p:nvPr>
        </p:nvSpPr>
        <p:spPr/>
        <p:txBody>
          <a:bodyPr/>
          <a:lstStyle/>
          <a:p>
            <a:r>
              <a:rPr lang="en-US" dirty="0"/>
              <a:t>Catheter should be </a:t>
            </a:r>
            <a:r>
              <a:rPr lang="en-US" u="sng" dirty="0"/>
              <a:t>exchanged before</a:t>
            </a:r>
            <a:r>
              <a:rPr lang="en-US" dirty="0"/>
              <a:t> specimen is collected.</a:t>
            </a:r>
          </a:p>
          <a:p>
            <a:pPr lvl="1"/>
            <a:r>
              <a:rPr lang="en-US" dirty="0"/>
              <a:t>Foley catheters</a:t>
            </a:r>
          </a:p>
          <a:p>
            <a:pPr lvl="1"/>
            <a:r>
              <a:rPr lang="en-US" dirty="0"/>
              <a:t>Suprapubic catheters</a:t>
            </a:r>
          </a:p>
          <a:p>
            <a:pPr lvl="1"/>
            <a:r>
              <a:rPr lang="en-US" dirty="0"/>
              <a:t>Nephrostomy tubes</a:t>
            </a:r>
          </a:p>
          <a:p>
            <a:r>
              <a:rPr lang="en-US" dirty="0"/>
              <a:t>Specimen should not be collected from the bag, but rather from the sampling port after proper disinfection of the port site.</a:t>
            </a:r>
          </a:p>
          <a:p>
            <a:endParaRPr lang="en-US" dirty="0"/>
          </a:p>
        </p:txBody>
      </p:sp>
      <p:sp>
        <p:nvSpPr>
          <p:cNvPr id="4" name="TextBox 3">
            <a:extLst>
              <a:ext uri="{FF2B5EF4-FFF2-40B4-BE49-F238E27FC236}">
                <a16:creationId xmlns:a16="http://schemas.microsoft.com/office/drawing/2014/main" id="{DA76413F-A138-03C6-D3BE-4DAA97AF35A4}"/>
              </a:ext>
            </a:extLst>
          </p:cNvPr>
          <p:cNvSpPr txBox="1"/>
          <p:nvPr/>
        </p:nvSpPr>
        <p:spPr>
          <a:xfrm>
            <a:off x="85060" y="6311900"/>
            <a:ext cx="6177517" cy="646331"/>
          </a:xfrm>
          <a:prstGeom prst="rect">
            <a:avLst/>
          </a:prstGeom>
          <a:noFill/>
        </p:spPr>
        <p:txBody>
          <a:bodyPr wrap="square" rtlCol="0">
            <a:spAutoFit/>
          </a:bodyPr>
          <a:lstStyle/>
          <a:p>
            <a:r>
              <a:rPr lang="en-US" dirty="0"/>
              <a:t>1. How  should urinary specimens be collected?</a:t>
            </a:r>
          </a:p>
          <a:p>
            <a:endParaRPr lang="en-US" dirty="0"/>
          </a:p>
        </p:txBody>
      </p:sp>
    </p:spTree>
    <p:extLst>
      <p:ext uri="{BB962C8B-B14F-4D97-AF65-F5344CB8AC3E}">
        <p14:creationId xmlns:p14="http://schemas.microsoft.com/office/powerpoint/2010/main" val="1641599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71AE-C5B9-8390-D62D-431D21647AF0}"/>
              </a:ext>
            </a:extLst>
          </p:cNvPr>
          <p:cNvSpPr>
            <a:spLocks noGrp="1"/>
          </p:cNvSpPr>
          <p:nvPr>
            <p:ph type="title"/>
          </p:nvPr>
        </p:nvSpPr>
        <p:spPr/>
        <p:txBody>
          <a:bodyPr/>
          <a:lstStyle/>
          <a:p>
            <a:r>
              <a:rPr lang="en-US" dirty="0"/>
              <a:t>Nuances to consider for urine testing</a:t>
            </a:r>
          </a:p>
        </p:txBody>
      </p:sp>
      <p:sp>
        <p:nvSpPr>
          <p:cNvPr id="3" name="Content Placeholder 2">
            <a:extLst>
              <a:ext uri="{FF2B5EF4-FFF2-40B4-BE49-F238E27FC236}">
                <a16:creationId xmlns:a16="http://schemas.microsoft.com/office/drawing/2014/main" id="{19FF3E8F-02AB-BACB-ED0F-DB6091A3218F}"/>
              </a:ext>
            </a:extLst>
          </p:cNvPr>
          <p:cNvSpPr>
            <a:spLocks noGrp="1"/>
          </p:cNvSpPr>
          <p:nvPr>
            <p:ph idx="1"/>
          </p:nvPr>
        </p:nvSpPr>
        <p:spPr/>
        <p:txBody>
          <a:bodyPr>
            <a:normAutofit fontScale="85000" lnSpcReduction="10000"/>
          </a:bodyPr>
          <a:lstStyle/>
          <a:p>
            <a:r>
              <a:rPr lang="en-US" dirty="0"/>
              <a:t>Urine culture is still gold standard.</a:t>
            </a:r>
          </a:p>
          <a:p>
            <a:r>
              <a:rPr lang="en-US" dirty="0"/>
              <a:t>Pre-treatment with antimicrobials or chronic suppressive antimicrobials can decrease the count of bacteria. This may require asking lab to work up low colony counts in the appropriate populations (transplant).</a:t>
            </a:r>
          </a:p>
          <a:p>
            <a:r>
              <a:rPr lang="en-US" dirty="0"/>
              <a:t>Urine from ileal conduits/ “urostomies” are often colonized with enteric organisms.</a:t>
            </a:r>
          </a:p>
          <a:p>
            <a:r>
              <a:rPr lang="en-US" dirty="0"/>
              <a:t>PCR tests of the urine should NOT be used to diagnose UTI, as these pick up multiple organisms (too sensitive) that are often part of flora (not specific).</a:t>
            </a:r>
          </a:p>
          <a:p>
            <a:r>
              <a:rPr lang="en-US" dirty="0"/>
              <a:t>PCR tests also do not provide susceptibilities, only an empiric antibiogram.</a:t>
            </a:r>
          </a:p>
          <a:p>
            <a:r>
              <a:rPr lang="en-US" dirty="0"/>
              <a:t>The only PCR test that would be useful in the setting of urinary tract infection is MTB-PCR for the appropriate patient (disseminated TB).</a:t>
            </a:r>
          </a:p>
        </p:txBody>
      </p:sp>
      <p:sp>
        <p:nvSpPr>
          <p:cNvPr id="4" name="TextBox 3">
            <a:extLst>
              <a:ext uri="{FF2B5EF4-FFF2-40B4-BE49-F238E27FC236}">
                <a16:creationId xmlns:a16="http://schemas.microsoft.com/office/drawing/2014/main" id="{12273B6C-CDA6-AAB0-060E-5D2F37CE201D}"/>
              </a:ext>
            </a:extLst>
          </p:cNvPr>
          <p:cNvSpPr txBox="1"/>
          <p:nvPr/>
        </p:nvSpPr>
        <p:spPr>
          <a:xfrm>
            <a:off x="85060" y="6311900"/>
            <a:ext cx="6177517" cy="646331"/>
          </a:xfrm>
          <a:prstGeom prst="rect">
            <a:avLst/>
          </a:prstGeom>
          <a:noFill/>
        </p:spPr>
        <p:txBody>
          <a:bodyPr wrap="square" rtlCol="0">
            <a:spAutoFit/>
          </a:bodyPr>
          <a:lstStyle/>
          <a:p>
            <a:r>
              <a:rPr lang="en-US" dirty="0"/>
              <a:t>1. How  should urinary specimens be collected?</a:t>
            </a:r>
          </a:p>
          <a:p>
            <a:endParaRPr lang="en-US" dirty="0"/>
          </a:p>
        </p:txBody>
      </p:sp>
    </p:spTree>
    <p:extLst>
      <p:ext uri="{BB962C8B-B14F-4D97-AF65-F5344CB8AC3E}">
        <p14:creationId xmlns:p14="http://schemas.microsoft.com/office/powerpoint/2010/main" val="426700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A16E3C-EB74-6B96-5208-CA3D1C02733B}"/>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Summary of Specimen Collection</a:t>
            </a:r>
          </a:p>
        </p:txBody>
      </p:sp>
      <p:graphicFrame>
        <p:nvGraphicFramePr>
          <p:cNvPr id="5" name="Text Placeholder 2">
            <a:extLst>
              <a:ext uri="{FF2B5EF4-FFF2-40B4-BE49-F238E27FC236}">
                <a16:creationId xmlns:a16="http://schemas.microsoft.com/office/drawing/2014/main" id="{80B1138F-ED54-1408-CEF8-18FBB7CBB5F5}"/>
              </a:ext>
            </a:extLst>
          </p:cNvPr>
          <p:cNvGraphicFramePr>
            <a:graphicFrameLocks noGrp="1"/>
          </p:cNvGraphicFramePr>
          <p:nvPr>
            <p:ph idx="1"/>
            <p:extLst>
              <p:ext uri="{D42A27DB-BD31-4B8C-83A1-F6EECF244321}">
                <p14:modId xmlns:p14="http://schemas.microsoft.com/office/powerpoint/2010/main" val="699787666"/>
              </p:ext>
            </p:extLst>
          </p:nvPr>
        </p:nvGraphicFramePr>
        <p:xfrm>
          <a:off x="4296622" y="286653"/>
          <a:ext cx="7715092" cy="628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AF59D51A-28D4-FEB9-565D-4453CDBA26A3}"/>
              </a:ext>
            </a:extLst>
          </p:cNvPr>
          <p:cNvSpPr txBox="1"/>
          <p:nvPr/>
        </p:nvSpPr>
        <p:spPr>
          <a:xfrm>
            <a:off x="53161" y="6311900"/>
            <a:ext cx="6177517" cy="646331"/>
          </a:xfrm>
          <a:prstGeom prst="rect">
            <a:avLst/>
          </a:prstGeom>
          <a:noFill/>
        </p:spPr>
        <p:txBody>
          <a:bodyPr wrap="square" rtlCol="0">
            <a:spAutoFit/>
          </a:bodyPr>
          <a:lstStyle/>
          <a:p>
            <a:r>
              <a:rPr lang="en-US" dirty="0">
                <a:solidFill>
                  <a:schemeClr val="bg1"/>
                </a:solidFill>
              </a:rPr>
              <a:t>1. How  should urinary specimens be co</a:t>
            </a:r>
            <a:r>
              <a:rPr lang="en-US" dirty="0"/>
              <a:t>llected?</a:t>
            </a:r>
          </a:p>
          <a:p>
            <a:endParaRPr lang="en-US" dirty="0"/>
          </a:p>
        </p:txBody>
      </p:sp>
    </p:spTree>
    <p:extLst>
      <p:ext uri="{BB962C8B-B14F-4D97-AF65-F5344CB8AC3E}">
        <p14:creationId xmlns:p14="http://schemas.microsoft.com/office/powerpoint/2010/main" val="3411897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81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iagram of a medical procedure&#10;&#10;AI-generated content may be incorrect.">
            <a:extLst>
              <a:ext uri="{FF2B5EF4-FFF2-40B4-BE49-F238E27FC236}">
                <a16:creationId xmlns:a16="http://schemas.microsoft.com/office/drawing/2014/main" id="{BCDF32ED-D78E-FB8D-D848-3D51EB2EB2F9}"/>
              </a:ext>
            </a:extLst>
          </p:cNvPr>
          <p:cNvPicPr>
            <a:picLocks noChangeAspect="1"/>
          </p:cNvPicPr>
          <p:nvPr/>
        </p:nvPicPr>
        <p:blipFill>
          <a:blip r:embed="rId2"/>
          <a:stretch>
            <a:fillRect/>
          </a:stretch>
        </p:blipFill>
        <p:spPr>
          <a:xfrm>
            <a:off x="3137318" y="1099456"/>
            <a:ext cx="8832395" cy="4659087"/>
          </a:xfrm>
          <a:prstGeom prst="rect">
            <a:avLst/>
          </a:prstGeom>
        </p:spPr>
      </p:pic>
      <p:sp>
        <p:nvSpPr>
          <p:cNvPr id="2" name="Title 1">
            <a:extLst>
              <a:ext uri="{FF2B5EF4-FFF2-40B4-BE49-F238E27FC236}">
                <a16:creationId xmlns:a16="http://schemas.microsoft.com/office/drawing/2014/main" id="{BB4D1845-B72D-99DD-5797-784D4FD6A36C}"/>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US" sz="2600">
                <a:solidFill>
                  <a:srgbClr val="FFFFFF"/>
                </a:solidFill>
              </a:rPr>
              <a:t>IDSA 2025 Guidelines on cUTI</a:t>
            </a:r>
          </a:p>
        </p:txBody>
      </p:sp>
      <p:sp>
        <p:nvSpPr>
          <p:cNvPr id="4" name="TextBox 3">
            <a:extLst>
              <a:ext uri="{FF2B5EF4-FFF2-40B4-BE49-F238E27FC236}">
                <a16:creationId xmlns:a16="http://schemas.microsoft.com/office/drawing/2014/main" id="{997601A4-9DD4-9462-1C25-EF6B4A0ED092}"/>
              </a:ext>
            </a:extLst>
          </p:cNvPr>
          <p:cNvSpPr txBox="1"/>
          <p:nvPr/>
        </p:nvSpPr>
        <p:spPr>
          <a:xfrm>
            <a:off x="393405" y="6283842"/>
            <a:ext cx="4114800" cy="646331"/>
          </a:xfrm>
          <a:prstGeom prst="rect">
            <a:avLst/>
          </a:prstGeom>
          <a:noFill/>
        </p:spPr>
        <p:txBody>
          <a:bodyPr wrap="square" rtlCol="0">
            <a:spAutoFit/>
          </a:bodyPr>
          <a:lstStyle/>
          <a:p>
            <a:r>
              <a:rPr lang="en-US" dirty="0"/>
              <a:t>2. What’s the definition of a UTI?</a:t>
            </a:r>
          </a:p>
          <a:p>
            <a:endParaRPr lang="en-US" dirty="0"/>
          </a:p>
        </p:txBody>
      </p:sp>
    </p:spTree>
    <p:extLst>
      <p:ext uri="{BB962C8B-B14F-4D97-AF65-F5344CB8AC3E}">
        <p14:creationId xmlns:p14="http://schemas.microsoft.com/office/powerpoint/2010/main" val="2973649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4626274F-7F2B-3644-5165-6F81E20279B2}"/>
              </a:ext>
            </a:extLst>
          </p:cNvPr>
          <p:cNvSpPr>
            <a:spLocks noGrp="1"/>
          </p:cNvSpPr>
          <p:nvPr>
            <p:ph type="title"/>
          </p:nvPr>
        </p:nvSpPr>
        <p:spPr>
          <a:xfrm>
            <a:off x="1188069" y="381935"/>
            <a:ext cx="4008583" cy="5974414"/>
          </a:xfrm>
        </p:spPr>
        <p:txBody>
          <a:bodyPr anchor="ctr">
            <a:normAutofit/>
          </a:bodyPr>
          <a:lstStyle/>
          <a:p>
            <a:r>
              <a:rPr lang="en-US" sz="5600">
                <a:solidFill>
                  <a:srgbClr val="FFFFFF"/>
                </a:solidFill>
              </a:rPr>
              <a:t>Management of uUTI </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8D518E21-C98C-DED7-0D62-C360B3680BF4}"/>
              </a:ext>
            </a:extLst>
          </p:cNvPr>
          <p:cNvSpPr>
            <a:spLocks noGrp="1"/>
          </p:cNvSpPr>
          <p:nvPr>
            <p:ph idx="1"/>
          </p:nvPr>
        </p:nvSpPr>
        <p:spPr>
          <a:xfrm>
            <a:off x="5994407" y="518400"/>
            <a:ext cx="5564530" cy="5837949"/>
          </a:xfrm>
        </p:spPr>
        <p:txBody>
          <a:bodyPr anchor="ctr">
            <a:normAutofit/>
          </a:bodyPr>
          <a:lstStyle/>
          <a:p>
            <a:r>
              <a:rPr lang="en-US" sz="1600" dirty="0">
                <a:solidFill>
                  <a:schemeClr val="tx1">
                    <a:alpha val="80000"/>
                  </a:schemeClr>
                </a:solidFill>
              </a:rPr>
              <a:t>Oral antimicrobials with good bioavailability, duration 3-7 days (depending on anatomy, if choice is beta lactam, and if organism if more resistant or PsA):</a:t>
            </a:r>
          </a:p>
          <a:p>
            <a:pPr lvl="1"/>
            <a:r>
              <a:rPr lang="en-US" sz="1600" dirty="0">
                <a:solidFill>
                  <a:schemeClr val="tx1">
                    <a:alpha val="80000"/>
                  </a:schemeClr>
                </a:solidFill>
              </a:rPr>
              <a:t>TMP-SMX (please dose appropriately, target dose 1-2 DS BID)</a:t>
            </a:r>
          </a:p>
          <a:p>
            <a:pPr lvl="1"/>
            <a:r>
              <a:rPr lang="en-US" sz="1600" dirty="0">
                <a:solidFill>
                  <a:schemeClr val="tx1">
                    <a:alpha val="80000"/>
                  </a:schemeClr>
                </a:solidFill>
              </a:rPr>
              <a:t>Ciprofloxacin</a:t>
            </a:r>
          </a:p>
          <a:p>
            <a:pPr lvl="1"/>
            <a:r>
              <a:rPr lang="en-US" sz="1600" dirty="0">
                <a:solidFill>
                  <a:schemeClr val="tx1">
                    <a:alpha val="80000"/>
                  </a:schemeClr>
                </a:solidFill>
              </a:rPr>
              <a:t>Levofloxacin</a:t>
            </a:r>
          </a:p>
          <a:p>
            <a:pPr lvl="1"/>
            <a:r>
              <a:rPr lang="en-US" sz="1600" dirty="0">
                <a:solidFill>
                  <a:schemeClr val="tx1">
                    <a:alpha val="80000"/>
                  </a:schemeClr>
                </a:solidFill>
              </a:rPr>
              <a:t>Amoxicillin</a:t>
            </a:r>
          </a:p>
          <a:p>
            <a:pPr lvl="1"/>
            <a:r>
              <a:rPr lang="en-US" sz="1600" dirty="0">
                <a:solidFill>
                  <a:schemeClr val="tx1">
                    <a:alpha val="80000"/>
                  </a:schemeClr>
                </a:solidFill>
              </a:rPr>
              <a:t>Amoxicillin/clavulanate</a:t>
            </a:r>
          </a:p>
          <a:p>
            <a:pPr lvl="1"/>
            <a:r>
              <a:rPr lang="en-US" sz="1600" dirty="0">
                <a:solidFill>
                  <a:schemeClr val="tx1">
                    <a:alpha val="80000"/>
                  </a:schemeClr>
                </a:solidFill>
              </a:rPr>
              <a:t>Cephalexin</a:t>
            </a:r>
          </a:p>
          <a:p>
            <a:pPr lvl="1"/>
            <a:r>
              <a:rPr lang="en-US" sz="1600" dirty="0">
                <a:solidFill>
                  <a:schemeClr val="tx1">
                    <a:alpha val="80000"/>
                  </a:schemeClr>
                </a:solidFill>
              </a:rPr>
              <a:t>Cefadroxil</a:t>
            </a:r>
          </a:p>
          <a:p>
            <a:r>
              <a:rPr lang="en-US" sz="1600" dirty="0">
                <a:solidFill>
                  <a:schemeClr val="tx1">
                    <a:alpha val="80000"/>
                  </a:schemeClr>
                </a:solidFill>
              </a:rPr>
              <a:t>Other oral antimicrobials for </a:t>
            </a:r>
            <a:r>
              <a:rPr lang="en-US" sz="1600" dirty="0" err="1">
                <a:solidFill>
                  <a:schemeClr val="tx1">
                    <a:alpha val="80000"/>
                  </a:schemeClr>
                </a:solidFill>
              </a:rPr>
              <a:t>uUTI</a:t>
            </a:r>
            <a:r>
              <a:rPr lang="en-US" sz="1600" dirty="0">
                <a:solidFill>
                  <a:schemeClr val="tx1">
                    <a:alpha val="80000"/>
                  </a:schemeClr>
                </a:solidFill>
              </a:rPr>
              <a:t>:</a:t>
            </a:r>
          </a:p>
          <a:p>
            <a:pPr lvl="1"/>
            <a:r>
              <a:rPr lang="en-US" sz="1600" dirty="0">
                <a:solidFill>
                  <a:schemeClr val="tx1">
                    <a:alpha val="80000"/>
                  </a:schemeClr>
                </a:solidFill>
              </a:rPr>
              <a:t>Nitrofurantoin</a:t>
            </a:r>
          </a:p>
          <a:p>
            <a:pPr lvl="1"/>
            <a:r>
              <a:rPr lang="en-US" sz="1600" dirty="0">
                <a:solidFill>
                  <a:schemeClr val="tx1">
                    <a:alpha val="80000"/>
                  </a:schemeClr>
                </a:solidFill>
              </a:rPr>
              <a:t>Fosfomycin (for E coli, if otherwise pan-R and susceptibility confirmed to </a:t>
            </a:r>
            <a:r>
              <a:rPr lang="en-US" sz="1600" dirty="0" err="1">
                <a:solidFill>
                  <a:schemeClr val="tx1">
                    <a:alpha val="80000"/>
                  </a:schemeClr>
                </a:solidFill>
              </a:rPr>
              <a:t>fosfomycin</a:t>
            </a:r>
            <a:r>
              <a:rPr lang="en-US" sz="1600" dirty="0">
                <a:solidFill>
                  <a:schemeClr val="tx1">
                    <a:alpha val="80000"/>
                  </a:schemeClr>
                </a:solidFill>
              </a:rPr>
              <a:t>)</a:t>
            </a:r>
          </a:p>
          <a:p>
            <a:r>
              <a:rPr lang="en-US" sz="1600" dirty="0">
                <a:solidFill>
                  <a:schemeClr val="tx1">
                    <a:alpha val="80000"/>
                  </a:schemeClr>
                </a:solidFill>
              </a:rPr>
              <a:t>Consider higher dosing:</a:t>
            </a:r>
          </a:p>
          <a:p>
            <a:pPr lvl="1"/>
            <a:r>
              <a:rPr lang="en-US" sz="1600" dirty="0">
                <a:solidFill>
                  <a:schemeClr val="tx1">
                    <a:alpha val="80000"/>
                  </a:schemeClr>
                </a:solidFill>
              </a:rPr>
              <a:t>Cefdinir: 25% bioavailability</a:t>
            </a:r>
          </a:p>
          <a:p>
            <a:pPr lvl="1"/>
            <a:r>
              <a:rPr lang="en-US" sz="1600" dirty="0">
                <a:solidFill>
                  <a:schemeClr val="tx1">
                    <a:alpha val="80000"/>
                  </a:schemeClr>
                </a:solidFill>
              </a:rPr>
              <a:t>Cefuroxime: 37% bioavailability, though 90% urinary excretion</a:t>
            </a:r>
          </a:p>
          <a:p>
            <a:pPr lvl="1"/>
            <a:r>
              <a:rPr lang="en-US" sz="1600" dirty="0">
                <a:solidFill>
                  <a:schemeClr val="tx1">
                    <a:alpha val="80000"/>
                  </a:schemeClr>
                </a:solidFill>
              </a:rPr>
              <a:t>Cefpodoxime: 46% bioavailability though 80% urinary excretion</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B7916EE-89B1-5AAB-B15C-BF49EA1561E2}"/>
              </a:ext>
            </a:extLst>
          </p:cNvPr>
          <p:cNvSpPr txBox="1"/>
          <p:nvPr/>
        </p:nvSpPr>
        <p:spPr>
          <a:xfrm>
            <a:off x="127930" y="6206532"/>
            <a:ext cx="7530509" cy="523220"/>
          </a:xfrm>
          <a:prstGeom prst="rect">
            <a:avLst/>
          </a:prstGeom>
          <a:noFill/>
        </p:spPr>
        <p:txBody>
          <a:bodyPr wrap="square">
            <a:spAutoFit/>
          </a:bodyPr>
          <a:lstStyle/>
          <a:p>
            <a:r>
              <a:rPr lang="en-US" sz="1400" dirty="0"/>
              <a:t>3. What’s the duration of treatment of </a:t>
            </a:r>
            <a:r>
              <a:rPr lang="en-US" sz="1400" dirty="0" err="1"/>
              <a:t>uUTI</a:t>
            </a:r>
            <a:r>
              <a:rPr lang="en-US" sz="1400" dirty="0"/>
              <a:t> vs </a:t>
            </a:r>
            <a:r>
              <a:rPr lang="en-US" sz="1400" dirty="0" err="1"/>
              <a:t>cUTI</a:t>
            </a:r>
            <a:r>
              <a:rPr lang="en-US" sz="1400" dirty="0"/>
              <a:t>?</a:t>
            </a:r>
          </a:p>
          <a:p>
            <a:r>
              <a:rPr lang="en-US" sz="1400" dirty="0"/>
              <a:t>4. Which antimicrobials should be used for </a:t>
            </a:r>
            <a:r>
              <a:rPr lang="en-US" sz="1400" dirty="0" err="1"/>
              <a:t>uUTI</a:t>
            </a:r>
            <a:r>
              <a:rPr lang="en-US" sz="1400" dirty="0"/>
              <a:t> vs </a:t>
            </a:r>
            <a:r>
              <a:rPr lang="en-US" sz="1400" dirty="0" err="1"/>
              <a:t>cUTI</a:t>
            </a:r>
            <a:r>
              <a:rPr lang="en-US" sz="1400" dirty="0"/>
              <a:t>?</a:t>
            </a:r>
          </a:p>
        </p:txBody>
      </p:sp>
    </p:spTree>
    <p:extLst>
      <p:ext uri="{BB962C8B-B14F-4D97-AF65-F5344CB8AC3E}">
        <p14:creationId xmlns:p14="http://schemas.microsoft.com/office/powerpoint/2010/main" val="41195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a patient receiving an antibiotic treatment&#10;&#10;AI-generated content may be incorrect.">
            <a:extLst>
              <a:ext uri="{FF2B5EF4-FFF2-40B4-BE49-F238E27FC236}">
                <a16:creationId xmlns:a16="http://schemas.microsoft.com/office/drawing/2014/main" id="{325BD91B-3435-6D4F-5B03-78CA159673C3}"/>
              </a:ext>
            </a:extLst>
          </p:cNvPr>
          <p:cNvPicPr>
            <a:picLocks noChangeAspect="1"/>
          </p:cNvPicPr>
          <p:nvPr/>
        </p:nvPicPr>
        <p:blipFill>
          <a:blip r:embed="rId2"/>
          <a:srcRect b="8410"/>
          <a:stretch>
            <a:fillRect/>
          </a:stretch>
        </p:blipFill>
        <p:spPr>
          <a:xfrm>
            <a:off x="4040741" y="287089"/>
            <a:ext cx="8160026" cy="6875809"/>
          </a:xfrm>
          <a:prstGeom prst="rect">
            <a:avLst/>
          </a:prstGeom>
        </p:spPr>
      </p:pic>
      <p:sp>
        <p:nvSpPr>
          <p:cNvPr id="22" name="Freeform: Shape 21">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B51132B-9296-9ED8-73EB-2BD0221E9AC1}"/>
              </a:ext>
            </a:extLst>
          </p:cNvPr>
          <p:cNvSpPr>
            <a:spLocks noGrp="1"/>
          </p:cNvSpPr>
          <p:nvPr>
            <p:ph type="title"/>
          </p:nvPr>
        </p:nvSpPr>
        <p:spPr>
          <a:xfrm>
            <a:off x="534473" y="2950387"/>
            <a:ext cx="3052293" cy="3531403"/>
          </a:xfrm>
          <a:prstGeom prst="ellipse">
            <a:avLst/>
          </a:prstGeom>
        </p:spPr>
        <p:txBody>
          <a:bodyPr vert="horz" lIns="91440" tIns="45720" rIns="91440" bIns="45720" rtlCol="0" anchor="t">
            <a:normAutofit/>
          </a:bodyPr>
          <a:lstStyle/>
          <a:p>
            <a:pPr algn="r"/>
            <a:r>
              <a:rPr lang="en-US" sz="3400" dirty="0">
                <a:solidFill>
                  <a:srgbClr val="FFFFFF"/>
                </a:solidFill>
              </a:rPr>
              <a:t>IDSA 2025 Guidelines on </a:t>
            </a:r>
            <a:r>
              <a:rPr lang="en-US" sz="3400" dirty="0" err="1">
                <a:solidFill>
                  <a:srgbClr val="FFFFFF"/>
                </a:solidFill>
              </a:rPr>
              <a:t>cUTI</a:t>
            </a:r>
            <a:endParaRPr lang="en-US" sz="3400" dirty="0">
              <a:solidFill>
                <a:srgbClr val="FFFFFF"/>
              </a:solidFill>
            </a:endParaRPr>
          </a:p>
        </p:txBody>
      </p:sp>
      <p:sp>
        <p:nvSpPr>
          <p:cNvPr id="3" name="TextBox 2">
            <a:extLst>
              <a:ext uri="{FF2B5EF4-FFF2-40B4-BE49-F238E27FC236}">
                <a16:creationId xmlns:a16="http://schemas.microsoft.com/office/drawing/2014/main" id="{38B87B6E-B80C-8BE6-FC98-7C7CF8792A0A}"/>
              </a:ext>
            </a:extLst>
          </p:cNvPr>
          <p:cNvSpPr txBox="1"/>
          <p:nvPr/>
        </p:nvSpPr>
        <p:spPr>
          <a:xfrm>
            <a:off x="35907" y="6260633"/>
            <a:ext cx="7530509" cy="523220"/>
          </a:xfrm>
          <a:prstGeom prst="rect">
            <a:avLst/>
          </a:prstGeom>
          <a:noFill/>
        </p:spPr>
        <p:txBody>
          <a:bodyPr wrap="square">
            <a:spAutoFit/>
          </a:bodyPr>
          <a:lstStyle/>
          <a:p>
            <a:r>
              <a:rPr lang="en-US" sz="1400" dirty="0">
                <a:solidFill>
                  <a:schemeClr val="bg1"/>
                </a:solidFill>
              </a:rPr>
              <a:t>3. What’s the duration of treatment of </a:t>
            </a:r>
            <a:r>
              <a:rPr lang="en-US" sz="1400" dirty="0" err="1">
                <a:solidFill>
                  <a:schemeClr val="bg1"/>
                </a:solidFill>
              </a:rPr>
              <a:t>uUTI</a:t>
            </a:r>
            <a:r>
              <a:rPr lang="en-US" sz="1400" dirty="0">
                <a:solidFill>
                  <a:schemeClr val="bg1"/>
                </a:solidFill>
              </a:rPr>
              <a:t> vs </a:t>
            </a:r>
            <a:r>
              <a:rPr lang="en-US" sz="1400" dirty="0" err="1">
                <a:solidFill>
                  <a:schemeClr val="bg1"/>
                </a:solidFill>
              </a:rPr>
              <a:t>cUTI</a:t>
            </a:r>
            <a:r>
              <a:rPr lang="en-US" sz="1400" dirty="0">
                <a:solidFill>
                  <a:schemeClr val="bg1"/>
                </a:solidFill>
              </a:rPr>
              <a:t>?</a:t>
            </a:r>
          </a:p>
          <a:p>
            <a:r>
              <a:rPr lang="en-US" sz="1400" dirty="0">
                <a:solidFill>
                  <a:schemeClr val="bg1"/>
                </a:solidFill>
              </a:rPr>
              <a:t>4. Which antimicrobials should be used for </a:t>
            </a:r>
            <a:r>
              <a:rPr lang="en-US" sz="1400" dirty="0" err="1">
                <a:solidFill>
                  <a:schemeClr val="bg1"/>
                </a:solidFill>
              </a:rPr>
              <a:t>uUTI</a:t>
            </a:r>
            <a:r>
              <a:rPr lang="en-US" sz="1400" dirty="0">
                <a:solidFill>
                  <a:schemeClr val="bg1"/>
                </a:solidFill>
              </a:rPr>
              <a:t> vs </a:t>
            </a:r>
            <a:r>
              <a:rPr lang="en-US" sz="1400" dirty="0" err="1"/>
              <a:t>cUTI</a:t>
            </a:r>
            <a:r>
              <a:rPr lang="en-US" sz="1400" dirty="0"/>
              <a:t>?</a:t>
            </a:r>
          </a:p>
        </p:txBody>
      </p:sp>
    </p:spTree>
    <p:extLst>
      <p:ext uri="{BB962C8B-B14F-4D97-AF65-F5344CB8AC3E}">
        <p14:creationId xmlns:p14="http://schemas.microsoft.com/office/powerpoint/2010/main" val="352199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952F49-3664-6E38-B4B0-8E80173458C7}"/>
              </a:ext>
            </a:extLst>
          </p:cNvPr>
          <p:cNvPicPr>
            <a:picLocks noChangeAspect="1"/>
          </p:cNvPicPr>
          <p:nvPr/>
        </p:nvPicPr>
        <p:blipFill>
          <a:blip r:embed="rId2"/>
          <a:stretch>
            <a:fillRect/>
          </a:stretch>
        </p:blipFill>
        <p:spPr>
          <a:xfrm>
            <a:off x="2265360" y="53162"/>
            <a:ext cx="7661280" cy="6858000"/>
          </a:xfrm>
          <a:prstGeom prst="rect">
            <a:avLst/>
          </a:prstGeom>
        </p:spPr>
      </p:pic>
      <p:sp>
        <p:nvSpPr>
          <p:cNvPr id="3" name="Rectangle 2">
            <a:extLst>
              <a:ext uri="{FF2B5EF4-FFF2-40B4-BE49-F238E27FC236}">
                <a16:creationId xmlns:a16="http://schemas.microsoft.com/office/drawing/2014/main" id="{A16500B1-E6CC-CAA7-25D8-8B48D5F8B54C}"/>
              </a:ext>
            </a:extLst>
          </p:cNvPr>
          <p:cNvSpPr/>
          <p:nvPr/>
        </p:nvSpPr>
        <p:spPr>
          <a:xfrm>
            <a:off x="2381693" y="4540102"/>
            <a:ext cx="7464056" cy="627321"/>
          </a:xfrm>
          <a:prstGeom prst="rect">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BE02B134-6320-B67E-D6DF-9B9C50BB73EA}"/>
              </a:ext>
            </a:extLst>
          </p:cNvPr>
          <p:cNvSpPr/>
          <p:nvPr/>
        </p:nvSpPr>
        <p:spPr>
          <a:xfrm>
            <a:off x="2363972" y="6074734"/>
            <a:ext cx="7464056" cy="627321"/>
          </a:xfrm>
          <a:prstGeom prst="rect">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4EC6B011-59E5-83A5-877B-B0CF5AB7A535}"/>
              </a:ext>
            </a:extLst>
          </p:cNvPr>
          <p:cNvSpPr/>
          <p:nvPr/>
        </p:nvSpPr>
        <p:spPr>
          <a:xfrm>
            <a:off x="2265359" y="1215656"/>
            <a:ext cx="7661279" cy="1102242"/>
          </a:xfrm>
          <a:prstGeom prst="rect">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6280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A8D00-7EA9-4273-FB3D-943152A587F6}"/>
              </a:ext>
            </a:extLst>
          </p:cNvPr>
          <p:cNvSpPr>
            <a:spLocks noGrp="1"/>
          </p:cNvSpPr>
          <p:nvPr>
            <p:ph type="title"/>
          </p:nvPr>
        </p:nvSpPr>
        <p:spPr/>
        <p:txBody>
          <a:bodyPr/>
          <a:lstStyle/>
          <a:p>
            <a:r>
              <a:rPr lang="en-US" dirty="0"/>
              <a:t>IDSA 2025 Guidelines on </a:t>
            </a:r>
            <a:r>
              <a:rPr lang="en-US" dirty="0" err="1"/>
              <a:t>cUTI</a:t>
            </a:r>
            <a:endParaRPr lang="en-US" dirty="0"/>
          </a:p>
        </p:txBody>
      </p:sp>
      <p:pic>
        <p:nvPicPr>
          <p:cNvPr id="4" name="Picture 3" descr="A screenshot of a medical exam&#10;&#10;AI-generated content may be incorrect.">
            <a:extLst>
              <a:ext uri="{FF2B5EF4-FFF2-40B4-BE49-F238E27FC236}">
                <a16:creationId xmlns:a16="http://schemas.microsoft.com/office/drawing/2014/main" id="{0F0EF2F2-A015-74A4-8E5A-602EC65C2CFD}"/>
              </a:ext>
            </a:extLst>
          </p:cNvPr>
          <p:cNvPicPr>
            <a:picLocks noChangeAspect="1"/>
          </p:cNvPicPr>
          <p:nvPr/>
        </p:nvPicPr>
        <p:blipFill>
          <a:blip r:embed="rId2"/>
          <a:stretch>
            <a:fillRect/>
          </a:stretch>
        </p:blipFill>
        <p:spPr>
          <a:xfrm>
            <a:off x="2209800" y="1562100"/>
            <a:ext cx="7772400" cy="3134548"/>
          </a:xfrm>
          <a:prstGeom prst="rect">
            <a:avLst/>
          </a:prstGeom>
        </p:spPr>
      </p:pic>
      <p:pic>
        <p:nvPicPr>
          <p:cNvPr id="6" name="Picture 5" descr="A close-up of a text&#10;&#10;AI-generated content may be incorrect.">
            <a:extLst>
              <a:ext uri="{FF2B5EF4-FFF2-40B4-BE49-F238E27FC236}">
                <a16:creationId xmlns:a16="http://schemas.microsoft.com/office/drawing/2014/main" id="{3E32B83E-92E8-7F2E-09E1-49750B41D2BB}"/>
              </a:ext>
            </a:extLst>
          </p:cNvPr>
          <p:cNvPicPr>
            <a:picLocks noChangeAspect="1"/>
          </p:cNvPicPr>
          <p:nvPr/>
        </p:nvPicPr>
        <p:blipFill>
          <a:blip r:embed="rId3"/>
          <a:stretch>
            <a:fillRect/>
          </a:stretch>
        </p:blipFill>
        <p:spPr>
          <a:xfrm>
            <a:off x="2095500" y="4696648"/>
            <a:ext cx="7772400" cy="1956246"/>
          </a:xfrm>
          <a:prstGeom prst="rect">
            <a:avLst/>
          </a:prstGeom>
        </p:spPr>
      </p:pic>
      <p:sp>
        <p:nvSpPr>
          <p:cNvPr id="3" name="TextBox 2">
            <a:extLst>
              <a:ext uri="{FF2B5EF4-FFF2-40B4-BE49-F238E27FC236}">
                <a16:creationId xmlns:a16="http://schemas.microsoft.com/office/drawing/2014/main" id="{02504D03-6C76-9C38-127C-6D7BCB65D575}"/>
              </a:ext>
            </a:extLst>
          </p:cNvPr>
          <p:cNvSpPr txBox="1"/>
          <p:nvPr/>
        </p:nvSpPr>
        <p:spPr>
          <a:xfrm>
            <a:off x="5241851" y="3338623"/>
            <a:ext cx="2977116" cy="369332"/>
          </a:xfrm>
          <a:prstGeom prst="rect">
            <a:avLst/>
          </a:prstGeom>
          <a:noFill/>
          <a:ln>
            <a:solidFill>
              <a:schemeClr val="accent2"/>
            </a:solidFill>
          </a:ln>
        </p:spPr>
        <p:txBody>
          <a:bodyPr wrap="square" rtlCol="0">
            <a:spAutoFit/>
          </a:bodyPr>
          <a:lstStyle/>
          <a:p>
            <a:r>
              <a:rPr lang="en-US" dirty="0"/>
              <a:t>7-day treatment course</a:t>
            </a:r>
          </a:p>
        </p:txBody>
      </p:sp>
      <p:sp>
        <p:nvSpPr>
          <p:cNvPr id="5" name="TextBox 4">
            <a:extLst>
              <a:ext uri="{FF2B5EF4-FFF2-40B4-BE49-F238E27FC236}">
                <a16:creationId xmlns:a16="http://schemas.microsoft.com/office/drawing/2014/main" id="{3261AC20-6C56-12FD-E591-9A03296211B6}"/>
              </a:ext>
            </a:extLst>
          </p:cNvPr>
          <p:cNvSpPr txBox="1"/>
          <p:nvPr/>
        </p:nvSpPr>
        <p:spPr>
          <a:xfrm>
            <a:off x="5319823" y="5355890"/>
            <a:ext cx="2977116" cy="369332"/>
          </a:xfrm>
          <a:prstGeom prst="rect">
            <a:avLst/>
          </a:prstGeom>
          <a:noFill/>
          <a:ln>
            <a:solidFill>
              <a:schemeClr val="accent2"/>
            </a:solidFill>
          </a:ln>
        </p:spPr>
        <p:txBody>
          <a:bodyPr wrap="square" rtlCol="0">
            <a:spAutoFit/>
          </a:bodyPr>
          <a:lstStyle/>
          <a:p>
            <a:r>
              <a:rPr lang="en-US" dirty="0"/>
              <a:t>7-day treatment course</a:t>
            </a:r>
          </a:p>
        </p:txBody>
      </p:sp>
      <p:sp>
        <p:nvSpPr>
          <p:cNvPr id="7" name="TextBox 6">
            <a:extLst>
              <a:ext uri="{FF2B5EF4-FFF2-40B4-BE49-F238E27FC236}">
                <a16:creationId xmlns:a16="http://schemas.microsoft.com/office/drawing/2014/main" id="{01A2C54D-B20C-790D-B796-93C51B35EA5F}"/>
              </a:ext>
            </a:extLst>
          </p:cNvPr>
          <p:cNvSpPr txBox="1"/>
          <p:nvPr/>
        </p:nvSpPr>
        <p:spPr>
          <a:xfrm>
            <a:off x="127930" y="6334125"/>
            <a:ext cx="7530509" cy="523220"/>
          </a:xfrm>
          <a:prstGeom prst="rect">
            <a:avLst/>
          </a:prstGeom>
          <a:noFill/>
        </p:spPr>
        <p:txBody>
          <a:bodyPr wrap="square">
            <a:spAutoFit/>
          </a:bodyPr>
          <a:lstStyle/>
          <a:p>
            <a:r>
              <a:rPr lang="en-US" sz="1400" dirty="0"/>
              <a:t>3. What’s the duration of treatment of </a:t>
            </a:r>
            <a:r>
              <a:rPr lang="en-US" sz="1400" dirty="0" err="1"/>
              <a:t>uUTI</a:t>
            </a:r>
            <a:r>
              <a:rPr lang="en-US" sz="1400" dirty="0"/>
              <a:t> vs </a:t>
            </a:r>
            <a:r>
              <a:rPr lang="en-US" sz="1400" dirty="0" err="1"/>
              <a:t>cUTI</a:t>
            </a:r>
            <a:r>
              <a:rPr lang="en-US" sz="1400" dirty="0"/>
              <a:t>?</a:t>
            </a:r>
          </a:p>
          <a:p>
            <a:r>
              <a:rPr lang="en-US" sz="1400" dirty="0"/>
              <a:t>4. Which antimicrobials should be used for </a:t>
            </a:r>
            <a:r>
              <a:rPr lang="en-US" sz="1400" dirty="0" err="1"/>
              <a:t>uUTI</a:t>
            </a:r>
            <a:r>
              <a:rPr lang="en-US" sz="1400" dirty="0"/>
              <a:t> vs </a:t>
            </a:r>
            <a:r>
              <a:rPr lang="en-US" sz="1400" dirty="0" err="1"/>
              <a:t>cUTI</a:t>
            </a:r>
            <a:r>
              <a:rPr lang="en-US" sz="1400" dirty="0"/>
              <a:t>?</a:t>
            </a:r>
          </a:p>
        </p:txBody>
      </p:sp>
    </p:spTree>
    <p:extLst>
      <p:ext uri="{BB962C8B-B14F-4D97-AF65-F5344CB8AC3E}">
        <p14:creationId xmlns:p14="http://schemas.microsoft.com/office/powerpoint/2010/main" val="3771865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3353-894E-8508-6087-06D0433F279D}"/>
              </a:ext>
            </a:extLst>
          </p:cNvPr>
          <p:cNvSpPr>
            <a:spLocks noGrp="1"/>
          </p:cNvSpPr>
          <p:nvPr>
            <p:ph type="title"/>
          </p:nvPr>
        </p:nvSpPr>
        <p:spPr/>
        <p:txBody>
          <a:bodyPr/>
          <a:lstStyle/>
          <a:p>
            <a:r>
              <a:rPr lang="en-US" dirty="0"/>
              <a:t>Asymptomatic bacteriuria</a:t>
            </a:r>
          </a:p>
        </p:txBody>
      </p:sp>
      <p:sp>
        <p:nvSpPr>
          <p:cNvPr id="3" name="Content Placeholder 2">
            <a:extLst>
              <a:ext uri="{FF2B5EF4-FFF2-40B4-BE49-F238E27FC236}">
                <a16:creationId xmlns:a16="http://schemas.microsoft.com/office/drawing/2014/main" id="{A23135E4-4003-7FC7-AD44-B48D0B16A2E6}"/>
              </a:ext>
            </a:extLst>
          </p:cNvPr>
          <p:cNvSpPr>
            <a:spLocks noGrp="1"/>
          </p:cNvSpPr>
          <p:nvPr>
            <p:ph idx="1"/>
          </p:nvPr>
        </p:nvSpPr>
        <p:spPr>
          <a:xfrm>
            <a:off x="838200" y="1825625"/>
            <a:ext cx="10515600" cy="4667250"/>
          </a:xfrm>
        </p:spPr>
        <p:txBody>
          <a:bodyPr>
            <a:normAutofit fontScale="85000" lnSpcReduction="20000"/>
          </a:bodyPr>
          <a:lstStyle/>
          <a:p>
            <a:r>
              <a:rPr lang="en-US" dirty="0"/>
              <a:t>At least 50-70% of urine cultures are ordered inappropriately.</a:t>
            </a:r>
          </a:p>
          <a:p>
            <a:r>
              <a:rPr lang="en-US" dirty="0"/>
              <a:t>About 25%-50% of antimicrobial days for UTI are actually unnecessary treatment of ASB. </a:t>
            </a:r>
          </a:p>
          <a:p>
            <a:r>
              <a:rPr lang="en-US" dirty="0"/>
              <a:t>Increased antimicrobial use, increased fluid administration, increased Na intake.</a:t>
            </a:r>
          </a:p>
          <a:p>
            <a:r>
              <a:rPr lang="en-US" dirty="0"/>
              <a:t>Screening in patients with indwelling catheters who are asymptomatic leads to inappropriate exchanges of catheters.</a:t>
            </a:r>
          </a:p>
          <a:p>
            <a:r>
              <a:rPr lang="en-US" dirty="0"/>
              <a:t>Patients often are told by providers they have UTIs when they don’t have symptoms, leading them to tell future providers that they have recurrent UTIs.</a:t>
            </a:r>
          </a:p>
          <a:p>
            <a:r>
              <a:rPr lang="en-US" dirty="0"/>
              <a:t>Screen in pregnant patients and prior to urological procedure with anticipated mucosal injury.</a:t>
            </a:r>
          </a:p>
          <a:p>
            <a:r>
              <a:rPr lang="en-US" dirty="0"/>
              <a:t>Treat in pregnant patients, 1 dose before a urologic procedure with anticipated mucosal injury, and if found in the first month after kidney transplant.</a:t>
            </a:r>
          </a:p>
        </p:txBody>
      </p:sp>
      <p:sp>
        <p:nvSpPr>
          <p:cNvPr id="5" name="TextBox 4">
            <a:extLst>
              <a:ext uri="{FF2B5EF4-FFF2-40B4-BE49-F238E27FC236}">
                <a16:creationId xmlns:a16="http://schemas.microsoft.com/office/drawing/2014/main" id="{B7191470-1B23-BB28-7E5F-20CAA3BEDAE5}"/>
              </a:ext>
            </a:extLst>
          </p:cNvPr>
          <p:cNvSpPr txBox="1"/>
          <p:nvPr/>
        </p:nvSpPr>
        <p:spPr>
          <a:xfrm>
            <a:off x="114300" y="6550223"/>
            <a:ext cx="6097772" cy="307777"/>
          </a:xfrm>
          <a:prstGeom prst="rect">
            <a:avLst/>
          </a:prstGeom>
          <a:noFill/>
        </p:spPr>
        <p:txBody>
          <a:bodyPr wrap="square">
            <a:spAutoFit/>
          </a:bodyPr>
          <a:lstStyle/>
          <a:p>
            <a:r>
              <a:rPr lang="en-US" sz="1400" dirty="0"/>
              <a:t>5. When should ASB be screened for and treated?</a:t>
            </a:r>
          </a:p>
        </p:txBody>
      </p:sp>
    </p:spTree>
    <p:extLst>
      <p:ext uri="{BB962C8B-B14F-4D97-AF65-F5344CB8AC3E}">
        <p14:creationId xmlns:p14="http://schemas.microsoft.com/office/powerpoint/2010/main" val="2699339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1D8D0-C722-14A2-4A39-57A2D9ADCF5B}"/>
              </a:ext>
            </a:extLst>
          </p:cNvPr>
          <p:cNvSpPr>
            <a:spLocks noGrp="1"/>
          </p:cNvSpPr>
          <p:nvPr>
            <p:ph type="title"/>
          </p:nvPr>
        </p:nvSpPr>
        <p:spPr>
          <a:xfrm>
            <a:off x="395415" y="365125"/>
            <a:ext cx="11244649" cy="1325563"/>
          </a:xfrm>
        </p:spPr>
        <p:txBody>
          <a:bodyPr/>
          <a:lstStyle/>
          <a:p>
            <a:r>
              <a:rPr lang="en-US" dirty="0"/>
              <a:t>Options for Recurrent UTIs (2 in 6 </a:t>
            </a:r>
            <a:r>
              <a:rPr lang="en-US" dirty="0" err="1"/>
              <a:t>mo</a:t>
            </a:r>
            <a:r>
              <a:rPr lang="en-US" dirty="0"/>
              <a:t>, 3 in 12 </a:t>
            </a:r>
            <a:r>
              <a:rPr lang="en-US" dirty="0" err="1"/>
              <a:t>mo</a:t>
            </a:r>
            <a:r>
              <a:rPr lang="en-US" dirty="0"/>
              <a:t>)</a:t>
            </a:r>
          </a:p>
        </p:txBody>
      </p:sp>
      <p:sp>
        <p:nvSpPr>
          <p:cNvPr id="3" name="Content Placeholder 2">
            <a:extLst>
              <a:ext uri="{FF2B5EF4-FFF2-40B4-BE49-F238E27FC236}">
                <a16:creationId xmlns:a16="http://schemas.microsoft.com/office/drawing/2014/main" id="{795B4943-C401-5EAE-5FBF-3DE5324A640C}"/>
              </a:ext>
            </a:extLst>
          </p:cNvPr>
          <p:cNvSpPr>
            <a:spLocks noGrp="1"/>
          </p:cNvSpPr>
          <p:nvPr>
            <p:ph idx="1"/>
          </p:nvPr>
        </p:nvSpPr>
        <p:spPr>
          <a:xfrm>
            <a:off x="838200" y="1825624"/>
            <a:ext cx="10515600" cy="4809953"/>
          </a:xfrm>
        </p:spPr>
        <p:txBody>
          <a:bodyPr>
            <a:normAutofit fontScale="85000" lnSpcReduction="20000"/>
          </a:bodyPr>
          <a:lstStyle/>
          <a:p>
            <a:r>
              <a:rPr lang="en-US" dirty="0">
                <a:solidFill>
                  <a:srgbClr val="00B050"/>
                </a:solidFill>
              </a:rPr>
              <a:t>Local estrogen therapy </a:t>
            </a:r>
            <a:r>
              <a:rPr lang="en-US" dirty="0"/>
              <a:t>– many studies show benefit in lowering symptomatic UTI rates and meta-analysis of 5 RCTs showed RR 0.42</a:t>
            </a:r>
          </a:p>
          <a:p>
            <a:r>
              <a:rPr lang="en-US" dirty="0">
                <a:solidFill>
                  <a:srgbClr val="00B050"/>
                </a:solidFill>
              </a:rPr>
              <a:t>Increased fluid intake </a:t>
            </a:r>
            <a:r>
              <a:rPr lang="en-US" dirty="0"/>
              <a:t>– RCTs show reduced UTIs in premenopausal women; risk of fluid overload in CKD, CHF, cirrhosis patients</a:t>
            </a:r>
          </a:p>
          <a:p>
            <a:r>
              <a:rPr lang="en-US" dirty="0">
                <a:solidFill>
                  <a:srgbClr val="00B050"/>
                </a:solidFill>
              </a:rPr>
              <a:t>Methenamine Hippurate </a:t>
            </a:r>
            <a:r>
              <a:rPr lang="en-US" dirty="0"/>
              <a:t>– ALTAR trial in 2022 showed noninferiority to low dose antimicrobial suppression in women; but SINBA trail in 2006 showed no benefit in patients with SCI</a:t>
            </a:r>
          </a:p>
          <a:p>
            <a:r>
              <a:rPr lang="en-US" dirty="0"/>
              <a:t>Chronic suppressive antimicrobials – effective up to a time, then there is risk of resistance, side effects, c diff</a:t>
            </a:r>
          </a:p>
          <a:p>
            <a:r>
              <a:rPr lang="en-US" dirty="0"/>
              <a:t>Probiotics – mixed results on studies</a:t>
            </a:r>
          </a:p>
          <a:p>
            <a:r>
              <a:rPr lang="en-US" dirty="0"/>
              <a:t>D-mannose – no high quality RCTs</a:t>
            </a:r>
          </a:p>
          <a:p>
            <a:r>
              <a:rPr lang="en-US" dirty="0"/>
              <a:t>Cranberry – Nov. 2023 Cochrane Review update added 26 studies (total 50), found that it reduces risk for recurrent UTI in women, children, and UTI associated with procedure, but not in elderly or with neurogenic bladder</a:t>
            </a:r>
          </a:p>
        </p:txBody>
      </p:sp>
      <p:sp>
        <p:nvSpPr>
          <p:cNvPr id="4" name="TextBox 3">
            <a:extLst>
              <a:ext uri="{FF2B5EF4-FFF2-40B4-BE49-F238E27FC236}">
                <a16:creationId xmlns:a16="http://schemas.microsoft.com/office/drawing/2014/main" id="{4BB8BB5D-EA3F-7132-A2B9-85AD281FBB84}"/>
              </a:ext>
            </a:extLst>
          </p:cNvPr>
          <p:cNvSpPr txBox="1"/>
          <p:nvPr/>
        </p:nvSpPr>
        <p:spPr>
          <a:xfrm>
            <a:off x="0" y="6492875"/>
            <a:ext cx="6096000" cy="307777"/>
          </a:xfrm>
          <a:prstGeom prst="rect">
            <a:avLst/>
          </a:prstGeom>
          <a:noFill/>
        </p:spPr>
        <p:txBody>
          <a:bodyPr wrap="square">
            <a:spAutoFit/>
          </a:bodyPr>
          <a:lstStyle/>
          <a:p>
            <a:r>
              <a:rPr lang="en-US" sz="1400" dirty="0"/>
              <a:t>6. What is the management approach for recurrent UTIs?</a:t>
            </a:r>
          </a:p>
        </p:txBody>
      </p:sp>
    </p:spTree>
    <p:extLst>
      <p:ext uri="{BB962C8B-B14F-4D97-AF65-F5344CB8AC3E}">
        <p14:creationId xmlns:p14="http://schemas.microsoft.com/office/powerpoint/2010/main" val="284345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DA6B0-DE37-7D18-6E08-DB8A776EF14B}"/>
              </a:ext>
            </a:extLst>
          </p:cNvPr>
          <p:cNvSpPr>
            <a:spLocks noGrp="1"/>
          </p:cNvSpPr>
          <p:nvPr>
            <p:ph type="title"/>
          </p:nvPr>
        </p:nvSpPr>
        <p:spPr>
          <a:xfrm>
            <a:off x="593124" y="365125"/>
            <a:ext cx="10760676" cy="1325563"/>
          </a:xfrm>
        </p:spPr>
        <p:txBody>
          <a:bodyPr/>
          <a:lstStyle/>
          <a:p>
            <a:r>
              <a:rPr lang="en-US" dirty="0" err="1"/>
              <a:t>Candiduria</a:t>
            </a:r>
            <a:r>
              <a:rPr lang="en-US" dirty="0"/>
              <a:t> (IDSA 2016 Candidiasis guidelines)</a:t>
            </a:r>
          </a:p>
        </p:txBody>
      </p:sp>
      <p:sp>
        <p:nvSpPr>
          <p:cNvPr id="3" name="Content Placeholder 2">
            <a:extLst>
              <a:ext uri="{FF2B5EF4-FFF2-40B4-BE49-F238E27FC236}">
                <a16:creationId xmlns:a16="http://schemas.microsoft.com/office/drawing/2014/main" id="{ED6D191E-FE47-46D0-ECD5-89006CC5FFAE}"/>
              </a:ext>
            </a:extLst>
          </p:cNvPr>
          <p:cNvSpPr>
            <a:spLocks noGrp="1"/>
          </p:cNvSpPr>
          <p:nvPr>
            <p:ph idx="1"/>
          </p:nvPr>
        </p:nvSpPr>
        <p:spPr/>
        <p:txBody>
          <a:bodyPr/>
          <a:lstStyle/>
          <a:p>
            <a:r>
              <a:rPr lang="en-US" dirty="0"/>
              <a:t>Asymptomatic </a:t>
            </a:r>
            <a:r>
              <a:rPr lang="en-US" dirty="0" err="1"/>
              <a:t>candiduria</a:t>
            </a:r>
            <a:r>
              <a:rPr lang="en-US" dirty="0"/>
              <a:t> – do not treat unless neutropenic (consider candidemia) or urological procedure (treat before and after)</a:t>
            </a:r>
          </a:p>
          <a:p>
            <a:r>
              <a:rPr lang="en-US" dirty="0"/>
              <a:t>Symptomatic cystitis – can treat, options are fluconazole x 14 days, </a:t>
            </a:r>
            <a:r>
              <a:rPr lang="en-US" dirty="0" err="1"/>
              <a:t>ampho</a:t>
            </a:r>
            <a:r>
              <a:rPr lang="en-US" dirty="0"/>
              <a:t> deoxycholate 1-7 days, or flucytosine 7-10 days, or </a:t>
            </a:r>
            <a:r>
              <a:rPr lang="en-US" dirty="0" err="1"/>
              <a:t>ampho</a:t>
            </a:r>
            <a:r>
              <a:rPr lang="en-US" dirty="0"/>
              <a:t> deoxycholate bladder irrigation; remove catheters</a:t>
            </a:r>
          </a:p>
          <a:p>
            <a:r>
              <a:rPr lang="en-US" dirty="0"/>
              <a:t>Ascending pyelonephritis – similar treatment; can consider mica</a:t>
            </a:r>
          </a:p>
          <a:p>
            <a:r>
              <a:rPr lang="en-US" dirty="0"/>
              <a:t>Fungal ball – treat and obtain surgical consult</a:t>
            </a:r>
          </a:p>
        </p:txBody>
      </p:sp>
      <p:sp>
        <p:nvSpPr>
          <p:cNvPr id="7" name="TextBox 6">
            <a:extLst>
              <a:ext uri="{FF2B5EF4-FFF2-40B4-BE49-F238E27FC236}">
                <a16:creationId xmlns:a16="http://schemas.microsoft.com/office/drawing/2014/main" id="{BC4C7059-FA1C-C372-A396-FDB201024A04}"/>
              </a:ext>
            </a:extLst>
          </p:cNvPr>
          <p:cNvSpPr txBox="1"/>
          <p:nvPr/>
        </p:nvSpPr>
        <p:spPr>
          <a:xfrm>
            <a:off x="101600" y="6492875"/>
            <a:ext cx="6096000" cy="307777"/>
          </a:xfrm>
          <a:prstGeom prst="rect">
            <a:avLst/>
          </a:prstGeom>
          <a:noFill/>
        </p:spPr>
        <p:txBody>
          <a:bodyPr wrap="square">
            <a:spAutoFit/>
          </a:bodyPr>
          <a:lstStyle/>
          <a:p>
            <a:r>
              <a:rPr lang="en-US" sz="1400" dirty="0"/>
              <a:t>7. Should candida in the urine be treated, and if so, how?</a:t>
            </a:r>
          </a:p>
        </p:txBody>
      </p:sp>
    </p:spTree>
    <p:extLst>
      <p:ext uri="{BB962C8B-B14F-4D97-AF65-F5344CB8AC3E}">
        <p14:creationId xmlns:p14="http://schemas.microsoft.com/office/powerpoint/2010/main" val="3673623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69DE-B402-A130-3B04-3B8EE115C559}"/>
              </a:ext>
            </a:extLst>
          </p:cNvPr>
          <p:cNvSpPr>
            <a:spLocks noGrp="1"/>
          </p:cNvSpPr>
          <p:nvPr>
            <p:ph type="title"/>
          </p:nvPr>
        </p:nvSpPr>
        <p:spPr/>
        <p:txBody>
          <a:bodyPr/>
          <a:lstStyle/>
          <a:p>
            <a:r>
              <a:rPr lang="en-US" dirty="0"/>
              <a:t>Staph aureus bacteriuria</a:t>
            </a:r>
          </a:p>
        </p:txBody>
      </p:sp>
      <p:sp>
        <p:nvSpPr>
          <p:cNvPr id="3" name="Content Placeholder 2">
            <a:extLst>
              <a:ext uri="{FF2B5EF4-FFF2-40B4-BE49-F238E27FC236}">
                <a16:creationId xmlns:a16="http://schemas.microsoft.com/office/drawing/2014/main" id="{94E727CF-A242-55BE-A4B3-C3107F52E0EC}"/>
              </a:ext>
            </a:extLst>
          </p:cNvPr>
          <p:cNvSpPr>
            <a:spLocks noGrp="1"/>
          </p:cNvSpPr>
          <p:nvPr>
            <p:ph idx="1"/>
          </p:nvPr>
        </p:nvSpPr>
        <p:spPr/>
        <p:txBody>
          <a:bodyPr/>
          <a:lstStyle/>
          <a:p>
            <a:r>
              <a:rPr lang="en-US" dirty="0"/>
              <a:t>Staph aureus is NOT a urine pathogen.</a:t>
            </a:r>
          </a:p>
          <a:p>
            <a:r>
              <a:rPr lang="en-US" dirty="0"/>
              <a:t>Coagulase negative staphs (staph saprophyticus) can be a cause of urinary tract infection.</a:t>
            </a:r>
          </a:p>
          <a:p>
            <a:r>
              <a:rPr lang="en-US" dirty="0"/>
              <a:t>Presence of staph aureus in the urine is often due to hematogenous seeding (from bacteremia) so </a:t>
            </a:r>
            <a:r>
              <a:rPr lang="en-US" b="1" dirty="0">
                <a:solidFill>
                  <a:srgbClr val="C00000"/>
                </a:solidFill>
              </a:rPr>
              <a:t>blood cultures</a:t>
            </a:r>
            <a:r>
              <a:rPr lang="en-US" dirty="0">
                <a:solidFill>
                  <a:srgbClr val="C00000"/>
                </a:solidFill>
              </a:rPr>
              <a:t> </a:t>
            </a:r>
            <a:r>
              <a:rPr lang="en-US" dirty="0"/>
              <a:t>and a primary source of infection should be evaluated.</a:t>
            </a:r>
          </a:p>
          <a:p>
            <a:r>
              <a:rPr lang="en-US" dirty="0"/>
              <a:t>Staph aureus bacteriuria can be skin contaminant in a patient with chronic indwelling catheters, suprapubic catheters, nephrostomy tubes, etc., but this is a diagnosis of exclusion.</a:t>
            </a:r>
          </a:p>
        </p:txBody>
      </p:sp>
      <p:sp>
        <p:nvSpPr>
          <p:cNvPr id="5" name="TextBox 4">
            <a:extLst>
              <a:ext uri="{FF2B5EF4-FFF2-40B4-BE49-F238E27FC236}">
                <a16:creationId xmlns:a16="http://schemas.microsoft.com/office/drawing/2014/main" id="{B349E349-8A9E-8438-0B5A-71AF609340C9}"/>
              </a:ext>
            </a:extLst>
          </p:cNvPr>
          <p:cNvSpPr txBox="1"/>
          <p:nvPr/>
        </p:nvSpPr>
        <p:spPr>
          <a:xfrm>
            <a:off x="114300" y="6492875"/>
            <a:ext cx="6096000" cy="307777"/>
          </a:xfrm>
          <a:prstGeom prst="rect">
            <a:avLst/>
          </a:prstGeom>
          <a:noFill/>
        </p:spPr>
        <p:txBody>
          <a:bodyPr wrap="square">
            <a:spAutoFit/>
          </a:bodyPr>
          <a:lstStyle/>
          <a:p>
            <a:r>
              <a:rPr lang="en-US" sz="1400" dirty="0"/>
              <a:t>8. Should staph aureus in the urine be treated, and if so, how?</a:t>
            </a:r>
          </a:p>
        </p:txBody>
      </p:sp>
    </p:spTree>
    <p:extLst>
      <p:ext uri="{BB962C8B-B14F-4D97-AF65-F5344CB8AC3E}">
        <p14:creationId xmlns:p14="http://schemas.microsoft.com/office/powerpoint/2010/main" val="4171022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F20D-0EB7-C268-D5A2-0A466819365A}"/>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011B671A-B7F4-A9F2-5B26-E1E82D4153E2}"/>
              </a:ext>
            </a:extLst>
          </p:cNvPr>
          <p:cNvSpPr>
            <a:spLocks noGrp="1"/>
          </p:cNvSpPr>
          <p:nvPr>
            <p:ph idx="1"/>
          </p:nvPr>
        </p:nvSpPr>
        <p:spPr>
          <a:xfrm>
            <a:off x="838199" y="1320801"/>
            <a:ext cx="10802257" cy="5863771"/>
          </a:xfrm>
        </p:spPr>
        <p:txBody>
          <a:bodyPr>
            <a:normAutofit fontScale="77500" lnSpcReduction="20000"/>
          </a:bodyPr>
          <a:lstStyle/>
          <a:p>
            <a:r>
              <a:rPr lang="en-US" dirty="0"/>
              <a:t>UTIs are symptomatic. Patient needs to have a real change from chronic baseline.</a:t>
            </a:r>
          </a:p>
          <a:p>
            <a:r>
              <a:rPr lang="en-US" dirty="0"/>
              <a:t>UTIs are treated for 3-5 days for uncomplicated cases, 7-10 days for complicated cases.</a:t>
            </a:r>
          </a:p>
          <a:p>
            <a:r>
              <a:rPr lang="en-US" dirty="0"/>
              <a:t>Do not screen for or treat asymptomatic bacteriuria except in 2.5 appropriate clinical situations. Don’t treat ASB even when it’s an MDR and/or when there is a catheter.</a:t>
            </a:r>
          </a:p>
          <a:p>
            <a:r>
              <a:rPr lang="en-US" dirty="0"/>
              <a:t>For non-specific clinical presentations, everything else should be ruled out before consideration of UTI as a cause.</a:t>
            </a:r>
          </a:p>
          <a:p>
            <a:r>
              <a:rPr lang="en-US" dirty="0"/>
              <a:t>Specimen collection is important. Always ask the patient  how it was done.</a:t>
            </a:r>
          </a:p>
          <a:p>
            <a:r>
              <a:rPr lang="en-US" dirty="0"/>
              <a:t>Do not culture old catheters.</a:t>
            </a:r>
          </a:p>
          <a:p>
            <a:r>
              <a:rPr lang="en-US" dirty="0"/>
              <a:t>If patient does not have the mobility to provide a urine specimen, it needs to be collected as a straight catheterized specimen. </a:t>
            </a:r>
          </a:p>
          <a:p>
            <a:r>
              <a:rPr lang="en-US" dirty="0"/>
              <a:t>Take a thorough history about symptoms, antimicrobial use, improvement with treatment, etc.</a:t>
            </a:r>
          </a:p>
          <a:p>
            <a:r>
              <a:rPr lang="en-US" dirty="0"/>
              <a:t>In order to rule in recurrent UTI, you first have to rule out recurrent ASB.</a:t>
            </a:r>
          </a:p>
          <a:p>
            <a:r>
              <a:rPr lang="en-US" dirty="0" err="1"/>
              <a:t>Candiduria</a:t>
            </a:r>
            <a:r>
              <a:rPr lang="en-US" dirty="0"/>
              <a:t> is usually colonization. If real UTI, treatment is with fluconazole or </a:t>
            </a:r>
            <a:r>
              <a:rPr lang="en-US" dirty="0" err="1"/>
              <a:t>ampho</a:t>
            </a:r>
            <a:r>
              <a:rPr lang="en-US" dirty="0"/>
              <a:t> deoxycholate. </a:t>
            </a:r>
          </a:p>
          <a:p>
            <a:r>
              <a:rPr lang="en-US" dirty="0"/>
              <a:t>Staph aureus bacteriuria is neither asymptomatic bacteriuria nor UTI; it should provoke workup for staph aureus bacteremia. (SA ASB --&gt; ?SAB)</a:t>
            </a:r>
          </a:p>
          <a:p>
            <a:endParaRPr lang="en-US" dirty="0"/>
          </a:p>
          <a:p>
            <a:endParaRPr lang="en-US" dirty="0"/>
          </a:p>
        </p:txBody>
      </p:sp>
    </p:spTree>
    <p:extLst>
      <p:ext uri="{BB962C8B-B14F-4D97-AF65-F5344CB8AC3E}">
        <p14:creationId xmlns:p14="http://schemas.microsoft.com/office/powerpoint/2010/main" val="409679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8D4BB0DD32654BB3EAE67DC51DDA01" ma:contentTypeVersion="22" ma:contentTypeDescription="Create a new document." ma:contentTypeScope="" ma:versionID="969a9e3cd84f749d30e522d5816de949">
  <xsd:schema xmlns:xsd="http://www.w3.org/2001/XMLSchema" xmlns:xs="http://www.w3.org/2001/XMLSchema" xmlns:p="http://schemas.microsoft.com/office/2006/metadata/properties" xmlns:ns2="1e4b8c19-7528-4bc4-a3e1-96b236289242" xmlns:ns3="ca5fd80e-f574-42aa-bec0-0d146d76a53a" targetNamespace="http://schemas.microsoft.com/office/2006/metadata/properties" ma:root="true" ma:fieldsID="9bd7f2778f4ef80de202c2b574465e60" ns2:_="" ns3:_="">
    <xsd:import namespace="1e4b8c19-7528-4bc4-a3e1-96b236289242"/>
    <xsd:import namespace="ca5fd80e-f574-42aa-bec0-0d146d76a53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element ref="ns2:MediaServiceBillingMetadata" minOccurs="0"/>
                <xsd:element ref="ns2:lcf76f155ced4ddcb4097134ff3c332f" minOccurs="0"/>
                <xsd:element ref="ns3:TaxCatchAll" minOccurs="0"/>
                <xsd:element ref="ns2:First_x0020_Name"/>
                <xsd:element ref="ns2:Last_x0020_Name"/>
                <xsd:element ref="ns2:Month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4b8c19-7528-4bc4-a3e1-96b2362892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e3f6945-edb8-4295-8e61-53a2031b2ef7" ma:termSetId="09814cd3-568e-fe90-9814-8d621ff8fb84" ma:anchorId="fba54fb3-c3e1-fe81-a776-ca4b69148c4d" ma:open="true" ma:isKeyword="false">
      <xsd:complexType>
        <xsd:sequence>
          <xsd:element ref="pc:Terms" minOccurs="0" maxOccurs="1"/>
        </xsd:sequence>
      </xsd:complexType>
    </xsd:element>
    <xsd:element name="First_x0020_Name" ma:index="27" ma:displayName="First Name" ma:internalName="First_x0020_Name">
      <xsd:simpleType>
        <xsd:restriction base="dms:Text">
          <xsd:maxLength value="255"/>
        </xsd:restriction>
      </xsd:simpleType>
    </xsd:element>
    <xsd:element name="Last_x0020_Name" ma:index="28" ma:displayName="Last Name" ma:internalName="Last_x0020_Name">
      <xsd:simpleType>
        <xsd:restriction base="dms:Text">
          <xsd:maxLength value="255"/>
        </xsd:restriction>
      </xsd:simpleType>
    </xsd:element>
    <xsd:element name="MonthNumber" ma:index="29" nillable="true" ma:displayName="Month Number" ma:format="Dropdown" ma:internalName="MonthNumber"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ca5fd80e-f574-42aa-bec0-0d146d76a53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fa1196bb-9139-48bc-9d2b-e8ddb9462658}" ma:internalName="TaxCatchAll" ma:showField="CatchAllData" ma:web="ca5fd80e-f574-42aa-bec0-0d146d76a5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st_x0020_Name xmlns="1e4b8c19-7528-4bc4-a3e1-96b236289242"/>
    <TaxCatchAll xmlns="ca5fd80e-f574-42aa-bec0-0d146d76a53a" xsi:nil="true"/>
    <MonthNumber xmlns="1e4b8c19-7528-4bc4-a3e1-96b236289242" xsi:nil="true"/>
    <lcf76f155ced4ddcb4097134ff3c332f xmlns="1e4b8c19-7528-4bc4-a3e1-96b236289242">
      <Terms xmlns="http://schemas.microsoft.com/office/infopath/2007/PartnerControls"/>
    </lcf76f155ced4ddcb4097134ff3c332f>
    <First_x0020_Name xmlns="1e4b8c19-7528-4bc4-a3e1-96b236289242"/>
  </documentManagement>
</p:properties>
</file>

<file path=customXml/itemProps1.xml><?xml version="1.0" encoding="utf-8"?>
<ds:datastoreItem xmlns:ds="http://schemas.openxmlformats.org/officeDocument/2006/customXml" ds:itemID="{DA9EC73B-79DD-47A0-B9CF-9FDCF970602E}"/>
</file>

<file path=customXml/itemProps2.xml><?xml version="1.0" encoding="utf-8"?>
<ds:datastoreItem xmlns:ds="http://schemas.openxmlformats.org/officeDocument/2006/customXml" ds:itemID="{4FA3BCA6-A976-4E94-835B-8B2D7E4393D5}"/>
</file>

<file path=customXml/itemProps3.xml><?xml version="1.0" encoding="utf-8"?>
<ds:datastoreItem xmlns:ds="http://schemas.openxmlformats.org/officeDocument/2006/customXml" ds:itemID="{5567C529-ACA3-442A-B8BF-D13BF1C97B5C}"/>
</file>

<file path=docProps/app.xml><?xml version="1.0" encoding="utf-8"?>
<Properties xmlns="http://schemas.openxmlformats.org/officeDocument/2006/extended-properties" xmlns:vt="http://schemas.openxmlformats.org/officeDocument/2006/docPropsVTypes">
  <TotalTime>2442</TotalTime>
  <Words>1418</Words>
  <Application>Microsoft Macintosh PowerPoint</Application>
  <PresentationFormat>Widescreen</PresentationFormat>
  <Paragraphs>111</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AHD UTIs Lecture</vt:lpstr>
      <vt:lpstr>Questions addressed in the next 10 min</vt:lpstr>
      <vt:lpstr>Specimen Collection</vt:lpstr>
      <vt:lpstr>Urine specimens from catheters</vt:lpstr>
      <vt:lpstr>Nuances to consider for urine testing</vt:lpstr>
      <vt:lpstr>Summary of Specimen Collection</vt:lpstr>
      <vt:lpstr>IDSA 2025 Guidelines on cUTI</vt:lpstr>
      <vt:lpstr>Management of uUTI </vt:lpstr>
      <vt:lpstr>IDSA 2025 Guidelines on cUTI</vt:lpstr>
      <vt:lpstr>PowerPoint Presentation</vt:lpstr>
      <vt:lpstr>IDSA 2025 Guidelines on cUTI</vt:lpstr>
      <vt:lpstr>Asymptomatic bacteriuria</vt:lpstr>
      <vt:lpstr>Options for Recurrent UTIs (2 in 6 mo, 3 in 12 mo)</vt:lpstr>
      <vt:lpstr>Candiduria (IDSA 2016 Candidiasis guidelines)</vt:lpstr>
      <vt:lpstr>Staph aureus bacteriuria</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 Aishan - (ashi1)</dc:creator>
  <cp:lastModifiedBy>Shi, Aishan - (ashi1)</cp:lastModifiedBy>
  <cp:revision>22</cp:revision>
  <dcterms:created xsi:type="dcterms:W3CDTF">2025-08-03T22:47:10Z</dcterms:created>
  <dcterms:modified xsi:type="dcterms:W3CDTF">2026-08-04T00:56:44Z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0x010100368D4BB0DD32654BB3EAE67DC51DDA01</vt:lpwstr>
  </property>
</Properties>
</file>