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64"/>
  </p:notesMasterIdLst>
  <p:sldIdLst>
    <p:sldId id="256" r:id="rId2"/>
    <p:sldId id="257" r:id="rId3"/>
    <p:sldId id="313" r:id="rId4"/>
    <p:sldId id="314" r:id="rId5"/>
    <p:sldId id="315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323" r:id="rId14"/>
    <p:sldId id="266" r:id="rId15"/>
    <p:sldId id="267" r:id="rId16"/>
    <p:sldId id="268" r:id="rId17"/>
    <p:sldId id="270" r:id="rId18"/>
    <p:sldId id="324" r:id="rId19"/>
    <p:sldId id="319" r:id="rId20"/>
    <p:sldId id="320" r:id="rId21"/>
    <p:sldId id="326" r:id="rId22"/>
    <p:sldId id="271" r:id="rId23"/>
    <p:sldId id="273" r:id="rId24"/>
    <p:sldId id="274" r:id="rId25"/>
    <p:sldId id="278" r:id="rId26"/>
    <p:sldId id="279" r:id="rId27"/>
    <p:sldId id="328" r:id="rId28"/>
    <p:sldId id="280" r:id="rId29"/>
    <p:sldId id="317" r:id="rId30"/>
    <p:sldId id="284" r:id="rId31"/>
    <p:sldId id="292" r:id="rId32"/>
    <p:sldId id="293" r:id="rId33"/>
    <p:sldId id="294" r:id="rId34"/>
    <p:sldId id="298" r:id="rId35"/>
    <p:sldId id="299" r:id="rId36"/>
    <p:sldId id="321" r:id="rId37"/>
    <p:sldId id="322" r:id="rId38"/>
    <p:sldId id="303" r:id="rId39"/>
    <p:sldId id="304" r:id="rId40"/>
    <p:sldId id="305" r:id="rId41"/>
    <p:sldId id="306" r:id="rId42"/>
    <p:sldId id="327" r:id="rId43"/>
    <p:sldId id="308" r:id="rId44"/>
    <p:sldId id="312" r:id="rId45"/>
    <p:sldId id="325" r:id="rId46"/>
    <p:sldId id="316" r:id="rId47"/>
    <p:sldId id="309" r:id="rId48"/>
    <p:sldId id="311" r:id="rId49"/>
    <p:sldId id="307" r:id="rId50"/>
    <p:sldId id="290" r:id="rId51"/>
    <p:sldId id="286" r:id="rId52"/>
    <p:sldId id="296" r:id="rId53"/>
    <p:sldId id="289" r:id="rId54"/>
    <p:sldId id="291" r:id="rId55"/>
    <p:sldId id="285" r:id="rId56"/>
    <p:sldId id="310" r:id="rId57"/>
    <p:sldId id="269" r:id="rId58"/>
    <p:sldId id="272" r:id="rId59"/>
    <p:sldId id="277" r:id="rId60"/>
    <p:sldId id="300" r:id="rId61"/>
    <p:sldId id="301" r:id="rId62"/>
    <p:sldId id="302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E2535F-6C15-473C-8456-15C22ADAF873}" v="561" dt="2026-09-01T03:28:24.12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2EB"/>
          </a:solidFill>
        </a:fill>
      </a:tcStyle>
    </a:wholeTbl>
    <a:band2H>
      <a:tcTxStyle/>
      <a:tcStyle>
        <a:tcBdr/>
        <a:fill>
          <a:solidFill>
            <a:srgbClr val="E8EAF5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E67C8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E67C8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E67C8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1F7CF"/>
          </a:solidFill>
        </a:fill>
      </a:tcStyle>
    </a:wholeTbl>
    <a:band2H>
      <a:tcTxStyle/>
      <a:tcStyle>
        <a:tcBdr/>
        <a:fill>
          <a:solidFill>
            <a:srgbClr val="F0FBE9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7EA52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7EA52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7EA52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ACDCB"/>
          </a:solidFill>
        </a:fill>
      </a:tcStyle>
    </a:wholeTbl>
    <a:band2H>
      <a:tcTxStyle/>
      <a:tcStyle>
        <a:tcBdr/>
        <a:fill>
          <a:solidFill>
            <a:srgbClr val="FCE8E7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14124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14124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14124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E67C8"/>
          </a:solidFill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E67C8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rickson, Matthew L" userId="d005c28d-ecec-494f-8f95-fb52305cdd07" providerId="ADAL" clId="{0F5CEF19-F8AC-4708-9F7C-93DCEC2617B4}"/>
    <pc:docChg chg="custSel addSld modSld">
      <pc:chgData name="Ulrickson, Matthew L" userId="d005c28d-ecec-494f-8f95-fb52305cdd07" providerId="ADAL" clId="{0F5CEF19-F8AC-4708-9F7C-93DCEC2617B4}" dt="2026-09-01T03:28:24.121" v="560" actId="27636"/>
      <pc:docMkLst>
        <pc:docMk/>
      </pc:docMkLst>
      <pc:sldChg chg="modSp mod">
        <pc:chgData name="Ulrickson, Matthew L" userId="d005c28d-ecec-494f-8f95-fb52305cdd07" providerId="ADAL" clId="{0F5CEF19-F8AC-4708-9F7C-93DCEC2617B4}" dt="2026-09-01T03:14:28.109" v="5" actId="207"/>
        <pc:sldMkLst>
          <pc:docMk/>
          <pc:sldMk cId="0" sldId="257"/>
        </pc:sldMkLst>
        <pc:spChg chg="mod">
          <ac:chgData name="Ulrickson, Matthew L" userId="d005c28d-ecec-494f-8f95-fb52305cdd07" providerId="ADAL" clId="{0F5CEF19-F8AC-4708-9F7C-93DCEC2617B4}" dt="2026-09-01T03:14:28.109" v="5" actId="207"/>
          <ac:spMkLst>
            <pc:docMk/>
            <pc:sldMk cId="0" sldId="257"/>
            <ac:spMk id="75" creationId="{00000000-0000-0000-0000-000000000000}"/>
          </ac:spMkLst>
        </pc:spChg>
        <pc:picChg chg="mod">
          <ac:chgData name="Ulrickson, Matthew L" userId="d005c28d-ecec-494f-8f95-fb52305cdd07" providerId="ADAL" clId="{0F5CEF19-F8AC-4708-9F7C-93DCEC2617B4}" dt="2026-09-01T03:14:18.400" v="3" actId="14100"/>
          <ac:picMkLst>
            <pc:docMk/>
            <pc:sldMk cId="0" sldId="257"/>
            <ac:picMk id="3" creationId="{2C9392ED-4C68-482F-B0FB-832836B63C8D}"/>
          </ac:picMkLst>
        </pc:picChg>
      </pc:sldChg>
      <pc:sldChg chg="modSp mod">
        <pc:chgData name="Ulrickson, Matthew L" userId="d005c28d-ecec-494f-8f95-fb52305cdd07" providerId="ADAL" clId="{0F5CEF19-F8AC-4708-9F7C-93DCEC2617B4}" dt="2026-09-01T03:17:22.473" v="20" actId="20577"/>
        <pc:sldMkLst>
          <pc:docMk/>
          <pc:sldMk cId="0" sldId="268"/>
        </pc:sldMkLst>
        <pc:spChg chg="mod">
          <ac:chgData name="Ulrickson, Matthew L" userId="d005c28d-ecec-494f-8f95-fb52305cdd07" providerId="ADAL" clId="{0F5CEF19-F8AC-4708-9F7C-93DCEC2617B4}" dt="2026-09-01T03:17:22.473" v="20" actId="20577"/>
          <ac:spMkLst>
            <pc:docMk/>
            <pc:sldMk cId="0" sldId="268"/>
            <ac:spMk id="131" creationId="{00000000-0000-0000-0000-000000000000}"/>
          </ac:spMkLst>
        </pc:spChg>
      </pc:sldChg>
      <pc:sldChg chg="modSp mod">
        <pc:chgData name="Ulrickson, Matthew L" userId="d005c28d-ecec-494f-8f95-fb52305cdd07" providerId="ADAL" clId="{0F5CEF19-F8AC-4708-9F7C-93DCEC2617B4}" dt="2026-09-01T03:19:15.322" v="150" actId="20577"/>
        <pc:sldMkLst>
          <pc:docMk/>
          <pc:sldMk cId="0" sldId="271"/>
        </pc:sldMkLst>
        <pc:spChg chg="mod">
          <ac:chgData name="Ulrickson, Matthew L" userId="d005c28d-ecec-494f-8f95-fb52305cdd07" providerId="ADAL" clId="{0F5CEF19-F8AC-4708-9F7C-93DCEC2617B4}" dt="2026-09-01T03:19:15.322" v="150" actId="20577"/>
          <ac:spMkLst>
            <pc:docMk/>
            <pc:sldMk cId="0" sldId="271"/>
            <ac:spMk id="149" creationId="{00000000-0000-0000-0000-000000000000}"/>
          </ac:spMkLst>
        </pc:spChg>
      </pc:sldChg>
      <pc:sldChg chg="delSp modSp mod">
        <pc:chgData name="Ulrickson, Matthew L" userId="d005c28d-ecec-494f-8f95-fb52305cdd07" providerId="ADAL" clId="{0F5CEF19-F8AC-4708-9F7C-93DCEC2617B4}" dt="2026-09-01T03:28:24.121" v="560" actId="27636"/>
        <pc:sldMkLst>
          <pc:docMk/>
          <pc:sldMk cId="0" sldId="306"/>
        </pc:sldMkLst>
        <pc:spChg chg="mod">
          <ac:chgData name="Ulrickson, Matthew L" userId="d005c28d-ecec-494f-8f95-fb52305cdd07" providerId="ADAL" clId="{0F5CEF19-F8AC-4708-9F7C-93DCEC2617B4}" dt="2026-09-01T03:26:58.884" v="258" actId="20577"/>
          <ac:spMkLst>
            <pc:docMk/>
            <pc:sldMk cId="0" sldId="306"/>
            <ac:spMk id="340" creationId="{00000000-0000-0000-0000-000000000000}"/>
          </ac:spMkLst>
        </pc:spChg>
        <pc:spChg chg="mod">
          <ac:chgData name="Ulrickson, Matthew L" userId="d005c28d-ecec-494f-8f95-fb52305cdd07" providerId="ADAL" clId="{0F5CEF19-F8AC-4708-9F7C-93DCEC2617B4}" dt="2026-09-01T03:28:24.121" v="560" actId="27636"/>
          <ac:spMkLst>
            <pc:docMk/>
            <pc:sldMk cId="0" sldId="306"/>
            <ac:spMk id="341" creationId="{00000000-0000-0000-0000-000000000000}"/>
          </ac:spMkLst>
        </pc:spChg>
        <pc:picChg chg="del mod">
          <ac:chgData name="Ulrickson, Matthew L" userId="d005c28d-ecec-494f-8f95-fb52305cdd07" providerId="ADAL" clId="{0F5CEF19-F8AC-4708-9F7C-93DCEC2617B4}" dt="2026-09-01T03:28:12.062" v="547" actId="478"/>
          <ac:picMkLst>
            <pc:docMk/>
            <pc:sldMk cId="0" sldId="306"/>
            <ac:picMk id="342" creationId="{00000000-0000-0000-0000-000000000000}"/>
          </ac:picMkLst>
        </pc:picChg>
      </pc:sldChg>
      <pc:sldChg chg="modSp mod">
        <pc:chgData name="Ulrickson, Matthew L" userId="d005c28d-ecec-494f-8f95-fb52305cdd07" providerId="ADAL" clId="{0F5CEF19-F8AC-4708-9F7C-93DCEC2617B4}" dt="2026-09-01T03:18:42.866" v="142" actId="14"/>
        <pc:sldMkLst>
          <pc:docMk/>
          <pc:sldMk cId="1533476285" sldId="319"/>
        </pc:sldMkLst>
        <pc:spChg chg="mod">
          <ac:chgData name="Ulrickson, Matthew L" userId="d005c28d-ecec-494f-8f95-fb52305cdd07" providerId="ADAL" clId="{0F5CEF19-F8AC-4708-9F7C-93DCEC2617B4}" dt="2026-09-01T03:18:42.866" v="142" actId="14"/>
          <ac:spMkLst>
            <pc:docMk/>
            <pc:sldMk cId="1533476285" sldId="319"/>
            <ac:spMk id="144" creationId="{00000000-0000-0000-0000-000000000000}"/>
          </ac:spMkLst>
        </pc:spChg>
      </pc:sldChg>
      <pc:sldChg chg="addSp delSp modSp new mod">
        <pc:chgData name="Ulrickson, Matthew L" userId="d005c28d-ecec-494f-8f95-fb52305cdd07" providerId="ADAL" clId="{0F5CEF19-F8AC-4708-9F7C-93DCEC2617B4}" dt="2026-09-01T03:25:30.619" v="233" actId="1076"/>
        <pc:sldMkLst>
          <pc:docMk/>
          <pc:sldMk cId="910005989" sldId="328"/>
        </pc:sldMkLst>
        <pc:spChg chg="mod">
          <ac:chgData name="Ulrickson, Matthew L" userId="d005c28d-ecec-494f-8f95-fb52305cdd07" providerId="ADAL" clId="{0F5CEF19-F8AC-4708-9F7C-93DCEC2617B4}" dt="2026-09-01T03:24:17.987" v="195" actId="1076"/>
          <ac:spMkLst>
            <pc:docMk/>
            <pc:sldMk cId="910005989" sldId="328"/>
            <ac:spMk id="2" creationId="{5E4692F1-CDC4-8235-1730-E3A0B61CADEE}"/>
          </ac:spMkLst>
        </pc:spChg>
        <pc:spChg chg="del">
          <ac:chgData name="Ulrickson, Matthew L" userId="d005c28d-ecec-494f-8f95-fb52305cdd07" providerId="ADAL" clId="{0F5CEF19-F8AC-4708-9F7C-93DCEC2617B4}" dt="2026-09-01T03:24:14.341" v="194" actId="478"/>
          <ac:spMkLst>
            <pc:docMk/>
            <pc:sldMk cId="910005989" sldId="328"/>
            <ac:spMk id="3" creationId="{00160158-1176-6901-9982-C494A3402570}"/>
          </ac:spMkLst>
        </pc:spChg>
        <pc:spChg chg="add mod">
          <ac:chgData name="Ulrickson, Matthew L" userId="d005c28d-ecec-494f-8f95-fb52305cdd07" providerId="ADAL" clId="{0F5CEF19-F8AC-4708-9F7C-93DCEC2617B4}" dt="2026-09-01T03:25:30.619" v="233" actId="1076"/>
          <ac:spMkLst>
            <pc:docMk/>
            <pc:sldMk cId="910005989" sldId="328"/>
            <ac:spMk id="12" creationId="{8C09232C-A1F3-1EF8-30E9-C93716CBFF9A}"/>
          </ac:spMkLst>
        </pc:spChg>
        <pc:picChg chg="add mod">
          <ac:chgData name="Ulrickson, Matthew L" userId="d005c28d-ecec-494f-8f95-fb52305cdd07" providerId="ADAL" clId="{0F5CEF19-F8AC-4708-9F7C-93DCEC2617B4}" dt="2026-09-01T03:24:30.693" v="198" actId="14100"/>
          <ac:picMkLst>
            <pc:docMk/>
            <pc:sldMk cId="910005989" sldId="328"/>
            <ac:picMk id="5" creationId="{21326F32-CFAD-ADD1-0028-04453CC73D42}"/>
          </ac:picMkLst>
        </pc:picChg>
        <pc:picChg chg="add mod">
          <ac:chgData name="Ulrickson, Matthew L" userId="d005c28d-ecec-494f-8f95-fb52305cdd07" providerId="ADAL" clId="{0F5CEF19-F8AC-4708-9F7C-93DCEC2617B4}" dt="2026-09-01T03:24:01.744" v="192" actId="1076"/>
          <ac:picMkLst>
            <pc:docMk/>
            <pc:sldMk cId="910005989" sldId="328"/>
            <ac:picMk id="7" creationId="{DE5E38BD-1FD6-6918-4037-ABFEEFBDCFCF}"/>
          </ac:picMkLst>
        </pc:picChg>
        <pc:picChg chg="add mod">
          <ac:chgData name="Ulrickson, Matthew L" userId="d005c28d-ecec-494f-8f95-fb52305cdd07" providerId="ADAL" clId="{0F5CEF19-F8AC-4708-9F7C-93DCEC2617B4}" dt="2026-09-01T03:24:23.855" v="196" actId="1076"/>
          <ac:picMkLst>
            <pc:docMk/>
            <pc:sldMk cId="910005989" sldId="328"/>
            <ac:picMk id="9" creationId="{898F5C34-5B78-6F11-8F9E-118E5A41F36F}"/>
          </ac:picMkLst>
        </pc:picChg>
        <pc:picChg chg="add mod">
          <ac:chgData name="Ulrickson, Matthew L" userId="d005c28d-ecec-494f-8f95-fb52305cdd07" providerId="ADAL" clId="{0F5CEF19-F8AC-4708-9F7C-93DCEC2617B4}" dt="2026-09-01T03:24:35.466" v="199" actId="1076"/>
          <ac:picMkLst>
            <pc:docMk/>
            <pc:sldMk cId="910005989" sldId="328"/>
            <ac:picMk id="11" creationId="{973E04D5-304F-DE20-F1F0-BC32A3A8DB7A}"/>
          </ac:picMkLst>
        </pc:picChg>
      </pc:sldChg>
    </pc:docChg>
  </pc:docChgLst>
  <pc:docChgLst>
    <pc:chgData name="Ulrickson, Matthew L" userId="d005c28d-ecec-494f-8f95-fb52305cdd07" providerId="ADAL" clId="{32BF26A8-B8FD-4442-8CF0-A545A96FF877}"/>
    <pc:docChg chg="custSel modSld">
      <pc:chgData name="Ulrickson, Matthew L" userId="d005c28d-ecec-494f-8f95-fb52305cdd07" providerId="ADAL" clId="{32BF26A8-B8FD-4442-8CF0-A545A96FF877}" dt="2026-08-26T17:24:07.186" v="289" actId="20577"/>
      <pc:docMkLst>
        <pc:docMk/>
      </pc:docMkLst>
      <pc:sldChg chg="modSp mod">
        <pc:chgData name="Ulrickson, Matthew L" userId="d005c28d-ecec-494f-8f95-fb52305cdd07" providerId="ADAL" clId="{32BF26A8-B8FD-4442-8CF0-A545A96FF877}" dt="2026-08-26T17:19:22.519" v="1" actId="20577"/>
        <pc:sldMkLst>
          <pc:docMk/>
          <pc:sldMk cId="0" sldId="256"/>
        </pc:sldMkLst>
        <pc:spChg chg="mod">
          <ac:chgData name="Ulrickson, Matthew L" userId="d005c28d-ecec-494f-8f95-fb52305cdd07" providerId="ADAL" clId="{32BF26A8-B8FD-4442-8CF0-A545A96FF877}" dt="2026-08-26T17:19:22.519" v="1" actId="20577"/>
          <ac:spMkLst>
            <pc:docMk/>
            <pc:sldMk cId="0" sldId="256"/>
            <ac:spMk id="69" creationId="{00000000-0000-0000-0000-000000000000}"/>
          </ac:spMkLst>
        </pc:spChg>
      </pc:sldChg>
      <pc:sldChg chg="modSp mod">
        <pc:chgData name="Ulrickson, Matthew L" userId="d005c28d-ecec-494f-8f95-fb52305cdd07" providerId="ADAL" clId="{32BF26A8-B8FD-4442-8CF0-A545A96FF877}" dt="2026-08-26T17:24:07.186" v="289" actId="20577"/>
        <pc:sldMkLst>
          <pc:docMk/>
          <pc:sldMk cId="0" sldId="257"/>
        </pc:sldMkLst>
        <pc:spChg chg="mod">
          <ac:chgData name="Ulrickson, Matthew L" userId="d005c28d-ecec-494f-8f95-fb52305cdd07" providerId="ADAL" clId="{32BF26A8-B8FD-4442-8CF0-A545A96FF877}" dt="2026-08-26T17:24:07.186" v="289" actId="20577"/>
          <ac:spMkLst>
            <pc:docMk/>
            <pc:sldMk cId="0" sldId="257"/>
            <ac:spMk id="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9859925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A. Lymphocyte    B.  Blast   C. Mononucleosis   D. Basophil   E. Nucleated RBC</a:t>
            </a:r>
          </a:p>
        </p:txBody>
      </p:sp>
    </p:spTree>
    <p:extLst>
      <p:ext uri="{BB962C8B-B14F-4D97-AF65-F5344CB8AC3E}">
        <p14:creationId xmlns:p14="http://schemas.microsoft.com/office/powerpoint/2010/main" val="334008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9730" tIns="44865" rIns="89730" bIns="44865"/>
          <a:lstStyle/>
          <a:p>
            <a:pPr defTabSz="914350">
              <a:defRPr/>
            </a:pPr>
            <a:r>
              <a:rPr lang="en-US"/>
              <a:t>15-65yo</a:t>
            </a:r>
          </a:p>
          <a:p>
            <a:endParaRPr lang="en-US"/>
          </a:p>
          <a:p>
            <a:r>
              <a:rPr lang="en-US"/>
              <a:t>T4;11 =</a:t>
            </a:r>
            <a:r>
              <a:rPr lang="en-US" baseline="0"/>
              <a:t> MLL</a:t>
            </a:r>
          </a:p>
          <a:p>
            <a:r>
              <a:rPr lang="en-US" baseline="0"/>
              <a:t>Ho-</a:t>
            </a:r>
            <a:r>
              <a:rPr lang="en-US" baseline="0" err="1"/>
              <a:t>Tr</a:t>
            </a:r>
            <a:r>
              <a:rPr lang="en-US" baseline="0"/>
              <a:t> = low </a:t>
            </a:r>
            <a:r>
              <a:rPr lang="en-US" baseline="0" err="1"/>
              <a:t>hypodiploid</a:t>
            </a:r>
            <a:r>
              <a:rPr lang="en-US" baseline="0"/>
              <a:t> </a:t>
            </a:r>
            <a:r>
              <a:rPr lang="en-US"/>
              <a:t>(30-39 chromosomes)</a:t>
            </a:r>
            <a:r>
              <a:rPr lang="en-US" baseline="0"/>
              <a:t>, near triploid </a:t>
            </a:r>
            <a:r>
              <a:rPr lang="en-US"/>
              <a:t>(60-78 chromosomes)</a:t>
            </a:r>
            <a:endParaRPr lang="en-US" baseline="0"/>
          </a:p>
          <a:p>
            <a:r>
              <a:rPr lang="en-US" baseline="0" err="1"/>
              <a:t>HeH</a:t>
            </a:r>
            <a:r>
              <a:rPr lang="en-US" baseline="0"/>
              <a:t> = high </a:t>
            </a:r>
            <a:r>
              <a:rPr lang="en-US" baseline="0" err="1"/>
              <a:t>hyperdiploid</a:t>
            </a:r>
            <a:r>
              <a:rPr lang="en-US" baseline="0"/>
              <a:t> </a:t>
            </a:r>
            <a:r>
              <a:rPr lang="en-US"/>
              <a:t>(51-65 chromosomes)</a:t>
            </a:r>
          </a:p>
          <a:p>
            <a:r>
              <a:rPr lang="en-US"/>
              <a:t>If between 60-65 chromosomes,</a:t>
            </a:r>
            <a:r>
              <a:rPr lang="en-US" baseline="0"/>
              <a:t> specific pathologic interpretation based on pattern and initial literature description</a:t>
            </a:r>
            <a:endParaRPr lang="en-US"/>
          </a:p>
          <a:p>
            <a:pPr lvl="3" defTabSz="914350">
              <a:defRPr/>
            </a:pPr>
            <a:r>
              <a:rPr lang="en-US"/>
              <a:t>Complex (5 or more without established </a:t>
            </a:r>
            <a:r>
              <a:rPr lang="en-US" err="1"/>
              <a:t>tnslc</a:t>
            </a:r>
            <a:r>
              <a:rPr lang="en-US"/>
              <a:t>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lIns="89730" tIns="44865" rIns="89730" bIns="44865"/>
          <a:lstStyle/>
          <a:p>
            <a:fld id="{261D38E6-882B-4C58-B8EC-75F7A4BAB84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8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22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61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3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021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50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5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6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853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32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6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64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7189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9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735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04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7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56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xfrm>
            <a:off x="1793288" y="4372168"/>
            <a:ext cx="6512512" cy="1143001"/>
          </a:xfrm>
          <a:prstGeom prst="rect">
            <a:avLst/>
          </a:prstGeom>
        </p:spPr>
        <p:txBody>
          <a:bodyPr/>
          <a:lstStyle>
            <a:lvl1pPr marL="320039" indent="-320039" algn="r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Title Text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5794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69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cid:image001.png@01DA55D5.C3D23820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png@01DA55D5.C3D2382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s://commons.wikimedia.org/wiki/User:Brackenhei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png@01DA55D5.C3D23820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png@01DA55D5.C3D23820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cid:image001.png@01DA55D5.C3D23820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28644114" TargetMode="External"/><Relationship Id="rId2" Type="http://schemas.openxmlformats.org/officeDocument/2006/relationships/hyperlink" Target="https://www.ncbi.nlm.nih.gov/pubmed/28588020" TargetMode="Externa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commons.wikimedia.org/wiki/France" TargetMode="External"/><Relationship Id="rId4" Type="http://schemas.openxmlformats.org/officeDocument/2006/relationships/hyperlink" Target="https://commons.wikimedia.org/wiki/Journal_officiel_de_la_R%C3%A9publique_Fran%C3%A7aise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mailto:Matthew.ulrickson@bannerhealth.com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ti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229600" cy="14700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ClrTx/>
              <a:buSzTx/>
              <a:buFontTx/>
              <a:buNone/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Acute Leukemia </a:t>
            </a:r>
          </a:p>
        </p:txBody>
      </p:sp>
      <p:sp>
        <p:nvSpPr>
          <p:cNvPr id="69" name="Shape 69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010400" cy="1752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lvl="0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chemeClr val="bg1"/>
                </a:solidFill>
              </a:rPr>
              <a:t>Matthew Ulrickson, MD</a:t>
            </a:r>
          </a:p>
          <a:p>
            <a:pPr lvl="0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chemeClr val="bg1"/>
                </a:solidFill>
              </a:rPr>
              <a:t>Banner MD Anderson Cancer Center</a:t>
            </a:r>
            <a:endParaRPr lang="en-US" sz="3200">
              <a:solidFill>
                <a:schemeClr val="bg1"/>
              </a:solidFill>
            </a:endParaRPr>
          </a:p>
          <a:p>
            <a:pPr lvl="0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lang="en-US" sz="3200">
                <a:solidFill>
                  <a:schemeClr val="bg1"/>
                </a:solidFill>
              </a:rPr>
              <a:t>September 1, 2026</a:t>
            </a:r>
            <a:endParaRPr sz="3200">
              <a:solidFill>
                <a:schemeClr val="bg1"/>
              </a:solidFill>
            </a:endParaRPr>
          </a:p>
        </p:txBody>
      </p:sp>
      <p:pic>
        <p:nvPicPr>
          <p:cNvPr id="71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" y="5658079"/>
            <a:ext cx="2189196" cy="120461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1C5EE3-A286-4F58-8995-CC860E593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2795"/>
            <a:ext cx="4299190" cy="2819141"/>
          </a:xfrm>
          <a:prstGeom prst="rect">
            <a:avLst/>
          </a:prstGeom>
        </p:spPr>
      </p:pic>
      <p:pic>
        <p:nvPicPr>
          <p:cNvPr id="2" name="x_x_Google Shape;153;p1">
            <a:extLst>
              <a:ext uri="{FF2B5EF4-FFF2-40B4-BE49-F238E27FC236}">
                <a16:creationId xmlns:a16="http://schemas.microsoft.com/office/drawing/2014/main" id="{05194E4C-A8E4-D4FC-49A6-9A8C3AEF46B9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4420" y="5580595"/>
            <a:ext cx="1498940" cy="1204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907093" y="304800"/>
            <a:ext cx="3429001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>
              <a:defRPr sz="4400"/>
            </a:lvl1pPr>
          </a:lstStyle>
          <a:p>
            <a:pPr marL="0" lvl="0" indent="0">
              <a:buNone/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Objectives</a:t>
            </a:r>
          </a:p>
        </p:txBody>
      </p:sp>
      <p:sp>
        <p:nvSpPr>
          <p:cNvPr id="75" name="Shape 75"/>
          <p:cNvSpPr>
            <a:spLocks noGrp="1"/>
          </p:cNvSpPr>
          <p:nvPr>
            <p:ph idx="1"/>
          </p:nvPr>
        </p:nvSpPr>
        <p:spPr>
          <a:xfrm>
            <a:off x="-81282" y="1295400"/>
            <a:ext cx="9212992" cy="4267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lvl="0"/>
            <a:r>
              <a:rPr lang="en-US">
                <a:solidFill>
                  <a:schemeClr val="tx1"/>
                </a:solidFill>
              </a:rPr>
              <a:t>Identify and select immediate management for acute leukemia complications including tumor lysis syndrome, </a:t>
            </a:r>
            <a:r>
              <a:rPr lang="en-US" err="1">
                <a:solidFill>
                  <a:schemeClr val="tx1"/>
                </a:solidFill>
              </a:rPr>
              <a:t>leukostasis</a:t>
            </a:r>
            <a:r>
              <a:rPr lang="en-US">
                <a:solidFill>
                  <a:schemeClr val="tx1"/>
                </a:solidFill>
              </a:rPr>
              <a:t>, and disseminated intravascular coagulation (DIC).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Order and interpret the correct initial laboratory studies including a complete blood count with differential, peripheral blood smear, DIC panel, and comprehensive metabolic panel.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Differentiate between Acute Myeloid Leukemia (AML), Acute Promyelocytic Leukemia (APL), and Acute Lymphoblastic Leukemia (ALL) based on pathologic features and ancillary testing. 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Understand the impact of flow cytometry, cytogenetics, and molecular testing (</a:t>
            </a:r>
            <a:r>
              <a:rPr lang="en-US" err="1">
                <a:solidFill>
                  <a:schemeClr val="tx1"/>
                </a:solidFill>
              </a:rPr>
              <a:t>eg.</a:t>
            </a:r>
            <a:r>
              <a:rPr lang="en-US">
                <a:solidFill>
                  <a:schemeClr val="tx1"/>
                </a:solidFill>
              </a:rPr>
              <a:t> FLT3, NPM1, BCR-ABL1) for diagnosis, risk stratification, and treatment.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Select appropriate transfusion strategies for initial management of the patient with acute leukemia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Outline the conceptual differences between induction, consolidation, and maintenance therapy as well as the role of hematopoietic stem cell transplantation.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2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76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" y="594828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9392ED-4C68-482F-B0FB-832836B63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466977"/>
            <a:ext cx="2121310" cy="13910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6512512" cy="990600"/>
          </a:xfrm>
        </p:spPr>
        <p:txBody>
          <a:bodyPr/>
          <a:lstStyle/>
          <a:p>
            <a:r>
              <a:rPr lang="en-US"/>
              <a:t>Case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44938"/>
            <a:ext cx="6400800" cy="3640649"/>
          </a:xfrm>
        </p:spPr>
        <p:txBody>
          <a:bodyPr/>
          <a:lstStyle/>
          <a:p>
            <a:r>
              <a:rPr lang="en-US"/>
              <a:t>32yo resident presents with sore throat and fever</a:t>
            </a:r>
          </a:p>
          <a:p>
            <a:r>
              <a:rPr lang="en-US"/>
              <a:t>Cervical </a:t>
            </a:r>
            <a:r>
              <a:rPr lang="en-US" err="1"/>
              <a:t>adenopathy</a:t>
            </a:r>
            <a:r>
              <a:rPr lang="en-US"/>
              <a:t> is present on exam</a:t>
            </a:r>
          </a:p>
          <a:p>
            <a:endParaRPr lang="en-US"/>
          </a:p>
          <a:p>
            <a:r>
              <a:rPr lang="en-US"/>
              <a:t>CBC:  35&gt;35%&lt;35k</a:t>
            </a:r>
          </a:p>
          <a:p>
            <a:endParaRPr lang="en-US"/>
          </a:p>
        </p:txBody>
      </p:sp>
      <p:pic>
        <p:nvPicPr>
          <p:cNvPr id="4" name="Picture 3" descr="Bnr_Gateway_Med_Cntr_1CRW_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5770562"/>
            <a:ext cx="1978025" cy="10874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319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55502" cy="1306020"/>
          </a:xfrm>
        </p:spPr>
        <p:txBody>
          <a:bodyPr/>
          <a:lstStyle/>
          <a:p>
            <a:r>
              <a:rPr lang="en-US"/>
              <a:t>Which of the following is a blast?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6400800" cy="3640649"/>
          </a:xfrm>
        </p:spPr>
        <p:txBody>
          <a:bodyPr/>
          <a:lstStyle/>
          <a:p>
            <a:r>
              <a:rPr lang="en-US"/>
              <a:t>92% Other</a:t>
            </a:r>
          </a:p>
          <a:p>
            <a:r>
              <a:rPr lang="en-US"/>
              <a:t>4% Lymph</a:t>
            </a:r>
          </a:p>
          <a:p>
            <a:r>
              <a:rPr lang="en-US"/>
              <a:t>4% Neutrophils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6146" name="Picture 2" descr="Lymphoid Blast - 1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311" y="1224928"/>
            <a:ext cx="2213876" cy="16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90049" y="6437563"/>
            <a:ext cx="423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Image courtesy of Peter </a:t>
            </a:r>
            <a:r>
              <a:rPr lang="en-US" err="1"/>
              <a:t>Maslak</a:t>
            </a: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098"/>
            <a:ext cx="2575301" cy="631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63C6DB-B890-419A-AA05-B8F8BDFDBD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6" r="34185" b="40131"/>
          <a:stretch/>
        </p:blipFill>
        <p:spPr>
          <a:xfrm>
            <a:off x="4188229" y="3124471"/>
            <a:ext cx="1974130" cy="1771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F87E2E-A11C-4DA3-9EBB-34F4B7F2C6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48" y="1223307"/>
            <a:ext cx="1559586" cy="1564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765D04-FE93-4064-9FD9-6B9A2AA55D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156340"/>
            <a:ext cx="1636600" cy="16415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C73D52-F6B2-457C-A93B-9A970C2C5F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95" y="5059931"/>
            <a:ext cx="1828197" cy="14435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B0D658-8464-4571-93E9-0436ED3BC68F}"/>
              </a:ext>
            </a:extLst>
          </p:cNvPr>
          <p:cNvSpPr txBox="1"/>
          <p:nvPr/>
        </p:nvSpPr>
        <p:spPr>
          <a:xfrm>
            <a:off x="4134851" y="118074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730E17-0567-4EB9-AC35-0F3748232FFD}"/>
              </a:ext>
            </a:extLst>
          </p:cNvPr>
          <p:cNvSpPr txBox="1"/>
          <p:nvPr/>
        </p:nvSpPr>
        <p:spPr>
          <a:xfrm>
            <a:off x="4188229" y="497190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C7DC90-EA28-40A3-ABA8-F12E7AB513BD}"/>
              </a:ext>
            </a:extLst>
          </p:cNvPr>
          <p:cNvSpPr txBox="1"/>
          <p:nvPr/>
        </p:nvSpPr>
        <p:spPr>
          <a:xfrm>
            <a:off x="6649451" y="3089702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4D02DE-4918-4304-A087-41DA0BD279A1}"/>
              </a:ext>
            </a:extLst>
          </p:cNvPr>
          <p:cNvSpPr txBox="1"/>
          <p:nvPr/>
        </p:nvSpPr>
        <p:spPr>
          <a:xfrm>
            <a:off x="6400800" y="118074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6EF681-6E0B-47B1-8D4C-B45202FFC0A5}"/>
              </a:ext>
            </a:extLst>
          </p:cNvPr>
          <p:cNvSpPr txBox="1"/>
          <p:nvPr/>
        </p:nvSpPr>
        <p:spPr>
          <a:xfrm>
            <a:off x="4134851" y="3089702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26220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8589" y="96383"/>
            <a:ext cx="6512512" cy="602239"/>
          </a:xfrm>
        </p:spPr>
        <p:txBody>
          <a:bodyPr/>
          <a:lstStyle/>
          <a:p>
            <a:r>
              <a:rPr lang="en-US"/>
              <a:t>Peripheral Smear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5943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92% Blasts</a:t>
            </a:r>
          </a:p>
          <a:p>
            <a:r>
              <a:rPr lang="en-US"/>
              <a:t>4% Lymph</a:t>
            </a:r>
          </a:p>
          <a:p>
            <a:r>
              <a:rPr lang="en-US"/>
              <a:t>4% Neutrophils</a:t>
            </a:r>
          </a:p>
          <a:p>
            <a:pPr marL="45721" indent="0">
              <a:buNone/>
            </a:pPr>
            <a:endParaRPr lang="en-US"/>
          </a:p>
          <a:p>
            <a:r>
              <a:rPr lang="en-US"/>
              <a:t>He was diagnosed with </a:t>
            </a:r>
            <a:r>
              <a:rPr lang="en-US" err="1"/>
              <a:t>Ph</a:t>
            </a:r>
            <a:r>
              <a:rPr lang="en-US"/>
              <a:t>+ Acute Lymphoblastic Leukemia</a:t>
            </a:r>
          </a:p>
          <a:p>
            <a:endParaRPr lang="en-US"/>
          </a:p>
          <a:p>
            <a:r>
              <a:rPr lang="en-US"/>
              <a:t>Addition of which of the following medications to Induction chemotherapy is recommended?  </a:t>
            </a:r>
          </a:p>
          <a:p>
            <a:pPr lvl="1"/>
            <a:r>
              <a:rPr lang="en-US"/>
              <a:t>A. </a:t>
            </a:r>
            <a:r>
              <a:rPr lang="en-US" err="1"/>
              <a:t>Ruxolitinib</a:t>
            </a:r>
            <a:endParaRPr lang="en-US"/>
          </a:p>
          <a:p>
            <a:pPr lvl="1"/>
            <a:r>
              <a:rPr lang="en-US"/>
              <a:t>B. </a:t>
            </a:r>
            <a:r>
              <a:rPr lang="en-US" err="1"/>
              <a:t>Gilteritinib</a:t>
            </a:r>
            <a:endParaRPr lang="en-US"/>
          </a:p>
          <a:p>
            <a:pPr lvl="1"/>
            <a:r>
              <a:rPr lang="en-US"/>
              <a:t>C. Ponatinib</a:t>
            </a:r>
          </a:p>
          <a:p>
            <a:pPr lvl="1"/>
            <a:r>
              <a:rPr lang="en-US"/>
              <a:t>D. Rituximab</a:t>
            </a:r>
          </a:p>
          <a:p>
            <a:pPr lvl="1"/>
            <a:r>
              <a:rPr lang="en-US"/>
              <a:t>E. Blinatumomab</a:t>
            </a:r>
          </a:p>
        </p:txBody>
      </p:sp>
      <p:pic>
        <p:nvPicPr>
          <p:cNvPr id="6146" name="Picture 2" descr="Lymphoid Blast - 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44310"/>
            <a:ext cx="3733800" cy="276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59850" y="6429259"/>
            <a:ext cx="3084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Image courtesy of Peter </a:t>
            </a:r>
            <a:r>
              <a:rPr lang="en-US" sz="1400" err="1"/>
              <a:t>Maslak</a:t>
            </a:r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69E138-12C0-467F-873F-8FB35CAAB236}"/>
              </a:ext>
            </a:extLst>
          </p:cNvPr>
          <p:cNvSpPr txBox="1"/>
          <p:nvPr/>
        </p:nvSpPr>
        <p:spPr>
          <a:xfrm>
            <a:off x="6763725" y="106188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Blast</a:t>
            </a:r>
          </a:p>
        </p:txBody>
      </p:sp>
    </p:spTree>
    <p:extLst>
      <p:ext uri="{BB962C8B-B14F-4D97-AF65-F5344CB8AC3E}">
        <p14:creationId xmlns:p14="http://schemas.microsoft.com/office/powerpoint/2010/main" val="2771474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4400" b="1">
                <a:solidFill>
                  <a:srgbClr val="111423">
                    <a:alpha val="82500"/>
                  </a:srgbClr>
                </a:solidFill>
              </a:rPr>
              <a:t>Case 2</a:t>
            </a:r>
          </a:p>
        </p:txBody>
      </p:sp>
      <p:sp>
        <p:nvSpPr>
          <p:cNvPr id="79" name="Shape 79"/>
          <p:cNvSpPr>
            <a:spLocks noGrp="1"/>
          </p:cNvSpPr>
          <p:nvPr>
            <p:ph idx="1"/>
          </p:nvPr>
        </p:nvSpPr>
        <p:spPr>
          <a:xfrm>
            <a:off x="228600" y="1166017"/>
            <a:ext cx="8229600" cy="4525966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20039" lvl="0" indent="-27431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700">
                <a:solidFill>
                  <a:srgbClr val="404040"/>
                </a:solidFill>
              </a:rPr>
              <a:t>52yo man develops intermittent fevers x 2 weeks</a:t>
            </a:r>
            <a:endParaRPr lang="en-US">
              <a:solidFill>
                <a:srgbClr val="404040"/>
              </a:solidFill>
            </a:endParaRPr>
          </a:p>
          <a:p>
            <a:pPr marL="320039" lvl="0" indent="-27431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700">
                <a:solidFill>
                  <a:srgbClr val="404040"/>
                </a:solidFill>
              </a:rPr>
              <a:t>Later, chest pain, dyspnea on exertion, followed by marked fatigue. </a:t>
            </a:r>
            <a:endParaRPr lang="en-US">
              <a:solidFill>
                <a:srgbClr val="404040"/>
              </a:solidFill>
            </a:endParaRPr>
          </a:p>
          <a:p>
            <a:pPr marL="320039" lvl="0" indent="-27431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700">
                <a:solidFill>
                  <a:srgbClr val="404040"/>
                </a:solidFill>
              </a:rPr>
              <a:t>No other B symptoms and no bruising or bleeding  </a:t>
            </a:r>
            <a:endParaRPr lang="en-US">
              <a:solidFill>
                <a:srgbClr val="404040"/>
              </a:solidFill>
            </a:endParaRPr>
          </a:p>
          <a:p>
            <a:pPr marL="320039" lvl="0" indent="-27431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700">
                <a:solidFill>
                  <a:srgbClr val="404040"/>
                </a:solidFill>
              </a:rPr>
              <a:t>No other PMHx</a:t>
            </a:r>
          </a:p>
          <a:p>
            <a:pPr marL="320039" lvl="0" indent="-27431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700">
                <a:solidFill>
                  <a:srgbClr val="404040"/>
                </a:solidFill>
              </a:rPr>
              <a:t>1 full brother, 1 full sister</a:t>
            </a:r>
            <a:endParaRPr lang="en-US">
              <a:solidFill>
                <a:srgbClr val="404040"/>
              </a:solidFill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lang="en-US" sz="2700">
              <a:solidFill>
                <a:srgbClr val="404040"/>
              </a:solidFill>
            </a:endParaRPr>
          </a:p>
          <a:p>
            <a:pPr marL="320039" lvl="0" indent="-27431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700">
                <a:solidFill>
                  <a:srgbClr val="404040"/>
                </a:solidFill>
              </a:rPr>
              <a:t>Exam: Temp 37.3, HR 117, BP 107/54, RR 24</a:t>
            </a:r>
            <a:endParaRPr lang="en-US">
              <a:solidFill>
                <a:srgbClr val="404040"/>
              </a:solidFill>
            </a:endParaRPr>
          </a:p>
          <a:p>
            <a:pPr marL="320039" lvl="0" indent="-27431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700">
                <a:solidFill>
                  <a:srgbClr val="404040"/>
                </a:solidFill>
              </a:rPr>
              <a:t>Conjunctival rim pallor noted, tachycardic with systolic murmur present at the apex. No LAD or HSM</a:t>
            </a:r>
          </a:p>
        </p:txBody>
      </p:sp>
      <p:pic>
        <p:nvPicPr>
          <p:cNvPr id="80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" y="594828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x_x_Google Shape;153;p1">
            <a:extLst>
              <a:ext uri="{FF2B5EF4-FFF2-40B4-BE49-F238E27FC236}">
                <a16:creationId xmlns:a16="http://schemas.microsoft.com/office/drawing/2014/main" id="{6CD08AF2-4FB5-7C48-BA13-D79D3DC484B6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4420" y="5580595"/>
            <a:ext cx="1498940" cy="1204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Initial testing</a:t>
            </a:r>
          </a:p>
        </p:txBody>
      </p:sp>
      <p:sp>
        <p:nvSpPr>
          <p:cNvPr id="83" name="Shape 8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70839" indent="-325119">
              <a:spcBef>
                <a:spcPts val="700"/>
              </a:spcBef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CBC: 6.9&gt;2.6&lt;79 MCV 100 </a:t>
            </a:r>
          </a:p>
        </p:txBody>
      </p:sp>
      <p:pic>
        <p:nvPicPr>
          <p:cNvPr id="84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35168" y="5943600"/>
            <a:ext cx="1661787" cy="914400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2670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Initial testing</a:t>
            </a:r>
          </a:p>
        </p:txBody>
      </p:sp>
      <p:sp>
        <p:nvSpPr>
          <p:cNvPr id="88" name="Shape 88"/>
          <p:cNvSpPr>
            <a:spLocks noGrp="1"/>
          </p:cNvSpPr>
          <p:nvPr>
            <p:ph idx="1"/>
          </p:nvPr>
        </p:nvSpPr>
        <p:spPr>
          <a:xfrm>
            <a:off x="258852" y="817309"/>
            <a:ext cx="8880232" cy="547666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20039" lvl="0" indent="-274319">
              <a:lnSpc>
                <a:spcPct val="12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04040"/>
                </a:solidFill>
              </a:rPr>
              <a:t>CBC: 6.9&gt;2.6&lt;139 MCV 100 </a:t>
            </a:r>
            <a:endParaRPr>
              <a:solidFill>
                <a:srgbClr val="404040"/>
              </a:solidFill>
            </a:endParaRPr>
          </a:p>
          <a:p>
            <a:pPr marL="1168400" lvl="2" indent="-254000">
              <a:lnSpc>
                <a:spcPct val="12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04040"/>
                </a:solidFill>
              </a:rPr>
              <a:t>32% neutrophils, 6% bands, 2% lymphocytes, 1% monocytes, 1% </a:t>
            </a:r>
            <a:r>
              <a:rPr sz="2000" err="1">
                <a:solidFill>
                  <a:srgbClr val="404040"/>
                </a:solidFill>
              </a:rPr>
              <a:t>metamyelocytes</a:t>
            </a:r>
            <a:r>
              <a:rPr sz="2000">
                <a:solidFill>
                  <a:srgbClr val="404040"/>
                </a:solidFill>
              </a:rPr>
              <a:t>, 1% </a:t>
            </a:r>
            <a:r>
              <a:rPr sz="2000" err="1">
                <a:solidFill>
                  <a:srgbClr val="404040"/>
                </a:solidFill>
              </a:rPr>
              <a:t>myelocytes</a:t>
            </a:r>
            <a:r>
              <a:rPr sz="2000">
                <a:solidFill>
                  <a:srgbClr val="404040"/>
                </a:solidFill>
              </a:rPr>
              <a:t> and 53% ‘other’ cells.</a:t>
            </a:r>
            <a:endParaRPr>
              <a:solidFill>
                <a:srgbClr val="404040"/>
              </a:solidFill>
            </a:endParaRPr>
          </a:p>
          <a:p>
            <a:pPr marL="320039" lvl="0" indent="-274319">
              <a:lnSpc>
                <a:spcPct val="72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04040"/>
                </a:solidFill>
              </a:rPr>
              <a:t>Peripheral smear</a:t>
            </a:r>
            <a:endParaRPr>
              <a:solidFill>
                <a:srgbClr val="404040"/>
              </a:solidFill>
            </a:endParaRPr>
          </a:p>
          <a:p>
            <a:pPr marL="822325" lvl="1" indent="-365125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404040"/>
                </a:solidFill>
              </a:rPr>
              <a:t>Atypical immature cell population with high N:C ratio, nucleoli</a:t>
            </a:r>
            <a:endParaRPr>
              <a:solidFill>
                <a:srgbClr val="404040"/>
              </a:solidFill>
            </a:endParaRPr>
          </a:p>
          <a:p>
            <a:pPr lvl="0">
              <a:lnSpc>
                <a:spcPct val="72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404040"/>
              </a:solidFill>
            </a:endParaRPr>
          </a:p>
          <a:p>
            <a:pPr lvl="0">
              <a:lnSpc>
                <a:spcPct val="72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404040"/>
              </a:solidFill>
            </a:endParaRPr>
          </a:p>
          <a:p>
            <a:pPr marL="0" lvl="0" indent="0">
              <a:lnSpc>
                <a:spcPct val="72000"/>
              </a:lnSpc>
              <a:spcBef>
                <a:spcPts val="600"/>
              </a:spcBef>
              <a:buNone/>
              <a:defRPr sz="1800">
                <a:solidFill>
                  <a:srgbClr val="000000"/>
                </a:solidFill>
              </a:defRPr>
            </a:pPr>
            <a:endParaRPr lang="en-US" sz="2700">
              <a:solidFill>
                <a:srgbClr val="404040"/>
              </a:solidFill>
            </a:endParaRPr>
          </a:p>
          <a:p>
            <a:pPr marL="0" lvl="0" indent="0">
              <a:lnSpc>
                <a:spcPct val="72000"/>
              </a:lnSpc>
              <a:spcBef>
                <a:spcPts val="600"/>
              </a:spcBef>
              <a:buNone/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404040"/>
              </a:solidFill>
            </a:endParaRPr>
          </a:p>
          <a:p>
            <a:pPr marL="320039" lvl="0" indent="-274319">
              <a:lnSpc>
                <a:spcPct val="72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04040"/>
                </a:solidFill>
              </a:rPr>
              <a:t>Reticulocyte 0.3%; absolute 2000/µl</a:t>
            </a:r>
            <a:endParaRPr>
              <a:solidFill>
                <a:srgbClr val="404040"/>
              </a:solidFill>
            </a:endParaRPr>
          </a:p>
          <a:p>
            <a:pPr marL="320039" lvl="0" indent="-274319">
              <a:lnSpc>
                <a:spcPct val="12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Cr 0.8, total bilirubin 0.4, LDH 392, albumin 3.7, AST 45, ALT 145,</a:t>
            </a:r>
          </a:p>
        </p:txBody>
      </p:sp>
      <p:pic>
        <p:nvPicPr>
          <p:cNvPr id="89" name="image2.png"/>
          <p:cNvPicPr/>
          <p:nvPr/>
        </p:nvPicPr>
        <p:blipFill>
          <a:blip r:embed="rId3"/>
          <a:srcRect r="8151"/>
          <a:stretch>
            <a:fillRect/>
          </a:stretch>
        </p:blipFill>
        <p:spPr>
          <a:xfrm>
            <a:off x="3048000" y="3228407"/>
            <a:ext cx="2815485" cy="19251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Clinical Symptoms of AML</a:t>
            </a:r>
          </a:p>
        </p:txBody>
      </p:sp>
      <p:sp>
        <p:nvSpPr>
          <p:cNvPr id="92" name="Shape 92"/>
          <p:cNvSpPr>
            <a:spLocks noGrp="1"/>
          </p:cNvSpPr>
          <p:nvPr>
            <p:ph idx="1"/>
          </p:nvPr>
        </p:nvSpPr>
        <p:spPr>
          <a:xfrm>
            <a:off x="437535" y="1359435"/>
            <a:ext cx="8229600" cy="45259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508254" lvl="0" indent="-508254" defTabSz="841247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Bone Marrow Failure</a:t>
            </a:r>
            <a:r>
              <a:rPr lang="en-US" sz="1800"/>
              <a:t> </a:t>
            </a:r>
            <a:r>
              <a:rPr lang="en-US" sz="2900">
                <a:solidFill>
                  <a:srgbClr val="404040"/>
                </a:solidFill>
              </a:rPr>
              <a:t>(</a:t>
            </a:r>
            <a:r>
              <a:rPr lang="en-US" sz="2900" err="1"/>
              <a:t>C</a:t>
            </a:r>
            <a:r>
              <a:rPr sz="2900" err="1">
                <a:solidFill>
                  <a:srgbClr val="404040"/>
                </a:solidFill>
              </a:rPr>
              <a:t>ytopenias</a:t>
            </a:r>
            <a:r>
              <a:rPr lang="en-US" sz="2900">
                <a:solidFill>
                  <a:srgbClr val="404040"/>
                </a:solidFill>
              </a:rPr>
              <a:t>)</a:t>
            </a:r>
            <a:endParaRPr>
              <a:solidFill>
                <a:srgbClr val="404040"/>
              </a:solidFill>
            </a:endParaRPr>
          </a:p>
          <a:p>
            <a:pPr marL="1349501" lvl="2" indent="-508253" defTabSz="841247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Anemia - dyspnea, pallor, chest pain</a:t>
            </a:r>
            <a:endParaRPr>
              <a:solidFill>
                <a:srgbClr val="404040"/>
              </a:solidFill>
            </a:endParaRPr>
          </a:p>
          <a:p>
            <a:pPr marL="1349501" lvl="2" indent="-508253" defTabSz="841247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Neutropenia - infections</a:t>
            </a:r>
            <a:endParaRPr>
              <a:solidFill>
                <a:srgbClr val="404040"/>
              </a:solidFill>
            </a:endParaRPr>
          </a:p>
          <a:p>
            <a:pPr marL="1349501" lvl="2" indent="-508253" defTabSz="841247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Thrombocytopenia - bleeding, petechiae</a:t>
            </a:r>
            <a:endParaRPr lang="en-US" sz="2900">
              <a:solidFill>
                <a:srgbClr val="404040"/>
              </a:solidFill>
            </a:endParaRPr>
          </a:p>
          <a:p>
            <a:pPr marL="1349501" lvl="2" indent="-508253" defTabSz="841247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endParaRPr>
              <a:solidFill>
                <a:srgbClr val="404040"/>
              </a:solidFill>
            </a:endParaRPr>
          </a:p>
          <a:p>
            <a:pPr marL="508254" lvl="0" indent="-508254" defTabSz="841247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Coagulopathy</a:t>
            </a:r>
            <a:endParaRPr>
              <a:solidFill>
                <a:srgbClr val="404040"/>
              </a:solidFill>
            </a:endParaRPr>
          </a:p>
          <a:p>
            <a:pPr marL="928877" lvl="1" indent="-508254" defTabSz="841247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 err="1">
                <a:solidFill>
                  <a:srgbClr val="404040"/>
                </a:solidFill>
              </a:rPr>
              <a:t>esp</a:t>
            </a:r>
            <a:r>
              <a:rPr sz="2900">
                <a:solidFill>
                  <a:srgbClr val="404040"/>
                </a:solidFill>
              </a:rPr>
              <a:t> APL, Acute </a:t>
            </a:r>
            <a:r>
              <a:rPr sz="2900" err="1">
                <a:solidFill>
                  <a:srgbClr val="404040"/>
                </a:solidFill>
              </a:rPr>
              <a:t>myelomonocytic</a:t>
            </a:r>
            <a:r>
              <a:rPr sz="2900">
                <a:solidFill>
                  <a:srgbClr val="404040"/>
                </a:solidFill>
              </a:rPr>
              <a:t> leukemia</a:t>
            </a:r>
            <a:endParaRPr>
              <a:solidFill>
                <a:srgbClr val="404040"/>
              </a:solidFill>
            </a:endParaRPr>
          </a:p>
          <a:p>
            <a:pPr marL="508254" lvl="0" indent="-508254" defTabSz="841247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Tissue invasion</a:t>
            </a:r>
          </a:p>
        </p:txBody>
      </p:sp>
      <p:pic>
        <p:nvPicPr>
          <p:cNvPr id="93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5" descr="4923">
            <a:extLst>
              <a:ext uri="{FF2B5EF4-FFF2-40B4-BE49-F238E27FC236}">
                <a16:creationId xmlns:a16="http://schemas.microsoft.com/office/drawing/2014/main" id="{50F6455B-5E63-45B0-93CE-5062B0B43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458497"/>
            <a:ext cx="1531955" cy="1143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Tissue Invasion in AML</a:t>
            </a:r>
            <a:r>
              <a:rPr lang="en-US" sz="4400" b="1">
                <a:solidFill>
                  <a:srgbClr val="111423">
                    <a:alpha val="82500"/>
                  </a:srgbClr>
                </a:solidFill>
              </a:rPr>
              <a:t> (Myeloid Sarcoma = AML)</a:t>
            </a:r>
            <a:endParaRPr sz="4400" b="1">
              <a:solidFill>
                <a:srgbClr val="111423">
                  <a:alpha val="82500"/>
                </a:srgbClr>
              </a:solidFill>
            </a:endParaRPr>
          </a:p>
        </p:txBody>
      </p:sp>
      <p:sp>
        <p:nvSpPr>
          <p:cNvPr id="96" name="Shape 9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02729" lvl="0" indent="-502729" defTabSz="832103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Associated with high WBC, monocytic subtypes, CD56+</a:t>
            </a:r>
            <a:endParaRPr>
              <a:solidFill>
                <a:srgbClr val="404040"/>
              </a:solidFill>
            </a:endParaRPr>
          </a:p>
          <a:p>
            <a:pPr marL="502729" lvl="0" indent="-502729" defTabSz="832103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Can Involve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spleen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gums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perianal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skin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renal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lung</a:t>
            </a:r>
          </a:p>
        </p:txBody>
      </p:sp>
      <p:pic>
        <p:nvPicPr>
          <p:cNvPr id="97" name="image3.png"/>
          <p:cNvPicPr/>
          <p:nvPr/>
        </p:nvPicPr>
        <p:blipFill>
          <a:blip r:embed="rId2"/>
          <a:srcRect l="55988" t="34209"/>
          <a:stretch>
            <a:fillRect/>
          </a:stretch>
        </p:blipFill>
        <p:spPr>
          <a:xfrm>
            <a:off x="4101668" y="2308025"/>
            <a:ext cx="4296208" cy="3837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xfrm>
            <a:off x="457200" y="147639"/>
            <a:ext cx="8229600" cy="7667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4400" b="1">
                <a:solidFill>
                  <a:srgbClr val="111423">
                    <a:alpha val="82500"/>
                  </a:srgbClr>
                </a:solidFill>
              </a:rPr>
              <a:t>Leukemia CUTIS/</a:t>
            </a:r>
            <a:r>
              <a:rPr sz="4400" b="1">
                <a:solidFill>
                  <a:srgbClr val="111423">
                    <a:alpha val="82500"/>
                  </a:srgbClr>
                </a:solidFill>
              </a:rPr>
              <a:t>Chloroma</a:t>
            </a:r>
          </a:p>
        </p:txBody>
      </p:sp>
      <p:sp>
        <p:nvSpPr>
          <p:cNvPr id="101" name="Shape 10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02" name="image4.png"/>
          <p:cNvPicPr/>
          <p:nvPr/>
        </p:nvPicPr>
        <p:blipFill>
          <a:blip r:embed="rId2"/>
          <a:srcRect l="7675" t="8711" r="2228"/>
          <a:stretch>
            <a:fillRect/>
          </a:stretch>
        </p:blipFill>
        <p:spPr>
          <a:xfrm>
            <a:off x="26963" y="928469"/>
            <a:ext cx="4774905" cy="32636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5.png">
            <a:extLst>
              <a:ext uri="{FF2B5EF4-FFF2-40B4-BE49-F238E27FC236}">
                <a16:creationId xmlns:a16="http://schemas.microsoft.com/office/drawing/2014/main" id="{9AC7FCCC-66A4-4CF8-9DE8-819E6A0E2E99}"/>
              </a:ext>
            </a:extLst>
          </p:cNvPr>
          <p:cNvPicPr/>
          <p:nvPr/>
        </p:nvPicPr>
        <p:blipFill>
          <a:blip r:embed="rId4"/>
          <a:srcRect t="22641" b="14537"/>
          <a:stretch>
            <a:fillRect/>
          </a:stretch>
        </p:blipFill>
        <p:spPr>
          <a:xfrm>
            <a:off x="4038600" y="4220150"/>
            <a:ext cx="4806274" cy="227193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08">
            <a:extLst>
              <a:ext uri="{FF2B5EF4-FFF2-40B4-BE49-F238E27FC236}">
                <a16:creationId xmlns:a16="http://schemas.microsoft.com/office/drawing/2014/main" id="{32B98600-B2C5-4361-B6B0-6D64DC822133}"/>
              </a:ext>
            </a:extLst>
          </p:cNvPr>
          <p:cNvSpPr/>
          <p:nvPr/>
        </p:nvSpPr>
        <p:spPr>
          <a:xfrm>
            <a:off x="4085253" y="6461597"/>
            <a:ext cx="39682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Calibri"/>
                <a:ea typeface="Calibri"/>
                <a:cs typeface="Calibri"/>
                <a:sym typeface="Calibri"/>
              </a:rPr>
              <a:t>Sauter and Jacky </a:t>
            </a:r>
            <a:r>
              <a:rPr i="1">
                <a:latin typeface="Calibri"/>
                <a:ea typeface="Calibri"/>
                <a:cs typeface="Calibri"/>
                <a:sym typeface="Calibri"/>
              </a:rPr>
              <a:t>NEJM</a:t>
            </a:r>
            <a:r>
              <a:rPr>
                <a:latin typeface="Calibri"/>
                <a:ea typeface="Calibri"/>
                <a:cs typeface="Calibri"/>
                <a:sym typeface="Calibri"/>
              </a:rPr>
              <a:t> 1998. 338:969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High Circulating Blasts</a:t>
            </a:r>
          </a:p>
        </p:txBody>
      </p:sp>
      <p:sp>
        <p:nvSpPr>
          <p:cNvPr id="112" name="Shape 112"/>
          <p:cNvSpPr>
            <a:spLocks noGrp="1"/>
          </p:cNvSpPr>
          <p:nvPr>
            <p:ph idx="1"/>
          </p:nvPr>
        </p:nvSpPr>
        <p:spPr>
          <a:xfrm>
            <a:off x="457199" y="1600200"/>
            <a:ext cx="3585866" cy="4525963"/>
          </a:xfrm>
          <a:prstGeom prst="rect">
            <a:avLst/>
          </a:prstGeom>
        </p:spPr>
        <p:txBody>
          <a:bodyPr/>
          <a:lstStyle/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Hypoglycemia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Hypoxia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Hyperkalemia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Elevated Lactate</a:t>
            </a:r>
            <a:endParaRPr>
              <a:solidFill>
                <a:srgbClr val="404040"/>
              </a:solidFill>
            </a:endParaRPr>
          </a:p>
        </p:txBody>
      </p:sp>
      <p:pic>
        <p:nvPicPr>
          <p:cNvPr id="113" name="image6.png"/>
          <p:cNvPicPr/>
          <p:nvPr/>
        </p:nvPicPr>
        <p:blipFill>
          <a:blip r:embed="rId2"/>
          <a:srcRect l="42503" t="23329" r="815" b="16833"/>
          <a:stretch>
            <a:fillRect/>
          </a:stretch>
        </p:blipFill>
        <p:spPr>
          <a:xfrm>
            <a:off x="3984043" y="3018825"/>
            <a:ext cx="5111812" cy="3784805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hape 114"/>
          <p:cNvSpPr/>
          <p:nvPr/>
        </p:nvSpPr>
        <p:spPr>
          <a:xfrm>
            <a:off x="5788781" y="2638424"/>
            <a:ext cx="317561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r>
              <a:t>Mauro MJ NEJM 2003. 349:767</a:t>
            </a:r>
          </a:p>
        </p:txBody>
      </p:sp>
      <p:pic>
        <p:nvPicPr>
          <p:cNvPr id="115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6487282" y="6463029"/>
            <a:ext cx="83883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Normal</a:t>
            </a:r>
          </a:p>
        </p:txBody>
      </p:sp>
      <p:sp>
        <p:nvSpPr>
          <p:cNvPr id="117" name="Shape 117"/>
          <p:cNvSpPr/>
          <p:nvPr/>
        </p:nvSpPr>
        <p:spPr>
          <a:xfrm>
            <a:off x="8582782" y="6463029"/>
            <a:ext cx="51691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t>AML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9005D9-0B17-43E5-AEA4-29B063E10844}"/>
              </a:ext>
            </a:extLst>
          </p:cNvPr>
          <p:cNvSpPr txBox="1"/>
          <p:nvPr/>
        </p:nvSpPr>
        <p:spPr>
          <a:xfrm>
            <a:off x="2539685" y="2834159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Pseudo: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9190E-4ABC-48A1-97BB-F4614C334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5385"/>
            <a:ext cx="6554867" cy="838200"/>
          </a:xfrm>
        </p:spPr>
        <p:txBody>
          <a:bodyPr/>
          <a:lstStyle/>
          <a:p>
            <a:r>
              <a:rPr lang="en-US"/>
              <a:t>Risk Factors for AML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DB6FD-5A77-484A-8837-FF4A2D24A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23584"/>
            <a:ext cx="6934200" cy="3953216"/>
          </a:xfrm>
        </p:spPr>
        <p:txBody>
          <a:bodyPr>
            <a:normAutofit/>
          </a:bodyPr>
          <a:lstStyle/>
          <a:p>
            <a:r>
              <a:rPr lang="en-US"/>
              <a:t>Increasing Age</a:t>
            </a:r>
          </a:p>
          <a:p>
            <a:pPr lvl="1"/>
            <a:r>
              <a:rPr lang="en-US"/>
              <a:t>Median age at dx = 68yo (34% of pts &gt;75yo)</a:t>
            </a:r>
          </a:p>
          <a:p>
            <a:r>
              <a:rPr lang="en-US"/>
              <a:t>Prior chemotherapy or radiation (5-10yr latency)</a:t>
            </a:r>
          </a:p>
          <a:p>
            <a:pPr lvl="1"/>
            <a:r>
              <a:rPr lang="en-US"/>
              <a:t>Topoisomerase II inhibitors and alkylating agents</a:t>
            </a:r>
          </a:p>
          <a:p>
            <a:r>
              <a:rPr lang="en-US"/>
              <a:t>Prior hematologic disorder such as MDS, MPN</a:t>
            </a:r>
          </a:p>
          <a:p>
            <a:pPr lvl="1"/>
            <a:r>
              <a:rPr lang="en-US"/>
              <a:t>Clonal hematopoiesis (mutations) slight predisposition </a:t>
            </a:r>
          </a:p>
          <a:p>
            <a:r>
              <a:rPr lang="en-US"/>
              <a:t>Benzene exposure</a:t>
            </a:r>
          </a:p>
          <a:p>
            <a:r>
              <a:rPr lang="en-US"/>
              <a:t>Most have no apparent cause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D9C35D-150A-47F7-A8BA-785C14126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212" y="4801280"/>
            <a:ext cx="15144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D7B36E6-71C4-4787-A87B-14373AAD5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02" y="4724400"/>
            <a:ext cx="8858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4C897B-7AC0-432C-991C-327279367F78}"/>
              </a:ext>
            </a:extLst>
          </p:cNvPr>
          <p:cNvSpPr txBox="1"/>
          <p:nvPr/>
        </p:nvSpPr>
        <p:spPr>
          <a:xfrm>
            <a:off x="356702" y="6427819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0" i="0" u="none" strike="noStrike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User:Brackenheim"/>
              </a:rPr>
              <a:t>Robin Müller</a:t>
            </a:r>
            <a:endParaRPr lang="en-US" sz="110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623EBD52-3385-4673-BB35-FD7A810D8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98993"/>
            <a:ext cx="26193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774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/>
          </p:cNvSpPr>
          <p:nvPr>
            <p:ph type="title"/>
          </p:nvPr>
        </p:nvSpPr>
        <p:spPr>
          <a:xfrm>
            <a:off x="148318" y="274638"/>
            <a:ext cx="8538482" cy="1143001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Evaluation of patient with AML </a:t>
            </a:r>
          </a:p>
        </p:txBody>
      </p:sp>
      <p:sp>
        <p:nvSpPr>
          <p:cNvPr id="120" name="Shape 120"/>
          <p:cNvSpPr>
            <a:spLocks noGrp="1"/>
          </p:cNvSpPr>
          <p:nvPr>
            <p:ph idx="1"/>
          </p:nvPr>
        </p:nvSpPr>
        <p:spPr>
          <a:xfrm>
            <a:off x="365256" y="731393"/>
            <a:ext cx="8229600" cy="3581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Initial triage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History and Physical 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CBC with differential (look at the peripheral smear)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BMP, LFTs, uric acid, ABO type and screen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PT, PTT, fibrinogen</a:t>
            </a:r>
          </a:p>
        </p:txBody>
      </p:sp>
      <p:sp>
        <p:nvSpPr>
          <p:cNvPr id="121" name="Shape 121"/>
          <p:cNvSpPr/>
          <p:nvPr/>
        </p:nvSpPr>
        <p:spPr>
          <a:xfrm>
            <a:off x="0" y="3458366"/>
            <a:ext cx="691183" cy="22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4" y="8254"/>
                </a:moveTo>
                <a:lnTo>
                  <a:pt x="10194" y="0"/>
                </a:lnTo>
                <a:lnTo>
                  <a:pt x="21600" y="10800"/>
                </a:lnTo>
                <a:lnTo>
                  <a:pt x="10194" y="21600"/>
                </a:lnTo>
                <a:lnTo>
                  <a:pt x="10194" y="13346"/>
                </a:lnTo>
                <a:lnTo>
                  <a:pt x="0" y="13346"/>
                </a:lnTo>
                <a:lnTo>
                  <a:pt x="0" y="8254"/>
                </a:lnTo>
                <a:close/>
              </a:path>
            </a:pathLst>
          </a:custGeom>
          <a:solidFill>
            <a:srgbClr val="8064A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22" name="image2.png"/>
          <p:cNvPicPr/>
          <p:nvPr/>
        </p:nvPicPr>
        <p:blipFill>
          <a:blip r:embed="rId2"/>
          <a:srcRect r="8151"/>
          <a:stretch>
            <a:fillRect/>
          </a:stretch>
        </p:blipFill>
        <p:spPr>
          <a:xfrm>
            <a:off x="4417559" y="3626547"/>
            <a:ext cx="4595724" cy="3231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/>
          </p:cNvSpPr>
          <p:nvPr>
            <p:ph type="title"/>
          </p:nvPr>
        </p:nvSpPr>
        <p:spPr>
          <a:xfrm>
            <a:off x="148318" y="274638"/>
            <a:ext cx="8538482" cy="1143002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Evaluation of patient with AML </a:t>
            </a:r>
          </a:p>
        </p:txBody>
      </p:sp>
      <p:sp>
        <p:nvSpPr>
          <p:cNvPr id="126" name="Shape 12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404040"/>
                </a:solidFill>
              </a:rPr>
              <a:t>Initial triage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404040"/>
                </a:solidFill>
              </a:rPr>
              <a:t>History and Physical 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404040"/>
                </a:solidFill>
              </a:rPr>
              <a:t>CBC with differential (look at the peripheral smear)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404040"/>
                </a:solidFill>
              </a:rPr>
              <a:t>BMP, LFTs, uric acid, ABO type and screen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404040"/>
                </a:solidFill>
              </a:rPr>
              <a:t>PT, PTT, fibrinogen</a:t>
            </a:r>
          </a:p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endParaRPr sz="1900">
              <a:solidFill>
                <a:srgbClr val="404040"/>
              </a:solidFill>
            </a:endParaRPr>
          </a:p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Diagnosis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Bone marrow biopsy 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FISH and </a:t>
            </a:r>
            <a:r>
              <a:rPr sz="2400" err="1">
                <a:solidFill>
                  <a:srgbClr val="404040"/>
                </a:solidFill>
              </a:rPr>
              <a:t>cytogenetics</a:t>
            </a:r>
            <a:r>
              <a:rPr sz="2400">
                <a:solidFill>
                  <a:srgbClr val="404040"/>
                </a:solidFill>
              </a:rPr>
              <a:t>, flow </a:t>
            </a:r>
            <a:r>
              <a:rPr sz="2400" err="1">
                <a:solidFill>
                  <a:srgbClr val="404040"/>
                </a:solidFill>
              </a:rPr>
              <a:t>cytometry</a:t>
            </a:r>
            <a:endParaRPr sz="2400">
              <a:solidFill>
                <a:srgbClr val="404040"/>
              </a:solidFill>
            </a:endParaRP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Molecular: </a:t>
            </a:r>
            <a:r>
              <a:rPr lang="en-US" sz="2400">
                <a:solidFill>
                  <a:srgbClr val="404040"/>
                </a:solidFill>
              </a:rPr>
              <a:t>NGS (next generation sequencing) panel </a:t>
            </a:r>
          </a:p>
          <a:p>
            <a:pPr marL="849249" lvl="2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404040"/>
                </a:solidFill>
              </a:rPr>
              <a:t>(can be sent on PB</a:t>
            </a:r>
            <a:r>
              <a:rPr lang="en-US" sz="2000">
                <a:solidFill>
                  <a:srgbClr val="404040"/>
                </a:solidFill>
              </a:rPr>
              <a:t> if circulating blasts</a:t>
            </a:r>
            <a:r>
              <a:rPr sz="2000">
                <a:solidFill>
                  <a:srgbClr val="404040"/>
                </a:solidFill>
              </a:rPr>
              <a:t>)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If circulating blasts, send peripheral blood for flow </a:t>
            </a:r>
            <a:r>
              <a:rPr sz="2400" err="1">
                <a:solidFill>
                  <a:srgbClr val="404040"/>
                </a:solidFill>
              </a:rPr>
              <a:t>cytometry</a:t>
            </a:r>
            <a:r>
              <a:rPr sz="2400">
                <a:solidFill>
                  <a:srgbClr val="404040"/>
                </a:solidFill>
              </a:rPr>
              <a:t> (STAT) to make dx</a:t>
            </a:r>
          </a:p>
        </p:txBody>
      </p:sp>
      <p:pic>
        <p:nvPicPr>
          <p:cNvPr id="127" name="image2.png"/>
          <p:cNvPicPr/>
          <p:nvPr/>
        </p:nvPicPr>
        <p:blipFill>
          <a:blip r:embed="rId2"/>
          <a:srcRect r="8151"/>
          <a:stretch>
            <a:fillRect/>
          </a:stretch>
        </p:blipFill>
        <p:spPr>
          <a:xfrm>
            <a:off x="5715000" y="2056551"/>
            <a:ext cx="2309724" cy="1624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/>
          </p:nvPr>
        </p:nvSpPr>
        <p:spPr>
          <a:xfrm>
            <a:off x="148318" y="274638"/>
            <a:ext cx="8538482" cy="1143002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Evaluation of patient with AML </a:t>
            </a:r>
          </a:p>
        </p:txBody>
      </p:sp>
      <p:sp>
        <p:nvSpPr>
          <p:cNvPr id="131" name="Shape 13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/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Initial triage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History and Physical 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CBC with differential (look at the peripheral smear)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BMP, LFTs, uric acid, ABO type and screen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PT, PTT, fibrinogen</a:t>
            </a:r>
          </a:p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endParaRPr sz="1100">
              <a:solidFill>
                <a:srgbClr val="404040"/>
              </a:solidFill>
            </a:endParaRPr>
          </a:p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Diagnosis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Bone marrow biopsy 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FISH and </a:t>
            </a:r>
            <a:r>
              <a:rPr sz="1100" err="1">
                <a:solidFill>
                  <a:srgbClr val="404040"/>
                </a:solidFill>
              </a:rPr>
              <a:t>cytogenetics</a:t>
            </a:r>
            <a:r>
              <a:rPr sz="1100">
                <a:solidFill>
                  <a:srgbClr val="404040"/>
                </a:solidFill>
              </a:rPr>
              <a:t>, flow </a:t>
            </a:r>
            <a:r>
              <a:rPr sz="1100" err="1">
                <a:solidFill>
                  <a:srgbClr val="404040"/>
                </a:solidFill>
              </a:rPr>
              <a:t>cytometry</a:t>
            </a:r>
            <a:endParaRPr sz="1100">
              <a:solidFill>
                <a:srgbClr val="404040"/>
              </a:solidFill>
            </a:endParaRP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Molecular: </a:t>
            </a:r>
            <a:r>
              <a:rPr lang="en-US" sz="1100">
                <a:solidFill>
                  <a:srgbClr val="404040"/>
                </a:solidFill>
              </a:rPr>
              <a:t>NGS molecular panel</a:t>
            </a:r>
            <a:r>
              <a:rPr sz="1100">
                <a:solidFill>
                  <a:srgbClr val="404040"/>
                </a:solidFill>
              </a:rPr>
              <a:t> (can be sent on PB</a:t>
            </a:r>
            <a:r>
              <a:rPr lang="en-US" sz="1100">
                <a:solidFill>
                  <a:srgbClr val="404040"/>
                </a:solidFill>
              </a:rPr>
              <a:t> too</a:t>
            </a:r>
            <a:r>
              <a:rPr sz="1100">
                <a:solidFill>
                  <a:srgbClr val="404040"/>
                </a:solidFill>
              </a:rPr>
              <a:t>)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rgbClr val="404040"/>
                </a:solidFill>
              </a:rPr>
              <a:t>If circulating blasts, send peripheral blood for flow </a:t>
            </a:r>
            <a:r>
              <a:rPr sz="1100" err="1">
                <a:solidFill>
                  <a:srgbClr val="404040"/>
                </a:solidFill>
              </a:rPr>
              <a:t>cytometry</a:t>
            </a:r>
            <a:r>
              <a:rPr sz="1100">
                <a:solidFill>
                  <a:srgbClr val="404040"/>
                </a:solidFill>
              </a:rPr>
              <a:t> (STAT) to make dx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endParaRPr sz="1900">
              <a:solidFill>
                <a:srgbClr val="404040"/>
              </a:solidFill>
            </a:endParaRPr>
          </a:p>
          <a:p>
            <a:pPr marL="168020" lvl="0" indent="-168020" defTabSz="448055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Plan ahead</a:t>
            </a: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HLA typing </a:t>
            </a:r>
            <a:endParaRPr lang="en-US" sz="2400">
              <a:solidFill>
                <a:srgbClr val="404040"/>
              </a:solidFill>
            </a:endParaRP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Identify siblings and brief health history, CMV serostatus</a:t>
            </a:r>
            <a:r>
              <a:rPr lang="en-US" sz="2400">
                <a:solidFill>
                  <a:srgbClr val="404040"/>
                </a:solidFill>
              </a:rPr>
              <a:t> (IgG)</a:t>
            </a:r>
            <a:endParaRPr sz="2400">
              <a:solidFill>
                <a:srgbClr val="404040"/>
              </a:solidFill>
            </a:endParaRPr>
          </a:p>
          <a:p>
            <a:pPr marL="392049" lvl="1" indent="-168020" defTabSz="448055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Consideration of future fertility</a:t>
            </a:r>
          </a:p>
        </p:txBody>
      </p:sp>
      <p:pic>
        <p:nvPicPr>
          <p:cNvPr id="132" name="image2.png"/>
          <p:cNvPicPr/>
          <p:nvPr/>
        </p:nvPicPr>
        <p:blipFill>
          <a:blip r:embed="rId2"/>
          <a:srcRect r="8151"/>
          <a:stretch>
            <a:fillRect/>
          </a:stretch>
        </p:blipFill>
        <p:spPr>
          <a:xfrm>
            <a:off x="6660937" y="1417640"/>
            <a:ext cx="2099753" cy="14764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914400" y="76200"/>
            <a:ext cx="67818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Immediate Emergency?</a:t>
            </a:r>
          </a:p>
        </p:txBody>
      </p:sp>
      <p:sp>
        <p:nvSpPr>
          <p:cNvPr id="144" name="Shape 144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 err="1">
                <a:solidFill>
                  <a:srgbClr val="404040"/>
                </a:solidFill>
              </a:rPr>
              <a:t>Leukostasis</a:t>
            </a:r>
            <a:r>
              <a:rPr sz="2600">
                <a:solidFill>
                  <a:srgbClr val="404040"/>
                </a:solidFill>
              </a:rPr>
              <a:t> </a:t>
            </a:r>
            <a:endParaRPr lang="en-US" sz="2600">
              <a:solidFill>
                <a:srgbClr val="404040"/>
              </a:solidFill>
            </a:endParaRPr>
          </a:p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Pulmonary or neurological symptoms related to increased serum viscosity</a:t>
            </a:r>
            <a:endParaRPr>
              <a:solidFill>
                <a:srgbClr val="404040"/>
              </a:solidFill>
            </a:endParaRPr>
          </a:p>
          <a:p>
            <a:pPr marL="800098" lvl="1" indent="-416050" defTabSz="768094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600">
                <a:solidFill>
                  <a:srgbClr val="404040"/>
                </a:solidFill>
              </a:rPr>
              <a:t>Which of the following patients is most likely to have </a:t>
            </a:r>
            <a:r>
              <a:rPr lang="en-US" sz="2600" err="1">
                <a:solidFill>
                  <a:srgbClr val="404040"/>
                </a:solidFill>
              </a:rPr>
              <a:t>leukostasis</a:t>
            </a:r>
            <a:r>
              <a:rPr lang="en-US" sz="2600">
                <a:solidFill>
                  <a:srgbClr val="404040"/>
                </a:solidFill>
              </a:rPr>
              <a:t>?</a:t>
            </a:r>
            <a:endParaRPr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A. CML with WBC of 300k</a:t>
            </a: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B. ALL with WBC of 180k</a:t>
            </a: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C. CLL with WBC of 500k</a:t>
            </a: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D. AML with WBC of 120k</a:t>
            </a:r>
            <a:endParaRPr sz="1900"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E. </a:t>
            </a:r>
            <a:r>
              <a:rPr lang="en-US" sz="1900" err="1">
                <a:solidFill>
                  <a:srgbClr val="404040"/>
                </a:solidFill>
              </a:rPr>
              <a:t>Cdiff</a:t>
            </a:r>
            <a:r>
              <a:rPr lang="en-US" sz="1900">
                <a:solidFill>
                  <a:srgbClr val="404040"/>
                </a:solidFill>
              </a:rPr>
              <a:t> with WBC of 70k</a:t>
            </a:r>
            <a:endParaRPr sz="1900">
              <a:solidFill>
                <a:srgbClr val="404040"/>
              </a:solidFill>
            </a:endParaRPr>
          </a:p>
        </p:txBody>
      </p:sp>
      <p:pic>
        <p:nvPicPr>
          <p:cNvPr id="145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7482213" y="5927187"/>
            <a:ext cx="1661787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914400" y="76200"/>
            <a:ext cx="67818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Immediate Emergency?</a:t>
            </a:r>
          </a:p>
        </p:txBody>
      </p:sp>
      <p:sp>
        <p:nvSpPr>
          <p:cNvPr id="144" name="Shape 144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 err="1">
                <a:solidFill>
                  <a:srgbClr val="404040"/>
                </a:solidFill>
              </a:rPr>
              <a:t>Leukostasis</a:t>
            </a:r>
            <a:r>
              <a:rPr sz="2600">
                <a:solidFill>
                  <a:srgbClr val="404040"/>
                </a:solidFill>
              </a:rPr>
              <a:t> </a:t>
            </a:r>
            <a:endParaRPr lang="en-US" sz="2600">
              <a:solidFill>
                <a:srgbClr val="404040"/>
              </a:solidFill>
            </a:endParaRPr>
          </a:p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Pulmonary or neurological symptoms related to increased serum viscosity</a:t>
            </a:r>
            <a:endParaRPr>
              <a:solidFill>
                <a:srgbClr val="404040"/>
              </a:solidFill>
            </a:endParaRPr>
          </a:p>
          <a:p>
            <a:pPr marL="800098" lvl="1" indent="-416050" defTabSz="768094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600">
                <a:solidFill>
                  <a:srgbClr val="404040"/>
                </a:solidFill>
              </a:rPr>
              <a:t>Which of the following patients is most likely to have </a:t>
            </a:r>
            <a:r>
              <a:rPr lang="en-US" sz="2600" err="1">
                <a:solidFill>
                  <a:srgbClr val="404040"/>
                </a:solidFill>
              </a:rPr>
              <a:t>leukostasis</a:t>
            </a:r>
            <a:r>
              <a:rPr lang="en-US" sz="2600">
                <a:solidFill>
                  <a:srgbClr val="404040"/>
                </a:solidFill>
              </a:rPr>
              <a:t>?</a:t>
            </a:r>
            <a:endParaRPr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A. CML with WBC of 300k</a:t>
            </a: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B. ALL with WBC of 180k</a:t>
            </a: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C. CLL with WBC of 500k</a:t>
            </a: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D. </a:t>
            </a:r>
            <a:r>
              <a:rPr lang="en-US" sz="1900">
                <a:solidFill>
                  <a:schemeClr val="tx2">
                    <a:lumMod val="40000"/>
                    <a:lumOff val="60000"/>
                  </a:schemeClr>
                </a:solidFill>
              </a:rPr>
              <a:t>AML with WBC of 120k</a:t>
            </a:r>
            <a:endParaRPr sz="190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404040"/>
                </a:solidFill>
              </a:rPr>
              <a:t>E. </a:t>
            </a:r>
            <a:r>
              <a:rPr lang="en-US" sz="1900" err="1">
                <a:solidFill>
                  <a:srgbClr val="404040"/>
                </a:solidFill>
              </a:rPr>
              <a:t>Cdiff</a:t>
            </a:r>
            <a:r>
              <a:rPr lang="en-US" sz="1900">
                <a:solidFill>
                  <a:srgbClr val="404040"/>
                </a:solidFill>
              </a:rPr>
              <a:t> with WBC of 70k</a:t>
            </a:r>
            <a:endParaRPr sz="1900">
              <a:solidFill>
                <a:srgbClr val="404040"/>
              </a:solidFill>
            </a:endParaRPr>
          </a:p>
        </p:txBody>
      </p:sp>
      <p:pic>
        <p:nvPicPr>
          <p:cNvPr id="145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7482213" y="5927187"/>
            <a:ext cx="1661787" cy="91440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88695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914400" y="76200"/>
            <a:ext cx="67818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Immediate Emergency?</a:t>
            </a:r>
          </a:p>
        </p:txBody>
      </p:sp>
      <p:sp>
        <p:nvSpPr>
          <p:cNvPr id="144" name="Shape 144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 err="1">
                <a:solidFill>
                  <a:srgbClr val="404040"/>
                </a:solidFill>
              </a:rPr>
              <a:t>Leukostasis</a:t>
            </a:r>
            <a:r>
              <a:rPr sz="2600">
                <a:solidFill>
                  <a:srgbClr val="404040"/>
                </a:solidFill>
              </a:rPr>
              <a:t> </a:t>
            </a:r>
            <a:endParaRPr lang="en-US" sz="2600">
              <a:solidFill>
                <a:srgbClr val="404040"/>
              </a:solidFill>
            </a:endParaRPr>
          </a:p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Pulmonary or neurological symptoms related to increased serum viscosity</a:t>
            </a:r>
            <a:endParaRPr>
              <a:solidFill>
                <a:srgbClr val="404040"/>
              </a:solidFill>
            </a:endParaRPr>
          </a:p>
          <a:p>
            <a:pPr marL="800098" lvl="1" indent="-416050" defTabSz="768094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Can occur </a:t>
            </a:r>
            <a:endParaRPr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when myeloid </a:t>
            </a:r>
            <a:r>
              <a:rPr sz="2600" u="sng">
                <a:solidFill>
                  <a:srgbClr val="404040"/>
                </a:solidFill>
              </a:rPr>
              <a:t>blast count </a:t>
            </a:r>
            <a:r>
              <a:rPr sz="2600">
                <a:solidFill>
                  <a:srgbClr val="404040"/>
                </a:solidFill>
              </a:rPr>
              <a:t>&gt;50-100k</a:t>
            </a:r>
            <a:endParaRPr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When lymphoid blast count &gt;400k</a:t>
            </a:r>
            <a:endParaRPr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rare in CLL</a:t>
            </a:r>
            <a:r>
              <a:rPr lang="en-US" sz="2600">
                <a:solidFill>
                  <a:srgbClr val="404040"/>
                </a:solidFill>
              </a:rPr>
              <a:t>, CML</a:t>
            </a:r>
          </a:p>
          <a:p>
            <a:pPr marL="726946" lvl="1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en-US" sz="2800">
                <a:solidFill>
                  <a:srgbClr val="404040"/>
                </a:solidFill>
              </a:rPr>
              <a:t>Leukapheresis does not have significant clinical benefit at new dx Acute leukemia (start chemo instead) </a:t>
            </a:r>
            <a:endParaRPr>
              <a:solidFill>
                <a:srgbClr val="404040"/>
              </a:solidFill>
            </a:endParaRPr>
          </a:p>
        </p:txBody>
      </p:sp>
      <p:pic>
        <p:nvPicPr>
          <p:cNvPr id="145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7482213" y="5927187"/>
            <a:ext cx="1661787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x_x_Google Shape;153;p1">
            <a:extLst>
              <a:ext uri="{FF2B5EF4-FFF2-40B4-BE49-F238E27FC236}">
                <a16:creationId xmlns:a16="http://schemas.microsoft.com/office/drawing/2014/main" id="{256EAC77-244F-8653-6B0E-1F407FF2D7FD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0480" y="5640886"/>
            <a:ext cx="1498940" cy="12046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3476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/>
          </p:cNvSpPr>
          <p:nvPr>
            <p:ph type="title"/>
          </p:nvPr>
        </p:nvSpPr>
        <p:spPr>
          <a:xfrm>
            <a:off x="914400" y="76200"/>
            <a:ext cx="67818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Immediate Emergency?</a:t>
            </a:r>
          </a:p>
        </p:txBody>
      </p:sp>
      <p:sp>
        <p:nvSpPr>
          <p:cNvPr id="144" name="Shape 144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1600" err="1">
                <a:solidFill>
                  <a:srgbClr val="404040"/>
                </a:solidFill>
              </a:rPr>
              <a:t>Leukostasis</a:t>
            </a:r>
            <a:r>
              <a:rPr sz="1600">
                <a:solidFill>
                  <a:srgbClr val="404040"/>
                </a:solidFill>
              </a:rPr>
              <a:t> </a:t>
            </a:r>
            <a:endParaRPr lang="en-US" sz="1600">
              <a:solidFill>
                <a:srgbClr val="404040"/>
              </a:solidFill>
            </a:endParaRPr>
          </a:p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404040"/>
                </a:solidFill>
              </a:rPr>
              <a:t>Pulmonary or neurological symptoms related to increased serum viscosity</a:t>
            </a:r>
            <a:endParaRPr sz="1200">
              <a:solidFill>
                <a:srgbClr val="404040"/>
              </a:solidFill>
            </a:endParaRPr>
          </a:p>
          <a:p>
            <a:pPr marL="800098" lvl="1" indent="-416050" defTabSz="768094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Can occur </a:t>
            </a:r>
            <a:endParaRPr sz="1200"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1800">
                <a:solidFill>
                  <a:srgbClr val="404040"/>
                </a:solidFill>
              </a:rPr>
              <a:t>when myeloid </a:t>
            </a:r>
            <a:r>
              <a:rPr sz="1800" u="sng">
                <a:solidFill>
                  <a:srgbClr val="404040"/>
                </a:solidFill>
              </a:rPr>
              <a:t>blast count </a:t>
            </a:r>
            <a:r>
              <a:rPr sz="1800">
                <a:solidFill>
                  <a:srgbClr val="404040"/>
                </a:solidFill>
              </a:rPr>
              <a:t>&gt;50-100k</a:t>
            </a:r>
            <a:endParaRPr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1800">
                <a:solidFill>
                  <a:srgbClr val="404040"/>
                </a:solidFill>
              </a:rPr>
              <a:t>When lymphoid blast count &gt;400k</a:t>
            </a:r>
            <a:endParaRPr>
              <a:solidFill>
                <a:srgbClr val="404040"/>
              </a:solidFill>
            </a:endParaRPr>
          </a:p>
          <a:p>
            <a:pPr marL="1184146" lvl="2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1800">
                <a:solidFill>
                  <a:srgbClr val="404040"/>
                </a:solidFill>
              </a:rPr>
              <a:t>rare in CLL</a:t>
            </a:r>
            <a:r>
              <a:rPr lang="en-US" sz="1800">
                <a:solidFill>
                  <a:srgbClr val="404040"/>
                </a:solidFill>
              </a:rPr>
              <a:t>, CML</a:t>
            </a:r>
            <a:endParaRPr>
              <a:solidFill>
                <a:srgbClr val="404040"/>
              </a:solidFill>
            </a:endParaRPr>
          </a:p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DIC (</a:t>
            </a:r>
            <a:r>
              <a:rPr sz="2600" err="1">
                <a:solidFill>
                  <a:srgbClr val="404040"/>
                </a:solidFill>
              </a:rPr>
              <a:t>esp</a:t>
            </a:r>
            <a:r>
              <a:rPr sz="2600">
                <a:solidFill>
                  <a:srgbClr val="404040"/>
                </a:solidFill>
              </a:rPr>
              <a:t> APL and monocytic)</a:t>
            </a:r>
            <a:endParaRPr>
              <a:solidFill>
                <a:srgbClr val="404040"/>
              </a:solidFill>
            </a:endParaRPr>
          </a:p>
          <a:p>
            <a:pPr marL="800098" lvl="1" indent="-416050" defTabSz="768094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Aggressive product replacement</a:t>
            </a:r>
            <a:endParaRPr>
              <a:solidFill>
                <a:srgbClr val="404040"/>
              </a:solidFill>
            </a:endParaRPr>
          </a:p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Initial treatment can trigger SIRS</a:t>
            </a:r>
            <a:endParaRPr>
              <a:solidFill>
                <a:srgbClr val="404040"/>
              </a:solidFill>
            </a:endParaRPr>
          </a:p>
          <a:p>
            <a:pPr marL="416050" lvl="0" indent="-416050" defTabSz="76809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404040"/>
                </a:solidFill>
              </a:rPr>
              <a:t>Tumor lysis syndrome </a:t>
            </a:r>
          </a:p>
        </p:txBody>
      </p:sp>
      <p:pic>
        <p:nvPicPr>
          <p:cNvPr id="145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7482213" y="5927187"/>
            <a:ext cx="1661787" cy="91440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01105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34C3-D0A1-76AB-1D7C-9CEA8D9A1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Chemo may transiently worsen initial leukemia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20940-1CBA-1349-F732-42D0A5D61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If a patient presents with leukemia –related symptoms, initial start of cytotoxic therapy can cause a transient flare of symptoms from lysis of disease</a:t>
            </a:r>
          </a:p>
          <a:p>
            <a:pPr lvl="1"/>
            <a:r>
              <a:rPr lang="en-US"/>
              <a:t>O2 requirement increase</a:t>
            </a:r>
          </a:p>
          <a:p>
            <a:pPr lvl="1"/>
            <a:r>
              <a:rPr lang="en-US"/>
              <a:t>SIRS response/hypotension</a:t>
            </a:r>
          </a:p>
          <a:p>
            <a:pPr lvl="1"/>
            <a:r>
              <a:rPr lang="en-US"/>
              <a:t>Increased transfusion need for DIC</a:t>
            </a:r>
          </a:p>
          <a:p>
            <a:pPr lvl="1"/>
            <a:r>
              <a:rPr lang="en-US"/>
              <a:t>Tumor lysis abnormalities exacerbated</a:t>
            </a:r>
          </a:p>
        </p:txBody>
      </p:sp>
    </p:spTree>
    <p:extLst>
      <p:ext uri="{BB962C8B-B14F-4D97-AF65-F5344CB8AC3E}">
        <p14:creationId xmlns:p14="http://schemas.microsoft.com/office/powerpoint/2010/main" val="32142110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/>
          </p:nvPr>
        </p:nvSpPr>
        <p:spPr>
          <a:xfrm>
            <a:off x="304800" y="152400"/>
            <a:ext cx="8763000" cy="1143000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How soon to treat the others?</a:t>
            </a:r>
          </a:p>
        </p:txBody>
      </p:sp>
      <p:sp>
        <p:nvSpPr>
          <p:cNvPr id="149" name="Shape 149"/>
          <p:cNvSpPr>
            <a:spLocks noGrp="1"/>
          </p:cNvSpPr>
          <p:nvPr>
            <p:ph idx="1"/>
          </p:nvPr>
        </p:nvSpPr>
        <p:spPr>
          <a:xfrm>
            <a:off x="319831" y="1447799"/>
            <a:ext cx="8148887" cy="467690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36041" lvl="0" indent="-336041" defTabSz="896111">
              <a:lnSpc>
                <a:spcPct val="80000"/>
              </a:lnSpc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404040"/>
                </a:solidFill>
              </a:rPr>
              <a:t>Sekeres et al Blood 2009. 113:38</a:t>
            </a:r>
          </a:p>
          <a:p>
            <a:pPr marL="784097" lvl="1" indent="-336041" defTabSz="896111">
              <a:lnSpc>
                <a:spcPct val="8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404040"/>
                </a:solidFill>
              </a:rPr>
              <a:t>No increase in mortality when treatment started within 5 days for patients &gt;60yo.</a:t>
            </a:r>
          </a:p>
          <a:p>
            <a:pPr marL="784097" lvl="1" indent="-336041" defTabSz="896111">
              <a:lnSpc>
                <a:spcPct val="8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404040"/>
                </a:solidFill>
              </a:rPr>
              <a:t>In younger, earlier the better </a:t>
            </a:r>
          </a:p>
          <a:p>
            <a:pPr marL="336041" lvl="0" indent="-336041" defTabSz="896111">
              <a:lnSpc>
                <a:spcPct val="80000"/>
              </a:lnSpc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404040"/>
                </a:solidFill>
              </a:rPr>
              <a:t>Obtain necessary diagnostic information prior to selecting regimen</a:t>
            </a:r>
            <a:r>
              <a:rPr lang="en-US" sz="3300">
                <a:solidFill>
                  <a:srgbClr val="404040"/>
                </a:solidFill>
              </a:rPr>
              <a:t> (NGS)</a:t>
            </a:r>
            <a:endParaRPr sz="3300">
              <a:solidFill>
                <a:srgbClr val="404040"/>
              </a:solidFill>
            </a:endParaRPr>
          </a:p>
          <a:p>
            <a:pPr marL="784097" lvl="1" indent="-336041" defTabSz="896111">
              <a:lnSpc>
                <a:spcPct val="8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404040"/>
                </a:solidFill>
              </a:rPr>
              <a:t>Echocardiogram</a:t>
            </a:r>
          </a:p>
          <a:p>
            <a:pPr marL="784097" lvl="1" indent="-336041" defTabSz="896111">
              <a:lnSpc>
                <a:spcPct val="8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3300">
                <a:solidFill>
                  <a:srgbClr val="404040"/>
                </a:solidFill>
              </a:rPr>
              <a:t>Central line (anthracycline is vascular irritant, extravasation toxicity)</a:t>
            </a:r>
          </a:p>
        </p:txBody>
      </p:sp>
      <p:sp>
        <p:nvSpPr>
          <p:cNvPr id="147" name="Shape 147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22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150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x_x_Google Shape;153;p1">
            <a:extLst>
              <a:ext uri="{FF2B5EF4-FFF2-40B4-BE49-F238E27FC236}">
                <a16:creationId xmlns:a16="http://schemas.microsoft.com/office/drawing/2014/main" id="{2F60BA44-7848-7BC9-6D6C-1903415F97C7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4420" y="5580595"/>
            <a:ext cx="1498940" cy="1204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xfrm>
            <a:off x="685800" y="457200"/>
            <a:ext cx="6512513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Day 1 </a:t>
            </a:r>
          </a:p>
        </p:txBody>
      </p:sp>
      <p:sp>
        <p:nvSpPr>
          <p:cNvPr id="157" name="Shape 157"/>
          <p:cNvSpPr>
            <a:spLocks noGrp="1"/>
          </p:cNvSpPr>
          <p:nvPr>
            <p:ph idx="1"/>
          </p:nvPr>
        </p:nvSpPr>
        <p:spPr>
          <a:xfrm>
            <a:off x="26963" y="1752600"/>
            <a:ext cx="3901109" cy="4325026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8589" lvl="0" indent="-305612" defTabSz="859536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008">
                <a:solidFill>
                  <a:srgbClr val="404040"/>
                </a:solidFill>
              </a:rPr>
              <a:t>Day 1 = first day of chemotherapy</a:t>
            </a:r>
          </a:p>
          <a:p>
            <a:pPr marL="649427" lvl="1" indent="-305612" defTabSz="859536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008">
                <a:solidFill>
                  <a:srgbClr val="404040"/>
                </a:solidFill>
              </a:rPr>
              <a:t>Knowing how long since last chemo lets us anticipate and interpret</a:t>
            </a:r>
            <a:endParaRPr lang="en-US" sz="3008">
              <a:solidFill>
                <a:srgbClr val="404040"/>
              </a:solidFill>
            </a:endParaRPr>
          </a:p>
          <a:p>
            <a:pPr marL="649427" lvl="1" indent="-305612" defTabSz="859536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lang="en-US" sz="3008">
                <a:solidFill>
                  <a:srgbClr val="404040"/>
                </a:solidFill>
              </a:rPr>
              <a:t>Most AML cycles take ~28 days for recovery</a:t>
            </a:r>
          </a:p>
          <a:p>
            <a:pPr marL="649427" lvl="1" indent="-305612" defTabSz="859536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lang="en-US" sz="3008">
                <a:solidFill>
                  <a:srgbClr val="404040"/>
                </a:solidFill>
              </a:rPr>
              <a:t>GCSF not used for count recovery in AML during induction, ok in ALL and sometimes used for AML in consolidation</a:t>
            </a:r>
            <a:endParaRPr sz="3008">
              <a:solidFill>
                <a:srgbClr val="404040"/>
              </a:solidFill>
            </a:endParaRPr>
          </a:p>
        </p:txBody>
      </p:sp>
      <p:sp>
        <p:nvSpPr>
          <p:cNvPr id="155" name="Shape 155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23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158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5" descr="IMG_364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904999"/>
            <a:ext cx="5162062" cy="387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7+3 </a:t>
            </a:r>
          </a:p>
        </p:txBody>
      </p:sp>
      <p:sp>
        <p:nvSpPr>
          <p:cNvPr id="163" name="Shape 163"/>
          <p:cNvSpPr>
            <a:spLocks noGrp="1"/>
          </p:cNvSpPr>
          <p:nvPr>
            <p:ph idx="1"/>
          </p:nvPr>
        </p:nvSpPr>
        <p:spPr>
          <a:xfrm>
            <a:off x="241300" y="1166017"/>
            <a:ext cx="8229600" cy="45259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02729" lvl="0" indent="-502729" defTabSz="832103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Induction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Anthracycline (3 days)</a:t>
            </a:r>
            <a:endParaRPr>
              <a:solidFill>
                <a:srgbClr val="404040"/>
              </a:solidFill>
            </a:endParaRPr>
          </a:p>
          <a:p>
            <a:pPr marL="1334833" lvl="2" indent="-502729" defTabSz="832103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Daunorubicin 60-90mg/m2 better than 45mg</a:t>
            </a:r>
            <a:endParaRPr>
              <a:solidFill>
                <a:srgbClr val="404040"/>
              </a:solidFill>
            </a:endParaRPr>
          </a:p>
          <a:p>
            <a:pPr marL="1334833" lvl="2" indent="-502729" defTabSz="832103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Idarubicin 10-</a:t>
            </a:r>
            <a:r>
              <a:rPr lang="en-US" sz="2900">
                <a:solidFill>
                  <a:srgbClr val="404040"/>
                </a:solidFill>
              </a:rPr>
              <a:t>12</a:t>
            </a:r>
            <a:r>
              <a:rPr sz="2900">
                <a:solidFill>
                  <a:srgbClr val="404040"/>
                </a:solidFill>
              </a:rPr>
              <a:t>mg/m2</a:t>
            </a:r>
            <a:endParaRPr>
              <a:solidFill>
                <a:srgbClr val="404040"/>
              </a:solidFill>
            </a:endParaRPr>
          </a:p>
          <a:p>
            <a:pPr marL="918781" lvl="1" indent="-502729" defTabSz="832103">
              <a:lnSpc>
                <a:spcPct val="9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Cytarabine (</a:t>
            </a:r>
            <a:r>
              <a:rPr sz="2900" err="1">
                <a:solidFill>
                  <a:srgbClr val="404040"/>
                </a:solidFill>
              </a:rPr>
              <a:t>ara</a:t>
            </a:r>
            <a:r>
              <a:rPr sz="2900">
                <a:solidFill>
                  <a:srgbClr val="404040"/>
                </a:solidFill>
              </a:rPr>
              <a:t>-C) - 7 days continuous infusion</a:t>
            </a:r>
            <a:endParaRPr>
              <a:solidFill>
                <a:srgbClr val="404040"/>
              </a:solidFill>
            </a:endParaRPr>
          </a:p>
          <a:p>
            <a:pPr marL="1334833" lvl="2" indent="-502729" defTabSz="832103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100mg/m2 better than 200mg/m2 </a:t>
            </a:r>
          </a:p>
        </p:txBody>
      </p:sp>
      <p:sp>
        <p:nvSpPr>
          <p:cNvPr id="164" name="Shape 164"/>
          <p:cNvSpPr/>
          <p:nvPr/>
        </p:nvSpPr>
        <p:spPr>
          <a:xfrm>
            <a:off x="5344281" y="5688329"/>
            <a:ext cx="3789870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>
                <a:latin typeface="Calibri"/>
                <a:ea typeface="Calibri"/>
                <a:cs typeface="Calibri"/>
                <a:sym typeface="Calibri"/>
              </a:rPr>
              <a:t>Berman et al. Blood 1991. 77:1666</a:t>
            </a:r>
          </a:p>
          <a:p>
            <a:pPr lvl="0"/>
            <a:r>
              <a:rPr>
                <a:latin typeface="Calibri"/>
                <a:ea typeface="Calibri"/>
                <a:cs typeface="Calibri"/>
                <a:sym typeface="Calibri"/>
              </a:rPr>
              <a:t>Ohtake et al. Blood 2011. 117:2358</a:t>
            </a:r>
          </a:p>
          <a:p>
            <a:pPr lvl="0"/>
            <a:r>
              <a:rPr>
                <a:latin typeface="Calibri"/>
                <a:ea typeface="Calibri"/>
                <a:cs typeface="Calibri"/>
                <a:sym typeface="Calibri"/>
              </a:rPr>
              <a:t>Rowe et al. Blood 2004. 103:479</a:t>
            </a:r>
          </a:p>
          <a:p>
            <a:pPr lvl="0"/>
            <a:r>
              <a:rPr>
                <a:latin typeface="Calibri"/>
                <a:ea typeface="Calibri"/>
                <a:cs typeface="Calibri"/>
                <a:sym typeface="Calibri"/>
              </a:rPr>
              <a:t>Wiernik et al. Blood 1992. 79:313</a:t>
            </a:r>
          </a:p>
        </p:txBody>
      </p:sp>
      <p:pic>
        <p:nvPicPr>
          <p:cNvPr id="165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title"/>
          </p:nvPr>
        </p:nvSpPr>
        <p:spPr>
          <a:xfrm>
            <a:off x="76200" y="274638"/>
            <a:ext cx="90678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640080" indent="-640080" algn="l" defTabSz="749808">
              <a:defRPr sz="36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111423">
                    <a:alpha val="82500"/>
                  </a:srgbClr>
                </a:solidFill>
              </a:rPr>
              <a:t>Mortality from 7+3 induction at 30 days</a:t>
            </a:r>
          </a:p>
        </p:txBody>
      </p:sp>
      <p:sp>
        <p:nvSpPr>
          <p:cNvPr id="184" name="Shape 18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85" name="image8.png"/>
          <p:cNvPicPr/>
          <p:nvPr/>
        </p:nvPicPr>
        <p:blipFill>
          <a:blip r:embed="rId2"/>
          <a:srcRect l="5690" t="17022" r="3025" b="14769"/>
          <a:stretch>
            <a:fillRect/>
          </a:stretch>
        </p:blipFill>
        <p:spPr>
          <a:xfrm>
            <a:off x="395783" y="1508944"/>
            <a:ext cx="8428633" cy="452591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Shape 186"/>
          <p:cNvSpPr/>
          <p:nvPr/>
        </p:nvSpPr>
        <p:spPr>
          <a:xfrm>
            <a:off x="3972681" y="6308724"/>
            <a:ext cx="4043674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r>
              <a:t>Appelbaum et al. Blood 2006. 107:3481</a:t>
            </a:r>
          </a:p>
        </p:txBody>
      </p:sp>
      <p:pic>
        <p:nvPicPr>
          <p:cNvPr id="187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title"/>
          </p:nvPr>
        </p:nvSpPr>
        <p:spPr>
          <a:xfrm>
            <a:off x="419100" y="262648"/>
            <a:ext cx="8305800" cy="1143001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4400" b="1">
                <a:solidFill>
                  <a:schemeClr val="tx1">
                    <a:alpha val="82500"/>
                  </a:schemeClr>
                </a:solidFill>
              </a:rPr>
              <a:t>Hypomethylating agents with venetoclax in AML</a:t>
            </a:r>
          </a:p>
        </p:txBody>
      </p:sp>
      <p:sp>
        <p:nvSpPr>
          <p:cNvPr id="190" name="Shape 190"/>
          <p:cNvSpPr>
            <a:spLocks noGrp="1"/>
          </p:cNvSpPr>
          <p:nvPr>
            <p:ph idx="1"/>
          </p:nvPr>
        </p:nvSpPr>
        <p:spPr>
          <a:xfrm>
            <a:off x="76200" y="1931744"/>
            <a:ext cx="5715000" cy="406876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lvl="0"/>
            <a:r>
              <a:rPr lang="en-US">
                <a:solidFill>
                  <a:schemeClr val="bg1"/>
                </a:solidFill>
              </a:rPr>
              <a:t>&gt;75yo and/or ineligible for induction chemotherapy</a:t>
            </a:r>
          </a:p>
          <a:p>
            <a:pPr lvl="0"/>
            <a:r>
              <a:rPr lang="en-US" err="1">
                <a:solidFill>
                  <a:schemeClr val="bg1"/>
                </a:solidFill>
              </a:rPr>
              <a:t>Venetoclax</a:t>
            </a:r>
            <a:r>
              <a:rPr lang="en-US">
                <a:solidFill>
                  <a:schemeClr val="bg1"/>
                </a:solidFill>
              </a:rPr>
              <a:t> plus azacitidine or decitabine (HMA)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Most patients do not receive 28 days </a:t>
            </a:r>
            <a:r>
              <a:rPr lang="en-US" err="1">
                <a:solidFill>
                  <a:schemeClr val="bg1"/>
                </a:solidFill>
              </a:rPr>
              <a:t>venetoclax</a:t>
            </a:r>
            <a:endParaRPr lang="en-US">
              <a:solidFill>
                <a:schemeClr val="bg1"/>
              </a:solidFill>
            </a:endParaRPr>
          </a:p>
          <a:p>
            <a:pPr lvl="0"/>
            <a:r>
              <a:rPr lang="en-US">
                <a:solidFill>
                  <a:schemeClr val="bg1"/>
                </a:solidFill>
              </a:rPr>
              <a:t>Median age 76yo, poor risk cytogenetics in most</a:t>
            </a:r>
          </a:p>
          <a:p>
            <a:pPr lvl="0"/>
            <a:r>
              <a:rPr lang="en-US">
                <a:solidFill>
                  <a:schemeClr val="bg1"/>
                </a:solidFill>
              </a:rPr>
              <a:t>67% = CR (37%) or </a:t>
            </a:r>
            <a:r>
              <a:rPr lang="en-US" err="1">
                <a:solidFill>
                  <a:schemeClr val="bg1"/>
                </a:solidFill>
              </a:rPr>
              <a:t>CRi</a:t>
            </a:r>
            <a:r>
              <a:rPr lang="en-US">
                <a:solidFill>
                  <a:schemeClr val="bg1"/>
                </a:solidFill>
              </a:rPr>
              <a:t> (30%)</a:t>
            </a:r>
          </a:p>
          <a:p>
            <a:pPr lvl="0"/>
            <a:r>
              <a:rPr lang="en-US">
                <a:solidFill>
                  <a:schemeClr val="bg1"/>
                </a:solidFill>
              </a:rPr>
              <a:t>Median overall survival 14.7m vs 9.6m in control arm (HMA alone)</a:t>
            </a:r>
          </a:p>
          <a:p>
            <a:pPr lvl="0"/>
            <a:r>
              <a:rPr lang="en-US">
                <a:solidFill>
                  <a:schemeClr val="bg1"/>
                </a:solidFill>
              </a:rPr>
              <a:t>7% death within 30 days unrelated to AML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BBF157-8A1D-415F-AB97-0E231B0502C7}"/>
              </a:ext>
            </a:extLst>
          </p:cNvPr>
          <p:cNvSpPr txBox="1"/>
          <p:nvPr/>
        </p:nvSpPr>
        <p:spPr>
          <a:xfrm>
            <a:off x="4114800" y="6583362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DiNardo, et al.  </a:t>
            </a:r>
            <a:r>
              <a:rPr lang="en-US" i="1"/>
              <a:t>NEJM</a:t>
            </a:r>
            <a:r>
              <a:rPr lang="en-US"/>
              <a:t> 2020; 383:617-629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A5A1E93-6C70-4709-ACB5-710B400BD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746" y="2670725"/>
            <a:ext cx="3338054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692F1-CDC4-8235-1730-E3A0B61CA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50" y="3013284"/>
            <a:ext cx="4322079" cy="1004879"/>
          </a:xfrm>
        </p:spPr>
        <p:txBody>
          <a:bodyPr/>
          <a:lstStyle/>
          <a:p>
            <a:r>
              <a:rPr lang="en-US"/>
              <a:t>A new paradigm?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1326F32-CFAD-ADD1-0028-04453CC73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r="19622"/>
          <a:stretch>
            <a:fillRect/>
          </a:stretch>
        </p:blipFill>
        <p:spPr bwMode="auto">
          <a:xfrm>
            <a:off x="6781800" y="3429000"/>
            <a:ext cx="2133600" cy="2133600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5E38BD-1FD6-6918-4037-ABFEEFBDC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32" y="143473"/>
            <a:ext cx="3696701" cy="28394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F5C34-5B78-6F11-8F9E-118E5A41F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486" y="143472"/>
            <a:ext cx="5087237" cy="28394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3E04D5-304F-DE20-F1F0-BC32A3A8D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233" y="3875033"/>
            <a:ext cx="5791200" cy="29472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09232C-A1F3-1EF8-30E9-C93716CBFF9A}"/>
              </a:ext>
            </a:extLst>
          </p:cNvPr>
          <p:cNvSpPr txBox="1"/>
          <p:nvPr/>
        </p:nvSpPr>
        <p:spPr>
          <a:xfrm>
            <a:off x="6706433" y="6441413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Fathi, A et al. ASH 2025</a:t>
            </a:r>
          </a:p>
        </p:txBody>
      </p:sp>
    </p:spTree>
    <p:extLst>
      <p:ext uri="{BB962C8B-B14F-4D97-AF65-F5344CB8AC3E}">
        <p14:creationId xmlns:p14="http://schemas.microsoft.com/office/powerpoint/2010/main" val="910005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/>
          </p:cNvSpPr>
          <p:nvPr>
            <p:ph type="title"/>
          </p:nvPr>
        </p:nvSpPr>
        <p:spPr>
          <a:xfrm>
            <a:off x="380999" y="152400"/>
            <a:ext cx="82296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4400" b="1">
                <a:solidFill>
                  <a:srgbClr val="111423">
                    <a:alpha val="82500"/>
                  </a:srgbClr>
                </a:solidFill>
              </a:rPr>
              <a:t>How to make a diagnosis</a:t>
            </a:r>
            <a:endParaRPr sz="4400" b="1">
              <a:solidFill>
                <a:srgbClr val="111423">
                  <a:alpha val="82500"/>
                </a:srgbClr>
              </a:solidFill>
            </a:endParaRPr>
          </a:p>
        </p:txBody>
      </p:sp>
      <p:sp>
        <p:nvSpPr>
          <p:cNvPr id="195" name="Shape 195"/>
          <p:cNvSpPr>
            <a:spLocks noGrp="1"/>
          </p:cNvSpPr>
          <p:nvPr>
            <p:ph type="body" idx="1"/>
          </p:nvPr>
        </p:nvSpPr>
        <p:spPr>
          <a:xfrm>
            <a:off x="730075" y="1117599"/>
            <a:ext cx="403860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0199" lvl="0" indent="-284479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The pathology results begin to return</a:t>
            </a:r>
            <a:endParaRPr>
              <a:solidFill>
                <a:srgbClr val="404040"/>
              </a:solidFill>
            </a:endParaRPr>
          </a:p>
        </p:txBody>
      </p:sp>
      <p:sp>
        <p:nvSpPr>
          <p:cNvPr id="196" name="Shape 196"/>
          <p:cNvSpPr>
            <a:spLocks noGrp="1"/>
          </p:cNvSpPr>
          <p:nvPr>
            <p:ph type="sldNum" sz="quarter" idx="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28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197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7E2BF1-E88C-91AD-00D9-8527D9E8124A}"/>
              </a:ext>
            </a:extLst>
          </p:cNvPr>
          <p:cNvSpPr txBox="1"/>
          <p:nvPr/>
        </p:nvSpPr>
        <p:spPr>
          <a:xfrm>
            <a:off x="4161846" y="2438400"/>
            <a:ext cx="47535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Things to send on a marrow (or peripheral blood if circulating blasts):</a:t>
            </a:r>
          </a:p>
          <a:p>
            <a:r>
              <a:rPr lang="en-US"/>
              <a:t>Flow cytometry</a:t>
            </a:r>
          </a:p>
          <a:p>
            <a:r>
              <a:rPr lang="en-US"/>
              <a:t>FISH</a:t>
            </a:r>
          </a:p>
          <a:p>
            <a:r>
              <a:rPr lang="en-US"/>
              <a:t>Karyotype</a:t>
            </a:r>
          </a:p>
          <a:p>
            <a:r>
              <a:rPr lang="en-US"/>
              <a:t>NGS (next generation sequencing) myeloid molecular panel</a:t>
            </a:r>
          </a:p>
        </p:txBody>
      </p:sp>
      <p:pic>
        <p:nvPicPr>
          <p:cNvPr id="3" name="x_x_Google Shape;153;p1">
            <a:extLst>
              <a:ext uri="{FF2B5EF4-FFF2-40B4-BE49-F238E27FC236}">
                <a16:creationId xmlns:a16="http://schemas.microsoft.com/office/drawing/2014/main" id="{FD81A66D-A9BF-A628-017D-75359EC470E4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04420" y="5580595"/>
            <a:ext cx="1498940" cy="1204610"/>
          </a:xfrm>
          <a:prstGeom prst="rect">
            <a:avLst/>
          </a:prstGeom>
          <a:noFill/>
        </p:spPr>
      </p:pic>
      <p:sp>
        <p:nvSpPr>
          <p:cNvPr id="4" name="Shape 206">
            <a:extLst>
              <a:ext uri="{FF2B5EF4-FFF2-40B4-BE49-F238E27FC236}">
                <a16:creationId xmlns:a16="http://schemas.microsoft.com/office/drawing/2014/main" id="{73E8C54C-45E3-210C-A667-5B8E31BC390B}"/>
              </a:ext>
            </a:extLst>
          </p:cNvPr>
          <p:cNvSpPr txBox="1">
            <a:spLocks/>
          </p:cNvSpPr>
          <p:nvPr/>
        </p:nvSpPr>
        <p:spPr>
          <a:xfrm>
            <a:off x="1524000" y="4872036"/>
            <a:ext cx="8229600" cy="817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70839" indent="-325119" algn="l" defTabSz="457200" rtl="0" eaLnBrk="1" latinLnBrk="0" hangingPunct="1">
              <a:spcBef>
                <a:spcPts val="7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3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1066800" indent="-609600" algn="l" defTabSz="457200" rtl="0" eaLnBrk="1" latinLnBrk="0" hangingPunct="1">
              <a:spcBef>
                <a:spcPts val="7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•"/>
              <a:defRPr sz="3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34438" indent="-320038" algn="l" defTabSz="457200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727200" indent="-355600" algn="l" defTabSz="457200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184400" indent="-355600" algn="l" defTabSz="457200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>
                <a:solidFill>
                  <a:srgbClr val="404040"/>
                </a:solidFill>
              </a:rPr>
              <a:t>&gt;20% blasts in PB or BM usually required</a:t>
            </a:r>
            <a:endParaRPr lang="en-US" sz="1800">
              <a:solidFill>
                <a:srgbClr val="404040"/>
              </a:solidFill>
            </a:endParaRP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205891"/>
            <a:ext cx="3810000" cy="2972994"/>
          </a:xfrm>
        </p:spPr>
        <p:txBody>
          <a:bodyPr>
            <a:normAutofit fontScale="90000"/>
          </a:bodyPr>
          <a:lstStyle/>
          <a:p>
            <a:r>
              <a:rPr lang="en-US"/>
              <a:t>On target</a:t>
            </a:r>
            <a:br>
              <a:rPr lang="en-US"/>
            </a:br>
            <a:r>
              <a:rPr lang="en-US"/>
              <a:t>	Mutations help 	optimally treat  AML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886200" y="0"/>
            <a:ext cx="5181600" cy="6357770"/>
          </a:xfrm>
        </p:spPr>
        <p:txBody>
          <a:bodyPr/>
          <a:lstStyle/>
          <a:p>
            <a:r>
              <a:rPr lang="en-US"/>
              <a:t>Current targeted medicines available:</a:t>
            </a:r>
          </a:p>
          <a:p>
            <a:pPr lvl="1"/>
            <a:r>
              <a:rPr lang="en-US"/>
              <a:t>FLT3 + = midostaurin, </a:t>
            </a:r>
            <a:r>
              <a:rPr lang="en-US" err="1"/>
              <a:t>gilteritinib</a:t>
            </a:r>
            <a:r>
              <a:rPr lang="en-US"/>
              <a:t>, </a:t>
            </a:r>
            <a:r>
              <a:rPr lang="en-US" err="1"/>
              <a:t>quizartinib</a:t>
            </a:r>
            <a:endParaRPr lang="en-US"/>
          </a:p>
          <a:p>
            <a:pPr lvl="1"/>
            <a:r>
              <a:rPr lang="en-US"/>
              <a:t>IDH2 + = </a:t>
            </a:r>
            <a:r>
              <a:rPr lang="en-US" err="1"/>
              <a:t>enasidenib</a:t>
            </a:r>
            <a:r>
              <a:rPr lang="en-US"/>
              <a:t> </a:t>
            </a:r>
          </a:p>
          <a:p>
            <a:pPr lvl="1"/>
            <a:r>
              <a:rPr lang="en-US"/>
              <a:t>IDH1 + = </a:t>
            </a:r>
            <a:r>
              <a:rPr lang="en-US" err="1"/>
              <a:t>ivosidenib</a:t>
            </a:r>
            <a:r>
              <a:rPr lang="en-US"/>
              <a:t>, </a:t>
            </a:r>
            <a:r>
              <a:rPr lang="en-US" err="1"/>
              <a:t>olutasidenib</a:t>
            </a:r>
            <a:endParaRPr lang="en-US"/>
          </a:p>
          <a:p>
            <a:pPr lvl="1"/>
            <a:r>
              <a:rPr lang="en-US"/>
              <a:t>CD33 = </a:t>
            </a:r>
            <a:r>
              <a:rPr lang="en-US" err="1"/>
              <a:t>gemtuzumab</a:t>
            </a:r>
            <a:r>
              <a:rPr lang="en-US"/>
              <a:t> </a:t>
            </a:r>
            <a:r>
              <a:rPr lang="en-US" err="1"/>
              <a:t>ozogomicin</a:t>
            </a:r>
            <a:r>
              <a:rPr lang="en-US"/>
              <a:t> (GO)</a:t>
            </a:r>
          </a:p>
          <a:p>
            <a:pPr lvl="1"/>
            <a:r>
              <a:rPr lang="en-US"/>
              <a:t>NPM1m, KMT2Ar = </a:t>
            </a:r>
            <a:r>
              <a:rPr lang="en-US" err="1"/>
              <a:t>zitomenib</a:t>
            </a:r>
            <a:r>
              <a:rPr lang="en-US"/>
              <a:t>, </a:t>
            </a:r>
            <a:r>
              <a:rPr lang="en-US" err="1"/>
              <a:t>revumenib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5880717"/>
            <a:ext cx="9144000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1400">
                <a:solidFill>
                  <a:schemeClr val="tx1"/>
                </a:solidFill>
                <a:hlinkClick r:id="rId2" tooltip="Blood."/>
              </a:rPr>
              <a:t>Stein, EM et al. </a:t>
            </a:r>
            <a:r>
              <a:rPr lang="en-US" sz="1400" i="1">
                <a:solidFill>
                  <a:schemeClr val="tx1"/>
                </a:solidFill>
                <a:hlinkClick r:id="rId2" tooltip="Blood."/>
              </a:rPr>
              <a:t>Blood</a:t>
            </a:r>
            <a:r>
              <a:rPr lang="en-US" sz="1400">
                <a:solidFill>
                  <a:schemeClr val="tx1"/>
                </a:solidFill>
                <a:hlinkClick r:id="rId2" tooltip="Blood."/>
              </a:rPr>
              <a:t>.</a:t>
            </a:r>
            <a:r>
              <a:rPr lang="en-US" sz="1400">
                <a:solidFill>
                  <a:schemeClr val="tx1"/>
                </a:solidFill>
              </a:rPr>
              <a:t> 2017 Aug 10;130(6):722-731. </a:t>
            </a:r>
            <a:r>
              <a:rPr lang="en-US" sz="1400" err="1">
                <a:solidFill>
                  <a:schemeClr val="tx1"/>
                </a:solidFill>
              </a:rPr>
              <a:t>Enasidenib</a:t>
            </a:r>
            <a:r>
              <a:rPr lang="en-US" sz="1400">
                <a:solidFill>
                  <a:schemeClr val="tx1"/>
                </a:solidFill>
              </a:rPr>
              <a:t> in mutant IDH2 relapsed or refractory acute myeloid leukemia.</a:t>
            </a:r>
          </a:p>
          <a:p>
            <a:r>
              <a:rPr lang="en-US" sz="1400">
                <a:solidFill>
                  <a:schemeClr val="tx1"/>
                </a:solidFill>
                <a:hlinkClick r:id="rId3" tooltip="The New England journal of medicine."/>
              </a:rPr>
              <a:t>Stone, RM et al. </a:t>
            </a:r>
            <a:r>
              <a:rPr lang="en-US" sz="1400" i="1">
                <a:solidFill>
                  <a:schemeClr val="tx1"/>
                </a:solidFill>
                <a:hlinkClick r:id="rId3" tooltip="The New England journal of medicine."/>
              </a:rPr>
              <a:t>N </a:t>
            </a:r>
            <a:r>
              <a:rPr lang="en-US" sz="1400" i="1" err="1">
                <a:solidFill>
                  <a:schemeClr val="tx1"/>
                </a:solidFill>
                <a:hlinkClick r:id="rId3" tooltip="The New England journal of medicine."/>
              </a:rPr>
              <a:t>Engl</a:t>
            </a:r>
            <a:r>
              <a:rPr lang="en-US" sz="1400" i="1">
                <a:solidFill>
                  <a:schemeClr val="tx1"/>
                </a:solidFill>
                <a:hlinkClick r:id="rId3" tooltip="The New England journal of medicine."/>
              </a:rPr>
              <a:t> J Med</a:t>
            </a:r>
            <a:r>
              <a:rPr lang="en-US" sz="1400">
                <a:solidFill>
                  <a:schemeClr val="tx1"/>
                </a:solidFill>
                <a:hlinkClick r:id="rId3" tooltip="The New England journal of medicine."/>
              </a:rPr>
              <a:t>.</a:t>
            </a:r>
            <a:r>
              <a:rPr lang="en-US" sz="1400">
                <a:solidFill>
                  <a:schemeClr val="tx1"/>
                </a:solidFill>
              </a:rPr>
              <a:t> 2017 Aug 3;377(5):454-464. </a:t>
            </a:r>
          </a:p>
          <a:p>
            <a:r>
              <a:rPr lang="en-US" sz="1400" err="1">
                <a:solidFill>
                  <a:schemeClr val="tx1"/>
                </a:solidFill>
              </a:rPr>
              <a:t>Midostaurin</a:t>
            </a:r>
            <a:r>
              <a:rPr lang="en-US" sz="1400">
                <a:solidFill>
                  <a:schemeClr val="tx1"/>
                </a:solidFill>
              </a:rPr>
              <a:t> plus Chemotherapy for Acute Myeloid Leukemia with a FLT3 Mutation.</a:t>
            </a:r>
          </a:p>
        </p:txBody>
      </p:sp>
    </p:spTree>
    <p:extLst>
      <p:ext uri="{BB962C8B-B14F-4D97-AF65-F5344CB8AC3E}">
        <p14:creationId xmlns:p14="http://schemas.microsoft.com/office/powerpoint/2010/main" val="79281533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/>
          </a:p>
        </p:txBody>
      </p:sp>
      <p:sp>
        <p:nvSpPr>
          <p:cNvPr id="217" name="Shape 217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18" name="image11.png"/>
          <p:cNvPicPr/>
          <p:nvPr/>
        </p:nvPicPr>
        <p:blipFill>
          <a:blip r:embed="rId2"/>
          <a:srcRect b="12941"/>
          <a:stretch>
            <a:fillRect/>
          </a:stretch>
        </p:blipFill>
        <p:spPr>
          <a:xfrm>
            <a:off x="120650" y="115886"/>
            <a:ext cx="8902856" cy="5702846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/>
        </p:nvSpPr>
        <p:spPr>
          <a:xfrm>
            <a:off x="4747381" y="6308724"/>
            <a:ext cx="351885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r>
              <a:t>Slovak et al. Blood 2000. 96:4075</a:t>
            </a:r>
          </a:p>
        </p:txBody>
      </p:sp>
      <p:pic>
        <p:nvPicPr>
          <p:cNvPr id="220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/>
          </p:cNvSpPr>
          <p:nvPr>
            <p:ph type="title"/>
          </p:nvPr>
        </p:nvSpPr>
        <p:spPr>
          <a:xfrm>
            <a:off x="864890" y="457200"/>
            <a:ext cx="6512512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So what is next?</a:t>
            </a:r>
          </a:p>
        </p:txBody>
      </p:sp>
      <p:sp>
        <p:nvSpPr>
          <p:cNvPr id="263" name="Shape 263"/>
          <p:cNvSpPr>
            <a:spLocks noGrp="1"/>
          </p:cNvSpPr>
          <p:nvPr>
            <p:ph idx="1"/>
          </p:nvPr>
        </p:nvSpPr>
        <p:spPr>
          <a:xfrm>
            <a:off x="292100" y="2148839"/>
            <a:ext cx="8498483" cy="41172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85635" lvl="0" indent="-285635" defTabSz="761694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sz="2805">
                <a:solidFill>
                  <a:srgbClr val="404040"/>
                </a:solidFill>
              </a:rPr>
              <a:t>Need to achieve complete remission (CR)</a:t>
            </a:r>
          </a:p>
          <a:p>
            <a:pPr marL="666483" lvl="1" indent="-285635" defTabSz="761694">
              <a:lnSpc>
                <a:spcPct val="80000"/>
              </a:lnSpc>
              <a:spcBef>
                <a:spcPts val="4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5">
                <a:solidFill>
                  <a:srgbClr val="404040"/>
                </a:solidFill>
              </a:rPr>
              <a:t>&lt;5% blasts by morphology AND </a:t>
            </a:r>
            <a:r>
              <a:rPr sz="2805" err="1">
                <a:solidFill>
                  <a:srgbClr val="404040"/>
                </a:solidFill>
              </a:rPr>
              <a:t>Plt</a:t>
            </a:r>
            <a:r>
              <a:rPr sz="2805">
                <a:solidFill>
                  <a:srgbClr val="404040"/>
                </a:solidFill>
              </a:rPr>
              <a:t> &gt;100k and ANC &gt;1.0</a:t>
            </a:r>
          </a:p>
          <a:p>
            <a:pPr marL="666483" lvl="1" indent="-285635" defTabSz="761694">
              <a:lnSpc>
                <a:spcPct val="80000"/>
              </a:lnSpc>
              <a:spcBef>
                <a:spcPts val="4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5">
                <a:solidFill>
                  <a:srgbClr val="404040"/>
                </a:solidFill>
              </a:rPr>
              <a:t>Day 14 marrow tells us some, but </a:t>
            </a:r>
            <a:r>
              <a:rPr lang="en-US" sz="2805">
                <a:solidFill>
                  <a:srgbClr val="404040"/>
                </a:solidFill>
              </a:rPr>
              <a:t>only part </a:t>
            </a:r>
            <a:r>
              <a:rPr sz="2805">
                <a:solidFill>
                  <a:srgbClr val="404040"/>
                </a:solidFill>
              </a:rPr>
              <a:t>of CR definition</a:t>
            </a:r>
          </a:p>
          <a:p>
            <a:pPr marL="666483" lvl="1" indent="-285635" defTabSz="761694">
              <a:lnSpc>
                <a:spcPct val="80000"/>
              </a:lnSpc>
              <a:spcBef>
                <a:spcPts val="4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5">
                <a:solidFill>
                  <a:srgbClr val="404040"/>
                </a:solidFill>
              </a:rPr>
              <a:t>CR is one of the best predictors of OS for individual patient</a:t>
            </a:r>
          </a:p>
          <a:p>
            <a:pPr marL="285635" lvl="0" indent="-285635" defTabSz="761694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sz="2805">
                <a:solidFill>
                  <a:srgbClr val="404040"/>
                </a:solidFill>
              </a:rPr>
              <a:t>If not in CR - next line therapy</a:t>
            </a:r>
          </a:p>
          <a:p>
            <a:pPr marL="666483" lvl="1" indent="-285635" defTabSz="761694">
              <a:lnSpc>
                <a:spcPct val="80000"/>
              </a:lnSpc>
              <a:spcBef>
                <a:spcPts val="4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805">
                <a:solidFill>
                  <a:srgbClr val="404040"/>
                </a:solidFill>
              </a:rPr>
              <a:t>Minimal residual disease = CR, but with detectable disease by flow/FISH/molecular</a:t>
            </a:r>
          </a:p>
          <a:p>
            <a:pPr marL="285635" lvl="0" indent="-285635" defTabSz="761694">
              <a:lnSpc>
                <a:spcPct val="8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 sz="2805">
                <a:solidFill>
                  <a:srgbClr val="404040"/>
                </a:solidFill>
              </a:rPr>
              <a:t>If in CR - not done yet…</a:t>
            </a:r>
          </a:p>
        </p:txBody>
      </p:sp>
      <p:sp>
        <p:nvSpPr>
          <p:cNvPr id="261" name="Shape 261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31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264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/>
          </p:cNvSpPr>
          <p:nvPr>
            <p:ph type="title"/>
          </p:nvPr>
        </p:nvSpPr>
        <p:spPr>
          <a:xfrm>
            <a:off x="1142999" y="425548"/>
            <a:ext cx="6512513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AML in CR1</a:t>
            </a:r>
          </a:p>
        </p:txBody>
      </p:sp>
      <p:sp>
        <p:nvSpPr>
          <p:cNvPr id="267" name="Shape 267"/>
          <p:cNvSpPr>
            <a:spLocks noGrp="1"/>
          </p:cNvSpPr>
          <p:nvPr>
            <p:ph type="body" idx="1"/>
          </p:nvPr>
        </p:nvSpPr>
        <p:spPr>
          <a:xfrm>
            <a:off x="457199" y="1600200"/>
            <a:ext cx="4523116" cy="5257800"/>
          </a:xfrm>
          <a:prstGeom prst="rect">
            <a:avLst/>
          </a:prstGeom>
        </p:spPr>
        <p:txBody>
          <a:bodyPr/>
          <a:lstStyle>
            <a:lvl1pPr marL="330199" indent="-284479"/>
            <a:lvl2pPr marL="990600" indent="-533400">
              <a:buChar char="•"/>
            </a:lvl2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Consolidation with  </a:t>
            </a:r>
            <a:r>
              <a:rPr sz="2800" err="1">
                <a:solidFill>
                  <a:srgbClr val="404040"/>
                </a:solidFill>
              </a:rPr>
              <a:t>Cytarabine</a:t>
            </a:r>
            <a:r>
              <a:rPr sz="2800">
                <a:solidFill>
                  <a:srgbClr val="404040"/>
                </a:solidFill>
              </a:rPr>
              <a:t> x 3-4 cycles </a:t>
            </a:r>
            <a:endParaRPr>
              <a:solidFill>
                <a:srgbClr val="404040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Burnett et al JCO suggests total of 4 (3 consolidation) is just as good as 5</a:t>
            </a:r>
          </a:p>
        </p:txBody>
      </p:sp>
      <p:sp>
        <p:nvSpPr>
          <p:cNvPr id="268" name="Shape 268"/>
          <p:cNvSpPr>
            <a:spLocks noGrp="1"/>
          </p:cNvSpPr>
          <p:nvPr>
            <p:ph type="sldNum" sz="quarter" idx="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32</a:t>
            </a:fld>
            <a:endParaRPr sz="1200" b="1">
              <a:solidFill>
                <a:srgbClr val="888888"/>
              </a:solidFill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4648200" y="1600200"/>
            <a:ext cx="4038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marL="533400" indent="-533400">
              <a:spcBef>
                <a:spcPts val="6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2800"/>
              <a:t>Hematopoietic Stem Cell Transplant (HCT)</a:t>
            </a:r>
          </a:p>
        </p:txBody>
      </p:sp>
      <p:pic>
        <p:nvPicPr>
          <p:cNvPr id="270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Shape 271"/>
          <p:cNvSpPr/>
          <p:nvPr/>
        </p:nvSpPr>
        <p:spPr>
          <a:xfrm rot="10800000" flipV="1">
            <a:off x="2209799" y="1295400"/>
            <a:ext cx="2209801" cy="304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4963C6"/>
            </a:solidFill>
            <a:tailEnd type="triangle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sp>
        <p:nvSpPr>
          <p:cNvPr id="272" name="Shape 272"/>
          <p:cNvSpPr/>
          <p:nvPr/>
        </p:nvSpPr>
        <p:spPr>
          <a:xfrm>
            <a:off x="4419600" y="1295399"/>
            <a:ext cx="2057401" cy="304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4963C6"/>
            </a:solidFill>
            <a:tailEnd type="triangle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9" name="pasted-image.tif"/>
          <p:cNvPicPr/>
          <p:nvPr/>
        </p:nvPicPr>
        <p:blipFill>
          <a:blip r:embed="rId3"/>
          <a:stretch>
            <a:fillRect/>
          </a:stretch>
        </p:blipFill>
        <p:spPr>
          <a:xfrm>
            <a:off x="5448300" y="2905765"/>
            <a:ext cx="3389237" cy="340271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160"/>
          <p:cNvSpPr/>
          <p:nvPr/>
        </p:nvSpPr>
        <p:spPr>
          <a:xfrm>
            <a:off x="4980315" y="6350169"/>
            <a:ext cx="3909199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defTabSz="457200"/>
            <a:r>
              <a:rPr sz="900">
                <a:solidFill>
                  <a:srgbClr val="252525"/>
                </a:solidFill>
                <a:latin typeface="+mj-lt"/>
                <a:ea typeface="+mj-ea"/>
                <a:cs typeface="+mj-cs"/>
                <a:sym typeface="Helvetica"/>
              </a:rPr>
              <a:t>This document is a facsimile from an official text (law, regulation, etc.) published in the </a:t>
            </a:r>
            <a:r>
              <a:rPr sz="900" i="1">
                <a:solidFill>
                  <a:srgbClr val="0645AD"/>
                </a:solidFill>
                <a:latin typeface="+mj-lt"/>
                <a:ea typeface="+mj-ea"/>
                <a:cs typeface="+mj-cs"/>
                <a:sym typeface="Helvetica"/>
                <a:hlinkClick r:id="rId4"/>
              </a:rPr>
              <a:t>Journal </a:t>
            </a:r>
            <a:r>
              <a:rPr sz="900" i="1" err="1">
                <a:solidFill>
                  <a:srgbClr val="0645AD"/>
                </a:solidFill>
                <a:latin typeface="+mj-lt"/>
                <a:ea typeface="+mj-ea"/>
                <a:cs typeface="+mj-cs"/>
                <a:sym typeface="Helvetica"/>
                <a:hlinkClick r:id="rId4"/>
              </a:rPr>
              <a:t>officiel</a:t>
            </a:r>
            <a:r>
              <a:rPr sz="900" i="1">
                <a:solidFill>
                  <a:srgbClr val="0645AD"/>
                </a:solidFill>
                <a:latin typeface="+mj-lt"/>
                <a:ea typeface="+mj-ea"/>
                <a:cs typeface="+mj-cs"/>
                <a:sym typeface="Helvetica"/>
                <a:hlinkClick r:id="rId4"/>
              </a:rPr>
              <a:t> de la </a:t>
            </a:r>
            <a:r>
              <a:rPr sz="900" i="1" err="1">
                <a:solidFill>
                  <a:srgbClr val="0645AD"/>
                </a:solidFill>
                <a:latin typeface="+mj-lt"/>
                <a:ea typeface="+mj-ea"/>
                <a:cs typeface="+mj-cs"/>
                <a:sym typeface="Helvetica"/>
                <a:hlinkClick r:id="rId4"/>
              </a:rPr>
              <a:t>République</a:t>
            </a:r>
            <a:r>
              <a:rPr sz="900" i="1">
                <a:solidFill>
                  <a:srgbClr val="0645AD"/>
                </a:solidFill>
                <a:latin typeface="+mj-lt"/>
                <a:ea typeface="+mj-ea"/>
                <a:cs typeface="+mj-cs"/>
                <a:sym typeface="Helvetica"/>
                <a:hlinkClick r:id="rId4"/>
              </a:rPr>
              <a:t> </a:t>
            </a:r>
            <a:r>
              <a:rPr sz="900" i="1" err="1">
                <a:solidFill>
                  <a:srgbClr val="0645AD"/>
                </a:solidFill>
                <a:latin typeface="+mj-lt"/>
                <a:ea typeface="+mj-ea"/>
                <a:cs typeface="+mj-cs"/>
                <a:sym typeface="Helvetica"/>
                <a:hlinkClick r:id="rId4"/>
              </a:rPr>
              <a:t>Française</a:t>
            </a:r>
            <a:r>
              <a:rPr sz="900">
                <a:solidFill>
                  <a:srgbClr val="252525"/>
                </a:solidFill>
                <a:latin typeface="+mj-lt"/>
                <a:ea typeface="+mj-ea"/>
                <a:cs typeface="+mj-cs"/>
                <a:sym typeface="Helvetica"/>
              </a:rPr>
              <a:t>, the official gazette of the </a:t>
            </a:r>
            <a:r>
              <a:rPr sz="900">
                <a:solidFill>
                  <a:srgbClr val="0645AD"/>
                </a:solidFill>
                <a:latin typeface="+mj-lt"/>
                <a:ea typeface="+mj-ea"/>
                <a:cs typeface="+mj-cs"/>
                <a:sym typeface="Helvetica"/>
                <a:hlinkClick r:id="rId5"/>
              </a:rPr>
              <a:t>French Republic</a:t>
            </a:r>
            <a:r>
              <a:rPr sz="900">
                <a:solidFill>
                  <a:srgbClr val="252525"/>
                </a:solidFill>
                <a:latin typeface="+mj-lt"/>
                <a:ea typeface="+mj-ea"/>
                <a:cs typeface="+mj-cs"/>
                <a:sym typeface="Helvetica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>
            <a:spLocks noGrp="1"/>
          </p:cNvSpPr>
          <p:nvPr>
            <p:ph type="title"/>
          </p:nvPr>
        </p:nvSpPr>
        <p:spPr>
          <a:xfrm>
            <a:off x="0" y="274638"/>
            <a:ext cx="908673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68960" indent="-568960" algn="l" defTabSz="740662">
              <a:defRPr sz="32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111423">
                    <a:alpha val="82500"/>
                  </a:srgbClr>
                </a:solidFill>
              </a:rPr>
              <a:t>Meta-analysis of RCTs of HCT for AML in CR1</a:t>
            </a:r>
          </a:p>
        </p:txBody>
      </p:sp>
      <p:sp>
        <p:nvSpPr>
          <p:cNvPr id="275" name="Shape 27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76" name="image19.png"/>
          <p:cNvPicPr/>
          <p:nvPr/>
        </p:nvPicPr>
        <p:blipFill>
          <a:blip r:embed="rId2"/>
          <a:srcRect t="20125" b="8705"/>
          <a:stretch>
            <a:fillRect/>
          </a:stretch>
        </p:blipFill>
        <p:spPr>
          <a:xfrm>
            <a:off x="387350" y="1673621"/>
            <a:ext cx="8699380" cy="4379143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Shape 277"/>
          <p:cNvSpPr/>
          <p:nvPr/>
        </p:nvSpPr>
        <p:spPr>
          <a:xfrm>
            <a:off x="4785481" y="6308724"/>
            <a:ext cx="362623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r>
              <a:t>Koreth et al. JAMA 2009. 301:2349</a:t>
            </a:r>
          </a:p>
        </p:txBody>
      </p:sp>
      <p:sp>
        <p:nvSpPr>
          <p:cNvPr id="278" name="Shape 278"/>
          <p:cNvSpPr/>
          <p:nvPr/>
        </p:nvSpPr>
        <p:spPr>
          <a:xfrm>
            <a:off x="5397489" y="4104071"/>
            <a:ext cx="809061" cy="100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4F81BD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79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1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675640" indent="-675640" algn="l" defTabSz="804672">
              <a:defRPr sz="38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111423">
                    <a:alpha val="82500"/>
                  </a:srgbClr>
                </a:solidFill>
              </a:rPr>
              <a:t>Indications for Allogeneic SCT in AML</a:t>
            </a:r>
          </a:p>
        </p:txBody>
      </p:sp>
      <p:sp>
        <p:nvSpPr>
          <p:cNvPr id="300" name="Shape 300"/>
          <p:cNvSpPr>
            <a:spLocks noGrp="1"/>
          </p:cNvSpPr>
          <p:nvPr>
            <p:ph idx="1"/>
          </p:nvPr>
        </p:nvSpPr>
        <p:spPr>
          <a:xfrm>
            <a:off x="139700" y="1166018"/>
            <a:ext cx="8864601" cy="452596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70839" lvl="0" indent="-325119">
              <a:lnSpc>
                <a:spcPct val="90000"/>
              </a:lnSpc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Primary Induction Failure (Primary Refractory)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lnSpc>
                <a:spcPct val="90000"/>
              </a:lnSpc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Second (CR2) or later remission 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lnSpc>
                <a:spcPct val="90000"/>
              </a:lnSpc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Relapsed disease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lnSpc>
                <a:spcPct val="90000"/>
              </a:lnSpc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CR1</a:t>
            </a:r>
            <a:endParaRPr>
              <a:solidFill>
                <a:srgbClr val="404040"/>
              </a:solidFill>
            </a:endParaRPr>
          </a:p>
          <a:p>
            <a:pPr marL="1066800" lvl="1" indent="-609600">
              <a:lnSpc>
                <a:spcPct val="90000"/>
              </a:lnSpc>
              <a:spcBef>
                <a:spcPts val="7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Intermediate risk</a:t>
            </a:r>
            <a:endParaRPr>
              <a:solidFill>
                <a:srgbClr val="404040"/>
              </a:solidFill>
            </a:endParaRPr>
          </a:p>
          <a:p>
            <a:pPr marL="1066800" lvl="1" indent="-609600">
              <a:lnSpc>
                <a:spcPct val="90000"/>
              </a:lnSpc>
              <a:spcBef>
                <a:spcPts val="7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Adverse risk cytogenetics</a:t>
            </a:r>
            <a:endParaRPr>
              <a:solidFill>
                <a:srgbClr val="404040"/>
              </a:solidFill>
            </a:endParaRPr>
          </a:p>
          <a:p>
            <a:pPr marL="1066800" lvl="1" indent="-609600">
              <a:lnSpc>
                <a:spcPct val="90000"/>
              </a:lnSpc>
              <a:spcBef>
                <a:spcPts val="7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Secondary AML (MDS, prior chemotherapy)</a:t>
            </a:r>
            <a:endParaRPr lang="en-US" sz="3200">
              <a:solidFill>
                <a:srgbClr val="404040"/>
              </a:solidFill>
            </a:endParaRPr>
          </a:p>
          <a:p>
            <a:pPr marL="1066800" lvl="1" indent="-609600">
              <a:lnSpc>
                <a:spcPct val="90000"/>
              </a:lnSpc>
              <a:spcBef>
                <a:spcPts val="7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200">
                <a:solidFill>
                  <a:srgbClr val="404040"/>
                </a:solidFill>
              </a:rPr>
              <a:t>Persistent MRD detectable</a:t>
            </a:r>
            <a:endParaRPr sz="3200">
              <a:solidFill>
                <a:srgbClr val="404040"/>
              </a:solidFill>
            </a:endParaRPr>
          </a:p>
        </p:txBody>
      </p:sp>
      <p:pic>
        <p:nvPicPr>
          <p:cNvPr id="301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>
            <a:spLocks noGrp="1"/>
          </p:cNvSpPr>
          <p:nvPr>
            <p:ph type="title"/>
          </p:nvPr>
        </p:nvSpPr>
        <p:spPr>
          <a:xfrm>
            <a:off x="1295399" y="304800"/>
            <a:ext cx="6512513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Our Patient</a:t>
            </a:r>
          </a:p>
        </p:txBody>
      </p:sp>
      <p:sp>
        <p:nvSpPr>
          <p:cNvPr id="305" name="Shape 305"/>
          <p:cNvSpPr>
            <a:spLocks noGrp="1"/>
          </p:cNvSpPr>
          <p:nvPr>
            <p:ph idx="1"/>
          </p:nvPr>
        </p:nvSpPr>
        <p:spPr>
          <a:xfrm>
            <a:off x="1066800" y="1447799"/>
            <a:ext cx="6400800" cy="347472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70839" lvl="0" indent="-325119">
              <a:lnSpc>
                <a:spcPct val="90000"/>
              </a:lnSpc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Enters a complete remission after induction </a:t>
            </a:r>
            <a:endParaRPr lang="en-US" sz="3200">
              <a:solidFill>
                <a:srgbClr val="404040"/>
              </a:solidFill>
            </a:endParaRPr>
          </a:p>
          <a:p>
            <a:pPr marL="370839" lvl="0" indent="-325119">
              <a:lnSpc>
                <a:spcPct val="90000"/>
              </a:lnSpc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Completes 3 additional cycles of consolidation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lnSpc>
                <a:spcPct val="90000"/>
              </a:lnSpc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Currently remains in remission, back at work, with regular follow up</a:t>
            </a:r>
          </a:p>
        </p:txBody>
      </p:sp>
      <p:sp>
        <p:nvSpPr>
          <p:cNvPr id="303" name="Shape 303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35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306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F9D99-BD5F-4FF6-90B3-2D466245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027258"/>
            <a:ext cx="6554867" cy="685800"/>
          </a:xfrm>
        </p:spPr>
        <p:txBody>
          <a:bodyPr/>
          <a:lstStyle/>
          <a:p>
            <a:r>
              <a:rPr lang="en-US"/>
              <a:t>Case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C2B61-95C7-4515-A820-DB21E9F86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7640"/>
            <a:ext cx="6554867" cy="5859618"/>
          </a:xfrm>
        </p:spPr>
        <p:txBody>
          <a:bodyPr>
            <a:normAutofit/>
          </a:bodyPr>
          <a:lstStyle/>
          <a:p>
            <a:r>
              <a:rPr lang="en-US"/>
              <a:t>44yo woman presents to the ED with bleeding gums and a non-blanching erythematous rash. Labs as follow:</a:t>
            </a:r>
          </a:p>
          <a:p>
            <a:r>
              <a:rPr lang="en-US"/>
              <a:t>CBC:   WBC 1.9&gt;7.2&lt;5</a:t>
            </a:r>
          </a:p>
          <a:p>
            <a:r>
              <a:rPr lang="en-US"/>
              <a:t>INR 2.6 PTT 48   Fibrinogen 93</a:t>
            </a:r>
          </a:p>
          <a:p>
            <a:r>
              <a:rPr lang="en-US"/>
              <a:t>Peripheral smear is below. </a:t>
            </a:r>
          </a:p>
          <a:p>
            <a:endParaRPr lang="en-US"/>
          </a:p>
          <a:p>
            <a:r>
              <a:rPr lang="en-US"/>
              <a:t>Which of the following medications do you recommend?</a:t>
            </a:r>
          </a:p>
          <a:p>
            <a:pPr lvl="1"/>
            <a:r>
              <a:rPr lang="en-US"/>
              <a:t>A. Doxycycline</a:t>
            </a:r>
          </a:p>
          <a:p>
            <a:pPr lvl="1"/>
            <a:r>
              <a:rPr lang="en-US"/>
              <a:t>B. ATRA</a:t>
            </a:r>
          </a:p>
          <a:p>
            <a:pPr lvl="1"/>
            <a:r>
              <a:rPr lang="en-US"/>
              <a:t>C. PCC</a:t>
            </a:r>
          </a:p>
          <a:p>
            <a:pPr lvl="1"/>
            <a:r>
              <a:rPr lang="en-US"/>
              <a:t>D. </a:t>
            </a:r>
            <a:r>
              <a:rPr lang="en-US" err="1"/>
              <a:t>Dasatinib</a:t>
            </a:r>
            <a:endParaRPr lang="en-US"/>
          </a:p>
          <a:p>
            <a:pPr lvl="1"/>
            <a:r>
              <a:rPr lang="en-US"/>
              <a:t>E. Aminocaproic Acid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0DD0E-FCDD-4502-9B62-167252678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584237"/>
            <a:ext cx="4221480" cy="31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534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F9D99-BD5F-4FF6-90B3-2D466245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027258"/>
            <a:ext cx="6554867" cy="685800"/>
          </a:xfrm>
        </p:spPr>
        <p:txBody>
          <a:bodyPr/>
          <a:lstStyle/>
          <a:p>
            <a:r>
              <a:rPr lang="en-US"/>
              <a:t>Case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C2B61-95C7-4515-A820-DB21E9F86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7640"/>
            <a:ext cx="6554867" cy="5859618"/>
          </a:xfrm>
        </p:spPr>
        <p:txBody>
          <a:bodyPr>
            <a:normAutofit/>
          </a:bodyPr>
          <a:lstStyle/>
          <a:p>
            <a:r>
              <a:rPr lang="en-US"/>
              <a:t>44yo woman presents to the ED with bleeding gums and a non-blanching erythematous rash. Labs as follow:</a:t>
            </a:r>
          </a:p>
          <a:p>
            <a:r>
              <a:rPr lang="en-US"/>
              <a:t>CBC:   WBC 1.9&gt;7.2&lt;5</a:t>
            </a:r>
          </a:p>
          <a:p>
            <a:r>
              <a:rPr lang="en-US"/>
              <a:t>INR 2.6 PTT 48   Fibrinogen 93</a:t>
            </a:r>
          </a:p>
          <a:p>
            <a:r>
              <a:rPr lang="en-US"/>
              <a:t>Peripheral smear is below. </a:t>
            </a:r>
          </a:p>
          <a:p>
            <a:endParaRPr lang="en-US"/>
          </a:p>
          <a:p>
            <a:r>
              <a:rPr lang="en-US"/>
              <a:t>Which of the following medications do you recommend?</a:t>
            </a:r>
          </a:p>
          <a:p>
            <a:pPr lvl="1"/>
            <a:r>
              <a:rPr lang="en-US"/>
              <a:t>A. Doxycycline</a:t>
            </a:r>
          </a:p>
          <a:p>
            <a:pPr lvl="1"/>
            <a:r>
              <a:rPr lang="en-US">
                <a:solidFill>
                  <a:srgbClr val="92D050"/>
                </a:solidFill>
              </a:rPr>
              <a:t>B. ATRA (Tretinoin)</a:t>
            </a:r>
          </a:p>
          <a:p>
            <a:pPr lvl="1"/>
            <a:r>
              <a:rPr lang="en-US"/>
              <a:t>C. PCC</a:t>
            </a:r>
          </a:p>
          <a:p>
            <a:pPr lvl="1"/>
            <a:r>
              <a:rPr lang="en-US"/>
              <a:t>D. </a:t>
            </a:r>
            <a:r>
              <a:rPr lang="en-US" err="1"/>
              <a:t>Dasatinib</a:t>
            </a:r>
            <a:endParaRPr lang="en-US"/>
          </a:p>
          <a:p>
            <a:pPr lvl="1"/>
            <a:r>
              <a:rPr lang="en-US"/>
              <a:t>E. Aminocaproic Acid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0DD0E-FCDD-4502-9B62-167252678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584237"/>
            <a:ext cx="4221480" cy="31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06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>
            <a:spLocks noGrp="1"/>
          </p:cNvSpPr>
          <p:nvPr>
            <p:ph type="title"/>
          </p:nvPr>
        </p:nvSpPr>
        <p:spPr>
          <a:xfrm>
            <a:off x="26963" y="46501"/>
            <a:ext cx="9117039" cy="410699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675640" indent="-675640" algn="l" defTabSz="804672">
              <a:defRPr sz="38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111423">
                    <a:alpha val="82500"/>
                  </a:srgbClr>
                </a:solidFill>
              </a:rPr>
              <a:t>Acute Promyelocytic Leukemia (APL)</a:t>
            </a:r>
          </a:p>
        </p:txBody>
      </p:sp>
      <p:sp>
        <p:nvSpPr>
          <p:cNvPr id="325" name="Shape 32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326" name="image23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8587" y="533400"/>
            <a:ext cx="8886826" cy="5255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759" y="2300250"/>
            <a:ext cx="4312973" cy="385472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>
            <a:spLocks noGrp="1"/>
          </p:cNvSpPr>
          <p:nvPr>
            <p:ph type="title"/>
          </p:nvPr>
        </p:nvSpPr>
        <p:spPr>
          <a:xfrm>
            <a:off x="533400" y="228600"/>
            <a:ext cx="8458200" cy="1143000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Aggressive early care for APL</a:t>
            </a:r>
          </a:p>
        </p:txBody>
      </p:sp>
      <p:sp>
        <p:nvSpPr>
          <p:cNvPr id="330" name="Shape 330"/>
          <p:cNvSpPr>
            <a:spLocks noGrp="1"/>
          </p:cNvSpPr>
          <p:nvPr>
            <p:ph type="body" idx="1"/>
          </p:nvPr>
        </p:nvSpPr>
        <p:spPr>
          <a:xfrm>
            <a:off x="497788" y="1154750"/>
            <a:ext cx="4572000" cy="5257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30199" lvl="0" indent="-284479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Early mortality (within days of diagnosis) ~5-10%</a:t>
            </a:r>
            <a:endParaRPr>
              <a:solidFill>
                <a:srgbClr val="404040"/>
              </a:solidFill>
            </a:endParaRPr>
          </a:p>
          <a:p>
            <a:pPr marL="990600" lvl="1" indent="-533400">
              <a:lnSpc>
                <a:spcPct val="9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Bleeding</a:t>
            </a:r>
            <a:endParaRPr>
              <a:solidFill>
                <a:srgbClr val="404040"/>
              </a:solidFill>
            </a:endParaRPr>
          </a:p>
          <a:p>
            <a:pPr marL="990600" lvl="1" indent="-533400">
              <a:lnSpc>
                <a:spcPct val="9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Bleeding</a:t>
            </a:r>
            <a:endParaRPr>
              <a:solidFill>
                <a:srgbClr val="404040"/>
              </a:solidFill>
            </a:endParaRPr>
          </a:p>
          <a:p>
            <a:pPr marL="990600" lvl="1" indent="-533400">
              <a:lnSpc>
                <a:spcPct val="9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Intracranial bleeding</a:t>
            </a:r>
            <a:endParaRPr>
              <a:solidFill>
                <a:srgbClr val="404040"/>
              </a:solidFill>
            </a:endParaRPr>
          </a:p>
          <a:p>
            <a:pPr marL="330199" lvl="0" indent="-284479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Start ATRA as soon as suspected</a:t>
            </a:r>
            <a:endParaRPr>
              <a:solidFill>
                <a:srgbClr val="404040"/>
              </a:solidFill>
            </a:endParaRPr>
          </a:p>
          <a:p>
            <a:pPr marL="990600" lvl="1" indent="-533400">
              <a:lnSpc>
                <a:spcPct val="9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04040"/>
                </a:solidFill>
              </a:rPr>
              <a:t>If wrong, no harm done</a:t>
            </a:r>
            <a:r>
              <a:rPr lang="en-US" sz="2800">
                <a:solidFill>
                  <a:srgbClr val="404040"/>
                </a:solidFill>
              </a:rPr>
              <a:t> (as long as HCG negative)</a:t>
            </a:r>
          </a:p>
          <a:p>
            <a:pPr marL="990600" lvl="1" indent="-533400">
              <a:lnSpc>
                <a:spcPct val="90000"/>
              </a:lnSpc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2400">
                <a:solidFill>
                  <a:schemeClr val="bg1"/>
                </a:solidFill>
              </a:rPr>
              <a:t>Do not wait for testing results to start but send t(15;17)</a:t>
            </a:r>
            <a:endParaRPr sz="4800">
              <a:solidFill>
                <a:schemeClr val="bg1"/>
              </a:solidFill>
            </a:endParaRPr>
          </a:p>
        </p:txBody>
      </p:sp>
      <p:sp>
        <p:nvSpPr>
          <p:cNvPr id="331" name="Shape 331"/>
          <p:cNvSpPr>
            <a:spLocks noGrp="1"/>
          </p:cNvSpPr>
          <p:nvPr>
            <p:ph type="sldNum" sz="quarter" idx="2"/>
          </p:nvPr>
        </p:nvSpPr>
        <p:spPr>
          <a:xfrm>
            <a:off x="2008910" y="6485905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39</a:t>
            </a:fld>
            <a:endParaRPr sz="1200" b="1">
              <a:solidFill>
                <a:srgbClr val="888888"/>
              </a:solidFill>
            </a:endParaRPr>
          </a:p>
        </p:txBody>
      </p:sp>
      <p:sp>
        <p:nvSpPr>
          <p:cNvPr id="332" name="Shape 332"/>
          <p:cNvSpPr/>
          <p:nvPr/>
        </p:nvSpPr>
        <p:spPr>
          <a:xfrm>
            <a:off x="4876800" y="1577662"/>
            <a:ext cx="37973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marL="533400" indent="-533400">
              <a:spcBef>
                <a:spcPts val="6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>
              <a:spcBef>
                <a:spcPts val="6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</a:lstStyle>
          <a:p>
            <a:pPr lvl="0">
              <a:defRPr sz="1800"/>
            </a:pPr>
            <a:r>
              <a:rPr sz="2800"/>
              <a:t>Long-term cure rate &gt;95%</a:t>
            </a:r>
          </a:p>
          <a:p>
            <a:pPr lvl="1">
              <a:defRPr sz="1800"/>
            </a:pPr>
            <a:r>
              <a:rPr sz="2800"/>
              <a:t>ATRA/Arsenic</a:t>
            </a:r>
            <a:endParaRPr lang="en-US" sz="2800"/>
          </a:p>
          <a:p>
            <a:pPr>
              <a:defRPr sz="1800"/>
            </a:pPr>
            <a:r>
              <a:rPr lang="en-US" sz="2400"/>
              <a:t>Aggressive blood product transfusion to decrease bleeding risk (cryo, </a:t>
            </a:r>
            <a:r>
              <a:rPr lang="en-US" sz="2400" err="1"/>
              <a:t>plt</a:t>
            </a:r>
            <a:r>
              <a:rPr lang="en-US" sz="2400"/>
              <a:t>)</a:t>
            </a:r>
          </a:p>
          <a:p>
            <a:pPr>
              <a:defRPr sz="1800"/>
            </a:pPr>
            <a:r>
              <a:rPr lang="en-US" sz="2400"/>
              <a:t>Treatment at experienced centers significantly decreases risk of death during induction (~30% to &lt;5%)</a:t>
            </a:r>
            <a:endParaRPr sz="2400"/>
          </a:p>
        </p:txBody>
      </p:sp>
      <p:pic>
        <p:nvPicPr>
          <p:cNvPr id="333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4184073" y="6354762"/>
            <a:ext cx="4953000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rebuchet MS"/>
                <a:ea typeface="Trebuchet MS"/>
                <a:cs typeface="Trebuchet MS"/>
                <a:sym typeface="Trebuchet MS"/>
              </a:rPr>
              <a:t>ATRA = All trans retinoic acid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All-Trans Retinoic Acid</a:t>
            </a:r>
          </a:p>
        </p:txBody>
      </p:sp>
      <p:sp>
        <p:nvSpPr>
          <p:cNvPr id="336" name="Shape 33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337" name="image24.png"/>
          <p:cNvPicPr/>
          <p:nvPr/>
        </p:nvPicPr>
        <p:blipFill>
          <a:blip r:embed="rId2"/>
          <a:srcRect t="16477"/>
          <a:stretch>
            <a:fillRect/>
          </a:stretch>
        </p:blipFill>
        <p:spPr>
          <a:xfrm>
            <a:off x="112620" y="1458060"/>
            <a:ext cx="8918669" cy="5263416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Shape 338"/>
          <p:cNvSpPr/>
          <p:nvPr/>
        </p:nvSpPr>
        <p:spPr>
          <a:xfrm>
            <a:off x="6400799" y="6019800"/>
            <a:ext cx="2630490" cy="701675"/>
          </a:xfrm>
          <a:prstGeom prst="rect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695654" y="1048309"/>
            <a:ext cx="17526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rebuchet MS"/>
                <a:ea typeface="Trebuchet MS"/>
                <a:cs typeface="Trebuchet MS"/>
                <a:sym typeface="Trebuchet MS"/>
              </a:rPr>
              <a:t>Tretinoin</a:t>
            </a: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Differentiation Syndrome</a:t>
            </a:r>
            <a:endParaRPr/>
          </a:p>
        </p:txBody>
      </p:sp>
      <p:sp>
        <p:nvSpPr>
          <p:cNvPr id="341" name="Shape 34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/>
            <a:r>
              <a:rPr lang="en-US" sz="2800"/>
              <a:t>First described with ATRA</a:t>
            </a:r>
          </a:p>
          <a:p>
            <a:pPr lvl="1"/>
            <a:r>
              <a:rPr lang="en-US" sz="2400"/>
              <a:t>Effusions, edema, AKI, fever</a:t>
            </a:r>
          </a:p>
          <a:p>
            <a:pPr lvl="1"/>
            <a:r>
              <a:rPr lang="en-US" sz="2400"/>
              <a:t>Associated with rising WBC</a:t>
            </a:r>
          </a:p>
          <a:p>
            <a:pPr lvl="1"/>
            <a:r>
              <a:rPr lang="en-US" sz="2400"/>
              <a:t>If WBC &gt;10k, consider hydroxyurea (or chemo if higher) </a:t>
            </a:r>
          </a:p>
          <a:p>
            <a:pPr lvl="1"/>
            <a:endParaRPr lang="en-US" sz="2400"/>
          </a:p>
          <a:p>
            <a:r>
              <a:rPr lang="en-US" sz="2800"/>
              <a:t>Now known to occur with IDH inhibitors, FLT3 inhibitors and </a:t>
            </a:r>
            <a:r>
              <a:rPr lang="en-US" sz="2800" err="1"/>
              <a:t>menin</a:t>
            </a:r>
            <a:r>
              <a:rPr lang="en-US" sz="2800"/>
              <a:t> inhibitors</a:t>
            </a:r>
          </a:p>
          <a:p>
            <a:endParaRPr lang="en-US" sz="2800"/>
          </a:p>
          <a:p>
            <a:r>
              <a:rPr lang="en-US" sz="2800"/>
              <a:t>Acute leukemia is a disease of failure to differentiate </a:t>
            </a:r>
            <a:endParaRPr sz="2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C71B-F990-5A61-3C82-55F60F7C3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Day 28 marrow in APL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B1922-F719-DD0E-73B3-7A9CFBEEF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FISH and molecular (PCR) testing with persistent positivity at day 28 does not have prognostic implications in APL</a:t>
            </a:r>
          </a:p>
        </p:txBody>
      </p:sp>
    </p:spTree>
    <p:extLst>
      <p:ext uri="{BB962C8B-B14F-4D97-AF65-F5344CB8AC3E}">
        <p14:creationId xmlns:p14="http://schemas.microsoft.com/office/powerpoint/2010/main" val="31476014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>
            <a:spLocks noGrp="1"/>
          </p:cNvSpPr>
          <p:nvPr>
            <p:ph type="ctrTitle"/>
          </p:nvPr>
        </p:nvSpPr>
        <p:spPr>
          <a:xfrm>
            <a:off x="253752" y="129533"/>
            <a:ext cx="8458200" cy="960128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400" b="1">
                <a:solidFill>
                  <a:srgbClr val="111423">
                    <a:alpha val="82500"/>
                  </a:srgbClr>
                </a:solidFill>
              </a:rPr>
              <a:t>Questions and Thanks </a:t>
            </a:r>
          </a:p>
        </p:txBody>
      </p:sp>
      <p:sp>
        <p:nvSpPr>
          <p:cNvPr id="350" name="Shape 350"/>
          <p:cNvSpPr>
            <a:spLocks noGrp="1"/>
          </p:cNvSpPr>
          <p:nvPr>
            <p:ph type="subTitle" idx="1"/>
          </p:nvPr>
        </p:nvSpPr>
        <p:spPr>
          <a:xfrm>
            <a:off x="1761762" y="1089661"/>
            <a:ext cx="5637012" cy="18054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200">
                <a:solidFill>
                  <a:srgbClr val="212745"/>
                </a:solidFill>
                <a:hlinkClick r:id="rId2"/>
              </a:rPr>
              <a:t>Matthew.ulrickson@bannerhealth.com</a:t>
            </a:r>
            <a:endParaRPr lang="en-US" sz="2200">
              <a:solidFill>
                <a:srgbClr val="212745"/>
              </a:solidFill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2200">
              <a:solidFill>
                <a:srgbClr val="212745"/>
              </a:solidFill>
            </a:endParaRPr>
          </a:p>
        </p:txBody>
      </p:sp>
      <p:sp>
        <p:nvSpPr>
          <p:cNvPr id="351" name="Shape 35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08080"/>
                </a:solidFill>
              </a:rPr>
              <a:t>43</a:t>
            </a:fld>
            <a:endParaRPr sz="1200" b="1">
              <a:solidFill>
                <a:srgbClr val="80808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748" y="2059621"/>
            <a:ext cx="5460504" cy="4095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>
            <a:normAutofit/>
          </a:bodyPr>
          <a:lstStyle/>
          <a:p>
            <a:r>
              <a:rPr lang="en-US" sz="2800"/>
              <a:t>Acute lymphoblastic leukemia/lymphoma (ALL)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7315200" cy="4681370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Peak age at diagnosis 7yo </a:t>
            </a:r>
          </a:p>
          <a:p>
            <a:pPr lvl="1"/>
            <a:r>
              <a:rPr lang="en-US"/>
              <a:t>(23% of all pediatric cancer diagnoses)</a:t>
            </a:r>
          </a:p>
          <a:p>
            <a:r>
              <a:rPr lang="en-US"/>
              <a:t>But diagnosis possible throughout life</a:t>
            </a:r>
          </a:p>
          <a:p>
            <a:r>
              <a:rPr lang="en-US"/>
              <a:t>No major risk factors </a:t>
            </a:r>
          </a:p>
          <a:p>
            <a:pPr lvl="1"/>
            <a:r>
              <a:rPr lang="en-US"/>
              <a:t>rare secondary ALL (such as from CML)</a:t>
            </a:r>
          </a:p>
          <a:p>
            <a:r>
              <a:rPr lang="en-US"/>
              <a:t>Must administer intrathecal chemotherapy</a:t>
            </a:r>
          </a:p>
          <a:p>
            <a:pPr lvl="1"/>
            <a:r>
              <a:rPr lang="en-US"/>
              <a:t>Without this – 50% have CNS relapse</a:t>
            </a:r>
          </a:p>
          <a:p>
            <a:pPr lvl="2"/>
            <a:r>
              <a:rPr lang="en-US"/>
              <a:t>With IT chemo - ~5% CNS relapse</a:t>
            </a:r>
          </a:p>
          <a:p>
            <a:r>
              <a:rPr lang="en-US"/>
              <a:t>Can also involve testicles – important to evaluate with testicular u/s as other ‘sanctuary site’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70188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6F7792-A148-4074-AF8F-1E5A45BC1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6554867" cy="914400"/>
          </a:xfrm>
        </p:spPr>
        <p:txBody>
          <a:bodyPr/>
          <a:lstStyle/>
          <a:p>
            <a:r>
              <a:rPr lang="en-US"/>
              <a:t>Presentation of ALL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7F2E42-D47C-44B4-A308-889707986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6400"/>
            <a:ext cx="7315200" cy="3767670"/>
          </a:xfrm>
        </p:spPr>
        <p:txBody>
          <a:bodyPr/>
          <a:lstStyle/>
          <a:p>
            <a:r>
              <a:rPr lang="en-US"/>
              <a:t>Cytopenias from bone marrow involvement</a:t>
            </a:r>
          </a:p>
          <a:p>
            <a:pPr lvl="1"/>
            <a:r>
              <a:rPr lang="en-US"/>
              <a:t>Bleeding, fevers, weight loss, bone pain</a:t>
            </a:r>
          </a:p>
          <a:p>
            <a:r>
              <a:rPr lang="en-US"/>
              <a:t>Circulating blasts</a:t>
            </a:r>
          </a:p>
          <a:p>
            <a:r>
              <a:rPr lang="en-US"/>
              <a:t>Mediastinal mass (especially T-ALL, 25% of adult ALL)</a:t>
            </a:r>
          </a:p>
          <a:p>
            <a:r>
              <a:rPr lang="en-US"/>
              <a:t>May have adenopathy, hepatosplenomegaly</a:t>
            </a:r>
          </a:p>
        </p:txBody>
      </p:sp>
    </p:spTree>
    <p:extLst>
      <p:ext uri="{BB962C8B-B14F-4D97-AF65-F5344CB8AC3E}">
        <p14:creationId xmlns:p14="http://schemas.microsoft.com/office/powerpoint/2010/main" val="18999752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4" y="495300"/>
            <a:ext cx="7466705" cy="1181100"/>
          </a:xfrm>
        </p:spPr>
        <p:txBody>
          <a:bodyPr/>
          <a:lstStyle/>
          <a:p>
            <a:r>
              <a:rPr lang="en-US" sz="4000"/>
              <a:t>Back to Philly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8001000" cy="4605170"/>
          </a:xfrm>
        </p:spPr>
        <p:txBody>
          <a:bodyPr/>
          <a:lstStyle/>
          <a:p>
            <a:r>
              <a:rPr lang="en-US"/>
              <a:t>ALL can also have the Philadelphia Chromosome t(9;22)</a:t>
            </a:r>
          </a:p>
          <a:p>
            <a:pPr lvl="1"/>
            <a:r>
              <a:rPr lang="en-US"/>
              <a:t>Respond to </a:t>
            </a:r>
            <a:r>
              <a:rPr lang="en-US" err="1"/>
              <a:t>Imatininb</a:t>
            </a:r>
            <a:r>
              <a:rPr lang="en-US"/>
              <a:t>/Dasatinib/</a:t>
            </a:r>
            <a:r>
              <a:rPr lang="en-US" err="1"/>
              <a:t>Nilotininb</a:t>
            </a:r>
            <a:r>
              <a:rPr lang="en-US"/>
              <a:t>/Ponatinib</a:t>
            </a:r>
          </a:p>
          <a:p>
            <a:pPr lvl="2"/>
            <a:r>
              <a:rPr lang="en-US"/>
              <a:t>So always use these in </a:t>
            </a:r>
            <a:r>
              <a:rPr lang="en-US" err="1"/>
              <a:t>Ph</a:t>
            </a:r>
            <a:r>
              <a:rPr lang="en-US"/>
              <a:t>+ ALL</a:t>
            </a:r>
          </a:p>
          <a:p>
            <a:pPr lvl="1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29111B-A87C-4E32-AC8B-DE53BFD5F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098"/>
            <a:ext cx="2575301" cy="631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423706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84" y="0"/>
            <a:ext cx="9131216" cy="768927"/>
          </a:xfrm>
        </p:spPr>
        <p:txBody>
          <a:bodyPr>
            <a:normAutofit fontScale="90000"/>
          </a:bodyPr>
          <a:lstStyle/>
          <a:p>
            <a:r>
              <a:rPr lang="en-US"/>
              <a:t>Survival by Cytogenetic Subgroup:</a:t>
            </a:r>
            <a:br>
              <a:rPr lang="en-US"/>
            </a:br>
            <a:r>
              <a:rPr lang="en-US"/>
              <a:t>MRC UKALL XII/ECOG 2993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9" t="16963" r="9007" b="7855"/>
          <a:stretch/>
        </p:blipFill>
        <p:spPr bwMode="auto">
          <a:xfrm>
            <a:off x="1143000" y="1447800"/>
            <a:ext cx="6705601" cy="4641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 descr="Bnr_Gateway_Med_Cntr_1CRW_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166178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3000" y="6400800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Moorman AV. et al. Blood 2007. 109:3189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0" y="3886200"/>
            <a:ext cx="533400" cy="0"/>
          </a:xfrm>
          <a:prstGeom prst="lin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58100" y="3094980"/>
            <a:ext cx="1181100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FF66FF"/>
                </a:solidFill>
              </a:rPr>
              <a:t>High </a:t>
            </a:r>
            <a:r>
              <a:rPr lang="en-US" sz="900" err="1">
                <a:solidFill>
                  <a:srgbClr val="FF66FF"/>
                </a:solidFill>
              </a:rPr>
              <a:t>Hyperdiploid</a:t>
            </a:r>
            <a:r>
              <a:rPr lang="en-US" sz="900">
                <a:solidFill>
                  <a:srgbClr val="FF66FF"/>
                </a:solidFill>
              </a:rPr>
              <a:t> </a:t>
            </a:r>
          </a:p>
          <a:p>
            <a:r>
              <a:rPr lang="en-US" sz="900">
                <a:solidFill>
                  <a:srgbClr val="FF66FF"/>
                </a:solidFill>
              </a:rPr>
              <a:t>(51-65 </a:t>
            </a:r>
            <a:r>
              <a:rPr lang="en-US" sz="900" err="1">
                <a:solidFill>
                  <a:srgbClr val="FF66FF"/>
                </a:solidFill>
              </a:rPr>
              <a:t>csomes</a:t>
            </a:r>
            <a:r>
              <a:rPr lang="en-US" sz="900">
                <a:solidFill>
                  <a:srgbClr val="FF66FF"/>
                </a:solidFill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43800" y="4267200"/>
            <a:ext cx="1600200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2">
                    <a:lumMod val="75000"/>
                  </a:schemeClr>
                </a:solidFill>
              </a:rPr>
              <a:t>Ho-</a:t>
            </a:r>
            <a:r>
              <a:rPr lang="en-US" sz="900" err="1">
                <a:solidFill>
                  <a:schemeClr val="bg2">
                    <a:lumMod val="75000"/>
                  </a:schemeClr>
                </a:solidFill>
              </a:rPr>
              <a:t>Tr</a:t>
            </a:r>
            <a:r>
              <a:rPr lang="en-US" sz="900">
                <a:solidFill>
                  <a:schemeClr val="bg2">
                    <a:lumMod val="75000"/>
                  </a:schemeClr>
                </a:solidFill>
              </a:rPr>
              <a:t> = Low </a:t>
            </a:r>
            <a:r>
              <a:rPr lang="en-US" sz="900" err="1">
                <a:solidFill>
                  <a:schemeClr val="bg2">
                    <a:lumMod val="75000"/>
                  </a:schemeClr>
                </a:solidFill>
              </a:rPr>
              <a:t>Hypodiploid</a:t>
            </a:r>
            <a:r>
              <a:rPr lang="en-US" sz="900">
                <a:solidFill>
                  <a:schemeClr val="bg2">
                    <a:lumMod val="75000"/>
                  </a:schemeClr>
                </a:solidFill>
              </a:rPr>
              <a:t> (30-39), near triploid (60-78)</a:t>
            </a:r>
          </a:p>
        </p:txBody>
      </p:sp>
    </p:spTree>
    <p:extLst>
      <p:ext uri="{BB962C8B-B14F-4D97-AF65-F5344CB8AC3E}">
        <p14:creationId xmlns:p14="http://schemas.microsoft.com/office/powerpoint/2010/main" val="802003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5244829"/>
            <a:ext cx="8915400" cy="884360"/>
          </a:xfrm>
        </p:spPr>
        <p:txBody>
          <a:bodyPr>
            <a:normAutofit fontScale="90000"/>
          </a:bodyPr>
          <a:lstStyle/>
          <a:p>
            <a:r>
              <a:rPr lang="en-US"/>
              <a:t>Measurable residual disease (MRD) and risk of relapse</a:t>
            </a:r>
            <a:br>
              <a:rPr lang="en-US"/>
            </a:br>
            <a:r>
              <a:rPr lang="en-US" sz="1300" u="sng"/>
              <a:t>Presence of Minimal Residual Disease (MRD) is the best current prognostic feature, guiding SCT vs no SCT </a:t>
            </a:r>
            <a:br>
              <a:rPr lang="en-US" u="sng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Bnr_Gateway_Med_Cntr_1CRW_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166178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81400" y="6488668"/>
            <a:ext cx="5479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err="1"/>
              <a:t>Beldjord</a:t>
            </a:r>
            <a:r>
              <a:rPr lang="en-US" sz="1400"/>
              <a:t> Blood 2014 and </a:t>
            </a:r>
            <a:r>
              <a:rPr lang="en-US" sz="1400" err="1"/>
              <a:t>Bruggemann</a:t>
            </a:r>
            <a:r>
              <a:rPr lang="en-US" sz="1400"/>
              <a:t> Blood 2006. 107:1116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57"/>
          <a:stretch/>
        </p:blipFill>
        <p:spPr bwMode="auto">
          <a:xfrm>
            <a:off x="223813" y="836930"/>
            <a:ext cx="7578659" cy="4048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50827" y="200420"/>
            <a:ext cx="2971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/>
              <a:t>MRD assessed at week 6; GRAALL 2003 protocol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3000" y="2116723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>
                    <a:lumMod val="65000"/>
                  </a:schemeClr>
                </a:solidFill>
              </a:rPr>
              <a:t>&gt;10</a:t>
            </a:r>
            <a:r>
              <a:rPr lang="en-US" sz="1600" baseline="30000">
                <a:solidFill>
                  <a:schemeClr val="bg1">
                    <a:lumMod val="65000"/>
                  </a:schemeClr>
                </a:solidFill>
              </a:rPr>
              <a:t>-4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07735" y="3102142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>
                    <a:lumMod val="50000"/>
                  </a:schemeClr>
                </a:solidFill>
              </a:rPr>
              <a:t>&lt;10</a:t>
            </a:r>
            <a:r>
              <a:rPr lang="en-US" sz="1600" baseline="30000">
                <a:solidFill>
                  <a:schemeClr val="bg1">
                    <a:lumMod val="65000"/>
                  </a:schemeClr>
                </a:solidFill>
              </a:rPr>
              <a:t>-4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7735" y="3647210"/>
            <a:ext cx="10426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negative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6863" y="893374"/>
            <a:ext cx="306206" cy="380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9966" y="4490740"/>
            <a:ext cx="688362" cy="380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704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26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078626" y="155227"/>
            <a:ext cx="7869488" cy="6532545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Shape 34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48" name="Shape 348"/>
          <p:cNvSpPr/>
          <p:nvPr/>
        </p:nvSpPr>
        <p:spPr>
          <a:xfrm>
            <a:off x="6652886" y="5894368"/>
            <a:ext cx="2295228" cy="774354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347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7010400" y="5866273"/>
            <a:ext cx="1509386" cy="830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 </a:t>
            </a:r>
            <a:endParaRPr/>
          </a:p>
        </p:txBody>
      </p:sp>
      <p:sp>
        <p:nvSpPr>
          <p:cNvPr id="251" name="Shape 25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52" name="image17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87311" y="66675"/>
            <a:ext cx="8969377" cy="6660533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Shape 253"/>
          <p:cNvSpPr/>
          <p:nvPr/>
        </p:nvSpPr>
        <p:spPr>
          <a:xfrm>
            <a:off x="6291113" y="5773142"/>
            <a:ext cx="2763987" cy="9705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/>
          </p:cNvSpPr>
          <p:nvPr>
            <p:ph type="title"/>
          </p:nvPr>
        </p:nvSpPr>
        <p:spPr>
          <a:xfrm>
            <a:off x="0" y="120428"/>
            <a:ext cx="91440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640080" indent="-640080" algn="l" defTabSz="749808">
              <a:defRPr sz="36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111423">
                    <a:alpha val="82500"/>
                  </a:srgbClr>
                </a:solidFill>
              </a:rPr>
              <a:t>Molecular Markers and Prognosis in AML</a:t>
            </a:r>
          </a:p>
        </p:txBody>
      </p:sp>
      <p:sp>
        <p:nvSpPr>
          <p:cNvPr id="228" name="Shape 22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29" name="image13.png"/>
          <p:cNvPicPr/>
          <p:nvPr/>
        </p:nvPicPr>
        <p:blipFill>
          <a:blip r:embed="rId2"/>
          <a:srcRect t="12186"/>
          <a:stretch>
            <a:fillRect/>
          </a:stretch>
        </p:blipFill>
        <p:spPr>
          <a:xfrm>
            <a:off x="604837" y="1263429"/>
            <a:ext cx="7934326" cy="5227641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Shape 230"/>
          <p:cNvSpPr/>
          <p:nvPr/>
        </p:nvSpPr>
        <p:spPr>
          <a:xfrm>
            <a:off x="5844926" y="5825132"/>
            <a:ext cx="2660949" cy="1024334"/>
          </a:xfrm>
          <a:prstGeom prst="rect">
            <a:avLst/>
          </a:prstGeom>
          <a:solidFill>
            <a:srgbClr val="5ECCF3"/>
          </a:solidFill>
          <a:ln w="15875">
            <a:solidFill>
              <a:srgbClr val="4595B1"/>
            </a:solidFill>
          </a:ln>
          <a:effectLst>
            <a:outerShdw blurRad="38100" dist="22984" dir="5400000" rotWithShape="0">
              <a:srgbClr val="000000">
                <a:alpha val="45000"/>
              </a:srgbClr>
            </a:outerShdw>
          </a:effectLst>
        </p:spPr>
        <p:txBody>
          <a:bodyPr lIns="45719" rIns="45719" anchor="ctr"/>
          <a:lstStyle/>
          <a:p>
            <a:pPr lvl="0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1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5932463" y="58800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/>
          </a:p>
        </p:txBody>
      </p:sp>
      <p:sp>
        <p:nvSpPr>
          <p:cNvPr id="288" name="Shape 288"/>
          <p:cNvSpPr>
            <a:spLocks noGrp="1"/>
          </p:cNvSpPr>
          <p:nvPr>
            <p:ph idx="1"/>
          </p:nvPr>
        </p:nvSpPr>
        <p:spPr>
          <a:xfrm>
            <a:off x="457200" y="1600200"/>
            <a:ext cx="8590730" cy="472457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89" name="image2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01618" y="256213"/>
            <a:ext cx="8389151" cy="5640279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Shape 290"/>
          <p:cNvSpPr/>
          <p:nvPr/>
        </p:nvSpPr>
        <p:spPr>
          <a:xfrm>
            <a:off x="6223000" y="5448299"/>
            <a:ext cx="2467769" cy="80238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91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600" b="1">
                <a:solidFill>
                  <a:srgbClr val="111423">
                    <a:alpha val="82500"/>
                  </a:srgbClr>
                </a:solidFill>
              </a:rPr>
              <a:t>v</a:t>
            </a:r>
          </a:p>
        </p:txBody>
      </p:sp>
      <p:sp>
        <p:nvSpPr>
          <p:cNvPr id="246" name="Shape 24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47" name="image16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37710" y="342245"/>
            <a:ext cx="8468580" cy="5357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endParaRPr/>
          </a:p>
        </p:txBody>
      </p:sp>
      <p:sp>
        <p:nvSpPr>
          <p:cNvPr id="256" name="Shape 25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57" name="image18.png"/>
          <p:cNvPicPr/>
          <p:nvPr/>
        </p:nvPicPr>
        <p:blipFill>
          <a:blip r:embed="rId2"/>
          <a:srcRect b="13154"/>
          <a:stretch>
            <a:fillRect/>
          </a:stretch>
        </p:blipFill>
        <p:spPr>
          <a:xfrm>
            <a:off x="263525" y="190499"/>
            <a:ext cx="8616950" cy="5500941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Shape 258"/>
          <p:cNvSpPr/>
          <p:nvPr/>
        </p:nvSpPr>
        <p:spPr>
          <a:xfrm>
            <a:off x="4658481" y="6412229"/>
            <a:ext cx="337586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r>
              <a:t>Mrozek et al. JCO 2012 _______</a:t>
            </a:r>
          </a:p>
        </p:txBody>
      </p:sp>
      <p:pic>
        <p:nvPicPr>
          <p:cNvPr id="259" name="image1.png" descr="Bnr_Gateway_Med_Cntr_1CRW_p"/>
          <p:cNvPicPr/>
          <p:nvPr/>
        </p:nvPicPr>
        <p:blipFill>
          <a:blip r:embed="rId3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/>
          </p:cNvSpPr>
          <p:nvPr>
            <p:ph type="title"/>
          </p:nvPr>
        </p:nvSpPr>
        <p:spPr>
          <a:xfrm>
            <a:off x="1" y="274638"/>
            <a:ext cx="9067801" cy="1143001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64540" indent="-764540" algn="l" defTabSz="905255">
              <a:defRPr sz="43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300" b="1">
                <a:solidFill>
                  <a:srgbClr val="111423">
                    <a:alpha val="82500"/>
                  </a:srgbClr>
                </a:solidFill>
              </a:rPr>
              <a:t>Cytogenetics and Survival in AML</a:t>
            </a:r>
          </a:p>
        </p:txBody>
      </p:sp>
      <p:sp>
        <p:nvSpPr>
          <p:cNvPr id="223" name="Shape 22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224" name="image12.png"/>
          <p:cNvPicPr/>
          <p:nvPr/>
        </p:nvPicPr>
        <p:blipFill>
          <a:blip r:embed="rId2"/>
          <a:srcRect t="11801" b="11801"/>
          <a:stretch>
            <a:fillRect/>
          </a:stretch>
        </p:blipFill>
        <p:spPr>
          <a:xfrm>
            <a:off x="217454" y="1536203"/>
            <a:ext cx="8709223" cy="4912911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Shape 225"/>
          <p:cNvSpPr/>
          <p:nvPr/>
        </p:nvSpPr>
        <p:spPr>
          <a:xfrm>
            <a:off x="4480681" y="6410324"/>
            <a:ext cx="3899482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r>
              <a:t>Medeiros et al. Blood 2010. 116:2224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76200"/>
            <a:ext cx="7848600" cy="961832"/>
          </a:xfrm>
        </p:spPr>
        <p:txBody>
          <a:bodyPr/>
          <a:lstStyle/>
          <a:p>
            <a:r>
              <a:rPr lang="en-US"/>
              <a:t>What to do with the rest?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3000" y="1486866"/>
            <a:ext cx="7162800" cy="3640649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Cytogenetic changes without clear prognostic information</a:t>
            </a:r>
          </a:p>
          <a:p>
            <a:r>
              <a:rPr lang="en-US"/>
              <a:t>Standard-risk patients that respond in nonstandard manner</a:t>
            </a:r>
          </a:p>
          <a:p>
            <a:r>
              <a:rPr lang="en-US"/>
              <a:t>Risk stratification in UK ALL XII (adverse features)</a:t>
            </a:r>
          </a:p>
          <a:p>
            <a:pPr lvl="1"/>
            <a:r>
              <a:rPr lang="en-US" err="1"/>
              <a:t>Ph</a:t>
            </a:r>
            <a:r>
              <a:rPr lang="en-US"/>
              <a:t>+</a:t>
            </a:r>
          </a:p>
          <a:p>
            <a:pPr lvl="1"/>
            <a:r>
              <a:rPr lang="en-US"/>
              <a:t>&gt;35yo</a:t>
            </a:r>
          </a:p>
          <a:p>
            <a:pPr lvl="1"/>
            <a:r>
              <a:rPr lang="en-US"/>
              <a:t>WBC &gt;30k B cell or &gt;100k for T cell</a:t>
            </a:r>
          </a:p>
          <a:p>
            <a:pPr lvl="1"/>
            <a:r>
              <a:rPr lang="en-US" u="sng"/>
              <a:t>More than 4 weeks for cytologic CR (MRD)</a:t>
            </a:r>
          </a:p>
          <a:p>
            <a:r>
              <a:rPr lang="en-US" u="sng"/>
              <a:t>Presence of Minimal Residual Disease (MRD) is the best current prognostic feature, guiding SCT vs no SCT 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4" name="Picture 6" descr="Bnr_Gateway_Med_Cntr_1CRW_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3600"/>
            <a:ext cx="166178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53000" y="6400800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Moorman AV. Et al. Blood 2007. 109:3189</a:t>
            </a:r>
          </a:p>
        </p:txBody>
      </p:sp>
    </p:spTree>
    <p:extLst>
      <p:ext uri="{BB962C8B-B14F-4D97-AF65-F5344CB8AC3E}">
        <p14:creationId xmlns:p14="http://schemas.microsoft.com/office/powerpoint/2010/main" val="2719862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xfrm>
            <a:off x="457200" y="79375"/>
            <a:ext cx="8229600" cy="73596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Differentiate AML vs ALL</a:t>
            </a:r>
          </a:p>
        </p:txBody>
      </p:sp>
      <p:sp>
        <p:nvSpPr>
          <p:cNvPr id="137" name="Shape 137"/>
          <p:cNvSpPr>
            <a:spLocks noGrp="1"/>
          </p:cNvSpPr>
          <p:nvPr>
            <p:ph idx="1"/>
          </p:nvPr>
        </p:nvSpPr>
        <p:spPr>
          <a:xfrm>
            <a:off x="171736" y="847294"/>
            <a:ext cx="4267200" cy="5413605"/>
          </a:xfrm>
          <a:prstGeom prst="rect">
            <a:avLst/>
          </a:prstGeom>
        </p:spPr>
        <p:txBody>
          <a:bodyPr/>
          <a:lstStyle/>
          <a:p>
            <a:pPr marL="377189" lvl="0" indent="-33146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Rarely, can see Auer Rods</a:t>
            </a:r>
            <a:endParaRPr sz="1600">
              <a:solidFill>
                <a:srgbClr val="404040"/>
              </a:solidFill>
            </a:endParaRPr>
          </a:p>
          <a:p>
            <a:pPr marL="1078706" lvl="1" indent="-621506">
              <a:lnSpc>
                <a:spcPct val="80000"/>
              </a:lnSpc>
              <a:spcBef>
                <a:spcPts val="6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Only in myeloid blasts</a:t>
            </a:r>
            <a:endParaRPr sz="1600">
              <a:solidFill>
                <a:srgbClr val="404040"/>
              </a:solidFill>
            </a:endParaRPr>
          </a:p>
          <a:p>
            <a:pPr marL="800100" lvl="1" indent="-342900">
              <a:lnSpc>
                <a:spcPct val="80000"/>
              </a:lnSpc>
              <a:spcBef>
                <a:spcPts val="300"/>
              </a:spcBef>
              <a:buChar char="•"/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404040"/>
              </a:solidFill>
            </a:endParaRPr>
          </a:p>
          <a:p>
            <a:pPr marL="377189" lvl="0" indent="-33146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Flow cytometry</a:t>
            </a:r>
            <a:endParaRPr sz="1600">
              <a:solidFill>
                <a:srgbClr val="404040"/>
              </a:solidFill>
            </a:endParaRPr>
          </a:p>
          <a:p>
            <a:pPr lvl="0">
              <a:lnSpc>
                <a:spcPct val="8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404040"/>
              </a:solidFill>
            </a:endParaRPr>
          </a:p>
          <a:p>
            <a:pPr marL="377189" lvl="0" indent="-331469">
              <a:lnSpc>
                <a:spcPct val="8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404040"/>
                </a:solidFill>
              </a:rPr>
              <a:t>Cytogenetics - t(8;21), inv16, </a:t>
            </a:r>
            <a:r>
              <a:rPr lang="en-US" sz="2900">
                <a:solidFill>
                  <a:srgbClr val="404040"/>
                </a:solidFill>
                <a:sym typeface="Wingdings" panose="05000000000000000000" pitchFamily="2" charset="2"/>
              </a:rPr>
              <a:t> AML</a:t>
            </a:r>
            <a:endParaRPr sz="2900">
              <a:solidFill>
                <a:srgbClr val="404040"/>
              </a:solidFill>
            </a:endParaRPr>
          </a:p>
          <a:p>
            <a:pPr marL="0" lvl="1" indent="2286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lang="en-US" sz="2900">
                <a:solidFill>
                  <a:srgbClr val="404040"/>
                </a:solidFill>
              </a:rPr>
              <a:t> </a:t>
            </a:r>
            <a:r>
              <a:rPr sz="2900">
                <a:solidFill>
                  <a:srgbClr val="404040"/>
                </a:solidFill>
              </a:rPr>
              <a:t>t(9:22) </a:t>
            </a:r>
            <a:r>
              <a:rPr lang="en-US" sz="2900">
                <a:solidFill>
                  <a:srgbClr val="404040"/>
                </a:solidFill>
                <a:sym typeface="Wingdings" panose="05000000000000000000" pitchFamily="2" charset="2"/>
              </a:rPr>
              <a:t> ALL</a:t>
            </a:r>
          </a:p>
          <a:p>
            <a:pPr marL="0" lvl="1" indent="2286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r>
              <a:rPr lang="en-US" sz="2900">
                <a:solidFill>
                  <a:srgbClr val="404040"/>
                </a:solidFill>
                <a:sym typeface="Wingdings" panose="05000000000000000000" pitchFamily="2" charset="2"/>
              </a:rPr>
              <a:t> t(15;17)  APL</a:t>
            </a:r>
            <a:endParaRPr lang="en-US" sz="2900">
              <a:solidFill>
                <a:srgbClr val="404040"/>
              </a:solidFill>
            </a:endParaRPr>
          </a:p>
          <a:p>
            <a:pPr marL="0" lvl="1" indent="228600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defRPr sz="1800">
                <a:solidFill>
                  <a:srgbClr val="000000"/>
                </a:solidFill>
              </a:defRPr>
            </a:pPr>
            <a:endParaRPr sz="2900">
              <a:solidFill>
                <a:srgbClr val="404040"/>
              </a:solidFill>
            </a:endParaRPr>
          </a:p>
        </p:txBody>
      </p:sp>
      <p:sp>
        <p:nvSpPr>
          <p:cNvPr id="135" name="Shape 135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57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138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pasted-image.tif"/>
          <p:cNvPicPr/>
          <p:nvPr/>
        </p:nvPicPr>
        <p:blipFill>
          <a:blip r:embed="rId3"/>
          <a:stretch>
            <a:fillRect/>
          </a:stretch>
        </p:blipFill>
        <p:spPr>
          <a:xfrm>
            <a:off x="4409439" y="815339"/>
            <a:ext cx="4632961" cy="34747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pasted-image.tif"/>
          <p:cNvPicPr/>
          <p:nvPr/>
        </p:nvPicPr>
        <p:blipFill>
          <a:blip r:embed="rId4"/>
          <a:srcRect l="15436" t="29344" r="28115" b="10721"/>
          <a:stretch>
            <a:fillRect/>
          </a:stretch>
        </p:blipFill>
        <p:spPr>
          <a:xfrm>
            <a:off x="5242033" y="4219095"/>
            <a:ext cx="3110811" cy="2638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143001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AML vs ALL with flow cytometry</a:t>
            </a:r>
            <a:r>
              <a:rPr lang="en-US" sz="4400" b="1">
                <a:solidFill>
                  <a:srgbClr val="111423">
                    <a:alpha val="82500"/>
                  </a:srgbClr>
                </a:solidFill>
              </a:rPr>
              <a:t> (or IHC)</a:t>
            </a:r>
            <a:endParaRPr sz="4400" b="1">
              <a:solidFill>
                <a:srgbClr val="111423">
                  <a:alpha val="82500"/>
                </a:srgbClr>
              </a:solidFill>
            </a:endParaRPr>
          </a:p>
        </p:txBody>
      </p:sp>
      <p:graphicFrame>
        <p:nvGraphicFramePr>
          <p:cNvPr id="153" name="Table 153"/>
          <p:cNvGraphicFramePr/>
          <p:nvPr>
            <p:extLst>
              <p:ext uri="{D42A27DB-BD31-4B8C-83A1-F6EECF244321}">
                <p14:modId xmlns:p14="http://schemas.microsoft.com/office/powerpoint/2010/main" val="3093834170"/>
              </p:ext>
            </p:extLst>
          </p:nvPr>
        </p:nvGraphicFramePr>
        <p:xfrm>
          <a:off x="820018" y="1676400"/>
          <a:ext cx="7427763" cy="4267646"/>
        </p:xfrm>
        <a:graphic>
          <a:graphicData uri="http://schemas.openxmlformats.org/drawingml/2006/table">
            <a:tbl>
              <a:tblPr firstRow="1" lastRow="1" bandRow="1">
                <a:tableStyleId>{4C3C2611-4C71-4FC5-86AE-919BDF0F9419}</a:tableStyleId>
              </a:tblPr>
              <a:tblGrid>
                <a:gridCol w="247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5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5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0794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Myeloid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B-cell (lymphoid)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T-cell (lymphoid)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899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CD13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CD10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CD2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104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CD33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CD19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CD3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104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lang="en-US" b="1" i="1">
                          <a:sym typeface="Trebuchet MS"/>
                        </a:rPr>
                        <a:t>MPO</a:t>
                      </a:r>
                      <a:endParaRPr b="1" i="1">
                        <a:sym typeface="Trebuchet MS"/>
                      </a:endParaRP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CD20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CD4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794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 b="1" i="1">
                        <a:sym typeface="Trebuchet MS"/>
                      </a:endParaRP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CD22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CD5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794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 b="1" i="1">
                        <a:sym typeface="Trebuchet MS"/>
                      </a:endParaRP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Surface Ig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CD7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794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 b="1" i="1">
                        <a:sym typeface="Trebuchet MS"/>
                      </a:endParaRP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/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CD8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0510">
                <a:tc gridSpan="3"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00"/>
                          </a:solidFill>
                          <a:sym typeface="Trebuchet MS"/>
                        </a:rPr>
                        <a:t>CD34</a:t>
                      </a: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 marks these cells as immature blasts (rare exceptions of CD34-negative blasts)  The same marker as for HPC</a:t>
                      </a:r>
                    </a:p>
                  </a:txBody>
                  <a:tcPr marL="63500" marR="63500" marT="63500" marB="6350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noFill/>
                      <a:miter lim="400000"/>
                    </a:lnT>
                    <a:lnB w="12700"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AML in the elderly</a:t>
            </a:r>
          </a:p>
        </p:txBody>
      </p:sp>
      <p:sp>
        <p:nvSpPr>
          <p:cNvPr id="179" name="Shape 179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Increased resistance to chemotherapy (MDR1 expression)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More likely to have unfavorable cytogenetics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More likely secondary to MDS</a:t>
            </a:r>
            <a:endParaRPr>
              <a:solidFill>
                <a:srgbClr val="404040"/>
              </a:solidFill>
            </a:endParaRPr>
          </a:p>
          <a:p>
            <a:pPr marL="370839" lvl="0" indent="-325119">
              <a:spcBef>
                <a:spcPts val="700"/>
              </a:spcBef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404040"/>
                </a:solidFill>
              </a:rPr>
              <a:t>More comorbidities</a:t>
            </a:r>
          </a:p>
        </p:txBody>
      </p:sp>
      <p:sp>
        <p:nvSpPr>
          <p:cNvPr id="180" name="Shape 180"/>
          <p:cNvSpPr/>
          <p:nvPr/>
        </p:nvSpPr>
        <p:spPr>
          <a:xfrm>
            <a:off x="3972681" y="6308724"/>
            <a:ext cx="413511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r>
              <a:t>Appelbaum et al. Blood 2006. 107:3481</a:t>
            </a:r>
          </a:p>
        </p:txBody>
      </p:sp>
      <p:pic>
        <p:nvPicPr>
          <p:cNvPr id="181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>
            <a:spLocks noGrp="1"/>
          </p:cNvSpPr>
          <p:nvPr>
            <p:ph type="title"/>
          </p:nvPr>
        </p:nvSpPr>
        <p:spPr>
          <a:xfrm>
            <a:off x="1295399" y="228600"/>
            <a:ext cx="6512513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Our Patient</a:t>
            </a:r>
          </a:p>
        </p:txBody>
      </p:sp>
      <p:sp>
        <p:nvSpPr>
          <p:cNvPr id="310" name="Shape 310"/>
          <p:cNvSpPr>
            <a:spLocks noGrp="1"/>
          </p:cNvSpPr>
          <p:nvPr>
            <p:ph idx="1"/>
          </p:nvPr>
        </p:nvSpPr>
        <p:spPr>
          <a:xfrm>
            <a:off x="1066800" y="1523999"/>
            <a:ext cx="6400800" cy="3474722"/>
          </a:xfrm>
          <a:prstGeom prst="rect">
            <a:avLst/>
          </a:prstGeom>
        </p:spPr>
        <p:txBody>
          <a:bodyPr lIns="0" tIns="0" rIns="0" bIns="0">
            <a:normAutofit lnSpcReduction="10000"/>
          </a:bodyPr>
          <a:lstStyle/>
          <a:p>
            <a:pPr marL="374904" lvl="0" indent="-32918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04040"/>
                </a:solidFill>
              </a:rPr>
              <a:t>Enters a complete remission </a:t>
            </a:r>
            <a:endParaRPr lang="en-US" sz="2700">
              <a:solidFill>
                <a:srgbClr val="404040"/>
              </a:solidFill>
            </a:endParaRPr>
          </a:p>
          <a:p>
            <a:pPr marL="374904" lvl="0" indent="-32918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04040"/>
                </a:solidFill>
              </a:rPr>
              <a:t>Completes 3 additional cycles of consolidation</a:t>
            </a:r>
            <a:endParaRPr sz="1500">
              <a:solidFill>
                <a:srgbClr val="404040"/>
              </a:solidFill>
            </a:endParaRPr>
          </a:p>
          <a:p>
            <a:pPr marL="374904" lvl="0" indent="-32918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04040"/>
                </a:solidFill>
              </a:rPr>
              <a:t>Currently remains in remission, back at work, with regular follow up</a:t>
            </a:r>
            <a:endParaRPr sz="1500">
              <a:solidFill>
                <a:srgbClr val="404040"/>
              </a:solidFill>
            </a:endParaRPr>
          </a:p>
          <a:p>
            <a:pPr lvl="0">
              <a:lnSpc>
                <a:spcPct val="90000"/>
              </a:lnSpc>
              <a:spcBef>
                <a:spcPts val="300"/>
              </a:spcBef>
              <a:defRPr sz="1800">
                <a:solidFill>
                  <a:srgbClr val="000000"/>
                </a:solidFill>
              </a:defRPr>
            </a:pPr>
            <a:endParaRPr sz="3200">
              <a:solidFill>
                <a:srgbClr val="404040"/>
              </a:solidFill>
            </a:endParaRPr>
          </a:p>
          <a:p>
            <a:pPr marL="374904" lvl="0" indent="-329184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04040"/>
                </a:solidFill>
              </a:rPr>
              <a:t>But what if the disease comes back?</a:t>
            </a:r>
          </a:p>
        </p:txBody>
      </p:sp>
      <p:sp>
        <p:nvSpPr>
          <p:cNvPr id="308" name="Shape 308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60</a:t>
            </a:fld>
            <a:endParaRPr sz="1200" b="1">
              <a:solidFill>
                <a:srgbClr val="888888"/>
              </a:solidFill>
            </a:endParaRPr>
          </a:p>
        </p:txBody>
      </p:sp>
      <p:pic>
        <p:nvPicPr>
          <p:cNvPr id="311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14394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782320" indent="-782320" algn="l">
              <a:defRPr sz="44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400" b="1">
                <a:solidFill>
                  <a:srgbClr val="111423">
                    <a:alpha val="82500"/>
                  </a:srgbClr>
                </a:solidFill>
              </a:rPr>
              <a:t>When is enough?</a:t>
            </a:r>
          </a:p>
        </p:txBody>
      </p:sp>
      <p:sp>
        <p:nvSpPr>
          <p:cNvPr id="315" name="Shape 315"/>
          <p:cNvSpPr>
            <a:spLocks noGrp="1"/>
          </p:cNvSpPr>
          <p:nvPr>
            <p:ph idx="1"/>
          </p:nvPr>
        </p:nvSpPr>
        <p:spPr>
          <a:xfrm>
            <a:off x="457200" y="1168400"/>
            <a:ext cx="8229600" cy="114394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152899" lvl="0" indent="-152899" defTabSz="407730">
              <a:spcBef>
                <a:spcPts val="200"/>
              </a:spcBef>
              <a:defRPr sz="1800">
                <a:solidFill>
                  <a:srgbClr val="000000"/>
                </a:solidFill>
              </a:defRPr>
            </a:pPr>
            <a:r>
              <a:rPr sz="1638">
                <a:solidFill>
                  <a:srgbClr val="404040"/>
                </a:solidFill>
              </a:rPr>
              <a:t>Estey Blood 1996</a:t>
            </a:r>
          </a:p>
          <a:p>
            <a:pPr marL="356764" lvl="1" indent="-152899" defTabSz="407730">
              <a:spcBef>
                <a:spcPts val="2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638">
                <a:solidFill>
                  <a:srgbClr val="404040"/>
                </a:solidFill>
              </a:rPr>
              <a:t>206 pts, median age 56yo</a:t>
            </a:r>
          </a:p>
          <a:p>
            <a:pPr marL="356764" lvl="1" indent="-152899" defTabSz="407730">
              <a:spcBef>
                <a:spcPts val="200"/>
              </a:spcBef>
              <a:buChar char="•"/>
              <a:defRPr sz="1800">
                <a:solidFill>
                  <a:srgbClr val="000000"/>
                </a:solidFill>
              </a:defRPr>
            </a:pPr>
            <a:r>
              <a:rPr sz="1638">
                <a:solidFill>
                  <a:srgbClr val="404040"/>
                </a:solidFill>
              </a:rPr>
              <a:t>Received chemotherapy for relapsed/refractory AML and did not go to transplant (1991-1994)</a:t>
            </a:r>
          </a:p>
        </p:txBody>
      </p:sp>
      <p:sp>
        <p:nvSpPr>
          <p:cNvPr id="313" name="Shape 313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61</a:t>
            </a:fld>
            <a:endParaRPr sz="1200" b="1">
              <a:solidFill>
                <a:srgbClr val="888888"/>
              </a:solidFill>
            </a:endParaRPr>
          </a:p>
        </p:txBody>
      </p:sp>
      <p:graphicFrame>
        <p:nvGraphicFramePr>
          <p:cNvPr id="316" name="Table 316"/>
          <p:cNvGraphicFramePr/>
          <p:nvPr/>
        </p:nvGraphicFramePr>
        <p:xfrm>
          <a:off x="687883" y="2517486"/>
          <a:ext cx="8139210" cy="4143272"/>
        </p:xfrm>
        <a:graphic>
          <a:graphicData uri="http://schemas.openxmlformats.org/drawingml/2006/table">
            <a:tbl>
              <a:tblPr firstCol="1" bandRow="1">
                <a:tableStyleId>{4C3C2611-4C71-4FC5-86AE-919BDF0F9419}</a:tableStyleId>
              </a:tblPr>
              <a:tblGrid>
                <a:gridCol w="2388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7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5818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First Salvage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(n = 206)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68% Conventional</a:t>
                      </a:r>
                    </a:p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32% investigational (topotecan, 2Cda, taxol)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CR rate 23%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818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Second Salvage 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(n = 93)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43% conventional</a:t>
                      </a:r>
                    </a:p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57% investigational 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CR rate 11%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818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Third Salvage 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(n=40)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/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CR rate 10%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5818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Fourth salvage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(n=17)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endParaRPr/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CR rate 6%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/>
          </p:cNvSpPr>
          <p:nvPr>
            <p:ph type="title"/>
          </p:nvPr>
        </p:nvSpPr>
        <p:spPr>
          <a:xfrm>
            <a:off x="152400" y="381000"/>
            <a:ext cx="9117036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568960" indent="-568960" algn="l">
              <a:defRPr sz="32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200" b="1">
                <a:solidFill>
                  <a:srgbClr val="111423">
                    <a:alpha val="82500"/>
                  </a:srgbClr>
                </a:solidFill>
              </a:rPr>
              <a:t>Duration of CR1 and likelihood of response</a:t>
            </a:r>
          </a:p>
        </p:txBody>
      </p:sp>
      <p:sp>
        <p:nvSpPr>
          <p:cNvPr id="319" name="Shape 319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200" b="1">
                <a:solidFill>
                  <a:srgbClr val="888888"/>
                </a:solidFill>
              </a:rPr>
              <a:t>62</a:t>
            </a:fld>
            <a:endParaRPr sz="1200" b="1">
              <a:solidFill>
                <a:srgbClr val="888888"/>
              </a:solidFill>
            </a:endParaRPr>
          </a:p>
        </p:txBody>
      </p:sp>
      <p:graphicFrame>
        <p:nvGraphicFramePr>
          <p:cNvPr id="321" name="Table 321"/>
          <p:cNvGraphicFramePr/>
          <p:nvPr>
            <p:extLst>
              <p:ext uri="{D42A27DB-BD31-4B8C-83A1-F6EECF244321}">
                <p14:modId xmlns:p14="http://schemas.microsoft.com/office/powerpoint/2010/main" val="3333967690"/>
              </p:ext>
            </p:extLst>
          </p:nvPr>
        </p:nvGraphicFramePr>
        <p:xfrm>
          <a:off x="457200" y="1511710"/>
          <a:ext cx="8229600" cy="4278268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281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Treatment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Likelihood of CR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5973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CR1 &gt;2yrs, 1st salvage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n=15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73% (45-92%)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0492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CR1 1-2yrs, 1st salvage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n=30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47% (28-66%)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3929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CR1 &lt;1yr or no CR, 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1st salvage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n=160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14% (8-21%)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5593">
                <a:tc>
                  <a:txBody>
                    <a:bodyPr/>
                    <a:lstStyle/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CR1 &lt;1yr or no CR1  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2nd - 4th salvage </a:t>
                      </a:r>
                    </a:p>
                    <a:p>
                      <a:pPr lvl="0" algn="l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b="1" i="1">
                          <a:solidFill>
                            <a:srgbClr val="FFFFFF"/>
                          </a:solidFill>
                          <a:sym typeface="Trebuchet MS"/>
                        </a:rPr>
                        <a:t>n= 58 (96 tx) 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b="1" i="1">
                          <a:sym typeface="Trebuchet MS"/>
                        </a:rPr>
                        <a:t>0% (0-4%)</a:t>
                      </a:r>
                    </a:p>
                  </a:txBody>
                  <a:tcPr marL="63500" marR="63500" marT="63500" marB="6350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22" name="image1.png" descr="Bnr_Gateway_Med_Cntr_1CRW_p"/>
          <p:cNvPicPr/>
          <p:nvPr/>
        </p:nvPicPr>
        <p:blipFill>
          <a:blip r:embed="rId2"/>
          <a:stretch>
            <a:fillRect/>
          </a:stretch>
        </p:blipFill>
        <p:spPr>
          <a:xfrm>
            <a:off x="26963" y="5943598"/>
            <a:ext cx="1661786" cy="914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2984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2984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50800" dir="5400000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rgbClr val="293E8E"/>
          </a:solidFill>
          <a:prstDash val="solid"/>
          <a:bevel/>
        </a:ln>
        <a:effectLst>
          <a:outerShdw blurRad="38100" dist="22984" dir="5400000" rotWithShape="0">
            <a:srgbClr val="000000">
              <a:alpha val="4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rgbClr val="293E8E"/>
          </a:solidFill>
          <a:prstDash val="solid"/>
          <a:bevel/>
        </a:ln>
        <a:effectLst>
          <a:outerShdw blurRad="63500" dist="50800" dir="5400000" rotWithShape="0">
            <a:srgbClr val="000000">
              <a:alpha val="2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4e77fabd-40e5-4335-9d12-298222ec242f}" enabled="1" method="Standard" siteId="{adeadcd2-3aaf-4835-b273-1ebe8a7726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Application>Microsoft Office PowerPoint</Application>
  <PresentationFormat>On-screen Show (4:3)</PresentationFormat>
  <Slides>62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Slice</vt:lpstr>
      <vt:lpstr>Acute Leukemia </vt:lpstr>
      <vt:lpstr>Objectives</vt:lpstr>
      <vt:lpstr>Case 1</vt:lpstr>
      <vt:lpstr>Which of the following is a blast? </vt:lpstr>
      <vt:lpstr>Peripheral Smear</vt:lpstr>
      <vt:lpstr>Case 2</vt:lpstr>
      <vt:lpstr>Initial testing</vt:lpstr>
      <vt:lpstr>Initial testing</vt:lpstr>
      <vt:lpstr>Clinical Symptoms of AML</vt:lpstr>
      <vt:lpstr>Tissue Invasion in AML (Myeloid Sarcoma = AML)</vt:lpstr>
      <vt:lpstr>Leukemia CUTIS/Chloroma</vt:lpstr>
      <vt:lpstr>High Circulating Blasts</vt:lpstr>
      <vt:lpstr>Risk Factors for AML</vt:lpstr>
      <vt:lpstr>Evaluation of patient with AML </vt:lpstr>
      <vt:lpstr>Evaluation of patient with AML </vt:lpstr>
      <vt:lpstr>Evaluation of patient with AML </vt:lpstr>
      <vt:lpstr>Immediate Emergency?</vt:lpstr>
      <vt:lpstr>Immediate Emergency?</vt:lpstr>
      <vt:lpstr>Immediate Emergency?</vt:lpstr>
      <vt:lpstr>Immediate Emergency?</vt:lpstr>
      <vt:lpstr>Chemo may transiently worsen initial leukemia symptoms</vt:lpstr>
      <vt:lpstr>How soon to treat the others?</vt:lpstr>
      <vt:lpstr>Day 1 </vt:lpstr>
      <vt:lpstr>7+3 </vt:lpstr>
      <vt:lpstr>Mortality from 7+3 induction at 30 days</vt:lpstr>
      <vt:lpstr>Hypomethylating agents with venetoclax in AML</vt:lpstr>
      <vt:lpstr>A new paradigm? </vt:lpstr>
      <vt:lpstr>How to make a diagnosis</vt:lpstr>
      <vt:lpstr>On target  Mutations help  optimally treat  AML</vt:lpstr>
      <vt:lpstr>PowerPoint Presentation</vt:lpstr>
      <vt:lpstr>So what is next?</vt:lpstr>
      <vt:lpstr>AML in CR1</vt:lpstr>
      <vt:lpstr>Meta-analysis of RCTs of HCT for AML in CR1</vt:lpstr>
      <vt:lpstr>Indications for Allogeneic SCT in AML</vt:lpstr>
      <vt:lpstr>Our Patient</vt:lpstr>
      <vt:lpstr>Case 3</vt:lpstr>
      <vt:lpstr>Case 3</vt:lpstr>
      <vt:lpstr>Acute Promyelocytic Leukemia (APL)</vt:lpstr>
      <vt:lpstr>Aggressive early care for APL</vt:lpstr>
      <vt:lpstr>All-Trans Retinoic Acid</vt:lpstr>
      <vt:lpstr>Differentiation Syndrome</vt:lpstr>
      <vt:lpstr>Day 28 marrow in APL</vt:lpstr>
      <vt:lpstr>Questions and Thanks </vt:lpstr>
      <vt:lpstr>Acute lymphoblastic leukemia/lymphoma (ALL)</vt:lpstr>
      <vt:lpstr>Presentation of ALL</vt:lpstr>
      <vt:lpstr>Back to Philly</vt:lpstr>
      <vt:lpstr>Survival by Cytogenetic Subgroup: MRC UKALL XII/ECOG 2993</vt:lpstr>
      <vt:lpstr>Measurable residual disease (MRD) and risk of relapse Presence of Minimal Residual Disease (MRD) is the best current prognostic feature, guiding SCT vs no SCT  </vt:lpstr>
      <vt:lpstr>PowerPoint Presentation</vt:lpstr>
      <vt:lpstr> </vt:lpstr>
      <vt:lpstr>Molecular Markers and Prognosis in AML</vt:lpstr>
      <vt:lpstr>PowerPoint Presentation</vt:lpstr>
      <vt:lpstr>v</vt:lpstr>
      <vt:lpstr>PowerPoint Presentation</vt:lpstr>
      <vt:lpstr>Cytogenetics and Survival in AML</vt:lpstr>
      <vt:lpstr>What to do with the rest?</vt:lpstr>
      <vt:lpstr>Differentiate AML vs ALL</vt:lpstr>
      <vt:lpstr>AML vs ALL with flow cytometry (or IHC)</vt:lpstr>
      <vt:lpstr>AML in the elderly</vt:lpstr>
      <vt:lpstr>Our Patient</vt:lpstr>
      <vt:lpstr>When is enough?</vt:lpstr>
      <vt:lpstr>Duration of CR1 and likelihood of response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FISHing for Acute Leukemia</dc:title>
  <dc:creator>Ulrickson, Matthew L</dc:creator>
  <cp:revision>1</cp:revision>
  <dcterms:modified xsi:type="dcterms:W3CDTF">2026-09-01T03:28:39Z</dcterms:modified>
</cp:coreProperties>
</file>