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0" r:id="rId2"/>
    <p:sldId id="267" r:id="rId3"/>
    <p:sldId id="257" r:id="rId4"/>
    <p:sldId id="265" r:id="rId5"/>
    <p:sldId id="268" r:id="rId6"/>
    <p:sldId id="266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254" autoAdjust="0"/>
  </p:normalViewPr>
  <p:slideViewPr>
    <p:cSldViewPr snapToGrid="0">
      <p:cViewPr varScale="1">
        <p:scale>
          <a:sx n="52" d="100"/>
          <a:sy n="52" d="100"/>
        </p:scale>
        <p:origin x="20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56EC7-DEC8-4DF6-BC34-3DE32DEF333B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B00C-4D42-4735-A2C3-6782E8A003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9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BA5A-1CBE-44BD-8C65-2E4286D156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6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We need to treat</a:t>
            </a:r>
            <a:r>
              <a:rPr lang="en-US" baseline="0" dirty="0">
                <a:effectLst/>
              </a:rPr>
              <a:t> patient with severe hypercalcemia &gt; 14 or those with acute rises leading to changes in mental status.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Calcitonin-  increasing renal calcium excretion and, more importantly, by decreasing bone resorption via interference with osteoclast function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Denosumab binds to RANKL, blocks the interaction between RANKL and RANK (a receptor located on osteoclast surfaces), and prevents osteoclast formation, leading to decreased bone resorption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BA5A-1CBE-44BD-8C65-2E4286D156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r>
              <a:rPr lang="en-US" dirty="0"/>
              <a:t>Step Up to Medicine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Up-to-Date- Hypercalcemia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American Family Physician-A Practical Approach to Hypercalcemia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0B00C-4D42-4735-A2C3-6782E8A003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8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6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812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11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622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15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8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9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9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6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2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9DB7A-C460-45CF-B8A3-028541A632A1}" type="datetimeFigureOut">
              <a:rPr lang="en-US" smtClean="0"/>
              <a:t>6/4/18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F30F8F-1FD5-4331-853E-B00DBF3B1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3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084" y="1945121"/>
            <a:ext cx="8204200" cy="1470025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Hypercalcemia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511" y="5828755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4226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Hypercalcemia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Correction for Albumin:</a:t>
            </a:r>
          </a:p>
          <a:p>
            <a:pPr lvl="1"/>
            <a:r>
              <a:rPr lang="en-US" dirty="0"/>
              <a:t>Corrected Calcium= (Normal albumin 4- patients albumin)*0.8+ Calcium level</a:t>
            </a:r>
          </a:p>
          <a:p>
            <a:r>
              <a:rPr lang="en-US" dirty="0"/>
              <a:t>What Counts as Hypercalcemia</a:t>
            </a:r>
          </a:p>
          <a:p>
            <a:pPr lvl="1"/>
            <a:r>
              <a:rPr lang="en-US" dirty="0"/>
              <a:t>Mild</a:t>
            </a:r>
          </a:p>
          <a:p>
            <a:pPr lvl="2"/>
            <a:r>
              <a:rPr lang="en-US" dirty="0"/>
              <a:t>10.5-12</a:t>
            </a:r>
          </a:p>
          <a:p>
            <a:pPr lvl="1"/>
            <a:r>
              <a:rPr lang="en-US" dirty="0"/>
              <a:t>Moderate</a:t>
            </a:r>
          </a:p>
          <a:p>
            <a:pPr lvl="2"/>
            <a:r>
              <a:rPr lang="en-US" dirty="0"/>
              <a:t>12-14</a:t>
            </a:r>
          </a:p>
          <a:p>
            <a:pPr lvl="1"/>
            <a:r>
              <a:rPr lang="en-US" dirty="0"/>
              <a:t>Severe</a:t>
            </a:r>
          </a:p>
          <a:p>
            <a:pPr lvl="2"/>
            <a:r>
              <a:rPr lang="en-US" dirty="0"/>
              <a:t>14- 16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2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315069-4B5B-459C-9540-BD407F4F8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Calcium Metabolism</a:t>
            </a:r>
          </a:p>
        </p:txBody>
      </p:sp>
      <p:pic>
        <p:nvPicPr>
          <p:cNvPr id="10" name="Content Placeholder 4" descr="Screen Clipping">
            <a:extLst>
              <a:ext uri="{FF2B5EF4-FFF2-40B4-BE49-F238E27FC236}">
                <a16:creationId xmlns:a16="http://schemas.microsoft.com/office/drawing/2014/main" xmlns="" id="{9DC52BC5-8B70-463F-94A1-E41921BD7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43" r="1299" b="999"/>
          <a:stretch/>
        </p:blipFill>
        <p:spPr>
          <a:xfrm>
            <a:off x="2617816" y="1823738"/>
            <a:ext cx="5510184" cy="447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12543" cy="4351338"/>
          </a:xfrm>
        </p:spPr>
        <p:txBody>
          <a:bodyPr/>
          <a:lstStyle/>
          <a:p>
            <a:r>
              <a:rPr lang="en-US" dirty="0"/>
              <a:t>Mild Hypercalcemia</a:t>
            </a:r>
          </a:p>
          <a:p>
            <a:pPr lvl="1"/>
            <a:r>
              <a:rPr lang="en-US" dirty="0"/>
              <a:t>May be asymptomatic</a:t>
            </a:r>
          </a:p>
          <a:p>
            <a:r>
              <a:rPr lang="en-US" dirty="0"/>
              <a:t>Moderate to Severe</a:t>
            </a:r>
          </a:p>
          <a:p>
            <a:pPr lvl="1"/>
            <a:r>
              <a:rPr lang="en-US" dirty="0"/>
              <a:t>“Stones, bones, abdominal moans, and psychiatric overtones”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xmlns="" id="{34CEC2C5-0382-49B7-8A18-C50CB5B7F5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160" y="539297"/>
            <a:ext cx="3246211" cy="61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4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70" y="1793232"/>
            <a:ext cx="8825659" cy="4367283"/>
          </a:xfrm>
        </p:spPr>
        <p:txBody>
          <a:bodyPr>
            <a:noAutofit/>
          </a:bodyPr>
          <a:lstStyle/>
          <a:p>
            <a:r>
              <a:rPr lang="en-US" sz="1200" dirty="0"/>
              <a:t>Hyperparathyroidism and malignancy cause 90% of hypercalcemia. </a:t>
            </a:r>
          </a:p>
          <a:p>
            <a:r>
              <a:rPr lang="en-US" sz="1200" dirty="0"/>
              <a:t>There are seven major categories for the etiology of hypercalcemia. </a:t>
            </a:r>
          </a:p>
          <a:p>
            <a:pPr lvl="1"/>
            <a:r>
              <a:rPr lang="en-US" sz="1200" dirty="0"/>
              <a:t>PTH mediated </a:t>
            </a:r>
          </a:p>
          <a:p>
            <a:pPr lvl="2"/>
            <a:r>
              <a:rPr lang="en-US" sz="1200" dirty="0"/>
              <a:t>Primary hyperparathyroidism, Tertiary related to Vit D deficiency or chronic renal failure</a:t>
            </a:r>
          </a:p>
          <a:p>
            <a:pPr lvl="1"/>
            <a:r>
              <a:rPr lang="en-US" sz="1200" dirty="0"/>
              <a:t>Vitamin D related</a:t>
            </a:r>
          </a:p>
          <a:p>
            <a:pPr lvl="2"/>
            <a:r>
              <a:rPr lang="en-US" sz="1200" dirty="0"/>
              <a:t>Vitamin D toxicity, Granulomatous disease, Hodgkin’s Lymphoma</a:t>
            </a:r>
          </a:p>
          <a:p>
            <a:pPr lvl="1"/>
            <a:r>
              <a:rPr lang="en-US" sz="1200" dirty="0"/>
              <a:t>Malignancy</a:t>
            </a:r>
          </a:p>
          <a:p>
            <a:pPr lvl="2"/>
            <a:r>
              <a:rPr lang="en-US" sz="1200" dirty="0"/>
              <a:t>PTHrP related, Osteolysis related</a:t>
            </a:r>
          </a:p>
          <a:p>
            <a:pPr lvl="1"/>
            <a:r>
              <a:rPr lang="en-US" sz="1200" dirty="0"/>
              <a:t>Medication</a:t>
            </a:r>
          </a:p>
          <a:p>
            <a:pPr lvl="2"/>
            <a:r>
              <a:rPr lang="en-US" sz="1200" dirty="0"/>
              <a:t>Thiazides, Lithium. Milk-Alkali syndrome, Vit A intoxication</a:t>
            </a:r>
          </a:p>
          <a:p>
            <a:pPr lvl="1"/>
            <a:r>
              <a:rPr lang="en-US" sz="1200" dirty="0"/>
              <a:t>Endocrine Disorders</a:t>
            </a:r>
          </a:p>
          <a:p>
            <a:pPr lvl="2"/>
            <a:r>
              <a:rPr lang="en-US" sz="1200" dirty="0"/>
              <a:t>Hyperthyroidism, Adrenal insufficiency, Acromegaly, Pheochromocytoma</a:t>
            </a:r>
          </a:p>
          <a:p>
            <a:pPr lvl="1"/>
            <a:r>
              <a:rPr lang="en-US" sz="1200" dirty="0"/>
              <a:t>Genetic Disorders</a:t>
            </a:r>
          </a:p>
          <a:p>
            <a:pPr lvl="2"/>
            <a:r>
              <a:rPr lang="en-US" sz="1200" dirty="0"/>
              <a:t>Familial Hypocalciuric hypercalcemia</a:t>
            </a:r>
          </a:p>
          <a:p>
            <a:pPr lvl="1"/>
            <a:r>
              <a:rPr lang="en-US" sz="1200" dirty="0"/>
              <a:t>Other</a:t>
            </a:r>
          </a:p>
          <a:p>
            <a:pPr lvl="2"/>
            <a:r>
              <a:rPr lang="en-US" sz="1200" dirty="0"/>
              <a:t>Immobilization </a:t>
            </a:r>
          </a:p>
        </p:txBody>
      </p:sp>
    </p:spTree>
    <p:extLst>
      <p:ext uri="{BB962C8B-B14F-4D97-AF65-F5344CB8AC3E}">
        <p14:creationId xmlns:p14="http://schemas.microsoft.com/office/powerpoint/2010/main" val="408555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/>
              <a:t>Work Up</a:t>
            </a:r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18" y="124691"/>
            <a:ext cx="6899564" cy="6622473"/>
          </a:xfrm>
        </p:spPr>
      </p:pic>
    </p:spTree>
    <p:extLst>
      <p:ext uri="{BB962C8B-B14F-4D97-AF65-F5344CB8AC3E}">
        <p14:creationId xmlns:p14="http://schemas.microsoft.com/office/powerpoint/2010/main" val="425346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1" y="1648691"/>
            <a:ext cx="9423762" cy="4180114"/>
          </a:xfrm>
        </p:spPr>
        <p:txBody>
          <a:bodyPr>
            <a:noAutofit/>
          </a:bodyPr>
          <a:lstStyle/>
          <a:p>
            <a:r>
              <a:rPr lang="en-US" sz="1200" dirty="0"/>
              <a:t>Hydration</a:t>
            </a:r>
          </a:p>
          <a:p>
            <a:pPr lvl="1"/>
            <a:r>
              <a:rPr lang="en-US" sz="1200" dirty="0"/>
              <a:t>Corrects possible volume depletion due to hypercalcemia-induced urinary salt wasting </a:t>
            </a:r>
          </a:p>
          <a:p>
            <a:pPr lvl="1"/>
            <a:r>
              <a:rPr lang="en-US" sz="1200" dirty="0"/>
              <a:t>Hypovolemia can impair the renal clearance of calcium </a:t>
            </a:r>
          </a:p>
          <a:p>
            <a:pPr lvl="1"/>
            <a:r>
              <a:rPr lang="en-US" sz="1200" dirty="0"/>
              <a:t>Typically NS at 200-300cc/hr</a:t>
            </a:r>
          </a:p>
          <a:p>
            <a:pPr lvl="1"/>
            <a:r>
              <a:rPr lang="en-US" sz="1200" dirty="0"/>
              <a:t>Diuretics no longer indicated (unless heart failure or renal failure)</a:t>
            </a:r>
          </a:p>
          <a:p>
            <a:r>
              <a:rPr lang="en-US" sz="1200" dirty="0"/>
              <a:t>Medications</a:t>
            </a:r>
          </a:p>
          <a:p>
            <a:pPr lvl="1"/>
            <a:r>
              <a:rPr lang="en-US" sz="1200" dirty="0"/>
              <a:t>Calcitonin- causes increased renal calcium excretion decreases bone resorption via interference with osteoclast function </a:t>
            </a:r>
          </a:p>
          <a:p>
            <a:pPr lvl="2"/>
            <a:r>
              <a:rPr lang="en-US" sz="1200" dirty="0"/>
              <a:t>4U/kg x1</a:t>
            </a:r>
          </a:p>
          <a:p>
            <a:pPr lvl="2"/>
            <a:r>
              <a:rPr lang="en-US" sz="1200" dirty="0"/>
              <a:t>Monitor for response. If decrease in calcium noted, continue x 48H. Ineffective after about 48H 2/2 to tachyphylaxis. </a:t>
            </a:r>
          </a:p>
          <a:p>
            <a:pPr lvl="1"/>
            <a:r>
              <a:rPr lang="en-US" sz="1200" dirty="0"/>
              <a:t>Bisphosphonates</a:t>
            </a:r>
          </a:p>
          <a:p>
            <a:pPr lvl="2"/>
            <a:r>
              <a:rPr lang="en-US" sz="1200" dirty="0"/>
              <a:t>More effective than IVF and Calcitonin together</a:t>
            </a:r>
          </a:p>
          <a:p>
            <a:pPr lvl="2"/>
            <a:r>
              <a:rPr lang="en-US" sz="1200" dirty="0"/>
              <a:t>Zoledronic Acid or Pamindronate</a:t>
            </a:r>
          </a:p>
          <a:p>
            <a:pPr lvl="3"/>
            <a:r>
              <a:rPr lang="en-US" dirty="0"/>
              <a:t>ZA preferred as is more potent and can be given IV. </a:t>
            </a:r>
          </a:p>
          <a:p>
            <a:pPr lvl="1"/>
            <a:r>
              <a:rPr lang="en-US" sz="1200" dirty="0"/>
              <a:t>Denosumab- binds to RANKL, blocks the interaction between RANKL and RANK (a receptor located on osteoclast surfaces), and prevents osteoclast formation, leading to decreased bone resorption</a:t>
            </a:r>
          </a:p>
          <a:p>
            <a:pPr lvl="2"/>
            <a:r>
              <a:rPr lang="en-US" sz="1200" dirty="0"/>
              <a:t>For hypercalcemia refractory to bisphosphonates.</a:t>
            </a:r>
          </a:p>
          <a:p>
            <a:r>
              <a:rPr lang="en-US" sz="1200" dirty="0"/>
              <a:t>Hemodialysis</a:t>
            </a:r>
          </a:p>
        </p:txBody>
      </p:sp>
    </p:spTree>
    <p:extLst>
      <p:ext uri="{BB962C8B-B14F-4D97-AF65-F5344CB8AC3E}">
        <p14:creationId xmlns:p14="http://schemas.microsoft.com/office/powerpoint/2010/main" val="16045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01A338-E7AD-45D3-8E81-17F03A07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Yield MKSAP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2AA4DE-04AD-424A-8A12-ABA500403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tumors that secrete parathyroid hormone- related protein, squamous cell carcinomas are most often the ones that lead to hypercalcemia</a:t>
            </a:r>
          </a:p>
        </p:txBody>
      </p:sp>
    </p:spTree>
    <p:extLst>
      <p:ext uri="{BB962C8B-B14F-4D97-AF65-F5344CB8AC3E}">
        <p14:creationId xmlns:p14="http://schemas.microsoft.com/office/powerpoint/2010/main" val="40050108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391</Words>
  <Application>Microsoft Macintosh PowerPoint</Application>
  <PresentationFormat>Widescreen</PresentationFormat>
  <Paragraphs>66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 3</vt:lpstr>
      <vt:lpstr>Arial</vt:lpstr>
      <vt:lpstr>Facet</vt:lpstr>
      <vt:lpstr>Hypercalcemia</vt:lpstr>
      <vt:lpstr>Hypercalcemia Diagnosis</vt:lpstr>
      <vt:lpstr>Calcium Metabolism</vt:lpstr>
      <vt:lpstr>Signs and Symptoms</vt:lpstr>
      <vt:lpstr>Etiology</vt:lpstr>
      <vt:lpstr>Work Up</vt:lpstr>
      <vt:lpstr>Treatment</vt:lpstr>
      <vt:lpstr>High Yield MKSAP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Calcium</dc:title>
  <dc:creator>Jennifer Fleishman</dc:creator>
  <cp:lastModifiedBy>Brittany Muscha</cp:lastModifiedBy>
  <cp:revision>5</cp:revision>
  <dcterms:created xsi:type="dcterms:W3CDTF">2017-06-04T15:26:53Z</dcterms:created>
  <dcterms:modified xsi:type="dcterms:W3CDTF">2018-06-04T17:52:22Z</dcterms:modified>
</cp:coreProperties>
</file>