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5"/>
  </p:notesMasterIdLst>
  <p:sldIdLst>
    <p:sldId id="277" r:id="rId2"/>
    <p:sldId id="287" r:id="rId3"/>
    <p:sldId id="260" r:id="rId4"/>
    <p:sldId id="261" r:id="rId5"/>
    <p:sldId id="304" r:id="rId6"/>
    <p:sldId id="291" r:id="rId7"/>
    <p:sldId id="301" r:id="rId8"/>
    <p:sldId id="263" r:id="rId9"/>
    <p:sldId id="264" r:id="rId10"/>
    <p:sldId id="267" r:id="rId11"/>
    <p:sldId id="269" r:id="rId12"/>
    <p:sldId id="295" r:id="rId13"/>
    <p:sldId id="303" r:id="rId14"/>
    <p:sldId id="270" r:id="rId15"/>
    <p:sldId id="271" r:id="rId16"/>
    <p:sldId id="272" r:id="rId17"/>
    <p:sldId id="284" r:id="rId18"/>
    <p:sldId id="285" r:id="rId19"/>
    <p:sldId id="286" r:id="rId20"/>
    <p:sldId id="283" r:id="rId21"/>
    <p:sldId id="273" r:id="rId22"/>
    <p:sldId id="274" r:id="rId23"/>
    <p:sldId id="299" r:id="rId24"/>
    <p:sldId id="300" r:id="rId25"/>
    <p:sldId id="296" r:id="rId26"/>
    <p:sldId id="280" r:id="rId27"/>
    <p:sldId id="281" r:id="rId28"/>
    <p:sldId id="298" r:id="rId29"/>
    <p:sldId id="297" r:id="rId30"/>
    <p:sldId id="282" r:id="rId31"/>
    <p:sldId id="302" r:id="rId32"/>
    <p:sldId id="278" r:id="rId33"/>
    <p:sldId id="27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580" autoAdjust="0"/>
  </p:normalViewPr>
  <p:slideViewPr>
    <p:cSldViewPr snapToGrid="0" snapToObjects="1">
      <p:cViewPr varScale="1">
        <p:scale>
          <a:sx n="78" d="100"/>
          <a:sy n="78" d="100"/>
        </p:scale>
        <p:origin x="106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3BA06-E9E5-4844-A8CA-691063088F2B}" type="datetimeFigureOut">
              <a:rPr lang="en-US" smtClean="0"/>
              <a:t>12/02/25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1037B-E22F-429B-8B53-7839ECBCF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7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1037B-E22F-429B-8B53-7839ECBCF6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3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183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96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4571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975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13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5159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3774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666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11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21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054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88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166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16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280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47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73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71CFC-BD53-D842-9C14-EB589EFB5150}" type="datetimeFigureOut">
              <a:rPr lang="en-US" smtClean="0"/>
              <a:t>12/02/25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22EEE-0D56-324E-A3B7-3223C949DF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nner-UA Medicine 2clr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52241"/>
            <a:ext cx="1852086" cy="8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7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cd10data.com/ICD10CM/Codes/G00-G99/G35-G37/G35-/G35.C0" TargetMode="External"/><Relationship Id="rId3" Type="http://schemas.openxmlformats.org/officeDocument/2006/relationships/hyperlink" Target="https://www.icd10data.com/ICD10CM/Codes/G00-G99/G35-G37/G35-/G35.B" TargetMode="External"/><Relationship Id="rId7" Type="http://schemas.openxmlformats.org/officeDocument/2006/relationships/hyperlink" Target="https://www.icd10data.com/ICD10CM/Codes/G00-G99/G35-G37/G35-/G35.C" TargetMode="External"/><Relationship Id="rId2" Type="http://schemas.openxmlformats.org/officeDocument/2006/relationships/hyperlink" Target="https://www.icd10data.com/ICD10CM/Codes/G00-G99/G35-G37/G35-/G35.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cd10data.com/ICD10CM/Codes/G00-G99/G35-G37/G35-/G35.B2" TargetMode="External"/><Relationship Id="rId11" Type="http://schemas.openxmlformats.org/officeDocument/2006/relationships/hyperlink" Target="https://www.icd10data.com/ICD10CM/Codes/G00-G99/G35-G37/G35-/G35.D" TargetMode="External"/><Relationship Id="rId5" Type="http://schemas.openxmlformats.org/officeDocument/2006/relationships/hyperlink" Target="https://www.icd10data.com/ICD10CM/Codes/G00-G99/G35-G37/G35-/G35.B1" TargetMode="External"/><Relationship Id="rId10" Type="http://schemas.openxmlformats.org/officeDocument/2006/relationships/hyperlink" Target="https://www.icd10data.com/ICD10CM/Codes/G00-G99/G35-G37/G35-/G35.C2" TargetMode="External"/><Relationship Id="rId4" Type="http://schemas.openxmlformats.org/officeDocument/2006/relationships/hyperlink" Target="https://www.icd10data.com/ICD10CM/Codes/G00-G99/G35-G37/G35-/G35.B0" TargetMode="External"/><Relationship Id="rId9" Type="http://schemas.openxmlformats.org/officeDocument/2006/relationships/hyperlink" Target="https://www.icd10data.com/ICD10CM/Codes/G00-G99/G35-G37/G35-/G35.C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897"/>
            <a:ext cx="8229600" cy="2310713"/>
          </a:xfrm>
        </p:spPr>
        <p:txBody>
          <a:bodyPr>
            <a:normAutofit/>
          </a:bodyPr>
          <a:lstStyle/>
          <a:p>
            <a:r>
              <a:rPr lang="en-US" dirty="0"/>
              <a:t>Multiple Sclerosis</a:t>
            </a:r>
            <a:br>
              <a:rPr lang="en-US" dirty="0"/>
            </a:br>
            <a:r>
              <a:rPr lang="en-US" dirty="0"/>
              <a:t>For Medicine Residents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34930"/>
            <a:ext cx="8229600" cy="12603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Nida K. Laurin, MD</a:t>
            </a:r>
          </a:p>
          <a:p>
            <a:pPr marL="0" indent="0" algn="just">
              <a:buNone/>
            </a:pPr>
            <a:r>
              <a:rPr lang="en-US" dirty="0"/>
              <a:t>December 2, 2025 </a:t>
            </a:r>
          </a:p>
        </p:txBody>
      </p:sp>
    </p:spTree>
    <p:extLst>
      <p:ext uri="{BB962C8B-B14F-4D97-AF65-F5344CB8AC3E}">
        <p14:creationId xmlns:p14="http://schemas.microsoft.com/office/powerpoint/2010/main" val="178194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36194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Clinical MS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188" y="1417638"/>
            <a:ext cx="801820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1900" b="1" dirty="0"/>
              <a:t>Vision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900" dirty="0"/>
              <a:t>Loss, gradual (hours-days), painful, with color desaturation due to retrobulbar optic nerve inflammation – normal fundoscopy!</a:t>
            </a:r>
          </a:p>
          <a:p>
            <a:r>
              <a:rPr lang="en-US" altLang="en-US" sz="1900" dirty="0"/>
              <a:t>Diplopia/INO due to lesion of motor nerve nuclei or MLF</a:t>
            </a:r>
          </a:p>
          <a:p>
            <a:pPr marL="0" indent="0">
              <a:buNone/>
            </a:pPr>
            <a:endParaRPr lang="en-US" altLang="en-US" sz="1900" b="1" dirty="0"/>
          </a:p>
          <a:p>
            <a:pPr marL="0" indent="0">
              <a:buNone/>
            </a:pPr>
            <a:r>
              <a:rPr lang="en-US" altLang="en-US" sz="1900" b="1" dirty="0"/>
              <a:t>Hearing</a:t>
            </a:r>
            <a:r>
              <a:rPr lang="en-US" altLang="en-US" sz="1900" dirty="0"/>
              <a:t> – very uncommon</a:t>
            </a:r>
          </a:p>
          <a:p>
            <a:pPr>
              <a:buFontTx/>
              <a:buNone/>
            </a:pPr>
            <a:endParaRPr lang="en-US" altLang="en-US" sz="1900" dirty="0"/>
          </a:p>
          <a:p>
            <a:pPr>
              <a:buFontTx/>
              <a:buNone/>
            </a:pPr>
            <a:r>
              <a:rPr lang="en-US" altLang="en-US" sz="1900" b="1" dirty="0"/>
              <a:t>Autonomic function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900" dirty="0"/>
              <a:t>Bladder: incontinence, retention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900" dirty="0"/>
              <a:t>Sexual, multifactorial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900" dirty="0"/>
              <a:t>Bowel: constipation, incontinence</a:t>
            </a:r>
          </a:p>
          <a:p>
            <a:pPr lvl="1"/>
            <a:endParaRPr lang="en-US" altLang="en-US" sz="1900" dirty="0"/>
          </a:p>
          <a:p>
            <a:pPr>
              <a:buNone/>
            </a:pPr>
            <a:r>
              <a:rPr lang="en-US" altLang="en-US" sz="1900" dirty="0"/>
              <a:t>In advanced stages -</a:t>
            </a:r>
          </a:p>
          <a:p>
            <a:pPr lvl="1">
              <a:buFontTx/>
              <a:buNone/>
            </a:pPr>
            <a:r>
              <a:rPr lang="en-US" altLang="en-US" sz="1900" dirty="0"/>
              <a:t>Cardiovascular (BP fluctuation)</a:t>
            </a:r>
          </a:p>
          <a:p>
            <a:pPr lvl="1">
              <a:buFontTx/>
              <a:buNone/>
            </a:pPr>
            <a:r>
              <a:rPr lang="en-US" altLang="en-US" sz="1900" dirty="0"/>
              <a:t>Pulmonary (muscle weakness)</a:t>
            </a:r>
          </a:p>
          <a:p>
            <a:pPr lvl="1">
              <a:buFontTx/>
              <a:buNone/>
            </a:pPr>
            <a:r>
              <a:rPr lang="en-US" altLang="en-US" sz="1900" dirty="0"/>
              <a:t>Thermoregulation</a:t>
            </a:r>
          </a:p>
          <a:p>
            <a:pPr marL="0" indent="0">
              <a:buNone/>
            </a:pPr>
            <a:endParaRPr lang="en-US" alt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594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52503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Clinical MS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543"/>
            <a:ext cx="4421188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1800" dirty="0"/>
              <a:t>Cognition, mood disorders and fatigue</a:t>
            </a:r>
          </a:p>
          <a:p>
            <a:pPr>
              <a:buFontTx/>
              <a:buChar char="-"/>
            </a:pPr>
            <a:r>
              <a:rPr lang="en-US" altLang="en-US" sz="1800" dirty="0"/>
              <a:t>Cortical lesions, thalamic atrophy</a:t>
            </a:r>
          </a:p>
          <a:p>
            <a:pPr>
              <a:buFontTx/>
              <a:buChar char="-"/>
            </a:pPr>
            <a:r>
              <a:rPr lang="en-US" altLang="en-US" sz="1800" dirty="0"/>
              <a:t>Inter-hemispheric tracts</a:t>
            </a:r>
          </a:p>
          <a:p>
            <a:pPr>
              <a:buFontTx/>
              <a:buChar char="-"/>
            </a:pPr>
            <a:r>
              <a:rPr lang="en-US" altLang="en-US" sz="1800" dirty="0"/>
              <a:t>Inflammatory dysregulation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Approximately 70% of patients have cognitive impairment by formal testing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Mood d/o very common, especially anxiety, depression and bipolar disorder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50% of patients are unemployed by 10 years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88" y="2106613"/>
            <a:ext cx="41878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45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3CEF-64E0-4628-AAFD-D2C48C6C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Case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1BE58-FA97-488A-A11D-4F39F72C7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Brain MRI showed enhancing lesion in cerebellar peduncle and 2 small ovoid lesions in periventricular and subcortical areas in frontal lobes. Can this patient be diagnosed with MS? Do we need any additional testing?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71990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E101D-4B2C-D645-8C22-5229960E8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2024 McDonald diagnostic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4B0EC-5263-D1EE-D489-8EF3E4DB6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5232"/>
            <a:ext cx="8332839" cy="4525963"/>
          </a:xfrm>
        </p:spPr>
        <p:txBody>
          <a:bodyPr>
            <a:normAutofit/>
          </a:bodyPr>
          <a:lstStyle/>
          <a:p>
            <a:r>
              <a:rPr lang="en-US" sz="1800" dirty="0"/>
              <a:t>No need for dissemination in time: 2024 criteria move away from the notion that you need evidence that MS is affecting areas of the central nervous system at different times to make a diagnosis</a:t>
            </a:r>
          </a:p>
          <a:p>
            <a:r>
              <a:rPr lang="en-US" sz="1800" dirty="0"/>
              <a:t>Expands the number of topographies used to establish dissemination in space. In addition to the historical topographies (juxtacortical, periventricular, infratentorial, spinal cord), the optic nerve now represents a 5th topography (use of OCT!)</a:t>
            </a:r>
          </a:p>
          <a:p>
            <a:r>
              <a:rPr lang="en-US" sz="1800" dirty="0"/>
              <a:t>Adds the central vein sign (CVS, </a:t>
            </a:r>
            <a:r>
              <a:rPr lang="en-US" sz="1800" i="1" dirty="0"/>
              <a:t>≥</a:t>
            </a:r>
            <a:r>
              <a:rPr lang="en-US" sz="1800" dirty="0"/>
              <a:t>6), as well as paramagnetic rim lesions (PRLs, </a:t>
            </a:r>
            <a:r>
              <a:rPr lang="en-US" sz="1800" i="1" dirty="0"/>
              <a:t>≥</a:t>
            </a:r>
            <a:r>
              <a:rPr lang="en-US" sz="1800" dirty="0"/>
              <a:t>1 ) on brain MRI</a:t>
            </a:r>
          </a:p>
          <a:p>
            <a:r>
              <a:rPr lang="en-US" sz="1800" dirty="0"/>
              <a:t>Incorporates kappa free light chains (</a:t>
            </a:r>
            <a:r>
              <a:rPr lang="el-GR" sz="1800" dirty="0"/>
              <a:t>κ-</a:t>
            </a:r>
            <a:r>
              <a:rPr lang="en-US" sz="1800" dirty="0"/>
              <a:t>FLC) as an alternative to oligoclonal bands (OCBs) in cerebrospinal fluid (cheaper, objective, quick)</a:t>
            </a:r>
          </a:p>
          <a:p>
            <a:r>
              <a:rPr lang="en-US" sz="1800" dirty="0"/>
              <a:t>Allows to make a diagnosis of MS in individuals with no symptoms (RIS)</a:t>
            </a:r>
          </a:p>
          <a:p>
            <a:pPr marL="0" indent="0">
              <a:buNone/>
            </a:pPr>
            <a:r>
              <a:rPr lang="en-US" sz="1800" dirty="0"/>
              <a:t>A primary concern is </a:t>
            </a:r>
            <a:r>
              <a:rPr lang="en-US" sz="1800" b="1" dirty="0"/>
              <a:t>overdiagnosis</a:t>
            </a:r>
            <a:r>
              <a:rPr lang="en-US" sz="1800" dirty="0"/>
              <a:t>. The increased sensitivity of the criteria means that more people may be diagnosed with MS. </a:t>
            </a:r>
          </a:p>
        </p:txBody>
      </p:sp>
    </p:spTree>
    <p:extLst>
      <p:ext uri="{BB962C8B-B14F-4D97-AF65-F5344CB8AC3E}">
        <p14:creationId xmlns:p14="http://schemas.microsoft.com/office/powerpoint/2010/main" val="409816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2024 McDonald diagnostic criteria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20A5DD-36D8-3CC1-78DE-13BC445469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648" y="1385684"/>
            <a:ext cx="6766804" cy="547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80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D4E372-D9DF-E508-0D8A-FE109784C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852" y="164690"/>
            <a:ext cx="6872747" cy="641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02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Diagnostic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8597900" cy="5300662"/>
          </a:xfrm>
        </p:spPr>
        <p:txBody>
          <a:bodyPr>
            <a:normAutofit/>
          </a:bodyPr>
          <a:lstStyle/>
          <a:p>
            <a:r>
              <a:rPr lang="en-US" sz="1800" b="1" dirty="0"/>
              <a:t>MRI</a:t>
            </a:r>
            <a:r>
              <a:rPr lang="en-US" sz="1800" dirty="0"/>
              <a:t> - Brain and spine</a:t>
            </a:r>
          </a:p>
          <a:p>
            <a:pPr marL="0" indent="0">
              <a:buNone/>
            </a:pPr>
            <a:r>
              <a:rPr lang="en-US" sz="1800" dirty="0"/>
              <a:t>	(T2/FLAIR, T1, Gad+)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r>
              <a:rPr lang="en-US" sz="1400" dirty="0"/>
              <a:t>T1 FLAIR, 3D Gad, T2/FLAIR Gad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703864"/>
              </p:ext>
            </p:extLst>
          </p:nvPr>
        </p:nvGraphicFramePr>
        <p:xfrm>
          <a:off x="-885825" y="2049462"/>
          <a:ext cx="6092902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352890" imgH="3123966" progId="Acrobat.Document.11">
                  <p:embed/>
                </p:oleObj>
              </mc:Choice>
              <mc:Fallback>
                <p:oleObj name="Acrobat Document" r:id="rId2" imgW="5352890" imgH="312396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885825" y="2049462"/>
                        <a:ext cx="6092902" cy="35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128244"/>
              </p:ext>
            </p:extLst>
          </p:nvPr>
        </p:nvGraphicFramePr>
        <p:xfrm>
          <a:off x="4508500" y="4391024"/>
          <a:ext cx="5591175" cy="311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591037" imgH="3114587" progId="Acrobat.Document.11">
                  <p:embed/>
                </p:oleObj>
              </mc:Choice>
              <mc:Fallback>
                <p:oleObj name="Acrobat Document" r:id="rId4" imgW="5591037" imgH="311458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0" y="4391024"/>
                        <a:ext cx="5591175" cy="311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836405"/>
              </p:ext>
            </p:extLst>
          </p:nvPr>
        </p:nvGraphicFramePr>
        <p:xfrm>
          <a:off x="4508500" y="1417638"/>
          <a:ext cx="5562600" cy="313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5562384" imgH="3133344" progId="Acrobat.Document.11">
                  <p:embed/>
                </p:oleObj>
              </mc:Choice>
              <mc:Fallback>
                <p:oleObj name="Acrobat Document" r:id="rId6" imgW="5562384" imgH="313334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417638"/>
                        <a:ext cx="5562600" cy="313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251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+mn-lt"/>
              </a:rPr>
              <a:t>T2/FLAIR sagittal and axial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811763"/>
              </p:ext>
            </p:extLst>
          </p:nvPr>
        </p:nvGraphicFramePr>
        <p:xfrm>
          <a:off x="0" y="1417638"/>
          <a:ext cx="529907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590514" imgH="3066757" progId="Acrobat.Document.11">
                  <p:embed/>
                </p:oleObj>
              </mc:Choice>
              <mc:Fallback>
                <p:oleObj name="Acrobat Document" r:id="rId2" imgW="3590514" imgH="306675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417638"/>
                        <a:ext cx="5299075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343471"/>
              </p:ext>
            </p:extLst>
          </p:nvPr>
        </p:nvGraphicFramePr>
        <p:xfrm>
          <a:off x="4587875" y="1417638"/>
          <a:ext cx="518454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523814" imgH="3076135" progId="Acrobat.Document.11">
                  <p:embed/>
                </p:oleObj>
              </mc:Choice>
              <mc:Fallback>
                <p:oleObj name="Acrobat Document" r:id="rId4" imgW="3523814" imgH="307613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87875" y="1417638"/>
                        <a:ext cx="518454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2894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+mn-lt"/>
              </a:rPr>
              <a:t>Brain T2 and T1 axial with Gad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706058"/>
              </p:ext>
            </p:extLst>
          </p:nvPr>
        </p:nvGraphicFramePr>
        <p:xfrm>
          <a:off x="-342900" y="1417638"/>
          <a:ext cx="492918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90586" imgH="2562196" progId="Acrobat.Document.11">
                  <p:embed/>
                </p:oleObj>
              </mc:Choice>
              <mc:Fallback>
                <p:oleObj name="Acrobat Document" r:id="rId2" imgW="2790586" imgH="256219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42900" y="1417638"/>
                        <a:ext cx="4929187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953281"/>
              </p:ext>
            </p:extLst>
          </p:nvPr>
        </p:nvGraphicFramePr>
        <p:xfrm>
          <a:off x="4217987" y="1417638"/>
          <a:ext cx="5615547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190785" imgH="2571574" progId="Acrobat.Document.11">
                  <p:embed/>
                </p:oleObj>
              </mc:Choice>
              <mc:Fallback>
                <p:oleObj name="Acrobat Document" r:id="rId4" imgW="3190785" imgH="257157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7987" y="1417638"/>
                        <a:ext cx="5615547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8292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+mn-lt"/>
              </a:rPr>
              <a:t>C-spine STIR and T2 axial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290139"/>
              </p:ext>
            </p:extLst>
          </p:nvPr>
        </p:nvGraphicFramePr>
        <p:xfrm>
          <a:off x="-390525" y="1417638"/>
          <a:ext cx="585946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019365" imgH="3104740" progId="Acrobat.Document.11">
                  <p:embed/>
                </p:oleObj>
              </mc:Choice>
              <mc:Fallback>
                <p:oleObj name="Acrobat Document" r:id="rId2" imgW="4019365" imgH="310474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390525" y="1417638"/>
                        <a:ext cx="5859463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58560"/>
              </p:ext>
            </p:extLst>
          </p:nvPr>
        </p:nvGraphicFramePr>
        <p:xfrm>
          <a:off x="4775199" y="1417638"/>
          <a:ext cx="460875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180921" imgH="3123966" progId="Acrobat.Document.11">
                  <p:embed/>
                </p:oleObj>
              </mc:Choice>
              <mc:Fallback>
                <p:oleObj name="Acrobat Document" r:id="rId4" imgW="3180921" imgH="312396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5199" y="1417638"/>
                        <a:ext cx="4608755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46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/>
              <a:t>Define multiple sclerosis epidemiology and clinical course of this disease.</a:t>
            </a:r>
          </a:p>
          <a:p>
            <a:r>
              <a:rPr lang="en-US" sz="1800" dirty="0"/>
              <a:t>Describe new 2024 McDonald MS diagnostic criteria.</a:t>
            </a:r>
          </a:p>
          <a:p>
            <a:r>
              <a:rPr lang="en-US" sz="1800" dirty="0"/>
              <a:t>Describe common CSF findings in MS. </a:t>
            </a:r>
          </a:p>
          <a:p>
            <a:pPr lvl="0"/>
            <a:r>
              <a:rPr lang="en-US" sz="1800" dirty="0"/>
              <a:t>Describe the types of clinical presentation in MS. </a:t>
            </a:r>
          </a:p>
          <a:p>
            <a:pPr lvl="0"/>
            <a:r>
              <a:rPr lang="en-US" sz="1800" dirty="0"/>
              <a:t>Describe the treatment for an acute MS exacerbation and disease modifying therapies.</a:t>
            </a:r>
          </a:p>
        </p:txBody>
      </p:sp>
    </p:spTree>
    <p:extLst>
      <p:ext uri="{BB962C8B-B14F-4D97-AF65-F5344CB8AC3E}">
        <p14:creationId xmlns:p14="http://schemas.microsoft.com/office/powerpoint/2010/main" val="1274929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6018"/>
            <a:ext cx="8780206" cy="4525963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CSF</a:t>
            </a:r>
            <a:r>
              <a:rPr lang="en-US" sz="1800" dirty="0"/>
              <a:t> for </a:t>
            </a:r>
          </a:p>
          <a:p>
            <a:pPr lvl="1"/>
            <a:r>
              <a:rPr lang="en-US" sz="1800" dirty="0"/>
              <a:t>IgG index (normal &lt;0.66) and synthesis rate (normal -9.9 to +3.3) elevated – may correlate with severity of inflammation </a:t>
            </a:r>
          </a:p>
          <a:p>
            <a:pPr lvl="1"/>
            <a:r>
              <a:rPr lang="en-US" sz="1800" dirty="0"/>
              <a:t>Oligoclonal bands present (&gt;2) – must be unique to spinal fluid, takes time to develop, could be negative in 20%, especially early on</a:t>
            </a:r>
          </a:p>
          <a:p>
            <a:pPr lvl="2"/>
            <a:r>
              <a:rPr lang="en-US" sz="1800" dirty="0"/>
              <a:t>OR Kappa Light Chains (? lab cut-off), higher levels correlate with activity</a:t>
            </a:r>
          </a:p>
          <a:p>
            <a:pPr lvl="1"/>
            <a:r>
              <a:rPr lang="en-US" sz="1800" dirty="0"/>
              <a:t>Normal white blood cell count (or &lt;50, lymph%) </a:t>
            </a:r>
          </a:p>
          <a:p>
            <a:pPr lvl="1"/>
            <a:r>
              <a:rPr lang="en-US" sz="1800" dirty="0"/>
              <a:t>Normal protein (15-40; or &lt; 100/dL) </a:t>
            </a:r>
          </a:p>
          <a:p>
            <a:pPr marL="457200" lvl="1" indent="0">
              <a:buNone/>
            </a:pP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Evoked potential studies</a:t>
            </a:r>
            <a:r>
              <a:rPr lang="en-US" sz="1800" dirty="0"/>
              <a:t> (VEP, SSEP)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Blood work </a:t>
            </a:r>
            <a:r>
              <a:rPr lang="en-US" sz="1800" dirty="0"/>
              <a:t>to rule out other conditions: CBC, CMP, ANA complete panel, RF, vit B12 and Folate, CRP/ESR, HTLV-1/2, HIV, ACE, copper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OCT</a:t>
            </a:r>
            <a:r>
              <a:rPr lang="en-US" sz="1800" dirty="0"/>
              <a:t> for optic neuritis, </a:t>
            </a:r>
            <a:r>
              <a:rPr lang="en-US" sz="1800" b="1" dirty="0"/>
              <a:t>NF-L</a:t>
            </a:r>
            <a:r>
              <a:rPr lang="en-US" sz="1800" dirty="0"/>
              <a:t> and other CSF/blood </a:t>
            </a:r>
            <a:r>
              <a:rPr lang="en-US" sz="1800" b="1" dirty="0"/>
              <a:t>biomarkers</a:t>
            </a:r>
            <a:r>
              <a:rPr lang="en-US" sz="1800" dirty="0"/>
              <a:t> for activity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7228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SLE</a:t>
            </a:r>
          </a:p>
          <a:p>
            <a:r>
              <a:rPr lang="en-US" dirty="0"/>
              <a:t>Sjogren’s disease</a:t>
            </a:r>
          </a:p>
          <a:p>
            <a:r>
              <a:rPr lang="en-US" dirty="0"/>
              <a:t>Lyme/neuroborreliosis</a:t>
            </a:r>
          </a:p>
          <a:p>
            <a:r>
              <a:rPr lang="en-US" dirty="0"/>
              <a:t>CNS vasculitis</a:t>
            </a:r>
          </a:p>
          <a:p>
            <a:r>
              <a:rPr lang="en-US" dirty="0"/>
              <a:t>Cerebrovascular disease</a:t>
            </a:r>
          </a:p>
          <a:p>
            <a:r>
              <a:rPr lang="en-US" dirty="0"/>
              <a:t>Syphilis</a:t>
            </a:r>
          </a:p>
          <a:p>
            <a:r>
              <a:rPr lang="en-US" dirty="0"/>
              <a:t>HIV and HTLV-1 complications</a:t>
            </a:r>
          </a:p>
          <a:p>
            <a:r>
              <a:rPr lang="en-US" dirty="0" err="1"/>
              <a:t>Neurosarcoidosis</a:t>
            </a:r>
            <a:endParaRPr lang="en-US" dirty="0"/>
          </a:p>
          <a:p>
            <a:r>
              <a:rPr lang="en-US" dirty="0" err="1"/>
              <a:t>Vit</a:t>
            </a:r>
            <a:r>
              <a:rPr lang="en-US" dirty="0"/>
              <a:t> B12, </a:t>
            </a:r>
            <a:r>
              <a:rPr lang="en-US" dirty="0" err="1"/>
              <a:t>vit</a:t>
            </a:r>
            <a:r>
              <a:rPr lang="en-US" dirty="0"/>
              <a:t> E, copper deficiency</a:t>
            </a:r>
          </a:p>
          <a:p>
            <a:r>
              <a:rPr lang="en-US" dirty="0"/>
              <a:t>Mitochondrial disorders (CADASIL)</a:t>
            </a:r>
          </a:p>
          <a:p>
            <a:r>
              <a:rPr lang="en-US" dirty="0"/>
              <a:t>Postinfectious inflammatory disease (ADEM)</a:t>
            </a:r>
          </a:p>
          <a:p>
            <a:r>
              <a:rPr lang="en-US" dirty="0"/>
              <a:t>Paraneoplastic disease, NMDA encephalitis</a:t>
            </a:r>
          </a:p>
          <a:p>
            <a:r>
              <a:rPr lang="en-US" dirty="0"/>
              <a:t>NMO and MOGAD</a:t>
            </a:r>
          </a:p>
          <a:p>
            <a:r>
              <a:rPr lang="en-US" dirty="0" err="1"/>
              <a:t>Behcet's</a:t>
            </a:r>
            <a:r>
              <a:rPr lang="en-US" dirty="0"/>
              <a:t> disease</a:t>
            </a:r>
          </a:p>
          <a:p>
            <a:r>
              <a:rPr lang="en-US" dirty="0"/>
              <a:t>Compressive lesions of the spinal cord (herniated disc, tumor, AVM)</a:t>
            </a:r>
          </a:p>
        </p:txBody>
      </p:sp>
    </p:spTree>
    <p:extLst>
      <p:ext uri="{BB962C8B-B14F-4D97-AF65-F5344CB8AC3E}">
        <p14:creationId xmlns:p14="http://schemas.microsoft.com/office/powerpoint/2010/main" val="815659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MS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72168" cy="4525963"/>
          </a:xfrm>
        </p:spPr>
        <p:txBody>
          <a:bodyPr>
            <a:normAutofit/>
          </a:bodyPr>
          <a:lstStyle/>
          <a:p>
            <a:r>
              <a:rPr lang="en-US" sz="1800" dirty="0"/>
              <a:t>Acute</a:t>
            </a:r>
          </a:p>
          <a:p>
            <a:pPr lvl="1"/>
            <a:r>
              <a:rPr lang="en-US" sz="1800" dirty="0"/>
              <a:t>Methylprednisolone 1000mg IV for 3-5 days, can be repeated</a:t>
            </a:r>
          </a:p>
          <a:p>
            <a:pPr lvl="1"/>
            <a:r>
              <a:rPr lang="en-US" sz="1800" dirty="0"/>
              <a:t>Oral equivalent (prednisone 50mg 25 tablets per day, or dexamethasone 4mg 47 tabs or 6mg 31 tab, or compounded methylprednisolone 250mg  4 capsules a day for 3-5 days )</a:t>
            </a:r>
          </a:p>
          <a:p>
            <a:pPr lvl="1"/>
            <a:r>
              <a:rPr lang="en-US" sz="1800" dirty="0"/>
              <a:t>ACTH (</a:t>
            </a:r>
            <a:r>
              <a:rPr lang="en-US" sz="1800" dirty="0" err="1"/>
              <a:t>Acthar</a:t>
            </a:r>
            <a:r>
              <a:rPr lang="en-US" sz="1800" dirty="0"/>
              <a:t> gel) 80 units daily sq for 10 days, sometimes longer</a:t>
            </a:r>
          </a:p>
          <a:p>
            <a:pPr lvl="1"/>
            <a:r>
              <a:rPr lang="en-US" sz="1800" dirty="0"/>
              <a:t>PLEX – 1-1.5 volume every other day for 5 to 8 courses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For steroids: premedicate with H2 blockers/PPI, may need benzodiazepines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Do not treat “pseudo-exacerbation”/recrudescence of old symptoms with steroids!</a:t>
            </a:r>
          </a:p>
        </p:txBody>
      </p:sp>
    </p:spTree>
    <p:extLst>
      <p:ext uri="{BB962C8B-B14F-4D97-AF65-F5344CB8AC3E}">
        <p14:creationId xmlns:p14="http://schemas.microsoft.com/office/powerpoint/2010/main" val="707982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2800-6D1F-4A0F-6709-AB4035A98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0F32-9D61-902A-B254-DFD9E1A23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/>
              <a:t>28 </a:t>
            </a:r>
            <a:r>
              <a:rPr lang="en-US" sz="1800" dirty="0" err="1"/>
              <a:t>yo</a:t>
            </a:r>
            <a:r>
              <a:rPr lang="en-US" sz="1800" dirty="0"/>
              <a:t> female with 5-year history of MS is seen in clinic. She has been doing well on ocrelizumab IV therapy. She recently learned she is pregnant, 8 weeks of gestation. Which of the following best describes current understanding of risk from ocrelizumab during pregnancy and breastfeeding?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/>
              <a:t>	1. current evidence suggest ocrelizumab doesn’t cross placenta during the first trimester and does not pose a known risk during breastfeeding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/>
              <a:t>	2. ocrelizumab is associated with teratogenicity, and pregnancy should be terminated, but only in women older that 35y of age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/>
              <a:t>	3. ocrelizumab is concentrated in breast milk and should not be used after delivery if patient plans to nurse, or she should not breastfeed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/>
              <a:t>	4. ocrelizumab should be stopped 12 months before conception and not restarted until no longer breastfeeding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55444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4962-55BE-5761-9620-BA142306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1212-29EB-9CA7-47C6-D3F97CEB7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70490" cy="4525963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/>
              <a:t>28 </a:t>
            </a:r>
            <a:r>
              <a:rPr lang="en-US" sz="1800" dirty="0" err="1"/>
              <a:t>yo</a:t>
            </a:r>
            <a:r>
              <a:rPr lang="en-US" sz="1800" dirty="0"/>
              <a:t> female with 5-year history of MS is seen in clinic. She has been doing well on ocrelizumab IV therapy. She recently learned she is pregnant, 8 weeks of gestation. Which of the following best describes current understanding of risk from ocrelizumab during pregnancy and breastfeeding?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/>
              <a:t>	1. </a:t>
            </a:r>
            <a:r>
              <a:rPr lang="en-US" sz="1800" b="1" dirty="0"/>
              <a:t>current evidence suggest ocrelizumab doesn’t cross placenta during the first trimester and does not pose a known risk during breastfeeding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/>
              <a:t>	2. ocrelizumab is associated with teratogenicity, and pregnancy should be terminated, but only in women older that 35y of age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/>
              <a:t>	3. ocrelizumab is concentrated in breast milk and should not be used after delivery if patient plans to nurse, or she should not breastfeed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/>
              <a:t>	4. ocrelizumab should be stopped 12 months before conception and not restarted until no longer breastfeeding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81051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ECA5-3851-6AC5-1EA4-FEEB65E4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dirty="0"/>
              <a:t>Disease modifying therapies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D57D-2133-BCA7-E2A2-3DE8365F5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Autofit/>
          </a:bodyPr>
          <a:lstStyle/>
          <a:p>
            <a:r>
              <a:rPr lang="en-US" sz="1600" dirty="0"/>
              <a:t>Interferon-</a:t>
            </a:r>
            <a:r>
              <a:rPr lang="en-US" sz="160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  SQ or IM: Avonex and </a:t>
            </a:r>
            <a:r>
              <a:rPr lang="en-US" sz="1600" dirty="0" err="1"/>
              <a:t>Plegridy</a:t>
            </a:r>
            <a:r>
              <a:rPr lang="en-US" sz="1600" dirty="0"/>
              <a:t> 1a, </a:t>
            </a:r>
            <a:r>
              <a:rPr lang="en-US" sz="1600" dirty="0" err="1"/>
              <a:t>Betaseron</a:t>
            </a:r>
            <a:r>
              <a:rPr lang="en-US" sz="1600" dirty="0"/>
              <a:t>/</a:t>
            </a:r>
            <a:r>
              <a:rPr lang="en-US" sz="1600" dirty="0" err="1"/>
              <a:t>Extavia</a:t>
            </a:r>
            <a:r>
              <a:rPr lang="en-US" sz="1600" dirty="0"/>
              <a:t> 1b, Rebif 1a</a:t>
            </a:r>
          </a:p>
          <a:p>
            <a:r>
              <a:rPr lang="en-US" sz="1600" dirty="0"/>
              <a:t>Glatiramer Acetate SQ: Copaxone, </a:t>
            </a:r>
            <a:r>
              <a:rPr lang="en-US" sz="1600" dirty="0" err="1"/>
              <a:t>Glatopa</a:t>
            </a:r>
            <a:r>
              <a:rPr lang="en-US" sz="1600" dirty="0"/>
              <a:t> and other generics</a:t>
            </a:r>
          </a:p>
          <a:p>
            <a:r>
              <a:rPr lang="en-US" sz="1600" dirty="0"/>
              <a:t>Mitoxantrone (</a:t>
            </a:r>
            <a:r>
              <a:rPr lang="en-US" sz="1600" dirty="0" err="1"/>
              <a:t>Novantrone</a:t>
            </a:r>
            <a:r>
              <a:rPr lang="en-US" sz="1600" dirty="0"/>
              <a:t>) IV – not generally used anymore</a:t>
            </a:r>
          </a:p>
          <a:p>
            <a:r>
              <a:rPr lang="en-US" sz="1600" dirty="0"/>
              <a:t>S1P Receptor antagonists PO: Fingolimod (Gilenya and generics), Siponimod (</a:t>
            </a:r>
            <a:r>
              <a:rPr lang="en-US" sz="1600" dirty="0" err="1"/>
              <a:t>Mayzent</a:t>
            </a:r>
            <a:r>
              <a:rPr lang="en-US" sz="1600" dirty="0"/>
              <a:t>), Ozanimod (</a:t>
            </a:r>
            <a:r>
              <a:rPr lang="en-US" sz="1600" dirty="0" err="1"/>
              <a:t>Zeposia</a:t>
            </a:r>
            <a:r>
              <a:rPr lang="en-US" sz="1600" dirty="0"/>
              <a:t>), Ponesimod (</a:t>
            </a:r>
            <a:r>
              <a:rPr lang="en-US" sz="1600" dirty="0" err="1"/>
              <a:t>Ponvory</a:t>
            </a:r>
            <a:r>
              <a:rPr lang="en-US" sz="1600" dirty="0"/>
              <a:t>)</a:t>
            </a:r>
          </a:p>
          <a:p>
            <a:r>
              <a:rPr lang="en-US" sz="1600" dirty="0"/>
              <a:t>Teriflunomide (</a:t>
            </a:r>
            <a:r>
              <a:rPr lang="en-US" sz="1600" dirty="0" err="1"/>
              <a:t>Aubagio</a:t>
            </a:r>
            <a:r>
              <a:rPr lang="en-US" sz="1600" dirty="0"/>
              <a:t> and generics)  PO</a:t>
            </a:r>
          </a:p>
          <a:p>
            <a:r>
              <a:rPr lang="en-US" sz="1600" dirty="0"/>
              <a:t>Fumarates PO: Dimethyl Fumarate (Tecfidera and generics), Diroximel Fumarate (</a:t>
            </a:r>
            <a:r>
              <a:rPr lang="en-US" sz="1600" dirty="0" err="1"/>
              <a:t>Vumerity</a:t>
            </a:r>
            <a:r>
              <a:rPr lang="en-US" sz="1600" dirty="0"/>
              <a:t>), Monomethyl Fumarate (</a:t>
            </a:r>
            <a:r>
              <a:rPr lang="en-US" sz="1600" dirty="0" err="1"/>
              <a:t>Bafiertam</a:t>
            </a:r>
            <a:r>
              <a:rPr lang="en-US" sz="1600" dirty="0"/>
              <a:t>)</a:t>
            </a:r>
          </a:p>
          <a:p>
            <a:r>
              <a:rPr lang="en-US" sz="1600" dirty="0"/>
              <a:t>Cladribine (</a:t>
            </a:r>
            <a:r>
              <a:rPr lang="en-US" sz="1600" dirty="0" err="1"/>
              <a:t>Mavenclad</a:t>
            </a:r>
            <a:r>
              <a:rPr lang="en-US" sz="1600" dirty="0"/>
              <a:t>) PO</a:t>
            </a:r>
          </a:p>
          <a:p>
            <a:r>
              <a:rPr lang="en-US" sz="1600" dirty="0"/>
              <a:t>Monoclonal Antibodies</a:t>
            </a:r>
          </a:p>
          <a:p>
            <a:pPr marL="0" indent="0">
              <a:buNone/>
            </a:pPr>
            <a:r>
              <a:rPr lang="en-US" sz="1600" dirty="0"/>
              <a:t>	Anti-integrin: Natalizumab (Tysabri)  IV</a:t>
            </a:r>
          </a:p>
          <a:p>
            <a:pPr marL="0" indent="0">
              <a:buNone/>
            </a:pPr>
            <a:r>
              <a:rPr lang="en-US" sz="1600" dirty="0"/>
              <a:t>	CD52: Alemtuzumab (Lemtrada)  IV</a:t>
            </a:r>
          </a:p>
          <a:p>
            <a:pPr marL="0" indent="0">
              <a:buNone/>
            </a:pPr>
            <a:r>
              <a:rPr lang="en-US" sz="1600" dirty="0"/>
              <a:t>	CD20: Ocrelizumab (Ocrevus IV and  </a:t>
            </a:r>
            <a:r>
              <a:rPr lang="en-US" sz="1600" dirty="0" err="1"/>
              <a:t>Zunovo</a:t>
            </a:r>
            <a:r>
              <a:rPr lang="en-US" sz="1600" dirty="0"/>
              <a:t> SQ), Ofatumumab (</a:t>
            </a:r>
            <a:r>
              <a:rPr lang="en-US" sz="1600" dirty="0" err="1"/>
              <a:t>Kesimpta</a:t>
            </a:r>
            <a:r>
              <a:rPr lang="en-US" sz="1600" dirty="0"/>
              <a:t>) SQ, Ublituximab (</a:t>
            </a:r>
            <a:r>
              <a:rPr lang="en-US" sz="1600" dirty="0" err="1"/>
              <a:t>Briumvi</a:t>
            </a:r>
            <a:r>
              <a:rPr lang="en-US" sz="1600" dirty="0"/>
              <a:t>) IV;</a:t>
            </a:r>
          </a:p>
          <a:p>
            <a:pPr marL="0" indent="0">
              <a:buNone/>
            </a:pPr>
            <a:r>
              <a:rPr lang="en-US" sz="1600" dirty="0"/>
              <a:t>Rituximab (Rituxan and biosimilars) IV - not approved but used for MS, MOGAD and NMO</a:t>
            </a:r>
          </a:p>
        </p:txBody>
      </p:sp>
    </p:spTree>
    <p:extLst>
      <p:ext uri="{BB962C8B-B14F-4D97-AF65-F5344CB8AC3E}">
        <p14:creationId xmlns:p14="http://schemas.microsoft.com/office/powerpoint/2010/main" val="3603035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Older drugs (injectable/IV)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790" y="85788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i="1" dirty="0"/>
              <a:t>Interferon-</a:t>
            </a:r>
            <a:r>
              <a:rPr lang="en-US" sz="1600" b="1" i="1" dirty="0">
                <a:latin typeface="Symbol" panose="05050102010706020507" pitchFamily="18" charset="2"/>
              </a:rPr>
              <a:t>b</a:t>
            </a:r>
            <a:r>
              <a:rPr lang="en-US" sz="1600" dirty="0"/>
              <a:t>  SQ or IM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 dirty="0"/>
              <a:t>Avonex, </a:t>
            </a:r>
            <a:r>
              <a:rPr lang="en-US" sz="1600" i="1" dirty="0" err="1"/>
              <a:t>Plegridy</a:t>
            </a:r>
            <a:r>
              <a:rPr lang="en-US" sz="1600" i="1" dirty="0"/>
              <a:t>, Rebif </a:t>
            </a:r>
            <a:r>
              <a:rPr lang="en-US" sz="1600" dirty="0"/>
              <a:t>1a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 dirty="0" err="1"/>
              <a:t>Betaseron</a:t>
            </a:r>
            <a:r>
              <a:rPr lang="en-US" sz="1600" i="1" dirty="0"/>
              <a:t>/</a:t>
            </a:r>
            <a:r>
              <a:rPr lang="en-US" sz="1600" i="1" dirty="0" err="1"/>
              <a:t>Extavia</a:t>
            </a:r>
            <a:r>
              <a:rPr lang="en-US" sz="1600" dirty="0"/>
              <a:t> 1b</a:t>
            </a:r>
          </a:p>
          <a:p>
            <a:pPr marL="400050" lvl="1" indent="0">
              <a:buNone/>
            </a:pPr>
            <a:r>
              <a:rPr lang="en-US" sz="1600" dirty="0"/>
              <a:t>Increases anti-inflammatory and decreases pro-inflammatory cytokine production</a:t>
            </a:r>
          </a:p>
          <a:p>
            <a:pPr marL="400050" lvl="1" indent="0">
              <a:buNone/>
            </a:pPr>
            <a:r>
              <a:rPr lang="en-US" sz="1600" dirty="0"/>
              <a:t>Safe in pregnancy/breastfeeding </a:t>
            </a:r>
          </a:p>
          <a:p>
            <a:pPr marL="400050" lvl="1" indent="0">
              <a:buNone/>
            </a:pPr>
            <a:r>
              <a:rPr lang="en-US" sz="1600" dirty="0"/>
              <a:t>SE: depression, low WBC, liver function </a:t>
            </a:r>
          </a:p>
          <a:p>
            <a:pPr marL="400050" lvl="1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i="1" dirty="0"/>
              <a:t>Glatiramer Acetate </a:t>
            </a:r>
            <a:r>
              <a:rPr lang="en-US" sz="1600" dirty="0"/>
              <a:t>SQ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 dirty="0"/>
              <a:t>Copaxone/</a:t>
            </a:r>
            <a:r>
              <a:rPr lang="en-US" sz="1600" i="1" dirty="0" err="1"/>
              <a:t>Glatopa</a:t>
            </a:r>
            <a:r>
              <a:rPr lang="en-US" sz="1600" i="1" dirty="0"/>
              <a:t> and other generics</a:t>
            </a:r>
          </a:p>
          <a:p>
            <a:pPr marL="457200" lvl="1" indent="0">
              <a:buNone/>
            </a:pPr>
            <a:r>
              <a:rPr lang="en-US" sz="1600" dirty="0"/>
              <a:t>Rebalances Th1/Th2 type helper responses</a:t>
            </a:r>
          </a:p>
          <a:p>
            <a:pPr marL="457200" lvl="1" indent="0">
              <a:buNone/>
            </a:pPr>
            <a:r>
              <a:rPr lang="en-US" sz="1600" dirty="0"/>
              <a:t>Safe in pregnancy/breastfeeding </a:t>
            </a:r>
          </a:p>
          <a:p>
            <a:pPr marL="457200" lvl="1" indent="0">
              <a:buNone/>
            </a:pPr>
            <a:r>
              <a:rPr lang="en-US" sz="1600" dirty="0"/>
              <a:t>SE: injection reaction, skin lipoatrophy</a:t>
            </a:r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i="1" dirty="0"/>
              <a:t>Mitoxantrone</a:t>
            </a:r>
            <a:r>
              <a:rPr lang="en-US" sz="1600" dirty="0"/>
              <a:t> (</a:t>
            </a:r>
            <a:r>
              <a:rPr lang="en-US" sz="1600" i="1" dirty="0" err="1"/>
              <a:t>Novantrone</a:t>
            </a:r>
            <a:r>
              <a:rPr lang="en-US" sz="1600" dirty="0"/>
              <a:t>) IV – not used anymore due to cardiotoxicity and secondary malignancies (leukemia), “blue drug”. For secondary progressive MS.</a:t>
            </a:r>
          </a:p>
          <a:p>
            <a:pPr marL="400050" lvl="1" indent="0">
              <a:buNone/>
            </a:pPr>
            <a:r>
              <a:rPr lang="en-US" sz="1600" dirty="0"/>
              <a:t>Antineoplastic agent, inhibits B cell, T cell, and macrophage proliferation and impairs antigen presentation, as well as the secretion of IFN-</a:t>
            </a:r>
            <a:r>
              <a:rPr lang="en-US" sz="1600" dirty="0">
                <a:latin typeface="Symbol" panose="05050102010706020507" pitchFamily="18" charset="2"/>
              </a:rPr>
              <a:t>g</a:t>
            </a:r>
            <a:r>
              <a:rPr lang="en-US" sz="1600" dirty="0"/>
              <a:t>, TNF-</a:t>
            </a:r>
            <a:r>
              <a:rPr lang="en-US" sz="1600" dirty="0">
                <a:latin typeface="Symbol" panose="05050102010706020507" pitchFamily="18" charset="2"/>
              </a:rPr>
              <a:t>a</a:t>
            </a:r>
            <a:r>
              <a:rPr lang="en-US" sz="1600" dirty="0"/>
              <a:t>, and IL-2.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3737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Oral 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39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i="1" dirty="0"/>
              <a:t>S1P receptor antagonists</a:t>
            </a:r>
          </a:p>
          <a:p>
            <a:pPr marL="0" indent="0">
              <a:buNone/>
            </a:pPr>
            <a:r>
              <a:rPr lang="en-US" sz="1600" dirty="0"/>
              <a:t>Blocks egress of lymphocytes from lymphoid tissue</a:t>
            </a:r>
          </a:p>
          <a:p>
            <a:pPr marL="0" indent="0">
              <a:buNone/>
            </a:pPr>
            <a:r>
              <a:rPr lang="en-US" sz="1600" dirty="0"/>
              <a:t>Non-selective; first dose monitoring (brady), eye exam before and 3-4 month after initiation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i="1" dirty="0"/>
              <a:t>Fingolimod</a:t>
            </a:r>
            <a:r>
              <a:rPr lang="en-US" sz="1600" i="1" dirty="0"/>
              <a:t> (Gilenya)</a:t>
            </a:r>
            <a:r>
              <a:rPr lang="en-US" sz="1600" dirty="0"/>
              <a:t>  0.5mg once daily; available as generic   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Selective S1P1/S1P5 receptor agonist (brain and lymphocytes), no first dose monitoring (unless cardiac history), titration mitigates first-dose cardiac effect;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i="1" dirty="0"/>
              <a:t>Siponimod</a:t>
            </a:r>
            <a:r>
              <a:rPr lang="en-US" sz="1600" dirty="0"/>
              <a:t> </a:t>
            </a:r>
            <a:r>
              <a:rPr lang="en-US" sz="1600" i="1" dirty="0"/>
              <a:t>(</a:t>
            </a:r>
            <a:r>
              <a:rPr lang="en-US" sz="1600" i="1" dirty="0" err="1"/>
              <a:t>Mayzent</a:t>
            </a:r>
            <a:r>
              <a:rPr lang="en-US" sz="1600" i="1" dirty="0"/>
              <a:t>) </a:t>
            </a:r>
            <a:r>
              <a:rPr lang="en-US" sz="1600" dirty="0"/>
              <a:t>2mg or lower dose once daily; needs genetic testing (CYP2C9 genotype, contraindicated in *3/*3) prior to administration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i="1" dirty="0"/>
              <a:t>Ozanimod</a:t>
            </a:r>
            <a:r>
              <a:rPr lang="en-US" sz="1600" dirty="0"/>
              <a:t> (</a:t>
            </a:r>
            <a:r>
              <a:rPr lang="en-US" sz="1600" i="1" dirty="0" err="1"/>
              <a:t>Zeposia</a:t>
            </a:r>
            <a:r>
              <a:rPr lang="en-US" sz="1600" dirty="0"/>
              <a:t>) 0.92mg capsules once daily after titration, lesser drop in Lymph count, also approved for Ulcerative Colitis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i="1" dirty="0" err="1"/>
              <a:t>Ponesimod</a:t>
            </a:r>
            <a:r>
              <a:rPr lang="en-US" sz="1600" dirty="0"/>
              <a:t> (</a:t>
            </a:r>
            <a:r>
              <a:rPr lang="en-US" sz="1600" i="1" dirty="0" err="1"/>
              <a:t>Ponvory</a:t>
            </a:r>
            <a:r>
              <a:rPr lang="en-US" sz="1600" dirty="0"/>
              <a:t>)</a:t>
            </a:r>
            <a:r>
              <a:rPr lang="en-US" sz="1600" b="1" dirty="0"/>
              <a:t> </a:t>
            </a:r>
            <a:r>
              <a:rPr lang="en-US" sz="1600" dirty="0"/>
              <a:t>20mg capsules once daily after titration; </a:t>
            </a:r>
            <a:r>
              <a:rPr lang="en-US" sz="1600" dirty="0" err="1"/>
              <a:t>Lymphs</a:t>
            </a:r>
            <a:r>
              <a:rPr lang="en-US" sz="1600" dirty="0"/>
              <a:t> recover in 1-2 weeks, higher liver toxicity but no monitoring recommended</a:t>
            </a:r>
          </a:p>
          <a:p>
            <a:pPr marL="0" indent="0">
              <a:buNone/>
            </a:pPr>
            <a:r>
              <a:rPr lang="en-US" sz="1600" dirty="0"/>
              <a:t>SE: Same class warnings for all; cardiac precautions and contraindications; EKG, VZV, eye exam only if pre-existing eye problems, interaction with certain meds (CYP2C8, MAO-I), viral infections, cryptococcal infections/meningitis, macular edema, bradycardia, hypertension, PRES, severe increase in disability after discontinuation, not to be used with pregnancy/lactation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4458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78C62-57BF-DA7A-4E1A-D00EFF7F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dirty="0"/>
              <a:t>Oral medications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04DBB-0C09-B920-AD52-8F0C4BDB5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132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i="1" dirty="0"/>
              <a:t>Fumarates</a:t>
            </a:r>
          </a:p>
          <a:p>
            <a:pPr marL="0" indent="0">
              <a:buNone/>
            </a:pPr>
            <a:r>
              <a:rPr lang="en-US" sz="1600" dirty="0"/>
              <a:t>Increases intracellular accumulation of Nrf2, leading to anti-inflammatory and antioxidant effects, change in gene expression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i="1" dirty="0"/>
              <a:t>Dimethyl Fumarate </a:t>
            </a:r>
            <a:r>
              <a:rPr lang="en-US" sz="1600" dirty="0"/>
              <a:t>(</a:t>
            </a:r>
            <a:r>
              <a:rPr lang="en-US" sz="1600" i="1" dirty="0"/>
              <a:t>Tecfidera and generics</a:t>
            </a:r>
            <a:r>
              <a:rPr lang="en-US" sz="1600" dirty="0"/>
              <a:t>)  240mg twice daily (titration) –metabolized to active ingredient MMF</a:t>
            </a:r>
          </a:p>
          <a:p>
            <a:r>
              <a:rPr lang="en-US" sz="1600" b="1" i="1" dirty="0"/>
              <a:t>Diroximel Fumarate</a:t>
            </a:r>
            <a:r>
              <a:rPr lang="en-US" sz="1600" dirty="0"/>
              <a:t> (</a:t>
            </a:r>
            <a:r>
              <a:rPr lang="en-US" sz="1600" i="1" dirty="0" err="1"/>
              <a:t>Vumerity</a:t>
            </a:r>
            <a:r>
              <a:rPr lang="en-US" sz="1600" dirty="0"/>
              <a:t>) 462mg (administered as two 231 mg capsules) twice daily; metabolized to active ingredient MMF, larger molecule with lower concentration of irritant, less GI side effects than Tecfidera</a:t>
            </a:r>
          </a:p>
          <a:p>
            <a:r>
              <a:rPr lang="en-US" sz="1600" b="1" i="1" dirty="0"/>
              <a:t>Monomethyl fumarate </a:t>
            </a:r>
            <a:r>
              <a:rPr lang="en-US" sz="1600" dirty="0"/>
              <a:t>(</a:t>
            </a:r>
            <a:r>
              <a:rPr lang="en-US" sz="1600" i="1" dirty="0" err="1"/>
              <a:t>Bafiertam</a:t>
            </a:r>
            <a:r>
              <a:rPr lang="en-US" sz="1600" dirty="0"/>
              <a:t>) 190 mg, administered as two 95 mg capsules bid Active ingredient, no need to metabolize, less GI side effects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SE: GI side effects first 1-2 months for DMF and DRF; flushing, less if taken with food, ASA to help minimize flushing; Lymphopenia  - monitor q6 months, risk for PML with prolonged lymphopenia; liver toxicity was seen in post-marketing</a:t>
            </a:r>
          </a:p>
        </p:txBody>
      </p:sp>
    </p:spTree>
    <p:extLst>
      <p:ext uri="{BB962C8B-B14F-4D97-AF65-F5344CB8AC3E}">
        <p14:creationId xmlns:p14="http://schemas.microsoft.com/office/powerpoint/2010/main" val="56251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5C4F-5BBE-AE8F-5F6E-9693D18A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Oral medications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44CD2-7DA8-DCCC-D08E-429A7DFB8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8" y="116601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/>
              <a:t>Teriflunomide</a:t>
            </a:r>
            <a:r>
              <a:rPr lang="en-US" sz="1600" i="1" dirty="0"/>
              <a:t> (</a:t>
            </a:r>
            <a:r>
              <a:rPr lang="en-US" sz="1600" i="1" dirty="0" err="1"/>
              <a:t>Aubagio</a:t>
            </a:r>
            <a:r>
              <a:rPr lang="en-US" sz="1600" i="1" dirty="0"/>
              <a:t> and generics) </a:t>
            </a:r>
            <a:r>
              <a:rPr lang="en-US" sz="1600" dirty="0"/>
              <a:t> PO 7mg or 14mg once daily</a:t>
            </a:r>
          </a:p>
          <a:p>
            <a:pPr marL="0" indent="0">
              <a:buNone/>
            </a:pPr>
            <a:r>
              <a:rPr lang="en-US" sz="1600" dirty="0"/>
              <a:t>Reversible inhibitor of the mitochondrial enzyme DHODH which inhibits de novo pyrimidine DNA synthesis and prevents proliferation of activated T and B</a:t>
            </a:r>
          </a:p>
          <a:p>
            <a:pPr marL="0" indent="0">
              <a:buNone/>
            </a:pPr>
            <a:r>
              <a:rPr lang="en-US" sz="1600" dirty="0"/>
              <a:t>SE: boxed warning on liver toxicity (was seen with leflunomide) and teratogenicity (animals); initial monitoring of liver function; hair loss, skin rash, can be removed over 11 days with activated charcoal or cholestyramine (accelerated elimination procedure). 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i="1" dirty="0"/>
              <a:t>Cladribine</a:t>
            </a:r>
            <a:r>
              <a:rPr lang="en-US" sz="1600" dirty="0"/>
              <a:t> </a:t>
            </a:r>
            <a:r>
              <a:rPr lang="en-US" sz="1600" i="1" dirty="0"/>
              <a:t>(</a:t>
            </a:r>
            <a:r>
              <a:rPr lang="en-US" sz="1600" i="1" dirty="0" err="1"/>
              <a:t>Mavenclad</a:t>
            </a:r>
            <a:r>
              <a:rPr lang="en-US" sz="1600" i="1" dirty="0"/>
              <a:t>) </a:t>
            </a:r>
            <a:r>
              <a:rPr lang="en-US" sz="1600" dirty="0"/>
              <a:t>PO 10 mg tab, weight based 4 short courses over 2 y., followed by 2 years of monitoring.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Antimetabolite, disrupts cellular metabolism by inhibiting DNA synthesis and repair, leading to apoptosis, mainly in lymphocytes</a:t>
            </a:r>
          </a:p>
          <a:p>
            <a:pPr marL="0" indent="0">
              <a:buNone/>
            </a:pPr>
            <a:r>
              <a:rPr lang="en-US" sz="1600" dirty="0"/>
              <a:t>SE: boxed warning about increased risk for malignancy (but proven to be safe) and fetal harm, monitor lymphocytes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267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Epidemiology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MS is the most common, progressive neurological disease to affect young and middle-aged adults. </a:t>
            </a:r>
          </a:p>
          <a:p>
            <a:r>
              <a:rPr lang="en-US" sz="1800" dirty="0"/>
              <a:t>Immune-mediated, prevalence 50-300/100,000; </a:t>
            </a:r>
          </a:p>
          <a:p>
            <a:pPr lvl="1"/>
            <a:r>
              <a:rPr lang="en-US" sz="1400" dirty="0"/>
              <a:t>in US - appr. 900,000 total;  </a:t>
            </a:r>
          </a:p>
          <a:p>
            <a:pPr lvl="1"/>
            <a:r>
              <a:rPr lang="en-US" sz="1400" dirty="0"/>
              <a:t>world-wide 2.8 </a:t>
            </a:r>
            <a:r>
              <a:rPr lang="en-US" sz="1400" dirty="0" err="1"/>
              <a:t>mln</a:t>
            </a:r>
            <a:r>
              <a:rPr lang="en-US" sz="1400" dirty="0"/>
              <a:t>;. </a:t>
            </a:r>
          </a:p>
          <a:p>
            <a:pPr lvl="1"/>
            <a:r>
              <a:rPr lang="en-US" sz="1400" dirty="0"/>
              <a:t>5,000 -10,000 pediatric patients. </a:t>
            </a:r>
          </a:p>
          <a:p>
            <a:r>
              <a:rPr lang="en-US" sz="1800" dirty="0"/>
              <a:t>Genetic (HLA-DR15,16; non-HLA, &gt;200 genes), epigenetic and environmental factors (EBV, vit D, smoking, obesity, hygiene); Caucasians (but in US, same in AA), F:M - 3:1, age 20-55 </a:t>
            </a:r>
            <a:r>
              <a:rPr lang="en-US" sz="1800" dirty="0" err="1"/>
              <a:t>yo</a:t>
            </a:r>
            <a:r>
              <a:rPr lang="en-US" sz="1800" dirty="0"/>
              <a:t>, 30% risk in monozygotic twin, 3-5% risk in offspring</a:t>
            </a:r>
          </a:p>
          <a:p>
            <a:r>
              <a:rPr lang="en-US" sz="1800" dirty="0"/>
              <a:t>Natural history variable, 10-15% “benign course”, 5% malignant course with severe disability within 5-7 y.</a:t>
            </a:r>
          </a:p>
          <a:p>
            <a:r>
              <a:rPr lang="en-US" sz="1800" dirty="0"/>
              <a:t>Shortens life expectancy</a:t>
            </a:r>
          </a:p>
        </p:txBody>
      </p:sp>
    </p:spTree>
    <p:extLst>
      <p:ext uri="{BB962C8B-B14F-4D97-AF65-F5344CB8AC3E}">
        <p14:creationId xmlns:p14="http://schemas.microsoft.com/office/powerpoint/2010/main" val="1646857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Monoclonal antibodies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2055"/>
            <a:ext cx="8229600" cy="4525963"/>
          </a:xfrm>
        </p:spPr>
        <p:txBody>
          <a:bodyPr>
            <a:noAutofit/>
          </a:bodyPr>
          <a:lstStyle/>
          <a:p>
            <a:r>
              <a:rPr lang="en-US" sz="1600" b="1" i="1" dirty="0"/>
              <a:t>Natalizumab</a:t>
            </a:r>
            <a:r>
              <a:rPr lang="en-US" sz="1600" dirty="0"/>
              <a:t> (</a:t>
            </a:r>
            <a:r>
              <a:rPr lang="en-US" sz="1600" i="1" dirty="0"/>
              <a:t>Tysabri and biosimilar </a:t>
            </a:r>
            <a:r>
              <a:rPr lang="en-US" sz="1600" i="1" dirty="0" err="1"/>
              <a:t>Tyruko</a:t>
            </a:r>
            <a:r>
              <a:rPr lang="en-US" sz="1600" i="1" dirty="0"/>
              <a:t>)</a:t>
            </a:r>
            <a:r>
              <a:rPr lang="en-US" sz="1600" dirty="0"/>
              <a:t>)  IV every 4 weeks (ext.dos.int. 5-6 </a:t>
            </a:r>
            <a:r>
              <a:rPr lang="en-US" sz="1600" dirty="0" err="1"/>
              <a:t>wks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dirty="0"/>
              <a:t>Anti-</a:t>
            </a:r>
            <a:r>
              <a:rPr lang="en-US" sz="1600" dirty="0">
                <a:latin typeface="Symbol" panose="05050102010706020507" pitchFamily="18" charset="2"/>
              </a:rPr>
              <a:t>a</a:t>
            </a:r>
            <a:r>
              <a:rPr lang="en-US" sz="1600" dirty="0"/>
              <a:t>4- integrin </a:t>
            </a:r>
            <a:r>
              <a:rPr lang="en-US" sz="1600" dirty="0" err="1"/>
              <a:t>mAb</a:t>
            </a:r>
            <a:r>
              <a:rPr lang="en-US" sz="1600" dirty="0"/>
              <a:t>, inhibits migration of lymphocytes to CNS</a:t>
            </a:r>
          </a:p>
          <a:p>
            <a:pPr marL="0" indent="0">
              <a:buNone/>
            </a:pPr>
            <a:r>
              <a:rPr lang="en-US" sz="1600" dirty="0"/>
              <a:t>SE: PML dependent on prior exposure to immunosuppression, JCV status and treatment duration; elevated WBC, rebound of disease after d/c</a:t>
            </a:r>
          </a:p>
          <a:p>
            <a:r>
              <a:rPr lang="en-US" sz="1600" b="1" i="1" dirty="0" err="1"/>
              <a:t>Alemtuzumab</a:t>
            </a:r>
            <a:r>
              <a:rPr lang="en-US" sz="1600" dirty="0"/>
              <a:t> (</a:t>
            </a:r>
            <a:r>
              <a:rPr lang="en-US" sz="1600" i="1" dirty="0"/>
              <a:t>Lemtrada</a:t>
            </a:r>
            <a:r>
              <a:rPr lang="en-US" sz="1600" dirty="0"/>
              <a:t>)  IV 5 days + 3 days (+ 3days)</a:t>
            </a:r>
          </a:p>
          <a:p>
            <a:pPr marL="0" indent="0">
              <a:buNone/>
            </a:pPr>
            <a:r>
              <a:rPr lang="en-US" sz="1600" dirty="0"/>
              <a:t>Anti-CD52 </a:t>
            </a:r>
            <a:r>
              <a:rPr lang="en-US" sz="1600" dirty="0" err="1"/>
              <a:t>mAb</a:t>
            </a:r>
            <a:r>
              <a:rPr lang="en-US" sz="1600" dirty="0"/>
              <a:t>, depletes T and B lymphocytes followed by homeostatic repopulation</a:t>
            </a:r>
          </a:p>
          <a:p>
            <a:pPr marL="0" indent="0">
              <a:buNone/>
            </a:pPr>
            <a:r>
              <a:rPr lang="en-US" sz="1600" dirty="0"/>
              <a:t>SE: autoimmune thyroiditis, nephropathy, ITP, acalculous cholecystitis, stroke/cranial artery dissection, herpes infection; needs 4 y of monthly labs</a:t>
            </a:r>
          </a:p>
          <a:p>
            <a:r>
              <a:rPr lang="en-US" sz="1600" b="1" i="1" dirty="0"/>
              <a:t>Ocrelizumab</a:t>
            </a:r>
            <a:r>
              <a:rPr lang="en-US" sz="1600" dirty="0"/>
              <a:t> (</a:t>
            </a:r>
            <a:r>
              <a:rPr lang="en-US" sz="1600" i="1" dirty="0"/>
              <a:t>Ocrevus</a:t>
            </a:r>
            <a:r>
              <a:rPr lang="en-US" sz="1600" dirty="0"/>
              <a:t>)  IV every 6 months after titration, or SQ infusion </a:t>
            </a:r>
            <a:r>
              <a:rPr lang="en-US" sz="1600" i="1" dirty="0" err="1"/>
              <a:t>Zunovo</a:t>
            </a:r>
            <a:endParaRPr lang="en-US" sz="1600" i="1" dirty="0"/>
          </a:p>
          <a:p>
            <a:pPr marL="0" indent="0">
              <a:buNone/>
            </a:pPr>
            <a:r>
              <a:rPr lang="en-US" sz="1600" dirty="0"/>
              <a:t>Anti-CD20 </a:t>
            </a:r>
            <a:r>
              <a:rPr lang="en-US" sz="1600" dirty="0" err="1"/>
              <a:t>mAb</a:t>
            </a:r>
            <a:r>
              <a:rPr lang="en-US" sz="1600" dirty="0"/>
              <a:t>, depletes B cells</a:t>
            </a:r>
          </a:p>
          <a:p>
            <a:pPr marL="0" indent="0">
              <a:buNone/>
            </a:pPr>
            <a:r>
              <a:rPr lang="en-US" sz="1600" dirty="0"/>
              <a:t>SE: warning of increased risk of breast cancer but no increase in cancer risk or other SE seen in trial extension; decrease in IgG/IgM with continuous use increases risk of serious infections (1%), few cases of PML, mostly carry-over from Tysabri or Gilenya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i="1" dirty="0"/>
              <a:t>Ublituximab</a:t>
            </a:r>
            <a:r>
              <a:rPr lang="en-US" sz="1600" i="1" dirty="0"/>
              <a:t> (</a:t>
            </a:r>
            <a:r>
              <a:rPr lang="en-US" sz="1600" i="1" dirty="0" err="1"/>
              <a:t>Briumvi</a:t>
            </a:r>
            <a:r>
              <a:rPr lang="en-US" sz="1600" i="1" dirty="0"/>
              <a:t>) </a:t>
            </a:r>
            <a:r>
              <a:rPr lang="en-US" sz="1600" dirty="0"/>
              <a:t>IV every 6 months after titration</a:t>
            </a:r>
          </a:p>
          <a:p>
            <a:r>
              <a:rPr lang="en-US" sz="1600" b="1" i="1" dirty="0"/>
              <a:t>Ofatumumab</a:t>
            </a:r>
            <a:r>
              <a:rPr lang="en-US" sz="1600" dirty="0"/>
              <a:t> (</a:t>
            </a:r>
            <a:r>
              <a:rPr lang="en-US" sz="1600" i="1" dirty="0" err="1"/>
              <a:t>Kesimpta</a:t>
            </a:r>
            <a:r>
              <a:rPr lang="en-US" sz="1600" dirty="0"/>
              <a:t>)</a:t>
            </a:r>
            <a:r>
              <a:rPr lang="en-US" sz="1600" b="1" dirty="0"/>
              <a:t> </a:t>
            </a:r>
            <a:r>
              <a:rPr lang="en-US" sz="1600" dirty="0"/>
              <a:t> SQ monthly after loading     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7643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DD491-C316-AC7D-E13A-BE8F3B13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Treatment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1252F-5FF4-EAB4-569F-7C867D5D3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Escalation</a:t>
            </a:r>
          </a:p>
          <a:p>
            <a:r>
              <a:rPr lang="en-US" sz="1600" dirty="0"/>
              <a:t>Initial medication of lower efficacy (but more safety)</a:t>
            </a:r>
          </a:p>
          <a:p>
            <a:r>
              <a:rPr lang="en-US" sz="1600" dirty="0"/>
              <a:t>Requires treatment response – close monitoring for disease activity</a:t>
            </a:r>
          </a:p>
          <a:p>
            <a:r>
              <a:rPr lang="en-US" sz="1600" dirty="0"/>
              <a:t>Concern: missed opportunity for early treatment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Induction</a:t>
            </a:r>
          </a:p>
          <a:p>
            <a:r>
              <a:rPr lang="en-US" sz="1600" dirty="0"/>
              <a:t>Initial medication of higher efficacy (but riskier), maintenance therapy with safer agent or additional re-treatment with high potency drug</a:t>
            </a:r>
          </a:p>
          <a:p>
            <a:r>
              <a:rPr lang="en-US" sz="1600" dirty="0"/>
              <a:t>Meet treatment response criteria sooner</a:t>
            </a:r>
          </a:p>
          <a:p>
            <a:r>
              <a:rPr lang="en-US" sz="1600" dirty="0"/>
              <a:t>Immune reconstitution</a:t>
            </a:r>
          </a:p>
          <a:p>
            <a:r>
              <a:rPr lang="en-US" sz="1600" dirty="0"/>
              <a:t>Concern: overtreating some patients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Clinical experience: Treating earlier with high efficacy therapies decreases risk of disability progression</a:t>
            </a:r>
          </a:p>
        </p:txBody>
      </p:sp>
    </p:spTree>
    <p:extLst>
      <p:ext uri="{BB962C8B-B14F-4D97-AF65-F5344CB8AC3E}">
        <p14:creationId xmlns:p14="http://schemas.microsoft.com/office/powerpoint/2010/main" val="158416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Lifestyle modification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Smoking cessation</a:t>
            </a:r>
          </a:p>
          <a:p>
            <a:r>
              <a:rPr lang="en-US" sz="1800" dirty="0"/>
              <a:t>Vitamin D3 supplementation</a:t>
            </a:r>
          </a:p>
          <a:p>
            <a:r>
              <a:rPr lang="en-US" sz="1800" dirty="0"/>
              <a:t>Healthy diet, no special MS diets!</a:t>
            </a:r>
          </a:p>
          <a:p>
            <a:r>
              <a:rPr lang="en-US" sz="1800" dirty="0"/>
              <a:t>Minimize salt intake (?)</a:t>
            </a:r>
          </a:p>
          <a:p>
            <a:r>
              <a:rPr lang="en-US" sz="1800" dirty="0"/>
              <a:t>Weight loss</a:t>
            </a:r>
          </a:p>
          <a:p>
            <a:r>
              <a:rPr lang="en-US" sz="1800" dirty="0"/>
              <a:t>Regular exercises </a:t>
            </a:r>
          </a:p>
        </p:txBody>
      </p:sp>
    </p:spTree>
    <p:extLst>
      <p:ext uri="{BB962C8B-B14F-4D97-AF65-F5344CB8AC3E}">
        <p14:creationId xmlns:p14="http://schemas.microsoft.com/office/powerpoint/2010/main" val="597586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37" y="3564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Symptomatic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674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Fatigue</a:t>
            </a:r>
          </a:p>
          <a:p>
            <a:pPr marL="0" indent="0">
              <a:buNone/>
            </a:pPr>
            <a:r>
              <a:rPr lang="en-US" sz="1600" dirty="0"/>
              <a:t>	sleep eval, thyroid/other chronic cond. </a:t>
            </a:r>
            <a:r>
              <a:rPr lang="en-US" sz="1600"/>
              <a:t>evaluation</a:t>
            </a:r>
            <a:r>
              <a:rPr lang="en-US" sz="1600" dirty="0"/>
              <a:t>; modafinil/armodafinil, amantadine </a:t>
            </a:r>
          </a:p>
          <a:p>
            <a:pPr marL="0" indent="0">
              <a:buNone/>
            </a:pPr>
            <a:r>
              <a:rPr lang="en-US" sz="1600" dirty="0"/>
              <a:t>Muscle weakness and spasticity</a:t>
            </a:r>
          </a:p>
          <a:p>
            <a:pPr marL="0" indent="0">
              <a:buNone/>
            </a:pPr>
            <a:r>
              <a:rPr lang="en-US" sz="1600" dirty="0"/>
              <a:t>	PT, baclofen/tizanidine/benzodiazepines, ITB pump, botulinum toxins, braces</a:t>
            </a:r>
          </a:p>
          <a:p>
            <a:pPr marL="0" indent="0">
              <a:buNone/>
            </a:pPr>
            <a:r>
              <a:rPr lang="en-US" sz="1600" dirty="0"/>
              <a:t>Imbalance/Gait disorder</a:t>
            </a:r>
          </a:p>
          <a:p>
            <a:pPr marL="0" indent="0">
              <a:buNone/>
            </a:pPr>
            <a:r>
              <a:rPr lang="en-US" sz="1600" dirty="0"/>
              <a:t>	PT, walking aids, </a:t>
            </a:r>
            <a:r>
              <a:rPr lang="en-US" sz="1600" dirty="0" err="1"/>
              <a:t>Bioness</a:t>
            </a:r>
            <a:r>
              <a:rPr lang="en-US" sz="1600" dirty="0"/>
              <a:t>/</a:t>
            </a:r>
            <a:r>
              <a:rPr lang="en-US" sz="1600" dirty="0" err="1"/>
              <a:t>WalkAid</a:t>
            </a:r>
            <a:r>
              <a:rPr lang="en-US" sz="1600" dirty="0"/>
              <a:t> FES, dalfampridine (</a:t>
            </a:r>
            <a:r>
              <a:rPr lang="en-US" sz="1600" i="1" dirty="0" err="1"/>
              <a:t>Ampyra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dirty="0"/>
              <a:t>Pain and </a:t>
            </a:r>
            <a:r>
              <a:rPr lang="en-US" sz="1600" dirty="0" err="1"/>
              <a:t>paresthesias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PT, pain modulators (TCA, SNRI, </a:t>
            </a:r>
            <a:r>
              <a:rPr lang="en-US" sz="1600" dirty="0" err="1"/>
              <a:t>gabapentinoids</a:t>
            </a:r>
            <a:r>
              <a:rPr lang="en-US" sz="1600" dirty="0"/>
              <a:t>, antiepileptics)</a:t>
            </a:r>
          </a:p>
          <a:p>
            <a:pPr marL="0" indent="0">
              <a:buNone/>
            </a:pPr>
            <a:r>
              <a:rPr lang="en-US" sz="1600" dirty="0"/>
              <a:t>Impaired vision</a:t>
            </a:r>
          </a:p>
          <a:p>
            <a:pPr marL="0" indent="0">
              <a:buNone/>
            </a:pPr>
            <a:r>
              <a:rPr lang="en-US" sz="1600" dirty="0"/>
              <a:t>Bladder/bowel/sexual dysfunction</a:t>
            </a:r>
          </a:p>
          <a:p>
            <a:pPr marL="0" indent="0">
              <a:buNone/>
            </a:pPr>
            <a:r>
              <a:rPr lang="en-US" sz="1600" dirty="0"/>
              <a:t>Depression and anxiety, pseudobulbar affect</a:t>
            </a:r>
          </a:p>
          <a:p>
            <a:pPr marL="0" indent="0">
              <a:buNone/>
            </a:pPr>
            <a:r>
              <a:rPr lang="en-US" sz="1600" dirty="0"/>
              <a:t>Cognitive dysfunction</a:t>
            </a:r>
          </a:p>
          <a:p>
            <a:pPr marL="0" indent="0">
              <a:buNone/>
            </a:pPr>
            <a:r>
              <a:rPr lang="en-US" sz="1600" dirty="0"/>
              <a:t>Speech impairment and dysphagia</a:t>
            </a:r>
          </a:p>
          <a:p>
            <a:pPr marL="0" indent="0">
              <a:buNone/>
            </a:pPr>
            <a:r>
              <a:rPr lang="en-US" sz="1600" dirty="0"/>
              <a:t>Tremor and ataxia</a:t>
            </a:r>
          </a:p>
          <a:p>
            <a:pPr marL="0" indent="0">
              <a:buNone/>
            </a:pPr>
            <a:r>
              <a:rPr lang="en-US" sz="1600" dirty="0"/>
              <a:t>Encephalopathy/seizures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06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6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Clinical disease course classification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8190" y="125761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u="sng" dirty="0"/>
              <a:t>“Traditional” classification</a:t>
            </a:r>
            <a:r>
              <a:rPr lang="en-US" sz="1600" dirty="0"/>
              <a:t>: relapsing-remitting, secondary progressive, primary progressive, CIS, RIS</a:t>
            </a:r>
          </a:p>
          <a:p>
            <a:pPr marL="0" indent="0">
              <a:buNone/>
            </a:pPr>
            <a:r>
              <a:rPr lang="en-US" sz="1600" dirty="0"/>
              <a:t>	</a:t>
            </a:r>
          </a:p>
          <a:p>
            <a:pPr marL="0" indent="0">
              <a:buNone/>
            </a:pPr>
            <a:r>
              <a:rPr lang="en-US" sz="1600" u="sng" dirty="0"/>
              <a:t>Relapsing-remitting phase:</a:t>
            </a:r>
          </a:p>
          <a:p>
            <a:pPr marL="457200" lvl="1" indent="0">
              <a:buNone/>
            </a:pPr>
            <a:r>
              <a:rPr lang="en-US" sz="1600" dirty="0"/>
              <a:t>Episodes of inflammatory demyelination and remyelination</a:t>
            </a:r>
          </a:p>
          <a:p>
            <a:pPr lvl="1"/>
            <a:r>
              <a:rPr lang="en-US" sz="1600" dirty="0"/>
              <a:t>Active symptomatic (clinical attacks) or asymptomatic (MRI); with stepwise increase in disability</a:t>
            </a:r>
          </a:p>
          <a:p>
            <a:pPr lvl="1"/>
            <a:r>
              <a:rPr lang="en-US" sz="1600" dirty="0"/>
              <a:t>Inactive</a:t>
            </a:r>
          </a:p>
          <a:p>
            <a:pPr marL="57150" indent="0">
              <a:buNone/>
            </a:pPr>
            <a:r>
              <a:rPr lang="en-US" sz="1600" u="sng" dirty="0"/>
              <a:t>Progressive phase: </a:t>
            </a:r>
          </a:p>
          <a:p>
            <a:pPr marL="457200" lvl="1" indent="0">
              <a:buNone/>
            </a:pPr>
            <a:r>
              <a:rPr lang="en-US" sz="1600" dirty="0"/>
              <a:t>Progressive axonal loss or dysfunction with minimal inflammation</a:t>
            </a:r>
          </a:p>
          <a:p>
            <a:pPr lvl="1"/>
            <a:r>
              <a:rPr lang="en-US" sz="1600" dirty="0"/>
              <a:t>Active symptomatic or asymptomatic, with insidious and stepwise disability progression</a:t>
            </a:r>
          </a:p>
          <a:p>
            <a:pPr lvl="1"/>
            <a:r>
              <a:rPr lang="en-US" sz="1600" dirty="0"/>
              <a:t>Inactive with insidious disability progression</a:t>
            </a:r>
          </a:p>
          <a:p>
            <a:pPr marL="57150" indent="0">
              <a:buNone/>
            </a:pPr>
            <a:r>
              <a:rPr lang="en-US" sz="1600" dirty="0"/>
              <a:t>Based on previous attacks </a:t>
            </a:r>
          </a:p>
          <a:p>
            <a:pPr marL="457200" lvl="1" indent="0">
              <a:buNone/>
            </a:pPr>
            <a:r>
              <a:rPr lang="en-US" sz="1600" dirty="0"/>
              <a:t>None - primary progressive MS</a:t>
            </a:r>
          </a:p>
          <a:p>
            <a:pPr marL="457200" lvl="1" indent="0">
              <a:buNone/>
            </a:pPr>
            <a:r>
              <a:rPr lang="en-US" sz="1600" dirty="0"/>
              <a:t>One - single attack progressive MS</a:t>
            </a:r>
          </a:p>
          <a:p>
            <a:pPr marL="457200" lvl="1" indent="0">
              <a:buNone/>
            </a:pPr>
            <a:r>
              <a:rPr lang="en-US" sz="1600" dirty="0"/>
              <a:t>Multiple - secondary progressive MS</a:t>
            </a:r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02748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1957-140A-BBD8-C8B0-9869FCC4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New ICD-10 MS codes </a:t>
            </a:r>
            <a:r>
              <a:rPr lang="en-US" sz="4000" b="1" dirty="0"/>
              <a:t>G35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32C28-5E02-2A69-300F-08DAA517A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10" y="128400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G35.A</a:t>
            </a:r>
            <a:r>
              <a:rPr lang="en-US" sz="1800" dirty="0"/>
              <a:t> </a:t>
            </a:r>
            <a:r>
              <a:rPr lang="en-US" sz="1800" b="1" dirty="0"/>
              <a:t>Relapsing</a:t>
            </a:r>
            <a:r>
              <a:rPr lang="en-US" sz="1800" dirty="0"/>
              <a:t>-remitting multiple sclerosis </a:t>
            </a:r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G35.B</a:t>
            </a:r>
            <a:r>
              <a:rPr lang="en-US" sz="1800" dirty="0"/>
              <a:t> </a:t>
            </a:r>
            <a:r>
              <a:rPr lang="en-US" sz="1800" b="1" dirty="0"/>
              <a:t>Primary</a:t>
            </a:r>
            <a:r>
              <a:rPr lang="en-US" sz="1800" dirty="0"/>
              <a:t> progressive multiple sclerosis </a:t>
            </a:r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G35.B0</a:t>
            </a:r>
            <a:r>
              <a:rPr lang="en-US" sz="1800" dirty="0"/>
              <a:t> …… unspecified </a:t>
            </a: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G35.B1</a:t>
            </a:r>
            <a:r>
              <a:rPr lang="en-US" sz="1800" dirty="0"/>
              <a:t> Active primary progressive multiple sclerosis </a:t>
            </a:r>
          </a:p>
          <a:p>
            <a:pPr marL="0" indent="0">
              <a:buNone/>
            </a:pPr>
            <a:r>
              <a:rPr lang="en-US" sz="1800" dirty="0">
                <a:hlinkClick r:id="rId6"/>
              </a:rPr>
              <a:t>G35.B2</a:t>
            </a:r>
            <a:r>
              <a:rPr lang="en-US" sz="1800" dirty="0"/>
              <a:t> Non-active primary progressive multiple sclerosis </a:t>
            </a:r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pPr marL="0" indent="0">
              <a:buNone/>
            </a:pPr>
            <a:r>
              <a:rPr lang="en-US" sz="1800" dirty="0">
                <a:hlinkClick r:id="rId7"/>
              </a:rPr>
              <a:t>G35.C</a:t>
            </a:r>
            <a:r>
              <a:rPr lang="en-US" sz="1800" dirty="0"/>
              <a:t> </a:t>
            </a:r>
            <a:r>
              <a:rPr lang="en-US" sz="1800" b="1" dirty="0"/>
              <a:t>Secondary</a:t>
            </a:r>
            <a:r>
              <a:rPr lang="en-US" sz="1800" dirty="0"/>
              <a:t> progressive multiple sclerosis </a:t>
            </a:r>
          </a:p>
          <a:p>
            <a:pPr marL="0" indent="0">
              <a:buNone/>
            </a:pPr>
            <a:r>
              <a:rPr lang="en-US" sz="1800" dirty="0">
                <a:hlinkClick r:id="rId8"/>
              </a:rPr>
              <a:t>G35.C0</a:t>
            </a:r>
            <a:r>
              <a:rPr lang="en-US" sz="1800" dirty="0"/>
              <a:t> …… unspecified </a:t>
            </a:r>
          </a:p>
          <a:p>
            <a:pPr marL="0" indent="0">
              <a:buNone/>
            </a:pPr>
            <a:r>
              <a:rPr lang="en-US" sz="1800" dirty="0">
                <a:hlinkClick r:id="rId9"/>
              </a:rPr>
              <a:t>G35.C1</a:t>
            </a:r>
            <a:r>
              <a:rPr lang="en-US" sz="1800" dirty="0"/>
              <a:t> Active secondary progressive multiple sclerosis </a:t>
            </a:r>
          </a:p>
          <a:p>
            <a:pPr marL="0" indent="0">
              <a:buNone/>
            </a:pPr>
            <a:r>
              <a:rPr lang="en-US" sz="1800" dirty="0">
                <a:hlinkClick r:id="rId10"/>
              </a:rPr>
              <a:t>G35.C2</a:t>
            </a:r>
            <a:r>
              <a:rPr lang="en-US" sz="1800" dirty="0"/>
              <a:t> Non-active secondary progressive multiple sclerosis </a:t>
            </a:r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pPr marL="0" indent="0">
              <a:buNone/>
            </a:pPr>
            <a:r>
              <a:rPr lang="en-US" sz="1800" dirty="0">
                <a:hlinkClick r:id="rId11"/>
              </a:rPr>
              <a:t>G35.D</a:t>
            </a:r>
            <a:r>
              <a:rPr lang="en-US" sz="1800" dirty="0"/>
              <a:t> Multiple sclerosis, </a:t>
            </a:r>
            <a:r>
              <a:rPr lang="en-US" sz="1800" b="1" dirty="0"/>
              <a:t>unspecified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112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818D-585E-4D90-AD72-BE78E6EC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C09E4-BC30-4147-898F-461469AD8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19 </a:t>
            </a:r>
            <a:r>
              <a:rPr lang="en-US" sz="1600" dirty="0" err="1"/>
              <a:t>yo</a:t>
            </a:r>
            <a:r>
              <a:rPr lang="en-US" sz="1600" dirty="0"/>
              <a:t> Hispanic F, overweight, with history of migraines comes to ED complaining of dizziness. It started 1 week ago as blurred vision which progressed into double vision and dizziness. She can’t drive or read; her balance is worse. She has headache and nausea but no fever. No recent travel, no substance use. On exam – horizontal Ny either direction, can’t tandem.  CBC, CMP, UA normal, head CT normal. What is possible diagnosis and next step?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600" dirty="0"/>
              <a:t>Migraine with aura, in status;  treat with IV fluids and “migraine cocktail”, follow up with PCP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600" dirty="0"/>
              <a:t>Pseudotumor cerebri/idiopathic intracranial hypertension; treat headache, schedule LP for opening pressure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600" dirty="0"/>
              <a:t>BPPV, treat with meclizine, refer to vestibular therapy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600" dirty="0"/>
              <a:t>Cerebellar lesion; treat headache and nausea, order MRI brain wo/w contrast</a:t>
            </a:r>
          </a:p>
        </p:txBody>
      </p:sp>
    </p:spTree>
    <p:extLst>
      <p:ext uri="{BB962C8B-B14F-4D97-AF65-F5344CB8AC3E}">
        <p14:creationId xmlns:p14="http://schemas.microsoft.com/office/powerpoint/2010/main" val="193433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74987-FBFA-B8C4-324F-810199D8A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7C55F-41D7-18FA-7903-4C3BB26A1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19 </a:t>
            </a:r>
            <a:r>
              <a:rPr lang="en-US" sz="1600" dirty="0" err="1"/>
              <a:t>yo</a:t>
            </a:r>
            <a:r>
              <a:rPr lang="en-US" sz="1600" dirty="0"/>
              <a:t> Hispanic F, overweight, with history of migraines comes to ED complaining of dizziness. It started 1 week ago as blurred vision which progressed into double vision and dizziness. She can’t drive or read; her balance is worse. She has headache and nausea but no fever. No recent travel, no substance use. On exam – horizontal Ny either direction, can’t tandem.  CBC, CMP, UA normal, head CT normal. What is possible diagnosis and next step?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600" dirty="0"/>
              <a:t>Migraine with aura, in status;  treat with IV fluids and “migraine cocktail”, follow up with PCP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600" dirty="0"/>
              <a:t>Pseudotumor cerebri/idiopathic intracranial hypertension; treat headache, schedule LP for opening pressure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600" dirty="0"/>
              <a:t>BPPV, treat with meclizine, refer to vestibular therapy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600" b="1" dirty="0"/>
              <a:t>Cerebellar lesion; treat headache and nausea, order MRI brain wo/w contrast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9998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New neurologic signs and symptoms, recurrence or worsening of old problems, lasting longer than 24 </a:t>
            </a:r>
            <a:r>
              <a:rPr lang="en-US" sz="1800" dirty="0" err="1"/>
              <a:t>hrs</a:t>
            </a:r>
            <a:r>
              <a:rPr lang="en-US" sz="1800" dirty="0"/>
              <a:t> (an attack)</a:t>
            </a:r>
          </a:p>
          <a:p>
            <a:r>
              <a:rPr lang="en-US" sz="1800" dirty="0"/>
              <a:t>Symptoms develop over several hours to days or weeks, followed by improvement with complete or incomplete recovery over several months</a:t>
            </a:r>
          </a:p>
          <a:p>
            <a:r>
              <a:rPr lang="en-US" sz="1800" dirty="0"/>
              <a:t>Frequency of relapses 1-3/y for first 5-10 y</a:t>
            </a:r>
          </a:p>
          <a:p>
            <a:r>
              <a:rPr lang="en-US" sz="1800" dirty="0"/>
              <a:t>Natural course: historically, 50% will develop secondary progression in 10-15 y from onset, sometimes still have relapses (progressive-relapsing or active secondary); recent data suggest if treatment initiated early, only 10-20% will transition to progression in 10 y.</a:t>
            </a:r>
          </a:p>
          <a:p>
            <a:r>
              <a:rPr lang="en-US" sz="1800" dirty="0"/>
              <a:t>Prodrome? Increased frequency of medical visits for appr. 5 years prior to first neurological symptoms</a:t>
            </a:r>
          </a:p>
        </p:txBody>
      </p:sp>
    </p:spTree>
    <p:extLst>
      <p:ext uri="{BB962C8B-B14F-4D97-AF65-F5344CB8AC3E}">
        <p14:creationId xmlns:p14="http://schemas.microsoft.com/office/powerpoint/2010/main" val="2328910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4916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Clinical MS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1497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1800" b="1" dirty="0"/>
              <a:t>Sensory symptoms: </a:t>
            </a:r>
            <a:r>
              <a:rPr lang="en-US" altLang="en-US" sz="1800" dirty="0"/>
              <a:t>tingling, burning, loss of sensation to touch and pain, loss of positional sensation/vibration</a:t>
            </a:r>
          </a:p>
          <a:p>
            <a:r>
              <a:rPr lang="en-US" altLang="en-US" sz="1800" dirty="0"/>
              <a:t>Central (tracts), due to lesions in big hemispheres, brainstem or C, T, (L) spinal cord 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sz="1800" b="1" dirty="0"/>
              <a:t>Motor – upper MN </a:t>
            </a:r>
            <a:r>
              <a:rPr lang="en-US" altLang="en-US" sz="1800" dirty="0"/>
              <a:t>(tract lesions)</a:t>
            </a:r>
            <a:r>
              <a:rPr lang="en-US" altLang="en-US" sz="1800" b="1" dirty="0"/>
              <a:t>:</a:t>
            </a:r>
            <a:r>
              <a:rPr lang="en-US" altLang="en-US" sz="1800" dirty="0"/>
              <a:t> weakness, clumsiness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/>
              <a:t>Muscle tone – increases with time (flexors UE, extensors LE)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Reflexes – brisk, expanded reflex zones, ankle clonus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Pathologic reflexes – Babinski, Hoffman</a:t>
            </a:r>
          </a:p>
          <a:p>
            <a:pPr>
              <a:buFontTx/>
              <a:buNone/>
            </a:pPr>
            <a:r>
              <a:rPr lang="en-US" altLang="en-US" sz="1800" b="1" dirty="0"/>
              <a:t>Coordination:</a:t>
            </a:r>
            <a:r>
              <a:rPr lang="en-US" altLang="en-US" sz="1800" dirty="0"/>
              <a:t> ataxia of extremities, gait, “</a:t>
            </a:r>
            <a:r>
              <a:rPr lang="en-US" altLang="en-US" sz="1800" dirty="0" err="1"/>
              <a:t>rubral</a:t>
            </a:r>
            <a:r>
              <a:rPr lang="en-US" altLang="en-US" sz="1800" dirty="0"/>
              <a:t>” tremor/titubation</a:t>
            </a:r>
          </a:p>
          <a:p>
            <a:r>
              <a:rPr lang="en-US" altLang="en-US" sz="1800" dirty="0"/>
              <a:t>Cerebellum,  brainstem</a:t>
            </a:r>
          </a:p>
          <a:p>
            <a:r>
              <a:rPr lang="en-US" altLang="en-US" sz="1800" dirty="0"/>
              <a:t>Could be secondary due to weakness or loss of sensation</a:t>
            </a:r>
          </a:p>
          <a:p>
            <a:pPr lvl="1">
              <a:buFontTx/>
              <a:buNone/>
            </a:pPr>
            <a:endParaRPr lang="en-US" altLang="en-US" sz="1800" dirty="0"/>
          </a:p>
          <a:p>
            <a:pPr lvl="1">
              <a:buFontTx/>
              <a:buNone/>
            </a:pPr>
            <a:endParaRPr lang="en-US" alt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63365724"/>
      </p:ext>
    </p:extLst>
  </p:cSld>
  <p:clrMapOvr>
    <a:masterClrMapping/>
  </p:clrMapOvr>
</p:sld>
</file>

<file path=ppt/theme/theme1.xml><?xml version="1.0" encoding="utf-8"?>
<a:theme xmlns:a="http://schemas.openxmlformats.org/drawingml/2006/main" name="Basic- logo lower r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Banner  University Medicine Basic</Template>
  <TotalTime>3116</TotalTime>
  <Words>3065</Words>
  <Application>Microsoft Office PowerPoint</Application>
  <PresentationFormat>On-screen Show (4:3)</PresentationFormat>
  <Paragraphs>290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Symbol</vt:lpstr>
      <vt:lpstr>Basic- logo lower right</vt:lpstr>
      <vt:lpstr>Acrobat Document</vt:lpstr>
      <vt:lpstr>Multiple Sclerosis For Medicine Residents</vt:lpstr>
      <vt:lpstr>Objectives</vt:lpstr>
      <vt:lpstr>Epidemiology</vt:lpstr>
      <vt:lpstr>Clinical disease course classification</vt:lpstr>
      <vt:lpstr>New ICD-10 MS codes G35</vt:lpstr>
      <vt:lpstr>Question</vt:lpstr>
      <vt:lpstr>Answer</vt:lpstr>
      <vt:lpstr>Clinical presentation</vt:lpstr>
      <vt:lpstr>Clinical MS symptoms</vt:lpstr>
      <vt:lpstr>Clinical MS symptoms</vt:lpstr>
      <vt:lpstr>Clinical MS symptoms</vt:lpstr>
      <vt:lpstr>Case cont.</vt:lpstr>
      <vt:lpstr>2024 McDonald diagnostic criteria</vt:lpstr>
      <vt:lpstr>2024 McDonald diagnostic criteria</vt:lpstr>
      <vt:lpstr>PowerPoint Presentation</vt:lpstr>
      <vt:lpstr>Diagnostic tests</vt:lpstr>
      <vt:lpstr>T2/FLAIR sagittal and axial</vt:lpstr>
      <vt:lpstr>Brain T2 and T1 axial with Gad</vt:lpstr>
      <vt:lpstr>C-spine STIR and T2 axial</vt:lpstr>
      <vt:lpstr>Diagnostic tests</vt:lpstr>
      <vt:lpstr>Differential diagnosis</vt:lpstr>
      <vt:lpstr>MS Treatment</vt:lpstr>
      <vt:lpstr>Question</vt:lpstr>
      <vt:lpstr>Answer</vt:lpstr>
      <vt:lpstr>Disease modifying therapies</vt:lpstr>
      <vt:lpstr>Older drugs (injectable/IV) </vt:lpstr>
      <vt:lpstr>Oral medications</vt:lpstr>
      <vt:lpstr>Oral medications</vt:lpstr>
      <vt:lpstr>Oral medications</vt:lpstr>
      <vt:lpstr>Monoclonal antibodies </vt:lpstr>
      <vt:lpstr>Treatment strategies</vt:lpstr>
      <vt:lpstr>Lifestyle modification</vt:lpstr>
      <vt:lpstr>Symptomatic management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Neuro</dc:creator>
  <cp:lastModifiedBy>N KL</cp:lastModifiedBy>
  <cp:revision>248</cp:revision>
  <dcterms:created xsi:type="dcterms:W3CDTF">2017-10-08T03:54:05Z</dcterms:created>
  <dcterms:modified xsi:type="dcterms:W3CDTF">2025-12-02T14:49:47Z</dcterms:modified>
</cp:coreProperties>
</file>