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sldIdLst>
    <p:sldId id="388" r:id="rId2"/>
    <p:sldId id="384" r:id="rId3"/>
    <p:sldId id="256" r:id="rId4"/>
    <p:sldId id="259" r:id="rId5"/>
    <p:sldId id="380" r:id="rId6"/>
    <p:sldId id="386" r:id="rId7"/>
    <p:sldId id="315" r:id="rId8"/>
    <p:sldId id="314" r:id="rId9"/>
    <p:sldId id="316" r:id="rId10"/>
    <p:sldId id="317" r:id="rId11"/>
    <p:sldId id="318" r:id="rId12"/>
    <p:sldId id="322" r:id="rId13"/>
    <p:sldId id="320" r:id="rId14"/>
    <p:sldId id="323" r:id="rId15"/>
    <p:sldId id="325" r:id="rId16"/>
    <p:sldId id="328" r:id="rId17"/>
    <p:sldId id="326" r:id="rId18"/>
    <p:sldId id="327" r:id="rId19"/>
    <p:sldId id="329" r:id="rId20"/>
    <p:sldId id="324" r:id="rId21"/>
    <p:sldId id="330" r:id="rId22"/>
    <p:sldId id="331" r:id="rId23"/>
    <p:sldId id="332" r:id="rId24"/>
    <p:sldId id="333" r:id="rId25"/>
    <p:sldId id="335" r:id="rId26"/>
    <p:sldId id="336" r:id="rId27"/>
    <p:sldId id="334" r:id="rId28"/>
    <p:sldId id="337" r:id="rId29"/>
    <p:sldId id="338" r:id="rId30"/>
    <p:sldId id="339" r:id="rId31"/>
    <p:sldId id="341" r:id="rId32"/>
    <p:sldId id="340" r:id="rId33"/>
    <p:sldId id="342" r:id="rId34"/>
    <p:sldId id="347" r:id="rId35"/>
    <p:sldId id="348" r:id="rId36"/>
    <p:sldId id="361" r:id="rId37"/>
    <p:sldId id="362" r:id="rId38"/>
    <p:sldId id="363" r:id="rId39"/>
    <p:sldId id="351" r:id="rId40"/>
    <p:sldId id="357" r:id="rId41"/>
    <p:sldId id="356" r:id="rId42"/>
    <p:sldId id="358" r:id="rId43"/>
    <p:sldId id="359" r:id="rId44"/>
    <p:sldId id="360" r:id="rId45"/>
    <p:sldId id="365" r:id="rId46"/>
    <p:sldId id="366" r:id="rId47"/>
    <p:sldId id="369" r:id="rId48"/>
    <p:sldId id="370" r:id="rId49"/>
    <p:sldId id="371" r:id="rId50"/>
    <p:sldId id="387" r:id="rId51"/>
    <p:sldId id="372" r:id="rId52"/>
    <p:sldId id="352" r:id="rId53"/>
    <p:sldId id="373" r:id="rId54"/>
    <p:sldId id="374" r:id="rId55"/>
    <p:sldId id="378" r:id="rId56"/>
    <p:sldId id="375" r:id="rId57"/>
    <p:sldId id="379" r:id="rId58"/>
    <p:sldId id="376" r:id="rId59"/>
    <p:sldId id="346" r:id="rId60"/>
    <p:sldId id="349" r:id="rId61"/>
    <p:sldId id="344" r:id="rId62"/>
    <p:sldId id="345" r:id="rId63"/>
    <p:sldId id="367" r:id="rId64"/>
    <p:sldId id="368" r:id="rId65"/>
    <p:sldId id="377" r:id="rId66"/>
    <p:sldId id="282" r:id="rId67"/>
    <p:sldId id="381" r:id="rId68"/>
    <p:sldId id="382" r:id="rId69"/>
    <p:sldId id="260" r:id="rId70"/>
    <p:sldId id="290" r:id="rId71"/>
    <p:sldId id="289" r:id="rId72"/>
    <p:sldId id="296" r:id="rId73"/>
    <p:sldId id="284" r:id="rId74"/>
    <p:sldId id="257" r:id="rId75"/>
    <p:sldId id="385" r:id="rId76"/>
    <p:sldId id="300" r:id="rId77"/>
    <p:sldId id="301" r:id="rId78"/>
    <p:sldId id="304" r:id="rId79"/>
    <p:sldId id="302" r:id="rId80"/>
    <p:sldId id="286" r:id="rId81"/>
    <p:sldId id="303" r:id="rId82"/>
    <p:sldId id="383" r:id="rId83"/>
    <p:sldId id="308" r:id="rId84"/>
    <p:sldId id="309" r:id="rId85"/>
    <p:sldId id="291" r:id="rId86"/>
    <p:sldId id="294" r:id="rId87"/>
    <p:sldId id="287" r:id="rId88"/>
    <p:sldId id="295" r:id="rId89"/>
    <p:sldId id="297" r:id="rId90"/>
    <p:sldId id="298" r:id="rId91"/>
    <p:sldId id="299" r:id="rId92"/>
    <p:sldId id="292" r:id="rId93"/>
    <p:sldId id="288" r:id="rId94"/>
    <p:sldId id="293" r:id="rId95"/>
    <p:sldId id="310" r:id="rId96"/>
    <p:sldId id="311" r:id="rId97"/>
    <p:sldId id="312" r:id="rId98"/>
    <p:sldId id="313" r:id="rId9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87C6D80-D63B-F44D-93D1-5543780D277D}">
          <p14:sldIdLst>
            <p14:sldId id="388"/>
            <p14:sldId id="384"/>
            <p14:sldId id="256"/>
            <p14:sldId id="259"/>
            <p14:sldId id="380"/>
            <p14:sldId id="386"/>
            <p14:sldId id="315"/>
            <p14:sldId id="314"/>
            <p14:sldId id="316"/>
            <p14:sldId id="317"/>
            <p14:sldId id="318"/>
            <p14:sldId id="322"/>
            <p14:sldId id="320"/>
            <p14:sldId id="323"/>
            <p14:sldId id="325"/>
            <p14:sldId id="328"/>
            <p14:sldId id="326"/>
            <p14:sldId id="327"/>
            <p14:sldId id="329"/>
            <p14:sldId id="324"/>
            <p14:sldId id="330"/>
            <p14:sldId id="331"/>
            <p14:sldId id="332"/>
            <p14:sldId id="333"/>
            <p14:sldId id="335"/>
            <p14:sldId id="336"/>
            <p14:sldId id="334"/>
            <p14:sldId id="337"/>
            <p14:sldId id="338"/>
            <p14:sldId id="339"/>
            <p14:sldId id="341"/>
            <p14:sldId id="340"/>
            <p14:sldId id="342"/>
            <p14:sldId id="347"/>
            <p14:sldId id="348"/>
            <p14:sldId id="361"/>
            <p14:sldId id="362"/>
            <p14:sldId id="363"/>
            <p14:sldId id="351"/>
            <p14:sldId id="357"/>
            <p14:sldId id="356"/>
            <p14:sldId id="358"/>
            <p14:sldId id="359"/>
            <p14:sldId id="360"/>
            <p14:sldId id="365"/>
            <p14:sldId id="366"/>
            <p14:sldId id="369"/>
            <p14:sldId id="370"/>
            <p14:sldId id="371"/>
            <p14:sldId id="387"/>
            <p14:sldId id="372"/>
            <p14:sldId id="352"/>
            <p14:sldId id="373"/>
            <p14:sldId id="374"/>
            <p14:sldId id="378"/>
            <p14:sldId id="375"/>
            <p14:sldId id="379"/>
            <p14:sldId id="376"/>
            <p14:sldId id="346"/>
            <p14:sldId id="349"/>
            <p14:sldId id="344"/>
            <p14:sldId id="345"/>
            <p14:sldId id="367"/>
            <p14:sldId id="368"/>
            <p14:sldId id="377"/>
            <p14:sldId id="282"/>
            <p14:sldId id="381"/>
            <p14:sldId id="382"/>
            <p14:sldId id="260"/>
            <p14:sldId id="290"/>
            <p14:sldId id="289"/>
            <p14:sldId id="296"/>
            <p14:sldId id="284"/>
            <p14:sldId id="257"/>
            <p14:sldId id="385"/>
            <p14:sldId id="300"/>
            <p14:sldId id="301"/>
            <p14:sldId id="304"/>
            <p14:sldId id="302"/>
            <p14:sldId id="286"/>
            <p14:sldId id="303"/>
            <p14:sldId id="383"/>
            <p14:sldId id="308"/>
            <p14:sldId id="309"/>
            <p14:sldId id="291"/>
            <p14:sldId id="294"/>
            <p14:sldId id="287"/>
            <p14:sldId id="295"/>
            <p14:sldId id="297"/>
            <p14:sldId id="298"/>
            <p14:sldId id="299"/>
            <p14:sldId id="292"/>
            <p14:sldId id="288"/>
            <p14:sldId id="293"/>
            <p14:sldId id="310"/>
            <p14:sldId id="311"/>
            <p14:sldId id="312"/>
            <p14:sldId id="3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 K" initials="A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B10FBC-D811-F1AF-C8FC-1F72D31A8460}" v="1648" dt="2023-06-22T03:57:53.346"/>
    <p1510:client id="{E4DC426A-6D9B-4438-8751-0BFCE93FB3B6}" v="31" dt="2023-06-21T03:22:51.0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6"/>
  </p:normalViewPr>
  <p:slideViewPr>
    <p:cSldViewPr snapToGrid="0">
      <p:cViewPr varScale="1">
        <p:scale>
          <a:sx n="120" d="100"/>
          <a:sy n="120" d="100"/>
        </p:scale>
        <p:origin x="1424"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commentAuthors" Target="commentAuthors.xml"/><Relationship Id="rId105"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AD8D91A-A2EE-4B54-B3C6-F6C67903BA9C}" type="datetime1">
              <a:rPr lang="en-US" smtClean="0"/>
              <a:pPr/>
              <a:t>10/21/25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A84A37A-AFC2-4A01-80A1-FC20F2C0D5BB}"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9785C6-EBAF-49D5-AD4D-BABF4DFAAD59}" type="datetime1">
              <a:rPr lang="en-US" smtClean="0"/>
              <a:pPr/>
              <a:t>10/21/25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04122-9A3A-4FD8-98B8-22631F32846C}" type="datetime1">
              <a:rPr lang="en-US" smtClean="0"/>
              <a:pPr/>
              <a:t>10/21/25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9A7B8-0EC4-44C9-AFEF-25E144F11C06}" type="datetime1">
              <a:rPr lang="en-US" smtClean="0"/>
              <a:pPr/>
              <a:t>10/21/25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2BB47B5-C739-4DAE-AACD-CC58CA843AC4}" type="datetime1">
              <a:rPr lang="en-US" smtClean="0"/>
              <a:pPr/>
              <a:t>10/21/25</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72AE48-94E6-46E0-BE32-5F0716DE9115}" type="datetime1">
              <a:rPr lang="en-US" smtClean="0"/>
              <a:pPr/>
              <a:t>10/21/25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84C285-8BCE-48FC-97D9-E2837AF38351}" type="datetime1">
              <a:rPr lang="en-US" smtClean="0"/>
              <a:pPr/>
              <a:t>10/21/25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70D3E6-EF16-4488-94A4-211508FE4682}" type="datetime1">
              <a:rPr lang="en-US" smtClean="0"/>
              <a:pPr/>
              <a:t>10/21/25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077FB3B-20DA-4D0E-BF16-8262B7156612}" type="datetime1">
              <a:rPr lang="en-US" smtClean="0"/>
              <a:pPr/>
              <a:t>10/21/25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273C2C-6BD0-40EC-8D8D-4D51F089C5EB}" type="datetime1">
              <a:rPr lang="en-US" smtClean="0"/>
              <a:pPr/>
              <a:t>10/21/25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5" name="Date Placeholder 4"/>
          <p:cNvSpPr>
            <a:spLocks noGrp="1"/>
          </p:cNvSpPr>
          <p:nvPr>
            <p:ph type="dt" sz="half" idx="10"/>
          </p:nvPr>
        </p:nvSpPr>
        <p:spPr/>
        <p:txBody>
          <a:bodyPr/>
          <a:lstStyle/>
          <a:p>
            <a:fld id="{2D377F5C-EDA7-4864-9756-35769B0E62CF}" type="datetime1">
              <a:rPr lang="en-US" smtClean="0"/>
              <a:pPr/>
              <a:t>10/21/25</a:t>
            </a:fld>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8B99C93-F56F-46AB-9EB8-53614A95B15F}" type="datetime1">
              <a:rPr lang="en-US" smtClean="0"/>
              <a:pPr/>
              <a:t>10/21/25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270C6-64F9-1D71-C96E-B751D3DA474B}"/>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68336AE0-D205-128F-079C-200A3EA47495}"/>
              </a:ext>
            </a:extLst>
          </p:cNvPr>
          <p:cNvSpPr>
            <a:spLocks noGrp="1"/>
          </p:cNvSpPr>
          <p:nvPr>
            <p:ph type="subTitle" idx="1"/>
          </p:nvPr>
        </p:nvSpPr>
        <p:spPr/>
        <p:txBody>
          <a:bodyPr vert="horz" lIns="91440" tIns="45720" rIns="91440" bIns="45720" rtlCol="0" anchor="t">
            <a:normAutofit/>
          </a:bodyPr>
          <a:lstStyle/>
          <a:p>
            <a:r>
              <a:rPr lang="en-US" dirty="0"/>
              <a:t>Dr. Mohit Agarwal</a:t>
            </a:r>
          </a:p>
        </p:txBody>
      </p:sp>
      <p:sp>
        <p:nvSpPr>
          <p:cNvPr id="3" name="Title 2">
            <a:extLst>
              <a:ext uri="{FF2B5EF4-FFF2-40B4-BE49-F238E27FC236}">
                <a16:creationId xmlns:a16="http://schemas.microsoft.com/office/drawing/2014/main" id="{73D6266F-D4CE-2917-416A-4EC8391CF51F}"/>
              </a:ext>
            </a:extLst>
          </p:cNvPr>
          <p:cNvSpPr>
            <a:spLocks noGrp="1"/>
          </p:cNvSpPr>
          <p:nvPr>
            <p:ph type="ctrTitle"/>
          </p:nvPr>
        </p:nvSpPr>
        <p:spPr/>
        <p:txBody>
          <a:bodyPr/>
          <a:lstStyle/>
          <a:p>
            <a:r>
              <a:rPr lang="en-US" dirty="0"/>
              <a:t>Hyper &amp; </a:t>
            </a:r>
            <a:r>
              <a:rPr lang="en-US" dirty="0" err="1"/>
              <a:t>HYPOnatremia</a:t>
            </a:r>
            <a:endParaRPr lang="en-US" dirty="0"/>
          </a:p>
        </p:txBody>
      </p:sp>
    </p:spTree>
    <p:extLst>
      <p:ext uri="{BB962C8B-B14F-4D97-AF65-F5344CB8AC3E}">
        <p14:creationId xmlns:p14="http://schemas.microsoft.com/office/powerpoint/2010/main" val="3665355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C99E7-3188-8DCD-D4AA-17287158DD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B1CA8C-05BA-D154-D0B6-3B8E067E63F1}"/>
              </a:ext>
            </a:extLst>
          </p:cNvPr>
          <p:cNvSpPr>
            <a:spLocks noGrp="1"/>
          </p:cNvSpPr>
          <p:nvPr>
            <p:ph type="title"/>
          </p:nvPr>
        </p:nvSpPr>
        <p:spPr/>
        <p:txBody>
          <a:bodyPr>
            <a:normAutofit/>
          </a:bodyPr>
          <a:lstStyle/>
          <a:p>
            <a:r>
              <a:rPr lang="en-US" sz="2400" dirty="0">
                <a:ea typeface="+mj-lt"/>
                <a:cs typeface="+mj-lt"/>
              </a:rPr>
              <a:t>Case</a:t>
            </a:r>
            <a:endParaRPr lang="en-US" dirty="0"/>
          </a:p>
        </p:txBody>
      </p:sp>
      <p:sp>
        <p:nvSpPr>
          <p:cNvPr id="3" name="Content Placeholder 2">
            <a:extLst>
              <a:ext uri="{FF2B5EF4-FFF2-40B4-BE49-F238E27FC236}">
                <a16:creationId xmlns:a16="http://schemas.microsoft.com/office/drawing/2014/main" id="{71211664-F33C-5DD9-4469-F63A36F055B3}"/>
              </a:ext>
            </a:extLst>
          </p:cNvPr>
          <p:cNvSpPr>
            <a:spLocks noGrp="1"/>
          </p:cNvSpPr>
          <p:nvPr>
            <p:ph idx="1"/>
          </p:nvPr>
        </p:nvSpPr>
        <p:spPr>
          <a:xfrm>
            <a:off x="541090" y="1811323"/>
            <a:ext cx="8229600" cy="4373563"/>
          </a:xfrm>
        </p:spPr>
        <p:txBody>
          <a:bodyPr vert="horz" lIns="91440" tIns="45720" rIns="91440" bIns="45720" rtlCol="0" anchor="t">
            <a:normAutofit fontScale="92500"/>
          </a:bodyPr>
          <a:lstStyle/>
          <a:p>
            <a:pPr marL="411480" lvl="1" indent="0">
              <a:buNone/>
            </a:pPr>
            <a:r>
              <a:rPr lang="en-US" dirty="0">
                <a:ea typeface="+mn-lt"/>
                <a:cs typeface="+mn-lt"/>
              </a:rPr>
              <a:t>What is the cause of this patient’s hyponatremia?</a:t>
            </a:r>
          </a:p>
          <a:p>
            <a:pPr marL="411480" lvl="1" indent="0">
              <a:buNone/>
            </a:pPr>
            <a:r>
              <a:rPr lang="en-US" dirty="0">
                <a:ea typeface="+mn-lt"/>
                <a:cs typeface="+mn-lt"/>
              </a:rPr>
              <a:t>A. This is true hyponatremia from the absorbed mannitol pulling</a:t>
            </a:r>
          </a:p>
          <a:p>
            <a:pPr marL="411480" lvl="1" indent="0">
              <a:buNone/>
            </a:pPr>
            <a:r>
              <a:rPr lang="en-US" dirty="0">
                <a:ea typeface="+mn-lt"/>
                <a:cs typeface="+mn-lt"/>
              </a:rPr>
              <a:t>water from the intracellular space to extracellular space (like</a:t>
            </a:r>
          </a:p>
          <a:p>
            <a:pPr marL="411480" lvl="1" indent="0">
              <a:buNone/>
            </a:pPr>
            <a:r>
              <a:rPr lang="en-US" dirty="0">
                <a:ea typeface="+mn-lt"/>
                <a:cs typeface="+mn-lt"/>
              </a:rPr>
              <a:t>hyperglycemia)</a:t>
            </a:r>
          </a:p>
          <a:p>
            <a:pPr marL="411480" lvl="1" indent="0">
              <a:buNone/>
            </a:pPr>
            <a:endParaRPr lang="en-US" dirty="0">
              <a:ea typeface="+mn-lt"/>
              <a:cs typeface="+mn-lt"/>
            </a:endParaRPr>
          </a:p>
          <a:p>
            <a:pPr marL="411480" lvl="1" indent="0">
              <a:buNone/>
            </a:pPr>
            <a:r>
              <a:rPr lang="en-US" dirty="0">
                <a:ea typeface="+mn-lt"/>
                <a:cs typeface="+mn-lt"/>
              </a:rPr>
              <a:t>B. This is true hyponatremia from absorbed mannitol that does not contain Na</a:t>
            </a:r>
          </a:p>
          <a:p>
            <a:pPr marL="411480" lvl="1" indent="0">
              <a:buNone/>
            </a:pPr>
            <a:endParaRPr lang="en-US" dirty="0">
              <a:ea typeface="+mn-lt"/>
              <a:cs typeface="+mn-lt"/>
            </a:endParaRPr>
          </a:p>
          <a:p>
            <a:pPr marL="411480" lvl="1" indent="0">
              <a:buNone/>
            </a:pPr>
            <a:r>
              <a:rPr lang="en-US" dirty="0">
                <a:ea typeface="+mn-lt"/>
                <a:cs typeface="+mn-lt"/>
              </a:rPr>
              <a:t>C. This is pseudohyponatremia from absorbed mannitol</a:t>
            </a:r>
          </a:p>
          <a:p>
            <a:pPr marL="411480" lvl="1" indent="0">
              <a:buNone/>
            </a:pPr>
            <a:endParaRPr lang="en-US" dirty="0">
              <a:ea typeface="+mn-lt"/>
              <a:cs typeface="+mn-lt"/>
            </a:endParaRPr>
          </a:p>
          <a:p>
            <a:pPr marL="411480" lvl="1" indent="0">
              <a:buNone/>
            </a:pPr>
            <a:r>
              <a:rPr lang="en-US" dirty="0">
                <a:ea typeface="+mn-lt"/>
                <a:cs typeface="+mn-lt"/>
              </a:rPr>
              <a:t>D. This is true hyponatremia from mannitol metabolism to glucose</a:t>
            </a:r>
          </a:p>
          <a:p>
            <a:pPr marL="411480" lvl="1" indent="0">
              <a:buNone/>
            </a:pPr>
            <a:r>
              <a:rPr lang="en-US" dirty="0">
                <a:ea typeface="+mn-lt"/>
                <a:cs typeface="+mn-lt"/>
              </a:rPr>
              <a:t>causing hyperglycemia</a:t>
            </a:r>
          </a:p>
          <a:p>
            <a:pPr marL="411480" lvl="1" indent="0">
              <a:buNone/>
            </a:pPr>
            <a:endParaRPr lang="en-US" dirty="0">
              <a:ea typeface="+mn-lt"/>
              <a:cs typeface="+mn-lt"/>
            </a:endParaRPr>
          </a:p>
        </p:txBody>
      </p:sp>
    </p:spTree>
    <p:extLst>
      <p:ext uri="{BB962C8B-B14F-4D97-AF65-F5344CB8AC3E}">
        <p14:creationId xmlns:p14="http://schemas.microsoft.com/office/powerpoint/2010/main" val="3989668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B0C97-89AF-1477-5248-71CA5F5747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CE089C-391B-CA10-CE42-B8EF96683B3D}"/>
              </a:ext>
            </a:extLst>
          </p:cNvPr>
          <p:cNvSpPr>
            <a:spLocks noGrp="1"/>
          </p:cNvSpPr>
          <p:nvPr>
            <p:ph type="title"/>
          </p:nvPr>
        </p:nvSpPr>
        <p:spPr/>
        <p:txBody>
          <a:bodyPr>
            <a:normAutofit/>
          </a:bodyPr>
          <a:lstStyle/>
          <a:p>
            <a:r>
              <a:rPr lang="en-US" sz="2400" dirty="0">
                <a:ea typeface="+mj-lt"/>
                <a:cs typeface="+mj-lt"/>
              </a:rPr>
              <a:t>Case</a:t>
            </a:r>
            <a:endParaRPr lang="en-US" dirty="0"/>
          </a:p>
        </p:txBody>
      </p:sp>
      <p:sp>
        <p:nvSpPr>
          <p:cNvPr id="3" name="Content Placeholder 2">
            <a:extLst>
              <a:ext uri="{FF2B5EF4-FFF2-40B4-BE49-F238E27FC236}">
                <a16:creationId xmlns:a16="http://schemas.microsoft.com/office/drawing/2014/main" id="{F8A8E403-D620-7BF8-DD38-6D46F2CD4B1B}"/>
              </a:ext>
            </a:extLst>
          </p:cNvPr>
          <p:cNvSpPr>
            <a:spLocks noGrp="1"/>
          </p:cNvSpPr>
          <p:nvPr>
            <p:ph idx="1"/>
          </p:nvPr>
        </p:nvSpPr>
        <p:spPr>
          <a:xfrm>
            <a:off x="541090" y="1811323"/>
            <a:ext cx="8229600" cy="4373563"/>
          </a:xfrm>
        </p:spPr>
        <p:txBody>
          <a:bodyPr vert="horz" lIns="91440" tIns="45720" rIns="91440" bIns="45720" rtlCol="0" anchor="t">
            <a:normAutofit fontScale="92500" lnSpcReduction="20000"/>
          </a:bodyPr>
          <a:lstStyle/>
          <a:p>
            <a:pPr marL="411480" lvl="1" indent="0">
              <a:buNone/>
            </a:pPr>
            <a:r>
              <a:rPr lang="en-US" dirty="0">
                <a:ea typeface="+mn-lt"/>
                <a:cs typeface="+mn-lt"/>
              </a:rPr>
              <a:t>Hyponatremia Without Hypo-Osmolality (</a:t>
            </a:r>
            <a:r>
              <a:rPr lang="en-US" dirty="0" err="1">
                <a:ea typeface="+mn-lt"/>
                <a:cs typeface="+mn-lt"/>
              </a:rPr>
              <a:t>osmolal</a:t>
            </a:r>
            <a:r>
              <a:rPr lang="en-US" dirty="0">
                <a:ea typeface="+mn-lt"/>
                <a:cs typeface="+mn-lt"/>
              </a:rPr>
              <a:t> gap present)</a:t>
            </a:r>
          </a:p>
          <a:p>
            <a:pPr marL="411480" lvl="1" indent="0">
              <a:buNone/>
            </a:pPr>
            <a:r>
              <a:rPr lang="en-US" dirty="0">
                <a:ea typeface="+mn-lt"/>
                <a:cs typeface="+mn-lt"/>
              </a:rPr>
              <a:t>Calculate serum osmolality: </a:t>
            </a:r>
            <a:r>
              <a:rPr lang="en-US" dirty="0" err="1">
                <a:ea typeface="+mn-lt"/>
                <a:cs typeface="+mn-lt"/>
              </a:rPr>
              <a:t>PNa</a:t>
            </a:r>
            <a:r>
              <a:rPr lang="en-US" dirty="0">
                <a:ea typeface="+mn-lt"/>
                <a:cs typeface="+mn-lt"/>
              </a:rPr>
              <a:t> x 2 + glucose/18 + BUN/2.8 (both in mg/dl)</a:t>
            </a:r>
          </a:p>
          <a:p>
            <a:pPr marL="411480" lvl="1" indent="0">
              <a:buNone/>
            </a:pPr>
            <a:r>
              <a:rPr lang="en-US" dirty="0">
                <a:ea typeface="+mn-lt"/>
                <a:cs typeface="+mn-lt"/>
              </a:rPr>
              <a:t>• Pseudo-hyponatremia due to an increase in plasma SOLIDS (marked hyperlipidemia or hyperproteinemia (Waldenstrom or MM))</a:t>
            </a:r>
          </a:p>
          <a:p>
            <a:pPr lvl="2"/>
            <a:r>
              <a:rPr lang="en-US" dirty="0">
                <a:ea typeface="+mn-lt"/>
                <a:cs typeface="+mn-lt"/>
              </a:rPr>
              <a:t> Can get hyperproteinemia transiently from IgG infusion</a:t>
            </a:r>
          </a:p>
          <a:p>
            <a:pPr lvl="2"/>
            <a:endParaRPr lang="en-US" dirty="0">
              <a:ea typeface="+mn-lt"/>
              <a:cs typeface="+mn-lt"/>
            </a:endParaRPr>
          </a:p>
          <a:p>
            <a:pPr marL="411480" lvl="1" indent="0">
              <a:buNone/>
            </a:pPr>
            <a:r>
              <a:rPr lang="en-US" dirty="0">
                <a:ea typeface="+mn-lt"/>
                <a:cs typeface="+mn-lt"/>
              </a:rPr>
              <a:t>• True hyponatremia due to exogenous solutes (NOT pseudo)</a:t>
            </a:r>
          </a:p>
          <a:p>
            <a:pPr lvl="2"/>
            <a:r>
              <a:rPr lang="en-US" dirty="0">
                <a:ea typeface="+mn-lt"/>
                <a:cs typeface="+mn-lt"/>
              </a:rPr>
              <a:t>HYPERTONIC Mannitol – pulls water from intracellular to extracellular space – transient</a:t>
            </a:r>
          </a:p>
          <a:p>
            <a:pPr lvl="2"/>
            <a:endParaRPr lang="en-US" dirty="0">
              <a:ea typeface="+mn-lt"/>
              <a:cs typeface="+mn-lt"/>
            </a:endParaRPr>
          </a:p>
          <a:p>
            <a:pPr lvl="2"/>
            <a:r>
              <a:rPr lang="en-US" dirty="0">
                <a:ea typeface="+mn-lt"/>
                <a:cs typeface="+mn-lt"/>
              </a:rPr>
              <a:t>IgG infusion (contain sucrose or maltose) – large amounts in infusion can pull water from intracellular to extracellular space</a:t>
            </a:r>
          </a:p>
          <a:p>
            <a:pPr lvl="2"/>
            <a:endParaRPr lang="en-US" dirty="0">
              <a:ea typeface="+mn-lt"/>
              <a:cs typeface="+mn-lt"/>
            </a:endParaRPr>
          </a:p>
          <a:p>
            <a:pPr lvl="2"/>
            <a:r>
              <a:rPr lang="en-US" dirty="0">
                <a:ea typeface="+mn-lt"/>
                <a:cs typeface="+mn-lt"/>
              </a:rPr>
              <a:t>Absorbed </a:t>
            </a:r>
            <a:r>
              <a:rPr lang="en-US" dirty="0" err="1">
                <a:ea typeface="+mn-lt"/>
                <a:cs typeface="+mn-lt"/>
              </a:rPr>
              <a:t>irrigants</a:t>
            </a:r>
            <a:r>
              <a:rPr lang="en-US" dirty="0">
                <a:ea typeface="+mn-lt"/>
                <a:cs typeface="+mn-lt"/>
              </a:rPr>
              <a:t>: ISOTONIC mannitol, glycine, or sorbitol</a:t>
            </a:r>
          </a:p>
        </p:txBody>
      </p:sp>
    </p:spTree>
    <p:extLst>
      <p:ext uri="{BB962C8B-B14F-4D97-AF65-F5344CB8AC3E}">
        <p14:creationId xmlns:p14="http://schemas.microsoft.com/office/powerpoint/2010/main" val="608759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6A85E-5DF6-FBC1-36AA-1160FE677A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9F3C98-DB78-2524-9283-0E37839C73DB}"/>
              </a:ext>
            </a:extLst>
          </p:cNvPr>
          <p:cNvSpPr>
            <a:spLocks noGrp="1"/>
          </p:cNvSpPr>
          <p:nvPr>
            <p:ph type="title"/>
          </p:nvPr>
        </p:nvSpPr>
        <p:spPr/>
        <p:txBody>
          <a:bodyPr>
            <a:normAutofit/>
          </a:bodyPr>
          <a:lstStyle/>
          <a:p>
            <a:r>
              <a:rPr lang="en-US" sz="2400" dirty="0">
                <a:ea typeface="+mj-lt"/>
                <a:cs typeface="+mj-lt"/>
              </a:rPr>
              <a:t>Pseudo-Hyponatremia</a:t>
            </a:r>
            <a:endParaRPr lang="en-US" dirty="0"/>
          </a:p>
        </p:txBody>
      </p:sp>
      <p:pic>
        <p:nvPicPr>
          <p:cNvPr id="5" name="Content Placeholder 4">
            <a:extLst>
              <a:ext uri="{FF2B5EF4-FFF2-40B4-BE49-F238E27FC236}">
                <a16:creationId xmlns:a16="http://schemas.microsoft.com/office/drawing/2014/main" id="{99B8A991-3402-4106-BED4-0DDB2CD34F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338" y="1945594"/>
            <a:ext cx="8229600" cy="4105049"/>
          </a:xfrm>
        </p:spPr>
      </p:pic>
    </p:spTree>
    <p:extLst>
      <p:ext uri="{BB962C8B-B14F-4D97-AF65-F5344CB8AC3E}">
        <p14:creationId xmlns:p14="http://schemas.microsoft.com/office/powerpoint/2010/main" val="1709520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3B2FB-18AF-A7F5-ACA0-8F9E9333B9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9AF7E4-6059-1178-9312-D37246EA40E6}"/>
              </a:ext>
            </a:extLst>
          </p:cNvPr>
          <p:cNvSpPr>
            <a:spLocks noGrp="1"/>
          </p:cNvSpPr>
          <p:nvPr>
            <p:ph type="title"/>
          </p:nvPr>
        </p:nvSpPr>
        <p:spPr/>
        <p:txBody>
          <a:bodyPr>
            <a:normAutofit/>
          </a:bodyPr>
          <a:lstStyle/>
          <a:p>
            <a:r>
              <a:rPr lang="en-US" sz="2400" dirty="0">
                <a:ea typeface="+mj-lt"/>
                <a:cs typeface="+mj-lt"/>
              </a:rPr>
              <a:t>Pseudo-Hyponatremia</a:t>
            </a:r>
            <a:endParaRPr lang="en-US" dirty="0"/>
          </a:p>
        </p:txBody>
      </p:sp>
      <p:pic>
        <p:nvPicPr>
          <p:cNvPr id="7" name="Content Placeholder 6">
            <a:extLst>
              <a:ext uri="{FF2B5EF4-FFF2-40B4-BE49-F238E27FC236}">
                <a16:creationId xmlns:a16="http://schemas.microsoft.com/office/drawing/2014/main" id="{FF1FBA92-A3C2-3E36-DC1D-4C64B7DC0D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9547" y="1752600"/>
            <a:ext cx="7864905" cy="4373563"/>
          </a:xfrm>
        </p:spPr>
      </p:pic>
    </p:spTree>
    <p:extLst>
      <p:ext uri="{BB962C8B-B14F-4D97-AF65-F5344CB8AC3E}">
        <p14:creationId xmlns:p14="http://schemas.microsoft.com/office/powerpoint/2010/main" val="115648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D2991-329D-E8B2-E674-2D43793133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909D8B-4427-DD85-7A6E-52624EA22930}"/>
              </a:ext>
            </a:extLst>
          </p:cNvPr>
          <p:cNvSpPr>
            <a:spLocks noGrp="1"/>
          </p:cNvSpPr>
          <p:nvPr>
            <p:ph type="title"/>
          </p:nvPr>
        </p:nvSpPr>
        <p:spPr/>
        <p:txBody>
          <a:bodyPr>
            <a:normAutofit/>
          </a:bodyPr>
          <a:lstStyle/>
          <a:p>
            <a:r>
              <a:rPr lang="en-US" sz="2400" dirty="0">
                <a:ea typeface="+mj-lt"/>
                <a:cs typeface="+mj-lt"/>
              </a:rPr>
              <a:t>Case</a:t>
            </a:r>
            <a:endParaRPr lang="en-US" dirty="0"/>
          </a:p>
        </p:txBody>
      </p:sp>
      <p:sp>
        <p:nvSpPr>
          <p:cNvPr id="3" name="Content Placeholder 2">
            <a:extLst>
              <a:ext uri="{FF2B5EF4-FFF2-40B4-BE49-F238E27FC236}">
                <a16:creationId xmlns:a16="http://schemas.microsoft.com/office/drawing/2014/main" id="{D07DE3DE-32C1-7426-5773-7DF438AE0C5A}"/>
              </a:ext>
            </a:extLst>
          </p:cNvPr>
          <p:cNvSpPr>
            <a:spLocks noGrp="1"/>
          </p:cNvSpPr>
          <p:nvPr>
            <p:ph idx="1"/>
          </p:nvPr>
        </p:nvSpPr>
        <p:spPr>
          <a:xfrm>
            <a:off x="541090" y="1811323"/>
            <a:ext cx="8229600" cy="4373563"/>
          </a:xfrm>
        </p:spPr>
        <p:txBody>
          <a:bodyPr vert="horz" lIns="91440" tIns="45720" rIns="91440" bIns="45720" rtlCol="0" anchor="t">
            <a:normAutofit/>
          </a:bodyPr>
          <a:lstStyle/>
          <a:p>
            <a:pPr marL="411480" lvl="1" indent="0">
              <a:buNone/>
            </a:pPr>
            <a:r>
              <a:rPr lang="en-US" dirty="0">
                <a:ea typeface="+mn-lt"/>
                <a:cs typeface="+mn-lt"/>
              </a:rPr>
              <a:t>True vs. “Pseudo-Hyponatremia</a:t>
            </a:r>
          </a:p>
          <a:p>
            <a:pPr marL="411480" lvl="1" indent="0">
              <a:buNone/>
            </a:pPr>
            <a:r>
              <a:rPr lang="en-US" dirty="0">
                <a:ea typeface="+mn-lt"/>
                <a:cs typeface="+mn-lt"/>
              </a:rPr>
              <a:t>Direct vs. Indirect Potentiometry (ABG analysis)</a:t>
            </a:r>
          </a:p>
          <a:p>
            <a:pPr marL="411480" lvl="1" indent="0">
              <a:buNone/>
            </a:pPr>
            <a:r>
              <a:rPr lang="en-US" dirty="0">
                <a:ea typeface="+mn-lt"/>
                <a:cs typeface="+mn-lt"/>
              </a:rPr>
              <a:t>• Pseudo-hyponatremia is a “condition” related to Indirect Potentiometry (most laboratory auto-analyzers)</a:t>
            </a:r>
          </a:p>
          <a:p>
            <a:pPr marL="411480" lvl="1" indent="0">
              <a:buNone/>
            </a:pPr>
            <a:r>
              <a:rPr lang="en-US" dirty="0">
                <a:ea typeface="+mn-lt"/>
                <a:cs typeface="+mn-lt"/>
              </a:rPr>
              <a:t>• Direct Potentiometry uses an undiluted specimen (blood gas machine)</a:t>
            </a:r>
          </a:p>
          <a:p>
            <a:pPr marL="1051560" lvl="3" indent="0">
              <a:buNone/>
            </a:pPr>
            <a:r>
              <a:rPr lang="en-US" dirty="0">
                <a:ea typeface="+mn-lt"/>
                <a:cs typeface="+mn-lt"/>
              </a:rPr>
              <a:t>• If you suspect </a:t>
            </a:r>
            <a:r>
              <a:rPr lang="en-US" dirty="0" err="1">
                <a:ea typeface="+mn-lt"/>
                <a:cs typeface="+mn-lt"/>
              </a:rPr>
              <a:t>pseudohypoNa</a:t>
            </a:r>
            <a:r>
              <a:rPr lang="en-US" dirty="0">
                <a:ea typeface="+mn-lt"/>
                <a:cs typeface="+mn-lt"/>
              </a:rPr>
              <a:t>, get blood gas “Direct” measurement</a:t>
            </a:r>
          </a:p>
          <a:p>
            <a:pPr marL="411480" lvl="1" indent="0">
              <a:buNone/>
            </a:pPr>
            <a:r>
              <a:rPr lang="en-US" dirty="0">
                <a:ea typeface="+mn-lt"/>
                <a:cs typeface="+mn-lt"/>
              </a:rPr>
              <a:t>• Pseudohyponatremia</a:t>
            </a:r>
          </a:p>
          <a:p>
            <a:pPr marL="1051560" lvl="3" indent="0">
              <a:buNone/>
            </a:pPr>
            <a:r>
              <a:rPr lang="en-US" dirty="0">
                <a:ea typeface="+mn-lt"/>
                <a:cs typeface="+mn-lt"/>
              </a:rPr>
              <a:t>• </a:t>
            </a:r>
            <a:r>
              <a:rPr lang="en-US" dirty="0" err="1">
                <a:ea typeface="+mn-lt"/>
                <a:cs typeface="+mn-lt"/>
              </a:rPr>
              <a:t>PNa</a:t>
            </a:r>
            <a:r>
              <a:rPr lang="en-US" dirty="0">
                <a:ea typeface="+mn-lt"/>
                <a:cs typeface="+mn-lt"/>
              </a:rPr>
              <a:t> low by lab autoanalyzer Indirect but</a:t>
            </a:r>
          </a:p>
          <a:p>
            <a:pPr marL="1051560" lvl="3" indent="0">
              <a:buNone/>
            </a:pPr>
            <a:r>
              <a:rPr lang="en-US" dirty="0">
                <a:ea typeface="+mn-lt"/>
                <a:cs typeface="+mn-lt"/>
              </a:rPr>
              <a:t>• </a:t>
            </a:r>
            <a:r>
              <a:rPr lang="en-US" dirty="0" err="1">
                <a:ea typeface="+mn-lt"/>
                <a:cs typeface="+mn-lt"/>
              </a:rPr>
              <a:t>PNa</a:t>
            </a:r>
            <a:r>
              <a:rPr lang="en-US" dirty="0">
                <a:ea typeface="+mn-lt"/>
                <a:cs typeface="+mn-lt"/>
              </a:rPr>
              <a:t> normal ABG Direct potentiometry</a:t>
            </a:r>
          </a:p>
          <a:p>
            <a:pPr marL="411480" lvl="1" indent="0">
              <a:buNone/>
            </a:pPr>
            <a:r>
              <a:rPr lang="en-US" dirty="0">
                <a:ea typeface="+mn-lt"/>
                <a:cs typeface="+mn-lt"/>
              </a:rPr>
              <a:t>• True hyponatremia</a:t>
            </a:r>
          </a:p>
          <a:p>
            <a:pPr marL="1051560" lvl="3" indent="0">
              <a:buNone/>
            </a:pPr>
            <a:r>
              <a:rPr lang="en-US" dirty="0">
                <a:ea typeface="+mn-lt"/>
                <a:cs typeface="+mn-lt"/>
              </a:rPr>
              <a:t>• </a:t>
            </a:r>
            <a:r>
              <a:rPr lang="en-US" dirty="0" err="1">
                <a:ea typeface="+mn-lt"/>
                <a:cs typeface="+mn-lt"/>
              </a:rPr>
              <a:t>PNa</a:t>
            </a:r>
            <a:r>
              <a:rPr lang="en-US" dirty="0">
                <a:ea typeface="+mn-lt"/>
                <a:cs typeface="+mn-lt"/>
              </a:rPr>
              <a:t> low by both Indirect and Direct potentiometry</a:t>
            </a:r>
          </a:p>
          <a:p>
            <a:pPr marL="1051560" lvl="3" indent="0">
              <a:buNone/>
            </a:pPr>
            <a:r>
              <a:rPr lang="en-US" dirty="0">
                <a:ea typeface="+mn-lt"/>
                <a:cs typeface="+mn-lt"/>
              </a:rPr>
              <a:t>• True hyponatremia but not hypo-osmolar</a:t>
            </a:r>
          </a:p>
        </p:txBody>
      </p:sp>
    </p:spTree>
    <p:extLst>
      <p:ext uri="{BB962C8B-B14F-4D97-AF65-F5344CB8AC3E}">
        <p14:creationId xmlns:p14="http://schemas.microsoft.com/office/powerpoint/2010/main" val="4227513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2D2BB-C6DF-4E17-B45D-D3F83CC83B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D951F6-7663-9007-1241-3731F4610FC3}"/>
              </a:ext>
            </a:extLst>
          </p:cNvPr>
          <p:cNvSpPr>
            <a:spLocks noGrp="1"/>
          </p:cNvSpPr>
          <p:nvPr>
            <p:ph type="title"/>
          </p:nvPr>
        </p:nvSpPr>
        <p:spPr/>
        <p:txBody>
          <a:bodyPr>
            <a:normAutofit/>
          </a:bodyPr>
          <a:lstStyle/>
          <a:p>
            <a:r>
              <a:rPr lang="en-US" sz="2400" dirty="0">
                <a:ea typeface="+mj-lt"/>
                <a:cs typeface="+mj-lt"/>
              </a:rPr>
              <a:t>“True” Hyponatremia</a:t>
            </a:r>
            <a:br>
              <a:rPr lang="en-US" sz="2400" dirty="0">
                <a:ea typeface="+mj-lt"/>
                <a:cs typeface="+mj-lt"/>
              </a:rPr>
            </a:br>
            <a:r>
              <a:rPr lang="en-US" sz="2400" dirty="0">
                <a:ea typeface="+mj-lt"/>
                <a:cs typeface="+mj-lt"/>
              </a:rPr>
              <a:t>Post-TURP/</a:t>
            </a:r>
            <a:r>
              <a:rPr lang="en-US" sz="2400" dirty="0" err="1">
                <a:ea typeface="+mj-lt"/>
                <a:cs typeface="+mj-lt"/>
              </a:rPr>
              <a:t>Uteroscopy</a:t>
            </a:r>
            <a:r>
              <a:rPr lang="en-US" sz="2400" dirty="0">
                <a:ea typeface="+mj-lt"/>
                <a:cs typeface="+mj-lt"/>
              </a:rPr>
              <a:t> Syndrome</a:t>
            </a:r>
            <a:endParaRPr lang="en-US" dirty="0"/>
          </a:p>
        </p:txBody>
      </p:sp>
      <p:sp>
        <p:nvSpPr>
          <p:cNvPr id="3" name="Content Placeholder 2">
            <a:extLst>
              <a:ext uri="{FF2B5EF4-FFF2-40B4-BE49-F238E27FC236}">
                <a16:creationId xmlns:a16="http://schemas.microsoft.com/office/drawing/2014/main" id="{ED5D1A4F-3AF3-E162-7CDA-1203184516C1}"/>
              </a:ext>
            </a:extLst>
          </p:cNvPr>
          <p:cNvSpPr>
            <a:spLocks noGrp="1"/>
          </p:cNvSpPr>
          <p:nvPr>
            <p:ph idx="1"/>
          </p:nvPr>
        </p:nvSpPr>
        <p:spPr>
          <a:xfrm>
            <a:off x="541090" y="1811323"/>
            <a:ext cx="4634917" cy="4373563"/>
          </a:xfrm>
        </p:spPr>
        <p:txBody>
          <a:bodyPr vert="horz" lIns="91440" tIns="45720" rIns="91440" bIns="45720" rtlCol="0" anchor="t">
            <a:normAutofit/>
          </a:bodyPr>
          <a:lstStyle/>
          <a:p>
            <a:pPr marL="411480" lvl="1" indent="0">
              <a:buNone/>
            </a:pPr>
            <a:r>
              <a:rPr lang="en-US" dirty="0">
                <a:ea typeface="+mn-lt"/>
                <a:cs typeface="+mn-lt"/>
              </a:rPr>
              <a:t>• Absorption of </a:t>
            </a:r>
            <a:r>
              <a:rPr lang="en-US" dirty="0" err="1">
                <a:ea typeface="+mn-lt"/>
                <a:cs typeface="+mn-lt"/>
              </a:rPr>
              <a:t>irrigant</a:t>
            </a:r>
            <a:r>
              <a:rPr lang="en-US" dirty="0">
                <a:ea typeface="+mn-lt"/>
                <a:cs typeface="+mn-lt"/>
              </a:rPr>
              <a:t> fluid with non-Na solutes</a:t>
            </a:r>
          </a:p>
          <a:p>
            <a:pPr marL="411480" lvl="1" indent="0">
              <a:buNone/>
            </a:pPr>
            <a:r>
              <a:rPr lang="en-US" dirty="0">
                <a:ea typeface="+mn-lt"/>
                <a:cs typeface="+mn-lt"/>
              </a:rPr>
              <a:t>• Bloody vascular operations need visualization</a:t>
            </a:r>
          </a:p>
          <a:p>
            <a:pPr marL="411480" lvl="1" indent="0">
              <a:buNone/>
            </a:pPr>
            <a:r>
              <a:rPr lang="en-US" dirty="0">
                <a:ea typeface="+mn-lt"/>
                <a:cs typeface="+mn-lt"/>
              </a:rPr>
              <a:t>• Requires large volume fluid irrigation and cautery</a:t>
            </a:r>
          </a:p>
          <a:p>
            <a:pPr marL="411480" lvl="1" indent="0">
              <a:buNone/>
            </a:pPr>
            <a:r>
              <a:rPr lang="en-US" dirty="0">
                <a:ea typeface="+mn-lt"/>
                <a:cs typeface="+mn-lt"/>
              </a:rPr>
              <a:t>• Cautery with saline could electrocute pt</a:t>
            </a:r>
          </a:p>
          <a:p>
            <a:pPr marL="411480" lvl="1" indent="0">
              <a:buNone/>
            </a:pPr>
            <a:r>
              <a:rPr lang="en-US" dirty="0">
                <a:ea typeface="+mn-lt"/>
                <a:cs typeface="+mn-lt"/>
              </a:rPr>
              <a:t>• Need iso-osmolar but non-conductive “</a:t>
            </a:r>
            <a:r>
              <a:rPr lang="en-US" dirty="0" err="1">
                <a:ea typeface="+mn-lt"/>
                <a:cs typeface="+mn-lt"/>
              </a:rPr>
              <a:t>irrigant</a:t>
            </a:r>
            <a:r>
              <a:rPr lang="en-US" dirty="0">
                <a:ea typeface="+mn-lt"/>
                <a:cs typeface="+mn-lt"/>
              </a:rPr>
              <a:t>” containing typically mannitol, glycine, sorbitol (get hemolysis with water)</a:t>
            </a:r>
          </a:p>
        </p:txBody>
      </p:sp>
      <p:pic>
        <p:nvPicPr>
          <p:cNvPr id="5" name="Picture 4">
            <a:extLst>
              <a:ext uri="{FF2B5EF4-FFF2-40B4-BE49-F238E27FC236}">
                <a16:creationId xmlns:a16="http://schemas.microsoft.com/office/drawing/2014/main" id="{A247105B-C133-9CEA-87BC-1BDE0E2D2B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3026" y="1536700"/>
            <a:ext cx="3705237" cy="4648186"/>
          </a:xfrm>
          <a:prstGeom prst="rect">
            <a:avLst/>
          </a:prstGeom>
        </p:spPr>
      </p:pic>
    </p:spTree>
    <p:extLst>
      <p:ext uri="{BB962C8B-B14F-4D97-AF65-F5344CB8AC3E}">
        <p14:creationId xmlns:p14="http://schemas.microsoft.com/office/powerpoint/2010/main" val="268349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EF2F7-C254-6EE4-27B8-D361F7ED48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CFB6E9-6ABF-B8A7-7C4E-730A37EDDB2D}"/>
              </a:ext>
            </a:extLst>
          </p:cNvPr>
          <p:cNvSpPr>
            <a:spLocks noGrp="1"/>
          </p:cNvSpPr>
          <p:nvPr>
            <p:ph type="title"/>
          </p:nvPr>
        </p:nvSpPr>
        <p:spPr/>
        <p:txBody>
          <a:bodyPr>
            <a:normAutofit/>
          </a:bodyPr>
          <a:lstStyle/>
          <a:p>
            <a:r>
              <a:rPr lang="en-US" sz="2400" dirty="0">
                <a:ea typeface="+mj-lt"/>
                <a:cs typeface="+mj-lt"/>
              </a:rPr>
              <a:t>Pseudo-Hyponatremia</a:t>
            </a:r>
            <a:endParaRPr lang="en-US" dirty="0"/>
          </a:p>
        </p:txBody>
      </p:sp>
      <p:pic>
        <p:nvPicPr>
          <p:cNvPr id="5" name="Content Placeholder 4">
            <a:extLst>
              <a:ext uri="{FF2B5EF4-FFF2-40B4-BE49-F238E27FC236}">
                <a16:creationId xmlns:a16="http://schemas.microsoft.com/office/drawing/2014/main" id="{C2B62EA0-C088-1626-5C08-DD2AB76F48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610644"/>
            <a:ext cx="8229600" cy="2657475"/>
          </a:xfrm>
        </p:spPr>
      </p:pic>
      <p:sp>
        <p:nvSpPr>
          <p:cNvPr id="7" name="TextBox 6">
            <a:extLst>
              <a:ext uri="{FF2B5EF4-FFF2-40B4-BE49-F238E27FC236}">
                <a16:creationId xmlns:a16="http://schemas.microsoft.com/office/drawing/2014/main" id="{252C810F-1A6A-6E66-F276-E908708D529F}"/>
              </a:ext>
            </a:extLst>
          </p:cNvPr>
          <p:cNvSpPr txBox="1"/>
          <p:nvPr/>
        </p:nvSpPr>
        <p:spPr>
          <a:xfrm>
            <a:off x="348143" y="1589881"/>
            <a:ext cx="8502242" cy="923330"/>
          </a:xfrm>
          <a:prstGeom prst="rect">
            <a:avLst/>
          </a:prstGeom>
          <a:noFill/>
        </p:spPr>
        <p:txBody>
          <a:bodyPr wrap="square">
            <a:spAutoFit/>
          </a:bodyPr>
          <a:lstStyle/>
          <a:p>
            <a:r>
              <a:rPr lang="en-US" dirty="0"/>
              <a:t>laboratory measurement methods are affected by large molecules like </a:t>
            </a:r>
            <a:r>
              <a:rPr lang="en-US" b="1" dirty="0"/>
              <a:t>lipids</a:t>
            </a:r>
            <a:r>
              <a:rPr lang="en-US" dirty="0"/>
              <a:t> or </a:t>
            </a:r>
            <a:r>
              <a:rPr lang="en-US" b="1" dirty="0"/>
              <a:t>proteins</a:t>
            </a:r>
            <a:r>
              <a:rPr lang="en-US" dirty="0"/>
              <a:t>, which displace water in the blood sample and lead to an artifactually low sodium reading while osmolality remains normal. </a:t>
            </a:r>
          </a:p>
        </p:txBody>
      </p:sp>
    </p:spTree>
    <p:extLst>
      <p:ext uri="{BB962C8B-B14F-4D97-AF65-F5344CB8AC3E}">
        <p14:creationId xmlns:p14="http://schemas.microsoft.com/office/powerpoint/2010/main" val="46764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5B2E2-1E18-B5E9-18B7-A5F4E5CB11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460481-9176-F2E9-8F8E-C86601848B68}"/>
              </a:ext>
            </a:extLst>
          </p:cNvPr>
          <p:cNvSpPr>
            <a:spLocks noGrp="1"/>
          </p:cNvSpPr>
          <p:nvPr>
            <p:ph type="title"/>
          </p:nvPr>
        </p:nvSpPr>
        <p:spPr/>
        <p:txBody>
          <a:bodyPr>
            <a:normAutofit fontScale="90000"/>
          </a:bodyPr>
          <a:lstStyle/>
          <a:p>
            <a:r>
              <a:rPr lang="en-US" sz="2400" dirty="0">
                <a:ea typeface="+mj-lt"/>
                <a:cs typeface="+mj-lt"/>
              </a:rPr>
              <a:t>Hyperglycemia: True Hyponatremia</a:t>
            </a:r>
            <a:br>
              <a:rPr lang="en-US" sz="2400" dirty="0">
                <a:ea typeface="+mj-lt"/>
                <a:cs typeface="+mj-lt"/>
              </a:rPr>
            </a:br>
            <a:r>
              <a:rPr lang="en-US" sz="2400" dirty="0">
                <a:ea typeface="+mj-lt"/>
                <a:cs typeface="+mj-lt"/>
              </a:rPr>
              <a:t>(No </a:t>
            </a:r>
            <a:r>
              <a:rPr lang="en-US" sz="2400" dirty="0" err="1">
                <a:ea typeface="+mj-lt"/>
                <a:cs typeface="+mj-lt"/>
              </a:rPr>
              <a:t>osmlolal</a:t>
            </a:r>
            <a:r>
              <a:rPr lang="en-US" sz="2400" dirty="0">
                <a:ea typeface="+mj-lt"/>
                <a:cs typeface="+mj-lt"/>
              </a:rPr>
              <a:t> gap because BG is in the equation)</a:t>
            </a:r>
            <a:endParaRPr lang="en-US" dirty="0"/>
          </a:p>
        </p:txBody>
      </p:sp>
      <p:pic>
        <p:nvPicPr>
          <p:cNvPr id="6" name="Content Placeholder 5">
            <a:extLst>
              <a:ext uri="{FF2B5EF4-FFF2-40B4-BE49-F238E27FC236}">
                <a16:creationId xmlns:a16="http://schemas.microsoft.com/office/drawing/2014/main" id="{F3871B95-F2CA-34D8-81D8-C33A7A729A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637162"/>
            <a:ext cx="8229600" cy="2604438"/>
          </a:xfrm>
        </p:spPr>
      </p:pic>
    </p:spTree>
    <p:extLst>
      <p:ext uri="{BB962C8B-B14F-4D97-AF65-F5344CB8AC3E}">
        <p14:creationId xmlns:p14="http://schemas.microsoft.com/office/powerpoint/2010/main" val="1268926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7A19D-8067-87FD-AAC9-D26916EE99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9E3A5C-427D-42C1-525D-D27C91CD2712}"/>
              </a:ext>
            </a:extLst>
          </p:cNvPr>
          <p:cNvSpPr>
            <a:spLocks noGrp="1"/>
          </p:cNvSpPr>
          <p:nvPr>
            <p:ph type="title"/>
          </p:nvPr>
        </p:nvSpPr>
        <p:spPr/>
        <p:txBody>
          <a:bodyPr>
            <a:normAutofit/>
          </a:bodyPr>
          <a:lstStyle/>
          <a:p>
            <a:r>
              <a:rPr lang="en-US" sz="1800" dirty="0">
                <a:ea typeface="+mj-lt"/>
                <a:cs typeface="+mj-lt"/>
              </a:rPr>
              <a:t>Hypertonic Mannitol, Hypertonic Sucrose, and Maltose</a:t>
            </a:r>
            <a:br>
              <a:rPr lang="en-US" sz="1800" dirty="0">
                <a:ea typeface="+mj-lt"/>
                <a:cs typeface="+mj-lt"/>
              </a:rPr>
            </a:br>
            <a:r>
              <a:rPr lang="en-US" sz="1800" dirty="0">
                <a:ea typeface="+mj-lt"/>
                <a:cs typeface="+mj-lt"/>
              </a:rPr>
              <a:t>found in Ig infusion (All can cause osmotic nephrosis)</a:t>
            </a:r>
            <a:br>
              <a:rPr lang="en-US" sz="1800" dirty="0">
                <a:ea typeface="+mj-lt"/>
                <a:cs typeface="+mj-lt"/>
              </a:rPr>
            </a:br>
            <a:r>
              <a:rPr lang="en-US" sz="1800" dirty="0">
                <a:ea typeface="+mj-lt"/>
                <a:cs typeface="+mj-lt"/>
              </a:rPr>
              <a:t>All </a:t>
            </a:r>
            <a:r>
              <a:rPr lang="en-US" sz="1800" b="1" u="sng" dirty="0">
                <a:ea typeface="+mj-lt"/>
                <a:cs typeface="+mj-lt"/>
              </a:rPr>
              <a:t>True Hyponatremia</a:t>
            </a:r>
            <a:endParaRPr lang="en-US" sz="1800" b="1" u="sng" dirty="0"/>
          </a:p>
        </p:txBody>
      </p:sp>
      <p:pic>
        <p:nvPicPr>
          <p:cNvPr id="5" name="Content Placeholder 4">
            <a:extLst>
              <a:ext uri="{FF2B5EF4-FFF2-40B4-BE49-F238E27FC236}">
                <a16:creationId xmlns:a16="http://schemas.microsoft.com/office/drawing/2014/main" id="{06C60B67-E39D-A688-7418-F0D6648909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613916"/>
            <a:ext cx="8229600" cy="2650931"/>
          </a:xfrm>
        </p:spPr>
      </p:pic>
    </p:spTree>
    <p:extLst>
      <p:ext uri="{BB962C8B-B14F-4D97-AF65-F5344CB8AC3E}">
        <p14:creationId xmlns:p14="http://schemas.microsoft.com/office/powerpoint/2010/main" val="4146435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A75D0-0AA0-5E4C-4098-04CAEBDA50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F77064-8F39-60E4-6A62-91E0D51FCF65}"/>
              </a:ext>
            </a:extLst>
          </p:cNvPr>
          <p:cNvSpPr>
            <a:spLocks noGrp="1"/>
          </p:cNvSpPr>
          <p:nvPr>
            <p:ph type="title"/>
          </p:nvPr>
        </p:nvSpPr>
        <p:spPr/>
        <p:txBody>
          <a:bodyPr>
            <a:normAutofit/>
          </a:bodyPr>
          <a:lstStyle/>
          <a:p>
            <a:r>
              <a:rPr lang="en-US" sz="2400" dirty="0">
                <a:ea typeface="+mj-lt"/>
                <a:cs typeface="+mj-lt"/>
              </a:rPr>
              <a:t>Absorbed Iso-Osmolar </a:t>
            </a:r>
            <a:r>
              <a:rPr lang="en-US" sz="2400" dirty="0" err="1">
                <a:ea typeface="+mj-lt"/>
                <a:cs typeface="+mj-lt"/>
              </a:rPr>
              <a:t>Irrigant</a:t>
            </a:r>
            <a:endParaRPr lang="en-US" dirty="0"/>
          </a:p>
        </p:txBody>
      </p:sp>
      <p:pic>
        <p:nvPicPr>
          <p:cNvPr id="5" name="Content Placeholder 4">
            <a:extLst>
              <a:ext uri="{FF2B5EF4-FFF2-40B4-BE49-F238E27FC236}">
                <a16:creationId xmlns:a16="http://schemas.microsoft.com/office/drawing/2014/main" id="{06D65F00-3020-F16F-B1CC-0AC7DAB3DD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597829"/>
            <a:ext cx="8229600" cy="2683104"/>
          </a:xfrm>
        </p:spPr>
      </p:pic>
    </p:spTree>
    <p:extLst>
      <p:ext uri="{BB962C8B-B14F-4D97-AF65-F5344CB8AC3E}">
        <p14:creationId xmlns:p14="http://schemas.microsoft.com/office/powerpoint/2010/main" val="3639777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1593E-9BE7-503E-EC2C-37614B9B04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1267E6-9980-37FF-C83F-FF4D427F56F8}"/>
              </a:ext>
            </a:extLst>
          </p:cNvPr>
          <p:cNvSpPr>
            <a:spLocks noGrp="1"/>
          </p:cNvSpPr>
          <p:nvPr>
            <p:ph type="title"/>
          </p:nvPr>
        </p:nvSpPr>
        <p:spPr/>
        <p:txBody>
          <a:bodyPr>
            <a:normAutofit/>
          </a:bodyPr>
          <a:lstStyle/>
          <a:p>
            <a:r>
              <a:rPr lang="en-US" sz="2400" dirty="0">
                <a:ea typeface="+mj-lt"/>
                <a:cs typeface="+mj-lt"/>
              </a:rPr>
              <a:t>Learning Objectives</a:t>
            </a:r>
            <a:endParaRPr lang="en-US" dirty="0"/>
          </a:p>
        </p:txBody>
      </p:sp>
      <p:sp>
        <p:nvSpPr>
          <p:cNvPr id="3" name="Content Placeholder 2">
            <a:extLst>
              <a:ext uri="{FF2B5EF4-FFF2-40B4-BE49-F238E27FC236}">
                <a16:creationId xmlns:a16="http://schemas.microsoft.com/office/drawing/2014/main" id="{B32AC678-4ECB-0B39-BA78-F36FC44FBA42}"/>
              </a:ext>
            </a:extLst>
          </p:cNvPr>
          <p:cNvSpPr>
            <a:spLocks noGrp="1"/>
          </p:cNvSpPr>
          <p:nvPr>
            <p:ph idx="1"/>
          </p:nvPr>
        </p:nvSpPr>
        <p:spPr>
          <a:xfrm>
            <a:off x="541090" y="1811323"/>
            <a:ext cx="8229600" cy="4373563"/>
          </a:xfrm>
        </p:spPr>
        <p:txBody>
          <a:bodyPr vert="horz" lIns="91440" tIns="45720" rIns="91440" bIns="45720" rtlCol="0" anchor="t">
            <a:normAutofit fontScale="77500" lnSpcReduction="20000"/>
          </a:bodyPr>
          <a:lstStyle/>
          <a:p>
            <a:pPr marL="411480" lvl="1" indent="0">
              <a:buNone/>
            </a:pPr>
            <a:r>
              <a:rPr lang="en-US" dirty="0">
                <a:ea typeface="+mn-lt"/>
                <a:cs typeface="+mn-lt"/>
              </a:rPr>
              <a:t>Hyper and Hyponatremia:</a:t>
            </a:r>
          </a:p>
          <a:p>
            <a:pPr marL="411480" lvl="1" indent="0">
              <a:buNone/>
            </a:pPr>
            <a:endParaRPr lang="en-US" dirty="0">
              <a:ea typeface="+mn-lt"/>
              <a:cs typeface="+mn-lt"/>
            </a:endParaRPr>
          </a:p>
          <a:p>
            <a:pPr marL="411480" lvl="1" indent="0">
              <a:buNone/>
            </a:pPr>
            <a:r>
              <a:rPr lang="en-US" dirty="0">
                <a:ea typeface="+mn-lt"/>
                <a:cs typeface="+mn-lt"/>
              </a:rPr>
              <a:t>1.	Describe the evaluation and management of the patient who presents with symptomatic severe hyponatremia.</a:t>
            </a:r>
          </a:p>
          <a:p>
            <a:pPr marL="411480" lvl="1" indent="0">
              <a:buNone/>
            </a:pPr>
            <a:endParaRPr lang="en-US" dirty="0">
              <a:ea typeface="+mn-lt"/>
              <a:cs typeface="+mn-lt"/>
            </a:endParaRPr>
          </a:p>
          <a:p>
            <a:pPr marL="411480" lvl="1" indent="0">
              <a:buNone/>
            </a:pPr>
            <a:r>
              <a:rPr lang="en-US" dirty="0">
                <a:ea typeface="+mn-lt"/>
                <a:cs typeface="+mn-lt"/>
              </a:rPr>
              <a:t>2.	Describe the evaluation of a patient who presents with asymptomatic hyponatremia of unknown duration. </a:t>
            </a:r>
          </a:p>
          <a:p>
            <a:pPr marL="411480" lvl="1" indent="0">
              <a:buNone/>
            </a:pPr>
            <a:endParaRPr lang="en-US" dirty="0">
              <a:ea typeface="+mn-lt"/>
              <a:cs typeface="+mn-lt"/>
            </a:endParaRPr>
          </a:p>
          <a:p>
            <a:pPr marL="411480" lvl="1" indent="0">
              <a:buNone/>
            </a:pPr>
            <a:r>
              <a:rPr lang="en-US" dirty="0">
                <a:ea typeface="+mn-lt"/>
                <a:cs typeface="+mn-lt"/>
              </a:rPr>
              <a:t>3.	Know the differential diagnosis for hyperosmotic hyponatremia, isosmotic hyponatremia, and hypoosmotic hyponatremia.</a:t>
            </a:r>
          </a:p>
          <a:p>
            <a:pPr marL="411480" lvl="1" indent="0">
              <a:buNone/>
            </a:pPr>
            <a:endParaRPr lang="en-US" dirty="0">
              <a:ea typeface="+mn-lt"/>
              <a:cs typeface="+mn-lt"/>
            </a:endParaRPr>
          </a:p>
          <a:p>
            <a:pPr marL="411480" lvl="1" indent="0">
              <a:buNone/>
            </a:pPr>
            <a:r>
              <a:rPr lang="en-US" dirty="0">
                <a:ea typeface="+mn-lt"/>
                <a:cs typeface="+mn-lt"/>
              </a:rPr>
              <a:t>4.	Describe the evaluation and management of a patient with hypervolemic hypoosmotic hyponatremia, euvolemic hypoosmotic hyponatremia, and hypovolemic hypoosmotic hyponatremia.</a:t>
            </a:r>
          </a:p>
          <a:p>
            <a:pPr marL="411480" lvl="1" indent="0">
              <a:buNone/>
            </a:pPr>
            <a:endParaRPr lang="en-US" dirty="0">
              <a:ea typeface="+mn-lt"/>
              <a:cs typeface="+mn-lt"/>
            </a:endParaRPr>
          </a:p>
          <a:p>
            <a:pPr marL="411480" lvl="1" indent="0">
              <a:buNone/>
            </a:pPr>
            <a:r>
              <a:rPr lang="en-US" dirty="0">
                <a:ea typeface="+mn-lt"/>
                <a:cs typeface="+mn-lt"/>
              </a:rPr>
              <a:t>5.	In a patient with hypernatremia, calculate a free water deficit, describe the type of fluid and rate of fluid per hour IV to correct the deficit. Know the safe parameters of correction to avoid complications such as osmotic demyelination</a:t>
            </a:r>
          </a:p>
        </p:txBody>
      </p:sp>
    </p:spTree>
    <p:extLst>
      <p:ext uri="{BB962C8B-B14F-4D97-AF65-F5344CB8AC3E}">
        <p14:creationId xmlns:p14="http://schemas.microsoft.com/office/powerpoint/2010/main" val="2211375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295F5-517C-91BD-336E-FE25424B55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A93B13-181A-C973-0AF3-58C0D29338B2}"/>
              </a:ext>
            </a:extLst>
          </p:cNvPr>
          <p:cNvSpPr>
            <a:spLocks noGrp="1"/>
          </p:cNvSpPr>
          <p:nvPr>
            <p:ph type="title"/>
          </p:nvPr>
        </p:nvSpPr>
        <p:spPr/>
        <p:txBody>
          <a:bodyPr>
            <a:normAutofit/>
          </a:bodyPr>
          <a:lstStyle/>
          <a:p>
            <a:r>
              <a:rPr lang="en-US" sz="2400" dirty="0">
                <a:ea typeface="+mj-lt"/>
                <a:cs typeface="+mj-lt"/>
              </a:rPr>
              <a:t>Case</a:t>
            </a:r>
            <a:r>
              <a:rPr lang="en-US" sz="2400" dirty="0">
                <a:ea typeface="+mn-lt"/>
                <a:cs typeface="+mn-lt"/>
              </a:rPr>
              <a:t>– Answer</a:t>
            </a:r>
            <a:endParaRPr lang="en-US" sz="2400" dirty="0"/>
          </a:p>
        </p:txBody>
      </p:sp>
      <p:sp>
        <p:nvSpPr>
          <p:cNvPr id="3" name="Content Placeholder 2">
            <a:extLst>
              <a:ext uri="{FF2B5EF4-FFF2-40B4-BE49-F238E27FC236}">
                <a16:creationId xmlns:a16="http://schemas.microsoft.com/office/drawing/2014/main" id="{1E498432-96BE-BF25-5F13-BF42A22E27CE}"/>
              </a:ext>
            </a:extLst>
          </p:cNvPr>
          <p:cNvSpPr>
            <a:spLocks noGrp="1"/>
          </p:cNvSpPr>
          <p:nvPr>
            <p:ph idx="1"/>
          </p:nvPr>
        </p:nvSpPr>
        <p:spPr>
          <a:xfrm>
            <a:off x="541090" y="1811323"/>
            <a:ext cx="8229600" cy="4373563"/>
          </a:xfrm>
        </p:spPr>
        <p:txBody>
          <a:bodyPr vert="horz" lIns="91440" tIns="45720" rIns="91440" bIns="45720" rtlCol="0" anchor="t">
            <a:normAutofit/>
          </a:bodyPr>
          <a:lstStyle/>
          <a:p>
            <a:pPr marL="411480" lvl="1" indent="0">
              <a:buNone/>
            </a:pPr>
            <a:r>
              <a:rPr lang="en-US" dirty="0">
                <a:ea typeface="+mn-lt"/>
                <a:cs typeface="+mn-lt"/>
              </a:rPr>
              <a:t>Question  What is the cause of this patient’s hyponatremia?</a:t>
            </a:r>
          </a:p>
          <a:p>
            <a:pPr marL="868680" lvl="1" indent="-457200">
              <a:buAutoNum type="alphaUcPeriod"/>
            </a:pPr>
            <a:r>
              <a:rPr lang="en-US" dirty="0">
                <a:ea typeface="+mn-lt"/>
                <a:cs typeface="+mn-lt"/>
              </a:rPr>
              <a:t>This is true hyponatremia from the absorbed mannitol pulling water from the intracellular space to extracellular space</a:t>
            </a:r>
            <a:br>
              <a:rPr lang="en-US" dirty="0">
                <a:ea typeface="+mn-lt"/>
                <a:cs typeface="+mn-lt"/>
              </a:rPr>
            </a:br>
            <a:endParaRPr lang="en-US" dirty="0">
              <a:ea typeface="+mn-lt"/>
              <a:cs typeface="+mn-lt"/>
            </a:endParaRPr>
          </a:p>
          <a:p>
            <a:pPr marL="868680" lvl="1" indent="-457200">
              <a:buAutoNum type="alphaUcPeriod"/>
            </a:pPr>
            <a:r>
              <a:rPr lang="en-US" b="1" u="sng" dirty="0">
                <a:ea typeface="+mn-lt"/>
                <a:cs typeface="+mn-lt"/>
              </a:rPr>
              <a:t>This is true hyponatremia from absorbed mannitol that does not contain Na</a:t>
            </a:r>
          </a:p>
          <a:p>
            <a:pPr marL="868680" lvl="1" indent="-457200">
              <a:buAutoNum type="alphaUcPeriod"/>
            </a:pPr>
            <a:endParaRPr lang="en-US" b="1" u="sng" dirty="0">
              <a:ea typeface="+mn-lt"/>
              <a:cs typeface="+mn-lt"/>
            </a:endParaRPr>
          </a:p>
          <a:p>
            <a:pPr marL="868680" lvl="1" indent="-457200">
              <a:buAutoNum type="alphaUcPeriod"/>
            </a:pPr>
            <a:r>
              <a:rPr lang="en-US" dirty="0">
                <a:ea typeface="+mn-lt"/>
                <a:cs typeface="+mn-lt"/>
              </a:rPr>
              <a:t>This is Pseudohyponatremia from absorbed mannitol</a:t>
            </a:r>
          </a:p>
          <a:p>
            <a:pPr marL="868680" lvl="1" indent="-457200">
              <a:buAutoNum type="alphaUcPeriod"/>
            </a:pPr>
            <a:endParaRPr lang="en-US" dirty="0">
              <a:ea typeface="+mn-lt"/>
              <a:cs typeface="+mn-lt"/>
            </a:endParaRPr>
          </a:p>
          <a:p>
            <a:pPr marL="868680" lvl="1" indent="-457200">
              <a:buAutoNum type="alphaUcPeriod"/>
            </a:pPr>
            <a:r>
              <a:rPr lang="en-US" dirty="0">
                <a:ea typeface="+mn-lt"/>
                <a:cs typeface="+mn-lt"/>
              </a:rPr>
              <a:t>This is true hyponatremia from mannitol metabolism to glucose causing hyperglycemia</a:t>
            </a:r>
          </a:p>
        </p:txBody>
      </p:sp>
    </p:spTree>
    <p:extLst>
      <p:ext uri="{BB962C8B-B14F-4D97-AF65-F5344CB8AC3E}">
        <p14:creationId xmlns:p14="http://schemas.microsoft.com/office/powerpoint/2010/main" val="2062920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9851B-4C2A-0879-EEC2-97653A733D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471E6F-38D0-854A-32AF-842C1CED535C}"/>
              </a:ext>
            </a:extLst>
          </p:cNvPr>
          <p:cNvSpPr>
            <a:spLocks noGrp="1"/>
          </p:cNvSpPr>
          <p:nvPr>
            <p:ph type="title"/>
          </p:nvPr>
        </p:nvSpPr>
        <p:spPr/>
        <p:txBody>
          <a:bodyPr>
            <a:normAutofit/>
          </a:bodyPr>
          <a:lstStyle/>
          <a:p>
            <a:r>
              <a:rPr lang="en-US" sz="2400" dirty="0">
                <a:ea typeface="+mj-lt"/>
                <a:cs typeface="+mj-lt"/>
              </a:rPr>
              <a:t>Case</a:t>
            </a:r>
            <a:endParaRPr lang="en-US" dirty="0"/>
          </a:p>
        </p:txBody>
      </p:sp>
      <p:sp>
        <p:nvSpPr>
          <p:cNvPr id="3" name="Content Placeholder 2">
            <a:extLst>
              <a:ext uri="{FF2B5EF4-FFF2-40B4-BE49-F238E27FC236}">
                <a16:creationId xmlns:a16="http://schemas.microsoft.com/office/drawing/2014/main" id="{19DBA690-930E-83FE-BE36-9B5E93BD5A72}"/>
              </a:ext>
            </a:extLst>
          </p:cNvPr>
          <p:cNvSpPr>
            <a:spLocks noGrp="1"/>
          </p:cNvSpPr>
          <p:nvPr>
            <p:ph idx="1"/>
          </p:nvPr>
        </p:nvSpPr>
        <p:spPr>
          <a:xfrm>
            <a:off x="541090" y="1811323"/>
            <a:ext cx="8229600" cy="4373563"/>
          </a:xfrm>
        </p:spPr>
        <p:txBody>
          <a:bodyPr vert="horz" lIns="91440" tIns="45720" rIns="91440" bIns="45720" rtlCol="0" anchor="t">
            <a:normAutofit/>
          </a:bodyPr>
          <a:lstStyle/>
          <a:p>
            <a:pPr marL="411480" lvl="1" indent="0">
              <a:buNone/>
            </a:pPr>
            <a:r>
              <a:rPr lang="en-US" dirty="0">
                <a:ea typeface="+mn-lt"/>
                <a:cs typeface="+mn-lt"/>
              </a:rPr>
              <a:t>• An 18-yr-old woman is brought to the ER after she had a seizure at a dance party. She was drinking beer according to her friends.</a:t>
            </a:r>
          </a:p>
          <a:p>
            <a:pPr marL="411480" lvl="1" indent="0">
              <a:buNone/>
            </a:pPr>
            <a:r>
              <a:rPr lang="en-US" dirty="0">
                <a:ea typeface="+mn-lt"/>
                <a:cs typeface="+mn-lt"/>
              </a:rPr>
              <a:t>• She complained of a headache, became confused, and then seized.</a:t>
            </a:r>
          </a:p>
          <a:p>
            <a:pPr marL="411480" lvl="1" indent="0">
              <a:buNone/>
            </a:pPr>
            <a:r>
              <a:rPr lang="en-US" dirty="0">
                <a:ea typeface="+mn-lt"/>
                <a:cs typeface="+mn-lt"/>
              </a:rPr>
              <a:t>• EMT gave her an amp of D50 and then transported her to the hospital.</a:t>
            </a:r>
          </a:p>
          <a:p>
            <a:pPr marL="411480" lvl="1" indent="0">
              <a:buNone/>
            </a:pPr>
            <a:r>
              <a:rPr lang="en-US" dirty="0">
                <a:ea typeface="+mn-lt"/>
                <a:cs typeface="+mn-lt"/>
              </a:rPr>
              <a:t>• In the ER, her </a:t>
            </a:r>
            <a:r>
              <a:rPr lang="en-US" dirty="0" err="1">
                <a:ea typeface="+mn-lt"/>
                <a:cs typeface="+mn-lt"/>
              </a:rPr>
              <a:t>PNa</a:t>
            </a:r>
            <a:r>
              <a:rPr lang="en-US" dirty="0">
                <a:ea typeface="+mn-lt"/>
                <a:cs typeface="+mn-lt"/>
              </a:rPr>
              <a:t> was found to be 110 </a:t>
            </a:r>
            <a:r>
              <a:rPr lang="en-US" dirty="0" err="1">
                <a:ea typeface="+mn-lt"/>
                <a:cs typeface="+mn-lt"/>
              </a:rPr>
              <a:t>meq</a:t>
            </a:r>
            <a:r>
              <a:rPr lang="en-US" dirty="0">
                <a:ea typeface="+mn-lt"/>
                <a:cs typeface="+mn-lt"/>
              </a:rPr>
              <a:t>/L, and she was</a:t>
            </a:r>
          </a:p>
          <a:p>
            <a:pPr marL="411480" lvl="1" indent="0">
              <a:buNone/>
            </a:pPr>
            <a:r>
              <a:rPr lang="en-US" dirty="0">
                <a:ea typeface="+mn-lt"/>
                <a:cs typeface="+mn-lt"/>
              </a:rPr>
              <a:t>obtunded.</a:t>
            </a:r>
          </a:p>
        </p:txBody>
      </p:sp>
    </p:spTree>
    <p:extLst>
      <p:ext uri="{BB962C8B-B14F-4D97-AF65-F5344CB8AC3E}">
        <p14:creationId xmlns:p14="http://schemas.microsoft.com/office/powerpoint/2010/main" val="1018551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2B4BE-C180-4E4E-7B9E-8B99467DDD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4E5D2A-1BC6-463A-9A2F-870FC70A8BF1}"/>
              </a:ext>
            </a:extLst>
          </p:cNvPr>
          <p:cNvSpPr>
            <a:spLocks noGrp="1"/>
          </p:cNvSpPr>
          <p:nvPr>
            <p:ph type="title"/>
          </p:nvPr>
        </p:nvSpPr>
        <p:spPr/>
        <p:txBody>
          <a:bodyPr>
            <a:normAutofit/>
          </a:bodyPr>
          <a:lstStyle/>
          <a:p>
            <a:r>
              <a:rPr lang="en-US" sz="2400" dirty="0">
                <a:ea typeface="+mj-lt"/>
                <a:cs typeface="+mj-lt"/>
              </a:rPr>
              <a:t>Case: Other Labs</a:t>
            </a:r>
            <a:endParaRPr lang="en-US" dirty="0"/>
          </a:p>
        </p:txBody>
      </p:sp>
      <p:sp>
        <p:nvSpPr>
          <p:cNvPr id="3" name="Content Placeholder 2">
            <a:extLst>
              <a:ext uri="{FF2B5EF4-FFF2-40B4-BE49-F238E27FC236}">
                <a16:creationId xmlns:a16="http://schemas.microsoft.com/office/drawing/2014/main" id="{E618776F-8F1B-2634-C581-3451580100F0}"/>
              </a:ext>
            </a:extLst>
          </p:cNvPr>
          <p:cNvSpPr>
            <a:spLocks noGrp="1"/>
          </p:cNvSpPr>
          <p:nvPr>
            <p:ph idx="1"/>
          </p:nvPr>
        </p:nvSpPr>
        <p:spPr>
          <a:xfrm>
            <a:off x="541090" y="1811323"/>
            <a:ext cx="8229600" cy="4373563"/>
          </a:xfrm>
        </p:spPr>
        <p:txBody>
          <a:bodyPr vert="horz" lIns="91440" tIns="45720" rIns="91440" bIns="45720" rtlCol="0" anchor="t">
            <a:normAutofit/>
          </a:bodyPr>
          <a:lstStyle/>
          <a:p>
            <a:pPr marL="411480" lvl="1" indent="0">
              <a:buNone/>
            </a:pPr>
            <a:r>
              <a:rPr lang="en-US" dirty="0">
                <a:ea typeface="+mn-lt"/>
                <a:cs typeface="+mn-lt"/>
              </a:rPr>
              <a:t>• Na 110 </a:t>
            </a:r>
            <a:r>
              <a:rPr lang="en-US" dirty="0" err="1">
                <a:ea typeface="+mn-lt"/>
                <a:cs typeface="+mn-lt"/>
              </a:rPr>
              <a:t>mEq</a:t>
            </a:r>
            <a:r>
              <a:rPr lang="en-US" dirty="0">
                <a:ea typeface="+mn-lt"/>
                <a:cs typeface="+mn-lt"/>
              </a:rPr>
              <a:t>/l, K 4.0 </a:t>
            </a:r>
            <a:r>
              <a:rPr lang="en-US" dirty="0" err="1">
                <a:ea typeface="+mn-lt"/>
                <a:cs typeface="+mn-lt"/>
              </a:rPr>
              <a:t>mEq</a:t>
            </a:r>
            <a:r>
              <a:rPr lang="en-US" dirty="0">
                <a:ea typeface="+mn-lt"/>
                <a:cs typeface="+mn-lt"/>
              </a:rPr>
              <a:t>/l, Cl 74 </a:t>
            </a:r>
            <a:r>
              <a:rPr lang="en-US" dirty="0" err="1">
                <a:ea typeface="+mn-lt"/>
                <a:cs typeface="+mn-lt"/>
              </a:rPr>
              <a:t>mEq</a:t>
            </a:r>
            <a:r>
              <a:rPr lang="en-US" dirty="0">
                <a:ea typeface="+mn-lt"/>
                <a:cs typeface="+mn-lt"/>
              </a:rPr>
              <a:t>/l, HCO3 16 </a:t>
            </a:r>
            <a:r>
              <a:rPr lang="en-US" dirty="0" err="1">
                <a:ea typeface="+mn-lt"/>
                <a:cs typeface="+mn-lt"/>
              </a:rPr>
              <a:t>mEq</a:t>
            </a:r>
            <a:r>
              <a:rPr lang="en-US" dirty="0">
                <a:ea typeface="+mn-lt"/>
                <a:cs typeface="+mn-lt"/>
              </a:rPr>
              <a:t>/l</a:t>
            </a:r>
          </a:p>
          <a:p>
            <a:pPr marL="411480" lvl="1" indent="0">
              <a:buNone/>
            </a:pPr>
            <a:r>
              <a:rPr lang="en-US" dirty="0">
                <a:ea typeface="+mn-lt"/>
                <a:cs typeface="+mn-lt"/>
              </a:rPr>
              <a:t>• BUN 8 mg/dl, creatinine 0.6 mg/dl</a:t>
            </a:r>
          </a:p>
          <a:p>
            <a:pPr marL="411480" lvl="1" indent="0">
              <a:buNone/>
            </a:pPr>
            <a:r>
              <a:rPr lang="en-US" dirty="0">
                <a:ea typeface="+mn-lt"/>
                <a:cs typeface="+mn-lt"/>
              </a:rPr>
              <a:t>• BG 350 mg/dl, lactate 8 mmol/l, Anion gap 20, uric acid 2.0</a:t>
            </a:r>
          </a:p>
          <a:p>
            <a:pPr marL="411480" lvl="1" indent="0">
              <a:buNone/>
            </a:pPr>
            <a:r>
              <a:rPr lang="en-US" dirty="0">
                <a:ea typeface="+mn-lt"/>
                <a:cs typeface="+mn-lt"/>
              </a:rPr>
              <a:t>• Serum osmolality 240 </a:t>
            </a:r>
            <a:r>
              <a:rPr lang="en-US" dirty="0" err="1">
                <a:ea typeface="+mn-lt"/>
                <a:cs typeface="+mn-lt"/>
              </a:rPr>
              <a:t>mosm</a:t>
            </a:r>
            <a:r>
              <a:rPr lang="en-US" dirty="0">
                <a:ea typeface="+mn-lt"/>
                <a:cs typeface="+mn-lt"/>
              </a:rPr>
              <a:t>/kg</a:t>
            </a:r>
          </a:p>
          <a:p>
            <a:pPr marL="411480" lvl="1" indent="0">
              <a:buNone/>
            </a:pPr>
            <a:r>
              <a:rPr lang="en-US" dirty="0">
                <a:ea typeface="+mn-lt"/>
                <a:cs typeface="+mn-lt"/>
              </a:rPr>
              <a:t>• Urine osmolality 780 </a:t>
            </a:r>
            <a:r>
              <a:rPr lang="en-US" dirty="0" err="1">
                <a:ea typeface="+mn-lt"/>
                <a:cs typeface="+mn-lt"/>
              </a:rPr>
              <a:t>mosm</a:t>
            </a:r>
            <a:r>
              <a:rPr lang="en-US" dirty="0">
                <a:ea typeface="+mn-lt"/>
                <a:cs typeface="+mn-lt"/>
              </a:rPr>
              <a:t>/kg, Urine Na 124 </a:t>
            </a:r>
            <a:r>
              <a:rPr lang="en-US" dirty="0" err="1">
                <a:ea typeface="+mn-lt"/>
                <a:cs typeface="+mn-lt"/>
              </a:rPr>
              <a:t>mEq</a:t>
            </a:r>
            <a:r>
              <a:rPr lang="en-US" dirty="0">
                <a:ea typeface="+mn-lt"/>
                <a:cs typeface="+mn-lt"/>
              </a:rPr>
              <a:t>/l</a:t>
            </a:r>
          </a:p>
        </p:txBody>
      </p:sp>
    </p:spTree>
    <p:extLst>
      <p:ext uri="{BB962C8B-B14F-4D97-AF65-F5344CB8AC3E}">
        <p14:creationId xmlns:p14="http://schemas.microsoft.com/office/powerpoint/2010/main" val="466966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C3A9B-B019-B588-F4B2-A8BFF1FB65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3844A3-1EFC-BD74-CD65-DB9B67D25F94}"/>
              </a:ext>
            </a:extLst>
          </p:cNvPr>
          <p:cNvSpPr>
            <a:spLocks noGrp="1"/>
          </p:cNvSpPr>
          <p:nvPr>
            <p:ph type="title"/>
          </p:nvPr>
        </p:nvSpPr>
        <p:spPr/>
        <p:txBody>
          <a:bodyPr>
            <a:normAutofit/>
          </a:bodyPr>
          <a:lstStyle/>
          <a:p>
            <a:r>
              <a:rPr lang="en-US" sz="2400" dirty="0">
                <a:ea typeface="+mj-lt"/>
                <a:cs typeface="+mj-lt"/>
              </a:rPr>
              <a:t>Case: Question</a:t>
            </a:r>
            <a:endParaRPr lang="en-US" dirty="0"/>
          </a:p>
        </p:txBody>
      </p:sp>
      <p:sp>
        <p:nvSpPr>
          <p:cNvPr id="3" name="Content Placeholder 2">
            <a:extLst>
              <a:ext uri="{FF2B5EF4-FFF2-40B4-BE49-F238E27FC236}">
                <a16:creationId xmlns:a16="http://schemas.microsoft.com/office/drawing/2014/main" id="{78387771-CA30-6D8E-D0CE-88BAEC097683}"/>
              </a:ext>
            </a:extLst>
          </p:cNvPr>
          <p:cNvSpPr>
            <a:spLocks noGrp="1"/>
          </p:cNvSpPr>
          <p:nvPr>
            <p:ph idx="1"/>
          </p:nvPr>
        </p:nvSpPr>
        <p:spPr>
          <a:xfrm>
            <a:off x="541090" y="1811323"/>
            <a:ext cx="8229600" cy="4373563"/>
          </a:xfrm>
        </p:spPr>
        <p:txBody>
          <a:bodyPr vert="horz" lIns="91440" tIns="45720" rIns="91440" bIns="45720" rtlCol="0" anchor="t">
            <a:normAutofit/>
          </a:bodyPr>
          <a:lstStyle/>
          <a:p>
            <a:pPr marL="411480" lvl="1" indent="0">
              <a:buNone/>
            </a:pPr>
            <a:r>
              <a:rPr lang="en-US" dirty="0">
                <a:ea typeface="+mn-lt"/>
                <a:cs typeface="+mn-lt"/>
              </a:rPr>
              <a:t>Her severe hyponatremia is most consistent with?</a:t>
            </a:r>
          </a:p>
          <a:p>
            <a:pPr marL="411480" lvl="1" indent="0">
              <a:buNone/>
            </a:pPr>
            <a:r>
              <a:rPr lang="en-US" dirty="0">
                <a:ea typeface="+mn-lt"/>
                <a:cs typeface="+mn-lt"/>
              </a:rPr>
              <a:t>A. Beer drinker’s potomania</a:t>
            </a:r>
          </a:p>
          <a:p>
            <a:pPr marL="411480" lvl="1" indent="0">
              <a:buNone/>
            </a:pPr>
            <a:r>
              <a:rPr lang="en-US" dirty="0">
                <a:ea typeface="+mn-lt"/>
                <a:cs typeface="+mn-lt"/>
              </a:rPr>
              <a:t>B. SIADH</a:t>
            </a:r>
          </a:p>
          <a:p>
            <a:pPr marL="411480" lvl="1" indent="0">
              <a:buNone/>
            </a:pPr>
            <a:r>
              <a:rPr lang="en-US" dirty="0">
                <a:ea typeface="+mn-lt"/>
                <a:cs typeface="+mn-lt"/>
              </a:rPr>
              <a:t>C. Hyperglycemia with DKA</a:t>
            </a:r>
          </a:p>
          <a:p>
            <a:pPr marL="411480" lvl="1" indent="0">
              <a:buNone/>
            </a:pPr>
            <a:r>
              <a:rPr lang="en-US" dirty="0">
                <a:ea typeface="+mn-lt"/>
                <a:cs typeface="+mn-lt"/>
              </a:rPr>
              <a:t>D. Thiazide abuse</a:t>
            </a:r>
          </a:p>
          <a:p>
            <a:pPr marL="411480" lvl="1" indent="0">
              <a:buNone/>
            </a:pPr>
            <a:r>
              <a:rPr lang="en-US" dirty="0">
                <a:ea typeface="+mn-lt"/>
                <a:cs typeface="+mn-lt"/>
              </a:rPr>
              <a:t>E. Hypoadrenalism</a:t>
            </a:r>
          </a:p>
        </p:txBody>
      </p:sp>
    </p:spTree>
    <p:extLst>
      <p:ext uri="{BB962C8B-B14F-4D97-AF65-F5344CB8AC3E}">
        <p14:creationId xmlns:p14="http://schemas.microsoft.com/office/powerpoint/2010/main" val="2928927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6A32D-1640-3E42-A9ED-71D73F01E6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73B7A-9B3D-2F04-7963-DA553E6400BB}"/>
              </a:ext>
            </a:extLst>
          </p:cNvPr>
          <p:cNvSpPr>
            <a:spLocks noGrp="1"/>
          </p:cNvSpPr>
          <p:nvPr>
            <p:ph type="title"/>
          </p:nvPr>
        </p:nvSpPr>
        <p:spPr/>
        <p:txBody>
          <a:bodyPr>
            <a:normAutofit/>
          </a:bodyPr>
          <a:lstStyle/>
          <a:p>
            <a:r>
              <a:rPr lang="en-US" sz="2400" dirty="0">
                <a:ea typeface="+mj-lt"/>
                <a:cs typeface="+mj-lt"/>
              </a:rPr>
              <a:t>Case: Explanation</a:t>
            </a:r>
            <a:endParaRPr lang="en-US" dirty="0"/>
          </a:p>
        </p:txBody>
      </p:sp>
      <p:sp>
        <p:nvSpPr>
          <p:cNvPr id="3" name="Content Placeholder 2">
            <a:extLst>
              <a:ext uri="{FF2B5EF4-FFF2-40B4-BE49-F238E27FC236}">
                <a16:creationId xmlns:a16="http://schemas.microsoft.com/office/drawing/2014/main" id="{3BF323A4-802E-4D21-087D-D33159555E01}"/>
              </a:ext>
            </a:extLst>
          </p:cNvPr>
          <p:cNvSpPr>
            <a:spLocks noGrp="1"/>
          </p:cNvSpPr>
          <p:nvPr>
            <p:ph idx="1"/>
          </p:nvPr>
        </p:nvSpPr>
        <p:spPr>
          <a:xfrm>
            <a:off x="541090" y="1811323"/>
            <a:ext cx="8229600" cy="4373563"/>
          </a:xfrm>
        </p:spPr>
        <p:txBody>
          <a:bodyPr vert="horz" lIns="91440" tIns="45720" rIns="91440" bIns="45720" rtlCol="0" anchor="t">
            <a:normAutofit/>
          </a:bodyPr>
          <a:lstStyle/>
          <a:p>
            <a:pPr marL="411480" lvl="1" indent="0">
              <a:buNone/>
            </a:pPr>
            <a:r>
              <a:rPr lang="en-US" b="1" dirty="0">
                <a:ea typeface="+mn-lt"/>
                <a:cs typeface="+mn-lt"/>
              </a:rPr>
              <a:t>A. “Beer drinker’s potomania” and “Tea and toast” hyponatremia</a:t>
            </a:r>
          </a:p>
          <a:p>
            <a:pPr marL="1051560" lvl="3" indent="0">
              <a:buNone/>
            </a:pPr>
            <a:r>
              <a:rPr lang="en-US" b="1" dirty="0">
                <a:ea typeface="+mn-lt"/>
                <a:cs typeface="+mn-lt"/>
              </a:rPr>
              <a:t>• Disorders of ↑ water intake and ↓ solute intake</a:t>
            </a:r>
          </a:p>
          <a:p>
            <a:pPr marL="1051560" lvl="3" indent="0">
              <a:buNone/>
            </a:pPr>
            <a:r>
              <a:rPr lang="en-US" b="1" dirty="0">
                <a:ea typeface="+mn-lt"/>
                <a:cs typeface="+mn-lt"/>
              </a:rPr>
              <a:t>• Water excretion requires </a:t>
            </a:r>
            <a:r>
              <a:rPr lang="en-US" b="1" dirty="0" err="1">
                <a:ea typeface="+mn-lt"/>
                <a:cs typeface="+mn-lt"/>
              </a:rPr>
              <a:t>osms</a:t>
            </a:r>
            <a:r>
              <a:rPr lang="en-US" b="1" dirty="0">
                <a:ea typeface="+mn-lt"/>
                <a:cs typeface="+mn-lt"/>
              </a:rPr>
              <a:t>: Na, K, and urea</a:t>
            </a:r>
          </a:p>
          <a:p>
            <a:pPr marL="1051560" lvl="3" indent="0">
              <a:buNone/>
            </a:pPr>
            <a:r>
              <a:rPr lang="en-US" b="1" dirty="0">
                <a:ea typeface="+mn-lt"/>
                <a:cs typeface="+mn-lt"/>
              </a:rPr>
              <a:t>• Beer and Tea &amp; toast are only carbohydrates → CO2 + H2O</a:t>
            </a:r>
          </a:p>
          <a:p>
            <a:pPr marL="1051560" lvl="3" indent="0">
              <a:buNone/>
            </a:pPr>
            <a:r>
              <a:rPr lang="en-US" b="1" dirty="0">
                <a:ea typeface="+mn-lt"/>
                <a:cs typeface="+mn-lt"/>
              </a:rPr>
              <a:t>• Low solute – limits water excretion</a:t>
            </a:r>
          </a:p>
          <a:p>
            <a:pPr marL="1051560" lvl="3" indent="0">
              <a:buNone/>
            </a:pPr>
            <a:r>
              <a:rPr lang="en-US" b="1" dirty="0">
                <a:ea typeface="+mn-lt"/>
                <a:cs typeface="+mn-lt"/>
              </a:rPr>
              <a:t>• Solute issue not a urinary dilution issue. Urine should be dilute.</a:t>
            </a:r>
          </a:p>
          <a:p>
            <a:pPr marL="1051560" lvl="3" indent="0">
              <a:buNone/>
            </a:pPr>
            <a:r>
              <a:rPr lang="en-US" b="1" dirty="0">
                <a:ea typeface="+mn-lt"/>
                <a:cs typeface="+mn-lt"/>
              </a:rPr>
              <a:t>(here 780 </a:t>
            </a:r>
            <a:r>
              <a:rPr lang="en-US" b="1" dirty="0" err="1">
                <a:ea typeface="+mn-lt"/>
                <a:cs typeface="+mn-lt"/>
              </a:rPr>
              <a:t>mosm</a:t>
            </a:r>
            <a:r>
              <a:rPr lang="en-US" b="1" dirty="0">
                <a:ea typeface="+mn-lt"/>
                <a:cs typeface="+mn-lt"/>
              </a:rPr>
              <a:t>/kg).</a:t>
            </a:r>
          </a:p>
          <a:p>
            <a:pPr marL="411480" lvl="1" indent="0">
              <a:buNone/>
            </a:pPr>
            <a:r>
              <a:rPr lang="en-US" dirty="0">
                <a:ea typeface="+mn-lt"/>
                <a:cs typeface="+mn-lt"/>
              </a:rPr>
              <a:t>B. SIADH</a:t>
            </a:r>
          </a:p>
          <a:p>
            <a:pPr marL="411480" lvl="1" indent="0">
              <a:buNone/>
            </a:pPr>
            <a:r>
              <a:rPr lang="en-US" dirty="0">
                <a:ea typeface="+mn-lt"/>
                <a:cs typeface="+mn-lt"/>
              </a:rPr>
              <a:t>C. Hyperglycemia with DKA</a:t>
            </a:r>
          </a:p>
          <a:p>
            <a:pPr marL="411480" lvl="1" indent="0">
              <a:buNone/>
            </a:pPr>
            <a:r>
              <a:rPr lang="en-US" dirty="0">
                <a:ea typeface="+mn-lt"/>
                <a:cs typeface="+mn-lt"/>
              </a:rPr>
              <a:t>D. Thiazide abuse</a:t>
            </a:r>
          </a:p>
          <a:p>
            <a:pPr marL="411480" lvl="1" indent="0">
              <a:buNone/>
            </a:pPr>
            <a:r>
              <a:rPr lang="en-US" dirty="0">
                <a:ea typeface="+mn-lt"/>
                <a:cs typeface="+mn-lt"/>
              </a:rPr>
              <a:t>E. Hypoadrenalism</a:t>
            </a:r>
          </a:p>
        </p:txBody>
      </p:sp>
    </p:spTree>
    <p:extLst>
      <p:ext uri="{BB962C8B-B14F-4D97-AF65-F5344CB8AC3E}">
        <p14:creationId xmlns:p14="http://schemas.microsoft.com/office/powerpoint/2010/main" val="1496708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B7108-912F-97D9-AF4F-AAFEF0118D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7F39A1-5550-DE34-614D-F78713A1D5A3}"/>
              </a:ext>
            </a:extLst>
          </p:cNvPr>
          <p:cNvSpPr>
            <a:spLocks noGrp="1"/>
          </p:cNvSpPr>
          <p:nvPr>
            <p:ph type="title"/>
          </p:nvPr>
        </p:nvSpPr>
        <p:spPr/>
        <p:txBody>
          <a:bodyPr>
            <a:normAutofit/>
          </a:bodyPr>
          <a:lstStyle/>
          <a:p>
            <a:r>
              <a:rPr lang="en-US" sz="2400" dirty="0">
                <a:ea typeface="+mj-lt"/>
                <a:cs typeface="+mj-lt"/>
              </a:rPr>
              <a:t>Case: Explanation</a:t>
            </a:r>
            <a:endParaRPr lang="en-US" dirty="0"/>
          </a:p>
        </p:txBody>
      </p:sp>
      <p:sp>
        <p:nvSpPr>
          <p:cNvPr id="3" name="Content Placeholder 2">
            <a:extLst>
              <a:ext uri="{FF2B5EF4-FFF2-40B4-BE49-F238E27FC236}">
                <a16:creationId xmlns:a16="http://schemas.microsoft.com/office/drawing/2014/main" id="{380B303E-EFD9-8687-3AD5-C8E05E01964D}"/>
              </a:ext>
            </a:extLst>
          </p:cNvPr>
          <p:cNvSpPr>
            <a:spLocks noGrp="1"/>
          </p:cNvSpPr>
          <p:nvPr>
            <p:ph idx="1"/>
          </p:nvPr>
        </p:nvSpPr>
        <p:spPr>
          <a:xfrm>
            <a:off x="541090" y="1811323"/>
            <a:ext cx="8229600" cy="4373563"/>
          </a:xfrm>
        </p:spPr>
        <p:txBody>
          <a:bodyPr vert="horz" lIns="91440" tIns="45720" rIns="91440" bIns="45720" rtlCol="0" anchor="t">
            <a:normAutofit/>
          </a:bodyPr>
          <a:lstStyle/>
          <a:p>
            <a:pPr marL="411480" lvl="1" indent="0">
              <a:buNone/>
            </a:pPr>
            <a:r>
              <a:rPr lang="en-US" dirty="0">
                <a:ea typeface="+mn-lt"/>
                <a:cs typeface="+mn-lt"/>
              </a:rPr>
              <a:t>A. Beer drinker’s potomania</a:t>
            </a:r>
          </a:p>
          <a:p>
            <a:pPr marL="411480" lvl="1" indent="0">
              <a:buNone/>
            </a:pPr>
            <a:r>
              <a:rPr lang="en-US" b="1" dirty="0">
                <a:ea typeface="+mn-lt"/>
                <a:cs typeface="+mn-lt"/>
              </a:rPr>
              <a:t>B. SIADH</a:t>
            </a:r>
          </a:p>
          <a:p>
            <a:pPr marL="1051560" lvl="3" indent="0">
              <a:buNone/>
            </a:pPr>
            <a:r>
              <a:rPr lang="en-US" b="1" dirty="0">
                <a:ea typeface="+mn-lt"/>
                <a:cs typeface="+mn-lt"/>
              </a:rPr>
              <a:t>• Not a disease of healthy 18-year-olds?</a:t>
            </a:r>
          </a:p>
          <a:p>
            <a:pPr marL="1051560" lvl="3" indent="0">
              <a:buNone/>
            </a:pPr>
            <a:r>
              <a:rPr lang="en-US" b="1" dirty="0">
                <a:ea typeface="+mn-lt"/>
                <a:cs typeface="+mn-lt"/>
              </a:rPr>
              <a:t>• SIADH is a disease of patients often on medications or with cancer?</a:t>
            </a:r>
          </a:p>
          <a:p>
            <a:pPr marL="411480" lvl="1" indent="0">
              <a:buNone/>
            </a:pPr>
            <a:r>
              <a:rPr lang="en-US" dirty="0">
                <a:ea typeface="+mn-lt"/>
                <a:cs typeface="+mn-lt"/>
              </a:rPr>
              <a:t>C. Hyperglycemia with DKA</a:t>
            </a:r>
          </a:p>
          <a:p>
            <a:pPr marL="411480" lvl="1" indent="0">
              <a:buNone/>
            </a:pPr>
            <a:r>
              <a:rPr lang="en-US" dirty="0">
                <a:ea typeface="+mn-lt"/>
                <a:cs typeface="+mn-lt"/>
              </a:rPr>
              <a:t>D. Thiazide abuse</a:t>
            </a:r>
          </a:p>
          <a:p>
            <a:pPr marL="411480" lvl="1" indent="0">
              <a:buNone/>
            </a:pPr>
            <a:r>
              <a:rPr lang="en-US" dirty="0">
                <a:ea typeface="+mn-lt"/>
                <a:cs typeface="+mn-lt"/>
              </a:rPr>
              <a:t>E. Hypoadrenalism</a:t>
            </a:r>
          </a:p>
        </p:txBody>
      </p:sp>
    </p:spTree>
    <p:extLst>
      <p:ext uri="{BB962C8B-B14F-4D97-AF65-F5344CB8AC3E}">
        <p14:creationId xmlns:p14="http://schemas.microsoft.com/office/powerpoint/2010/main" val="1308251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AF6DD-136E-E2BA-2741-3FABB22B06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3969F7-3182-24A1-BA5A-67DA1A37F994}"/>
              </a:ext>
            </a:extLst>
          </p:cNvPr>
          <p:cNvSpPr>
            <a:spLocks noGrp="1"/>
          </p:cNvSpPr>
          <p:nvPr>
            <p:ph type="title"/>
          </p:nvPr>
        </p:nvSpPr>
        <p:spPr/>
        <p:txBody>
          <a:bodyPr>
            <a:normAutofit/>
          </a:bodyPr>
          <a:lstStyle/>
          <a:p>
            <a:r>
              <a:rPr lang="en-US" sz="2400" dirty="0">
                <a:ea typeface="+mj-lt"/>
                <a:cs typeface="+mj-lt"/>
              </a:rPr>
              <a:t>Case: Explanation</a:t>
            </a:r>
            <a:endParaRPr lang="en-US" dirty="0"/>
          </a:p>
        </p:txBody>
      </p:sp>
      <p:sp>
        <p:nvSpPr>
          <p:cNvPr id="3" name="Content Placeholder 2">
            <a:extLst>
              <a:ext uri="{FF2B5EF4-FFF2-40B4-BE49-F238E27FC236}">
                <a16:creationId xmlns:a16="http://schemas.microsoft.com/office/drawing/2014/main" id="{4C79EA71-8407-8DA7-AD29-2B206F73267E}"/>
              </a:ext>
            </a:extLst>
          </p:cNvPr>
          <p:cNvSpPr>
            <a:spLocks noGrp="1"/>
          </p:cNvSpPr>
          <p:nvPr>
            <p:ph idx="1"/>
          </p:nvPr>
        </p:nvSpPr>
        <p:spPr>
          <a:xfrm>
            <a:off x="541090" y="1811323"/>
            <a:ext cx="8229600" cy="4373563"/>
          </a:xfrm>
        </p:spPr>
        <p:txBody>
          <a:bodyPr vert="horz" lIns="91440" tIns="45720" rIns="91440" bIns="45720" rtlCol="0" anchor="t">
            <a:normAutofit/>
          </a:bodyPr>
          <a:lstStyle/>
          <a:p>
            <a:pPr marL="411480" lvl="1" indent="0">
              <a:buNone/>
            </a:pPr>
            <a:endParaRPr lang="en-US" dirty="0">
              <a:ea typeface="+mn-lt"/>
              <a:cs typeface="+mn-lt"/>
            </a:endParaRPr>
          </a:p>
          <a:p>
            <a:pPr marL="411480" lvl="1" indent="0">
              <a:buNone/>
            </a:pPr>
            <a:r>
              <a:rPr lang="en-US" dirty="0">
                <a:ea typeface="+mn-lt"/>
                <a:cs typeface="+mn-lt"/>
              </a:rPr>
              <a:t>A. Beer drinker’s potomania</a:t>
            </a:r>
          </a:p>
          <a:p>
            <a:pPr marL="411480" lvl="1" indent="0">
              <a:buNone/>
            </a:pPr>
            <a:r>
              <a:rPr lang="en-US" dirty="0">
                <a:ea typeface="+mn-lt"/>
                <a:cs typeface="+mn-lt"/>
              </a:rPr>
              <a:t>B. SIADH</a:t>
            </a:r>
          </a:p>
          <a:p>
            <a:pPr marL="411480" lvl="1" indent="0">
              <a:buNone/>
            </a:pPr>
            <a:r>
              <a:rPr lang="en-US" b="1" dirty="0">
                <a:ea typeface="+mn-lt"/>
                <a:cs typeface="+mn-lt"/>
              </a:rPr>
              <a:t>C. Hyperglycemia with DKA</a:t>
            </a:r>
          </a:p>
          <a:p>
            <a:pPr marL="1051560" lvl="3" indent="0">
              <a:buNone/>
            </a:pPr>
            <a:r>
              <a:rPr lang="en-US" b="1" dirty="0">
                <a:ea typeface="+mn-lt"/>
                <a:cs typeface="+mn-lt"/>
              </a:rPr>
              <a:t>• Serum should be hyperosmolar (</a:t>
            </a:r>
            <a:r>
              <a:rPr lang="en-US" b="1" dirty="0" err="1">
                <a:ea typeface="+mn-lt"/>
                <a:cs typeface="+mn-lt"/>
              </a:rPr>
              <a:t>Posm</a:t>
            </a:r>
            <a:r>
              <a:rPr lang="en-US" b="1" dirty="0">
                <a:ea typeface="+mn-lt"/>
                <a:cs typeface="+mn-lt"/>
              </a:rPr>
              <a:t> only 240)</a:t>
            </a:r>
          </a:p>
          <a:p>
            <a:pPr marL="1051560" lvl="3" indent="0">
              <a:buNone/>
            </a:pPr>
            <a:r>
              <a:rPr lang="en-US" b="1" dirty="0">
                <a:ea typeface="+mn-lt"/>
                <a:cs typeface="+mn-lt"/>
              </a:rPr>
              <a:t>• BG would have to be ~ 2000 mg/dl to get </a:t>
            </a:r>
            <a:r>
              <a:rPr lang="en-US" b="1" dirty="0" err="1">
                <a:ea typeface="+mn-lt"/>
                <a:cs typeface="+mn-lt"/>
              </a:rPr>
              <a:t>PNa</a:t>
            </a:r>
            <a:r>
              <a:rPr lang="en-US" b="1" dirty="0">
                <a:ea typeface="+mn-lt"/>
                <a:cs typeface="+mn-lt"/>
              </a:rPr>
              <a:t> down to 110 </a:t>
            </a:r>
            <a:r>
              <a:rPr lang="en-US" b="1" dirty="0" err="1">
                <a:ea typeface="+mn-lt"/>
                <a:cs typeface="+mn-lt"/>
              </a:rPr>
              <a:t>mEq</a:t>
            </a:r>
            <a:r>
              <a:rPr lang="en-US" b="1" dirty="0">
                <a:ea typeface="+mn-lt"/>
                <a:cs typeface="+mn-lt"/>
              </a:rPr>
              <a:t>/l</a:t>
            </a:r>
          </a:p>
          <a:p>
            <a:pPr marL="1051560" lvl="3" indent="0">
              <a:buNone/>
            </a:pPr>
            <a:r>
              <a:rPr lang="en-US" b="1" dirty="0">
                <a:ea typeface="+mn-lt"/>
                <a:cs typeface="+mn-lt"/>
              </a:rPr>
              <a:t>• This patient has a lactic acidosis not ketoacidosis</a:t>
            </a:r>
          </a:p>
          <a:p>
            <a:pPr marL="411480" lvl="1" indent="0">
              <a:buNone/>
            </a:pPr>
            <a:r>
              <a:rPr lang="en-US" dirty="0">
                <a:ea typeface="+mn-lt"/>
                <a:cs typeface="+mn-lt"/>
              </a:rPr>
              <a:t>D. Thiazide abuse</a:t>
            </a:r>
          </a:p>
          <a:p>
            <a:pPr marL="411480" lvl="1" indent="0">
              <a:buNone/>
            </a:pPr>
            <a:r>
              <a:rPr lang="en-US" dirty="0">
                <a:ea typeface="+mn-lt"/>
                <a:cs typeface="+mn-lt"/>
              </a:rPr>
              <a:t>E. Hypoadrenalism</a:t>
            </a:r>
          </a:p>
        </p:txBody>
      </p:sp>
    </p:spTree>
    <p:extLst>
      <p:ext uri="{BB962C8B-B14F-4D97-AF65-F5344CB8AC3E}">
        <p14:creationId xmlns:p14="http://schemas.microsoft.com/office/powerpoint/2010/main" val="927868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F7637-F761-C2E2-C764-15CE3E1DEB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286F68-3736-43A3-D098-7EFEEF359BB3}"/>
              </a:ext>
            </a:extLst>
          </p:cNvPr>
          <p:cNvSpPr>
            <a:spLocks noGrp="1"/>
          </p:cNvSpPr>
          <p:nvPr>
            <p:ph type="title"/>
          </p:nvPr>
        </p:nvSpPr>
        <p:spPr/>
        <p:txBody>
          <a:bodyPr>
            <a:normAutofit/>
          </a:bodyPr>
          <a:lstStyle/>
          <a:p>
            <a:r>
              <a:rPr lang="en-US" sz="2400" dirty="0">
                <a:ea typeface="+mj-lt"/>
                <a:cs typeface="+mj-lt"/>
              </a:rPr>
              <a:t>Case: Explanation</a:t>
            </a:r>
            <a:endParaRPr lang="en-US" dirty="0"/>
          </a:p>
        </p:txBody>
      </p:sp>
      <p:sp>
        <p:nvSpPr>
          <p:cNvPr id="3" name="Content Placeholder 2">
            <a:extLst>
              <a:ext uri="{FF2B5EF4-FFF2-40B4-BE49-F238E27FC236}">
                <a16:creationId xmlns:a16="http://schemas.microsoft.com/office/drawing/2014/main" id="{E43489CA-43BF-5082-60B2-3047A50DA674}"/>
              </a:ext>
            </a:extLst>
          </p:cNvPr>
          <p:cNvSpPr>
            <a:spLocks noGrp="1"/>
          </p:cNvSpPr>
          <p:nvPr>
            <p:ph idx="1"/>
          </p:nvPr>
        </p:nvSpPr>
        <p:spPr>
          <a:xfrm>
            <a:off x="541090" y="1811323"/>
            <a:ext cx="8229600" cy="4373563"/>
          </a:xfrm>
        </p:spPr>
        <p:txBody>
          <a:bodyPr vert="horz" lIns="91440" tIns="45720" rIns="91440" bIns="45720" rtlCol="0" anchor="t">
            <a:normAutofit/>
          </a:bodyPr>
          <a:lstStyle/>
          <a:p>
            <a:pPr marL="411480" lvl="1" indent="0">
              <a:buNone/>
            </a:pPr>
            <a:r>
              <a:rPr lang="en-US" dirty="0">
                <a:ea typeface="+mn-lt"/>
                <a:cs typeface="+mn-lt"/>
              </a:rPr>
              <a:t>A. Beer drinker’s potomania</a:t>
            </a:r>
          </a:p>
          <a:p>
            <a:pPr marL="411480" lvl="1" indent="0">
              <a:buNone/>
            </a:pPr>
            <a:r>
              <a:rPr lang="en-US" dirty="0">
                <a:ea typeface="+mn-lt"/>
                <a:cs typeface="+mn-lt"/>
              </a:rPr>
              <a:t>B. SIADH</a:t>
            </a:r>
          </a:p>
          <a:p>
            <a:pPr marL="411480" lvl="1" indent="0">
              <a:buNone/>
            </a:pPr>
            <a:r>
              <a:rPr lang="en-US" dirty="0">
                <a:ea typeface="+mn-lt"/>
                <a:cs typeface="+mn-lt"/>
              </a:rPr>
              <a:t>C. Hyperglycemia with DKA</a:t>
            </a:r>
          </a:p>
          <a:p>
            <a:pPr marL="411480" lvl="1" indent="0">
              <a:buNone/>
            </a:pPr>
            <a:r>
              <a:rPr lang="en-US" b="1" dirty="0">
                <a:ea typeface="+mn-lt"/>
                <a:cs typeface="+mn-lt"/>
              </a:rPr>
              <a:t>D. Thiazide abuse</a:t>
            </a:r>
          </a:p>
          <a:p>
            <a:pPr marL="1051560" lvl="3" indent="0">
              <a:buNone/>
            </a:pPr>
            <a:r>
              <a:rPr lang="en-US" b="1" dirty="0">
                <a:ea typeface="+mn-lt"/>
                <a:cs typeface="+mn-lt"/>
              </a:rPr>
              <a:t>• Usually alkalotic and azotemic and hypokalemic</a:t>
            </a:r>
          </a:p>
          <a:p>
            <a:pPr marL="1051560" lvl="3" indent="0">
              <a:buNone/>
            </a:pPr>
            <a:r>
              <a:rPr lang="en-US" b="1" dirty="0">
                <a:ea typeface="+mn-lt"/>
                <a:cs typeface="+mn-lt"/>
              </a:rPr>
              <a:t>• Uric acid usually high not low</a:t>
            </a:r>
          </a:p>
          <a:p>
            <a:pPr marL="411480" lvl="1" indent="0">
              <a:buNone/>
            </a:pPr>
            <a:r>
              <a:rPr lang="en-US" dirty="0">
                <a:ea typeface="+mn-lt"/>
                <a:cs typeface="+mn-lt"/>
              </a:rPr>
              <a:t>E. Hypoadrenalism</a:t>
            </a:r>
          </a:p>
        </p:txBody>
      </p:sp>
    </p:spTree>
    <p:extLst>
      <p:ext uri="{BB962C8B-B14F-4D97-AF65-F5344CB8AC3E}">
        <p14:creationId xmlns:p14="http://schemas.microsoft.com/office/powerpoint/2010/main" val="3504613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C67EC-D60C-09F0-4E79-3ED51FD355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33952C-23C8-1390-49BA-A0B064A876A1}"/>
              </a:ext>
            </a:extLst>
          </p:cNvPr>
          <p:cNvSpPr>
            <a:spLocks noGrp="1"/>
          </p:cNvSpPr>
          <p:nvPr>
            <p:ph type="title"/>
          </p:nvPr>
        </p:nvSpPr>
        <p:spPr/>
        <p:txBody>
          <a:bodyPr>
            <a:normAutofit/>
          </a:bodyPr>
          <a:lstStyle/>
          <a:p>
            <a:r>
              <a:rPr lang="en-US" sz="2400" dirty="0">
                <a:ea typeface="+mj-lt"/>
                <a:cs typeface="+mj-lt"/>
              </a:rPr>
              <a:t>Case: Explanation</a:t>
            </a:r>
            <a:endParaRPr lang="en-US" dirty="0"/>
          </a:p>
        </p:txBody>
      </p:sp>
      <p:sp>
        <p:nvSpPr>
          <p:cNvPr id="3" name="Content Placeholder 2">
            <a:extLst>
              <a:ext uri="{FF2B5EF4-FFF2-40B4-BE49-F238E27FC236}">
                <a16:creationId xmlns:a16="http://schemas.microsoft.com/office/drawing/2014/main" id="{7A3E9813-07DC-632D-037C-C0A185EB7372}"/>
              </a:ext>
            </a:extLst>
          </p:cNvPr>
          <p:cNvSpPr>
            <a:spLocks noGrp="1"/>
          </p:cNvSpPr>
          <p:nvPr>
            <p:ph idx="1"/>
          </p:nvPr>
        </p:nvSpPr>
        <p:spPr>
          <a:xfrm>
            <a:off x="541090" y="1811323"/>
            <a:ext cx="8229600" cy="4373563"/>
          </a:xfrm>
        </p:spPr>
        <p:txBody>
          <a:bodyPr vert="horz" lIns="91440" tIns="45720" rIns="91440" bIns="45720" rtlCol="0" anchor="t">
            <a:normAutofit/>
          </a:bodyPr>
          <a:lstStyle/>
          <a:p>
            <a:pPr marL="411480" lvl="1" indent="0">
              <a:buNone/>
            </a:pPr>
            <a:endParaRPr lang="en-US" dirty="0">
              <a:ea typeface="+mn-lt"/>
              <a:cs typeface="+mn-lt"/>
            </a:endParaRPr>
          </a:p>
          <a:p>
            <a:pPr marL="411480" lvl="1" indent="0">
              <a:buNone/>
            </a:pPr>
            <a:r>
              <a:rPr lang="en-US" dirty="0">
                <a:ea typeface="+mn-lt"/>
                <a:cs typeface="+mn-lt"/>
              </a:rPr>
              <a:t>A. Beer drinker’s potomania</a:t>
            </a:r>
          </a:p>
          <a:p>
            <a:pPr marL="411480" lvl="1" indent="0">
              <a:buNone/>
            </a:pPr>
            <a:r>
              <a:rPr lang="en-US" dirty="0">
                <a:ea typeface="+mn-lt"/>
                <a:cs typeface="+mn-lt"/>
              </a:rPr>
              <a:t>B. SIADH</a:t>
            </a:r>
          </a:p>
          <a:p>
            <a:pPr marL="411480" lvl="1" indent="0">
              <a:buNone/>
            </a:pPr>
            <a:r>
              <a:rPr lang="en-US" dirty="0">
                <a:ea typeface="+mn-lt"/>
                <a:cs typeface="+mn-lt"/>
              </a:rPr>
              <a:t>C. Hyperglycemia with DKA</a:t>
            </a:r>
          </a:p>
          <a:p>
            <a:pPr marL="411480" lvl="1" indent="0">
              <a:buNone/>
            </a:pPr>
            <a:r>
              <a:rPr lang="en-US" dirty="0">
                <a:ea typeface="+mn-lt"/>
                <a:cs typeface="+mn-lt"/>
              </a:rPr>
              <a:t>D. Thiazide abuse</a:t>
            </a:r>
          </a:p>
          <a:p>
            <a:pPr marL="411480" lvl="1" indent="0">
              <a:buNone/>
            </a:pPr>
            <a:r>
              <a:rPr lang="en-US" b="1" dirty="0">
                <a:ea typeface="+mn-lt"/>
                <a:cs typeface="+mn-lt"/>
              </a:rPr>
              <a:t>E. Hypoadrenalism</a:t>
            </a:r>
          </a:p>
          <a:p>
            <a:pPr marL="1051560" lvl="3" indent="0">
              <a:buNone/>
            </a:pPr>
            <a:r>
              <a:rPr lang="en-US" b="1" dirty="0">
                <a:ea typeface="+mn-lt"/>
                <a:cs typeface="+mn-lt"/>
              </a:rPr>
              <a:t>• Should be hypoglycemic and hyperkalemic</a:t>
            </a:r>
          </a:p>
        </p:txBody>
      </p:sp>
    </p:spTree>
    <p:extLst>
      <p:ext uri="{BB962C8B-B14F-4D97-AF65-F5344CB8AC3E}">
        <p14:creationId xmlns:p14="http://schemas.microsoft.com/office/powerpoint/2010/main" val="4254949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FAF28-F89E-F2AD-1804-3F5B4480AE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C47E2C-AF8A-D5B9-F4A2-00204BD76F08}"/>
              </a:ext>
            </a:extLst>
          </p:cNvPr>
          <p:cNvSpPr>
            <a:spLocks noGrp="1"/>
          </p:cNvSpPr>
          <p:nvPr>
            <p:ph type="title"/>
          </p:nvPr>
        </p:nvSpPr>
        <p:spPr/>
        <p:txBody>
          <a:bodyPr>
            <a:normAutofit/>
          </a:bodyPr>
          <a:lstStyle/>
          <a:p>
            <a:r>
              <a:rPr lang="en-US" sz="2400" dirty="0">
                <a:ea typeface="+mj-lt"/>
                <a:cs typeface="+mj-lt"/>
              </a:rPr>
              <a:t>Case: Answer</a:t>
            </a:r>
            <a:endParaRPr lang="en-US" dirty="0"/>
          </a:p>
        </p:txBody>
      </p:sp>
      <p:sp>
        <p:nvSpPr>
          <p:cNvPr id="3" name="Content Placeholder 2">
            <a:extLst>
              <a:ext uri="{FF2B5EF4-FFF2-40B4-BE49-F238E27FC236}">
                <a16:creationId xmlns:a16="http://schemas.microsoft.com/office/drawing/2014/main" id="{C996C449-1B6A-BA46-5062-A00FDCD4D53E}"/>
              </a:ext>
            </a:extLst>
          </p:cNvPr>
          <p:cNvSpPr>
            <a:spLocks noGrp="1"/>
          </p:cNvSpPr>
          <p:nvPr>
            <p:ph idx="1"/>
          </p:nvPr>
        </p:nvSpPr>
        <p:spPr>
          <a:xfrm>
            <a:off x="541090" y="1811323"/>
            <a:ext cx="8229600" cy="4373563"/>
          </a:xfrm>
        </p:spPr>
        <p:txBody>
          <a:bodyPr vert="horz" lIns="91440" tIns="45720" rIns="91440" bIns="45720" rtlCol="0" anchor="t">
            <a:normAutofit/>
          </a:bodyPr>
          <a:lstStyle/>
          <a:p>
            <a:pPr marL="411480" lvl="1" indent="0">
              <a:buNone/>
            </a:pPr>
            <a:r>
              <a:rPr lang="en-US" dirty="0">
                <a:ea typeface="+mn-lt"/>
                <a:cs typeface="+mn-lt"/>
              </a:rPr>
              <a:t>A. Beer drinker’s potomania</a:t>
            </a:r>
          </a:p>
          <a:p>
            <a:pPr marL="411480" lvl="1" indent="0">
              <a:buNone/>
            </a:pPr>
            <a:r>
              <a:rPr lang="en-US" b="1" u="sng" dirty="0">
                <a:ea typeface="+mn-lt"/>
                <a:cs typeface="+mn-lt"/>
              </a:rPr>
              <a:t>B. SIADH – Euvolemia</a:t>
            </a:r>
          </a:p>
          <a:p>
            <a:pPr marL="1051560" lvl="3" indent="0">
              <a:buNone/>
            </a:pPr>
            <a:r>
              <a:rPr lang="en-US" b="1" u="sng" dirty="0">
                <a:ea typeface="+mn-lt"/>
                <a:cs typeface="+mn-lt"/>
              </a:rPr>
              <a:t>• </a:t>
            </a:r>
            <a:r>
              <a:rPr lang="en-US" b="1" u="sng" dirty="0" err="1">
                <a:ea typeface="+mn-lt"/>
                <a:cs typeface="+mn-lt"/>
              </a:rPr>
              <a:t>PNa</a:t>
            </a:r>
            <a:r>
              <a:rPr lang="en-US" b="1" u="sng" dirty="0">
                <a:ea typeface="+mn-lt"/>
                <a:cs typeface="+mn-lt"/>
              </a:rPr>
              <a:t> and </a:t>
            </a:r>
            <a:r>
              <a:rPr lang="en-US" b="1" u="sng" dirty="0" err="1">
                <a:ea typeface="+mn-lt"/>
                <a:cs typeface="+mn-lt"/>
              </a:rPr>
              <a:t>Posm</a:t>
            </a:r>
            <a:r>
              <a:rPr lang="en-US" b="1" u="sng" dirty="0">
                <a:ea typeface="+mn-lt"/>
                <a:cs typeface="+mn-lt"/>
              </a:rPr>
              <a:t> low</a:t>
            </a:r>
          </a:p>
          <a:p>
            <a:pPr marL="1051560" lvl="3" indent="0">
              <a:buNone/>
            </a:pPr>
            <a:r>
              <a:rPr lang="en-US" b="1" u="sng" dirty="0">
                <a:ea typeface="+mn-lt"/>
                <a:cs typeface="+mn-lt"/>
              </a:rPr>
              <a:t>• </a:t>
            </a:r>
            <a:r>
              <a:rPr lang="en-US" b="1" u="sng" dirty="0" err="1">
                <a:ea typeface="+mn-lt"/>
                <a:cs typeface="+mn-lt"/>
              </a:rPr>
              <a:t>Uosm</a:t>
            </a:r>
            <a:r>
              <a:rPr lang="en-US" b="1" u="sng" dirty="0">
                <a:ea typeface="+mn-lt"/>
                <a:cs typeface="+mn-lt"/>
              </a:rPr>
              <a:t> high</a:t>
            </a:r>
          </a:p>
          <a:p>
            <a:pPr marL="1051560" lvl="3" indent="0">
              <a:buNone/>
            </a:pPr>
            <a:r>
              <a:rPr lang="en-US" b="1" u="sng" dirty="0">
                <a:ea typeface="+mn-lt"/>
                <a:cs typeface="+mn-lt"/>
              </a:rPr>
              <a:t>• </a:t>
            </a:r>
            <a:r>
              <a:rPr lang="en-US" b="1" u="sng" dirty="0" err="1">
                <a:ea typeface="+mn-lt"/>
                <a:cs typeface="+mn-lt"/>
              </a:rPr>
              <a:t>UNa</a:t>
            </a:r>
            <a:r>
              <a:rPr lang="en-US" b="1" u="sng" dirty="0">
                <a:ea typeface="+mn-lt"/>
                <a:cs typeface="+mn-lt"/>
              </a:rPr>
              <a:t> high (“high” meaning not low)</a:t>
            </a:r>
          </a:p>
          <a:p>
            <a:pPr marL="1051560" lvl="3" indent="0">
              <a:buNone/>
            </a:pPr>
            <a:r>
              <a:rPr lang="en-US" b="1" u="sng" dirty="0">
                <a:ea typeface="+mn-lt"/>
                <a:cs typeface="+mn-lt"/>
              </a:rPr>
              <a:t>• Uric acid low</a:t>
            </a:r>
          </a:p>
          <a:p>
            <a:pPr marL="411480" lvl="1" indent="0">
              <a:buNone/>
            </a:pPr>
            <a:r>
              <a:rPr lang="en-US" dirty="0">
                <a:ea typeface="+mn-lt"/>
                <a:cs typeface="+mn-lt"/>
              </a:rPr>
              <a:t>A. Hyperglycemia with DKA</a:t>
            </a:r>
          </a:p>
          <a:p>
            <a:pPr marL="411480" lvl="1" indent="0">
              <a:buNone/>
            </a:pPr>
            <a:r>
              <a:rPr lang="en-US" dirty="0">
                <a:ea typeface="+mn-lt"/>
                <a:cs typeface="+mn-lt"/>
              </a:rPr>
              <a:t>B. Thiazide abuse</a:t>
            </a:r>
          </a:p>
          <a:p>
            <a:pPr marL="411480" lvl="1" indent="0">
              <a:buNone/>
            </a:pPr>
            <a:r>
              <a:rPr lang="en-US" dirty="0">
                <a:ea typeface="+mn-lt"/>
                <a:cs typeface="+mn-lt"/>
              </a:rPr>
              <a:t>C. Hypoadrenalism</a:t>
            </a:r>
          </a:p>
        </p:txBody>
      </p:sp>
    </p:spTree>
    <p:extLst>
      <p:ext uri="{BB962C8B-B14F-4D97-AF65-F5344CB8AC3E}">
        <p14:creationId xmlns:p14="http://schemas.microsoft.com/office/powerpoint/2010/main" val="2153306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vert="horz" lIns="91440" tIns="45720" rIns="91440" bIns="45720" rtlCol="0" anchor="t">
            <a:normAutofit/>
          </a:bodyPr>
          <a:lstStyle/>
          <a:p>
            <a:r>
              <a:rPr lang="en-US"/>
              <a:t>A water disorder</a:t>
            </a:r>
          </a:p>
        </p:txBody>
      </p:sp>
      <p:sp>
        <p:nvSpPr>
          <p:cNvPr id="3" name="Title 2"/>
          <p:cNvSpPr>
            <a:spLocks noGrp="1"/>
          </p:cNvSpPr>
          <p:nvPr>
            <p:ph type="ctrTitle"/>
          </p:nvPr>
        </p:nvSpPr>
        <p:spPr/>
        <p:txBody>
          <a:bodyPr/>
          <a:lstStyle/>
          <a:p>
            <a:r>
              <a:rPr lang="en-US" dirty="0"/>
              <a:t>HYPONATREMIA</a:t>
            </a:r>
          </a:p>
        </p:txBody>
      </p:sp>
      <p:sp>
        <p:nvSpPr>
          <p:cNvPr id="4" name="TextBox 3"/>
          <p:cNvSpPr txBox="1"/>
          <p:nvPr/>
        </p:nvSpPr>
        <p:spPr>
          <a:xfrm>
            <a:off x="6113114" y="6099282"/>
            <a:ext cx="2241982" cy="369332"/>
          </a:xfrm>
          <a:prstGeom prst="rect">
            <a:avLst/>
          </a:prstGeom>
          <a:noFill/>
        </p:spPr>
        <p:txBody>
          <a:bodyPr wrap="none" rtlCol="0">
            <a:spAutoFit/>
          </a:bodyPr>
          <a:lstStyle/>
          <a:p>
            <a:r>
              <a:rPr lang="en-US"/>
              <a:t>Dr. Mohit Agarwal</a:t>
            </a:r>
          </a:p>
        </p:txBody>
      </p:sp>
    </p:spTree>
    <p:extLst>
      <p:ext uri="{BB962C8B-B14F-4D97-AF65-F5344CB8AC3E}">
        <p14:creationId xmlns:p14="http://schemas.microsoft.com/office/powerpoint/2010/main" val="3644848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C81BF-B410-C150-DA98-2F88ED817E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6394E8-1D14-AF3A-1134-FBF23A137DE2}"/>
              </a:ext>
            </a:extLst>
          </p:cNvPr>
          <p:cNvSpPr>
            <a:spLocks noGrp="1"/>
          </p:cNvSpPr>
          <p:nvPr>
            <p:ph type="title"/>
          </p:nvPr>
        </p:nvSpPr>
        <p:spPr/>
        <p:txBody>
          <a:bodyPr>
            <a:normAutofit/>
          </a:bodyPr>
          <a:lstStyle/>
          <a:p>
            <a:r>
              <a:rPr lang="en-US" sz="2400" dirty="0">
                <a:ea typeface="+mj-lt"/>
                <a:cs typeface="+mj-lt"/>
              </a:rPr>
              <a:t>Ecstasy-Induced Hyponatremia</a:t>
            </a:r>
            <a:endParaRPr lang="en-US" dirty="0"/>
          </a:p>
        </p:txBody>
      </p:sp>
      <p:sp>
        <p:nvSpPr>
          <p:cNvPr id="3" name="Content Placeholder 2">
            <a:extLst>
              <a:ext uri="{FF2B5EF4-FFF2-40B4-BE49-F238E27FC236}">
                <a16:creationId xmlns:a16="http://schemas.microsoft.com/office/drawing/2014/main" id="{A194FEB9-45F4-08CF-56BB-72BCFC0C1E24}"/>
              </a:ext>
            </a:extLst>
          </p:cNvPr>
          <p:cNvSpPr>
            <a:spLocks noGrp="1"/>
          </p:cNvSpPr>
          <p:nvPr>
            <p:ph idx="1"/>
          </p:nvPr>
        </p:nvSpPr>
        <p:spPr>
          <a:xfrm>
            <a:off x="541090" y="1811323"/>
            <a:ext cx="8229600" cy="4373563"/>
          </a:xfrm>
        </p:spPr>
        <p:txBody>
          <a:bodyPr vert="horz" lIns="91440" tIns="45720" rIns="91440" bIns="45720" rtlCol="0" anchor="t">
            <a:normAutofit/>
          </a:bodyPr>
          <a:lstStyle/>
          <a:p>
            <a:pPr marL="411480" lvl="1" indent="0">
              <a:buNone/>
            </a:pPr>
            <a:r>
              <a:rPr lang="en-US" dirty="0">
                <a:ea typeface="+mn-lt"/>
                <a:cs typeface="+mn-lt"/>
              </a:rPr>
              <a:t>• Hyponatremia most common and most severe complication</a:t>
            </a:r>
          </a:p>
          <a:p>
            <a:pPr marL="411480" lvl="1" indent="0">
              <a:buNone/>
            </a:pPr>
            <a:r>
              <a:rPr lang="en-US" dirty="0">
                <a:ea typeface="+mn-lt"/>
                <a:cs typeface="+mn-lt"/>
              </a:rPr>
              <a:t>• Women &gt;&gt; Men</a:t>
            </a:r>
          </a:p>
          <a:p>
            <a:pPr marL="411480" lvl="1" indent="0">
              <a:buNone/>
            </a:pPr>
            <a:r>
              <a:rPr lang="en-US" dirty="0">
                <a:ea typeface="+mn-lt"/>
                <a:cs typeface="+mn-lt"/>
              </a:rPr>
              <a:t>• High mortality rate</a:t>
            </a:r>
          </a:p>
          <a:p>
            <a:pPr marL="411480" lvl="1" indent="0">
              <a:buNone/>
            </a:pPr>
            <a:r>
              <a:rPr lang="en-US" dirty="0">
                <a:ea typeface="+mn-lt"/>
                <a:cs typeface="+mn-lt"/>
              </a:rPr>
              <a:t>• Often only a single dose</a:t>
            </a:r>
          </a:p>
          <a:p>
            <a:pPr marL="411480" lvl="1" indent="0">
              <a:buNone/>
            </a:pPr>
            <a:r>
              <a:rPr lang="en-US" dirty="0">
                <a:ea typeface="+mn-lt"/>
                <a:cs typeface="+mn-lt"/>
              </a:rPr>
              <a:t>• N, V, MS changes, </a:t>
            </a:r>
            <a:r>
              <a:rPr lang="en-US" dirty="0" err="1">
                <a:ea typeface="+mn-lt"/>
                <a:cs typeface="+mn-lt"/>
              </a:rPr>
              <a:t>Sz</a:t>
            </a:r>
            <a:r>
              <a:rPr lang="en-US" dirty="0">
                <a:ea typeface="+mn-lt"/>
                <a:cs typeface="+mn-lt"/>
              </a:rPr>
              <a:t>, cardiac arrest</a:t>
            </a:r>
          </a:p>
          <a:p>
            <a:pPr marL="411480" lvl="1" indent="0">
              <a:buNone/>
            </a:pPr>
            <a:r>
              <a:rPr lang="en-US" dirty="0">
                <a:ea typeface="+mn-lt"/>
                <a:cs typeface="+mn-lt"/>
              </a:rPr>
              <a:t>• Brainstem herniation from acute cerebral edema</a:t>
            </a:r>
          </a:p>
        </p:txBody>
      </p:sp>
    </p:spTree>
    <p:extLst>
      <p:ext uri="{BB962C8B-B14F-4D97-AF65-F5344CB8AC3E}">
        <p14:creationId xmlns:p14="http://schemas.microsoft.com/office/powerpoint/2010/main" val="1738355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08517-0174-DBAD-3229-CC02315580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9A6CE6-5809-57EE-C674-2B2BBB8A0C71}"/>
              </a:ext>
            </a:extLst>
          </p:cNvPr>
          <p:cNvSpPr>
            <a:spLocks noGrp="1"/>
          </p:cNvSpPr>
          <p:nvPr>
            <p:ph type="title"/>
          </p:nvPr>
        </p:nvSpPr>
        <p:spPr/>
        <p:txBody>
          <a:bodyPr>
            <a:normAutofit/>
          </a:bodyPr>
          <a:lstStyle/>
          <a:p>
            <a:r>
              <a:rPr lang="en-US" sz="2400" dirty="0">
                <a:ea typeface="+mj-lt"/>
                <a:cs typeface="+mj-lt"/>
              </a:rPr>
              <a:t>Ecstasy-Induced Hyponatremia</a:t>
            </a:r>
            <a:endParaRPr lang="en-US" dirty="0"/>
          </a:p>
        </p:txBody>
      </p:sp>
      <p:sp>
        <p:nvSpPr>
          <p:cNvPr id="3" name="Content Placeholder 2">
            <a:extLst>
              <a:ext uri="{FF2B5EF4-FFF2-40B4-BE49-F238E27FC236}">
                <a16:creationId xmlns:a16="http://schemas.microsoft.com/office/drawing/2014/main" id="{708BF000-46A5-01F0-FF19-350312389785}"/>
              </a:ext>
            </a:extLst>
          </p:cNvPr>
          <p:cNvSpPr>
            <a:spLocks noGrp="1"/>
          </p:cNvSpPr>
          <p:nvPr>
            <p:ph idx="1"/>
          </p:nvPr>
        </p:nvSpPr>
        <p:spPr>
          <a:xfrm>
            <a:off x="541090" y="1811323"/>
            <a:ext cx="8229600" cy="4373563"/>
          </a:xfrm>
        </p:spPr>
        <p:txBody>
          <a:bodyPr vert="horz" lIns="91440" tIns="45720" rIns="91440" bIns="45720" rtlCol="0" anchor="t">
            <a:normAutofit/>
          </a:bodyPr>
          <a:lstStyle/>
          <a:p>
            <a:pPr marL="411480" lvl="1" indent="0">
              <a:buNone/>
            </a:pPr>
            <a:r>
              <a:rPr lang="en-US" dirty="0">
                <a:ea typeface="+mn-lt"/>
                <a:cs typeface="+mn-lt"/>
              </a:rPr>
              <a:t>• Raves encourage high water intake to prevent dehydration</a:t>
            </a:r>
          </a:p>
          <a:p>
            <a:pPr marL="411480" lvl="1" indent="0">
              <a:buNone/>
            </a:pPr>
            <a:r>
              <a:rPr lang="en-US" dirty="0">
                <a:ea typeface="+mn-lt"/>
                <a:cs typeface="+mn-lt"/>
              </a:rPr>
              <a:t>• ADH (non-osmotic) levels are high</a:t>
            </a:r>
          </a:p>
          <a:p>
            <a:pPr marL="411480" lvl="1" indent="0">
              <a:buNone/>
            </a:pPr>
            <a:r>
              <a:rPr lang="en-US" dirty="0">
                <a:ea typeface="+mn-lt"/>
                <a:cs typeface="+mn-lt"/>
              </a:rPr>
              <a:t>• [</a:t>
            </a:r>
            <a:r>
              <a:rPr lang="en-US" dirty="0" err="1">
                <a:ea typeface="+mn-lt"/>
                <a:cs typeface="+mn-lt"/>
              </a:rPr>
              <a:t>PNa</a:t>
            </a:r>
            <a:r>
              <a:rPr lang="en-US" dirty="0">
                <a:ea typeface="+mn-lt"/>
                <a:cs typeface="+mn-lt"/>
              </a:rPr>
              <a:t>] exacerbated by high water intake</a:t>
            </a:r>
          </a:p>
          <a:p>
            <a:pPr marL="411480" lvl="1" indent="0">
              <a:buNone/>
            </a:pPr>
            <a:r>
              <a:rPr lang="en-US" dirty="0">
                <a:ea typeface="+mn-lt"/>
                <a:cs typeface="+mn-lt"/>
              </a:rPr>
              <a:t>• </a:t>
            </a:r>
            <a:r>
              <a:rPr lang="en-US" b="1" u="sng" dirty="0">
                <a:ea typeface="+mn-lt"/>
                <a:cs typeface="+mn-lt"/>
              </a:rPr>
              <a:t>Very similar to marathon drinkers hyponatremia</a:t>
            </a:r>
          </a:p>
          <a:p>
            <a:pPr marL="411480" lvl="1" indent="0">
              <a:buNone/>
            </a:pPr>
            <a:r>
              <a:rPr lang="en-US" dirty="0">
                <a:ea typeface="+mn-lt"/>
                <a:cs typeface="+mn-lt"/>
              </a:rPr>
              <a:t>• Best examples of acute severe hyponatremia</a:t>
            </a:r>
          </a:p>
          <a:p>
            <a:pPr marL="411480" lvl="1" indent="0">
              <a:buNone/>
            </a:pPr>
            <a:r>
              <a:rPr lang="en-US" dirty="0">
                <a:ea typeface="+mn-lt"/>
                <a:cs typeface="+mn-lt"/>
              </a:rPr>
              <a:t>• High ADH levels stress, pain, etc.</a:t>
            </a:r>
          </a:p>
          <a:p>
            <a:pPr marL="411480" lvl="1" indent="0">
              <a:buNone/>
            </a:pPr>
            <a:r>
              <a:rPr lang="en-US" dirty="0">
                <a:ea typeface="+mn-lt"/>
                <a:cs typeface="+mn-lt"/>
              </a:rPr>
              <a:t>• Water stations everywhere, ENCOURAGED TO DRINK</a:t>
            </a:r>
          </a:p>
          <a:p>
            <a:pPr marL="411480" lvl="1" indent="0">
              <a:buNone/>
            </a:pPr>
            <a:r>
              <a:rPr lang="en-US" dirty="0">
                <a:ea typeface="+mn-lt"/>
                <a:cs typeface="+mn-lt"/>
              </a:rPr>
              <a:t>• Treat BOTH the same</a:t>
            </a:r>
          </a:p>
          <a:p>
            <a:pPr marL="411480" lvl="1" indent="0">
              <a:buNone/>
            </a:pPr>
            <a:r>
              <a:rPr lang="en-US" dirty="0">
                <a:ea typeface="+mn-lt"/>
                <a:cs typeface="+mn-lt"/>
              </a:rPr>
              <a:t>•</a:t>
            </a:r>
            <a:r>
              <a:rPr lang="en-US" b="1" u="sng" dirty="0">
                <a:ea typeface="+mn-lt"/>
                <a:cs typeface="+mn-lt"/>
              </a:rPr>
              <a:t> 3% Saline 100-150 cc bolus, repeat based on response up to 300 ml total</a:t>
            </a:r>
          </a:p>
        </p:txBody>
      </p:sp>
    </p:spTree>
    <p:extLst>
      <p:ext uri="{BB962C8B-B14F-4D97-AF65-F5344CB8AC3E}">
        <p14:creationId xmlns:p14="http://schemas.microsoft.com/office/powerpoint/2010/main" val="1497042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C1C81-A75F-68FE-911E-D7B4703684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07282F-8880-C493-49D1-99FAF7DC0A64}"/>
              </a:ext>
            </a:extLst>
          </p:cNvPr>
          <p:cNvSpPr>
            <a:spLocks noGrp="1"/>
          </p:cNvSpPr>
          <p:nvPr>
            <p:ph type="title"/>
          </p:nvPr>
        </p:nvSpPr>
        <p:spPr/>
        <p:txBody>
          <a:bodyPr>
            <a:normAutofit/>
          </a:bodyPr>
          <a:lstStyle/>
          <a:p>
            <a:r>
              <a:rPr lang="en-US" sz="2400" dirty="0">
                <a:ea typeface="+mj-lt"/>
                <a:cs typeface="+mj-lt"/>
              </a:rPr>
              <a:t>3% Hypertonic Saline Bolus Therapy</a:t>
            </a:r>
            <a:endParaRPr lang="en-US" dirty="0"/>
          </a:p>
        </p:txBody>
      </p:sp>
      <p:sp>
        <p:nvSpPr>
          <p:cNvPr id="3" name="Content Placeholder 2">
            <a:extLst>
              <a:ext uri="{FF2B5EF4-FFF2-40B4-BE49-F238E27FC236}">
                <a16:creationId xmlns:a16="http://schemas.microsoft.com/office/drawing/2014/main" id="{615A355E-D8DA-F6E3-2ADD-618381DD9D03}"/>
              </a:ext>
            </a:extLst>
          </p:cNvPr>
          <p:cNvSpPr>
            <a:spLocks noGrp="1"/>
          </p:cNvSpPr>
          <p:nvPr>
            <p:ph idx="1"/>
          </p:nvPr>
        </p:nvSpPr>
        <p:spPr>
          <a:xfrm>
            <a:off x="541090" y="1811323"/>
            <a:ext cx="8229600" cy="4373563"/>
          </a:xfrm>
        </p:spPr>
        <p:txBody>
          <a:bodyPr vert="horz" lIns="91440" tIns="45720" rIns="91440" bIns="45720" rtlCol="0" anchor="t">
            <a:normAutofit/>
          </a:bodyPr>
          <a:lstStyle/>
          <a:p>
            <a:pPr marL="411480" lvl="1" indent="0">
              <a:buNone/>
            </a:pPr>
            <a:endParaRPr lang="en-US" dirty="0">
              <a:ea typeface="+mn-lt"/>
              <a:cs typeface="+mn-lt"/>
            </a:endParaRPr>
          </a:p>
          <a:p>
            <a:pPr marL="411480" lvl="1" indent="0">
              <a:buNone/>
            </a:pPr>
            <a:r>
              <a:rPr lang="en-US" dirty="0">
                <a:ea typeface="+mn-lt"/>
                <a:cs typeface="+mn-lt"/>
              </a:rPr>
              <a:t>• 1 ml 3% NaCl per/kg will increase the </a:t>
            </a:r>
            <a:r>
              <a:rPr lang="en-US" dirty="0" err="1">
                <a:ea typeface="+mn-lt"/>
                <a:cs typeface="+mn-lt"/>
              </a:rPr>
              <a:t>PNa</a:t>
            </a:r>
            <a:r>
              <a:rPr lang="en-US" dirty="0">
                <a:ea typeface="+mn-lt"/>
                <a:cs typeface="+mn-lt"/>
              </a:rPr>
              <a:t> by ~1 </a:t>
            </a:r>
            <a:r>
              <a:rPr lang="en-US" dirty="0" err="1">
                <a:ea typeface="+mn-lt"/>
                <a:cs typeface="+mn-lt"/>
              </a:rPr>
              <a:t>mEq</a:t>
            </a:r>
            <a:r>
              <a:rPr lang="en-US" dirty="0">
                <a:ea typeface="+mn-lt"/>
                <a:cs typeface="+mn-lt"/>
              </a:rPr>
              <a:t>/L</a:t>
            </a:r>
          </a:p>
          <a:p>
            <a:pPr marL="411480" lvl="1" indent="0">
              <a:buNone/>
            </a:pPr>
            <a:endParaRPr lang="en-US" dirty="0">
              <a:ea typeface="+mn-lt"/>
              <a:cs typeface="+mn-lt"/>
            </a:endParaRPr>
          </a:p>
          <a:p>
            <a:pPr marL="411480" lvl="1" indent="0">
              <a:buNone/>
            </a:pPr>
            <a:r>
              <a:rPr lang="en-US" dirty="0">
                <a:ea typeface="+mn-lt"/>
                <a:cs typeface="+mn-lt"/>
              </a:rPr>
              <a:t>In a 75 Kg patient, 150 mL of 3% bolus will increase sodium by ~ 2</a:t>
            </a:r>
          </a:p>
          <a:p>
            <a:pPr marL="411480" lvl="1" indent="0">
              <a:buNone/>
            </a:pPr>
            <a:r>
              <a:rPr lang="en-US" dirty="0">
                <a:ea typeface="+mn-lt"/>
                <a:cs typeface="+mn-lt"/>
              </a:rPr>
              <a:t>• Recommendations vary from bolus 100-150 ml</a:t>
            </a:r>
          </a:p>
          <a:p>
            <a:pPr marL="411480" lvl="1" indent="0">
              <a:buNone/>
            </a:pPr>
            <a:endParaRPr lang="en-US" dirty="0">
              <a:ea typeface="+mn-lt"/>
              <a:cs typeface="+mn-lt"/>
            </a:endParaRPr>
          </a:p>
          <a:p>
            <a:pPr marL="411480" lvl="1" indent="0">
              <a:buNone/>
            </a:pPr>
            <a:endParaRPr lang="en-US" dirty="0">
              <a:ea typeface="+mn-lt"/>
              <a:cs typeface="+mn-lt"/>
            </a:endParaRPr>
          </a:p>
        </p:txBody>
      </p:sp>
    </p:spTree>
    <p:extLst>
      <p:ext uri="{BB962C8B-B14F-4D97-AF65-F5344CB8AC3E}">
        <p14:creationId xmlns:p14="http://schemas.microsoft.com/office/powerpoint/2010/main" val="3812489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C960D-1898-49F5-633E-0B7F2D55EE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0A0CAD-F034-C02B-DFAA-B0C0BE0C0383}"/>
              </a:ext>
            </a:extLst>
          </p:cNvPr>
          <p:cNvSpPr>
            <a:spLocks noGrp="1"/>
          </p:cNvSpPr>
          <p:nvPr>
            <p:ph type="title"/>
          </p:nvPr>
        </p:nvSpPr>
        <p:spPr/>
        <p:txBody>
          <a:bodyPr>
            <a:normAutofit/>
          </a:bodyPr>
          <a:lstStyle/>
          <a:p>
            <a:r>
              <a:rPr lang="en-US" sz="2400" dirty="0">
                <a:ea typeface="+mj-lt"/>
                <a:cs typeface="+mj-lt"/>
              </a:rPr>
              <a:t>Case: Question 2</a:t>
            </a:r>
            <a:endParaRPr lang="en-US" dirty="0"/>
          </a:p>
        </p:txBody>
      </p:sp>
      <p:sp>
        <p:nvSpPr>
          <p:cNvPr id="3" name="Content Placeholder 2">
            <a:extLst>
              <a:ext uri="{FF2B5EF4-FFF2-40B4-BE49-F238E27FC236}">
                <a16:creationId xmlns:a16="http://schemas.microsoft.com/office/drawing/2014/main" id="{412F991B-3AF0-FF39-19EE-CEE781C4FF7E}"/>
              </a:ext>
            </a:extLst>
          </p:cNvPr>
          <p:cNvSpPr>
            <a:spLocks noGrp="1"/>
          </p:cNvSpPr>
          <p:nvPr>
            <p:ph idx="1"/>
          </p:nvPr>
        </p:nvSpPr>
        <p:spPr>
          <a:xfrm>
            <a:off x="541090" y="1811323"/>
            <a:ext cx="8229600" cy="4373563"/>
          </a:xfrm>
        </p:spPr>
        <p:txBody>
          <a:bodyPr vert="horz" lIns="91440" tIns="45720" rIns="91440" bIns="45720" rtlCol="0" anchor="t">
            <a:normAutofit/>
          </a:bodyPr>
          <a:lstStyle/>
          <a:p>
            <a:pPr marL="411480" lvl="1" indent="0">
              <a:buNone/>
            </a:pPr>
            <a:r>
              <a:rPr lang="en-US" dirty="0">
                <a:ea typeface="+mn-lt"/>
                <a:cs typeface="+mn-lt"/>
              </a:rPr>
              <a:t>After receiving 200 ml of 3% NS, she became more alert, </a:t>
            </a:r>
            <a:r>
              <a:rPr lang="en-US" dirty="0" err="1">
                <a:ea typeface="+mn-lt"/>
                <a:cs typeface="+mn-lt"/>
              </a:rPr>
              <a:t>PNa</a:t>
            </a:r>
            <a:r>
              <a:rPr lang="en-US" dirty="0">
                <a:ea typeface="+mn-lt"/>
                <a:cs typeface="+mn-lt"/>
              </a:rPr>
              <a:t> 116 </a:t>
            </a:r>
            <a:r>
              <a:rPr lang="en-US" dirty="0" err="1">
                <a:ea typeface="+mn-lt"/>
                <a:cs typeface="+mn-lt"/>
              </a:rPr>
              <a:t>mEq</a:t>
            </a:r>
            <a:r>
              <a:rPr lang="en-US" dirty="0">
                <a:ea typeface="+mn-lt"/>
                <a:cs typeface="+mn-lt"/>
              </a:rPr>
              <a:t>/l. Suddenly 4 hours later, she becomes </a:t>
            </a:r>
            <a:r>
              <a:rPr lang="en-US" dirty="0" err="1">
                <a:ea typeface="+mn-lt"/>
                <a:cs typeface="+mn-lt"/>
              </a:rPr>
              <a:t>polyuric</a:t>
            </a:r>
            <a:r>
              <a:rPr lang="en-US" dirty="0">
                <a:ea typeface="+mn-lt"/>
                <a:cs typeface="+mn-lt"/>
              </a:rPr>
              <a:t>, </a:t>
            </a:r>
            <a:r>
              <a:rPr lang="en-US" dirty="0" err="1">
                <a:ea typeface="+mn-lt"/>
                <a:cs typeface="+mn-lt"/>
              </a:rPr>
              <a:t>Uosm</a:t>
            </a:r>
            <a:r>
              <a:rPr lang="en-US" dirty="0">
                <a:ea typeface="+mn-lt"/>
                <a:cs typeface="+mn-lt"/>
              </a:rPr>
              <a:t> now 75 </a:t>
            </a:r>
            <a:r>
              <a:rPr lang="en-US" dirty="0" err="1">
                <a:ea typeface="+mn-lt"/>
                <a:cs typeface="+mn-lt"/>
              </a:rPr>
              <a:t>mosm</a:t>
            </a:r>
            <a:r>
              <a:rPr lang="en-US" dirty="0">
                <a:ea typeface="+mn-lt"/>
                <a:cs typeface="+mn-lt"/>
              </a:rPr>
              <a:t>/l.</a:t>
            </a:r>
          </a:p>
          <a:p>
            <a:pPr marL="411480" lvl="1" indent="0">
              <a:buNone/>
            </a:pPr>
            <a:endParaRPr lang="en-US" dirty="0">
              <a:ea typeface="+mn-lt"/>
              <a:cs typeface="+mn-lt"/>
            </a:endParaRPr>
          </a:p>
          <a:p>
            <a:pPr marL="411480" lvl="1" indent="0">
              <a:buNone/>
            </a:pPr>
            <a:r>
              <a:rPr lang="en-US" dirty="0">
                <a:ea typeface="+mn-lt"/>
                <a:cs typeface="+mn-lt"/>
              </a:rPr>
              <a:t>Do you:</a:t>
            </a:r>
          </a:p>
          <a:p>
            <a:pPr marL="411480" lvl="1" indent="0">
              <a:buNone/>
            </a:pPr>
            <a:r>
              <a:rPr lang="en-US" dirty="0">
                <a:ea typeface="+mn-lt"/>
                <a:cs typeface="+mn-lt"/>
              </a:rPr>
              <a:t>A. Replace urine with D5W?</a:t>
            </a:r>
          </a:p>
          <a:p>
            <a:pPr marL="411480" lvl="1" indent="0">
              <a:buNone/>
            </a:pPr>
            <a:r>
              <a:rPr lang="en-US" dirty="0">
                <a:ea typeface="+mn-lt"/>
                <a:cs typeface="+mn-lt"/>
              </a:rPr>
              <a:t>B. Replace urine with D5W and give DDAVP?</a:t>
            </a:r>
          </a:p>
          <a:p>
            <a:pPr marL="411480" lvl="1" indent="0">
              <a:buNone/>
            </a:pPr>
            <a:r>
              <a:rPr lang="en-US" dirty="0">
                <a:ea typeface="+mn-lt"/>
                <a:cs typeface="+mn-lt"/>
              </a:rPr>
              <a:t>C. Do nothing more?</a:t>
            </a:r>
          </a:p>
          <a:p>
            <a:pPr marL="411480" lvl="1" indent="0">
              <a:buNone/>
            </a:pPr>
            <a:r>
              <a:rPr lang="en-US" dirty="0">
                <a:ea typeface="+mn-lt"/>
                <a:cs typeface="+mn-lt"/>
              </a:rPr>
              <a:t>D. Call Nephrology?</a:t>
            </a:r>
          </a:p>
        </p:txBody>
      </p:sp>
    </p:spTree>
    <p:extLst>
      <p:ext uri="{BB962C8B-B14F-4D97-AF65-F5344CB8AC3E}">
        <p14:creationId xmlns:p14="http://schemas.microsoft.com/office/powerpoint/2010/main" val="2741334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D68E0-BCB5-680C-06BF-F47F4B8972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39DD93-1B9F-529F-CE8F-1C324FB6C626}"/>
              </a:ext>
            </a:extLst>
          </p:cNvPr>
          <p:cNvSpPr>
            <a:spLocks noGrp="1"/>
          </p:cNvSpPr>
          <p:nvPr>
            <p:ph type="title"/>
          </p:nvPr>
        </p:nvSpPr>
        <p:spPr/>
        <p:txBody>
          <a:bodyPr>
            <a:normAutofit/>
          </a:bodyPr>
          <a:lstStyle/>
          <a:p>
            <a:r>
              <a:rPr lang="en-US" sz="2400" dirty="0">
                <a:ea typeface="+mj-lt"/>
                <a:cs typeface="+mj-lt"/>
              </a:rPr>
              <a:t>Case Take-Home Points</a:t>
            </a:r>
            <a:endParaRPr lang="en-US" dirty="0"/>
          </a:p>
        </p:txBody>
      </p:sp>
      <p:sp>
        <p:nvSpPr>
          <p:cNvPr id="3" name="Content Placeholder 2">
            <a:extLst>
              <a:ext uri="{FF2B5EF4-FFF2-40B4-BE49-F238E27FC236}">
                <a16:creationId xmlns:a16="http://schemas.microsoft.com/office/drawing/2014/main" id="{8C3D0DA5-325F-D5E4-6557-8A1A6543057B}"/>
              </a:ext>
            </a:extLst>
          </p:cNvPr>
          <p:cNvSpPr>
            <a:spLocks noGrp="1"/>
          </p:cNvSpPr>
          <p:nvPr>
            <p:ph idx="1"/>
          </p:nvPr>
        </p:nvSpPr>
        <p:spPr>
          <a:xfrm>
            <a:off x="541090" y="1811323"/>
            <a:ext cx="8229600" cy="4373563"/>
          </a:xfrm>
        </p:spPr>
        <p:txBody>
          <a:bodyPr vert="horz" lIns="91440" tIns="45720" rIns="91440" bIns="45720" rtlCol="0" anchor="t">
            <a:normAutofit fontScale="92500" lnSpcReduction="20000"/>
          </a:bodyPr>
          <a:lstStyle/>
          <a:p>
            <a:pPr marL="411480" lvl="1" indent="0">
              <a:buNone/>
            </a:pPr>
            <a:r>
              <a:rPr lang="en-US" dirty="0">
                <a:ea typeface="+mn-lt"/>
                <a:cs typeface="+mn-lt"/>
              </a:rPr>
              <a:t>• This hyponatremia is SEVERE, ACUTE, and therefore SYMPTOMATIC.</a:t>
            </a:r>
          </a:p>
          <a:p>
            <a:pPr marL="411480" lvl="1" indent="0">
              <a:buNone/>
            </a:pPr>
            <a:r>
              <a:rPr lang="en-US" dirty="0">
                <a:ea typeface="+mn-lt"/>
                <a:cs typeface="+mn-lt"/>
              </a:rPr>
              <a:t>• Requires immediate increase in [</a:t>
            </a:r>
            <a:r>
              <a:rPr lang="en-US" dirty="0" err="1">
                <a:ea typeface="+mn-lt"/>
                <a:cs typeface="+mn-lt"/>
              </a:rPr>
              <a:t>PNa</a:t>
            </a:r>
            <a:r>
              <a:rPr lang="en-US" dirty="0">
                <a:ea typeface="+mn-lt"/>
                <a:cs typeface="+mn-lt"/>
              </a:rPr>
              <a:t>] with 3% NS as bolus.</a:t>
            </a:r>
          </a:p>
          <a:p>
            <a:pPr marL="411480" lvl="1" indent="0">
              <a:buNone/>
            </a:pPr>
            <a:r>
              <a:rPr lang="en-US" b="1" u="sng" dirty="0">
                <a:ea typeface="+mn-lt"/>
                <a:cs typeface="+mn-lt"/>
              </a:rPr>
              <a:t>• It is </a:t>
            </a:r>
            <a:r>
              <a:rPr lang="en-US" b="1" i="1" u="sng" dirty="0">
                <a:ea typeface="+mn-lt"/>
                <a:cs typeface="+mn-lt"/>
              </a:rPr>
              <a:t>rare</a:t>
            </a:r>
            <a:r>
              <a:rPr lang="en-US" b="1" u="sng" dirty="0">
                <a:ea typeface="+mn-lt"/>
                <a:cs typeface="+mn-lt"/>
              </a:rPr>
              <a:t> to see such severe symptomatic hyponatremia and KNOW confidently that it is acute.</a:t>
            </a:r>
          </a:p>
          <a:p>
            <a:pPr marL="1051560" lvl="3" indent="0">
              <a:buNone/>
            </a:pPr>
            <a:r>
              <a:rPr lang="en-US" b="1" u="sng" dirty="0">
                <a:ea typeface="+mn-lt"/>
                <a:cs typeface="+mn-lt"/>
              </a:rPr>
              <a:t>• Ecstasy use and marathon runners</a:t>
            </a:r>
          </a:p>
          <a:p>
            <a:pPr marL="411480" lvl="1" indent="0">
              <a:buNone/>
            </a:pPr>
            <a:r>
              <a:rPr lang="en-US" dirty="0">
                <a:ea typeface="+mn-lt"/>
                <a:cs typeface="+mn-lt"/>
              </a:rPr>
              <a:t>• Complete brain adaptation to hyponatremia takes 36-48 hours.</a:t>
            </a:r>
          </a:p>
          <a:p>
            <a:pPr marL="411480" lvl="1" indent="0">
              <a:buNone/>
            </a:pPr>
            <a:r>
              <a:rPr lang="en-US" dirty="0">
                <a:ea typeface="+mn-lt"/>
                <a:cs typeface="+mn-lt"/>
              </a:rPr>
              <a:t>• Osmotic demyelination is a disease of CHRONIC hyponatremia.</a:t>
            </a:r>
          </a:p>
          <a:p>
            <a:pPr marL="411480" lvl="1" indent="0">
              <a:buNone/>
            </a:pPr>
            <a:r>
              <a:rPr lang="en-US" dirty="0">
                <a:ea typeface="+mn-lt"/>
                <a:cs typeface="+mn-lt"/>
              </a:rPr>
              <a:t>• </a:t>
            </a:r>
            <a:r>
              <a:rPr lang="en-US" dirty="0" err="1">
                <a:ea typeface="+mn-lt"/>
                <a:cs typeface="+mn-lt"/>
              </a:rPr>
              <a:t>PNa</a:t>
            </a:r>
            <a:r>
              <a:rPr lang="en-US" dirty="0">
                <a:ea typeface="+mn-lt"/>
                <a:cs typeface="+mn-lt"/>
              </a:rPr>
              <a:t> increase in ACUTE hyponatremia has “no” risk of osmotic demyelination.</a:t>
            </a:r>
          </a:p>
          <a:p>
            <a:pPr marL="411480" lvl="1" indent="0">
              <a:buNone/>
            </a:pPr>
            <a:r>
              <a:rPr lang="en-US" u="sng" dirty="0">
                <a:ea typeface="+mn-lt"/>
                <a:cs typeface="+mn-lt"/>
              </a:rPr>
              <a:t>• Could comfortably do NOTHING here (after 3%).</a:t>
            </a:r>
          </a:p>
          <a:p>
            <a:pPr marL="411480" lvl="1" indent="0">
              <a:buNone/>
            </a:pPr>
            <a:r>
              <a:rPr lang="en-US" dirty="0">
                <a:ea typeface="+mn-lt"/>
                <a:cs typeface="+mn-lt"/>
              </a:rPr>
              <a:t>• Pre-menopausal women are more likely to:</a:t>
            </a:r>
          </a:p>
          <a:p>
            <a:pPr marL="1051560" lvl="3" indent="0">
              <a:buNone/>
            </a:pPr>
            <a:r>
              <a:rPr lang="en-US" dirty="0">
                <a:ea typeface="+mn-lt"/>
                <a:cs typeface="+mn-lt"/>
              </a:rPr>
              <a:t>• develop </a:t>
            </a:r>
            <a:r>
              <a:rPr lang="en-US" dirty="0" err="1">
                <a:ea typeface="+mn-lt"/>
                <a:cs typeface="+mn-lt"/>
              </a:rPr>
              <a:t>hypoNa</a:t>
            </a:r>
            <a:r>
              <a:rPr lang="en-US" dirty="0">
                <a:ea typeface="+mn-lt"/>
                <a:cs typeface="+mn-lt"/>
              </a:rPr>
              <a:t> in general</a:t>
            </a:r>
          </a:p>
          <a:p>
            <a:pPr marL="1051560" lvl="3" indent="0">
              <a:buNone/>
            </a:pPr>
            <a:r>
              <a:rPr lang="en-US" dirty="0">
                <a:ea typeface="+mn-lt"/>
                <a:cs typeface="+mn-lt"/>
              </a:rPr>
              <a:t>• be symptomatic in general</a:t>
            </a:r>
          </a:p>
          <a:p>
            <a:pPr marL="1051560" lvl="3" indent="0">
              <a:buNone/>
            </a:pPr>
            <a:r>
              <a:rPr lang="en-US" dirty="0">
                <a:ea typeface="+mn-lt"/>
                <a:cs typeface="+mn-lt"/>
              </a:rPr>
              <a:t>• have a bad outcome worse outcome for any [</a:t>
            </a:r>
            <a:r>
              <a:rPr lang="en-US" dirty="0" err="1">
                <a:ea typeface="+mn-lt"/>
                <a:cs typeface="+mn-lt"/>
              </a:rPr>
              <a:t>PNa</a:t>
            </a:r>
            <a:r>
              <a:rPr lang="en-US" dirty="0">
                <a:ea typeface="+mn-lt"/>
                <a:cs typeface="+mn-lt"/>
              </a:rPr>
              <a:t>]</a:t>
            </a:r>
          </a:p>
        </p:txBody>
      </p:sp>
    </p:spTree>
    <p:extLst>
      <p:ext uri="{BB962C8B-B14F-4D97-AF65-F5344CB8AC3E}">
        <p14:creationId xmlns:p14="http://schemas.microsoft.com/office/powerpoint/2010/main" val="828477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A734B-AE73-CDD0-0284-67F396BC39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3B1FB7-4499-42B8-2FD8-C39B1ED7E968}"/>
              </a:ext>
            </a:extLst>
          </p:cNvPr>
          <p:cNvSpPr>
            <a:spLocks noGrp="1"/>
          </p:cNvSpPr>
          <p:nvPr>
            <p:ph type="title"/>
          </p:nvPr>
        </p:nvSpPr>
        <p:spPr/>
        <p:txBody>
          <a:bodyPr>
            <a:normAutofit/>
          </a:bodyPr>
          <a:lstStyle/>
          <a:p>
            <a:r>
              <a:rPr lang="en-US" sz="2400" dirty="0">
                <a:ea typeface="+mj-lt"/>
                <a:cs typeface="+mj-lt"/>
              </a:rPr>
              <a:t>Case: Question 2 Answer</a:t>
            </a:r>
            <a:endParaRPr lang="en-US" dirty="0"/>
          </a:p>
        </p:txBody>
      </p:sp>
      <p:sp>
        <p:nvSpPr>
          <p:cNvPr id="3" name="Content Placeholder 2">
            <a:extLst>
              <a:ext uri="{FF2B5EF4-FFF2-40B4-BE49-F238E27FC236}">
                <a16:creationId xmlns:a16="http://schemas.microsoft.com/office/drawing/2014/main" id="{AC2F21AD-04B0-DCD5-49B7-4B4F71DC62C1}"/>
              </a:ext>
            </a:extLst>
          </p:cNvPr>
          <p:cNvSpPr>
            <a:spLocks noGrp="1"/>
          </p:cNvSpPr>
          <p:nvPr>
            <p:ph idx="1"/>
          </p:nvPr>
        </p:nvSpPr>
        <p:spPr>
          <a:xfrm>
            <a:off x="541090" y="1811323"/>
            <a:ext cx="8229600" cy="4373563"/>
          </a:xfrm>
        </p:spPr>
        <p:txBody>
          <a:bodyPr vert="horz" lIns="91440" tIns="45720" rIns="91440" bIns="45720" rtlCol="0" anchor="t">
            <a:normAutofit/>
          </a:bodyPr>
          <a:lstStyle/>
          <a:p>
            <a:pPr marL="411480" lvl="1" indent="0">
              <a:buNone/>
            </a:pPr>
            <a:r>
              <a:rPr lang="en-US" dirty="0">
                <a:ea typeface="+mn-lt"/>
                <a:cs typeface="+mn-lt"/>
              </a:rPr>
              <a:t>After receiving 200 ml of 3% NS, she became more alert, </a:t>
            </a:r>
            <a:r>
              <a:rPr lang="en-US" dirty="0" err="1">
                <a:ea typeface="+mn-lt"/>
                <a:cs typeface="+mn-lt"/>
              </a:rPr>
              <a:t>PNa</a:t>
            </a:r>
            <a:r>
              <a:rPr lang="en-US" dirty="0">
                <a:ea typeface="+mn-lt"/>
                <a:cs typeface="+mn-lt"/>
              </a:rPr>
              <a:t> 116 </a:t>
            </a:r>
            <a:r>
              <a:rPr lang="en-US" dirty="0" err="1">
                <a:ea typeface="+mn-lt"/>
                <a:cs typeface="+mn-lt"/>
              </a:rPr>
              <a:t>mEq</a:t>
            </a:r>
            <a:r>
              <a:rPr lang="en-US" dirty="0">
                <a:ea typeface="+mn-lt"/>
                <a:cs typeface="+mn-lt"/>
              </a:rPr>
              <a:t>/l. Suddenly 4 hours later, she becomes </a:t>
            </a:r>
            <a:r>
              <a:rPr lang="en-US" dirty="0" err="1">
                <a:ea typeface="+mn-lt"/>
                <a:cs typeface="+mn-lt"/>
              </a:rPr>
              <a:t>polyuric</a:t>
            </a:r>
            <a:r>
              <a:rPr lang="en-US" dirty="0">
                <a:ea typeface="+mn-lt"/>
                <a:cs typeface="+mn-lt"/>
              </a:rPr>
              <a:t>, </a:t>
            </a:r>
            <a:r>
              <a:rPr lang="en-US" dirty="0" err="1">
                <a:ea typeface="+mn-lt"/>
                <a:cs typeface="+mn-lt"/>
              </a:rPr>
              <a:t>Uosm</a:t>
            </a:r>
            <a:r>
              <a:rPr lang="en-US" dirty="0">
                <a:ea typeface="+mn-lt"/>
                <a:cs typeface="+mn-lt"/>
              </a:rPr>
              <a:t> now 75 </a:t>
            </a:r>
            <a:r>
              <a:rPr lang="en-US" dirty="0" err="1">
                <a:ea typeface="+mn-lt"/>
                <a:cs typeface="+mn-lt"/>
              </a:rPr>
              <a:t>mosm</a:t>
            </a:r>
            <a:r>
              <a:rPr lang="en-US" dirty="0">
                <a:ea typeface="+mn-lt"/>
                <a:cs typeface="+mn-lt"/>
              </a:rPr>
              <a:t>/l.</a:t>
            </a:r>
          </a:p>
          <a:p>
            <a:pPr marL="411480" lvl="1" indent="0">
              <a:buNone/>
            </a:pPr>
            <a:endParaRPr lang="en-US" dirty="0">
              <a:ea typeface="+mn-lt"/>
              <a:cs typeface="+mn-lt"/>
            </a:endParaRPr>
          </a:p>
          <a:p>
            <a:pPr marL="411480" lvl="1" indent="0">
              <a:buNone/>
            </a:pPr>
            <a:r>
              <a:rPr lang="en-US" dirty="0">
                <a:ea typeface="+mn-lt"/>
                <a:cs typeface="+mn-lt"/>
              </a:rPr>
              <a:t>Do you:</a:t>
            </a:r>
          </a:p>
          <a:p>
            <a:pPr marL="411480" lvl="1" indent="0">
              <a:buNone/>
            </a:pPr>
            <a:r>
              <a:rPr lang="en-US" dirty="0">
                <a:ea typeface="+mn-lt"/>
                <a:cs typeface="+mn-lt"/>
              </a:rPr>
              <a:t>A. Replace urine with D5W?</a:t>
            </a:r>
          </a:p>
          <a:p>
            <a:pPr marL="411480" lvl="1" indent="0">
              <a:buNone/>
            </a:pPr>
            <a:r>
              <a:rPr lang="en-US" dirty="0">
                <a:ea typeface="+mn-lt"/>
                <a:cs typeface="+mn-lt"/>
              </a:rPr>
              <a:t>B. Replace urine with D5W and give DDAVP?</a:t>
            </a:r>
          </a:p>
          <a:p>
            <a:pPr marL="411480" lvl="1" indent="0">
              <a:buNone/>
            </a:pPr>
            <a:r>
              <a:rPr lang="en-US" u="sng" dirty="0">
                <a:ea typeface="+mn-lt"/>
                <a:cs typeface="+mn-lt"/>
              </a:rPr>
              <a:t>C. Do nothing more?</a:t>
            </a:r>
          </a:p>
          <a:p>
            <a:pPr marL="411480" lvl="1" indent="0">
              <a:buNone/>
            </a:pPr>
            <a:r>
              <a:rPr lang="en-US" dirty="0">
                <a:ea typeface="+mn-lt"/>
                <a:cs typeface="+mn-lt"/>
              </a:rPr>
              <a:t>D. Call Nephrology?</a:t>
            </a:r>
          </a:p>
        </p:txBody>
      </p:sp>
    </p:spTree>
    <p:extLst>
      <p:ext uri="{BB962C8B-B14F-4D97-AF65-F5344CB8AC3E}">
        <p14:creationId xmlns:p14="http://schemas.microsoft.com/office/powerpoint/2010/main" val="1165067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14713-24AF-39F4-9CB9-E682641162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D7F66F-7DD7-642E-6764-26187079AD8B}"/>
              </a:ext>
            </a:extLst>
          </p:cNvPr>
          <p:cNvSpPr>
            <a:spLocks noGrp="1"/>
          </p:cNvSpPr>
          <p:nvPr>
            <p:ph type="title"/>
          </p:nvPr>
        </p:nvSpPr>
        <p:spPr/>
        <p:txBody>
          <a:bodyPr>
            <a:normAutofit/>
          </a:bodyPr>
          <a:lstStyle/>
          <a:p>
            <a:r>
              <a:rPr lang="en-US" sz="2400" dirty="0">
                <a:ea typeface="+mj-lt"/>
                <a:cs typeface="+mj-lt"/>
              </a:rPr>
              <a:t>Treating Acute vs. Chronic Hyponatremia</a:t>
            </a:r>
            <a:endParaRPr lang="en-US" dirty="0"/>
          </a:p>
        </p:txBody>
      </p:sp>
      <p:pic>
        <p:nvPicPr>
          <p:cNvPr id="5" name="Content Placeholder 4">
            <a:extLst>
              <a:ext uri="{FF2B5EF4-FFF2-40B4-BE49-F238E27FC236}">
                <a16:creationId xmlns:a16="http://schemas.microsoft.com/office/drawing/2014/main" id="{D7C26263-D72D-681E-D64C-52DE709CD6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169" y="2877396"/>
            <a:ext cx="8229600" cy="2174333"/>
          </a:xfrm>
        </p:spPr>
      </p:pic>
    </p:spTree>
    <p:extLst>
      <p:ext uri="{BB962C8B-B14F-4D97-AF65-F5344CB8AC3E}">
        <p14:creationId xmlns:p14="http://schemas.microsoft.com/office/powerpoint/2010/main" val="8577671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D631E-5232-4221-9E60-1E209AD330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DC011C-3E04-BA93-DF82-EA8C41D7A79D}"/>
              </a:ext>
            </a:extLst>
          </p:cNvPr>
          <p:cNvSpPr>
            <a:spLocks noGrp="1"/>
          </p:cNvSpPr>
          <p:nvPr>
            <p:ph type="title"/>
          </p:nvPr>
        </p:nvSpPr>
        <p:spPr/>
        <p:txBody>
          <a:bodyPr>
            <a:normAutofit/>
          </a:bodyPr>
          <a:lstStyle/>
          <a:p>
            <a:r>
              <a:rPr lang="en-US" sz="2400" dirty="0">
                <a:ea typeface="+mj-lt"/>
                <a:cs typeface="+mj-lt"/>
              </a:rPr>
              <a:t>Consensus Conference on Rx of Acute Hyponatremia in Marathon Runners</a:t>
            </a:r>
            <a:endParaRPr lang="en-US" dirty="0"/>
          </a:p>
        </p:txBody>
      </p:sp>
      <p:sp>
        <p:nvSpPr>
          <p:cNvPr id="3" name="Content Placeholder 2">
            <a:extLst>
              <a:ext uri="{FF2B5EF4-FFF2-40B4-BE49-F238E27FC236}">
                <a16:creationId xmlns:a16="http://schemas.microsoft.com/office/drawing/2014/main" id="{1C7138FB-D6D2-4501-EB11-8522BFF77DDB}"/>
              </a:ext>
            </a:extLst>
          </p:cNvPr>
          <p:cNvSpPr>
            <a:spLocks noGrp="1"/>
          </p:cNvSpPr>
          <p:nvPr>
            <p:ph idx="1"/>
          </p:nvPr>
        </p:nvSpPr>
        <p:spPr>
          <a:xfrm>
            <a:off x="541090" y="1811323"/>
            <a:ext cx="8229600" cy="4373563"/>
          </a:xfrm>
        </p:spPr>
        <p:txBody>
          <a:bodyPr vert="horz" lIns="91440" tIns="45720" rIns="91440" bIns="45720" rtlCol="0" anchor="t">
            <a:normAutofit/>
          </a:bodyPr>
          <a:lstStyle/>
          <a:p>
            <a:pPr marL="411480" lvl="1" indent="0">
              <a:buNone/>
            </a:pPr>
            <a:r>
              <a:rPr lang="en-US" b="1" u="sng" dirty="0">
                <a:ea typeface="+mn-lt"/>
                <a:cs typeface="+mn-lt"/>
              </a:rPr>
              <a:t>Recommended Therapy:</a:t>
            </a:r>
          </a:p>
          <a:p>
            <a:pPr marL="411480" lvl="1" indent="0">
              <a:buNone/>
            </a:pPr>
            <a:endParaRPr lang="en-US" b="1" u="sng" dirty="0">
              <a:ea typeface="+mn-lt"/>
              <a:cs typeface="+mn-lt"/>
            </a:endParaRPr>
          </a:p>
          <a:p>
            <a:pPr marL="411480" lvl="1" indent="0">
              <a:buNone/>
            </a:pPr>
            <a:r>
              <a:rPr lang="en-US" dirty="0">
                <a:ea typeface="+mn-lt"/>
                <a:cs typeface="+mn-lt"/>
              </a:rPr>
              <a:t>• </a:t>
            </a:r>
            <a:r>
              <a:rPr lang="en-US" u="sng" dirty="0">
                <a:ea typeface="+mn-lt"/>
                <a:cs typeface="+mn-lt"/>
              </a:rPr>
              <a:t>In the field</a:t>
            </a:r>
            <a:r>
              <a:rPr lang="en-US" dirty="0">
                <a:ea typeface="+mn-lt"/>
                <a:cs typeface="+mn-lt"/>
              </a:rPr>
              <a:t>: 3% saline 100 ml over 10 minutes, repeated x 2 if needed</a:t>
            </a:r>
          </a:p>
          <a:p>
            <a:pPr marL="411480" lvl="1" indent="0">
              <a:buNone/>
            </a:pPr>
            <a:endParaRPr lang="en-US" dirty="0">
              <a:ea typeface="+mn-lt"/>
              <a:cs typeface="+mn-lt"/>
            </a:endParaRPr>
          </a:p>
          <a:p>
            <a:pPr marL="411480" lvl="1" indent="0">
              <a:buNone/>
            </a:pPr>
            <a:r>
              <a:rPr lang="en-US" dirty="0">
                <a:ea typeface="+mn-lt"/>
                <a:cs typeface="+mn-lt"/>
              </a:rPr>
              <a:t>• </a:t>
            </a:r>
            <a:r>
              <a:rPr lang="en-US" u="sng" dirty="0">
                <a:ea typeface="+mn-lt"/>
                <a:cs typeface="+mn-lt"/>
              </a:rPr>
              <a:t>In hospital</a:t>
            </a:r>
            <a:r>
              <a:rPr lang="en-US" dirty="0">
                <a:ea typeface="+mn-lt"/>
                <a:cs typeface="+mn-lt"/>
              </a:rPr>
              <a:t>: 3% saline 100 ml or 1 ml/kg bolus followed by 100</a:t>
            </a:r>
          </a:p>
          <a:p>
            <a:pPr marL="411480" lvl="1" indent="0">
              <a:buNone/>
            </a:pPr>
            <a:r>
              <a:rPr lang="en-US" dirty="0">
                <a:ea typeface="+mn-lt"/>
                <a:cs typeface="+mn-lt"/>
              </a:rPr>
              <a:t>ml/</a:t>
            </a:r>
            <a:r>
              <a:rPr lang="en-US" dirty="0" err="1">
                <a:ea typeface="+mn-lt"/>
                <a:cs typeface="+mn-lt"/>
              </a:rPr>
              <a:t>hr</a:t>
            </a:r>
            <a:r>
              <a:rPr lang="en-US" dirty="0">
                <a:ea typeface="+mn-lt"/>
                <a:cs typeface="+mn-lt"/>
              </a:rPr>
              <a:t> or 1-2 ml/kg/</a:t>
            </a:r>
            <a:r>
              <a:rPr lang="en-US" dirty="0" err="1">
                <a:ea typeface="+mn-lt"/>
                <a:cs typeface="+mn-lt"/>
              </a:rPr>
              <a:t>hr</a:t>
            </a:r>
            <a:endParaRPr lang="en-US" dirty="0">
              <a:ea typeface="+mn-lt"/>
              <a:cs typeface="+mn-lt"/>
            </a:endParaRPr>
          </a:p>
        </p:txBody>
      </p:sp>
    </p:spTree>
    <p:extLst>
      <p:ext uri="{BB962C8B-B14F-4D97-AF65-F5344CB8AC3E}">
        <p14:creationId xmlns:p14="http://schemas.microsoft.com/office/powerpoint/2010/main" val="3250256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F628A-9DB3-2AFF-FE7D-439CD3A39E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B92332-CB09-E43C-3BF8-AF9900810926}"/>
              </a:ext>
            </a:extLst>
          </p:cNvPr>
          <p:cNvSpPr>
            <a:spLocks noGrp="1"/>
          </p:cNvSpPr>
          <p:nvPr>
            <p:ph type="title"/>
          </p:nvPr>
        </p:nvSpPr>
        <p:spPr/>
        <p:txBody>
          <a:bodyPr>
            <a:normAutofit/>
          </a:bodyPr>
          <a:lstStyle/>
          <a:p>
            <a:r>
              <a:rPr lang="en-US" sz="2400" dirty="0">
                <a:ea typeface="+mj-lt"/>
                <a:cs typeface="+mj-lt"/>
              </a:rPr>
              <a:t>Therapeutic Hypernatremia for </a:t>
            </a:r>
            <a:br>
              <a:rPr lang="en-US" sz="2400" dirty="0">
                <a:ea typeface="+mj-lt"/>
                <a:cs typeface="+mj-lt"/>
              </a:rPr>
            </a:br>
            <a:r>
              <a:rPr lang="en-US" sz="2400" dirty="0">
                <a:ea typeface="+mj-lt"/>
                <a:cs typeface="+mj-lt"/>
              </a:rPr>
              <a:t>Cerebral Edema</a:t>
            </a:r>
            <a:endParaRPr lang="en-US" dirty="0"/>
          </a:p>
        </p:txBody>
      </p:sp>
      <p:sp>
        <p:nvSpPr>
          <p:cNvPr id="3" name="Content Placeholder 2">
            <a:extLst>
              <a:ext uri="{FF2B5EF4-FFF2-40B4-BE49-F238E27FC236}">
                <a16:creationId xmlns:a16="http://schemas.microsoft.com/office/drawing/2014/main" id="{39426174-1A43-45D7-73EA-6D534655F70E}"/>
              </a:ext>
            </a:extLst>
          </p:cNvPr>
          <p:cNvSpPr>
            <a:spLocks noGrp="1"/>
          </p:cNvSpPr>
          <p:nvPr>
            <p:ph idx="1"/>
          </p:nvPr>
        </p:nvSpPr>
        <p:spPr>
          <a:xfrm>
            <a:off x="541090" y="1811323"/>
            <a:ext cx="8229600" cy="4373563"/>
          </a:xfrm>
        </p:spPr>
        <p:txBody>
          <a:bodyPr vert="horz" lIns="91440" tIns="45720" rIns="91440" bIns="45720" rtlCol="0" anchor="t">
            <a:normAutofit/>
          </a:bodyPr>
          <a:lstStyle/>
          <a:p>
            <a:pPr marL="411480" lvl="1" indent="0">
              <a:buNone/>
            </a:pPr>
            <a:endParaRPr lang="en-US" dirty="0">
              <a:ea typeface="+mn-lt"/>
              <a:cs typeface="+mn-lt"/>
            </a:endParaRPr>
          </a:p>
          <a:p>
            <a:pPr marL="411480" lvl="1" indent="0">
              <a:buNone/>
            </a:pPr>
            <a:r>
              <a:rPr lang="en-US" dirty="0">
                <a:ea typeface="+mn-lt"/>
                <a:cs typeface="+mn-lt"/>
              </a:rPr>
              <a:t>• </a:t>
            </a:r>
            <a:r>
              <a:rPr lang="en-US" b="1" dirty="0">
                <a:ea typeface="+mn-lt"/>
                <a:cs typeface="+mn-lt"/>
              </a:rPr>
              <a:t>30 </a:t>
            </a:r>
            <a:r>
              <a:rPr lang="en-US" dirty="0">
                <a:ea typeface="+mn-lt"/>
                <a:cs typeface="+mn-lt"/>
              </a:rPr>
              <a:t>ml bolus of </a:t>
            </a:r>
            <a:r>
              <a:rPr lang="en-US" b="1" dirty="0">
                <a:ea typeface="+mn-lt"/>
                <a:cs typeface="+mn-lt"/>
              </a:rPr>
              <a:t>23.4% </a:t>
            </a:r>
            <a:r>
              <a:rPr lang="en-US" dirty="0">
                <a:ea typeface="+mn-lt"/>
                <a:cs typeface="+mn-lt"/>
              </a:rPr>
              <a:t>saline (equivalent to 234 ml 3% saline)</a:t>
            </a:r>
          </a:p>
          <a:p>
            <a:pPr marL="411480" lvl="1" indent="0">
              <a:buNone/>
            </a:pPr>
            <a:r>
              <a:rPr lang="en-US" dirty="0">
                <a:ea typeface="+mn-lt"/>
                <a:cs typeface="+mn-lt"/>
              </a:rPr>
              <a:t>• Change in Serum Na = 5 </a:t>
            </a:r>
            <a:r>
              <a:rPr lang="en-US" dirty="0" err="1">
                <a:ea typeface="+mn-lt"/>
                <a:cs typeface="+mn-lt"/>
              </a:rPr>
              <a:t>mEq</a:t>
            </a:r>
            <a:r>
              <a:rPr lang="en-US" dirty="0">
                <a:ea typeface="+mn-lt"/>
                <a:cs typeface="+mn-lt"/>
              </a:rPr>
              <a:t>/L</a:t>
            </a:r>
          </a:p>
          <a:p>
            <a:pPr marL="411480" lvl="1" indent="0">
              <a:buNone/>
            </a:pPr>
            <a:r>
              <a:rPr lang="en-US" dirty="0">
                <a:ea typeface="+mn-lt"/>
                <a:cs typeface="+mn-lt"/>
              </a:rPr>
              <a:t>• Reversed clinical signs of brain herniation in most cases</a:t>
            </a:r>
          </a:p>
          <a:p>
            <a:pPr marL="411480" lvl="1" indent="0">
              <a:buNone/>
            </a:pPr>
            <a:r>
              <a:rPr lang="en-US" dirty="0">
                <a:ea typeface="+mn-lt"/>
                <a:cs typeface="+mn-lt"/>
              </a:rPr>
              <a:t>• Decreased intracranial pressure by 40%</a:t>
            </a:r>
          </a:p>
        </p:txBody>
      </p:sp>
    </p:spTree>
    <p:extLst>
      <p:ext uri="{BB962C8B-B14F-4D97-AF65-F5344CB8AC3E}">
        <p14:creationId xmlns:p14="http://schemas.microsoft.com/office/powerpoint/2010/main" val="2830121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F5BC9-273C-E757-1B07-8EA43D7FB3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EEF32C-9429-10BB-B359-08071176B2C1}"/>
              </a:ext>
            </a:extLst>
          </p:cNvPr>
          <p:cNvSpPr>
            <a:spLocks noGrp="1"/>
          </p:cNvSpPr>
          <p:nvPr>
            <p:ph type="title"/>
          </p:nvPr>
        </p:nvSpPr>
        <p:spPr/>
        <p:txBody>
          <a:bodyPr>
            <a:normAutofit/>
          </a:bodyPr>
          <a:lstStyle/>
          <a:p>
            <a:r>
              <a:rPr lang="en-US" sz="2400" dirty="0">
                <a:ea typeface="+mj-lt"/>
                <a:cs typeface="+mj-lt"/>
              </a:rPr>
              <a:t>Etiologies of Hypo-Osmolar Hyponatremia</a:t>
            </a:r>
            <a:endParaRPr lang="en-US" dirty="0"/>
          </a:p>
        </p:txBody>
      </p:sp>
      <p:sp>
        <p:nvSpPr>
          <p:cNvPr id="3" name="TextBox 2">
            <a:extLst>
              <a:ext uri="{FF2B5EF4-FFF2-40B4-BE49-F238E27FC236}">
                <a16:creationId xmlns:a16="http://schemas.microsoft.com/office/drawing/2014/main" id="{30C71290-0A45-3540-7EAB-9E4A82A7F8F7}"/>
              </a:ext>
            </a:extLst>
          </p:cNvPr>
          <p:cNvSpPr txBox="1"/>
          <p:nvPr/>
        </p:nvSpPr>
        <p:spPr>
          <a:xfrm>
            <a:off x="367181" y="5685388"/>
            <a:ext cx="85115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pic>
        <p:nvPicPr>
          <p:cNvPr id="7" name="Content Placeholder 6">
            <a:extLst>
              <a:ext uri="{FF2B5EF4-FFF2-40B4-BE49-F238E27FC236}">
                <a16:creationId xmlns:a16="http://schemas.microsoft.com/office/drawing/2014/main" id="{E966773E-A6A8-189A-865B-C57678527F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69512"/>
            <a:ext cx="8229600" cy="4139738"/>
          </a:xfrm>
        </p:spPr>
      </p:pic>
    </p:spTree>
    <p:extLst>
      <p:ext uri="{BB962C8B-B14F-4D97-AF65-F5344CB8AC3E}">
        <p14:creationId xmlns:p14="http://schemas.microsoft.com/office/powerpoint/2010/main" val="3357767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mj-lt"/>
                <a:cs typeface="+mj-lt"/>
              </a:rPr>
              <a:t>Hyponatremia: Definition</a:t>
            </a:r>
            <a:endParaRPr lang="en-US" dirty="0"/>
          </a:p>
        </p:txBody>
      </p:sp>
      <p:sp>
        <p:nvSpPr>
          <p:cNvPr id="3" name="Content Placeholder 2"/>
          <p:cNvSpPr>
            <a:spLocks noGrp="1"/>
          </p:cNvSpPr>
          <p:nvPr>
            <p:ph idx="1"/>
          </p:nvPr>
        </p:nvSpPr>
        <p:spPr>
          <a:xfrm>
            <a:off x="420330" y="1752600"/>
            <a:ext cx="8389373" cy="4373563"/>
          </a:xfrm>
        </p:spPr>
        <p:txBody>
          <a:bodyPr vert="horz" lIns="91440" tIns="45720" rIns="91440" bIns="45720" rtlCol="0" anchor="t">
            <a:normAutofit/>
          </a:bodyPr>
          <a:lstStyle/>
          <a:p>
            <a:r>
              <a:rPr lang="en-US" sz="1800" dirty="0"/>
              <a:t>Commonly defined as serum sodium concentration ([Na+]) &lt;135 </a:t>
            </a:r>
            <a:r>
              <a:rPr lang="en-US" sz="1800" dirty="0" err="1"/>
              <a:t>mEq</a:t>
            </a:r>
            <a:r>
              <a:rPr lang="en-US" sz="1800" dirty="0"/>
              <a:t>/L, but cut-off values vary</a:t>
            </a:r>
          </a:p>
          <a:p>
            <a:r>
              <a:rPr lang="en-US" sz="1800" dirty="0"/>
              <a:t>Generally considered a disorder of water rather than a disorder of sodium</a:t>
            </a:r>
          </a:p>
          <a:p>
            <a:r>
              <a:rPr lang="en-US" sz="1800" dirty="0"/>
              <a:t>Normal processes allow daily excretion of up to 10 L H2O</a:t>
            </a:r>
          </a:p>
          <a:p>
            <a:r>
              <a:rPr lang="en-US" sz="1800" dirty="0"/>
              <a:t>In most cases of hyponatremia, some impairment of water excretion is present</a:t>
            </a:r>
          </a:p>
          <a:p>
            <a:pPr lvl="2"/>
            <a:r>
              <a:rPr lang="en-US" dirty="0"/>
              <a:t>Dilution from increased water retention</a:t>
            </a:r>
          </a:p>
          <a:p>
            <a:pPr lvl="2"/>
            <a:r>
              <a:rPr lang="en-US" dirty="0"/>
              <a:t>Depletion from electrolyte losses in excess of water loss</a:t>
            </a:r>
          </a:p>
        </p:txBody>
      </p:sp>
      <p:pic>
        <p:nvPicPr>
          <p:cNvPr id="5" name="Picture 4">
            <a:extLst>
              <a:ext uri="{FF2B5EF4-FFF2-40B4-BE49-F238E27FC236}">
                <a16:creationId xmlns:a16="http://schemas.microsoft.com/office/drawing/2014/main" id="{BB1CD12B-0F2F-9E19-3667-1E1822111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449" y="4658345"/>
            <a:ext cx="5283200" cy="1397000"/>
          </a:xfrm>
          <a:prstGeom prst="rect">
            <a:avLst/>
          </a:prstGeom>
        </p:spPr>
      </p:pic>
    </p:spTree>
    <p:extLst>
      <p:ext uri="{BB962C8B-B14F-4D97-AF65-F5344CB8AC3E}">
        <p14:creationId xmlns:p14="http://schemas.microsoft.com/office/powerpoint/2010/main" val="17288879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C62CA-AD41-AA7C-F903-AD38829FC7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D67981-8F48-4008-B620-139C8AAC8B0D}"/>
              </a:ext>
            </a:extLst>
          </p:cNvPr>
          <p:cNvSpPr>
            <a:spLocks noGrp="1"/>
          </p:cNvSpPr>
          <p:nvPr>
            <p:ph type="title"/>
          </p:nvPr>
        </p:nvSpPr>
        <p:spPr/>
        <p:txBody>
          <a:bodyPr>
            <a:normAutofit/>
          </a:bodyPr>
          <a:lstStyle/>
          <a:p>
            <a:r>
              <a:rPr lang="en-US" sz="2400" dirty="0">
                <a:ea typeface="+mj-lt"/>
                <a:cs typeface="+mj-lt"/>
              </a:rPr>
              <a:t>SIADH: Diagnosis</a:t>
            </a:r>
            <a:endParaRPr lang="en-US" dirty="0"/>
          </a:p>
        </p:txBody>
      </p:sp>
      <p:sp>
        <p:nvSpPr>
          <p:cNvPr id="3" name="Content Placeholder 2">
            <a:extLst>
              <a:ext uri="{FF2B5EF4-FFF2-40B4-BE49-F238E27FC236}">
                <a16:creationId xmlns:a16="http://schemas.microsoft.com/office/drawing/2014/main" id="{39468CB3-CCDE-340A-F0D9-4C5832053951}"/>
              </a:ext>
            </a:extLst>
          </p:cNvPr>
          <p:cNvSpPr>
            <a:spLocks noGrp="1"/>
          </p:cNvSpPr>
          <p:nvPr>
            <p:ph idx="1"/>
          </p:nvPr>
        </p:nvSpPr>
        <p:spPr>
          <a:xfrm>
            <a:off x="541090" y="1811323"/>
            <a:ext cx="8229600" cy="4373563"/>
          </a:xfrm>
        </p:spPr>
        <p:txBody>
          <a:bodyPr vert="horz" lIns="91440" tIns="45720" rIns="91440" bIns="45720" rtlCol="0" anchor="t">
            <a:normAutofit/>
          </a:bodyPr>
          <a:lstStyle/>
          <a:p>
            <a:pPr marL="411480" lvl="1" indent="0">
              <a:buNone/>
            </a:pPr>
            <a:r>
              <a:rPr lang="en-US" dirty="0">
                <a:ea typeface="+mn-lt"/>
                <a:cs typeface="+mn-lt"/>
              </a:rPr>
              <a:t>• High urine osmolality in setting of inappropriately low serum osmolality</a:t>
            </a:r>
          </a:p>
          <a:p>
            <a:pPr marL="411480" lvl="1" indent="0">
              <a:buNone/>
            </a:pPr>
            <a:r>
              <a:rPr lang="en-US" dirty="0">
                <a:ea typeface="+mn-lt"/>
                <a:cs typeface="+mn-lt"/>
              </a:rPr>
              <a:t>• Urinary [Na+] &gt;40 </a:t>
            </a:r>
            <a:r>
              <a:rPr lang="en-US" dirty="0" err="1">
                <a:ea typeface="+mn-lt"/>
                <a:cs typeface="+mn-lt"/>
              </a:rPr>
              <a:t>mEq</a:t>
            </a:r>
            <a:r>
              <a:rPr lang="en-US" dirty="0">
                <a:ea typeface="+mn-lt"/>
                <a:cs typeface="+mn-lt"/>
              </a:rPr>
              <a:t>/L with normal sodium intake</a:t>
            </a:r>
          </a:p>
          <a:p>
            <a:pPr marL="411480" lvl="1" indent="0">
              <a:buNone/>
            </a:pPr>
            <a:r>
              <a:rPr lang="en-US" dirty="0">
                <a:ea typeface="+mn-lt"/>
                <a:cs typeface="+mn-lt"/>
              </a:rPr>
              <a:t>• Clinical euvolemia</a:t>
            </a:r>
          </a:p>
          <a:p>
            <a:pPr marL="1051560" lvl="3" indent="0">
              <a:buNone/>
            </a:pPr>
            <a:r>
              <a:rPr lang="en-US" dirty="0">
                <a:ea typeface="+mn-lt"/>
                <a:cs typeface="+mn-lt"/>
              </a:rPr>
              <a:t>• No signs of ECF volume depletion (orthostasis, tachycardia, decreased skin turgor, dry mucous membranes)</a:t>
            </a:r>
          </a:p>
          <a:p>
            <a:pPr marL="1051560" lvl="3" indent="0">
              <a:buNone/>
            </a:pPr>
            <a:r>
              <a:rPr lang="en-US" dirty="0">
                <a:ea typeface="+mn-lt"/>
                <a:cs typeface="+mn-lt"/>
              </a:rPr>
              <a:t>• No clinical signs of excessive volume of ECF (edema, ascites)</a:t>
            </a:r>
          </a:p>
          <a:p>
            <a:pPr marL="411480" lvl="1" indent="0">
              <a:buNone/>
            </a:pPr>
            <a:r>
              <a:rPr lang="en-US" dirty="0">
                <a:ea typeface="+mn-lt"/>
                <a:cs typeface="+mn-lt"/>
              </a:rPr>
              <a:t>• Normal hepatic, renal, cardiac function</a:t>
            </a:r>
          </a:p>
          <a:p>
            <a:pPr marL="411480" lvl="1" indent="0">
              <a:buNone/>
            </a:pPr>
            <a:r>
              <a:rPr lang="en-US" dirty="0">
                <a:ea typeface="+mn-lt"/>
                <a:cs typeface="+mn-lt"/>
              </a:rPr>
              <a:t>• Normal thyroid and adrenal function</a:t>
            </a:r>
          </a:p>
          <a:p>
            <a:pPr marL="411480" lvl="1" indent="0">
              <a:buNone/>
            </a:pPr>
            <a:r>
              <a:rPr lang="en-US" dirty="0">
                <a:ea typeface="+mn-lt"/>
                <a:cs typeface="+mn-lt"/>
              </a:rPr>
              <a:t>• No recent diuretic agent use</a:t>
            </a:r>
          </a:p>
        </p:txBody>
      </p:sp>
    </p:spTree>
    <p:extLst>
      <p:ext uri="{BB962C8B-B14F-4D97-AF65-F5344CB8AC3E}">
        <p14:creationId xmlns:p14="http://schemas.microsoft.com/office/powerpoint/2010/main" val="6782151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68453-EBF0-78B2-C594-A253F0FB00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0EB31B-4021-8070-A612-F63EE8B29938}"/>
              </a:ext>
            </a:extLst>
          </p:cNvPr>
          <p:cNvSpPr>
            <a:spLocks noGrp="1"/>
          </p:cNvSpPr>
          <p:nvPr>
            <p:ph type="title"/>
          </p:nvPr>
        </p:nvSpPr>
        <p:spPr/>
        <p:txBody>
          <a:bodyPr>
            <a:normAutofit/>
          </a:bodyPr>
          <a:lstStyle/>
          <a:p>
            <a:r>
              <a:rPr lang="en-US" sz="2400" dirty="0">
                <a:ea typeface="+mj-lt"/>
                <a:cs typeface="+mj-lt"/>
              </a:rPr>
              <a:t>SIADH: Pathophysiology</a:t>
            </a:r>
            <a:endParaRPr lang="en-US" dirty="0"/>
          </a:p>
        </p:txBody>
      </p:sp>
      <p:sp>
        <p:nvSpPr>
          <p:cNvPr id="3" name="Content Placeholder 2">
            <a:extLst>
              <a:ext uri="{FF2B5EF4-FFF2-40B4-BE49-F238E27FC236}">
                <a16:creationId xmlns:a16="http://schemas.microsoft.com/office/drawing/2014/main" id="{FD289DEB-1A05-3A7F-3322-CD92437E8B2C}"/>
              </a:ext>
            </a:extLst>
          </p:cNvPr>
          <p:cNvSpPr>
            <a:spLocks noGrp="1"/>
          </p:cNvSpPr>
          <p:nvPr>
            <p:ph idx="1"/>
          </p:nvPr>
        </p:nvSpPr>
        <p:spPr>
          <a:xfrm>
            <a:off x="541090" y="1811323"/>
            <a:ext cx="8229600" cy="4373563"/>
          </a:xfrm>
        </p:spPr>
        <p:txBody>
          <a:bodyPr vert="horz" lIns="91440" tIns="45720" rIns="91440" bIns="45720" rtlCol="0" anchor="t">
            <a:normAutofit/>
          </a:bodyPr>
          <a:lstStyle/>
          <a:p>
            <a:pPr marL="411480" lvl="1" indent="0">
              <a:buNone/>
            </a:pPr>
            <a:r>
              <a:rPr lang="en-US" dirty="0">
                <a:ea typeface="+mn-lt"/>
                <a:cs typeface="+mn-lt"/>
              </a:rPr>
              <a:t>• Caused by excessive levels of AVP as a result of disease, drug-induced pituitary release of AVP, or ectopic production of AVP</a:t>
            </a:r>
          </a:p>
          <a:p>
            <a:pPr marL="411480" lvl="1" indent="0">
              <a:buNone/>
            </a:pPr>
            <a:r>
              <a:rPr lang="en-US" dirty="0">
                <a:ea typeface="+mn-lt"/>
                <a:cs typeface="+mn-lt"/>
              </a:rPr>
              <a:t>• AVP secretion not suppressed appropriately when plasma osmolality falls below the osmotic threshold</a:t>
            </a:r>
          </a:p>
          <a:p>
            <a:pPr marL="411480" lvl="1" indent="0">
              <a:buNone/>
            </a:pPr>
            <a:r>
              <a:rPr lang="en-US" dirty="0">
                <a:ea typeface="+mn-lt"/>
                <a:cs typeface="+mn-lt"/>
              </a:rPr>
              <a:t>• The inability to suppress AVP secretion</a:t>
            </a:r>
          </a:p>
          <a:p>
            <a:pPr marL="411480" lvl="1" indent="0">
              <a:buNone/>
            </a:pPr>
            <a:r>
              <a:rPr lang="en-US" dirty="0">
                <a:ea typeface="+mn-lt"/>
                <a:cs typeface="+mn-lt"/>
              </a:rPr>
              <a:t>results in:</a:t>
            </a:r>
          </a:p>
          <a:p>
            <a:pPr marL="1051560" lvl="3" indent="0">
              <a:buNone/>
            </a:pPr>
            <a:r>
              <a:rPr lang="en-US" dirty="0">
                <a:ea typeface="+mn-lt"/>
                <a:cs typeface="+mn-lt"/>
              </a:rPr>
              <a:t>• Impaired renal water excretion</a:t>
            </a:r>
          </a:p>
          <a:p>
            <a:pPr marL="1051560" lvl="3" indent="0">
              <a:buNone/>
            </a:pPr>
            <a:r>
              <a:rPr lang="en-US" dirty="0">
                <a:ea typeface="+mn-lt"/>
                <a:cs typeface="+mn-lt"/>
              </a:rPr>
              <a:t>• Increased total body water</a:t>
            </a:r>
          </a:p>
          <a:p>
            <a:pPr marL="1051560" lvl="3" indent="0">
              <a:buNone/>
            </a:pPr>
            <a:r>
              <a:rPr lang="en-US" dirty="0">
                <a:ea typeface="+mn-lt"/>
                <a:cs typeface="+mn-lt"/>
              </a:rPr>
              <a:t>• Hyponatremia</a:t>
            </a:r>
          </a:p>
          <a:p>
            <a:pPr marL="1051560" lvl="3" indent="0">
              <a:buNone/>
            </a:pPr>
            <a:r>
              <a:rPr lang="en-US" dirty="0">
                <a:ea typeface="+mn-lt"/>
                <a:cs typeface="+mn-lt"/>
              </a:rPr>
              <a:t>• “Dilute serum, </a:t>
            </a:r>
            <a:r>
              <a:rPr lang="en-US" dirty="0" err="1">
                <a:ea typeface="+mn-lt"/>
                <a:cs typeface="+mn-lt"/>
              </a:rPr>
              <a:t>nondilute</a:t>
            </a:r>
            <a:r>
              <a:rPr lang="en-US" dirty="0">
                <a:ea typeface="+mn-lt"/>
                <a:cs typeface="+mn-lt"/>
              </a:rPr>
              <a:t> urine”</a:t>
            </a:r>
          </a:p>
        </p:txBody>
      </p:sp>
    </p:spTree>
    <p:extLst>
      <p:ext uri="{BB962C8B-B14F-4D97-AF65-F5344CB8AC3E}">
        <p14:creationId xmlns:p14="http://schemas.microsoft.com/office/powerpoint/2010/main" val="15825950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5D4D9-B373-9B78-D155-E45BA4E410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CCB8AB-4D52-9D4B-833B-A6A167143846}"/>
              </a:ext>
            </a:extLst>
          </p:cNvPr>
          <p:cNvSpPr>
            <a:spLocks noGrp="1"/>
          </p:cNvSpPr>
          <p:nvPr>
            <p:ph type="title"/>
          </p:nvPr>
        </p:nvSpPr>
        <p:spPr/>
        <p:txBody>
          <a:bodyPr>
            <a:normAutofit/>
          </a:bodyPr>
          <a:lstStyle/>
          <a:p>
            <a:r>
              <a:rPr lang="en-US" sz="2400" dirty="0">
                <a:ea typeface="+mj-lt"/>
                <a:cs typeface="+mj-lt"/>
              </a:rPr>
              <a:t>Symptoms Correlate with Severity and Rate of Decline in Serum [Na</a:t>
            </a:r>
            <a:r>
              <a:rPr lang="en-US" sz="2400" baseline="30000" dirty="0">
                <a:ea typeface="+mj-lt"/>
                <a:cs typeface="+mj-lt"/>
              </a:rPr>
              <a:t>+</a:t>
            </a:r>
            <a:r>
              <a:rPr lang="en-US" sz="2400" dirty="0">
                <a:ea typeface="+mj-lt"/>
                <a:cs typeface="+mj-lt"/>
              </a:rPr>
              <a:t>]</a:t>
            </a:r>
            <a:endParaRPr lang="en-US" dirty="0"/>
          </a:p>
        </p:txBody>
      </p:sp>
      <p:sp>
        <p:nvSpPr>
          <p:cNvPr id="3" name="Content Placeholder 2">
            <a:extLst>
              <a:ext uri="{FF2B5EF4-FFF2-40B4-BE49-F238E27FC236}">
                <a16:creationId xmlns:a16="http://schemas.microsoft.com/office/drawing/2014/main" id="{6F2D98E2-D5A2-0CCE-8EC2-B2285A56D61C}"/>
              </a:ext>
            </a:extLst>
          </p:cNvPr>
          <p:cNvSpPr>
            <a:spLocks noGrp="1"/>
          </p:cNvSpPr>
          <p:nvPr>
            <p:ph idx="1"/>
          </p:nvPr>
        </p:nvSpPr>
        <p:spPr>
          <a:xfrm>
            <a:off x="541090" y="1811323"/>
            <a:ext cx="4366470" cy="4373563"/>
          </a:xfrm>
        </p:spPr>
        <p:txBody>
          <a:bodyPr vert="horz" lIns="91440" tIns="45720" rIns="91440" bIns="45720" rtlCol="0" anchor="t">
            <a:normAutofit/>
          </a:bodyPr>
          <a:lstStyle/>
          <a:p>
            <a:pPr marL="411480" lvl="1" indent="0">
              <a:buNone/>
            </a:pPr>
            <a:r>
              <a:rPr lang="en-US" dirty="0">
                <a:ea typeface="+mn-lt"/>
                <a:cs typeface="+mn-lt"/>
              </a:rPr>
              <a:t>• Asymptomatic presentation common</a:t>
            </a:r>
          </a:p>
          <a:p>
            <a:pPr marL="411480" lvl="1" indent="0">
              <a:buNone/>
            </a:pPr>
            <a:r>
              <a:rPr lang="en-US" dirty="0">
                <a:ea typeface="+mn-lt"/>
                <a:cs typeface="+mn-lt"/>
              </a:rPr>
              <a:t>• May present with mild, nonspecific symptoms</a:t>
            </a:r>
          </a:p>
          <a:p>
            <a:pPr marL="411480" lvl="1" indent="0">
              <a:buNone/>
            </a:pPr>
            <a:r>
              <a:rPr lang="en-US" dirty="0">
                <a:ea typeface="+mn-lt"/>
                <a:cs typeface="+mn-lt"/>
              </a:rPr>
              <a:t>• Degree of symptomatology is surrogate for duration of hyponatremia</a:t>
            </a:r>
          </a:p>
          <a:p>
            <a:pPr marL="411480" lvl="1" indent="0">
              <a:buNone/>
            </a:pPr>
            <a:r>
              <a:rPr lang="en-US" dirty="0">
                <a:ea typeface="+mn-lt"/>
                <a:cs typeface="+mn-lt"/>
              </a:rPr>
              <a:t>• </a:t>
            </a:r>
            <a:r>
              <a:rPr lang="en-US" b="1" u="sng" dirty="0">
                <a:ea typeface="+mn-lt"/>
                <a:cs typeface="+mn-lt"/>
              </a:rPr>
              <a:t>Symptomatic but less impaired: usually CHRONIC</a:t>
            </a:r>
          </a:p>
          <a:p>
            <a:pPr marL="411480" lvl="1" indent="0">
              <a:buNone/>
            </a:pPr>
            <a:r>
              <a:rPr lang="en-US" dirty="0">
                <a:ea typeface="+mn-lt"/>
                <a:cs typeface="+mn-lt"/>
              </a:rPr>
              <a:t>• </a:t>
            </a:r>
            <a:r>
              <a:rPr lang="en-US" b="1" u="sng" dirty="0">
                <a:ea typeface="+mn-lt"/>
                <a:cs typeface="+mn-lt"/>
              </a:rPr>
              <a:t>Life-threatening: usually ACUTE</a:t>
            </a:r>
          </a:p>
          <a:p>
            <a:pPr marL="411480" lvl="1" indent="0">
              <a:buNone/>
            </a:pPr>
            <a:r>
              <a:rPr lang="en-US" dirty="0">
                <a:ea typeface="+mn-lt"/>
                <a:cs typeface="+mn-lt"/>
              </a:rPr>
              <a:t>• Symptoms from underlying disease process also common</a:t>
            </a:r>
          </a:p>
        </p:txBody>
      </p:sp>
      <p:pic>
        <p:nvPicPr>
          <p:cNvPr id="5" name="Picture 4">
            <a:extLst>
              <a:ext uri="{FF2B5EF4-FFF2-40B4-BE49-F238E27FC236}">
                <a16:creationId xmlns:a16="http://schemas.microsoft.com/office/drawing/2014/main" id="{3D634691-F5D1-6F0F-EA95-3AE23B525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6439" y="1921654"/>
            <a:ext cx="3835400" cy="4152900"/>
          </a:xfrm>
          <a:prstGeom prst="rect">
            <a:avLst/>
          </a:prstGeom>
        </p:spPr>
      </p:pic>
    </p:spTree>
    <p:extLst>
      <p:ext uri="{BB962C8B-B14F-4D97-AF65-F5344CB8AC3E}">
        <p14:creationId xmlns:p14="http://schemas.microsoft.com/office/powerpoint/2010/main" val="9229486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2EA25-EED2-5988-FD52-70F854DC07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72BF55-4C04-0F2A-F0A7-3BA9580AEBEB}"/>
              </a:ext>
            </a:extLst>
          </p:cNvPr>
          <p:cNvSpPr>
            <a:spLocks noGrp="1"/>
          </p:cNvSpPr>
          <p:nvPr>
            <p:ph type="title"/>
          </p:nvPr>
        </p:nvSpPr>
        <p:spPr/>
        <p:txBody>
          <a:bodyPr>
            <a:normAutofit/>
          </a:bodyPr>
          <a:lstStyle/>
          <a:p>
            <a:r>
              <a:rPr lang="en-US" sz="2400" dirty="0">
                <a:ea typeface="+mj-lt"/>
                <a:cs typeface="+mj-lt"/>
              </a:rPr>
              <a:t>Treatment Overview</a:t>
            </a:r>
            <a:endParaRPr lang="en-US" dirty="0"/>
          </a:p>
        </p:txBody>
      </p:sp>
      <p:sp>
        <p:nvSpPr>
          <p:cNvPr id="3" name="Content Placeholder 2">
            <a:extLst>
              <a:ext uri="{FF2B5EF4-FFF2-40B4-BE49-F238E27FC236}">
                <a16:creationId xmlns:a16="http://schemas.microsoft.com/office/drawing/2014/main" id="{07DCF7EB-BB64-288A-D27C-AAC3B04E6099}"/>
              </a:ext>
            </a:extLst>
          </p:cNvPr>
          <p:cNvSpPr>
            <a:spLocks noGrp="1"/>
          </p:cNvSpPr>
          <p:nvPr>
            <p:ph idx="1"/>
          </p:nvPr>
        </p:nvSpPr>
        <p:spPr>
          <a:xfrm>
            <a:off x="541090" y="1811323"/>
            <a:ext cx="8229600" cy="4373563"/>
          </a:xfrm>
        </p:spPr>
        <p:txBody>
          <a:bodyPr vert="horz" lIns="91440" tIns="45720" rIns="91440" bIns="45720" rtlCol="0" anchor="t">
            <a:normAutofit/>
          </a:bodyPr>
          <a:lstStyle/>
          <a:p>
            <a:pPr marL="411480" lvl="1" indent="0">
              <a:buNone/>
            </a:pPr>
            <a:r>
              <a:rPr lang="en-US" dirty="0">
                <a:ea typeface="+mn-lt"/>
                <a:cs typeface="+mn-lt"/>
              </a:rPr>
              <a:t>• Most important treatment factors</a:t>
            </a:r>
          </a:p>
          <a:p>
            <a:pPr marL="1051560" lvl="3" indent="0">
              <a:buNone/>
            </a:pPr>
            <a:r>
              <a:rPr lang="en-US" dirty="0">
                <a:ea typeface="+mn-lt"/>
                <a:cs typeface="+mn-lt"/>
              </a:rPr>
              <a:t>• Severity of neurologic symptoms</a:t>
            </a:r>
          </a:p>
          <a:p>
            <a:pPr marL="1051560" lvl="3" indent="0">
              <a:buNone/>
            </a:pPr>
            <a:r>
              <a:rPr lang="en-US" dirty="0">
                <a:ea typeface="+mn-lt"/>
                <a:cs typeface="+mn-lt"/>
              </a:rPr>
              <a:t>• Volume status</a:t>
            </a:r>
          </a:p>
          <a:p>
            <a:pPr marL="1051560" lvl="3" indent="0">
              <a:buNone/>
            </a:pPr>
            <a:r>
              <a:rPr lang="en-US" dirty="0">
                <a:ea typeface="+mn-lt"/>
                <a:cs typeface="+mn-lt"/>
              </a:rPr>
              <a:t>• Acute vs. chronic</a:t>
            </a:r>
          </a:p>
          <a:p>
            <a:pPr marL="1051560" lvl="3" indent="0">
              <a:buNone/>
            </a:pPr>
            <a:r>
              <a:rPr lang="en-US" dirty="0">
                <a:ea typeface="+mn-lt"/>
                <a:cs typeface="+mn-lt"/>
              </a:rPr>
              <a:t>• Identify likely cause of hyponatremia</a:t>
            </a:r>
          </a:p>
          <a:p>
            <a:pPr marL="411480" lvl="1" indent="0">
              <a:buNone/>
            </a:pPr>
            <a:r>
              <a:rPr lang="en-US" dirty="0">
                <a:ea typeface="+mn-lt"/>
                <a:cs typeface="+mn-lt"/>
              </a:rPr>
              <a:t>• Principles to guide treatment</a:t>
            </a:r>
          </a:p>
          <a:p>
            <a:pPr marL="1051560" lvl="3" indent="0">
              <a:buNone/>
            </a:pPr>
            <a:r>
              <a:rPr lang="en-US" dirty="0">
                <a:ea typeface="+mn-lt"/>
                <a:cs typeface="+mn-lt"/>
              </a:rPr>
              <a:t>• Weigh risks and benefits</a:t>
            </a:r>
          </a:p>
          <a:p>
            <a:pPr marL="1508760" lvl="5" indent="0">
              <a:buNone/>
            </a:pPr>
            <a:r>
              <a:rPr lang="en-US" dirty="0">
                <a:ea typeface="+mn-lt"/>
                <a:cs typeface="+mn-lt"/>
              </a:rPr>
              <a:t>• Neurologic consequences can follow both failure to promptly treat and excessively rapid rate of correction</a:t>
            </a:r>
          </a:p>
          <a:p>
            <a:pPr marL="1508760" lvl="5" indent="0">
              <a:buNone/>
            </a:pPr>
            <a:r>
              <a:rPr lang="en-US" dirty="0">
                <a:ea typeface="+mn-lt"/>
                <a:cs typeface="+mn-lt"/>
              </a:rPr>
              <a:t>• Even modest improvement in serum [Na+] have survival benefits</a:t>
            </a:r>
          </a:p>
          <a:p>
            <a:pPr marL="1051560" lvl="3" indent="0">
              <a:buNone/>
            </a:pPr>
            <a:r>
              <a:rPr lang="en-US" dirty="0">
                <a:ea typeface="+mn-lt"/>
                <a:cs typeface="+mn-lt"/>
              </a:rPr>
              <a:t>• Monitor serum [Na+] frequently</a:t>
            </a:r>
          </a:p>
          <a:p>
            <a:pPr marL="1051560" lvl="3" indent="0">
              <a:buNone/>
            </a:pPr>
            <a:r>
              <a:rPr lang="en-US" dirty="0">
                <a:ea typeface="+mn-lt"/>
                <a:cs typeface="+mn-lt"/>
              </a:rPr>
              <a:t>• Address underlying disease and stop offending medications</a:t>
            </a:r>
          </a:p>
        </p:txBody>
      </p:sp>
    </p:spTree>
    <p:extLst>
      <p:ext uri="{BB962C8B-B14F-4D97-AF65-F5344CB8AC3E}">
        <p14:creationId xmlns:p14="http://schemas.microsoft.com/office/powerpoint/2010/main" val="25037039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9908F-499F-30E6-54BF-AC7CEF7CD7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A613B9-AC8F-6B40-F05C-6EACDD7ABB36}"/>
              </a:ext>
            </a:extLst>
          </p:cNvPr>
          <p:cNvSpPr>
            <a:spLocks noGrp="1"/>
          </p:cNvSpPr>
          <p:nvPr>
            <p:ph type="title"/>
          </p:nvPr>
        </p:nvSpPr>
        <p:spPr/>
        <p:txBody>
          <a:bodyPr>
            <a:normAutofit/>
          </a:bodyPr>
          <a:lstStyle/>
          <a:p>
            <a:r>
              <a:rPr lang="en-US" sz="2400" dirty="0">
                <a:ea typeface="+mj-lt"/>
                <a:cs typeface="+mj-lt"/>
              </a:rPr>
              <a:t>Correct Serum [Na+] to Safe Level </a:t>
            </a:r>
            <a:br>
              <a:rPr lang="en-US" sz="2400" dirty="0">
                <a:ea typeface="+mj-lt"/>
                <a:cs typeface="+mj-lt"/>
              </a:rPr>
            </a:br>
            <a:r>
              <a:rPr lang="en-US" sz="2400" dirty="0">
                <a:ea typeface="+mj-lt"/>
                <a:cs typeface="+mj-lt"/>
              </a:rPr>
              <a:t>at Safe Rate</a:t>
            </a:r>
            <a:endParaRPr lang="en-US" dirty="0"/>
          </a:p>
        </p:txBody>
      </p:sp>
      <p:sp>
        <p:nvSpPr>
          <p:cNvPr id="3" name="Content Placeholder 2">
            <a:extLst>
              <a:ext uri="{FF2B5EF4-FFF2-40B4-BE49-F238E27FC236}">
                <a16:creationId xmlns:a16="http://schemas.microsoft.com/office/drawing/2014/main" id="{50751EF8-2CC2-44B1-6C66-6F4CF899BD27}"/>
              </a:ext>
            </a:extLst>
          </p:cNvPr>
          <p:cNvSpPr>
            <a:spLocks noGrp="1"/>
          </p:cNvSpPr>
          <p:nvPr>
            <p:ph idx="1"/>
          </p:nvPr>
        </p:nvSpPr>
        <p:spPr>
          <a:xfrm>
            <a:off x="541090" y="1811323"/>
            <a:ext cx="8229600" cy="4373563"/>
          </a:xfrm>
        </p:spPr>
        <p:txBody>
          <a:bodyPr vert="horz" lIns="91440" tIns="45720" rIns="91440" bIns="45720" rtlCol="0" anchor="t">
            <a:normAutofit/>
          </a:bodyPr>
          <a:lstStyle/>
          <a:p>
            <a:pPr marL="411480" lvl="1" indent="0">
              <a:buNone/>
            </a:pPr>
            <a:r>
              <a:rPr lang="en-US" sz="1400" dirty="0">
                <a:ea typeface="+mn-lt"/>
                <a:cs typeface="+mn-lt"/>
              </a:rPr>
              <a:t>Sodium correction should be limited to 8 </a:t>
            </a:r>
            <a:r>
              <a:rPr lang="en-US" sz="1400" dirty="0" err="1">
                <a:ea typeface="+mn-lt"/>
                <a:cs typeface="+mn-lt"/>
              </a:rPr>
              <a:t>mEq</a:t>
            </a:r>
            <a:r>
              <a:rPr lang="en-US" sz="1400" dirty="0">
                <a:ea typeface="+mn-lt"/>
                <a:cs typeface="+mn-lt"/>
              </a:rPr>
              <a:t> per L over 24 hours in patients with chronic hyponatremia who are at increased risk of osmotic demyelination syndrome. </a:t>
            </a:r>
          </a:p>
          <a:p>
            <a:pPr marL="411480" lvl="1" indent="0">
              <a:buNone/>
            </a:pPr>
            <a:endParaRPr lang="en-US" sz="1400" dirty="0">
              <a:ea typeface="+mn-lt"/>
              <a:cs typeface="+mn-lt"/>
            </a:endParaRPr>
          </a:p>
          <a:p>
            <a:pPr marL="411480" lvl="1" indent="0">
              <a:buNone/>
            </a:pPr>
            <a:r>
              <a:rPr lang="en-US" sz="1400" dirty="0">
                <a:ea typeface="+mn-lt"/>
                <a:cs typeface="+mn-lt"/>
              </a:rPr>
              <a:t>For patients without risk factors, sodium correction should be limited to 12 </a:t>
            </a:r>
            <a:r>
              <a:rPr lang="en-US" sz="1400" dirty="0" err="1">
                <a:ea typeface="+mn-lt"/>
                <a:cs typeface="+mn-lt"/>
              </a:rPr>
              <a:t>mEq</a:t>
            </a:r>
            <a:r>
              <a:rPr lang="en-US" sz="1400" dirty="0">
                <a:ea typeface="+mn-lt"/>
                <a:cs typeface="+mn-lt"/>
              </a:rPr>
              <a:t> per L over 24 hours and 18 </a:t>
            </a:r>
            <a:r>
              <a:rPr lang="en-US" sz="1400" dirty="0" err="1">
                <a:ea typeface="+mn-lt"/>
                <a:cs typeface="+mn-lt"/>
              </a:rPr>
              <a:t>mEq</a:t>
            </a:r>
            <a:r>
              <a:rPr lang="en-US" sz="1400" dirty="0">
                <a:ea typeface="+mn-lt"/>
                <a:cs typeface="+mn-lt"/>
              </a:rPr>
              <a:t> per L over 48 hours to minimize the risk of osmotic demyelination syndrome.</a:t>
            </a:r>
          </a:p>
        </p:txBody>
      </p:sp>
      <p:pic>
        <p:nvPicPr>
          <p:cNvPr id="5" name="Picture 4">
            <a:extLst>
              <a:ext uri="{FF2B5EF4-FFF2-40B4-BE49-F238E27FC236}">
                <a16:creationId xmlns:a16="http://schemas.microsoft.com/office/drawing/2014/main" id="{579BA89A-6E0C-BF22-78BF-9D2E3AEB64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804" y="3336345"/>
            <a:ext cx="6962277" cy="3212065"/>
          </a:xfrm>
          <a:prstGeom prst="rect">
            <a:avLst/>
          </a:prstGeom>
        </p:spPr>
      </p:pic>
    </p:spTree>
    <p:extLst>
      <p:ext uri="{BB962C8B-B14F-4D97-AF65-F5344CB8AC3E}">
        <p14:creationId xmlns:p14="http://schemas.microsoft.com/office/powerpoint/2010/main" val="952104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C6205-149C-A6CE-EAFD-33A2586277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2155B6-EC1E-7D81-E295-1E70EF201F44}"/>
              </a:ext>
            </a:extLst>
          </p:cNvPr>
          <p:cNvSpPr>
            <a:spLocks noGrp="1"/>
          </p:cNvSpPr>
          <p:nvPr>
            <p:ph type="title"/>
          </p:nvPr>
        </p:nvSpPr>
        <p:spPr/>
        <p:txBody>
          <a:bodyPr>
            <a:normAutofit/>
          </a:bodyPr>
          <a:lstStyle/>
          <a:p>
            <a:r>
              <a:rPr lang="en-US" sz="2400" dirty="0">
                <a:ea typeface="+mj-lt"/>
                <a:cs typeface="+mj-lt"/>
              </a:rPr>
              <a:t>Risk Factors for </a:t>
            </a:r>
            <a:br>
              <a:rPr lang="en-US" sz="2400" dirty="0">
                <a:ea typeface="+mj-lt"/>
                <a:cs typeface="+mj-lt"/>
              </a:rPr>
            </a:br>
            <a:r>
              <a:rPr lang="en-US" sz="2400" dirty="0">
                <a:ea typeface="+mj-lt"/>
                <a:cs typeface="+mj-lt"/>
              </a:rPr>
              <a:t>Osmotic Demyelination Syndrome (ODS)</a:t>
            </a:r>
            <a:endParaRPr lang="en-US" dirty="0"/>
          </a:p>
        </p:txBody>
      </p:sp>
      <p:sp>
        <p:nvSpPr>
          <p:cNvPr id="3" name="Content Placeholder 2">
            <a:extLst>
              <a:ext uri="{FF2B5EF4-FFF2-40B4-BE49-F238E27FC236}">
                <a16:creationId xmlns:a16="http://schemas.microsoft.com/office/drawing/2014/main" id="{877FA2A1-36A4-FA54-276C-F8A785E95A33}"/>
              </a:ext>
            </a:extLst>
          </p:cNvPr>
          <p:cNvSpPr>
            <a:spLocks noGrp="1"/>
          </p:cNvSpPr>
          <p:nvPr>
            <p:ph idx="1"/>
          </p:nvPr>
        </p:nvSpPr>
        <p:spPr>
          <a:xfrm>
            <a:off x="541090" y="1811323"/>
            <a:ext cx="8229600" cy="4373563"/>
          </a:xfrm>
        </p:spPr>
        <p:txBody>
          <a:bodyPr vert="horz" lIns="91440" tIns="45720" rIns="91440" bIns="45720" rtlCol="0" anchor="t">
            <a:normAutofit/>
          </a:bodyPr>
          <a:lstStyle/>
          <a:p>
            <a:pPr marL="411480" lvl="1" indent="0">
              <a:buNone/>
            </a:pPr>
            <a:r>
              <a:rPr lang="en-US" dirty="0">
                <a:ea typeface="+mn-lt"/>
                <a:cs typeface="+mn-lt"/>
              </a:rPr>
              <a:t>• Chronic hyponatremia</a:t>
            </a:r>
          </a:p>
          <a:p>
            <a:pPr marL="411480" lvl="1" indent="0">
              <a:buNone/>
            </a:pPr>
            <a:r>
              <a:rPr lang="en-US" dirty="0">
                <a:ea typeface="+mn-lt"/>
                <a:cs typeface="+mn-lt"/>
              </a:rPr>
              <a:t>• Serum Na &lt;105 </a:t>
            </a:r>
            <a:r>
              <a:rPr lang="en-US" dirty="0" err="1">
                <a:ea typeface="+mn-lt"/>
                <a:cs typeface="+mn-lt"/>
              </a:rPr>
              <a:t>mEq</a:t>
            </a:r>
            <a:r>
              <a:rPr lang="en-US" dirty="0">
                <a:ea typeface="+mn-lt"/>
                <a:cs typeface="+mn-lt"/>
              </a:rPr>
              <a:t>/L</a:t>
            </a:r>
          </a:p>
          <a:p>
            <a:pPr marL="411480" lvl="1" indent="0">
              <a:buNone/>
            </a:pPr>
            <a:r>
              <a:rPr lang="en-US" dirty="0">
                <a:ea typeface="+mn-lt"/>
                <a:cs typeface="+mn-lt"/>
              </a:rPr>
              <a:t>• Hypokalemia</a:t>
            </a:r>
          </a:p>
          <a:p>
            <a:pPr marL="411480" lvl="1" indent="0">
              <a:buNone/>
            </a:pPr>
            <a:r>
              <a:rPr lang="en-US" dirty="0">
                <a:ea typeface="+mn-lt"/>
                <a:cs typeface="+mn-lt"/>
              </a:rPr>
              <a:t>• Alcoholism and malnutrition</a:t>
            </a:r>
          </a:p>
          <a:p>
            <a:pPr marL="411480" lvl="1" indent="0">
              <a:buNone/>
            </a:pPr>
            <a:r>
              <a:rPr lang="en-US" dirty="0">
                <a:ea typeface="+mn-lt"/>
                <a:cs typeface="+mn-lt"/>
              </a:rPr>
              <a:t>• Liver disease (case reports of CPM with correction &lt;10 </a:t>
            </a:r>
            <a:r>
              <a:rPr lang="en-US" dirty="0" err="1">
                <a:ea typeface="+mn-lt"/>
                <a:cs typeface="+mn-lt"/>
              </a:rPr>
              <a:t>mEq</a:t>
            </a:r>
            <a:r>
              <a:rPr lang="en-US" dirty="0">
                <a:ea typeface="+mn-lt"/>
                <a:cs typeface="+mn-lt"/>
              </a:rPr>
              <a:t>/L per 24 hours)</a:t>
            </a:r>
          </a:p>
          <a:p>
            <a:pPr marL="411480" lvl="1" indent="0">
              <a:buNone/>
            </a:pPr>
            <a:r>
              <a:rPr lang="en-US" dirty="0">
                <a:ea typeface="+mn-lt"/>
                <a:cs typeface="+mn-lt"/>
              </a:rPr>
              <a:t>• Hypoxemia</a:t>
            </a:r>
          </a:p>
        </p:txBody>
      </p:sp>
    </p:spTree>
    <p:extLst>
      <p:ext uri="{BB962C8B-B14F-4D97-AF65-F5344CB8AC3E}">
        <p14:creationId xmlns:p14="http://schemas.microsoft.com/office/powerpoint/2010/main" val="10178837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72218-86AD-167C-37BA-D49829A01F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972F1E-F8E2-AFE7-AF56-D81E72A796A2}"/>
              </a:ext>
            </a:extLst>
          </p:cNvPr>
          <p:cNvSpPr>
            <a:spLocks noGrp="1"/>
          </p:cNvSpPr>
          <p:nvPr>
            <p:ph type="title"/>
          </p:nvPr>
        </p:nvSpPr>
        <p:spPr/>
        <p:txBody>
          <a:bodyPr>
            <a:normAutofit/>
          </a:bodyPr>
          <a:lstStyle/>
          <a:p>
            <a:r>
              <a:rPr lang="en-US" sz="2400" dirty="0">
                <a:ea typeface="+mj-lt"/>
                <a:cs typeface="+mj-lt"/>
              </a:rPr>
              <a:t>Therapeutic Goals</a:t>
            </a:r>
            <a:endParaRPr lang="en-US" dirty="0"/>
          </a:p>
        </p:txBody>
      </p:sp>
      <p:sp>
        <p:nvSpPr>
          <p:cNvPr id="3" name="Content Placeholder 2">
            <a:extLst>
              <a:ext uri="{FF2B5EF4-FFF2-40B4-BE49-F238E27FC236}">
                <a16:creationId xmlns:a16="http://schemas.microsoft.com/office/drawing/2014/main" id="{D698560D-FDE9-869C-4001-447069C6B415}"/>
              </a:ext>
            </a:extLst>
          </p:cNvPr>
          <p:cNvSpPr>
            <a:spLocks noGrp="1"/>
          </p:cNvSpPr>
          <p:nvPr>
            <p:ph idx="1"/>
          </p:nvPr>
        </p:nvSpPr>
        <p:spPr>
          <a:xfrm>
            <a:off x="541090" y="1811323"/>
            <a:ext cx="8229600" cy="4373563"/>
          </a:xfrm>
        </p:spPr>
        <p:txBody>
          <a:bodyPr vert="horz" lIns="91440" tIns="45720" rIns="91440" bIns="45720" rtlCol="0" anchor="t">
            <a:normAutofit/>
          </a:bodyPr>
          <a:lstStyle/>
          <a:p>
            <a:pPr marL="411480" lvl="1" indent="0">
              <a:buNone/>
            </a:pPr>
            <a:endParaRPr lang="en-US" dirty="0">
              <a:ea typeface="+mn-lt"/>
              <a:cs typeface="+mn-lt"/>
            </a:endParaRPr>
          </a:p>
          <a:p>
            <a:pPr marL="411480" lvl="1" indent="0">
              <a:buNone/>
            </a:pPr>
            <a:r>
              <a:rPr lang="en-US" dirty="0">
                <a:ea typeface="+mn-lt"/>
                <a:cs typeface="+mn-lt"/>
              </a:rPr>
              <a:t>• 6 </a:t>
            </a:r>
            <a:r>
              <a:rPr lang="en-US" dirty="0" err="1">
                <a:ea typeface="+mn-lt"/>
                <a:cs typeface="+mn-lt"/>
              </a:rPr>
              <a:t>mEq</a:t>
            </a:r>
            <a:r>
              <a:rPr lang="en-US" dirty="0">
                <a:ea typeface="+mn-lt"/>
                <a:cs typeface="+mn-lt"/>
              </a:rPr>
              <a:t>/L in 24 hours is “enough” for the most severe symptoms</a:t>
            </a:r>
          </a:p>
          <a:p>
            <a:pPr marL="411480" lvl="1" indent="0">
              <a:buNone/>
            </a:pPr>
            <a:r>
              <a:rPr lang="en-US" dirty="0">
                <a:ea typeface="+mn-lt"/>
                <a:cs typeface="+mn-lt"/>
              </a:rPr>
              <a:t>• How much is “too much”</a:t>
            </a:r>
          </a:p>
          <a:p>
            <a:pPr marL="411480" lvl="1" indent="0">
              <a:buNone/>
            </a:pPr>
            <a:r>
              <a:rPr lang="en-US" dirty="0">
                <a:ea typeface="+mn-lt"/>
                <a:cs typeface="+mn-lt"/>
              </a:rPr>
              <a:t>• 10 </a:t>
            </a:r>
            <a:r>
              <a:rPr lang="en-US" dirty="0" err="1">
                <a:ea typeface="+mn-lt"/>
                <a:cs typeface="+mn-lt"/>
              </a:rPr>
              <a:t>mEq</a:t>
            </a:r>
            <a:r>
              <a:rPr lang="en-US" dirty="0">
                <a:ea typeface="+mn-lt"/>
                <a:cs typeface="+mn-lt"/>
              </a:rPr>
              <a:t>/L/day in high risk groups</a:t>
            </a:r>
          </a:p>
          <a:p>
            <a:pPr marL="411480" lvl="1" indent="0">
              <a:buNone/>
            </a:pPr>
            <a:r>
              <a:rPr lang="en-US" dirty="0">
                <a:ea typeface="+mn-lt"/>
                <a:cs typeface="+mn-lt"/>
              </a:rPr>
              <a:t>• 18 </a:t>
            </a:r>
            <a:r>
              <a:rPr lang="en-US" dirty="0" err="1">
                <a:ea typeface="+mn-lt"/>
                <a:cs typeface="+mn-lt"/>
              </a:rPr>
              <a:t>mEq</a:t>
            </a:r>
            <a:r>
              <a:rPr lang="en-US" dirty="0">
                <a:ea typeface="+mn-lt"/>
                <a:cs typeface="+mn-lt"/>
              </a:rPr>
              <a:t>/L/2 days</a:t>
            </a:r>
          </a:p>
          <a:p>
            <a:pPr marL="411480" lvl="1" indent="0">
              <a:buNone/>
            </a:pPr>
            <a:r>
              <a:rPr lang="en-US" dirty="0">
                <a:ea typeface="+mn-lt"/>
                <a:cs typeface="+mn-lt"/>
              </a:rPr>
              <a:t>• How much is “just right”</a:t>
            </a:r>
          </a:p>
          <a:p>
            <a:pPr marL="411480" lvl="1" indent="0">
              <a:buNone/>
            </a:pPr>
            <a:r>
              <a:rPr lang="en-US" dirty="0">
                <a:ea typeface="+mn-lt"/>
                <a:cs typeface="+mn-lt"/>
              </a:rPr>
              <a:t>• Not too little and not too much</a:t>
            </a:r>
          </a:p>
          <a:p>
            <a:pPr marL="411480" lvl="1" indent="0">
              <a:buNone/>
            </a:pPr>
            <a:r>
              <a:rPr lang="en-US" dirty="0">
                <a:ea typeface="+mn-lt"/>
                <a:cs typeface="+mn-lt"/>
              </a:rPr>
              <a:t>• Enough margin for error</a:t>
            </a:r>
          </a:p>
          <a:p>
            <a:pPr marL="411480" lvl="1" indent="0">
              <a:buNone/>
            </a:pPr>
            <a:r>
              <a:rPr lang="en-US" dirty="0">
                <a:ea typeface="+mn-lt"/>
                <a:cs typeface="+mn-lt"/>
              </a:rPr>
              <a:t>• SUGGESTION: 6 </a:t>
            </a:r>
            <a:r>
              <a:rPr lang="en-US" dirty="0" err="1">
                <a:ea typeface="+mn-lt"/>
                <a:cs typeface="+mn-lt"/>
              </a:rPr>
              <a:t>mEq</a:t>
            </a:r>
            <a:r>
              <a:rPr lang="en-US" dirty="0">
                <a:ea typeface="+mn-lt"/>
                <a:cs typeface="+mn-lt"/>
              </a:rPr>
              <a:t>/L/day</a:t>
            </a:r>
          </a:p>
        </p:txBody>
      </p:sp>
    </p:spTree>
    <p:extLst>
      <p:ext uri="{BB962C8B-B14F-4D97-AF65-F5344CB8AC3E}">
        <p14:creationId xmlns:p14="http://schemas.microsoft.com/office/powerpoint/2010/main" val="1512360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F8B6B-BE59-96E9-D581-7878487C17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748976-CC64-B681-F7AC-BE5FBB1B59ED}"/>
              </a:ext>
            </a:extLst>
          </p:cNvPr>
          <p:cNvSpPr>
            <a:spLocks noGrp="1"/>
          </p:cNvSpPr>
          <p:nvPr>
            <p:ph type="title"/>
          </p:nvPr>
        </p:nvSpPr>
        <p:spPr/>
        <p:txBody>
          <a:bodyPr>
            <a:normAutofit/>
          </a:bodyPr>
          <a:lstStyle/>
          <a:p>
            <a:r>
              <a:rPr lang="en-US" sz="2400" dirty="0">
                <a:ea typeface="+mj-lt"/>
                <a:cs typeface="+mj-lt"/>
              </a:rPr>
              <a:t>Treatments for Hyponatremia</a:t>
            </a:r>
            <a:endParaRPr lang="en-US" dirty="0"/>
          </a:p>
        </p:txBody>
      </p:sp>
      <p:pic>
        <p:nvPicPr>
          <p:cNvPr id="5" name="Content Placeholder 4">
            <a:extLst>
              <a:ext uri="{FF2B5EF4-FFF2-40B4-BE49-F238E27FC236}">
                <a16:creationId xmlns:a16="http://schemas.microsoft.com/office/drawing/2014/main" id="{32819815-503F-8BF4-0A8C-439202844C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6462" y="1811338"/>
            <a:ext cx="6479351" cy="4373562"/>
          </a:xfrm>
        </p:spPr>
      </p:pic>
    </p:spTree>
    <p:extLst>
      <p:ext uri="{BB962C8B-B14F-4D97-AF65-F5344CB8AC3E}">
        <p14:creationId xmlns:p14="http://schemas.microsoft.com/office/powerpoint/2010/main" val="21796030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41E58-6E82-A3FE-1679-0FCFA9588C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EA9380-D2AC-39F4-5E3B-19B1712E3757}"/>
              </a:ext>
            </a:extLst>
          </p:cNvPr>
          <p:cNvSpPr>
            <a:spLocks noGrp="1"/>
          </p:cNvSpPr>
          <p:nvPr>
            <p:ph type="title"/>
          </p:nvPr>
        </p:nvSpPr>
        <p:spPr/>
        <p:txBody>
          <a:bodyPr>
            <a:normAutofit/>
          </a:bodyPr>
          <a:lstStyle/>
          <a:p>
            <a:r>
              <a:rPr lang="en-US" sz="2400" dirty="0">
                <a:ea typeface="+mj-lt"/>
                <a:cs typeface="+mj-lt"/>
              </a:rPr>
              <a:t>Fluid Restriction</a:t>
            </a:r>
            <a:endParaRPr lang="en-US" dirty="0"/>
          </a:p>
        </p:txBody>
      </p:sp>
      <p:sp>
        <p:nvSpPr>
          <p:cNvPr id="3" name="Content Placeholder 2">
            <a:extLst>
              <a:ext uri="{FF2B5EF4-FFF2-40B4-BE49-F238E27FC236}">
                <a16:creationId xmlns:a16="http://schemas.microsoft.com/office/drawing/2014/main" id="{33DB7C87-C6C8-E9E6-4F66-10F384797C75}"/>
              </a:ext>
            </a:extLst>
          </p:cNvPr>
          <p:cNvSpPr>
            <a:spLocks noGrp="1"/>
          </p:cNvSpPr>
          <p:nvPr>
            <p:ph idx="1"/>
          </p:nvPr>
        </p:nvSpPr>
        <p:spPr>
          <a:xfrm>
            <a:off x="541090" y="1811323"/>
            <a:ext cx="8229600" cy="4373563"/>
          </a:xfrm>
        </p:spPr>
        <p:txBody>
          <a:bodyPr vert="horz" lIns="91440" tIns="45720" rIns="91440" bIns="45720" rtlCol="0" anchor="t">
            <a:normAutofit/>
          </a:bodyPr>
          <a:lstStyle/>
          <a:p>
            <a:pPr marL="411480" lvl="1" indent="0">
              <a:buNone/>
            </a:pPr>
            <a:endParaRPr lang="en-US" dirty="0">
              <a:ea typeface="+mn-lt"/>
              <a:cs typeface="+mn-lt"/>
            </a:endParaRPr>
          </a:p>
          <a:p>
            <a:pPr marL="411480" lvl="1" indent="0">
              <a:buNone/>
            </a:pPr>
            <a:r>
              <a:rPr lang="en-US" dirty="0">
                <a:ea typeface="+mn-lt"/>
                <a:cs typeface="+mn-lt"/>
              </a:rPr>
              <a:t>• Fluid restriction very patient-specific</a:t>
            </a:r>
          </a:p>
          <a:p>
            <a:pPr marL="411480" lvl="1" indent="0">
              <a:buNone/>
            </a:pPr>
            <a:r>
              <a:rPr lang="en-US" dirty="0">
                <a:ea typeface="+mn-lt"/>
                <a:cs typeface="+mn-lt"/>
              </a:rPr>
              <a:t>• Standard procedure: restrict fluid to ~0.8 L/d</a:t>
            </a:r>
          </a:p>
          <a:p>
            <a:pPr marL="411480" lvl="1" indent="0">
              <a:buNone/>
            </a:pPr>
            <a:r>
              <a:rPr lang="en-US" dirty="0">
                <a:ea typeface="+mn-lt"/>
                <a:cs typeface="+mn-lt"/>
              </a:rPr>
              <a:t>• Slow rate of improvement</a:t>
            </a:r>
          </a:p>
          <a:p>
            <a:pPr marL="411480" lvl="1" indent="0">
              <a:buNone/>
            </a:pPr>
            <a:r>
              <a:rPr lang="en-US" dirty="0">
                <a:ea typeface="+mn-lt"/>
                <a:cs typeface="+mn-lt"/>
              </a:rPr>
              <a:t>• Poor patient adherence</a:t>
            </a:r>
          </a:p>
          <a:p>
            <a:pPr marL="411480" lvl="1" indent="0">
              <a:buNone/>
            </a:pPr>
            <a:r>
              <a:rPr lang="en-US" dirty="0">
                <a:ea typeface="+mn-lt"/>
                <a:cs typeface="+mn-lt"/>
              </a:rPr>
              <a:t>• Predictors of failure</a:t>
            </a:r>
          </a:p>
          <a:p>
            <a:pPr marL="685800" lvl="2" indent="0">
              <a:buNone/>
            </a:pPr>
            <a:r>
              <a:rPr lang="en-US" dirty="0">
                <a:ea typeface="+mn-lt"/>
                <a:cs typeface="+mn-lt"/>
              </a:rPr>
              <a:t>• High urine osmolality (&gt;500 </a:t>
            </a:r>
            <a:r>
              <a:rPr lang="en-US" dirty="0" err="1">
                <a:ea typeface="+mn-lt"/>
                <a:cs typeface="+mn-lt"/>
              </a:rPr>
              <a:t>mOsm</a:t>
            </a:r>
            <a:r>
              <a:rPr lang="en-US" dirty="0">
                <a:ea typeface="+mn-lt"/>
                <a:cs typeface="+mn-lt"/>
              </a:rPr>
              <a:t>/kg H2O)</a:t>
            </a:r>
          </a:p>
          <a:p>
            <a:pPr marL="685800" lvl="2" indent="0">
              <a:buNone/>
            </a:pPr>
            <a:r>
              <a:rPr lang="en-US" dirty="0">
                <a:ea typeface="+mn-lt"/>
                <a:cs typeface="+mn-lt"/>
              </a:rPr>
              <a:t>• Urine [Na+] and [K+] &gt; serum [Na+]</a:t>
            </a:r>
          </a:p>
          <a:p>
            <a:pPr marL="685800" lvl="2" indent="0">
              <a:buNone/>
            </a:pPr>
            <a:r>
              <a:rPr lang="en-US" dirty="0">
                <a:ea typeface="+mn-lt"/>
                <a:cs typeface="+mn-lt"/>
              </a:rPr>
              <a:t>• 24-hr urine output &lt;1,500 mL/d</a:t>
            </a:r>
          </a:p>
          <a:p>
            <a:pPr marL="685800" lvl="2" indent="0">
              <a:buNone/>
            </a:pPr>
            <a:r>
              <a:rPr lang="en-US" dirty="0">
                <a:ea typeface="+mn-lt"/>
                <a:cs typeface="+mn-lt"/>
              </a:rPr>
              <a:t>• Increase in serum [Na+] &lt;2 </a:t>
            </a:r>
            <a:r>
              <a:rPr lang="en-US" dirty="0" err="1">
                <a:ea typeface="+mn-lt"/>
                <a:cs typeface="+mn-lt"/>
              </a:rPr>
              <a:t>mEq</a:t>
            </a:r>
            <a:r>
              <a:rPr lang="en-US" dirty="0">
                <a:ea typeface="+mn-lt"/>
                <a:cs typeface="+mn-lt"/>
              </a:rPr>
              <a:t>/L in 24 </a:t>
            </a:r>
            <a:r>
              <a:rPr lang="en-US" dirty="0" err="1">
                <a:ea typeface="+mn-lt"/>
                <a:cs typeface="+mn-lt"/>
              </a:rPr>
              <a:t>hr</a:t>
            </a:r>
            <a:endParaRPr lang="en-US" dirty="0">
              <a:ea typeface="+mn-lt"/>
              <a:cs typeface="+mn-lt"/>
            </a:endParaRPr>
          </a:p>
        </p:txBody>
      </p:sp>
    </p:spTree>
    <p:extLst>
      <p:ext uri="{BB962C8B-B14F-4D97-AF65-F5344CB8AC3E}">
        <p14:creationId xmlns:p14="http://schemas.microsoft.com/office/powerpoint/2010/main" val="40658456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C1B1A-607E-E4D0-9994-9B0CA8D456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71B355-95B1-2570-4167-6354F1144552}"/>
              </a:ext>
            </a:extLst>
          </p:cNvPr>
          <p:cNvSpPr>
            <a:spLocks noGrp="1"/>
          </p:cNvSpPr>
          <p:nvPr>
            <p:ph type="title"/>
          </p:nvPr>
        </p:nvSpPr>
        <p:spPr/>
        <p:txBody>
          <a:bodyPr>
            <a:normAutofit/>
          </a:bodyPr>
          <a:lstStyle/>
          <a:p>
            <a:r>
              <a:rPr lang="en-US" sz="2400" dirty="0">
                <a:ea typeface="+mj-lt"/>
                <a:cs typeface="+mj-lt"/>
              </a:rPr>
              <a:t>Fluid Restriction</a:t>
            </a:r>
            <a:endParaRPr lang="en-US" dirty="0"/>
          </a:p>
        </p:txBody>
      </p:sp>
      <p:sp>
        <p:nvSpPr>
          <p:cNvPr id="3" name="Content Placeholder 2">
            <a:extLst>
              <a:ext uri="{FF2B5EF4-FFF2-40B4-BE49-F238E27FC236}">
                <a16:creationId xmlns:a16="http://schemas.microsoft.com/office/drawing/2014/main" id="{A1814E78-C3E0-7B54-9E15-158A7F0D0A05}"/>
              </a:ext>
            </a:extLst>
          </p:cNvPr>
          <p:cNvSpPr>
            <a:spLocks noGrp="1"/>
          </p:cNvSpPr>
          <p:nvPr>
            <p:ph idx="1"/>
          </p:nvPr>
        </p:nvSpPr>
        <p:spPr>
          <a:xfrm>
            <a:off x="541090" y="1811323"/>
            <a:ext cx="8229600" cy="4373563"/>
          </a:xfrm>
        </p:spPr>
        <p:txBody>
          <a:bodyPr vert="horz" lIns="91440" tIns="45720" rIns="91440" bIns="45720" rtlCol="0" anchor="t">
            <a:normAutofit/>
          </a:bodyPr>
          <a:lstStyle/>
          <a:p>
            <a:pPr marL="411480" lvl="1" indent="0">
              <a:buNone/>
            </a:pPr>
            <a:r>
              <a:rPr lang="en-US" dirty="0">
                <a:ea typeface="+mn-lt"/>
                <a:cs typeface="+mn-lt"/>
              </a:rPr>
              <a:t>• Fluid restriction does not always work.</a:t>
            </a:r>
          </a:p>
          <a:p>
            <a:pPr marL="411480" lvl="1" indent="0">
              <a:buNone/>
            </a:pPr>
            <a:r>
              <a:rPr lang="en-US" dirty="0">
                <a:ea typeface="+mn-lt"/>
                <a:cs typeface="+mn-lt"/>
              </a:rPr>
              <a:t>• Fluid restriction in patients with SIADH slowly corrects hyponatremia by only 1–2 </a:t>
            </a:r>
            <a:r>
              <a:rPr lang="en-US" dirty="0" err="1">
                <a:ea typeface="+mn-lt"/>
                <a:cs typeface="+mn-lt"/>
              </a:rPr>
              <a:t>mEq</a:t>
            </a:r>
            <a:r>
              <a:rPr lang="en-US" dirty="0">
                <a:ea typeface="+mn-lt"/>
                <a:cs typeface="+mn-lt"/>
              </a:rPr>
              <a:t>/L/d, even when severe (&lt;500 ml/d).</a:t>
            </a:r>
          </a:p>
          <a:p>
            <a:pPr marL="411480" lvl="1" indent="0">
              <a:buNone/>
            </a:pPr>
            <a:r>
              <a:rPr lang="en-US" dirty="0">
                <a:ea typeface="+mn-lt"/>
                <a:cs typeface="+mn-lt"/>
              </a:rPr>
              <a:t>• Fluid restriction is poorly tolerated because of increased thirst, with subsequent poor compliance.</a:t>
            </a:r>
          </a:p>
        </p:txBody>
      </p:sp>
    </p:spTree>
    <p:extLst>
      <p:ext uri="{BB962C8B-B14F-4D97-AF65-F5344CB8AC3E}">
        <p14:creationId xmlns:p14="http://schemas.microsoft.com/office/powerpoint/2010/main" val="1226515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20643-328E-890F-1EB4-527E602DD6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3BEF28-92B8-B61F-C931-22F6C96A9501}"/>
              </a:ext>
            </a:extLst>
          </p:cNvPr>
          <p:cNvSpPr>
            <a:spLocks noGrp="1"/>
          </p:cNvSpPr>
          <p:nvPr>
            <p:ph type="title"/>
          </p:nvPr>
        </p:nvSpPr>
        <p:spPr/>
        <p:txBody>
          <a:bodyPr>
            <a:normAutofit fontScale="90000"/>
          </a:bodyPr>
          <a:lstStyle/>
          <a:p>
            <a:r>
              <a:rPr lang="en-US" dirty="0"/>
              <a:t>Consequences of Hyponatremia</a:t>
            </a:r>
          </a:p>
        </p:txBody>
      </p:sp>
      <p:pic>
        <p:nvPicPr>
          <p:cNvPr id="5" name="Content Placeholder 4">
            <a:extLst>
              <a:ext uri="{FF2B5EF4-FFF2-40B4-BE49-F238E27FC236}">
                <a16:creationId xmlns:a16="http://schemas.microsoft.com/office/drawing/2014/main" id="{53BBAFD9-22A0-8CD1-36AF-A53E5AC1D7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6253" y="1811338"/>
            <a:ext cx="7699770" cy="4373562"/>
          </a:xfrm>
        </p:spPr>
      </p:pic>
    </p:spTree>
    <p:extLst>
      <p:ext uri="{BB962C8B-B14F-4D97-AF65-F5344CB8AC3E}">
        <p14:creationId xmlns:p14="http://schemas.microsoft.com/office/powerpoint/2010/main" val="35532564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46D92-1395-DAD3-739F-A510EEB122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CF3825-2ACC-B9E8-A755-5D96C5BFC929}"/>
              </a:ext>
            </a:extLst>
          </p:cNvPr>
          <p:cNvSpPr>
            <a:spLocks noGrp="1"/>
          </p:cNvSpPr>
          <p:nvPr>
            <p:ph type="title"/>
          </p:nvPr>
        </p:nvSpPr>
        <p:spPr/>
        <p:txBody>
          <a:bodyPr>
            <a:normAutofit/>
          </a:bodyPr>
          <a:lstStyle/>
          <a:p>
            <a:r>
              <a:rPr lang="en-US" sz="2400" dirty="0">
                <a:ea typeface="+mj-lt"/>
                <a:cs typeface="+mj-lt"/>
              </a:rPr>
              <a:t>Salt Tabs</a:t>
            </a:r>
            <a:endParaRPr lang="en-US" dirty="0"/>
          </a:p>
        </p:txBody>
      </p:sp>
      <p:sp>
        <p:nvSpPr>
          <p:cNvPr id="3" name="Content Placeholder 2">
            <a:extLst>
              <a:ext uri="{FF2B5EF4-FFF2-40B4-BE49-F238E27FC236}">
                <a16:creationId xmlns:a16="http://schemas.microsoft.com/office/drawing/2014/main" id="{43F0095B-57EC-E394-7B1E-6DD0DC97F64A}"/>
              </a:ext>
            </a:extLst>
          </p:cNvPr>
          <p:cNvSpPr>
            <a:spLocks noGrp="1"/>
          </p:cNvSpPr>
          <p:nvPr>
            <p:ph idx="1"/>
          </p:nvPr>
        </p:nvSpPr>
        <p:spPr>
          <a:xfrm>
            <a:off x="541090" y="1811323"/>
            <a:ext cx="8229600" cy="4373563"/>
          </a:xfrm>
        </p:spPr>
        <p:txBody>
          <a:bodyPr vert="horz" lIns="91440" tIns="45720" rIns="91440" bIns="45720" rtlCol="0" anchor="t">
            <a:normAutofit/>
          </a:bodyPr>
          <a:lstStyle/>
          <a:p>
            <a:pPr marL="411480" lvl="1" indent="0">
              <a:buNone/>
            </a:pPr>
            <a:r>
              <a:rPr lang="en-US" dirty="0">
                <a:ea typeface="+mn-lt"/>
                <a:cs typeface="+mn-lt"/>
              </a:rPr>
              <a:t>• Starting dose as 1 g of sodium chloride three times per day.</a:t>
            </a:r>
          </a:p>
          <a:p>
            <a:pPr marL="411480" lvl="1" indent="0">
              <a:buNone/>
            </a:pPr>
            <a:r>
              <a:rPr lang="en-US" dirty="0">
                <a:ea typeface="+mn-lt"/>
                <a:cs typeface="+mn-lt"/>
              </a:rPr>
              <a:t>• Can be increased further</a:t>
            </a:r>
          </a:p>
          <a:p>
            <a:pPr marL="411480" lvl="1" indent="0">
              <a:buNone/>
            </a:pPr>
            <a:r>
              <a:rPr lang="en-US" dirty="0">
                <a:ea typeface="+mn-lt"/>
                <a:cs typeface="+mn-lt"/>
              </a:rPr>
              <a:t>• Can be followed by 20 mg of furosemide once or twice daily</a:t>
            </a:r>
          </a:p>
        </p:txBody>
      </p:sp>
    </p:spTree>
    <p:extLst>
      <p:ext uri="{BB962C8B-B14F-4D97-AF65-F5344CB8AC3E}">
        <p14:creationId xmlns:p14="http://schemas.microsoft.com/office/powerpoint/2010/main" val="32494293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A3211-2D57-97A6-D941-369EEA85CB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E57CD5-D19D-0A56-1C7A-C3795C0C82AA}"/>
              </a:ext>
            </a:extLst>
          </p:cNvPr>
          <p:cNvSpPr>
            <a:spLocks noGrp="1"/>
          </p:cNvSpPr>
          <p:nvPr>
            <p:ph type="title"/>
          </p:nvPr>
        </p:nvSpPr>
        <p:spPr/>
        <p:txBody>
          <a:bodyPr>
            <a:normAutofit/>
          </a:bodyPr>
          <a:lstStyle/>
          <a:p>
            <a:r>
              <a:rPr lang="en-US" sz="2400" dirty="0">
                <a:ea typeface="+mj-lt"/>
                <a:cs typeface="+mj-lt"/>
              </a:rPr>
              <a:t>Loop Diuretics and Saline Infusion</a:t>
            </a:r>
            <a:endParaRPr lang="en-US" dirty="0"/>
          </a:p>
        </p:txBody>
      </p:sp>
      <p:sp>
        <p:nvSpPr>
          <p:cNvPr id="3" name="Content Placeholder 2">
            <a:extLst>
              <a:ext uri="{FF2B5EF4-FFF2-40B4-BE49-F238E27FC236}">
                <a16:creationId xmlns:a16="http://schemas.microsoft.com/office/drawing/2014/main" id="{12CCA2C9-F83E-FAB5-4348-E1B3AA7DD529}"/>
              </a:ext>
            </a:extLst>
          </p:cNvPr>
          <p:cNvSpPr>
            <a:spLocks noGrp="1"/>
          </p:cNvSpPr>
          <p:nvPr>
            <p:ph idx="1"/>
          </p:nvPr>
        </p:nvSpPr>
        <p:spPr>
          <a:xfrm>
            <a:off x="541090" y="1811323"/>
            <a:ext cx="8229600" cy="4373563"/>
          </a:xfrm>
        </p:spPr>
        <p:txBody>
          <a:bodyPr vert="horz" lIns="91440" tIns="45720" rIns="91440" bIns="45720" rtlCol="0" anchor="t">
            <a:normAutofit fontScale="92500" lnSpcReduction="20000"/>
          </a:bodyPr>
          <a:lstStyle/>
          <a:p>
            <a:pPr marL="411480" lvl="1" indent="0">
              <a:buNone/>
            </a:pPr>
            <a:r>
              <a:rPr lang="en-US" b="1" dirty="0">
                <a:ea typeface="+mn-lt"/>
                <a:cs typeface="+mn-lt"/>
              </a:rPr>
              <a:t>Effort to increase net renal free water excretion:</a:t>
            </a:r>
          </a:p>
          <a:p>
            <a:pPr marL="411480" lvl="1" indent="0">
              <a:buNone/>
            </a:pPr>
            <a:r>
              <a:rPr lang="en-US" dirty="0">
                <a:ea typeface="+mn-lt"/>
                <a:cs typeface="+mn-lt"/>
              </a:rPr>
              <a:t>• Loop diuretics generally lead to diuresis with urine sodium concentration of ~70 </a:t>
            </a:r>
            <a:r>
              <a:rPr lang="en-US" dirty="0" err="1">
                <a:ea typeface="+mn-lt"/>
                <a:cs typeface="+mn-lt"/>
              </a:rPr>
              <a:t>mEq</a:t>
            </a:r>
            <a:r>
              <a:rPr lang="en-US" dirty="0">
                <a:ea typeface="+mn-lt"/>
                <a:cs typeface="+mn-lt"/>
              </a:rPr>
              <a:t>/L.</a:t>
            </a:r>
          </a:p>
          <a:p>
            <a:pPr marL="411480" lvl="1" indent="0">
              <a:buNone/>
            </a:pPr>
            <a:endParaRPr lang="en-US" dirty="0">
              <a:ea typeface="+mn-lt"/>
              <a:cs typeface="+mn-lt"/>
            </a:endParaRPr>
          </a:p>
          <a:p>
            <a:pPr marL="411480" lvl="1" indent="0">
              <a:buNone/>
            </a:pPr>
            <a:r>
              <a:rPr lang="en-US" dirty="0">
                <a:ea typeface="+mn-lt"/>
                <a:cs typeface="+mn-lt"/>
              </a:rPr>
              <a:t>• If hourly urine volume is replaced with half the equivalent volume of normal saline (154 </a:t>
            </a:r>
            <a:r>
              <a:rPr lang="en-US" dirty="0" err="1">
                <a:ea typeface="+mn-lt"/>
                <a:cs typeface="+mn-lt"/>
              </a:rPr>
              <a:t>mEq</a:t>
            </a:r>
            <a:r>
              <a:rPr lang="en-US" dirty="0">
                <a:ea typeface="+mn-lt"/>
                <a:cs typeface="+mn-lt"/>
              </a:rPr>
              <a:t>/L), then the sodium loss induced by the diuretic is quantitatively replaced together with 50% of the water loss.</a:t>
            </a:r>
          </a:p>
          <a:p>
            <a:pPr marL="411480" lvl="1" indent="0">
              <a:buNone/>
            </a:pPr>
            <a:endParaRPr lang="en-US" dirty="0">
              <a:ea typeface="+mn-lt"/>
              <a:cs typeface="+mn-lt"/>
            </a:endParaRPr>
          </a:p>
          <a:p>
            <a:pPr marL="411480" lvl="1" indent="0">
              <a:buNone/>
            </a:pPr>
            <a:r>
              <a:rPr lang="en-US" dirty="0">
                <a:ea typeface="+mn-lt"/>
                <a:cs typeface="+mn-lt"/>
              </a:rPr>
              <a:t>• Technique effectively induces a net solvent excretion of 50% of the urine volume.</a:t>
            </a:r>
          </a:p>
          <a:p>
            <a:pPr marL="411480" lvl="1" indent="0">
              <a:buNone/>
            </a:pPr>
            <a:endParaRPr lang="en-US" dirty="0">
              <a:ea typeface="+mn-lt"/>
              <a:cs typeface="+mn-lt"/>
            </a:endParaRPr>
          </a:p>
          <a:p>
            <a:pPr marL="411480" lvl="1" indent="0">
              <a:buNone/>
            </a:pPr>
            <a:r>
              <a:rPr lang="en-US" dirty="0">
                <a:ea typeface="+mn-lt"/>
                <a:cs typeface="+mn-lt"/>
              </a:rPr>
              <a:t>• Require careful monitoring and is labor intensive.</a:t>
            </a:r>
          </a:p>
          <a:p>
            <a:pPr marL="411480" lvl="1" indent="0">
              <a:buNone/>
            </a:pPr>
            <a:endParaRPr lang="en-US" dirty="0">
              <a:ea typeface="+mn-lt"/>
              <a:cs typeface="+mn-lt"/>
            </a:endParaRPr>
          </a:p>
          <a:p>
            <a:pPr marL="411480" lvl="1" indent="0">
              <a:buNone/>
            </a:pPr>
            <a:r>
              <a:rPr lang="en-US" dirty="0">
                <a:ea typeface="+mn-lt"/>
                <a:cs typeface="+mn-lt"/>
              </a:rPr>
              <a:t>• May not be effective with renal failure and may require colloid expansion as well to get a diuresis.</a:t>
            </a:r>
          </a:p>
        </p:txBody>
      </p:sp>
    </p:spTree>
    <p:extLst>
      <p:ext uri="{BB962C8B-B14F-4D97-AF65-F5344CB8AC3E}">
        <p14:creationId xmlns:p14="http://schemas.microsoft.com/office/powerpoint/2010/main" val="17743229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27FB3-109B-CFFA-1276-5693265DF5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038C59-2ADC-CDC7-5190-38224C848F4F}"/>
              </a:ext>
            </a:extLst>
          </p:cNvPr>
          <p:cNvSpPr>
            <a:spLocks noGrp="1"/>
          </p:cNvSpPr>
          <p:nvPr>
            <p:ph type="title"/>
          </p:nvPr>
        </p:nvSpPr>
        <p:spPr/>
        <p:txBody>
          <a:bodyPr>
            <a:normAutofit/>
          </a:bodyPr>
          <a:lstStyle/>
          <a:p>
            <a:r>
              <a:rPr lang="en-US" sz="2400" dirty="0">
                <a:ea typeface="+mj-lt"/>
                <a:cs typeface="+mj-lt"/>
              </a:rPr>
              <a:t>Receptor-Mediated Effects of AVP</a:t>
            </a:r>
            <a:endParaRPr lang="en-US" dirty="0"/>
          </a:p>
        </p:txBody>
      </p:sp>
      <p:sp>
        <p:nvSpPr>
          <p:cNvPr id="3" name="TextBox 2">
            <a:extLst>
              <a:ext uri="{FF2B5EF4-FFF2-40B4-BE49-F238E27FC236}">
                <a16:creationId xmlns:a16="http://schemas.microsoft.com/office/drawing/2014/main" id="{B11D22F9-8F5B-1C86-EE27-DC50DB0FDE30}"/>
              </a:ext>
            </a:extLst>
          </p:cNvPr>
          <p:cNvSpPr txBox="1"/>
          <p:nvPr/>
        </p:nvSpPr>
        <p:spPr>
          <a:xfrm>
            <a:off x="367181" y="5685388"/>
            <a:ext cx="85115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pic>
        <p:nvPicPr>
          <p:cNvPr id="8" name="Content Placeholder 7">
            <a:extLst>
              <a:ext uri="{FF2B5EF4-FFF2-40B4-BE49-F238E27FC236}">
                <a16:creationId xmlns:a16="http://schemas.microsoft.com/office/drawing/2014/main" id="{EB352F58-A523-4167-6AA7-1CB86B228B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15025"/>
            <a:ext cx="8229600" cy="4248713"/>
          </a:xfrm>
        </p:spPr>
      </p:pic>
      <p:sp>
        <p:nvSpPr>
          <p:cNvPr id="10" name="TextBox 9">
            <a:extLst>
              <a:ext uri="{FF2B5EF4-FFF2-40B4-BE49-F238E27FC236}">
                <a16:creationId xmlns:a16="http://schemas.microsoft.com/office/drawing/2014/main" id="{AB113334-DDD1-C0DF-501A-C5E69E4EB822}"/>
              </a:ext>
            </a:extLst>
          </p:cNvPr>
          <p:cNvSpPr txBox="1"/>
          <p:nvPr/>
        </p:nvSpPr>
        <p:spPr>
          <a:xfrm>
            <a:off x="574646" y="6107798"/>
            <a:ext cx="4572000" cy="646331"/>
          </a:xfrm>
          <a:prstGeom prst="rect">
            <a:avLst/>
          </a:prstGeom>
          <a:noFill/>
        </p:spPr>
        <p:txBody>
          <a:bodyPr wrap="square">
            <a:spAutoFit/>
          </a:bodyPr>
          <a:lstStyle/>
          <a:p>
            <a:r>
              <a:rPr lang="en-US" dirty="0" err="1"/>
              <a:t>Verbalis</a:t>
            </a:r>
            <a:r>
              <a:rPr lang="en-US" dirty="0"/>
              <a:t> JG. J Mol Endocrinol. 2002;29(1):1-9</a:t>
            </a:r>
          </a:p>
        </p:txBody>
      </p:sp>
    </p:spTree>
    <p:extLst>
      <p:ext uri="{BB962C8B-B14F-4D97-AF65-F5344CB8AC3E}">
        <p14:creationId xmlns:p14="http://schemas.microsoft.com/office/powerpoint/2010/main" val="20791815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7B9B8-E4E1-4118-C7F3-13C76652E1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57C226-90C2-AB3F-4574-FB1AD4DCC8A7}"/>
              </a:ext>
            </a:extLst>
          </p:cNvPr>
          <p:cNvSpPr>
            <a:spLocks noGrp="1"/>
          </p:cNvSpPr>
          <p:nvPr>
            <p:ph type="title"/>
          </p:nvPr>
        </p:nvSpPr>
        <p:spPr/>
        <p:txBody>
          <a:bodyPr>
            <a:normAutofit/>
          </a:bodyPr>
          <a:lstStyle/>
          <a:p>
            <a:r>
              <a:rPr lang="en-US" sz="2400" dirty="0">
                <a:ea typeface="+mj-lt"/>
                <a:cs typeface="+mj-lt"/>
              </a:rPr>
              <a:t>The Vaptans: Overview</a:t>
            </a:r>
            <a:endParaRPr lang="en-US" dirty="0"/>
          </a:p>
        </p:txBody>
      </p:sp>
      <p:pic>
        <p:nvPicPr>
          <p:cNvPr id="5" name="Content Placeholder 4">
            <a:extLst>
              <a:ext uri="{FF2B5EF4-FFF2-40B4-BE49-F238E27FC236}">
                <a16:creationId xmlns:a16="http://schemas.microsoft.com/office/drawing/2014/main" id="{4B9F9935-4A7A-7AFA-A036-043D40115B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338" y="2342094"/>
            <a:ext cx="8229600" cy="3312049"/>
          </a:xfrm>
        </p:spPr>
      </p:pic>
    </p:spTree>
    <p:extLst>
      <p:ext uri="{BB962C8B-B14F-4D97-AF65-F5344CB8AC3E}">
        <p14:creationId xmlns:p14="http://schemas.microsoft.com/office/powerpoint/2010/main" val="12277356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9C2B9-B43D-324D-D513-BCB07BF837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24A3CF-9CC5-0325-3B35-0BB46439D5D7}"/>
              </a:ext>
            </a:extLst>
          </p:cNvPr>
          <p:cNvSpPr>
            <a:spLocks noGrp="1"/>
          </p:cNvSpPr>
          <p:nvPr>
            <p:ph type="title"/>
          </p:nvPr>
        </p:nvSpPr>
        <p:spPr/>
        <p:txBody>
          <a:bodyPr>
            <a:normAutofit/>
          </a:bodyPr>
          <a:lstStyle/>
          <a:p>
            <a:r>
              <a:rPr lang="en-US" sz="2400" dirty="0">
                <a:ea typeface="+mj-lt"/>
                <a:cs typeface="+mj-lt"/>
              </a:rPr>
              <a:t>The Vaptans: Dosing</a:t>
            </a:r>
            <a:br>
              <a:rPr lang="en-US" sz="2400" dirty="0">
                <a:ea typeface="+mj-lt"/>
                <a:cs typeface="+mj-lt"/>
              </a:rPr>
            </a:br>
            <a:r>
              <a:rPr lang="en-US" sz="2400" dirty="0">
                <a:ea typeface="+mj-lt"/>
                <a:cs typeface="+mj-lt"/>
              </a:rPr>
              <a:t>Conivaptan</a:t>
            </a:r>
            <a:endParaRPr lang="en-US" dirty="0"/>
          </a:p>
        </p:txBody>
      </p:sp>
      <p:sp>
        <p:nvSpPr>
          <p:cNvPr id="3" name="Content Placeholder 2">
            <a:extLst>
              <a:ext uri="{FF2B5EF4-FFF2-40B4-BE49-F238E27FC236}">
                <a16:creationId xmlns:a16="http://schemas.microsoft.com/office/drawing/2014/main" id="{505936DE-C1A3-5437-1478-4B4E5F75DAE1}"/>
              </a:ext>
            </a:extLst>
          </p:cNvPr>
          <p:cNvSpPr>
            <a:spLocks noGrp="1"/>
          </p:cNvSpPr>
          <p:nvPr>
            <p:ph idx="1"/>
          </p:nvPr>
        </p:nvSpPr>
        <p:spPr>
          <a:xfrm>
            <a:off x="541090" y="1811323"/>
            <a:ext cx="8229600" cy="4373563"/>
          </a:xfrm>
        </p:spPr>
        <p:txBody>
          <a:bodyPr vert="horz" lIns="91440" tIns="45720" rIns="91440" bIns="45720" rtlCol="0" anchor="t">
            <a:normAutofit/>
          </a:bodyPr>
          <a:lstStyle/>
          <a:p>
            <a:pPr marL="411480" lvl="1" indent="0">
              <a:buNone/>
            </a:pPr>
            <a:r>
              <a:rPr lang="en-US" dirty="0">
                <a:ea typeface="+mn-lt"/>
                <a:cs typeface="+mn-lt"/>
              </a:rPr>
              <a:t>• Loading dose: 20 mg IV over 30 min</a:t>
            </a:r>
          </a:p>
          <a:p>
            <a:pPr marL="411480" lvl="1" indent="0">
              <a:buNone/>
            </a:pPr>
            <a:r>
              <a:rPr lang="en-US" dirty="0">
                <a:ea typeface="+mn-lt"/>
                <a:cs typeface="+mn-lt"/>
              </a:rPr>
              <a:t>• Maintenance infusion 20-40mg over 24 </a:t>
            </a:r>
            <a:r>
              <a:rPr lang="en-US" dirty="0" err="1">
                <a:ea typeface="+mn-lt"/>
                <a:cs typeface="+mn-lt"/>
              </a:rPr>
              <a:t>hr</a:t>
            </a:r>
            <a:r>
              <a:rPr lang="en-US" dirty="0">
                <a:ea typeface="+mn-lt"/>
                <a:cs typeface="+mn-lt"/>
              </a:rPr>
              <a:t> (if desired)</a:t>
            </a:r>
          </a:p>
          <a:p>
            <a:pPr marL="411480" lvl="1" indent="0">
              <a:buNone/>
            </a:pPr>
            <a:r>
              <a:rPr lang="en-US" dirty="0">
                <a:ea typeface="+mn-lt"/>
                <a:cs typeface="+mn-lt"/>
              </a:rPr>
              <a:t>• May be administered for additional 1 to 4 days</a:t>
            </a:r>
          </a:p>
          <a:p>
            <a:pPr marL="411480" lvl="1" indent="0">
              <a:buNone/>
            </a:pPr>
            <a:r>
              <a:rPr lang="en-US" dirty="0">
                <a:ea typeface="+mn-lt"/>
                <a:cs typeface="+mn-lt"/>
              </a:rPr>
              <a:t>• To minimize risk of vascular irritation:</a:t>
            </a:r>
          </a:p>
          <a:p>
            <a:pPr marL="411480" lvl="1" indent="0">
              <a:buNone/>
            </a:pPr>
            <a:r>
              <a:rPr lang="en-US" dirty="0">
                <a:ea typeface="+mn-lt"/>
                <a:cs typeface="+mn-lt"/>
              </a:rPr>
              <a:t>• Administer through large veins</a:t>
            </a:r>
          </a:p>
          <a:p>
            <a:pPr marL="411480" lvl="1" indent="0">
              <a:buNone/>
            </a:pPr>
            <a:r>
              <a:rPr lang="en-US" dirty="0">
                <a:ea typeface="+mn-lt"/>
                <a:cs typeface="+mn-lt"/>
              </a:rPr>
              <a:t>• Change infusion site every 24 </a:t>
            </a:r>
            <a:r>
              <a:rPr lang="en-US" dirty="0" err="1">
                <a:ea typeface="+mn-lt"/>
                <a:cs typeface="+mn-lt"/>
              </a:rPr>
              <a:t>hr</a:t>
            </a:r>
            <a:endParaRPr lang="en-US" dirty="0">
              <a:ea typeface="+mn-lt"/>
              <a:cs typeface="+mn-lt"/>
            </a:endParaRPr>
          </a:p>
        </p:txBody>
      </p:sp>
    </p:spTree>
    <p:extLst>
      <p:ext uri="{BB962C8B-B14F-4D97-AF65-F5344CB8AC3E}">
        <p14:creationId xmlns:p14="http://schemas.microsoft.com/office/powerpoint/2010/main" val="10885090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D4DB6-7DC4-BB1C-65D4-5674BD7825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11EE9C-9E6E-DEF7-0CA1-06BF74E21700}"/>
              </a:ext>
            </a:extLst>
          </p:cNvPr>
          <p:cNvSpPr>
            <a:spLocks noGrp="1"/>
          </p:cNvSpPr>
          <p:nvPr>
            <p:ph type="title"/>
          </p:nvPr>
        </p:nvSpPr>
        <p:spPr/>
        <p:txBody>
          <a:bodyPr>
            <a:normAutofit/>
          </a:bodyPr>
          <a:lstStyle/>
          <a:p>
            <a:r>
              <a:rPr lang="en-US" sz="2400" dirty="0">
                <a:ea typeface="+mj-lt"/>
                <a:cs typeface="+mj-lt"/>
              </a:rPr>
              <a:t>The Vaptans: Dosing</a:t>
            </a:r>
            <a:br>
              <a:rPr lang="en-US" sz="2400" dirty="0">
                <a:ea typeface="+mj-lt"/>
                <a:cs typeface="+mj-lt"/>
              </a:rPr>
            </a:br>
            <a:r>
              <a:rPr lang="en-US" sz="2400" dirty="0">
                <a:ea typeface="+mj-lt"/>
                <a:cs typeface="+mj-lt"/>
              </a:rPr>
              <a:t>Tolvaptan</a:t>
            </a:r>
            <a:endParaRPr lang="en-US" dirty="0"/>
          </a:p>
        </p:txBody>
      </p:sp>
      <p:sp>
        <p:nvSpPr>
          <p:cNvPr id="3" name="Content Placeholder 2">
            <a:extLst>
              <a:ext uri="{FF2B5EF4-FFF2-40B4-BE49-F238E27FC236}">
                <a16:creationId xmlns:a16="http://schemas.microsoft.com/office/drawing/2014/main" id="{52934534-E33B-894C-430A-0F666110D545}"/>
              </a:ext>
            </a:extLst>
          </p:cNvPr>
          <p:cNvSpPr>
            <a:spLocks noGrp="1"/>
          </p:cNvSpPr>
          <p:nvPr>
            <p:ph idx="1"/>
          </p:nvPr>
        </p:nvSpPr>
        <p:spPr>
          <a:xfrm>
            <a:off x="541090" y="1811323"/>
            <a:ext cx="8229600" cy="4373563"/>
          </a:xfrm>
        </p:spPr>
        <p:txBody>
          <a:bodyPr vert="horz" lIns="91440" tIns="45720" rIns="91440" bIns="45720" rtlCol="0" anchor="t">
            <a:normAutofit/>
          </a:bodyPr>
          <a:lstStyle/>
          <a:p>
            <a:pPr marL="411480" lvl="1" indent="0">
              <a:buNone/>
            </a:pPr>
            <a:r>
              <a:rPr lang="en-US" dirty="0">
                <a:ea typeface="+mn-lt"/>
                <a:cs typeface="+mn-lt"/>
              </a:rPr>
              <a:t>• Should be initiated and reinitiated only in a hospital</a:t>
            </a:r>
          </a:p>
          <a:p>
            <a:pPr marL="411480" lvl="1" indent="0">
              <a:buNone/>
            </a:pPr>
            <a:r>
              <a:rPr lang="en-US" dirty="0">
                <a:ea typeface="+mn-lt"/>
                <a:cs typeface="+mn-lt"/>
              </a:rPr>
              <a:t>• Initial oral dose of 15 mg administered once daily without regard to meals</a:t>
            </a:r>
          </a:p>
          <a:p>
            <a:pPr marL="411480" lvl="1" indent="0">
              <a:buNone/>
            </a:pPr>
            <a:r>
              <a:rPr lang="en-US" dirty="0">
                <a:ea typeface="+mn-lt"/>
                <a:cs typeface="+mn-lt"/>
              </a:rPr>
              <a:t>• Increase to 30 mg once daily after at least 24 </a:t>
            </a:r>
            <a:r>
              <a:rPr lang="en-US" dirty="0" err="1">
                <a:ea typeface="+mn-lt"/>
                <a:cs typeface="+mn-lt"/>
              </a:rPr>
              <a:t>hr</a:t>
            </a:r>
            <a:endParaRPr lang="en-US" dirty="0">
              <a:ea typeface="+mn-lt"/>
              <a:cs typeface="+mn-lt"/>
            </a:endParaRPr>
          </a:p>
          <a:p>
            <a:pPr marL="411480" lvl="1" indent="0">
              <a:buNone/>
            </a:pPr>
            <a:r>
              <a:rPr lang="en-US" dirty="0">
                <a:ea typeface="+mn-lt"/>
                <a:cs typeface="+mn-lt"/>
              </a:rPr>
              <a:t>• Maximum dose 60 mg daily</a:t>
            </a:r>
          </a:p>
          <a:p>
            <a:pPr marL="411480" lvl="1" indent="0">
              <a:buNone/>
            </a:pPr>
            <a:r>
              <a:rPr lang="en-US" dirty="0">
                <a:ea typeface="+mn-lt"/>
                <a:cs typeface="+mn-lt"/>
              </a:rPr>
              <a:t>• Avoid fluid restriction during first 24 </a:t>
            </a:r>
            <a:r>
              <a:rPr lang="en-US" dirty="0" err="1">
                <a:ea typeface="+mn-lt"/>
                <a:cs typeface="+mn-lt"/>
              </a:rPr>
              <a:t>hr</a:t>
            </a:r>
            <a:r>
              <a:rPr lang="en-US" dirty="0">
                <a:ea typeface="+mn-lt"/>
                <a:cs typeface="+mn-lt"/>
              </a:rPr>
              <a:t> of therapy</a:t>
            </a:r>
          </a:p>
        </p:txBody>
      </p:sp>
    </p:spTree>
    <p:extLst>
      <p:ext uri="{BB962C8B-B14F-4D97-AF65-F5344CB8AC3E}">
        <p14:creationId xmlns:p14="http://schemas.microsoft.com/office/powerpoint/2010/main" val="20510099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FC5BD-407F-1C94-A851-1B0A1EBFF3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6979A7-03BC-85C5-DF92-E6D02B3EFF77}"/>
              </a:ext>
            </a:extLst>
          </p:cNvPr>
          <p:cNvSpPr>
            <a:spLocks noGrp="1"/>
          </p:cNvSpPr>
          <p:nvPr>
            <p:ph type="title"/>
          </p:nvPr>
        </p:nvSpPr>
        <p:spPr/>
        <p:txBody>
          <a:bodyPr>
            <a:normAutofit/>
          </a:bodyPr>
          <a:lstStyle/>
          <a:p>
            <a:r>
              <a:rPr lang="en-US" sz="2400" dirty="0">
                <a:ea typeface="+mj-lt"/>
                <a:cs typeface="+mj-lt"/>
              </a:rPr>
              <a:t>The Vaptans: Precautions</a:t>
            </a:r>
            <a:endParaRPr lang="en-US" dirty="0"/>
          </a:p>
        </p:txBody>
      </p:sp>
      <p:sp>
        <p:nvSpPr>
          <p:cNvPr id="3" name="Content Placeholder 2">
            <a:extLst>
              <a:ext uri="{FF2B5EF4-FFF2-40B4-BE49-F238E27FC236}">
                <a16:creationId xmlns:a16="http://schemas.microsoft.com/office/drawing/2014/main" id="{21CCDF2A-C58E-B2A1-587D-382DD5FB0B59}"/>
              </a:ext>
            </a:extLst>
          </p:cNvPr>
          <p:cNvSpPr>
            <a:spLocks noGrp="1"/>
          </p:cNvSpPr>
          <p:nvPr>
            <p:ph idx="1"/>
          </p:nvPr>
        </p:nvSpPr>
        <p:spPr>
          <a:xfrm>
            <a:off x="541090" y="1811323"/>
            <a:ext cx="8229600" cy="4373563"/>
          </a:xfrm>
        </p:spPr>
        <p:txBody>
          <a:bodyPr vert="horz" lIns="91440" tIns="45720" rIns="91440" bIns="45720" rtlCol="0" anchor="t">
            <a:normAutofit fontScale="92500"/>
          </a:bodyPr>
          <a:lstStyle/>
          <a:p>
            <a:pPr marL="411480" lvl="1" indent="0">
              <a:buNone/>
            </a:pPr>
            <a:endParaRPr lang="en-US" dirty="0">
              <a:ea typeface="+mn-lt"/>
              <a:cs typeface="+mn-lt"/>
            </a:endParaRPr>
          </a:p>
          <a:p>
            <a:pPr marL="411480" lvl="1" indent="0">
              <a:buNone/>
            </a:pPr>
            <a:r>
              <a:rPr lang="en-US" dirty="0">
                <a:ea typeface="+mn-lt"/>
                <a:cs typeface="+mn-lt"/>
              </a:rPr>
              <a:t>• </a:t>
            </a:r>
            <a:r>
              <a:rPr lang="en-US" b="1" dirty="0">
                <a:ea typeface="+mn-lt"/>
                <a:cs typeface="+mn-lt"/>
              </a:rPr>
              <a:t>Caution use with CYP3A4 and PGP inhibitors</a:t>
            </a:r>
          </a:p>
          <a:p>
            <a:pPr marL="411480" lvl="1" indent="0">
              <a:buNone/>
            </a:pPr>
            <a:r>
              <a:rPr lang="en-US" dirty="0">
                <a:ea typeface="+mn-lt"/>
                <a:cs typeface="+mn-lt"/>
              </a:rPr>
              <a:t>• Do not use in hypovolemic patients</a:t>
            </a:r>
          </a:p>
          <a:p>
            <a:pPr marL="411480" lvl="1" indent="0">
              <a:buNone/>
            </a:pPr>
            <a:r>
              <a:rPr lang="en-US" dirty="0">
                <a:ea typeface="+mn-lt"/>
                <a:cs typeface="+mn-lt"/>
              </a:rPr>
              <a:t>• Use with caution in patients with hepatic or renal impairment</a:t>
            </a:r>
          </a:p>
          <a:p>
            <a:pPr marL="411480" lvl="1" indent="0">
              <a:buNone/>
            </a:pPr>
            <a:r>
              <a:rPr lang="en-US" dirty="0">
                <a:ea typeface="+mn-lt"/>
                <a:cs typeface="+mn-lt"/>
              </a:rPr>
              <a:t>• Use limited to 30 days</a:t>
            </a:r>
          </a:p>
          <a:p>
            <a:pPr marL="411480" lvl="1" indent="0">
              <a:buNone/>
            </a:pPr>
            <a:r>
              <a:rPr lang="en-US" dirty="0">
                <a:ea typeface="+mn-lt"/>
                <a:cs typeface="+mn-lt"/>
              </a:rPr>
              <a:t>• Recommend frequent monitoring of serum [Na+] and volume</a:t>
            </a:r>
          </a:p>
          <a:p>
            <a:pPr marL="411480" lvl="1" indent="0">
              <a:buNone/>
            </a:pPr>
            <a:r>
              <a:rPr lang="en-US" dirty="0">
                <a:ea typeface="+mn-lt"/>
                <a:cs typeface="+mn-lt"/>
              </a:rPr>
              <a:t>• Do not administer to anuric patients, as no benefit expected</a:t>
            </a:r>
          </a:p>
          <a:p>
            <a:pPr marL="411480" lvl="1" indent="0">
              <a:buNone/>
            </a:pPr>
            <a:r>
              <a:rPr lang="en-US" dirty="0">
                <a:ea typeface="+mn-lt"/>
                <a:cs typeface="+mn-lt"/>
              </a:rPr>
              <a:t>• Due to potential increased risk of GI bleeding in patients with cirrhosis, use only when need to treat outweighs risk*</a:t>
            </a:r>
          </a:p>
          <a:p>
            <a:pPr marL="411480" lvl="1" indent="0">
              <a:buNone/>
            </a:pPr>
            <a:r>
              <a:rPr lang="en-US" dirty="0">
                <a:ea typeface="+mn-lt"/>
                <a:cs typeface="+mn-lt"/>
              </a:rPr>
              <a:t>• Post-vaptan </a:t>
            </a:r>
            <a:r>
              <a:rPr lang="en-US" dirty="0" err="1">
                <a:ea typeface="+mn-lt"/>
                <a:cs typeface="+mn-lt"/>
              </a:rPr>
              <a:t>tx</a:t>
            </a:r>
            <a:r>
              <a:rPr lang="en-US" dirty="0">
                <a:ea typeface="+mn-lt"/>
                <a:cs typeface="+mn-lt"/>
              </a:rPr>
              <a:t>, check [Na+] every 4-6 </a:t>
            </a:r>
            <a:r>
              <a:rPr lang="en-US" dirty="0" err="1">
                <a:ea typeface="+mn-lt"/>
                <a:cs typeface="+mn-lt"/>
              </a:rPr>
              <a:t>hr</a:t>
            </a:r>
            <a:r>
              <a:rPr lang="en-US" dirty="0">
                <a:ea typeface="+mn-lt"/>
                <a:cs typeface="+mn-lt"/>
              </a:rPr>
              <a:t> first day</a:t>
            </a:r>
          </a:p>
          <a:p>
            <a:pPr marL="411480" lvl="1" indent="0">
              <a:buNone/>
            </a:pPr>
            <a:r>
              <a:rPr lang="en-US" dirty="0">
                <a:ea typeface="+mn-lt"/>
                <a:cs typeface="+mn-lt"/>
              </a:rPr>
              <a:t>• Avoid fluid restriction during first 24 </a:t>
            </a:r>
            <a:r>
              <a:rPr lang="en-US" dirty="0" err="1">
                <a:ea typeface="+mn-lt"/>
                <a:cs typeface="+mn-lt"/>
              </a:rPr>
              <a:t>hr</a:t>
            </a:r>
            <a:r>
              <a:rPr lang="en-US" dirty="0">
                <a:ea typeface="+mn-lt"/>
                <a:cs typeface="+mn-lt"/>
              </a:rPr>
              <a:t> of </a:t>
            </a:r>
            <a:r>
              <a:rPr lang="en-US" dirty="0" err="1">
                <a:ea typeface="+mn-lt"/>
                <a:cs typeface="+mn-lt"/>
              </a:rPr>
              <a:t>tx</a:t>
            </a:r>
            <a:endParaRPr lang="en-US" dirty="0">
              <a:ea typeface="+mn-lt"/>
              <a:cs typeface="+mn-lt"/>
            </a:endParaRPr>
          </a:p>
          <a:p>
            <a:pPr marL="411480" lvl="1" indent="0">
              <a:buNone/>
            </a:pPr>
            <a:r>
              <a:rPr lang="en-US" dirty="0">
                <a:ea typeface="+mn-lt"/>
                <a:cs typeface="+mn-lt"/>
              </a:rPr>
              <a:t>*Applies to tolvaptan only.</a:t>
            </a:r>
          </a:p>
        </p:txBody>
      </p:sp>
    </p:spTree>
    <p:extLst>
      <p:ext uri="{BB962C8B-B14F-4D97-AF65-F5344CB8AC3E}">
        <p14:creationId xmlns:p14="http://schemas.microsoft.com/office/powerpoint/2010/main" val="3803439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6469F-7E01-2509-EAD6-D01C0FEDF3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3E1694-8A16-0812-9D45-64CC3921FCD4}"/>
              </a:ext>
            </a:extLst>
          </p:cNvPr>
          <p:cNvSpPr>
            <a:spLocks noGrp="1"/>
          </p:cNvSpPr>
          <p:nvPr>
            <p:ph type="title"/>
          </p:nvPr>
        </p:nvSpPr>
        <p:spPr/>
        <p:txBody>
          <a:bodyPr>
            <a:normAutofit/>
          </a:bodyPr>
          <a:lstStyle/>
          <a:p>
            <a:r>
              <a:rPr lang="en-US" sz="2400" dirty="0">
                <a:ea typeface="+mj-lt"/>
                <a:cs typeface="+mj-lt"/>
              </a:rPr>
              <a:t>Potent inhibitors of CYP3A4 include </a:t>
            </a:r>
            <a:endParaRPr lang="en-US" dirty="0"/>
          </a:p>
        </p:txBody>
      </p:sp>
      <p:sp>
        <p:nvSpPr>
          <p:cNvPr id="3" name="Content Placeholder 2">
            <a:extLst>
              <a:ext uri="{FF2B5EF4-FFF2-40B4-BE49-F238E27FC236}">
                <a16:creationId xmlns:a16="http://schemas.microsoft.com/office/drawing/2014/main" id="{A05FA2FE-047E-5D1C-0610-983C49CA7F4B}"/>
              </a:ext>
            </a:extLst>
          </p:cNvPr>
          <p:cNvSpPr>
            <a:spLocks noGrp="1"/>
          </p:cNvSpPr>
          <p:nvPr>
            <p:ph idx="1"/>
          </p:nvPr>
        </p:nvSpPr>
        <p:spPr>
          <a:xfrm>
            <a:off x="541090" y="1811323"/>
            <a:ext cx="8229600" cy="4373563"/>
          </a:xfrm>
        </p:spPr>
        <p:txBody>
          <a:bodyPr vert="horz" lIns="91440" tIns="45720" rIns="91440" bIns="45720" rtlCol="0" anchor="t">
            <a:normAutofit/>
          </a:bodyPr>
          <a:lstStyle/>
          <a:p>
            <a:pPr marL="411480" lvl="1" indent="0">
              <a:buNone/>
            </a:pPr>
            <a:r>
              <a:rPr lang="en-US" b="1" u="sng" dirty="0">
                <a:ea typeface="+mn-lt"/>
                <a:cs typeface="+mn-lt"/>
              </a:rPr>
              <a:t>CAMP</a:t>
            </a:r>
          </a:p>
          <a:p>
            <a:pPr marL="411480" lvl="1" indent="0">
              <a:buNone/>
            </a:pPr>
            <a:endParaRPr lang="en-US" sz="1600" dirty="0">
              <a:ea typeface="+mn-lt"/>
              <a:cs typeface="+mn-lt"/>
            </a:endParaRPr>
          </a:p>
          <a:p>
            <a:pPr marL="411480" lvl="1" indent="0">
              <a:buNone/>
            </a:pPr>
            <a:r>
              <a:rPr lang="en-US" sz="1600" dirty="0">
                <a:ea typeface="+mn-lt"/>
                <a:cs typeface="+mn-lt"/>
              </a:rPr>
              <a:t>C: Calcium Channel Blockers: diltiazem, verapamil (Amlodipine OK)</a:t>
            </a:r>
          </a:p>
          <a:p>
            <a:pPr marL="411480" lvl="1" indent="0">
              <a:buNone/>
            </a:pPr>
            <a:r>
              <a:rPr lang="en-US" sz="1600" dirty="0">
                <a:ea typeface="+mn-lt"/>
                <a:cs typeface="+mn-lt"/>
              </a:rPr>
              <a:t>C: Citrus: grapefruit</a:t>
            </a:r>
          </a:p>
          <a:p>
            <a:pPr marL="411480" lvl="1" indent="0">
              <a:buNone/>
            </a:pPr>
            <a:r>
              <a:rPr lang="en-US" sz="1600" dirty="0">
                <a:ea typeface="+mn-lt"/>
                <a:cs typeface="+mn-lt"/>
              </a:rPr>
              <a:t>C: Cyclosporine</a:t>
            </a:r>
          </a:p>
          <a:p>
            <a:pPr marL="411480" lvl="1" indent="0">
              <a:buNone/>
            </a:pPr>
            <a:endParaRPr lang="en-US" sz="1600" dirty="0">
              <a:ea typeface="+mn-lt"/>
              <a:cs typeface="+mn-lt"/>
            </a:endParaRPr>
          </a:p>
          <a:p>
            <a:pPr marL="411480" lvl="1" indent="0">
              <a:buNone/>
            </a:pPr>
            <a:r>
              <a:rPr lang="en-US" sz="1600" dirty="0">
                <a:ea typeface="+mn-lt"/>
                <a:cs typeface="+mn-lt"/>
              </a:rPr>
              <a:t>A: Azoles: itraconazole, ketoconazole</a:t>
            </a:r>
          </a:p>
          <a:p>
            <a:pPr marL="411480" lvl="1" indent="0">
              <a:buNone/>
            </a:pPr>
            <a:endParaRPr lang="en-US" sz="1600" dirty="0">
              <a:ea typeface="+mn-lt"/>
              <a:cs typeface="+mn-lt"/>
            </a:endParaRPr>
          </a:p>
          <a:p>
            <a:pPr marL="411480" lvl="1" indent="0">
              <a:buNone/>
            </a:pPr>
            <a:r>
              <a:rPr lang="en-US" sz="1600" dirty="0">
                <a:ea typeface="+mn-lt"/>
                <a:cs typeface="+mn-lt"/>
              </a:rPr>
              <a:t>M: Macrolides: clarithromycin, erythromycin (Azithromycin OK)</a:t>
            </a:r>
          </a:p>
          <a:p>
            <a:pPr marL="411480" lvl="1" indent="0">
              <a:buNone/>
            </a:pPr>
            <a:endParaRPr lang="en-US" sz="1600" dirty="0">
              <a:ea typeface="+mn-lt"/>
              <a:cs typeface="+mn-lt"/>
            </a:endParaRPr>
          </a:p>
          <a:p>
            <a:pPr marL="411480" lvl="1" indent="0">
              <a:buNone/>
            </a:pPr>
            <a:r>
              <a:rPr lang="en-US" sz="1600" dirty="0">
                <a:ea typeface="+mn-lt"/>
                <a:cs typeface="+mn-lt"/>
              </a:rPr>
              <a:t>P: Protease Inhibitors like ritonavir, Paxlovid</a:t>
            </a:r>
          </a:p>
        </p:txBody>
      </p:sp>
    </p:spTree>
    <p:extLst>
      <p:ext uri="{BB962C8B-B14F-4D97-AF65-F5344CB8AC3E}">
        <p14:creationId xmlns:p14="http://schemas.microsoft.com/office/powerpoint/2010/main" val="23005307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84195-4875-2F33-BFAC-8A277DC80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AD4E41-814A-F661-8385-273132FF929A}"/>
              </a:ext>
            </a:extLst>
          </p:cNvPr>
          <p:cNvSpPr>
            <a:spLocks noGrp="1"/>
          </p:cNvSpPr>
          <p:nvPr>
            <p:ph type="title"/>
          </p:nvPr>
        </p:nvSpPr>
        <p:spPr/>
        <p:txBody>
          <a:bodyPr>
            <a:normAutofit/>
          </a:bodyPr>
          <a:lstStyle/>
          <a:p>
            <a:r>
              <a:rPr lang="en-US" sz="2400" dirty="0">
                <a:ea typeface="+mj-lt"/>
                <a:cs typeface="+mj-lt"/>
              </a:rPr>
              <a:t>Urea</a:t>
            </a:r>
            <a:endParaRPr lang="en-US" dirty="0"/>
          </a:p>
        </p:txBody>
      </p:sp>
      <p:sp>
        <p:nvSpPr>
          <p:cNvPr id="3" name="Content Placeholder 2">
            <a:extLst>
              <a:ext uri="{FF2B5EF4-FFF2-40B4-BE49-F238E27FC236}">
                <a16:creationId xmlns:a16="http://schemas.microsoft.com/office/drawing/2014/main" id="{1DD84E7B-23C0-DF25-0C7F-9061B0E0AB63}"/>
              </a:ext>
            </a:extLst>
          </p:cNvPr>
          <p:cNvSpPr>
            <a:spLocks noGrp="1"/>
          </p:cNvSpPr>
          <p:nvPr>
            <p:ph idx="1"/>
          </p:nvPr>
        </p:nvSpPr>
        <p:spPr>
          <a:xfrm>
            <a:off x="541090" y="1811323"/>
            <a:ext cx="8229600" cy="4373563"/>
          </a:xfrm>
        </p:spPr>
        <p:txBody>
          <a:bodyPr vert="horz" lIns="91440" tIns="45720" rIns="91440" bIns="45720" rtlCol="0" anchor="t">
            <a:normAutofit/>
          </a:bodyPr>
          <a:lstStyle/>
          <a:p>
            <a:pPr marL="411480" lvl="1" indent="0">
              <a:buNone/>
            </a:pPr>
            <a:r>
              <a:rPr lang="en-US" dirty="0">
                <a:ea typeface="+mn-lt"/>
                <a:cs typeface="+mn-lt"/>
              </a:rPr>
              <a:t>• Induces osmotic excretion of free water without associated electrolyte depletion</a:t>
            </a:r>
          </a:p>
          <a:p>
            <a:pPr marL="411480" lvl="1" indent="0">
              <a:buNone/>
            </a:pPr>
            <a:r>
              <a:rPr lang="en-US" dirty="0">
                <a:ea typeface="+mn-lt"/>
                <a:cs typeface="+mn-lt"/>
              </a:rPr>
              <a:t>• In SIADH, diminishes natriuresis in association with increased medullary urea content</a:t>
            </a:r>
          </a:p>
          <a:p>
            <a:pPr marL="411480" lvl="1" indent="0">
              <a:buNone/>
            </a:pPr>
            <a:r>
              <a:rPr lang="en-US" dirty="0">
                <a:ea typeface="+mn-lt"/>
                <a:cs typeface="+mn-lt"/>
              </a:rPr>
              <a:t>• Recommended by European Practice Guideline</a:t>
            </a:r>
          </a:p>
          <a:p>
            <a:pPr marL="411480" lvl="1" indent="0">
              <a:buNone/>
            </a:pPr>
            <a:r>
              <a:rPr lang="en-US" dirty="0">
                <a:ea typeface="+mn-lt"/>
                <a:cs typeface="+mn-lt"/>
              </a:rPr>
              <a:t>• Dose is typically 15-30 gram per day or dose of 0.25-0.50g/Kg</a:t>
            </a:r>
          </a:p>
          <a:p>
            <a:pPr marL="411480" lvl="1" indent="0">
              <a:buNone/>
            </a:pPr>
            <a:r>
              <a:rPr lang="en-US" dirty="0">
                <a:ea typeface="+mn-lt"/>
                <a:cs typeface="+mn-lt"/>
              </a:rPr>
              <a:t>• Used for &gt;30 years</a:t>
            </a:r>
          </a:p>
          <a:p>
            <a:pPr marL="411480" lvl="1" indent="0">
              <a:buNone/>
            </a:pPr>
            <a:r>
              <a:rPr lang="en-US" dirty="0">
                <a:ea typeface="+mn-lt"/>
                <a:cs typeface="+mn-lt"/>
              </a:rPr>
              <a:t>• Thus far, no cases of osmotic demyelination in the literature (possible protective effect of urea)</a:t>
            </a:r>
          </a:p>
          <a:p>
            <a:pPr marL="411480" lvl="1" indent="0">
              <a:buNone/>
            </a:pPr>
            <a:r>
              <a:rPr lang="en-US" dirty="0">
                <a:ea typeface="+mn-lt"/>
                <a:cs typeface="+mn-lt"/>
              </a:rPr>
              <a:t>• Available in USA: “Ure-Na” which is lemon-lime flavor</a:t>
            </a:r>
          </a:p>
        </p:txBody>
      </p:sp>
    </p:spTree>
    <p:extLst>
      <p:ext uri="{BB962C8B-B14F-4D97-AF65-F5344CB8AC3E}">
        <p14:creationId xmlns:p14="http://schemas.microsoft.com/office/powerpoint/2010/main" val="4850588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AF2C9-747E-C4B0-F389-A402269B10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F9BF28-BFB2-6A2C-E6A8-CA48D9819E38}"/>
              </a:ext>
            </a:extLst>
          </p:cNvPr>
          <p:cNvSpPr>
            <a:spLocks noGrp="1"/>
          </p:cNvSpPr>
          <p:nvPr>
            <p:ph type="title"/>
          </p:nvPr>
        </p:nvSpPr>
        <p:spPr/>
        <p:txBody>
          <a:bodyPr>
            <a:normAutofit/>
          </a:bodyPr>
          <a:lstStyle/>
          <a:p>
            <a:r>
              <a:rPr lang="en-US" sz="2400" dirty="0">
                <a:ea typeface="+mj-lt"/>
                <a:cs typeface="+mj-lt"/>
              </a:rPr>
              <a:t>3% Hypertonic Saline infusion Therapy</a:t>
            </a:r>
            <a:endParaRPr lang="en-US" dirty="0"/>
          </a:p>
        </p:txBody>
      </p:sp>
      <p:sp>
        <p:nvSpPr>
          <p:cNvPr id="3" name="Content Placeholder 2">
            <a:extLst>
              <a:ext uri="{FF2B5EF4-FFF2-40B4-BE49-F238E27FC236}">
                <a16:creationId xmlns:a16="http://schemas.microsoft.com/office/drawing/2014/main" id="{966D2C96-597B-3ECF-1CE5-C1132090A9FD}"/>
              </a:ext>
            </a:extLst>
          </p:cNvPr>
          <p:cNvSpPr>
            <a:spLocks noGrp="1"/>
          </p:cNvSpPr>
          <p:nvPr>
            <p:ph idx="1"/>
          </p:nvPr>
        </p:nvSpPr>
        <p:spPr>
          <a:xfrm>
            <a:off x="541090" y="1811323"/>
            <a:ext cx="8229600" cy="4373563"/>
          </a:xfrm>
        </p:spPr>
        <p:txBody>
          <a:bodyPr vert="horz" lIns="91440" tIns="45720" rIns="91440" bIns="45720" rtlCol="0" anchor="t">
            <a:normAutofit/>
          </a:bodyPr>
          <a:lstStyle/>
          <a:p>
            <a:pPr marL="411480" lvl="1" indent="0">
              <a:buNone/>
            </a:pPr>
            <a:endParaRPr lang="en-US" dirty="0">
              <a:ea typeface="+mn-lt"/>
              <a:cs typeface="+mn-lt"/>
            </a:endParaRPr>
          </a:p>
          <a:p>
            <a:pPr marL="411480" lvl="1" indent="0">
              <a:buNone/>
            </a:pPr>
            <a:r>
              <a:rPr lang="en-US" dirty="0">
                <a:ea typeface="+mn-lt"/>
                <a:cs typeface="+mn-lt"/>
              </a:rPr>
              <a:t>• 1 ml 3% NaCl per/kg will increase the </a:t>
            </a:r>
            <a:r>
              <a:rPr lang="en-US" dirty="0" err="1">
                <a:ea typeface="+mn-lt"/>
                <a:cs typeface="+mn-lt"/>
              </a:rPr>
              <a:t>PNa</a:t>
            </a:r>
            <a:r>
              <a:rPr lang="en-US" dirty="0">
                <a:ea typeface="+mn-lt"/>
                <a:cs typeface="+mn-lt"/>
              </a:rPr>
              <a:t> by ~1 </a:t>
            </a:r>
            <a:r>
              <a:rPr lang="en-US" dirty="0" err="1">
                <a:ea typeface="+mn-lt"/>
                <a:cs typeface="+mn-lt"/>
              </a:rPr>
              <a:t>mEq</a:t>
            </a:r>
            <a:r>
              <a:rPr lang="en-US" dirty="0">
                <a:ea typeface="+mn-lt"/>
                <a:cs typeface="+mn-lt"/>
              </a:rPr>
              <a:t>/L</a:t>
            </a:r>
          </a:p>
          <a:p>
            <a:pPr marL="411480" lvl="1" indent="0">
              <a:buNone/>
            </a:pPr>
            <a:endParaRPr lang="en-US" dirty="0">
              <a:ea typeface="+mn-lt"/>
              <a:cs typeface="+mn-lt"/>
            </a:endParaRPr>
          </a:p>
          <a:p>
            <a:pPr marL="411480" lvl="1" indent="0">
              <a:buNone/>
            </a:pPr>
            <a:r>
              <a:rPr lang="en-US" dirty="0">
                <a:ea typeface="+mn-lt"/>
                <a:cs typeface="+mn-lt"/>
              </a:rPr>
              <a:t>In an 80 Kg patient, 20 mL/hour infusion of 3% NaCl should increase sodium by ~ 6 </a:t>
            </a:r>
            <a:r>
              <a:rPr lang="en-US" dirty="0" err="1">
                <a:ea typeface="+mn-lt"/>
                <a:cs typeface="+mn-lt"/>
              </a:rPr>
              <a:t>mEq</a:t>
            </a:r>
            <a:r>
              <a:rPr lang="en-US" dirty="0">
                <a:ea typeface="+mn-lt"/>
                <a:cs typeface="+mn-lt"/>
              </a:rPr>
              <a:t>/L over 24 hours</a:t>
            </a:r>
          </a:p>
          <a:p>
            <a:pPr marL="411480" lvl="1" indent="0">
              <a:buNone/>
            </a:pPr>
            <a:endParaRPr lang="en-US" dirty="0">
              <a:ea typeface="+mn-lt"/>
              <a:cs typeface="+mn-lt"/>
            </a:endParaRPr>
          </a:p>
          <a:p>
            <a:pPr marL="411480" lvl="1" indent="0">
              <a:buNone/>
            </a:pPr>
            <a:r>
              <a:rPr lang="en-US" dirty="0">
                <a:ea typeface="+mn-lt"/>
                <a:cs typeface="+mn-lt"/>
              </a:rPr>
              <a:t>Caveats</a:t>
            </a:r>
          </a:p>
          <a:p>
            <a:pPr marL="411480" lvl="1" indent="0">
              <a:buNone/>
            </a:pPr>
            <a:r>
              <a:rPr lang="en-US" dirty="0">
                <a:ea typeface="+mn-lt"/>
                <a:cs typeface="+mn-lt"/>
              </a:rPr>
              <a:t>• Greater increase if urine is dilute</a:t>
            </a:r>
          </a:p>
          <a:p>
            <a:pPr marL="411480" lvl="1" indent="0">
              <a:buNone/>
            </a:pPr>
            <a:r>
              <a:rPr lang="en-US" dirty="0">
                <a:ea typeface="+mn-lt"/>
                <a:cs typeface="+mn-lt"/>
              </a:rPr>
              <a:t>• Smaller increase if urine [Na+] very high</a:t>
            </a:r>
          </a:p>
          <a:p>
            <a:pPr marL="411480" lvl="1" indent="0">
              <a:buNone/>
            </a:pPr>
            <a:endParaRPr lang="en-US" dirty="0">
              <a:ea typeface="+mn-lt"/>
              <a:cs typeface="+mn-lt"/>
            </a:endParaRPr>
          </a:p>
          <a:p>
            <a:pPr marL="411480" lvl="1" indent="0">
              <a:buNone/>
            </a:pPr>
            <a:endParaRPr lang="en-US" dirty="0">
              <a:ea typeface="+mn-lt"/>
              <a:cs typeface="+mn-lt"/>
            </a:endParaRPr>
          </a:p>
        </p:txBody>
      </p:sp>
    </p:spTree>
    <p:extLst>
      <p:ext uri="{BB962C8B-B14F-4D97-AF65-F5344CB8AC3E}">
        <p14:creationId xmlns:p14="http://schemas.microsoft.com/office/powerpoint/2010/main" val="2432597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64B4D-6F10-6E13-3D96-5F3C60509C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52A295-8FA1-5BD4-D4CC-CB5557A99BE9}"/>
              </a:ext>
            </a:extLst>
          </p:cNvPr>
          <p:cNvSpPr>
            <a:spLocks noGrp="1"/>
          </p:cNvSpPr>
          <p:nvPr>
            <p:ph type="title"/>
          </p:nvPr>
        </p:nvSpPr>
        <p:spPr/>
        <p:txBody>
          <a:bodyPr>
            <a:normAutofit fontScale="90000"/>
          </a:bodyPr>
          <a:lstStyle/>
          <a:p>
            <a:r>
              <a:rPr lang="en-US" dirty="0"/>
              <a:t>Laboratory Testing to Evaluate for Hyponatremia</a:t>
            </a:r>
          </a:p>
        </p:txBody>
      </p:sp>
      <p:pic>
        <p:nvPicPr>
          <p:cNvPr id="7" name="Content Placeholder 6">
            <a:extLst>
              <a:ext uri="{FF2B5EF4-FFF2-40B4-BE49-F238E27FC236}">
                <a16:creationId xmlns:a16="http://schemas.microsoft.com/office/drawing/2014/main" id="{751D5BB9-FD80-C035-FB06-088374B361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3358" y="1752600"/>
            <a:ext cx="4806892" cy="4905496"/>
          </a:xfrm>
        </p:spPr>
      </p:pic>
    </p:spTree>
    <p:extLst>
      <p:ext uri="{BB962C8B-B14F-4D97-AF65-F5344CB8AC3E}">
        <p14:creationId xmlns:p14="http://schemas.microsoft.com/office/powerpoint/2010/main" val="12527903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B59D5-A64F-E08C-4F7C-9265B67522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7DDDAA-88BA-6249-33E4-6C1B899C8E69}"/>
              </a:ext>
            </a:extLst>
          </p:cNvPr>
          <p:cNvSpPr>
            <a:spLocks noGrp="1"/>
          </p:cNvSpPr>
          <p:nvPr>
            <p:ph type="title"/>
          </p:nvPr>
        </p:nvSpPr>
        <p:spPr/>
        <p:txBody>
          <a:bodyPr>
            <a:normAutofit/>
          </a:bodyPr>
          <a:lstStyle/>
          <a:p>
            <a:r>
              <a:rPr lang="en-US" sz="2400" dirty="0">
                <a:ea typeface="+mj-lt"/>
                <a:cs typeface="+mj-lt"/>
              </a:rPr>
              <a:t>3% Hypertonic Saline infusion Therapy</a:t>
            </a:r>
            <a:endParaRPr lang="en-US" dirty="0"/>
          </a:p>
        </p:txBody>
      </p:sp>
      <p:sp>
        <p:nvSpPr>
          <p:cNvPr id="3" name="Content Placeholder 2">
            <a:extLst>
              <a:ext uri="{FF2B5EF4-FFF2-40B4-BE49-F238E27FC236}">
                <a16:creationId xmlns:a16="http://schemas.microsoft.com/office/drawing/2014/main" id="{52069C24-8E31-B71C-4340-21E2E21D72C7}"/>
              </a:ext>
            </a:extLst>
          </p:cNvPr>
          <p:cNvSpPr>
            <a:spLocks noGrp="1"/>
          </p:cNvSpPr>
          <p:nvPr>
            <p:ph idx="1"/>
          </p:nvPr>
        </p:nvSpPr>
        <p:spPr>
          <a:xfrm>
            <a:off x="541090" y="1811323"/>
            <a:ext cx="8229600" cy="4373563"/>
          </a:xfrm>
        </p:spPr>
        <p:txBody>
          <a:bodyPr vert="horz" lIns="91440" tIns="45720" rIns="91440" bIns="45720" rtlCol="0" anchor="t">
            <a:normAutofit/>
          </a:bodyPr>
          <a:lstStyle/>
          <a:p>
            <a:pPr marL="411480" lvl="1" indent="0">
              <a:buNone/>
            </a:pPr>
            <a:endParaRPr lang="en-US" dirty="0">
              <a:ea typeface="+mn-lt"/>
              <a:cs typeface="+mn-lt"/>
            </a:endParaRPr>
          </a:p>
          <a:p>
            <a:pPr marL="411480" lvl="1" indent="0">
              <a:buNone/>
            </a:pPr>
            <a:r>
              <a:rPr lang="en-US" dirty="0">
                <a:ea typeface="+mn-lt"/>
                <a:cs typeface="+mn-lt"/>
              </a:rPr>
              <a:t>• Peripheral vein is ok</a:t>
            </a:r>
          </a:p>
          <a:p>
            <a:pPr marL="411480" lvl="1" indent="0">
              <a:buNone/>
            </a:pPr>
            <a:r>
              <a:rPr lang="en-US" dirty="0">
                <a:ea typeface="+mn-lt"/>
                <a:cs typeface="+mn-lt"/>
              </a:rPr>
              <a:t>• No reported cases of extravasation injury of venous sclerosis</a:t>
            </a:r>
          </a:p>
          <a:p>
            <a:pPr marL="411480" lvl="1" indent="0">
              <a:buNone/>
            </a:pPr>
            <a:r>
              <a:rPr lang="en-US" dirty="0">
                <a:ea typeface="+mn-lt"/>
                <a:cs typeface="+mn-lt"/>
              </a:rPr>
              <a:t>• Mandate for central vein was based on experience with</a:t>
            </a:r>
          </a:p>
          <a:p>
            <a:pPr marL="411480" lvl="1" indent="0">
              <a:buNone/>
            </a:pPr>
            <a:r>
              <a:rPr lang="en-US" dirty="0">
                <a:ea typeface="+mn-lt"/>
                <a:cs typeface="+mn-lt"/>
              </a:rPr>
              <a:t>concentrated glucose</a:t>
            </a:r>
          </a:p>
          <a:p>
            <a:pPr marL="411480" lvl="1" indent="0">
              <a:buNone/>
            </a:pPr>
            <a:r>
              <a:rPr lang="en-US" dirty="0">
                <a:ea typeface="+mn-lt"/>
                <a:cs typeface="+mn-lt"/>
              </a:rPr>
              <a:t>• Standard pharmacy text no longer requires central vein</a:t>
            </a:r>
          </a:p>
          <a:p>
            <a:pPr marL="411480" lvl="1" indent="0">
              <a:buNone/>
            </a:pPr>
            <a:endParaRPr lang="en-US" dirty="0">
              <a:ea typeface="+mn-lt"/>
              <a:cs typeface="+mn-lt"/>
            </a:endParaRPr>
          </a:p>
        </p:txBody>
      </p:sp>
    </p:spTree>
    <p:extLst>
      <p:ext uri="{BB962C8B-B14F-4D97-AF65-F5344CB8AC3E}">
        <p14:creationId xmlns:p14="http://schemas.microsoft.com/office/powerpoint/2010/main" val="708941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6466D-2453-7BE5-CB8D-5B28260F54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857D73-8C62-3185-F319-D97451524206}"/>
              </a:ext>
            </a:extLst>
          </p:cNvPr>
          <p:cNvSpPr>
            <a:spLocks noGrp="1"/>
          </p:cNvSpPr>
          <p:nvPr>
            <p:ph type="title"/>
          </p:nvPr>
        </p:nvSpPr>
        <p:spPr/>
        <p:txBody>
          <a:bodyPr>
            <a:normAutofit/>
          </a:bodyPr>
          <a:lstStyle/>
          <a:p>
            <a:r>
              <a:rPr lang="en-US" sz="2400" dirty="0">
                <a:ea typeface="+mj-lt"/>
                <a:cs typeface="+mj-lt"/>
              </a:rPr>
              <a:t>DDAVP to Reverse Overcorrection</a:t>
            </a:r>
            <a:endParaRPr lang="en-US" dirty="0"/>
          </a:p>
        </p:txBody>
      </p:sp>
      <p:sp>
        <p:nvSpPr>
          <p:cNvPr id="3" name="TextBox 2">
            <a:extLst>
              <a:ext uri="{FF2B5EF4-FFF2-40B4-BE49-F238E27FC236}">
                <a16:creationId xmlns:a16="http://schemas.microsoft.com/office/drawing/2014/main" id="{97C78FA9-DE70-B878-69DE-5DEC4BADE5C6}"/>
              </a:ext>
            </a:extLst>
          </p:cNvPr>
          <p:cNvSpPr txBox="1"/>
          <p:nvPr/>
        </p:nvSpPr>
        <p:spPr>
          <a:xfrm>
            <a:off x="367181" y="5685388"/>
            <a:ext cx="85115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pic>
        <p:nvPicPr>
          <p:cNvPr id="8" name="Content Placeholder 7">
            <a:extLst>
              <a:ext uri="{FF2B5EF4-FFF2-40B4-BE49-F238E27FC236}">
                <a16:creationId xmlns:a16="http://schemas.microsoft.com/office/drawing/2014/main" id="{4D6B3C36-882C-C8CD-AE66-D85A4B0226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3403" y="1752600"/>
            <a:ext cx="6157194" cy="4373563"/>
          </a:xfrm>
        </p:spPr>
      </p:pic>
      <p:sp>
        <p:nvSpPr>
          <p:cNvPr id="10" name="TextBox 9">
            <a:extLst>
              <a:ext uri="{FF2B5EF4-FFF2-40B4-BE49-F238E27FC236}">
                <a16:creationId xmlns:a16="http://schemas.microsoft.com/office/drawing/2014/main" id="{2BC1A0A4-30C2-F5F8-84C9-CA7193D9D48A}"/>
              </a:ext>
            </a:extLst>
          </p:cNvPr>
          <p:cNvSpPr txBox="1"/>
          <p:nvPr/>
        </p:nvSpPr>
        <p:spPr>
          <a:xfrm>
            <a:off x="608202" y="6107798"/>
            <a:ext cx="4572000" cy="646331"/>
          </a:xfrm>
          <a:prstGeom prst="rect">
            <a:avLst/>
          </a:prstGeom>
          <a:noFill/>
        </p:spPr>
        <p:txBody>
          <a:bodyPr wrap="square">
            <a:spAutoFit/>
          </a:bodyPr>
          <a:lstStyle/>
          <a:p>
            <a:r>
              <a:rPr lang="en-US" dirty="0" err="1"/>
              <a:t>Perianayagam</a:t>
            </a:r>
            <a:r>
              <a:rPr lang="en-US" dirty="0"/>
              <a:t> A, Sterns RH, CJASN 3:331-336, 2008</a:t>
            </a:r>
          </a:p>
        </p:txBody>
      </p:sp>
    </p:spTree>
    <p:extLst>
      <p:ext uri="{BB962C8B-B14F-4D97-AF65-F5344CB8AC3E}">
        <p14:creationId xmlns:p14="http://schemas.microsoft.com/office/powerpoint/2010/main" val="34790989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B2444-649B-8760-4D3A-467E5EC005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DAFEB7-0671-83D2-8E25-88C457090353}"/>
              </a:ext>
            </a:extLst>
          </p:cNvPr>
          <p:cNvSpPr>
            <a:spLocks noGrp="1"/>
          </p:cNvSpPr>
          <p:nvPr>
            <p:ph type="title"/>
          </p:nvPr>
        </p:nvSpPr>
        <p:spPr/>
        <p:txBody>
          <a:bodyPr>
            <a:normAutofit/>
          </a:bodyPr>
          <a:lstStyle/>
          <a:p>
            <a:r>
              <a:rPr lang="en-US" sz="2400" dirty="0">
                <a:ea typeface="+mj-lt"/>
                <a:cs typeface="+mj-lt"/>
              </a:rPr>
              <a:t>Pro-Active Strategy:</a:t>
            </a:r>
            <a:br>
              <a:rPr lang="en-US" sz="2400" dirty="0">
                <a:ea typeface="+mj-lt"/>
                <a:cs typeface="+mj-lt"/>
              </a:rPr>
            </a:br>
            <a:r>
              <a:rPr lang="en-US" sz="2400" dirty="0">
                <a:ea typeface="+mj-lt"/>
                <a:cs typeface="+mj-lt"/>
              </a:rPr>
              <a:t>Combined Rx with DDAVP and 3% NaCl</a:t>
            </a:r>
            <a:endParaRPr lang="en-US" dirty="0"/>
          </a:p>
        </p:txBody>
      </p:sp>
      <p:sp>
        <p:nvSpPr>
          <p:cNvPr id="3" name="TextBox 2">
            <a:extLst>
              <a:ext uri="{FF2B5EF4-FFF2-40B4-BE49-F238E27FC236}">
                <a16:creationId xmlns:a16="http://schemas.microsoft.com/office/drawing/2014/main" id="{15747C5E-A401-2AB6-9F32-C6104ED0BE7C}"/>
              </a:ext>
            </a:extLst>
          </p:cNvPr>
          <p:cNvSpPr txBox="1"/>
          <p:nvPr/>
        </p:nvSpPr>
        <p:spPr>
          <a:xfrm>
            <a:off x="367181" y="5685388"/>
            <a:ext cx="85115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10" name="TextBox 9">
            <a:extLst>
              <a:ext uri="{FF2B5EF4-FFF2-40B4-BE49-F238E27FC236}">
                <a16:creationId xmlns:a16="http://schemas.microsoft.com/office/drawing/2014/main" id="{3C1EF86F-85CC-3B30-E583-15456162068B}"/>
              </a:ext>
            </a:extLst>
          </p:cNvPr>
          <p:cNvSpPr txBox="1"/>
          <p:nvPr/>
        </p:nvSpPr>
        <p:spPr>
          <a:xfrm>
            <a:off x="608202" y="6107798"/>
            <a:ext cx="4572000" cy="646331"/>
          </a:xfrm>
          <a:prstGeom prst="rect">
            <a:avLst/>
          </a:prstGeom>
          <a:noFill/>
        </p:spPr>
        <p:txBody>
          <a:bodyPr wrap="square">
            <a:spAutoFit/>
          </a:bodyPr>
          <a:lstStyle/>
          <a:p>
            <a:r>
              <a:rPr lang="en-US" dirty="0"/>
              <a:t>Sterns, Am J Kidney Dis. 2010 Oct;56(4):774-9</a:t>
            </a:r>
          </a:p>
        </p:txBody>
      </p:sp>
      <p:pic>
        <p:nvPicPr>
          <p:cNvPr id="7" name="Content Placeholder 6">
            <a:extLst>
              <a:ext uri="{FF2B5EF4-FFF2-40B4-BE49-F238E27FC236}">
                <a16:creationId xmlns:a16="http://schemas.microsoft.com/office/drawing/2014/main" id="{5710E85D-D2AE-4CA0-0037-E35053EB9A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6693" y="1752600"/>
            <a:ext cx="6210613" cy="4373563"/>
          </a:xfrm>
        </p:spPr>
      </p:pic>
    </p:spTree>
    <p:extLst>
      <p:ext uri="{BB962C8B-B14F-4D97-AF65-F5344CB8AC3E}">
        <p14:creationId xmlns:p14="http://schemas.microsoft.com/office/powerpoint/2010/main" val="24686708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CE304-37BC-4818-9B1F-9A781E9BDD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7DDE21-7F34-4C12-3009-700DDC2D91B4}"/>
              </a:ext>
            </a:extLst>
          </p:cNvPr>
          <p:cNvSpPr>
            <a:spLocks noGrp="1"/>
          </p:cNvSpPr>
          <p:nvPr>
            <p:ph type="title"/>
          </p:nvPr>
        </p:nvSpPr>
        <p:spPr/>
        <p:txBody>
          <a:bodyPr>
            <a:normAutofit/>
          </a:bodyPr>
          <a:lstStyle/>
          <a:p>
            <a:r>
              <a:rPr lang="en-US" sz="2400" dirty="0">
                <a:ea typeface="+mj-lt"/>
                <a:cs typeface="+mj-lt"/>
              </a:rPr>
              <a:t>Worry: Reversibly Impaired Water Excretion</a:t>
            </a:r>
            <a:br>
              <a:rPr lang="en-US" sz="2400" dirty="0">
                <a:ea typeface="+mj-lt"/>
                <a:cs typeface="+mj-lt"/>
              </a:rPr>
            </a:br>
            <a:r>
              <a:rPr lang="en-US" sz="2400" dirty="0">
                <a:ea typeface="+mj-lt"/>
                <a:cs typeface="+mj-lt"/>
              </a:rPr>
              <a:t>Unintended Overcorrection</a:t>
            </a:r>
            <a:endParaRPr lang="en-US" dirty="0"/>
          </a:p>
        </p:txBody>
      </p:sp>
      <p:sp>
        <p:nvSpPr>
          <p:cNvPr id="3" name="Content Placeholder 2">
            <a:extLst>
              <a:ext uri="{FF2B5EF4-FFF2-40B4-BE49-F238E27FC236}">
                <a16:creationId xmlns:a16="http://schemas.microsoft.com/office/drawing/2014/main" id="{F440EC79-D56A-612C-BD70-3E86F84690A4}"/>
              </a:ext>
            </a:extLst>
          </p:cNvPr>
          <p:cNvSpPr>
            <a:spLocks noGrp="1"/>
          </p:cNvSpPr>
          <p:nvPr>
            <p:ph idx="1"/>
          </p:nvPr>
        </p:nvSpPr>
        <p:spPr>
          <a:xfrm>
            <a:off x="541090" y="1811323"/>
            <a:ext cx="8229600" cy="4373563"/>
          </a:xfrm>
        </p:spPr>
        <p:txBody>
          <a:bodyPr vert="horz" lIns="91440" tIns="45720" rIns="91440" bIns="45720" rtlCol="0" anchor="t">
            <a:normAutofit/>
          </a:bodyPr>
          <a:lstStyle/>
          <a:p>
            <a:pPr marL="411480" lvl="1" indent="0">
              <a:buNone/>
            </a:pPr>
            <a:r>
              <a:rPr lang="en-US" dirty="0">
                <a:ea typeface="+mn-lt"/>
                <a:cs typeface="+mn-lt"/>
              </a:rPr>
              <a:t>• Urine osmolality falls to &lt;100 </a:t>
            </a:r>
            <a:r>
              <a:rPr lang="en-US" dirty="0" err="1">
                <a:ea typeface="+mn-lt"/>
                <a:cs typeface="+mn-lt"/>
              </a:rPr>
              <a:t>mOsm</a:t>
            </a:r>
            <a:r>
              <a:rPr lang="en-US" dirty="0">
                <a:ea typeface="+mn-lt"/>
                <a:cs typeface="+mn-lt"/>
              </a:rPr>
              <a:t>/kg</a:t>
            </a:r>
          </a:p>
          <a:p>
            <a:pPr marL="411480" lvl="1" indent="0">
              <a:buNone/>
            </a:pPr>
            <a:r>
              <a:rPr lang="en-US" dirty="0">
                <a:ea typeface="+mn-lt"/>
                <a:cs typeface="+mn-lt"/>
              </a:rPr>
              <a:t>• Urine output increases to &gt;500 ml/</a:t>
            </a:r>
            <a:r>
              <a:rPr lang="en-US" dirty="0" err="1">
                <a:ea typeface="+mn-lt"/>
                <a:cs typeface="+mn-lt"/>
              </a:rPr>
              <a:t>hr</a:t>
            </a:r>
            <a:endParaRPr lang="en-US" dirty="0">
              <a:ea typeface="+mn-lt"/>
              <a:cs typeface="+mn-lt"/>
            </a:endParaRPr>
          </a:p>
          <a:p>
            <a:pPr marL="411480" lvl="1" indent="0">
              <a:buNone/>
            </a:pPr>
            <a:r>
              <a:rPr lang="en-US" dirty="0">
                <a:ea typeface="+mn-lt"/>
                <a:cs typeface="+mn-lt"/>
              </a:rPr>
              <a:t>• Serum Na increases by &gt;2.5 </a:t>
            </a:r>
            <a:r>
              <a:rPr lang="en-US" dirty="0" err="1">
                <a:ea typeface="+mn-lt"/>
                <a:cs typeface="+mn-lt"/>
              </a:rPr>
              <a:t>mEq</a:t>
            </a:r>
            <a:r>
              <a:rPr lang="en-US" dirty="0">
                <a:ea typeface="+mn-lt"/>
                <a:cs typeface="+mn-lt"/>
              </a:rPr>
              <a:t>/L/</a:t>
            </a:r>
            <a:r>
              <a:rPr lang="en-US" dirty="0" err="1">
                <a:ea typeface="+mn-lt"/>
                <a:cs typeface="+mn-lt"/>
              </a:rPr>
              <a:t>hr</a:t>
            </a:r>
            <a:endParaRPr lang="en-US" dirty="0">
              <a:ea typeface="+mn-lt"/>
              <a:cs typeface="+mn-lt"/>
            </a:endParaRPr>
          </a:p>
          <a:p>
            <a:pPr marL="411480" lvl="1" indent="0">
              <a:buNone/>
            </a:pPr>
            <a:endParaRPr lang="en-US" dirty="0">
              <a:ea typeface="+mn-lt"/>
              <a:cs typeface="+mn-lt"/>
            </a:endParaRPr>
          </a:p>
          <a:p>
            <a:pPr marL="411480" lvl="1" indent="0">
              <a:buNone/>
            </a:pPr>
            <a:endParaRPr lang="en-US" dirty="0">
              <a:ea typeface="+mn-lt"/>
              <a:cs typeface="+mn-lt"/>
            </a:endParaRPr>
          </a:p>
          <a:p>
            <a:pPr marL="411480" lvl="1" indent="0">
              <a:buNone/>
            </a:pPr>
            <a:r>
              <a:rPr lang="en-US" dirty="0">
                <a:ea typeface="+mn-lt"/>
                <a:cs typeface="+mn-lt"/>
              </a:rPr>
              <a:t>Replace urinary free water loss with oral hydration or 5% dextrose infused at 3 mL per kg per hour, with or without 2 mcg of desmopressin every 8 hours</a:t>
            </a:r>
          </a:p>
        </p:txBody>
      </p:sp>
    </p:spTree>
    <p:extLst>
      <p:ext uri="{BB962C8B-B14F-4D97-AF65-F5344CB8AC3E}">
        <p14:creationId xmlns:p14="http://schemas.microsoft.com/office/powerpoint/2010/main" val="21557515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F683C-8AD1-CE11-79B4-8D46D171FB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67FC6F-C585-3EBE-1660-C642E97A2E9B}"/>
              </a:ext>
            </a:extLst>
          </p:cNvPr>
          <p:cNvSpPr>
            <a:spLocks noGrp="1"/>
          </p:cNvSpPr>
          <p:nvPr>
            <p:ph type="title"/>
          </p:nvPr>
        </p:nvSpPr>
        <p:spPr/>
        <p:txBody>
          <a:bodyPr>
            <a:normAutofit/>
          </a:bodyPr>
          <a:lstStyle/>
          <a:p>
            <a:r>
              <a:rPr lang="en-US" sz="2400" dirty="0">
                <a:ea typeface="+mj-lt"/>
                <a:cs typeface="+mj-lt"/>
              </a:rPr>
              <a:t>Worry: States of </a:t>
            </a:r>
            <a:r>
              <a:rPr lang="en-US" sz="2400" u="sng" dirty="0">
                <a:ea typeface="+mj-lt"/>
                <a:cs typeface="+mj-lt"/>
              </a:rPr>
              <a:t>Reversibly</a:t>
            </a:r>
            <a:r>
              <a:rPr lang="en-US" sz="2400" dirty="0">
                <a:ea typeface="+mj-lt"/>
                <a:cs typeface="+mj-lt"/>
              </a:rPr>
              <a:t> Impaired Water Excretion</a:t>
            </a:r>
            <a:endParaRPr lang="en-US" dirty="0"/>
          </a:p>
        </p:txBody>
      </p:sp>
      <p:sp>
        <p:nvSpPr>
          <p:cNvPr id="3" name="Content Placeholder 2">
            <a:extLst>
              <a:ext uri="{FF2B5EF4-FFF2-40B4-BE49-F238E27FC236}">
                <a16:creationId xmlns:a16="http://schemas.microsoft.com/office/drawing/2014/main" id="{5400D46A-59E7-7A1D-1751-AD1333D31546}"/>
              </a:ext>
            </a:extLst>
          </p:cNvPr>
          <p:cNvSpPr>
            <a:spLocks noGrp="1"/>
          </p:cNvSpPr>
          <p:nvPr>
            <p:ph idx="1"/>
          </p:nvPr>
        </p:nvSpPr>
        <p:spPr>
          <a:xfrm>
            <a:off x="541090" y="1811323"/>
            <a:ext cx="8229600" cy="4373563"/>
          </a:xfrm>
        </p:spPr>
        <p:txBody>
          <a:bodyPr vert="horz" lIns="91440" tIns="45720" rIns="91440" bIns="45720" rtlCol="0" anchor="t">
            <a:normAutofit/>
          </a:bodyPr>
          <a:lstStyle/>
          <a:p>
            <a:pPr marL="411480" lvl="1" indent="0">
              <a:buNone/>
            </a:pPr>
            <a:r>
              <a:rPr lang="en-US" dirty="0">
                <a:ea typeface="+mn-lt"/>
                <a:cs typeface="+mn-lt"/>
              </a:rPr>
              <a:t>• Hypovolemia</a:t>
            </a:r>
          </a:p>
          <a:p>
            <a:pPr marL="411480" lvl="1" indent="0">
              <a:buNone/>
            </a:pPr>
            <a:r>
              <a:rPr lang="en-US" dirty="0">
                <a:ea typeface="+mn-lt"/>
                <a:cs typeface="+mn-lt"/>
              </a:rPr>
              <a:t>• Thiazide diuretics</a:t>
            </a:r>
          </a:p>
          <a:p>
            <a:pPr marL="411480" lvl="1" indent="0">
              <a:buNone/>
            </a:pPr>
            <a:r>
              <a:rPr lang="en-US" dirty="0">
                <a:ea typeface="+mn-lt"/>
                <a:cs typeface="+mn-lt"/>
              </a:rPr>
              <a:t>• Drug-induced SIADH</a:t>
            </a:r>
          </a:p>
          <a:p>
            <a:pPr marL="411480" lvl="1" indent="0">
              <a:buNone/>
            </a:pPr>
            <a:r>
              <a:rPr lang="en-US" dirty="0">
                <a:ea typeface="+mn-lt"/>
                <a:cs typeface="+mn-lt"/>
              </a:rPr>
              <a:t>• Stress-induced SIADH</a:t>
            </a:r>
          </a:p>
          <a:p>
            <a:pPr marL="411480" lvl="1" indent="0">
              <a:buNone/>
            </a:pPr>
            <a:r>
              <a:rPr lang="en-US" dirty="0">
                <a:ea typeface="+mn-lt"/>
                <a:cs typeface="+mn-lt"/>
              </a:rPr>
              <a:t>• Hypoxia</a:t>
            </a:r>
          </a:p>
          <a:p>
            <a:pPr marL="411480" lvl="1" indent="0">
              <a:buNone/>
            </a:pPr>
            <a:r>
              <a:rPr lang="en-US" dirty="0">
                <a:ea typeface="+mn-lt"/>
                <a:cs typeface="+mn-lt"/>
              </a:rPr>
              <a:t>• Cortisol deficiency</a:t>
            </a:r>
          </a:p>
          <a:p>
            <a:pPr marL="411480" lvl="1" indent="0">
              <a:buNone/>
            </a:pPr>
            <a:endParaRPr lang="en-US" dirty="0">
              <a:ea typeface="+mn-lt"/>
              <a:cs typeface="+mn-lt"/>
            </a:endParaRPr>
          </a:p>
          <a:p>
            <a:pPr marL="411480" lvl="1" indent="0" algn="ctr">
              <a:buNone/>
            </a:pPr>
            <a:r>
              <a:rPr lang="en-US" dirty="0">
                <a:ea typeface="+mn-lt"/>
                <a:cs typeface="+mn-lt"/>
              </a:rPr>
              <a:t>These states share the risk of over-rapid correction of</a:t>
            </a:r>
          </a:p>
          <a:p>
            <a:pPr marL="411480" lvl="1" indent="0" algn="ctr">
              <a:buNone/>
            </a:pPr>
            <a:r>
              <a:rPr lang="en-US" dirty="0">
                <a:ea typeface="+mn-lt"/>
                <a:cs typeface="+mn-lt"/>
              </a:rPr>
              <a:t>serum sodium and should be approached with caution.</a:t>
            </a:r>
          </a:p>
        </p:txBody>
      </p:sp>
    </p:spTree>
    <p:extLst>
      <p:ext uri="{BB962C8B-B14F-4D97-AF65-F5344CB8AC3E}">
        <p14:creationId xmlns:p14="http://schemas.microsoft.com/office/powerpoint/2010/main" val="42185034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07ABE-DD9B-E797-BCB4-B51793114B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5940C9-A0E8-E908-EC9B-876D44208FA5}"/>
              </a:ext>
            </a:extLst>
          </p:cNvPr>
          <p:cNvSpPr>
            <a:spLocks noGrp="1"/>
          </p:cNvSpPr>
          <p:nvPr>
            <p:ph type="title"/>
          </p:nvPr>
        </p:nvSpPr>
        <p:spPr/>
        <p:txBody>
          <a:bodyPr>
            <a:normAutofit/>
          </a:bodyPr>
          <a:lstStyle/>
          <a:p>
            <a:r>
              <a:rPr lang="en-US" sz="2400" dirty="0">
                <a:ea typeface="+mj-lt"/>
                <a:cs typeface="+mj-lt"/>
              </a:rPr>
              <a:t>Summary: Therapies for Hyponatremia</a:t>
            </a:r>
            <a:endParaRPr lang="en-US" dirty="0"/>
          </a:p>
        </p:txBody>
      </p:sp>
      <p:pic>
        <p:nvPicPr>
          <p:cNvPr id="5" name="Content Placeholder 4">
            <a:extLst>
              <a:ext uri="{FF2B5EF4-FFF2-40B4-BE49-F238E27FC236}">
                <a16:creationId xmlns:a16="http://schemas.microsoft.com/office/drawing/2014/main" id="{378E5B74-F62C-72C6-D65A-668B1DB18F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338" y="2233114"/>
            <a:ext cx="8229600" cy="3530009"/>
          </a:xfrm>
        </p:spPr>
      </p:pic>
    </p:spTree>
    <p:extLst>
      <p:ext uri="{BB962C8B-B14F-4D97-AF65-F5344CB8AC3E}">
        <p14:creationId xmlns:p14="http://schemas.microsoft.com/office/powerpoint/2010/main" val="4137705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752600"/>
            <a:ext cx="8229600" cy="4373563"/>
          </a:xfrm>
        </p:spPr>
        <p:txBody>
          <a:bodyPr>
            <a:normAutofit/>
          </a:bodyPr>
          <a:lstStyle/>
          <a:p>
            <a:pPr marL="114300" indent="0" algn="ctr">
              <a:buNone/>
            </a:pPr>
            <a:endParaRPr lang="en-US" sz="8000">
              <a:latin typeface="Apple Chancery"/>
              <a:cs typeface="Apple Chancery"/>
            </a:endParaRPr>
          </a:p>
          <a:p>
            <a:pPr marL="114300" indent="0" algn="ctr">
              <a:buNone/>
            </a:pPr>
            <a:r>
              <a:rPr lang="en-US" sz="8000">
                <a:latin typeface="Apple Chancery"/>
                <a:cs typeface="Apple Chancery"/>
              </a:rPr>
              <a:t> </a:t>
            </a:r>
            <a:r>
              <a:rPr lang="en-US" sz="8000">
                <a:latin typeface="Brush Script MT Italic"/>
                <a:cs typeface="Brush Script MT Italic"/>
              </a:rPr>
              <a:t>Thanks!</a:t>
            </a:r>
          </a:p>
          <a:p>
            <a:pPr algn="ctr"/>
            <a:endParaRPr lang="en-US" sz="4400"/>
          </a:p>
        </p:txBody>
      </p:sp>
    </p:spTree>
    <p:extLst>
      <p:ext uri="{BB962C8B-B14F-4D97-AF65-F5344CB8AC3E}">
        <p14:creationId xmlns:p14="http://schemas.microsoft.com/office/powerpoint/2010/main" val="2901307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vert="horz" lIns="91440" tIns="45720" rIns="91440" bIns="45720" rtlCol="0" anchor="t">
            <a:normAutofit/>
          </a:bodyPr>
          <a:lstStyle/>
          <a:p>
            <a:r>
              <a:rPr lang="en-US"/>
              <a:t>A water disorder</a:t>
            </a:r>
          </a:p>
        </p:txBody>
      </p:sp>
      <p:sp>
        <p:nvSpPr>
          <p:cNvPr id="3" name="Title 2"/>
          <p:cNvSpPr>
            <a:spLocks noGrp="1"/>
          </p:cNvSpPr>
          <p:nvPr>
            <p:ph type="ctrTitle"/>
          </p:nvPr>
        </p:nvSpPr>
        <p:spPr/>
        <p:txBody>
          <a:bodyPr/>
          <a:lstStyle/>
          <a:p>
            <a:r>
              <a:rPr lang="en-US"/>
              <a:t>Hypernatremia</a:t>
            </a:r>
          </a:p>
        </p:txBody>
      </p:sp>
      <p:sp>
        <p:nvSpPr>
          <p:cNvPr id="4" name="TextBox 3"/>
          <p:cNvSpPr txBox="1"/>
          <p:nvPr/>
        </p:nvSpPr>
        <p:spPr>
          <a:xfrm>
            <a:off x="6113114" y="6099282"/>
            <a:ext cx="2241982" cy="369332"/>
          </a:xfrm>
          <a:prstGeom prst="rect">
            <a:avLst/>
          </a:prstGeom>
          <a:noFill/>
        </p:spPr>
        <p:txBody>
          <a:bodyPr wrap="none" rtlCol="0">
            <a:spAutoFit/>
          </a:bodyPr>
          <a:lstStyle/>
          <a:p>
            <a:r>
              <a:rPr lang="en-US"/>
              <a:t>Dr. Mohit Agarwal</a:t>
            </a:r>
          </a:p>
        </p:txBody>
      </p:sp>
    </p:spTree>
    <p:extLst>
      <p:ext uri="{BB962C8B-B14F-4D97-AF65-F5344CB8AC3E}">
        <p14:creationId xmlns:p14="http://schemas.microsoft.com/office/powerpoint/2010/main" val="40448523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ea typeface="+mj-lt"/>
                <a:cs typeface="+mj-lt"/>
              </a:rPr>
              <a:t>dysnatremias</a:t>
            </a:r>
            <a:r>
              <a:rPr lang="en-US" sz="2400" dirty="0">
                <a:ea typeface="+mj-lt"/>
                <a:cs typeface="+mj-lt"/>
              </a:rPr>
              <a:t> are actually disorders of water homeostasis.</a:t>
            </a:r>
            <a:endParaRPr lang="en-US" dirty="0"/>
          </a:p>
        </p:txBody>
      </p:sp>
      <p:sp>
        <p:nvSpPr>
          <p:cNvPr id="3" name="Content Placeholder 2"/>
          <p:cNvSpPr>
            <a:spLocks noGrp="1"/>
          </p:cNvSpPr>
          <p:nvPr>
            <p:ph idx="1"/>
          </p:nvPr>
        </p:nvSpPr>
        <p:spPr>
          <a:xfrm>
            <a:off x="420330" y="1752600"/>
            <a:ext cx="8389373" cy="4373563"/>
          </a:xfrm>
        </p:spPr>
        <p:txBody>
          <a:bodyPr vert="horz" lIns="91440" tIns="45720" rIns="91440" bIns="45720" rtlCol="0" anchor="t">
            <a:normAutofit/>
          </a:bodyPr>
          <a:lstStyle/>
          <a:p>
            <a:endParaRPr lang="en-US" dirty="0"/>
          </a:p>
          <a:p>
            <a:endParaRPr lang="en-US"/>
          </a:p>
          <a:p>
            <a:r>
              <a:rPr lang="en-US" dirty="0">
                <a:ea typeface="+mn-lt"/>
                <a:cs typeface="+mn-lt"/>
              </a:rPr>
              <a:t>Hypernatremia is all about water. A more accurate term for hypernatremia might be “</a:t>
            </a:r>
            <a:r>
              <a:rPr lang="en-US" dirty="0" err="1">
                <a:ea typeface="+mn-lt"/>
                <a:cs typeface="+mn-lt"/>
              </a:rPr>
              <a:t>hypoaquaremia</a:t>
            </a:r>
            <a:r>
              <a:rPr lang="en-US" dirty="0">
                <a:ea typeface="+mn-lt"/>
                <a:cs typeface="+mn-lt"/>
              </a:rPr>
              <a:t>,” because it literally means a state in which there is too little water in the intravascular space and, as a consequence, in the intracellular space. </a:t>
            </a:r>
            <a:endParaRPr lang="en-US" dirty="0"/>
          </a:p>
          <a:p>
            <a:endParaRPr lang="en-US"/>
          </a:p>
          <a:p>
            <a:endParaRPr lang="en-US" dirty="0"/>
          </a:p>
        </p:txBody>
      </p:sp>
    </p:spTree>
    <p:extLst>
      <p:ext uri="{BB962C8B-B14F-4D97-AF65-F5344CB8AC3E}">
        <p14:creationId xmlns:p14="http://schemas.microsoft.com/office/powerpoint/2010/main" val="40231727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mj-lt"/>
                <a:cs typeface="+mj-lt"/>
              </a:rPr>
              <a:t>Hyper (High) natremia and Hypo (Low) natremia: </a:t>
            </a:r>
            <a:br>
              <a:rPr lang="en-US" sz="2000" dirty="0">
                <a:ea typeface="+mj-lt"/>
                <a:cs typeface="+mj-lt"/>
              </a:rPr>
            </a:br>
            <a:r>
              <a:rPr lang="en-US" sz="2000" dirty="0">
                <a:ea typeface="+mj-lt"/>
                <a:cs typeface="+mj-lt"/>
              </a:rPr>
              <a:t>Water deficiency and water excess</a:t>
            </a:r>
            <a:endParaRPr lang="en-US" sz="2000" dirty="0"/>
          </a:p>
        </p:txBody>
      </p:sp>
      <p:sp>
        <p:nvSpPr>
          <p:cNvPr id="3" name="Content Placeholder 2"/>
          <p:cNvSpPr>
            <a:spLocks noGrp="1"/>
          </p:cNvSpPr>
          <p:nvPr>
            <p:ph idx="1"/>
          </p:nvPr>
        </p:nvSpPr>
        <p:spPr/>
        <p:txBody>
          <a:bodyPr vert="horz" lIns="91440" tIns="45720" rIns="91440" bIns="45720" rtlCol="0" anchor="t">
            <a:normAutofit/>
          </a:bodyPr>
          <a:lstStyle/>
          <a:p>
            <a:pPr marL="114300" indent="0">
              <a:buNone/>
            </a:pPr>
            <a:endParaRPr lang="en-US" dirty="0"/>
          </a:p>
        </p:txBody>
      </p:sp>
      <p:sp>
        <p:nvSpPr>
          <p:cNvPr id="7" name="Rectangle 6">
            <a:extLst>
              <a:ext uri="{FF2B5EF4-FFF2-40B4-BE49-F238E27FC236}">
                <a16:creationId xmlns:a16="http://schemas.microsoft.com/office/drawing/2014/main" id="{12D1A1BB-3E9A-C568-850A-E37045C3654E}"/>
              </a:ext>
            </a:extLst>
          </p:cNvPr>
          <p:cNvSpPr/>
          <p:nvPr/>
        </p:nvSpPr>
        <p:spPr>
          <a:xfrm>
            <a:off x="888342" y="2925607"/>
            <a:ext cx="1847750" cy="187143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Na 130</a:t>
            </a:r>
          </a:p>
        </p:txBody>
      </p:sp>
      <p:sp>
        <p:nvSpPr>
          <p:cNvPr id="10" name="Rectangle 9">
            <a:extLst>
              <a:ext uri="{FF2B5EF4-FFF2-40B4-BE49-F238E27FC236}">
                <a16:creationId xmlns:a16="http://schemas.microsoft.com/office/drawing/2014/main" id="{DF153C96-27E1-3B50-EB1C-E8FBD86315EA}"/>
              </a:ext>
            </a:extLst>
          </p:cNvPr>
          <p:cNvSpPr/>
          <p:nvPr/>
        </p:nvSpPr>
        <p:spPr>
          <a:xfrm>
            <a:off x="3790260" y="3280942"/>
            <a:ext cx="1516103" cy="1516103"/>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Na 140</a:t>
            </a:r>
          </a:p>
        </p:txBody>
      </p:sp>
      <p:sp>
        <p:nvSpPr>
          <p:cNvPr id="11" name="Rectangle 10">
            <a:extLst>
              <a:ext uri="{FF2B5EF4-FFF2-40B4-BE49-F238E27FC236}">
                <a16:creationId xmlns:a16="http://schemas.microsoft.com/office/drawing/2014/main" id="{FECC9E88-F3A3-C2EC-D1E6-2C58BF95E89E}"/>
              </a:ext>
            </a:extLst>
          </p:cNvPr>
          <p:cNvSpPr/>
          <p:nvPr/>
        </p:nvSpPr>
        <p:spPr>
          <a:xfrm>
            <a:off x="6419752" y="3671812"/>
            <a:ext cx="1219989" cy="1125233"/>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Na 150</a:t>
            </a:r>
          </a:p>
        </p:txBody>
      </p:sp>
      <p:sp>
        <p:nvSpPr>
          <p:cNvPr id="12" name="TextBox 11">
            <a:extLst>
              <a:ext uri="{FF2B5EF4-FFF2-40B4-BE49-F238E27FC236}">
                <a16:creationId xmlns:a16="http://schemas.microsoft.com/office/drawing/2014/main" id="{7B6276EB-D9CC-75BE-7590-0CBE2DF65FDA}"/>
              </a:ext>
            </a:extLst>
          </p:cNvPr>
          <p:cNvSpPr txBox="1"/>
          <p:nvPr/>
        </p:nvSpPr>
        <p:spPr>
          <a:xfrm>
            <a:off x="971254" y="2451823"/>
            <a:ext cx="16771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Water Excess</a:t>
            </a:r>
          </a:p>
        </p:txBody>
      </p:sp>
      <p:sp>
        <p:nvSpPr>
          <p:cNvPr id="15" name="TextBox 14">
            <a:extLst>
              <a:ext uri="{FF2B5EF4-FFF2-40B4-BE49-F238E27FC236}">
                <a16:creationId xmlns:a16="http://schemas.microsoft.com/office/drawing/2014/main" id="{0E7DA8E8-B937-B94B-97D1-DFEED637200E}"/>
              </a:ext>
            </a:extLst>
          </p:cNvPr>
          <p:cNvSpPr txBox="1"/>
          <p:nvPr/>
        </p:nvSpPr>
        <p:spPr>
          <a:xfrm>
            <a:off x="3636280" y="2629492"/>
            <a:ext cx="20088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Balanced Water</a:t>
            </a:r>
          </a:p>
        </p:txBody>
      </p:sp>
      <p:sp>
        <p:nvSpPr>
          <p:cNvPr id="16" name="TextBox 15">
            <a:extLst>
              <a:ext uri="{FF2B5EF4-FFF2-40B4-BE49-F238E27FC236}">
                <a16:creationId xmlns:a16="http://schemas.microsoft.com/office/drawing/2014/main" id="{39140CC1-2FD4-BD2B-B350-A33FADD99AC7}"/>
              </a:ext>
            </a:extLst>
          </p:cNvPr>
          <p:cNvSpPr txBox="1"/>
          <p:nvPr/>
        </p:nvSpPr>
        <p:spPr>
          <a:xfrm>
            <a:off x="6005192" y="3079585"/>
            <a:ext cx="21154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Water Deficiency</a:t>
            </a:r>
          </a:p>
        </p:txBody>
      </p:sp>
    </p:spTree>
    <p:extLst>
      <p:ext uri="{BB962C8B-B14F-4D97-AF65-F5344CB8AC3E}">
        <p14:creationId xmlns:p14="http://schemas.microsoft.com/office/powerpoint/2010/main" val="541210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9A2D3-B5C7-57D2-8F75-C8D82B8082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4989F6-3164-0F1D-3595-061B03ACF483}"/>
              </a:ext>
            </a:extLst>
          </p:cNvPr>
          <p:cNvSpPr>
            <a:spLocks noGrp="1"/>
          </p:cNvSpPr>
          <p:nvPr>
            <p:ph type="title"/>
          </p:nvPr>
        </p:nvSpPr>
        <p:spPr/>
        <p:txBody>
          <a:bodyPr>
            <a:normAutofit/>
          </a:bodyPr>
          <a:lstStyle/>
          <a:p>
            <a:r>
              <a:rPr lang="en-US" sz="2400" dirty="0">
                <a:ea typeface="+mj-lt"/>
                <a:cs typeface="+mj-lt"/>
              </a:rPr>
              <a:t>Is it Real?</a:t>
            </a:r>
            <a:endParaRPr lang="en-US" dirty="0"/>
          </a:p>
        </p:txBody>
      </p:sp>
      <p:sp>
        <p:nvSpPr>
          <p:cNvPr id="3" name="TextBox 2">
            <a:extLst>
              <a:ext uri="{FF2B5EF4-FFF2-40B4-BE49-F238E27FC236}">
                <a16:creationId xmlns:a16="http://schemas.microsoft.com/office/drawing/2014/main" id="{9CBA220B-0919-04F8-4BAC-D473AD73CEB2}"/>
              </a:ext>
            </a:extLst>
          </p:cNvPr>
          <p:cNvSpPr txBox="1"/>
          <p:nvPr/>
        </p:nvSpPr>
        <p:spPr>
          <a:xfrm>
            <a:off x="367181" y="5685388"/>
            <a:ext cx="85115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pic>
        <p:nvPicPr>
          <p:cNvPr id="7" name="Content Placeholder 6">
            <a:extLst>
              <a:ext uri="{FF2B5EF4-FFF2-40B4-BE49-F238E27FC236}">
                <a16:creationId xmlns:a16="http://schemas.microsoft.com/office/drawing/2014/main" id="{792CCC3E-F22A-79C5-12EA-B5367DFF31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7485" y="1727433"/>
            <a:ext cx="7049029" cy="4908259"/>
          </a:xfrm>
        </p:spPr>
      </p:pic>
    </p:spTree>
    <p:extLst>
      <p:ext uri="{BB962C8B-B14F-4D97-AF65-F5344CB8AC3E}">
        <p14:creationId xmlns:p14="http://schemas.microsoft.com/office/powerpoint/2010/main" val="22057054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mj-lt"/>
                <a:cs typeface="+mj-lt"/>
              </a:rPr>
              <a:t>Classifications of hypernatremia</a:t>
            </a:r>
            <a:endParaRPr lang="en-US" dirty="0"/>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pPr lvl="1"/>
            <a:r>
              <a:rPr lang="en-US" dirty="0">
                <a:ea typeface="+mn-lt"/>
                <a:cs typeface="+mn-lt"/>
              </a:rPr>
              <a:t>Serum sodium concentration </a:t>
            </a:r>
          </a:p>
          <a:p>
            <a:pPr marL="868680" indent="-457200">
              <a:buFont typeface="Wingdings" pitchFamily="34" charset="0"/>
              <a:buChar char="v"/>
            </a:pPr>
            <a:r>
              <a:rPr lang="en-US" dirty="0">
                <a:ea typeface="+mn-lt"/>
                <a:cs typeface="+mn-lt"/>
              </a:rPr>
              <a:t>Mild 146–150 mmol/L</a:t>
            </a:r>
            <a:endParaRPr lang="en-US" dirty="0"/>
          </a:p>
          <a:p>
            <a:pPr marL="868680" indent="-457200">
              <a:buClr>
                <a:srgbClr val="93A299"/>
              </a:buClr>
              <a:buFont typeface="Wingdings" pitchFamily="34" charset="0"/>
              <a:buChar char="v"/>
            </a:pPr>
            <a:r>
              <a:rPr lang="en-US" dirty="0">
                <a:ea typeface="+mn-lt"/>
                <a:cs typeface="+mn-lt"/>
              </a:rPr>
              <a:t>Moderate 151–155 mmol/L</a:t>
            </a:r>
          </a:p>
          <a:p>
            <a:pPr marL="868680" indent="-457200">
              <a:buClr>
                <a:srgbClr val="93A299"/>
              </a:buClr>
              <a:buFont typeface="Wingdings" pitchFamily="34" charset="0"/>
              <a:buChar char="v"/>
            </a:pPr>
            <a:r>
              <a:rPr lang="en-US" dirty="0">
                <a:ea typeface="+mn-lt"/>
                <a:cs typeface="+mn-lt"/>
              </a:rPr>
              <a:t>Severe &gt; 155 mmol/L</a:t>
            </a:r>
          </a:p>
          <a:p>
            <a:pPr marL="868680" indent="-457200">
              <a:buClr>
                <a:srgbClr val="93A299"/>
              </a:buClr>
              <a:buAutoNum type="arabicPeriod"/>
            </a:pPr>
            <a:endParaRPr lang="en-US" dirty="0"/>
          </a:p>
          <a:p>
            <a:pPr lvl="1"/>
            <a:r>
              <a:rPr lang="en-US" dirty="0">
                <a:ea typeface="+mn-lt"/>
                <a:cs typeface="+mn-lt"/>
              </a:rPr>
              <a:t>Time of development (cutoff 48 hours) </a:t>
            </a:r>
          </a:p>
          <a:p>
            <a:pPr marL="868680" indent="-457200">
              <a:buFont typeface="Wingdings" pitchFamily="34" charset="0"/>
              <a:buChar char="v"/>
            </a:pPr>
            <a:r>
              <a:rPr lang="en-US" dirty="0">
                <a:ea typeface="+mn-lt"/>
                <a:cs typeface="+mn-lt"/>
              </a:rPr>
              <a:t>Acute </a:t>
            </a:r>
          </a:p>
          <a:p>
            <a:pPr marL="868680" indent="-457200">
              <a:buFont typeface="Wingdings" pitchFamily="34" charset="0"/>
              <a:buChar char="v"/>
            </a:pPr>
            <a:r>
              <a:rPr lang="en-US" dirty="0">
                <a:ea typeface="+mn-lt"/>
                <a:cs typeface="+mn-lt"/>
              </a:rPr>
              <a:t>Chronic</a:t>
            </a:r>
          </a:p>
          <a:p>
            <a:pPr marL="411480" indent="0">
              <a:buNone/>
            </a:pPr>
            <a:endParaRPr lang="en-US" dirty="0"/>
          </a:p>
          <a:p>
            <a:pPr lvl="1"/>
            <a:r>
              <a:rPr lang="en-US" dirty="0">
                <a:ea typeface="+mn-lt"/>
                <a:cs typeface="+mn-lt"/>
              </a:rPr>
              <a:t>Clinical assessment of volume status </a:t>
            </a:r>
          </a:p>
          <a:p>
            <a:pPr marL="868680" indent="-457200">
              <a:buClr>
                <a:srgbClr val="93A299"/>
              </a:buClr>
              <a:buFont typeface="Wingdings,Sans-Serif" pitchFamily="34" charset="0"/>
              <a:buChar char="v"/>
            </a:pPr>
            <a:r>
              <a:rPr lang="en-US" dirty="0">
                <a:latin typeface="Century Gothic"/>
                <a:ea typeface="+mn-lt"/>
                <a:cs typeface="Arial"/>
              </a:rPr>
              <a:t>Euvolemic</a:t>
            </a:r>
          </a:p>
          <a:p>
            <a:pPr marL="868680" indent="-457200">
              <a:buClr>
                <a:srgbClr val="93A299"/>
              </a:buClr>
              <a:buFont typeface="Wingdings,Sans-Serif" pitchFamily="34" charset="0"/>
              <a:buChar char="v"/>
            </a:pPr>
            <a:r>
              <a:rPr lang="en-US" dirty="0">
                <a:latin typeface="Century Gothic"/>
                <a:ea typeface="+mn-lt"/>
                <a:cs typeface="Arial"/>
              </a:rPr>
              <a:t>Hypovolemic</a:t>
            </a:r>
          </a:p>
          <a:p>
            <a:pPr marL="868680" indent="-457200">
              <a:buClr>
                <a:srgbClr val="93A299"/>
              </a:buClr>
              <a:buFont typeface="Wingdings,Sans-Serif" pitchFamily="34" charset="0"/>
              <a:buChar char="v"/>
            </a:pPr>
            <a:r>
              <a:rPr lang="en-US" dirty="0">
                <a:latin typeface="Century Gothic"/>
                <a:ea typeface="+mn-lt"/>
                <a:cs typeface="Arial"/>
              </a:rPr>
              <a:t>Hypervolemic</a:t>
            </a:r>
            <a:endParaRPr lang="en-US" dirty="0">
              <a:latin typeface="Century Gothic"/>
            </a:endParaRPr>
          </a:p>
        </p:txBody>
      </p:sp>
    </p:spTree>
    <p:extLst>
      <p:ext uri="{BB962C8B-B14F-4D97-AF65-F5344CB8AC3E}">
        <p14:creationId xmlns:p14="http://schemas.microsoft.com/office/powerpoint/2010/main" val="14181138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mj-lt"/>
                <a:cs typeface="+mj-lt"/>
              </a:rPr>
              <a:t>Consequences of hypernatremia</a:t>
            </a:r>
            <a:endParaRPr lang="en-US" dirty="0"/>
          </a:p>
        </p:txBody>
      </p:sp>
      <p:sp>
        <p:nvSpPr>
          <p:cNvPr id="5" name="TextBox 4">
            <a:extLst>
              <a:ext uri="{FF2B5EF4-FFF2-40B4-BE49-F238E27FC236}">
                <a16:creationId xmlns:a16="http://schemas.microsoft.com/office/drawing/2014/main" id="{442E2827-F49E-8378-43A5-76BAF9E0D829}"/>
              </a:ext>
            </a:extLst>
          </p:cNvPr>
          <p:cNvSpPr txBox="1"/>
          <p:nvPr/>
        </p:nvSpPr>
        <p:spPr>
          <a:xfrm>
            <a:off x="7047512" y="1812218"/>
            <a:ext cx="197330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ea typeface="+mn-lt"/>
                <a:cs typeface="+mn-lt"/>
              </a:rPr>
              <a:t>Lindner G, Funk GC. Hypernatremia in critically ill patients. J Crit Care. 2013 Apr;28(2):216.e11-20.</a:t>
            </a:r>
            <a:endParaRPr lang="en-US" dirty="0">
              <a:ea typeface="+mn-lt"/>
              <a:cs typeface="+mn-lt"/>
            </a:endParaRPr>
          </a:p>
        </p:txBody>
      </p:sp>
      <p:pic>
        <p:nvPicPr>
          <p:cNvPr id="7" name="Picture 7" descr="Screen Shot 2023-06-20 at 9.40.47 PM.png">
            <a:extLst>
              <a:ext uri="{FF2B5EF4-FFF2-40B4-BE49-F238E27FC236}">
                <a16:creationId xmlns:a16="http://schemas.microsoft.com/office/drawing/2014/main" id="{441AE6EE-02C3-D16A-08F7-31C5B6FCC1B6}"/>
              </a:ext>
            </a:extLst>
          </p:cNvPr>
          <p:cNvPicPr>
            <a:picLocks noGrp="1" noChangeAspect="1"/>
          </p:cNvPicPr>
          <p:nvPr>
            <p:ph idx="1"/>
          </p:nvPr>
        </p:nvPicPr>
        <p:blipFill>
          <a:blip r:embed="rId2"/>
          <a:stretch>
            <a:fillRect/>
          </a:stretch>
        </p:blipFill>
        <p:spPr>
          <a:xfrm>
            <a:off x="259081" y="1717066"/>
            <a:ext cx="6718865" cy="3876092"/>
          </a:xfrm>
        </p:spPr>
      </p:pic>
      <p:sp>
        <p:nvSpPr>
          <p:cNvPr id="3" name="TextBox 2">
            <a:extLst>
              <a:ext uri="{FF2B5EF4-FFF2-40B4-BE49-F238E27FC236}">
                <a16:creationId xmlns:a16="http://schemas.microsoft.com/office/drawing/2014/main" id="{4ACDD866-0033-1117-6138-D27F458E68E2}"/>
              </a:ext>
            </a:extLst>
          </p:cNvPr>
          <p:cNvSpPr txBox="1"/>
          <p:nvPr/>
        </p:nvSpPr>
        <p:spPr>
          <a:xfrm>
            <a:off x="367181" y="5685388"/>
            <a:ext cx="85115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The major symptoms of hypernatremia are neurologic and include altered mental status, weakness, neuromuscular irritability, focal neurologic deficits, and occasionally coma or seizure.</a:t>
            </a:r>
            <a:endParaRPr lang="en-US" dirty="0"/>
          </a:p>
        </p:txBody>
      </p:sp>
    </p:spTree>
    <p:extLst>
      <p:ext uri="{BB962C8B-B14F-4D97-AF65-F5344CB8AC3E}">
        <p14:creationId xmlns:p14="http://schemas.microsoft.com/office/powerpoint/2010/main" val="23194528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mj-lt"/>
                <a:cs typeface="+mj-lt"/>
              </a:rPr>
              <a:t>symptoms of hypernatremia </a:t>
            </a:r>
            <a:endParaRPr lang="en-US" dirty="0"/>
          </a:p>
        </p:txBody>
      </p:sp>
      <p:sp>
        <p:nvSpPr>
          <p:cNvPr id="3" name="Content Placeholder 2"/>
          <p:cNvSpPr>
            <a:spLocks noGrp="1"/>
          </p:cNvSpPr>
          <p:nvPr>
            <p:ph idx="1"/>
          </p:nvPr>
        </p:nvSpPr>
        <p:spPr/>
        <p:txBody>
          <a:bodyPr vert="horz" lIns="91440" tIns="45720" rIns="91440" bIns="45720" rtlCol="0" anchor="t">
            <a:normAutofit lnSpcReduction="10000"/>
          </a:bodyPr>
          <a:lstStyle/>
          <a:p>
            <a:pPr lvl="1"/>
            <a:r>
              <a:rPr lang="en-US" dirty="0">
                <a:ea typeface="+mn-lt"/>
                <a:cs typeface="+mn-lt"/>
              </a:rPr>
              <a:t>The severity of the symptoms depends on the amount of time it takes for the condition to develop. </a:t>
            </a:r>
          </a:p>
          <a:p>
            <a:pPr lvl="1"/>
            <a:endParaRPr lang="en-US" dirty="0">
              <a:ea typeface="+mn-lt"/>
              <a:cs typeface="+mn-lt"/>
            </a:endParaRPr>
          </a:p>
          <a:p>
            <a:pPr lvl="1"/>
            <a:r>
              <a:rPr lang="en-US" b="1" u="sng" dirty="0">
                <a:ea typeface="+mn-lt"/>
                <a:cs typeface="+mn-lt"/>
              </a:rPr>
              <a:t>Acute hypernatremia</a:t>
            </a:r>
            <a:r>
              <a:rPr lang="en-US" dirty="0">
                <a:ea typeface="+mn-lt"/>
                <a:cs typeface="+mn-lt"/>
              </a:rPr>
              <a:t>: more severe symptoms.</a:t>
            </a:r>
          </a:p>
          <a:p>
            <a:pPr marL="868680" indent="-457200">
              <a:buFont typeface="Wingdings" pitchFamily="34" charset="0"/>
              <a:buChar char="v"/>
            </a:pPr>
            <a:r>
              <a:rPr lang="en-US" sz="2000" dirty="0">
                <a:ea typeface="+mn-lt"/>
                <a:cs typeface="+mn-lt"/>
              </a:rPr>
              <a:t>Anorexia, restlessness, nausea and vomiting, altered mental status, lethargy or irritability, twitching, ataxia, hyperreflexia, stupor, and/or coma.</a:t>
            </a:r>
          </a:p>
          <a:p>
            <a:pPr marL="868680" indent="-457200">
              <a:buClr>
                <a:srgbClr val="93A299"/>
              </a:buClr>
              <a:buAutoNum type="arabicPeriod"/>
            </a:pPr>
            <a:endParaRPr lang="en-US" sz="2000" dirty="0"/>
          </a:p>
          <a:p>
            <a:pPr lvl="1"/>
            <a:r>
              <a:rPr lang="en-US" b="1" u="sng" dirty="0">
                <a:ea typeface="+mn-lt"/>
                <a:cs typeface="+mn-lt"/>
              </a:rPr>
              <a:t>Chronic Hypernatremia</a:t>
            </a:r>
            <a:r>
              <a:rPr lang="en-US" dirty="0">
                <a:ea typeface="+mn-lt"/>
                <a:cs typeface="+mn-lt"/>
              </a:rPr>
              <a:t>: gives the adaptive mechanisms (uptake of myoinositol) of the brain a chance to adjust and typically is better tolerated and less symptomatic</a:t>
            </a:r>
          </a:p>
          <a:p>
            <a:pPr marL="868680" indent="-457200">
              <a:buFont typeface="Wingdings" pitchFamily="34" charset="0"/>
              <a:buChar char="v"/>
            </a:pPr>
            <a:r>
              <a:rPr lang="en-US" sz="2000" dirty="0">
                <a:ea typeface="+mn-lt"/>
                <a:cs typeface="+mn-lt"/>
              </a:rPr>
              <a:t>Patients complain of thirst and often have signs of volume depletion.</a:t>
            </a:r>
            <a:endParaRPr lang="en-US" sz="2000" dirty="0"/>
          </a:p>
          <a:p>
            <a:pPr marL="411480" indent="0">
              <a:buNone/>
            </a:pPr>
            <a:endParaRPr lang="en-US" sz="2000" dirty="0"/>
          </a:p>
          <a:p>
            <a:pPr marL="411480" lvl="1" indent="0">
              <a:buNone/>
            </a:pPr>
            <a:endParaRPr lang="en-US" dirty="0">
              <a:latin typeface="Century Gothic"/>
            </a:endParaRPr>
          </a:p>
        </p:txBody>
      </p:sp>
    </p:spTree>
    <p:extLst>
      <p:ext uri="{BB962C8B-B14F-4D97-AF65-F5344CB8AC3E}">
        <p14:creationId xmlns:p14="http://schemas.microsoft.com/office/powerpoint/2010/main" val="19788551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a typeface="+mj-lt"/>
                <a:cs typeface="+mj-lt"/>
              </a:rPr>
              <a:t>Pathogenetic Mechanisms of Hypernatremia</a:t>
            </a:r>
            <a:endParaRPr lang="en-US" dirty="0"/>
          </a:p>
        </p:txBody>
      </p:sp>
      <p:graphicFrame>
        <p:nvGraphicFramePr>
          <p:cNvPr id="4" name="Table 4">
            <a:extLst>
              <a:ext uri="{FF2B5EF4-FFF2-40B4-BE49-F238E27FC236}">
                <a16:creationId xmlns:a16="http://schemas.microsoft.com/office/drawing/2014/main" id="{1431F12C-BCDD-F3D7-176F-248C18AC7413}"/>
              </a:ext>
            </a:extLst>
          </p:cNvPr>
          <p:cNvGraphicFramePr>
            <a:graphicFrameLocks noGrp="1"/>
          </p:cNvGraphicFramePr>
          <p:nvPr>
            <p:ph idx="1"/>
          </p:nvPr>
        </p:nvGraphicFramePr>
        <p:xfrm>
          <a:off x="426404" y="1776683"/>
          <a:ext cx="8265132" cy="3406619"/>
        </p:xfrm>
        <a:graphic>
          <a:graphicData uri="http://schemas.openxmlformats.org/drawingml/2006/table">
            <a:tbl>
              <a:tblPr firstRow="1" bandRow="1">
                <a:tableStyleId>{5C22544A-7EE6-4342-B048-85BDC9FD1C3A}</a:tableStyleId>
              </a:tblPr>
              <a:tblGrid>
                <a:gridCol w="2755044">
                  <a:extLst>
                    <a:ext uri="{9D8B030D-6E8A-4147-A177-3AD203B41FA5}">
                      <a16:colId xmlns:a16="http://schemas.microsoft.com/office/drawing/2014/main" val="1491935123"/>
                    </a:ext>
                  </a:extLst>
                </a:gridCol>
                <a:gridCol w="2755044">
                  <a:extLst>
                    <a:ext uri="{9D8B030D-6E8A-4147-A177-3AD203B41FA5}">
                      <a16:colId xmlns:a16="http://schemas.microsoft.com/office/drawing/2014/main" val="2012831025"/>
                    </a:ext>
                  </a:extLst>
                </a:gridCol>
                <a:gridCol w="2755044">
                  <a:extLst>
                    <a:ext uri="{9D8B030D-6E8A-4147-A177-3AD203B41FA5}">
                      <a16:colId xmlns:a16="http://schemas.microsoft.com/office/drawing/2014/main" val="1061204260"/>
                    </a:ext>
                  </a:extLst>
                </a:gridCol>
              </a:tblGrid>
              <a:tr h="663419">
                <a:tc>
                  <a:txBody>
                    <a:bodyPr/>
                    <a:lstStyle/>
                    <a:p>
                      <a:r>
                        <a:rPr lang="en-US" dirty="0"/>
                        <a:t>Condition</a:t>
                      </a:r>
                    </a:p>
                  </a:txBody>
                  <a:tcPr/>
                </a:tc>
                <a:tc>
                  <a:txBody>
                    <a:bodyPr/>
                    <a:lstStyle/>
                    <a:p>
                      <a:r>
                        <a:rPr lang="en-US" dirty="0"/>
                        <a:t>Serum Sodium</a:t>
                      </a:r>
                    </a:p>
                  </a:txBody>
                  <a:tcPr/>
                </a:tc>
                <a:tc>
                  <a:txBody>
                    <a:bodyPr/>
                    <a:lstStyle/>
                    <a:p>
                      <a:r>
                        <a:rPr lang="en-US" dirty="0"/>
                        <a:t>Example</a:t>
                      </a:r>
                    </a:p>
                  </a:txBody>
                  <a:tcPr/>
                </a:tc>
                <a:extLst>
                  <a:ext uri="{0D108BD9-81ED-4DB2-BD59-A6C34878D82A}">
                    <a16:rowId xmlns:a16="http://schemas.microsoft.com/office/drawing/2014/main" val="2365395748"/>
                  </a:ext>
                </a:extLst>
              </a:tr>
              <a:tr h="663419">
                <a:tc>
                  <a:txBody>
                    <a:bodyPr/>
                    <a:lstStyle/>
                    <a:p>
                      <a:r>
                        <a:rPr lang="en-US" dirty="0"/>
                        <a:t>Pure Water Loss</a:t>
                      </a:r>
                    </a:p>
                  </a:txBody>
                  <a:tcPr/>
                </a:tc>
                <a:tc>
                  <a:txBody>
                    <a:bodyPr/>
                    <a:lstStyle/>
                    <a:p>
                      <a:r>
                        <a:rPr lang="en-US" dirty="0"/>
                        <a:t>             Na</a:t>
                      </a:r>
                    </a:p>
                    <a:p>
                      <a:pPr lvl="0">
                        <a:buNone/>
                      </a:pPr>
                      <a:r>
                        <a:rPr lang="en-US" dirty="0"/>
                        <a:t>--------------------------</a:t>
                      </a:r>
                    </a:p>
                    <a:p>
                      <a:pPr lvl="0">
                        <a:buNone/>
                      </a:pPr>
                      <a:r>
                        <a:rPr lang="en-US" sz="1800" b="0" i="0" u="none" strike="noStrike" noProof="0" dirty="0"/>
                        <a:t>↓Total Body Water</a:t>
                      </a:r>
                      <a:endParaRPr lang="en-US" dirty="0"/>
                    </a:p>
                  </a:txBody>
                  <a:tcPr/>
                </a:tc>
                <a:tc>
                  <a:txBody>
                    <a:bodyPr/>
                    <a:lstStyle/>
                    <a:p>
                      <a:r>
                        <a:rPr lang="en-US" dirty="0"/>
                        <a:t>Diabetes Insipidus</a:t>
                      </a:r>
                    </a:p>
                  </a:txBody>
                  <a:tcPr/>
                </a:tc>
                <a:extLst>
                  <a:ext uri="{0D108BD9-81ED-4DB2-BD59-A6C34878D82A}">
                    <a16:rowId xmlns:a16="http://schemas.microsoft.com/office/drawing/2014/main" val="2949390070"/>
                  </a:ext>
                </a:extLst>
              </a:tr>
              <a:tr h="663419">
                <a:tc>
                  <a:txBody>
                    <a:bodyPr/>
                    <a:lstStyle/>
                    <a:p>
                      <a:r>
                        <a:rPr lang="en-US" dirty="0"/>
                        <a:t>Sodium &amp; Water Loss</a:t>
                      </a:r>
                    </a:p>
                  </a:txBody>
                  <a:tcPr/>
                </a:tc>
                <a:tc>
                  <a:txBody>
                    <a:bodyPr/>
                    <a:lstStyle/>
                    <a:p>
                      <a:pPr lvl="0">
                        <a:buNone/>
                      </a:pPr>
                      <a:r>
                        <a:rPr lang="en-US" sz="1800" b="0" i="0" u="none" strike="noStrike" noProof="0" dirty="0">
                          <a:latin typeface="Century Gothic"/>
                        </a:rPr>
                        <a:t>  </a:t>
                      </a:r>
                      <a:r>
                        <a:rPr lang="en-US" sz="1800" b="0" i="0" u="none" strike="noStrike" noProof="0" dirty="0"/>
                        <a:t>↓ </a:t>
                      </a:r>
                      <a:r>
                        <a:rPr lang="en-US" sz="1800" b="0" i="0" u="none" strike="noStrike" noProof="0" dirty="0">
                          <a:latin typeface="Century Gothic"/>
                        </a:rPr>
                        <a:t>Na</a:t>
                      </a:r>
                    </a:p>
                    <a:p>
                      <a:pPr lvl="0">
                        <a:buNone/>
                      </a:pPr>
                      <a:r>
                        <a:rPr lang="en-US" sz="1800" b="0" i="0" u="none" strike="noStrike" noProof="0" dirty="0">
                          <a:latin typeface="Century Gothic"/>
                        </a:rPr>
                        <a:t>--------------------------</a:t>
                      </a:r>
                    </a:p>
                    <a:p>
                      <a:pPr lvl="0">
                        <a:buNone/>
                      </a:pPr>
                      <a:r>
                        <a:rPr lang="en-US" sz="1800" b="0" i="0" u="none" strike="noStrike" noProof="0" dirty="0">
                          <a:latin typeface="Century Gothic"/>
                        </a:rPr>
                        <a:t>↓</a:t>
                      </a:r>
                      <a:r>
                        <a:rPr lang="en-US" sz="1800" b="0" i="0" u="none" strike="noStrike" noProof="0" dirty="0"/>
                        <a:t>↓ </a:t>
                      </a:r>
                      <a:r>
                        <a:rPr lang="en-US" sz="1800" b="0" i="0" u="none" strike="noStrike" noProof="0" dirty="0">
                          <a:latin typeface="Century Gothic"/>
                        </a:rPr>
                        <a:t>Total Body Water</a:t>
                      </a:r>
                      <a:endParaRPr lang="en-US" dirty="0"/>
                    </a:p>
                  </a:txBody>
                  <a:tcPr/>
                </a:tc>
                <a:tc>
                  <a:txBody>
                    <a:bodyPr/>
                    <a:lstStyle/>
                    <a:p>
                      <a:r>
                        <a:rPr lang="en-US" dirty="0"/>
                        <a:t>Osmotic Diuresis</a:t>
                      </a:r>
                    </a:p>
                  </a:txBody>
                  <a:tcPr/>
                </a:tc>
                <a:extLst>
                  <a:ext uri="{0D108BD9-81ED-4DB2-BD59-A6C34878D82A}">
                    <a16:rowId xmlns:a16="http://schemas.microsoft.com/office/drawing/2014/main" val="3119682355"/>
                  </a:ext>
                </a:extLst>
              </a:tr>
              <a:tr h="663419">
                <a:tc>
                  <a:txBody>
                    <a:bodyPr/>
                    <a:lstStyle/>
                    <a:p>
                      <a:r>
                        <a:rPr lang="en-US" dirty="0"/>
                        <a:t>Sodium Gain</a:t>
                      </a:r>
                    </a:p>
                  </a:txBody>
                  <a:tcPr/>
                </a:tc>
                <a:tc>
                  <a:txBody>
                    <a:bodyPr/>
                    <a:lstStyle/>
                    <a:p>
                      <a:pPr lvl="0">
                        <a:buNone/>
                      </a:pPr>
                      <a:r>
                        <a:rPr lang="en-US" sz="1800" b="0" i="0" u="none" strike="noStrike" noProof="0" dirty="0">
                          <a:latin typeface="Century Gothic"/>
                        </a:rPr>
                        <a:t> </a:t>
                      </a:r>
                      <a:r>
                        <a:rPr lang="en-US" sz="1800" b="0" i="0" u="none" strike="noStrike" noProof="0" dirty="0"/>
                        <a:t>↑</a:t>
                      </a:r>
                      <a:r>
                        <a:rPr lang="en-US" sz="1800" b="0" i="0" u="none" strike="noStrike" noProof="0" dirty="0">
                          <a:latin typeface="Century Gothic"/>
                        </a:rPr>
                        <a:t> Na</a:t>
                      </a:r>
                    </a:p>
                    <a:p>
                      <a:pPr lvl="0">
                        <a:buNone/>
                      </a:pPr>
                      <a:r>
                        <a:rPr lang="en-US" sz="1800" b="0" i="0" u="none" strike="noStrike" noProof="0" dirty="0">
                          <a:latin typeface="Century Gothic"/>
                        </a:rPr>
                        <a:t>--------------------------</a:t>
                      </a:r>
                    </a:p>
                    <a:p>
                      <a:pPr lvl="0">
                        <a:buNone/>
                      </a:pPr>
                      <a:r>
                        <a:rPr lang="en-US" sz="1800" b="0" i="0" u="none" strike="noStrike" noProof="0" dirty="0">
                          <a:latin typeface="Century Gothic"/>
                        </a:rPr>
                        <a:t>Total Body Water</a:t>
                      </a:r>
                      <a:endParaRPr lang="en-US" dirty="0"/>
                    </a:p>
                  </a:txBody>
                  <a:tcPr/>
                </a:tc>
                <a:tc>
                  <a:txBody>
                    <a:bodyPr/>
                    <a:lstStyle/>
                    <a:p>
                      <a:r>
                        <a:rPr lang="en-US" dirty="0"/>
                        <a:t>Hypertonic Bicarbonate infusion</a:t>
                      </a:r>
                    </a:p>
                  </a:txBody>
                  <a:tcPr/>
                </a:tc>
                <a:extLst>
                  <a:ext uri="{0D108BD9-81ED-4DB2-BD59-A6C34878D82A}">
                    <a16:rowId xmlns:a16="http://schemas.microsoft.com/office/drawing/2014/main" val="2306185311"/>
                  </a:ext>
                </a:extLst>
              </a:tr>
            </a:tbl>
          </a:graphicData>
        </a:graphic>
      </p:graphicFrame>
    </p:spTree>
    <p:extLst>
      <p:ext uri="{BB962C8B-B14F-4D97-AF65-F5344CB8AC3E}">
        <p14:creationId xmlns:p14="http://schemas.microsoft.com/office/powerpoint/2010/main" val="39455265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mj-lt"/>
                <a:cs typeface="+mj-lt"/>
              </a:rPr>
              <a:t>Treatment goals for hypernatremia </a:t>
            </a:r>
            <a:endParaRPr lang="en-US"/>
          </a:p>
        </p:txBody>
      </p:sp>
      <p:sp>
        <p:nvSpPr>
          <p:cNvPr id="3" name="Content Placeholder 2"/>
          <p:cNvSpPr>
            <a:spLocks noGrp="1"/>
          </p:cNvSpPr>
          <p:nvPr>
            <p:ph idx="1"/>
          </p:nvPr>
        </p:nvSpPr>
        <p:spPr/>
        <p:txBody>
          <a:bodyPr vert="horz" lIns="91440" tIns="45720" rIns="91440" bIns="45720" rtlCol="0" anchor="t">
            <a:normAutofit/>
          </a:bodyPr>
          <a:lstStyle/>
          <a:p>
            <a:r>
              <a:rPr lang="en-US" dirty="0">
                <a:ea typeface="+mn-lt"/>
                <a:cs typeface="+mn-lt"/>
              </a:rPr>
              <a:t>Stop ongoing water loss by treating the underlying cause and to correct the water deficit. </a:t>
            </a:r>
          </a:p>
          <a:p>
            <a:r>
              <a:rPr lang="en-US" dirty="0">
                <a:ea typeface="+mn-lt"/>
                <a:cs typeface="+mn-lt"/>
              </a:rPr>
              <a:t>Water replacement is essential in a patient who is hypovolemic. </a:t>
            </a:r>
          </a:p>
          <a:p>
            <a:r>
              <a:rPr lang="en-US" dirty="0">
                <a:ea typeface="+mn-lt"/>
                <a:cs typeface="+mn-lt"/>
              </a:rPr>
              <a:t>The amount of fluid deficit can be calculated by the equation:</a:t>
            </a:r>
            <a:endParaRPr lang="en-US" dirty="0"/>
          </a:p>
          <a:p>
            <a:r>
              <a:rPr lang="en-US" b="1" dirty="0">
                <a:ea typeface="+mn-lt"/>
                <a:cs typeface="+mn-lt"/>
              </a:rPr>
              <a:t>water deficit = Body Weight in kg x TBW Factor x ([plasma Na+] − 140)/140 </a:t>
            </a:r>
            <a:endParaRPr lang="en-US" b="1" dirty="0"/>
          </a:p>
          <a:p>
            <a:pPr marL="114300" indent="0">
              <a:buNone/>
            </a:pPr>
            <a:endParaRPr lang="en-US" dirty="0"/>
          </a:p>
          <a:p>
            <a:endParaRPr lang="en-US" dirty="0"/>
          </a:p>
        </p:txBody>
      </p:sp>
      <p:sp>
        <p:nvSpPr>
          <p:cNvPr id="4" name="Rectangle: Rounded Corners 3">
            <a:extLst>
              <a:ext uri="{FF2B5EF4-FFF2-40B4-BE49-F238E27FC236}">
                <a16:creationId xmlns:a16="http://schemas.microsoft.com/office/drawing/2014/main" id="{504251A1-493A-3623-637D-9296DE17217A}"/>
              </a:ext>
            </a:extLst>
          </p:cNvPr>
          <p:cNvSpPr/>
          <p:nvPr/>
        </p:nvSpPr>
        <p:spPr>
          <a:xfrm>
            <a:off x="5744610" y="4797046"/>
            <a:ext cx="2807161" cy="16582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ct val="20000"/>
              </a:spcBef>
            </a:pPr>
            <a:r>
              <a:rPr lang="en-US" sz="2200" b="1" dirty="0">
                <a:solidFill>
                  <a:srgbClr val="564B3C"/>
                </a:solidFill>
                <a:latin typeface="Arial"/>
                <a:cs typeface="Arial"/>
              </a:rPr>
              <a:t>TBW factor:</a:t>
            </a:r>
            <a:endParaRPr lang="en-US" b="1"/>
          </a:p>
          <a:p>
            <a:pPr marL="285750" indent="-285750">
              <a:spcBef>
                <a:spcPct val="20000"/>
              </a:spcBef>
              <a:buFont typeface="Arial"/>
              <a:buChar char="•"/>
            </a:pPr>
            <a:r>
              <a:rPr lang="en-US" sz="2200" dirty="0">
                <a:solidFill>
                  <a:srgbClr val="564B3C"/>
                </a:solidFill>
                <a:latin typeface="Arial"/>
                <a:cs typeface="Arial"/>
              </a:rPr>
              <a:t>0.6 male</a:t>
            </a:r>
          </a:p>
          <a:p>
            <a:pPr marL="285750" indent="-285750">
              <a:spcBef>
                <a:spcPct val="20000"/>
              </a:spcBef>
              <a:buFont typeface="Arial"/>
              <a:buChar char="•"/>
            </a:pPr>
            <a:r>
              <a:rPr lang="en-US" sz="2200" dirty="0">
                <a:solidFill>
                  <a:srgbClr val="564B3C"/>
                </a:solidFill>
                <a:latin typeface="Arial"/>
                <a:cs typeface="Arial"/>
              </a:rPr>
              <a:t>0.5 female</a:t>
            </a:r>
          </a:p>
          <a:p>
            <a:pPr marL="285750" indent="-285750">
              <a:spcBef>
                <a:spcPct val="20000"/>
              </a:spcBef>
              <a:buFont typeface="Arial"/>
              <a:buChar char="•"/>
            </a:pPr>
            <a:r>
              <a:rPr lang="en-US" sz="2200" dirty="0">
                <a:solidFill>
                  <a:srgbClr val="564B3C"/>
                </a:solidFill>
                <a:latin typeface="Arial"/>
                <a:cs typeface="Arial"/>
              </a:rPr>
              <a:t>0.45 elderly</a:t>
            </a:r>
            <a:endParaRPr lang="en-US" dirty="0"/>
          </a:p>
        </p:txBody>
      </p:sp>
    </p:spTree>
    <p:extLst>
      <p:ext uri="{BB962C8B-B14F-4D97-AF65-F5344CB8AC3E}">
        <p14:creationId xmlns:p14="http://schemas.microsoft.com/office/powerpoint/2010/main" val="40287523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770F2-B421-7A40-E3EA-22B5B8114E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D10592-C27B-ABFA-9ED8-E8489B25ED8D}"/>
              </a:ext>
            </a:extLst>
          </p:cNvPr>
          <p:cNvSpPr>
            <a:spLocks noGrp="1"/>
          </p:cNvSpPr>
          <p:nvPr>
            <p:ph type="title"/>
          </p:nvPr>
        </p:nvSpPr>
        <p:spPr/>
        <p:txBody>
          <a:bodyPr>
            <a:normAutofit/>
          </a:bodyPr>
          <a:lstStyle/>
          <a:p>
            <a:r>
              <a:rPr lang="en-US" sz="2400" dirty="0">
                <a:ea typeface="+mj-lt"/>
                <a:cs typeface="+mj-lt"/>
              </a:rPr>
              <a:t>Case</a:t>
            </a:r>
            <a:endParaRPr lang="en-US" dirty="0"/>
          </a:p>
        </p:txBody>
      </p:sp>
      <p:sp>
        <p:nvSpPr>
          <p:cNvPr id="3" name="Content Placeholder 2">
            <a:extLst>
              <a:ext uri="{FF2B5EF4-FFF2-40B4-BE49-F238E27FC236}">
                <a16:creationId xmlns:a16="http://schemas.microsoft.com/office/drawing/2014/main" id="{3F9D7CB6-76C4-2EA6-A6B7-2067837D3F5A}"/>
              </a:ext>
            </a:extLst>
          </p:cNvPr>
          <p:cNvSpPr>
            <a:spLocks noGrp="1"/>
          </p:cNvSpPr>
          <p:nvPr>
            <p:ph idx="1"/>
          </p:nvPr>
        </p:nvSpPr>
        <p:spPr>
          <a:xfrm>
            <a:off x="541090" y="1811323"/>
            <a:ext cx="8229600" cy="4373563"/>
          </a:xfrm>
        </p:spPr>
        <p:txBody>
          <a:bodyPr vert="horz" lIns="91440" tIns="45720" rIns="91440" bIns="45720" rtlCol="0" anchor="t">
            <a:normAutofit/>
          </a:bodyPr>
          <a:lstStyle/>
          <a:p>
            <a:pPr marL="411480" lvl="1" indent="0">
              <a:buNone/>
            </a:pPr>
            <a:r>
              <a:rPr lang="en-US" dirty="0">
                <a:ea typeface="+mn-lt"/>
                <a:cs typeface="+mn-lt"/>
              </a:rPr>
              <a:t>A 70 kg male was found down in the parking lot in the summer heat. Sodium is 150. What is the approximate free water deficit ?</a:t>
            </a:r>
          </a:p>
          <a:p>
            <a:pPr marL="411480" lvl="1" indent="0">
              <a:buNone/>
            </a:pPr>
            <a:r>
              <a:rPr lang="en-US" dirty="0">
                <a:ea typeface="+mn-lt"/>
                <a:cs typeface="+mn-lt"/>
              </a:rPr>
              <a:t>A. 1 L</a:t>
            </a:r>
          </a:p>
          <a:p>
            <a:pPr marL="411480" lvl="1" indent="0">
              <a:buNone/>
            </a:pPr>
            <a:endParaRPr lang="en-US" dirty="0">
              <a:ea typeface="+mn-lt"/>
              <a:cs typeface="+mn-lt"/>
            </a:endParaRPr>
          </a:p>
          <a:p>
            <a:pPr marL="411480" lvl="1" indent="0">
              <a:buNone/>
            </a:pPr>
            <a:r>
              <a:rPr lang="en-US" dirty="0">
                <a:ea typeface="+mn-lt"/>
                <a:cs typeface="+mn-lt"/>
              </a:rPr>
              <a:t>B. 2 L</a:t>
            </a:r>
          </a:p>
          <a:p>
            <a:pPr marL="411480" lvl="1" indent="0">
              <a:buNone/>
            </a:pPr>
            <a:endParaRPr lang="en-US" dirty="0">
              <a:ea typeface="+mn-lt"/>
              <a:cs typeface="+mn-lt"/>
            </a:endParaRPr>
          </a:p>
          <a:p>
            <a:pPr marL="411480" lvl="1" indent="0">
              <a:buNone/>
            </a:pPr>
            <a:r>
              <a:rPr lang="en-US" dirty="0">
                <a:ea typeface="+mn-lt"/>
                <a:cs typeface="+mn-lt"/>
              </a:rPr>
              <a:t>C. 3 L</a:t>
            </a:r>
          </a:p>
          <a:p>
            <a:pPr marL="411480" lvl="1" indent="0">
              <a:buNone/>
            </a:pPr>
            <a:endParaRPr lang="en-US" dirty="0">
              <a:ea typeface="+mn-lt"/>
              <a:cs typeface="+mn-lt"/>
            </a:endParaRPr>
          </a:p>
          <a:p>
            <a:pPr marL="411480" lvl="1" indent="0">
              <a:buNone/>
            </a:pPr>
            <a:r>
              <a:rPr lang="en-US" dirty="0">
                <a:ea typeface="+mn-lt"/>
                <a:cs typeface="+mn-lt"/>
              </a:rPr>
              <a:t>D. 4 L </a:t>
            </a:r>
          </a:p>
          <a:p>
            <a:pPr marL="411480" lvl="1" indent="0">
              <a:buNone/>
            </a:pPr>
            <a:endParaRPr lang="en-US" dirty="0">
              <a:ea typeface="+mn-lt"/>
              <a:cs typeface="+mn-lt"/>
            </a:endParaRPr>
          </a:p>
          <a:p>
            <a:pPr marL="411480" lvl="1" indent="0">
              <a:buNone/>
            </a:pPr>
            <a:r>
              <a:rPr lang="en-US" dirty="0">
                <a:ea typeface="+mn-lt"/>
                <a:cs typeface="+mn-lt"/>
              </a:rPr>
              <a:t>E. 5 L </a:t>
            </a:r>
          </a:p>
          <a:p>
            <a:pPr marL="411480" lvl="1" indent="0">
              <a:buNone/>
            </a:pPr>
            <a:endParaRPr lang="en-US" dirty="0">
              <a:ea typeface="+mn-lt"/>
              <a:cs typeface="+mn-lt"/>
            </a:endParaRPr>
          </a:p>
        </p:txBody>
      </p:sp>
    </p:spTree>
    <p:extLst>
      <p:ext uri="{BB962C8B-B14F-4D97-AF65-F5344CB8AC3E}">
        <p14:creationId xmlns:p14="http://schemas.microsoft.com/office/powerpoint/2010/main" val="36578312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mj-lt"/>
                <a:cs typeface="+mj-lt"/>
              </a:rPr>
              <a:t>Calculating Water Deficit in Hypernatremia due to Pure Water Loss</a:t>
            </a:r>
            <a:endParaRPr lang="en-US" sz="2400" dirty="0"/>
          </a:p>
        </p:txBody>
      </p:sp>
      <p:sp>
        <p:nvSpPr>
          <p:cNvPr id="3" name="Content Placeholder 2"/>
          <p:cNvSpPr>
            <a:spLocks noGrp="1"/>
          </p:cNvSpPr>
          <p:nvPr>
            <p:ph idx="1"/>
          </p:nvPr>
        </p:nvSpPr>
        <p:spPr/>
        <p:txBody>
          <a:bodyPr vert="horz" lIns="91440" tIns="45720" rIns="91440" bIns="45720" rtlCol="0" anchor="t">
            <a:normAutofit fontScale="55000" lnSpcReduction="20000"/>
          </a:bodyPr>
          <a:lstStyle/>
          <a:p>
            <a:endParaRPr lang="en-US" dirty="0"/>
          </a:p>
          <a:p>
            <a:r>
              <a:rPr lang="en-US" dirty="0">
                <a:ea typeface="+mn-lt"/>
                <a:cs typeface="+mn-lt"/>
              </a:rPr>
              <a:t>Serum Na </a:t>
            </a:r>
            <a:r>
              <a:rPr lang="en-US" b="1" dirty="0">
                <a:ea typeface="+mn-lt"/>
                <a:cs typeface="+mn-lt"/>
              </a:rPr>
              <a:t>150</a:t>
            </a:r>
            <a:r>
              <a:rPr lang="en-US" dirty="0">
                <a:ea typeface="+mn-lt"/>
                <a:cs typeface="+mn-lt"/>
              </a:rPr>
              <a:t>, Normal Na 140, 70 kg </a:t>
            </a:r>
            <a:r>
              <a:rPr lang="en-US" u="sng" dirty="0">
                <a:ea typeface="+mn-lt"/>
                <a:cs typeface="+mn-lt"/>
              </a:rPr>
              <a:t>Male</a:t>
            </a:r>
            <a:endParaRPr lang="en-US" u="sng" dirty="0"/>
          </a:p>
          <a:p>
            <a:endParaRPr lang="en-US" dirty="0">
              <a:ea typeface="+mn-lt"/>
              <a:cs typeface="+mn-lt"/>
            </a:endParaRPr>
          </a:p>
          <a:p>
            <a:r>
              <a:rPr lang="en-US" dirty="0">
                <a:ea typeface="+mn-lt"/>
                <a:cs typeface="+mn-lt"/>
              </a:rPr>
              <a:t>Total Body Water Deficit =</a:t>
            </a:r>
            <a:endParaRPr lang="en-US" dirty="0"/>
          </a:p>
          <a:p>
            <a:pPr marL="114300" indent="0">
              <a:buNone/>
            </a:pPr>
            <a:r>
              <a:rPr lang="en-US" dirty="0">
                <a:ea typeface="+mn-lt"/>
                <a:cs typeface="+mn-lt"/>
              </a:rPr>
              <a:t>Body Weight in kg x 0.6 x [150 -140]/140</a:t>
            </a:r>
            <a:endParaRPr lang="en-US" dirty="0"/>
          </a:p>
          <a:p>
            <a:pPr marL="114300" indent="0">
              <a:buNone/>
            </a:pPr>
            <a:r>
              <a:rPr lang="en-US" dirty="0">
                <a:ea typeface="+mn-lt"/>
                <a:cs typeface="+mn-lt"/>
              </a:rPr>
              <a:t>70 x 0.6 x [0.071] = </a:t>
            </a:r>
            <a:r>
              <a:rPr lang="en-US" b="1" dirty="0">
                <a:ea typeface="+mn-lt"/>
                <a:cs typeface="+mn-lt"/>
              </a:rPr>
              <a:t>3 L</a:t>
            </a:r>
            <a:endParaRPr lang="en-US" b="1" dirty="0"/>
          </a:p>
          <a:p>
            <a:pPr marL="114300" indent="0">
              <a:buNone/>
            </a:pPr>
            <a:endParaRPr lang="en-US" b="1" dirty="0"/>
          </a:p>
          <a:p>
            <a:r>
              <a:rPr lang="en-US" dirty="0">
                <a:ea typeface="+mn-lt"/>
                <a:cs typeface="+mn-lt"/>
              </a:rPr>
              <a:t>Serum Na </a:t>
            </a:r>
            <a:r>
              <a:rPr lang="en-US" b="1" dirty="0">
                <a:ea typeface="+mn-lt"/>
                <a:cs typeface="+mn-lt"/>
              </a:rPr>
              <a:t>150</a:t>
            </a:r>
            <a:r>
              <a:rPr lang="en-US" dirty="0">
                <a:ea typeface="+mn-lt"/>
                <a:cs typeface="+mn-lt"/>
              </a:rPr>
              <a:t>, Normal Na 140, 70 kg </a:t>
            </a:r>
            <a:r>
              <a:rPr lang="en-US" u="sng" dirty="0">
                <a:ea typeface="+mn-lt"/>
                <a:cs typeface="+mn-lt"/>
              </a:rPr>
              <a:t>Female</a:t>
            </a:r>
            <a:endParaRPr lang="en-US" u="sng" dirty="0"/>
          </a:p>
          <a:p>
            <a:endParaRPr lang="en-US" dirty="0">
              <a:ea typeface="+mn-lt"/>
              <a:cs typeface="+mn-lt"/>
            </a:endParaRPr>
          </a:p>
          <a:p>
            <a:r>
              <a:rPr lang="en-US" dirty="0">
                <a:ea typeface="+mn-lt"/>
                <a:cs typeface="+mn-lt"/>
              </a:rPr>
              <a:t>Total Body Water Deficit =</a:t>
            </a:r>
            <a:endParaRPr lang="en-US" dirty="0"/>
          </a:p>
          <a:p>
            <a:pPr marL="114300" indent="0">
              <a:buNone/>
            </a:pPr>
            <a:r>
              <a:rPr lang="en-US" dirty="0">
                <a:ea typeface="+mn-lt"/>
                <a:cs typeface="+mn-lt"/>
              </a:rPr>
              <a:t>Body Weight in kg x 0.5 x [150 -140]/140</a:t>
            </a:r>
            <a:endParaRPr lang="en-US" dirty="0"/>
          </a:p>
          <a:p>
            <a:pPr marL="114300" indent="0">
              <a:buNone/>
            </a:pPr>
            <a:r>
              <a:rPr lang="en-US" dirty="0">
                <a:ea typeface="+mn-lt"/>
                <a:cs typeface="+mn-lt"/>
              </a:rPr>
              <a:t>70 x 0.5 x [0.071] = </a:t>
            </a:r>
            <a:r>
              <a:rPr lang="en-US" b="1" dirty="0">
                <a:ea typeface="+mn-lt"/>
                <a:cs typeface="+mn-lt"/>
              </a:rPr>
              <a:t>2.5 L</a:t>
            </a:r>
            <a:endParaRPr lang="en-US" b="1" dirty="0"/>
          </a:p>
          <a:p>
            <a:pPr marL="114300" indent="0">
              <a:buNone/>
            </a:pPr>
            <a:endParaRPr lang="en-US" b="1" dirty="0"/>
          </a:p>
          <a:p>
            <a:pPr marL="114300" indent="0">
              <a:buNone/>
            </a:pPr>
            <a:endParaRPr lang="en-US" b="1" dirty="0"/>
          </a:p>
          <a:p>
            <a:pPr marL="114300" indent="0">
              <a:buNone/>
            </a:pPr>
            <a:r>
              <a:rPr lang="en-US" b="1" dirty="0">
                <a:ea typeface="+mn-lt"/>
                <a:cs typeface="+mn-lt"/>
              </a:rPr>
              <a:t>Simpler Formula</a:t>
            </a:r>
          </a:p>
          <a:p>
            <a:pPr>
              <a:buNone/>
            </a:pPr>
            <a:r>
              <a:rPr lang="en-US" i="1" dirty="0">
                <a:ea typeface="+mn-lt"/>
                <a:cs typeface="+mn-lt"/>
              </a:rPr>
              <a:t>Total Body Water Deficit  = 4 mL/ excess Na+ in </a:t>
            </a:r>
            <a:r>
              <a:rPr lang="en-US" i="1" dirty="0" err="1">
                <a:ea typeface="+mn-lt"/>
                <a:cs typeface="+mn-lt"/>
              </a:rPr>
              <a:t>mEq</a:t>
            </a:r>
            <a:r>
              <a:rPr lang="en-US" i="1" dirty="0">
                <a:ea typeface="+mn-lt"/>
                <a:cs typeface="+mn-lt"/>
              </a:rPr>
              <a:t>/kg</a:t>
            </a:r>
            <a:endParaRPr lang="en-US" b="1" i="1" dirty="0"/>
          </a:p>
          <a:p>
            <a:pPr>
              <a:buNone/>
            </a:pPr>
            <a:r>
              <a:rPr lang="en-US" i="1" dirty="0"/>
              <a:t>= 4 x (150-140) x 70 </a:t>
            </a:r>
          </a:p>
          <a:p>
            <a:pPr>
              <a:buNone/>
            </a:pPr>
            <a:r>
              <a:rPr lang="en-US" i="1" dirty="0"/>
              <a:t>= 4 X 10 X 70  </a:t>
            </a:r>
          </a:p>
          <a:p>
            <a:pPr>
              <a:buNone/>
            </a:pPr>
            <a:r>
              <a:rPr lang="en-US" i="1" dirty="0"/>
              <a:t>= 2800 mL</a:t>
            </a:r>
          </a:p>
          <a:p>
            <a:pPr>
              <a:buNone/>
            </a:pPr>
            <a:r>
              <a:rPr lang="en-US" i="1" dirty="0"/>
              <a:t>= 2.8 L</a:t>
            </a:r>
          </a:p>
          <a:p>
            <a:pPr>
              <a:buNone/>
            </a:pPr>
            <a:endParaRPr lang="en-US" dirty="0"/>
          </a:p>
          <a:p>
            <a:pPr marL="114300" indent="0">
              <a:buNone/>
            </a:pPr>
            <a:endParaRPr lang="en-US" b="1" dirty="0"/>
          </a:p>
          <a:p>
            <a:pPr marL="114300" indent="0">
              <a:buNone/>
            </a:pPr>
            <a:endParaRPr lang="en-US" dirty="0"/>
          </a:p>
          <a:p>
            <a:endParaRPr lang="en-US" dirty="0"/>
          </a:p>
        </p:txBody>
      </p:sp>
    </p:spTree>
    <p:extLst>
      <p:ext uri="{BB962C8B-B14F-4D97-AF65-F5344CB8AC3E}">
        <p14:creationId xmlns:p14="http://schemas.microsoft.com/office/powerpoint/2010/main" val="2281976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mj-lt"/>
                <a:cs typeface="+mj-lt"/>
              </a:rPr>
              <a:t>TREATMENT GOALS FOR HYPERNATREMIA </a:t>
            </a:r>
          </a:p>
          <a:p>
            <a:endParaRPr lang="en-US" sz="2400">
              <a:ea typeface="+mj-lt"/>
              <a:cs typeface="+mj-lt"/>
            </a:endParaRPr>
          </a:p>
        </p:txBody>
      </p:sp>
      <p:sp>
        <p:nvSpPr>
          <p:cNvPr id="3" name="Content Placeholder 2"/>
          <p:cNvSpPr>
            <a:spLocks noGrp="1"/>
          </p:cNvSpPr>
          <p:nvPr>
            <p:ph idx="1"/>
          </p:nvPr>
        </p:nvSpPr>
        <p:spPr/>
        <p:txBody>
          <a:bodyPr vert="horz" lIns="91440" tIns="45720" rIns="91440" bIns="45720" rtlCol="0" anchor="t">
            <a:normAutofit fontScale="85000" lnSpcReduction="20000"/>
          </a:bodyPr>
          <a:lstStyle/>
          <a:p>
            <a:endParaRPr lang="en-US" dirty="0"/>
          </a:p>
          <a:p>
            <a:r>
              <a:rPr lang="en-US" dirty="0">
                <a:ea typeface="+mn-lt"/>
                <a:cs typeface="+mn-lt"/>
              </a:rPr>
              <a:t>Water deficit should be corrected over 48–72 hours depending on severity and presentation. </a:t>
            </a:r>
          </a:p>
          <a:p>
            <a:endParaRPr lang="en-US" dirty="0">
              <a:ea typeface="+mn-lt"/>
              <a:cs typeface="+mn-lt"/>
            </a:endParaRPr>
          </a:p>
          <a:p>
            <a:r>
              <a:rPr lang="en-US" dirty="0">
                <a:ea typeface="+mn-lt"/>
                <a:cs typeface="+mn-lt"/>
              </a:rPr>
              <a:t>When calculating the rate of water replacement, ongoing losses should be taken into account, </a:t>
            </a:r>
          </a:p>
          <a:p>
            <a:endParaRPr lang="en-US" dirty="0">
              <a:ea typeface="+mn-lt"/>
              <a:cs typeface="+mn-lt"/>
            </a:endParaRPr>
          </a:p>
          <a:p>
            <a:r>
              <a:rPr lang="en-US" dirty="0">
                <a:ea typeface="+mn-lt"/>
                <a:cs typeface="+mn-lt"/>
              </a:rPr>
              <a:t>Plasma Na+ concentration should be reduced by 0.5 mmol/L per hour and by no more than 12 mmol/L over the first 24 hours. </a:t>
            </a:r>
          </a:p>
          <a:p>
            <a:endParaRPr lang="en-US" dirty="0">
              <a:ea typeface="+mn-lt"/>
              <a:cs typeface="+mn-lt"/>
            </a:endParaRPr>
          </a:p>
          <a:p>
            <a:r>
              <a:rPr lang="en-US" dirty="0">
                <a:ea typeface="+mn-lt"/>
                <a:cs typeface="+mn-lt"/>
              </a:rPr>
              <a:t>The fluid should be replaced by an oral route if possible, but if the patient is unconscious, has an altered mental status, or is vomiting, the IV route is preferred with 5% dextrose in water or 0.45% saline solution.</a:t>
            </a:r>
            <a:endParaRPr lang="en-US" dirty="0"/>
          </a:p>
          <a:p>
            <a:endParaRPr lang="en-US" dirty="0"/>
          </a:p>
          <a:p>
            <a:pPr marL="114300" indent="0">
              <a:buNone/>
            </a:pPr>
            <a:endParaRPr lang="en-US" dirty="0"/>
          </a:p>
          <a:p>
            <a:endParaRPr lang="en-US" dirty="0"/>
          </a:p>
        </p:txBody>
      </p:sp>
    </p:spTree>
    <p:extLst>
      <p:ext uri="{BB962C8B-B14F-4D97-AF65-F5344CB8AC3E}">
        <p14:creationId xmlns:p14="http://schemas.microsoft.com/office/powerpoint/2010/main" val="20594335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mj-lt"/>
                <a:cs typeface="+mj-lt"/>
              </a:rPr>
              <a:t>MANAGEMENT OF Chronic HYPERNATREMIA</a:t>
            </a:r>
          </a:p>
        </p:txBody>
      </p:sp>
      <p:sp>
        <p:nvSpPr>
          <p:cNvPr id="3" name="Content Placeholder 2"/>
          <p:cNvSpPr>
            <a:spLocks noGrp="1"/>
          </p:cNvSpPr>
          <p:nvPr>
            <p:ph idx="1"/>
          </p:nvPr>
        </p:nvSpPr>
        <p:spPr/>
        <p:txBody>
          <a:bodyPr vert="horz" lIns="91440" tIns="45720" rIns="91440" bIns="45720" rtlCol="0" anchor="t">
            <a:normAutofit/>
          </a:bodyPr>
          <a:lstStyle/>
          <a:p>
            <a:r>
              <a:rPr lang="en-US" dirty="0">
                <a:ea typeface="+mn-lt"/>
                <a:cs typeface="+mn-lt"/>
              </a:rPr>
              <a:t>Chronic (&gt; 48 hours or unknown)</a:t>
            </a:r>
            <a:endParaRPr lang="en-US" dirty="0"/>
          </a:p>
          <a:p>
            <a:r>
              <a:rPr lang="en-US" dirty="0">
                <a:ea typeface="+mn-lt"/>
                <a:cs typeface="+mn-lt"/>
              </a:rPr>
              <a:t>Slow correction</a:t>
            </a:r>
            <a:endParaRPr lang="en-US" dirty="0"/>
          </a:p>
          <a:p>
            <a:r>
              <a:rPr lang="en-US" dirty="0">
                <a:ea typeface="+mn-lt"/>
                <a:cs typeface="+mn-lt"/>
              </a:rPr>
              <a:t>Decrease in [Na+] &lt; 0.5 mmol/L/</a:t>
            </a:r>
            <a:r>
              <a:rPr lang="en-US" dirty="0" err="1">
                <a:ea typeface="+mn-lt"/>
                <a:cs typeface="+mn-lt"/>
              </a:rPr>
              <a:t>hr</a:t>
            </a:r>
            <a:endParaRPr lang="en-US" dirty="0" err="1"/>
          </a:p>
          <a:p>
            <a:r>
              <a:rPr lang="en-US" dirty="0">
                <a:ea typeface="+mn-lt"/>
                <a:cs typeface="+mn-lt"/>
              </a:rPr>
              <a:t>Target goal of sodium: 6-11 mmol/L/day</a:t>
            </a:r>
          </a:p>
          <a:p>
            <a:endParaRPr lang="en-US" dirty="0">
              <a:ea typeface="+mn-lt"/>
              <a:cs typeface="+mn-lt"/>
            </a:endParaRPr>
          </a:p>
          <a:p>
            <a:r>
              <a:rPr lang="en-US" dirty="0"/>
              <a:t>More recent evidence suggests that hypernatremia in adults can be corrected at a rate of 12 </a:t>
            </a:r>
            <a:r>
              <a:rPr lang="en-US" dirty="0" err="1"/>
              <a:t>mEq</a:t>
            </a:r>
            <a:r>
              <a:rPr lang="en-US" dirty="0"/>
              <a:t> per L over 24 hours.</a:t>
            </a:r>
          </a:p>
        </p:txBody>
      </p:sp>
    </p:spTree>
    <p:extLst>
      <p:ext uri="{BB962C8B-B14F-4D97-AF65-F5344CB8AC3E}">
        <p14:creationId xmlns:p14="http://schemas.microsoft.com/office/powerpoint/2010/main" val="36063626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mj-lt"/>
                <a:cs typeface="+mj-lt"/>
              </a:rPr>
              <a:t>Management of chronic hypernatremia</a:t>
            </a:r>
            <a:endParaRPr lang="en-US" sz="2400" dirty="0"/>
          </a:p>
        </p:txBody>
      </p:sp>
      <p:sp>
        <p:nvSpPr>
          <p:cNvPr id="3" name="Content Placeholder 2"/>
          <p:cNvSpPr>
            <a:spLocks noGrp="1"/>
          </p:cNvSpPr>
          <p:nvPr>
            <p:ph idx="1"/>
          </p:nvPr>
        </p:nvSpPr>
        <p:spPr/>
        <p:txBody>
          <a:bodyPr vert="horz" lIns="91440" tIns="45720" rIns="91440" bIns="45720" rtlCol="0" anchor="t">
            <a:normAutofit fontScale="92500"/>
          </a:bodyPr>
          <a:lstStyle/>
          <a:p>
            <a:endParaRPr lang="en-US" dirty="0"/>
          </a:p>
          <a:p>
            <a:endParaRPr lang="en-US" dirty="0"/>
          </a:p>
          <a:p>
            <a:pPr>
              <a:buNone/>
            </a:pPr>
            <a:r>
              <a:rPr lang="en-US" dirty="0">
                <a:ea typeface="+mn-lt"/>
                <a:cs typeface="+mn-lt"/>
              </a:rPr>
              <a:t>- if your target correction is 9, free water rate will be 1.5x </a:t>
            </a:r>
            <a:r>
              <a:rPr lang="en-US" err="1">
                <a:ea typeface="+mn-lt"/>
                <a:cs typeface="+mn-lt"/>
              </a:rPr>
              <a:t>Wt</a:t>
            </a:r>
            <a:r>
              <a:rPr lang="en-US" dirty="0">
                <a:ea typeface="+mn-lt"/>
                <a:cs typeface="+mn-lt"/>
              </a:rPr>
              <a:t> (kg) in mL per hour. e. g. in a 66 kg person, </a:t>
            </a:r>
            <a:r>
              <a:rPr lang="en-US" b="1" dirty="0">
                <a:ea typeface="+mn-lt"/>
                <a:cs typeface="+mn-lt"/>
              </a:rPr>
              <a:t>D5W at 100 mL/hour </a:t>
            </a:r>
            <a:r>
              <a:rPr lang="en-US" dirty="0">
                <a:ea typeface="+mn-lt"/>
                <a:cs typeface="+mn-lt"/>
              </a:rPr>
              <a:t>or </a:t>
            </a:r>
            <a:r>
              <a:rPr lang="en-US" b="1" dirty="0">
                <a:ea typeface="+mn-lt"/>
                <a:cs typeface="+mn-lt"/>
              </a:rPr>
              <a:t>Free water flushes at 200 mL Q2 hrs. </a:t>
            </a:r>
            <a:endParaRPr lang="en-US" b="1" dirty="0"/>
          </a:p>
          <a:p>
            <a:pPr>
              <a:buNone/>
            </a:pPr>
            <a:endParaRPr lang="en-US" b="1" dirty="0"/>
          </a:p>
          <a:p>
            <a:pPr>
              <a:buFont typeface="Calibri" pitchFamily="34" charset="0"/>
              <a:buChar char="-"/>
            </a:pPr>
            <a:r>
              <a:rPr lang="en-US" err="1"/>
              <a:t>Hypernatremic</a:t>
            </a:r>
            <a:r>
              <a:rPr lang="en-US" dirty="0"/>
              <a:t> patients who are hypovolemic will require isotonic fluids to expand the extracellular fluid volume.</a:t>
            </a:r>
          </a:p>
          <a:p>
            <a:pPr>
              <a:buFont typeface="Calibri" pitchFamily="34" charset="0"/>
              <a:buChar char="-"/>
            </a:pPr>
            <a:endParaRPr lang="en-US" dirty="0"/>
          </a:p>
          <a:p>
            <a:pPr>
              <a:buFont typeface="Calibri" pitchFamily="34" charset="0"/>
              <a:buChar char="-"/>
            </a:pPr>
            <a:r>
              <a:rPr lang="en-US" dirty="0"/>
              <a:t>Frequent sodium checks</a:t>
            </a:r>
          </a:p>
          <a:p>
            <a:pPr>
              <a:buNone/>
            </a:pPr>
            <a:endParaRPr lang="en-US" dirty="0"/>
          </a:p>
          <a:p>
            <a:pPr marL="114300" indent="0">
              <a:buNone/>
            </a:pPr>
            <a:endParaRPr lang="en-US" b="1" dirty="0"/>
          </a:p>
          <a:p>
            <a:pPr marL="114300" indent="0">
              <a:buNone/>
            </a:pPr>
            <a:endParaRPr lang="en-US" dirty="0"/>
          </a:p>
          <a:p>
            <a:endParaRPr lang="en-US" dirty="0"/>
          </a:p>
        </p:txBody>
      </p:sp>
    </p:spTree>
    <p:extLst>
      <p:ext uri="{BB962C8B-B14F-4D97-AF65-F5344CB8AC3E}">
        <p14:creationId xmlns:p14="http://schemas.microsoft.com/office/powerpoint/2010/main" val="3018218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23EC5-CD4E-7E53-C94C-7B11620C42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F351C9-228C-9000-4B70-B0FC733C1758}"/>
              </a:ext>
            </a:extLst>
          </p:cNvPr>
          <p:cNvSpPr>
            <a:spLocks noGrp="1"/>
          </p:cNvSpPr>
          <p:nvPr>
            <p:ph type="title"/>
          </p:nvPr>
        </p:nvSpPr>
        <p:spPr/>
        <p:txBody>
          <a:bodyPr>
            <a:normAutofit/>
          </a:bodyPr>
          <a:lstStyle/>
          <a:p>
            <a:r>
              <a:rPr lang="en-US" sz="2400" dirty="0">
                <a:ea typeface="+mj-lt"/>
                <a:cs typeface="+mj-lt"/>
              </a:rPr>
              <a:t>hyponatremia flowchart</a:t>
            </a:r>
            <a:endParaRPr lang="en-US" dirty="0"/>
          </a:p>
        </p:txBody>
      </p:sp>
      <p:pic>
        <p:nvPicPr>
          <p:cNvPr id="9" name="Content Placeholder 8">
            <a:extLst>
              <a:ext uri="{FF2B5EF4-FFF2-40B4-BE49-F238E27FC236}">
                <a16:creationId xmlns:a16="http://schemas.microsoft.com/office/drawing/2014/main" id="{949D3876-3619-8591-8DFC-B775F00CE3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319" y="1643543"/>
            <a:ext cx="8651224" cy="4866314"/>
          </a:xfrm>
        </p:spPr>
      </p:pic>
    </p:spTree>
    <p:extLst>
      <p:ext uri="{BB962C8B-B14F-4D97-AF65-F5344CB8AC3E}">
        <p14:creationId xmlns:p14="http://schemas.microsoft.com/office/powerpoint/2010/main" val="42751080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mj-lt"/>
                <a:cs typeface="+mj-lt"/>
              </a:rPr>
              <a:t>MANAGEMENT OF ACUTE HYPERNATREMIA</a:t>
            </a:r>
          </a:p>
        </p:txBody>
      </p:sp>
      <p:sp>
        <p:nvSpPr>
          <p:cNvPr id="3" name="Content Placeholder 2"/>
          <p:cNvSpPr>
            <a:spLocks noGrp="1"/>
          </p:cNvSpPr>
          <p:nvPr>
            <p:ph idx="1"/>
          </p:nvPr>
        </p:nvSpPr>
        <p:spPr/>
        <p:txBody>
          <a:bodyPr vert="horz" lIns="91440" tIns="45720" rIns="91440" bIns="45720" rtlCol="0" anchor="t">
            <a:normAutofit/>
          </a:bodyPr>
          <a:lstStyle/>
          <a:p>
            <a:r>
              <a:rPr lang="en-US" dirty="0">
                <a:ea typeface="+mn-lt"/>
                <a:cs typeface="+mn-lt"/>
              </a:rPr>
              <a:t>Acute (&lt; 48 hours)</a:t>
            </a:r>
            <a:endParaRPr lang="en-US" dirty="0"/>
          </a:p>
          <a:p>
            <a:r>
              <a:rPr lang="en-US" dirty="0">
                <a:ea typeface="+mn-lt"/>
                <a:cs typeface="+mn-lt"/>
              </a:rPr>
              <a:t>Rapid correction</a:t>
            </a:r>
            <a:endParaRPr lang="en-US" dirty="0"/>
          </a:p>
          <a:p>
            <a:r>
              <a:rPr lang="en-US" dirty="0">
                <a:ea typeface="+mn-lt"/>
                <a:cs typeface="+mn-lt"/>
              </a:rPr>
              <a:t>Decrease in [Na+] 1-2 mmol/L/</a:t>
            </a:r>
            <a:r>
              <a:rPr lang="en-US" dirty="0" err="1">
                <a:ea typeface="+mn-lt"/>
                <a:cs typeface="+mn-lt"/>
              </a:rPr>
              <a:t>hr</a:t>
            </a:r>
            <a:r>
              <a:rPr lang="en-US" dirty="0">
                <a:ea typeface="+mn-lt"/>
                <a:cs typeface="+mn-lt"/>
              </a:rPr>
              <a:t>,</a:t>
            </a:r>
            <a:endParaRPr lang="en-US" dirty="0"/>
          </a:p>
          <a:p>
            <a:r>
              <a:rPr lang="en-US" dirty="0">
                <a:ea typeface="+mn-lt"/>
                <a:cs typeface="+mn-lt"/>
              </a:rPr>
              <a:t>Target goal of sodium: 145 mmol/L within 24 hours</a:t>
            </a:r>
            <a:endParaRPr lang="en-US" dirty="0"/>
          </a:p>
        </p:txBody>
      </p:sp>
    </p:spTree>
    <p:extLst>
      <p:ext uri="{BB962C8B-B14F-4D97-AF65-F5344CB8AC3E}">
        <p14:creationId xmlns:p14="http://schemas.microsoft.com/office/powerpoint/2010/main" val="22830164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mj-lt"/>
                <a:cs typeface="+mj-lt"/>
              </a:rPr>
              <a:t>Management of ACUTE hypernatremia</a:t>
            </a:r>
            <a:endParaRPr lang="en-US" sz="2400" dirty="0"/>
          </a:p>
        </p:txBody>
      </p:sp>
      <p:sp>
        <p:nvSpPr>
          <p:cNvPr id="3" name="Content Placeholder 2"/>
          <p:cNvSpPr>
            <a:spLocks noGrp="1"/>
          </p:cNvSpPr>
          <p:nvPr>
            <p:ph idx="1"/>
          </p:nvPr>
        </p:nvSpPr>
        <p:spPr/>
        <p:txBody>
          <a:bodyPr vert="horz" lIns="91440" tIns="45720" rIns="91440" bIns="45720" rtlCol="0" anchor="t">
            <a:normAutofit/>
          </a:bodyPr>
          <a:lstStyle/>
          <a:p>
            <a:endParaRPr lang="en-US" dirty="0"/>
          </a:p>
          <a:p>
            <a:pPr marL="114300" indent="0">
              <a:buNone/>
            </a:pPr>
            <a:endParaRPr lang="en-US" dirty="0"/>
          </a:p>
          <a:p>
            <a:pPr>
              <a:buNone/>
            </a:pPr>
            <a:r>
              <a:rPr lang="en-US" dirty="0">
                <a:ea typeface="+mn-lt"/>
                <a:cs typeface="+mn-lt"/>
              </a:rPr>
              <a:t>- D5W IV @ 3-6 mL/kg/</a:t>
            </a:r>
            <a:r>
              <a:rPr lang="en-US" dirty="0" err="1">
                <a:ea typeface="+mn-lt"/>
                <a:cs typeface="+mn-lt"/>
              </a:rPr>
              <a:t>hr</a:t>
            </a:r>
            <a:r>
              <a:rPr lang="en-US" dirty="0">
                <a:ea typeface="+mn-lt"/>
                <a:cs typeface="+mn-lt"/>
              </a:rPr>
              <a:t>, up to a max of 666 mL/</a:t>
            </a:r>
            <a:r>
              <a:rPr lang="en-US" dirty="0" err="1">
                <a:ea typeface="+mn-lt"/>
                <a:cs typeface="+mn-lt"/>
              </a:rPr>
              <a:t>hr</a:t>
            </a:r>
            <a:endParaRPr lang="en-US" b="1" dirty="0" err="1"/>
          </a:p>
          <a:p>
            <a:pPr>
              <a:buFont typeface="Calibri" pitchFamily="34" charset="0"/>
              <a:buChar char="-"/>
            </a:pPr>
            <a:endParaRPr lang="en-US" dirty="0"/>
          </a:p>
          <a:p>
            <a:pPr>
              <a:buFont typeface="Calibri" pitchFamily="34" charset="0"/>
              <a:buChar char="-"/>
            </a:pPr>
            <a:r>
              <a:rPr lang="en-US" dirty="0"/>
              <a:t>sodium checks every 1 to 3 hours until Serum Na is &lt; 145</a:t>
            </a:r>
          </a:p>
          <a:p>
            <a:pPr>
              <a:buFont typeface="Calibri" pitchFamily="34" charset="0"/>
              <a:buChar char="-"/>
            </a:pPr>
            <a:endParaRPr lang="en-US" dirty="0"/>
          </a:p>
          <a:p>
            <a:pPr>
              <a:buFont typeface="Calibri" pitchFamily="34" charset="0"/>
              <a:buChar char="-"/>
            </a:pPr>
            <a:r>
              <a:rPr lang="en-US" dirty="0"/>
              <a:t>Once Serum Na has reached 145, reduce rate to 1 mL/kg/</a:t>
            </a:r>
            <a:r>
              <a:rPr lang="en-US" dirty="0" err="1"/>
              <a:t>hr</a:t>
            </a:r>
            <a:r>
              <a:rPr lang="en-US" dirty="0"/>
              <a:t> and continued until Serum Na is 140</a:t>
            </a:r>
          </a:p>
          <a:p>
            <a:pPr>
              <a:buNone/>
            </a:pPr>
            <a:endParaRPr lang="en-US" dirty="0"/>
          </a:p>
          <a:p>
            <a:pPr marL="114300" indent="0">
              <a:buNone/>
            </a:pPr>
            <a:endParaRPr lang="en-US" b="1" dirty="0"/>
          </a:p>
          <a:p>
            <a:pPr marL="114300" indent="0">
              <a:buNone/>
            </a:pPr>
            <a:endParaRPr lang="en-US" dirty="0"/>
          </a:p>
          <a:p>
            <a:endParaRPr lang="en-US" dirty="0"/>
          </a:p>
        </p:txBody>
      </p:sp>
    </p:spTree>
    <p:extLst>
      <p:ext uri="{BB962C8B-B14F-4D97-AF65-F5344CB8AC3E}">
        <p14:creationId xmlns:p14="http://schemas.microsoft.com/office/powerpoint/2010/main" val="511038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752600"/>
            <a:ext cx="8229600" cy="4373563"/>
          </a:xfrm>
        </p:spPr>
        <p:txBody>
          <a:bodyPr>
            <a:normAutofit/>
          </a:bodyPr>
          <a:lstStyle/>
          <a:p>
            <a:pPr marL="114300" indent="0" algn="ctr">
              <a:buNone/>
            </a:pPr>
            <a:endParaRPr lang="en-US" sz="8000">
              <a:latin typeface="Apple Chancery"/>
              <a:cs typeface="Apple Chancery"/>
            </a:endParaRPr>
          </a:p>
          <a:p>
            <a:pPr marL="114300" indent="0" algn="ctr">
              <a:buNone/>
            </a:pPr>
            <a:r>
              <a:rPr lang="en-US" sz="8000">
                <a:latin typeface="Apple Chancery"/>
                <a:cs typeface="Apple Chancery"/>
              </a:rPr>
              <a:t> </a:t>
            </a:r>
            <a:r>
              <a:rPr lang="en-US" sz="8000">
                <a:latin typeface="Brush Script MT Italic"/>
                <a:cs typeface="Brush Script MT Italic"/>
              </a:rPr>
              <a:t>Thanks!</a:t>
            </a:r>
          </a:p>
          <a:p>
            <a:pPr algn="ctr"/>
            <a:endParaRPr lang="en-US" sz="4400"/>
          </a:p>
        </p:txBody>
      </p:sp>
    </p:spTree>
    <p:extLst>
      <p:ext uri="{BB962C8B-B14F-4D97-AF65-F5344CB8AC3E}">
        <p14:creationId xmlns:p14="http://schemas.microsoft.com/office/powerpoint/2010/main" val="21073789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ea typeface="+mj-lt"/>
                <a:cs typeface="+mj-lt"/>
              </a:rPr>
              <a:t>dysnatremias</a:t>
            </a:r>
            <a:r>
              <a:rPr lang="en-US" sz="2400" dirty="0">
                <a:ea typeface="+mj-lt"/>
                <a:cs typeface="+mj-lt"/>
              </a:rPr>
              <a:t> are actually disorders of water homeostasis.</a:t>
            </a:r>
            <a:endParaRPr lang="en-US" dirty="0"/>
          </a:p>
        </p:txBody>
      </p:sp>
      <p:sp>
        <p:nvSpPr>
          <p:cNvPr id="3" name="Content Placeholder 2"/>
          <p:cNvSpPr>
            <a:spLocks noGrp="1"/>
          </p:cNvSpPr>
          <p:nvPr>
            <p:ph idx="1"/>
          </p:nvPr>
        </p:nvSpPr>
        <p:spPr>
          <a:xfrm>
            <a:off x="223683" y="4825180"/>
            <a:ext cx="8450827" cy="1952370"/>
          </a:xfrm>
        </p:spPr>
        <p:txBody>
          <a:bodyPr vert="horz" lIns="91440" tIns="45720" rIns="91440" bIns="45720" rtlCol="0" anchor="t">
            <a:normAutofit fontScale="77500" lnSpcReduction="20000"/>
          </a:bodyPr>
          <a:lstStyle/>
          <a:p>
            <a:endParaRPr lang="en-US" dirty="0"/>
          </a:p>
          <a:p>
            <a:pPr marL="114300" indent="0">
              <a:buNone/>
            </a:pPr>
            <a:r>
              <a:rPr lang="en-US" dirty="0">
                <a:ea typeface="+mn-lt"/>
                <a:cs typeface="+mn-lt"/>
              </a:rPr>
              <a:t>Water distributes throughout all body compartments, two thirds in the intracellular and one third in the extracellular compartment. </a:t>
            </a:r>
            <a:endParaRPr lang="en-US">
              <a:ea typeface="+mn-lt"/>
              <a:cs typeface="+mn-lt"/>
            </a:endParaRPr>
          </a:p>
          <a:p>
            <a:pPr marL="114300" indent="0">
              <a:buNone/>
            </a:pPr>
            <a:endParaRPr lang="en-US" dirty="0">
              <a:ea typeface="+mn-lt"/>
              <a:cs typeface="+mn-lt"/>
            </a:endParaRPr>
          </a:p>
          <a:p>
            <a:pPr marL="114300" indent="0">
              <a:buNone/>
            </a:pPr>
            <a:r>
              <a:rPr lang="en-US" dirty="0">
                <a:ea typeface="+mn-lt"/>
                <a:cs typeface="+mn-lt"/>
              </a:rPr>
              <a:t>Three quarters of the water in the extracellular compartment is located in the interstitial space, and one quarter is in the intravascular space. </a:t>
            </a:r>
          </a:p>
          <a:p>
            <a:pPr marL="114300" indent="0">
              <a:buNone/>
            </a:pPr>
            <a:endParaRPr lang="en-US" dirty="0"/>
          </a:p>
        </p:txBody>
      </p:sp>
      <p:pic>
        <p:nvPicPr>
          <p:cNvPr id="4" name="Picture 4" descr="1532066045_1.jpg">
            <a:extLst>
              <a:ext uri="{FF2B5EF4-FFF2-40B4-BE49-F238E27FC236}">
                <a16:creationId xmlns:a16="http://schemas.microsoft.com/office/drawing/2014/main" id="{A8F899EB-D870-34CA-60EF-B7014E26F1EE}"/>
              </a:ext>
            </a:extLst>
          </p:cNvPr>
          <p:cNvPicPr>
            <a:picLocks noChangeAspect="1"/>
          </p:cNvPicPr>
          <p:nvPr/>
        </p:nvPicPr>
        <p:blipFill>
          <a:blip r:embed="rId2"/>
          <a:stretch>
            <a:fillRect/>
          </a:stretch>
        </p:blipFill>
        <p:spPr>
          <a:xfrm>
            <a:off x="324466" y="1712408"/>
            <a:ext cx="5877230" cy="2830957"/>
          </a:xfrm>
          <a:prstGeom prst="rect">
            <a:avLst/>
          </a:prstGeom>
        </p:spPr>
      </p:pic>
    </p:spTree>
    <p:extLst>
      <p:ext uri="{BB962C8B-B14F-4D97-AF65-F5344CB8AC3E}">
        <p14:creationId xmlns:p14="http://schemas.microsoft.com/office/powerpoint/2010/main" val="16666904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ea typeface="+mj-lt"/>
                <a:cs typeface="+mj-lt"/>
              </a:rPr>
              <a:t>dysnatremias</a:t>
            </a:r>
            <a:r>
              <a:rPr lang="en-US" sz="2400" dirty="0">
                <a:ea typeface="+mj-lt"/>
                <a:cs typeface="+mj-lt"/>
              </a:rPr>
              <a:t> are actually disorders of water homeostasis.</a:t>
            </a:r>
            <a:endParaRPr lang="en-US" dirty="0"/>
          </a:p>
        </p:txBody>
      </p:sp>
      <p:sp>
        <p:nvSpPr>
          <p:cNvPr id="3" name="Content Placeholder 2"/>
          <p:cNvSpPr>
            <a:spLocks noGrp="1"/>
          </p:cNvSpPr>
          <p:nvPr>
            <p:ph idx="1"/>
          </p:nvPr>
        </p:nvSpPr>
        <p:spPr>
          <a:xfrm>
            <a:off x="223683" y="4825180"/>
            <a:ext cx="8450827" cy="1952370"/>
          </a:xfrm>
        </p:spPr>
        <p:txBody>
          <a:bodyPr vert="horz" lIns="91440" tIns="45720" rIns="91440" bIns="45720" rtlCol="0" anchor="t">
            <a:normAutofit fontScale="62500" lnSpcReduction="20000"/>
          </a:bodyPr>
          <a:lstStyle/>
          <a:p>
            <a:endParaRPr lang="en-US" dirty="0"/>
          </a:p>
          <a:p>
            <a:r>
              <a:rPr lang="en-US" dirty="0">
                <a:ea typeface="+mn-lt"/>
                <a:cs typeface="+mn-lt"/>
              </a:rPr>
              <a:t>Water is lost (or gained) in the same proportions as it is distributed throughout all body compartments. </a:t>
            </a:r>
            <a:endParaRPr lang="en-US">
              <a:ea typeface="+mn-lt"/>
              <a:cs typeface="+mn-lt"/>
            </a:endParaRPr>
          </a:p>
          <a:p>
            <a:endParaRPr lang="en-US" dirty="0">
              <a:ea typeface="+mn-lt"/>
              <a:cs typeface="+mn-lt"/>
            </a:endParaRPr>
          </a:p>
          <a:p>
            <a:r>
              <a:rPr lang="en-US" dirty="0">
                <a:ea typeface="+mn-lt"/>
                <a:cs typeface="+mn-lt"/>
              </a:rPr>
              <a:t>Pure water loss does not affect plasma volume status or hemodynamics significantly until very late because of the normal distribution of water throughout all body compartments. For example, for </a:t>
            </a:r>
            <a:r>
              <a:rPr lang="en-US" b="1" dirty="0">
                <a:ea typeface="+mn-lt"/>
                <a:cs typeface="+mn-lt"/>
              </a:rPr>
              <a:t>every 1 L of water deficit, only approximately 80 mL is lost from the intravascular (plasma) compartment.</a:t>
            </a:r>
            <a:endParaRPr lang="en-US" b="1"/>
          </a:p>
        </p:txBody>
      </p:sp>
      <p:pic>
        <p:nvPicPr>
          <p:cNvPr id="4" name="Picture 4" descr="1532066045_1.jpg">
            <a:extLst>
              <a:ext uri="{FF2B5EF4-FFF2-40B4-BE49-F238E27FC236}">
                <a16:creationId xmlns:a16="http://schemas.microsoft.com/office/drawing/2014/main" id="{A8F899EB-D870-34CA-60EF-B7014E26F1EE}"/>
              </a:ext>
            </a:extLst>
          </p:cNvPr>
          <p:cNvPicPr>
            <a:picLocks noChangeAspect="1"/>
          </p:cNvPicPr>
          <p:nvPr/>
        </p:nvPicPr>
        <p:blipFill>
          <a:blip r:embed="rId2"/>
          <a:stretch>
            <a:fillRect/>
          </a:stretch>
        </p:blipFill>
        <p:spPr>
          <a:xfrm>
            <a:off x="324466" y="1712408"/>
            <a:ext cx="5877230" cy="2830957"/>
          </a:xfrm>
          <a:prstGeom prst="rect">
            <a:avLst/>
          </a:prstGeom>
        </p:spPr>
      </p:pic>
    </p:spTree>
    <p:extLst>
      <p:ext uri="{BB962C8B-B14F-4D97-AF65-F5344CB8AC3E}">
        <p14:creationId xmlns:p14="http://schemas.microsoft.com/office/powerpoint/2010/main" val="24329458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mj-lt"/>
                <a:cs typeface="+mj-lt"/>
              </a:rPr>
              <a:t>Euvolemia (pure water loss = water deficit)</a:t>
            </a:r>
            <a:endParaRPr lang="en-US" dirty="0">
              <a:ea typeface="+mj-lt"/>
              <a:cs typeface="+mj-lt"/>
            </a:endParaRPr>
          </a:p>
        </p:txBody>
      </p:sp>
      <p:sp>
        <p:nvSpPr>
          <p:cNvPr id="3" name="Content Placeholder 2"/>
          <p:cNvSpPr>
            <a:spLocks noGrp="1"/>
          </p:cNvSpPr>
          <p:nvPr>
            <p:ph idx="1"/>
          </p:nvPr>
        </p:nvSpPr>
        <p:spPr>
          <a:xfrm>
            <a:off x="421667" y="1752600"/>
            <a:ext cx="8265133" cy="4859189"/>
          </a:xfrm>
        </p:spPr>
        <p:txBody>
          <a:bodyPr vert="horz" lIns="91440" tIns="45720" rIns="91440" bIns="45720" rtlCol="0" anchor="t">
            <a:normAutofit fontScale="70000" lnSpcReduction="20000"/>
          </a:bodyPr>
          <a:lstStyle/>
          <a:p>
            <a:r>
              <a:rPr lang="en-US" b="1" dirty="0">
                <a:ea typeface="+mn-lt"/>
                <a:cs typeface="+mn-lt"/>
              </a:rPr>
              <a:t>↓↓total body water, total body Na+ unchanged</a:t>
            </a:r>
          </a:p>
          <a:p>
            <a:r>
              <a:rPr lang="en-US" dirty="0">
                <a:ea typeface="+mn-lt"/>
                <a:cs typeface="+mn-lt"/>
              </a:rPr>
              <a:t>Extrarenal losses</a:t>
            </a:r>
            <a:endParaRPr lang="en-US" dirty="0"/>
          </a:p>
          <a:p>
            <a:pPr lvl="1"/>
            <a:r>
              <a:rPr lang="en-US" dirty="0">
                <a:ea typeface="+mn-lt"/>
                <a:cs typeface="+mn-lt"/>
              </a:rPr>
              <a:t>Respiratory (tachycardia)</a:t>
            </a:r>
            <a:endParaRPr lang="en-US" dirty="0"/>
          </a:p>
          <a:p>
            <a:pPr lvl="1"/>
            <a:r>
              <a:rPr lang="en-US" dirty="0">
                <a:ea typeface="+mn-lt"/>
                <a:cs typeface="+mn-lt"/>
              </a:rPr>
              <a:t>Dermal (sweating, fever)</a:t>
            </a:r>
            <a:endParaRPr lang="en-US" dirty="0"/>
          </a:p>
          <a:p>
            <a:r>
              <a:rPr lang="en-US" dirty="0">
                <a:ea typeface="+mn-lt"/>
                <a:cs typeface="+mn-lt"/>
              </a:rPr>
              <a:t>Renal losses</a:t>
            </a:r>
            <a:endParaRPr lang="en-US" dirty="0"/>
          </a:p>
          <a:p>
            <a:pPr lvl="1"/>
            <a:r>
              <a:rPr lang="en-US" dirty="0">
                <a:ea typeface="+mn-lt"/>
                <a:cs typeface="+mn-lt"/>
              </a:rPr>
              <a:t>Central diabetes insipidus (neurogenic)</a:t>
            </a:r>
            <a:endParaRPr lang="en-US" dirty="0"/>
          </a:p>
          <a:p>
            <a:pPr lvl="2"/>
            <a:r>
              <a:rPr lang="en-US" dirty="0">
                <a:ea typeface="+mn-lt"/>
                <a:cs typeface="+mn-lt"/>
              </a:rPr>
              <a:t>Post-traumatic</a:t>
            </a:r>
            <a:endParaRPr lang="en-US"/>
          </a:p>
          <a:p>
            <a:pPr lvl="2"/>
            <a:r>
              <a:rPr lang="en-US" dirty="0">
                <a:ea typeface="+mn-lt"/>
                <a:cs typeface="+mn-lt"/>
              </a:rPr>
              <a:t>Caused by tumors, cysts, histiocytosis, tuberculosis, sarcoidosis</a:t>
            </a:r>
            <a:endParaRPr lang="en-US"/>
          </a:p>
          <a:p>
            <a:pPr lvl="2"/>
            <a:r>
              <a:rPr lang="en-US" dirty="0">
                <a:ea typeface="+mn-lt"/>
                <a:cs typeface="+mn-lt"/>
              </a:rPr>
              <a:t>Idiopathic</a:t>
            </a:r>
            <a:endParaRPr lang="en-US"/>
          </a:p>
          <a:p>
            <a:pPr lvl="2"/>
            <a:r>
              <a:rPr lang="en-US" dirty="0">
                <a:ea typeface="+mn-lt"/>
                <a:cs typeface="+mn-lt"/>
              </a:rPr>
              <a:t>Caused by aneurysms, meningitis, encephalitis, Guillain-Barré syndrome</a:t>
            </a:r>
            <a:endParaRPr lang="en-US"/>
          </a:p>
          <a:p>
            <a:pPr lvl="2"/>
            <a:r>
              <a:rPr lang="en-US" dirty="0">
                <a:ea typeface="+mn-lt"/>
                <a:cs typeface="+mn-lt"/>
              </a:rPr>
              <a:t>Caused by ethanol ingestion (transient)</a:t>
            </a:r>
            <a:endParaRPr lang="en-US"/>
          </a:p>
          <a:p>
            <a:pPr lvl="1"/>
            <a:r>
              <a:rPr lang="en-US" dirty="0">
                <a:ea typeface="+mn-lt"/>
                <a:cs typeface="+mn-lt"/>
              </a:rPr>
              <a:t>Nephrogenic diabetes insipidus</a:t>
            </a:r>
            <a:endParaRPr lang="en-US"/>
          </a:p>
          <a:p>
            <a:pPr lvl="2"/>
            <a:r>
              <a:rPr lang="en-US" dirty="0">
                <a:ea typeface="+mn-lt"/>
                <a:cs typeface="+mn-lt"/>
              </a:rPr>
              <a:t>Congenital</a:t>
            </a:r>
            <a:endParaRPr lang="en-US"/>
          </a:p>
          <a:p>
            <a:pPr lvl="2"/>
            <a:r>
              <a:rPr lang="en-US" dirty="0">
                <a:ea typeface="+mn-lt"/>
                <a:cs typeface="+mn-lt"/>
              </a:rPr>
              <a:t>Acquired</a:t>
            </a:r>
            <a:endParaRPr lang="en-US"/>
          </a:p>
          <a:p>
            <a:pPr lvl="3"/>
            <a:r>
              <a:rPr lang="en-US" dirty="0">
                <a:ea typeface="+mn-lt"/>
                <a:cs typeface="+mn-lt"/>
              </a:rPr>
              <a:t>Caused by renal disease (e.g., medullary cystic disease)</a:t>
            </a:r>
            <a:endParaRPr lang="en-US"/>
          </a:p>
          <a:p>
            <a:pPr lvl="3"/>
            <a:r>
              <a:rPr lang="en-US" dirty="0">
                <a:ea typeface="+mn-lt"/>
                <a:cs typeface="+mn-lt"/>
              </a:rPr>
              <a:t>Caused by hypercalcemia or hypokalemia</a:t>
            </a:r>
            <a:endParaRPr lang="en-US"/>
          </a:p>
          <a:p>
            <a:pPr lvl="3"/>
            <a:r>
              <a:rPr lang="en-US" dirty="0">
                <a:ea typeface="+mn-lt"/>
                <a:cs typeface="+mn-lt"/>
              </a:rPr>
              <a:t>Caused by drugs (lithium, demeclocycline, foscarnet, methoxyflurane, amphotericin B, vasopressin V2 receptor antagonists)</a:t>
            </a:r>
            <a:endParaRPr lang="en-US"/>
          </a:p>
          <a:p>
            <a:r>
              <a:rPr lang="en-US" dirty="0">
                <a:ea typeface="+mn-lt"/>
                <a:cs typeface="+mn-lt"/>
              </a:rPr>
              <a:t>Other</a:t>
            </a:r>
            <a:endParaRPr lang="en-US" dirty="0"/>
          </a:p>
          <a:p>
            <a:pPr lvl="1"/>
            <a:r>
              <a:rPr lang="en-US" dirty="0">
                <a:ea typeface="+mn-lt"/>
                <a:cs typeface="+mn-lt"/>
              </a:rPr>
              <a:t>Inability to gain access to fluids</a:t>
            </a:r>
            <a:endParaRPr lang="en-US" dirty="0"/>
          </a:p>
          <a:p>
            <a:pPr lvl="1"/>
            <a:r>
              <a:rPr lang="en-US" dirty="0">
                <a:ea typeface="+mn-lt"/>
                <a:cs typeface="+mn-lt"/>
              </a:rPr>
              <a:t>Hypodipsia or adipsia</a:t>
            </a:r>
            <a:endParaRPr lang="en-US" dirty="0"/>
          </a:p>
          <a:p>
            <a:r>
              <a:rPr lang="en-US" dirty="0">
                <a:ea typeface="+mn-lt"/>
                <a:cs typeface="+mn-lt"/>
              </a:rPr>
              <a:t>Reset </a:t>
            </a:r>
            <a:r>
              <a:rPr lang="en-US" dirty="0" err="1">
                <a:ea typeface="+mn-lt"/>
                <a:cs typeface="+mn-lt"/>
              </a:rPr>
              <a:t>osmostat</a:t>
            </a:r>
            <a:r>
              <a:rPr lang="en-US" dirty="0">
                <a:ea typeface="+mn-lt"/>
                <a:cs typeface="+mn-lt"/>
              </a:rPr>
              <a:t> (essential hypernatremia)</a:t>
            </a:r>
            <a:endParaRPr lang="en-US" dirty="0"/>
          </a:p>
        </p:txBody>
      </p:sp>
    </p:spTree>
    <p:extLst>
      <p:ext uri="{BB962C8B-B14F-4D97-AF65-F5344CB8AC3E}">
        <p14:creationId xmlns:p14="http://schemas.microsoft.com/office/powerpoint/2010/main" val="23517230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mj-lt"/>
                <a:cs typeface="+mj-lt"/>
              </a:rPr>
              <a:t>Diabetes Insipidus (DI)</a:t>
            </a:r>
            <a:endParaRPr lang="en-US" dirty="0"/>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pPr marL="114300" indent="0">
              <a:buNone/>
            </a:pPr>
            <a:endParaRPr lang="en-US" dirty="0"/>
          </a:p>
          <a:p>
            <a:r>
              <a:rPr lang="en-US" sz="2200" dirty="0">
                <a:ea typeface="+mn-lt"/>
                <a:cs typeface="+mn-lt"/>
              </a:rPr>
              <a:t>Inability of kidney to concentrate the urine</a:t>
            </a:r>
            <a:endParaRPr lang="en-US" sz="2200"/>
          </a:p>
          <a:p>
            <a:r>
              <a:rPr lang="en-US" sz="2200" dirty="0">
                <a:ea typeface="+mn-lt"/>
                <a:cs typeface="+mn-lt"/>
              </a:rPr>
              <a:t>Excessive excretion of dilute urine (5-20L/day) </a:t>
            </a:r>
          </a:p>
          <a:p>
            <a:r>
              <a:rPr lang="en-US" sz="2200" dirty="0">
                <a:ea typeface="+mn-lt"/>
                <a:cs typeface="+mn-lt"/>
              </a:rPr>
              <a:t>Increased thirst response. </a:t>
            </a:r>
            <a:endParaRPr lang="en-US" sz="2200"/>
          </a:p>
          <a:p>
            <a:r>
              <a:rPr lang="en-US" sz="2200" dirty="0">
                <a:ea typeface="+mn-lt"/>
                <a:cs typeface="+mn-lt"/>
              </a:rPr>
              <a:t>Polyuria, enuresis, and/or nocturia</a:t>
            </a:r>
          </a:p>
          <a:p>
            <a:r>
              <a:rPr lang="en-US" sz="2200" dirty="0">
                <a:ea typeface="+mn-lt"/>
                <a:cs typeface="+mn-lt"/>
              </a:rPr>
              <a:t>Signs of dehydration and hypernatremia do not develop unless fluid intake becomes restricted.</a:t>
            </a:r>
            <a:endParaRPr lang="en-US" dirty="0">
              <a:ea typeface="+mn-lt"/>
              <a:cs typeface="+mn-lt"/>
            </a:endParaRPr>
          </a:p>
          <a:p>
            <a:pPr marL="114300" indent="0">
              <a:buNone/>
            </a:pPr>
            <a:endParaRPr lang="en-US" sz="2000" dirty="0">
              <a:ea typeface="+mn-lt"/>
              <a:cs typeface="+mn-lt"/>
            </a:endParaRPr>
          </a:p>
          <a:p>
            <a:pPr marL="114300" indent="0">
              <a:buNone/>
            </a:pPr>
            <a:r>
              <a:rPr lang="en-US" sz="2000" dirty="0">
                <a:ea typeface="+mn-lt"/>
                <a:cs typeface="+mn-lt"/>
              </a:rPr>
              <a:t>Central DI.  </a:t>
            </a:r>
            <a:endParaRPr lang="en-US" dirty="0">
              <a:ea typeface="+mn-lt"/>
              <a:cs typeface="+mn-lt"/>
            </a:endParaRPr>
          </a:p>
          <a:p>
            <a:pPr marL="411480" lvl="1">
              <a:buNone/>
            </a:pPr>
            <a:r>
              <a:rPr lang="en-US" sz="1600" dirty="0">
                <a:ea typeface="+mn-lt"/>
                <a:cs typeface="+mn-lt"/>
              </a:rPr>
              <a:t>impaired anti-diuretic hormone secretion from the posterior pituitary. Often occurs after pituitary surgery or following head trauma</a:t>
            </a:r>
            <a:endParaRPr lang="en-US" sz="1600"/>
          </a:p>
          <a:p>
            <a:pPr marL="114300" indent="0">
              <a:buNone/>
            </a:pPr>
            <a:endParaRPr lang="en-US" sz="2000" dirty="0">
              <a:ea typeface="+mn-lt"/>
              <a:cs typeface="+mn-lt"/>
            </a:endParaRPr>
          </a:p>
          <a:p>
            <a:pPr marL="114300" indent="0">
              <a:buNone/>
            </a:pPr>
            <a:r>
              <a:rPr lang="en-US" sz="2000" dirty="0">
                <a:ea typeface="+mn-lt"/>
                <a:cs typeface="+mn-lt"/>
              </a:rPr>
              <a:t> Nephrogenic DI</a:t>
            </a:r>
          </a:p>
          <a:p>
            <a:pPr lvl="1">
              <a:buNone/>
            </a:pPr>
            <a:r>
              <a:rPr lang="en-US" sz="1600" dirty="0">
                <a:ea typeface="+mn-lt"/>
                <a:cs typeface="+mn-lt"/>
              </a:rPr>
              <a:t> impaired response of the renal tubules to anti-diuretic hormone</a:t>
            </a:r>
            <a:endParaRPr lang="en-US" sz="1600"/>
          </a:p>
          <a:p>
            <a:pPr marL="114300" indent="0">
              <a:buNone/>
            </a:pPr>
            <a:endParaRPr lang="en-US" sz="2000" dirty="0"/>
          </a:p>
        </p:txBody>
      </p:sp>
    </p:spTree>
    <p:extLst>
      <p:ext uri="{BB962C8B-B14F-4D97-AF65-F5344CB8AC3E}">
        <p14:creationId xmlns:p14="http://schemas.microsoft.com/office/powerpoint/2010/main" val="1303842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mj-lt"/>
                <a:cs typeface="+mj-lt"/>
              </a:rPr>
              <a:t>Diabetes Insipidus (DI)</a:t>
            </a:r>
            <a:endParaRPr lang="en-US" dirty="0"/>
          </a:p>
        </p:txBody>
      </p:sp>
      <p:pic>
        <p:nvPicPr>
          <p:cNvPr id="4" name="Picture 4" descr="41572_2019_103_Fig1_HTML.png">
            <a:extLst>
              <a:ext uri="{FF2B5EF4-FFF2-40B4-BE49-F238E27FC236}">
                <a16:creationId xmlns:a16="http://schemas.microsoft.com/office/drawing/2014/main" id="{A95EEEB7-1D3E-63E0-5621-6BF9B98ABE3E}"/>
              </a:ext>
            </a:extLst>
          </p:cNvPr>
          <p:cNvPicPr>
            <a:picLocks noGrp="1" noChangeAspect="1"/>
          </p:cNvPicPr>
          <p:nvPr>
            <p:ph idx="1"/>
          </p:nvPr>
        </p:nvPicPr>
        <p:blipFill>
          <a:blip r:embed="rId2"/>
          <a:stretch>
            <a:fillRect/>
          </a:stretch>
        </p:blipFill>
        <p:spPr>
          <a:xfrm>
            <a:off x="420681" y="1717066"/>
            <a:ext cx="5519166" cy="4823656"/>
          </a:xfrm>
        </p:spPr>
      </p:pic>
      <p:sp>
        <p:nvSpPr>
          <p:cNvPr id="5" name="TextBox 4">
            <a:extLst>
              <a:ext uri="{FF2B5EF4-FFF2-40B4-BE49-F238E27FC236}">
                <a16:creationId xmlns:a16="http://schemas.microsoft.com/office/drawing/2014/main" id="{442E2827-F49E-8378-43A5-76BAF9E0D829}"/>
              </a:ext>
            </a:extLst>
          </p:cNvPr>
          <p:cNvSpPr txBox="1"/>
          <p:nvPr/>
        </p:nvSpPr>
        <p:spPr>
          <a:xfrm>
            <a:off x="6230238" y="5116850"/>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ea typeface="+mn-lt"/>
                <a:cs typeface="+mn-lt"/>
              </a:rPr>
              <a:t>Christ-Crain, M., </a:t>
            </a:r>
            <a:r>
              <a:rPr lang="en-US" sz="1200" err="1">
                <a:ea typeface="+mn-lt"/>
                <a:cs typeface="+mn-lt"/>
              </a:rPr>
              <a:t>Bichet</a:t>
            </a:r>
            <a:r>
              <a:rPr lang="en-US" sz="1200" dirty="0">
                <a:ea typeface="+mn-lt"/>
                <a:cs typeface="+mn-lt"/>
              </a:rPr>
              <a:t>, D.G., Fenske, W.K. et al. Diabetes insipidus. Nat Rev Dis Primers 5, 54 (2019)</a:t>
            </a:r>
            <a:endParaRPr lang="en-US" sz="1200"/>
          </a:p>
        </p:txBody>
      </p:sp>
    </p:spTree>
    <p:extLst>
      <p:ext uri="{BB962C8B-B14F-4D97-AF65-F5344CB8AC3E}">
        <p14:creationId xmlns:p14="http://schemas.microsoft.com/office/powerpoint/2010/main" val="1159118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mj-lt"/>
                <a:cs typeface="+mj-lt"/>
              </a:rPr>
              <a:t>Diabetes Insipidus (DI)</a:t>
            </a:r>
            <a:endParaRPr lang="en-US" dirty="0"/>
          </a:p>
        </p:txBody>
      </p:sp>
      <p:sp>
        <p:nvSpPr>
          <p:cNvPr id="3" name="Content Placeholder 2"/>
          <p:cNvSpPr>
            <a:spLocks noGrp="1"/>
          </p:cNvSpPr>
          <p:nvPr>
            <p:ph idx="1"/>
          </p:nvPr>
        </p:nvSpPr>
        <p:spPr/>
        <p:txBody>
          <a:bodyPr vert="horz" lIns="91440" tIns="45720" rIns="91440" bIns="45720" rtlCol="0" anchor="t">
            <a:normAutofit fontScale="85000" lnSpcReduction="20000"/>
          </a:bodyPr>
          <a:lstStyle/>
          <a:p>
            <a:pPr marL="114300" indent="0">
              <a:buNone/>
            </a:pPr>
            <a:endParaRPr lang="en-US" dirty="0"/>
          </a:p>
          <a:p>
            <a:r>
              <a:rPr lang="en-US" dirty="0">
                <a:ea typeface="+mn-lt"/>
                <a:cs typeface="+mn-lt"/>
              </a:rPr>
              <a:t>Patients will present with symptoms of polyuria (+compensatory polydipsia). Diagnosis of DI can be confirmed by doing a water deprivation test, whereby the patient is deprived of fluids for up to eight hours (or 5% loss of body weight), following which desmopressin is given</a:t>
            </a:r>
            <a:endParaRPr lang="en-US" dirty="0"/>
          </a:p>
          <a:p>
            <a:endParaRPr lang="en-US" dirty="0">
              <a:ea typeface="+mn-lt"/>
              <a:cs typeface="+mn-lt"/>
            </a:endParaRPr>
          </a:p>
          <a:p>
            <a:pPr marL="114300" indent="0">
              <a:buNone/>
            </a:pPr>
            <a:r>
              <a:rPr lang="en-US" sz="2000" dirty="0">
                <a:ea typeface="+mn-lt"/>
                <a:cs typeface="+mn-lt"/>
              </a:rPr>
              <a:t>Normal: </a:t>
            </a:r>
            <a:endParaRPr lang="en-US" sz="1600" dirty="0">
              <a:ea typeface="+mn-lt"/>
              <a:cs typeface="+mn-lt"/>
            </a:endParaRPr>
          </a:p>
          <a:p>
            <a:pPr marL="114300" indent="0">
              <a:buNone/>
            </a:pPr>
            <a:r>
              <a:rPr lang="en-US" sz="1600" dirty="0">
                <a:ea typeface="+mn-lt"/>
                <a:cs typeface="+mn-lt"/>
              </a:rPr>
              <a:t> Urine Osmolality already high before desmopressin test</a:t>
            </a:r>
            <a:endParaRPr lang="en-US" sz="1600" dirty="0"/>
          </a:p>
          <a:p>
            <a:pPr marL="411480" lvl="1" indent="0">
              <a:buNone/>
            </a:pPr>
            <a:endParaRPr lang="en-US" sz="1600" dirty="0">
              <a:ea typeface="+mn-lt"/>
              <a:cs typeface="+mn-lt"/>
            </a:endParaRPr>
          </a:p>
          <a:p>
            <a:pPr marL="114300" indent="0">
              <a:buNone/>
            </a:pPr>
            <a:r>
              <a:rPr lang="en-US" sz="2000" dirty="0">
                <a:ea typeface="+mn-lt"/>
                <a:cs typeface="+mn-lt"/>
              </a:rPr>
              <a:t>Central DI.  </a:t>
            </a:r>
            <a:endParaRPr lang="en-US" dirty="0">
              <a:ea typeface="+mn-lt"/>
              <a:cs typeface="+mn-lt"/>
            </a:endParaRPr>
          </a:p>
          <a:p>
            <a:pPr marL="411480" lvl="1">
              <a:buNone/>
            </a:pPr>
            <a:r>
              <a:rPr lang="en-US" sz="1600" dirty="0">
                <a:ea typeface="+mn-lt"/>
                <a:cs typeface="+mn-lt"/>
              </a:rPr>
              <a:t>Urine Osmolality increases after desmopressin test</a:t>
            </a:r>
            <a:endParaRPr lang="en-US" sz="1600" dirty="0"/>
          </a:p>
          <a:p>
            <a:pPr marL="411480" lvl="1">
              <a:buNone/>
            </a:pPr>
            <a:r>
              <a:rPr lang="en-US" sz="1600" dirty="0">
                <a:ea typeface="+mn-lt"/>
                <a:cs typeface="+mn-lt"/>
              </a:rPr>
              <a:t>MRI may be useful in visualizing the pituitary and hypothalamus to demonstrate abnormalities.</a:t>
            </a:r>
            <a:endParaRPr lang="en-US" dirty="0"/>
          </a:p>
          <a:p>
            <a:pPr marL="411480" lvl="1">
              <a:buClr>
                <a:srgbClr val="CF543F"/>
              </a:buClr>
              <a:buNone/>
            </a:pPr>
            <a:endParaRPr lang="en-US" sz="1600" dirty="0">
              <a:ea typeface="+mn-lt"/>
              <a:cs typeface="+mn-lt"/>
            </a:endParaRPr>
          </a:p>
          <a:p>
            <a:pPr marL="114300" indent="0">
              <a:buNone/>
            </a:pPr>
            <a:r>
              <a:rPr lang="en-US" sz="2000" dirty="0">
                <a:ea typeface="+mn-lt"/>
                <a:cs typeface="+mn-lt"/>
              </a:rPr>
              <a:t> Nephrogenic DI</a:t>
            </a:r>
          </a:p>
          <a:p>
            <a:pPr marL="114300" indent="0">
              <a:buNone/>
            </a:pPr>
            <a:r>
              <a:rPr lang="en-US" sz="1600" dirty="0">
                <a:ea typeface="+mn-lt"/>
                <a:cs typeface="+mn-lt"/>
              </a:rPr>
              <a:t>   Urine Osmolality does not increase after desmopressin test</a:t>
            </a:r>
            <a:endParaRPr lang="en-US" dirty="0"/>
          </a:p>
          <a:p>
            <a:pPr lvl="1">
              <a:buNone/>
            </a:pPr>
            <a:endParaRPr lang="en-US" sz="1600" dirty="0"/>
          </a:p>
          <a:p>
            <a:pPr lvl="1">
              <a:buNone/>
            </a:pPr>
            <a:endParaRPr lang="en-US" sz="1600" dirty="0"/>
          </a:p>
          <a:p>
            <a:pPr marL="114300" indent="0">
              <a:buNone/>
            </a:pPr>
            <a:endParaRPr lang="en-US" sz="2000" dirty="0"/>
          </a:p>
        </p:txBody>
      </p:sp>
    </p:spTree>
    <p:extLst>
      <p:ext uri="{BB962C8B-B14F-4D97-AF65-F5344CB8AC3E}">
        <p14:creationId xmlns:p14="http://schemas.microsoft.com/office/powerpoint/2010/main" val="30176378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mj-lt"/>
                <a:cs typeface="+mj-lt"/>
              </a:rPr>
              <a:t>Treatment of Central Diabetes Insipidus (DI)</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sz="2000" dirty="0">
                <a:ea typeface="+mn-lt"/>
                <a:cs typeface="+mn-lt"/>
              </a:rPr>
              <a:t>Treatment of uncomplicated central DI comprises replacement of AVP with the synthetic analog DDAVP by either IV or SC route, nasal inhalation, or oral tablet for symptomatic relief. </a:t>
            </a:r>
            <a:endParaRPr lang="en-US" sz="2000"/>
          </a:p>
          <a:p>
            <a:endParaRPr lang="en-US" sz="2000" dirty="0">
              <a:ea typeface="+mn-lt"/>
              <a:cs typeface="+mn-lt"/>
            </a:endParaRPr>
          </a:p>
          <a:p>
            <a:r>
              <a:rPr lang="en-US" sz="2000" dirty="0">
                <a:ea typeface="+mn-lt"/>
                <a:cs typeface="+mn-lt"/>
              </a:rPr>
              <a:t>Decrease in urine flow is dose dependent and may vary based on the severity of symptoms. </a:t>
            </a:r>
          </a:p>
          <a:p>
            <a:endParaRPr lang="en-US" sz="2000" dirty="0">
              <a:ea typeface="+mn-lt"/>
              <a:cs typeface="+mn-lt"/>
            </a:endParaRPr>
          </a:p>
          <a:p>
            <a:r>
              <a:rPr lang="en-US" sz="2000" dirty="0">
                <a:ea typeface="+mn-lt"/>
                <a:cs typeface="+mn-lt"/>
              </a:rPr>
              <a:t>Chlorpropamide can treat patients with central DI who have excessive thirst. It is rarely used. Chlorpropamide is contraindicated in pregnancy because of uncertain </a:t>
            </a:r>
            <a:r>
              <a:rPr lang="en-US" sz="2000">
                <a:ea typeface="+mn-lt"/>
                <a:cs typeface="+mn-lt"/>
              </a:rPr>
              <a:t>teratogenicity.</a:t>
            </a:r>
            <a:endParaRPr lang="en-US"/>
          </a:p>
        </p:txBody>
      </p:sp>
    </p:spTree>
    <p:extLst>
      <p:ext uri="{BB962C8B-B14F-4D97-AF65-F5344CB8AC3E}">
        <p14:creationId xmlns:p14="http://schemas.microsoft.com/office/powerpoint/2010/main" val="3302027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EF488-3354-1763-AA3D-08D30DEF15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49A2A0-F1F2-FF28-407E-6A63EF86DFDB}"/>
              </a:ext>
            </a:extLst>
          </p:cNvPr>
          <p:cNvSpPr>
            <a:spLocks noGrp="1"/>
          </p:cNvSpPr>
          <p:nvPr>
            <p:ph type="title"/>
          </p:nvPr>
        </p:nvSpPr>
        <p:spPr/>
        <p:txBody>
          <a:bodyPr>
            <a:normAutofit/>
          </a:bodyPr>
          <a:lstStyle/>
          <a:p>
            <a:r>
              <a:rPr lang="en-US" sz="2400" dirty="0">
                <a:ea typeface="+mj-lt"/>
                <a:cs typeface="+mj-lt"/>
              </a:rPr>
              <a:t>Case</a:t>
            </a:r>
            <a:endParaRPr lang="en-US" dirty="0"/>
          </a:p>
        </p:txBody>
      </p:sp>
      <p:sp>
        <p:nvSpPr>
          <p:cNvPr id="3" name="Content Placeholder 2">
            <a:extLst>
              <a:ext uri="{FF2B5EF4-FFF2-40B4-BE49-F238E27FC236}">
                <a16:creationId xmlns:a16="http://schemas.microsoft.com/office/drawing/2014/main" id="{CCC2235A-2612-3E9A-1705-9177C7A1CBBA}"/>
              </a:ext>
            </a:extLst>
          </p:cNvPr>
          <p:cNvSpPr>
            <a:spLocks noGrp="1"/>
          </p:cNvSpPr>
          <p:nvPr>
            <p:ph idx="1"/>
          </p:nvPr>
        </p:nvSpPr>
        <p:spPr>
          <a:xfrm>
            <a:off x="541090" y="1811323"/>
            <a:ext cx="8229600" cy="4373563"/>
          </a:xfrm>
        </p:spPr>
        <p:txBody>
          <a:bodyPr vert="horz" lIns="91440" tIns="45720" rIns="91440" bIns="45720" rtlCol="0" anchor="t">
            <a:normAutofit/>
          </a:bodyPr>
          <a:lstStyle/>
          <a:p>
            <a:pPr marL="411480" lvl="1" indent="0">
              <a:buNone/>
            </a:pPr>
            <a:r>
              <a:rPr lang="en-US" dirty="0">
                <a:ea typeface="+mn-lt"/>
                <a:cs typeface="+mn-lt"/>
              </a:rPr>
              <a:t>A woman undergoes intrauterine surgery. 5% mannitol (iso-osmotic 275 </a:t>
            </a:r>
            <a:r>
              <a:rPr lang="en-US" dirty="0" err="1">
                <a:ea typeface="+mn-lt"/>
                <a:cs typeface="+mn-lt"/>
              </a:rPr>
              <a:t>mosm</a:t>
            </a:r>
            <a:r>
              <a:rPr lang="en-US" dirty="0">
                <a:ea typeface="+mn-lt"/>
                <a:cs typeface="+mn-lt"/>
              </a:rPr>
              <a:t>/kg) is used as the </a:t>
            </a:r>
            <a:r>
              <a:rPr lang="en-US" dirty="0" err="1">
                <a:ea typeface="+mn-lt"/>
                <a:cs typeface="+mn-lt"/>
              </a:rPr>
              <a:t>irrigant</a:t>
            </a:r>
            <a:r>
              <a:rPr lang="en-US" dirty="0">
                <a:ea typeface="+mn-lt"/>
                <a:cs typeface="+mn-lt"/>
              </a:rPr>
              <a:t>. Immediately after surgery the </a:t>
            </a:r>
            <a:r>
              <a:rPr lang="en-US" dirty="0" err="1">
                <a:ea typeface="+mn-lt"/>
                <a:cs typeface="+mn-lt"/>
              </a:rPr>
              <a:t>PNa</a:t>
            </a:r>
            <a:r>
              <a:rPr lang="en-US" dirty="0">
                <a:ea typeface="+mn-lt"/>
                <a:cs typeface="+mn-lt"/>
              </a:rPr>
              <a:t> is found to be 116 </a:t>
            </a:r>
            <a:r>
              <a:rPr lang="en-US" dirty="0" err="1">
                <a:ea typeface="+mn-lt"/>
                <a:cs typeface="+mn-lt"/>
              </a:rPr>
              <a:t>mEq</a:t>
            </a:r>
            <a:r>
              <a:rPr lang="en-US" dirty="0">
                <a:ea typeface="+mn-lt"/>
                <a:cs typeface="+mn-lt"/>
              </a:rPr>
              <a:t>/L, and </a:t>
            </a:r>
            <a:r>
              <a:rPr lang="en-US" dirty="0" err="1">
                <a:ea typeface="+mn-lt"/>
                <a:cs typeface="+mn-lt"/>
              </a:rPr>
              <a:t>irrigant</a:t>
            </a:r>
            <a:r>
              <a:rPr lang="en-US" dirty="0">
                <a:ea typeface="+mn-lt"/>
                <a:cs typeface="+mn-lt"/>
              </a:rPr>
              <a:t> absorption is suspected.</a:t>
            </a:r>
          </a:p>
          <a:p>
            <a:pPr marL="411480" lvl="1" indent="0">
              <a:buNone/>
            </a:pPr>
            <a:r>
              <a:rPr lang="en-US" dirty="0">
                <a:ea typeface="+mn-lt"/>
                <a:cs typeface="+mn-lt"/>
              </a:rPr>
              <a:t>• </a:t>
            </a:r>
            <a:r>
              <a:rPr lang="en-US" dirty="0" err="1">
                <a:ea typeface="+mn-lt"/>
                <a:cs typeface="+mn-lt"/>
              </a:rPr>
              <a:t>Posm</a:t>
            </a:r>
            <a:r>
              <a:rPr lang="en-US" dirty="0">
                <a:ea typeface="+mn-lt"/>
                <a:cs typeface="+mn-lt"/>
              </a:rPr>
              <a:t> measured 280 </a:t>
            </a:r>
            <a:r>
              <a:rPr lang="en-US" dirty="0" err="1">
                <a:ea typeface="+mn-lt"/>
                <a:cs typeface="+mn-lt"/>
              </a:rPr>
              <a:t>mosm</a:t>
            </a:r>
            <a:r>
              <a:rPr lang="en-US" dirty="0">
                <a:ea typeface="+mn-lt"/>
                <a:cs typeface="+mn-lt"/>
              </a:rPr>
              <a:t>/l.</a:t>
            </a:r>
          </a:p>
          <a:p>
            <a:pPr marL="411480" lvl="1" indent="0">
              <a:buNone/>
            </a:pPr>
            <a:r>
              <a:rPr lang="en-US" dirty="0">
                <a:ea typeface="+mn-lt"/>
                <a:cs typeface="+mn-lt"/>
              </a:rPr>
              <a:t>• </a:t>
            </a:r>
            <a:r>
              <a:rPr lang="en-US" dirty="0" err="1">
                <a:ea typeface="+mn-lt"/>
                <a:cs typeface="+mn-lt"/>
              </a:rPr>
              <a:t>Posm</a:t>
            </a:r>
            <a:r>
              <a:rPr lang="en-US" dirty="0">
                <a:ea typeface="+mn-lt"/>
                <a:cs typeface="+mn-lt"/>
              </a:rPr>
              <a:t> calculated 240 </a:t>
            </a:r>
            <a:r>
              <a:rPr lang="en-US" dirty="0" err="1">
                <a:ea typeface="+mn-lt"/>
                <a:cs typeface="+mn-lt"/>
              </a:rPr>
              <a:t>mosm</a:t>
            </a:r>
            <a:r>
              <a:rPr lang="en-US" dirty="0">
                <a:ea typeface="+mn-lt"/>
                <a:cs typeface="+mn-lt"/>
              </a:rPr>
              <a:t>/l.</a:t>
            </a:r>
          </a:p>
          <a:p>
            <a:pPr marL="411480" lvl="1" indent="0">
              <a:buNone/>
            </a:pPr>
            <a:r>
              <a:rPr lang="en-US" dirty="0">
                <a:ea typeface="+mn-lt"/>
                <a:cs typeface="+mn-lt"/>
              </a:rPr>
              <a:t>• </a:t>
            </a:r>
            <a:r>
              <a:rPr lang="en-US" dirty="0" err="1">
                <a:ea typeface="+mn-lt"/>
                <a:cs typeface="+mn-lt"/>
              </a:rPr>
              <a:t>Osmolal</a:t>
            </a:r>
            <a:r>
              <a:rPr lang="en-US" dirty="0">
                <a:ea typeface="+mn-lt"/>
                <a:cs typeface="+mn-lt"/>
              </a:rPr>
              <a:t> gap 40 </a:t>
            </a:r>
            <a:r>
              <a:rPr lang="en-US" dirty="0" err="1">
                <a:ea typeface="+mn-lt"/>
                <a:cs typeface="+mn-lt"/>
              </a:rPr>
              <a:t>mosm</a:t>
            </a:r>
            <a:r>
              <a:rPr lang="en-US" dirty="0">
                <a:ea typeface="+mn-lt"/>
                <a:cs typeface="+mn-lt"/>
              </a:rPr>
              <a:t>/l.</a:t>
            </a:r>
          </a:p>
        </p:txBody>
      </p:sp>
    </p:spTree>
    <p:extLst>
      <p:ext uri="{BB962C8B-B14F-4D97-AF65-F5344CB8AC3E}">
        <p14:creationId xmlns:p14="http://schemas.microsoft.com/office/powerpoint/2010/main" val="28096823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ea typeface="+mj-lt"/>
                <a:cs typeface="+mj-lt"/>
              </a:rPr>
              <a:t>Treatment of Nephrogenic Diabetes Insipidus (DI)</a:t>
            </a:r>
            <a:endParaRPr lang="en-US" sz="2200" dirty="0"/>
          </a:p>
        </p:txBody>
      </p:sp>
      <p:sp>
        <p:nvSpPr>
          <p:cNvPr id="3" name="Content Placeholder 2"/>
          <p:cNvSpPr>
            <a:spLocks noGrp="1"/>
          </p:cNvSpPr>
          <p:nvPr>
            <p:ph idx="1"/>
          </p:nvPr>
        </p:nvSpPr>
        <p:spPr/>
        <p:txBody>
          <a:bodyPr vert="horz" lIns="91440" tIns="45720" rIns="91440" bIns="45720" rtlCol="0" anchor="t">
            <a:normAutofit/>
          </a:bodyPr>
          <a:lstStyle/>
          <a:p>
            <a:pPr marL="457200" indent="-342900"/>
            <a:r>
              <a:rPr lang="en-US" dirty="0">
                <a:ea typeface="+mn-lt"/>
                <a:cs typeface="+mn-lt"/>
              </a:rPr>
              <a:t>Nephrogenic DI cannot be effectively treated with DDAVP as a result of end-organ insensitivity. </a:t>
            </a:r>
            <a:endParaRPr lang="en-US">
              <a:ea typeface="+mn-lt"/>
              <a:cs typeface="+mn-lt"/>
            </a:endParaRPr>
          </a:p>
          <a:p>
            <a:pPr marL="457200" indent="-342900"/>
            <a:endParaRPr lang="en-US" dirty="0">
              <a:ea typeface="+mn-lt"/>
              <a:cs typeface="+mn-lt"/>
            </a:endParaRPr>
          </a:p>
          <a:p>
            <a:pPr marL="457200" indent="-342900"/>
            <a:r>
              <a:rPr lang="en-US" dirty="0">
                <a:ea typeface="+mn-lt"/>
                <a:cs typeface="+mn-lt"/>
              </a:rPr>
              <a:t>Thiazide diuretics with amiloride and a low-sodium diet are recommended to reduce the symptoms.</a:t>
            </a:r>
          </a:p>
          <a:p>
            <a:pPr marL="457200" indent="-342900"/>
            <a:endParaRPr lang="en-US" dirty="0">
              <a:ea typeface="+mn-lt"/>
              <a:cs typeface="+mn-lt"/>
            </a:endParaRPr>
          </a:p>
          <a:p>
            <a:pPr marL="457200" indent="-342900"/>
            <a:r>
              <a:rPr lang="en-US" dirty="0">
                <a:ea typeface="+mn-lt"/>
                <a:cs typeface="+mn-lt"/>
              </a:rPr>
              <a:t> Indomethacin can also be effective in some patients.</a:t>
            </a:r>
            <a:endParaRPr lang="en-US"/>
          </a:p>
        </p:txBody>
      </p:sp>
    </p:spTree>
    <p:extLst>
      <p:ext uri="{BB962C8B-B14F-4D97-AF65-F5344CB8AC3E}">
        <p14:creationId xmlns:p14="http://schemas.microsoft.com/office/powerpoint/2010/main" val="32236287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mj-lt"/>
                <a:cs typeface="+mj-lt"/>
              </a:rPr>
              <a:t>Gestational Diabetes Insipidus (DI)</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pPr marL="457200" indent="-342900"/>
            <a:r>
              <a:rPr lang="en-US" dirty="0">
                <a:ea typeface="+mn-lt"/>
                <a:cs typeface="+mn-lt"/>
              </a:rPr>
              <a:t>Gestational DI is often transient but may be severe until weeks after the delivery. </a:t>
            </a:r>
            <a:endParaRPr lang="en-US"/>
          </a:p>
          <a:p>
            <a:pPr marL="457200" indent="-342900"/>
            <a:endParaRPr lang="en-US" dirty="0">
              <a:ea typeface="+mn-lt"/>
              <a:cs typeface="+mn-lt"/>
            </a:endParaRPr>
          </a:p>
          <a:p>
            <a:pPr marL="457200" indent="-342900"/>
            <a:r>
              <a:rPr lang="en-US" dirty="0">
                <a:ea typeface="+mn-lt"/>
                <a:cs typeface="+mn-lt"/>
              </a:rPr>
              <a:t>The deficiency of AVP during pregnancy largely results from the increased production of an N-terminal aminopeptidase produced by the placenta that metabolizes AVP. </a:t>
            </a:r>
            <a:endParaRPr lang="en-US">
              <a:ea typeface="+mn-lt"/>
              <a:cs typeface="+mn-lt"/>
            </a:endParaRPr>
          </a:p>
          <a:p>
            <a:pPr marL="457200" indent="-342900"/>
            <a:endParaRPr lang="en-US" dirty="0">
              <a:ea typeface="+mn-lt"/>
              <a:cs typeface="+mn-lt"/>
            </a:endParaRPr>
          </a:p>
          <a:p>
            <a:pPr marL="457200" indent="-342900"/>
            <a:r>
              <a:rPr lang="en-US" dirty="0">
                <a:ea typeface="+mn-lt"/>
                <a:cs typeface="+mn-lt"/>
              </a:rPr>
              <a:t>These patients often have subclinical deficiency of AVP secretion in the nonpregnant state. </a:t>
            </a:r>
            <a:endParaRPr lang="en-US"/>
          </a:p>
        </p:txBody>
      </p:sp>
    </p:spTree>
    <p:extLst>
      <p:ext uri="{BB962C8B-B14F-4D97-AF65-F5344CB8AC3E}">
        <p14:creationId xmlns:p14="http://schemas.microsoft.com/office/powerpoint/2010/main" val="25073753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mj-lt"/>
                <a:cs typeface="+mj-lt"/>
              </a:rPr>
              <a:t>Hypovolemia (hypotonic fluid loss = combined water and sodium deficit)</a:t>
            </a:r>
            <a:endParaRPr lang="en-US" dirty="0">
              <a:ea typeface="+mj-lt"/>
              <a:cs typeface="+mj-lt"/>
            </a:endParaRPr>
          </a:p>
        </p:txBody>
      </p:sp>
      <p:sp>
        <p:nvSpPr>
          <p:cNvPr id="3" name="Content Placeholder 2"/>
          <p:cNvSpPr>
            <a:spLocks noGrp="1"/>
          </p:cNvSpPr>
          <p:nvPr>
            <p:ph idx="1"/>
          </p:nvPr>
        </p:nvSpPr>
        <p:spPr>
          <a:xfrm>
            <a:off x="421667" y="1752600"/>
            <a:ext cx="8265133" cy="4871034"/>
          </a:xfrm>
        </p:spPr>
        <p:txBody>
          <a:bodyPr vert="horz" lIns="91440" tIns="45720" rIns="91440" bIns="45720" rtlCol="0" anchor="t">
            <a:normAutofit fontScale="85000" lnSpcReduction="20000"/>
          </a:bodyPr>
          <a:lstStyle/>
          <a:p>
            <a:r>
              <a:rPr lang="en-US" b="1" dirty="0">
                <a:ea typeface="+mn-lt"/>
                <a:cs typeface="+mn-lt"/>
              </a:rPr>
              <a:t>↓↓total body water, ↓total body Na+</a:t>
            </a:r>
          </a:p>
          <a:p>
            <a:r>
              <a:rPr lang="en-US" dirty="0">
                <a:ea typeface="+mn-lt"/>
                <a:cs typeface="+mn-lt"/>
              </a:rPr>
              <a:t>Extrarenal losses</a:t>
            </a:r>
          </a:p>
          <a:p>
            <a:pPr lvl="1"/>
            <a:r>
              <a:rPr lang="en-US" dirty="0">
                <a:ea typeface="+mn-lt"/>
                <a:cs typeface="+mn-lt"/>
              </a:rPr>
              <a:t>Gastrointestinal losses</a:t>
            </a:r>
          </a:p>
          <a:p>
            <a:pPr lvl="2"/>
            <a:r>
              <a:rPr lang="en-US" dirty="0">
                <a:ea typeface="+mn-lt"/>
                <a:cs typeface="+mn-lt"/>
              </a:rPr>
              <a:t>Vomiting</a:t>
            </a:r>
            <a:endParaRPr lang="en-US"/>
          </a:p>
          <a:p>
            <a:pPr lvl="2"/>
            <a:r>
              <a:rPr lang="en-US" dirty="0">
                <a:ea typeface="+mn-lt"/>
                <a:cs typeface="+mn-lt"/>
              </a:rPr>
              <a:t>Nasogastric drainage</a:t>
            </a:r>
            <a:endParaRPr lang="en-US"/>
          </a:p>
          <a:p>
            <a:pPr lvl="2"/>
            <a:r>
              <a:rPr lang="en-US" dirty="0">
                <a:ea typeface="+mn-lt"/>
                <a:cs typeface="+mn-lt"/>
              </a:rPr>
              <a:t>Enterocutaneous fistula</a:t>
            </a:r>
            <a:endParaRPr lang="en-US"/>
          </a:p>
          <a:p>
            <a:pPr lvl="2"/>
            <a:r>
              <a:rPr lang="en-US" dirty="0">
                <a:ea typeface="+mn-lt"/>
                <a:cs typeface="+mn-lt"/>
              </a:rPr>
              <a:t>Diarrhea</a:t>
            </a:r>
            <a:endParaRPr lang="en-US"/>
          </a:p>
          <a:p>
            <a:pPr lvl="2"/>
            <a:r>
              <a:rPr lang="en-US" dirty="0">
                <a:ea typeface="+mn-lt"/>
                <a:cs typeface="+mn-lt"/>
              </a:rPr>
              <a:t>Use of osmotic cathartic agents (e.g., lactulose)</a:t>
            </a:r>
            <a:endParaRPr lang="en-US"/>
          </a:p>
          <a:p>
            <a:pPr lvl="1"/>
            <a:r>
              <a:rPr lang="en-US" dirty="0">
                <a:ea typeface="+mn-lt"/>
                <a:cs typeface="+mn-lt"/>
              </a:rPr>
              <a:t>Dermal (cutaneous causes)</a:t>
            </a:r>
          </a:p>
          <a:p>
            <a:pPr lvl="2"/>
            <a:r>
              <a:rPr lang="en-US" dirty="0">
                <a:ea typeface="+mn-lt"/>
                <a:cs typeface="+mn-lt"/>
              </a:rPr>
              <a:t>Burns</a:t>
            </a:r>
            <a:endParaRPr lang="en-US"/>
          </a:p>
          <a:p>
            <a:pPr lvl="2"/>
            <a:r>
              <a:rPr lang="en-US" dirty="0">
                <a:ea typeface="+mn-lt"/>
                <a:cs typeface="+mn-lt"/>
              </a:rPr>
              <a:t>Excessive sweating</a:t>
            </a:r>
            <a:endParaRPr lang="en-US"/>
          </a:p>
          <a:p>
            <a:pPr>
              <a:buClr>
                <a:srgbClr val="93A299"/>
              </a:buClr>
            </a:pPr>
            <a:r>
              <a:rPr lang="en-US" dirty="0">
                <a:ea typeface="+mn-lt"/>
                <a:cs typeface="+mn-lt"/>
              </a:rPr>
              <a:t>Renal losses</a:t>
            </a:r>
            <a:endParaRPr lang="en-US"/>
          </a:p>
          <a:p>
            <a:pPr lvl="1"/>
            <a:r>
              <a:rPr lang="en-US" dirty="0">
                <a:ea typeface="+mn-lt"/>
                <a:cs typeface="+mn-lt"/>
              </a:rPr>
              <a:t>Osmotic diuresis (mannitol, glucose, urea)</a:t>
            </a:r>
          </a:p>
          <a:p>
            <a:pPr lvl="1"/>
            <a:r>
              <a:rPr lang="en-US" dirty="0">
                <a:ea typeface="+mn-lt"/>
                <a:cs typeface="+mn-lt"/>
              </a:rPr>
              <a:t>Loop diuretics</a:t>
            </a:r>
            <a:endParaRPr lang="en-US"/>
          </a:p>
          <a:p>
            <a:pPr lvl="1"/>
            <a:r>
              <a:rPr lang="en-US" err="1">
                <a:ea typeface="+mn-lt"/>
                <a:cs typeface="+mn-lt"/>
              </a:rPr>
              <a:t>Postobstructive</a:t>
            </a:r>
            <a:r>
              <a:rPr lang="en-US" dirty="0">
                <a:ea typeface="+mn-lt"/>
                <a:cs typeface="+mn-lt"/>
              </a:rPr>
              <a:t> diuresis</a:t>
            </a:r>
            <a:endParaRPr lang="en-US"/>
          </a:p>
          <a:p>
            <a:pPr lvl="1"/>
            <a:r>
              <a:rPr lang="en-US" err="1">
                <a:ea typeface="+mn-lt"/>
                <a:cs typeface="+mn-lt"/>
              </a:rPr>
              <a:t>Polyuric</a:t>
            </a:r>
            <a:r>
              <a:rPr lang="en-US" dirty="0">
                <a:ea typeface="+mn-lt"/>
                <a:cs typeface="+mn-lt"/>
              </a:rPr>
              <a:t> phase of acute tubular necrosis</a:t>
            </a:r>
            <a:endParaRPr lang="en-US"/>
          </a:p>
          <a:p>
            <a:pPr lvl="1"/>
            <a:r>
              <a:rPr lang="en-US" dirty="0">
                <a:ea typeface="+mn-lt"/>
                <a:cs typeface="+mn-lt"/>
              </a:rPr>
              <a:t>Intrinsic renal disease</a:t>
            </a:r>
            <a:endParaRPr lang="en-US"/>
          </a:p>
          <a:p>
            <a:r>
              <a:rPr lang="en-US" dirty="0">
                <a:ea typeface="+mn-lt"/>
                <a:cs typeface="+mn-lt"/>
              </a:rPr>
              <a:t>Others</a:t>
            </a:r>
            <a:endParaRPr lang="en-US" dirty="0"/>
          </a:p>
        </p:txBody>
      </p:sp>
    </p:spTree>
    <p:extLst>
      <p:ext uri="{BB962C8B-B14F-4D97-AF65-F5344CB8AC3E}">
        <p14:creationId xmlns:p14="http://schemas.microsoft.com/office/powerpoint/2010/main" val="18780901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mj-lt"/>
                <a:cs typeface="+mj-lt"/>
              </a:rPr>
              <a:t>Osmotic diuresis </a:t>
            </a:r>
            <a:endParaRPr lang="en-US" dirty="0"/>
          </a:p>
        </p:txBody>
      </p:sp>
      <p:sp>
        <p:nvSpPr>
          <p:cNvPr id="5" name="TextBox 4">
            <a:extLst>
              <a:ext uri="{FF2B5EF4-FFF2-40B4-BE49-F238E27FC236}">
                <a16:creationId xmlns:a16="http://schemas.microsoft.com/office/drawing/2014/main" id="{442E2827-F49E-8378-43A5-76BAF9E0D829}"/>
              </a:ext>
            </a:extLst>
          </p:cNvPr>
          <p:cNvSpPr txBox="1"/>
          <p:nvPr/>
        </p:nvSpPr>
        <p:spPr>
          <a:xfrm>
            <a:off x="6502662" y="1812218"/>
            <a:ext cx="2470776"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ea typeface="+mn-lt"/>
                <a:cs typeface="+mn-lt"/>
              </a:rPr>
              <a:t>Osmotic diuresis is increased urination due to the presence of certain substances in the fluid filtered by the kidneys. This fluid eventually becomes urine. </a:t>
            </a:r>
          </a:p>
          <a:p>
            <a:endParaRPr lang="en-US" sz="1600" dirty="0">
              <a:ea typeface="+mn-lt"/>
              <a:cs typeface="+mn-lt"/>
            </a:endParaRPr>
          </a:p>
          <a:p>
            <a:r>
              <a:rPr lang="en-US" sz="1600" dirty="0">
                <a:ea typeface="+mn-lt"/>
                <a:cs typeface="+mn-lt"/>
              </a:rPr>
              <a:t>The process of osmosis created by these substances cause additional water to come into the urine, increasing its amount.</a:t>
            </a:r>
            <a:endParaRPr lang="en-US" sz="1600"/>
          </a:p>
        </p:txBody>
      </p:sp>
      <p:pic>
        <p:nvPicPr>
          <p:cNvPr id="7" name="Picture 7" descr="Osmotic-diuresis-due-to-mannitol.jpg">
            <a:extLst>
              <a:ext uri="{FF2B5EF4-FFF2-40B4-BE49-F238E27FC236}">
                <a16:creationId xmlns:a16="http://schemas.microsoft.com/office/drawing/2014/main" id="{BC7366D8-2FBB-89EE-5E5D-D8AAB4713BD0}"/>
              </a:ext>
            </a:extLst>
          </p:cNvPr>
          <p:cNvPicPr>
            <a:picLocks noGrp="1" noChangeAspect="1"/>
          </p:cNvPicPr>
          <p:nvPr>
            <p:ph idx="1"/>
          </p:nvPr>
        </p:nvPicPr>
        <p:blipFill>
          <a:blip r:embed="rId2"/>
          <a:stretch>
            <a:fillRect/>
          </a:stretch>
        </p:blipFill>
        <p:spPr>
          <a:xfrm>
            <a:off x="221763" y="1693377"/>
            <a:ext cx="6165737" cy="4373563"/>
          </a:xfrm>
        </p:spPr>
      </p:pic>
      <p:sp>
        <p:nvSpPr>
          <p:cNvPr id="8" name="TextBox 7">
            <a:extLst>
              <a:ext uri="{FF2B5EF4-FFF2-40B4-BE49-F238E27FC236}">
                <a16:creationId xmlns:a16="http://schemas.microsoft.com/office/drawing/2014/main" id="{CD6197B7-4D1B-68B4-27A6-A0DCBDE7B404}"/>
              </a:ext>
            </a:extLst>
          </p:cNvPr>
          <p:cNvSpPr txBox="1"/>
          <p:nvPr/>
        </p:nvSpPr>
        <p:spPr>
          <a:xfrm>
            <a:off x="319802" y="6064414"/>
            <a:ext cx="485153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ea typeface="+mn-lt"/>
                <a:cs typeface="+mn-lt"/>
              </a:rPr>
              <a:t>https://healthjade.com/osmotic-diuresis/</a:t>
            </a:r>
            <a:endParaRPr lang="en-US" sz="1200"/>
          </a:p>
        </p:txBody>
      </p:sp>
    </p:spTree>
    <p:extLst>
      <p:ext uri="{BB962C8B-B14F-4D97-AF65-F5344CB8AC3E}">
        <p14:creationId xmlns:p14="http://schemas.microsoft.com/office/powerpoint/2010/main" val="24790742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mj-lt"/>
                <a:cs typeface="+mj-lt"/>
              </a:rPr>
              <a:t>Hypertonic sodium gain (hypervolemia)</a:t>
            </a:r>
            <a:endParaRPr lang="en-US" dirty="0">
              <a:ea typeface="+mj-lt"/>
              <a:cs typeface="+mj-lt"/>
            </a:endParaRPr>
          </a:p>
        </p:txBody>
      </p:sp>
      <p:sp>
        <p:nvSpPr>
          <p:cNvPr id="3" name="Content Placeholder 2"/>
          <p:cNvSpPr>
            <a:spLocks noGrp="1"/>
          </p:cNvSpPr>
          <p:nvPr>
            <p:ph idx="1"/>
          </p:nvPr>
        </p:nvSpPr>
        <p:spPr>
          <a:xfrm>
            <a:off x="421667" y="1752600"/>
            <a:ext cx="8265133" cy="4871034"/>
          </a:xfrm>
        </p:spPr>
        <p:txBody>
          <a:bodyPr vert="horz" lIns="91440" tIns="45720" rIns="91440" bIns="45720" rtlCol="0" anchor="t">
            <a:normAutofit fontScale="85000" lnSpcReduction="10000"/>
          </a:bodyPr>
          <a:lstStyle/>
          <a:p>
            <a:r>
              <a:rPr lang="en-US" b="1" dirty="0">
                <a:ea typeface="+mn-lt"/>
                <a:cs typeface="+mn-lt"/>
              </a:rPr>
              <a:t>variable total body water (↓/unchanged/↑), ↑↑total body Na+</a:t>
            </a:r>
          </a:p>
          <a:p>
            <a:r>
              <a:rPr lang="en-US" dirty="0">
                <a:ea typeface="+mn-lt"/>
                <a:cs typeface="+mn-lt"/>
              </a:rPr>
              <a:t>Hypertonic saline (</a:t>
            </a:r>
            <a:r>
              <a:rPr lang="en-US" dirty="0" err="1">
                <a:ea typeface="+mn-lt"/>
                <a:cs typeface="+mn-lt"/>
              </a:rPr>
              <a:t>e.g</a:t>
            </a:r>
            <a:r>
              <a:rPr lang="en-US" dirty="0">
                <a:ea typeface="+mn-lt"/>
                <a:cs typeface="+mn-lt"/>
              </a:rPr>
              <a:t>, 3% normal saline) or NaHCO3 administration</a:t>
            </a:r>
          </a:p>
          <a:p>
            <a:pPr>
              <a:buClr>
                <a:srgbClr val="93A299"/>
              </a:buClr>
            </a:pPr>
            <a:r>
              <a:rPr lang="en-US" dirty="0">
                <a:ea typeface="+mn-lt"/>
                <a:cs typeface="+mn-lt"/>
              </a:rPr>
              <a:t>Infants or comatose patients receiving hypertonic feeding</a:t>
            </a:r>
            <a:endParaRPr lang="en-US" dirty="0"/>
          </a:p>
          <a:p>
            <a:pPr>
              <a:buClr>
                <a:srgbClr val="93A299"/>
              </a:buClr>
            </a:pPr>
            <a:r>
              <a:rPr lang="en-US" dirty="0">
                <a:ea typeface="+mn-lt"/>
                <a:cs typeface="+mn-lt"/>
              </a:rPr>
              <a:t>Ingestion of sodium chloride</a:t>
            </a:r>
            <a:endParaRPr lang="en-US" dirty="0"/>
          </a:p>
          <a:p>
            <a:pPr>
              <a:buClr>
                <a:srgbClr val="93A299"/>
              </a:buClr>
            </a:pPr>
            <a:r>
              <a:rPr lang="en-US" dirty="0">
                <a:ea typeface="+mn-lt"/>
                <a:cs typeface="+mn-lt"/>
              </a:rPr>
              <a:t>Ingestion of seawater</a:t>
            </a:r>
            <a:endParaRPr lang="en-US" dirty="0"/>
          </a:p>
          <a:p>
            <a:pPr>
              <a:buClr>
                <a:srgbClr val="93A299"/>
              </a:buClr>
            </a:pPr>
            <a:r>
              <a:rPr lang="en-US" dirty="0">
                <a:ea typeface="+mn-lt"/>
                <a:cs typeface="+mn-lt"/>
              </a:rPr>
              <a:t>Sodium chloride-rich emetics</a:t>
            </a:r>
            <a:endParaRPr lang="en-US" dirty="0"/>
          </a:p>
          <a:p>
            <a:pPr>
              <a:buClr>
                <a:srgbClr val="93A299"/>
              </a:buClr>
            </a:pPr>
            <a:r>
              <a:rPr lang="en-US" dirty="0">
                <a:ea typeface="+mn-lt"/>
                <a:cs typeface="+mn-lt"/>
              </a:rPr>
              <a:t>Hypertonic saline enemas</a:t>
            </a:r>
            <a:endParaRPr lang="en-US" dirty="0"/>
          </a:p>
          <a:p>
            <a:pPr>
              <a:buClr>
                <a:srgbClr val="93A299"/>
              </a:buClr>
            </a:pPr>
            <a:r>
              <a:rPr lang="en-US" dirty="0">
                <a:ea typeface="+mn-lt"/>
                <a:cs typeface="+mn-lt"/>
              </a:rPr>
              <a:t>Intrauterine injection of hypertonic saline</a:t>
            </a:r>
            <a:endParaRPr lang="en-US" dirty="0"/>
          </a:p>
          <a:p>
            <a:pPr>
              <a:buClr>
                <a:srgbClr val="93A299"/>
              </a:buClr>
            </a:pPr>
            <a:r>
              <a:rPr lang="en-US" dirty="0">
                <a:ea typeface="+mn-lt"/>
                <a:cs typeface="+mn-lt"/>
              </a:rPr>
              <a:t>Hypertonic sodium chloride infusion</a:t>
            </a:r>
            <a:endParaRPr lang="en-US" dirty="0"/>
          </a:p>
          <a:p>
            <a:pPr>
              <a:buClr>
                <a:srgbClr val="93A299"/>
              </a:buClr>
            </a:pPr>
            <a:r>
              <a:rPr lang="en-US" dirty="0">
                <a:ea typeface="+mn-lt"/>
                <a:cs typeface="+mn-lt"/>
              </a:rPr>
              <a:t>Hypertonic dialysis</a:t>
            </a:r>
            <a:endParaRPr lang="en-US" dirty="0"/>
          </a:p>
          <a:p>
            <a:pPr>
              <a:buClr>
                <a:srgbClr val="93A299"/>
              </a:buClr>
            </a:pPr>
            <a:r>
              <a:rPr lang="en-US" dirty="0">
                <a:ea typeface="+mn-lt"/>
                <a:cs typeface="+mn-lt"/>
              </a:rPr>
              <a:t>Primary hyperaldosteronism</a:t>
            </a:r>
            <a:endParaRPr lang="en-US" dirty="0"/>
          </a:p>
          <a:p>
            <a:pPr>
              <a:buClr>
                <a:srgbClr val="93A299"/>
              </a:buClr>
            </a:pPr>
            <a:r>
              <a:rPr lang="en-US" dirty="0">
                <a:ea typeface="+mn-lt"/>
                <a:cs typeface="+mn-lt"/>
              </a:rPr>
              <a:t>Cushing’s syndrome</a:t>
            </a:r>
            <a:endParaRPr lang="en-US" dirty="0"/>
          </a:p>
          <a:p>
            <a:r>
              <a:rPr lang="en-US" dirty="0">
                <a:ea typeface="+mn-lt"/>
                <a:cs typeface="+mn-lt"/>
              </a:rPr>
              <a:t>Mineralocorticoid excess</a:t>
            </a:r>
            <a:endParaRPr lang="en-US" dirty="0"/>
          </a:p>
        </p:txBody>
      </p:sp>
    </p:spTree>
    <p:extLst>
      <p:ext uri="{BB962C8B-B14F-4D97-AF65-F5344CB8AC3E}">
        <p14:creationId xmlns:p14="http://schemas.microsoft.com/office/powerpoint/2010/main" val="27453320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nchor="ctr">
            <a:normAutofit/>
          </a:bodyPr>
          <a:lstStyle/>
          <a:p>
            <a:pPr>
              <a:lnSpc>
                <a:spcPct val="90000"/>
              </a:lnSpc>
            </a:pPr>
            <a:r>
              <a:rPr lang="en-US" sz="2200" dirty="0"/>
              <a:t>Management of Hypernatremia</a:t>
            </a:r>
            <a:endParaRPr lang="en-US" dirty="0"/>
          </a:p>
        </p:txBody>
      </p:sp>
      <p:pic>
        <p:nvPicPr>
          <p:cNvPr id="4" name="Picture 4" descr="Screen Shot 2023-06-21 at 8.10.24 AM.png">
            <a:extLst>
              <a:ext uri="{FF2B5EF4-FFF2-40B4-BE49-F238E27FC236}">
                <a16:creationId xmlns:a16="http://schemas.microsoft.com/office/drawing/2014/main" id="{1A89975B-A6F3-8332-A96A-35B45403F5BA}"/>
              </a:ext>
            </a:extLst>
          </p:cNvPr>
          <p:cNvPicPr>
            <a:picLocks noGrp="1" noChangeAspect="1"/>
          </p:cNvPicPr>
          <p:nvPr>
            <p:ph idx="1"/>
          </p:nvPr>
        </p:nvPicPr>
        <p:blipFill>
          <a:blip r:embed="rId2"/>
          <a:stretch>
            <a:fillRect/>
          </a:stretch>
        </p:blipFill>
        <p:spPr>
          <a:xfrm>
            <a:off x="420329" y="2496005"/>
            <a:ext cx="8229600" cy="2468880"/>
          </a:xfrm>
          <a:noFill/>
        </p:spPr>
      </p:pic>
      <p:sp>
        <p:nvSpPr>
          <p:cNvPr id="5" name="TextBox 4">
            <a:extLst>
              <a:ext uri="{FF2B5EF4-FFF2-40B4-BE49-F238E27FC236}">
                <a16:creationId xmlns:a16="http://schemas.microsoft.com/office/drawing/2014/main" id="{756CFA55-0538-6048-DE4B-4EAED2935F7F}"/>
              </a:ext>
            </a:extLst>
          </p:cNvPr>
          <p:cNvSpPr txBox="1"/>
          <p:nvPr/>
        </p:nvSpPr>
        <p:spPr>
          <a:xfrm>
            <a:off x="245806" y="6083709"/>
            <a:ext cx="856881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ea typeface="+mn-lt"/>
                <a:cs typeface="+mn-lt"/>
              </a:rPr>
              <a:t>Yun G, Baek SH, Kim S. Evaluation and management of hypernatremia in adults: clinical perspectives. Korean J Intern Med. 2023 May;38(3):290-302.</a:t>
            </a:r>
            <a:endParaRPr lang="en-US" sz="1200"/>
          </a:p>
        </p:txBody>
      </p:sp>
    </p:spTree>
    <p:extLst>
      <p:ext uri="{BB962C8B-B14F-4D97-AF65-F5344CB8AC3E}">
        <p14:creationId xmlns:p14="http://schemas.microsoft.com/office/powerpoint/2010/main" val="37214122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nchor="ctr">
            <a:normAutofit/>
          </a:bodyPr>
          <a:lstStyle/>
          <a:p>
            <a:pPr>
              <a:lnSpc>
                <a:spcPct val="90000"/>
              </a:lnSpc>
            </a:pPr>
            <a:r>
              <a:rPr lang="en-US" sz="2200" dirty="0"/>
              <a:t>Management of Hypernatremia</a:t>
            </a:r>
            <a:endParaRPr lang="en-US" dirty="0"/>
          </a:p>
        </p:txBody>
      </p:sp>
      <p:sp>
        <p:nvSpPr>
          <p:cNvPr id="5" name="TextBox 4">
            <a:extLst>
              <a:ext uri="{FF2B5EF4-FFF2-40B4-BE49-F238E27FC236}">
                <a16:creationId xmlns:a16="http://schemas.microsoft.com/office/drawing/2014/main" id="{756CFA55-0538-6048-DE4B-4EAED2935F7F}"/>
              </a:ext>
            </a:extLst>
          </p:cNvPr>
          <p:cNvSpPr txBox="1"/>
          <p:nvPr/>
        </p:nvSpPr>
        <p:spPr>
          <a:xfrm>
            <a:off x="5112773" y="5788741"/>
            <a:ext cx="382474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ea typeface="+mn-lt"/>
                <a:cs typeface="+mn-lt"/>
              </a:rPr>
              <a:t>Yun G, Baek SH, Kim S. Evaluation and management of hypernatremia in adults: clinical perspectives. Korean J Intern Med. 2023 May;38(3):290-302.</a:t>
            </a:r>
            <a:endParaRPr lang="en-US" sz="1200"/>
          </a:p>
        </p:txBody>
      </p:sp>
      <p:pic>
        <p:nvPicPr>
          <p:cNvPr id="7" name="Picture 7" descr="Screen Shot 2023-06-21 at 8.08.13 AM.png">
            <a:extLst>
              <a:ext uri="{FF2B5EF4-FFF2-40B4-BE49-F238E27FC236}">
                <a16:creationId xmlns:a16="http://schemas.microsoft.com/office/drawing/2014/main" id="{ECD46B66-6898-4758-EE94-B6BB8A6E77C4}"/>
              </a:ext>
            </a:extLst>
          </p:cNvPr>
          <p:cNvPicPr>
            <a:picLocks noGrp="1" noChangeAspect="1"/>
          </p:cNvPicPr>
          <p:nvPr>
            <p:ph idx="1"/>
          </p:nvPr>
        </p:nvPicPr>
        <p:blipFill>
          <a:blip r:embed="rId2"/>
          <a:stretch>
            <a:fillRect/>
          </a:stretch>
        </p:blipFill>
        <p:spPr>
          <a:xfrm>
            <a:off x="494031" y="1715729"/>
            <a:ext cx="4579454" cy="5037240"/>
          </a:xfrm>
        </p:spPr>
      </p:pic>
    </p:spTree>
    <p:extLst>
      <p:ext uri="{BB962C8B-B14F-4D97-AF65-F5344CB8AC3E}">
        <p14:creationId xmlns:p14="http://schemas.microsoft.com/office/powerpoint/2010/main" val="30358393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nchor="ctr">
            <a:normAutofit/>
          </a:bodyPr>
          <a:lstStyle/>
          <a:p>
            <a:pPr>
              <a:lnSpc>
                <a:spcPct val="90000"/>
              </a:lnSpc>
            </a:pPr>
            <a:r>
              <a:rPr lang="en-US" sz="2200" dirty="0"/>
              <a:t>Management of Hypernatremia</a:t>
            </a:r>
            <a:endParaRPr lang="en-US" dirty="0"/>
          </a:p>
        </p:txBody>
      </p:sp>
      <p:sp>
        <p:nvSpPr>
          <p:cNvPr id="5" name="TextBox 4">
            <a:extLst>
              <a:ext uri="{FF2B5EF4-FFF2-40B4-BE49-F238E27FC236}">
                <a16:creationId xmlns:a16="http://schemas.microsoft.com/office/drawing/2014/main" id="{756CFA55-0538-6048-DE4B-4EAED2935F7F}"/>
              </a:ext>
            </a:extLst>
          </p:cNvPr>
          <p:cNvSpPr txBox="1"/>
          <p:nvPr/>
        </p:nvSpPr>
        <p:spPr>
          <a:xfrm>
            <a:off x="5112773" y="5788741"/>
            <a:ext cx="382474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ea typeface="+mn-lt"/>
                <a:cs typeface="+mn-lt"/>
              </a:rPr>
              <a:t>Yun G, Baek SH, Kim S. Evaluation and management of hypernatremia in adults: clinical perspectives. Korean J Intern Med. 2023 May;38(3):290-302.</a:t>
            </a:r>
            <a:endParaRPr lang="en-US" sz="1200"/>
          </a:p>
        </p:txBody>
      </p:sp>
      <p:pic>
        <p:nvPicPr>
          <p:cNvPr id="6" name="Picture 7" descr="Screen Shot 2023-06-21 at 8.07.03 AM.png">
            <a:extLst>
              <a:ext uri="{FF2B5EF4-FFF2-40B4-BE49-F238E27FC236}">
                <a16:creationId xmlns:a16="http://schemas.microsoft.com/office/drawing/2014/main" id="{F57572A3-9A4C-50F1-5B44-08E6F2488FBA}"/>
              </a:ext>
            </a:extLst>
          </p:cNvPr>
          <p:cNvPicPr>
            <a:picLocks noGrp="1" noChangeAspect="1"/>
          </p:cNvPicPr>
          <p:nvPr>
            <p:ph idx="1"/>
          </p:nvPr>
        </p:nvPicPr>
        <p:blipFill>
          <a:blip r:embed="rId2"/>
          <a:stretch>
            <a:fillRect/>
          </a:stretch>
        </p:blipFill>
        <p:spPr>
          <a:xfrm>
            <a:off x="270141" y="1678858"/>
            <a:ext cx="4584781" cy="5061821"/>
          </a:xfrm>
        </p:spPr>
      </p:pic>
    </p:spTree>
    <p:extLst>
      <p:ext uri="{BB962C8B-B14F-4D97-AF65-F5344CB8AC3E}">
        <p14:creationId xmlns:p14="http://schemas.microsoft.com/office/powerpoint/2010/main" val="11986121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nchor="ctr">
            <a:normAutofit/>
          </a:bodyPr>
          <a:lstStyle/>
          <a:p>
            <a:pPr>
              <a:lnSpc>
                <a:spcPct val="90000"/>
              </a:lnSpc>
            </a:pPr>
            <a:r>
              <a:rPr lang="en-US" sz="2200" dirty="0"/>
              <a:t>Management of Hypernatremia</a:t>
            </a:r>
            <a:endParaRPr lang="en-US" dirty="0"/>
          </a:p>
        </p:txBody>
      </p:sp>
      <p:sp>
        <p:nvSpPr>
          <p:cNvPr id="5" name="TextBox 4">
            <a:extLst>
              <a:ext uri="{FF2B5EF4-FFF2-40B4-BE49-F238E27FC236}">
                <a16:creationId xmlns:a16="http://schemas.microsoft.com/office/drawing/2014/main" id="{756CFA55-0538-6048-DE4B-4EAED2935F7F}"/>
              </a:ext>
            </a:extLst>
          </p:cNvPr>
          <p:cNvSpPr txBox="1"/>
          <p:nvPr/>
        </p:nvSpPr>
        <p:spPr>
          <a:xfrm>
            <a:off x="5112773" y="5788741"/>
            <a:ext cx="382474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ea typeface="+mn-lt"/>
                <a:cs typeface="+mn-lt"/>
              </a:rPr>
              <a:t>Yun G, Baek SH, Kim S. Evaluation and management of hypernatremia in adults: clinical perspectives. Korean J Intern Med. 2023 May;38(3):290-302.</a:t>
            </a:r>
            <a:endParaRPr lang="en-US" sz="1200"/>
          </a:p>
        </p:txBody>
      </p:sp>
      <p:pic>
        <p:nvPicPr>
          <p:cNvPr id="7" name="Picture 7" descr="Screen Shot 2023-06-21 at 8.08.55 AM.png">
            <a:extLst>
              <a:ext uri="{FF2B5EF4-FFF2-40B4-BE49-F238E27FC236}">
                <a16:creationId xmlns:a16="http://schemas.microsoft.com/office/drawing/2014/main" id="{F85F9738-B8AD-92A0-010B-6906155C13C2}"/>
              </a:ext>
            </a:extLst>
          </p:cNvPr>
          <p:cNvPicPr>
            <a:picLocks noGrp="1" noChangeAspect="1"/>
          </p:cNvPicPr>
          <p:nvPr>
            <p:ph idx="1"/>
          </p:nvPr>
        </p:nvPicPr>
        <p:blipFill>
          <a:blip r:embed="rId2"/>
          <a:stretch>
            <a:fillRect/>
          </a:stretch>
        </p:blipFill>
        <p:spPr>
          <a:xfrm>
            <a:off x="273767" y="1652921"/>
            <a:ext cx="4835628" cy="3761761"/>
          </a:xfrm>
        </p:spPr>
      </p:pic>
    </p:spTree>
    <p:extLst>
      <p:ext uri="{BB962C8B-B14F-4D97-AF65-F5344CB8AC3E}">
        <p14:creationId xmlns:p14="http://schemas.microsoft.com/office/powerpoint/2010/main" val="16625315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100</TotalTime>
  <Words>5205</Words>
  <Application>Microsoft Macintosh PowerPoint</Application>
  <PresentationFormat>On-screen Show (4:3)</PresentationFormat>
  <Paragraphs>679</Paragraphs>
  <Slides>98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98</vt:i4>
      </vt:variant>
    </vt:vector>
  </HeadingPairs>
  <TitlesOfParts>
    <vt:vector size="107" baseType="lpstr">
      <vt:lpstr>Brush Script MT Italic</vt:lpstr>
      <vt:lpstr>Apple Chancery</vt:lpstr>
      <vt:lpstr>Arial</vt:lpstr>
      <vt:lpstr>Book Antiqua</vt:lpstr>
      <vt:lpstr>Calibri</vt:lpstr>
      <vt:lpstr>Century Gothic</vt:lpstr>
      <vt:lpstr>Wingdings</vt:lpstr>
      <vt:lpstr>Wingdings,Sans-Serif</vt:lpstr>
      <vt:lpstr>Apothecary</vt:lpstr>
      <vt:lpstr>Hyper &amp; HYPOnatremia</vt:lpstr>
      <vt:lpstr>Learning Objectives</vt:lpstr>
      <vt:lpstr>HYPONATREMIA</vt:lpstr>
      <vt:lpstr>Hyponatremia: Definition</vt:lpstr>
      <vt:lpstr>Consequences of Hyponatremia</vt:lpstr>
      <vt:lpstr>Laboratory Testing to Evaluate for Hyponatremia</vt:lpstr>
      <vt:lpstr>Is it Real?</vt:lpstr>
      <vt:lpstr>hyponatremia flowchart</vt:lpstr>
      <vt:lpstr>Case</vt:lpstr>
      <vt:lpstr>Case</vt:lpstr>
      <vt:lpstr>Case</vt:lpstr>
      <vt:lpstr>Pseudo-Hyponatremia</vt:lpstr>
      <vt:lpstr>Pseudo-Hyponatremia</vt:lpstr>
      <vt:lpstr>Case</vt:lpstr>
      <vt:lpstr>“True” Hyponatremia Post-TURP/Uteroscopy Syndrome</vt:lpstr>
      <vt:lpstr>Pseudo-Hyponatremia</vt:lpstr>
      <vt:lpstr>Hyperglycemia: True Hyponatremia (No osmlolal gap because BG is in the equation)</vt:lpstr>
      <vt:lpstr>Hypertonic Mannitol, Hypertonic Sucrose, and Maltose found in Ig infusion (All can cause osmotic nephrosis) All True Hyponatremia</vt:lpstr>
      <vt:lpstr>Absorbed Iso-Osmolar Irrigant</vt:lpstr>
      <vt:lpstr>Case– Answer</vt:lpstr>
      <vt:lpstr>Case</vt:lpstr>
      <vt:lpstr>Case: Other Labs</vt:lpstr>
      <vt:lpstr>Case: Question</vt:lpstr>
      <vt:lpstr>Case: Explanation</vt:lpstr>
      <vt:lpstr>Case: Explanation</vt:lpstr>
      <vt:lpstr>Case: Explanation</vt:lpstr>
      <vt:lpstr>Case: Explanation</vt:lpstr>
      <vt:lpstr>Case: Explanation</vt:lpstr>
      <vt:lpstr>Case: Answer</vt:lpstr>
      <vt:lpstr>Ecstasy-Induced Hyponatremia</vt:lpstr>
      <vt:lpstr>Ecstasy-Induced Hyponatremia</vt:lpstr>
      <vt:lpstr>3% Hypertonic Saline Bolus Therapy</vt:lpstr>
      <vt:lpstr>Case: Question 2</vt:lpstr>
      <vt:lpstr>Case Take-Home Points</vt:lpstr>
      <vt:lpstr>Case: Question 2 Answer</vt:lpstr>
      <vt:lpstr>Treating Acute vs. Chronic Hyponatremia</vt:lpstr>
      <vt:lpstr>Consensus Conference on Rx of Acute Hyponatremia in Marathon Runners</vt:lpstr>
      <vt:lpstr>Therapeutic Hypernatremia for  Cerebral Edema</vt:lpstr>
      <vt:lpstr>Etiologies of Hypo-Osmolar Hyponatremia</vt:lpstr>
      <vt:lpstr>SIADH: Diagnosis</vt:lpstr>
      <vt:lpstr>SIADH: Pathophysiology</vt:lpstr>
      <vt:lpstr>Symptoms Correlate with Severity and Rate of Decline in Serum [Na+]</vt:lpstr>
      <vt:lpstr>Treatment Overview</vt:lpstr>
      <vt:lpstr>Correct Serum [Na+] to Safe Level  at Safe Rate</vt:lpstr>
      <vt:lpstr>Risk Factors for  Osmotic Demyelination Syndrome (ODS)</vt:lpstr>
      <vt:lpstr>Therapeutic Goals</vt:lpstr>
      <vt:lpstr>Treatments for Hyponatremia</vt:lpstr>
      <vt:lpstr>Fluid Restriction</vt:lpstr>
      <vt:lpstr>Fluid Restriction</vt:lpstr>
      <vt:lpstr>Salt Tabs</vt:lpstr>
      <vt:lpstr>Loop Diuretics and Saline Infusion</vt:lpstr>
      <vt:lpstr>Receptor-Mediated Effects of AVP</vt:lpstr>
      <vt:lpstr>The Vaptans: Overview</vt:lpstr>
      <vt:lpstr>The Vaptans: Dosing Conivaptan</vt:lpstr>
      <vt:lpstr>The Vaptans: Dosing Tolvaptan</vt:lpstr>
      <vt:lpstr>The Vaptans: Precautions</vt:lpstr>
      <vt:lpstr>Potent inhibitors of CYP3A4 include </vt:lpstr>
      <vt:lpstr>Urea</vt:lpstr>
      <vt:lpstr>3% Hypertonic Saline infusion Therapy</vt:lpstr>
      <vt:lpstr>3% Hypertonic Saline infusion Therapy</vt:lpstr>
      <vt:lpstr>DDAVP to Reverse Overcorrection</vt:lpstr>
      <vt:lpstr>Pro-Active Strategy: Combined Rx with DDAVP and 3% NaCl</vt:lpstr>
      <vt:lpstr>Worry: Reversibly Impaired Water Excretion Unintended Overcorrection</vt:lpstr>
      <vt:lpstr>Worry: States of Reversibly Impaired Water Excretion</vt:lpstr>
      <vt:lpstr>Summary: Therapies for Hyponatremia</vt:lpstr>
      <vt:lpstr>PowerPoint Presentation</vt:lpstr>
      <vt:lpstr>Hypernatremia</vt:lpstr>
      <vt:lpstr>dysnatremias are actually disorders of water homeostasis.</vt:lpstr>
      <vt:lpstr>Hyper (High) natremia and Hypo (Low) natremia:  Water deficiency and water excess</vt:lpstr>
      <vt:lpstr>Classifications of hypernatremia</vt:lpstr>
      <vt:lpstr>Consequences of hypernatremia</vt:lpstr>
      <vt:lpstr>symptoms of hypernatremia </vt:lpstr>
      <vt:lpstr>Pathogenetic Mechanisms of Hypernatremia</vt:lpstr>
      <vt:lpstr>Treatment goals for hypernatremia </vt:lpstr>
      <vt:lpstr>Case</vt:lpstr>
      <vt:lpstr>Calculating Water Deficit in Hypernatremia due to Pure Water Loss</vt:lpstr>
      <vt:lpstr>TREATMENT GOALS FOR HYPERNATREMIA  </vt:lpstr>
      <vt:lpstr>MANAGEMENT OF Chronic HYPERNATREMIA</vt:lpstr>
      <vt:lpstr>Management of chronic hypernatremia</vt:lpstr>
      <vt:lpstr>MANAGEMENT OF ACUTE HYPERNATREMIA</vt:lpstr>
      <vt:lpstr>Management of ACUTE hypernatremia</vt:lpstr>
      <vt:lpstr>PowerPoint Presentation</vt:lpstr>
      <vt:lpstr>dysnatremias are actually disorders of water homeostasis.</vt:lpstr>
      <vt:lpstr>dysnatremias are actually disorders of water homeostasis.</vt:lpstr>
      <vt:lpstr>Euvolemia (pure water loss = water deficit)</vt:lpstr>
      <vt:lpstr>Diabetes Insipidus (DI)</vt:lpstr>
      <vt:lpstr>Diabetes Insipidus (DI)</vt:lpstr>
      <vt:lpstr>Diabetes Insipidus (DI)</vt:lpstr>
      <vt:lpstr>Treatment of Central Diabetes Insipidus (DI)</vt:lpstr>
      <vt:lpstr>Treatment of Nephrogenic Diabetes Insipidus (DI)</vt:lpstr>
      <vt:lpstr>Gestational Diabetes Insipidus (DI)</vt:lpstr>
      <vt:lpstr>Hypovolemia (hypotonic fluid loss = combined water and sodium deficit)</vt:lpstr>
      <vt:lpstr>Osmotic diuresis </vt:lpstr>
      <vt:lpstr>Hypertonic sodium gain (hypervolemia)</vt:lpstr>
      <vt:lpstr>Management of Hypernatremia</vt:lpstr>
      <vt:lpstr>Management of Hypernatremia</vt:lpstr>
      <vt:lpstr>Management of Hypernatremia</vt:lpstr>
      <vt:lpstr>Management of Hypernatremia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Portfolio Management</dc:title>
  <dc:creator>A K</dc:creator>
  <cp:lastModifiedBy>Ron Shinar</cp:lastModifiedBy>
  <cp:revision>631</cp:revision>
  <dcterms:created xsi:type="dcterms:W3CDTF">2020-12-06T17:42:28Z</dcterms:created>
  <dcterms:modified xsi:type="dcterms:W3CDTF">2025-10-21T13:37:28Z</dcterms:modified>
</cp:coreProperties>
</file>