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5" r:id="rId8"/>
    <p:sldId id="266" r:id="rId9"/>
    <p:sldId id="262" r:id="rId10"/>
    <p:sldId id="263" r:id="rId11"/>
    <p:sldId id="264"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49B770-04B2-1A5F-1EDB-3BE28BEC61CD}" v="1143" dt="2026-06-09T09:30:00.8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6/9/2026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6/9/2026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6/9/2026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6/9/2026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6/9/2026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Board Review</a:t>
            </a:r>
          </a:p>
        </p:txBody>
      </p:sp>
      <p:sp>
        <p:nvSpPr>
          <p:cNvPr id="3" name="Subtitle 2"/>
          <p:cNvSpPr>
            <a:spLocks noGrp="1"/>
          </p:cNvSpPr>
          <p:nvPr>
            <p:ph type="subTitle" idx="1"/>
          </p:nvPr>
        </p:nvSpPr>
        <p:spPr>
          <a:xfrm>
            <a:off x="1350682" y="4870824"/>
            <a:ext cx="10005951" cy="1458258"/>
          </a:xfrm>
        </p:spPr>
        <p:txBody>
          <a:bodyPr vert="horz" lIns="91440" tIns="45720" rIns="91440" bIns="45720" rtlCol="0" anchor="ctr">
            <a:normAutofit/>
          </a:bodyPr>
          <a:lstStyle/>
          <a:p>
            <a:pPr algn="l"/>
            <a:r>
              <a:rPr lang="en-US"/>
              <a:t>Dr Alsadi 6/9/26</a:t>
            </a: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6215C04-2D8F-E666-BD7F-30DE3EC50233}"/>
              </a:ext>
            </a:extLst>
          </p:cNvPr>
          <p:cNvSpPr txBox="1"/>
          <p:nvPr/>
        </p:nvSpPr>
        <p:spPr>
          <a:xfrm>
            <a:off x="603737" y="1714459"/>
            <a:ext cx="9724031" cy="368335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endParaRPr lang="en-US" sz="1000"/>
          </a:p>
          <a:p>
            <a:pPr>
              <a:lnSpc>
                <a:spcPct val="90000"/>
              </a:lnSpc>
              <a:spcAft>
                <a:spcPts val="600"/>
              </a:spcAft>
            </a:pPr>
            <a:r>
              <a:rPr lang="en-US" sz="1000"/>
              <a:t>38-year-old woman is hospitalized with a subarachnoid hemorrhage. The patient's medical history is otherwise unremarkable, and she takes no medications or illicit drugs.</a:t>
            </a:r>
          </a:p>
          <a:p>
            <a:pPr indent="-228600">
              <a:lnSpc>
                <a:spcPct val="90000"/>
              </a:lnSpc>
              <a:spcAft>
                <a:spcPts val="600"/>
              </a:spcAft>
              <a:buFont typeface="Arial" panose="020B0604020202020204" pitchFamily="34" charset="0"/>
              <a:buChar char="•"/>
            </a:pPr>
            <a:endParaRPr lang="en-US" sz="1000"/>
          </a:p>
          <a:p>
            <a:pPr>
              <a:lnSpc>
                <a:spcPct val="90000"/>
              </a:lnSpc>
              <a:spcAft>
                <a:spcPts val="600"/>
              </a:spcAft>
            </a:pPr>
            <a:r>
              <a:rPr lang="en-US" sz="1000"/>
              <a:t>On physical examination, blood pressure is 142/82 mm Hg; the remaining vital signs are normal. Nuchal rigidity is present. The right pupil is 2 mm larger than the left; both pupils are reactive to light. Mental status examination shows somnolence but is otherwise normal.</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a:t>CT scan of the head shows subarachnoid hemorrhage in the basal cisterns with intraventricular hemorrhage. Digital subtraction angiogram shows an 8-mm aneurysm in the right posterior communicating artery; during angiography, this aneurysm was successfully treated with coiling. </a:t>
            </a:r>
            <a:endParaRPr lang="en-US" sz="1000" dirty="0"/>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dirty="0"/>
              <a:t>Which of the following is the most appropriate treatment?</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endParaRPr lang="en-US" sz="1000"/>
          </a:p>
        </p:txBody>
      </p:sp>
      <p:sp>
        <p:nvSpPr>
          <p:cNvPr id="5" name="TextBox 4">
            <a:extLst>
              <a:ext uri="{FF2B5EF4-FFF2-40B4-BE49-F238E27FC236}">
                <a16:creationId xmlns:a16="http://schemas.microsoft.com/office/drawing/2014/main" id="{E3F69DBD-03D2-FEB2-5AC4-29637AA043A4}"/>
              </a:ext>
            </a:extLst>
          </p:cNvPr>
          <p:cNvSpPr txBox="1"/>
          <p:nvPr/>
        </p:nvSpPr>
        <p:spPr>
          <a:xfrm>
            <a:off x="605118" y="3429000"/>
            <a:ext cx="8538882" cy="35394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ts val="1575"/>
              </a:lnSpc>
              <a:spcAft>
                <a:spcPts val="600"/>
              </a:spcAft>
            </a:pPr>
            <a:endParaRPr lang="en-US" sz="1300">
              <a:solidFill>
                <a:srgbClr val="181D23"/>
              </a:solidFill>
              <a:latin typeface="Open Sans"/>
              <a:ea typeface="Open Sans"/>
              <a:cs typeface="Open Sans"/>
            </a:endParaRPr>
          </a:p>
          <a:p>
            <a:pPr>
              <a:lnSpc>
                <a:spcPts val="1575"/>
              </a:lnSpc>
              <a:spcAft>
                <a:spcPts val="600"/>
              </a:spcAft>
            </a:pPr>
            <a:endParaRPr lang="en-US" sz="1300">
              <a:solidFill>
                <a:srgbClr val="181D23"/>
              </a:solidFill>
              <a:latin typeface="Open Sans"/>
              <a:ea typeface="Open Sans"/>
              <a:cs typeface="Open Sans"/>
            </a:endParaRPr>
          </a:p>
          <a:p>
            <a:pPr>
              <a:lnSpc>
                <a:spcPts val="1575"/>
              </a:lnSpc>
              <a:spcAft>
                <a:spcPts val="600"/>
              </a:spcAft>
            </a:pPr>
            <a:endParaRPr lang="en-US" sz="1300">
              <a:solidFill>
                <a:srgbClr val="181D23"/>
              </a:solidFill>
              <a:latin typeface="Open Sans"/>
              <a:ea typeface="Open Sans"/>
              <a:cs typeface="Open Sans"/>
            </a:endParaRPr>
          </a:p>
          <a:p>
            <a:pPr>
              <a:lnSpc>
                <a:spcPts val="1575"/>
              </a:lnSpc>
              <a:spcAft>
                <a:spcPts val="600"/>
              </a:spcAft>
            </a:pPr>
            <a:endParaRPr lang="en-US" sz="1300" dirty="0">
              <a:solidFill>
                <a:srgbClr val="181D23"/>
              </a:solidFill>
              <a:latin typeface="Open Sans"/>
              <a:ea typeface="Open Sans"/>
              <a:cs typeface="Open Sans"/>
            </a:endParaRPr>
          </a:p>
          <a:p>
            <a:pPr>
              <a:lnSpc>
                <a:spcPts val="1575"/>
              </a:lnSpc>
              <a:spcAft>
                <a:spcPts val="600"/>
              </a:spcAft>
            </a:pPr>
            <a:endParaRPr lang="en-US" sz="1300" dirty="0">
              <a:solidFill>
                <a:srgbClr val="181D23"/>
              </a:solidFill>
              <a:latin typeface="Open Sans"/>
              <a:ea typeface="Open Sans"/>
              <a:cs typeface="Open Sans"/>
            </a:endParaRPr>
          </a:p>
          <a:p>
            <a:pPr>
              <a:lnSpc>
                <a:spcPts val="1575"/>
              </a:lnSpc>
              <a:spcAft>
                <a:spcPts val="600"/>
              </a:spcAft>
            </a:pPr>
            <a:endParaRPr lang="en-US" sz="1300" dirty="0">
              <a:solidFill>
                <a:srgbClr val="181D23"/>
              </a:solidFill>
              <a:latin typeface="Open Sans"/>
              <a:ea typeface="Open Sans"/>
              <a:cs typeface="Open Sans"/>
            </a:endParaRPr>
          </a:p>
          <a:p>
            <a:pPr>
              <a:lnSpc>
                <a:spcPts val="1575"/>
              </a:lnSpc>
              <a:spcAft>
                <a:spcPts val="600"/>
              </a:spcAft>
            </a:pPr>
            <a:r>
              <a:rPr lang="en-US" sz="1300">
                <a:solidFill>
                  <a:srgbClr val="181D23"/>
                </a:solidFill>
                <a:latin typeface="Open Sans"/>
                <a:ea typeface="Open Sans"/>
                <a:cs typeface="Open Sans"/>
              </a:rPr>
              <a:t>A. Intravenous dexamethasone</a:t>
            </a:r>
            <a:endParaRPr lang="en-US">
              <a:solidFill>
                <a:srgbClr val="000000"/>
              </a:solidFill>
              <a:latin typeface="Aptos" panose="020B0004020202020204"/>
              <a:ea typeface="Open Sans"/>
              <a:cs typeface="Open Sans"/>
            </a:endParaRPr>
          </a:p>
          <a:p>
            <a:pPr>
              <a:lnSpc>
                <a:spcPts val="1575"/>
              </a:lnSpc>
              <a:spcAft>
                <a:spcPts val="600"/>
              </a:spcAft>
            </a:pPr>
            <a:r>
              <a:rPr lang="en-US" sz="1300">
                <a:solidFill>
                  <a:srgbClr val="181D23"/>
                </a:solidFill>
                <a:latin typeface="Open Sans"/>
                <a:ea typeface="Open Sans"/>
                <a:cs typeface="Open Sans"/>
              </a:rPr>
              <a:t>B. Intravenous labetalol</a:t>
            </a:r>
            <a:r>
              <a:rPr sz="1300" dirty="0">
                <a:solidFill>
                  <a:srgbClr val="181D23"/>
                </a:solidFill>
                <a:latin typeface="Open Sans"/>
                <a:ea typeface="Open Sans"/>
                <a:cs typeface="Open Sans"/>
              </a:rPr>
              <a:t> </a:t>
            </a:r>
            <a:endParaRPr lang="en-US"/>
          </a:p>
          <a:p>
            <a:pPr>
              <a:spcAft>
                <a:spcPts val="600"/>
              </a:spcAft>
            </a:pPr>
            <a:r>
              <a:rPr lang="en-US" sz="1300">
                <a:solidFill>
                  <a:srgbClr val="181D23"/>
                </a:solidFill>
                <a:latin typeface="Open Sans"/>
                <a:ea typeface="Open Sans"/>
                <a:cs typeface="Open Sans"/>
              </a:rPr>
              <a:t>C. Oral Nimodipine</a:t>
            </a:r>
            <a:r>
              <a:rPr sz="1300" dirty="0">
                <a:solidFill>
                  <a:srgbClr val="181D23"/>
                </a:solidFill>
                <a:latin typeface="Open Sans"/>
                <a:ea typeface="Open Sans"/>
                <a:cs typeface="Open Sans"/>
              </a:rPr>
              <a:t> </a:t>
            </a:r>
            <a:endParaRPr lang="en-US" sz="1300">
              <a:solidFill>
                <a:srgbClr val="181D23"/>
              </a:solidFill>
              <a:latin typeface="Open Sans"/>
              <a:ea typeface="Open Sans"/>
              <a:cs typeface="Open Sans"/>
            </a:endParaRPr>
          </a:p>
          <a:p>
            <a:pPr>
              <a:lnSpc>
                <a:spcPts val="1575"/>
              </a:lnSpc>
              <a:spcAft>
                <a:spcPts val="600"/>
              </a:spcAft>
              <a:buFont typeface="Open Sans,Times New Roman"/>
            </a:pPr>
            <a:r>
              <a:rPr lang="en-US" sz="1300">
                <a:solidFill>
                  <a:srgbClr val="181D23"/>
                </a:solidFill>
                <a:latin typeface="Open Sans"/>
                <a:ea typeface="Open Sans"/>
                <a:cs typeface="Open Sans"/>
              </a:rPr>
              <a:t>D. Oral verapamil</a:t>
            </a:r>
            <a:r>
              <a:rPr sz="1300" dirty="0">
                <a:solidFill>
                  <a:srgbClr val="181D23"/>
                </a:solidFill>
                <a:latin typeface="Open Sans"/>
                <a:ea typeface="Open Sans"/>
                <a:cs typeface="Open Sans"/>
              </a:rPr>
              <a:t> </a:t>
            </a:r>
            <a:endParaRPr lang="en-US" sz="1300">
              <a:solidFill>
                <a:srgbClr val="181D23"/>
              </a:solidFill>
              <a:latin typeface="Open Sans"/>
              <a:ea typeface="Open Sans"/>
              <a:cs typeface="Open Sans"/>
            </a:endParaRPr>
          </a:p>
          <a:p>
            <a:pPr>
              <a:spcAft>
                <a:spcPts val="600"/>
              </a:spcAft>
            </a:pPr>
            <a:endParaRPr lang="en-US">
              <a:latin typeface="Segoe UI"/>
              <a:ea typeface="Segoe UI"/>
              <a:cs typeface="Segoe UI"/>
            </a:endParaRPr>
          </a:p>
          <a:p>
            <a:pPr algn="ctr">
              <a:spcAft>
                <a:spcPts val="600"/>
              </a:spcAft>
            </a:pPr>
            <a:endParaRPr lang="en-US"/>
          </a:p>
        </p:txBody>
      </p:sp>
    </p:spTree>
    <p:extLst>
      <p:ext uri="{BB962C8B-B14F-4D97-AF65-F5344CB8AC3E}">
        <p14:creationId xmlns:p14="http://schemas.microsoft.com/office/powerpoint/2010/main" val="3641207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EF085B8-A2C0-4A6F-B663-CCC56F3CD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3">
            <a:extLst>
              <a:ext uri="{FF2B5EF4-FFF2-40B4-BE49-F238E27FC236}">
                <a16:creationId xmlns:a16="http://schemas.microsoft.com/office/drawing/2014/main" id="{2658F6D6-96E0-421A-96D6-3DF4040085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1">
            <a:extLst>
              <a:ext uri="{FF2B5EF4-FFF2-40B4-BE49-F238E27FC236}">
                <a16:creationId xmlns:a16="http://schemas.microsoft.com/office/drawing/2014/main" id="{3CF62545-93A0-4FD5-9B48-48DCA794CB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F2EC846-859C-FE5D-0170-34F3341A5AF2}"/>
              </a:ext>
            </a:extLst>
          </p:cNvPr>
          <p:cNvSpPr>
            <a:spLocks noGrp="1"/>
          </p:cNvSpPr>
          <p:nvPr>
            <p:ph type="title"/>
          </p:nvPr>
        </p:nvSpPr>
        <p:spPr>
          <a:xfrm>
            <a:off x="838200" y="365125"/>
            <a:ext cx="10515600" cy="1325563"/>
          </a:xfrm>
        </p:spPr>
        <p:txBody>
          <a:bodyPr>
            <a:normAutofit/>
          </a:bodyPr>
          <a:lstStyle/>
          <a:p>
            <a:r>
              <a:rPr lang="en-US"/>
              <a:t>C. Nimodipine</a:t>
            </a:r>
          </a:p>
        </p:txBody>
      </p:sp>
      <p:sp>
        <p:nvSpPr>
          <p:cNvPr id="3" name="Content Placeholder 2">
            <a:extLst>
              <a:ext uri="{FF2B5EF4-FFF2-40B4-BE49-F238E27FC236}">
                <a16:creationId xmlns:a16="http://schemas.microsoft.com/office/drawing/2014/main" id="{2CDD8674-6B44-348B-15E9-77F2E38786A3}"/>
              </a:ext>
            </a:extLst>
          </p:cNvPr>
          <p:cNvSpPr>
            <a:spLocks noGrp="1"/>
          </p:cNvSpPr>
          <p:nvPr>
            <p:ph sz="half" idx="1"/>
          </p:nvPr>
        </p:nvSpPr>
        <p:spPr>
          <a:xfrm>
            <a:off x="838200" y="2010833"/>
            <a:ext cx="5096934" cy="4166130"/>
          </a:xfrm>
        </p:spPr>
        <p:txBody>
          <a:bodyPr vert="horz" lIns="91440" tIns="45720" rIns="91440" bIns="45720" rtlCol="0">
            <a:normAutofit/>
          </a:bodyPr>
          <a:lstStyle/>
          <a:p>
            <a:pPr marL="0" indent="0">
              <a:buNone/>
            </a:pPr>
            <a:r>
              <a:rPr lang="en-US" sz="2000"/>
              <a:t>A. Steroids more for cerebral edema </a:t>
            </a:r>
          </a:p>
          <a:p>
            <a:pPr marL="0" indent="0">
              <a:buNone/>
            </a:pPr>
            <a:endParaRPr lang="en-US" sz="2000"/>
          </a:p>
          <a:p>
            <a:pPr marL="0" indent="0">
              <a:buNone/>
            </a:pPr>
            <a:r>
              <a:rPr lang="en-US" sz="2000"/>
              <a:t>B. Could have been needed iffffff bp not at goal </a:t>
            </a:r>
          </a:p>
          <a:p>
            <a:pPr marL="0" indent="0">
              <a:buNone/>
            </a:pPr>
            <a:endParaRPr lang="en-US" sz="2000"/>
          </a:p>
          <a:p>
            <a:pPr marL="0" indent="0">
              <a:buNone/>
            </a:pPr>
            <a:r>
              <a:rPr lang="en-US" sz="2000"/>
              <a:t>D. Verapamil used in refractory  Reversible Cerebral Vasocont Syndrome (SAH ddx)</a:t>
            </a:r>
          </a:p>
        </p:txBody>
      </p:sp>
      <p:sp>
        <p:nvSpPr>
          <p:cNvPr id="4" name="Content Placeholder 3">
            <a:extLst>
              <a:ext uri="{FF2B5EF4-FFF2-40B4-BE49-F238E27FC236}">
                <a16:creationId xmlns:a16="http://schemas.microsoft.com/office/drawing/2014/main" id="{3C58F6E6-71BC-D8B8-3BAA-C02A53037CE6}"/>
              </a:ext>
            </a:extLst>
          </p:cNvPr>
          <p:cNvSpPr>
            <a:spLocks noGrp="1"/>
          </p:cNvSpPr>
          <p:nvPr>
            <p:ph sz="half" idx="2"/>
          </p:nvPr>
        </p:nvSpPr>
        <p:spPr>
          <a:xfrm>
            <a:off x="6256866" y="2010833"/>
            <a:ext cx="5096933" cy="4166130"/>
          </a:xfrm>
        </p:spPr>
        <p:txBody>
          <a:bodyPr vert="horz" lIns="91440" tIns="45720" rIns="91440" bIns="45720" rtlCol="0">
            <a:normAutofit/>
          </a:bodyPr>
          <a:lstStyle/>
          <a:p>
            <a:pPr marL="0" indent="0">
              <a:buNone/>
            </a:pPr>
            <a:r>
              <a:rPr lang="en-US" sz="2000"/>
              <a:t>SAH</a:t>
            </a:r>
            <a:endParaRPr lang="en-US" sz="2000" dirty="0"/>
          </a:p>
          <a:p>
            <a:pPr marL="0" indent="0">
              <a:buNone/>
            </a:pPr>
            <a:r>
              <a:rPr lang="en-US" sz="2000"/>
              <a:t>-Dx: NCCT---LP/MRI--&gt;CTA--&gt;DSI</a:t>
            </a:r>
            <a:endParaRPr lang="en-US" sz="2000" dirty="0"/>
          </a:p>
          <a:p>
            <a:pPr marL="0" indent="0">
              <a:buNone/>
            </a:pPr>
            <a:r>
              <a:rPr lang="en-US" sz="2000" dirty="0"/>
              <a:t>-1st stabilize (Hyper/</a:t>
            </a:r>
            <a:r>
              <a:rPr lang="en-US" sz="2000"/>
              <a:t>HypoTN</a:t>
            </a:r>
            <a:r>
              <a:rPr lang="en-US" sz="2000" dirty="0"/>
              <a:t>)</a:t>
            </a:r>
          </a:p>
          <a:p>
            <a:pPr marL="0" indent="0">
              <a:buNone/>
            </a:pPr>
            <a:r>
              <a:rPr lang="en-US" sz="2000" dirty="0"/>
              <a:t>-Find/Fix etiology (~85% </a:t>
            </a:r>
            <a:r>
              <a:rPr lang="en-US" sz="2000"/>
              <a:t>aSAH</a:t>
            </a:r>
            <a:r>
              <a:rPr lang="en-US" sz="2000" dirty="0"/>
              <a:t>)</a:t>
            </a:r>
          </a:p>
          <a:p>
            <a:pPr marL="0" indent="0">
              <a:buNone/>
            </a:pPr>
            <a:r>
              <a:rPr lang="en-US" sz="2000"/>
              <a:t>-Preventing DCI (Day 3-21)</a:t>
            </a:r>
            <a:endParaRPr lang="en-US" sz="2000" dirty="0"/>
          </a:p>
          <a:p>
            <a:pPr marL="0" indent="0">
              <a:buNone/>
            </a:pPr>
            <a:r>
              <a:rPr lang="en-US" sz="2000"/>
              <a:t>&gt;Vasospasm in ~70% (TC Doppler)</a:t>
            </a:r>
            <a:endParaRPr lang="en-US" sz="2000" dirty="0"/>
          </a:p>
          <a:p>
            <a:pPr marL="0" indent="0">
              <a:buNone/>
            </a:pPr>
            <a:r>
              <a:rPr lang="en-US" sz="2000"/>
              <a:t> &gt;Nimo, Na+, Euvolemia, BP</a:t>
            </a:r>
            <a:endParaRPr lang="en-US" sz="2000" dirty="0"/>
          </a:p>
          <a:p>
            <a:pPr marL="0" indent="0">
              <a:buNone/>
            </a:pPr>
            <a:r>
              <a:rPr lang="en-US" sz="2000" dirty="0"/>
              <a:t>-Seizure </a:t>
            </a:r>
            <a:r>
              <a:rPr lang="en-US" sz="2000"/>
              <a:t>ppx</a:t>
            </a:r>
            <a:r>
              <a:rPr lang="en-US" sz="2000" dirty="0"/>
              <a:t>?</a:t>
            </a:r>
          </a:p>
        </p:txBody>
      </p:sp>
      <p:sp>
        <p:nvSpPr>
          <p:cNvPr id="5" name="TextBox 4">
            <a:extLst>
              <a:ext uri="{FF2B5EF4-FFF2-40B4-BE49-F238E27FC236}">
                <a16:creationId xmlns:a16="http://schemas.microsoft.com/office/drawing/2014/main" id="{BB7B2A3A-339A-4C9A-1B6D-7A4E3B8DEE65}"/>
              </a:ext>
            </a:extLst>
          </p:cNvPr>
          <p:cNvSpPr txBox="1"/>
          <p:nvPr/>
        </p:nvSpPr>
        <p:spPr>
          <a:xfrm>
            <a:off x="3049379" y="5202977"/>
            <a:ext cx="2743200"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r>
              <a:rPr lang="en-US"/>
              <a:t>**Nimodipine is the only </a:t>
            </a:r>
            <a:r>
              <a:rPr lang="en-US" dirty="0"/>
              <a:t>approved med to improve neurological outcomes and should be started </a:t>
            </a:r>
            <a:r>
              <a:rPr lang="en-US"/>
              <a:t>within 5 days of SAH**</a:t>
            </a:r>
          </a:p>
        </p:txBody>
      </p:sp>
    </p:spTree>
    <p:extLst>
      <p:ext uri="{BB962C8B-B14F-4D97-AF65-F5344CB8AC3E}">
        <p14:creationId xmlns:p14="http://schemas.microsoft.com/office/powerpoint/2010/main" val="289973055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fade">
                                      <p:cBhvr>
                                        <p:cTn id="22" dur="5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fade">
                                      <p:cBhvr>
                                        <p:cTn id="27" dur="500"/>
                                        <p:tgtEl>
                                          <p:spTgt spid="4">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fade">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Effect transition="in" filter="fade">
                                      <p:cBhvr>
                                        <p:cTn id="37" dur="500"/>
                                        <p:tgtEl>
                                          <p:spTgt spid="4">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4">
                                            <p:txEl>
                                              <p:pRg st="4" end="4"/>
                                            </p:txEl>
                                          </p:spTgt>
                                        </p:tgtEl>
                                        <p:attrNameLst>
                                          <p:attrName>style.visibility</p:attrName>
                                        </p:attrNameLst>
                                      </p:cBhvr>
                                      <p:to>
                                        <p:strVal val="visible"/>
                                      </p:to>
                                    </p:set>
                                    <p:animEffect transition="in" filter="fade">
                                      <p:cBhvr>
                                        <p:cTn id="42" dur="500"/>
                                        <p:tgtEl>
                                          <p:spTgt spid="4">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txEl>
                                              <p:pRg st="5" end="5"/>
                                            </p:txEl>
                                          </p:spTgt>
                                        </p:tgtEl>
                                        <p:attrNameLst>
                                          <p:attrName>style.visibility</p:attrName>
                                        </p:attrNameLst>
                                      </p:cBhvr>
                                      <p:to>
                                        <p:strVal val="visible"/>
                                      </p:to>
                                    </p:set>
                                    <p:animEffect transition="in" filter="fade">
                                      <p:cBhvr>
                                        <p:cTn id="47" dur="500"/>
                                        <p:tgtEl>
                                          <p:spTgt spid="4">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4">
                                            <p:txEl>
                                              <p:pRg st="6" end="6"/>
                                            </p:txEl>
                                          </p:spTgt>
                                        </p:tgtEl>
                                        <p:attrNameLst>
                                          <p:attrName>style.visibility</p:attrName>
                                        </p:attrNameLst>
                                      </p:cBhvr>
                                      <p:to>
                                        <p:strVal val="visible"/>
                                      </p:to>
                                    </p:set>
                                    <p:animEffect transition="in" filter="fade">
                                      <p:cBhvr>
                                        <p:cTn id="52" dur="500"/>
                                        <p:tgtEl>
                                          <p:spTgt spid="4">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4">
                                            <p:txEl>
                                              <p:pRg st="7" end="7"/>
                                            </p:txEl>
                                          </p:spTgt>
                                        </p:tgtEl>
                                        <p:attrNameLst>
                                          <p:attrName>style.visibility</p:attrName>
                                        </p:attrNameLst>
                                      </p:cBhvr>
                                      <p:to>
                                        <p:strVal val="visible"/>
                                      </p:to>
                                    </p:set>
                                    <p:animEffect transition="in" filter="fade">
                                      <p:cBhvr>
                                        <p:cTn id="57"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1E39A80C-9A58-F0B7-38F9-044861C390F9}"/>
              </a:ext>
            </a:extLst>
          </p:cNvPr>
          <p:cNvSpPr txBox="1"/>
          <p:nvPr/>
        </p:nvSpPr>
        <p:spPr>
          <a:xfrm>
            <a:off x="1371599" y="2318197"/>
            <a:ext cx="9724031" cy="368335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r>
              <a:rPr lang="en-US" sz="1400" dirty="0"/>
              <a:t>A 45-year-old woman is evaluated in the ICU for septic shock secondary to a necrotic diabetic foot infection. She has not responded to initial resuscitation with 30 mL/kg Ringer lactate infusion and vasopressor therapy. Medications are low-molecular-weight heparin, insulin glargine, norepinephrine, vasopressin, metronidazole, ceftriaxone, and vancomycin. </a:t>
            </a:r>
          </a:p>
          <a:p>
            <a:pPr indent="-228600">
              <a:lnSpc>
                <a:spcPct val="90000"/>
              </a:lnSpc>
              <a:spcAft>
                <a:spcPts val="600"/>
              </a:spcAft>
              <a:buFont typeface="Arial" panose="020B0604020202020204" pitchFamily="34" charset="0"/>
              <a:buChar char="•"/>
            </a:pPr>
            <a:endParaRPr lang="en-US" sz="1400"/>
          </a:p>
          <a:p>
            <a:pPr indent="-228600">
              <a:lnSpc>
                <a:spcPct val="90000"/>
              </a:lnSpc>
              <a:spcAft>
                <a:spcPts val="600"/>
              </a:spcAft>
              <a:buFont typeface="Arial" panose="020B0604020202020204" pitchFamily="34" charset="0"/>
              <a:buChar char="•"/>
            </a:pPr>
            <a:r>
              <a:rPr lang="en-US" sz="1400"/>
              <a:t>On physical examination, temperature is 38.6 °C (101.5 °F), blood pressure is 78/46 mm Hg, pulse rate is 102/min, and respiration rate is 16/min. Oxygen saturation  is95% with the patient breathing ambient air. A 4-cm diameter, recently debrided ulcer is present over the dorsal metacarpophalangeal joint of the great toe, extending to bone. </a:t>
            </a:r>
          </a:p>
          <a:p>
            <a:pPr indent="-228600">
              <a:lnSpc>
                <a:spcPct val="90000"/>
              </a:lnSpc>
              <a:spcAft>
                <a:spcPts val="600"/>
              </a:spcAft>
              <a:buFont typeface="Arial" panose="020B0604020202020204" pitchFamily="34" charset="0"/>
              <a:buChar char="•"/>
            </a:pPr>
            <a:endParaRPr lang="en-US" sz="1400"/>
          </a:p>
          <a:p>
            <a:pPr indent="-228600">
              <a:lnSpc>
                <a:spcPct val="90000"/>
              </a:lnSpc>
              <a:spcAft>
                <a:spcPts val="600"/>
              </a:spcAft>
              <a:buFont typeface="Arial" panose="020B0604020202020204" pitchFamily="34" charset="0"/>
              <a:buChar char="•"/>
            </a:pPr>
            <a:r>
              <a:rPr lang="en-US" sz="1400" dirty="0"/>
              <a:t>Which of the following is the most appropriate additional management? </a:t>
            </a:r>
          </a:p>
          <a:p>
            <a:pPr indent="-228600">
              <a:lnSpc>
                <a:spcPct val="90000"/>
              </a:lnSpc>
              <a:spcAft>
                <a:spcPts val="600"/>
              </a:spcAft>
              <a:buFont typeface="Arial" panose="020B0604020202020204" pitchFamily="34" charset="0"/>
              <a:buChar char="•"/>
            </a:pPr>
            <a:endParaRPr lang="en-US" sz="1400"/>
          </a:p>
          <a:p>
            <a:pPr indent="-228600">
              <a:lnSpc>
                <a:spcPct val="90000"/>
              </a:lnSpc>
              <a:spcAft>
                <a:spcPts val="600"/>
              </a:spcAft>
              <a:buFont typeface="Arial" panose="020B0604020202020204" pitchFamily="34" charset="0"/>
              <a:buChar char="•"/>
            </a:pPr>
            <a:r>
              <a:rPr lang="en-US" sz="1400"/>
              <a:t>A. Cosyntropin stimulation test </a:t>
            </a:r>
          </a:p>
          <a:p>
            <a:pPr indent="-228600">
              <a:lnSpc>
                <a:spcPct val="90000"/>
              </a:lnSpc>
              <a:spcAft>
                <a:spcPts val="600"/>
              </a:spcAft>
              <a:buFont typeface="Arial" panose="020B0604020202020204" pitchFamily="34" charset="0"/>
              <a:buChar char="•"/>
            </a:pPr>
            <a:r>
              <a:rPr lang="en-US" sz="1400"/>
              <a:t>B. Intravenous Hydrocortisone  </a:t>
            </a:r>
          </a:p>
          <a:p>
            <a:pPr indent="-228600">
              <a:lnSpc>
                <a:spcPct val="90000"/>
              </a:lnSpc>
              <a:spcAft>
                <a:spcPts val="600"/>
              </a:spcAft>
              <a:buFont typeface="Arial" panose="020B0604020202020204" pitchFamily="34" charset="0"/>
              <a:buChar char="•"/>
            </a:pPr>
            <a:r>
              <a:rPr lang="en-US" sz="1400"/>
              <a:t>C. Procalcitonin measurement </a:t>
            </a:r>
          </a:p>
          <a:p>
            <a:pPr indent="-228600">
              <a:lnSpc>
                <a:spcPct val="90000"/>
              </a:lnSpc>
              <a:spcAft>
                <a:spcPts val="600"/>
              </a:spcAft>
              <a:buFont typeface="Arial" panose="020B0604020202020204" pitchFamily="34" charset="0"/>
              <a:buChar char="•"/>
            </a:pPr>
            <a:r>
              <a:rPr lang="en-US" sz="1400"/>
              <a:t>D. Intravenous immune globulin </a:t>
            </a:r>
          </a:p>
          <a:p>
            <a:pPr indent="-228600">
              <a:lnSpc>
                <a:spcPct val="90000"/>
              </a:lnSpc>
              <a:spcAft>
                <a:spcPts val="600"/>
              </a:spcAft>
              <a:buFont typeface="Arial" panose="020B0604020202020204" pitchFamily="34" charset="0"/>
              <a:buChar char="•"/>
            </a:pPr>
            <a:endParaRPr lang="en-US" sz="1400"/>
          </a:p>
          <a:p>
            <a:pPr indent="-228600">
              <a:lnSpc>
                <a:spcPct val="90000"/>
              </a:lnSpc>
              <a:spcAft>
                <a:spcPts val="600"/>
              </a:spcAft>
              <a:buFont typeface="Arial" panose="020B0604020202020204" pitchFamily="34" charset="0"/>
              <a:buChar char="•"/>
            </a:pPr>
            <a:endParaRPr lang="en-US" sz="1400"/>
          </a:p>
        </p:txBody>
      </p:sp>
    </p:spTree>
    <p:extLst>
      <p:ext uri="{BB962C8B-B14F-4D97-AF65-F5344CB8AC3E}">
        <p14:creationId xmlns:p14="http://schemas.microsoft.com/office/powerpoint/2010/main" val="10653625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F7D788E-2C1B-4EF4-8719-12613771F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452"/>
          </a:xfrm>
          <a:prstGeom prst="rect">
            <a:avLst/>
          </a:prstGeom>
          <a:solidFill>
            <a:srgbClr val="4040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7F0BED-46FD-1107-7AFE-E4CFC1E1A205}"/>
              </a:ext>
            </a:extLst>
          </p:cNvPr>
          <p:cNvSpPr>
            <a:spLocks noGrp="1"/>
          </p:cNvSpPr>
          <p:nvPr>
            <p:ph type="title"/>
          </p:nvPr>
        </p:nvSpPr>
        <p:spPr>
          <a:xfrm>
            <a:off x="764949" y="3499076"/>
            <a:ext cx="6053558" cy="2424774"/>
          </a:xfrm>
        </p:spPr>
        <p:txBody>
          <a:bodyPr>
            <a:normAutofit/>
          </a:bodyPr>
          <a:lstStyle/>
          <a:p>
            <a:r>
              <a:rPr lang="en-US">
                <a:solidFill>
                  <a:srgbClr val="FFFFFF"/>
                </a:solidFill>
              </a:rPr>
              <a:t>B. IV Hydrocortisone </a:t>
            </a:r>
          </a:p>
        </p:txBody>
      </p:sp>
      <p:sp>
        <p:nvSpPr>
          <p:cNvPr id="11" name="Freeform: Shape 10">
            <a:extLst>
              <a:ext uri="{FF2B5EF4-FFF2-40B4-BE49-F238E27FC236}">
                <a16:creationId xmlns:a16="http://schemas.microsoft.com/office/drawing/2014/main" id="{7C54E824-C0F4-480B-BC88-689F50C45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6199" y="548"/>
            <a:ext cx="4349752" cy="3142889"/>
          </a:xfrm>
          <a:custGeom>
            <a:avLst/>
            <a:gdLst>
              <a:gd name="connsiteX0" fmla="*/ 229420 w 4349752"/>
              <a:gd name="connsiteY0" fmla="*/ 0 h 3142889"/>
              <a:gd name="connsiteX1" fmla="*/ 4120333 w 4349752"/>
              <a:gd name="connsiteY1" fmla="*/ 0 h 3142889"/>
              <a:gd name="connsiteX2" fmla="*/ 4178840 w 4349752"/>
              <a:gd name="connsiteY2" fmla="*/ 121453 h 3142889"/>
              <a:gd name="connsiteX3" fmla="*/ 4349752 w 4349752"/>
              <a:gd name="connsiteY3" fmla="*/ 968013 h 3142889"/>
              <a:gd name="connsiteX4" fmla="*/ 2174876 w 4349752"/>
              <a:gd name="connsiteY4" fmla="*/ 3142889 h 3142889"/>
              <a:gd name="connsiteX5" fmla="*/ 0 w 4349752"/>
              <a:gd name="connsiteY5" fmla="*/ 968013 h 3142889"/>
              <a:gd name="connsiteX6" fmla="*/ 170913 w 4349752"/>
              <a:gd name="connsiteY6" fmla="*/ 121453 h 3142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49752" h="3142889">
                <a:moveTo>
                  <a:pt x="229420" y="0"/>
                </a:moveTo>
                <a:lnTo>
                  <a:pt x="4120333" y="0"/>
                </a:lnTo>
                <a:lnTo>
                  <a:pt x="4178840" y="121453"/>
                </a:lnTo>
                <a:cubicBezTo>
                  <a:pt x="4288894" y="381652"/>
                  <a:pt x="4349752" y="667725"/>
                  <a:pt x="4349752" y="968013"/>
                </a:cubicBezTo>
                <a:cubicBezTo>
                  <a:pt x="4349752" y="2169164"/>
                  <a:pt x="3376027" y="3142889"/>
                  <a:pt x="2174876" y="3142889"/>
                </a:cubicBezTo>
                <a:cubicBezTo>
                  <a:pt x="973725" y="3142889"/>
                  <a:pt x="0" y="2169164"/>
                  <a:pt x="0" y="968013"/>
                </a:cubicBezTo>
                <a:cubicBezTo>
                  <a:pt x="0" y="667725"/>
                  <a:pt x="60858" y="381652"/>
                  <a:pt x="170913" y="12145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58DEA6A1-FC5C-4E6E-BBBF-7E472949B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3759" y="1421356"/>
            <a:ext cx="4538241" cy="5436644"/>
          </a:xfrm>
          <a:custGeom>
            <a:avLst/>
            <a:gdLst>
              <a:gd name="connsiteX0" fmla="*/ 3084645 w 4538241"/>
              <a:gd name="connsiteY0" fmla="*/ 0 h 5436644"/>
              <a:gd name="connsiteX1" fmla="*/ 4285328 w 4538241"/>
              <a:gd name="connsiteY1" fmla="*/ 242407 h 5436644"/>
              <a:gd name="connsiteX2" fmla="*/ 4538241 w 4538241"/>
              <a:gd name="connsiteY2" fmla="*/ 364242 h 5436644"/>
              <a:gd name="connsiteX3" fmla="*/ 4538241 w 4538241"/>
              <a:gd name="connsiteY3" fmla="*/ 5436644 h 5436644"/>
              <a:gd name="connsiteX4" fmla="*/ 1091428 w 4538241"/>
              <a:gd name="connsiteY4" fmla="*/ 5436644 h 5436644"/>
              <a:gd name="connsiteX5" fmla="*/ 903472 w 4538241"/>
              <a:gd name="connsiteY5" fmla="*/ 5265818 h 5436644"/>
              <a:gd name="connsiteX6" fmla="*/ 0 w 4538241"/>
              <a:gd name="connsiteY6" fmla="*/ 3084645 h 5436644"/>
              <a:gd name="connsiteX7" fmla="*/ 3084645 w 4538241"/>
              <a:gd name="connsiteY7" fmla="*/ 0 h 5436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38241" h="5436644">
                <a:moveTo>
                  <a:pt x="3084645" y="0"/>
                </a:moveTo>
                <a:cubicBezTo>
                  <a:pt x="3510546" y="0"/>
                  <a:pt x="3916286" y="86315"/>
                  <a:pt x="4285328" y="242407"/>
                </a:cubicBezTo>
                <a:lnTo>
                  <a:pt x="4538241" y="364242"/>
                </a:lnTo>
                <a:lnTo>
                  <a:pt x="4538241" y="5436644"/>
                </a:lnTo>
                <a:lnTo>
                  <a:pt x="1091428" y="5436644"/>
                </a:lnTo>
                <a:lnTo>
                  <a:pt x="903472" y="5265818"/>
                </a:lnTo>
                <a:cubicBezTo>
                  <a:pt x="345261" y="4707608"/>
                  <a:pt x="0" y="3936446"/>
                  <a:pt x="0" y="3084645"/>
                </a:cubicBezTo>
                <a:cubicBezTo>
                  <a:pt x="0" y="1381043"/>
                  <a:pt x="1381043" y="0"/>
                  <a:pt x="3084645"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96AAAC3B-1954-46B7-BBAC-27DFF5B529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9395" y="0"/>
            <a:ext cx="4023360" cy="2980240"/>
          </a:xfrm>
          <a:custGeom>
            <a:avLst/>
            <a:gdLst>
              <a:gd name="connsiteX0" fmla="*/ 248676 w 4023360"/>
              <a:gd name="connsiteY0" fmla="*/ 0 h 2980240"/>
              <a:gd name="connsiteX1" fmla="*/ 3774684 w 4023360"/>
              <a:gd name="connsiteY1" fmla="*/ 0 h 2980240"/>
              <a:gd name="connsiteX2" fmla="*/ 3780561 w 4023360"/>
              <a:gd name="connsiteY2" fmla="*/ 9674 h 2980240"/>
              <a:gd name="connsiteX3" fmla="*/ 4023360 w 4023360"/>
              <a:gd name="connsiteY3" fmla="*/ 968560 h 2980240"/>
              <a:gd name="connsiteX4" fmla="*/ 2011680 w 4023360"/>
              <a:gd name="connsiteY4" fmla="*/ 2980240 h 2980240"/>
              <a:gd name="connsiteX5" fmla="*/ 0 w 4023360"/>
              <a:gd name="connsiteY5" fmla="*/ 968560 h 2980240"/>
              <a:gd name="connsiteX6" fmla="*/ 242799 w 4023360"/>
              <a:gd name="connsiteY6" fmla="*/ 9674 h 2980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23360" h="2980240">
                <a:moveTo>
                  <a:pt x="248676" y="0"/>
                </a:moveTo>
                <a:lnTo>
                  <a:pt x="3774684" y="0"/>
                </a:lnTo>
                <a:lnTo>
                  <a:pt x="3780561" y="9674"/>
                </a:lnTo>
                <a:cubicBezTo>
                  <a:pt x="3935405" y="294716"/>
                  <a:pt x="4023360" y="621366"/>
                  <a:pt x="4023360" y="968560"/>
                </a:cubicBezTo>
                <a:cubicBezTo>
                  <a:pt x="4023360" y="2079580"/>
                  <a:pt x="3122700" y="2980240"/>
                  <a:pt x="2011680" y="2980240"/>
                </a:cubicBezTo>
                <a:cubicBezTo>
                  <a:pt x="900660" y="2980240"/>
                  <a:pt x="0" y="2079580"/>
                  <a:pt x="0" y="968560"/>
                </a:cubicBezTo>
                <a:cubicBezTo>
                  <a:pt x="0" y="621366"/>
                  <a:pt x="87955" y="294716"/>
                  <a:pt x="242799" y="967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A900074-61BC-904D-2F12-AD12ACF9BF48}"/>
              </a:ext>
            </a:extLst>
          </p:cNvPr>
          <p:cNvSpPr>
            <a:spLocks noGrp="1"/>
          </p:cNvSpPr>
          <p:nvPr>
            <p:ph sz="half" idx="1"/>
          </p:nvPr>
        </p:nvSpPr>
        <p:spPr>
          <a:xfrm>
            <a:off x="4215161" y="356187"/>
            <a:ext cx="2878409" cy="1792281"/>
          </a:xfrm>
        </p:spPr>
        <p:txBody>
          <a:bodyPr vert="horz" lIns="91440" tIns="45720" rIns="91440" bIns="45720" rtlCol="0" anchor="ctr">
            <a:normAutofit/>
          </a:bodyPr>
          <a:lstStyle/>
          <a:p>
            <a:pPr marL="0" indent="0">
              <a:buNone/>
            </a:pPr>
            <a:r>
              <a:rPr lang="en-US" sz="2000"/>
              <a:t>A. Been there done that</a:t>
            </a:r>
          </a:p>
          <a:p>
            <a:pPr marL="0" indent="0">
              <a:buNone/>
            </a:pPr>
            <a:r>
              <a:rPr lang="en-US" sz="2000"/>
              <a:t>C. No benefit </a:t>
            </a:r>
          </a:p>
          <a:p>
            <a:pPr marL="0" indent="0">
              <a:buNone/>
            </a:pPr>
            <a:r>
              <a:rPr lang="en-US" sz="2000"/>
              <a:t>D. Don't you dare ;0</a:t>
            </a:r>
          </a:p>
        </p:txBody>
      </p:sp>
      <p:sp>
        <p:nvSpPr>
          <p:cNvPr id="17" name="Freeform: Shape 16">
            <a:extLst>
              <a:ext uri="{FF2B5EF4-FFF2-40B4-BE49-F238E27FC236}">
                <a16:creationId xmlns:a16="http://schemas.microsoft.com/office/drawing/2014/main" id="{A5AD6500-BB62-4AAC-9D2F-C10DDC90CB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16897" y="1584494"/>
            <a:ext cx="4375105" cy="5273507"/>
          </a:xfrm>
          <a:custGeom>
            <a:avLst/>
            <a:gdLst>
              <a:gd name="connsiteX0" fmla="*/ 2921508 w 4375105"/>
              <a:gd name="connsiteY0" fmla="*/ 0 h 5273507"/>
              <a:gd name="connsiteX1" fmla="*/ 4314072 w 4375105"/>
              <a:gd name="connsiteY1" fmla="*/ 352611 h 5273507"/>
              <a:gd name="connsiteX2" fmla="*/ 4375105 w 4375105"/>
              <a:gd name="connsiteY2" fmla="*/ 389689 h 5273507"/>
              <a:gd name="connsiteX3" fmla="*/ 4375105 w 4375105"/>
              <a:gd name="connsiteY3" fmla="*/ 5273507 h 5273507"/>
              <a:gd name="connsiteX4" fmla="*/ 1193705 w 4375105"/>
              <a:gd name="connsiteY4" fmla="*/ 5273507 h 5273507"/>
              <a:gd name="connsiteX5" fmla="*/ 1063158 w 4375105"/>
              <a:gd name="connsiteY5" fmla="*/ 5175886 h 5273507"/>
              <a:gd name="connsiteX6" fmla="*/ 0 w 4375105"/>
              <a:gd name="connsiteY6" fmla="*/ 2921508 h 5273507"/>
              <a:gd name="connsiteX7" fmla="*/ 2921508 w 4375105"/>
              <a:gd name="connsiteY7" fmla="*/ 0 h 5273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5105" h="5273507">
                <a:moveTo>
                  <a:pt x="2921508" y="0"/>
                </a:moveTo>
                <a:cubicBezTo>
                  <a:pt x="3425728" y="0"/>
                  <a:pt x="3900114" y="127735"/>
                  <a:pt x="4314072" y="352611"/>
                </a:cubicBezTo>
                <a:lnTo>
                  <a:pt x="4375105" y="389689"/>
                </a:lnTo>
                <a:lnTo>
                  <a:pt x="4375105" y="5273507"/>
                </a:lnTo>
                <a:lnTo>
                  <a:pt x="1193705" y="5273507"/>
                </a:lnTo>
                <a:lnTo>
                  <a:pt x="1063158" y="5175886"/>
                </a:lnTo>
                <a:cubicBezTo>
                  <a:pt x="413861" y="4640038"/>
                  <a:pt x="0" y="3829104"/>
                  <a:pt x="0" y="2921508"/>
                </a:cubicBezTo>
                <a:cubicBezTo>
                  <a:pt x="0" y="1308004"/>
                  <a:pt x="1308004" y="0"/>
                  <a:pt x="292150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Content Placeholder 3">
            <a:extLst>
              <a:ext uri="{FF2B5EF4-FFF2-40B4-BE49-F238E27FC236}">
                <a16:creationId xmlns:a16="http://schemas.microsoft.com/office/drawing/2014/main" id="{CF3FF3BE-33E8-03CE-DD5C-B1507BF9F807}"/>
              </a:ext>
            </a:extLst>
          </p:cNvPr>
          <p:cNvSpPr>
            <a:spLocks noGrp="1"/>
          </p:cNvSpPr>
          <p:nvPr>
            <p:ph sz="half" idx="2"/>
          </p:nvPr>
        </p:nvSpPr>
        <p:spPr>
          <a:xfrm>
            <a:off x="8386139" y="3143438"/>
            <a:ext cx="3474621" cy="2780412"/>
          </a:xfrm>
        </p:spPr>
        <p:txBody>
          <a:bodyPr vert="horz" lIns="91440" tIns="45720" rIns="91440" bIns="45720" rtlCol="0" anchor="ctr">
            <a:normAutofit/>
          </a:bodyPr>
          <a:lstStyle/>
          <a:p>
            <a:pPr marL="0" indent="0">
              <a:buNone/>
            </a:pPr>
            <a:r>
              <a:rPr lang="en-US" sz="1400"/>
              <a:t>Septic Shock/Sepsis Campaign</a:t>
            </a:r>
          </a:p>
          <a:p>
            <a:pPr marL="0" indent="0">
              <a:buNone/>
            </a:pPr>
            <a:r>
              <a:rPr lang="en-US" sz="1400"/>
              <a:t>Early detection (screening tools, lactate)</a:t>
            </a:r>
          </a:p>
          <a:p>
            <a:pPr marL="0" indent="0">
              <a:buNone/>
            </a:pPr>
            <a:r>
              <a:rPr lang="en-US" sz="1400"/>
              <a:t>Resuscitation/Tx </a:t>
            </a:r>
          </a:p>
          <a:p>
            <a:pPr marL="0" indent="0">
              <a:buNone/>
            </a:pPr>
            <a:r>
              <a:rPr lang="en-US" sz="1400"/>
              <a:t>-30cc within 3hrs in most cases MAP goal&gt;65, blood cx, Abx </a:t>
            </a:r>
          </a:p>
          <a:p>
            <a:pPr marL="0" indent="0">
              <a:buNone/>
            </a:pPr>
            <a:r>
              <a:rPr lang="en-US" sz="1400"/>
              <a:t>Septic shock ~always </a:t>
            </a:r>
          </a:p>
          <a:p>
            <a:pPr marL="0" indent="0">
              <a:buNone/>
            </a:pPr>
            <a:r>
              <a:rPr lang="en-US" sz="1400"/>
              <a:t>Norepi (~epi)--&gt;vaso--&gt;Steroids </a:t>
            </a:r>
          </a:p>
          <a:p>
            <a:pPr marL="0" indent="0">
              <a:buNone/>
            </a:pPr>
            <a:r>
              <a:rPr lang="en-US" sz="1400"/>
              <a:t>Last to come on/off</a:t>
            </a:r>
          </a:p>
          <a:p>
            <a:pPr marL="0" indent="0">
              <a:buNone/>
            </a:pPr>
            <a:r>
              <a:rPr lang="en-US" sz="1400"/>
              <a:t>Fluorocort?</a:t>
            </a:r>
          </a:p>
        </p:txBody>
      </p:sp>
    </p:spTree>
    <p:extLst>
      <p:ext uri="{BB962C8B-B14F-4D97-AF65-F5344CB8AC3E}">
        <p14:creationId xmlns:p14="http://schemas.microsoft.com/office/powerpoint/2010/main" val="616140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FC998810-1401-B33A-CFB3-1049B8436A8F}"/>
              </a:ext>
            </a:extLst>
          </p:cNvPr>
          <p:cNvSpPr txBox="1"/>
          <p:nvPr/>
        </p:nvSpPr>
        <p:spPr>
          <a:xfrm>
            <a:off x="1493" y="1583589"/>
            <a:ext cx="9724031" cy="368335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r>
              <a:rPr lang="en-US" sz="1400" dirty="0"/>
              <a:t>A 74-year-old woman is evaluated in the hospital at 2:00 AM for agitation. She was admitted 3 days ago with acute diverticulitis. Over the last 24 hours, the patient has been alternately agitated or drowsy, sometimes confused when awake, and tonight has experienced visual hallucinations. Her only other medical problem is long-standing depression treated with paroxetine, which has been discontinued. Medical records indicate she does not drink alcohol. Her current medications include oxycodone, scheduled every 6 hours, and piperacillin-tazobactam. </a:t>
            </a:r>
          </a:p>
          <a:p>
            <a:pPr indent="-228600">
              <a:lnSpc>
                <a:spcPct val="90000"/>
              </a:lnSpc>
              <a:spcAft>
                <a:spcPts val="600"/>
              </a:spcAft>
              <a:buFont typeface="Arial" panose="020B0604020202020204" pitchFamily="34" charset="0"/>
              <a:buChar char="•"/>
            </a:pPr>
            <a:r>
              <a:rPr lang="en-US" sz="1400" dirty="0"/>
              <a:t>On physical examination, temperature is 37.2 °C (99.0 °F), and the remaining vital signs are normal. Oxygen saturation is 97% with the patient breathing ambient air. The abdomen has diminished but present bowel sounds, and there is mild tenderness to palpation without guarding in the left lower quadrant. The remainder of the physical examination is normal. The patient is alert and vigilant but inattentive to questioning and demonstrates disorganized thinking. </a:t>
            </a:r>
          </a:p>
          <a:p>
            <a:pPr indent="-228600">
              <a:lnSpc>
                <a:spcPct val="90000"/>
              </a:lnSpc>
              <a:spcAft>
                <a:spcPts val="600"/>
              </a:spcAft>
              <a:buFont typeface="Arial" panose="020B0604020202020204" pitchFamily="34" charset="0"/>
              <a:buChar char="•"/>
            </a:pPr>
            <a:endParaRPr lang="en-US" sz="1700"/>
          </a:p>
        </p:txBody>
      </p:sp>
      <p:sp>
        <p:nvSpPr>
          <p:cNvPr id="5" name="TextBox 4">
            <a:extLst>
              <a:ext uri="{FF2B5EF4-FFF2-40B4-BE49-F238E27FC236}">
                <a16:creationId xmlns:a16="http://schemas.microsoft.com/office/drawing/2014/main" id="{59CE19CD-D013-C68E-AD33-4614356323DA}"/>
              </a:ext>
            </a:extLst>
          </p:cNvPr>
          <p:cNvSpPr txBox="1"/>
          <p:nvPr/>
        </p:nvSpPr>
        <p:spPr>
          <a:xfrm>
            <a:off x="4138" y="3958607"/>
            <a:ext cx="4410636" cy="31521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ts val="1575"/>
              </a:lnSpc>
              <a:spcAft>
                <a:spcPts val="600"/>
              </a:spcAft>
            </a:pPr>
            <a:endParaRPr lang="en-US" sz="1300">
              <a:solidFill>
                <a:srgbClr val="181D23"/>
              </a:solidFill>
              <a:latin typeface="Open Sans"/>
              <a:ea typeface="Segoe UI"/>
              <a:cs typeface="Segoe UI"/>
            </a:endParaRPr>
          </a:p>
          <a:p>
            <a:pPr>
              <a:lnSpc>
                <a:spcPts val="1575"/>
              </a:lnSpc>
              <a:spcAft>
                <a:spcPts val="600"/>
              </a:spcAft>
            </a:pPr>
            <a:r>
              <a:rPr lang="en-US" sz="1300">
                <a:solidFill>
                  <a:srgbClr val="181D23"/>
                </a:solidFill>
                <a:latin typeface="Open Sans"/>
                <a:ea typeface="Segoe UI"/>
                <a:cs typeface="Segoe UI"/>
              </a:rPr>
              <a:t>An order is written to hold the oxycodone.</a:t>
            </a:r>
            <a:r>
              <a:rPr sz="1300" dirty="0">
                <a:solidFill>
                  <a:srgbClr val="181D23"/>
                </a:solidFill>
                <a:latin typeface="Open Sans"/>
                <a:ea typeface="Open Sans"/>
                <a:cs typeface="Open Sans"/>
              </a:rPr>
              <a:t> </a:t>
            </a:r>
            <a:endParaRPr lang="en-US"/>
          </a:p>
          <a:p>
            <a:pPr>
              <a:lnSpc>
                <a:spcPts val="1725"/>
              </a:lnSpc>
              <a:spcAft>
                <a:spcPts val="600"/>
              </a:spcAft>
            </a:pPr>
            <a:endParaRPr lang="en-US" sz="1400">
              <a:solidFill>
                <a:srgbClr val="181D23"/>
              </a:solidFill>
              <a:latin typeface="Open Sans"/>
              <a:ea typeface="Segoe UI"/>
              <a:cs typeface="Segoe UI"/>
            </a:endParaRPr>
          </a:p>
          <a:p>
            <a:pPr>
              <a:lnSpc>
                <a:spcPts val="1725"/>
              </a:lnSpc>
              <a:spcAft>
                <a:spcPts val="600"/>
              </a:spcAft>
            </a:pPr>
            <a:r>
              <a:rPr lang="en-US" sz="1400" dirty="0">
                <a:solidFill>
                  <a:srgbClr val="181D23"/>
                </a:solidFill>
                <a:latin typeface="Open Sans"/>
                <a:ea typeface="Segoe UI"/>
                <a:cs typeface="Segoe UI"/>
              </a:rPr>
              <a:t>Which of the following is the most appropriate next step in management?</a:t>
            </a:r>
            <a:r>
              <a:rPr sz="1400" dirty="0">
                <a:solidFill>
                  <a:srgbClr val="181D23"/>
                </a:solidFill>
                <a:latin typeface="Open Sans"/>
                <a:ea typeface="Open Sans"/>
                <a:cs typeface="Open Sans"/>
              </a:rPr>
              <a:t> </a:t>
            </a:r>
            <a:endParaRPr lang="en-US"/>
          </a:p>
          <a:p>
            <a:pPr>
              <a:lnSpc>
                <a:spcPts val="1575"/>
              </a:lnSpc>
              <a:spcAft>
                <a:spcPts val="600"/>
              </a:spcAft>
            </a:pPr>
            <a:r>
              <a:rPr lang="en-US" sz="1300">
                <a:solidFill>
                  <a:srgbClr val="181D23"/>
                </a:solidFill>
                <a:latin typeface="Open Sans"/>
                <a:ea typeface="Open Sans"/>
                <a:cs typeface="Open Sans"/>
              </a:rPr>
              <a:t>A. Diphenhydramine</a:t>
            </a:r>
            <a:r>
              <a:rPr sz="1300" dirty="0">
                <a:solidFill>
                  <a:srgbClr val="181D23"/>
                </a:solidFill>
                <a:latin typeface="Open Sans"/>
                <a:ea typeface="Open Sans"/>
                <a:cs typeface="Open Sans"/>
              </a:rPr>
              <a:t> </a:t>
            </a:r>
            <a:endParaRPr lang="en-US" sz="1300">
              <a:solidFill>
                <a:srgbClr val="181D23"/>
              </a:solidFill>
              <a:latin typeface="Open Sans"/>
              <a:ea typeface="Open Sans"/>
              <a:cs typeface="Open Sans"/>
            </a:endParaRPr>
          </a:p>
          <a:p>
            <a:pPr>
              <a:lnSpc>
                <a:spcPts val="1575"/>
              </a:lnSpc>
              <a:spcAft>
                <a:spcPts val="600"/>
              </a:spcAft>
            </a:pPr>
            <a:r>
              <a:rPr lang="en-US" sz="1300">
                <a:solidFill>
                  <a:srgbClr val="181D23"/>
                </a:solidFill>
                <a:latin typeface="Open Sans"/>
                <a:ea typeface="Open Sans"/>
                <a:cs typeface="Open Sans"/>
              </a:rPr>
              <a:t>B . Lorazepam</a:t>
            </a:r>
            <a:r>
              <a:rPr sz="1300" dirty="0">
                <a:solidFill>
                  <a:srgbClr val="181D23"/>
                </a:solidFill>
                <a:latin typeface="Open Sans"/>
                <a:ea typeface="Open Sans"/>
                <a:cs typeface="Open Sans"/>
              </a:rPr>
              <a:t> </a:t>
            </a:r>
            <a:endParaRPr lang="en-US" sz="1300">
              <a:solidFill>
                <a:srgbClr val="181D23"/>
              </a:solidFill>
              <a:latin typeface="Open Sans"/>
              <a:ea typeface="Open Sans"/>
              <a:cs typeface="Open Sans"/>
            </a:endParaRPr>
          </a:p>
          <a:p>
            <a:pPr>
              <a:lnSpc>
                <a:spcPts val="1575"/>
              </a:lnSpc>
              <a:spcAft>
                <a:spcPts val="600"/>
              </a:spcAft>
            </a:pPr>
            <a:r>
              <a:rPr lang="en-US" sz="1300">
                <a:solidFill>
                  <a:srgbClr val="181D23"/>
                </a:solidFill>
                <a:latin typeface="Open Sans"/>
                <a:ea typeface="Open Sans"/>
                <a:cs typeface="Open Sans"/>
              </a:rPr>
              <a:t>C. Paroxetine</a:t>
            </a:r>
            <a:r>
              <a:rPr sz="1300" dirty="0">
                <a:solidFill>
                  <a:srgbClr val="181D23"/>
                </a:solidFill>
                <a:latin typeface="Open Sans"/>
                <a:ea typeface="Open Sans"/>
                <a:cs typeface="Open Sans"/>
              </a:rPr>
              <a:t> </a:t>
            </a:r>
            <a:endParaRPr lang="en-US" sz="1300">
              <a:solidFill>
                <a:srgbClr val="181D23"/>
              </a:solidFill>
              <a:latin typeface="Open Sans"/>
              <a:ea typeface="Open Sans"/>
              <a:cs typeface="Open Sans"/>
            </a:endParaRPr>
          </a:p>
          <a:p>
            <a:pPr>
              <a:lnSpc>
                <a:spcPts val="1575"/>
              </a:lnSpc>
              <a:spcAft>
                <a:spcPts val="600"/>
              </a:spcAft>
            </a:pPr>
            <a:r>
              <a:rPr lang="en-US" sz="1300">
                <a:solidFill>
                  <a:srgbClr val="606060"/>
                </a:solidFill>
                <a:latin typeface="Open Sans"/>
                <a:ea typeface="Open Sans"/>
                <a:cs typeface="Open Sans"/>
              </a:rPr>
              <a:t>D. Zolpidem</a:t>
            </a:r>
            <a:r>
              <a:rPr sz="1300" dirty="0">
                <a:solidFill>
                  <a:srgbClr val="606060"/>
                </a:solidFill>
                <a:latin typeface="Open Sans"/>
                <a:ea typeface="Open Sans"/>
                <a:cs typeface="Open Sans"/>
              </a:rPr>
              <a:t> </a:t>
            </a:r>
            <a:endParaRPr lang="en-US" sz="1300">
              <a:solidFill>
                <a:srgbClr val="606060"/>
              </a:solidFill>
              <a:latin typeface="Open Sans"/>
              <a:ea typeface="Open Sans"/>
              <a:cs typeface="Open Sans"/>
            </a:endParaRPr>
          </a:p>
          <a:p>
            <a:pPr>
              <a:lnSpc>
                <a:spcPts val="1575"/>
              </a:lnSpc>
              <a:spcAft>
                <a:spcPts val="600"/>
              </a:spcAft>
            </a:pPr>
            <a:r>
              <a:rPr lang="en-US" sz="1300" dirty="0">
                <a:solidFill>
                  <a:srgbClr val="606060"/>
                </a:solidFill>
                <a:latin typeface="Open Sans"/>
                <a:ea typeface="Open Sans"/>
                <a:cs typeface="Open Sans"/>
              </a:rPr>
              <a:t>E. No additional Treatment</a:t>
            </a:r>
            <a:r>
              <a:rPr sz="1300" dirty="0">
                <a:solidFill>
                  <a:srgbClr val="606060"/>
                </a:solidFill>
                <a:latin typeface="Open Sans"/>
                <a:ea typeface="Open Sans"/>
                <a:cs typeface="Open Sans"/>
              </a:rPr>
              <a:t> </a:t>
            </a:r>
            <a:endParaRPr lang="en-US" sz="1300">
              <a:solidFill>
                <a:srgbClr val="606060"/>
              </a:solidFill>
              <a:latin typeface="Open Sans"/>
              <a:ea typeface="Open Sans"/>
              <a:cs typeface="Open Sans"/>
            </a:endParaRPr>
          </a:p>
          <a:p>
            <a:pPr algn="ctr">
              <a:spcAft>
                <a:spcPts val="600"/>
              </a:spcAft>
            </a:pPr>
            <a:endParaRPr lang="en-US"/>
          </a:p>
        </p:txBody>
      </p:sp>
    </p:spTree>
    <p:extLst>
      <p:ext uri="{BB962C8B-B14F-4D97-AF65-F5344CB8AC3E}">
        <p14:creationId xmlns:p14="http://schemas.microsoft.com/office/powerpoint/2010/main" val="30751408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1DE7243B-5109-444B-8FAF-7437C66BC0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4421332" cy="6858000"/>
          </a:xfrm>
          <a:custGeom>
            <a:avLst/>
            <a:gdLst>
              <a:gd name="connsiteX0" fmla="*/ 4421332 w 4421332"/>
              <a:gd name="connsiteY0" fmla="*/ 0 h 6858000"/>
              <a:gd name="connsiteX1" fmla="*/ 69075 w 4421332"/>
              <a:gd name="connsiteY1" fmla="*/ 0 h 6858000"/>
              <a:gd name="connsiteX2" fmla="*/ 35131 w 4421332"/>
              <a:gd name="connsiteY2" fmla="*/ 267128 h 6858000"/>
              <a:gd name="connsiteX3" fmla="*/ 0 w 4421332"/>
              <a:gd name="connsiteY3" fmla="*/ 962845 h 6858000"/>
              <a:gd name="connsiteX4" fmla="*/ 3276103 w 4421332"/>
              <a:gd name="connsiteY4" fmla="*/ 6782205 h 6858000"/>
              <a:gd name="connsiteX5" fmla="*/ 3407923 w 4421332"/>
              <a:gd name="connsiteY5" fmla="*/ 6858000 h 6858000"/>
              <a:gd name="connsiteX6" fmla="*/ 4421332 w 442133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21332" h="6858000">
                <a:moveTo>
                  <a:pt x="4421332" y="0"/>
                </a:moveTo>
                <a:lnTo>
                  <a:pt x="69075" y="0"/>
                </a:lnTo>
                <a:lnTo>
                  <a:pt x="35131" y="267128"/>
                </a:lnTo>
                <a:cubicBezTo>
                  <a:pt x="11901" y="495874"/>
                  <a:pt x="0" y="727970"/>
                  <a:pt x="0" y="962845"/>
                </a:cubicBezTo>
                <a:cubicBezTo>
                  <a:pt x="0" y="3429034"/>
                  <a:pt x="1312002" y="5588789"/>
                  <a:pt x="3276103" y="6782205"/>
                </a:cubicBezTo>
                <a:lnTo>
                  <a:pt x="3407923" y="6858000"/>
                </a:lnTo>
                <a:lnTo>
                  <a:pt x="442133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4C5D6221-DA7B-4611-AA26-7D8E349FD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232227" cy="6858000"/>
          </a:xfrm>
          <a:custGeom>
            <a:avLst/>
            <a:gdLst>
              <a:gd name="connsiteX0" fmla="*/ 0 w 4232227"/>
              <a:gd name="connsiteY0" fmla="*/ 0 h 6858000"/>
              <a:gd name="connsiteX1" fmla="*/ 4161853 w 4232227"/>
              <a:gd name="connsiteY1" fmla="*/ 0 h 6858000"/>
              <a:gd name="connsiteX2" fmla="*/ 4197953 w 4232227"/>
              <a:gd name="connsiteY2" fmla="*/ 284091 h 6858000"/>
              <a:gd name="connsiteX3" fmla="*/ 4232227 w 4232227"/>
              <a:gd name="connsiteY3" fmla="*/ 962844 h 6858000"/>
              <a:gd name="connsiteX4" fmla="*/ 758007 w 4232227"/>
              <a:gd name="connsiteY4" fmla="*/ 6800152 h 6858000"/>
              <a:gd name="connsiteX5" fmla="*/ 645060 w 4232227"/>
              <a:gd name="connsiteY5" fmla="*/ 6858000 h 6858000"/>
              <a:gd name="connsiteX6" fmla="*/ 0 w 423222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2227" h="6858000">
                <a:moveTo>
                  <a:pt x="0" y="0"/>
                </a:moveTo>
                <a:lnTo>
                  <a:pt x="4161853" y="0"/>
                </a:lnTo>
                <a:lnTo>
                  <a:pt x="4197953" y="284091"/>
                </a:lnTo>
                <a:cubicBezTo>
                  <a:pt x="4220617" y="507260"/>
                  <a:pt x="4232227" y="733696"/>
                  <a:pt x="4232227" y="962844"/>
                </a:cubicBezTo>
                <a:cubicBezTo>
                  <a:pt x="4232227" y="3483472"/>
                  <a:pt x="2827409" y="5675986"/>
                  <a:pt x="758007" y="6800152"/>
                </a:cubicBezTo>
                <a:lnTo>
                  <a:pt x="645060" y="6858000"/>
                </a:lnTo>
                <a:lnTo>
                  <a:pt x="0" y="6858000"/>
                </a:lnTo>
                <a:close/>
              </a:path>
            </a:pathLst>
          </a:cu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8B54C00-AB48-A463-B89C-FBC96C989957}"/>
              </a:ext>
            </a:extLst>
          </p:cNvPr>
          <p:cNvSpPr>
            <a:spLocks noGrp="1"/>
          </p:cNvSpPr>
          <p:nvPr>
            <p:ph type="title"/>
          </p:nvPr>
        </p:nvSpPr>
        <p:spPr>
          <a:xfrm>
            <a:off x="804672" y="1412489"/>
            <a:ext cx="2871095" cy="2127124"/>
          </a:xfrm>
        </p:spPr>
        <p:txBody>
          <a:bodyPr anchor="t">
            <a:normAutofit/>
          </a:bodyPr>
          <a:lstStyle/>
          <a:p>
            <a:r>
              <a:rPr lang="en-US" sz="3600">
                <a:solidFill>
                  <a:schemeClr val="bg1"/>
                </a:solidFill>
              </a:rPr>
              <a:t>D. Paroxetine</a:t>
            </a:r>
          </a:p>
        </p:txBody>
      </p:sp>
      <p:sp>
        <p:nvSpPr>
          <p:cNvPr id="3" name="Content Placeholder 2">
            <a:extLst>
              <a:ext uri="{FF2B5EF4-FFF2-40B4-BE49-F238E27FC236}">
                <a16:creationId xmlns:a16="http://schemas.microsoft.com/office/drawing/2014/main" id="{D2C1C9A2-E26A-FF97-DB04-5E7BB773AAC7}"/>
              </a:ext>
            </a:extLst>
          </p:cNvPr>
          <p:cNvSpPr>
            <a:spLocks noGrp="1"/>
          </p:cNvSpPr>
          <p:nvPr>
            <p:ph sz="half" idx="1"/>
          </p:nvPr>
        </p:nvSpPr>
        <p:spPr>
          <a:xfrm>
            <a:off x="5198993" y="1412489"/>
            <a:ext cx="2926080" cy="4363844"/>
          </a:xfrm>
        </p:spPr>
        <p:txBody>
          <a:bodyPr vert="horz" lIns="91440" tIns="45720" rIns="91440" bIns="45720" rtlCol="0">
            <a:normAutofit/>
          </a:bodyPr>
          <a:lstStyle/>
          <a:p>
            <a:pPr marL="0" indent="0">
              <a:buNone/>
            </a:pPr>
            <a:r>
              <a:rPr lang="en-US" sz="2000"/>
              <a:t>Avoid sedatives at all costs unless medication/alcohol w/d</a:t>
            </a:r>
          </a:p>
          <a:p>
            <a:pPr marL="0" indent="0">
              <a:buNone/>
            </a:pPr>
            <a:endParaRPr lang="en-US" sz="2000"/>
          </a:p>
          <a:p>
            <a:pPr marL="0" indent="0">
              <a:buNone/>
            </a:pPr>
            <a:endParaRPr lang="en-US" sz="2000"/>
          </a:p>
        </p:txBody>
      </p:sp>
      <p:sp>
        <p:nvSpPr>
          <p:cNvPr id="4" name="Content Placeholder 3">
            <a:extLst>
              <a:ext uri="{FF2B5EF4-FFF2-40B4-BE49-F238E27FC236}">
                <a16:creationId xmlns:a16="http://schemas.microsoft.com/office/drawing/2014/main" id="{0A31C38C-ADD2-4DFF-7855-36B689C09571}"/>
              </a:ext>
            </a:extLst>
          </p:cNvPr>
          <p:cNvSpPr>
            <a:spLocks noGrp="1"/>
          </p:cNvSpPr>
          <p:nvPr>
            <p:ph sz="half" idx="2"/>
          </p:nvPr>
        </p:nvSpPr>
        <p:spPr>
          <a:xfrm>
            <a:off x="8451604" y="1412489"/>
            <a:ext cx="2926080" cy="4363844"/>
          </a:xfrm>
        </p:spPr>
        <p:txBody>
          <a:bodyPr vert="horz" lIns="91440" tIns="45720" rIns="91440" bIns="45720" rtlCol="0">
            <a:normAutofit/>
          </a:bodyPr>
          <a:lstStyle/>
          <a:p>
            <a:pPr marL="0" indent="0">
              <a:buNone/>
            </a:pPr>
            <a:r>
              <a:rPr lang="en-US" sz="2000"/>
              <a:t>Delirium=Fluctuations </a:t>
            </a:r>
          </a:p>
          <a:p>
            <a:pPr marL="0" indent="0">
              <a:buNone/>
            </a:pPr>
            <a:r>
              <a:rPr lang="en-US" sz="2000"/>
              <a:t>-Commonly precipitated meds or med withdrawal. </a:t>
            </a:r>
          </a:p>
          <a:p>
            <a:pPr marL="0" indent="0">
              <a:buNone/>
            </a:pPr>
            <a:r>
              <a:rPr lang="en-US" sz="2000"/>
              <a:t>-Antidepressants should always be tapered due to Risk of Discontinuation Syndrome </a:t>
            </a:r>
          </a:p>
          <a:p>
            <a:pPr marL="0" indent="0">
              <a:buNone/>
            </a:pPr>
            <a:r>
              <a:rPr lang="en-US" sz="2000"/>
              <a:t>-Paroxetine/Venlafaxine Mc but can be any AD</a:t>
            </a:r>
          </a:p>
          <a:p>
            <a:pPr marL="0" indent="0">
              <a:buNone/>
            </a:pPr>
            <a:endParaRPr lang="en-US" sz="2000"/>
          </a:p>
        </p:txBody>
      </p:sp>
    </p:spTree>
    <p:extLst>
      <p:ext uri="{BB962C8B-B14F-4D97-AF65-F5344CB8AC3E}">
        <p14:creationId xmlns:p14="http://schemas.microsoft.com/office/powerpoint/2010/main" val="359273057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6D4E9695-4C61-56FA-6F33-8DFBC142E65B}"/>
              </a:ext>
            </a:extLst>
          </p:cNvPr>
          <p:cNvSpPr txBox="1"/>
          <p:nvPr/>
        </p:nvSpPr>
        <p:spPr>
          <a:xfrm>
            <a:off x="1125414" y="2622997"/>
            <a:ext cx="9724031" cy="368335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Autofit/>
          </a:bodyPr>
          <a:lstStyle/>
          <a:p>
            <a:pPr indent="-228600">
              <a:lnSpc>
                <a:spcPct val="90000"/>
              </a:lnSpc>
              <a:spcAft>
                <a:spcPts val="600"/>
              </a:spcAft>
              <a:buFont typeface="Arial" panose="020B0604020202020204" pitchFamily="34" charset="0"/>
              <a:buChar char="•"/>
            </a:pPr>
            <a:r>
              <a:rPr lang="en-US" sz="1200"/>
              <a:t>A 27-year-old woman is hospitalized for a 1-day history of orthopnea and paroxysmal nocturnal dyspnea. She delivered a healthy baby boy 6 days ago. She is breastfeeding. </a:t>
            </a:r>
            <a:endParaRPr lang="en-US" sz="1200" dirty="0"/>
          </a:p>
          <a:p>
            <a:pPr indent="-228600">
              <a:lnSpc>
                <a:spcPct val="90000"/>
              </a:lnSpc>
              <a:spcAft>
                <a:spcPts val="600"/>
              </a:spcAft>
              <a:buFont typeface="Arial" panose="020B0604020202020204" pitchFamily="34" charset="0"/>
              <a:buChar char="•"/>
            </a:pPr>
            <a:endParaRPr lang="en-US" sz="1200" dirty="0"/>
          </a:p>
          <a:p>
            <a:pPr indent="-228600">
              <a:lnSpc>
                <a:spcPct val="90000"/>
              </a:lnSpc>
              <a:spcAft>
                <a:spcPts val="600"/>
              </a:spcAft>
              <a:buFont typeface="Arial" panose="020B0604020202020204" pitchFamily="34" charset="0"/>
              <a:buChar char="•"/>
            </a:pPr>
            <a:r>
              <a:rPr lang="en-US" sz="1200"/>
              <a:t>On physical examination, blood pressure is 134/78 mm Hg, pulse rate is 98/min, respiration rate is 26/min, and oxygen saturation  is 94% with the patient breathing ambient air. There is jugular venous distention and an S</a:t>
            </a:r>
            <a:r>
              <a:rPr lang="en-US" sz="1200" baseline="-25000"/>
              <a:t>3</a:t>
            </a:r>
            <a:r>
              <a:rPr lang="en-US" sz="1200"/>
              <a:t>. Crackles are heard about halfway up the lungs. There is lower extremity edema to the knees. </a:t>
            </a:r>
            <a:endParaRPr lang="en-US" sz="1200" dirty="0"/>
          </a:p>
          <a:p>
            <a:pPr indent="-228600">
              <a:lnSpc>
                <a:spcPct val="90000"/>
              </a:lnSpc>
              <a:spcAft>
                <a:spcPts val="600"/>
              </a:spcAft>
              <a:buFont typeface="Arial" panose="020B0604020202020204" pitchFamily="34" charset="0"/>
              <a:buChar char="•"/>
            </a:pPr>
            <a:endParaRPr lang="en-US" sz="1200" dirty="0"/>
          </a:p>
          <a:p>
            <a:pPr indent="-228600">
              <a:lnSpc>
                <a:spcPct val="90000"/>
              </a:lnSpc>
              <a:spcAft>
                <a:spcPts val="600"/>
              </a:spcAft>
              <a:buFont typeface="Arial" panose="020B0604020202020204" pitchFamily="34" charset="0"/>
              <a:buChar char="•"/>
            </a:pPr>
            <a:r>
              <a:rPr lang="en-US" sz="1200" dirty="0"/>
              <a:t>Laboratory studies show an elevated B-type natriuretic peptide level, a normal high-sensitivity troponin level (&lt;99th percentile upper reference limit), and a serum creatinine  level of 1.2 mg/dL (106.1 </a:t>
            </a:r>
            <a:r>
              <a:rPr lang="en-US" sz="1200" dirty="0" err="1"/>
              <a:t>μmol</a:t>
            </a:r>
            <a:r>
              <a:rPr lang="en-US" sz="1200" dirty="0"/>
              <a:t>/L). </a:t>
            </a:r>
          </a:p>
          <a:p>
            <a:pPr indent="-228600">
              <a:lnSpc>
                <a:spcPct val="90000"/>
              </a:lnSpc>
              <a:spcAft>
                <a:spcPts val="600"/>
              </a:spcAft>
              <a:buFont typeface="Arial" panose="020B0604020202020204" pitchFamily="34" charset="0"/>
              <a:buChar char="•"/>
            </a:pPr>
            <a:endParaRPr lang="en-US" sz="1200" dirty="0"/>
          </a:p>
          <a:p>
            <a:pPr indent="-228600">
              <a:lnSpc>
                <a:spcPct val="90000"/>
              </a:lnSpc>
              <a:spcAft>
                <a:spcPts val="600"/>
              </a:spcAft>
              <a:buFont typeface="Arial" panose="020B0604020202020204" pitchFamily="34" charset="0"/>
              <a:buChar char="•"/>
            </a:pPr>
            <a:r>
              <a:rPr lang="en-US" sz="1200"/>
              <a:t>Chest radiograph shows pulmonary edema. Echocardiogram shows an ejection fraction of 20% and diffuse hypokinesis. </a:t>
            </a:r>
            <a:endParaRPr lang="en-US" sz="1200" dirty="0"/>
          </a:p>
          <a:p>
            <a:pPr indent="-228600">
              <a:lnSpc>
                <a:spcPct val="90000"/>
              </a:lnSpc>
              <a:spcAft>
                <a:spcPts val="600"/>
              </a:spcAft>
              <a:buFont typeface="Arial" panose="020B0604020202020204" pitchFamily="34" charset="0"/>
              <a:buChar char="•"/>
            </a:pPr>
            <a:endParaRPr lang="en-US" sz="1200" dirty="0"/>
          </a:p>
          <a:p>
            <a:pPr indent="-228600">
              <a:lnSpc>
                <a:spcPct val="90000"/>
              </a:lnSpc>
              <a:spcAft>
                <a:spcPts val="600"/>
              </a:spcAft>
              <a:buFont typeface="Arial" panose="020B0604020202020204" pitchFamily="34" charset="0"/>
              <a:buChar char="•"/>
            </a:pPr>
            <a:r>
              <a:rPr lang="en-US" sz="1200" dirty="0"/>
              <a:t>Intravenous furosemide and bilevel positive airway pressure are initiated. </a:t>
            </a:r>
          </a:p>
          <a:p>
            <a:pPr indent="-228600">
              <a:lnSpc>
                <a:spcPct val="90000"/>
              </a:lnSpc>
              <a:spcAft>
                <a:spcPts val="600"/>
              </a:spcAft>
              <a:buFont typeface="Arial" panose="020B0604020202020204" pitchFamily="34" charset="0"/>
              <a:buChar char="•"/>
            </a:pPr>
            <a:endParaRPr lang="en-US" sz="1200" dirty="0"/>
          </a:p>
          <a:p>
            <a:pPr indent="-228600">
              <a:lnSpc>
                <a:spcPct val="90000"/>
              </a:lnSpc>
              <a:spcAft>
                <a:spcPts val="600"/>
              </a:spcAft>
              <a:buFont typeface="Arial" panose="020B0604020202020204" pitchFamily="34" charset="0"/>
              <a:buChar char="•"/>
            </a:pPr>
            <a:r>
              <a:rPr lang="en-US" sz="1200" dirty="0"/>
              <a:t>Which of the following is the most appropriate additional treatment? </a:t>
            </a:r>
          </a:p>
          <a:p>
            <a:pPr indent="-228600">
              <a:lnSpc>
                <a:spcPct val="90000"/>
              </a:lnSpc>
              <a:spcAft>
                <a:spcPts val="600"/>
              </a:spcAft>
              <a:buFont typeface="Arial" panose="020B0604020202020204" pitchFamily="34" charset="0"/>
              <a:buChar char="•"/>
            </a:pPr>
            <a:r>
              <a:rPr lang="en-US" sz="1200"/>
              <a:t>A. Bisoprolol </a:t>
            </a:r>
            <a:endParaRPr lang="en-US" sz="1200" dirty="0"/>
          </a:p>
          <a:p>
            <a:pPr indent="-228600">
              <a:lnSpc>
                <a:spcPct val="90000"/>
              </a:lnSpc>
              <a:spcAft>
                <a:spcPts val="600"/>
              </a:spcAft>
              <a:buFont typeface="Arial" panose="020B0604020202020204" pitchFamily="34" charset="0"/>
              <a:buChar char="•"/>
            </a:pPr>
            <a:r>
              <a:rPr lang="en-US" sz="1200"/>
              <a:t>B. Diltiazem </a:t>
            </a:r>
            <a:endParaRPr lang="en-US" sz="1200" dirty="0"/>
          </a:p>
          <a:p>
            <a:pPr indent="-228600">
              <a:lnSpc>
                <a:spcPct val="90000"/>
              </a:lnSpc>
              <a:spcAft>
                <a:spcPts val="600"/>
              </a:spcAft>
              <a:buFont typeface="Arial" panose="020B0604020202020204" pitchFamily="34" charset="0"/>
              <a:buChar char="•"/>
            </a:pPr>
            <a:r>
              <a:rPr lang="en-US" sz="1200"/>
              <a:t>C. Enalapril </a:t>
            </a:r>
            <a:endParaRPr lang="en-US" sz="1200" dirty="0"/>
          </a:p>
          <a:p>
            <a:pPr indent="-228600">
              <a:lnSpc>
                <a:spcPct val="90000"/>
              </a:lnSpc>
              <a:spcAft>
                <a:spcPts val="600"/>
              </a:spcAft>
              <a:buFont typeface="Arial" panose="020B0604020202020204" pitchFamily="34" charset="0"/>
              <a:buChar char="•"/>
            </a:pPr>
            <a:r>
              <a:rPr lang="en-US" sz="1200"/>
              <a:t>D. Ivabradine  </a:t>
            </a:r>
          </a:p>
          <a:p>
            <a:pPr indent="-228600">
              <a:lnSpc>
                <a:spcPct val="90000"/>
              </a:lnSpc>
              <a:spcAft>
                <a:spcPts val="600"/>
              </a:spcAft>
              <a:buFont typeface="Arial" panose="020B0604020202020204" pitchFamily="34" charset="0"/>
              <a:buChar char="•"/>
            </a:pPr>
            <a:endParaRPr lang="en-US" sz="800"/>
          </a:p>
          <a:p>
            <a:pPr indent="-228600">
              <a:lnSpc>
                <a:spcPct val="90000"/>
              </a:lnSpc>
              <a:spcAft>
                <a:spcPts val="600"/>
              </a:spcAft>
              <a:buFont typeface="Arial" panose="020B0604020202020204" pitchFamily="34" charset="0"/>
              <a:buChar char="•"/>
            </a:pPr>
            <a:endParaRPr lang="en-US" sz="800"/>
          </a:p>
        </p:txBody>
      </p:sp>
    </p:spTree>
    <p:extLst>
      <p:ext uri="{BB962C8B-B14F-4D97-AF65-F5344CB8AC3E}">
        <p14:creationId xmlns:p14="http://schemas.microsoft.com/office/powerpoint/2010/main" val="3542371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9F5B0DD-EA62-7C7B-AB09-5774CCFCD5A5}"/>
              </a:ext>
            </a:extLst>
          </p:cNvPr>
          <p:cNvSpPr>
            <a:spLocks noGrp="1"/>
          </p:cNvSpPr>
          <p:nvPr>
            <p:ph type="title"/>
          </p:nvPr>
        </p:nvSpPr>
        <p:spPr>
          <a:xfrm>
            <a:off x="838200" y="1412488"/>
            <a:ext cx="2899189" cy="4363844"/>
          </a:xfrm>
        </p:spPr>
        <p:txBody>
          <a:bodyPr anchor="t">
            <a:normAutofit/>
          </a:bodyPr>
          <a:lstStyle/>
          <a:p>
            <a:r>
              <a:rPr lang="en-US" sz="4000">
                <a:solidFill>
                  <a:srgbClr val="FFFFFF"/>
                </a:solidFill>
              </a:rPr>
              <a:t>C. Enalapril</a:t>
            </a:r>
          </a:p>
        </p:txBody>
      </p:sp>
      <p:sp>
        <p:nvSpPr>
          <p:cNvPr id="3" name="Content Placeholder 2">
            <a:extLst>
              <a:ext uri="{FF2B5EF4-FFF2-40B4-BE49-F238E27FC236}">
                <a16:creationId xmlns:a16="http://schemas.microsoft.com/office/drawing/2014/main" id="{E4BD75EA-F706-F321-57CA-5839F538D68F}"/>
              </a:ext>
            </a:extLst>
          </p:cNvPr>
          <p:cNvSpPr>
            <a:spLocks noGrp="1"/>
          </p:cNvSpPr>
          <p:nvPr>
            <p:ph sz="half" idx="1"/>
          </p:nvPr>
        </p:nvSpPr>
        <p:spPr>
          <a:xfrm>
            <a:off x="4380855" y="1412489"/>
            <a:ext cx="3427283" cy="4363844"/>
          </a:xfrm>
        </p:spPr>
        <p:txBody>
          <a:bodyPr vert="horz" lIns="91440" tIns="45720" rIns="91440" bIns="45720" rtlCol="0">
            <a:normAutofit/>
          </a:bodyPr>
          <a:lstStyle/>
          <a:p>
            <a:pPr marL="0" indent="0">
              <a:buNone/>
            </a:pPr>
            <a:r>
              <a:rPr lang="en-US" sz="2000"/>
              <a:t>A. Is definitely needed just not yet!</a:t>
            </a:r>
          </a:p>
          <a:p>
            <a:pPr marL="0" indent="0">
              <a:buNone/>
            </a:pPr>
            <a:r>
              <a:rPr lang="en-US" sz="2000"/>
              <a:t>B. Is definitely not needed and does harm!</a:t>
            </a:r>
          </a:p>
          <a:p>
            <a:pPr marL="0" indent="0">
              <a:buNone/>
            </a:pPr>
            <a:r>
              <a:rPr lang="en-US" sz="2000"/>
              <a:t>D. Only an add on after beta blocker fails</a:t>
            </a:r>
          </a:p>
        </p:txBody>
      </p:sp>
      <p:cxnSp>
        <p:nvCxnSpPr>
          <p:cNvPr id="11" name="Straight Connector 10">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3103BE29-CC17-D277-D8B7-AA7B7131F5AC}"/>
              </a:ext>
            </a:extLst>
          </p:cNvPr>
          <p:cNvSpPr>
            <a:spLocks noGrp="1"/>
          </p:cNvSpPr>
          <p:nvPr>
            <p:ph sz="half" idx="2"/>
          </p:nvPr>
        </p:nvSpPr>
        <p:spPr>
          <a:xfrm>
            <a:off x="8451604" y="1412489"/>
            <a:ext cx="3197701" cy="4363844"/>
          </a:xfrm>
        </p:spPr>
        <p:txBody>
          <a:bodyPr vert="horz" lIns="91440" tIns="45720" rIns="91440" bIns="45720" rtlCol="0">
            <a:normAutofit/>
          </a:bodyPr>
          <a:lstStyle/>
          <a:p>
            <a:pPr marL="0" indent="0">
              <a:buNone/>
            </a:pPr>
            <a:r>
              <a:rPr lang="en-US" sz="1900"/>
              <a:t>Peripartum Cardiomyopathy </a:t>
            </a:r>
          </a:p>
          <a:p>
            <a:pPr marL="0" indent="0">
              <a:buNone/>
            </a:pPr>
            <a:endParaRPr lang="en-US" sz="1900"/>
          </a:p>
          <a:p>
            <a:pPr marL="0" indent="0">
              <a:buNone/>
            </a:pPr>
            <a:r>
              <a:rPr lang="en-US" sz="1900"/>
              <a:t>-Treated same as other CHF following delivery</a:t>
            </a:r>
          </a:p>
          <a:p>
            <a:pPr marL="0" indent="0">
              <a:buNone/>
            </a:pPr>
            <a:r>
              <a:rPr lang="en-US" sz="1900"/>
              <a:t>-Enalapril/Captopril/Benzapril very low levels in breast milk</a:t>
            </a:r>
          </a:p>
          <a:p>
            <a:pPr marL="0" indent="0">
              <a:buNone/>
            </a:pPr>
            <a:r>
              <a:rPr lang="en-US" sz="1900"/>
              <a:t>-However Entresto off limits during breastfeeding</a:t>
            </a:r>
          </a:p>
          <a:p>
            <a:pPr marL="0" indent="0">
              <a:buNone/>
            </a:pPr>
            <a:r>
              <a:rPr lang="en-US" sz="1900"/>
              <a:t>-If CCB needed amlodipine/felodipine are trusted </a:t>
            </a:r>
          </a:p>
        </p:txBody>
      </p:sp>
    </p:spTree>
    <p:extLst>
      <p:ext uri="{BB962C8B-B14F-4D97-AF65-F5344CB8AC3E}">
        <p14:creationId xmlns:p14="http://schemas.microsoft.com/office/powerpoint/2010/main" val="3264658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E6D3D2A-FBD3-A8E7-0022-CC14EB7FCEFA}"/>
              </a:ext>
            </a:extLst>
          </p:cNvPr>
          <p:cNvSpPr txBox="1"/>
          <p:nvPr/>
        </p:nvSpPr>
        <p:spPr>
          <a:xfrm>
            <a:off x="1371599" y="2318197"/>
            <a:ext cx="9724031" cy="368335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r>
              <a:rPr lang="en-US" sz="1300"/>
              <a:t>A 36-year-old woman is hospitalized with community-acquired pneumonia. She has a history of systemic lupus erythematosus and Raynaud phenomenon, which have been clinically stable with nifedipine and hydroxychloroquine. Levofloxacin was initiated 2 hours ago in the emergency department. </a:t>
            </a:r>
          </a:p>
          <a:p>
            <a:pPr indent="-228600">
              <a:lnSpc>
                <a:spcPct val="90000"/>
              </a:lnSpc>
              <a:spcAft>
                <a:spcPts val="600"/>
              </a:spcAft>
              <a:buFont typeface="Arial" panose="020B0604020202020204" pitchFamily="34" charset="0"/>
              <a:buChar char="•"/>
            </a:pPr>
            <a:endParaRPr lang="en-US" sz="1300"/>
          </a:p>
          <a:p>
            <a:pPr indent="-228600">
              <a:lnSpc>
                <a:spcPct val="90000"/>
              </a:lnSpc>
              <a:spcAft>
                <a:spcPts val="600"/>
              </a:spcAft>
              <a:buFont typeface="Arial" panose="020B0604020202020204" pitchFamily="34" charset="0"/>
              <a:buChar char="•"/>
            </a:pPr>
            <a:r>
              <a:rPr lang="en-US" sz="1300"/>
              <a:t>On physical examination, temperature is 37.8 °C (100.0 °F); the remainder of the vital signs are normal. Oxygen saturation  by finger pulse oximetry was initially 92% but has decreased to 84% despite the addition of supplemental oxygen at 3 L/min by nasal cannula. Pulmonary examination reveals scattered coarse rhonchi and crackles in the right lower lobe. Cardiac examination is normal. Extremities are cool. </a:t>
            </a:r>
          </a:p>
          <a:p>
            <a:pPr indent="-228600">
              <a:lnSpc>
                <a:spcPct val="90000"/>
              </a:lnSpc>
              <a:spcAft>
                <a:spcPts val="600"/>
              </a:spcAft>
              <a:buFont typeface="Arial" panose="020B0604020202020204" pitchFamily="34" charset="0"/>
              <a:buChar char="•"/>
            </a:pPr>
            <a:endParaRPr lang="en-US" sz="1300"/>
          </a:p>
          <a:p>
            <a:pPr indent="-228600">
              <a:lnSpc>
                <a:spcPct val="90000"/>
              </a:lnSpc>
              <a:spcAft>
                <a:spcPts val="600"/>
              </a:spcAft>
              <a:buFont typeface="Arial" panose="020B0604020202020204" pitchFamily="34" charset="0"/>
              <a:buChar char="•"/>
            </a:pPr>
            <a:r>
              <a:rPr lang="en-US" sz="1300"/>
              <a:t>Which of the following is the most appropriate management? </a:t>
            </a:r>
          </a:p>
          <a:p>
            <a:pPr indent="-228600">
              <a:lnSpc>
                <a:spcPct val="90000"/>
              </a:lnSpc>
              <a:spcAft>
                <a:spcPts val="600"/>
              </a:spcAft>
              <a:buFont typeface="Arial" panose="020B0604020202020204" pitchFamily="34" charset="0"/>
              <a:buChar char="•"/>
            </a:pPr>
            <a:endParaRPr lang="en-US" sz="1300"/>
          </a:p>
          <a:p>
            <a:pPr indent="-228600">
              <a:lnSpc>
                <a:spcPct val="90000"/>
              </a:lnSpc>
              <a:spcAft>
                <a:spcPts val="600"/>
              </a:spcAft>
              <a:buFont typeface="Arial" panose="020B0604020202020204" pitchFamily="34" charset="0"/>
              <a:buChar char="•"/>
            </a:pPr>
            <a:r>
              <a:rPr lang="en-US" sz="1300"/>
              <a:t>A Change to FIO</a:t>
            </a:r>
            <a:r>
              <a:rPr lang="en-US" sz="1300" baseline="-25000"/>
              <a:t>2</a:t>
            </a:r>
            <a:r>
              <a:rPr lang="en-US" sz="1300"/>
              <a:t> of 0.50 by large-reservoir oxygen mask </a:t>
            </a:r>
          </a:p>
          <a:p>
            <a:pPr indent="-228600">
              <a:lnSpc>
                <a:spcPct val="90000"/>
              </a:lnSpc>
              <a:spcAft>
                <a:spcPts val="600"/>
              </a:spcAft>
              <a:buFont typeface="Arial" panose="020B0604020202020204" pitchFamily="34" charset="0"/>
              <a:buChar char="•"/>
            </a:pPr>
            <a:r>
              <a:rPr lang="en-US" sz="1300"/>
              <a:t>B. Change to earlobe pulse oximetry probe </a:t>
            </a:r>
          </a:p>
          <a:p>
            <a:pPr indent="-228600">
              <a:lnSpc>
                <a:spcPct val="90000"/>
              </a:lnSpc>
              <a:spcAft>
                <a:spcPts val="600"/>
              </a:spcAft>
              <a:buFont typeface="Arial" panose="020B0604020202020204" pitchFamily="34" charset="0"/>
              <a:buChar char="•"/>
            </a:pPr>
            <a:r>
              <a:rPr lang="en-US" sz="1300"/>
              <a:t>C. Obtain arterial blood gases </a:t>
            </a:r>
          </a:p>
          <a:p>
            <a:pPr indent="-228600">
              <a:lnSpc>
                <a:spcPct val="90000"/>
              </a:lnSpc>
              <a:spcAft>
                <a:spcPts val="600"/>
              </a:spcAft>
              <a:buFont typeface="Arial" panose="020B0604020202020204" pitchFamily="34" charset="0"/>
              <a:buChar char="•"/>
            </a:pPr>
            <a:r>
              <a:rPr lang="en-US" sz="1300"/>
              <a:t>D. Obtain CT angiography </a:t>
            </a:r>
          </a:p>
          <a:p>
            <a:pPr indent="-228600">
              <a:lnSpc>
                <a:spcPct val="90000"/>
              </a:lnSpc>
              <a:spcAft>
                <a:spcPts val="600"/>
              </a:spcAft>
              <a:buFont typeface="Arial" panose="020B0604020202020204" pitchFamily="34" charset="0"/>
              <a:buChar char="•"/>
            </a:pPr>
            <a:endParaRPr lang="en-US" sz="1300"/>
          </a:p>
        </p:txBody>
      </p:sp>
    </p:spTree>
    <p:extLst>
      <p:ext uri="{BB962C8B-B14F-4D97-AF65-F5344CB8AC3E}">
        <p14:creationId xmlns:p14="http://schemas.microsoft.com/office/powerpoint/2010/main" val="3860975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794FB4-A888-4E06-33E3-9A7BF96F27A1}"/>
              </a:ext>
            </a:extLst>
          </p:cNvPr>
          <p:cNvSpPr>
            <a:spLocks noGrp="1"/>
          </p:cNvSpPr>
          <p:nvPr>
            <p:ph type="title"/>
          </p:nvPr>
        </p:nvSpPr>
        <p:spPr>
          <a:xfrm>
            <a:off x="1156851" y="637762"/>
            <a:ext cx="9888496" cy="900131"/>
          </a:xfrm>
        </p:spPr>
        <p:txBody>
          <a:bodyPr anchor="t">
            <a:normAutofit/>
          </a:bodyPr>
          <a:lstStyle/>
          <a:p>
            <a:r>
              <a:rPr lang="en-US" sz="4000">
                <a:solidFill>
                  <a:schemeClr val="bg1"/>
                </a:solidFill>
              </a:rPr>
              <a:t>B. Change to earlobe pulse oximetry</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D46B3CF-BF9E-3ABC-91B8-B399EC36D93B}"/>
              </a:ext>
            </a:extLst>
          </p:cNvPr>
          <p:cNvSpPr>
            <a:spLocks noGrp="1"/>
          </p:cNvSpPr>
          <p:nvPr>
            <p:ph idx="1"/>
          </p:nvPr>
        </p:nvSpPr>
        <p:spPr>
          <a:xfrm>
            <a:off x="1155548" y="2217343"/>
            <a:ext cx="9880893" cy="3959619"/>
          </a:xfrm>
        </p:spPr>
        <p:txBody>
          <a:bodyPr vert="horz" lIns="91440" tIns="45720" rIns="91440" bIns="45720" rtlCol="0">
            <a:normAutofit/>
          </a:bodyPr>
          <a:lstStyle/>
          <a:p>
            <a:pPr marL="0" indent="0">
              <a:buNone/>
            </a:pPr>
            <a:r>
              <a:rPr lang="en-US" sz="2400"/>
              <a:t>-Always check the waveforms (Sharp + Dicrotic notch) ​</a:t>
            </a:r>
          </a:p>
          <a:p>
            <a:pPr marL="0" indent="0">
              <a:buNone/>
            </a:pPr>
            <a:endParaRPr lang="en-US" sz="2400"/>
          </a:p>
          <a:p>
            <a:pPr marL="0" indent="0">
              <a:buNone/>
            </a:pPr>
            <a:r>
              <a:rPr lang="en-US" sz="2400"/>
              <a:t>-Caused by vasoconstriction, low Q (eg PAD), skin pigmentation (falsely high), or nail polish (dark, metallic)</a:t>
            </a:r>
          </a:p>
          <a:p>
            <a:pPr marL="0" indent="0">
              <a:buNone/>
            </a:pPr>
            <a:endParaRPr lang="en-US" sz="2400"/>
          </a:p>
          <a:p>
            <a:pPr marL="0" indent="0">
              <a:buNone/>
            </a:pPr>
            <a:r>
              <a:rPr lang="en-US" sz="2400"/>
              <a:t>-Try other hand, earlobes, toes and sometimes forehead</a:t>
            </a:r>
          </a:p>
          <a:p>
            <a:pPr marL="0" indent="0">
              <a:buNone/>
            </a:pPr>
            <a:endParaRPr lang="en-US" sz="2400"/>
          </a:p>
          <a:p>
            <a:pPr marL="0" indent="0">
              <a:buNone/>
            </a:pPr>
            <a:r>
              <a:rPr lang="en-US" sz="2400"/>
              <a:t>-ABG is also helpful however more invasive and takes time </a:t>
            </a:r>
          </a:p>
        </p:txBody>
      </p:sp>
    </p:spTree>
    <p:extLst>
      <p:ext uri="{BB962C8B-B14F-4D97-AF65-F5344CB8AC3E}">
        <p14:creationId xmlns:p14="http://schemas.microsoft.com/office/powerpoint/2010/main" val="607798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5BC5946A-32FF-518F-127B-72D88DFA77CD}"/>
              </a:ext>
            </a:extLst>
          </p:cNvPr>
          <p:cNvSpPr txBox="1"/>
          <p:nvPr/>
        </p:nvSpPr>
        <p:spPr>
          <a:xfrm>
            <a:off x="1371599" y="2318197"/>
            <a:ext cx="9724031" cy="368335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a:t> 67-year-old woman is evaluated during a follow-up visit for heart failure with reduced ejection fraction. She reports stable dyspnea with exertion when carrying groceries from her car or walking up a hill. She has no other symptoms. Medications are carvedilol, spironolactone, maximum-dose lisinopril, dapagliflozin, and furosemide.</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a:t> On physical examination, blood pressure is 108/72 mm Hg and pulse rate is 60/min. The remainder of the examination is unremarkable. </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a:t>Laboratory studies reveal a serum creatinine  level of 1.3 mg/dL (114.9 μmol/L). </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a:t>A previous echocardiogram showed a left ventricular ejection fraction  of 37%. </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a:t>Which of the following is the most appropriate treatment?</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a:t>A. Add digoxin </a:t>
            </a:r>
          </a:p>
          <a:p>
            <a:pPr indent="-228600">
              <a:lnSpc>
                <a:spcPct val="90000"/>
              </a:lnSpc>
              <a:spcAft>
                <a:spcPts val="600"/>
              </a:spcAft>
              <a:buFont typeface="Arial" panose="020B0604020202020204" pitchFamily="34" charset="0"/>
              <a:buChar char="•"/>
            </a:pPr>
            <a:r>
              <a:rPr lang="en-US" sz="1000"/>
              <a:t>B. Add ivabradine </a:t>
            </a:r>
          </a:p>
          <a:p>
            <a:pPr indent="-228600">
              <a:lnSpc>
                <a:spcPct val="90000"/>
              </a:lnSpc>
              <a:spcAft>
                <a:spcPts val="600"/>
              </a:spcAft>
              <a:buFont typeface="Arial" panose="020B0604020202020204" pitchFamily="34" charset="0"/>
              <a:buChar char="•"/>
            </a:pPr>
            <a:r>
              <a:rPr lang="en-US" sz="1000"/>
              <a:t>C. Increase carvedilol dosage </a:t>
            </a:r>
          </a:p>
          <a:p>
            <a:pPr indent="-228600">
              <a:lnSpc>
                <a:spcPct val="90000"/>
              </a:lnSpc>
              <a:spcAft>
                <a:spcPts val="600"/>
              </a:spcAft>
              <a:buFont typeface="Arial" panose="020B0604020202020204" pitchFamily="34" charset="0"/>
              <a:buChar char="•"/>
            </a:pPr>
            <a:r>
              <a:rPr lang="en-US" sz="1000"/>
              <a:t>D. Switch Lisinopril to Valsartan-Sacubitril </a:t>
            </a:r>
          </a:p>
          <a:p>
            <a:pPr indent="-228600">
              <a:lnSpc>
                <a:spcPct val="90000"/>
              </a:lnSpc>
              <a:spcAft>
                <a:spcPts val="600"/>
              </a:spcAft>
              <a:buFont typeface="Arial" panose="020B0604020202020204" pitchFamily="34" charset="0"/>
              <a:buChar char="•"/>
            </a:pPr>
            <a:endParaRPr lang="en-US" sz="1000"/>
          </a:p>
        </p:txBody>
      </p:sp>
    </p:spTree>
    <p:extLst>
      <p:ext uri="{BB962C8B-B14F-4D97-AF65-F5344CB8AC3E}">
        <p14:creationId xmlns:p14="http://schemas.microsoft.com/office/powerpoint/2010/main" val="28452653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B51E97B-51AE-10DA-8D37-FDE5DA89ACEE}"/>
              </a:ext>
            </a:extLst>
          </p:cNvPr>
          <p:cNvSpPr txBox="1"/>
          <p:nvPr/>
        </p:nvSpPr>
        <p:spPr>
          <a:xfrm>
            <a:off x="1236132" y="2572197"/>
            <a:ext cx="9724031" cy="368335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Autofit/>
          </a:bodyPr>
          <a:lstStyle/>
          <a:p>
            <a:pPr indent="-228600">
              <a:lnSpc>
                <a:spcPct val="90000"/>
              </a:lnSpc>
              <a:spcAft>
                <a:spcPts val="600"/>
              </a:spcAft>
              <a:buFont typeface="Arial" panose="020B0604020202020204" pitchFamily="34" charset="0"/>
              <a:buChar char="•"/>
            </a:pPr>
            <a:r>
              <a:rPr lang="en-US" sz="1400"/>
              <a:t>A 47-year-old man is evaluated for management of heart failure with reduced ejection fraction (ejection fraction, 30%) diagnosed 3 years ago. He has New York Heart Association functional class III symptoms and has been stable for the past year. His medical history also includes ACE inhibitor–induced angioedema, spironolactone-induced gynecomastia, and atrial fibrillation. An implantable cardioverter-defibrillator is in place. Medications are losartan, carvedilol, empagliflozin, furosemide, and apixaban. </a:t>
            </a:r>
            <a:endParaRPr lang="en-US" sz="1400" dirty="0"/>
          </a:p>
          <a:p>
            <a:pPr indent="-228600">
              <a:lnSpc>
                <a:spcPct val="90000"/>
              </a:lnSpc>
              <a:spcAft>
                <a:spcPts val="600"/>
              </a:spcAft>
              <a:buFont typeface="Arial" panose="020B0604020202020204" pitchFamily="34" charset="0"/>
              <a:buChar char="•"/>
            </a:pPr>
            <a:endParaRPr lang="en-US" sz="1400" dirty="0"/>
          </a:p>
          <a:p>
            <a:pPr indent="-228600">
              <a:lnSpc>
                <a:spcPct val="90000"/>
              </a:lnSpc>
              <a:spcAft>
                <a:spcPts val="600"/>
              </a:spcAft>
              <a:buFont typeface="Arial" panose="020B0604020202020204" pitchFamily="34" charset="0"/>
              <a:buChar char="•"/>
            </a:pPr>
            <a:r>
              <a:rPr lang="en-US" sz="1400" dirty="0"/>
              <a:t>On physical examination, blood pressure is 120/68 mm Hg and pulse rate is 78/min and irregular. Other than an irregularly irregular heart rhythm, the remainder of the examination is normal. </a:t>
            </a:r>
          </a:p>
          <a:p>
            <a:pPr indent="-228600">
              <a:lnSpc>
                <a:spcPct val="90000"/>
              </a:lnSpc>
              <a:spcAft>
                <a:spcPts val="600"/>
              </a:spcAft>
              <a:buFont typeface="Arial" panose="020B0604020202020204" pitchFamily="34" charset="0"/>
              <a:buChar char="•"/>
            </a:pPr>
            <a:endParaRPr lang="en-US" sz="1400" dirty="0"/>
          </a:p>
          <a:p>
            <a:pPr indent="-228600">
              <a:lnSpc>
                <a:spcPct val="90000"/>
              </a:lnSpc>
              <a:spcAft>
                <a:spcPts val="600"/>
              </a:spcAft>
              <a:buFont typeface="Arial" panose="020B0604020202020204" pitchFamily="34" charset="0"/>
              <a:buChar char="•"/>
            </a:pPr>
            <a:r>
              <a:rPr lang="en-US" sz="1400"/>
              <a:t>Serum creatinine and electrolyte levels are normal. </a:t>
            </a:r>
            <a:endParaRPr lang="en-US" sz="1400" dirty="0"/>
          </a:p>
          <a:p>
            <a:pPr indent="-228600">
              <a:lnSpc>
                <a:spcPct val="90000"/>
              </a:lnSpc>
              <a:spcAft>
                <a:spcPts val="600"/>
              </a:spcAft>
              <a:buFont typeface="Arial" panose="020B0604020202020204" pitchFamily="34" charset="0"/>
              <a:buChar char="•"/>
            </a:pPr>
            <a:endParaRPr lang="en-US" sz="1400" dirty="0"/>
          </a:p>
          <a:p>
            <a:pPr indent="-228600">
              <a:lnSpc>
                <a:spcPct val="90000"/>
              </a:lnSpc>
              <a:spcAft>
                <a:spcPts val="600"/>
              </a:spcAft>
              <a:buFont typeface="Arial" panose="020B0604020202020204" pitchFamily="34" charset="0"/>
              <a:buChar char="•"/>
            </a:pPr>
            <a:r>
              <a:rPr lang="en-US" sz="1400" dirty="0"/>
              <a:t>Which of the following is the most appropriate treatment? </a:t>
            </a:r>
          </a:p>
          <a:p>
            <a:pPr marL="228600" indent="-228600">
              <a:lnSpc>
                <a:spcPct val="90000"/>
              </a:lnSpc>
              <a:spcAft>
                <a:spcPts val="600"/>
              </a:spcAft>
              <a:buFont typeface="Arial" panose="020B0604020202020204" pitchFamily="34" charset="0"/>
              <a:buChar char="•"/>
            </a:pPr>
            <a:endParaRPr lang="en-US" sz="1400" dirty="0"/>
          </a:p>
          <a:p>
            <a:pPr indent="-228600">
              <a:lnSpc>
                <a:spcPct val="90000"/>
              </a:lnSpc>
              <a:spcAft>
                <a:spcPts val="600"/>
              </a:spcAft>
              <a:buFont typeface="Arial" panose="020B0604020202020204" pitchFamily="34" charset="0"/>
              <a:buChar char="•"/>
            </a:pPr>
            <a:r>
              <a:rPr lang="en-US" sz="1400"/>
              <a:t>A. Add Eplerenone </a:t>
            </a:r>
            <a:endParaRPr lang="en-US" sz="1400" dirty="0"/>
          </a:p>
          <a:p>
            <a:pPr indent="-228600">
              <a:lnSpc>
                <a:spcPct val="90000"/>
              </a:lnSpc>
              <a:spcAft>
                <a:spcPts val="600"/>
              </a:spcAft>
              <a:buFont typeface="Arial" panose="020B0604020202020204" pitchFamily="34" charset="0"/>
              <a:buChar char="•"/>
            </a:pPr>
            <a:r>
              <a:rPr lang="en-US" sz="1400"/>
              <a:t>B. Add ivabradine </a:t>
            </a:r>
            <a:endParaRPr lang="en-US" sz="1400" dirty="0"/>
          </a:p>
          <a:p>
            <a:pPr indent="-228600">
              <a:lnSpc>
                <a:spcPct val="90000"/>
              </a:lnSpc>
              <a:spcAft>
                <a:spcPts val="600"/>
              </a:spcAft>
              <a:buFont typeface="Arial" panose="020B0604020202020204" pitchFamily="34" charset="0"/>
              <a:buChar char="•"/>
            </a:pPr>
            <a:r>
              <a:rPr lang="en-US" sz="1400"/>
              <a:t>C. Switch carvedilol to metoprolol succinate </a:t>
            </a:r>
            <a:endParaRPr lang="en-US" sz="1400" dirty="0"/>
          </a:p>
          <a:p>
            <a:pPr indent="-228600">
              <a:lnSpc>
                <a:spcPct val="90000"/>
              </a:lnSpc>
              <a:spcAft>
                <a:spcPts val="600"/>
              </a:spcAft>
              <a:buFont typeface="Arial" panose="020B0604020202020204" pitchFamily="34" charset="0"/>
              <a:buChar char="•"/>
            </a:pPr>
            <a:r>
              <a:rPr lang="en-US" sz="1400"/>
              <a:t>D. Switch losartan to valsartan-sacubitril </a:t>
            </a:r>
          </a:p>
          <a:p>
            <a:pPr indent="-228600">
              <a:lnSpc>
                <a:spcPct val="90000"/>
              </a:lnSpc>
              <a:spcAft>
                <a:spcPts val="600"/>
              </a:spcAft>
              <a:buFont typeface="Arial" panose="020B0604020202020204" pitchFamily="34" charset="0"/>
              <a:buChar char="•"/>
            </a:pPr>
            <a:endParaRPr lang="en-US" sz="1100"/>
          </a:p>
          <a:p>
            <a:pPr indent="-228600">
              <a:lnSpc>
                <a:spcPct val="90000"/>
              </a:lnSpc>
              <a:spcAft>
                <a:spcPts val="600"/>
              </a:spcAft>
              <a:buFont typeface="Arial" panose="020B0604020202020204" pitchFamily="34" charset="0"/>
              <a:buChar char="•"/>
            </a:pPr>
            <a:endParaRPr lang="en-US" sz="1100"/>
          </a:p>
        </p:txBody>
      </p:sp>
    </p:spTree>
    <p:extLst>
      <p:ext uri="{BB962C8B-B14F-4D97-AF65-F5344CB8AC3E}">
        <p14:creationId xmlns:p14="http://schemas.microsoft.com/office/powerpoint/2010/main" val="3826923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4BF7CF-1AA2-BF74-D977-ECC03B55E62D}"/>
              </a:ext>
            </a:extLst>
          </p:cNvPr>
          <p:cNvSpPr>
            <a:spLocks noGrp="1"/>
          </p:cNvSpPr>
          <p:nvPr>
            <p:ph type="title"/>
          </p:nvPr>
        </p:nvSpPr>
        <p:spPr>
          <a:xfrm>
            <a:off x="1156851" y="637762"/>
            <a:ext cx="9888496" cy="900131"/>
          </a:xfrm>
        </p:spPr>
        <p:txBody>
          <a:bodyPr anchor="t">
            <a:normAutofit/>
          </a:bodyPr>
          <a:lstStyle/>
          <a:p>
            <a:r>
              <a:rPr lang="en-US" sz="4000">
                <a:solidFill>
                  <a:schemeClr val="bg1"/>
                </a:solidFill>
              </a:rPr>
              <a:t>A. Add Eplerenone</a:t>
            </a:r>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70EC4AC-077D-1745-A237-DB6C139769FF}"/>
              </a:ext>
            </a:extLst>
          </p:cNvPr>
          <p:cNvSpPr>
            <a:spLocks noGrp="1"/>
          </p:cNvSpPr>
          <p:nvPr>
            <p:ph idx="1"/>
          </p:nvPr>
        </p:nvSpPr>
        <p:spPr>
          <a:xfrm>
            <a:off x="1155548" y="2217343"/>
            <a:ext cx="9880893" cy="3959619"/>
          </a:xfrm>
        </p:spPr>
        <p:txBody>
          <a:bodyPr vert="horz" lIns="91440" tIns="45720" rIns="91440" bIns="45720" rtlCol="0" anchor="t">
            <a:normAutofit/>
          </a:bodyPr>
          <a:lstStyle/>
          <a:p>
            <a:pPr marL="0" indent="0">
              <a:buNone/>
            </a:pPr>
            <a:r>
              <a:rPr lang="en-US" sz="2400"/>
              <a:t>MRA that is more elective Aldo Inhibition and does not have same Endocrine interactions. </a:t>
            </a:r>
          </a:p>
          <a:p>
            <a:pPr marL="0" indent="0">
              <a:buNone/>
            </a:pPr>
            <a:endParaRPr lang="en-US" sz="2400"/>
          </a:p>
          <a:p>
            <a:pPr marL="0" indent="0">
              <a:buNone/>
            </a:pPr>
            <a:r>
              <a:rPr lang="en-US" sz="2400" dirty="0"/>
              <a:t>When would we change </a:t>
            </a:r>
            <a:r>
              <a:rPr lang="en-US" sz="2400" dirty="0" err="1"/>
              <a:t>coreg</a:t>
            </a:r>
            <a:r>
              <a:rPr lang="en-US" sz="2400" dirty="0"/>
              <a:t> to metoprolol?</a:t>
            </a:r>
          </a:p>
          <a:p>
            <a:pPr marL="0" indent="0">
              <a:buNone/>
            </a:pPr>
            <a:endParaRPr lang="en-US" sz="2400"/>
          </a:p>
          <a:p>
            <a:pPr marL="0" indent="0">
              <a:buNone/>
            </a:pPr>
            <a:r>
              <a:rPr lang="en-US" sz="2400" dirty="0"/>
              <a:t>Why no </a:t>
            </a:r>
            <a:r>
              <a:rPr lang="en-US" sz="2400" dirty="0" err="1"/>
              <a:t>entresto</a:t>
            </a:r>
            <a:r>
              <a:rPr lang="en-US" sz="2400" dirty="0"/>
              <a:t>? Alternatives? </a:t>
            </a:r>
            <a:r>
              <a:rPr lang="en-US" sz="2400" dirty="0" err="1"/>
              <a:t>O.o</a:t>
            </a:r>
          </a:p>
        </p:txBody>
      </p:sp>
    </p:spTree>
    <p:extLst>
      <p:ext uri="{BB962C8B-B14F-4D97-AF65-F5344CB8AC3E}">
        <p14:creationId xmlns:p14="http://schemas.microsoft.com/office/powerpoint/2010/main" val="2194263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F7D788E-2C1B-4EF4-8719-12613771F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452"/>
          </a:xfrm>
          <a:prstGeom prst="rect">
            <a:avLst/>
          </a:prstGeom>
          <a:solidFill>
            <a:srgbClr val="4040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9137A69-53D7-9CD8-85C9-631343558FDB}"/>
              </a:ext>
            </a:extLst>
          </p:cNvPr>
          <p:cNvSpPr>
            <a:spLocks noGrp="1"/>
          </p:cNvSpPr>
          <p:nvPr>
            <p:ph type="title"/>
          </p:nvPr>
        </p:nvSpPr>
        <p:spPr>
          <a:xfrm>
            <a:off x="764949" y="3499076"/>
            <a:ext cx="6053558" cy="2424774"/>
          </a:xfrm>
        </p:spPr>
        <p:txBody>
          <a:bodyPr vert="horz" lIns="91440" tIns="45720" rIns="91440" bIns="45720" rtlCol="0" anchor="ctr">
            <a:normAutofit/>
          </a:bodyPr>
          <a:lstStyle/>
          <a:p>
            <a:r>
              <a:rPr lang="en-US" kern="1200">
                <a:solidFill>
                  <a:srgbClr val="FFFFFF"/>
                </a:solidFill>
                <a:latin typeface="+mj-lt"/>
                <a:ea typeface="+mj-ea"/>
                <a:cs typeface="+mj-cs"/>
              </a:rPr>
              <a:t>D. Switch to Valsartan-sacubitril</a:t>
            </a:r>
          </a:p>
        </p:txBody>
      </p:sp>
      <p:sp>
        <p:nvSpPr>
          <p:cNvPr id="11" name="Freeform: Shape 10">
            <a:extLst>
              <a:ext uri="{FF2B5EF4-FFF2-40B4-BE49-F238E27FC236}">
                <a16:creationId xmlns:a16="http://schemas.microsoft.com/office/drawing/2014/main" id="{7C54E824-C0F4-480B-BC88-689F50C45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6199" y="548"/>
            <a:ext cx="4349752" cy="3142889"/>
          </a:xfrm>
          <a:custGeom>
            <a:avLst/>
            <a:gdLst>
              <a:gd name="connsiteX0" fmla="*/ 229420 w 4349752"/>
              <a:gd name="connsiteY0" fmla="*/ 0 h 3142889"/>
              <a:gd name="connsiteX1" fmla="*/ 4120333 w 4349752"/>
              <a:gd name="connsiteY1" fmla="*/ 0 h 3142889"/>
              <a:gd name="connsiteX2" fmla="*/ 4178840 w 4349752"/>
              <a:gd name="connsiteY2" fmla="*/ 121453 h 3142889"/>
              <a:gd name="connsiteX3" fmla="*/ 4349752 w 4349752"/>
              <a:gd name="connsiteY3" fmla="*/ 968013 h 3142889"/>
              <a:gd name="connsiteX4" fmla="*/ 2174876 w 4349752"/>
              <a:gd name="connsiteY4" fmla="*/ 3142889 h 3142889"/>
              <a:gd name="connsiteX5" fmla="*/ 0 w 4349752"/>
              <a:gd name="connsiteY5" fmla="*/ 968013 h 3142889"/>
              <a:gd name="connsiteX6" fmla="*/ 170913 w 4349752"/>
              <a:gd name="connsiteY6" fmla="*/ 121453 h 3142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49752" h="3142889">
                <a:moveTo>
                  <a:pt x="229420" y="0"/>
                </a:moveTo>
                <a:lnTo>
                  <a:pt x="4120333" y="0"/>
                </a:lnTo>
                <a:lnTo>
                  <a:pt x="4178840" y="121453"/>
                </a:lnTo>
                <a:cubicBezTo>
                  <a:pt x="4288894" y="381652"/>
                  <a:pt x="4349752" y="667725"/>
                  <a:pt x="4349752" y="968013"/>
                </a:cubicBezTo>
                <a:cubicBezTo>
                  <a:pt x="4349752" y="2169164"/>
                  <a:pt x="3376027" y="3142889"/>
                  <a:pt x="2174876" y="3142889"/>
                </a:cubicBezTo>
                <a:cubicBezTo>
                  <a:pt x="973725" y="3142889"/>
                  <a:pt x="0" y="2169164"/>
                  <a:pt x="0" y="968013"/>
                </a:cubicBezTo>
                <a:cubicBezTo>
                  <a:pt x="0" y="667725"/>
                  <a:pt x="60858" y="381652"/>
                  <a:pt x="170913" y="12145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58DEA6A1-FC5C-4E6E-BBBF-7E472949B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3759" y="1421356"/>
            <a:ext cx="4538241" cy="5436644"/>
          </a:xfrm>
          <a:custGeom>
            <a:avLst/>
            <a:gdLst>
              <a:gd name="connsiteX0" fmla="*/ 3084645 w 4538241"/>
              <a:gd name="connsiteY0" fmla="*/ 0 h 5436644"/>
              <a:gd name="connsiteX1" fmla="*/ 4285328 w 4538241"/>
              <a:gd name="connsiteY1" fmla="*/ 242407 h 5436644"/>
              <a:gd name="connsiteX2" fmla="*/ 4538241 w 4538241"/>
              <a:gd name="connsiteY2" fmla="*/ 364242 h 5436644"/>
              <a:gd name="connsiteX3" fmla="*/ 4538241 w 4538241"/>
              <a:gd name="connsiteY3" fmla="*/ 5436644 h 5436644"/>
              <a:gd name="connsiteX4" fmla="*/ 1091428 w 4538241"/>
              <a:gd name="connsiteY4" fmla="*/ 5436644 h 5436644"/>
              <a:gd name="connsiteX5" fmla="*/ 903472 w 4538241"/>
              <a:gd name="connsiteY5" fmla="*/ 5265818 h 5436644"/>
              <a:gd name="connsiteX6" fmla="*/ 0 w 4538241"/>
              <a:gd name="connsiteY6" fmla="*/ 3084645 h 5436644"/>
              <a:gd name="connsiteX7" fmla="*/ 3084645 w 4538241"/>
              <a:gd name="connsiteY7" fmla="*/ 0 h 5436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38241" h="5436644">
                <a:moveTo>
                  <a:pt x="3084645" y="0"/>
                </a:moveTo>
                <a:cubicBezTo>
                  <a:pt x="3510546" y="0"/>
                  <a:pt x="3916286" y="86315"/>
                  <a:pt x="4285328" y="242407"/>
                </a:cubicBezTo>
                <a:lnTo>
                  <a:pt x="4538241" y="364242"/>
                </a:lnTo>
                <a:lnTo>
                  <a:pt x="4538241" y="5436644"/>
                </a:lnTo>
                <a:lnTo>
                  <a:pt x="1091428" y="5436644"/>
                </a:lnTo>
                <a:lnTo>
                  <a:pt x="903472" y="5265818"/>
                </a:lnTo>
                <a:cubicBezTo>
                  <a:pt x="345261" y="4707608"/>
                  <a:pt x="0" y="3936446"/>
                  <a:pt x="0" y="3084645"/>
                </a:cubicBezTo>
                <a:cubicBezTo>
                  <a:pt x="0" y="1381043"/>
                  <a:pt x="1381043" y="0"/>
                  <a:pt x="3084645"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96AAAC3B-1954-46B7-BBAC-27DFF5B529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9395" y="0"/>
            <a:ext cx="4023360" cy="2980240"/>
          </a:xfrm>
          <a:custGeom>
            <a:avLst/>
            <a:gdLst>
              <a:gd name="connsiteX0" fmla="*/ 248676 w 4023360"/>
              <a:gd name="connsiteY0" fmla="*/ 0 h 2980240"/>
              <a:gd name="connsiteX1" fmla="*/ 3774684 w 4023360"/>
              <a:gd name="connsiteY1" fmla="*/ 0 h 2980240"/>
              <a:gd name="connsiteX2" fmla="*/ 3780561 w 4023360"/>
              <a:gd name="connsiteY2" fmla="*/ 9674 h 2980240"/>
              <a:gd name="connsiteX3" fmla="*/ 4023360 w 4023360"/>
              <a:gd name="connsiteY3" fmla="*/ 968560 h 2980240"/>
              <a:gd name="connsiteX4" fmla="*/ 2011680 w 4023360"/>
              <a:gd name="connsiteY4" fmla="*/ 2980240 h 2980240"/>
              <a:gd name="connsiteX5" fmla="*/ 0 w 4023360"/>
              <a:gd name="connsiteY5" fmla="*/ 968560 h 2980240"/>
              <a:gd name="connsiteX6" fmla="*/ 242799 w 4023360"/>
              <a:gd name="connsiteY6" fmla="*/ 9674 h 2980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23360" h="2980240">
                <a:moveTo>
                  <a:pt x="248676" y="0"/>
                </a:moveTo>
                <a:lnTo>
                  <a:pt x="3774684" y="0"/>
                </a:lnTo>
                <a:lnTo>
                  <a:pt x="3780561" y="9674"/>
                </a:lnTo>
                <a:cubicBezTo>
                  <a:pt x="3935405" y="294716"/>
                  <a:pt x="4023360" y="621366"/>
                  <a:pt x="4023360" y="968560"/>
                </a:cubicBezTo>
                <a:cubicBezTo>
                  <a:pt x="4023360" y="2079580"/>
                  <a:pt x="3122700" y="2980240"/>
                  <a:pt x="2011680" y="2980240"/>
                </a:cubicBezTo>
                <a:cubicBezTo>
                  <a:pt x="900660" y="2980240"/>
                  <a:pt x="0" y="2079580"/>
                  <a:pt x="0" y="968560"/>
                </a:cubicBezTo>
                <a:cubicBezTo>
                  <a:pt x="0" y="621366"/>
                  <a:pt x="87955" y="294716"/>
                  <a:pt x="242799" y="967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8427CD99-93B0-43B8-3B4E-73E825006317}"/>
              </a:ext>
            </a:extLst>
          </p:cNvPr>
          <p:cNvSpPr>
            <a:spLocks noGrp="1"/>
          </p:cNvSpPr>
          <p:nvPr>
            <p:ph idx="1"/>
          </p:nvPr>
        </p:nvSpPr>
        <p:spPr>
          <a:xfrm>
            <a:off x="4215161" y="356187"/>
            <a:ext cx="2878409" cy="1792281"/>
          </a:xfrm>
        </p:spPr>
        <p:txBody>
          <a:bodyPr vert="horz" lIns="91440" tIns="45720" rIns="91440" bIns="45720" rtlCol="0" anchor="ctr">
            <a:normAutofit/>
          </a:bodyPr>
          <a:lstStyle/>
          <a:p>
            <a:pPr marL="0"/>
            <a:endParaRPr lang="en-US" sz="800"/>
          </a:p>
          <a:p>
            <a:pPr marL="0"/>
            <a:r>
              <a:rPr lang="en-US" sz="800"/>
              <a:t>A. Digoxin—add on for HF + Afib + Good Renal Fxn</a:t>
            </a:r>
          </a:p>
          <a:p>
            <a:pPr marL="0"/>
            <a:endParaRPr lang="en-US" sz="800"/>
          </a:p>
          <a:p>
            <a:pPr marL="0"/>
            <a:r>
              <a:rPr lang="en-US" sz="800"/>
              <a:t>B. Add ivabradine—If SR +HR &gt;70 on Max tol. BB (2a)</a:t>
            </a:r>
          </a:p>
          <a:p>
            <a:pPr marL="0"/>
            <a:endParaRPr lang="en-US" sz="800"/>
          </a:p>
          <a:p>
            <a:pPr marL="0"/>
            <a:r>
              <a:rPr lang="en-US" sz="800"/>
              <a:t>C. Reduces Mortality but HR already &lt;70 </a:t>
            </a:r>
          </a:p>
          <a:p>
            <a:pPr marL="0"/>
            <a:endParaRPr lang="en-US" sz="800"/>
          </a:p>
          <a:p>
            <a:pPr marL="0"/>
            <a:endParaRPr lang="en-US" sz="800"/>
          </a:p>
        </p:txBody>
      </p:sp>
      <p:sp>
        <p:nvSpPr>
          <p:cNvPr id="17" name="Freeform: Shape 16">
            <a:extLst>
              <a:ext uri="{FF2B5EF4-FFF2-40B4-BE49-F238E27FC236}">
                <a16:creationId xmlns:a16="http://schemas.microsoft.com/office/drawing/2014/main" id="{A5AD6500-BB62-4AAC-9D2F-C10DDC90CB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16897" y="1584494"/>
            <a:ext cx="4375105" cy="5273507"/>
          </a:xfrm>
          <a:custGeom>
            <a:avLst/>
            <a:gdLst>
              <a:gd name="connsiteX0" fmla="*/ 2921508 w 4375105"/>
              <a:gd name="connsiteY0" fmla="*/ 0 h 5273507"/>
              <a:gd name="connsiteX1" fmla="*/ 4314072 w 4375105"/>
              <a:gd name="connsiteY1" fmla="*/ 352611 h 5273507"/>
              <a:gd name="connsiteX2" fmla="*/ 4375105 w 4375105"/>
              <a:gd name="connsiteY2" fmla="*/ 389689 h 5273507"/>
              <a:gd name="connsiteX3" fmla="*/ 4375105 w 4375105"/>
              <a:gd name="connsiteY3" fmla="*/ 5273507 h 5273507"/>
              <a:gd name="connsiteX4" fmla="*/ 1193705 w 4375105"/>
              <a:gd name="connsiteY4" fmla="*/ 5273507 h 5273507"/>
              <a:gd name="connsiteX5" fmla="*/ 1063158 w 4375105"/>
              <a:gd name="connsiteY5" fmla="*/ 5175886 h 5273507"/>
              <a:gd name="connsiteX6" fmla="*/ 0 w 4375105"/>
              <a:gd name="connsiteY6" fmla="*/ 2921508 h 5273507"/>
              <a:gd name="connsiteX7" fmla="*/ 2921508 w 4375105"/>
              <a:gd name="connsiteY7" fmla="*/ 0 h 5273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5105" h="5273507">
                <a:moveTo>
                  <a:pt x="2921508" y="0"/>
                </a:moveTo>
                <a:cubicBezTo>
                  <a:pt x="3425728" y="0"/>
                  <a:pt x="3900114" y="127735"/>
                  <a:pt x="4314072" y="352611"/>
                </a:cubicBezTo>
                <a:lnTo>
                  <a:pt x="4375105" y="389689"/>
                </a:lnTo>
                <a:lnTo>
                  <a:pt x="4375105" y="5273507"/>
                </a:lnTo>
                <a:lnTo>
                  <a:pt x="1193705" y="5273507"/>
                </a:lnTo>
                <a:lnTo>
                  <a:pt x="1063158" y="5175886"/>
                </a:lnTo>
                <a:cubicBezTo>
                  <a:pt x="413861" y="4640038"/>
                  <a:pt x="0" y="3829104"/>
                  <a:pt x="0" y="2921508"/>
                </a:cubicBezTo>
                <a:cubicBezTo>
                  <a:pt x="0" y="1308004"/>
                  <a:pt x="1308004" y="0"/>
                  <a:pt x="292150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F564459E-F3C8-67F2-5323-B63C049424E0}"/>
              </a:ext>
            </a:extLst>
          </p:cNvPr>
          <p:cNvSpPr txBox="1"/>
          <p:nvPr/>
        </p:nvSpPr>
        <p:spPr>
          <a:xfrm>
            <a:off x="8386139" y="3143438"/>
            <a:ext cx="3474621" cy="2780412"/>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r>
              <a:rPr lang="en-US" sz="1000"/>
              <a:t>Goal Directed Medical Therapy</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a:t>-ARNI&gt;ACE&gt;ARB</a:t>
            </a:r>
          </a:p>
          <a:p>
            <a:pPr indent="-228600">
              <a:lnSpc>
                <a:spcPct val="90000"/>
              </a:lnSpc>
              <a:spcAft>
                <a:spcPts val="600"/>
              </a:spcAft>
              <a:buFont typeface="Arial" panose="020B0604020202020204" pitchFamily="34" charset="0"/>
              <a:buChar char="•"/>
            </a:pPr>
            <a:r>
              <a:rPr lang="en-US" sz="1000"/>
              <a:t>-Metoprolol Succ/Carvedilol</a:t>
            </a:r>
          </a:p>
          <a:p>
            <a:pPr indent="-228600">
              <a:lnSpc>
                <a:spcPct val="90000"/>
              </a:lnSpc>
              <a:spcAft>
                <a:spcPts val="600"/>
              </a:spcAft>
              <a:buFont typeface="Arial" panose="020B0604020202020204" pitchFamily="34" charset="0"/>
              <a:buChar char="•"/>
            </a:pPr>
            <a:r>
              <a:rPr lang="en-US" sz="1000"/>
              <a:t>-MRA</a:t>
            </a:r>
          </a:p>
          <a:p>
            <a:pPr indent="-228600">
              <a:lnSpc>
                <a:spcPct val="90000"/>
              </a:lnSpc>
              <a:spcAft>
                <a:spcPts val="600"/>
              </a:spcAft>
              <a:buFont typeface="Arial" panose="020B0604020202020204" pitchFamily="34" charset="0"/>
              <a:buChar char="•"/>
            </a:pPr>
            <a:r>
              <a:rPr lang="en-US" sz="1000"/>
              <a:t>-SGLT2</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a:t>-Why not ACE-NI?</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a:t>-Washout period?</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r>
              <a:rPr lang="en-US" sz="1000"/>
              <a:t>-In new onset, BB always last </a:t>
            </a:r>
          </a:p>
          <a:p>
            <a:pPr indent="-228600">
              <a:lnSpc>
                <a:spcPct val="90000"/>
              </a:lnSpc>
              <a:spcAft>
                <a:spcPts val="600"/>
              </a:spcAft>
              <a:buFont typeface="Arial" panose="020B0604020202020204" pitchFamily="34" charset="0"/>
              <a:buChar char="•"/>
            </a:pPr>
            <a:endParaRPr lang="en-US" sz="1000"/>
          </a:p>
          <a:p>
            <a:pPr indent="-228600">
              <a:lnSpc>
                <a:spcPct val="90000"/>
              </a:lnSpc>
              <a:spcAft>
                <a:spcPts val="600"/>
              </a:spcAft>
              <a:buFont typeface="Arial" panose="020B0604020202020204" pitchFamily="34" charset="0"/>
              <a:buChar char="•"/>
            </a:pPr>
            <a:endParaRPr lang="en-US" sz="1000"/>
          </a:p>
        </p:txBody>
      </p:sp>
    </p:spTree>
    <p:extLst>
      <p:ext uri="{BB962C8B-B14F-4D97-AF65-F5344CB8AC3E}">
        <p14:creationId xmlns:p14="http://schemas.microsoft.com/office/powerpoint/2010/main" val="13143247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36DD4427-0EAD-F9A5-B64D-3CBF08F1BEEA}"/>
              </a:ext>
            </a:extLst>
          </p:cNvPr>
          <p:cNvSpPr txBox="1"/>
          <p:nvPr/>
        </p:nvSpPr>
        <p:spPr>
          <a:xfrm>
            <a:off x="812799" y="1717063"/>
            <a:ext cx="9724031" cy="4792492"/>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r>
              <a:rPr lang="en-US" sz="1000"/>
              <a:t>An 84-year-old man is evaluated 3 days after he was admitted to the ICU with a right lower lobe infiltrate and presumed sepsis. Prior to admission, the patient had vomited, aspirated, and developed respiratory distress. In the emergency department, temperature was 38.3 °C (100.9 °F); tachypnea, tachycardia, hypoxemia, and hypotension were also present. Chest radiograph on admission showed an infiltrate in the right lower lobe. Intravenous fluids, supplemental oxygen by nasal cannula, and broad-spectrum antibiotics were given. Over the next 24 hours, the patient improved rapidly. </a:t>
            </a:r>
            <a:endParaRPr lang="en-US" sz="1000" dirty="0"/>
          </a:p>
          <a:p>
            <a:pPr indent="-228600">
              <a:lnSpc>
                <a:spcPct val="90000"/>
              </a:lnSpc>
              <a:spcAft>
                <a:spcPts val="600"/>
              </a:spcAft>
              <a:buFont typeface="Arial" panose="020B0604020202020204" pitchFamily="34" charset="0"/>
              <a:buChar char="•"/>
            </a:pPr>
            <a:endParaRPr lang="en-US" sz="1000" dirty="0"/>
          </a:p>
          <a:p>
            <a:pPr indent="-228600">
              <a:lnSpc>
                <a:spcPct val="90000"/>
              </a:lnSpc>
              <a:spcAft>
                <a:spcPts val="600"/>
              </a:spcAft>
              <a:buFont typeface="Arial" panose="020B0604020202020204" pitchFamily="34" charset="0"/>
              <a:buChar char="•"/>
            </a:pPr>
            <a:r>
              <a:rPr lang="en-US" sz="1000"/>
              <a:t>On today's physical examination, temperature is 37.1 °C (98.8 °F), blood pressure is 138/80 mm Hg, pulse rate is 66/min, and respiration rate is 16/min. Oxygen saturation  is 95% with the patient breathing ambient air. </a:t>
            </a:r>
            <a:endParaRPr lang="en-US" sz="1000" dirty="0"/>
          </a:p>
          <a:p>
            <a:pPr indent="-228600">
              <a:lnSpc>
                <a:spcPct val="90000"/>
              </a:lnSpc>
              <a:spcAft>
                <a:spcPts val="600"/>
              </a:spcAft>
              <a:buFont typeface="Arial" panose="020B0604020202020204" pitchFamily="34" charset="0"/>
              <a:buChar char="•"/>
            </a:pPr>
            <a:endParaRPr lang="en-US" sz="1000" dirty="0"/>
          </a:p>
          <a:p>
            <a:pPr indent="-228600">
              <a:lnSpc>
                <a:spcPct val="90000"/>
              </a:lnSpc>
              <a:spcAft>
                <a:spcPts val="600"/>
              </a:spcAft>
              <a:buFont typeface="Arial" panose="020B0604020202020204" pitchFamily="34" charset="0"/>
              <a:buChar char="•"/>
            </a:pPr>
            <a:r>
              <a:rPr lang="en-US" sz="1000" dirty="0"/>
              <a:t>The patient's leukocyte count  is 6,000/</a:t>
            </a:r>
            <a:r>
              <a:rPr lang="en-US" sz="1000" dirty="0" err="1"/>
              <a:t>μL</a:t>
            </a:r>
            <a:r>
              <a:rPr lang="en-US" sz="1000" dirty="0"/>
              <a:t> (6 × 10</a:t>
            </a:r>
            <a:r>
              <a:rPr lang="en-US" sz="1000" baseline="30000" dirty="0"/>
              <a:t>9</a:t>
            </a:r>
            <a:r>
              <a:rPr lang="en-US" sz="1000" dirty="0"/>
              <a:t>/L) with a normal differential. </a:t>
            </a:r>
          </a:p>
          <a:p>
            <a:pPr indent="-228600">
              <a:lnSpc>
                <a:spcPct val="90000"/>
              </a:lnSpc>
              <a:spcAft>
                <a:spcPts val="600"/>
              </a:spcAft>
              <a:buFont typeface="Arial" panose="020B0604020202020204" pitchFamily="34" charset="0"/>
              <a:buChar char="•"/>
            </a:pPr>
            <a:endParaRPr lang="en-US" sz="1000" dirty="0"/>
          </a:p>
          <a:p>
            <a:pPr indent="-228600">
              <a:lnSpc>
                <a:spcPct val="90000"/>
              </a:lnSpc>
              <a:spcAft>
                <a:spcPts val="600"/>
              </a:spcAft>
              <a:buFont typeface="Arial" panose="020B0604020202020204" pitchFamily="34" charset="0"/>
              <a:buChar char="•"/>
            </a:pPr>
            <a:r>
              <a:rPr lang="en-US" sz="1000"/>
              <a:t>Sputum and blood cultures are negative. </a:t>
            </a:r>
            <a:endParaRPr lang="en-US" sz="1000" dirty="0"/>
          </a:p>
          <a:p>
            <a:pPr indent="-228600">
              <a:lnSpc>
                <a:spcPct val="90000"/>
              </a:lnSpc>
              <a:spcAft>
                <a:spcPts val="600"/>
              </a:spcAft>
              <a:buFont typeface="Arial" panose="020B0604020202020204" pitchFamily="34" charset="0"/>
              <a:buChar char="•"/>
            </a:pPr>
            <a:endParaRPr lang="en-US" sz="1000" dirty="0"/>
          </a:p>
          <a:p>
            <a:pPr indent="-228600">
              <a:lnSpc>
                <a:spcPct val="90000"/>
              </a:lnSpc>
              <a:spcAft>
                <a:spcPts val="600"/>
              </a:spcAft>
              <a:buFont typeface="Arial" panose="020B0604020202020204" pitchFamily="34" charset="0"/>
              <a:buChar char="•"/>
            </a:pPr>
            <a:r>
              <a:rPr lang="en-US" sz="1000" dirty="0"/>
              <a:t>Which of the following is most appropriate antibiotic treatment? </a:t>
            </a:r>
          </a:p>
          <a:p>
            <a:pPr indent="-228600">
              <a:lnSpc>
                <a:spcPct val="90000"/>
              </a:lnSpc>
              <a:spcAft>
                <a:spcPts val="600"/>
              </a:spcAft>
              <a:buFont typeface="Arial" panose="020B0604020202020204" pitchFamily="34" charset="0"/>
              <a:buChar char="•"/>
            </a:pPr>
            <a:endParaRPr lang="en-US" sz="1000" dirty="0"/>
          </a:p>
          <a:p>
            <a:pPr indent="-228600">
              <a:lnSpc>
                <a:spcPct val="90000"/>
              </a:lnSpc>
              <a:spcAft>
                <a:spcPts val="600"/>
              </a:spcAft>
              <a:buFont typeface="Arial" panose="020B0604020202020204" pitchFamily="34" charset="0"/>
              <a:buChar char="•"/>
            </a:pPr>
            <a:endParaRPr lang="en-US" sz="1000" dirty="0"/>
          </a:p>
          <a:p>
            <a:pPr indent="-228600">
              <a:lnSpc>
                <a:spcPct val="90000"/>
              </a:lnSpc>
              <a:spcAft>
                <a:spcPts val="600"/>
              </a:spcAft>
              <a:buFont typeface="Arial" panose="020B0604020202020204" pitchFamily="34" charset="0"/>
              <a:buChar char="•"/>
            </a:pPr>
            <a:endParaRPr lang="en-US" sz="1000" dirty="0"/>
          </a:p>
          <a:p>
            <a:pPr indent="-228600">
              <a:lnSpc>
                <a:spcPct val="90000"/>
              </a:lnSpc>
              <a:spcAft>
                <a:spcPts val="600"/>
              </a:spcAft>
              <a:buFont typeface="Arial" panose="020B0604020202020204" pitchFamily="34" charset="0"/>
              <a:buChar char="•"/>
            </a:pPr>
            <a:r>
              <a:rPr lang="en-US" sz="1000" dirty="0"/>
              <a:t>A. Continue antibiotics for 4 additional days</a:t>
            </a:r>
          </a:p>
          <a:p>
            <a:pPr indent="-228600">
              <a:lnSpc>
                <a:spcPct val="90000"/>
              </a:lnSpc>
              <a:spcAft>
                <a:spcPts val="600"/>
              </a:spcAft>
              <a:buFont typeface="Arial" panose="020B0604020202020204" pitchFamily="34" charset="0"/>
              <a:buChar char="•"/>
            </a:pPr>
            <a:endParaRPr lang="en-US" sz="1000" dirty="0"/>
          </a:p>
          <a:p>
            <a:pPr indent="-228600">
              <a:lnSpc>
                <a:spcPct val="90000"/>
              </a:lnSpc>
              <a:spcAft>
                <a:spcPts val="600"/>
              </a:spcAft>
              <a:buFont typeface="Arial" panose="020B0604020202020204" pitchFamily="34" charset="0"/>
              <a:buChar char="•"/>
            </a:pPr>
            <a:r>
              <a:rPr lang="en-US" sz="1000" dirty="0"/>
              <a:t>B. Continue antibiotics for 7 additional days </a:t>
            </a:r>
          </a:p>
          <a:p>
            <a:pPr indent="-228600">
              <a:lnSpc>
                <a:spcPct val="90000"/>
              </a:lnSpc>
              <a:spcAft>
                <a:spcPts val="600"/>
              </a:spcAft>
              <a:buFont typeface="Arial" panose="020B0604020202020204" pitchFamily="34" charset="0"/>
              <a:buChar char="•"/>
            </a:pPr>
            <a:endParaRPr lang="en-US" sz="1000" dirty="0"/>
          </a:p>
          <a:p>
            <a:pPr indent="-228600">
              <a:lnSpc>
                <a:spcPct val="90000"/>
              </a:lnSpc>
              <a:spcAft>
                <a:spcPts val="600"/>
              </a:spcAft>
              <a:buFont typeface="Arial" panose="020B0604020202020204" pitchFamily="34" charset="0"/>
              <a:buChar char="•"/>
            </a:pPr>
            <a:r>
              <a:rPr lang="en-US" sz="1000" dirty="0"/>
              <a:t>C. Continue antibiotics for 10 additional days </a:t>
            </a:r>
          </a:p>
          <a:p>
            <a:pPr indent="-228600">
              <a:lnSpc>
                <a:spcPct val="90000"/>
              </a:lnSpc>
              <a:spcAft>
                <a:spcPts val="600"/>
              </a:spcAft>
              <a:buFont typeface="Arial" panose="020B0604020202020204" pitchFamily="34" charset="0"/>
              <a:buChar char="•"/>
            </a:pPr>
            <a:endParaRPr lang="en-US" sz="1000" dirty="0"/>
          </a:p>
          <a:p>
            <a:pPr indent="-228600">
              <a:lnSpc>
                <a:spcPct val="90000"/>
              </a:lnSpc>
              <a:spcAft>
                <a:spcPts val="600"/>
              </a:spcAft>
              <a:buFont typeface="Arial" panose="020B0604020202020204" pitchFamily="34" charset="0"/>
              <a:buChar char="•"/>
            </a:pPr>
            <a:r>
              <a:rPr lang="en-US" sz="1000" dirty="0"/>
              <a:t>D. Discontinue antibiotics </a:t>
            </a:r>
          </a:p>
          <a:p>
            <a:pPr indent="-228600">
              <a:lnSpc>
                <a:spcPct val="90000"/>
              </a:lnSpc>
              <a:spcAft>
                <a:spcPts val="600"/>
              </a:spcAft>
              <a:buFont typeface="Arial" panose="020B0604020202020204" pitchFamily="34" charset="0"/>
              <a:buChar char="•"/>
            </a:pPr>
            <a:endParaRPr lang="en-US" sz="700"/>
          </a:p>
        </p:txBody>
      </p:sp>
    </p:spTree>
    <p:extLst>
      <p:ext uri="{BB962C8B-B14F-4D97-AF65-F5344CB8AC3E}">
        <p14:creationId xmlns:p14="http://schemas.microsoft.com/office/powerpoint/2010/main" val="574286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F7D788E-2C1B-4EF4-8719-12613771FF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452"/>
          </a:xfrm>
          <a:prstGeom prst="rect">
            <a:avLst/>
          </a:prstGeom>
          <a:solidFill>
            <a:srgbClr val="40404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B782AA-BFAB-2FC7-C978-391649A52A67}"/>
              </a:ext>
            </a:extLst>
          </p:cNvPr>
          <p:cNvSpPr>
            <a:spLocks noGrp="1"/>
          </p:cNvSpPr>
          <p:nvPr>
            <p:ph type="title"/>
          </p:nvPr>
        </p:nvSpPr>
        <p:spPr>
          <a:xfrm>
            <a:off x="764949" y="3499076"/>
            <a:ext cx="6053558" cy="2424774"/>
          </a:xfrm>
        </p:spPr>
        <p:txBody>
          <a:bodyPr>
            <a:normAutofit/>
          </a:bodyPr>
          <a:lstStyle/>
          <a:p>
            <a:r>
              <a:rPr lang="en-US">
                <a:solidFill>
                  <a:srgbClr val="FFFFFF"/>
                </a:solidFill>
              </a:rPr>
              <a:t>Discontinue antibiotics</a:t>
            </a:r>
          </a:p>
        </p:txBody>
      </p:sp>
      <p:sp>
        <p:nvSpPr>
          <p:cNvPr id="11" name="Freeform: Shape 10">
            <a:extLst>
              <a:ext uri="{FF2B5EF4-FFF2-40B4-BE49-F238E27FC236}">
                <a16:creationId xmlns:a16="http://schemas.microsoft.com/office/drawing/2014/main" id="{7C54E824-C0F4-480B-BC88-689F50C45F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6199" y="548"/>
            <a:ext cx="4349752" cy="3142889"/>
          </a:xfrm>
          <a:custGeom>
            <a:avLst/>
            <a:gdLst>
              <a:gd name="connsiteX0" fmla="*/ 229420 w 4349752"/>
              <a:gd name="connsiteY0" fmla="*/ 0 h 3142889"/>
              <a:gd name="connsiteX1" fmla="*/ 4120333 w 4349752"/>
              <a:gd name="connsiteY1" fmla="*/ 0 h 3142889"/>
              <a:gd name="connsiteX2" fmla="*/ 4178840 w 4349752"/>
              <a:gd name="connsiteY2" fmla="*/ 121453 h 3142889"/>
              <a:gd name="connsiteX3" fmla="*/ 4349752 w 4349752"/>
              <a:gd name="connsiteY3" fmla="*/ 968013 h 3142889"/>
              <a:gd name="connsiteX4" fmla="*/ 2174876 w 4349752"/>
              <a:gd name="connsiteY4" fmla="*/ 3142889 h 3142889"/>
              <a:gd name="connsiteX5" fmla="*/ 0 w 4349752"/>
              <a:gd name="connsiteY5" fmla="*/ 968013 h 3142889"/>
              <a:gd name="connsiteX6" fmla="*/ 170913 w 4349752"/>
              <a:gd name="connsiteY6" fmla="*/ 121453 h 3142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49752" h="3142889">
                <a:moveTo>
                  <a:pt x="229420" y="0"/>
                </a:moveTo>
                <a:lnTo>
                  <a:pt x="4120333" y="0"/>
                </a:lnTo>
                <a:lnTo>
                  <a:pt x="4178840" y="121453"/>
                </a:lnTo>
                <a:cubicBezTo>
                  <a:pt x="4288894" y="381652"/>
                  <a:pt x="4349752" y="667725"/>
                  <a:pt x="4349752" y="968013"/>
                </a:cubicBezTo>
                <a:cubicBezTo>
                  <a:pt x="4349752" y="2169164"/>
                  <a:pt x="3376027" y="3142889"/>
                  <a:pt x="2174876" y="3142889"/>
                </a:cubicBezTo>
                <a:cubicBezTo>
                  <a:pt x="973725" y="3142889"/>
                  <a:pt x="0" y="2169164"/>
                  <a:pt x="0" y="968013"/>
                </a:cubicBezTo>
                <a:cubicBezTo>
                  <a:pt x="0" y="667725"/>
                  <a:pt x="60858" y="381652"/>
                  <a:pt x="170913" y="12145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58DEA6A1-FC5C-4E6E-BBBF-7E472949B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3759" y="1421356"/>
            <a:ext cx="4538241" cy="5436644"/>
          </a:xfrm>
          <a:custGeom>
            <a:avLst/>
            <a:gdLst>
              <a:gd name="connsiteX0" fmla="*/ 3084645 w 4538241"/>
              <a:gd name="connsiteY0" fmla="*/ 0 h 5436644"/>
              <a:gd name="connsiteX1" fmla="*/ 4285328 w 4538241"/>
              <a:gd name="connsiteY1" fmla="*/ 242407 h 5436644"/>
              <a:gd name="connsiteX2" fmla="*/ 4538241 w 4538241"/>
              <a:gd name="connsiteY2" fmla="*/ 364242 h 5436644"/>
              <a:gd name="connsiteX3" fmla="*/ 4538241 w 4538241"/>
              <a:gd name="connsiteY3" fmla="*/ 5436644 h 5436644"/>
              <a:gd name="connsiteX4" fmla="*/ 1091428 w 4538241"/>
              <a:gd name="connsiteY4" fmla="*/ 5436644 h 5436644"/>
              <a:gd name="connsiteX5" fmla="*/ 903472 w 4538241"/>
              <a:gd name="connsiteY5" fmla="*/ 5265818 h 5436644"/>
              <a:gd name="connsiteX6" fmla="*/ 0 w 4538241"/>
              <a:gd name="connsiteY6" fmla="*/ 3084645 h 5436644"/>
              <a:gd name="connsiteX7" fmla="*/ 3084645 w 4538241"/>
              <a:gd name="connsiteY7" fmla="*/ 0 h 54366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38241" h="5436644">
                <a:moveTo>
                  <a:pt x="3084645" y="0"/>
                </a:moveTo>
                <a:cubicBezTo>
                  <a:pt x="3510546" y="0"/>
                  <a:pt x="3916286" y="86315"/>
                  <a:pt x="4285328" y="242407"/>
                </a:cubicBezTo>
                <a:lnTo>
                  <a:pt x="4538241" y="364242"/>
                </a:lnTo>
                <a:lnTo>
                  <a:pt x="4538241" y="5436644"/>
                </a:lnTo>
                <a:lnTo>
                  <a:pt x="1091428" y="5436644"/>
                </a:lnTo>
                <a:lnTo>
                  <a:pt x="903472" y="5265818"/>
                </a:lnTo>
                <a:cubicBezTo>
                  <a:pt x="345261" y="4707608"/>
                  <a:pt x="0" y="3936446"/>
                  <a:pt x="0" y="3084645"/>
                </a:cubicBezTo>
                <a:cubicBezTo>
                  <a:pt x="0" y="1381043"/>
                  <a:pt x="1381043" y="0"/>
                  <a:pt x="3084645"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96AAAC3B-1954-46B7-BBAC-27DFF5B529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9395" y="0"/>
            <a:ext cx="4023360" cy="2980240"/>
          </a:xfrm>
          <a:custGeom>
            <a:avLst/>
            <a:gdLst>
              <a:gd name="connsiteX0" fmla="*/ 248676 w 4023360"/>
              <a:gd name="connsiteY0" fmla="*/ 0 h 2980240"/>
              <a:gd name="connsiteX1" fmla="*/ 3774684 w 4023360"/>
              <a:gd name="connsiteY1" fmla="*/ 0 h 2980240"/>
              <a:gd name="connsiteX2" fmla="*/ 3780561 w 4023360"/>
              <a:gd name="connsiteY2" fmla="*/ 9674 h 2980240"/>
              <a:gd name="connsiteX3" fmla="*/ 4023360 w 4023360"/>
              <a:gd name="connsiteY3" fmla="*/ 968560 h 2980240"/>
              <a:gd name="connsiteX4" fmla="*/ 2011680 w 4023360"/>
              <a:gd name="connsiteY4" fmla="*/ 2980240 h 2980240"/>
              <a:gd name="connsiteX5" fmla="*/ 0 w 4023360"/>
              <a:gd name="connsiteY5" fmla="*/ 968560 h 2980240"/>
              <a:gd name="connsiteX6" fmla="*/ 242799 w 4023360"/>
              <a:gd name="connsiteY6" fmla="*/ 9674 h 2980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23360" h="2980240">
                <a:moveTo>
                  <a:pt x="248676" y="0"/>
                </a:moveTo>
                <a:lnTo>
                  <a:pt x="3774684" y="0"/>
                </a:lnTo>
                <a:lnTo>
                  <a:pt x="3780561" y="9674"/>
                </a:lnTo>
                <a:cubicBezTo>
                  <a:pt x="3935405" y="294716"/>
                  <a:pt x="4023360" y="621366"/>
                  <a:pt x="4023360" y="968560"/>
                </a:cubicBezTo>
                <a:cubicBezTo>
                  <a:pt x="4023360" y="2079580"/>
                  <a:pt x="3122700" y="2980240"/>
                  <a:pt x="2011680" y="2980240"/>
                </a:cubicBezTo>
                <a:cubicBezTo>
                  <a:pt x="900660" y="2980240"/>
                  <a:pt x="0" y="2079580"/>
                  <a:pt x="0" y="968560"/>
                </a:cubicBezTo>
                <a:cubicBezTo>
                  <a:pt x="0" y="621366"/>
                  <a:pt x="87955" y="294716"/>
                  <a:pt x="242799" y="9674"/>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60B33C1-5949-040E-B15F-ACC9B544E75C}"/>
              </a:ext>
            </a:extLst>
          </p:cNvPr>
          <p:cNvSpPr>
            <a:spLocks noGrp="1"/>
          </p:cNvSpPr>
          <p:nvPr>
            <p:ph sz="half" idx="1"/>
          </p:nvPr>
        </p:nvSpPr>
        <p:spPr>
          <a:xfrm>
            <a:off x="4215161" y="356187"/>
            <a:ext cx="2878409" cy="1792281"/>
          </a:xfrm>
        </p:spPr>
        <p:txBody>
          <a:bodyPr vert="horz" lIns="91440" tIns="45720" rIns="91440" bIns="45720" rtlCol="0" anchor="ctr">
            <a:normAutofit/>
          </a:bodyPr>
          <a:lstStyle/>
          <a:p>
            <a:pPr marL="0" indent="0">
              <a:buNone/>
            </a:pPr>
            <a:r>
              <a:rPr lang="en-US" sz="2000"/>
              <a:t>Whats the diagnosis here?</a:t>
            </a:r>
          </a:p>
        </p:txBody>
      </p:sp>
      <p:sp>
        <p:nvSpPr>
          <p:cNvPr id="17" name="Freeform: Shape 16">
            <a:extLst>
              <a:ext uri="{FF2B5EF4-FFF2-40B4-BE49-F238E27FC236}">
                <a16:creationId xmlns:a16="http://schemas.microsoft.com/office/drawing/2014/main" id="{A5AD6500-BB62-4AAC-9D2F-C10DDC90CB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16897" y="1584494"/>
            <a:ext cx="4375105" cy="5273507"/>
          </a:xfrm>
          <a:custGeom>
            <a:avLst/>
            <a:gdLst>
              <a:gd name="connsiteX0" fmla="*/ 2921508 w 4375105"/>
              <a:gd name="connsiteY0" fmla="*/ 0 h 5273507"/>
              <a:gd name="connsiteX1" fmla="*/ 4314072 w 4375105"/>
              <a:gd name="connsiteY1" fmla="*/ 352611 h 5273507"/>
              <a:gd name="connsiteX2" fmla="*/ 4375105 w 4375105"/>
              <a:gd name="connsiteY2" fmla="*/ 389689 h 5273507"/>
              <a:gd name="connsiteX3" fmla="*/ 4375105 w 4375105"/>
              <a:gd name="connsiteY3" fmla="*/ 5273507 h 5273507"/>
              <a:gd name="connsiteX4" fmla="*/ 1193705 w 4375105"/>
              <a:gd name="connsiteY4" fmla="*/ 5273507 h 5273507"/>
              <a:gd name="connsiteX5" fmla="*/ 1063158 w 4375105"/>
              <a:gd name="connsiteY5" fmla="*/ 5175886 h 5273507"/>
              <a:gd name="connsiteX6" fmla="*/ 0 w 4375105"/>
              <a:gd name="connsiteY6" fmla="*/ 2921508 h 5273507"/>
              <a:gd name="connsiteX7" fmla="*/ 2921508 w 4375105"/>
              <a:gd name="connsiteY7" fmla="*/ 0 h 5273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5105" h="5273507">
                <a:moveTo>
                  <a:pt x="2921508" y="0"/>
                </a:moveTo>
                <a:cubicBezTo>
                  <a:pt x="3425728" y="0"/>
                  <a:pt x="3900114" y="127735"/>
                  <a:pt x="4314072" y="352611"/>
                </a:cubicBezTo>
                <a:lnTo>
                  <a:pt x="4375105" y="389689"/>
                </a:lnTo>
                <a:lnTo>
                  <a:pt x="4375105" y="5273507"/>
                </a:lnTo>
                <a:lnTo>
                  <a:pt x="1193705" y="5273507"/>
                </a:lnTo>
                <a:lnTo>
                  <a:pt x="1063158" y="5175886"/>
                </a:lnTo>
                <a:cubicBezTo>
                  <a:pt x="413861" y="4640038"/>
                  <a:pt x="0" y="3829104"/>
                  <a:pt x="0" y="2921508"/>
                </a:cubicBezTo>
                <a:cubicBezTo>
                  <a:pt x="0" y="1308004"/>
                  <a:pt x="1308004" y="0"/>
                  <a:pt x="292150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Content Placeholder 3">
            <a:extLst>
              <a:ext uri="{FF2B5EF4-FFF2-40B4-BE49-F238E27FC236}">
                <a16:creationId xmlns:a16="http://schemas.microsoft.com/office/drawing/2014/main" id="{48619432-EBF4-C44C-8C87-92B484CD8B0A}"/>
              </a:ext>
            </a:extLst>
          </p:cNvPr>
          <p:cNvSpPr>
            <a:spLocks noGrp="1"/>
          </p:cNvSpPr>
          <p:nvPr>
            <p:ph sz="half" idx="2"/>
          </p:nvPr>
        </p:nvSpPr>
        <p:spPr>
          <a:xfrm>
            <a:off x="8386139" y="3143438"/>
            <a:ext cx="3474621" cy="2780412"/>
          </a:xfrm>
        </p:spPr>
        <p:txBody>
          <a:bodyPr vert="horz" lIns="91440" tIns="45720" rIns="91440" bIns="45720" rtlCol="0" anchor="ctr">
            <a:normAutofit/>
          </a:bodyPr>
          <a:lstStyle/>
          <a:p>
            <a:pPr marL="0" indent="0">
              <a:buNone/>
            </a:pPr>
            <a:r>
              <a:rPr lang="en-US" sz="1900"/>
              <a:t>Aspiration Pneumonia vs Pneumonitis </a:t>
            </a:r>
          </a:p>
          <a:p>
            <a:pPr marL="0" indent="0">
              <a:buNone/>
            </a:pPr>
            <a:endParaRPr lang="en-US" sz="1900"/>
          </a:p>
          <a:p>
            <a:pPr marL="0" indent="0">
              <a:buNone/>
            </a:pPr>
            <a:r>
              <a:rPr lang="en-US" sz="1900"/>
              <a:t>--Etiology</a:t>
            </a:r>
          </a:p>
          <a:p>
            <a:pPr marL="0" indent="0">
              <a:buNone/>
            </a:pPr>
            <a:r>
              <a:rPr lang="en-US" sz="1900"/>
              <a:t>--Distinguishing presentation?</a:t>
            </a:r>
          </a:p>
          <a:p>
            <a:pPr marL="0" indent="0">
              <a:buNone/>
            </a:pPr>
            <a:r>
              <a:rPr lang="en-US" sz="1900"/>
              <a:t>--With time, answers will come </a:t>
            </a:r>
          </a:p>
          <a:p>
            <a:pPr marL="0" indent="0">
              <a:buNone/>
            </a:pPr>
            <a:r>
              <a:rPr lang="en-US" sz="1900"/>
              <a:t>--treatment? </a:t>
            </a:r>
          </a:p>
          <a:p>
            <a:pPr marL="0" indent="0">
              <a:buNone/>
            </a:pPr>
            <a:endParaRPr lang="en-US" sz="1900"/>
          </a:p>
        </p:txBody>
      </p:sp>
    </p:spTree>
    <p:extLst>
      <p:ext uri="{BB962C8B-B14F-4D97-AF65-F5344CB8AC3E}">
        <p14:creationId xmlns:p14="http://schemas.microsoft.com/office/powerpoint/2010/main" val="45996980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7731CF8-10A4-4921-C771-8FC0FA3245E8}"/>
              </a:ext>
            </a:extLst>
          </p:cNvPr>
          <p:cNvSpPr txBox="1"/>
          <p:nvPr/>
        </p:nvSpPr>
        <p:spPr>
          <a:xfrm>
            <a:off x="949568" y="1814105"/>
            <a:ext cx="9724031" cy="3683358"/>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Autofit/>
          </a:bodyPr>
          <a:lstStyle/>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endParaRPr lang="en-US" sz="1400" dirty="0"/>
          </a:p>
          <a:p>
            <a:pPr>
              <a:lnSpc>
                <a:spcPct val="90000"/>
              </a:lnSpc>
              <a:spcAft>
                <a:spcPts val="600"/>
              </a:spcAft>
            </a:pPr>
            <a:r>
              <a:rPr lang="en-US" sz="1400"/>
              <a:t> 53-year-old woman is evaluated in the coronary care unit. She underwent successful primary percutaneous coronary intervention with drug-eluting stent placement in the mid right coronary artery for an inferior ST-elevation myocardial infarction. In the catheterization laboratory, she had several episodes of symptomatic 2:1 atrioventricular block with sinus bradycardia. After returning to the coronary care unit, she has symptomatic intermittent 2:1 atrioventricular block and several episodes of complete heart block with a narrow-complex escape rhythm (heart rate at 58/min). Medications are atorvastatin, aspirin, and clopidogrel.</a:t>
            </a:r>
            <a:endParaRPr lang="en-US" sz="1400" dirty="0"/>
          </a:p>
          <a:p>
            <a:pPr indent="-228600">
              <a:lnSpc>
                <a:spcPct val="90000"/>
              </a:lnSpc>
              <a:spcAft>
                <a:spcPts val="600"/>
              </a:spcAft>
              <a:buFont typeface="Arial" panose="020B0604020202020204" pitchFamily="34" charset="0"/>
              <a:buChar char="•"/>
            </a:pPr>
            <a:endParaRPr lang="en-US" sz="1400" dirty="0"/>
          </a:p>
          <a:p>
            <a:pPr>
              <a:lnSpc>
                <a:spcPct val="90000"/>
              </a:lnSpc>
              <a:spcAft>
                <a:spcPts val="600"/>
              </a:spcAft>
            </a:pPr>
            <a:r>
              <a:rPr lang="en-US" sz="1400" dirty="0"/>
              <a:t>On physical examination, blood pressure is 118/82 mm Hg, pulse rate is 68/min, respiration rate is 18/min, and oxygen saturation  is 96% with the patient breathing ambient air. Cardiac examination reveals a regularly irregular rhythm. The remainder of the examination is normal.</a:t>
            </a:r>
          </a:p>
          <a:p>
            <a:pPr indent="-228600">
              <a:lnSpc>
                <a:spcPct val="90000"/>
              </a:lnSpc>
              <a:spcAft>
                <a:spcPts val="600"/>
              </a:spcAft>
              <a:buFont typeface="Arial" panose="020B0604020202020204" pitchFamily="34" charset="0"/>
              <a:buChar char="•"/>
            </a:pPr>
            <a:endParaRPr lang="en-US" sz="1900"/>
          </a:p>
          <a:p>
            <a:pPr indent="-228600">
              <a:lnSpc>
                <a:spcPct val="90000"/>
              </a:lnSpc>
              <a:spcAft>
                <a:spcPts val="600"/>
              </a:spcAft>
              <a:buFont typeface="Arial" panose="020B0604020202020204" pitchFamily="34" charset="0"/>
              <a:buChar char="•"/>
            </a:pPr>
            <a:endParaRPr lang="en-US" sz="1900"/>
          </a:p>
          <a:p>
            <a:pPr>
              <a:lnSpc>
                <a:spcPct val="90000"/>
              </a:lnSpc>
              <a:spcAft>
                <a:spcPts val="600"/>
              </a:spcAft>
            </a:pPr>
            <a:endParaRPr lang="en-US" sz="1900"/>
          </a:p>
          <a:p>
            <a:pPr indent="-228600">
              <a:lnSpc>
                <a:spcPct val="90000"/>
              </a:lnSpc>
              <a:spcAft>
                <a:spcPts val="600"/>
              </a:spcAft>
              <a:buFont typeface="Arial" panose="020B0604020202020204" pitchFamily="34" charset="0"/>
              <a:buChar char="•"/>
            </a:pPr>
            <a:endParaRPr lang="en-US" sz="1900"/>
          </a:p>
          <a:p>
            <a:pPr indent="-228600">
              <a:lnSpc>
                <a:spcPct val="90000"/>
              </a:lnSpc>
              <a:spcAft>
                <a:spcPts val="600"/>
              </a:spcAft>
              <a:buFont typeface="Arial" panose="020B0604020202020204" pitchFamily="34" charset="0"/>
              <a:buChar char="•"/>
            </a:pPr>
            <a:endParaRPr lang="en-US" sz="1900"/>
          </a:p>
        </p:txBody>
      </p:sp>
      <p:sp>
        <p:nvSpPr>
          <p:cNvPr id="7" name="TextBox 6">
            <a:extLst>
              <a:ext uri="{FF2B5EF4-FFF2-40B4-BE49-F238E27FC236}">
                <a16:creationId xmlns:a16="http://schemas.microsoft.com/office/drawing/2014/main" id="{6DCF3848-AE85-7B61-3616-AB953AFE8772}"/>
              </a:ext>
            </a:extLst>
          </p:cNvPr>
          <p:cNvSpPr txBox="1"/>
          <p:nvPr/>
        </p:nvSpPr>
        <p:spPr>
          <a:xfrm>
            <a:off x="1135759" y="4557174"/>
            <a:ext cx="633046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Aft>
                <a:spcPts val="600"/>
              </a:spcAft>
            </a:pPr>
            <a:r>
              <a:rPr lang="en-US" sz="1300">
                <a:solidFill>
                  <a:srgbClr val="181D23"/>
                </a:solidFill>
                <a:latin typeface="Open Sans"/>
              </a:rPr>
              <a:t>Which of the following is the most appropriate treatment?</a:t>
            </a:r>
            <a:r>
              <a:rPr sz="1300">
                <a:solidFill>
                  <a:srgbClr val="181D23"/>
                </a:solidFill>
                <a:latin typeface="Open Sans"/>
                <a:ea typeface="Open Sans"/>
                <a:cs typeface="Open Sans"/>
              </a:rPr>
              <a:t> </a:t>
            </a:r>
            <a:endParaRPr lang="en-US"/>
          </a:p>
          <a:p>
            <a:pPr algn="ctr">
              <a:spcAft>
                <a:spcPts val="600"/>
              </a:spcAft>
            </a:pPr>
            <a:endParaRPr lang="en-US"/>
          </a:p>
        </p:txBody>
      </p:sp>
      <p:sp>
        <p:nvSpPr>
          <p:cNvPr id="9" name="TextBox 8">
            <a:extLst>
              <a:ext uri="{FF2B5EF4-FFF2-40B4-BE49-F238E27FC236}">
                <a16:creationId xmlns:a16="http://schemas.microsoft.com/office/drawing/2014/main" id="{46126B5E-F4BF-FFF2-8574-923D5977CBCA}"/>
              </a:ext>
            </a:extLst>
          </p:cNvPr>
          <p:cNvSpPr txBox="1"/>
          <p:nvPr/>
        </p:nvSpPr>
        <p:spPr>
          <a:xfrm>
            <a:off x="1147482" y="4675094"/>
            <a:ext cx="6096000" cy="17799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ts val="1575"/>
              </a:lnSpc>
              <a:spcAft>
                <a:spcPts val="600"/>
              </a:spcAft>
            </a:pPr>
            <a:endParaRPr lang="en-US" sz="1300" dirty="0">
              <a:solidFill>
                <a:srgbClr val="181D23"/>
              </a:solidFill>
              <a:latin typeface="Open Sans"/>
              <a:ea typeface="Open Sans"/>
              <a:cs typeface="Open Sans"/>
            </a:endParaRPr>
          </a:p>
          <a:p>
            <a:pPr>
              <a:lnSpc>
                <a:spcPts val="1575"/>
              </a:lnSpc>
              <a:spcAft>
                <a:spcPts val="600"/>
              </a:spcAft>
            </a:pPr>
            <a:r>
              <a:rPr lang="en-US" sz="1300">
                <a:solidFill>
                  <a:srgbClr val="181D23"/>
                </a:solidFill>
                <a:latin typeface="Open Sans"/>
                <a:ea typeface="Open Sans"/>
                <a:cs typeface="Open Sans"/>
              </a:rPr>
              <a:t>A. Atropine</a:t>
            </a:r>
            <a:endParaRPr lang="en-US">
              <a:solidFill>
                <a:srgbClr val="000000"/>
              </a:solidFill>
              <a:latin typeface="Aptos" panose="020B0004020202020204"/>
              <a:ea typeface="Open Sans"/>
              <a:cs typeface="Open Sans"/>
            </a:endParaRPr>
          </a:p>
          <a:p>
            <a:pPr>
              <a:lnSpc>
                <a:spcPts val="1575"/>
              </a:lnSpc>
              <a:spcAft>
                <a:spcPts val="600"/>
              </a:spcAft>
            </a:pPr>
            <a:r>
              <a:rPr lang="en-US" sz="1300">
                <a:solidFill>
                  <a:srgbClr val="181D23"/>
                </a:solidFill>
                <a:latin typeface="Open Sans"/>
                <a:ea typeface="Open Sans"/>
                <a:cs typeface="Open Sans"/>
              </a:rPr>
              <a:t>B. Intravenous unfractionated heparin</a:t>
            </a:r>
            <a:r>
              <a:rPr sz="1300" dirty="0">
                <a:solidFill>
                  <a:srgbClr val="181D23"/>
                </a:solidFill>
                <a:latin typeface="Open Sans"/>
                <a:ea typeface="Open Sans"/>
                <a:cs typeface="Open Sans"/>
              </a:rPr>
              <a:t> </a:t>
            </a:r>
            <a:endParaRPr lang="en-US"/>
          </a:p>
          <a:p>
            <a:pPr>
              <a:lnSpc>
                <a:spcPts val="1575"/>
              </a:lnSpc>
              <a:spcAft>
                <a:spcPts val="600"/>
              </a:spcAft>
            </a:pPr>
            <a:r>
              <a:rPr lang="en-US" sz="1300">
                <a:solidFill>
                  <a:srgbClr val="181D23"/>
                </a:solidFill>
                <a:latin typeface="Open Sans"/>
                <a:ea typeface="Open Sans"/>
                <a:cs typeface="Open Sans"/>
              </a:rPr>
              <a:t>C. Temporary Pacing</a:t>
            </a:r>
            <a:r>
              <a:rPr sz="1300" dirty="0">
                <a:solidFill>
                  <a:srgbClr val="181D23"/>
                </a:solidFill>
                <a:latin typeface="Open Sans"/>
                <a:ea typeface="Open Sans"/>
                <a:cs typeface="Open Sans"/>
              </a:rPr>
              <a:t> </a:t>
            </a:r>
            <a:endParaRPr lang="en-US" sz="1300">
              <a:solidFill>
                <a:srgbClr val="181D23"/>
              </a:solidFill>
              <a:latin typeface="Open Sans"/>
              <a:ea typeface="Open Sans"/>
              <a:cs typeface="Open Sans"/>
            </a:endParaRPr>
          </a:p>
          <a:p>
            <a:pPr>
              <a:lnSpc>
                <a:spcPts val="1575"/>
              </a:lnSpc>
              <a:spcAft>
                <a:spcPts val="600"/>
              </a:spcAft>
            </a:pPr>
            <a:r>
              <a:rPr lang="en-US" sz="1300">
                <a:solidFill>
                  <a:srgbClr val="181D23"/>
                </a:solidFill>
                <a:latin typeface="Open Sans"/>
                <a:ea typeface="Open Sans"/>
                <a:cs typeface="Open Sans"/>
              </a:rPr>
              <a:t>D. Urgent Dual Chamber Pacemaker</a:t>
            </a:r>
            <a:r>
              <a:rPr sz="1300" dirty="0">
                <a:solidFill>
                  <a:srgbClr val="181D23"/>
                </a:solidFill>
                <a:latin typeface="Open Sans"/>
                <a:ea typeface="Open Sans"/>
                <a:cs typeface="Open Sans"/>
              </a:rPr>
              <a:t> </a:t>
            </a:r>
            <a:endParaRPr lang="en-US" sz="1300">
              <a:solidFill>
                <a:srgbClr val="181D23"/>
              </a:solidFill>
              <a:latin typeface="Open Sans"/>
              <a:ea typeface="Open Sans"/>
              <a:cs typeface="Open Sans"/>
            </a:endParaRPr>
          </a:p>
          <a:p>
            <a:pPr algn="ctr">
              <a:spcAft>
                <a:spcPts val="600"/>
              </a:spcAft>
            </a:pPr>
            <a:endParaRPr lang="en-US"/>
          </a:p>
        </p:txBody>
      </p:sp>
    </p:spTree>
    <p:extLst>
      <p:ext uri="{BB962C8B-B14F-4D97-AF65-F5344CB8AC3E}">
        <p14:creationId xmlns:p14="http://schemas.microsoft.com/office/powerpoint/2010/main" val="2525133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0A2D1-29DF-CFF4-CA21-1E0570413209}"/>
              </a:ext>
            </a:extLst>
          </p:cNvPr>
          <p:cNvSpPr>
            <a:spLocks noGrp="1"/>
          </p:cNvSpPr>
          <p:nvPr>
            <p:ph type="title"/>
          </p:nvPr>
        </p:nvSpPr>
        <p:spPr/>
        <p:txBody>
          <a:bodyPr/>
          <a:lstStyle/>
          <a:p>
            <a:r>
              <a:rPr lang="en-US"/>
              <a:t>C. Temporary Pacing </a:t>
            </a:r>
          </a:p>
        </p:txBody>
      </p:sp>
      <p:sp>
        <p:nvSpPr>
          <p:cNvPr id="3" name="Content Placeholder 2">
            <a:extLst>
              <a:ext uri="{FF2B5EF4-FFF2-40B4-BE49-F238E27FC236}">
                <a16:creationId xmlns:a16="http://schemas.microsoft.com/office/drawing/2014/main" id="{99012A64-CC69-7FEA-4CE3-270D5731D7AC}"/>
              </a:ext>
            </a:extLst>
          </p:cNvPr>
          <p:cNvSpPr>
            <a:spLocks noGrp="1"/>
          </p:cNvSpPr>
          <p:nvPr>
            <p:ph sz="half" idx="1"/>
          </p:nvPr>
        </p:nvSpPr>
        <p:spPr/>
        <p:txBody>
          <a:bodyPr vert="horz" lIns="91440" tIns="45720" rIns="91440" bIns="45720" rtlCol="0" anchor="t">
            <a:normAutofit/>
          </a:bodyPr>
          <a:lstStyle/>
          <a:p>
            <a:pPr marL="0" indent="0">
              <a:buNone/>
            </a:pPr>
            <a:r>
              <a:rPr lang="en-US" dirty="0"/>
              <a:t>A. Atropine can be attempted in AVN blocks </a:t>
            </a:r>
          </a:p>
          <a:p>
            <a:pPr marL="0" indent="0">
              <a:buNone/>
            </a:pPr>
            <a:r>
              <a:rPr lang="en-US" dirty="0"/>
              <a:t>B. D/</a:t>
            </a:r>
            <a:r>
              <a:rPr lang="en-US" dirty="0" err="1"/>
              <a:t>c'd</a:t>
            </a:r>
            <a:r>
              <a:rPr lang="en-US" dirty="0"/>
              <a:t> after PCI </a:t>
            </a:r>
          </a:p>
          <a:p>
            <a:pPr marL="0" indent="0">
              <a:buNone/>
            </a:pPr>
            <a:r>
              <a:rPr lang="en-US"/>
              <a:t>D. Post MI heart block rarely permanent </a:t>
            </a:r>
            <a:endParaRPr lang="en-US" dirty="0"/>
          </a:p>
        </p:txBody>
      </p:sp>
      <p:sp>
        <p:nvSpPr>
          <p:cNvPr id="4" name="Content Placeholder 3">
            <a:extLst>
              <a:ext uri="{FF2B5EF4-FFF2-40B4-BE49-F238E27FC236}">
                <a16:creationId xmlns:a16="http://schemas.microsoft.com/office/drawing/2014/main" id="{FADCA6BB-61AA-DBCD-D809-34595BC22F19}"/>
              </a:ext>
            </a:extLst>
          </p:cNvPr>
          <p:cNvSpPr>
            <a:spLocks noGrp="1"/>
          </p:cNvSpPr>
          <p:nvPr>
            <p:ph sz="half" idx="2"/>
          </p:nvPr>
        </p:nvSpPr>
        <p:spPr/>
        <p:txBody>
          <a:bodyPr vert="horz" lIns="91440" tIns="45720" rIns="91440" bIns="45720" rtlCol="0" anchor="t">
            <a:normAutofit/>
          </a:bodyPr>
          <a:lstStyle/>
          <a:p>
            <a:pPr marL="0" indent="0">
              <a:buNone/>
            </a:pPr>
            <a:r>
              <a:rPr lang="en-US" dirty="0"/>
              <a:t>Post MI </a:t>
            </a:r>
            <a:r>
              <a:rPr lang="en-US" dirty="0" err="1"/>
              <a:t>Bradyarrythmia</a:t>
            </a:r>
            <a:endParaRPr lang="en-US"/>
          </a:p>
          <a:p>
            <a:pPr marL="0" indent="0">
              <a:buNone/>
            </a:pPr>
            <a:r>
              <a:rPr lang="en-US"/>
              <a:t>-MC Proximal RCA (supplies AVN)</a:t>
            </a:r>
          </a:p>
          <a:p>
            <a:pPr marL="0" indent="0">
              <a:buNone/>
            </a:pPr>
            <a:r>
              <a:rPr lang="en-US" dirty="0"/>
              <a:t>-Vagal tone stimulated (BJR) </a:t>
            </a:r>
            <a:r>
              <a:rPr lang="en-US"/>
              <a:t>~sinus or Mobitz I (&lt;2hrs)</a:t>
            </a:r>
            <a:endParaRPr lang="en-US" dirty="0"/>
          </a:p>
          <a:p>
            <a:pPr marL="0" indent="0">
              <a:buNone/>
            </a:pPr>
            <a:r>
              <a:rPr lang="en-US" dirty="0"/>
              <a:t>-Adenosine build up </a:t>
            </a:r>
            <a:r>
              <a:rPr lang="en-US"/>
              <a:t>(~Progresses to CHB)</a:t>
            </a:r>
            <a:endParaRPr lang="en-US" dirty="0"/>
          </a:p>
          <a:p>
            <a:pPr marL="0" indent="0">
              <a:buNone/>
            </a:pPr>
            <a:r>
              <a:rPr lang="en-US"/>
              <a:t>Once ischemia improves Brady improves (5-14D)</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990978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 calcmode="lin" valueType="num">
                                      <p:cBhvr additive="base">
                                        <p:cTn id="25"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1" end="1"/>
                                            </p:txEl>
                                          </p:spTgt>
                                        </p:tgtEl>
                                        <p:attrNameLst>
                                          <p:attrName>style.visibility</p:attrName>
                                        </p:attrNameLst>
                                      </p:cBhvr>
                                      <p:to>
                                        <p:strVal val="visible"/>
                                      </p:to>
                                    </p:set>
                                    <p:anim calcmode="lin" valueType="num">
                                      <p:cBhvr additive="base">
                                        <p:cTn id="3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anim calcmode="lin" valueType="num">
                                      <p:cBhvr additive="base">
                                        <p:cTn id="3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anim calcmode="lin" valueType="num">
                                      <p:cBhvr additive="base">
                                        <p:cTn id="4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anim calcmode="lin" valueType="num">
                                      <p:cBhvr additive="base">
                                        <p:cTn id="4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C073B0D0-FAC4-D0D9-3E5D-F35CC325ECED}"/>
              </a:ext>
            </a:extLst>
          </p:cNvPr>
          <p:cNvSpPr txBox="1"/>
          <p:nvPr/>
        </p:nvSpPr>
        <p:spPr>
          <a:xfrm>
            <a:off x="1155548" y="2217343"/>
            <a:ext cx="9880893" cy="3959619"/>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a:bodyPr>
          <a:lstStyle/>
          <a:p>
            <a:pPr indent="-228600">
              <a:lnSpc>
                <a:spcPct val="90000"/>
              </a:lnSpc>
              <a:spcAft>
                <a:spcPts val="600"/>
              </a:spcAft>
              <a:buFont typeface="Arial" panose="020B0604020202020204" pitchFamily="34" charset="0"/>
              <a:buChar char="•"/>
            </a:pPr>
            <a:r>
              <a:rPr lang="en-US" sz="1500"/>
              <a:t>A 75-year-old man is evaluated in the emergency department for a 2-day history of left leg pain. The pain started abruptly and has been constant. He has diabetes mellitus, hypertension, peripheral artery disease, and hyperlipidemia. Medications are metformin, chlorthalidone, atorvastatin, cilostazol, and low-dose aspirin. </a:t>
            </a:r>
          </a:p>
          <a:p>
            <a:pPr indent="-228600">
              <a:lnSpc>
                <a:spcPct val="90000"/>
              </a:lnSpc>
              <a:spcAft>
                <a:spcPts val="600"/>
              </a:spcAft>
              <a:buFont typeface="Arial" panose="020B0604020202020204" pitchFamily="34" charset="0"/>
              <a:buChar char="•"/>
            </a:pPr>
            <a:r>
              <a:rPr lang="en-US" sz="1500" dirty="0"/>
              <a:t>On physical examination, pulse rate is 108/min and irregular; other vital signs are normal. Cardiac examination reveals an irregularly irregular rhythm. The left lower extremity is cold and mottled. The left popliteal and ankle pulses are absent. Passive range of motion is normal in the left leg, but the patient has significant pain and is unable to actively flex the left knee fully. Left leg sensation is intact. The remainder of the physical examination is unremarkable. </a:t>
            </a:r>
          </a:p>
          <a:p>
            <a:pPr indent="-228600">
              <a:lnSpc>
                <a:spcPct val="90000"/>
              </a:lnSpc>
              <a:spcAft>
                <a:spcPts val="600"/>
              </a:spcAft>
              <a:buFont typeface="Arial" panose="020B0604020202020204" pitchFamily="34" charset="0"/>
              <a:buChar char="•"/>
            </a:pPr>
            <a:endParaRPr lang="en-US" sz="1500" dirty="0"/>
          </a:p>
          <a:p>
            <a:pPr indent="-228600">
              <a:lnSpc>
                <a:spcPct val="90000"/>
              </a:lnSpc>
              <a:spcAft>
                <a:spcPts val="600"/>
              </a:spcAft>
              <a:buFont typeface="Arial" panose="020B0604020202020204" pitchFamily="34" charset="0"/>
              <a:buChar char="•"/>
            </a:pPr>
            <a:r>
              <a:rPr lang="en-US" sz="1500"/>
              <a:t>ECG shows atrial fibrillation.</a:t>
            </a:r>
          </a:p>
          <a:p>
            <a:pPr indent="-228600">
              <a:lnSpc>
                <a:spcPct val="90000"/>
              </a:lnSpc>
              <a:spcAft>
                <a:spcPts val="600"/>
              </a:spcAft>
              <a:buFont typeface="Arial" panose="020B0604020202020204" pitchFamily="34" charset="0"/>
              <a:buChar char="•"/>
            </a:pPr>
            <a:endParaRPr lang="en-US" sz="1500" dirty="0"/>
          </a:p>
          <a:p>
            <a:pPr indent="-228600">
              <a:lnSpc>
                <a:spcPct val="90000"/>
              </a:lnSpc>
              <a:spcAft>
                <a:spcPts val="600"/>
              </a:spcAft>
              <a:buFont typeface="Arial" panose="020B0604020202020204" pitchFamily="34" charset="0"/>
              <a:buChar char="•"/>
            </a:pPr>
            <a:r>
              <a:rPr lang="en-US" sz="1500" dirty="0"/>
              <a:t>Which of the following is the most appropriate next step in management? </a:t>
            </a:r>
          </a:p>
          <a:p>
            <a:pPr>
              <a:lnSpc>
                <a:spcPct val="90000"/>
              </a:lnSpc>
              <a:spcAft>
                <a:spcPts val="600"/>
              </a:spcAft>
            </a:pPr>
            <a:r>
              <a:rPr lang="en-US" sz="1500"/>
              <a:t>A. Angiography </a:t>
            </a:r>
          </a:p>
          <a:p>
            <a:pPr>
              <a:lnSpc>
                <a:spcPct val="90000"/>
              </a:lnSpc>
              <a:spcAft>
                <a:spcPts val="600"/>
              </a:spcAft>
            </a:pPr>
            <a:r>
              <a:rPr lang="en-US" sz="1500"/>
              <a:t>B. Apixaban </a:t>
            </a:r>
          </a:p>
          <a:p>
            <a:pPr>
              <a:lnSpc>
                <a:spcPct val="90000"/>
              </a:lnSpc>
              <a:spcAft>
                <a:spcPts val="600"/>
              </a:spcAft>
            </a:pPr>
            <a:r>
              <a:rPr lang="en-US" sz="1500"/>
              <a:t>C. Intravenous Tenecteplase </a:t>
            </a:r>
          </a:p>
          <a:p>
            <a:pPr>
              <a:lnSpc>
                <a:spcPct val="90000"/>
              </a:lnSpc>
              <a:spcAft>
                <a:spcPts val="600"/>
              </a:spcAft>
            </a:pPr>
            <a:r>
              <a:rPr lang="en-US" sz="1500"/>
              <a:t>D. Unfractionated Heparin </a:t>
            </a:r>
          </a:p>
          <a:p>
            <a:pPr indent="-228600">
              <a:lnSpc>
                <a:spcPct val="90000"/>
              </a:lnSpc>
              <a:spcAft>
                <a:spcPts val="600"/>
              </a:spcAft>
              <a:buFont typeface="Arial" panose="020B0604020202020204" pitchFamily="34" charset="0"/>
              <a:buChar char="•"/>
            </a:pPr>
            <a:endParaRPr lang="en-US" sz="1500"/>
          </a:p>
        </p:txBody>
      </p:sp>
    </p:spTree>
    <p:extLst>
      <p:ext uri="{BB962C8B-B14F-4D97-AF65-F5344CB8AC3E}">
        <p14:creationId xmlns:p14="http://schemas.microsoft.com/office/powerpoint/2010/main" val="928022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6000809-891E-0AD4-2487-C192E9A53C27}"/>
              </a:ext>
            </a:extLst>
          </p:cNvPr>
          <p:cNvSpPr>
            <a:spLocks noGrp="1"/>
          </p:cNvSpPr>
          <p:nvPr>
            <p:ph type="title"/>
          </p:nvPr>
        </p:nvSpPr>
        <p:spPr>
          <a:xfrm>
            <a:off x="838200" y="1412488"/>
            <a:ext cx="2899189" cy="4363844"/>
          </a:xfrm>
        </p:spPr>
        <p:txBody>
          <a:bodyPr anchor="t">
            <a:normAutofit/>
          </a:bodyPr>
          <a:lstStyle/>
          <a:p>
            <a:r>
              <a:rPr lang="en-US" sz="3400">
                <a:solidFill>
                  <a:srgbClr val="FFFFFF"/>
                </a:solidFill>
              </a:rPr>
              <a:t>Unfractionated Heparin </a:t>
            </a:r>
          </a:p>
        </p:txBody>
      </p:sp>
      <p:sp>
        <p:nvSpPr>
          <p:cNvPr id="3" name="Content Placeholder 2">
            <a:extLst>
              <a:ext uri="{FF2B5EF4-FFF2-40B4-BE49-F238E27FC236}">
                <a16:creationId xmlns:a16="http://schemas.microsoft.com/office/drawing/2014/main" id="{4F2E4FB9-85B0-8EFF-52BB-725045802856}"/>
              </a:ext>
            </a:extLst>
          </p:cNvPr>
          <p:cNvSpPr>
            <a:spLocks noGrp="1"/>
          </p:cNvSpPr>
          <p:nvPr>
            <p:ph sz="half" idx="1"/>
          </p:nvPr>
        </p:nvSpPr>
        <p:spPr>
          <a:xfrm>
            <a:off x="4380855" y="1412489"/>
            <a:ext cx="3427283" cy="4363844"/>
          </a:xfrm>
        </p:spPr>
        <p:txBody>
          <a:bodyPr vert="horz" lIns="91440" tIns="45720" rIns="91440" bIns="45720" rtlCol="0">
            <a:normAutofit/>
          </a:bodyPr>
          <a:lstStyle/>
          <a:p>
            <a:pPr marL="0" indent="0">
              <a:buNone/>
            </a:pPr>
            <a:r>
              <a:rPr lang="en-US" sz="2000"/>
              <a:t>A. Angiography needed but must stabilize first </a:t>
            </a:r>
          </a:p>
          <a:p>
            <a:pPr marL="0" indent="0">
              <a:buNone/>
            </a:pPr>
            <a:endParaRPr lang="en-US" sz="2000"/>
          </a:p>
          <a:p>
            <a:pPr marL="0" indent="0">
              <a:buNone/>
            </a:pPr>
            <a:r>
              <a:rPr lang="en-US" sz="2000"/>
              <a:t>B. Reasonable to start after angio</a:t>
            </a:r>
          </a:p>
          <a:p>
            <a:pPr marL="0" indent="0">
              <a:buNone/>
            </a:pPr>
            <a:endParaRPr lang="en-US" sz="2000"/>
          </a:p>
          <a:p>
            <a:pPr marL="0" indent="0">
              <a:buNone/>
            </a:pPr>
            <a:r>
              <a:rPr lang="en-US" sz="2000"/>
              <a:t>C. Unlike CNS, TPA not to for Acute limb ischemia </a:t>
            </a:r>
          </a:p>
          <a:p>
            <a:pPr marL="0" indent="0">
              <a:buNone/>
            </a:pPr>
            <a:endParaRPr lang="en-US" sz="2000"/>
          </a:p>
          <a:p>
            <a:pPr marL="0" indent="0">
              <a:buNone/>
            </a:pPr>
            <a:r>
              <a:rPr lang="en-US" sz="2000"/>
              <a:t>E. Rarely can cause ischemia if big but ~edema +cyanotic limb</a:t>
            </a:r>
          </a:p>
        </p:txBody>
      </p:sp>
      <p:cxnSp>
        <p:nvCxnSpPr>
          <p:cNvPr id="20" name="Straight Connector 19">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953468C3-65E0-2F06-5D6B-7A79E32D450F}"/>
              </a:ext>
            </a:extLst>
          </p:cNvPr>
          <p:cNvSpPr>
            <a:spLocks noGrp="1"/>
          </p:cNvSpPr>
          <p:nvPr>
            <p:ph sz="half" idx="2"/>
          </p:nvPr>
        </p:nvSpPr>
        <p:spPr>
          <a:xfrm>
            <a:off x="8451604" y="1412489"/>
            <a:ext cx="3197701" cy="4363844"/>
          </a:xfrm>
        </p:spPr>
        <p:txBody>
          <a:bodyPr vert="horz" lIns="91440" tIns="45720" rIns="91440" bIns="45720" rtlCol="0" anchor="t">
            <a:normAutofit/>
          </a:bodyPr>
          <a:lstStyle/>
          <a:p>
            <a:pPr marL="0" indent="0">
              <a:buNone/>
            </a:pPr>
            <a:r>
              <a:rPr lang="en-US" sz="2000"/>
              <a:t>Acute Limb Ischemia </a:t>
            </a:r>
          </a:p>
          <a:p>
            <a:pPr marL="514350" indent="-514350">
              <a:buAutoNum type="arabicPeriod"/>
            </a:pPr>
            <a:r>
              <a:rPr lang="en-US" sz="2000"/>
              <a:t>Etiologies </a:t>
            </a:r>
          </a:p>
          <a:p>
            <a:pPr marL="0" indent="0">
              <a:buNone/>
            </a:pPr>
            <a:r>
              <a:rPr lang="en-US" sz="2000" dirty="0"/>
              <a:t>-mcc PAD&gt;</a:t>
            </a:r>
            <a:r>
              <a:rPr lang="en-US" sz="2000" dirty="0" err="1"/>
              <a:t>Afib</a:t>
            </a:r>
            <a:r>
              <a:rPr lang="en-US" sz="2000" dirty="0"/>
              <a:t>&gt;&gt;DVT,APLS</a:t>
            </a:r>
          </a:p>
          <a:p>
            <a:pPr marL="0" indent="0">
              <a:buNone/>
            </a:pPr>
            <a:r>
              <a:rPr lang="en-US" sz="2000" dirty="0"/>
              <a:t>2. Tx based off risk </a:t>
            </a:r>
            <a:r>
              <a:rPr lang="en-US" sz="2000"/>
              <a:t>of bleeding  and if salvageable</a:t>
            </a:r>
          </a:p>
          <a:p>
            <a:pPr marL="0" indent="0">
              <a:buNone/>
            </a:pPr>
            <a:r>
              <a:rPr lang="en-US" sz="2000"/>
              <a:t>Best: Rivaroxaban 2.5 + ASA</a:t>
            </a:r>
          </a:p>
          <a:p>
            <a:pPr marL="0" indent="0">
              <a:buNone/>
            </a:pPr>
            <a:r>
              <a:rPr lang="en-US" sz="2000" dirty="0"/>
              <a:t>Next Best: DAPT x1-6 </a:t>
            </a:r>
            <a:r>
              <a:rPr lang="en-US" sz="2000" dirty="0" err="1"/>
              <a:t>mo</a:t>
            </a:r>
            <a:r>
              <a:rPr lang="en-US" sz="2000" dirty="0"/>
              <a:t> then </a:t>
            </a:r>
            <a:r>
              <a:rPr lang="en-US" sz="2000" dirty="0" err="1"/>
              <a:t>monotx</a:t>
            </a:r>
            <a:endParaRPr lang="en-US" sz="2000"/>
          </a:p>
          <a:p>
            <a:pPr marL="0" indent="0">
              <a:buNone/>
            </a:pPr>
            <a:endParaRPr lang="en-US" sz="2000"/>
          </a:p>
        </p:txBody>
      </p:sp>
    </p:spTree>
    <p:extLst>
      <p:ext uri="{BB962C8B-B14F-4D97-AF65-F5344CB8AC3E}">
        <p14:creationId xmlns:p14="http://schemas.microsoft.com/office/powerpoint/2010/main" val="1564807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4e77fabd-40e5-4335-9d12-298222ec242f}" enabled="1" method="Standard" siteId="{adeadcd2-3aaf-4835-b273-1ebe8a7726f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Board Review</vt:lpstr>
      <vt:lpstr>PowerPoint Presentation</vt:lpstr>
      <vt:lpstr>D. Switch to Valsartan-sacubitril</vt:lpstr>
      <vt:lpstr>PowerPoint Presentation</vt:lpstr>
      <vt:lpstr>Discontinue antibiotics</vt:lpstr>
      <vt:lpstr>PowerPoint Presentation</vt:lpstr>
      <vt:lpstr>C. Temporary Pacing </vt:lpstr>
      <vt:lpstr>PowerPoint Presentation</vt:lpstr>
      <vt:lpstr>Unfractionated Heparin </vt:lpstr>
      <vt:lpstr>PowerPoint Presentation</vt:lpstr>
      <vt:lpstr>C. Nimodipine</vt:lpstr>
      <vt:lpstr>PowerPoint Presentation</vt:lpstr>
      <vt:lpstr>B. IV Hydrocortisone </vt:lpstr>
      <vt:lpstr>PowerPoint Presentation</vt:lpstr>
      <vt:lpstr>D. Paroxetine</vt:lpstr>
      <vt:lpstr>PowerPoint Presentation</vt:lpstr>
      <vt:lpstr>C. Enalapril</vt:lpstr>
      <vt:lpstr>PowerPoint Presentation</vt:lpstr>
      <vt:lpstr>B. Change to earlobe pulse oximetry</vt:lpstr>
      <vt:lpstr>PowerPoint Presentation</vt:lpstr>
      <vt:lpstr>A. Add Eplerenone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694</cp:revision>
  <dcterms:created xsi:type="dcterms:W3CDTF">2026-06-09T03:43:01Z</dcterms:created>
  <dcterms:modified xsi:type="dcterms:W3CDTF">2026-06-09T22:57:37Z</dcterms:modified>
</cp:coreProperties>
</file>