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handoutMasterIdLst>
    <p:handoutMasterId r:id="rId77"/>
  </p:handoutMasterIdLst>
  <p:sldIdLst>
    <p:sldId id="302" r:id="rId2"/>
    <p:sldId id="303" r:id="rId3"/>
    <p:sldId id="304" r:id="rId4"/>
    <p:sldId id="278" r:id="rId5"/>
    <p:sldId id="368" r:id="rId6"/>
    <p:sldId id="370" r:id="rId7"/>
    <p:sldId id="306" r:id="rId8"/>
    <p:sldId id="371" r:id="rId9"/>
    <p:sldId id="372" r:id="rId10"/>
    <p:sldId id="373" r:id="rId11"/>
    <p:sldId id="309" r:id="rId12"/>
    <p:sldId id="374" r:id="rId13"/>
    <p:sldId id="376" r:id="rId14"/>
    <p:sldId id="2147482411" r:id="rId15"/>
    <p:sldId id="375" r:id="rId16"/>
    <p:sldId id="310" r:id="rId17"/>
    <p:sldId id="378" r:id="rId18"/>
    <p:sldId id="307" r:id="rId19"/>
    <p:sldId id="2147482412" r:id="rId20"/>
    <p:sldId id="308" r:id="rId21"/>
    <p:sldId id="391" r:id="rId22"/>
    <p:sldId id="377" r:id="rId23"/>
    <p:sldId id="369" r:id="rId24"/>
    <p:sldId id="312" r:id="rId25"/>
    <p:sldId id="379" r:id="rId26"/>
    <p:sldId id="313" r:id="rId27"/>
    <p:sldId id="314" r:id="rId28"/>
    <p:sldId id="342" r:id="rId29"/>
    <p:sldId id="367" r:id="rId30"/>
    <p:sldId id="343" r:id="rId31"/>
    <p:sldId id="381" r:id="rId32"/>
    <p:sldId id="382" r:id="rId33"/>
    <p:sldId id="364" r:id="rId34"/>
    <p:sldId id="366" r:id="rId35"/>
    <p:sldId id="380" r:id="rId36"/>
    <p:sldId id="347" r:id="rId37"/>
    <p:sldId id="360" r:id="rId38"/>
    <p:sldId id="387" r:id="rId39"/>
    <p:sldId id="356" r:id="rId40"/>
    <p:sldId id="383" r:id="rId41"/>
    <p:sldId id="256" r:id="rId42"/>
    <p:sldId id="384" r:id="rId43"/>
    <p:sldId id="353" r:id="rId44"/>
    <p:sldId id="385" r:id="rId45"/>
    <p:sldId id="386" r:id="rId46"/>
    <p:sldId id="399" r:id="rId47"/>
    <p:sldId id="400" r:id="rId48"/>
    <p:sldId id="393" r:id="rId49"/>
    <p:sldId id="392" r:id="rId50"/>
    <p:sldId id="395" r:id="rId51"/>
    <p:sldId id="396" r:id="rId52"/>
    <p:sldId id="397" r:id="rId53"/>
    <p:sldId id="398" r:id="rId54"/>
    <p:sldId id="2147482301" r:id="rId55"/>
    <p:sldId id="2147482318" r:id="rId56"/>
    <p:sldId id="2147482302" r:id="rId57"/>
    <p:sldId id="2147482303" r:id="rId58"/>
    <p:sldId id="2147482304" r:id="rId59"/>
    <p:sldId id="2147482403" r:id="rId60"/>
    <p:sldId id="2147482404" r:id="rId61"/>
    <p:sldId id="2147482407" r:id="rId62"/>
    <p:sldId id="2147482408" r:id="rId63"/>
    <p:sldId id="2147482410" r:id="rId64"/>
    <p:sldId id="2147482305" r:id="rId65"/>
    <p:sldId id="2147482409" r:id="rId66"/>
    <p:sldId id="2147482414" r:id="rId67"/>
    <p:sldId id="2147482413" r:id="rId68"/>
    <p:sldId id="2147482415" r:id="rId69"/>
    <p:sldId id="2147482416" r:id="rId70"/>
    <p:sldId id="2147482417" r:id="rId71"/>
    <p:sldId id="389" r:id="rId72"/>
    <p:sldId id="388" r:id="rId73"/>
    <p:sldId id="390" r:id="rId74"/>
    <p:sldId id="39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B4"/>
    <a:srgbClr val="8A8B91"/>
    <a:srgbClr val="63666A"/>
    <a:srgbClr val="84BD00"/>
    <a:srgbClr val="00205B"/>
    <a:srgbClr val="00A7B5"/>
    <a:srgbClr val="6A9700"/>
    <a:srgbClr val="EDEDEE"/>
    <a:srgbClr val="646569"/>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1E25D-D3CE-42AE-89B9-EE7C424100BF}" v="12" dt="2026-05-12T03:47:36.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28"/>
    <p:restoredTop sz="92123" autoAdjust="0"/>
  </p:normalViewPr>
  <p:slideViewPr>
    <p:cSldViewPr snapToGrid="0" snapToObjects="1">
      <p:cViewPr varScale="1">
        <p:scale>
          <a:sx n="117" d="100"/>
          <a:sy n="117" d="100"/>
        </p:scale>
        <p:origin x="93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4" d="100"/>
          <a:sy n="124" d="100"/>
        </p:scale>
        <p:origin x="529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D572E-FDC7-4EEF-82FD-C12043F63BE0}" type="doc">
      <dgm:prSet loTypeId="urn:microsoft.com/office/officeart/2017/3/layout/HorizontalPathTimeline" loCatId="process" qsTypeId="urn:microsoft.com/office/officeart/2005/8/quickstyle/simple2" qsCatId="simple" csTypeId="urn:microsoft.com/office/officeart/2005/8/colors/accent2_2" csCatId="accent2" phldr="1"/>
      <dgm:spPr/>
      <dgm:t>
        <a:bodyPr/>
        <a:lstStyle/>
        <a:p>
          <a:endParaRPr lang="en-US"/>
        </a:p>
      </dgm:t>
    </dgm:pt>
    <dgm:pt modelId="{89F62A24-9935-4999-BB1D-FAC555C8F093}">
      <dgm:prSet/>
      <dgm:spPr/>
      <dgm:t>
        <a:bodyPr/>
        <a:lstStyle/>
        <a:p>
          <a:pPr>
            <a:defRPr b="1"/>
          </a:pPr>
          <a:r>
            <a:rPr lang="en-US"/>
            <a:t>1997</a:t>
          </a:r>
        </a:p>
      </dgm:t>
    </dgm:pt>
    <dgm:pt modelId="{BFEF80BB-B6F2-4CDD-8317-EDDFDFCF82FD}" type="parTrans" cxnId="{C7C6DD29-B962-412F-8237-90BB3E30C01C}">
      <dgm:prSet/>
      <dgm:spPr/>
      <dgm:t>
        <a:bodyPr/>
        <a:lstStyle/>
        <a:p>
          <a:endParaRPr lang="en-US"/>
        </a:p>
      </dgm:t>
    </dgm:pt>
    <dgm:pt modelId="{EB352112-95EA-4AA7-AC0E-43DAC8D8FBEC}" type="sibTrans" cxnId="{C7C6DD29-B962-412F-8237-90BB3E30C01C}">
      <dgm:prSet/>
      <dgm:spPr/>
      <dgm:t>
        <a:bodyPr/>
        <a:lstStyle/>
        <a:p>
          <a:endParaRPr lang="en-US"/>
        </a:p>
      </dgm:t>
    </dgm:pt>
    <dgm:pt modelId="{ABAB3854-7722-4922-96CB-9E6CC48F2E47}">
      <dgm:prSet/>
      <dgm:spPr/>
      <dgm:t>
        <a:bodyPr/>
        <a:lstStyle/>
        <a:p>
          <a:r>
            <a:rPr lang="en-US"/>
            <a:t>Gemcitabine survival benefit</a:t>
          </a:r>
        </a:p>
      </dgm:t>
    </dgm:pt>
    <dgm:pt modelId="{DF44AA85-51C5-447E-A7F0-1D3441BDB6DA}" type="parTrans" cxnId="{0D30E197-7A1C-445D-80BF-1D54F522E36F}">
      <dgm:prSet/>
      <dgm:spPr/>
      <dgm:t>
        <a:bodyPr/>
        <a:lstStyle/>
        <a:p>
          <a:endParaRPr lang="en-US"/>
        </a:p>
      </dgm:t>
    </dgm:pt>
    <dgm:pt modelId="{DCFAEC71-23E0-480F-9456-B5BE345520AB}" type="sibTrans" cxnId="{0D30E197-7A1C-445D-80BF-1D54F522E36F}">
      <dgm:prSet/>
      <dgm:spPr/>
      <dgm:t>
        <a:bodyPr/>
        <a:lstStyle/>
        <a:p>
          <a:endParaRPr lang="en-US"/>
        </a:p>
      </dgm:t>
    </dgm:pt>
    <dgm:pt modelId="{925AABDA-1108-43A2-8314-D57D9861408D}">
      <dgm:prSet/>
      <dgm:spPr/>
      <dgm:t>
        <a:bodyPr/>
        <a:lstStyle/>
        <a:p>
          <a:pPr>
            <a:defRPr b="1"/>
          </a:pPr>
          <a:r>
            <a:rPr lang="en-US" dirty="0"/>
            <a:t>2007</a:t>
          </a:r>
        </a:p>
      </dgm:t>
    </dgm:pt>
    <dgm:pt modelId="{C3992A13-EED6-4B40-B08E-912D8A3CCBAE}" type="parTrans" cxnId="{5CD19841-3EF0-41BC-B950-F014B97D5374}">
      <dgm:prSet/>
      <dgm:spPr/>
      <dgm:t>
        <a:bodyPr/>
        <a:lstStyle/>
        <a:p>
          <a:endParaRPr lang="en-US"/>
        </a:p>
      </dgm:t>
    </dgm:pt>
    <dgm:pt modelId="{A3FDC9D4-9C6A-4EE9-9810-365222538F97}" type="sibTrans" cxnId="{5CD19841-3EF0-41BC-B950-F014B97D5374}">
      <dgm:prSet/>
      <dgm:spPr/>
      <dgm:t>
        <a:bodyPr/>
        <a:lstStyle/>
        <a:p>
          <a:endParaRPr lang="en-US"/>
        </a:p>
      </dgm:t>
    </dgm:pt>
    <dgm:pt modelId="{EF5C828F-8523-404B-9F24-D59F5562AABD}">
      <dgm:prSet/>
      <dgm:spPr/>
      <dgm:t>
        <a:bodyPr/>
        <a:lstStyle/>
        <a:p>
          <a:r>
            <a:rPr lang="en-US" dirty="0"/>
            <a:t>Gemcitabine Erlotinib (survival benefit of 10 days; lessons in how not to design trials)</a:t>
          </a:r>
        </a:p>
      </dgm:t>
    </dgm:pt>
    <dgm:pt modelId="{F7449988-1286-4C75-A513-501D4B6106C9}" type="parTrans" cxnId="{9BD2B116-584D-4A76-8677-9FBC287531EA}">
      <dgm:prSet/>
      <dgm:spPr/>
      <dgm:t>
        <a:bodyPr/>
        <a:lstStyle/>
        <a:p>
          <a:endParaRPr lang="en-US"/>
        </a:p>
      </dgm:t>
    </dgm:pt>
    <dgm:pt modelId="{82813DC6-C44C-47C5-8B18-D0D96C4B36CF}" type="sibTrans" cxnId="{9BD2B116-584D-4A76-8677-9FBC287531EA}">
      <dgm:prSet/>
      <dgm:spPr/>
      <dgm:t>
        <a:bodyPr/>
        <a:lstStyle/>
        <a:p>
          <a:endParaRPr lang="en-US"/>
        </a:p>
      </dgm:t>
    </dgm:pt>
    <dgm:pt modelId="{E4F54228-884D-4DEB-991A-618101859EE4}">
      <dgm:prSet/>
      <dgm:spPr/>
      <dgm:t>
        <a:bodyPr/>
        <a:lstStyle/>
        <a:p>
          <a:pPr>
            <a:defRPr b="1"/>
          </a:pPr>
          <a:r>
            <a:rPr lang="en-US"/>
            <a:t>2011</a:t>
          </a:r>
        </a:p>
      </dgm:t>
    </dgm:pt>
    <dgm:pt modelId="{F518F74E-200D-4117-97B9-7976C1A267C9}" type="parTrans" cxnId="{4DD761A0-96CD-4A44-918E-0F202223AED1}">
      <dgm:prSet/>
      <dgm:spPr/>
      <dgm:t>
        <a:bodyPr/>
        <a:lstStyle/>
        <a:p>
          <a:endParaRPr lang="en-US"/>
        </a:p>
      </dgm:t>
    </dgm:pt>
    <dgm:pt modelId="{3A95722D-D0C9-445D-BBFD-2F7E3C255BAE}" type="sibTrans" cxnId="{4DD761A0-96CD-4A44-918E-0F202223AED1}">
      <dgm:prSet/>
      <dgm:spPr/>
      <dgm:t>
        <a:bodyPr/>
        <a:lstStyle/>
        <a:p>
          <a:endParaRPr lang="en-US"/>
        </a:p>
      </dgm:t>
    </dgm:pt>
    <dgm:pt modelId="{8F82BF41-CF5D-400A-959A-DBA180BA1BB6}">
      <dgm:prSet/>
      <dgm:spPr/>
      <dgm:t>
        <a:bodyPr/>
        <a:lstStyle/>
        <a:p>
          <a:r>
            <a:rPr lang="en-US"/>
            <a:t>PRODIGE-4: FOLFIRINOX superior to gemcitabine (mOS 11.1 months)</a:t>
          </a:r>
        </a:p>
      </dgm:t>
    </dgm:pt>
    <dgm:pt modelId="{CABB7475-D779-4E35-AFAA-C5D9579AF814}" type="parTrans" cxnId="{D240C2AF-A49F-4ED2-AAB6-20A89D0774A5}">
      <dgm:prSet/>
      <dgm:spPr/>
      <dgm:t>
        <a:bodyPr/>
        <a:lstStyle/>
        <a:p>
          <a:endParaRPr lang="en-US"/>
        </a:p>
      </dgm:t>
    </dgm:pt>
    <dgm:pt modelId="{A41FC47D-E66E-4D63-AF57-FBD01747D7DC}" type="sibTrans" cxnId="{D240C2AF-A49F-4ED2-AAB6-20A89D0774A5}">
      <dgm:prSet/>
      <dgm:spPr/>
      <dgm:t>
        <a:bodyPr/>
        <a:lstStyle/>
        <a:p>
          <a:endParaRPr lang="en-US"/>
        </a:p>
      </dgm:t>
    </dgm:pt>
    <dgm:pt modelId="{89E715ED-56AB-4DB7-8339-002D7B64BDF5}">
      <dgm:prSet/>
      <dgm:spPr/>
      <dgm:t>
        <a:bodyPr/>
        <a:lstStyle/>
        <a:p>
          <a:pPr>
            <a:defRPr b="1"/>
          </a:pPr>
          <a:r>
            <a:rPr lang="en-US"/>
            <a:t>2013</a:t>
          </a:r>
        </a:p>
      </dgm:t>
    </dgm:pt>
    <dgm:pt modelId="{399CF8AA-CFD9-4ED4-BFCA-7323B97961B7}" type="parTrans" cxnId="{CBD60F4C-9C4F-4781-ABA9-C2186C368692}">
      <dgm:prSet/>
      <dgm:spPr/>
      <dgm:t>
        <a:bodyPr/>
        <a:lstStyle/>
        <a:p>
          <a:endParaRPr lang="en-US"/>
        </a:p>
      </dgm:t>
    </dgm:pt>
    <dgm:pt modelId="{8867270C-67FB-4533-B0E7-8997E98159C0}" type="sibTrans" cxnId="{CBD60F4C-9C4F-4781-ABA9-C2186C368692}">
      <dgm:prSet/>
      <dgm:spPr/>
      <dgm:t>
        <a:bodyPr/>
        <a:lstStyle/>
        <a:p>
          <a:endParaRPr lang="en-US"/>
        </a:p>
      </dgm:t>
    </dgm:pt>
    <dgm:pt modelId="{B6350C05-B070-41EC-982E-6EEE0E5BD269}">
      <dgm:prSet/>
      <dgm:spPr/>
      <dgm:t>
        <a:bodyPr/>
        <a:lstStyle/>
        <a:p>
          <a:r>
            <a:rPr lang="en-US"/>
            <a:t>MPACT: Gemcitabine Nab-Paclitaxel (mOS 8.5 months)</a:t>
          </a:r>
        </a:p>
      </dgm:t>
    </dgm:pt>
    <dgm:pt modelId="{456380D9-86DC-4329-90D0-055E5599F9A7}" type="parTrans" cxnId="{C5FD6667-2EAC-4D8A-8FEA-BAF252EA2E5A}">
      <dgm:prSet/>
      <dgm:spPr/>
      <dgm:t>
        <a:bodyPr/>
        <a:lstStyle/>
        <a:p>
          <a:endParaRPr lang="en-US"/>
        </a:p>
      </dgm:t>
    </dgm:pt>
    <dgm:pt modelId="{D47571C0-DB8B-49DC-B8F6-5B0562207137}" type="sibTrans" cxnId="{C5FD6667-2EAC-4D8A-8FEA-BAF252EA2E5A}">
      <dgm:prSet/>
      <dgm:spPr/>
      <dgm:t>
        <a:bodyPr/>
        <a:lstStyle/>
        <a:p>
          <a:endParaRPr lang="en-US"/>
        </a:p>
      </dgm:t>
    </dgm:pt>
    <dgm:pt modelId="{095496B4-1056-4517-800E-74391AAACA0A}">
      <dgm:prSet/>
      <dgm:spPr/>
      <dgm:t>
        <a:bodyPr/>
        <a:lstStyle/>
        <a:p>
          <a:pPr>
            <a:defRPr b="1"/>
          </a:pPr>
          <a:r>
            <a:rPr lang="en-US"/>
            <a:t>2019</a:t>
          </a:r>
        </a:p>
      </dgm:t>
    </dgm:pt>
    <dgm:pt modelId="{1C1A0CD4-87C2-4E13-9459-9AF580A32B97}" type="parTrans" cxnId="{FE895175-A1BE-4D64-8737-6FD302FB7D48}">
      <dgm:prSet/>
      <dgm:spPr/>
      <dgm:t>
        <a:bodyPr/>
        <a:lstStyle/>
        <a:p>
          <a:endParaRPr lang="en-US"/>
        </a:p>
      </dgm:t>
    </dgm:pt>
    <dgm:pt modelId="{303256CE-630F-4061-970A-EB16F2229ECE}" type="sibTrans" cxnId="{FE895175-A1BE-4D64-8737-6FD302FB7D48}">
      <dgm:prSet/>
      <dgm:spPr/>
      <dgm:t>
        <a:bodyPr/>
        <a:lstStyle/>
        <a:p>
          <a:endParaRPr lang="en-US"/>
        </a:p>
      </dgm:t>
    </dgm:pt>
    <dgm:pt modelId="{A3881C76-B877-489E-8F62-C36C235AF715}">
      <dgm:prSet/>
      <dgm:spPr/>
      <dgm:t>
        <a:bodyPr/>
        <a:lstStyle/>
        <a:p>
          <a:r>
            <a:rPr lang="en-US"/>
            <a:t>POLO: Olaparib maintenance in BRCA</a:t>
          </a:r>
        </a:p>
      </dgm:t>
    </dgm:pt>
    <dgm:pt modelId="{95B73929-1375-47B5-B85B-CD015F020931}" type="parTrans" cxnId="{50FA9D9C-4D74-4B21-8B61-06DC54C64BDF}">
      <dgm:prSet/>
      <dgm:spPr/>
      <dgm:t>
        <a:bodyPr/>
        <a:lstStyle/>
        <a:p>
          <a:endParaRPr lang="en-US"/>
        </a:p>
      </dgm:t>
    </dgm:pt>
    <dgm:pt modelId="{979A16B6-CC64-4732-AC44-88D3D2737BD7}" type="sibTrans" cxnId="{50FA9D9C-4D74-4B21-8B61-06DC54C64BDF}">
      <dgm:prSet/>
      <dgm:spPr/>
      <dgm:t>
        <a:bodyPr/>
        <a:lstStyle/>
        <a:p>
          <a:endParaRPr lang="en-US"/>
        </a:p>
      </dgm:t>
    </dgm:pt>
    <dgm:pt modelId="{6916A430-9350-4E37-A0A8-DA153A5D50F1}">
      <dgm:prSet/>
      <dgm:spPr/>
      <dgm:t>
        <a:bodyPr/>
        <a:lstStyle/>
        <a:p>
          <a:pPr>
            <a:defRPr b="1"/>
          </a:pPr>
          <a:r>
            <a:rPr lang="en-US"/>
            <a:t>2023</a:t>
          </a:r>
        </a:p>
      </dgm:t>
    </dgm:pt>
    <dgm:pt modelId="{DA6C4E1C-EA3A-4FF9-A2F9-1959B0ED098A}" type="parTrans" cxnId="{7C01977E-DD22-40D4-87F1-E97290398F69}">
      <dgm:prSet/>
      <dgm:spPr/>
      <dgm:t>
        <a:bodyPr/>
        <a:lstStyle/>
        <a:p>
          <a:endParaRPr lang="en-US"/>
        </a:p>
      </dgm:t>
    </dgm:pt>
    <dgm:pt modelId="{D6E5956D-95F6-42F8-BB3F-554BAFF25A90}" type="sibTrans" cxnId="{7C01977E-DD22-40D4-87F1-E97290398F69}">
      <dgm:prSet/>
      <dgm:spPr/>
      <dgm:t>
        <a:bodyPr/>
        <a:lstStyle/>
        <a:p>
          <a:endParaRPr lang="en-US"/>
        </a:p>
      </dgm:t>
    </dgm:pt>
    <dgm:pt modelId="{65CB7637-1A70-4C88-99D7-41792D261891}">
      <dgm:prSet/>
      <dgm:spPr/>
      <dgm:t>
        <a:bodyPr/>
        <a:lstStyle/>
        <a:p>
          <a:r>
            <a:rPr lang="en-US"/>
            <a:t>NAPOLI-3: NALIRIFOX: mOS 11.1 months</a:t>
          </a:r>
        </a:p>
      </dgm:t>
    </dgm:pt>
    <dgm:pt modelId="{68BAA351-B8F2-4BA1-BB5B-9CB2D12EFE38}" type="parTrans" cxnId="{E1BC18DC-1C28-458A-B99E-B35234B1D005}">
      <dgm:prSet/>
      <dgm:spPr/>
      <dgm:t>
        <a:bodyPr/>
        <a:lstStyle/>
        <a:p>
          <a:endParaRPr lang="en-US"/>
        </a:p>
      </dgm:t>
    </dgm:pt>
    <dgm:pt modelId="{5C23C72E-E201-4C42-ABC6-402D16C9B8F1}" type="sibTrans" cxnId="{E1BC18DC-1C28-458A-B99E-B35234B1D005}">
      <dgm:prSet/>
      <dgm:spPr/>
      <dgm:t>
        <a:bodyPr/>
        <a:lstStyle/>
        <a:p>
          <a:endParaRPr lang="en-US"/>
        </a:p>
      </dgm:t>
    </dgm:pt>
    <dgm:pt modelId="{A25D1DDF-485D-40F7-AFA7-1F0E882C976B}" type="pres">
      <dgm:prSet presAssocID="{01FD572E-FDC7-4EEF-82FD-C12043F63BE0}" presName="root" presStyleCnt="0">
        <dgm:presLayoutVars>
          <dgm:chMax/>
          <dgm:chPref/>
          <dgm:animLvl val="lvl"/>
        </dgm:presLayoutVars>
      </dgm:prSet>
      <dgm:spPr/>
    </dgm:pt>
    <dgm:pt modelId="{84AD0837-93E6-4F2A-9585-671A595BC058}" type="pres">
      <dgm:prSet presAssocID="{01FD572E-FDC7-4EEF-82FD-C12043F63BE0}" presName="divider" presStyleLbl="node1" presStyleIdx="0" presStyleCnt="1"/>
      <dgm:spPr/>
    </dgm:pt>
    <dgm:pt modelId="{E325DD61-F921-4A12-9BC9-41CB8B6DA62F}" type="pres">
      <dgm:prSet presAssocID="{01FD572E-FDC7-4EEF-82FD-C12043F63BE0}" presName="nodes" presStyleCnt="0">
        <dgm:presLayoutVars>
          <dgm:chMax/>
          <dgm:chPref/>
          <dgm:animLvl val="lvl"/>
        </dgm:presLayoutVars>
      </dgm:prSet>
      <dgm:spPr/>
    </dgm:pt>
    <dgm:pt modelId="{DB4D4122-E09D-40AB-BF5D-2B641AC5FCAE}" type="pres">
      <dgm:prSet presAssocID="{89F62A24-9935-4999-BB1D-FAC555C8F093}" presName="composite" presStyleCnt="0"/>
      <dgm:spPr/>
    </dgm:pt>
    <dgm:pt modelId="{AFE4F6B1-EAAA-486E-9545-5CD286B0D8EE}" type="pres">
      <dgm:prSet presAssocID="{89F62A24-9935-4999-BB1D-FAC555C8F093}" presName="L1TextContainer" presStyleLbl="revTx" presStyleIdx="0" presStyleCnt="6">
        <dgm:presLayoutVars>
          <dgm:chMax val="1"/>
          <dgm:chPref val="1"/>
          <dgm:bulletEnabled val="1"/>
        </dgm:presLayoutVars>
      </dgm:prSet>
      <dgm:spPr/>
    </dgm:pt>
    <dgm:pt modelId="{4842877B-0FA1-43C9-B347-C71B0CA8AC99}" type="pres">
      <dgm:prSet presAssocID="{89F62A24-9935-4999-BB1D-FAC555C8F093}" presName="L2TextContainerWrapper" presStyleCnt="0">
        <dgm:presLayoutVars>
          <dgm:chMax val="0"/>
          <dgm:chPref val="0"/>
          <dgm:bulletEnabled val="1"/>
        </dgm:presLayoutVars>
      </dgm:prSet>
      <dgm:spPr/>
    </dgm:pt>
    <dgm:pt modelId="{31A15937-70CB-4493-AC5F-BAA00872E779}" type="pres">
      <dgm:prSet presAssocID="{89F62A24-9935-4999-BB1D-FAC555C8F093}" presName="L2TextContainer" presStyleLbl="bgAccFollowNode1" presStyleIdx="0" presStyleCnt="6"/>
      <dgm:spPr/>
    </dgm:pt>
    <dgm:pt modelId="{2B6B535B-602F-4F57-B107-66FDBF97A5E4}" type="pres">
      <dgm:prSet presAssocID="{89F62A24-9935-4999-BB1D-FAC555C8F093}" presName="FlexibleEmptyPlaceHolder" presStyleCnt="0"/>
      <dgm:spPr/>
    </dgm:pt>
    <dgm:pt modelId="{7909F2E9-378B-43F4-B14D-CC56D8DE6B7B}" type="pres">
      <dgm:prSet presAssocID="{89F62A24-9935-4999-BB1D-FAC555C8F093}" presName="ConnectLine" presStyleLbl="alignNode1" presStyleIdx="0"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D98E358E-0BC9-4072-B8C7-F0FFAD4CD59D}" type="pres">
      <dgm:prSet presAssocID="{89F62A24-9935-4999-BB1D-FAC555C8F093}"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B94D291D-DEAF-40F1-8849-8D334EB28ABB}" type="pres">
      <dgm:prSet presAssocID="{89F62A24-9935-4999-BB1D-FAC555C8F093}" presName="EmptyPlaceHolder" presStyleCnt="0"/>
      <dgm:spPr/>
    </dgm:pt>
    <dgm:pt modelId="{7A6FB17D-8E8D-4DAC-AB06-130048AEC406}" type="pres">
      <dgm:prSet presAssocID="{EB352112-95EA-4AA7-AC0E-43DAC8D8FBEC}" presName="spaceBetweenRectangles" presStyleCnt="0"/>
      <dgm:spPr/>
    </dgm:pt>
    <dgm:pt modelId="{BBBFA690-D378-4B39-892F-FEB1186BDC7C}" type="pres">
      <dgm:prSet presAssocID="{925AABDA-1108-43A2-8314-D57D9861408D}" presName="composite" presStyleCnt="0"/>
      <dgm:spPr/>
    </dgm:pt>
    <dgm:pt modelId="{EB1377FF-8DBF-4843-9C20-4CE89C843F70}" type="pres">
      <dgm:prSet presAssocID="{925AABDA-1108-43A2-8314-D57D9861408D}" presName="L1TextContainer" presStyleLbl="revTx" presStyleIdx="1" presStyleCnt="6">
        <dgm:presLayoutVars>
          <dgm:chMax val="1"/>
          <dgm:chPref val="1"/>
          <dgm:bulletEnabled val="1"/>
        </dgm:presLayoutVars>
      </dgm:prSet>
      <dgm:spPr/>
    </dgm:pt>
    <dgm:pt modelId="{D2A957EA-884F-4FA3-98BE-64C310D2F4BE}" type="pres">
      <dgm:prSet presAssocID="{925AABDA-1108-43A2-8314-D57D9861408D}" presName="L2TextContainerWrapper" presStyleCnt="0">
        <dgm:presLayoutVars>
          <dgm:chMax val="0"/>
          <dgm:chPref val="0"/>
          <dgm:bulletEnabled val="1"/>
        </dgm:presLayoutVars>
      </dgm:prSet>
      <dgm:spPr/>
    </dgm:pt>
    <dgm:pt modelId="{50461413-7A68-4BD5-A1F0-5F24FCD0531D}" type="pres">
      <dgm:prSet presAssocID="{925AABDA-1108-43A2-8314-D57D9861408D}" presName="L2TextContainer" presStyleLbl="bgAccFollowNode1" presStyleIdx="1" presStyleCnt="6"/>
      <dgm:spPr/>
    </dgm:pt>
    <dgm:pt modelId="{4852D6FD-B83B-48F4-B587-4AB749D00678}" type="pres">
      <dgm:prSet presAssocID="{925AABDA-1108-43A2-8314-D57D9861408D}" presName="FlexibleEmptyPlaceHolder" presStyleCnt="0"/>
      <dgm:spPr/>
    </dgm:pt>
    <dgm:pt modelId="{A2DD14EC-8D6A-445D-9ED3-E3CFBA4EC693}" type="pres">
      <dgm:prSet presAssocID="{925AABDA-1108-43A2-8314-D57D9861408D}" presName="ConnectLine" presStyleLbl="alignNode1" presStyleIdx="1"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022044C5-2E49-48A4-8EE4-40A42EDB42A2}" type="pres">
      <dgm:prSet presAssocID="{925AABDA-1108-43A2-8314-D57D9861408D}"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79CB7EA5-07B5-4161-AE35-706E1996EF7C}" type="pres">
      <dgm:prSet presAssocID="{925AABDA-1108-43A2-8314-D57D9861408D}" presName="EmptyPlaceHolder" presStyleCnt="0"/>
      <dgm:spPr/>
    </dgm:pt>
    <dgm:pt modelId="{D6575F45-AE83-4B16-BB56-A2F67498DEBE}" type="pres">
      <dgm:prSet presAssocID="{A3FDC9D4-9C6A-4EE9-9810-365222538F97}" presName="spaceBetweenRectangles" presStyleCnt="0"/>
      <dgm:spPr/>
    </dgm:pt>
    <dgm:pt modelId="{523D14F6-1FD0-483B-82C9-438CE138E976}" type="pres">
      <dgm:prSet presAssocID="{E4F54228-884D-4DEB-991A-618101859EE4}" presName="composite" presStyleCnt="0"/>
      <dgm:spPr/>
    </dgm:pt>
    <dgm:pt modelId="{A3C94DFD-4DDB-4E90-8E1E-887FF32604EE}" type="pres">
      <dgm:prSet presAssocID="{E4F54228-884D-4DEB-991A-618101859EE4}" presName="L1TextContainer" presStyleLbl="revTx" presStyleIdx="2" presStyleCnt="6">
        <dgm:presLayoutVars>
          <dgm:chMax val="1"/>
          <dgm:chPref val="1"/>
          <dgm:bulletEnabled val="1"/>
        </dgm:presLayoutVars>
      </dgm:prSet>
      <dgm:spPr/>
    </dgm:pt>
    <dgm:pt modelId="{2376A065-D029-48A2-9EF8-E53901D628C9}" type="pres">
      <dgm:prSet presAssocID="{E4F54228-884D-4DEB-991A-618101859EE4}" presName="L2TextContainerWrapper" presStyleCnt="0">
        <dgm:presLayoutVars>
          <dgm:chMax val="0"/>
          <dgm:chPref val="0"/>
          <dgm:bulletEnabled val="1"/>
        </dgm:presLayoutVars>
      </dgm:prSet>
      <dgm:spPr/>
    </dgm:pt>
    <dgm:pt modelId="{1AE9B33C-0007-46B3-B7E9-9ADE922E44FA}" type="pres">
      <dgm:prSet presAssocID="{E4F54228-884D-4DEB-991A-618101859EE4}" presName="L2TextContainer" presStyleLbl="bgAccFollowNode1" presStyleIdx="2" presStyleCnt="6"/>
      <dgm:spPr/>
    </dgm:pt>
    <dgm:pt modelId="{54535428-724E-4BCD-AD64-4E57FD5F0FAE}" type="pres">
      <dgm:prSet presAssocID="{E4F54228-884D-4DEB-991A-618101859EE4}" presName="FlexibleEmptyPlaceHolder" presStyleCnt="0"/>
      <dgm:spPr/>
    </dgm:pt>
    <dgm:pt modelId="{705A869C-BF9B-4986-A574-D50D00BA8CCB}" type="pres">
      <dgm:prSet presAssocID="{E4F54228-884D-4DEB-991A-618101859EE4}" presName="ConnectLine" presStyleLbl="alignNode1" presStyleIdx="2"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63E9CD55-6A6B-4CB0-9605-1BE2AF121A97}" type="pres">
      <dgm:prSet presAssocID="{E4F54228-884D-4DEB-991A-618101859EE4}"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3F81D75A-C13F-4461-BE67-E5E0DA8E4CE4}" type="pres">
      <dgm:prSet presAssocID="{E4F54228-884D-4DEB-991A-618101859EE4}" presName="EmptyPlaceHolder" presStyleCnt="0"/>
      <dgm:spPr/>
    </dgm:pt>
    <dgm:pt modelId="{D8988A6E-D5B6-4C07-AE28-C59F3F95849D}" type="pres">
      <dgm:prSet presAssocID="{3A95722D-D0C9-445D-BBFD-2F7E3C255BAE}" presName="spaceBetweenRectangles" presStyleCnt="0"/>
      <dgm:spPr/>
    </dgm:pt>
    <dgm:pt modelId="{B2954173-1F54-4389-9B16-C75F626895AD}" type="pres">
      <dgm:prSet presAssocID="{89E715ED-56AB-4DB7-8339-002D7B64BDF5}" presName="composite" presStyleCnt="0"/>
      <dgm:spPr/>
    </dgm:pt>
    <dgm:pt modelId="{6D3D5E08-221F-4B71-AD49-DA5103C29D1B}" type="pres">
      <dgm:prSet presAssocID="{89E715ED-56AB-4DB7-8339-002D7B64BDF5}" presName="L1TextContainer" presStyleLbl="revTx" presStyleIdx="3" presStyleCnt="6">
        <dgm:presLayoutVars>
          <dgm:chMax val="1"/>
          <dgm:chPref val="1"/>
          <dgm:bulletEnabled val="1"/>
        </dgm:presLayoutVars>
      </dgm:prSet>
      <dgm:spPr/>
    </dgm:pt>
    <dgm:pt modelId="{53F471C1-09C8-4BA3-8438-7CB5D177EE64}" type="pres">
      <dgm:prSet presAssocID="{89E715ED-56AB-4DB7-8339-002D7B64BDF5}" presName="L2TextContainerWrapper" presStyleCnt="0">
        <dgm:presLayoutVars>
          <dgm:chMax val="0"/>
          <dgm:chPref val="0"/>
          <dgm:bulletEnabled val="1"/>
        </dgm:presLayoutVars>
      </dgm:prSet>
      <dgm:spPr/>
    </dgm:pt>
    <dgm:pt modelId="{9C879D59-E48D-4492-AC41-AD69FFCE641E}" type="pres">
      <dgm:prSet presAssocID="{89E715ED-56AB-4DB7-8339-002D7B64BDF5}" presName="L2TextContainer" presStyleLbl="bgAccFollowNode1" presStyleIdx="3" presStyleCnt="6"/>
      <dgm:spPr/>
    </dgm:pt>
    <dgm:pt modelId="{38039C80-BD1B-4231-B31B-46FF02AC8F07}" type="pres">
      <dgm:prSet presAssocID="{89E715ED-56AB-4DB7-8339-002D7B64BDF5}" presName="FlexibleEmptyPlaceHolder" presStyleCnt="0"/>
      <dgm:spPr/>
    </dgm:pt>
    <dgm:pt modelId="{619AD4F4-B466-4D3D-93F8-C244382631CE}" type="pres">
      <dgm:prSet presAssocID="{89E715ED-56AB-4DB7-8339-002D7B64BDF5}" presName="ConnectLine" presStyleLbl="alignNode1" presStyleIdx="3"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6DB07988-3916-4C1D-A669-6BA02E0F4DE0}" type="pres">
      <dgm:prSet presAssocID="{89E715ED-56AB-4DB7-8339-002D7B64BDF5}"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9382A387-40EC-49E5-B295-3A6D1A0C5532}" type="pres">
      <dgm:prSet presAssocID="{89E715ED-56AB-4DB7-8339-002D7B64BDF5}" presName="EmptyPlaceHolder" presStyleCnt="0"/>
      <dgm:spPr/>
    </dgm:pt>
    <dgm:pt modelId="{D96AE108-4939-4F42-B7E9-87E51AE64FC0}" type="pres">
      <dgm:prSet presAssocID="{8867270C-67FB-4533-B0E7-8997E98159C0}" presName="spaceBetweenRectangles" presStyleCnt="0"/>
      <dgm:spPr/>
    </dgm:pt>
    <dgm:pt modelId="{2665B1C6-6E6C-4D1F-A118-DF9BA39CB46F}" type="pres">
      <dgm:prSet presAssocID="{095496B4-1056-4517-800E-74391AAACA0A}" presName="composite" presStyleCnt="0"/>
      <dgm:spPr/>
    </dgm:pt>
    <dgm:pt modelId="{8B4A1AD4-CBDE-4051-A040-3903C055CBEC}" type="pres">
      <dgm:prSet presAssocID="{095496B4-1056-4517-800E-74391AAACA0A}" presName="L1TextContainer" presStyleLbl="revTx" presStyleIdx="4" presStyleCnt="6">
        <dgm:presLayoutVars>
          <dgm:chMax val="1"/>
          <dgm:chPref val="1"/>
          <dgm:bulletEnabled val="1"/>
        </dgm:presLayoutVars>
      </dgm:prSet>
      <dgm:spPr/>
    </dgm:pt>
    <dgm:pt modelId="{8B7B4645-14E1-4484-A4C2-673E5920E2BE}" type="pres">
      <dgm:prSet presAssocID="{095496B4-1056-4517-800E-74391AAACA0A}" presName="L2TextContainerWrapper" presStyleCnt="0">
        <dgm:presLayoutVars>
          <dgm:chMax val="0"/>
          <dgm:chPref val="0"/>
          <dgm:bulletEnabled val="1"/>
        </dgm:presLayoutVars>
      </dgm:prSet>
      <dgm:spPr/>
    </dgm:pt>
    <dgm:pt modelId="{7116DE51-B2C0-490A-B751-C05D7E45F504}" type="pres">
      <dgm:prSet presAssocID="{095496B4-1056-4517-800E-74391AAACA0A}" presName="L2TextContainer" presStyleLbl="bgAccFollowNode1" presStyleIdx="4" presStyleCnt="6"/>
      <dgm:spPr/>
    </dgm:pt>
    <dgm:pt modelId="{99E4FBBA-4DB0-4FCF-B8C6-DFDB9094FAC8}" type="pres">
      <dgm:prSet presAssocID="{095496B4-1056-4517-800E-74391AAACA0A}" presName="FlexibleEmptyPlaceHolder" presStyleCnt="0"/>
      <dgm:spPr/>
    </dgm:pt>
    <dgm:pt modelId="{A19D6D30-0B44-4357-BBC3-12F12D5EDF13}" type="pres">
      <dgm:prSet presAssocID="{095496B4-1056-4517-800E-74391AAACA0A}" presName="ConnectLine" presStyleLbl="alignNode1" presStyleIdx="4"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6B7A16FC-3A85-4C1E-A486-53E02960C4A6}" type="pres">
      <dgm:prSet presAssocID="{095496B4-1056-4517-800E-74391AAACA0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2EF48422-CD80-40B7-8158-39E6A21EC03B}" type="pres">
      <dgm:prSet presAssocID="{095496B4-1056-4517-800E-74391AAACA0A}" presName="EmptyPlaceHolder" presStyleCnt="0"/>
      <dgm:spPr/>
    </dgm:pt>
    <dgm:pt modelId="{9EF9916A-CB0C-47D7-A30C-2544CA9D78BF}" type="pres">
      <dgm:prSet presAssocID="{303256CE-630F-4061-970A-EB16F2229ECE}" presName="spaceBetweenRectangles" presStyleCnt="0"/>
      <dgm:spPr/>
    </dgm:pt>
    <dgm:pt modelId="{45DE97A9-1496-4440-9F0E-3726D8FA30FD}" type="pres">
      <dgm:prSet presAssocID="{6916A430-9350-4E37-A0A8-DA153A5D50F1}" presName="composite" presStyleCnt="0"/>
      <dgm:spPr/>
    </dgm:pt>
    <dgm:pt modelId="{5AB55E75-311E-4524-A109-B3FF258F97EA}" type="pres">
      <dgm:prSet presAssocID="{6916A430-9350-4E37-A0A8-DA153A5D50F1}" presName="L1TextContainer" presStyleLbl="revTx" presStyleIdx="5" presStyleCnt="6">
        <dgm:presLayoutVars>
          <dgm:chMax val="1"/>
          <dgm:chPref val="1"/>
          <dgm:bulletEnabled val="1"/>
        </dgm:presLayoutVars>
      </dgm:prSet>
      <dgm:spPr/>
    </dgm:pt>
    <dgm:pt modelId="{73C66C66-547E-411D-9B5E-E9681BD9EAE6}" type="pres">
      <dgm:prSet presAssocID="{6916A430-9350-4E37-A0A8-DA153A5D50F1}" presName="L2TextContainerWrapper" presStyleCnt="0">
        <dgm:presLayoutVars>
          <dgm:chMax val="0"/>
          <dgm:chPref val="0"/>
          <dgm:bulletEnabled val="1"/>
        </dgm:presLayoutVars>
      </dgm:prSet>
      <dgm:spPr/>
    </dgm:pt>
    <dgm:pt modelId="{A5E3E07A-799C-4949-BFBE-F06AAFF69830}" type="pres">
      <dgm:prSet presAssocID="{6916A430-9350-4E37-A0A8-DA153A5D50F1}" presName="L2TextContainer" presStyleLbl="bgAccFollowNode1" presStyleIdx="5" presStyleCnt="6"/>
      <dgm:spPr/>
    </dgm:pt>
    <dgm:pt modelId="{956AD940-A104-454F-95C6-C40578C87B9C}" type="pres">
      <dgm:prSet presAssocID="{6916A430-9350-4E37-A0A8-DA153A5D50F1}" presName="FlexibleEmptyPlaceHolder" presStyleCnt="0"/>
      <dgm:spPr/>
    </dgm:pt>
    <dgm:pt modelId="{6547E229-A629-49EA-8051-9346E68B8E30}" type="pres">
      <dgm:prSet presAssocID="{6916A430-9350-4E37-A0A8-DA153A5D50F1}" presName="ConnectLine" presStyleLbl="alignNode1" presStyleIdx="5"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FC18F650-B3D3-421A-B785-CA31945480A3}" type="pres">
      <dgm:prSet presAssocID="{6916A430-9350-4E37-A0A8-DA153A5D50F1}"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D9FA65BF-859A-4AAC-AB95-5B65778E38B9}" type="pres">
      <dgm:prSet presAssocID="{6916A430-9350-4E37-A0A8-DA153A5D50F1}" presName="EmptyPlaceHolder" presStyleCnt="0"/>
      <dgm:spPr/>
    </dgm:pt>
  </dgm:ptLst>
  <dgm:cxnLst>
    <dgm:cxn modelId="{FBDA0B11-1113-4609-A72C-35254E8C5D1F}" type="presOf" srcId="{01FD572E-FDC7-4EEF-82FD-C12043F63BE0}" destId="{A25D1DDF-485D-40F7-AFA7-1F0E882C976B}" srcOrd="0" destOrd="0" presId="urn:microsoft.com/office/officeart/2017/3/layout/HorizontalPathTimeline"/>
    <dgm:cxn modelId="{9BD2B116-584D-4A76-8677-9FBC287531EA}" srcId="{925AABDA-1108-43A2-8314-D57D9861408D}" destId="{EF5C828F-8523-404B-9F24-D59F5562AABD}" srcOrd="0" destOrd="0" parTransId="{F7449988-1286-4C75-A513-501D4B6106C9}" sibTransId="{82813DC6-C44C-47C5-8B18-D0D96C4B36CF}"/>
    <dgm:cxn modelId="{A391C51C-475D-4170-88C1-EBA02B16DAE9}" type="presOf" srcId="{E4F54228-884D-4DEB-991A-618101859EE4}" destId="{A3C94DFD-4DDB-4E90-8E1E-887FF32604EE}" srcOrd="0" destOrd="0" presId="urn:microsoft.com/office/officeart/2017/3/layout/HorizontalPathTimeline"/>
    <dgm:cxn modelId="{98444627-7A19-4D36-A3F5-AD010E38F03E}" type="presOf" srcId="{ABAB3854-7722-4922-96CB-9E6CC48F2E47}" destId="{31A15937-70CB-4493-AC5F-BAA00872E779}" srcOrd="0" destOrd="0" presId="urn:microsoft.com/office/officeart/2017/3/layout/HorizontalPathTimeline"/>
    <dgm:cxn modelId="{C7C6DD29-B962-412F-8237-90BB3E30C01C}" srcId="{01FD572E-FDC7-4EEF-82FD-C12043F63BE0}" destId="{89F62A24-9935-4999-BB1D-FAC555C8F093}" srcOrd="0" destOrd="0" parTransId="{BFEF80BB-B6F2-4CDD-8317-EDDFDFCF82FD}" sibTransId="{EB352112-95EA-4AA7-AC0E-43DAC8D8FBEC}"/>
    <dgm:cxn modelId="{5CD19841-3EF0-41BC-B950-F014B97D5374}" srcId="{01FD572E-FDC7-4EEF-82FD-C12043F63BE0}" destId="{925AABDA-1108-43A2-8314-D57D9861408D}" srcOrd="1" destOrd="0" parTransId="{C3992A13-EED6-4B40-B08E-912D8A3CCBAE}" sibTransId="{A3FDC9D4-9C6A-4EE9-9810-365222538F97}"/>
    <dgm:cxn modelId="{1D777F44-06C9-4305-BE98-7E7341BE1123}" type="presOf" srcId="{8F82BF41-CF5D-400A-959A-DBA180BA1BB6}" destId="{1AE9B33C-0007-46B3-B7E9-9ADE922E44FA}" srcOrd="0" destOrd="0" presId="urn:microsoft.com/office/officeart/2017/3/layout/HorizontalPathTimeline"/>
    <dgm:cxn modelId="{CBD60F4C-9C4F-4781-ABA9-C2186C368692}" srcId="{01FD572E-FDC7-4EEF-82FD-C12043F63BE0}" destId="{89E715ED-56AB-4DB7-8339-002D7B64BDF5}" srcOrd="3" destOrd="0" parTransId="{399CF8AA-CFD9-4ED4-BFCA-7323B97961B7}" sibTransId="{8867270C-67FB-4533-B0E7-8997E98159C0}"/>
    <dgm:cxn modelId="{63C82B50-45D3-495A-9BA6-57B7831D2D4D}" type="presOf" srcId="{65CB7637-1A70-4C88-99D7-41792D261891}" destId="{A5E3E07A-799C-4949-BFBE-F06AAFF69830}" srcOrd="0" destOrd="0" presId="urn:microsoft.com/office/officeart/2017/3/layout/HorizontalPathTimeline"/>
    <dgm:cxn modelId="{9B835062-456A-4B2C-8399-D14CFBC56017}" type="presOf" srcId="{B6350C05-B070-41EC-982E-6EEE0E5BD269}" destId="{9C879D59-E48D-4492-AC41-AD69FFCE641E}" srcOrd="0" destOrd="0" presId="urn:microsoft.com/office/officeart/2017/3/layout/HorizontalPathTimeline"/>
    <dgm:cxn modelId="{C5FD6667-2EAC-4D8A-8FEA-BAF252EA2E5A}" srcId="{89E715ED-56AB-4DB7-8339-002D7B64BDF5}" destId="{B6350C05-B070-41EC-982E-6EEE0E5BD269}" srcOrd="0" destOrd="0" parTransId="{456380D9-86DC-4329-90D0-055E5599F9A7}" sibTransId="{D47571C0-DB8B-49DC-B8F6-5B0562207137}"/>
    <dgm:cxn modelId="{7632DD71-158A-411C-8C84-372C01013154}" type="presOf" srcId="{89E715ED-56AB-4DB7-8339-002D7B64BDF5}" destId="{6D3D5E08-221F-4B71-AD49-DA5103C29D1B}" srcOrd="0" destOrd="0" presId="urn:microsoft.com/office/officeart/2017/3/layout/HorizontalPathTimeline"/>
    <dgm:cxn modelId="{64581775-F6AE-408A-9D27-E112D922979B}" type="presOf" srcId="{095496B4-1056-4517-800E-74391AAACA0A}" destId="{8B4A1AD4-CBDE-4051-A040-3903C055CBEC}" srcOrd="0" destOrd="0" presId="urn:microsoft.com/office/officeart/2017/3/layout/HorizontalPathTimeline"/>
    <dgm:cxn modelId="{FE895175-A1BE-4D64-8737-6FD302FB7D48}" srcId="{01FD572E-FDC7-4EEF-82FD-C12043F63BE0}" destId="{095496B4-1056-4517-800E-74391AAACA0A}" srcOrd="4" destOrd="0" parTransId="{1C1A0CD4-87C2-4E13-9459-9AF580A32B97}" sibTransId="{303256CE-630F-4061-970A-EB16F2229ECE}"/>
    <dgm:cxn modelId="{7C01977E-DD22-40D4-87F1-E97290398F69}" srcId="{01FD572E-FDC7-4EEF-82FD-C12043F63BE0}" destId="{6916A430-9350-4E37-A0A8-DA153A5D50F1}" srcOrd="5" destOrd="0" parTransId="{DA6C4E1C-EA3A-4FF9-A2F9-1959B0ED098A}" sibTransId="{D6E5956D-95F6-42F8-BB3F-554BAFF25A90}"/>
    <dgm:cxn modelId="{0D30E197-7A1C-445D-80BF-1D54F522E36F}" srcId="{89F62A24-9935-4999-BB1D-FAC555C8F093}" destId="{ABAB3854-7722-4922-96CB-9E6CC48F2E47}" srcOrd="0" destOrd="0" parTransId="{DF44AA85-51C5-447E-A7F0-1D3441BDB6DA}" sibTransId="{DCFAEC71-23E0-480F-9456-B5BE345520AB}"/>
    <dgm:cxn modelId="{8B375C98-AA50-44FA-9AF8-6DC17A11EB7E}" type="presOf" srcId="{925AABDA-1108-43A2-8314-D57D9861408D}" destId="{EB1377FF-8DBF-4843-9C20-4CE89C843F70}" srcOrd="0" destOrd="0" presId="urn:microsoft.com/office/officeart/2017/3/layout/HorizontalPathTimeline"/>
    <dgm:cxn modelId="{50FA9D9C-4D74-4B21-8B61-06DC54C64BDF}" srcId="{095496B4-1056-4517-800E-74391AAACA0A}" destId="{A3881C76-B877-489E-8F62-C36C235AF715}" srcOrd="0" destOrd="0" parTransId="{95B73929-1375-47B5-B85B-CD015F020931}" sibTransId="{979A16B6-CC64-4732-AC44-88D3D2737BD7}"/>
    <dgm:cxn modelId="{CA1C949D-237E-46F1-A5C4-BC2CC3FA1975}" type="presOf" srcId="{89F62A24-9935-4999-BB1D-FAC555C8F093}" destId="{AFE4F6B1-EAAA-486E-9545-5CD286B0D8EE}" srcOrd="0" destOrd="0" presId="urn:microsoft.com/office/officeart/2017/3/layout/HorizontalPathTimeline"/>
    <dgm:cxn modelId="{4DD761A0-96CD-4A44-918E-0F202223AED1}" srcId="{01FD572E-FDC7-4EEF-82FD-C12043F63BE0}" destId="{E4F54228-884D-4DEB-991A-618101859EE4}" srcOrd="2" destOrd="0" parTransId="{F518F74E-200D-4117-97B9-7976C1A267C9}" sibTransId="{3A95722D-D0C9-445D-BBFD-2F7E3C255BAE}"/>
    <dgm:cxn modelId="{D240C2AF-A49F-4ED2-AAB6-20A89D0774A5}" srcId="{E4F54228-884D-4DEB-991A-618101859EE4}" destId="{8F82BF41-CF5D-400A-959A-DBA180BA1BB6}" srcOrd="0" destOrd="0" parTransId="{CABB7475-D779-4E35-AFAA-C5D9579AF814}" sibTransId="{A41FC47D-E66E-4D63-AF57-FBD01747D7DC}"/>
    <dgm:cxn modelId="{B8D02FC2-FAAB-4942-8C56-04C3FB726700}" type="presOf" srcId="{A3881C76-B877-489E-8F62-C36C235AF715}" destId="{7116DE51-B2C0-490A-B751-C05D7E45F504}" srcOrd="0" destOrd="0" presId="urn:microsoft.com/office/officeart/2017/3/layout/HorizontalPathTimeline"/>
    <dgm:cxn modelId="{EE1DD7CC-EF7C-4F9D-AD8D-121B2453EFC8}" type="presOf" srcId="{6916A430-9350-4E37-A0A8-DA153A5D50F1}" destId="{5AB55E75-311E-4524-A109-B3FF258F97EA}" srcOrd="0" destOrd="0" presId="urn:microsoft.com/office/officeart/2017/3/layout/HorizontalPathTimeline"/>
    <dgm:cxn modelId="{E1BC18DC-1C28-458A-B99E-B35234B1D005}" srcId="{6916A430-9350-4E37-A0A8-DA153A5D50F1}" destId="{65CB7637-1A70-4C88-99D7-41792D261891}" srcOrd="0" destOrd="0" parTransId="{68BAA351-B8F2-4BA1-BB5B-9CB2D12EFE38}" sibTransId="{5C23C72E-E201-4C42-ABC6-402D16C9B8F1}"/>
    <dgm:cxn modelId="{FABF47EC-3C3C-4A1D-9096-A159A90425A1}" type="presOf" srcId="{EF5C828F-8523-404B-9F24-D59F5562AABD}" destId="{50461413-7A68-4BD5-A1F0-5F24FCD0531D}" srcOrd="0" destOrd="0" presId="urn:microsoft.com/office/officeart/2017/3/layout/HorizontalPathTimeline"/>
    <dgm:cxn modelId="{5BEED671-C9F3-4164-B26F-4B313DB6D1E2}" type="presParOf" srcId="{A25D1DDF-485D-40F7-AFA7-1F0E882C976B}" destId="{84AD0837-93E6-4F2A-9585-671A595BC058}" srcOrd="0" destOrd="0" presId="urn:microsoft.com/office/officeart/2017/3/layout/HorizontalPathTimeline"/>
    <dgm:cxn modelId="{CB023529-9D8D-4605-A2B7-D2ACAFB543F1}" type="presParOf" srcId="{A25D1DDF-485D-40F7-AFA7-1F0E882C976B}" destId="{E325DD61-F921-4A12-9BC9-41CB8B6DA62F}" srcOrd="1" destOrd="0" presId="urn:microsoft.com/office/officeart/2017/3/layout/HorizontalPathTimeline"/>
    <dgm:cxn modelId="{0839AF6D-70FC-41D6-A5EB-CF66D1C0EB46}" type="presParOf" srcId="{E325DD61-F921-4A12-9BC9-41CB8B6DA62F}" destId="{DB4D4122-E09D-40AB-BF5D-2B641AC5FCAE}" srcOrd="0" destOrd="0" presId="urn:microsoft.com/office/officeart/2017/3/layout/HorizontalPathTimeline"/>
    <dgm:cxn modelId="{7F1A2400-8BF6-441D-A129-0956226E7978}" type="presParOf" srcId="{DB4D4122-E09D-40AB-BF5D-2B641AC5FCAE}" destId="{AFE4F6B1-EAAA-486E-9545-5CD286B0D8EE}" srcOrd="0" destOrd="0" presId="urn:microsoft.com/office/officeart/2017/3/layout/HorizontalPathTimeline"/>
    <dgm:cxn modelId="{17C78566-4055-4802-910E-5897939A25F1}" type="presParOf" srcId="{DB4D4122-E09D-40AB-BF5D-2B641AC5FCAE}" destId="{4842877B-0FA1-43C9-B347-C71B0CA8AC99}" srcOrd="1" destOrd="0" presId="urn:microsoft.com/office/officeart/2017/3/layout/HorizontalPathTimeline"/>
    <dgm:cxn modelId="{B3DFE8DF-632B-446A-94E7-873CFABE2BAF}" type="presParOf" srcId="{4842877B-0FA1-43C9-B347-C71B0CA8AC99}" destId="{31A15937-70CB-4493-AC5F-BAA00872E779}" srcOrd="0" destOrd="0" presId="urn:microsoft.com/office/officeart/2017/3/layout/HorizontalPathTimeline"/>
    <dgm:cxn modelId="{FA17B239-08BE-4C34-8002-1212FE5FA200}" type="presParOf" srcId="{4842877B-0FA1-43C9-B347-C71B0CA8AC99}" destId="{2B6B535B-602F-4F57-B107-66FDBF97A5E4}" srcOrd="1" destOrd="0" presId="urn:microsoft.com/office/officeart/2017/3/layout/HorizontalPathTimeline"/>
    <dgm:cxn modelId="{49119190-4388-4F15-A8CC-C34C9A5A5445}" type="presParOf" srcId="{DB4D4122-E09D-40AB-BF5D-2B641AC5FCAE}" destId="{7909F2E9-378B-43F4-B14D-CC56D8DE6B7B}" srcOrd="2" destOrd="0" presId="urn:microsoft.com/office/officeart/2017/3/layout/HorizontalPathTimeline"/>
    <dgm:cxn modelId="{8878263E-6530-4B41-8387-84591E8FCCE7}" type="presParOf" srcId="{DB4D4122-E09D-40AB-BF5D-2B641AC5FCAE}" destId="{D98E358E-0BC9-4072-B8C7-F0FFAD4CD59D}" srcOrd="3" destOrd="0" presId="urn:microsoft.com/office/officeart/2017/3/layout/HorizontalPathTimeline"/>
    <dgm:cxn modelId="{0C710775-42B2-4E5D-9337-5E28E645AC09}" type="presParOf" srcId="{DB4D4122-E09D-40AB-BF5D-2B641AC5FCAE}" destId="{B94D291D-DEAF-40F1-8849-8D334EB28ABB}" srcOrd="4" destOrd="0" presId="urn:microsoft.com/office/officeart/2017/3/layout/HorizontalPathTimeline"/>
    <dgm:cxn modelId="{08402161-14CC-440C-B7C4-0279DB346511}" type="presParOf" srcId="{E325DD61-F921-4A12-9BC9-41CB8B6DA62F}" destId="{7A6FB17D-8E8D-4DAC-AB06-130048AEC406}" srcOrd="1" destOrd="0" presId="urn:microsoft.com/office/officeart/2017/3/layout/HorizontalPathTimeline"/>
    <dgm:cxn modelId="{B9CB5D0B-1BD3-4608-A7CB-F4E50F37A16C}" type="presParOf" srcId="{E325DD61-F921-4A12-9BC9-41CB8B6DA62F}" destId="{BBBFA690-D378-4B39-892F-FEB1186BDC7C}" srcOrd="2" destOrd="0" presId="urn:microsoft.com/office/officeart/2017/3/layout/HorizontalPathTimeline"/>
    <dgm:cxn modelId="{9296B1CB-590A-4649-8824-538317266E00}" type="presParOf" srcId="{BBBFA690-D378-4B39-892F-FEB1186BDC7C}" destId="{EB1377FF-8DBF-4843-9C20-4CE89C843F70}" srcOrd="0" destOrd="0" presId="urn:microsoft.com/office/officeart/2017/3/layout/HorizontalPathTimeline"/>
    <dgm:cxn modelId="{BC097F15-EDAE-4EB9-8BE1-E906B9DD5A52}" type="presParOf" srcId="{BBBFA690-D378-4B39-892F-FEB1186BDC7C}" destId="{D2A957EA-884F-4FA3-98BE-64C310D2F4BE}" srcOrd="1" destOrd="0" presId="urn:microsoft.com/office/officeart/2017/3/layout/HorizontalPathTimeline"/>
    <dgm:cxn modelId="{262B5955-7FE3-4E70-B915-EFBEE3C5ADA0}" type="presParOf" srcId="{D2A957EA-884F-4FA3-98BE-64C310D2F4BE}" destId="{50461413-7A68-4BD5-A1F0-5F24FCD0531D}" srcOrd="0" destOrd="0" presId="urn:microsoft.com/office/officeart/2017/3/layout/HorizontalPathTimeline"/>
    <dgm:cxn modelId="{5C6137CE-941D-48ED-8CFB-60E1B9AD9ED3}" type="presParOf" srcId="{D2A957EA-884F-4FA3-98BE-64C310D2F4BE}" destId="{4852D6FD-B83B-48F4-B587-4AB749D00678}" srcOrd="1" destOrd="0" presId="urn:microsoft.com/office/officeart/2017/3/layout/HorizontalPathTimeline"/>
    <dgm:cxn modelId="{8CF84B4E-ECAF-4D00-802C-A1EA63033AFD}" type="presParOf" srcId="{BBBFA690-D378-4B39-892F-FEB1186BDC7C}" destId="{A2DD14EC-8D6A-445D-9ED3-E3CFBA4EC693}" srcOrd="2" destOrd="0" presId="urn:microsoft.com/office/officeart/2017/3/layout/HorizontalPathTimeline"/>
    <dgm:cxn modelId="{E9DD7A5B-ED69-46A2-91E3-EE4B7964D06E}" type="presParOf" srcId="{BBBFA690-D378-4B39-892F-FEB1186BDC7C}" destId="{022044C5-2E49-48A4-8EE4-40A42EDB42A2}" srcOrd="3" destOrd="0" presId="urn:microsoft.com/office/officeart/2017/3/layout/HorizontalPathTimeline"/>
    <dgm:cxn modelId="{93D6E4FF-10F1-4267-9750-485A44DF751C}" type="presParOf" srcId="{BBBFA690-D378-4B39-892F-FEB1186BDC7C}" destId="{79CB7EA5-07B5-4161-AE35-706E1996EF7C}" srcOrd="4" destOrd="0" presId="urn:microsoft.com/office/officeart/2017/3/layout/HorizontalPathTimeline"/>
    <dgm:cxn modelId="{C4176CDE-D19E-48B6-AB04-B33690126931}" type="presParOf" srcId="{E325DD61-F921-4A12-9BC9-41CB8B6DA62F}" destId="{D6575F45-AE83-4B16-BB56-A2F67498DEBE}" srcOrd="3" destOrd="0" presId="urn:microsoft.com/office/officeart/2017/3/layout/HorizontalPathTimeline"/>
    <dgm:cxn modelId="{C6588973-B60B-4F37-9E32-23EA801EDFE7}" type="presParOf" srcId="{E325DD61-F921-4A12-9BC9-41CB8B6DA62F}" destId="{523D14F6-1FD0-483B-82C9-438CE138E976}" srcOrd="4" destOrd="0" presId="urn:microsoft.com/office/officeart/2017/3/layout/HorizontalPathTimeline"/>
    <dgm:cxn modelId="{499C6FAA-FD79-4D62-9670-7DD1FE87082F}" type="presParOf" srcId="{523D14F6-1FD0-483B-82C9-438CE138E976}" destId="{A3C94DFD-4DDB-4E90-8E1E-887FF32604EE}" srcOrd="0" destOrd="0" presId="urn:microsoft.com/office/officeart/2017/3/layout/HorizontalPathTimeline"/>
    <dgm:cxn modelId="{671A8490-DFAB-4901-92C2-4DF6E32B020C}" type="presParOf" srcId="{523D14F6-1FD0-483B-82C9-438CE138E976}" destId="{2376A065-D029-48A2-9EF8-E53901D628C9}" srcOrd="1" destOrd="0" presId="urn:microsoft.com/office/officeart/2017/3/layout/HorizontalPathTimeline"/>
    <dgm:cxn modelId="{BB54CC51-E4C4-4BE3-BF57-85C2D8877EF2}" type="presParOf" srcId="{2376A065-D029-48A2-9EF8-E53901D628C9}" destId="{1AE9B33C-0007-46B3-B7E9-9ADE922E44FA}" srcOrd="0" destOrd="0" presId="urn:microsoft.com/office/officeart/2017/3/layout/HorizontalPathTimeline"/>
    <dgm:cxn modelId="{60A74663-3D88-4AB1-8218-8AA853167235}" type="presParOf" srcId="{2376A065-D029-48A2-9EF8-E53901D628C9}" destId="{54535428-724E-4BCD-AD64-4E57FD5F0FAE}" srcOrd="1" destOrd="0" presId="urn:microsoft.com/office/officeart/2017/3/layout/HorizontalPathTimeline"/>
    <dgm:cxn modelId="{39C4963F-258A-4B6E-8012-E12568C06EFC}" type="presParOf" srcId="{523D14F6-1FD0-483B-82C9-438CE138E976}" destId="{705A869C-BF9B-4986-A574-D50D00BA8CCB}" srcOrd="2" destOrd="0" presId="urn:microsoft.com/office/officeart/2017/3/layout/HorizontalPathTimeline"/>
    <dgm:cxn modelId="{DBEA7532-64BB-433B-906D-C2A1D0C0AFBC}" type="presParOf" srcId="{523D14F6-1FD0-483B-82C9-438CE138E976}" destId="{63E9CD55-6A6B-4CB0-9605-1BE2AF121A97}" srcOrd="3" destOrd="0" presId="urn:microsoft.com/office/officeart/2017/3/layout/HorizontalPathTimeline"/>
    <dgm:cxn modelId="{E206481B-CFF4-4702-8092-03D46C8D5E76}" type="presParOf" srcId="{523D14F6-1FD0-483B-82C9-438CE138E976}" destId="{3F81D75A-C13F-4461-BE67-E5E0DA8E4CE4}" srcOrd="4" destOrd="0" presId="urn:microsoft.com/office/officeart/2017/3/layout/HorizontalPathTimeline"/>
    <dgm:cxn modelId="{1196748D-DF56-4971-A857-291C4FF96549}" type="presParOf" srcId="{E325DD61-F921-4A12-9BC9-41CB8B6DA62F}" destId="{D8988A6E-D5B6-4C07-AE28-C59F3F95849D}" srcOrd="5" destOrd="0" presId="urn:microsoft.com/office/officeart/2017/3/layout/HorizontalPathTimeline"/>
    <dgm:cxn modelId="{B153578E-8720-4DCB-B326-4D686410928A}" type="presParOf" srcId="{E325DD61-F921-4A12-9BC9-41CB8B6DA62F}" destId="{B2954173-1F54-4389-9B16-C75F626895AD}" srcOrd="6" destOrd="0" presId="urn:microsoft.com/office/officeart/2017/3/layout/HorizontalPathTimeline"/>
    <dgm:cxn modelId="{B1556021-9AB1-49C6-B4AB-0FEEFF9D4C86}" type="presParOf" srcId="{B2954173-1F54-4389-9B16-C75F626895AD}" destId="{6D3D5E08-221F-4B71-AD49-DA5103C29D1B}" srcOrd="0" destOrd="0" presId="urn:microsoft.com/office/officeart/2017/3/layout/HorizontalPathTimeline"/>
    <dgm:cxn modelId="{20D3F28B-CECE-45A0-B546-A2DC766E8B9C}" type="presParOf" srcId="{B2954173-1F54-4389-9B16-C75F626895AD}" destId="{53F471C1-09C8-4BA3-8438-7CB5D177EE64}" srcOrd="1" destOrd="0" presId="urn:microsoft.com/office/officeart/2017/3/layout/HorizontalPathTimeline"/>
    <dgm:cxn modelId="{CE283DAB-9797-41A5-A321-E9F0507A5946}" type="presParOf" srcId="{53F471C1-09C8-4BA3-8438-7CB5D177EE64}" destId="{9C879D59-E48D-4492-AC41-AD69FFCE641E}" srcOrd="0" destOrd="0" presId="urn:microsoft.com/office/officeart/2017/3/layout/HorizontalPathTimeline"/>
    <dgm:cxn modelId="{258A4CD3-A262-47C8-A0C2-9C1E1A40F4F5}" type="presParOf" srcId="{53F471C1-09C8-4BA3-8438-7CB5D177EE64}" destId="{38039C80-BD1B-4231-B31B-46FF02AC8F07}" srcOrd="1" destOrd="0" presId="urn:microsoft.com/office/officeart/2017/3/layout/HorizontalPathTimeline"/>
    <dgm:cxn modelId="{7C10B12D-5BE4-44C2-9665-66581D3C0BCD}" type="presParOf" srcId="{B2954173-1F54-4389-9B16-C75F626895AD}" destId="{619AD4F4-B466-4D3D-93F8-C244382631CE}" srcOrd="2" destOrd="0" presId="urn:microsoft.com/office/officeart/2017/3/layout/HorizontalPathTimeline"/>
    <dgm:cxn modelId="{D2A0B854-B26D-43FB-9D58-DCFAB387FDA0}" type="presParOf" srcId="{B2954173-1F54-4389-9B16-C75F626895AD}" destId="{6DB07988-3916-4C1D-A669-6BA02E0F4DE0}" srcOrd="3" destOrd="0" presId="urn:microsoft.com/office/officeart/2017/3/layout/HorizontalPathTimeline"/>
    <dgm:cxn modelId="{703A5EEC-09E2-4EF1-975D-0F1908AD518F}" type="presParOf" srcId="{B2954173-1F54-4389-9B16-C75F626895AD}" destId="{9382A387-40EC-49E5-B295-3A6D1A0C5532}" srcOrd="4" destOrd="0" presId="urn:microsoft.com/office/officeart/2017/3/layout/HorizontalPathTimeline"/>
    <dgm:cxn modelId="{6DAB3A96-7F46-47CF-9F31-3175D826B090}" type="presParOf" srcId="{E325DD61-F921-4A12-9BC9-41CB8B6DA62F}" destId="{D96AE108-4939-4F42-B7E9-87E51AE64FC0}" srcOrd="7" destOrd="0" presId="urn:microsoft.com/office/officeart/2017/3/layout/HorizontalPathTimeline"/>
    <dgm:cxn modelId="{E49413BC-702F-4F70-BFD0-5CFCCCBF90E6}" type="presParOf" srcId="{E325DD61-F921-4A12-9BC9-41CB8B6DA62F}" destId="{2665B1C6-6E6C-4D1F-A118-DF9BA39CB46F}" srcOrd="8" destOrd="0" presId="urn:microsoft.com/office/officeart/2017/3/layout/HorizontalPathTimeline"/>
    <dgm:cxn modelId="{D71EA3DB-1B36-4D08-8302-79950652BC19}" type="presParOf" srcId="{2665B1C6-6E6C-4D1F-A118-DF9BA39CB46F}" destId="{8B4A1AD4-CBDE-4051-A040-3903C055CBEC}" srcOrd="0" destOrd="0" presId="urn:microsoft.com/office/officeart/2017/3/layout/HorizontalPathTimeline"/>
    <dgm:cxn modelId="{FD041A1E-A2ED-4406-A233-1FB4645630BF}" type="presParOf" srcId="{2665B1C6-6E6C-4D1F-A118-DF9BA39CB46F}" destId="{8B7B4645-14E1-4484-A4C2-673E5920E2BE}" srcOrd="1" destOrd="0" presId="urn:microsoft.com/office/officeart/2017/3/layout/HorizontalPathTimeline"/>
    <dgm:cxn modelId="{19DB0D92-E875-4883-B633-68B65515CE45}" type="presParOf" srcId="{8B7B4645-14E1-4484-A4C2-673E5920E2BE}" destId="{7116DE51-B2C0-490A-B751-C05D7E45F504}" srcOrd="0" destOrd="0" presId="urn:microsoft.com/office/officeart/2017/3/layout/HorizontalPathTimeline"/>
    <dgm:cxn modelId="{2C1B4FB2-3396-4725-8A40-F7D9487672EC}" type="presParOf" srcId="{8B7B4645-14E1-4484-A4C2-673E5920E2BE}" destId="{99E4FBBA-4DB0-4FCF-B8C6-DFDB9094FAC8}" srcOrd="1" destOrd="0" presId="urn:microsoft.com/office/officeart/2017/3/layout/HorizontalPathTimeline"/>
    <dgm:cxn modelId="{9D5F7BE8-BF37-4993-8721-014B77C8D777}" type="presParOf" srcId="{2665B1C6-6E6C-4D1F-A118-DF9BA39CB46F}" destId="{A19D6D30-0B44-4357-BBC3-12F12D5EDF13}" srcOrd="2" destOrd="0" presId="urn:microsoft.com/office/officeart/2017/3/layout/HorizontalPathTimeline"/>
    <dgm:cxn modelId="{F60424DF-4001-462F-8724-5FB78F81EC35}" type="presParOf" srcId="{2665B1C6-6E6C-4D1F-A118-DF9BA39CB46F}" destId="{6B7A16FC-3A85-4C1E-A486-53E02960C4A6}" srcOrd="3" destOrd="0" presId="urn:microsoft.com/office/officeart/2017/3/layout/HorizontalPathTimeline"/>
    <dgm:cxn modelId="{F6340435-C28B-4300-AAFA-A41390085B19}" type="presParOf" srcId="{2665B1C6-6E6C-4D1F-A118-DF9BA39CB46F}" destId="{2EF48422-CD80-40B7-8158-39E6A21EC03B}" srcOrd="4" destOrd="0" presId="urn:microsoft.com/office/officeart/2017/3/layout/HorizontalPathTimeline"/>
    <dgm:cxn modelId="{7636FA95-5397-4614-A04D-F09490C6B00C}" type="presParOf" srcId="{E325DD61-F921-4A12-9BC9-41CB8B6DA62F}" destId="{9EF9916A-CB0C-47D7-A30C-2544CA9D78BF}" srcOrd="9" destOrd="0" presId="urn:microsoft.com/office/officeart/2017/3/layout/HorizontalPathTimeline"/>
    <dgm:cxn modelId="{F3FF14E1-D5CA-4664-9D6B-4266F6416DCE}" type="presParOf" srcId="{E325DD61-F921-4A12-9BC9-41CB8B6DA62F}" destId="{45DE97A9-1496-4440-9F0E-3726D8FA30FD}" srcOrd="10" destOrd="0" presId="urn:microsoft.com/office/officeart/2017/3/layout/HorizontalPathTimeline"/>
    <dgm:cxn modelId="{0ABBC399-98B2-4835-81CC-59B795CC9949}" type="presParOf" srcId="{45DE97A9-1496-4440-9F0E-3726D8FA30FD}" destId="{5AB55E75-311E-4524-A109-B3FF258F97EA}" srcOrd="0" destOrd="0" presId="urn:microsoft.com/office/officeart/2017/3/layout/HorizontalPathTimeline"/>
    <dgm:cxn modelId="{094DE18D-AB7F-4362-B126-3D2E780D5405}" type="presParOf" srcId="{45DE97A9-1496-4440-9F0E-3726D8FA30FD}" destId="{73C66C66-547E-411D-9B5E-E9681BD9EAE6}" srcOrd="1" destOrd="0" presId="urn:microsoft.com/office/officeart/2017/3/layout/HorizontalPathTimeline"/>
    <dgm:cxn modelId="{75D18F23-5D84-4075-9573-5BC34831079A}" type="presParOf" srcId="{73C66C66-547E-411D-9B5E-E9681BD9EAE6}" destId="{A5E3E07A-799C-4949-BFBE-F06AAFF69830}" srcOrd="0" destOrd="0" presId="urn:microsoft.com/office/officeart/2017/3/layout/HorizontalPathTimeline"/>
    <dgm:cxn modelId="{AB5F80B5-0624-453F-84C0-25BD29854FBC}" type="presParOf" srcId="{73C66C66-547E-411D-9B5E-E9681BD9EAE6}" destId="{956AD940-A104-454F-95C6-C40578C87B9C}" srcOrd="1" destOrd="0" presId="urn:microsoft.com/office/officeart/2017/3/layout/HorizontalPathTimeline"/>
    <dgm:cxn modelId="{CA799403-D42C-4992-9519-AD922AFB22A5}" type="presParOf" srcId="{45DE97A9-1496-4440-9F0E-3726D8FA30FD}" destId="{6547E229-A629-49EA-8051-9346E68B8E30}" srcOrd="2" destOrd="0" presId="urn:microsoft.com/office/officeart/2017/3/layout/HorizontalPathTimeline"/>
    <dgm:cxn modelId="{97DEE4A1-A7FC-4A01-9819-D6D4381C7BBB}" type="presParOf" srcId="{45DE97A9-1496-4440-9F0E-3726D8FA30FD}" destId="{FC18F650-B3D3-421A-B785-CA31945480A3}" srcOrd="3" destOrd="0" presId="urn:microsoft.com/office/officeart/2017/3/layout/HorizontalPathTimeline"/>
    <dgm:cxn modelId="{75DFEBDC-57BF-417C-AAA5-EAC799712E3F}" type="presParOf" srcId="{45DE97A9-1496-4440-9F0E-3726D8FA30FD}" destId="{D9FA65BF-859A-4AAC-AB95-5B65778E38B9}"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4F6B1-EAAA-486E-9545-5CD286B0D8EE}">
      <dsp:nvSpPr>
        <dsp:cNvPr id="0" name=""/>
        <dsp:cNvSpPr/>
      </dsp:nvSpPr>
      <dsp:spPr>
        <a:xfrm>
          <a:off x="315609" y="3097542"/>
          <a:ext cx="2514135" cy="65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1997</a:t>
          </a:r>
        </a:p>
      </dsp:txBody>
      <dsp:txXfrm>
        <a:off x="315609" y="3097542"/>
        <a:ext cx="2514135" cy="651810"/>
      </dsp:txXfrm>
    </dsp:sp>
    <dsp:sp modelId="{84AD0837-93E6-4F2A-9585-671A595BC058}">
      <dsp:nvSpPr>
        <dsp:cNvPr id="0" name=""/>
        <dsp:cNvSpPr/>
      </dsp:nvSpPr>
      <dsp:spPr>
        <a:xfrm>
          <a:off x="0" y="2768752"/>
          <a:ext cx="11002027" cy="23072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1A15937-70CB-4493-AC5F-BAA00872E779}">
      <dsp:nvSpPr>
        <dsp:cNvPr id="0" name=""/>
        <dsp:cNvSpPr/>
      </dsp:nvSpPr>
      <dsp:spPr>
        <a:xfrm>
          <a:off x="189903" y="983484"/>
          <a:ext cx="2765548" cy="80466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Gemcitabine survival benefit</a:t>
          </a:r>
        </a:p>
      </dsp:txBody>
      <dsp:txXfrm>
        <a:off x="189903" y="983484"/>
        <a:ext cx="2765548" cy="804668"/>
      </dsp:txXfrm>
    </dsp:sp>
    <dsp:sp modelId="{7909F2E9-378B-43F4-B14D-CC56D8DE6B7B}">
      <dsp:nvSpPr>
        <dsp:cNvPr id="0" name=""/>
        <dsp:cNvSpPr/>
      </dsp:nvSpPr>
      <dsp:spPr>
        <a:xfrm>
          <a:off x="1572677" y="1788152"/>
          <a:ext cx="0" cy="980599"/>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EB1377FF-8DBF-4843-9C20-4CE89C843F70}">
      <dsp:nvSpPr>
        <dsp:cNvPr id="0" name=""/>
        <dsp:cNvSpPr/>
      </dsp:nvSpPr>
      <dsp:spPr>
        <a:xfrm>
          <a:off x="1886944" y="2018882"/>
          <a:ext cx="2514135" cy="65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2007</a:t>
          </a:r>
        </a:p>
      </dsp:txBody>
      <dsp:txXfrm>
        <a:off x="1886944" y="2018882"/>
        <a:ext cx="2514135" cy="651810"/>
      </dsp:txXfrm>
    </dsp:sp>
    <dsp:sp modelId="{50461413-7A68-4BD5-A1F0-5F24FCD0531D}">
      <dsp:nvSpPr>
        <dsp:cNvPr id="0" name=""/>
        <dsp:cNvSpPr/>
      </dsp:nvSpPr>
      <dsp:spPr>
        <a:xfrm>
          <a:off x="1761237" y="3980082"/>
          <a:ext cx="2765548" cy="11315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Gemcitabine Erlotinib (survival benefit of 10 days; lessons in how not to design trials)</a:t>
          </a:r>
        </a:p>
      </dsp:txBody>
      <dsp:txXfrm>
        <a:off x="1761237" y="3980082"/>
        <a:ext cx="2765548" cy="1131565"/>
      </dsp:txXfrm>
    </dsp:sp>
    <dsp:sp modelId="{A2DD14EC-8D6A-445D-9ED3-E3CFBA4EC693}">
      <dsp:nvSpPr>
        <dsp:cNvPr id="0" name=""/>
        <dsp:cNvSpPr/>
      </dsp:nvSpPr>
      <dsp:spPr>
        <a:xfrm>
          <a:off x="3144011" y="2999482"/>
          <a:ext cx="0" cy="980599"/>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D98E358E-0BC9-4072-B8C7-F0FFAD4CD59D}">
      <dsp:nvSpPr>
        <dsp:cNvPr id="0" name=""/>
        <dsp:cNvSpPr/>
      </dsp:nvSpPr>
      <dsp:spPr>
        <a:xfrm>
          <a:off x="1500574" y="2812014"/>
          <a:ext cx="144205" cy="1442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2044C5-2E49-48A4-8EE4-40A42EDB42A2}">
      <dsp:nvSpPr>
        <dsp:cNvPr id="0" name=""/>
        <dsp:cNvSpPr/>
      </dsp:nvSpPr>
      <dsp:spPr>
        <a:xfrm>
          <a:off x="3071908" y="2812014"/>
          <a:ext cx="144205" cy="1442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3C94DFD-4DDB-4E90-8E1E-887FF32604EE}">
      <dsp:nvSpPr>
        <dsp:cNvPr id="0" name=""/>
        <dsp:cNvSpPr/>
      </dsp:nvSpPr>
      <dsp:spPr>
        <a:xfrm>
          <a:off x="3458278" y="3097542"/>
          <a:ext cx="2514135" cy="65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2011</a:t>
          </a:r>
        </a:p>
      </dsp:txBody>
      <dsp:txXfrm>
        <a:off x="3458278" y="3097542"/>
        <a:ext cx="2514135" cy="651810"/>
      </dsp:txXfrm>
    </dsp:sp>
    <dsp:sp modelId="{1AE9B33C-0007-46B3-B7E9-9ADE922E44FA}">
      <dsp:nvSpPr>
        <dsp:cNvPr id="0" name=""/>
        <dsp:cNvSpPr/>
      </dsp:nvSpPr>
      <dsp:spPr>
        <a:xfrm>
          <a:off x="3332571" y="857754"/>
          <a:ext cx="2765548" cy="93039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PRODIGE-4: FOLFIRINOX superior to gemcitabine (mOS 11.1 months)</a:t>
          </a:r>
        </a:p>
      </dsp:txBody>
      <dsp:txXfrm>
        <a:off x="3332571" y="857754"/>
        <a:ext cx="2765548" cy="930398"/>
      </dsp:txXfrm>
    </dsp:sp>
    <dsp:sp modelId="{705A869C-BF9B-4986-A574-D50D00BA8CCB}">
      <dsp:nvSpPr>
        <dsp:cNvPr id="0" name=""/>
        <dsp:cNvSpPr/>
      </dsp:nvSpPr>
      <dsp:spPr>
        <a:xfrm>
          <a:off x="4715346" y="1788152"/>
          <a:ext cx="0" cy="980599"/>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D3D5E08-221F-4B71-AD49-DA5103C29D1B}">
      <dsp:nvSpPr>
        <dsp:cNvPr id="0" name=""/>
        <dsp:cNvSpPr/>
      </dsp:nvSpPr>
      <dsp:spPr>
        <a:xfrm>
          <a:off x="5029613" y="2018882"/>
          <a:ext cx="2514135" cy="65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2013</a:t>
          </a:r>
        </a:p>
      </dsp:txBody>
      <dsp:txXfrm>
        <a:off x="5029613" y="2018882"/>
        <a:ext cx="2514135" cy="651810"/>
      </dsp:txXfrm>
    </dsp:sp>
    <dsp:sp modelId="{9C879D59-E48D-4492-AC41-AD69FFCE641E}">
      <dsp:nvSpPr>
        <dsp:cNvPr id="0" name=""/>
        <dsp:cNvSpPr/>
      </dsp:nvSpPr>
      <dsp:spPr>
        <a:xfrm>
          <a:off x="4903906" y="3980082"/>
          <a:ext cx="2765548" cy="93039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MPACT: Gemcitabine Nab-Paclitaxel (mOS 8.5 months)</a:t>
          </a:r>
        </a:p>
      </dsp:txBody>
      <dsp:txXfrm>
        <a:off x="4903906" y="3980082"/>
        <a:ext cx="2765548" cy="930398"/>
      </dsp:txXfrm>
    </dsp:sp>
    <dsp:sp modelId="{619AD4F4-B466-4D3D-93F8-C244382631CE}">
      <dsp:nvSpPr>
        <dsp:cNvPr id="0" name=""/>
        <dsp:cNvSpPr/>
      </dsp:nvSpPr>
      <dsp:spPr>
        <a:xfrm>
          <a:off x="6286680" y="2999482"/>
          <a:ext cx="0" cy="980599"/>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3E9CD55-6A6B-4CB0-9605-1BE2AF121A97}">
      <dsp:nvSpPr>
        <dsp:cNvPr id="0" name=""/>
        <dsp:cNvSpPr/>
      </dsp:nvSpPr>
      <dsp:spPr>
        <a:xfrm>
          <a:off x="4643243" y="2812014"/>
          <a:ext cx="144205" cy="1442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DB07988-3916-4C1D-A669-6BA02E0F4DE0}">
      <dsp:nvSpPr>
        <dsp:cNvPr id="0" name=""/>
        <dsp:cNvSpPr/>
      </dsp:nvSpPr>
      <dsp:spPr>
        <a:xfrm>
          <a:off x="6214577" y="2812014"/>
          <a:ext cx="144205" cy="1442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B4A1AD4-CBDE-4051-A040-3903C055CBEC}">
      <dsp:nvSpPr>
        <dsp:cNvPr id="0" name=""/>
        <dsp:cNvSpPr/>
      </dsp:nvSpPr>
      <dsp:spPr>
        <a:xfrm>
          <a:off x="6600947" y="3097542"/>
          <a:ext cx="2514135" cy="65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2019</a:t>
          </a:r>
        </a:p>
      </dsp:txBody>
      <dsp:txXfrm>
        <a:off x="6600947" y="3097542"/>
        <a:ext cx="2514135" cy="651810"/>
      </dsp:txXfrm>
    </dsp:sp>
    <dsp:sp modelId="{7116DE51-B2C0-490A-B751-C05D7E45F504}">
      <dsp:nvSpPr>
        <dsp:cNvPr id="0" name=""/>
        <dsp:cNvSpPr/>
      </dsp:nvSpPr>
      <dsp:spPr>
        <a:xfrm>
          <a:off x="6475240" y="983484"/>
          <a:ext cx="2765548" cy="80466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POLO: Olaparib maintenance in BRCA</a:t>
          </a:r>
        </a:p>
      </dsp:txBody>
      <dsp:txXfrm>
        <a:off x="6475240" y="983484"/>
        <a:ext cx="2765548" cy="804668"/>
      </dsp:txXfrm>
    </dsp:sp>
    <dsp:sp modelId="{A19D6D30-0B44-4357-BBC3-12F12D5EDF13}">
      <dsp:nvSpPr>
        <dsp:cNvPr id="0" name=""/>
        <dsp:cNvSpPr/>
      </dsp:nvSpPr>
      <dsp:spPr>
        <a:xfrm>
          <a:off x="7858015" y="1788152"/>
          <a:ext cx="0" cy="980599"/>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5AB55E75-311E-4524-A109-B3FF258F97EA}">
      <dsp:nvSpPr>
        <dsp:cNvPr id="0" name=""/>
        <dsp:cNvSpPr/>
      </dsp:nvSpPr>
      <dsp:spPr>
        <a:xfrm>
          <a:off x="8172282" y="2018882"/>
          <a:ext cx="2514135" cy="651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2023</a:t>
          </a:r>
        </a:p>
      </dsp:txBody>
      <dsp:txXfrm>
        <a:off x="8172282" y="2018882"/>
        <a:ext cx="2514135" cy="651810"/>
      </dsp:txXfrm>
    </dsp:sp>
    <dsp:sp modelId="{A5E3E07A-799C-4949-BFBE-F06AAFF69830}">
      <dsp:nvSpPr>
        <dsp:cNvPr id="0" name=""/>
        <dsp:cNvSpPr/>
      </dsp:nvSpPr>
      <dsp:spPr>
        <a:xfrm>
          <a:off x="8046575" y="3980082"/>
          <a:ext cx="2765548" cy="80466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NAPOLI-3: NALIRIFOX: mOS 11.1 months</a:t>
          </a:r>
        </a:p>
      </dsp:txBody>
      <dsp:txXfrm>
        <a:off x="8046575" y="3980082"/>
        <a:ext cx="2765548" cy="804668"/>
      </dsp:txXfrm>
    </dsp:sp>
    <dsp:sp modelId="{6547E229-A629-49EA-8051-9346E68B8E30}">
      <dsp:nvSpPr>
        <dsp:cNvPr id="0" name=""/>
        <dsp:cNvSpPr/>
      </dsp:nvSpPr>
      <dsp:spPr>
        <a:xfrm>
          <a:off x="9429349" y="2999482"/>
          <a:ext cx="0" cy="980599"/>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B7A16FC-3A85-4C1E-A486-53E02960C4A6}">
      <dsp:nvSpPr>
        <dsp:cNvPr id="0" name=""/>
        <dsp:cNvSpPr/>
      </dsp:nvSpPr>
      <dsp:spPr>
        <a:xfrm>
          <a:off x="7785912" y="2812014"/>
          <a:ext cx="144205" cy="1442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18F650-B3D3-421A-B785-CA31945480A3}">
      <dsp:nvSpPr>
        <dsp:cNvPr id="0" name=""/>
        <dsp:cNvSpPr/>
      </dsp:nvSpPr>
      <dsp:spPr>
        <a:xfrm>
          <a:off x="9357246" y="2812014"/>
          <a:ext cx="144205" cy="1442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457A75-D76F-1C4A-AB4E-652483B634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7BF6DE-C5B3-6040-8077-C4F4060836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13D702-9BDF-5447-8A2C-EE0A5B90D266}" type="datetimeFigureOut">
              <a:rPr lang="en-US" smtClean="0"/>
              <a:t>5/11/26</a:t>
            </a:fld>
            <a:endParaRPr lang="en-US"/>
          </a:p>
        </p:txBody>
      </p:sp>
      <p:sp>
        <p:nvSpPr>
          <p:cNvPr id="4" name="Footer Placeholder 3">
            <a:extLst>
              <a:ext uri="{FF2B5EF4-FFF2-40B4-BE49-F238E27FC236}">
                <a16:creationId xmlns:a16="http://schemas.microsoft.com/office/drawing/2014/main" id="{78667E82-9F51-AF4A-BDD3-BBF64041DD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D7A119-237C-9541-AC09-F934D1BE93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B5CDB9-910F-9745-96C7-F4BB266C9B39}" type="slidenum">
              <a:rPr lang="en-US" smtClean="0"/>
              <a:t>‹#›</a:t>
            </a:fld>
            <a:endParaRPr lang="en-US"/>
          </a:p>
        </p:txBody>
      </p:sp>
    </p:spTree>
    <p:extLst>
      <p:ext uri="{BB962C8B-B14F-4D97-AF65-F5344CB8AC3E}">
        <p14:creationId xmlns:p14="http://schemas.microsoft.com/office/powerpoint/2010/main" val="3160873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E1A82-4C8C-0046-A97A-7748A4C528E1}" type="datetimeFigureOut">
              <a:rPr lang="en-US" smtClean="0"/>
              <a:t>5/11/26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EFC92-70AA-F445-B7D4-4D58EB268F66}" type="slidenum">
              <a:rPr lang="en-US" smtClean="0"/>
              <a:t>‹#›</a:t>
            </a:fld>
            <a:endParaRPr lang="en-US"/>
          </a:p>
        </p:txBody>
      </p:sp>
    </p:spTree>
    <p:extLst>
      <p:ext uri="{BB962C8B-B14F-4D97-AF65-F5344CB8AC3E}">
        <p14:creationId xmlns:p14="http://schemas.microsoft.com/office/powerpoint/2010/main" val="22725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scopubs.org/action/doSearch?ContribAuthorRaw=Pant%2C+Shubham"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doi.org/10.1200/JCO.2025.43.4_suppl.777"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scopubs.org/action/doSearch?ContribAuthorRaw=Ogobuiro%2C+Ifeanyichukwu"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doi.org/10.1200/PO.23.0015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7366680"/>
          </a:xfrm>
          <a:prstGeom prst="rect">
            <a:avLst/>
          </a:prstGeom>
        </p:spPr>
        <p:txBody>
          <a:bodyPr lIns="0" tIns="0" rIns="0" bIns="0"/>
          <a:lstStyle/>
          <a:p>
            <a:r>
              <a:rPr lang="en-US" sz="2000" b="0" strike="noStrike" spc="-1">
                <a:latin typeface="Arial"/>
              </a:rPr>
              <a:t>Leading cancer types of estimated new cancer cases and deaths by sex, United States, 2026. Estimates are rounded to the nearest 10 and cases exclude basal cell and squamous cell skin cancers and in situ carcinoma except urinary bladder. Percentages may not sum to totals because of rounding. Rank is based on modeled projections and may differ from the most recent observed data. </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Reni M, Balzano G, Zanon S, Zerbi A, </a:t>
            </a:r>
            <a:r>
              <a:rPr lang="en-US" sz="1200" b="0" i="0" kern="1200" dirty="0" err="1">
                <a:solidFill>
                  <a:schemeClr val="tx1"/>
                </a:solidFill>
                <a:effectLst/>
                <a:latin typeface="+mn-lt"/>
                <a:ea typeface="+mn-ea"/>
                <a:cs typeface="+mn-cs"/>
              </a:rPr>
              <a:t>Rimassa</a:t>
            </a:r>
            <a:r>
              <a:rPr lang="en-US" sz="1200" b="0" i="0" kern="1200" dirty="0">
                <a:solidFill>
                  <a:schemeClr val="tx1"/>
                </a:solidFill>
                <a:effectLst/>
                <a:latin typeface="+mn-lt"/>
                <a:ea typeface="+mn-ea"/>
                <a:cs typeface="+mn-cs"/>
              </a:rPr>
              <a:t> L, Castoldi R, Pinelli D, Mosconi S, </a:t>
            </a:r>
            <a:r>
              <a:rPr lang="en-US" sz="1200" b="0" i="0" kern="1200" dirty="0" err="1">
                <a:solidFill>
                  <a:schemeClr val="tx1"/>
                </a:solidFill>
                <a:effectLst/>
                <a:latin typeface="+mn-lt"/>
                <a:ea typeface="+mn-ea"/>
                <a:cs typeface="+mn-cs"/>
              </a:rPr>
              <a:t>Doglioni</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Chiaravalli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Pircher</a:t>
            </a:r>
            <a:r>
              <a:rPr lang="en-US" sz="1200" b="0" i="0" kern="1200" dirty="0">
                <a:solidFill>
                  <a:schemeClr val="tx1"/>
                </a:solidFill>
                <a:effectLst/>
                <a:latin typeface="+mn-lt"/>
                <a:ea typeface="+mn-ea"/>
                <a:cs typeface="+mn-cs"/>
              </a:rPr>
              <a:t> C, Arcidiacono PG, Torri V, Maggiora P, Ceraulo D, Falconi M, Gianni L. Safety and efficacy of preoperative or postoperative chemotherapy for resectable pancreatic adenocarcinoma (PACT-15): a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open-label, phase 2-3 trial. Lancet Gastroenterol Hepatol. 2018 Jun;3(6):413-423.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10.1016/S2468-1253(18)30081-5.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2018 Apr 4. PMID: 29625841.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Goetze TO, Reichart A, </a:t>
            </a:r>
            <a:r>
              <a:rPr lang="en-US" sz="1200" b="0" i="0" kern="1200" dirty="0" err="1">
                <a:solidFill>
                  <a:schemeClr val="tx1"/>
                </a:solidFill>
                <a:effectLst/>
                <a:latin typeface="+mn-lt"/>
                <a:ea typeface="+mn-ea"/>
                <a:cs typeface="+mn-cs"/>
              </a:rPr>
              <a:t>Bankstahl</a:t>
            </a:r>
            <a:r>
              <a:rPr lang="en-US" sz="1200" b="0" i="0" kern="1200" dirty="0">
                <a:solidFill>
                  <a:schemeClr val="tx1"/>
                </a:solidFill>
                <a:effectLst/>
                <a:latin typeface="+mn-lt"/>
                <a:ea typeface="+mn-ea"/>
                <a:cs typeface="+mn-cs"/>
              </a:rPr>
              <a:t> US, </a:t>
            </a:r>
            <a:r>
              <a:rPr lang="en-US" sz="1200" b="0" i="0" kern="1200" dirty="0" err="1">
                <a:solidFill>
                  <a:schemeClr val="tx1"/>
                </a:solidFill>
                <a:effectLst/>
                <a:latin typeface="+mn-lt"/>
                <a:ea typeface="+mn-ea"/>
                <a:cs typeface="+mn-cs"/>
              </a:rPr>
              <a:t>Pauligk</a:t>
            </a:r>
            <a:r>
              <a:rPr lang="en-US" sz="1200" b="0" i="0" kern="1200" dirty="0">
                <a:solidFill>
                  <a:schemeClr val="tx1"/>
                </a:solidFill>
                <a:effectLst/>
                <a:latin typeface="+mn-lt"/>
                <a:ea typeface="+mn-ea"/>
                <a:cs typeface="+mn-cs"/>
              </a:rPr>
              <a:t> C, Loose M, Kraus TW, </a:t>
            </a:r>
            <a:r>
              <a:rPr lang="en-US" sz="1200" b="0" i="0" kern="1200" dirty="0" err="1">
                <a:solidFill>
                  <a:schemeClr val="tx1"/>
                </a:solidFill>
                <a:effectLst/>
                <a:latin typeface="+mn-lt"/>
                <a:ea typeface="+mn-ea"/>
                <a:cs typeface="+mn-cs"/>
              </a:rPr>
              <a:t>Elshafei</a:t>
            </a:r>
            <a:r>
              <a:rPr lang="en-US" sz="1200" b="0" i="0" kern="1200" dirty="0">
                <a:solidFill>
                  <a:schemeClr val="tx1"/>
                </a:solidFill>
                <a:effectLst/>
                <a:latin typeface="+mn-lt"/>
                <a:ea typeface="+mn-ea"/>
                <a:cs typeface="+mn-cs"/>
              </a:rPr>
              <a:t> M, Bechstein WO, Trojan J, Behrend M, Homann N, </a:t>
            </a:r>
            <a:r>
              <a:rPr lang="en-US" sz="1200" b="0" i="0" kern="1200" dirty="0" err="1">
                <a:solidFill>
                  <a:schemeClr val="tx1"/>
                </a:solidFill>
                <a:effectLst/>
                <a:latin typeface="+mn-lt"/>
                <a:ea typeface="+mn-ea"/>
                <a:cs typeface="+mn-cs"/>
              </a:rPr>
              <a:t>Venerito</a:t>
            </a:r>
            <a:r>
              <a:rPr lang="en-US" sz="1200" b="0" i="0" kern="1200" dirty="0">
                <a:solidFill>
                  <a:schemeClr val="tx1"/>
                </a:solidFill>
                <a:effectLst/>
                <a:latin typeface="+mn-lt"/>
                <a:ea typeface="+mn-ea"/>
                <a:cs typeface="+mn-cs"/>
              </a:rPr>
              <a:t> M, Bohle W, </a:t>
            </a:r>
            <a:r>
              <a:rPr lang="en-US" sz="1200" b="0" i="0" kern="1200" dirty="0" err="1">
                <a:solidFill>
                  <a:schemeClr val="tx1"/>
                </a:solidFill>
                <a:effectLst/>
                <a:latin typeface="+mn-lt"/>
                <a:ea typeface="+mn-ea"/>
                <a:cs typeface="+mn-cs"/>
              </a:rPr>
              <a:t>Varvenne</a:t>
            </a:r>
            <a:r>
              <a:rPr lang="en-US" sz="1200" b="0" i="0" kern="1200" dirty="0">
                <a:solidFill>
                  <a:schemeClr val="tx1"/>
                </a:solidFill>
                <a:effectLst/>
                <a:latin typeface="+mn-lt"/>
                <a:ea typeface="+mn-ea"/>
                <a:cs typeface="+mn-cs"/>
              </a:rPr>
              <a:t> M, Bolling C, Behringer DM, Kratz-Albers K, Siegler GM, </a:t>
            </a:r>
            <a:r>
              <a:rPr lang="en-US" sz="1200" b="0" i="0" kern="1200" dirty="0" err="1">
                <a:solidFill>
                  <a:schemeClr val="tx1"/>
                </a:solidFill>
                <a:effectLst/>
                <a:latin typeface="+mn-lt"/>
                <a:ea typeface="+mn-ea"/>
                <a:cs typeface="+mn-cs"/>
              </a:rPr>
              <a:t>Hozaeel</a:t>
            </a:r>
            <a:r>
              <a:rPr lang="en-US" sz="1200" b="0" i="0" kern="1200" dirty="0">
                <a:solidFill>
                  <a:schemeClr val="tx1"/>
                </a:solidFill>
                <a:effectLst/>
                <a:latin typeface="+mn-lt"/>
                <a:ea typeface="+mn-ea"/>
                <a:cs typeface="+mn-cs"/>
              </a:rPr>
              <a:t> W, Al-</a:t>
            </a:r>
            <a:r>
              <a:rPr lang="en-US" sz="1200" b="0" i="0" kern="1200" dirty="0" err="1">
                <a:solidFill>
                  <a:schemeClr val="tx1"/>
                </a:solidFill>
                <a:effectLst/>
                <a:latin typeface="+mn-lt"/>
                <a:ea typeface="+mn-ea"/>
                <a:cs typeface="+mn-cs"/>
              </a:rPr>
              <a:t>Batran</a:t>
            </a:r>
            <a:r>
              <a:rPr lang="en-US" sz="1200" b="0" i="0" kern="1200" dirty="0">
                <a:solidFill>
                  <a:schemeClr val="tx1"/>
                </a:solidFill>
                <a:effectLst/>
                <a:latin typeface="+mn-lt"/>
                <a:ea typeface="+mn-ea"/>
                <a:cs typeface="+mn-cs"/>
              </a:rPr>
              <a:t> SE. Adjuvant Gemcitabine Versus Neoadjuvant/Adjuvant FOLFIRINOX in Resectable Pancreatic Cancer: The Randomized Multicenter Phase II NEPAFOX Trial. Ann Surg Oncol. 2024 Jun;31(6):4073-4083.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10.1245/s10434-024-15011-7.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2024 Mar 8. </a:t>
            </a:r>
            <a:r>
              <a:rPr lang="en-US" sz="1200" b="0" i="0" kern="1200">
                <a:solidFill>
                  <a:schemeClr val="tx1"/>
                </a:solidFill>
                <a:effectLst/>
                <a:latin typeface="+mn-lt"/>
                <a:ea typeface="+mn-ea"/>
                <a:cs typeface="+mn-cs"/>
              </a:rPr>
              <a:t>PMID: 38459418; PMCID: PMC11076394.</a:t>
            </a:r>
            <a:endParaRPr lang="en-US" dirty="0"/>
          </a:p>
        </p:txBody>
      </p:sp>
      <p:sp>
        <p:nvSpPr>
          <p:cNvPr id="4" name="Slide Number Placeholder 3"/>
          <p:cNvSpPr>
            <a:spLocks noGrp="1"/>
          </p:cNvSpPr>
          <p:nvPr>
            <p:ph type="sldNum" sz="quarter" idx="5"/>
          </p:nvPr>
        </p:nvSpPr>
        <p:spPr/>
        <p:txBody>
          <a:bodyPr/>
          <a:lstStyle/>
          <a:p>
            <a:fld id="{69885A9E-E59E-064B-A083-11D0EAB067FF}" type="slidenum">
              <a:rPr lang="en-US" smtClean="0"/>
              <a:t>36</a:t>
            </a:fld>
            <a:endParaRPr lang="en-US"/>
          </a:p>
        </p:txBody>
      </p:sp>
    </p:spTree>
    <p:extLst>
      <p:ext uri="{BB962C8B-B14F-4D97-AF65-F5344CB8AC3E}">
        <p14:creationId xmlns:p14="http://schemas.microsoft.com/office/powerpoint/2010/main" val="933137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Crippa S, Malleo G, Mazzaferro V, Langella S, Ricci C, Casciani F, </a:t>
            </a:r>
            <a:r>
              <a:rPr lang="en-US" sz="1200" b="0" i="0" kern="1200" dirty="0" err="1">
                <a:solidFill>
                  <a:schemeClr val="tx1"/>
                </a:solidFill>
                <a:effectLst/>
                <a:latin typeface="+mn-lt"/>
                <a:ea typeface="+mn-ea"/>
                <a:cs typeface="+mn-cs"/>
              </a:rPr>
              <a:t>Belfiori</a:t>
            </a:r>
            <a:r>
              <a:rPr lang="en-US" sz="1200" b="0" i="0" kern="1200" dirty="0">
                <a:solidFill>
                  <a:schemeClr val="tx1"/>
                </a:solidFill>
                <a:effectLst/>
                <a:latin typeface="+mn-lt"/>
                <a:ea typeface="+mn-ea"/>
                <a:cs typeface="+mn-cs"/>
              </a:rPr>
              <a:t> G, Galati S, D'Ambra V, </a:t>
            </a:r>
            <a:r>
              <a:rPr lang="en-US" sz="1200" b="0" i="0" kern="1200" dirty="0" err="1">
                <a:solidFill>
                  <a:schemeClr val="tx1"/>
                </a:solidFill>
                <a:effectLst/>
                <a:latin typeface="+mn-lt"/>
                <a:ea typeface="+mn-ea"/>
                <a:cs typeface="+mn-cs"/>
              </a:rPr>
              <a:t>Lionetto</a:t>
            </a:r>
            <a:r>
              <a:rPr lang="en-US" sz="1200" b="0" i="0" kern="1200" dirty="0">
                <a:solidFill>
                  <a:schemeClr val="tx1"/>
                </a:solidFill>
                <a:effectLst/>
                <a:latin typeface="+mn-lt"/>
                <a:ea typeface="+mn-ea"/>
                <a:cs typeface="+mn-cs"/>
              </a:rPr>
              <a:t> G, Ferrero A, Casadei R, Ercolani G, Salvia R, Falconi M, </a:t>
            </a:r>
            <a:r>
              <a:rPr lang="en-US" sz="1200" b="0" i="0" kern="1200" dirty="0" err="1">
                <a:solidFill>
                  <a:schemeClr val="tx1"/>
                </a:solidFill>
                <a:effectLst/>
                <a:latin typeface="+mn-lt"/>
                <a:ea typeface="+mn-ea"/>
                <a:cs typeface="+mn-cs"/>
              </a:rPr>
              <a:t>Cucchetti</a:t>
            </a:r>
            <a:r>
              <a:rPr lang="en-US" sz="1200" b="0" i="0" kern="1200" dirty="0">
                <a:solidFill>
                  <a:schemeClr val="tx1"/>
                </a:solidFill>
                <a:effectLst/>
                <a:latin typeface="+mn-lt"/>
                <a:ea typeface="+mn-ea"/>
                <a:cs typeface="+mn-cs"/>
              </a:rPr>
              <a:t> A. Futility of Up-Front Resection for Anatomically Resectable Pancreatic Cancer. JAMA Surg. 2024 Oct 1;159(10):1139-1147.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10.1001/jamasurg.2024.2485. PMID: 39046713; PMCID: PMC11270270.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Marcinak CT, Ahmed KS, LoConte NK, Praska CE, Varley PR, Weber SM, Abbott DE, </a:t>
            </a:r>
            <a:r>
              <a:rPr lang="en-US" sz="1200" b="0" i="0" kern="1200" dirty="0" err="1">
                <a:solidFill>
                  <a:schemeClr val="tx1"/>
                </a:solidFill>
                <a:effectLst/>
                <a:latin typeface="+mn-lt"/>
                <a:ea typeface="+mn-ea"/>
                <a:cs typeface="+mn-cs"/>
              </a:rPr>
              <a:t>Ronnekleiv</a:t>
            </a:r>
            <a:r>
              <a:rPr lang="en-US" sz="1200" b="0" i="0" kern="1200" dirty="0">
                <a:solidFill>
                  <a:schemeClr val="tx1"/>
                </a:solidFill>
                <a:effectLst/>
                <a:latin typeface="+mn-lt"/>
                <a:ea typeface="+mn-ea"/>
                <a:cs typeface="+mn-cs"/>
              </a:rPr>
              <a:t>-Kelly SM, Kratz JD, Lubner SJ, Minter RM, Zafar SN. Understanding futility in pancreaticoduodenectomy: Insights from a national cohort. J Surg Oncol. 2024 Sep;130(3):462-475.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10.1002/jso.27773.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2024 Jul 31. PMID: 39082628.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Brown ZJ, Heh V, </a:t>
            </a:r>
            <a:r>
              <a:rPr lang="en-US" sz="1200" b="0" i="0" kern="1200" dirty="0" err="1">
                <a:solidFill>
                  <a:schemeClr val="tx1"/>
                </a:solidFill>
                <a:effectLst/>
                <a:latin typeface="+mn-lt"/>
                <a:ea typeface="+mn-ea"/>
                <a:cs typeface="+mn-cs"/>
              </a:rPr>
              <a:t>Labiner</a:t>
            </a:r>
            <a:r>
              <a:rPr lang="en-US" sz="1200" b="0" i="0" kern="1200" dirty="0">
                <a:solidFill>
                  <a:schemeClr val="tx1"/>
                </a:solidFill>
                <a:effectLst/>
                <a:latin typeface="+mn-lt"/>
                <a:ea typeface="+mn-ea"/>
                <a:cs typeface="+mn-cs"/>
              </a:rPr>
              <a:t> HE, Brock GN, Ejaz A, Dillhoff M, Tsung A, Pawlik TM, Cloyd JM. Surgical resection rates after neoadjuvant therapy for localized pancreatic ductal adenocarcinoma: meta-analysis. Br J Surg. 2022 Dec 13;110(1):34-42.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10.1093/</a:t>
            </a:r>
            <a:r>
              <a:rPr lang="en-US" sz="1200" b="0" i="0" kern="1200" dirty="0" err="1">
                <a:solidFill>
                  <a:schemeClr val="tx1"/>
                </a:solidFill>
                <a:effectLst/>
                <a:latin typeface="+mn-lt"/>
                <a:ea typeface="+mn-ea"/>
                <a:cs typeface="+mn-cs"/>
              </a:rPr>
              <a:t>bjs</a:t>
            </a:r>
            <a:r>
              <a:rPr lang="en-US" sz="1200" b="0" i="0" kern="1200" dirty="0">
                <a:solidFill>
                  <a:schemeClr val="tx1"/>
                </a:solidFill>
                <a:effectLst/>
                <a:latin typeface="+mn-lt"/>
                <a:ea typeface="+mn-ea"/>
                <a:cs typeface="+mn-cs"/>
              </a:rPr>
              <a:t>/znac354. PMID: 36346716.</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Cloyd JM, Colby S, Guthrie KA, Lowy AM, Chiorean EG, Philip P, Sohal D, Ahmad S. Failure to Undergo Resection Following Neoadjuvant Therapy for Resectable Pancreatic Cancer: A Secondary Analysis of SWOG S1505. J Natl </a:t>
            </a:r>
            <a:r>
              <a:rPr lang="en-US" sz="1200" b="0" i="0" kern="1200" dirty="0" err="1">
                <a:solidFill>
                  <a:schemeClr val="tx1"/>
                </a:solidFill>
                <a:effectLst/>
                <a:latin typeface="+mn-lt"/>
                <a:ea typeface="+mn-ea"/>
                <a:cs typeface="+mn-cs"/>
              </a:rPr>
              <a:t>Compr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Canc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Netw</a:t>
            </a:r>
            <a:r>
              <a:rPr lang="en-US" sz="1200" b="0" i="0" kern="1200" dirty="0">
                <a:solidFill>
                  <a:schemeClr val="tx1"/>
                </a:solidFill>
                <a:effectLst/>
                <a:latin typeface="+mn-lt"/>
                <a:ea typeface="+mn-ea"/>
                <a:cs typeface="+mn-cs"/>
              </a:rPr>
              <a:t>. 2024 Apr 29;22(4):e237099.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10.6004/jnccn.2023.7099. PMID: 38688309.</a:t>
            </a:r>
            <a:endParaRPr lang="en-US" dirty="0"/>
          </a:p>
        </p:txBody>
      </p:sp>
      <p:sp>
        <p:nvSpPr>
          <p:cNvPr id="4" name="Slide Number Placeholder 3"/>
          <p:cNvSpPr>
            <a:spLocks noGrp="1"/>
          </p:cNvSpPr>
          <p:nvPr>
            <p:ph type="sldNum" sz="quarter" idx="5"/>
          </p:nvPr>
        </p:nvSpPr>
        <p:spPr/>
        <p:txBody>
          <a:bodyPr/>
          <a:lstStyle/>
          <a:p>
            <a:fld id="{69885A9E-E59E-064B-A083-11D0EAB067FF}" type="slidenum">
              <a:rPr lang="en-US" smtClean="0"/>
              <a:t>40</a:t>
            </a:fld>
            <a:endParaRPr lang="en-US"/>
          </a:p>
        </p:txBody>
      </p:sp>
    </p:spTree>
    <p:extLst>
      <p:ext uri="{BB962C8B-B14F-4D97-AF65-F5344CB8AC3E}">
        <p14:creationId xmlns:p14="http://schemas.microsoft.com/office/powerpoint/2010/main" val="79837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Bryant JM, Ruffolo L, Soares K, </a:t>
            </a:r>
            <a:r>
              <a:rPr lang="en-US" sz="1200" b="0" i="0" kern="1200" dirty="0" err="1">
                <a:solidFill>
                  <a:schemeClr val="tx1"/>
                </a:solidFill>
                <a:effectLst/>
                <a:latin typeface="+mn-lt"/>
                <a:ea typeface="+mn-ea"/>
                <a:cs typeface="+mn-cs"/>
              </a:rPr>
              <a:t>Hoffe</a:t>
            </a:r>
            <a:r>
              <a:rPr lang="en-US" sz="1200" b="0" i="0" kern="1200" dirty="0">
                <a:solidFill>
                  <a:schemeClr val="tx1"/>
                </a:solidFill>
                <a:effectLst/>
                <a:latin typeface="+mn-lt"/>
                <a:ea typeface="+mn-ea"/>
                <a:cs typeface="+mn-cs"/>
              </a:rPr>
              <a:t> S, Lowy AM. Evolving concepts in adjuvant/neoadjuvant therapy for resectable pancreas cancer. J Clin Invest. 2025 Jul 15;135(14):e191944.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10.1172/JCI191944. PMID: 40662364; PMCID: PMC12259248.</a:t>
            </a:r>
            <a:endParaRPr lang="en-US" dirty="0"/>
          </a:p>
        </p:txBody>
      </p:sp>
      <p:sp>
        <p:nvSpPr>
          <p:cNvPr id="4" name="Slide Number Placeholder 3"/>
          <p:cNvSpPr>
            <a:spLocks noGrp="1"/>
          </p:cNvSpPr>
          <p:nvPr>
            <p:ph type="sldNum" sz="quarter" idx="5"/>
          </p:nvPr>
        </p:nvSpPr>
        <p:spPr/>
        <p:txBody>
          <a:bodyPr/>
          <a:lstStyle/>
          <a:p>
            <a:fld id="{69885A9E-E59E-064B-A083-11D0EAB067FF}" type="slidenum">
              <a:rPr lang="en-US" smtClean="0"/>
              <a:t>41</a:t>
            </a:fld>
            <a:endParaRPr lang="en-US"/>
          </a:p>
        </p:txBody>
      </p:sp>
    </p:spTree>
    <p:extLst>
      <p:ext uri="{BB962C8B-B14F-4D97-AF65-F5344CB8AC3E}">
        <p14:creationId xmlns:p14="http://schemas.microsoft.com/office/powerpoint/2010/main" val="4012860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Rojas LA, Sethna Z, Soares KC, Olcese C, Pang N, Patterson E, </a:t>
            </a:r>
            <a:r>
              <a:rPr lang="en-US" sz="1200" b="0" i="0" kern="1200" dirty="0" err="1">
                <a:solidFill>
                  <a:schemeClr val="tx1"/>
                </a:solidFill>
                <a:effectLst/>
                <a:latin typeface="+mn-lt"/>
                <a:ea typeface="+mn-ea"/>
                <a:cs typeface="+mn-cs"/>
              </a:rPr>
              <a:t>Lihm</a:t>
            </a:r>
            <a:r>
              <a:rPr lang="en-US" sz="1200" b="0" i="0" kern="1200" dirty="0">
                <a:solidFill>
                  <a:schemeClr val="tx1"/>
                </a:solidFill>
                <a:effectLst/>
                <a:latin typeface="+mn-lt"/>
                <a:ea typeface="+mn-ea"/>
                <a:cs typeface="+mn-cs"/>
              </a:rPr>
              <a:t> J, Ceglia N, Guasp P, Chu A, Yu R, Chandra AK, Waters T, Ruan J, </a:t>
            </a:r>
            <a:r>
              <a:rPr lang="en-US" sz="1200" b="0" i="0" kern="1200" dirty="0" err="1">
                <a:solidFill>
                  <a:schemeClr val="tx1"/>
                </a:solidFill>
                <a:effectLst/>
                <a:latin typeface="+mn-lt"/>
                <a:ea typeface="+mn-ea"/>
                <a:cs typeface="+mn-cs"/>
              </a:rPr>
              <a:t>Amisaki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Zebboudj</a:t>
            </a:r>
            <a:r>
              <a:rPr lang="en-US" sz="1200" b="0" i="0" kern="1200" dirty="0">
                <a:solidFill>
                  <a:schemeClr val="tx1"/>
                </a:solidFill>
                <a:effectLst/>
                <a:latin typeface="+mn-lt"/>
                <a:ea typeface="+mn-ea"/>
                <a:cs typeface="+mn-cs"/>
              </a:rPr>
              <a:t> A, Odgerel Z, Payne G, </a:t>
            </a:r>
            <a:r>
              <a:rPr lang="en-US" sz="1200" b="0" i="0" kern="1200" dirty="0" err="1">
                <a:solidFill>
                  <a:schemeClr val="tx1"/>
                </a:solidFill>
                <a:effectLst/>
                <a:latin typeface="+mn-lt"/>
                <a:ea typeface="+mn-ea"/>
                <a:cs typeface="+mn-cs"/>
              </a:rPr>
              <a:t>Derhovanessian</a:t>
            </a:r>
            <a:r>
              <a:rPr lang="en-US" sz="1200" b="0" i="0" kern="1200" dirty="0">
                <a:solidFill>
                  <a:schemeClr val="tx1"/>
                </a:solidFill>
                <a:effectLst/>
                <a:latin typeface="+mn-lt"/>
                <a:ea typeface="+mn-ea"/>
                <a:cs typeface="+mn-cs"/>
              </a:rPr>
              <a:t> E, Müller F, Rhee I, Yadav M, Dobrin A, </a:t>
            </a:r>
            <a:r>
              <a:rPr lang="en-US" sz="1200" b="0" i="0" kern="1200" dirty="0" err="1">
                <a:solidFill>
                  <a:schemeClr val="tx1"/>
                </a:solidFill>
                <a:effectLst/>
                <a:latin typeface="+mn-lt"/>
                <a:ea typeface="+mn-ea"/>
                <a:cs typeface="+mn-cs"/>
              </a:rPr>
              <a:t>Sadelain</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Łuksza</a:t>
            </a:r>
            <a:r>
              <a:rPr lang="en-US" sz="1200" b="0" i="0" kern="1200" dirty="0">
                <a:solidFill>
                  <a:schemeClr val="tx1"/>
                </a:solidFill>
                <a:effectLst/>
                <a:latin typeface="+mn-lt"/>
                <a:ea typeface="+mn-ea"/>
                <a:cs typeface="+mn-cs"/>
              </a:rPr>
              <a:t> M, Cohen N, Tang L, </a:t>
            </a:r>
            <a:r>
              <a:rPr lang="en-US" sz="1200" b="0" i="0" kern="1200" dirty="0" err="1">
                <a:solidFill>
                  <a:schemeClr val="tx1"/>
                </a:solidFill>
                <a:effectLst/>
                <a:latin typeface="+mn-lt"/>
                <a:ea typeface="+mn-ea"/>
                <a:cs typeface="+mn-cs"/>
              </a:rPr>
              <a:t>Basturk</a:t>
            </a:r>
            <a:r>
              <a:rPr lang="en-US" sz="1200" b="0" i="0" kern="1200" dirty="0">
                <a:solidFill>
                  <a:schemeClr val="tx1"/>
                </a:solidFill>
                <a:effectLst/>
                <a:latin typeface="+mn-lt"/>
                <a:ea typeface="+mn-ea"/>
                <a:cs typeface="+mn-cs"/>
              </a:rPr>
              <a:t> O, Gönen M, Katz S, Do RK, Epstein AS, Momtaz P, Park W, Sugarman R, Varghese AM, Won E, Desai A, Wei AC, </a:t>
            </a:r>
            <a:r>
              <a:rPr lang="en-US" sz="1200" b="0" i="0" kern="1200" dirty="0" err="1">
                <a:solidFill>
                  <a:schemeClr val="tx1"/>
                </a:solidFill>
                <a:effectLst/>
                <a:latin typeface="+mn-lt"/>
                <a:ea typeface="+mn-ea"/>
                <a:cs typeface="+mn-cs"/>
              </a:rPr>
              <a:t>D'Angelica</a:t>
            </a:r>
            <a:r>
              <a:rPr lang="en-US" sz="1200" b="0" i="0" kern="1200" dirty="0">
                <a:solidFill>
                  <a:schemeClr val="tx1"/>
                </a:solidFill>
                <a:effectLst/>
                <a:latin typeface="+mn-lt"/>
                <a:ea typeface="+mn-ea"/>
                <a:cs typeface="+mn-cs"/>
              </a:rPr>
              <a:t> MI, Kingham TP, Mellman I, </a:t>
            </a:r>
            <a:r>
              <a:rPr lang="en-US" sz="1200" b="0" i="0" kern="1200" dirty="0" err="1">
                <a:solidFill>
                  <a:schemeClr val="tx1"/>
                </a:solidFill>
                <a:effectLst/>
                <a:latin typeface="+mn-lt"/>
                <a:ea typeface="+mn-ea"/>
                <a:cs typeface="+mn-cs"/>
              </a:rPr>
              <a:t>Merghoub</a:t>
            </a:r>
            <a:r>
              <a:rPr lang="en-US" sz="1200" b="0" i="0" kern="1200" dirty="0">
                <a:solidFill>
                  <a:schemeClr val="tx1"/>
                </a:solidFill>
                <a:effectLst/>
                <a:latin typeface="+mn-lt"/>
                <a:ea typeface="+mn-ea"/>
                <a:cs typeface="+mn-cs"/>
              </a:rPr>
              <a:t> T, </a:t>
            </a:r>
            <a:r>
              <a:rPr lang="en-US" sz="1200" b="0" i="0" kern="1200" dirty="0" err="1">
                <a:solidFill>
                  <a:schemeClr val="tx1"/>
                </a:solidFill>
                <a:effectLst/>
                <a:latin typeface="+mn-lt"/>
                <a:ea typeface="+mn-ea"/>
                <a:cs typeface="+mn-cs"/>
              </a:rPr>
              <a:t>Wolchok</a:t>
            </a:r>
            <a:r>
              <a:rPr lang="en-US" sz="1200" b="0" i="0" kern="1200" dirty="0">
                <a:solidFill>
                  <a:schemeClr val="tx1"/>
                </a:solidFill>
                <a:effectLst/>
                <a:latin typeface="+mn-lt"/>
                <a:ea typeface="+mn-ea"/>
                <a:cs typeface="+mn-cs"/>
              </a:rPr>
              <a:t> JD, Sahin U, Türeci Ö, Greenbaum BD, Jarnagin WR, Drebin J, O'Reilly EM, Balachandran VP. Personalized RNA neoantigen vaccines stimulate T cells in pancreatic cancer. Nature. 2023 Jun;618(7963):144-150.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10.1038/s41586-023-06063-y.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2023 May 10. PMID: 37165196; PMCID: PMC10171177.</a:t>
            </a:r>
            <a:endParaRPr lang="en-US" dirty="0"/>
          </a:p>
        </p:txBody>
      </p:sp>
      <p:sp>
        <p:nvSpPr>
          <p:cNvPr id="4" name="Slide Number Placeholder 3"/>
          <p:cNvSpPr>
            <a:spLocks noGrp="1"/>
          </p:cNvSpPr>
          <p:nvPr>
            <p:ph type="sldNum" sz="quarter" idx="5"/>
          </p:nvPr>
        </p:nvSpPr>
        <p:spPr/>
        <p:txBody>
          <a:bodyPr/>
          <a:lstStyle/>
          <a:p>
            <a:fld id="{1FFEFC92-70AA-F445-B7D4-4D58EB268F66}" type="slidenum">
              <a:rPr lang="en-US" smtClean="0"/>
              <a:t>43</a:t>
            </a:fld>
            <a:endParaRPr lang="en-US"/>
          </a:p>
        </p:txBody>
      </p:sp>
    </p:spTree>
    <p:extLst>
      <p:ext uri="{BB962C8B-B14F-4D97-AF65-F5344CB8AC3E}">
        <p14:creationId xmlns:p14="http://schemas.microsoft.com/office/powerpoint/2010/main" val="225918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sng" kern="1200">
              <a:solidFill>
                <a:schemeClr val="tx1"/>
              </a:solidFill>
              <a:effectLst/>
              <a:latin typeface="+mn-lt"/>
              <a:ea typeface="+mn-ea"/>
              <a:cs typeface="+mn-cs"/>
              <a:hlinkClick r:id="rId3" tooltip="articles by this author"/>
            </a:endParaRPr>
          </a:p>
          <a:p>
            <a:endParaRPr lang="en-US" sz="1200" b="0" i="0" u="sng" kern="1200">
              <a:solidFill>
                <a:schemeClr val="tx1"/>
              </a:solidFill>
              <a:effectLst/>
              <a:latin typeface="+mn-lt"/>
              <a:ea typeface="+mn-ea"/>
              <a:cs typeface="+mn-cs"/>
              <a:hlinkClick r:id="rId3" tooltip="articles by this author"/>
            </a:endParaRPr>
          </a:p>
          <a:p>
            <a:r>
              <a:rPr lang="en-US" sz="1200" b="0" i="0" u="sng" kern="1200">
                <a:solidFill>
                  <a:schemeClr val="tx1"/>
                </a:solidFill>
                <a:effectLst/>
                <a:latin typeface="+mn-lt"/>
                <a:ea typeface="+mn-ea"/>
                <a:cs typeface="+mn-cs"/>
                <a:hlinkClick r:id="rId3" tooltip="articles by this author"/>
              </a:rPr>
              <a:t>Shubham Pant et al.</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Frequency and incidence of oncogenic </a:t>
            </a:r>
            <a:r>
              <a:rPr lang="en-US" sz="1200" b="0" i="1" kern="1200">
                <a:solidFill>
                  <a:schemeClr val="tx1"/>
                </a:solidFill>
                <a:effectLst/>
                <a:latin typeface="+mn-lt"/>
                <a:ea typeface="+mn-ea"/>
                <a:cs typeface="+mn-cs"/>
              </a:rPr>
              <a:t>RAS</a:t>
            </a:r>
            <a:r>
              <a:rPr lang="en-US" sz="1200" b="0" i="0" kern="1200">
                <a:solidFill>
                  <a:schemeClr val="tx1"/>
                </a:solidFill>
                <a:effectLst/>
                <a:latin typeface="+mn-lt"/>
                <a:ea typeface="+mn-ea"/>
                <a:cs typeface="+mn-cs"/>
              </a:rPr>
              <a:t> mutations in patients with metastatic pancreatic ductal adenocarcinoma: Derived from the real-world evidence database Foundation Medicine Insights.. </a:t>
            </a:r>
            <a:r>
              <a:rPr lang="en-US" sz="1200" b="0" i="1" kern="1200">
                <a:solidFill>
                  <a:schemeClr val="tx1"/>
                </a:solidFill>
                <a:effectLst/>
                <a:latin typeface="+mn-lt"/>
                <a:ea typeface="+mn-ea"/>
                <a:cs typeface="+mn-cs"/>
              </a:rPr>
              <a:t>J Clin Oncol</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43</a:t>
            </a:r>
            <a:r>
              <a:rPr lang="en-US" sz="1200" b="0" i="0" kern="1200">
                <a:solidFill>
                  <a:schemeClr val="tx1"/>
                </a:solidFill>
                <a:effectLst/>
                <a:latin typeface="+mn-lt"/>
                <a:ea typeface="+mn-ea"/>
                <a:cs typeface="+mn-cs"/>
              </a:rPr>
              <a:t>, 777-777(2025).</a:t>
            </a:r>
            <a:endParaRPr lang="en-US"/>
          </a:p>
          <a:p>
            <a:r>
              <a:rPr lang="en-US" sz="1200" b="0" i="0" kern="1200">
                <a:solidFill>
                  <a:schemeClr val="tx1"/>
                </a:solidFill>
                <a:effectLst/>
                <a:latin typeface="+mn-lt"/>
                <a:ea typeface="+mn-ea"/>
                <a:cs typeface="+mn-cs"/>
              </a:rPr>
              <a:t>DOI:</a:t>
            </a:r>
            <a:r>
              <a:rPr lang="en-US" sz="1200" b="0" i="0" u="sng" kern="1200">
                <a:solidFill>
                  <a:schemeClr val="tx1"/>
                </a:solidFill>
                <a:effectLst/>
                <a:latin typeface="+mn-lt"/>
                <a:ea typeface="+mn-ea"/>
                <a:cs typeface="+mn-cs"/>
                <a:hlinkClick r:id="rId4" tooltip="Link to DOI"/>
              </a:rPr>
              <a:t>10.1200/JCO.2025.43.4_suppl.777</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6EE022EF-F87F-4C01-8C36-BA68B0382BFE}" type="slidenum">
              <a:rPr lang="en-US" smtClean="0"/>
              <a:t>54</a:t>
            </a:fld>
            <a:endParaRPr lang="en-US"/>
          </a:p>
        </p:txBody>
      </p:sp>
    </p:spTree>
    <p:extLst>
      <p:ext uri="{BB962C8B-B14F-4D97-AF65-F5344CB8AC3E}">
        <p14:creationId xmlns:p14="http://schemas.microsoft.com/office/powerpoint/2010/main" val="75564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Wolpin BM, Park W, Garrido-Laguna I, Spira A, Starodub A, Sommerhalder D, Punekar SR, Barve M, Pelster M, Herzberg B, Azad NS, Hecht JR, Ou SHI, Lin T, Kar S, Tao L, Vora R, Hegde A, Aung K, Hong DS; RMC-6236-001 Investigators. Daraxonrasib in Previously Treated Advanced </a:t>
            </a:r>
            <a:r>
              <a:rPr lang="en-US" sz="1200" b="0" i="1" kern="1200">
                <a:solidFill>
                  <a:schemeClr val="tx1"/>
                </a:solidFill>
                <a:effectLst/>
                <a:latin typeface="+mn-lt"/>
                <a:ea typeface="+mn-ea"/>
                <a:cs typeface="+mn-cs"/>
              </a:rPr>
              <a:t>RAS</a:t>
            </a:r>
            <a:r>
              <a:rPr lang="en-US" sz="1200" b="0" i="0" kern="1200">
                <a:solidFill>
                  <a:schemeClr val="tx1"/>
                </a:solidFill>
                <a:effectLst/>
                <a:latin typeface="+mn-lt"/>
                <a:ea typeface="+mn-ea"/>
                <a:cs typeface="+mn-cs"/>
              </a:rPr>
              <a:t>-Mutated Pancreatic Cancer. N Engl J Med. 2026 May 7;394(18):1790-1802. doi: 10.1056/NEJMoa2505783. PMID: 42090791.</a:t>
            </a:r>
            <a:endParaRPr lang="en-US"/>
          </a:p>
        </p:txBody>
      </p:sp>
      <p:sp>
        <p:nvSpPr>
          <p:cNvPr id="4" name="Slide Number Placeholder 3"/>
          <p:cNvSpPr>
            <a:spLocks noGrp="1"/>
          </p:cNvSpPr>
          <p:nvPr>
            <p:ph type="sldNum" sz="quarter" idx="5"/>
          </p:nvPr>
        </p:nvSpPr>
        <p:spPr/>
        <p:txBody>
          <a:bodyPr/>
          <a:lstStyle/>
          <a:p>
            <a:fld id="{1FFEFC92-70AA-F445-B7D4-4D58EB268F66}" type="slidenum">
              <a:rPr lang="en-US" smtClean="0"/>
              <a:t>59</a:t>
            </a:fld>
            <a:endParaRPr lang="en-US"/>
          </a:p>
        </p:txBody>
      </p:sp>
    </p:spTree>
    <p:extLst>
      <p:ext uri="{BB962C8B-B14F-4D97-AF65-F5344CB8AC3E}">
        <p14:creationId xmlns:p14="http://schemas.microsoft.com/office/powerpoint/2010/main" val="4203695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EFC92-70AA-F445-B7D4-4D58EB268F66}" type="slidenum">
              <a:rPr lang="en-US" smtClean="0"/>
              <a:t>67</a:t>
            </a:fld>
            <a:endParaRPr lang="en-US"/>
          </a:p>
        </p:txBody>
      </p:sp>
    </p:spTree>
    <p:extLst>
      <p:ext uri="{BB962C8B-B14F-4D97-AF65-F5344CB8AC3E}">
        <p14:creationId xmlns:p14="http://schemas.microsoft.com/office/powerpoint/2010/main" val="169215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EFC92-70AA-F445-B7D4-4D58EB268F66}" type="slidenum">
              <a:rPr lang="en-US" smtClean="0"/>
              <a:t>12</a:t>
            </a:fld>
            <a:endParaRPr lang="en-US"/>
          </a:p>
        </p:txBody>
      </p:sp>
    </p:spTree>
    <p:extLst>
      <p:ext uri="{BB962C8B-B14F-4D97-AF65-F5344CB8AC3E}">
        <p14:creationId xmlns:p14="http://schemas.microsoft.com/office/powerpoint/2010/main" val="281165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Choucair, K., Imtiaz, H., Uddin, M.H.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Targeting KRAS mutations: orchestrating cancer evolution and therapeutic challenges. </a:t>
            </a:r>
            <a:r>
              <a:rPr lang="en-US" sz="1200" b="0" i="1" kern="1200" dirty="0">
                <a:solidFill>
                  <a:schemeClr val="tx1"/>
                </a:solidFill>
                <a:effectLst/>
                <a:latin typeface="+mn-lt"/>
                <a:ea typeface="+mn-ea"/>
                <a:cs typeface="+mn-cs"/>
              </a:rPr>
              <a:t>Sig </a:t>
            </a:r>
            <a:r>
              <a:rPr lang="en-US" sz="1200" b="0" i="1" kern="1200" dirty="0" err="1">
                <a:solidFill>
                  <a:schemeClr val="tx1"/>
                </a:solidFill>
                <a:effectLst/>
                <a:latin typeface="+mn-lt"/>
                <a:ea typeface="+mn-ea"/>
                <a:cs typeface="+mn-cs"/>
              </a:rPr>
              <a:t>Transduct</a:t>
            </a:r>
            <a:r>
              <a:rPr lang="en-US" sz="1200" b="0" i="1" kern="1200" dirty="0">
                <a:solidFill>
                  <a:schemeClr val="tx1"/>
                </a:solidFill>
                <a:effectLst/>
                <a:latin typeface="+mn-lt"/>
                <a:ea typeface="+mn-ea"/>
                <a:cs typeface="+mn-cs"/>
              </a:rPr>
              <a:t> Target Ther</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385 (2025). https://doi.org/10.1038/s41392-025-02473-8</a:t>
            </a:r>
            <a:endParaRPr lang="en-US" dirty="0"/>
          </a:p>
        </p:txBody>
      </p:sp>
      <p:sp>
        <p:nvSpPr>
          <p:cNvPr id="4" name="Slide Number Placeholder 3"/>
          <p:cNvSpPr>
            <a:spLocks noGrp="1"/>
          </p:cNvSpPr>
          <p:nvPr>
            <p:ph type="sldNum" sz="quarter" idx="5"/>
          </p:nvPr>
        </p:nvSpPr>
        <p:spPr/>
        <p:txBody>
          <a:bodyPr/>
          <a:lstStyle/>
          <a:p>
            <a:fld id="{1FFEFC92-70AA-F445-B7D4-4D58EB268F66}" type="slidenum">
              <a:rPr lang="en-US" smtClean="0"/>
              <a:t>21</a:t>
            </a:fld>
            <a:endParaRPr lang="en-US"/>
          </a:p>
        </p:txBody>
      </p:sp>
    </p:spTree>
    <p:extLst>
      <p:ext uri="{BB962C8B-B14F-4D97-AF65-F5344CB8AC3E}">
        <p14:creationId xmlns:p14="http://schemas.microsoft.com/office/powerpoint/2010/main" val="307705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EFC92-70AA-F445-B7D4-4D58EB268F66}" type="slidenum">
              <a:rPr lang="en-US" smtClean="0"/>
              <a:t>22</a:t>
            </a:fld>
            <a:endParaRPr lang="en-US"/>
          </a:p>
        </p:txBody>
      </p:sp>
    </p:spTree>
    <p:extLst>
      <p:ext uri="{BB962C8B-B14F-4D97-AF65-F5344CB8AC3E}">
        <p14:creationId xmlns:p14="http://schemas.microsoft.com/office/powerpoint/2010/main" val="1815347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Patients with YOPC had higher proportions of mismatch repair–deficient/microsatellite instability-high, </a:t>
            </a:r>
            <a:r>
              <a:rPr lang="en-US" sz="1200" b="0" i="1" kern="1200" dirty="0">
                <a:solidFill>
                  <a:schemeClr val="tx1"/>
                </a:solidFill>
                <a:effectLst/>
                <a:latin typeface="+mn-lt"/>
                <a:ea typeface="+mn-ea"/>
                <a:cs typeface="+mn-cs"/>
              </a:rPr>
              <a:t>BRCA2</a:t>
            </a:r>
            <a:r>
              <a:rPr lang="en-US" sz="1200" b="0" i="0" kern="1200" dirty="0">
                <a:solidFill>
                  <a:schemeClr val="tx1"/>
                </a:solidFill>
                <a:effectLst/>
                <a:latin typeface="+mn-lt"/>
                <a:ea typeface="+mn-ea"/>
                <a:cs typeface="+mn-cs"/>
              </a:rPr>
              <a:t>-mutant, and </a:t>
            </a:r>
            <a:r>
              <a:rPr lang="en-US" sz="1200" b="0" i="1" kern="1200" dirty="0">
                <a:solidFill>
                  <a:schemeClr val="tx1"/>
                </a:solidFill>
                <a:effectLst/>
                <a:latin typeface="+mn-lt"/>
                <a:ea typeface="+mn-ea"/>
                <a:cs typeface="+mn-cs"/>
              </a:rPr>
              <a:t>PALB2</a:t>
            </a:r>
            <a:r>
              <a:rPr lang="en-US" sz="1200" b="0" i="0" kern="1200" dirty="0">
                <a:solidFill>
                  <a:schemeClr val="tx1"/>
                </a:solidFill>
                <a:effectLst/>
                <a:latin typeface="+mn-lt"/>
                <a:ea typeface="+mn-ea"/>
                <a:cs typeface="+mn-cs"/>
              </a:rPr>
              <a:t>-mutant tumors compared with patients with AOPC, but fewer </a:t>
            </a:r>
            <a:r>
              <a:rPr lang="en-US" sz="1200" b="0" i="1" kern="1200" dirty="0">
                <a:solidFill>
                  <a:schemeClr val="tx1"/>
                </a:solidFill>
                <a:effectLst/>
                <a:latin typeface="+mn-lt"/>
                <a:ea typeface="+mn-ea"/>
                <a:cs typeface="+mn-cs"/>
              </a:rPr>
              <a:t>SMAD4-</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RNF43-</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CDKN2A-</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SF3B1-</a:t>
            </a:r>
            <a:r>
              <a:rPr lang="en-US" sz="1200" b="0" i="0" kern="1200" dirty="0">
                <a:solidFill>
                  <a:schemeClr val="tx1"/>
                </a:solidFill>
                <a:effectLst/>
                <a:latin typeface="+mn-lt"/>
                <a:ea typeface="+mn-ea"/>
                <a:cs typeface="+mn-cs"/>
              </a:rPr>
              <a:t>mutant tumors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a:t>
            </a:r>
            <a:r>
              <a:rPr lang="en-US" sz="1200" b="0" i="1" kern="1200" dirty="0">
                <a:solidFill>
                  <a:schemeClr val="tx1"/>
                </a:solidFill>
                <a:effectLst/>
                <a:latin typeface="+mn-lt"/>
                <a:ea typeface="+mn-ea"/>
                <a:cs typeface="+mn-cs"/>
              </a:rPr>
              <a:t>KRAS</a:t>
            </a:r>
            <a:r>
              <a:rPr lang="en-US" sz="1200" b="0" i="0" kern="1200" dirty="0">
                <a:solidFill>
                  <a:schemeClr val="tx1"/>
                </a:solidFill>
                <a:effectLst/>
                <a:latin typeface="+mn-lt"/>
                <a:ea typeface="+mn-ea"/>
                <a:cs typeface="+mn-cs"/>
              </a:rPr>
              <a:t> wild-type subset (n = 227), YOPC tumors demonstrated fewer </a:t>
            </a:r>
            <a:r>
              <a:rPr lang="en-US" sz="1200" b="0" i="1" kern="1200" dirty="0">
                <a:solidFill>
                  <a:schemeClr val="tx1"/>
                </a:solidFill>
                <a:effectLst/>
                <a:latin typeface="+mn-lt"/>
                <a:ea typeface="+mn-ea"/>
                <a:cs typeface="+mn-cs"/>
              </a:rPr>
              <a:t>TP53</a:t>
            </a:r>
            <a:r>
              <a:rPr lang="en-US" sz="1200" b="0" i="0" kern="1200" dirty="0">
                <a:solidFill>
                  <a:schemeClr val="tx1"/>
                </a:solidFill>
                <a:effectLst/>
                <a:latin typeface="+mn-lt"/>
                <a:ea typeface="+mn-ea"/>
                <a:cs typeface="+mn-cs"/>
              </a:rPr>
              <a:t> mutations and were more likely driven by </a:t>
            </a:r>
            <a:r>
              <a:rPr lang="en-US" sz="1200" b="0" i="1" kern="1200" dirty="0">
                <a:solidFill>
                  <a:schemeClr val="tx1"/>
                </a:solidFill>
                <a:effectLst/>
                <a:latin typeface="+mn-lt"/>
                <a:ea typeface="+mn-ea"/>
                <a:cs typeface="+mn-cs"/>
              </a:rPr>
              <a:t>NRG1</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MET</a:t>
            </a:r>
            <a:r>
              <a:rPr lang="en-US" sz="1200" b="0" i="0" kern="1200" dirty="0">
                <a:solidFill>
                  <a:schemeClr val="tx1"/>
                </a:solidFill>
                <a:effectLst/>
                <a:latin typeface="+mn-lt"/>
                <a:ea typeface="+mn-ea"/>
                <a:cs typeface="+mn-cs"/>
              </a:rPr>
              <a:t> fusions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hlinkClick r:id="rId3" tooltip="articles by this author"/>
              </a:rPr>
              <a:t>Ifeanyichukwu </a:t>
            </a:r>
            <a:r>
              <a:rPr lang="en-US" sz="1200" b="0" i="0" u="sng" kern="1200" dirty="0" err="1">
                <a:solidFill>
                  <a:schemeClr val="tx1"/>
                </a:solidFill>
                <a:effectLst/>
                <a:latin typeface="+mn-lt"/>
                <a:ea typeface="+mn-ea"/>
                <a:cs typeface="+mn-cs"/>
                <a:hlinkClick r:id="rId3" tooltip="articles by this author"/>
              </a:rPr>
              <a:t>Ogobuiro</a:t>
            </a:r>
            <a:r>
              <a:rPr lang="en-US" sz="1200" b="0" i="0" u="sng" kern="1200" dirty="0">
                <a:solidFill>
                  <a:schemeClr val="tx1"/>
                </a:solidFill>
                <a:effectLst/>
                <a:latin typeface="+mn-lt"/>
                <a:ea typeface="+mn-ea"/>
                <a:cs typeface="+mn-cs"/>
                <a:hlinkClick r:id="rId3" tooltip="articles by this author"/>
              </a:rPr>
              <a:t> et al.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rPr>
              <a:t>Multiomic</a:t>
            </a:r>
            <a:r>
              <a:rPr lang="en-US" sz="1200" b="0" i="0" kern="1200" dirty="0">
                <a:solidFill>
                  <a:schemeClr val="tx1"/>
                </a:solidFill>
                <a:effectLst/>
                <a:latin typeface="+mn-lt"/>
                <a:ea typeface="+mn-ea"/>
                <a:cs typeface="+mn-cs"/>
              </a:rPr>
              <a:t> Characterization Reveals a Distinct Molecular Landscape in Young-Onset Pancreatic Cancer. </a:t>
            </a:r>
            <a:r>
              <a:rPr lang="en-US" sz="1200" b="0" i="1" kern="1200" dirty="0">
                <a:solidFill>
                  <a:schemeClr val="tx1"/>
                </a:solidFill>
                <a:effectLst/>
                <a:latin typeface="+mn-lt"/>
                <a:ea typeface="+mn-ea"/>
                <a:cs typeface="+mn-cs"/>
              </a:rPr>
              <a:t>JCO Precis Oncol</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7</a:t>
            </a:r>
            <a:r>
              <a:rPr lang="en-US" sz="1200" b="0" i="0" kern="1200" dirty="0">
                <a:solidFill>
                  <a:schemeClr val="tx1"/>
                </a:solidFill>
                <a:effectLst/>
                <a:latin typeface="+mn-lt"/>
                <a:ea typeface="+mn-ea"/>
                <a:cs typeface="+mn-cs"/>
              </a:rPr>
              <a:t>, e2300152(2023).DOI:</a:t>
            </a:r>
            <a:r>
              <a:rPr lang="en-US" sz="1200" b="0" i="0" u="sng" kern="1200" dirty="0">
                <a:solidFill>
                  <a:schemeClr val="tx1"/>
                </a:solidFill>
                <a:effectLst/>
                <a:latin typeface="+mn-lt"/>
                <a:ea typeface="+mn-ea"/>
                <a:cs typeface="+mn-cs"/>
                <a:hlinkClick r:id="rId4" tooltip="Link to DOI"/>
              </a:rPr>
              <a:t>10.1200/PO.23.00152</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FFEFC92-70AA-F445-B7D4-4D58EB268F66}" type="slidenum">
              <a:rPr lang="en-US" smtClean="0"/>
              <a:t>23</a:t>
            </a:fld>
            <a:endParaRPr lang="en-US"/>
          </a:p>
        </p:txBody>
      </p:sp>
    </p:spTree>
    <p:extLst>
      <p:ext uri="{BB962C8B-B14F-4D97-AF65-F5344CB8AC3E}">
        <p14:creationId xmlns:p14="http://schemas.microsoft.com/office/powerpoint/2010/main" val="138127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Haeno</a:t>
            </a:r>
            <a:r>
              <a:rPr lang="en-US" sz="1200" b="0" i="0" kern="1200" dirty="0">
                <a:solidFill>
                  <a:schemeClr val="tx1"/>
                </a:solidFill>
                <a:effectLst/>
                <a:latin typeface="+mn-lt"/>
                <a:ea typeface="+mn-ea"/>
                <a:cs typeface="+mn-cs"/>
              </a:rPr>
              <a:t> H, Gonen M, Davis MB, Herman JM, </a:t>
            </a:r>
            <a:r>
              <a:rPr lang="en-US" sz="1200" b="0" i="0" kern="1200" dirty="0" err="1">
                <a:solidFill>
                  <a:schemeClr val="tx1"/>
                </a:solidFill>
                <a:effectLst/>
                <a:latin typeface="+mn-lt"/>
                <a:ea typeface="+mn-ea"/>
                <a:cs typeface="+mn-cs"/>
              </a:rPr>
              <a:t>Iacobuzio</a:t>
            </a:r>
            <a:r>
              <a:rPr lang="en-US" sz="1200" b="0" i="0" kern="1200" dirty="0">
                <a:solidFill>
                  <a:schemeClr val="tx1"/>
                </a:solidFill>
                <a:effectLst/>
                <a:latin typeface="+mn-lt"/>
                <a:ea typeface="+mn-ea"/>
                <a:cs typeface="+mn-cs"/>
              </a:rPr>
              <a:t>-Donahue CA, </a:t>
            </a:r>
            <a:r>
              <a:rPr lang="en-US" sz="1200" b="0" i="0" kern="1200" dirty="0" err="1">
                <a:solidFill>
                  <a:schemeClr val="tx1"/>
                </a:solidFill>
                <a:effectLst/>
                <a:latin typeface="+mn-lt"/>
                <a:ea typeface="+mn-ea"/>
                <a:cs typeface="+mn-cs"/>
              </a:rPr>
              <a:t>Michor</a:t>
            </a:r>
            <a:r>
              <a:rPr lang="en-US" sz="1200" b="0" i="0" kern="1200" dirty="0">
                <a:solidFill>
                  <a:schemeClr val="tx1"/>
                </a:solidFill>
                <a:effectLst/>
                <a:latin typeface="+mn-lt"/>
                <a:ea typeface="+mn-ea"/>
                <a:cs typeface="+mn-cs"/>
              </a:rPr>
              <a:t> F. Computational modeling of pancreatic cancer reveals kinetics of metastasis suggesting optimum treatment strategies. Cell. 2012 Jan 20;148(1-2):362-75.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10.1016/j.cell.2011.11.060. PMID: 22265421; PMCID: PMC3289413.</a:t>
            </a:r>
            <a:endParaRPr lang="en-US" dirty="0"/>
          </a:p>
        </p:txBody>
      </p:sp>
      <p:sp>
        <p:nvSpPr>
          <p:cNvPr id="4" name="Slide Number Placeholder 3"/>
          <p:cNvSpPr>
            <a:spLocks noGrp="1"/>
          </p:cNvSpPr>
          <p:nvPr>
            <p:ph type="sldNum" sz="quarter" idx="5"/>
          </p:nvPr>
        </p:nvSpPr>
        <p:spPr/>
        <p:txBody>
          <a:bodyPr/>
          <a:lstStyle/>
          <a:p>
            <a:fld id="{69885A9E-E59E-064B-A083-11D0EAB067FF}" type="slidenum">
              <a:rPr lang="en-US" smtClean="0"/>
              <a:t>29</a:t>
            </a:fld>
            <a:endParaRPr lang="en-US"/>
          </a:p>
        </p:txBody>
      </p:sp>
    </p:spTree>
    <p:extLst>
      <p:ext uri="{BB962C8B-B14F-4D97-AF65-F5344CB8AC3E}">
        <p14:creationId xmlns:p14="http://schemas.microsoft.com/office/powerpoint/2010/main" val="3624655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Conroy T, Castan F, Lopez A, Turpin A, Ben Abdelghani M, Wei AC, Mitry E, Biagi JJ, </a:t>
            </a:r>
            <a:r>
              <a:rPr lang="en-US" sz="1200" b="0" i="0" kern="1200" dirty="0" err="1">
                <a:solidFill>
                  <a:schemeClr val="tx1"/>
                </a:solidFill>
                <a:effectLst/>
                <a:latin typeface="+mn-lt"/>
                <a:ea typeface="+mn-ea"/>
                <a:cs typeface="+mn-cs"/>
              </a:rPr>
              <a:t>Evesque</a:t>
            </a:r>
            <a:r>
              <a:rPr lang="en-US" sz="1200" b="0" i="0" kern="1200" dirty="0">
                <a:solidFill>
                  <a:schemeClr val="tx1"/>
                </a:solidFill>
                <a:effectLst/>
                <a:latin typeface="+mn-lt"/>
                <a:ea typeface="+mn-ea"/>
                <a:cs typeface="+mn-cs"/>
              </a:rPr>
              <a:t> L, </a:t>
            </a:r>
            <a:r>
              <a:rPr lang="en-US" sz="1200" b="0" i="0" kern="1200" dirty="0" err="1">
                <a:solidFill>
                  <a:schemeClr val="tx1"/>
                </a:solidFill>
                <a:effectLst/>
                <a:latin typeface="+mn-lt"/>
                <a:ea typeface="+mn-ea"/>
                <a:cs typeface="+mn-cs"/>
              </a:rPr>
              <a:t>Artru</a:t>
            </a:r>
            <a:r>
              <a:rPr lang="en-US" sz="1200" b="0" i="0" kern="1200" dirty="0">
                <a:solidFill>
                  <a:schemeClr val="tx1"/>
                </a:solidFill>
                <a:effectLst/>
                <a:latin typeface="+mn-lt"/>
                <a:ea typeface="+mn-ea"/>
                <a:cs typeface="+mn-cs"/>
              </a:rPr>
              <a:t> P, Lecomte T, </a:t>
            </a:r>
            <a:r>
              <a:rPr lang="en-US" sz="1200" b="0" i="0" kern="1200" dirty="0" err="1">
                <a:solidFill>
                  <a:schemeClr val="tx1"/>
                </a:solidFill>
                <a:effectLst/>
                <a:latin typeface="+mn-lt"/>
                <a:ea typeface="+mn-ea"/>
                <a:cs typeface="+mn-cs"/>
              </a:rPr>
              <a:t>Assenat</a:t>
            </a:r>
            <a:r>
              <a:rPr lang="en-US" sz="1200" b="0" i="0" kern="1200" dirty="0">
                <a:solidFill>
                  <a:schemeClr val="tx1"/>
                </a:solidFill>
                <a:effectLst/>
                <a:latin typeface="+mn-lt"/>
                <a:ea typeface="+mn-ea"/>
                <a:cs typeface="+mn-cs"/>
              </a:rPr>
              <a:t> E, </a:t>
            </a:r>
            <a:r>
              <a:rPr lang="en-US" sz="1200" b="0" i="0" kern="1200" dirty="0" err="1">
                <a:solidFill>
                  <a:schemeClr val="tx1"/>
                </a:solidFill>
                <a:effectLst/>
                <a:latin typeface="+mn-lt"/>
                <a:ea typeface="+mn-ea"/>
                <a:cs typeface="+mn-cs"/>
              </a:rPr>
              <a:t>Bauguion</a:t>
            </a:r>
            <a:r>
              <a:rPr lang="en-US" sz="1200" b="0" i="0" kern="1200" dirty="0">
                <a:solidFill>
                  <a:schemeClr val="tx1"/>
                </a:solidFill>
                <a:effectLst/>
                <a:latin typeface="+mn-lt"/>
                <a:ea typeface="+mn-ea"/>
                <a:cs typeface="+mn-cs"/>
              </a:rPr>
              <a:t> L, </a:t>
            </a:r>
            <a:r>
              <a:rPr lang="en-US" sz="1200" b="0" i="0" kern="1200" dirty="0" err="1">
                <a:solidFill>
                  <a:schemeClr val="tx1"/>
                </a:solidFill>
                <a:effectLst/>
                <a:latin typeface="+mn-lt"/>
                <a:ea typeface="+mn-ea"/>
                <a:cs typeface="+mn-cs"/>
              </a:rPr>
              <a:t>Ychou</a:t>
            </a:r>
            <a:r>
              <a:rPr lang="en-US" sz="1200" b="0" i="0" kern="1200" dirty="0">
                <a:solidFill>
                  <a:schemeClr val="tx1"/>
                </a:solidFill>
                <a:effectLst/>
                <a:latin typeface="+mn-lt"/>
                <a:ea typeface="+mn-ea"/>
                <a:cs typeface="+mn-cs"/>
              </a:rPr>
              <a:t> M, Bouché O, Monard L, Lambert A, Hammel P; Canadian Cancer Trials Group and the </a:t>
            </a:r>
            <a:r>
              <a:rPr lang="en-US" sz="1200" b="0" i="0" kern="1200" dirty="0" err="1">
                <a:solidFill>
                  <a:schemeClr val="tx1"/>
                </a:solidFill>
                <a:effectLst/>
                <a:latin typeface="+mn-lt"/>
                <a:ea typeface="+mn-ea"/>
                <a:cs typeface="+mn-cs"/>
              </a:rPr>
              <a:t>Unicancer</a:t>
            </a:r>
            <a:r>
              <a:rPr lang="en-US" sz="1200" b="0" i="0" kern="1200" dirty="0">
                <a:solidFill>
                  <a:schemeClr val="tx1"/>
                </a:solidFill>
                <a:effectLst/>
                <a:latin typeface="+mn-lt"/>
                <a:ea typeface="+mn-ea"/>
                <a:cs typeface="+mn-cs"/>
              </a:rPr>
              <a:t>-GI–PRODIGE Group. Five-Year Outcomes of FOLFIRINOX vs Gemcitabine as Adjuvant Therapy for Pancreatic Cancer: A Randomized Clinical Trial. JAMA Oncol. 2022 Nov 1;8(11):1571-1578.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10.1001/jamaoncol.2022.3829. Erratum in: JAMA Oncol. 2023 Jan 1;9(1):151.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10.1001/jamaoncol.2022.6629. PMID: 36048453; PMCID: PMC9437831.</a:t>
            </a:r>
            <a:endParaRPr lang="en-US" dirty="0"/>
          </a:p>
          <a:p>
            <a:endParaRPr lang="en-US" dirty="0"/>
          </a:p>
        </p:txBody>
      </p:sp>
      <p:sp>
        <p:nvSpPr>
          <p:cNvPr id="4" name="Slide Number Placeholder 3"/>
          <p:cNvSpPr>
            <a:spLocks noGrp="1"/>
          </p:cNvSpPr>
          <p:nvPr>
            <p:ph type="sldNum" sz="quarter" idx="5"/>
          </p:nvPr>
        </p:nvSpPr>
        <p:spPr/>
        <p:txBody>
          <a:bodyPr/>
          <a:lstStyle/>
          <a:p>
            <a:fld id="{69885A9E-E59E-064B-A083-11D0EAB067FF}" type="slidenum">
              <a:rPr lang="en-US" smtClean="0"/>
              <a:t>32</a:t>
            </a:fld>
            <a:endParaRPr lang="en-US"/>
          </a:p>
        </p:txBody>
      </p:sp>
    </p:spTree>
    <p:extLst>
      <p:ext uri="{BB962C8B-B14F-4D97-AF65-F5344CB8AC3E}">
        <p14:creationId xmlns:p14="http://schemas.microsoft.com/office/powerpoint/2010/main" val="68995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Versteijne</a:t>
            </a:r>
            <a:r>
              <a:rPr lang="en-US" sz="1200" b="0" i="0" kern="1200" dirty="0">
                <a:solidFill>
                  <a:schemeClr val="tx1"/>
                </a:solidFill>
                <a:effectLst/>
                <a:latin typeface="+mn-lt"/>
                <a:ea typeface="+mn-ea"/>
                <a:cs typeface="+mn-cs"/>
              </a:rPr>
              <a:t> E, van Dam JL, Suker M, Janssen QP, Groothuis K, Akkermans-Vogelaar JM, Besselink MG, Bonsing BA, </a:t>
            </a:r>
            <a:r>
              <a:rPr lang="en-US" sz="1200" b="0" i="0" kern="1200" dirty="0" err="1">
                <a:solidFill>
                  <a:schemeClr val="tx1"/>
                </a:solidFill>
                <a:effectLst/>
                <a:latin typeface="+mn-lt"/>
                <a:ea typeface="+mn-ea"/>
                <a:cs typeface="+mn-cs"/>
              </a:rPr>
              <a:t>Buijsen</a:t>
            </a:r>
            <a:r>
              <a:rPr lang="en-US" sz="1200" b="0" i="0" kern="1200" dirty="0">
                <a:solidFill>
                  <a:schemeClr val="tx1"/>
                </a:solidFill>
                <a:effectLst/>
                <a:latin typeface="+mn-lt"/>
                <a:ea typeface="+mn-ea"/>
                <a:cs typeface="+mn-cs"/>
              </a:rPr>
              <a:t> J, Busch OR, Creemers GM, van Dam RM, Eskens FALM, </a:t>
            </a:r>
            <a:r>
              <a:rPr lang="en-US" sz="1200" b="0" i="0" kern="1200" dirty="0" err="1">
                <a:solidFill>
                  <a:schemeClr val="tx1"/>
                </a:solidFill>
                <a:effectLst/>
                <a:latin typeface="+mn-lt"/>
                <a:ea typeface="+mn-ea"/>
                <a:cs typeface="+mn-cs"/>
              </a:rPr>
              <a:t>Festen</a:t>
            </a:r>
            <a:r>
              <a:rPr lang="en-US" sz="1200" b="0" i="0" kern="1200" dirty="0">
                <a:solidFill>
                  <a:schemeClr val="tx1"/>
                </a:solidFill>
                <a:effectLst/>
                <a:latin typeface="+mn-lt"/>
                <a:ea typeface="+mn-ea"/>
                <a:cs typeface="+mn-cs"/>
              </a:rPr>
              <a:t> S, de Groot JWB, Groot </a:t>
            </a:r>
            <a:r>
              <a:rPr lang="en-US" sz="1200" b="0" i="0" kern="1200" dirty="0" err="1">
                <a:solidFill>
                  <a:schemeClr val="tx1"/>
                </a:solidFill>
                <a:effectLst/>
                <a:latin typeface="+mn-lt"/>
                <a:ea typeface="+mn-ea"/>
                <a:cs typeface="+mn-cs"/>
              </a:rPr>
              <a:t>Koerkamp</a:t>
            </a:r>
            <a:r>
              <a:rPr lang="en-US" sz="1200" b="0" i="0" kern="1200" dirty="0">
                <a:solidFill>
                  <a:schemeClr val="tx1"/>
                </a:solidFill>
                <a:effectLst/>
                <a:latin typeface="+mn-lt"/>
                <a:ea typeface="+mn-ea"/>
                <a:cs typeface="+mn-cs"/>
              </a:rPr>
              <a:t> B, de Hingh IH, Homs MYV, van Hooft JE, Kerver ED, </a:t>
            </a:r>
            <a:r>
              <a:rPr lang="en-US" sz="1200" b="0" i="0" kern="1200" dirty="0" err="1">
                <a:solidFill>
                  <a:schemeClr val="tx1"/>
                </a:solidFill>
                <a:effectLst/>
                <a:latin typeface="+mn-lt"/>
                <a:ea typeface="+mn-ea"/>
                <a:cs typeface="+mn-cs"/>
              </a:rPr>
              <a:t>Luelmo</a:t>
            </a:r>
            <a:r>
              <a:rPr lang="en-US" sz="1200" b="0" i="0" kern="1200" dirty="0">
                <a:solidFill>
                  <a:schemeClr val="tx1"/>
                </a:solidFill>
                <a:effectLst/>
                <a:latin typeface="+mn-lt"/>
                <a:ea typeface="+mn-ea"/>
                <a:cs typeface="+mn-cs"/>
              </a:rPr>
              <a:t> SAC, Neelis KJ, </a:t>
            </a:r>
            <a:r>
              <a:rPr lang="en-US" sz="1200" b="0" i="0" kern="1200" dirty="0" err="1">
                <a:solidFill>
                  <a:schemeClr val="tx1"/>
                </a:solidFill>
                <a:effectLst/>
                <a:latin typeface="+mn-lt"/>
                <a:ea typeface="+mn-ea"/>
                <a:cs typeface="+mn-cs"/>
              </a:rPr>
              <a:t>Nuyttens</a:t>
            </a:r>
            <a:r>
              <a:rPr lang="en-US" sz="1200" b="0" i="0" kern="1200" dirty="0">
                <a:solidFill>
                  <a:schemeClr val="tx1"/>
                </a:solidFill>
                <a:effectLst/>
                <a:latin typeface="+mn-lt"/>
                <a:ea typeface="+mn-ea"/>
                <a:cs typeface="+mn-cs"/>
              </a:rPr>
              <a:t> J, Paardekooper GMRM, </a:t>
            </a:r>
            <a:r>
              <a:rPr lang="en-US" sz="1200" b="0" i="0" kern="1200" dirty="0" err="1">
                <a:solidFill>
                  <a:schemeClr val="tx1"/>
                </a:solidFill>
                <a:effectLst/>
                <a:latin typeface="+mn-lt"/>
                <a:ea typeface="+mn-ea"/>
                <a:cs typeface="+mn-cs"/>
              </a:rPr>
              <a:t>Patijn</a:t>
            </a:r>
            <a:r>
              <a:rPr lang="en-US" sz="1200" b="0" i="0" kern="1200" dirty="0">
                <a:solidFill>
                  <a:schemeClr val="tx1"/>
                </a:solidFill>
                <a:effectLst/>
                <a:latin typeface="+mn-lt"/>
                <a:ea typeface="+mn-ea"/>
                <a:cs typeface="+mn-cs"/>
              </a:rPr>
              <a:t> GA, van der Sangen MJC, de Vos-Geelen J, </a:t>
            </a:r>
            <a:r>
              <a:rPr lang="en-US" sz="1200" b="0" i="0" kern="1200" dirty="0" err="1">
                <a:solidFill>
                  <a:schemeClr val="tx1"/>
                </a:solidFill>
                <a:effectLst/>
                <a:latin typeface="+mn-lt"/>
                <a:ea typeface="+mn-ea"/>
                <a:cs typeface="+mn-cs"/>
              </a:rPr>
              <a:t>Wilmink</a:t>
            </a:r>
            <a:r>
              <a:rPr lang="en-US" sz="1200" b="0" i="0" kern="1200" dirty="0">
                <a:solidFill>
                  <a:schemeClr val="tx1"/>
                </a:solidFill>
                <a:effectLst/>
                <a:latin typeface="+mn-lt"/>
                <a:ea typeface="+mn-ea"/>
                <a:cs typeface="+mn-cs"/>
              </a:rPr>
              <a:t> JW, </a:t>
            </a:r>
            <a:r>
              <a:rPr lang="en-US" sz="1200" b="0" i="0" kern="1200" dirty="0" err="1">
                <a:solidFill>
                  <a:schemeClr val="tx1"/>
                </a:solidFill>
                <a:effectLst/>
                <a:latin typeface="+mn-lt"/>
                <a:ea typeface="+mn-ea"/>
                <a:cs typeface="+mn-cs"/>
              </a:rPr>
              <a:t>Zwinderman</a:t>
            </a:r>
            <a:r>
              <a:rPr lang="en-US" sz="1200" b="0" i="0" kern="1200" dirty="0">
                <a:solidFill>
                  <a:schemeClr val="tx1"/>
                </a:solidFill>
                <a:effectLst/>
                <a:latin typeface="+mn-lt"/>
                <a:ea typeface="+mn-ea"/>
                <a:cs typeface="+mn-cs"/>
              </a:rPr>
              <a:t> AH, Punt CJ, van </a:t>
            </a:r>
            <a:r>
              <a:rPr lang="en-US" sz="1200" b="0" i="0" kern="1200" dirty="0" err="1">
                <a:solidFill>
                  <a:schemeClr val="tx1"/>
                </a:solidFill>
                <a:effectLst/>
                <a:latin typeface="+mn-lt"/>
                <a:ea typeface="+mn-ea"/>
                <a:cs typeface="+mn-cs"/>
              </a:rPr>
              <a:t>Tienhoven</a:t>
            </a:r>
            <a:r>
              <a:rPr lang="en-US" sz="1200" b="0" i="0" kern="1200" dirty="0">
                <a:solidFill>
                  <a:schemeClr val="tx1"/>
                </a:solidFill>
                <a:effectLst/>
                <a:latin typeface="+mn-lt"/>
                <a:ea typeface="+mn-ea"/>
                <a:cs typeface="+mn-cs"/>
              </a:rPr>
              <a:t> G, van </a:t>
            </a:r>
            <a:r>
              <a:rPr lang="en-US" sz="1200" b="0" i="0" kern="1200" dirty="0" err="1">
                <a:solidFill>
                  <a:schemeClr val="tx1"/>
                </a:solidFill>
                <a:effectLst/>
                <a:latin typeface="+mn-lt"/>
                <a:ea typeface="+mn-ea"/>
                <a:cs typeface="+mn-cs"/>
              </a:rPr>
              <a:t>Eijck</a:t>
            </a:r>
            <a:r>
              <a:rPr lang="en-US" sz="1200" b="0" i="0" kern="1200" dirty="0">
                <a:solidFill>
                  <a:schemeClr val="tx1"/>
                </a:solidFill>
                <a:effectLst/>
                <a:latin typeface="+mn-lt"/>
                <a:ea typeface="+mn-ea"/>
                <a:cs typeface="+mn-cs"/>
              </a:rPr>
              <a:t> CHJ; Dutch Pancreatic Cancer Group. Neoadjuvant Chemoradiotherapy Versus Upfront Surgery for Resectable and Borderline Resectable Pancreatic Cancer: Long-Term Results of the Dutch Randomized PREOPANC Trial. J Clin Oncol. 2022 Apr 10;40(11):1220-1230.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10.1200/JCO.21.02233.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2022 Jan 27. PMID: 35084987.</a:t>
            </a:r>
            <a:endParaRPr lang="en-US" dirty="0"/>
          </a:p>
        </p:txBody>
      </p:sp>
      <p:sp>
        <p:nvSpPr>
          <p:cNvPr id="4" name="Slide Number Placeholder 3"/>
          <p:cNvSpPr>
            <a:spLocks noGrp="1"/>
          </p:cNvSpPr>
          <p:nvPr>
            <p:ph type="sldNum" sz="quarter" idx="5"/>
          </p:nvPr>
        </p:nvSpPr>
        <p:spPr/>
        <p:txBody>
          <a:bodyPr/>
          <a:lstStyle/>
          <a:p>
            <a:fld id="{69885A9E-E59E-064B-A083-11D0EAB067FF}" type="slidenum">
              <a:rPr lang="en-US" smtClean="0"/>
              <a:t>33</a:t>
            </a:fld>
            <a:endParaRPr lang="en-US"/>
          </a:p>
        </p:txBody>
      </p:sp>
    </p:spTree>
    <p:extLst>
      <p:ext uri="{BB962C8B-B14F-4D97-AF65-F5344CB8AC3E}">
        <p14:creationId xmlns:p14="http://schemas.microsoft.com/office/powerpoint/2010/main" val="228486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Merkow</a:t>
            </a:r>
            <a:r>
              <a:rPr lang="en-US" sz="1200" b="0" i="0" kern="1200" dirty="0">
                <a:solidFill>
                  <a:schemeClr val="tx1"/>
                </a:solidFill>
                <a:effectLst/>
                <a:latin typeface="+mn-lt"/>
                <a:ea typeface="+mn-ea"/>
                <a:cs typeface="+mn-cs"/>
              </a:rPr>
              <a:t> RP, Bilimoria KY, Tomlinson JS, Paruch JL, Fleming JB, Talamonti MS, Ko CY, Bentrem DJ. Postoperative complications reduce adjuvant chemotherapy use in resectable pancreatic cancer. Ann Surg. 2014 Aug;260(2):372-7.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10.1097/SLA.0000000000000378. PMID: 24374509.</a:t>
            </a:r>
          </a:p>
          <a:p>
            <a:r>
              <a:rPr lang="en-US" sz="1200" b="0" i="0" kern="1200" dirty="0" err="1">
                <a:solidFill>
                  <a:schemeClr val="tx1"/>
                </a:solidFill>
                <a:effectLst/>
                <a:latin typeface="+mn-lt"/>
                <a:ea typeface="+mn-ea"/>
                <a:cs typeface="+mn-cs"/>
              </a:rPr>
              <a:t>Bakens</a:t>
            </a:r>
            <a:r>
              <a:rPr lang="en-US" sz="1200" b="0" i="0" kern="1200" dirty="0">
                <a:solidFill>
                  <a:schemeClr val="tx1"/>
                </a:solidFill>
                <a:effectLst/>
                <a:latin typeface="+mn-lt"/>
                <a:ea typeface="+mn-ea"/>
                <a:cs typeface="+mn-cs"/>
              </a:rPr>
              <a:t> MJ, van der </a:t>
            </a:r>
            <a:r>
              <a:rPr lang="en-US" sz="1200" b="0" i="0" kern="1200" dirty="0" err="1">
                <a:solidFill>
                  <a:schemeClr val="tx1"/>
                </a:solidFill>
                <a:effectLst/>
                <a:latin typeface="+mn-lt"/>
                <a:ea typeface="+mn-ea"/>
                <a:cs typeface="+mn-cs"/>
              </a:rPr>
              <a:t>Geest</a:t>
            </a:r>
            <a:r>
              <a:rPr lang="en-US" sz="1200" b="0" i="0" kern="1200" dirty="0">
                <a:solidFill>
                  <a:schemeClr val="tx1"/>
                </a:solidFill>
                <a:effectLst/>
                <a:latin typeface="+mn-lt"/>
                <a:ea typeface="+mn-ea"/>
                <a:cs typeface="+mn-cs"/>
              </a:rPr>
              <a:t> LG, van Putten M, van </a:t>
            </a:r>
            <a:r>
              <a:rPr lang="en-US" sz="1200" b="0" i="0" kern="1200" dirty="0" err="1">
                <a:solidFill>
                  <a:schemeClr val="tx1"/>
                </a:solidFill>
                <a:effectLst/>
                <a:latin typeface="+mn-lt"/>
                <a:ea typeface="+mn-ea"/>
                <a:cs typeface="+mn-cs"/>
              </a:rPr>
              <a:t>Laarhoven</a:t>
            </a:r>
            <a:r>
              <a:rPr lang="en-US" sz="1200" b="0" i="0" kern="1200" dirty="0">
                <a:solidFill>
                  <a:schemeClr val="tx1"/>
                </a:solidFill>
                <a:effectLst/>
                <a:latin typeface="+mn-lt"/>
                <a:ea typeface="+mn-ea"/>
                <a:cs typeface="+mn-cs"/>
              </a:rPr>
              <a:t> HW, Creemers GJ, Besselink MG, Lemmens VE, de Hingh IH; Dutch Pancreatic Cancer Group. The use of adjuvant chemotherapy for pancreatic cancer varies widely between hospitals: a nationwide population-based analysis. Cancer Med. 2016 Oct;5(10):2825-2831.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10.1002/cam4.921.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2016 Sep 27. PMID: 27671746; PMCID: PMC5083735.</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Paiella</a:t>
            </a:r>
            <a:r>
              <a:rPr lang="en-US" sz="1200" b="0" i="0" kern="1200" dirty="0">
                <a:solidFill>
                  <a:schemeClr val="tx1"/>
                </a:solidFill>
                <a:effectLst/>
                <a:latin typeface="+mn-lt"/>
                <a:ea typeface="+mn-ea"/>
                <a:cs typeface="+mn-cs"/>
              </a:rPr>
              <a:t> S, Malleo G, </a:t>
            </a:r>
            <a:r>
              <a:rPr lang="en-US" sz="1200" b="0" i="0" kern="1200" dirty="0" err="1">
                <a:solidFill>
                  <a:schemeClr val="tx1"/>
                </a:solidFill>
                <a:effectLst/>
                <a:latin typeface="+mn-lt"/>
                <a:ea typeface="+mn-ea"/>
                <a:cs typeface="+mn-cs"/>
              </a:rPr>
              <a:t>Lionetto</a:t>
            </a:r>
            <a:r>
              <a:rPr lang="en-US" sz="1200" b="0" i="0" kern="1200" dirty="0">
                <a:solidFill>
                  <a:schemeClr val="tx1"/>
                </a:solidFill>
                <a:effectLst/>
                <a:latin typeface="+mn-lt"/>
                <a:ea typeface="+mn-ea"/>
                <a:cs typeface="+mn-cs"/>
              </a:rPr>
              <a:t> G, </a:t>
            </a:r>
            <a:r>
              <a:rPr lang="en-US" sz="1200" b="0" i="0" kern="1200" dirty="0" err="1">
                <a:solidFill>
                  <a:schemeClr val="tx1"/>
                </a:solidFill>
                <a:effectLst/>
                <a:latin typeface="+mn-lt"/>
                <a:ea typeface="+mn-ea"/>
                <a:cs typeface="+mn-cs"/>
              </a:rPr>
              <a:t>Cattelani</a:t>
            </a:r>
            <a:r>
              <a:rPr lang="en-US" sz="1200" b="0" i="0" kern="1200" dirty="0">
                <a:solidFill>
                  <a:schemeClr val="tx1"/>
                </a:solidFill>
                <a:effectLst/>
                <a:latin typeface="+mn-lt"/>
                <a:ea typeface="+mn-ea"/>
                <a:cs typeface="+mn-cs"/>
              </a:rPr>
              <a:t> A, Casciani F, </a:t>
            </a:r>
            <a:r>
              <a:rPr lang="en-US" sz="1200" b="0" i="0" kern="1200" dirty="0" err="1">
                <a:solidFill>
                  <a:schemeClr val="tx1"/>
                </a:solidFill>
                <a:effectLst/>
                <a:latin typeface="+mn-lt"/>
                <a:ea typeface="+mn-ea"/>
                <a:cs typeface="+mn-cs"/>
              </a:rPr>
              <a:t>Secchettin</a:t>
            </a:r>
            <a:r>
              <a:rPr lang="en-US" sz="1200" b="0" i="0" kern="1200" dirty="0">
                <a:solidFill>
                  <a:schemeClr val="tx1"/>
                </a:solidFill>
                <a:effectLst/>
                <a:latin typeface="+mn-lt"/>
                <a:ea typeface="+mn-ea"/>
                <a:cs typeface="+mn-cs"/>
              </a:rPr>
              <a:t> E, De Pastena M, Bassi C, Salvia R. Adjuvant Therapy After Upfront Resection of Resectable Pancreatic Cancer: Patterns of Omission and Use-A Prospective Real-Life Study. Ann Surg Oncol. 2024 May;31(5):2892-2901.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10.1245/s10434-024-14951-4.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2024 Jan 29. PMID: 38286884; PMCID: PMC10997715.</a:t>
            </a:r>
            <a:endParaRPr lang="en-US" dirty="0"/>
          </a:p>
        </p:txBody>
      </p:sp>
      <p:sp>
        <p:nvSpPr>
          <p:cNvPr id="4" name="Slide Number Placeholder 3"/>
          <p:cNvSpPr>
            <a:spLocks noGrp="1"/>
          </p:cNvSpPr>
          <p:nvPr>
            <p:ph type="sldNum" sz="quarter" idx="5"/>
          </p:nvPr>
        </p:nvSpPr>
        <p:spPr/>
        <p:txBody>
          <a:bodyPr/>
          <a:lstStyle/>
          <a:p>
            <a:fld id="{69885A9E-E59E-064B-A083-11D0EAB067FF}" type="slidenum">
              <a:rPr lang="en-US" smtClean="0"/>
              <a:t>35</a:t>
            </a:fld>
            <a:endParaRPr lang="en-US"/>
          </a:p>
        </p:txBody>
      </p:sp>
    </p:spTree>
    <p:extLst>
      <p:ext uri="{BB962C8B-B14F-4D97-AF65-F5344CB8AC3E}">
        <p14:creationId xmlns:p14="http://schemas.microsoft.com/office/powerpoint/2010/main" val="2117064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05B"/>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EDA8B1-179A-1843-A6E9-017873C18F45}"/>
              </a:ext>
            </a:extLst>
          </p:cNvPr>
          <p:cNvSpPr/>
          <p:nvPr userDrawn="1"/>
        </p:nvSpPr>
        <p:spPr>
          <a:xfrm>
            <a:off x="0" y="4765041"/>
            <a:ext cx="12192000" cy="209296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1076960"/>
            <a:ext cx="7654835" cy="2941003"/>
          </a:xfrm>
          <a:prstGeom prst="rect">
            <a:avLst/>
          </a:prstGeom>
        </p:spPr>
        <p:txBody>
          <a:bodyPr anchor="b">
            <a:normAutofit/>
          </a:bodyPr>
          <a:lstStyle>
            <a:lvl1pPr algn="l">
              <a:defRPr lang="en-US" sz="6000" smtClean="0">
                <a:solidFill>
                  <a:schemeClr val="bg1"/>
                </a:solidFill>
                <a:effectLst/>
                <a:latin typeface="Georgia" panose="02040502050405020303" pitchFamily="18" charset="0"/>
              </a:defRPr>
            </a:lvl1pPr>
          </a:lstStyle>
          <a:p>
            <a:r>
              <a:rPr lang="en-US" dirty="0"/>
              <a:t>Presentation Title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503645" y="5044033"/>
            <a:ext cx="7654835" cy="422047"/>
          </a:xfrm>
          <a:prstGeom prst="rect">
            <a:avLst/>
          </a:prstGeom>
        </p:spPr>
        <p:txBody>
          <a:bodyPr anchor="t">
            <a:normAutofit/>
          </a:bodyPr>
          <a:lstStyle>
            <a:lvl1pPr marL="0" indent="0" algn="l">
              <a:buNone/>
              <a:defRPr lang="en-US" sz="2300" b="1"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p>
        </p:txBody>
      </p:sp>
      <p:sp>
        <p:nvSpPr>
          <p:cNvPr id="14" name="Subtitle 2">
            <a:extLst>
              <a:ext uri="{FF2B5EF4-FFF2-40B4-BE49-F238E27FC236}">
                <a16:creationId xmlns:a16="http://schemas.microsoft.com/office/drawing/2014/main" id="{BFA84954-12D9-E046-9722-0C6D198CD414}"/>
              </a:ext>
            </a:extLst>
          </p:cNvPr>
          <p:cNvSpPr txBox="1">
            <a:spLocks/>
          </p:cNvSpPr>
          <p:nvPr userDrawn="1"/>
        </p:nvSpPr>
        <p:spPr>
          <a:xfrm>
            <a:off x="4091510" y="634998"/>
            <a:ext cx="7654835" cy="4220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200" b="1" kern="1200"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500" b="0" dirty="0">
                <a:solidFill>
                  <a:srgbClr val="00205B"/>
                </a:solidFill>
              </a:rPr>
              <a:t>Event title/location if applicable</a:t>
            </a:r>
          </a:p>
        </p:txBody>
      </p:sp>
      <p:sp>
        <p:nvSpPr>
          <p:cNvPr id="22" name="Text Placeholder 21">
            <a:extLst>
              <a:ext uri="{FF2B5EF4-FFF2-40B4-BE49-F238E27FC236}">
                <a16:creationId xmlns:a16="http://schemas.microsoft.com/office/drawing/2014/main" id="{0AC367EA-F526-B84C-81D7-C1B52EF5C593}"/>
              </a:ext>
            </a:extLst>
          </p:cNvPr>
          <p:cNvSpPr>
            <a:spLocks noGrp="1"/>
          </p:cNvSpPr>
          <p:nvPr>
            <p:ph type="body" sz="quarter" idx="10" hasCustomPrompt="1"/>
          </p:nvPr>
        </p:nvSpPr>
        <p:spPr>
          <a:xfrm>
            <a:off x="503645" y="5505909"/>
            <a:ext cx="7654834" cy="422275"/>
          </a:xfrm>
          <a:prstGeom prst="rect">
            <a:avLst/>
          </a:prstGeom>
        </p:spPr>
        <p:txBody>
          <a:bodyPr anchor="t"/>
          <a:lstStyle>
            <a:lvl1pPr marL="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Title, Department (if applicable)</a:t>
            </a:r>
          </a:p>
        </p:txBody>
      </p:sp>
      <p:sp>
        <p:nvSpPr>
          <p:cNvPr id="8" name="Text Placeholder 7">
            <a:extLst>
              <a:ext uri="{FF2B5EF4-FFF2-40B4-BE49-F238E27FC236}">
                <a16:creationId xmlns:a16="http://schemas.microsoft.com/office/drawing/2014/main" id="{781490E3-C595-D249-9E52-3EEAADE5596A}"/>
              </a:ext>
            </a:extLst>
          </p:cNvPr>
          <p:cNvSpPr>
            <a:spLocks noGrp="1"/>
          </p:cNvSpPr>
          <p:nvPr>
            <p:ph type="body" sz="quarter" idx="11" hasCustomPrompt="1"/>
          </p:nvPr>
        </p:nvSpPr>
        <p:spPr>
          <a:xfrm>
            <a:off x="5779169" y="94977"/>
            <a:ext cx="6019800" cy="330836"/>
          </a:xfrm>
          <a:prstGeom prst="rect">
            <a:avLst/>
          </a:prstGeom>
        </p:spPr>
        <p:txBody>
          <a:bodyPr/>
          <a:lstStyle>
            <a:lvl1pPr marL="0" indent="0" algn="r">
              <a:buNone/>
              <a:defRPr sz="1500">
                <a:solidFill>
                  <a:srgbClr val="00205B"/>
                </a:solidFill>
                <a:latin typeface="Verdana" panose="020B0604030504040204" pitchFamily="34" charset="0"/>
                <a:ea typeface="Verdana" panose="020B0604030504040204" pitchFamily="34" charset="0"/>
                <a:cs typeface="Verdana" panose="020B060403050404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Event title/facility/location (if applicable)</a:t>
            </a:r>
          </a:p>
        </p:txBody>
      </p:sp>
      <p:pic>
        <p:nvPicPr>
          <p:cNvPr id="5" name="Picture 4" descr="A close up of a sign&#10;&#10;Description automatically generated">
            <a:extLst>
              <a:ext uri="{FF2B5EF4-FFF2-40B4-BE49-F238E27FC236}">
                <a16:creationId xmlns:a16="http://schemas.microsoft.com/office/drawing/2014/main" id="{BD4AC5B3-9018-E247-A9BB-04B2C02B872C}"/>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2685012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Chart/Graph Grey Head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7994A-1335-0F42-A4A0-9909A813F423}"/>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7C2C3B-39C1-524F-A28F-42E59C5A7921}"/>
              </a:ext>
            </a:extLst>
          </p:cNvPr>
          <p:cNvSpPr>
            <a:spLocks noGrp="1"/>
          </p:cNvSpPr>
          <p:nvPr>
            <p:ph sz="quarter" idx="10" hasCustomPrompt="1"/>
          </p:nvPr>
        </p:nvSpPr>
        <p:spPr>
          <a:xfrm>
            <a:off x="0" y="467361"/>
            <a:ext cx="12192000" cy="6390639"/>
          </a:xfrm>
          <a:prstGeom prst="rect">
            <a:avLst/>
          </a:prstGeom>
        </p:spPr>
        <p:txBody>
          <a:bodyPr/>
          <a:lstStyle>
            <a:lvl1pPr marL="0" indent="0">
              <a:buNone/>
              <a:defRPr/>
            </a:lvl1pPr>
          </a:lstStyle>
          <a:p>
            <a:pPr lvl="0"/>
            <a:r>
              <a:rPr lang="en-US" dirty="0"/>
              <a:t> </a:t>
            </a:r>
          </a:p>
        </p:txBody>
      </p:sp>
      <p:pic>
        <p:nvPicPr>
          <p:cNvPr id="7" name="Picture 6" descr="A close up of a sign&#10;&#10;Description automatically generated">
            <a:extLst>
              <a:ext uri="{FF2B5EF4-FFF2-40B4-BE49-F238E27FC236}">
                <a16:creationId xmlns:a16="http://schemas.microsoft.com/office/drawing/2014/main" id="{57422B91-75D6-1E46-9BB4-1D3E20D4D7E2}"/>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2501357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Data Points/Boxes">
    <p:bg>
      <p:bgPr>
        <a:solidFill>
          <a:srgbClr val="EDEDEE"/>
        </a:solidFill>
        <a:effectLst/>
      </p:bgPr>
    </p:bg>
    <p:spTree>
      <p:nvGrpSpPr>
        <p:cNvPr id="1" name=""/>
        <p:cNvGrpSpPr/>
        <p:nvPr/>
      </p:nvGrpSpPr>
      <p:grpSpPr>
        <a:xfrm>
          <a:off x="0" y="0"/>
          <a:ext cx="0" cy="0"/>
          <a:chOff x="0" y="0"/>
          <a:chExt cx="0" cy="0"/>
        </a:xfrm>
      </p:grpSpPr>
      <p:sp>
        <p:nvSpPr>
          <p:cNvPr id="3" name="Rectangle 2"/>
          <p:cNvSpPr/>
          <p:nvPr userDrawn="1"/>
        </p:nvSpPr>
        <p:spPr>
          <a:xfrm>
            <a:off x="335756"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dirty="0">
              <a:solidFill>
                <a:srgbClr val="75787B"/>
              </a:solidFill>
              <a:latin typeface="Arial" charset="0"/>
              <a:ea typeface="Arial" charset="0"/>
              <a:cs typeface="Arial" charset="0"/>
            </a:endParaRPr>
          </a:p>
        </p:txBody>
      </p:sp>
      <p:sp>
        <p:nvSpPr>
          <p:cNvPr id="4" name="Rectangle 3"/>
          <p:cNvSpPr/>
          <p:nvPr userDrawn="1"/>
        </p:nvSpPr>
        <p:spPr>
          <a:xfrm>
            <a:off x="4287837"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dirty="0">
              <a:solidFill>
                <a:srgbClr val="75787B"/>
              </a:solidFill>
              <a:latin typeface="Arial" charset="0"/>
              <a:ea typeface="Arial" charset="0"/>
              <a:cs typeface="Arial" charset="0"/>
            </a:endParaRPr>
          </a:p>
        </p:txBody>
      </p:sp>
      <p:sp>
        <p:nvSpPr>
          <p:cNvPr id="5" name="Rectangle 4"/>
          <p:cNvSpPr/>
          <p:nvPr userDrawn="1"/>
        </p:nvSpPr>
        <p:spPr>
          <a:xfrm>
            <a:off x="8239918"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dirty="0">
              <a:solidFill>
                <a:srgbClr val="75787B"/>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D64FE42B-84A1-344D-897B-5C158616BE25}"/>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4">
            <a:extLst>
              <a:ext uri="{FF2B5EF4-FFF2-40B4-BE49-F238E27FC236}">
                <a16:creationId xmlns:a16="http://schemas.microsoft.com/office/drawing/2014/main" id="{C7B80284-3D1C-994B-BF5A-0F4C15FA0D16}"/>
              </a:ext>
            </a:extLst>
          </p:cNvPr>
          <p:cNvSpPr>
            <a:spLocks noGrp="1"/>
          </p:cNvSpPr>
          <p:nvPr>
            <p:ph type="body" sz="quarter" idx="10" hasCustomPrompt="1"/>
          </p:nvPr>
        </p:nvSpPr>
        <p:spPr>
          <a:xfrm>
            <a:off x="580103"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Description of figure</a:t>
            </a:r>
          </a:p>
        </p:txBody>
      </p:sp>
      <p:sp>
        <p:nvSpPr>
          <p:cNvPr id="25" name="Text Placeholder 4">
            <a:extLst>
              <a:ext uri="{FF2B5EF4-FFF2-40B4-BE49-F238E27FC236}">
                <a16:creationId xmlns:a16="http://schemas.microsoft.com/office/drawing/2014/main" id="{438C4E60-8BD1-0F4C-8EB0-F3BD79685240}"/>
              </a:ext>
            </a:extLst>
          </p:cNvPr>
          <p:cNvSpPr>
            <a:spLocks noGrp="1"/>
          </p:cNvSpPr>
          <p:nvPr>
            <p:ph type="body" sz="quarter" idx="11" hasCustomPrompt="1"/>
          </p:nvPr>
        </p:nvSpPr>
        <p:spPr>
          <a:xfrm>
            <a:off x="4531981"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Description of figure</a:t>
            </a:r>
          </a:p>
        </p:txBody>
      </p:sp>
      <p:sp>
        <p:nvSpPr>
          <p:cNvPr id="13" name="Text Placeholder 4">
            <a:extLst>
              <a:ext uri="{FF2B5EF4-FFF2-40B4-BE49-F238E27FC236}">
                <a16:creationId xmlns:a16="http://schemas.microsoft.com/office/drawing/2014/main" id="{108B9942-2142-6E4E-BEFB-6635DC01A6DC}"/>
              </a:ext>
            </a:extLst>
          </p:cNvPr>
          <p:cNvSpPr>
            <a:spLocks noGrp="1"/>
          </p:cNvSpPr>
          <p:nvPr>
            <p:ph type="body" sz="quarter" idx="12" hasCustomPrompt="1"/>
          </p:nvPr>
        </p:nvSpPr>
        <p:spPr>
          <a:xfrm>
            <a:off x="8484673"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Description of figure</a:t>
            </a:r>
          </a:p>
        </p:txBody>
      </p:sp>
      <p:sp>
        <p:nvSpPr>
          <p:cNvPr id="8" name="Text Placeholder 7">
            <a:extLst>
              <a:ext uri="{FF2B5EF4-FFF2-40B4-BE49-F238E27FC236}">
                <a16:creationId xmlns:a16="http://schemas.microsoft.com/office/drawing/2014/main" id="{B6022152-6B60-564B-BE60-22D66666C861}"/>
              </a:ext>
            </a:extLst>
          </p:cNvPr>
          <p:cNvSpPr>
            <a:spLocks noGrp="1"/>
          </p:cNvSpPr>
          <p:nvPr>
            <p:ph type="body" sz="quarter" idx="13" hasCustomPrompt="1"/>
          </p:nvPr>
        </p:nvSpPr>
        <p:spPr>
          <a:xfrm>
            <a:off x="579438" y="2032947"/>
            <a:ext cx="3127375" cy="894436"/>
          </a:xfrm>
          <a:prstGeom prst="rect">
            <a:avLst/>
          </a:prstGeom>
        </p:spPr>
        <p:txBody>
          <a:bodyPr/>
          <a:lstStyle>
            <a:lvl1pPr marL="0" indent="0">
              <a:buNone/>
              <a:defRPr sz="4500">
                <a:solidFill>
                  <a:srgbClr val="007EB4"/>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dirty="0"/>
              <a:t>Figure%</a:t>
            </a:r>
          </a:p>
        </p:txBody>
      </p:sp>
      <p:sp>
        <p:nvSpPr>
          <p:cNvPr id="17" name="Text Placeholder 7">
            <a:extLst>
              <a:ext uri="{FF2B5EF4-FFF2-40B4-BE49-F238E27FC236}">
                <a16:creationId xmlns:a16="http://schemas.microsoft.com/office/drawing/2014/main" id="{B6550313-4322-3F44-B323-0F205B053638}"/>
              </a:ext>
            </a:extLst>
          </p:cNvPr>
          <p:cNvSpPr>
            <a:spLocks noGrp="1"/>
          </p:cNvSpPr>
          <p:nvPr>
            <p:ph type="body" sz="quarter" idx="14" hasCustomPrompt="1"/>
          </p:nvPr>
        </p:nvSpPr>
        <p:spPr>
          <a:xfrm>
            <a:off x="4531830" y="2032947"/>
            <a:ext cx="3127375" cy="894436"/>
          </a:xfrm>
          <a:prstGeom prst="rect">
            <a:avLst/>
          </a:prstGeom>
        </p:spPr>
        <p:txBody>
          <a:bodyPr/>
          <a:lstStyle>
            <a:lvl1pPr marL="0" indent="0">
              <a:buNone/>
              <a:defRPr sz="4500">
                <a:solidFill>
                  <a:srgbClr val="007EB4"/>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dirty="0"/>
              <a:t>Figure%</a:t>
            </a:r>
          </a:p>
        </p:txBody>
      </p:sp>
      <p:sp>
        <p:nvSpPr>
          <p:cNvPr id="18" name="Text Placeholder 7">
            <a:extLst>
              <a:ext uri="{FF2B5EF4-FFF2-40B4-BE49-F238E27FC236}">
                <a16:creationId xmlns:a16="http://schemas.microsoft.com/office/drawing/2014/main" id="{5BAF5E5E-6FC2-9C42-974D-F07C97D62149}"/>
              </a:ext>
            </a:extLst>
          </p:cNvPr>
          <p:cNvSpPr>
            <a:spLocks noGrp="1"/>
          </p:cNvSpPr>
          <p:nvPr>
            <p:ph type="body" sz="quarter" idx="15" hasCustomPrompt="1"/>
          </p:nvPr>
        </p:nvSpPr>
        <p:spPr>
          <a:xfrm>
            <a:off x="8484673" y="2032947"/>
            <a:ext cx="3127375" cy="894436"/>
          </a:xfrm>
          <a:prstGeom prst="rect">
            <a:avLst/>
          </a:prstGeom>
        </p:spPr>
        <p:txBody>
          <a:bodyPr/>
          <a:lstStyle>
            <a:lvl1pPr marL="0" indent="0">
              <a:buNone/>
              <a:defRPr sz="4500">
                <a:solidFill>
                  <a:srgbClr val="007EB4"/>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dirty="0"/>
              <a:t>Figure%</a:t>
            </a:r>
          </a:p>
        </p:txBody>
      </p:sp>
      <p:pic>
        <p:nvPicPr>
          <p:cNvPr id="14" name="Picture 13" descr="A close up of a sign&#10;&#10;Description automatically generated">
            <a:extLst>
              <a:ext uri="{FF2B5EF4-FFF2-40B4-BE49-F238E27FC236}">
                <a16:creationId xmlns:a16="http://schemas.microsoft.com/office/drawing/2014/main" id="{7CCE5AE9-627F-8348-9AB1-9D7E18D47366}"/>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1676991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Point/Box Detail">
    <p:bg>
      <p:bgPr>
        <a:solidFill>
          <a:srgbClr val="EDEDEE"/>
        </a:solidFill>
        <a:effectLst/>
      </p:bgPr>
    </p:bg>
    <p:spTree>
      <p:nvGrpSpPr>
        <p:cNvPr id="1" name=""/>
        <p:cNvGrpSpPr/>
        <p:nvPr/>
      </p:nvGrpSpPr>
      <p:grpSpPr>
        <a:xfrm>
          <a:off x="0" y="0"/>
          <a:ext cx="0" cy="0"/>
          <a:chOff x="0" y="0"/>
          <a:chExt cx="0" cy="0"/>
        </a:xfrm>
      </p:grpSpPr>
      <p:sp>
        <p:nvSpPr>
          <p:cNvPr id="4" name="Rectangle 3"/>
          <p:cNvSpPr/>
          <p:nvPr userDrawn="1"/>
        </p:nvSpPr>
        <p:spPr>
          <a:xfrm>
            <a:off x="4287837" y="1797996"/>
            <a:ext cx="7568406"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dirty="0">
              <a:solidFill>
                <a:srgbClr val="75787B"/>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2E166FCF-435C-9744-8866-83B0CFD132CB}"/>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EC5A2A-9DCD-7B4F-8294-46B55CEBDCA3}"/>
              </a:ext>
            </a:extLst>
          </p:cNvPr>
          <p:cNvSpPr/>
          <p:nvPr userDrawn="1"/>
        </p:nvSpPr>
        <p:spPr>
          <a:xfrm>
            <a:off x="335756"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dirty="0">
              <a:solidFill>
                <a:srgbClr val="75787B"/>
              </a:solidFill>
              <a:latin typeface="Arial" charset="0"/>
              <a:ea typeface="Arial" charset="0"/>
              <a:cs typeface="Arial" charset="0"/>
            </a:endParaRPr>
          </a:p>
        </p:txBody>
      </p:sp>
      <p:sp>
        <p:nvSpPr>
          <p:cNvPr id="7" name="Text Placeholder 4">
            <a:extLst>
              <a:ext uri="{FF2B5EF4-FFF2-40B4-BE49-F238E27FC236}">
                <a16:creationId xmlns:a16="http://schemas.microsoft.com/office/drawing/2014/main" id="{3336F7DF-B06D-224C-8041-70EA80FDB14F}"/>
              </a:ext>
            </a:extLst>
          </p:cNvPr>
          <p:cNvSpPr>
            <a:spLocks noGrp="1"/>
          </p:cNvSpPr>
          <p:nvPr>
            <p:ph type="body" sz="quarter" idx="10" hasCustomPrompt="1"/>
          </p:nvPr>
        </p:nvSpPr>
        <p:spPr>
          <a:xfrm>
            <a:off x="580103"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Description of figure</a:t>
            </a:r>
          </a:p>
        </p:txBody>
      </p:sp>
      <p:sp>
        <p:nvSpPr>
          <p:cNvPr id="8" name="Text Placeholder 7">
            <a:extLst>
              <a:ext uri="{FF2B5EF4-FFF2-40B4-BE49-F238E27FC236}">
                <a16:creationId xmlns:a16="http://schemas.microsoft.com/office/drawing/2014/main" id="{903F2D6B-7CC3-584B-81E7-F8AF72D3991C}"/>
              </a:ext>
            </a:extLst>
          </p:cNvPr>
          <p:cNvSpPr>
            <a:spLocks noGrp="1"/>
          </p:cNvSpPr>
          <p:nvPr>
            <p:ph type="body" sz="quarter" idx="13" hasCustomPrompt="1"/>
          </p:nvPr>
        </p:nvSpPr>
        <p:spPr>
          <a:xfrm>
            <a:off x="579438" y="2032947"/>
            <a:ext cx="3127375" cy="894436"/>
          </a:xfrm>
          <a:prstGeom prst="rect">
            <a:avLst/>
          </a:prstGeom>
        </p:spPr>
        <p:txBody>
          <a:bodyPr/>
          <a:lstStyle>
            <a:lvl1pPr marL="0" indent="0">
              <a:buNone/>
              <a:defRPr sz="4500">
                <a:solidFill>
                  <a:srgbClr val="007EB4"/>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dirty="0"/>
              <a:t>Figure%</a:t>
            </a:r>
          </a:p>
        </p:txBody>
      </p:sp>
      <p:sp>
        <p:nvSpPr>
          <p:cNvPr id="9" name="Text Placeholder 4">
            <a:extLst>
              <a:ext uri="{FF2B5EF4-FFF2-40B4-BE49-F238E27FC236}">
                <a16:creationId xmlns:a16="http://schemas.microsoft.com/office/drawing/2014/main" id="{F7A43D95-ABC2-DA40-913D-9DBB55B619DA}"/>
              </a:ext>
            </a:extLst>
          </p:cNvPr>
          <p:cNvSpPr>
            <a:spLocks noGrp="1"/>
          </p:cNvSpPr>
          <p:nvPr>
            <p:ph type="body" sz="quarter" idx="14" hasCustomPrompt="1"/>
          </p:nvPr>
        </p:nvSpPr>
        <p:spPr>
          <a:xfrm>
            <a:off x="4553467" y="2032947"/>
            <a:ext cx="7058430" cy="3005189"/>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Description of figure</a:t>
            </a:r>
          </a:p>
        </p:txBody>
      </p:sp>
      <p:pic>
        <p:nvPicPr>
          <p:cNvPr id="11" name="Picture 10" descr="A close up of a sign&#10;&#10;Description automatically generated">
            <a:extLst>
              <a:ext uri="{FF2B5EF4-FFF2-40B4-BE49-F238E27FC236}">
                <a16:creationId xmlns:a16="http://schemas.microsoft.com/office/drawing/2014/main" id="{F6AAC686-77AF-1145-B139-D214A886BC37}"/>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4132067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Data Points/Boxes">
    <p:bg>
      <p:bgPr>
        <a:solidFill>
          <a:srgbClr val="EDEDE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14D5AB-3A84-2447-B130-1AC7CE264103}"/>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0D90A8-7613-274F-ADB6-2D837651F61C}"/>
              </a:ext>
            </a:extLst>
          </p:cNvPr>
          <p:cNvSpPr/>
          <p:nvPr userDrawn="1"/>
        </p:nvSpPr>
        <p:spPr>
          <a:xfrm>
            <a:off x="2312377"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dirty="0">
              <a:solidFill>
                <a:srgbClr val="75787B"/>
              </a:solidFill>
              <a:latin typeface="Arial" charset="0"/>
              <a:ea typeface="Arial" charset="0"/>
              <a:cs typeface="Arial" charset="0"/>
            </a:endParaRPr>
          </a:p>
        </p:txBody>
      </p:sp>
      <p:sp>
        <p:nvSpPr>
          <p:cNvPr id="15" name="Rectangle 14">
            <a:extLst>
              <a:ext uri="{FF2B5EF4-FFF2-40B4-BE49-F238E27FC236}">
                <a16:creationId xmlns:a16="http://schemas.microsoft.com/office/drawing/2014/main" id="{AE599405-76E2-EE48-9C8D-5C1B2CE4C37C}"/>
              </a:ext>
            </a:extLst>
          </p:cNvPr>
          <p:cNvSpPr/>
          <p:nvPr userDrawn="1"/>
        </p:nvSpPr>
        <p:spPr>
          <a:xfrm>
            <a:off x="6264458" y="1797996"/>
            <a:ext cx="3616325" cy="3505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28600" tIns="91440" rIns="228600" bIns="182880" rtlCol="0" anchor="t" anchorCtr="0"/>
          <a:lstStyle/>
          <a:p>
            <a:pPr algn="ctr"/>
            <a:endParaRPr lang="en-US" sz="2800" dirty="0">
              <a:solidFill>
                <a:srgbClr val="75787B"/>
              </a:solidFill>
              <a:latin typeface="Arial" charset="0"/>
              <a:ea typeface="Arial" charset="0"/>
              <a:cs typeface="Arial" charset="0"/>
            </a:endParaRPr>
          </a:p>
        </p:txBody>
      </p:sp>
      <p:sp>
        <p:nvSpPr>
          <p:cNvPr id="16" name="Text Placeholder 4">
            <a:extLst>
              <a:ext uri="{FF2B5EF4-FFF2-40B4-BE49-F238E27FC236}">
                <a16:creationId xmlns:a16="http://schemas.microsoft.com/office/drawing/2014/main" id="{8711576E-AE9D-CF42-9764-22F71FCF141E}"/>
              </a:ext>
            </a:extLst>
          </p:cNvPr>
          <p:cNvSpPr>
            <a:spLocks noGrp="1"/>
          </p:cNvSpPr>
          <p:nvPr>
            <p:ph type="body" sz="quarter" idx="10" hasCustomPrompt="1"/>
          </p:nvPr>
        </p:nvSpPr>
        <p:spPr>
          <a:xfrm>
            <a:off x="2556724"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Description of figure</a:t>
            </a:r>
          </a:p>
        </p:txBody>
      </p:sp>
      <p:sp>
        <p:nvSpPr>
          <p:cNvPr id="17" name="Text Placeholder 4">
            <a:extLst>
              <a:ext uri="{FF2B5EF4-FFF2-40B4-BE49-F238E27FC236}">
                <a16:creationId xmlns:a16="http://schemas.microsoft.com/office/drawing/2014/main" id="{7BFFEDC0-47E8-424B-BD56-BE25AE305B03}"/>
              </a:ext>
            </a:extLst>
          </p:cNvPr>
          <p:cNvSpPr>
            <a:spLocks noGrp="1"/>
          </p:cNvSpPr>
          <p:nvPr>
            <p:ph type="body" sz="quarter" idx="11" hasCustomPrompt="1"/>
          </p:nvPr>
        </p:nvSpPr>
        <p:spPr>
          <a:xfrm>
            <a:off x="6508602" y="2988538"/>
            <a:ext cx="3127224" cy="2049598"/>
          </a:xfrm>
          <a:prstGeom prst="rect">
            <a:avLst/>
          </a:prstGeom>
        </p:spPr>
        <p:txBody>
          <a:bodyPr/>
          <a:lstStyle>
            <a:lvl1pPr marL="0" indent="0">
              <a:buNone/>
              <a:defRPr sz="24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Description of figure</a:t>
            </a:r>
          </a:p>
        </p:txBody>
      </p:sp>
      <p:sp>
        <p:nvSpPr>
          <p:cNvPr id="18" name="Text Placeholder 7">
            <a:extLst>
              <a:ext uri="{FF2B5EF4-FFF2-40B4-BE49-F238E27FC236}">
                <a16:creationId xmlns:a16="http://schemas.microsoft.com/office/drawing/2014/main" id="{BEA4B15C-4225-C141-9419-5CCAB845F86E}"/>
              </a:ext>
            </a:extLst>
          </p:cNvPr>
          <p:cNvSpPr>
            <a:spLocks noGrp="1"/>
          </p:cNvSpPr>
          <p:nvPr>
            <p:ph type="body" sz="quarter" idx="13" hasCustomPrompt="1"/>
          </p:nvPr>
        </p:nvSpPr>
        <p:spPr>
          <a:xfrm>
            <a:off x="2556059" y="2032947"/>
            <a:ext cx="3127375" cy="894436"/>
          </a:xfrm>
          <a:prstGeom prst="rect">
            <a:avLst/>
          </a:prstGeom>
        </p:spPr>
        <p:txBody>
          <a:bodyPr/>
          <a:lstStyle>
            <a:lvl1pPr marL="0" indent="0">
              <a:buNone/>
              <a:defRPr sz="4500">
                <a:solidFill>
                  <a:srgbClr val="007EB4"/>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dirty="0"/>
              <a:t>Figure%</a:t>
            </a:r>
          </a:p>
        </p:txBody>
      </p:sp>
      <p:sp>
        <p:nvSpPr>
          <p:cNvPr id="19" name="Text Placeholder 7">
            <a:extLst>
              <a:ext uri="{FF2B5EF4-FFF2-40B4-BE49-F238E27FC236}">
                <a16:creationId xmlns:a16="http://schemas.microsoft.com/office/drawing/2014/main" id="{2C27E808-DBF2-C94F-A284-5DF1675B10DE}"/>
              </a:ext>
            </a:extLst>
          </p:cNvPr>
          <p:cNvSpPr>
            <a:spLocks noGrp="1"/>
          </p:cNvSpPr>
          <p:nvPr>
            <p:ph type="body" sz="quarter" idx="14" hasCustomPrompt="1"/>
          </p:nvPr>
        </p:nvSpPr>
        <p:spPr>
          <a:xfrm>
            <a:off x="6508451" y="2032947"/>
            <a:ext cx="3127375" cy="894436"/>
          </a:xfrm>
          <a:prstGeom prst="rect">
            <a:avLst/>
          </a:prstGeom>
        </p:spPr>
        <p:txBody>
          <a:bodyPr/>
          <a:lstStyle>
            <a:lvl1pPr marL="0" indent="0">
              <a:buNone/>
              <a:defRPr sz="4500">
                <a:solidFill>
                  <a:srgbClr val="007EB4"/>
                </a:solidFill>
                <a:latin typeface="Georgia" panose="02040502050405020303" pitchFamily="18" charset="0"/>
              </a:defRPr>
            </a:lvl1pPr>
            <a:lvl2pPr marL="457200" indent="0">
              <a:buNone/>
              <a:defRPr sz="4500">
                <a:solidFill>
                  <a:srgbClr val="007EB4"/>
                </a:solidFill>
                <a:latin typeface="Georgia" panose="02040502050405020303" pitchFamily="18" charset="0"/>
              </a:defRPr>
            </a:lvl2pPr>
            <a:lvl3pPr marL="914400" indent="0">
              <a:buNone/>
              <a:defRPr sz="4500">
                <a:solidFill>
                  <a:srgbClr val="007EB4"/>
                </a:solidFill>
                <a:latin typeface="Georgia" panose="02040502050405020303" pitchFamily="18" charset="0"/>
              </a:defRPr>
            </a:lvl3pPr>
            <a:lvl4pPr marL="1371600" indent="0">
              <a:buNone/>
              <a:defRPr sz="4500">
                <a:solidFill>
                  <a:srgbClr val="007EB4"/>
                </a:solidFill>
                <a:latin typeface="Georgia" panose="02040502050405020303" pitchFamily="18" charset="0"/>
              </a:defRPr>
            </a:lvl4pPr>
            <a:lvl5pPr marL="1828800" indent="0">
              <a:buNone/>
              <a:defRPr sz="4500">
                <a:solidFill>
                  <a:srgbClr val="007EB4"/>
                </a:solidFill>
                <a:latin typeface="Georgia" panose="02040502050405020303" pitchFamily="18" charset="0"/>
              </a:defRPr>
            </a:lvl5pPr>
          </a:lstStyle>
          <a:p>
            <a:pPr lvl="0"/>
            <a:r>
              <a:rPr lang="en-US" dirty="0"/>
              <a:t>Figure%</a:t>
            </a:r>
          </a:p>
        </p:txBody>
      </p:sp>
      <p:pic>
        <p:nvPicPr>
          <p:cNvPr id="10" name="Picture 9" descr="A close up of a sign&#10;&#10;Description automatically generated">
            <a:extLst>
              <a:ext uri="{FF2B5EF4-FFF2-40B4-BE49-F238E27FC236}">
                <a16:creationId xmlns:a16="http://schemas.microsoft.com/office/drawing/2014/main" id="{2A57DB15-55A3-CF4F-BE30-1680461D17B8}"/>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2540007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sion/Thank You">
    <p:bg>
      <p:bgPr>
        <a:solidFill>
          <a:srgbClr val="0020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1076960"/>
            <a:ext cx="7654835" cy="2941003"/>
          </a:xfrm>
          <a:prstGeom prst="rect">
            <a:avLst/>
          </a:prstGeom>
        </p:spPr>
        <p:txBody>
          <a:bodyPr anchor="b">
            <a:normAutofit/>
          </a:bodyPr>
          <a:lstStyle>
            <a:lvl1pPr algn="l">
              <a:defRPr lang="en-US" sz="6000" smtClean="0">
                <a:solidFill>
                  <a:schemeClr val="bg1"/>
                </a:solidFill>
                <a:effectLst/>
                <a:latin typeface="Georgia" panose="02040502050405020303" pitchFamily="18" charset="0"/>
              </a:defRPr>
            </a:lvl1pPr>
          </a:lstStyle>
          <a:p>
            <a:r>
              <a:rPr lang="en-US" dirty="0"/>
              <a:t>Thank you message.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503645" y="5044033"/>
            <a:ext cx="7654835" cy="422047"/>
          </a:xfrm>
          <a:prstGeom prst="rect">
            <a:avLst/>
          </a:prstGeom>
        </p:spPr>
        <p:txBody>
          <a:bodyPr anchor="t">
            <a:normAutofit/>
          </a:bodyPr>
          <a:lstStyle>
            <a:lvl1pPr marL="0" indent="0" algn="l">
              <a:buNone/>
              <a:defRPr lang="en-US" sz="2300" b="1"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BFA84954-12D9-E046-9722-0C6D198CD414}"/>
              </a:ext>
            </a:extLst>
          </p:cNvPr>
          <p:cNvSpPr txBox="1">
            <a:spLocks/>
          </p:cNvSpPr>
          <p:nvPr userDrawn="1"/>
        </p:nvSpPr>
        <p:spPr>
          <a:xfrm>
            <a:off x="4091510" y="634998"/>
            <a:ext cx="7654835" cy="4220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200" b="1" kern="1200"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500" b="0" dirty="0">
                <a:solidFill>
                  <a:srgbClr val="00205B"/>
                </a:solidFill>
              </a:rPr>
              <a:t>Event title/location if applicable</a:t>
            </a:r>
          </a:p>
        </p:txBody>
      </p:sp>
      <p:sp>
        <p:nvSpPr>
          <p:cNvPr id="22" name="Text Placeholder 21">
            <a:extLst>
              <a:ext uri="{FF2B5EF4-FFF2-40B4-BE49-F238E27FC236}">
                <a16:creationId xmlns:a16="http://schemas.microsoft.com/office/drawing/2014/main" id="{0AC367EA-F526-B84C-81D7-C1B52EF5C593}"/>
              </a:ext>
            </a:extLst>
          </p:cNvPr>
          <p:cNvSpPr>
            <a:spLocks noGrp="1"/>
          </p:cNvSpPr>
          <p:nvPr>
            <p:ph type="body" sz="quarter" idx="10" hasCustomPrompt="1"/>
          </p:nvPr>
        </p:nvSpPr>
        <p:spPr>
          <a:xfrm>
            <a:off x="503645" y="5505909"/>
            <a:ext cx="7654834" cy="422275"/>
          </a:xfrm>
          <a:prstGeom prst="rect">
            <a:avLst/>
          </a:prstGeom>
        </p:spPr>
        <p:txBody>
          <a:bodyPr anchor="t"/>
          <a:lstStyle>
            <a:lvl1pPr marL="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3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Contact information</a:t>
            </a:r>
          </a:p>
        </p:txBody>
      </p:sp>
      <p:pic>
        <p:nvPicPr>
          <p:cNvPr id="9" name="Picture 8" descr="A close up of a sign&#10;&#10;Description automatically generated">
            <a:extLst>
              <a:ext uri="{FF2B5EF4-FFF2-40B4-BE49-F238E27FC236}">
                <a16:creationId xmlns:a16="http://schemas.microsoft.com/office/drawing/2014/main" id="{15731EC7-24EF-C447-8D71-7F59B3A1E6F9}"/>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907978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17179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5193-0CDB-DEDA-0BF6-BBB373CBF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BE5ADE-4C72-6690-2776-3895E3E8E6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BF68F-EF3A-7F0A-C954-7E82B721FCCD}"/>
              </a:ext>
            </a:extLst>
          </p:cNvPr>
          <p:cNvSpPr>
            <a:spLocks noGrp="1"/>
          </p:cNvSpPr>
          <p:nvPr>
            <p:ph type="dt" sz="half" idx="10"/>
          </p:nvPr>
        </p:nvSpPr>
        <p:spPr/>
        <p:txBody>
          <a:bodyPr/>
          <a:lstStyle/>
          <a:p>
            <a:fld id="{15E34B00-6F0A-F24C-ADB0-B16F5B5DD457}" type="datetimeFigureOut">
              <a:rPr lang="en-US" smtClean="0"/>
              <a:t>5/11/26</a:t>
            </a:fld>
            <a:endParaRPr lang="en-US"/>
          </a:p>
        </p:txBody>
      </p:sp>
      <p:sp>
        <p:nvSpPr>
          <p:cNvPr id="5" name="Footer Placeholder 4">
            <a:extLst>
              <a:ext uri="{FF2B5EF4-FFF2-40B4-BE49-F238E27FC236}">
                <a16:creationId xmlns:a16="http://schemas.microsoft.com/office/drawing/2014/main" id="{FF909B7C-2DF1-7210-76A1-BA64F4149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83DF2-03FA-150E-279F-572335B6E0B2}"/>
              </a:ext>
            </a:extLst>
          </p:cNvPr>
          <p:cNvSpPr>
            <a:spLocks noGrp="1"/>
          </p:cNvSpPr>
          <p:nvPr>
            <p:ph type="sldNum" sz="quarter" idx="12"/>
          </p:nvPr>
        </p:nvSpPr>
        <p:spPr/>
        <p:txBody>
          <a:bodyPr/>
          <a:lstStyle/>
          <a:p>
            <a:fld id="{93A6DDCD-7EF7-8D46-8949-456FCDFFDC50}" type="slidenum">
              <a:rPr lang="en-US" smtClean="0"/>
              <a:t>‹#›</a:t>
            </a:fld>
            <a:endParaRPr lang="en-US"/>
          </a:p>
        </p:txBody>
      </p:sp>
    </p:spTree>
    <p:extLst>
      <p:ext uri="{BB962C8B-B14F-4D97-AF65-F5344CB8AC3E}">
        <p14:creationId xmlns:p14="http://schemas.microsoft.com/office/powerpoint/2010/main" val="894402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8F433-067F-C5CC-CF6F-3B1751E583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3F32A-A134-3156-3E26-5A8B1F3B0F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BF533E-9781-E4B3-61A9-961E1DAD0DAE}"/>
              </a:ext>
            </a:extLst>
          </p:cNvPr>
          <p:cNvSpPr>
            <a:spLocks noGrp="1"/>
          </p:cNvSpPr>
          <p:nvPr>
            <p:ph type="dt" sz="half" idx="10"/>
          </p:nvPr>
        </p:nvSpPr>
        <p:spPr/>
        <p:txBody>
          <a:bodyPr/>
          <a:lstStyle/>
          <a:p>
            <a:fld id="{15E34B00-6F0A-F24C-ADB0-B16F5B5DD457}" type="datetimeFigureOut">
              <a:rPr lang="en-US" smtClean="0"/>
              <a:t>5/11/26</a:t>
            </a:fld>
            <a:endParaRPr lang="en-US"/>
          </a:p>
        </p:txBody>
      </p:sp>
      <p:sp>
        <p:nvSpPr>
          <p:cNvPr id="5" name="Footer Placeholder 4">
            <a:extLst>
              <a:ext uri="{FF2B5EF4-FFF2-40B4-BE49-F238E27FC236}">
                <a16:creationId xmlns:a16="http://schemas.microsoft.com/office/drawing/2014/main" id="{A8A8D08B-EE04-09BA-9E66-65C6D8542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93D90-29D4-66D6-0602-046263E511B5}"/>
              </a:ext>
            </a:extLst>
          </p:cNvPr>
          <p:cNvSpPr>
            <a:spLocks noGrp="1"/>
          </p:cNvSpPr>
          <p:nvPr>
            <p:ph type="sldNum" sz="quarter" idx="12"/>
          </p:nvPr>
        </p:nvSpPr>
        <p:spPr/>
        <p:txBody>
          <a:bodyPr/>
          <a:lstStyle/>
          <a:p>
            <a:fld id="{93A6DDCD-7EF7-8D46-8949-456FCDFFDC50}" type="slidenum">
              <a:rPr lang="en-US" smtClean="0"/>
              <a:t>‹#›</a:t>
            </a:fld>
            <a:endParaRPr lang="en-US"/>
          </a:p>
        </p:txBody>
      </p:sp>
    </p:spTree>
    <p:extLst>
      <p:ext uri="{BB962C8B-B14F-4D97-AF65-F5344CB8AC3E}">
        <p14:creationId xmlns:p14="http://schemas.microsoft.com/office/powerpoint/2010/main" val="35782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D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884446"/>
            <a:ext cx="10627417" cy="1032279"/>
          </a:xfrm>
          <a:prstGeom prst="rect">
            <a:avLst/>
          </a:prstGeom>
        </p:spPr>
        <p:txBody>
          <a:bodyPr anchor="t">
            <a:normAutofit/>
          </a:bodyPr>
          <a:lstStyle>
            <a:lvl1pPr algn="l">
              <a:defRPr lang="en-US" sz="3400" smtClean="0">
                <a:solidFill>
                  <a:srgbClr val="007EB4"/>
                </a:solidFill>
                <a:effectLst/>
                <a:latin typeface="Georgia" panose="02040502050405020303" pitchFamily="18" charset="0"/>
              </a:defRPr>
            </a:lvl1pPr>
          </a:lstStyle>
          <a:p>
            <a:r>
              <a:rPr lang="en-US" dirty="0"/>
              <a:t>Today’s Agenda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503238" y="2074987"/>
            <a:ext cx="10627417" cy="4510451"/>
          </a:xfrm>
          <a:prstGeom prst="rect">
            <a:avLst/>
          </a:prstGeom>
        </p:spPr>
        <p:txBody>
          <a:bodyPr/>
          <a:lstStyle>
            <a:lvl1pPr marL="457200" indent="-457200">
              <a:buFont typeface="+mj-lt"/>
              <a:buAutoNum type="arabicPeriod"/>
              <a:defRPr sz="23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914400" indent="-457200">
              <a:buFont typeface="+mj-lt"/>
              <a:buAutoNum type="arabicPeriod"/>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mj-lt"/>
              <a:buAutoNum type="arabicPeriod"/>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92088909-B0D3-6046-B1B4-F0BFF75204ED}"/>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37922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007EB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3267159"/>
            <a:ext cx="7654835" cy="2941003"/>
          </a:xfrm>
          <a:prstGeom prst="rect">
            <a:avLst/>
          </a:prstGeom>
        </p:spPr>
        <p:txBody>
          <a:bodyPr anchor="t">
            <a:normAutofit/>
          </a:bodyPr>
          <a:lstStyle>
            <a:lvl1pPr algn="l">
              <a:defRPr lang="en-US" sz="4000" smtClean="0">
                <a:solidFill>
                  <a:schemeClr val="bg1"/>
                </a:solidFill>
                <a:effectLst/>
                <a:latin typeface="Georgia" panose="02040502050405020303" pitchFamily="18" charset="0"/>
              </a:defRPr>
            </a:lvl1pPr>
          </a:lstStyle>
          <a:p>
            <a:r>
              <a:rPr lang="en-US" dirty="0"/>
              <a:t>Section Title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503645" y="2346578"/>
            <a:ext cx="7654835" cy="422047"/>
          </a:xfrm>
          <a:prstGeom prst="rect">
            <a:avLst/>
          </a:prstGeom>
        </p:spPr>
        <p:txBody>
          <a:bodyPr anchor="t">
            <a:normAutofit/>
          </a:bodyPr>
          <a:lstStyle>
            <a:lvl1pPr marL="0" indent="0" algn="l">
              <a:buNone/>
              <a:defRPr lang="en-US" sz="1800" b="0"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PART 1</a:t>
            </a:r>
          </a:p>
        </p:txBody>
      </p:sp>
      <p:pic>
        <p:nvPicPr>
          <p:cNvPr id="7" name="Picture 6" descr="A close up of a sign&#10;&#10;Description automatically generated">
            <a:extLst>
              <a:ext uri="{FF2B5EF4-FFF2-40B4-BE49-F238E27FC236}">
                <a16:creationId xmlns:a16="http://schemas.microsoft.com/office/drawing/2014/main" id="{E182F694-DE07-6A42-A4DE-A52FD75DAF81}"/>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2679637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Frame Photo, Question or Statement">
    <p:bg>
      <p:bgPr>
        <a:solidFill>
          <a:srgbClr val="63666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F10652C-6B8C-9E46-B805-CABAE028D9A4}"/>
              </a:ext>
            </a:extLst>
          </p:cNvPr>
          <p:cNvSpPr>
            <a:spLocks noGrp="1"/>
          </p:cNvSpPr>
          <p:nvPr>
            <p:ph type="pic" sz="quarter" idx="10" hasCustomPrompt="1"/>
          </p:nvPr>
        </p:nvSpPr>
        <p:spPr>
          <a:xfrm>
            <a:off x="0" y="467361"/>
            <a:ext cx="12192000" cy="6390639"/>
          </a:xfrm>
          <a:prstGeom prst="rect">
            <a:avLst/>
          </a:prstGeom>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989952"/>
            <a:ext cx="5592355" cy="2941003"/>
          </a:xfrm>
          <a:prstGeom prst="rect">
            <a:avLst/>
          </a:prstGeom>
        </p:spPr>
        <p:txBody>
          <a:bodyPr anchor="t">
            <a:normAutofit/>
          </a:bodyPr>
          <a:lstStyle>
            <a:lvl1pPr algn="l">
              <a:defRPr lang="en-US" sz="3200" smtClean="0">
                <a:solidFill>
                  <a:schemeClr val="bg1"/>
                </a:solidFill>
                <a:effectLst/>
                <a:latin typeface="Georgia" panose="02040502050405020303" pitchFamily="18" charset="0"/>
              </a:defRPr>
            </a:lvl1pPr>
          </a:lstStyle>
          <a:p>
            <a:r>
              <a:rPr lang="en-US" dirty="0"/>
              <a:t>Question, Statement, or Main Point.</a:t>
            </a:r>
            <a:br>
              <a:rPr lang="en-US" dirty="0"/>
            </a:br>
            <a:br>
              <a:rPr lang="en-US" dirty="0"/>
            </a:br>
            <a:r>
              <a:rPr lang="en-US" dirty="0"/>
              <a:t>(Accompanied by a full frame photo or this color background)</a:t>
            </a:r>
          </a:p>
        </p:txBody>
      </p:sp>
      <p:pic>
        <p:nvPicPr>
          <p:cNvPr id="7" name="Picture 6" descr="A close up of a sign&#10;&#10;Description automatically generated">
            <a:extLst>
              <a:ext uri="{FF2B5EF4-FFF2-40B4-BE49-F238E27FC236}">
                <a16:creationId xmlns:a16="http://schemas.microsoft.com/office/drawing/2014/main" id="{BC027D22-373F-C24C-955D-09D2DF924634}"/>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206829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A7B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1591408"/>
            <a:ext cx="8350209" cy="2984671"/>
          </a:xfrm>
          <a:prstGeom prst="rect">
            <a:avLst/>
          </a:prstGeom>
        </p:spPr>
        <p:txBody>
          <a:bodyPr anchor="t">
            <a:normAutofit/>
          </a:bodyPr>
          <a:lstStyle>
            <a:lvl1pPr algn="l">
              <a:defRPr lang="en-US" sz="3400" smtClean="0">
                <a:solidFill>
                  <a:schemeClr val="bg1"/>
                </a:solidFill>
                <a:effectLst/>
                <a:latin typeface="Georgia" panose="02040502050405020303" pitchFamily="18" charset="0"/>
              </a:defRPr>
            </a:lvl1pPr>
          </a:lstStyle>
          <a:p>
            <a:r>
              <a:rPr lang="en-US" dirty="0"/>
              <a:t>Quote.</a:t>
            </a:r>
          </a:p>
        </p:txBody>
      </p:sp>
      <p:sp>
        <p:nvSpPr>
          <p:cNvPr id="3" name="Subtitle 2">
            <a:extLst>
              <a:ext uri="{FF2B5EF4-FFF2-40B4-BE49-F238E27FC236}">
                <a16:creationId xmlns:a16="http://schemas.microsoft.com/office/drawing/2014/main" id="{5DD61C20-A6A1-6F4C-B6E2-BEE27445FB7D}"/>
              </a:ext>
            </a:extLst>
          </p:cNvPr>
          <p:cNvSpPr>
            <a:spLocks noGrp="1"/>
          </p:cNvSpPr>
          <p:nvPr>
            <p:ph type="subTitle" idx="1" hasCustomPrompt="1"/>
          </p:nvPr>
        </p:nvSpPr>
        <p:spPr>
          <a:xfrm>
            <a:off x="503645" y="5458608"/>
            <a:ext cx="8350209" cy="422047"/>
          </a:xfrm>
          <a:prstGeom prst="rect">
            <a:avLst/>
          </a:prstGeom>
        </p:spPr>
        <p:txBody>
          <a:bodyPr anchor="t">
            <a:normAutofit/>
          </a:bodyPr>
          <a:lstStyle>
            <a:lvl1pPr marL="0" indent="0" algn="l">
              <a:buNone/>
              <a:defRPr lang="en-US" sz="2000" b="1" smtClean="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Full Name</a:t>
            </a:r>
          </a:p>
        </p:txBody>
      </p:sp>
      <p:sp>
        <p:nvSpPr>
          <p:cNvPr id="6" name="Title 1">
            <a:extLst>
              <a:ext uri="{FF2B5EF4-FFF2-40B4-BE49-F238E27FC236}">
                <a16:creationId xmlns:a16="http://schemas.microsoft.com/office/drawing/2014/main" id="{0557C8D2-0D91-2249-869D-C7E51BCC003C}"/>
              </a:ext>
            </a:extLst>
          </p:cNvPr>
          <p:cNvSpPr txBox="1">
            <a:spLocks/>
          </p:cNvSpPr>
          <p:nvPr userDrawn="1"/>
        </p:nvSpPr>
        <p:spPr>
          <a:xfrm>
            <a:off x="468477" y="759146"/>
            <a:ext cx="7654835" cy="841055"/>
          </a:xfrm>
          <a:prstGeom prst="rect">
            <a:avLst/>
          </a:prstGeom>
        </p:spPr>
        <p:txBody>
          <a:bodyPr anchor="t">
            <a:noAutofit/>
          </a:bodyPr>
          <a:lstStyle>
            <a:lvl1pPr algn="l" defTabSz="914400" rtl="0" eaLnBrk="1" latinLnBrk="0" hangingPunct="1">
              <a:lnSpc>
                <a:spcPct val="90000"/>
              </a:lnSpc>
              <a:spcBef>
                <a:spcPct val="0"/>
              </a:spcBef>
              <a:buNone/>
              <a:defRPr lang="en-US" sz="3800" kern="1200" smtClean="0">
                <a:solidFill>
                  <a:schemeClr val="bg1"/>
                </a:solidFill>
                <a:effectLst/>
                <a:latin typeface="Georgia" panose="02040502050405020303" pitchFamily="18" charset="0"/>
                <a:ea typeface="+mj-ea"/>
                <a:cs typeface="+mj-cs"/>
              </a:defRPr>
            </a:lvl1pPr>
          </a:lstStyle>
          <a:p>
            <a:r>
              <a:rPr lang="en-US" sz="14000" dirty="0">
                <a:solidFill>
                  <a:schemeClr val="bg1">
                    <a:alpha val="35000"/>
                  </a:schemeClr>
                </a:solidFill>
              </a:rPr>
              <a:t>“</a:t>
            </a:r>
          </a:p>
        </p:txBody>
      </p:sp>
      <p:sp>
        <p:nvSpPr>
          <p:cNvPr id="7" name="Title 1">
            <a:extLst>
              <a:ext uri="{FF2B5EF4-FFF2-40B4-BE49-F238E27FC236}">
                <a16:creationId xmlns:a16="http://schemas.microsoft.com/office/drawing/2014/main" id="{82FEAC9B-71AC-1844-A3E9-400FCBB17360}"/>
              </a:ext>
            </a:extLst>
          </p:cNvPr>
          <p:cNvSpPr txBox="1">
            <a:spLocks/>
          </p:cNvSpPr>
          <p:nvPr userDrawn="1"/>
        </p:nvSpPr>
        <p:spPr>
          <a:xfrm>
            <a:off x="468477" y="4355199"/>
            <a:ext cx="7654835" cy="841055"/>
          </a:xfrm>
          <a:prstGeom prst="rect">
            <a:avLst/>
          </a:prstGeom>
        </p:spPr>
        <p:txBody>
          <a:bodyPr anchor="t">
            <a:noAutofit/>
          </a:bodyPr>
          <a:lstStyle>
            <a:lvl1pPr algn="l" defTabSz="914400" rtl="0" eaLnBrk="1" latinLnBrk="0" hangingPunct="1">
              <a:lnSpc>
                <a:spcPct val="90000"/>
              </a:lnSpc>
              <a:spcBef>
                <a:spcPct val="0"/>
              </a:spcBef>
              <a:buNone/>
              <a:defRPr lang="en-US" sz="3800" kern="1200" smtClean="0">
                <a:solidFill>
                  <a:schemeClr val="bg1"/>
                </a:solidFill>
                <a:effectLst/>
                <a:latin typeface="Georgia" panose="02040502050405020303" pitchFamily="18" charset="0"/>
                <a:ea typeface="+mj-ea"/>
                <a:cs typeface="+mj-cs"/>
              </a:defRPr>
            </a:lvl1pPr>
          </a:lstStyle>
          <a:p>
            <a:r>
              <a:rPr lang="en-US" sz="14000" dirty="0">
                <a:solidFill>
                  <a:schemeClr val="bg1">
                    <a:alpha val="35000"/>
                  </a:schemeClr>
                </a:solidFill>
              </a:rPr>
              <a:t>”</a:t>
            </a:r>
          </a:p>
        </p:txBody>
      </p:sp>
      <p:sp>
        <p:nvSpPr>
          <p:cNvPr id="5" name="Text Placeholder 4">
            <a:extLst>
              <a:ext uri="{FF2B5EF4-FFF2-40B4-BE49-F238E27FC236}">
                <a16:creationId xmlns:a16="http://schemas.microsoft.com/office/drawing/2014/main" id="{5F8BFBB2-5873-504A-A7EE-E9A60BF51A84}"/>
              </a:ext>
            </a:extLst>
          </p:cNvPr>
          <p:cNvSpPr>
            <a:spLocks noGrp="1"/>
          </p:cNvSpPr>
          <p:nvPr>
            <p:ph type="body" sz="quarter" idx="10" hasCustomPrompt="1"/>
          </p:nvPr>
        </p:nvSpPr>
        <p:spPr>
          <a:xfrm>
            <a:off x="503238" y="5892287"/>
            <a:ext cx="8350307" cy="398463"/>
          </a:xfrm>
          <a:prstGeom prst="rect">
            <a:avLst/>
          </a:prstGeom>
        </p:spPr>
        <p:txBody>
          <a:bodyPr/>
          <a:lstStyle>
            <a:lvl1pPr marL="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Occupation/Attribution</a:t>
            </a:r>
          </a:p>
        </p:txBody>
      </p:sp>
      <p:pic>
        <p:nvPicPr>
          <p:cNvPr id="10" name="Picture 9" descr="A close up of a sign&#10;&#10;Description automatically generated">
            <a:extLst>
              <a:ext uri="{FF2B5EF4-FFF2-40B4-BE49-F238E27FC236}">
                <a16:creationId xmlns:a16="http://schemas.microsoft.com/office/drawing/2014/main" id="{A00C4532-DAAE-9644-A0E7-9CD17F0A0600}"/>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375449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5" y="884446"/>
            <a:ext cx="10627417" cy="1032279"/>
          </a:xfrm>
          <a:prstGeom prst="rect">
            <a:avLst/>
          </a:prstGeom>
        </p:spPr>
        <p:txBody>
          <a:bodyPr anchor="t">
            <a:normAutofit/>
          </a:bodyPr>
          <a:lstStyle>
            <a:lvl1pPr algn="l">
              <a:defRPr lang="en-US" sz="3400" smtClean="0">
                <a:solidFill>
                  <a:srgbClr val="007EB4"/>
                </a:solidFill>
                <a:effectLst/>
                <a:latin typeface="Georgia" panose="02040502050405020303" pitchFamily="18" charset="0"/>
              </a:defRPr>
            </a:lvl1pPr>
          </a:lstStyle>
          <a:p>
            <a:r>
              <a:rPr lang="en-US" dirty="0"/>
              <a:t>Slide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503238" y="2074987"/>
            <a:ext cx="10627417" cy="4510451"/>
          </a:xfrm>
          <a:prstGeom prst="rect">
            <a:avLst/>
          </a:prstGeom>
        </p:spPr>
        <p:txBody>
          <a:bodyPr/>
          <a:lstStyle>
            <a:lvl1pPr>
              <a:defRPr sz="23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close up of a sign&#10;&#10;Description automatically generated">
            <a:extLst>
              <a:ext uri="{FF2B5EF4-FFF2-40B4-BE49-F238E27FC236}">
                <a16:creationId xmlns:a16="http://schemas.microsoft.com/office/drawing/2014/main" id="{519F6EA6-E0E0-DF47-9286-11EAFFF8E733}"/>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267765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tensiv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6" y="884446"/>
            <a:ext cx="3621430" cy="1032279"/>
          </a:xfrm>
          <a:prstGeom prst="rect">
            <a:avLst/>
          </a:prstGeom>
        </p:spPr>
        <p:txBody>
          <a:bodyPr anchor="t">
            <a:normAutofit/>
          </a:bodyPr>
          <a:lstStyle>
            <a:lvl1pPr algn="l">
              <a:defRPr lang="en-US" sz="3400" smtClean="0">
                <a:solidFill>
                  <a:srgbClr val="007EB4"/>
                </a:solidFill>
                <a:effectLst/>
                <a:latin typeface="Georgia" panose="02040502050405020303" pitchFamily="18" charset="0"/>
              </a:defRPr>
            </a:lvl1pPr>
          </a:lstStyle>
          <a:p>
            <a:r>
              <a:rPr lang="en-US" dirty="0"/>
              <a:t>Slide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hasCustomPrompt="1"/>
          </p:nvPr>
        </p:nvSpPr>
        <p:spPr>
          <a:xfrm>
            <a:off x="503239" y="2074987"/>
            <a:ext cx="3621430" cy="4510451"/>
          </a:xfrm>
          <a:prstGeom prst="rect">
            <a:avLst/>
          </a:prstGeom>
        </p:spPr>
        <p:txBody>
          <a:bodyPr/>
          <a:lstStyle>
            <a:lvl1pPr marL="0" indent="0">
              <a:buNone/>
              <a:defRPr sz="21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Slide Description</a:t>
            </a:r>
          </a:p>
        </p:txBody>
      </p:sp>
      <p:sp>
        <p:nvSpPr>
          <p:cNvPr id="6" name="Text Placeholder 4">
            <a:extLst>
              <a:ext uri="{FF2B5EF4-FFF2-40B4-BE49-F238E27FC236}">
                <a16:creationId xmlns:a16="http://schemas.microsoft.com/office/drawing/2014/main" id="{0A616B52-5374-8B46-B7D2-FC5C59EF480E}"/>
              </a:ext>
            </a:extLst>
          </p:cNvPr>
          <p:cNvSpPr>
            <a:spLocks noGrp="1"/>
          </p:cNvSpPr>
          <p:nvPr>
            <p:ph type="body" sz="quarter" idx="11"/>
          </p:nvPr>
        </p:nvSpPr>
        <p:spPr>
          <a:xfrm>
            <a:off x="4483180" y="884447"/>
            <a:ext cx="7205173" cy="5700992"/>
          </a:xfrm>
          <a:prstGeom prst="rect">
            <a:avLst/>
          </a:prstGeom>
        </p:spPr>
        <p:txBody>
          <a:bodyPr/>
          <a:lstStyle>
            <a:lvl1pPr>
              <a:defRPr sz="23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a:defRPr sz="20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8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sign&#10;&#10;Description automatically generated">
            <a:extLst>
              <a:ext uri="{FF2B5EF4-FFF2-40B4-BE49-F238E27FC236}">
                <a16:creationId xmlns:a16="http://schemas.microsoft.com/office/drawing/2014/main" id="{8DD271AE-2535-EA4A-93EF-1B61D6F2F22E}"/>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74524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Chart/Graph with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DB43-7F8C-1947-BA4A-6590721F838D}"/>
              </a:ext>
            </a:extLst>
          </p:cNvPr>
          <p:cNvSpPr>
            <a:spLocks noGrp="1"/>
          </p:cNvSpPr>
          <p:nvPr>
            <p:ph type="ctrTitle" hasCustomPrompt="1"/>
          </p:nvPr>
        </p:nvSpPr>
        <p:spPr>
          <a:xfrm>
            <a:off x="503646" y="884446"/>
            <a:ext cx="4024800" cy="1032279"/>
          </a:xfrm>
          <a:prstGeom prst="rect">
            <a:avLst/>
          </a:prstGeom>
        </p:spPr>
        <p:txBody>
          <a:bodyPr anchor="t">
            <a:normAutofit/>
          </a:bodyPr>
          <a:lstStyle>
            <a:lvl1pPr algn="l">
              <a:defRPr lang="en-US" sz="3400" smtClean="0">
                <a:solidFill>
                  <a:srgbClr val="007EB4"/>
                </a:solidFill>
                <a:effectLst/>
                <a:latin typeface="Georgia" panose="02040502050405020303" pitchFamily="18" charset="0"/>
              </a:defRPr>
            </a:lvl1pPr>
          </a:lstStyle>
          <a:p>
            <a:r>
              <a:rPr lang="en-US" dirty="0"/>
              <a:t>Slide/Chart Title</a:t>
            </a:r>
          </a:p>
        </p:txBody>
      </p:sp>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9C16DA2-C28B-964B-B936-68812D60CDC4}"/>
              </a:ext>
            </a:extLst>
          </p:cNvPr>
          <p:cNvSpPr>
            <a:spLocks noGrp="1"/>
          </p:cNvSpPr>
          <p:nvPr>
            <p:ph type="body" sz="quarter" idx="10"/>
          </p:nvPr>
        </p:nvSpPr>
        <p:spPr>
          <a:xfrm>
            <a:off x="503239" y="2074988"/>
            <a:ext cx="4024800" cy="4431068"/>
          </a:xfrm>
          <a:prstGeom prst="rect">
            <a:avLst/>
          </a:prstGeom>
        </p:spPr>
        <p:txBody>
          <a:bodyPr/>
          <a:lstStyle>
            <a:lvl1pPr>
              <a:defRPr sz="2100">
                <a:solidFill>
                  <a:srgbClr val="646569"/>
                </a:solidFill>
                <a:latin typeface="Verdana" panose="020B0604030504040204" pitchFamily="34" charset="0"/>
                <a:ea typeface="Verdana" panose="020B0604030504040204" pitchFamily="34" charset="0"/>
                <a:cs typeface="Verdana" panose="020B0604030504040204" pitchFamily="34" charset="0"/>
              </a:defRPr>
            </a:lvl1pPr>
            <a:lvl2pPr>
              <a:defRPr sz="1900">
                <a:solidFill>
                  <a:srgbClr val="8A8B91"/>
                </a:solidFill>
                <a:latin typeface="Verdana" panose="020B0604030504040204" pitchFamily="34" charset="0"/>
                <a:ea typeface="Verdana" panose="020B0604030504040204" pitchFamily="34" charset="0"/>
                <a:cs typeface="Verdana" panose="020B0604030504040204" pitchFamily="34" charset="0"/>
              </a:defRPr>
            </a:lvl2pPr>
            <a:lvl3pPr>
              <a:defRPr sz="1700">
                <a:solidFill>
                  <a:srgbClr val="8A8B91"/>
                </a:solidFill>
                <a:latin typeface="Verdana" panose="020B0604030504040204" pitchFamily="34" charset="0"/>
                <a:ea typeface="Verdana" panose="020B0604030504040204" pitchFamily="34" charset="0"/>
                <a:cs typeface="Verdana" panose="020B0604030504040204" pitchFamily="34" charset="0"/>
              </a:defRPr>
            </a:lvl3pPr>
            <a:lvl4pPr>
              <a:defRPr sz="1500">
                <a:solidFill>
                  <a:srgbClr val="8A8B9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rgbClr val="8A8B9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0" name="Content Placeholder 9">
            <a:extLst>
              <a:ext uri="{FF2B5EF4-FFF2-40B4-BE49-F238E27FC236}">
                <a16:creationId xmlns:a16="http://schemas.microsoft.com/office/drawing/2014/main" id="{FF23D947-3380-1746-BDC9-09B8575E8D27}"/>
              </a:ext>
            </a:extLst>
          </p:cNvPr>
          <p:cNvSpPr>
            <a:spLocks noGrp="1"/>
          </p:cNvSpPr>
          <p:nvPr>
            <p:ph sz="quarter" idx="11" hasCustomPrompt="1"/>
          </p:nvPr>
        </p:nvSpPr>
        <p:spPr>
          <a:xfrm>
            <a:off x="5061526" y="467361"/>
            <a:ext cx="7130473" cy="6390638"/>
          </a:xfrm>
          <a:prstGeom prst="rect">
            <a:avLst/>
          </a:prstGeom>
        </p:spPr>
        <p:txBody>
          <a:bodyPr/>
          <a:lstStyle>
            <a:lvl1pPr marL="0" indent="0">
              <a:buNone/>
              <a:defRPr/>
            </a:lvl1pPr>
          </a:lstStyle>
          <a:p>
            <a:pPr lvl="0"/>
            <a:r>
              <a:rPr lang="en-US" dirty="0"/>
              <a:t> </a:t>
            </a:r>
          </a:p>
        </p:txBody>
      </p:sp>
      <p:pic>
        <p:nvPicPr>
          <p:cNvPr id="8" name="Picture 7" descr="A close up of a sign&#10;&#10;Description automatically generated">
            <a:extLst>
              <a:ext uri="{FF2B5EF4-FFF2-40B4-BE49-F238E27FC236}">
                <a16:creationId xmlns:a16="http://schemas.microsoft.com/office/drawing/2014/main" id="{A2ED3082-977F-514F-BAEC-C784169BD4CC}"/>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123218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Chart/Graph White Hea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1FA305-B7D4-6B4F-B607-57798C1FCC9E}"/>
              </a:ext>
            </a:extLst>
          </p:cNvPr>
          <p:cNvSpPr/>
          <p:nvPr userDrawn="1"/>
        </p:nvSpPr>
        <p:spPr>
          <a:xfrm>
            <a:off x="0" y="1"/>
            <a:ext cx="1219200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7C2C3B-39C1-524F-A28F-42E59C5A7921}"/>
              </a:ext>
            </a:extLst>
          </p:cNvPr>
          <p:cNvSpPr>
            <a:spLocks noGrp="1"/>
          </p:cNvSpPr>
          <p:nvPr>
            <p:ph sz="quarter" idx="10" hasCustomPrompt="1"/>
          </p:nvPr>
        </p:nvSpPr>
        <p:spPr>
          <a:xfrm>
            <a:off x="0" y="467361"/>
            <a:ext cx="12192000" cy="6390639"/>
          </a:xfrm>
          <a:prstGeom prst="rect">
            <a:avLst/>
          </a:prstGeom>
        </p:spPr>
        <p:txBody>
          <a:bodyPr/>
          <a:lstStyle>
            <a:lvl1pPr marL="0" indent="0">
              <a:buNone/>
              <a:defRPr/>
            </a:lvl1pPr>
          </a:lstStyle>
          <a:p>
            <a:pPr lvl="0"/>
            <a:r>
              <a:rPr lang="en-US" dirty="0"/>
              <a:t> </a:t>
            </a:r>
          </a:p>
        </p:txBody>
      </p:sp>
      <p:pic>
        <p:nvPicPr>
          <p:cNvPr id="6" name="Picture 5" descr="A close up of a sign&#10;&#10;Description automatically generated">
            <a:extLst>
              <a:ext uri="{FF2B5EF4-FFF2-40B4-BE49-F238E27FC236}">
                <a16:creationId xmlns:a16="http://schemas.microsoft.com/office/drawing/2014/main" id="{44B43624-78F5-3C41-AFA5-564D1B3F71DE}"/>
              </a:ext>
            </a:extLst>
          </p:cNvPr>
          <p:cNvPicPr>
            <a:picLocks noChangeAspect="1"/>
          </p:cNvPicPr>
          <p:nvPr userDrawn="1"/>
        </p:nvPicPr>
        <p:blipFill>
          <a:blip r:embed="rId2"/>
          <a:stretch>
            <a:fillRect/>
          </a:stretch>
        </p:blipFill>
        <p:spPr>
          <a:xfrm>
            <a:off x="607162" y="135972"/>
            <a:ext cx="3641718" cy="210312"/>
          </a:xfrm>
          <a:prstGeom prst="rect">
            <a:avLst/>
          </a:prstGeom>
        </p:spPr>
      </p:pic>
    </p:spTree>
    <p:extLst>
      <p:ext uri="{BB962C8B-B14F-4D97-AF65-F5344CB8AC3E}">
        <p14:creationId xmlns:p14="http://schemas.microsoft.com/office/powerpoint/2010/main" val="53610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47027"/>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9" r:id="rId3"/>
    <p:sldLayoutId id="2147483659" r:id="rId4"/>
    <p:sldLayoutId id="2147483660" r:id="rId5"/>
    <p:sldLayoutId id="2147483661" r:id="rId6"/>
    <p:sldLayoutId id="2147483671" r:id="rId7"/>
    <p:sldLayoutId id="2147483664" r:id="rId8"/>
    <p:sldLayoutId id="2147483663" r:id="rId9"/>
    <p:sldLayoutId id="2147483672" r:id="rId10"/>
    <p:sldLayoutId id="2147483666" r:id="rId11"/>
    <p:sldLayoutId id="2147483667" r:id="rId12"/>
    <p:sldLayoutId id="2147483668" r:id="rId13"/>
    <p:sldLayoutId id="2147483662" r:id="rId14"/>
    <p:sldLayoutId id="2147483673" r:id="rId15"/>
    <p:sldLayoutId id="2147483674" r:id="rId16"/>
    <p:sldLayoutId id="214748367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B31C-927A-F94D-B836-2D52B192B4FE}"/>
              </a:ext>
            </a:extLst>
          </p:cNvPr>
          <p:cNvSpPr>
            <a:spLocks noGrp="1"/>
          </p:cNvSpPr>
          <p:nvPr>
            <p:ph type="ctrTitle"/>
          </p:nvPr>
        </p:nvSpPr>
        <p:spPr/>
        <p:txBody>
          <a:bodyPr/>
          <a:lstStyle/>
          <a:p>
            <a:r>
              <a:rPr lang="en-US" dirty="0"/>
              <a:t>Pancreas Cancer</a:t>
            </a:r>
          </a:p>
        </p:txBody>
      </p:sp>
      <p:sp>
        <p:nvSpPr>
          <p:cNvPr id="5" name="Text Placeholder 4">
            <a:extLst>
              <a:ext uri="{FF2B5EF4-FFF2-40B4-BE49-F238E27FC236}">
                <a16:creationId xmlns:a16="http://schemas.microsoft.com/office/drawing/2014/main" id="{A63B14DF-DFA6-8C4B-B44D-934C93B2D24F}"/>
              </a:ext>
            </a:extLst>
          </p:cNvPr>
          <p:cNvSpPr>
            <a:spLocks noGrp="1"/>
          </p:cNvSpPr>
          <p:nvPr>
            <p:ph type="body" sz="quarter" idx="11"/>
          </p:nvPr>
        </p:nvSpPr>
        <p:spPr/>
        <p:txBody>
          <a:bodyPr/>
          <a:lstStyle/>
          <a:p>
            <a:r>
              <a:rPr lang="en-US" dirty="0"/>
              <a:t>Resident Didactics 2026</a:t>
            </a:r>
          </a:p>
        </p:txBody>
      </p:sp>
    </p:spTree>
    <p:extLst>
      <p:ext uri="{BB962C8B-B14F-4D97-AF65-F5344CB8AC3E}">
        <p14:creationId xmlns:p14="http://schemas.microsoft.com/office/powerpoint/2010/main" val="2624109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3692-6F3A-0202-F6FC-3237D44B47AC}"/>
              </a:ext>
            </a:extLst>
          </p:cNvPr>
          <p:cNvSpPr>
            <a:spLocks noGrp="1"/>
          </p:cNvSpPr>
          <p:nvPr>
            <p:ph type="ctrTitle"/>
          </p:nvPr>
        </p:nvSpPr>
        <p:spPr/>
        <p:txBody>
          <a:bodyPr/>
          <a:lstStyle/>
          <a:p>
            <a:r>
              <a:rPr lang="en-US" dirty="0"/>
              <a:t>Risk Factors: Family history </a:t>
            </a:r>
          </a:p>
        </p:txBody>
      </p:sp>
      <p:sp>
        <p:nvSpPr>
          <p:cNvPr id="3" name="Text Placeholder 2">
            <a:extLst>
              <a:ext uri="{FF2B5EF4-FFF2-40B4-BE49-F238E27FC236}">
                <a16:creationId xmlns:a16="http://schemas.microsoft.com/office/drawing/2014/main" id="{4E3A5DFC-426B-ACB2-3EFB-FB73A58368B8}"/>
              </a:ext>
            </a:extLst>
          </p:cNvPr>
          <p:cNvSpPr>
            <a:spLocks noGrp="1"/>
          </p:cNvSpPr>
          <p:nvPr>
            <p:ph type="body" sz="quarter" idx="10"/>
          </p:nvPr>
        </p:nvSpPr>
        <p:spPr/>
        <p:txBody>
          <a:bodyPr/>
          <a:lstStyle/>
          <a:p>
            <a:pPr marL="0" indent="0">
              <a:buNone/>
            </a:pPr>
            <a:r>
              <a:rPr lang="en-US" dirty="0"/>
              <a:t>Approximately 5%–10% of PDAC cases occur in individuals with a first-degree or second-degree blood relative affected by PDAC</a:t>
            </a:r>
          </a:p>
          <a:p>
            <a:pPr marL="0" indent="0">
              <a:buNone/>
            </a:pPr>
            <a:r>
              <a:rPr lang="en-US" dirty="0"/>
              <a:t>Proportion increases to 38% when third-degree and more distant relatives are included</a:t>
            </a:r>
          </a:p>
          <a:p>
            <a:endParaRPr lang="en-US" dirty="0"/>
          </a:p>
        </p:txBody>
      </p:sp>
    </p:spTree>
    <p:extLst>
      <p:ext uri="{BB962C8B-B14F-4D97-AF65-F5344CB8AC3E}">
        <p14:creationId xmlns:p14="http://schemas.microsoft.com/office/powerpoint/2010/main" val="426086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E9E1-50C5-4A8D-CBE4-62F051D83096}"/>
              </a:ext>
            </a:extLst>
          </p:cNvPr>
          <p:cNvSpPr>
            <a:spLocks noGrp="1"/>
          </p:cNvSpPr>
          <p:nvPr>
            <p:ph type="ctrTitle"/>
          </p:nvPr>
        </p:nvSpPr>
        <p:spPr/>
        <p:txBody>
          <a:bodyPr/>
          <a:lstStyle/>
          <a:p>
            <a:r>
              <a:rPr lang="en-US" dirty="0"/>
              <a:t>Inherited PDAC</a:t>
            </a:r>
          </a:p>
        </p:txBody>
      </p:sp>
      <p:sp>
        <p:nvSpPr>
          <p:cNvPr id="3" name="Text Placeholder 2">
            <a:extLst>
              <a:ext uri="{FF2B5EF4-FFF2-40B4-BE49-F238E27FC236}">
                <a16:creationId xmlns:a16="http://schemas.microsoft.com/office/drawing/2014/main" id="{83901586-57B8-E8A7-2132-614AE00D7708}"/>
              </a:ext>
            </a:extLst>
          </p:cNvPr>
          <p:cNvSpPr>
            <a:spLocks noGrp="1"/>
          </p:cNvSpPr>
          <p:nvPr>
            <p:ph type="body" sz="quarter" idx="10"/>
          </p:nvPr>
        </p:nvSpPr>
        <p:spPr>
          <a:xfrm>
            <a:off x="503239" y="1415441"/>
            <a:ext cx="3471065" cy="5169997"/>
          </a:xfrm>
        </p:spPr>
        <p:txBody>
          <a:bodyPr/>
          <a:lstStyle/>
          <a:p>
            <a:pPr marL="342900" indent="-342900">
              <a:buFont typeface="Arial" panose="020B0604020202020204" pitchFamily="34" charset="0"/>
              <a:buChar char="•"/>
            </a:pPr>
            <a:r>
              <a:rPr lang="en-US" dirty="0"/>
              <a:t>15% of PDAC cases attributable to inherited predisposition</a:t>
            </a:r>
          </a:p>
          <a:p>
            <a:pPr marL="342900" indent="-342900">
              <a:buFont typeface="Arial" panose="020B0604020202020204" pitchFamily="34" charset="0"/>
              <a:buChar char="•"/>
            </a:pPr>
            <a:r>
              <a:rPr lang="en-US" dirty="0"/>
              <a:t>Germline pathogenic variant in cancer susceptibility gene = </a:t>
            </a:r>
            <a:r>
              <a:rPr lang="en-US" i="1" dirty="0"/>
              <a:t>hereditary pancreatic cancer</a:t>
            </a:r>
            <a:r>
              <a:rPr lang="en-US" dirty="0"/>
              <a:t> (HPC)</a:t>
            </a:r>
          </a:p>
        </p:txBody>
      </p:sp>
      <p:pic>
        <p:nvPicPr>
          <p:cNvPr id="4" name="Main graphic">
            <a:extLst>
              <a:ext uri="{FF2B5EF4-FFF2-40B4-BE49-F238E27FC236}">
                <a16:creationId xmlns:a16="http://schemas.microsoft.com/office/drawing/2014/main" id="{48F85BA0-E6E8-9BBF-A400-47E44D7BDBC1}"/>
              </a:ext>
            </a:extLst>
          </p:cNvPr>
          <p:cNvPicPr/>
          <p:nvPr/>
        </p:nvPicPr>
        <p:blipFill>
          <a:blip r:embed="rId2"/>
          <a:srcRect b="36332"/>
          <a:stretch/>
        </p:blipFill>
        <p:spPr>
          <a:xfrm>
            <a:off x="4076745" y="1749585"/>
            <a:ext cx="8115255" cy="4049966"/>
          </a:xfrm>
          <a:prstGeom prst="rect">
            <a:avLst/>
          </a:prstGeom>
          <a:ln>
            <a:noFill/>
          </a:ln>
        </p:spPr>
      </p:pic>
    </p:spTree>
    <p:extLst>
      <p:ext uri="{BB962C8B-B14F-4D97-AF65-F5344CB8AC3E}">
        <p14:creationId xmlns:p14="http://schemas.microsoft.com/office/powerpoint/2010/main" val="5714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0FCA1-F199-2DCA-AA68-CC4ACC617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87928-37A5-F5A5-F4DE-D97D1D418269}"/>
              </a:ext>
            </a:extLst>
          </p:cNvPr>
          <p:cNvSpPr>
            <a:spLocks noGrp="1"/>
          </p:cNvSpPr>
          <p:nvPr>
            <p:ph type="ctrTitle"/>
          </p:nvPr>
        </p:nvSpPr>
        <p:spPr>
          <a:xfrm>
            <a:off x="503645" y="772571"/>
            <a:ext cx="10627417" cy="1032279"/>
          </a:xfrm>
        </p:spPr>
        <p:txBody>
          <a:bodyPr/>
          <a:lstStyle/>
          <a:p>
            <a:r>
              <a:rPr lang="en-US" dirty="0"/>
              <a:t>Inherited PDAC</a:t>
            </a:r>
          </a:p>
        </p:txBody>
      </p:sp>
      <p:sp>
        <p:nvSpPr>
          <p:cNvPr id="3" name="Text Placeholder 2">
            <a:extLst>
              <a:ext uri="{FF2B5EF4-FFF2-40B4-BE49-F238E27FC236}">
                <a16:creationId xmlns:a16="http://schemas.microsoft.com/office/drawing/2014/main" id="{95BBF3E0-F0A7-CE32-4194-11BF81DA7829}"/>
              </a:ext>
            </a:extLst>
          </p:cNvPr>
          <p:cNvSpPr>
            <a:spLocks noGrp="1"/>
          </p:cNvSpPr>
          <p:nvPr>
            <p:ph type="body" sz="quarter" idx="10"/>
          </p:nvPr>
        </p:nvSpPr>
        <p:spPr>
          <a:xfrm>
            <a:off x="377979" y="1489110"/>
            <a:ext cx="4807797" cy="5612467"/>
          </a:xfrm>
        </p:spPr>
        <p:txBody>
          <a:bodyPr/>
          <a:lstStyle/>
          <a:p>
            <a:pPr marL="0" indent="0">
              <a:buNone/>
            </a:pPr>
            <a:r>
              <a:rPr lang="en-US" dirty="0">
                <a:solidFill>
                  <a:srgbClr val="FF0000"/>
                </a:solidFill>
              </a:rPr>
              <a:t>NCCN guidelines recommend comprehensive germline genetic testing for all patients newly diagnosed with PDAC</a:t>
            </a:r>
          </a:p>
          <a:p>
            <a:pPr marL="342900" indent="-342900">
              <a:buFont typeface="Arial" panose="020B0604020202020204" pitchFamily="34" charset="0"/>
              <a:buChar char="•"/>
            </a:pPr>
            <a:r>
              <a:rPr lang="en-US" i="1" dirty="0"/>
              <a:t>Familial pancreatic cancer</a:t>
            </a:r>
            <a:r>
              <a:rPr lang="en-US" dirty="0"/>
              <a:t> (FPC) characterized by a familial predisposition to PDAC </a:t>
            </a:r>
          </a:p>
          <a:p>
            <a:pPr marL="800100" lvl="1" indent="-342900">
              <a:buFont typeface="Arial" panose="020B0604020202020204" pitchFamily="34" charset="0"/>
              <a:buChar char="•"/>
            </a:pPr>
            <a:r>
              <a:rPr lang="en-US" dirty="0"/>
              <a:t>clustering in families w/o identifiable germline pathogenic variant, suggesting polygenic or environmental influences that place immediate relatives at a higher risk of developing PDAC</a:t>
            </a:r>
          </a:p>
        </p:txBody>
      </p:sp>
      <p:pic>
        <p:nvPicPr>
          <p:cNvPr id="4" name="Main graphic">
            <a:extLst>
              <a:ext uri="{FF2B5EF4-FFF2-40B4-BE49-F238E27FC236}">
                <a16:creationId xmlns:a16="http://schemas.microsoft.com/office/drawing/2014/main" id="{055109FF-C8C4-01F5-F42E-3490A491D8AC}"/>
              </a:ext>
            </a:extLst>
          </p:cNvPr>
          <p:cNvPicPr/>
          <p:nvPr/>
        </p:nvPicPr>
        <p:blipFill>
          <a:blip r:embed="rId3"/>
          <a:srcRect b="36168"/>
          <a:stretch/>
        </p:blipFill>
        <p:spPr>
          <a:xfrm>
            <a:off x="5185771" y="1804849"/>
            <a:ext cx="6816814" cy="3410707"/>
          </a:xfrm>
          <a:prstGeom prst="rect">
            <a:avLst/>
          </a:prstGeom>
          <a:ln>
            <a:noFill/>
          </a:ln>
        </p:spPr>
      </p:pic>
    </p:spTree>
    <p:extLst>
      <p:ext uri="{BB962C8B-B14F-4D97-AF65-F5344CB8AC3E}">
        <p14:creationId xmlns:p14="http://schemas.microsoft.com/office/powerpoint/2010/main" val="1637352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D4A7E-B6EB-1795-D002-A8B5DBE5F1E2}"/>
              </a:ext>
            </a:extLst>
          </p:cNvPr>
          <p:cNvSpPr>
            <a:spLocks noGrp="1"/>
          </p:cNvSpPr>
          <p:nvPr>
            <p:ph type="ctrTitle"/>
          </p:nvPr>
        </p:nvSpPr>
        <p:spPr/>
        <p:txBody>
          <a:bodyPr/>
          <a:lstStyle/>
          <a:p>
            <a:r>
              <a:rPr lang="en-US" dirty="0"/>
              <a:t>Pancreatic Cancer Screening: Who to screen?</a:t>
            </a:r>
          </a:p>
        </p:txBody>
      </p:sp>
      <p:sp>
        <p:nvSpPr>
          <p:cNvPr id="3" name="Text Placeholder 2">
            <a:extLst>
              <a:ext uri="{FF2B5EF4-FFF2-40B4-BE49-F238E27FC236}">
                <a16:creationId xmlns:a16="http://schemas.microsoft.com/office/drawing/2014/main" id="{9C4F6516-7B9C-043A-BAAC-692287AFC603}"/>
              </a:ext>
            </a:extLst>
          </p:cNvPr>
          <p:cNvSpPr>
            <a:spLocks noGrp="1"/>
          </p:cNvSpPr>
          <p:nvPr>
            <p:ph type="body" sz="quarter" idx="10"/>
          </p:nvPr>
        </p:nvSpPr>
        <p:spPr/>
        <p:txBody>
          <a:bodyPr/>
          <a:lstStyle/>
          <a:p>
            <a:r>
              <a:rPr lang="en-US" dirty="0"/>
              <a:t>Individuals with a family history of pancreatic cancer (at least two affected relatives who are first-degree relatives to each other, of whom at least one is a first-degree relative to the individual considered for surveillance; or at least three affected relatives on the same side of the family, of whom at least one is a first-degree relative to the individual considered for surveillance </a:t>
            </a:r>
          </a:p>
          <a:p>
            <a:r>
              <a:rPr lang="en-US" dirty="0"/>
              <a:t>Those with a germline pathogenic variant in a high-risk gene (</a:t>
            </a:r>
            <a:r>
              <a:rPr lang="en-US" i="1" dirty="0"/>
              <a:t>STK11</a:t>
            </a:r>
            <a:r>
              <a:rPr lang="en-US" dirty="0"/>
              <a:t> or </a:t>
            </a:r>
            <a:r>
              <a:rPr lang="en-US" i="1" dirty="0"/>
              <a:t>CDKN2A</a:t>
            </a:r>
            <a:r>
              <a:rPr lang="en-US" dirty="0"/>
              <a:t>), regardless of family history </a:t>
            </a:r>
          </a:p>
          <a:p>
            <a:r>
              <a:rPr lang="en-US" dirty="0"/>
              <a:t>Those with both a germline pathogenic variant in a low-to-moderate risk gene (</a:t>
            </a:r>
            <a:r>
              <a:rPr lang="en-US" i="1" dirty="0"/>
              <a:t>BRCA2, BRCA1, PALB2, ATM, MLH1, MSH2</a:t>
            </a:r>
            <a:r>
              <a:rPr lang="en-US" dirty="0"/>
              <a:t>, or </a:t>
            </a:r>
            <a:r>
              <a:rPr lang="en-US" i="1" dirty="0"/>
              <a:t>MSH6</a:t>
            </a:r>
            <a:r>
              <a:rPr lang="en-US" dirty="0"/>
              <a:t>) and with at least one first-degree blood relative affected by PDAC</a:t>
            </a:r>
          </a:p>
        </p:txBody>
      </p:sp>
    </p:spTree>
    <p:extLst>
      <p:ext uri="{BB962C8B-B14F-4D97-AF65-F5344CB8AC3E}">
        <p14:creationId xmlns:p14="http://schemas.microsoft.com/office/powerpoint/2010/main" val="1774879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F814-FED8-23FD-BD59-4BE34110DBC9}"/>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20B90D9A-A794-D853-8751-061D2BDF183A}"/>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D9DFBA67-85EE-5967-63FC-569DFEF80EDB}"/>
              </a:ext>
            </a:extLst>
          </p:cNvPr>
          <p:cNvPicPr>
            <a:picLocks noChangeAspect="1"/>
          </p:cNvPicPr>
          <p:nvPr/>
        </p:nvPicPr>
        <p:blipFill>
          <a:blip r:embed="rId2"/>
          <a:stretch>
            <a:fillRect/>
          </a:stretch>
        </p:blipFill>
        <p:spPr>
          <a:xfrm>
            <a:off x="503645" y="827331"/>
            <a:ext cx="5172326" cy="5758107"/>
          </a:xfrm>
          <a:prstGeom prst="rect">
            <a:avLst/>
          </a:prstGeom>
        </p:spPr>
      </p:pic>
    </p:spTree>
    <p:extLst>
      <p:ext uri="{BB962C8B-B14F-4D97-AF65-F5344CB8AC3E}">
        <p14:creationId xmlns:p14="http://schemas.microsoft.com/office/powerpoint/2010/main" val="1620912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CA51-B7F0-851A-F8B7-622867F53715}"/>
              </a:ext>
            </a:extLst>
          </p:cNvPr>
          <p:cNvSpPr>
            <a:spLocks noGrp="1"/>
          </p:cNvSpPr>
          <p:nvPr>
            <p:ph type="ctrTitle"/>
          </p:nvPr>
        </p:nvSpPr>
        <p:spPr>
          <a:xfrm>
            <a:off x="503645" y="884446"/>
            <a:ext cx="5120541" cy="1032279"/>
          </a:xfrm>
        </p:spPr>
        <p:txBody>
          <a:bodyPr/>
          <a:lstStyle/>
          <a:p>
            <a:r>
              <a:rPr lang="en-US" dirty="0"/>
              <a:t>Surveillance/Screening in High-risk individuals</a:t>
            </a:r>
          </a:p>
        </p:txBody>
      </p:sp>
      <p:sp>
        <p:nvSpPr>
          <p:cNvPr id="3" name="Text Placeholder 2">
            <a:extLst>
              <a:ext uri="{FF2B5EF4-FFF2-40B4-BE49-F238E27FC236}">
                <a16:creationId xmlns:a16="http://schemas.microsoft.com/office/drawing/2014/main" id="{095849D9-5795-E8C3-5D93-E24BEF670C8B}"/>
              </a:ext>
            </a:extLst>
          </p:cNvPr>
          <p:cNvSpPr>
            <a:spLocks noGrp="1"/>
          </p:cNvSpPr>
          <p:nvPr>
            <p:ph type="body" sz="quarter" idx="10"/>
          </p:nvPr>
        </p:nvSpPr>
        <p:spPr>
          <a:xfrm>
            <a:off x="503238" y="2074987"/>
            <a:ext cx="4695063" cy="4510451"/>
          </a:xfrm>
        </p:spPr>
        <p:txBody>
          <a:bodyPr/>
          <a:lstStyle/>
          <a:p>
            <a:pPr marL="0" indent="0">
              <a:buNone/>
            </a:pPr>
            <a:r>
              <a:rPr lang="en-US" dirty="0"/>
              <a:t>CAPS5 study: surveillance enables early detection</a:t>
            </a:r>
          </a:p>
          <a:p>
            <a:pPr marL="0" indent="0">
              <a:buNone/>
            </a:pPr>
            <a:r>
              <a:rPr lang="en-US" dirty="0"/>
              <a:t>-nearly 80% of cases diagnosed at stage I in surveilled individuals, compared with 85% diagnosed at stage IV among those not under surveillance</a:t>
            </a:r>
          </a:p>
          <a:p>
            <a:pPr marL="342900" indent="-342900">
              <a:buFont typeface="Arial" panose="020B0604020202020204" pitchFamily="34" charset="0"/>
              <a:buChar char="•"/>
            </a:pPr>
            <a:r>
              <a:rPr lang="en-US" dirty="0"/>
              <a:t>EUS and MRI</a:t>
            </a:r>
          </a:p>
        </p:txBody>
      </p:sp>
      <p:pic>
        <p:nvPicPr>
          <p:cNvPr id="2050" name="Picture 2" descr="FIG 4.">
            <a:extLst>
              <a:ext uri="{FF2B5EF4-FFF2-40B4-BE49-F238E27FC236}">
                <a16:creationId xmlns:a16="http://schemas.microsoft.com/office/drawing/2014/main" id="{3465F4FD-D9B8-0F76-9F50-57CAE2DD3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674" y="685570"/>
            <a:ext cx="5390388" cy="608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177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1682-CE6E-E27E-EA73-22A6CF057DA2}"/>
              </a:ext>
            </a:extLst>
          </p:cNvPr>
          <p:cNvSpPr>
            <a:spLocks noGrp="1"/>
          </p:cNvSpPr>
          <p:nvPr>
            <p:ph type="ctrTitle"/>
          </p:nvPr>
        </p:nvSpPr>
        <p:spPr/>
        <p:txBody>
          <a:bodyPr/>
          <a:lstStyle/>
          <a:p>
            <a:r>
              <a:rPr lang="en-US" dirty="0"/>
              <a:t>Screening/Surveillance in individuals with family history or germline pathogenic variant</a:t>
            </a:r>
          </a:p>
        </p:txBody>
      </p:sp>
      <p:sp>
        <p:nvSpPr>
          <p:cNvPr id="3" name="Text Placeholder 2">
            <a:extLst>
              <a:ext uri="{FF2B5EF4-FFF2-40B4-BE49-F238E27FC236}">
                <a16:creationId xmlns:a16="http://schemas.microsoft.com/office/drawing/2014/main" id="{27DAE06A-B550-2602-C91E-F8DC0B6A64C0}"/>
              </a:ext>
            </a:extLst>
          </p:cNvPr>
          <p:cNvSpPr>
            <a:spLocks noGrp="1"/>
          </p:cNvSpPr>
          <p:nvPr>
            <p:ph type="body" sz="quarter" idx="10"/>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dirty="0"/>
              <a:t>Earlier stage diagnoses significantly improves patient outcomes because these cancers are resectable in &gt;90% of cases, with 5-year survival rates exceeding 60%</a:t>
            </a:r>
          </a:p>
          <a:p>
            <a:pPr>
              <a:buFont typeface="Arial" panose="020B0604020202020204" pitchFamily="34" charset="0"/>
              <a:buChar char="•"/>
            </a:pPr>
            <a:r>
              <a:rPr lang="en-US" dirty="0"/>
              <a:t>Most significant benefit appears to be among individuals with pathogenic germline variants, particularly </a:t>
            </a:r>
            <a:r>
              <a:rPr lang="en-US" i="1" dirty="0"/>
              <a:t>CDKN2A</a:t>
            </a:r>
            <a:r>
              <a:rPr lang="en-US" dirty="0"/>
              <a:t> carriers, who account for the majority of cancers detected through surveillance</a:t>
            </a:r>
          </a:p>
        </p:txBody>
      </p:sp>
    </p:spTree>
    <p:extLst>
      <p:ext uri="{BB962C8B-B14F-4D97-AF65-F5344CB8AC3E}">
        <p14:creationId xmlns:p14="http://schemas.microsoft.com/office/powerpoint/2010/main" val="222367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9E4-CE99-4304-7C15-7E822CC25079}"/>
              </a:ext>
            </a:extLst>
          </p:cNvPr>
          <p:cNvSpPr>
            <a:spLocks noGrp="1"/>
          </p:cNvSpPr>
          <p:nvPr>
            <p:ph type="ctrTitle"/>
          </p:nvPr>
        </p:nvSpPr>
        <p:spPr>
          <a:xfrm>
            <a:off x="503645" y="568713"/>
            <a:ext cx="11272043" cy="947854"/>
          </a:xfrm>
        </p:spPr>
        <p:txBody>
          <a:bodyPr>
            <a:normAutofit fontScale="90000"/>
          </a:bodyPr>
          <a:lstStyle/>
          <a:p>
            <a:r>
              <a:rPr lang="en-US" dirty="0"/>
              <a:t>Histology and tumor biology: tumor microenvironment (TME)</a:t>
            </a:r>
          </a:p>
        </p:txBody>
      </p:sp>
      <p:sp>
        <p:nvSpPr>
          <p:cNvPr id="3" name="Text Placeholder 2">
            <a:extLst>
              <a:ext uri="{FF2B5EF4-FFF2-40B4-BE49-F238E27FC236}">
                <a16:creationId xmlns:a16="http://schemas.microsoft.com/office/drawing/2014/main" id="{006792CC-F8B6-4CB0-20A6-48510CDBC1D1}"/>
              </a:ext>
            </a:extLst>
          </p:cNvPr>
          <p:cNvSpPr>
            <a:spLocks noGrp="1"/>
          </p:cNvSpPr>
          <p:nvPr>
            <p:ph type="body" sz="quarter" idx="10"/>
          </p:nvPr>
        </p:nvSpPr>
        <p:spPr>
          <a:xfrm>
            <a:off x="416312" y="1173774"/>
            <a:ext cx="3854605" cy="4736372"/>
          </a:xfrm>
        </p:spPr>
        <p:txBody>
          <a:bodyPr/>
          <a:lstStyle/>
          <a:p>
            <a:pPr marL="342900" indent="-342900">
              <a:buFont typeface="Arial" panose="020B0604020202020204" pitchFamily="34" charset="0"/>
              <a:buChar char="•"/>
            </a:pPr>
            <a:r>
              <a:rPr lang="en-US" sz="2000" dirty="0"/>
              <a:t>TME: heterogeneous cellular network of cancer cells, immune cells, fibroblasts, extracellular matrix components, stroma</a:t>
            </a:r>
          </a:p>
          <a:p>
            <a:pPr marL="342900" indent="-342900">
              <a:buFont typeface="Arial" panose="020B0604020202020204" pitchFamily="34" charset="0"/>
              <a:buChar char="•"/>
            </a:pPr>
            <a:r>
              <a:rPr lang="en-US" sz="2000" dirty="0"/>
              <a:t>Immunosuppressive: myeloid-derived suppressor cells, tumor-associated macrophages, tumor-associated neutrophils, and regulatory T cells</a:t>
            </a:r>
          </a:p>
          <a:p>
            <a:pPr marL="342900" indent="-342900">
              <a:buFont typeface="Arial" panose="020B0604020202020204" pitchFamily="34" charset="0"/>
              <a:buChar char="•"/>
            </a:pPr>
            <a:r>
              <a:rPr lang="en-US" sz="2000" dirty="0"/>
              <a:t>Stroma: physical and biochemical barrier, limiting cell infiltration and fostering tumor cell survival</a:t>
            </a:r>
          </a:p>
        </p:txBody>
      </p:sp>
      <p:pic>
        <p:nvPicPr>
          <p:cNvPr id="5" name="Picture 4">
            <a:extLst>
              <a:ext uri="{FF2B5EF4-FFF2-40B4-BE49-F238E27FC236}">
                <a16:creationId xmlns:a16="http://schemas.microsoft.com/office/drawing/2014/main" id="{20004B08-64A8-B60B-1BAB-83BA79D13A72}"/>
              </a:ext>
            </a:extLst>
          </p:cNvPr>
          <p:cNvPicPr>
            <a:picLocks noChangeAspect="1"/>
          </p:cNvPicPr>
          <p:nvPr/>
        </p:nvPicPr>
        <p:blipFill>
          <a:blip r:embed="rId2"/>
          <a:stretch>
            <a:fillRect/>
          </a:stretch>
        </p:blipFill>
        <p:spPr>
          <a:xfrm>
            <a:off x="4270917" y="1918010"/>
            <a:ext cx="7466645" cy="3512633"/>
          </a:xfrm>
          <a:prstGeom prst="rect">
            <a:avLst/>
          </a:prstGeom>
        </p:spPr>
      </p:pic>
    </p:spTree>
    <p:extLst>
      <p:ext uri="{BB962C8B-B14F-4D97-AF65-F5344CB8AC3E}">
        <p14:creationId xmlns:p14="http://schemas.microsoft.com/office/powerpoint/2010/main" val="144170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52B1B-BF16-8D0D-93DA-51C3A740D228}"/>
              </a:ext>
            </a:extLst>
          </p:cNvPr>
          <p:cNvSpPr>
            <a:spLocks noGrp="1"/>
          </p:cNvSpPr>
          <p:nvPr>
            <p:ph type="ctrTitle"/>
          </p:nvPr>
        </p:nvSpPr>
        <p:spPr>
          <a:xfrm>
            <a:off x="503645" y="479789"/>
            <a:ext cx="10627417" cy="1032279"/>
          </a:xfrm>
        </p:spPr>
        <p:txBody>
          <a:bodyPr/>
          <a:lstStyle/>
          <a:p>
            <a:r>
              <a:rPr lang="en-US" dirty="0"/>
              <a:t>PDAC Tumor biology</a:t>
            </a:r>
          </a:p>
        </p:txBody>
      </p:sp>
      <p:sp>
        <p:nvSpPr>
          <p:cNvPr id="3" name="Text Placeholder 2">
            <a:extLst>
              <a:ext uri="{FF2B5EF4-FFF2-40B4-BE49-F238E27FC236}">
                <a16:creationId xmlns:a16="http://schemas.microsoft.com/office/drawing/2014/main" id="{83D2C4E0-52E6-91F1-6A5E-1B11535A75A7}"/>
              </a:ext>
            </a:extLst>
          </p:cNvPr>
          <p:cNvSpPr>
            <a:spLocks noGrp="1"/>
          </p:cNvSpPr>
          <p:nvPr>
            <p:ph type="body" sz="quarter" idx="10"/>
          </p:nvPr>
        </p:nvSpPr>
        <p:spPr>
          <a:xfrm>
            <a:off x="503645" y="1229581"/>
            <a:ext cx="10627417" cy="2954723"/>
          </a:xfrm>
        </p:spPr>
        <p:txBody>
          <a:bodyPr/>
          <a:lstStyle/>
          <a:p>
            <a:pPr marL="342900" indent="-342900">
              <a:buFont typeface="Arial" panose="020B0604020202020204" pitchFamily="34" charset="0"/>
              <a:buChar char="•"/>
            </a:pPr>
            <a:r>
              <a:rPr lang="en-US" dirty="0"/>
              <a:t>Most common precursors of PDAC are </a:t>
            </a:r>
            <a:r>
              <a:rPr lang="en-US" i="1" dirty="0"/>
              <a:t>pancreatic intraepithelial </a:t>
            </a:r>
            <a:r>
              <a:rPr lang="en-US" i="1" dirty="0" err="1"/>
              <a:t>neoplasias</a:t>
            </a:r>
            <a:r>
              <a:rPr lang="en-US" dirty="0"/>
              <a:t> (</a:t>
            </a:r>
            <a:r>
              <a:rPr lang="en-US" dirty="0" err="1"/>
              <a:t>PanINs</a:t>
            </a:r>
            <a:r>
              <a:rPr lang="en-US" dirty="0"/>
              <a:t>)</a:t>
            </a:r>
          </a:p>
          <a:p>
            <a:pPr marL="342900" indent="-342900">
              <a:buFont typeface="Arial" panose="020B0604020202020204" pitchFamily="34" charset="0"/>
              <a:buChar char="•"/>
            </a:pPr>
            <a:r>
              <a:rPr lang="en-US" dirty="0"/>
              <a:t>Other </a:t>
            </a:r>
            <a:r>
              <a:rPr lang="en-US" dirty="0" err="1"/>
              <a:t>precusors</a:t>
            </a:r>
            <a:r>
              <a:rPr lang="en-US" dirty="0"/>
              <a:t>: </a:t>
            </a:r>
            <a:r>
              <a:rPr lang="en-US" i="1" dirty="0"/>
              <a:t>intraductal papillary mucinous neoplasms</a:t>
            </a:r>
            <a:r>
              <a:rPr lang="en-US" dirty="0"/>
              <a:t> (IPMNs) and </a:t>
            </a:r>
            <a:r>
              <a:rPr lang="en-US" i="1" dirty="0"/>
              <a:t>mucinous cystic neoplasms</a:t>
            </a:r>
            <a:r>
              <a:rPr lang="en-US" dirty="0"/>
              <a:t> (MCNs)</a:t>
            </a:r>
          </a:p>
          <a:p>
            <a:pPr marL="342900" indent="-342900">
              <a:buFont typeface="Arial" panose="020B0604020202020204" pitchFamily="34" charset="0"/>
              <a:buChar char="•"/>
            </a:pPr>
            <a:r>
              <a:rPr lang="en-US" dirty="0"/>
              <a:t>Key driver: </a:t>
            </a:r>
            <a:r>
              <a:rPr lang="en-US" dirty="0">
                <a:solidFill>
                  <a:srgbClr val="FF0000"/>
                </a:solidFill>
              </a:rPr>
              <a:t>acquisition of activating mutations in the </a:t>
            </a:r>
            <a:r>
              <a:rPr lang="en-US" i="1" dirty="0">
                <a:solidFill>
                  <a:srgbClr val="FF0000"/>
                </a:solidFill>
              </a:rPr>
              <a:t>KRAS</a:t>
            </a:r>
            <a:r>
              <a:rPr lang="en-US" dirty="0">
                <a:solidFill>
                  <a:srgbClr val="FF0000"/>
                </a:solidFill>
              </a:rPr>
              <a:t> oncogene </a:t>
            </a:r>
            <a:r>
              <a:rPr lang="en-US" dirty="0">
                <a:sym typeface="Wingdings" panose="05000000000000000000" pitchFamily="2" charset="2"/>
              </a:rPr>
              <a:t> </a:t>
            </a:r>
            <a:r>
              <a:rPr lang="en-US" dirty="0"/>
              <a:t>accumulate inactivating mutations in tumor suppressor genes(</a:t>
            </a:r>
            <a:r>
              <a:rPr lang="en-US" i="1" dirty="0"/>
              <a:t>CDKN2A</a:t>
            </a:r>
            <a:r>
              <a:rPr lang="en-US" dirty="0"/>
              <a:t>, </a:t>
            </a:r>
            <a:r>
              <a:rPr lang="en-US" i="1" dirty="0"/>
              <a:t>TP53</a:t>
            </a:r>
            <a:r>
              <a:rPr lang="en-US" dirty="0"/>
              <a:t>, and </a:t>
            </a:r>
            <a:r>
              <a:rPr lang="en-US" i="1" dirty="0"/>
              <a:t>SMAD4) </a:t>
            </a:r>
            <a:r>
              <a:rPr lang="en-US" dirty="0">
                <a:sym typeface="Wingdings" panose="05000000000000000000" pitchFamily="2" charset="2"/>
              </a:rPr>
              <a:t> </a:t>
            </a:r>
            <a:r>
              <a:rPr lang="en-US" dirty="0"/>
              <a:t> malignant transformation</a:t>
            </a:r>
          </a:p>
          <a:p>
            <a:pPr marL="342900" indent="-342900">
              <a:buFont typeface="Arial" panose="020B0604020202020204" pitchFamily="34" charset="0"/>
              <a:buChar char="•"/>
            </a:pPr>
            <a:r>
              <a:rPr lang="en-US" dirty="0"/>
              <a:t>Classical subtype: Better survival better differentiated</a:t>
            </a:r>
          </a:p>
          <a:p>
            <a:pPr marL="342900" indent="-342900">
              <a:buFont typeface="Arial" panose="020B0604020202020204" pitchFamily="34" charset="0"/>
              <a:buChar char="•"/>
            </a:pPr>
            <a:r>
              <a:rPr lang="en-US" dirty="0"/>
              <a:t>Basal subtype: Worse OS with FOLFIRINOX</a:t>
            </a:r>
          </a:p>
          <a:p>
            <a:pPr marL="342900"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9EA4297-5E1B-5370-E6F3-408D964484B4}"/>
              </a:ext>
            </a:extLst>
          </p:cNvPr>
          <p:cNvPicPr>
            <a:picLocks noChangeAspect="1"/>
          </p:cNvPicPr>
          <p:nvPr/>
        </p:nvPicPr>
        <p:blipFill>
          <a:blip r:embed="rId2"/>
          <a:stretch>
            <a:fillRect/>
          </a:stretch>
        </p:blipFill>
        <p:spPr>
          <a:xfrm>
            <a:off x="360830" y="2807303"/>
            <a:ext cx="10913046" cy="3224309"/>
          </a:xfrm>
          <a:prstGeom prst="rect">
            <a:avLst/>
          </a:prstGeom>
        </p:spPr>
      </p:pic>
    </p:spTree>
    <p:extLst>
      <p:ext uri="{BB962C8B-B14F-4D97-AF65-F5344CB8AC3E}">
        <p14:creationId xmlns:p14="http://schemas.microsoft.com/office/powerpoint/2010/main" val="113659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A2CFA-CC44-DF23-494B-A5D0C15F9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DF80D-31E9-733B-634B-38185B2C7E79}"/>
              </a:ext>
            </a:extLst>
          </p:cNvPr>
          <p:cNvSpPr>
            <a:spLocks noGrp="1"/>
          </p:cNvSpPr>
          <p:nvPr>
            <p:ph type="ctrTitle"/>
          </p:nvPr>
        </p:nvSpPr>
        <p:spPr>
          <a:xfrm>
            <a:off x="503645" y="479789"/>
            <a:ext cx="10627417" cy="1032279"/>
          </a:xfrm>
        </p:spPr>
        <p:txBody>
          <a:bodyPr/>
          <a:lstStyle/>
          <a:p>
            <a:r>
              <a:rPr lang="en-US" dirty="0"/>
              <a:t>PDAC Tumor biology</a:t>
            </a:r>
          </a:p>
        </p:txBody>
      </p:sp>
      <p:sp>
        <p:nvSpPr>
          <p:cNvPr id="3" name="Text Placeholder 2">
            <a:extLst>
              <a:ext uri="{FF2B5EF4-FFF2-40B4-BE49-F238E27FC236}">
                <a16:creationId xmlns:a16="http://schemas.microsoft.com/office/drawing/2014/main" id="{6E23DD8D-AD39-453D-A469-33A64D3E784A}"/>
              </a:ext>
            </a:extLst>
          </p:cNvPr>
          <p:cNvSpPr>
            <a:spLocks noGrp="1"/>
          </p:cNvSpPr>
          <p:nvPr>
            <p:ph type="body" sz="quarter" idx="10"/>
          </p:nvPr>
        </p:nvSpPr>
        <p:spPr>
          <a:xfrm>
            <a:off x="503645" y="1229581"/>
            <a:ext cx="10627417" cy="2954723"/>
          </a:xfrm>
        </p:spPr>
        <p:txBody>
          <a:bodyPr/>
          <a:lstStyle/>
          <a:p>
            <a:pPr marL="342900" indent="-342900">
              <a:buFont typeface="Arial" panose="020B0604020202020204" pitchFamily="34" charset="0"/>
              <a:buChar char="•"/>
            </a:pPr>
            <a:r>
              <a:rPr lang="en-US" dirty="0"/>
              <a:t>Key driver: </a:t>
            </a:r>
            <a:r>
              <a:rPr lang="en-US" dirty="0">
                <a:solidFill>
                  <a:srgbClr val="FF0000"/>
                </a:solidFill>
              </a:rPr>
              <a:t>acquisition of activating mutations in the </a:t>
            </a:r>
            <a:r>
              <a:rPr lang="en-US" i="1" dirty="0">
                <a:solidFill>
                  <a:srgbClr val="FF0000"/>
                </a:solidFill>
              </a:rPr>
              <a:t>KRAS</a:t>
            </a:r>
            <a:r>
              <a:rPr lang="en-US" dirty="0">
                <a:solidFill>
                  <a:srgbClr val="FF0000"/>
                </a:solidFill>
              </a:rPr>
              <a:t> oncogene </a:t>
            </a:r>
            <a:r>
              <a:rPr lang="en-US" dirty="0">
                <a:sym typeface="Wingdings" panose="05000000000000000000" pitchFamily="2" charset="2"/>
              </a:rPr>
              <a:t> </a:t>
            </a:r>
            <a:r>
              <a:rPr lang="en-US" dirty="0"/>
              <a:t>accumulate inactivating mutations in tumor suppressor genes(</a:t>
            </a:r>
            <a:r>
              <a:rPr lang="en-US" i="1" dirty="0"/>
              <a:t>CDKN2A</a:t>
            </a:r>
            <a:r>
              <a:rPr lang="en-US" dirty="0"/>
              <a:t>, </a:t>
            </a:r>
            <a:r>
              <a:rPr lang="en-US" i="1" dirty="0"/>
              <a:t>TP53</a:t>
            </a:r>
            <a:r>
              <a:rPr lang="en-US" dirty="0"/>
              <a:t>, and </a:t>
            </a:r>
            <a:r>
              <a:rPr lang="en-US" i="1" dirty="0"/>
              <a:t>SMAD4) </a:t>
            </a:r>
            <a:r>
              <a:rPr lang="en-US" dirty="0">
                <a:sym typeface="Wingdings" panose="05000000000000000000" pitchFamily="2" charset="2"/>
              </a:rPr>
              <a:t> </a:t>
            </a:r>
            <a:r>
              <a:rPr lang="en-US" dirty="0"/>
              <a:t> malignant transformation</a:t>
            </a:r>
          </a:p>
          <a:p>
            <a:pPr marL="342900" indent="-342900">
              <a:buFont typeface="Arial" panose="020B0604020202020204" pitchFamily="34" charset="0"/>
              <a:buChar char="•"/>
            </a:pPr>
            <a:r>
              <a:rPr lang="en-US" dirty="0"/>
              <a:t>Classical subtype: Better survival better differentiated</a:t>
            </a:r>
          </a:p>
          <a:p>
            <a:pPr marL="342900" indent="-342900">
              <a:buFont typeface="Arial" panose="020B0604020202020204" pitchFamily="34" charset="0"/>
              <a:buChar char="•"/>
            </a:pPr>
            <a:r>
              <a:rPr lang="en-US" dirty="0"/>
              <a:t>Basal subtype: Worse OS with FOLFIRINOX</a:t>
            </a:r>
          </a:p>
          <a:p>
            <a:pPr marL="342900" indent="-3429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EE4D7E9F-AA37-C31D-FD98-7975F3601093}"/>
              </a:ext>
            </a:extLst>
          </p:cNvPr>
          <p:cNvPicPr>
            <a:picLocks noChangeAspect="1"/>
          </p:cNvPicPr>
          <p:nvPr/>
        </p:nvPicPr>
        <p:blipFill>
          <a:blip r:embed="rId2"/>
          <a:stretch>
            <a:fillRect/>
          </a:stretch>
        </p:blipFill>
        <p:spPr>
          <a:xfrm>
            <a:off x="639477" y="3429000"/>
            <a:ext cx="10913046" cy="3224309"/>
          </a:xfrm>
          <a:prstGeom prst="rect">
            <a:avLst/>
          </a:prstGeom>
        </p:spPr>
      </p:pic>
    </p:spTree>
    <p:extLst>
      <p:ext uri="{BB962C8B-B14F-4D97-AF65-F5344CB8AC3E}">
        <p14:creationId xmlns:p14="http://schemas.microsoft.com/office/powerpoint/2010/main" val="2790452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A54FC-BED0-134D-85D8-F7DD3ECA71EE}"/>
              </a:ext>
            </a:extLst>
          </p:cNvPr>
          <p:cNvSpPr>
            <a:spLocks noGrp="1"/>
          </p:cNvSpPr>
          <p:nvPr>
            <p:ph type="ctrTitle"/>
          </p:nvPr>
        </p:nvSpPr>
        <p:spPr/>
        <p:txBody>
          <a:bodyPr/>
          <a:lstStyle/>
          <a:p>
            <a:r>
              <a:rPr lang="en-US" dirty="0"/>
              <a:t>Objectives</a:t>
            </a:r>
          </a:p>
        </p:txBody>
      </p:sp>
      <p:sp>
        <p:nvSpPr>
          <p:cNvPr id="3" name="Text Placeholder 2">
            <a:extLst>
              <a:ext uri="{FF2B5EF4-FFF2-40B4-BE49-F238E27FC236}">
                <a16:creationId xmlns:a16="http://schemas.microsoft.com/office/drawing/2014/main" id="{D73BF909-0DC7-4D4C-89A1-4BE2901D3F82}"/>
              </a:ext>
            </a:extLst>
          </p:cNvPr>
          <p:cNvSpPr>
            <a:spLocks noGrp="1"/>
          </p:cNvSpPr>
          <p:nvPr>
            <p:ph type="body" sz="quarter" idx="10"/>
          </p:nvPr>
        </p:nvSpPr>
        <p:spPr>
          <a:xfrm>
            <a:off x="503645" y="1673543"/>
            <a:ext cx="10627417" cy="4510451"/>
          </a:xfrm>
        </p:spPr>
        <p:txBody>
          <a:bodyPr/>
          <a:lstStyle/>
          <a:p>
            <a:r>
              <a:rPr lang="en-US" dirty="0"/>
              <a:t>Review the epidemiology of pancreas cancer and its incidence</a:t>
            </a:r>
          </a:p>
          <a:p>
            <a:r>
              <a:rPr lang="en-US" dirty="0"/>
              <a:t>Summarize risk factors for pancreatic cancer</a:t>
            </a:r>
          </a:p>
          <a:p>
            <a:r>
              <a:rPr lang="en-US" dirty="0"/>
              <a:t>Provide an overview of inherited PDAC risk</a:t>
            </a:r>
          </a:p>
          <a:p>
            <a:r>
              <a:rPr lang="en-US" dirty="0"/>
              <a:t>Explore PDAC biology</a:t>
            </a:r>
          </a:p>
          <a:p>
            <a:r>
              <a:rPr lang="en-US" dirty="0"/>
              <a:t>Define the </a:t>
            </a:r>
            <a:r>
              <a:rPr lang="en-US" dirty="0" err="1"/>
              <a:t>resectability</a:t>
            </a:r>
            <a:r>
              <a:rPr lang="en-US" dirty="0"/>
              <a:t> of PDAC and standard perioperative therapy</a:t>
            </a:r>
          </a:p>
          <a:p>
            <a:r>
              <a:rPr lang="en-US" dirty="0"/>
              <a:t>Differentiate between treatment options for resectable, borderline resectable, and locally advanced PDAC</a:t>
            </a:r>
          </a:p>
          <a:p>
            <a:r>
              <a:rPr lang="en-US" dirty="0"/>
              <a:t>Review chemo and targeted therapy approaches for metastatic PDAC</a:t>
            </a:r>
          </a:p>
          <a:p>
            <a:r>
              <a:rPr lang="en-US" dirty="0"/>
              <a:t>Discuss novel approaches of targeting KRAS in PDAC</a:t>
            </a:r>
          </a:p>
          <a:p>
            <a:endParaRPr lang="en-US" dirty="0"/>
          </a:p>
          <a:p>
            <a:endParaRPr lang="en-US" dirty="0"/>
          </a:p>
        </p:txBody>
      </p:sp>
    </p:spTree>
    <p:extLst>
      <p:ext uri="{BB962C8B-B14F-4D97-AF65-F5344CB8AC3E}">
        <p14:creationId xmlns:p14="http://schemas.microsoft.com/office/powerpoint/2010/main" val="402741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52F8-88A8-73C3-487A-4E41A8331104}"/>
              </a:ext>
            </a:extLst>
          </p:cNvPr>
          <p:cNvSpPr>
            <a:spLocks noGrp="1"/>
          </p:cNvSpPr>
          <p:nvPr>
            <p:ph type="ctrTitle"/>
          </p:nvPr>
        </p:nvSpPr>
        <p:spPr/>
        <p:txBody>
          <a:bodyPr/>
          <a:lstStyle/>
          <a:p>
            <a:r>
              <a:rPr lang="en-US" dirty="0"/>
              <a:t>Molecular characteristics: KRAS addicted</a:t>
            </a:r>
          </a:p>
        </p:txBody>
      </p:sp>
      <p:sp>
        <p:nvSpPr>
          <p:cNvPr id="3" name="Text Placeholder 2">
            <a:extLst>
              <a:ext uri="{FF2B5EF4-FFF2-40B4-BE49-F238E27FC236}">
                <a16:creationId xmlns:a16="http://schemas.microsoft.com/office/drawing/2014/main" id="{C1C6B34D-4FA0-1C77-4E18-08B318B0312C}"/>
              </a:ext>
            </a:extLst>
          </p:cNvPr>
          <p:cNvSpPr>
            <a:spLocks noGrp="1"/>
          </p:cNvSpPr>
          <p:nvPr>
            <p:ph type="body" sz="quarter" idx="10"/>
          </p:nvPr>
        </p:nvSpPr>
        <p:spPr/>
        <p:txBody>
          <a:bodyPr/>
          <a:lstStyle/>
          <a:p>
            <a:endParaRPr lang="en-US" dirty="0"/>
          </a:p>
        </p:txBody>
      </p:sp>
      <p:pic>
        <p:nvPicPr>
          <p:cNvPr id="4" name="Picture 2" descr="Image">
            <a:extLst>
              <a:ext uri="{FF2B5EF4-FFF2-40B4-BE49-F238E27FC236}">
                <a16:creationId xmlns:a16="http://schemas.microsoft.com/office/drawing/2014/main" id="{30784439-660E-D966-4609-790D213DE1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224"/>
          <a:stretch/>
        </p:blipFill>
        <p:spPr bwMode="auto">
          <a:xfrm>
            <a:off x="503238" y="1616100"/>
            <a:ext cx="10899246" cy="382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06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528A-DF36-AD84-692E-8030F8E0A4DA}"/>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D3BE1A8C-2F11-6D82-C077-EBE93A169302}"/>
              </a:ext>
            </a:extLst>
          </p:cNvPr>
          <p:cNvSpPr>
            <a:spLocks noGrp="1"/>
          </p:cNvSpPr>
          <p:nvPr>
            <p:ph type="body" sz="quarter" idx="10"/>
          </p:nvPr>
        </p:nvSpPr>
        <p:spPr/>
        <p:txBody>
          <a:bodyPr/>
          <a:lstStyle/>
          <a:p>
            <a:endParaRPr lang="en-US"/>
          </a:p>
        </p:txBody>
      </p:sp>
      <p:pic>
        <p:nvPicPr>
          <p:cNvPr id="9218" name="Picture 2" descr="Image">
            <a:extLst>
              <a:ext uri="{FF2B5EF4-FFF2-40B4-BE49-F238E27FC236}">
                <a16:creationId xmlns:a16="http://schemas.microsoft.com/office/drawing/2014/main" id="{72EDFAD2-ABDF-902F-A8AC-C1548A0E4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88" y="563675"/>
            <a:ext cx="9651111" cy="620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414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DF67-FE5A-660D-5F14-91FB27282E1E}"/>
              </a:ext>
            </a:extLst>
          </p:cNvPr>
          <p:cNvSpPr>
            <a:spLocks noGrp="1"/>
          </p:cNvSpPr>
          <p:nvPr>
            <p:ph type="ctrTitle"/>
          </p:nvPr>
        </p:nvSpPr>
        <p:spPr/>
        <p:txBody>
          <a:bodyPr/>
          <a:lstStyle/>
          <a:p>
            <a:r>
              <a:rPr lang="en-US" dirty="0"/>
              <a:t>KRAS WT = Better Survival</a:t>
            </a:r>
          </a:p>
        </p:txBody>
      </p:sp>
      <p:sp>
        <p:nvSpPr>
          <p:cNvPr id="3" name="Text Placeholder 2">
            <a:extLst>
              <a:ext uri="{FF2B5EF4-FFF2-40B4-BE49-F238E27FC236}">
                <a16:creationId xmlns:a16="http://schemas.microsoft.com/office/drawing/2014/main" id="{9FA2BD23-5241-9C22-7452-5A49BB41EE9D}"/>
              </a:ext>
            </a:extLst>
          </p:cNvPr>
          <p:cNvSpPr>
            <a:spLocks noGrp="1"/>
          </p:cNvSpPr>
          <p:nvPr>
            <p:ph type="body" sz="quarter" idx="10"/>
          </p:nvPr>
        </p:nvSpPr>
        <p:spPr/>
        <p:txBody>
          <a:bodyPr/>
          <a:lstStyle/>
          <a:p>
            <a:endParaRPr lang="en-US"/>
          </a:p>
        </p:txBody>
      </p:sp>
      <p:pic>
        <p:nvPicPr>
          <p:cNvPr id="3074" name="Picture 2" descr="Image">
            <a:extLst>
              <a:ext uri="{FF2B5EF4-FFF2-40B4-BE49-F238E27FC236}">
                <a16:creationId xmlns:a16="http://schemas.microsoft.com/office/drawing/2014/main" id="{DB1E60DD-D9CE-E370-6BD3-3FC91EACA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374"/>
          <a:stretch/>
        </p:blipFill>
        <p:spPr bwMode="auto">
          <a:xfrm>
            <a:off x="567454" y="2074987"/>
            <a:ext cx="10563608" cy="428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09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4D8BA1-5D88-4326-4B59-2A5199F07A2D}"/>
              </a:ext>
            </a:extLst>
          </p:cNvPr>
          <p:cNvSpPr>
            <a:spLocks noGrp="1"/>
          </p:cNvSpPr>
          <p:nvPr>
            <p:ph type="body" sz="quarter" idx="10"/>
          </p:nvPr>
        </p:nvSpPr>
        <p:spPr>
          <a:xfrm>
            <a:off x="503238" y="6106196"/>
            <a:ext cx="10627417" cy="422633"/>
          </a:xfrm>
        </p:spPr>
        <p:txBody>
          <a:bodyPr/>
          <a:lstStyle/>
          <a:p>
            <a:pPr marL="0" indent="0">
              <a:buNone/>
            </a:pPr>
            <a:r>
              <a:rPr lang="en-US" sz="2400" dirty="0">
                <a:solidFill>
                  <a:schemeClr val="tx1"/>
                </a:solidFill>
              </a:rPr>
              <a:t>YOPC: more DMMR/MSI-H, </a:t>
            </a:r>
            <a:r>
              <a:rPr lang="en-US" sz="2400" i="1" dirty="0">
                <a:solidFill>
                  <a:schemeClr val="tx1"/>
                </a:solidFill>
              </a:rPr>
              <a:t>BRCA2</a:t>
            </a:r>
            <a:r>
              <a:rPr lang="en-US" sz="2400" dirty="0">
                <a:solidFill>
                  <a:schemeClr val="tx1"/>
                </a:solidFill>
              </a:rPr>
              <a:t>, and </a:t>
            </a:r>
            <a:r>
              <a:rPr lang="en-US" sz="2400" i="1" dirty="0">
                <a:solidFill>
                  <a:schemeClr val="tx1"/>
                </a:solidFill>
              </a:rPr>
              <a:t>PALB2</a:t>
            </a:r>
            <a:r>
              <a:rPr lang="en-US" sz="2400" dirty="0">
                <a:solidFill>
                  <a:schemeClr val="tx1"/>
                </a:solidFill>
              </a:rPr>
              <a:t>-mutant tumors, fewer </a:t>
            </a:r>
            <a:r>
              <a:rPr lang="en-US" sz="2400" i="1" dirty="0">
                <a:solidFill>
                  <a:schemeClr val="tx1"/>
                </a:solidFill>
              </a:rPr>
              <a:t>SMAD4-</a:t>
            </a:r>
            <a:r>
              <a:rPr lang="en-US" sz="2400" dirty="0">
                <a:solidFill>
                  <a:schemeClr val="tx1"/>
                </a:solidFill>
              </a:rPr>
              <a:t>, </a:t>
            </a:r>
            <a:r>
              <a:rPr lang="en-US" sz="2400" i="1" dirty="0">
                <a:solidFill>
                  <a:schemeClr val="tx1"/>
                </a:solidFill>
              </a:rPr>
              <a:t>RNF43-</a:t>
            </a:r>
            <a:r>
              <a:rPr lang="en-US" sz="2400" dirty="0">
                <a:solidFill>
                  <a:schemeClr val="tx1"/>
                </a:solidFill>
              </a:rPr>
              <a:t>, </a:t>
            </a:r>
            <a:r>
              <a:rPr lang="en-US" sz="2400" i="1" dirty="0">
                <a:solidFill>
                  <a:schemeClr val="tx1"/>
                </a:solidFill>
              </a:rPr>
              <a:t>CDKN2A-</a:t>
            </a:r>
            <a:r>
              <a:rPr lang="en-US" sz="2400" dirty="0">
                <a:solidFill>
                  <a:schemeClr val="tx1"/>
                </a:solidFill>
              </a:rPr>
              <a:t>, and </a:t>
            </a:r>
            <a:r>
              <a:rPr lang="en-US" sz="2400" i="1" dirty="0">
                <a:solidFill>
                  <a:schemeClr val="tx1"/>
                </a:solidFill>
              </a:rPr>
              <a:t>SF3B1-</a:t>
            </a:r>
            <a:r>
              <a:rPr lang="en-US" sz="2400" dirty="0">
                <a:solidFill>
                  <a:schemeClr val="tx1"/>
                </a:solidFill>
              </a:rPr>
              <a:t>mutant tumors</a:t>
            </a:r>
          </a:p>
          <a:p>
            <a:endParaRPr lang="en-US" dirty="0"/>
          </a:p>
        </p:txBody>
      </p:sp>
      <p:pic>
        <p:nvPicPr>
          <p:cNvPr id="1026" name="Picture 2" descr="Image">
            <a:extLst>
              <a:ext uri="{FF2B5EF4-FFF2-40B4-BE49-F238E27FC236}">
                <a16:creationId xmlns:a16="http://schemas.microsoft.com/office/drawing/2014/main" id="{10A32234-A900-5150-C33F-C7D39DBFC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3675"/>
            <a:ext cx="10074783" cy="56574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15EF01-E6A8-4094-3A6D-C0F4AA6BF329}"/>
              </a:ext>
            </a:extLst>
          </p:cNvPr>
          <p:cNvSpPr txBox="1"/>
          <p:nvPr/>
        </p:nvSpPr>
        <p:spPr>
          <a:xfrm>
            <a:off x="9638778" y="4385857"/>
            <a:ext cx="1651414" cy="369332"/>
          </a:xfrm>
          <a:prstGeom prst="rect">
            <a:avLst/>
          </a:prstGeom>
          <a:noFill/>
        </p:spPr>
        <p:txBody>
          <a:bodyPr wrap="none" rtlCol="0">
            <a:spAutoFit/>
          </a:bodyPr>
          <a:lstStyle/>
          <a:p>
            <a:r>
              <a:rPr lang="en-US" dirty="0"/>
              <a:t>(19 vs 10%)</a:t>
            </a:r>
          </a:p>
        </p:txBody>
      </p:sp>
      <p:sp>
        <p:nvSpPr>
          <p:cNvPr id="6" name="TextBox 5">
            <a:extLst>
              <a:ext uri="{FF2B5EF4-FFF2-40B4-BE49-F238E27FC236}">
                <a16:creationId xmlns:a16="http://schemas.microsoft.com/office/drawing/2014/main" id="{949F9B96-470F-6E4B-DC6D-B4C295EF7BC1}"/>
              </a:ext>
            </a:extLst>
          </p:cNvPr>
          <p:cNvSpPr txBox="1"/>
          <p:nvPr/>
        </p:nvSpPr>
        <p:spPr>
          <a:xfrm>
            <a:off x="9757775" y="5104229"/>
            <a:ext cx="2329841" cy="830997"/>
          </a:xfrm>
          <a:prstGeom prst="rect">
            <a:avLst/>
          </a:prstGeom>
          <a:noFill/>
        </p:spPr>
        <p:txBody>
          <a:bodyPr wrap="square">
            <a:spAutoFit/>
          </a:bodyPr>
          <a:lstStyle/>
          <a:p>
            <a:r>
              <a:rPr lang="en-US" sz="1600" dirty="0">
                <a:solidFill>
                  <a:srgbClr val="333333"/>
                </a:solidFill>
              </a:rPr>
              <a:t>F</a:t>
            </a:r>
            <a:r>
              <a:rPr lang="en-US" sz="1600" b="0" i="0" dirty="0">
                <a:solidFill>
                  <a:srgbClr val="333333"/>
                </a:solidFill>
                <a:effectLst/>
              </a:rPr>
              <a:t>ewer </a:t>
            </a:r>
            <a:r>
              <a:rPr lang="en-US" sz="1600" b="0" i="1" dirty="0">
                <a:solidFill>
                  <a:srgbClr val="333333"/>
                </a:solidFill>
                <a:effectLst/>
              </a:rPr>
              <a:t>TP53</a:t>
            </a:r>
            <a:r>
              <a:rPr lang="en-US" sz="1600" b="0" i="0" dirty="0">
                <a:solidFill>
                  <a:srgbClr val="333333"/>
                </a:solidFill>
                <a:effectLst/>
              </a:rPr>
              <a:t> </a:t>
            </a:r>
            <a:r>
              <a:rPr lang="en-US" sz="1600" dirty="0">
                <a:solidFill>
                  <a:srgbClr val="333333"/>
                </a:solidFill>
              </a:rPr>
              <a:t>&amp;</a:t>
            </a:r>
            <a:r>
              <a:rPr lang="en-US" sz="1600" b="0" i="0" dirty="0">
                <a:solidFill>
                  <a:srgbClr val="333333"/>
                </a:solidFill>
                <a:effectLst/>
              </a:rPr>
              <a:t> more </a:t>
            </a:r>
            <a:r>
              <a:rPr lang="en-US" sz="1600" b="0" i="1" dirty="0">
                <a:solidFill>
                  <a:srgbClr val="333333"/>
                </a:solidFill>
                <a:effectLst/>
              </a:rPr>
              <a:t>NRG1</a:t>
            </a:r>
            <a:r>
              <a:rPr lang="en-US" sz="1600" b="0" i="0" dirty="0">
                <a:solidFill>
                  <a:srgbClr val="333333"/>
                </a:solidFill>
                <a:effectLst/>
              </a:rPr>
              <a:t> and </a:t>
            </a:r>
            <a:r>
              <a:rPr lang="en-US" sz="1600" b="0" i="1" dirty="0">
                <a:solidFill>
                  <a:srgbClr val="333333"/>
                </a:solidFill>
                <a:effectLst/>
              </a:rPr>
              <a:t>MET</a:t>
            </a:r>
            <a:r>
              <a:rPr lang="en-US" sz="1600" b="0" i="0" dirty="0">
                <a:solidFill>
                  <a:srgbClr val="333333"/>
                </a:solidFill>
                <a:effectLst/>
              </a:rPr>
              <a:t> fusions</a:t>
            </a:r>
            <a:endParaRPr lang="en-US" sz="1600" dirty="0"/>
          </a:p>
        </p:txBody>
      </p:sp>
      <p:sp>
        <p:nvSpPr>
          <p:cNvPr id="8" name="TextBox 7">
            <a:extLst>
              <a:ext uri="{FF2B5EF4-FFF2-40B4-BE49-F238E27FC236}">
                <a16:creationId xmlns:a16="http://schemas.microsoft.com/office/drawing/2014/main" id="{2A053921-233F-32AB-6586-D52F08789F77}"/>
              </a:ext>
            </a:extLst>
          </p:cNvPr>
          <p:cNvSpPr txBox="1"/>
          <p:nvPr/>
        </p:nvSpPr>
        <p:spPr>
          <a:xfrm>
            <a:off x="9519781" y="2074944"/>
            <a:ext cx="2740354" cy="1200329"/>
          </a:xfrm>
          <a:prstGeom prst="rect">
            <a:avLst/>
          </a:prstGeom>
          <a:noFill/>
        </p:spPr>
        <p:txBody>
          <a:bodyPr wrap="square">
            <a:spAutoFit/>
          </a:bodyPr>
          <a:lstStyle/>
          <a:p>
            <a:r>
              <a:rPr lang="en-US" sz="2400" dirty="0">
                <a:solidFill>
                  <a:srgbClr val="FF0000"/>
                </a:solidFill>
              </a:rPr>
              <a:t>I</a:t>
            </a:r>
            <a:r>
              <a:rPr lang="en-US" sz="2400" b="0" i="0" dirty="0">
                <a:solidFill>
                  <a:srgbClr val="FF0000"/>
                </a:solidFill>
                <a:effectLst/>
              </a:rPr>
              <a:t>mproved OS </a:t>
            </a:r>
            <a:r>
              <a:rPr lang="en-US" sz="2400" dirty="0">
                <a:solidFill>
                  <a:srgbClr val="FF0000"/>
                </a:solidFill>
              </a:rPr>
              <a:t>in YOPC </a:t>
            </a:r>
            <a:r>
              <a:rPr lang="en-US" sz="2400" b="0" i="0" dirty="0">
                <a:solidFill>
                  <a:srgbClr val="FF0000"/>
                </a:solidFill>
                <a:effectLst/>
              </a:rPr>
              <a:t>w</a:t>
            </a:r>
            <a:r>
              <a:rPr lang="en-US" sz="2400" dirty="0">
                <a:solidFill>
                  <a:srgbClr val="FF0000"/>
                </a:solidFill>
              </a:rPr>
              <a:t>/</a:t>
            </a:r>
            <a:r>
              <a:rPr lang="en-US" sz="2400" b="0" i="0" dirty="0">
                <a:solidFill>
                  <a:srgbClr val="FF0000"/>
                </a:solidFill>
                <a:effectLst/>
              </a:rPr>
              <a:t> </a:t>
            </a:r>
            <a:r>
              <a:rPr lang="en-US" sz="2400" b="0" i="1" dirty="0">
                <a:solidFill>
                  <a:srgbClr val="FF0000"/>
                </a:solidFill>
                <a:effectLst/>
              </a:rPr>
              <a:t>KRAS</a:t>
            </a:r>
            <a:r>
              <a:rPr lang="en-US" sz="2400" b="0" i="0" dirty="0">
                <a:solidFill>
                  <a:srgbClr val="FF0000"/>
                </a:solidFill>
                <a:effectLst/>
              </a:rPr>
              <a:t> WT</a:t>
            </a:r>
            <a:endParaRPr lang="en-US" sz="2400" dirty="0">
              <a:solidFill>
                <a:srgbClr val="FF0000"/>
              </a:solidFill>
            </a:endParaRPr>
          </a:p>
        </p:txBody>
      </p:sp>
      <p:sp>
        <p:nvSpPr>
          <p:cNvPr id="9" name="Arrow: Right 8">
            <a:extLst>
              <a:ext uri="{FF2B5EF4-FFF2-40B4-BE49-F238E27FC236}">
                <a16:creationId xmlns:a16="http://schemas.microsoft.com/office/drawing/2014/main" id="{DC4C9A78-4A65-8A53-4685-0A4474669C8D}"/>
              </a:ext>
            </a:extLst>
          </p:cNvPr>
          <p:cNvSpPr/>
          <p:nvPr/>
        </p:nvSpPr>
        <p:spPr>
          <a:xfrm>
            <a:off x="9519781" y="5520175"/>
            <a:ext cx="237994" cy="5609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200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EC7A-CB62-A5BA-EF69-E78A6311FC27}"/>
              </a:ext>
            </a:extLst>
          </p:cNvPr>
          <p:cNvSpPr>
            <a:spLocks noGrp="1"/>
          </p:cNvSpPr>
          <p:nvPr>
            <p:ph type="ctrTitle"/>
          </p:nvPr>
        </p:nvSpPr>
        <p:spPr/>
        <p:txBody>
          <a:bodyPr/>
          <a:lstStyle/>
          <a:p>
            <a:r>
              <a:rPr lang="en-US" dirty="0"/>
              <a:t>Clinical presentation</a:t>
            </a:r>
          </a:p>
        </p:txBody>
      </p:sp>
      <p:sp>
        <p:nvSpPr>
          <p:cNvPr id="3" name="Text Placeholder 2">
            <a:extLst>
              <a:ext uri="{FF2B5EF4-FFF2-40B4-BE49-F238E27FC236}">
                <a16:creationId xmlns:a16="http://schemas.microsoft.com/office/drawing/2014/main" id="{DB616484-65D4-A1B0-E4EA-31F9A3B50F2E}"/>
              </a:ext>
            </a:extLst>
          </p:cNvPr>
          <p:cNvSpPr>
            <a:spLocks noGrp="1"/>
          </p:cNvSpPr>
          <p:nvPr>
            <p:ph type="body" sz="quarter" idx="10"/>
          </p:nvPr>
        </p:nvSpPr>
        <p:spPr/>
        <p:txBody>
          <a:bodyPr/>
          <a:lstStyle/>
          <a:p>
            <a:endParaRPr lang="en-US"/>
          </a:p>
        </p:txBody>
      </p:sp>
      <p:pic>
        <p:nvPicPr>
          <p:cNvPr id="4" name="Main graphic">
            <a:extLst>
              <a:ext uri="{FF2B5EF4-FFF2-40B4-BE49-F238E27FC236}">
                <a16:creationId xmlns:a16="http://schemas.microsoft.com/office/drawing/2014/main" id="{920A1F48-80F8-CC73-7B6F-35F9770232F5}"/>
              </a:ext>
            </a:extLst>
          </p:cNvPr>
          <p:cNvPicPr/>
          <p:nvPr/>
        </p:nvPicPr>
        <p:blipFill>
          <a:blip r:embed="rId2"/>
          <a:stretch/>
        </p:blipFill>
        <p:spPr>
          <a:xfrm>
            <a:off x="603854" y="1916725"/>
            <a:ext cx="9738306" cy="4292541"/>
          </a:xfrm>
          <a:prstGeom prst="rect">
            <a:avLst/>
          </a:prstGeom>
          <a:ln>
            <a:noFill/>
          </a:ln>
        </p:spPr>
      </p:pic>
      <p:sp>
        <p:nvSpPr>
          <p:cNvPr id="5" name="TextBox 4">
            <a:extLst>
              <a:ext uri="{FF2B5EF4-FFF2-40B4-BE49-F238E27FC236}">
                <a16:creationId xmlns:a16="http://schemas.microsoft.com/office/drawing/2014/main" id="{687D2BEB-3D35-C82C-9923-6A72C1F497A9}"/>
              </a:ext>
            </a:extLst>
          </p:cNvPr>
          <p:cNvSpPr txBox="1"/>
          <p:nvPr/>
        </p:nvSpPr>
        <p:spPr>
          <a:xfrm>
            <a:off x="4546948" y="1294058"/>
            <a:ext cx="5971507" cy="584775"/>
          </a:xfrm>
          <a:prstGeom prst="rect">
            <a:avLst/>
          </a:prstGeom>
          <a:noFill/>
        </p:spPr>
        <p:txBody>
          <a:bodyPr wrap="none" rtlCol="0">
            <a:spAutoFit/>
          </a:bodyPr>
          <a:lstStyle/>
          <a:p>
            <a:r>
              <a:rPr lang="en-US" sz="3200" dirty="0"/>
              <a:t>Mean age of Diagnosis is 71</a:t>
            </a:r>
          </a:p>
        </p:txBody>
      </p:sp>
    </p:spTree>
    <p:extLst>
      <p:ext uri="{BB962C8B-B14F-4D97-AF65-F5344CB8AC3E}">
        <p14:creationId xmlns:p14="http://schemas.microsoft.com/office/powerpoint/2010/main" val="1784114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8E4F-2C2F-EAAC-4CFA-7FF1D6C54647}"/>
              </a:ext>
            </a:extLst>
          </p:cNvPr>
          <p:cNvSpPr>
            <a:spLocks noGrp="1"/>
          </p:cNvSpPr>
          <p:nvPr>
            <p:ph type="ctrTitle"/>
          </p:nvPr>
        </p:nvSpPr>
        <p:spPr/>
        <p:txBody>
          <a:bodyPr/>
          <a:lstStyle/>
          <a:p>
            <a:r>
              <a:rPr lang="en-US" dirty="0"/>
              <a:t>Tissue is the issue</a:t>
            </a:r>
          </a:p>
        </p:txBody>
      </p:sp>
      <p:sp>
        <p:nvSpPr>
          <p:cNvPr id="3" name="Text Placeholder 2">
            <a:extLst>
              <a:ext uri="{FF2B5EF4-FFF2-40B4-BE49-F238E27FC236}">
                <a16:creationId xmlns:a16="http://schemas.microsoft.com/office/drawing/2014/main" id="{603613B1-223A-FC79-3DF4-9ACCC53E4B2E}"/>
              </a:ext>
            </a:extLst>
          </p:cNvPr>
          <p:cNvSpPr>
            <a:spLocks noGrp="1"/>
          </p:cNvSpPr>
          <p:nvPr>
            <p:ph type="body" sz="quarter" idx="10"/>
          </p:nvPr>
        </p:nvSpPr>
        <p:spPr/>
        <p:txBody>
          <a:bodyPr/>
          <a:lstStyle/>
          <a:p>
            <a:r>
              <a:rPr lang="en-US" dirty="0"/>
              <a:t>EUS for tissue sampling and establishment of definitive pathologic diagnosis</a:t>
            </a:r>
          </a:p>
          <a:p>
            <a:r>
              <a:rPr lang="en-US" dirty="0"/>
              <a:t>Core biopsies are preferred for diagnosis and NGS</a:t>
            </a:r>
          </a:p>
          <a:p>
            <a:r>
              <a:rPr lang="en-US" dirty="0"/>
              <a:t>EUS allows for TNM staging and assessment of vasculature</a:t>
            </a:r>
          </a:p>
        </p:txBody>
      </p:sp>
    </p:spTree>
    <p:extLst>
      <p:ext uri="{BB962C8B-B14F-4D97-AF65-F5344CB8AC3E}">
        <p14:creationId xmlns:p14="http://schemas.microsoft.com/office/powerpoint/2010/main" val="4056791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C703-AC41-21A0-7994-CDBF1BA8AE5D}"/>
              </a:ext>
            </a:extLst>
          </p:cNvPr>
          <p:cNvSpPr>
            <a:spLocks noGrp="1"/>
          </p:cNvSpPr>
          <p:nvPr>
            <p:ph type="ctrTitle"/>
          </p:nvPr>
        </p:nvSpPr>
        <p:spPr/>
        <p:txBody>
          <a:bodyPr/>
          <a:lstStyle/>
          <a:p>
            <a:r>
              <a:rPr lang="en-US" dirty="0"/>
              <a:t>Staging</a:t>
            </a:r>
          </a:p>
        </p:txBody>
      </p:sp>
      <p:sp>
        <p:nvSpPr>
          <p:cNvPr id="3" name="Text Placeholder 2">
            <a:extLst>
              <a:ext uri="{FF2B5EF4-FFF2-40B4-BE49-F238E27FC236}">
                <a16:creationId xmlns:a16="http://schemas.microsoft.com/office/drawing/2014/main" id="{F75349E8-D63F-14BA-69CE-D77AD608298A}"/>
              </a:ext>
            </a:extLst>
          </p:cNvPr>
          <p:cNvSpPr>
            <a:spLocks noGrp="1"/>
          </p:cNvSpPr>
          <p:nvPr>
            <p:ph type="body" sz="quarter" idx="10"/>
          </p:nvPr>
        </p:nvSpPr>
        <p:spPr/>
        <p:txBody>
          <a:bodyPr/>
          <a:lstStyle/>
          <a:p>
            <a:endParaRPr lang="en-US" dirty="0"/>
          </a:p>
        </p:txBody>
      </p:sp>
      <p:pic>
        <p:nvPicPr>
          <p:cNvPr id="4" name="Main graphic">
            <a:extLst>
              <a:ext uri="{FF2B5EF4-FFF2-40B4-BE49-F238E27FC236}">
                <a16:creationId xmlns:a16="http://schemas.microsoft.com/office/drawing/2014/main" id="{8FAED546-2BC0-057B-A4A0-F33B26C65735}"/>
              </a:ext>
            </a:extLst>
          </p:cNvPr>
          <p:cNvPicPr/>
          <p:nvPr/>
        </p:nvPicPr>
        <p:blipFill>
          <a:blip r:embed="rId2"/>
          <a:stretch/>
        </p:blipFill>
        <p:spPr>
          <a:xfrm>
            <a:off x="581230" y="1679302"/>
            <a:ext cx="10549832" cy="4516398"/>
          </a:xfrm>
          <a:prstGeom prst="rect">
            <a:avLst/>
          </a:prstGeom>
          <a:ln>
            <a:noFill/>
          </a:ln>
        </p:spPr>
      </p:pic>
    </p:spTree>
    <p:extLst>
      <p:ext uri="{BB962C8B-B14F-4D97-AF65-F5344CB8AC3E}">
        <p14:creationId xmlns:p14="http://schemas.microsoft.com/office/powerpoint/2010/main" val="1801328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4EAC-75DA-3B52-8DF2-B67BF21D4F14}"/>
              </a:ext>
            </a:extLst>
          </p:cNvPr>
          <p:cNvSpPr>
            <a:spLocks noGrp="1"/>
          </p:cNvSpPr>
          <p:nvPr>
            <p:ph type="ctrTitle"/>
          </p:nvPr>
        </p:nvSpPr>
        <p:spPr/>
        <p:txBody>
          <a:bodyPr/>
          <a:lstStyle/>
          <a:p>
            <a:r>
              <a:rPr lang="en-US" dirty="0"/>
              <a:t>Staging: Assessment of </a:t>
            </a:r>
            <a:r>
              <a:rPr lang="en-US" dirty="0" err="1"/>
              <a:t>resectability</a:t>
            </a:r>
            <a:r>
              <a:rPr lang="en-US" dirty="0"/>
              <a:t> requires adequate imaging</a:t>
            </a:r>
          </a:p>
        </p:txBody>
      </p:sp>
      <p:sp>
        <p:nvSpPr>
          <p:cNvPr id="3" name="Text Placeholder 2">
            <a:extLst>
              <a:ext uri="{FF2B5EF4-FFF2-40B4-BE49-F238E27FC236}">
                <a16:creationId xmlns:a16="http://schemas.microsoft.com/office/drawing/2014/main" id="{48B4C8A6-1303-352F-F541-4EEA78C31CE3}"/>
              </a:ext>
            </a:extLst>
          </p:cNvPr>
          <p:cNvSpPr>
            <a:spLocks noGrp="1"/>
          </p:cNvSpPr>
          <p:nvPr>
            <p:ph type="body" sz="quarter" idx="10"/>
          </p:nvPr>
        </p:nvSpPr>
        <p:spPr/>
        <p:txBody>
          <a:bodyPr/>
          <a:lstStyle/>
          <a:p>
            <a:r>
              <a:rPr lang="en-US" dirty="0"/>
              <a:t>Triple phase CT pancreas protocol w/w/o contrast</a:t>
            </a:r>
          </a:p>
          <a:p>
            <a:r>
              <a:rPr lang="en-US" dirty="0"/>
              <a:t>Consider MRI for liver metastases</a:t>
            </a:r>
          </a:p>
          <a:p>
            <a:r>
              <a:rPr lang="en-US" dirty="0"/>
              <a:t>PET can help distinguish between benign and malignant distant lesion and can help with response assessment</a:t>
            </a:r>
          </a:p>
        </p:txBody>
      </p:sp>
    </p:spTree>
    <p:extLst>
      <p:ext uri="{BB962C8B-B14F-4D97-AF65-F5344CB8AC3E}">
        <p14:creationId xmlns:p14="http://schemas.microsoft.com/office/powerpoint/2010/main" val="1946041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9A2A1-287C-3EAC-EA9F-E1D66AD1B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A4535-F85B-C109-8C93-9D936DAF3787}"/>
              </a:ext>
            </a:extLst>
          </p:cNvPr>
          <p:cNvSpPr>
            <a:spLocks noGrp="1"/>
          </p:cNvSpPr>
          <p:nvPr>
            <p:ph type="ctrTitle"/>
          </p:nvPr>
        </p:nvSpPr>
        <p:spPr/>
        <p:txBody>
          <a:bodyPr/>
          <a:lstStyle/>
          <a:p>
            <a:r>
              <a:rPr lang="en-US" dirty="0"/>
              <a:t>Vascular Anatomy defines borderline resectable and resectable</a:t>
            </a:r>
          </a:p>
        </p:txBody>
      </p:sp>
      <p:pic>
        <p:nvPicPr>
          <p:cNvPr id="5" name="Picture 4" descr="A white sheet with black text&#10;&#10;AI-generated content may be incorrect.">
            <a:extLst>
              <a:ext uri="{FF2B5EF4-FFF2-40B4-BE49-F238E27FC236}">
                <a16:creationId xmlns:a16="http://schemas.microsoft.com/office/drawing/2014/main" id="{060787A8-7CBD-71E8-D0E1-16B6FAFA4F91}"/>
              </a:ext>
            </a:extLst>
          </p:cNvPr>
          <p:cNvPicPr>
            <a:picLocks noChangeAspect="1"/>
          </p:cNvPicPr>
          <p:nvPr/>
        </p:nvPicPr>
        <p:blipFill>
          <a:blip r:embed="rId2"/>
          <a:stretch>
            <a:fillRect/>
          </a:stretch>
        </p:blipFill>
        <p:spPr>
          <a:xfrm>
            <a:off x="551092" y="1916725"/>
            <a:ext cx="10861487" cy="4056829"/>
          </a:xfrm>
          <a:prstGeom prst="rect">
            <a:avLst/>
          </a:prstGeom>
        </p:spPr>
      </p:pic>
    </p:spTree>
    <p:extLst>
      <p:ext uri="{BB962C8B-B14F-4D97-AF65-F5344CB8AC3E}">
        <p14:creationId xmlns:p14="http://schemas.microsoft.com/office/powerpoint/2010/main" val="3105858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3B52-0685-20C4-3FFB-DA1EA8EE9463}"/>
              </a:ext>
            </a:extLst>
          </p:cNvPr>
          <p:cNvSpPr>
            <a:spLocks noGrp="1"/>
          </p:cNvSpPr>
          <p:nvPr>
            <p:ph type="ctrTitle"/>
          </p:nvPr>
        </p:nvSpPr>
        <p:spPr/>
        <p:txBody>
          <a:bodyPr/>
          <a:lstStyle/>
          <a:p>
            <a:r>
              <a:rPr lang="en-US" dirty="0"/>
              <a:t>Biological (un)resectability: it may be technically resectable…</a:t>
            </a:r>
          </a:p>
        </p:txBody>
      </p:sp>
      <p:sp>
        <p:nvSpPr>
          <p:cNvPr id="3" name="Text Placeholder 2">
            <a:extLst>
              <a:ext uri="{FF2B5EF4-FFF2-40B4-BE49-F238E27FC236}">
                <a16:creationId xmlns:a16="http://schemas.microsoft.com/office/drawing/2014/main" id="{7C93FE2D-31F7-0640-3DB1-4870F3B7193B}"/>
              </a:ext>
            </a:extLst>
          </p:cNvPr>
          <p:cNvSpPr>
            <a:spLocks noGrp="1"/>
          </p:cNvSpPr>
          <p:nvPr>
            <p:ph type="body" sz="quarter" idx="10"/>
          </p:nvPr>
        </p:nvSpPr>
        <p:spPr/>
        <p:txBody>
          <a:bodyPr>
            <a:normAutofit/>
          </a:bodyPr>
          <a:lstStyle/>
          <a:p>
            <a:pPr>
              <a:buFont typeface="Arial" panose="020B0604020202020204" pitchFamily="34" charset="0"/>
              <a:buChar char="•"/>
            </a:pPr>
            <a:r>
              <a:rPr lang="en-US" dirty="0"/>
              <a:t>Fundamental biology of a systemic disease: metastatic disease established by the time of diagnosis </a:t>
            </a:r>
            <a:r>
              <a:rPr lang="en-US" sz="1200" dirty="0"/>
              <a:t>(</a:t>
            </a:r>
            <a:r>
              <a:rPr lang="en-US" sz="1200" dirty="0" err="1"/>
              <a:t>Haeno</a:t>
            </a:r>
            <a:r>
              <a:rPr lang="en-US" sz="1200" dirty="0"/>
              <a:t> </a:t>
            </a:r>
            <a:r>
              <a:rPr lang="en-US" sz="1200" i="1" dirty="0"/>
              <a:t>Cell </a:t>
            </a:r>
            <a:r>
              <a:rPr lang="en-US" sz="1200" dirty="0"/>
              <a:t>2012)</a:t>
            </a:r>
          </a:p>
          <a:p>
            <a:pPr>
              <a:buFont typeface="Arial" panose="020B0604020202020204" pitchFamily="34" charset="0"/>
              <a:buChar char="•"/>
            </a:pPr>
            <a:r>
              <a:rPr lang="en-US" dirty="0"/>
              <a:t>Elevated CA 19-9</a:t>
            </a:r>
          </a:p>
          <a:p>
            <a:pPr>
              <a:buFont typeface="Arial" panose="020B0604020202020204" pitchFamily="34" charset="0"/>
              <a:buChar char="•"/>
            </a:pPr>
            <a:r>
              <a:rPr lang="en-US" dirty="0"/>
              <a:t>Large tumor size</a:t>
            </a:r>
          </a:p>
          <a:p>
            <a:pPr>
              <a:buFont typeface="Arial" panose="020B0604020202020204" pitchFamily="34" charset="0"/>
              <a:buChar char="•"/>
            </a:pPr>
            <a:r>
              <a:rPr lang="en-US" dirty="0"/>
              <a:t>Extensive Adenopathy</a:t>
            </a:r>
          </a:p>
          <a:p>
            <a:pPr>
              <a:buFont typeface="Arial" panose="020B0604020202020204" pitchFamily="34" charset="0"/>
              <a:buChar char="•"/>
            </a:pPr>
            <a:r>
              <a:rPr lang="en-US" dirty="0"/>
              <a:t>Proximity to critical structures</a:t>
            </a:r>
          </a:p>
          <a:p>
            <a:pPr>
              <a:buFont typeface="Arial" panose="020B0604020202020204" pitchFamily="34" charset="0"/>
              <a:buChar char="•"/>
            </a:pPr>
            <a:r>
              <a:rPr lang="en-US" dirty="0"/>
              <a:t>Indeterminate lung lesions </a:t>
            </a:r>
            <a:r>
              <a:rPr lang="en-US" dirty="0">
                <a:sym typeface="Wingdings" pitchFamily="2" charset="2"/>
              </a:rPr>
              <a:t> PET? Biopsy</a:t>
            </a:r>
            <a:endParaRPr lang="en-US" dirty="0"/>
          </a:p>
          <a:p>
            <a:pPr>
              <a:buFont typeface="Arial" panose="020B0604020202020204" pitchFamily="34" charset="0"/>
              <a:buChar char="•"/>
            </a:pPr>
            <a:r>
              <a:rPr lang="en-US" dirty="0"/>
              <a:t>Indeterminate liver lesions </a:t>
            </a:r>
            <a:r>
              <a:rPr lang="en-US" dirty="0">
                <a:sym typeface="Wingdings" pitchFamily="2" charset="2"/>
              </a:rPr>
              <a:t> MRI</a:t>
            </a:r>
            <a:endParaRPr lang="en-US" dirty="0"/>
          </a:p>
          <a:p>
            <a:pPr>
              <a:buFont typeface="Arial" panose="020B0604020202020204" pitchFamily="34" charset="0"/>
              <a:buChar char="•"/>
            </a:pPr>
            <a:r>
              <a:rPr lang="en-US" dirty="0"/>
              <a:t>Indeterminate peritoneal lesions </a:t>
            </a:r>
            <a:r>
              <a:rPr lang="en-US" dirty="0">
                <a:sym typeface="Wingdings" pitchFamily="2" charset="2"/>
              </a:rPr>
              <a:t> Diagnostic laparoscopy</a:t>
            </a:r>
            <a:endParaRPr lang="en-US" dirty="0"/>
          </a:p>
        </p:txBody>
      </p:sp>
    </p:spTree>
    <p:extLst>
      <p:ext uri="{BB962C8B-B14F-4D97-AF65-F5344CB8AC3E}">
        <p14:creationId xmlns:p14="http://schemas.microsoft.com/office/powerpoint/2010/main" val="3305809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F5133-31FD-4EF0-C10A-FF8D3CC48B46}"/>
              </a:ext>
            </a:extLst>
          </p:cNvPr>
          <p:cNvSpPr>
            <a:spLocks noGrp="1"/>
          </p:cNvSpPr>
          <p:nvPr>
            <p:ph type="ctrTitle"/>
          </p:nvPr>
        </p:nvSpPr>
        <p:spPr/>
        <p:txBody>
          <a:bodyPr/>
          <a:lstStyle/>
          <a:p>
            <a:r>
              <a:rPr lang="en-US" dirty="0"/>
              <a:t>Epidemiology and Increasing Incidence</a:t>
            </a:r>
          </a:p>
        </p:txBody>
      </p:sp>
      <p:sp>
        <p:nvSpPr>
          <p:cNvPr id="3" name="Text Placeholder 2">
            <a:extLst>
              <a:ext uri="{FF2B5EF4-FFF2-40B4-BE49-F238E27FC236}">
                <a16:creationId xmlns:a16="http://schemas.microsoft.com/office/drawing/2014/main" id="{0D3166E4-660E-A59B-769E-0A3BE26D789F}"/>
              </a:ext>
            </a:extLst>
          </p:cNvPr>
          <p:cNvSpPr>
            <a:spLocks noGrp="1"/>
          </p:cNvSpPr>
          <p:nvPr>
            <p:ph type="body" sz="quarter" idx="10"/>
          </p:nvPr>
        </p:nvSpPr>
        <p:spPr/>
        <p:txBody>
          <a:bodyPr/>
          <a:lstStyle/>
          <a:p>
            <a:pPr>
              <a:buFont typeface="Arial" panose="020B0604020202020204" pitchFamily="34" charset="0"/>
              <a:buChar char="•"/>
            </a:pPr>
            <a:r>
              <a:rPr lang="en-US" dirty="0"/>
              <a:t>Pancreas cancer is expected to be #2 leading cause of cancer death by 2030</a:t>
            </a:r>
          </a:p>
          <a:p>
            <a:pPr>
              <a:buFont typeface="Arial" panose="020B0604020202020204" pitchFamily="34" charset="0"/>
              <a:buChar char="•"/>
            </a:pPr>
            <a:r>
              <a:rPr lang="en-US" dirty="0"/>
              <a:t>Annual incidence increasing by 1% per year</a:t>
            </a:r>
          </a:p>
          <a:p>
            <a:pPr>
              <a:buFont typeface="Arial" panose="020B0604020202020204" pitchFamily="34" charset="0"/>
              <a:buChar char="•"/>
            </a:pPr>
            <a:r>
              <a:rPr lang="en-US" dirty="0"/>
              <a:t>Globally, PDAC ranks 12th in terms of incidence but sixth in mortality, accounting for 2.6% of all cancer cases and 4.8% of cancer deaths worldwide</a:t>
            </a:r>
          </a:p>
          <a:p>
            <a:pPr>
              <a:buFont typeface="Arial" panose="020B0604020202020204" pitchFamily="34" charset="0"/>
              <a:buChar char="•"/>
            </a:pPr>
            <a:r>
              <a:rPr lang="en-US" dirty="0"/>
              <a:t>PDAC continues to rise, particularly among younger adults (younger than 50 years)</a:t>
            </a:r>
          </a:p>
        </p:txBody>
      </p:sp>
    </p:spTree>
    <p:extLst>
      <p:ext uri="{BB962C8B-B14F-4D97-AF65-F5344CB8AC3E}">
        <p14:creationId xmlns:p14="http://schemas.microsoft.com/office/powerpoint/2010/main" val="4277925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F451-DADF-0682-EEFA-2E42CADAA91D}"/>
              </a:ext>
            </a:extLst>
          </p:cNvPr>
          <p:cNvSpPr>
            <a:spLocks noGrp="1"/>
          </p:cNvSpPr>
          <p:nvPr>
            <p:ph type="ctrTitle"/>
          </p:nvPr>
        </p:nvSpPr>
        <p:spPr/>
        <p:txBody>
          <a:bodyPr/>
          <a:lstStyle/>
          <a:p>
            <a:r>
              <a:rPr lang="en-US" dirty="0"/>
              <a:t>Resection and outcomes</a:t>
            </a:r>
          </a:p>
        </p:txBody>
      </p:sp>
      <p:sp>
        <p:nvSpPr>
          <p:cNvPr id="3" name="Text Placeholder 2">
            <a:extLst>
              <a:ext uri="{FF2B5EF4-FFF2-40B4-BE49-F238E27FC236}">
                <a16:creationId xmlns:a16="http://schemas.microsoft.com/office/drawing/2014/main" id="{1D2ABF8A-DEC0-D5F1-024C-41E4145B390D}"/>
              </a:ext>
            </a:extLst>
          </p:cNvPr>
          <p:cNvSpPr>
            <a:spLocks noGrp="1"/>
          </p:cNvSpPr>
          <p:nvPr>
            <p:ph type="body" sz="quarter" idx="10"/>
          </p:nvPr>
        </p:nvSpPr>
        <p:spPr/>
        <p:txBody>
          <a:bodyPr/>
          <a:lstStyle/>
          <a:p>
            <a:pPr>
              <a:buFont typeface="Arial" panose="020B0604020202020204" pitchFamily="34" charset="0"/>
              <a:buChar char="•"/>
            </a:pPr>
            <a:r>
              <a:rPr lang="en-US" dirty="0"/>
              <a:t>Surgical resection, combined with systemic therapy, remains the only potentially curative treatment modality for PDAC</a:t>
            </a:r>
          </a:p>
          <a:p>
            <a:pPr>
              <a:buFont typeface="Arial" panose="020B0604020202020204" pitchFamily="34" charset="0"/>
              <a:buChar char="•"/>
            </a:pPr>
            <a:r>
              <a:rPr lang="en-US" dirty="0"/>
              <a:t>Only 15% of patients are eligible for surgery at diagnosis</a:t>
            </a:r>
          </a:p>
          <a:p>
            <a:pPr>
              <a:buFont typeface="Arial" panose="020B0604020202020204" pitchFamily="34" charset="0"/>
              <a:buChar char="•"/>
            </a:pPr>
            <a:r>
              <a:rPr lang="en-US" dirty="0"/>
              <a:t>Most relapse within 2 years  </a:t>
            </a:r>
          </a:p>
        </p:txBody>
      </p:sp>
    </p:spTree>
    <p:extLst>
      <p:ext uri="{BB962C8B-B14F-4D97-AF65-F5344CB8AC3E}">
        <p14:creationId xmlns:p14="http://schemas.microsoft.com/office/powerpoint/2010/main" val="128594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7D18-472D-2D73-410E-0F611B1F31E0}"/>
              </a:ext>
            </a:extLst>
          </p:cNvPr>
          <p:cNvSpPr>
            <a:spLocks noGrp="1"/>
          </p:cNvSpPr>
          <p:nvPr>
            <p:ph type="ctrTitle"/>
          </p:nvPr>
        </p:nvSpPr>
        <p:spPr/>
        <p:txBody>
          <a:bodyPr/>
          <a:lstStyle/>
          <a:p>
            <a:r>
              <a:rPr lang="en-US" dirty="0"/>
              <a:t>Resectable PDAC:</a:t>
            </a:r>
          </a:p>
        </p:txBody>
      </p:sp>
      <p:sp>
        <p:nvSpPr>
          <p:cNvPr id="3" name="Text Placeholder 2">
            <a:extLst>
              <a:ext uri="{FF2B5EF4-FFF2-40B4-BE49-F238E27FC236}">
                <a16:creationId xmlns:a16="http://schemas.microsoft.com/office/drawing/2014/main" id="{B5387829-A8C3-C7E5-0C92-97A5632CD355}"/>
              </a:ext>
            </a:extLst>
          </p:cNvPr>
          <p:cNvSpPr>
            <a:spLocks noGrp="1"/>
          </p:cNvSpPr>
          <p:nvPr>
            <p:ph type="body" sz="quarter" idx="10"/>
          </p:nvPr>
        </p:nvSpPr>
        <p:spPr/>
        <p:txBody>
          <a:bodyPr/>
          <a:lstStyle/>
          <a:p>
            <a:pPr marL="0" indent="0">
              <a:buNone/>
            </a:pPr>
            <a:r>
              <a:rPr lang="en-US" dirty="0"/>
              <a:t>Upfront resection with adjuvant therapy or neoadjuvant therapy are both options for resectable PDAC</a:t>
            </a:r>
          </a:p>
          <a:p>
            <a:pPr marL="0" indent="0">
              <a:buNone/>
            </a:pPr>
            <a:r>
              <a:rPr lang="en-US" dirty="0"/>
              <a:t>High risk disease is considered an indication for neoadjuvant therapy (Large, LN+, elevated CA 19-9)</a:t>
            </a:r>
          </a:p>
          <a:p>
            <a:pPr marL="0" indent="0">
              <a:buNone/>
            </a:pPr>
            <a:endParaRPr lang="en-US" dirty="0"/>
          </a:p>
          <a:p>
            <a:pPr marL="0" indent="0">
              <a:buNone/>
            </a:pPr>
            <a:r>
              <a:rPr lang="en-US" b="1" dirty="0">
                <a:solidFill>
                  <a:srgbClr val="FF0000"/>
                </a:solidFill>
              </a:rPr>
              <a:t>The standard of care for resectable PDAC is surgery plus six months of perioperative therapy</a:t>
            </a:r>
          </a:p>
        </p:txBody>
      </p:sp>
    </p:spTree>
    <p:extLst>
      <p:ext uri="{BB962C8B-B14F-4D97-AF65-F5344CB8AC3E}">
        <p14:creationId xmlns:p14="http://schemas.microsoft.com/office/powerpoint/2010/main" val="1468715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62F2-0A6A-97F9-580D-D79020F42C4C}"/>
              </a:ext>
            </a:extLst>
          </p:cNvPr>
          <p:cNvSpPr>
            <a:spLocks noGrp="1"/>
          </p:cNvSpPr>
          <p:nvPr>
            <p:ph type="ctrTitle"/>
          </p:nvPr>
        </p:nvSpPr>
        <p:spPr/>
        <p:txBody>
          <a:bodyPr/>
          <a:lstStyle/>
          <a:p>
            <a:r>
              <a:rPr lang="en-US" dirty="0"/>
              <a:t>Surgery and adjuvant chemo (ACT)</a:t>
            </a:r>
          </a:p>
        </p:txBody>
      </p:sp>
      <p:sp>
        <p:nvSpPr>
          <p:cNvPr id="3" name="Text Placeholder 2">
            <a:extLst>
              <a:ext uri="{FF2B5EF4-FFF2-40B4-BE49-F238E27FC236}">
                <a16:creationId xmlns:a16="http://schemas.microsoft.com/office/drawing/2014/main" id="{A2209D66-1ACA-7FF2-5B3F-F60DE7A5CDC2}"/>
              </a:ext>
            </a:extLst>
          </p:cNvPr>
          <p:cNvSpPr>
            <a:spLocks noGrp="1"/>
          </p:cNvSpPr>
          <p:nvPr>
            <p:ph type="body" sz="quarter" idx="10"/>
          </p:nvPr>
        </p:nvSpPr>
        <p:spPr>
          <a:xfrm>
            <a:off x="503645" y="1469036"/>
            <a:ext cx="4383554" cy="4510451"/>
          </a:xfrm>
        </p:spPr>
        <p:txBody>
          <a:bodyPr>
            <a:normAutofit/>
          </a:bodyPr>
          <a:lstStyle/>
          <a:p>
            <a:pPr marL="342900" indent="-342900">
              <a:buFont typeface="Arial" panose="020B0604020202020204" pitchFamily="34" charset="0"/>
              <a:buChar char="•"/>
            </a:pPr>
            <a:r>
              <a:rPr lang="en-US" sz="2000" dirty="0"/>
              <a:t>Outcomes dismal after surgical resection alone</a:t>
            </a:r>
          </a:p>
          <a:p>
            <a:pPr marL="342900" indent="-342900">
              <a:buFont typeface="Arial" panose="020B0604020202020204" pitchFamily="34" charset="0"/>
              <a:buChar char="•"/>
            </a:pPr>
            <a:r>
              <a:rPr lang="en-US" sz="2000" dirty="0"/>
              <a:t>Survival benefit of 6 months of ACT established</a:t>
            </a:r>
          </a:p>
          <a:p>
            <a:pPr marL="800100" lvl="1" indent="-342900">
              <a:buFont typeface="Arial" panose="020B0604020202020204" pitchFamily="34" charset="0"/>
              <a:buChar char="•"/>
            </a:pPr>
            <a:r>
              <a:rPr lang="en-US" dirty="0"/>
              <a:t>Gemcitabine (CONKO-001)</a:t>
            </a:r>
          </a:p>
          <a:p>
            <a:pPr marL="800100" lvl="1" indent="-342900">
              <a:buFont typeface="Arial" panose="020B0604020202020204" pitchFamily="34" charset="0"/>
              <a:buChar char="•"/>
            </a:pPr>
            <a:r>
              <a:rPr lang="en-US" dirty="0"/>
              <a:t>Gemcitabine/Capecitabine (ESPAC-4)</a:t>
            </a:r>
          </a:p>
          <a:p>
            <a:pPr marL="800100" lvl="1" indent="-342900">
              <a:buFont typeface="Arial" panose="020B0604020202020204" pitchFamily="34" charset="0"/>
              <a:buChar char="•"/>
            </a:pPr>
            <a:r>
              <a:rPr lang="en-US" dirty="0" err="1">
                <a:solidFill>
                  <a:srgbClr val="FF0000"/>
                </a:solidFill>
              </a:rPr>
              <a:t>mFOLFIRINOX</a:t>
            </a:r>
            <a:r>
              <a:rPr lang="en-US" dirty="0">
                <a:solidFill>
                  <a:srgbClr val="FF0000"/>
                </a:solidFill>
              </a:rPr>
              <a:t> (PRODIGE 24)</a:t>
            </a:r>
          </a:p>
        </p:txBody>
      </p:sp>
      <p:pic>
        <p:nvPicPr>
          <p:cNvPr id="4" name="New picture">
            <a:extLst>
              <a:ext uri="{FF2B5EF4-FFF2-40B4-BE49-F238E27FC236}">
                <a16:creationId xmlns:a16="http://schemas.microsoft.com/office/drawing/2014/main" id="{A76D1132-AF8E-2B24-90B5-6F682814C1E8}"/>
              </a:ext>
            </a:extLst>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51493" b="51297"/>
          <a:stretch>
            <a:fillRect/>
          </a:stretch>
        </p:blipFill>
        <p:spPr bwMode="auto">
          <a:xfrm>
            <a:off x="5111646" y="1469036"/>
            <a:ext cx="6314787" cy="487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ED223E41-9434-262B-BBED-B7B2124E959E}"/>
              </a:ext>
            </a:extLst>
          </p:cNvPr>
          <p:cNvSpPr txBox="1"/>
          <p:nvPr/>
        </p:nvSpPr>
        <p:spPr>
          <a:xfrm>
            <a:off x="503645" y="4826675"/>
            <a:ext cx="438355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5-year DFS rate: 26.1% </a:t>
            </a:r>
            <a:r>
              <a:rPr lang="en-US" dirty="0" err="1"/>
              <a:t>mFFX</a:t>
            </a:r>
            <a:r>
              <a:rPr lang="en-US" dirty="0"/>
              <a:t> vs 19.0% gem</a:t>
            </a:r>
          </a:p>
          <a:p>
            <a:pPr marL="285750" indent="-285750">
              <a:buFont typeface="Arial" panose="020B0604020202020204" pitchFamily="34" charset="0"/>
              <a:buChar char="•"/>
            </a:pPr>
            <a:r>
              <a:rPr lang="en-US" dirty="0">
                <a:solidFill>
                  <a:srgbClr val="FF0000"/>
                </a:solidFill>
              </a:rPr>
              <a:t>median OS: 53.5 months </a:t>
            </a:r>
            <a:r>
              <a:rPr lang="en-US" dirty="0" err="1">
                <a:solidFill>
                  <a:srgbClr val="FF0000"/>
                </a:solidFill>
              </a:rPr>
              <a:t>mFFX</a:t>
            </a:r>
            <a:r>
              <a:rPr lang="en-US" dirty="0">
                <a:solidFill>
                  <a:srgbClr val="FF0000"/>
                </a:solidFill>
              </a:rPr>
              <a:t> </a:t>
            </a:r>
            <a:r>
              <a:rPr lang="en-US" dirty="0"/>
              <a:t>vs 35.5 months gem  (HR 0.68; </a:t>
            </a:r>
            <a:r>
              <a:rPr lang="en-US" i="1" dirty="0"/>
              <a:t>P</a:t>
            </a:r>
            <a:r>
              <a:rPr lang="en-US" dirty="0"/>
              <a:t> = .001)</a:t>
            </a:r>
          </a:p>
          <a:p>
            <a:pPr marL="285750" indent="-285750">
              <a:buFont typeface="Arial" panose="020B0604020202020204" pitchFamily="34" charset="0"/>
              <a:buChar char="•"/>
            </a:pPr>
            <a:r>
              <a:rPr lang="en-US" dirty="0"/>
              <a:t>5-year OS rate: 43.2% </a:t>
            </a:r>
            <a:r>
              <a:rPr lang="en-US" dirty="0" err="1"/>
              <a:t>mFFX</a:t>
            </a:r>
            <a:r>
              <a:rPr lang="en-US" dirty="0"/>
              <a:t> vs 31.4% gem</a:t>
            </a:r>
          </a:p>
        </p:txBody>
      </p:sp>
      <p:sp>
        <p:nvSpPr>
          <p:cNvPr id="6" name="TextBox 5">
            <a:extLst>
              <a:ext uri="{FF2B5EF4-FFF2-40B4-BE49-F238E27FC236}">
                <a16:creationId xmlns:a16="http://schemas.microsoft.com/office/drawing/2014/main" id="{23110E81-0501-5906-DA71-EAC823A5A370}"/>
              </a:ext>
            </a:extLst>
          </p:cNvPr>
          <p:cNvSpPr txBox="1"/>
          <p:nvPr/>
        </p:nvSpPr>
        <p:spPr>
          <a:xfrm>
            <a:off x="8761408" y="6396335"/>
            <a:ext cx="2665025" cy="369332"/>
          </a:xfrm>
          <a:prstGeom prst="rect">
            <a:avLst/>
          </a:prstGeom>
          <a:noFill/>
        </p:spPr>
        <p:txBody>
          <a:bodyPr wrap="none" rtlCol="0">
            <a:spAutoFit/>
          </a:bodyPr>
          <a:lstStyle/>
          <a:p>
            <a:r>
              <a:rPr lang="en-US" dirty="0"/>
              <a:t>Conroy JAMA Oncol 2022</a:t>
            </a:r>
          </a:p>
        </p:txBody>
      </p:sp>
    </p:spTree>
    <p:extLst>
      <p:ext uri="{BB962C8B-B14F-4D97-AF65-F5344CB8AC3E}">
        <p14:creationId xmlns:p14="http://schemas.microsoft.com/office/powerpoint/2010/main" val="1174094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B94F7-D1AA-8F49-7A72-11AAF0FDE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36B5E-CF34-222F-49A9-714838FB8FCB}"/>
              </a:ext>
            </a:extLst>
          </p:cNvPr>
          <p:cNvSpPr>
            <a:spLocks noGrp="1"/>
          </p:cNvSpPr>
          <p:nvPr>
            <p:ph type="ctrTitle"/>
          </p:nvPr>
        </p:nvSpPr>
        <p:spPr/>
        <p:txBody>
          <a:bodyPr/>
          <a:lstStyle/>
          <a:p>
            <a:r>
              <a:rPr lang="en-US" dirty="0"/>
              <a:t>How did we get to neoadjuvant? PREOPANC-1</a:t>
            </a:r>
          </a:p>
        </p:txBody>
      </p:sp>
      <p:sp>
        <p:nvSpPr>
          <p:cNvPr id="3" name="Text Placeholder 2">
            <a:extLst>
              <a:ext uri="{FF2B5EF4-FFF2-40B4-BE49-F238E27FC236}">
                <a16:creationId xmlns:a16="http://schemas.microsoft.com/office/drawing/2014/main" id="{04D72380-B5EF-2567-961F-5D45D835B6B4}"/>
              </a:ext>
            </a:extLst>
          </p:cNvPr>
          <p:cNvSpPr>
            <a:spLocks noGrp="1"/>
          </p:cNvSpPr>
          <p:nvPr>
            <p:ph type="body" sz="quarter" idx="10"/>
          </p:nvPr>
        </p:nvSpPr>
        <p:spPr>
          <a:xfrm>
            <a:off x="503238" y="1693889"/>
            <a:ext cx="10627417" cy="4891549"/>
          </a:xfrm>
        </p:spPr>
        <p:txBody>
          <a:bodyPr>
            <a:normAutofit/>
          </a:bodyPr>
          <a:lstStyle/>
          <a:p>
            <a:pPr marL="0" indent="0">
              <a:buNone/>
            </a:pPr>
            <a:r>
              <a:rPr lang="en-US" dirty="0"/>
              <a:t>Dutch trial N=246 resectable or borderline disease </a:t>
            </a:r>
            <a:r>
              <a:rPr lang="en-US" dirty="0">
                <a:sym typeface="Wingdings" pitchFamily="2" charset="2"/>
              </a:rPr>
              <a:t> upfront </a:t>
            </a:r>
            <a:r>
              <a:rPr lang="en-US" dirty="0"/>
              <a:t>surgery vs neoadjuvant chemo + RT  (15 </a:t>
            </a:r>
            <a:r>
              <a:rPr lang="en-US" dirty="0" err="1"/>
              <a:t>Fx</a:t>
            </a:r>
            <a:r>
              <a:rPr lang="en-US" dirty="0"/>
              <a:t> 2.4 Gy + gemcitabine, preceded and followed by a cycle of gemcitabine)</a:t>
            </a:r>
          </a:p>
          <a:p>
            <a:pPr marL="342900" indent="-342900">
              <a:buFont typeface="Arial" panose="020B0604020202020204" pitchFamily="34" charset="0"/>
              <a:buChar char="•"/>
            </a:pPr>
            <a:r>
              <a:rPr lang="en-US" dirty="0"/>
              <a:t>Both arms received adjuvant gemcitabine: 6 cycles in surgery arm and 4 cycles in neoadjuvant arm</a:t>
            </a:r>
          </a:p>
        </p:txBody>
      </p:sp>
      <p:sp>
        <p:nvSpPr>
          <p:cNvPr id="6" name="TextBox 5">
            <a:extLst>
              <a:ext uri="{FF2B5EF4-FFF2-40B4-BE49-F238E27FC236}">
                <a16:creationId xmlns:a16="http://schemas.microsoft.com/office/drawing/2014/main" id="{BE6B7FB4-6C52-02BE-AA18-8AB79422EB28}"/>
              </a:ext>
            </a:extLst>
          </p:cNvPr>
          <p:cNvSpPr txBox="1"/>
          <p:nvPr/>
        </p:nvSpPr>
        <p:spPr>
          <a:xfrm>
            <a:off x="9527273" y="6057872"/>
            <a:ext cx="2161489" cy="369332"/>
          </a:xfrm>
          <a:prstGeom prst="rect">
            <a:avLst/>
          </a:prstGeom>
          <a:noFill/>
        </p:spPr>
        <p:txBody>
          <a:bodyPr wrap="none" rtlCol="0">
            <a:spAutoFit/>
          </a:bodyPr>
          <a:lstStyle/>
          <a:p>
            <a:r>
              <a:rPr lang="en-US" dirty="0" err="1"/>
              <a:t>Versteijne</a:t>
            </a:r>
            <a:r>
              <a:rPr lang="en-US" dirty="0"/>
              <a:t> JCO 2022</a:t>
            </a:r>
          </a:p>
        </p:txBody>
      </p:sp>
      <p:pic>
        <p:nvPicPr>
          <p:cNvPr id="8" name="Picture 7" descr="A diagram of a patient's surgery&#10;&#10;AI-generated content may be incorrect.">
            <a:extLst>
              <a:ext uri="{FF2B5EF4-FFF2-40B4-BE49-F238E27FC236}">
                <a16:creationId xmlns:a16="http://schemas.microsoft.com/office/drawing/2014/main" id="{A5D51678-17BF-1058-26CC-D1FE32862E90}"/>
              </a:ext>
            </a:extLst>
          </p:cNvPr>
          <p:cNvPicPr>
            <a:picLocks noChangeAspect="1"/>
          </p:cNvPicPr>
          <p:nvPr/>
        </p:nvPicPr>
        <p:blipFill>
          <a:blip r:embed="rId3"/>
          <a:srcRect l="15992" t="27142" b="10689"/>
          <a:stretch>
            <a:fillRect/>
          </a:stretch>
        </p:blipFill>
        <p:spPr>
          <a:xfrm>
            <a:off x="689546" y="3708233"/>
            <a:ext cx="7555043" cy="2718972"/>
          </a:xfrm>
          <a:prstGeom prst="rect">
            <a:avLst/>
          </a:prstGeom>
        </p:spPr>
      </p:pic>
    </p:spTree>
    <p:extLst>
      <p:ext uri="{BB962C8B-B14F-4D97-AF65-F5344CB8AC3E}">
        <p14:creationId xmlns:p14="http://schemas.microsoft.com/office/powerpoint/2010/main" val="2755731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22CC0A-4911-A950-2FFF-8C7CD1748A51}"/>
              </a:ext>
            </a:extLst>
          </p:cNvPr>
          <p:cNvSpPr>
            <a:spLocks noGrp="1"/>
          </p:cNvSpPr>
          <p:nvPr>
            <p:ph type="title"/>
          </p:nvPr>
        </p:nvSpPr>
        <p:spPr>
          <a:xfrm>
            <a:off x="718279" y="4951924"/>
            <a:ext cx="9515485" cy="1325563"/>
          </a:xfrm>
        </p:spPr>
        <p:txBody>
          <a:bodyPr anchor="ctr">
            <a:normAutofit/>
          </a:bodyPr>
          <a:lstStyle/>
          <a:p>
            <a:r>
              <a:rPr lang="en-US" sz="2400" dirty="0">
                <a:latin typeface="+mn-lt"/>
              </a:rPr>
              <a:t>NAT improved </a:t>
            </a:r>
            <a:r>
              <a:rPr lang="en-US" sz="2400" dirty="0" err="1">
                <a:latin typeface="+mn-lt"/>
              </a:rPr>
              <a:t>mOS</a:t>
            </a:r>
            <a:r>
              <a:rPr lang="en-US" sz="2400" dirty="0">
                <a:latin typeface="+mn-lt"/>
              </a:rPr>
              <a:t>: 15.7 m vs 14.3 m, HR 0.73, </a:t>
            </a:r>
            <a:r>
              <a:rPr lang="en-US" sz="2400" i="1" dirty="0">
                <a:latin typeface="+mn-lt"/>
              </a:rPr>
              <a:t>P</a:t>
            </a:r>
            <a:r>
              <a:rPr lang="en-US" sz="2400" dirty="0">
                <a:latin typeface="+mn-lt"/>
              </a:rPr>
              <a:t> = 0.025. </a:t>
            </a:r>
          </a:p>
          <a:p>
            <a:r>
              <a:rPr lang="en-US" sz="2400" dirty="0">
                <a:latin typeface="+mn-lt"/>
              </a:rPr>
              <a:t>5-year OS: 20.5% NAT vs 6.5% upfront surgery</a:t>
            </a:r>
          </a:p>
        </p:txBody>
      </p:sp>
      <p:pic>
        <p:nvPicPr>
          <p:cNvPr id="6" name="Picture 5" descr="A graph of a patient's recovery&#10;&#10;AI-generated content may be incorrect.">
            <a:extLst>
              <a:ext uri="{FF2B5EF4-FFF2-40B4-BE49-F238E27FC236}">
                <a16:creationId xmlns:a16="http://schemas.microsoft.com/office/drawing/2014/main" id="{62FF6F3F-5FE4-A7A2-D6E3-9E92A7E7DA41}"/>
              </a:ext>
            </a:extLst>
          </p:cNvPr>
          <p:cNvPicPr>
            <a:picLocks noChangeAspect="1"/>
          </p:cNvPicPr>
          <p:nvPr/>
        </p:nvPicPr>
        <p:blipFill>
          <a:blip r:embed="rId2"/>
          <a:stretch>
            <a:fillRect/>
          </a:stretch>
        </p:blipFill>
        <p:spPr>
          <a:xfrm>
            <a:off x="718279" y="580513"/>
            <a:ext cx="11264132" cy="4111408"/>
          </a:xfrm>
          <a:prstGeom prst="rect">
            <a:avLst/>
          </a:prstGeom>
          <a:noFill/>
        </p:spPr>
      </p:pic>
      <p:sp>
        <p:nvSpPr>
          <p:cNvPr id="9" name="TextBox 8">
            <a:extLst>
              <a:ext uri="{FF2B5EF4-FFF2-40B4-BE49-F238E27FC236}">
                <a16:creationId xmlns:a16="http://schemas.microsoft.com/office/drawing/2014/main" id="{7E803C9C-CFB2-8272-D213-87E5331919C9}"/>
              </a:ext>
            </a:extLst>
          </p:cNvPr>
          <p:cNvSpPr txBox="1"/>
          <p:nvPr/>
        </p:nvSpPr>
        <p:spPr>
          <a:xfrm>
            <a:off x="9438188" y="4691921"/>
            <a:ext cx="2544223" cy="369332"/>
          </a:xfrm>
          <a:prstGeom prst="rect">
            <a:avLst/>
          </a:prstGeom>
          <a:noFill/>
        </p:spPr>
        <p:txBody>
          <a:bodyPr wrap="none" rtlCol="0">
            <a:spAutoFit/>
          </a:bodyPr>
          <a:lstStyle/>
          <a:p>
            <a:r>
              <a:rPr lang="en-US" dirty="0" err="1"/>
              <a:t>Versteijne</a:t>
            </a:r>
            <a:r>
              <a:rPr lang="en-US" dirty="0"/>
              <a:t> JCO 2022</a:t>
            </a:r>
          </a:p>
        </p:txBody>
      </p:sp>
    </p:spTree>
    <p:extLst>
      <p:ext uri="{BB962C8B-B14F-4D97-AF65-F5344CB8AC3E}">
        <p14:creationId xmlns:p14="http://schemas.microsoft.com/office/powerpoint/2010/main" val="827871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59F31-F768-C9FF-3C53-842E4A424374}"/>
              </a:ext>
            </a:extLst>
          </p:cNvPr>
          <p:cNvSpPr>
            <a:spLocks noGrp="1"/>
          </p:cNvSpPr>
          <p:nvPr>
            <p:ph type="ctrTitle"/>
          </p:nvPr>
        </p:nvSpPr>
        <p:spPr/>
        <p:txBody>
          <a:bodyPr/>
          <a:lstStyle/>
          <a:p>
            <a:r>
              <a:rPr lang="en-US" dirty="0"/>
              <a:t>Why neoadjuvant therapy? Patient-centered individualized therapy</a:t>
            </a:r>
          </a:p>
        </p:txBody>
      </p:sp>
      <p:sp>
        <p:nvSpPr>
          <p:cNvPr id="3" name="Text Placeholder 2">
            <a:extLst>
              <a:ext uri="{FF2B5EF4-FFF2-40B4-BE49-F238E27FC236}">
                <a16:creationId xmlns:a16="http://schemas.microsoft.com/office/drawing/2014/main" id="{7F2F022A-F962-4EE3-A05F-A01008AB2959}"/>
              </a:ext>
            </a:extLst>
          </p:cNvPr>
          <p:cNvSpPr>
            <a:spLocks noGrp="1"/>
          </p:cNvSpPr>
          <p:nvPr>
            <p:ph type="body" sz="quarter" idx="10"/>
          </p:nvPr>
        </p:nvSpPr>
        <p:spPr/>
        <p:txBody>
          <a:bodyPr>
            <a:normAutofit lnSpcReduction="10000"/>
          </a:bodyPr>
          <a:lstStyle/>
          <a:p>
            <a:pPr>
              <a:buFont typeface="Arial" panose="020B0604020202020204" pitchFamily="34" charset="0"/>
              <a:buChar char="•"/>
            </a:pPr>
            <a:r>
              <a:rPr lang="en-US" i="1" dirty="0"/>
              <a:t>Primum non </a:t>
            </a:r>
            <a:r>
              <a:rPr lang="en-US" i="1" dirty="0" err="1"/>
              <a:t>nocere</a:t>
            </a:r>
            <a:r>
              <a:rPr lang="en-US" dirty="0"/>
              <a:t>: avoid futile surgery</a:t>
            </a:r>
          </a:p>
          <a:p>
            <a:pPr>
              <a:buFont typeface="Arial" panose="020B0604020202020204" pitchFamily="34" charset="0"/>
              <a:buChar char="•"/>
            </a:pPr>
            <a:r>
              <a:rPr lang="en-US" dirty="0"/>
              <a:t>Upfront pancreatic resection morbid; prevents chemotherapy receipt in 25-40% of patients </a:t>
            </a:r>
            <a:r>
              <a:rPr lang="en-US" sz="1200" dirty="0"/>
              <a:t>(</a:t>
            </a:r>
            <a:r>
              <a:rPr lang="en-US" sz="1200" dirty="0" err="1"/>
              <a:t>Merkow</a:t>
            </a:r>
            <a:r>
              <a:rPr lang="en-US" sz="1200" dirty="0"/>
              <a:t> Ann Surg 2014, </a:t>
            </a:r>
            <a:r>
              <a:rPr lang="en-US" sz="1200" dirty="0" err="1"/>
              <a:t>Paiella</a:t>
            </a:r>
            <a:r>
              <a:rPr lang="en-US" sz="1200" dirty="0"/>
              <a:t> Ann Surg Oncol 2024)</a:t>
            </a:r>
          </a:p>
          <a:p>
            <a:pPr>
              <a:buFont typeface="Arial" panose="020B0604020202020204" pitchFamily="34" charset="0"/>
              <a:buChar char="•"/>
            </a:pPr>
            <a:r>
              <a:rPr lang="en-US" dirty="0"/>
              <a:t>Neoadjuvant guarantees receipt of chemotherapy </a:t>
            </a:r>
            <a:r>
              <a:rPr lang="en-US" dirty="0">
                <a:sym typeface="Wingdings" pitchFamily="2" charset="2"/>
              </a:rPr>
              <a:t> improved OS</a:t>
            </a:r>
            <a:endParaRPr lang="en-US" dirty="0"/>
          </a:p>
          <a:p>
            <a:pPr>
              <a:buFont typeface="Arial" panose="020B0604020202020204" pitchFamily="34" charset="0"/>
              <a:buChar char="•"/>
            </a:pPr>
            <a:r>
              <a:rPr lang="en-US" dirty="0"/>
              <a:t>Test/Address individual tumor biology and incorporate response assessment</a:t>
            </a:r>
          </a:p>
          <a:p>
            <a:pPr>
              <a:buFont typeface="Arial" panose="020B0604020202020204" pitchFamily="34" charset="0"/>
              <a:buChar char="•"/>
            </a:pPr>
            <a:r>
              <a:rPr lang="en-US" dirty="0"/>
              <a:t>Treat </a:t>
            </a:r>
            <a:r>
              <a:rPr lang="en-US" dirty="0" err="1"/>
              <a:t>micrometastatic</a:t>
            </a:r>
            <a:r>
              <a:rPr lang="en-US" dirty="0"/>
              <a:t> disease</a:t>
            </a:r>
          </a:p>
          <a:p>
            <a:pPr>
              <a:buFont typeface="Arial" panose="020B0604020202020204" pitchFamily="34" charset="0"/>
              <a:buChar char="•"/>
            </a:pPr>
            <a:r>
              <a:rPr lang="en-US" dirty="0"/>
              <a:t>Chemotherapy before surgery usually better tolerated, more likely to complete therapeutic sequence</a:t>
            </a:r>
          </a:p>
          <a:p>
            <a:pPr>
              <a:buFont typeface="Arial" panose="020B0604020202020204" pitchFamily="34" charset="0"/>
              <a:buChar char="•"/>
            </a:pPr>
            <a:r>
              <a:rPr lang="en-US" dirty="0"/>
              <a:t>Prehab: Preoperative therapy provides observation time to manage comorbidities and optimize patient fitness for successful surgery recovery</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2327967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17E6DA-8F5F-B7E7-74CA-F77AF6B458ED}"/>
              </a:ext>
            </a:extLst>
          </p:cNvPr>
          <p:cNvSpPr>
            <a:spLocks noGrp="1"/>
          </p:cNvSpPr>
          <p:nvPr>
            <p:ph type="ctrTitle"/>
          </p:nvPr>
        </p:nvSpPr>
        <p:spPr>
          <a:xfrm>
            <a:off x="248812" y="564513"/>
            <a:ext cx="3031344" cy="1738833"/>
          </a:xfrm>
        </p:spPr>
        <p:txBody>
          <a:bodyPr/>
          <a:lstStyle/>
          <a:p>
            <a:r>
              <a:rPr lang="en-US" dirty="0"/>
              <a:t>Resectable Trials</a:t>
            </a:r>
          </a:p>
        </p:txBody>
      </p:sp>
      <p:graphicFrame>
        <p:nvGraphicFramePr>
          <p:cNvPr id="2" name="Table 1">
            <a:extLst>
              <a:ext uri="{FF2B5EF4-FFF2-40B4-BE49-F238E27FC236}">
                <a16:creationId xmlns:a16="http://schemas.microsoft.com/office/drawing/2014/main" id="{7BE0220F-0428-16E1-AE16-710F9C75E0E4}"/>
              </a:ext>
            </a:extLst>
          </p:cNvPr>
          <p:cNvGraphicFramePr>
            <a:graphicFrameLocks noGrp="1"/>
          </p:cNvGraphicFramePr>
          <p:nvPr>
            <p:extLst>
              <p:ext uri="{D42A27DB-BD31-4B8C-83A1-F6EECF244321}">
                <p14:modId xmlns:p14="http://schemas.microsoft.com/office/powerpoint/2010/main" val="3441357530"/>
              </p:ext>
            </p:extLst>
          </p:nvPr>
        </p:nvGraphicFramePr>
        <p:xfrm>
          <a:off x="2428408" y="18707"/>
          <a:ext cx="9514780" cy="6866472"/>
        </p:xfrm>
        <a:graphic>
          <a:graphicData uri="http://schemas.openxmlformats.org/drawingml/2006/table">
            <a:tbl>
              <a:tblPr firstRow="1" bandRow="1">
                <a:tableStyleId>{5C22544A-7EE6-4342-B048-85BDC9FD1C3A}</a:tableStyleId>
              </a:tblPr>
              <a:tblGrid>
                <a:gridCol w="1354452">
                  <a:extLst>
                    <a:ext uri="{9D8B030D-6E8A-4147-A177-3AD203B41FA5}">
                      <a16:colId xmlns:a16="http://schemas.microsoft.com/office/drawing/2014/main" val="1954407896"/>
                    </a:ext>
                  </a:extLst>
                </a:gridCol>
                <a:gridCol w="651354">
                  <a:extLst>
                    <a:ext uri="{9D8B030D-6E8A-4147-A177-3AD203B41FA5}">
                      <a16:colId xmlns:a16="http://schemas.microsoft.com/office/drawing/2014/main" val="1185646778"/>
                    </a:ext>
                  </a:extLst>
                </a:gridCol>
                <a:gridCol w="1896741">
                  <a:extLst>
                    <a:ext uri="{9D8B030D-6E8A-4147-A177-3AD203B41FA5}">
                      <a16:colId xmlns:a16="http://schemas.microsoft.com/office/drawing/2014/main" val="216512230"/>
                    </a:ext>
                  </a:extLst>
                </a:gridCol>
                <a:gridCol w="1425105">
                  <a:extLst>
                    <a:ext uri="{9D8B030D-6E8A-4147-A177-3AD203B41FA5}">
                      <a16:colId xmlns:a16="http://schemas.microsoft.com/office/drawing/2014/main" val="3708351327"/>
                    </a:ext>
                  </a:extLst>
                </a:gridCol>
                <a:gridCol w="2140435">
                  <a:extLst>
                    <a:ext uri="{9D8B030D-6E8A-4147-A177-3AD203B41FA5}">
                      <a16:colId xmlns:a16="http://schemas.microsoft.com/office/drawing/2014/main" val="162109771"/>
                    </a:ext>
                  </a:extLst>
                </a:gridCol>
                <a:gridCol w="2046693">
                  <a:extLst>
                    <a:ext uri="{9D8B030D-6E8A-4147-A177-3AD203B41FA5}">
                      <a16:colId xmlns:a16="http://schemas.microsoft.com/office/drawing/2014/main" val="1600157576"/>
                    </a:ext>
                  </a:extLst>
                </a:gridCol>
              </a:tblGrid>
              <a:tr h="499566">
                <a:tc>
                  <a:txBody>
                    <a:bodyPr/>
                    <a:lstStyle/>
                    <a:p>
                      <a:r>
                        <a:rPr lang="en-US" sz="1400" dirty="0"/>
                        <a:t>Trial</a:t>
                      </a:r>
                    </a:p>
                  </a:txBody>
                  <a:tcPr/>
                </a:tc>
                <a:tc>
                  <a:txBody>
                    <a:bodyPr/>
                    <a:lstStyle/>
                    <a:p>
                      <a:r>
                        <a:rPr lang="en-US" sz="1400" dirty="0"/>
                        <a:t>Year</a:t>
                      </a:r>
                    </a:p>
                  </a:txBody>
                  <a:tcPr/>
                </a:tc>
                <a:tc>
                  <a:txBody>
                    <a:bodyPr/>
                    <a:lstStyle/>
                    <a:p>
                      <a:r>
                        <a:rPr lang="en-US" sz="1400" dirty="0"/>
                        <a:t>Arms</a:t>
                      </a:r>
                    </a:p>
                  </a:txBody>
                  <a:tcPr/>
                </a:tc>
                <a:tc>
                  <a:txBody>
                    <a:bodyPr/>
                    <a:lstStyle/>
                    <a:p>
                      <a:r>
                        <a:rPr lang="en-US" sz="1400" dirty="0"/>
                        <a:t>Control</a:t>
                      </a:r>
                    </a:p>
                  </a:txBody>
                  <a:tcPr/>
                </a:tc>
                <a:tc>
                  <a:txBody>
                    <a:bodyPr/>
                    <a:lstStyle/>
                    <a:p>
                      <a:r>
                        <a:rPr lang="en-US" sz="1400" dirty="0"/>
                        <a:t>Overall results</a:t>
                      </a:r>
                    </a:p>
                  </a:txBody>
                  <a:tcPr/>
                </a:tc>
                <a:tc>
                  <a:txBody>
                    <a:bodyPr/>
                    <a:lstStyle/>
                    <a:p>
                      <a:r>
                        <a:rPr lang="en-US" sz="1400" dirty="0"/>
                        <a:t>Limitations</a:t>
                      </a:r>
                    </a:p>
                  </a:txBody>
                  <a:tcPr/>
                </a:tc>
                <a:extLst>
                  <a:ext uri="{0D108BD9-81ED-4DB2-BD59-A6C34878D82A}">
                    <a16:rowId xmlns:a16="http://schemas.microsoft.com/office/drawing/2014/main" val="4171937107"/>
                  </a:ext>
                </a:extLst>
              </a:tr>
              <a:tr h="705270">
                <a:tc>
                  <a:txBody>
                    <a:bodyPr/>
                    <a:lstStyle/>
                    <a:p>
                      <a:r>
                        <a:rPr lang="en-US" sz="1400" dirty="0"/>
                        <a:t>PREOPANC-1</a:t>
                      </a:r>
                    </a:p>
                  </a:txBody>
                  <a:tcPr/>
                </a:tc>
                <a:tc>
                  <a:txBody>
                    <a:bodyPr/>
                    <a:lstStyle/>
                    <a:p>
                      <a:r>
                        <a:rPr lang="en-US" sz="1400" dirty="0"/>
                        <a:t>2020</a:t>
                      </a:r>
                    </a:p>
                  </a:txBody>
                  <a:tcPr/>
                </a:tc>
                <a:tc>
                  <a:txBody>
                    <a:bodyPr/>
                    <a:lstStyle/>
                    <a:p>
                      <a:r>
                        <a:rPr lang="en-US" sz="1400" dirty="0"/>
                        <a:t>Preop Gem RT</a:t>
                      </a:r>
                    </a:p>
                  </a:txBody>
                  <a:tcPr/>
                </a:tc>
                <a:tc>
                  <a:txBody>
                    <a:bodyPr/>
                    <a:lstStyle/>
                    <a:p>
                      <a:r>
                        <a:rPr lang="en-US" sz="1400" dirty="0"/>
                        <a:t>Upfront Surgery</a:t>
                      </a:r>
                    </a:p>
                  </a:txBody>
                  <a:tcPr/>
                </a:tc>
                <a:tc>
                  <a:txBody>
                    <a:bodyPr/>
                    <a:lstStyle/>
                    <a:p>
                      <a:r>
                        <a:rPr lang="en-US" sz="1400" dirty="0">
                          <a:solidFill>
                            <a:srgbClr val="00B0F0"/>
                          </a:solidFill>
                        </a:rPr>
                        <a:t>OS benefit w/ </a:t>
                      </a:r>
                      <a:r>
                        <a:rPr lang="en-US" sz="1400" dirty="0" err="1">
                          <a:solidFill>
                            <a:srgbClr val="00B0F0"/>
                          </a:solidFill>
                        </a:rPr>
                        <a:t>ChemoRT</a:t>
                      </a:r>
                      <a:r>
                        <a:rPr lang="en-US" sz="1400" dirty="0">
                          <a:solidFill>
                            <a:srgbClr val="00B0F0"/>
                          </a:solidFill>
                        </a:rPr>
                        <a:t>; 5 y OS 20.5% vs 6.5%</a:t>
                      </a:r>
                    </a:p>
                  </a:txBody>
                  <a:tcPr/>
                </a:tc>
                <a:tc>
                  <a:txBody>
                    <a:bodyPr/>
                    <a:lstStyle/>
                    <a:p>
                      <a:r>
                        <a:rPr lang="en-US" sz="1400" dirty="0"/>
                        <a:t>post op gem; mixed population of R and BR</a:t>
                      </a:r>
                    </a:p>
                  </a:txBody>
                  <a:tcPr/>
                </a:tc>
                <a:extLst>
                  <a:ext uri="{0D108BD9-81ED-4DB2-BD59-A6C34878D82A}">
                    <a16:rowId xmlns:a16="http://schemas.microsoft.com/office/drawing/2014/main" val="3709325433"/>
                  </a:ext>
                </a:extLst>
              </a:tr>
              <a:tr h="540996">
                <a:tc>
                  <a:txBody>
                    <a:bodyPr/>
                    <a:lstStyle/>
                    <a:p>
                      <a:r>
                        <a:rPr lang="en-US" sz="1400" dirty="0"/>
                        <a:t>SWOG1505</a:t>
                      </a:r>
                    </a:p>
                  </a:txBody>
                  <a:tcPr/>
                </a:tc>
                <a:tc>
                  <a:txBody>
                    <a:bodyPr/>
                    <a:lstStyle/>
                    <a:p>
                      <a:r>
                        <a:rPr lang="en-US" sz="1400" dirty="0"/>
                        <a:t>2021</a:t>
                      </a:r>
                    </a:p>
                  </a:txBody>
                  <a:tcPr/>
                </a:tc>
                <a:tc>
                  <a:txBody>
                    <a:bodyPr/>
                    <a:lstStyle/>
                    <a:p>
                      <a:r>
                        <a:rPr lang="en-US" sz="1400" dirty="0"/>
                        <a:t>1) Preop FFX 2) Preop Gem/Nab</a:t>
                      </a:r>
                    </a:p>
                  </a:txBody>
                  <a:tcPr/>
                </a:tc>
                <a:tc>
                  <a:txBody>
                    <a:bodyPr/>
                    <a:lstStyle/>
                    <a:p>
                      <a:r>
                        <a:rPr lang="en-US" sz="1400" dirty="0"/>
                        <a:t>None</a:t>
                      </a:r>
                    </a:p>
                  </a:txBody>
                  <a:tcPr/>
                </a:tc>
                <a:tc>
                  <a:txBody>
                    <a:bodyPr/>
                    <a:lstStyle/>
                    <a:p>
                      <a:r>
                        <a:rPr lang="en-US" sz="1400" dirty="0"/>
                        <a:t>1</a:t>
                      </a:r>
                      <a:r>
                        <a:rPr lang="en-US" sz="1600" baseline="30000" dirty="0"/>
                        <a:t>o</a:t>
                      </a:r>
                      <a:r>
                        <a:rPr lang="en-US" sz="1400" dirty="0"/>
                        <a:t> endpoint not met, 2 yr OS 47%</a:t>
                      </a:r>
                    </a:p>
                  </a:txBody>
                  <a:tcPr/>
                </a:tc>
                <a:tc>
                  <a:txBody>
                    <a:bodyPr/>
                    <a:lstStyle/>
                    <a:p>
                      <a:r>
                        <a:rPr lang="en-US" sz="1400" dirty="0"/>
                        <a:t>Noncomparative</a:t>
                      </a:r>
                    </a:p>
                  </a:txBody>
                  <a:tcPr/>
                </a:tc>
                <a:extLst>
                  <a:ext uri="{0D108BD9-81ED-4DB2-BD59-A6C34878D82A}">
                    <a16:rowId xmlns:a16="http://schemas.microsoft.com/office/drawing/2014/main" val="1123847526"/>
                  </a:ext>
                </a:extLst>
              </a:tr>
              <a:tr h="910973">
                <a:tc>
                  <a:txBody>
                    <a:bodyPr/>
                    <a:lstStyle/>
                    <a:p>
                      <a:r>
                        <a:rPr lang="en-US" sz="1400" dirty="0"/>
                        <a:t>JASPAC-04</a:t>
                      </a:r>
                    </a:p>
                  </a:txBody>
                  <a:tcPr/>
                </a:tc>
                <a:tc>
                  <a:txBody>
                    <a:bodyPr/>
                    <a:lstStyle/>
                    <a:p>
                      <a:r>
                        <a:rPr lang="en-US" sz="1400" dirty="0"/>
                        <a:t>2023</a:t>
                      </a:r>
                    </a:p>
                  </a:txBody>
                  <a:tcPr/>
                </a:tc>
                <a:tc>
                  <a:txBody>
                    <a:bodyPr/>
                    <a:lstStyle/>
                    <a:p>
                      <a:pPr marL="0" indent="0">
                        <a:buNone/>
                      </a:pPr>
                      <a:r>
                        <a:rPr lang="en-US" sz="1400" dirty="0"/>
                        <a:t>1) Preop  S1 RT</a:t>
                      </a:r>
                    </a:p>
                    <a:p>
                      <a:pPr marL="0" indent="0">
                        <a:buNone/>
                      </a:pPr>
                      <a:r>
                        <a:rPr lang="en-US" sz="1400" dirty="0"/>
                        <a:t>2) Preop S1/Gem</a:t>
                      </a:r>
                    </a:p>
                  </a:txBody>
                  <a:tcPr/>
                </a:tc>
                <a:tc>
                  <a:txBody>
                    <a:bodyPr/>
                    <a:lstStyle/>
                    <a:p>
                      <a:r>
                        <a:rPr lang="en-US" sz="1400" dirty="0"/>
                        <a:t>None</a:t>
                      </a:r>
                    </a:p>
                  </a:txBody>
                  <a:tcPr/>
                </a:tc>
                <a:tc>
                  <a:txBody>
                    <a:bodyPr/>
                    <a:lstStyle/>
                    <a:p>
                      <a:r>
                        <a:rPr lang="en-US" sz="1400" dirty="0"/>
                        <a:t>Arms met efficacy, </a:t>
                      </a:r>
                      <a:r>
                        <a:rPr lang="en-US" sz="1400" dirty="0">
                          <a:solidFill>
                            <a:srgbClr val="00B0F0"/>
                          </a:solidFill>
                        </a:rPr>
                        <a:t>2YR OS % ⬆️ w/ S1/Gem (72.4 vs 66.7%)</a:t>
                      </a:r>
                    </a:p>
                  </a:txBody>
                  <a:tcPr/>
                </a:tc>
                <a:tc>
                  <a:txBody>
                    <a:bodyPr/>
                    <a:lstStyle/>
                    <a:p>
                      <a:r>
                        <a:rPr lang="en-US" sz="1400" dirty="0"/>
                        <a:t>Noncomparative, S1, n=103</a:t>
                      </a:r>
                    </a:p>
                  </a:txBody>
                  <a:tcPr/>
                </a:tc>
                <a:extLst>
                  <a:ext uri="{0D108BD9-81ED-4DB2-BD59-A6C34878D82A}">
                    <a16:rowId xmlns:a16="http://schemas.microsoft.com/office/drawing/2014/main" val="4084087217"/>
                  </a:ext>
                </a:extLst>
              </a:tr>
              <a:tr h="910973">
                <a:tc>
                  <a:txBody>
                    <a:bodyPr/>
                    <a:lstStyle/>
                    <a:p>
                      <a:r>
                        <a:rPr lang="en-US" sz="1400" dirty="0"/>
                        <a:t>NEONAX</a:t>
                      </a:r>
                    </a:p>
                  </a:txBody>
                  <a:tcPr/>
                </a:tc>
                <a:tc>
                  <a:txBody>
                    <a:bodyPr/>
                    <a:lstStyle/>
                    <a:p>
                      <a:r>
                        <a:rPr lang="en-US" sz="1400" dirty="0"/>
                        <a:t>2023</a:t>
                      </a:r>
                    </a:p>
                  </a:txBody>
                  <a:tcPr/>
                </a:tc>
                <a:tc>
                  <a:txBody>
                    <a:bodyPr/>
                    <a:lstStyle/>
                    <a:p>
                      <a:pPr marL="0" indent="0">
                        <a:buNone/>
                      </a:pPr>
                      <a:r>
                        <a:rPr lang="en-US" sz="1400" dirty="0"/>
                        <a:t>Preop Gem/Nab</a:t>
                      </a:r>
                    </a:p>
                  </a:txBody>
                  <a:tcPr/>
                </a:tc>
                <a:tc>
                  <a:txBody>
                    <a:bodyPr/>
                    <a:lstStyle/>
                    <a:p>
                      <a:pPr marL="0" indent="0">
                        <a:buNone/>
                      </a:pPr>
                      <a:r>
                        <a:rPr lang="en-US" sz="1400" dirty="0"/>
                        <a:t>Upfront Surgery</a:t>
                      </a:r>
                    </a:p>
                  </a:txBody>
                  <a:tcPr/>
                </a:tc>
                <a:tc>
                  <a:txBody>
                    <a:bodyPr/>
                    <a:lstStyle/>
                    <a:p>
                      <a:r>
                        <a:rPr lang="en-US" sz="1400" dirty="0">
                          <a:solidFill>
                            <a:srgbClr val="00B0F0"/>
                          </a:solidFill>
                        </a:rPr>
                        <a:t>preop </a:t>
                      </a:r>
                      <a:r>
                        <a:rPr lang="en-US" sz="1400" dirty="0" err="1">
                          <a:solidFill>
                            <a:srgbClr val="00B0F0"/>
                          </a:solidFill>
                        </a:rPr>
                        <a:t>mOS</a:t>
                      </a:r>
                      <a:r>
                        <a:rPr lang="en-US" sz="1400" dirty="0">
                          <a:solidFill>
                            <a:srgbClr val="00B0F0"/>
                          </a:solidFill>
                        </a:rPr>
                        <a:t> 25.5 vs 16.7m upfront surgery, preop ⬆️ R0 </a:t>
                      </a:r>
                    </a:p>
                  </a:txBody>
                  <a:tcPr/>
                </a:tc>
                <a:tc>
                  <a:txBody>
                    <a:bodyPr/>
                    <a:lstStyle/>
                    <a:p>
                      <a:r>
                        <a:rPr lang="en-US" sz="1400" dirty="0"/>
                        <a:t>Noncomparative, 1</a:t>
                      </a:r>
                      <a:r>
                        <a:rPr lang="en-US" sz="1600" baseline="30000" dirty="0"/>
                        <a:t>o</a:t>
                      </a:r>
                      <a:r>
                        <a:rPr lang="en-US" sz="1400" dirty="0"/>
                        <a:t> Efficacy not met, 18m RFS 33.3% vs 44.1%</a:t>
                      </a:r>
                    </a:p>
                  </a:txBody>
                  <a:tcPr/>
                </a:tc>
                <a:extLst>
                  <a:ext uri="{0D108BD9-81ED-4DB2-BD59-A6C34878D82A}">
                    <a16:rowId xmlns:a16="http://schemas.microsoft.com/office/drawing/2014/main" val="2933490991"/>
                  </a:ext>
                </a:extLst>
              </a:tr>
              <a:tr h="705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NORPACT-1</a:t>
                      </a:r>
                    </a:p>
                  </a:txBody>
                  <a:tcPr/>
                </a:tc>
                <a:tc>
                  <a:txBody>
                    <a:bodyPr/>
                    <a:lstStyle/>
                    <a:p>
                      <a:r>
                        <a:rPr lang="en-US" sz="1400" dirty="0"/>
                        <a:t>2024</a:t>
                      </a:r>
                    </a:p>
                  </a:txBody>
                  <a:tcPr/>
                </a:tc>
                <a:tc>
                  <a:txBody>
                    <a:bodyPr/>
                    <a:lstStyle/>
                    <a:p>
                      <a:r>
                        <a:rPr lang="en-US" sz="1400" dirty="0"/>
                        <a:t>Preop FFX</a:t>
                      </a:r>
                    </a:p>
                  </a:txBody>
                  <a:tcPr/>
                </a:tc>
                <a:tc>
                  <a:txBody>
                    <a:bodyPr/>
                    <a:lstStyle/>
                    <a:p>
                      <a:r>
                        <a:rPr lang="en-US" sz="1400" dirty="0"/>
                        <a:t>Upfront Surgery</a:t>
                      </a:r>
                    </a:p>
                  </a:txBody>
                  <a:tcPr/>
                </a:tc>
                <a:tc>
                  <a:txBody>
                    <a:bodyPr/>
                    <a:lstStyle/>
                    <a:p>
                      <a:r>
                        <a:rPr lang="en-US" sz="1400" dirty="0">
                          <a:solidFill>
                            <a:srgbClr val="FF0000"/>
                          </a:solidFill>
                        </a:rPr>
                        <a:t>18m OS worse w/ preop FFX (60 vs 73%)</a:t>
                      </a:r>
                    </a:p>
                  </a:txBody>
                  <a:tcPr/>
                </a:tc>
                <a:tc>
                  <a:txBody>
                    <a:bodyPr/>
                    <a:lstStyle/>
                    <a:p>
                      <a:r>
                        <a:rPr lang="en-US" sz="1400" dirty="0"/>
                        <a:t>Toxicity, FFX dose, gem post op</a:t>
                      </a:r>
                    </a:p>
                  </a:txBody>
                  <a:tcPr/>
                </a:tc>
                <a:extLst>
                  <a:ext uri="{0D108BD9-81ED-4DB2-BD59-A6C34878D82A}">
                    <a16:rowId xmlns:a16="http://schemas.microsoft.com/office/drawing/2014/main" val="22003546"/>
                  </a:ext>
                </a:extLst>
              </a:tr>
              <a:tr h="705270">
                <a:tc>
                  <a:txBody>
                    <a:bodyPr/>
                    <a:lstStyle/>
                    <a:p>
                      <a:r>
                        <a:rPr lang="en-US" sz="1400" dirty="0"/>
                        <a:t>JSAP-05/Prep-02</a:t>
                      </a:r>
                    </a:p>
                  </a:txBody>
                  <a:tcPr/>
                </a:tc>
                <a:tc>
                  <a:txBody>
                    <a:bodyPr/>
                    <a:lstStyle/>
                    <a:p>
                      <a:r>
                        <a:rPr lang="en-US" sz="1400" dirty="0"/>
                        <a:t>2025</a:t>
                      </a:r>
                    </a:p>
                  </a:txBody>
                  <a:tcPr/>
                </a:tc>
                <a:tc>
                  <a:txBody>
                    <a:bodyPr/>
                    <a:lstStyle/>
                    <a:p>
                      <a:r>
                        <a:rPr lang="en-US" sz="1400" dirty="0"/>
                        <a:t>Preop Gem/S1</a:t>
                      </a:r>
                    </a:p>
                  </a:txBody>
                  <a:tcPr/>
                </a:tc>
                <a:tc>
                  <a:txBody>
                    <a:bodyPr/>
                    <a:lstStyle/>
                    <a:p>
                      <a:r>
                        <a:rPr lang="en-US" sz="1400" dirty="0"/>
                        <a:t>Upfront Surgery</a:t>
                      </a:r>
                    </a:p>
                  </a:txBody>
                  <a:tcPr/>
                </a:tc>
                <a:tc>
                  <a:txBody>
                    <a:bodyPr/>
                    <a:lstStyle/>
                    <a:p>
                      <a:r>
                        <a:rPr lang="en-US" sz="1400" dirty="0" err="1">
                          <a:solidFill>
                            <a:srgbClr val="00B0F0"/>
                          </a:solidFill>
                        </a:rPr>
                        <a:t>mOS</a:t>
                      </a:r>
                      <a:r>
                        <a:rPr lang="en-US" sz="1400" dirty="0">
                          <a:solidFill>
                            <a:srgbClr val="00B0F0"/>
                          </a:solidFill>
                        </a:rPr>
                        <a:t> better w/ preop chemo (37 vs 26.6.)</a:t>
                      </a:r>
                    </a:p>
                  </a:txBody>
                  <a:tcPr/>
                </a:tc>
                <a:tc>
                  <a:txBody>
                    <a:bodyPr/>
                    <a:lstStyle/>
                    <a:p>
                      <a:r>
                        <a:rPr lang="en-US" sz="1400" dirty="0"/>
                        <a:t>S1-based regimen</a:t>
                      </a:r>
                    </a:p>
                  </a:txBody>
                  <a:tcPr/>
                </a:tc>
                <a:extLst>
                  <a:ext uri="{0D108BD9-81ED-4DB2-BD59-A6C34878D82A}">
                    <a16:rowId xmlns:a16="http://schemas.microsoft.com/office/drawing/2014/main" val="2583271942"/>
                  </a:ext>
                </a:extLst>
              </a:tr>
              <a:tr h="705270">
                <a:tc>
                  <a:txBody>
                    <a:bodyPr/>
                    <a:lstStyle/>
                    <a:p>
                      <a:r>
                        <a:rPr lang="en-US" sz="1400" dirty="0"/>
                        <a:t>PANACHE01-PRODIGE48</a:t>
                      </a:r>
                    </a:p>
                  </a:txBody>
                  <a:tcPr/>
                </a:tc>
                <a:tc>
                  <a:txBody>
                    <a:bodyPr/>
                    <a:lstStyle/>
                    <a:p>
                      <a:r>
                        <a:rPr lang="en-US" sz="1400" dirty="0"/>
                        <a:t>2025</a:t>
                      </a:r>
                    </a:p>
                  </a:txBody>
                  <a:tcPr/>
                </a:tc>
                <a:tc>
                  <a:txBody>
                    <a:bodyPr/>
                    <a:lstStyle/>
                    <a:p>
                      <a:r>
                        <a:rPr lang="en-US" sz="1400" dirty="0"/>
                        <a:t>1)Preop </a:t>
                      </a:r>
                      <a:r>
                        <a:rPr lang="en-US" sz="1400" dirty="0" err="1"/>
                        <a:t>mFFX</a:t>
                      </a:r>
                      <a:endParaRPr lang="en-US" sz="1400" dirty="0"/>
                    </a:p>
                    <a:p>
                      <a:r>
                        <a:rPr lang="en-US" sz="1400" dirty="0"/>
                        <a:t>2)Preop FOLFOX</a:t>
                      </a:r>
                    </a:p>
                  </a:txBody>
                  <a:tcPr/>
                </a:tc>
                <a:tc>
                  <a:txBody>
                    <a:bodyPr/>
                    <a:lstStyle/>
                    <a:p>
                      <a:r>
                        <a:rPr lang="en-US" sz="1400" dirty="0"/>
                        <a:t>Upfront Surgery</a:t>
                      </a:r>
                    </a:p>
                  </a:txBody>
                  <a:tcPr/>
                </a:tc>
                <a:tc>
                  <a:txBody>
                    <a:bodyPr/>
                    <a:lstStyle/>
                    <a:p>
                      <a:r>
                        <a:rPr lang="en-US" sz="1400" dirty="0">
                          <a:solidFill>
                            <a:srgbClr val="00B0F0"/>
                          </a:solidFill>
                        </a:rPr>
                        <a:t>1 year EFS ⬆️ 51.4% FFX vs. 38.7% surgery</a:t>
                      </a:r>
                    </a:p>
                  </a:txBody>
                  <a:tcPr/>
                </a:tc>
                <a:tc>
                  <a:txBody>
                    <a:bodyPr/>
                    <a:lstStyle/>
                    <a:p>
                      <a:r>
                        <a:rPr lang="en-US" sz="1400" dirty="0"/>
                        <a:t>Noncomparative</a:t>
                      </a:r>
                    </a:p>
                  </a:txBody>
                  <a:tcPr/>
                </a:tc>
                <a:extLst>
                  <a:ext uri="{0D108BD9-81ED-4DB2-BD59-A6C34878D82A}">
                    <a16:rowId xmlns:a16="http://schemas.microsoft.com/office/drawing/2014/main" val="4091917057"/>
                  </a:ext>
                </a:extLst>
              </a:tr>
              <a:tr h="499566">
                <a:tc>
                  <a:txBody>
                    <a:bodyPr/>
                    <a:lstStyle/>
                    <a:p>
                      <a:r>
                        <a:rPr lang="en-US" sz="1400" dirty="0"/>
                        <a:t>CASSANDRA</a:t>
                      </a:r>
                    </a:p>
                  </a:txBody>
                  <a:tcPr/>
                </a:tc>
                <a:tc>
                  <a:txBody>
                    <a:bodyPr/>
                    <a:lstStyle/>
                    <a:p>
                      <a:r>
                        <a:rPr lang="en-US" sz="1400" dirty="0"/>
                        <a:t>2025</a:t>
                      </a:r>
                    </a:p>
                  </a:txBody>
                  <a:tcPr/>
                </a:tc>
                <a:tc>
                  <a:txBody>
                    <a:bodyPr/>
                    <a:lstStyle/>
                    <a:p>
                      <a:r>
                        <a:rPr lang="en-US" sz="1400" dirty="0"/>
                        <a:t>1)Preop PAXG 2) preop </a:t>
                      </a:r>
                      <a:r>
                        <a:rPr lang="en-US" sz="1400" dirty="0" err="1"/>
                        <a:t>mFFX</a:t>
                      </a:r>
                      <a:endParaRPr lang="en-US" sz="1400" dirty="0"/>
                    </a:p>
                  </a:txBody>
                  <a:tcPr/>
                </a:tc>
                <a:tc>
                  <a:txBody>
                    <a:bodyPr/>
                    <a:lstStyle/>
                    <a:p>
                      <a:r>
                        <a:rPr lang="en-US" sz="1400" dirty="0"/>
                        <a:t>None</a:t>
                      </a:r>
                    </a:p>
                  </a:txBody>
                  <a:tcPr/>
                </a:tc>
                <a:tc>
                  <a:txBody>
                    <a:bodyPr/>
                    <a:lstStyle/>
                    <a:p>
                      <a:r>
                        <a:rPr lang="en-US" sz="1400" dirty="0">
                          <a:solidFill>
                            <a:srgbClr val="00B0F0"/>
                          </a:solidFill>
                        </a:rPr>
                        <a:t>3 Yr EFS ⬆️  w/ PAXG: 31% vs 13%</a:t>
                      </a:r>
                    </a:p>
                  </a:txBody>
                  <a:tcPr/>
                </a:tc>
                <a:tc>
                  <a:txBody>
                    <a:bodyPr/>
                    <a:lstStyle/>
                    <a:p>
                      <a:r>
                        <a:rPr lang="en-US" sz="1400" dirty="0"/>
                        <a:t>Immature OS</a:t>
                      </a:r>
                    </a:p>
                  </a:txBody>
                  <a:tcPr/>
                </a:tc>
                <a:extLst>
                  <a:ext uri="{0D108BD9-81ED-4DB2-BD59-A6C34878D82A}">
                    <a16:rowId xmlns:a16="http://schemas.microsoft.com/office/drawing/2014/main" val="4168592717"/>
                  </a:ext>
                </a:extLst>
              </a:tr>
              <a:tr h="499566">
                <a:tc>
                  <a:txBody>
                    <a:bodyPr/>
                    <a:lstStyle/>
                    <a:p>
                      <a:r>
                        <a:rPr lang="en-US" sz="1400" dirty="0"/>
                        <a:t>CISPD-1</a:t>
                      </a:r>
                    </a:p>
                  </a:txBody>
                  <a:tcPr/>
                </a:tc>
                <a:tc>
                  <a:txBody>
                    <a:bodyPr/>
                    <a:lstStyle/>
                    <a:p>
                      <a:r>
                        <a:rPr lang="en-US" sz="1400" dirty="0"/>
                        <a:t>2025</a:t>
                      </a:r>
                    </a:p>
                  </a:txBody>
                  <a:tcPr/>
                </a:tc>
                <a:tc>
                  <a:txBody>
                    <a:bodyPr/>
                    <a:lstStyle/>
                    <a:p>
                      <a:r>
                        <a:rPr lang="en-US" sz="1400" dirty="0"/>
                        <a:t>Preop Gem/nab</a:t>
                      </a:r>
                      <a:r>
                        <a:rPr lang="en-US" sz="1400" dirty="0">
                          <a:sym typeface="Wingdings" pitchFamily="2" charset="2"/>
                        </a:rPr>
                        <a:t></a:t>
                      </a:r>
                      <a:r>
                        <a:rPr lang="en-US" sz="1400" dirty="0"/>
                        <a:t> </a:t>
                      </a:r>
                      <a:r>
                        <a:rPr lang="en-US" sz="1400" dirty="0" err="1"/>
                        <a:t>mFFX</a:t>
                      </a:r>
                      <a:endParaRPr lang="en-US" sz="1400" dirty="0"/>
                    </a:p>
                  </a:txBody>
                  <a:tcPr/>
                </a:tc>
                <a:tc>
                  <a:txBody>
                    <a:bodyPr/>
                    <a:lstStyle/>
                    <a:p>
                      <a:r>
                        <a:rPr lang="en-US" sz="1400" dirty="0"/>
                        <a:t>Upfront surgery</a:t>
                      </a:r>
                    </a:p>
                  </a:txBody>
                  <a:tcPr/>
                </a:tc>
                <a:tc>
                  <a:txBody>
                    <a:bodyPr/>
                    <a:lstStyle/>
                    <a:p>
                      <a:r>
                        <a:rPr lang="en-US" sz="1400" dirty="0">
                          <a:solidFill>
                            <a:srgbClr val="00B0F0"/>
                          </a:solidFill>
                        </a:rPr>
                        <a:t>Preop Chemo better EFS</a:t>
                      </a:r>
                    </a:p>
                  </a:txBody>
                  <a:tcPr/>
                </a:tc>
                <a:tc>
                  <a:txBody>
                    <a:bodyPr/>
                    <a:lstStyle/>
                    <a:p>
                      <a:r>
                        <a:rPr lang="en-US" sz="1400" dirty="0"/>
                        <a:t>Single center, Gem Cap post op</a:t>
                      </a:r>
                    </a:p>
                  </a:txBody>
                  <a:tcPr/>
                </a:tc>
                <a:extLst>
                  <a:ext uri="{0D108BD9-81ED-4DB2-BD59-A6C34878D82A}">
                    <a16:rowId xmlns:a16="http://schemas.microsoft.com/office/drawing/2014/main" val="1741932380"/>
                  </a:ext>
                </a:extLst>
              </a:tr>
            </a:tbl>
          </a:graphicData>
        </a:graphic>
      </p:graphicFrame>
    </p:spTree>
    <p:extLst>
      <p:ext uri="{BB962C8B-B14F-4D97-AF65-F5344CB8AC3E}">
        <p14:creationId xmlns:p14="http://schemas.microsoft.com/office/powerpoint/2010/main" val="4222007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CC1C-0D8C-231B-EA94-D0E9EFBC7F47}"/>
              </a:ext>
            </a:extLst>
          </p:cNvPr>
          <p:cNvSpPr>
            <a:spLocks noGrp="1"/>
          </p:cNvSpPr>
          <p:nvPr>
            <p:ph type="ctrTitle"/>
          </p:nvPr>
        </p:nvSpPr>
        <p:spPr>
          <a:xfrm>
            <a:off x="503643" y="469044"/>
            <a:ext cx="10627417" cy="1032279"/>
          </a:xfrm>
        </p:spPr>
        <p:txBody>
          <a:bodyPr/>
          <a:lstStyle/>
          <a:p>
            <a:r>
              <a:rPr lang="en-US" dirty="0"/>
              <a:t>CASSANDRA: Can we improve on FFX?</a:t>
            </a:r>
          </a:p>
        </p:txBody>
      </p:sp>
      <p:pic>
        <p:nvPicPr>
          <p:cNvPr id="5" name="Picture 4" descr="A diagram of a test&#10;&#10;AI-generated content may be incorrect.">
            <a:extLst>
              <a:ext uri="{FF2B5EF4-FFF2-40B4-BE49-F238E27FC236}">
                <a16:creationId xmlns:a16="http://schemas.microsoft.com/office/drawing/2014/main" id="{CC62E3C2-B5C7-FD41-BAC3-86A1D6EE02BE}"/>
              </a:ext>
            </a:extLst>
          </p:cNvPr>
          <p:cNvPicPr>
            <a:picLocks noChangeAspect="1"/>
          </p:cNvPicPr>
          <p:nvPr/>
        </p:nvPicPr>
        <p:blipFill>
          <a:blip r:embed="rId2"/>
          <a:srcRect r="2264" b="8639"/>
          <a:stretch>
            <a:fillRect/>
          </a:stretch>
        </p:blipFill>
        <p:spPr>
          <a:xfrm>
            <a:off x="293171" y="1019331"/>
            <a:ext cx="11552134" cy="5576340"/>
          </a:xfrm>
          <a:prstGeom prst="rect">
            <a:avLst/>
          </a:prstGeom>
        </p:spPr>
      </p:pic>
      <p:sp>
        <p:nvSpPr>
          <p:cNvPr id="6" name="TextBox 5">
            <a:extLst>
              <a:ext uri="{FF2B5EF4-FFF2-40B4-BE49-F238E27FC236}">
                <a16:creationId xmlns:a16="http://schemas.microsoft.com/office/drawing/2014/main" id="{F0A8F238-133C-800D-ACCA-53A5C2BD3305}"/>
              </a:ext>
            </a:extLst>
          </p:cNvPr>
          <p:cNvSpPr txBox="1"/>
          <p:nvPr/>
        </p:nvSpPr>
        <p:spPr>
          <a:xfrm>
            <a:off x="346695" y="6580681"/>
            <a:ext cx="3109762" cy="369332"/>
          </a:xfrm>
          <a:prstGeom prst="rect">
            <a:avLst/>
          </a:prstGeom>
          <a:noFill/>
        </p:spPr>
        <p:txBody>
          <a:bodyPr wrap="none" rtlCol="0">
            <a:spAutoFit/>
          </a:bodyPr>
          <a:lstStyle/>
          <a:p>
            <a:r>
              <a:rPr lang="en-US" dirty="0"/>
              <a:t>Reni Presented at ASCO 2025</a:t>
            </a:r>
          </a:p>
        </p:txBody>
      </p:sp>
    </p:spTree>
    <p:extLst>
      <p:ext uri="{BB962C8B-B14F-4D97-AF65-F5344CB8AC3E}">
        <p14:creationId xmlns:p14="http://schemas.microsoft.com/office/powerpoint/2010/main" val="3652556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F693-2806-2D8A-4BC7-3274302CD4AD}"/>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62876F9A-60FB-1EBE-AE29-88D4B606827E}"/>
              </a:ext>
            </a:extLst>
          </p:cNvPr>
          <p:cNvSpPr>
            <a:spLocks noGrp="1"/>
          </p:cNvSpPr>
          <p:nvPr>
            <p:ph type="body" sz="quarter" idx="10"/>
          </p:nvPr>
        </p:nvSpPr>
        <p:spPr/>
        <p:txBody>
          <a:bodyPr/>
          <a:lstStyle/>
          <a:p>
            <a:endParaRPr lang="en-US" dirty="0"/>
          </a:p>
        </p:txBody>
      </p:sp>
      <p:pic>
        <p:nvPicPr>
          <p:cNvPr id="5" name="Picture 4" descr="A screen shot of a graph&#10;&#10;AI-generated content may be incorrect.">
            <a:extLst>
              <a:ext uri="{FF2B5EF4-FFF2-40B4-BE49-F238E27FC236}">
                <a16:creationId xmlns:a16="http://schemas.microsoft.com/office/drawing/2014/main" id="{B59C8218-A6DD-003C-4342-153356AD0718}"/>
              </a:ext>
            </a:extLst>
          </p:cNvPr>
          <p:cNvPicPr>
            <a:picLocks noChangeAspect="1"/>
          </p:cNvPicPr>
          <p:nvPr/>
        </p:nvPicPr>
        <p:blipFill>
          <a:blip r:embed="rId2"/>
          <a:stretch>
            <a:fillRect/>
          </a:stretch>
        </p:blipFill>
        <p:spPr>
          <a:xfrm>
            <a:off x="503237" y="884446"/>
            <a:ext cx="11040017" cy="5700992"/>
          </a:xfrm>
          <a:prstGeom prst="rect">
            <a:avLst/>
          </a:prstGeom>
        </p:spPr>
      </p:pic>
      <p:sp>
        <p:nvSpPr>
          <p:cNvPr id="6" name="TextBox 5">
            <a:extLst>
              <a:ext uri="{FF2B5EF4-FFF2-40B4-BE49-F238E27FC236}">
                <a16:creationId xmlns:a16="http://schemas.microsoft.com/office/drawing/2014/main" id="{A728582F-D3E9-7304-45F8-A22BD3908561}"/>
              </a:ext>
            </a:extLst>
          </p:cNvPr>
          <p:cNvSpPr txBox="1"/>
          <p:nvPr/>
        </p:nvSpPr>
        <p:spPr>
          <a:xfrm>
            <a:off x="503236" y="6559034"/>
            <a:ext cx="3109762" cy="369332"/>
          </a:xfrm>
          <a:prstGeom prst="rect">
            <a:avLst/>
          </a:prstGeom>
          <a:noFill/>
        </p:spPr>
        <p:txBody>
          <a:bodyPr wrap="none" rtlCol="0">
            <a:spAutoFit/>
          </a:bodyPr>
          <a:lstStyle/>
          <a:p>
            <a:r>
              <a:rPr lang="en-US" dirty="0"/>
              <a:t>Reni Presented at ASCO 2025</a:t>
            </a:r>
          </a:p>
        </p:txBody>
      </p:sp>
    </p:spTree>
    <p:extLst>
      <p:ext uri="{BB962C8B-B14F-4D97-AF65-F5344CB8AC3E}">
        <p14:creationId xmlns:p14="http://schemas.microsoft.com/office/powerpoint/2010/main" val="3321014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7A46-C2B9-93DA-F130-D646C58FA34E}"/>
              </a:ext>
            </a:extLst>
          </p:cNvPr>
          <p:cNvSpPr>
            <a:spLocks noGrp="1"/>
          </p:cNvSpPr>
          <p:nvPr>
            <p:ph type="ctrTitle"/>
          </p:nvPr>
        </p:nvSpPr>
        <p:spPr>
          <a:xfrm>
            <a:off x="127457" y="539730"/>
            <a:ext cx="2254953" cy="2383354"/>
          </a:xfrm>
        </p:spPr>
        <p:txBody>
          <a:bodyPr/>
          <a:lstStyle/>
          <a:p>
            <a:r>
              <a:rPr lang="en-US" dirty="0"/>
              <a:t>Borderline resectable</a:t>
            </a:r>
          </a:p>
        </p:txBody>
      </p:sp>
      <p:graphicFrame>
        <p:nvGraphicFramePr>
          <p:cNvPr id="4" name="Table 3">
            <a:extLst>
              <a:ext uri="{FF2B5EF4-FFF2-40B4-BE49-F238E27FC236}">
                <a16:creationId xmlns:a16="http://schemas.microsoft.com/office/drawing/2014/main" id="{715FE267-E8B3-AD57-93E1-453862CC4573}"/>
              </a:ext>
            </a:extLst>
          </p:cNvPr>
          <p:cNvGraphicFramePr>
            <a:graphicFrameLocks noGrp="1"/>
          </p:cNvGraphicFramePr>
          <p:nvPr>
            <p:extLst>
              <p:ext uri="{D42A27DB-BD31-4B8C-83A1-F6EECF244321}">
                <p14:modId xmlns:p14="http://schemas.microsoft.com/office/powerpoint/2010/main" val="2508472670"/>
              </p:ext>
            </p:extLst>
          </p:nvPr>
        </p:nvGraphicFramePr>
        <p:xfrm>
          <a:off x="2369130" y="625521"/>
          <a:ext cx="9822870" cy="5865166"/>
        </p:xfrm>
        <a:graphic>
          <a:graphicData uri="http://schemas.openxmlformats.org/drawingml/2006/table">
            <a:tbl>
              <a:tblPr firstRow="1" bandRow="1">
                <a:tableStyleId>{5C22544A-7EE6-4342-B048-85BDC9FD1C3A}</a:tableStyleId>
              </a:tblPr>
              <a:tblGrid>
                <a:gridCol w="1513938">
                  <a:extLst>
                    <a:ext uri="{9D8B030D-6E8A-4147-A177-3AD203B41FA5}">
                      <a16:colId xmlns:a16="http://schemas.microsoft.com/office/drawing/2014/main" val="1649681893"/>
                    </a:ext>
                  </a:extLst>
                </a:gridCol>
                <a:gridCol w="916110">
                  <a:extLst>
                    <a:ext uri="{9D8B030D-6E8A-4147-A177-3AD203B41FA5}">
                      <a16:colId xmlns:a16="http://schemas.microsoft.com/office/drawing/2014/main" val="1373308285"/>
                    </a:ext>
                  </a:extLst>
                </a:gridCol>
                <a:gridCol w="2038337">
                  <a:extLst>
                    <a:ext uri="{9D8B030D-6E8A-4147-A177-3AD203B41FA5}">
                      <a16:colId xmlns:a16="http://schemas.microsoft.com/office/drawing/2014/main" val="3944447507"/>
                    </a:ext>
                  </a:extLst>
                </a:gridCol>
                <a:gridCol w="1394731">
                  <a:extLst>
                    <a:ext uri="{9D8B030D-6E8A-4147-A177-3AD203B41FA5}">
                      <a16:colId xmlns:a16="http://schemas.microsoft.com/office/drawing/2014/main" val="2588317009"/>
                    </a:ext>
                  </a:extLst>
                </a:gridCol>
                <a:gridCol w="1971861">
                  <a:extLst>
                    <a:ext uri="{9D8B030D-6E8A-4147-A177-3AD203B41FA5}">
                      <a16:colId xmlns:a16="http://schemas.microsoft.com/office/drawing/2014/main" val="3111078213"/>
                    </a:ext>
                  </a:extLst>
                </a:gridCol>
                <a:gridCol w="1987893">
                  <a:extLst>
                    <a:ext uri="{9D8B030D-6E8A-4147-A177-3AD203B41FA5}">
                      <a16:colId xmlns:a16="http://schemas.microsoft.com/office/drawing/2014/main" val="1322105745"/>
                    </a:ext>
                  </a:extLst>
                </a:gridCol>
              </a:tblGrid>
              <a:tr h="567767">
                <a:tc>
                  <a:txBody>
                    <a:bodyPr/>
                    <a:lstStyle/>
                    <a:p>
                      <a:r>
                        <a:rPr lang="en-US" sz="1600" dirty="0"/>
                        <a:t>Trial</a:t>
                      </a:r>
                    </a:p>
                  </a:txBody>
                  <a:tcPr/>
                </a:tc>
                <a:tc>
                  <a:txBody>
                    <a:bodyPr/>
                    <a:lstStyle/>
                    <a:p>
                      <a:r>
                        <a:rPr lang="en-US" sz="1600" dirty="0"/>
                        <a:t>Year</a:t>
                      </a:r>
                    </a:p>
                  </a:txBody>
                  <a:tcPr/>
                </a:tc>
                <a:tc>
                  <a:txBody>
                    <a:bodyPr/>
                    <a:lstStyle/>
                    <a:p>
                      <a:r>
                        <a:rPr lang="en-US" sz="1600" dirty="0"/>
                        <a:t>Arms</a:t>
                      </a:r>
                    </a:p>
                  </a:txBody>
                  <a:tcPr/>
                </a:tc>
                <a:tc>
                  <a:txBody>
                    <a:bodyPr/>
                    <a:lstStyle/>
                    <a:p>
                      <a:r>
                        <a:rPr lang="en-US" sz="1600" dirty="0"/>
                        <a:t>Control</a:t>
                      </a:r>
                    </a:p>
                  </a:txBody>
                  <a:tcPr/>
                </a:tc>
                <a:tc>
                  <a:txBody>
                    <a:bodyPr/>
                    <a:lstStyle/>
                    <a:p>
                      <a:r>
                        <a:rPr lang="en-US" sz="1600" dirty="0"/>
                        <a:t>Overall results</a:t>
                      </a:r>
                    </a:p>
                  </a:txBody>
                  <a:tcPr/>
                </a:tc>
                <a:tc>
                  <a:txBody>
                    <a:bodyPr/>
                    <a:lstStyle/>
                    <a:p>
                      <a:r>
                        <a:rPr lang="en-US" sz="1600" dirty="0"/>
                        <a:t>Limitations</a:t>
                      </a:r>
                    </a:p>
                  </a:txBody>
                  <a:tcPr/>
                </a:tc>
                <a:extLst>
                  <a:ext uri="{0D108BD9-81ED-4DB2-BD59-A6C34878D82A}">
                    <a16:rowId xmlns:a16="http://schemas.microsoft.com/office/drawing/2014/main" val="927419874"/>
                  </a:ext>
                </a:extLst>
              </a:tr>
              <a:tr h="806827">
                <a:tc>
                  <a:txBody>
                    <a:bodyPr/>
                    <a:lstStyle/>
                    <a:p>
                      <a:r>
                        <a:rPr lang="en-US" sz="1600" dirty="0"/>
                        <a:t>Korean Radiation Oncology Grp</a:t>
                      </a:r>
                    </a:p>
                  </a:txBody>
                  <a:tcPr/>
                </a:tc>
                <a:tc>
                  <a:txBody>
                    <a:bodyPr/>
                    <a:lstStyle/>
                    <a:p>
                      <a:r>
                        <a:rPr lang="en-US" sz="1600" dirty="0"/>
                        <a:t>2018</a:t>
                      </a:r>
                    </a:p>
                  </a:txBody>
                  <a:tcPr/>
                </a:tc>
                <a:tc>
                  <a:txBody>
                    <a:bodyPr/>
                    <a:lstStyle/>
                    <a:p>
                      <a:r>
                        <a:rPr lang="en-US" sz="1600" dirty="0"/>
                        <a:t>Preop </a:t>
                      </a:r>
                      <a:r>
                        <a:rPr lang="en-US" sz="1600" dirty="0" err="1"/>
                        <a:t>ChemoRT</a:t>
                      </a:r>
                      <a:endParaRPr lang="en-US" sz="1600" dirty="0"/>
                    </a:p>
                  </a:txBody>
                  <a:tcPr/>
                </a:tc>
                <a:tc>
                  <a:txBody>
                    <a:bodyPr/>
                    <a:lstStyle/>
                    <a:p>
                      <a:r>
                        <a:rPr lang="en-US" sz="1600" dirty="0"/>
                        <a:t>Postop </a:t>
                      </a:r>
                      <a:r>
                        <a:rPr lang="en-US" sz="1600" dirty="0" err="1"/>
                        <a:t>ChemoRT</a:t>
                      </a:r>
                      <a:endParaRPr lang="en-US" sz="1600" dirty="0"/>
                    </a:p>
                  </a:txBody>
                  <a:tcPr/>
                </a:tc>
                <a:tc>
                  <a:txBody>
                    <a:bodyPr/>
                    <a:lstStyle/>
                    <a:p>
                      <a:r>
                        <a:rPr lang="en-US" sz="1600" dirty="0"/>
                        <a:t>Preop </a:t>
                      </a:r>
                      <a:r>
                        <a:rPr lang="en-US" sz="1600" dirty="0" err="1"/>
                        <a:t>chemoRT</a:t>
                      </a:r>
                      <a:r>
                        <a:rPr lang="en-US" sz="1600" dirty="0"/>
                        <a:t> superior OS</a:t>
                      </a:r>
                    </a:p>
                  </a:txBody>
                  <a:tcPr/>
                </a:tc>
                <a:tc>
                  <a:txBody>
                    <a:bodyPr/>
                    <a:lstStyle/>
                    <a:p>
                      <a:r>
                        <a:rPr lang="en-US" sz="1600" dirty="0"/>
                        <a:t>Gem single agent</a:t>
                      </a:r>
                    </a:p>
                  </a:txBody>
                  <a:tcPr/>
                </a:tc>
                <a:extLst>
                  <a:ext uri="{0D108BD9-81ED-4DB2-BD59-A6C34878D82A}">
                    <a16:rowId xmlns:a16="http://schemas.microsoft.com/office/drawing/2014/main" val="2374089671"/>
                  </a:ext>
                </a:extLst>
              </a:tr>
              <a:tr h="567767">
                <a:tc>
                  <a:txBody>
                    <a:bodyPr/>
                    <a:lstStyle/>
                    <a:p>
                      <a:r>
                        <a:rPr lang="en-US" sz="1600" dirty="0"/>
                        <a:t>PREOPANC-1</a:t>
                      </a:r>
                    </a:p>
                  </a:txBody>
                  <a:tcPr/>
                </a:tc>
                <a:tc>
                  <a:txBody>
                    <a:bodyPr/>
                    <a:lstStyle/>
                    <a:p>
                      <a:r>
                        <a:rPr lang="en-US" sz="1600" dirty="0"/>
                        <a:t>2020</a:t>
                      </a:r>
                    </a:p>
                  </a:txBody>
                  <a:tcPr/>
                </a:tc>
                <a:tc>
                  <a:txBody>
                    <a:bodyPr/>
                    <a:lstStyle/>
                    <a:p>
                      <a:r>
                        <a:rPr lang="en-US" sz="1600" dirty="0"/>
                        <a:t>Preop </a:t>
                      </a:r>
                      <a:r>
                        <a:rPr lang="en-US" sz="1600" dirty="0" err="1"/>
                        <a:t>ChemoRT</a:t>
                      </a:r>
                      <a:endParaRPr lang="en-US" sz="1600" dirty="0"/>
                    </a:p>
                  </a:txBody>
                  <a:tcPr/>
                </a:tc>
                <a:tc>
                  <a:txBody>
                    <a:bodyPr/>
                    <a:lstStyle/>
                    <a:p>
                      <a:r>
                        <a:rPr lang="en-US" sz="1600" dirty="0"/>
                        <a:t>Upfront surgery</a:t>
                      </a:r>
                    </a:p>
                  </a:txBody>
                  <a:tcPr/>
                </a:tc>
                <a:tc>
                  <a:txBody>
                    <a:bodyPr/>
                    <a:lstStyle/>
                    <a:p>
                      <a:r>
                        <a:rPr lang="en-US" sz="1600" dirty="0" err="1">
                          <a:solidFill>
                            <a:srgbClr val="00B0F0"/>
                          </a:solidFill>
                        </a:rPr>
                        <a:t>ChemoRT</a:t>
                      </a:r>
                      <a:r>
                        <a:rPr lang="en-US" sz="1600" dirty="0">
                          <a:solidFill>
                            <a:srgbClr val="00B0F0"/>
                          </a:solidFill>
                        </a:rPr>
                        <a:t> OS Benefit</a:t>
                      </a:r>
                    </a:p>
                  </a:txBody>
                  <a:tcPr/>
                </a:tc>
                <a:tc>
                  <a:txBody>
                    <a:bodyPr/>
                    <a:lstStyle/>
                    <a:p>
                      <a:r>
                        <a:rPr lang="en-US" sz="1600" dirty="0"/>
                        <a:t>Gem single agent</a:t>
                      </a:r>
                    </a:p>
                  </a:txBody>
                  <a:tcPr/>
                </a:tc>
                <a:extLst>
                  <a:ext uri="{0D108BD9-81ED-4DB2-BD59-A6C34878D82A}">
                    <a16:rowId xmlns:a16="http://schemas.microsoft.com/office/drawing/2014/main" val="3378260504"/>
                  </a:ext>
                </a:extLst>
              </a:tr>
              <a:tr h="806827">
                <a:tc>
                  <a:txBody>
                    <a:bodyPr/>
                    <a:lstStyle/>
                    <a:p>
                      <a:r>
                        <a:rPr lang="en-US" sz="1600" dirty="0"/>
                        <a:t>ALLIANCE A021501</a:t>
                      </a:r>
                    </a:p>
                  </a:txBody>
                  <a:tcPr/>
                </a:tc>
                <a:tc>
                  <a:txBody>
                    <a:bodyPr/>
                    <a:lstStyle/>
                    <a:p>
                      <a:r>
                        <a:rPr lang="en-US" sz="1600" dirty="0"/>
                        <a:t>2022</a:t>
                      </a:r>
                    </a:p>
                  </a:txBody>
                  <a:tcPr/>
                </a:tc>
                <a:tc>
                  <a:txBody>
                    <a:bodyPr/>
                    <a:lstStyle/>
                    <a:p>
                      <a:r>
                        <a:rPr lang="en-US" sz="1600" dirty="0"/>
                        <a:t>Preop </a:t>
                      </a:r>
                      <a:r>
                        <a:rPr lang="en-US" sz="1600" dirty="0" err="1"/>
                        <a:t>mFFX</a:t>
                      </a:r>
                      <a:r>
                        <a:rPr lang="en-US" sz="1600" dirty="0"/>
                        <a:t> +</a:t>
                      </a:r>
                      <a:r>
                        <a:rPr lang="en-US" sz="1600" dirty="0" err="1"/>
                        <a:t>hypoFx</a:t>
                      </a:r>
                      <a:r>
                        <a:rPr lang="en-US" sz="1600" dirty="0"/>
                        <a:t> RT</a:t>
                      </a:r>
                    </a:p>
                  </a:txBody>
                  <a:tcPr/>
                </a:tc>
                <a:tc>
                  <a:txBody>
                    <a:bodyPr/>
                    <a:lstStyle/>
                    <a:p>
                      <a:r>
                        <a:rPr lang="en-US" sz="1600" dirty="0"/>
                        <a:t>Preop </a:t>
                      </a:r>
                      <a:r>
                        <a:rPr lang="en-US" sz="1600" dirty="0" err="1"/>
                        <a:t>mFFX</a:t>
                      </a:r>
                      <a:endParaRPr lang="en-US" sz="1600" dirty="0"/>
                    </a:p>
                  </a:txBody>
                  <a:tcPr/>
                </a:tc>
                <a:tc>
                  <a:txBody>
                    <a:bodyPr/>
                    <a:lstStyle/>
                    <a:p>
                      <a:r>
                        <a:rPr lang="en-US" sz="1600" dirty="0"/>
                        <a:t>R0 worse w/ RT, </a:t>
                      </a:r>
                      <a:r>
                        <a:rPr lang="en-US" sz="1600" dirty="0">
                          <a:solidFill>
                            <a:srgbClr val="00B0F0"/>
                          </a:solidFill>
                        </a:rPr>
                        <a:t>FFX standard</a:t>
                      </a:r>
                    </a:p>
                  </a:txBody>
                  <a:tcPr/>
                </a:tc>
                <a:tc>
                  <a:txBody>
                    <a:bodyPr/>
                    <a:lstStyle/>
                    <a:p>
                      <a:r>
                        <a:rPr lang="en-US" sz="1600" dirty="0"/>
                        <a:t>Randomization timing, RT QA</a:t>
                      </a:r>
                    </a:p>
                  </a:txBody>
                  <a:tcPr/>
                </a:tc>
                <a:extLst>
                  <a:ext uri="{0D108BD9-81ED-4DB2-BD59-A6C34878D82A}">
                    <a16:rowId xmlns:a16="http://schemas.microsoft.com/office/drawing/2014/main" val="2155922595"/>
                  </a:ext>
                </a:extLst>
              </a:tr>
              <a:tr h="1089827">
                <a:tc>
                  <a:txBody>
                    <a:bodyPr/>
                    <a:lstStyle/>
                    <a:p>
                      <a:r>
                        <a:rPr lang="en-US" sz="1600" dirty="0"/>
                        <a:t>ESPAC5</a:t>
                      </a:r>
                    </a:p>
                  </a:txBody>
                  <a:tcPr/>
                </a:tc>
                <a:tc>
                  <a:txBody>
                    <a:bodyPr/>
                    <a:lstStyle/>
                    <a:p>
                      <a:r>
                        <a:rPr lang="en-US" sz="1600" dirty="0"/>
                        <a:t>2023</a:t>
                      </a:r>
                    </a:p>
                  </a:txBody>
                  <a:tcPr/>
                </a:tc>
                <a:tc>
                  <a:txBody>
                    <a:bodyPr/>
                    <a:lstStyle/>
                    <a:p>
                      <a:r>
                        <a:rPr lang="en-US" sz="1600" dirty="0"/>
                        <a:t>1) Preop Gem/Cap 2)Preop FFX 3)Preop </a:t>
                      </a:r>
                      <a:r>
                        <a:rPr lang="en-US" sz="1600" dirty="0" err="1"/>
                        <a:t>ChemoRT</a:t>
                      </a:r>
                      <a:endParaRPr lang="en-US" sz="1600" dirty="0"/>
                    </a:p>
                  </a:txBody>
                  <a:tcPr/>
                </a:tc>
                <a:tc>
                  <a:txBody>
                    <a:bodyPr/>
                    <a:lstStyle/>
                    <a:p>
                      <a:r>
                        <a:rPr lang="en-US" sz="1600" dirty="0"/>
                        <a:t>Upfront Surgery</a:t>
                      </a:r>
                    </a:p>
                  </a:txBody>
                  <a:tcPr/>
                </a:tc>
                <a:tc>
                  <a:txBody>
                    <a:bodyPr/>
                    <a:lstStyle/>
                    <a:p>
                      <a:r>
                        <a:rPr lang="en-US" sz="1600" dirty="0">
                          <a:solidFill>
                            <a:srgbClr val="00B0F0"/>
                          </a:solidFill>
                        </a:rPr>
                        <a:t>OS superior w/ pooled preop arms</a:t>
                      </a:r>
                    </a:p>
                  </a:txBody>
                  <a:tcPr/>
                </a:tc>
                <a:tc>
                  <a:txBody>
                    <a:bodyPr/>
                    <a:lstStyle/>
                    <a:p>
                      <a:r>
                        <a:rPr lang="en-US" sz="1600" dirty="0"/>
                        <a:t>Not powered to compare, R0 resection rate not improved</a:t>
                      </a:r>
                    </a:p>
                  </a:txBody>
                  <a:tcPr/>
                </a:tc>
                <a:extLst>
                  <a:ext uri="{0D108BD9-81ED-4DB2-BD59-A6C34878D82A}">
                    <a16:rowId xmlns:a16="http://schemas.microsoft.com/office/drawing/2014/main" val="3661823065"/>
                  </a:ext>
                </a:extLst>
              </a:tr>
              <a:tr h="587852">
                <a:tc>
                  <a:txBody>
                    <a:bodyPr/>
                    <a:lstStyle/>
                    <a:p>
                      <a:r>
                        <a:rPr lang="en-US" sz="1600" dirty="0"/>
                        <a:t>GABARNANCE</a:t>
                      </a:r>
                    </a:p>
                  </a:txBody>
                  <a:tcPr/>
                </a:tc>
                <a:tc>
                  <a:txBody>
                    <a:bodyPr/>
                    <a:lstStyle/>
                    <a:p>
                      <a:r>
                        <a:rPr lang="en-US" sz="1600" dirty="0"/>
                        <a:t>2024</a:t>
                      </a:r>
                    </a:p>
                  </a:txBody>
                  <a:tcPr/>
                </a:tc>
                <a:tc>
                  <a:txBody>
                    <a:bodyPr/>
                    <a:lstStyle/>
                    <a:p>
                      <a:r>
                        <a:rPr lang="en-US" sz="1600" dirty="0"/>
                        <a:t>Preop Chemo</a:t>
                      </a:r>
                    </a:p>
                  </a:txBody>
                  <a:tcPr/>
                </a:tc>
                <a:tc>
                  <a:txBody>
                    <a:bodyPr/>
                    <a:lstStyle/>
                    <a:p>
                      <a:r>
                        <a:rPr lang="en-US" sz="1600" dirty="0"/>
                        <a:t>Preop </a:t>
                      </a:r>
                      <a:r>
                        <a:rPr lang="en-US" sz="1600" dirty="0" err="1"/>
                        <a:t>ChemoRT</a:t>
                      </a:r>
                      <a:endParaRPr lang="en-US" sz="1600" dirty="0"/>
                    </a:p>
                  </a:txBody>
                  <a:tcPr/>
                </a:tc>
                <a:tc>
                  <a:txBody>
                    <a:bodyPr/>
                    <a:lstStyle/>
                    <a:p>
                      <a:r>
                        <a:rPr lang="en-US" sz="1600" dirty="0"/>
                        <a:t>No OS benefit w/ chemo</a:t>
                      </a:r>
                    </a:p>
                  </a:txBody>
                  <a:tcPr/>
                </a:tc>
                <a:tc>
                  <a:txBody>
                    <a:bodyPr/>
                    <a:lstStyle/>
                    <a:p>
                      <a:r>
                        <a:rPr lang="en-US" sz="1600" dirty="0" err="1"/>
                        <a:t>chemoRT</a:t>
                      </a:r>
                      <a:r>
                        <a:rPr lang="en-US" sz="1600" dirty="0"/>
                        <a:t> OS benefit</a:t>
                      </a:r>
                    </a:p>
                  </a:txBody>
                  <a:tcPr/>
                </a:tc>
                <a:extLst>
                  <a:ext uri="{0D108BD9-81ED-4DB2-BD59-A6C34878D82A}">
                    <a16:rowId xmlns:a16="http://schemas.microsoft.com/office/drawing/2014/main" val="1726890280"/>
                  </a:ext>
                </a:extLst>
              </a:tr>
              <a:tr h="587853">
                <a:tc>
                  <a:txBody>
                    <a:bodyPr/>
                    <a:lstStyle/>
                    <a:p>
                      <a:r>
                        <a:rPr lang="en-US" sz="1600" dirty="0"/>
                        <a:t>PANDAS-PRODIGE-44</a:t>
                      </a:r>
                    </a:p>
                  </a:txBody>
                  <a:tcPr/>
                </a:tc>
                <a:tc>
                  <a:txBody>
                    <a:bodyPr/>
                    <a:lstStyle/>
                    <a:p>
                      <a:r>
                        <a:rPr lang="en-US" sz="1600" dirty="0"/>
                        <a:t>2024</a:t>
                      </a:r>
                    </a:p>
                  </a:txBody>
                  <a:tcPr/>
                </a:tc>
                <a:tc>
                  <a:txBody>
                    <a:bodyPr/>
                    <a:lstStyle/>
                    <a:p>
                      <a:r>
                        <a:rPr lang="en-US" sz="1600" dirty="0"/>
                        <a:t>Preop Chemo and </a:t>
                      </a:r>
                      <a:r>
                        <a:rPr lang="en-US" sz="1600" dirty="0" err="1"/>
                        <a:t>CapeRT</a:t>
                      </a:r>
                      <a:endParaRPr lang="en-US" sz="1600" dirty="0"/>
                    </a:p>
                  </a:txBody>
                  <a:tcPr/>
                </a:tc>
                <a:tc>
                  <a:txBody>
                    <a:bodyPr/>
                    <a:lstStyle/>
                    <a:p>
                      <a:r>
                        <a:rPr lang="en-US" sz="1600" dirty="0"/>
                        <a:t>Preop Chemo</a:t>
                      </a:r>
                    </a:p>
                  </a:txBody>
                  <a:tcPr/>
                </a:tc>
                <a:tc>
                  <a:txBody>
                    <a:bodyPr/>
                    <a:lstStyle/>
                    <a:p>
                      <a:r>
                        <a:rPr lang="en-US" sz="1600" dirty="0"/>
                        <a:t>No difference R0</a:t>
                      </a:r>
                    </a:p>
                  </a:txBody>
                  <a:tcPr/>
                </a:tc>
                <a:tc>
                  <a:txBody>
                    <a:bodyPr/>
                    <a:lstStyle/>
                    <a:p>
                      <a:endParaRPr lang="en-US" sz="1600" dirty="0"/>
                    </a:p>
                  </a:txBody>
                  <a:tcPr/>
                </a:tc>
                <a:extLst>
                  <a:ext uri="{0D108BD9-81ED-4DB2-BD59-A6C34878D82A}">
                    <a16:rowId xmlns:a16="http://schemas.microsoft.com/office/drawing/2014/main" val="4108373962"/>
                  </a:ext>
                </a:extLst>
              </a:tr>
              <a:tr h="567767">
                <a:tc>
                  <a:txBody>
                    <a:bodyPr/>
                    <a:lstStyle/>
                    <a:p>
                      <a:r>
                        <a:rPr lang="en-US" sz="1600" dirty="0"/>
                        <a:t>PREOPANC-2</a:t>
                      </a:r>
                    </a:p>
                  </a:txBody>
                  <a:tcPr/>
                </a:tc>
                <a:tc>
                  <a:txBody>
                    <a:bodyPr/>
                    <a:lstStyle/>
                    <a:p>
                      <a:r>
                        <a:rPr lang="en-US" sz="1600" dirty="0"/>
                        <a:t>2025</a:t>
                      </a:r>
                    </a:p>
                  </a:txBody>
                  <a:tcPr/>
                </a:tc>
                <a:tc>
                  <a:txBody>
                    <a:bodyPr/>
                    <a:lstStyle/>
                    <a:p>
                      <a:r>
                        <a:rPr lang="en-US" sz="1600" dirty="0"/>
                        <a:t>Preop FFX</a:t>
                      </a:r>
                    </a:p>
                  </a:txBody>
                  <a:tcPr/>
                </a:tc>
                <a:tc>
                  <a:txBody>
                    <a:bodyPr/>
                    <a:lstStyle/>
                    <a:p>
                      <a:r>
                        <a:rPr lang="en-US" sz="1600" dirty="0"/>
                        <a:t>Preop Gem RT</a:t>
                      </a:r>
                    </a:p>
                  </a:txBody>
                  <a:tcPr/>
                </a:tc>
                <a:tc>
                  <a:txBody>
                    <a:bodyPr/>
                    <a:lstStyle/>
                    <a:p>
                      <a:r>
                        <a:rPr lang="en-US" sz="1600" dirty="0"/>
                        <a:t>No OS difference</a:t>
                      </a:r>
                    </a:p>
                  </a:txBody>
                  <a:tcPr/>
                </a:tc>
                <a:tc>
                  <a:txBody>
                    <a:bodyPr/>
                    <a:lstStyle/>
                    <a:p>
                      <a:r>
                        <a:rPr lang="en-US" sz="1600" dirty="0"/>
                        <a:t>FFX more toxic</a:t>
                      </a:r>
                    </a:p>
                  </a:txBody>
                  <a:tcPr/>
                </a:tc>
                <a:extLst>
                  <a:ext uri="{0D108BD9-81ED-4DB2-BD59-A6C34878D82A}">
                    <a16:rowId xmlns:a16="http://schemas.microsoft.com/office/drawing/2014/main" val="2245310559"/>
                  </a:ext>
                </a:extLst>
              </a:tr>
            </a:tbl>
          </a:graphicData>
        </a:graphic>
      </p:graphicFrame>
    </p:spTree>
    <p:extLst>
      <p:ext uri="{BB962C8B-B14F-4D97-AF65-F5344CB8AC3E}">
        <p14:creationId xmlns:p14="http://schemas.microsoft.com/office/powerpoint/2010/main" val="3907795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784000" y="152280"/>
            <a:ext cx="7200000" cy="451800"/>
          </a:xfrm>
          <a:prstGeom prst="rect">
            <a:avLst/>
          </a:prstGeom>
          <a:noFill/>
          <a:ln>
            <a:noFill/>
          </a:ln>
        </p:spPr>
        <p:txBody>
          <a:bodyPr lIns="90000" tIns="46800" rIns="90000" bIns="46800"/>
          <a:lstStyle/>
          <a:p>
            <a:r>
              <a:rPr lang="en-US" sz="1100" spc="-1">
                <a:solidFill>
                  <a:srgbClr val="000000"/>
                </a:solidFill>
                <a:latin typeface="Arial"/>
              </a:rPr>
              <a:t>Cancer statistics, 2026</a:t>
            </a:r>
          </a:p>
        </p:txBody>
      </p:sp>
      <p:sp>
        <p:nvSpPr>
          <p:cNvPr id="45" name="TextShape 2"/>
          <p:cNvSpPr txBox="1"/>
          <p:nvPr/>
        </p:nvSpPr>
        <p:spPr>
          <a:xfrm>
            <a:off x="420445" y="5806035"/>
            <a:ext cx="8640000" cy="451800"/>
          </a:xfrm>
          <a:prstGeom prst="rect">
            <a:avLst/>
          </a:prstGeom>
          <a:noFill/>
          <a:ln>
            <a:noFill/>
          </a:ln>
        </p:spPr>
        <p:txBody>
          <a:bodyPr lIns="90000" tIns="45000" rIns="90000" bIns="45000"/>
          <a:lstStyle/>
          <a:p>
            <a:r>
              <a:rPr lang="en-US" sz="800" b="1" spc="-1" dirty="0">
                <a:solidFill>
                  <a:srgbClr val="0054A6"/>
                </a:solidFill>
                <a:latin typeface="Arial"/>
              </a:rPr>
              <a:t>CA A Cancer J Clinicians, Volume: 76, Issue: 1, First published: 13 January 2026, DOI: (10.3322/caac.70043) </a:t>
            </a:r>
            <a:endParaRPr lang="en-US" sz="800" spc="-1" dirty="0">
              <a:solidFill>
                <a:srgbClr val="000000"/>
              </a:solidFill>
              <a:latin typeface="Arial"/>
            </a:endParaRPr>
          </a:p>
        </p:txBody>
      </p:sp>
      <p:pic>
        <p:nvPicPr>
          <p:cNvPr id="46" name="Main graphic"/>
          <p:cNvPicPr/>
          <p:nvPr/>
        </p:nvPicPr>
        <p:blipFill>
          <a:blip r:embed="rId3"/>
          <a:stretch/>
        </p:blipFill>
        <p:spPr>
          <a:xfrm>
            <a:off x="420445" y="432269"/>
            <a:ext cx="9738306" cy="5084238"/>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0F8F-1E94-C0E3-38E0-634E1395658F}"/>
              </a:ext>
            </a:extLst>
          </p:cNvPr>
          <p:cNvSpPr>
            <a:spLocks noGrp="1"/>
          </p:cNvSpPr>
          <p:nvPr>
            <p:ph type="ctrTitle"/>
          </p:nvPr>
        </p:nvSpPr>
        <p:spPr/>
        <p:txBody>
          <a:bodyPr/>
          <a:lstStyle/>
          <a:p>
            <a:r>
              <a:rPr lang="en-US" dirty="0"/>
              <a:t>How often does futile surgery occur with upfront resection vs how many progress on neoadjuvant?</a:t>
            </a:r>
          </a:p>
        </p:txBody>
      </p:sp>
      <p:sp>
        <p:nvSpPr>
          <p:cNvPr id="3" name="Text Placeholder 2">
            <a:extLst>
              <a:ext uri="{FF2B5EF4-FFF2-40B4-BE49-F238E27FC236}">
                <a16:creationId xmlns:a16="http://schemas.microsoft.com/office/drawing/2014/main" id="{32C6DC11-E96D-C831-E49B-ABA96561777B}"/>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Futile surgery occurs in approximately 18.9%-25.3% of patients in upfront resectable disease </a:t>
            </a:r>
            <a:r>
              <a:rPr lang="en-US" sz="1200" dirty="0"/>
              <a:t>(Crippa JAMA Surg 2024, Marcinak J Surg Oncol 2024)</a:t>
            </a:r>
          </a:p>
          <a:p>
            <a:pPr marL="171450" indent="-171450">
              <a:buFont typeface="Arial" panose="020B0604020202020204" pitchFamily="34" charset="0"/>
              <a:buChar char="•"/>
            </a:pPr>
            <a:r>
              <a:rPr lang="en-US" dirty="0"/>
              <a:t>Following NAT, pooled resection rates in metanalysis</a:t>
            </a:r>
          </a:p>
          <a:p>
            <a:pPr marL="628650" lvl="1" indent="-171450">
              <a:buFont typeface="Arial" panose="020B0604020202020204" pitchFamily="34" charset="0"/>
              <a:buChar char="•"/>
            </a:pPr>
            <a:r>
              <a:rPr lang="en-US" dirty="0"/>
              <a:t>Resectable 77.4% </a:t>
            </a:r>
          </a:p>
          <a:p>
            <a:pPr marL="628650" lvl="1" indent="-171450">
              <a:buFont typeface="Arial" panose="020B0604020202020204" pitchFamily="34" charset="0"/>
              <a:buChar char="•"/>
            </a:pPr>
            <a:r>
              <a:rPr lang="en-US" dirty="0"/>
              <a:t>Borderline resectable 60.6%</a:t>
            </a:r>
          </a:p>
          <a:p>
            <a:pPr marL="628650" lvl="1" indent="-171450">
              <a:buFont typeface="Arial" panose="020B0604020202020204" pitchFamily="34" charset="0"/>
              <a:buChar char="•"/>
            </a:pPr>
            <a:r>
              <a:rPr lang="en-US" dirty="0"/>
              <a:t>Locally advanced 22.2%</a:t>
            </a:r>
          </a:p>
          <a:p>
            <a:pPr marL="171450" indent="-171450">
              <a:buFont typeface="Arial" panose="020B0604020202020204" pitchFamily="34" charset="0"/>
              <a:buChar char="•"/>
            </a:pPr>
            <a:r>
              <a:rPr lang="en-US" dirty="0"/>
              <a:t>Failure to undergo resection following NAT in S1505: 28.4% (Cloyd)</a:t>
            </a:r>
          </a:p>
        </p:txBody>
      </p:sp>
    </p:spTree>
    <p:extLst>
      <p:ext uri="{BB962C8B-B14F-4D97-AF65-F5344CB8AC3E}">
        <p14:creationId xmlns:p14="http://schemas.microsoft.com/office/powerpoint/2010/main" val="554612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print"/>
          <a:srcRect t="7322" b="24005"/>
          <a:stretch>
            <a:fillRect/>
          </a:stretch>
        </p:blipFill>
        <p:spPr>
          <a:xfrm>
            <a:off x="1115856" y="1738859"/>
            <a:ext cx="9645368" cy="4077324"/>
          </a:xfrm>
          <a:prstGeom prst="rect">
            <a:avLst/>
          </a:prstGeom>
        </p:spPr>
      </p:pic>
      <p:sp>
        <p:nvSpPr>
          <p:cNvPr id="4" name="Object 3"/>
          <p:cNvSpPr/>
          <p:nvPr/>
        </p:nvSpPr>
        <p:spPr>
          <a:xfrm>
            <a:off x="0" y="5936152"/>
            <a:ext cx="12192000" cy="379656"/>
          </a:xfrm>
          <a:prstGeom prst="rect">
            <a:avLst/>
          </a:prstGeom>
          <a:solidFill>
            <a:srgbClr val="FFFFFF"/>
          </a:solidFill>
        </p:spPr>
        <p:txBody>
          <a:bodyPr wrap="square" rtlCol="0" anchor="ctr">
            <a:spAutoFit/>
          </a:bodyPr>
          <a:lstStyle/>
          <a:p>
            <a:pPr algn="ctr"/>
            <a:r>
              <a:rPr lang="en-US" sz="1867" b="1" dirty="0">
                <a:solidFill>
                  <a:srgbClr val="222222"/>
                </a:solidFill>
              </a:rPr>
              <a:t>J Clin Invest DOI: 10.1172/JCI191944</a:t>
            </a:r>
          </a:p>
        </p:txBody>
      </p:sp>
      <p:sp>
        <p:nvSpPr>
          <p:cNvPr id="5" name="TextBox 4">
            <a:extLst>
              <a:ext uri="{FF2B5EF4-FFF2-40B4-BE49-F238E27FC236}">
                <a16:creationId xmlns:a16="http://schemas.microsoft.com/office/drawing/2014/main" id="{B4A3D4CB-938C-3F57-E5D4-692D29B8582F}"/>
              </a:ext>
            </a:extLst>
          </p:cNvPr>
          <p:cNvSpPr txBox="1"/>
          <p:nvPr/>
        </p:nvSpPr>
        <p:spPr>
          <a:xfrm>
            <a:off x="1115856" y="972559"/>
            <a:ext cx="4011867" cy="646331"/>
          </a:xfrm>
          <a:prstGeom prst="rect">
            <a:avLst/>
          </a:prstGeom>
          <a:noFill/>
        </p:spPr>
        <p:txBody>
          <a:bodyPr wrap="none" rtlCol="0">
            <a:spAutoFit/>
          </a:bodyPr>
          <a:lstStyle/>
          <a:p>
            <a:r>
              <a:rPr lang="en-US" sz="3600" dirty="0"/>
              <a:t>Trials in the FFX Era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504C-A00B-F9AE-FE9D-FEB7F25E6BA6}"/>
              </a:ext>
            </a:extLst>
          </p:cNvPr>
          <p:cNvSpPr>
            <a:spLocks noGrp="1"/>
          </p:cNvSpPr>
          <p:nvPr>
            <p:ph type="ctrTitle"/>
          </p:nvPr>
        </p:nvSpPr>
        <p:spPr/>
        <p:txBody>
          <a:bodyPr/>
          <a:lstStyle/>
          <a:p>
            <a:r>
              <a:rPr lang="en-US" dirty="0"/>
              <a:t>Locally Advanced Disease</a:t>
            </a:r>
          </a:p>
        </p:txBody>
      </p:sp>
      <p:sp>
        <p:nvSpPr>
          <p:cNvPr id="3" name="Text Placeholder 2">
            <a:extLst>
              <a:ext uri="{FF2B5EF4-FFF2-40B4-BE49-F238E27FC236}">
                <a16:creationId xmlns:a16="http://schemas.microsoft.com/office/drawing/2014/main" id="{293A4B4B-6310-A5CB-9572-AC5EDB05B3DF}"/>
              </a:ext>
            </a:extLst>
          </p:cNvPr>
          <p:cNvSpPr>
            <a:spLocks noGrp="1"/>
          </p:cNvSpPr>
          <p:nvPr>
            <p:ph type="body" sz="quarter" idx="10"/>
          </p:nvPr>
        </p:nvSpPr>
        <p:spPr>
          <a:xfrm>
            <a:off x="503239" y="1490597"/>
            <a:ext cx="3304674" cy="5094841"/>
          </a:xfrm>
        </p:spPr>
        <p:txBody>
          <a:bodyPr/>
          <a:lstStyle/>
          <a:p>
            <a:pPr>
              <a:buFont typeface="Arial" panose="020B0604020202020204" pitchFamily="34" charset="0"/>
              <a:buChar char="•"/>
            </a:pPr>
            <a:r>
              <a:rPr lang="en-US" dirty="0"/>
              <a:t>Trials heterogeneous</a:t>
            </a:r>
          </a:p>
          <a:p>
            <a:pPr>
              <a:buFont typeface="Arial" panose="020B0604020202020204" pitchFamily="34" charset="0"/>
              <a:buChar char="•"/>
            </a:pPr>
            <a:r>
              <a:rPr lang="en-US" dirty="0"/>
              <a:t>Rule of thumb: combination chemo for 6 months upfront</a:t>
            </a:r>
          </a:p>
          <a:p>
            <a:pPr>
              <a:buFont typeface="Arial" panose="020B0604020202020204" pitchFamily="34" charset="0"/>
              <a:buChar char="•"/>
            </a:pPr>
            <a:r>
              <a:rPr lang="en-US" dirty="0"/>
              <a:t>Benefit of RT: LAP7 trial negative </a:t>
            </a:r>
          </a:p>
          <a:p>
            <a:pPr>
              <a:buFont typeface="Arial" panose="020B0604020202020204" pitchFamily="34" charset="0"/>
              <a:buChar char="•"/>
            </a:pPr>
            <a:r>
              <a:rPr lang="en-US" dirty="0"/>
              <a:t>Tumor treatment fields are an option</a:t>
            </a:r>
          </a:p>
          <a:p>
            <a:pPr>
              <a:buFont typeface="Arial" panose="020B0604020202020204" pitchFamily="34" charset="0"/>
              <a:buChar char="•"/>
            </a:pPr>
            <a:r>
              <a:rPr lang="en-US" dirty="0"/>
              <a:t>Radiation useful for pain</a:t>
            </a:r>
          </a:p>
        </p:txBody>
      </p:sp>
      <p:pic>
        <p:nvPicPr>
          <p:cNvPr id="4098" name="Picture 2" descr="Image">
            <a:extLst>
              <a:ext uri="{FF2B5EF4-FFF2-40B4-BE49-F238E27FC236}">
                <a16:creationId xmlns:a16="http://schemas.microsoft.com/office/drawing/2014/main" id="{E1376DB1-8C42-B3FF-3544-55F09F5560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32"/>
          <a:stretch>
            <a:fillRect/>
          </a:stretch>
        </p:blipFill>
        <p:spPr bwMode="auto">
          <a:xfrm>
            <a:off x="3618342" y="1616927"/>
            <a:ext cx="8341342" cy="427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408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34E9-C7B2-938E-64B5-0D0100EF4C76}"/>
              </a:ext>
            </a:extLst>
          </p:cNvPr>
          <p:cNvSpPr>
            <a:spLocks noGrp="1"/>
          </p:cNvSpPr>
          <p:nvPr>
            <p:ph type="ctrTitle"/>
          </p:nvPr>
        </p:nvSpPr>
        <p:spPr/>
        <p:txBody>
          <a:bodyPr/>
          <a:lstStyle/>
          <a:p>
            <a:r>
              <a:rPr lang="en-US" dirty="0"/>
              <a:t>On the horizon: how can we improve?</a:t>
            </a:r>
          </a:p>
        </p:txBody>
      </p:sp>
      <p:sp>
        <p:nvSpPr>
          <p:cNvPr id="3" name="Text Placeholder 2">
            <a:extLst>
              <a:ext uri="{FF2B5EF4-FFF2-40B4-BE49-F238E27FC236}">
                <a16:creationId xmlns:a16="http://schemas.microsoft.com/office/drawing/2014/main" id="{709A0A14-C961-3137-A391-45CE5ED3CC00}"/>
              </a:ext>
            </a:extLst>
          </p:cNvPr>
          <p:cNvSpPr>
            <a:spLocks noGrp="1"/>
          </p:cNvSpPr>
          <p:nvPr>
            <p:ph type="body" sz="quarter" idx="10"/>
          </p:nvPr>
        </p:nvSpPr>
        <p:spPr>
          <a:xfrm>
            <a:off x="503238" y="1528997"/>
            <a:ext cx="5237995" cy="5056441"/>
          </a:xfrm>
        </p:spPr>
        <p:txBody>
          <a:bodyPr>
            <a:normAutofit lnSpcReduction="10000"/>
          </a:bodyPr>
          <a:lstStyle/>
          <a:p>
            <a:pPr marL="342900" indent="-342900">
              <a:buFont typeface="Arial" panose="020B0604020202020204" pitchFamily="34" charset="0"/>
              <a:buChar char="•"/>
            </a:pPr>
            <a:r>
              <a:rPr lang="en-US" dirty="0">
                <a:sym typeface="Wingdings" pitchFamily="2" charset="2"/>
              </a:rPr>
              <a:t>We are waiting for more data from ALLIANCE and PREOPANC-3</a:t>
            </a:r>
          </a:p>
          <a:p>
            <a:pPr marL="342900" indent="-342900">
              <a:buFont typeface="Arial" panose="020B0604020202020204" pitchFamily="34" charset="0"/>
              <a:buChar char="•"/>
            </a:pPr>
            <a:r>
              <a:rPr lang="en-US" dirty="0">
                <a:sym typeface="Wingdings" pitchFamily="2" charset="2"/>
              </a:rPr>
              <a:t>ESPAC-6 (</a:t>
            </a:r>
            <a:r>
              <a:rPr lang="en-US" dirty="0"/>
              <a:t>NCT05314998)</a:t>
            </a:r>
            <a:r>
              <a:rPr lang="en-US" dirty="0">
                <a:sym typeface="Wingdings" pitchFamily="2" charset="2"/>
              </a:rPr>
              <a:t> prospective use of RNA transcriptomics to select ACT</a:t>
            </a:r>
          </a:p>
          <a:p>
            <a:pPr marL="342900" indent="-342900">
              <a:buFont typeface="Arial" panose="020B0604020202020204" pitchFamily="34" charset="0"/>
              <a:buChar char="•"/>
            </a:pPr>
            <a:r>
              <a:rPr lang="en-US" dirty="0"/>
              <a:t>Phase 1 neoadjuvant ELI-002 7P + chemo + anti-PD1 in R/BR PDAC</a:t>
            </a:r>
          </a:p>
          <a:p>
            <a:pPr marL="342900" indent="-342900">
              <a:buFont typeface="Arial" panose="020B0604020202020204" pitchFamily="34" charset="0"/>
              <a:buChar char="•"/>
            </a:pPr>
            <a:r>
              <a:rPr lang="en-US" dirty="0"/>
              <a:t>Personalized mRNA </a:t>
            </a:r>
            <a:r>
              <a:rPr lang="en-US" dirty="0" err="1"/>
              <a:t>neoatigen</a:t>
            </a:r>
            <a:r>
              <a:rPr lang="en-US" dirty="0"/>
              <a:t> vaccines</a:t>
            </a:r>
          </a:p>
          <a:p>
            <a:pPr marL="342900" indent="-342900">
              <a:buFont typeface="Arial" panose="020B0604020202020204" pitchFamily="34" charset="0"/>
              <a:buChar char="•"/>
            </a:pPr>
            <a:r>
              <a:rPr lang="en-US" dirty="0"/>
              <a:t>Adjuvant/Perioperative targeted therapy: RMC 6236 (</a:t>
            </a:r>
            <a:r>
              <a:rPr lang="en-US" dirty="0" err="1"/>
              <a:t>Daxrasonrasib</a:t>
            </a:r>
            <a:r>
              <a:rPr lang="en-US" dirty="0"/>
              <a:t>) and HRS-4642 </a:t>
            </a:r>
            <a:r>
              <a:rPr lang="en-US" dirty="0">
                <a:solidFill>
                  <a:srgbClr val="00B0F0"/>
                </a:solidFill>
              </a:rPr>
              <a:t>ORR 55-63%</a:t>
            </a:r>
          </a:p>
        </p:txBody>
      </p:sp>
      <p:pic>
        <p:nvPicPr>
          <p:cNvPr id="5" name="Picture 4" descr="A graph of a patient's growth&#10;&#10;AI-generated content may be incorrect.">
            <a:extLst>
              <a:ext uri="{FF2B5EF4-FFF2-40B4-BE49-F238E27FC236}">
                <a16:creationId xmlns:a16="http://schemas.microsoft.com/office/drawing/2014/main" id="{E8D2F31D-B7D8-613C-B149-D14192CA2576}"/>
              </a:ext>
            </a:extLst>
          </p:cNvPr>
          <p:cNvPicPr>
            <a:picLocks noChangeAspect="1"/>
          </p:cNvPicPr>
          <p:nvPr/>
        </p:nvPicPr>
        <p:blipFill>
          <a:blip r:embed="rId3"/>
          <a:stretch>
            <a:fillRect/>
          </a:stretch>
        </p:blipFill>
        <p:spPr>
          <a:xfrm>
            <a:off x="5817353" y="1400585"/>
            <a:ext cx="5710231" cy="3141129"/>
          </a:xfrm>
          <a:prstGeom prst="rect">
            <a:avLst/>
          </a:prstGeom>
        </p:spPr>
      </p:pic>
      <p:pic>
        <p:nvPicPr>
          <p:cNvPr id="2050" name="Picture 2" descr="Image">
            <a:extLst>
              <a:ext uri="{FF2B5EF4-FFF2-40B4-BE49-F238E27FC236}">
                <a16:creationId xmlns:a16="http://schemas.microsoft.com/office/drawing/2014/main" id="{DE345796-14F9-12DD-DD60-AD684AE71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404" y="4553912"/>
            <a:ext cx="4208180" cy="23040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9CCCA3-EA42-FBF1-0258-FCCB53552C7D}"/>
              </a:ext>
            </a:extLst>
          </p:cNvPr>
          <p:cNvSpPr txBox="1"/>
          <p:nvPr/>
        </p:nvSpPr>
        <p:spPr>
          <a:xfrm>
            <a:off x="5481561" y="6488668"/>
            <a:ext cx="1938416" cy="369332"/>
          </a:xfrm>
          <a:prstGeom prst="rect">
            <a:avLst/>
          </a:prstGeom>
          <a:noFill/>
        </p:spPr>
        <p:txBody>
          <a:bodyPr wrap="none" rtlCol="0">
            <a:spAutoFit/>
          </a:bodyPr>
          <a:lstStyle/>
          <a:p>
            <a:r>
              <a:rPr lang="en-US" dirty="0"/>
              <a:t>Wang ESMO 2025</a:t>
            </a:r>
          </a:p>
        </p:txBody>
      </p:sp>
      <p:sp>
        <p:nvSpPr>
          <p:cNvPr id="7" name="TextBox 6">
            <a:extLst>
              <a:ext uri="{FF2B5EF4-FFF2-40B4-BE49-F238E27FC236}">
                <a16:creationId xmlns:a16="http://schemas.microsoft.com/office/drawing/2014/main" id="{315CD1B8-B13B-80B4-7476-D77F4F240BD4}"/>
              </a:ext>
            </a:extLst>
          </p:cNvPr>
          <p:cNvSpPr txBox="1"/>
          <p:nvPr/>
        </p:nvSpPr>
        <p:spPr>
          <a:xfrm>
            <a:off x="9917970" y="2971149"/>
            <a:ext cx="2051372" cy="923330"/>
          </a:xfrm>
          <a:prstGeom prst="rect">
            <a:avLst/>
          </a:prstGeom>
          <a:noFill/>
        </p:spPr>
        <p:txBody>
          <a:bodyPr wrap="square" rtlCol="0">
            <a:spAutoFit/>
          </a:bodyPr>
          <a:lstStyle/>
          <a:p>
            <a:r>
              <a:rPr lang="en-US" dirty="0"/>
              <a:t>Revolution Medicines press release 2025</a:t>
            </a:r>
          </a:p>
        </p:txBody>
      </p:sp>
    </p:spTree>
    <p:extLst>
      <p:ext uri="{BB962C8B-B14F-4D97-AF65-F5344CB8AC3E}">
        <p14:creationId xmlns:p14="http://schemas.microsoft.com/office/powerpoint/2010/main" val="3149501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82B5-5D3E-4AA4-C964-DF8B7186547C}"/>
              </a:ext>
            </a:extLst>
          </p:cNvPr>
          <p:cNvSpPr>
            <a:spLocks noGrp="1"/>
          </p:cNvSpPr>
          <p:nvPr>
            <p:ph type="ctrTitle"/>
          </p:nvPr>
        </p:nvSpPr>
        <p:spPr/>
        <p:txBody>
          <a:bodyPr/>
          <a:lstStyle/>
          <a:p>
            <a:r>
              <a:rPr lang="en-US" dirty="0"/>
              <a:t>Metastatic disease: Advancements in systemic therapy</a:t>
            </a:r>
          </a:p>
        </p:txBody>
      </p:sp>
      <p:sp>
        <p:nvSpPr>
          <p:cNvPr id="3" name="Text Placeholder 2">
            <a:extLst>
              <a:ext uri="{FF2B5EF4-FFF2-40B4-BE49-F238E27FC236}">
                <a16:creationId xmlns:a16="http://schemas.microsoft.com/office/drawing/2014/main" id="{352F8261-550D-827A-8FD2-F48BDB97AA37}"/>
              </a:ext>
            </a:extLst>
          </p:cNvPr>
          <p:cNvSpPr>
            <a:spLocks noGrp="1"/>
          </p:cNvSpPr>
          <p:nvPr>
            <p:ph type="body" sz="quarter" idx="10"/>
          </p:nvPr>
        </p:nvSpPr>
        <p:spPr/>
        <p:txBody>
          <a:bodyPr/>
          <a:lstStyle/>
          <a:p>
            <a:endParaRPr lang="en-US" dirty="0"/>
          </a:p>
        </p:txBody>
      </p:sp>
      <p:pic>
        <p:nvPicPr>
          <p:cNvPr id="4" name="Main graphic">
            <a:extLst>
              <a:ext uri="{FF2B5EF4-FFF2-40B4-BE49-F238E27FC236}">
                <a16:creationId xmlns:a16="http://schemas.microsoft.com/office/drawing/2014/main" id="{46F89350-1A9F-B465-D5E1-9A05EC1A6429}"/>
              </a:ext>
            </a:extLst>
          </p:cNvPr>
          <p:cNvPicPr/>
          <p:nvPr/>
        </p:nvPicPr>
        <p:blipFill>
          <a:blip r:embed="rId2"/>
          <a:srcRect t="-623" b="51977"/>
          <a:stretch/>
        </p:blipFill>
        <p:spPr>
          <a:xfrm>
            <a:off x="503645" y="2074987"/>
            <a:ext cx="8915928" cy="4510451"/>
          </a:xfrm>
          <a:prstGeom prst="rect">
            <a:avLst/>
          </a:prstGeom>
          <a:ln>
            <a:noFill/>
          </a:ln>
        </p:spPr>
      </p:pic>
    </p:spTree>
    <p:extLst>
      <p:ext uri="{BB962C8B-B14F-4D97-AF65-F5344CB8AC3E}">
        <p14:creationId xmlns:p14="http://schemas.microsoft.com/office/powerpoint/2010/main" val="3199959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6817D-B79D-9440-513E-4ABB60E80050}"/>
              </a:ext>
            </a:extLst>
          </p:cNvPr>
          <p:cNvSpPr>
            <a:spLocks noGrp="1"/>
          </p:cNvSpPr>
          <p:nvPr>
            <p:ph type="ctrTitle"/>
          </p:nvPr>
        </p:nvSpPr>
        <p:spPr>
          <a:xfrm>
            <a:off x="503646" y="508665"/>
            <a:ext cx="11170612" cy="1032279"/>
          </a:xfrm>
        </p:spPr>
        <p:txBody>
          <a:bodyPr anchor="t">
            <a:normAutofit/>
          </a:bodyPr>
          <a:lstStyle/>
          <a:p>
            <a:r>
              <a:rPr lang="en-US" dirty="0"/>
              <a:t>Timeline of FDA approved therapies for PDAC</a:t>
            </a:r>
          </a:p>
        </p:txBody>
      </p:sp>
      <p:graphicFrame>
        <p:nvGraphicFramePr>
          <p:cNvPr id="5" name="Text Placeholder 2">
            <a:extLst>
              <a:ext uri="{FF2B5EF4-FFF2-40B4-BE49-F238E27FC236}">
                <a16:creationId xmlns:a16="http://schemas.microsoft.com/office/drawing/2014/main" id="{1B9AB23E-59DF-8671-C346-9CD6B24EB2BB}"/>
              </a:ext>
            </a:extLst>
          </p:cNvPr>
          <p:cNvGraphicFramePr/>
          <p:nvPr>
            <p:extLst>
              <p:ext uri="{D42A27DB-BD31-4B8C-83A1-F6EECF244321}">
                <p14:modId xmlns:p14="http://schemas.microsoft.com/office/powerpoint/2010/main" val="1139457544"/>
              </p:ext>
            </p:extLst>
          </p:nvPr>
        </p:nvGraphicFramePr>
        <p:xfrm>
          <a:off x="613777" y="1089763"/>
          <a:ext cx="11002027" cy="5768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0867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1FBCC-E4DF-F13A-7818-14608613E675}"/>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C4C6B3D6-F51E-D52B-3E1E-F4168426C18E}"/>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751605B5-FF9E-F250-A2C9-EDE54D44E19D}"/>
              </a:ext>
            </a:extLst>
          </p:cNvPr>
          <p:cNvPicPr>
            <a:picLocks noChangeAspect="1"/>
          </p:cNvPicPr>
          <p:nvPr/>
        </p:nvPicPr>
        <p:blipFill>
          <a:blip r:embed="rId2"/>
          <a:srcRect l="60925" t="27949" r="4131" b="23836"/>
          <a:stretch/>
        </p:blipFill>
        <p:spPr>
          <a:xfrm>
            <a:off x="503239" y="741385"/>
            <a:ext cx="7130472" cy="5534155"/>
          </a:xfrm>
          <a:prstGeom prst="rect">
            <a:avLst/>
          </a:prstGeom>
        </p:spPr>
      </p:pic>
    </p:spTree>
    <p:extLst>
      <p:ext uri="{BB962C8B-B14F-4D97-AF65-F5344CB8AC3E}">
        <p14:creationId xmlns:p14="http://schemas.microsoft.com/office/powerpoint/2010/main" val="25792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60D68-10DE-9179-0A63-39FA1562E412}"/>
              </a:ext>
            </a:extLst>
          </p:cNvPr>
          <p:cNvSpPr>
            <a:spLocks noGrp="1"/>
          </p:cNvSpPr>
          <p:nvPr>
            <p:ph type="ctrTitle"/>
          </p:nvPr>
        </p:nvSpPr>
        <p:spPr/>
        <p:txBody>
          <a:bodyPr/>
          <a:lstStyle/>
          <a:p>
            <a:r>
              <a:rPr lang="en-US" dirty="0"/>
              <a:t>EXTEND trial</a:t>
            </a:r>
          </a:p>
        </p:txBody>
      </p:sp>
      <p:sp>
        <p:nvSpPr>
          <p:cNvPr id="3" name="Text Placeholder 2">
            <a:extLst>
              <a:ext uri="{FF2B5EF4-FFF2-40B4-BE49-F238E27FC236}">
                <a16:creationId xmlns:a16="http://schemas.microsoft.com/office/drawing/2014/main" id="{A3634B1A-70BA-DD95-1D51-6CD38ABD7FFD}"/>
              </a:ext>
            </a:extLst>
          </p:cNvPr>
          <p:cNvSpPr>
            <a:spLocks noGrp="1"/>
          </p:cNvSpPr>
          <p:nvPr>
            <p:ph type="body" sz="quarter" idx="10"/>
          </p:nvPr>
        </p:nvSpPr>
        <p:spPr/>
        <p:txBody>
          <a:bodyPr/>
          <a:lstStyle/>
          <a:p>
            <a:r>
              <a:rPr lang="en-US" dirty="0"/>
              <a:t>For carefully selected patients with limited sites of metastatic involvement of PDAC, the addition of locoregional intervention to systemic treatment may provide PFS benefit</a:t>
            </a:r>
          </a:p>
        </p:txBody>
      </p:sp>
      <p:sp>
        <p:nvSpPr>
          <p:cNvPr id="4" name="Content Placeholder 3">
            <a:extLst>
              <a:ext uri="{FF2B5EF4-FFF2-40B4-BE49-F238E27FC236}">
                <a16:creationId xmlns:a16="http://schemas.microsoft.com/office/drawing/2014/main" id="{A6823AB0-5859-64F9-0445-77C8F65DF198}"/>
              </a:ext>
            </a:extLst>
          </p:cNvPr>
          <p:cNvSpPr>
            <a:spLocks noGrp="1"/>
          </p:cNvSpPr>
          <p:nvPr>
            <p:ph sz="quarter" idx="11"/>
          </p:nvPr>
        </p:nvSpPr>
        <p:spPr/>
        <p:txBody>
          <a:bodyPr/>
          <a:lstStyle/>
          <a:p>
            <a:endParaRPr lang="en-US"/>
          </a:p>
        </p:txBody>
      </p:sp>
      <p:pic>
        <p:nvPicPr>
          <p:cNvPr id="6" name="Picture 5">
            <a:extLst>
              <a:ext uri="{FF2B5EF4-FFF2-40B4-BE49-F238E27FC236}">
                <a16:creationId xmlns:a16="http://schemas.microsoft.com/office/drawing/2014/main" id="{ED5EEE8C-E9A9-CD26-84F9-E063EF5F8A10}"/>
              </a:ext>
            </a:extLst>
          </p:cNvPr>
          <p:cNvPicPr>
            <a:picLocks noChangeAspect="1"/>
          </p:cNvPicPr>
          <p:nvPr/>
        </p:nvPicPr>
        <p:blipFill>
          <a:blip r:embed="rId2"/>
          <a:srcRect l="5958" t="39425" r="43082" b="5132"/>
          <a:stretch/>
        </p:blipFill>
        <p:spPr>
          <a:xfrm>
            <a:off x="4795503" y="1400585"/>
            <a:ext cx="7240097" cy="4431068"/>
          </a:xfrm>
          <a:prstGeom prst="rect">
            <a:avLst/>
          </a:prstGeom>
        </p:spPr>
      </p:pic>
    </p:spTree>
    <p:extLst>
      <p:ext uri="{BB962C8B-B14F-4D97-AF65-F5344CB8AC3E}">
        <p14:creationId xmlns:p14="http://schemas.microsoft.com/office/powerpoint/2010/main" val="2892607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2653-385B-C9B7-F7AA-E2FF55BCDEC5}"/>
              </a:ext>
            </a:extLst>
          </p:cNvPr>
          <p:cNvSpPr>
            <a:spLocks noGrp="1"/>
          </p:cNvSpPr>
          <p:nvPr>
            <p:ph type="ctrTitle"/>
          </p:nvPr>
        </p:nvSpPr>
        <p:spPr/>
        <p:txBody>
          <a:bodyPr/>
          <a:lstStyle/>
          <a:p>
            <a:r>
              <a:rPr lang="en-US" dirty="0"/>
              <a:t>Targeting HRD</a:t>
            </a:r>
          </a:p>
        </p:txBody>
      </p:sp>
      <p:sp>
        <p:nvSpPr>
          <p:cNvPr id="3" name="Text Placeholder 2">
            <a:extLst>
              <a:ext uri="{FF2B5EF4-FFF2-40B4-BE49-F238E27FC236}">
                <a16:creationId xmlns:a16="http://schemas.microsoft.com/office/drawing/2014/main" id="{0DCC3591-881E-A9DD-AB45-023EF9D9B6EB}"/>
              </a:ext>
            </a:extLst>
          </p:cNvPr>
          <p:cNvSpPr>
            <a:spLocks noGrp="1"/>
          </p:cNvSpPr>
          <p:nvPr>
            <p:ph type="body" sz="quarter" idx="10"/>
          </p:nvPr>
        </p:nvSpPr>
        <p:spPr>
          <a:xfrm>
            <a:off x="503238" y="2074987"/>
            <a:ext cx="5321365" cy="4510451"/>
          </a:xfrm>
        </p:spPr>
        <p:txBody>
          <a:bodyPr/>
          <a:lstStyle/>
          <a:p>
            <a:pPr marL="0" indent="0">
              <a:buNone/>
            </a:pPr>
            <a:r>
              <a:rPr lang="en-US" dirty="0"/>
              <a:t>“</a:t>
            </a:r>
            <a:r>
              <a:rPr lang="en-US" dirty="0" err="1"/>
              <a:t>BRCA”ness</a:t>
            </a:r>
            <a:endParaRPr lang="en-US" dirty="0"/>
          </a:p>
          <a:p>
            <a:pPr marL="0" indent="0">
              <a:buNone/>
            </a:pPr>
            <a:r>
              <a:rPr lang="en-US" dirty="0"/>
              <a:t>BRCA1, BRCA2, PALB2 benefit from platinum induction therapy</a:t>
            </a:r>
          </a:p>
          <a:p>
            <a:pPr marL="0" indent="0">
              <a:buNone/>
            </a:pPr>
            <a:r>
              <a:rPr lang="en-US" dirty="0"/>
              <a:t>If no progression after 4 months of platinum therapy</a:t>
            </a:r>
          </a:p>
          <a:p>
            <a:pPr marL="0" indent="0">
              <a:buNone/>
            </a:pPr>
            <a:r>
              <a:rPr lang="en-US" dirty="0"/>
              <a:t>Data for maintenance PARP: Olaparib+/IO, Rucaparib</a:t>
            </a:r>
          </a:p>
        </p:txBody>
      </p:sp>
      <p:pic>
        <p:nvPicPr>
          <p:cNvPr id="11270" name="Picture 6" descr="Image">
            <a:extLst>
              <a:ext uri="{FF2B5EF4-FFF2-40B4-BE49-F238E27FC236}">
                <a16:creationId xmlns:a16="http://schemas.microsoft.com/office/drawing/2014/main" id="{47E1FF9B-06CF-71A3-403C-69B727657A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23" r="48266" b="24023"/>
          <a:stretch/>
        </p:blipFill>
        <p:spPr bwMode="auto">
          <a:xfrm>
            <a:off x="6839212" y="3757687"/>
            <a:ext cx="3983277" cy="2827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32B748-1965-E6FC-0936-6106D8E481E4}"/>
              </a:ext>
            </a:extLst>
          </p:cNvPr>
          <p:cNvSpPr txBox="1"/>
          <p:nvPr/>
        </p:nvSpPr>
        <p:spPr>
          <a:xfrm>
            <a:off x="7515616" y="5624186"/>
            <a:ext cx="2916504" cy="369332"/>
          </a:xfrm>
          <a:prstGeom prst="rect">
            <a:avLst/>
          </a:prstGeom>
          <a:noFill/>
        </p:spPr>
        <p:txBody>
          <a:bodyPr wrap="none" rtlCol="0">
            <a:spAutoFit/>
          </a:bodyPr>
          <a:lstStyle/>
          <a:p>
            <a:r>
              <a:rPr lang="en-US" dirty="0"/>
              <a:t>Durvalumab + Olaparib</a:t>
            </a:r>
          </a:p>
        </p:txBody>
      </p:sp>
      <p:pic>
        <p:nvPicPr>
          <p:cNvPr id="11272" name="Picture 8" descr="Image">
            <a:extLst>
              <a:ext uri="{FF2B5EF4-FFF2-40B4-BE49-F238E27FC236}">
                <a16:creationId xmlns:a16="http://schemas.microsoft.com/office/drawing/2014/main" id="{035F0876-63C8-0AA9-28B8-31F1E1C19F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9" t="9431" r="4131" b="9154"/>
          <a:stretch/>
        </p:blipFill>
        <p:spPr bwMode="auto">
          <a:xfrm>
            <a:off x="5463545" y="669702"/>
            <a:ext cx="6092298" cy="300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698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E86D-92B2-F60A-1405-4960F511D972}"/>
              </a:ext>
            </a:extLst>
          </p:cNvPr>
          <p:cNvSpPr>
            <a:spLocks noGrp="1"/>
          </p:cNvSpPr>
          <p:nvPr>
            <p:ph type="ctrTitle"/>
          </p:nvPr>
        </p:nvSpPr>
        <p:spPr/>
        <p:txBody>
          <a:bodyPr/>
          <a:lstStyle/>
          <a:p>
            <a:r>
              <a:rPr lang="en-US" dirty="0"/>
              <a:t>Targeting KRAS G12C OFF: </a:t>
            </a:r>
            <a:r>
              <a:rPr lang="en-US" dirty="0" err="1"/>
              <a:t>Sotorasib</a:t>
            </a:r>
            <a:r>
              <a:rPr lang="en-US" dirty="0"/>
              <a:t> in CodeBreaK100</a:t>
            </a:r>
          </a:p>
        </p:txBody>
      </p:sp>
      <p:sp>
        <p:nvSpPr>
          <p:cNvPr id="3" name="Text Placeholder 2">
            <a:extLst>
              <a:ext uri="{FF2B5EF4-FFF2-40B4-BE49-F238E27FC236}">
                <a16:creationId xmlns:a16="http://schemas.microsoft.com/office/drawing/2014/main" id="{7F46754F-3B75-727B-CD5B-E784A4FB7D24}"/>
              </a:ext>
            </a:extLst>
          </p:cNvPr>
          <p:cNvSpPr>
            <a:spLocks noGrp="1"/>
          </p:cNvSpPr>
          <p:nvPr>
            <p:ph type="body" sz="quarter" idx="10"/>
          </p:nvPr>
        </p:nvSpPr>
        <p:spPr/>
        <p:txBody>
          <a:bodyPr/>
          <a:lstStyle/>
          <a:p>
            <a:pPr marL="0" indent="0">
              <a:buNone/>
            </a:pPr>
            <a:endParaRPr lang="en-US" dirty="0"/>
          </a:p>
        </p:txBody>
      </p:sp>
      <p:pic>
        <p:nvPicPr>
          <p:cNvPr id="14338" name="Picture 2" descr="Image">
            <a:extLst>
              <a:ext uri="{FF2B5EF4-FFF2-40B4-BE49-F238E27FC236}">
                <a16:creationId xmlns:a16="http://schemas.microsoft.com/office/drawing/2014/main" id="{AEDC5D80-C9FA-4F2B-11F9-3A144D7EE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45" y="2074987"/>
            <a:ext cx="7838708" cy="435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214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A068-AC09-2EEA-C9D5-489D5460B9A6}"/>
              </a:ext>
            </a:extLst>
          </p:cNvPr>
          <p:cNvSpPr>
            <a:spLocks noGrp="1"/>
          </p:cNvSpPr>
          <p:nvPr>
            <p:ph type="ctrTitle"/>
          </p:nvPr>
        </p:nvSpPr>
        <p:spPr/>
        <p:txBody>
          <a:bodyPr/>
          <a:lstStyle/>
          <a:p>
            <a:r>
              <a:rPr lang="en-US" dirty="0"/>
              <a:t>Pancreatic cancer is an unmet need: Survival outcomes are uniquely poor</a:t>
            </a:r>
          </a:p>
        </p:txBody>
      </p:sp>
      <p:sp>
        <p:nvSpPr>
          <p:cNvPr id="3" name="Text Placeholder 2">
            <a:extLst>
              <a:ext uri="{FF2B5EF4-FFF2-40B4-BE49-F238E27FC236}">
                <a16:creationId xmlns:a16="http://schemas.microsoft.com/office/drawing/2014/main" id="{D2A50627-A0A4-DEB2-F141-287BF6D3298B}"/>
              </a:ext>
            </a:extLst>
          </p:cNvPr>
          <p:cNvSpPr>
            <a:spLocks noGrp="1"/>
          </p:cNvSpPr>
          <p:nvPr>
            <p:ph type="body" sz="quarter" idx="10"/>
          </p:nvPr>
        </p:nvSpPr>
        <p:spPr/>
        <p:txBody>
          <a:bodyPr/>
          <a:lstStyle/>
          <a:p>
            <a:pPr marL="0" indent="0">
              <a:buNone/>
            </a:pPr>
            <a:r>
              <a:rPr lang="en-US" dirty="0"/>
              <a:t>5 yr OS is “13% overall”</a:t>
            </a:r>
          </a:p>
          <a:p>
            <a:pPr marL="0" indent="0">
              <a:buNone/>
            </a:pPr>
            <a:endParaRPr lang="en-US" dirty="0"/>
          </a:p>
          <a:p>
            <a:pPr marL="0" indent="0">
              <a:buNone/>
            </a:pPr>
            <a:r>
              <a:rPr lang="en-US" dirty="0"/>
              <a:t>Three-fold increase in 5-yr relative survival for people diagnosed with pancreatic cancer, from 4% in the mid-1990s to 13% in 2015–2021, is partly an artifact of an increased number of incidentally detected Well differentiated pancreatic NETs (from 4% to 10%) that have much higher survival (72%) than more common ductal adenocarcinomas (8%)</a:t>
            </a:r>
          </a:p>
        </p:txBody>
      </p:sp>
    </p:spTree>
    <p:extLst>
      <p:ext uri="{BB962C8B-B14F-4D97-AF65-F5344CB8AC3E}">
        <p14:creationId xmlns:p14="http://schemas.microsoft.com/office/powerpoint/2010/main" val="1559420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EA65-1175-8CD5-D405-B75CE579723A}"/>
              </a:ext>
            </a:extLst>
          </p:cNvPr>
          <p:cNvSpPr>
            <a:spLocks noGrp="1"/>
          </p:cNvSpPr>
          <p:nvPr>
            <p:ph type="ctrTitle"/>
          </p:nvPr>
        </p:nvSpPr>
        <p:spPr/>
        <p:txBody>
          <a:bodyPr/>
          <a:lstStyle/>
          <a:p>
            <a:r>
              <a:rPr lang="en-US" dirty="0"/>
              <a:t>KRYSTAL-1: </a:t>
            </a:r>
            <a:r>
              <a:rPr lang="en-US" dirty="0" err="1"/>
              <a:t>Adagrasib</a:t>
            </a:r>
            <a:endParaRPr lang="en-US" dirty="0"/>
          </a:p>
        </p:txBody>
      </p:sp>
      <p:sp>
        <p:nvSpPr>
          <p:cNvPr id="3" name="Text Placeholder 2">
            <a:extLst>
              <a:ext uri="{FF2B5EF4-FFF2-40B4-BE49-F238E27FC236}">
                <a16:creationId xmlns:a16="http://schemas.microsoft.com/office/drawing/2014/main" id="{2754A20E-81F6-5F1C-6D95-09E687FE8685}"/>
              </a:ext>
            </a:extLst>
          </p:cNvPr>
          <p:cNvSpPr>
            <a:spLocks noGrp="1"/>
          </p:cNvSpPr>
          <p:nvPr>
            <p:ph type="body" sz="quarter" idx="10"/>
          </p:nvPr>
        </p:nvSpPr>
        <p:spPr>
          <a:xfrm>
            <a:off x="503238" y="2074987"/>
            <a:ext cx="3805585" cy="4510451"/>
          </a:xfrm>
        </p:spPr>
        <p:txBody>
          <a:bodyPr/>
          <a:lstStyle/>
          <a:p>
            <a:pPr marL="0" indent="0">
              <a:buNone/>
            </a:pPr>
            <a:r>
              <a:rPr lang="en-US" dirty="0" err="1"/>
              <a:t>Adagrasib</a:t>
            </a:r>
            <a:r>
              <a:rPr lang="en-US" dirty="0"/>
              <a:t> G12C off inhibitor</a:t>
            </a:r>
          </a:p>
          <a:p>
            <a:pPr marL="0" indent="0">
              <a:buNone/>
            </a:pPr>
            <a:r>
              <a:rPr lang="en-US" dirty="0"/>
              <a:t>ORR 33% in PDAC</a:t>
            </a:r>
          </a:p>
        </p:txBody>
      </p:sp>
      <p:pic>
        <p:nvPicPr>
          <p:cNvPr id="12290" name="Picture 2" descr="Image">
            <a:extLst>
              <a:ext uri="{FF2B5EF4-FFF2-40B4-BE49-F238E27FC236}">
                <a16:creationId xmlns:a16="http://schemas.microsoft.com/office/drawing/2014/main" id="{DE90E80C-0582-6E4F-FB61-8CF35F1DB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823" y="2074987"/>
            <a:ext cx="718185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575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BA92-4C39-28D9-F42D-0D87B0B15935}"/>
              </a:ext>
            </a:extLst>
          </p:cNvPr>
          <p:cNvSpPr>
            <a:spLocks noGrp="1"/>
          </p:cNvSpPr>
          <p:nvPr>
            <p:ph type="ctrTitle"/>
          </p:nvPr>
        </p:nvSpPr>
        <p:spPr/>
        <p:txBody>
          <a:bodyPr/>
          <a:lstStyle/>
          <a:p>
            <a:r>
              <a:rPr lang="en-US" dirty="0"/>
              <a:t>Different side effects, half life lives, and CNS penetration</a:t>
            </a:r>
          </a:p>
        </p:txBody>
      </p:sp>
      <p:sp>
        <p:nvSpPr>
          <p:cNvPr id="3" name="Text Placeholder 2">
            <a:extLst>
              <a:ext uri="{FF2B5EF4-FFF2-40B4-BE49-F238E27FC236}">
                <a16:creationId xmlns:a16="http://schemas.microsoft.com/office/drawing/2014/main" id="{42D1998C-AD6C-A8FB-1117-E138D3806F54}"/>
              </a:ext>
            </a:extLst>
          </p:cNvPr>
          <p:cNvSpPr>
            <a:spLocks noGrp="1"/>
          </p:cNvSpPr>
          <p:nvPr>
            <p:ph type="body" sz="quarter" idx="10"/>
          </p:nvPr>
        </p:nvSpPr>
        <p:spPr/>
        <p:txBody>
          <a:bodyPr/>
          <a:lstStyle/>
          <a:p>
            <a:endParaRPr lang="en-US"/>
          </a:p>
        </p:txBody>
      </p:sp>
      <p:pic>
        <p:nvPicPr>
          <p:cNvPr id="13314" name="Picture 2" descr="Image">
            <a:extLst>
              <a:ext uri="{FF2B5EF4-FFF2-40B4-BE49-F238E27FC236}">
                <a16:creationId xmlns:a16="http://schemas.microsoft.com/office/drawing/2014/main" id="{97338CBE-F680-A217-9AA8-373564D770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83" b="31774"/>
          <a:stretch/>
        </p:blipFill>
        <p:spPr bwMode="auto">
          <a:xfrm>
            <a:off x="503644" y="1916725"/>
            <a:ext cx="8591151" cy="4668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85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FC880-C276-FEE4-0792-3A1C17DC877B}"/>
              </a:ext>
            </a:extLst>
          </p:cNvPr>
          <p:cNvSpPr>
            <a:spLocks noGrp="1"/>
          </p:cNvSpPr>
          <p:nvPr>
            <p:ph type="ctrTitle"/>
          </p:nvPr>
        </p:nvSpPr>
        <p:spPr/>
        <p:txBody>
          <a:bodyPr/>
          <a:lstStyle/>
          <a:p>
            <a:r>
              <a:rPr lang="en-US" dirty="0"/>
              <a:t>NRG Fusion+ </a:t>
            </a:r>
            <a:r>
              <a:rPr lang="en-US" dirty="0" err="1"/>
              <a:t>Zenocutuzumab</a:t>
            </a:r>
            <a:endParaRPr lang="en-US" dirty="0"/>
          </a:p>
        </p:txBody>
      </p:sp>
      <p:sp>
        <p:nvSpPr>
          <p:cNvPr id="3" name="Text Placeholder 2">
            <a:extLst>
              <a:ext uri="{FF2B5EF4-FFF2-40B4-BE49-F238E27FC236}">
                <a16:creationId xmlns:a16="http://schemas.microsoft.com/office/drawing/2014/main" id="{031D2066-1C41-D50B-0192-019170B8808D}"/>
              </a:ext>
            </a:extLst>
          </p:cNvPr>
          <p:cNvSpPr>
            <a:spLocks noGrp="1"/>
          </p:cNvSpPr>
          <p:nvPr>
            <p:ph type="body" sz="quarter" idx="10"/>
          </p:nvPr>
        </p:nvSpPr>
        <p:spPr/>
        <p:txBody>
          <a:bodyPr/>
          <a:lstStyle/>
          <a:p>
            <a:endParaRPr lang="en-US" dirty="0"/>
          </a:p>
        </p:txBody>
      </p:sp>
      <p:pic>
        <p:nvPicPr>
          <p:cNvPr id="15362" name="Picture 2" descr="Image">
            <a:extLst>
              <a:ext uri="{FF2B5EF4-FFF2-40B4-BE49-F238E27FC236}">
                <a16:creationId xmlns:a16="http://schemas.microsoft.com/office/drawing/2014/main" id="{66534166-EC9E-1078-C4C5-5CCB79152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43" y="1400586"/>
            <a:ext cx="11803113" cy="437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877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4CB1A-6E26-B6F4-CA26-6DF95D519DFF}"/>
              </a:ext>
            </a:extLst>
          </p:cNvPr>
          <p:cNvPicPr>
            <a:picLocks noChangeAspect="1"/>
          </p:cNvPicPr>
          <p:nvPr/>
        </p:nvPicPr>
        <p:blipFill>
          <a:blip r:embed="rId2"/>
          <a:srcRect l="3288" t="18813" r="47602" b="34064"/>
          <a:stretch/>
        </p:blipFill>
        <p:spPr>
          <a:xfrm>
            <a:off x="301789" y="534988"/>
            <a:ext cx="11588421" cy="6254750"/>
          </a:xfrm>
          <a:prstGeom prst="rect">
            <a:avLst/>
          </a:prstGeom>
          <a:noFill/>
        </p:spPr>
      </p:pic>
    </p:spTree>
    <p:extLst>
      <p:ext uri="{BB962C8B-B14F-4D97-AF65-F5344CB8AC3E}">
        <p14:creationId xmlns:p14="http://schemas.microsoft.com/office/powerpoint/2010/main" val="987856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D2EF-04C9-DEC4-5B6F-61415B1B4D55}"/>
              </a:ext>
            </a:extLst>
          </p:cNvPr>
          <p:cNvSpPr>
            <a:spLocks noGrp="1"/>
          </p:cNvSpPr>
          <p:nvPr>
            <p:ph type="ctrTitle"/>
          </p:nvPr>
        </p:nvSpPr>
        <p:spPr>
          <a:xfrm>
            <a:off x="503644" y="711726"/>
            <a:ext cx="10627417" cy="1032279"/>
          </a:xfrm>
        </p:spPr>
        <p:txBody>
          <a:bodyPr/>
          <a:lstStyle/>
          <a:p>
            <a:r>
              <a:rPr lang="en-US"/>
              <a:t>KRAS in Pancreas Cancer</a:t>
            </a:r>
          </a:p>
        </p:txBody>
      </p:sp>
      <p:pic>
        <p:nvPicPr>
          <p:cNvPr id="5" name="Picture 4">
            <a:extLst>
              <a:ext uri="{FF2B5EF4-FFF2-40B4-BE49-F238E27FC236}">
                <a16:creationId xmlns:a16="http://schemas.microsoft.com/office/drawing/2014/main" id="{F3E94F0E-4002-4F4C-61B5-7FC963EED8CA}"/>
              </a:ext>
            </a:extLst>
          </p:cNvPr>
          <p:cNvPicPr>
            <a:picLocks noChangeAspect="1"/>
          </p:cNvPicPr>
          <p:nvPr/>
        </p:nvPicPr>
        <p:blipFill>
          <a:blip r:embed="rId3"/>
          <a:stretch>
            <a:fillRect/>
          </a:stretch>
        </p:blipFill>
        <p:spPr>
          <a:xfrm>
            <a:off x="503644" y="1313835"/>
            <a:ext cx="9859555" cy="5184546"/>
          </a:xfrm>
          <a:prstGeom prst="rect">
            <a:avLst/>
          </a:prstGeom>
        </p:spPr>
      </p:pic>
      <p:sp>
        <p:nvSpPr>
          <p:cNvPr id="4" name="TextBox 3">
            <a:extLst>
              <a:ext uri="{FF2B5EF4-FFF2-40B4-BE49-F238E27FC236}">
                <a16:creationId xmlns:a16="http://schemas.microsoft.com/office/drawing/2014/main" id="{90AEA6B8-C6EE-1325-EA7C-177ECFA4C06E}"/>
              </a:ext>
            </a:extLst>
          </p:cNvPr>
          <p:cNvSpPr txBox="1"/>
          <p:nvPr/>
        </p:nvSpPr>
        <p:spPr>
          <a:xfrm>
            <a:off x="7725103" y="2809680"/>
            <a:ext cx="3794235" cy="1699258"/>
          </a:xfrm>
          <a:prstGeom prst="rect">
            <a:avLst/>
          </a:prstGeom>
          <a:noFill/>
        </p:spPr>
        <p:txBody>
          <a:bodyPr wrap="square">
            <a:spAutoFit/>
          </a:bodyPr>
          <a:lstStyle/>
          <a:p>
            <a:r>
              <a:rPr lang="en-US" sz="2600" b="0" i="1">
                <a:solidFill>
                  <a:srgbClr val="4D4D4D"/>
                </a:solidFill>
                <a:effectLst/>
                <a:latin typeface="OTNEJMQuadraat"/>
              </a:rPr>
              <a:t>KRAS</a:t>
            </a:r>
            <a:r>
              <a:rPr lang="en-US" sz="2600" b="0" i="0">
                <a:solidFill>
                  <a:srgbClr val="4D4D4D"/>
                </a:solidFill>
                <a:effectLst/>
                <a:latin typeface="OTNEJMQuadraat"/>
              </a:rPr>
              <a:t> is a critical driver of tumor initiation, pancreatic intraepithelial neoplasms</a:t>
            </a:r>
            <a:endParaRPr lang="en-US" sz="2600"/>
          </a:p>
        </p:txBody>
      </p:sp>
    </p:spTree>
    <p:extLst>
      <p:ext uri="{BB962C8B-B14F-4D97-AF65-F5344CB8AC3E}">
        <p14:creationId xmlns:p14="http://schemas.microsoft.com/office/powerpoint/2010/main" val="3510045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2F88-5FCB-8248-1ED3-BDD3A5C1B369}"/>
              </a:ext>
            </a:extLst>
          </p:cNvPr>
          <p:cNvSpPr>
            <a:spLocks noGrp="1"/>
          </p:cNvSpPr>
          <p:nvPr>
            <p:ph type="ctrTitle"/>
          </p:nvPr>
        </p:nvSpPr>
        <p:spPr/>
        <p:txBody>
          <a:bodyPr/>
          <a:lstStyle/>
          <a:p>
            <a:r>
              <a:rPr lang="en-US"/>
              <a:t>Drugging the undruggable</a:t>
            </a:r>
          </a:p>
        </p:txBody>
      </p:sp>
      <p:sp>
        <p:nvSpPr>
          <p:cNvPr id="3" name="Text Placeholder 2">
            <a:extLst>
              <a:ext uri="{FF2B5EF4-FFF2-40B4-BE49-F238E27FC236}">
                <a16:creationId xmlns:a16="http://schemas.microsoft.com/office/drawing/2014/main" id="{96360D5E-ABF6-9471-4676-E8967334C8C1}"/>
              </a:ext>
            </a:extLst>
          </p:cNvPr>
          <p:cNvSpPr>
            <a:spLocks noGrp="1"/>
          </p:cNvSpPr>
          <p:nvPr>
            <p:ph type="body" sz="quarter" idx="10"/>
          </p:nvPr>
        </p:nvSpPr>
        <p:spPr>
          <a:xfrm>
            <a:off x="503645" y="1683057"/>
            <a:ext cx="5256431" cy="4510451"/>
          </a:xfrm>
        </p:spPr>
        <p:txBody>
          <a:bodyPr/>
          <a:lstStyle/>
          <a:p>
            <a:r>
              <a:rPr lang="en-US" i="1"/>
              <a:t>KRAS</a:t>
            </a:r>
            <a:r>
              <a:rPr lang="en-US"/>
              <a:t> encodes a small GTPase that cycles between inactive GDP-bound (OFF) and active GTP-bound (ON) states</a:t>
            </a:r>
          </a:p>
          <a:p>
            <a:r>
              <a:rPr lang="en-US"/>
              <a:t>GTP binds to RAS at low picomolar concentrations </a:t>
            </a:r>
            <a:r>
              <a:rPr lang="en-US">
                <a:sym typeface="Wingdings" panose="05000000000000000000" pitchFamily="2" charset="2"/>
              </a:rPr>
              <a:t> </a:t>
            </a:r>
            <a:r>
              <a:rPr lang="en-US"/>
              <a:t>small molecule untenable </a:t>
            </a:r>
          </a:p>
          <a:p>
            <a:r>
              <a:rPr lang="en-US"/>
              <a:t>Surface topology of RAS lacked well-defined pockets amenable to design of small molecules with sufficient affinity and selectivity</a:t>
            </a:r>
          </a:p>
          <a:p>
            <a:endParaRPr lang="en-US"/>
          </a:p>
        </p:txBody>
      </p:sp>
      <p:pic>
        <p:nvPicPr>
          <p:cNvPr id="7" name="Picture 6" descr="A screenshot of a computer screen&#10;&#10;AI-generated content may be incorrect.">
            <a:extLst>
              <a:ext uri="{FF2B5EF4-FFF2-40B4-BE49-F238E27FC236}">
                <a16:creationId xmlns:a16="http://schemas.microsoft.com/office/drawing/2014/main" id="{EC39A959-9435-CD7E-742A-9D07B87FFE0B}"/>
              </a:ext>
            </a:extLst>
          </p:cNvPr>
          <p:cNvPicPr>
            <a:picLocks noChangeAspect="1"/>
          </p:cNvPicPr>
          <p:nvPr/>
        </p:nvPicPr>
        <p:blipFill>
          <a:blip r:embed="rId2"/>
          <a:srcRect l="2612" r="62816" b="60000"/>
          <a:stretch>
            <a:fillRect/>
          </a:stretch>
        </p:blipFill>
        <p:spPr>
          <a:xfrm>
            <a:off x="6306208" y="908094"/>
            <a:ext cx="4698123" cy="5285414"/>
          </a:xfrm>
          <a:prstGeom prst="rect">
            <a:avLst/>
          </a:prstGeom>
        </p:spPr>
      </p:pic>
    </p:spTree>
    <p:extLst>
      <p:ext uri="{BB962C8B-B14F-4D97-AF65-F5344CB8AC3E}">
        <p14:creationId xmlns:p14="http://schemas.microsoft.com/office/powerpoint/2010/main" val="3371635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3616-5E51-24BA-94CE-7AEE1391F692}"/>
              </a:ext>
            </a:extLst>
          </p:cNvPr>
          <p:cNvSpPr>
            <a:spLocks noGrp="1"/>
          </p:cNvSpPr>
          <p:nvPr>
            <p:ph type="ctrTitle"/>
          </p:nvPr>
        </p:nvSpPr>
        <p:spPr>
          <a:xfrm>
            <a:off x="503238" y="814458"/>
            <a:ext cx="10627417" cy="1032279"/>
          </a:xfrm>
        </p:spPr>
        <p:txBody>
          <a:bodyPr/>
          <a:lstStyle/>
          <a:p>
            <a:r>
              <a:rPr lang="en-US"/>
              <a:t>RAS Targeting strategies: OFF vs ON</a:t>
            </a:r>
          </a:p>
        </p:txBody>
      </p:sp>
      <p:sp>
        <p:nvSpPr>
          <p:cNvPr id="3" name="Text Placeholder 2">
            <a:extLst>
              <a:ext uri="{FF2B5EF4-FFF2-40B4-BE49-F238E27FC236}">
                <a16:creationId xmlns:a16="http://schemas.microsoft.com/office/drawing/2014/main" id="{420B5347-2C5B-D5E8-1943-C53977B12125}"/>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CBFEBC90-C4E1-A531-73FB-3948D60DBEFB}"/>
              </a:ext>
            </a:extLst>
          </p:cNvPr>
          <p:cNvPicPr>
            <a:picLocks noChangeAspect="1"/>
          </p:cNvPicPr>
          <p:nvPr/>
        </p:nvPicPr>
        <p:blipFill>
          <a:blip r:embed="rId2"/>
          <a:stretch>
            <a:fillRect/>
          </a:stretch>
        </p:blipFill>
        <p:spPr>
          <a:xfrm>
            <a:off x="503238" y="1572768"/>
            <a:ext cx="10854417" cy="5077066"/>
          </a:xfrm>
          <a:prstGeom prst="rect">
            <a:avLst/>
          </a:prstGeom>
        </p:spPr>
      </p:pic>
    </p:spTree>
    <p:extLst>
      <p:ext uri="{BB962C8B-B14F-4D97-AF65-F5344CB8AC3E}">
        <p14:creationId xmlns:p14="http://schemas.microsoft.com/office/powerpoint/2010/main" val="3413221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65C166-DD51-D706-17E6-55BEC89CDD72}"/>
              </a:ext>
            </a:extLst>
          </p:cNvPr>
          <p:cNvPicPr>
            <a:picLocks noChangeAspect="1"/>
          </p:cNvPicPr>
          <p:nvPr/>
        </p:nvPicPr>
        <p:blipFill>
          <a:blip r:embed="rId2"/>
          <a:stretch>
            <a:fillRect/>
          </a:stretch>
        </p:blipFill>
        <p:spPr>
          <a:xfrm>
            <a:off x="503238" y="1400585"/>
            <a:ext cx="10681108" cy="5292656"/>
          </a:xfrm>
          <a:prstGeom prst="rect">
            <a:avLst/>
          </a:prstGeom>
        </p:spPr>
      </p:pic>
      <p:sp>
        <p:nvSpPr>
          <p:cNvPr id="2" name="Title 1">
            <a:extLst>
              <a:ext uri="{FF2B5EF4-FFF2-40B4-BE49-F238E27FC236}">
                <a16:creationId xmlns:a16="http://schemas.microsoft.com/office/drawing/2014/main" id="{C49BAB6D-1678-5222-2389-90B514C95A1F}"/>
              </a:ext>
            </a:extLst>
          </p:cNvPr>
          <p:cNvSpPr>
            <a:spLocks noGrp="1"/>
          </p:cNvSpPr>
          <p:nvPr>
            <p:ph type="ctrTitle"/>
          </p:nvPr>
        </p:nvSpPr>
        <p:spPr>
          <a:xfrm>
            <a:off x="503237" y="465346"/>
            <a:ext cx="10627417" cy="1032279"/>
          </a:xfrm>
        </p:spPr>
        <p:txBody>
          <a:bodyPr/>
          <a:lstStyle/>
          <a:p>
            <a:r>
              <a:rPr lang="en-US"/>
              <a:t>Daraxonrasib (RMC 6236): RAS(ON) Multi-selective, noncovalent, Tri-Complex Inhibitor</a:t>
            </a:r>
          </a:p>
        </p:txBody>
      </p:sp>
    </p:spTree>
    <p:extLst>
      <p:ext uri="{BB962C8B-B14F-4D97-AF65-F5344CB8AC3E}">
        <p14:creationId xmlns:p14="http://schemas.microsoft.com/office/powerpoint/2010/main" val="4284391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2B97-4244-EE9B-6F35-76DB7738108D}"/>
              </a:ext>
            </a:extLst>
          </p:cNvPr>
          <p:cNvSpPr>
            <a:spLocks noGrp="1"/>
          </p:cNvSpPr>
          <p:nvPr>
            <p:ph type="ctrTitle"/>
          </p:nvPr>
        </p:nvSpPr>
        <p:spPr/>
        <p:txBody>
          <a:bodyPr/>
          <a:lstStyle/>
          <a:p>
            <a:r>
              <a:rPr lang="en-US"/>
              <a:t>Daraxonrasib: RAS(ON) Molecular Glue </a:t>
            </a:r>
          </a:p>
        </p:txBody>
      </p:sp>
      <p:pic>
        <p:nvPicPr>
          <p:cNvPr id="5" name="Picture 4">
            <a:extLst>
              <a:ext uri="{FF2B5EF4-FFF2-40B4-BE49-F238E27FC236}">
                <a16:creationId xmlns:a16="http://schemas.microsoft.com/office/drawing/2014/main" id="{3E4DA6D5-3E75-895A-CBD3-AFED792E5BB3}"/>
              </a:ext>
            </a:extLst>
          </p:cNvPr>
          <p:cNvPicPr>
            <a:picLocks noChangeAspect="1"/>
          </p:cNvPicPr>
          <p:nvPr/>
        </p:nvPicPr>
        <p:blipFill>
          <a:blip r:embed="rId2"/>
          <a:stretch>
            <a:fillRect/>
          </a:stretch>
        </p:blipFill>
        <p:spPr>
          <a:xfrm>
            <a:off x="590888" y="1916725"/>
            <a:ext cx="10452929" cy="3861060"/>
          </a:xfrm>
          <a:prstGeom prst="rect">
            <a:avLst/>
          </a:prstGeom>
        </p:spPr>
      </p:pic>
    </p:spTree>
    <p:extLst>
      <p:ext uri="{BB962C8B-B14F-4D97-AF65-F5344CB8AC3E}">
        <p14:creationId xmlns:p14="http://schemas.microsoft.com/office/powerpoint/2010/main" val="3896374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4D2C-2766-A304-EAFE-BAB9B775EB67}"/>
              </a:ext>
            </a:extLst>
          </p:cNvPr>
          <p:cNvSpPr>
            <a:spLocks noGrp="1"/>
          </p:cNvSpPr>
          <p:nvPr>
            <p:ph type="ctrTitle"/>
          </p:nvPr>
        </p:nvSpPr>
        <p:spPr/>
        <p:txBody>
          <a:bodyPr/>
          <a:lstStyle/>
          <a:p>
            <a:r>
              <a:rPr lang="en-US"/>
              <a:t>Phase I and II trials showed promising responses</a:t>
            </a:r>
          </a:p>
        </p:txBody>
      </p:sp>
      <p:sp>
        <p:nvSpPr>
          <p:cNvPr id="3" name="Text Placeholder 2">
            <a:extLst>
              <a:ext uri="{FF2B5EF4-FFF2-40B4-BE49-F238E27FC236}">
                <a16:creationId xmlns:a16="http://schemas.microsoft.com/office/drawing/2014/main" id="{60607E84-5F6C-C0F6-3B81-C3DAA7C03DE6}"/>
              </a:ext>
            </a:extLst>
          </p:cNvPr>
          <p:cNvSpPr>
            <a:spLocks noGrp="1"/>
          </p:cNvSpPr>
          <p:nvPr>
            <p:ph type="body" sz="quarter" idx="10"/>
          </p:nvPr>
        </p:nvSpPr>
        <p:spPr/>
        <p:txBody>
          <a:bodyPr/>
          <a:lstStyle/>
          <a:p>
            <a:endParaRPr lang="en-US"/>
          </a:p>
        </p:txBody>
      </p:sp>
      <p:pic>
        <p:nvPicPr>
          <p:cNvPr id="5" name="Picture 4" descr="A graph of different colored lines&#10;&#10;AI-generated content may be incorrect.">
            <a:extLst>
              <a:ext uri="{FF2B5EF4-FFF2-40B4-BE49-F238E27FC236}">
                <a16:creationId xmlns:a16="http://schemas.microsoft.com/office/drawing/2014/main" id="{62ED5562-F4D1-C623-28F5-87CF0DBF3FA2}"/>
              </a:ext>
            </a:extLst>
          </p:cNvPr>
          <p:cNvPicPr>
            <a:picLocks noChangeAspect="1"/>
          </p:cNvPicPr>
          <p:nvPr/>
        </p:nvPicPr>
        <p:blipFill>
          <a:blip r:embed="rId3"/>
          <a:srcRect l="862" t="526" r="2154" b="66743"/>
          <a:stretch>
            <a:fillRect/>
          </a:stretch>
        </p:blipFill>
        <p:spPr>
          <a:xfrm>
            <a:off x="503238" y="2074987"/>
            <a:ext cx="10454189" cy="4510451"/>
          </a:xfrm>
          <a:prstGeom prst="rect">
            <a:avLst/>
          </a:prstGeom>
        </p:spPr>
      </p:pic>
    </p:spTree>
    <p:extLst>
      <p:ext uri="{BB962C8B-B14F-4D97-AF65-F5344CB8AC3E}">
        <p14:creationId xmlns:p14="http://schemas.microsoft.com/office/powerpoint/2010/main" val="123333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B9F1-0CE2-6648-696E-BA4B995EB0CC}"/>
              </a:ext>
            </a:extLst>
          </p:cNvPr>
          <p:cNvSpPr>
            <a:spLocks noGrp="1"/>
          </p:cNvSpPr>
          <p:nvPr>
            <p:ph type="ctrTitle"/>
          </p:nvPr>
        </p:nvSpPr>
        <p:spPr/>
        <p:txBody>
          <a:bodyPr/>
          <a:lstStyle/>
          <a:p>
            <a:r>
              <a:rPr lang="en-US" dirty="0"/>
              <a:t>Risk Factors</a:t>
            </a:r>
          </a:p>
        </p:txBody>
      </p:sp>
      <p:sp>
        <p:nvSpPr>
          <p:cNvPr id="3" name="Text Placeholder 2">
            <a:extLst>
              <a:ext uri="{FF2B5EF4-FFF2-40B4-BE49-F238E27FC236}">
                <a16:creationId xmlns:a16="http://schemas.microsoft.com/office/drawing/2014/main" id="{5265F42B-C801-7601-DE0C-4DAF1F8316E3}"/>
              </a:ext>
            </a:extLst>
          </p:cNvPr>
          <p:cNvSpPr>
            <a:spLocks noGrp="1"/>
          </p:cNvSpPr>
          <p:nvPr>
            <p:ph type="body" sz="quarter" idx="10"/>
          </p:nvPr>
        </p:nvSpPr>
        <p:spPr>
          <a:xfrm>
            <a:off x="503239" y="2074987"/>
            <a:ext cx="5730294" cy="4510451"/>
          </a:xfrm>
        </p:spPr>
        <p:txBody>
          <a:bodyPr/>
          <a:lstStyle/>
          <a:p>
            <a:pPr marL="342900" indent="-342900">
              <a:buFont typeface="Arial" panose="020B0604020202020204" pitchFamily="34" charset="0"/>
              <a:buChar char="•"/>
            </a:pPr>
            <a:r>
              <a:rPr lang="en-US" sz="2600" dirty="0"/>
              <a:t>Age</a:t>
            </a:r>
          </a:p>
          <a:p>
            <a:pPr marL="342900" indent="-342900">
              <a:buFont typeface="Arial" panose="020B0604020202020204" pitchFamily="34" charset="0"/>
              <a:buChar char="•"/>
            </a:pPr>
            <a:r>
              <a:rPr lang="en-US" sz="2600" dirty="0"/>
              <a:t>Family History</a:t>
            </a:r>
          </a:p>
          <a:p>
            <a:pPr marL="342900" indent="-342900">
              <a:buFont typeface="Arial" panose="020B0604020202020204" pitchFamily="34" charset="0"/>
              <a:buChar char="•"/>
            </a:pPr>
            <a:r>
              <a:rPr lang="en-US" sz="2600" dirty="0"/>
              <a:t>Smoking </a:t>
            </a:r>
          </a:p>
          <a:p>
            <a:pPr marL="342900" indent="-342900">
              <a:buFont typeface="Arial" panose="020B0604020202020204" pitchFamily="34" charset="0"/>
              <a:buChar char="•"/>
            </a:pPr>
            <a:r>
              <a:rPr lang="en-US" sz="2600" dirty="0"/>
              <a:t>Diabetes</a:t>
            </a:r>
          </a:p>
          <a:p>
            <a:pPr marL="342900" indent="-342900">
              <a:buFont typeface="Arial" panose="020B0604020202020204" pitchFamily="34" charset="0"/>
              <a:buChar char="•"/>
            </a:pPr>
            <a:r>
              <a:rPr lang="en-US" sz="2600" dirty="0"/>
              <a:t>Excessive Alcohol consumption &gt; 3 drinks per day</a:t>
            </a:r>
          </a:p>
          <a:p>
            <a:pPr marL="342900" indent="-342900">
              <a:buFont typeface="Arial" panose="020B0604020202020204" pitchFamily="34" charset="0"/>
              <a:buChar char="•"/>
            </a:pPr>
            <a:r>
              <a:rPr lang="en-US" sz="2600" dirty="0"/>
              <a:t>Chronic Pancreatitis</a:t>
            </a:r>
          </a:p>
          <a:p>
            <a:pPr marL="342900" indent="-342900">
              <a:buFont typeface="Arial" panose="020B0604020202020204" pitchFamily="34" charset="0"/>
              <a:buChar char="•"/>
            </a:pPr>
            <a:r>
              <a:rPr lang="en-US" sz="2600" dirty="0"/>
              <a:t>Ashkenazi Jewish Heritage</a:t>
            </a:r>
          </a:p>
          <a:p>
            <a:pPr marL="0" indent="0">
              <a:buNone/>
            </a:pPr>
            <a:endParaRPr lang="en-US" dirty="0"/>
          </a:p>
        </p:txBody>
      </p:sp>
      <p:pic>
        <p:nvPicPr>
          <p:cNvPr id="5" name="Picture 4">
            <a:extLst>
              <a:ext uri="{FF2B5EF4-FFF2-40B4-BE49-F238E27FC236}">
                <a16:creationId xmlns:a16="http://schemas.microsoft.com/office/drawing/2014/main" id="{2DF1C4D1-CE47-2A70-85FF-7F96054D4C45}"/>
              </a:ext>
            </a:extLst>
          </p:cNvPr>
          <p:cNvPicPr>
            <a:picLocks noChangeAspect="1"/>
          </p:cNvPicPr>
          <p:nvPr/>
        </p:nvPicPr>
        <p:blipFill>
          <a:blip r:embed="rId2"/>
          <a:stretch>
            <a:fillRect/>
          </a:stretch>
        </p:blipFill>
        <p:spPr>
          <a:xfrm>
            <a:off x="6606407" y="620819"/>
            <a:ext cx="4176822" cy="5822981"/>
          </a:xfrm>
          <a:prstGeom prst="rect">
            <a:avLst/>
          </a:prstGeom>
        </p:spPr>
      </p:pic>
    </p:spTree>
    <p:extLst>
      <p:ext uri="{BB962C8B-B14F-4D97-AF65-F5344CB8AC3E}">
        <p14:creationId xmlns:p14="http://schemas.microsoft.com/office/powerpoint/2010/main" val="1479904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17CA-5175-0687-F5B7-F4BD40EC9D6B}"/>
              </a:ext>
            </a:extLst>
          </p:cNvPr>
          <p:cNvSpPr>
            <a:spLocks noGrp="1"/>
          </p:cNvSpPr>
          <p:nvPr>
            <p:ph type="ctrTitle"/>
          </p:nvPr>
        </p:nvSpPr>
        <p:spPr>
          <a:xfrm>
            <a:off x="503645" y="884446"/>
            <a:ext cx="3952941" cy="1032279"/>
          </a:xfrm>
        </p:spPr>
        <p:txBody>
          <a:bodyPr>
            <a:normAutofit fontScale="90000"/>
          </a:bodyPr>
          <a:lstStyle/>
          <a:p>
            <a:r>
              <a:rPr lang="en-US"/>
              <a:t>Daraxonrasib demonstrates antitumor activity despite heavy pretreatment</a:t>
            </a:r>
          </a:p>
        </p:txBody>
      </p:sp>
      <p:pic>
        <p:nvPicPr>
          <p:cNvPr id="4" name="Picture 3" descr="A graph of different colored lines&#10;&#10;AI-generated content may be incorrect.">
            <a:extLst>
              <a:ext uri="{FF2B5EF4-FFF2-40B4-BE49-F238E27FC236}">
                <a16:creationId xmlns:a16="http://schemas.microsoft.com/office/drawing/2014/main" id="{A995D723-9468-E75B-DCA8-1229103423F5}"/>
              </a:ext>
            </a:extLst>
          </p:cNvPr>
          <p:cNvPicPr>
            <a:picLocks noChangeAspect="1"/>
          </p:cNvPicPr>
          <p:nvPr/>
        </p:nvPicPr>
        <p:blipFill>
          <a:blip r:embed="rId2"/>
          <a:srcRect l="626" t="34231" r="1803" b="1304"/>
          <a:stretch>
            <a:fillRect/>
          </a:stretch>
        </p:blipFill>
        <p:spPr>
          <a:xfrm>
            <a:off x="4656283" y="884446"/>
            <a:ext cx="6674069" cy="5637235"/>
          </a:xfrm>
          <a:prstGeom prst="rect">
            <a:avLst/>
          </a:prstGeom>
        </p:spPr>
      </p:pic>
    </p:spTree>
    <p:extLst>
      <p:ext uri="{BB962C8B-B14F-4D97-AF65-F5344CB8AC3E}">
        <p14:creationId xmlns:p14="http://schemas.microsoft.com/office/powerpoint/2010/main" val="3681219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3FD1C-EAF3-2E9F-B85A-B7C3B6497ADB}"/>
              </a:ext>
            </a:extLst>
          </p:cNvPr>
          <p:cNvSpPr>
            <a:spLocks noGrp="1"/>
          </p:cNvSpPr>
          <p:nvPr>
            <p:ph type="ctrTitle"/>
          </p:nvPr>
        </p:nvSpPr>
        <p:spPr/>
        <p:txBody>
          <a:bodyPr/>
          <a:lstStyle/>
          <a:p>
            <a:r>
              <a:rPr lang="en-US"/>
              <a:t>Daraxonrasib elicits high disease control rate</a:t>
            </a:r>
          </a:p>
        </p:txBody>
      </p:sp>
      <p:sp>
        <p:nvSpPr>
          <p:cNvPr id="3" name="Text Placeholder 2">
            <a:extLst>
              <a:ext uri="{FF2B5EF4-FFF2-40B4-BE49-F238E27FC236}">
                <a16:creationId xmlns:a16="http://schemas.microsoft.com/office/drawing/2014/main" id="{2F0581AE-B305-A942-FDCC-1441252E3534}"/>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C1972468-4E8A-30DF-E467-C4ED48357D53}"/>
              </a:ext>
            </a:extLst>
          </p:cNvPr>
          <p:cNvPicPr>
            <a:picLocks noChangeAspect="1"/>
          </p:cNvPicPr>
          <p:nvPr/>
        </p:nvPicPr>
        <p:blipFill>
          <a:blip r:embed="rId2"/>
          <a:srcRect l="22758" t="29119" r="27500" b="22452"/>
          <a:stretch>
            <a:fillRect/>
          </a:stretch>
        </p:blipFill>
        <p:spPr>
          <a:xfrm>
            <a:off x="503237" y="1997140"/>
            <a:ext cx="8378003" cy="4588298"/>
          </a:xfrm>
          <a:prstGeom prst="rect">
            <a:avLst/>
          </a:prstGeom>
        </p:spPr>
      </p:pic>
    </p:spTree>
    <p:extLst>
      <p:ext uri="{BB962C8B-B14F-4D97-AF65-F5344CB8AC3E}">
        <p14:creationId xmlns:p14="http://schemas.microsoft.com/office/powerpoint/2010/main" val="3407941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115E-4F2F-1207-D2FC-8896846B540B}"/>
              </a:ext>
            </a:extLst>
          </p:cNvPr>
          <p:cNvSpPr>
            <a:spLocks noGrp="1"/>
          </p:cNvSpPr>
          <p:nvPr>
            <p:ph type="ctrTitle"/>
          </p:nvPr>
        </p:nvSpPr>
        <p:spPr/>
        <p:txBody>
          <a:bodyPr/>
          <a:lstStyle/>
          <a:p>
            <a:r>
              <a:rPr lang="en-US"/>
              <a:t>Daraxonrasib conferred survival benefit in 2L that exceeds historical 1L standard</a:t>
            </a:r>
          </a:p>
        </p:txBody>
      </p:sp>
      <p:sp>
        <p:nvSpPr>
          <p:cNvPr id="3" name="Text Placeholder 2">
            <a:extLst>
              <a:ext uri="{FF2B5EF4-FFF2-40B4-BE49-F238E27FC236}">
                <a16:creationId xmlns:a16="http://schemas.microsoft.com/office/drawing/2014/main" id="{421155EF-F79E-B6F8-6F80-A95C91196F0C}"/>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4C00EE53-B067-5E31-14B9-A6FEF5E52353}"/>
              </a:ext>
            </a:extLst>
          </p:cNvPr>
          <p:cNvPicPr>
            <a:picLocks noChangeAspect="1"/>
          </p:cNvPicPr>
          <p:nvPr/>
        </p:nvPicPr>
        <p:blipFill>
          <a:blip r:embed="rId2"/>
          <a:srcRect l="23191" t="31418" r="27673" b="12897"/>
          <a:stretch>
            <a:fillRect/>
          </a:stretch>
        </p:blipFill>
        <p:spPr>
          <a:xfrm>
            <a:off x="503645" y="1995217"/>
            <a:ext cx="7200438" cy="4590222"/>
          </a:xfrm>
          <a:prstGeom prst="rect">
            <a:avLst/>
          </a:prstGeom>
        </p:spPr>
      </p:pic>
    </p:spTree>
    <p:extLst>
      <p:ext uri="{BB962C8B-B14F-4D97-AF65-F5344CB8AC3E}">
        <p14:creationId xmlns:p14="http://schemas.microsoft.com/office/powerpoint/2010/main" val="668933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FC31-AF78-92F1-AE7A-7435FEEB31C4}"/>
              </a:ext>
            </a:extLst>
          </p:cNvPr>
          <p:cNvSpPr>
            <a:spLocks noGrp="1"/>
          </p:cNvSpPr>
          <p:nvPr>
            <p:ph type="ctrTitle"/>
          </p:nvPr>
        </p:nvSpPr>
        <p:spPr/>
        <p:txBody>
          <a:bodyPr/>
          <a:lstStyle/>
          <a:p>
            <a:r>
              <a:rPr lang="en-US"/>
              <a:t>Treatment associated with G3 AEs in 1/3 of patients</a:t>
            </a:r>
          </a:p>
        </p:txBody>
      </p:sp>
      <p:sp>
        <p:nvSpPr>
          <p:cNvPr id="3" name="Text Placeholder 2">
            <a:extLst>
              <a:ext uri="{FF2B5EF4-FFF2-40B4-BE49-F238E27FC236}">
                <a16:creationId xmlns:a16="http://schemas.microsoft.com/office/drawing/2014/main" id="{F2B612BE-1405-EA94-A58B-E9F2E7C2C109}"/>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649D4480-8194-2184-B40A-873EF54616B3}"/>
              </a:ext>
            </a:extLst>
          </p:cNvPr>
          <p:cNvPicPr>
            <a:picLocks noChangeAspect="1"/>
          </p:cNvPicPr>
          <p:nvPr/>
        </p:nvPicPr>
        <p:blipFill>
          <a:blip r:embed="rId2"/>
          <a:srcRect l="18017" t="26514" r="16983" b="8965"/>
          <a:stretch>
            <a:fillRect/>
          </a:stretch>
        </p:blipFill>
        <p:spPr>
          <a:xfrm>
            <a:off x="503238" y="1455660"/>
            <a:ext cx="9187300" cy="5129778"/>
          </a:xfrm>
          <a:prstGeom prst="rect">
            <a:avLst/>
          </a:prstGeom>
        </p:spPr>
      </p:pic>
    </p:spTree>
    <p:extLst>
      <p:ext uri="{BB962C8B-B14F-4D97-AF65-F5344CB8AC3E}">
        <p14:creationId xmlns:p14="http://schemas.microsoft.com/office/powerpoint/2010/main" val="2320049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1985-A320-D1A4-688A-BFC7B9431B53}"/>
              </a:ext>
            </a:extLst>
          </p:cNvPr>
          <p:cNvSpPr>
            <a:spLocks noGrp="1"/>
          </p:cNvSpPr>
          <p:nvPr>
            <p:ph type="ctrTitle"/>
          </p:nvPr>
        </p:nvSpPr>
        <p:spPr/>
        <p:txBody>
          <a:bodyPr/>
          <a:lstStyle/>
          <a:p>
            <a:r>
              <a:rPr lang="en-US"/>
              <a:t>RASolute 302: 2L metastatic PDAC</a:t>
            </a:r>
          </a:p>
        </p:txBody>
      </p:sp>
      <p:sp>
        <p:nvSpPr>
          <p:cNvPr id="3" name="Text Placeholder 2">
            <a:extLst>
              <a:ext uri="{FF2B5EF4-FFF2-40B4-BE49-F238E27FC236}">
                <a16:creationId xmlns:a16="http://schemas.microsoft.com/office/drawing/2014/main" id="{D6BFD436-F97B-70BB-1A2B-50CC032FB9C3}"/>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754511FB-43F6-5CF4-045C-C748837BDFFA}"/>
              </a:ext>
            </a:extLst>
          </p:cNvPr>
          <p:cNvPicPr>
            <a:picLocks noChangeAspect="1"/>
          </p:cNvPicPr>
          <p:nvPr/>
        </p:nvPicPr>
        <p:blipFill>
          <a:blip r:embed="rId2"/>
          <a:srcRect t="20033"/>
          <a:stretch>
            <a:fillRect/>
          </a:stretch>
        </p:blipFill>
        <p:spPr>
          <a:xfrm>
            <a:off x="503238" y="1647825"/>
            <a:ext cx="10702821" cy="4142710"/>
          </a:xfrm>
          <a:prstGeom prst="rect">
            <a:avLst/>
          </a:prstGeom>
        </p:spPr>
      </p:pic>
    </p:spTree>
    <p:extLst>
      <p:ext uri="{BB962C8B-B14F-4D97-AF65-F5344CB8AC3E}">
        <p14:creationId xmlns:p14="http://schemas.microsoft.com/office/powerpoint/2010/main" val="7958100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E5A2-AB05-4D06-874D-943C2EA48E3D}"/>
              </a:ext>
            </a:extLst>
          </p:cNvPr>
          <p:cNvSpPr>
            <a:spLocks noGrp="1"/>
          </p:cNvSpPr>
          <p:nvPr>
            <p:ph type="ctrTitle"/>
          </p:nvPr>
        </p:nvSpPr>
        <p:spPr/>
        <p:txBody>
          <a:bodyPr/>
          <a:lstStyle/>
          <a:p>
            <a:r>
              <a:rPr lang="en-US"/>
              <a:t>Updates on outcomes</a:t>
            </a:r>
          </a:p>
        </p:txBody>
      </p:sp>
      <p:sp>
        <p:nvSpPr>
          <p:cNvPr id="3" name="Text Placeholder 2">
            <a:extLst>
              <a:ext uri="{FF2B5EF4-FFF2-40B4-BE49-F238E27FC236}">
                <a16:creationId xmlns:a16="http://schemas.microsoft.com/office/drawing/2014/main" id="{DFA73C80-938F-13C0-A725-B15C1C7544CC}"/>
              </a:ext>
            </a:extLst>
          </p:cNvPr>
          <p:cNvSpPr>
            <a:spLocks noGrp="1"/>
          </p:cNvSpPr>
          <p:nvPr>
            <p:ph type="body" sz="quarter" idx="10"/>
          </p:nvPr>
        </p:nvSpPr>
        <p:spPr/>
        <p:txBody>
          <a:bodyPr/>
          <a:lstStyle/>
          <a:p>
            <a:r>
              <a:rPr lang="en-US"/>
              <a:t>Press release: Daraxonrasib demonstrated a median OS of 13.2 months versus 6.7 months for chemotherapy, with a hazard ratio of 0.40 (p &lt; 0.0001).</a:t>
            </a:r>
          </a:p>
          <a:p>
            <a:r>
              <a:rPr lang="en-US"/>
              <a:t>FDA submission being reviewed</a:t>
            </a:r>
          </a:p>
          <a:p>
            <a:r>
              <a:rPr lang="en-US"/>
              <a:t>FDA has permitted expanded access</a:t>
            </a:r>
          </a:p>
          <a:p>
            <a:r>
              <a:rPr lang="en-US"/>
              <a:t>Final data to be presented at ASCO</a:t>
            </a:r>
          </a:p>
          <a:p>
            <a:r>
              <a:rPr lang="en-US"/>
              <a:t>Next steps: Testing in the adjuvant setting and in the first line setting in combination with chemotherapy</a:t>
            </a:r>
          </a:p>
        </p:txBody>
      </p:sp>
    </p:spTree>
    <p:extLst>
      <p:ext uri="{BB962C8B-B14F-4D97-AF65-F5344CB8AC3E}">
        <p14:creationId xmlns:p14="http://schemas.microsoft.com/office/powerpoint/2010/main" val="3468625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D752-147A-C60E-2104-A116459A2551}"/>
              </a:ext>
            </a:extLst>
          </p:cNvPr>
          <p:cNvSpPr>
            <a:spLocks noGrp="1"/>
          </p:cNvSpPr>
          <p:nvPr>
            <p:ph type="ctrTitle"/>
          </p:nvPr>
        </p:nvSpPr>
        <p:spPr/>
        <p:txBody>
          <a:bodyPr/>
          <a:lstStyle/>
          <a:p>
            <a:r>
              <a:rPr lang="en-US" dirty="0" err="1"/>
              <a:t>Setidegrasib</a:t>
            </a:r>
            <a:r>
              <a:rPr lang="en-US" dirty="0"/>
              <a:t>: KRASG12D degrader</a:t>
            </a:r>
          </a:p>
        </p:txBody>
      </p:sp>
      <p:sp>
        <p:nvSpPr>
          <p:cNvPr id="3" name="Text Placeholder 2">
            <a:extLst>
              <a:ext uri="{FF2B5EF4-FFF2-40B4-BE49-F238E27FC236}">
                <a16:creationId xmlns:a16="http://schemas.microsoft.com/office/drawing/2014/main" id="{8495026F-5174-2748-3D17-F73B9F910E38}"/>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9D1185AC-0141-4795-DDE6-C83ED899C8AD}"/>
              </a:ext>
            </a:extLst>
          </p:cNvPr>
          <p:cNvPicPr>
            <a:picLocks noChangeAspect="1"/>
          </p:cNvPicPr>
          <p:nvPr/>
        </p:nvPicPr>
        <p:blipFill>
          <a:blip r:embed="rId2"/>
          <a:stretch>
            <a:fillRect/>
          </a:stretch>
        </p:blipFill>
        <p:spPr>
          <a:xfrm>
            <a:off x="7384806" y="644002"/>
            <a:ext cx="4504856" cy="5776332"/>
          </a:xfrm>
          <a:prstGeom prst="rect">
            <a:avLst/>
          </a:prstGeom>
        </p:spPr>
      </p:pic>
      <p:pic>
        <p:nvPicPr>
          <p:cNvPr id="8" name="図 6">
            <a:extLst>
              <a:ext uri="{FF2B5EF4-FFF2-40B4-BE49-F238E27FC236}">
                <a16:creationId xmlns:a16="http://schemas.microsoft.com/office/drawing/2014/main" id="{E8AE01B4-8411-07AA-1B75-8F8824289FDD}"/>
              </a:ext>
            </a:extLst>
          </p:cNvPr>
          <p:cNvPicPr>
            <a:picLocks noChangeAspect="1"/>
          </p:cNvPicPr>
          <p:nvPr/>
        </p:nvPicPr>
        <p:blipFill rotWithShape="1">
          <a:blip r:embed="rId3"/>
          <a:srcRect t="5654"/>
          <a:stretch/>
        </p:blipFill>
        <p:spPr>
          <a:xfrm>
            <a:off x="460117" y="2074987"/>
            <a:ext cx="6524094" cy="4345347"/>
          </a:xfrm>
          <a:prstGeom prst="rect">
            <a:avLst/>
          </a:prstGeom>
        </p:spPr>
      </p:pic>
    </p:spTree>
    <p:extLst>
      <p:ext uri="{BB962C8B-B14F-4D97-AF65-F5344CB8AC3E}">
        <p14:creationId xmlns:p14="http://schemas.microsoft.com/office/powerpoint/2010/main" val="11051016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93B30-AE1F-08FD-7BEC-CA44921D13DE}"/>
              </a:ext>
            </a:extLst>
          </p:cNvPr>
          <p:cNvSpPr>
            <a:spLocks noGrp="1"/>
          </p:cNvSpPr>
          <p:nvPr>
            <p:ph type="ctrTitle"/>
          </p:nvPr>
        </p:nvSpPr>
        <p:spPr/>
        <p:txBody>
          <a:bodyPr/>
          <a:lstStyle/>
          <a:p>
            <a:endParaRPr lang="en-US" dirty="0"/>
          </a:p>
        </p:txBody>
      </p:sp>
      <p:sp>
        <p:nvSpPr>
          <p:cNvPr id="3" name="Text Placeholder 2">
            <a:extLst>
              <a:ext uri="{FF2B5EF4-FFF2-40B4-BE49-F238E27FC236}">
                <a16:creationId xmlns:a16="http://schemas.microsoft.com/office/drawing/2014/main" id="{E81C110F-268E-C90D-B372-CF36F9B7F3A7}"/>
              </a:ext>
            </a:extLst>
          </p:cNvPr>
          <p:cNvSpPr>
            <a:spLocks noGrp="1"/>
          </p:cNvSpPr>
          <p:nvPr>
            <p:ph type="body" sz="quarter" idx="10"/>
          </p:nvPr>
        </p:nvSpPr>
        <p:spPr/>
        <p:txBody>
          <a:bodyPr/>
          <a:lstStyle/>
          <a:p>
            <a:endParaRPr lang="en-US" dirty="0"/>
          </a:p>
        </p:txBody>
      </p:sp>
      <p:pic>
        <p:nvPicPr>
          <p:cNvPr id="9" name="Picture 8">
            <a:extLst>
              <a:ext uri="{FF2B5EF4-FFF2-40B4-BE49-F238E27FC236}">
                <a16:creationId xmlns:a16="http://schemas.microsoft.com/office/drawing/2014/main" id="{B1011A40-911E-3071-4009-25CBE319775C}"/>
              </a:ext>
            </a:extLst>
          </p:cNvPr>
          <p:cNvPicPr>
            <a:picLocks noChangeAspect="1"/>
          </p:cNvPicPr>
          <p:nvPr/>
        </p:nvPicPr>
        <p:blipFill>
          <a:blip r:embed="rId3"/>
          <a:srcRect l="900" t="196" r="1778" b="52657"/>
          <a:stretch>
            <a:fillRect/>
          </a:stretch>
        </p:blipFill>
        <p:spPr>
          <a:xfrm>
            <a:off x="490192" y="884445"/>
            <a:ext cx="8776354" cy="5700993"/>
          </a:xfrm>
          <a:prstGeom prst="rect">
            <a:avLst/>
          </a:prstGeom>
        </p:spPr>
      </p:pic>
    </p:spTree>
    <p:extLst>
      <p:ext uri="{BB962C8B-B14F-4D97-AF65-F5344CB8AC3E}">
        <p14:creationId xmlns:p14="http://schemas.microsoft.com/office/powerpoint/2010/main" val="970479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B16EB-4F5C-CE8D-CB24-D3F2058A7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3E4E0-EECC-AAD3-5581-980125179B55}"/>
              </a:ext>
            </a:extLst>
          </p:cNvPr>
          <p:cNvSpPr>
            <a:spLocks noGrp="1"/>
          </p:cNvSpPr>
          <p:nvPr>
            <p:ph type="ctrTitle"/>
          </p:nvPr>
        </p:nvSpPr>
        <p:spPr/>
        <p:txBody>
          <a:bodyPr/>
          <a:lstStyle/>
          <a:p>
            <a:endParaRPr lang="en-US" dirty="0"/>
          </a:p>
        </p:txBody>
      </p:sp>
      <p:sp>
        <p:nvSpPr>
          <p:cNvPr id="3" name="Text Placeholder 2">
            <a:extLst>
              <a:ext uri="{FF2B5EF4-FFF2-40B4-BE49-F238E27FC236}">
                <a16:creationId xmlns:a16="http://schemas.microsoft.com/office/drawing/2014/main" id="{3C6E8E1C-9F32-C5A7-750F-09D5A6D7089E}"/>
              </a:ext>
            </a:extLst>
          </p:cNvPr>
          <p:cNvSpPr>
            <a:spLocks noGrp="1"/>
          </p:cNvSpPr>
          <p:nvPr>
            <p:ph type="body" sz="quarter" idx="10"/>
          </p:nvPr>
        </p:nvSpPr>
        <p:spPr/>
        <p:txBody>
          <a:bodyPr/>
          <a:lstStyle/>
          <a:p>
            <a:endParaRPr lang="en-US" dirty="0"/>
          </a:p>
        </p:txBody>
      </p:sp>
      <p:pic>
        <p:nvPicPr>
          <p:cNvPr id="9" name="Picture 8">
            <a:extLst>
              <a:ext uri="{FF2B5EF4-FFF2-40B4-BE49-F238E27FC236}">
                <a16:creationId xmlns:a16="http://schemas.microsoft.com/office/drawing/2014/main" id="{BAB7E3C8-F08C-DAD1-752F-A3B3E6C4465A}"/>
              </a:ext>
            </a:extLst>
          </p:cNvPr>
          <p:cNvPicPr>
            <a:picLocks noChangeAspect="1"/>
          </p:cNvPicPr>
          <p:nvPr/>
        </p:nvPicPr>
        <p:blipFill>
          <a:blip r:embed="rId2"/>
          <a:srcRect l="880" t="47615" r="4693" b="1090"/>
          <a:stretch>
            <a:fillRect/>
          </a:stretch>
        </p:blipFill>
        <p:spPr>
          <a:xfrm>
            <a:off x="575035" y="884446"/>
            <a:ext cx="7663992" cy="5582342"/>
          </a:xfrm>
          <a:prstGeom prst="rect">
            <a:avLst/>
          </a:prstGeom>
        </p:spPr>
      </p:pic>
    </p:spTree>
    <p:extLst>
      <p:ext uri="{BB962C8B-B14F-4D97-AF65-F5344CB8AC3E}">
        <p14:creationId xmlns:p14="http://schemas.microsoft.com/office/powerpoint/2010/main" val="38984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5706-FDC5-D67C-F837-F5FB9CB10EDA}"/>
              </a:ext>
            </a:extLst>
          </p:cNvPr>
          <p:cNvSpPr>
            <a:spLocks noGrp="1"/>
          </p:cNvSpPr>
          <p:nvPr>
            <p:ph type="ctrTitle"/>
          </p:nvPr>
        </p:nvSpPr>
        <p:spPr/>
        <p:txBody>
          <a:bodyPr/>
          <a:lstStyle/>
          <a:p>
            <a:r>
              <a:rPr lang="en-US" dirty="0"/>
              <a:t>Daraxonrasib Monotherapy in 1L PDAC</a:t>
            </a:r>
          </a:p>
        </p:txBody>
      </p:sp>
      <p:sp>
        <p:nvSpPr>
          <p:cNvPr id="3" name="Text Placeholder 2">
            <a:extLst>
              <a:ext uri="{FF2B5EF4-FFF2-40B4-BE49-F238E27FC236}">
                <a16:creationId xmlns:a16="http://schemas.microsoft.com/office/drawing/2014/main" id="{D79C0665-A831-6669-A7B6-ABA861A0FAFC}"/>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8DAE2B60-00B1-8D1B-2854-84C6E0916B9E}"/>
              </a:ext>
            </a:extLst>
          </p:cNvPr>
          <p:cNvPicPr>
            <a:picLocks noChangeAspect="1"/>
          </p:cNvPicPr>
          <p:nvPr/>
        </p:nvPicPr>
        <p:blipFill>
          <a:blip r:embed="rId2"/>
          <a:stretch>
            <a:fillRect/>
          </a:stretch>
        </p:blipFill>
        <p:spPr>
          <a:xfrm>
            <a:off x="528783" y="1695410"/>
            <a:ext cx="7549988" cy="4890028"/>
          </a:xfrm>
          <a:prstGeom prst="rect">
            <a:avLst/>
          </a:prstGeom>
        </p:spPr>
      </p:pic>
      <p:pic>
        <p:nvPicPr>
          <p:cNvPr id="7" name="Picture 6">
            <a:extLst>
              <a:ext uri="{FF2B5EF4-FFF2-40B4-BE49-F238E27FC236}">
                <a16:creationId xmlns:a16="http://schemas.microsoft.com/office/drawing/2014/main" id="{B63BE411-199E-8D78-4FFB-992391C8A1C1}"/>
              </a:ext>
            </a:extLst>
          </p:cNvPr>
          <p:cNvPicPr>
            <a:picLocks noChangeAspect="1"/>
          </p:cNvPicPr>
          <p:nvPr/>
        </p:nvPicPr>
        <p:blipFill>
          <a:blip r:embed="rId3"/>
          <a:stretch>
            <a:fillRect/>
          </a:stretch>
        </p:blipFill>
        <p:spPr>
          <a:xfrm>
            <a:off x="8103909" y="2005922"/>
            <a:ext cx="3781953" cy="1733792"/>
          </a:xfrm>
          <a:prstGeom prst="rect">
            <a:avLst/>
          </a:prstGeom>
        </p:spPr>
      </p:pic>
    </p:spTree>
    <p:extLst>
      <p:ext uri="{BB962C8B-B14F-4D97-AF65-F5344CB8AC3E}">
        <p14:creationId xmlns:p14="http://schemas.microsoft.com/office/powerpoint/2010/main" val="4164288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E64F-1BCD-9871-CA06-7214820A3BD7}"/>
              </a:ext>
            </a:extLst>
          </p:cNvPr>
          <p:cNvSpPr>
            <a:spLocks noGrp="1"/>
          </p:cNvSpPr>
          <p:nvPr>
            <p:ph type="ctrTitle"/>
          </p:nvPr>
        </p:nvSpPr>
        <p:spPr/>
        <p:txBody>
          <a:bodyPr/>
          <a:lstStyle/>
          <a:p>
            <a:r>
              <a:rPr lang="en-US" dirty="0"/>
              <a:t>Risk Factors</a:t>
            </a:r>
          </a:p>
        </p:txBody>
      </p:sp>
      <p:sp>
        <p:nvSpPr>
          <p:cNvPr id="3" name="Text Placeholder 2">
            <a:extLst>
              <a:ext uri="{FF2B5EF4-FFF2-40B4-BE49-F238E27FC236}">
                <a16:creationId xmlns:a16="http://schemas.microsoft.com/office/drawing/2014/main" id="{71C71069-7A77-BC5C-4CF0-F21BC404308A}"/>
              </a:ext>
            </a:extLst>
          </p:cNvPr>
          <p:cNvSpPr>
            <a:spLocks noGrp="1"/>
          </p:cNvSpPr>
          <p:nvPr>
            <p:ph type="body" sz="quarter" idx="10"/>
          </p:nvPr>
        </p:nvSpPr>
        <p:spPr/>
        <p:txBody>
          <a:bodyPr/>
          <a:lstStyle/>
          <a:p>
            <a:pPr>
              <a:buFont typeface="Arial" panose="020B0604020202020204" pitchFamily="34" charset="0"/>
              <a:buChar char="•"/>
            </a:pPr>
            <a:r>
              <a:rPr lang="en-US" dirty="0"/>
              <a:t>Most important non-modifiable risk factor is age: 80% of cases occurring in individuals aged 60–80 years	</a:t>
            </a:r>
          </a:p>
        </p:txBody>
      </p:sp>
    </p:spTree>
    <p:extLst>
      <p:ext uri="{BB962C8B-B14F-4D97-AF65-F5344CB8AC3E}">
        <p14:creationId xmlns:p14="http://schemas.microsoft.com/office/powerpoint/2010/main" val="1296334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89C1-DAB1-1951-4E98-62D5FB857116}"/>
              </a:ext>
            </a:extLst>
          </p:cNvPr>
          <p:cNvSpPr>
            <a:spLocks noGrp="1"/>
          </p:cNvSpPr>
          <p:nvPr>
            <p:ph type="ctrTitle"/>
          </p:nvPr>
        </p:nvSpPr>
        <p:spPr/>
        <p:txBody>
          <a:bodyPr/>
          <a:lstStyle/>
          <a:p>
            <a:endParaRPr lang="en-US" dirty="0"/>
          </a:p>
        </p:txBody>
      </p:sp>
      <p:sp>
        <p:nvSpPr>
          <p:cNvPr id="3" name="Text Placeholder 2">
            <a:extLst>
              <a:ext uri="{FF2B5EF4-FFF2-40B4-BE49-F238E27FC236}">
                <a16:creationId xmlns:a16="http://schemas.microsoft.com/office/drawing/2014/main" id="{CA7010C8-9990-09C9-8FF4-9DEBFF77755F}"/>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1B4C3C55-AC35-8C1D-A48F-9E4C1D54ADC7}"/>
              </a:ext>
            </a:extLst>
          </p:cNvPr>
          <p:cNvPicPr>
            <a:picLocks noChangeAspect="1"/>
          </p:cNvPicPr>
          <p:nvPr/>
        </p:nvPicPr>
        <p:blipFill>
          <a:blip r:embed="rId2"/>
          <a:stretch>
            <a:fillRect/>
          </a:stretch>
        </p:blipFill>
        <p:spPr>
          <a:xfrm>
            <a:off x="237307" y="599680"/>
            <a:ext cx="11717385" cy="5658640"/>
          </a:xfrm>
          <a:prstGeom prst="rect">
            <a:avLst/>
          </a:prstGeom>
        </p:spPr>
      </p:pic>
    </p:spTree>
    <p:extLst>
      <p:ext uri="{BB962C8B-B14F-4D97-AF65-F5344CB8AC3E}">
        <p14:creationId xmlns:p14="http://schemas.microsoft.com/office/powerpoint/2010/main" val="24744833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44EF-2E21-10CC-5A8E-80F4062C52E6}"/>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905C9ACF-D8CD-8BC3-7943-7FA69C7C59CB}"/>
              </a:ext>
            </a:extLst>
          </p:cNvPr>
          <p:cNvSpPr>
            <a:spLocks noGrp="1"/>
          </p:cNvSpPr>
          <p:nvPr>
            <p:ph type="body" sz="quarter" idx="10"/>
          </p:nvPr>
        </p:nvSpPr>
        <p:spPr/>
        <p:txBody>
          <a:bodyPr/>
          <a:lstStyle/>
          <a:p>
            <a:endParaRPr lang="en-US"/>
          </a:p>
        </p:txBody>
      </p:sp>
      <p:pic>
        <p:nvPicPr>
          <p:cNvPr id="7170" name="Picture 2" descr="Image">
            <a:extLst>
              <a:ext uri="{FF2B5EF4-FFF2-40B4-BE49-F238E27FC236}">
                <a16:creationId xmlns:a16="http://schemas.microsoft.com/office/drawing/2014/main" id="{F8D6C781-A165-27AA-6F83-428B4442B5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54" r="3193" b="17077"/>
          <a:stretch/>
        </p:blipFill>
        <p:spPr bwMode="auto">
          <a:xfrm>
            <a:off x="610190" y="884446"/>
            <a:ext cx="10413512" cy="514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331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543AB6-1600-84F1-C739-01FBFD97CD82}"/>
              </a:ext>
            </a:extLst>
          </p:cNvPr>
          <p:cNvSpPr>
            <a:spLocks noGrp="1"/>
          </p:cNvSpPr>
          <p:nvPr>
            <p:ph type="body" sz="quarter" idx="10"/>
          </p:nvPr>
        </p:nvSpPr>
        <p:spPr/>
        <p:txBody>
          <a:bodyPr/>
          <a:lstStyle/>
          <a:p>
            <a:endParaRPr lang="en-US" dirty="0"/>
          </a:p>
        </p:txBody>
      </p:sp>
      <p:pic>
        <p:nvPicPr>
          <p:cNvPr id="6146" name="Picture 2" descr="Image">
            <a:extLst>
              <a:ext uri="{FF2B5EF4-FFF2-40B4-BE49-F238E27FC236}">
                <a16:creationId xmlns:a16="http://schemas.microsoft.com/office/drawing/2014/main" id="{B6864097-B806-F3F8-F5AE-2B19EEB5E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11" t="15900" r="31154" b="23023"/>
          <a:stretch/>
        </p:blipFill>
        <p:spPr bwMode="auto">
          <a:xfrm>
            <a:off x="503238" y="1023313"/>
            <a:ext cx="10840623" cy="569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933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4687-6344-2987-2784-216715EB9BFE}"/>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7F9F1623-0DF9-2FF0-C573-42586A21EB12}"/>
              </a:ext>
            </a:extLst>
          </p:cNvPr>
          <p:cNvSpPr>
            <a:spLocks noGrp="1"/>
          </p:cNvSpPr>
          <p:nvPr>
            <p:ph type="body" sz="quarter" idx="10"/>
          </p:nvPr>
        </p:nvSpPr>
        <p:spPr/>
        <p:txBody>
          <a:bodyPr/>
          <a:lstStyle/>
          <a:p>
            <a:endParaRPr lang="en-US"/>
          </a:p>
        </p:txBody>
      </p:sp>
      <p:pic>
        <p:nvPicPr>
          <p:cNvPr id="8194" name="Picture 2" descr="Image">
            <a:extLst>
              <a:ext uri="{FF2B5EF4-FFF2-40B4-BE49-F238E27FC236}">
                <a16:creationId xmlns:a16="http://schemas.microsoft.com/office/drawing/2014/main" id="{682D751D-1182-24C5-FC01-E6AF0AF6D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0"/>
            <a:ext cx="11915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031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A71B-7551-8A24-F9BD-4F3C40254227}"/>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93825D7A-8276-3BA9-E5FB-DBEAC5E7ECB4}"/>
              </a:ext>
            </a:extLst>
          </p:cNvPr>
          <p:cNvSpPr>
            <a:spLocks noGrp="1"/>
          </p:cNvSpPr>
          <p:nvPr>
            <p:ph type="body" sz="quarter" idx="10"/>
          </p:nvPr>
        </p:nvSpPr>
        <p:spPr/>
        <p:txBody>
          <a:bodyPr/>
          <a:lstStyle/>
          <a:p>
            <a:endParaRPr lang="en-US"/>
          </a:p>
        </p:txBody>
      </p:sp>
      <p:pic>
        <p:nvPicPr>
          <p:cNvPr id="10242" name="Picture 2" descr="Image">
            <a:extLst>
              <a:ext uri="{FF2B5EF4-FFF2-40B4-BE49-F238E27FC236}">
                <a16:creationId xmlns:a16="http://schemas.microsoft.com/office/drawing/2014/main" id="{003B569D-A82C-999E-2790-D84A4CF73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46" y="438413"/>
            <a:ext cx="794385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488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56BC-79CA-0B3D-DD0B-0FA9610EA0CB}"/>
              </a:ext>
            </a:extLst>
          </p:cNvPr>
          <p:cNvSpPr>
            <a:spLocks noGrp="1"/>
          </p:cNvSpPr>
          <p:nvPr>
            <p:ph type="ctrTitle"/>
          </p:nvPr>
        </p:nvSpPr>
        <p:spPr/>
        <p:txBody>
          <a:bodyPr/>
          <a:lstStyle/>
          <a:p>
            <a:r>
              <a:rPr lang="en-US" dirty="0"/>
              <a:t>Risk Factors: Smoking</a:t>
            </a:r>
          </a:p>
        </p:txBody>
      </p:sp>
      <p:sp>
        <p:nvSpPr>
          <p:cNvPr id="3" name="Text Placeholder 2">
            <a:extLst>
              <a:ext uri="{FF2B5EF4-FFF2-40B4-BE49-F238E27FC236}">
                <a16:creationId xmlns:a16="http://schemas.microsoft.com/office/drawing/2014/main" id="{D64C84E2-3765-8177-2128-D042983B467A}"/>
              </a:ext>
            </a:extLst>
          </p:cNvPr>
          <p:cNvSpPr>
            <a:spLocks noGrp="1"/>
          </p:cNvSpPr>
          <p:nvPr>
            <p:ph type="body" sz="quarter" idx="10"/>
          </p:nvPr>
        </p:nvSpPr>
        <p:spPr/>
        <p:txBody>
          <a:bodyPr/>
          <a:lstStyle/>
          <a:p>
            <a:pPr>
              <a:buFont typeface="Arial" panose="020B0604020202020204" pitchFamily="34" charset="0"/>
              <a:buChar char="•"/>
            </a:pPr>
            <a:r>
              <a:rPr lang="en-US" dirty="0"/>
              <a:t>Cigarette smoking is the strongest modifiable risk factor, responsible for 25% of all PDAC cases</a:t>
            </a:r>
          </a:p>
          <a:p>
            <a:pPr>
              <a:buFont typeface="Arial" panose="020B0604020202020204" pitchFamily="34" charset="0"/>
              <a:buChar char="•"/>
            </a:pPr>
            <a:r>
              <a:rPr lang="en-US" dirty="0"/>
              <a:t>Current smokers: relative risk between 2 and 5, with a clear, strong dose–response relationship between amount smoked and risk</a:t>
            </a:r>
          </a:p>
          <a:p>
            <a:pPr>
              <a:buFont typeface="Arial" panose="020B0604020202020204" pitchFamily="34" charset="0"/>
              <a:buChar char="•"/>
            </a:pPr>
            <a:r>
              <a:rPr lang="en-US" dirty="0"/>
              <a:t>Smoking interacts synergistically w/ other risk factors, including diabetes, family </a:t>
            </a:r>
            <a:r>
              <a:rPr lang="en-US" dirty="0" err="1"/>
              <a:t>hx</a:t>
            </a:r>
            <a:r>
              <a:rPr lang="en-US" dirty="0"/>
              <a:t>, &amp; h/o pancreatitis</a:t>
            </a:r>
          </a:p>
          <a:p>
            <a:pPr>
              <a:buFont typeface="Arial" panose="020B0604020202020204" pitchFamily="34" charset="0"/>
              <a:buChar char="•"/>
            </a:pPr>
            <a:r>
              <a:rPr lang="en-US" dirty="0"/>
              <a:t>In individuals w/ family history of PDAC, smoking amplifies risk by 3.7X; accelerates disease onset by 10–20 years</a:t>
            </a:r>
          </a:p>
          <a:p>
            <a:pPr>
              <a:buFont typeface="Arial" panose="020B0604020202020204" pitchFamily="34" charset="0"/>
              <a:buChar char="•"/>
            </a:pPr>
            <a:r>
              <a:rPr lang="en-US" dirty="0"/>
              <a:t>Smoking status has been linked to worse overall survival outcomes</a:t>
            </a:r>
          </a:p>
          <a:p>
            <a:pPr marL="0" indent="0">
              <a:buNone/>
            </a:pPr>
            <a:endParaRPr lang="en-US" dirty="0"/>
          </a:p>
        </p:txBody>
      </p:sp>
    </p:spTree>
    <p:extLst>
      <p:ext uri="{BB962C8B-B14F-4D97-AF65-F5344CB8AC3E}">
        <p14:creationId xmlns:p14="http://schemas.microsoft.com/office/powerpoint/2010/main" val="280756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2E66-0A17-7443-9F9D-CE40A63BE72B}"/>
              </a:ext>
            </a:extLst>
          </p:cNvPr>
          <p:cNvSpPr>
            <a:spLocks noGrp="1"/>
          </p:cNvSpPr>
          <p:nvPr>
            <p:ph type="ctrTitle"/>
          </p:nvPr>
        </p:nvSpPr>
        <p:spPr/>
        <p:txBody>
          <a:bodyPr/>
          <a:lstStyle/>
          <a:p>
            <a:r>
              <a:rPr lang="en-US" dirty="0"/>
              <a:t>Risk factors: Diabetes</a:t>
            </a:r>
          </a:p>
        </p:txBody>
      </p:sp>
      <p:sp>
        <p:nvSpPr>
          <p:cNvPr id="3" name="Text Placeholder 2">
            <a:extLst>
              <a:ext uri="{FF2B5EF4-FFF2-40B4-BE49-F238E27FC236}">
                <a16:creationId xmlns:a16="http://schemas.microsoft.com/office/drawing/2014/main" id="{16D02A2B-9FB2-F69B-D33C-17C9B4105A69}"/>
              </a:ext>
            </a:extLst>
          </p:cNvPr>
          <p:cNvSpPr>
            <a:spLocks noGrp="1"/>
          </p:cNvSpPr>
          <p:nvPr>
            <p:ph type="body" sz="quarter" idx="10"/>
          </p:nvPr>
        </p:nvSpPr>
        <p:spPr/>
        <p:txBody>
          <a:bodyPr/>
          <a:lstStyle/>
          <a:p>
            <a:pPr>
              <a:buFont typeface="Arial" panose="020B0604020202020204" pitchFamily="34" charset="0"/>
              <a:buChar char="•"/>
            </a:pPr>
            <a:r>
              <a:rPr lang="en-US" dirty="0"/>
              <a:t>Bidirectional causality</a:t>
            </a:r>
          </a:p>
          <a:p>
            <a:pPr>
              <a:buFont typeface="Arial" panose="020B0604020202020204" pitchFamily="34" charset="0"/>
              <a:buChar char="•"/>
            </a:pPr>
            <a:r>
              <a:rPr lang="en-US" dirty="0"/>
              <a:t>50% of PDAC patients have Diabetes as a comorbidity</a:t>
            </a:r>
          </a:p>
          <a:p>
            <a:pPr>
              <a:buFont typeface="Arial" panose="020B0604020202020204" pitchFamily="34" charset="0"/>
              <a:buChar char="•"/>
            </a:pPr>
            <a:r>
              <a:rPr lang="en-US" dirty="0"/>
              <a:t>&gt;75% of cases, diabetes diagnosis precedes that of PDAC by less than 24 months</a:t>
            </a:r>
          </a:p>
          <a:p>
            <a:pPr>
              <a:buFont typeface="Arial" panose="020B0604020202020204" pitchFamily="34" charset="0"/>
              <a:buChar char="•"/>
            </a:pPr>
            <a:r>
              <a:rPr lang="en-US" dirty="0">
                <a:solidFill>
                  <a:srgbClr val="FF0000"/>
                </a:solidFill>
              </a:rPr>
              <a:t>New-onset diabetes especially &gt;50 years old is an early manifestation of underlying malignancy </a:t>
            </a:r>
          </a:p>
          <a:p>
            <a:pPr lvl="1">
              <a:buFont typeface="Arial" panose="020B0604020202020204" pitchFamily="34" charset="0"/>
              <a:buChar char="•"/>
            </a:pPr>
            <a:r>
              <a:rPr lang="en-US" dirty="0">
                <a:solidFill>
                  <a:srgbClr val="FF0000"/>
                </a:solidFill>
              </a:rPr>
              <a:t>1% of individuals in this group will develop PDAC within 3 years</a:t>
            </a:r>
          </a:p>
        </p:txBody>
      </p:sp>
    </p:spTree>
    <p:extLst>
      <p:ext uri="{BB962C8B-B14F-4D97-AF65-F5344CB8AC3E}">
        <p14:creationId xmlns:p14="http://schemas.microsoft.com/office/powerpoint/2010/main" val="39607090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Banner Health Theme">
  <a:themeElements>
    <a:clrScheme name="Banner Health Palette">
      <a:dk1>
        <a:srgbClr val="636669"/>
      </a:dk1>
      <a:lt1>
        <a:srgbClr val="FFFFFF"/>
      </a:lt1>
      <a:dk2>
        <a:srgbClr val="00205B"/>
      </a:dk2>
      <a:lt2>
        <a:srgbClr val="FBF8F2"/>
      </a:lt2>
      <a:accent1>
        <a:srgbClr val="007EB3"/>
      </a:accent1>
      <a:accent2>
        <a:srgbClr val="00A7B5"/>
      </a:accent2>
      <a:accent3>
        <a:srgbClr val="83BD00"/>
      </a:accent3>
      <a:accent4>
        <a:srgbClr val="E87722"/>
      </a:accent4>
      <a:accent5>
        <a:srgbClr val="8DC8E8"/>
      </a:accent5>
      <a:accent6>
        <a:srgbClr val="FFAD00"/>
      </a:accent6>
      <a:hlink>
        <a:srgbClr val="007EB3"/>
      </a:hlink>
      <a:folHlink>
        <a:srgbClr val="007EB3"/>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e77fabd-40e5-4335-9d12-298222ec242f}" enabled="1" method="Standard" siteId="{adeadcd2-3aaf-4835-b273-1ebe8a7726f1}" removed="0"/>
</clbl:labelList>
</file>

<file path=docProps/app.xml><?xml version="1.0" encoding="utf-8"?>
<Properties xmlns="http://schemas.openxmlformats.org/officeDocument/2006/extended-properties" xmlns:vt="http://schemas.openxmlformats.org/officeDocument/2006/docPropsVTypes">
  <TotalTime>5557</TotalTime>
  <Words>4310</Words>
  <Application>Microsoft Macintosh PowerPoint</Application>
  <PresentationFormat>Widescreen</PresentationFormat>
  <Paragraphs>381</Paragraphs>
  <Slides>74</Slides>
  <Notes>16</Notes>
  <HiddenSlides>11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Arial</vt:lpstr>
      <vt:lpstr>Calibri</vt:lpstr>
      <vt:lpstr>Georgia</vt:lpstr>
      <vt:lpstr>OTNEJMQuadraat</vt:lpstr>
      <vt:lpstr>Verdana</vt:lpstr>
      <vt:lpstr>Wingdings</vt:lpstr>
      <vt:lpstr>Banner Health Theme</vt:lpstr>
      <vt:lpstr>Pancreas Cancer</vt:lpstr>
      <vt:lpstr>Objectives</vt:lpstr>
      <vt:lpstr>Epidemiology and Increasing Incidence</vt:lpstr>
      <vt:lpstr>PowerPoint Presentation</vt:lpstr>
      <vt:lpstr>Pancreatic cancer is an unmet need: Survival outcomes are uniquely poor</vt:lpstr>
      <vt:lpstr>Risk Factors</vt:lpstr>
      <vt:lpstr>Risk Factors</vt:lpstr>
      <vt:lpstr>Risk Factors: Smoking</vt:lpstr>
      <vt:lpstr>Risk factors: Diabetes</vt:lpstr>
      <vt:lpstr>Risk Factors: Family history </vt:lpstr>
      <vt:lpstr>Inherited PDAC</vt:lpstr>
      <vt:lpstr>Inherited PDAC</vt:lpstr>
      <vt:lpstr>Pancreatic Cancer Screening: Who to screen?</vt:lpstr>
      <vt:lpstr>PowerPoint Presentation</vt:lpstr>
      <vt:lpstr>Surveillance/Screening in High-risk individuals</vt:lpstr>
      <vt:lpstr>Screening/Surveillance in individuals with family history or germline pathogenic variant</vt:lpstr>
      <vt:lpstr>Histology and tumor biology: tumor microenvironment (TME)</vt:lpstr>
      <vt:lpstr>PDAC Tumor biology</vt:lpstr>
      <vt:lpstr>PDAC Tumor biology</vt:lpstr>
      <vt:lpstr>Molecular characteristics: KRAS addicted</vt:lpstr>
      <vt:lpstr>PowerPoint Presentation</vt:lpstr>
      <vt:lpstr>KRAS WT = Better Survival</vt:lpstr>
      <vt:lpstr>PowerPoint Presentation</vt:lpstr>
      <vt:lpstr>Clinical presentation</vt:lpstr>
      <vt:lpstr>Tissue is the issue</vt:lpstr>
      <vt:lpstr>Staging</vt:lpstr>
      <vt:lpstr>Staging: Assessment of resectability requires adequate imaging</vt:lpstr>
      <vt:lpstr>Vascular Anatomy defines borderline resectable and resectable</vt:lpstr>
      <vt:lpstr>Biological (un)resectability: it may be technically resectable…</vt:lpstr>
      <vt:lpstr>Resection and outcomes</vt:lpstr>
      <vt:lpstr>Resectable PDAC:</vt:lpstr>
      <vt:lpstr>Surgery and adjuvant chemo (ACT)</vt:lpstr>
      <vt:lpstr>How did we get to neoadjuvant? PREOPANC-1</vt:lpstr>
      <vt:lpstr>NAT improved mOS: 15.7 m vs 14.3 m, HR 0.73, P = 0.025.  5-year OS: 20.5% NAT vs 6.5% upfront surgery</vt:lpstr>
      <vt:lpstr>Why neoadjuvant therapy? Patient-centered individualized therapy</vt:lpstr>
      <vt:lpstr>Resectable Trials</vt:lpstr>
      <vt:lpstr>CASSANDRA: Can we improve on FFX?</vt:lpstr>
      <vt:lpstr>PowerPoint Presentation</vt:lpstr>
      <vt:lpstr>Borderline resectable</vt:lpstr>
      <vt:lpstr>How often does futile surgery occur with upfront resection vs how many progress on neoadjuvant?</vt:lpstr>
      <vt:lpstr>PowerPoint Presentation</vt:lpstr>
      <vt:lpstr>Locally Advanced Disease</vt:lpstr>
      <vt:lpstr>On the horizon: how can we improve?</vt:lpstr>
      <vt:lpstr>Metastatic disease: Advancements in systemic therapy</vt:lpstr>
      <vt:lpstr>Timeline of FDA approved therapies for PDAC</vt:lpstr>
      <vt:lpstr>PowerPoint Presentation</vt:lpstr>
      <vt:lpstr>EXTEND trial</vt:lpstr>
      <vt:lpstr>Targeting HRD</vt:lpstr>
      <vt:lpstr>Targeting KRAS G12C OFF: Sotorasib in CodeBreaK100</vt:lpstr>
      <vt:lpstr>KRYSTAL-1: Adagrasib</vt:lpstr>
      <vt:lpstr>Different side effects, half life lives, and CNS penetration</vt:lpstr>
      <vt:lpstr>NRG Fusion+ Zenocutuzumab</vt:lpstr>
      <vt:lpstr>PowerPoint Presentation</vt:lpstr>
      <vt:lpstr>KRAS in Pancreas Cancer</vt:lpstr>
      <vt:lpstr>Drugging the undruggable</vt:lpstr>
      <vt:lpstr>RAS Targeting strategies: OFF vs ON</vt:lpstr>
      <vt:lpstr>Daraxonrasib (RMC 6236): RAS(ON) Multi-selective, noncovalent, Tri-Complex Inhibitor</vt:lpstr>
      <vt:lpstr>Daraxonrasib: RAS(ON) Molecular Glue </vt:lpstr>
      <vt:lpstr>Phase I and II trials showed promising responses</vt:lpstr>
      <vt:lpstr>Daraxonrasib demonstrates antitumor activity despite heavy pretreatment</vt:lpstr>
      <vt:lpstr>Daraxonrasib elicits high disease control rate</vt:lpstr>
      <vt:lpstr>Daraxonrasib conferred survival benefit in 2L that exceeds historical 1L standard</vt:lpstr>
      <vt:lpstr>Treatment associated with G3 AEs in 1/3 of patients</vt:lpstr>
      <vt:lpstr>RASolute 302: 2L metastatic PDAC</vt:lpstr>
      <vt:lpstr>Updates on outcomes</vt:lpstr>
      <vt:lpstr>Setidegrasib: KRASG12D degrader</vt:lpstr>
      <vt:lpstr>PowerPoint Presentation</vt:lpstr>
      <vt:lpstr>PowerPoint Presentation</vt:lpstr>
      <vt:lpstr>Daraxonrasib Monotherapy in 1L PDAC</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Tieni, Ben E</dc:creator>
  <cp:lastModifiedBy>Ron Shinar</cp:lastModifiedBy>
  <cp:revision>86</cp:revision>
  <dcterms:created xsi:type="dcterms:W3CDTF">2019-08-06T23:02:28Z</dcterms:created>
  <dcterms:modified xsi:type="dcterms:W3CDTF">2026-05-12T04:06:05Z</dcterms:modified>
</cp:coreProperties>
</file>