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6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Lst>
  <p:sldSz cx="9144000" cy="5143500" type="screen16x9"/>
  <p:notesSz cx="6858000" cy="9144000"/>
  <p:embeddedFontLst>
    <p:embeddedFont>
      <p:font typeface="Lora" pitchFamily="2" charset="77"/>
      <p:regular r:id="rId65"/>
    </p:embeddedFont>
    <p:embeddedFont>
      <p:font typeface="Proxima Nova" panose="02000506030000020004" pitchFamily="2" charset="0"/>
      <p:regular r:id="rId66"/>
      <p:bold r:id="rId67"/>
      <p:italic r:id="rId68"/>
      <p:boldItalic r:id="rId69"/>
    </p:embeddedFont>
    <p:embeddedFont>
      <p:font typeface="Roboto" panose="02000000000000000000" pitchFamily="2" charset="0"/>
      <p:regular r:id="rId70"/>
      <p:bold r:id="rId71"/>
      <p:italic r:id="rId72"/>
      <p:boldItalic r:id="rId7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9272816-B8A2-4DED-8A7C-949192BEF8A0}">
  <a:tblStyle styleId="{C9272816-B8A2-4DED-8A7C-949192BEF8A0}"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2F105D05-85B5-4A37-A6F8-B39B9BA79685}"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a:tcStyle>
        <a:tcBdr/>
        <a:fill>
          <a:solidFill>
            <a:srgbClr val="CFD7E7"/>
          </a:solidFill>
        </a:fill>
      </a:tcStyle>
    </a:band1H>
    <a:band2H>
      <a:tcTxStyle/>
      <a:tcStyle>
        <a:tcBdr/>
      </a:tcStyle>
    </a:band2H>
    <a:band1V>
      <a:tcTxStyle/>
      <a:tcStyle>
        <a:tcBdr/>
        <a:fill>
          <a:solidFill>
            <a:srgbClr val="CFD7E7"/>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97"/>
    <p:restoredTop sz="94658"/>
  </p:normalViewPr>
  <p:slideViewPr>
    <p:cSldViewPr snapToGrid="0">
      <p:cViewPr varScale="1">
        <p:scale>
          <a:sx n="160" d="100"/>
          <a:sy n="160" d="100"/>
        </p:scale>
        <p:origin x="264"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4.fntdata"/><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2.fntdata"/><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font" Target="fonts/font5.fntdata"/><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8.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6.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1.fntdata"/><Relationship Id="rId73"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font" Target="fonts/font7.fntdata"/><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35f49ade5bb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35f49ade5b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35f49ade5bb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35f49ade5bb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Here are some learning objectives. I originally gave this talk as part of a heme/onc elective one year ago. I have changed it quite a bit and tried to make it applicable for IM, so hopefully no matter what area of IM you are training for or practicing in, you can take something away from this.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35e6e2dd899_0_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35e6e2dd899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I would like to start by presenting a case:</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Here we have Maria G, a 48-year old Spanish-speaking female presenting to her local safety-net hospital with symptoms of rectal bleeding. After further workup, she is diagnosed with stage III colorectal cancer.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Guardant testing of tumor tissue reveals MSI-H, loss of MLH1/PMS2, and wild-type BRAF. (I know many of you already see where this is going).</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She has a fairly strong family history of cancer, but due to time and resource restraints, she is not really asked about it and it is not documented.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She is referred to oncology. She undergoes surgical resection of her tumor followed by adjuvant chemotherapy. </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She is told to return in 6 months for surveillance. </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She has 2 siblings and 2 adult daughters.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3e217840f0c_0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e217840f0c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Answers: </a:t>
            </a:r>
            <a:endParaRPr/>
          </a:p>
          <a:p>
            <a:pPr marL="457200" lvl="0" indent="-298450" algn="l" rtl="0">
              <a:spcBef>
                <a:spcPts val="0"/>
              </a:spcBef>
              <a:spcAft>
                <a:spcPts val="0"/>
              </a:spcAft>
              <a:buSzPts val="1100"/>
              <a:buChar char="-"/>
            </a:pPr>
            <a:r>
              <a:rPr lang="en"/>
              <a:t>Family history is very strong and indicates some sort of hereditary cancer syndrome</a:t>
            </a:r>
            <a:endParaRPr/>
          </a:p>
          <a:p>
            <a:pPr marL="457200" lvl="0" indent="-298450" algn="l" rtl="0">
              <a:spcBef>
                <a:spcPts val="0"/>
              </a:spcBef>
              <a:spcAft>
                <a:spcPts val="0"/>
              </a:spcAft>
              <a:buSzPts val="1100"/>
              <a:buChar char="-"/>
            </a:pPr>
            <a:r>
              <a:rPr lang="en"/>
              <a:t>Some cancers are preventable or could be caught early with screening, and Maria has many family members who could benefit from knowing if they are at an increased risk of developing cancer</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35f49ade5bb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35f49ade5bb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In the past 20 years or so, we have widely expanded our knowledge of genetics and seen massive advancements in DNA sequencing technology. </a:t>
            </a:r>
            <a:r>
              <a:rPr lang="en">
                <a:solidFill>
                  <a:schemeClr val="dk1"/>
                </a:solidFill>
              </a:rPr>
              <a:t>Thanks to these rapid advancements and cost reductions in sequencing, we can now routinely profile hundreds of genes, which wasn’t feasible just a few years ago.</a:t>
            </a:r>
            <a:endParaRPr>
              <a:solidFill>
                <a:schemeClr val="dk1"/>
              </a:solidFill>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
              <a:t>This has had a huge impact on medicine as a whole, but especially oncology, where genomic sequencing technology has allowed us to look beyond traditional tumor histology to </a:t>
            </a:r>
            <a:r>
              <a:rPr lang="en" b="1"/>
              <a:t>underlying genetic alterations driving cancer. </a:t>
            </a:r>
            <a:endParaRPr b="1"/>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en"/>
              <a:t>We have shifted from a </a:t>
            </a:r>
            <a:r>
              <a:rPr lang="en" b="1"/>
              <a:t>“one-size-fits-all” model to precision medicine</a:t>
            </a:r>
            <a:r>
              <a:rPr lang="en"/>
              <a:t>, meaning our treatments are increasingly customized to each patient’s unique tumor profile, improving outcomes and minimizing unnecessary toxicity. </a:t>
            </a:r>
            <a:br>
              <a:rPr lang="en"/>
            </a:br>
            <a:br>
              <a:rPr lang="en"/>
            </a:br>
            <a:r>
              <a:rPr lang="en"/>
              <a:t>This profiling also helps identify inherited cancer risk, enabling earlier interventions for patients and their families.</a:t>
            </a:r>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e40168a19b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3e40168a19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This is review for most of you, but I would like to provide a basic overview of the </a:t>
            </a:r>
            <a:r>
              <a:rPr lang="en" b="1">
                <a:solidFill>
                  <a:schemeClr val="dk1"/>
                </a:solidFill>
              </a:rPr>
              <a:t>two main types of genetic testing</a:t>
            </a:r>
            <a:r>
              <a:rPr lang="en">
                <a:solidFill>
                  <a:schemeClr val="dk1"/>
                </a:solidFill>
              </a:rPr>
              <a:t> utilized in the field of oncology. For the sake of simplicity, I will not discuss other kinds of genetic tests and biomarkers used for screening and surveillance such as circulating tumor DNA and liquid biopsy, but as many of you know very well, this is also a HUGE area of research and development, and there is a lot of exciting things to come in the future of cancer screening and early identification. This slide outlines the distinct but complementary roles of </a:t>
            </a:r>
            <a:r>
              <a:rPr lang="en" b="1">
                <a:solidFill>
                  <a:schemeClr val="dk1"/>
                </a:solidFill>
              </a:rPr>
              <a:t>germline</a:t>
            </a:r>
            <a:r>
              <a:rPr lang="en">
                <a:solidFill>
                  <a:schemeClr val="dk1"/>
                </a:solidFill>
              </a:rPr>
              <a:t> and </a:t>
            </a:r>
            <a:r>
              <a:rPr lang="en" b="1">
                <a:solidFill>
                  <a:schemeClr val="dk1"/>
                </a:solidFill>
              </a:rPr>
              <a:t>somatic</a:t>
            </a:r>
            <a:r>
              <a:rPr lang="en">
                <a:solidFill>
                  <a:schemeClr val="dk1"/>
                </a:solidFill>
              </a:rPr>
              <a:t> genetic testing in oncology.</a:t>
            </a:r>
            <a:endParaRPr>
              <a:solidFill>
                <a:schemeClr val="dk1"/>
              </a:solidFill>
            </a:endParaRPr>
          </a:p>
          <a:p>
            <a:pPr marL="0" lvl="0" indent="0" algn="l" rtl="0">
              <a:lnSpc>
                <a:spcPct val="115000"/>
              </a:lnSpc>
              <a:spcBef>
                <a:spcPts val="1200"/>
              </a:spcBef>
              <a:spcAft>
                <a:spcPts val="0"/>
              </a:spcAft>
              <a:buNone/>
            </a:pPr>
            <a:r>
              <a:rPr lang="en">
                <a:solidFill>
                  <a:schemeClr val="dk1"/>
                </a:solidFill>
              </a:rPr>
              <a:t>Starting with </a:t>
            </a:r>
            <a:r>
              <a:rPr lang="en" b="1">
                <a:solidFill>
                  <a:schemeClr val="dk1"/>
                </a:solidFill>
              </a:rPr>
              <a:t>germline testing</a:t>
            </a:r>
            <a:r>
              <a:rPr lang="en">
                <a:solidFill>
                  <a:schemeClr val="dk1"/>
                </a:solidFill>
              </a:rPr>
              <a:t>:</a:t>
            </a:r>
            <a:br>
              <a:rPr lang="en">
                <a:solidFill>
                  <a:schemeClr val="dk1"/>
                </a:solidFill>
              </a:rPr>
            </a:br>
            <a:r>
              <a:rPr lang="en">
                <a:solidFill>
                  <a:schemeClr val="dk1"/>
                </a:solidFill>
              </a:rPr>
              <a:t>This type of testing looks for </a:t>
            </a:r>
            <a:r>
              <a:rPr lang="en" b="1">
                <a:solidFill>
                  <a:schemeClr val="dk1"/>
                </a:solidFill>
              </a:rPr>
              <a:t>inherited pathogenic variants</a:t>
            </a:r>
            <a:r>
              <a:rPr lang="en">
                <a:solidFill>
                  <a:schemeClr val="dk1"/>
                </a:solidFill>
              </a:rPr>
              <a:t>—mutations present in every cell of the body—that are passed down through families. These mutations can signal a </a:t>
            </a:r>
            <a:r>
              <a:rPr lang="en" b="1">
                <a:solidFill>
                  <a:schemeClr val="dk1"/>
                </a:solidFill>
              </a:rPr>
              <a:t>hereditary cancer syndrome</a:t>
            </a:r>
            <a:r>
              <a:rPr lang="en">
                <a:solidFill>
                  <a:schemeClr val="dk1"/>
                </a:solidFill>
              </a:rPr>
              <a:t>, like BRCA1/2 or FAP.</a:t>
            </a:r>
            <a:endParaRPr>
              <a:solidFill>
                <a:schemeClr val="dk1"/>
              </a:solidFill>
            </a:endParaRPr>
          </a:p>
          <a:p>
            <a:pPr marL="0" lvl="0" indent="0" algn="l" rtl="0">
              <a:lnSpc>
                <a:spcPct val="115000"/>
              </a:lnSpc>
              <a:spcBef>
                <a:spcPts val="1200"/>
              </a:spcBef>
              <a:spcAft>
                <a:spcPts val="0"/>
              </a:spcAft>
              <a:buNone/>
            </a:pPr>
            <a:r>
              <a:rPr lang="en">
                <a:solidFill>
                  <a:schemeClr val="dk1"/>
                </a:solidFill>
              </a:rPr>
              <a:t>Germline results inform not only the patient's care, but also </a:t>
            </a:r>
            <a:r>
              <a:rPr lang="en" b="1">
                <a:solidFill>
                  <a:schemeClr val="dk1"/>
                </a:solidFill>
              </a:rPr>
              <a:t>risk-reducing strategies</a:t>
            </a:r>
            <a:r>
              <a:rPr lang="en">
                <a:solidFill>
                  <a:schemeClr val="dk1"/>
                </a:solidFill>
              </a:rPr>
              <a:t> such as </a:t>
            </a:r>
            <a:r>
              <a:rPr lang="en" b="1">
                <a:solidFill>
                  <a:schemeClr val="dk1"/>
                </a:solidFill>
              </a:rPr>
              <a:t>prophylactic surgeries</a:t>
            </a:r>
            <a:r>
              <a:rPr lang="en">
                <a:solidFill>
                  <a:schemeClr val="dk1"/>
                </a:solidFill>
              </a:rPr>
              <a:t>, </a:t>
            </a:r>
            <a:r>
              <a:rPr lang="en" b="1">
                <a:solidFill>
                  <a:schemeClr val="dk1"/>
                </a:solidFill>
              </a:rPr>
              <a:t>enhanced screening</a:t>
            </a:r>
            <a:r>
              <a:rPr lang="en">
                <a:solidFill>
                  <a:schemeClr val="dk1"/>
                </a:solidFill>
              </a:rPr>
              <a:t>, and </a:t>
            </a:r>
            <a:r>
              <a:rPr lang="en" b="1">
                <a:solidFill>
                  <a:schemeClr val="dk1"/>
                </a:solidFill>
              </a:rPr>
              <a:t>lifestyle modifications</a:t>
            </a:r>
            <a:r>
              <a:rPr lang="en">
                <a:solidFill>
                  <a:schemeClr val="dk1"/>
                </a:solidFill>
              </a:rPr>
              <a:t>.</a:t>
            </a:r>
            <a:endParaRPr>
              <a:solidFill>
                <a:schemeClr val="dk1"/>
              </a:solidFill>
            </a:endParaRPr>
          </a:p>
          <a:p>
            <a:pPr marL="0" lvl="0" indent="0" algn="l" rtl="0">
              <a:lnSpc>
                <a:spcPct val="115000"/>
              </a:lnSpc>
              <a:spcBef>
                <a:spcPts val="1200"/>
              </a:spcBef>
              <a:spcAft>
                <a:spcPts val="0"/>
              </a:spcAft>
              <a:buNone/>
            </a:pPr>
            <a:r>
              <a:rPr lang="en">
                <a:solidFill>
                  <a:schemeClr val="dk1"/>
                </a:solidFill>
              </a:rPr>
              <a:t>Equally important, germline testing enables </a:t>
            </a:r>
            <a:r>
              <a:rPr lang="en" b="1">
                <a:solidFill>
                  <a:schemeClr val="dk1"/>
                </a:solidFill>
              </a:rPr>
              <a:t>family counseling and cascade testing</a:t>
            </a:r>
            <a:r>
              <a:rPr lang="en">
                <a:solidFill>
                  <a:schemeClr val="dk1"/>
                </a:solidFill>
              </a:rPr>
              <a:t>, helping to identify relatives who may benefit from surveillance or preventive interventions.</a:t>
            </a:r>
            <a:br>
              <a:rPr lang="en">
                <a:solidFill>
                  <a:schemeClr val="dk1"/>
                </a:solidFill>
              </a:rPr>
            </a:br>
            <a:r>
              <a:rPr lang="en">
                <a:solidFill>
                  <a:schemeClr val="dk1"/>
                </a:solidFill>
              </a:rPr>
              <a:t>They can also guide </a:t>
            </a:r>
            <a:r>
              <a:rPr lang="en" b="1">
                <a:solidFill>
                  <a:schemeClr val="dk1"/>
                </a:solidFill>
              </a:rPr>
              <a:t>treatment decisions</a:t>
            </a:r>
            <a:r>
              <a:rPr lang="en">
                <a:solidFill>
                  <a:schemeClr val="dk1"/>
                </a:solidFill>
              </a:rPr>
              <a:t>—for example, </a:t>
            </a:r>
            <a:r>
              <a:rPr lang="en" b="1">
                <a:solidFill>
                  <a:schemeClr val="dk1"/>
                </a:solidFill>
              </a:rPr>
              <a:t>PARP inhibitors</a:t>
            </a:r>
            <a:r>
              <a:rPr lang="en">
                <a:solidFill>
                  <a:schemeClr val="dk1"/>
                </a:solidFill>
              </a:rPr>
              <a:t> are particularly effective in BRCA1/2 carriers across multiple cancers.</a:t>
            </a:r>
            <a:endParaRPr>
              <a:solidFill>
                <a:schemeClr val="dk1"/>
              </a:solidFill>
            </a:endParaRPr>
          </a:p>
          <a:p>
            <a:pPr marL="0" lvl="0" indent="0" algn="l" rtl="0">
              <a:lnSpc>
                <a:spcPct val="115000"/>
              </a:lnSpc>
              <a:spcBef>
                <a:spcPts val="1200"/>
              </a:spcBef>
              <a:spcAft>
                <a:spcPts val="0"/>
              </a:spcAft>
              <a:buNone/>
            </a:pPr>
            <a:r>
              <a:rPr lang="en" b="1">
                <a:solidFill>
                  <a:schemeClr val="dk1"/>
                </a:solidFill>
              </a:rPr>
              <a:t>Somatic testing</a:t>
            </a:r>
            <a:r>
              <a:rPr lang="en">
                <a:solidFill>
                  <a:schemeClr val="dk1"/>
                </a:solidFill>
              </a:rPr>
              <a:t>, or </a:t>
            </a:r>
            <a:r>
              <a:rPr lang="en" b="1">
                <a:solidFill>
                  <a:schemeClr val="dk1"/>
                </a:solidFill>
              </a:rPr>
              <a:t>tumor genomic profiling</a:t>
            </a:r>
            <a:r>
              <a:rPr lang="en">
                <a:solidFill>
                  <a:schemeClr val="dk1"/>
                </a:solidFill>
              </a:rPr>
              <a:t> identifies </a:t>
            </a:r>
            <a:r>
              <a:rPr lang="en" b="1">
                <a:solidFill>
                  <a:schemeClr val="dk1"/>
                </a:solidFill>
              </a:rPr>
              <a:t>acquired, tumor-specific mutations</a:t>
            </a:r>
            <a:r>
              <a:rPr lang="en">
                <a:solidFill>
                  <a:schemeClr val="dk1"/>
                </a:solidFill>
              </a:rPr>
              <a:t> that arise during cancer development but are not inherited. These can guide the use of </a:t>
            </a:r>
            <a:r>
              <a:rPr lang="en" b="1">
                <a:solidFill>
                  <a:schemeClr val="dk1"/>
                </a:solidFill>
              </a:rPr>
              <a:t>targeted therapies</a:t>
            </a:r>
            <a:r>
              <a:rPr lang="en">
                <a:solidFill>
                  <a:schemeClr val="dk1"/>
                </a:solidFill>
              </a:rPr>
              <a:t>, help with </a:t>
            </a:r>
            <a:r>
              <a:rPr lang="en" b="1">
                <a:solidFill>
                  <a:schemeClr val="dk1"/>
                </a:solidFill>
              </a:rPr>
              <a:t>prognosis</a:t>
            </a:r>
            <a:r>
              <a:rPr lang="en">
                <a:solidFill>
                  <a:schemeClr val="dk1"/>
                </a:solidFill>
              </a:rPr>
              <a:t>, and may even indicate </a:t>
            </a:r>
            <a:r>
              <a:rPr lang="en" b="1">
                <a:solidFill>
                  <a:schemeClr val="dk1"/>
                </a:solidFill>
              </a:rPr>
              <a:t>clinical trial eligibility </a:t>
            </a:r>
            <a:r>
              <a:rPr lang="en">
                <a:solidFill>
                  <a:schemeClr val="dk1"/>
                </a:solidFill>
              </a:rPr>
              <a:t>(as most of you know really well).</a:t>
            </a:r>
            <a:endParaRPr>
              <a:solidFill>
                <a:schemeClr val="dk1"/>
              </a:solidFill>
            </a:endParaRPr>
          </a:p>
          <a:p>
            <a:pPr marL="0" lvl="0" indent="0" algn="l" rtl="0">
              <a:lnSpc>
                <a:spcPct val="115000"/>
              </a:lnSpc>
              <a:spcBef>
                <a:spcPts val="1200"/>
              </a:spcBef>
              <a:spcAft>
                <a:spcPts val="0"/>
              </a:spcAft>
              <a:buNone/>
            </a:pPr>
            <a:r>
              <a:rPr lang="en">
                <a:solidFill>
                  <a:schemeClr val="dk1"/>
                </a:solidFill>
              </a:rPr>
              <a:t>Some somatic results—like BRCA1/2 or MMR gene mutations—can also </a:t>
            </a:r>
            <a:r>
              <a:rPr lang="en" b="1">
                <a:solidFill>
                  <a:schemeClr val="dk1"/>
                </a:solidFill>
              </a:rPr>
              <a:t>suggest an underlying germline mutation</a:t>
            </a:r>
            <a:r>
              <a:rPr lang="en">
                <a:solidFill>
                  <a:schemeClr val="dk1"/>
                </a:solidFill>
              </a:rPr>
              <a:t>, particularly when there is a relevant family history.</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So while germline and somatic tests answer different questions, both are critical to </a:t>
            </a:r>
            <a:r>
              <a:rPr lang="en" b="1">
                <a:solidFill>
                  <a:schemeClr val="dk1"/>
                </a:solidFill>
              </a:rPr>
              <a:t>comprehensive cancer care</a:t>
            </a:r>
            <a:r>
              <a:rPr lang="en">
                <a:solidFill>
                  <a:schemeClr val="dk1"/>
                </a:solidFill>
              </a:rPr>
              <a:t>, and they often </a:t>
            </a:r>
            <a:r>
              <a:rPr lang="en" b="1">
                <a:solidFill>
                  <a:schemeClr val="dk1"/>
                </a:solidFill>
              </a:rPr>
              <a:t>intersect</a:t>
            </a:r>
            <a:r>
              <a:rPr lang="en">
                <a:solidFill>
                  <a:schemeClr val="dk1"/>
                </a:solidFill>
              </a:rPr>
              <a:t> in clinical decision-making.</a:t>
            </a:r>
            <a:endParaRPr>
              <a:solidFill>
                <a:schemeClr val="dk1"/>
              </a:solidFill>
            </a:endParaRPr>
          </a:p>
          <a:p>
            <a:pPr marL="0" lvl="0" indent="0" algn="l" rtl="0">
              <a:spcBef>
                <a:spcPts val="120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e217840f0c_0_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 name="Google Shape;100;g3e217840f0c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
              <a:t>This study published last year looking at nearly 10,000 patients and showed a 21% reduction in the risk of death when we match therapy to genomics. The ROME trial published just last year in 2025 backed this up, showing almost a doubling of response rates in advanced solid tumors.</a:t>
            </a:r>
            <a:endParaRPr/>
          </a:p>
          <a:p>
            <a:pPr marL="0" lvl="0" indent="0" algn="l" rtl="0">
              <a:lnSpc>
                <a:spcPct val="115000"/>
              </a:lnSpc>
              <a:spcBef>
                <a:spcPts val="1200"/>
              </a:spcBef>
              <a:spcAft>
                <a:spcPts val="0"/>
              </a:spcAft>
              <a:buClr>
                <a:schemeClr val="dk1"/>
              </a:buClr>
              <a:buSzPts val="1100"/>
              <a:buFont typeface="Arial"/>
              <a:buNone/>
            </a:pPr>
            <a:r>
              <a:rPr lang="en"/>
              <a:t>But look at the bottom bullet. This is why you, as Internal Medicine residents, matter. 17% of patients have actionable mutations sitting right there in their code, but less than 4% actually get the drugs targeted to them. There is a massive execution gap in oncology right now, and identifying these mutations early is how we fix it</a:t>
            </a:r>
            <a:endParaRPr/>
          </a:p>
          <a:p>
            <a:pPr marL="0" lvl="0" indent="0" algn="l" rtl="0">
              <a:spcBef>
                <a:spcPts val="120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e2c905c2a8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3e2c905c2a8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
              <a:t>Genomics isn’t just for treating advanced cancer; it’s our strongest tool for prevention. Prophylactic surgeries in BRCA carriers drop cancer incidence and mortality massively. We are talking about preventing up to 900 cancers per 1,000 carriers.</a:t>
            </a:r>
            <a:endParaRPr/>
          </a:p>
          <a:p>
            <a:pPr marL="0" lvl="0" indent="0" algn="l" rtl="0">
              <a:lnSpc>
                <a:spcPct val="115000"/>
              </a:lnSpc>
              <a:spcBef>
                <a:spcPts val="1200"/>
              </a:spcBef>
              <a:spcAft>
                <a:spcPts val="1200"/>
              </a:spcAft>
              <a:buNone/>
            </a:pPr>
            <a:r>
              <a:rPr lang="en"/>
              <a:t>But we can't offer these surgeries if we don't know who has the mutation. That brings us to cascade testing- testing the family members of our positive patients. Right now, left to their own devices, fewer than half of relatives get tested. But look at the Frey 2022 data: when a clinician directly contacts or provides resources for the family, uptake leaps from 35% to 63%. When we intervene, those family members get screened, they get their surgeries, and we save lives before a patient ever has to step foot into an oncology clinic.</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3e9dd2b72fe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3e9dd2b72f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1200"/>
              </a:spcAft>
              <a:buClr>
                <a:schemeClr val="dk1"/>
              </a:buClr>
              <a:buSzPts val="1100"/>
              <a:buFont typeface="Arial"/>
              <a:buNone/>
            </a:pPr>
            <a:r>
              <a:rPr lang="en">
                <a:solidFill>
                  <a:schemeClr val="dk1"/>
                </a:solidFill>
              </a:rPr>
              <a:t>That’s what we saw in Maria’s case: her </a:t>
            </a:r>
            <a:r>
              <a:rPr lang="en" b="1">
                <a:solidFill>
                  <a:schemeClr val="dk1"/>
                </a:solidFill>
              </a:rPr>
              <a:t>MSI-H, BRAF wild-type tumor</a:t>
            </a:r>
            <a:r>
              <a:rPr lang="en">
                <a:solidFill>
                  <a:schemeClr val="dk1"/>
                </a:solidFill>
              </a:rPr>
              <a:t>, combined with her family history, strongly suggested </a:t>
            </a:r>
            <a:r>
              <a:rPr lang="en" b="1">
                <a:solidFill>
                  <a:schemeClr val="dk1"/>
                </a:solidFill>
              </a:rPr>
              <a:t>Lynch syndrome</a:t>
            </a:r>
            <a:r>
              <a:rPr lang="en">
                <a:solidFill>
                  <a:schemeClr val="dk1"/>
                </a:solidFill>
              </a:rPr>
              <a:t>, but germline testing was not done initially.</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5f6ba6fc5e_0_5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35f6ba6fc5e_0_5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r>
              <a:rPr lang="en"/>
              <a:t>While seeing her PCP, Maria’s older daughter asks the oncologist if she is at risk of getting cancer. She does not receive a clear answer and is not offered genetic counseling or testing.</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3e217840f0c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3e217840f0c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Unfortunately, 5 years later she presents with symptoms of endometrial cancer. Genetic testing in this family is finally prompted and reveals a germline MLH1 mutation, consistent with Lynch syndrome.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e9e98bda56_0_6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a:solidFill>
                  <a:schemeClr val="dk1"/>
                </a:solidFill>
              </a:rPr>
              <a:t>This slide gives an overview of some of the most important hereditary cancer syndromes that providers should be aware of—especially as we talk about germline testing and cascade testing. I have noted all your high yield exam facts about each of these syndromes.</a:t>
            </a:r>
            <a:endParaRPr>
              <a:solidFill>
                <a:schemeClr val="dk1"/>
              </a:solidFill>
            </a:endParaRPr>
          </a:p>
          <a:p>
            <a:pPr marL="0" lvl="0" indent="0" algn="l" rtl="0">
              <a:lnSpc>
                <a:spcPct val="115000"/>
              </a:lnSpc>
              <a:spcBef>
                <a:spcPts val="1200"/>
              </a:spcBef>
              <a:spcAft>
                <a:spcPts val="0"/>
              </a:spcAft>
              <a:buNone/>
            </a:pPr>
            <a:r>
              <a:rPr lang="en">
                <a:solidFill>
                  <a:schemeClr val="dk1"/>
                </a:solidFill>
              </a:rPr>
              <a:t>We know that approximately </a:t>
            </a:r>
            <a:r>
              <a:rPr lang="en" b="1">
                <a:solidFill>
                  <a:schemeClr val="dk1"/>
                </a:solidFill>
              </a:rPr>
              <a:t>5-10 percent of all cancers</a:t>
            </a:r>
            <a:r>
              <a:rPr lang="en">
                <a:solidFill>
                  <a:schemeClr val="dk1"/>
                </a:solidFill>
              </a:rPr>
              <a:t> are caused by </a:t>
            </a:r>
            <a:r>
              <a:rPr lang="en" b="1">
                <a:solidFill>
                  <a:schemeClr val="dk1"/>
                </a:solidFill>
              </a:rPr>
              <a:t>inherited pathogenic variants</a:t>
            </a:r>
            <a:r>
              <a:rPr lang="en">
                <a:solidFill>
                  <a:schemeClr val="dk1"/>
                </a:solidFill>
              </a:rPr>
              <a:t>. If you’re surprised by that number, I was too. These are passed down through families and, when identified, can dramatically change how we manage both the patient and their at-risk relatives.</a:t>
            </a:r>
            <a:endParaRPr>
              <a:solidFill>
                <a:schemeClr val="dk1"/>
              </a:solidFill>
            </a:endParaRPr>
          </a:p>
          <a:p>
            <a:pPr marL="0" marR="381000" lvl="0" indent="0" algn="l" rtl="0">
              <a:lnSpc>
                <a:spcPct val="115000"/>
              </a:lnSpc>
              <a:spcBef>
                <a:spcPts val="1200"/>
              </a:spcBef>
              <a:spcAft>
                <a:spcPts val="0"/>
              </a:spcAft>
              <a:buNone/>
            </a:pPr>
            <a:r>
              <a:rPr lang="en">
                <a:solidFill>
                  <a:schemeClr val="dk1"/>
                </a:solidFill>
              </a:rPr>
              <a:t>The two syndromes you are most likely to encounter are HBOC and Lynch syndrome. </a:t>
            </a:r>
            <a:endParaRPr>
              <a:solidFill>
                <a:schemeClr val="dk1"/>
              </a:solidFill>
            </a:endParaRPr>
          </a:p>
          <a:p>
            <a:pPr marL="0" marR="381000" lvl="0" indent="0" algn="l" rtl="0">
              <a:lnSpc>
                <a:spcPct val="115000"/>
              </a:lnSpc>
              <a:spcBef>
                <a:spcPts val="1200"/>
              </a:spcBef>
              <a:spcAft>
                <a:spcPts val="0"/>
              </a:spcAft>
              <a:buNone/>
            </a:pPr>
            <a:r>
              <a:rPr lang="en">
                <a:solidFill>
                  <a:schemeClr val="dk1"/>
                </a:solidFill>
              </a:rPr>
              <a:t>The big takeaway here is that many of these conditions are clinically actionable, meaning that if you identify it early, there are things you can actually do about it that can change patient outcomes!</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a:solidFill>
                <a:schemeClr val="dk1"/>
              </a:solidFill>
            </a:endParaRPr>
          </a:p>
          <a:p>
            <a:pPr marL="0" lvl="0" indent="0" algn="l" rtl="0">
              <a:spcBef>
                <a:spcPts val="1200"/>
              </a:spcBef>
              <a:spcAft>
                <a:spcPts val="0"/>
              </a:spcAft>
              <a:buNone/>
            </a:pPr>
            <a:endParaRPr/>
          </a:p>
        </p:txBody>
      </p:sp>
      <p:sp>
        <p:nvSpPr>
          <p:cNvPr id="133" name="Google Shape;133;g3e9e98bda56_0_61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3e9e98bda56_0_7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3e9e98bda56_0_7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3e40168a19b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3e40168a19b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35e6e2dd899_0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35e6e2dd899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
                <a:solidFill>
                  <a:schemeClr val="dk1"/>
                </a:solidFill>
              </a:rPr>
              <a:t>So here are the guidelines for Lynch syndrome, and take note of these because these things can show up on exams. </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Once Lynch syndrome is diagnosed in a patient, one of the most critical next steps is to offer </a:t>
            </a:r>
            <a:r>
              <a:rPr lang="en" b="1">
                <a:solidFill>
                  <a:schemeClr val="dk1"/>
                </a:solidFill>
              </a:rPr>
              <a:t>genetic testing</a:t>
            </a:r>
            <a:r>
              <a:rPr lang="en">
                <a:solidFill>
                  <a:schemeClr val="dk1"/>
                </a:solidFill>
              </a:rPr>
              <a:t> to their first-degree relatives—siblings, children, and parents—because they have a 50% chance of carrying the same mutation.</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For individuals who test positive, </a:t>
            </a:r>
            <a:r>
              <a:rPr lang="en" b="1">
                <a:solidFill>
                  <a:schemeClr val="dk1"/>
                </a:solidFill>
              </a:rPr>
              <a:t>early and intensive surveillance</a:t>
            </a:r>
            <a:r>
              <a:rPr lang="en">
                <a:solidFill>
                  <a:schemeClr val="dk1"/>
                </a:solidFill>
              </a:rPr>
              <a:t> is key to preventing cancer or detecting it at a more treatable stage.</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b="1">
                <a:solidFill>
                  <a:schemeClr val="dk1"/>
                </a:solidFill>
              </a:rPr>
              <a:t>Colorectal cancer</a:t>
            </a:r>
            <a:r>
              <a:rPr lang="en">
                <a:solidFill>
                  <a:schemeClr val="dk1"/>
                </a:solidFill>
              </a:rPr>
              <a:t> is the most well-established cancer associated with Lynch syndrome, with over 80% developing it. It is important to note that management of Lynch Syndrome is gene-specific (and sometimes even mutation specific)</a:t>
            </a:r>
            <a:br>
              <a:rPr lang="en">
                <a:solidFill>
                  <a:schemeClr val="dk1"/>
                </a:solidFill>
              </a:rPr>
            </a:br>
            <a:r>
              <a:rPr lang="en">
                <a:solidFill>
                  <a:schemeClr val="dk1"/>
                </a:solidFill>
              </a:rPr>
              <a:t>Generally speaking, Lynch patients should begin </a:t>
            </a:r>
            <a:r>
              <a:rPr lang="en" b="1">
                <a:solidFill>
                  <a:schemeClr val="dk1"/>
                </a:solidFill>
              </a:rPr>
              <a:t>colonoscopy every 1 to 2 years</a:t>
            </a:r>
            <a:r>
              <a:rPr lang="en">
                <a:solidFill>
                  <a:schemeClr val="dk1"/>
                </a:solidFill>
              </a:rPr>
              <a:t>, starting at age 20 to 25, or even earlier when the youngest case in the family occurs earlier. </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There’s also growing evidence for </a:t>
            </a:r>
            <a:r>
              <a:rPr lang="en" b="1">
                <a:solidFill>
                  <a:schemeClr val="dk1"/>
                </a:solidFill>
              </a:rPr>
              <a:t>aspirin chemoprevention</a:t>
            </a:r>
            <a:r>
              <a:rPr lang="en">
                <a:solidFill>
                  <a:schemeClr val="dk1"/>
                </a:solidFill>
              </a:rPr>
              <a:t>, which has been shown to reduce colorectal cancer risk in people with Lynch syndrome. Emerging research suggests it MIGHT also help reduce the risk of other Lynch-related cancers, though the evidence is strongest for colorectal cancer.</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For </a:t>
            </a:r>
            <a:r>
              <a:rPr lang="en" b="1">
                <a:solidFill>
                  <a:schemeClr val="dk1"/>
                </a:solidFill>
              </a:rPr>
              <a:t>gynecologic cancers</a:t>
            </a:r>
            <a:r>
              <a:rPr lang="en">
                <a:solidFill>
                  <a:schemeClr val="dk1"/>
                </a:solidFill>
              </a:rPr>
              <a:t>, such as </a:t>
            </a:r>
            <a:r>
              <a:rPr lang="en" b="1">
                <a:solidFill>
                  <a:schemeClr val="dk1"/>
                </a:solidFill>
              </a:rPr>
              <a:t>endometrial and ovarian</a:t>
            </a:r>
            <a:r>
              <a:rPr lang="en">
                <a:solidFill>
                  <a:schemeClr val="dk1"/>
                </a:solidFill>
              </a:rPr>
              <a:t>, </a:t>
            </a:r>
            <a:r>
              <a:rPr lang="en" b="1">
                <a:solidFill>
                  <a:schemeClr val="dk1"/>
                </a:solidFill>
              </a:rPr>
              <a:t>annual education</a:t>
            </a:r>
            <a:r>
              <a:rPr lang="en">
                <a:solidFill>
                  <a:schemeClr val="dk1"/>
                </a:solidFill>
              </a:rPr>
              <a:t> about symptoms and, in some cases, </a:t>
            </a:r>
            <a:r>
              <a:rPr lang="en" b="1">
                <a:solidFill>
                  <a:schemeClr val="dk1"/>
                </a:solidFill>
              </a:rPr>
              <a:t>annual endometrial sampling and transvaginal ultrasound</a:t>
            </a:r>
            <a:r>
              <a:rPr lang="en">
                <a:solidFill>
                  <a:schemeClr val="dk1"/>
                </a:solidFill>
              </a:rPr>
              <a:t> starting at age 30–35 is recommended.</a:t>
            </a:r>
            <a:endParaRPr>
              <a:solidFill>
                <a:schemeClr val="dk1"/>
              </a:solidFill>
            </a:endParaRPr>
          </a:p>
          <a:p>
            <a:pPr marL="0" lvl="0" indent="0" algn="l" rtl="0">
              <a:lnSpc>
                <a:spcPct val="115000"/>
              </a:lnSpc>
              <a:spcBef>
                <a:spcPts val="1200"/>
              </a:spcBef>
              <a:spcAft>
                <a:spcPts val="1200"/>
              </a:spcAft>
              <a:buClr>
                <a:schemeClr val="dk1"/>
              </a:buClr>
              <a:buSzPts val="1100"/>
              <a:buFont typeface="Arial"/>
              <a:buNone/>
            </a:pPr>
            <a:r>
              <a:rPr lang="en">
                <a:solidFill>
                  <a:schemeClr val="dk1"/>
                </a:solidFill>
              </a:rPr>
              <a:t>However, the </a:t>
            </a:r>
            <a:r>
              <a:rPr lang="en" b="1">
                <a:solidFill>
                  <a:schemeClr val="dk1"/>
                </a:solidFill>
              </a:rPr>
              <a:t>most effective preventive strategy</a:t>
            </a:r>
            <a:r>
              <a:rPr lang="en">
                <a:solidFill>
                  <a:schemeClr val="dk1"/>
                </a:solidFill>
              </a:rPr>
              <a:t> for gynecologic cancers in Lynch syndrome is </a:t>
            </a:r>
            <a:r>
              <a:rPr lang="en" b="1">
                <a:solidFill>
                  <a:schemeClr val="dk1"/>
                </a:solidFill>
              </a:rPr>
              <a:t>risk-reducing surgery</a:t>
            </a:r>
            <a:r>
              <a:rPr lang="en">
                <a:solidFill>
                  <a:schemeClr val="dk1"/>
                </a:solidFill>
              </a:rPr>
              <a:t>—specifically, </a:t>
            </a:r>
            <a:r>
              <a:rPr lang="en" b="1">
                <a:solidFill>
                  <a:schemeClr val="dk1"/>
                </a:solidFill>
              </a:rPr>
              <a:t>prophylactic hysterectomy and bilateral salpingo-oophorectomy</a:t>
            </a:r>
            <a:r>
              <a:rPr lang="en">
                <a:solidFill>
                  <a:schemeClr val="dk1"/>
                </a:solidFill>
              </a:rPr>
              <a:t> after childbearing is complete.</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3e217840f0c_0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3e217840f0c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is a more visual presentation of Lynch Syndrome Guidelines.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e2c905c2a8_0_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3e2c905c2a8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
                <a:solidFill>
                  <a:schemeClr val="dk1"/>
                </a:solidFill>
              </a:rPr>
              <a:t>This brings us back to Maria’s daughter, who said:</a:t>
            </a:r>
            <a:endParaRPr>
              <a:solidFill>
                <a:schemeClr val="dk1"/>
              </a:solidFill>
            </a:endParaRPr>
          </a:p>
          <a:p>
            <a:pPr marL="381000" marR="381000" lvl="0" indent="0" algn="l" rtl="0">
              <a:lnSpc>
                <a:spcPct val="115000"/>
              </a:lnSpc>
              <a:spcBef>
                <a:spcPts val="1200"/>
              </a:spcBef>
              <a:spcAft>
                <a:spcPts val="0"/>
              </a:spcAft>
              <a:buNone/>
            </a:pPr>
            <a:r>
              <a:rPr lang="en" i="1">
                <a:solidFill>
                  <a:schemeClr val="dk1"/>
                </a:solidFill>
              </a:rPr>
              <a:t>“If I had known I was at risk, I would have had surgery to prevent it.”</a:t>
            </a:r>
            <a:endParaRPr i="1">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
                <a:solidFill>
                  <a:schemeClr val="dk1"/>
                </a:solidFill>
              </a:rPr>
              <a:t> This quote underscores what’s at stake. If genetic risk had been identified earlier, she could have taken preventive steps that might have avoided her cancer altogether.</a:t>
            </a:r>
            <a:endParaRPr>
              <a:solidFill>
                <a:schemeClr val="dk1"/>
              </a:solidFill>
            </a:endParaRPr>
          </a:p>
          <a:p>
            <a:pPr marL="0" lvl="0" indent="0" algn="l" rtl="0">
              <a:spcBef>
                <a:spcPts val="120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3e9e98bda56_0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3e9e98bda56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 won’t go over this in too much detail, but here is an overview of guidelines to manage other common hereditary cancer syndromes. Feel free to refer to NCCN guidelines. The big take-home point is that hereditary cancers are often clinically actionable and we have a role to play</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35f6ba6fc5e_0_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35f6ba6fc5e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
                <a:solidFill>
                  <a:schemeClr val="dk1"/>
                </a:solidFill>
                <a:latin typeface="Proxima Nova"/>
                <a:ea typeface="Proxima Nova"/>
                <a:cs typeface="Proxima Nova"/>
                <a:sym typeface="Proxima Nova"/>
              </a:rPr>
              <a:t>I mentioned cascade testing before, so what exactly is it? Cascade testing is a targeted approach where genetic counseling and testing are offered to blood relatives of patients who have been found to carry pathogenic or likely pathogenic germline mutations linked to hereditary cancer syndromes. It’s a kind of domino effect. This method helps identify family members who might also carry the mutation, allowing us to assess their cancer risk and implement surveillance or preventive strategies early. </a:t>
            </a:r>
            <a:endParaRPr>
              <a:solidFill>
                <a:schemeClr val="dk1"/>
              </a:solidFill>
              <a:latin typeface="Proxima Nova"/>
              <a:ea typeface="Proxima Nova"/>
              <a:cs typeface="Proxima Nova"/>
              <a:sym typeface="Proxima Nova"/>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latin typeface="Proxima Nova"/>
                <a:ea typeface="Proxima Nova"/>
                <a:cs typeface="Proxima Nova"/>
                <a:sym typeface="Proxima Nova"/>
              </a:rPr>
              <a:t>This approach is particularly valuable for populations that face significant system-level barriers—such as racial and ethnic minorities, people with lower socioeconomic status, uninsured or underinsured patientsIn fact, studies find that compared to population-wide screening, cascade testing is more cost-effective and practical (Levine et al).</a:t>
            </a:r>
            <a:endParaRPr>
              <a:solidFill>
                <a:schemeClr val="dk1"/>
              </a:solidFill>
              <a:latin typeface="Proxima Nova"/>
              <a:ea typeface="Proxima Nova"/>
              <a:cs typeface="Proxima Nova"/>
              <a:sym typeface="Proxima Nova"/>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latin typeface="Proxima Nova"/>
                <a:ea typeface="Proxima Nova"/>
                <a:cs typeface="Proxima Nova"/>
                <a:sym typeface="Proxima Nova"/>
              </a:rPr>
              <a:t>However, uptake of cascade testing remains disappointingly low in these underserved populations, due to many barriers we will discuss later.. Studies show that even when financial obstacles are reduced, minorities and lower-income groups are still less likely to complete cascade testing (Kassem et al).</a:t>
            </a:r>
            <a:endParaRPr>
              <a:solidFill>
                <a:schemeClr val="dk1"/>
              </a:solidFill>
              <a:latin typeface="Proxima Nova"/>
              <a:ea typeface="Proxima Nova"/>
              <a:cs typeface="Proxima Nova"/>
              <a:sym typeface="Proxima Nova"/>
            </a:endParaRPr>
          </a:p>
          <a:p>
            <a:pPr marL="0" lvl="0" indent="0" algn="l" rtl="0">
              <a:lnSpc>
                <a:spcPct val="115000"/>
              </a:lnSpc>
              <a:spcBef>
                <a:spcPts val="1200"/>
              </a:spcBef>
              <a:spcAft>
                <a:spcPts val="0"/>
              </a:spcAft>
              <a:buClr>
                <a:schemeClr val="dk1"/>
              </a:buClr>
              <a:buSzPts val="1100"/>
              <a:buFont typeface="Arial"/>
              <a:buNone/>
            </a:pPr>
            <a:endParaRPr>
              <a:solidFill>
                <a:schemeClr val="dk1"/>
              </a:solidFill>
              <a:latin typeface="Proxima Nova"/>
              <a:ea typeface="Proxima Nova"/>
              <a:cs typeface="Proxima Nova"/>
              <a:sym typeface="Proxima Nova"/>
            </a:endParaRPr>
          </a:p>
          <a:p>
            <a:pPr marL="0" lvl="0" indent="0" algn="l" rtl="0">
              <a:spcBef>
                <a:spcPts val="120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35e6e2dd899_0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35e6e2dd899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slide shows a family tree for an autosomal dominant condition such as Lynch syndrome and the risk of inheriting such a condition.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33694bffae0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33694bffae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5f49ade5bb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35f49ade5bb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381000" marR="381000" lvl="0" indent="0" algn="l" rtl="0">
              <a:lnSpc>
                <a:spcPct val="115000"/>
              </a:lnSpc>
              <a:spcBef>
                <a:spcPts val="1200"/>
              </a:spcBef>
              <a:spcAft>
                <a:spcPts val="0"/>
              </a:spcAft>
              <a:buClr>
                <a:schemeClr val="dk1"/>
              </a:buClr>
              <a:buSzPts val="1100"/>
              <a:buFont typeface="Arial"/>
              <a:buNone/>
            </a:pPr>
            <a:r>
              <a:rPr lang="en">
                <a:solidFill>
                  <a:schemeClr val="dk1"/>
                </a:solidFill>
              </a:rPr>
              <a:t>I know that hearing guidelines is getting old and dry, but I’ll quickly walk through the key things to remember for germline testing. The first and most important point is what I call the golden rule: </a:t>
            </a:r>
            <a:r>
              <a:rPr lang="en" b="1">
                <a:solidFill>
                  <a:schemeClr val="dk1"/>
                </a:solidFill>
              </a:rPr>
              <a:t>tumor testing is not the same as germline testing</a:t>
            </a:r>
            <a:r>
              <a:rPr lang="en">
                <a:solidFill>
                  <a:schemeClr val="dk1"/>
                </a:solidFill>
              </a:rPr>
              <a:t>. A negative tumor sequencing panel does not exclude a hereditary cancer syndrome. In fact, studies show that tumor profiling can miss roughly 8–10% of pathogenic germline variants. Therefore, if a patient meets criteria for germline testing, you should order germline testing regardless of tumor sequencing results.</a:t>
            </a:r>
            <a:endParaRPr>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
                <a:solidFill>
                  <a:schemeClr val="dk1"/>
                </a:solidFill>
              </a:rPr>
              <a:t>The second key point is that family history still matters. We should obtain a three-generation family history when possible, including first- and second-degree relatives, cancer types, ages at diagnosis, and ancestry. However, remember that family history is imperfect and often unknown or incomplete, which is one reason guideline-based approaches may miss patients with actionable mutations.</a:t>
            </a:r>
            <a:endParaRPr>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
                <a:solidFill>
                  <a:schemeClr val="dk1"/>
                </a:solidFill>
              </a:rPr>
              <a:t>There are also certain cancers where germline testing should be strongly considered regardless of family history, including ovarian and pancreatic cancer. </a:t>
            </a:r>
            <a:endParaRPr>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
                <a:solidFill>
                  <a:schemeClr val="dk1"/>
                </a:solidFill>
              </a:rPr>
              <a:t>Another practical pearl is reflex testing. If tumor sequencing identifies a pathogenic variant in a hereditary cancer gene—such as BRCA1, BRCA2, PALB2, or one of the Lynch syndrome genes—that finding may represent an inherited mutation. Germline testing should be done. </a:t>
            </a:r>
            <a:endParaRPr>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
                <a:solidFill>
                  <a:schemeClr val="dk1"/>
                </a:solidFill>
              </a:rPr>
              <a:t>NCCN now generally favors multigene panel testing over single-gene strategies. </a:t>
            </a:r>
            <a:endParaRPr>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
                <a:solidFill>
                  <a:schemeClr val="dk1"/>
                </a:solidFill>
              </a:rPr>
              <a:t>Finally, a genetic test result is only useful if it is interpreted correctly. Positive results—and especially variants of uncertain significance, or VUS—often require genetics expertise. Referral to genetic counseling is vital. </a:t>
            </a:r>
            <a:endParaRPr>
              <a:solidFill>
                <a:schemeClr val="dk1"/>
              </a:solidFill>
            </a:endParaRPr>
          </a:p>
          <a:p>
            <a:pPr marL="0" lvl="0" indent="0" algn="l" rtl="0">
              <a:spcBef>
                <a:spcPts val="1200"/>
              </a:spcBef>
              <a:spcAft>
                <a:spcPts val="0"/>
              </a:spcAft>
              <a:buNone/>
            </a:pPr>
            <a:endParaRPr>
              <a:solidFill>
                <a:schemeClr val="dk1"/>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35f6ba6fc5e_0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8" name="Google Shape;218;g35f6ba6fc5e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
                <a:solidFill>
                  <a:schemeClr val="dk1"/>
                </a:solidFill>
              </a:rPr>
              <a:t>With regards to tumor testing, guidelines recommend </a:t>
            </a:r>
            <a:r>
              <a:rPr lang="en" b="1">
                <a:solidFill>
                  <a:schemeClr val="dk1"/>
                </a:solidFill>
              </a:rPr>
              <a:t>multigene tumor sequencing</a:t>
            </a:r>
            <a:r>
              <a:rPr lang="en">
                <a:solidFill>
                  <a:schemeClr val="dk1"/>
                </a:solidFill>
              </a:rPr>
              <a:t> for patients with metastatic or advanced solid tumors, especially when results may identify approved targeted therapies.</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ASCO also notes that germline testing for clinically relevant alterations should not be restricted by family history alone. Studies suggest that up to </a:t>
            </a:r>
            <a:r>
              <a:rPr lang="en" b="1">
                <a:solidFill>
                  <a:schemeClr val="dk1"/>
                </a:solidFill>
              </a:rPr>
              <a:t>63% of Lynch syndrome carriers</a:t>
            </a:r>
            <a:r>
              <a:rPr lang="en">
                <a:solidFill>
                  <a:schemeClr val="dk1"/>
                </a:solidFill>
              </a:rPr>
              <a:t> may be missed using traditional testing criteria, highlighting the need for broader approaches to hereditary cancer detection.</a:t>
            </a:r>
            <a:endParaRPr>
              <a:solidFill>
                <a:schemeClr val="dk1"/>
              </a:solidFill>
            </a:endParaRPr>
          </a:p>
          <a:p>
            <a:pPr marL="0" lvl="0" indent="0" algn="l" rtl="0">
              <a:spcBef>
                <a:spcPts val="1200"/>
              </a:spcBef>
              <a:spcAft>
                <a:spcPts val="0"/>
              </a:spcAft>
              <a:buNone/>
            </a:pPr>
            <a:endParaRPr>
              <a:solidFill>
                <a:schemeClr val="dk1"/>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3e9e98bda56_0_7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3e9e98bda56_0_7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3e9e98bda56_0_7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3e9e98bda56_0_7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3e9e98bda56_0_7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3e9e98bda56_0_7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Correct Answer: B) MSI/IHC testing of the endometrial tumor</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Explanation:</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Current guidelines recommend universal tumor testing with microsatellite instability (MSI) and/or immunohistochemistry (IHC) for mismatch repair (MMR) proteins on all newly diagnosed endometrial cancers, regardless of age or family history. This is the appropriate first step before proceeding to germline genetic testing.</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Why not A? Germline genetic testing is appropriate but should generally follow tumor-based screening. If MSI/IHC is abnormal (MSI-high or loss of MMR protein expression), this strengthens the indication for genetic counseling and germline testing. Universal tumor testing is the recommended initial step.</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Why not C? BRAF V600E testing is used in the workup of colorectal cancers with MLH1 loss to help distinguish sporadic (BRAF-mutated) tumors from Lynch syndrome. It is not part of the standard endometrial cancer Lynch syndrome workup.</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Why not D? A young woman with endometrial cancer and a strong family history of Lynch-associated cancers (early-onset CRC, ovarian cancer) should not be reassured without further evaluation. This presentation is highly suspicious for a hereditary cancer syndrome.</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Why not E? While Lynch syndrome carriers do require intensive colonoscopic surveillance, recommending a screening schedule is premature before a diagnosis of Lynch syndrome has been established through appropriate testing.</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Key Teaching Points:</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Universal MSI/IHC testing is now standard of care for all endometrial and colorectal cancers.</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Lynch syndrome is caused by germline pathogenic variants in MMR genes (MLH1, MSH2, MSH6, PMS2) or EPCAM deletions.</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The Amsterdam II and revised Bethesda criteria are historical tools; universal tumor testing has largely replaced criteria-based screening.</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Lynch syndrome carries increased risk for colorectal, endometrial, ovarian, gastric, urothelial, and other cancers.</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3e2c905c2a8_0_4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3e2c905c2a8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 sz="900" b="1">
                <a:solidFill>
                  <a:schemeClr val="dk1"/>
                </a:solidFill>
                <a:latin typeface="Proxima Nova"/>
                <a:ea typeface="Proxima Nova"/>
                <a:cs typeface="Proxima Nova"/>
                <a:sym typeface="Proxima Nova"/>
              </a:rPr>
              <a:t>Correct Answer: D</a:t>
            </a:r>
            <a:endParaRPr sz="900" b="1">
              <a:solidFill>
                <a:schemeClr val="dk1"/>
              </a:solidFill>
              <a:latin typeface="Proxima Nova"/>
              <a:ea typeface="Proxima Nova"/>
              <a:cs typeface="Proxima Nova"/>
              <a:sym typeface="Proxima Nova"/>
            </a:endParaRPr>
          </a:p>
          <a:p>
            <a:pPr marL="0" lvl="0" indent="0" algn="l" rtl="0">
              <a:lnSpc>
                <a:spcPct val="115000"/>
              </a:lnSpc>
              <a:spcBef>
                <a:spcPts val="1200"/>
              </a:spcBef>
              <a:spcAft>
                <a:spcPts val="0"/>
              </a:spcAft>
              <a:buClr>
                <a:schemeClr val="dk1"/>
              </a:buClr>
              <a:buSzPts val="1100"/>
              <a:buFont typeface="Arial"/>
              <a:buNone/>
            </a:pPr>
            <a:r>
              <a:rPr lang="en" sz="900" b="1">
                <a:solidFill>
                  <a:schemeClr val="dk1"/>
                </a:solidFill>
                <a:latin typeface="Proxima Nova"/>
                <a:ea typeface="Proxima Nova"/>
                <a:cs typeface="Proxima Nova"/>
                <a:sym typeface="Proxima Nova"/>
              </a:rPr>
              <a:t>Explanation:</a:t>
            </a:r>
            <a:endParaRPr sz="900" b="1">
              <a:solidFill>
                <a:schemeClr val="dk1"/>
              </a:solidFill>
              <a:latin typeface="Proxima Nova"/>
              <a:ea typeface="Proxima Nova"/>
              <a:cs typeface="Proxima Nova"/>
              <a:sym typeface="Proxima Nova"/>
            </a:endParaRPr>
          </a:p>
          <a:p>
            <a:pPr marL="0" lvl="0" indent="0" algn="l" rtl="0">
              <a:lnSpc>
                <a:spcPct val="115000"/>
              </a:lnSpc>
              <a:spcBef>
                <a:spcPts val="1200"/>
              </a:spcBef>
              <a:spcAft>
                <a:spcPts val="0"/>
              </a:spcAft>
              <a:buClr>
                <a:schemeClr val="dk1"/>
              </a:buClr>
              <a:buSzPts val="1100"/>
              <a:buFont typeface="Arial"/>
              <a:buNone/>
            </a:pPr>
            <a:r>
              <a:rPr lang="en" sz="900">
                <a:solidFill>
                  <a:schemeClr val="dk1"/>
                </a:solidFill>
                <a:latin typeface="Proxima Nova"/>
                <a:ea typeface="Proxima Nova"/>
                <a:cs typeface="Proxima Nova"/>
                <a:sym typeface="Proxima Nova"/>
              </a:rPr>
              <a:t>This patient's tumor demonstrates loss of MSH2 and MSH6 expression on immunohistochemistry, which is highly suggestive of Lynch syndrome (hereditary nonpolyposis colorectal cancer syndrome). Unlike loss of MLH1/PMS2 — which can occur sporadically due to MLH1 promoter hypermethylation — loss of MSH2/MSH6 is rarely a sporadic event and strongly suggests a germline mismatch repair gene mutation. The appropriate next step is referral for genetic counseling and confirmatory germline testing.</a:t>
            </a:r>
            <a:endParaRPr sz="900">
              <a:solidFill>
                <a:schemeClr val="dk1"/>
              </a:solidFill>
              <a:latin typeface="Proxima Nova"/>
              <a:ea typeface="Proxima Nova"/>
              <a:cs typeface="Proxima Nova"/>
              <a:sym typeface="Proxima Nova"/>
            </a:endParaRPr>
          </a:p>
          <a:p>
            <a:pPr marL="0" lvl="0" indent="0" algn="l" rtl="0">
              <a:lnSpc>
                <a:spcPct val="115000"/>
              </a:lnSpc>
              <a:spcBef>
                <a:spcPts val="1200"/>
              </a:spcBef>
              <a:spcAft>
                <a:spcPts val="0"/>
              </a:spcAft>
              <a:buClr>
                <a:schemeClr val="dk1"/>
              </a:buClr>
              <a:buSzPts val="1100"/>
              <a:buFont typeface="Arial"/>
              <a:buNone/>
            </a:pPr>
            <a:r>
              <a:rPr lang="en" sz="900" b="1">
                <a:solidFill>
                  <a:schemeClr val="dk1"/>
                </a:solidFill>
                <a:latin typeface="Proxima Nova"/>
                <a:ea typeface="Proxima Nova"/>
                <a:cs typeface="Proxima Nova"/>
                <a:sym typeface="Proxima Nova"/>
              </a:rPr>
              <a:t>Why the other answers are incorrect:</a:t>
            </a:r>
            <a:endParaRPr sz="900" b="1">
              <a:solidFill>
                <a:schemeClr val="dk1"/>
              </a:solidFill>
              <a:latin typeface="Proxima Nova"/>
              <a:ea typeface="Proxima Nova"/>
              <a:cs typeface="Proxima Nova"/>
              <a:sym typeface="Proxima Nova"/>
            </a:endParaRPr>
          </a:p>
          <a:p>
            <a:pPr marL="457200" lvl="0" indent="-285750" algn="l" rtl="0">
              <a:lnSpc>
                <a:spcPct val="115000"/>
              </a:lnSpc>
              <a:spcBef>
                <a:spcPts val="1200"/>
              </a:spcBef>
              <a:spcAft>
                <a:spcPts val="0"/>
              </a:spcAft>
              <a:buClr>
                <a:schemeClr val="dk1"/>
              </a:buClr>
              <a:buSzPts val="900"/>
              <a:buFont typeface="Lora"/>
              <a:buChar char="●"/>
            </a:pPr>
            <a:r>
              <a:rPr lang="en" sz="900" b="1">
                <a:solidFill>
                  <a:schemeClr val="dk1"/>
                </a:solidFill>
                <a:latin typeface="Proxima Nova"/>
                <a:ea typeface="Proxima Nova"/>
                <a:cs typeface="Proxima Nova"/>
                <a:sym typeface="Proxima Nova"/>
              </a:rPr>
              <a:t>(A) Reassurance</a:t>
            </a:r>
            <a:r>
              <a:rPr lang="en" sz="900">
                <a:solidFill>
                  <a:schemeClr val="dk1"/>
                </a:solidFill>
                <a:latin typeface="Proxima Nova"/>
                <a:ea typeface="Proxima Nova"/>
                <a:cs typeface="Proxima Nova"/>
                <a:sym typeface="Proxima Nova"/>
              </a:rPr>
              <a:t> — Loss of MSH2/MSH6 in a young patient with a suggestive family history should not be dismissed. This pattern has a high positive predictive value for Lynch syndrome.</a:t>
            </a:r>
            <a:endParaRPr sz="900">
              <a:solidFill>
                <a:schemeClr val="dk1"/>
              </a:solidFill>
              <a:latin typeface="Proxima Nova"/>
              <a:ea typeface="Proxima Nova"/>
              <a:cs typeface="Proxima Nova"/>
              <a:sym typeface="Proxima Nova"/>
            </a:endParaRPr>
          </a:p>
          <a:p>
            <a:pPr marL="457200" lvl="0" indent="-285750" algn="l" rtl="0">
              <a:lnSpc>
                <a:spcPct val="115000"/>
              </a:lnSpc>
              <a:spcBef>
                <a:spcPts val="0"/>
              </a:spcBef>
              <a:spcAft>
                <a:spcPts val="0"/>
              </a:spcAft>
              <a:buClr>
                <a:schemeClr val="dk1"/>
              </a:buClr>
              <a:buSzPts val="900"/>
              <a:buFont typeface="Lora"/>
              <a:buChar char="●"/>
            </a:pPr>
            <a:r>
              <a:rPr lang="en" sz="900" b="1">
                <a:solidFill>
                  <a:schemeClr val="dk1"/>
                </a:solidFill>
                <a:latin typeface="Proxima Nova"/>
                <a:ea typeface="Proxima Nova"/>
                <a:cs typeface="Proxima Nova"/>
                <a:sym typeface="Proxima Nova"/>
              </a:rPr>
              <a:t>(B) BRAF V600E testing</a:t>
            </a:r>
            <a:r>
              <a:rPr lang="en" sz="900">
                <a:solidFill>
                  <a:schemeClr val="dk1"/>
                </a:solidFill>
                <a:latin typeface="Proxima Nova"/>
                <a:ea typeface="Proxima Nova"/>
                <a:cs typeface="Proxima Nova"/>
                <a:sym typeface="Proxima Nova"/>
              </a:rPr>
              <a:t> — BRAF V600E testing is used to help distinguish sporadic from hereditary cases when there is loss of MLH1/PMS2, because BRAF V600E mutations are associated with sporadic MLH1 promoter methylation. It is not indicated when MSH2/MSH6 is lost.</a:t>
            </a:r>
            <a:endParaRPr sz="900">
              <a:solidFill>
                <a:schemeClr val="dk1"/>
              </a:solidFill>
              <a:latin typeface="Proxima Nova"/>
              <a:ea typeface="Proxima Nova"/>
              <a:cs typeface="Proxima Nova"/>
              <a:sym typeface="Proxima Nova"/>
            </a:endParaRPr>
          </a:p>
          <a:p>
            <a:pPr marL="457200" lvl="0" indent="-285750" algn="l" rtl="0">
              <a:lnSpc>
                <a:spcPct val="115000"/>
              </a:lnSpc>
              <a:spcBef>
                <a:spcPts val="0"/>
              </a:spcBef>
              <a:spcAft>
                <a:spcPts val="0"/>
              </a:spcAft>
              <a:buClr>
                <a:schemeClr val="dk1"/>
              </a:buClr>
              <a:buSzPts val="900"/>
              <a:buFont typeface="Lora"/>
              <a:buChar char="●"/>
            </a:pPr>
            <a:r>
              <a:rPr lang="en" sz="900" b="1">
                <a:solidFill>
                  <a:schemeClr val="dk1"/>
                </a:solidFill>
                <a:latin typeface="Proxima Nova"/>
                <a:ea typeface="Proxima Nova"/>
                <a:cs typeface="Proxima Nova"/>
                <a:sym typeface="Proxima Nova"/>
              </a:rPr>
              <a:t>(C) MLH1 promoter methylation analysis</a:t>
            </a:r>
            <a:r>
              <a:rPr lang="en" sz="900">
                <a:solidFill>
                  <a:schemeClr val="dk1"/>
                </a:solidFill>
                <a:latin typeface="Proxima Nova"/>
                <a:ea typeface="Proxima Nova"/>
                <a:cs typeface="Proxima Nova"/>
                <a:sym typeface="Proxima Nova"/>
              </a:rPr>
              <a:t> — This test is relevant when MLH1/PMS2 expression is lost, to determine whether the loss is due to sporadic promoter hypermethylation or a germline MLH1 mutation. It has no role in the workup of MSH2/MSH6 loss.</a:t>
            </a:r>
            <a:endParaRPr sz="900">
              <a:solidFill>
                <a:schemeClr val="dk1"/>
              </a:solidFill>
              <a:latin typeface="Proxima Nova"/>
              <a:ea typeface="Proxima Nova"/>
              <a:cs typeface="Proxima Nova"/>
              <a:sym typeface="Proxima Nova"/>
            </a:endParaRPr>
          </a:p>
          <a:p>
            <a:pPr marL="457200" lvl="0" indent="-285750" algn="l" rtl="0">
              <a:lnSpc>
                <a:spcPct val="115000"/>
              </a:lnSpc>
              <a:spcBef>
                <a:spcPts val="0"/>
              </a:spcBef>
              <a:spcAft>
                <a:spcPts val="0"/>
              </a:spcAft>
              <a:buClr>
                <a:schemeClr val="dk1"/>
              </a:buClr>
              <a:buSzPts val="900"/>
              <a:buFont typeface="Lora"/>
              <a:buChar char="●"/>
            </a:pPr>
            <a:r>
              <a:rPr lang="en" sz="900" b="1">
                <a:solidFill>
                  <a:schemeClr val="dk1"/>
                </a:solidFill>
                <a:latin typeface="Proxima Nova"/>
                <a:ea typeface="Proxima Nova"/>
                <a:cs typeface="Proxima Nova"/>
                <a:sym typeface="Proxima Nova"/>
              </a:rPr>
              <a:t>(E) Empiric colonoscopy without further workup</a:t>
            </a:r>
            <a:r>
              <a:rPr lang="en" sz="900">
                <a:solidFill>
                  <a:schemeClr val="dk1"/>
                </a:solidFill>
                <a:latin typeface="Proxima Nova"/>
                <a:ea typeface="Proxima Nova"/>
                <a:cs typeface="Proxima Nova"/>
                <a:sym typeface="Proxima Nova"/>
              </a:rPr>
              <a:t> — While enhanced surveillance (including colonoscopy every 1–2 years) is indeed recommended for confirmed Lynch syndrome carriers, initiating surveillance without first confirming the diagnosis through germline testing is premature. Germline testing identifies the specific mutation, enables cascade testing of at-risk family members, and guides the full spectrum of cancer surveillance recommendations.</a:t>
            </a:r>
            <a:endParaRPr sz="900">
              <a:solidFill>
                <a:schemeClr val="dk1"/>
              </a:solidFill>
              <a:latin typeface="Proxima Nova"/>
              <a:ea typeface="Proxima Nova"/>
              <a:cs typeface="Proxima Nova"/>
              <a:sym typeface="Proxima Nova"/>
            </a:endParaRPr>
          </a:p>
          <a:p>
            <a:pPr marL="0" lvl="0" indent="0" algn="l" rtl="0">
              <a:lnSpc>
                <a:spcPct val="115000"/>
              </a:lnSpc>
              <a:spcBef>
                <a:spcPts val="1200"/>
              </a:spcBef>
              <a:spcAft>
                <a:spcPts val="0"/>
              </a:spcAft>
              <a:buClr>
                <a:schemeClr val="dk1"/>
              </a:buClr>
              <a:buSzPts val="1100"/>
              <a:buFont typeface="Arial"/>
              <a:buNone/>
            </a:pPr>
            <a:r>
              <a:rPr lang="en" sz="900" b="1">
                <a:solidFill>
                  <a:schemeClr val="dk1"/>
                </a:solidFill>
                <a:latin typeface="Proxima Nova"/>
                <a:ea typeface="Proxima Nova"/>
                <a:cs typeface="Proxima Nova"/>
                <a:sym typeface="Proxima Nova"/>
              </a:rPr>
              <a:t>Teaching Points:</a:t>
            </a:r>
            <a:endParaRPr sz="900" b="1">
              <a:solidFill>
                <a:schemeClr val="dk1"/>
              </a:solidFill>
              <a:latin typeface="Proxima Nova"/>
              <a:ea typeface="Proxima Nova"/>
              <a:cs typeface="Proxima Nova"/>
              <a:sym typeface="Proxima Nova"/>
            </a:endParaRPr>
          </a:p>
          <a:p>
            <a:pPr marL="457200" lvl="0" indent="-285750" algn="l" rtl="0">
              <a:lnSpc>
                <a:spcPct val="115000"/>
              </a:lnSpc>
              <a:spcBef>
                <a:spcPts val="0"/>
              </a:spcBef>
              <a:spcAft>
                <a:spcPts val="0"/>
              </a:spcAft>
              <a:buClr>
                <a:schemeClr val="dk1"/>
              </a:buClr>
              <a:buSzPts val="900"/>
              <a:buFont typeface="Proxima Nova"/>
              <a:buAutoNum type="arabicPeriod"/>
            </a:pPr>
            <a:r>
              <a:rPr lang="en" sz="900">
                <a:solidFill>
                  <a:schemeClr val="dk1"/>
                </a:solidFill>
                <a:latin typeface="Proxima Nova"/>
                <a:ea typeface="Proxima Nova"/>
                <a:cs typeface="Proxima Nova"/>
                <a:sym typeface="Proxima Nova"/>
              </a:rPr>
              <a:t>Universal tumor screening for mismatch repair (MMR) deficiency via immunohistochemistry or microsatellite instability testing is recommended for all colorectal and endometrial cancers.</a:t>
            </a:r>
            <a:endParaRPr sz="900">
              <a:solidFill>
                <a:schemeClr val="dk1"/>
              </a:solidFill>
              <a:latin typeface="Proxima Nova"/>
              <a:ea typeface="Proxima Nova"/>
              <a:cs typeface="Proxima Nova"/>
              <a:sym typeface="Proxima Nova"/>
            </a:endParaRPr>
          </a:p>
          <a:p>
            <a:pPr marL="457200" lvl="0" indent="-285750" algn="l" rtl="0">
              <a:lnSpc>
                <a:spcPct val="115000"/>
              </a:lnSpc>
              <a:spcBef>
                <a:spcPts val="0"/>
              </a:spcBef>
              <a:spcAft>
                <a:spcPts val="0"/>
              </a:spcAft>
              <a:buClr>
                <a:schemeClr val="dk1"/>
              </a:buClr>
              <a:buSzPts val="900"/>
              <a:buFont typeface="Proxima Nova"/>
              <a:buAutoNum type="arabicPeriod"/>
            </a:pPr>
            <a:r>
              <a:rPr lang="en" sz="900">
                <a:solidFill>
                  <a:schemeClr val="dk1"/>
                </a:solidFill>
                <a:latin typeface="Proxima Nova"/>
                <a:ea typeface="Proxima Nova"/>
                <a:cs typeface="Proxima Nova"/>
                <a:sym typeface="Proxima Nova"/>
              </a:rPr>
              <a:t>The pattern of MMR protein loss on immunohistochemistry guides the subsequent workup:</a:t>
            </a:r>
            <a:endParaRPr sz="900">
              <a:solidFill>
                <a:schemeClr val="dk1"/>
              </a:solidFill>
              <a:latin typeface="Proxima Nova"/>
              <a:ea typeface="Proxima Nova"/>
              <a:cs typeface="Proxima Nova"/>
              <a:sym typeface="Proxima Nova"/>
            </a:endParaRPr>
          </a:p>
          <a:p>
            <a:pPr marL="914400" lvl="1" indent="-285750" algn="l" rtl="0">
              <a:lnSpc>
                <a:spcPct val="115000"/>
              </a:lnSpc>
              <a:spcBef>
                <a:spcPts val="0"/>
              </a:spcBef>
              <a:spcAft>
                <a:spcPts val="0"/>
              </a:spcAft>
              <a:buClr>
                <a:schemeClr val="dk1"/>
              </a:buClr>
              <a:buSzPts val="900"/>
              <a:buFont typeface="Proxima Nova"/>
              <a:buChar char="●"/>
            </a:pPr>
            <a:r>
              <a:rPr lang="en" sz="900">
                <a:solidFill>
                  <a:schemeClr val="dk1"/>
                </a:solidFill>
                <a:latin typeface="Proxima Nova"/>
                <a:ea typeface="Proxima Nova"/>
                <a:cs typeface="Proxima Nova"/>
                <a:sym typeface="Proxima Nova"/>
              </a:rPr>
              <a:t>Loss of MLH1/PMS2 → Check BRAF V600E and/or MLH1 promoter methylation to rule out sporadic cause before proceeding to germline testing.</a:t>
            </a:r>
            <a:endParaRPr sz="900">
              <a:solidFill>
                <a:schemeClr val="dk1"/>
              </a:solidFill>
              <a:latin typeface="Proxima Nova"/>
              <a:ea typeface="Proxima Nova"/>
              <a:cs typeface="Proxima Nova"/>
              <a:sym typeface="Proxima Nova"/>
            </a:endParaRPr>
          </a:p>
          <a:p>
            <a:pPr marL="914400" lvl="1" indent="-285750" algn="l" rtl="0">
              <a:lnSpc>
                <a:spcPct val="115000"/>
              </a:lnSpc>
              <a:spcBef>
                <a:spcPts val="0"/>
              </a:spcBef>
              <a:spcAft>
                <a:spcPts val="0"/>
              </a:spcAft>
              <a:buClr>
                <a:schemeClr val="dk1"/>
              </a:buClr>
              <a:buSzPts val="900"/>
              <a:buFont typeface="Proxima Nova"/>
              <a:buChar char="●"/>
            </a:pPr>
            <a:r>
              <a:rPr lang="en" sz="900">
                <a:solidFill>
                  <a:schemeClr val="dk1"/>
                </a:solidFill>
                <a:latin typeface="Proxima Nova"/>
                <a:ea typeface="Proxima Nova"/>
                <a:cs typeface="Proxima Nova"/>
                <a:sym typeface="Proxima Nova"/>
              </a:rPr>
              <a:t>Loss of MSH2/MSH6 or isolated loss of MSH6 or PMS2 → Proceed directly to germline testing, as these patterns are rarely sporadic.</a:t>
            </a:r>
            <a:endParaRPr sz="900">
              <a:solidFill>
                <a:schemeClr val="dk1"/>
              </a:solidFill>
              <a:latin typeface="Proxima Nova"/>
              <a:ea typeface="Proxima Nova"/>
              <a:cs typeface="Proxima Nova"/>
              <a:sym typeface="Proxima Nova"/>
            </a:endParaRPr>
          </a:p>
          <a:p>
            <a:pPr marL="457200" lvl="0" indent="-285750" algn="l" rtl="0">
              <a:lnSpc>
                <a:spcPct val="115000"/>
              </a:lnSpc>
              <a:spcBef>
                <a:spcPts val="0"/>
              </a:spcBef>
              <a:spcAft>
                <a:spcPts val="0"/>
              </a:spcAft>
              <a:buClr>
                <a:schemeClr val="dk1"/>
              </a:buClr>
              <a:buSzPts val="900"/>
              <a:buFont typeface="Proxima Nova"/>
              <a:buAutoNum type="arabicPeriod"/>
            </a:pPr>
            <a:r>
              <a:rPr lang="en" sz="900">
                <a:solidFill>
                  <a:schemeClr val="dk1"/>
                </a:solidFill>
                <a:latin typeface="Proxima Nova"/>
                <a:ea typeface="Proxima Nova"/>
                <a:cs typeface="Proxima Nova"/>
                <a:sym typeface="Proxima Nova"/>
              </a:rPr>
              <a:t>Lynch syndrome carries increased lifetime risks for colorectal, endometrial, ovarian, gastric, urothelial, and other cancers. Identifying a germline mutation allows cascade testing of relatives and implementation of risk-reducing strategies.</a:t>
            </a:r>
            <a:endParaRPr sz="900">
              <a:solidFill>
                <a:schemeClr val="dk1"/>
              </a:solidFill>
              <a:latin typeface="Proxima Nova"/>
              <a:ea typeface="Proxima Nova"/>
              <a:cs typeface="Proxima Nova"/>
              <a:sym typeface="Proxima Nova"/>
            </a:endParaRPr>
          </a:p>
          <a:p>
            <a:pPr marL="457200" lvl="0" indent="-285750" algn="l" rtl="0">
              <a:lnSpc>
                <a:spcPct val="115000"/>
              </a:lnSpc>
              <a:spcBef>
                <a:spcPts val="0"/>
              </a:spcBef>
              <a:spcAft>
                <a:spcPts val="0"/>
              </a:spcAft>
              <a:buClr>
                <a:schemeClr val="dk1"/>
              </a:buClr>
              <a:buSzPts val="900"/>
              <a:buFont typeface="Proxima Nova"/>
              <a:buAutoNum type="arabicPeriod"/>
            </a:pPr>
            <a:r>
              <a:rPr lang="en" sz="900">
                <a:solidFill>
                  <a:schemeClr val="dk1"/>
                </a:solidFill>
                <a:latin typeface="Proxima Nova"/>
                <a:ea typeface="Proxima Nova"/>
                <a:cs typeface="Proxima Nova"/>
                <a:sym typeface="Proxima Nova"/>
              </a:rPr>
              <a:t>Somatic tumor genomic profiling can identify mutations that suggest hereditary syndromes, but confirmatory germline testing in a certified laboratory is always required.</a:t>
            </a:r>
            <a:endParaRPr sz="900">
              <a:solidFill>
                <a:schemeClr val="dk1"/>
              </a:solidFill>
              <a:latin typeface="Proxima Nova"/>
              <a:ea typeface="Proxima Nova"/>
              <a:cs typeface="Proxima Nova"/>
              <a:sym typeface="Proxima Nova"/>
            </a:endParaRPr>
          </a:p>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3e9e98bda56_0_76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 name="Google Shape;248;g3e9e98bda56_0_7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 sz="900" b="1">
                <a:solidFill>
                  <a:schemeClr val="dk1"/>
                </a:solidFill>
                <a:latin typeface="Proxima Nova"/>
                <a:ea typeface="Proxima Nova"/>
                <a:cs typeface="Proxima Nova"/>
                <a:sym typeface="Proxima Nova"/>
              </a:rPr>
              <a:t>Correct Answer: D</a:t>
            </a:r>
            <a:endParaRPr sz="900" b="1">
              <a:solidFill>
                <a:schemeClr val="dk1"/>
              </a:solidFill>
              <a:latin typeface="Proxima Nova"/>
              <a:ea typeface="Proxima Nova"/>
              <a:cs typeface="Proxima Nova"/>
              <a:sym typeface="Proxima Nova"/>
            </a:endParaRPr>
          </a:p>
          <a:p>
            <a:pPr marL="0" lvl="0" indent="0" algn="l" rtl="0">
              <a:lnSpc>
                <a:spcPct val="115000"/>
              </a:lnSpc>
              <a:spcBef>
                <a:spcPts val="1200"/>
              </a:spcBef>
              <a:spcAft>
                <a:spcPts val="0"/>
              </a:spcAft>
              <a:buNone/>
            </a:pPr>
            <a:r>
              <a:rPr lang="en" sz="900" b="1">
                <a:solidFill>
                  <a:schemeClr val="dk1"/>
                </a:solidFill>
                <a:latin typeface="Proxima Nova"/>
                <a:ea typeface="Proxima Nova"/>
                <a:cs typeface="Proxima Nova"/>
                <a:sym typeface="Proxima Nova"/>
              </a:rPr>
              <a:t>Explanation:</a:t>
            </a:r>
            <a:endParaRPr sz="900" b="1">
              <a:solidFill>
                <a:schemeClr val="dk1"/>
              </a:solidFill>
              <a:latin typeface="Proxima Nova"/>
              <a:ea typeface="Proxima Nova"/>
              <a:cs typeface="Proxima Nova"/>
              <a:sym typeface="Proxima Nova"/>
            </a:endParaRPr>
          </a:p>
          <a:p>
            <a:pPr marL="0" lvl="0" indent="0" algn="l" rtl="0">
              <a:lnSpc>
                <a:spcPct val="115000"/>
              </a:lnSpc>
              <a:spcBef>
                <a:spcPts val="1200"/>
              </a:spcBef>
              <a:spcAft>
                <a:spcPts val="0"/>
              </a:spcAft>
              <a:buNone/>
            </a:pPr>
            <a:r>
              <a:rPr lang="en" sz="900">
                <a:solidFill>
                  <a:schemeClr val="dk1"/>
                </a:solidFill>
                <a:latin typeface="Proxima Nova"/>
                <a:ea typeface="Proxima Nova"/>
                <a:cs typeface="Proxima Nova"/>
                <a:sym typeface="Proxima Nova"/>
              </a:rPr>
              <a:t>This patient's tumor demonstrates loss of MSH2 and MSH6 expression on immunohistochemistry, which is highly suggestive of Lynch syndrome (hereditary nonpolyposis colorectal cancer syndrome). Unlike loss of MLH1/PMS2 — which can occur sporadically due to MLH1 promoter hypermethylation — loss of MSH2/MSH6 is rarely a sporadic event and strongly suggests a germline mismatch repair gene mutation. The appropriate next step is referral for genetic counseling and confirmatory germline testing.</a:t>
            </a:r>
            <a:endParaRPr sz="900">
              <a:solidFill>
                <a:schemeClr val="dk1"/>
              </a:solidFill>
              <a:latin typeface="Proxima Nova"/>
              <a:ea typeface="Proxima Nova"/>
              <a:cs typeface="Proxima Nova"/>
              <a:sym typeface="Proxima Nova"/>
            </a:endParaRPr>
          </a:p>
          <a:p>
            <a:pPr marL="0" lvl="0" indent="0" algn="l" rtl="0">
              <a:lnSpc>
                <a:spcPct val="115000"/>
              </a:lnSpc>
              <a:spcBef>
                <a:spcPts val="1200"/>
              </a:spcBef>
              <a:spcAft>
                <a:spcPts val="0"/>
              </a:spcAft>
              <a:buNone/>
            </a:pPr>
            <a:r>
              <a:rPr lang="en" sz="900" b="1">
                <a:solidFill>
                  <a:schemeClr val="dk1"/>
                </a:solidFill>
                <a:latin typeface="Proxima Nova"/>
                <a:ea typeface="Proxima Nova"/>
                <a:cs typeface="Proxima Nova"/>
                <a:sym typeface="Proxima Nova"/>
              </a:rPr>
              <a:t>Why the other answers are incorrect:</a:t>
            </a:r>
            <a:endParaRPr sz="900" b="1">
              <a:solidFill>
                <a:schemeClr val="dk1"/>
              </a:solidFill>
              <a:latin typeface="Proxima Nova"/>
              <a:ea typeface="Proxima Nova"/>
              <a:cs typeface="Proxima Nova"/>
              <a:sym typeface="Proxima Nova"/>
            </a:endParaRPr>
          </a:p>
          <a:p>
            <a:pPr marL="457200" lvl="0" indent="-285750" algn="l" rtl="0">
              <a:lnSpc>
                <a:spcPct val="115000"/>
              </a:lnSpc>
              <a:spcBef>
                <a:spcPts val="1200"/>
              </a:spcBef>
              <a:spcAft>
                <a:spcPts val="0"/>
              </a:spcAft>
              <a:buClr>
                <a:schemeClr val="dk1"/>
              </a:buClr>
              <a:buSzPts val="900"/>
              <a:buFont typeface="Lora"/>
              <a:buChar char="●"/>
            </a:pPr>
            <a:r>
              <a:rPr lang="en" sz="900" b="1">
                <a:solidFill>
                  <a:schemeClr val="dk1"/>
                </a:solidFill>
                <a:latin typeface="Proxima Nova"/>
                <a:ea typeface="Proxima Nova"/>
                <a:cs typeface="Proxima Nova"/>
                <a:sym typeface="Proxima Nova"/>
              </a:rPr>
              <a:t>(A) Reassurance</a:t>
            </a:r>
            <a:r>
              <a:rPr lang="en" sz="900">
                <a:solidFill>
                  <a:schemeClr val="dk1"/>
                </a:solidFill>
                <a:latin typeface="Proxima Nova"/>
                <a:ea typeface="Proxima Nova"/>
                <a:cs typeface="Proxima Nova"/>
                <a:sym typeface="Proxima Nova"/>
              </a:rPr>
              <a:t> — Loss of MSH2/MSH6 in a young patient with a suggestive family history should not be dismissed. This pattern has a high positive predictive value for Lynch syndrome.</a:t>
            </a:r>
            <a:endParaRPr sz="900">
              <a:solidFill>
                <a:schemeClr val="dk1"/>
              </a:solidFill>
              <a:latin typeface="Proxima Nova"/>
              <a:ea typeface="Proxima Nova"/>
              <a:cs typeface="Proxima Nova"/>
              <a:sym typeface="Proxima Nova"/>
            </a:endParaRPr>
          </a:p>
          <a:p>
            <a:pPr marL="457200" lvl="0" indent="-285750" algn="l" rtl="0">
              <a:lnSpc>
                <a:spcPct val="115000"/>
              </a:lnSpc>
              <a:spcBef>
                <a:spcPts val="0"/>
              </a:spcBef>
              <a:spcAft>
                <a:spcPts val="0"/>
              </a:spcAft>
              <a:buClr>
                <a:schemeClr val="dk1"/>
              </a:buClr>
              <a:buSzPts val="900"/>
              <a:buFont typeface="Lora"/>
              <a:buChar char="●"/>
            </a:pPr>
            <a:r>
              <a:rPr lang="en" sz="900" b="1">
                <a:solidFill>
                  <a:schemeClr val="dk1"/>
                </a:solidFill>
                <a:latin typeface="Proxima Nova"/>
                <a:ea typeface="Proxima Nova"/>
                <a:cs typeface="Proxima Nova"/>
                <a:sym typeface="Proxima Nova"/>
              </a:rPr>
              <a:t>(B) BRAF V600E testing</a:t>
            </a:r>
            <a:r>
              <a:rPr lang="en" sz="900">
                <a:solidFill>
                  <a:schemeClr val="dk1"/>
                </a:solidFill>
                <a:latin typeface="Proxima Nova"/>
                <a:ea typeface="Proxima Nova"/>
                <a:cs typeface="Proxima Nova"/>
                <a:sym typeface="Proxima Nova"/>
              </a:rPr>
              <a:t> — BRAF V600E testing is used to help distinguish sporadic from hereditary cases when there is loss of MLH1/PMS2, because BRAF V600E mutations are associated with sporadic MLH1 promoter methylation. It is not indicated when MSH2/MSH6 is lost.</a:t>
            </a:r>
            <a:endParaRPr sz="900">
              <a:solidFill>
                <a:schemeClr val="dk1"/>
              </a:solidFill>
              <a:latin typeface="Proxima Nova"/>
              <a:ea typeface="Proxima Nova"/>
              <a:cs typeface="Proxima Nova"/>
              <a:sym typeface="Proxima Nova"/>
            </a:endParaRPr>
          </a:p>
          <a:p>
            <a:pPr marL="457200" lvl="0" indent="-285750" algn="l" rtl="0">
              <a:lnSpc>
                <a:spcPct val="115000"/>
              </a:lnSpc>
              <a:spcBef>
                <a:spcPts val="0"/>
              </a:spcBef>
              <a:spcAft>
                <a:spcPts val="0"/>
              </a:spcAft>
              <a:buClr>
                <a:schemeClr val="dk1"/>
              </a:buClr>
              <a:buSzPts val="900"/>
              <a:buFont typeface="Lora"/>
              <a:buChar char="●"/>
            </a:pPr>
            <a:r>
              <a:rPr lang="en" sz="900" b="1">
                <a:solidFill>
                  <a:schemeClr val="dk1"/>
                </a:solidFill>
                <a:latin typeface="Proxima Nova"/>
                <a:ea typeface="Proxima Nova"/>
                <a:cs typeface="Proxima Nova"/>
                <a:sym typeface="Proxima Nova"/>
              </a:rPr>
              <a:t>(C) MLH1 promoter methylation analysis</a:t>
            </a:r>
            <a:r>
              <a:rPr lang="en" sz="900">
                <a:solidFill>
                  <a:schemeClr val="dk1"/>
                </a:solidFill>
                <a:latin typeface="Proxima Nova"/>
                <a:ea typeface="Proxima Nova"/>
                <a:cs typeface="Proxima Nova"/>
                <a:sym typeface="Proxima Nova"/>
              </a:rPr>
              <a:t> — This test is relevant when MLH1/PMS2 expression is lost, to determine whether the loss is due to sporadic promoter hypermethylation or a germline MLH1 mutation. It has no role in the workup of MSH2/MSH6 loss.</a:t>
            </a:r>
            <a:endParaRPr sz="900">
              <a:solidFill>
                <a:schemeClr val="dk1"/>
              </a:solidFill>
              <a:latin typeface="Proxima Nova"/>
              <a:ea typeface="Proxima Nova"/>
              <a:cs typeface="Proxima Nova"/>
              <a:sym typeface="Proxima Nova"/>
            </a:endParaRPr>
          </a:p>
          <a:p>
            <a:pPr marL="457200" lvl="0" indent="-285750" algn="l" rtl="0">
              <a:lnSpc>
                <a:spcPct val="115000"/>
              </a:lnSpc>
              <a:spcBef>
                <a:spcPts val="0"/>
              </a:spcBef>
              <a:spcAft>
                <a:spcPts val="0"/>
              </a:spcAft>
              <a:buClr>
                <a:schemeClr val="dk1"/>
              </a:buClr>
              <a:buSzPts val="900"/>
              <a:buFont typeface="Lora"/>
              <a:buChar char="●"/>
            </a:pPr>
            <a:r>
              <a:rPr lang="en" sz="900" b="1">
                <a:solidFill>
                  <a:schemeClr val="dk1"/>
                </a:solidFill>
                <a:latin typeface="Proxima Nova"/>
                <a:ea typeface="Proxima Nova"/>
                <a:cs typeface="Proxima Nova"/>
                <a:sym typeface="Proxima Nova"/>
              </a:rPr>
              <a:t>(E) Empiric colonoscopy without further workup</a:t>
            </a:r>
            <a:r>
              <a:rPr lang="en" sz="900">
                <a:solidFill>
                  <a:schemeClr val="dk1"/>
                </a:solidFill>
                <a:latin typeface="Proxima Nova"/>
                <a:ea typeface="Proxima Nova"/>
                <a:cs typeface="Proxima Nova"/>
                <a:sym typeface="Proxima Nova"/>
              </a:rPr>
              <a:t> — While enhanced surveillance (including colonoscopy every 1–2 years) is indeed recommended for confirmed Lynch syndrome carriers, initiating surveillance without first confirming the diagnosis through germline testing is premature. Germline testing identifies the specific mutation, enables cascade testing of at-risk family members, and guides the full spectrum of cancer surveillance recommendations.</a:t>
            </a:r>
            <a:endParaRPr sz="900">
              <a:solidFill>
                <a:schemeClr val="dk1"/>
              </a:solidFill>
              <a:latin typeface="Proxima Nova"/>
              <a:ea typeface="Proxima Nova"/>
              <a:cs typeface="Proxima Nova"/>
              <a:sym typeface="Proxima Nova"/>
            </a:endParaRPr>
          </a:p>
          <a:p>
            <a:pPr marL="0" lvl="0" indent="0" algn="l" rtl="0">
              <a:lnSpc>
                <a:spcPct val="115000"/>
              </a:lnSpc>
              <a:spcBef>
                <a:spcPts val="1200"/>
              </a:spcBef>
              <a:spcAft>
                <a:spcPts val="0"/>
              </a:spcAft>
              <a:buNone/>
            </a:pPr>
            <a:r>
              <a:rPr lang="en" sz="900" b="1">
                <a:solidFill>
                  <a:schemeClr val="dk1"/>
                </a:solidFill>
                <a:latin typeface="Proxima Nova"/>
                <a:ea typeface="Proxima Nova"/>
                <a:cs typeface="Proxima Nova"/>
                <a:sym typeface="Proxima Nova"/>
              </a:rPr>
              <a:t>Teaching Points:</a:t>
            </a:r>
            <a:endParaRPr sz="900" b="1">
              <a:solidFill>
                <a:schemeClr val="dk1"/>
              </a:solidFill>
              <a:latin typeface="Proxima Nova"/>
              <a:ea typeface="Proxima Nova"/>
              <a:cs typeface="Proxima Nova"/>
              <a:sym typeface="Proxima Nova"/>
            </a:endParaRPr>
          </a:p>
          <a:p>
            <a:pPr marL="457200" lvl="0" indent="-285750" algn="l" rtl="0">
              <a:lnSpc>
                <a:spcPct val="115000"/>
              </a:lnSpc>
              <a:spcBef>
                <a:spcPts val="0"/>
              </a:spcBef>
              <a:spcAft>
                <a:spcPts val="0"/>
              </a:spcAft>
              <a:buClr>
                <a:schemeClr val="dk1"/>
              </a:buClr>
              <a:buSzPts val="900"/>
              <a:buFont typeface="Proxima Nova"/>
              <a:buAutoNum type="arabicPeriod"/>
            </a:pPr>
            <a:r>
              <a:rPr lang="en" sz="900">
                <a:solidFill>
                  <a:schemeClr val="dk1"/>
                </a:solidFill>
                <a:latin typeface="Proxima Nova"/>
                <a:ea typeface="Proxima Nova"/>
                <a:cs typeface="Proxima Nova"/>
                <a:sym typeface="Proxima Nova"/>
              </a:rPr>
              <a:t>Universal tumor screening for mismatch repair (MMR) deficiency via immunohistochemistry or microsatellite instability testing is recommended for all colorectal and endometrial cancers.</a:t>
            </a:r>
            <a:endParaRPr sz="900">
              <a:solidFill>
                <a:schemeClr val="dk1"/>
              </a:solidFill>
              <a:latin typeface="Proxima Nova"/>
              <a:ea typeface="Proxima Nova"/>
              <a:cs typeface="Proxima Nova"/>
              <a:sym typeface="Proxima Nova"/>
            </a:endParaRPr>
          </a:p>
          <a:p>
            <a:pPr marL="457200" lvl="0" indent="-285750" algn="l" rtl="0">
              <a:lnSpc>
                <a:spcPct val="115000"/>
              </a:lnSpc>
              <a:spcBef>
                <a:spcPts val="0"/>
              </a:spcBef>
              <a:spcAft>
                <a:spcPts val="0"/>
              </a:spcAft>
              <a:buClr>
                <a:schemeClr val="dk1"/>
              </a:buClr>
              <a:buSzPts val="900"/>
              <a:buFont typeface="Proxima Nova"/>
              <a:buAutoNum type="arabicPeriod"/>
            </a:pPr>
            <a:r>
              <a:rPr lang="en" sz="900">
                <a:solidFill>
                  <a:schemeClr val="dk1"/>
                </a:solidFill>
                <a:latin typeface="Proxima Nova"/>
                <a:ea typeface="Proxima Nova"/>
                <a:cs typeface="Proxima Nova"/>
                <a:sym typeface="Proxima Nova"/>
              </a:rPr>
              <a:t>The pattern of MMR protein loss on immunohistochemistry guides the subsequent workup:</a:t>
            </a:r>
            <a:endParaRPr sz="900">
              <a:solidFill>
                <a:schemeClr val="dk1"/>
              </a:solidFill>
              <a:latin typeface="Proxima Nova"/>
              <a:ea typeface="Proxima Nova"/>
              <a:cs typeface="Proxima Nova"/>
              <a:sym typeface="Proxima Nova"/>
            </a:endParaRPr>
          </a:p>
          <a:p>
            <a:pPr marL="914400" lvl="1" indent="-285750" algn="l" rtl="0">
              <a:lnSpc>
                <a:spcPct val="115000"/>
              </a:lnSpc>
              <a:spcBef>
                <a:spcPts val="0"/>
              </a:spcBef>
              <a:spcAft>
                <a:spcPts val="0"/>
              </a:spcAft>
              <a:buClr>
                <a:schemeClr val="dk1"/>
              </a:buClr>
              <a:buSzPts val="900"/>
              <a:buFont typeface="Proxima Nova"/>
              <a:buChar char="●"/>
            </a:pPr>
            <a:r>
              <a:rPr lang="en" sz="900">
                <a:solidFill>
                  <a:schemeClr val="dk1"/>
                </a:solidFill>
                <a:latin typeface="Proxima Nova"/>
                <a:ea typeface="Proxima Nova"/>
                <a:cs typeface="Proxima Nova"/>
                <a:sym typeface="Proxima Nova"/>
              </a:rPr>
              <a:t>Loss of MLH1/PMS2 → Check BRAF V600E and/or MLH1 promoter methylation to rule out sporadic cause before proceeding to germline testing.</a:t>
            </a:r>
            <a:endParaRPr sz="900">
              <a:solidFill>
                <a:schemeClr val="dk1"/>
              </a:solidFill>
              <a:latin typeface="Proxima Nova"/>
              <a:ea typeface="Proxima Nova"/>
              <a:cs typeface="Proxima Nova"/>
              <a:sym typeface="Proxima Nova"/>
            </a:endParaRPr>
          </a:p>
          <a:p>
            <a:pPr marL="914400" lvl="1" indent="-285750" algn="l" rtl="0">
              <a:lnSpc>
                <a:spcPct val="115000"/>
              </a:lnSpc>
              <a:spcBef>
                <a:spcPts val="0"/>
              </a:spcBef>
              <a:spcAft>
                <a:spcPts val="0"/>
              </a:spcAft>
              <a:buClr>
                <a:schemeClr val="dk1"/>
              </a:buClr>
              <a:buSzPts val="900"/>
              <a:buFont typeface="Proxima Nova"/>
              <a:buChar char="●"/>
            </a:pPr>
            <a:r>
              <a:rPr lang="en" sz="900">
                <a:solidFill>
                  <a:schemeClr val="dk1"/>
                </a:solidFill>
                <a:latin typeface="Proxima Nova"/>
                <a:ea typeface="Proxima Nova"/>
                <a:cs typeface="Proxima Nova"/>
                <a:sym typeface="Proxima Nova"/>
              </a:rPr>
              <a:t>Loss of MSH2/MSH6 or isolated loss of MSH6 or PMS2 → Proceed directly to germline testing, as these patterns are rarely sporadic.</a:t>
            </a:r>
            <a:endParaRPr sz="900">
              <a:solidFill>
                <a:schemeClr val="dk1"/>
              </a:solidFill>
              <a:latin typeface="Proxima Nova"/>
              <a:ea typeface="Proxima Nova"/>
              <a:cs typeface="Proxima Nova"/>
              <a:sym typeface="Proxima Nova"/>
            </a:endParaRPr>
          </a:p>
          <a:p>
            <a:pPr marL="457200" lvl="0" indent="-285750" algn="l" rtl="0">
              <a:lnSpc>
                <a:spcPct val="115000"/>
              </a:lnSpc>
              <a:spcBef>
                <a:spcPts val="0"/>
              </a:spcBef>
              <a:spcAft>
                <a:spcPts val="0"/>
              </a:spcAft>
              <a:buClr>
                <a:schemeClr val="dk1"/>
              </a:buClr>
              <a:buSzPts val="900"/>
              <a:buFont typeface="Proxima Nova"/>
              <a:buAutoNum type="arabicPeriod"/>
            </a:pPr>
            <a:r>
              <a:rPr lang="en" sz="900">
                <a:solidFill>
                  <a:schemeClr val="dk1"/>
                </a:solidFill>
                <a:latin typeface="Proxima Nova"/>
                <a:ea typeface="Proxima Nova"/>
                <a:cs typeface="Proxima Nova"/>
                <a:sym typeface="Proxima Nova"/>
              </a:rPr>
              <a:t>Lynch syndrome carries increased lifetime risks for colorectal, endometrial, ovarian, gastric, urothelial, and other cancers. Identifying a germline mutation allows cascade testing of relatives and implementation of risk-reducing strategies.</a:t>
            </a:r>
            <a:endParaRPr sz="900">
              <a:solidFill>
                <a:schemeClr val="dk1"/>
              </a:solidFill>
              <a:latin typeface="Proxima Nova"/>
              <a:ea typeface="Proxima Nova"/>
              <a:cs typeface="Proxima Nova"/>
              <a:sym typeface="Proxima Nova"/>
            </a:endParaRPr>
          </a:p>
          <a:p>
            <a:pPr marL="457200" lvl="0" indent="-285750" algn="l" rtl="0">
              <a:lnSpc>
                <a:spcPct val="115000"/>
              </a:lnSpc>
              <a:spcBef>
                <a:spcPts val="0"/>
              </a:spcBef>
              <a:spcAft>
                <a:spcPts val="0"/>
              </a:spcAft>
              <a:buClr>
                <a:schemeClr val="dk1"/>
              </a:buClr>
              <a:buSzPts val="900"/>
              <a:buFont typeface="Proxima Nova"/>
              <a:buAutoNum type="arabicPeriod"/>
            </a:pPr>
            <a:r>
              <a:rPr lang="en" sz="900">
                <a:solidFill>
                  <a:schemeClr val="dk1"/>
                </a:solidFill>
                <a:latin typeface="Proxima Nova"/>
                <a:ea typeface="Proxima Nova"/>
                <a:cs typeface="Proxima Nova"/>
                <a:sym typeface="Proxima Nova"/>
              </a:rPr>
              <a:t>Somatic tumor genomic profiling can identify mutations that suggest hereditary syndromes, but confirmatory germline testing in a certified laboratory is always required.</a:t>
            </a:r>
            <a:endParaRPr sz="900">
              <a:solidFill>
                <a:schemeClr val="dk1"/>
              </a:solidFill>
              <a:latin typeface="Proxima Nova"/>
              <a:ea typeface="Proxima Nova"/>
              <a:cs typeface="Proxima Nova"/>
              <a:sym typeface="Proxima Nova"/>
            </a:endParaRPr>
          </a:p>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3e9e98bda56_0_7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 name="Google Shape;254;g3e9e98bda56_0_7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36117fc2be8_1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36117fc2be8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35f6ba6fc5e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35f6ba6fc5e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Proxima Nova"/>
                <a:ea typeface="Proxima Nova"/>
                <a:cs typeface="Proxima Nova"/>
                <a:sym typeface="Proxima Nova"/>
              </a:rPr>
              <a:t>So how are we doing as a field in adhering to genetic testing guidelines?</a:t>
            </a:r>
            <a:endParaRPr>
              <a:solidFill>
                <a:schemeClr val="dk1"/>
              </a:solidFill>
              <a:latin typeface="Proxima Nova"/>
              <a:ea typeface="Proxima Nova"/>
              <a:cs typeface="Proxima Nova"/>
              <a:sym typeface="Proxima Nova"/>
            </a:endParaRPr>
          </a:p>
          <a:p>
            <a:pPr marL="0" lvl="0" indent="0" algn="l" rtl="0">
              <a:spcBef>
                <a:spcPts val="0"/>
              </a:spcBef>
              <a:spcAft>
                <a:spcPts val="0"/>
              </a:spcAft>
              <a:buNone/>
            </a:pPr>
            <a:endParaRPr>
              <a:solidFill>
                <a:schemeClr val="dk1"/>
              </a:solidFill>
              <a:latin typeface="Proxima Nova"/>
              <a:ea typeface="Proxima Nova"/>
              <a:cs typeface="Proxima Nova"/>
              <a:sym typeface="Proxima Nova"/>
            </a:endParaRPr>
          </a:p>
          <a:p>
            <a:pPr marL="0" lvl="0" indent="0" algn="l" rtl="0">
              <a:spcBef>
                <a:spcPts val="0"/>
              </a:spcBef>
              <a:spcAft>
                <a:spcPts val="0"/>
              </a:spcAft>
              <a:buNone/>
            </a:pPr>
            <a:r>
              <a:rPr lang="en">
                <a:solidFill>
                  <a:schemeClr val="dk1"/>
                </a:solidFill>
                <a:latin typeface="Proxima Nova"/>
                <a:ea typeface="Proxima Nova"/>
                <a:cs typeface="Proxima Nova"/>
                <a:sym typeface="Proxima Nova"/>
              </a:rPr>
              <a:t>Not very good. </a:t>
            </a:r>
            <a:endParaRPr>
              <a:solidFill>
                <a:schemeClr val="dk1"/>
              </a:solidFill>
              <a:latin typeface="Proxima Nova"/>
              <a:ea typeface="Proxima Nova"/>
              <a:cs typeface="Proxima Nova"/>
              <a:sym typeface="Proxima Nova"/>
            </a:endParaRPr>
          </a:p>
          <a:p>
            <a:pPr marL="0" lvl="0" indent="0" algn="l" rtl="0">
              <a:spcBef>
                <a:spcPts val="0"/>
              </a:spcBef>
              <a:spcAft>
                <a:spcPts val="0"/>
              </a:spcAft>
              <a:buNone/>
            </a:pPr>
            <a:endParaRPr>
              <a:solidFill>
                <a:schemeClr val="dk1"/>
              </a:solidFill>
              <a:latin typeface="Proxima Nova"/>
              <a:ea typeface="Proxima Nova"/>
              <a:cs typeface="Proxima Nova"/>
              <a:sym typeface="Proxima Nova"/>
            </a:endParaRPr>
          </a:p>
          <a:p>
            <a:pPr marL="0" lvl="0" indent="0" algn="l" rtl="0">
              <a:spcBef>
                <a:spcPts val="0"/>
              </a:spcBef>
              <a:spcAft>
                <a:spcPts val="0"/>
              </a:spcAft>
              <a:buNone/>
            </a:pPr>
            <a:r>
              <a:rPr lang="en">
                <a:solidFill>
                  <a:schemeClr val="dk1"/>
                </a:solidFill>
                <a:latin typeface="Proxima Nova"/>
                <a:ea typeface="Proxima Nova"/>
                <a:cs typeface="Proxima Nova"/>
                <a:sym typeface="Proxima Nova"/>
              </a:rPr>
              <a:t>Overall, only about 7% of cancer patients receive germline genetic testing. This varies a lot by cancer type. I think widespread public knowledge of BRCA has made genetic testing for breast cancer pretty common, but as you can see, people with lung cancer rarely receive germline testing. This is unfortunate considering that lung cancer has such a high mortality rate in the US. We should not assume all lung cancer is due to smoking. </a:t>
            </a:r>
            <a:endParaRPr>
              <a:solidFill>
                <a:schemeClr val="dk1"/>
              </a:solidFill>
              <a:latin typeface="Proxima Nova"/>
              <a:ea typeface="Proxima Nova"/>
              <a:cs typeface="Proxima Nova"/>
              <a:sym typeface="Proxima Nova"/>
            </a:endParaRPr>
          </a:p>
          <a:p>
            <a:pPr marL="0" lvl="0" indent="0" algn="l" rtl="0">
              <a:spcBef>
                <a:spcPts val="0"/>
              </a:spcBef>
              <a:spcAft>
                <a:spcPts val="0"/>
              </a:spcAft>
              <a:buNone/>
            </a:pPr>
            <a:endParaRPr>
              <a:solidFill>
                <a:schemeClr val="dk1"/>
              </a:solidFill>
              <a:latin typeface="Proxima Nova"/>
              <a:ea typeface="Proxima Nova"/>
              <a:cs typeface="Proxima Nova"/>
              <a:sym typeface="Proxima Nova"/>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latin typeface="Proxima Nova"/>
                <a:ea typeface="Proxima Nova"/>
                <a:cs typeface="Proxima Nova"/>
                <a:sym typeface="Proxima Nova"/>
              </a:rPr>
              <a:t>Now, you might think, 'Well, maybe we aren't doing great with germline testing, but surely we are testing the actual tumors of patients with advanced, metastatic disease to find targeted treatments?'</a:t>
            </a:r>
            <a:endParaRPr>
              <a:solidFill>
                <a:schemeClr val="dk1"/>
              </a:solidFill>
              <a:latin typeface="Proxima Nova"/>
              <a:ea typeface="Proxima Nova"/>
              <a:cs typeface="Proxima Nova"/>
              <a:sym typeface="Proxima Nova"/>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latin typeface="Proxima Nova"/>
                <a:ea typeface="Proxima Nova"/>
                <a:cs typeface="Proxima Nova"/>
                <a:sym typeface="Proxima Nova"/>
              </a:rPr>
              <a:t>Unfortunately, the data shows a similar gap. A massive U.S. cohort study looked at over 63,000 advanced or metastatic cancer patients between 2018 and 2022found that even in advanced stages—where matching a drug to a tumor mutation is a primary line of defense—the </a:t>
            </a:r>
            <a:r>
              <a:rPr lang="en" b="1">
                <a:solidFill>
                  <a:schemeClr val="dk1"/>
                </a:solidFill>
                <a:latin typeface="Proxima Nova"/>
                <a:ea typeface="Proxima Nova"/>
                <a:cs typeface="Proxima Nova"/>
                <a:sym typeface="Proxima Nova"/>
              </a:rPr>
              <a:t>majority</a:t>
            </a:r>
            <a:r>
              <a:rPr lang="en">
                <a:solidFill>
                  <a:schemeClr val="dk1"/>
                </a:solidFill>
                <a:latin typeface="Proxima Nova"/>
                <a:ea typeface="Proxima Nova"/>
                <a:cs typeface="Proxima Nova"/>
                <a:sym typeface="Proxima Nova"/>
              </a:rPr>
              <a:t> of patients still never underwent somatic tumor testing.</a:t>
            </a:r>
            <a:endParaRPr>
              <a:solidFill>
                <a:schemeClr val="dk1"/>
              </a:solidFill>
              <a:latin typeface="Proxima Nova"/>
              <a:ea typeface="Proxima Nova"/>
              <a:cs typeface="Proxima Nova"/>
              <a:sym typeface="Proxima Nova"/>
            </a:endParaRPr>
          </a:p>
          <a:p>
            <a:pPr marL="0" lvl="0" indent="0" algn="l" rtl="0">
              <a:lnSpc>
                <a:spcPct val="115000"/>
              </a:lnSpc>
              <a:spcBef>
                <a:spcPts val="1200"/>
              </a:spcBef>
              <a:spcAft>
                <a:spcPts val="0"/>
              </a:spcAft>
              <a:buNone/>
            </a:pPr>
            <a:r>
              <a:rPr lang="en" b="1">
                <a:solidFill>
                  <a:schemeClr val="dk1"/>
                </a:solidFill>
                <a:latin typeface="Proxima Nova"/>
                <a:ea typeface="Proxima Nova"/>
                <a:cs typeface="Proxima Nova"/>
                <a:sym typeface="Proxima Nova"/>
              </a:rPr>
              <a:t>And here is the critical warning for us as internal medicine clinicians:</a:t>
            </a:r>
            <a:r>
              <a:rPr lang="en">
                <a:solidFill>
                  <a:schemeClr val="dk1"/>
                </a:solidFill>
                <a:latin typeface="Proxima Nova"/>
                <a:ea typeface="Proxima Nova"/>
                <a:cs typeface="Proxima Nova"/>
                <a:sym typeface="Proxima Nova"/>
              </a:rPr>
              <a:t> A separate analysis from that study looked at the subset of patients who </a:t>
            </a:r>
            <a:r>
              <a:rPr lang="en" i="1">
                <a:solidFill>
                  <a:schemeClr val="dk1"/>
                </a:solidFill>
                <a:latin typeface="Proxima Nova"/>
                <a:ea typeface="Proxima Nova"/>
                <a:cs typeface="Proxima Nova"/>
                <a:sym typeface="Proxima Nova"/>
              </a:rPr>
              <a:t>did</a:t>
            </a:r>
            <a:r>
              <a:rPr lang="en">
                <a:solidFill>
                  <a:schemeClr val="dk1"/>
                </a:solidFill>
                <a:latin typeface="Proxima Nova"/>
                <a:ea typeface="Proxima Nova"/>
                <a:cs typeface="Proxima Nova"/>
                <a:sym typeface="Proxima Nova"/>
              </a:rPr>
              <a:t> get NGS testing and eventually passed away. They found a deeply concerning trend: a significant proportion of these patients received their first NGS results </a:t>
            </a:r>
            <a:r>
              <a:rPr lang="en" b="1">
                <a:solidFill>
                  <a:schemeClr val="dk1"/>
                </a:solidFill>
                <a:latin typeface="Proxima Nova"/>
                <a:ea typeface="Proxima Nova"/>
                <a:cs typeface="Proxima Nova"/>
                <a:sym typeface="Proxima Nova"/>
              </a:rPr>
              <a:t>within 3 months of their death, or in some cases, after they had already died</a:t>
            </a:r>
            <a:r>
              <a:rPr lang="en">
                <a:solidFill>
                  <a:schemeClr val="dk1"/>
                </a:solidFill>
                <a:latin typeface="Proxima Nova"/>
                <a:ea typeface="Proxima Nova"/>
                <a:cs typeface="Proxima Nova"/>
                <a:sym typeface="Proxima Nova"/>
              </a:rPr>
              <a:t>.</a:t>
            </a:r>
            <a:endParaRPr>
              <a:solidFill>
                <a:schemeClr val="dk1"/>
              </a:solidFill>
              <a:latin typeface="Proxima Nova"/>
              <a:ea typeface="Proxima Nova"/>
              <a:cs typeface="Proxima Nova"/>
              <a:sym typeface="Proxima Nova"/>
            </a:endParaRPr>
          </a:p>
          <a:p>
            <a:pPr marL="0" lvl="0" indent="0" algn="l" rtl="0">
              <a:lnSpc>
                <a:spcPct val="115000"/>
              </a:lnSpc>
              <a:spcBef>
                <a:spcPts val="1200"/>
              </a:spcBef>
              <a:spcAft>
                <a:spcPts val="0"/>
              </a:spcAft>
              <a:buNone/>
            </a:pPr>
            <a:r>
              <a:rPr lang="en">
                <a:solidFill>
                  <a:schemeClr val="dk1"/>
                </a:solidFill>
                <a:latin typeface="Proxima Nova"/>
                <a:ea typeface="Proxima Nova"/>
                <a:cs typeface="Proxima Nova"/>
                <a:sym typeface="Proxima Nova"/>
              </a:rPr>
              <a:t>Genomic testing takes time to process—often weeks. If we wait to order NGS until a patient is in the ICU, or end-stage and failing multiple lines of therapy, the test becomes clinically futile. It adds cost without changing management. If we are going to use genomics to guide therapy, we have to order it early in the disease course, not as a last-resort Hail Mary when a patient is actively dying</a:t>
            </a:r>
            <a:endParaRPr>
              <a:solidFill>
                <a:schemeClr val="dk1"/>
              </a:solidFill>
              <a:latin typeface="Proxima Nova"/>
              <a:ea typeface="Proxima Nova"/>
              <a:cs typeface="Proxima Nova"/>
              <a:sym typeface="Proxima Nova"/>
            </a:endParaRPr>
          </a:p>
          <a:p>
            <a:pPr marL="0" lvl="0" indent="0" algn="l" rtl="0">
              <a:spcBef>
                <a:spcPts val="1200"/>
              </a:spcBef>
              <a:spcAft>
                <a:spcPts val="0"/>
              </a:spcAft>
              <a:buNone/>
            </a:pPr>
            <a:r>
              <a:rPr lang="en">
                <a:solidFill>
                  <a:schemeClr val="dk1"/>
                </a:solidFill>
                <a:latin typeface="Proxima Nova"/>
                <a:ea typeface="Proxima Nova"/>
                <a:cs typeface="Proxima Nova"/>
                <a:sym typeface="Proxima Nova"/>
              </a:rPr>
              <a:t>As internal medicine residents, whether you go into primary care or oncology, recognizing this deficit is the first step. We have to be the ones ordering and advocate-testing for these patients.</a:t>
            </a:r>
            <a:endParaRPr>
              <a:solidFill>
                <a:schemeClr val="dk1"/>
              </a:solidFill>
              <a:latin typeface="Proxima Nova"/>
              <a:ea typeface="Proxima Nova"/>
              <a:cs typeface="Proxima Nova"/>
              <a:sym typeface="Proxima Nova"/>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35e6e2dd899_0_1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35e6e2dd899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graph shows the rates of germline testing for different types of cancer. As you can see, the good news is that testing has continued to increase over time. The bad news is that the rate is still pretty, well, abysmal.</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3e217840f0c_0_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3e217840f0c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Unsurprisingly, disparities exist throughout the cancer genomics pathway. Black, Hispanic, and Asian patients are less likely to receive germline testing and often experience delays in somatic NGS. Lower socioeconomic status and public insurance are also associated with reduced access to testing. Even after a positive result, minority patients are less likely to complete recommended genetic counseling. These inequities are compounded by the underrepresentation of diverse populations in genomic research, contributing to higher rates of variants of uncertain significance and fewer actionable results."</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3e2c905c2a8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3e2c905c2a8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graph shows the probability of genetic testing in oncology patients separated by race. As you can see, there are pretty tremendous racial disparities.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36117fc2be8_1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2" name="Google Shape;292;g36117fc2be8_1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35f6ba6fc5e_0_4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 name="Google Shape;297;g35f6ba6fc5e_0_4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 can generally think of barriers to widespread adoption of genetic testing as falling into 3 categories, although there is definitely overlap: barriers that occur at the patient level, at the provider level, and at the system level.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35f6ba6fc5e_0_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35f6ba6fc5e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0000"/>
              </a:lnSpc>
              <a:spcBef>
                <a:spcPts val="1200"/>
              </a:spcBef>
              <a:spcAft>
                <a:spcPts val="0"/>
              </a:spcAft>
              <a:buNone/>
            </a:pPr>
            <a:r>
              <a:rPr lang="en" sz="1000">
                <a:solidFill>
                  <a:schemeClr val="dk1"/>
                </a:solidFill>
              </a:rPr>
              <a:t>Patients face several key barriers to accessing genomic testing and cascade testing in oncology.</a:t>
            </a:r>
            <a:endParaRPr sz="1000">
              <a:solidFill>
                <a:schemeClr val="dk1"/>
              </a:solidFill>
            </a:endParaRPr>
          </a:p>
          <a:p>
            <a:pPr marL="457200" lvl="0" indent="-292100" algn="l" rtl="0">
              <a:lnSpc>
                <a:spcPct val="100000"/>
              </a:lnSpc>
              <a:spcBef>
                <a:spcPts val="1200"/>
              </a:spcBef>
              <a:spcAft>
                <a:spcPts val="0"/>
              </a:spcAft>
              <a:buClr>
                <a:schemeClr val="dk1"/>
              </a:buClr>
              <a:buSzPts val="1000"/>
              <a:buChar char="●"/>
            </a:pPr>
            <a:r>
              <a:rPr lang="en" sz="1000"/>
              <a:t>Beyond systemic disparities, patients face several individual barriers to genetic testing. Many have limited genetic literacy and may not fully understand their results. Mistrust of the healthcare system, concerns about discrimination, cost, and insurance coverage can also discourage participation. Patients may experience anxiety about the implications for themselves and their families, and practical challenges such as transportation, time off work, and limited access to testing services can further reduce uptake.</a:t>
            </a:r>
            <a:endParaRPr sz="1000"/>
          </a:p>
          <a:p>
            <a:pPr marL="457200" lvl="0" indent="-292100" algn="l" rtl="0">
              <a:lnSpc>
                <a:spcPct val="100000"/>
              </a:lnSpc>
              <a:spcBef>
                <a:spcPts val="0"/>
              </a:spcBef>
              <a:spcAft>
                <a:spcPts val="0"/>
              </a:spcAft>
              <a:buClr>
                <a:schemeClr val="dk1"/>
              </a:buClr>
              <a:buSzPts val="1000"/>
              <a:buChar char="●"/>
            </a:pPr>
            <a:r>
              <a:rPr lang="en" sz="1000"/>
              <a:t>Another important note is that GINA does not cover like, disability, or long-term care insurance- if you think a patient might have a hereditary cancer syndrome, consider counseling them to do these things before receiving testing</a:t>
            </a:r>
            <a:endParaRPr sz="100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35f6ba6fc5e_0_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35f6ba6fc5e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1200"/>
              </a:spcBef>
              <a:spcAft>
                <a:spcPts val="1200"/>
              </a:spcAft>
              <a:buClr>
                <a:schemeClr val="dk1"/>
              </a:buClr>
              <a:buSzPts val="1100"/>
              <a:buFont typeface="Arial"/>
              <a:buNone/>
            </a:pPr>
            <a:r>
              <a:rPr lang="en" sz="900">
                <a:solidFill>
                  <a:schemeClr val="dk1"/>
                </a:solidFill>
              </a:rPr>
              <a:t>Providers face important barriers as well. Many report limited confidence in interpreting genomic test results, particularly outside academic centers. The complexity of test selection, multigene panels, and variants of uncertain significance can make implementation challenging. Limited access to genetics specialists, concerns about clinical utility, and insurance-related delays and costs further reduce the routine use of genomic testing in clinical practice.</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35f6ba6fc5e_0_9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0" name="Google Shape;320;g35f6ba6fc5e_0_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Many of these systemic barriers overlap and intersect, but at the health-system level, access to genomic testing is limited by insurance and reimbursement challenges, fragmented infrastructure, and shortages of genetics professionals. These barriers disproportionately affect underserved populations and contribute to delays in testing and follow-up care. As genomic testing becomes more widespread, traditional genetic counseling models are also becoming increasingly difficult to sustain and scale.</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36028552547_1_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36028552547_1_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g35e6e2dd899_0_1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2" name="Google Shape;332;g35e6e2dd899_0_1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35f6ba6fc5e_0_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0" name="Google Shape;340;g35f6ba6fc5e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This slide highlights the importance of patient genomic literacy—specifically, a patient’s ability to understand and apply genetic testing information in the context of their own care and their family's health.</a:t>
            </a:r>
            <a:br>
              <a:rPr lang="en">
                <a:solidFill>
                  <a:schemeClr val="dk1"/>
                </a:solidFill>
              </a:rPr>
            </a:b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A major challenge is that many patients </a:t>
            </a:r>
            <a:r>
              <a:rPr lang="en" b="1">
                <a:solidFill>
                  <a:schemeClr val="dk1"/>
                </a:solidFill>
              </a:rPr>
              <a:t>confuse germline testing</a:t>
            </a:r>
            <a:r>
              <a:rPr lang="en">
                <a:solidFill>
                  <a:schemeClr val="dk1"/>
                </a:solidFill>
              </a:rPr>
              <a:t>, which detects inherited mutations, with </a:t>
            </a:r>
            <a:r>
              <a:rPr lang="en" b="1">
                <a:solidFill>
                  <a:schemeClr val="dk1"/>
                </a:solidFill>
              </a:rPr>
              <a:t>somatic testing</a:t>
            </a:r>
            <a:r>
              <a:rPr lang="en">
                <a:solidFill>
                  <a:schemeClr val="dk1"/>
                </a:solidFill>
              </a:rPr>
              <a:t>, which identifies tumor-specific changes. This confusion can lead to fear, anxiety, and hesitation to pursue testing or follow through on recommended actions.</a:t>
            </a:r>
            <a:br>
              <a:rPr lang="en">
                <a:solidFill>
                  <a:schemeClr val="dk1"/>
                </a:solidFill>
              </a:rPr>
            </a:b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Studies show that </a:t>
            </a:r>
            <a:r>
              <a:rPr lang="en" b="1">
                <a:solidFill>
                  <a:schemeClr val="dk1"/>
                </a:solidFill>
              </a:rPr>
              <a:t>low genomic literacy</a:t>
            </a:r>
            <a:r>
              <a:rPr lang="en">
                <a:solidFill>
                  <a:schemeClr val="dk1"/>
                </a:solidFill>
              </a:rPr>
              <a:t> is associated with </a:t>
            </a:r>
            <a:r>
              <a:rPr lang="en" b="1">
                <a:solidFill>
                  <a:schemeClr val="dk1"/>
                </a:solidFill>
              </a:rPr>
              <a:t>misunderstanding test results</a:t>
            </a:r>
            <a:r>
              <a:rPr lang="en">
                <a:solidFill>
                  <a:schemeClr val="dk1"/>
                </a:solidFill>
              </a:rPr>
              <a:t>, </a:t>
            </a:r>
            <a:r>
              <a:rPr lang="en" b="1">
                <a:solidFill>
                  <a:schemeClr val="dk1"/>
                </a:solidFill>
              </a:rPr>
              <a:t>poor recall</a:t>
            </a:r>
            <a:r>
              <a:rPr lang="en">
                <a:solidFill>
                  <a:schemeClr val="dk1"/>
                </a:solidFill>
              </a:rPr>
              <a:t>, and </a:t>
            </a:r>
            <a:r>
              <a:rPr lang="en" b="1">
                <a:solidFill>
                  <a:schemeClr val="dk1"/>
                </a:solidFill>
              </a:rPr>
              <a:t>reduced uptake</a:t>
            </a:r>
            <a:r>
              <a:rPr lang="en">
                <a:solidFill>
                  <a:schemeClr val="dk1"/>
                </a:solidFill>
              </a:rPr>
              <a:t> of interventions like surveillance, prophylactic surgery, or therapy changes. In some cases, it can even result in inappropriate clinical decisions or increased psychological distress. (Yu et al, Tung et al, Blanchette et al)</a:t>
            </a:r>
            <a:br>
              <a:rPr lang="en">
                <a:solidFill>
                  <a:schemeClr val="dk1"/>
                </a:solidFill>
              </a:rPr>
            </a:b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Barriers contributing to low literacy include many of the same factors contributing to low overall health literacy- </a:t>
            </a:r>
            <a:r>
              <a:rPr lang="en" b="1">
                <a:solidFill>
                  <a:schemeClr val="dk1"/>
                </a:solidFill>
              </a:rPr>
              <a:t>lower educational attainment</a:t>
            </a:r>
            <a:r>
              <a:rPr lang="en">
                <a:solidFill>
                  <a:schemeClr val="dk1"/>
                </a:solidFill>
              </a:rPr>
              <a:t>, </a:t>
            </a:r>
            <a:r>
              <a:rPr lang="en" b="1">
                <a:solidFill>
                  <a:schemeClr val="dk1"/>
                </a:solidFill>
              </a:rPr>
              <a:t>older age</a:t>
            </a:r>
            <a:r>
              <a:rPr lang="en">
                <a:solidFill>
                  <a:schemeClr val="dk1"/>
                </a:solidFill>
              </a:rPr>
              <a:t>, and </a:t>
            </a:r>
            <a:r>
              <a:rPr lang="en" b="1">
                <a:solidFill>
                  <a:schemeClr val="dk1"/>
                </a:solidFill>
              </a:rPr>
              <a:t>lack of access</a:t>
            </a:r>
            <a:r>
              <a:rPr lang="en">
                <a:solidFill>
                  <a:schemeClr val="dk1"/>
                </a:solidFill>
              </a:rPr>
              <a:t> to clear communication or professional genetic counseling.</a:t>
            </a:r>
            <a:br>
              <a:rPr lang="en">
                <a:solidFill>
                  <a:schemeClr val="dk1"/>
                </a:solidFill>
              </a:rPr>
            </a:b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On the flip side, patients with </a:t>
            </a:r>
            <a:r>
              <a:rPr lang="en" b="1">
                <a:solidFill>
                  <a:schemeClr val="dk1"/>
                </a:solidFill>
              </a:rPr>
              <a:t>higher genomic literacy</a:t>
            </a:r>
            <a:r>
              <a:rPr lang="en">
                <a:solidFill>
                  <a:schemeClr val="dk1"/>
                </a:solidFill>
              </a:rPr>
              <a:t> are more likely to make </a:t>
            </a:r>
            <a:r>
              <a:rPr lang="en" b="1">
                <a:solidFill>
                  <a:schemeClr val="dk1"/>
                </a:solidFill>
              </a:rPr>
              <a:t>informed decisions</a:t>
            </a:r>
            <a:r>
              <a:rPr lang="en">
                <a:solidFill>
                  <a:schemeClr val="dk1"/>
                </a:solidFill>
              </a:rPr>
              <a:t>, </a:t>
            </a:r>
            <a:r>
              <a:rPr lang="en" b="1">
                <a:solidFill>
                  <a:schemeClr val="dk1"/>
                </a:solidFill>
              </a:rPr>
              <a:t>participate in shared decision-making</a:t>
            </a:r>
            <a:r>
              <a:rPr lang="en">
                <a:solidFill>
                  <a:schemeClr val="dk1"/>
                </a:solidFill>
              </a:rPr>
              <a:t>, and </a:t>
            </a:r>
            <a:r>
              <a:rPr lang="en" b="1">
                <a:solidFill>
                  <a:schemeClr val="dk1"/>
                </a:solidFill>
              </a:rPr>
              <a:t>communicate genetic risk</a:t>
            </a:r>
            <a:r>
              <a:rPr lang="en">
                <a:solidFill>
                  <a:schemeClr val="dk1"/>
                </a:solidFill>
              </a:rPr>
              <a:t> effectively with family members—making them more likely to engage in </a:t>
            </a:r>
            <a:r>
              <a:rPr lang="en" b="1">
                <a:solidFill>
                  <a:schemeClr val="dk1"/>
                </a:solidFill>
              </a:rPr>
              <a:t>cascade testing</a:t>
            </a:r>
            <a:r>
              <a:rPr lang="en">
                <a:solidFill>
                  <a:schemeClr val="dk1"/>
                </a:solidFill>
              </a:rPr>
              <a:t> (Bedrosian et al, Pedrazzani et al)</a:t>
            </a:r>
            <a:br>
              <a:rPr lang="en">
                <a:solidFill>
                  <a:schemeClr val="dk1"/>
                </a:solidFill>
              </a:rPr>
            </a:b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Improving patient genomic literacy is a critical component of equitable, effective oncology care.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35f49ade5bb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6" name="Google Shape;346;g35f49ade5bb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0000"/>
              </a:lnSpc>
              <a:spcBef>
                <a:spcPts val="800"/>
              </a:spcBef>
              <a:spcAft>
                <a:spcPts val="0"/>
              </a:spcAft>
              <a:buClr>
                <a:schemeClr val="dk1"/>
              </a:buClr>
              <a:buSzPts val="1100"/>
              <a:buFont typeface="Arial"/>
              <a:buNone/>
            </a:pPr>
            <a:r>
              <a:rPr lang="en">
                <a:solidFill>
                  <a:schemeClr val="dk1"/>
                </a:solidFill>
              </a:rPr>
              <a:t>This slide focuses on evidence-based strategies that have been shown to improve uptake of genetic counseling and testing—especially in </a:t>
            </a:r>
            <a:r>
              <a:rPr lang="en" b="1">
                <a:solidFill>
                  <a:schemeClr val="dk1"/>
                </a:solidFill>
              </a:rPr>
              <a:t>underserved and historically marginalized populations</a:t>
            </a:r>
            <a:r>
              <a:rPr lang="en">
                <a:solidFill>
                  <a:schemeClr val="dk1"/>
                </a:solidFill>
              </a:rPr>
              <a:t>.</a:t>
            </a:r>
            <a:endParaRPr>
              <a:solidFill>
                <a:schemeClr val="dk1"/>
              </a:solidFill>
            </a:endParaRPr>
          </a:p>
          <a:p>
            <a:pPr marL="0" lvl="0" indent="0" algn="l" rtl="0">
              <a:lnSpc>
                <a:spcPct val="100000"/>
              </a:lnSpc>
              <a:spcBef>
                <a:spcPts val="800"/>
              </a:spcBef>
              <a:spcAft>
                <a:spcPts val="0"/>
              </a:spcAft>
              <a:buClr>
                <a:schemeClr val="dk1"/>
              </a:buClr>
              <a:buSzPts val="1100"/>
              <a:buFont typeface="Arial"/>
              <a:buNone/>
            </a:pPr>
            <a:r>
              <a:rPr lang="en">
                <a:solidFill>
                  <a:schemeClr val="dk1"/>
                </a:solidFill>
              </a:rPr>
              <a:t>The most effective approaches are </a:t>
            </a:r>
            <a:r>
              <a:rPr lang="en" b="1">
                <a:solidFill>
                  <a:schemeClr val="dk1"/>
                </a:solidFill>
              </a:rPr>
              <a:t>multi-level</a:t>
            </a:r>
            <a:r>
              <a:rPr lang="en">
                <a:solidFill>
                  <a:schemeClr val="dk1"/>
                </a:solidFill>
              </a:rPr>
              <a:t>, combining several elements:</a:t>
            </a:r>
            <a:endParaRPr>
              <a:solidFill>
                <a:schemeClr val="dk1"/>
              </a:solidFill>
            </a:endParaRPr>
          </a:p>
          <a:p>
            <a:pPr marL="0" lvl="0" indent="0" algn="l" rtl="0">
              <a:lnSpc>
                <a:spcPct val="100000"/>
              </a:lnSpc>
              <a:spcBef>
                <a:spcPts val="800"/>
              </a:spcBef>
              <a:spcAft>
                <a:spcPts val="0"/>
              </a:spcAft>
              <a:buClr>
                <a:schemeClr val="dk1"/>
              </a:buClr>
              <a:buSzPts val="1100"/>
              <a:buFont typeface="Arial"/>
              <a:buNone/>
            </a:pPr>
            <a:r>
              <a:rPr lang="en" b="1">
                <a:solidFill>
                  <a:schemeClr val="dk1"/>
                </a:solidFill>
              </a:rPr>
              <a:t>First</a:t>
            </a:r>
            <a:r>
              <a:rPr lang="en">
                <a:solidFill>
                  <a:schemeClr val="dk1"/>
                </a:solidFill>
              </a:rPr>
              <a:t>, we need </a:t>
            </a:r>
            <a:r>
              <a:rPr lang="en" b="1">
                <a:solidFill>
                  <a:schemeClr val="dk1"/>
                </a:solidFill>
              </a:rPr>
              <a:t>culturally tailored, language-appropriate education</a:t>
            </a:r>
            <a:r>
              <a:rPr lang="en">
                <a:solidFill>
                  <a:schemeClr val="dk1"/>
                </a:solidFill>
              </a:rPr>
              <a:t>.</a:t>
            </a:r>
            <a:endParaRPr i="1">
              <a:solidFill>
                <a:schemeClr val="dk1"/>
              </a:solidFill>
            </a:endParaRPr>
          </a:p>
          <a:p>
            <a:pPr marL="0" lvl="0" indent="0" algn="l" rtl="0">
              <a:lnSpc>
                <a:spcPct val="100000"/>
              </a:lnSpc>
              <a:spcBef>
                <a:spcPts val="800"/>
              </a:spcBef>
              <a:spcAft>
                <a:spcPts val="0"/>
              </a:spcAft>
              <a:buClr>
                <a:schemeClr val="dk1"/>
              </a:buClr>
              <a:buSzPts val="1100"/>
              <a:buFont typeface="Arial"/>
              <a:buNone/>
            </a:pPr>
            <a:r>
              <a:rPr lang="en" b="1">
                <a:solidFill>
                  <a:schemeClr val="dk1"/>
                </a:solidFill>
              </a:rPr>
              <a:t>Second</a:t>
            </a:r>
            <a:r>
              <a:rPr lang="en">
                <a:solidFill>
                  <a:schemeClr val="dk1"/>
                </a:solidFill>
              </a:rPr>
              <a:t>, </a:t>
            </a:r>
            <a:r>
              <a:rPr lang="en" b="1">
                <a:solidFill>
                  <a:schemeClr val="dk1"/>
                </a:solidFill>
              </a:rPr>
              <a:t>telehealth and remote genetic counseling</a:t>
            </a:r>
            <a:r>
              <a:rPr lang="en">
                <a:solidFill>
                  <a:schemeClr val="dk1"/>
                </a:solidFill>
              </a:rPr>
              <a:t> have proven to be highly impactful.</a:t>
            </a:r>
            <a:br>
              <a:rPr lang="en">
                <a:solidFill>
                  <a:schemeClr val="dk1"/>
                </a:solidFill>
              </a:rPr>
            </a:br>
            <a:r>
              <a:rPr lang="en">
                <a:solidFill>
                  <a:schemeClr val="dk1"/>
                </a:solidFill>
              </a:rPr>
              <a:t> Interventions like </a:t>
            </a:r>
            <a:r>
              <a:rPr lang="en" b="1">
                <a:solidFill>
                  <a:schemeClr val="dk1"/>
                </a:solidFill>
              </a:rPr>
              <a:t>telephone-based counseling</a:t>
            </a:r>
            <a:r>
              <a:rPr lang="en">
                <a:solidFill>
                  <a:schemeClr val="dk1"/>
                </a:solidFill>
              </a:rPr>
              <a:t> and </a:t>
            </a:r>
            <a:r>
              <a:rPr lang="en" b="1">
                <a:solidFill>
                  <a:schemeClr val="dk1"/>
                </a:solidFill>
              </a:rPr>
              <a:t>mailed saliva kits</a:t>
            </a:r>
            <a:r>
              <a:rPr lang="en">
                <a:solidFill>
                  <a:schemeClr val="dk1"/>
                </a:solidFill>
              </a:rPr>
              <a:t> for genetic testing are:</a:t>
            </a:r>
            <a:endParaRPr>
              <a:solidFill>
                <a:schemeClr val="dk1"/>
              </a:solidFill>
            </a:endParaRPr>
          </a:p>
          <a:p>
            <a:pPr marL="457200" lvl="0" indent="-298450" algn="l" rtl="0">
              <a:lnSpc>
                <a:spcPct val="100000"/>
              </a:lnSpc>
              <a:spcBef>
                <a:spcPts val="800"/>
              </a:spcBef>
              <a:spcAft>
                <a:spcPts val="0"/>
              </a:spcAft>
              <a:buClr>
                <a:schemeClr val="dk1"/>
              </a:buClr>
              <a:buSzPts val="1100"/>
              <a:buChar char="●"/>
            </a:pPr>
            <a:r>
              <a:rPr lang="en" b="1">
                <a:solidFill>
                  <a:schemeClr val="dk1"/>
                </a:solidFill>
              </a:rPr>
              <a:t>Low-cost</a:t>
            </a:r>
            <a:endParaRPr b="1">
              <a:solidFill>
                <a:schemeClr val="dk1"/>
              </a:solidFill>
            </a:endParaRPr>
          </a:p>
          <a:p>
            <a:pPr marL="457200" lvl="0" indent="-298450" algn="l" rtl="0">
              <a:lnSpc>
                <a:spcPct val="100000"/>
              </a:lnSpc>
              <a:spcBef>
                <a:spcPts val="800"/>
              </a:spcBef>
              <a:spcAft>
                <a:spcPts val="0"/>
              </a:spcAft>
              <a:buClr>
                <a:schemeClr val="dk1"/>
              </a:buClr>
              <a:buSzPts val="1100"/>
              <a:buChar char="●"/>
            </a:pPr>
            <a:r>
              <a:rPr lang="en" b="1">
                <a:solidFill>
                  <a:schemeClr val="dk1"/>
                </a:solidFill>
              </a:rPr>
              <a:t>Scalable</a:t>
            </a:r>
            <a:endParaRPr b="1">
              <a:solidFill>
                <a:schemeClr val="dk1"/>
              </a:solidFill>
            </a:endParaRPr>
          </a:p>
          <a:p>
            <a:pPr marL="457200" lvl="0" indent="-298450" algn="l" rtl="0">
              <a:lnSpc>
                <a:spcPct val="100000"/>
              </a:lnSpc>
              <a:spcBef>
                <a:spcPts val="800"/>
              </a:spcBef>
              <a:spcAft>
                <a:spcPts val="0"/>
              </a:spcAft>
              <a:buClr>
                <a:schemeClr val="dk1"/>
              </a:buClr>
              <a:buSzPts val="1100"/>
              <a:buChar char="●"/>
            </a:pPr>
            <a:r>
              <a:rPr lang="en">
                <a:solidFill>
                  <a:schemeClr val="dk1"/>
                </a:solidFill>
              </a:rPr>
              <a:t>And have been shown to </a:t>
            </a:r>
            <a:r>
              <a:rPr lang="en" b="1">
                <a:solidFill>
                  <a:schemeClr val="dk1"/>
                </a:solidFill>
              </a:rPr>
              <a:t>increase uptake and satisfaction</a:t>
            </a:r>
            <a:r>
              <a:rPr lang="en">
                <a:solidFill>
                  <a:schemeClr val="dk1"/>
                </a:solidFill>
              </a:rPr>
              <a:t> while minimizing psychological distress. This is especially important for patients in </a:t>
            </a:r>
            <a:r>
              <a:rPr lang="en" b="1">
                <a:solidFill>
                  <a:schemeClr val="dk1"/>
                </a:solidFill>
              </a:rPr>
              <a:t>rural or under-resourced areas</a:t>
            </a:r>
            <a:r>
              <a:rPr lang="en">
                <a:solidFill>
                  <a:schemeClr val="dk1"/>
                </a:solidFill>
              </a:rPr>
              <a:t> with limited access to on-site genetic counselors.</a:t>
            </a:r>
            <a:br>
              <a:rPr lang="en">
                <a:solidFill>
                  <a:schemeClr val="dk1"/>
                </a:solidFill>
              </a:rPr>
            </a:br>
            <a:r>
              <a:rPr lang="en">
                <a:solidFill>
                  <a:schemeClr val="dk1"/>
                </a:solidFill>
              </a:rPr>
              <a:t> </a:t>
            </a:r>
            <a:r>
              <a:rPr lang="en" i="1">
                <a:solidFill>
                  <a:schemeClr val="dk1"/>
                </a:solidFill>
              </a:rPr>
              <a:t>(Frey et al)</a:t>
            </a:r>
            <a:br>
              <a:rPr lang="en" i="1">
                <a:solidFill>
                  <a:schemeClr val="dk1"/>
                </a:solidFill>
              </a:rPr>
            </a:br>
            <a:endParaRPr i="1">
              <a:solidFill>
                <a:schemeClr val="dk1"/>
              </a:solidFill>
            </a:endParaRPr>
          </a:p>
          <a:p>
            <a:pPr marL="0" lvl="0" indent="0" algn="l" rtl="0">
              <a:lnSpc>
                <a:spcPct val="100000"/>
              </a:lnSpc>
              <a:spcBef>
                <a:spcPts val="800"/>
              </a:spcBef>
              <a:spcAft>
                <a:spcPts val="0"/>
              </a:spcAft>
              <a:buNone/>
            </a:pPr>
            <a:r>
              <a:rPr lang="en" b="1">
                <a:solidFill>
                  <a:schemeClr val="dk1"/>
                </a:solidFill>
              </a:rPr>
              <a:t>Third</a:t>
            </a:r>
            <a:r>
              <a:rPr lang="en">
                <a:solidFill>
                  <a:schemeClr val="dk1"/>
                </a:solidFill>
              </a:rPr>
              <a:t>, we can’t underestimate the value of </a:t>
            </a:r>
            <a:r>
              <a:rPr lang="en" b="1">
                <a:solidFill>
                  <a:schemeClr val="dk1"/>
                </a:solidFill>
              </a:rPr>
              <a:t>community-based education</a:t>
            </a:r>
            <a:r>
              <a:rPr lang="en">
                <a:solidFill>
                  <a:schemeClr val="dk1"/>
                </a:solidFill>
              </a:rPr>
              <a:t> and </a:t>
            </a:r>
            <a:r>
              <a:rPr lang="en" b="1">
                <a:solidFill>
                  <a:schemeClr val="dk1"/>
                </a:solidFill>
              </a:rPr>
              <a:t>peer or family support</a:t>
            </a:r>
            <a:r>
              <a:rPr lang="en">
                <a:solidFill>
                  <a:schemeClr val="dk1"/>
                </a:solidFill>
              </a:rPr>
              <a:t>.</a:t>
            </a:r>
            <a:br>
              <a:rPr lang="en">
                <a:solidFill>
                  <a:schemeClr val="dk1"/>
                </a:solidFill>
              </a:rPr>
            </a:br>
            <a:r>
              <a:rPr lang="en">
                <a:solidFill>
                  <a:schemeClr val="dk1"/>
                </a:solidFill>
              </a:rPr>
              <a:t>Working through </a:t>
            </a:r>
            <a:r>
              <a:rPr lang="en" b="1">
                <a:solidFill>
                  <a:schemeClr val="dk1"/>
                </a:solidFill>
              </a:rPr>
              <a:t>trusted messengers</a:t>
            </a:r>
            <a:r>
              <a:rPr lang="en">
                <a:solidFill>
                  <a:schemeClr val="dk1"/>
                </a:solidFill>
              </a:rPr>
              <a:t>—whether they are community health workers, religious leaders, or even family members—helps build </a:t>
            </a:r>
            <a:r>
              <a:rPr lang="en" b="1">
                <a:solidFill>
                  <a:schemeClr val="dk1"/>
                </a:solidFill>
              </a:rPr>
              <a:t>trust</a:t>
            </a:r>
            <a:r>
              <a:rPr lang="en">
                <a:solidFill>
                  <a:schemeClr val="dk1"/>
                </a:solidFill>
              </a:rPr>
              <a:t> and improve communication about genetic risk.</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g35f6ba6fc5e_0_1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3" name="Google Shape;353;g35f6ba6fc5e_0_1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This slide outlines evidence-based strategies that have been shown to increase the uptake of </a:t>
            </a:r>
            <a:r>
              <a:rPr lang="en" b="1">
                <a:solidFill>
                  <a:schemeClr val="dk1"/>
                </a:solidFill>
              </a:rPr>
              <a:t>cascade genetic testing</a:t>
            </a:r>
            <a:r>
              <a:rPr lang="en">
                <a:solidFill>
                  <a:schemeClr val="dk1"/>
                </a:solidFill>
              </a:rPr>
              <a:t>, particularly among underserved populations. These strategies target key barriers at the individual, interpersonal, provider, and system levels.</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en" b="1">
                <a:solidFill>
                  <a:schemeClr val="dk1"/>
                </a:solidFill>
              </a:rPr>
              <a:t>1. Direct relative contact by healthcare professionals is the most important</a:t>
            </a:r>
            <a:endParaRPr b="1">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Research shows that when </a:t>
            </a:r>
            <a:r>
              <a:rPr lang="en" b="1">
                <a:solidFill>
                  <a:schemeClr val="dk1"/>
                </a:solidFill>
              </a:rPr>
              <a:t>clinical teams directly contact relatives</a:t>
            </a:r>
            <a:r>
              <a:rPr lang="en">
                <a:solidFill>
                  <a:schemeClr val="dk1"/>
                </a:solidFill>
              </a:rPr>
              <a:t>—by phone, letter, or email—the likelihood that those family members pursue genetic counseling and testing increases significantly.</a:t>
            </a:r>
            <a:endParaRPr>
              <a:solidFill>
                <a:schemeClr val="dk1"/>
              </a:solidFill>
            </a:endParaRPr>
          </a:p>
          <a:p>
            <a:pPr marL="0" lvl="0" indent="0" algn="l" rtl="0">
              <a:spcBef>
                <a:spcPts val="0"/>
              </a:spcBef>
              <a:spcAft>
                <a:spcPts val="0"/>
              </a:spcAft>
              <a:buNone/>
            </a:pPr>
            <a:r>
              <a:rPr lang="en">
                <a:solidFill>
                  <a:schemeClr val="dk1"/>
                </a:solidFill>
              </a:rPr>
              <a:t>This is especially effective when the outreach comes from a </a:t>
            </a:r>
            <a:r>
              <a:rPr lang="en" b="1">
                <a:solidFill>
                  <a:schemeClr val="dk1"/>
                </a:solidFill>
              </a:rPr>
              <a:t>trusted provider</a:t>
            </a:r>
            <a:r>
              <a:rPr lang="en">
                <a:solidFill>
                  <a:schemeClr val="dk1"/>
                </a:solidFill>
              </a:rPr>
              <a:t> </a:t>
            </a:r>
            <a:r>
              <a:rPr lang="en" i="1">
                <a:solidFill>
                  <a:schemeClr val="dk1"/>
                </a:solidFill>
              </a:rPr>
              <a:t>(Frey et al)</a:t>
            </a:r>
            <a:endParaRPr i="1">
              <a:solidFill>
                <a:schemeClr val="dk1"/>
              </a:solidFill>
            </a:endParaRPr>
          </a:p>
          <a:p>
            <a:pPr marL="0" lvl="0" indent="0" algn="l" rtl="0">
              <a:spcBef>
                <a:spcPts val="0"/>
              </a:spcBef>
              <a:spcAft>
                <a:spcPts val="0"/>
              </a:spcAft>
              <a:buClr>
                <a:schemeClr val="dk1"/>
              </a:buClr>
              <a:buSzPts val="1100"/>
              <a:buFont typeface="Arial"/>
              <a:buNone/>
            </a:pPr>
            <a:r>
              <a:rPr lang="en" b="1">
                <a:solidFill>
                  <a:schemeClr val="dk1"/>
                </a:solidFill>
              </a:rPr>
              <a:t>2. Facilitated cascade testing programs, educational interventions including digital platforms, and provider education about guidelines and adherence are also critical. </a:t>
            </a:r>
            <a:endParaRPr b="1">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These models remove barriers by offering </a:t>
            </a:r>
            <a:r>
              <a:rPr lang="en" b="1">
                <a:solidFill>
                  <a:schemeClr val="dk1"/>
                </a:solidFill>
              </a:rPr>
              <a:t>mail-in saliva kits</a:t>
            </a:r>
            <a:r>
              <a:rPr lang="en">
                <a:solidFill>
                  <a:schemeClr val="dk1"/>
                </a:solidFill>
              </a:rPr>
              <a:t>, </a:t>
            </a:r>
            <a:r>
              <a:rPr lang="en" b="1">
                <a:solidFill>
                  <a:schemeClr val="dk1"/>
                </a:solidFill>
              </a:rPr>
              <a:t>telephone-based counseling</a:t>
            </a:r>
            <a:r>
              <a:rPr lang="en">
                <a:solidFill>
                  <a:schemeClr val="dk1"/>
                </a:solidFill>
              </a:rPr>
              <a:t>, and </a:t>
            </a:r>
            <a:r>
              <a:rPr lang="en" b="1">
                <a:solidFill>
                  <a:schemeClr val="dk1"/>
                </a:solidFill>
              </a:rPr>
              <a:t>structured outreach</a:t>
            </a:r>
            <a:r>
              <a:rPr lang="en">
                <a:solidFill>
                  <a:schemeClr val="dk1"/>
                </a:solidFill>
              </a:rPr>
              <a:t> to at-risk family members.</a:t>
            </a:r>
            <a:endParaRPr>
              <a:solidFill>
                <a:schemeClr val="dk1"/>
              </a:solidFill>
            </a:endParaRPr>
          </a:p>
          <a:p>
            <a:pPr marL="0" lvl="0" indent="0" algn="l" rtl="0">
              <a:spcBef>
                <a:spcPts val="0"/>
              </a:spcBef>
              <a:spcAft>
                <a:spcPts val="0"/>
              </a:spcAft>
              <a:buNone/>
            </a:pPr>
            <a:r>
              <a:rPr lang="en">
                <a:solidFill>
                  <a:schemeClr val="dk1"/>
                </a:solidFill>
              </a:rPr>
              <a:t>They are </a:t>
            </a:r>
            <a:r>
              <a:rPr lang="en" b="1">
                <a:solidFill>
                  <a:schemeClr val="dk1"/>
                </a:solidFill>
              </a:rPr>
              <a:t>low-cost</a:t>
            </a:r>
            <a:r>
              <a:rPr lang="en">
                <a:solidFill>
                  <a:schemeClr val="dk1"/>
                </a:solidFill>
              </a:rPr>
              <a:t>, reduce logistical burden, and have high patient satisfaction. </a:t>
            </a:r>
            <a:r>
              <a:rPr lang="en" i="1">
                <a:solidFill>
                  <a:schemeClr val="dk1"/>
                </a:solidFill>
              </a:rPr>
              <a:t>(Frey et al)</a:t>
            </a:r>
            <a:endParaRPr i="1">
              <a:solidFill>
                <a:schemeClr val="dk1"/>
              </a:solidFill>
            </a:endParaRPr>
          </a:p>
          <a:p>
            <a:pPr marL="0" lvl="0" indent="0" algn="l" rtl="0">
              <a:spcBef>
                <a:spcPts val="0"/>
              </a:spcBef>
              <a:spcAft>
                <a:spcPts val="0"/>
              </a:spcAft>
              <a:buNone/>
            </a:pPr>
            <a:r>
              <a:rPr lang="en" b="1">
                <a:solidFill>
                  <a:schemeClr val="dk1"/>
                </a:solidFill>
              </a:rPr>
              <a:t>3. Educational interventions and resources, including online platforms, and provider education on guidelines and management are also critical. </a:t>
            </a:r>
            <a:endParaRPr b="1">
              <a:solidFill>
                <a:schemeClr val="dk1"/>
              </a:solidFill>
            </a:endParaRPr>
          </a:p>
          <a:p>
            <a:pPr marL="0" lvl="0" indent="0" algn="l" rtl="0">
              <a:spcBef>
                <a:spcPts val="0"/>
              </a:spcBef>
              <a:spcAft>
                <a:spcPts val="0"/>
              </a:spcAft>
              <a:buNone/>
            </a:pPr>
            <a:endParaRPr>
              <a:solidFill>
                <a:schemeClr val="dk1"/>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35f6ba6fc5e_0_5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1" name="Google Shape;361;g35f6ba6fc5e_0_5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This slide highlights </a:t>
            </a:r>
            <a:r>
              <a:rPr lang="en" b="1">
                <a:solidFill>
                  <a:schemeClr val="dk1"/>
                </a:solidFill>
              </a:rPr>
              <a:t>key structural interventions</a:t>
            </a:r>
            <a:r>
              <a:rPr lang="en">
                <a:solidFill>
                  <a:schemeClr val="dk1"/>
                </a:solidFill>
              </a:rPr>
              <a:t> that can help close the gap between genomic testing guidelines and real-world implementation—especially in busy, resource-limited settings like the one where Maria was treated.</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en" b="1">
                <a:solidFill>
                  <a:schemeClr val="dk1"/>
                </a:solidFill>
              </a:rPr>
              <a:t>First</a:t>
            </a:r>
            <a:r>
              <a:rPr lang="en">
                <a:solidFill>
                  <a:schemeClr val="dk1"/>
                </a:solidFill>
              </a:rPr>
              <a:t>, we need </a:t>
            </a:r>
            <a:r>
              <a:rPr lang="en" b="1">
                <a:solidFill>
                  <a:schemeClr val="dk1"/>
                </a:solidFill>
              </a:rPr>
              <a:t>streamlined, point-of-care testing workflows</a:t>
            </a:r>
            <a:r>
              <a:rPr lang="en">
                <a:solidFill>
                  <a:schemeClr val="dk1"/>
                </a:solidFill>
              </a:rPr>
              <a:t>. Imagine if Maria’s </a:t>
            </a:r>
            <a:r>
              <a:rPr lang="en" b="1">
                <a:solidFill>
                  <a:schemeClr val="dk1"/>
                </a:solidFill>
              </a:rPr>
              <a:t>electronic medical record (EMR)</a:t>
            </a:r>
            <a:r>
              <a:rPr lang="en">
                <a:solidFill>
                  <a:schemeClr val="dk1"/>
                </a:solidFill>
              </a:rPr>
              <a:t> had automatically flagged her tumor results—MSI-high and BRAF wild-type—and prompted the oncologist to refer her for </a:t>
            </a:r>
            <a:r>
              <a:rPr lang="en" b="1">
                <a:solidFill>
                  <a:schemeClr val="dk1"/>
                </a:solidFill>
              </a:rPr>
              <a:t>germline testing</a:t>
            </a:r>
            <a:r>
              <a:rPr lang="en">
                <a:solidFill>
                  <a:schemeClr val="dk1"/>
                </a:solidFill>
              </a:rPr>
              <a:t>.</a:t>
            </a:r>
            <a:endParaRPr>
              <a:solidFill>
                <a:schemeClr val="dk1"/>
              </a:solidFill>
            </a:endParaRPr>
          </a:p>
          <a:p>
            <a:pPr marL="0" lvl="0" indent="0" algn="l" rtl="0">
              <a:spcBef>
                <a:spcPts val="0"/>
              </a:spcBef>
              <a:spcAft>
                <a:spcPts val="0"/>
              </a:spcAft>
              <a:buNone/>
            </a:pPr>
            <a:r>
              <a:rPr lang="en">
                <a:solidFill>
                  <a:schemeClr val="dk1"/>
                </a:solidFill>
              </a:rPr>
              <a:t>Studies show that embedding </a:t>
            </a:r>
            <a:r>
              <a:rPr lang="en" b="1">
                <a:solidFill>
                  <a:schemeClr val="dk1"/>
                </a:solidFill>
              </a:rPr>
              <a:t>automated clinical decision tools</a:t>
            </a:r>
            <a:r>
              <a:rPr lang="en">
                <a:solidFill>
                  <a:schemeClr val="dk1"/>
                </a:solidFill>
              </a:rPr>
              <a:t> into EMRs significantly increases testing uptake. (Bedrosian et al, Kurian et al)</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en" b="1">
                <a:solidFill>
                  <a:schemeClr val="dk1"/>
                </a:solidFill>
              </a:rPr>
              <a:t>Second</a:t>
            </a:r>
            <a:r>
              <a:rPr lang="en">
                <a:solidFill>
                  <a:schemeClr val="dk1"/>
                </a:solidFill>
              </a:rPr>
              <a:t>, alternative models for </a:t>
            </a:r>
            <a:r>
              <a:rPr lang="en" b="1">
                <a:solidFill>
                  <a:schemeClr val="dk1"/>
                </a:solidFill>
              </a:rPr>
              <a:t>genetic counseling and informed consent</a:t>
            </a:r>
            <a:r>
              <a:rPr lang="en">
                <a:solidFill>
                  <a:schemeClr val="dk1"/>
                </a:solidFill>
              </a:rPr>
              <a:t> are essential. When access to genetic counselors is limited—which is common in rural or safety-net hospitals—clinician-ordered testing supported by </a:t>
            </a:r>
            <a:r>
              <a:rPr lang="en" b="1">
                <a:solidFill>
                  <a:schemeClr val="dk1"/>
                </a:solidFill>
              </a:rPr>
              <a:t>telehealth</a:t>
            </a:r>
            <a:r>
              <a:rPr lang="en">
                <a:solidFill>
                  <a:schemeClr val="dk1"/>
                </a:solidFill>
              </a:rPr>
              <a:t>, </a:t>
            </a:r>
            <a:r>
              <a:rPr lang="en" b="1">
                <a:solidFill>
                  <a:schemeClr val="dk1"/>
                </a:solidFill>
              </a:rPr>
              <a:t>targeted educational materials</a:t>
            </a:r>
            <a:r>
              <a:rPr lang="en">
                <a:solidFill>
                  <a:schemeClr val="dk1"/>
                </a:solidFill>
              </a:rPr>
              <a:t>, and </a:t>
            </a:r>
            <a:r>
              <a:rPr lang="en" b="1">
                <a:solidFill>
                  <a:schemeClr val="dk1"/>
                </a:solidFill>
              </a:rPr>
              <a:t>streamlined consent</a:t>
            </a:r>
            <a:r>
              <a:rPr lang="en">
                <a:solidFill>
                  <a:schemeClr val="dk1"/>
                </a:solidFill>
              </a:rPr>
              <a:t> processes can be effective.</a:t>
            </a:r>
            <a:endParaRPr>
              <a:solidFill>
                <a:schemeClr val="dk1"/>
              </a:solidFill>
            </a:endParaRPr>
          </a:p>
          <a:p>
            <a:pPr marL="0" lvl="0" indent="0" algn="l" rtl="0">
              <a:spcBef>
                <a:spcPts val="0"/>
              </a:spcBef>
              <a:spcAft>
                <a:spcPts val="0"/>
              </a:spcAft>
              <a:buNone/>
            </a:pPr>
            <a:r>
              <a:rPr lang="en">
                <a:solidFill>
                  <a:schemeClr val="dk1"/>
                </a:solidFill>
              </a:rPr>
              <a:t>These models ensure patients still receive the essential information they need, even when a counselor isn’t available in real time.</a:t>
            </a:r>
            <a:r>
              <a:rPr lang="en" i="1">
                <a:solidFill>
                  <a:schemeClr val="dk1"/>
                </a:solidFill>
              </a:rPr>
              <a:t>(Bedrosian et al, Kurian et al)</a:t>
            </a:r>
            <a:endParaRPr i="1">
              <a:solidFill>
                <a:schemeClr val="dk1"/>
              </a:solidFill>
            </a:endParaRPr>
          </a:p>
          <a:p>
            <a:pPr marL="0" lvl="0" indent="0" algn="l" rtl="0">
              <a:spcBef>
                <a:spcPts val="0"/>
              </a:spcBef>
              <a:spcAft>
                <a:spcPts val="0"/>
              </a:spcAft>
              <a:buNone/>
            </a:pPr>
            <a:endParaRPr i="1">
              <a:solidFill>
                <a:schemeClr val="dk1"/>
              </a:solidFill>
            </a:endParaRPr>
          </a:p>
          <a:p>
            <a:pPr marL="0" lvl="0" indent="0" algn="l" rtl="0">
              <a:spcBef>
                <a:spcPts val="0"/>
              </a:spcBef>
              <a:spcAft>
                <a:spcPts val="0"/>
              </a:spcAft>
              <a:buNone/>
            </a:pPr>
            <a:endParaRPr>
              <a:latin typeface="Proxima Nova"/>
              <a:ea typeface="Proxima Nova"/>
              <a:cs typeface="Proxima Nova"/>
              <a:sym typeface="Proxima Nova"/>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3601303451a_0_3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7" name="Google Shape;367;g3601303451a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g3e924c79819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2" name="Google Shape;372;g3e924c79819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t>So why don’t we just test everyone. Universal genetic testing programs may be a great way to bridge the gaps in oncology. Universal germline testing in oncology captures a substantial number of actionable variants that guideline-based testing misses. Studies show up to 13% of unselected cancer patients carry a pathogenic germline variant, and many would not meet current testing criteria, even those with BRCA mutations lacking a family history. Importantly, these findings directly change management—about a quarter of patients have treatment modifications or clinical trial eligibility based on results. Despite concerns, population screening studies show no meaningful long-term psychological harm, supporting broader implementation.</a:t>
            </a:r>
            <a:endParaRPr/>
          </a:p>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35f6ba6fc5e_0_1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8" name="Google Shape;378;g35f6ba6fc5e_0_1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However, Universal testing is not without challenges. Positive results and especially VUS findings can cause anxiety and confusion, although most studies show low long-term distress. There is also a risk of misinterpreting results, particularly when genetics expertise is limited. Hereditary findings can create difficult family conversations, privacy concerns remain despite GINA protections, and expanding testing may further strain genetic counseling resources and worsen existing disparities in variant interpretation.</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g36117fc2be8_1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4" name="Google Shape;384;g36117fc2be8_1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35f6ba6fc5e_0_17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 name="Google Shape;389;g35f6ba6fc5e_0_1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Now you guys get to know why this topic is special to me. While I was at City of Hope in Duarte I had the opportunity to work on a lot of projects related to cancer genomics and precision medicine, including multiple projects aimed at enhancing patient genomic literacy and increasing rates of cascade testing.</a:t>
            </a:r>
            <a:endParaRPr/>
          </a:p>
          <a:p>
            <a:pPr marL="0" lvl="0" indent="0" algn="l" rtl="0">
              <a:spcBef>
                <a:spcPts val="0"/>
              </a:spcBef>
              <a:spcAft>
                <a:spcPts val="0"/>
              </a:spcAft>
              <a:buNone/>
            </a:pPr>
            <a:endParaRPr/>
          </a:p>
          <a:p>
            <a:pPr marL="0" lvl="0" indent="0" algn="l" rtl="0">
              <a:spcBef>
                <a:spcPts val="0"/>
              </a:spcBef>
              <a:spcAft>
                <a:spcPts val="0"/>
              </a:spcAft>
              <a:buNone/>
            </a:pPr>
            <a:r>
              <a:rPr lang="en"/>
              <a:t>One of our biggest projects was a NIH funded RCT of a digital patient-facing educational platform called “HOPE-Genomics”. This online tool provided patients with education on basic genetic concepts and then their personalized test results- this includes both somatic and germline test results.</a:t>
            </a:r>
            <a:endParaRPr/>
          </a:p>
          <a:p>
            <a:pPr marL="0" lvl="0" indent="0" algn="l" rtl="0">
              <a:spcBef>
                <a:spcPts val="0"/>
              </a:spcBef>
              <a:spcAft>
                <a:spcPts val="0"/>
              </a:spcAft>
              <a:buNone/>
            </a:pPr>
            <a:endParaRPr/>
          </a:p>
          <a:p>
            <a:pPr marL="0" lvl="0" indent="0" algn="l" rtl="0">
              <a:spcBef>
                <a:spcPts val="0"/>
              </a:spcBef>
              <a:spcAft>
                <a:spcPts val="0"/>
              </a:spcAft>
              <a:buNone/>
            </a:pPr>
            <a:r>
              <a:rPr lang="en"/>
              <a:t>About the study: Patients were randomized to receive their results either through the tool + genetic counseling or with genetic counseling alone (standard of care). Patients were given surveys asking about their knowledge of genetics, genetic testing, and their understanding of their own test results at baseline and multiple time points following use of the tool. </a:t>
            </a:r>
            <a:endParaRPr/>
          </a:p>
          <a:p>
            <a:pPr marL="0" lvl="0" indent="0" algn="l" rtl="0">
              <a:spcBef>
                <a:spcPts val="0"/>
              </a:spcBef>
              <a:spcAft>
                <a:spcPts val="0"/>
              </a:spcAft>
              <a:buNone/>
            </a:pPr>
            <a:endParaRPr/>
          </a:p>
          <a:p>
            <a:pPr marL="0" lvl="0" indent="0" algn="l" rtl="0">
              <a:spcBef>
                <a:spcPts val="0"/>
              </a:spcBef>
              <a:spcAft>
                <a:spcPts val="0"/>
              </a:spcAft>
              <a:buNone/>
            </a:pPr>
            <a:r>
              <a:rPr lang="en"/>
              <a:t>About the tool: The tool was extremely interactive. It contained educational videos, links to educational materials, graphics, and more. Patients received their personalized genetic test results with buttons that told them “What this means for me”, “What this mutation means for my family” etc. </a:t>
            </a:r>
            <a:endParaRPr/>
          </a:p>
          <a:p>
            <a:pPr marL="0" lvl="0" indent="0" algn="l" rtl="0">
              <a:spcBef>
                <a:spcPts val="0"/>
              </a:spcBef>
              <a:spcAft>
                <a:spcPts val="0"/>
              </a:spcAft>
              <a:buNone/>
            </a:pPr>
            <a:endParaRPr/>
          </a:p>
          <a:p>
            <a:pPr marL="0" lvl="0" indent="0" algn="l" rtl="0">
              <a:spcBef>
                <a:spcPts val="0"/>
              </a:spcBef>
              <a:spcAft>
                <a:spcPts val="0"/>
              </a:spcAft>
              <a:buNone/>
            </a:pPr>
            <a:r>
              <a:rPr lang="en"/>
              <a:t>Results: Recruitment just ended recently so I do not have that data for you but stay tuned! (I can also provide anecdotal data from speaking to patients)</a:t>
            </a:r>
            <a:endParaRPr/>
          </a:p>
          <a:p>
            <a:pPr marL="0" lvl="0" indent="0" algn="l" rtl="0">
              <a:spcBef>
                <a:spcPts val="0"/>
              </a:spcBef>
              <a:spcAft>
                <a:spcPts val="0"/>
              </a:spcAft>
              <a:buNone/>
            </a:pPr>
            <a:endParaRPr/>
          </a:p>
          <a:p>
            <a:pPr marL="0" lvl="0" indent="0" algn="l" rtl="0">
              <a:spcBef>
                <a:spcPts val="0"/>
              </a:spcBef>
              <a:spcAft>
                <a:spcPts val="0"/>
              </a:spcAft>
              <a:buNone/>
            </a:pPr>
            <a:r>
              <a:rPr lang="en"/>
              <a:t>I can click the link to give them a view of the tool if asked. I can also talk about my involvement in working with GCs to write the patient facing language.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35f6ba6fc5e_0_2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g35f6ba6fc5e_0_2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 also got to be part of a study at City of Hope examining the impact of universal genetic testing. This study asked an important question: once we identify Lynch syndrome through universal germline testing, does it actually change patient care?</a:t>
            </a:r>
            <a:endParaRPr/>
          </a:p>
          <a:p>
            <a:pPr marL="0" lvl="0" indent="0" algn="l" rtl="0">
              <a:lnSpc>
                <a:spcPct val="115000"/>
              </a:lnSpc>
              <a:spcBef>
                <a:spcPts val="1200"/>
              </a:spcBef>
              <a:spcAft>
                <a:spcPts val="0"/>
              </a:spcAft>
              <a:buClr>
                <a:schemeClr val="dk1"/>
              </a:buClr>
              <a:buSzPts val="1100"/>
              <a:buFont typeface="Arial"/>
              <a:buNone/>
            </a:pPr>
            <a:r>
              <a:rPr lang="en"/>
              <a:t>Among more than 10,000 patients tested, Lynch syndrome carriers had increased rates of guideline-recommended surveillance procedures after testing, including colonoscopy and upper endoscopy. Over half underwent interventions potentially related to their diagnosis, and some patients received immunotherapy guided by their genetic findings.</a:t>
            </a:r>
            <a:endParaRPr/>
          </a:p>
          <a:p>
            <a:pPr marL="0" lvl="0" indent="0" algn="l" rtl="0">
              <a:lnSpc>
                <a:spcPct val="115000"/>
              </a:lnSpc>
              <a:spcBef>
                <a:spcPts val="1200"/>
              </a:spcBef>
              <a:spcAft>
                <a:spcPts val="0"/>
              </a:spcAft>
              <a:buClr>
                <a:schemeClr val="dk1"/>
              </a:buClr>
              <a:buSzPts val="1100"/>
              <a:buFont typeface="Arial"/>
              <a:buNone/>
            </a:pPr>
            <a:r>
              <a:rPr lang="en"/>
              <a:t>The key takeaway is that universal genetic testing did not simply generate diagnoses—it led to changes in surveillance and treatment that were consistent with Lynch syndrome management guidelines.</a:t>
            </a:r>
            <a:endParaRPr/>
          </a:p>
          <a:p>
            <a:pPr marL="0" lvl="0" indent="0" algn="l" rtl="0">
              <a:spcBef>
                <a:spcPts val="120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g35f6ba6fc5e_0_2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4" name="Google Shape;404;g35f6ba6fc5e_0_2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was a similar study, but looked at BRCA1/2. This study found that BRCA1/2 pathogenic variants were identified in about 2% of patients undergoing universal testing—nearly three times the detection rate seen for Lynch syndrome.</a:t>
            </a:r>
            <a:endParaRPr/>
          </a:p>
          <a:p>
            <a:pPr marL="0" lvl="0" indent="0" algn="l" rtl="0">
              <a:lnSpc>
                <a:spcPct val="115000"/>
              </a:lnSpc>
              <a:spcBef>
                <a:spcPts val="1200"/>
              </a:spcBef>
              <a:spcAft>
                <a:spcPts val="0"/>
              </a:spcAft>
              <a:buClr>
                <a:schemeClr val="dk1"/>
              </a:buClr>
              <a:buSzPts val="1100"/>
              <a:buFont typeface="Arial"/>
              <a:buNone/>
            </a:pPr>
            <a:r>
              <a:rPr lang="en"/>
              <a:t>Importantly, most carriers received care related to their genetic diagnosis, and more than one-quarter of affected patients received PARP inhibitor therapy. Even unaffected carriers underwent enhanced surveillance, such as breast MRI screening.</a:t>
            </a:r>
            <a:endParaRPr/>
          </a:p>
          <a:p>
            <a:pPr marL="0" lvl="0" indent="0" algn="l" rtl="0">
              <a:lnSpc>
                <a:spcPct val="115000"/>
              </a:lnSpc>
              <a:spcBef>
                <a:spcPts val="1200"/>
              </a:spcBef>
              <a:spcAft>
                <a:spcPts val="0"/>
              </a:spcAft>
              <a:buClr>
                <a:schemeClr val="dk1"/>
              </a:buClr>
              <a:buSzPts val="1100"/>
              <a:buFont typeface="Arial"/>
              <a:buNone/>
            </a:pPr>
            <a:r>
              <a:rPr lang="en"/>
              <a:t>The main takeaway is that universal testing identified clinically actionable BRCA1/2 carriers and was associated with both treatment changes and risk-reduction strategies, supporting the real-world utility of population-based genetic testing.</a:t>
            </a:r>
            <a:endParaRPr/>
          </a:p>
          <a:p>
            <a:pPr marL="0" lvl="0" indent="0" algn="l" rtl="0">
              <a:spcBef>
                <a:spcPts val="120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g3e217840f0c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1" name="Google Shape;411;g3e217840f0c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This study, which was published  addressed a common concern about universal genetic testing: whether pretest genetic counseling is required to prevent psychological harm.</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Among more than 800 patients who underwent testing without pretest counseling, </a:t>
            </a:r>
            <a:r>
              <a:rPr lang="en" b="1">
                <a:solidFill>
                  <a:schemeClr val="dk1"/>
                </a:solidFill>
              </a:rPr>
              <a:t>96% reported low psychological distress</a:t>
            </a:r>
            <a:r>
              <a:rPr lang="en">
                <a:solidFill>
                  <a:schemeClr val="dk1"/>
                </a:solidFill>
              </a:rPr>
              <a:t>, and distress generally decreased over time, even among those with pathogenic results.</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Only a small subset—about 4%—experienced significant distress or uncertainty, most often patients with cancer who received a pathogenic variant or VUS result.</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a:solidFill>
                  <a:schemeClr val="dk1"/>
                </a:solidFill>
              </a:rPr>
              <a:t>The key takeaway is that universal testing appears psychologically safe for most patients, suggesting that targeted post-test support may be a more scalable approach than requiring pretest counseling for everyone."</a:t>
            </a:r>
            <a:endParaRPr>
              <a:solidFill>
                <a:schemeClr val="dk1"/>
              </a:solidFill>
            </a:endParaRPr>
          </a:p>
          <a:p>
            <a:pPr marL="0" lvl="0" indent="0" algn="l" rtl="0">
              <a:spcBef>
                <a:spcPts val="120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g36117fc2be8_2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9" name="Google Shape;419;g36117fc2be8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So, as the nuns in the sound of music would say, How do you solve a problem like Maria? Now that Maria's daughter has been identified as having Lynch syndrome, cascade testing should be offered to first-degree relatives, including Maria's other daughter and siblings. Relatives found to carry the variant can undergo preventive surveillance, such as regular colonoscopy screening.</a:t>
            </a:r>
            <a:endParaRPr/>
          </a:p>
          <a:p>
            <a:pPr marL="0" lvl="0" indent="0" algn="l" rtl="0">
              <a:lnSpc>
                <a:spcPct val="115000"/>
              </a:lnSpc>
              <a:spcBef>
                <a:spcPts val="1200"/>
              </a:spcBef>
              <a:spcAft>
                <a:spcPts val="0"/>
              </a:spcAft>
              <a:buClr>
                <a:schemeClr val="dk1"/>
              </a:buClr>
              <a:buSzPts val="1100"/>
              <a:buFont typeface="Arial"/>
              <a:buNone/>
            </a:pPr>
            <a:r>
              <a:rPr lang="en"/>
              <a:t>This case also highlights several opportunities for improvement, including better family history collection with interpreter support, access to genetic counseling, EMR prompts for appropriate germline testing, and improved provider and patient education.</a:t>
            </a:r>
            <a:endParaRPr/>
          </a:p>
          <a:p>
            <a:pPr marL="0" lvl="0" indent="0" algn="l" rtl="0">
              <a:lnSpc>
                <a:spcPct val="115000"/>
              </a:lnSpc>
              <a:spcBef>
                <a:spcPts val="1200"/>
              </a:spcBef>
              <a:spcAft>
                <a:spcPts val="0"/>
              </a:spcAft>
              <a:buClr>
                <a:schemeClr val="dk1"/>
              </a:buClr>
              <a:buSzPts val="1100"/>
              <a:buFont typeface="Arial"/>
              <a:buNone/>
            </a:pPr>
            <a:r>
              <a:rPr lang="en"/>
              <a:t>Most importantly, earlier identification of Lynch syndrome may have allowed preventive surveillance before Maria's daughter developed cancer, illustrating the potential value of broader and more systematic genetic testing approaches.</a:t>
            </a:r>
            <a:endParaRPr/>
          </a:p>
          <a:p>
            <a:pPr marL="0" lvl="0" indent="0" algn="l" rtl="0">
              <a:spcBef>
                <a:spcPts val="120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35f6ba6fc5e_0_4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5" name="Google Shape;425;g35f6ba6fc5e_0_4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35f6ba6fc5e_0_5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35f6ba6fc5e_0_5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35f49ade5bb_0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35f49ade5bb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g35f6ba6fc5e_0_1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2" name="Google Shape;442;g35f6ba6fc5e_0_1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g35f6ba6fc5e_0_2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8" name="Google Shape;448;g35f6ba6fc5e_0_2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g35f6ba6fc5e_0_5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4" name="Google Shape;454;g35f6ba6fc5e_0_5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g35e6e2dd899_0_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0" name="Google Shape;460;g35e6e2dd899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cxnSp>
        <p:nvCxnSpPr>
          <p:cNvPr id="10" name="Google Shape;10;p2"/>
          <p:cNvCxnSpPr/>
          <p:nvPr/>
        </p:nvCxnSpPr>
        <p:spPr>
          <a:xfrm>
            <a:off x="0" y="2998150"/>
            <a:ext cx="9144000" cy="0"/>
          </a:xfrm>
          <a:prstGeom prst="straightConnector1">
            <a:avLst/>
          </a:prstGeom>
          <a:noFill/>
          <a:ln w="19050" cap="flat" cmpd="sng">
            <a:solidFill>
              <a:schemeClr val="lt2"/>
            </a:solidFill>
            <a:prstDash val="solid"/>
            <a:round/>
            <a:headEnd type="none" w="sm" len="sm"/>
            <a:tailEnd type="none" w="sm" len="sm"/>
          </a:ln>
        </p:spPr>
      </p:cxnSp>
      <p:sp>
        <p:nvSpPr>
          <p:cNvPr id="11" name="Google Shape;11;p2"/>
          <p:cNvSpPr txBox="1">
            <a:spLocks noGrp="1"/>
          </p:cNvSpPr>
          <p:nvPr>
            <p:ph type="ctrTitle"/>
          </p:nvPr>
        </p:nvSpPr>
        <p:spPr>
          <a:xfrm>
            <a:off x="510450" y="1257300"/>
            <a:ext cx="8123100" cy="15885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12" name="Google Shape;12;p2"/>
          <p:cNvSpPr txBox="1">
            <a:spLocks noGrp="1"/>
          </p:cNvSpPr>
          <p:nvPr>
            <p:ph type="subTitle" idx="1"/>
          </p:nvPr>
        </p:nvSpPr>
        <p:spPr>
          <a:xfrm>
            <a:off x="510450" y="3182313"/>
            <a:ext cx="8123100" cy="6300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Clr>
                <a:schemeClr val="lt1"/>
              </a:buClr>
              <a:buSzPts val="2400"/>
              <a:buNone/>
              <a:defRPr sz="2400">
                <a:solidFill>
                  <a:schemeClr val="lt1"/>
                </a:solidFill>
              </a:defRPr>
            </a:lvl1pPr>
            <a:lvl2pPr lvl="1">
              <a:lnSpc>
                <a:spcPct val="100000"/>
              </a:lnSpc>
              <a:spcBef>
                <a:spcPts val="0"/>
              </a:spcBef>
              <a:spcAft>
                <a:spcPts val="0"/>
              </a:spcAft>
              <a:buClr>
                <a:schemeClr val="lt1"/>
              </a:buClr>
              <a:buSzPts val="2400"/>
              <a:buNone/>
              <a:defRPr sz="2400">
                <a:solidFill>
                  <a:schemeClr val="lt1"/>
                </a:solidFill>
              </a:defRPr>
            </a:lvl2pPr>
            <a:lvl3pPr lvl="2">
              <a:lnSpc>
                <a:spcPct val="100000"/>
              </a:lnSpc>
              <a:spcBef>
                <a:spcPts val="0"/>
              </a:spcBef>
              <a:spcAft>
                <a:spcPts val="0"/>
              </a:spcAft>
              <a:buClr>
                <a:schemeClr val="lt1"/>
              </a:buClr>
              <a:buSzPts val="2400"/>
              <a:buNone/>
              <a:defRPr sz="2400">
                <a:solidFill>
                  <a:schemeClr val="lt1"/>
                </a:solidFill>
              </a:defRPr>
            </a:lvl3pPr>
            <a:lvl4pPr lvl="3">
              <a:lnSpc>
                <a:spcPct val="100000"/>
              </a:lnSpc>
              <a:spcBef>
                <a:spcPts val="0"/>
              </a:spcBef>
              <a:spcAft>
                <a:spcPts val="0"/>
              </a:spcAft>
              <a:buClr>
                <a:schemeClr val="lt1"/>
              </a:buClr>
              <a:buSzPts val="2400"/>
              <a:buNone/>
              <a:defRPr sz="2400">
                <a:solidFill>
                  <a:schemeClr val="lt1"/>
                </a:solidFill>
              </a:defRPr>
            </a:lvl4pPr>
            <a:lvl5pPr lvl="4">
              <a:lnSpc>
                <a:spcPct val="100000"/>
              </a:lnSpc>
              <a:spcBef>
                <a:spcPts val="0"/>
              </a:spcBef>
              <a:spcAft>
                <a:spcPts val="0"/>
              </a:spcAft>
              <a:buClr>
                <a:schemeClr val="lt1"/>
              </a:buClr>
              <a:buSzPts val="2400"/>
              <a:buNone/>
              <a:defRPr sz="2400">
                <a:solidFill>
                  <a:schemeClr val="lt1"/>
                </a:solidFill>
              </a:defRPr>
            </a:lvl5pPr>
            <a:lvl6pPr lvl="5">
              <a:lnSpc>
                <a:spcPct val="100000"/>
              </a:lnSpc>
              <a:spcBef>
                <a:spcPts val="0"/>
              </a:spcBef>
              <a:spcAft>
                <a:spcPts val="0"/>
              </a:spcAft>
              <a:buClr>
                <a:schemeClr val="lt1"/>
              </a:buClr>
              <a:buSzPts val="2400"/>
              <a:buNone/>
              <a:defRPr sz="2400">
                <a:solidFill>
                  <a:schemeClr val="lt1"/>
                </a:solidFill>
              </a:defRPr>
            </a:lvl6pPr>
            <a:lvl7pPr lvl="6">
              <a:lnSpc>
                <a:spcPct val="100000"/>
              </a:lnSpc>
              <a:spcBef>
                <a:spcPts val="0"/>
              </a:spcBef>
              <a:spcAft>
                <a:spcPts val="0"/>
              </a:spcAft>
              <a:buClr>
                <a:schemeClr val="lt1"/>
              </a:buClr>
              <a:buSzPts val="2400"/>
              <a:buNone/>
              <a:defRPr sz="2400">
                <a:solidFill>
                  <a:schemeClr val="lt1"/>
                </a:solidFill>
              </a:defRPr>
            </a:lvl7pPr>
            <a:lvl8pPr lvl="7">
              <a:lnSpc>
                <a:spcPct val="100000"/>
              </a:lnSpc>
              <a:spcBef>
                <a:spcPts val="0"/>
              </a:spcBef>
              <a:spcAft>
                <a:spcPts val="0"/>
              </a:spcAft>
              <a:buClr>
                <a:schemeClr val="lt1"/>
              </a:buClr>
              <a:buSzPts val="2400"/>
              <a:buNone/>
              <a:defRPr sz="2400">
                <a:solidFill>
                  <a:schemeClr val="lt1"/>
                </a:solidFill>
              </a:defRPr>
            </a:lvl8pPr>
            <a:lvl9pPr lvl="8">
              <a:lnSpc>
                <a:spcPct val="100000"/>
              </a:lnSpc>
              <a:spcBef>
                <a:spcPts val="0"/>
              </a:spcBef>
              <a:spcAft>
                <a:spcPts val="0"/>
              </a:spcAft>
              <a:buClr>
                <a:schemeClr val="lt1"/>
              </a:buClr>
              <a:buSzPts val="2400"/>
              <a:buNone/>
              <a:defRPr sz="2400">
                <a:solidFill>
                  <a:schemeClr val="lt1"/>
                </a:solidFill>
              </a:defRPr>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4"/>
        <p:cNvGrpSpPr/>
        <p:nvPr/>
      </p:nvGrpSpPr>
      <p:grpSpPr>
        <a:xfrm>
          <a:off x="0" y="0"/>
          <a:ext cx="0" cy="0"/>
          <a:chOff x="0" y="0"/>
          <a:chExt cx="0" cy="0"/>
        </a:xfrm>
      </p:grpSpPr>
      <p:cxnSp>
        <p:nvCxnSpPr>
          <p:cNvPr id="15" name="Google Shape;15;p3"/>
          <p:cNvCxnSpPr/>
          <p:nvPr/>
        </p:nvCxnSpPr>
        <p:spPr>
          <a:xfrm>
            <a:off x="0" y="2998150"/>
            <a:ext cx="9144000" cy="0"/>
          </a:xfrm>
          <a:prstGeom prst="straightConnector1">
            <a:avLst/>
          </a:prstGeom>
          <a:noFill/>
          <a:ln w="19050" cap="flat" cmpd="sng">
            <a:solidFill>
              <a:schemeClr val="lt2"/>
            </a:solidFill>
            <a:prstDash val="solid"/>
            <a:round/>
            <a:headEnd type="none" w="sm" len="sm"/>
            <a:tailEnd type="none" w="sm" len="sm"/>
          </a:ln>
        </p:spPr>
      </p:cxnSp>
      <p:sp>
        <p:nvSpPr>
          <p:cNvPr id="16" name="Google Shape;16;p3"/>
          <p:cNvSpPr txBox="1">
            <a:spLocks noGrp="1"/>
          </p:cNvSpPr>
          <p:nvPr>
            <p:ph type="title"/>
          </p:nvPr>
        </p:nvSpPr>
        <p:spPr>
          <a:xfrm>
            <a:off x="510450" y="2057400"/>
            <a:ext cx="8123100" cy="778800"/>
          </a:xfrm>
          <a:prstGeom prst="rect">
            <a:avLst/>
          </a:prstGeom>
        </p:spPr>
        <p:txBody>
          <a:bodyPr spcFirstLastPara="1" wrap="square" lIns="91425" tIns="91425" rIns="91425" bIns="91425" anchor="b" anchorCtr="0">
            <a:norm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17" name="Google Shape;17;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1" name="Google Shape;21;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2" name="Google Shape;22;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5" name="Google Shape;25;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6" name="Google Shape;26;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7" name="Google Shape;27;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0" name="Google Shape;30;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3" name="Google Shape;33;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 name="Google Shape;34;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490250" y="526350"/>
            <a:ext cx="57975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7" name="Google Shape;37;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 name="Google Shape;40;p9"/>
          <p:cNvCxnSpPr/>
          <p:nvPr/>
        </p:nvCxnSpPr>
        <p:spPr>
          <a:xfrm>
            <a:off x="5029675" y="4495500"/>
            <a:ext cx="468300" cy="0"/>
          </a:xfrm>
          <a:prstGeom prst="straightConnector1">
            <a:avLst/>
          </a:prstGeom>
          <a:noFill/>
          <a:ln w="19050" cap="flat" cmpd="sng">
            <a:solidFill>
              <a:schemeClr val="lt2"/>
            </a:solidFill>
            <a:prstDash val="solid"/>
            <a:round/>
            <a:headEnd type="none" w="sm" len="sm"/>
            <a:tailEnd type="none" w="sm" len="sm"/>
          </a:ln>
        </p:spPr>
      </p:cxnSp>
      <p:sp>
        <p:nvSpPr>
          <p:cNvPr id="41" name="Google Shape;41;p9"/>
          <p:cNvSpPr txBox="1">
            <a:spLocks noGrp="1"/>
          </p:cNvSpPr>
          <p:nvPr>
            <p:ph type="title"/>
          </p:nvPr>
        </p:nvSpPr>
        <p:spPr>
          <a:xfrm>
            <a:off x="265500" y="1205825"/>
            <a:ext cx="4045200" cy="15096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2" name="Google Shape;42;p9"/>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44" name="Google Shape;44;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311700" y="423682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2100"/>
              <a:buNone/>
              <a:defRPr sz="2100"/>
            </a:lvl1pPr>
          </a:lstStyle>
          <a:p>
            <a:endParaRPr/>
          </a:p>
        </p:txBody>
      </p:sp>
      <p:sp>
        <p:nvSpPr>
          <p:cNvPr id="47" name="Google Shape;47;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11"/>
          <p:cNvSpPr txBox="1">
            <a:spLocks noGrp="1"/>
          </p:cNvSpPr>
          <p:nvPr>
            <p:ph type="title" hasCustomPrompt="1"/>
          </p:nvPr>
        </p:nvSpPr>
        <p:spPr>
          <a:xfrm>
            <a:off x="311700" y="991475"/>
            <a:ext cx="8520600" cy="19179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14000"/>
              <a:buNone/>
              <a:defRPr sz="14000" b="1"/>
            </a:lvl1pPr>
            <a:lvl2pPr lvl="1" algn="ctr">
              <a:spcBef>
                <a:spcPts val="0"/>
              </a:spcBef>
              <a:spcAft>
                <a:spcPts val="0"/>
              </a:spcAft>
              <a:buSzPts val="14000"/>
              <a:buNone/>
              <a:defRPr sz="14000" b="1"/>
            </a:lvl2pPr>
            <a:lvl3pPr lvl="2" algn="ctr">
              <a:spcBef>
                <a:spcPts val="0"/>
              </a:spcBef>
              <a:spcAft>
                <a:spcPts val="0"/>
              </a:spcAft>
              <a:buSzPts val="14000"/>
              <a:buNone/>
              <a:defRPr sz="14000" b="1"/>
            </a:lvl3pPr>
            <a:lvl4pPr lvl="3" algn="ctr">
              <a:spcBef>
                <a:spcPts val="0"/>
              </a:spcBef>
              <a:spcAft>
                <a:spcPts val="0"/>
              </a:spcAft>
              <a:buSzPts val="14000"/>
              <a:buNone/>
              <a:defRPr sz="14000" b="1"/>
            </a:lvl4pPr>
            <a:lvl5pPr lvl="4" algn="ctr">
              <a:spcBef>
                <a:spcPts val="0"/>
              </a:spcBef>
              <a:spcAft>
                <a:spcPts val="0"/>
              </a:spcAft>
              <a:buSzPts val="14000"/>
              <a:buNone/>
              <a:defRPr sz="14000" b="1"/>
            </a:lvl5pPr>
            <a:lvl6pPr lvl="5" algn="ctr">
              <a:spcBef>
                <a:spcPts val="0"/>
              </a:spcBef>
              <a:spcAft>
                <a:spcPts val="0"/>
              </a:spcAft>
              <a:buSzPts val="14000"/>
              <a:buNone/>
              <a:defRPr sz="14000" b="1"/>
            </a:lvl6pPr>
            <a:lvl7pPr lvl="6" algn="ctr">
              <a:spcBef>
                <a:spcPts val="0"/>
              </a:spcBef>
              <a:spcAft>
                <a:spcPts val="0"/>
              </a:spcAft>
              <a:buSzPts val="14000"/>
              <a:buNone/>
              <a:defRPr sz="14000" b="1"/>
            </a:lvl7pPr>
            <a:lvl8pPr lvl="7" algn="ctr">
              <a:spcBef>
                <a:spcPts val="0"/>
              </a:spcBef>
              <a:spcAft>
                <a:spcPts val="0"/>
              </a:spcAft>
              <a:buSzPts val="14000"/>
              <a:buNone/>
              <a:defRPr sz="14000" b="1"/>
            </a:lvl8pPr>
            <a:lvl9pPr lvl="8" algn="ctr">
              <a:spcBef>
                <a:spcPts val="0"/>
              </a:spcBef>
              <a:spcAft>
                <a:spcPts val="0"/>
              </a:spcAft>
              <a:buSzPts val="14000"/>
              <a:buNone/>
              <a:defRPr sz="14000" b="1"/>
            </a:lvl9pPr>
          </a:lstStyle>
          <a:p>
            <a:r>
              <a:t>xx%</a:t>
            </a:r>
          </a:p>
        </p:txBody>
      </p:sp>
      <p:sp>
        <p:nvSpPr>
          <p:cNvPr id="51" name="Google Shape;51;p11"/>
          <p:cNvSpPr txBox="1">
            <a:spLocks noGrp="1"/>
          </p:cNvSpPr>
          <p:nvPr>
            <p:ph type="body" idx="1"/>
          </p:nvPr>
        </p:nvSpPr>
        <p:spPr>
          <a:xfrm>
            <a:off x="311700" y="3071300"/>
            <a:ext cx="8520600" cy="901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2" name="Google Shape;52;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pearmin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1pPr>
            <a:lvl2pPr lvl="1">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2pPr>
            <a:lvl3pPr lvl="2">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3pPr>
            <a:lvl4pPr lvl="3">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4pPr>
            <a:lvl5pPr lvl="4">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5pPr>
            <a:lvl6pPr lvl="5">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6pPr>
            <a:lvl7pPr lvl="6">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7pPr>
            <a:lvl8pPr lvl="7">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8pPr>
            <a:lvl9pPr lvl="8">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accent3"/>
              </a:buClr>
              <a:buSzPts val="1800"/>
              <a:buFont typeface="Proxima Nova"/>
              <a:buChar char="●"/>
              <a:defRPr sz="1800">
                <a:solidFill>
                  <a:schemeClr val="accent3"/>
                </a:solidFill>
                <a:latin typeface="Proxima Nova"/>
                <a:ea typeface="Proxima Nova"/>
                <a:cs typeface="Proxima Nova"/>
                <a:sym typeface="Proxima Nova"/>
              </a:defRPr>
            </a:lvl1pPr>
            <a:lvl2pPr marL="914400" lvl="1"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2pPr>
            <a:lvl3pPr marL="1371600" lvl="2"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3pPr>
            <a:lvl4pPr marL="1828800" lvl="3"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4pPr>
            <a:lvl5pPr marL="2286000" lvl="4"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5pPr>
            <a:lvl6pPr marL="2743200" lvl="5"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6pPr>
            <a:lvl7pPr marL="3200400" lvl="6"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7pPr>
            <a:lvl8pPr marL="3657600" lvl="7"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8pPr>
            <a:lvl9pPr marL="4114800" lvl="8" indent="-317500">
              <a:lnSpc>
                <a:spcPct val="115000"/>
              </a:lnSpc>
              <a:spcBef>
                <a:spcPts val="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1"/>
                </a:solidFill>
                <a:latin typeface="Proxima Nova"/>
                <a:ea typeface="Proxima Nova"/>
                <a:cs typeface="Proxima Nova"/>
                <a:sym typeface="Proxima Nova"/>
              </a:defRPr>
            </a:lvl1pPr>
            <a:lvl2pPr lvl="1" algn="r">
              <a:buNone/>
              <a:defRPr sz="1000">
                <a:solidFill>
                  <a:schemeClr val="dk1"/>
                </a:solidFill>
                <a:latin typeface="Proxima Nova"/>
                <a:ea typeface="Proxima Nova"/>
                <a:cs typeface="Proxima Nova"/>
                <a:sym typeface="Proxima Nova"/>
              </a:defRPr>
            </a:lvl2pPr>
            <a:lvl3pPr lvl="2" algn="r">
              <a:buNone/>
              <a:defRPr sz="1000">
                <a:solidFill>
                  <a:schemeClr val="dk1"/>
                </a:solidFill>
                <a:latin typeface="Proxima Nova"/>
                <a:ea typeface="Proxima Nova"/>
                <a:cs typeface="Proxima Nova"/>
                <a:sym typeface="Proxima Nova"/>
              </a:defRPr>
            </a:lvl3pPr>
            <a:lvl4pPr lvl="3" algn="r">
              <a:buNone/>
              <a:defRPr sz="1000">
                <a:solidFill>
                  <a:schemeClr val="dk1"/>
                </a:solidFill>
                <a:latin typeface="Proxima Nova"/>
                <a:ea typeface="Proxima Nova"/>
                <a:cs typeface="Proxima Nova"/>
                <a:sym typeface="Proxima Nova"/>
              </a:defRPr>
            </a:lvl4pPr>
            <a:lvl5pPr lvl="4" algn="r">
              <a:buNone/>
              <a:defRPr sz="1000">
                <a:solidFill>
                  <a:schemeClr val="dk1"/>
                </a:solidFill>
                <a:latin typeface="Proxima Nova"/>
                <a:ea typeface="Proxima Nova"/>
                <a:cs typeface="Proxima Nova"/>
                <a:sym typeface="Proxima Nova"/>
              </a:defRPr>
            </a:lvl5pPr>
            <a:lvl6pPr lvl="5" algn="r">
              <a:buNone/>
              <a:defRPr sz="1000">
                <a:solidFill>
                  <a:schemeClr val="dk1"/>
                </a:solidFill>
                <a:latin typeface="Proxima Nova"/>
                <a:ea typeface="Proxima Nova"/>
                <a:cs typeface="Proxima Nova"/>
                <a:sym typeface="Proxima Nova"/>
              </a:defRPr>
            </a:lvl6pPr>
            <a:lvl7pPr lvl="6" algn="r">
              <a:buNone/>
              <a:defRPr sz="1000">
                <a:solidFill>
                  <a:schemeClr val="dk1"/>
                </a:solidFill>
                <a:latin typeface="Proxima Nova"/>
                <a:ea typeface="Proxima Nova"/>
                <a:cs typeface="Proxima Nova"/>
                <a:sym typeface="Proxima Nova"/>
              </a:defRPr>
            </a:lvl7pPr>
            <a:lvl8pPr lvl="7" algn="r">
              <a:buNone/>
              <a:defRPr sz="1000">
                <a:solidFill>
                  <a:schemeClr val="dk1"/>
                </a:solidFill>
                <a:latin typeface="Proxima Nova"/>
                <a:ea typeface="Proxima Nova"/>
                <a:cs typeface="Proxima Nova"/>
                <a:sym typeface="Proxima Nova"/>
              </a:defRPr>
            </a:lvl8pPr>
            <a:lvl9pPr lvl="8" algn="r">
              <a:buNone/>
              <a:defRPr sz="1000">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5.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s://www.cityofhope.org/hope-genomics" TargetMode="External"/><Relationship Id="rId2" Type="http://schemas.openxmlformats.org/officeDocument/2006/relationships/notesSlide" Target="../notesSlides/notesSlide51.xml"/><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20.png"/></Relationships>
</file>

<file path=ppt/slides/_rels/slide5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hyperlink" Target="https://ssrn.com/abstract=5671057" TargetMode="External"/><Relationship Id="rId2" Type="http://schemas.openxmlformats.org/officeDocument/2006/relationships/notesSlide" Target="../notesSlides/notesSlide61.xml"/><Relationship Id="rId1" Type="http://schemas.openxmlformats.org/officeDocument/2006/relationships/slideLayout" Target="../slideLayouts/slideLayout3.xml"/><Relationship Id="rId5" Type="http://schemas.openxmlformats.org/officeDocument/2006/relationships/hyperlink" Target="https://www.nccn.org/guidelines/guidelines-detail?category=2&amp;id=1503&amp;utm_source=chatgpt.com" TargetMode="External"/><Relationship Id="rId4" Type="http://schemas.openxmlformats.org/officeDocument/2006/relationships/hyperlink" Target="https://dx.doi.org/10.2139/ssrn.5671057" TargetMode="Externa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3"/>
          <p:cNvSpPr txBox="1">
            <a:spLocks noGrp="1"/>
          </p:cNvSpPr>
          <p:nvPr>
            <p:ph type="ctrTitle"/>
          </p:nvPr>
        </p:nvSpPr>
        <p:spPr>
          <a:xfrm>
            <a:off x="510450" y="1257300"/>
            <a:ext cx="8123100" cy="15885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en"/>
              <a:t>Oncology in the Genomics Era</a:t>
            </a:r>
            <a:endParaRPr/>
          </a:p>
        </p:txBody>
      </p:sp>
      <p:sp>
        <p:nvSpPr>
          <p:cNvPr id="60" name="Google Shape;60;p13"/>
          <p:cNvSpPr txBox="1">
            <a:spLocks noGrp="1"/>
          </p:cNvSpPr>
          <p:nvPr>
            <p:ph type="subTitle" idx="1"/>
          </p:nvPr>
        </p:nvSpPr>
        <p:spPr>
          <a:xfrm>
            <a:off x="311700" y="3041650"/>
            <a:ext cx="8520600" cy="1525500"/>
          </a:xfrm>
          <a:prstGeom prst="rect">
            <a:avLst/>
          </a:prstGeom>
        </p:spPr>
        <p:txBody>
          <a:bodyPr spcFirstLastPara="1" wrap="square" lIns="91425" tIns="91425" rIns="91425" bIns="91425" anchor="t" anchorCtr="0">
            <a:normAutofit/>
          </a:bodyPr>
          <a:lstStyle/>
          <a:p>
            <a:pPr marL="0" lvl="0" indent="0" algn="l" rtl="0">
              <a:lnSpc>
                <a:spcPct val="90000"/>
              </a:lnSpc>
              <a:spcBef>
                <a:spcPts val="0"/>
              </a:spcBef>
              <a:spcAft>
                <a:spcPts val="0"/>
              </a:spcAft>
              <a:buNone/>
            </a:pPr>
            <a:r>
              <a:rPr lang="en" sz="2000"/>
              <a:t>Name: Sarah Labib</a:t>
            </a:r>
            <a:endParaRPr sz="2000"/>
          </a:p>
          <a:p>
            <a:pPr marL="0" lvl="0" indent="0" algn="l" rtl="0">
              <a:lnSpc>
                <a:spcPct val="90000"/>
              </a:lnSpc>
              <a:spcBef>
                <a:spcPts val="0"/>
              </a:spcBef>
              <a:spcAft>
                <a:spcPts val="0"/>
              </a:spcAft>
              <a:buNone/>
            </a:pPr>
            <a:r>
              <a:rPr lang="en" sz="2000"/>
              <a:t>MS4, University of Arizona College of Medicine, Phoenix</a:t>
            </a:r>
            <a:endParaRPr sz="2000"/>
          </a:p>
          <a:p>
            <a:pPr marL="0" lvl="0" indent="0" algn="l" rtl="0">
              <a:lnSpc>
                <a:spcPct val="90000"/>
              </a:lnSpc>
              <a:spcBef>
                <a:spcPts val="0"/>
              </a:spcBef>
              <a:spcAft>
                <a:spcPts val="0"/>
              </a:spcAft>
              <a:buNone/>
            </a:pPr>
            <a:r>
              <a:rPr lang="en" sz="2000"/>
              <a:t>Rotation: IM Sub-Internship</a:t>
            </a:r>
            <a:endParaRPr sz="2000"/>
          </a:p>
          <a:p>
            <a:pPr marL="0" lvl="0" indent="0" algn="l" rtl="0">
              <a:lnSpc>
                <a:spcPct val="90000"/>
              </a:lnSpc>
              <a:spcBef>
                <a:spcPts val="0"/>
              </a:spcBef>
              <a:spcAft>
                <a:spcPts val="0"/>
              </a:spcAft>
              <a:buNone/>
            </a:pPr>
            <a:r>
              <a:rPr lang="en" sz="2000"/>
              <a:t>Date: May 26, 2026</a:t>
            </a:r>
            <a:endParaRPr sz="20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4"/>
          <p:cNvSpPr txBox="1">
            <a:spLocks noGrp="1"/>
          </p:cNvSpPr>
          <p:nvPr>
            <p:ph type="title"/>
          </p:nvPr>
        </p:nvSpPr>
        <p:spPr>
          <a:xfrm>
            <a:off x="265500" y="1205825"/>
            <a:ext cx="4045200" cy="1509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Disclosures</a:t>
            </a:r>
            <a:endParaRPr/>
          </a:p>
        </p:txBody>
      </p:sp>
      <p:sp>
        <p:nvSpPr>
          <p:cNvPr id="66" name="Google Shape;66;p14"/>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a:t>I have no financial conflicts of interest to report.</a:t>
            </a:r>
            <a:endParaRPr/>
          </a:p>
          <a:p>
            <a:pPr marL="0" lvl="0" indent="0" algn="l" rtl="0">
              <a:spcBef>
                <a:spcPts val="1200"/>
              </a:spcBef>
              <a:spcAft>
                <a:spcPts val="0"/>
              </a:spcAft>
              <a:buNone/>
            </a:pPr>
            <a:endParaRPr/>
          </a:p>
          <a:p>
            <a:pPr marL="0" lvl="0" indent="0" algn="l" rtl="0">
              <a:spcBef>
                <a:spcPts val="1200"/>
              </a:spcBef>
              <a:spcAft>
                <a:spcPts val="0"/>
              </a:spcAft>
              <a:buNone/>
            </a:pPr>
            <a:endParaRPr/>
          </a:p>
          <a:p>
            <a:pPr marL="0" lvl="0" indent="0" algn="l" rtl="0">
              <a:spcBef>
                <a:spcPts val="1200"/>
              </a:spcBef>
              <a:spcAft>
                <a:spcPts val="1200"/>
              </a:spcAft>
              <a:buNone/>
            </a:pPr>
            <a:r>
              <a:rPr lang="en" i="1"/>
              <a:t>Although</a:t>
            </a:r>
            <a:r>
              <a:rPr lang="en"/>
              <a:t> I am open to offers.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Objectives</a:t>
            </a:r>
            <a:endParaRPr b="1"/>
          </a:p>
        </p:txBody>
      </p:sp>
      <p:sp>
        <p:nvSpPr>
          <p:cNvPr id="72" name="Google Shape;72;p15"/>
          <p:cNvSpPr txBox="1">
            <a:spLocks noGrp="1"/>
          </p:cNvSpPr>
          <p:nvPr>
            <p:ph type="body" idx="1"/>
          </p:nvPr>
        </p:nvSpPr>
        <p:spPr>
          <a:xfrm>
            <a:off x="311700" y="1152475"/>
            <a:ext cx="8520600" cy="3638100"/>
          </a:xfrm>
          <a:prstGeom prst="rect">
            <a:avLst/>
          </a:prstGeom>
        </p:spPr>
        <p:txBody>
          <a:bodyPr spcFirstLastPara="1" wrap="square" lIns="91425" tIns="91425" rIns="91425" bIns="91425" anchor="t" anchorCtr="0">
            <a:noAutofit/>
          </a:bodyPr>
          <a:lstStyle/>
          <a:p>
            <a:pPr marL="0" lvl="0" indent="0" algn="l" rtl="0">
              <a:lnSpc>
                <a:spcPct val="105000"/>
              </a:lnSpc>
              <a:spcBef>
                <a:spcPts val="0"/>
              </a:spcBef>
              <a:spcAft>
                <a:spcPts val="0"/>
              </a:spcAft>
              <a:buSzPts val="935"/>
              <a:buNone/>
            </a:pPr>
            <a:r>
              <a:rPr lang="en" sz="1630">
                <a:solidFill>
                  <a:schemeClr val="dk1"/>
                </a:solidFill>
              </a:rPr>
              <a:t>By the end of this presentation, you should be able to:</a:t>
            </a:r>
            <a:endParaRPr sz="1630">
              <a:solidFill>
                <a:schemeClr val="dk1"/>
              </a:solidFill>
            </a:endParaRPr>
          </a:p>
          <a:p>
            <a:pPr marL="457200" lvl="0" indent="-332105" algn="l" rtl="0">
              <a:lnSpc>
                <a:spcPct val="105000"/>
              </a:lnSpc>
              <a:spcBef>
                <a:spcPts val="1200"/>
              </a:spcBef>
              <a:spcAft>
                <a:spcPts val="0"/>
              </a:spcAft>
              <a:buClr>
                <a:schemeClr val="dk1"/>
              </a:buClr>
              <a:buSzPts val="1630"/>
              <a:buAutoNum type="arabicPeriod"/>
            </a:pPr>
            <a:r>
              <a:rPr lang="en" sz="1630">
                <a:solidFill>
                  <a:schemeClr val="dk1"/>
                </a:solidFill>
              </a:rPr>
              <a:t>Appreciate the ways in which genomics is utilized in oncology. </a:t>
            </a:r>
            <a:endParaRPr sz="1630">
              <a:solidFill>
                <a:schemeClr val="dk1"/>
              </a:solidFill>
            </a:endParaRPr>
          </a:p>
          <a:p>
            <a:pPr marL="457200" lvl="0" indent="-332105" algn="l" rtl="0">
              <a:lnSpc>
                <a:spcPct val="105000"/>
              </a:lnSpc>
              <a:spcBef>
                <a:spcPts val="0"/>
              </a:spcBef>
              <a:spcAft>
                <a:spcPts val="0"/>
              </a:spcAft>
              <a:buClr>
                <a:schemeClr val="dk1"/>
              </a:buClr>
              <a:buSzPts val="1630"/>
              <a:buFont typeface="Proxima Nova"/>
              <a:buAutoNum type="arabicPeriod"/>
            </a:pPr>
            <a:r>
              <a:rPr lang="en" sz="1630">
                <a:solidFill>
                  <a:schemeClr val="dk1"/>
                </a:solidFill>
              </a:rPr>
              <a:t>Distinguish between germline and somatic genetic testing and understand the clinical significance of each in oncology. </a:t>
            </a:r>
            <a:endParaRPr sz="1630">
              <a:solidFill>
                <a:schemeClr val="dk1"/>
              </a:solidFill>
            </a:endParaRPr>
          </a:p>
          <a:p>
            <a:pPr marL="457200" lvl="0" indent="-332105" algn="l" rtl="0">
              <a:lnSpc>
                <a:spcPct val="105000"/>
              </a:lnSpc>
              <a:spcBef>
                <a:spcPts val="0"/>
              </a:spcBef>
              <a:spcAft>
                <a:spcPts val="0"/>
              </a:spcAft>
              <a:buClr>
                <a:schemeClr val="dk1"/>
              </a:buClr>
              <a:buSzPts val="1630"/>
              <a:buFont typeface="Proxima Nova"/>
              <a:buAutoNum type="arabicPeriod"/>
            </a:pPr>
            <a:r>
              <a:rPr lang="en" sz="1630">
                <a:solidFill>
                  <a:schemeClr val="dk1"/>
                </a:solidFill>
              </a:rPr>
              <a:t>Describe the prevalence of genomic testing in oncology.</a:t>
            </a:r>
            <a:endParaRPr sz="1630">
              <a:solidFill>
                <a:schemeClr val="dk1"/>
              </a:solidFill>
            </a:endParaRPr>
          </a:p>
          <a:p>
            <a:pPr marL="457200" lvl="0" indent="-332105" algn="l" rtl="0">
              <a:lnSpc>
                <a:spcPct val="105000"/>
              </a:lnSpc>
              <a:spcBef>
                <a:spcPts val="0"/>
              </a:spcBef>
              <a:spcAft>
                <a:spcPts val="0"/>
              </a:spcAft>
              <a:buClr>
                <a:schemeClr val="dk1"/>
              </a:buClr>
              <a:buSzPts val="1630"/>
              <a:buFont typeface="Proxima Nova"/>
              <a:buAutoNum type="arabicPeriod"/>
            </a:pPr>
            <a:r>
              <a:rPr lang="en" sz="1630">
                <a:solidFill>
                  <a:schemeClr val="dk1"/>
                </a:solidFill>
              </a:rPr>
              <a:t>Define cascade genetic testing and its role in cancer prevention. </a:t>
            </a:r>
            <a:endParaRPr sz="1630">
              <a:solidFill>
                <a:schemeClr val="dk1"/>
              </a:solidFill>
            </a:endParaRPr>
          </a:p>
          <a:p>
            <a:pPr marL="457200" lvl="0" indent="-332105" algn="l" rtl="0">
              <a:lnSpc>
                <a:spcPct val="105000"/>
              </a:lnSpc>
              <a:spcBef>
                <a:spcPts val="0"/>
              </a:spcBef>
              <a:spcAft>
                <a:spcPts val="0"/>
              </a:spcAft>
              <a:buClr>
                <a:schemeClr val="dk1"/>
              </a:buClr>
              <a:buSzPts val="1630"/>
              <a:buFont typeface="Proxima Nova"/>
              <a:buAutoNum type="arabicPeriod"/>
            </a:pPr>
            <a:r>
              <a:rPr lang="en" sz="1630">
                <a:solidFill>
                  <a:schemeClr val="dk1"/>
                </a:solidFill>
              </a:rPr>
              <a:t>Identify barriers to genomic testing.</a:t>
            </a:r>
            <a:endParaRPr sz="1630">
              <a:solidFill>
                <a:schemeClr val="dk1"/>
              </a:solidFill>
            </a:endParaRPr>
          </a:p>
          <a:p>
            <a:pPr marL="457200" lvl="0" indent="-332105" algn="l" rtl="0">
              <a:lnSpc>
                <a:spcPct val="105000"/>
              </a:lnSpc>
              <a:spcBef>
                <a:spcPts val="0"/>
              </a:spcBef>
              <a:spcAft>
                <a:spcPts val="0"/>
              </a:spcAft>
              <a:buClr>
                <a:schemeClr val="dk1"/>
              </a:buClr>
              <a:buSzPts val="1630"/>
              <a:buFont typeface="Proxima Nova"/>
              <a:buAutoNum type="arabicPeriod"/>
            </a:pPr>
            <a:r>
              <a:rPr lang="en" sz="1630">
                <a:solidFill>
                  <a:schemeClr val="dk1"/>
                </a:solidFill>
              </a:rPr>
              <a:t>Review strategies to improve patient genomic literacy.</a:t>
            </a:r>
            <a:endParaRPr sz="1630">
              <a:solidFill>
                <a:schemeClr val="dk1"/>
              </a:solidFill>
            </a:endParaRPr>
          </a:p>
          <a:p>
            <a:pPr marL="457200" lvl="0" indent="-332105" algn="l" rtl="0">
              <a:lnSpc>
                <a:spcPct val="105000"/>
              </a:lnSpc>
              <a:spcBef>
                <a:spcPts val="0"/>
              </a:spcBef>
              <a:spcAft>
                <a:spcPts val="0"/>
              </a:spcAft>
              <a:buClr>
                <a:schemeClr val="dk1"/>
              </a:buClr>
              <a:buSzPts val="1630"/>
              <a:buFont typeface="Proxima Nova"/>
              <a:buAutoNum type="arabicPeriod"/>
            </a:pPr>
            <a:r>
              <a:rPr lang="en" sz="1630">
                <a:solidFill>
                  <a:schemeClr val="dk1"/>
                </a:solidFill>
              </a:rPr>
              <a:t>Discuss the pros and cons of universal genetic testing.</a:t>
            </a:r>
            <a:endParaRPr sz="1630">
              <a:solidFill>
                <a:schemeClr val="dk1"/>
              </a:solidFill>
            </a:endParaRPr>
          </a:p>
          <a:p>
            <a:pPr marL="457200" lvl="0" indent="-332105" algn="l" rtl="0">
              <a:lnSpc>
                <a:spcPct val="105000"/>
              </a:lnSpc>
              <a:spcBef>
                <a:spcPts val="0"/>
              </a:spcBef>
              <a:spcAft>
                <a:spcPts val="0"/>
              </a:spcAft>
              <a:buClr>
                <a:schemeClr val="dk1"/>
              </a:buClr>
              <a:buSzPts val="1630"/>
              <a:buFont typeface="Proxima Nova"/>
              <a:buAutoNum type="arabicPeriod"/>
            </a:pPr>
            <a:r>
              <a:rPr lang="en" sz="1630">
                <a:solidFill>
                  <a:schemeClr val="dk1"/>
                </a:solidFill>
              </a:rPr>
              <a:t>Understand how universal genomic testing impacts guideline-concordant cancer care.</a:t>
            </a:r>
            <a:endParaRPr sz="1630">
              <a:solidFill>
                <a:schemeClr val="dk1"/>
              </a:solidFill>
            </a:endParaRPr>
          </a:p>
          <a:p>
            <a:pPr marL="457200" lvl="0" indent="-332105" algn="l" rtl="0">
              <a:lnSpc>
                <a:spcPct val="105000"/>
              </a:lnSpc>
              <a:spcBef>
                <a:spcPts val="0"/>
              </a:spcBef>
              <a:spcAft>
                <a:spcPts val="0"/>
              </a:spcAft>
              <a:buClr>
                <a:schemeClr val="dk1"/>
              </a:buClr>
              <a:buSzPts val="1630"/>
              <a:buFont typeface="Proxima Nova"/>
              <a:buAutoNum type="arabicPeriod"/>
            </a:pPr>
            <a:r>
              <a:rPr lang="en" sz="1630">
                <a:solidFill>
                  <a:schemeClr val="dk1"/>
                </a:solidFill>
              </a:rPr>
              <a:t>Highlight opportunities for physicians and other clinicians to support patient and family outcomes.</a:t>
            </a:r>
            <a:endParaRPr sz="163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6"/>
          <p:cNvSpPr txBox="1">
            <a:spLocks noGrp="1"/>
          </p:cNvSpPr>
          <p:nvPr>
            <p:ph type="title"/>
          </p:nvPr>
        </p:nvSpPr>
        <p:spPr>
          <a:xfrm>
            <a:off x="311700" y="8117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Introduction</a:t>
            </a:r>
            <a:endParaRPr b="1"/>
          </a:p>
        </p:txBody>
      </p:sp>
      <p:sp>
        <p:nvSpPr>
          <p:cNvPr id="78" name="Google Shape;78;p16"/>
          <p:cNvSpPr txBox="1">
            <a:spLocks noGrp="1"/>
          </p:cNvSpPr>
          <p:nvPr>
            <p:ph type="body" idx="1"/>
          </p:nvPr>
        </p:nvSpPr>
        <p:spPr>
          <a:xfrm>
            <a:off x="311700" y="573050"/>
            <a:ext cx="6266100" cy="44073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500" b="1">
                <a:solidFill>
                  <a:schemeClr val="dk2"/>
                </a:solidFill>
              </a:rPr>
              <a:t>A Missed Opportunity: Maria’s Story</a:t>
            </a:r>
            <a:endParaRPr sz="1400" b="1">
              <a:solidFill>
                <a:schemeClr val="dk2"/>
              </a:solidFill>
            </a:endParaRPr>
          </a:p>
          <a:p>
            <a:pPr marL="0" lvl="0" indent="0" algn="l" rtl="0">
              <a:lnSpc>
                <a:spcPct val="100000"/>
              </a:lnSpc>
              <a:spcBef>
                <a:spcPts val="0"/>
              </a:spcBef>
              <a:spcAft>
                <a:spcPts val="0"/>
              </a:spcAft>
              <a:buNone/>
            </a:pPr>
            <a:r>
              <a:rPr lang="en" sz="1350" b="1">
                <a:solidFill>
                  <a:schemeClr val="lt2"/>
                </a:solidFill>
              </a:rPr>
              <a:t>Patient</a:t>
            </a:r>
            <a:r>
              <a:rPr lang="en" sz="1350">
                <a:solidFill>
                  <a:schemeClr val="dk1"/>
                </a:solidFill>
              </a:rPr>
              <a:t>: Maria G, a 48-year-old Spanish-speaking woman</a:t>
            </a:r>
            <a:endParaRPr sz="1350">
              <a:solidFill>
                <a:schemeClr val="dk1"/>
              </a:solidFill>
            </a:endParaRPr>
          </a:p>
          <a:p>
            <a:pPr marL="0" lvl="0" indent="0" algn="l" rtl="0">
              <a:lnSpc>
                <a:spcPct val="100000"/>
              </a:lnSpc>
              <a:spcBef>
                <a:spcPts val="0"/>
              </a:spcBef>
              <a:spcAft>
                <a:spcPts val="0"/>
              </a:spcAft>
              <a:buNone/>
            </a:pPr>
            <a:r>
              <a:rPr lang="en" sz="1350" b="1">
                <a:solidFill>
                  <a:schemeClr val="lt2"/>
                </a:solidFill>
              </a:rPr>
              <a:t>Setting</a:t>
            </a:r>
            <a:r>
              <a:rPr lang="en" sz="1350">
                <a:solidFill>
                  <a:schemeClr val="dk1"/>
                </a:solidFill>
              </a:rPr>
              <a:t>: Busy safety-net hospital serving predominantly underserved population</a:t>
            </a:r>
            <a:endParaRPr sz="1350">
              <a:solidFill>
                <a:schemeClr val="dk1"/>
              </a:solidFill>
            </a:endParaRPr>
          </a:p>
          <a:p>
            <a:pPr marL="0" lvl="0" indent="0" algn="l" rtl="0">
              <a:lnSpc>
                <a:spcPct val="100000"/>
              </a:lnSpc>
              <a:spcBef>
                <a:spcPts val="0"/>
              </a:spcBef>
              <a:spcAft>
                <a:spcPts val="0"/>
              </a:spcAft>
              <a:buNone/>
            </a:pPr>
            <a:r>
              <a:rPr lang="en" sz="1350" b="1">
                <a:solidFill>
                  <a:schemeClr val="lt2"/>
                </a:solidFill>
              </a:rPr>
              <a:t>Presentation:</a:t>
            </a:r>
            <a:r>
              <a:rPr lang="en" sz="1350">
                <a:solidFill>
                  <a:schemeClr val="dk1"/>
                </a:solidFill>
              </a:rPr>
              <a:t> Diagnosed with </a:t>
            </a:r>
            <a:r>
              <a:rPr lang="en" sz="1350" b="1">
                <a:solidFill>
                  <a:schemeClr val="dk1"/>
                </a:solidFill>
              </a:rPr>
              <a:t>stage III colorectal cancer</a:t>
            </a:r>
            <a:r>
              <a:rPr lang="en" sz="1350">
                <a:solidFill>
                  <a:schemeClr val="dk1"/>
                </a:solidFill>
              </a:rPr>
              <a:t> after presenting with rectal bleeding</a:t>
            </a:r>
            <a:endParaRPr sz="1350">
              <a:solidFill>
                <a:schemeClr val="dk1"/>
              </a:solidFill>
            </a:endParaRPr>
          </a:p>
          <a:p>
            <a:pPr marL="0" lvl="0" indent="0" algn="l" rtl="0">
              <a:lnSpc>
                <a:spcPct val="100000"/>
              </a:lnSpc>
              <a:spcBef>
                <a:spcPts val="0"/>
              </a:spcBef>
              <a:spcAft>
                <a:spcPts val="0"/>
              </a:spcAft>
              <a:buNone/>
            </a:pPr>
            <a:r>
              <a:rPr lang="en" sz="1350" b="1">
                <a:solidFill>
                  <a:schemeClr val="lt2"/>
                </a:solidFill>
              </a:rPr>
              <a:t>Tumor testing</a:t>
            </a:r>
            <a:r>
              <a:rPr lang="en" sz="1350">
                <a:solidFill>
                  <a:schemeClr val="dk1"/>
                </a:solidFill>
              </a:rPr>
              <a:t>: </a:t>
            </a:r>
            <a:r>
              <a:rPr lang="en" sz="1350" b="1">
                <a:solidFill>
                  <a:schemeClr val="dk1"/>
                </a:solidFill>
              </a:rPr>
              <a:t>MSI-High</a:t>
            </a:r>
            <a:r>
              <a:rPr lang="en" sz="1350">
                <a:solidFill>
                  <a:schemeClr val="dk1"/>
                </a:solidFill>
              </a:rPr>
              <a:t>, </a:t>
            </a:r>
            <a:r>
              <a:rPr lang="en" sz="1350" b="1">
                <a:solidFill>
                  <a:schemeClr val="dk1"/>
                </a:solidFill>
              </a:rPr>
              <a:t>loss of MLH1/PMS2</a:t>
            </a:r>
            <a:r>
              <a:rPr lang="en" sz="1350">
                <a:solidFill>
                  <a:schemeClr val="dk1"/>
                </a:solidFill>
              </a:rPr>
              <a:t> by IHC, </a:t>
            </a:r>
            <a:r>
              <a:rPr lang="en" sz="1350" b="1">
                <a:solidFill>
                  <a:schemeClr val="dk1"/>
                </a:solidFill>
              </a:rPr>
              <a:t>BRAF wild-type</a:t>
            </a:r>
            <a:endParaRPr sz="1350" b="1">
              <a:solidFill>
                <a:schemeClr val="dk1"/>
              </a:solidFill>
            </a:endParaRPr>
          </a:p>
          <a:p>
            <a:pPr marL="0" lvl="0" indent="0" algn="l" rtl="0">
              <a:lnSpc>
                <a:spcPct val="100000"/>
              </a:lnSpc>
              <a:spcBef>
                <a:spcPts val="0"/>
              </a:spcBef>
              <a:spcAft>
                <a:spcPts val="0"/>
              </a:spcAft>
              <a:buNone/>
            </a:pPr>
            <a:endParaRPr sz="1350">
              <a:solidFill>
                <a:schemeClr val="dk1"/>
              </a:solidFill>
            </a:endParaRPr>
          </a:p>
          <a:p>
            <a:pPr marL="0" lvl="0" indent="0" algn="l" rtl="0">
              <a:lnSpc>
                <a:spcPct val="100000"/>
              </a:lnSpc>
              <a:spcBef>
                <a:spcPts val="0"/>
              </a:spcBef>
              <a:spcAft>
                <a:spcPts val="0"/>
              </a:spcAft>
              <a:buNone/>
            </a:pPr>
            <a:r>
              <a:rPr lang="en" sz="1350">
                <a:solidFill>
                  <a:schemeClr val="dk1"/>
                </a:solidFill>
              </a:rPr>
              <a:t>At diagnosis, Maria communicates through a </a:t>
            </a:r>
            <a:r>
              <a:rPr lang="en" sz="1350" b="1">
                <a:solidFill>
                  <a:schemeClr val="dk1"/>
                </a:solidFill>
              </a:rPr>
              <a:t>telephone interpreter</a:t>
            </a:r>
            <a:r>
              <a:rPr lang="en" sz="1350">
                <a:solidFill>
                  <a:schemeClr val="dk1"/>
                </a:solidFill>
              </a:rPr>
              <a:t>, but the </a:t>
            </a:r>
            <a:r>
              <a:rPr lang="en" sz="1350" b="1">
                <a:solidFill>
                  <a:schemeClr val="dk1"/>
                </a:solidFill>
              </a:rPr>
              <a:t>family history</a:t>
            </a:r>
            <a:r>
              <a:rPr lang="en" sz="1350">
                <a:solidFill>
                  <a:schemeClr val="dk1"/>
                </a:solidFill>
              </a:rPr>
              <a:t> is not fully captured or documented in the EMR. </a:t>
            </a:r>
            <a:endParaRPr sz="1350">
              <a:solidFill>
                <a:schemeClr val="dk1"/>
              </a:solidFill>
            </a:endParaRPr>
          </a:p>
          <a:p>
            <a:pPr marL="0" lvl="0" indent="0" algn="l" rtl="0">
              <a:lnSpc>
                <a:spcPct val="100000"/>
              </a:lnSpc>
              <a:spcBef>
                <a:spcPts val="0"/>
              </a:spcBef>
              <a:spcAft>
                <a:spcPts val="0"/>
              </a:spcAft>
              <a:buNone/>
            </a:pPr>
            <a:endParaRPr sz="1350">
              <a:solidFill>
                <a:schemeClr val="dk1"/>
              </a:solidFill>
            </a:endParaRPr>
          </a:p>
          <a:p>
            <a:pPr marL="457200" lvl="0" indent="-314325" algn="l" rtl="0">
              <a:lnSpc>
                <a:spcPct val="100000"/>
              </a:lnSpc>
              <a:spcBef>
                <a:spcPts val="0"/>
              </a:spcBef>
              <a:spcAft>
                <a:spcPts val="0"/>
              </a:spcAft>
              <a:buClr>
                <a:schemeClr val="dk1"/>
              </a:buClr>
              <a:buSzPts val="1350"/>
              <a:buChar char="●"/>
            </a:pPr>
            <a:r>
              <a:rPr lang="en" sz="1350">
                <a:solidFill>
                  <a:schemeClr val="dk1"/>
                </a:solidFill>
              </a:rPr>
              <a:t>Her </a:t>
            </a:r>
            <a:r>
              <a:rPr lang="en" sz="1350" b="1">
                <a:solidFill>
                  <a:schemeClr val="dk1"/>
                </a:solidFill>
              </a:rPr>
              <a:t>father had</a:t>
            </a:r>
            <a:r>
              <a:rPr lang="en" sz="1350">
                <a:solidFill>
                  <a:schemeClr val="dk1"/>
                </a:solidFill>
              </a:rPr>
              <a:t> </a:t>
            </a:r>
            <a:r>
              <a:rPr lang="en" sz="1350" b="1">
                <a:solidFill>
                  <a:schemeClr val="dk1"/>
                </a:solidFill>
              </a:rPr>
              <a:t>colon cancer</a:t>
            </a:r>
            <a:r>
              <a:rPr lang="en" sz="1350">
                <a:solidFill>
                  <a:schemeClr val="dk1"/>
                </a:solidFill>
              </a:rPr>
              <a:t> at the age of 52.</a:t>
            </a:r>
            <a:endParaRPr sz="1350">
              <a:solidFill>
                <a:schemeClr val="dk1"/>
              </a:solidFill>
            </a:endParaRPr>
          </a:p>
          <a:p>
            <a:pPr marL="457200" lvl="0" indent="-314325" algn="l" rtl="0">
              <a:lnSpc>
                <a:spcPct val="100000"/>
              </a:lnSpc>
              <a:spcBef>
                <a:spcPts val="0"/>
              </a:spcBef>
              <a:spcAft>
                <a:spcPts val="0"/>
              </a:spcAft>
              <a:buClr>
                <a:schemeClr val="dk1"/>
              </a:buClr>
              <a:buSzPts val="1350"/>
              <a:buChar char="●"/>
            </a:pPr>
            <a:r>
              <a:rPr lang="en" sz="1350">
                <a:solidFill>
                  <a:schemeClr val="dk1"/>
                </a:solidFill>
              </a:rPr>
              <a:t>Her </a:t>
            </a:r>
            <a:r>
              <a:rPr lang="en" sz="1350" b="1">
                <a:solidFill>
                  <a:schemeClr val="dk1"/>
                </a:solidFill>
              </a:rPr>
              <a:t>aunt had endometrial cancer</a:t>
            </a:r>
            <a:r>
              <a:rPr lang="en" sz="1350">
                <a:solidFill>
                  <a:schemeClr val="dk1"/>
                </a:solidFill>
              </a:rPr>
              <a:t> in her 40s. </a:t>
            </a:r>
            <a:endParaRPr sz="1350">
              <a:solidFill>
                <a:schemeClr val="dk1"/>
              </a:solidFill>
            </a:endParaRPr>
          </a:p>
          <a:p>
            <a:pPr marL="457200" lvl="0" indent="-314325" algn="l" rtl="0">
              <a:lnSpc>
                <a:spcPct val="100000"/>
              </a:lnSpc>
              <a:spcBef>
                <a:spcPts val="0"/>
              </a:spcBef>
              <a:spcAft>
                <a:spcPts val="0"/>
              </a:spcAft>
              <a:buClr>
                <a:schemeClr val="dk1"/>
              </a:buClr>
              <a:buSzPts val="1350"/>
              <a:buChar char="●"/>
            </a:pPr>
            <a:r>
              <a:rPr lang="en" sz="1350">
                <a:solidFill>
                  <a:schemeClr val="dk1"/>
                </a:solidFill>
              </a:rPr>
              <a:t>Maria has a younger brother, age 46, an older sister, age 51, and two daughters age 28 and 24. </a:t>
            </a:r>
            <a:endParaRPr sz="1350">
              <a:solidFill>
                <a:schemeClr val="dk1"/>
              </a:solidFill>
            </a:endParaRPr>
          </a:p>
          <a:p>
            <a:pPr marL="0" lvl="0" indent="0" algn="l" rtl="0">
              <a:lnSpc>
                <a:spcPct val="100000"/>
              </a:lnSpc>
              <a:spcBef>
                <a:spcPts val="0"/>
              </a:spcBef>
              <a:spcAft>
                <a:spcPts val="0"/>
              </a:spcAft>
              <a:buNone/>
            </a:pPr>
            <a:endParaRPr sz="1350">
              <a:solidFill>
                <a:schemeClr val="dk1"/>
              </a:solidFill>
            </a:endParaRPr>
          </a:p>
          <a:p>
            <a:pPr marL="0" lvl="0" indent="0" algn="l" rtl="0">
              <a:lnSpc>
                <a:spcPct val="100000"/>
              </a:lnSpc>
              <a:spcBef>
                <a:spcPts val="0"/>
              </a:spcBef>
              <a:spcAft>
                <a:spcPts val="0"/>
              </a:spcAft>
              <a:buNone/>
            </a:pPr>
            <a:r>
              <a:rPr lang="en" sz="1350">
                <a:solidFill>
                  <a:schemeClr val="dk1"/>
                </a:solidFill>
              </a:rPr>
              <a:t>Due to limited staffing and time pressures, the oncology team is unaware of this history. </a:t>
            </a:r>
            <a:endParaRPr sz="1350">
              <a:solidFill>
                <a:schemeClr val="dk1"/>
              </a:solidFill>
            </a:endParaRPr>
          </a:p>
          <a:p>
            <a:pPr marL="0" lvl="0" indent="0" algn="l" rtl="0">
              <a:lnSpc>
                <a:spcPct val="100000"/>
              </a:lnSpc>
              <a:spcBef>
                <a:spcPts val="0"/>
              </a:spcBef>
              <a:spcAft>
                <a:spcPts val="0"/>
              </a:spcAft>
              <a:buNone/>
            </a:pPr>
            <a:endParaRPr sz="1350">
              <a:solidFill>
                <a:schemeClr val="dk1"/>
              </a:solidFill>
            </a:endParaRPr>
          </a:p>
          <a:p>
            <a:pPr marL="0" lvl="0" indent="0" algn="l" rtl="0">
              <a:lnSpc>
                <a:spcPct val="100000"/>
              </a:lnSpc>
              <a:spcBef>
                <a:spcPts val="0"/>
              </a:spcBef>
              <a:spcAft>
                <a:spcPts val="0"/>
              </a:spcAft>
              <a:buNone/>
            </a:pPr>
            <a:r>
              <a:rPr lang="en" sz="1350">
                <a:solidFill>
                  <a:schemeClr val="dk1"/>
                </a:solidFill>
              </a:rPr>
              <a:t>Maria undergoes surgical resection of her tumor followed by adjuvant chemotherapy with FOLFOX and is told to return in 6 months for surveillance. </a:t>
            </a:r>
            <a:endParaRPr sz="1350">
              <a:solidFill>
                <a:schemeClr val="dk1"/>
              </a:solidFill>
            </a:endParaRPr>
          </a:p>
        </p:txBody>
      </p:sp>
      <p:pic>
        <p:nvPicPr>
          <p:cNvPr id="79" name="Google Shape;79;p16"/>
          <p:cNvPicPr preferRelativeResize="0"/>
          <p:nvPr/>
        </p:nvPicPr>
        <p:blipFill>
          <a:blip r:embed="rId3">
            <a:alphaModFix/>
          </a:blip>
          <a:stretch>
            <a:fillRect/>
          </a:stretch>
        </p:blipFill>
        <p:spPr>
          <a:xfrm>
            <a:off x="6332975" y="481850"/>
            <a:ext cx="2499325" cy="206235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7"/>
          <p:cNvSpPr txBox="1">
            <a:spLocks noGrp="1"/>
          </p:cNvSpPr>
          <p:nvPr>
            <p:ph type="title"/>
          </p:nvPr>
        </p:nvSpPr>
        <p:spPr>
          <a:xfrm>
            <a:off x="510450" y="2057400"/>
            <a:ext cx="8123100" cy="7788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What went wrong here?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8"/>
          <p:cNvSpPr txBox="1">
            <a:spLocks noGrp="1"/>
          </p:cNvSpPr>
          <p:nvPr>
            <p:ph type="body" idx="1"/>
          </p:nvPr>
        </p:nvSpPr>
        <p:spPr>
          <a:xfrm>
            <a:off x="311700" y="1456800"/>
            <a:ext cx="8520600" cy="3416400"/>
          </a:xfrm>
          <a:prstGeom prst="rect">
            <a:avLst/>
          </a:prstGeom>
        </p:spPr>
        <p:txBody>
          <a:bodyPr spcFirstLastPara="1" wrap="square" lIns="91425" tIns="91425" rIns="91425" bIns="91425" anchor="t" anchorCtr="0">
            <a:normAutofit/>
          </a:bodyPr>
          <a:lstStyle/>
          <a:p>
            <a:pPr marL="457200" lvl="0" indent="-336550" algn="l" rtl="0">
              <a:lnSpc>
                <a:spcPct val="100000"/>
              </a:lnSpc>
              <a:spcBef>
                <a:spcPts val="1200"/>
              </a:spcBef>
              <a:spcAft>
                <a:spcPts val="0"/>
              </a:spcAft>
              <a:buClr>
                <a:schemeClr val="dk1"/>
              </a:buClr>
              <a:buSzPts val="1700"/>
              <a:buChar char="●"/>
            </a:pPr>
            <a:r>
              <a:rPr lang="en" sz="1700">
                <a:solidFill>
                  <a:schemeClr val="dk1"/>
                </a:solidFill>
              </a:rPr>
              <a:t>Integration of cancer genomics into clinical practice has enabled precision oncology</a:t>
            </a:r>
            <a:endParaRPr sz="1700">
              <a:solidFill>
                <a:schemeClr val="dk1"/>
              </a:solidFill>
            </a:endParaRPr>
          </a:p>
          <a:p>
            <a:pPr marL="457200" lvl="0" indent="-336550" algn="l" rtl="0">
              <a:lnSpc>
                <a:spcPct val="100000"/>
              </a:lnSpc>
              <a:spcBef>
                <a:spcPts val="0"/>
              </a:spcBef>
              <a:spcAft>
                <a:spcPts val="0"/>
              </a:spcAft>
              <a:buClr>
                <a:schemeClr val="dk1"/>
              </a:buClr>
              <a:buSzPts val="1700"/>
              <a:buChar char="●"/>
            </a:pPr>
            <a:r>
              <a:rPr lang="en" sz="1700">
                <a:solidFill>
                  <a:schemeClr val="dk1"/>
                </a:solidFill>
              </a:rPr>
              <a:t>Treatment decisions are increasingly guided by the </a:t>
            </a:r>
            <a:r>
              <a:rPr lang="en" sz="1700" b="1">
                <a:solidFill>
                  <a:schemeClr val="dk1"/>
                </a:solidFill>
              </a:rPr>
              <a:t>molecular and genetic profile</a:t>
            </a:r>
            <a:r>
              <a:rPr lang="en" sz="1700">
                <a:solidFill>
                  <a:schemeClr val="dk1"/>
                </a:solidFill>
              </a:rPr>
              <a:t> of each patient’s tumor. </a:t>
            </a:r>
            <a:r>
              <a:rPr lang="en" sz="1400" i="1">
                <a:solidFill>
                  <a:schemeClr val="dk1"/>
                </a:solidFill>
              </a:rPr>
              <a:t>(Avci et al, Berger et al)</a:t>
            </a:r>
            <a:endParaRPr sz="1400" i="1">
              <a:solidFill>
                <a:schemeClr val="dk1"/>
              </a:solidFill>
            </a:endParaRPr>
          </a:p>
          <a:p>
            <a:pPr marL="457200" lvl="0" indent="-336550" algn="l" rtl="0">
              <a:lnSpc>
                <a:spcPct val="100000"/>
              </a:lnSpc>
              <a:spcBef>
                <a:spcPts val="0"/>
              </a:spcBef>
              <a:spcAft>
                <a:spcPts val="0"/>
              </a:spcAft>
              <a:buClr>
                <a:schemeClr val="dk1"/>
              </a:buClr>
              <a:buSzPts val="1700"/>
              <a:buChar char="●"/>
            </a:pPr>
            <a:r>
              <a:rPr lang="en" sz="1700">
                <a:solidFill>
                  <a:schemeClr val="dk1"/>
                </a:solidFill>
              </a:rPr>
              <a:t>Advances and cost reductions have made </a:t>
            </a:r>
            <a:r>
              <a:rPr lang="en" sz="1700" b="1">
                <a:solidFill>
                  <a:schemeClr val="dk1"/>
                </a:solidFill>
              </a:rPr>
              <a:t>somatic tumor genomic profiling</a:t>
            </a:r>
            <a:r>
              <a:rPr lang="en" sz="1700">
                <a:solidFill>
                  <a:schemeClr val="dk1"/>
                </a:solidFill>
              </a:rPr>
              <a:t> and </a:t>
            </a:r>
            <a:r>
              <a:rPr lang="en" sz="1700" b="1">
                <a:solidFill>
                  <a:schemeClr val="dk1"/>
                </a:solidFill>
              </a:rPr>
              <a:t>germline testing</a:t>
            </a:r>
            <a:r>
              <a:rPr lang="en" sz="1700">
                <a:solidFill>
                  <a:schemeClr val="dk1"/>
                </a:solidFill>
              </a:rPr>
              <a:t> routine components of cancer care.</a:t>
            </a:r>
            <a:endParaRPr sz="1700">
              <a:solidFill>
                <a:schemeClr val="dk1"/>
              </a:solidFill>
            </a:endParaRPr>
          </a:p>
          <a:p>
            <a:pPr marL="457200" lvl="0" indent="-336550" algn="l" rtl="0">
              <a:lnSpc>
                <a:spcPct val="100000"/>
              </a:lnSpc>
              <a:spcBef>
                <a:spcPts val="0"/>
              </a:spcBef>
              <a:spcAft>
                <a:spcPts val="0"/>
              </a:spcAft>
              <a:buClr>
                <a:schemeClr val="dk1"/>
              </a:buClr>
              <a:buSzPts val="1700"/>
              <a:buChar char="●"/>
            </a:pPr>
            <a:r>
              <a:rPr lang="en" sz="1700">
                <a:solidFill>
                  <a:schemeClr val="dk1"/>
                </a:solidFill>
              </a:rPr>
              <a:t>Genomic profiling helps to:</a:t>
            </a:r>
            <a:endParaRPr sz="1700">
              <a:solidFill>
                <a:schemeClr val="dk1"/>
              </a:solidFill>
            </a:endParaRPr>
          </a:p>
          <a:p>
            <a:pPr marL="914400" lvl="1" indent="-336550" algn="l" rtl="0">
              <a:lnSpc>
                <a:spcPct val="100000"/>
              </a:lnSpc>
              <a:spcBef>
                <a:spcPts val="0"/>
              </a:spcBef>
              <a:spcAft>
                <a:spcPts val="0"/>
              </a:spcAft>
              <a:buClr>
                <a:schemeClr val="dk1"/>
              </a:buClr>
              <a:buSzPts val="1700"/>
              <a:buChar char="○"/>
            </a:pPr>
            <a:r>
              <a:rPr lang="en" sz="1700">
                <a:solidFill>
                  <a:schemeClr val="dk1"/>
                </a:solidFill>
              </a:rPr>
              <a:t>Refine cancer subtype classification</a:t>
            </a:r>
            <a:endParaRPr sz="1700">
              <a:solidFill>
                <a:schemeClr val="dk1"/>
              </a:solidFill>
            </a:endParaRPr>
          </a:p>
          <a:p>
            <a:pPr marL="914400" lvl="1" indent="-336550" algn="l" rtl="0">
              <a:lnSpc>
                <a:spcPct val="100000"/>
              </a:lnSpc>
              <a:spcBef>
                <a:spcPts val="0"/>
              </a:spcBef>
              <a:spcAft>
                <a:spcPts val="0"/>
              </a:spcAft>
              <a:buClr>
                <a:schemeClr val="dk1"/>
              </a:buClr>
              <a:buSzPts val="1700"/>
              <a:buChar char="○"/>
            </a:pPr>
            <a:r>
              <a:rPr lang="en" sz="1700">
                <a:solidFill>
                  <a:schemeClr val="dk1"/>
                </a:solidFill>
              </a:rPr>
              <a:t>Identify patients likely to benefit from targeted therapies</a:t>
            </a:r>
            <a:endParaRPr sz="1700">
              <a:solidFill>
                <a:schemeClr val="dk1"/>
              </a:solidFill>
            </a:endParaRPr>
          </a:p>
          <a:p>
            <a:pPr marL="914400" lvl="1" indent="-336550" algn="l" rtl="0">
              <a:lnSpc>
                <a:spcPct val="100000"/>
              </a:lnSpc>
              <a:spcBef>
                <a:spcPts val="0"/>
              </a:spcBef>
              <a:spcAft>
                <a:spcPts val="0"/>
              </a:spcAft>
              <a:buClr>
                <a:schemeClr val="dk1"/>
              </a:buClr>
              <a:buSzPts val="1700"/>
              <a:buChar char="○"/>
            </a:pPr>
            <a:r>
              <a:rPr lang="en" sz="1700">
                <a:solidFill>
                  <a:schemeClr val="dk1"/>
                </a:solidFill>
              </a:rPr>
              <a:t>Detect </a:t>
            </a:r>
            <a:r>
              <a:rPr lang="en" sz="1700" b="1">
                <a:solidFill>
                  <a:schemeClr val="dk1"/>
                </a:solidFill>
              </a:rPr>
              <a:t>biomarkers</a:t>
            </a:r>
            <a:r>
              <a:rPr lang="en" sz="1700">
                <a:solidFill>
                  <a:schemeClr val="dk1"/>
                </a:solidFill>
              </a:rPr>
              <a:t> predictive of treatment response or prognosis</a:t>
            </a:r>
            <a:endParaRPr sz="1700">
              <a:solidFill>
                <a:schemeClr val="dk1"/>
              </a:solidFill>
            </a:endParaRPr>
          </a:p>
          <a:p>
            <a:pPr marL="914400" lvl="1" indent="-336550" algn="l" rtl="0">
              <a:lnSpc>
                <a:spcPct val="100000"/>
              </a:lnSpc>
              <a:spcBef>
                <a:spcPts val="0"/>
              </a:spcBef>
              <a:spcAft>
                <a:spcPts val="0"/>
              </a:spcAft>
              <a:buClr>
                <a:schemeClr val="dk1"/>
              </a:buClr>
              <a:buSzPts val="1700"/>
              <a:buChar char="○"/>
            </a:pPr>
            <a:r>
              <a:rPr lang="en" sz="1700">
                <a:solidFill>
                  <a:schemeClr val="dk1"/>
                </a:solidFill>
              </a:rPr>
              <a:t>Screen for </a:t>
            </a:r>
            <a:r>
              <a:rPr lang="en" sz="1700" b="1">
                <a:solidFill>
                  <a:schemeClr val="dk1"/>
                </a:solidFill>
              </a:rPr>
              <a:t>heritable germline variants</a:t>
            </a:r>
            <a:r>
              <a:rPr lang="en" sz="1700">
                <a:solidFill>
                  <a:schemeClr val="dk1"/>
                </a:solidFill>
              </a:rPr>
              <a:t> influencing cancer risk </a:t>
            </a:r>
            <a:r>
              <a:rPr lang="en" sz="1300" i="1">
                <a:solidFill>
                  <a:schemeClr val="dk1"/>
                </a:solidFill>
              </a:rPr>
              <a:t>(Chakravarty et al)</a:t>
            </a:r>
            <a:endParaRPr sz="1300" b="1">
              <a:solidFill>
                <a:schemeClr val="dk1"/>
              </a:solidFill>
            </a:endParaRPr>
          </a:p>
        </p:txBody>
      </p:sp>
      <p:pic>
        <p:nvPicPr>
          <p:cNvPr id="90" name="Google Shape;90;p18"/>
          <p:cNvPicPr preferRelativeResize="0"/>
          <p:nvPr/>
        </p:nvPicPr>
        <p:blipFill>
          <a:blip r:embed="rId3">
            <a:alphaModFix/>
          </a:blip>
          <a:stretch>
            <a:fillRect/>
          </a:stretch>
        </p:blipFill>
        <p:spPr>
          <a:xfrm>
            <a:off x="5205350" y="113050"/>
            <a:ext cx="3626959" cy="1209000"/>
          </a:xfrm>
          <a:prstGeom prst="rect">
            <a:avLst/>
          </a:prstGeom>
          <a:noFill/>
          <a:ln>
            <a:noFill/>
          </a:ln>
        </p:spPr>
      </p:pic>
      <p:sp>
        <p:nvSpPr>
          <p:cNvPr id="91" name="Google Shape;91;p18"/>
          <p:cNvSpPr txBox="1">
            <a:spLocks noGrp="1"/>
          </p:cNvSpPr>
          <p:nvPr>
            <p:ph type="title"/>
          </p:nvPr>
        </p:nvSpPr>
        <p:spPr>
          <a:xfrm>
            <a:off x="311700" y="431200"/>
            <a:ext cx="4690800" cy="971700"/>
          </a:xfrm>
          <a:prstGeom prst="rect">
            <a:avLst/>
          </a:prstGeom>
        </p:spPr>
        <p:txBody>
          <a:bodyPr spcFirstLastPara="1" wrap="square" lIns="91425" tIns="91425" rIns="91425" bIns="91425" anchor="t" anchorCtr="0">
            <a:normAutofit/>
          </a:bodyPr>
          <a:lstStyle/>
          <a:p>
            <a:pPr marL="0" lvl="0" indent="0" algn="l" rtl="0">
              <a:spcBef>
                <a:spcPts val="1200"/>
              </a:spcBef>
              <a:spcAft>
                <a:spcPts val="1200"/>
              </a:spcAft>
              <a:buNone/>
            </a:pPr>
            <a:r>
              <a:rPr lang="en" sz="2000" b="1"/>
              <a:t>Advancements in Genetic and Genomic Sequencing in Oncology</a:t>
            </a:r>
            <a:endParaRPr sz="3300" b="1">
              <a:solidFill>
                <a:schemeClr val="dk2"/>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9"/>
          <p:cNvSpPr txBox="1">
            <a:spLocks noGrp="1"/>
          </p:cNvSpPr>
          <p:nvPr>
            <p:ph type="title"/>
          </p:nvPr>
        </p:nvSpPr>
        <p:spPr>
          <a:xfrm>
            <a:off x="311700" y="17360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SzPts val="990"/>
              <a:buNone/>
            </a:pPr>
            <a:r>
              <a:rPr lang="en" sz="2320"/>
              <a:t>Types of Genomic Testing in Oncology</a:t>
            </a:r>
            <a:endParaRPr sz="2320"/>
          </a:p>
        </p:txBody>
      </p:sp>
      <p:graphicFrame>
        <p:nvGraphicFramePr>
          <p:cNvPr id="97" name="Google Shape;97;p19"/>
          <p:cNvGraphicFramePr/>
          <p:nvPr/>
        </p:nvGraphicFramePr>
        <p:xfrm>
          <a:off x="480450" y="1054013"/>
          <a:ext cx="3000000" cy="3000000"/>
        </p:xfrm>
        <a:graphic>
          <a:graphicData uri="http://schemas.openxmlformats.org/drawingml/2006/table">
            <a:tbl>
              <a:tblPr>
                <a:noFill/>
                <a:tableStyleId>{C9272816-B8A2-4DED-8A7C-949192BEF8A0}</a:tableStyleId>
              </a:tblPr>
              <a:tblGrid>
                <a:gridCol w="1332575">
                  <a:extLst>
                    <a:ext uri="{9D8B030D-6E8A-4147-A177-3AD203B41FA5}">
                      <a16:colId xmlns:a16="http://schemas.microsoft.com/office/drawing/2014/main" val="20000"/>
                    </a:ext>
                  </a:extLst>
                </a:gridCol>
                <a:gridCol w="3093850">
                  <a:extLst>
                    <a:ext uri="{9D8B030D-6E8A-4147-A177-3AD203B41FA5}">
                      <a16:colId xmlns:a16="http://schemas.microsoft.com/office/drawing/2014/main" val="20001"/>
                    </a:ext>
                  </a:extLst>
                </a:gridCol>
                <a:gridCol w="3620875">
                  <a:extLst>
                    <a:ext uri="{9D8B030D-6E8A-4147-A177-3AD203B41FA5}">
                      <a16:colId xmlns:a16="http://schemas.microsoft.com/office/drawing/2014/main" val="20002"/>
                    </a:ext>
                  </a:extLst>
                </a:gridCol>
              </a:tblGrid>
              <a:tr h="460950">
                <a:tc>
                  <a:txBody>
                    <a:bodyPr/>
                    <a:lstStyle/>
                    <a:p>
                      <a:pPr marL="0" lvl="0" indent="0" algn="l" rtl="0">
                        <a:spcBef>
                          <a:spcPts val="0"/>
                        </a:spcBef>
                        <a:spcAft>
                          <a:spcPts val="0"/>
                        </a:spcAft>
                        <a:buNone/>
                      </a:pPr>
                      <a:r>
                        <a:rPr lang="en" b="1">
                          <a:latin typeface="Proxima Nova"/>
                          <a:ea typeface="Proxima Nova"/>
                          <a:cs typeface="Proxima Nova"/>
                          <a:sym typeface="Proxima Nova"/>
                        </a:rPr>
                        <a:t>Feature</a:t>
                      </a:r>
                      <a:endParaRPr b="1">
                        <a:latin typeface="Proxima Nova"/>
                        <a:ea typeface="Proxima Nova"/>
                        <a:cs typeface="Proxima Nova"/>
                        <a:sym typeface="Proxima Nova"/>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accent6"/>
                    </a:solidFill>
                  </a:tcPr>
                </a:tc>
                <a:tc>
                  <a:txBody>
                    <a:bodyPr/>
                    <a:lstStyle/>
                    <a:p>
                      <a:pPr marL="0" lvl="0" indent="0" algn="l" rtl="0">
                        <a:spcBef>
                          <a:spcPts val="0"/>
                        </a:spcBef>
                        <a:spcAft>
                          <a:spcPts val="0"/>
                        </a:spcAft>
                        <a:buNone/>
                      </a:pPr>
                      <a:r>
                        <a:rPr lang="en" b="1">
                          <a:latin typeface="Proxima Nova"/>
                          <a:ea typeface="Proxima Nova"/>
                          <a:cs typeface="Proxima Nova"/>
                          <a:sym typeface="Proxima Nova"/>
                        </a:rPr>
                        <a:t>Germline Testing</a:t>
                      </a:r>
                      <a:endParaRPr b="1">
                        <a:latin typeface="Proxima Nova"/>
                        <a:ea typeface="Proxima Nova"/>
                        <a:cs typeface="Proxima Nova"/>
                        <a:sym typeface="Proxima Nova"/>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lvl="0" indent="0" algn="l" rtl="0">
                        <a:spcBef>
                          <a:spcPts val="0"/>
                        </a:spcBef>
                        <a:spcAft>
                          <a:spcPts val="0"/>
                        </a:spcAft>
                        <a:buNone/>
                      </a:pPr>
                      <a:r>
                        <a:rPr lang="en" b="1">
                          <a:latin typeface="Proxima Nova"/>
                          <a:ea typeface="Proxima Nova"/>
                          <a:cs typeface="Proxima Nova"/>
                          <a:sym typeface="Proxima Nova"/>
                        </a:rPr>
                        <a:t>Somatic (Tumor) Testing</a:t>
                      </a:r>
                      <a:endParaRPr b="1">
                        <a:latin typeface="Proxima Nova"/>
                        <a:ea typeface="Proxima Nova"/>
                        <a:cs typeface="Proxima Nova"/>
                        <a:sym typeface="Proxima Nova"/>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extLst>
                  <a:ext uri="{0D108BD9-81ED-4DB2-BD59-A6C34878D82A}">
                    <a16:rowId xmlns:a16="http://schemas.microsoft.com/office/drawing/2014/main" val="10000"/>
                  </a:ext>
                </a:extLst>
              </a:tr>
              <a:tr h="542375">
                <a:tc>
                  <a:txBody>
                    <a:bodyPr/>
                    <a:lstStyle/>
                    <a:p>
                      <a:pPr marL="0" lvl="0" indent="0" algn="l" rtl="0">
                        <a:spcBef>
                          <a:spcPts val="0"/>
                        </a:spcBef>
                        <a:spcAft>
                          <a:spcPts val="0"/>
                        </a:spcAft>
                        <a:buNone/>
                      </a:pPr>
                      <a:r>
                        <a:rPr lang="en" b="1">
                          <a:latin typeface="Proxima Nova"/>
                          <a:ea typeface="Proxima Nova"/>
                          <a:cs typeface="Proxima Nova"/>
                          <a:sym typeface="Proxima Nova"/>
                        </a:rPr>
                        <a:t>Source</a:t>
                      </a:r>
                      <a:endParaRPr b="1">
                        <a:latin typeface="Proxima Nova"/>
                        <a:ea typeface="Proxima Nova"/>
                        <a:cs typeface="Proxima Nova"/>
                        <a:sym typeface="Proxima Nova"/>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accent6"/>
                    </a:solidFill>
                  </a:tcPr>
                </a:tc>
                <a:tc>
                  <a:txBody>
                    <a:bodyPr/>
                    <a:lstStyle/>
                    <a:p>
                      <a:pPr marL="0" lvl="0" indent="0" algn="l" rtl="0">
                        <a:spcBef>
                          <a:spcPts val="0"/>
                        </a:spcBef>
                        <a:spcAft>
                          <a:spcPts val="0"/>
                        </a:spcAft>
                        <a:buNone/>
                      </a:pPr>
                      <a:r>
                        <a:rPr lang="en">
                          <a:latin typeface="Proxima Nova"/>
                          <a:ea typeface="Proxima Nova"/>
                          <a:cs typeface="Proxima Nova"/>
                          <a:sym typeface="Proxima Nova"/>
                        </a:rPr>
                        <a:t>Blood or saliva</a:t>
                      </a:r>
                      <a:endParaRPr>
                        <a:latin typeface="Proxima Nova"/>
                        <a:ea typeface="Proxima Nova"/>
                        <a:cs typeface="Proxima Nova"/>
                        <a:sym typeface="Proxima Nova"/>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lvl="0" indent="0" algn="l" rtl="0">
                        <a:spcBef>
                          <a:spcPts val="0"/>
                        </a:spcBef>
                        <a:spcAft>
                          <a:spcPts val="0"/>
                        </a:spcAft>
                        <a:buNone/>
                      </a:pPr>
                      <a:r>
                        <a:rPr lang="en">
                          <a:latin typeface="Proxima Nova"/>
                          <a:ea typeface="Proxima Nova"/>
                          <a:cs typeface="Proxima Nova"/>
                          <a:sym typeface="Proxima Nova"/>
                        </a:rPr>
                        <a:t>Tumor tissue or liquid biopsy</a:t>
                      </a:r>
                      <a:endParaRPr>
                        <a:latin typeface="Proxima Nova"/>
                        <a:ea typeface="Proxima Nova"/>
                        <a:cs typeface="Proxima Nova"/>
                        <a:sym typeface="Proxima Nova"/>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extLst>
                  <a:ext uri="{0D108BD9-81ED-4DB2-BD59-A6C34878D82A}">
                    <a16:rowId xmlns:a16="http://schemas.microsoft.com/office/drawing/2014/main" val="10001"/>
                  </a:ext>
                </a:extLst>
              </a:tr>
              <a:tr h="542375">
                <a:tc>
                  <a:txBody>
                    <a:bodyPr/>
                    <a:lstStyle/>
                    <a:p>
                      <a:pPr marL="0" lvl="0" indent="0" algn="l" rtl="0">
                        <a:spcBef>
                          <a:spcPts val="0"/>
                        </a:spcBef>
                        <a:spcAft>
                          <a:spcPts val="0"/>
                        </a:spcAft>
                        <a:buNone/>
                      </a:pPr>
                      <a:r>
                        <a:rPr lang="en" b="1">
                          <a:latin typeface="Proxima Nova"/>
                          <a:ea typeface="Proxima Nova"/>
                          <a:cs typeface="Proxima Nova"/>
                          <a:sym typeface="Proxima Nova"/>
                        </a:rPr>
                        <a:t>Origin</a:t>
                      </a:r>
                      <a:endParaRPr b="1">
                        <a:latin typeface="Proxima Nova"/>
                        <a:ea typeface="Proxima Nova"/>
                        <a:cs typeface="Proxima Nova"/>
                        <a:sym typeface="Proxima Nova"/>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accent6"/>
                    </a:solidFill>
                  </a:tcPr>
                </a:tc>
                <a:tc>
                  <a:txBody>
                    <a:bodyPr/>
                    <a:lstStyle/>
                    <a:p>
                      <a:pPr marL="0" lvl="0" indent="0" algn="l" rtl="0">
                        <a:spcBef>
                          <a:spcPts val="0"/>
                        </a:spcBef>
                        <a:spcAft>
                          <a:spcPts val="0"/>
                        </a:spcAft>
                        <a:buNone/>
                      </a:pPr>
                      <a:r>
                        <a:rPr lang="en">
                          <a:latin typeface="Proxima Nova"/>
                          <a:ea typeface="Proxima Nova"/>
                          <a:cs typeface="Proxima Nova"/>
                          <a:sym typeface="Proxima Nova"/>
                        </a:rPr>
                        <a:t>Inherited from parents</a:t>
                      </a:r>
                      <a:endParaRPr>
                        <a:latin typeface="Proxima Nova"/>
                        <a:ea typeface="Proxima Nova"/>
                        <a:cs typeface="Proxima Nova"/>
                        <a:sym typeface="Proxima Nova"/>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lvl="0" indent="0" algn="l" rtl="0">
                        <a:spcBef>
                          <a:spcPts val="0"/>
                        </a:spcBef>
                        <a:spcAft>
                          <a:spcPts val="0"/>
                        </a:spcAft>
                        <a:buNone/>
                      </a:pPr>
                      <a:r>
                        <a:rPr lang="en">
                          <a:latin typeface="Proxima Nova"/>
                          <a:ea typeface="Proxima Nova"/>
                          <a:cs typeface="Proxima Nova"/>
                          <a:sym typeface="Proxima Nova"/>
                        </a:rPr>
                        <a:t>Acquired mutations in cancer cells</a:t>
                      </a:r>
                      <a:endParaRPr>
                        <a:latin typeface="Proxima Nova"/>
                        <a:ea typeface="Proxima Nova"/>
                        <a:cs typeface="Proxima Nova"/>
                        <a:sym typeface="Proxima Nova"/>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extLst>
                  <a:ext uri="{0D108BD9-81ED-4DB2-BD59-A6C34878D82A}">
                    <a16:rowId xmlns:a16="http://schemas.microsoft.com/office/drawing/2014/main" val="10002"/>
                  </a:ext>
                </a:extLst>
              </a:tr>
              <a:tr h="800225">
                <a:tc>
                  <a:txBody>
                    <a:bodyPr/>
                    <a:lstStyle/>
                    <a:p>
                      <a:pPr marL="0" lvl="0" indent="0" algn="l" rtl="0">
                        <a:spcBef>
                          <a:spcPts val="0"/>
                        </a:spcBef>
                        <a:spcAft>
                          <a:spcPts val="0"/>
                        </a:spcAft>
                        <a:buNone/>
                      </a:pPr>
                      <a:r>
                        <a:rPr lang="en" b="1">
                          <a:latin typeface="Proxima Nova"/>
                          <a:ea typeface="Proxima Nova"/>
                          <a:cs typeface="Proxima Nova"/>
                          <a:sym typeface="Proxima Nova"/>
                        </a:rPr>
                        <a:t>Clinical Utility</a:t>
                      </a:r>
                      <a:endParaRPr b="1">
                        <a:latin typeface="Proxima Nova"/>
                        <a:ea typeface="Proxima Nova"/>
                        <a:cs typeface="Proxima Nova"/>
                        <a:sym typeface="Proxima Nova"/>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accent6"/>
                    </a:solidFill>
                  </a:tcPr>
                </a:tc>
                <a:tc>
                  <a:txBody>
                    <a:bodyPr/>
                    <a:lstStyle/>
                    <a:p>
                      <a:pPr marL="0" lvl="0" indent="0" algn="l" rtl="0">
                        <a:lnSpc>
                          <a:spcPct val="115000"/>
                        </a:lnSpc>
                        <a:spcBef>
                          <a:spcPts val="1200"/>
                        </a:spcBef>
                        <a:spcAft>
                          <a:spcPts val="1200"/>
                        </a:spcAft>
                        <a:buNone/>
                      </a:pPr>
                      <a:r>
                        <a:rPr lang="en">
                          <a:solidFill>
                            <a:schemeClr val="dk1"/>
                          </a:solidFill>
                          <a:latin typeface="Proxima Nova"/>
                          <a:ea typeface="Proxima Nova"/>
                          <a:cs typeface="Proxima Nova"/>
                          <a:sym typeface="Proxima Nova"/>
                        </a:rPr>
                        <a:t>Guides risk assessment, preventive strategies, and family cascade testing</a:t>
                      </a:r>
                      <a:endParaRPr>
                        <a:latin typeface="Proxima Nova"/>
                        <a:ea typeface="Proxima Nova"/>
                        <a:cs typeface="Proxima Nova"/>
                        <a:sym typeface="Proxima Nova"/>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lvl="0" indent="0" algn="l" rtl="0">
                        <a:lnSpc>
                          <a:spcPct val="115000"/>
                        </a:lnSpc>
                        <a:spcBef>
                          <a:spcPts val="1200"/>
                        </a:spcBef>
                        <a:spcAft>
                          <a:spcPts val="1200"/>
                        </a:spcAft>
                        <a:buNone/>
                      </a:pPr>
                      <a:r>
                        <a:rPr lang="en">
                          <a:solidFill>
                            <a:schemeClr val="dk1"/>
                          </a:solidFill>
                          <a:latin typeface="Proxima Nova"/>
                          <a:ea typeface="Proxima Nova"/>
                          <a:cs typeface="Proxima Nova"/>
                          <a:sym typeface="Proxima Nova"/>
                        </a:rPr>
                        <a:t>Informs selection of targeted therapies and treatment resistance mechanisms</a:t>
                      </a:r>
                      <a:endParaRPr>
                        <a:latin typeface="Proxima Nova"/>
                        <a:ea typeface="Proxima Nova"/>
                        <a:cs typeface="Proxima Nova"/>
                        <a:sym typeface="Proxima Nova"/>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extLst>
                  <a:ext uri="{0D108BD9-81ED-4DB2-BD59-A6C34878D82A}">
                    <a16:rowId xmlns:a16="http://schemas.microsoft.com/office/drawing/2014/main" val="10003"/>
                  </a:ext>
                </a:extLst>
              </a:tr>
              <a:tr h="689550">
                <a:tc>
                  <a:txBody>
                    <a:bodyPr/>
                    <a:lstStyle/>
                    <a:p>
                      <a:pPr marL="0" lvl="0" indent="0" algn="l" rtl="0">
                        <a:spcBef>
                          <a:spcPts val="0"/>
                        </a:spcBef>
                        <a:spcAft>
                          <a:spcPts val="0"/>
                        </a:spcAft>
                        <a:buNone/>
                      </a:pPr>
                      <a:r>
                        <a:rPr lang="en" b="1">
                          <a:latin typeface="Proxima Nova"/>
                          <a:ea typeface="Proxima Nova"/>
                          <a:cs typeface="Proxima Nova"/>
                          <a:sym typeface="Proxima Nova"/>
                        </a:rPr>
                        <a:t>Heritability</a:t>
                      </a:r>
                      <a:endParaRPr b="1">
                        <a:latin typeface="Proxima Nova"/>
                        <a:ea typeface="Proxima Nova"/>
                        <a:cs typeface="Proxima Nova"/>
                        <a:sym typeface="Proxima Nova"/>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accent6"/>
                    </a:solidFill>
                  </a:tcPr>
                </a:tc>
                <a:tc>
                  <a:txBody>
                    <a:bodyPr/>
                    <a:lstStyle/>
                    <a:p>
                      <a:pPr marL="0" lvl="0" indent="0" algn="l" rtl="0">
                        <a:spcBef>
                          <a:spcPts val="0"/>
                        </a:spcBef>
                        <a:spcAft>
                          <a:spcPts val="0"/>
                        </a:spcAft>
                        <a:buNone/>
                      </a:pPr>
                      <a:r>
                        <a:rPr lang="en">
                          <a:latin typeface="Proxima Nova"/>
                          <a:ea typeface="Proxima Nova"/>
                          <a:cs typeface="Proxima Nova"/>
                          <a:sym typeface="Proxima Nova"/>
                        </a:rPr>
                        <a:t>Can be passed on to biological relatives</a:t>
                      </a:r>
                      <a:endParaRPr>
                        <a:latin typeface="Proxima Nova"/>
                        <a:ea typeface="Proxima Nova"/>
                        <a:cs typeface="Proxima Nova"/>
                        <a:sym typeface="Proxima Nova"/>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tc>
                  <a:txBody>
                    <a:bodyPr/>
                    <a:lstStyle/>
                    <a:p>
                      <a:pPr marL="0" lvl="0" indent="0" algn="l" rtl="0">
                        <a:spcBef>
                          <a:spcPts val="0"/>
                        </a:spcBef>
                        <a:spcAft>
                          <a:spcPts val="0"/>
                        </a:spcAft>
                        <a:buNone/>
                      </a:pPr>
                      <a:r>
                        <a:rPr lang="en">
                          <a:latin typeface="Proxima Nova"/>
                          <a:ea typeface="Proxima Nova"/>
                          <a:cs typeface="Proxima Nova"/>
                          <a:sym typeface="Proxima Nova"/>
                        </a:rPr>
                        <a:t>Not inherited</a:t>
                      </a:r>
                      <a:endParaRPr>
                        <a:latin typeface="Proxima Nova"/>
                        <a:ea typeface="Proxima Nova"/>
                        <a:cs typeface="Proxima Nova"/>
                        <a:sym typeface="Proxima Nova"/>
                      </a:endParaRPr>
                    </a:p>
                  </a:txBody>
                  <a:tcPr marL="91425" marR="91425" marT="91425" marB="91425">
                    <a:lnL w="9525" cap="flat" cmpd="sng">
                      <a:solidFill>
                        <a:schemeClr val="lt1"/>
                      </a:solidFill>
                      <a:prstDash val="solid"/>
                      <a:round/>
                      <a:headEnd type="none" w="sm" len="sm"/>
                      <a:tailEnd type="none" w="sm" len="sm"/>
                    </a:lnL>
                    <a:lnR w="9525" cap="flat" cmpd="sng">
                      <a:solidFill>
                        <a:schemeClr val="lt1"/>
                      </a:solidFill>
                      <a:prstDash val="solid"/>
                      <a:round/>
                      <a:headEnd type="none" w="sm" len="sm"/>
                      <a:tailEnd type="none" w="sm" len="sm"/>
                    </a:lnR>
                    <a:lnT w="9525" cap="flat" cmpd="sng">
                      <a:solidFill>
                        <a:schemeClr val="lt1"/>
                      </a:solidFill>
                      <a:prstDash val="solid"/>
                      <a:round/>
                      <a:headEnd type="none" w="sm" len="sm"/>
                      <a:tailEnd type="none" w="sm" len="sm"/>
                    </a:lnT>
                    <a:lnB w="9525" cap="flat" cmpd="sng">
                      <a:solidFill>
                        <a:schemeClr val="lt1"/>
                      </a:solidFill>
                      <a:prstDash val="solid"/>
                      <a:round/>
                      <a:headEnd type="none" w="sm" len="sm"/>
                      <a:tailEnd type="none" w="sm" len="sm"/>
                    </a:lnB>
                    <a:solidFill>
                      <a:schemeClr val="lt2"/>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20"/>
          <p:cNvSpPr txBox="1">
            <a:spLocks noGrp="1"/>
          </p:cNvSpPr>
          <p:nvPr>
            <p:ph type="title"/>
          </p:nvPr>
        </p:nvSpPr>
        <p:spPr>
          <a:xfrm>
            <a:off x="311700" y="1625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320" b="1">
                <a:solidFill>
                  <a:schemeClr val="dk2"/>
                </a:solidFill>
              </a:rPr>
              <a:t>Why it Matters</a:t>
            </a:r>
            <a:endParaRPr sz="2320" b="1">
              <a:solidFill>
                <a:schemeClr val="dk2"/>
              </a:solidFill>
            </a:endParaRPr>
          </a:p>
          <a:p>
            <a:pPr marL="0" lvl="0" indent="0" algn="l" rtl="0">
              <a:spcBef>
                <a:spcPts val="0"/>
              </a:spcBef>
              <a:spcAft>
                <a:spcPts val="0"/>
              </a:spcAft>
              <a:buSzPts val="990"/>
              <a:buNone/>
            </a:pPr>
            <a:endParaRPr sz="2520"/>
          </a:p>
        </p:txBody>
      </p:sp>
      <p:sp>
        <p:nvSpPr>
          <p:cNvPr id="103" name="Google Shape;103;p20"/>
          <p:cNvSpPr txBox="1">
            <a:spLocks noGrp="1"/>
          </p:cNvSpPr>
          <p:nvPr>
            <p:ph type="body" idx="1"/>
          </p:nvPr>
        </p:nvSpPr>
        <p:spPr>
          <a:xfrm>
            <a:off x="311700" y="623450"/>
            <a:ext cx="8314500" cy="3487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500" b="1">
                <a:solidFill>
                  <a:schemeClr val="accent5"/>
                </a:solidFill>
                <a:highlight>
                  <a:srgbClr val="FFFFFF"/>
                </a:highlight>
              </a:rPr>
              <a:t>The Evidence: Matched Targeted Therapy Works</a:t>
            </a:r>
            <a:endParaRPr sz="1500" b="1">
              <a:solidFill>
                <a:schemeClr val="accent5"/>
              </a:solidFill>
              <a:highlight>
                <a:srgbClr val="FFFFFF"/>
              </a:highlight>
            </a:endParaRPr>
          </a:p>
          <a:p>
            <a:pPr marL="457200" lvl="0" indent="-311150" algn="l" rtl="0">
              <a:spcBef>
                <a:spcPts val="0"/>
              </a:spcBef>
              <a:spcAft>
                <a:spcPts val="0"/>
              </a:spcAft>
              <a:buClr>
                <a:srgbClr val="000000"/>
              </a:buClr>
              <a:buSzPts val="1300"/>
              <a:buFont typeface="Lora"/>
              <a:buChar char="●"/>
            </a:pPr>
            <a:r>
              <a:rPr lang="en" sz="1300" b="1">
                <a:solidFill>
                  <a:srgbClr val="000000"/>
                </a:solidFill>
                <a:highlight>
                  <a:srgbClr val="FFFFFF"/>
                </a:highlight>
              </a:rPr>
              <a:t>PFS benefit:</a:t>
            </a:r>
            <a:r>
              <a:rPr lang="en" sz="1300">
                <a:solidFill>
                  <a:srgbClr val="000000"/>
                </a:solidFill>
                <a:highlight>
                  <a:srgbClr val="FFFFFF"/>
                </a:highlight>
              </a:rPr>
              <a:t> A Cochrane systematic review and meta-analysis (30 RCTs, 7,393 patients) found NGS-guided matched targeted therapy (MTT) reduces disease progression risk by 30–40% vs. standard of care </a:t>
            </a:r>
            <a:r>
              <a:rPr lang="en" sz="1200">
                <a:solidFill>
                  <a:srgbClr val="000000"/>
                </a:solidFill>
                <a:highlight>
                  <a:srgbClr val="FFFFFF"/>
                </a:highlight>
              </a:rPr>
              <a:t>(</a:t>
            </a:r>
            <a:r>
              <a:rPr lang="en" sz="1100">
                <a:solidFill>
                  <a:srgbClr val="000000"/>
                </a:solidFill>
                <a:highlight>
                  <a:srgbClr val="FFFFFF"/>
                </a:highlight>
              </a:rPr>
              <a:t>Kazmi et al., Cochrane 2025)</a:t>
            </a:r>
            <a:endParaRPr sz="1100">
              <a:solidFill>
                <a:srgbClr val="000000"/>
              </a:solidFill>
              <a:highlight>
                <a:srgbClr val="FFFFFF"/>
              </a:highlight>
            </a:endParaRPr>
          </a:p>
          <a:p>
            <a:pPr marL="457200" lvl="0" indent="-311150" algn="l" rtl="0">
              <a:spcBef>
                <a:spcPts val="0"/>
              </a:spcBef>
              <a:spcAft>
                <a:spcPts val="0"/>
              </a:spcAft>
              <a:buClr>
                <a:srgbClr val="000000"/>
              </a:buClr>
              <a:buSzPts val="1300"/>
              <a:buFont typeface="Lora"/>
              <a:buChar char="●"/>
            </a:pPr>
            <a:r>
              <a:rPr lang="en" sz="1300" b="1">
                <a:solidFill>
                  <a:srgbClr val="000000"/>
                </a:solidFill>
                <a:highlight>
                  <a:srgbClr val="FFFFFF"/>
                </a:highlight>
              </a:rPr>
              <a:t>The ROME Trial</a:t>
            </a:r>
            <a:r>
              <a:rPr lang="en" sz="1300">
                <a:solidFill>
                  <a:srgbClr val="000000"/>
                </a:solidFill>
                <a:highlight>
                  <a:srgbClr val="FFFFFF"/>
                </a:highlight>
              </a:rPr>
              <a:t> (Marchetti 2025): Guided therapy in advanced solid tumors (N=400) significantly improved ORR (17.5% vs. 10%, P=0.03) and PFS (HR 0.66, P=0.0002)</a:t>
            </a:r>
            <a:endParaRPr sz="1300">
              <a:solidFill>
                <a:srgbClr val="000000"/>
              </a:solidFill>
              <a:highlight>
                <a:srgbClr val="FFFFFF"/>
              </a:highlight>
            </a:endParaRPr>
          </a:p>
          <a:p>
            <a:pPr marL="457200" lvl="0" indent="-311150" algn="l" rtl="0">
              <a:spcBef>
                <a:spcPts val="0"/>
              </a:spcBef>
              <a:spcAft>
                <a:spcPts val="0"/>
              </a:spcAft>
              <a:buClr>
                <a:srgbClr val="000000"/>
              </a:buClr>
              <a:buSzPts val="1300"/>
              <a:buFont typeface="Lora"/>
              <a:buChar char="●"/>
            </a:pPr>
            <a:r>
              <a:rPr lang="en" sz="1300" b="1">
                <a:solidFill>
                  <a:srgbClr val="000000"/>
                </a:solidFill>
                <a:highlight>
                  <a:srgbClr val="FFFFFF"/>
                </a:highlight>
              </a:rPr>
              <a:t>Pancreatic cancer:</a:t>
            </a:r>
            <a:r>
              <a:rPr lang="en" sz="1300">
                <a:solidFill>
                  <a:srgbClr val="000000"/>
                </a:solidFill>
                <a:highlight>
                  <a:srgbClr val="FFFFFF"/>
                </a:highlight>
              </a:rPr>
              <a:t> Patients who received germline-informed therapy had dramatically improved OS (HR 0.09); GGT rates at Roswell Park increased from 16.5% (2017) to 57.6% (2024) </a:t>
            </a:r>
            <a:r>
              <a:rPr lang="en" sz="800">
                <a:solidFill>
                  <a:srgbClr val="000000"/>
                </a:solidFill>
                <a:highlight>
                  <a:srgbClr val="FFFFFF"/>
                </a:highlight>
              </a:rPr>
              <a:t>(O'Connor et al., JCO Precis Oncol 2026)</a:t>
            </a:r>
            <a:endParaRPr sz="1300" b="1">
              <a:solidFill>
                <a:srgbClr val="000000"/>
              </a:solidFill>
              <a:highlight>
                <a:srgbClr val="FFFFFF"/>
              </a:highlight>
            </a:endParaRPr>
          </a:p>
          <a:p>
            <a:pPr marL="0" lvl="0" indent="0" algn="l" rtl="0">
              <a:spcBef>
                <a:spcPts val="0"/>
              </a:spcBef>
              <a:spcAft>
                <a:spcPts val="0"/>
              </a:spcAft>
              <a:buNone/>
            </a:pPr>
            <a:endParaRPr sz="1300" b="1">
              <a:solidFill>
                <a:schemeClr val="accent5"/>
              </a:solidFill>
              <a:highlight>
                <a:srgbClr val="FFFFFF"/>
              </a:highlight>
            </a:endParaRPr>
          </a:p>
          <a:p>
            <a:pPr marL="0" lvl="0" indent="0" algn="l" rtl="0">
              <a:spcBef>
                <a:spcPts val="0"/>
              </a:spcBef>
              <a:spcAft>
                <a:spcPts val="0"/>
              </a:spcAft>
              <a:buNone/>
            </a:pPr>
            <a:r>
              <a:rPr lang="en" sz="1300" b="1">
                <a:solidFill>
                  <a:schemeClr val="accent5"/>
                </a:solidFill>
                <a:highlight>
                  <a:srgbClr val="FFFFFF"/>
                </a:highlight>
              </a:rPr>
              <a:t>The Gap: Testing ≠ Treatment</a:t>
            </a:r>
            <a:endParaRPr sz="1300" b="1">
              <a:solidFill>
                <a:schemeClr val="accent5"/>
              </a:solidFill>
              <a:highlight>
                <a:srgbClr val="FFFFFF"/>
              </a:highlight>
            </a:endParaRPr>
          </a:p>
          <a:p>
            <a:pPr marL="457200" lvl="0" indent="-311150" algn="l" rtl="0">
              <a:spcBef>
                <a:spcPts val="0"/>
              </a:spcBef>
              <a:spcAft>
                <a:spcPts val="0"/>
              </a:spcAft>
              <a:buClr>
                <a:srgbClr val="000000"/>
              </a:buClr>
              <a:buSzPts val="1300"/>
              <a:buFont typeface="Lora"/>
              <a:buChar char="●"/>
            </a:pPr>
            <a:r>
              <a:rPr lang="en" sz="1300">
                <a:solidFill>
                  <a:srgbClr val="000000"/>
                </a:solidFill>
                <a:highlight>
                  <a:srgbClr val="FFFFFF"/>
                </a:highlight>
              </a:rPr>
              <a:t>17% of cancer patients harbor actionable germline variants — but only </a:t>
            </a:r>
            <a:r>
              <a:rPr lang="en" sz="1300" b="1">
                <a:solidFill>
                  <a:srgbClr val="000000"/>
                </a:solidFill>
                <a:highlight>
                  <a:srgbClr val="FFFFFF"/>
                </a:highlight>
              </a:rPr>
              <a:t>3.2%</a:t>
            </a:r>
            <a:r>
              <a:rPr lang="en" sz="1300">
                <a:solidFill>
                  <a:srgbClr val="000000"/>
                </a:solidFill>
                <a:highlight>
                  <a:srgbClr val="FFFFFF"/>
                </a:highlight>
              </a:rPr>
              <a:t> actually received genotype-directed therapy </a:t>
            </a:r>
            <a:r>
              <a:rPr lang="en" sz="1100">
                <a:solidFill>
                  <a:srgbClr val="000000"/>
                </a:solidFill>
                <a:highlight>
                  <a:srgbClr val="FFFFFF"/>
                </a:highlight>
              </a:rPr>
              <a:t>(Stadler et al., JCO 2021)</a:t>
            </a:r>
            <a:endParaRPr sz="1100">
              <a:solidFill>
                <a:srgbClr val="000000"/>
              </a:solidFill>
              <a:highlight>
                <a:srgbClr val="FFFFFF"/>
              </a:highlight>
            </a:endParaRPr>
          </a:p>
          <a:p>
            <a:pPr marL="457200" lvl="0" indent="-311150" algn="l" rtl="0">
              <a:spcBef>
                <a:spcPts val="0"/>
              </a:spcBef>
              <a:spcAft>
                <a:spcPts val="0"/>
              </a:spcAft>
              <a:buClr>
                <a:srgbClr val="000000"/>
              </a:buClr>
              <a:buSzPts val="1300"/>
              <a:buFont typeface="Proxima Nova"/>
              <a:buChar char="●"/>
            </a:pPr>
            <a:r>
              <a:rPr lang="en" sz="1300">
                <a:solidFill>
                  <a:srgbClr val="000000"/>
                </a:solidFill>
                <a:highlight>
                  <a:srgbClr val="FFFFFF"/>
                </a:highlight>
              </a:rPr>
              <a:t>Only 6.8% of cancer patients in the US received any germline testing (2013–2021), with persistent racial/ethnic disparities </a:t>
            </a:r>
            <a:r>
              <a:rPr lang="en" sz="1100">
                <a:solidFill>
                  <a:srgbClr val="000000"/>
                </a:solidFill>
                <a:highlight>
                  <a:srgbClr val="FFFFFF"/>
                </a:highlight>
              </a:rPr>
              <a:t>(Kurian et al., JAMA 2023)</a:t>
            </a:r>
            <a:endParaRPr sz="2000" b="1">
              <a:solidFill>
                <a:schemeClr val="accent5"/>
              </a:solidFill>
            </a:endParaRPr>
          </a:p>
        </p:txBody>
      </p:sp>
      <p:sp>
        <p:nvSpPr>
          <p:cNvPr id="104" name="Google Shape;104;p20"/>
          <p:cNvSpPr/>
          <p:nvPr/>
        </p:nvSpPr>
        <p:spPr>
          <a:xfrm>
            <a:off x="384200" y="4008500"/>
            <a:ext cx="8222100" cy="803100"/>
          </a:xfrm>
          <a:prstGeom prst="roundRect">
            <a:avLst>
              <a:gd name="adj" fmla="val 16667"/>
            </a:avLst>
          </a:prstGeom>
          <a:solidFill>
            <a:schemeClr val="lt2"/>
          </a:solid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 sz="1500" b="1">
                <a:solidFill>
                  <a:schemeClr val="lt1"/>
                </a:solidFill>
                <a:latin typeface="Proxima Nova"/>
                <a:ea typeface="Proxima Nova"/>
                <a:cs typeface="Proxima Nova"/>
                <a:sym typeface="Proxima Nova"/>
              </a:rPr>
              <a:t>Bottom Line: Genomic testing identifies actionable targets that improve survival- but only if results reach patients and inform treatment decisions</a:t>
            </a:r>
            <a:endParaRPr b="1">
              <a:solidFill>
                <a:schemeClr val="lt1"/>
              </a:solidFill>
              <a:latin typeface="Proxima Nova"/>
              <a:ea typeface="Proxima Nova"/>
              <a:cs typeface="Proxima Nova"/>
              <a:sym typeface="Proxima Nov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21"/>
          <p:cNvSpPr txBox="1">
            <a:spLocks noGrp="1"/>
          </p:cNvSpPr>
          <p:nvPr>
            <p:ph type="title"/>
          </p:nvPr>
        </p:nvSpPr>
        <p:spPr>
          <a:xfrm>
            <a:off x="311700" y="203150"/>
            <a:ext cx="85206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SzPts val="990"/>
              <a:buNone/>
            </a:pPr>
            <a:r>
              <a:rPr lang="en" sz="2420" b="1">
                <a:solidFill>
                  <a:schemeClr val="dk2"/>
                </a:solidFill>
              </a:rPr>
              <a:t>Why it Matters</a:t>
            </a:r>
            <a:endParaRPr sz="2420" b="1">
              <a:solidFill>
                <a:schemeClr val="dk2"/>
              </a:solidFill>
            </a:endParaRPr>
          </a:p>
        </p:txBody>
      </p:sp>
      <p:sp>
        <p:nvSpPr>
          <p:cNvPr id="110" name="Google Shape;110;p21"/>
          <p:cNvSpPr txBox="1">
            <a:spLocks noGrp="1"/>
          </p:cNvSpPr>
          <p:nvPr>
            <p:ph type="body" idx="1"/>
          </p:nvPr>
        </p:nvSpPr>
        <p:spPr>
          <a:xfrm>
            <a:off x="311700" y="683725"/>
            <a:ext cx="8520600" cy="4217700"/>
          </a:xfrm>
          <a:prstGeom prst="rect">
            <a:avLst/>
          </a:prstGeom>
        </p:spPr>
        <p:txBody>
          <a:bodyPr spcFirstLastPara="1" wrap="square" lIns="91425" tIns="91425" rIns="91425" bIns="91425" anchor="t" anchorCtr="0">
            <a:noAutofit/>
          </a:bodyPr>
          <a:lstStyle/>
          <a:p>
            <a:pPr marL="0" lvl="0" indent="0" algn="l" rtl="0">
              <a:lnSpc>
                <a:spcPct val="95000"/>
              </a:lnSpc>
              <a:spcBef>
                <a:spcPts val="0"/>
              </a:spcBef>
              <a:spcAft>
                <a:spcPts val="0"/>
              </a:spcAft>
              <a:buSzPts val="935"/>
              <a:buNone/>
            </a:pPr>
            <a:r>
              <a:rPr lang="en" sz="1405" b="1">
                <a:solidFill>
                  <a:schemeClr val="accent5"/>
                </a:solidFill>
              </a:rPr>
              <a:t>Genomics Enables Cancer Prevention &amp; Cascade Testing</a:t>
            </a:r>
            <a:endParaRPr sz="1405" b="1">
              <a:solidFill>
                <a:schemeClr val="accent5"/>
              </a:solidFill>
            </a:endParaRPr>
          </a:p>
          <a:p>
            <a:pPr marL="0" lvl="0" indent="0" algn="l" rtl="0">
              <a:lnSpc>
                <a:spcPct val="95000"/>
              </a:lnSpc>
              <a:spcBef>
                <a:spcPts val="200"/>
              </a:spcBef>
              <a:spcAft>
                <a:spcPts val="0"/>
              </a:spcAft>
              <a:buSzPts val="935"/>
              <a:buNone/>
            </a:pPr>
            <a:r>
              <a:rPr lang="en" sz="1220" b="1">
                <a:solidFill>
                  <a:srgbClr val="000000"/>
                </a:solidFill>
                <a:highlight>
                  <a:srgbClr val="FFFFFF"/>
                </a:highlight>
              </a:rPr>
              <a:t>Risk-Reducing Interventions for BRCA1/2 Carriers</a:t>
            </a:r>
            <a:endParaRPr sz="1220" b="1">
              <a:solidFill>
                <a:srgbClr val="000000"/>
              </a:solidFill>
              <a:highlight>
                <a:srgbClr val="FFFFFF"/>
              </a:highlight>
            </a:endParaRPr>
          </a:p>
          <a:p>
            <a:pPr marL="457200" lvl="0" indent="-306070" algn="l" rtl="0">
              <a:lnSpc>
                <a:spcPct val="95000"/>
              </a:lnSpc>
              <a:spcBef>
                <a:spcPts val="0"/>
              </a:spcBef>
              <a:spcAft>
                <a:spcPts val="0"/>
              </a:spcAft>
              <a:buClr>
                <a:srgbClr val="000000"/>
              </a:buClr>
              <a:buSzPts val="1220"/>
              <a:buChar char="●"/>
            </a:pPr>
            <a:r>
              <a:rPr lang="en" sz="1220">
                <a:solidFill>
                  <a:srgbClr val="000000"/>
                </a:solidFill>
                <a:highlight>
                  <a:srgbClr val="FFFFFF"/>
                </a:highlight>
              </a:rPr>
              <a:t>Bilateral Mastectomy (RRBM):</a:t>
            </a:r>
            <a:endParaRPr sz="1220">
              <a:solidFill>
                <a:srgbClr val="000000"/>
              </a:solidFill>
              <a:highlight>
                <a:srgbClr val="FFFFFF"/>
              </a:highlight>
            </a:endParaRPr>
          </a:p>
          <a:p>
            <a:pPr marL="914400" lvl="1" indent="-306070" algn="l" rtl="0">
              <a:lnSpc>
                <a:spcPct val="95000"/>
              </a:lnSpc>
              <a:spcBef>
                <a:spcPts val="0"/>
              </a:spcBef>
              <a:spcAft>
                <a:spcPts val="0"/>
              </a:spcAft>
              <a:buClr>
                <a:srgbClr val="000000"/>
              </a:buClr>
              <a:buSzPts val="1220"/>
              <a:buChar char="○"/>
            </a:pPr>
            <a:r>
              <a:rPr lang="en" sz="1220" b="1">
                <a:solidFill>
                  <a:srgbClr val="000000"/>
                </a:solidFill>
                <a:highlight>
                  <a:srgbClr val="FFFFFF"/>
                </a:highlight>
              </a:rPr>
              <a:t>Reduces breast cancer incidence by ~94%</a:t>
            </a:r>
            <a:r>
              <a:rPr lang="en" sz="1220">
                <a:solidFill>
                  <a:srgbClr val="000000"/>
                </a:solidFill>
                <a:highlight>
                  <a:srgbClr val="FFFFFF"/>
                </a:highlight>
              </a:rPr>
              <a:t> (Gandhi et al., JCO 2026; Willert et al. 2025)</a:t>
            </a:r>
            <a:endParaRPr sz="1220">
              <a:solidFill>
                <a:srgbClr val="000000"/>
              </a:solidFill>
              <a:highlight>
                <a:srgbClr val="FFFFFF"/>
              </a:highlight>
            </a:endParaRPr>
          </a:p>
          <a:p>
            <a:pPr marL="914400" lvl="1" indent="-306070" algn="l" rtl="0">
              <a:lnSpc>
                <a:spcPct val="95000"/>
              </a:lnSpc>
              <a:spcBef>
                <a:spcPts val="0"/>
              </a:spcBef>
              <a:spcAft>
                <a:spcPts val="0"/>
              </a:spcAft>
              <a:buClr>
                <a:srgbClr val="000000"/>
              </a:buClr>
              <a:buSzPts val="1220"/>
              <a:buChar char="○"/>
            </a:pPr>
            <a:r>
              <a:rPr lang="en" sz="1220">
                <a:solidFill>
                  <a:srgbClr val="000000"/>
                </a:solidFill>
                <a:highlight>
                  <a:srgbClr val="FFFFFF"/>
                </a:highlight>
              </a:rPr>
              <a:t>Meta-analysis (6 studies, 6,135 carriers): Associated with</a:t>
            </a:r>
            <a:r>
              <a:rPr lang="en" sz="1220" b="1">
                <a:solidFill>
                  <a:srgbClr val="000000"/>
                </a:solidFill>
                <a:highlight>
                  <a:srgbClr val="FFFFFF"/>
                </a:highlight>
              </a:rPr>
              <a:t> 63% lower overall mortality</a:t>
            </a:r>
            <a:r>
              <a:rPr lang="en" sz="1220">
                <a:solidFill>
                  <a:srgbClr val="000000"/>
                </a:solidFill>
                <a:highlight>
                  <a:srgbClr val="FFFFFF"/>
                </a:highlight>
              </a:rPr>
              <a:t> (aHR 0.37) and </a:t>
            </a:r>
            <a:r>
              <a:rPr lang="en" sz="1220" b="1">
                <a:solidFill>
                  <a:srgbClr val="000000"/>
                </a:solidFill>
                <a:highlight>
                  <a:srgbClr val="FFFFFF"/>
                </a:highlight>
              </a:rPr>
              <a:t>86% lower breast </a:t>
            </a:r>
            <a:r>
              <a:rPr lang="en" sz="1220">
                <a:solidFill>
                  <a:srgbClr val="000000"/>
                </a:solidFill>
                <a:highlight>
                  <a:srgbClr val="FFFFFF"/>
                </a:highlight>
              </a:rPr>
              <a:t>cancer-specific mortality (aHR 0.14) (O'Reilly et al., JAMA Surg 2026)</a:t>
            </a:r>
            <a:endParaRPr sz="1220">
              <a:solidFill>
                <a:srgbClr val="000000"/>
              </a:solidFill>
              <a:highlight>
                <a:srgbClr val="FFFFFF"/>
              </a:highlight>
            </a:endParaRPr>
          </a:p>
          <a:p>
            <a:pPr marL="914400" lvl="1" indent="-306070" algn="l" rtl="0">
              <a:lnSpc>
                <a:spcPct val="95000"/>
              </a:lnSpc>
              <a:spcBef>
                <a:spcPts val="0"/>
              </a:spcBef>
              <a:spcAft>
                <a:spcPts val="0"/>
              </a:spcAft>
              <a:buClr>
                <a:srgbClr val="000000"/>
              </a:buClr>
              <a:buSzPts val="1220"/>
              <a:buChar char="○"/>
            </a:pPr>
            <a:r>
              <a:rPr lang="en" sz="1220">
                <a:solidFill>
                  <a:srgbClr val="000000"/>
                </a:solidFill>
                <a:highlight>
                  <a:srgbClr val="FFFFFF"/>
                </a:highlight>
              </a:rPr>
              <a:t>Note: Intensive imaging surveillance yields comparable breast cancer-specific survival (Gandhi et al., JCO 2026)</a:t>
            </a:r>
            <a:endParaRPr sz="1220">
              <a:solidFill>
                <a:srgbClr val="000000"/>
              </a:solidFill>
              <a:highlight>
                <a:srgbClr val="FFFFFF"/>
              </a:highlight>
            </a:endParaRPr>
          </a:p>
          <a:p>
            <a:pPr marL="457200" lvl="0" indent="-306070" algn="l" rtl="0">
              <a:lnSpc>
                <a:spcPct val="95000"/>
              </a:lnSpc>
              <a:spcBef>
                <a:spcPts val="0"/>
              </a:spcBef>
              <a:spcAft>
                <a:spcPts val="0"/>
              </a:spcAft>
              <a:buClr>
                <a:srgbClr val="000000"/>
              </a:buClr>
              <a:buSzPts val="1220"/>
              <a:buChar char="●"/>
            </a:pPr>
            <a:r>
              <a:rPr lang="en" sz="1220">
                <a:solidFill>
                  <a:srgbClr val="000000"/>
                </a:solidFill>
                <a:highlight>
                  <a:srgbClr val="FFFFFF"/>
                </a:highlight>
              </a:rPr>
              <a:t>Salpingo-Oophorectomy (RRSO):</a:t>
            </a:r>
            <a:endParaRPr sz="1220">
              <a:solidFill>
                <a:srgbClr val="000000"/>
              </a:solidFill>
              <a:highlight>
                <a:srgbClr val="FFFFFF"/>
              </a:highlight>
            </a:endParaRPr>
          </a:p>
          <a:p>
            <a:pPr marL="914400" lvl="1" indent="-306070" algn="l" rtl="0">
              <a:lnSpc>
                <a:spcPct val="95000"/>
              </a:lnSpc>
              <a:spcBef>
                <a:spcPts val="0"/>
              </a:spcBef>
              <a:spcAft>
                <a:spcPts val="0"/>
              </a:spcAft>
              <a:buClr>
                <a:srgbClr val="000000"/>
              </a:buClr>
              <a:buSzPts val="1220"/>
              <a:buChar char="○"/>
            </a:pPr>
            <a:r>
              <a:rPr lang="en" sz="1220">
                <a:solidFill>
                  <a:srgbClr val="000000"/>
                </a:solidFill>
                <a:highlight>
                  <a:srgbClr val="FFFFFF"/>
                </a:highlight>
              </a:rPr>
              <a:t>Reduces ovarian/tubal/peritoneal cancer risk by ~80% (meta-analysis HR 0.21)</a:t>
            </a:r>
            <a:endParaRPr sz="1220">
              <a:solidFill>
                <a:srgbClr val="000000"/>
              </a:solidFill>
              <a:highlight>
                <a:srgbClr val="FFFFFF"/>
              </a:highlight>
            </a:endParaRPr>
          </a:p>
          <a:p>
            <a:pPr marL="914400" lvl="1" indent="-306070" algn="l" rtl="0">
              <a:lnSpc>
                <a:spcPct val="95000"/>
              </a:lnSpc>
              <a:spcBef>
                <a:spcPts val="0"/>
              </a:spcBef>
              <a:spcAft>
                <a:spcPts val="0"/>
              </a:spcAft>
              <a:buClr>
                <a:srgbClr val="000000"/>
              </a:buClr>
              <a:buSzPts val="1220"/>
              <a:buChar char="○"/>
            </a:pPr>
            <a:r>
              <a:rPr lang="en" sz="1220" b="1">
                <a:solidFill>
                  <a:srgbClr val="000000"/>
                </a:solidFill>
                <a:highlight>
                  <a:srgbClr val="FFFFFF"/>
                </a:highlight>
              </a:rPr>
              <a:t>Reduces all-cause mortality by 68%</a:t>
            </a:r>
            <a:r>
              <a:rPr lang="en" sz="1220">
                <a:solidFill>
                  <a:srgbClr val="000000"/>
                </a:solidFill>
                <a:highlight>
                  <a:srgbClr val="FFFFFF"/>
                </a:highlight>
              </a:rPr>
              <a:t> (aHR 0.32); BRCA1: HR 0.28, BRCA2: HR 0.43 (Kotsopoulos et al., JAMA Oncol 2024)</a:t>
            </a:r>
            <a:endParaRPr sz="1220">
              <a:solidFill>
                <a:srgbClr val="000000"/>
              </a:solidFill>
              <a:highlight>
                <a:srgbClr val="FFFFFF"/>
              </a:highlight>
            </a:endParaRPr>
          </a:p>
          <a:p>
            <a:pPr marL="0" lvl="0" indent="0" algn="l" rtl="0">
              <a:lnSpc>
                <a:spcPct val="95000"/>
              </a:lnSpc>
              <a:spcBef>
                <a:spcPts val="1200"/>
              </a:spcBef>
              <a:spcAft>
                <a:spcPts val="0"/>
              </a:spcAft>
              <a:buSzPts val="935"/>
              <a:buNone/>
            </a:pPr>
            <a:r>
              <a:rPr lang="en" sz="1220">
                <a:solidFill>
                  <a:srgbClr val="000000"/>
                </a:solidFill>
                <a:highlight>
                  <a:srgbClr val="FFFFFF"/>
                </a:highlight>
              </a:rPr>
              <a:t>Combined Impact: </a:t>
            </a:r>
            <a:r>
              <a:rPr lang="en" sz="1220" b="1">
                <a:solidFill>
                  <a:srgbClr val="000000"/>
                </a:solidFill>
                <a:highlight>
                  <a:srgbClr val="FFFFFF"/>
                </a:highlight>
              </a:rPr>
              <a:t>RRSO + RRM is cost-effective in &gt;96% of simulations for BRCA1 carriers and &gt;89% for BRCA2 carriers </a:t>
            </a:r>
            <a:r>
              <a:rPr lang="en" sz="1220">
                <a:solidFill>
                  <a:srgbClr val="000000"/>
                </a:solidFill>
                <a:highlight>
                  <a:srgbClr val="FFFFFF"/>
                </a:highlight>
              </a:rPr>
              <a:t>(Wei et al., JAMA Netw Open 2024)</a:t>
            </a:r>
            <a:endParaRPr sz="1220">
              <a:solidFill>
                <a:srgbClr val="000000"/>
              </a:solidFill>
              <a:highlight>
                <a:srgbClr val="FFFFFF"/>
              </a:highlight>
            </a:endParaRPr>
          </a:p>
          <a:p>
            <a:pPr marL="0" lvl="0" indent="0" algn="l" rtl="0">
              <a:lnSpc>
                <a:spcPct val="95000"/>
              </a:lnSpc>
              <a:spcBef>
                <a:spcPts val="1200"/>
              </a:spcBef>
              <a:spcAft>
                <a:spcPts val="0"/>
              </a:spcAft>
              <a:buSzPts val="935"/>
              <a:buNone/>
            </a:pPr>
            <a:r>
              <a:rPr lang="en" sz="1400" b="1">
                <a:solidFill>
                  <a:schemeClr val="dk1"/>
                </a:solidFill>
                <a:highlight>
                  <a:srgbClr val="FFFFFF"/>
                </a:highlight>
              </a:rPr>
              <a:t>Cascade Testing Multiplies the Impact</a:t>
            </a:r>
            <a:endParaRPr sz="1400" b="1">
              <a:solidFill>
                <a:schemeClr val="dk1"/>
              </a:solidFill>
              <a:highlight>
                <a:srgbClr val="FFFFFF"/>
              </a:highlight>
            </a:endParaRPr>
          </a:p>
          <a:p>
            <a:pPr marL="457200" lvl="0" indent="-317500" algn="l" rtl="0">
              <a:lnSpc>
                <a:spcPct val="95000"/>
              </a:lnSpc>
              <a:spcBef>
                <a:spcPts val="0"/>
              </a:spcBef>
              <a:spcAft>
                <a:spcPts val="0"/>
              </a:spcAft>
              <a:buClr>
                <a:schemeClr val="dk1"/>
              </a:buClr>
              <a:buSzPts val="1400"/>
              <a:buFont typeface="Proxima Nova"/>
              <a:buChar char="●"/>
            </a:pPr>
            <a:r>
              <a:rPr lang="en" sz="1400" b="1">
                <a:solidFill>
                  <a:schemeClr val="dk1"/>
                </a:solidFill>
                <a:highlight>
                  <a:srgbClr val="FFFFFF"/>
                </a:highlight>
              </a:rPr>
              <a:t>Only 41% of at-risk relatives complete genetic testing </a:t>
            </a:r>
            <a:r>
              <a:rPr lang="en" sz="1400">
                <a:solidFill>
                  <a:schemeClr val="dk1"/>
                </a:solidFill>
                <a:highlight>
                  <a:srgbClr val="FFFFFF"/>
                </a:highlight>
              </a:rPr>
              <a:t>(Frey et al., JCO 2022)</a:t>
            </a:r>
            <a:endParaRPr sz="1400">
              <a:solidFill>
                <a:schemeClr val="dk1"/>
              </a:solidFill>
              <a:highlight>
                <a:srgbClr val="FFFFFF"/>
              </a:highlight>
            </a:endParaRPr>
          </a:p>
          <a:p>
            <a:pPr marL="457200" lvl="0" indent="-317500" algn="l" rtl="0">
              <a:lnSpc>
                <a:spcPct val="95000"/>
              </a:lnSpc>
              <a:spcBef>
                <a:spcPts val="0"/>
              </a:spcBef>
              <a:spcAft>
                <a:spcPts val="0"/>
              </a:spcAft>
              <a:buClr>
                <a:schemeClr val="dk1"/>
              </a:buClr>
              <a:buSzPts val="1400"/>
              <a:buFont typeface="Proxima Nova"/>
              <a:buChar char="●"/>
            </a:pPr>
            <a:r>
              <a:rPr lang="en" sz="1400" b="1" u="sng">
                <a:solidFill>
                  <a:schemeClr val="dk1"/>
                </a:solidFill>
                <a:highlight>
                  <a:srgbClr val="FFFFFF"/>
                </a:highlight>
              </a:rPr>
              <a:t>Direct clinician contact nearly doubles uptake vs. patient-mediated contact (63% vs. 35%)</a:t>
            </a:r>
            <a:endParaRPr sz="1400" b="1" u="sng">
              <a:solidFill>
                <a:schemeClr val="dk1"/>
              </a:solidFill>
              <a:highlight>
                <a:srgbClr val="FFFFFF"/>
              </a:highlight>
            </a:endParaRPr>
          </a:p>
          <a:p>
            <a:pPr marL="457200" lvl="0" indent="-317500" algn="l" rtl="0">
              <a:lnSpc>
                <a:spcPct val="95000"/>
              </a:lnSpc>
              <a:spcBef>
                <a:spcPts val="0"/>
              </a:spcBef>
              <a:spcAft>
                <a:spcPts val="0"/>
              </a:spcAft>
              <a:buClr>
                <a:schemeClr val="dk1"/>
              </a:buClr>
              <a:buSzPts val="1400"/>
              <a:buFont typeface="Proxima Nova"/>
              <a:buChar char="●"/>
            </a:pPr>
            <a:r>
              <a:rPr lang="en" sz="1400">
                <a:solidFill>
                  <a:schemeClr val="dk1"/>
                </a:solidFill>
                <a:highlight>
                  <a:srgbClr val="FFFFFF"/>
                </a:highlight>
              </a:rPr>
              <a:t>Among those testing positive via cascade testing: 72% completed recommended screening and 40% underwent risk-reducing surgery within 2 years (Frey et al., Cancer 2022)</a:t>
            </a:r>
            <a:endParaRPr sz="1400" b="1">
              <a:solidFill>
                <a:schemeClr val="dk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2"/>
          <p:cNvSpPr txBox="1">
            <a:spLocks noGrp="1"/>
          </p:cNvSpPr>
          <p:nvPr>
            <p:ph type="title"/>
          </p:nvPr>
        </p:nvSpPr>
        <p:spPr>
          <a:xfrm>
            <a:off x="510450" y="2057400"/>
            <a:ext cx="8123100" cy="7788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en"/>
              <a:t>Maria’s tumor was MSI-H BRAF Wild-Type. How does this affect your management?</a:t>
            </a:r>
            <a:endParaRPr/>
          </a:p>
          <a:p>
            <a:pPr marL="0" lvl="0" indent="0" algn="l" rtl="0">
              <a:spcBef>
                <a:spcPts val="0"/>
              </a:spcBef>
              <a:spcAft>
                <a:spcPts val="0"/>
              </a:spcAft>
              <a:buNone/>
            </a:pPr>
            <a:r>
              <a:rPr lang="en"/>
              <a:t>What are you thinking about?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3"/>
          <p:cNvSpPr txBox="1">
            <a:spLocks noGrp="1"/>
          </p:cNvSpPr>
          <p:nvPr>
            <p:ph type="title"/>
          </p:nvPr>
        </p:nvSpPr>
        <p:spPr>
          <a:xfrm>
            <a:off x="250350" y="274775"/>
            <a:ext cx="5322600" cy="510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891"/>
              <a:buNone/>
            </a:pPr>
            <a:r>
              <a:rPr lang="en" sz="1798" b="1">
                <a:solidFill>
                  <a:schemeClr val="dk2"/>
                </a:solidFill>
              </a:rPr>
              <a:t>Maria’s Story Continues: A Preventable Diagnosis</a:t>
            </a:r>
            <a:endParaRPr sz="1798" b="1">
              <a:solidFill>
                <a:schemeClr val="dk2"/>
              </a:solidFill>
            </a:endParaRPr>
          </a:p>
        </p:txBody>
      </p:sp>
      <p:sp>
        <p:nvSpPr>
          <p:cNvPr id="121" name="Google Shape;121;p23"/>
          <p:cNvSpPr txBox="1">
            <a:spLocks noGrp="1"/>
          </p:cNvSpPr>
          <p:nvPr>
            <p:ph type="body" idx="1"/>
          </p:nvPr>
        </p:nvSpPr>
        <p:spPr>
          <a:xfrm>
            <a:off x="171900" y="910350"/>
            <a:ext cx="5261100" cy="38349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None/>
            </a:pPr>
            <a:r>
              <a:rPr lang="en" sz="1700">
                <a:solidFill>
                  <a:schemeClr val="dk1"/>
                </a:solidFill>
              </a:rPr>
              <a:t>During a visit to her PCP, Maria’s 28-year-old daughter asks if she could be at risk. The PCP, unaware of the family history and constrained by time and available resources, explains that more information would be needed to make that determination.</a:t>
            </a:r>
            <a:endParaRPr sz="1700">
              <a:solidFill>
                <a:schemeClr val="dk1"/>
              </a:solidFill>
            </a:endParaRPr>
          </a:p>
          <a:p>
            <a:pPr marL="0" lvl="0" indent="0" algn="l" rtl="0">
              <a:spcBef>
                <a:spcPts val="1200"/>
              </a:spcBef>
              <a:spcAft>
                <a:spcPts val="1200"/>
              </a:spcAft>
              <a:buNone/>
            </a:pPr>
            <a:endParaRPr sz="1700">
              <a:solidFill>
                <a:schemeClr val="dk1"/>
              </a:solidFill>
            </a:endParaRPr>
          </a:p>
        </p:txBody>
      </p:sp>
      <p:sp>
        <p:nvSpPr>
          <p:cNvPr id="122" name="Google Shape;122;p23"/>
          <p:cNvSpPr txBox="1"/>
          <p:nvPr/>
        </p:nvSpPr>
        <p:spPr>
          <a:xfrm>
            <a:off x="1030588" y="3909775"/>
            <a:ext cx="22584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900"/>
          </a:p>
        </p:txBody>
      </p:sp>
      <p:pic>
        <p:nvPicPr>
          <p:cNvPr id="123" name="Google Shape;123;p23"/>
          <p:cNvPicPr preferRelativeResize="0"/>
          <p:nvPr/>
        </p:nvPicPr>
        <p:blipFill>
          <a:blip r:embed="rId3">
            <a:alphaModFix/>
          </a:blip>
          <a:stretch>
            <a:fillRect/>
          </a:stretch>
        </p:blipFill>
        <p:spPr>
          <a:xfrm>
            <a:off x="5433000" y="968775"/>
            <a:ext cx="3378450" cy="33784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dk2"/>
                </a:solidFill>
              </a:rPr>
              <a:t>5 years later…</a:t>
            </a:r>
            <a:endParaRPr>
              <a:solidFill>
                <a:schemeClr val="dk2"/>
              </a:solidFill>
            </a:endParaRPr>
          </a:p>
        </p:txBody>
      </p:sp>
      <p:sp>
        <p:nvSpPr>
          <p:cNvPr id="129" name="Google Shape;129;p24"/>
          <p:cNvSpPr txBox="1">
            <a:spLocks noGrp="1"/>
          </p:cNvSpPr>
          <p:nvPr>
            <p:ph type="body" idx="1"/>
          </p:nvPr>
        </p:nvSpPr>
        <p:spPr>
          <a:xfrm>
            <a:off x="311700" y="1102175"/>
            <a:ext cx="4752600" cy="3466800"/>
          </a:xfrm>
          <a:prstGeom prst="rect">
            <a:avLst/>
          </a:prstGeom>
        </p:spPr>
        <p:txBody>
          <a:bodyPr spcFirstLastPara="1" wrap="square" lIns="91425" tIns="91425" rIns="91425" bIns="91425" anchor="t" anchorCtr="0">
            <a:normAutofit/>
          </a:bodyPr>
          <a:lstStyle/>
          <a:p>
            <a:pPr marL="457200" lvl="0" indent="-342900" algn="l" rtl="0">
              <a:spcBef>
                <a:spcPts val="1200"/>
              </a:spcBef>
              <a:spcAft>
                <a:spcPts val="0"/>
              </a:spcAft>
              <a:buClr>
                <a:schemeClr val="dk1"/>
              </a:buClr>
              <a:buSzPts val="1800"/>
              <a:buChar char="●"/>
            </a:pPr>
            <a:r>
              <a:rPr lang="en">
                <a:solidFill>
                  <a:schemeClr val="dk1"/>
                </a:solidFill>
              </a:rPr>
              <a:t>Maria’s daughter, now 33, presents with abnormal uterine bleeding and is diagnosed with </a:t>
            </a:r>
            <a:r>
              <a:rPr lang="en" b="1">
                <a:solidFill>
                  <a:schemeClr val="dk1"/>
                </a:solidFill>
              </a:rPr>
              <a:t>endometrial cancer</a:t>
            </a:r>
            <a:r>
              <a:rPr lang="en">
                <a:solidFill>
                  <a:schemeClr val="dk1"/>
                </a:solidFill>
              </a:rPr>
              <a:t>.</a:t>
            </a: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This triggers genetic evaluation, revealing a </a:t>
            </a:r>
            <a:r>
              <a:rPr lang="en" b="1">
                <a:solidFill>
                  <a:schemeClr val="dk1"/>
                </a:solidFill>
              </a:rPr>
              <a:t>pathogenic MLH1 mutation</a:t>
            </a:r>
            <a:r>
              <a:rPr lang="en">
                <a:solidFill>
                  <a:schemeClr val="dk1"/>
                </a:solidFill>
              </a:rPr>
              <a:t>, confirming </a:t>
            </a:r>
            <a:r>
              <a:rPr lang="en" b="1">
                <a:solidFill>
                  <a:schemeClr val="accent5"/>
                </a:solidFill>
              </a:rPr>
              <a:t>Lynch syndrome</a:t>
            </a:r>
            <a:r>
              <a:rPr lang="en">
                <a:solidFill>
                  <a:schemeClr val="dk1"/>
                </a:solidFill>
              </a:rPr>
              <a:t>.</a:t>
            </a: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Maria also receives germline genetic testing and is found to have the same mutation. </a:t>
            </a:r>
            <a:endParaRPr sz="2200"/>
          </a:p>
        </p:txBody>
      </p:sp>
      <p:pic>
        <p:nvPicPr>
          <p:cNvPr id="130" name="Google Shape;130;p24"/>
          <p:cNvPicPr preferRelativeResize="0"/>
          <p:nvPr/>
        </p:nvPicPr>
        <p:blipFill>
          <a:blip r:embed="rId3">
            <a:alphaModFix/>
          </a:blip>
          <a:stretch>
            <a:fillRect/>
          </a:stretch>
        </p:blipFill>
        <p:spPr>
          <a:xfrm>
            <a:off x="5200150" y="600725"/>
            <a:ext cx="3514225" cy="39420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E293B"/>
        </a:solidFill>
        <a:effectLst/>
      </p:bgPr>
    </p:bg>
    <p:spTree>
      <p:nvGrpSpPr>
        <p:cNvPr id="1" name="Shape 134"/>
        <p:cNvGrpSpPr/>
        <p:nvPr/>
      </p:nvGrpSpPr>
      <p:grpSpPr>
        <a:xfrm>
          <a:off x="0" y="0"/>
          <a:ext cx="0" cy="0"/>
          <a:chOff x="0" y="0"/>
          <a:chExt cx="0" cy="0"/>
        </a:xfrm>
      </p:grpSpPr>
      <p:pic>
        <p:nvPicPr>
          <p:cNvPr id="135" name="Google Shape;135;p25" descr="image.png"/>
          <p:cNvPicPr preferRelativeResize="0"/>
          <p:nvPr/>
        </p:nvPicPr>
        <p:blipFill rotWithShape="1">
          <a:blip r:embed="rId3">
            <a:alphaModFix/>
          </a:blip>
          <a:srcRect/>
          <a:stretch/>
        </p:blipFill>
        <p:spPr>
          <a:xfrm>
            <a:off x="0" y="-11743"/>
            <a:ext cx="9144000" cy="5143500"/>
          </a:xfrm>
          <a:prstGeom prst="rect">
            <a:avLst/>
          </a:prstGeom>
          <a:noFill/>
          <a:ln>
            <a:noFill/>
          </a:ln>
        </p:spPr>
      </p:pic>
      <p:graphicFrame>
        <p:nvGraphicFramePr>
          <p:cNvPr id="136" name="Google Shape;136;p25"/>
          <p:cNvGraphicFramePr/>
          <p:nvPr/>
        </p:nvGraphicFramePr>
        <p:xfrm>
          <a:off x="442894" y="740085"/>
          <a:ext cx="3000000" cy="3000000"/>
        </p:xfrm>
        <a:graphic>
          <a:graphicData uri="http://schemas.openxmlformats.org/drawingml/2006/table">
            <a:tbl>
              <a:tblPr firstRow="1" bandRow="1">
                <a:noFill/>
                <a:tableStyleId>{2F105D05-85B5-4A37-A6F8-B39B9BA79685}</a:tableStyleId>
              </a:tblPr>
              <a:tblGrid>
                <a:gridCol w="1616700">
                  <a:extLst>
                    <a:ext uri="{9D8B030D-6E8A-4147-A177-3AD203B41FA5}">
                      <a16:colId xmlns:a16="http://schemas.microsoft.com/office/drawing/2014/main" val="20000"/>
                    </a:ext>
                  </a:extLst>
                </a:gridCol>
                <a:gridCol w="2281700">
                  <a:extLst>
                    <a:ext uri="{9D8B030D-6E8A-4147-A177-3AD203B41FA5}">
                      <a16:colId xmlns:a16="http://schemas.microsoft.com/office/drawing/2014/main" val="20001"/>
                    </a:ext>
                  </a:extLst>
                </a:gridCol>
                <a:gridCol w="4359800">
                  <a:extLst>
                    <a:ext uri="{9D8B030D-6E8A-4147-A177-3AD203B41FA5}">
                      <a16:colId xmlns:a16="http://schemas.microsoft.com/office/drawing/2014/main" val="20002"/>
                    </a:ext>
                  </a:extLst>
                </a:gridCol>
              </a:tblGrid>
              <a:tr h="528200">
                <a:tc>
                  <a:txBody>
                    <a:bodyPr/>
                    <a:lstStyle/>
                    <a:p>
                      <a:pPr marL="0" marR="0" lvl="0" indent="0" algn="l" rtl="0">
                        <a:spcBef>
                          <a:spcPts val="0"/>
                        </a:spcBef>
                        <a:spcAft>
                          <a:spcPts val="0"/>
                        </a:spcAft>
                        <a:buNone/>
                      </a:pPr>
                      <a:r>
                        <a:rPr lang="en" sz="1300" i="0" u="none" strike="noStrike" cap="none">
                          <a:solidFill>
                            <a:schemeClr val="lt2"/>
                          </a:solidFill>
                          <a:latin typeface="Proxima Nova"/>
                          <a:ea typeface="Proxima Nova"/>
                          <a:cs typeface="Proxima Nova"/>
                          <a:sym typeface="Proxima Nova"/>
                        </a:rPr>
                        <a:t>Syndrome</a:t>
                      </a:r>
                      <a:endParaRPr sz="1300">
                        <a:solidFill>
                          <a:schemeClr val="lt2"/>
                        </a:solidFill>
                        <a:latin typeface="Proxima Nova"/>
                        <a:ea typeface="Proxima Nova"/>
                        <a:cs typeface="Proxima Nova"/>
                        <a:sym typeface="Proxima Nova"/>
                      </a:endParaRPr>
                    </a:p>
                  </a:txBody>
                  <a:tcPr marL="47625" marR="47625" marT="19050" marB="19050" anchor="ctr">
                    <a:lnL w="7150" cap="flat" cmpd="sng">
                      <a:solidFill>
                        <a:srgbClr val="000000">
                          <a:alpha val="0"/>
                        </a:srgbClr>
                      </a:solidFill>
                      <a:prstDash val="solid"/>
                      <a:round/>
                      <a:headEnd type="none" w="sm" len="sm"/>
                      <a:tailEnd type="none" w="sm" len="sm"/>
                    </a:lnL>
                    <a:lnR w="7150" cap="flat" cmpd="sng">
                      <a:solidFill>
                        <a:srgbClr val="000000">
                          <a:alpha val="0"/>
                        </a:srgbClr>
                      </a:solidFill>
                      <a:prstDash val="solid"/>
                      <a:round/>
                      <a:headEnd type="none" w="sm" len="sm"/>
                      <a:tailEnd type="none" w="sm" len="sm"/>
                    </a:lnR>
                    <a:lnT w="7150" cap="flat" cmpd="sng">
                      <a:solidFill>
                        <a:srgbClr val="000000">
                          <a:alpha val="0"/>
                        </a:srgbClr>
                      </a:solidFill>
                      <a:prstDash val="solid"/>
                      <a:round/>
                      <a:headEnd type="none" w="sm" len="sm"/>
                      <a:tailEnd type="none" w="sm" len="sm"/>
                    </a:lnT>
                    <a:lnB w="7150" cap="flat" cmpd="sng">
                      <a:solidFill>
                        <a:srgbClr val="000000">
                          <a:alpha val="0"/>
                        </a:srgbClr>
                      </a:solidFill>
                      <a:prstDash val="solid"/>
                      <a:round/>
                      <a:headEnd type="none" w="sm" len="sm"/>
                      <a:tailEnd type="none" w="sm" len="sm"/>
                    </a:lnB>
                    <a:solidFill>
                      <a:srgbClr val="334155"/>
                    </a:solidFill>
                  </a:tcPr>
                </a:tc>
                <a:tc>
                  <a:txBody>
                    <a:bodyPr/>
                    <a:lstStyle/>
                    <a:p>
                      <a:pPr marL="0" marR="0" lvl="0" indent="0" algn="l" rtl="0">
                        <a:spcBef>
                          <a:spcPts val="0"/>
                        </a:spcBef>
                        <a:spcAft>
                          <a:spcPts val="0"/>
                        </a:spcAft>
                        <a:buNone/>
                      </a:pPr>
                      <a:r>
                        <a:rPr lang="en" sz="1300" i="0" u="none" strike="noStrike" cap="none">
                          <a:solidFill>
                            <a:schemeClr val="lt2"/>
                          </a:solidFill>
                          <a:latin typeface="Proxima Nova"/>
                          <a:ea typeface="Proxima Nova"/>
                          <a:cs typeface="Proxima Nova"/>
                          <a:sym typeface="Proxima Nova"/>
                        </a:rPr>
                        <a:t>Gene(s)</a:t>
                      </a:r>
                      <a:endParaRPr sz="1300">
                        <a:solidFill>
                          <a:schemeClr val="lt2"/>
                        </a:solidFill>
                        <a:latin typeface="Proxima Nova"/>
                        <a:ea typeface="Proxima Nova"/>
                        <a:cs typeface="Proxima Nova"/>
                        <a:sym typeface="Proxima Nova"/>
                      </a:endParaRPr>
                    </a:p>
                  </a:txBody>
                  <a:tcPr marL="47625" marR="47625" marT="19050" marB="19050" anchor="ctr">
                    <a:lnL w="7150" cap="flat" cmpd="sng">
                      <a:solidFill>
                        <a:srgbClr val="000000">
                          <a:alpha val="0"/>
                        </a:srgbClr>
                      </a:solidFill>
                      <a:prstDash val="solid"/>
                      <a:round/>
                      <a:headEnd type="none" w="sm" len="sm"/>
                      <a:tailEnd type="none" w="sm" len="sm"/>
                    </a:lnL>
                    <a:lnR w="7150" cap="flat" cmpd="sng">
                      <a:solidFill>
                        <a:srgbClr val="000000">
                          <a:alpha val="0"/>
                        </a:srgbClr>
                      </a:solidFill>
                      <a:prstDash val="solid"/>
                      <a:round/>
                      <a:headEnd type="none" w="sm" len="sm"/>
                      <a:tailEnd type="none" w="sm" len="sm"/>
                    </a:lnR>
                    <a:lnT w="7150" cap="flat" cmpd="sng">
                      <a:solidFill>
                        <a:srgbClr val="000000">
                          <a:alpha val="0"/>
                        </a:srgbClr>
                      </a:solidFill>
                      <a:prstDash val="solid"/>
                      <a:round/>
                      <a:headEnd type="none" w="sm" len="sm"/>
                      <a:tailEnd type="none" w="sm" len="sm"/>
                    </a:lnT>
                    <a:lnB w="7150" cap="flat" cmpd="sng">
                      <a:solidFill>
                        <a:srgbClr val="000000">
                          <a:alpha val="0"/>
                        </a:srgbClr>
                      </a:solidFill>
                      <a:prstDash val="solid"/>
                      <a:round/>
                      <a:headEnd type="none" w="sm" len="sm"/>
                      <a:tailEnd type="none" w="sm" len="sm"/>
                    </a:lnB>
                    <a:solidFill>
                      <a:srgbClr val="334155"/>
                    </a:solidFill>
                  </a:tcPr>
                </a:tc>
                <a:tc>
                  <a:txBody>
                    <a:bodyPr/>
                    <a:lstStyle/>
                    <a:p>
                      <a:pPr marL="0" marR="0" lvl="0" indent="0" algn="l" rtl="0">
                        <a:spcBef>
                          <a:spcPts val="0"/>
                        </a:spcBef>
                        <a:spcAft>
                          <a:spcPts val="0"/>
                        </a:spcAft>
                        <a:buNone/>
                      </a:pPr>
                      <a:r>
                        <a:rPr lang="en" sz="1200" i="0" u="none" strike="noStrike" cap="none">
                          <a:solidFill>
                            <a:schemeClr val="lt2"/>
                          </a:solidFill>
                          <a:latin typeface="Proxima Nova"/>
                          <a:ea typeface="Proxima Nova"/>
                          <a:cs typeface="Proxima Nova"/>
                          <a:sym typeface="Proxima Nova"/>
                        </a:rPr>
                        <a:t>Hallmark Features / Associated Cancers</a:t>
                      </a:r>
                      <a:endParaRPr sz="1200">
                        <a:solidFill>
                          <a:schemeClr val="lt2"/>
                        </a:solidFill>
                        <a:latin typeface="Proxima Nova"/>
                        <a:ea typeface="Proxima Nova"/>
                        <a:cs typeface="Proxima Nova"/>
                        <a:sym typeface="Proxima Nova"/>
                      </a:endParaRPr>
                    </a:p>
                  </a:txBody>
                  <a:tcPr marL="47625" marR="47625" marT="19050" marB="19050" anchor="ctr">
                    <a:lnL w="7150" cap="flat" cmpd="sng">
                      <a:solidFill>
                        <a:srgbClr val="000000">
                          <a:alpha val="0"/>
                        </a:srgbClr>
                      </a:solidFill>
                      <a:prstDash val="solid"/>
                      <a:round/>
                      <a:headEnd type="none" w="sm" len="sm"/>
                      <a:tailEnd type="none" w="sm" len="sm"/>
                    </a:lnL>
                    <a:lnR w="7150" cap="flat" cmpd="sng">
                      <a:solidFill>
                        <a:srgbClr val="000000">
                          <a:alpha val="0"/>
                        </a:srgbClr>
                      </a:solidFill>
                      <a:prstDash val="solid"/>
                      <a:round/>
                      <a:headEnd type="none" w="sm" len="sm"/>
                      <a:tailEnd type="none" w="sm" len="sm"/>
                    </a:lnR>
                    <a:lnT w="7150" cap="flat" cmpd="sng">
                      <a:solidFill>
                        <a:srgbClr val="000000">
                          <a:alpha val="0"/>
                        </a:srgbClr>
                      </a:solidFill>
                      <a:prstDash val="solid"/>
                      <a:round/>
                      <a:headEnd type="none" w="sm" len="sm"/>
                      <a:tailEnd type="none" w="sm" len="sm"/>
                    </a:lnT>
                    <a:lnB w="7150" cap="flat" cmpd="sng">
                      <a:solidFill>
                        <a:srgbClr val="000000">
                          <a:alpha val="0"/>
                        </a:srgbClr>
                      </a:solidFill>
                      <a:prstDash val="solid"/>
                      <a:round/>
                      <a:headEnd type="none" w="sm" len="sm"/>
                      <a:tailEnd type="none" w="sm" len="sm"/>
                    </a:lnB>
                    <a:solidFill>
                      <a:srgbClr val="334155"/>
                    </a:solidFill>
                  </a:tcPr>
                </a:tc>
                <a:extLst>
                  <a:ext uri="{0D108BD9-81ED-4DB2-BD59-A6C34878D82A}">
                    <a16:rowId xmlns:a16="http://schemas.microsoft.com/office/drawing/2014/main" val="10000"/>
                  </a:ext>
                </a:extLst>
              </a:tr>
              <a:tr h="528200">
                <a:tc>
                  <a:txBody>
                    <a:bodyPr/>
                    <a:lstStyle/>
                    <a:p>
                      <a:pPr marL="0" marR="0" lvl="0" indent="0" algn="l" rtl="0">
                        <a:spcBef>
                          <a:spcPts val="0"/>
                        </a:spcBef>
                        <a:spcAft>
                          <a:spcPts val="0"/>
                        </a:spcAft>
                        <a:buNone/>
                      </a:pPr>
                      <a:r>
                        <a:rPr lang="en" sz="1300" b="1" i="0" u="none" strike="noStrike" cap="none">
                          <a:solidFill>
                            <a:srgbClr val="F1F5F9"/>
                          </a:solidFill>
                          <a:latin typeface="Proxima Nova"/>
                          <a:ea typeface="Proxima Nova"/>
                          <a:cs typeface="Proxima Nova"/>
                          <a:sym typeface="Proxima Nova"/>
                        </a:rPr>
                        <a:t>HBOC</a:t>
                      </a:r>
                      <a:endParaRPr sz="1300">
                        <a:latin typeface="Proxima Nova"/>
                        <a:ea typeface="Proxima Nova"/>
                        <a:cs typeface="Proxima Nova"/>
                        <a:sym typeface="Proxima Nova"/>
                      </a:endParaRPr>
                    </a:p>
                  </a:txBody>
                  <a:tcPr marL="47625" marR="47625" marT="19050" marB="19050" anchor="ctr">
                    <a:lnL w="7150" cap="flat" cmpd="sng">
                      <a:solidFill>
                        <a:srgbClr val="000000">
                          <a:alpha val="0"/>
                        </a:srgbClr>
                      </a:solidFill>
                      <a:prstDash val="solid"/>
                      <a:round/>
                      <a:headEnd type="none" w="sm" len="sm"/>
                      <a:tailEnd type="none" w="sm" len="sm"/>
                    </a:lnL>
                    <a:lnR w="7150" cap="flat" cmpd="sng">
                      <a:solidFill>
                        <a:srgbClr val="000000">
                          <a:alpha val="0"/>
                        </a:srgbClr>
                      </a:solidFill>
                      <a:prstDash val="solid"/>
                      <a:round/>
                      <a:headEnd type="none" w="sm" len="sm"/>
                      <a:tailEnd type="none" w="sm" len="sm"/>
                    </a:lnR>
                    <a:lnT w="7150" cap="flat" cmpd="sng">
                      <a:solidFill>
                        <a:srgbClr val="000000">
                          <a:alpha val="0"/>
                        </a:srgbClr>
                      </a:solidFill>
                      <a:prstDash val="solid"/>
                      <a:round/>
                      <a:headEnd type="none" w="sm" len="sm"/>
                      <a:tailEnd type="none" w="sm" len="sm"/>
                    </a:lnT>
                    <a:lnB w="7150" cap="flat" cmpd="sng">
                      <a:solidFill>
                        <a:srgbClr val="000000">
                          <a:alpha val="0"/>
                        </a:srgbClr>
                      </a:solidFill>
                      <a:prstDash val="solid"/>
                      <a:round/>
                      <a:headEnd type="none" w="sm" len="sm"/>
                      <a:tailEnd type="none" w="sm" len="sm"/>
                    </a:lnB>
                    <a:solidFill>
                      <a:srgbClr val="0F172A"/>
                    </a:solidFill>
                  </a:tcPr>
                </a:tc>
                <a:tc>
                  <a:txBody>
                    <a:bodyPr/>
                    <a:lstStyle/>
                    <a:p>
                      <a:pPr marL="0" marR="0" lvl="0" indent="0" algn="l" rtl="0">
                        <a:spcBef>
                          <a:spcPts val="0"/>
                        </a:spcBef>
                        <a:spcAft>
                          <a:spcPts val="0"/>
                        </a:spcAft>
                        <a:buNone/>
                      </a:pPr>
                      <a:r>
                        <a:rPr lang="en" sz="1300" b="1" i="0" u="none" strike="noStrike" cap="none">
                          <a:solidFill>
                            <a:srgbClr val="34D399"/>
                          </a:solidFill>
                          <a:latin typeface="Proxima Nova"/>
                          <a:ea typeface="Proxima Nova"/>
                          <a:cs typeface="Proxima Nova"/>
                          <a:sym typeface="Proxima Nova"/>
                        </a:rPr>
                        <a:t>BRCA1, BRCA2</a:t>
                      </a:r>
                      <a:endParaRPr sz="1300">
                        <a:latin typeface="Proxima Nova"/>
                        <a:ea typeface="Proxima Nova"/>
                        <a:cs typeface="Proxima Nova"/>
                        <a:sym typeface="Proxima Nova"/>
                      </a:endParaRPr>
                    </a:p>
                  </a:txBody>
                  <a:tcPr marL="47625" marR="47625" marT="19050" marB="19050" anchor="ctr">
                    <a:lnL w="7150" cap="flat" cmpd="sng">
                      <a:solidFill>
                        <a:srgbClr val="000000">
                          <a:alpha val="0"/>
                        </a:srgbClr>
                      </a:solidFill>
                      <a:prstDash val="solid"/>
                      <a:round/>
                      <a:headEnd type="none" w="sm" len="sm"/>
                      <a:tailEnd type="none" w="sm" len="sm"/>
                    </a:lnL>
                    <a:lnR w="7150" cap="flat" cmpd="sng">
                      <a:solidFill>
                        <a:srgbClr val="000000">
                          <a:alpha val="0"/>
                        </a:srgbClr>
                      </a:solidFill>
                      <a:prstDash val="solid"/>
                      <a:round/>
                      <a:headEnd type="none" w="sm" len="sm"/>
                      <a:tailEnd type="none" w="sm" len="sm"/>
                    </a:lnR>
                    <a:lnT w="7150" cap="flat" cmpd="sng">
                      <a:solidFill>
                        <a:srgbClr val="000000">
                          <a:alpha val="0"/>
                        </a:srgbClr>
                      </a:solidFill>
                      <a:prstDash val="solid"/>
                      <a:round/>
                      <a:headEnd type="none" w="sm" len="sm"/>
                      <a:tailEnd type="none" w="sm" len="sm"/>
                    </a:lnT>
                    <a:lnB w="7150" cap="flat" cmpd="sng">
                      <a:solidFill>
                        <a:srgbClr val="000000">
                          <a:alpha val="0"/>
                        </a:srgbClr>
                      </a:solidFill>
                      <a:prstDash val="solid"/>
                      <a:round/>
                      <a:headEnd type="none" w="sm" len="sm"/>
                      <a:tailEnd type="none" w="sm" len="sm"/>
                    </a:lnB>
                    <a:solidFill>
                      <a:srgbClr val="0F172A"/>
                    </a:solidFill>
                  </a:tcPr>
                </a:tc>
                <a:tc>
                  <a:txBody>
                    <a:bodyPr/>
                    <a:lstStyle/>
                    <a:p>
                      <a:pPr marL="0" marR="0" lvl="0" indent="0" algn="l" rtl="0">
                        <a:spcBef>
                          <a:spcPts val="0"/>
                        </a:spcBef>
                        <a:spcAft>
                          <a:spcPts val="0"/>
                        </a:spcAft>
                        <a:buNone/>
                      </a:pPr>
                      <a:r>
                        <a:rPr lang="en" sz="1200" i="0" u="none" strike="noStrike" cap="none">
                          <a:solidFill>
                            <a:srgbClr val="CBD5E1"/>
                          </a:solidFill>
                          <a:latin typeface="Proxima Nova"/>
                          <a:ea typeface="Proxima Nova"/>
                          <a:cs typeface="Proxima Nova"/>
                          <a:sym typeface="Proxima Nova"/>
                        </a:rPr>
                        <a:t>Increased risk of breast, ovarian, prostate, and pancreatic cancers.</a:t>
                      </a:r>
                      <a:endParaRPr sz="1200">
                        <a:latin typeface="Proxima Nova"/>
                        <a:ea typeface="Proxima Nova"/>
                        <a:cs typeface="Proxima Nova"/>
                        <a:sym typeface="Proxima Nova"/>
                      </a:endParaRPr>
                    </a:p>
                  </a:txBody>
                  <a:tcPr marL="47625" marR="47625" marT="19050" marB="19050" anchor="ctr">
                    <a:lnL w="7150" cap="flat" cmpd="sng">
                      <a:solidFill>
                        <a:srgbClr val="000000">
                          <a:alpha val="0"/>
                        </a:srgbClr>
                      </a:solidFill>
                      <a:prstDash val="solid"/>
                      <a:round/>
                      <a:headEnd type="none" w="sm" len="sm"/>
                      <a:tailEnd type="none" w="sm" len="sm"/>
                    </a:lnL>
                    <a:lnR w="7150" cap="flat" cmpd="sng">
                      <a:solidFill>
                        <a:srgbClr val="000000">
                          <a:alpha val="0"/>
                        </a:srgbClr>
                      </a:solidFill>
                      <a:prstDash val="solid"/>
                      <a:round/>
                      <a:headEnd type="none" w="sm" len="sm"/>
                      <a:tailEnd type="none" w="sm" len="sm"/>
                    </a:lnR>
                    <a:lnT w="7150" cap="flat" cmpd="sng">
                      <a:solidFill>
                        <a:srgbClr val="000000">
                          <a:alpha val="0"/>
                        </a:srgbClr>
                      </a:solidFill>
                      <a:prstDash val="solid"/>
                      <a:round/>
                      <a:headEnd type="none" w="sm" len="sm"/>
                      <a:tailEnd type="none" w="sm" len="sm"/>
                    </a:lnT>
                    <a:lnB w="7150" cap="flat" cmpd="sng">
                      <a:solidFill>
                        <a:srgbClr val="000000">
                          <a:alpha val="0"/>
                        </a:srgbClr>
                      </a:solidFill>
                      <a:prstDash val="solid"/>
                      <a:round/>
                      <a:headEnd type="none" w="sm" len="sm"/>
                      <a:tailEnd type="none" w="sm" len="sm"/>
                    </a:lnB>
                    <a:solidFill>
                      <a:srgbClr val="0F172A"/>
                    </a:solidFill>
                  </a:tcPr>
                </a:tc>
                <a:extLst>
                  <a:ext uri="{0D108BD9-81ED-4DB2-BD59-A6C34878D82A}">
                    <a16:rowId xmlns:a16="http://schemas.microsoft.com/office/drawing/2014/main" val="10001"/>
                  </a:ext>
                </a:extLst>
              </a:tr>
              <a:tr h="528200">
                <a:tc>
                  <a:txBody>
                    <a:bodyPr/>
                    <a:lstStyle/>
                    <a:p>
                      <a:pPr marL="0" marR="0" lvl="0" indent="0" algn="l" rtl="0">
                        <a:spcBef>
                          <a:spcPts val="0"/>
                        </a:spcBef>
                        <a:spcAft>
                          <a:spcPts val="0"/>
                        </a:spcAft>
                        <a:buNone/>
                      </a:pPr>
                      <a:r>
                        <a:rPr lang="en" sz="1300" b="1" i="0" u="none" strike="noStrike" cap="none">
                          <a:solidFill>
                            <a:srgbClr val="F1F5F9"/>
                          </a:solidFill>
                          <a:latin typeface="Proxima Nova"/>
                          <a:ea typeface="Proxima Nova"/>
                          <a:cs typeface="Proxima Nova"/>
                          <a:sym typeface="Proxima Nova"/>
                        </a:rPr>
                        <a:t>Lynch Syndrome</a:t>
                      </a:r>
                      <a:endParaRPr sz="1300">
                        <a:latin typeface="Proxima Nova"/>
                        <a:ea typeface="Proxima Nova"/>
                        <a:cs typeface="Proxima Nova"/>
                        <a:sym typeface="Proxima Nova"/>
                      </a:endParaRPr>
                    </a:p>
                  </a:txBody>
                  <a:tcPr marL="47625" marR="47625" marT="19050" marB="19050" anchor="ctr">
                    <a:lnL w="7150" cap="flat" cmpd="sng">
                      <a:solidFill>
                        <a:srgbClr val="000000">
                          <a:alpha val="0"/>
                        </a:srgbClr>
                      </a:solidFill>
                      <a:prstDash val="solid"/>
                      <a:round/>
                      <a:headEnd type="none" w="sm" len="sm"/>
                      <a:tailEnd type="none" w="sm" len="sm"/>
                    </a:lnL>
                    <a:lnR w="7150" cap="flat" cmpd="sng">
                      <a:solidFill>
                        <a:srgbClr val="000000">
                          <a:alpha val="0"/>
                        </a:srgbClr>
                      </a:solidFill>
                      <a:prstDash val="solid"/>
                      <a:round/>
                      <a:headEnd type="none" w="sm" len="sm"/>
                      <a:tailEnd type="none" w="sm" len="sm"/>
                    </a:lnR>
                    <a:lnT w="7150" cap="flat" cmpd="sng">
                      <a:solidFill>
                        <a:srgbClr val="000000">
                          <a:alpha val="0"/>
                        </a:srgbClr>
                      </a:solidFill>
                      <a:prstDash val="solid"/>
                      <a:round/>
                      <a:headEnd type="none" w="sm" len="sm"/>
                      <a:tailEnd type="none" w="sm" len="sm"/>
                    </a:lnT>
                    <a:lnB w="7150" cap="flat" cmpd="sng">
                      <a:solidFill>
                        <a:srgbClr val="000000">
                          <a:alpha val="0"/>
                        </a:srgbClr>
                      </a:solidFill>
                      <a:prstDash val="solid"/>
                      <a:round/>
                      <a:headEnd type="none" w="sm" len="sm"/>
                      <a:tailEnd type="none" w="sm" len="sm"/>
                    </a:lnB>
                    <a:solidFill>
                      <a:srgbClr val="1E293B"/>
                    </a:solidFill>
                  </a:tcPr>
                </a:tc>
                <a:tc>
                  <a:txBody>
                    <a:bodyPr/>
                    <a:lstStyle/>
                    <a:p>
                      <a:pPr marL="0" marR="0" lvl="0" indent="0" algn="l" rtl="0">
                        <a:spcBef>
                          <a:spcPts val="0"/>
                        </a:spcBef>
                        <a:spcAft>
                          <a:spcPts val="0"/>
                        </a:spcAft>
                        <a:buNone/>
                      </a:pPr>
                      <a:r>
                        <a:rPr lang="en" sz="1300" b="1" i="0" u="none" strike="noStrike" cap="none">
                          <a:solidFill>
                            <a:srgbClr val="34D399"/>
                          </a:solidFill>
                          <a:latin typeface="Proxima Nova"/>
                          <a:ea typeface="Proxima Nova"/>
                          <a:cs typeface="Proxima Nova"/>
                          <a:sym typeface="Proxima Nova"/>
                        </a:rPr>
                        <a:t>MLH1, MSH2, MSH6, PMS2, EPCAM</a:t>
                      </a:r>
                      <a:endParaRPr sz="1300">
                        <a:latin typeface="Proxima Nova"/>
                        <a:ea typeface="Proxima Nova"/>
                        <a:cs typeface="Proxima Nova"/>
                        <a:sym typeface="Proxima Nova"/>
                      </a:endParaRPr>
                    </a:p>
                  </a:txBody>
                  <a:tcPr marL="47625" marR="47625" marT="19050" marB="19050" anchor="ctr">
                    <a:lnL w="7150" cap="flat" cmpd="sng">
                      <a:solidFill>
                        <a:srgbClr val="000000">
                          <a:alpha val="0"/>
                        </a:srgbClr>
                      </a:solidFill>
                      <a:prstDash val="solid"/>
                      <a:round/>
                      <a:headEnd type="none" w="sm" len="sm"/>
                      <a:tailEnd type="none" w="sm" len="sm"/>
                    </a:lnL>
                    <a:lnR w="7150" cap="flat" cmpd="sng">
                      <a:solidFill>
                        <a:srgbClr val="000000">
                          <a:alpha val="0"/>
                        </a:srgbClr>
                      </a:solidFill>
                      <a:prstDash val="solid"/>
                      <a:round/>
                      <a:headEnd type="none" w="sm" len="sm"/>
                      <a:tailEnd type="none" w="sm" len="sm"/>
                    </a:lnR>
                    <a:lnT w="7150" cap="flat" cmpd="sng">
                      <a:solidFill>
                        <a:srgbClr val="000000">
                          <a:alpha val="0"/>
                        </a:srgbClr>
                      </a:solidFill>
                      <a:prstDash val="solid"/>
                      <a:round/>
                      <a:headEnd type="none" w="sm" len="sm"/>
                      <a:tailEnd type="none" w="sm" len="sm"/>
                    </a:lnT>
                    <a:lnB w="7150" cap="flat" cmpd="sng">
                      <a:solidFill>
                        <a:srgbClr val="000000">
                          <a:alpha val="0"/>
                        </a:srgbClr>
                      </a:solidFill>
                      <a:prstDash val="solid"/>
                      <a:round/>
                      <a:headEnd type="none" w="sm" len="sm"/>
                      <a:tailEnd type="none" w="sm" len="sm"/>
                    </a:lnB>
                    <a:solidFill>
                      <a:srgbClr val="1E293B"/>
                    </a:solidFill>
                  </a:tcPr>
                </a:tc>
                <a:tc>
                  <a:txBody>
                    <a:bodyPr/>
                    <a:lstStyle/>
                    <a:p>
                      <a:pPr marL="0" marR="0" lvl="0" indent="0" algn="l" rtl="0">
                        <a:spcBef>
                          <a:spcPts val="0"/>
                        </a:spcBef>
                        <a:spcAft>
                          <a:spcPts val="0"/>
                        </a:spcAft>
                        <a:buNone/>
                      </a:pPr>
                      <a:r>
                        <a:rPr lang="en" sz="1200" i="0" u="none" strike="noStrike" cap="none">
                          <a:solidFill>
                            <a:srgbClr val="CBD5E1"/>
                          </a:solidFill>
                          <a:latin typeface="Proxima Nova"/>
                          <a:ea typeface="Proxima Nova"/>
                          <a:cs typeface="Proxima Nova"/>
                          <a:sym typeface="Proxima Nova"/>
                        </a:rPr>
                        <a:t>Colorectal (highest risk), endometrial, ovarian, gastric, and upper tract urothelial cancers.</a:t>
                      </a:r>
                      <a:endParaRPr sz="1200">
                        <a:latin typeface="Proxima Nova"/>
                        <a:ea typeface="Proxima Nova"/>
                        <a:cs typeface="Proxima Nova"/>
                        <a:sym typeface="Proxima Nova"/>
                      </a:endParaRPr>
                    </a:p>
                  </a:txBody>
                  <a:tcPr marL="47625" marR="47625" marT="19050" marB="19050" anchor="ctr">
                    <a:lnL w="7150" cap="flat" cmpd="sng">
                      <a:solidFill>
                        <a:srgbClr val="000000">
                          <a:alpha val="0"/>
                        </a:srgbClr>
                      </a:solidFill>
                      <a:prstDash val="solid"/>
                      <a:round/>
                      <a:headEnd type="none" w="sm" len="sm"/>
                      <a:tailEnd type="none" w="sm" len="sm"/>
                    </a:lnL>
                    <a:lnR w="7150" cap="flat" cmpd="sng">
                      <a:solidFill>
                        <a:srgbClr val="000000">
                          <a:alpha val="0"/>
                        </a:srgbClr>
                      </a:solidFill>
                      <a:prstDash val="solid"/>
                      <a:round/>
                      <a:headEnd type="none" w="sm" len="sm"/>
                      <a:tailEnd type="none" w="sm" len="sm"/>
                    </a:lnR>
                    <a:lnT w="7150" cap="flat" cmpd="sng">
                      <a:solidFill>
                        <a:srgbClr val="000000">
                          <a:alpha val="0"/>
                        </a:srgbClr>
                      </a:solidFill>
                      <a:prstDash val="solid"/>
                      <a:round/>
                      <a:headEnd type="none" w="sm" len="sm"/>
                      <a:tailEnd type="none" w="sm" len="sm"/>
                    </a:lnT>
                    <a:lnB w="7150" cap="flat" cmpd="sng">
                      <a:solidFill>
                        <a:srgbClr val="000000">
                          <a:alpha val="0"/>
                        </a:srgbClr>
                      </a:solidFill>
                      <a:prstDash val="solid"/>
                      <a:round/>
                      <a:headEnd type="none" w="sm" len="sm"/>
                      <a:tailEnd type="none" w="sm" len="sm"/>
                    </a:lnB>
                    <a:solidFill>
                      <a:srgbClr val="1E293B"/>
                    </a:solidFill>
                  </a:tcPr>
                </a:tc>
                <a:extLst>
                  <a:ext uri="{0D108BD9-81ED-4DB2-BD59-A6C34878D82A}">
                    <a16:rowId xmlns:a16="http://schemas.microsoft.com/office/drawing/2014/main" val="10002"/>
                  </a:ext>
                </a:extLst>
              </a:tr>
              <a:tr h="528200">
                <a:tc>
                  <a:txBody>
                    <a:bodyPr/>
                    <a:lstStyle/>
                    <a:p>
                      <a:pPr marL="0" marR="0" lvl="0" indent="0" algn="l" rtl="0">
                        <a:spcBef>
                          <a:spcPts val="0"/>
                        </a:spcBef>
                        <a:spcAft>
                          <a:spcPts val="0"/>
                        </a:spcAft>
                        <a:buNone/>
                      </a:pPr>
                      <a:r>
                        <a:rPr lang="en" sz="1300" b="1" i="0" u="none" strike="noStrike" cap="none">
                          <a:solidFill>
                            <a:srgbClr val="F1F5F9"/>
                          </a:solidFill>
                          <a:latin typeface="Proxima Nova"/>
                          <a:ea typeface="Proxima Nova"/>
                          <a:cs typeface="Proxima Nova"/>
                          <a:sym typeface="Proxima Nova"/>
                        </a:rPr>
                        <a:t>Li-Fraumeni</a:t>
                      </a:r>
                      <a:endParaRPr sz="1300">
                        <a:latin typeface="Proxima Nova"/>
                        <a:ea typeface="Proxima Nova"/>
                        <a:cs typeface="Proxima Nova"/>
                        <a:sym typeface="Proxima Nova"/>
                      </a:endParaRPr>
                    </a:p>
                  </a:txBody>
                  <a:tcPr marL="47625" marR="47625" marT="19050" marB="19050" anchor="ctr">
                    <a:lnL w="7150" cap="flat" cmpd="sng">
                      <a:solidFill>
                        <a:srgbClr val="000000">
                          <a:alpha val="0"/>
                        </a:srgbClr>
                      </a:solidFill>
                      <a:prstDash val="solid"/>
                      <a:round/>
                      <a:headEnd type="none" w="sm" len="sm"/>
                      <a:tailEnd type="none" w="sm" len="sm"/>
                    </a:lnL>
                    <a:lnR w="7150" cap="flat" cmpd="sng">
                      <a:solidFill>
                        <a:srgbClr val="000000">
                          <a:alpha val="0"/>
                        </a:srgbClr>
                      </a:solidFill>
                      <a:prstDash val="solid"/>
                      <a:round/>
                      <a:headEnd type="none" w="sm" len="sm"/>
                      <a:tailEnd type="none" w="sm" len="sm"/>
                    </a:lnR>
                    <a:lnT w="7150" cap="flat" cmpd="sng">
                      <a:solidFill>
                        <a:srgbClr val="000000">
                          <a:alpha val="0"/>
                        </a:srgbClr>
                      </a:solidFill>
                      <a:prstDash val="solid"/>
                      <a:round/>
                      <a:headEnd type="none" w="sm" len="sm"/>
                      <a:tailEnd type="none" w="sm" len="sm"/>
                    </a:lnT>
                    <a:lnB w="7150" cap="flat" cmpd="sng">
                      <a:solidFill>
                        <a:srgbClr val="000000">
                          <a:alpha val="0"/>
                        </a:srgbClr>
                      </a:solidFill>
                      <a:prstDash val="solid"/>
                      <a:round/>
                      <a:headEnd type="none" w="sm" len="sm"/>
                      <a:tailEnd type="none" w="sm" len="sm"/>
                    </a:lnB>
                    <a:solidFill>
                      <a:srgbClr val="0F172A"/>
                    </a:solidFill>
                  </a:tcPr>
                </a:tc>
                <a:tc>
                  <a:txBody>
                    <a:bodyPr/>
                    <a:lstStyle/>
                    <a:p>
                      <a:pPr marL="0" marR="0" lvl="0" indent="0" algn="l" rtl="0">
                        <a:spcBef>
                          <a:spcPts val="0"/>
                        </a:spcBef>
                        <a:spcAft>
                          <a:spcPts val="0"/>
                        </a:spcAft>
                        <a:buNone/>
                      </a:pPr>
                      <a:r>
                        <a:rPr lang="en" sz="1300" b="1" i="0" u="none" strike="noStrike" cap="none">
                          <a:solidFill>
                            <a:srgbClr val="34D399"/>
                          </a:solidFill>
                          <a:latin typeface="Proxima Nova"/>
                          <a:ea typeface="Proxima Nova"/>
                          <a:cs typeface="Proxima Nova"/>
                          <a:sym typeface="Proxima Nova"/>
                        </a:rPr>
                        <a:t>TP53</a:t>
                      </a:r>
                      <a:endParaRPr sz="1300">
                        <a:latin typeface="Proxima Nova"/>
                        <a:ea typeface="Proxima Nova"/>
                        <a:cs typeface="Proxima Nova"/>
                        <a:sym typeface="Proxima Nova"/>
                      </a:endParaRPr>
                    </a:p>
                  </a:txBody>
                  <a:tcPr marL="47625" marR="47625" marT="19050" marB="19050" anchor="ctr">
                    <a:lnL w="7150" cap="flat" cmpd="sng">
                      <a:solidFill>
                        <a:srgbClr val="000000">
                          <a:alpha val="0"/>
                        </a:srgbClr>
                      </a:solidFill>
                      <a:prstDash val="solid"/>
                      <a:round/>
                      <a:headEnd type="none" w="sm" len="sm"/>
                      <a:tailEnd type="none" w="sm" len="sm"/>
                    </a:lnL>
                    <a:lnR w="7150" cap="flat" cmpd="sng">
                      <a:solidFill>
                        <a:srgbClr val="000000">
                          <a:alpha val="0"/>
                        </a:srgbClr>
                      </a:solidFill>
                      <a:prstDash val="solid"/>
                      <a:round/>
                      <a:headEnd type="none" w="sm" len="sm"/>
                      <a:tailEnd type="none" w="sm" len="sm"/>
                    </a:lnR>
                    <a:lnT w="7150" cap="flat" cmpd="sng">
                      <a:solidFill>
                        <a:srgbClr val="000000">
                          <a:alpha val="0"/>
                        </a:srgbClr>
                      </a:solidFill>
                      <a:prstDash val="solid"/>
                      <a:round/>
                      <a:headEnd type="none" w="sm" len="sm"/>
                      <a:tailEnd type="none" w="sm" len="sm"/>
                    </a:lnT>
                    <a:lnB w="7150" cap="flat" cmpd="sng">
                      <a:solidFill>
                        <a:srgbClr val="000000">
                          <a:alpha val="0"/>
                        </a:srgbClr>
                      </a:solidFill>
                      <a:prstDash val="solid"/>
                      <a:round/>
                      <a:headEnd type="none" w="sm" len="sm"/>
                      <a:tailEnd type="none" w="sm" len="sm"/>
                    </a:lnB>
                    <a:solidFill>
                      <a:srgbClr val="0F172A"/>
                    </a:solidFill>
                  </a:tcPr>
                </a:tc>
                <a:tc>
                  <a:txBody>
                    <a:bodyPr/>
                    <a:lstStyle/>
                    <a:p>
                      <a:pPr marL="0" marR="0" lvl="0" indent="0" algn="l" rtl="0">
                        <a:spcBef>
                          <a:spcPts val="0"/>
                        </a:spcBef>
                        <a:spcAft>
                          <a:spcPts val="0"/>
                        </a:spcAft>
                        <a:buNone/>
                      </a:pPr>
                      <a:r>
                        <a:rPr lang="en" sz="1200" i="0" u="none" strike="noStrike" cap="none">
                          <a:solidFill>
                            <a:srgbClr val="CBD5E1"/>
                          </a:solidFill>
                          <a:latin typeface="Proxima Nova"/>
                          <a:ea typeface="Proxima Nova"/>
                          <a:cs typeface="Proxima Nova"/>
                          <a:sym typeface="Proxima Nova"/>
                        </a:rPr>
                        <a:t>Early-onset soft tissue sarcomas, osteosarcomas, premenopausal breast cancer, brain tumors, adrenocortical carcinoma, and leukemias.</a:t>
                      </a:r>
                      <a:endParaRPr sz="1200">
                        <a:latin typeface="Proxima Nova"/>
                        <a:ea typeface="Proxima Nova"/>
                        <a:cs typeface="Proxima Nova"/>
                        <a:sym typeface="Proxima Nova"/>
                      </a:endParaRPr>
                    </a:p>
                  </a:txBody>
                  <a:tcPr marL="47625" marR="47625" marT="19050" marB="19050" anchor="ctr">
                    <a:lnL w="7150" cap="flat" cmpd="sng">
                      <a:solidFill>
                        <a:srgbClr val="000000">
                          <a:alpha val="0"/>
                        </a:srgbClr>
                      </a:solidFill>
                      <a:prstDash val="solid"/>
                      <a:round/>
                      <a:headEnd type="none" w="sm" len="sm"/>
                      <a:tailEnd type="none" w="sm" len="sm"/>
                    </a:lnL>
                    <a:lnR w="7150" cap="flat" cmpd="sng">
                      <a:solidFill>
                        <a:srgbClr val="000000">
                          <a:alpha val="0"/>
                        </a:srgbClr>
                      </a:solidFill>
                      <a:prstDash val="solid"/>
                      <a:round/>
                      <a:headEnd type="none" w="sm" len="sm"/>
                      <a:tailEnd type="none" w="sm" len="sm"/>
                    </a:lnR>
                    <a:lnT w="7150" cap="flat" cmpd="sng">
                      <a:solidFill>
                        <a:srgbClr val="000000">
                          <a:alpha val="0"/>
                        </a:srgbClr>
                      </a:solidFill>
                      <a:prstDash val="solid"/>
                      <a:round/>
                      <a:headEnd type="none" w="sm" len="sm"/>
                      <a:tailEnd type="none" w="sm" len="sm"/>
                    </a:lnT>
                    <a:lnB w="7150" cap="flat" cmpd="sng">
                      <a:solidFill>
                        <a:srgbClr val="000000">
                          <a:alpha val="0"/>
                        </a:srgbClr>
                      </a:solidFill>
                      <a:prstDash val="solid"/>
                      <a:round/>
                      <a:headEnd type="none" w="sm" len="sm"/>
                      <a:tailEnd type="none" w="sm" len="sm"/>
                    </a:lnB>
                    <a:solidFill>
                      <a:srgbClr val="0F172A"/>
                    </a:solidFill>
                  </a:tcPr>
                </a:tc>
                <a:extLst>
                  <a:ext uri="{0D108BD9-81ED-4DB2-BD59-A6C34878D82A}">
                    <a16:rowId xmlns:a16="http://schemas.microsoft.com/office/drawing/2014/main" val="10003"/>
                  </a:ext>
                </a:extLst>
              </a:tr>
              <a:tr h="528200">
                <a:tc>
                  <a:txBody>
                    <a:bodyPr/>
                    <a:lstStyle/>
                    <a:p>
                      <a:pPr marL="0" marR="0" lvl="0" indent="0" algn="l" rtl="0">
                        <a:spcBef>
                          <a:spcPts val="0"/>
                        </a:spcBef>
                        <a:spcAft>
                          <a:spcPts val="0"/>
                        </a:spcAft>
                        <a:buNone/>
                      </a:pPr>
                      <a:r>
                        <a:rPr lang="en" sz="1300" b="1" i="0" u="none" strike="noStrike" cap="none">
                          <a:solidFill>
                            <a:srgbClr val="F1F5F9"/>
                          </a:solidFill>
                          <a:latin typeface="Proxima Nova"/>
                          <a:ea typeface="Proxima Nova"/>
                          <a:cs typeface="Proxima Nova"/>
                          <a:sym typeface="Proxima Nova"/>
                        </a:rPr>
                        <a:t>FAP</a:t>
                      </a:r>
                      <a:endParaRPr sz="1300">
                        <a:latin typeface="Proxima Nova"/>
                        <a:ea typeface="Proxima Nova"/>
                        <a:cs typeface="Proxima Nova"/>
                        <a:sym typeface="Proxima Nova"/>
                      </a:endParaRPr>
                    </a:p>
                  </a:txBody>
                  <a:tcPr marL="47625" marR="47625" marT="19050" marB="19050" anchor="ctr">
                    <a:lnL w="7150" cap="flat" cmpd="sng">
                      <a:solidFill>
                        <a:srgbClr val="000000">
                          <a:alpha val="0"/>
                        </a:srgbClr>
                      </a:solidFill>
                      <a:prstDash val="solid"/>
                      <a:round/>
                      <a:headEnd type="none" w="sm" len="sm"/>
                      <a:tailEnd type="none" w="sm" len="sm"/>
                    </a:lnL>
                    <a:lnR w="7150" cap="flat" cmpd="sng">
                      <a:solidFill>
                        <a:srgbClr val="000000">
                          <a:alpha val="0"/>
                        </a:srgbClr>
                      </a:solidFill>
                      <a:prstDash val="solid"/>
                      <a:round/>
                      <a:headEnd type="none" w="sm" len="sm"/>
                      <a:tailEnd type="none" w="sm" len="sm"/>
                    </a:lnR>
                    <a:lnT w="7150" cap="flat" cmpd="sng">
                      <a:solidFill>
                        <a:srgbClr val="000000">
                          <a:alpha val="0"/>
                        </a:srgbClr>
                      </a:solidFill>
                      <a:prstDash val="solid"/>
                      <a:round/>
                      <a:headEnd type="none" w="sm" len="sm"/>
                      <a:tailEnd type="none" w="sm" len="sm"/>
                    </a:lnT>
                    <a:lnB w="7150" cap="flat" cmpd="sng">
                      <a:solidFill>
                        <a:srgbClr val="000000">
                          <a:alpha val="0"/>
                        </a:srgbClr>
                      </a:solidFill>
                      <a:prstDash val="solid"/>
                      <a:round/>
                      <a:headEnd type="none" w="sm" len="sm"/>
                      <a:tailEnd type="none" w="sm" len="sm"/>
                    </a:lnB>
                    <a:solidFill>
                      <a:srgbClr val="1E293B"/>
                    </a:solidFill>
                  </a:tcPr>
                </a:tc>
                <a:tc>
                  <a:txBody>
                    <a:bodyPr/>
                    <a:lstStyle/>
                    <a:p>
                      <a:pPr marL="0" marR="0" lvl="0" indent="0" algn="l" rtl="0">
                        <a:spcBef>
                          <a:spcPts val="0"/>
                        </a:spcBef>
                        <a:spcAft>
                          <a:spcPts val="0"/>
                        </a:spcAft>
                        <a:buNone/>
                      </a:pPr>
                      <a:r>
                        <a:rPr lang="en" sz="1300" b="1" i="0" u="none" strike="noStrike" cap="none">
                          <a:solidFill>
                            <a:srgbClr val="34D399"/>
                          </a:solidFill>
                          <a:latin typeface="Proxima Nova"/>
                          <a:ea typeface="Proxima Nova"/>
                          <a:cs typeface="Proxima Nova"/>
                          <a:sym typeface="Proxima Nova"/>
                        </a:rPr>
                        <a:t>APC</a:t>
                      </a:r>
                      <a:endParaRPr sz="1300">
                        <a:latin typeface="Proxima Nova"/>
                        <a:ea typeface="Proxima Nova"/>
                        <a:cs typeface="Proxima Nova"/>
                        <a:sym typeface="Proxima Nova"/>
                      </a:endParaRPr>
                    </a:p>
                  </a:txBody>
                  <a:tcPr marL="47625" marR="47625" marT="19050" marB="19050" anchor="ctr">
                    <a:lnL w="7150" cap="flat" cmpd="sng">
                      <a:solidFill>
                        <a:srgbClr val="000000">
                          <a:alpha val="0"/>
                        </a:srgbClr>
                      </a:solidFill>
                      <a:prstDash val="solid"/>
                      <a:round/>
                      <a:headEnd type="none" w="sm" len="sm"/>
                      <a:tailEnd type="none" w="sm" len="sm"/>
                    </a:lnL>
                    <a:lnR w="7150" cap="flat" cmpd="sng">
                      <a:solidFill>
                        <a:srgbClr val="000000">
                          <a:alpha val="0"/>
                        </a:srgbClr>
                      </a:solidFill>
                      <a:prstDash val="solid"/>
                      <a:round/>
                      <a:headEnd type="none" w="sm" len="sm"/>
                      <a:tailEnd type="none" w="sm" len="sm"/>
                    </a:lnR>
                    <a:lnT w="7150" cap="flat" cmpd="sng">
                      <a:solidFill>
                        <a:srgbClr val="000000">
                          <a:alpha val="0"/>
                        </a:srgbClr>
                      </a:solidFill>
                      <a:prstDash val="solid"/>
                      <a:round/>
                      <a:headEnd type="none" w="sm" len="sm"/>
                      <a:tailEnd type="none" w="sm" len="sm"/>
                    </a:lnT>
                    <a:lnB w="7150" cap="flat" cmpd="sng">
                      <a:solidFill>
                        <a:srgbClr val="000000">
                          <a:alpha val="0"/>
                        </a:srgbClr>
                      </a:solidFill>
                      <a:prstDash val="solid"/>
                      <a:round/>
                      <a:headEnd type="none" w="sm" len="sm"/>
                      <a:tailEnd type="none" w="sm" len="sm"/>
                    </a:lnB>
                    <a:solidFill>
                      <a:srgbClr val="1E293B"/>
                    </a:solidFill>
                  </a:tcPr>
                </a:tc>
                <a:tc>
                  <a:txBody>
                    <a:bodyPr/>
                    <a:lstStyle/>
                    <a:p>
                      <a:pPr marL="0" marR="0" lvl="0" indent="0" algn="l" rtl="0">
                        <a:spcBef>
                          <a:spcPts val="0"/>
                        </a:spcBef>
                        <a:spcAft>
                          <a:spcPts val="0"/>
                        </a:spcAft>
                        <a:buNone/>
                      </a:pPr>
                      <a:r>
                        <a:rPr lang="en" sz="1200" i="0" u="none" strike="noStrike" cap="none">
                          <a:solidFill>
                            <a:srgbClr val="CBD5E1"/>
                          </a:solidFill>
                          <a:latin typeface="Proxima Nova"/>
                          <a:ea typeface="Proxima Nova"/>
                          <a:cs typeface="Proxima Nova"/>
                          <a:sym typeface="Proxima Nova"/>
                        </a:rPr>
                        <a:t>Hundreds to thousands of adenomatous colorectal polyps; carries a near 100% lifetime risk of colorectal cancer if left untreated.</a:t>
                      </a:r>
                      <a:endParaRPr sz="1200">
                        <a:latin typeface="Proxima Nova"/>
                        <a:ea typeface="Proxima Nova"/>
                        <a:cs typeface="Proxima Nova"/>
                        <a:sym typeface="Proxima Nova"/>
                      </a:endParaRPr>
                    </a:p>
                  </a:txBody>
                  <a:tcPr marL="47625" marR="47625" marT="19050" marB="19050" anchor="ctr">
                    <a:lnL w="7150" cap="flat" cmpd="sng">
                      <a:solidFill>
                        <a:srgbClr val="000000">
                          <a:alpha val="0"/>
                        </a:srgbClr>
                      </a:solidFill>
                      <a:prstDash val="solid"/>
                      <a:round/>
                      <a:headEnd type="none" w="sm" len="sm"/>
                      <a:tailEnd type="none" w="sm" len="sm"/>
                    </a:lnL>
                    <a:lnR w="7150" cap="flat" cmpd="sng">
                      <a:solidFill>
                        <a:srgbClr val="000000">
                          <a:alpha val="0"/>
                        </a:srgbClr>
                      </a:solidFill>
                      <a:prstDash val="solid"/>
                      <a:round/>
                      <a:headEnd type="none" w="sm" len="sm"/>
                      <a:tailEnd type="none" w="sm" len="sm"/>
                    </a:lnR>
                    <a:lnT w="7150" cap="flat" cmpd="sng">
                      <a:solidFill>
                        <a:srgbClr val="000000">
                          <a:alpha val="0"/>
                        </a:srgbClr>
                      </a:solidFill>
                      <a:prstDash val="solid"/>
                      <a:round/>
                      <a:headEnd type="none" w="sm" len="sm"/>
                      <a:tailEnd type="none" w="sm" len="sm"/>
                    </a:lnT>
                    <a:lnB w="7150" cap="flat" cmpd="sng">
                      <a:solidFill>
                        <a:srgbClr val="000000">
                          <a:alpha val="0"/>
                        </a:srgbClr>
                      </a:solidFill>
                      <a:prstDash val="solid"/>
                      <a:round/>
                      <a:headEnd type="none" w="sm" len="sm"/>
                      <a:tailEnd type="none" w="sm" len="sm"/>
                    </a:lnB>
                    <a:solidFill>
                      <a:srgbClr val="1E293B"/>
                    </a:solidFill>
                  </a:tcPr>
                </a:tc>
                <a:extLst>
                  <a:ext uri="{0D108BD9-81ED-4DB2-BD59-A6C34878D82A}">
                    <a16:rowId xmlns:a16="http://schemas.microsoft.com/office/drawing/2014/main" val="10004"/>
                  </a:ext>
                </a:extLst>
              </a:tr>
              <a:tr h="935325">
                <a:tc>
                  <a:txBody>
                    <a:bodyPr/>
                    <a:lstStyle/>
                    <a:p>
                      <a:pPr marL="0" marR="0" lvl="0" indent="0" algn="l" rtl="0">
                        <a:spcBef>
                          <a:spcPts val="0"/>
                        </a:spcBef>
                        <a:spcAft>
                          <a:spcPts val="0"/>
                        </a:spcAft>
                        <a:buNone/>
                      </a:pPr>
                      <a:r>
                        <a:rPr lang="en" sz="1300" b="1" i="0" u="none" strike="noStrike" cap="none">
                          <a:solidFill>
                            <a:srgbClr val="F1F5F9"/>
                          </a:solidFill>
                          <a:latin typeface="Proxima Nova"/>
                          <a:ea typeface="Proxima Nova"/>
                          <a:cs typeface="Proxima Nova"/>
                          <a:sym typeface="Proxima Nova"/>
                        </a:rPr>
                        <a:t>Peutz-Jeghers</a:t>
                      </a:r>
                      <a:endParaRPr sz="1300">
                        <a:latin typeface="Proxima Nova"/>
                        <a:ea typeface="Proxima Nova"/>
                        <a:cs typeface="Proxima Nova"/>
                        <a:sym typeface="Proxima Nova"/>
                      </a:endParaRPr>
                    </a:p>
                  </a:txBody>
                  <a:tcPr marL="47625" marR="47625" marT="19050" marB="19050" anchor="ctr">
                    <a:lnL w="7150" cap="flat" cmpd="sng">
                      <a:solidFill>
                        <a:srgbClr val="000000">
                          <a:alpha val="0"/>
                        </a:srgbClr>
                      </a:solidFill>
                      <a:prstDash val="solid"/>
                      <a:round/>
                      <a:headEnd type="none" w="sm" len="sm"/>
                      <a:tailEnd type="none" w="sm" len="sm"/>
                    </a:lnL>
                    <a:lnR w="7150" cap="flat" cmpd="sng">
                      <a:solidFill>
                        <a:srgbClr val="000000">
                          <a:alpha val="0"/>
                        </a:srgbClr>
                      </a:solidFill>
                      <a:prstDash val="solid"/>
                      <a:round/>
                      <a:headEnd type="none" w="sm" len="sm"/>
                      <a:tailEnd type="none" w="sm" len="sm"/>
                    </a:lnR>
                    <a:lnT w="7150" cap="flat" cmpd="sng">
                      <a:solidFill>
                        <a:srgbClr val="000000">
                          <a:alpha val="0"/>
                        </a:srgbClr>
                      </a:solidFill>
                      <a:prstDash val="solid"/>
                      <a:round/>
                      <a:headEnd type="none" w="sm" len="sm"/>
                      <a:tailEnd type="none" w="sm" len="sm"/>
                    </a:lnT>
                    <a:lnB w="7150" cap="flat" cmpd="sng">
                      <a:solidFill>
                        <a:srgbClr val="000000">
                          <a:alpha val="0"/>
                        </a:srgbClr>
                      </a:solidFill>
                      <a:prstDash val="solid"/>
                      <a:round/>
                      <a:headEnd type="none" w="sm" len="sm"/>
                      <a:tailEnd type="none" w="sm" len="sm"/>
                    </a:lnB>
                    <a:solidFill>
                      <a:srgbClr val="0F172A"/>
                    </a:solidFill>
                  </a:tcPr>
                </a:tc>
                <a:tc>
                  <a:txBody>
                    <a:bodyPr/>
                    <a:lstStyle/>
                    <a:p>
                      <a:pPr marL="0" marR="0" lvl="0" indent="0" algn="l" rtl="0">
                        <a:spcBef>
                          <a:spcPts val="0"/>
                        </a:spcBef>
                        <a:spcAft>
                          <a:spcPts val="0"/>
                        </a:spcAft>
                        <a:buNone/>
                      </a:pPr>
                      <a:r>
                        <a:rPr lang="en" sz="1300" b="1" i="0" u="none" strike="noStrike" cap="none">
                          <a:solidFill>
                            <a:srgbClr val="34D399"/>
                          </a:solidFill>
                          <a:latin typeface="Proxima Nova"/>
                          <a:ea typeface="Proxima Nova"/>
                          <a:cs typeface="Proxima Nova"/>
                          <a:sym typeface="Proxima Nova"/>
                        </a:rPr>
                        <a:t>STK11</a:t>
                      </a:r>
                      <a:endParaRPr sz="1300">
                        <a:latin typeface="Proxima Nova"/>
                        <a:ea typeface="Proxima Nova"/>
                        <a:cs typeface="Proxima Nova"/>
                        <a:sym typeface="Proxima Nova"/>
                      </a:endParaRPr>
                    </a:p>
                  </a:txBody>
                  <a:tcPr marL="47625" marR="47625" marT="19050" marB="19050" anchor="ctr">
                    <a:lnL w="7150" cap="flat" cmpd="sng">
                      <a:solidFill>
                        <a:srgbClr val="000000">
                          <a:alpha val="0"/>
                        </a:srgbClr>
                      </a:solidFill>
                      <a:prstDash val="solid"/>
                      <a:round/>
                      <a:headEnd type="none" w="sm" len="sm"/>
                      <a:tailEnd type="none" w="sm" len="sm"/>
                    </a:lnL>
                    <a:lnR w="7150" cap="flat" cmpd="sng">
                      <a:solidFill>
                        <a:srgbClr val="000000">
                          <a:alpha val="0"/>
                        </a:srgbClr>
                      </a:solidFill>
                      <a:prstDash val="solid"/>
                      <a:round/>
                      <a:headEnd type="none" w="sm" len="sm"/>
                      <a:tailEnd type="none" w="sm" len="sm"/>
                    </a:lnR>
                    <a:lnT w="7150" cap="flat" cmpd="sng">
                      <a:solidFill>
                        <a:srgbClr val="000000">
                          <a:alpha val="0"/>
                        </a:srgbClr>
                      </a:solidFill>
                      <a:prstDash val="solid"/>
                      <a:round/>
                      <a:headEnd type="none" w="sm" len="sm"/>
                      <a:tailEnd type="none" w="sm" len="sm"/>
                    </a:lnT>
                    <a:lnB w="7150" cap="flat" cmpd="sng">
                      <a:solidFill>
                        <a:srgbClr val="000000">
                          <a:alpha val="0"/>
                        </a:srgbClr>
                      </a:solidFill>
                      <a:prstDash val="solid"/>
                      <a:round/>
                      <a:headEnd type="none" w="sm" len="sm"/>
                      <a:tailEnd type="none" w="sm" len="sm"/>
                    </a:lnB>
                    <a:solidFill>
                      <a:srgbClr val="0F172A"/>
                    </a:solidFill>
                  </a:tcPr>
                </a:tc>
                <a:tc>
                  <a:txBody>
                    <a:bodyPr/>
                    <a:lstStyle/>
                    <a:p>
                      <a:pPr marL="0" marR="0" lvl="0" indent="0" algn="l" rtl="0">
                        <a:spcBef>
                          <a:spcPts val="0"/>
                        </a:spcBef>
                        <a:spcAft>
                          <a:spcPts val="0"/>
                        </a:spcAft>
                        <a:buNone/>
                      </a:pPr>
                      <a:r>
                        <a:rPr lang="en" sz="1200" i="0" u="none" strike="noStrike" cap="none">
                          <a:solidFill>
                            <a:srgbClr val="CBD5E1"/>
                          </a:solidFill>
                          <a:latin typeface="Proxima Nova"/>
                          <a:ea typeface="Proxima Nova"/>
                          <a:cs typeface="Proxima Nova"/>
                          <a:sym typeface="Proxima Nova"/>
                        </a:rPr>
                        <a:t>Gastrointestinal hamartomatous polyps and distinctive mucocutaneous hyperpigmentation (melanotic macules); increased risk of GI, breast, and pancreatic cancers.</a:t>
                      </a:r>
                      <a:endParaRPr sz="1200">
                        <a:latin typeface="Proxima Nova"/>
                        <a:ea typeface="Proxima Nova"/>
                        <a:cs typeface="Proxima Nova"/>
                        <a:sym typeface="Proxima Nova"/>
                      </a:endParaRPr>
                    </a:p>
                  </a:txBody>
                  <a:tcPr marL="47625" marR="47625" marT="19050" marB="19050" anchor="ctr">
                    <a:lnL w="7150" cap="flat" cmpd="sng">
                      <a:solidFill>
                        <a:srgbClr val="000000">
                          <a:alpha val="0"/>
                        </a:srgbClr>
                      </a:solidFill>
                      <a:prstDash val="solid"/>
                      <a:round/>
                      <a:headEnd type="none" w="sm" len="sm"/>
                      <a:tailEnd type="none" w="sm" len="sm"/>
                    </a:lnL>
                    <a:lnR w="7150" cap="flat" cmpd="sng">
                      <a:solidFill>
                        <a:srgbClr val="000000">
                          <a:alpha val="0"/>
                        </a:srgbClr>
                      </a:solidFill>
                      <a:prstDash val="solid"/>
                      <a:round/>
                      <a:headEnd type="none" w="sm" len="sm"/>
                      <a:tailEnd type="none" w="sm" len="sm"/>
                    </a:lnR>
                    <a:lnT w="7150" cap="flat" cmpd="sng">
                      <a:solidFill>
                        <a:srgbClr val="000000">
                          <a:alpha val="0"/>
                        </a:srgbClr>
                      </a:solidFill>
                      <a:prstDash val="solid"/>
                      <a:round/>
                      <a:headEnd type="none" w="sm" len="sm"/>
                      <a:tailEnd type="none" w="sm" len="sm"/>
                    </a:lnT>
                    <a:lnB w="7150" cap="flat" cmpd="sng">
                      <a:solidFill>
                        <a:srgbClr val="000000">
                          <a:alpha val="0"/>
                        </a:srgbClr>
                      </a:solidFill>
                      <a:prstDash val="solid"/>
                      <a:round/>
                      <a:headEnd type="none" w="sm" len="sm"/>
                      <a:tailEnd type="none" w="sm" len="sm"/>
                    </a:lnB>
                    <a:solidFill>
                      <a:srgbClr val="0F172A"/>
                    </a:solidFill>
                  </a:tcPr>
                </a:tc>
                <a:extLst>
                  <a:ext uri="{0D108BD9-81ED-4DB2-BD59-A6C34878D82A}">
                    <a16:rowId xmlns:a16="http://schemas.microsoft.com/office/drawing/2014/main" val="10005"/>
                  </a:ext>
                </a:extLst>
              </a:tr>
              <a:tr h="243200">
                <a:tc>
                  <a:txBody>
                    <a:bodyPr/>
                    <a:lstStyle/>
                    <a:p>
                      <a:pPr marL="0" marR="0" lvl="0" indent="0" algn="l" rtl="0">
                        <a:spcBef>
                          <a:spcPts val="0"/>
                        </a:spcBef>
                        <a:spcAft>
                          <a:spcPts val="0"/>
                        </a:spcAft>
                        <a:buNone/>
                      </a:pPr>
                      <a:r>
                        <a:rPr lang="en" sz="1300" b="1" i="0" u="none" strike="noStrike" cap="none">
                          <a:solidFill>
                            <a:srgbClr val="F1F5F9"/>
                          </a:solidFill>
                          <a:latin typeface="Proxima Nova"/>
                          <a:ea typeface="Proxima Nova"/>
                          <a:cs typeface="Proxima Nova"/>
                          <a:sym typeface="Proxima Nova"/>
                        </a:rPr>
                        <a:t>Cowden Syndrome</a:t>
                      </a:r>
                      <a:endParaRPr sz="1300">
                        <a:latin typeface="Proxima Nova"/>
                        <a:ea typeface="Proxima Nova"/>
                        <a:cs typeface="Proxima Nova"/>
                        <a:sym typeface="Proxima Nova"/>
                      </a:endParaRPr>
                    </a:p>
                  </a:txBody>
                  <a:tcPr marL="47625" marR="47625" marT="19050" marB="19050" anchor="ctr">
                    <a:lnL w="7150" cap="flat" cmpd="sng">
                      <a:solidFill>
                        <a:srgbClr val="000000">
                          <a:alpha val="0"/>
                        </a:srgbClr>
                      </a:solidFill>
                      <a:prstDash val="solid"/>
                      <a:round/>
                      <a:headEnd type="none" w="sm" len="sm"/>
                      <a:tailEnd type="none" w="sm" len="sm"/>
                    </a:lnL>
                    <a:lnR w="7150" cap="flat" cmpd="sng">
                      <a:solidFill>
                        <a:srgbClr val="000000">
                          <a:alpha val="0"/>
                        </a:srgbClr>
                      </a:solidFill>
                      <a:prstDash val="solid"/>
                      <a:round/>
                      <a:headEnd type="none" w="sm" len="sm"/>
                      <a:tailEnd type="none" w="sm" len="sm"/>
                    </a:lnR>
                    <a:lnT w="7150" cap="flat" cmpd="sng">
                      <a:solidFill>
                        <a:srgbClr val="000000">
                          <a:alpha val="0"/>
                        </a:srgbClr>
                      </a:solidFill>
                      <a:prstDash val="solid"/>
                      <a:round/>
                      <a:headEnd type="none" w="sm" len="sm"/>
                      <a:tailEnd type="none" w="sm" len="sm"/>
                    </a:lnT>
                    <a:lnB w="7150" cap="flat" cmpd="sng">
                      <a:solidFill>
                        <a:srgbClr val="000000">
                          <a:alpha val="0"/>
                        </a:srgbClr>
                      </a:solidFill>
                      <a:prstDash val="solid"/>
                      <a:round/>
                      <a:headEnd type="none" w="sm" len="sm"/>
                      <a:tailEnd type="none" w="sm" len="sm"/>
                    </a:lnB>
                    <a:solidFill>
                      <a:srgbClr val="1E293B"/>
                    </a:solidFill>
                  </a:tcPr>
                </a:tc>
                <a:tc>
                  <a:txBody>
                    <a:bodyPr/>
                    <a:lstStyle/>
                    <a:p>
                      <a:pPr marL="0" marR="0" lvl="0" indent="0" algn="l" rtl="0">
                        <a:spcBef>
                          <a:spcPts val="0"/>
                        </a:spcBef>
                        <a:spcAft>
                          <a:spcPts val="0"/>
                        </a:spcAft>
                        <a:buNone/>
                      </a:pPr>
                      <a:r>
                        <a:rPr lang="en" sz="1300" b="1" i="0" u="none" strike="noStrike" cap="none">
                          <a:solidFill>
                            <a:srgbClr val="34D399"/>
                          </a:solidFill>
                          <a:latin typeface="Proxima Nova"/>
                          <a:ea typeface="Proxima Nova"/>
                          <a:cs typeface="Proxima Nova"/>
                          <a:sym typeface="Proxima Nova"/>
                        </a:rPr>
                        <a:t>PTEN</a:t>
                      </a:r>
                      <a:endParaRPr sz="1300">
                        <a:latin typeface="Proxima Nova"/>
                        <a:ea typeface="Proxima Nova"/>
                        <a:cs typeface="Proxima Nova"/>
                        <a:sym typeface="Proxima Nova"/>
                      </a:endParaRPr>
                    </a:p>
                  </a:txBody>
                  <a:tcPr marL="47625" marR="47625" marT="19050" marB="19050" anchor="ctr">
                    <a:lnL w="7150" cap="flat" cmpd="sng">
                      <a:solidFill>
                        <a:srgbClr val="000000">
                          <a:alpha val="0"/>
                        </a:srgbClr>
                      </a:solidFill>
                      <a:prstDash val="solid"/>
                      <a:round/>
                      <a:headEnd type="none" w="sm" len="sm"/>
                      <a:tailEnd type="none" w="sm" len="sm"/>
                    </a:lnL>
                    <a:lnR w="7150" cap="flat" cmpd="sng">
                      <a:solidFill>
                        <a:srgbClr val="000000">
                          <a:alpha val="0"/>
                        </a:srgbClr>
                      </a:solidFill>
                      <a:prstDash val="solid"/>
                      <a:round/>
                      <a:headEnd type="none" w="sm" len="sm"/>
                      <a:tailEnd type="none" w="sm" len="sm"/>
                    </a:lnR>
                    <a:lnT w="7150" cap="flat" cmpd="sng">
                      <a:solidFill>
                        <a:srgbClr val="000000">
                          <a:alpha val="0"/>
                        </a:srgbClr>
                      </a:solidFill>
                      <a:prstDash val="solid"/>
                      <a:round/>
                      <a:headEnd type="none" w="sm" len="sm"/>
                      <a:tailEnd type="none" w="sm" len="sm"/>
                    </a:lnT>
                    <a:lnB w="7150" cap="flat" cmpd="sng">
                      <a:solidFill>
                        <a:srgbClr val="000000">
                          <a:alpha val="0"/>
                        </a:srgbClr>
                      </a:solidFill>
                      <a:prstDash val="solid"/>
                      <a:round/>
                      <a:headEnd type="none" w="sm" len="sm"/>
                      <a:tailEnd type="none" w="sm" len="sm"/>
                    </a:lnB>
                    <a:solidFill>
                      <a:srgbClr val="1E293B"/>
                    </a:solidFill>
                  </a:tcPr>
                </a:tc>
                <a:tc>
                  <a:txBody>
                    <a:bodyPr/>
                    <a:lstStyle/>
                    <a:p>
                      <a:pPr marL="0" marR="0" lvl="0" indent="0" algn="l" rtl="0">
                        <a:spcBef>
                          <a:spcPts val="0"/>
                        </a:spcBef>
                        <a:spcAft>
                          <a:spcPts val="0"/>
                        </a:spcAft>
                        <a:buNone/>
                      </a:pPr>
                      <a:r>
                        <a:rPr lang="en" sz="1200" i="0" u="none" strike="noStrike" cap="none">
                          <a:solidFill>
                            <a:srgbClr val="CBD5E1"/>
                          </a:solidFill>
                          <a:latin typeface="Proxima Nova"/>
                          <a:ea typeface="Proxima Nova"/>
                          <a:cs typeface="Proxima Nova"/>
                          <a:sym typeface="Proxima Nova"/>
                        </a:rPr>
                        <a:t>Macrocephaly, multiple benign hamartomas, and mucocutaneous lesions; significantly elevated risk of breast, thyroid, and endometrial cancers.</a:t>
                      </a:r>
                      <a:endParaRPr sz="1200">
                        <a:latin typeface="Proxima Nova"/>
                        <a:ea typeface="Proxima Nova"/>
                        <a:cs typeface="Proxima Nova"/>
                        <a:sym typeface="Proxima Nova"/>
                      </a:endParaRPr>
                    </a:p>
                  </a:txBody>
                  <a:tcPr marL="47625" marR="47625" marT="19050" marB="19050" anchor="ctr">
                    <a:lnL w="7150" cap="flat" cmpd="sng">
                      <a:solidFill>
                        <a:srgbClr val="000000">
                          <a:alpha val="0"/>
                        </a:srgbClr>
                      </a:solidFill>
                      <a:prstDash val="solid"/>
                      <a:round/>
                      <a:headEnd type="none" w="sm" len="sm"/>
                      <a:tailEnd type="none" w="sm" len="sm"/>
                    </a:lnL>
                    <a:lnR w="7150" cap="flat" cmpd="sng">
                      <a:solidFill>
                        <a:srgbClr val="000000">
                          <a:alpha val="0"/>
                        </a:srgbClr>
                      </a:solidFill>
                      <a:prstDash val="solid"/>
                      <a:round/>
                      <a:headEnd type="none" w="sm" len="sm"/>
                      <a:tailEnd type="none" w="sm" len="sm"/>
                    </a:lnR>
                    <a:lnT w="7150" cap="flat" cmpd="sng">
                      <a:solidFill>
                        <a:srgbClr val="000000">
                          <a:alpha val="0"/>
                        </a:srgbClr>
                      </a:solidFill>
                      <a:prstDash val="solid"/>
                      <a:round/>
                      <a:headEnd type="none" w="sm" len="sm"/>
                      <a:tailEnd type="none" w="sm" len="sm"/>
                    </a:lnT>
                    <a:lnB w="7150" cap="flat" cmpd="sng">
                      <a:solidFill>
                        <a:srgbClr val="000000">
                          <a:alpha val="0"/>
                        </a:srgbClr>
                      </a:solidFill>
                      <a:prstDash val="solid"/>
                      <a:round/>
                      <a:headEnd type="none" w="sm" len="sm"/>
                      <a:tailEnd type="none" w="sm" len="sm"/>
                    </a:lnB>
                    <a:solidFill>
                      <a:srgbClr val="1E293B"/>
                    </a:solidFill>
                  </a:tcPr>
                </a:tc>
                <a:extLst>
                  <a:ext uri="{0D108BD9-81ED-4DB2-BD59-A6C34878D82A}">
                    <a16:rowId xmlns:a16="http://schemas.microsoft.com/office/drawing/2014/main" val="10006"/>
                  </a:ext>
                </a:extLst>
              </a:tr>
            </a:tbl>
          </a:graphicData>
        </a:graphic>
      </p:graphicFrame>
      <p:sp>
        <p:nvSpPr>
          <p:cNvPr id="137" name="Google Shape;137;p25"/>
          <p:cNvSpPr/>
          <p:nvPr/>
        </p:nvSpPr>
        <p:spPr>
          <a:xfrm>
            <a:off x="442913" y="1795871"/>
            <a:ext cx="2064600" cy="7200"/>
          </a:xfrm>
          <a:prstGeom prst="rect">
            <a:avLst/>
          </a:prstGeom>
          <a:solidFill>
            <a:srgbClr val="334155"/>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dk1"/>
              </a:solidFill>
              <a:latin typeface="Calibri"/>
              <a:ea typeface="Calibri"/>
              <a:cs typeface="Calibri"/>
              <a:sym typeface="Calibri"/>
            </a:endParaRPr>
          </a:p>
        </p:txBody>
      </p:sp>
      <p:sp>
        <p:nvSpPr>
          <p:cNvPr id="138" name="Google Shape;138;p25"/>
          <p:cNvSpPr/>
          <p:nvPr/>
        </p:nvSpPr>
        <p:spPr>
          <a:xfrm>
            <a:off x="2507456" y="1795871"/>
            <a:ext cx="2064600" cy="7200"/>
          </a:xfrm>
          <a:prstGeom prst="rect">
            <a:avLst/>
          </a:prstGeom>
          <a:solidFill>
            <a:srgbClr val="334155"/>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dk1"/>
              </a:solidFill>
              <a:latin typeface="Calibri"/>
              <a:ea typeface="Calibri"/>
              <a:cs typeface="Calibri"/>
              <a:sym typeface="Calibri"/>
            </a:endParaRPr>
          </a:p>
        </p:txBody>
      </p:sp>
      <p:sp>
        <p:nvSpPr>
          <p:cNvPr id="139" name="Google Shape;139;p25"/>
          <p:cNvSpPr/>
          <p:nvPr/>
        </p:nvSpPr>
        <p:spPr>
          <a:xfrm>
            <a:off x="4572000" y="1795871"/>
            <a:ext cx="4129200" cy="7200"/>
          </a:xfrm>
          <a:prstGeom prst="rect">
            <a:avLst/>
          </a:prstGeom>
          <a:solidFill>
            <a:srgbClr val="334155"/>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dk1"/>
              </a:solidFill>
              <a:latin typeface="Calibri"/>
              <a:ea typeface="Calibri"/>
              <a:cs typeface="Calibri"/>
              <a:sym typeface="Calibri"/>
            </a:endParaRPr>
          </a:p>
        </p:txBody>
      </p:sp>
      <p:sp>
        <p:nvSpPr>
          <p:cNvPr id="140" name="Google Shape;140;p25"/>
          <p:cNvSpPr/>
          <p:nvPr/>
        </p:nvSpPr>
        <p:spPr>
          <a:xfrm>
            <a:off x="442913" y="2343038"/>
            <a:ext cx="2064600" cy="7200"/>
          </a:xfrm>
          <a:prstGeom prst="rect">
            <a:avLst/>
          </a:prstGeom>
          <a:solidFill>
            <a:srgbClr val="334155"/>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dk1"/>
              </a:solidFill>
              <a:latin typeface="Calibri"/>
              <a:ea typeface="Calibri"/>
              <a:cs typeface="Calibri"/>
              <a:sym typeface="Calibri"/>
            </a:endParaRPr>
          </a:p>
        </p:txBody>
      </p:sp>
      <p:sp>
        <p:nvSpPr>
          <p:cNvPr id="141" name="Google Shape;141;p25"/>
          <p:cNvSpPr/>
          <p:nvPr/>
        </p:nvSpPr>
        <p:spPr>
          <a:xfrm>
            <a:off x="2507456" y="2343038"/>
            <a:ext cx="2064600" cy="7200"/>
          </a:xfrm>
          <a:prstGeom prst="rect">
            <a:avLst/>
          </a:prstGeom>
          <a:solidFill>
            <a:srgbClr val="334155"/>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dk1"/>
              </a:solidFill>
              <a:latin typeface="Calibri"/>
              <a:ea typeface="Calibri"/>
              <a:cs typeface="Calibri"/>
              <a:sym typeface="Calibri"/>
            </a:endParaRPr>
          </a:p>
        </p:txBody>
      </p:sp>
      <p:sp>
        <p:nvSpPr>
          <p:cNvPr id="142" name="Google Shape;142;p25"/>
          <p:cNvSpPr/>
          <p:nvPr/>
        </p:nvSpPr>
        <p:spPr>
          <a:xfrm>
            <a:off x="4572000" y="2343038"/>
            <a:ext cx="4129200" cy="7200"/>
          </a:xfrm>
          <a:prstGeom prst="rect">
            <a:avLst/>
          </a:prstGeom>
          <a:solidFill>
            <a:srgbClr val="334155"/>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dk1"/>
              </a:solidFill>
              <a:latin typeface="Calibri"/>
              <a:ea typeface="Calibri"/>
              <a:cs typeface="Calibri"/>
              <a:sym typeface="Calibri"/>
            </a:endParaRPr>
          </a:p>
        </p:txBody>
      </p:sp>
      <p:sp>
        <p:nvSpPr>
          <p:cNvPr id="143" name="Google Shape;143;p25"/>
          <p:cNvSpPr/>
          <p:nvPr/>
        </p:nvSpPr>
        <p:spPr>
          <a:xfrm>
            <a:off x="442913" y="2890205"/>
            <a:ext cx="2064600" cy="7200"/>
          </a:xfrm>
          <a:prstGeom prst="rect">
            <a:avLst/>
          </a:prstGeom>
          <a:solidFill>
            <a:srgbClr val="334155"/>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dk1"/>
              </a:solidFill>
              <a:latin typeface="Calibri"/>
              <a:ea typeface="Calibri"/>
              <a:cs typeface="Calibri"/>
              <a:sym typeface="Calibri"/>
            </a:endParaRPr>
          </a:p>
        </p:txBody>
      </p:sp>
      <p:sp>
        <p:nvSpPr>
          <p:cNvPr id="144" name="Google Shape;144;p25"/>
          <p:cNvSpPr/>
          <p:nvPr/>
        </p:nvSpPr>
        <p:spPr>
          <a:xfrm>
            <a:off x="2507456" y="2890205"/>
            <a:ext cx="2064600" cy="7200"/>
          </a:xfrm>
          <a:prstGeom prst="rect">
            <a:avLst/>
          </a:prstGeom>
          <a:solidFill>
            <a:srgbClr val="334155"/>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dk1"/>
              </a:solidFill>
              <a:latin typeface="Calibri"/>
              <a:ea typeface="Calibri"/>
              <a:cs typeface="Calibri"/>
              <a:sym typeface="Calibri"/>
            </a:endParaRPr>
          </a:p>
        </p:txBody>
      </p:sp>
      <p:sp>
        <p:nvSpPr>
          <p:cNvPr id="145" name="Google Shape;145;p25"/>
          <p:cNvSpPr/>
          <p:nvPr/>
        </p:nvSpPr>
        <p:spPr>
          <a:xfrm>
            <a:off x="4572000" y="2890205"/>
            <a:ext cx="4129200" cy="7200"/>
          </a:xfrm>
          <a:prstGeom prst="rect">
            <a:avLst/>
          </a:prstGeom>
          <a:solidFill>
            <a:srgbClr val="334155"/>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dk1"/>
              </a:solidFill>
              <a:latin typeface="Calibri"/>
              <a:ea typeface="Calibri"/>
              <a:cs typeface="Calibri"/>
              <a:sym typeface="Calibri"/>
            </a:endParaRPr>
          </a:p>
        </p:txBody>
      </p:sp>
      <p:sp>
        <p:nvSpPr>
          <p:cNvPr id="146" name="Google Shape;146;p25"/>
          <p:cNvSpPr/>
          <p:nvPr/>
        </p:nvSpPr>
        <p:spPr>
          <a:xfrm>
            <a:off x="442913" y="3437371"/>
            <a:ext cx="2064600" cy="7200"/>
          </a:xfrm>
          <a:prstGeom prst="rect">
            <a:avLst/>
          </a:prstGeom>
          <a:solidFill>
            <a:srgbClr val="334155"/>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dk1"/>
              </a:solidFill>
              <a:latin typeface="Calibri"/>
              <a:ea typeface="Calibri"/>
              <a:cs typeface="Calibri"/>
              <a:sym typeface="Calibri"/>
            </a:endParaRPr>
          </a:p>
        </p:txBody>
      </p:sp>
      <p:sp>
        <p:nvSpPr>
          <p:cNvPr id="147" name="Google Shape;147;p25"/>
          <p:cNvSpPr/>
          <p:nvPr/>
        </p:nvSpPr>
        <p:spPr>
          <a:xfrm>
            <a:off x="2507456" y="3437371"/>
            <a:ext cx="2064600" cy="7200"/>
          </a:xfrm>
          <a:prstGeom prst="rect">
            <a:avLst/>
          </a:prstGeom>
          <a:solidFill>
            <a:srgbClr val="334155"/>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dk1"/>
              </a:solidFill>
              <a:latin typeface="Calibri"/>
              <a:ea typeface="Calibri"/>
              <a:cs typeface="Calibri"/>
              <a:sym typeface="Calibri"/>
            </a:endParaRPr>
          </a:p>
        </p:txBody>
      </p:sp>
      <p:sp>
        <p:nvSpPr>
          <p:cNvPr id="148" name="Google Shape;148;p25"/>
          <p:cNvSpPr/>
          <p:nvPr/>
        </p:nvSpPr>
        <p:spPr>
          <a:xfrm>
            <a:off x="4572000" y="3437371"/>
            <a:ext cx="4129200" cy="7200"/>
          </a:xfrm>
          <a:prstGeom prst="rect">
            <a:avLst/>
          </a:prstGeom>
          <a:solidFill>
            <a:srgbClr val="334155"/>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dk1"/>
              </a:solidFill>
              <a:latin typeface="Calibri"/>
              <a:ea typeface="Calibri"/>
              <a:cs typeface="Calibri"/>
              <a:sym typeface="Calibri"/>
            </a:endParaRPr>
          </a:p>
        </p:txBody>
      </p:sp>
      <p:sp>
        <p:nvSpPr>
          <p:cNvPr id="149" name="Google Shape;149;p25"/>
          <p:cNvSpPr/>
          <p:nvPr/>
        </p:nvSpPr>
        <p:spPr>
          <a:xfrm>
            <a:off x="442913" y="4154537"/>
            <a:ext cx="2064600" cy="7200"/>
          </a:xfrm>
          <a:prstGeom prst="rect">
            <a:avLst/>
          </a:prstGeom>
          <a:solidFill>
            <a:srgbClr val="334155"/>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dk1"/>
              </a:solidFill>
              <a:latin typeface="Calibri"/>
              <a:ea typeface="Calibri"/>
              <a:cs typeface="Calibri"/>
              <a:sym typeface="Calibri"/>
            </a:endParaRPr>
          </a:p>
        </p:txBody>
      </p:sp>
      <p:sp>
        <p:nvSpPr>
          <p:cNvPr id="150" name="Google Shape;150;p25"/>
          <p:cNvSpPr/>
          <p:nvPr/>
        </p:nvSpPr>
        <p:spPr>
          <a:xfrm>
            <a:off x="2507456" y="4154537"/>
            <a:ext cx="2064600" cy="7200"/>
          </a:xfrm>
          <a:prstGeom prst="rect">
            <a:avLst/>
          </a:prstGeom>
          <a:solidFill>
            <a:srgbClr val="334155"/>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dk1"/>
              </a:solidFill>
              <a:latin typeface="Calibri"/>
              <a:ea typeface="Calibri"/>
              <a:cs typeface="Calibri"/>
              <a:sym typeface="Calibri"/>
            </a:endParaRPr>
          </a:p>
        </p:txBody>
      </p:sp>
      <p:sp>
        <p:nvSpPr>
          <p:cNvPr id="151" name="Google Shape;151;p25"/>
          <p:cNvSpPr/>
          <p:nvPr/>
        </p:nvSpPr>
        <p:spPr>
          <a:xfrm>
            <a:off x="4572000" y="4154537"/>
            <a:ext cx="4129200" cy="7200"/>
          </a:xfrm>
          <a:prstGeom prst="rect">
            <a:avLst/>
          </a:prstGeom>
          <a:solidFill>
            <a:srgbClr val="334155"/>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dk1"/>
              </a:solidFill>
              <a:latin typeface="Calibri"/>
              <a:ea typeface="Calibri"/>
              <a:cs typeface="Calibri"/>
              <a:sym typeface="Calibri"/>
            </a:endParaRPr>
          </a:p>
        </p:txBody>
      </p:sp>
      <p:sp>
        <p:nvSpPr>
          <p:cNvPr id="152" name="Google Shape;152;p25"/>
          <p:cNvSpPr txBox="1"/>
          <p:nvPr/>
        </p:nvSpPr>
        <p:spPr>
          <a:xfrm>
            <a:off x="585794" y="215669"/>
            <a:ext cx="8536200" cy="323100"/>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 sz="2100" b="1" i="0" u="none" strike="noStrike" cap="none">
                <a:solidFill>
                  <a:schemeClr val="lt2"/>
                </a:solidFill>
                <a:latin typeface="Proxima Nova"/>
                <a:ea typeface="Proxima Nova"/>
                <a:cs typeface="Proxima Nova"/>
                <a:sym typeface="Proxima Nova"/>
              </a:rPr>
              <a:t>Hereditary Cancer Syndromes</a:t>
            </a:r>
            <a:endParaRPr sz="1100">
              <a:solidFill>
                <a:schemeClr val="lt2"/>
              </a:solidFill>
              <a:latin typeface="Proxima Nova"/>
              <a:ea typeface="Proxima Nova"/>
              <a:cs typeface="Proxima Nova"/>
              <a:sym typeface="Proxima Nov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High Yield ABIM Pearls </a:t>
            </a:r>
            <a:endParaRPr/>
          </a:p>
        </p:txBody>
      </p:sp>
      <p:sp>
        <p:nvSpPr>
          <p:cNvPr id="158" name="Google Shape;158;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85000" lnSpcReduction="20000"/>
          </a:bodyPr>
          <a:lstStyle/>
          <a:p>
            <a:pPr marL="457200" lvl="0" indent="-331153" algn="l" rtl="0">
              <a:spcBef>
                <a:spcPts val="0"/>
              </a:spcBef>
              <a:spcAft>
                <a:spcPts val="0"/>
              </a:spcAft>
              <a:buClr>
                <a:schemeClr val="dk1"/>
              </a:buClr>
              <a:buSzPct val="100000"/>
              <a:buAutoNum type="arabicPeriod"/>
            </a:pPr>
            <a:r>
              <a:rPr lang="en" sz="1900">
                <a:solidFill>
                  <a:schemeClr val="dk1"/>
                </a:solidFill>
              </a:rPr>
              <a:t>About </a:t>
            </a:r>
            <a:r>
              <a:rPr lang="en" sz="1900" b="1">
                <a:solidFill>
                  <a:schemeClr val="dk1"/>
                </a:solidFill>
              </a:rPr>
              <a:t>5-10% of all cancers</a:t>
            </a:r>
            <a:r>
              <a:rPr lang="en" sz="1900">
                <a:solidFill>
                  <a:schemeClr val="dk1"/>
                </a:solidFill>
              </a:rPr>
              <a:t> are attributable to inherited cancer syndromes</a:t>
            </a:r>
            <a:endParaRPr sz="1900">
              <a:solidFill>
                <a:schemeClr val="dk1"/>
              </a:solidFill>
            </a:endParaRPr>
          </a:p>
          <a:p>
            <a:pPr marL="457200" lvl="0" indent="-331153" algn="l" rtl="0">
              <a:spcBef>
                <a:spcPts val="0"/>
              </a:spcBef>
              <a:spcAft>
                <a:spcPts val="0"/>
              </a:spcAft>
              <a:buClr>
                <a:schemeClr val="dk1"/>
              </a:buClr>
              <a:buSzPct val="100000"/>
              <a:buAutoNum type="arabicPeriod"/>
            </a:pPr>
            <a:r>
              <a:rPr lang="en" sz="1900">
                <a:solidFill>
                  <a:schemeClr val="dk1"/>
                </a:solidFill>
              </a:rPr>
              <a:t>Lynch Syndrome accounts for about</a:t>
            </a:r>
            <a:r>
              <a:rPr lang="en" sz="1900" b="1">
                <a:solidFill>
                  <a:schemeClr val="dk1"/>
                </a:solidFill>
              </a:rPr>
              <a:t> 3% of all new colorectal cancer cases</a:t>
            </a:r>
            <a:r>
              <a:rPr lang="en" sz="1900">
                <a:solidFill>
                  <a:schemeClr val="dk1"/>
                </a:solidFill>
              </a:rPr>
              <a:t>. </a:t>
            </a:r>
            <a:endParaRPr sz="1900">
              <a:solidFill>
                <a:schemeClr val="dk1"/>
              </a:solidFill>
            </a:endParaRPr>
          </a:p>
          <a:p>
            <a:pPr marL="457200" lvl="0" indent="-339249" algn="l" rtl="0">
              <a:lnSpc>
                <a:spcPct val="100000"/>
              </a:lnSpc>
              <a:spcBef>
                <a:spcPts val="0"/>
              </a:spcBef>
              <a:spcAft>
                <a:spcPts val="0"/>
              </a:spcAft>
              <a:buClr>
                <a:schemeClr val="dk1"/>
              </a:buClr>
              <a:buSzPct val="100000"/>
              <a:buAutoNum type="arabicPeriod"/>
            </a:pPr>
            <a:r>
              <a:rPr lang="en" sz="2050" b="1">
                <a:solidFill>
                  <a:schemeClr val="dk1"/>
                </a:solidFill>
              </a:rPr>
              <a:t>Universal MMR/IHC testing</a:t>
            </a:r>
            <a:r>
              <a:rPr lang="en" sz="2050">
                <a:solidFill>
                  <a:schemeClr val="dk1"/>
                </a:solidFill>
              </a:rPr>
              <a:t> is recommended for all newly diagnosed </a:t>
            </a:r>
            <a:r>
              <a:rPr lang="en" sz="2050" b="1">
                <a:solidFill>
                  <a:schemeClr val="dk1"/>
                </a:solidFill>
              </a:rPr>
              <a:t>colorectal and endometrial </a:t>
            </a:r>
            <a:r>
              <a:rPr lang="en" sz="2050">
                <a:solidFill>
                  <a:schemeClr val="dk1"/>
                </a:solidFill>
              </a:rPr>
              <a:t>cancers.</a:t>
            </a:r>
            <a:endParaRPr sz="2050">
              <a:solidFill>
                <a:schemeClr val="dk1"/>
              </a:solidFill>
            </a:endParaRPr>
          </a:p>
          <a:p>
            <a:pPr marL="457200" lvl="0" indent="-339249" algn="l" rtl="0">
              <a:lnSpc>
                <a:spcPct val="100000"/>
              </a:lnSpc>
              <a:spcBef>
                <a:spcPts val="0"/>
              </a:spcBef>
              <a:spcAft>
                <a:spcPts val="0"/>
              </a:spcAft>
              <a:buClr>
                <a:schemeClr val="dk1"/>
              </a:buClr>
              <a:buSzPct val="100000"/>
              <a:buAutoNum type="arabicPeriod"/>
            </a:pPr>
            <a:r>
              <a:rPr lang="en" sz="2050">
                <a:solidFill>
                  <a:schemeClr val="dk1"/>
                </a:solidFill>
              </a:rPr>
              <a:t>MSI-H + BRAF wild-type strongly points to Lynch Syndrome, whereas a BRAF mutant is more likely to be a sporadic colon cancer (due to MLH1 promoter hypermethylation).</a:t>
            </a:r>
            <a:endParaRPr sz="2050">
              <a:solidFill>
                <a:schemeClr val="dk1"/>
              </a:solidFill>
            </a:endParaRPr>
          </a:p>
          <a:p>
            <a:pPr marL="457200" lvl="0" indent="-331153" algn="l" rtl="0">
              <a:spcBef>
                <a:spcPts val="0"/>
              </a:spcBef>
              <a:spcAft>
                <a:spcPts val="0"/>
              </a:spcAft>
              <a:buClr>
                <a:schemeClr val="dk1"/>
              </a:buClr>
              <a:buSzPct val="100000"/>
              <a:buAutoNum type="arabicPeriod"/>
            </a:pPr>
            <a:r>
              <a:rPr lang="en" sz="1900">
                <a:solidFill>
                  <a:schemeClr val="dk1"/>
                </a:solidFill>
              </a:rPr>
              <a:t>Most hereditary cancer syndromes are </a:t>
            </a:r>
            <a:r>
              <a:rPr lang="en" sz="1900" b="1">
                <a:solidFill>
                  <a:schemeClr val="dk1"/>
                </a:solidFill>
              </a:rPr>
              <a:t>autosomal dominant.</a:t>
            </a:r>
            <a:endParaRPr sz="1900" b="1">
              <a:solidFill>
                <a:schemeClr val="dk1"/>
              </a:solidFill>
            </a:endParaRPr>
          </a:p>
          <a:p>
            <a:pPr marL="457200" lvl="0" indent="-331153" algn="l" rtl="0">
              <a:spcBef>
                <a:spcPts val="0"/>
              </a:spcBef>
              <a:spcAft>
                <a:spcPts val="0"/>
              </a:spcAft>
              <a:buClr>
                <a:schemeClr val="dk1"/>
              </a:buClr>
              <a:buSzPct val="100000"/>
              <a:buAutoNum type="arabicPeriod"/>
            </a:pPr>
            <a:r>
              <a:rPr lang="en" sz="1900">
                <a:solidFill>
                  <a:schemeClr val="dk1"/>
                </a:solidFill>
              </a:rPr>
              <a:t>Many of these syndromes are </a:t>
            </a:r>
            <a:r>
              <a:rPr lang="en" sz="1900" b="1">
                <a:solidFill>
                  <a:schemeClr val="dk1"/>
                </a:solidFill>
              </a:rPr>
              <a:t>clinically actionable. </a:t>
            </a:r>
            <a:r>
              <a:rPr lang="en" sz="1900">
                <a:solidFill>
                  <a:schemeClr val="dk1"/>
                </a:solidFill>
              </a:rPr>
              <a:t>If we identify them early, we can intervene with enhanced surveillance, preventive surgeries, or treatment modifications.</a:t>
            </a:r>
            <a:endParaRPr sz="1900">
              <a:solidFill>
                <a:schemeClr val="dk1"/>
              </a:solidFill>
            </a:endParaRPr>
          </a:p>
          <a:p>
            <a:pPr marL="457200" lvl="0" indent="-331153" algn="l" rtl="0">
              <a:spcBef>
                <a:spcPts val="0"/>
              </a:spcBef>
              <a:spcAft>
                <a:spcPts val="0"/>
              </a:spcAft>
              <a:buClr>
                <a:schemeClr val="dk1"/>
              </a:buClr>
              <a:buSzPct val="100000"/>
              <a:buAutoNum type="arabicPeriod"/>
            </a:pPr>
            <a:r>
              <a:rPr lang="en" sz="1900" b="1">
                <a:solidFill>
                  <a:schemeClr val="dk1"/>
                </a:solidFill>
              </a:rPr>
              <a:t>Direct clinician contac</a:t>
            </a:r>
            <a:r>
              <a:rPr lang="en" sz="1900">
                <a:solidFill>
                  <a:schemeClr val="dk1"/>
                </a:solidFill>
              </a:rPr>
              <a:t>t is one of the most effective ways to increase genetic testing rates- both for patients and their family members</a:t>
            </a:r>
            <a:endParaRPr sz="1900">
              <a:solidFill>
                <a:schemeClr val="dk1"/>
              </a:solidFill>
            </a:endParaRPr>
          </a:p>
          <a:p>
            <a:pPr marL="457200" lvl="0" indent="-331153" algn="l" rtl="0">
              <a:spcBef>
                <a:spcPts val="0"/>
              </a:spcBef>
              <a:spcAft>
                <a:spcPts val="0"/>
              </a:spcAft>
              <a:buClr>
                <a:schemeClr val="dk1"/>
              </a:buClr>
              <a:buSzPct val="100000"/>
              <a:buAutoNum type="arabicPeriod"/>
            </a:pPr>
            <a:r>
              <a:rPr lang="en" sz="1900">
                <a:solidFill>
                  <a:schemeClr val="dk1"/>
                </a:solidFill>
              </a:rPr>
              <a:t>Management is </a:t>
            </a:r>
            <a:r>
              <a:rPr lang="en" sz="1900" b="1">
                <a:solidFill>
                  <a:schemeClr val="dk1"/>
                </a:solidFill>
              </a:rPr>
              <a:t>gene-specific </a:t>
            </a:r>
            <a:r>
              <a:rPr lang="en" sz="1900">
                <a:solidFill>
                  <a:schemeClr val="dk1"/>
                </a:solidFill>
              </a:rPr>
              <a:t>(and sometimes mutation specific); not all Lynch cases are treated the same</a:t>
            </a:r>
            <a:endParaRPr sz="1900">
              <a:solidFill>
                <a:schemeClr val="dk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7"/>
          <p:cNvSpPr txBox="1">
            <a:spLocks noGrp="1"/>
          </p:cNvSpPr>
          <p:nvPr>
            <p:ph type="title"/>
          </p:nvPr>
        </p:nvSpPr>
        <p:spPr>
          <a:xfrm>
            <a:off x="510450" y="2057400"/>
            <a:ext cx="8123100" cy="7788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en" sz="2800">
                <a:solidFill>
                  <a:schemeClr val="dk1"/>
                </a:solidFill>
              </a:rPr>
              <a:t>Now that Maria and her daughter have been diagnosed with Lynch Syndrome, what are the next steps?</a:t>
            </a:r>
            <a:endParaRPr sz="2800">
              <a:solidFill>
                <a:schemeClr val="dk1"/>
              </a:solidFill>
            </a:endParaRPr>
          </a:p>
          <a:p>
            <a:pPr marL="0" lvl="0" indent="0" algn="l" rtl="0">
              <a:spcBef>
                <a:spcPts val="0"/>
              </a:spcBef>
              <a:spcAft>
                <a:spcPts val="0"/>
              </a:spcAft>
              <a:buNone/>
            </a:pPr>
            <a:r>
              <a:rPr lang="en"/>
              <a:t>Now that Maria and her daughter have been diagnosed with Lynch Syndrome, what are the next steps?</a:t>
            </a:r>
            <a:endParaRPr/>
          </a:p>
          <a:p>
            <a:pPr marL="0" lvl="0" indent="0" algn="l" rtl="0">
              <a:spcBef>
                <a:spcPts val="0"/>
              </a:spcBef>
              <a:spcAft>
                <a:spcPts val="0"/>
              </a:spcAft>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8"/>
          <p:cNvSpPr txBox="1">
            <a:spLocks noGrp="1"/>
          </p:cNvSpPr>
          <p:nvPr>
            <p:ph type="title"/>
          </p:nvPr>
        </p:nvSpPr>
        <p:spPr>
          <a:xfrm>
            <a:off x="311700" y="2480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solidFill>
                  <a:schemeClr val="dk2"/>
                </a:solidFill>
              </a:rPr>
              <a:t>Lynch Syndrome: Prevention and Management</a:t>
            </a:r>
            <a:endParaRPr b="1">
              <a:solidFill>
                <a:schemeClr val="dk2"/>
              </a:solidFill>
            </a:endParaRPr>
          </a:p>
        </p:txBody>
      </p:sp>
      <p:sp>
        <p:nvSpPr>
          <p:cNvPr id="169" name="Google Shape;169;p28"/>
          <p:cNvSpPr txBox="1">
            <a:spLocks noGrp="1"/>
          </p:cNvSpPr>
          <p:nvPr>
            <p:ph type="body" idx="1"/>
          </p:nvPr>
        </p:nvSpPr>
        <p:spPr>
          <a:xfrm>
            <a:off x="311700" y="820700"/>
            <a:ext cx="8520600" cy="4198500"/>
          </a:xfrm>
          <a:prstGeom prst="rect">
            <a:avLst/>
          </a:prstGeom>
        </p:spPr>
        <p:txBody>
          <a:bodyPr spcFirstLastPara="1" wrap="square" lIns="91425" tIns="91425" rIns="91425" bIns="91425" anchor="t" anchorCtr="0">
            <a:noAutofit/>
          </a:bodyPr>
          <a:lstStyle/>
          <a:p>
            <a:pPr marL="457200" lvl="0" indent="-317500" algn="l" rtl="0">
              <a:lnSpc>
                <a:spcPct val="100000"/>
              </a:lnSpc>
              <a:spcBef>
                <a:spcPts val="0"/>
              </a:spcBef>
              <a:spcAft>
                <a:spcPts val="0"/>
              </a:spcAft>
              <a:buClr>
                <a:schemeClr val="dk1"/>
              </a:buClr>
              <a:buSzPts val="1400"/>
              <a:buChar char="●"/>
            </a:pPr>
            <a:r>
              <a:rPr lang="en" sz="1400" b="1">
                <a:solidFill>
                  <a:schemeClr val="dk1"/>
                </a:solidFill>
              </a:rPr>
              <a:t>Cascade testing</a:t>
            </a:r>
            <a:r>
              <a:rPr lang="en" sz="1400">
                <a:solidFill>
                  <a:schemeClr val="dk1"/>
                </a:solidFill>
              </a:rPr>
              <a:t> is recommended for first-degree relatives of individuals with confirmed Lynch syndrome.</a:t>
            </a:r>
            <a:endParaRPr sz="1400" b="1" u="sng">
              <a:solidFill>
                <a:schemeClr val="lt2"/>
              </a:solidFill>
            </a:endParaRPr>
          </a:p>
          <a:p>
            <a:pPr marL="457200" lvl="0" indent="-317500" algn="l" rtl="0">
              <a:lnSpc>
                <a:spcPct val="100000"/>
              </a:lnSpc>
              <a:spcBef>
                <a:spcPts val="0"/>
              </a:spcBef>
              <a:spcAft>
                <a:spcPts val="0"/>
              </a:spcAft>
              <a:buClr>
                <a:schemeClr val="dk1"/>
              </a:buClr>
              <a:buSzPts val="1400"/>
              <a:buChar char="●"/>
            </a:pPr>
            <a:r>
              <a:rPr lang="en" sz="1400" b="1">
                <a:solidFill>
                  <a:srgbClr val="000000"/>
                </a:solidFill>
                <a:highlight>
                  <a:srgbClr val="FFFFFF"/>
                </a:highlight>
              </a:rPr>
              <a:t>Colorectal Cancer- gene specific management</a:t>
            </a:r>
            <a:endParaRPr sz="1400" b="1">
              <a:solidFill>
                <a:srgbClr val="000000"/>
              </a:solidFill>
              <a:highlight>
                <a:srgbClr val="FFFFFF"/>
              </a:highlight>
            </a:endParaRPr>
          </a:p>
          <a:p>
            <a:pPr marL="914400" lvl="1" indent="-317500" algn="l" rtl="0">
              <a:lnSpc>
                <a:spcPct val="100000"/>
              </a:lnSpc>
              <a:spcBef>
                <a:spcPts val="0"/>
              </a:spcBef>
              <a:spcAft>
                <a:spcPts val="0"/>
              </a:spcAft>
              <a:buClr>
                <a:schemeClr val="dk1"/>
              </a:buClr>
              <a:buSzPts val="1400"/>
              <a:buFont typeface="Lora"/>
              <a:buChar char="○"/>
            </a:pPr>
            <a:r>
              <a:rPr lang="en" b="1">
                <a:solidFill>
                  <a:srgbClr val="000000"/>
                </a:solidFill>
                <a:highlight>
                  <a:srgbClr val="FFFFFF"/>
                </a:highlight>
              </a:rPr>
              <a:t>Genes &amp; CRC risk:</a:t>
            </a:r>
            <a:r>
              <a:rPr lang="en">
                <a:solidFill>
                  <a:srgbClr val="000000"/>
                </a:solidFill>
                <a:highlight>
                  <a:srgbClr val="FFFFFF"/>
                </a:highlight>
              </a:rPr>
              <a:t> MLH1/MSH2 highest risk; MSH6/PMS2 lower and later onset </a:t>
            </a:r>
            <a:endParaRPr b="1">
              <a:solidFill>
                <a:schemeClr val="dk1"/>
              </a:solidFill>
            </a:endParaRPr>
          </a:p>
          <a:p>
            <a:pPr marL="914400" lvl="1" indent="-317500" algn="l" rtl="0">
              <a:spcBef>
                <a:spcPts val="0"/>
              </a:spcBef>
              <a:spcAft>
                <a:spcPts val="0"/>
              </a:spcAft>
              <a:buClr>
                <a:srgbClr val="000000"/>
              </a:buClr>
              <a:buSzPts val="1400"/>
              <a:buFont typeface="Lora"/>
              <a:buChar char="○"/>
            </a:pPr>
            <a:r>
              <a:rPr lang="en" b="1">
                <a:solidFill>
                  <a:srgbClr val="000000"/>
                </a:solidFill>
                <a:highlight>
                  <a:srgbClr val="FFFFFF"/>
                </a:highlight>
              </a:rPr>
              <a:t>Colonoscopy</a:t>
            </a:r>
            <a:r>
              <a:rPr lang="en">
                <a:solidFill>
                  <a:srgbClr val="000000"/>
                </a:solidFill>
                <a:highlight>
                  <a:srgbClr val="FFFFFF"/>
                </a:highlight>
              </a:rPr>
              <a:t>: </a:t>
            </a:r>
            <a:endParaRPr>
              <a:solidFill>
                <a:srgbClr val="000000"/>
              </a:solidFill>
              <a:highlight>
                <a:srgbClr val="FFFFFF"/>
              </a:highlight>
            </a:endParaRPr>
          </a:p>
          <a:p>
            <a:pPr marL="1371600" lvl="2" indent="-317500" algn="l" rtl="0">
              <a:spcBef>
                <a:spcPts val="0"/>
              </a:spcBef>
              <a:spcAft>
                <a:spcPts val="0"/>
              </a:spcAft>
              <a:buClr>
                <a:srgbClr val="000000"/>
              </a:buClr>
              <a:buSzPts val="1400"/>
              <a:buFont typeface="Lora"/>
              <a:buChar char="■"/>
            </a:pPr>
            <a:r>
              <a:rPr lang="en">
                <a:solidFill>
                  <a:srgbClr val="000000"/>
                </a:solidFill>
                <a:highlight>
                  <a:srgbClr val="FFFFFF"/>
                </a:highlight>
              </a:rPr>
              <a:t>MLH1/MSH2: start age </a:t>
            </a:r>
            <a:r>
              <a:rPr lang="en" b="1">
                <a:solidFill>
                  <a:srgbClr val="000000"/>
                </a:solidFill>
                <a:highlight>
                  <a:srgbClr val="FFFFFF"/>
                </a:highlight>
              </a:rPr>
              <a:t>20–25</a:t>
            </a:r>
            <a:r>
              <a:rPr lang="en">
                <a:solidFill>
                  <a:srgbClr val="000000"/>
                </a:solidFill>
                <a:highlight>
                  <a:srgbClr val="FFFFFF"/>
                </a:highlight>
              </a:rPr>
              <a:t>, repeat every </a:t>
            </a:r>
            <a:r>
              <a:rPr lang="en" b="1">
                <a:solidFill>
                  <a:srgbClr val="000000"/>
                </a:solidFill>
                <a:highlight>
                  <a:srgbClr val="FFFFFF"/>
                </a:highlight>
              </a:rPr>
              <a:t>1–2 years</a:t>
            </a:r>
            <a:endParaRPr b="1">
              <a:solidFill>
                <a:srgbClr val="000000"/>
              </a:solidFill>
              <a:highlight>
                <a:srgbClr val="FFFFFF"/>
              </a:highlight>
            </a:endParaRPr>
          </a:p>
          <a:p>
            <a:pPr marL="1371600" lvl="2" indent="-317500" algn="l" rtl="0">
              <a:spcBef>
                <a:spcPts val="0"/>
              </a:spcBef>
              <a:spcAft>
                <a:spcPts val="0"/>
              </a:spcAft>
              <a:buClr>
                <a:srgbClr val="000000"/>
              </a:buClr>
              <a:buSzPts val="1400"/>
              <a:buFont typeface="Lora"/>
              <a:buChar char="■"/>
            </a:pPr>
            <a:r>
              <a:rPr lang="en">
                <a:solidFill>
                  <a:srgbClr val="000000"/>
                </a:solidFill>
                <a:highlight>
                  <a:srgbClr val="FFFFFF"/>
                </a:highlight>
              </a:rPr>
              <a:t>MSH6: start age </a:t>
            </a:r>
            <a:r>
              <a:rPr lang="en" b="1">
                <a:solidFill>
                  <a:srgbClr val="000000"/>
                </a:solidFill>
                <a:highlight>
                  <a:srgbClr val="FFFFFF"/>
                </a:highlight>
              </a:rPr>
              <a:t>30–35</a:t>
            </a:r>
            <a:r>
              <a:rPr lang="en">
                <a:solidFill>
                  <a:srgbClr val="000000"/>
                </a:solidFill>
                <a:highlight>
                  <a:srgbClr val="FFFFFF"/>
                </a:highlight>
              </a:rPr>
              <a:t>, repeat every </a:t>
            </a:r>
            <a:r>
              <a:rPr lang="en" b="1">
                <a:solidFill>
                  <a:srgbClr val="000000"/>
                </a:solidFill>
                <a:highlight>
                  <a:srgbClr val="FFFFFF"/>
                </a:highlight>
              </a:rPr>
              <a:t>1–3 years</a:t>
            </a:r>
            <a:endParaRPr b="1">
              <a:solidFill>
                <a:srgbClr val="000000"/>
              </a:solidFill>
              <a:highlight>
                <a:srgbClr val="FFFFFF"/>
              </a:highlight>
            </a:endParaRPr>
          </a:p>
          <a:p>
            <a:pPr marL="1371600" lvl="2" indent="-317500" algn="l" rtl="0">
              <a:spcBef>
                <a:spcPts val="0"/>
              </a:spcBef>
              <a:spcAft>
                <a:spcPts val="0"/>
              </a:spcAft>
              <a:buClr>
                <a:srgbClr val="000000"/>
              </a:buClr>
              <a:buSzPts val="1400"/>
              <a:buFont typeface="Lora"/>
              <a:buChar char="■"/>
            </a:pPr>
            <a:r>
              <a:rPr lang="en">
                <a:solidFill>
                  <a:srgbClr val="000000"/>
                </a:solidFill>
                <a:highlight>
                  <a:srgbClr val="FFFFFF"/>
                </a:highlight>
              </a:rPr>
              <a:t>PMS2: start age </a:t>
            </a:r>
            <a:r>
              <a:rPr lang="en" b="1">
                <a:solidFill>
                  <a:srgbClr val="000000"/>
                </a:solidFill>
                <a:highlight>
                  <a:srgbClr val="FFFFFF"/>
                </a:highlight>
              </a:rPr>
              <a:t>30–35</a:t>
            </a:r>
            <a:r>
              <a:rPr lang="en">
                <a:solidFill>
                  <a:srgbClr val="000000"/>
                </a:solidFill>
                <a:highlight>
                  <a:srgbClr val="FFFFFF"/>
                </a:highlight>
              </a:rPr>
              <a:t>, repeat every </a:t>
            </a:r>
            <a:r>
              <a:rPr lang="en" b="1">
                <a:solidFill>
                  <a:srgbClr val="000000"/>
                </a:solidFill>
                <a:highlight>
                  <a:srgbClr val="FFFFFF"/>
                </a:highlight>
              </a:rPr>
              <a:t>1–3 years</a:t>
            </a:r>
            <a:endParaRPr b="1">
              <a:solidFill>
                <a:schemeClr val="dk1"/>
              </a:solidFill>
            </a:endParaRPr>
          </a:p>
          <a:p>
            <a:pPr marL="914400" lvl="1" indent="-317500" algn="l" rtl="0">
              <a:lnSpc>
                <a:spcPct val="100000"/>
              </a:lnSpc>
              <a:spcBef>
                <a:spcPts val="0"/>
              </a:spcBef>
              <a:spcAft>
                <a:spcPts val="0"/>
              </a:spcAft>
              <a:buClr>
                <a:schemeClr val="dk1"/>
              </a:buClr>
              <a:buSzPts val="1400"/>
              <a:buChar char="○"/>
            </a:pPr>
            <a:r>
              <a:rPr lang="en" b="1">
                <a:solidFill>
                  <a:schemeClr val="dk1"/>
                </a:solidFill>
              </a:rPr>
              <a:t>Aspirin chemoprevention</a:t>
            </a:r>
            <a:r>
              <a:rPr lang="en">
                <a:solidFill>
                  <a:schemeClr val="dk1"/>
                </a:solidFill>
              </a:rPr>
              <a:t> may reduce colorectal cancer risk; evidence emerging for other Lynch-associated cancers (Dal Buono et al).</a:t>
            </a:r>
            <a:endParaRPr b="1" u="sng">
              <a:solidFill>
                <a:schemeClr val="lt2"/>
              </a:solidFill>
            </a:endParaRPr>
          </a:p>
          <a:p>
            <a:pPr marL="457200" lvl="0" indent="-317500" algn="l" rtl="0">
              <a:spcBef>
                <a:spcPts val="0"/>
              </a:spcBef>
              <a:spcAft>
                <a:spcPts val="0"/>
              </a:spcAft>
              <a:buClr>
                <a:srgbClr val="000000"/>
              </a:buClr>
              <a:buSzPts val="1400"/>
              <a:buChar char="●"/>
            </a:pPr>
            <a:r>
              <a:rPr lang="en" sz="1400" b="1">
                <a:solidFill>
                  <a:srgbClr val="000000"/>
                </a:solidFill>
                <a:highlight>
                  <a:srgbClr val="FFFFFF"/>
                </a:highlight>
              </a:rPr>
              <a:t>Endometrial and ovarian cancer</a:t>
            </a:r>
            <a:endParaRPr sz="1400">
              <a:solidFill>
                <a:srgbClr val="000000"/>
              </a:solidFill>
              <a:highlight>
                <a:srgbClr val="FFFFFF"/>
              </a:highlight>
            </a:endParaRPr>
          </a:p>
          <a:p>
            <a:pPr marL="914400" lvl="1" indent="-317500" algn="l" rtl="0">
              <a:spcBef>
                <a:spcPts val="0"/>
              </a:spcBef>
              <a:spcAft>
                <a:spcPts val="0"/>
              </a:spcAft>
              <a:buClr>
                <a:srgbClr val="000000"/>
              </a:buClr>
              <a:buSzPts val="1400"/>
              <a:buChar char="○"/>
            </a:pPr>
            <a:r>
              <a:rPr lang="en">
                <a:solidFill>
                  <a:srgbClr val="000000"/>
                </a:solidFill>
                <a:highlight>
                  <a:srgbClr val="FFFFFF"/>
                </a:highlight>
              </a:rPr>
              <a:t>Educate on symptoms (abnormal uterine bleeding)</a:t>
            </a:r>
            <a:endParaRPr>
              <a:solidFill>
                <a:srgbClr val="000000"/>
              </a:solidFill>
              <a:highlight>
                <a:srgbClr val="FFFFFF"/>
              </a:highlight>
            </a:endParaRPr>
          </a:p>
          <a:p>
            <a:pPr marL="914400" lvl="1" indent="-317500" algn="l" rtl="0">
              <a:spcBef>
                <a:spcPts val="0"/>
              </a:spcBef>
              <a:spcAft>
                <a:spcPts val="0"/>
              </a:spcAft>
              <a:buClr>
                <a:srgbClr val="000000"/>
              </a:buClr>
              <a:buSzPts val="1400"/>
              <a:buChar char="○"/>
            </a:pPr>
            <a:r>
              <a:rPr lang="en">
                <a:solidFill>
                  <a:srgbClr val="000000"/>
                </a:solidFill>
                <a:highlight>
                  <a:srgbClr val="FFFFFF"/>
                </a:highlight>
              </a:rPr>
              <a:t>Consider endometrial biopsy every 1–2 years starting age 30–35</a:t>
            </a:r>
            <a:endParaRPr>
              <a:solidFill>
                <a:srgbClr val="000000"/>
              </a:solidFill>
              <a:highlight>
                <a:srgbClr val="FFFFFF"/>
              </a:highlight>
            </a:endParaRPr>
          </a:p>
          <a:p>
            <a:pPr marL="914400" lvl="1" indent="-317500" algn="l" rtl="0">
              <a:spcBef>
                <a:spcPts val="0"/>
              </a:spcBef>
              <a:spcAft>
                <a:spcPts val="0"/>
              </a:spcAft>
              <a:buClr>
                <a:srgbClr val="000000"/>
              </a:buClr>
              <a:buSzPts val="1400"/>
              <a:buFont typeface="Lora"/>
              <a:buChar char="○"/>
            </a:pPr>
            <a:r>
              <a:rPr lang="en" b="1">
                <a:solidFill>
                  <a:srgbClr val="000000"/>
                </a:solidFill>
                <a:highlight>
                  <a:srgbClr val="FFFFFF"/>
                </a:highlight>
              </a:rPr>
              <a:t>Risk-reducing hysterectomy ± BSO</a:t>
            </a:r>
            <a:r>
              <a:rPr lang="en">
                <a:solidFill>
                  <a:srgbClr val="000000"/>
                </a:solidFill>
                <a:highlight>
                  <a:srgbClr val="FFFFFF"/>
                </a:highlight>
              </a:rPr>
              <a:t> can be considered (MLH1/MSH2: age ~40)</a:t>
            </a:r>
            <a:endParaRPr>
              <a:solidFill>
                <a:srgbClr val="000000"/>
              </a:solidFill>
              <a:highlight>
                <a:srgbClr val="FFFFFF"/>
              </a:highlight>
            </a:endParaRPr>
          </a:p>
          <a:p>
            <a:pPr marL="457200" lvl="0" indent="-317500" algn="l" rtl="0">
              <a:lnSpc>
                <a:spcPct val="100000"/>
              </a:lnSpc>
              <a:spcBef>
                <a:spcPts val="0"/>
              </a:spcBef>
              <a:spcAft>
                <a:spcPts val="0"/>
              </a:spcAft>
              <a:buClr>
                <a:schemeClr val="dk1"/>
              </a:buClr>
              <a:buSzPts val="1400"/>
              <a:buChar char="●"/>
            </a:pPr>
            <a:r>
              <a:rPr lang="en" sz="1400" b="1">
                <a:solidFill>
                  <a:srgbClr val="000000"/>
                </a:solidFill>
                <a:highlight>
                  <a:srgbClr val="FFFFFF"/>
                </a:highlight>
              </a:rPr>
              <a:t>Upper GI surveillance:</a:t>
            </a:r>
            <a:r>
              <a:rPr lang="en" sz="1400">
                <a:solidFill>
                  <a:srgbClr val="000000"/>
                </a:solidFill>
                <a:highlight>
                  <a:srgbClr val="FFFFFF"/>
                </a:highlight>
              </a:rPr>
              <a:t> EGD starting age 30–40, repeat every 2–4 years; test and treat H. pylori</a:t>
            </a:r>
            <a:endParaRPr sz="1400" b="1">
              <a:solidFill>
                <a:schemeClr val="dk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pic>
        <p:nvPicPr>
          <p:cNvPr id="174" name="Google Shape;174;p29"/>
          <p:cNvPicPr preferRelativeResize="0"/>
          <p:nvPr/>
        </p:nvPicPr>
        <p:blipFill>
          <a:blip r:embed="rId3">
            <a:alphaModFix/>
          </a:blip>
          <a:stretch>
            <a:fillRect/>
          </a:stretch>
        </p:blipFill>
        <p:spPr>
          <a:xfrm>
            <a:off x="1024225" y="162850"/>
            <a:ext cx="6984151" cy="46549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30"/>
          <p:cNvSpPr txBox="1">
            <a:spLocks noGrp="1"/>
          </p:cNvSpPr>
          <p:nvPr>
            <p:ph type="title"/>
          </p:nvPr>
        </p:nvSpPr>
        <p:spPr>
          <a:xfrm>
            <a:off x="285025" y="1031525"/>
            <a:ext cx="4967100" cy="1720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sz="2788" b="1">
                <a:solidFill>
                  <a:schemeClr val="accent5"/>
                </a:solidFill>
              </a:rPr>
              <a:t>Maria’s daughter: “If I had known I was at risk, I would have had surgery to prevent it.”</a:t>
            </a:r>
            <a:endParaRPr sz="3900"/>
          </a:p>
        </p:txBody>
      </p:sp>
      <p:pic>
        <p:nvPicPr>
          <p:cNvPr id="180" name="Google Shape;180;p30"/>
          <p:cNvPicPr preferRelativeResize="0"/>
          <p:nvPr/>
        </p:nvPicPr>
        <p:blipFill>
          <a:blip r:embed="rId3">
            <a:alphaModFix/>
          </a:blip>
          <a:stretch>
            <a:fillRect/>
          </a:stretch>
        </p:blipFill>
        <p:spPr>
          <a:xfrm>
            <a:off x="5191275" y="546688"/>
            <a:ext cx="3560401" cy="405012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31"/>
          <p:cNvSpPr txBox="1">
            <a:spLocks noGrp="1"/>
          </p:cNvSpPr>
          <p:nvPr>
            <p:ph type="title"/>
          </p:nvPr>
        </p:nvSpPr>
        <p:spPr>
          <a:xfrm>
            <a:off x="311700" y="1736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Guidelines for Other Hereditary Cancer Syndromes</a:t>
            </a:r>
            <a:endParaRPr/>
          </a:p>
        </p:txBody>
      </p:sp>
      <p:sp>
        <p:nvSpPr>
          <p:cNvPr id="186" name="Google Shape;186;p31"/>
          <p:cNvSpPr txBox="1">
            <a:spLocks noGrp="1"/>
          </p:cNvSpPr>
          <p:nvPr>
            <p:ph type="body" idx="1"/>
          </p:nvPr>
        </p:nvSpPr>
        <p:spPr>
          <a:xfrm>
            <a:off x="311700" y="827850"/>
            <a:ext cx="4163700" cy="4057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100" b="1">
                <a:solidFill>
                  <a:schemeClr val="dk2"/>
                </a:solidFill>
              </a:rPr>
              <a:t>HEREDITARY BREAST &amp; OVARIAN CANCER (HBOC) — BRCA1/2</a:t>
            </a:r>
            <a:endParaRPr sz="1100" b="1">
              <a:solidFill>
                <a:schemeClr val="dk2"/>
              </a:solidFill>
            </a:endParaRPr>
          </a:p>
          <a:p>
            <a:pPr marL="457200" lvl="0" indent="-298450" algn="l" rtl="0">
              <a:spcBef>
                <a:spcPts val="0"/>
              </a:spcBef>
              <a:spcAft>
                <a:spcPts val="0"/>
              </a:spcAft>
              <a:buClr>
                <a:srgbClr val="000000"/>
              </a:buClr>
              <a:buSzPts val="1100"/>
              <a:buFont typeface="Lora"/>
              <a:buChar char="●"/>
            </a:pPr>
            <a:r>
              <a:rPr lang="en" sz="1100" b="1">
                <a:solidFill>
                  <a:srgbClr val="000000"/>
                </a:solidFill>
                <a:highlight>
                  <a:srgbClr val="FFFFFF"/>
                </a:highlight>
              </a:rPr>
              <a:t>Breast surveillance</a:t>
            </a:r>
            <a:r>
              <a:rPr lang="en" sz="1100">
                <a:solidFill>
                  <a:srgbClr val="000000"/>
                </a:solidFill>
                <a:highlight>
                  <a:srgbClr val="FFFFFF"/>
                </a:highlight>
              </a:rPr>
              <a:t>: </a:t>
            </a:r>
            <a:endParaRPr sz="1100">
              <a:solidFill>
                <a:srgbClr val="000000"/>
              </a:solidFill>
              <a:highlight>
                <a:srgbClr val="FFFFFF"/>
              </a:highlight>
            </a:endParaRPr>
          </a:p>
          <a:p>
            <a:pPr marL="914400" lvl="1" indent="-298450" algn="l" rtl="0">
              <a:spcBef>
                <a:spcPts val="200"/>
              </a:spcBef>
              <a:spcAft>
                <a:spcPts val="0"/>
              </a:spcAft>
              <a:buClr>
                <a:srgbClr val="000000"/>
              </a:buClr>
              <a:buSzPts val="1100"/>
              <a:buFont typeface="Lora"/>
              <a:buChar char="●"/>
            </a:pPr>
            <a:r>
              <a:rPr lang="en" sz="1100">
                <a:solidFill>
                  <a:srgbClr val="000000"/>
                </a:solidFill>
                <a:highlight>
                  <a:srgbClr val="FFFFFF"/>
                </a:highlight>
              </a:rPr>
              <a:t>Age 25–29: annual breast </a:t>
            </a:r>
            <a:r>
              <a:rPr lang="en" sz="1100" b="1">
                <a:solidFill>
                  <a:srgbClr val="000000"/>
                </a:solidFill>
                <a:highlight>
                  <a:srgbClr val="FFFFFF"/>
                </a:highlight>
              </a:rPr>
              <a:t>MRI</a:t>
            </a:r>
            <a:r>
              <a:rPr lang="en" sz="1100">
                <a:solidFill>
                  <a:srgbClr val="000000"/>
                </a:solidFill>
                <a:highlight>
                  <a:srgbClr val="FFFFFF"/>
                </a:highlight>
              </a:rPr>
              <a:t> (preferred over mammogram due to radiation risk)</a:t>
            </a:r>
            <a:endParaRPr sz="1100">
              <a:solidFill>
                <a:srgbClr val="000000"/>
              </a:solidFill>
              <a:highlight>
                <a:srgbClr val="FFFFFF"/>
              </a:highlight>
            </a:endParaRPr>
          </a:p>
          <a:p>
            <a:pPr marL="914400" lvl="1" indent="-298450" algn="l" rtl="0">
              <a:spcBef>
                <a:spcPts val="0"/>
              </a:spcBef>
              <a:spcAft>
                <a:spcPts val="0"/>
              </a:spcAft>
              <a:buClr>
                <a:srgbClr val="000000"/>
              </a:buClr>
              <a:buSzPts val="1100"/>
              <a:buFont typeface="Lora"/>
              <a:buChar char="●"/>
            </a:pPr>
            <a:r>
              <a:rPr lang="en" sz="1100">
                <a:solidFill>
                  <a:srgbClr val="000000"/>
                </a:solidFill>
                <a:highlight>
                  <a:srgbClr val="FFFFFF"/>
                </a:highlight>
              </a:rPr>
              <a:t>Age 30–75: annual </a:t>
            </a:r>
            <a:r>
              <a:rPr lang="en" sz="1100" b="1">
                <a:solidFill>
                  <a:srgbClr val="000000"/>
                </a:solidFill>
                <a:highlight>
                  <a:srgbClr val="FFFFFF"/>
                </a:highlight>
              </a:rPr>
              <a:t>mammogram + breast MRI</a:t>
            </a:r>
            <a:endParaRPr sz="1100" b="1">
              <a:solidFill>
                <a:srgbClr val="000000"/>
              </a:solidFill>
              <a:highlight>
                <a:srgbClr val="FFFFFF"/>
              </a:highlight>
            </a:endParaRPr>
          </a:p>
          <a:p>
            <a:pPr marL="914400" lvl="1" indent="-298450" algn="l" rtl="0">
              <a:spcBef>
                <a:spcPts val="0"/>
              </a:spcBef>
              <a:spcAft>
                <a:spcPts val="0"/>
              </a:spcAft>
              <a:buClr>
                <a:srgbClr val="000000"/>
              </a:buClr>
              <a:buSzPts val="1100"/>
              <a:buFont typeface="Proxima Nova"/>
              <a:buChar char="●"/>
            </a:pPr>
            <a:r>
              <a:rPr lang="en" sz="1100">
                <a:solidFill>
                  <a:srgbClr val="000000"/>
                </a:solidFill>
                <a:highlight>
                  <a:srgbClr val="FFFFFF"/>
                </a:highlight>
              </a:rPr>
              <a:t>Clinical breast exam every 6–12 months starting at age 25</a:t>
            </a:r>
            <a:endParaRPr sz="1100">
              <a:solidFill>
                <a:srgbClr val="000000"/>
              </a:solidFill>
              <a:highlight>
                <a:srgbClr val="FFFFFF"/>
              </a:highlight>
            </a:endParaRPr>
          </a:p>
          <a:p>
            <a:pPr marL="457200" lvl="0" indent="-298450" algn="l" rtl="0">
              <a:spcBef>
                <a:spcPts val="0"/>
              </a:spcBef>
              <a:spcAft>
                <a:spcPts val="0"/>
              </a:spcAft>
              <a:buClr>
                <a:srgbClr val="000000"/>
              </a:buClr>
              <a:buSzPts val="1100"/>
              <a:buFont typeface="Lora"/>
              <a:buChar char="●"/>
            </a:pPr>
            <a:r>
              <a:rPr lang="en" sz="1100" b="1">
                <a:solidFill>
                  <a:srgbClr val="000000"/>
                </a:solidFill>
                <a:highlight>
                  <a:srgbClr val="FFFFFF"/>
                </a:highlight>
              </a:rPr>
              <a:t>Ovarian risk reduction</a:t>
            </a:r>
            <a:r>
              <a:rPr lang="en" sz="1100">
                <a:solidFill>
                  <a:srgbClr val="000000"/>
                </a:solidFill>
                <a:highlight>
                  <a:srgbClr val="FFFFFF"/>
                </a:highlight>
              </a:rPr>
              <a:t>: </a:t>
            </a:r>
            <a:endParaRPr sz="1100">
              <a:solidFill>
                <a:srgbClr val="000000"/>
              </a:solidFill>
              <a:highlight>
                <a:srgbClr val="FFFFFF"/>
              </a:highlight>
            </a:endParaRPr>
          </a:p>
          <a:p>
            <a:pPr marL="914400" lvl="1" indent="-298450" algn="l" rtl="0">
              <a:spcBef>
                <a:spcPts val="0"/>
              </a:spcBef>
              <a:spcAft>
                <a:spcPts val="0"/>
              </a:spcAft>
              <a:buClr>
                <a:srgbClr val="000000"/>
              </a:buClr>
              <a:buSzPts val="1100"/>
              <a:buFont typeface="Lora"/>
              <a:buChar char="●"/>
            </a:pPr>
            <a:r>
              <a:rPr lang="en" sz="1100" b="1">
                <a:solidFill>
                  <a:srgbClr val="000000"/>
                </a:solidFill>
                <a:highlight>
                  <a:srgbClr val="FFFFFF"/>
                </a:highlight>
              </a:rPr>
              <a:t>Risk-reducing salpingo-oophorectomy (RRSO):</a:t>
            </a:r>
            <a:r>
              <a:rPr lang="en" sz="1100">
                <a:solidFill>
                  <a:srgbClr val="000000"/>
                </a:solidFill>
                <a:highlight>
                  <a:srgbClr val="FFFFFF"/>
                </a:highlight>
              </a:rPr>
              <a:t> BRCA1 age 35–40; BRCA2 age 40–45</a:t>
            </a:r>
            <a:endParaRPr sz="1100">
              <a:solidFill>
                <a:srgbClr val="000000"/>
              </a:solidFill>
              <a:highlight>
                <a:srgbClr val="FFFFFF"/>
              </a:highlight>
            </a:endParaRPr>
          </a:p>
          <a:p>
            <a:pPr marL="914400" lvl="1" indent="-298450" algn="l" rtl="0">
              <a:spcBef>
                <a:spcPts val="0"/>
              </a:spcBef>
              <a:spcAft>
                <a:spcPts val="0"/>
              </a:spcAft>
              <a:buClr>
                <a:srgbClr val="000000"/>
              </a:buClr>
              <a:buSzPts val="1100"/>
              <a:buFont typeface="Proxima Nova"/>
              <a:buChar char="●"/>
            </a:pPr>
            <a:r>
              <a:rPr lang="en" sz="1100">
                <a:solidFill>
                  <a:srgbClr val="000000"/>
                </a:solidFill>
                <a:highlight>
                  <a:srgbClr val="FFFFFF"/>
                </a:highlight>
              </a:rPr>
              <a:t>No effective ovarian cancer screening exists; RRSO reduces ovarian cancer risk by ~81%</a:t>
            </a:r>
            <a:endParaRPr sz="1100">
              <a:solidFill>
                <a:srgbClr val="000000"/>
              </a:solidFill>
              <a:highlight>
                <a:srgbClr val="FFFFFF"/>
              </a:highlight>
            </a:endParaRPr>
          </a:p>
          <a:p>
            <a:pPr marL="914400" lvl="1" indent="-298450" algn="l" rtl="0">
              <a:spcBef>
                <a:spcPts val="0"/>
              </a:spcBef>
              <a:spcAft>
                <a:spcPts val="0"/>
              </a:spcAft>
              <a:buClr>
                <a:srgbClr val="000000"/>
              </a:buClr>
              <a:buSzPts val="1100"/>
              <a:buFont typeface="Proxima Nova"/>
              <a:buChar char="●"/>
            </a:pPr>
            <a:r>
              <a:rPr lang="en" sz="1100">
                <a:solidFill>
                  <a:srgbClr val="000000"/>
                </a:solidFill>
                <a:highlight>
                  <a:srgbClr val="FFFFFF"/>
                </a:highlight>
              </a:rPr>
              <a:t>OCPs reduce ovarian cancer risk in carriers not yet undergoing RRSO</a:t>
            </a:r>
            <a:endParaRPr sz="1100">
              <a:solidFill>
                <a:srgbClr val="000000"/>
              </a:solidFill>
              <a:highlight>
                <a:srgbClr val="FFFFFF"/>
              </a:highlight>
            </a:endParaRPr>
          </a:p>
          <a:p>
            <a:pPr marL="457200" lvl="0" indent="-298450" algn="l" rtl="0">
              <a:spcBef>
                <a:spcPts val="0"/>
              </a:spcBef>
              <a:spcAft>
                <a:spcPts val="0"/>
              </a:spcAft>
              <a:buClr>
                <a:srgbClr val="000000"/>
              </a:buClr>
              <a:buSzPts val="1100"/>
              <a:buFont typeface="Lora"/>
              <a:buChar char="●"/>
            </a:pPr>
            <a:r>
              <a:rPr lang="en" sz="1100" b="1">
                <a:solidFill>
                  <a:srgbClr val="000000"/>
                </a:solidFill>
                <a:highlight>
                  <a:srgbClr val="FFFFFF"/>
                </a:highlight>
              </a:rPr>
              <a:t>Other screening:</a:t>
            </a:r>
            <a:r>
              <a:rPr lang="en" sz="1100">
                <a:solidFill>
                  <a:srgbClr val="000000"/>
                </a:solidFill>
                <a:highlight>
                  <a:srgbClr val="FFFFFF"/>
                </a:highlight>
              </a:rPr>
              <a:t> prostate (BRCA2 especially — PSA at age 40), pancreatic cancer screening if family history, consider melanoma screening (BRCA2) </a:t>
            </a:r>
            <a:endParaRPr sz="1100">
              <a:solidFill>
                <a:srgbClr val="000000"/>
              </a:solidFill>
              <a:highlight>
                <a:srgbClr val="FFFFFF"/>
              </a:highlight>
            </a:endParaRPr>
          </a:p>
          <a:p>
            <a:pPr marL="457200" lvl="0" indent="-298450" algn="l" rtl="0">
              <a:spcBef>
                <a:spcPts val="0"/>
              </a:spcBef>
              <a:spcAft>
                <a:spcPts val="0"/>
              </a:spcAft>
              <a:buClr>
                <a:srgbClr val="000000"/>
              </a:buClr>
              <a:buSzPts val="1100"/>
              <a:buFont typeface="Lora"/>
              <a:buChar char="●"/>
            </a:pPr>
            <a:r>
              <a:rPr lang="en" sz="1100" b="1">
                <a:solidFill>
                  <a:srgbClr val="000000"/>
                </a:solidFill>
                <a:highlight>
                  <a:srgbClr val="FFFFFF"/>
                </a:highlight>
              </a:rPr>
              <a:t>Risk-reducing mastectomy</a:t>
            </a:r>
            <a:r>
              <a:rPr lang="en" sz="1100">
                <a:solidFill>
                  <a:srgbClr val="000000"/>
                </a:solidFill>
                <a:highlight>
                  <a:srgbClr val="FFFFFF"/>
                </a:highlight>
              </a:rPr>
              <a:t> is an option; discuss with patient</a:t>
            </a:r>
            <a:endParaRPr sz="1100"/>
          </a:p>
        </p:txBody>
      </p:sp>
      <p:sp>
        <p:nvSpPr>
          <p:cNvPr id="187" name="Google Shape;187;p31"/>
          <p:cNvSpPr txBox="1"/>
          <p:nvPr/>
        </p:nvSpPr>
        <p:spPr>
          <a:xfrm>
            <a:off x="4668600" y="832400"/>
            <a:ext cx="4163700" cy="4148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b="1">
                <a:solidFill>
                  <a:schemeClr val="dk2"/>
                </a:solidFill>
                <a:highlight>
                  <a:srgbClr val="FFFFFF"/>
                </a:highlight>
                <a:latin typeface="Proxima Nova"/>
                <a:ea typeface="Proxima Nova"/>
                <a:cs typeface="Proxima Nova"/>
                <a:sym typeface="Proxima Nova"/>
              </a:rPr>
              <a:t>LI-FRAUMENI SYNDROME</a:t>
            </a:r>
            <a:endParaRPr sz="1200">
              <a:highlight>
                <a:srgbClr val="FFFFFF"/>
              </a:highlight>
              <a:latin typeface="Proxima Nova"/>
              <a:ea typeface="Proxima Nova"/>
              <a:cs typeface="Proxima Nova"/>
              <a:sym typeface="Proxima Nova"/>
            </a:endParaRPr>
          </a:p>
          <a:p>
            <a:pPr marL="457200" lvl="0" indent="-304800" algn="l" rtl="0">
              <a:lnSpc>
                <a:spcPct val="115000"/>
              </a:lnSpc>
              <a:spcBef>
                <a:spcPts val="200"/>
              </a:spcBef>
              <a:spcAft>
                <a:spcPts val="0"/>
              </a:spcAft>
              <a:buClr>
                <a:srgbClr val="000000"/>
              </a:buClr>
              <a:buSzPts val="1200"/>
              <a:buFont typeface="Lora"/>
              <a:buChar char="●"/>
            </a:pPr>
            <a:r>
              <a:rPr lang="en" sz="1200" b="1">
                <a:highlight>
                  <a:srgbClr val="FFFFFF"/>
                </a:highlight>
                <a:latin typeface="Proxima Nova"/>
                <a:ea typeface="Proxima Nova"/>
                <a:cs typeface="Proxima Nova"/>
                <a:sym typeface="Proxima Nova"/>
              </a:rPr>
              <a:t>Surveillance</a:t>
            </a:r>
            <a:r>
              <a:rPr lang="en" sz="1200">
                <a:highlight>
                  <a:srgbClr val="FFFFFF"/>
                </a:highlight>
                <a:latin typeface="Proxima Nova"/>
                <a:ea typeface="Proxima Nova"/>
                <a:cs typeface="Proxima Nova"/>
                <a:sym typeface="Proxima Nova"/>
              </a:rPr>
              <a:t> (modified "Toronto Protocol"): </a:t>
            </a:r>
            <a:endParaRPr sz="1200">
              <a:highlight>
                <a:srgbClr val="FFFFFF"/>
              </a:highlight>
              <a:latin typeface="Proxima Nova"/>
              <a:ea typeface="Proxima Nova"/>
              <a:cs typeface="Proxima Nova"/>
              <a:sym typeface="Proxima Nova"/>
            </a:endParaRPr>
          </a:p>
          <a:p>
            <a:pPr marL="914400" lvl="1" indent="-304800" algn="l" rtl="0">
              <a:lnSpc>
                <a:spcPct val="115000"/>
              </a:lnSpc>
              <a:spcBef>
                <a:spcPts val="0"/>
              </a:spcBef>
              <a:spcAft>
                <a:spcPts val="0"/>
              </a:spcAft>
              <a:buClr>
                <a:srgbClr val="000000"/>
              </a:buClr>
              <a:buSzPts val="1200"/>
              <a:buFont typeface="Lora"/>
              <a:buChar char="○"/>
            </a:pPr>
            <a:r>
              <a:rPr lang="en" sz="1200" b="1">
                <a:highlight>
                  <a:srgbClr val="FFFFFF"/>
                </a:highlight>
                <a:latin typeface="Proxima Nova"/>
                <a:ea typeface="Proxima Nova"/>
                <a:cs typeface="Proxima Nova"/>
                <a:sym typeface="Proxima Nova"/>
              </a:rPr>
              <a:t>Annual whole-body MRI</a:t>
            </a:r>
            <a:r>
              <a:rPr lang="en" sz="1200">
                <a:highlight>
                  <a:srgbClr val="FFFFFF"/>
                </a:highlight>
                <a:latin typeface="Proxima Nova"/>
                <a:ea typeface="Proxima Nova"/>
                <a:cs typeface="Proxima Nova"/>
                <a:sym typeface="Proxima Nova"/>
              </a:rPr>
              <a:t> (+ brain MRI) starting in childhood</a:t>
            </a:r>
            <a:endParaRPr sz="1200">
              <a:highlight>
                <a:srgbClr val="FFFFFF"/>
              </a:highlight>
              <a:latin typeface="Proxima Nova"/>
              <a:ea typeface="Proxima Nova"/>
              <a:cs typeface="Proxima Nova"/>
              <a:sym typeface="Proxima Nova"/>
            </a:endParaRPr>
          </a:p>
          <a:p>
            <a:pPr marL="914400" lvl="1" indent="-304800" algn="l" rtl="0">
              <a:lnSpc>
                <a:spcPct val="115000"/>
              </a:lnSpc>
              <a:spcBef>
                <a:spcPts val="0"/>
              </a:spcBef>
              <a:spcAft>
                <a:spcPts val="0"/>
              </a:spcAft>
              <a:buClr>
                <a:srgbClr val="000000"/>
              </a:buClr>
              <a:buSzPts val="1200"/>
              <a:buFont typeface="Proxima Nova"/>
              <a:buChar char="○"/>
            </a:pPr>
            <a:r>
              <a:rPr lang="en" sz="1200">
                <a:highlight>
                  <a:srgbClr val="FFFFFF"/>
                </a:highlight>
                <a:latin typeface="Proxima Nova"/>
                <a:ea typeface="Proxima Nova"/>
                <a:cs typeface="Proxima Nova"/>
                <a:sym typeface="Proxima Nova"/>
              </a:rPr>
              <a:t>Breast MRI starting age 20 (mammogram added at 30); discuss risk-reducing mastectomy</a:t>
            </a:r>
            <a:endParaRPr sz="1200">
              <a:highlight>
                <a:srgbClr val="FFFFFF"/>
              </a:highlight>
              <a:latin typeface="Proxima Nova"/>
              <a:ea typeface="Proxima Nova"/>
              <a:cs typeface="Proxima Nova"/>
              <a:sym typeface="Proxima Nova"/>
            </a:endParaRPr>
          </a:p>
          <a:p>
            <a:pPr marL="914400" lvl="1" indent="-304800" algn="l" rtl="0">
              <a:lnSpc>
                <a:spcPct val="115000"/>
              </a:lnSpc>
              <a:spcBef>
                <a:spcPts val="0"/>
              </a:spcBef>
              <a:spcAft>
                <a:spcPts val="0"/>
              </a:spcAft>
              <a:buClr>
                <a:srgbClr val="000000"/>
              </a:buClr>
              <a:buSzPts val="1200"/>
              <a:buFont typeface="Proxima Nova"/>
              <a:buChar char="○"/>
            </a:pPr>
            <a:r>
              <a:rPr lang="en" sz="1200">
                <a:highlight>
                  <a:srgbClr val="FFFFFF"/>
                </a:highlight>
                <a:latin typeface="Proxima Nova"/>
                <a:ea typeface="Proxima Nova"/>
                <a:cs typeface="Proxima Nova"/>
                <a:sym typeface="Proxima Nova"/>
              </a:rPr>
              <a:t>Colonoscopy + upper endoscopy every 2–5 years starting age 25</a:t>
            </a:r>
            <a:endParaRPr sz="1200">
              <a:highlight>
                <a:srgbClr val="FFFFFF"/>
              </a:highlight>
              <a:latin typeface="Proxima Nova"/>
              <a:ea typeface="Proxima Nova"/>
              <a:cs typeface="Proxima Nova"/>
              <a:sym typeface="Proxima Nova"/>
            </a:endParaRPr>
          </a:p>
          <a:p>
            <a:pPr marL="914400" lvl="1" indent="-304800" algn="l" rtl="0">
              <a:lnSpc>
                <a:spcPct val="115000"/>
              </a:lnSpc>
              <a:spcBef>
                <a:spcPts val="0"/>
              </a:spcBef>
              <a:spcAft>
                <a:spcPts val="0"/>
              </a:spcAft>
              <a:buClr>
                <a:srgbClr val="000000"/>
              </a:buClr>
              <a:buSzPts val="1200"/>
              <a:buFont typeface="Proxima Nova"/>
              <a:buChar char="○"/>
            </a:pPr>
            <a:r>
              <a:rPr lang="en" sz="1200">
                <a:highlight>
                  <a:srgbClr val="FFFFFF"/>
                </a:highlight>
                <a:latin typeface="Proxima Nova"/>
                <a:ea typeface="Proxima Nova"/>
                <a:cs typeface="Proxima Nova"/>
                <a:sym typeface="Proxima Nova"/>
              </a:rPr>
              <a:t>Comprehensive physical exam every 6–12 months</a:t>
            </a:r>
            <a:endParaRPr sz="1200">
              <a:highlight>
                <a:srgbClr val="FFFFFF"/>
              </a:highlight>
              <a:latin typeface="Proxima Nova"/>
              <a:ea typeface="Proxima Nova"/>
              <a:cs typeface="Proxima Nova"/>
              <a:sym typeface="Proxima Nova"/>
            </a:endParaRPr>
          </a:p>
          <a:p>
            <a:pPr marL="914400" lvl="1" indent="-304800" algn="l" rtl="0">
              <a:lnSpc>
                <a:spcPct val="115000"/>
              </a:lnSpc>
              <a:spcBef>
                <a:spcPts val="0"/>
              </a:spcBef>
              <a:spcAft>
                <a:spcPts val="0"/>
              </a:spcAft>
              <a:buClr>
                <a:srgbClr val="000000"/>
              </a:buClr>
              <a:buSzPts val="1200"/>
              <a:buFont typeface="Proxima Nova"/>
              <a:buChar char="○"/>
            </a:pPr>
            <a:r>
              <a:rPr lang="en" sz="1200">
                <a:highlight>
                  <a:srgbClr val="FFFFFF"/>
                </a:highlight>
                <a:latin typeface="Proxima Nova"/>
                <a:ea typeface="Proxima Nova"/>
                <a:cs typeface="Proxima Nova"/>
                <a:sym typeface="Proxima Nova"/>
              </a:rPr>
              <a:t>Annual dermatologic exam</a:t>
            </a:r>
            <a:endParaRPr sz="1200">
              <a:highlight>
                <a:srgbClr val="FFFFFF"/>
              </a:highlight>
              <a:latin typeface="Proxima Nova"/>
              <a:ea typeface="Proxima Nova"/>
              <a:cs typeface="Proxima Nova"/>
              <a:sym typeface="Proxima Nova"/>
            </a:endParaRPr>
          </a:p>
          <a:p>
            <a:pPr marL="457200" lvl="0" indent="-304800" algn="l" rtl="0">
              <a:lnSpc>
                <a:spcPct val="115000"/>
              </a:lnSpc>
              <a:spcBef>
                <a:spcPts val="0"/>
              </a:spcBef>
              <a:spcAft>
                <a:spcPts val="0"/>
              </a:spcAft>
              <a:buClr>
                <a:srgbClr val="000000"/>
              </a:buClr>
              <a:buSzPts val="1200"/>
              <a:buFont typeface="Lora"/>
              <a:buChar char="●"/>
            </a:pPr>
            <a:r>
              <a:rPr lang="en" sz="1200" b="1">
                <a:highlight>
                  <a:srgbClr val="FFFFFF"/>
                </a:highlight>
                <a:latin typeface="Proxima Nova"/>
                <a:ea typeface="Proxima Nova"/>
                <a:cs typeface="Proxima Nova"/>
                <a:sym typeface="Proxima Nova"/>
              </a:rPr>
              <a:t>Avoid radiation</a:t>
            </a:r>
            <a:r>
              <a:rPr lang="en" sz="1200">
                <a:highlight>
                  <a:srgbClr val="FFFFFF"/>
                </a:highlight>
                <a:latin typeface="Proxima Nova"/>
                <a:ea typeface="Proxima Nova"/>
                <a:cs typeface="Proxima Nova"/>
                <a:sym typeface="Proxima Nova"/>
              </a:rPr>
              <a:t> when possible (therapeutic RT and unnecessary diagnostic radiation) — mastectomy preferred over lumpectomy + RT for breast cancer </a:t>
            </a:r>
            <a:endParaRPr sz="1200">
              <a:highlight>
                <a:srgbClr val="FFFFFF"/>
              </a:highlight>
              <a:latin typeface="Proxima Nova"/>
              <a:ea typeface="Proxima Nova"/>
              <a:cs typeface="Proxima Nova"/>
              <a:sym typeface="Proxima Nova"/>
            </a:endParaRPr>
          </a:p>
          <a:p>
            <a:pPr marL="457200" lvl="0" indent="-304800" algn="l" rtl="0">
              <a:lnSpc>
                <a:spcPct val="115000"/>
              </a:lnSpc>
              <a:spcBef>
                <a:spcPts val="0"/>
              </a:spcBef>
              <a:spcAft>
                <a:spcPts val="0"/>
              </a:spcAft>
              <a:buClr>
                <a:srgbClr val="000000"/>
              </a:buClr>
              <a:buSzPts val="1200"/>
              <a:buFont typeface="Proxima Nova"/>
              <a:buChar char="●"/>
            </a:pPr>
            <a:r>
              <a:rPr lang="en" sz="1200">
                <a:highlight>
                  <a:srgbClr val="FFFFFF"/>
                </a:highlight>
                <a:latin typeface="Proxima Nova"/>
                <a:ea typeface="Proxima Nova"/>
                <a:cs typeface="Proxima Nova"/>
                <a:sym typeface="Proxima Nova"/>
              </a:rPr>
              <a:t>Pediatric: whole-body MRI + brain MRI annually from infancy; abdominal ultrasound every 3–4 months for adrenocortical carcinoma </a:t>
            </a:r>
            <a:endParaRPr sz="1200">
              <a:solidFill>
                <a:schemeClr val="accent3"/>
              </a:solidFill>
              <a:latin typeface="Proxima Nova"/>
              <a:ea typeface="Proxima Nova"/>
              <a:cs typeface="Proxima Nova"/>
              <a:sym typeface="Proxima Nova"/>
            </a:endParaRPr>
          </a:p>
          <a:p>
            <a:pPr marL="0" lvl="0" indent="0" algn="l" rtl="0">
              <a:spcBef>
                <a:spcPts val="0"/>
              </a:spcBef>
              <a:spcAft>
                <a:spcPts val="0"/>
              </a:spcAft>
              <a:buNone/>
            </a:pPr>
            <a:endParaRPr sz="1800">
              <a:solidFill>
                <a:schemeClr val="accent3"/>
              </a:solidFill>
              <a:latin typeface="Proxima Nova"/>
              <a:ea typeface="Proxima Nova"/>
              <a:cs typeface="Proxima Nova"/>
              <a:sym typeface="Proxima Nov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2"/>
          <p:cNvSpPr txBox="1">
            <a:spLocks noGrp="1"/>
          </p:cNvSpPr>
          <p:nvPr>
            <p:ph type="title"/>
          </p:nvPr>
        </p:nvSpPr>
        <p:spPr>
          <a:xfrm>
            <a:off x="311700" y="191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solidFill>
                  <a:schemeClr val="dk2"/>
                </a:solidFill>
              </a:rPr>
              <a:t>Cascade Testing: A Key Tool for Cancer Prevention</a:t>
            </a:r>
            <a:endParaRPr b="1">
              <a:solidFill>
                <a:schemeClr val="dk2"/>
              </a:solidFill>
            </a:endParaRPr>
          </a:p>
        </p:txBody>
      </p:sp>
      <p:sp>
        <p:nvSpPr>
          <p:cNvPr id="193" name="Google Shape;193;p32"/>
          <p:cNvSpPr txBox="1">
            <a:spLocks noGrp="1"/>
          </p:cNvSpPr>
          <p:nvPr>
            <p:ph type="body" idx="1"/>
          </p:nvPr>
        </p:nvSpPr>
        <p:spPr>
          <a:xfrm>
            <a:off x="311700" y="763725"/>
            <a:ext cx="4725900" cy="41619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500" b="1">
                <a:solidFill>
                  <a:schemeClr val="accent5"/>
                </a:solidFill>
                <a:highlight>
                  <a:srgbClr val="FFFFFF"/>
                </a:highlight>
              </a:rPr>
              <a:t>What is Cascade Testing?</a:t>
            </a:r>
            <a:endParaRPr sz="1500">
              <a:solidFill>
                <a:schemeClr val="dk1"/>
              </a:solidFill>
              <a:highlight>
                <a:srgbClr val="FFFFFF"/>
              </a:highlight>
            </a:endParaRPr>
          </a:p>
          <a:p>
            <a:pPr marL="457200" lvl="0" indent="-323850" algn="l" rtl="0">
              <a:lnSpc>
                <a:spcPct val="100000"/>
              </a:lnSpc>
              <a:spcBef>
                <a:spcPts val="0"/>
              </a:spcBef>
              <a:spcAft>
                <a:spcPts val="0"/>
              </a:spcAft>
              <a:buClr>
                <a:schemeClr val="dk1"/>
              </a:buClr>
              <a:buSzPts val="1500"/>
              <a:buChar char="●"/>
            </a:pPr>
            <a:r>
              <a:rPr lang="en" sz="1500">
                <a:solidFill>
                  <a:schemeClr val="dk1"/>
                </a:solidFill>
              </a:rPr>
              <a:t>Systematic genetic counseling and testing offered to patients’ relatives (probands) identified with pathogenic/likely pathogenic </a:t>
            </a:r>
            <a:r>
              <a:rPr lang="en" sz="1500" b="1">
                <a:solidFill>
                  <a:schemeClr val="dk1"/>
                </a:solidFill>
              </a:rPr>
              <a:t>germline</a:t>
            </a:r>
            <a:r>
              <a:rPr lang="en" sz="1500">
                <a:solidFill>
                  <a:schemeClr val="dk1"/>
                </a:solidFill>
              </a:rPr>
              <a:t> variants. </a:t>
            </a:r>
            <a:endParaRPr sz="1500">
              <a:solidFill>
                <a:schemeClr val="dk1"/>
              </a:solidFill>
            </a:endParaRPr>
          </a:p>
          <a:p>
            <a:pPr marL="0" lvl="0" indent="0" algn="l" rtl="0">
              <a:lnSpc>
                <a:spcPct val="100000"/>
              </a:lnSpc>
              <a:spcBef>
                <a:spcPts val="0"/>
              </a:spcBef>
              <a:spcAft>
                <a:spcPts val="0"/>
              </a:spcAft>
              <a:buNone/>
            </a:pPr>
            <a:endParaRPr sz="1500">
              <a:solidFill>
                <a:schemeClr val="dk1"/>
              </a:solidFill>
            </a:endParaRPr>
          </a:p>
          <a:p>
            <a:pPr marL="0" lvl="0" indent="0" algn="l" rtl="0">
              <a:lnSpc>
                <a:spcPct val="100000"/>
              </a:lnSpc>
              <a:spcBef>
                <a:spcPts val="0"/>
              </a:spcBef>
              <a:spcAft>
                <a:spcPts val="0"/>
              </a:spcAft>
              <a:buNone/>
            </a:pPr>
            <a:r>
              <a:rPr lang="en" sz="1500" b="1">
                <a:solidFill>
                  <a:schemeClr val="accent5"/>
                </a:solidFill>
              </a:rPr>
              <a:t>Why Does it Matter?</a:t>
            </a:r>
            <a:endParaRPr sz="1500" b="1">
              <a:solidFill>
                <a:schemeClr val="accent5"/>
              </a:solidFill>
            </a:endParaRPr>
          </a:p>
          <a:p>
            <a:pPr marL="457200" lvl="0" indent="-323850" algn="l" rtl="0">
              <a:lnSpc>
                <a:spcPct val="100000"/>
              </a:lnSpc>
              <a:spcBef>
                <a:spcPts val="0"/>
              </a:spcBef>
              <a:spcAft>
                <a:spcPts val="0"/>
              </a:spcAft>
              <a:buClr>
                <a:schemeClr val="dk1"/>
              </a:buClr>
              <a:buSzPts val="1500"/>
              <a:buChar char="●"/>
            </a:pPr>
            <a:r>
              <a:rPr lang="en" sz="1500">
                <a:solidFill>
                  <a:schemeClr val="dk1"/>
                </a:solidFill>
              </a:rPr>
              <a:t>Identifies at-risk family members who may carry the same mutation, </a:t>
            </a:r>
            <a:endParaRPr sz="1500">
              <a:solidFill>
                <a:schemeClr val="dk1"/>
              </a:solidFill>
            </a:endParaRPr>
          </a:p>
          <a:p>
            <a:pPr marL="457200" lvl="0" indent="-323850" algn="l" rtl="0">
              <a:lnSpc>
                <a:spcPct val="100000"/>
              </a:lnSpc>
              <a:spcBef>
                <a:spcPts val="0"/>
              </a:spcBef>
              <a:spcAft>
                <a:spcPts val="0"/>
              </a:spcAft>
              <a:buClr>
                <a:schemeClr val="dk1"/>
              </a:buClr>
              <a:buSzPts val="1500"/>
              <a:buChar char="●"/>
            </a:pPr>
            <a:r>
              <a:rPr lang="en" sz="1500">
                <a:solidFill>
                  <a:schemeClr val="dk1"/>
                </a:solidFill>
              </a:rPr>
              <a:t>Enables targeted risk assessment, surveillance, and preventive measures (Wilke et al).</a:t>
            </a:r>
            <a:endParaRPr sz="1500">
              <a:solidFill>
                <a:schemeClr val="dk1"/>
              </a:solidFill>
            </a:endParaRPr>
          </a:p>
          <a:p>
            <a:pPr marL="0" lvl="0" indent="0" algn="l" rtl="0">
              <a:lnSpc>
                <a:spcPct val="100000"/>
              </a:lnSpc>
              <a:spcBef>
                <a:spcPts val="0"/>
              </a:spcBef>
              <a:spcAft>
                <a:spcPts val="0"/>
              </a:spcAft>
              <a:buNone/>
            </a:pPr>
            <a:endParaRPr sz="1500">
              <a:solidFill>
                <a:schemeClr val="dk1"/>
              </a:solidFill>
            </a:endParaRPr>
          </a:p>
          <a:p>
            <a:pPr marL="0" lvl="0" indent="0" algn="l" rtl="0">
              <a:lnSpc>
                <a:spcPct val="100000"/>
              </a:lnSpc>
              <a:spcBef>
                <a:spcPts val="0"/>
              </a:spcBef>
              <a:spcAft>
                <a:spcPts val="0"/>
              </a:spcAft>
              <a:buNone/>
            </a:pPr>
            <a:r>
              <a:rPr lang="en" sz="1500" b="1">
                <a:solidFill>
                  <a:schemeClr val="accent5"/>
                </a:solidFill>
              </a:rPr>
              <a:t>High Impact for Underserved Populations</a:t>
            </a:r>
            <a:endParaRPr sz="1500" b="1">
              <a:solidFill>
                <a:schemeClr val="accent5"/>
              </a:solidFill>
            </a:endParaRPr>
          </a:p>
          <a:p>
            <a:pPr marL="457200" lvl="0" indent="-323850" algn="l" rtl="0">
              <a:lnSpc>
                <a:spcPct val="100000"/>
              </a:lnSpc>
              <a:spcBef>
                <a:spcPts val="0"/>
              </a:spcBef>
              <a:spcAft>
                <a:spcPts val="0"/>
              </a:spcAft>
              <a:buClr>
                <a:schemeClr val="dk1"/>
              </a:buClr>
              <a:buSzPts val="1500"/>
              <a:buChar char="●"/>
            </a:pPr>
            <a:r>
              <a:rPr lang="en" sz="1500">
                <a:solidFill>
                  <a:schemeClr val="dk1"/>
                </a:solidFill>
              </a:rPr>
              <a:t>Reaches relatives in </a:t>
            </a:r>
            <a:r>
              <a:rPr lang="en" sz="1500" b="1">
                <a:solidFill>
                  <a:schemeClr val="dk1"/>
                </a:solidFill>
              </a:rPr>
              <a:t>minority, low-income, uninsured, rural, or non-English-speaking</a:t>
            </a:r>
            <a:r>
              <a:rPr lang="en" sz="1500">
                <a:solidFill>
                  <a:schemeClr val="dk1"/>
                </a:solidFill>
              </a:rPr>
              <a:t> communities (Levine et al).</a:t>
            </a:r>
            <a:endParaRPr sz="1500">
              <a:solidFill>
                <a:schemeClr val="dk1"/>
              </a:solidFill>
            </a:endParaRPr>
          </a:p>
          <a:p>
            <a:pPr marL="0" lvl="0" indent="0" algn="l" rtl="0">
              <a:lnSpc>
                <a:spcPct val="100000"/>
              </a:lnSpc>
              <a:spcBef>
                <a:spcPts val="0"/>
              </a:spcBef>
              <a:spcAft>
                <a:spcPts val="0"/>
              </a:spcAft>
              <a:buNone/>
            </a:pPr>
            <a:endParaRPr sz="1400">
              <a:solidFill>
                <a:schemeClr val="dk1"/>
              </a:solidFill>
            </a:endParaRPr>
          </a:p>
          <a:p>
            <a:pPr marL="0" lvl="0" indent="0" algn="l" rtl="0">
              <a:lnSpc>
                <a:spcPct val="100000"/>
              </a:lnSpc>
              <a:spcBef>
                <a:spcPts val="0"/>
              </a:spcBef>
              <a:spcAft>
                <a:spcPts val="0"/>
              </a:spcAft>
              <a:buNone/>
            </a:pPr>
            <a:endParaRPr sz="1300">
              <a:solidFill>
                <a:schemeClr val="dk1"/>
              </a:solidFill>
            </a:endParaRPr>
          </a:p>
          <a:p>
            <a:pPr marL="0" lvl="0" indent="0" algn="l" rtl="0">
              <a:lnSpc>
                <a:spcPct val="100000"/>
              </a:lnSpc>
              <a:spcBef>
                <a:spcPts val="0"/>
              </a:spcBef>
              <a:spcAft>
                <a:spcPts val="0"/>
              </a:spcAft>
              <a:buNone/>
            </a:pPr>
            <a:endParaRPr sz="1300">
              <a:solidFill>
                <a:schemeClr val="dk1"/>
              </a:solidFill>
            </a:endParaRPr>
          </a:p>
        </p:txBody>
      </p:sp>
      <p:sp>
        <p:nvSpPr>
          <p:cNvPr id="194" name="Google Shape;194;p32"/>
          <p:cNvSpPr/>
          <p:nvPr/>
        </p:nvSpPr>
        <p:spPr>
          <a:xfrm>
            <a:off x="5245475" y="2571750"/>
            <a:ext cx="3376800" cy="22374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600">
                <a:solidFill>
                  <a:schemeClr val="dk1"/>
                </a:solidFill>
                <a:latin typeface="Proxima Nova"/>
                <a:ea typeface="Proxima Nova"/>
                <a:cs typeface="Proxima Nova"/>
                <a:sym typeface="Proxima Nova"/>
              </a:rPr>
              <a:t>To close the gap, we need </a:t>
            </a:r>
            <a:r>
              <a:rPr lang="en" sz="1600" b="1">
                <a:solidFill>
                  <a:schemeClr val="accent6"/>
                </a:solidFill>
                <a:latin typeface="Proxima Nova"/>
                <a:ea typeface="Proxima Nova"/>
                <a:cs typeface="Proxima Nova"/>
                <a:sym typeface="Proxima Nova"/>
              </a:rPr>
              <a:t>culturally tailored outreach</a:t>
            </a:r>
            <a:r>
              <a:rPr lang="en" sz="1600">
                <a:solidFill>
                  <a:schemeClr val="accent6"/>
                </a:solidFill>
                <a:latin typeface="Proxima Nova"/>
                <a:ea typeface="Proxima Nova"/>
                <a:cs typeface="Proxima Nova"/>
                <a:sym typeface="Proxima Nova"/>
              </a:rPr>
              <a:t>, </a:t>
            </a:r>
            <a:r>
              <a:rPr lang="en" sz="1600" b="1">
                <a:solidFill>
                  <a:schemeClr val="accent6"/>
                </a:solidFill>
                <a:latin typeface="Proxima Nova"/>
                <a:ea typeface="Proxima Nova"/>
                <a:cs typeface="Proxima Nova"/>
                <a:sym typeface="Proxima Nova"/>
              </a:rPr>
              <a:t>community engagement</a:t>
            </a:r>
            <a:r>
              <a:rPr lang="en" sz="1600">
                <a:solidFill>
                  <a:schemeClr val="accent6"/>
                </a:solidFill>
                <a:latin typeface="Proxima Nova"/>
                <a:ea typeface="Proxima Nova"/>
                <a:cs typeface="Proxima Nova"/>
                <a:sym typeface="Proxima Nova"/>
              </a:rPr>
              <a:t>, </a:t>
            </a:r>
            <a:r>
              <a:rPr lang="en" sz="1600">
                <a:solidFill>
                  <a:schemeClr val="dk1"/>
                </a:solidFill>
                <a:latin typeface="Proxima Nova"/>
                <a:ea typeface="Proxima Nova"/>
                <a:cs typeface="Proxima Nova"/>
                <a:sym typeface="Proxima Nova"/>
              </a:rPr>
              <a:t>and </a:t>
            </a:r>
            <a:r>
              <a:rPr lang="en" sz="1600" b="1">
                <a:solidFill>
                  <a:schemeClr val="accent6"/>
                </a:solidFill>
                <a:latin typeface="Proxima Nova"/>
                <a:ea typeface="Proxima Nova"/>
                <a:cs typeface="Proxima Nova"/>
                <a:sym typeface="Proxima Nova"/>
              </a:rPr>
              <a:t>system-level infrastructure</a:t>
            </a:r>
            <a:r>
              <a:rPr lang="en" sz="1600">
                <a:solidFill>
                  <a:schemeClr val="dk1"/>
                </a:solidFill>
                <a:latin typeface="Proxima Nova"/>
                <a:ea typeface="Proxima Nova"/>
                <a:cs typeface="Proxima Nova"/>
                <a:sym typeface="Proxima Nova"/>
              </a:rPr>
              <a:t> to support cascade testing in all populations!</a:t>
            </a:r>
            <a:endParaRPr sz="1700">
              <a:latin typeface="Proxima Nova"/>
              <a:ea typeface="Proxima Nova"/>
              <a:cs typeface="Proxima Nova"/>
              <a:sym typeface="Proxima Nova"/>
            </a:endParaRPr>
          </a:p>
        </p:txBody>
      </p:sp>
      <p:sp>
        <p:nvSpPr>
          <p:cNvPr id="195" name="Google Shape;195;p32"/>
          <p:cNvSpPr txBox="1"/>
          <p:nvPr/>
        </p:nvSpPr>
        <p:spPr>
          <a:xfrm>
            <a:off x="5037450" y="763725"/>
            <a:ext cx="3795000" cy="169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dk1"/>
                </a:solidFill>
                <a:latin typeface="Proxima Nova"/>
                <a:ea typeface="Proxima Nova"/>
                <a:cs typeface="Proxima Nova"/>
                <a:sym typeface="Proxima Nova"/>
              </a:rPr>
              <a:t>Despite these benefits, </a:t>
            </a:r>
            <a:r>
              <a:rPr lang="en" b="1">
                <a:solidFill>
                  <a:schemeClr val="dk1"/>
                </a:solidFill>
                <a:latin typeface="Proxima Nova"/>
                <a:ea typeface="Proxima Nova"/>
                <a:cs typeface="Proxima Nova"/>
                <a:sym typeface="Proxima Nova"/>
              </a:rPr>
              <a:t>uptake remains low in underserved populations</a:t>
            </a:r>
            <a:r>
              <a:rPr lang="en">
                <a:solidFill>
                  <a:schemeClr val="dk1"/>
                </a:solidFill>
                <a:latin typeface="Proxima Nova"/>
                <a:ea typeface="Proxima Nova"/>
                <a:cs typeface="Proxima Nova"/>
                <a:sym typeface="Proxima Nova"/>
              </a:rPr>
              <a:t> due to:</a:t>
            </a:r>
            <a:endParaRPr>
              <a:solidFill>
                <a:schemeClr val="dk1"/>
              </a:solidFill>
              <a:latin typeface="Proxima Nova"/>
              <a:ea typeface="Proxima Nova"/>
              <a:cs typeface="Proxima Nova"/>
              <a:sym typeface="Proxima Nova"/>
            </a:endParaRPr>
          </a:p>
          <a:p>
            <a:pPr marL="0" lvl="0" indent="0" algn="l" rtl="0">
              <a:spcBef>
                <a:spcPts val="0"/>
              </a:spcBef>
              <a:spcAft>
                <a:spcPts val="0"/>
              </a:spcAft>
              <a:buNone/>
            </a:pPr>
            <a:endParaRPr>
              <a:solidFill>
                <a:schemeClr val="dk1"/>
              </a:solidFill>
              <a:latin typeface="Proxima Nova"/>
              <a:ea typeface="Proxima Nova"/>
              <a:cs typeface="Proxima Nova"/>
              <a:sym typeface="Proxima Nova"/>
            </a:endParaRPr>
          </a:p>
          <a:p>
            <a:pPr marL="457200" lvl="0" indent="-317500" algn="l" rtl="0">
              <a:spcBef>
                <a:spcPts val="0"/>
              </a:spcBef>
              <a:spcAft>
                <a:spcPts val="0"/>
              </a:spcAft>
              <a:buClr>
                <a:schemeClr val="dk1"/>
              </a:buClr>
              <a:buSzPts val="1400"/>
              <a:buFont typeface="Proxima Nova"/>
              <a:buChar char="●"/>
            </a:pPr>
            <a:r>
              <a:rPr lang="en" b="1">
                <a:solidFill>
                  <a:schemeClr val="dk1"/>
                </a:solidFill>
                <a:latin typeface="Proxima Nova"/>
                <a:ea typeface="Proxima Nova"/>
                <a:cs typeface="Proxima Nova"/>
                <a:sym typeface="Proxima Nova"/>
              </a:rPr>
              <a:t>limited access to genetic services</a:t>
            </a:r>
            <a:endParaRPr b="1">
              <a:solidFill>
                <a:schemeClr val="dk1"/>
              </a:solidFill>
              <a:latin typeface="Proxima Nova"/>
              <a:ea typeface="Proxima Nova"/>
              <a:cs typeface="Proxima Nova"/>
              <a:sym typeface="Proxima Nova"/>
            </a:endParaRPr>
          </a:p>
          <a:p>
            <a:pPr marL="457200" lvl="0" indent="-317500" algn="l" rtl="0">
              <a:spcBef>
                <a:spcPts val="0"/>
              </a:spcBef>
              <a:spcAft>
                <a:spcPts val="0"/>
              </a:spcAft>
              <a:buClr>
                <a:schemeClr val="dk1"/>
              </a:buClr>
              <a:buSzPts val="1400"/>
              <a:buFont typeface="Proxima Nova"/>
              <a:buChar char="●"/>
            </a:pPr>
            <a:r>
              <a:rPr lang="en" b="1">
                <a:solidFill>
                  <a:schemeClr val="dk1"/>
                </a:solidFill>
                <a:latin typeface="Proxima Nova"/>
                <a:ea typeface="Proxima Nova"/>
                <a:cs typeface="Proxima Nova"/>
                <a:sym typeface="Proxima Nova"/>
              </a:rPr>
              <a:t>language and cultural differences </a:t>
            </a:r>
            <a:endParaRPr b="1">
              <a:solidFill>
                <a:schemeClr val="dk1"/>
              </a:solidFill>
              <a:latin typeface="Proxima Nova"/>
              <a:ea typeface="Proxima Nova"/>
              <a:cs typeface="Proxima Nova"/>
              <a:sym typeface="Proxima Nova"/>
            </a:endParaRPr>
          </a:p>
          <a:p>
            <a:pPr marL="457200" lvl="0" indent="-317500" algn="l" rtl="0">
              <a:spcBef>
                <a:spcPts val="0"/>
              </a:spcBef>
              <a:spcAft>
                <a:spcPts val="0"/>
              </a:spcAft>
              <a:buClr>
                <a:schemeClr val="dk1"/>
              </a:buClr>
              <a:buSzPts val="1400"/>
              <a:buFont typeface="Proxima Nova"/>
              <a:buChar char="●"/>
            </a:pPr>
            <a:r>
              <a:rPr lang="en" b="1">
                <a:solidFill>
                  <a:schemeClr val="dk1"/>
                </a:solidFill>
                <a:latin typeface="Proxima Nova"/>
                <a:ea typeface="Proxima Nova"/>
                <a:cs typeface="Proxima Nova"/>
                <a:sym typeface="Proxima Nova"/>
              </a:rPr>
              <a:t>healthcare mistrust</a:t>
            </a:r>
            <a:endParaRPr b="1">
              <a:solidFill>
                <a:schemeClr val="dk1"/>
              </a:solidFill>
              <a:latin typeface="Proxima Nova"/>
              <a:ea typeface="Proxima Nova"/>
              <a:cs typeface="Proxima Nova"/>
              <a:sym typeface="Proxima Nova"/>
            </a:endParaRPr>
          </a:p>
          <a:p>
            <a:pPr marL="457200" lvl="0" indent="-317500" algn="l" rtl="0">
              <a:spcBef>
                <a:spcPts val="0"/>
              </a:spcBef>
              <a:spcAft>
                <a:spcPts val="0"/>
              </a:spcAft>
              <a:buClr>
                <a:schemeClr val="dk1"/>
              </a:buClr>
              <a:buSzPts val="1400"/>
              <a:buFont typeface="Proxima Nova"/>
              <a:buChar char="●"/>
            </a:pPr>
            <a:r>
              <a:rPr lang="en" b="1">
                <a:solidFill>
                  <a:schemeClr val="dk1"/>
                </a:solidFill>
                <a:latin typeface="Proxima Nova"/>
                <a:ea typeface="Proxima Nova"/>
                <a:cs typeface="Proxima Nova"/>
                <a:sym typeface="Proxima Nova"/>
              </a:rPr>
              <a:t>financial constraints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99"/>
        <p:cNvGrpSpPr/>
        <p:nvPr/>
      </p:nvGrpSpPr>
      <p:grpSpPr>
        <a:xfrm>
          <a:off x="0" y="0"/>
          <a:ext cx="0" cy="0"/>
          <a:chOff x="0" y="0"/>
          <a:chExt cx="0" cy="0"/>
        </a:xfrm>
      </p:grpSpPr>
      <p:sp>
        <p:nvSpPr>
          <p:cNvPr id="200" name="Google Shape;200;p33"/>
          <p:cNvSpPr txBox="1"/>
          <p:nvPr/>
        </p:nvSpPr>
        <p:spPr>
          <a:xfrm>
            <a:off x="459075" y="4423175"/>
            <a:ext cx="38106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900">
              <a:latin typeface="Proxima Nova"/>
              <a:ea typeface="Proxima Nova"/>
              <a:cs typeface="Proxima Nova"/>
              <a:sym typeface="Proxima Nova"/>
            </a:endParaRPr>
          </a:p>
        </p:txBody>
      </p:sp>
      <p:sp>
        <p:nvSpPr>
          <p:cNvPr id="201" name="Google Shape;201;p33"/>
          <p:cNvSpPr txBox="1"/>
          <p:nvPr/>
        </p:nvSpPr>
        <p:spPr>
          <a:xfrm>
            <a:off x="5763913" y="3929825"/>
            <a:ext cx="30000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900"/>
          </a:p>
        </p:txBody>
      </p:sp>
      <p:pic>
        <p:nvPicPr>
          <p:cNvPr id="202" name="Google Shape;202;p33"/>
          <p:cNvPicPr preferRelativeResize="0"/>
          <p:nvPr/>
        </p:nvPicPr>
        <p:blipFill>
          <a:blip r:embed="rId3">
            <a:alphaModFix/>
          </a:blip>
          <a:stretch>
            <a:fillRect/>
          </a:stretch>
        </p:blipFill>
        <p:spPr>
          <a:xfrm>
            <a:off x="2293925" y="190125"/>
            <a:ext cx="4556150" cy="45561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34"/>
          <p:cNvSpPr txBox="1">
            <a:spLocks noGrp="1"/>
          </p:cNvSpPr>
          <p:nvPr>
            <p:ph type="title"/>
          </p:nvPr>
        </p:nvSpPr>
        <p:spPr>
          <a:xfrm>
            <a:off x="510450" y="2057400"/>
            <a:ext cx="8123100" cy="7788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Current Guidelines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35"/>
          <p:cNvSpPr txBox="1">
            <a:spLocks noGrp="1"/>
          </p:cNvSpPr>
          <p:nvPr>
            <p:ph type="title"/>
          </p:nvPr>
        </p:nvSpPr>
        <p:spPr>
          <a:xfrm>
            <a:off x="311700" y="22367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solidFill>
                  <a:schemeClr val="dk2"/>
                </a:solidFill>
              </a:rPr>
              <a:t>Germline Genetic Testing: Current Guidelines</a:t>
            </a:r>
            <a:endParaRPr b="1">
              <a:solidFill>
                <a:schemeClr val="dk2"/>
              </a:solidFill>
            </a:endParaRPr>
          </a:p>
        </p:txBody>
      </p:sp>
      <p:sp>
        <p:nvSpPr>
          <p:cNvPr id="213" name="Google Shape;213;p35"/>
          <p:cNvSpPr txBox="1">
            <a:spLocks noGrp="1"/>
          </p:cNvSpPr>
          <p:nvPr>
            <p:ph type="body" idx="1"/>
          </p:nvPr>
        </p:nvSpPr>
        <p:spPr>
          <a:xfrm>
            <a:off x="311700" y="796375"/>
            <a:ext cx="6669600" cy="4206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400" b="1">
                <a:solidFill>
                  <a:srgbClr val="000000"/>
                </a:solidFill>
                <a:latin typeface="Arial"/>
                <a:ea typeface="Arial"/>
                <a:cs typeface="Arial"/>
                <a:sym typeface="Arial"/>
              </a:rPr>
              <a:t>ASCO Guidelines (2024): Germline Genetic Testing (Tung 2024)</a:t>
            </a:r>
            <a:endParaRPr sz="1400" b="1">
              <a:solidFill>
                <a:srgbClr val="000000"/>
              </a:solidFill>
              <a:latin typeface="Arial"/>
              <a:ea typeface="Arial"/>
              <a:cs typeface="Arial"/>
              <a:sym typeface="Arial"/>
            </a:endParaRPr>
          </a:p>
          <a:p>
            <a:pPr marL="457200" lvl="0" indent="-317500" algn="l" rtl="0">
              <a:spcBef>
                <a:spcPts val="1200"/>
              </a:spcBef>
              <a:spcAft>
                <a:spcPts val="0"/>
              </a:spcAft>
              <a:buClr>
                <a:schemeClr val="accent5"/>
              </a:buClr>
              <a:buSzPts val="1400"/>
              <a:buFont typeface="Arial"/>
              <a:buChar char="●"/>
            </a:pPr>
            <a:r>
              <a:rPr lang="en" sz="1400" b="1">
                <a:solidFill>
                  <a:schemeClr val="accent5"/>
                </a:solidFill>
                <a:latin typeface="Arial"/>
                <a:ea typeface="Arial"/>
                <a:cs typeface="Arial"/>
                <a:sym typeface="Arial"/>
              </a:rPr>
              <a:t>The Golden Rule:</a:t>
            </a:r>
            <a:r>
              <a:rPr lang="en" sz="1400">
                <a:solidFill>
                  <a:schemeClr val="accent5"/>
                </a:solidFill>
                <a:latin typeface="Arial"/>
                <a:ea typeface="Arial"/>
                <a:cs typeface="Arial"/>
                <a:sym typeface="Arial"/>
              </a:rPr>
              <a:t> </a:t>
            </a:r>
            <a:r>
              <a:rPr lang="en" sz="1400" b="1">
                <a:solidFill>
                  <a:schemeClr val="dk1"/>
                </a:solidFill>
                <a:latin typeface="Arial"/>
                <a:ea typeface="Arial"/>
                <a:cs typeface="Arial"/>
                <a:sym typeface="Arial"/>
              </a:rPr>
              <a:t>Tumor testing ≠Germline testing.</a:t>
            </a:r>
            <a:r>
              <a:rPr lang="en" sz="1400">
                <a:solidFill>
                  <a:schemeClr val="accent5"/>
                </a:solidFill>
                <a:latin typeface="Arial"/>
                <a:ea typeface="Arial"/>
                <a:cs typeface="Arial"/>
                <a:sym typeface="Arial"/>
              </a:rPr>
              <a:t> </a:t>
            </a:r>
            <a:r>
              <a:rPr lang="en" sz="1400">
                <a:solidFill>
                  <a:schemeClr val="dk1"/>
                </a:solidFill>
                <a:latin typeface="Arial"/>
                <a:ea typeface="Arial"/>
                <a:cs typeface="Arial"/>
                <a:sym typeface="Arial"/>
              </a:rPr>
              <a:t>Tumor profiling misses 8%–10% of germline pathogenic variants.</a:t>
            </a:r>
            <a:endParaRPr sz="1400">
              <a:solidFill>
                <a:schemeClr val="dk1"/>
              </a:solidFill>
              <a:latin typeface="Arial"/>
              <a:ea typeface="Arial"/>
              <a:cs typeface="Arial"/>
              <a:sym typeface="Arial"/>
            </a:endParaRPr>
          </a:p>
          <a:p>
            <a:pPr marL="457200" lvl="0" indent="-317500" algn="l" rtl="0">
              <a:spcBef>
                <a:spcPts val="0"/>
              </a:spcBef>
              <a:spcAft>
                <a:spcPts val="0"/>
              </a:spcAft>
              <a:buClr>
                <a:srgbClr val="000000"/>
              </a:buClr>
              <a:buSzPts val="1400"/>
              <a:buFont typeface="Arial"/>
              <a:buChar char="●"/>
            </a:pPr>
            <a:r>
              <a:rPr lang="en" sz="1400" b="1">
                <a:solidFill>
                  <a:srgbClr val="000000"/>
                </a:solidFill>
                <a:latin typeface="Arial"/>
                <a:ea typeface="Arial"/>
                <a:cs typeface="Arial"/>
                <a:sym typeface="Arial"/>
              </a:rPr>
              <a:t>Who to Test &amp; How:</a:t>
            </a:r>
            <a:endParaRPr sz="1400" b="1">
              <a:solidFill>
                <a:srgbClr val="000000"/>
              </a:solidFill>
              <a:latin typeface="Arial"/>
              <a:ea typeface="Arial"/>
              <a:cs typeface="Arial"/>
              <a:sym typeface="Arial"/>
            </a:endParaRPr>
          </a:p>
          <a:p>
            <a:pPr marL="914400" lvl="1" indent="-317500" algn="l" rtl="0">
              <a:spcBef>
                <a:spcPts val="0"/>
              </a:spcBef>
              <a:spcAft>
                <a:spcPts val="0"/>
              </a:spcAft>
              <a:buClr>
                <a:srgbClr val="000000"/>
              </a:buClr>
              <a:buSzPts val="1400"/>
              <a:buFont typeface="Arial"/>
              <a:buChar char="○"/>
            </a:pPr>
            <a:r>
              <a:rPr lang="en" b="1">
                <a:solidFill>
                  <a:srgbClr val="000000"/>
                </a:solidFill>
                <a:latin typeface="Arial"/>
                <a:ea typeface="Arial"/>
                <a:cs typeface="Arial"/>
                <a:sym typeface="Arial"/>
              </a:rPr>
              <a:t>Take a 3-generation history:</a:t>
            </a:r>
            <a:r>
              <a:rPr lang="en">
                <a:solidFill>
                  <a:srgbClr val="000000"/>
                </a:solidFill>
                <a:latin typeface="Arial"/>
                <a:ea typeface="Arial"/>
                <a:cs typeface="Arial"/>
                <a:sym typeface="Arial"/>
              </a:rPr>
              <a:t> 1st &amp; 2nd-degree relatives (cancer types, ages, ethnicity).</a:t>
            </a:r>
            <a:endParaRPr>
              <a:solidFill>
                <a:srgbClr val="000000"/>
              </a:solidFill>
              <a:latin typeface="Arial"/>
              <a:ea typeface="Arial"/>
              <a:cs typeface="Arial"/>
              <a:sym typeface="Arial"/>
            </a:endParaRPr>
          </a:p>
          <a:p>
            <a:pPr marL="914400" lvl="1" indent="-317500" algn="l" rtl="0">
              <a:spcBef>
                <a:spcPts val="0"/>
              </a:spcBef>
              <a:spcAft>
                <a:spcPts val="0"/>
              </a:spcAft>
              <a:buClr>
                <a:srgbClr val="000000"/>
              </a:buClr>
              <a:buSzPts val="1400"/>
              <a:buFont typeface="Arial"/>
              <a:buChar char="○"/>
            </a:pPr>
            <a:r>
              <a:rPr lang="en" b="1">
                <a:solidFill>
                  <a:srgbClr val="000000"/>
                </a:solidFill>
                <a:latin typeface="Arial"/>
                <a:ea typeface="Arial"/>
                <a:cs typeface="Arial"/>
                <a:sym typeface="Arial"/>
              </a:rPr>
              <a:t>Automatic testing:</a:t>
            </a:r>
            <a:r>
              <a:rPr lang="en">
                <a:solidFill>
                  <a:srgbClr val="000000"/>
                </a:solidFill>
                <a:latin typeface="Arial"/>
                <a:ea typeface="Arial"/>
                <a:cs typeface="Arial"/>
                <a:sym typeface="Arial"/>
              </a:rPr>
              <a:t> Some cancers (e.g., ovarian, pancreatic) warrant testing </a:t>
            </a:r>
            <a:r>
              <a:rPr lang="en" i="1">
                <a:solidFill>
                  <a:srgbClr val="000000"/>
                </a:solidFill>
                <a:latin typeface="Arial"/>
                <a:ea typeface="Arial"/>
                <a:cs typeface="Arial"/>
                <a:sym typeface="Arial"/>
              </a:rPr>
              <a:t>regardless</a:t>
            </a:r>
            <a:r>
              <a:rPr lang="en">
                <a:solidFill>
                  <a:srgbClr val="000000"/>
                </a:solidFill>
                <a:latin typeface="Arial"/>
                <a:ea typeface="Arial"/>
                <a:cs typeface="Arial"/>
                <a:sym typeface="Arial"/>
              </a:rPr>
              <a:t> of family history.</a:t>
            </a:r>
            <a:endParaRPr>
              <a:solidFill>
                <a:srgbClr val="000000"/>
              </a:solidFill>
              <a:latin typeface="Arial"/>
              <a:ea typeface="Arial"/>
              <a:cs typeface="Arial"/>
              <a:sym typeface="Arial"/>
            </a:endParaRPr>
          </a:p>
          <a:p>
            <a:pPr marL="914400" lvl="1" indent="-317500" algn="l" rtl="0">
              <a:spcBef>
                <a:spcPts val="0"/>
              </a:spcBef>
              <a:spcAft>
                <a:spcPts val="0"/>
              </a:spcAft>
              <a:buClr>
                <a:srgbClr val="000000"/>
              </a:buClr>
              <a:buSzPts val="1400"/>
              <a:buFont typeface="Arial"/>
              <a:buChar char="○"/>
            </a:pPr>
            <a:r>
              <a:rPr lang="en" b="1">
                <a:solidFill>
                  <a:srgbClr val="000000"/>
                </a:solidFill>
                <a:latin typeface="Arial"/>
                <a:ea typeface="Arial"/>
                <a:cs typeface="Arial"/>
                <a:sym typeface="Arial"/>
              </a:rPr>
              <a:t>Reflex testing:</a:t>
            </a:r>
            <a:r>
              <a:rPr lang="en">
                <a:solidFill>
                  <a:srgbClr val="000000"/>
                </a:solidFill>
                <a:latin typeface="Arial"/>
                <a:ea typeface="Arial"/>
                <a:cs typeface="Arial"/>
                <a:sym typeface="Arial"/>
              </a:rPr>
              <a:t> If a pathogenic/likely pathogenic (P/LP) variant is found on tumor profiling, order germline testing to confirm if it's heritable.</a:t>
            </a:r>
            <a:endParaRPr>
              <a:solidFill>
                <a:srgbClr val="000000"/>
              </a:solidFill>
              <a:latin typeface="Arial"/>
              <a:ea typeface="Arial"/>
              <a:cs typeface="Arial"/>
              <a:sym typeface="Arial"/>
            </a:endParaRPr>
          </a:p>
          <a:p>
            <a:pPr marL="457200" lvl="0" indent="-317500" algn="l" rtl="0">
              <a:spcBef>
                <a:spcPts val="0"/>
              </a:spcBef>
              <a:spcAft>
                <a:spcPts val="0"/>
              </a:spcAft>
              <a:buClr>
                <a:srgbClr val="000000"/>
              </a:buClr>
              <a:buSzPts val="1400"/>
              <a:buFont typeface="Arial"/>
              <a:buChar char="●"/>
            </a:pPr>
            <a:r>
              <a:rPr lang="en" sz="1400" b="1">
                <a:solidFill>
                  <a:srgbClr val="000000"/>
                </a:solidFill>
                <a:latin typeface="Arial"/>
                <a:ea typeface="Arial"/>
                <a:cs typeface="Arial"/>
                <a:sym typeface="Arial"/>
              </a:rPr>
              <a:t>Panel Selection:</a:t>
            </a:r>
            <a:r>
              <a:rPr lang="en" sz="1400">
                <a:solidFill>
                  <a:srgbClr val="000000"/>
                </a:solidFill>
                <a:latin typeface="Arial"/>
                <a:ea typeface="Arial"/>
                <a:cs typeface="Arial"/>
                <a:sym typeface="Arial"/>
              </a:rPr>
              <a:t>* Use </a:t>
            </a:r>
            <a:r>
              <a:rPr lang="en" sz="1400" b="1">
                <a:solidFill>
                  <a:srgbClr val="000000"/>
                </a:solidFill>
                <a:latin typeface="Arial"/>
                <a:ea typeface="Arial"/>
                <a:cs typeface="Arial"/>
                <a:sym typeface="Arial"/>
              </a:rPr>
              <a:t>multigene panels</a:t>
            </a:r>
            <a:r>
              <a:rPr lang="en" sz="1400">
                <a:solidFill>
                  <a:srgbClr val="000000"/>
                </a:solidFill>
                <a:latin typeface="Arial"/>
                <a:ea typeface="Arial"/>
                <a:cs typeface="Arial"/>
                <a:sym typeface="Arial"/>
              </a:rPr>
              <a:t> (now standard to capture high- &amp; moderate-penetrance genes).</a:t>
            </a:r>
            <a:endParaRPr sz="1400">
              <a:solidFill>
                <a:srgbClr val="000000"/>
              </a:solidFill>
              <a:latin typeface="Arial"/>
              <a:ea typeface="Arial"/>
              <a:cs typeface="Arial"/>
              <a:sym typeface="Arial"/>
            </a:endParaRPr>
          </a:p>
          <a:p>
            <a:pPr marL="457200" lvl="0" indent="-317500" algn="l" rtl="0">
              <a:spcBef>
                <a:spcPts val="0"/>
              </a:spcBef>
              <a:spcAft>
                <a:spcPts val="0"/>
              </a:spcAft>
              <a:buClr>
                <a:srgbClr val="000000"/>
              </a:buClr>
              <a:buSzPts val="1400"/>
              <a:buFont typeface="Arial"/>
              <a:buChar char="●"/>
            </a:pPr>
            <a:r>
              <a:rPr lang="en" sz="1400" b="1">
                <a:solidFill>
                  <a:srgbClr val="000000"/>
                </a:solidFill>
                <a:latin typeface="Arial"/>
                <a:ea typeface="Arial"/>
                <a:cs typeface="Arial"/>
                <a:sym typeface="Arial"/>
              </a:rPr>
              <a:t>Next Steps:</a:t>
            </a:r>
            <a:r>
              <a:rPr lang="en" sz="1400">
                <a:solidFill>
                  <a:srgbClr val="000000"/>
                </a:solidFill>
                <a:latin typeface="Arial"/>
                <a:ea typeface="Arial"/>
                <a:cs typeface="Arial"/>
                <a:sym typeface="Arial"/>
              </a:rPr>
              <a:t> Strongly recommend </a:t>
            </a:r>
            <a:r>
              <a:rPr lang="en" sz="1400" b="1">
                <a:solidFill>
                  <a:srgbClr val="000000"/>
                </a:solidFill>
                <a:latin typeface="Arial"/>
                <a:ea typeface="Arial"/>
                <a:cs typeface="Arial"/>
                <a:sym typeface="Arial"/>
              </a:rPr>
              <a:t>Genetic Counseling</a:t>
            </a:r>
            <a:r>
              <a:rPr lang="en" sz="1400">
                <a:solidFill>
                  <a:srgbClr val="000000"/>
                </a:solidFill>
                <a:latin typeface="Arial"/>
                <a:ea typeface="Arial"/>
                <a:cs typeface="Arial"/>
                <a:sym typeface="Arial"/>
              </a:rPr>
              <a:t> to interpret positive/VUS results and facilitate family cascade testing.</a:t>
            </a:r>
            <a:endParaRPr b="1">
              <a:solidFill>
                <a:srgbClr val="000000"/>
              </a:solidFill>
            </a:endParaRPr>
          </a:p>
        </p:txBody>
      </p:sp>
      <p:pic>
        <p:nvPicPr>
          <p:cNvPr id="214" name="Google Shape;214;p35"/>
          <p:cNvPicPr preferRelativeResize="0"/>
          <p:nvPr/>
        </p:nvPicPr>
        <p:blipFill>
          <a:blip r:embed="rId3">
            <a:alphaModFix/>
          </a:blip>
          <a:stretch>
            <a:fillRect/>
          </a:stretch>
        </p:blipFill>
        <p:spPr>
          <a:xfrm>
            <a:off x="7273000" y="706775"/>
            <a:ext cx="1645675" cy="980975"/>
          </a:xfrm>
          <a:prstGeom prst="rect">
            <a:avLst/>
          </a:prstGeom>
          <a:noFill/>
          <a:ln>
            <a:noFill/>
          </a:ln>
        </p:spPr>
      </p:pic>
      <p:pic>
        <p:nvPicPr>
          <p:cNvPr id="215" name="Google Shape;215;p35"/>
          <p:cNvPicPr preferRelativeResize="0"/>
          <p:nvPr/>
        </p:nvPicPr>
        <p:blipFill>
          <a:blip r:embed="rId4">
            <a:alphaModFix/>
          </a:blip>
          <a:stretch>
            <a:fillRect/>
          </a:stretch>
        </p:blipFill>
        <p:spPr>
          <a:xfrm>
            <a:off x="6981222" y="1850424"/>
            <a:ext cx="1764774" cy="293967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36"/>
          <p:cNvSpPr txBox="1">
            <a:spLocks noGrp="1"/>
          </p:cNvSpPr>
          <p:nvPr>
            <p:ph type="title"/>
          </p:nvPr>
        </p:nvSpPr>
        <p:spPr>
          <a:xfrm>
            <a:off x="311700" y="22367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solidFill>
                  <a:schemeClr val="dk2"/>
                </a:solidFill>
              </a:rPr>
              <a:t>Current Guidelines for Somatic (Tumor) Testing</a:t>
            </a:r>
            <a:endParaRPr b="1">
              <a:solidFill>
                <a:schemeClr val="dk2"/>
              </a:solidFill>
            </a:endParaRPr>
          </a:p>
        </p:txBody>
      </p:sp>
      <p:sp>
        <p:nvSpPr>
          <p:cNvPr id="221" name="Google Shape;221;p36"/>
          <p:cNvSpPr txBox="1">
            <a:spLocks noGrp="1"/>
          </p:cNvSpPr>
          <p:nvPr>
            <p:ph type="body" idx="1"/>
          </p:nvPr>
        </p:nvSpPr>
        <p:spPr>
          <a:xfrm>
            <a:off x="373875" y="878450"/>
            <a:ext cx="8458500" cy="4072500"/>
          </a:xfrm>
          <a:prstGeom prst="rect">
            <a:avLst/>
          </a:prstGeom>
        </p:spPr>
        <p:txBody>
          <a:bodyPr spcFirstLastPara="1" wrap="square" lIns="91425" tIns="91425" rIns="91425" bIns="91425" anchor="t" anchorCtr="0">
            <a:noAutofit/>
          </a:bodyPr>
          <a:lstStyle/>
          <a:p>
            <a:pPr marL="0" lvl="0" indent="0" algn="l" rtl="0">
              <a:lnSpc>
                <a:spcPct val="100000"/>
              </a:lnSpc>
              <a:spcBef>
                <a:spcPts val="1800"/>
              </a:spcBef>
              <a:spcAft>
                <a:spcPts val="0"/>
              </a:spcAft>
              <a:buClr>
                <a:schemeClr val="dk1"/>
              </a:buClr>
              <a:buSzPts val="1100"/>
              <a:buFont typeface="Arial"/>
              <a:buNone/>
            </a:pPr>
            <a:r>
              <a:rPr lang="en" sz="1500" b="1">
                <a:solidFill>
                  <a:schemeClr val="dk1"/>
                </a:solidFill>
              </a:rPr>
              <a:t>ASCO Recommendations for </a:t>
            </a:r>
            <a:r>
              <a:rPr lang="en" sz="1500" b="1">
                <a:solidFill>
                  <a:srgbClr val="0000FF"/>
                </a:solidFill>
              </a:rPr>
              <a:t>Somatic (Tumor) Genomic Testing</a:t>
            </a:r>
            <a:r>
              <a:rPr lang="en" sz="1500">
                <a:solidFill>
                  <a:schemeClr val="dk1"/>
                </a:solidFill>
              </a:rPr>
              <a:t> (Chakravarty et al)</a:t>
            </a:r>
            <a:endParaRPr sz="1500">
              <a:solidFill>
                <a:schemeClr val="dk1"/>
              </a:solidFill>
            </a:endParaRPr>
          </a:p>
          <a:p>
            <a:pPr marL="0" lvl="0" indent="0" algn="l" rtl="0">
              <a:lnSpc>
                <a:spcPct val="100000"/>
              </a:lnSpc>
              <a:spcBef>
                <a:spcPts val="1800"/>
              </a:spcBef>
              <a:spcAft>
                <a:spcPts val="0"/>
              </a:spcAft>
              <a:buClr>
                <a:schemeClr val="dk1"/>
              </a:buClr>
              <a:buSzPts val="1100"/>
              <a:buFont typeface="Arial"/>
              <a:buNone/>
            </a:pPr>
            <a:r>
              <a:rPr lang="en" sz="1400" b="1">
                <a:solidFill>
                  <a:schemeClr val="accent5"/>
                </a:solidFill>
              </a:rPr>
              <a:t>When to Test</a:t>
            </a:r>
            <a:endParaRPr sz="1400" b="1">
              <a:solidFill>
                <a:schemeClr val="accent5"/>
              </a:solidFill>
            </a:endParaRPr>
          </a:p>
          <a:p>
            <a:pPr marL="457200" lvl="0" indent="-317500" algn="l" rtl="0">
              <a:lnSpc>
                <a:spcPct val="100000"/>
              </a:lnSpc>
              <a:spcBef>
                <a:spcPts val="1200"/>
              </a:spcBef>
              <a:spcAft>
                <a:spcPts val="0"/>
              </a:spcAft>
              <a:buClr>
                <a:schemeClr val="dk1"/>
              </a:buClr>
              <a:buSzPts val="1400"/>
              <a:buChar char="●"/>
            </a:pPr>
            <a:r>
              <a:rPr lang="en" sz="1400" b="1">
                <a:solidFill>
                  <a:srgbClr val="000000"/>
                </a:solidFill>
              </a:rPr>
              <a:t>Multigene panel testing</a:t>
            </a:r>
            <a:r>
              <a:rPr lang="en" sz="1400">
                <a:solidFill>
                  <a:srgbClr val="000000"/>
                </a:solidFill>
              </a:rPr>
              <a:t> is preferred for patients with </a:t>
            </a:r>
            <a:r>
              <a:rPr lang="en" sz="1400" b="1">
                <a:solidFill>
                  <a:srgbClr val="000000"/>
                </a:solidFill>
              </a:rPr>
              <a:t>metastatic or advanced solid tumors</a:t>
            </a:r>
            <a:endParaRPr sz="1400" b="1">
              <a:solidFill>
                <a:srgbClr val="000000"/>
              </a:solidFill>
            </a:endParaRPr>
          </a:p>
          <a:p>
            <a:pPr marL="457200" lvl="0" indent="-317500" algn="l" rtl="0">
              <a:lnSpc>
                <a:spcPct val="100000"/>
              </a:lnSpc>
              <a:spcBef>
                <a:spcPts val="0"/>
              </a:spcBef>
              <a:spcAft>
                <a:spcPts val="0"/>
              </a:spcAft>
              <a:buClr>
                <a:schemeClr val="dk1"/>
              </a:buClr>
              <a:buSzPts val="1400"/>
              <a:buChar char="●"/>
            </a:pPr>
            <a:r>
              <a:rPr lang="en" sz="1400">
                <a:solidFill>
                  <a:srgbClr val="000000"/>
                </a:solidFill>
              </a:rPr>
              <a:t>Especially when </a:t>
            </a:r>
            <a:r>
              <a:rPr lang="en" sz="1400" b="1">
                <a:solidFill>
                  <a:srgbClr val="000000"/>
                </a:solidFill>
              </a:rPr>
              <a:t>biomarker-linked therapies</a:t>
            </a:r>
            <a:r>
              <a:rPr lang="en" sz="1400">
                <a:solidFill>
                  <a:srgbClr val="000000"/>
                </a:solidFill>
              </a:rPr>
              <a:t> are FDA- or EMA-approved</a:t>
            </a:r>
            <a:endParaRPr sz="1400">
              <a:solidFill>
                <a:schemeClr val="dk1"/>
              </a:solidFill>
            </a:endParaRPr>
          </a:p>
          <a:p>
            <a:pPr marL="457200" lvl="0" indent="-317500" algn="l" rtl="0">
              <a:lnSpc>
                <a:spcPct val="100000"/>
              </a:lnSpc>
              <a:spcBef>
                <a:spcPts val="0"/>
              </a:spcBef>
              <a:spcAft>
                <a:spcPts val="0"/>
              </a:spcAft>
              <a:buClr>
                <a:schemeClr val="dk1"/>
              </a:buClr>
              <a:buSzPts val="1400"/>
              <a:buChar char="●"/>
            </a:pPr>
            <a:r>
              <a:rPr lang="en" sz="1400">
                <a:solidFill>
                  <a:schemeClr val="dk1"/>
                </a:solidFill>
              </a:rPr>
              <a:t>Testing should be performed in certified laboratories and results integrated with clinical context</a:t>
            </a:r>
            <a:endParaRPr sz="1400">
              <a:solidFill>
                <a:schemeClr val="dk1"/>
              </a:solidFill>
            </a:endParaRPr>
          </a:p>
          <a:p>
            <a:pPr marL="0" lvl="0" indent="0" algn="l" rtl="0">
              <a:lnSpc>
                <a:spcPct val="100000"/>
              </a:lnSpc>
              <a:spcBef>
                <a:spcPts val="1200"/>
              </a:spcBef>
              <a:spcAft>
                <a:spcPts val="0"/>
              </a:spcAft>
              <a:buNone/>
            </a:pPr>
            <a:r>
              <a:rPr lang="en" sz="1400" b="1">
                <a:solidFill>
                  <a:schemeClr val="accent5"/>
                </a:solidFill>
              </a:rPr>
              <a:t>When to Add Germline Testing</a:t>
            </a:r>
            <a:endParaRPr sz="1400" b="1">
              <a:solidFill>
                <a:schemeClr val="accent5"/>
              </a:solidFill>
            </a:endParaRPr>
          </a:p>
          <a:p>
            <a:pPr marL="457200" lvl="0" indent="-317500" algn="l" rtl="0">
              <a:lnSpc>
                <a:spcPct val="100000"/>
              </a:lnSpc>
              <a:spcBef>
                <a:spcPts val="1200"/>
              </a:spcBef>
              <a:spcAft>
                <a:spcPts val="0"/>
              </a:spcAft>
              <a:buClr>
                <a:schemeClr val="dk1"/>
              </a:buClr>
              <a:buSzPts val="1400"/>
              <a:buChar char="●"/>
            </a:pPr>
            <a:r>
              <a:rPr lang="en" sz="1400">
                <a:solidFill>
                  <a:schemeClr val="dk1"/>
                </a:solidFill>
              </a:rPr>
              <a:t>If a pathogenic variant in a cancer susceptibility gene (such as MLH1) is found on tumor testing, confirmatory germline testing is indicated</a:t>
            </a:r>
            <a:endParaRPr sz="1400">
              <a:solidFill>
                <a:schemeClr val="dk1"/>
              </a:solidFill>
            </a:endParaRPr>
          </a:p>
          <a:p>
            <a:pPr marL="457200" lvl="0" indent="-317500" algn="l" rtl="0">
              <a:lnSpc>
                <a:spcPct val="100000"/>
              </a:lnSpc>
              <a:spcBef>
                <a:spcPts val="0"/>
              </a:spcBef>
              <a:spcAft>
                <a:spcPts val="0"/>
              </a:spcAft>
              <a:buClr>
                <a:schemeClr val="dk1"/>
              </a:buClr>
              <a:buSzPts val="1400"/>
              <a:buChar char="●"/>
            </a:pPr>
            <a:r>
              <a:rPr lang="en" sz="1400">
                <a:solidFill>
                  <a:schemeClr val="dk1"/>
                </a:solidFill>
              </a:rPr>
              <a:t>Germline testing for therapy-linked alterations</a:t>
            </a:r>
            <a:r>
              <a:rPr lang="en" sz="1400" b="1">
                <a:solidFill>
                  <a:schemeClr val="dk1"/>
                </a:solidFill>
              </a:rPr>
              <a:t> should not be limited </a:t>
            </a:r>
            <a:r>
              <a:rPr lang="en" sz="1400">
                <a:solidFill>
                  <a:schemeClr val="dk1"/>
                </a:solidFill>
              </a:rPr>
              <a:t>by family history or traditional criteria</a:t>
            </a:r>
            <a:endParaRPr sz="1400">
              <a:solidFill>
                <a:schemeClr val="dk1"/>
              </a:solidFill>
            </a:endParaRPr>
          </a:p>
          <a:p>
            <a:pPr marL="914400" lvl="1" indent="-317500" algn="l" rtl="0">
              <a:lnSpc>
                <a:spcPct val="100000"/>
              </a:lnSpc>
              <a:spcBef>
                <a:spcPts val="0"/>
              </a:spcBef>
              <a:spcAft>
                <a:spcPts val="0"/>
              </a:spcAft>
              <a:buClr>
                <a:schemeClr val="dk1"/>
              </a:buClr>
              <a:buSzPts val="1400"/>
              <a:buAutoNum type="alphaLcPeriod"/>
            </a:pPr>
            <a:r>
              <a:rPr lang="en">
                <a:solidFill>
                  <a:schemeClr val="dk1"/>
                </a:solidFill>
              </a:rPr>
              <a:t>Recent data suggest that up to </a:t>
            </a:r>
            <a:r>
              <a:rPr lang="en" b="1">
                <a:solidFill>
                  <a:schemeClr val="dk1"/>
                </a:solidFill>
              </a:rPr>
              <a:t>63% of Lynch syndrome carriers may be missed if testing is restricted to those with suggestive personal or family history</a:t>
            </a:r>
            <a:r>
              <a:rPr lang="en">
                <a:solidFill>
                  <a:schemeClr val="dk1"/>
                </a:solidFill>
              </a:rPr>
              <a:t>, supporting consideration of population-based germline testing to improve equity in detection (Park et al).</a:t>
            </a:r>
            <a:endParaRPr>
              <a:solidFill>
                <a:schemeClr val="dk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3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High Yield Exam Points</a:t>
            </a:r>
            <a:endParaRPr/>
          </a:p>
        </p:txBody>
      </p:sp>
      <p:sp>
        <p:nvSpPr>
          <p:cNvPr id="227" name="Google Shape;227;p3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31590" algn="l" rtl="0">
              <a:spcBef>
                <a:spcPts val="200"/>
              </a:spcBef>
              <a:spcAft>
                <a:spcPts val="0"/>
              </a:spcAft>
              <a:buClr>
                <a:srgbClr val="000000"/>
              </a:buClr>
              <a:buSzPts val="1622"/>
              <a:buFont typeface="Lora"/>
              <a:buChar char="●"/>
            </a:pPr>
            <a:r>
              <a:rPr lang="en" sz="1622" b="1">
                <a:solidFill>
                  <a:srgbClr val="000000"/>
                </a:solidFill>
                <a:highlight>
                  <a:srgbClr val="FFFFFF"/>
                </a:highlight>
              </a:rPr>
              <a:t>Tumor testing→ targeted therapy; germline testing→ risk-reduction</a:t>
            </a:r>
            <a:endParaRPr sz="1622" b="1">
              <a:solidFill>
                <a:srgbClr val="000000"/>
              </a:solidFill>
              <a:highlight>
                <a:srgbClr val="FFFFFF"/>
              </a:highlight>
            </a:endParaRPr>
          </a:p>
          <a:p>
            <a:pPr marL="457200" lvl="0" indent="-331590" algn="l" rtl="0">
              <a:spcBef>
                <a:spcPts val="0"/>
              </a:spcBef>
              <a:spcAft>
                <a:spcPts val="0"/>
              </a:spcAft>
              <a:buClr>
                <a:srgbClr val="000000"/>
              </a:buClr>
              <a:buSzPts val="1622"/>
              <a:buFont typeface="Lora"/>
              <a:buChar char="●"/>
            </a:pPr>
            <a:r>
              <a:rPr lang="en" sz="1622" b="1">
                <a:solidFill>
                  <a:srgbClr val="000000"/>
                </a:solidFill>
                <a:highlight>
                  <a:srgbClr val="FFFFFF"/>
                </a:highlight>
              </a:rPr>
              <a:t>Take a 3-generation family history</a:t>
            </a:r>
            <a:r>
              <a:rPr lang="en" sz="1622">
                <a:solidFill>
                  <a:srgbClr val="000000"/>
                </a:solidFill>
                <a:highlight>
                  <a:srgbClr val="FFFFFF"/>
                </a:highlight>
              </a:rPr>
              <a:t> — the single most important screening tool for hereditary cancer syndromes </a:t>
            </a:r>
            <a:endParaRPr sz="1622">
              <a:solidFill>
                <a:srgbClr val="000000"/>
              </a:solidFill>
              <a:highlight>
                <a:srgbClr val="FFFFFF"/>
              </a:highlight>
            </a:endParaRPr>
          </a:p>
          <a:p>
            <a:pPr marL="457200" lvl="0" indent="-331590" algn="l" rtl="0">
              <a:spcBef>
                <a:spcPts val="0"/>
              </a:spcBef>
              <a:spcAft>
                <a:spcPts val="0"/>
              </a:spcAft>
              <a:buClr>
                <a:srgbClr val="000000"/>
              </a:buClr>
              <a:buSzPts val="1622"/>
              <a:buFont typeface="Lora"/>
              <a:buChar char="●"/>
            </a:pPr>
            <a:r>
              <a:rPr lang="en" sz="1622" b="1">
                <a:solidFill>
                  <a:srgbClr val="000000"/>
                </a:solidFill>
                <a:highlight>
                  <a:srgbClr val="FFFFFF"/>
                </a:highlight>
              </a:rPr>
              <a:t>Refer to genetics</a:t>
            </a:r>
            <a:r>
              <a:rPr lang="en" sz="1622">
                <a:solidFill>
                  <a:srgbClr val="000000"/>
                </a:solidFill>
                <a:highlight>
                  <a:srgbClr val="FFFFFF"/>
                </a:highlight>
              </a:rPr>
              <a:t> when: cancer diagnosed young (&lt;50), multiple primaries, clustering of related cancers, Ashkenazi Jewish ancestry, or known familial variant </a:t>
            </a:r>
            <a:endParaRPr sz="1622">
              <a:solidFill>
                <a:srgbClr val="000000"/>
              </a:solidFill>
              <a:highlight>
                <a:srgbClr val="FFFFFF"/>
              </a:highlight>
            </a:endParaRPr>
          </a:p>
          <a:p>
            <a:pPr marL="457200" lvl="0" indent="-331590" algn="l" rtl="0">
              <a:spcBef>
                <a:spcPts val="0"/>
              </a:spcBef>
              <a:spcAft>
                <a:spcPts val="0"/>
              </a:spcAft>
              <a:buClr>
                <a:srgbClr val="000000"/>
              </a:buClr>
              <a:buSzPts val="1622"/>
              <a:buFont typeface="Lora"/>
              <a:buChar char="●"/>
            </a:pPr>
            <a:r>
              <a:rPr lang="en" sz="1622" b="1">
                <a:solidFill>
                  <a:srgbClr val="000000"/>
                </a:solidFill>
                <a:highlight>
                  <a:srgbClr val="FFFFFF"/>
                </a:highlight>
              </a:rPr>
              <a:t>Cascade testing</a:t>
            </a:r>
            <a:r>
              <a:rPr lang="en" sz="1622">
                <a:solidFill>
                  <a:srgbClr val="000000"/>
                </a:solidFill>
                <a:highlight>
                  <a:srgbClr val="FFFFFF"/>
                </a:highlight>
              </a:rPr>
              <a:t> of at-risk relatives is critical once a pathogenic variant is identified </a:t>
            </a:r>
            <a:endParaRPr sz="1622">
              <a:solidFill>
                <a:srgbClr val="000000"/>
              </a:solidFill>
              <a:highlight>
                <a:srgbClr val="FFFFFF"/>
              </a:highlight>
            </a:endParaRPr>
          </a:p>
          <a:p>
            <a:pPr marL="457200" lvl="0" indent="-331590" algn="l" rtl="0">
              <a:spcBef>
                <a:spcPts val="0"/>
              </a:spcBef>
              <a:spcAft>
                <a:spcPts val="0"/>
              </a:spcAft>
              <a:buClr>
                <a:srgbClr val="000000"/>
              </a:buClr>
              <a:buSzPts val="1622"/>
              <a:buFont typeface="Lora"/>
              <a:buChar char="●"/>
            </a:pPr>
            <a:r>
              <a:rPr lang="en" sz="1622" b="1">
                <a:solidFill>
                  <a:srgbClr val="000000"/>
                </a:solidFill>
                <a:highlight>
                  <a:srgbClr val="FFFFFF"/>
                </a:highlight>
              </a:rPr>
              <a:t>Universal tumor testing</a:t>
            </a:r>
            <a:r>
              <a:rPr lang="en" sz="1622">
                <a:solidFill>
                  <a:srgbClr val="000000"/>
                </a:solidFill>
                <a:highlight>
                  <a:srgbClr val="FFFFFF"/>
                </a:highlight>
              </a:rPr>
              <a:t> for Lynch syndrome (MSI/IHC) is now standard of care for all CRCs and endometrial cancers </a:t>
            </a:r>
            <a:endParaRPr sz="1622">
              <a:solidFill>
                <a:srgbClr val="000000"/>
              </a:solidFill>
              <a:highlight>
                <a:srgbClr val="FFFFFF"/>
              </a:highlight>
            </a:endParaRPr>
          </a:p>
          <a:p>
            <a:pPr marL="457200" lvl="0" indent="-331590" algn="l" rtl="0">
              <a:spcBef>
                <a:spcPts val="0"/>
              </a:spcBef>
              <a:spcAft>
                <a:spcPts val="0"/>
              </a:spcAft>
              <a:buClr>
                <a:srgbClr val="000000"/>
              </a:buClr>
              <a:buSzPts val="1622"/>
              <a:buFont typeface="Lora"/>
              <a:buChar char="●"/>
            </a:pPr>
            <a:r>
              <a:rPr lang="en" sz="1622">
                <a:solidFill>
                  <a:srgbClr val="000000"/>
                </a:solidFill>
                <a:highlight>
                  <a:srgbClr val="FFFFFF"/>
                </a:highlight>
              </a:rPr>
              <a:t>BRCA carriers and Lynch syndrome patients benefit from </a:t>
            </a:r>
            <a:r>
              <a:rPr lang="en" sz="1622" b="1">
                <a:solidFill>
                  <a:srgbClr val="000000"/>
                </a:solidFill>
                <a:highlight>
                  <a:srgbClr val="FFFFFF"/>
                </a:highlight>
              </a:rPr>
              <a:t>PARP inhibitors</a:t>
            </a:r>
            <a:r>
              <a:rPr lang="en" sz="1622">
                <a:solidFill>
                  <a:srgbClr val="000000"/>
                </a:solidFill>
                <a:highlight>
                  <a:srgbClr val="FFFFFF"/>
                </a:highlight>
              </a:rPr>
              <a:t> and </a:t>
            </a:r>
            <a:r>
              <a:rPr lang="en" sz="1622" b="1">
                <a:solidFill>
                  <a:srgbClr val="000000"/>
                </a:solidFill>
                <a:highlight>
                  <a:srgbClr val="FFFFFF"/>
                </a:highlight>
              </a:rPr>
              <a:t>immunotherapy (anti-PD-1)</a:t>
            </a:r>
            <a:r>
              <a:rPr lang="en" sz="1622">
                <a:solidFill>
                  <a:srgbClr val="000000"/>
                </a:solidFill>
                <a:highlight>
                  <a:srgbClr val="FFFFFF"/>
                </a:highlight>
              </a:rPr>
              <a:t>, respectively, when they develop cancer- knowing germline status changes treatment</a:t>
            </a:r>
            <a:endParaRPr sz="153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31"/>
        <p:cNvGrpSpPr/>
        <p:nvPr/>
      </p:nvGrpSpPr>
      <p:grpSpPr>
        <a:xfrm>
          <a:off x="0" y="0"/>
          <a:ext cx="0" cy="0"/>
          <a:chOff x="0" y="0"/>
          <a:chExt cx="0" cy="0"/>
        </a:xfrm>
      </p:grpSpPr>
      <p:sp>
        <p:nvSpPr>
          <p:cNvPr id="232" name="Google Shape;232;p38"/>
          <p:cNvSpPr txBox="1">
            <a:spLocks noGrp="1"/>
          </p:cNvSpPr>
          <p:nvPr>
            <p:ph type="title"/>
          </p:nvPr>
        </p:nvSpPr>
        <p:spPr>
          <a:xfrm>
            <a:off x="311700" y="3229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lt1"/>
                </a:solidFill>
              </a:rPr>
              <a:t>Practice</a:t>
            </a:r>
            <a:endParaRPr>
              <a:solidFill>
                <a:schemeClr val="lt1"/>
              </a:solidFill>
            </a:endParaRPr>
          </a:p>
        </p:txBody>
      </p:sp>
      <p:sp>
        <p:nvSpPr>
          <p:cNvPr id="233" name="Google Shape;233;p38"/>
          <p:cNvSpPr txBox="1">
            <a:spLocks noGrp="1"/>
          </p:cNvSpPr>
          <p:nvPr>
            <p:ph type="body" idx="1"/>
          </p:nvPr>
        </p:nvSpPr>
        <p:spPr>
          <a:xfrm>
            <a:off x="311700" y="895600"/>
            <a:ext cx="8520600" cy="401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a:solidFill>
                  <a:schemeClr val="lt1"/>
                </a:solidFill>
              </a:rPr>
              <a:t>A 37-year-old woman presents with irregular menses. Endometrial biopsy reveals endometrial adenocarcinoma. Her father was diagnosed with colorectal cancer at age 32, and her paternal grandmother died of ovarian cancer at age 55. She has two healthy adult siblings. She has no other significant past medical history.</a:t>
            </a:r>
            <a:endParaRPr sz="1600">
              <a:solidFill>
                <a:schemeClr val="lt1"/>
              </a:solidFill>
            </a:endParaRPr>
          </a:p>
          <a:p>
            <a:pPr marL="0" lvl="0" indent="0" algn="l" rtl="0">
              <a:spcBef>
                <a:spcPts val="1200"/>
              </a:spcBef>
              <a:spcAft>
                <a:spcPts val="0"/>
              </a:spcAft>
              <a:buNone/>
            </a:pPr>
            <a:r>
              <a:rPr lang="en" sz="1600">
                <a:solidFill>
                  <a:schemeClr val="lt1"/>
                </a:solidFill>
              </a:rPr>
              <a:t>What is the next best step in evaluation?</a:t>
            </a:r>
            <a:endParaRPr sz="1600">
              <a:solidFill>
                <a:schemeClr val="lt1"/>
              </a:solidFill>
            </a:endParaRPr>
          </a:p>
          <a:p>
            <a:pPr marL="0" lvl="0" indent="0" algn="l" rtl="0">
              <a:spcBef>
                <a:spcPts val="1200"/>
              </a:spcBef>
              <a:spcAft>
                <a:spcPts val="0"/>
              </a:spcAft>
              <a:buNone/>
            </a:pPr>
            <a:r>
              <a:rPr lang="en" sz="1600">
                <a:solidFill>
                  <a:schemeClr val="lt1"/>
                </a:solidFill>
              </a:rPr>
              <a:t>A) Referral for genetic counseling and germline testing for Lynch syndrome</a:t>
            </a:r>
            <a:endParaRPr sz="1600">
              <a:solidFill>
                <a:schemeClr val="lt1"/>
              </a:solidFill>
            </a:endParaRPr>
          </a:p>
          <a:p>
            <a:pPr marL="0" lvl="0" indent="0" algn="l" rtl="0">
              <a:spcBef>
                <a:spcPts val="1200"/>
              </a:spcBef>
              <a:spcAft>
                <a:spcPts val="0"/>
              </a:spcAft>
              <a:buNone/>
            </a:pPr>
            <a:r>
              <a:rPr lang="en" sz="1600">
                <a:solidFill>
                  <a:schemeClr val="lt1"/>
                </a:solidFill>
              </a:rPr>
              <a:t>B) MSI/IHC testing of the endometrial tumor</a:t>
            </a:r>
            <a:endParaRPr sz="1600">
              <a:solidFill>
                <a:schemeClr val="lt1"/>
              </a:solidFill>
            </a:endParaRPr>
          </a:p>
          <a:p>
            <a:pPr marL="0" lvl="0" indent="0" algn="l" rtl="0">
              <a:spcBef>
                <a:spcPts val="1200"/>
              </a:spcBef>
              <a:spcAft>
                <a:spcPts val="0"/>
              </a:spcAft>
              <a:buNone/>
            </a:pPr>
            <a:r>
              <a:rPr lang="en" sz="1600">
                <a:solidFill>
                  <a:schemeClr val="lt1"/>
                </a:solidFill>
              </a:rPr>
              <a:t>C) BRAF V600E mutation testing of the tumor</a:t>
            </a:r>
            <a:endParaRPr sz="1600">
              <a:solidFill>
                <a:schemeClr val="lt1"/>
              </a:solidFill>
            </a:endParaRPr>
          </a:p>
          <a:p>
            <a:pPr marL="0" lvl="0" indent="0" algn="l" rtl="0">
              <a:spcBef>
                <a:spcPts val="1200"/>
              </a:spcBef>
              <a:spcAft>
                <a:spcPts val="0"/>
              </a:spcAft>
              <a:buNone/>
            </a:pPr>
            <a:r>
              <a:rPr lang="en" sz="1600">
                <a:solidFill>
                  <a:schemeClr val="lt1"/>
                </a:solidFill>
              </a:rPr>
              <a:t>D) Treat the endometrial cancer and reassure the patient that this is likely sporadic</a:t>
            </a:r>
            <a:endParaRPr sz="1600">
              <a:solidFill>
                <a:schemeClr val="lt1"/>
              </a:solidFill>
            </a:endParaRPr>
          </a:p>
          <a:p>
            <a:pPr marL="0" lvl="0" indent="0" algn="l" rtl="0">
              <a:spcBef>
                <a:spcPts val="1200"/>
              </a:spcBef>
              <a:spcAft>
                <a:spcPts val="1200"/>
              </a:spcAft>
              <a:buNone/>
            </a:pPr>
            <a:r>
              <a:rPr lang="en" sz="1600">
                <a:solidFill>
                  <a:schemeClr val="lt1"/>
                </a:solidFill>
              </a:rPr>
              <a:t>E) Recommend screening colonoscopy for the patient every 1–2 years</a:t>
            </a:r>
            <a:endParaRPr sz="2200">
              <a:solidFill>
                <a:schemeClr val="lt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37"/>
        <p:cNvGrpSpPr/>
        <p:nvPr/>
      </p:nvGrpSpPr>
      <p:grpSpPr>
        <a:xfrm>
          <a:off x="0" y="0"/>
          <a:ext cx="0" cy="0"/>
          <a:chOff x="0" y="0"/>
          <a:chExt cx="0" cy="0"/>
        </a:xfrm>
      </p:grpSpPr>
      <p:sp>
        <p:nvSpPr>
          <p:cNvPr id="238" name="Google Shape;238;p39"/>
          <p:cNvSpPr txBox="1">
            <a:spLocks noGrp="1"/>
          </p:cNvSpPr>
          <p:nvPr>
            <p:ph type="title"/>
          </p:nvPr>
        </p:nvSpPr>
        <p:spPr>
          <a:xfrm>
            <a:off x="311700" y="3229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lt1"/>
                </a:solidFill>
              </a:rPr>
              <a:t>Practice</a:t>
            </a:r>
            <a:endParaRPr>
              <a:solidFill>
                <a:schemeClr val="lt1"/>
              </a:solidFill>
            </a:endParaRPr>
          </a:p>
        </p:txBody>
      </p:sp>
      <p:sp>
        <p:nvSpPr>
          <p:cNvPr id="239" name="Google Shape;239;p39"/>
          <p:cNvSpPr txBox="1">
            <a:spLocks noGrp="1"/>
          </p:cNvSpPr>
          <p:nvPr>
            <p:ph type="body" idx="1"/>
          </p:nvPr>
        </p:nvSpPr>
        <p:spPr>
          <a:xfrm>
            <a:off x="311700" y="895600"/>
            <a:ext cx="8520600" cy="4017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a:solidFill>
                  <a:schemeClr val="lt1"/>
                </a:solidFill>
              </a:rPr>
              <a:t>A 37-year-old woman presents with irregular menses. Endometrial biopsy reveals endometrial adenocarcinoma. Her father was diagnosed with colorectal cancer at age 32, and her paternal grandmother died of ovarian cancer at age 55. She has two healthy adult siblings. She has no other significant past medical history.</a:t>
            </a:r>
            <a:endParaRPr sz="1600">
              <a:solidFill>
                <a:schemeClr val="lt1"/>
              </a:solidFill>
            </a:endParaRPr>
          </a:p>
          <a:p>
            <a:pPr marL="0" lvl="0" indent="0" algn="l" rtl="0">
              <a:spcBef>
                <a:spcPts val="1200"/>
              </a:spcBef>
              <a:spcAft>
                <a:spcPts val="0"/>
              </a:spcAft>
              <a:buNone/>
            </a:pPr>
            <a:r>
              <a:rPr lang="en" sz="1600">
                <a:solidFill>
                  <a:schemeClr val="lt1"/>
                </a:solidFill>
              </a:rPr>
              <a:t>What is the next best step in evaluation?</a:t>
            </a:r>
            <a:endParaRPr sz="1600">
              <a:solidFill>
                <a:schemeClr val="lt1"/>
              </a:solidFill>
            </a:endParaRPr>
          </a:p>
          <a:p>
            <a:pPr marL="0" lvl="0" indent="0" algn="l" rtl="0">
              <a:spcBef>
                <a:spcPts val="1200"/>
              </a:spcBef>
              <a:spcAft>
                <a:spcPts val="0"/>
              </a:spcAft>
              <a:buNone/>
            </a:pPr>
            <a:r>
              <a:rPr lang="en" sz="1600">
                <a:solidFill>
                  <a:schemeClr val="lt1"/>
                </a:solidFill>
              </a:rPr>
              <a:t>A) Referral for genetic counseling and germline testing for Lynch syndrome</a:t>
            </a:r>
            <a:endParaRPr sz="1600">
              <a:solidFill>
                <a:schemeClr val="lt1"/>
              </a:solidFill>
            </a:endParaRPr>
          </a:p>
          <a:p>
            <a:pPr marL="0" lvl="0" indent="0" algn="l" rtl="0">
              <a:spcBef>
                <a:spcPts val="1200"/>
              </a:spcBef>
              <a:spcAft>
                <a:spcPts val="0"/>
              </a:spcAft>
              <a:buNone/>
            </a:pPr>
            <a:r>
              <a:rPr lang="en" sz="1600" b="1">
                <a:solidFill>
                  <a:schemeClr val="lt1"/>
                </a:solidFill>
              </a:rPr>
              <a:t>B) MSI/IHC testing of the endometrial tumor</a:t>
            </a:r>
            <a:endParaRPr sz="1600" b="1">
              <a:solidFill>
                <a:schemeClr val="lt1"/>
              </a:solidFill>
            </a:endParaRPr>
          </a:p>
          <a:p>
            <a:pPr marL="0" lvl="0" indent="0" algn="l" rtl="0">
              <a:spcBef>
                <a:spcPts val="1200"/>
              </a:spcBef>
              <a:spcAft>
                <a:spcPts val="0"/>
              </a:spcAft>
              <a:buNone/>
            </a:pPr>
            <a:r>
              <a:rPr lang="en" sz="1600">
                <a:solidFill>
                  <a:schemeClr val="lt1"/>
                </a:solidFill>
              </a:rPr>
              <a:t>C) BRAF V600E mutation testing of the tumor</a:t>
            </a:r>
            <a:endParaRPr sz="1600">
              <a:solidFill>
                <a:schemeClr val="lt1"/>
              </a:solidFill>
            </a:endParaRPr>
          </a:p>
          <a:p>
            <a:pPr marL="0" lvl="0" indent="0" algn="l" rtl="0">
              <a:spcBef>
                <a:spcPts val="1200"/>
              </a:spcBef>
              <a:spcAft>
                <a:spcPts val="0"/>
              </a:spcAft>
              <a:buNone/>
            </a:pPr>
            <a:r>
              <a:rPr lang="en" sz="1600">
                <a:solidFill>
                  <a:schemeClr val="lt1"/>
                </a:solidFill>
              </a:rPr>
              <a:t>D) Treat the endometrial cancer and reassure the patient that this is likely sporadic</a:t>
            </a:r>
            <a:endParaRPr sz="1600">
              <a:solidFill>
                <a:schemeClr val="lt1"/>
              </a:solidFill>
            </a:endParaRPr>
          </a:p>
          <a:p>
            <a:pPr marL="0" lvl="0" indent="0" algn="l" rtl="0">
              <a:spcBef>
                <a:spcPts val="1200"/>
              </a:spcBef>
              <a:spcAft>
                <a:spcPts val="1200"/>
              </a:spcAft>
              <a:buNone/>
            </a:pPr>
            <a:r>
              <a:rPr lang="en" sz="1600">
                <a:solidFill>
                  <a:schemeClr val="lt1"/>
                </a:solidFill>
              </a:rPr>
              <a:t>E) Recommend screening colonoscopy for the patient every 1–2 years</a:t>
            </a:r>
            <a:endParaRPr sz="2200">
              <a:solidFill>
                <a:schemeClr val="lt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43"/>
        <p:cNvGrpSpPr/>
        <p:nvPr/>
      </p:nvGrpSpPr>
      <p:grpSpPr>
        <a:xfrm>
          <a:off x="0" y="0"/>
          <a:ext cx="0" cy="0"/>
          <a:chOff x="0" y="0"/>
          <a:chExt cx="0" cy="0"/>
        </a:xfrm>
      </p:grpSpPr>
      <p:sp>
        <p:nvSpPr>
          <p:cNvPr id="244" name="Google Shape;244;p40"/>
          <p:cNvSpPr txBox="1">
            <a:spLocks noGrp="1"/>
          </p:cNvSpPr>
          <p:nvPr>
            <p:ph type="title"/>
          </p:nvPr>
        </p:nvSpPr>
        <p:spPr>
          <a:xfrm>
            <a:off x="311700" y="18717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lt1"/>
                </a:solidFill>
              </a:rPr>
              <a:t>Practice</a:t>
            </a:r>
            <a:endParaRPr>
              <a:solidFill>
                <a:schemeClr val="lt1"/>
              </a:solidFill>
            </a:endParaRPr>
          </a:p>
        </p:txBody>
      </p:sp>
      <p:sp>
        <p:nvSpPr>
          <p:cNvPr id="245" name="Google Shape;245;p40"/>
          <p:cNvSpPr txBox="1">
            <a:spLocks noGrp="1"/>
          </p:cNvSpPr>
          <p:nvPr>
            <p:ph type="body" idx="1"/>
          </p:nvPr>
        </p:nvSpPr>
        <p:spPr>
          <a:xfrm>
            <a:off x="311700" y="759875"/>
            <a:ext cx="8520600" cy="4166700"/>
          </a:xfrm>
          <a:prstGeom prst="rect">
            <a:avLst/>
          </a:prstGeom>
        </p:spPr>
        <p:txBody>
          <a:bodyPr spcFirstLastPara="1" wrap="square" lIns="91425" tIns="91425" rIns="91425" bIns="91425" anchor="t" anchorCtr="0">
            <a:noAutofit/>
          </a:bodyPr>
          <a:lstStyle/>
          <a:p>
            <a:pPr marL="0" lvl="0" indent="0" algn="l" rtl="0">
              <a:lnSpc>
                <a:spcPct val="105000"/>
              </a:lnSpc>
              <a:spcBef>
                <a:spcPts val="0"/>
              </a:spcBef>
              <a:spcAft>
                <a:spcPts val="0"/>
              </a:spcAft>
              <a:buNone/>
            </a:pPr>
            <a:r>
              <a:rPr lang="en" sz="1300">
                <a:solidFill>
                  <a:schemeClr val="lt1"/>
                </a:solidFill>
              </a:rPr>
              <a:t>A 42-year-old woman presents to establish care after recently relocating. She reports a history of endometrial cancer diagnosed at age 38, treated with total abdominal hysterectomy and bilateral salpingo-oophorectomy. She has no other significant past medical history. Family history is notable for a paternal uncle diagnosed with colon cancer at age 50 and a paternal grandmother who died of "abdominal cancer" at age 55. She does not smoke or drink alcohol. Physical examination is unremarkable.</a:t>
            </a:r>
            <a:endParaRPr sz="1300">
              <a:solidFill>
                <a:schemeClr val="lt1"/>
              </a:solidFill>
            </a:endParaRPr>
          </a:p>
          <a:p>
            <a:pPr marL="0" lvl="0" indent="0" algn="l" rtl="0">
              <a:lnSpc>
                <a:spcPct val="105000"/>
              </a:lnSpc>
              <a:spcBef>
                <a:spcPts val="1200"/>
              </a:spcBef>
              <a:spcAft>
                <a:spcPts val="0"/>
              </a:spcAft>
              <a:buNone/>
            </a:pPr>
            <a:r>
              <a:rPr lang="en" sz="1300">
                <a:solidFill>
                  <a:schemeClr val="lt1"/>
                </a:solidFill>
              </a:rPr>
              <a:t>Pathology from her hysterectomy specimen is obtained and reveals a grade 2 endometrioid adenocarcinoma. Immunohistochemistry demonstrates loss of MSH2 and MSH6 protein expression with intact MLH1 and PMS2 staining.</a:t>
            </a:r>
            <a:endParaRPr sz="1300">
              <a:solidFill>
                <a:schemeClr val="lt1"/>
              </a:solidFill>
            </a:endParaRPr>
          </a:p>
          <a:p>
            <a:pPr marL="0" lvl="0" indent="0" algn="l" rtl="0">
              <a:lnSpc>
                <a:spcPct val="105000"/>
              </a:lnSpc>
              <a:spcBef>
                <a:spcPts val="1200"/>
              </a:spcBef>
              <a:spcAft>
                <a:spcPts val="0"/>
              </a:spcAft>
              <a:buNone/>
            </a:pPr>
            <a:r>
              <a:rPr lang="en" sz="1300">
                <a:solidFill>
                  <a:schemeClr val="lt1"/>
                </a:solidFill>
              </a:rPr>
              <a:t>Which of the following is the most appropriate next step in management?</a:t>
            </a:r>
            <a:endParaRPr sz="1300">
              <a:solidFill>
                <a:schemeClr val="lt1"/>
              </a:solidFill>
            </a:endParaRPr>
          </a:p>
          <a:p>
            <a:pPr marL="0" lvl="0" indent="0" algn="l" rtl="0">
              <a:lnSpc>
                <a:spcPct val="105000"/>
              </a:lnSpc>
              <a:spcBef>
                <a:spcPts val="1200"/>
              </a:spcBef>
              <a:spcAft>
                <a:spcPts val="0"/>
              </a:spcAft>
              <a:buNone/>
            </a:pPr>
            <a:r>
              <a:rPr lang="en" sz="1300">
                <a:solidFill>
                  <a:schemeClr val="lt1"/>
                </a:solidFill>
              </a:rPr>
              <a:t>A) Reassurance that this is a sporadic finding and routine cancer screening</a:t>
            </a:r>
            <a:endParaRPr sz="1300">
              <a:solidFill>
                <a:schemeClr val="lt1"/>
              </a:solidFill>
            </a:endParaRPr>
          </a:p>
          <a:p>
            <a:pPr marL="0" lvl="0" indent="0" algn="l" rtl="0">
              <a:lnSpc>
                <a:spcPct val="105000"/>
              </a:lnSpc>
              <a:spcBef>
                <a:spcPts val="1200"/>
              </a:spcBef>
              <a:spcAft>
                <a:spcPts val="0"/>
              </a:spcAft>
              <a:buNone/>
            </a:pPr>
            <a:r>
              <a:rPr lang="en" sz="1300">
                <a:solidFill>
                  <a:schemeClr val="lt1"/>
                </a:solidFill>
              </a:rPr>
              <a:t>B) BRAF V600E mutation testing of the tumor</a:t>
            </a:r>
            <a:endParaRPr sz="1300">
              <a:solidFill>
                <a:schemeClr val="lt1"/>
              </a:solidFill>
            </a:endParaRPr>
          </a:p>
          <a:p>
            <a:pPr marL="0" lvl="0" indent="0" algn="l" rtl="0">
              <a:lnSpc>
                <a:spcPct val="105000"/>
              </a:lnSpc>
              <a:spcBef>
                <a:spcPts val="1200"/>
              </a:spcBef>
              <a:spcAft>
                <a:spcPts val="0"/>
              </a:spcAft>
              <a:buNone/>
            </a:pPr>
            <a:r>
              <a:rPr lang="en" sz="1300">
                <a:solidFill>
                  <a:schemeClr val="lt1"/>
                </a:solidFill>
              </a:rPr>
              <a:t>C) MLH1 promoter methylation analysis of the tumor</a:t>
            </a:r>
            <a:endParaRPr sz="1300">
              <a:solidFill>
                <a:schemeClr val="lt1"/>
              </a:solidFill>
            </a:endParaRPr>
          </a:p>
          <a:p>
            <a:pPr marL="0" lvl="0" indent="0" algn="l" rtl="0">
              <a:lnSpc>
                <a:spcPct val="105000"/>
              </a:lnSpc>
              <a:spcBef>
                <a:spcPts val="1200"/>
              </a:spcBef>
              <a:spcAft>
                <a:spcPts val="0"/>
              </a:spcAft>
              <a:buNone/>
            </a:pPr>
            <a:r>
              <a:rPr lang="en" sz="1300">
                <a:solidFill>
                  <a:schemeClr val="lt1"/>
                </a:solidFill>
              </a:rPr>
              <a:t>D) Referral for genetic counseling and germline testing for Lynch Syndrome</a:t>
            </a:r>
            <a:endParaRPr sz="1300" u="sng">
              <a:solidFill>
                <a:schemeClr val="lt1"/>
              </a:solidFill>
            </a:endParaRPr>
          </a:p>
          <a:p>
            <a:pPr marL="0" lvl="0" indent="0" algn="l" rtl="0">
              <a:lnSpc>
                <a:spcPct val="105000"/>
              </a:lnSpc>
              <a:spcBef>
                <a:spcPts val="1200"/>
              </a:spcBef>
              <a:spcAft>
                <a:spcPts val="1200"/>
              </a:spcAft>
              <a:buNone/>
            </a:pPr>
            <a:r>
              <a:rPr lang="en" sz="1300">
                <a:solidFill>
                  <a:schemeClr val="lt1"/>
                </a:solidFill>
              </a:rPr>
              <a:t>E) Empiric initiation of annual colonoscopy </a:t>
            </a:r>
            <a:endParaRPr sz="1900">
              <a:solidFill>
                <a:schemeClr val="lt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49"/>
        <p:cNvGrpSpPr/>
        <p:nvPr/>
      </p:nvGrpSpPr>
      <p:grpSpPr>
        <a:xfrm>
          <a:off x="0" y="0"/>
          <a:ext cx="0" cy="0"/>
          <a:chOff x="0" y="0"/>
          <a:chExt cx="0" cy="0"/>
        </a:xfrm>
      </p:grpSpPr>
      <p:sp>
        <p:nvSpPr>
          <p:cNvPr id="250" name="Google Shape;250;p41"/>
          <p:cNvSpPr txBox="1">
            <a:spLocks noGrp="1"/>
          </p:cNvSpPr>
          <p:nvPr>
            <p:ph type="title"/>
          </p:nvPr>
        </p:nvSpPr>
        <p:spPr>
          <a:xfrm>
            <a:off x="311700" y="18717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solidFill>
                  <a:schemeClr val="lt1"/>
                </a:solidFill>
              </a:rPr>
              <a:t>Practice</a:t>
            </a:r>
            <a:endParaRPr>
              <a:solidFill>
                <a:schemeClr val="lt1"/>
              </a:solidFill>
            </a:endParaRPr>
          </a:p>
        </p:txBody>
      </p:sp>
      <p:sp>
        <p:nvSpPr>
          <p:cNvPr id="251" name="Google Shape;251;p41"/>
          <p:cNvSpPr txBox="1">
            <a:spLocks noGrp="1"/>
          </p:cNvSpPr>
          <p:nvPr>
            <p:ph type="body" idx="1"/>
          </p:nvPr>
        </p:nvSpPr>
        <p:spPr>
          <a:xfrm>
            <a:off x="311700" y="759875"/>
            <a:ext cx="8520600" cy="4166700"/>
          </a:xfrm>
          <a:prstGeom prst="rect">
            <a:avLst/>
          </a:prstGeom>
        </p:spPr>
        <p:txBody>
          <a:bodyPr spcFirstLastPara="1" wrap="square" lIns="91425" tIns="91425" rIns="91425" bIns="91425" anchor="t" anchorCtr="0">
            <a:noAutofit/>
          </a:bodyPr>
          <a:lstStyle/>
          <a:p>
            <a:pPr marL="0" lvl="0" indent="0" algn="l" rtl="0">
              <a:lnSpc>
                <a:spcPct val="105000"/>
              </a:lnSpc>
              <a:spcBef>
                <a:spcPts val="0"/>
              </a:spcBef>
              <a:spcAft>
                <a:spcPts val="0"/>
              </a:spcAft>
              <a:buNone/>
            </a:pPr>
            <a:r>
              <a:rPr lang="en" sz="1300">
                <a:solidFill>
                  <a:schemeClr val="lt1"/>
                </a:solidFill>
              </a:rPr>
              <a:t>A 42-year-old woman presents to establish care after recently relocating. She reports a history of endometrial cancer diagnosed at age 38, treated with total abdominal hysterectomy and bilateral salpingo-oophorectomy. She has no other significant past medical history. Family history is notable for a paternal uncle diagnosed with colon cancer at age 50 and a paternal grandmother who died of "abdominal cancer" at age 55. She does not smoke or drink alcohol. Physical examination is unremarkable.</a:t>
            </a:r>
            <a:endParaRPr sz="1300">
              <a:solidFill>
                <a:schemeClr val="lt1"/>
              </a:solidFill>
            </a:endParaRPr>
          </a:p>
          <a:p>
            <a:pPr marL="0" lvl="0" indent="0" algn="l" rtl="0">
              <a:lnSpc>
                <a:spcPct val="105000"/>
              </a:lnSpc>
              <a:spcBef>
                <a:spcPts val="1200"/>
              </a:spcBef>
              <a:spcAft>
                <a:spcPts val="0"/>
              </a:spcAft>
              <a:buNone/>
            </a:pPr>
            <a:r>
              <a:rPr lang="en" sz="1300">
                <a:solidFill>
                  <a:schemeClr val="lt1"/>
                </a:solidFill>
              </a:rPr>
              <a:t>Pathology from her hysterectomy specimen is obtained and reveals a grade 2 endometrioid adenocarcinoma. Immunohistochemistry demonstrates loss of MSH2 and MSH6 protein expression with intact MLH1 and PMS2 staining.</a:t>
            </a:r>
            <a:endParaRPr sz="1300">
              <a:solidFill>
                <a:schemeClr val="lt1"/>
              </a:solidFill>
            </a:endParaRPr>
          </a:p>
          <a:p>
            <a:pPr marL="0" lvl="0" indent="0" algn="l" rtl="0">
              <a:lnSpc>
                <a:spcPct val="105000"/>
              </a:lnSpc>
              <a:spcBef>
                <a:spcPts val="1200"/>
              </a:spcBef>
              <a:spcAft>
                <a:spcPts val="0"/>
              </a:spcAft>
              <a:buNone/>
            </a:pPr>
            <a:r>
              <a:rPr lang="en" sz="1300">
                <a:solidFill>
                  <a:schemeClr val="lt1"/>
                </a:solidFill>
              </a:rPr>
              <a:t>Which of the following is the most appropriate next step in management?</a:t>
            </a:r>
            <a:endParaRPr sz="1300">
              <a:solidFill>
                <a:schemeClr val="lt1"/>
              </a:solidFill>
            </a:endParaRPr>
          </a:p>
          <a:p>
            <a:pPr marL="0" lvl="0" indent="0" algn="l" rtl="0">
              <a:lnSpc>
                <a:spcPct val="105000"/>
              </a:lnSpc>
              <a:spcBef>
                <a:spcPts val="1200"/>
              </a:spcBef>
              <a:spcAft>
                <a:spcPts val="0"/>
              </a:spcAft>
              <a:buNone/>
            </a:pPr>
            <a:r>
              <a:rPr lang="en" sz="1300">
                <a:solidFill>
                  <a:schemeClr val="lt1"/>
                </a:solidFill>
              </a:rPr>
              <a:t>A) Reassurance that this is a sporadic finding and routine cancer screening</a:t>
            </a:r>
            <a:endParaRPr sz="1300">
              <a:solidFill>
                <a:schemeClr val="lt1"/>
              </a:solidFill>
            </a:endParaRPr>
          </a:p>
          <a:p>
            <a:pPr marL="0" lvl="0" indent="0" algn="l" rtl="0">
              <a:lnSpc>
                <a:spcPct val="105000"/>
              </a:lnSpc>
              <a:spcBef>
                <a:spcPts val="1200"/>
              </a:spcBef>
              <a:spcAft>
                <a:spcPts val="0"/>
              </a:spcAft>
              <a:buNone/>
            </a:pPr>
            <a:r>
              <a:rPr lang="en" sz="1300">
                <a:solidFill>
                  <a:schemeClr val="lt1"/>
                </a:solidFill>
              </a:rPr>
              <a:t>B) BRAF V600E mutation testing of the tumor</a:t>
            </a:r>
            <a:endParaRPr sz="1300">
              <a:solidFill>
                <a:schemeClr val="lt1"/>
              </a:solidFill>
            </a:endParaRPr>
          </a:p>
          <a:p>
            <a:pPr marL="0" lvl="0" indent="0" algn="l" rtl="0">
              <a:lnSpc>
                <a:spcPct val="105000"/>
              </a:lnSpc>
              <a:spcBef>
                <a:spcPts val="1200"/>
              </a:spcBef>
              <a:spcAft>
                <a:spcPts val="0"/>
              </a:spcAft>
              <a:buNone/>
            </a:pPr>
            <a:r>
              <a:rPr lang="en" sz="1300">
                <a:solidFill>
                  <a:schemeClr val="lt1"/>
                </a:solidFill>
              </a:rPr>
              <a:t>C) MLH1 promoter methylation analysis of the tumor</a:t>
            </a:r>
            <a:endParaRPr sz="1300">
              <a:solidFill>
                <a:schemeClr val="lt1"/>
              </a:solidFill>
            </a:endParaRPr>
          </a:p>
          <a:p>
            <a:pPr marL="0" lvl="0" indent="0" algn="l" rtl="0">
              <a:lnSpc>
                <a:spcPct val="105000"/>
              </a:lnSpc>
              <a:spcBef>
                <a:spcPts val="1200"/>
              </a:spcBef>
              <a:spcAft>
                <a:spcPts val="0"/>
              </a:spcAft>
              <a:buNone/>
            </a:pPr>
            <a:r>
              <a:rPr lang="en" sz="1300" b="1">
                <a:solidFill>
                  <a:schemeClr val="lt1"/>
                </a:solidFill>
              </a:rPr>
              <a:t>D) Referral for genetic counseling and germline testing for Lynch Syndrome</a:t>
            </a:r>
            <a:endParaRPr sz="1300" b="1" u="sng">
              <a:solidFill>
                <a:schemeClr val="lt1"/>
              </a:solidFill>
            </a:endParaRPr>
          </a:p>
          <a:p>
            <a:pPr marL="0" lvl="0" indent="0" algn="l" rtl="0">
              <a:lnSpc>
                <a:spcPct val="105000"/>
              </a:lnSpc>
              <a:spcBef>
                <a:spcPts val="1200"/>
              </a:spcBef>
              <a:spcAft>
                <a:spcPts val="1200"/>
              </a:spcAft>
              <a:buNone/>
            </a:pPr>
            <a:r>
              <a:rPr lang="en" sz="1300">
                <a:solidFill>
                  <a:schemeClr val="lt1"/>
                </a:solidFill>
              </a:rPr>
              <a:t>E) Empiric initiation of annual colonoscopy </a:t>
            </a:r>
            <a:endParaRPr sz="1900">
              <a:solidFill>
                <a:schemeClr val="lt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4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Key Points</a:t>
            </a:r>
            <a:endParaRPr/>
          </a:p>
        </p:txBody>
      </p:sp>
      <p:sp>
        <p:nvSpPr>
          <p:cNvPr id="257" name="Google Shape;257;p4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lnSpcReduction="10000"/>
          </a:bodyPr>
          <a:lstStyle/>
          <a:p>
            <a:pPr marL="0" lvl="0" indent="0" algn="l" rtl="0">
              <a:spcBef>
                <a:spcPts val="1200"/>
              </a:spcBef>
              <a:spcAft>
                <a:spcPts val="0"/>
              </a:spcAft>
              <a:buNone/>
            </a:pPr>
            <a:endParaRPr sz="1400" b="1">
              <a:solidFill>
                <a:srgbClr val="000000"/>
              </a:solidFill>
              <a:highlight>
                <a:srgbClr val="FFFFFF"/>
              </a:highlight>
            </a:endParaRPr>
          </a:p>
          <a:p>
            <a:pPr marL="457200" lvl="0" indent="-317500" algn="l" rtl="0">
              <a:spcBef>
                <a:spcPts val="0"/>
              </a:spcBef>
              <a:spcAft>
                <a:spcPts val="0"/>
              </a:spcAft>
              <a:buClr>
                <a:srgbClr val="000000"/>
              </a:buClr>
              <a:buSzPts val="1400"/>
              <a:buFont typeface="Proxima Nova"/>
              <a:buChar char="●"/>
            </a:pPr>
            <a:r>
              <a:rPr lang="en" sz="1400">
                <a:solidFill>
                  <a:srgbClr val="000000"/>
                </a:solidFill>
                <a:highlight>
                  <a:srgbClr val="FFFFFF"/>
                </a:highlight>
              </a:rPr>
              <a:t>Universal MSI/IHC testing is now standard of care for all endometrial and colorectal cancers.</a:t>
            </a:r>
            <a:endParaRPr sz="1400">
              <a:solidFill>
                <a:srgbClr val="000000"/>
              </a:solidFill>
              <a:highlight>
                <a:srgbClr val="FFFFFF"/>
              </a:highlight>
            </a:endParaRPr>
          </a:p>
          <a:p>
            <a:pPr marL="457200" lvl="0" indent="-317500" algn="l" rtl="0">
              <a:spcBef>
                <a:spcPts val="0"/>
              </a:spcBef>
              <a:spcAft>
                <a:spcPts val="0"/>
              </a:spcAft>
              <a:buClr>
                <a:srgbClr val="000000"/>
              </a:buClr>
              <a:buSzPts val="1400"/>
              <a:buFont typeface="Proxima Nova"/>
              <a:buChar char="●"/>
            </a:pPr>
            <a:r>
              <a:rPr lang="en" sz="1400">
                <a:solidFill>
                  <a:srgbClr val="000000"/>
                </a:solidFill>
                <a:highlight>
                  <a:srgbClr val="FFFFFF"/>
                </a:highlight>
              </a:rPr>
              <a:t>Lynch syndrome is caused by germline pathogenic variants in MMR genes (MLH1, MSH2, MSH6, PMS2) or EPCAM deletions.</a:t>
            </a:r>
            <a:endParaRPr sz="1400">
              <a:solidFill>
                <a:srgbClr val="000000"/>
              </a:solidFill>
              <a:highlight>
                <a:srgbClr val="FFFFFF"/>
              </a:highlight>
            </a:endParaRPr>
          </a:p>
          <a:p>
            <a:pPr marL="457200" lvl="0" indent="-317500" algn="l" rtl="0">
              <a:spcBef>
                <a:spcPts val="0"/>
              </a:spcBef>
              <a:spcAft>
                <a:spcPts val="0"/>
              </a:spcAft>
              <a:buClr>
                <a:srgbClr val="000000"/>
              </a:buClr>
              <a:buSzPts val="1400"/>
              <a:buFont typeface="Lora"/>
              <a:buChar char="●"/>
            </a:pPr>
            <a:r>
              <a:rPr lang="en" sz="1400">
                <a:solidFill>
                  <a:srgbClr val="000000"/>
                </a:solidFill>
                <a:highlight>
                  <a:srgbClr val="FFFFFF"/>
                </a:highlight>
              </a:rPr>
              <a:t>MSI-H + BRAF wild-type strongly points to Lynch Syndrome. If it were BRAF mutant, it would likely be a sporadic colon cancer (due to MLH1 promoter hypermethylation).</a:t>
            </a:r>
            <a:endParaRPr sz="1400">
              <a:solidFill>
                <a:srgbClr val="000000"/>
              </a:solidFill>
              <a:highlight>
                <a:srgbClr val="FFFFFF"/>
              </a:highlight>
            </a:endParaRPr>
          </a:p>
          <a:p>
            <a:pPr marL="457200" lvl="0" indent="-317500" algn="l" rtl="0">
              <a:spcBef>
                <a:spcPts val="0"/>
              </a:spcBef>
              <a:spcAft>
                <a:spcPts val="0"/>
              </a:spcAft>
              <a:buClr>
                <a:srgbClr val="000000"/>
              </a:buClr>
              <a:buSzPts val="1400"/>
              <a:buFont typeface="Proxima Nova"/>
              <a:buChar char="●"/>
            </a:pPr>
            <a:r>
              <a:rPr lang="en" sz="1400">
                <a:solidFill>
                  <a:srgbClr val="000000"/>
                </a:solidFill>
                <a:highlight>
                  <a:srgbClr val="FFFFFF"/>
                </a:highlight>
              </a:rPr>
              <a:t>The Amsterdam II and revised Bethesda criteria are historical tools; universal tumor testing has largely replaced criteria-based screening.</a:t>
            </a:r>
            <a:endParaRPr sz="1400">
              <a:solidFill>
                <a:srgbClr val="000000"/>
              </a:solidFill>
              <a:highlight>
                <a:srgbClr val="FFFFFF"/>
              </a:highlight>
            </a:endParaRPr>
          </a:p>
          <a:p>
            <a:pPr marL="457200" lvl="0" indent="-317500" algn="l" rtl="0">
              <a:spcBef>
                <a:spcPts val="0"/>
              </a:spcBef>
              <a:spcAft>
                <a:spcPts val="0"/>
              </a:spcAft>
              <a:buClr>
                <a:srgbClr val="000000"/>
              </a:buClr>
              <a:buSzPts val="1400"/>
              <a:buFont typeface="Proxima Nova"/>
              <a:buChar char="●"/>
            </a:pPr>
            <a:r>
              <a:rPr lang="en" sz="1400">
                <a:solidFill>
                  <a:srgbClr val="000000"/>
                </a:solidFill>
                <a:highlight>
                  <a:srgbClr val="FFFFFF"/>
                </a:highlight>
              </a:rPr>
              <a:t>Lynch syndrome carries increased risk for colorectal, endometrial, ovarian, gastric, urothelial, and other cancers.</a:t>
            </a:r>
            <a:endParaRPr sz="1400">
              <a:solidFill>
                <a:srgbClr val="000000"/>
              </a:solidFill>
              <a:highlight>
                <a:srgbClr val="FFFFFF"/>
              </a:highlight>
            </a:endParaRPr>
          </a:p>
          <a:p>
            <a:pPr marL="457200" lvl="0" indent="-317500" algn="l" rtl="0">
              <a:spcBef>
                <a:spcPts val="0"/>
              </a:spcBef>
              <a:spcAft>
                <a:spcPts val="0"/>
              </a:spcAft>
              <a:buClr>
                <a:srgbClr val="000000"/>
              </a:buClr>
              <a:buSzPts val="1400"/>
              <a:buFont typeface="Proxima Nova"/>
              <a:buChar char="●"/>
            </a:pPr>
            <a:r>
              <a:rPr lang="en" sz="1400">
                <a:solidFill>
                  <a:srgbClr val="000000"/>
                </a:solidFill>
                <a:highlight>
                  <a:srgbClr val="FFFFFF"/>
                </a:highlight>
              </a:rPr>
              <a:t>BRAF V600E testing is only appropriate for colorectal cancers, not endometrial cancers.</a:t>
            </a:r>
            <a:endParaRPr sz="1400">
              <a:solidFill>
                <a:srgbClr val="000000"/>
              </a:solidFill>
              <a:highlight>
                <a:srgbClr val="FFFFFF"/>
              </a:highlight>
            </a:endParaRPr>
          </a:p>
          <a:p>
            <a:pPr marL="457200" lvl="0" indent="-317500" algn="l" rtl="0">
              <a:spcBef>
                <a:spcPts val="0"/>
              </a:spcBef>
              <a:spcAft>
                <a:spcPts val="0"/>
              </a:spcAft>
              <a:buClr>
                <a:srgbClr val="000000"/>
              </a:buClr>
              <a:buSzPts val="1400"/>
              <a:buFont typeface="Proxima Nova"/>
              <a:buChar char="●"/>
            </a:pPr>
            <a:r>
              <a:rPr lang="en" sz="1400">
                <a:solidFill>
                  <a:srgbClr val="000000"/>
                </a:solidFill>
                <a:highlight>
                  <a:srgbClr val="FFFFFF"/>
                </a:highlight>
              </a:rPr>
              <a:t>NCCN guidelines note that regardless of tumor test results, genetic evaluation is recommended if the patient is under age 50 at diagnosis.</a:t>
            </a:r>
            <a:endParaRPr sz="1400">
              <a:solidFill>
                <a:srgbClr val="000000"/>
              </a:solidFill>
              <a:highlight>
                <a:srgbClr val="FFFFFF"/>
              </a:highlight>
            </a:endParaRPr>
          </a:p>
          <a:p>
            <a:pPr marL="0" lvl="0" indent="0" algn="l" rtl="0">
              <a:spcBef>
                <a:spcPts val="0"/>
              </a:spcBef>
              <a:spcAft>
                <a:spcPts val="1200"/>
              </a:spcAft>
              <a:buNone/>
            </a:pP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43"/>
          <p:cNvSpPr txBox="1">
            <a:spLocks noGrp="1"/>
          </p:cNvSpPr>
          <p:nvPr>
            <p:ph type="title"/>
          </p:nvPr>
        </p:nvSpPr>
        <p:spPr>
          <a:xfrm>
            <a:off x="510450" y="2057400"/>
            <a:ext cx="8123100" cy="7788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Where We Stand: Current Data</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44"/>
          <p:cNvSpPr txBox="1">
            <a:spLocks noGrp="1"/>
          </p:cNvSpPr>
          <p:nvPr>
            <p:ph type="title"/>
          </p:nvPr>
        </p:nvSpPr>
        <p:spPr>
          <a:xfrm>
            <a:off x="311700" y="12305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891"/>
              <a:buFont typeface="Arial"/>
              <a:buNone/>
            </a:pPr>
            <a:r>
              <a:rPr lang="en" sz="2308" b="1">
                <a:solidFill>
                  <a:schemeClr val="dk2"/>
                </a:solidFill>
              </a:rPr>
              <a:t>Where We Stand: Prevalence of Genomic Testing</a:t>
            </a:r>
            <a:endParaRPr sz="2308" b="1">
              <a:solidFill>
                <a:schemeClr val="dk2"/>
              </a:solidFill>
            </a:endParaRPr>
          </a:p>
          <a:p>
            <a:pPr marL="0" lvl="0" indent="0" algn="l" rtl="0">
              <a:spcBef>
                <a:spcPts val="0"/>
              </a:spcBef>
              <a:spcAft>
                <a:spcPts val="0"/>
              </a:spcAft>
              <a:buSzPts val="990"/>
              <a:buNone/>
            </a:pPr>
            <a:endParaRPr sz="2520"/>
          </a:p>
        </p:txBody>
      </p:sp>
      <p:sp>
        <p:nvSpPr>
          <p:cNvPr id="268" name="Google Shape;268;p44"/>
          <p:cNvSpPr txBox="1">
            <a:spLocks noGrp="1"/>
          </p:cNvSpPr>
          <p:nvPr>
            <p:ph type="body" idx="1"/>
          </p:nvPr>
        </p:nvSpPr>
        <p:spPr>
          <a:xfrm>
            <a:off x="311700" y="611450"/>
            <a:ext cx="4402200" cy="3788100"/>
          </a:xfrm>
          <a:prstGeom prst="rect">
            <a:avLst/>
          </a:prstGeom>
        </p:spPr>
        <p:txBody>
          <a:bodyPr spcFirstLastPara="1" wrap="square" lIns="91425" tIns="91425" rIns="91425" bIns="91425" anchor="t" anchorCtr="0">
            <a:noAutofit/>
          </a:bodyPr>
          <a:lstStyle/>
          <a:p>
            <a:pPr marL="457200" lvl="0" indent="-330200" algn="l" rtl="0">
              <a:lnSpc>
                <a:spcPct val="100000"/>
              </a:lnSpc>
              <a:spcBef>
                <a:spcPts val="1200"/>
              </a:spcBef>
              <a:spcAft>
                <a:spcPts val="0"/>
              </a:spcAft>
              <a:buClr>
                <a:schemeClr val="dk1"/>
              </a:buClr>
              <a:buSzPts val="1600"/>
              <a:buChar char="●"/>
            </a:pPr>
            <a:r>
              <a:rPr lang="en" sz="1600">
                <a:solidFill>
                  <a:schemeClr val="dk1"/>
                </a:solidFill>
              </a:rPr>
              <a:t>Overall, only about </a:t>
            </a:r>
            <a:r>
              <a:rPr lang="en" sz="1600" b="1">
                <a:solidFill>
                  <a:schemeClr val="dk1"/>
                </a:solidFill>
              </a:rPr>
              <a:t>6.8%</a:t>
            </a:r>
            <a:r>
              <a:rPr lang="en" sz="1600">
                <a:solidFill>
                  <a:schemeClr val="dk1"/>
                </a:solidFill>
              </a:rPr>
              <a:t> of cancer patients in the US receive </a:t>
            </a:r>
            <a:r>
              <a:rPr lang="en" sz="1600" b="1">
                <a:solidFill>
                  <a:schemeClr val="dk1"/>
                </a:solidFill>
              </a:rPr>
              <a:t>germline genetic testing</a:t>
            </a:r>
            <a:r>
              <a:rPr lang="en" sz="1600">
                <a:solidFill>
                  <a:schemeClr val="dk1"/>
                </a:solidFill>
              </a:rPr>
              <a:t> (Kurian et al)</a:t>
            </a:r>
            <a:endParaRPr sz="1600">
              <a:solidFill>
                <a:schemeClr val="dk1"/>
              </a:solidFill>
            </a:endParaRPr>
          </a:p>
          <a:p>
            <a:pPr marL="457200" lvl="0" indent="-330200" algn="l" rtl="0">
              <a:lnSpc>
                <a:spcPct val="100000"/>
              </a:lnSpc>
              <a:spcBef>
                <a:spcPts val="0"/>
              </a:spcBef>
              <a:spcAft>
                <a:spcPts val="0"/>
              </a:spcAft>
              <a:buClr>
                <a:schemeClr val="dk1"/>
              </a:buClr>
              <a:buSzPts val="1600"/>
              <a:buChar char="●"/>
            </a:pPr>
            <a:r>
              <a:rPr lang="en" sz="1600">
                <a:solidFill>
                  <a:schemeClr val="dk1"/>
                </a:solidFill>
              </a:rPr>
              <a:t>Testing rates vary widely by cancer type:</a:t>
            </a:r>
            <a:endParaRPr sz="1600">
              <a:solidFill>
                <a:schemeClr val="dk1"/>
              </a:solidFill>
            </a:endParaRPr>
          </a:p>
          <a:p>
            <a:pPr marL="0" lvl="0" indent="0" algn="l" rtl="0">
              <a:lnSpc>
                <a:spcPct val="100000"/>
              </a:lnSpc>
              <a:spcBef>
                <a:spcPts val="1200"/>
              </a:spcBef>
              <a:spcAft>
                <a:spcPts val="0"/>
              </a:spcAft>
              <a:buNone/>
            </a:pPr>
            <a:endParaRPr sz="1700">
              <a:solidFill>
                <a:schemeClr val="dk1"/>
              </a:solidFill>
            </a:endParaRPr>
          </a:p>
          <a:p>
            <a:pPr marL="0" lvl="0" indent="0" algn="l" rtl="0">
              <a:lnSpc>
                <a:spcPct val="100000"/>
              </a:lnSpc>
              <a:spcBef>
                <a:spcPts val="1200"/>
              </a:spcBef>
              <a:spcAft>
                <a:spcPts val="0"/>
              </a:spcAft>
              <a:buNone/>
            </a:pPr>
            <a:endParaRPr sz="1700">
              <a:solidFill>
                <a:schemeClr val="dk1"/>
              </a:solidFill>
            </a:endParaRPr>
          </a:p>
          <a:p>
            <a:pPr marL="0" lvl="0" indent="0" algn="l" rtl="0">
              <a:lnSpc>
                <a:spcPct val="100000"/>
              </a:lnSpc>
              <a:spcBef>
                <a:spcPts val="1200"/>
              </a:spcBef>
              <a:spcAft>
                <a:spcPts val="0"/>
              </a:spcAft>
              <a:buNone/>
            </a:pPr>
            <a:endParaRPr sz="1700">
              <a:solidFill>
                <a:schemeClr val="dk1"/>
              </a:solidFill>
            </a:endParaRPr>
          </a:p>
          <a:p>
            <a:pPr marL="0" lvl="0" indent="0" algn="l" rtl="0">
              <a:lnSpc>
                <a:spcPct val="100000"/>
              </a:lnSpc>
              <a:spcBef>
                <a:spcPts val="1200"/>
              </a:spcBef>
              <a:spcAft>
                <a:spcPts val="1200"/>
              </a:spcAft>
              <a:buNone/>
            </a:pPr>
            <a:endParaRPr sz="2300"/>
          </a:p>
        </p:txBody>
      </p:sp>
      <p:graphicFrame>
        <p:nvGraphicFramePr>
          <p:cNvPr id="269" name="Google Shape;269;p44"/>
          <p:cNvGraphicFramePr/>
          <p:nvPr/>
        </p:nvGraphicFramePr>
        <p:xfrm>
          <a:off x="565500" y="1764700"/>
          <a:ext cx="3000000" cy="3000000"/>
        </p:xfrm>
        <a:graphic>
          <a:graphicData uri="http://schemas.openxmlformats.org/drawingml/2006/table">
            <a:tbl>
              <a:tblPr>
                <a:noFill/>
                <a:tableStyleId>{C9272816-B8A2-4DED-8A7C-949192BEF8A0}</a:tableStyleId>
              </a:tblPr>
              <a:tblGrid>
                <a:gridCol w="2716675">
                  <a:extLst>
                    <a:ext uri="{9D8B030D-6E8A-4147-A177-3AD203B41FA5}">
                      <a16:colId xmlns:a16="http://schemas.microsoft.com/office/drawing/2014/main" val="20000"/>
                    </a:ext>
                  </a:extLst>
                </a:gridCol>
                <a:gridCol w="1128250">
                  <a:extLst>
                    <a:ext uri="{9D8B030D-6E8A-4147-A177-3AD203B41FA5}">
                      <a16:colId xmlns:a16="http://schemas.microsoft.com/office/drawing/2014/main" val="20001"/>
                    </a:ext>
                  </a:extLst>
                </a:gridCol>
              </a:tblGrid>
              <a:tr h="0">
                <a:tc>
                  <a:txBody>
                    <a:bodyPr/>
                    <a:lstStyle/>
                    <a:p>
                      <a:pPr marL="0" lvl="0" indent="0" algn="ctr" rtl="0">
                        <a:spcBef>
                          <a:spcPts val="0"/>
                        </a:spcBef>
                        <a:spcAft>
                          <a:spcPts val="0"/>
                        </a:spcAft>
                        <a:buNone/>
                      </a:pPr>
                      <a:r>
                        <a:rPr lang="en" sz="1300" b="1">
                          <a:solidFill>
                            <a:schemeClr val="dk1"/>
                          </a:solidFill>
                          <a:latin typeface="Proxima Nova"/>
                          <a:ea typeface="Proxima Nova"/>
                          <a:cs typeface="Proxima Nova"/>
                          <a:sym typeface="Proxima Nova"/>
                        </a:rPr>
                        <a:t>Male Breast Cancer</a:t>
                      </a:r>
                      <a:endParaRPr sz="1300" b="1">
                        <a:solidFill>
                          <a:schemeClr val="dk1"/>
                        </a:solidFill>
                        <a:latin typeface="Proxima Nova"/>
                        <a:ea typeface="Proxima Nova"/>
                        <a:cs typeface="Proxima Nova"/>
                        <a:sym typeface="Proxima Nova"/>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2"/>
                    </a:solidFill>
                  </a:tcPr>
                </a:tc>
                <a:tc>
                  <a:txBody>
                    <a:bodyPr/>
                    <a:lstStyle/>
                    <a:p>
                      <a:pPr marL="0" lvl="0" indent="0" algn="ctr" rtl="0">
                        <a:spcBef>
                          <a:spcPts val="0"/>
                        </a:spcBef>
                        <a:spcAft>
                          <a:spcPts val="0"/>
                        </a:spcAft>
                        <a:buNone/>
                      </a:pPr>
                      <a:r>
                        <a:rPr lang="en" sz="1300" b="1">
                          <a:solidFill>
                            <a:schemeClr val="dk1"/>
                          </a:solidFill>
                          <a:latin typeface="Proxima Nova"/>
                          <a:ea typeface="Proxima Nova"/>
                          <a:cs typeface="Proxima Nova"/>
                          <a:sym typeface="Proxima Nova"/>
                        </a:rPr>
                        <a:t>50%</a:t>
                      </a:r>
                      <a:endParaRPr sz="1300" b="1">
                        <a:solidFill>
                          <a:schemeClr val="dk1"/>
                        </a:solidFill>
                        <a:latin typeface="Proxima Nova"/>
                        <a:ea typeface="Proxima Nova"/>
                        <a:cs typeface="Proxima Nova"/>
                        <a:sym typeface="Proxima Nova"/>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0"/>
                  </a:ext>
                </a:extLst>
              </a:tr>
              <a:tr h="313200">
                <a:tc>
                  <a:txBody>
                    <a:bodyPr/>
                    <a:lstStyle/>
                    <a:p>
                      <a:pPr marL="0" lvl="0" indent="0" algn="ctr" rtl="0">
                        <a:spcBef>
                          <a:spcPts val="0"/>
                        </a:spcBef>
                        <a:spcAft>
                          <a:spcPts val="0"/>
                        </a:spcAft>
                        <a:buNone/>
                      </a:pPr>
                      <a:r>
                        <a:rPr lang="en" sz="1300" b="1">
                          <a:solidFill>
                            <a:schemeClr val="dk1"/>
                          </a:solidFill>
                          <a:latin typeface="Proxima Nova"/>
                          <a:ea typeface="Proxima Nova"/>
                          <a:cs typeface="Proxima Nova"/>
                          <a:sym typeface="Proxima Nova"/>
                        </a:rPr>
                        <a:t>Ovarian Cancer</a:t>
                      </a:r>
                      <a:endParaRPr sz="1300" b="1">
                        <a:solidFill>
                          <a:schemeClr val="dk1"/>
                        </a:solidFill>
                        <a:latin typeface="Proxima Nova"/>
                        <a:ea typeface="Proxima Nova"/>
                        <a:cs typeface="Proxima Nova"/>
                        <a:sym typeface="Proxima Nova"/>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2"/>
                    </a:solidFill>
                  </a:tcPr>
                </a:tc>
                <a:tc>
                  <a:txBody>
                    <a:bodyPr/>
                    <a:lstStyle/>
                    <a:p>
                      <a:pPr marL="0" lvl="0" indent="0" algn="ctr" rtl="0">
                        <a:spcBef>
                          <a:spcPts val="0"/>
                        </a:spcBef>
                        <a:spcAft>
                          <a:spcPts val="0"/>
                        </a:spcAft>
                        <a:buNone/>
                      </a:pPr>
                      <a:r>
                        <a:rPr lang="en" sz="1300" b="1">
                          <a:solidFill>
                            <a:schemeClr val="dk1"/>
                          </a:solidFill>
                          <a:latin typeface="Proxima Nova"/>
                          <a:ea typeface="Proxima Nova"/>
                          <a:cs typeface="Proxima Nova"/>
                          <a:sym typeface="Proxima Nova"/>
                        </a:rPr>
                        <a:t>38.6%</a:t>
                      </a:r>
                      <a:endParaRPr sz="1300" b="1">
                        <a:solidFill>
                          <a:schemeClr val="dk1"/>
                        </a:solidFill>
                        <a:latin typeface="Proxima Nova"/>
                        <a:ea typeface="Proxima Nova"/>
                        <a:cs typeface="Proxima Nova"/>
                        <a:sym typeface="Proxima Nova"/>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1"/>
                  </a:ext>
                </a:extLst>
              </a:tr>
              <a:tr h="395775">
                <a:tc>
                  <a:txBody>
                    <a:bodyPr/>
                    <a:lstStyle/>
                    <a:p>
                      <a:pPr marL="0" lvl="0" indent="0" algn="ctr" rtl="0">
                        <a:spcBef>
                          <a:spcPts val="0"/>
                        </a:spcBef>
                        <a:spcAft>
                          <a:spcPts val="0"/>
                        </a:spcAft>
                        <a:buNone/>
                      </a:pPr>
                      <a:r>
                        <a:rPr lang="en" sz="1300" b="1">
                          <a:solidFill>
                            <a:schemeClr val="dk1"/>
                          </a:solidFill>
                          <a:latin typeface="Proxima Nova"/>
                          <a:ea typeface="Proxima Nova"/>
                          <a:cs typeface="Proxima Nova"/>
                          <a:sym typeface="Proxima Nova"/>
                        </a:rPr>
                        <a:t>Female Breast Cancer</a:t>
                      </a:r>
                      <a:endParaRPr sz="1300" b="1">
                        <a:solidFill>
                          <a:schemeClr val="dk1"/>
                        </a:solidFill>
                        <a:latin typeface="Proxima Nova"/>
                        <a:ea typeface="Proxima Nova"/>
                        <a:cs typeface="Proxima Nova"/>
                        <a:sym typeface="Proxima Nova"/>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2"/>
                    </a:solidFill>
                  </a:tcPr>
                </a:tc>
                <a:tc>
                  <a:txBody>
                    <a:bodyPr/>
                    <a:lstStyle/>
                    <a:p>
                      <a:pPr marL="0" lvl="0" indent="0" algn="ctr" rtl="0">
                        <a:spcBef>
                          <a:spcPts val="0"/>
                        </a:spcBef>
                        <a:spcAft>
                          <a:spcPts val="0"/>
                        </a:spcAft>
                        <a:buNone/>
                      </a:pPr>
                      <a:r>
                        <a:rPr lang="en" sz="1300" b="1">
                          <a:solidFill>
                            <a:schemeClr val="dk1"/>
                          </a:solidFill>
                          <a:latin typeface="Proxima Nova"/>
                          <a:ea typeface="Proxima Nova"/>
                          <a:cs typeface="Proxima Nova"/>
                          <a:sym typeface="Proxima Nova"/>
                        </a:rPr>
                        <a:t>26%</a:t>
                      </a:r>
                      <a:endParaRPr sz="1300" b="1">
                        <a:solidFill>
                          <a:schemeClr val="dk1"/>
                        </a:solidFill>
                        <a:latin typeface="Proxima Nova"/>
                        <a:ea typeface="Proxima Nova"/>
                        <a:cs typeface="Proxima Nova"/>
                        <a:sym typeface="Proxima Nova"/>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2"/>
                  </a:ext>
                </a:extLst>
              </a:tr>
              <a:tr h="429050">
                <a:tc>
                  <a:txBody>
                    <a:bodyPr/>
                    <a:lstStyle/>
                    <a:p>
                      <a:pPr marL="0" lvl="0" indent="0" algn="ctr" rtl="0">
                        <a:spcBef>
                          <a:spcPts val="0"/>
                        </a:spcBef>
                        <a:spcAft>
                          <a:spcPts val="0"/>
                        </a:spcAft>
                        <a:buNone/>
                      </a:pPr>
                      <a:r>
                        <a:rPr lang="en" sz="1300" b="1">
                          <a:solidFill>
                            <a:schemeClr val="dk1"/>
                          </a:solidFill>
                          <a:latin typeface="Proxima Nova"/>
                          <a:ea typeface="Proxima Nova"/>
                          <a:cs typeface="Proxima Nova"/>
                          <a:sym typeface="Proxima Nova"/>
                        </a:rPr>
                        <a:t>Pancreatic and Colorectal Cancers</a:t>
                      </a:r>
                      <a:endParaRPr sz="1300" b="1">
                        <a:solidFill>
                          <a:schemeClr val="dk1"/>
                        </a:solidFill>
                        <a:latin typeface="Proxima Nova"/>
                        <a:ea typeface="Proxima Nova"/>
                        <a:cs typeface="Proxima Nova"/>
                        <a:sym typeface="Proxima Nova"/>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2"/>
                    </a:solidFill>
                  </a:tcPr>
                </a:tc>
                <a:tc>
                  <a:txBody>
                    <a:bodyPr/>
                    <a:lstStyle/>
                    <a:p>
                      <a:pPr marL="0" lvl="0" indent="0" algn="ctr" rtl="0">
                        <a:spcBef>
                          <a:spcPts val="0"/>
                        </a:spcBef>
                        <a:spcAft>
                          <a:spcPts val="0"/>
                        </a:spcAft>
                        <a:buNone/>
                      </a:pPr>
                      <a:r>
                        <a:rPr lang="en" sz="1300" b="1">
                          <a:solidFill>
                            <a:schemeClr val="dk1"/>
                          </a:solidFill>
                          <a:latin typeface="Proxima Nova"/>
                          <a:ea typeface="Proxima Nova"/>
                          <a:cs typeface="Proxima Nova"/>
                          <a:sym typeface="Proxima Nova"/>
                        </a:rPr>
                        <a:t>5.6%</a:t>
                      </a:r>
                      <a:endParaRPr sz="1300" b="1">
                        <a:solidFill>
                          <a:schemeClr val="dk1"/>
                        </a:solidFill>
                        <a:latin typeface="Proxima Nova"/>
                        <a:ea typeface="Proxima Nova"/>
                        <a:cs typeface="Proxima Nova"/>
                        <a:sym typeface="Proxima Nova"/>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3"/>
                  </a:ext>
                </a:extLst>
              </a:tr>
              <a:tr h="395775">
                <a:tc>
                  <a:txBody>
                    <a:bodyPr/>
                    <a:lstStyle/>
                    <a:p>
                      <a:pPr marL="0" lvl="0" indent="0" algn="ctr" rtl="0">
                        <a:spcBef>
                          <a:spcPts val="0"/>
                        </a:spcBef>
                        <a:spcAft>
                          <a:spcPts val="0"/>
                        </a:spcAft>
                        <a:buNone/>
                      </a:pPr>
                      <a:r>
                        <a:rPr lang="en" sz="1300" b="1">
                          <a:solidFill>
                            <a:schemeClr val="dk1"/>
                          </a:solidFill>
                          <a:latin typeface="Proxima Nova"/>
                          <a:ea typeface="Proxima Nova"/>
                          <a:cs typeface="Proxima Nova"/>
                          <a:sym typeface="Proxima Nova"/>
                        </a:rPr>
                        <a:t>Prostate Cancer</a:t>
                      </a:r>
                      <a:endParaRPr sz="1300" b="1">
                        <a:solidFill>
                          <a:schemeClr val="dk1"/>
                        </a:solidFill>
                        <a:latin typeface="Proxima Nova"/>
                        <a:ea typeface="Proxima Nova"/>
                        <a:cs typeface="Proxima Nova"/>
                        <a:sym typeface="Proxima Nova"/>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2"/>
                    </a:solidFill>
                  </a:tcPr>
                </a:tc>
                <a:tc>
                  <a:txBody>
                    <a:bodyPr/>
                    <a:lstStyle/>
                    <a:p>
                      <a:pPr marL="0" lvl="0" indent="0" algn="ctr" rtl="0">
                        <a:spcBef>
                          <a:spcPts val="0"/>
                        </a:spcBef>
                        <a:spcAft>
                          <a:spcPts val="0"/>
                        </a:spcAft>
                        <a:buNone/>
                      </a:pPr>
                      <a:r>
                        <a:rPr lang="en" sz="1300" b="1">
                          <a:solidFill>
                            <a:schemeClr val="dk1"/>
                          </a:solidFill>
                          <a:latin typeface="Proxima Nova"/>
                          <a:ea typeface="Proxima Nova"/>
                          <a:cs typeface="Proxima Nova"/>
                          <a:sym typeface="Proxima Nova"/>
                        </a:rPr>
                        <a:t>1%</a:t>
                      </a:r>
                      <a:endParaRPr sz="1300" b="1">
                        <a:solidFill>
                          <a:schemeClr val="dk1"/>
                        </a:solidFill>
                        <a:latin typeface="Proxima Nova"/>
                        <a:ea typeface="Proxima Nova"/>
                        <a:cs typeface="Proxima Nova"/>
                        <a:sym typeface="Proxima Nova"/>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4"/>
                  </a:ext>
                </a:extLst>
              </a:tr>
              <a:tr h="395775">
                <a:tc>
                  <a:txBody>
                    <a:bodyPr/>
                    <a:lstStyle/>
                    <a:p>
                      <a:pPr marL="0" lvl="0" indent="0" algn="ctr" rtl="0">
                        <a:spcBef>
                          <a:spcPts val="0"/>
                        </a:spcBef>
                        <a:spcAft>
                          <a:spcPts val="0"/>
                        </a:spcAft>
                        <a:buNone/>
                      </a:pPr>
                      <a:r>
                        <a:rPr lang="en" sz="1300" b="1">
                          <a:solidFill>
                            <a:schemeClr val="dk1"/>
                          </a:solidFill>
                          <a:latin typeface="Proxima Nova"/>
                          <a:ea typeface="Proxima Nova"/>
                          <a:cs typeface="Proxima Nova"/>
                          <a:sym typeface="Proxima Nova"/>
                        </a:rPr>
                        <a:t>Lung Cancer</a:t>
                      </a:r>
                      <a:endParaRPr sz="1300" b="1">
                        <a:solidFill>
                          <a:schemeClr val="dk1"/>
                        </a:solidFill>
                        <a:latin typeface="Proxima Nova"/>
                        <a:ea typeface="Proxima Nova"/>
                        <a:cs typeface="Proxima Nova"/>
                        <a:sym typeface="Proxima Nova"/>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2"/>
                    </a:solidFill>
                  </a:tcPr>
                </a:tc>
                <a:tc>
                  <a:txBody>
                    <a:bodyPr/>
                    <a:lstStyle/>
                    <a:p>
                      <a:pPr marL="0" lvl="0" indent="0" algn="ctr" rtl="0">
                        <a:spcBef>
                          <a:spcPts val="0"/>
                        </a:spcBef>
                        <a:spcAft>
                          <a:spcPts val="0"/>
                        </a:spcAft>
                        <a:buNone/>
                      </a:pPr>
                      <a:r>
                        <a:rPr lang="en" sz="1300" b="1">
                          <a:solidFill>
                            <a:schemeClr val="dk1"/>
                          </a:solidFill>
                          <a:latin typeface="Proxima Nova"/>
                          <a:ea typeface="Proxima Nova"/>
                          <a:cs typeface="Proxima Nova"/>
                          <a:sym typeface="Proxima Nova"/>
                        </a:rPr>
                        <a:t>0.3%</a:t>
                      </a:r>
                      <a:endParaRPr sz="1300" b="1">
                        <a:solidFill>
                          <a:schemeClr val="dk1"/>
                        </a:solidFill>
                        <a:latin typeface="Proxima Nova"/>
                        <a:ea typeface="Proxima Nova"/>
                        <a:cs typeface="Proxima Nova"/>
                        <a:sym typeface="Proxima Nova"/>
                      </a:endParaRPr>
                    </a:p>
                  </a:txBody>
                  <a:tcPr marL="91425" marR="91425" marT="91425" marB="91425">
                    <a:lnL w="9525" cap="flat" cmpd="sng">
                      <a:solidFill>
                        <a:schemeClr val="dk1"/>
                      </a:solidFill>
                      <a:prstDash val="solid"/>
                      <a:round/>
                      <a:headEnd type="none" w="sm" len="sm"/>
                      <a:tailEnd type="none" w="sm" len="sm"/>
                    </a:lnL>
                    <a:lnR w="9525" cap="flat" cmpd="sng">
                      <a:solidFill>
                        <a:schemeClr val="dk1"/>
                      </a:solidFill>
                      <a:prstDash val="solid"/>
                      <a:round/>
                      <a:headEnd type="none" w="sm" len="sm"/>
                      <a:tailEnd type="none" w="sm" len="sm"/>
                    </a:lnR>
                    <a:lnT w="9525" cap="flat" cmpd="sng">
                      <a:solidFill>
                        <a:schemeClr val="dk1"/>
                      </a:solidFill>
                      <a:prstDash val="solid"/>
                      <a:round/>
                      <a:headEnd type="none" w="sm" len="sm"/>
                      <a:tailEnd type="none" w="sm" len="sm"/>
                    </a:lnT>
                    <a:lnB w="9525"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5"/>
                  </a:ext>
                </a:extLst>
              </a:tr>
            </a:tbl>
          </a:graphicData>
        </a:graphic>
      </p:graphicFrame>
      <p:sp>
        <p:nvSpPr>
          <p:cNvPr id="270" name="Google Shape;270;p44"/>
          <p:cNvSpPr txBox="1"/>
          <p:nvPr/>
        </p:nvSpPr>
        <p:spPr>
          <a:xfrm>
            <a:off x="4713900" y="611450"/>
            <a:ext cx="4236600" cy="33177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b="1"/>
              <a:t>The Advanced Setting </a:t>
            </a:r>
            <a:r>
              <a:rPr lang="en" b="1">
                <a:solidFill>
                  <a:srgbClr val="0000FF"/>
                </a:solidFill>
              </a:rPr>
              <a:t>(Somatic/Tumor Testing)</a:t>
            </a:r>
            <a:endParaRPr sz="1300"/>
          </a:p>
          <a:p>
            <a:pPr marL="457200" lvl="0" indent="-311150" algn="l" rtl="0">
              <a:lnSpc>
                <a:spcPct val="115000"/>
              </a:lnSpc>
              <a:spcBef>
                <a:spcPts val="1200"/>
              </a:spcBef>
              <a:spcAft>
                <a:spcPts val="0"/>
              </a:spcAft>
              <a:buSzPts val="1300"/>
              <a:buChar char="●"/>
            </a:pPr>
            <a:r>
              <a:rPr lang="en" sz="1300" b="1"/>
              <a:t>The Flatiron Health Cohort (N = 63,294, 2018–2022):</a:t>
            </a:r>
            <a:r>
              <a:rPr lang="en" sz="1300"/>
              <a:t> A massive U.S. study revealed that the </a:t>
            </a:r>
            <a:r>
              <a:rPr lang="en" sz="1300" b="1"/>
              <a:t>majority</a:t>
            </a:r>
            <a:r>
              <a:rPr lang="en" sz="1300"/>
              <a:t> of patients with advanced or metastatic cancer still </a:t>
            </a:r>
            <a:r>
              <a:rPr lang="en" sz="1300" b="1"/>
              <a:t>did not undergo tumor genomic testing.</a:t>
            </a:r>
            <a:endParaRPr sz="1300" b="1"/>
          </a:p>
          <a:p>
            <a:pPr marL="457200" lvl="0" indent="-311150" algn="l" rtl="0">
              <a:lnSpc>
                <a:spcPct val="115000"/>
              </a:lnSpc>
              <a:spcBef>
                <a:spcPts val="0"/>
              </a:spcBef>
              <a:spcAft>
                <a:spcPts val="0"/>
              </a:spcAft>
              <a:buSzPts val="1300"/>
              <a:buChar char="●"/>
            </a:pPr>
            <a:r>
              <a:rPr lang="en" sz="1300" b="1"/>
              <a:t>The Timing Paradox (New Point):</a:t>
            </a:r>
            <a:r>
              <a:rPr lang="en" sz="1300"/>
              <a:t> A separate Flatiron analysis found that among patients who underwent NGS and subsequently died, a concerning proportion received their first NGS results </a:t>
            </a:r>
            <a:r>
              <a:rPr lang="en" sz="1300" b="1"/>
              <a:t>within 3 months of death or even </a:t>
            </a:r>
            <a:r>
              <a:rPr lang="en" sz="1300" b="1" i="1"/>
              <a:t>after</a:t>
            </a:r>
            <a:r>
              <a:rPr lang="en" sz="1300" b="1"/>
              <a:t> death</a:t>
            </a:r>
            <a:r>
              <a:rPr lang="en" sz="1300"/>
              <a:t>, highlighting a subset of late, clinically futile testing.</a:t>
            </a:r>
            <a:endParaRPr sz="1700">
              <a:solidFill>
                <a:schemeClr val="dk1"/>
              </a:solidFill>
              <a:latin typeface="Proxima Nova"/>
              <a:ea typeface="Proxima Nova"/>
              <a:cs typeface="Proxima Nova"/>
              <a:sym typeface="Proxima Nova"/>
            </a:endParaRPr>
          </a:p>
        </p:txBody>
      </p:sp>
      <p:sp>
        <p:nvSpPr>
          <p:cNvPr id="271" name="Google Shape;271;p44"/>
          <p:cNvSpPr txBox="1"/>
          <p:nvPr/>
        </p:nvSpPr>
        <p:spPr>
          <a:xfrm>
            <a:off x="1065000" y="4484625"/>
            <a:ext cx="7014000" cy="489000"/>
          </a:xfrm>
          <a:prstGeom prst="rect">
            <a:avLst/>
          </a:prstGeom>
          <a:solidFill>
            <a:schemeClr val="lt1"/>
          </a:solidFill>
          <a:ln w="9525" cap="flat" cmpd="sng">
            <a:solidFill>
              <a:schemeClr val="accent5"/>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b="1">
                <a:solidFill>
                  <a:schemeClr val="accent5"/>
                </a:solidFill>
                <a:latin typeface="Proxima Nova"/>
                <a:ea typeface="Proxima Nova"/>
                <a:cs typeface="Proxima Nova"/>
                <a:sym typeface="Proxima Nova"/>
              </a:rPr>
              <a:t>Bottom Line: We need to test more, test smarter, and test earlier</a:t>
            </a:r>
            <a:endParaRPr sz="1800" b="1">
              <a:solidFill>
                <a:schemeClr val="accent5"/>
              </a:solidFill>
              <a:latin typeface="Proxima Nova"/>
              <a:ea typeface="Proxima Nova"/>
              <a:cs typeface="Proxima Nova"/>
              <a:sym typeface="Proxima Nova"/>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45"/>
          <p:cNvSpPr txBox="1">
            <a:spLocks noGrp="1"/>
          </p:cNvSpPr>
          <p:nvPr>
            <p:ph type="title"/>
          </p:nvPr>
        </p:nvSpPr>
        <p:spPr>
          <a:xfrm>
            <a:off x="730875" y="320375"/>
            <a:ext cx="74829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Prevalence of Genomic Testing in Cancer Patients</a:t>
            </a:r>
            <a:endParaRPr/>
          </a:p>
        </p:txBody>
      </p:sp>
      <p:pic>
        <p:nvPicPr>
          <p:cNvPr id="277" name="Google Shape;277;p45"/>
          <p:cNvPicPr preferRelativeResize="0"/>
          <p:nvPr/>
        </p:nvPicPr>
        <p:blipFill>
          <a:blip r:embed="rId3">
            <a:alphaModFix/>
          </a:blip>
          <a:stretch>
            <a:fillRect/>
          </a:stretch>
        </p:blipFill>
        <p:spPr>
          <a:xfrm>
            <a:off x="857250" y="1188700"/>
            <a:ext cx="7429500" cy="3448050"/>
          </a:xfrm>
          <a:prstGeom prst="rect">
            <a:avLst/>
          </a:prstGeom>
          <a:noFill/>
          <a:ln>
            <a:noFill/>
          </a:ln>
        </p:spPr>
      </p:pic>
      <p:sp>
        <p:nvSpPr>
          <p:cNvPr id="278" name="Google Shape;278;p45"/>
          <p:cNvSpPr txBox="1"/>
          <p:nvPr/>
        </p:nvSpPr>
        <p:spPr>
          <a:xfrm>
            <a:off x="4905300" y="4534625"/>
            <a:ext cx="3927000" cy="4926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 sz="800">
                <a:solidFill>
                  <a:srgbClr val="212121"/>
                </a:solidFill>
                <a:highlight>
                  <a:srgbClr val="FFFFFF"/>
                </a:highlight>
                <a:latin typeface="Roboto"/>
                <a:ea typeface="Roboto"/>
                <a:cs typeface="Roboto"/>
                <a:sym typeface="Roboto"/>
              </a:rPr>
              <a:t>Kurian AW, Abrahamse P, Furgal A, et al. Germline Genetic Testing After Cancer Diagnosis. </a:t>
            </a:r>
            <a:r>
              <a:rPr lang="en" sz="800" i="1">
                <a:solidFill>
                  <a:srgbClr val="212121"/>
                </a:solidFill>
                <a:highlight>
                  <a:srgbClr val="FFFFFF"/>
                </a:highlight>
                <a:latin typeface="Roboto"/>
                <a:ea typeface="Roboto"/>
                <a:cs typeface="Roboto"/>
                <a:sym typeface="Roboto"/>
              </a:rPr>
              <a:t>JAMA</a:t>
            </a:r>
            <a:r>
              <a:rPr lang="en" sz="800">
                <a:solidFill>
                  <a:srgbClr val="212121"/>
                </a:solidFill>
                <a:highlight>
                  <a:srgbClr val="FFFFFF"/>
                </a:highlight>
                <a:latin typeface="Roboto"/>
                <a:ea typeface="Roboto"/>
                <a:cs typeface="Roboto"/>
                <a:sym typeface="Roboto"/>
              </a:rPr>
              <a:t>. 2023;330(1):43-51. doi:10.1001/jama.2023.9526</a:t>
            </a:r>
            <a:endParaRPr sz="800">
              <a:solidFill>
                <a:srgbClr val="212121"/>
              </a:solidFill>
              <a:highlight>
                <a:srgbClr val="FFFFFF"/>
              </a:highlight>
              <a:latin typeface="Roboto"/>
              <a:ea typeface="Roboto"/>
              <a:cs typeface="Roboto"/>
              <a:sym typeface="Roboto"/>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46"/>
          <p:cNvSpPr txBox="1">
            <a:spLocks noGrp="1"/>
          </p:cNvSpPr>
          <p:nvPr>
            <p:ph type="title"/>
          </p:nvPr>
        </p:nvSpPr>
        <p:spPr>
          <a:xfrm>
            <a:off x="311700" y="285625"/>
            <a:ext cx="8520600" cy="572700"/>
          </a:xfrm>
          <a:prstGeom prst="rect">
            <a:avLst/>
          </a:prstGeom>
        </p:spPr>
        <p:txBody>
          <a:bodyPr spcFirstLastPara="1" wrap="square" lIns="91425" tIns="91425" rIns="91425" bIns="91425" anchor="t" anchorCtr="0">
            <a:normAutofit/>
          </a:bodyPr>
          <a:lstStyle/>
          <a:p>
            <a:pPr marL="0" lvl="0" indent="0" algn="l" rtl="0">
              <a:lnSpc>
                <a:spcPct val="115000"/>
              </a:lnSpc>
              <a:spcBef>
                <a:spcPts val="1200"/>
              </a:spcBef>
              <a:spcAft>
                <a:spcPts val="1200"/>
              </a:spcAft>
              <a:buNone/>
            </a:pPr>
            <a:r>
              <a:rPr lang="en" sz="1700" b="1">
                <a:solidFill>
                  <a:schemeClr val="accent5"/>
                </a:solidFill>
                <a:highlight>
                  <a:schemeClr val="lt1"/>
                </a:highlight>
              </a:rPr>
              <a:t>Disparities in Testing</a:t>
            </a:r>
            <a:endParaRPr sz="3300">
              <a:solidFill>
                <a:schemeClr val="accent5"/>
              </a:solidFill>
            </a:endParaRPr>
          </a:p>
        </p:txBody>
      </p:sp>
      <p:sp>
        <p:nvSpPr>
          <p:cNvPr id="284" name="Google Shape;284;p46"/>
          <p:cNvSpPr txBox="1">
            <a:spLocks noGrp="1"/>
          </p:cNvSpPr>
          <p:nvPr>
            <p:ph type="body" idx="1"/>
          </p:nvPr>
        </p:nvSpPr>
        <p:spPr>
          <a:xfrm>
            <a:off x="311700" y="733275"/>
            <a:ext cx="8520600" cy="4102200"/>
          </a:xfrm>
          <a:prstGeom prst="rect">
            <a:avLst/>
          </a:prstGeom>
        </p:spPr>
        <p:txBody>
          <a:bodyPr spcFirstLastPara="1" wrap="square" lIns="91425" tIns="91425" rIns="91425" bIns="91425" anchor="t" anchorCtr="0">
            <a:normAutofit/>
          </a:bodyPr>
          <a:lstStyle/>
          <a:p>
            <a:pPr marL="457200" lvl="0" indent="-317500" algn="l" rtl="0">
              <a:spcBef>
                <a:spcPts val="200"/>
              </a:spcBef>
              <a:spcAft>
                <a:spcPts val="0"/>
              </a:spcAft>
              <a:buClr>
                <a:srgbClr val="000000"/>
              </a:buClr>
              <a:buSzPts val="1400"/>
              <a:buFont typeface="Lora"/>
              <a:buChar char="●"/>
            </a:pPr>
            <a:r>
              <a:rPr lang="en" sz="1400" b="1">
                <a:solidFill>
                  <a:srgbClr val="000000"/>
                </a:solidFill>
                <a:highlight>
                  <a:srgbClr val="FFFFFF"/>
                </a:highlight>
              </a:rPr>
              <a:t>Race/ethnicity</a:t>
            </a:r>
            <a:r>
              <a:rPr lang="en" sz="1400">
                <a:solidFill>
                  <a:srgbClr val="000000"/>
                </a:solidFill>
                <a:highlight>
                  <a:srgbClr val="FFFFFF"/>
                </a:highlight>
              </a:rPr>
              <a:t>: Compared to non-Hispanic White patients, germline testing rates were significantly lower for Black (OR 0.58), Hispanic (OR 0.62), and Asian (OR 0.71) patients, with </a:t>
            </a:r>
            <a:r>
              <a:rPr lang="en" sz="1400" b="1">
                <a:solidFill>
                  <a:srgbClr val="000000"/>
                </a:solidFill>
                <a:highlight>
                  <a:srgbClr val="FFFFFF"/>
                </a:highlight>
              </a:rPr>
              <a:t>no improvement over time</a:t>
            </a:r>
            <a:r>
              <a:rPr lang="en" sz="1400">
                <a:solidFill>
                  <a:srgbClr val="000000"/>
                </a:solidFill>
                <a:highlight>
                  <a:srgbClr val="FFFFFF"/>
                </a:highlight>
              </a:rPr>
              <a:t>. For somatic NGS, Black and Hispanic patients experienced significantly longer time to testing across multiple cancer types. Non-White patients also had higher VUS-only rates (Black 39%, Asian 40% vs. White 24.9%), a gap that widened over time. Kurian et al Hage et al</a:t>
            </a:r>
            <a:endParaRPr sz="1400">
              <a:solidFill>
                <a:srgbClr val="000000"/>
              </a:solidFill>
              <a:highlight>
                <a:srgbClr val="FFFFFF"/>
              </a:highlight>
            </a:endParaRPr>
          </a:p>
          <a:p>
            <a:pPr marL="457200" lvl="0" indent="-317500" algn="l" rtl="0">
              <a:spcBef>
                <a:spcPts val="0"/>
              </a:spcBef>
              <a:spcAft>
                <a:spcPts val="0"/>
              </a:spcAft>
              <a:buClr>
                <a:srgbClr val="000000"/>
              </a:buClr>
              <a:buSzPts val="1400"/>
              <a:buFont typeface="Lora"/>
              <a:buChar char="●"/>
            </a:pPr>
            <a:r>
              <a:rPr lang="en" sz="1400" b="1">
                <a:solidFill>
                  <a:srgbClr val="000000"/>
                </a:solidFill>
                <a:highlight>
                  <a:srgbClr val="FFFFFF"/>
                </a:highlight>
              </a:rPr>
              <a:t>Socioeconomic status</a:t>
            </a:r>
            <a:r>
              <a:rPr lang="en" sz="1400">
                <a:solidFill>
                  <a:srgbClr val="000000"/>
                </a:solidFill>
                <a:highlight>
                  <a:srgbClr val="FFFFFF"/>
                </a:highlight>
              </a:rPr>
              <a:t>: Patients with low SES were less likely to undergo NGS in metastatic breast cancer, NSCLC, and CRC. </a:t>
            </a:r>
            <a:endParaRPr sz="1400">
              <a:solidFill>
                <a:srgbClr val="000000"/>
              </a:solidFill>
              <a:highlight>
                <a:srgbClr val="FFFFFF"/>
              </a:highlight>
            </a:endParaRPr>
          </a:p>
          <a:p>
            <a:pPr marL="457200" lvl="0" indent="-317500" algn="l" rtl="0">
              <a:spcBef>
                <a:spcPts val="0"/>
              </a:spcBef>
              <a:spcAft>
                <a:spcPts val="0"/>
              </a:spcAft>
              <a:buClr>
                <a:srgbClr val="000000"/>
              </a:buClr>
              <a:buSzPts val="1400"/>
              <a:buFont typeface="Lora"/>
              <a:buChar char="●"/>
            </a:pPr>
            <a:r>
              <a:rPr lang="en" sz="1400" b="1">
                <a:solidFill>
                  <a:srgbClr val="000000"/>
                </a:solidFill>
                <a:highlight>
                  <a:srgbClr val="FFFFFF"/>
                </a:highlight>
              </a:rPr>
              <a:t>Insurance</a:t>
            </a:r>
            <a:r>
              <a:rPr lang="en" sz="1400">
                <a:solidFill>
                  <a:srgbClr val="000000"/>
                </a:solidFill>
                <a:highlight>
                  <a:srgbClr val="FFFFFF"/>
                </a:highlight>
              </a:rPr>
              <a:t>: Medicaid and Medicare patients experienced significantly longer time to NGS testing across all tumor types. The 2018 Medicare National Coverage Determination increased NGS access but did not eliminate disparities. (Sheinson et al 2021)</a:t>
            </a:r>
            <a:endParaRPr sz="1400">
              <a:solidFill>
                <a:srgbClr val="000000"/>
              </a:solidFill>
              <a:highlight>
                <a:srgbClr val="FFFFFF"/>
              </a:highlight>
            </a:endParaRPr>
          </a:p>
          <a:p>
            <a:pPr marL="457200" lvl="0" indent="-317500" algn="l" rtl="0">
              <a:spcBef>
                <a:spcPts val="0"/>
              </a:spcBef>
              <a:spcAft>
                <a:spcPts val="0"/>
              </a:spcAft>
              <a:buClr>
                <a:srgbClr val="000000"/>
              </a:buClr>
              <a:buSzPts val="1400"/>
              <a:buFont typeface="Lora"/>
              <a:buChar char="●"/>
            </a:pPr>
            <a:r>
              <a:rPr lang="en" sz="1400" b="1">
                <a:solidFill>
                  <a:srgbClr val="000000"/>
                </a:solidFill>
                <a:highlight>
                  <a:srgbClr val="FFFFFF"/>
                </a:highlight>
              </a:rPr>
              <a:t>Post-test disparities</a:t>
            </a:r>
            <a:r>
              <a:rPr lang="en" sz="1400">
                <a:solidFill>
                  <a:srgbClr val="000000"/>
                </a:solidFill>
                <a:highlight>
                  <a:srgbClr val="FFFFFF"/>
                </a:highlight>
              </a:rPr>
              <a:t>: Even among patients who tested positive for pathogenic variants, non-White patients- particularly Black patients- were less likely to complete recommended genetic counseling (63% vs. 73.7% for White patients). (Liu et al 2022)</a:t>
            </a:r>
            <a:endParaRPr sz="1400">
              <a:solidFill>
                <a:srgbClr val="000000"/>
              </a:solidFill>
              <a:highlight>
                <a:srgbClr val="FFFFFF"/>
              </a:highlight>
            </a:endParaRPr>
          </a:p>
          <a:p>
            <a:pPr marL="457200" lvl="0" indent="-317500" algn="l" rtl="0">
              <a:spcBef>
                <a:spcPts val="0"/>
              </a:spcBef>
              <a:spcAft>
                <a:spcPts val="0"/>
              </a:spcAft>
              <a:buClr>
                <a:srgbClr val="000000"/>
              </a:buClr>
              <a:buSzPts val="1400"/>
              <a:buFont typeface="Lora"/>
              <a:buChar char="●"/>
            </a:pPr>
            <a:r>
              <a:rPr lang="en" sz="1400" b="1">
                <a:solidFill>
                  <a:srgbClr val="000000"/>
                </a:solidFill>
                <a:highlight>
                  <a:srgbClr val="FFFFFF"/>
                </a:highlight>
              </a:rPr>
              <a:t>Research and Data Inequity</a:t>
            </a:r>
            <a:r>
              <a:rPr lang="en" sz="1400">
                <a:solidFill>
                  <a:srgbClr val="000000"/>
                </a:solidFill>
                <a:highlight>
                  <a:srgbClr val="FFFFFF"/>
                </a:highlight>
              </a:rPr>
              <a:t>: Minorities underrepresented in genomic research (Chakravarty et al), leading to more Variants of Uncertain Significance (VUS) and fewer actionable results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288"/>
        <p:cNvGrpSpPr/>
        <p:nvPr/>
      </p:nvGrpSpPr>
      <p:grpSpPr>
        <a:xfrm>
          <a:off x="0" y="0"/>
          <a:ext cx="0" cy="0"/>
          <a:chOff x="0" y="0"/>
          <a:chExt cx="0" cy="0"/>
        </a:xfrm>
      </p:grpSpPr>
      <p:pic>
        <p:nvPicPr>
          <p:cNvPr id="289" name="Google Shape;289;p47"/>
          <p:cNvPicPr preferRelativeResize="0"/>
          <p:nvPr/>
        </p:nvPicPr>
        <p:blipFill>
          <a:blip r:embed="rId3">
            <a:alphaModFix/>
          </a:blip>
          <a:stretch>
            <a:fillRect/>
          </a:stretch>
        </p:blipFill>
        <p:spPr>
          <a:xfrm>
            <a:off x="152400" y="953238"/>
            <a:ext cx="8839204" cy="3237013"/>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48"/>
          <p:cNvSpPr txBox="1">
            <a:spLocks noGrp="1"/>
          </p:cNvSpPr>
          <p:nvPr>
            <p:ph type="title"/>
          </p:nvPr>
        </p:nvSpPr>
        <p:spPr>
          <a:xfrm>
            <a:off x="510450" y="2057400"/>
            <a:ext cx="8123100" cy="7788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Barriers to Genomic Testing</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49"/>
          <p:cNvSpPr txBox="1">
            <a:spLocks noGrp="1"/>
          </p:cNvSpPr>
          <p:nvPr>
            <p:ph type="title"/>
          </p:nvPr>
        </p:nvSpPr>
        <p:spPr>
          <a:xfrm>
            <a:off x="2410650" y="222275"/>
            <a:ext cx="43227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solidFill>
                  <a:schemeClr val="dk2"/>
                </a:solidFill>
              </a:rPr>
              <a:t>Barriers to Genetic Testing</a:t>
            </a:r>
            <a:endParaRPr b="1">
              <a:solidFill>
                <a:schemeClr val="dk2"/>
              </a:solidFill>
            </a:endParaRPr>
          </a:p>
        </p:txBody>
      </p:sp>
      <p:sp>
        <p:nvSpPr>
          <p:cNvPr id="300" name="Google Shape;300;p49"/>
          <p:cNvSpPr txBox="1">
            <a:spLocks noGrp="1"/>
          </p:cNvSpPr>
          <p:nvPr>
            <p:ph type="body" idx="1"/>
          </p:nvPr>
        </p:nvSpPr>
        <p:spPr>
          <a:xfrm>
            <a:off x="396025" y="863538"/>
            <a:ext cx="40665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solidFill>
                  <a:schemeClr val="dk1"/>
                </a:solidFill>
              </a:rPr>
              <a:t>Barriers to genetic testing can be split into </a:t>
            </a:r>
            <a:r>
              <a:rPr lang="en" b="1">
                <a:solidFill>
                  <a:schemeClr val="dk1"/>
                </a:solidFill>
              </a:rPr>
              <a:t>3 categories</a:t>
            </a:r>
            <a:r>
              <a:rPr lang="en">
                <a:solidFill>
                  <a:schemeClr val="dk1"/>
                </a:solidFill>
              </a:rPr>
              <a:t>:</a:t>
            </a:r>
            <a:endParaRPr>
              <a:solidFill>
                <a:schemeClr val="dk1"/>
              </a:solidFill>
            </a:endParaRPr>
          </a:p>
          <a:p>
            <a:pPr marL="457200" lvl="0" indent="-342900" algn="l" rtl="0">
              <a:spcBef>
                <a:spcPts val="1200"/>
              </a:spcBef>
              <a:spcAft>
                <a:spcPts val="0"/>
              </a:spcAft>
              <a:buClr>
                <a:schemeClr val="dk1"/>
              </a:buClr>
              <a:buSzPts val="1800"/>
              <a:buAutoNum type="arabicPeriod"/>
            </a:pPr>
            <a:r>
              <a:rPr lang="en">
                <a:solidFill>
                  <a:schemeClr val="dk1"/>
                </a:solidFill>
              </a:rPr>
              <a:t>Patient-level</a:t>
            </a:r>
            <a:endParaRPr>
              <a:solidFill>
                <a:schemeClr val="dk1"/>
              </a:solidFill>
            </a:endParaRPr>
          </a:p>
          <a:p>
            <a:pPr marL="457200" lvl="0" indent="-342900" algn="l" rtl="0">
              <a:spcBef>
                <a:spcPts val="0"/>
              </a:spcBef>
              <a:spcAft>
                <a:spcPts val="0"/>
              </a:spcAft>
              <a:buClr>
                <a:schemeClr val="dk1"/>
              </a:buClr>
              <a:buSzPts val="1800"/>
              <a:buAutoNum type="arabicPeriod"/>
            </a:pPr>
            <a:r>
              <a:rPr lang="en">
                <a:solidFill>
                  <a:schemeClr val="dk1"/>
                </a:solidFill>
              </a:rPr>
              <a:t>Provider-level</a:t>
            </a:r>
            <a:endParaRPr>
              <a:solidFill>
                <a:schemeClr val="dk1"/>
              </a:solidFill>
            </a:endParaRPr>
          </a:p>
          <a:p>
            <a:pPr marL="457200" lvl="0" indent="-342900" algn="l" rtl="0">
              <a:spcBef>
                <a:spcPts val="0"/>
              </a:spcBef>
              <a:spcAft>
                <a:spcPts val="0"/>
              </a:spcAft>
              <a:buClr>
                <a:schemeClr val="dk1"/>
              </a:buClr>
              <a:buSzPts val="1800"/>
              <a:buAutoNum type="arabicPeriod"/>
            </a:pPr>
            <a:r>
              <a:rPr lang="en">
                <a:solidFill>
                  <a:schemeClr val="dk1"/>
                </a:solidFill>
              </a:rPr>
              <a:t>System-level</a:t>
            </a:r>
            <a:endParaRPr>
              <a:solidFill>
                <a:schemeClr val="dk1"/>
              </a:solidFill>
            </a:endParaRPr>
          </a:p>
        </p:txBody>
      </p:sp>
      <p:pic>
        <p:nvPicPr>
          <p:cNvPr id="301" name="Google Shape;301;p49"/>
          <p:cNvPicPr preferRelativeResize="0"/>
          <p:nvPr/>
        </p:nvPicPr>
        <p:blipFill>
          <a:blip r:embed="rId3">
            <a:alphaModFix/>
          </a:blip>
          <a:stretch>
            <a:fillRect/>
          </a:stretch>
        </p:blipFill>
        <p:spPr>
          <a:xfrm>
            <a:off x="4572000" y="835425"/>
            <a:ext cx="4109551" cy="3472625"/>
          </a:xfrm>
          <a:prstGeom prst="rect">
            <a:avLst/>
          </a:prstGeom>
          <a:noFill/>
          <a:ln>
            <a:noFill/>
          </a:ln>
        </p:spPr>
      </p:pic>
      <p:sp>
        <p:nvSpPr>
          <p:cNvPr id="302" name="Google Shape;302;p49"/>
          <p:cNvSpPr txBox="1"/>
          <p:nvPr/>
        </p:nvSpPr>
        <p:spPr>
          <a:xfrm>
            <a:off x="4462513" y="4348500"/>
            <a:ext cx="3824400" cy="5079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 sz="700">
                <a:solidFill>
                  <a:srgbClr val="212121"/>
                </a:solidFill>
                <a:latin typeface="Proxima Nova"/>
                <a:ea typeface="Proxima Nova"/>
                <a:cs typeface="Proxima Nova"/>
                <a:sym typeface="Proxima Nova"/>
              </a:rPr>
              <a:t>Dusic EJ, Theoryn T, Wang C, Swisher EM, Bowen DJ; EDGE Study Team. Barriers, interventions, and recommendations: Improving the genetic testing landscape. </a:t>
            </a:r>
            <a:r>
              <a:rPr lang="en" sz="700" i="1">
                <a:solidFill>
                  <a:srgbClr val="212121"/>
                </a:solidFill>
                <a:latin typeface="Proxima Nova"/>
                <a:ea typeface="Proxima Nova"/>
                <a:cs typeface="Proxima Nova"/>
                <a:sym typeface="Proxima Nova"/>
              </a:rPr>
              <a:t>Front Digit Health</a:t>
            </a:r>
            <a:r>
              <a:rPr lang="en" sz="700">
                <a:solidFill>
                  <a:srgbClr val="212121"/>
                </a:solidFill>
                <a:latin typeface="Proxima Nova"/>
                <a:ea typeface="Proxima Nova"/>
                <a:cs typeface="Proxima Nova"/>
                <a:sym typeface="Proxima Nova"/>
              </a:rPr>
              <a:t>. 2022;4:961128. Published 2022 Nov 1. doi:10.3389/fdgth.2022.961128</a:t>
            </a:r>
            <a:endParaRPr sz="700">
              <a:solidFill>
                <a:srgbClr val="212121"/>
              </a:solidFill>
              <a:latin typeface="Proxima Nova"/>
              <a:ea typeface="Proxima Nova"/>
              <a:cs typeface="Proxima Nova"/>
              <a:sym typeface="Proxima Nova"/>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50"/>
          <p:cNvSpPr txBox="1">
            <a:spLocks noGrp="1"/>
          </p:cNvSpPr>
          <p:nvPr>
            <p:ph type="title"/>
          </p:nvPr>
        </p:nvSpPr>
        <p:spPr>
          <a:xfrm>
            <a:off x="311700" y="145000"/>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b="1">
                <a:solidFill>
                  <a:schemeClr val="dk2"/>
                </a:solidFill>
              </a:rPr>
              <a:t>Patient-Level Barriers</a:t>
            </a:r>
            <a:endParaRPr b="1">
              <a:solidFill>
                <a:schemeClr val="dk2"/>
              </a:solidFill>
            </a:endParaRPr>
          </a:p>
        </p:txBody>
      </p:sp>
      <p:sp>
        <p:nvSpPr>
          <p:cNvPr id="308" name="Google Shape;308;p50"/>
          <p:cNvSpPr txBox="1">
            <a:spLocks noGrp="1"/>
          </p:cNvSpPr>
          <p:nvPr>
            <p:ph type="body" idx="1"/>
          </p:nvPr>
        </p:nvSpPr>
        <p:spPr>
          <a:xfrm>
            <a:off x="311700" y="727975"/>
            <a:ext cx="4864500" cy="41829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300" b="1">
                <a:solidFill>
                  <a:schemeClr val="lt2"/>
                </a:solidFill>
              </a:rPr>
              <a:t>Low genetic literacy and misunderstanding of results</a:t>
            </a:r>
            <a:r>
              <a:rPr lang="en" sz="1300">
                <a:solidFill>
                  <a:schemeClr val="dk1"/>
                </a:solidFill>
              </a:rPr>
              <a:t> </a:t>
            </a:r>
            <a:endParaRPr sz="1300">
              <a:solidFill>
                <a:schemeClr val="dk1"/>
              </a:solidFill>
            </a:endParaRPr>
          </a:p>
          <a:p>
            <a:pPr marL="457200" lvl="0" indent="-298450" algn="l" rtl="0">
              <a:lnSpc>
                <a:spcPct val="100000"/>
              </a:lnSpc>
              <a:spcBef>
                <a:spcPts val="0"/>
              </a:spcBef>
              <a:spcAft>
                <a:spcPts val="0"/>
              </a:spcAft>
              <a:buClr>
                <a:schemeClr val="dk1"/>
              </a:buClr>
              <a:buSzPts val="1100"/>
              <a:buChar char="●"/>
            </a:pPr>
            <a:r>
              <a:rPr lang="en" sz="1100" i="1">
                <a:solidFill>
                  <a:schemeClr val="dk1"/>
                </a:solidFill>
              </a:rPr>
              <a:t>Only ~50% feel they have enough knowledge to make informed decisions. ((Blanchette et al, Bartley et al))</a:t>
            </a:r>
            <a:endParaRPr sz="1300" i="1">
              <a:solidFill>
                <a:schemeClr val="dk1"/>
              </a:solidFill>
            </a:endParaRPr>
          </a:p>
          <a:p>
            <a:pPr marL="0" lvl="0" indent="0" algn="l" rtl="0">
              <a:lnSpc>
                <a:spcPct val="100000"/>
              </a:lnSpc>
              <a:spcBef>
                <a:spcPts val="0"/>
              </a:spcBef>
              <a:spcAft>
                <a:spcPts val="0"/>
              </a:spcAft>
              <a:buNone/>
            </a:pPr>
            <a:r>
              <a:rPr lang="en" sz="1300" b="1">
                <a:solidFill>
                  <a:schemeClr val="lt2"/>
                </a:solidFill>
              </a:rPr>
              <a:t>Mistrust &amp; Stigma</a:t>
            </a:r>
            <a:endParaRPr sz="1300" b="1">
              <a:solidFill>
                <a:schemeClr val="lt2"/>
              </a:solidFill>
            </a:endParaRPr>
          </a:p>
          <a:p>
            <a:pPr marL="457200" lvl="0" indent="-298450" algn="l" rtl="0">
              <a:lnSpc>
                <a:spcPct val="100000"/>
              </a:lnSpc>
              <a:spcBef>
                <a:spcPts val="0"/>
              </a:spcBef>
              <a:spcAft>
                <a:spcPts val="0"/>
              </a:spcAft>
              <a:buClr>
                <a:schemeClr val="dk1"/>
              </a:buClr>
              <a:buSzPts val="1100"/>
              <a:buChar char="●"/>
            </a:pPr>
            <a:r>
              <a:rPr lang="en" sz="1100">
                <a:solidFill>
                  <a:schemeClr val="dk1"/>
                </a:solidFill>
              </a:rPr>
              <a:t>Historical and ongoing inequities fuel mistrust in the healthcare system. Concerns about discrimination, confidentiality, and stigma discourage engagement with genetic services (Matalon et al, Kamaraju et al).</a:t>
            </a:r>
            <a:endParaRPr sz="1300">
              <a:solidFill>
                <a:schemeClr val="dk1"/>
              </a:solidFill>
            </a:endParaRPr>
          </a:p>
          <a:p>
            <a:pPr marL="0" lvl="0" indent="0" algn="l" rtl="0">
              <a:lnSpc>
                <a:spcPct val="100000"/>
              </a:lnSpc>
              <a:spcBef>
                <a:spcPts val="0"/>
              </a:spcBef>
              <a:spcAft>
                <a:spcPts val="0"/>
              </a:spcAft>
              <a:buNone/>
            </a:pPr>
            <a:r>
              <a:rPr lang="en" sz="1300" b="1">
                <a:solidFill>
                  <a:schemeClr val="lt2"/>
                </a:solidFill>
              </a:rPr>
              <a:t>Cost and Insurance Challenges</a:t>
            </a:r>
            <a:endParaRPr sz="1300" b="1">
              <a:solidFill>
                <a:schemeClr val="lt2"/>
              </a:solidFill>
            </a:endParaRPr>
          </a:p>
          <a:p>
            <a:pPr marL="457200" lvl="0" indent="-298450" algn="l" rtl="0">
              <a:lnSpc>
                <a:spcPct val="100000"/>
              </a:lnSpc>
              <a:spcBef>
                <a:spcPts val="0"/>
              </a:spcBef>
              <a:spcAft>
                <a:spcPts val="0"/>
              </a:spcAft>
              <a:buClr>
                <a:schemeClr val="dk1"/>
              </a:buClr>
              <a:buSzPts val="1100"/>
              <a:buFont typeface="Lora"/>
              <a:buChar char="●"/>
            </a:pPr>
            <a:r>
              <a:rPr lang="en" sz="1100">
                <a:solidFill>
                  <a:schemeClr val="dk1"/>
                </a:solidFill>
              </a:rPr>
              <a:t>High out-of-pocket costs and inconsistent insurance coverage (Tung et al, Chakravarty et al).</a:t>
            </a:r>
            <a:endParaRPr sz="1300">
              <a:solidFill>
                <a:schemeClr val="dk1"/>
              </a:solidFill>
            </a:endParaRPr>
          </a:p>
          <a:p>
            <a:pPr marL="0" lvl="0" indent="0" algn="l" rtl="0">
              <a:lnSpc>
                <a:spcPct val="100000"/>
              </a:lnSpc>
              <a:spcBef>
                <a:spcPts val="0"/>
              </a:spcBef>
              <a:spcAft>
                <a:spcPts val="0"/>
              </a:spcAft>
              <a:buNone/>
            </a:pPr>
            <a:r>
              <a:rPr lang="en" sz="1300" b="1">
                <a:solidFill>
                  <a:schemeClr val="lt2"/>
                </a:solidFill>
              </a:rPr>
              <a:t>Psychological Concerns</a:t>
            </a:r>
            <a:endParaRPr sz="1300" b="1">
              <a:solidFill>
                <a:schemeClr val="lt2"/>
              </a:solidFill>
            </a:endParaRPr>
          </a:p>
          <a:p>
            <a:pPr marL="457200" lvl="0" indent="-298450" algn="l" rtl="0">
              <a:lnSpc>
                <a:spcPct val="100000"/>
              </a:lnSpc>
              <a:spcBef>
                <a:spcPts val="0"/>
              </a:spcBef>
              <a:spcAft>
                <a:spcPts val="0"/>
              </a:spcAft>
              <a:buClr>
                <a:schemeClr val="dk1"/>
              </a:buClr>
              <a:buSzPts val="1100"/>
              <a:buFont typeface="Lora"/>
              <a:buChar char="●"/>
            </a:pPr>
            <a:r>
              <a:rPr lang="en" sz="1100">
                <a:solidFill>
                  <a:schemeClr val="dk1"/>
                </a:solidFill>
              </a:rPr>
              <a:t>Fear, anxiety, stigma, and worries about family implications (Smith-Uffen et al).</a:t>
            </a:r>
            <a:endParaRPr sz="1100">
              <a:solidFill>
                <a:schemeClr val="dk1"/>
              </a:solidFill>
            </a:endParaRPr>
          </a:p>
          <a:p>
            <a:pPr marL="457200" lvl="0" indent="-298450" algn="l" rtl="0">
              <a:lnSpc>
                <a:spcPct val="100000"/>
              </a:lnSpc>
              <a:spcBef>
                <a:spcPts val="0"/>
              </a:spcBef>
              <a:spcAft>
                <a:spcPts val="0"/>
              </a:spcAft>
              <a:buClr>
                <a:schemeClr val="dk1"/>
              </a:buClr>
              <a:buSzPts val="1100"/>
              <a:buChar char="●"/>
            </a:pPr>
            <a:r>
              <a:rPr lang="en" sz="1100" b="1">
                <a:solidFill>
                  <a:schemeClr val="dk1"/>
                </a:solidFill>
              </a:rPr>
              <a:t>GINA protects against genetic discrimination in health insurance and employment, but does NOT cover life, disability, or long-term care insurance, nor employers with 15 employees (GINA 2008; ACMG 2022)</a:t>
            </a:r>
            <a:endParaRPr sz="1300" b="1">
              <a:solidFill>
                <a:schemeClr val="dk1"/>
              </a:solidFill>
            </a:endParaRPr>
          </a:p>
          <a:p>
            <a:pPr marL="0" lvl="0" indent="0" algn="l" rtl="0">
              <a:lnSpc>
                <a:spcPct val="100000"/>
              </a:lnSpc>
              <a:spcBef>
                <a:spcPts val="0"/>
              </a:spcBef>
              <a:spcAft>
                <a:spcPts val="0"/>
              </a:spcAft>
              <a:buNone/>
            </a:pPr>
            <a:r>
              <a:rPr lang="en" sz="1300" b="1">
                <a:solidFill>
                  <a:schemeClr val="lt2"/>
                </a:solidFill>
              </a:rPr>
              <a:t>Logistical Barriers</a:t>
            </a:r>
            <a:endParaRPr sz="1300" b="1">
              <a:solidFill>
                <a:schemeClr val="lt2"/>
              </a:solidFill>
            </a:endParaRPr>
          </a:p>
          <a:p>
            <a:pPr marL="457200" lvl="0" indent="-298450" algn="l" rtl="0">
              <a:lnSpc>
                <a:spcPct val="100000"/>
              </a:lnSpc>
              <a:spcBef>
                <a:spcPts val="0"/>
              </a:spcBef>
              <a:spcAft>
                <a:spcPts val="0"/>
              </a:spcAft>
              <a:buClr>
                <a:schemeClr val="dk1"/>
              </a:buClr>
              <a:buSzPts val="1100"/>
              <a:buFont typeface="Lora"/>
              <a:buChar char="●"/>
            </a:pPr>
            <a:r>
              <a:rPr lang="en" sz="1100">
                <a:solidFill>
                  <a:schemeClr val="dk1"/>
                </a:solidFill>
              </a:rPr>
              <a:t>Transportation challenges, time off work, and lack of nearby testing centers (Bellaiche et al, Matalon et al)</a:t>
            </a:r>
            <a:endParaRPr sz="1100">
              <a:solidFill>
                <a:schemeClr val="dk1"/>
              </a:solidFill>
            </a:endParaRPr>
          </a:p>
        </p:txBody>
      </p:sp>
      <p:pic>
        <p:nvPicPr>
          <p:cNvPr id="309" name="Google Shape;309;p50"/>
          <p:cNvPicPr preferRelativeResize="0"/>
          <p:nvPr/>
        </p:nvPicPr>
        <p:blipFill>
          <a:blip r:embed="rId3">
            <a:alphaModFix/>
          </a:blip>
          <a:stretch>
            <a:fillRect/>
          </a:stretch>
        </p:blipFill>
        <p:spPr>
          <a:xfrm>
            <a:off x="5176200" y="810200"/>
            <a:ext cx="3815400" cy="2846242"/>
          </a:xfrm>
          <a:prstGeom prst="rect">
            <a:avLst/>
          </a:prstGeom>
          <a:noFill/>
          <a:ln>
            <a:noFill/>
          </a:ln>
        </p:spPr>
      </p:pic>
      <p:sp>
        <p:nvSpPr>
          <p:cNvPr id="310" name="Google Shape;310;p50"/>
          <p:cNvSpPr txBox="1"/>
          <p:nvPr/>
        </p:nvSpPr>
        <p:spPr>
          <a:xfrm>
            <a:off x="5549700" y="3748950"/>
            <a:ext cx="3282600" cy="738900"/>
          </a:xfrm>
          <a:prstGeom prst="rect">
            <a:avLst/>
          </a:prstGeom>
          <a:noFill/>
          <a:ln>
            <a:noFill/>
          </a:ln>
        </p:spPr>
        <p:txBody>
          <a:bodyPr spcFirstLastPara="1" wrap="square" lIns="91425" tIns="91425" rIns="91425" bIns="91425" anchor="t" anchorCtr="0">
            <a:spAutoFit/>
          </a:bodyPr>
          <a:lstStyle/>
          <a:p>
            <a:pPr marL="0" lvl="0" indent="0" algn="l" rtl="0">
              <a:lnSpc>
                <a:spcPct val="100000"/>
              </a:lnSpc>
              <a:spcBef>
                <a:spcPts val="0"/>
              </a:spcBef>
              <a:spcAft>
                <a:spcPts val="0"/>
              </a:spcAft>
              <a:buNone/>
            </a:pPr>
            <a:r>
              <a:rPr lang="en" sz="900">
                <a:solidFill>
                  <a:srgbClr val="212121"/>
                </a:solidFill>
                <a:latin typeface="Roboto"/>
                <a:ea typeface="Roboto"/>
                <a:cs typeface="Roboto"/>
                <a:sym typeface="Roboto"/>
              </a:rPr>
              <a:t>Reid S, Spalluto LB, Lang K, Weidner A, Pal T. An overview of genetic services delivery for hereditary breast cancer. </a:t>
            </a:r>
            <a:r>
              <a:rPr lang="en" sz="900" i="1">
                <a:solidFill>
                  <a:srgbClr val="212121"/>
                </a:solidFill>
                <a:latin typeface="Roboto"/>
                <a:ea typeface="Roboto"/>
                <a:cs typeface="Roboto"/>
                <a:sym typeface="Roboto"/>
              </a:rPr>
              <a:t>Breast Cancer Res Treat</a:t>
            </a:r>
            <a:r>
              <a:rPr lang="en" sz="900">
                <a:solidFill>
                  <a:srgbClr val="212121"/>
                </a:solidFill>
                <a:latin typeface="Roboto"/>
                <a:ea typeface="Roboto"/>
                <a:cs typeface="Roboto"/>
                <a:sym typeface="Roboto"/>
              </a:rPr>
              <a:t>. 2022;191(3):491-500. doi:10.1007/s10549-021-06478-z</a:t>
            </a:r>
            <a:endParaRPr sz="900">
              <a:solidFill>
                <a:srgbClr val="212121"/>
              </a:solidFill>
              <a:latin typeface="Roboto"/>
              <a:ea typeface="Roboto"/>
              <a:cs typeface="Roboto"/>
              <a:sym typeface="Roboto"/>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51"/>
          <p:cNvSpPr txBox="1">
            <a:spLocks noGrp="1"/>
          </p:cNvSpPr>
          <p:nvPr>
            <p:ph type="title"/>
          </p:nvPr>
        </p:nvSpPr>
        <p:spPr>
          <a:xfrm>
            <a:off x="311700" y="208400"/>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b="1">
                <a:solidFill>
                  <a:schemeClr val="dk2"/>
                </a:solidFill>
              </a:rPr>
              <a:t>Provider-Level Barriers</a:t>
            </a:r>
            <a:endParaRPr b="1">
              <a:solidFill>
                <a:schemeClr val="dk2"/>
              </a:solidFill>
            </a:endParaRPr>
          </a:p>
        </p:txBody>
      </p:sp>
      <p:sp>
        <p:nvSpPr>
          <p:cNvPr id="316" name="Google Shape;316;p51"/>
          <p:cNvSpPr txBox="1">
            <a:spLocks noGrp="1"/>
          </p:cNvSpPr>
          <p:nvPr>
            <p:ph type="body" idx="1"/>
          </p:nvPr>
        </p:nvSpPr>
        <p:spPr>
          <a:xfrm>
            <a:off x="311700" y="715150"/>
            <a:ext cx="6216300" cy="42081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650" b="1">
                <a:solidFill>
                  <a:schemeClr val="lt2"/>
                </a:solidFill>
                <a:highlight>
                  <a:srgbClr val="FFFFFF"/>
                </a:highlight>
              </a:rPr>
              <a:t>Limited Genomics Knowledge &amp; Confidence</a:t>
            </a:r>
            <a:endParaRPr sz="1650" b="1">
              <a:solidFill>
                <a:schemeClr val="lt2"/>
              </a:solidFill>
              <a:highlight>
                <a:srgbClr val="FFFFFF"/>
              </a:highlight>
            </a:endParaRPr>
          </a:p>
          <a:p>
            <a:pPr marL="457200" lvl="0" indent="-314325" algn="l" rtl="0">
              <a:lnSpc>
                <a:spcPct val="100000"/>
              </a:lnSpc>
              <a:spcBef>
                <a:spcPts val="0"/>
              </a:spcBef>
              <a:spcAft>
                <a:spcPts val="0"/>
              </a:spcAft>
              <a:buClr>
                <a:srgbClr val="424242"/>
              </a:buClr>
              <a:buSzPts val="1350"/>
              <a:buChar char="●"/>
            </a:pPr>
            <a:r>
              <a:rPr lang="en" sz="1350">
                <a:solidFill>
                  <a:srgbClr val="424242"/>
                </a:solidFill>
                <a:highlight>
                  <a:srgbClr val="FFFFFF"/>
                </a:highlight>
              </a:rPr>
              <a:t>Many physicians report low confidence in interpreting somatic and germline results </a:t>
            </a:r>
            <a:r>
              <a:rPr lang="en" sz="1350">
                <a:solidFill>
                  <a:schemeClr val="dk1"/>
                </a:solidFill>
              </a:rPr>
              <a:t>(Kaminski et al, Shirrardeh et al)</a:t>
            </a:r>
            <a:endParaRPr sz="1350">
              <a:solidFill>
                <a:srgbClr val="424242"/>
              </a:solidFill>
              <a:highlight>
                <a:srgbClr val="FFFFFF"/>
              </a:highlight>
            </a:endParaRPr>
          </a:p>
          <a:p>
            <a:pPr marL="457200" lvl="0" indent="-314325" algn="l" rtl="0">
              <a:lnSpc>
                <a:spcPct val="100000"/>
              </a:lnSpc>
              <a:spcBef>
                <a:spcPts val="0"/>
              </a:spcBef>
              <a:spcAft>
                <a:spcPts val="0"/>
              </a:spcAft>
              <a:buClr>
                <a:srgbClr val="424242"/>
              </a:buClr>
              <a:buSzPts val="1350"/>
              <a:buChar char="●"/>
            </a:pPr>
            <a:r>
              <a:rPr lang="en" sz="1350">
                <a:solidFill>
                  <a:schemeClr val="dk1"/>
                </a:solidFill>
              </a:rPr>
              <a:t>Barriers more pronounced outside academic centers </a:t>
            </a:r>
            <a:endParaRPr sz="1550">
              <a:solidFill>
                <a:schemeClr val="dk1"/>
              </a:solidFill>
            </a:endParaRPr>
          </a:p>
          <a:p>
            <a:pPr marL="0" lvl="0" indent="0" algn="l" rtl="0">
              <a:lnSpc>
                <a:spcPct val="100000"/>
              </a:lnSpc>
              <a:spcBef>
                <a:spcPts val="0"/>
              </a:spcBef>
              <a:spcAft>
                <a:spcPts val="0"/>
              </a:spcAft>
              <a:buNone/>
            </a:pPr>
            <a:r>
              <a:rPr lang="en" sz="1650" b="1">
                <a:solidFill>
                  <a:schemeClr val="lt2"/>
                </a:solidFill>
              </a:rPr>
              <a:t>Perceived Low Clinical Utility</a:t>
            </a:r>
            <a:endParaRPr sz="1650" b="1">
              <a:solidFill>
                <a:schemeClr val="lt2"/>
              </a:solidFill>
            </a:endParaRPr>
          </a:p>
          <a:p>
            <a:pPr marL="457200" lvl="0" indent="-314325" algn="l" rtl="0">
              <a:lnSpc>
                <a:spcPct val="100000"/>
              </a:lnSpc>
              <a:spcBef>
                <a:spcPts val="0"/>
              </a:spcBef>
              <a:spcAft>
                <a:spcPts val="0"/>
              </a:spcAft>
              <a:buClr>
                <a:schemeClr val="dk1"/>
              </a:buClr>
              <a:buSzPts val="1350"/>
              <a:buChar char="●"/>
            </a:pPr>
            <a:r>
              <a:rPr lang="en" sz="1350">
                <a:solidFill>
                  <a:schemeClr val="dk1"/>
                </a:solidFill>
              </a:rPr>
              <a:t>Skepticism when results don’t inform treatment or lack outcome data</a:t>
            </a:r>
            <a:endParaRPr sz="1350">
              <a:solidFill>
                <a:schemeClr val="dk1"/>
              </a:solidFill>
            </a:endParaRPr>
          </a:p>
          <a:p>
            <a:pPr marL="457200" lvl="0" indent="-314325" algn="l" rtl="0">
              <a:lnSpc>
                <a:spcPct val="100000"/>
              </a:lnSpc>
              <a:spcBef>
                <a:spcPts val="0"/>
              </a:spcBef>
              <a:spcAft>
                <a:spcPts val="0"/>
              </a:spcAft>
              <a:buClr>
                <a:schemeClr val="dk1"/>
              </a:buClr>
              <a:buSzPts val="1350"/>
              <a:buChar char="●"/>
            </a:pPr>
            <a:r>
              <a:rPr lang="en" sz="1350">
                <a:solidFill>
                  <a:schemeClr val="dk1"/>
                </a:solidFill>
              </a:rPr>
              <a:t>Limits routine adoption (Ferreira-Gonzalez et al).</a:t>
            </a:r>
            <a:endParaRPr sz="1550">
              <a:solidFill>
                <a:schemeClr val="dk1"/>
              </a:solidFill>
            </a:endParaRPr>
          </a:p>
          <a:p>
            <a:pPr marL="0" lvl="0" indent="0" algn="l" rtl="0">
              <a:lnSpc>
                <a:spcPct val="100000"/>
              </a:lnSpc>
              <a:spcBef>
                <a:spcPts val="0"/>
              </a:spcBef>
              <a:spcAft>
                <a:spcPts val="0"/>
              </a:spcAft>
              <a:buNone/>
            </a:pPr>
            <a:r>
              <a:rPr lang="en" sz="1650" b="1">
                <a:solidFill>
                  <a:schemeClr val="lt2"/>
                </a:solidFill>
              </a:rPr>
              <a:t>Test Complexity &amp; Interpretation Challenges</a:t>
            </a:r>
            <a:endParaRPr sz="1650" b="1">
              <a:solidFill>
                <a:schemeClr val="lt2"/>
              </a:solidFill>
            </a:endParaRPr>
          </a:p>
          <a:p>
            <a:pPr marL="457200" lvl="0" indent="-314325" algn="l" rtl="0">
              <a:lnSpc>
                <a:spcPct val="100000"/>
              </a:lnSpc>
              <a:spcBef>
                <a:spcPts val="0"/>
              </a:spcBef>
              <a:spcAft>
                <a:spcPts val="0"/>
              </a:spcAft>
              <a:buClr>
                <a:schemeClr val="dk1"/>
              </a:buClr>
              <a:buSzPts val="1350"/>
              <a:buChar char="●"/>
            </a:pPr>
            <a:r>
              <a:rPr lang="en" sz="1350">
                <a:solidFill>
                  <a:schemeClr val="dk1"/>
                </a:solidFill>
              </a:rPr>
              <a:t>Difficulties with test selection, multigene panels, and VUS interpretation</a:t>
            </a:r>
            <a:endParaRPr sz="1350">
              <a:solidFill>
                <a:schemeClr val="dk1"/>
              </a:solidFill>
            </a:endParaRPr>
          </a:p>
          <a:p>
            <a:pPr marL="457200" lvl="0" indent="-314325" algn="l" rtl="0">
              <a:lnSpc>
                <a:spcPct val="100000"/>
              </a:lnSpc>
              <a:spcBef>
                <a:spcPts val="0"/>
              </a:spcBef>
              <a:spcAft>
                <a:spcPts val="0"/>
              </a:spcAft>
              <a:buClr>
                <a:schemeClr val="dk1"/>
              </a:buClr>
              <a:buSzPts val="1350"/>
              <a:buChar char="●"/>
            </a:pPr>
            <a:r>
              <a:rPr lang="en" sz="1350">
                <a:solidFill>
                  <a:schemeClr val="dk1"/>
                </a:solidFill>
              </a:rPr>
              <a:t>Especially challenging in community settings (Schaibley et al).</a:t>
            </a:r>
            <a:endParaRPr sz="1550">
              <a:solidFill>
                <a:schemeClr val="dk1"/>
              </a:solidFill>
            </a:endParaRPr>
          </a:p>
          <a:p>
            <a:pPr marL="0" lvl="0" indent="0" algn="l" rtl="0">
              <a:lnSpc>
                <a:spcPct val="100000"/>
              </a:lnSpc>
              <a:spcBef>
                <a:spcPts val="0"/>
              </a:spcBef>
              <a:spcAft>
                <a:spcPts val="0"/>
              </a:spcAft>
              <a:buNone/>
            </a:pPr>
            <a:r>
              <a:rPr lang="en" sz="1650" b="1">
                <a:solidFill>
                  <a:schemeClr val="lt2"/>
                </a:solidFill>
              </a:rPr>
              <a:t>Limited Access to Genetics Expertise</a:t>
            </a:r>
            <a:endParaRPr sz="1650" b="1">
              <a:solidFill>
                <a:schemeClr val="lt2"/>
              </a:solidFill>
            </a:endParaRPr>
          </a:p>
          <a:p>
            <a:pPr marL="457200" lvl="0" indent="-314325" algn="l" rtl="0">
              <a:lnSpc>
                <a:spcPct val="100000"/>
              </a:lnSpc>
              <a:spcBef>
                <a:spcPts val="0"/>
              </a:spcBef>
              <a:spcAft>
                <a:spcPts val="0"/>
              </a:spcAft>
              <a:buClr>
                <a:schemeClr val="dk1"/>
              </a:buClr>
              <a:buSzPts val="1350"/>
              <a:buChar char="●"/>
            </a:pPr>
            <a:r>
              <a:rPr lang="en" sz="1350">
                <a:solidFill>
                  <a:schemeClr val="dk1"/>
                </a:solidFill>
              </a:rPr>
              <a:t>Shortage of cancer genetics-trained providers</a:t>
            </a:r>
            <a:endParaRPr sz="1350">
              <a:solidFill>
                <a:schemeClr val="dk1"/>
              </a:solidFill>
            </a:endParaRPr>
          </a:p>
          <a:p>
            <a:pPr marL="457200" lvl="0" indent="-314325" algn="l" rtl="0">
              <a:lnSpc>
                <a:spcPct val="100000"/>
              </a:lnSpc>
              <a:spcBef>
                <a:spcPts val="0"/>
              </a:spcBef>
              <a:spcAft>
                <a:spcPts val="0"/>
              </a:spcAft>
              <a:buClr>
                <a:schemeClr val="dk1"/>
              </a:buClr>
              <a:buSzPts val="1350"/>
              <a:buChar char="●"/>
            </a:pPr>
            <a:r>
              <a:rPr lang="en" sz="1350">
                <a:solidFill>
                  <a:schemeClr val="dk1"/>
                </a:solidFill>
              </a:rPr>
              <a:t>Inadequate support for counseling and cascade testing (ASCO, Society of Surgical Oncology).</a:t>
            </a:r>
            <a:endParaRPr sz="1550">
              <a:solidFill>
                <a:schemeClr val="dk1"/>
              </a:solidFill>
            </a:endParaRPr>
          </a:p>
          <a:p>
            <a:pPr marL="0" lvl="0" indent="0" algn="l" rtl="0">
              <a:lnSpc>
                <a:spcPct val="100000"/>
              </a:lnSpc>
              <a:spcBef>
                <a:spcPts val="0"/>
              </a:spcBef>
              <a:spcAft>
                <a:spcPts val="0"/>
              </a:spcAft>
              <a:buNone/>
            </a:pPr>
            <a:r>
              <a:rPr lang="en" sz="1650" b="1">
                <a:solidFill>
                  <a:schemeClr val="lt2"/>
                </a:solidFill>
              </a:rPr>
              <a:t>Insurance &amp; Cost Concerns</a:t>
            </a:r>
            <a:endParaRPr sz="1650" b="1">
              <a:solidFill>
                <a:schemeClr val="lt2"/>
              </a:solidFill>
            </a:endParaRPr>
          </a:p>
          <a:p>
            <a:pPr marL="457200" lvl="0" indent="-314325" algn="l" rtl="0">
              <a:lnSpc>
                <a:spcPct val="100000"/>
              </a:lnSpc>
              <a:spcBef>
                <a:spcPts val="0"/>
              </a:spcBef>
              <a:spcAft>
                <a:spcPts val="0"/>
              </a:spcAft>
              <a:buClr>
                <a:schemeClr val="dk1"/>
              </a:buClr>
              <a:buSzPts val="1350"/>
              <a:buChar char="●"/>
            </a:pPr>
            <a:r>
              <a:rPr lang="en" sz="1350">
                <a:solidFill>
                  <a:schemeClr val="dk1"/>
                </a:solidFill>
              </a:rPr>
              <a:t>Frequent delays due to prior authorizations and inconsistent coverage</a:t>
            </a:r>
            <a:endParaRPr sz="1350">
              <a:solidFill>
                <a:schemeClr val="dk1"/>
              </a:solidFill>
            </a:endParaRPr>
          </a:p>
          <a:p>
            <a:pPr marL="457200" lvl="0" indent="-314325" algn="l" rtl="0">
              <a:lnSpc>
                <a:spcPct val="100000"/>
              </a:lnSpc>
              <a:spcBef>
                <a:spcPts val="0"/>
              </a:spcBef>
              <a:spcAft>
                <a:spcPts val="0"/>
              </a:spcAft>
              <a:buClr>
                <a:schemeClr val="dk1"/>
              </a:buClr>
              <a:buSzPts val="1350"/>
              <a:buChar char="●"/>
            </a:pPr>
            <a:r>
              <a:rPr lang="en" sz="1350">
                <a:solidFill>
                  <a:schemeClr val="dk1"/>
                </a:solidFill>
              </a:rPr>
              <a:t>Worry over patient financial burden </a:t>
            </a:r>
            <a:endParaRPr sz="1350">
              <a:solidFill>
                <a:schemeClr val="dk1"/>
              </a:solidFill>
            </a:endParaRPr>
          </a:p>
        </p:txBody>
      </p:sp>
      <p:pic>
        <p:nvPicPr>
          <p:cNvPr id="317" name="Google Shape;317;p51"/>
          <p:cNvPicPr preferRelativeResize="0"/>
          <p:nvPr/>
        </p:nvPicPr>
        <p:blipFill>
          <a:blip r:embed="rId3">
            <a:alphaModFix/>
          </a:blip>
          <a:stretch>
            <a:fillRect/>
          </a:stretch>
        </p:blipFill>
        <p:spPr>
          <a:xfrm>
            <a:off x="6480325" y="781100"/>
            <a:ext cx="2406750" cy="240675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52"/>
          <p:cNvSpPr txBox="1">
            <a:spLocks noGrp="1"/>
          </p:cNvSpPr>
          <p:nvPr>
            <p:ph type="title"/>
          </p:nvPr>
        </p:nvSpPr>
        <p:spPr>
          <a:xfrm>
            <a:off x="311700" y="202075"/>
            <a:ext cx="85206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b="1">
                <a:solidFill>
                  <a:schemeClr val="dk2"/>
                </a:solidFill>
              </a:rPr>
              <a:t>System-Level Barriers</a:t>
            </a:r>
            <a:endParaRPr b="1">
              <a:solidFill>
                <a:schemeClr val="dk2"/>
              </a:solidFill>
            </a:endParaRPr>
          </a:p>
        </p:txBody>
      </p:sp>
      <p:sp>
        <p:nvSpPr>
          <p:cNvPr id="323" name="Google Shape;323;p52"/>
          <p:cNvSpPr txBox="1">
            <a:spLocks noGrp="1"/>
          </p:cNvSpPr>
          <p:nvPr>
            <p:ph type="body" idx="1"/>
          </p:nvPr>
        </p:nvSpPr>
        <p:spPr>
          <a:xfrm>
            <a:off x="311700" y="717075"/>
            <a:ext cx="8520600" cy="41718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640" b="1">
                <a:solidFill>
                  <a:schemeClr val="lt2"/>
                </a:solidFill>
                <a:highlight>
                  <a:srgbClr val="FFFFFF"/>
                </a:highlight>
              </a:rPr>
              <a:t>Insurance coverage and reimbursement complexity</a:t>
            </a:r>
            <a:r>
              <a:rPr lang="en" sz="1640">
                <a:solidFill>
                  <a:schemeClr val="lt2"/>
                </a:solidFill>
                <a:highlight>
                  <a:srgbClr val="FFFFFF"/>
                </a:highlight>
              </a:rPr>
              <a:t> </a:t>
            </a:r>
            <a:endParaRPr sz="1640">
              <a:solidFill>
                <a:schemeClr val="lt2"/>
              </a:solidFill>
              <a:highlight>
                <a:srgbClr val="FFFFFF"/>
              </a:highlight>
            </a:endParaRPr>
          </a:p>
          <a:p>
            <a:pPr marL="457200" lvl="0" indent="-307340" algn="l" rtl="0">
              <a:lnSpc>
                <a:spcPct val="100000"/>
              </a:lnSpc>
              <a:spcBef>
                <a:spcPts val="0"/>
              </a:spcBef>
              <a:spcAft>
                <a:spcPts val="0"/>
              </a:spcAft>
              <a:buClr>
                <a:srgbClr val="424242"/>
              </a:buClr>
              <a:buSzPts val="1240"/>
              <a:buChar char="●"/>
            </a:pPr>
            <a:r>
              <a:rPr lang="en" sz="1240">
                <a:solidFill>
                  <a:srgbClr val="424242"/>
                </a:solidFill>
                <a:highlight>
                  <a:srgbClr val="FFFFFF"/>
                </a:highlight>
              </a:rPr>
              <a:t>Inconsistent and restrictive payer policies, frequent requirements for prior authorization, and lack of coverage for certain tests or laboratories (Szamreta et al., Chakravarty et al).</a:t>
            </a:r>
            <a:endParaRPr sz="1240">
              <a:solidFill>
                <a:srgbClr val="424242"/>
              </a:solidFill>
              <a:highlight>
                <a:srgbClr val="FFFFFF"/>
              </a:highlight>
            </a:endParaRPr>
          </a:p>
          <a:p>
            <a:pPr marL="0" lvl="0" indent="0" algn="l" rtl="0">
              <a:lnSpc>
                <a:spcPct val="100000"/>
              </a:lnSpc>
              <a:spcBef>
                <a:spcPts val="0"/>
              </a:spcBef>
              <a:spcAft>
                <a:spcPts val="0"/>
              </a:spcAft>
              <a:buNone/>
            </a:pPr>
            <a:endParaRPr sz="1140">
              <a:solidFill>
                <a:srgbClr val="424242"/>
              </a:solidFill>
              <a:highlight>
                <a:srgbClr val="FFFFFF"/>
              </a:highlight>
            </a:endParaRPr>
          </a:p>
          <a:p>
            <a:pPr marL="0" lvl="0" indent="0" algn="l" rtl="0">
              <a:lnSpc>
                <a:spcPct val="100000"/>
              </a:lnSpc>
              <a:spcBef>
                <a:spcPts val="0"/>
              </a:spcBef>
              <a:spcAft>
                <a:spcPts val="0"/>
              </a:spcAft>
              <a:buNone/>
            </a:pPr>
            <a:r>
              <a:rPr lang="en" sz="1640" b="1">
                <a:solidFill>
                  <a:schemeClr val="lt2"/>
                </a:solidFill>
              </a:rPr>
              <a:t>Health system infrastructure limitations</a:t>
            </a:r>
            <a:endParaRPr sz="1640">
              <a:solidFill>
                <a:schemeClr val="lt2"/>
              </a:solidFill>
            </a:endParaRPr>
          </a:p>
          <a:p>
            <a:pPr marL="457200" lvl="0" indent="-304800" algn="l" rtl="0">
              <a:lnSpc>
                <a:spcPct val="100000"/>
              </a:lnSpc>
              <a:spcBef>
                <a:spcPts val="0"/>
              </a:spcBef>
              <a:spcAft>
                <a:spcPts val="0"/>
              </a:spcAft>
              <a:buClr>
                <a:srgbClr val="424242"/>
              </a:buClr>
              <a:buSzPts val="1200"/>
              <a:buChar char="●"/>
            </a:pPr>
            <a:r>
              <a:rPr lang="en" sz="1200">
                <a:solidFill>
                  <a:srgbClr val="424242"/>
                </a:solidFill>
                <a:highlight>
                  <a:srgbClr val="FFFFFF"/>
                </a:highlight>
              </a:rPr>
              <a:t>Lack of integrated electronic medical record (EMR) systems.</a:t>
            </a:r>
            <a:endParaRPr sz="1200">
              <a:solidFill>
                <a:srgbClr val="424242"/>
              </a:solidFill>
              <a:highlight>
                <a:srgbClr val="FFFFFF"/>
              </a:highlight>
            </a:endParaRPr>
          </a:p>
          <a:p>
            <a:pPr marL="457200" lvl="0" indent="-304800" algn="l" rtl="0">
              <a:lnSpc>
                <a:spcPct val="100000"/>
              </a:lnSpc>
              <a:spcBef>
                <a:spcPts val="0"/>
              </a:spcBef>
              <a:spcAft>
                <a:spcPts val="0"/>
              </a:spcAft>
              <a:buClr>
                <a:srgbClr val="424242"/>
              </a:buClr>
              <a:buSzPts val="1200"/>
              <a:buChar char="●"/>
            </a:pPr>
            <a:r>
              <a:rPr lang="en" sz="1200">
                <a:solidFill>
                  <a:srgbClr val="424242"/>
                </a:solidFill>
                <a:highlight>
                  <a:srgbClr val="FFFFFF"/>
                </a:highlight>
              </a:rPr>
              <a:t>Delays in test turnaround time and lack of standardized result reporting (O’Shea et al).</a:t>
            </a:r>
            <a:endParaRPr sz="1200">
              <a:solidFill>
                <a:srgbClr val="424242"/>
              </a:solidFill>
              <a:highlight>
                <a:srgbClr val="FFFFFF"/>
              </a:highlight>
            </a:endParaRPr>
          </a:p>
          <a:p>
            <a:pPr marL="0" lvl="0" indent="0" algn="l" rtl="0">
              <a:lnSpc>
                <a:spcPct val="100000"/>
              </a:lnSpc>
              <a:spcBef>
                <a:spcPts val="0"/>
              </a:spcBef>
              <a:spcAft>
                <a:spcPts val="0"/>
              </a:spcAft>
              <a:buNone/>
            </a:pPr>
            <a:endParaRPr sz="1140">
              <a:solidFill>
                <a:srgbClr val="424242"/>
              </a:solidFill>
              <a:highlight>
                <a:srgbClr val="FFFFFF"/>
              </a:highlight>
            </a:endParaRPr>
          </a:p>
          <a:p>
            <a:pPr marL="0" lvl="0" indent="0" algn="l" rtl="0">
              <a:lnSpc>
                <a:spcPct val="100000"/>
              </a:lnSpc>
              <a:spcBef>
                <a:spcPts val="0"/>
              </a:spcBef>
              <a:spcAft>
                <a:spcPts val="0"/>
              </a:spcAft>
              <a:buNone/>
            </a:pPr>
            <a:r>
              <a:rPr lang="en" sz="1640" b="1">
                <a:solidFill>
                  <a:schemeClr val="lt2"/>
                </a:solidFill>
                <a:highlight>
                  <a:srgbClr val="FFFFFF"/>
                </a:highlight>
              </a:rPr>
              <a:t>Workforce shortages and access disparities</a:t>
            </a:r>
            <a:endParaRPr sz="1640">
              <a:solidFill>
                <a:schemeClr val="lt2"/>
              </a:solidFill>
              <a:highlight>
                <a:srgbClr val="FFFFFF"/>
              </a:highlight>
            </a:endParaRPr>
          </a:p>
          <a:p>
            <a:pPr marL="457200" lvl="0" indent="-307340" algn="l" rtl="0">
              <a:lnSpc>
                <a:spcPct val="100000"/>
              </a:lnSpc>
              <a:spcBef>
                <a:spcPts val="0"/>
              </a:spcBef>
              <a:spcAft>
                <a:spcPts val="0"/>
              </a:spcAft>
              <a:buClr>
                <a:srgbClr val="424242"/>
              </a:buClr>
              <a:buSzPts val="1240"/>
              <a:buChar char="●"/>
            </a:pPr>
            <a:r>
              <a:rPr lang="en" sz="1240">
                <a:solidFill>
                  <a:srgbClr val="424242"/>
                </a:solidFill>
                <a:highlight>
                  <a:srgbClr val="FFFFFF"/>
                </a:highlight>
              </a:rPr>
              <a:t>Shortage of genetics professionals, particularly in rural and underserved areas (Matalon et al, Ferreira-Gonzalez et al).</a:t>
            </a:r>
            <a:endParaRPr sz="1240">
              <a:solidFill>
                <a:srgbClr val="424242"/>
              </a:solidFill>
              <a:highlight>
                <a:srgbClr val="FFFFFF"/>
              </a:highlight>
            </a:endParaRPr>
          </a:p>
          <a:p>
            <a:pPr marL="0" lvl="0" indent="0" algn="l" rtl="0">
              <a:lnSpc>
                <a:spcPct val="100000"/>
              </a:lnSpc>
              <a:spcBef>
                <a:spcPts val="0"/>
              </a:spcBef>
              <a:spcAft>
                <a:spcPts val="0"/>
              </a:spcAft>
              <a:buNone/>
            </a:pPr>
            <a:endParaRPr sz="1140">
              <a:solidFill>
                <a:srgbClr val="424242"/>
              </a:solidFill>
              <a:highlight>
                <a:srgbClr val="FFFFFF"/>
              </a:highlight>
            </a:endParaRPr>
          </a:p>
          <a:p>
            <a:pPr marL="0" lvl="0" indent="0" algn="l" rtl="0">
              <a:lnSpc>
                <a:spcPct val="100000"/>
              </a:lnSpc>
              <a:spcBef>
                <a:spcPts val="0"/>
              </a:spcBef>
              <a:spcAft>
                <a:spcPts val="0"/>
              </a:spcAft>
              <a:buNone/>
            </a:pPr>
            <a:r>
              <a:rPr lang="en" sz="1640" b="1">
                <a:solidFill>
                  <a:schemeClr val="lt2"/>
                </a:solidFill>
                <a:highlight>
                  <a:srgbClr val="FFFFFF"/>
                </a:highlight>
              </a:rPr>
              <a:t>Sociocultural and equity barriers</a:t>
            </a:r>
            <a:endParaRPr sz="1640">
              <a:solidFill>
                <a:schemeClr val="lt2"/>
              </a:solidFill>
              <a:highlight>
                <a:srgbClr val="FFFFFF"/>
              </a:highlight>
            </a:endParaRPr>
          </a:p>
          <a:p>
            <a:pPr marL="457200" lvl="0" indent="-307340" algn="l" rtl="0">
              <a:lnSpc>
                <a:spcPct val="100000"/>
              </a:lnSpc>
              <a:spcBef>
                <a:spcPts val="0"/>
              </a:spcBef>
              <a:spcAft>
                <a:spcPts val="0"/>
              </a:spcAft>
              <a:buClr>
                <a:srgbClr val="424242"/>
              </a:buClr>
              <a:buSzPts val="1240"/>
              <a:buChar char="●"/>
            </a:pPr>
            <a:r>
              <a:rPr lang="en" sz="1240">
                <a:solidFill>
                  <a:srgbClr val="424242"/>
                </a:solidFill>
                <a:highlight>
                  <a:srgbClr val="FFFFFF"/>
                </a:highlight>
              </a:rPr>
              <a:t>Racial and ethnic minorities experience greater obstacles to care, are more likely to be uninsured, and are at higher risk of fragmented or poor-quality care, which directly limits access to genomic testing and follow-up services. (Liu et al)</a:t>
            </a:r>
            <a:endParaRPr sz="1240">
              <a:solidFill>
                <a:srgbClr val="424242"/>
              </a:solidFill>
              <a:highlight>
                <a:srgbClr val="FFFFFF"/>
              </a:highlight>
            </a:endParaRPr>
          </a:p>
          <a:p>
            <a:pPr marL="0" lvl="0" indent="0" algn="l" rtl="0">
              <a:lnSpc>
                <a:spcPct val="100000"/>
              </a:lnSpc>
              <a:spcBef>
                <a:spcPts val="0"/>
              </a:spcBef>
              <a:spcAft>
                <a:spcPts val="0"/>
              </a:spcAft>
              <a:buNone/>
            </a:pPr>
            <a:endParaRPr sz="1140">
              <a:solidFill>
                <a:srgbClr val="424242"/>
              </a:solidFill>
              <a:highlight>
                <a:srgbClr val="FFFFFF"/>
              </a:highlight>
            </a:endParaRPr>
          </a:p>
          <a:p>
            <a:pPr marL="0" lvl="0" indent="0" algn="l" rtl="0">
              <a:lnSpc>
                <a:spcPct val="100000"/>
              </a:lnSpc>
              <a:spcBef>
                <a:spcPts val="0"/>
              </a:spcBef>
              <a:spcAft>
                <a:spcPts val="0"/>
              </a:spcAft>
              <a:buNone/>
            </a:pPr>
            <a:r>
              <a:rPr lang="en" sz="1640" b="1">
                <a:solidFill>
                  <a:schemeClr val="lt2"/>
                </a:solidFill>
                <a:highlight>
                  <a:srgbClr val="FFFFFF"/>
                </a:highlight>
              </a:rPr>
              <a:t>Sustain</a:t>
            </a:r>
            <a:r>
              <a:rPr lang="en" sz="1640" b="1">
                <a:solidFill>
                  <a:schemeClr val="lt2"/>
                </a:solidFill>
              </a:rPr>
              <a:t>ability of counseling models</a:t>
            </a:r>
            <a:endParaRPr sz="1640" b="1">
              <a:solidFill>
                <a:schemeClr val="lt2"/>
              </a:solidFill>
            </a:endParaRPr>
          </a:p>
          <a:p>
            <a:pPr marL="457200" lvl="0" indent="-307340" algn="l" rtl="0">
              <a:lnSpc>
                <a:spcPct val="100000"/>
              </a:lnSpc>
              <a:spcBef>
                <a:spcPts val="0"/>
              </a:spcBef>
              <a:spcAft>
                <a:spcPts val="0"/>
              </a:spcAft>
              <a:buClr>
                <a:srgbClr val="424242"/>
              </a:buClr>
              <a:buSzPts val="1240"/>
              <a:buChar char="●"/>
            </a:pPr>
            <a:r>
              <a:rPr lang="en" sz="1240">
                <a:solidFill>
                  <a:srgbClr val="424242"/>
                </a:solidFill>
              </a:rPr>
              <a:t>As testing indications expand, traditional pre- and post-test counseling models are not scalable, especially in resource-limited settings</a:t>
            </a:r>
            <a:endParaRPr sz="1240" b="1">
              <a:solidFill>
                <a:srgbClr val="424242"/>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pic>
        <p:nvPicPr>
          <p:cNvPr id="328" name="Google Shape;328;p53"/>
          <p:cNvPicPr preferRelativeResize="0"/>
          <p:nvPr/>
        </p:nvPicPr>
        <p:blipFill>
          <a:blip r:embed="rId3">
            <a:alphaModFix/>
          </a:blip>
          <a:stretch>
            <a:fillRect/>
          </a:stretch>
        </p:blipFill>
        <p:spPr>
          <a:xfrm>
            <a:off x="311709" y="445025"/>
            <a:ext cx="8724917" cy="3416400"/>
          </a:xfrm>
          <a:prstGeom prst="rect">
            <a:avLst/>
          </a:prstGeom>
          <a:noFill/>
          <a:ln>
            <a:noFill/>
          </a:ln>
        </p:spPr>
      </p:pic>
      <p:sp>
        <p:nvSpPr>
          <p:cNvPr id="329" name="Google Shape;329;p53"/>
          <p:cNvSpPr txBox="1"/>
          <p:nvPr/>
        </p:nvSpPr>
        <p:spPr>
          <a:xfrm>
            <a:off x="448150" y="4257375"/>
            <a:ext cx="6100800" cy="4539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 sz="700">
                <a:solidFill>
                  <a:srgbClr val="212121"/>
                </a:solidFill>
                <a:latin typeface="Proxima Nova"/>
                <a:ea typeface="Proxima Nova"/>
                <a:cs typeface="Proxima Nova"/>
                <a:sym typeface="Proxima Nova"/>
              </a:rPr>
              <a:t>Kamaraju S, Conroy M, Harris A, et al. Challenges to genetic testing for germline mutations associated with breast cancer among African Americans. </a:t>
            </a:r>
            <a:r>
              <a:rPr lang="en" sz="700" i="1">
                <a:solidFill>
                  <a:srgbClr val="212121"/>
                </a:solidFill>
                <a:latin typeface="Proxima Nova"/>
                <a:ea typeface="Proxima Nova"/>
                <a:cs typeface="Proxima Nova"/>
                <a:sym typeface="Proxima Nova"/>
              </a:rPr>
              <a:t>Cancer Treat Rev</a:t>
            </a:r>
            <a:r>
              <a:rPr lang="en" sz="700">
                <a:solidFill>
                  <a:srgbClr val="212121"/>
                </a:solidFill>
                <a:latin typeface="Proxima Nova"/>
                <a:ea typeface="Proxima Nova"/>
                <a:cs typeface="Proxima Nova"/>
                <a:sym typeface="Proxima Nova"/>
              </a:rPr>
              <a:t>. 2024;124:102695. doi:10.1016/j.ctrv.2024.102695</a:t>
            </a:r>
            <a:endParaRPr sz="700">
              <a:solidFill>
                <a:srgbClr val="212121"/>
              </a:solidFill>
              <a:latin typeface="Proxima Nova"/>
              <a:ea typeface="Proxima Nova"/>
              <a:cs typeface="Proxima Nova"/>
              <a:sym typeface="Proxima Nova"/>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333"/>
        <p:cNvGrpSpPr/>
        <p:nvPr/>
      </p:nvGrpSpPr>
      <p:grpSpPr>
        <a:xfrm>
          <a:off x="0" y="0"/>
          <a:ext cx="0" cy="0"/>
          <a:chOff x="0" y="0"/>
          <a:chExt cx="0" cy="0"/>
        </a:xfrm>
      </p:grpSpPr>
      <p:sp>
        <p:nvSpPr>
          <p:cNvPr id="334" name="Google Shape;334;p54"/>
          <p:cNvSpPr txBox="1">
            <a:spLocks noGrp="1"/>
          </p:cNvSpPr>
          <p:nvPr>
            <p:ph type="title"/>
          </p:nvPr>
        </p:nvSpPr>
        <p:spPr>
          <a:xfrm>
            <a:off x="231925" y="445025"/>
            <a:ext cx="2816100" cy="35418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solidFill>
                  <a:schemeClr val="lt1"/>
                </a:solidFill>
              </a:rPr>
              <a:t>Reflect:</a:t>
            </a:r>
            <a:endParaRPr b="1">
              <a:solidFill>
                <a:schemeClr val="lt1"/>
              </a:solidFill>
            </a:endParaRPr>
          </a:p>
          <a:p>
            <a:pPr marL="0" lvl="0" indent="0" algn="l" rtl="0">
              <a:spcBef>
                <a:spcPts val="0"/>
              </a:spcBef>
              <a:spcAft>
                <a:spcPts val="0"/>
              </a:spcAft>
              <a:buNone/>
            </a:pPr>
            <a:endParaRPr>
              <a:solidFill>
                <a:schemeClr val="lt1"/>
              </a:solidFill>
            </a:endParaRPr>
          </a:p>
          <a:p>
            <a:pPr marL="0" lvl="0" indent="0" algn="l" rtl="0">
              <a:spcBef>
                <a:spcPts val="0"/>
              </a:spcBef>
              <a:spcAft>
                <a:spcPts val="0"/>
              </a:spcAft>
              <a:buNone/>
            </a:pPr>
            <a:r>
              <a:rPr lang="en">
                <a:solidFill>
                  <a:schemeClr val="lt1"/>
                </a:solidFill>
              </a:rPr>
              <a:t>What barriers did we see in Maria’s case and what might be some ways to address them?</a:t>
            </a:r>
            <a:endParaRPr>
              <a:solidFill>
                <a:schemeClr val="lt1"/>
              </a:solidFill>
            </a:endParaRPr>
          </a:p>
        </p:txBody>
      </p:sp>
      <p:sp>
        <p:nvSpPr>
          <p:cNvPr id="335" name="Google Shape;335;p54"/>
          <p:cNvSpPr txBox="1">
            <a:spLocks noGrp="1"/>
          </p:cNvSpPr>
          <p:nvPr>
            <p:ph type="body" idx="4294967295"/>
          </p:nvPr>
        </p:nvSpPr>
        <p:spPr>
          <a:xfrm>
            <a:off x="4939500" y="724200"/>
            <a:ext cx="3837000" cy="36951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Think about the barriers we saw in Maria’s case</a:t>
            </a:r>
            <a:endParaRPr/>
          </a:p>
        </p:txBody>
      </p:sp>
      <p:pic>
        <p:nvPicPr>
          <p:cNvPr id="336" name="Google Shape;336;p54"/>
          <p:cNvPicPr preferRelativeResize="0"/>
          <p:nvPr/>
        </p:nvPicPr>
        <p:blipFill>
          <a:blip r:embed="rId3">
            <a:alphaModFix/>
          </a:blip>
          <a:stretch>
            <a:fillRect/>
          </a:stretch>
        </p:blipFill>
        <p:spPr>
          <a:xfrm>
            <a:off x="3235750" y="386875"/>
            <a:ext cx="5540751" cy="4220801"/>
          </a:xfrm>
          <a:prstGeom prst="rect">
            <a:avLst/>
          </a:prstGeom>
          <a:noFill/>
          <a:ln>
            <a:noFill/>
          </a:ln>
        </p:spPr>
      </p:pic>
      <p:sp>
        <p:nvSpPr>
          <p:cNvPr id="337" name="Google Shape;337;p54"/>
          <p:cNvSpPr txBox="1"/>
          <p:nvPr/>
        </p:nvSpPr>
        <p:spPr>
          <a:xfrm>
            <a:off x="3434525" y="4549900"/>
            <a:ext cx="5400300" cy="492600"/>
          </a:xfrm>
          <a:prstGeom prst="rect">
            <a:avLst/>
          </a:prstGeom>
          <a:noFill/>
          <a:ln>
            <a:noFill/>
          </a:ln>
        </p:spPr>
        <p:txBody>
          <a:bodyPr spcFirstLastPara="1" wrap="square" lIns="91425" tIns="91425" rIns="91425" bIns="91425" anchor="t" anchorCtr="0">
            <a:spAutoFit/>
          </a:bodyPr>
          <a:lstStyle/>
          <a:p>
            <a:pPr marL="0" lvl="0" indent="0" algn="l" rtl="0">
              <a:lnSpc>
                <a:spcPct val="150000"/>
              </a:lnSpc>
              <a:spcBef>
                <a:spcPts val="0"/>
              </a:spcBef>
              <a:spcAft>
                <a:spcPts val="0"/>
              </a:spcAft>
              <a:buNone/>
            </a:pPr>
            <a:r>
              <a:rPr lang="en" sz="800">
                <a:solidFill>
                  <a:schemeClr val="lt1"/>
                </a:solidFill>
                <a:latin typeface="Roboto"/>
                <a:ea typeface="Roboto"/>
                <a:cs typeface="Roboto"/>
                <a:sym typeface="Roboto"/>
              </a:rPr>
              <a:t>Whitaker KD, Obeid E, Daly MB, Hall MJ. Cascade Genetic Testing for Hereditary Cancer Risk: An Underutilized Tool for Cancer Prevention. </a:t>
            </a:r>
            <a:r>
              <a:rPr lang="en" sz="800" i="1">
                <a:solidFill>
                  <a:schemeClr val="lt1"/>
                </a:solidFill>
                <a:latin typeface="Roboto"/>
                <a:ea typeface="Roboto"/>
                <a:cs typeface="Roboto"/>
                <a:sym typeface="Roboto"/>
              </a:rPr>
              <a:t>JCO Precis Oncol</a:t>
            </a:r>
            <a:r>
              <a:rPr lang="en" sz="800">
                <a:solidFill>
                  <a:schemeClr val="lt1"/>
                </a:solidFill>
                <a:latin typeface="Roboto"/>
                <a:ea typeface="Roboto"/>
                <a:cs typeface="Roboto"/>
                <a:sym typeface="Roboto"/>
              </a:rPr>
              <a:t>. 2021;5:1387-1396. doi:10.1200/PO.21.00163</a:t>
            </a:r>
            <a:endParaRPr sz="800">
              <a:solidFill>
                <a:schemeClr val="lt1"/>
              </a:solidFill>
              <a:latin typeface="Roboto"/>
              <a:ea typeface="Roboto"/>
              <a:cs typeface="Roboto"/>
              <a:sym typeface="Roboto"/>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55"/>
          <p:cNvSpPr txBox="1">
            <a:spLocks noGrp="1"/>
          </p:cNvSpPr>
          <p:nvPr>
            <p:ph type="title"/>
          </p:nvPr>
        </p:nvSpPr>
        <p:spPr>
          <a:xfrm>
            <a:off x="311700" y="14817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solidFill>
                  <a:schemeClr val="dk2"/>
                </a:solidFill>
              </a:rPr>
              <a:t>Genomic Literacy</a:t>
            </a:r>
            <a:endParaRPr b="1">
              <a:solidFill>
                <a:schemeClr val="dk2"/>
              </a:solidFill>
            </a:endParaRPr>
          </a:p>
        </p:txBody>
      </p:sp>
      <p:sp>
        <p:nvSpPr>
          <p:cNvPr id="343" name="Google Shape;343;p55"/>
          <p:cNvSpPr txBox="1">
            <a:spLocks noGrp="1"/>
          </p:cNvSpPr>
          <p:nvPr>
            <p:ph type="body" idx="1"/>
          </p:nvPr>
        </p:nvSpPr>
        <p:spPr>
          <a:xfrm>
            <a:off x="311700" y="652675"/>
            <a:ext cx="8367900" cy="4371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200" b="1">
                <a:solidFill>
                  <a:srgbClr val="000000"/>
                </a:solidFill>
                <a:highlight>
                  <a:srgbClr val="FFFFFF"/>
                </a:highlight>
              </a:rPr>
              <a:t>What Is Genomic Literacy? </a:t>
            </a:r>
            <a:r>
              <a:rPr lang="en" sz="1200">
                <a:solidFill>
                  <a:srgbClr val="000000"/>
                </a:solidFill>
                <a:highlight>
                  <a:srgbClr val="FFFFFF"/>
                </a:highlight>
              </a:rPr>
              <a:t>The ability to understand, interpret, and use information about genetic/genomic testing, including implications for personal and family health.</a:t>
            </a:r>
            <a:endParaRPr sz="1200">
              <a:solidFill>
                <a:srgbClr val="000000"/>
              </a:solidFill>
              <a:highlight>
                <a:srgbClr val="FFFFFF"/>
              </a:highlight>
            </a:endParaRPr>
          </a:p>
          <a:p>
            <a:pPr marL="0" lvl="0" indent="0" algn="l" rtl="0">
              <a:spcBef>
                <a:spcPts val="1200"/>
              </a:spcBef>
              <a:spcAft>
                <a:spcPts val="0"/>
              </a:spcAft>
              <a:buNone/>
            </a:pPr>
            <a:r>
              <a:rPr lang="en" sz="1200" b="1">
                <a:solidFill>
                  <a:srgbClr val="000000"/>
                </a:solidFill>
                <a:highlight>
                  <a:srgbClr val="FFFFFF"/>
                </a:highlight>
              </a:rPr>
              <a:t>The Problem</a:t>
            </a:r>
            <a:endParaRPr sz="1200" b="1">
              <a:solidFill>
                <a:srgbClr val="000000"/>
              </a:solidFill>
              <a:highlight>
                <a:srgbClr val="FFFFFF"/>
              </a:highlight>
            </a:endParaRPr>
          </a:p>
          <a:p>
            <a:pPr marL="457200" lvl="0" indent="-304800" algn="l" rtl="0">
              <a:spcBef>
                <a:spcPts val="1200"/>
              </a:spcBef>
              <a:spcAft>
                <a:spcPts val="0"/>
              </a:spcAft>
              <a:buClr>
                <a:srgbClr val="000000"/>
              </a:buClr>
              <a:buSzPts val="1200"/>
              <a:buFont typeface="Proxima Nova"/>
              <a:buChar char="●"/>
            </a:pPr>
            <a:r>
              <a:rPr lang="en" sz="1200">
                <a:solidFill>
                  <a:srgbClr val="000000"/>
                </a:solidFill>
                <a:highlight>
                  <a:srgbClr val="FFFFFF"/>
                </a:highlight>
              </a:rPr>
              <a:t>Many patients confuse germline (inherited) with somatic (tumor-specific) testing — even after education, ~1/3 of patients cannot correctly distinguish the two (Johnson et al., Cancer 2019)</a:t>
            </a:r>
            <a:endParaRPr sz="1200">
              <a:solidFill>
                <a:srgbClr val="000000"/>
              </a:solidFill>
              <a:highlight>
                <a:srgbClr val="FFFFFF"/>
              </a:highlight>
            </a:endParaRPr>
          </a:p>
          <a:p>
            <a:pPr marL="457200" lvl="0" indent="-304800" algn="l" rtl="0">
              <a:spcBef>
                <a:spcPts val="0"/>
              </a:spcBef>
              <a:spcAft>
                <a:spcPts val="0"/>
              </a:spcAft>
              <a:buClr>
                <a:srgbClr val="000000"/>
              </a:buClr>
              <a:buSzPts val="1200"/>
              <a:buFont typeface="Proxima Nova"/>
              <a:buChar char="●"/>
            </a:pPr>
            <a:r>
              <a:rPr lang="en" sz="1200">
                <a:solidFill>
                  <a:srgbClr val="000000"/>
                </a:solidFill>
                <a:highlight>
                  <a:srgbClr val="FFFFFF"/>
                </a:highlight>
              </a:rPr>
              <a:t>Oncologists themselves have poor-to-moderate genomic literacy, with challenges tempering patient expectations and deciding what to disclose (Shirdarreh et al., Oncologist 2021)</a:t>
            </a:r>
            <a:endParaRPr sz="1200">
              <a:solidFill>
                <a:srgbClr val="000000"/>
              </a:solidFill>
              <a:highlight>
                <a:srgbClr val="FFFFFF"/>
              </a:highlight>
            </a:endParaRPr>
          </a:p>
          <a:p>
            <a:pPr marL="457200" lvl="0" indent="-304800" algn="l" rtl="0">
              <a:spcBef>
                <a:spcPts val="0"/>
              </a:spcBef>
              <a:spcAft>
                <a:spcPts val="0"/>
              </a:spcAft>
              <a:buClr>
                <a:srgbClr val="000000"/>
              </a:buClr>
              <a:buSzPts val="1200"/>
              <a:buFont typeface="Proxima Nova"/>
              <a:buChar char="●"/>
            </a:pPr>
            <a:r>
              <a:rPr lang="en" sz="1200">
                <a:solidFill>
                  <a:srgbClr val="000000"/>
                </a:solidFill>
                <a:highlight>
                  <a:srgbClr val="FFFFFF"/>
                </a:highlight>
              </a:rPr>
              <a:t>Low literacy is linked to misunderstanding results, poor uptake of recommended interventions, and increased distress (Tung et al., JCO 2024; Bedrosian et al., JCO 2024)</a:t>
            </a:r>
            <a:endParaRPr sz="1200">
              <a:solidFill>
                <a:srgbClr val="000000"/>
              </a:solidFill>
              <a:highlight>
                <a:srgbClr val="FFFFFF"/>
              </a:highlight>
            </a:endParaRPr>
          </a:p>
          <a:p>
            <a:pPr marL="457200" lvl="0" indent="-304800" algn="l" rtl="0">
              <a:spcBef>
                <a:spcPts val="0"/>
              </a:spcBef>
              <a:spcAft>
                <a:spcPts val="0"/>
              </a:spcAft>
              <a:buClr>
                <a:srgbClr val="000000"/>
              </a:buClr>
              <a:buSzPts val="1200"/>
              <a:buFont typeface="Proxima Nova"/>
              <a:buChar char="●"/>
            </a:pPr>
            <a:r>
              <a:rPr lang="en" sz="1200">
                <a:solidFill>
                  <a:srgbClr val="000000"/>
                </a:solidFill>
                <a:highlight>
                  <a:srgbClr val="FFFFFF"/>
                </a:highlight>
              </a:rPr>
              <a:t>Contributing barriers: older age, lower education, lack of genetic counseling or clear communication</a:t>
            </a:r>
            <a:endParaRPr sz="1200">
              <a:solidFill>
                <a:srgbClr val="000000"/>
              </a:solidFill>
              <a:highlight>
                <a:srgbClr val="FFFFFF"/>
              </a:highlight>
            </a:endParaRPr>
          </a:p>
          <a:p>
            <a:pPr marL="0" lvl="0" indent="0" algn="l" rtl="0">
              <a:spcBef>
                <a:spcPts val="1200"/>
              </a:spcBef>
              <a:spcAft>
                <a:spcPts val="0"/>
              </a:spcAft>
              <a:buNone/>
            </a:pPr>
            <a:r>
              <a:rPr lang="en" sz="1300" b="1">
                <a:solidFill>
                  <a:schemeClr val="accent5"/>
                </a:solidFill>
                <a:highlight>
                  <a:srgbClr val="FFFFFF"/>
                </a:highlight>
              </a:rPr>
              <a:t>Maria's daughter asked if she was at risk but received no clear answers.</a:t>
            </a:r>
            <a:endParaRPr sz="1300" b="1">
              <a:solidFill>
                <a:schemeClr val="accent5"/>
              </a:solidFill>
              <a:highlight>
                <a:srgbClr val="FFFFFF"/>
              </a:highlight>
            </a:endParaRPr>
          </a:p>
          <a:p>
            <a:pPr marL="0" lvl="0" indent="0" algn="l" rtl="0">
              <a:spcBef>
                <a:spcPts val="1200"/>
              </a:spcBef>
              <a:spcAft>
                <a:spcPts val="0"/>
              </a:spcAft>
              <a:buNone/>
            </a:pPr>
            <a:r>
              <a:rPr lang="en" sz="1200" b="1">
                <a:solidFill>
                  <a:srgbClr val="000000"/>
                </a:solidFill>
                <a:highlight>
                  <a:srgbClr val="FFFFFF"/>
                </a:highlight>
              </a:rPr>
              <a:t>Higher Genomic Literacy Supports</a:t>
            </a:r>
            <a:endParaRPr sz="1200" b="1">
              <a:solidFill>
                <a:srgbClr val="000000"/>
              </a:solidFill>
              <a:highlight>
                <a:srgbClr val="FFFFFF"/>
              </a:highlight>
            </a:endParaRPr>
          </a:p>
          <a:p>
            <a:pPr marL="457200" lvl="0" indent="-304800" algn="l" rtl="0">
              <a:spcBef>
                <a:spcPts val="0"/>
              </a:spcBef>
              <a:spcAft>
                <a:spcPts val="0"/>
              </a:spcAft>
              <a:buClr>
                <a:srgbClr val="000000"/>
              </a:buClr>
              <a:buSzPts val="1200"/>
              <a:buFont typeface="Proxima Nova"/>
              <a:buChar char="●"/>
            </a:pPr>
            <a:r>
              <a:rPr lang="en" sz="1200">
                <a:solidFill>
                  <a:srgbClr val="000000"/>
                </a:solidFill>
                <a:highlight>
                  <a:srgbClr val="FFFFFF"/>
                </a:highlight>
              </a:rPr>
              <a:t>Informed consent and shared decision-making (ASCO, NCCN)</a:t>
            </a:r>
            <a:endParaRPr sz="1200">
              <a:solidFill>
                <a:srgbClr val="000000"/>
              </a:solidFill>
              <a:highlight>
                <a:srgbClr val="FFFFFF"/>
              </a:highlight>
            </a:endParaRPr>
          </a:p>
          <a:p>
            <a:pPr marL="457200" lvl="0" indent="-304800" algn="l" rtl="0">
              <a:spcBef>
                <a:spcPts val="0"/>
              </a:spcBef>
              <a:spcAft>
                <a:spcPts val="0"/>
              </a:spcAft>
              <a:buClr>
                <a:srgbClr val="000000"/>
              </a:buClr>
              <a:buSzPts val="1200"/>
              <a:buFont typeface="Proxima Nova"/>
              <a:buChar char="●"/>
            </a:pPr>
            <a:r>
              <a:rPr lang="en" sz="1200">
                <a:solidFill>
                  <a:srgbClr val="000000"/>
                </a:solidFill>
                <a:highlight>
                  <a:srgbClr val="FFFFFF"/>
                </a:highlight>
              </a:rPr>
              <a:t>Greater intention to pursue genetic testing (Pausilli et al., Patient Educ Couns 2026)</a:t>
            </a:r>
            <a:endParaRPr sz="1200">
              <a:solidFill>
                <a:srgbClr val="000000"/>
              </a:solidFill>
              <a:highlight>
                <a:srgbClr val="FFFFFF"/>
              </a:highlight>
            </a:endParaRPr>
          </a:p>
          <a:p>
            <a:pPr marL="457200" lvl="0" indent="-304800" algn="l" rtl="0">
              <a:spcBef>
                <a:spcPts val="0"/>
              </a:spcBef>
              <a:spcAft>
                <a:spcPts val="0"/>
              </a:spcAft>
              <a:buClr>
                <a:srgbClr val="000000"/>
              </a:buClr>
              <a:buSzPts val="1200"/>
              <a:buFont typeface="Proxima Nova"/>
              <a:buChar char="●"/>
            </a:pPr>
            <a:r>
              <a:rPr lang="en" sz="1200">
                <a:solidFill>
                  <a:srgbClr val="000000"/>
                </a:solidFill>
                <a:highlight>
                  <a:srgbClr val="FFFFFF"/>
                </a:highlight>
              </a:rPr>
              <a:t>Increased uptake of cascade testing — yet only 41% of at-risk relatives currently complete testing (Frey et al., JCO 2022)</a:t>
            </a:r>
            <a:endParaRPr sz="1200">
              <a:solidFill>
                <a:srgbClr val="000000"/>
              </a:solidFill>
              <a:highlight>
                <a:srgbClr val="FFFFFF"/>
              </a:highlight>
            </a:endParaRPr>
          </a:p>
          <a:p>
            <a:pPr marL="457200" lvl="0" indent="-304800" algn="l" rtl="0">
              <a:spcBef>
                <a:spcPts val="0"/>
              </a:spcBef>
              <a:spcAft>
                <a:spcPts val="0"/>
              </a:spcAft>
              <a:buClr>
                <a:srgbClr val="000000"/>
              </a:buClr>
              <a:buSzPts val="1200"/>
              <a:buFont typeface="Proxima Nova"/>
              <a:buChar char="●"/>
            </a:pPr>
            <a:r>
              <a:rPr lang="en" sz="1200">
                <a:solidFill>
                  <a:srgbClr val="000000"/>
                </a:solidFill>
                <a:highlight>
                  <a:srgbClr val="FFFFFF"/>
                </a:highlight>
              </a:rPr>
              <a:t>Scalable tools (chatbots, videos, telephone counseling) show promise in bridging the gap</a:t>
            </a:r>
            <a:endParaRPr sz="1200">
              <a:solidFill>
                <a:srgbClr val="000000"/>
              </a:solidFill>
              <a:highlight>
                <a:srgbClr val="FFFFFF"/>
              </a:highlight>
            </a:endParaRPr>
          </a:p>
          <a:p>
            <a:pPr marL="0" lvl="0" indent="0" algn="l" rtl="0">
              <a:lnSpc>
                <a:spcPct val="100000"/>
              </a:lnSpc>
              <a:spcBef>
                <a:spcPts val="0"/>
              </a:spcBef>
              <a:spcAft>
                <a:spcPts val="0"/>
              </a:spcAft>
              <a:buNone/>
            </a:pPr>
            <a:endParaRPr sz="1400" b="1">
              <a:solidFill>
                <a:schemeClr val="accent5"/>
              </a:solidFill>
            </a:endParaRPr>
          </a:p>
          <a:p>
            <a:pPr marL="0" lvl="0" indent="0" algn="l" rtl="0">
              <a:lnSpc>
                <a:spcPct val="100000"/>
              </a:lnSpc>
              <a:spcBef>
                <a:spcPts val="1200"/>
              </a:spcBef>
              <a:spcAft>
                <a:spcPts val="1200"/>
              </a:spcAft>
              <a:buNone/>
            </a:pPr>
            <a:endParaRPr sz="1200">
              <a:solidFill>
                <a:schemeClr val="accent2"/>
              </a:solidFill>
              <a:highlight>
                <a:srgbClr val="FFFFFF"/>
              </a:high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56"/>
          <p:cNvSpPr txBox="1">
            <a:spLocks noGrp="1"/>
          </p:cNvSpPr>
          <p:nvPr>
            <p:ph type="title"/>
          </p:nvPr>
        </p:nvSpPr>
        <p:spPr>
          <a:xfrm>
            <a:off x="311700" y="191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solidFill>
                  <a:schemeClr val="dk2"/>
                </a:solidFill>
              </a:rPr>
              <a:t>Evidence-Based Strategies to Improve Genomic Literacy</a:t>
            </a:r>
            <a:endParaRPr b="1">
              <a:solidFill>
                <a:schemeClr val="dk2"/>
              </a:solidFill>
            </a:endParaRPr>
          </a:p>
        </p:txBody>
      </p:sp>
      <p:sp>
        <p:nvSpPr>
          <p:cNvPr id="349" name="Google Shape;349;p56"/>
          <p:cNvSpPr txBox="1">
            <a:spLocks noGrp="1"/>
          </p:cNvSpPr>
          <p:nvPr>
            <p:ph type="body" idx="1"/>
          </p:nvPr>
        </p:nvSpPr>
        <p:spPr>
          <a:xfrm>
            <a:off x="311700" y="763725"/>
            <a:ext cx="5784000" cy="4040400"/>
          </a:xfrm>
          <a:prstGeom prst="rect">
            <a:avLst/>
          </a:prstGeom>
        </p:spPr>
        <p:txBody>
          <a:bodyPr spcFirstLastPara="1" wrap="square" lIns="91425" tIns="91425" rIns="91425" bIns="91425" anchor="t" anchorCtr="0">
            <a:noAutofit/>
          </a:bodyPr>
          <a:lstStyle/>
          <a:p>
            <a:pPr marL="0" lvl="0" indent="0" algn="l" rtl="0">
              <a:lnSpc>
                <a:spcPct val="95000"/>
              </a:lnSpc>
              <a:spcBef>
                <a:spcPts val="0"/>
              </a:spcBef>
              <a:spcAft>
                <a:spcPts val="0"/>
              </a:spcAft>
              <a:buSzPts val="1018"/>
              <a:buNone/>
            </a:pPr>
            <a:r>
              <a:rPr lang="en" sz="1403">
                <a:solidFill>
                  <a:srgbClr val="424242"/>
                </a:solidFill>
              </a:rPr>
              <a:t>The most effective strategies are </a:t>
            </a:r>
            <a:r>
              <a:rPr lang="en" sz="1403" b="1" u="sng">
                <a:solidFill>
                  <a:srgbClr val="424242"/>
                </a:solidFill>
              </a:rPr>
              <a:t>culturally tailored</a:t>
            </a:r>
            <a:r>
              <a:rPr lang="en" sz="1403">
                <a:solidFill>
                  <a:srgbClr val="424242"/>
                </a:solidFill>
              </a:rPr>
              <a:t> &amp;</a:t>
            </a:r>
            <a:r>
              <a:rPr lang="en" sz="1403" b="1">
                <a:solidFill>
                  <a:srgbClr val="424242"/>
                </a:solidFill>
              </a:rPr>
              <a:t> </a:t>
            </a:r>
            <a:r>
              <a:rPr lang="en" sz="1403" b="1" u="sng">
                <a:solidFill>
                  <a:srgbClr val="424242"/>
                </a:solidFill>
              </a:rPr>
              <a:t>language-appropriate</a:t>
            </a:r>
            <a:r>
              <a:rPr lang="en" sz="1403" b="1">
                <a:solidFill>
                  <a:srgbClr val="424242"/>
                </a:solidFill>
              </a:rPr>
              <a:t>.</a:t>
            </a:r>
            <a:endParaRPr sz="1403">
              <a:solidFill>
                <a:srgbClr val="424242"/>
              </a:solidFill>
            </a:endParaRPr>
          </a:p>
          <a:p>
            <a:pPr marL="457200" lvl="0" indent="-317659" algn="l" rtl="0">
              <a:lnSpc>
                <a:spcPct val="115000"/>
              </a:lnSpc>
              <a:spcBef>
                <a:spcPts val="1200"/>
              </a:spcBef>
              <a:spcAft>
                <a:spcPts val="0"/>
              </a:spcAft>
              <a:buClr>
                <a:schemeClr val="accent5"/>
              </a:buClr>
              <a:buSzPts val="1403"/>
              <a:buChar char="●"/>
            </a:pPr>
            <a:r>
              <a:rPr lang="en" sz="1403" b="1">
                <a:solidFill>
                  <a:schemeClr val="accent5"/>
                </a:solidFill>
              </a:rPr>
              <a:t>Culturally and linguistically appropriate educational materials, including digital platforms</a:t>
            </a:r>
            <a:endParaRPr sz="1403" b="1">
              <a:solidFill>
                <a:schemeClr val="accent5"/>
              </a:solidFill>
            </a:endParaRPr>
          </a:p>
          <a:p>
            <a:pPr marL="914400" lvl="1" indent="-304959" algn="l" rtl="0">
              <a:lnSpc>
                <a:spcPct val="115000"/>
              </a:lnSpc>
              <a:spcBef>
                <a:spcPts val="0"/>
              </a:spcBef>
              <a:spcAft>
                <a:spcPts val="0"/>
              </a:spcAft>
              <a:buClr>
                <a:srgbClr val="424242"/>
              </a:buClr>
              <a:buSzPts val="1203"/>
              <a:buChar char="○"/>
            </a:pPr>
            <a:r>
              <a:rPr lang="en" sz="1203">
                <a:solidFill>
                  <a:srgbClr val="424242"/>
                </a:solidFill>
              </a:rPr>
              <a:t>Must be available in the patient’s preferred language &amp; adapted for cultural relevance (Matalon et al).</a:t>
            </a:r>
            <a:endParaRPr sz="1103">
              <a:solidFill>
                <a:srgbClr val="424242"/>
              </a:solidFill>
            </a:endParaRPr>
          </a:p>
          <a:p>
            <a:pPr marL="457200" lvl="0" indent="-317659" algn="l" rtl="0">
              <a:lnSpc>
                <a:spcPct val="115000"/>
              </a:lnSpc>
              <a:spcBef>
                <a:spcPts val="0"/>
              </a:spcBef>
              <a:spcAft>
                <a:spcPts val="0"/>
              </a:spcAft>
              <a:buClr>
                <a:schemeClr val="accent5"/>
              </a:buClr>
              <a:buSzPts val="1403"/>
              <a:buFont typeface="Lora"/>
              <a:buChar char="●"/>
            </a:pPr>
            <a:r>
              <a:rPr lang="en" sz="1403" b="1">
                <a:solidFill>
                  <a:schemeClr val="accent5"/>
                </a:solidFill>
              </a:rPr>
              <a:t>Telehealth genetic counseling</a:t>
            </a:r>
            <a:r>
              <a:rPr lang="en" sz="1403">
                <a:solidFill>
                  <a:schemeClr val="accent5"/>
                </a:solidFill>
              </a:rPr>
              <a:t> and </a:t>
            </a:r>
            <a:r>
              <a:rPr lang="en" sz="1403" b="1">
                <a:solidFill>
                  <a:schemeClr val="accent5"/>
                </a:solidFill>
              </a:rPr>
              <a:t>telephone-based interventions</a:t>
            </a:r>
            <a:endParaRPr sz="1403" b="1">
              <a:solidFill>
                <a:schemeClr val="accent5"/>
              </a:solidFill>
            </a:endParaRPr>
          </a:p>
          <a:p>
            <a:pPr marL="914400" lvl="1" indent="-304959" algn="l" rtl="0">
              <a:lnSpc>
                <a:spcPct val="115000"/>
              </a:lnSpc>
              <a:spcBef>
                <a:spcPts val="0"/>
              </a:spcBef>
              <a:spcAft>
                <a:spcPts val="0"/>
              </a:spcAft>
              <a:buClr>
                <a:srgbClr val="424242"/>
              </a:buClr>
              <a:buSzPts val="1203"/>
              <a:buChar char="○"/>
            </a:pPr>
            <a:r>
              <a:rPr lang="en" sz="1203">
                <a:solidFill>
                  <a:srgbClr val="424242"/>
                </a:solidFill>
              </a:rPr>
              <a:t>Facilitated cascade testing using telephone counseling and mailed saliva kits increase uptake and satisfaction, minimize distress, and is a low-cost, scalable approach for reaching underserved populations (Frey et al).</a:t>
            </a:r>
            <a:endParaRPr sz="1103">
              <a:solidFill>
                <a:srgbClr val="424242"/>
              </a:solidFill>
            </a:endParaRPr>
          </a:p>
          <a:p>
            <a:pPr marL="457200" lvl="0" indent="-317659" algn="l" rtl="0">
              <a:lnSpc>
                <a:spcPct val="115000"/>
              </a:lnSpc>
              <a:spcBef>
                <a:spcPts val="0"/>
              </a:spcBef>
              <a:spcAft>
                <a:spcPts val="0"/>
              </a:spcAft>
              <a:buClr>
                <a:schemeClr val="accent5"/>
              </a:buClr>
              <a:buSzPts val="1403"/>
              <a:buFont typeface="Lora"/>
              <a:buChar char="●"/>
            </a:pPr>
            <a:r>
              <a:rPr lang="en" sz="1403" b="1">
                <a:solidFill>
                  <a:schemeClr val="accent5"/>
                </a:solidFill>
              </a:rPr>
              <a:t>Peer and family support interventions</a:t>
            </a:r>
            <a:r>
              <a:rPr lang="en" sz="1403">
                <a:solidFill>
                  <a:schemeClr val="accent5"/>
                </a:solidFill>
              </a:rPr>
              <a:t> and </a:t>
            </a:r>
            <a:r>
              <a:rPr lang="en" sz="1403" b="1">
                <a:solidFill>
                  <a:schemeClr val="accent5"/>
                </a:solidFill>
              </a:rPr>
              <a:t>community-based education</a:t>
            </a:r>
            <a:endParaRPr sz="1403" b="1">
              <a:solidFill>
                <a:schemeClr val="accent5"/>
              </a:solidFill>
            </a:endParaRPr>
          </a:p>
          <a:p>
            <a:pPr marL="914400" lvl="1" indent="-304959" algn="l" rtl="0">
              <a:lnSpc>
                <a:spcPct val="115000"/>
              </a:lnSpc>
              <a:spcBef>
                <a:spcPts val="0"/>
              </a:spcBef>
              <a:spcAft>
                <a:spcPts val="0"/>
              </a:spcAft>
              <a:buClr>
                <a:srgbClr val="424242"/>
              </a:buClr>
              <a:buSzPts val="1203"/>
              <a:buChar char="○"/>
            </a:pPr>
            <a:r>
              <a:rPr lang="en" sz="1203">
                <a:solidFill>
                  <a:srgbClr val="424242"/>
                </a:solidFill>
              </a:rPr>
              <a:t>Leveraging trusted local figures or family networks can help overcome mistrust and improve communication about genetic risk and cascade testing (Levine et al).</a:t>
            </a:r>
            <a:endParaRPr sz="1203" b="1">
              <a:solidFill>
                <a:srgbClr val="424242"/>
              </a:solidFill>
            </a:endParaRPr>
          </a:p>
        </p:txBody>
      </p:sp>
      <p:pic>
        <p:nvPicPr>
          <p:cNvPr id="350" name="Google Shape;350;p56"/>
          <p:cNvPicPr preferRelativeResize="0"/>
          <p:nvPr/>
        </p:nvPicPr>
        <p:blipFill>
          <a:blip r:embed="rId3">
            <a:alphaModFix/>
          </a:blip>
          <a:stretch>
            <a:fillRect/>
          </a:stretch>
        </p:blipFill>
        <p:spPr>
          <a:xfrm>
            <a:off x="6160450" y="1391475"/>
            <a:ext cx="2636150" cy="263615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57"/>
          <p:cNvSpPr txBox="1">
            <a:spLocks noGrp="1"/>
          </p:cNvSpPr>
          <p:nvPr>
            <p:ph type="title"/>
          </p:nvPr>
        </p:nvSpPr>
        <p:spPr>
          <a:xfrm>
            <a:off x="311700" y="187850"/>
            <a:ext cx="8520600" cy="572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en" sz="2000" b="1">
                <a:solidFill>
                  <a:schemeClr val="dk2"/>
                </a:solidFill>
              </a:rPr>
              <a:t>Strategies to Improve Cascade Testing</a:t>
            </a:r>
            <a:endParaRPr sz="2000" b="1">
              <a:solidFill>
                <a:schemeClr val="dk2"/>
              </a:solidFill>
            </a:endParaRPr>
          </a:p>
        </p:txBody>
      </p:sp>
      <p:sp>
        <p:nvSpPr>
          <p:cNvPr id="356" name="Google Shape;356;p57"/>
          <p:cNvSpPr txBox="1">
            <a:spLocks noGrp="1"/>
          </p:cNvSpPr>
          <p:nvPr>
            <p:ph type="body" idx="1"/>
          </p:nvPr>
        </p:nvSpPr>
        <p:spPr>
          <a:xfrm>
            <a:off x="311700" y="689275"/>
            <a:ext cx="4984500" cy="42360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500" b="1" u="sng">
                <a:solidFill>
                  <a:schemeClr val="accent5"/>
                </a:solidFill>
                <a:highlight>
                  <a:srgbClr val="FFFFFF"/>
                </a:highlight>
              </a:rPr>
              <a:t>Direct relative contact by healthcare professionals </a:t>
            </a:r>
            <a:endParaRPr sz="1500" b="1" u="sng">
              <a:solidFill>
                <a:schemeClr val="accent5"/>
              </a:solidFill>
              <a:highlight>
                <a:srgbClr val="FFFFFF"/>
              </a:highlight>
            </a:endParaRPr>
          </a:p>
          <a:p>
            <a:pPr marL="457200" lvl="0" indent="-304800" algn="l" rtl="0">
              <a:lnSpc>
                <a:spcPct val="100000"/>
              </a:lnSpc>
              <a:spcBef>
                <a:spcPts val="0"/>
              </a:spcBef>
              <a:spcAft>
                <a:spcPts val="0"/>
              </a:spcAft>
              <a:buClr>
                <a:schemeClr val="dk1"/>
              </a:buClr>
              <a:buSzPts val="1200"/>
              <a:buChar char="●"/>
            </a:pPr>
            <a:r>
              <a:rPr lang="en" sz="1200">
                <a:solidFill>
                  <a:schemeClr val="dk1"/>
                </a:solidFill>
              </a:rPr>
              <a:t>Direct outreach (phone, letter, email) by clinical teams significantly boosts uptake of cascade testing. (Frey et al).</a:t>
            </a:r>
            <a:endParaRPr sz="1200">
              <a:solidFill>
                <a:schemeClr val="dk1"/>
              </a:solidFill>
            </a:endParaRPr>
          </a:p>
          <a:p>
            <a:pPr marL="0" lvl="0" indent="0" algn="l" rtl="0">
              <a:lnSpc>
                <a:spcPct val="100000"/>
              </a:lnSpc>
              <a:spcBef>
                <a:spcPts val="0"/>
              </a:spcBef>
              <a:spcAft>
                <a:spcPts val="0"/>
              </a:spcAft>
              <a:buNone/>
            </a:pPr>
            <a:endParaRPr sz="1300">
              <a:solidFill>
                <a:schemeClr val="dk1"/>
              </a:solidFill>
            </a:endParaRPr>
          </a:p>
          <a:p>
            <a:pPr marL="0" lvl="0" indent="0" algn="l" rtl="0">
              <a:lnSpc>
                <a:spcPct val="100000"/>
              </a:lnSpc>
              <a:spcBef>
                <a:spcPts val="0"/>
              </a:spcBef>
              <a:spcAft>
                <a:spcPts val="0"/>
              </a:spcAft>
              <a:buNone/>
            </a:pPr>
            <a:r>
              <a:rPr lang="en" sz="1300" b="1">
                <a:solidFill>
                  <a:schemeClr val="dk1"/>
                </a:solidFill>
                <a:highlight>
                  <a:srgbClr val="FFFFFF"/>
                </a:highlight>
              </a:rPr>
              <a:t>Facilitated cascade testing programs </a:t>
            </a:r>
            <a:endParaRPr sz="1300" b="1">
              <a:solidFill>
                <a:schemeClr val="dk1"/>
              </a:solidFill>
              <a:highlight>
                <a:srgbClr val="FFFFFF"/>
              </a:highlight>
            </a:endParaRPr>
          </a:p>
          <a:p>
            <a:pPr marL="457200" lvl="0" indent="-304800" algn="l" rtl="0">
              <a:lnSpc>
                <a:spcPct val="100000"/>
              </a:lnSpc>
              <a:spcBef>
                <a:spcPts val="0"/>
              </a:spcBef>
              <a:spcAft>
                <a:spcPts val="0"/>
              </a:spcAft>
              <a:buClr>
                <a:schemeClr val="dk1"/>
              </a:buClr>
              <a:buSzPts val="1200"/>
              <a:buChar char="●"/>
            </a:pPr>
            <a:r>
              <a:rPr lang="en" sz="1200">
                <a:solidFill>
                  <a:schemeClr val="dk1"/>
                </a:solidFill>
              </a:rPr>
              <a:t>Clinician-supported models using mailed saliva kits, phone counseling, and proactive outreach. (Frey et al).</a:t>
            </a:r>
            <a:endParaRPr sz="1200">
              <a:solidFill>
                <a:schemeClr val="dk1"/>
              </a:solidFill>
            </a:endParaRPr>
          </a:p>
          <a:p>
            <a:pPr marL="0" lvl="0" indent="0" algn="l" rtl="0">
              <a:lnSpc>
                <a:spcPct val="100000"/>
              </a:lnSpc>
              <a:spcBef>
                <a:spcPts val="0"/>
              </a:spcBef>
              <a:spcAft>
                <a:spcPts val="0"/>
              </a:spcAft>
              <a:buNone/>
            </a:pPr>
            <a:endParaRPr sz="1300">
              <a:solidFill>
                <a:schemeClr val="dk1"/>
              </a:solidFill>
            </a:endParaRPr>
          </a:p>
          <a:p>
            <a:pPr marL="0" lvl="0" indent="0" algn="l" rtl="0">
              <a:lnSpc>
                <a:spcPct val="100000"/>
              </a:lnSpc>
              <a:spcBef>
                <a:spcPts val="0"/>
              </a:spcBef>
              <a:spcAft>
                <a:spcPts val="0"/>
              </a:spcAft>
              <a:buNone/>
            </a:pPr>
            <a:r>
              <a:rPr lang="en" sz="1300" b="1">
                <a:solidFill>
                  <a:schemeClr val="dk1"/>
                </a:solidFill>
                <a:highlight>
                  <a:srgbClr val="FFFFFF"/>
                </a:highlight>
              </a:rPr>
              <a:t>Educational interventions and resources</a:t>
            </a:r>
            <a:endParaRPr sz="1300" b="1">
              <a:solidFill>
                <a:schemeClr val="dk1"/>
              </a:solidFill>
              <a:highlight>
                <a:srgbClr val="FFFFFF"/>
              </a:highlight>
            </a:endParaRPr>
          </a:p>
          <a:p>
            <a:pPr marL="457200" lvl="0" indent="-304800" algn="l" rtl="0">
              <a:lnSpc>
                <a:spcPct val="100000"/>
              </a:lnSpc>
              <a:spcBef>
                <a:spcPts val="0"/>
              </a:spcBef>
              <a:spcAft>
                <a:spcPts val="0"/>
              </a:spcAft>
              <a:buClr>
                <a:schemeClr val="dk1"/>
              </a:buClr>
              <a:buSzPts val="1200"/>
              <a:buChar char="●"/>
            </a:pPr>
            <a:r>
              <a:rPr lang="en" sz="1200">
                <a:solidFill>
                  <a:schemeClr val="dk1"/>
                </a:solidFill>
              </a:rPr>
              <a:t>Culturally tailored materials, decision aids, and community education improve genomic literacy among patients and providers. (Passero et al, Levine et al).</a:t>
            </a:r>
            <a:endParaRPr sz="1200">
              <a:solidFill>
                <a:schemeClr val="dk1"/>
              </a:solidFill>
            </a:endParaRPr>
          </a:p>
          <a:p>
            <a:pPr marL="0" lvl="0" indent="0" algn="l" rtl="0">
              <a:lnSpc>
                <a:spcPct val="100000"/>
              </a:lnSpc>
              <a:spcBef>
                <a:spcPts val="0"/>
              </a:spcBef>
              <a:spcAft>
                <a:spcPts val="0"/>
              </a:spcAft>
              <a:buNone/>
            </a:pPr>
            <a:endParaRPr sz="1300">
              <a:solidFill>
                <a:schemeClr val="dk1"/>
              </a:solidFill>
            </a:endParaRPr>
          </a:p>
          <a:p>
            <a:pPr marL="0" lvl="0" indent="0" algn="l" rtl="0">
              <a:lnSpc>
                <a:spcPct val="100000"/>
              </a:lnSpc>
              <a:spcBef>
                <a:spcPts val="0"/>
              </a:spcBef>
              <a:spcAft>
                <a:spcPts val="0"/>
              </a:spcAft>
              <a:buNone/>
            </a:pPr>
            <a:r>
              <a:rPr lang="en" sz="1300" b="1">
                <a:solidFill>
                  <a:schemeClr val="dk1"/>
                </a:solidFill>
                <a:highlight>
                  <a:srgbClr val="FFFFFF"/>
                </a:highlight>
              </a:rPr>
              <a:t>Digital platforms</a:t>
            </a:r>
            <a:endParaRPr sz="1300" b="1">
              <a:solidFill>
                <a:schemeClr val="dk1"/>
              </a:solidFill>
              <a:highlight>
                <a:srgbClr val="FFFFFF"/>
              </a:highlight>
            </a:endParaRPr>
          </a:p>
          <a:p>
            <a:pPr marL="457200" lvl="0" indent="-304800" algn="l" rtl="0">
              <a:lnSpc>
                <a:spcPct val="100000"/>
              </a:lnSpc>
              <a:spcBef>
                <a:spcPts val="0"/>
              </a:spcBef>
              <a:spcAft>
                <a:spcPts val="0"/>
              </a:spcAft>
              <a:buClr>
                <a:schemeClr val="dk1"/>
              </a:buClr>
              <a:buSzPts val="1200"/>
              <a:buChar char="●"/>
            </a:pPr>
            <a:r>
              <a:rPr lang="en" sz="1200">
                <a:solidFill>
                  <a:schemeClr val="dk1"/>
                </a:solidFill>
              </a:rPr>
              <a:t>Online tools reduce logistical barriers and enable scalable, low-cost outreach to at-risk relatives. (Caswell-Jin et al).</a:t>
            </a:r>
            <a:endParaRPr sz="1200">
              <a:solidFill>
                <a:schemeClr val="dk1"/>
              </a:solidFill>
            </a:endParaRPr>
          </a:p>
          <a:p>
            <a:pPr marL="0" lvl="0" indent="0" algn="l" rtl="0">
              <a:lnSpc>
                <a:spcPct val="100000"/>
              </a:lnSpc>
              <a:spcBef>
                <a:spcPts val="0"/>
              </a:spcBef>
              <a:spcAft>
                <a:spcPts val="0"/>
              </a:spcAft>
              <a:buNone/>
            </a:pPr>
            <a:endParaRPr sz="1300">
              <a:solidFill>
                <a:schemeClr val="dk1"/>
              </a:solidFill>
            </a:endParaRPr>
          </a:p>
          <a:p>
            <a:pPr marL="0" lvl="0" indent="0" algn="l" rtl="0">
              <a:lnSpc>
                <a:spcPct val="100000"/>
              </a:lnSpc>
              <a:spcBef>
                <a:spcPts val="0"/>
              </a:spcBef>
              <a:spcAft>
                <a:spcPts val="0"/>
              </a:spcAft>
              <a:buNone/>
            </a:pPr>
            <a:r>
              <a:rPr lang="en" sz="1300" b="1">
                <a:solidFill>
                  <a:schemeClr val="dk1"/>
                </a:solidFill>
                <a:highlight>
                  <a:srgbClr val="FFFFFF"/>
                </a:highlight>
              </a:rPr>
              <a:t>Provider education and guideline adherence</a:t>
            </a:r>
            <a:endParaRPr sz="1300" b="1">
              <a:solidFill>
                <a:schemeClr val="dk1"/>
              </a:solidFill>
              <a:highlight>
                <a:srgbClr val="FFFFFF"/>
              </a:highlight>
            </a:endParaRPr>
          </a:p>
          <a:p>
            <a:pPr marL="457200" lvl="0" indent="-304800" algn="l" rtl="0">
              <a:lnSpc>
                <a:spcPct val="100000"/>
              </a:lnSpc>
              <a:spcBef>
                <a:spcPts val="0"/>
              </a:spcBef>
              <a:spcAft>
                <a:spcPts val="0"/>
              </a:spcAft>
              <a:buClr>
                <a:schemeClr val="dk1"/>
              </a:buClr>
              <a:buSzPts val="1200"/>
              <a:buChar char="●"/>
            </a:pPr>
            <a:r>
              <a:rPr lang="en" sz="1200">
                <a:solidFill>
                  <a:schemeClr val="dk1"/>
                </a:solidFill>
              </a:rPr>
              <a:t>Clinicians must be familiar with eligibility criteria, resources, and best practices to implement timely cascade testing. (ACOG Committee on Gynecologic Practice).</a:t>
            </a:r>
            <a:endParaRPr sz="1200">
              <a:solidFill>
                <a:schemeClr val="dk1"/>
              </a:solidFill>
            </a:endParaRPr>
          </a:p>
          <a:p>
            <a:pPr marL="0" lvl="0" indent="0" algn="l" rtl="0">
              <a:lnSpc>
                <a:spcPct val="100000"/>
              </a:lnSpc>
              <a:spcBef>
                <a:spcPts val="0"/>
              </a:spcBef>
              <a:spcAft>
                <a:spcPts val="0"/>
              </a:spcAft>
              <a:buNone/>
            </a:pPr>
            <a:endParaRPr sz="1300" b="1">
              <a:solidFill>
                <a:schemeClr val="dk1"/>
              </a:solidFill>
              <a:highlight>
                <a:schemeClr val="lt1"/>
              </a:highlight>
            </a:endParaRPr>
          </a:p>
          <a:p>
            <a:pPr marL="0" lvl="0" indent="0" algn="l" rtl="0">
              <a:lnSpc>
                <a:spcPct val="100000"/>
              </a:lnSpc>
              <a:spcBef>
                <a:spcPts val="0"/>
              </a:spcBef>
              <a:spcAft>
                <a:spcPts val="0"/>
              </a:spcAft>
              <a:buNone/>
            </a:pPr>
            <a:endParaRPr sz="1300" b="1">
              <a:solidFill>
                <a:schemeClr val="dk1"/>
              </a:solidFill>
            </a:endParaRPr>
          </a:p>
        </p:txBody>
      </p:sp>
      <p:pic>
        <p:nvPicPr>
          <p:cNvPr id="357" name="Google Shape;357;p57"/>
          <p:cNvPicPr preferRelativeResize="0"/>
          <p:nvPr/>
        </p:nvPicPr>
        <p:blipFill>
          <a:blip r:embed="rId3">
            <a:alphaModFix/>
          </a:blip>
          <a:stretch>
            <a:fillRect/>
          </a:stretch>
        </p:blipFill>
        <p:spPr>
          <a:xfrm>
            <a:off x="6072575" y="689275"/>
            <a:ext cx="2146850" cy="2680875"/>
          </a:xfrm>
          <a:prstGeom prst="rect">
            <a:avLst/>
          </a:prstGeom>
          <a:noFill/>
          <a:ln>
            <a:noFill/>
          </a:ln>
        </p:spPr>
      </p:pic>
      <p:sp>
        <p:nvSpPr>
          <p:cNvPr id="358" name="Google Shape;358;p57"/>
          <p:cNvSpPr txBox="1"/>
          <p:nvPr/>
        </p:nvSpPr>
        <p:spPr>
          <a:xfrm>
            <a:off x="5543550" y="3462950"/>
            <a:ext cx="3539400" cy="1293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200" b="1">
                <a:solidFill>
                  <a:schemeClr val="dk1"/>
                </a:solidFill>
                <a:latin typeface="Proxima Nova"/>
                <a:ea typeface="Proxima Nova"/>
                <a:cs typeface="Proxima Nova"/>
                <a:sym typeface="Proxima Nova"/>
              </a:rPr>
              <a:t>Effective strategies must address </a:t>
            </a:r>
            <a:r>
              <a:rPr lang="en" sz="1200" b="1" i="1" u="sng">
                <a:solidFill>
                  <a:schemeClr val="dk1"/>
                </a:solidFill>
                <a:latin typeface="Proxima Nova"/>
                <a:ea typeface="Proxima Nova"/>
                <a:cs typeface="Proxima Nova"/>
                <a:sym typeface="Proxima Nova"/>
              </a:rPr>
              <a:t>individual</a:t>
            </a:r>
            <a:r>
              <a:rPr lang="en" sz="1200" b="1">
                <a:solidFill>
                  <a:schemeClr val="dk1"/>
                </a:solidFill>
                <a:latin typeface="Proxima Nova"/>
                <a:ea typeface="Proxima Nova"/>
                <a:cs typeface="Proxima Nova"/>
                <a:sym typeface="Proxima Nova"/>
              </a:rPr>
              <a:t> (e.g., fear), </a:t>
            </a:r>
            <a:r>
              <a:rPr lang="en" sz="1200" b="1" i="1" u="sng">
                <a:solidFill>
                  <a:schemeClr val="dk1"/>
                </a:solidFill>
                <a:latin typeface="Proxima Nova"/>
                <a:ea typeface="Proxima Nova"/>
                <a:cs typeface="Proxima Nova"/>
                <a:sym typeface="Proxima Nova"/>
              </a:rPr>
              <a:t>interpersonal</a:t>
            </a:r>
            <a:r>
              <a:rPr lang="en" sz="1200" b="1">
                <a:solidFill>
                  <a:schemeClr val="dk1"/>
                </a:solidFill>
                <a:latin typeface="Proxima Nova"/>
                <a:ea typeface="Proxima Nova"/>
                <a:cs typeface="Proxima Nova"/>
                <a:sym typeface="Proxima Nova"/>
              </a:rPr>
              <a:t> (e.g., family dynamics), and </a:t>
            </a:r>
            <a:r>
              <a:rPr lang="en" sz="1200" b="1" i="1" u="sng">
                <a:solidFill>
                  <a:schemeClr val="dk1"/>
                </a:solidFill>
                <a:latin typeface="Proxima Nova"/>
                <a:ea typeface="Proxima Nova"/>
                <a:cs typeface="Proxima Nova"/>
                <a:sym typeface="Proxima Nova"/>
              </a:rPr>
              <a:t>systemic</a:t>
            </a:r>
            <a:r>
              <a:rPr lang="en" sz="1200" b="1">
                <a:solidFill>
                  <a:schemeClr val="dk1"/>
                </a:solidFill>
                <a:latin typeface="Proxima Nova"/>
                <a:ea typeface="Proxima Nova"/>
                <a:cs typeface="Proxima Nova"/>
                <a:sym typeface="Proxima Nova"/>
              </a:rPr>
              <a:t> (e.g., cost, access) obstacles. </a:t>
            </a:r>
            <a:endParaRPr sz="1200" b="1">
              <a:solidFill>
                <a:schemeClr val="dk1"/>
              </a:solidFill>
              <a:latin typeface="Proxima Nova"/>
              <a:ea typeface="Proxima Nova"/>
              <a:cs typeface="Proxima Nova"/>
              <a:sym typeface="Proxima Nova"/>
            </a:endParaRPr>
          </a:p>
          <a:p>
            <a:pPr marL="0" lvl="0" indent="0" algn="l" rtl="0">
              <a:spcBef>
                <a:spcPts val="0"/>
              </a:spcBef>
              <a:spcAft>
                <a:spcPts val="0"/>
              </a:spcAft>
              <a:buNone/>
            </a:pPr>
            <a:endParaRPr sz="1200" b="1">
              <a:solidFill>
                <a:schemeClr val="dk1"/>
              </a:solidFill>
              <a:latin typeface="Proxima Nova"/>
              <a:ea typeface="Proxima Nova"/>
              <a:cs typeface="Proxima Nova"/>
              <a:sym typeface="Proxima Nova"/>
            </a:endParaRPr>
          </a:p>
          <a:p>
            <a:pPr marL="0" lvl="0" indent="0" algn="l" rtl="0">
              <a:spcBef>
                <a:spcPts val="0"/>
              </a:spcBef>
              <a:spcAft>
                <a:spcPts val="0"/>
              </a:spcAft>
              <a:buNone/>
            </a:pPr>
            <a:r>
              <a:rPr lang="en" sz="1200" b="1">
                <a:solidFill>
                  <a:schemeClr val="dk1"/>
                </a:solidFill>
                <a:latin typeface="Proxima Nova"/>
                <a:ea typeface="Proxima Nova"/>
                <a:cs typeface="Proxima Nova"/>
                <a:sym typeface="Proxima Nova"/>
              </a:rPr>
              <a:t>Requires </a:t>
            </a:r>
            <a:r>
              <a:rPr lang="en" sz="1200" b="1" i="1" u="sng">
                <a:solidFill>
                  <a:schemeClr val="dk1"/>
                </a:solidFill>
                <a:latin typeface="Proxima Nova"/>
                <a:ea typeface="Proxima Nova"/>
                <a:cs typeface="Proxima Nova"/>
                <a:sym typeface="Proxima Nova"/>
              </a:rPr>
              <a:t>multidisciplinary</a:t>
            </a:r>
            <a:r>
              <a:rPr lang="en" sz="1200" b="1">
                <a:solidFill>
                  <a:schemeClr val="dk1"/>
                </a:solidFill>
                <a:latin typeface="Proxima Nova"/>
                <a:ea typeface="Proxima Nova"/>
                <a:cs typeface="Proxima Nova"/>
                <a:sym typeface="Proxima Nova"/>
              </a:rPr>
              <a:t> and </a:t>
            </a:r>
            <a:r>
              <a:rPr lang="en" sz="1200" b="1" i="1" u="sng">
                <a:solidFill>
                  <a:schemeClr val="dk1"/>
                </a:solidFill>
                <a:latin typeface="Proxima Nova"/>
                <a:ea typeface="Proxima Nova"/>
                <a:cs typeface="Proxima Nova"/>
                <a:sym typeface="Proxima Nova"/>
              </a:rPr>
              <a:t>policy</a:t>
            </a:r>
            <a:r>
              <a:rPr lang="en" sz="1200" b="1">
                <a:solidFill>
                  <a:schemeClr val="dk1"/>
                </a:solidFill>
                <a:latin typeface="Proxima Nova"/>
                <a:ea typeface="Proxima Nova"/>
                <a:cs typeface="Proxima Nova"/>
                <a:sym typeface="Proxima Nova"/>
              </a:rPr>
              <a:t> support. </a:t>
            </a:r>
            <a:r>
              <a:rPr lang="en" sz="1200">
                <a:solidFill>
                  <a:schemeClr val="dk1"/>
                </a:solidFill>
                <a:latin typeface="Proxima Nova"/>
                <a:ea typeface="Proxima Nova"/>
                <a:cs typeface="Proxima Nova"/>
                <a:sym typeface="Proxima Nova"/>
              </a:rPr>
              <a:t>(Passero et al, Levine et al, Wilke et al)</a:t>
            </a:r>
            <a:endParaRPr sz="130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58"/>
          <p:cNvSpPr txBox="1">
            <a:spLocks noGrp="1"/>
          </p:cNvSpPr>
          <p:nvPr>
            <p:ph type="title"/>
          </p:nvPr>
        </p:nvSpPr>
        <p:spPr>
          <a:xfrm>
            <a:off x="311700" y="2006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solidFill>
                  <a:schemeClr val="dk2"/>
                </a:solidFill>
              </a:rPr>
              <a:t>Strategies to Address Provider and System-Level Barriers</a:t>
            </a:r>
            <a:endParaRPr b="1">
              <a:solidFill>
                <a:schemeClr val="dk2"/>
              </a:solidFill>
            </a:endParaRPr>
          </a:p>
        </p:txBody>
      </p:sp>
      <p:sp>
        <p:nvSpPr>
          <p:cNvPr id="364" name="Google Shape;364;p58"/>
          <p:cNvSpPr txBox="1">
            <a:spLocks noGrp="1"/>
          </p:cNvSpPr>
          <p:nvPr>
            <p:ph type="body" idx="1"/>
          </p:nvPr>
        </p:nvSpPr>
        <p:spPr>
          <a:xfrm>
            <a:off x="311700" y="825000"/>
            <a:ext cx="8520600" cy="4114800"/>
          </a:xfrm>
          <a:prstGeom prst="rect">
            <a:avLst/>
          </a:prstGeom>
        </p:spPr>
        <p:txBody>
          <a:bodyPr spcFirstLastPara="1" wrap="square" lIns="91425" tIns="91425" rIns="91425" bIns="91425" anchor="t" anchorCtr="0">
            <a:noAutofit/>
          </a:bodyPr>
          <a:lstStyle/>
          <a:p>
            <a:pPr marL="457200" lvl="0" indent="-330200" algn="l" rtl="0">
              <a:lnSpc>
                <a:spcPct val="105000"/>
              </a:lnSpc>
              <a:spcBef>
                <a:spcPts val="0"/>
              </a:spcBef>
              <a:spcAft>
                <a:spcPts val="0"/>
              </a:spcAft>
              <a:buClr>
                <a:schemeClr val="accent2"/>
              </a:buClr>
              <a:buSzPts val="1600"/>
              <a:buChar char="●"/>
            </a:pPr>
            <a:r>
              <a:rPr lang="en" sz="1600" b="1">
                <a:solidFill>
                  <a:schemeClr val="lt2"/>
                </a:solidFill>
              </a:rPr>
              <a:t>Streamlined, point-of-care genetic testing workflows</a:t>
            </a:r>
            <a:r>
              <a:rPr lang="en" sz="1600" b="1">
                <a:solidFill>
                  <a:schemeClr val="accent2"/>
                </a:solidFill>
              </a:rPr>
              <a:t> </a:t>
            </a:r>
            <a:r>
              <a:rPr lang="en" sz="1600">
                <a:solidFill>
                  <a:schemeClr val="accent2"/>
                </a:solidFill>
              </a:rPr>
              <a:t>(Bedrosian et al, Kurian et al)</a:t>
            </a:r>
            <a:endParaRPr sz="1600">
              <a:solidFill>
                <a:schemeClr val="accent2"/>
              </a:solidFill>
            </a:endParaRPr>
          </a:p>
          <a:p>
            <a:pPr marL="914400" lvl="1" indent="-317500" algn="l" rtl="0">
              <a:lnSpc>
                <a:spcPct val="105000"/>
              </a:lnSpc>
              <a:spcBef>
                <a:spcPts val="0"/>
              </a:spcBef>
              <a:spcAft>
                <a:spcPts val="0"/>
              </a:spcAft>
              <a:buClr>
                <a:schemeClr val="dk1"/>
              </a:buClr>
              <a:buSzPts val="1400"/>
              <a:buChar char="○"/>
            </a:pPr>
            <a:r>
              <a:rPr lang="en" b="1" i="1">
                <a:solidFill>
                  <a:schemeClr val="dk1"/>
                </a:solidFill>
              </a:rPr>
              <a:t>Imagine if the EMR automatically alerted the clinician of Maria’s red flags for Lynch Syndrome to prompt germline testing!</a:t>
            </a:r>
            <a:endParaRPr>
              <a:solidFill>
                <a:schemeClr val="dk1"/>
              </a:solidFill>
            </a:endParaRPr>
          </a:p>
          <a:p>
            <a:pPr marL="457200" lvl="0" indent="-330200" algn="l" rtl="0">
              <a:lnSpc>
                <a:spcPct val="105000"/>
              </a:lnSpc>
              <a:spcBef>
                <a:spcPts val="1000"/>
              </a:spcBef>
              <a:spcAft>
                <a:spcPts val="0"/>
              </a:spcAft>
              <a:buClr>
                <a:schemeClr val="accent2"/>
              </a:buClr>
              <a:buSzPts val="1600"/>
              <a:buChar char="●"/>
            </a:pPr>
            <a:r>
              <a:rPr lang="en" sz="1600" b="1">
                <a:solidFill>
                  <a:schemeClr val="lt2"/>
                </a:solidFill>
              </a:rPr>
              <a:t>Alternative models for genetic counseling and informed consent </a:t>
            </a:r>
            <a:r>
              <a:rPr lang="en" sz="1600">
                <a:solidFill>
                  <a:schemeClr val="accent2"/>
                </a:solidFill>
              </a:rPr>
              <a:t>(Bedrosian et al, Kurian et al)</a:t>
            </a:r>
            <a:endParaRPr sz="1600">
              <a:solidFill>
                <a:schemeClr val="accent2"/>
              </a:solidFill>
            </a:endParaRPr>
          </a:p>
          <a:p>
            <a:pPr marL="914400" lvl="1" indent="-311150" algn="l" rtl="0">
              <a:lnSpc>
                <a:spcPct val="105000"/>
              </a:lnSpc>
              <a:spcBef>
                <a:spcPts val="0"/>
              </a:spcBef>
              <a:spcAft>
                <a:spcPts val="0"/>
              </a:spcAft>
              <a:buClr>
                <a:schemeClr val="accent2"/>
              </a:buClr>
              <a:buSzPts val="1300"/>
              <a:buFont typeface="Arial"/>
              <a:buChar char="○"/>
            </a:pPr>
            <a:r>
              <a:rPr lang="en" sz="1300">
                <a:solidFill>
                  <a:schemeClr val="accent2"/>
                </a:solidFill>
              </a:rPr>
              <a:t>Use of telehealth, clinician-ordered testing, and targeted educational materials to deliver essential elements of informed consent and patient education.</a:t>
            </a:r>
            <a:endParaRPr sz="1300">
              <a:solidFill>
                <a:schemeClr val="accent2"/>
              </a:solidFill>
            </a:endParaRPr>
          </a:p>
          <a:p>
            <a:pPr marL="457200" lvl="0" indent="-330200" algn="l" rtl="0">
              <a:lnSpc>
                <a:spcPct val="105000"/>
              </a:lnSpc>
              <a:spcBef>
                <a:spcPts val="1000"/>
              </a:spcBef>
              <a:spcAft>
                <a:spcPts val="0"/>
              </a:spcAft>
              <a:buClr>
                <a:schemeClr val="accent2"/>
              </a:buClr>
              <a:buSzPts val="1600"/>
              <a:buChar char="●"/>
            </a:pPr>
            <a:r>
              <a:rPr lang="en" sz="1600" b="1">
                <a:solidFill>
                  <a:schemeClr val="lt2"/>
                </a:solidFill>
              </a:rPr>
              <a:t>Provider education and decision support </a:t>
            </a:r>
            <a:r>
              <a:rPr lang="en" sz="1600">
                <a:solidFill>
                  <a:schemeClr val="accent2"/>
                </a:solidFill>
              </a:rPr>
              <a:t>(Matalon et al, Conner et al)</a:t>
            </a:r>
            <a:endParaRPr sz="1600">
              <a:solidFill>
                <a:schemeClr val="accent2"/>
              </a:solidFill>
            </a:endParaRPr>
          </a:p>
          <a:p>
            <a:pPr marL="914400" lvl="1" indent="-311150" algn="l" rtl="0">
              <a:lnSpc>
                <a:spcPct val="105000"/>
              </a:lnSpc>
              <a:spcBef>
                <a:spcPts val="0"/>
              </a:spcBef>
              <a:spcAft>
                <a:spcPts val="0"/>
              </a:spcAft>
              <a:buClr>
                <a:schemeClr val="accent2"/>
              </a:buClr>
              <a:buSzPts val="1300"/>
              <a:buFont typeface="Arial"/>
              <a:buChar char="○"/>
            </a:pPr>
            <a:r>
              <a:rPr lang="en" sz="1300">
                <a:solidFill>
                  <a:schemeClr val="accent2"/>
                </a:solidFill>
              </a:rPr>
              <a:t>Enhancing provider knowledge through continuing education, clinical decision support tools, large-provider networks, and clear guidelines on test selection and interpretation.</a:t>
            </a:r>
            <a:endParaRPr>
              <a:solidFill>
                <a:schemeClr val="accent2"/>
              </a:solidFill>
            </a:endParaRPr>
          </a:p>
          <a:p>
            <a:pPr marL="457200" lvl="0" indent="-330200" algn="l" rtl="0">
              <a:lnSpc>
                <a:spcPct val="105000"/>
              </a:lnSpc>
              <a:spcBef>
                <a:spcPts val="1000"/>
              </a:spcBef>
              <a:spcAft>
                <a:spcPts val="0"/>
              </a:spcAft>
              <a:buClr>
                <a:schemeClr val="accent2"/>
              </a:buClr>
              <a:buSzPts val="1600"/>
              <a:buChar char="●"/>
            </a:pPr>
            <a:r>
              <a:rPr lang="en" sz="1600" b="1">
                <a:solidFill>
                  <a:schemeClr val="lt2"/>
                </a:solidFill>
              </a:rPr>
              <a:t>System-level interventions to reduce disparities</a:t>
            </a:r>
            <a:r>
              <a:rPr lang="en" sz="1600">
                <a:solidFill>
                  <a:schemeClr val="lt2"/>
                </a:solidFill>
              </a:rPr>
              <a:t> </a:t>
            </a:r>
            <a:r>
              <a:rPr lang="en" sz="1600">
                <a:solidFill>
                  <a:schemeClr val="accent2"/>
                </a:solidFill>
              </a:rPr>
              <a:t>(Tung et al)</a:t>
            </a:r>
            <a:endParaRPr sz="1600">
              <a:solidFill>
                <a:schemeClr val="accent2"/>
              </a:solidFill>
            </a:endParaRPr>
          </a:p>
          <a:p>
            <a:pPr marL="914400" lvl="1" indent="-311150" algn="l" rtl="0">
              <a:lnSpc>
                <a:spcPct val="105000"/>
              </a:lnSpc>
              <a:spcBef>
                <a:spcPts val="0"/>
              </a:spcBef>
              <a:spcAft>
                <a:spcPts val="0"/>
              </a:spcAft>
              <a:buClr>
                <a:schemeClr val="accent2"/>
              </a:buClr>
              <a:buSzPts val="1300"/>
              <a:buFont typeface="Arial"/>
              <a:buChar char="○"/>
            </a:pPr>
            <a:r>
              <a:rPr lang="en" sz="1300">
                <a:solidFill>
                  <a:schemeClr val="accent2"/>
                </a:solidFill>
              </a:rPr>
              <a:t>Standardized referral pathways, electronic health record prompts, and policies</a:t>
            </a:r>
            <a:endParaRPr>
              <a:solidFill>
                <a:schemeClr val="accent2"/>
              </a:solidFill>
            </a:endParaRPr>
          </a:p>
          <a:p>
            <a:pPr marL="457200" lvl="0" indent="-330200" algn="l" rtl="0">
              <a:lnSpc>
                <a:spcPct val="105000"/>
              </a:lnSpc>
              <a:spcBef>
                <a:spcPts val="1000"/>
              </a:spcBef>
              <a:spcAft>
                <a:spcPts val="0"/>
              </a:spcAft>
              <a:buClr>
                <a:schemeClr val="accent2"/>
              </a:buClr>
              <a:buSzPts val="1600"/>
              <a:buChar char="●"/>
            </a:pPr>
            <a:r>
              <a:rPr lang="en" sz="1600" b="1">
                <a:solidFill>
                  <a:schemeClr val="lt2"/>
                </a:solidFill>
              </a:rPr>
              <a:t>Integrated, multidisciplinary care models</a:t>
            </a:r>
            <a:r>
              <a:rPr lang="en" sz="1600" b="1">
                <a:solidFill>
                  <a:schemeClr val="accent2"/>
                </a:solidFill>
              </a:rPr>
              <a:t> </a:t>
            </a:r>
            <a:r>
              <a:rPr lang="en" sz="1600">
                <a:solidFill>
                  <a:schemeClr val="accent2"/>
                </a:solidFill>
              </a:rPr>
              <a:t>(Tung et al, Bednar et al)</a:t>
            </a:r>
            <a:endParaRPr sz="1600">
              <a:solidFill>
                <a:schemeClr val="accent2"/>
              </a:solidFill>
            </a:endParaRPr>
          </a:p>
          <a:p>
            <a:pPr marL="914400" lvl="1" indent="-311150" algn="l" rtl="0">
              <a:lnSpc>
                <a:spcPct val="105000"/>
              </a:lnSpc>
              <a:spcBef>
                <a:spcPts val="0"/>
              </a:spcBef>
              <a:spcAft>
                <a:spcPts val="1200"/>
              </a:spcAft>
              <a:buClr>
                <a:schemeClr val="accent2"/>
              </a:buClr>
              <a:buSzPts val="1300"/>
              <a:buFont typeface="Arial"/>
              <a:buChar char="○"/>
            </a:pPr>
            <a:r>
              <a:rPr lang="en" sz="1300">
                <a:solidFill>
                  <a:schemeClr val="accent2"/>
                </a:solidFill>
              </a:rPr>
              <a:t>Embedding genetics professionals within oncology teams and fostering interdisciplinary collaboration </a:t>
            </a:r>
            <a:endParaRPr sz="1300" b="1">
              <a:solidFill>
                <a:schemeClr val="accent2"/>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59"/>
          <p:cNvSpPr txBox="1">
            <a:spLocks noGrp="1"/>
          </p:cNvSpPr>
          <p:nvPr>
            <p:ph type="title"/>
          </p:nvPr>
        </p:nvSpPr>
        <p:spPr>
          <a:xfrm>
            <a:off x="510450" y="1739850"/>
            <a:ext cx="8123100" cy="10962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en"/>
              <a:t>Real World Impact of Genetic Testing Programs</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6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Potential Benefits of Universal Testing</a:t>
            </a:r>
            <a:endParaRPr/>
          </a:p>
        </p:txBody>
      </p:sp>
      <p:sp>
        <p:nvSpPr>
          <p:cNvPr id="375" name="Google Shape;375;p60"/>
          <p:cNvSpPr txBox="1">
            <a:spLocks noGrp="1"/>
          </p:cNvSpPr>
          <p:nvPr>
            <p:ph type="body" idx="1"/>
          </p:nvPr>
        </p:nvSpPr>
        <p:spPr>
          <a:xfrm>
            <a:off x="311700" y="1017725"/>
            <a:ext cx="8520600" cy="3780300"/>
          </a:xfrm>
          <a:prstGeom prst="rect">
            <a:avLst/>
          </a:prstGeom>
        </p:spPr>
        <p:txBody>
          <a:bodyPr spcFirstLastPara="1" wrap="square" lIns="91425" tIns="91425" rIns="91425" bIns="91425" anchor="t" anchorCtr="0">
            <a:noAutofit/>
          </a:bodyPr>
          <a:lstStyle/>
          <a:p>
            <a:pPr marL="0" lvl="0" indent="0" algn="l" rtl="0">
              <a:lnSpc>
                <a:spcPct val="95000"/>
              </a:lnSpc>
              <a:spcBef>
                <a:spcPts val="0"/>
              </a:spcBef>
              <a:spcAft>
                <a:spcPts val="0"/>
              </a:spcAft>
              <a:buNone/>
            </a:pPr>
            <a:r>
              <a:rPr lang="en" sz="1400" b="1">
                <a:solidFill>
                  <a:schemeClr val="dk2"/>
                </a:solidFill>
                <a:highlight>
                  <a:srgbClr val="FFFFFF"/>
                </a:highlight>
              </a:rPr>
              <a:t>Guideline-Based Testing Misses Actionable Variants</a:t>
            </a:r>
            <a:endParaRPr sz="1400" b="1">
              <a:solidFill>
                <a:schemeClr val="dk2"/>
              </a:solidFill>
              <a:highlight>
                <a:srgbClr val="FFFFFF"/>
              </a:highlight>
            </a:endParaRPr>
          </a:p>
          <a:p>
            <a:pPr marL="457200" lvl="0" indent="-311150" algn="l" rtl="0">
              <a:lnSpc>
                <a:spcPct val="95000"/>
              </a:lnSpc>
              <a:spcBef>
                <a:spcPts val="1200"/>
              </a:spcBef>
              <a:spcAft>
                <a:spcPts val="0"/>
              </a:spcAft>
              <a:buClr>
                <a:srgbClr val="000000"/>
              </a:buClr>
              <a:buSzPts val="1300"/>
              <a:buFont typeface="Proxima Nova"/>
              <a:buChar char="●"/>
            </a:pPr>
            <a:r>
              <a:rPr lang="en" sz="1300">
                <a:solidFill>
                  <a:srgbClr val="000000"/>
                </a:solidFill>
                <a:highlight>
                  <a:srgbClr val="FFFFFF"/>
                </a:highlight>
              </a:rPr>
              <a:t>1 in 8 unselected cancer patients (13.3%) harbor a pathogenic germline variant (PGV); 6.4% had </a:t>
            </a:r>
            <a:r>
              <a:rPr lang="en" sz="1300" b="1">
                <a:solidFill>
                  <a:srgbClr val="000000"/>
                </a:solidFill>
                <a:highlight>
                  <a:srgbClr val="FFFFFF"/>
                </a:highlight>
              </a:rPr>
              <a:t>clinically actionable findings missed by guideline-directed testing</a:t>
            </a:r>
            <a:r>
              <a:rPr lang="en" sz="1300">
                <a:solidFill>
                  <a:srgbClr val="000000"/>
                </a:solidFill>
                <a:highlight>
                  <a:srgbClr val="FFFFFF"/>
                </a:highlight>
              </a:rPr>
              <a:t> (Samadder et al., JAMA Oncol 2021)</a:t>
            </a:r>
            <a:endParaRPr sz="1300">
              <a:solidFill>
                <a:srgbClr val="000000"/>
              </a:solidFill>
              <a:highlight>
                <a:srgbClr val="FFFFFF"/>
              </a:highlight>
            </a:endParaRPr>
          </a:p>
          <a:p>
            <a:pPr marL="457200" lvl="0" indent="-311150" algn="l" rtl="0">
              <a:lnSpc>
                <a:spcPct val="95000"/>
              </a:lnSpc>
              <a:spcBef>
                <a:spcPts val="0"/>
              </a:spcBef>
              <a:spcAft>
                <a:spcPts val="0"/>
              </a:spcAft>
              <a:buClr>
                <a:srgbClr val="000000"/>
              </a:buClr>
              <a:buSzPts val="1300"/>
              <a:buFont typeface="Proxima Nova"/>
              <a:buChar char="●"/>
            </a:pPr>
            <a:r>
              <a:rPr lang="en" sz="1300">
                <a:solidFill>
                  <a:srgbClr val="000000"/>
                </a:solidFill>
                <a:highlight>
                  <a:srgbClr val="FFFFFF"/>
                </a:highlight>
              </a:rPr>
              <a:t>In community oncology, </a:t>
            </a:r>
            <a:r>
              <a:rPr lang="en" sz="1300" b="1">
                <a:solidFill>
                  <a:srgbClr val="000000"/>
                </a:solidFill>
                <a:highlight>
                  <a:srgbClr val="FFFFFF"/>
                </a:highlight>
              </a:rPr>
              <a:t>&gt;50% of PGVs would have been missed by NCCN criteria, with higher VUS rates in Black/African-American patients </a:t>
            </a:r>
            <a:r>
              <a:rPr lang="en" sz="1300">
                <a:solidFill>
                  <a:srgbClr val="000000"/>
                </a:solidFill>
                <a:highlight>
                  <a:srgbClr val="FFFFFF"/>
                </a:highlight>
              </a:rPr>
              <a:t>(UNITY Trial, ASCO 2025)</a:t>
            </a:r>
            <a:endParaRPr sz="1300">
              <a:solidFill>
                <a:srgbClr val="000000"/>
              </a:solidFill>
              <a:highlight>
                <a:srgbClr val="FFFFFF"/>
              </a:highlight>
            </a:endParaRPr>
          </a:p>
          <a:p>
            <a:pPr marL="457200" lvl="0" indent="-311150" algn="l" rtl="0">
              <a:lnSpc>
                <a:spcPct val="95000"/>
              </a:lnSpc>
              <a:spcBef>
                <a:spcPts val="0"/>
              </a:spcBef>
              <a:spcAft>
                <a:spcPts val="0"/>
              </a:spcAft>
              <a:buClr>
                <a:srgbClr val="000000"/>
              </a:buClr>
              <a:buSzPts val="1300"/>
              <a:buFont typeface="Proxima Nova"/>
              <a:buChar char="●"/>
            </a:pPr>
            <a:r>
              <a:rPr lang="en" sz="1300" b="1">
                <a:solidFill>
                  <a:srgbClr val="000000"/>
                </a:solidFill>
                <a:highlight>
                  <a:srgbClr val="FFFFFF"/>
                </a:highlight>
              </a:rPr>
              <a:t>49% of BRCA1/2 carriers in the Geisinger screening program lacked a family history</a:t>
            </a:r>
            <a:r>
              <a:rPr lang="en" sz="1300">
                <a:solidFill>
                  <a:srgbClr val="000000"/>
                </a:solidFill>
                <a:highlight>
                  <a:srgbClr val="FFFFFF"/>
                </a:highlight>
              </a:rPr>
              <a:t> that would have triggered testing (Savatt et al., JAMA Netw Open 2025)</a:t>
            </a:r>
            <a:endParaRPr sz="1300">
              <a:solidFill>
                <a:srgbClr val="000000"/>
              </a:solidFill>
              <a:highlight>
                <a:srgbClr val="FFFFFF"/>
              </a:highlight>
            </a:endParaRPr>
          </a:p>
          <a:p>
            <a:pPr marL="0" lvl="0" indent="0" algn="l" rtl="0">
              <a:lnSpc>
                <a:spcPct val="95000"/>
              </a:lnSpc>
              <a:spcBef>
                <a:spcPts val="1200"/>
              </a:spcBef>
              <a:spcAft>
                <a:spcPts val="0"/>
              </a:spcAft>
              <a:buNone/>
            </a:pPr>
            <a:r>
              <a:rPr lang="en" sz="1508" b="1">
                <a:solidFill>
                  <a:schemeClr val="dk2"/>
                </a:solidFill>
                <a:highlight>
                  <a:srgbClr val="FFFFFF"/>
                </a:highlight>
              </a:rPr>
              <a:t>Direct Therapeutic Impact</a:t>
            </a:r>
            <a:endParaRPr sz="1508" b="1">
              <a:solidFill>
                <a:schemeClr val="dk2"/>
              </a:solidFill>
              <a:highlight>
                <a:srgbClr val="FFFFFF"/>
              </a:highlight>
            </a:endParaRPr>
          </a:p>
          <a:p>
            <a:pPr marL="457200" lvl="0" indent="-311150" algn="l" rtl="0">
              <a:lnSpc>
                <a:spcPct val="95000"/>
              </a:lnSpc>
              <a:spcBef>
                <a:spcPts val="1200"/>
              </a:spcBef>
              <a:spcAft>
                <a:spcPts val="0"/>
              </a:spcAft>
              <a:buClr>
                <a:srgbClr val="000000"/>
              </a:buClr>
              <a:buSzPts val="1300"/>
              <a:buFont typeface="Proxima Nova"/>
              <a:buChar char="●"/>
            </a:pPr>
            <a:r>
              <a:rPr lang="en" sz="1300">
                <a:solidFill>
                  <a:srgbClr val="000000"/>
                </a:solidFill>
                <a:highlight>
                  <a:srgbClr val="FFFFFF"/>
                </a:highlight>
              </a:rPr>
              <a:t>28% of patients with high-penetrance PGVs had treatment modifications, including targeted therapy (e.g., PARP inhibitors) or clinical trial enrollment (Samadder et al.)</a:t>
            </a:r>
            <a:endParaRPr sz="1300">
              <a:solidFill>
                <a:srgbClr val="000000"/>
              </a:solidFill>
              <a:highlight>
                <a:srgbClr val="FFFFFF"/>
              </a:highlight>
            </a:endParaRPr>
          </a:p>
          <a:p>
            <a:pPr marL="457200" lvl="0" indent="-311150" algn="l" rtl="0">
              <a:lnSpc>
                <a:spcPct val="95000"/>
              </a:lnSpc>
              <a:spcBef>
                <a:spcPts val="0"/>
              </a:spcBef>
              <a:spcAft>
                <a:spcPts val="0"/>
              </a:spcAft>
              <a:buClr>
                <a:srgbClr val="000000"/>
              </a:buClr>
              <a:buSzPts val="1300"/>
              <a:buFont typeface="Proxima Nova"/>
              <a:buChar char="●"/>
            </a:pPr>
            <a:r>
              <a:rPr lang="en" sz="1300">
                <a:solidFill>
                  <a:srgbClr val="000000"/>
                </a:solidFill>
                <a:highlight>
                  <a:srgbClr val="FFFFFF"/>
                </a:highlight>
              </a:rPr>
              <a:t>PARP inhibitors are now FDA-approved across breast, ovarian, pancreatic, and prostate cancers for germline BRCA1/2 carriers</a:t>
            </a:r>
            <a:endParaRPr sz="1300">
              <a:solidFill>
                <a:srgbClr val="000000"/>
              </a:solidFill>
              <a:highlight>
                <a:srgbClr val="FFFFFF"/>
              </a:highlight>
            </a:endParaRPr>
          </a:p>
          <a:p>
            <a:pPr marL="0" lvl="0" indent="0" algn="l" rtl="0">
              <a:lnSpc>
                <a:spcPct val="95000"/>
              </a:lnSpc>
              <a:spcBef>
                <a:spcPts val="1200"/>
              </a:spcBef>
              <a:spcAft>
                <a:spcPts val="0"/>
              </a:spcAft>
              <a:buNone/>
            </a:pPr>
            <a:r>
              <a:rPr lang="en" sz="1516" b="1">
                <a:solidFill>
                  <a:schemeClr val="dk2"/>
                </a:solidFill>
                <a:highlight>
                  <a:srgbClr val="FFFFFF"/>
                </a:highlight>
              </a:rPr>
              <a:t>Minimal Psychological Harm</a:t>
            </a:r>
            <a:endParaRPr sz="1516" b="1">
              <a:solidFill>
                <a:schemeClr val="dk2"/>
              </a:solidFill>
              <a:highlight>
                <a:srgbClr val="FFFFFF"/>
              </a:highlight>
            </a:endParaRPr>
          </a:p>
          <a:p>
            <a:pPr marL="457200" lvl="0" indent="-311150" algn="l" rtl="0">
              <a:lnSpc>
                <a:spcPct val="95000"/>
              </a:lnSpc>
              <a:spcBef>
                <a:spcPts val="0"/>
              </a:spcBef>
              <a:spcAft>
                <a:spcPts val="0"/>
              </a:spcAft>
              <a:buClr>
                <a:srgbClr val="000000"/>
              </a:buClr>
              <a:buSzPts val="1300"/>
              <a:buFont typeface="Proxima Nova"/>
              <a:buChar char="●"/>
            </a:pPr>
            <a:r>
              <a:rPr lang="en" sz="1300">
                <a:solidFill>
                  <a:srgbClr val="000000"/>
                </a:solidFill>
                <a:highlight>
                  <a:srgbClr val="FFFFFF"/>
                </a:highlight>
              </a:rPr>
              <a:t>Population screening shows no significant long-term differences in depression, anxiety, distress, or quality of life (Cannon et al., Clin Genet 2023)</a:t>
            </a:r>
            <a:endParaRPr sz="190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61"/>
          <p:cNvSpPr txBox="1">
            <a:spLocks noGrp="1"/>
          </p:cNvSpPr>
          <p:nvPr>
            <p:ph type="title"/>
          </p:nvPr>
        </p:nvSpPr>
        <p:spPr>
          <a:xfrm>
            <a:off x="311700" y="2617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solidFill>
                  <a:schemeClr val="dk2"/>
                </a:solidFill>
              </a:rPr>
              <a:t>Potential Harms of Universal Genomic Testing</a:t>
            </a:r>
            <a:endParaRPr b="1">
              <a:solidFill>
                <a:schemeClr val="dk2"/>
              </a:solidFill>
            </a:endParaRPr>
          </a:p>
        </p:txBody>
      </p:sp>
      <p:sp>
        <p:nvSpPr>
          <p:cNvPr id="381" name="Google Shape;381;p61"/>
          <p:cNvSpPr txBox="1">
            <a:spLocks noGrp="1"/>
          </p:cNvSpPr>
          <p:nvPr>
            <p:ph type="body" idx="1"/>
          </p:nvPr>
        </p:nvSpPr>
        <p:spPr>
          <a:xfrm>
            <a:off x="311700" y="937025"/>
            <a:ext cx="8520600" cy="3963000"/>
          </a:xfrm>
          <a:prstGeom prst="rect">
            <a:avLst/>
          </a:prstGeom>
        </p:spPr>
        <p:txBody>
          <a:bodyPr spcFirstLastPara="1" wrap="square" lIns="91425" tIns="91425" rIns="91425" bIns="91425" anchor="t" anchorCtr="0">
            <a:noAutofit/>
          </a:bodyPr>
          <a:lstStyle/>
          <a:p>
            <a:pPr marL="0" lvl="0" indent="0" algn="l" rtl="0">
              <a:lnSpc>
                <a:spcPct val="105000"/>
              </a:lnSpc>
              <a:spcBef>
                <a:spcPts val="0"/>
              </a:spcBef>
              <a:spcAft>
                <a:spcPts val="0"/>
              </a:spcAft>
              <a:buSzPts val="770"/>
              <a:buNone/>
            </a:pPr>
            <a:r>
              <a:rPr lang="en" sz="1100" b="1">
                <a:solidFill>
                  <a:schemeClr val="dk1"/>
                </a:solidFill>
                <a:highlight>
                  <a:srgbClr val="FFFFFF"/>
                </a:highlight>
              </a:rPr>
              <a:t>Psychological Distress</a:t>
            </a:r>
            <a:endParaRPr sz="1100" b="1">
              <a:solidFill>
                <a:schemeClr val="dk1"/>
              </a:solidFill>
              <a:highlight>
                <a:srgbClr val="FFFFFF"/>
              </a:highlight>
            </a:endParaRPr>
          </a:p>
          <a:p>
            <a:pPr marL="457200" lvl="0" indent="-298450" algn="l" rtl="0">
              <a:lnSpc>
                <a:spcPct val="105000"/>
              </a:lnSpc>
              <a:spcBef>
                <a:spcPts val="0"/>
              </a:spcBef>
              <a:spcAft>
                <a:spcPts val="0"/>
              </a:spcAft>
              <a:buClr>
                <a:schemeClr val="dk1"/>
              </a:buClr>
              <a:buSzPts val="1100"/>
              <a:buFont typeface="Proxima Nova"/>
              <a:buChar char="●"/>
            </a:pPr>
            <a:r>
              <a:rPr lang="en" sz="1100">
                <a:solidFill>
                  <a:schemeClr val="dk1"/>
                </a:solidFill>
                <a:highlight>
                  <a:srgbClr val="FFFFFF"/>
                </a:highlight>
              </a:rPr>
              <a:t>Pathogenic findings can cause distress and anxiety; VUS results may generate confusion due to uncertain clinical significance (Tung et al., JCO 2024; Hampel Yurgelun, JCO 2022)</a:t>
            </a:r>
            <a:endParaRPr sz="1100">
              <a:solidFill>
                <a:schemeClr val="dk1"/>
              </a:solidFill>
              <a:highlight>
                <a:srgbClr val="FFFFFF"/>
              </a:highlight>
            </a:endParaRPr>
          </a:p>
          <a:p>
            <a:pPr marL="457200" lvl="0" indent="-298450" algn="l" rtl="0">
              <a:lnSpc>
                <a:spcPct val="105000"/>
              </a:lnSpc>
              <a:spcBef>
                <a:spcPts val="0"/>
              </a:spcBef>
              <a:spcAft>
                <a:spcPts val="0"/>
              </a:spcAft>
              <a:buClr>
                <a:schemeClr val="dk1"/>
              </a:buClr>
              <a:buSzPts val="1100"/>
              <a:buFont typeface="Proxima Nova"/>
              <a:buChar char="●"/>
            </a:pPr>
            <a:r>
              <a:rPr lang="en" sz="1100">
                <a:solidFill>
                  <a:schemeClr val="dk1"/>
                </a:solidFill>
                <a:highlight>
                  <a:srgbClr val="FFFFFF"/>
                </a:highlight>
              </a:rPr>
              <a:t>However, large studies show 92%–96% of patients exhibit low distress after multigene panel testing, and distress diminishes over time (Culver et al., Cancer 2021; Solomon et al., Genet Med 2026)</a:t>
            </a:r>
            <a:endParaRPr sz="1100">
              <a:solidFill>
                <a:schemeClr val="dk1"/>
              </a:solidFill>
              <a:highlight>
                <a:srgbClr val="FFFFFF"/>
              </a:highlight>
            </a:endParaRPr>
          </a:p>
          <a:p>
            <a:pPr marL="0" lvl="0" indent="0" algn="l" rtl="0">
              <a:lnSpc>
                <a:spcPct val="105000"/>
              </a:lnSpc>
              <a:spcBef>
                <a:spcPts val="1200"/>
              </a:spcBef>
              <a:spcAft>
                <a:spcPts val="0"/>
              </a:spcAft>
              <a:buSzPts val="770"/>
              <a:buNone/>
            </a:pPr>
            <a:r>
              <a:rPr lang="en" sz="1100" b="1">
                <a:solidFill>
                  <a:schemeClr val="dk1"/>
                </a:solidFill>
                <a:highlight>
                  <a:srgbClr val="FFFFFF"/>
                </a:highlight>
              </a:rPr>
              <a:t>Misinterpretation of Results</a:t>
            </a:r>
            <a:endParaRPr sz="1100" b="1">
              <a:solidFill>
                <a:schemeClr val="dk1"/>
              </a:solidFill>
              <a:highlight>
                <a:srgbClr val="FFFFFF"/>
              </a:highlight>
            </a:endParaRPr>
          </a:p>
          <a:p>
            <a:pPr marL="457200" lvl="0" indent="-298450" algn="l" rtl="0">
              <a:lnSpc>
                <a:spcPct val="105000"/>
              </a:lnSpc>
              <a:spcBef>
                <a:spcPts val="0"/>
              </a:spcBef>
              <a:spcAft>
                <a:spcPts val="0"/>
              </a:spcAft>
              <a:buClr>
                <a:schemeClr val="dk1"/>
              </a:buClr>
              <a:buSzPts val="1100"/>
              <a:buFont typeface="Proxima Nova"/>
              <a:buChar char="●"/>
            </a:pPr>
            <a:r>
              <a:rPr lang="en" sz="1100">
                <a:solidFill>
                  <a:schemeClr val="dk1"/>
                </a:solidFill>
                <a:highlight>
                  <a:srgbClr val="FFFFFF"/>
                </a:highlight>
              </a:rPr>
              <a:t>Clinicians without genetics training may misinterpret VUS or moderate-penetrance findings, leading to unnecessary surveillance, risk-reducing interventions, or prophylactic surgeries (Tung et al., JCO 2024)</a:t>
            </a:r>
            <a:endParaRPr sz="1100">
              <a:solidFill>
                <a:schemeClr val="dk1"/>
              </a:solidFill>
              <a:highlight>
                <a:srgbClr val="FFFFFF"/>
              </a:highlight>
            </a:endParaRPr>
          </a:p>
          <a:p>
            <a:pPr marL="0" lvl="0" indent="0" algn="l" rtl="0">
              <a:lnSpc>
                <a:spcPct val="105000"/>
              </a:lnSpc>
              <a:spcBef>
                <a:spcPts val="1200"/>
              </a:spcBef>
              <a:spcAft>
                <a:spcPts val="0"/>
              </a:spcAft>
              <a:buSzPts val="770"/>
              <a:buNone/>
            </a:pPr>
            <a:r>
              <a:rPr lang="en" sz="1100" b="1">
                <a:solidFill>
                  <a:schemeClr val="dk1"/>
                </a:solidFill>
                <a:highlight>
                  <a:srgbClr val="FFFFFF"/>
                </a:highlight>
              </a:rPr>
              <a:t>Family and Social Implications</a:t>
            </a:r>
            <a:endParaRPr sz="1100" b="1">
              <a:solidFill>
                <a:schemeClr val="dk1"/>
              </a:solidFill>
              <a:highlight>
                <a:srgbClr val="FFFFFF"/>
              </a:highlight>
            </a:endParaRPr>
          </a:p>
          <a:p>
            <a:pPr marL="457200" lvl="0" indent="-298450" algn="l" rtl="0">
              <a:lnSpc>
                <a:spcPct val="105000"/>
              </a:lnSpc>
              <a:spcBef>
                <a:spcPts val="0"/>
              </a:spcBef>
              <a:spcAft>
                <a:spcPts val="0"/>
              </a:spcAft>
              <a:buClr>
                <a:schemeClr val="dk1"/>
              </a:buClr>
              <a:buSzPts val="1100"/>
              <a:buFont typeface="Proxima Nova"/>
              <a:buChar char="●"/>
            </a:pPr>
            <a:r>
              <a:rPr lang="en" sz="1100">
                <a:solidFill>
                  <a:schemeClr val="dk1"/>
                </a:solidFill>
                <a:highlight>
                  <a:srgbClr val="FFFFFF"/>
                </a:highlight>
              </a:rPr>
              <a:t>Hereditary findings create obligations for cascade testing and disclosure to relatives, with potential for familial conflict, guilt, or distress (Hampel Yurgelun, JCO 2022)</a:t>
            </a:r>
            <a:endParaRPr sz="1100">
              <a:solidFill>
                <a:schemeClr val="dk1"/>
              </a:solidFill>
              <a:highlight>
                <a:srgbClr val="FFFFFF"/>
              </a:highlight>
            </a:endParaRPr>
          </a:p>
          <a:p>
            <a:pPr marL="0" lvl="0" indent="0" algn="l" rtl="0">
              <a:lnSpc>
                <a:spcPct val="105000"/>
              </a:lnSpc>
              <a:spcBef>
                <a:spcPts val="1200"/>
              </a:spcBef>
              <a:spcAft>
                <a:spcPts val="0"/>
              </a:spcAft>
              <a:buSzPts val="770"/>
              <a:buNone/>
            </a:pPr>
            <a:r>
              <a:rPr lang="en" sz="1100" b="1">
                <a:solidFill>
                  <a:schemeClr val="dk1"/>
                </a:solidFill>
                <a:highlight>
                  <a:srgbClr val="FFFFFF"/>
                </a:highlight>
              </a:rPr>
              <a:t>Privacy and Discrimination Concerns</a:t>
            </a:r>
            <a:endParaRPr sz="1100" b="1">
              <a:solidFill>
                <a:schemeClr val="dk1"/>
              </a:solidFill>
              <a:highlight>
                <a:srgbClr val="FFFFFF"/>
              </a:highlight>
            </a:endParaRPr>
          </a:p>
          <a:p>
            <a:pPr marL="457200" lvl="0" indent="-298450" algn="l" rtl="0">
              <a:lnSpc>
                <a:spcPct val="105000"/>
              </a:lnSpc>
              <a:spcBef>
                <a:spcPts val="0"/>
              </a:spcBef>
              <a:spcAft>
                <a:spcPts val="0"/>
              </a:spcAft>
              <a:buClr>
                <a:schemeClr val="dk1"/>
              </a:buClr>
              <a:buSzPts val="1100"/>
              <a:buFont typeface="Proxima Nova"/>
              <a:buChar char="●"/>
            </a:pPr>
            <a:r>
              <a:rPr lang="en" sz="1100">
                <a:solidFill>
                  <a:schemeClr val="dk1"/>
                </a:solidFill>
                <a:highlight>
                  <a:srgbClr val="FFFFFF"/>
                </a:highlight>
              </a:rPr>
              <a:t>GINA protects against genetic discrimination in health insurance and employment, but does </a:t>
            </a:r>
            <a:r>
              <a:rPr lang="en" sz="1100" b="1">
                <a:solidFill>
                  <a:schemeClr val="dk1"/>
                </a:solidFill>
                <a:highlight>
                  <a:srgbClr val="FFFFFF"/>
                </a:highlight>
              </a:rPr>
              <a:t>NOT </a:t>
            </a:r>
            <a:r>
              <a:rPr lang="en" sz="1100">
                <a:solidFill>
                  <a:schemeClr val="dk1"/>
                </a:solidFill>
                <a:highlight>
                  <a:srgbClr val="FFFFFF"/>
                </a:highlight>
              </a:rPr>
              <a:t>cover life, disability, or long-term care insurance, nor employers with 15 employees (GINA 2008; ACMG 2022)</a:t>
            </a:r>
            <a:endParaRPr sz="1100">
              <a:solidFill>
                <a:schemeClr val="dk1"/>
              </a:solidFill>
              <a:highlight>
                <a:srgbClr val="FFFFFF"/>
              </a:highlight>
            </a:endParaRPr>
          </a:p>
          <a:p>
            <a:pPr marL="0" lvl="0" indent="0" algn="l" rtl="0">
              <a:lnSpc>
                <a:spcPct val="105000"/>
              </a:lnSpc>
              <a:spcBef>
                <a:spcPts val="1200"/>
              </a:spcBef>
              <a:spcAft>
                <a:spcPts val="0"/>
              </a:spcAft>
              <a:buSzPts val="770"/>
              <a:buNone/>
            </a:pPr>
            <a:r>
              <a:rPr lang="en" sz="1100" b="1">
                <a:solidFill>
                  <a:schemeClr val="dk1"/>
                </a:solidFill>
                <a:highlight>
                  <a:srgbClr val="FFFFFF"/>
                </a:highlight>
              </a:rPr>
              <a:t>Resource and Access Strain</a:t>
            </a:r>
            <a:endParaRPr sz="1100" b="1">
              <a:solidFill>
                <a:schemeClr val="dk1"/>
              </a:solidFill>
              <a:highlight>
                <a:srgbClr val="FFFFFF"/>
              </a:highlight>
            </a:endParaRPr>
          </a:p>
          <a:p>
            <a:pPr marL="457200" lvl="0" indent="-298450" algn="l" rtl="0">
              <a:lnSpc>
                <a:spcPct val="105000"/>
              </a:lnSpc>
              <a:spcBef>
                <a:spcPts val="0"/>
              </a:spcBef>
              <a:spcAft>
                <a:spcPts val="0"/>
              </a:spcAft>
              <a:buClr>
                <a:schemeClr val="dk1"/>
              </a:buClr>
              <a:buSzPts val="1100"/>
              <a:buChar char="●"/>
            </a:pPr>
            <a:r>
              <a:rPr lang="en" sz="1100">
                <a:solidFill>
                  <a:schemeClr val="dk1"/>
                </a:solidFill>
              </a:rPr>
              <a:t>Increased demand for genetic counseling and result interpretation may strain systems and widen care inequities; Black/African-American patients have significantly higher VUS rates (50% vs. 36%), compounding interpretive challenges (UNITY Trial, ASCO 2025)</a:t>
            </a:r>
            <a:endParaRPr sz="1100" b="1">
              <a:solidFill>
                <a:schemeClr val="dk1"/>
              </a:solidFill>
              <a:highlight>
                <a:srgbClr val="FFFFFF"/>
              </a:high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62"/>
          <p:cNvSpPr txBox="1">
            <a:spLocks noGrp="1"/>
          </p:cNvSpPr>
          <p:nvPr>
            <p:ph type="title"/>
          </p:nvPr>
        </p:nvSpPr>
        <p:spPr>
          <a:xfrm>
            <a:off x="510450" y="2057400"/>
            <a:ext cx="8123100" cy="7788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Putting it to Practice</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63"/>
          <p:cNvSpPr txBox="1">
            <a:spLocks noGrp="1"/>
          </p:cNvSpPr>
          <p:nvPr>
            <p:ph type="title"/>
          </p:nvPr>
        </p:nvSpPr>
        <p:spPr>
          <a:xfrm>
            <a:off x="311700" y="2613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HOPE-Genomics RCT</a:t>
            </a:r>
            <a:endParaRPr/>
          </a:p>
        </p:txBody>
      </p:sp>
      <p:sp>
        <p:nvSpPr>
          <p:cNvPr id="392" name="Google Shape;392;p63"/>
          <p:cNvSpPr txBox="1">
            <a:spLocks noGrp="1"/>
          </p:cNvSpPr>
          <p:nvPr>
            <p:ph type="body" idx="1"/>
          </p:nvPr>
        </p:nvSpPr>
        <p:spPr>
          <a:xfrm>
            <a:off x="311700" y="894000"/>
            <a:ext cx="4947600" cy="3967800"/>
          </a:xfrm>
          <a:prstGeom prst="rect">
            <a:avLst/>
          </a:prstGeom>
        </p:spPr>
        <p:txBody>
          <a:bodyPr spcFirstLastPara="1" wrap="square" lIns="91425" tIns="91425" rIns="91425" bIns="91425" anchor="t" anchorCtr="0">
            <a:normAutofit/>
          </a:bodyPr>
          <a:lstStyle/>
          <a:p>
            <a:pPr marL="457200" lvl="0" indent="-298450" algn="l" rtl="0">
              <a:spcBef>
                <a:spcPts val="0"/>
              </a:spcBef>
              <a:spcAft>
                <a:spcPts val="0"/>
              </a:spcAft>
              <a:buClr>
                <a:schemeClr val="dk1"/>
              </a:buClr>
              <a:buSzPts val="1100"/>
              <a:buChar char="●"/>
            </a:pPr>
            <a:r>
              <a:rPr lang="en" sz="1100" b="1">
                <a:solidFill>
                  <a:schemeClr val="dk1"/>
                </a:solidFill>
              </a:rPr>
              <a:t>Objective:</a:t>
            </a:r>
            <a:r>
              <a:rPr lang="en" sz="1100">
                <a:solidFill>
                  <a:schemeClr val="dk1"/>
                </a:solidFill>
              </a:rPr>
              <a:t> Evaluate a web-based educational tool to improve patient understanding of genomic testing results and support informed decision-making in cancer care.</a:t>
            </a:r>
            <a:endParaRPr sz="1100">
              <a:solidFill>
                <a:schemeClr val="dk1"/>
              </a:solidFill>
            </a:endParaRPr>
          </a:p>
          <a:p>
            <a:pPr marL="457200" lvl="0" indent="-298450" algn="l" rtl="0">
              <a:spcBef>
                <a:spcPts val="0"/>
              </a:spcBef>
              <a:spcAft>
                <a:spcPts val="0"/>
              </a:spcAft>
              <a:buClr>
                <a:schemeClr val="dk1"/>
              </a:buClr>
              <a:buSzPts val="1100"/>
              <a:buChar char="●"/>
            </a:pPr>
            <a:r>
              <a:rPr lang="en" sz="1100" b="1">
                <a:solidFill>
                  <a:schemeClr val="dk1"/>
                </a:solidFill>
              </a:rPr>
              <a:t>Intervention</a:t>
            </a:r>
            <a:r>
              <a:rPr lang="en" sz="1100">
                <a:solidFill>
                  <a:schemeClr val="dk1"/>
                </a:solidFill>
              </a:rPr>
              <a:t>: HOPE-Genomics is an interactive, patient-facing platform that delivers:</a:t>
            </a:r>
            <a:endParaRPr sz="1100">
              <a:solidFill>
                <a:schemeClr val="dk1"/>
              </a:solidFill>
            </a:endParaRPr>
          </a:p>
          <a:p>
            <a:pPr marL="914400" lvl="1" indent="-298450" algn="l" rtl="0">
              <a:spcBef>
                <a:spcPts val="0"/>
              </a:spcBef>
              <a:spcAft>
                <a:spcPts val="0"/>
              </a:spcAft>
              <a:buClr>
                <a:schemeClr val="dk1"/>
              </a:buClr>
              <a:buSzPts val="1100"/>
              <a:buChar char="○"/>
            </a:pPr>
            <a:r>
              <a:rPr lang="en" sz="1100">
                <a:solidFill>
                  <a:schemeClr val="dk1"/>
                </a:solidFill>
              </a:rPr>
              <a:t>Personalized explanations of germline and somatic test results</a:t>
            </a:r>
            <a:endParaRPr sz="1100">
              <a:solidFill>
                <a:schemeClr val="dk1"/>
              </a:solidFill>
            </a:endParaRPr>
          </a:p>
          <a:p>
            <a:pPr marL="914400" lvl="1" indent="-298450" algn="l" rtl="0">
              <a:spcBef>
                <a:spcPts val="0"/>
              </a:spcBef>
              <a:spcAft>
                <a:spcPts val="0"/>
              </a:spcAft>
              <a:buClr>
                <a:schemeClr val="dk1"/>
              </a:buClr>
              <a:buSzPts val="1100"/>
              <a:buChar char="○"/>
            </a:pPr>
            <a:r>
              <a:rPr lang="en" sz="1100">
                <a:solidFill>
                  <a:schemeClr val="dk1"/>
                </a:solidFill>
              </a:rPr>
              <a:t>Educational modules to enhance genomic literacy</a:t>
            </a:r>
            <a:endParaRPr sz="1100">
              <a:solidFill>
                <a:schemeClr val="dk1"/>
              </a:solidFill>
            </a:endParaRPr>
          </a:p>
          <a:p>
            <a:pPr marL="914400" lvl="1" indent="-298450" algn="l" rtl="0">
              <a:spcBef>
                <a:spcPts val="0"/>
              </a:spcBef>
              <a:spcAft>
                <a:spcPts val="0"/>
              </a:spcAft>
              <a:buClr>
                <a:schemeClr val="dk1"/>
              </a:buClr>
              <a:buSzPts val="1100"/>
              <a:buChar char="○"/>
            </a:pPr>
            <a:r>
              <a:rPr lang="en" sz="1100">
                <a:solidFill>
                  <a:schemeClr val="dk1"/>
                </a:solidFill>
              </a:rPr>
              <a:t>Tools for family sharing and promoting cascade testing</a:t>
            </a:r>
            <a:endParaRPr sz="1100">
              <a:solidFill>
                <a:schemeClr val="dk1"/>
              </a:solidFill>
            </a:endParaRPr>
          </a:p>
          <a:p>
            <a:pPr marL="457200" lvl="0" indent="-298450" algn="l" rtl="0">
              <a:spcBef>
                <a:spcPts val="0"/>
              </a:spcBef>
              <a:spcAft>
                <a:spcPts val="0"/>
              </a:spcAft>
              <a:buClr>
                <a:schemeClr val="dk1"/>
              </a:buClr>
              <a:buSzPts val="1100"/>
              <a:buChar char="●"/>
            </a:pPr>
            <a:r>
              <a:rPr lang="en" sz="1100" b="1">
                <a:solidFill>
                  <a:schemeClr val="dk1"/>
                </a:solidFill>
              </a:rPr>
              <a:t>Study Design:</a:t>
            </a:r>
            <a:endParaRPr sz="1100" b="1">
              <a:solidFill>
                <a:schemeClr val="dk1"/>
              </a:solidFill>
            </a:endParaRPr>
          </a:p>
          <a:p>
            <a:pPr marL="914400" lvl="1" indent="-298450" algn="l" rtl="0">
              <a:spcBef>
                <a:spcPts val="0"/>
              </a:spcBef>
              <a:spcAft>
                <a:spcPts val="0"/>
              </a:spcAft>
              <a:buClr>
                <a:schemeClr val="dk1"/>
              </a:buClr>
              <a:buSzPts val="1100"/>
              <a:buChar char="○"/>
            </a:pPr>
            <a:r>
              <a:rPr lang="en" sz="1100">
                <a:solidFill>
                  <a:schemeClr val="dk1"/>
                </a:solidFill>
              </a:rPr>
              <a:t>Patients randomized to standard care vs. HOPE-Genomics platform</a:t>
            </a:r>
            <a:endParaRPr sz="1100">
              <a:solidFill>
                <a:schemeClr val="dk1"/>
              </a:solidFill>
            </a:endParaRPr>
          </a:p>
          <a:p>
            <a:pPr marL="914400" lvl="1" indent="-298450" algn="l" rtl="0">
              <a:spcBef>
                <a:spcPts val="0"/>
              </a:spcBef>
              <a:spcAft>
                <a:spcPts val="0"/>
              </a:spcAft>
              <a:buClr>
                <a:schemeClr val="dk1"/>
              </a:buClr>
              <a:buSzPts val="1100"/>
              <a:buChar char="○"/>
            </a:pPr>
            <a:r>
              <a:rPr lang="en" sz="1100">
                <a:solidFill>
                  <a:schemeClr val="dk1"/>
                </a:solidFill>
              </a:rPr>
              <a:t>Measures: Genomic comprehension, patient engagement, and communication of results</a:t>
            </a:r>
            <a:endParaRPr sz="1100">
              <a:solidFill>
                <a:schemeClr val="dk1"/>
              </a:solidFill>
            </a:endParaRPr>
          </a:p>
          <a:p>
            <a:pPr marL="457200" lvl="0" indent="-298450" algn="l" rtl="0">
              <a:spcBef>
                <a:spcPts val="0"/>
              </a:spcBef>
              <a:spcAft>
                <a:spcPts val="0"/>
              </a:spcAft>
              <a:buClr>
                <a:schemeClr val="dk1"/>
              </a:buClr>
              <a:buSzPts val="1100"/>
              <a:buChar char="●"/>
            </a:pPr>
            <a:r>
              <a:rPr lang="en" sz="1100" b="1">
                <a:solidFill>
                  <a:schemeClr val="dk1"/>
                </a:solidFill>
              </a:rPr>
              <a:t>Eligibility:</a:t>
            </a:r>
            <a:endParaRPr sz="1100" b="1">
              <a:solidFill>
                <a:schemeClr val="dk1"/>
              </a:solidFill>
            </a:endParaRPr>
          </a:p>
          <a:p>
            <a:pPr marL="914400" lvl="1" indent="-298450" algn="l" rtl="0">
              <a:spcBef>
                <a:spcPts val="0"/>
              </a:spcBef>
              <a:spcAft>
                <a:spcPts val="0"/>
              </a:spcAft>
              <a:buClr>
                <a:schemeClr val="dk1"/>
              </a:buClr>
              <a:buSzPts val="1100"/>
              <a:buChar char="○"/>
            </a:pPr>
            <a:r>
              <a:rPr lang="en" sz="1100">
                <a:solidFill>
                  <a:schemeClr val="dk1"/>
                </a:solidFill>
              </a:rPr>
              <a:t>Adult patients with actionable germline or somatic findings</a:t>
            </a:r>
            <a:endParaRPr sz="1100">
              <a:solidFill>
                <a:schemeClr val="dk1"/>
              </a:solidFill>
            </a:endParaRPr>
          </a:p>
          <a:p>
            <a:pPr marL="914400" lvl="1" indent="-298450" algn="l" rtl="0">
              <a:spcBef>
                <a:spcPts val="0"/>
              </a:spcBef>
              <a:spcAft>
                <a:spcPts val="0"/>
              </a:spcAft>
              <a:buClr>
                <a:schemeClr val="dk1"/>
              </a:buClr>
              <a:buSzPts val="1100"/>
              <a:buChar char="○"/>
            </a:pPr>
            <a:r>
              <a:rPr lang="en" sz="1100">
                <a:solidFill>
                  <a:schemeClr val="dk1"/>
                </a:solidFill>
              </a:rPr>
              <a:t>English, Spanish, or Mandarin-speaking</a:t>
            </a:r>
            <a:endParaRPr sz="1100">
              <a:solidFill>
                <a:schemeClr val="dk1"/>
              </a:solidFill>
            </a:endParaRPr>
          </a:p>
          <a:p>
            <a:pPr marL="457200" lvl="0" indent="-298450" algn="l" rtl="0">
              <a:spcBef>
                <a:spcPts val="0"/>
              </a:spcBef>
              <a:spcAft>
                <a:spcPts val="0"/>
              </a:spcAft>
              <a:buClr>
                <a:schemeClr val="dk1"/>
              </a:buClr>
              <a:buSzPts val="1100"/>
              <a:buChar char="●"/>
            </a:pPr>
            <a:r>
              <a:rPr lang="en" sz="1100" b="1">
                <a:solidFill>
                  <a:schemeClr val="dk1"/>
                </a:solidFill>
              </a:rPr>
              <a:t>Results:</a:t>
            </a:r>
            <a:r>
              <a:rPr lang="en" sz="1100">
                <a:solidFill>
                  <a:schemeClr val="dk1"/>
                </a:solidFill>
              </a:rPr>
              <a:t> TBD!!!</a:t>
            </a:r>
            <a:endParaRPr sz="1100">
              <a:solidFill>
                <a:schemeClr val="dk1"/>
              </a:solidFill>
            </a:endParaRPr>
          </a:p>
          <a:p>
            <a:pPr marL="0" lvl="0" indent="0" algn="l" rtl="0">
              <a:spcBef>
                <a:spcPts val="1200"/>
              </a:spcBef>
              <a:spcAft>
                <a:spcPts val="1200"/>
              </a:spcAft>
              <a:buNone/>
            </a:pPr>
            <a:r>
              <a:rPr lang="en" sz="1100">
                <a:solidFill>
                  <a:schemeClr val="dk1"/>
                </a:solidFill>
              </a:rPr>
              <a:t>For more information: </a:t>
            </a:r>
            <a:r>
              <a:rPr lang="en" sz="1100" u="sng">
                <a:solidFill>
                  <a:schemeClr val="hlink"/>
                </a:solidFill>
                <a:hlinkClick r:id="rId3"/>
              </a:rPr>
              <a:t>https://www.cityofhope.org/hope-genomics</a:t>
            </a:r>
            <a:r>
              <a:rPr lang="en" sz="1100">
                <a:solidFill>
                  <a:schemeClr val="dk1"/>
                </a:solidFill>
              </a:rPr>
              <a:t> </a:t>
            </a:r>
            <a:endParaRPr sz="1100">
              <a:solidFill>
                <a:schemeClr val="dk1"/>
              </a:solidFill>
            </a:endParaRPr>
          </a:p>
        </p:txBody>
      </p:sp>
      <p:pic>
        <p:nvPicPr>
          <p:cNvPr id="393" name="Google Shape;393;p63"/>
          <p:cNvPicPr preferRelativeResize="0"/>
          <p:nvPr/>
        </p:nvPicPr>
        <p:blipFill>
          <a:blip r:embed="rId4">
            <a:alphaModFix/>
          </a:blip>
          <a:stretch>
            <a:fillRect/>
          </a:stretch>
        </p:blipFill>
        <p:spPr>
          <a:xfrm>
            <a:off x="5259199" y="159200"/>
            <a:ext cx="3573100" cy="2057401"/>
          </a:xfrm>
          <a:prstGeom prst="rect">
            <a:avLst/>
          </a:prstGeom>
          <a:noFill/>
          <a:ln>
            <a:noFill/>
          </a:ln>
        </p:spPr>
      </p:pic>
      <p:pic>
        <p:nvPicPr>
          <p:cNvPr id="394" name="Google Shape;394;p63"/>
          <p:cNvPicPr preferRelativeResize="0"/>
          <p:nvPr/>
        </p:nvPicPr>
        <p:blipFill>
          <a:blip r:embed="rId5">
            <a:alphaModFix/>
          </a:blip>
          <a:stretch>
            <a:fillRect/>
          </a:stretch>
        </p:blipFill>
        <p:spPr>
          <a:xfrm>
            <a:off x="5259200" y="2259437"/>
            <a:ext cx="3768299" cy="2675888"/>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64"/>
          <p:cNvSpPr txBox="1">
            <a:spLocks noGrp="1"/>
          </p:cNvSpPr>
          <p:nvPr>
            <p:ph type="title"/>
          </p:nvPr>
        </p:nvSpPr>
        <p:spPr>
          <a:xfrm>
            <a:off x="311700" y="265200"/>
            <a:ext cx="6828600" cy="780300"/>
          </a:xfrm>
          <a:prstGeom prst="rect">
            <a:avLst/>
          </a:prstGeom>
        </p:spPr>
        <p:txBody>
          <a:bodyPr spcFirstLastPara="1" wrap="square" lIns="91425" tIns="91425" rIns="91425" bIns="91425" anchor="t" anchorCtr="0">
            <a:noAutofit/>
          </a:bodyPr>
          <a:lstStyle/>
          <a:p>
            <a:pPr marL="0" lvl="0" indent="0" algn="l" rtl="0">
              <a:lnSpc>
                <a:spcPct val="115000"/>
              </a:lnSpc>
              <a:spcBef>
                <a:spcPts val="2400"/>
              </a:spcBef>
              <a:spcAft>
                <a:spcPts val="0"/>
              </a:spcAft>
              <a:buSzPts val="990"/>
              <a:buNone/>
            </a:pPr>
            <a:r>
              <a:rPr lang="en" sz="1770" b="1">
                <a:solidFill>
                  <a:srgbClr val="0B0B0B"/>
                </a:solidFill>
                <a:highlight>
                  <a:srgbClr val="FFFFFF"/>
                </a:highlight>
              </a:rPr>
              <a:t>Healthcare utilization among individuals diagnosed with Lynch Syndrome through a universal germline genetic testing program.</a:t>
            </a:r>
            <a:endParaRPr sz="1770" b="1">
              <a:solidFill>
                <a:srgbClr val="0B0B0B"/>
              </a:solidFill>
              <a:highlight>
                <a:srgbClr val="FFFFFF"/>
              </a:highlight>
            </a:endParaRPr>
          </a:p>
          <a:p>
            <a:pPr marL="0" lvl="0" indent="0" algn="l" rtl="0">
              <a:spcBef>
                <a:spcPts val="600"/>
              </a:spcBef>
              <a:spcAft>
                <a:spcPts val="0"/>
              </a:spcAft>
              <a:buSzPts val="990"/>
              <a:buNone/>
            </a:pPr>
            <a:endParaRPr sz="2520"/>
          </a:p>
        </p:txBody>
      </p:sp>
      <p:sp>
        <p:nvSpPr>
          <p:cNvPr id="400" name="Google Shape;400;p64"/>
          <p:cNvSpPr txBox="1">
            <a:spLocks noGrp="1"/>
          </p:cNvSpPr>
          <p:nvPr>
            <p:ph type="body" idx="1"/>
          </p:nvPr>
        </p:nvSpPr>
        <p:spPr>
          <a:xfrm>
            <a:off x="311700" y="1045500"/>
            <a:ext cx="8520600" cy="3810300"/>
          </a:xfrm>
          <a:prstGeom prst="rect">
            <a:avLst/>
          </a:prstGeom>
        </p:spPr>
        <p:txBody>
          <a:bodyPr spcFirstLastPara="1" wrap="square" lIns="91425" tIns="91425" rIns="91425" bIns="91425" anchor="t" anchorCtr="0">
            <a:noAutofit/>
          </a:bodyPr>
          <a:lstStyle/>
          <a:p>
            <a:pPr marL="0" lvl="0" indent="0" algn="l" rtl="0">
              <a:lnSpc>
                <a:spcPct val="80000"/>
              </a:lnSpc>
              <a:spcBef>
                <a:spcPts val="0"/>
              </a:spcBef>
              <a:spcAft>
                <a:spcPts val="0"/>
              </a:spcAft>
              <a:buSzPts val="853"/>
              <a:buNone/>
            </a:pPr>
            <a:r>
              <a:rPr lang="en" sz="1030">
                <a:solidFill>
                  <a:schemeClr val="dk1"/>
                </a:solidFill>
              </a:rPr>
              <a:t>Reference: </a:t>
            </a:r>
            <a:r>
              <a:rPr lang="en" sz="1030">
                <a:solidFill>
                  <a:schemeClr val="dk1"/>
                </a:solidFill>
                <a:highlight>
                  <a:srgbClr val="FFFFFF"/>
                </a:highlight>
              </a:rPr>
              <a:t>Hampel, H., Solomon, I., Garcia, M., Luong, M., </a:t>
            </a:r>
            <a:r>
              <a:rPr lang="en" sz="1030" b="1">
                <a:solidFill>
                  <a:schemeClr val="dk1"/>
                </a:solidFill>
                <a:highlight>
                  <a:srgbClr val="FFFFFF"/>
                </a:highlight>
              </a:rPr>
              <a:t>Labib, S</a:t>
            </a:r>
            <a:r>
              <a:rPr lang="en" sz="1030">
                <a:solidFill>
                  <a:schemeClr val="dk1"/>
                </a:solidFill>
                <a:highlight>
                  <a:srgbClr val="FFFFFF"/>
                </a:highlight>
              </a:rPr>
              <a:t>., Bonner, J. D., ... &amp; Gray, S. W. (2023). Healthcare utilization among individuals diagnosed with lynch syndrome through a universal germline genetic testing program.</a:t>
            </a:r>
            <a:endParaRPr sz="1030">
              <a:solidFill>
                <a:schemeClr val="dk1"/>
              </a:solidFill>
            </a:endParaRPr>
          </a:p>
          <a:p>
            <a:pPr marL="0" lvl="0" indent="0" algn="l" rtl="0">
              <a:lnSpc>
                <a:spcPct val="80000"/>
              </a:lnSpc>
              <a:spcBef>
                <a:spcPts val="1200"/>
              </a:spcBef>
              <a:spcAft>
                <a:spcPts val="0"/>
              </a:spcAft>
              <a:buSzPts val="853"/>
              <a:buNone/>
            </a:pPr>
            <a:r>
              <a:rPr lang="en" sz="1169" b="1">
                <a:solidFill>
                  <a:schemeClr val="dk1"/>
                </a:solidFill>
              </a:rPr>
              <a:t>Objective:</a:t>
            </a:r>
            <a:r>
              <a:rPr lang="en" sz="1169">
                <a:solidFill>
                  <a:schemeClr val="dk1"/>
                </a:solidFill>
              </a:rPr>
              <a:t> </a:t>
            </a:r>
            <a:r>
              <a:rPr lang="en" sz="1169">
                <a:solidFill>
                  <a:srgbClr val="000000"/>
                </a:solidFill>
              </a:rPr>
              <a:t>Evaluate how </a:t>
            </a:r>
            <a:r>
              <a:rPr lang="en" sz="1169" b="1">
                <a:solidFill>
                  <a:srgbClr val="000000"/>
                </a:solidFill>
              </a:rPr>
              <a:t>universal germline genetic testing (GT)</a:t>
            </a:r>
            <a:r>
              <a:rPr lang="en" sz="1169">
                <a:solidFill>
                  <a:srgbClr val="000000"/>
                </a:solidFill>
              </a:rPr>
              <a:t> impacts healthcare utilization in individuals diagnosed with </a:t>
            </a:r>
            <a:r>
              <a:rPr lang="en" sz="1169" b="1">
                <a:solidFill>
                  <a:srgbClr val="000000"/>
                </a:solidFill>
              </a:rPr>
              <a:t>Lynch Syndrome</a:t>
            </a:r>
            <a:endParaRPr sz="1169">
              <a:solidFill>
                <a:schemeClr val="dk1"/>
              </a:solidFill>
            </a:endParaRPr>
          </a:p>
          <a:p>
            <a:pPr marL="0" lvl="0" indent="0" algn="l" rtl="0">
              <a:lnSpc>
                <a:spcPct val="95000"/>
              </a:lnSpc>
              <a:spcBef>
                <a:spcPts val="1200"/>
              </a:spcBef>
              <a:spcAft>
                <a:spcPts val="0"/>
              </a:spcAft>
              <a:buSzPts val="853"/>
              <a:buNone/>
            </a:pPr>
            <a:r>
              <a:rPr lang="en" sz="1169" b="1">
                <a:solidFill>
                  <a:srgbClr val="000000"/>
                </a:solidFill>
                <a:highlight>
                  <a:srgbClr val="FFFFFF"/>
                </a:highlight>
              </a:rPr>
              <a:t>Design:</a:t>
            </a:r>
            <a:r>
              <a:rPr lang="en" sz="1169">
                <a:solidFill>
                  <a:srgbClr val="000000"/>
                </a:solidFill>
                <a:highlight>
                  <a:srgbClr val="FFFFFF"/>
                </a:highlight>
              </a:rPr>
              <a:t> Retrospective EHR analysis of 10,814 patients who underwent universal GT; utilization assessed 1–29 months before and after testing, categorized as LS-related vs. unrelated per NCCN guidelines</a:t>
            </a:r>
            <a:endParaRPr sz="1169">
              <a:solidFill>
                <a:srgbClr val="000000"/>
              </a:solidFill>
              <a:highlight>
                <a:srgbClr val="FFFFFF"/>
              </a:highlight>
            </a:endParaRPr>
          </a:p>
          <a:p>
            <a:pPr marL="0" lvl="0" indent="0" algn="l" rtl="0">
              <a:lnSpc>
                <a:spcPct val="95000"/>
              </a:lnSpc>
              <a:spcBef>
                <a:spcPts val="1200"/>
              </a:spcBef>
              <a:spcAft>
                <a:spcPts val="0"/>
              </a:spcAft>
              <a:buSzPts val="853"/>
              <a:buNone/>
            </a:pPr>
            <a:r>
              <a:rPr lang="en" sz="1169" b="1">
                <a:solidFill>
                  <a:srgbClr val="000000"/>
                </a:solidFill>
                <a:highlight>
                  <a:srgbClr val="FFFFFF"/>
                </a:highlight>
              </a:rPr>
              <a:t>Key Findings</a:t>
            </a:r>
            <a:endParaRPr sz="1169" b="1">
              <a:solidFill>
                <a:srgbClr val="000000"/>
              </a:solidFill>
              <a:highlight>
                <a:srgbClr val="FFFFFF"/>
              </a:highlight>
            </a:endParaRPr>
          </a:p>
          <a:p>
            <a:pPr marL="457200" lvl="0" indent="-302816" algn="l" rtl="0">
              <a:lnSpc>
                <a:spcPct val="95000"/>
              </a:lnSpc>
              <a:spcBef>
                <a:spcPts val="0"/>
              </a:spcBef>
              <a:spcAft>
                <a:spcPts val="0"/>
              </a:spcAft>
              <a:buClr>
                <a:srgbClr val="000000"/>
              </a:buClr>
              <a:buSzPts val="1169"/>
              <a:buFont typeface="Proxima Nova"/>
              <a:buChar char="●"/>
            </a:pPr>
            <a:r>
              <a:rPr lang="en" sz="1169">
                <a:solidFill>
                  <a:srgbClr val="000000"/>
                </a:solidFill>
                <a:highlight>
                  <a:srgbClr val="FFFFFF"/>
                </a:highlight>
              </a:rPr>
              <a:t>80/10,814 (0.74%) had pathogenic/likely pathogenic variants in LS genes (MLH1, MSH2, MSH6, PMS2, EPCAM)</a:t>
            </a:r>
            <a:endParaRPr sz="1169">
              <a:solidFill>
                <a:srgbClr val="000000"/>
              </a:solidFill>
              <a:highlight>
                <a:srgbClr val="FFFFFF"/>
              </a:highlight>
            </a:endParaRPr>
          </a:p>
          <a:p>
            <a:pPr marL="457200" lvl="0" indent="-302816" algn="l" rtl="0">
              <a:lnSpc>
                <a:spcPct val="95000"/>
              </a:lnSpc>
              <a:spcBef>
                <a:spcPts val="0"/>
              </a:spcBef>
              <a:spcAft>
                <a:spcPts val="0"/>
              </a:spcAft>
              <a:buClr>
                <a:srgbClr val="000000"/>
              </a:buClr>
              <a:buSzPts val="1169"/>
              <a:buFont typeface="Proxima Nova"/>
              <a:buChar char="●"/>
            </a:pPr>
            <a:r>
              <a:rPr lang="en" sz="1169">
                <a:solidFill>
                  <a:srgbClr val="000000"/>
                </a:solidFill>
                <a:highlight>
                  <a:srgbClr val="FFFFFF"/>
                </a:highlight>
              </a:rPr>
              <a:t>86% (n = 69) had cancer; 45% had LS-associated cancers</a:t>
            </a:r>
            <a:endParaRPr sz="1169">
              <a:solidFill>
                <a:srgbClr val="000000"/>
              </a:solidFill>
              <a:highlight>
                <a:srgbClr val="FFFFFF"/>
              </a:highlight>
            </a:endParaRPr>
          </a:p>
          <a:p>
            <a:pPr marL="457200" lvl="0" indent="-302816" algn="l" rtl="0">
              <a:lnSpc>
                <a:spcPct val="95000"/>
              </a:lnSpc>
              <a:spcBef>
                <a:spcPts val="0"/>
              </a:spcBef>
              <a:spcAft>
                <a:spcPts val="0"/>
              </a:spcAft>
              <a:buClr>
                <a:srgbClr val="000000"/>
              </a:buClr>
              <a:buSzPts val="1169"/>
              <a:buFont typeface="Proxima Nova"/>
              <a:buChar char="●"/>
            </a:pPr>
            <a:r>
              <a:rPr lang="en" sz="1169" b="1">
                <a:solidFill>
                  <a:srgbClr val="000000"/>
                </a:solidFill>
                <a:highlight>
                  <a:srgbClr val="FFFFFF"/>
                </a:highlight>
              </a:rPr>
              <a:t>52% of LS patients had procedures, imaging, and/or therapy potentially related to their LS diagnosis</a:t>
            </a:r>
            <a:endParaRPr sz="1169" b="1">
              <a:solidFill>
                <a:srgbClr val="000000"/>
              </a:solidFill>
              <a:highlight>
                <a:srgbClr val="FFFFFF"/>
              </a:highlight>
            </a:endParaRPr>
          </a:p>
          <a:p>
            <a:pPr marL="457200" lvl="0" indent="-302816" algn="l" rtl="0">
              <a:lnSpc>
                <a:spcPct val="95000"/>
              </a:lnSpc>
              <a:spcBef>
                <a:spcPts val="0"/>
              </a:spcBef>
              <a:spcAft>
                <a:spcPts val="0"/>
              </a:spcAft>
              <a:buClr>
                <a:srgbClr val="000000"/>
              </a:buClr>
              <a:buSzPts val="1169"/>
              <a:buFont typeface="Proxima Nova"/>
              <a:buChar char="●"/>
            </a:pPr>
            <a:r>
              <a:rPr lang="en" sz="1169" b="1">
                <a:solidFill>
                  <a:srgbClr val="000000"/>
                </a:solidFill>
                <a:highlight>
                  <a:srgbClr val="FFFFFF"/>
                </a:highlight>
              </a:rPr>
              <a:t>Rates of colonoscopy, EGD, and HBSO were all higher after GT</a:t>
            </a:r>
            <a:endParaRPr sz="1169" b="1">
              <a:solidFill>
                <a:srgbClr val="000000"/>
              </a:solidFill>
              <a:highlight>
                <a:srgbClr val="FFFFFF"/>
              </a:highlight>
            </a:endParaRPr>
          </a:p>
          <a:p>
            <a:pPr marL="457200" lvl="0" indent="-302816" algn="l" rtl="0">
              <a:lnSpc>
                <a:spcPct val="95000"/>
              </a:lnSpc>
              <a:spcBef>
                <a:spcPts val="0"/>
              </a:spcBef>
              <a:spcAft>
                <a:spcPts val="0"/>
              </a:spcAft>
              <a:buClr>
                <a:srgbClr val="000000"/>
              </a:buClr>
              <a:buSzPts val="1169"/>
              <a:buFont typeface="Proxima Nova"/>
              <a:buChar char="●"/>
            </a:pPr>
            <a:r>
              <a:rPr lang="en" sz="1169">
                <a:solidFill>
                  <a:srgbClr val="000000"/>
                </a:solidFill>
                <a:highlight>
                  <a:srgbClr val="FFFFFF"/>
                </a:highlight>
              </a:rPr>
              <a:t>17% (n = 12) of cancer patients with LS received immune checkpoint inhibitor therapy</a:t>
            </a:r>
            <a:endParaRPr sz="1169">
              <a:solidFill>
                <a:srgbClr val="000000"/>
              </a:solidFill>
              <a:highlight>
                <a:srgbClr val="FFFFFF"/>
              </a:highlight>
            </a:endParaRPr>
          </a:p>
          <a:p>
            <a:pPr marL="0" lvl="0" indent="0" algn="l" rtl="0">
              <a:lnSpc>
                <a:spcPct val="95000"/>
              </a:lnSpc>
              <a:spcBef>
                <a:spcPts val="1200"/>
              </a:spcBef>
              <a:spcAft>
                <a:spcPts val="0"/>
              </a:spcAft>
              <a:buSzPts val="853"/>
              <a:buNone/>
            </a:pPr>
            <a:r>
              <a:rPr lang="en" sz="1169" b="1">
                <a:solidFill>
                  <a:srgbClr val="000000"/>
                </a:solidFill>
                <a:highlight>
                  <a:srgbClr val="FFFFFF"/>
                </a:highlight>
              </a:rPr>
              <a:t>Clinical Implications</a:t>
            </a:r>
            <a:endParaRPr sz="1169" b="1">
              <a:solidFill>
                <a:srgbClr val="000000"/>
              </a:solidFill>
              <a:highlight>
                <a:srgbClr val="FFFFFF"/>
              </a:highlight>
            </a:endParaRPr>
          </a:p>
          <a:p>
            <a:pPr marL="457200" lvl="0" indent="-302816" algn="l" rtl="0">
              <a:lnSpc>
                <a:spcPct val="95000"/>
              </a:lnSpc>
              <a:spcBef>
                <a:spcPts val="0"/>
              </a:spcBef>
              <a:spcAft>
                <a:spcPts val="0"/>
              </a:spcAft>
              <a:buClr>
                <a:srgbClr val="000000"/>
              </a:buClr>
              <a:buSzPts val="1169"/>
              <a:buFont typeface="Proxima Nova"/>
              <a:buChar char="●"/>
            </a:pPr>
            <a:r>
              <a:rPr lang="en" sz="1169">
                <a:solidFill>
                  <a:srgbClr val="000000"/>
                </a:solidFill>
                <a:highlight>
                  <a:srgbClr val="FFFFFF"/>
                </a:highlight>
              </a:rPr>
              <a:t>Universal GT identifies LS carriers who then receive guideline-concordant surveillance and treatment</a:t>
            </a:r>
            <a:endParaRPr sz="1169">
              <a:solidFill>
                <a:srgbClr val="000000"/>
              </a:solidFill>
              <a:highlight>
                <a:srgbClr val="FFFFFF"/>
              </a:highlight>
            </a:endParaRPr>
          </a:p>
          <a:p>
            <a:pPr marL="457200" lvl="0" indent="-302816" algn="l" rtl="0">
              <a:lnSpc>
                <a:spcPct val="95000"/>
              </a:lnSpc>
              <a:spcBef>
                <a:spcPts val="0"/>
              </a:spcBef>
              <a:spcAft>
                <a:spcPts val="0"/>
              </a:spcAft>
              <a:buClr>
                <a:srgbClr val="000000"/>
              </a:buClr>
              <a:buSzPts val="1169"/>
              <a:buFont typeface="Proxima Nova"/>
              <a:buChar char="●"/>
            </a:pPr>
            <a:r>
              <a:rPr lang="en" sz="1169">
                <a:solidFill>
                  <a:srgbClr val="000000"/>
                </a:solidFill>
                <a:highlight>
                  <a:srgbClr val="FFFFFF"/>
                </a:highlight>
              </a:rPr>
              <a:t>Findings support that </a:t>
            </a:r>
            <a:r>
              <a:rPr lang="en" sz="1169" b="1">
                <a:solidFill>
                  <a:srgbClr val="000000"/>
                </a:solidFill>
                <a:highlight>
                  <a:srgbClr val="FFFFFF"/>
                </a:highlight>
              </a:rPr>
              <a:t>universal testing translates into actionable clinical care </a:t>
            </a:r>
            <a:r>
              <a:rPr lang="en" sz="1169">
                <a:solidFill>
                  <a:srgbClr val="000000"/>
                </a:solidFill>
                <a:highlight>
                  <a:srgbClr val="FFFFFF"/>
                </a:highlight>
              </a:rPr>
              <a:t>— not just diagnosis</a:t>
            </a:r>
            <a:endParaRPr sz="1169">
              <a:solidFill>
                <a:srgbClr val="000000"/>
              </a:solidFill>
              <a:highlight>
                <a:srgbClr val="FFFFFF"/>
              </a:highlight>
            </a:endParaRPr>
          </a:p>
          <a:p>
            <a:pPr marL="0" lvl="0" indent="0" algn="l" rtl="0">
              <a:lnSpc>
                <a:spcPct val="95000"/>
              </a:lnSpc>
              <a:spcBef>
                <a:spcPts val="1200"/>
              </a:spcBef>
              <a:spcAft>
                <a:spcPts val="0"/>
              </a:spcAft>
              <a:buSzPts val="853"/>
              <a:buNone/>
            </a:pPr>
            <a:r>
              <a:rPr lang="en" sz="1169" b="1">
                <a:solidFill>
                  <a:srgbClr val="000000"/>
                </a:solidFill>
                <a:highlight>
                  <a:srgbClr val="FFFFFF"/>
                </a:highlight>
              </a:rPr>
              <a:t>Limitations</a:t>
            </a:r>
            <a:endParaRPr sz="1169" b="1">
              <a:solidFill>
                <a:srgbClr val="000000"/>
              </a:solidFill>
              <a:highlight>
                <a:srgbClr val="FFFFFF"/>
              </a:highlight>
            </a:endParaRPr>
          </a:p>
          <a:p>
            <a:pPr marL="457200" lvl="0" indent="-302816" algn="l" rtl="0">
              <a:lnSpc>
                <a:spcPct val="95000"/>
              </a:lnSpc>
              <a:spcBef>
                <a:spcPts val="0"/>
              </a:spcBef>
              <a:spcAft>
                <a:spcPts val="0"/>
              </a:spcAft>
              <a:buClr>
                <a:srgbClr val="000000"/>
              </a:buClr>
              <a:buSzPts val="1169"/>
              <a:buFont typeface="Proxima Nova"/>
              <a:buChar char="●"/>
            </a:pPr>
            <a:r>
              <a:rPr lang="en" sz="1169">
                <a:solidFill>
                  <a:srgbClr val="000000"/>
                </a:solidFill>
                <a:highlight>
                  <a:srgbClr val="FFFFFF"/>
                </a:highlight>
              </a:rPr>
              <a:t>Informatics approach cannot distinguish therapeutic vs. prophylactic intent (e.g., HBSO)</a:t>
            </a:r>
            <a:endParaRPr sz="1169">
              <a:solidFill>
                <a:srgbClr val="000000"/>
              </a:solidFill>
              <a:highlight>
                <a:srgbClr val="FFFFFF"/>
              </a:highlight>
            </a:endParaRPr>
          </a:p>
          <a:p>
            <a:pPr marL="457200" lvl="0" indent="-302816" algn="l" rtl="0">
              <a:lnSpc>
                <a:spcPct val="95000"/>
              </a:lnSpc>
              <a:spcBef>
                <a:spcPts val="0"/>
              </a:spcBef>
              <a:spcAft>
                <a:spcPts val="0"/>
              </a:spcAft>
              <a:buClr>
                <a:srgbClr val="000000"/>
              </a:buClr>
              <a:buSzPts val="1169"/>
              <a:buFont typeface="Proxima Nova"/>
              <a:buChar char="●"/>
            </a:pPr>
            <a:r>
              <a:rPr lang="en" sz="1169">
                <a:solidFill>
                  <a:srgbClr val="000000"/>
                </a:solidFill>
                <a:highlight>
                  <a:srgbClr val="FFFFFF"/>
                </a:highlight>
              </a:rPr>
              <a:t>Prior GT and motivations for procedures not captured in codified EHR data</a:t>
            </a:r>
            <a:endParaRPr sz="1169" b="1">
              <a:solidFill>
                <a:schemeClr val="dk1"/>
              </a:solidFill>
            </a:endParaRPr>
          </a:p>
        </p:txBody>
      </p:sp>
      <p:pic>
        <p:nvPicPr>
          <p:cNvPr id="401" name="Google Shape;401;p64"/>
          <p:cNvPicPr preferRelativeResize="0"/>
          <p:nvPr/>
        </p:nvPicPr>
        <p:blipFill>
          <a:blip r:embed="rId3">
            <a:alphaModFix/>
          </a:blip>
          <a:stretch>
            <a:fillRect/>
          </a:stretch>
        </p:blipFill>
        <p:spPr>
          <a:xfrm>
            <a:off x="6941000" y="130050"/>
            <a:ext cx="2039225" cy="419825"/>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p65"/>
          <p:cNvSpPr txBox="1">
            <a:spLocks noGrp="1"/>
          </p:cNvSpPr>
          <p:nvPr>
            <p:ph type="title"/>
          </p:nvPr>
        </p:nvSpPr>
        <p:spPr>
          <a:xfrm>
            <a:off x="311700" y="118825"/>
            <a:ext cx="6285000" cy="827700"/>
          </a:xfrm>
          <a:prstGeom prst="rect">
            <a:avLst/>
          </a:prstGeom>
        </p:spPr>
        <p:txBody>
          <a:bodyPr spcFirstLastPara="1" wrap="square" lIns="91425" tIns="91425" rIns="91425" bIns="91425" anchor="t" anchorCtr="0">
            <a:noAutofit/>
          </a:bodyPr>
          <a:lstStyle/>
          <a:p>
            <a:pPr marL="0" lvl="0" indent="0" algn="l" rtl="0">
              <a:lnSpc>
                <a:spcPct val="115000"/>
              </a:lnSpc>
              <a:spcBef>
                <a:spcPts val="2400"/>
              </a:spcBef>
              <a:spcAft>
                <a:spcPts val="0"/>
              </a:spcAft>
              <a:buNone/>
            </a:pPr>
            <a:r>
              <a:rPr lang="en" sz="1500" b="1">
                <a:solidFill>
                  <a:srgbClr val="0B0B0B"/>
                </a:solidFill>
                <a:highlight>
                  <a:srgbClr val="FFFFFF"/>
                </a:highlight>
              </a:rPr>
              <a:t>Healthcare utilization among individuals diagnosed with hereditary breast-ovarian cancer syndrome through a universal germline genetic testing program.</a:t>
            </a:r>
            <a:endParaRPr sz="1500" b="1">
              <a:solidFill>
                <a:srgbClr val="0B0B0B"/>
              </a:solidFill>
              <a:highlight>
                <a:srgbClr val="FFFFFF"/>
              </a:highlight>
            </a:endParaRPr>
          </a:p>
          <a:p>
            <a:pPr marL="0" lvl="0" indent="0" algn="l" rtl="0">
              <a:spcBef>
                <a:spcPts val="600"/>
              </a:spcBef>
              <a:spcAft>
                <a:spcPts val="1200"/>
              </a:spcAft>
              <a:buNone/>
            </a:pPr>
            <a:endParaRPr sz="1800">
              <a:solidFill>
                <a:schemeClr val="accent3"/>
              </a:solidFill>
            </a:endParaRPr>
          </a:p>
        </p:txBody>
      </p:sp>
      <p:sp>
        <p:nvSpPr>
          <p:cNvPr id="407" name="Google Shape;407;p65"/>
          <p:cNvSpPr txBox="1">
            <a:spLocks noGrp="1"/>
          </p:cNvSpPr>
          <p:nvPr>
            <p:ph type="body" idx="1"/>
          </p:nvPr>
        </p:nvSpPr>
        <p:spPr>
          <a:xfrm>
            <a:off x="311700" y="1092875"/>
            <a:ext cx="8520600" cy="3862500"/>
          </a:xfrm>
          <a:prstGeom prst="rect">
            <a:avLst/>
          </a:prstGeom>
        </p:spPr>
        <p:txBody>
          <a:bodyPr spcFirstLastPara="1" wrap="square" lIns="91425" tIns="91425" rIns="91425" bIns="91425" anchor="t" anchorCtr="0">
            <a:noAutofit/>
          </a:bodyPr>
          <a:lstStyle/>
          <a:p>
            <a:pPr marL="0" lvl="0" indent="0" algn="l" rtl="0">
              <a:lnSpc>
                <a:spcPct val="80000"/>
              </a:lnSpc>
              <a:spcBef>
                <a:spcPts val="0"/>
              </a:spcBef>
              <a:spcAft>
                <a:spcPts val="0"/>
              </a:spcAft>
              <a:buSzPts val="853"/>
              <a:buNone/>
            </a:pPr>
            <a:r>
              <a:rPr lang="en" sz="953">
                <a:solidFill>
                  <a:srgbClr val="000000"/>
                </a:solidFill>
              </a:rPr>
              <a:t>Reference</a:t>
            </a:r>
            <a:r>
              <a:rPr lang="en" sz="953" b="1">
                <a:solidFill>
                  <a:srgbClr val="000000"/>
                </a:solidFill>
              </a:rPr>
              <a:t>: </a:t>
            </a:r>
            <a:r>
              <a:rPr lang="en" sz="875">
                <a:solidFill>
                  <a:srgbClr val="222222"/>
                </a:solidFill>
                <a:highlight>
                  <a:srgbClr val="FFFFFF"/>
                </a:highlight>
              </a:rPr>
              <a:t>Hampel, H., Solomon, I., Garcia, M., Luong, M., </a:t>
            </a:r>
            <a:r>
              <a:rPr lang="en" sz="875" b="1">
                <a:solidFill>
                  <a:srgbClr val="222222"/>
                </a:solidFill>
                <a:highlight>
                  <a:srgbClr val="FFFFFF"/>
                </a:highlight>
              </a:rPr>
              <a:t>Labib, S</a:t>
            </a:r>
            <a:r>
              <a:rPr lang="en" sz="875">
                <a:solidFill>
                  <a:srgbClr val="222222"/>
                </a:solidFill>
                <a:highlight>
                  <a:srgbClr val="FFFFFF"/>
                </a:highlight>
              </a:rPr>
              <a:t>., Bonner, J. D., ... &amp; Gray, S. W. (2023). Healthcare utilization among individuals diagnosed with HBOC syndrome through a universal germline genetic testing program.</a:t>
            </a:r>
            <a:endParaRPr sz="953" b="1">
              <a:solidFill>
                <a:srgbClr val="000000"/>
              </a:solidFill>
            </a:endParaRPr>
          </a:p>
          <a:p>
            <a:pPr marL="0" lvl="0" indent="0" algn="l" rtl="0">
              <a:lnSpc>
                <a:spcPct val="80000"/>
              </a:lnSpc>
              <a:spcBef>
                <a:spcPts val="1200"/>
              </a:spcBef>
              <a:spcAft>
                <a:spcPts val="0"/>
              </a:spcAft>
              <a:buNone/>
            </a:pPr>
            <a:r>
              <a:rPr lang="en" sz="953" b="1">
                <a:solidFill>
                  <a:srgbClr val="000000"/>
                </a:solidFill>
              </a:rPr>
              <a:t>Objective: </a:t>
            </a:r>
            <a:r>
              <a:rPr lang="en" sz="953">
                <a:solidFill>
                  <a:srgbClr val="000000"/>
                </a:solidFill>
              </a:rPr>
              <a:t>Evaluate how </a:t>
            </a:r>
            <a:r>
              <a:rPr lang="en" sz="953" b="1">
                <a:solidFill>
                  <a:srgbClr val="000000"/>
                </a:solidFill>
              </a:rPr>
              <a:t>universal germline genetic testing (GT)</a:t>
            </a:r>
            <a:r>
              <a:rPr lang="en" sz="953">
                <a:solidFill>
                  <a:srgbClr val="000000"/>
                </a:solidFill>
              </a:rPr>
              <a:t> impacts healthcare utilization in individuals diagnosed with </a:t>
            </a:r>
            <a:r>
              <a:rPr lang="en" sz="953" b="1">
                <a:solidFill>
                  <a:srgbClr val="000000"/>
                </a:solidFill>
              </a:rPr>
              <a:t>hereditary breast and ovarian cancer syndrome (HBOC)</a:t>
            </a:r>
            <a:r>
              <a:rPr lang="en" sz="953">
                <a:solidFill>
                  <a:srgbClr val="000000"/>
                </a:solidFill>
              </a:rPr>
              <a:t>.</a:t>
            </a:r>
            <a:endParaRPr sz="1030">
              <a:solidFill>
                <a:srgbClr val="000000"/>
              </a:solidFill>
              <a:highlight>
                <a:srgbClr val="FFFFFF"/>
              </a:highlight>
            </a:endParaRPr>
          </a:p>
          <a:p>
            <a:pPr marL="0" lvl="0" indent="0" algn="l" rtl="0">
              <a:lnSpc>
                <a:spcPct val="95000"/>
              </a:lnSpc>
              <a:spcBef>
                <a:spcPts val="1200"/>
              </a:spcBef>
              <a:spcAft>
                <a:spcPts val="0"/>
              </a:spcAft>
              <a:buSzPts val="853"/>
              <a:buNone/>
            </a:pPr>
            <a:r>
              <a:rPr lang="en" sz="1030" b="1">
                <a:solidFill>
                  <a:srgbClr val="000000"/>
                </a:solidFill>
                <a:highlight>
                  <a:srgbClr val="FFFFFF"/>
                </a:highlight>
              </a:rPr>
              <a:t>Design:</a:t>
            </a:r>
            <a:r>
              <a:rPr lang="en" sz="1030">
                <a:solidFill>
                  <a:srgbClr val="000000"/>
                </a:solidFill>
                <a:highlight>
                  <a:srgbClr val="FFFFFF"/>
                </a:highlight>
              </a:rPr>
              <a:t> Retrospective EHR analysis of 10,814 patients who underwent universal GT; utilization assessed 1–29 months before and after testing, categorized as HBOC-related vs. unrelated per NCCN guidelines</a:t>
            </a:r>
            <a:endParaRPr sz="1030">
              <a:solidFill>
                <a:srgbClr val="000000"/>
              </a:solidFill>
              <a:highlight>
                <a:srgbClr val="FFFFFF"/>
              </a:highlight>
            </a:endParaRPr>
          </a:p>
          <a:p>
            <a:pPr marL="0" lvl="0" indent="0" algn="l" rtl="0">
              <a:lnSpc>
                <a:spcPct val="95000"/>
              </a:lnSpc>
              <a:spcBef>
                <a:spcPts val="1200"/>
              </a:spcBef>
              <a:spcAft>
                <a:spcPts val="0"/>
              </a:spcAft>
              <a:buSzPts val="853"/>
              <a:buNone/>
            </a:pPr>
            <a:r>
              <a:rPr lang="en" sz="1030" b="1">
                <a:solidFill>
                  <a:srgbClr val="000000"/>
                </a:solidFill>
                <a:highlight>
                  <a:srgbClr val="FFFFFF"/>
                </a:highlight>
              </a:rPr>
              <a:t>Key Findings</a:t>
            </a:r>
            <a:endParaRPr sz="1030" b="1">
              <a:solidFill>
                <a:srgbClr val="000000"/>
              </a:solidFill>
              <a:highlight>
                <a:srgbClr val="FFFFFF"/>
              </a:highlight>
            </a:endParaRPr>
          </a:p>
          <a:p>
            <a:pPr marL="457200" lvl="0" indent="-294005" algn="l" rtl="0">
              <a:lnSpc>
                <a:spcPct val="95000"/>
              </a:lnSpc>
              <a:spcBef>
                <a:spcPts val="0"/>
              </a:spcBef>
              <a:spcAft>
                <a:spcPts val="0"/>
              </a:spcAft>
              <a:buClr>
                <a:srgbClr val="000000"/>
              </a:buClr>
              <a:buSzPts val="1030"/>
              <a:buFont typeface="Proxima Nova"/>
              <a:buChar char="●"/>
            </a:pPr>
            <a:r>
              <a:rPr lang="en" sz="1030">
                <a:solidFill>
                  <a:srgbClr val="000000"/>
                </a:solidFill>
                <a:highlight>
                  <a:srgbClr val="FFFFFF"/>
                </a:highlight>
              </a:rPr>
              <a:t>217/10,814 (2.0%) had pathogenic BRCA1/2 variants — nearly 3× the LS detection rate (0.74%)</a:t>
            </a:r>
            <a:endParaRPr sz="1030">
              <a:solidFill>
                <a:srgbClr val="000000"/>
              </a:solidFill>
              <a:highlight>
                <a:srgbClr val="FFFFFF"/>
              </a:highlight>
            </a:endParaRPr>
          </a:p>
          <a:p>
            <a:pPr marL="457200" lvl="0" indent="-294005" algn="l" rtl="0">
              <a:lnSpc>
                <a:spcPct val="95000"/>
              </a:lnSpc>
              <a:spcBef>
                <a:spcPts val="0"/>
              </a:spcBef>
              <a:spcAft>
                <a:spcPts val="0"/>
              </a:spcAft>
              <a:buClr>
                <a:srgbClr val="000000"/>
              </a:buClr>
              <a:buSzPts val="1030"/>
              <a:buFont typeface="Proxima Nova"/>
              <a:buChar char="●"/>
            </a:pPr>
            <a:r>
              <a:rPr lang="en" sz="1030">
                <a:solidFill>
                  <a:srgbClr val="000000"/>
                </a:solidFill>
                <a:highlight>
                  <a:srgbClr val="FFFFFF"/>
                </a:highlight>
              </a:rPr>
              <a:t>84% (n = 182) had cancer; 64% had HBOC-associated tumors</a:t>
            </a:r>
            <a:endParaRPr sz="1030">
              <a:solidFill>
                <a:srgbClr val="000000"/>
              </a:solidFill>
              <a:highlight>
                <a:srgbClr val="FFFFFF"/>
              </a:highlight>
            </a:endParaRPr>
          </a:p>
          <a:p>
            <a:pPr marL="457200" lvl="0" indent="-294005" algn="l" rtl="0">
              <a:lnSpc>
                <a:spcPct val="95000"/>
              </a:lnSpc>
              <a:spcBef>
                <a:spcPts val="0"/>
              </a:spcBef>
              <a:spcAft>
                <a:spcPts val="0"/>
              </a:spcAft>
              <a:buClr>
                <a:srgbClr val="000000"/>
              </a:buClr>
              <a:buSzPts val="1030"/>
              <a:buFont typeface="Proxima Nova"/>
              <a:buChar char="●"/>
            </a:pPr>
            <a:r>
              <a:rPr lang="en" sz="1030" b="1">
                <a:solidFill>
                  <a:srgbClr val="000000"/>
                </a:solidFill>
                <a:highlight>
                  <a:srgbClr val="FFFFFF"/>
                </a:highlight>
              </a:rPr>
              <a:t>83% of all BRCA1/2 carriers received possibly related care</a:t>
            </a:r>
            <a:r>
              <a:rPr lang="en" sz="1030">
                <a:solidFill>
                  <a:srgbClr val="000000"/>
                </a:solidFill>
                <a:highlight>
                  <a:srgbClr val="FFFFFF"/>
                </a:highlight>
              </a:rPr>
              <a:t>; 86% among cancer patients</a:t>
            </a:r>
            <a:endParaRPr sz="1030">
              <a:solidFill>
                <a:srgbClr val="000000"/>
              </a:solidFill>
              <a:highlight>
                <a:srgbClr val="FFFFFF"/>
              </a:highlight>
            </a:endParaRPr>
          </a:p>
          <a:p>
            <a:pPr marL="457200" lvl="0" indent="-294005" algn="l" rtl="0">
              <a:lnSpc>
                <a:spcPct val="95000"/>
              </a:lnSpc>
              <a:spcBef>
                <a:spcPts val="0"/>
              </a:spcBef>
              <a:spcAft>
                <a:spcPts val="0"/>
              </a:spcAft>
              <a:buClr>
                <a:srgbClr val="000000"/>
              </a:buClr>
              <a:buSzPts val="1030"/>
              <a:buFont typeface="Proxima Nova"/>
              <a:buChar char="●"/>
            </a:pPr>
            <a:r>
              <a:rPr lang="en" sz="1030">
                <a:solidFill>
                  <a:srgbClr val="000000"/>
                </a:solidFill>
                <a:highlight>
                  <a:srgbClr val="FFFFFF"/>
                </a:highlight>
              </a:rPr>
              <a:t>28% (n = 51) of cancer patients received PARP inhibitor therapy</a:t>
            </a:r>
            <a:endParaRPr sz="1030">
              <a:solidFill>
                <a:srgbClr val="000000"/>
              </a:solidFill>
              <a:highlight>
                <a:srgbClr val="FFFFFF"/>
              </a:highlight>
            </a:endParaRPr>
          </a:p>
          <a:p>
            <a:pPr marL="457200" lvl="0" indent="-294005" algn="l" rtl="0">
              <a:lnSpc>
                <a:spcPct val="95000"/>
              </a:lnSpc>
              <a:spcBef>
                <a:spcPts val="0"/>
              </a:spcBef>
              <a:spcAft>
                <a:spcPts val="0"/>
              </a:spcAft>
              <a:buClr>
                <a:srgbClr val="000000"/>
              </a:buClr>
              <a:buSzPts val="1030"/>
              <a:buFont typeface="Proxima Nova"/>
              <a:buChar char="●"/>
            </a:pPr>
            <a:r>
              <a:rPr lang="en" sz="1030" b="1">
                <a:solidFill>
                  <a:srgbClr val="000000"/>
                </a:solidFill>
                <a:highlight>
                  <a:srgbClr val="FFFFFF"/>
                </a:highlight>
              </a:rPr>
              <a:t>67% of unaffected carriers also received related care </a:t>
            </a:r>
            <a:r>
              <a:rPr lang="en" sz="1030">
                <a:solidFill>
                  <a:srgbClr val="000000"/>
                </a:solidFill>
                <a:highlight>
                  <a:srgbClr val="FFFFFF"/>
                </a:highlight>
              </a:rPr>
              <a:t>(e.g., breast MRI, surveillance)</a:t>
            </a:r>
            <a:endParaRPr sz="1030">
              <a:solidFill>
                <a:srgbClr val="000000"/>
              </a:solidFill>
              <a:highlight>
                <a:srgbClr val="FFFFFF"/>
              </a:highlight>
            </a:endParaRPr>
          </a:p>
          <a:p>
            <a:pPr marL="457200" lvl="0" indent="-294005" algn="l" rtl="0">
              <a:lnSpc>
                <a:spcPct val="95000"/>
              </a:lnSpc>
              <a:spcBef>
                <a:spcPts val="0"/>
              </a:spcBef>
              <a:spcAft>
                <a:spcPts val="0"/>
              </a:spcAft>
              <a:buClr>
                <a:srgbClr val="000000"/>
              </a:buClr>
              <a:buSzPts val="1030"/>
              <a:buFont typeface="Proxima Nova"/>
              <a:buChar char="●"/>
            </a:pPr>
            <a:r>
              <a:rPr lang="en" sz="1030">
                <a:solidFill>
                  <a:srgbClr val="000000"/>
                </a:solidFill>
                <a:highlight>
                  <a:srgbClr val="FFFFFF"/>
                </a:highlight>
              </a:rPr>
              <a:t>Utilization of breast MRI, mastectomy, and BSO mostly occurred prior to GT, likely for staging/treatment</a:t>
            </a:r>
            <a:endParaRPr sz="1030">
              <a:solidFill>
                <a:srgbClr val="000000"/>
              </a:solidFill>
              <a:highlight>
                <a:srgbClr val="FFFFFF"/>
              </a:highlight>
            </a:endParaRPr>
          </a:p>
          <a:p>
            <a:pPr marL="0" lvl="0" indent="0" algn="l" rtl="0">
              <a:lnSpc>
                <a:spcPct val="95000"/>
              </a:lnSpc>
              <a:spcBef>
                <a:spcPts val="1200"/>
              </a:spcBef>
              <a:spcAft>
                <a:spcPts val="0"/>
              </a:spcAft>
              <a:buSzPts val="853"/>
              <a:buNone/>
            </a:pPr>
            <a:r>
              <a:rPr lang="en" sz="1030" b="1">
                <a:solidFill>
                  <a:srgbClr val="000000"/>
                </a:solidFill>
                <a:highlight>
                  <a:srgbClr val="FFFFFF"/>
                </a:highlight>
              </a:rPr>
              <a:t>Clinical Implications</a:t>
            </a:r>
            <a:endParaRPr sz="1030" b="1">
              <a:solidFill>
                <a:srgbClr val="000000"/>
              </a:solidFill>
              <a:highlight>
                <a:srgbClr val="FFFFFF"/>
              </a:highlight>
            </a:endParaRPr>
          </a:p>
          <a:p>
            <a:pPr marL="457200" lvl="0" indent="-294005" algn="l" rtl="0">
              <a:lnSpc>
                <a:spcPct val="95000"/>
              </a:lnSpc>
              <a:spcBef>
                <a:spcPts val="0"/>
              </a:spcBef>
              <a:spcAft>
                <a:spcPts val="0"/>
              </a:spcAft>
              <a:buClr>
                <a:srgbClr val="000000"/>
              </a:buClr>
              <a:buSzPts val="1030"/>
              <a:buFont typeface="Proxima Nova"/>
              <a:buChar char="●"/>
            </a:pPr>
            <a:r>
              <a:rPr lang="en" sz="1030">
                <a:solidFill>
                  <a:srgbClr val="000000"/>
                </a:solidFill>
                <a:highlight>
                  <a:srgbClr val="FFFFFF"/>
                </a:highlight>
              </a:rPr>
              <a:t>Higher carrier prevalence and therapeutic actionability (PARP inhibitors) compared to LS</a:t>
            </a:r>
            <a:endParaRPr sz="1030">
              <a:solidFill>
                <a:srgbClr val="000000"/>
              </a:solidFill>
              <a:highlight>
                <a:srgbClr val="FFFFFF"/>
              </a:highlight>
            </a:endParaRPr>
          </a:p>
          <a:p>
            <a:pPr marL="457200" lvl="0" indent="-294005" algn="l" rtl="0">
              <a:lnSpc>
                <a:spcPct val="95000"/>
              </a:lnSpc>
              <a:spcBef>
                <a:spcPts val="0"/>
              </a:spcBef>
              <a:spcAft>
                <a:spcPts val="0"/>
              </a:spcAft>
              <a:buClr>
                <a:srgbClr val="000000"/>
              </a:buClr>
              <a:buSzPts val="1030"/>
              <a:buFont typeface="Proxima Nova"/>
              <a:buChar char="●"/>
            </a:pPr>
            <a:r>
              <a:rPr lang="en" sz="1030">
                <a:solidFill>
                  <a:srgbClr val="000000"/>
                </a:solidFill>
                <a:highlight>
                  <a:srgbClr val="FFFFFF"/>
                </a:highlight>
              </a:rPr>
              <a:t>Even unaffected carriers received guideline-concordant surveillance, though some may have had prior awareness of BRCA status</a:t>
            </a:r>
            <a:endParaRPr sz="1030">
              <a:solidFill>
                <a:srgbClr val="000000"/>
              </a:solidFill>
              <a:highlight>
                <a:srgbClr val="FFFFFF"/>
              </a:highlight>
            </a:endParaRPr>
          </a:p>
          <a:p>
            <a:pPr marL="0" lvl="0" indent="0" algn="l" rtl="0">
              <a:lnSpc>
                <a:spcPct val="95000"/>
              </a:lnSpc>
              <a:spcBef>
                <a:spcPts val="1200"/>
              </a:spcBef>
              <a:spcAft>
                <a:spcPts val="0"/>
              </a:spcAft>
              <a:buSzPts val="853"/>
              <a:buNone/>
            </a:pPr>
            <a:r>
              <a:rPr lang="en" sz="1030" b="1">
                <a:solidFill>
                  <a:srgbClr val="000000"/>
                </a:solidFill>
                <a:highlight>
                  <a:srgbClr val="FFFFFF"/>
                </a:highlight>
              </a:rPr>
              <a:t>Limitations</a:t>
            </a:r>
            <a:endParaRPr sz="1030" b="1">
              <a:solidFill>
                <a:srgbClr val="000000"/>
              </a:solidFill>
              <a:highlight>
                <a:srgbClr val="FFFFFF"/>
              </a:highlight>
            </a:endParaRPr>
          </a:p>
          <a:p>
            <a:pPr marL="457200" lvl="0" indent="-294005" algn="l" rtl="0">
              <a:lnSpc>
                <a:spcPct val="95000"/>
              </a:lnSpc>
              <a:spcBef>
                <a:spcPts val="0"/>
              </a:spcBef>
              <a:spcAft>
                <a:spcPts val="0"/>
              </a:spcAft>
              <a:buClr>
                <a:srgbClr val="000000"/>
              </a:buClr>
              <a:buSzPts val="1030"/>
              <a:buFont typeface="Proxima Nova"/>
              <a:buChar char="●"/>
            </a:pPr>
            <a:r>
              <a:rPr lang="en" sz="1030">
                <a:solidFill>
                  <a:srgbClr val="000000"/>
                </a:solidFill>
                <a:highlight>
                  <a:srgbClr val="FFFFFF"/>
                </a:highlight>
              </a:rPr>
              <a:t>Cannot distinguish therapeutic vs. prophylactic intent (e.g., mastectomy, BSO)</a:t>
            </a:r>
            <a:endParaRPr sz="1030">
              <a:solidFill>
                <a:srgbClr val="000000"/>
              </a:solidFill>
              <a:highlight>
                <a:srgbClr val="FFFFFF"/>
              </a:highlight>
            </a:endParaRPr>
          </a:p>
          <a:p>
            <a:pPr marL="457200" lvl="0" indent="-294005" algn="l" rtl="0">
              <a:lnSpc>
                <a:spcPct val="95000"/>
              </a:lnSpc>
              <a:spcBef>
                <a:spcPts val="0"/>
              </a:spcBef>
              <a:spcAft>
                <a:spcPts val="0"/>
              </a:spcAft>
              <a:buClr>
                <a:srgbClr val="000000"/>
              </a:buClr>
              <a:buSzPts val="1030"/>
              <a:buFont typeface="Proxima Nova"/>
              <a:buChar char="●"/>
            </a:pPr>
            <a:r>
              <a:rPr lang="en" sz="1030">
                <a:solidFill>
                  <a:srgbClr val="000000"/>
                </a:solidFill>
                <a:highlight>
                  <a:srgbClr val="FFFFFF"/>
                </a:highlight>
              </a:rPr>
              <a:t>Prior GT and motivations not captured in codified EHR data; text mining or chart review needed</a:t>
            </a:r>
            <a:endParaRPr sz="953" b="1">
              <a:solidFill>
                <a:srgbClr val="000000"/>
              </a:solidFill>
            </a:endParaRPr>
          </a:p>
        </p:txBody>
      </p:sp>
      <p:pic>
        <p:nvPicPr>
          <p:cNvPr id="408" name="Google Shape;408;p65"/>
          <p:cNvPicPr preferRelativeResize="0"/>
          <p:nvPr/>
        </p:nvPicPr>
        <p:blipFill>
          <a:blip r:embed="rId3">
            <a:alphaModFix/>
          </a:blip>
          <a:stretch>
            <a:fillRect/>
          </a:stretch>
        </p:blipFill>
        <p:spPr>
          <a:xfrm>
            <a:off x="6522825" y="367125"/>
            <a:ext cx="2309474" cy="475475"/>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p66"/>
          <p:cNvSpPr txBox="1">
            <a:spLocks noGrp="1"/>
          </p:cNvSpPr>
          <p:nvPr>
            <p:ph type="title"/>
          </p:nvPr>
        </p:nvSpPr>
        <p:spPr>
          <a:xfrm>
            <a:off x="311700" y="218400"/>
            <a:ext cx="7944900" cy="62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1520"/>
              <a:t>A scalable new model of germline cancer genomic care delivery: Assessing psychological outcomes</a:t>
            </a:r>
            <a:endParaRPr sz="1520"/>
          </a:p>
        </p:txBody>
      </p:sp>
      <p:sp>
        <p:nvSpPr>
          <p:cNvPr id="414" name="Google Shape;414;p66"/>
          <p:cNvSpPr txBox="1">
            <a:spLocks noGrp="1"/>
          </p:cNvSpPr>
          <p:nvPr>
            <p:ph type="body" idx="1"/>
          </p:nvPr>
        </p:nvSpPr>
        <p:spPr>
          <a:xfrm>
            <a:off x="311700" y="846000"/>
            <a:ext cx="7742100" cy="3995400"/>
          </a:xfrm>
          <a:prstGeom prst="rect">
            <a:avLst/>
          </a:prstGeom>
        </p:spPr>
        <p:txBody>
          <a:bodyPr spcFirstLastPara="1" wrap="square" lIns="91425" tIns="91425" rIns="91425" bIns="91425" anchor="t" anchorCtr="0">
            <a:noAutofit/>
          </a:bodyPr>
          <a:lstStyle/>
          <a:p>
            <a:pPr marL="0" lvl="0" indent="0" algn="l" rtl="0">
              <a:lnSpc>
                <a:spcPct val="105000"/>
              </a:lnSpc>
              <a:spcBef>
                <a:spcPts val="1200"/>
              </a:spcBef>
              <a:spcAft>
                <a:spcPts val="0"/>
              </a:spcAft>
              <a:buSzPts val="605"/>
              <a:buNone/>
            </a:pPr>
            <a:r>
              <a:rPr lang="en" sz="1260" b="1">
                <a:solidFill>
                  <a:srgbClr val="000000"/>
                </a:solidFill>
                <a:highlight>
                  <a:srgbClr val="FFFFFF"/>
                </a:highlight>
              </a:rPr>
              <a:t>Can universal germline testing be offered safely without pretest genetic counseling?</a:t>
            </a:r>
            <a:endParaRPr sz="1260" b="1">
              <a:solidFill>
                <a:srgbClr val="000000"/>
              </a:solidFill>
              <a:highlight>
                <a:srgbClr val="FFFFFF"/>
              </a:highlight>
            </a:endParaRPr>
          </a:p>
          <a:p>
            <a:pPr marL="0" lvl="0" indent="0" algn="l" rtl="0">
              <a:lnSpc>
                <a:spcPct val="105000"/>
              </a:lnSpc>
              <a:spcBef>
                <a:spcPts val="1200"/>
              </a:spcBef>
              <a:spcAft>
                <a:spcPts val="0"/>
              </a:spcAft>
              <a:buSzPts val="605"/>
              <a:buNone/>
            </a:pPr>
            <a:r>
              <a:rPr lang="en" sz="1060" b="1">
                <a:solidFill>
                  <a:srgbClr val="000000"/>
                </a:solidFill>
                <a:highlight>
                  <a:srgbClr val="FFFFFF"/>
                </a:highlight>
              </a:rPr>
              <a:t>Design:</a:t>
            </a:r>
            <a:r>
              <a:rPr lang="en" sz="1060">
                <a:solidFill>
                  <a:srgbClr val="000000"/>
                </a:solidFill>
                <a:highlight>
                  <a:srgbClr val="FFFFFF"/>
                </a:highlight>
              </a:rPr>
              <a:t> Prospective survey of unselected patients at a comprehensive cancer center (City of Hope) who underwent universal GT (154 cancer + 59 non-cancer genes) without pretest counseling. Detrimental psychological impact (DPI) assessed using the Feelings About Genomic Testing Results (FAbGTR) instrument at 2 weeks and 6 months post-disclosure.</a:t>
            </a:r>
            <a:endParaRPr sz="1060">
              <a:solidFill>
                <a:srgbClr val="000000"/>
              </a:solidFill>
              <a:highlight>
                <a:srgbClr val="FFFFFF"/>
              </a:highlight>
            </a:endParaRPr>
          </a:p>
          <a:p>
            <a:pPr marL="0" lvl="0" indent="0" algn="l" rtl="0">
              <a:lnSpc>
                <a:spcPct val="105000"/>
              </a:lnSpc>
              <a:spcBef>
                <a:spcPts val="1200"/>
              </a:spcBef>
              <a:spcAft>
                <a:spcPts val="0"/>
              </a:spcAft>
              <a:buSzPts val="605"/>
              <a:buNone/>
            </a:pPr>
            <a:r>
              <a:rPr lang="en" sz="1060" b="1">
                <a:solidFill>
                  <a:srgbClr val="000000"/>
                </a:solidFill>
                <a:highlight>
                  <a:srgbClr val="FFFFFF"/>
                </a:highlight>
              </a:rPr>
              <a:t>Key Findings (n = 846)</a:t>
            </a:r>
            <a:endParaRPr sz="1060" b="1">
              <a:solidFill>
                <a:srgbClr val="000000"/>
              </a:solidFill>
              <a:highlight>
                <a:srgbClr val="FFFFFF"/>
              </a:highlight>
            </a:endParaRPr>
          </a:p>
          <a:p>
            <a:pPr marL="457200" lvl="0" indent="-295910" algn="l" rtl="0">
              <a:lnSpc>
                <a:spcPct val="105000"/>
              </a:lnSpc>
              <a:spcBef>
                <a:spcPts val="0"/>
              </a:spcBef>
              <a:spcAft>
                <a:spcPts val="0"/>
              </a:spcAft>
              <a:buClr>
                <a:srgbClr val="000000"/>
              </a:buClr>
              <a:buSzPts val="1060"/>
              <a:buFont typeface="Proxima Nova"/>
              <a:buChar char="●"/>
            </a:pPr>
            <a:r>
              <a:rPr lang="en" sz="1060">
                <a:solidFill>
                  <a:srgbClr val="000000"/>
                </a:solidFill>
                <a:highlight>
                  <a:srgbClr val="FFFFFF"/>
                </a:highlight>
              </a:rPr>
              <a:t>96% exhibited low overall DPI</a:t>
            </a:r>
            <a:endParaRPr sz="1060">
              <a:solidFill>
                <a:srgbClr val="000000"/>
              </a:solidFill>
              <a:highlight>
                <a:srgbClr val="FFFFFF"/>
              </a:highlight>
            </a:endParaRPr>
          </a:p>
          <a:p>
            <a:pPr marL="457200" lvl="0" indent="-295910" algn="l" rtl="0">
              <a:lnSpc>
                <a:spcPct val="105000"/>
              </a:lnSpc>
              <a:spcBef>
                <a:spcPts val="0"/>
              </a:spcBef>
              <a:spcAft>
                <a:spcPts val="0"/>
              </a:spcAft>
              <a:buClr>
                <a:srgbClr val="000000"/>
              </a:buClr>
              <a:buSzPts val="1060"/>
              <a:buFont typeface="Proxima Nova"/>
              <a:buChar char="●"/>
            </a:pPr>
            <a:r>
              <a:rPr lang="en" sz="1060">
                <a:solidFill>
                  <a:srgbClr val="000000"/>
                </a:solidFill>
                <a:highlight>
                  <a:srgbClr val="FFFFFF"/>
                </a:highlight>
              </a:rPr>
              <a:t>Low negativity (95.6%), low uncertainty (94.0%), low privacy concerns (95.6%)</a:t>
            </a:r>
            <a:endParaRPr sz="1060">
              <a:solidFill>
                <a:srgbClr val="000000"/>
              </a:solidFill>
              <a:highlight>
                <a:srgbClr val="FFFFFF"/>
              </a:highlight>
            </a:endParaRPr>
          </a:p>
          <a:p>
            <a:pPr marL="457200" lvl="0" indent="-295910" algn="l" rtl="0">
              <a:lnSpc>
                <a:spcPct val="105000"/>
              </a:lnSpc>
              <a:spcBef>
                <a:spcPts val="0"/>
              </a:spcBef>
              <a:spcAft>
                <a:spcPts val="0"/>
              </a:spcAft>
              <a:buClr>
                <a:srgbClr val="000000"/>
              </a:buClr>
              <a:buSzPts val="1060"/>
              <a:buFont typeface="Proxima Nova"/>
              <a:buChar char="●"/>
            </a:pPr>
            <a:r>
              <a:rPr lang="en" sz="1060">
                <a:solidFill>
                  <a:srgbClr val="000000"/>
                </a:solidFill>
                <a:highlight>
                  <a:srgbClr val="FFFFFF"/>
                </a:highlight>
              </a:rPr>
              <a:t>55.6% reported high positivity about testing</a:t>
            </a:r>
            <a:endParaRPr sz="1060">
              <a:solidFill>
                <a:srgbClr val="000000"/>
              </a:solidFill>
              <a:highlight>
                <a:srgbClr val="FFFFFF"/>
              </a:highlight>
            </a:endParaRPr>
          </a:p>
          <a:p>
            <a:pPr marL="457200" lvl="0" indent="-295910" algn="l" rtl="0">
              <a:lnSpc>
                <a:spcPct val="105000"/>
              </a:lnSpc>
              <a:spcBef>
                <a:spcPts val="0"/>
              </a:spcBef>
              <a:spcAft>
                <a:spcPts val="0"/>
              </a:spcAft>
              <a:buClr>
                <a:srgbClr val="000000"/>
              </a:buClr>
              <a:buSzPts val="1060"/>
              <a:buFont typeface="Proxima Nova"/>
              <a:buChar char="●"/>
            </a:pPr>
            <a:r>
              <a:rPr lang="en" sz="1060">
                <a:solidFill>
                  <a:srgbClr val="000000"/>
                </a:solidFill>
                <a:highlight>
                  <a:srgbClr val="FFFFFF"/>
                </a:highlight>
              </a:rPr>
              <a:t>DPI significantly diminished over time in those with positive (pathogenic) results</a:t>
            </a:r>
            <a:endParaRPr sz="1060">
              <a:solidFill>
                <a:srgbClr val="000000"/>
              </a:solidFill>
              <a:highlight>
                <a:srgbClr val="FFFFFF"/>
              </a:highlight>
            </a:endParaRPr>
          </a:p>
          <a:p>
            <a:pPr marL="457200" lvl="0" indent="-295910" algn="l" rtl="0">
              <a:lnSpc>
                <a:spcPct val="105000"/>
              </a:lnSpc>
              <a:spcBef>
                <a:spcPts val="0"/>
              </a:spcBef>
              <a:spcAft>
                <a:spcPts val="0"/>
              </a:spcAft>
              <a:buClr>
                <a:srgbClr val="000000"/>
              </a:buClr>
              <a:buSzPts val="1060"/>
              <a:buFont typeface="Proxima Nova"/>
              <a:buChar char="●"/>
            </a:pPr>
            <a:r>
              <a:rPr lang="en" sz="1060">
                <a:solidFill>
                  <a:srgbClr val="000000"/>
                </a:solidFill>
                <a:highlight>
                  <a:srgbClr val="FFFFFF"/>
                </a:highlight>
              </a:rPr>
              <a:t>Patients with cancer had higher negativity and uncertainty than unaffected individuals</a:t>
            </a:r>
            <a:endParaRPr sz="1060">
              <a:solidFill>
                <a:srgbClr val="000000"/>
              </a:solidFill>
              <a:highlight>
                <a:srgbClr val="FFFFFF"/>
              </a:highlight>
            </a:endParaRPr>
          </a:p>
          <a:p>
            <a:pPr marL="0" lvl="0" indent="0" algn="l" rtl="0">
              <a:lnSpc>
                <a:spcPct val="105000"/>
              </a:lnSpc>
              <a:spcBef>
                <a:spcPts val="1200"/>
              </a:spcBef>
              <a:spcAft>
                <a:spcPts val="0"/>
              </a:spcAft>
              <a:buSzPts val="605"/>
              <a:buNone/>
            </a:pPr>
            <a:r>
              <a:rPr lang="en" sz="1060" b="1">
                <a:solidFill>
                  <a:srgbClr val="000000"/>
                </a:solidFill>
                <a:highlight>
                  <a:srgbClr val="FFFFFF"/>
                </a:highlight>
              </a:rPr>
              <a:t>The ~4% Who Struggled</a:t>
            </a:r>
            <a:endParaRPr sz="1060" b="1">
              <a:solidFill>
                <a:srgbClr val="000000"/>
              </a:solidFill>
              <a:highlight>
                <a:srgbClr val="FFFFFF"/>
              </a:highlight>
            </a:endParaRPr>
          </a:p>
          <a:p>
            <a:pPr marL="457200" lvl="0" indent="-295910" algn="l" rtl="0">
              <a:lnSpc>
                <a:spcPct val="105000"/>
              </a:lnSpc>
              <a:spcBef>
                <a:spcPts val="0"/>
              </a:spcBef>
              <a:spcAft>
                <a:spcPts val="0"/>
              </a:spcAft>
              <a:buClr>
                <a:srgbClr val="000000"/>
              </a:buClr>
              <a:buSzPts val="1060"/>
              <a:buFont typeface="Proxima Nova"/>
              <a:buChar char="●"/>
            </a:pPr>
            <a:r>
              <a:rPr lang="en" sz="1060">
                <a:solidFill>
                  <a:srgbClr val="000000"/>
                </a:solidFill>
                <a:highlight>
                  <a:srgbClr val="FFFFFF"/>
                </a:highlight>
              </a:rPr>
              <a:t>A small subset exhibited high distress and uncertainty</a:t>
            </a:r>
            <a:endParaRPr sz="1060">
              <a:solidFill>
                <a:srgbClr val="000000"/>
              </a:solidFill>
              <a:highlight>
                <a:srgbClr val="FFFFFF"/>
              </a:highlight>
            </a:endParaRPr>
          </a:p>
          <a:p>
            <a:pPr marL="457200" lvl="0" indent="-295910" algn="l" rtl="0">
              <a:lnSpc>
                <a:spcPct val="105000"/>
              </a:lnSpc>
              <a:spcBef>
                <a:spcPts val="0"/>
              </a:spcBef>
              <a:spcAft>
                <a:spcPts val="0"/>
              </a:spcAft>
              <a:buClr>
                <a:srgbClr val="000000"/>
              </a:buClr>
              <a:buSzPts val="1060"/>
              <a:buFont typeface="Proxima Nova"/>
              <a:buChar char="●"/>
            </a:pPr>
            <a:r>
              <a:rPr lang="en" sz="1060">
                <a:solidFill>
                  <a:srgbClr val="000000"/>
                </a:solidFill>
                <a:highlight>
                  <a:srgbClr val="FFFFFF"/>
                </a:highlight>
              </a:rPr>
              <a:t>Among those with higher distress, the majority had pathogenic/likely pathogenic variants</a:t>
            </a:r>
            <a:endParaRPr sz="1060">
              <a:solidFill>
                <a:srgbClr val="000000"/>
              </a:solidFill>
              <a:highlight>
                <a:srgbClr val="FFFFFF"/>
              </a:highlight>
            </a:endParaRPr>
          </a:p>
          <a:p>
            <a:pPr marL="457200" lvl="0" indent="-295910" algn="l" rtl="0">
              <a:lnSpc>
                <a:spcPct val="105000"/>
              </a:lnSpc>
              <a:spcBef>
                <a:spcPts val="0"/>
              </a:spcBef>
              <a:spcAft>
                <a:spcPts val="0"/>
              </a:spcAft>
              <a:buClr>
                <a:srgbClr val="000000"/>
              </a:buClr>
              <a:buSzPts val="1060"/>
              <a:buFont typeface="Proxima Nova"/>
              <a:buChar char="●"/>
            </a:pPr>
            <a:r>
              <a:rPr lang="en" sz="1060">
                <a:solidFill>
                  <a:srgbClr val="000000"/>
                </a:solidFill>
                <a:highlight>
                  <a:srgbClr val="FFFFFF"/>
                </a:highlight>
              </a:rPr>
              <a:t>Higher uncertainty was most common in patients with cancer + VUS</a:t>
            </a:r>
            <a:endParaRPr sz="1060">
              <a:solidFill>
                <a:srgbClr val="000000"/>
              </a:solidFill>
              <a:highlight>
                <a:srgbClr val="FFFFFF"/>
              </a:highlight>
            </a:endParaRPr>
          </a:p>
          <a:p>
            <a:pPr marL="0" lvl="0" indent="0" algn="l" rtl="0">
              <a:lnSpc>
                <a:spcPct val="105000"/>
              </a:lnSpc>
              <a:spcBef>
                <a:spcPts val="1200"/>
              </a:spcBef>
              <a:spcAft>
                <a:spcPts val="0"/>
              </a:spcAft>
              <a:buSzPts val="605"/>
              <a:buNone/>
            </a:pPr>
            <a:r>
              <a:rPr lang="en" sz="1060" b="1">
                <a:solidFill>
                  <a:srgbClr val="000000"/>
                </a:solidFill>
                <a:highlight>
                  <a:srgbClr val="FFFFFF"/>
                </a:highlight>
              </a:rPr>
              <a:t>Take-Home Message</a:t>
            </a:r>
            <a:endParaRPr sz="1060" b="1">
              <a:solidFill>
                <a:srgbClr val="000000"/>
              </a:solidFill>
              <a:highlight>
                <a:srgbClr val="FFFFFF"/>
              </a:highlight>
            </a:endParaRPr>
          </a:p>
          <a:p>
            <a:pPr marL="457200" lvl="0" indent="-295910" algn="l" rtl="0">
              <a:lnSpc>
                <a:spcPct val="105000"/>
              </a:lnSpc>
              <a:spcBef>
                <a:spcPts val="0"/>
              </a:spcBef>
              <a:spcAft>
                <a:spcPts val="0"/>
              </a:spcAft>
              <a:buClr>
                <a:srgbClr val="000000"/>
              </a:buClr>
              <a:buSzPts val="1060"/>
              <a:buFont typeface="Proxima Nova"/>
              <a:buChar char="●"/>
            </a:pPr>
            <a:r>
              <a:rPr lang="en" sz="1060">
                <a:solidFill>
                  <a:srgbClr val="000000"/>
                </a:solidFill>
                <a:highlight>
                  <a:srgbClr val="FFFFFF"/>
                </a:highlight>
              </a:rPr>
              <a:t>Eliminating pretest counseling does not cause widespread psychological harm — supports scalability of universal testing</a:t>
            </a:r>
            <a:endParaRPr sz="1060">
              <a:solidFill>
                <a:srgbClr val="000000"/>
              </a:solidFill>
              <a:highlight>
                <a:srgbClr val="FFFFFF"/>
              </a:highlight>
            </a:endParaRPr>
          </a:p>
          <a:p>
            <a:pPr marL="457200" lvl="0" indent="-295910" algn="l" rtl="0">
              <a:lnSpc>
                <a:spcPct val="105000"/>
              </a:lnSpc>
              <a:spcBef>
                <a:spcPts val="0"/>
              </a:spcBef>
              <a:spcAft>
                <a:spcPts val="0"/>
              </a:spcAft>
              <a:buClr>
                <a:srgbClr val="000000"/>
              </a:buClr>
              <a:buSzPts val="1060"/>
              <a:buFont typeface="Proxima Nova"/>
              <a:buChar char="●"/>
            </a:pPr>
            <a:r>
              <a:rPr lang="en" sz="1060">
                <a:solidFill>
                  <a:srgbClr val="000000"/>
                </a:solidFill>
                <a:highlight>
                  <a:srgbClr val="FFFFFF"/>
                </a:highlight>
              </a:rPr>
              <a:t>Targeted post-test support for the ~4% at-risk subset may be more efficient than universal pretest counseling</a:t>
            </a:r>
            <a:endParaRPr sz="1060">
              <a:solidFill>
                <a:srgbClr val="000000"/>
              </a:solidFill>
              <a:highlight>
                <a:srgbClr val="FFFFFF"/>
              </a:highlight>
            </a:endParaRPr>
          </a:p>
          <a:p>
            <a:pPr marL="457200" lvl="0" indent="-295910" algn="l" rtl="0">
              <a:lnSpc>
                <a:spcPct val="105000"/>
              </a:lnSpc>
              <a:spcBef>
                <a:spcPts val="0"/>
              </a:spcBef>
              <a:spcAft>
                <a:spcPts val="0"/>
              </a:spcAft>
              <a:buClr>
                <a:srgbClr val="000000"/>
              </a:buClr>
              <a:buSzPts val="1060"/>
              <a:buFont typeface="Proxima Nova"/>
              <a:buChar char="●"/>
            </a:pPr>
            <a:r>
              <a:rPr lang="en" sz="1060">
                <a:solidFill>
                  <a:srgbClr val="000000"/>
                </a:solidFill>
                <a:highlight>
                  <a:srgbClr val="FFFFFF"/>
                </a:highlight>
              </a:rPr>
              <a:t>Need for tools to prospectively identify vulnerable patients as universal testing programs expand</a:t>
            </a:r>
            <a:endParaRPr sz="1390"/>
          </a:p>
        </p:txBody>
      </p:sp>
      <p:pic>
        <p:nvPicPr>
          <p:cNvPr id="415" name="Google Shape;415;p66"/>
          <p:cNvPicPr preferRelativeResize="0"/>
          <p:nvPr/>
        </p:nvPicPr>
        <p:blipFill>
          <a:blip r:embed="rId3">
            <a:alphaModFix/>
          </a:blip>
          <a:stretch>
            <a:fillRect/>
          </a:stretch>
        </p:blipFill>
        <p:spPr>
          <a:xfrm>
            <a:off x="5651875" y="1928825"/>
            <a:ext cx="3288976" cy="1862399"/>
          </a:xfrm>
          <a:prstGeom prst="rect">
            <a:avLst/>
          </a:prstGeom>
          <a:noFill/>
          <a:ln w="19050" cap="flat" cmpd="sng">
            <a:solidFill>
              <a:schemeClr val="accent5"/>
            </a:solidFill>
            <a:prstDash val="solid"/>
            <a:round/>
            <a:headEnd type="none" w="sm" len="sm"/>
            <a:tailEnd type="none" w="sm" len="sm"/>
          </a:ln>
        </p:spPr>
      </p:pic>
      <p:cxnSp>
        <p:nvCxnSpPr>
          <p:cNvPr id="416" name="Google Shape;416;p66"/>
          <p:cNvCxnSpPr/>
          <p:nvPr/>
        </p:nvCxnSpPr>
        <p:spPr>
          <a:xfrm rot="10800000" flipH="1">
            <a:off x="8053800" y="3466100"/>
            <a:ext cx="345000" cy="10500"/>
          </a:xfrm>
          <a:prstGeom prst="straightConnector1">
            <a:avLst/>
          </a:prstGeom>
          <a:noFill/>
          <a:ln w="9525" cap="flat" cmpd="sng">
            <a:solidFill>
              <a:schemeClr val="accent5"/>
            </a:solidFill>
            <a:prstDash val="solid"/>
            <a:round/>
            <a:headEnd type="none" w="med" len="med"/>
            <a:tailEnd type="none" w="med" len="med"/>
          </a:ln>
        </p:spPr>
      </p:cxn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Google Shape;421;p6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Next Steps for Maria and Opportunities for Improvement</a:t>
            </a:r>
            <a:endParaRPr/>
          </a:p>
        </p:txBody>
      </p:sp>
      <p:sp>
        <p:nvSpPr>
          <p:cNvPr id="422" name="Google Shape;422;p67"/>
          <p:cNvSpPr txBox="1">
            <a:spLocks noGrp="1"/>
          </p:cNvSpPr>
          <p:nvPr>
            <p:ph type="body" idx="1"/>
          </p:nvPr>
        </p:nvSpPr>
        <p:spPr>
          <a:xfrm>
            <a:off x="311700" y="1152475"/>
            <a:ext cx="7933800" cy="3618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sz="1400">
                <a:solidFill>
                  <a:schemeClr val="dk1"/>
                </a:solidFill>
              </a:rPr>
              <a:t>Now that her daughter has been identified, </a:t>
            </a:r>
            <a:r>
              <a:rPr lang="en" sz="1400" b="1">
                <a:solidFill>
                  <a:schemeClr val="dk1"/>
                </a:solidFill>
              </a:rPr>
              <a:t>germline</a:t>
            </a:r>
            <a:r>
              <a:rPr lang="en" sz="1400">
                <a:solidFill>
                  <a:schemeClr val="dk1"/>
                </a:solidFill>
              </a:rPr>
              <a:t> testing of all her first-degree relatives (and Maria’s), including Maria’s younger daughter and two siblings.</a:t>
            </a:r>
            <a:endParaRPr sz="1400">
              <a:solidFill>
                <a:schemeClr val="dk1"/>
              </a:solidFill>
            </a:endParaRPr>
          </a:p>
          <a:p>
            <a:pPr marL="0" lvl="0" indent="0" algn="l" rtl="0">
              <a:spcBef>
                <a:spcPts val="1200"/>
              </a:spcBef>
              <a:spcAft>
                <a:spcPts val="0"/>
              </a:spcAft>
              <a:buNone/>
            </a:pPr>
            <a:r>
              <a:rPr lang="en" sz="1400">
                <a:solidFill>
                  <a:schemeClr val="dk1"/>
                </a:solidFill>
              </a:rPr>
              <a:t>Preventative measures such as screening colonoscopy if found to have Lynch syndrome. </a:t>
            </a:r>
            <a:endParaRPr sz="1400">
              <a:solidFill>
                <a:schemeClr val="dk1"/>
              </a:solidFill>
            </a:endParaRPr>
          </a:p>
          <a:p>
            <a:pPr marL="0" lvl="0" indent="0" algn="l" rtl="0">
              <a:spcBef>
                <a:spcPts val="1200"/>
              </a:spcBef>
              <a:spcAft>
                <a:spcPts val="0"/>
              </a:spcAft>
              <a:buNone/>
            </a:pPr>
            <a:r>
              <a:rPr lang="en" sz="1400">
                <a:solidFill>
                  <a:schemeClr val="dk1"/>
                </a:solidFill>
              </a:rPr>
              <a:t>What could have helped Maria and her family?</a:t>
            </a:r>
            <a:endParaRPr sz="1400">
              <a:solidFill>
                <a:schemeClr val="dk1"/>
              </a:solidFill>
            </a:endParaRPr>
          </a:p>
          <a:p>
            <a:pPr marL="457200" lvl="0" indent="-317500" algn="l" rtl="0">
              <a:spcBef>
                <a:spcPts val="1200"/>
              </a:spcBef>
              <a:spcAft>
                <a:spcPts val="0"/>
              </a:spcAft>
              <a:buClr>
                <a:schemeClr val="dk1"/>
              </a:buClr>
              <a:buSzPts val="1400"/>
              <a:buChar char="●"/>
            </a:pPr>
            <a:r>
              <a:rPr lang="en" sz="1400">
                <a:solidFill>
                  <a:schemeClr val="dk1"/>
                </a:solidFill>
              </a:rPr>
              <a:t>Interpreter-assisted family history documentation</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On-site or telehealth genetic counseling</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EMR-based alerts for germline testing in MSI-H/BRAF-wild-type tumors</a:t>
            </a:r>
            <a:endParaRPr sz="1400">
              <a:solidFill>
                <a:schemeClr val="dk1"/>
              </a:solidFill>
            </a:endParaRPr>
          </a:p>
          <a:p>
            <a:pPr marL="914400" lvl="1" indent="-317500" algn="l" rtl="0">
              <a:spcBef>
                <a:spcPts val="0"/>
              </a:spcBef>
              <a:spcAft>
                <a:spcPts val="0"/>
              </a:spcAft>
              <a:buClr>
                <a:schemeClr val="dk1"/>
              </a:buClr>
              <a:buSzPts val="1400"/>
              <a:buChar char="○"/>
            </a:pPr>
            <a:r>
              <a:rPr lang="en">
                <a:solidFill>
                  <a:schemeClr val="dk1"/>
                </a:solidFill>
              </a:rPr>
              <a:t>Delayed testing in Maria’s case led to the development of cancer in her daughter that might have been preventable</a:t>
            </a:r>
            <a:endParaRPr>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Provider education + patient-facing genomic literacy tools</a:t>
            </a:r>
            <a:endParaRPr sz="1400">
              <a:solidFill>
                <a:schemeClr val="dk1"/>
              </a:solidFill>
            </a:endParaRPr>
          </a:p>
          <a:p>
            <a:pPr marL="457200" lvl="0" indent="-317500" algn="l" rtl="0">
              <a:spcBef>
                <a:spcPts val="0"/>
              </a:spcBef>
              <a:spcAft>
                <a:spcPts val="0"/>
              </a:spcAft>
              <a:buClr>
                <a:schemeClr val="dk1"/>
              </a:buClr>
              <a:buSzPts val="1400"/>
              <a:buChar char="●"/>
            </a:pPr>
            <a:r>
              <a:rPr lang="en" sz="1400">
                <a:solidFill>
                  <a:schemeClr val="dk1"/>
                </a:solidFill>
              </a:rPr>
              <a:t>Maybe: Implementation of universal genetic testing program?</a:t>
            </a:r>
            <a:endParaRPr sz="1400">
              <a:solidFill>
                <a:schemeClr val="dk1"/>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426"/>
        <p:cNvGrpSpPr/>
        <p:nvPr/>
      </p:nvGrpSpPr>
      <p:grpSpPr>
        <a:xfrm>
          <a:off x="0" y="0"/>
          <a:ext cx="0" cy="0"/>
          <a:chOff x="0" y="0"/>
          <a:chExt cx="0" cy="0"/>
        </a:xfrm>
      </p:grpSpPr>
      <p:sp>
        <p:nvSpPr>
          <p:cNvPr id="427" name="Google Shape;427;p68"/>
          <p:cNvSpPr txBox="1">
            <a:spLocks noGrp="1"/>
          </p:cNvSpPr>
          <p:nvPr>
            <p:ph type="title"/>
          </p:nvPr>
        </p:nvSpPr>
        <p:spPr>
          <a:xfrm>
            <a:off x="311700" y="25367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solidFill>
                  <a:schemeClr val="accent1"/>
                </a:solidFill>
              </a:rPr>
              <a:t>Key Takeaways</a:t>
            </a:r>
            <a:endParaRPr b="1">
              <a:solidFill>
                <a:schemeClr val="accent1"/>
              </a:solidFill>
            </a:endParaRPr>
          </a:p>
        </p:txBody>
      </p:sp>
      <p:sp>
        <p:nvSpPr>
          <p:cNvPr id="428" name="Google Shape;428;p68"/>
          <p:cNvSpPr txBox="1">
            <a:spLocks noGrp="1"/>
          </p:cNvSpPr>
          <p:nvPr>
            <p:ph type="body" idx="1"/>
          </p:nvPr>
        </p:nvSpPr>
        <p:spPr>
          <a:xfrm>
            <a:off x="311700" y="826375"/>
            <a:ext cx="8520600" cy="42171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dk1"/>
              </a:buClr>
              <a:buSzPts val="1800"/>
              <a:buChar char="●"/>
            </a:pPr>
            <a:r>
              <a:rPr lang="en">
                <a:solidFill>
                  <a:schemeClr val="dk1"/>
                </a:solidFill>
              </a:rPr>
              <a:t>Genomic testing has changed the landscape of oncology, allowing for targeted and personalized care</a:t>
            </a: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Both germline and somatic testing greatly inform cancer care and change patient outcomes</a:t>
            </a: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Barriers to genomic testing occur at the patient, provider, and system-level</a:t>
            </a: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Addressing barriers such as genomic literacy impacts patient uptake of genetic testing, cascade family testing, and receipt of guideline-concordant care</a:t>
            </a: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Widespread genomic testing programs improve identification of patients with actionable genetic mutations and increase guideline-concordant prevention and care</a:t>
            </a:r>
            <a:endParaRPr>
              <a:solidFill>
                <a:schemeClr val="dk1"/>
              </a:solidFill>
            </a:endParaRPr>
          </a:p>
          <a:p>
            <a:pPr marL="457200" lvl="0" indent="-342900" algn="l" rtl="0">
              <a:spcBef>
                <a:spcPts val="0"/>
              </a:spcBef>
              <a:spcAft>
                <a:spcPts val="0"/>
              </a:spcAft>
              <a:buClr>
                <a:schemeClr val="dk1"/>
              </a:buClr>
              <a:buSzPts val="1800"/>
              <a:buChar char="●"/>
            </a:pPr>
            <a:r>
              <a:rPr lang="en">
                <a:solidFill>
                  <a:schemeClr val="dk1"/>
                </a:solidFill>
              </a:rPr>
              <a:t>Clinicians are central to bridging knowledge gaps and improving outcomes</a:t>
            </a:r>
            <a:endParaRPr>
              <a:solidFill>
                <a:schemeClr val="dk1"/>
              </a:solidFil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69"/>
          <p:cNvSpPr txBox="1">
            <a:spLocks noGrp="1"/>
          </p:cNvSpPr>
          <p:nvPr>
            <p:ph type="title"/>
          </p:nvPr>
        </p:nvSpPr>
        <p:spPr>
          <a:xfrm>
            <a:off x="510450" y="2057400"/>
            <a:ext cx="8123100" cy="7788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Questions?</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p70"/>
          <p:cNvSpPr txBox="1">
            <a:spLocks noGrp="1"/>
          </p:cNvSpPr>
          <p:nvPr>
            <p:ph type="title"/>
          </p:nvPr>
        </p:nvSpPr>
        <p:spPr>
          <a:xfrm>
            <a:off x="311700" y="13887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References</a:t>
            </a:r>
            <a:endParaRPr/>
          </a:p>
        </p:txBody>
      </p:sp>
      <p:sp>
        <p:nvSpPr>
          <p:cNvPr id="439" name="Google Shape;439;p70"/>
          <p:cNvSpPr txBox="1">
            <a:spLocks noGrp="1"/>
          </p:cNvSpPr>
          <p:nvPr>
            <p:ph type="body" idx="1"/>
          </p:nvPr>
        </p:nvSpPr>
        <p:spPr>
          <a:xfrm>
            <a:off x="311700" y="711575"/>
            <a:ext cx="8520600" cy="3857400"/>
          </a:xfrm>
          <a:prstGeom prst="rect">
            <a:avLst/>
          </a:prstGeom>
        </p:spPr>
        <p:txBody>
          <a:bodyPr spcFirstLastPara="1" wrap="square" lIns="91425" tIns="91425" rIns="91425" bIns="91425" anchor="t" anchorCtr="0">
            <a:normAutofit fontScale="55000"/>
          </a:bodyPr>
          <a:lstStyle/>
          <a:p>
            <a:pPr marL="457200" lvl="0" indent="-291465" algn="l" rtl="0">
              <a:lnSpc>
                <a:spcPct val="150000"/>
              </a:lnSpc>
              <a:spcBef>
                <a:spcPts val="0"/>
              </a:spcBef>
              <a:spcAft>
                <a:spcPts val="0"/>
              </a:spcAft>
              <a:buSzPct val="150000"/>
              <a:buAutoNum type="arabicPeriod"/>
            </a:pPr>
            <a:r>
              <a:rPr lang="en" sz="1200">
                <a:solidFill>
                  <a:schemeClr val="accent2"/>
                </a:solidFill>
                <a:highlight>
                  <a:srgbClr val="FFFFFF"/>
                </a:highlight>
                <a:latin typeface="Roboto"/>
                <a:ea typeface="Roboto"/>
                <a:cs typeface="Roboto"/>
                <a:sym typeface="Roboto"/>
              </a:rPr>
              <a:t>Avci CB, Bagca BG, Shademan B, Takanlou LS, Takanlou MS, Nourazarian A. Precision oncology: Using cancer genomics for targeted therapy advancements. </a:t>
            </a:r>
            <a:r>
              <a:rPr lang="en" sz="1200" i="1">
                <a:solidFill>
                  <a:schemeClr val="accent2"/>
                </a:solidFill>
                <a:highlight>
                  <a:srgbClr val="FFFFFF"/>
                </a:highlight>
                <a:latin typeface="Roboto"/>
                <a:ea typeface="Roboto"/>
                <a:cs typeface="Roboto"/>
                <a:sym typeface="Roboto"/>
              </a:rPr>
              <a:t>Biochim Biophys Acta Rev Cancer</a:t>
            </a:r>
            <a:r>
              <a:rPr lang="en" sz="1200">
                <a:solidFill>
                  <a:schemeClr val="accent2"/>
                </a:solidFill>
                <a:highlight>
                  <a:srgbClr val="FFFFFF"/>
                </a:highlight>
                <a:latin typeface="Roboto"/>
                <a:ea typeface="Roboto"/>
                <a:cs typeface="Roboto"/>
                <a:sym typeface="Roboto"/>
              </a:rPr>
              <a:t>. 2025;1880(1):189250. doi:10.1016/j.bbcan.2024.189250</a:t>
            </a:r>
            <a:endParaRPr sz="1200">
              <a:solidFill>
                <a:schemeClr val="accent2"/>
              </a:solidFill>
              <a:highlight>
                <a:srgbClr val="FFFFFF"/>
              </a:highlight>
              <a:latin typeface="Roboto"/>
              <a:ea typeface="Roboto"/>
              <a:cs typeface="Roboto"/>
              <a:sym typeface="Roboto"/>
            </a:endParaRPr>
          </a:p>
          <a:p>
            <a:pPr marL="457200" lvl="0" indent="-270510" algn="l" rtl="0">
              <a:lnSpc>
                <a:spcPct val="150000"/>
              </a:lnSpc>
              <a:spcBef>
                <a:spcPts val="0"/>
              </a:spcBef>
              <a:spcAft>
                <a:spcPts val="0"/>
              </a:spcAft>
              <a:buClr>
                <a:schemeClr val="accent2"/>
              </a:buClr>
              <a:buSzPct val="100000"/>
              <a:buFont typeface="Roboto"/>
              <a:buAutoNum type="arabicPeriod"/>
            </a:pPr>
            <a:r>
              <a:rPr lang="en" sz="1200">
                <a:solidFill>
                  <a:schemeClr val="accent2"/>
                </a:solidFill>
                <a:highlight>
                  <a:srgbClr val="FFFFFF"/>
                </a:highlight>
                <a:latin typeface="Roboto"/>
                <a:ea typeface="Roboto"/>
                <a:cs typeface="Roboto"/>
                <a:sym typeface="Roboto"/>
              </a:rPr>
              <a:t>Berger MF, Mardis ER. The emerging clinical relevance of genomics in cancer medicine. </a:t>
            </a:r>
            <a:r>
              <a:rPr lang="en" sz="1200" i="1">
                <a:solidFill>
                  <a:schemeClr val="accent2"/>
                </a:solidFill>
                <a:highlight>
                  <a:srgbClr val="FFFFFF"/>
                </a:highlight>
                <a:latin typeface="Roboto"/>
                <a:ea typeface="Roboto"/>
                <a:cs typeface="Roboto"/>
                <a:sym typeface="Roboto"/>
              </a:rPr>
              <a:t>Nat Rev Clin Oncol</a:t>
            </a:r>
            <a:r>
              <a:rPr lang="en" sz="1200">
                <a:solidFill>
                  <a:schemeClr val="accent2"/>
                </a:solidFill>
                <a:highlight>
                  <a:srgbClr val="FFFFFF"/>
                </a:highlight>
                <a:latin typeface="Roboto"/>
                <a:ea typeface="Roboto"/>
                <a:cs typeface="Roboto"/>
                <a:sym typeface="Roboto"/>
              </a:rPr>
              <a:t>. 2018;15(6):353-365. doi:10.1038/s41571-018-0002-6</a:t>
            </a:r>
            <a:endParaRPr sz="1200">
              <a:solidFill>
                <a:schemeClr val="accent2"/>
              </a:solidFill>
              <a:highlight>
                <a:srgbClr val="FFFFFF"/>
              </a:highlight>
              <a:latin typeface="Roboto"/>
              <a:ea typeface="Roboto"/>
              <a:cs typeface="Roboto"/>
              <a:sym typeface="Roboto"/>
            </a:endParaRPr>
          </a:p>
          <a:p>
            <a:pPr marL="457200" lvl="0" indent="-270510" algn="l" rtl="0">
              <a:lnSpc>
                <a:spcPct val="150000"/>
              </a:lnSpc>
              <a:spcBef>
                <a:spcPts val="0"/>
              </a:spcBef>
              <a:spcAft>
                <a:spcPts val="0"/>
              </a:spcAft>
              <a:buClr>
                <a:schemeClr val="accent2"/>
              </a:buClr>
              <a:buSzPct val="100000"/>
              <a:buFont typeface="Roboto"/>
              <a:buAutoNum type="arabicPeriod"/>
            </a:pPr>
            <a:r>
              <a:rPr lang="en" sz="1200">
                <a:solidFill>
                  <a:schemeClr val="accent2"/>
                </a:solidFill>
                <a:highlight>
                  <a:srgbClr val="FFFFFF"/>
                </a:highlight>
                <a:latin typeface="Roboto"/>
                <a:ea typeface="Roboto"/>
                <a:cs typeface="Roboto"/>
                <a:sym typeface="Roboto"/>
              </a:rPr>
              <a:t>Chakravarty D, Solit DB. Clinical cancer genomic profiling. </a:t>
            </a:r>
            <a:r>
              <a:rPr lang="en" sz="1200" i="1">
                <a:solidFill>
                  <a:schemeClr val="accent2"/>
                </a:solidFill>
                <a:highlight>
                  <a:srgbClr val="FFFFFF"/>
                </a:highlight>
                <a:latin typeface="Roboto"/>
                <a:ea typeface="Roboto"/>
                <a:cs typeface="Roboto"/>
                <a:sym typeface="Roboto"/>
              </a:rPr>
              <a:t>Nat Rev Genet</a:t>
            </a:r>
            <a:r>
              <a:rPr lang="en" sz="1200">
                <a:solidFill>
                  <a:schemeClr val="accent2"/>
                </a:solidFill>
                <a:highlight>
                  <a:srgbClr val="FFFFFF"/>
                </a:highlight>
                <a:latin typeface="Roboto"/>
                <a:ea typeface="Roboto"/>
                <a:cs typeface="Roboto"/>
                <a:sym typeface="Roboto"/>
              </a:rPr>
              <a:t>. 2021;22(8):483-501. doi:10.1038/s41576-021-00338-8</a:t>
            </a:r>
            <a:endParaRPr sz="1200">
              <a:solidFill>
                <a:schemeClr val="accent2"/>
              </a:solidFill>
              <a:highlight>
                <a:srgbClr val="FFFFFF"/>
              </a:highlight>
              <a:latin typeface="Roboto"/>
              <a:ea typeface="Roboto"/>
              <a:cs typeface="Roboto"/>
              <a:sym typeface="Roboto"/>
            </a:endParaRPr>
          </a:p>
          <a:p>
            <a:pPr marL="457200" lvl="0" indent="-270510" algn="l" rtl="0">
              <a:lnSpc>
                <a:spcPct val="150000"/>
              </a:lnSpc>
              <a:spcBef>
                <a:spcPts val="0"/>
              </a:spcBef>
              <a:spcAft>
                <a:spcPts val="0"/>
              </a:spcAft>
              <a:buClr>
                <a:schemeClr val="accent2"/>
              </a:buClr>
              <a:buSzPct val="100000"/>
              <a:buFont typeface="Roboto"/>
              <a:buAutoNum type="arabicPeriod"/>
            </a:pPr>
            <a:r>
              <a:rPr lang="en" sz="1200">
                <a:solidFill>
                  <a:schemeClr val="accent2"/>
                </a:solidFill>
                <a:highlight>
                  <a:srgbClr val="FFFFFF"/>
                </a:highlight>
                <a:latin typeface="Roboto"/>
                <a:ea typeface="Roboto"/>
                <a:cs typeface="Roboto"/>
                <a:sym typeface="Roboto"/>
              </a:rPr>
              <a:t>Chakravarty D, Johnson A, Sklar J, et al. Somatic Genomic Testing in Patients With Metastatic or Advanced Cancer: ASCO Provisional Clinical Opinion [published correction appears in J Clin Oncol. 2022 Jun 20;40(18):2068. doi: 10.1200/JCO.22.01144.]. </a:t>
            </a:r>
            <a:r>
              <a:rPr lang="en" sz="1200" i="1">
                <a:solidFill>
                  <a:schemeClr val="accent2"/>
                </a:solidFill>
                <a:highlight>
                  <a:srgbClr val="FFFFFF"/>
                </a:highlight>
                <a:latin typeface="Roboto"/>
                <a:ea typeface="Roboto"/>
                <a:cs typeface="Roboto"/>
                <a:sym typeface="Roboto"/>
              </a:rPr>
              <a:t>J Clin Oncol</a:t>
            </a:r>
            <a:r>
              <a:rPr lang="en" sz="1200">
                <a:solidFill>
                  <a:schemeClr val="accent2"/>
                </a:solidFill>
                <a:highlight>
                  <a:srgbClr val="FFFFFF"/>
                </a:highlight>
                <a:latin typeface="Roboto"/>
                <a:ea typeface="Roboto"/>
                <a:cs typeface="Roboto"/>
                <a:sym typeface="Roboto"/>
              </a:rPr>
              <a:t>. 2022;40(11):1231-1258. doi:10.1200/JCO.21.02767</a:t>
            </a:r>
            <a:endParaRPr sz="1200">
              <a:solidFill>
                <a:schemeClr val="accent2"/>
              </a:solidFill>
              <a:highlight>
                <a:srgbClr val="FFFFFF"/>
              </a:highlight>
              <a:latin typeface="Roboto"/>
              <a:ea typeface="Roboto"/>
              <a:cs typeface="Roboto"/>
              <a:sym typeface="Roboto"/>
            </a:endParaRPr>
          </a:p>
          <a:p>
            <a:pPr marL="457200" lvl="0" indent="-270510" algn="l" rtl="0">
              <a:lnSpc>
                <a:spcPct val="150000"/>
              </a:lnSpc>
              <a:spcBef>
                <a:spcPts val="0"/>
              </a:spcBef>
              <a:spcAft>
                <a:spcPts val="0"/>
              </a:spcAft>
              <a:buClr>
                <a:schemeClr val="accent2"/>
              </a:buClr>
              <a:buSzPct val="100000"/>
              <a:buFont typeface="Roboto"/>
              <a:buAutoNum type="arabicPeriod"/>
            </a:pPr>
            <a:r>
              <a:rPr lang="en" sz="1200">
                <a:solidFill>
                  <a:schemeClr val="accent2"/>
                </a:solidFill>
                <a:highlight>
                  <a:srgbClr val="FFFFFF"/>
                </a:highlight>
                <a:latin typeface="Roboto"/>
                <a:ea typeface="Roboto"/>
                <a:cs typeface="Roboto"/>
                <a:sym typeface="Roboto"/>
              </a:rPr>
              <a:t>Tung N, Ricker C, Messersmith H, et al. Selection of Germline Genetic Testing Panels in Patients With Cancer: ASCO Guideline. </a:t>
            </a:r>
            <a:r>
              <a:rPr lang="en" sz="1200" i="1">
                <a:solidFill>
                  <a:schemeClr val="accent2"/>
                </a:solidFill>
                <a:highlight>
                  <a:srgbClr val="FFFFFF"/>
                </a:highlight>
                <a:latin typeface="Roboto"/>
                <a:ea typeface="Roboto"/>
                <a:cs typeface="Roboto"/>
                <a:sym typeface="Roboto"/>
              </a:rPr>
              <a:t>J Clin Oncol</a:t>
            </a:r>
            <a:r>
              <a:rPr lang="en" sz="1200">
                <a:solidFill>
                  <a:schemeClr val="accent2"/>
                </a:solidFill>
                <a:highlight>
                  <a:srgbClr val="FFFFFF"/>
                </a:highlight>
                <a:latin typeface="Roboto"/>
                <a:ea typeface="Roboto"/>
                <a:cs typeface="Roboto"/>
                <a:sym typeface="Roboto"/>
              </a:rPr>
              <a:t>. 2024;42(21):2599-2615. doi:10.1200/JCO.24.00662</a:t>
            </a:r>
            <a:endParaRPr sz="1200">
              <a:solidFill>
                <a:schemeClr val="accent2"/>
              </a:solidFill>
              <a:highlight>
                <a:srgbClr val="FFFFFF"/>
              </a:highlight>
              <a:latin typeface="Roboto"/>
              <a:ea typeface="Roboto"/>
              <a:cs typeface="Roboto"/>
              <a:sym typeface="Roboto"/>
            </a:endParaRPr>
          </a:p>
          <a:p>
            <a:pPr marL="457200" lvl="0" indent="-270510" algn="l" rtl="0">
              <a:lnSpc>
                <a:spcPct val="150000"/>
              </a:lnSpc>
              <a:spcBef>
                <a:spcPts val="0"/>
              </a:spcBef>
              <a:spcAft>
                <a:spcPts val="0"/>
              </a:spcAft>
              <a:buClr>
                <a:schemeClr val="accent2"/>
              </a:buClr>
              <a:buSzPct val="100000"/>
              <a:buFont typeface="Roboto"/>
              <a:buAutoNum type="arabicPeriod"/>
            </a:pPr>
            <a:r>
              <a:rPr lang="en" sz="1200">
                <a:solidFill>
                  <a:schemeClr val="accent2"/>
                </a:solidFill>
                <a:highlight>
                  <a:srgbClr val="FFFFFF"/>
                </a:highlight>
                <a:latin typeface="Roboto"/>
                <a:ea typeface="Roboto"/>
                <a:cs typeface="Roboto"/>
                <a:sym typeface="Roboto"/>
              </a:rPr>
              <a:t>Kurian AW, Abrahamse P, Furgal A, et al. Germline Genetic Testing After Cancer Diagnosis. </a:t>
            </a:r>
            <a:r>
              <a:rPr lang="en" sz="1200" i="1">
                <a:solidFill>
                  <a:schemeClr val="accent2"/>
                </a:solidFill>
                <a:highlight>
                  <a:srgbClr val="FFFFFF"/>
                </a:highlight>
                <a:latin typeface="Roboto"/>
                <a:ea typeface="Roboto"/>
                <a:cs typeface="Roboto"/>
                <a:sym typeface="Roboto"/>
              </a:rPr>
              <a:t>JAMA</a:t>
            </a:r>
            <a:r>
              <a:rPr lang="en" sz="1200">
                <a:solidFill>
                  <a:schemeClr val="accent2"/>
                </a:solidFill>
                <a:highlight>
                  <a:srgbClr val="FFFFFF"/>
                </a:highlight>
                <a:latin typeface="Roboto"/>
                <a:ea typeface="Roboto"/>
                <a:cs typeface="Roboto"/>
                <a:sym typeface="Roboto"/>
              </a:rPr>
              <a:t>. 2023;330(1):43-51. doi:10.1001/jama.2023.9526</a:t>
            </a:r>
            <a:endParaRPr sz="1200">
              <a:solidFill>
                <a:schemeClr val="accent2"/>
              </a:solidFill>
              <a:highlight>
                <a:srgbClr val="FFFFFF"/>
              </a:highlight>
              <a:latin typeface="Roboto"/>
              <a:ea typeface="Roboto"/>
              <a:cs typeface="Roboto"/>
              <a:sym typeface="Roboto"/>
            </a:endParaRPr>
          </a:p>
          <a:p>
            <a:pPr marL="457200" lvl="0" indent="-270510" algn="l" rtl="0">
              <a:lnSpc>
                <a:spcPct val="150000"/>
              </a:lnSpc>
              <a:spcBef>
                <a:spcPts val="0"/>
              </a:spcBef>
              <a:spcAft>
                <a:spcPts val="0"/>
              </a:spcAft>
              <a:buClr>
                <a:schemeClr val="accent2"/>
              </a:buClr>
              <a:buSzPct val="100000"/>
              <a:buFont typeface="Roboto"/>
              <a:buAutoNum type="arabicPeriod"/>
            </a:pPr>
            <a:r>
              <a:rPr lang="en" sz="1200">
                <a:solidFill>
                  <a:schemeClr val="accent2"/>
                </a:solidFill>
                <a:highlight>
                  <a:srgbClr val="FFFFFF"/>
                </a:highlight>
                <a:latin typeface="Roboto"/>
                <a:ea typeface="Roboto"/>
                <a:cs typeface="Roboto"/>
                <a:sym typeface="Roboto"/>
              </a:rPr>
              <a:t>Konstantinopoulos PA, Norquist B, Lacchetti C, et al. Germline and Somatic Tumor Testing in Epithelial Ovarian Cancer: ASCO Guideline. </a:t>
            </a:r>
            <a:r>
              <a:rPr lang="en" sz="1200" i="1">
                <a:solidFill>
                  <a:schemeClr val="accent2"/>
                </a:solidFill>
                <a:highlight>
                  <a:srgbClr val="FFFFFF"/>
                </a:highlight>
                <a:latin typeface="Roboto"/>
                <a:ea typeface="Roboto"/>
                <a:cs typeface="Roboto"/>
                <a:sym typeface="Roboto"/>
              </a:rPr>
              <a:t>J Clin Oncol</a:t>
            </a:r>
            <a:r>
              <a:rPr lang="en" sz="1200">
                <a:solidFill>
                  <a:schemeClr val="accent2"/>
                </a:solidFill>
                <a:highlight>
                  <a:srgbClr val="FFFFFF"/>
                </a:highlight>
                <a:latin typeface="Roboto"/>
                <a:ea typeface="Roboto"/>
                <a:cs typeface="Roboto"/>
                <a:sym typeface="Roboto"/>
              </a:rPr>
              <a:t>. 2020;38(11):1222-1245. doi:10.1200/JCO.19.02960</a:t>
            </a:r>
            <a:endParaRPr sz="1200">
              <a:solidFill>
                <a:schemeClr val="accent2"/>
              </a:solidFill>
              <a:highlight>
                <a:srgbClr val="FFFFFF"/>
              </a:highlight>
              <a:latin typeface="Roboto"/>
              <a:ea typeface="Roboto"/>
              <a:cs typeface="Roboto"/>
              <a:sym typeface="Roboto"/>
            </a:endParaRPr>
          </a:p>
          <a:p>
            <a:pPr marL="457200" lvl="0" indent="-270510" algn="l" rtl="0">
              <a:lnSpc>
                <a:spcPct val="150000"/>
              </a:lnSpc>
              <a:spcBef>
                <a:spcPts val="0"/>
              </a:spcBef>
              <a:spcAft>
                <a:spcPts val="0"/>
              </a:spcAft>
              <a:buClr>
                <a:schemeClr val="accent2"/>
              </a:buClr>
              <a:buSzPct val="100000"/>
              <a:buFont typeface="Roboto"/>
              <a:buAutoNum type="arabicPeriod"/>
            </a:pPr>
            <a:r>
              <a:rPr lang="en" sz="1200">
                <a:solidFill>
                  <a:srgbClr val="212121"/>
                </a:solidFill>
                <a:highlight>
                  <a:srgbClr val="FFFFFF"/>
                </a:highlight>
                <a:latin typeface="Roboto"/>
                <a:ea typeface="Roboto"/>
                <a:cs typeface="Roboto"/>
                <a:sym typeface="Roboto"/>
              </a:rPr>
              <a:t>Garutti M, Foffano L, Mazzeo R, et al. Hereditary Cancer Syndromes: A Comprehensive Review with a Visual Tool. </a:t>
            </a:r>
            <a:r>
              <a:rPr lang="en" sz="1200" i="1">
                <a:solidFill>
                  <a:srgbClr val="212121"/>
                </a:solidFill>
                <a:highlight>
                  <a:srgbClr val="FFFFFF"/>
                </a:highlight>
                <a:latin typeface="Roboto"/>
                <a:ea typeface="Roboto"/>
                <a:cs typeface="Roboto"/>
                <a:sym typeface="Roboto"/>
              </a:rPr>
              <a:t>Genes (Basel)</a:t>
            </a:r>
            <a:r>
              <a:rPr lang="en" sz="1200">
                <a:solidFill>
                  <a:srgbClr val="212121"/>
                </a:solidFill>
                <a:highlight>
                  <a:srgbClr val="FFFFFF"/>
                </a:highlight>
                <a:latin typeface="Roboto"/>
                <a:ea typeface="Roboto"/>
                <a:cs typeface="Roboto"/>
                <a:sym typeface="Roboto"/>
              </a:rPr>
              <a:t>. 2023;14(5):1025. Published 2023 Apr 30. doi:10.3390/genes14051025</a:t>
            </a:r>
            <a:endParaRPr sz="1200">
              <a:solidFill>
                <a:srgbClr val="212121"/>
              </a:solidFill>
              <a:highlight>
                <a:srgbClr val="FFFFFF"/>
              </a:highlight>
              <a:latin typeface="Roboto"/>
              <a:ea typeface="Roboto"/>
              <a:cs typeface="Roboto"/>
              <a:sym typeface="Roboto"/>
            </a:endParaRPr>
          </a:p>
          <a:p>
            <a:pPr marL="457200" lvl="0" indent="-270510" algn="l" rtl="0">
              <a:lnSpc>
                <a:spcPct val="150000"/>
              </a:lnSpc>
              <a:spcBef>
                <a:spcPts val="0"/>
              </a:spcBef>
              <a:spcAft>
                <a:spcPts val="0"/>
              </a:spcAft>
              <a:buClr>
                <a:srgbClr val="212121"/>
              </a:buClr>
              <a:buSzPct val="100000"/>
              <a:buFont typeface="Roboto"/>
              <a:buAutoNum type="arabicPeriod"/>
            </a:pPr>
            <a:r>
              <a:rPr lang="en" sz="1200">
                <a:solidFill>
                  <a:srgbClr val="212121"/>
                </a:solidFill>
                <a:highlight>
                  <a:srgbClr val="FFFFFF"/>
                </a:highlight>
                <a:latin typeface="Roboto"/>
                <a:ea typeface="Roboto"/>
                <a:cs typeface="Roboto"/>
                <a:sym typeface="Roboto"/>
              </a:rPr>
              <a:t>Win AK, Jenkins MA, Dowty JG, et al. Prevalence and Penetrance of Major Genes and Polygenes for Colorectal Cancer. </a:t>
            </a:r>
            <a:r>
              <a:rPr lang="en" sz="1200" i="1">
                <a:solidFill>
                  <a:srgbClr val="212121"/>
                </a:solidFill>
                <a:highlight>
                  <a:srgbClr val="FFFFFF"/>
                </a:highlight>
                <a:latin typeface="Roboto"/>
                <a:ea typeface="Roboto"/>
                <a:cs typeface="Roboto"/>
                <a:sym typeface="Roboto"/>
              </a:rPr>
              <a:t>Cancer Epidemiol Biomarkers Prev</a:t>
            </a:r>
            <a:r>
              <a:rPr lang="en" sz="1200">
                <a:solidFill>
                  <a:srgbClr val="212121"/>
                </a:solidFill>
                <a:highlight>
                  <a:srgbClr val="FFFFFF"/>
                </a:highlight>
                <a:latin typeface="Roboto"/>
                <a:ea typeface="Roboto"/>
                <a:cs typeface="Roboto"/>
                <a:sym typeface="Roboto"/>
              </a:rPr>
              <a:t>. 2017;26(3):404-412. doi:10.1158/1055-9965.EPI-16-0693</a:t>
            </a:r>
            <a:endParaRPr sz="1200">
              <a:solidFill>
                <a:srgbClr val="212121"/>
              </a:solidFill>
              <a:highlight>
                <a:srgbClr val="FFFFFF"/>
              </a:highlight>
              <a:latin typeface="Roboto"/>
              <a:ea typeface="Roboto"/>
              <a:cs typeface="Roboto"/>
              <a:sym typeface="Roboto"/>
            </a:endParaRPr>
          </a:p>
          <a:p>
            <a:pPr marL="457200" lvl="0" indent="-270510" algn="l" rtl="0">
              <a:lnSpc>
                <a:spcPct val="150000"/>
              </a:lnSpc>
              <a:spcBef>
                <a:spcPts val="0"/>
              </a:spcBef>
              <a:spcAft>
                <a:spcPts val="0"/>
              </a:spcAft>
              <a:buClr>
                <a:srgbClr val="212121"/>
              </a:buClr>
              <a:buSzPct val="100000"/>
              <a:buFont typeface="Roboto"/>
              <a:buAutoNum type="arabicPeriod"/>
            </a:pPr>
            <a:r>
              <a:rPr lang="en" sz="1200">
                <a:solidFill>
                  <a:srgbClr val="212121"/>
                </a:solidFill>
                <a:highlight>
                  <a:srgbClr val="FFFFFF"/>
                </a:highlight>
                <a:latin typeface="Roboto"/>
                <a:ea typeface="Roboto"/>
                <a:cs typeface="Roboto"/>
                <a:sym typeface="Roboto"/>
              </a:rPr>
              <a:t>Huang M, Hunter T, Fein LA, et al. Lost opportunities for mismatch repair (MMR) screening among minority women with endometrial cancer. </a:t>
            </a:r>
            <a:r>
              <a:rPr lang="en" sz="1200" i="1">
                <a:solidFill>
                  <a:srgbClr val="212121"/>
                </a:solidFill>
                <a:highlight>
                  <a:srgbClr val="FFFFFF"/>
                </a:highlight>
                <a:latin typeface="Roboto"/>
                <a:ea typeface="Roboto"/>
                <a:cs typeface="Roboto"/>
                <a:sym typeface="Roboto"/>
              </a:rPr>
              <a:t>Sci Rep</a:t>
            </a:r>
            <a:r>
              <a:rPr lang="en" sz="1200">
                <a:solidFill>
                  <a:srgbClr val="212121"/>
                </a:solidFill>
                <a:highlight>
                  <a:srgbClr val="FFFFFF"/>
                </a:highlight>
                <a:latin typeface="Roboto"/>
                <a:ea typeface="Roboto"/>
                <a:cs typeface="Roboto"/>
                <a:sym typeface="Roboto"/>
              </a:rPr>
              <a:t>. 2021;11(1):11712. Published 2021 Jun 3. doi:10.1038/s41598-021-91053-1</a:t>
            </a:r>
            <a:endParaRPr sz="1200">
              <a:solidFill>
                <a:srgbClr val="212121"/>
              </a:solidFill>
              <a:highlight>
                <a:srgbClr val="FFFFFF"/>
              </a:highlight>
              <a:latin typeface="Roboto"/>
              <a:ea typeface="Roboto"/>
              <a:cs typeface="Roboto"/>
              <a:sym typeface="Roboto"/>
            </a:endParaRPr>
          </a:p>
          <a:p>
            <a:pPr marL="457200" lvl="0" indent="-270510" algn="l" rtl="0">
              <a:lnSpc>
                <a:spcPct val="150000"/>
              </a:lnSpc>
              <a:spcBef>
                <a:spcPts val="0"/>
              </a:spcBef>
              <a:spcAft>
                <a:spcPts val="0"/>
              </a:spcAft>
              <a:buClr>
                <a:schemeClr val="accent2"/>
              </a:buClr>
              <a:buSzPct val="100000"/>
              <a:buFont typeface="Roboto"/>
              <a:buAutoNum type="arabicPeriod"/>
            </a:pPr>
            <a:r>
              <a:rPr lang="en" sz="1200">
                <a:solidFill>
                  <a:srgbClr val="212121"/>
                </a:solidFill>
                <a:highlight>
                  <a:srgbClr val="FFFFFF"/>
                </a:highlight>
                <a:latin typeface="Roboto"/>
                <a:ea typeface="Roboto"/>
                <a:cs typeface="Roboto"/>
                <a:sym typeface="Roboto"/>
              </a:rPr>
              <a:t>Giardiello FM, Allen JI, Axilbund JE, et al. Guidelines on genetic evaluation and management of Lynch syndrome: a consensus statement by the US Multi-Society Task Force on colorectal cancer. </a:t>
            </a:r>
            <a:r>
              <a:rPr lang="en" sz="1200" i="1">
                <a:solidFill>
                  <a:srgbClr val="212121"/>
                </a:solidFill>
                <a:highlight>
                  <a:srgbClr val="FFFFFF"/>
                </a:highlight>
                <a:latin typeface="Roboto"/>
                <a:ea typeface="Roboto"/>
                <a:cs typeface="Roboto"/>
                <a:sym typeface="Roboto"/>
              </a:rPr>
              <a:t>Gastroenterology</a:t>
            </a:r>
            <a:r>
              <a:rPr lang="en" sz="1200">
                <a:solidFill>
                  <a:srgbClr val="212121"/>
                </a:solidFill>
                <a:highlight>
                  <a:srgbClr val="FFFFFF"/>
                </a:highlight>
                <a:latin typeface="Roboto"/>
                <a:ea typeface="Roboto"/>
                <a:cs typeface="Roboto"/>
                <a:sym typeface="Roboto"/>
              </a:rPr>
              <a:t>. 2014;147(2):502-526. doi:10.1053/j.gastro.2014.04.001</a:t>
            </a:r>
            <a:endParaRPr sz="1200">
              <a:solidFill>
                <a:srgbClr val="212121"/>
              </a:solidFill>
              <a:highlight>
                <a:srgbClr val="FFFFFF"/>
              </a:highlight>
              <a:latin typeface="Roboto"/>
              <a:ea typeface="Roboto"/>
              <a:cs typeface="Roboto"/>
              <a:sym typeface="Roboto"/>
            </a:endParaRPr>
          </a:p>
          <a:p>
            <a:pPr marL="457200" lvl="0" indent="-270510" algn="l" rtl="0">
              <a:lnSpc>
                <a:spcPct val="150000"/>
              </a:lnSpc>
              <a:spcBef>
                <a:spcPts val="0"/>
              </a:spcBef>
              <a:spcAft>
                <a:spcPts val="0"/>
              </a:spcAft>
              <a:buClr>
                <a:srgbClr val="212121"/>
              </a:buClr>
              <a:buSzPct val="100000"/>
              <a:buFont typeface="Roboto"/>
              <a:buAutoNum type="arabicPeriod"/>
            </a:pPr>
            <a:r>
              <a:rPr lang="en" sz="1200">
                <a:solidFill>
                  <a:srgbClr val="212121"/>
                </a:solidFill>
                <a:highlight>
                  <a:srgbClr val="FFFFFF"/>
                </a:highlight>
                <a:latin typeface="Roboto"/>
                <a:ea typeface="Roboto"/>
                <a:cs typeface="Roboto"/>
                <a:sym typeface="Roboto"/>
              </a:rPr>
              <a:t>Dal Buono A, Puccini A, Franchellucci G, et al. Lynch Syndrome: From Multidisciplinary Management to Precision Prevention. </a:t>
            </a:r>
            <a:r>
              <a:rPr lang="en" sz="1200" i="1">
                <a:solidFill>
                  <a:srgbClr val="212121"/>
                </a:solidFill>
                <a:highlight>
                  <a:srgbClr val="FFFFFF"/>
                </a:highlight>
                <a:latin typeface="Roboto"/>
                <a:ea typeface="Roboto"/>
                <a:cs typeface="Roboto"/>
                <a:sym typeface="Roboto"/>
              </a:rPr>
              <a:t>Cancers (Basel)</a:t>
            </a:r>
            <a:r>
              <a:rPr lang="en" sz="1200">
                <a:solidFill>
                  <a:srgbClr val="212121"/>
                </a:solidFill>
                <a:highlight>
                  <a:srgbClr val="FFFFFF"/>
                </a:highlight>
                <a:latin typeface="Roboto"/>
                <a:ea typeface="Roboto"/>
                <a:cs typeface="Roboto"/>
                <a:sym typeface="Roboto"/>
              </a:rPr>
              <a:t>. 2024;16(5):849. Published 2024 Feb 20. doi:10.3390/cancers16050849</a:t>
            </a:r>
            <a:endParaRPr sz="1200">
              <a:solidFill>
                <a:srgbClr val="212121"/>
              </a:solidFill>
              <a:highlight>
                <a:srgbClr val="FFFFFF"/>
              </a:highlight>
              <a:latin typeface="Roboto"/>
              <a:ea typeface="Roboto"/>
              <a:cs typeface="Roboto"/>
              <a:sym typeface="Roboto"/>
            </a:endParaRPr>
          </a:p>
          <a:p>
            <a:pPr marL="457200" lvl="0" indent="-270510" algn="l" rtl="0">
              <a:lnSpc>
                <a:spcPct val="150000"/>
              </a:lnSpc>
              <a:spcBef>
                <a:spcPts val="0"/>
              </a:spcBef>
              <a:spcAft>
                <a:spcPts val="0"/>
              </a:spcAft>
              <a:buClr>
                <a:srgbClr val="212121"/>
              </a:buClr>
              <a:buSzPct val="100000"/>
              <a:buFont typeface="Roboto"/>
              <a:buAutoNum type="arabicPeriod"/>
            </a:pPr>
            <a:r>
              <a:rPr lang="en" sz="1200">
                <a:solidFill>
                  <a:srgbClr val="212121"/>
                </a:solidFill>
                <a:highlight>
                  <a:srgbClr val="FFFFFF"/>
                </a:highlight>
                <a:latin typeface="Roboto"/>
                <a:ea typeface="Roboto"/>
                <a:cs typeface="Roboto"/>
                <a:sym typeface="Roboto"/>
              </a:rPr>
              <a:t>Park J, Karnati H, Rustgi SD, Hur C, Kong XF, Kastrinos F. Impact of population screening for Lynch syndrome insights from the All of Us data. </a:t>
            </a:r>
            <a:r>
              <a:rPr lang="en" sz="1200" i="1">
                <a:solidFill>
                  <a:srgbClr val="212121"/>
                </a:solidFill>
                <a:highlight>
                  <a:srgbClr val="FFFFFF"/>
                </a:highlight>
                <a:latin typeface="Roboto"/>
                <a:ea typeface="Roboto"/>
                <a:cs typeface="Roboto"/>
                <a:sym typeface="Roboto"/>
              </a:rPr>
              <a:t>Nat Commun</a:t>
            </a:r>
            <a:r>
              <a:rPr lang="en" sz="1200">
                <a:solidFill>
                  <a:srgbClr val="212121"/>
                </a:solidFill>
                <a:highlight>
                  <a:srgbClr val="FFFFFF"/>
                </a:highlight>
                <a:latin typeface="Roboto"/>
                <a:ea typeface="Roboto"/>
                <a:cs typeface="Roboto"/>
                <a:sym typeface="Roboto"/>
              </a:rPr>
              <a:t>. 2025;16(1):523. Published 2025 Jan 9. doi:10.1038/s41467-024-52562-5</a:t>
            </a:r>
            <a:endParaRPr sz="1200">
              <a:solidFill>
                <a:srgbClr val="212121"/>
              </a:solidFill>
              <a:highlight>
                <a:srgbClr val="FFFFFF"/>
              </a:highlight>
              <a:latin typeface="Roboto"/>
              <a:ea typeface="Roboto"/>
              <a:cs typeface="Roboto"/>
              <a:sym typeface="Roboto"/>
            </a:endParaRPr>
          </a:p>
          <a:p>
            <a:pPr marL="457200" lvl="0" indent="-270510" algn="l" rtl="0">
              <a:lnSpc>
                <a:spcPct val="150000"/>
              </a:lnSpc>
              <a:spcBef>
                <a:spcPts val="0"/>
              </a:spcBef>
              <a:spcAft>
                <a:spcPts val="0"/>
              </a:spcAft>
              <a:buClr>
                <a:srgbClr val="212121"/>
              </a:buClr>
              <a:buSzPct val="100000"/>
              <a:buFont typeface="Roboto"/>
              <a:buAutoNum type="arabicPeriod"/>
            </a:pPr>
            <a:r>
              <a:rPr lang="en" sz="1200">
                <a:solidFill>
                  <a:srgbClr val="212121"/>
                </a:solidFill>
                <a:highlight>
                  <a:srgbClr val="FFFFFF"/>
                </a:highlight>
                <a:latin typeface="Roboto"/>
                <a:ea typeface="Roboto"/>
                <a:cs typeface="Roboto"/>
                <a:sym typeface="Roboto"/>
              </a:rPr>
              <a:t>Syngal S, Brand RE, Church JM, et al. ACG clinical guideline: Genetic testing and management of hereditary gastrointestinal cancer syndromes. </a:t>
            </a:r>
            <a:r>
              <a:rPr lang="en" sz="1200" i="1">
                <a:solidFill>
                  <a:srgbClr val="212121"/>
                </a:solidFill>
                <a:highlight>
                  <a:srgbClr val="FFFFFF"/>
                </a:highlight>
                <a:latin typeface="Roboto"/>
                <a:ea typeface="Roboto"/>
                <a:cs typeface="Roboto"/>
                <a:sym typeface="Roboto"/>
              </a:rPr>
              <a:t>Am J Gastroenterol</a:t>
            </a:r>
            <a:r>
              <a:rPr lang="en" sz="1200">
                <a:solidFill>
                  <a:srgbClr val="212121"/>
                </a:solidFill>
                <a:highlight>
                  <a:srgbClr val="FFFFFF"/>
                </a:highlight>
                <a:latin typeface="Roboto"/>
                <a:ea typeface="Roboto"/>
                <a:cs typeface="Roboto"/>
                <a:sym typeface="Roboto"/>
              </a:rPr>
              <a:t>. 2015;110(2):223-263. doi:10.1038/ajg.2014.435</a:t>
            </a:r>
            <a:endParaRPr sz="1200">
              <a:solidFill>
                <a:srgbClr val="212121"/>
              </a:solidFill>
              <a:highlight>
                <a:srgbClr val="FFFFFF"/>
              </a:highlight>
              <a:latin typeface="Roboto"/>
              <a:ea typeface="Roboto"/>
              <a:cs typeface="Roboto"/>
              <a:sym typeface="Roboto"/>
            </a:endParaRPr>
          </a:p>
          <a:p>
            <a:pPr marL="457200" lvl="0" indent="-270510" algn="l" rtl="0">
              <a:lnSpc>
                <a:spcPct val="150000"/>
              </a:lnSpc>
              <a:spcBef>
                <a:spcPts val="0"/>
              </a:spcBef>
              <a:spcAft>
                <a:spcPts val="0"/>
              </a:spcAft>
              <a:buClr>
                <a:schemeClr val="accent2"/>
              </a:buClr>
              <a:buSzPct val="100000"/>
              <a:buFont typeface="Roboto"/>
              <a:buAutoNum type="arabicPeriod"/>
            </a:pPr>
            <a:r>
              <a:rPr lang="en" sz="1200">
                <a:solidFill>
                  <a:schemeClr val="accent2"/>
                </a:solidFill>
                <a:highlight>
                  <a:srgbClr val="FFFFFF"/>
                </a:highlight>
                <a:latin typeface="Roboto"/>
                <a:ea typeface="Roboto"/>
                <a:cs typeface="Roboto"/>
                <a:sym typeface="Roboto"/>
              </a:rPr>
              <a:t>Blanchette PS, Spreafico A, Miller FA, et al. Genomic testing in cancer: patient knowledge, attitudes, and expectations. </a:t>
            </a:r>
            <a:r>
              <a:rPr lang="en" sz="1200" i="1">
                <a:solidFill>
                  <a:schemeClr val="accent2"/>
                </a:solidFill>
                <a:highlight>
                  <a:srgbClr val="FFFFFF"/>
                </a:highlight>
                <a:latin typeface="Roboto"/>
                <a:ea typeface="Roboto"/>
                <a:cs typeface="Roboto"/>
                <a:sym typeface="Roboto"/>
              </a:rPr>
              <a:t>Cancer</a:t>
            </a:r>
            <a:r>
              <a:rPr lang="en" sz="1200">
                <a:solidFill>
                  <a:schemeClr val="accent2"/>
                </a:solidFill>
                <a:highlight>
                  <a:srgbClr val="FFFFFF"/>
                </a:highlight>
                <a:latin typeface="Roboto"/>
                <a:ea typeface="Roboto"/>
                <a:cs typeface="Roboto"/>
                <a:sym typeface="Roboto"/>
              </a:rPr>
              <a:t>. 2014;120(19):3066-3073. doi:10.1002/cncr.28807</a:t>
            </a:r>
            <a:endParaRPr sz="1200">
              <a:solidFill>
                <a:schemeClr val="accent2"/>
              </a:solidFill>
              <a:highlight>
                <a:srgbClr val="FFFFFF"/>
              </a:highlight>
              <a:latin typeface="Roboto"/>
              <a:ea typeface="Roboto"/>
              <a:cs typeface="Roboto"/>
              <a:sym typeface="Roboto"/>
            </a:endParaRPr>
          </a:p>
          <a:p>
            <a:pPr marL="457200" lvl="0" indent="-270510" algn="l" rtl="0">
              <a:lnSpc>
                <a:spcPct val="150000"/>
              </a:lnSpc>
              <a:spcBef>
                <a:spcPts val="0"/>
              </a:spcBef>
              <a:spcAft>
                <a:spcPts val="0"/>
              </a:spcAft>
              <a:buClr>
                <a:schemeClr val="accent2"/>
              </a:buClr>
              <a:buSzPct val="100000"/>
              <a:buFont typeface="Roboto"/>
              <a:buAutoNum type="arabicPeriod"/>
            </a:pPr>
            <a:r>
              <a:rPr lang="en" sz="1200">
                <a:solidFill>
                  <a:schemeClr val="accent2"/>
                </a:solidFill>
                <a:highlight>
                  <a:srgbClr val="FFFFFF"/>
                </a:highlight>
                <a:latin typeface="Roboto"/>
                <a:ea typeface="Roboto"/>
                <a:cs typeface="Roboto"/>
                <a:sym typeface="Roboto"/>
              </a:rPr>
              <a:t>Bartley N, Best M, Jacobs C, et al. Cancer patients' views and understanding of genome sequencing: a qualitative study. </a:t>
            </a:r>
            <a:r>
              <a:rPr lang="en" sz="1200" i="1">
                <a:solidFill>
                  <a:schemeClr val="accent2"/>
                </a:solidFill>
                <a:highlight>
                  <a:srgbClr val="FFFFFF"/>
                </a:highlight>
                <a:latin typeface="Roboto"/>
                <a:ea typeface="Roboto"/>
                <a:cs typeface="Roboto"/>
                <a:sym typeface="Roboto"/>
              </a:rPr>
              <a:t>J Med Genet</a:t>
            </a:r>
            <a:r>
              <a:rPr lang="en" sz="1200">
                <a:solidFill>
                  <a:schemeClr val="accent2"/>
                </a:solidFill>
                <a:highlight>
                  <a:srgbClr val="FFFFFF"/>
                </a:highlight>
                <a:latin typeface="Roboto"/>
                <a:ea typeface="Roboto"/>
                <a:cs typeface="Roboto"/>
                <a:sym typeface="Roboto"/>
              </a:rPr>
              <a:t>. 2020;57(10):671-676. doi:10.1136/jmedgenet-2019-106410</a:t>
            </a:r>
            <a:endParaRPr sz="1200">
              <a:solidFill>
                <a:schemeClr val="accent2"/>
              </a:solidFill>
              <a:highlight>
                <a:srgbClr val="FFFFFF"/>
              </a:highlight>
              <a:latin typeface="Roboto"/>
              <a:ea typeface="Roboto"/>
              <a:cs typeface="Roboto"/>
              <a:sym typeface="Roboto"/>
            </a:endParaRPr>
          </a:p>
          <a:p>
            <a:pPr marL="457200" lvl="0" indent="-270510" algn="l" rtl="0">
              <a:lnSpc>
                <a:spcPct val="150000"/>
              </a:lnSpc>
              <a:spcBef>
                <a:spcPts val="0"/>
              </a:spcBef>
              <a:spcAft>
                <a:spcPts val="0"/>
              </a:spcAft>
              <a:buClr>
                <a:schemeClr val="accent2"/>
              </a:buClr>
              <a:buSzPct val="100000"/>
              <a:buFont typeface="Roboto"/>
              <a:buAutoNum type="arabicPeriod"/>
            </a:pPr>
            <a:r>
              <a:rPr lang="en" sz="1200">
                <a:solidFill>
                  <a:schemeClr val="accent2"/>
                </a:solidFill>
                <a:highlight>
                  <a:srgbClr val="FFFFFF"/>
                </a:highlight>
                <a:latin typeface="Roboto"/>
                <a:ea typeface="Roboto"/>
                <a:cs typeface="Roboto"/>
                <a:sym typeface="Roboto"/>
              </a:rPr>
              <a:t>Shirdarreh M, Aziza O, Pezo RC, Jerzak KJ, Warner E. Patients' and Oncologists' Knowledge and Expectations Regarding Tumor Multigene Next-Generation Sequencing: A Narrative Review. </a:t>
            </a:r>
            <a:r>
              <a:rPr lang="en" sz="1200" i="1">
                <a:solidFill>
                  <a:schemeClr val="accent2"/>
                </a:solidFill>
                <a:highlight>
                  <a:srgbClr val="FFFFFF"/>
                </a:highlight>
                <a:latin typeface="Roboto"/>
                <a:ea typeface="Roboto"/>
                <a:cs typeface="Roboto"/>
                <a:sym typeface="Roboto"/>
              </a:rPr>
              <a:t>Oncologist</a:t>
            </a:r>
            <a:r>
              <a:rPr lang="en" sz="1200">
                <a:solidFill>
                  <a:schemeClr val="accent2"/>
                </a:solidFill>
                <a:highlight>
                  <a:srgbClr val="FFFFFF"/>
                </a:highlight>
                <a:latin typeface="Roboto"/>
                <a:ea typeface="Roboto"/>
                <a:cs typeface="Roboto"/>
                <a:sym typeface="Roboto"/>
              </a:rPr>
              <a:t>. 2021;26(8):e1359-e1371. doi:10.1002/onco.13783</a:t>
            </a:r>
            <a:endParaRPr sz="1200">
              <a:solidFill>
                <a:schemeClr val="accent2"/>
              </a:solidFill>
              <a:highlight>
                <a:schemeClr val="lt1"/>
              </a:highlight>
              <a:latin typeface="Roboto"/>
              <a:ea typeface="Roboto"/>
              <a:cs typeface="Roboto"/>
              <a:sym typeface="Roboto"/>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4" name="Google Shape;444;p71"/>
          <p:cNvSpPr txBox="1">
            <a:spLocks noGrp="1"/>
          </p:cNvSpPr>
          <p:nvPr>
            <p:ph type="title"/>
          </p:nvPr>
        </p:nvSpPr>
        <p:spPr>
          <a:xfrm>
            <a:off x="311700" y="224600"/>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References</a:t>
            </a:r>
            <a:endParaRPr/>
          </a:p>
        </p:txBody>
      </p:sp>
      <p:sp>
        <p:nvSpPr>
          <p:cNvPr id="445" name="Google Shape;445;p71"/>
          <p:cNvSpPr txBox="1">
            <a:spLocks noGrp="1"/>
          </p:cNvSpPr>
          <p:nvPr>
            <p:ph type="body" idx="1"/>
          </p:nvPr>
        </p:nvSpPr>
        <p:spPr>
          <a:xfrm>
            <a:off x="311700" y="881750"/>
            <a:ext cx="8520600" cy="3992400"/>
          </a:xfrm>
          <a:prstGeom prst="rect">
            <a:avLst/>
          </a:prstGeom>
        </p:spPr>
        <p:txBody>
          <a:bodyPr spcFirstLastPara="1" wrap="square" lIns="91425" tIns="91425" rIns="91425" bIns="91425" anchor="t" anchorCtr="0">
            <a:normAutofit fontScale="25000" lnSpcReduction="20000"/>
          </a:bodyPr>
          <a:lstStyle/>
          <a:p>
            <a:pPr marL="457200" lvl="0" indent="-273294" algn="l" rtl="0">
              <a:lnSpc>
                <a:spcPct val="150000"/>
              </a:lnSpc>
              <a:spcBef>
                <a:spcPts val="0"/>
              </a:spcBef>
              <a:spcAft>
                <a:spcPts val="0"/>
              </a:spcAft>
              <a:buClr>
                <a:srgbClr val="222222"/>
              </a:buClr>
              <a:buSzPct val="100000"/>
              <a:buAutoNum type="arabicPeriod" startAt="18"/>
            </a:pPr>
            <a:r>
              <a:rPr lang="en" sz="2815">
                <a:solidFill>
                  <a:srgbClr val="222222"/>
                </a:solidFill>
                <a:highlight>
                  <a:srgbClr val="FFFFFF"/>
                </a:highlight>
              </a:rPr>
              <a:t>Kaminski, Allysen, et al. "Barriers to next-generation sequencing despite increased utilization: US physician survey results." (2021): e18754-e18754.</a:t>
            </a:r>
            <a:endParaRPr sz="2815">
              <a:solidFill>
                <a:srgbClr val="222222"/>
              </a:solidFill>
              <a:highlight>
                <a:srgbClr val="FFFFFF"/>
              </a:highlight>
            </a:endParaRPr>
          </a:p>
          <a:p>
            <a:pPr marL="457200" lvl="0" indent="-273294" algn="l" rtl="0">
              <a:lnSpc>
                <a:spcPct val="150000"/>
              </a:lnSpc>
              <a:spcBef>
                <a:spcPts val="0"/>
              </a:spcBef>
              <a:spcAft>
                <a:spcPts val="0"/>
              </a:spcAft>
              <a:buClr>
                <a:srgbClr val="222222"/>
              </a:buClr>
              <a:buSzPct val="100000"/>
              <a:buAutoNum type="arabicPeriod" startAt="18"/>
            </a:pPr>
            <a:r>
              <a:rPr lang="en" sz="2815">
                <a:solidFill>
                  <a:srgbClr val="222222"/>
                </a:solidFill>
                <a:highlight>
                  <a:srgbClr val="FFFFFF"/>
                </a:highlight>
              </a:rPr>
              <a:t>Szamreta, Elizabeth A., et al. "Barriers to BRCA, HRD, and HRRm testing despite increased utilization: US physician survey results." (2022): 380-380.</a:t>
            </a:r>
            <a:endParaRPr sz="2815">
              <a:solidFill>
                <a:srgbClr val="222222"/>
              </a:solidFill>
              <a:highlight>
                <a:srgbClr val="FFFFFF"/>
              </a:highlight>
            </a:endParaRPr>
          </a:p>
          <a:p>
            <a:pPr marL="457200" lvl="0" indent="-273294" algn="l" rtl="0">
              <a:lnSpc>
                <a:spcPct val="150000"/>
              </a:lnSpc>
              <a:spcBef>
                <a:spcPts val="0"/>
              </a:spcBef>
              <a:spcAft>
                <a:spcPts val="0"/>
              </a:spcAft>
              <a:buClr>
                <a:schemeClr val="accent2"/>
              </a:buClr>
              <a:buSzPct val="100000"/>
              <a:buFont typeface="Roboto"/>
              <a:buAutoNum type="arabicPeriod" startAt="18"/>
            </a:pPr>
            <a:r>
              <a:rPr lang="en" sz="2815">
                <a:solidFill>
                  <a:schemeClr val="accent2"/>
                </a:solidFill>
                <a:highlight>
                  <a:srgbClr val="FFFFFF"/>
                </a:highlight>
                <a:latin typeface="Roboto"/>
                <a:ea typeface="Roboto"/>
                <a:cs typeface="Roboto"/>
                <a:sym typeface="Roboto"/>
              </a:rPr>
              <a:t>Ferreira-Gonzalez A, Ko G, Fusco N, et al. Barriers and facilitators to next-generation sequencing use in United States oncology settings: a systematic review. </a:t>
            </a:r>
            <a:r>
              <a:rPr lang="en" sz="2815" i="1">
                <a:solidFill>
                  <a:schemeClr val="accent2"/>
                </a:solidFill>
                <a:highlight>
                  <a:srgbClr val="FFFFFF"/>
                </a:highlight>
                <a:latin typeface="Roboto"/>
                <a:ea typeface="Roboto"/>
                <a:cs typeface="Roboto"/>
                <a:sym typeface="Roboto"/>
              </a:rPr>
              <a:t>Future Oncol</a:t>
            </a:r>
            <a:r>
              <a:rPr lang="en" sz="2815">
                <a:solidFill>
                  <a:schemeClr val="accent2"/>
                </a:solidFill>
                <a:highlight>
                  <a:srgbClr val="FFFFFF"/>
                </a:highlight>
                <a:latin typeface="Roboto"/>
                <a:ea typeface="Roboto"/>
                <a:cs typeface="Roboto"/>
                <a:sym typeface="Roboto"/>
              </a:rPr>
              <a:t>. 2024;20(35):2765-2777. doi:10.1080/14796694.2024.2390821</a:t>
            </a:r>
            <a:endParaRPr sz="2815">
              <a:solidFill>
                <a:schemeClr val="accent2"/>
              </a:solidFill>
              <a:highlight>
                <a:srgbClr val="FFFFFF"/>
              </a:highlight>
              <a:latin typeface="Roboto"/>
              <a:ea typeface="Roboto"/>
              <a:cs typeface="Roboto"/>
              <a:sym typeface="Roboto"/>
            </a:endParaRPr>
          </a:p>
          <a:p>
            <a:pPr marL="457200" lvl="0" indent="-273294" algn="l" rtl="0">
              <a:lnSpc>
                <a:spcPct val="150000"/>
              </a:lnSpc>
              <a:spcBef>
                <a:spcPts val="0"/>
              </a:spcBef>
              <a:spcAft>
                <a:spcPts val="0"/>
              </a:spcAft>
              <a:buClr>
                <a:schemeClr val="accent2"/>
              </a:buClr>
              <a:buSzPct val="100000"/>
              <a:buFont typeface="Roboto"/>
              <a:buAutoNum type="arabicPeriod" startAt="18"/>
            </a:pPr>
            <a:r>
              <a:rPr lang="en" sz="2815">
                <a:solidFill>
                  <a:schemeClr val="accent2"/>
                </a:solidFill>
                <a:highlight>
                  <a:srgbClr val="FFFFFF"/>
                </a:highlight>
                <a:latin typeface="Roboto"/>
                <a:ea typeface="Roboto"/>
                <a:cs typeface="Roboto"/>
                <a:sym typeface="Roboto"/>
              </a:rPr>
              <a:t>Matalon DR, Zepeda-Mendoza CJ, Aarabi M, et al. Clinical, technical, and environmental biases influencing equitable access to clinical genetics/genomics testing: A points to consider statement of the American College of Medical Genetics and Genomics (ACMG). </a:t>
            </a:r>
            <a:r>
              <a:rPr lang="en" sz="2815" i="1">
                <a:solidFill>
                  <a:schemeClr val="accent2"/>
                </a:solidFill>
                <a:highlight>
                  <a:srgbClr val="FFFFFF"/>
                </a:highlight>
                <a:latin typeface="Roboto"/>
                <a:ea typeface="Roboto"/>
                <a:cs typeface="Roboto"/>
                <a:sym typeface="Roboto"/>
              </a:rPr>
              <a:t>Genet Med</a:t>
            </a:r>
            <a:r>
              <a:rPr lang="en" sz="2815">
                <a:solidFill>
                  <a:schemeClr val="accent2"/>
                </a:solidFill>
                <a:highlight>
                  <a:srgbClr val="FFFFFF"/>
                </a:highlight>
                <a:latin typeface="Roboto"/>
                <a:ea typeface="Roboto"/>
                <a:cs typeface="Roboto"/>
                <a:sym typeface="Roboto"/>
              </a:rPr>
              <a:t>. 2023;25(6):100812. doi:10.1016/j.gim.2023.100812</a:t>
            </a:r>
            <a:endParaRPr sz="2815">
              <a:solidFill>
                <a:schemeClr val="accent2"/>
              </a:solidFill>
              <a:highlight>
                <a:srgbClr val="FFFFFF"/>
              </a:highlight>
              <a:latin typeface="Roboto"/>
              <a:ea typeface="Roboto"/>
              <a:cs typeface="Roboto"/>
              <a:sym typeface="Roboto"/>
            </a:endParaRPr>
          </a:p>
          <a:p>
            <a:pPr marL="457200" lvl="0" indent="-273294" algn="l" rtl="0">
              <a:lnSpc>
                <a:spcPct val="150000"/>
              </a:lnSpc>
              <a:spcBef>
                <a:spcPts val="0"/>
              </a:spcBef>
              <a:spcAft>
                <a:spcPts val="0"/>
              </a:spcAft>
              <a:buClr>
                <a:schemeClr val="accent2"/>
              </a:buClr>
              <a:buSzPct val="100000"/>
              <a:buFont typeface="Roboto"/>
              <a:buAutoNum type="arabicPeriod" startAt="18"/>
            </a:pPr>
            <a:r>
              <a:rPr lang="en" sz="2815">
                <a:solidFill>
                  <a:schemeClr val="accent2"/>
                </a:solidFill>
                <a:highlight>
                  <a:srgbClr val="FFFFFF"/>
                </a:highlight>
                <a:latin typeface="Roboto"/>
                <a:ea typeface="Roboto"/>
                <a:cs typeface="Roboto"/>
                <a:sym typeface="Roboto"/>
              </a:rPr>
              <a:t>Ghaloul-Gonzalez L, Parker LS, Davis JM, Vockley J. Genomic sequencing: the case for equity of care in the era of personalized medicine. </a:t>
            </a:r>
            <a:r>
              <a:rPr lang="en" sz="2815" i="1">
                <a:solidFill>
                  <a:schemeClr val="accent2"/>
                </a:solidFill>
                <a:highlight>
                  <a:srgbClr val="FFFFFF"/>
                </a:highlight>
                <a:latin typeface="Roboto"/>
                <a:ea typeface="Roboto"/>
                <a:cs typeface="Roboto"/>
                <a:sym typeface="Roboto"/>
              </a:rPr>
              <a:t>Pediatr Res</a:t>
            </a:r>
            <a:r>
              <a:rPr lang="en" sz="2815">
                <a:solidFill>
                  <a:schemeClr val="accent2"/>
                </a:solidFill>
                <a:highlight>
                  <a:srgbClr val="FFFFFF"/>
                </a:highlight>
                <a:latin typeface="Roboto"/>
                <a:ea typeface="Roboto"/>
                <a:cs typeface="Roboto"/>
                <a:sym typeface="Roboto"/>
              </a:rPr>
              <a:t>. 2025;97(4):1393-1398. doi:10.1038/s41390-025-03869-6</a:t>
            </a:r>
            <a:endParaRPr sz="2815">
              <a:solidFill>
                <a:schemeClr val="accent2"/>
              </a:solidFill>
              <a:highlight>
                <a:srgbClr val="FFFFFF"/>
              </a:highlight>
              <a:latin typeface="Roboto"/>
              <a:ea typeface="Roboto"/>
              <a:cs typeface="Roboto"/>
              <a:sym typeface="Roboto"/>
            </a:endParaRPr>
          </a:p>
          <a:p>
            <a:pPr marL="457200" lvl="0" indent="-273294" algn="l" rtl="0">
              <a:lnSpc>
                <a:spcPct val="150000"/>
              </a:lnSpc>
              <a:spcBef>
                <a:spcPts val="0"/>
              </a:spcBef>
              <a:spcAft>
                <a:spcPts val="0"/>
              </a:spcAft>
              <a:buClr>
                <a:schemeClr val="accent2"/>
              </a:buClr>
              <a:buSzPct val="100000"/>
              <a:buFont typeface="Roboto"/>
              <a:buAutoNum type="arabicPeriod" startAt="18"/>
            </a:pPr>
            <a:r>
              <a:rPr lang="en" sz="2815">
                <a:solidFill>
                  <a:schemeClr val="accent2"/>
                </a:solidFill>
                <a:highlight>
                  <a:srgbClr val="FFFFFF"/>
                </a:highlight>
                <a:latin typeface="Roboto"/>
                <a:ea typeface="Roboto"/>
                <a:cs typeface="Roboto"/>
                <a:sym typeface="Roboto"/>
              </a:rPr>
              <a:t>Meernik C, Raveendran Y, Kolarova M, et al. Racial and ethnic disparities in genomic testing among lung cancer patients: a systematic review. </a:t>
            </a:r>
            <a:r>
              <a:rPr lang="en" sz="2815" i="1">
                <a:solidFill>
                  <a:schemeClr val="accent2"/>
                </a:solidFill>
                <a:highlight>
                  <a:srgbClr val="FFFFFF"/>
                </a:highlight>
                <a:latin typeface="Roboto"/>
                <a:ea typeface="Roboto"/>
                <a:cs typeface="Roboto"/>
                <a:sym typeface="Roboto"/>
              </a:rPr>
              <a:t>J Natl Cancer Inst</a:t>
            </a:r>
            <a:r>
              <a:rPr lang="en" sz="2815">
                <a:solidFill>
                  <a:schemeClr val="accent2"/>
                </a:solidFill>
                <a:highlight>
                  <a:srgbClr val="FFFFFF"/>
                </a:highlight>
                <a:latin typeface="Roboto"/>
                <a:ea typeface="Roboto"/>
                <a:cs typeface="Roboto"/>
                <a:sym typeface="Roboto"/>
              </a:rPr>
              <a:t>. 2024;116(6):812-828. doi:10.1093/jnci/djae026</a:t>
            </a:r>
            <a:endParaRPr sz="2815">
              <a:solidFill>
                <a:schemeClr val="accent2"/>
              </a:solidFill>
              <a:highlight>
                <a:srgbClr val="FFFFFF"/>
              </a:highlight>
              <a:latin typeface="Roboto"/>
              <a:ea typeface="Roboto"/>
              <a:cs typeface="Roboto"/>
              <a:sym typeface="Roboto"/>
            </a:endParaRPr>
          </a:p>
          <a:p>
            <a:pPr marL="457200" lvl="0" indent="-273294" algn="l" rtl="0">
              <a:lnSpc>
                <a:spcPct val="150000"/>
              </a:lnSpc>
              <a:spcBef>
                <a:spcPts val="0"/>
              </a:spcBef>
              <a:spcAft>
                <a:spcPts val="0"/>
              </a:spcAft>
              <a:buClr>
                <a:schemeClr val="accent2"/>
              </a:buClr>
              <a:buSzPct val="100000"/>
              <a:buFont typeface="Roboto"/>
              <a:buAutoNum type="arabicPeriod" startAt="18"/>
            </a:pPr>
            <a:r>
              <a:rPr lang="en" sz="2815">
                <a:solidFill>
                  <a:schemeClr val="accent2"/>
                </a:solidFill>
                <a:highlight>
                  <a:srgbClr val="FFFFFF"/>
                </a:highlight>
                <a:latin typeface="Roboto"/>
                <a:ea typeface="Roboto"/>
                <a:cs typeface="Roboto"/>
                <a:sym typeface="Roboto"/>
              </a:rPr>
              <a:t>Liu YL, Maio A, Kemel Y, et al. Disparities in cancer genetics care by race/ethnicity among pan-cancer patients with pathogenic germline variants. </a:t>
            </a:r>
            <a:r>
              <a:rPr lang="en" sz="2815" i="1">
                <a:solidFill>
                  <a:schemeClr val="accent2"/>
                </a:solidFill>
                <a:highlight>
                  <a:srgbClr val="FFFFFF"/>
                </a:highlight>
                <a:latin typeface="Roboto"/>
                <a:ea typeface="Roboto"/>
                <a:cs typeface="Roboto"/>
                <a:sym typeface="Roboto"/>
              </a:rPr>
              <a:t>Cancer</a:t>
            </a:r>
            <a:r>
              <a:rPr lang="en" sz="2815">
                <a:solidFill>
                  <a:schemeClr val="accent2"/>
                </a:solidFill>
                <a:highlight>
                  <a:srgbClr val="FFFFFF"/>
                </a:highlight>
                <a:latin typeface="Roboto"/>
                <a:ea typeface="Roboto"/>
                <a:cs typeface="Roboto"/>
                <a:sym typeface="Roboto"/>
              </a:rPr>
              <a:t>. 2022;128(21):3870-3879. doi:10.1002/cncr.34434</a:t>
            </a:r>
            <a:endParaRPr sz="2815">
              <a:solidFill>
                <a:schemeClr val="accent2"/>
              </a:solidFill>
              <a:highlight>
                <a:srgbClr val="FFFFFF"/>
              </a:highlight>
              <a:latin typeface="Roboto"/>
              <a:ea typeface="Roboto"/>
              <a:cs typeface="Roboto"/>
              <a:sym typeface="Roboto"/>
            </a:endParaRPr>
          </a:p>
          <a:p>
            <a:pPr marL="457200" lvl="0" indent="-273294" algn="l" rtl="0">
              <a:lnSpc>
                <a:spcPct val="150000"/>
              </a:lnSpc>
              <a:spcBef>
                <a:spcPts val="0"/>
              </a:spcBef>
              <a:spcAft>
                <a:spcPts val="0"/>
              </a:spcAft>
              <a:buClr>
                <a:schemeClr val="accent2"/>
              </a:buClr>
              <a:buSzPct val="100000"/>
              <a:buFont typeface="Roboto"/>
              <a:buAutoNum type="arabicPeriod" startAt="18"/>
            </a:pPr>
            <a:r>
              <a:rPr lang="en" sz="2815">
                <a:solidFill>
                  <a:schemeClr val="accent2"/>
                </a:solidFill>
                <a:highlight>
                  <a:srgbClr val="FFFFFF"/>
                </a:highlight>
                <a:latin typeface="Roboto"/>
                <a:ea typeface="Roboto"/>
                <a:cs typeface="Roboto"/>
                <a:sym typeface="Roboto"/>
              </a:rPr>
              <a:t>Bellaiche MMJ, Fan W, Walbert HJ, et al. Disparity in Access to Oncology Precision Care: A Geospatial Analysis of Driving Distances to Genetic Counselors in the U.S. Front Oncol. 2021;11:689927. Published 2021 Jun 16. doi:10.3389/fonc.2021.689927</a:t>
            </a:r>
            <a:endParaRPr sz="2815">
              <a:solidFill>
                <a:schemeClr val="accent2"/>
              </a:solidFill>
              <a:highlight>
                <a:srgbClr val="FFFFFF"/>
              </a:highlight>
              <a:latin typeface="Roboto"/>
              <a:ea typeface="Roboto"/>
              <a:cs typeface="Roboto"/>
              <a:sym typeface="Roboto"/>
            </a:endParaRPr>
          </a:p>
          <a:p>
            <a:pPr marL="457200" lvl="0" indent="-273294" algn="l" rtl="0">
              <a:lnSpc>
                <a:spcPct val="150000"/>
              </a:lnSpc>
              <a:spcBef>
                <a:spcPts val="0"/>
              </a:spcBef>
              <a:spcAft>
                <a:spcPts val="0"/>
              </a:spcAft>
              <a:buClr>
                <a:schemeClr val="accent2"/>
              </a:buClr>
              <a:buSzPct val="100000"/>
              <a:buFont typeface="Roboto"/>
              <a:buAutoNum type="arabicPeriod" startAt="18"/>
            </a:pPr>
            <a:endParaRPr sz="2815">
              <a:solidFill>
                <a:schemeClr val="accent2"/>
              </a:solidFill>
              <a:highlight>
                <a:srgbClr val="FFFFFF"/>
              </a:highlight>
              <a:latin typeface="Roboto"/>
              <a:ea typeface="Roboto"/>
              <a:cs typeface="Roboto"/>
              <a:sym typeface="Roboto"/>
            </a:endParaRPr>
          </a:p>
          <a:p>
            <a:pPr marL="457200" lvl="0" indent="-273294" algn="l" rtl="0">
              <a:lnSpc>
                <a:spcPct val="150000"/>
              </a:lnSpc>
              <a:spcBef>
                <a:spcPts val="0"/>
              </a:spcBef>
              <a:spcAft>
                <a:spcPts val="0"/>
              </a:spcAft>
              <a:buClr>
                <a:schemeClr val="accent2"/>
              </a:buClr>
              <a:buSzPct val="100000"/>
              <a:buFont typeface="Roboto"/>
              <a:buAutoNum type="arabicPeriod" startAt="18"/>
            </a:pPr>
            <a:r>
              <a:rPr lang="en" sz="2815">
                <a:solidFill>
                  <a:schemeClr val="accent2"/>
                </a:solidFill>
                <a:highlight>
                  <a:srgbClr val="FFFFFF"/>
                </a:highlight>
                <a:latin typeface="Roboto"/>
                <a:ea typeface="Roboto"/>
                <a:cs typeface="Roboto"/>
                <a:sym typeface="Roboto"/>
              </a:rPr>
              <a:t>Hage Chehade C, Jo Y, Gebrael G, et al. Trends and Disparities in Next-Generation Sequencing in Metastatic Prostate and Urothelial Cancers. JAMA Netw Open. 2024;7(7):e2423186. Published 2024 Jul 1. doi:10.1001/jamanetworkopen.2024.23186</a:t>
            </a:r>
            <a:endParaRPr sz="2815">
              <a:solidFill>
                <a:schemeClr val="accent2"/>
              </a:solidFill>
              <a:highlight>
                <a:srgbClr val="FFFFFF"/>
              </a:highlight>
              <a:latin typeface="Roboto"/>
              <a:ea typeface="Roboto"/>
              <a:cs typeface="Roboto"/>
              <a:sym typeface="Roboto"/>
            </a:endParaRPr>
          </a:p>
          <a:p>
            <a:pPr marL="457200" lvl="0" indent="-273294" algn="l" rtl="0">
              <a:lnSpc>
                <a:spcPct val="150000"/>
              </a:lnSpc>
              <a:spcBef>
                <a:spcPts val="0"/>
              </a:spcBef>
              <a:spcAft>
                <a:spcPts val="0"/>
              </a:spcAft>
              <a:buClr>
                <a:schemeClr val="accent2"/>
              </a:buClr>
              <a:buSzPct val="100000"/>
              <a:buFont typeface="Roboto"/>
              <a:buAutoNum type="arabicPeriod" startAt="18"/>
            </a:pPr>
            <a:r>
              <a:rPr lang="en" sz="2815">
                <a:solidFill>
                  <a:schemeClr val="accent2"/>
                </a:solidFill>
                <a:highlight>
                  <a:srgbClr val="FFFFFF"/>
                </a:highlight>
                <a:latin typeface="Roboto"/>
                <a:ea typeface="Roboto"/>
                <a:cs typeface="Roboto"/>
                <a:sym typeface="Roboto"/>
              </a:rPr>
              <a:t>Tawfik SM, Elhosseiny AA, Galal AA, et al. Health inequity in genomic personalized medicine in underrepresented populations: a look at the current evidence. </a:t>
            </a:r>
            <a:r>
              <a:rPr lang="en" sz="2815" i="1">
                <a:solidFill>
                  <a:schemeClr val="accent2"/>
                </a:solidFill>
                <a:highlight>
                  <a:srgbClr val="FFFFFF"/>
                </a:highlight>
                <a:latin typeface="Roboto"/>
                <a:ea typeface="Roboto"/>
                <a:cs typeface="Roboto"/>
                <a:sym typeface="Roboto"/>
              </a:rPr>
              <a:t>Funct Integr Genomics</a:t>
            </a:r>
            <a:r>
              <a:rPr lang="en" sz="2815">
                <a:solidFill>
                  <a:schemeClr val="accent2"/>
                </a:solidFill>
                <a:highlight>
                  <a:srgbClr val="FFFFFF"/>
                </a:highlight>
                <a:latin typeface="Roboto"/>
                <a:ea typeface="Roboto"/>
                <a:cs typeface="Roboto"/>
                <a:sym typeface="Roboto"/>
              </a:rPr>
              <a:t>. 2023;23(1):54. Published 2023 Jan 31. doi:10.1007/s10142-023-00979-4</a:t>
            </a:r>
            <a:endParaRPr sz="2815">
              <a:solidFill>
                <a:schemeClr val="accent2"/>
              </a:solidFill>
              <a:highlight>
                <a:srgbClr val="FFFFFF"/>
              </a:highlight>
              <a:latin typeface="Roboto"/>
              <a:ea typeface="Roboto"/>
              <a:cs typeface="Roboto"/>
              <a:sym typeface="Roboto"/>
            </a:endParaRPr>
          </a:p>
          <a:p>
            <a:pPr marL="457200" lvl="0" indent="-273294" algn="l" rtl="0">
              <a:lnSpc>
                <a:spcPct val="150000"/>
              </a:lnSpc>
              <a:spcBef>
                <a:spcPts val="0"/>
              </a:spcBef>
              <a:spcAft>
                <a:spcPts val="0"/>
              </a:spcAft>
              <a:buClr>
                <a:schemeClr val="accent2"/>
              </a:buClr>
              <a:buSzPct val="100000"/>
              <a:buFont typeface="Roboto"/>
              <a:buAutoNum type="arabicPeriod" startAt="18"/>
            </a:pPr>
            <a:r>
              <a:rPr lang="en" sz="2815">
                <a:solidFill>
                  <a:schemeClr val="accent2"/>
                </a:solidFill>
                <a:highlight>
                  <a:srgbClr val="FFFFFF"/>
                </a:highlight>
                <a:latin typeface="Roboto"/>
                <a:ea typeface="Roboto"/>
                <a:cs typeface="Roboto"/>
                <a:sym typeface="Roboto"/>
              </a:rPr>
              <a:t>Schaibley VM, Ramos IN, Woosley RL, Curry S, Hays S, Ramos KS. Limited Genomics Training Among Physicians Remains a Barrier to Genomics-Based Implementation of Precision Medicine. </a:t>
            </a:r>
            <a:r>
              <a:rPr lang="en" sz="2815" i="1">
                <a:solidFill>
                  <a:schemeClr val="accent2"/>
                </a:solidFill>
                <a:highlight>
                  <a:srgbClr val="FFFFFF"/>
                </a:highlight>
                <a:latin typeface="Roboto"/>
                <a:ea typeface="Roboto"/>
                <a:cs typeface="Roboto"/>
                <a:sym typeface="Roboto"/>
              </a:rPr>
              <a:t>Front Med (Lausanne)</a:t>
            </a:r>
            <a:r>
              <a:rPr lang="en" sz="2815">
                <a:solidFill>
                  <a:schemeClr val="accent2"/>
                </a:solidFill>
                <a:highlight>
                  <a:srgbClr val="FFFFFF"/>
                </a:highlight>
                <a:latin typeface="Roboto"/>
                <a:ea typeface="Roboto"/>
                <a:cs typeface="Roboto"/>
                <a:sym typeface="Roboto"/>
              </a:rPr>
              <a:t>. 2022;9:757212. Published 2022 Mar 18. doi:10.3389/fmed.2022.757212</a:t>
            </a:r>
            <a:endParaRPr sz="2815">
              <a:solidFill>
                <a:schemeClr val="accent2"/>
              </a:solidFill>
              <a:highlight>
                <a:srgbClr val="FFFFFF"/>
              </a:highlight>
              <a:latin typeface="Roboto"/>
              <a:ea typeface="Roboto"/>
              <a:cs typeface="Roboto"/>
              <a:sym typeface="Roboto"/>
            </a:endParaRPr>
          </a:p>
          <a:p>
            <a:pPr marL="457200" lvl="0" indent="-273294" algn="l" rtl="0">
              <a:lnSpc>
                <a:spcPct val="150000"/>
              </a:lnSpc>
              <a:spcBef>
                <a:spcPts val="0"/>
              </a:spcBef>
              <a:spcAft>
                <a:spcPts val="0"/>
              </a:spcAft>
              <a:buClr>
                <a:schemeClr val="accent2"/>
              </a:buClr>
              <a:buSzPct val="100000"/>
              <a:buFont typeface="Roboto"/>
              <a:buAutoNum type="arabicPeriod" startAt="18"/>
            </a:pPr>
            <a:r>
              <a:rPr lang="en" sz="2815">
                <a:solidFill>
                  <a:schemeClr val="accent2"/>
                </a:solidFill>
                <a:highlight>
                  <a:srgbClr val="FFFFFF"/>
                </a:highlight>
                <a:latin typeface="Roboto"/>
                <a:ea typeface="Roboto"/>
                <a:cs typeface="Roboto"/>
                <a:sym typeface="Roboto"/>
              </a:rPr>
              <a:t>O'Shea R, Taylor N, Crook A, et al. Health system interventions to integrate genetic testing in routine oncology services: A systematic review. </a:t>
            </a:r>
            <a:r>
              <a:rPr lang="en" sz="2815" i="1">
                <a:solidFill>
                  <a:schemeClr val="accent2"/>
                </a:solidFill>
                <a:highlight>
                  <a:srgbClr val="FFFFFF"/>
                </a:highlight>
                <a:latin typeface="Roboto"/>
                <a:ea typeface="Roboto"/>
                <a:cs typeface="Roboto"/>
                <a:sym typeface="Roboto"/>
              </a:rPr>
              <a:t>PLoS One</a:t>
            </a:r>
            <a:r>
              <a:rPr lang="en" sz="2815">
                <a:solidFill>
                  <a:schemeClr val="accent2"/>
                </a:solidFill>
                <a:highlight>
                  <a:srgbClr val="FFFFFF"/>
                </a:highlight>
                <a:latin typeface="Roboto"/>
                <a:ea typeface="Roboto"/>
                <a:cs typeface="Roboto"/>
                <a:sym typeface="Roboto"/>
              </a:rPr>
              <a:t>. 2021;16(5):e0250379. Published 2021 May 19. doi:10.1371/journal.pone.0250379</a:t>
            </a:r>
            <a:endParaRPr sz="2815">
              <a:solidFill>
                <a:schemeClr val="accent2"/>
              </a:solidFill>
              <a:highlight>
                <a:srgbClr val="FFFFFF"/>
              </a:highlight>
              <a:latin typeface="Roboto"/>
              <a:ea typeface="Roboto"/>
              <a:cs typeface="Roboto"/>
              <a:sym typeface="Roboto"/>
            </a:endParaRPr>
          </a:p>
          <a:p>
            <a:pPr marL="457200" lvl="0" indent="-273294" algn="l" rtl="0">
              <a:lnSpc>
                <a:spcPct val="150000"/>
              </a:lnSpc>
              <a:spcBef>
                <a:spcPts val="0"/>
              </a:spcBef>
              <a:spcAft>
                <a:spcPts val="0"/>
              </a:spcAft>
              <a:buClr>
                <a:schemeClr val="accent2"/>
              </a:buClr>
              <a:buSzPct val="100000"/>
              <a:buFont typeface="Roboto"/>
              <a:buAutoNum type="arabicPeriod" startAt="18"/>
            </a:pPr>
            <a:r>
              <a:rPr lang="en" sz="2815">
                <a:solidFill>
                  <a:schemeClr val="accent2"/>
                </a:solidFill>
                <a:highlight>
                  <a:schemeClr val="lt1"/>
                </a:highlight>
                <a:latin typeface="Roboto"/>
                <a:ea typeface="Roboto"/>
                <a:cs typeface="Roboto"/>
                <a:sym typeface="Roboto"/>
              </a:rPr>
              <a:t>Pedrazzani C, Ming C, Bürki N, et al. Genetic Literacy and Communication of Genetic Information in Families Concerned with Hereditary Breast and Ovarian Cancer: A Cross-Study Comparison in Two Countries and within a Timeframe of More Than 10 Years. </a:t>
            </a:r>
            <a:r>
              <a:rPr lang="en" sz="2815" i="1">
                <a:solidFill>
                  <a:schemeClr val="accent2"/>
                </a:solidFill>
                <a:highlight>
                  <a:schemeClr val="lt1"/>
                </a:highlight>
                <a:latin typeface="Roboto"/>
                <a:ea typeface="Roboto"/>
                <a:cs typeface="Roboto"/>
                <a:sym typeface="Roboto"/>
              </a:rPr>
              <a:t>Cancers (Basel)</a:t>
            </a:r>
            <a:r>
              <a:rPr lang="en" sz="2815">
                <a:solidFill>
                  <a:schemeClr val="accent2"/>
                </a:solidFill>
                <a:highlight>
                  <a:schemeClr val="lt1"/>
                </a:highlight>
                <a:latin typeface="Roboto"/>
                <a:ea typeface="Roboto"/>
                <a:cs typeface="Roboto"/>
                <a:sym typeface="Roboto"/>
              </a:rPr>
              <a:t>. 2021;13(24):6254. Published 2021 Dec 13. doi:10.3390/cancers13246254</a:t>
            </a:r>
            <a:endParaRPr sz="2815">
              <a:solidFill>
                <a:schemeClr val="accent2"/>
              </a:solidFill>
              <a:highlight>
                <a:schemeClr val="lt1"/>
              </a:highlight>
              <a:latin typeface="Roboto"/>
              <a:ea typeface="Roboto"/>
              <a:cs typeface="Roboto"/>
              <a:sym typeface="Roboto"/>
            </a:endParaRPr>
          </a:p>
          <a:p>
            <a:pPr marL="457200" lvl="0" indent="-273294" algn="l" rtl="0">
              <a:lnSpc>
                <a:spcPct val="150000"/>
              </a:lnSpc>
              <a:spcBef>
                <a:spcPts val="0"/>
              </a:spcBef>
              <a:spcAft>
                <a:spcPts val="0"/>
              </a:spcAft>
              <a:buClr>
                <a:schemeClr val="accent2"/>
              </a:buClr>
              <a:buSzPct val="100000"/>
              <a:buFont typeface="Roboto"/>
              <a:buAutoNum type="arabicPeriod" startAt="18"/>
            </a:pPr>
            <a:r>
              <a:rPr lang="en" sz="2815">
                <a:solidFill>
                  <a:schemeClr val="accent2"/>
                </a:solidFill>
                <a:highlight>
                  <a:srgbClr val="FFFFFF"/>
                </a:highlight>
                <a:latin typeface="Roboto"/>
                <a:ea typeface="Roboto"/>
                <a:cs typeface="Roboto"/>
                <a:sym typeface="Roboto"/>
              </a:rPr>
              <a:t>Wilke RN, Bednar EM, Pirzadeh-Miller S, et al. Cascade genetic testing: an underutilized pathway to equitable cancer care?. </a:t>
            </a:r>
            <a:r>
              <a:rPr lang="en" sz="2815" i="1">
                <a:solidFill>
                  <a:schemeClr val="accent2"/>
                </a:solidFill>
                <a:highlight>
                  <a:srgbClr val="FFFFFF"/>
                </a:highlight>
                <a:latin typeface="Roboto"/>
                <a:ea typeface="Roboto"/>
                <a:cs typeface="Roboto"/>
                <a:sym typeface="Roboto"/>
              </a:rPr>
              <a:t>Fam Cancer</a:t>
            </a:r>
            <a:r>
              <a:rPr lang="en" sz="2815">
                <a:solidFill>
                  <a:schemeClr val="accent2"/>
                </a:solidFill>
                <a:highlight>
                  <a:srgbClr val="FFFFFF"/>
                </a:highlight>
                <a:latin typeface="Roboto"/>
                <a:ea typeface="Roboto"/>
                <a:cs typeface="Roboto"/>
                <a:sym typeface="Roboto"/>
              </a:rPr>
              <a:t>. 2024;23(2):141-145. doi:10.1007/s10689-024-00367-2</a:t>
            </a:r>
            <a:endParaRPr sz="2815">
              <a:solidFill>
                <a:schemeClr val="accent2"/>
              </a:solidFill>
              <a:highlight>
                <a:srgbClr val="FFFFFF"/>
              </a:highlight>
              <a:latin typeface="Roboto"/>
              <a:ea typeface="Roboto"/>
              <a:cs typeface="Roboto"/>
              <a:sym typeface="Roboto"/>
            </a:endParaRPr>
          </a:p>
          <a:p>
            <a:pPr marL="457200" lvl="0" indent="-273294" algn="l" rtl="0">
              <a:lnSpc>
                <a:spcPct val="150000"/>
              </a:lnSpc>
              <a:spcBef>
                <a:spcPts val="0"/>
              </a:spcBef>
              <a:spcAft>
                <a:spcPts val="0"/>
              </a:spcAft>
              <a:buClr>
                <a:schemeClr val="accent2"/>
              </a:buClr>
              <a:buSzPct val="100000"/>
              <a:buFont typeface="Roboto"/>
              <a:buAutoNum type="arabicPeriod" startAt="18"/>
            </a:pPr>
            <a:r>
              <a:rPr lang="en" sz="2815">
                <a:solidFill>
                  <a:schemeClr val="accent2"/>
                </a:solidFill>
                <a:highlight>
                  <a:srgbClr val="FFFFFF"/>
                </a:highlight>
                <a:latin typeface="Roboto"/>
                <a:ea typeface="Roboto"/>
                <a:cs typeface="Roboto"/>
                <a:sym typeface="Roboto"/>
              </a:rPr>
              <a:t>Levine R, Kahn RM, Perez L, et al. Cascade genetic testing for hereditary cancer syndromes: a review of barriers and breakthroughs. </a:t>
            </a:r>
            <a:r>
              <a:rPr lang="en" sz="2815" i="1">
                <a:solidFill>
                  <a:schemeClr val="accent2"/>
                </a:solidFill>
                <a:highlight>
                  <a:srgbClr val="FFFFFF"/>
                </a:highlight>
                <a:latin typeface="Roboto"/>
                <a:ea typeface="Roboto"/>
                <a:cs typeface="Roboto"/>
                <a:sym typeface="Roboto"/>
              </a:rPr>
              <a:t>Fam Cancer</a:t>
            </a:r>
            <a:r>
              <a:rPr lang="en" sz="2815">
                <a:solidFill>
                  <a:schemeClr val="accent2"/>
                </a:solidFill>
                <a:highlight>
                  <a:srgbClr val="FFFFFF"/>
                </a:highlight>
                <a:latin typeface="Roboto"/>
                <a:ea typeface="Roboto"/>
                <a:cs typeface="Roboto"/>
                <a:sym typeface="Roboto"/>
              </a:rPr>
              <a:t>. 2024;23(2):111-120. doi:10.1007/s10689-024-00373-4</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sp>
        <p:nvSpPr>
          <p:cNvPr id="450" name="Google Shape;450;p7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References</a:t>
            </a:r>
            <a:endParaRPr/>
          </a:p>
        </p:txBody>
      </p:sp>
      <p:sp>
        <p:nvSpPr>
          <p:cNvPr id="451" name="Google Shape;451;p7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62500"/>
          </a:bodyPr>
          <a:lstStyle/>
          <a:p>
            <a:pPr marL="457200" lvl="0" indent="-276225" algn="l" rtl="0">
              <a:lnSpc>
                <a:spcPct val="150000"/>
              </a:lnSpc>
              <a:spcBef>
                <a:spcPts val="0"/>
              </a:spcBef>
              <a:spcAft>
                <a:spcPts val="0"/>
              </a:spcAft>
              <a:buClr>
                <a:schemeClr val="accent2"/>
              </a:buClr>
              <a:buSzPct val="100000"/>
              <a:buFont typeface="Roboto"/>
              <a:buAutoNum type="arabicPeriod" startAt="32"/>
            </a:pPr>
            <a:r>
              <a:rPr lang="en" sz="1200">
                <a:solidFill>
                  <a:schemeClr val="accent2"/>
                </a:solidFill>
                <a:highlight>
                  <a:srgbClr val="FFFFFF"/>
                </a:highlight>
                <a:latin typeface="Roboto"/>
                <a:ea typeface="Roboto"/>
                <a:cs typeface="Roboto"/>
                <a:sym typeface="Roboto"/>
              </a:rPr>
              <a:t>Kassem NM, Althouse SK, Monahan PO, et al. Racial disparities in cascade testing for cancer predisposition genes. </a:t>
            </a:r>
            <a:r>
              <a:rPr lang="en" sz="1200" i="1">
                <a:solidFill>
                  <a:schemeClr val="accent2"/>
                </a:solidFill>
                <a:highlight>
                  <a:srgbClr val="FFFFFF"/>
                </a:highlight>
                <a:latin typeface="Roboto"/>
                <a:ea typeface="Roboto"/>
                <a:cs typeface="Roboto"/>
                <a:sym typeface="Roboto"/>
              </a:rPr>
              <a:t>Prev Med</a:t>
            </a:r>
            <a:r>
              <a:rPr lang="en" sz="1200">
                <a:solidFill>
                  <a:schemeClr val="accent2"/>
                </a:solidFill>
                <a:highlight>
                  <a:srgbClr val="FFFFFF"/>
                </a:highlight>
                <a:latin typeface="Roboto"/>
                <a:ea typeface="Roboto"/>
                <a:cs typeface="Roboto"/>
                <a:sym typeface="Roboto"/>
              </a:rPr>
              <a:t>. 2023;172:107539. doi:10.1016/j.ypmed.2023.107539</a:t>
            </a:r>
            <a:endParaRPr sz="1200">
              <a:solidFill>
                <a:schemeClr val="accent2"/>
              </a:solidFill>
              <a:highlight>
                <a:srgbClr val="FFFFFF"/>
              </a:highlight>
              <a:latin typeface="Roboto"/>
              <a:ea typeface="Roboto"/>
              <a:cs typeface="Roboto"/>
              <a:sym typeface="Roboto"/>
            </a:endParaRPr>
          </a:p>
          <a:p>
            <a:pPr marL="457200" lvl="0" indent="-276225" algn="l" rtl="0">
              <a:lnSpc>
                <a:spcPct val="150000"/>
              </a:lnSpc>
              <a:spcBef>
                <a:spcPts val="0"/>
              </a:spcBef>
              <a:spcAft>
                <a:spcPts val="0"/>
              </a:spcAft>
              <a:buClr>
                <a:schemeClr val="accent2"/>
              </a:buClr>
              <a:buSzPct val="100000"/>
              <a:buFont typeface="Roboto"/>
              <a:buAutoNum type="arabicPeriod" startAt="32"/>
            </a:pPr>
            <a:r>
              <a:rPr lang="en" sz="1200">
                <a:solidFill>
                  <a:schemeClr val="accent2"/>
                </a:solidFill>
                <a:highlight>
                  <a:srgbClr val="FFFFFF"/>
                </a:highlight>
                <a:latin typeface="Roboto"/>
                <a:ea typeface="Roboto"/>
                <a:cs typeface="Roboto"/>
                <a:sym typeface="Roboto"/>
              </a:rPr>
              <a:t>Wagner IM, Xuan Z, Lu H, Wang C. Racial Disparities in Accessing Care along the Continuum of Cancer Genetic Service Delivery. </a:t>
            </a:r>
            <a:r>
              <a:rPr lang="en" sz="1200" i="1">
                <a:solidFill>
                  <a:schemeClr val="accent2"/>
                </a:solidFill>
                <a:highlight>
                  <a:srgbClr val="FFFFFF"/>
                </a:highlight>
                <a:latin typeface="Roboto"/>
                <a:ea typeface="Roboto"/>
                <a:cs typeface="Roboto"/>
                <a:sym typeface="Roboto"/>
              </a:rPr>
              <a:t>Cancer Epidemiol Biomarkers Prev</a:t>
            </a:r>
            <a:r>
              <a:rPr lang="en" sz="1200">
                <a:solidFill>
                  <a:schemeClr val="accent2"/>
                </a:solidFill>
                <a:highlight>
                  <a:srgbClr val="FFFFFF"/>
                </a:highlight>
                <a:latin typeface="Roboto"/>
                <a:ea typeface="Roboto"/>
                <a:cs typeface="Roboto"/>
                <a:sym typeface="Roboto"/>
              </a:rPr>
              <a:t>. 2024;33(1):55-62. doi:10.1158/1055-9965.EPI-23-0596</a:t>
            </a:r>
            <a:endParaRPr sz="1200">
              <a:solidFill>
                <a:schemeClr val="accent2"/>
              </a:solidFill>
              <a:highlight>
                <a:srgbClr val="FFFFFF"/>
              </a:highlight>
              <a:latin typeface="Roboto"/>
              <a:ea typeface="Roboto"/>
              <a:cs typeface="Roboto"/>
              <a:sym typeface="Roboto"/>
            </a:endParaRPr>
          </a:p>
          <a:p>
            <a:pPr marL="457200" lvl="0" indent="-276225" algn="l" rtl="0">
              <a:lnSpc>
                <a:spcPct val="150000"/>
              </a:lnSpc>
              <a:spcBef>
                <a:spcPts val="0"/>
              </a:spcBef>
              <a:spcAft>
                <a:spcPts val="0"/>
              </a:spcAft>
              <a:buClr>
                <a:schemeClr val="accent2"/>
              </a:buClr>
              <a:buSzPct val="100000"/>
              <a:buFont typeface="Roboto"/>
              <a:buAutoNum type="arabicPeriod" startAt="32"/>
            </a:pPr>
            <a:r>
              <a:rPr lang="en" sz="1200">
                <a:solidFill>
                  <a:schemeClr val="accent2"/>
                </a:solidFill>
                <a:highlight>
                  <a:srgbClr val="FFFFFF"/>
                </a:highlight>
                <a:latin typeface="Roboto"/>
                <a:ea typeface="Roboto"/>
                <a:cs typeface="Roboto"/>
                <a:sym typeface="Roboto"/>
              </a:rPr>
              <a:t>Passero LE, Roberts MC. Challenges and opportunities for Lynch syndrome cascade testing in the United States. </a:t>
            </a:r>
            <a:r>
              <a:rPr lang="en" sz="1200" i="1">
                <a:solidFill>
                  <a:schemeClr val="accent2"/>
                </a:solidFill>
                <a:highlight>
                  <a:srgbClr val="FFFFFF"/>
                </a:highlight>
                <a:latin typeface="Roboto"/>
                <a:ea typeface="Roboto"/>
                <a:cs typeface="Roboto"/>
                <a:sym typeface="Roboto"/>
              </a:rPr>
              <a:t>Fam Cancer</a:t>
            </a:r>
            <a:r>
              <a:rPr lang="en" sz="1200">
                <a:solidFill>
                  <a:schemeClr val="accent2"/>
                </a:solidFill>
                <a:highlight>
                  <a:srgbClr val="FFFFFF"/>
                </a:highlight>
                <a:latin typeface="Roboto"/>
                <a:ea typeface="Roboto"/>
                <a:cs typeface="Roboto"/>
                <a:sym typeface="Roboto"/>
              </a:rPr>
              <a:t>. 2024;23(2):147-154. doi:10.1007/s10689-024-00374-3</a:t>
            </a:r>
            <a:endParaRPr sz="1200">
              <a:solidFill>
                <a:schemeClr val="accent2"/>
              </a:solidFill>
              <a:highlight>
                <a:srgbClr val="FFFFFF"/>
              </a:highlight>
              <a:latin typeface="Roboto"/>
              <a:ea typeface="Roboto"/>
              <a:cs typeface="Roboto"/>
              <a:sym typeface="Roboto"/>
            </a:endParaRPr>
          </a:p>
          <a:p>
            <a:pPr marL="457200" lvl="0" indent="-276225" algn="l" rtl="0">
              <a:lnSpc>
                <a:spcPct val="150000"/>
              </a:lnSpc>
              <a:spcBef>
                <a:spcPts val="0"/>
              </a:spcBef>
              <a:spcAft>
                <a:spcPts val="0"/>
              </a:spcAft>
              <a:buClr>
                <a:schemeClr val="accent2"/>
              </a:buClr>
              <a:buSzPct val="100000"/>
              <a:buFont typeface="Roboto"/>
              <a:buAutoNum type="arabicPeriod" startAt="32"/>
            </a:pPr>
            <a:r>
              <a:rPr lang="en" sz="1200">
                <a:solidFill>
                  <a:schemeClr val="accent2"/>
                </a:solidFill>
                <a:highlight>
                  <a:srgbClr val="FFFFFF"/>
                </a:highlight>
                <a:latin typeface="Roboto"/>
                <a:ea typeface="Roboto"/>
                <a:cs typeface="Roboto"/>
                <a:sym typeface="Roboto"/>
              </a:rPr>
              <a:t>Frey MK, Kahn RM, Chapman-Davis E, et al. Prospective Feasibility Trial of a Novel Strategy of Facilitated Cascade Genetic Testing Using Telephone Counseling. </a:t>
            </a:r>
            <a:r>
              <a:rPr lang="en" sz="1200" i="1">
                <a:solidFill>
                  <a:schemeClr val="accent2"/>
                </a:solidFill>
                <a:highlight>
                  <a:srgbClr val="FFFFFF"/>
                </a:highlight>
                <a:latin typeface="Roboto"/>
                <a:ea typeface="Roboto"/>
                <a:cs typeface="Roboto"/>
                <a:sym typeface="Roboto"/>
              </a:rPr>
              <a:t>J Clin Oncol</a:t>
            </a:r>
            <a:r>
              <a:rPr lang="en" sz="1200">
                <a:solidFill>
                  <a:schemeClr val="accent2"/>
                </a:solidFill>
                <a:highlight>
                  <a:srgbClr val="FFFFFF"/>
                </a:highlight>
                <a:latin typeface="Roboto"/>
                <a:ea typeface="Roboto"/>
                <a:cs typeface="Roboto"/>
                <a:sym typeface="Roboto"/>
              </a:rPr>
              <a:t>. 2020;38(13):1389-1397. doi:10.1200/JCO.19.02005</a:t>
            </a:r>
            <a:endParaRPr sz="1200">
              <a:solidFill>
                <a:schemeClr val="accent2"/>
              </a:solidFill>
              <a:highlight>
                <a:srgbClr val="FFFFFF"/>
              </a:highlight>
              <a:latin typeface="Roboto"/>
              <a:ea typeface="Roboto"/>
              <a:cs typeface="Roboto"/>
              <a:sym typeface="Roboto"/>
            </a:endParaRPr>
          </a:p>
          <a:p>
            <a:pPr marL="457200" lvl="0" indent="-276225" algn="l" rtl="0">
              <a:lnSpc>
                <a:spcPct val="150000"/>
              </a:lnSpc>
              <a:spcBef>
                <a:spcPts val="0"/>
              </a:spcBef>
              <a:spcAft>
                <a:spcPts val="0"/>
              </a:spcAft>
              <a:buClr>
                <a:schemeClr val="accent2"/>
              </a:buClr>
              <a:buSzPct val="100000"/>
              <a:buFont typeface="Roboto"/>
              <a:buAutoNum type="arabicPeriod" startAt="32"/>
            </a:pPr>
            <a:r>
              <a:rPr lang="en" sz="1200">
                <a:solidFill>
                  <a:schemeClr val="accent2"/>
                </a:solidFill>
                <a:highlight>
                  <a:srgbClr val="FFFFFF"/>
                </a:highlight>
                <a:latin typeface="Roboto"/>
                <a:ea typeface="Roboto"/>
                <a:cs typeface="Roboto"/>
                <a:sym typeface="Roboto"/>
              </a:rPr>
              <a:t>Frey MK, Ahsan MD, Badiner N, et al. What happens in the long term: Uptake of cancer surveillance and prevention strategies among at-risk relatives with pathogenic variants detected via cascade testing. </a:t>
            </a:r>
            <a:r>
              <a:rPr lang="en" sz="1200" i="1">
                <a:solidFill>
                  <a:schemeClr val="accent2"/>
                </a:solidFill>
                <a:highlight>
                  <a:srgbClr val="FFFFFF"/>
                </a:highlight>
                <a:latin typeface="Roboto"/>
                <a:ea typeface="Roboto"/>
                <a:cs typeface="Roboto"/>
                <a:sym typeface="Roboto"/>
              </a:rPr>
              <a:t>Cancer</a:t>
            </a:r>
            <a:r>
              <a:rPr lang="en" sz="1200">
                <a:solidFill>
                  <a:schemeClr val="accent2"/>
                </a:solidFill>
                <a:highlight>
                  <a:srgbClr val="FFFFFF"/>
                </a:highlight>
                <a:latin typeface="Roboto"/>
                <a:ea typeface="Roboto"/>
                <a:cs typeface="Roboto"/>
                <a:sym typeface="Roboto"/>
              </a:rPr>
              <a:t>. 2022;128(24):4241-4250. doi:10.1002/cncr.34482</a:t>
            </a:r>
            <a:endParaRPr sz="1200">
              <a:solidFill>
                <a:schemeClr val="accent2"/>
              </a:solidFill>
              <a:highlight>
                <a:srgbClr val="FFFFFF"/>
              </a:highlight>
              <a:latin typeface="Roboto"/>
              <a:ea typeface="Roboto"/>
              <a:cs typeface="Roboto"/>
              <a:sym typeface="Roboto"/>
            </a:endParaRPr>
          </a:p>
          <a:p>
            <a:pPr marL="457200" lvl="0" indent="-276225" algn="l" rtl="0">
              <a:lnSpc>
                <a:spcPct val="150000"/>
              </a:lnSpc>
              <a:spcBef>
                <a:spcPts val="0"/>
              </a:spcBef>
              <a:spcAft>
                <a:spcPts val="0"/>
              </a:spcAft>
              <a:buClr>
                <a:schemeClr val="accent2"/>
              </a:buClr>
              <a:buSzPct val="100000"/>
              <a:buFont typeface="Roboto"/>
              <a:buAutoNum type="arabicPeriod" startAt="32"/>
            </a:pPr>
            <a:r>
              <a:rPr lang="en" sz="1200">
                <a:solidFill>
                  <a:schemeClr val="accent2"/>
                </a:solidFill>
                <a:highlight>
                  <a:srgbClr val="FFFFFF"/>
                </a:highlight>
                <a:latin typeface="Roboto"/>
                <a:ea typeface="Roboto"/>
                <a:cs typeface="Roboto"/>
                <a:sym typeface="Roboto"/>
              </a:rPr>
              <a:t>Frey MK, Ahsan MD, Bergeron H, et al. Cascade Testing for Hereditary Cancer Syndromes: Should We Move Toward Direct Relative Contact? A Systematic Review and Meta-Analysis. </a:t>
            </a:r>
            <a:r>
              <a:rPr lang="en" sz="1200" i="1">
                <a:solidFill>
                  <a:schemeClr val="accent2"/>
                </a:solidFill>
                <a:highlight>
                  <a:srgbClr val="FFFFFF"/>
                </a:highlight>
                <a:latin typeface="Roboto"/>
                <a:ea typeface="Roboto"/>
                <a:cs typeface="Roboto"/>
                <a:sym typeface="Roboto"/>
              </a:rPr>
              <a:t>J Clin Oncol</a:t>
            </a:r>
            <a:r>
              <a:rPr lang="en" sz="1200">
                <a:solidFill>
                  <a:schemeClr val="accent2"/>
                </a:solidFill>
                <a:highlight>
                  <a:srgbClr val="FFFFFF"/>
                </a:highlight>
                <a:latin typeface="Roboto"/>
                <a:ea typeface="Roboto"/>
                <a:cs typeface="Roboto"/>
                <a:sym typeface="Roboto"/>
              </a:rPr>
              <a:t>. 2022;40(35):4129-4143. doi:10.1200/JCO.22.00303</a:t>
            </a:r>
            <a:endParaRPr sz="1200">
              <a:solidFill>
                <a:schemeClr val="accent2"/>
              </a:solidFill>
              <a:highlight>
                <a:srgbClr val="FFFFFF"/>
              </a:highlight>
              <a:latin typeface="Roboto"/>
              <a:ea typeface="Roboto"/>
              <a:cs typeface="Roboto"/>
              <a:sym typeface="Roboto"/>
            </a:endParaRPr>
          </a:p>
          <a:p>
            <a:pPr marL="457200" lvl="0" indent="-276225" algn="l" rtl="0">
              <a:lnSpc>
                <a:spcPct val="150000"/>
              </a:lnSpc>
              <a:spcBef>
                <a:spcPts val="0"/>
              </a:spcBef>
              <a:spcAft>
                <a:spcPts val="0"/>
              </a:spcAft>
              <a:buClr>
                <a:schemeClr val="accent2"/>
              </a:buClr>
              <a:buSzPct val="100000"/>
              <a:buFont typeface="Roboto"/>
              <a:buAutoNum type="arabicPeriod" startAt="32"/>
            </a:pPr>
            <a:r>
              <a:rPr lang="en" sz="1200">
                <a:solidFill>
                  <a:schemeClr val="accent2"/>
                </a:solidFill>
                <a:highlight>
                  <a:srgbClr val="FFFFFF"/>
                </a:highlight>
                <a:latin typeface="Roboto"/>
                <a:ea typeface="Roboto"/>
                <a:cs typeface="Roboto"/>
                <a:sym typeface="Roboto"/>
              </a:rPr>
              <a:t>Cohen ASA, Berrios CD, Zion TN, et al. Genomic Answers for Kids: Toward more equitable access to genomic testing for rare diseases in rural populations. </a:t>
            </a:r>
            <a:r>
              <a:rPr lang="en" sz="1200" i="1">
                <a:solidFill>
                  <a:schemeClr val="accent2"/>
                </a:solidFill>
                <a:highlight>
                  <a:srgbClr val="FFFFFF"/>
                </a:highlight>
                <a:latin typeface="Roboto"/>
                <a:ea typeface="Roboto"/>
                <a:cs typeface="Roboto"/>
                <a:sym typeface="Roboto"/>
              </a:rPr>
              <a:t>Am J Hum Genet</a:t>
            </a:r>
            <a:r>
              <a:rPr lang="en" sz="1200">
                <a:solidFill>
                  <a:schemeClr val="accent2"/>
                </a:solidFill>
                <a:highlight>
                  <a:srgbClr val="FFFFFF"/>
                </a:highlight>
                <a:latin typeface="Roboto"/>
                <a:ea typeface="Roboto"/>
                <a:cs typeface="Roboto"/>
                <a:sym typeface="Roboto"/>
              </a:rPr>
              <a:t>. 2024;111(5):825-832. doi:10.1016/j.ajhg.2024.03.016</a:t>
            </a:r>
            <a:endParaRPr sz="1200">
              <a:solidFill>
                <a:schemeClr val="accent2"/>
              </a:solidFill>
              <a:highlight>
                <a:srgbClr val="FFFFFF"/>
              </a:highlight>
              <a:latin typeface="Roboto"/>
              <a:ea typeface="Roboto"/>
              <a:cs typeface="Roboto"/>
              <a:sym typeface="Roboto"/>
            </a:endParaRPr>
          </a:p>
          <a:p>
            <a:pPr marL="457200" lvl="0" indent="-276225" algn="l" rtl="0">
              <a:lnSpc>
                <a:spcPct val="150000"/>
              </a:lnSpc>
              <a:spcBef>
                <a:spcPts val="0"/>
              </a:spcBef>
              <a:spcAft>
                <a:spcPts val="0"/>
              </a:spcAft>
              <a:buClr>
                <a:schemeClr val="accent2"/>
              </a:buClr>
              <a:buSzPct val="100000"/>
              <a:buFont typeface="Roboto"/>
              <a:buAutoNum type="arabicPeriod" startAt="32"/>
            </a:pPr>
            <a:r>
              <a:rPr lang="en" sz="1200">
                <a:solidFill>
                  <a:schemeClr val="accent2"/>
                </a:solidFill>
                <a:highlight>
                  <a:srgbClr val="FFFFFF"/>
                </a:highlight>
                <a:latin typeface="Roboto"/>
                <a:ea typeface="Roboto"/>
                <a:cs typeface="Roboto"/>
                <a:sym typeface="Roboto"/>
              </a:rPr>
              <a:t>Caswell-Jin JL, Zimmer AD, Stedden W, Kingham KE, Zhou AY, Kurian AW. Cascade Genetic Testing of Relatives for Hereditary Cancer Risk: Results of an Online Initiative. </a:t>
            </a:r>
            <a:r>
              <a:rPr lang="en" sz="1200" i="1">
                <a:solidFill>
                  <a:schemeClr val="accent2"/>
                </a:solidFill>
                <a:highlight>
                  <a:srgbClr val="FFFFFF"/>
                </a:highlight>
                <a:latin typeface="Roboto"/>
                <a:ea typeface="Roboto"/>
                <a:cs typeface="Roboto"/>
                <a:sym typeface="Roboto"/>
              </a:rPr>
              <a:t>J Natl Cancer Inst</a:t>
            </a:r>
            <a:r>
              <a:rPr lang="en" sz="1200">
                <a:solidFill>
                  <a:schemeClr val="accent2"/>
                </a:solidFill>
                <a:highlight>
                  <a:srgbClr val="FFFFFF"/>
                </a:highlight>
                <a:latin typeface="Roboto"/>
                <a:ea typeface="Roboto"/>
                <a:cs typeface="Roboto"/>
                <a:sym typeface="Roboto"/>
              </a:rPr>
              <a:t>. 2019;111(1):95-98. doi:10.1093/jnci/djy147</a:t>
            </a:r>
            <a:endParaRPr sz="1200">
              <a:solidFill>
                <a:schemeClr val="accent2"/>
              </a:solidFill>
              <a:highlight>
                <a:srgbClr val="FFFFFF"/>
              </a:highlight>
              <a:latin typeface="Roboto"/>
              <a:ea typeface="Roboto"/>
              <a:cs typeface="Roboto"/>
              <a:sym typeface="Roboto"/>
            </a:endParaRPr>
          </a:p>
          <a:p>
            <a:pPr marL="457200" lvl="0" indent="-276225" algn="l" rtl="0">
              <a:lnSpc>
                <a:spcPct val="150000"/>
              </a:lnSpc>
              <a:spcBef>
                <a:spcPts val="0"/>
              </a:spcBef>
              <a:spcAft>
                <a:spcPts val="0"/>
              </a:spcAft>
              <a:buClr>
                <a:schemeClr val="accent2"/>
              </a:buClr>
              <a:buSzPct val="100000"/>
              <a:buFont typeface="Roboto"/>
              <a:buAutoNum type="arabicPeriod" startAt="32"/>
            </a:pPr>
            <a:r>
              <a:rPr lang="en" sz="1200">
                <a:solidFill>
                  <a:schemeClr val="accent2"/>
                </a:solidFill>
                <a:highlight>
                  <a:srgbClr val="FFFFFF"/>
                </a:highlight>
                <a:latin typeface="Roboto"/>
                <a:ea typeface="Roboto"/>
                <a:cs typeface="Roboto"/>
                <a:sym typeface="Roboto"/>
              </a:rPr>
              <a:t>Committee on Gynecologic Practice. ACOG Committee Opinion No. 727: Cascade Testing: Testing Women for Known Hereditary Genetic Mutations Associated With Cancer. </a:t>
            </a:r>
            <a:r>
              <a:rPr lang="en" sz="1200" i="1">
                <a:solidFill>
                  <a:schemeClr val="accent2"/>
                </a:solidFill>
                <a:highlight>
                  <a:srgbClr val="FFFFFF"/>
                </a:highlight>
                <a:latin typeface="Roboto"/>
                <a:ea typeface="Roboto"/>
                <a:cs typeface="Roboto"/>
                <a:sym typeface="Roboto"/>
              </a:rPr>
              <a:t>Obstet Gynecol</a:t>
            </a:r>
            <a:r>
              <a:rPr lang="en" sz="1200">
                <a:solidFill>
                  <a:schemeClr val="accent2"/>
                </a:solidFill>
                <a:highlight>
                  <a:srgbClr val="FFFFFF"/>
                </a:highlight>
                <a:latin typeface="Roboto"/>
                <a:ea typeface="Roboto"/>
                <a:cs typeface="Roboto"/>
                <a:sym typeface="Roboto"/>
              </a:rPr>
              <a:t>. 2018;131(1):e31-e34. doi:10.1097/AOG.0000000000002457</a:t>
            </a:r>
            <a:endParaRPr sz="1200">
              <a:solidFill>
                <a:schemeClr val="accent2"/>
              </a:solidFill>
              <a:highlight>
                <a:srgbClr val="FFFFFF"/>
              </a:highlight>
              <a:latin typeface="Roboto"/>
              <a:ea typeface="Roboto"/>
              <a:cs typeface="Roboto"/>
              <a:sym typeface="Roboto"/>
            </a:endParaRPr>
          </a:p>
          <a:p>
            <a:pPr marL="457200" lvl="0" indent="-276225" algn="l" rtl="0">
              <a:lnSpc>
                <a:spcPct val="150000"/>
              </a:lnSpc>
              <a:spcBef>
                <a:spcPts val="0"/>
              </a:spcBef>
              <a:spcAft>
                <a:spcPts val="0"/>
              </a:spcAft>
              <a:buClr>
                <a:schemeClr val="accent2"/>
              </a:buClr>
              <a:buSzPct val="100000"/>
              <a:buFont typeface="Roboto"/>
              <a:buAutoNum type="arabicPeriod" startAt="32"/>
            </a:pPr>
            <a:r>
              <a:rPr lang="en" sz="1200">
                <a:solidFill>
                  <a:schemeClr val="accent2"/>
                </a:solidFill>
                <a:highlight>
                  <a:srgbClr val="FFFFFF"/>
                </a:highlight>
                <a:latin typeface="Roboto"/>
                <a:ea typeface="Roboto"/>
                <a:cs typeface="Roboto"/>
                <a:sym typeface="Roboto"/>
              </a:rPr>
              <a:t>O'Connor TN, Schultz E, Horowitz M, et al. Increasing Use of Germline Genetic Testing in Pancreatic Ductal Adenocarcinoma and Relationship to Clinical Outcome: A Single-Institution Study. JCO Precis Oncol. 2026;10(4):e2501088. doi:10.1200/PO-25-01088</a:t>
            </a:r>
            <a:endParaRPr sz="1200">
              <a:solidFill>
                <a:schemeClr val="accent2"/>
              </a:solidFill>
              <a:highlight>
                <a:srgbClr val="FFFFFF"/>
              </a:highlight>
              <a:latin typeface="Roboto"/>
              <a:ea typeface="Roboto"/>
              <a:cs typeface="Roboto"/>
              <a:sym typeface="Roboto"/>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p7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References</a:t>
            </a:r>
            <a:endParaRPr/>
          </a:p>
        </p:txBody>
      </p:sp>
      <p:sp>
        <p:nvSpPr>
          <p:cNvPr id="457" name="Google Shape;457;p7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fontScale="47500"/>
          </a:bodyPr>
          <a:lstStyle/>
          <a:p>
            <a:pPr marL="457200" lvl="0" indent="-264795" algn="l" rtl="0">
              <a:lnSpc>
                <a:spcPct val="150000"/>
              </a:lnSpc>
              <a:spcBef>
                <a:spcPts val="0"/>
              </a:spcBef>
              <a:spcAft>
                <a:spcPts val="0"/>
              </a:spcAft>
              <a:buClr>
                <a:schemeClr val="accent2"/>
              </a:buClr>
              <a:buSzPct val="100000"/>
              <a:buFont typeface="Roboto"/>
              <a:buAutoNum type="arabicPeriod" startAt="41"/>
            </a:pPr>
            <a:r>
              <a:rPr lang="en" sz="1200">
                <a:solidFill>
                  <a:schemeClr val="accent2"/>
                </a:solidFill>
                <a:highlight>
                  <a:srgbClr val="FFFFFF"/>
                </a:highlight>
                <a:latin typeface="Roboto"/>
                <a:ea typeface="Roboto"/>
                <a:cs typeface="Roboto"/>
                <a:sym typeface="Roboto"/>
              </a:rPr>
              <a:t>ACOG Committee Opinion No. 727 Summary: Cascade Testing: Testing Women For Known Hereditary Genetic Mutations Associated With Cancer. </a:t>
            </a:r>
            <a:r>
              <a:rPr lang="en" sz="1200" i="1">
                <a:solidFill>
                  <a:schemeClr val="accent2"/>
                </a:solidFill>
                <a:highlight>
                  <a:srgbClr val="FFFFFF"/>
                </a:highlight>
                <a:latin typeface="Roboto"/>
                <a:ea typeface="Roboto"/>
                <a:cs typeface="Roboto"/>
                <a:sym typeface="Roboto"/>
              </a:rPr>
              <a:t>Obstet Gynecol</a:t>
            </a:r>
            <a:r>
              <a:rPr lang="en" sz="1200">
                <a:solidFill>
                  <a:schemeClr val="accent2"/>
                </a:solidFill>
                <a:highlight>
                  <a:srgbClr val="FFFFFF"/>
                </a:highlight>
                <a:latin typeface="Roboto"/>
                <a:ea typeface="Roboto"/>
                <a:cs typeface="Roboto"/>
                <a:sym typeface="Roboto"/>
              </a:rPr>
              <a:t>. 2018;131(1):194-195. doi:10.1097/AOG.0000000000002451</a:t>
            </a:r>
            <a:endParaRPr sz="1200">
              <a:solidFill>
                <a:schemeClr val="accent2"/>
              </a:solidFill>
              <a:highlight>
                <a:srgbClr val="FFFFFF"/>
              </a:highlight>
              <a:latin typeface="Roboto"/>
              <a:ea typeface="Roboto"/>
              <a:cs typeface="Roboto"/>
              <a:sym typeface="Roboto"/>
            </a:endParaRPr>
          </a:p>
          <a:p>
            <a:pPr marL="457200" lvl="0" indent="-264795" algn="l" rtl="0">
              <a:lnSpc>
                <a:spcPct val="150000"/>
              </a:lnSpc>
              <a:spcBef>
                <a:spcPts val="0"/>
              </a:spcBef>
              <a:spcAft>
                <a:spcPts val="0"/>
              </a:spcAft>
              <a:buClr>
                <a:schemeClr val="accent2"/>
              </a:buClr>
              <a:buSzPct val="100000"/>
              <a:buFont typeface="Roboto"/>
              <a:buAutoNum type="arabicPeriod" startAt="41"/>
            </a:pPr>
            <a:r>
              <a:rPr lang="en" sz="1200">
                <a:solidFill>
                  <a:schemeClr val="accent2"/>
                </a:solidFill>
                <a:highlight>
                  <a:srgbClr val="FFFFFF"/>
                </a:highlight>
                <a:latin typeface="Roboto"/>
                <a:ea typeface="Roboto"/>
                <a:cs typeface="Roboto"/>
                <a:sym typeface="Roboto"/>
              </a:rPr>
              <a:t>Bedrosian I, Somerfield MR, Achatz MI, et al. Germline Testing in Patients With Breast Cancer: ASCO-Society of Surgical Oncology Guideline. </a:t>
            </a:r>
            <a:r>
              <a:rPr lang="en" sz="1200" i="1">
                <a:solidFill>
                  <a:schemeClr val="accent2"/>
                </a:solidFill>
                <a:highlight>
                  <a:srgbClr val="FFFFFF"/>
                </a:highlight>
                <a:latin typeface="Roboto"/>
                <a:ea typeface="Roboto"/>
                <a:cs typeface="Roboto"/>
                <a:sym typeface="Roboto"/>
              </a:rPr>
              <a:t>J Clin Oncol</a:t>
            </a:r>
            <a:r>
              <a:rPr lang="en" sz="1200">
                <a:solidFill>
                  <a:schemeClr val="accent2"/>
                </a:solidFill>
                <a:highlight>
                  <a:srgbClr val="FFFFFF"/>
                </a:highlight>
                <a:latin typeface="Roboto"/>
                <a:ea typeface="Roboto"/>
                <a:cs typeface="Roboto"/>
                <a:sym typeface="Roboto"/>
              </a:rPr>
              <a:t>. 2024;42(5):584-604. doi:10.1200/JCO.23.02225</a:t>
            </a:r>
            <a:endParaRPr sz="1200">
              <a:solidFill>
                <a:schemeClr val="accent2"/>
              </a:solidFill>
              <a:highlight>
                <a:srgbClr val="FFFFFF"/>
              </a:highlight>
              <a:latin typeface="Roboto"/>
              <a:ea typeface="Roboto"/>
              <a:cs typeface="Roboto"/>
              <a:sym typeface="Roboto"/>
            </a:endParaRPr>
          </a:p>
          <a:p>
            <a:pPr marL="457200" lvl="0" indent="-264795" algn="l" rtl="0">
              <a:lnSpc>
                <a:spcPct val="150000"/>
              </a:lnSpc>
              <a:spcBef>
                <a:spcPts val="0"/>
              </a:spcBef>
              <a:spcAft>
                <a:spcPts val="0"/>
              </a:spcAft>
              <a:buClr>
                <a:schemeClr val="accent2"/>
              </a:buClr>
              <a:buSzPct val="100000"/>
              <a:buFont typeface="Roboto"/>
              <a:buAutoNum type="arabicPeriod" startAt="41"/>
            </a:pPr>
            <a:r>
              <a:rPr lang="en" sz="1200">
                <a:solidFill>
                  <a:schemeClr val="accent2"/>
                </a:solidFill>
                <a:highlight>
                  <a:srgbClr val="FFFFFF"/>
                </a:highlight>
                <a:latin typeface="Roboto"/>
                <a:ea typeface="Roboto"/>
                <a:cs typeface="Roboto"/>
                <a:sym typeface="Roboto"/>
              </a:rPr>
              <a:t>Nangalia J, Campbell PJ. Genome Sequencing during a Patient's Journey through Cancer. </a:t>
            </a:r>
            <a:r>
              <a:rPr lang="en" sz="1200" i="1">
                <a:solidFill>
                  <a:schemeClr val="accent2"/>
                </a:solidFill>
                <a:highlight>
                  <a:srgbClr val="FFFFFF"/>
                </a:highlight>
                <a:latin typeface="Roboto"/>
                <a:ea typeface="Roboto"/>
                <a:cs typeface="Roboto"/>
                <a:sym typeface="Roboto"/>
              </a:rPr>
              <a:t>N Engl J Med</a:t>
            </a:r>
            <a:r>
              <a:rPr lang="en" sz="1200">
                <a:solidFill>
                  <a:schemeClr val="accent2"/>
                </a:solidFill>
                <a:highlight>
                  <a:srgbClr val="FFFFFF"/>
                </a:highlight>
                <a:latin typeface="Roboto"/>
                <a:ea typeface="Roboto"/>
                <a:cs typeface="Roboto"/>
                <a:sym typeface="Roboto"/>
              </a:rPr>
              <a:t>. 2019;381(22):2145-2156. doi:10.1056/NEJMra1910138</a:t>
            </a:r>
            <a:endParaRPr sz="1200">
              <a:solidFill>
                <a:schemeClr val="accent2"/>
              </a:solidFill>
              <a:highlight>
                <a:srgbClr val="FFFFFF"/>
              </a:highlight>
              <a:latin typeface="Roboto"/>
              <a:ea typeface="Roboto"/>
              <a:cs typeface="Roboto"/>
              <a:sym typeface="Roboto"/>
            </a:endParaRPr>
          </a:p>
          <a:p>
            <a:pPr marL="457200" lvl="0" indent="-264795" algn="l" rtl="0">
              <a:lnSpc>
                <a:spcPct val="150000"/>
              </a:lnSpc>
              <a:spcBef>
                <a:spcPts val="0"/>
              </a:spcBef>
              <a:spcAft>
                <a:spcPts val="0"/>
              </a:spcAft>
              <a:buClr>
                <a:schemeClr val="accent2"/>
              </a:buClr>
              <a:buSzPct val="100000"/>
              <a:buFont typeface="Roboto"/>
              <a:buAutoNum type="arabicPeriod" startAt="41"/>
            </a:pPr>
            <a:r>
              <a:rPr lang="en" sz="1200">
                <a:solidFill>
                  <a:schemeClr val="accent2"/>
                </a:solidFill>
                <a:highlight>
                  <a:srgbClr val="FFFFFF"/>
                </a:highlight>
                <a:latin typeface="Roboto"/>
                <a:ea typeface="Roboto"/>
                <a:cs typeface="Roboto"/>
                <a:sym typeface="Roboto"/>
              </a:rPr>
              <a:t>Hampel H, Yurgelun MB. Point/Counterpoint: Is It Time for Universal Germline Genetic Testing for All GI Cancers?. </a:t>
            </a:r>
            <a:r>
              <a:rPr lang="en" sz="1200" i="1">
                <a:solidFill>
                  <a:schemeClr val="accent2"/>
                </a:solidFill>
                <a:highlight>
                  <a:srgbClr val="FFFFFF"/>
                </a:highlight>
                <a:latin typeface="Roboto"/>
                <a:ea typeface="Roboto"/>
                <a:cs typeface="Roboto"/>
                <a:sym typeface="Roboto"/>
              </a:rPr>
              <a:t>J Clin Oncol</a:t>
            </a:r>
            <a:r>
              <a:rPr lang="en" sz="1200">
                <a:solidFill>
                  <a:schemeClr val="accent2"/>
                </a:solidFill>
                <a:highlight>
                  <a:srgbClr val="FFFFFF"/>
                </a:highlight>
                <a:latin typeface="Roboto"/>
                <a:ea typeface="Roboto"/>
                <a:cs typeface="Roboto"/>
                <a:sym typeface="Roboto"/>
              </a:rPr>
              <a:t>. 2022;40(24):2681-2692. doi:10.1200/JCO.21.02764</a:t>
            </a:r>
            <a:endParaRPr sz="1200">
              <a:solidFill>
                <a:schemeClr val="accent2"/>
              </a:solidFill>
              <a:highlight>
                <a:srgbClr val="FFFFFF"/>
              </a:highlight>
              <a:latin typeface="Roboto"/>
              <a:ea typeface="Roboto"/>
              <a:cs typeface="Roboto"/>
              <a:sym typeface="Roboto"/>
            </a:endParaRPr>
          </a:p>
          <a:p>
            <a:pPr marL="457200" lvl="0" indent="-264795" algn="l" rtl="0">
              <a:lnSpc>
                <a:spcPct val="150000"/>
              </a:lnSpc>
              <a:spcBef>
                <a:spcPts val="0"/>
              </a:spcBef>
              <a:spcAft>
                <a:spcPts val="0"/>
              </a:spcAft>
              <a:buClr>
                <a:schemeClr val="accent2"/>
              </a:buClr>
              <a:buSzPct val="100000"/>
              <a:buFont typeface="Roboto"/>
              <a:buAutoNum type="arabicPeriod" startAt="41"/>
            </a:pPr>
            <a:r>
              <a:rPr lang="en" sz="1200">
                <a:solidFill>
                  <a:schemeClr val="accent2"/>
                </a:solidFill>
                <a:highlight>
                  <a:srgbClr val="FFFFFF"/>
                </a:highlight>
                <a:latin typeface="Roboto"/>
                <a:ea typeface="Roboto"/>
                <a:cs typeface="Roboto"/>
                <a:sym typeface="Roboto"/>
              </a:rPr>
              <a:t>Tischler J, Crew KD, Chung WK. Cases in Precision Medicine: The Role of Tumor and Germline Genetic Testing in Breast Cancer Management. </a:t>
            </a:r>
            <a:r>
              <a:rPr lang="en" sz="1200" i="1">
                <a:solidFill>
                  <a:schemeClr val="accent2"/>
                </a:solidFill>
                <a:highlight>
                  <a:srgbClr val="FFFFFF"/>
                </a:highlight>
                <a:latin typeface="Roboto"/>
                <a:ea typeface="Roboto"/>
                <a:cs typeface="Roboto"/>
                <a:sym typeface="Roboto"/>
              </a:rPr>
              <a:t>Ann Intern Med</a:t>
            </a:r>
            <a:r>
              <a:rPr lang="en" sz="1200">
                <a:solidFill>
                  <a:schemeClr val="accent2"/>
                </a:solidFill>
                <a:highlight>
                  <a:srgbClr val="FFFFFF"/>
                </a:highlight>
                <a:latin typeface="Roboto"/>
                <a:ea typeface="Roboto"/>
                <a:cs typeface="Roboto"/>
                <a:sym typeface="Roboto"/>
              </a:rPr>
              <a:t>. 2019;171(12):925-930. doi:10.7326/M18-2417</a:t>
            </a:r>
            <a:endParaRPr sz="1200">
              <a:solidFill>
                <a:schemeClr val="accent2"/>
              </a:solidFill>
              <a:highlight>
                <a:srgbClr val="FFFFFF"/>
              </a:highlight>
              <a:latin typeface="Roboto"/>
              <a:ea typeface="Roboto"/>
              <a:cs typeface="Roboto"/>
              <a:sym typeface="Roboto"/>
            </a:endParaRPr>
          </a:p>
          <a:p>
            <a:pPr marL="457200" lvl="0" indent="-264795" algn="l" rtl="0">
              <a:lnSpc>
                <a:spcPct val="150000"/>
              </a:lnSpc>
              <a:spcBef>
                <a:spcPts val="0"/>
              </a:spcBef>
              <a:spcAft>
                <a:spcPts val="0"/>
              </a:spcAft>
              <a:buClr>
                <a:schemeClr val="accent2"/>
              </a:buClr>
              <a:buSzPct val="100000"/>
              <a:buFont typeface="Roboto"/>
              <a:buAutoNum type="arabicPeriod" startAt="41"/>
            </a:pPr>
            <a:r>
              <a:rPr lang="en" sz="1200">
                <a:solidFill>
                  <a:schemeClr val="accent2"/>
                </a:solidFill>
                <a:highlight>
                  <a:srgbClr val="FFFFFF"/>
                </a:highlight>
                <a:latin typeface="Roboto"/>
                <a:ea typeface="Roboto"/>
                <a:cs typeface="Roboto"/>
                <a:sym typeface="Roboto"/>
              </a:rPr>
              <a:t>Yu EY, Rumble RB, Agarwal N, et al. Germline and Somatic Genomic Testing for Metastatic Prostate Cancer: ASCO Guideline. </a:t>
            </a:r>
            <a:r>
              <a:rPr lang="en" sz="1200" i="1">
                <a:solidFill>
                  <a:schemeClr val="accent2"/>
                </a:solidFill>
                <a:highlight>
                  <a:srgbClr val="FFFFFF"/>
                </a:highlight>
                <a:latin typeface="Roboto"/>
                <a:ea typeface="Roboto"/>
                <a:cs typeface="Roboto"/>
                <a:sym typeface="Roboto"/>
              </a:rPr>
              <a:t>J Clin Oncol</a:t>
            </a:r>
            <a:r>
              <a:rPr lang="en" sz="1200">
                <a:solidFill>
                  <a:schemeClr val="accent2"/>
                </a:solidFill>
                <a:highlight>
                  <a:srgbClr val="FFFFFF"/>
                </a:highlight>
                <a:latin typeface="Roboto"/>
                <a:ea typeface="Roboto"/>
                <a:cs typeface="Roboto"/>
                <a:sym typeface="Roboto"/>
              </a:rPr>
              <a:t>. 2025;43(6):748-758. doi:10.1200/JCO-24-02608</a:t>
            </a:r>
            <a:endParaRPr sz="1200">
              <a:solidFill>
                <a:schemeClr val="accent2"/>
              </a:solidFill>
              <a:highlight>
                <a:srgbClr val="FFFFFF"/>
              </a:highlight>
              <a:latin typeface="Roboto"/>
              <a:ea typeface="Roboto"/>
              <a:cs typeface="Roboto"/>
              <a:sym typeface="Roboto"/>
            </a:endParaRPr>
          </a:p>
          <a:p>
            <a:pPr marL="457200" lvl="0" indent="-264795" algn="l" rtl="0">
              <a:lnSpc>
                <a:spcPct val="150000"/>
              </a:lnSpc>
              <a:spcBef>
                <a:spcPts val="0"/>
              </a:spcBef>
              <a:spcAft>
                <a:spcPts val="0"/>
              </a:spcAft>
              <a:buClr>
                <a:schemeClr val="accent2"/>
              </a:buClr>
              <a:buSzPct val="100000"/>
              <a:buFont typeface="Roboto"/>
              <a:buAutoNum type="arabicPeriod" startAt="41"/>
            </a:pPr>
            <a:r>
              <a:rPr lang="en" sz="1200">
                <a:solidFill>
                  <a:srgbClr val="212121"/>
                </a:solidFill>
                <a:highlight>
                  <a:srgbClr val="FFFFFF"/>
                </a:highlight>
                <a:latin typeface="Roboto"/>
                <a:ea typeface="Roboto"/>
                <a:cs typeface="Roboto"/>
                <a:sym typeface="Roboto"/>
              </a:rPr>
              <a:t>Conner S, Theoryn T, Dusic E, et al. Primary care provider practices, attitudes, and confidence with hereditary cancer risk assessment and testing: A mixed methods study. </a:t>
            </a:r>
            <a:r>
              <a:rPr lang="en" sz="1200" i="1">
                <a:solidFill>
                  <a:srgbClr val="212121"/>
                </a:solidFill>
                <a:highlight>
                  <a:srgbClr val="FFFFFF"/>
                </a:highlight>
                <a:latin typeface="Roboto"/>
                <a:ea typeface="Roboto"/>
                <a:cs typeface="Roboto"/>
                <a:sym typeface="Roboto"/>
              </a:rPr>
              <a:t>Genet Med</a:t>
            </a:r>
            <a:r>
              <a:rPr lang="en" sz="1200">
                <a:solidFill>
                  <a:srgbClr val="212121"/>
                </a:solidFill>
                <a:highlight>
                  <a:srgbClr val="FFFFFF"/>
                </a:highlight>
                <a:latin typeface="Roboto"/>
                <a:ea typeface="Roboto"/>
                <a:cs typeface="Roboto"/>
                <a:sym typeface="Roboto"/>
              </a:rPr>
              <a:t>. 2025;27(4):101307. doi:10.1016/j.gim.2024.101307</a:t>
            </a:r>
            <a:endParaRPr sz="1200">
              <a:solidFill>
                <a:srgbClr val="212121"/>
              </a:solidFill>
              <a:highlight>
                <a:srgbClr val="FFFFFF"/>
              </a:highlight>
              <a:latin typeface="Roboto"/>
              <a:ea typeface="Roboto"/>
              <a:cs typeface="Roboto"/>
              <a:sym typeface="Roboto"/>
            </a:endParaRPr>
          </a:p>
          <a:p>
            <a:pPr marL="457200" lvl="0" indent="-264795" algn="l" rtl="0">
              <a:lnSpc>
                <a:spcPct val="150000"/>
              </a:lnSpc>
              <a:spcBef>
                <a:spcPts val="0"/>
              </a:spcBef>
              <a:spcAft>
                <a:spcPts val="0"/>
              </a:spcAft>
              <a:buClr>
                <a:schemeClr val="accent2"/>
              </a:buClr>
              <a:buSzPct val="100000"/>
              <a:buFont typeface="Roboto"/>
              <a:buAutoNum type="arabicPeriod" startAt="41"/>
            </a:pPr>
            <a:r>
              <a:rPr lang="en" sz="1200">
                <a:solidFill>
                  <a:srgbClr val="212121"/>
                </a:solidFill>
                <a:highlight>
                  <a:srgbClr val="FFFFFF"/>
                </a:highlight>
                <a:latin typeface="Roboto"/>
                <a:ea typeface="Roboto"/>
                <a:cs typeface="Roboto"/>
                <a:sym typeface="Roboto"/>
              </a:rPr>
              <a:t>Bednar EM, Nitecki R, Krause KJ, Rauh-Hain JA. Interventions to improve delivery of cancer genetics services in the United States: A scoping review. </a:t>
            </a:r>
            <a:r>
              <a:rPr lang="en" sz="1200" i="1">
                <a:solidFill>
                  <a:srgbClr val="212121"/>
                </a:solidFill>
                <a:highlight>
                  <a:srgbClr val="FFFFFF"/>
                </a:highlight>
                <a:latin typeface="Roboto"/>
                <a:ea typeface="Roboto"/>
                <a:cs typeface="Roboto"/>
                <a:sym typeface="Roboto"/>
              </a:rPr>
              <a:t>Genet Med</a:t>
            </a:r>
            <a:r>
              <a:rPr lang="en" sz="1200">
                <a:solidFill>
                  <a:srgbClr val="212121"/>
                </a:solidFill>
                <a:highlight>
                  <a:srgbClr val="FFFFFF"/>
                </a:highlight>
                <a:latin typeface="Roboto"/>
                <a:ea typeface="Roboto"/>
                <a:cs typeface="Roboto"/>
                <a:sym typeface="Roboto"/>
              </a:rPr>
              <a:t>. 2022;24(6):1176-1186. doi:10.1016/j.gim.2022.03.002</a:t>
            </a:r>
            <a:endParaRPr sz="1200">
              <a:solidFill>
                <a:srgbClr val="212121"/>
              </a:solidFill>
              <a:highlight>
                <a:srgbClr val="FFFFFF"/>
              </a:highlight>
              <a:latin typeface="Roboto"/>
              <a:ea typeface="Roboto"/>
              <a:cs typeface="Roboto"/>
              <a:sym typeface="Roboto"/>
            </a:endParaRPr>
          </a:p>
          <a:p>
            <a:pPr marL="457200" lvl="0" indent="-264795" algn="l" rtl="0">
              <a:lnSpc>
                <a:spcPct val="150000"/>
              </a:lnSpc>
              <a:spcBef>
                <a:spcPts val="0"/>
              </a:spcBef>
              <a:spcAft>
                <a:spcPts val="0"/>
              </a:spcAft>
              <a:buClr>
                <a:srgbClr val="212121"/>
              </a:buClr>
              <a:buSzPct val="100000"/>
              <a:buFont typeface="Roboto"/>
              <a:buAutoNum type="arabicPeriod" startAt="41"/>
            </a:pPr>
            <a:r>
              <a:rPr lang="en" sz="1200">
                <a:solidFill>
                  <a:srgbClr val="212121"/>
                </a:solidFill>
                <a:highlight>
                  <a:srgbClr val="FFFFFF"/>
                </a:highlight>
                <a:latin typeface="Roboto"/>
                <a:ea typeface="Roboto"/>
                <a:cs typeface="Roboto"/>
                <a:sym typeface="Roboto"/>
              </a:rPr>
              <a:t>Samadder NJ, Riegert-Johnson D, Boardman L, et al. Comparison of Universal Genetic Testing vs Guideline-Directed Targeted Testing for Patients With Hereditary Cancer Syndrome. JAMA Oncol. 2021;7(2):230-237. doi:10.1001/jamaoncol.2020.6252</a:t>
            </a:r>
            <a:endParaRPr sz="1200">
              <a:solidFill>
                <a:srgbClr val="212121"/>
              </a:solidFill>
              <a:highlight>
                <a:srgbClr val="FFFFFF"/>
              </a:highlight>
              <a:latin typeface="Roboto"/>
              <a:ea typeface="Roboto"/>
              <a:cs typeface="Roboto"/>
              <a:sym typeface="Roboto"/>
            </a:endParaRPr>
          </a:p>
          <a:p>
            <a:pPr marL="457200" lvl="0" indent="-264795" algn="l" rtl="0">
              <a:lnSpc>
                <a:spcPct val="150000"/>
              </a:lnSpc>
              <a:spcBef>
                <a:spcPts val="0"/>
              </a:spcBef>
              <a:spcAft>
                <a:spcPts val="0"/>
              </a:spcAft>
              <a:buClr>
                <a:srgbClr val="212121"/>
              </a:buClr>
              <a:buSzPct val="100000"/>
              <a:buFont typeface="Roboto"/>
              <a:buAutoNum type="arabicPeriod" startAt="41"/>
            </a:pPr>
            <a:r>
              <a:rPr lang="en" sz="1200">
                <a:solidFill>
                  <a:srgbClr val="212121"/>
                </a:solidFill>
                <a:highlight>
                  <a:srgbClr val="FFFFFF"/>
                </a:highlight>
                <a:latin typeface="Roboto"/>
                <a:ea typeface="Roboto"/>
                <a:cs typeface="Roboto"/>
                <a:sym typeface="Roboto"/>
              </a:rPr>
              <a:t>Brand R, Borazanci E, Speare V, et al. Prospective study of germline genetic testing in incident cases of pancreatic adenocarcinoma. Cancer. 2018;124(17):3520-3527. doi:10.1002/cncr.31628</a:t>
            </a:r>
            <a:endParaRPr sz="1200">
              <a:solidFill>
                <a:srgbClr val="212121"/>
              </a:solidFill>
              <a:highlight>
                <a:srgbClr val="FFFFFF"/>
              </a:highlight>
              <a:latin typeface="Roboto"/>
              <a:ea typeface="Roboto"/>
              <a:cs typeface="Roboto"/>
              <a:sym typeface="Roboto"/>
            </a:endParaRPr>
          </a:p>
          <a:p>
            <a:pPr marL="457200" lvl="0" indent="-264795" algn="l" rtl="0">
              <a:lnSpc>
                <a:spcPct val="150000"/>
              </a:lnSpc>
              <a:spcBef>
                <a:spcPts val="0"/>
              </a:spcBef>
              <a:spcAft>
                <a:spcPts val="0"/>
              </a:spcAft>
              <a:buClr>
                <a:srgbClr val="212121"/>
              </a:buClr>
              <a:buSzPct val="100000"/>
              <a:buFont typeface="Roboto"/>
              <a:buAutoNum type="arabicPeriod" startAt="41"/>
            </a:pPr>
            <a:r>
              <a:rPr lang="en" sz="1200">
                <a:solidFill>
                  <a:srgbClr val="212121"/>
                </a:solidFill>
                <a:highlight>
                  <a:srgbClr val="FFFFFF"/>
                </a:highlight>
                <a:latin typeface="Roboto"/>
                <a:ea typeface="Roboto"/>
                <a:cs typeface="Roboto"/>
                <a:sym typeface="Roboto"/>
              </a:rPr>
              <a:t>Savatt JM, Kelly MA, Sturm AC, et al. Genomic Screening at a Single Health System. JAMA Netw Open. 2025;8(3):e250917. doi:10.1001/jamanetworkopen.2025.0917</a:t>
            </a:r>
            <a:endParaRPr sz="1200">
              <a:solidFill>
                <a:srgbClr val="212121"/>
              </a:solidFill>
              <a:highlight>
                <a:srgbClr val="FFFFFF"/>
              </a:highlight>
              <a:latin typeface="Roboto"/>
              <a:ea typeface="Roboto"/>
              <a:cs typeface="Roboto"/>
              <a:sym typeface="Roboto"/>
            </a:endParaRPr>
          </a:p>
          <a:p>
            <a:pPr marL="457200" lvl="0" indent="-264795" algn="l" rtl="0">
              <a:lnSpc>
                <a:spcPct val="150000"/>
              </a:lnSpc>
              <a:spcBef>
                <a:spcPts val="0"/>
              </a:spcBef>
              <a:spcAft>
                <a:spcPts val="0"/>
              </a:spcAft>
              <a:buClr>
                <a:srgbClr val="212121"/>
              </a:buClr>
              <a:buSzPct val="100000"/>
              <a:buFont typeface="Roboto"/>
              <a:buAutoNum type="arabicPeriod" startAt="41"/>
            </a:pPr>
            <a:r>
              <a:rPr lang="en" sz="1200">
                <a:solidFill>
                  <a:srgbClr val="212121"/>
                </a:solidFill>
                <a:highlight>
                  <a:srgbClr val="FFFFFF"/>
                </a:highlight>
                <a:latin typeface="Roboto"/>
                <a:ea typeface="Roboto"/>
                <a:cs typeface="Roboto"/>
                <a:sym typeface="Roboto"/>
              </a:rPr>
              <a:t>Cannon A, McMillan O, Kelley WV, et al. Medical and psychosocial outcomes of state-funded population genomic screening. Clinical Genetics. 2023;104(4):434-442. doi:10.1111/cge.14394</a:t>
            </a:r>
            <a:endParaRPr sz="1200">
              <a:solidFill>
                <a:srgbClr val="212121"/>
              </a:solidFill>
              <a:highlight>
                <a:srgbClr val="FFFFFF"/>
              </a:highlight>
              <a:latin typeface="Roboto"/>
              <a:ea typeface="Roboto"/>
              <a:cs typeface="Roboto"/>
              <a:sym typeface="Roboto"/>
            </a:endParaRPr>
          </a:p>
          <a:p>
            <a:pPr marL="457200" lvl="0" indent="-264795" algn="l" rtl="0">
              <a:lnSpc>
                <a:spcPct val="150000"/>
              </a:lnSpc>
              <a:spcBef>
                <a:spcPts val="0"/>
              </a:spcBef>
              <a:spcAft>
                <a:spcPts val="0"/>
              </a:spcAft>
              <a:buClr>
                <a:srgbClr val="212121"/>
              </a:buClr>
              <a:buSzPct val="100000"/>
              <a:buFont typeface="Roboto"/>
              <a:buAutoNum type="arabicPeriod" startAt="41"/>
            </a:pPr>
            <a:r>
              <a:rPr lang="en" sz="1200" b="1">
                <a:solidFill>
                  <a:srgbClr val="212121"/>
                </a:solidFill>
                <a:highlight>
                  <a:srgbClr val="FFFFFF"/>
                </a:highlight>
                <a:latin typeface="Roboto"/>
                <a:ea typeface="Roboto"/>
                <a:cs typeface="Roboto"/>
                <a:sym typeface="Roboto"/>
              </a:rPr>
              <a:t>Solomon IB, Boyd P, Xiao Y, et al. A scalable new model of germline cancer genomic care delivery: Assessing psychological outcomes. </a:t>
            </a:r>
            <a:r>
              <a:rPr lang="en" sz="1200" b="1" i="1">
                <a:solidFill>
                  <a:srgbClr val="212121"/>
                </a:solidFill>
                <a:highlight>
                  <a:srgbClr val="FFFFFF"/>
                </a:highlight>
                <a:latin typeface="Roboto"/>
                <a:ea typeface="Roboto"/>
                <a:cs typeface="Roboto"/>
                <a:sym typeface="Roboto"/>
              </a:rPr>
              <a:t>Genet Med</a:t>
            </a:r>
            <a:r>
              <a:rPr lang="en" sz="1200" b="1">
                <a:solidFill>
                  <a:srgbClr val="212121"/>
                </a:solidFill>
                <a:highlight>
                  <a:srgbClr val="FFFFFF"/>
                </a:highlight>
                <a:latin typeface="Roboto"/>
                <a:ea typeface="Roboto"/>
                <a:cs typeface="Roboto"/>
                <a:sym typeface="Roboto"/>
              </a:rPr>
              <a:t>. Published online February 12, 2026. doi:10.1016/j.gim.2026.102537</a:t>
            </a:r>
            <a:endParaRPr sz="1200" b="1">
              <a:solidFill>
                <a:srgbClr val="212121"/>
              </a:solidFill>
              <a:highlight>
                <a:srgbClr val="FFFFFF"/>
              </a:highlight>
              <a:latin typeface="Roboto"/>
              <a:ea typeface="Roboto"/>
              <a:cs typeface="Roboto"/>
              <a:sym typeface="Roboto"/>
            </a:endParaRPr>
          </a:p>
          <a:p>
            <a:pPr marL="457200" marR="520700" lvl="0" indent="-264795" algn="l" rtl="0">
              <a:lnSpc>
                <a:spcPct val="129545"/>
              </a:lnSpc>
              <a:spcBef>
                <a:spcPts val="0"/>
              </a:spcBef>
              <a:spcAft>
                <a:spcPts val="0"/>
              </a:spcAft>
              <a:buClr>
                <a:srgbClr val="212121"/>
              </a:buClr>
              <a:buSzPct val="100000"/>
              <a:buFont typeface="Roboto"/>
              <a:buAutoNum type="arabicPeriod" startAt="41"/>
            </a:pPr>
            <a:r>
              <a:rPr lang="en" sz="1200" b="1">
                <a:solidFill>
                  <a:srgbClr val="505050"/>
                </a:solidFill>
                <a:latin typeface="Arial"/>
                <a:ea typeface="Arial"/>
                <a:cs typeface="Arial"/>
                <a:sym typeface="Arial"/>
              </a:rPr>
              <a:t>Solomon, Ilana and Luong, Marilan and Currey, Madeline and Labib, Sarah and Tang, Sarah and Martinez, Justin and Suarez, Cassiel and Qiao, Ran and Mak, Angela and Cheung, Frances and Manookian, Rachelle and Xiao, Yi and Garcia, Michael and Seshadri, Amarnath and Jinadu, Jay and Kim, Minsub and Martinez, Robert and White, Philip and Martinez, Fortino and Rout, Ramesh and Sharifara, Ali and Zhou, Coco and Boyd, Patrick and Davey, Sandra and Gray, Stacy W., Rationale and Study Design for a Randomized Clinical Trial of HOPE-Genomics, a Web-Based Intervention to Improve Cancer Patients’ Understanding of Genomic Testing Results. Available at SSRN: </a:t>
            </a:r>
            <a:r>
              <a:rPr lang="en" sz="1200" b="1" u="sng">
                <a:solidFill>
                  <a:srgbClr val="505050"/>
                </a:solidFill>
                <a:latin typeface="Arial"/>
                <a:ea typeface="Arial"/>
                <a:cs typeface="Arial"/>
                <a:sym typeface="Arial"/>
                <a:hlinkClick r:id="rId3">
                  <a:extLst>
                    <a:ext uri="{A12FA001-AC4F-418D-AE19-62706E023703}">
                      <ahyp:hlinkClr xmlns:ahyp="http://schemas.microsoft.com/office/drawing/2018/hyperlinkcolor" val="tx"/>
                    </a:ext>
                  </a:extLst>
                </a:hlinkClick>
              </a:rPr>
              <a:t>https://ssrn.com/abstract=5671057</a:t>
            </a:r>
            <a:r>
              <a:rPr lang="en" sz="1200" b="1">
                <a:solidFill>
                  <a:srgbClr val="505050"/>
                </a:solidFill>
                <a:latin typeface="Arial"/>
                <a:ea typeface="Arial"/>
                <a:cs typeface="Arial"/>
                <a:sym typeface="Arial"/>
              </a:rPr>
              <a:t> or </a:t>
            </a:r>
            <a:r>
              <a:rPr lang="en" sz="1200" b="1" u="sng">
                <a:solidFill>
                  <a:srgbClr val="505050"/>
                </a:solidFill>
                <a:latin typeface="Arial"/>
                <a:ea typeface="Arial"/>
                <a:cs typeface="Arial"/>
                <a:sym typeface="Arial"/>
                <a:hlinkClick r:id="rId4">
                  <a:extLst>
                    <a:ext uri="{A12FA001-AC4F-418D-AE19-62706E023703}">
                      <ahyp:hlinkClr xmlns:ahyp="http://schemas.microsoft.com/office/drawing/2018/hyperlinkcolor" val="tx"/>
                    </a:ext>
                  </a:extLst>
                </a:hlinkClick>
              </a:rPr>
              <a:t>http://dx.doi.org/10.2139/ssrn.5671057</a:t>
            </a:r>
            <a:endParaRPr sz="1200" b="1" u="sng">
              <a:solidFill>
                <a:srgbClr val="505050"/>
              </a:solidFill>
              <a:latin typeface="Arial"/>
              <a:ea typeface="Arial"/>
              <a:cs typeface="Arial"/>
              <a:sym typeface="Arial"/>
            </a:endParaRPr>
          </a:p>
          <a:p>
            <a:pPr marL="457200" lvl="0" indent="-264795" algn="l" rtl="0">
              <a:spcBef>
                <a:spcPts val="0"/>
              </a:spcBef>
              <a:spcAft>
                <a:spcPts val="0"/>
              </a:spcAft>
              <a:buClr>
                <a:srgbClr val="212121"/>
              </a:buClr>
              <a:buSzPct val="109091"/>
              <a:buFont typeface="Roboto"/>
              <a:buAutoNum type="arabicPeriod" startAt="41"/>
            </a:pPr>
            <a:r>
              <a:rPr lang="en" sz="1100">
                <a:solidFill>
                  <a:srgbClr val="000000"/>
                </a:solidFill>
                <a:latin typeface="Arial"/>
                <a:ea typeface="Arial"/>
                <a:cs typeface="Arial"/>
                <a:sym typeface="Arial"/>
              </a:rPr>
              <a:t>O’Reilly C, McGarry JL, Zaborowski AM, et al. Risk-Reducing Bilateral Mastectomy and Mortality in Carriers of BRCA1 and BRCA2 Variants: A Systematic Review and Meta-Analysis. JAMA Surg. 2026;161(3):260–267. doi:10.1001/jamasurg.2025.5929</a:t>
            </a:r>
            <a:endParaRPr sz="1100">
              <a:solidFill>
                <a:srgbClr val="000000"/>
              </a:solidFill>
              <a:latin typeface="Arial"/>
              <a:ea typeface="Arial"/>
              <a:cs typeface="Arial"/>
              <a:sym typeface="Arial"/>
            </a:endParaRPr>
          </a:p>
          <a:p>
            <a:pPr marL="457200" lvl="0" indent="-264795" algn="l" rtl="0">
              <a:lnSpc>
                <a:spcPct val="150000"/>
              </a:lnSpc>
              <a:spcBef>
                <a:spcPts val="0"/>
              </a:spcBef>
              <a:spcAft>
                <a:spcPts val="0"/>
              </a:spcAft>
              <a:buClr>
                <a:srgbClr val="212121"/>
              </a:buClr>
              <a:buSzPct val="100000"/>
              <a:buFont typeface="Roboto"/>
              <a:buAutoNum type="arabicPeriod" startAt="41"/>
            </a:pPr>
            <a:r>
              <a:rPr lang="en" sz="1200">
                <a:solidFill>
                  <a:srgbClr val="212121"/>
                </a:solidFill>
                <a:highlight>
                  <a:srgbClr val="FFFFFF"/>
                </a:highlight>
                <a:latin typeface="Roboto"/>
                <a:ea typeface="Roboto"/>
                <a:cs typeface="Roboto"/>
                <a:sym typeface="Roboto"/>
              </a:rPr>
              <a:t>Wei X, Sun L, Slade E, et al. Cost-Effectiveness of Gene-Specific Prevention Strategies for Ovarian and Breast Cancer. JAMA Netw Open. 2024;7(2):e2355324. doi:10.1001/jamanetworkopen.2023.55324</a:t>
            </a:r>
            <a:endParaRPr sz="1200">
              <a:solidFill>
                <a:srgbClr val="212121"/>
              </a:solidFill>
              <a:highlight>
                <a:srgbClr val="FFFFFF"/>
              </a:highlight>
              <a:latin typeface="Roboto"/>
              <a:ea typeface="Roboto"/>
              <a:cs typeface="Roboto"/>
              <a:sym typeface="Roboto"/>
            </a:endParaRPr>
          </a:p>
          <a:p>
            <a:pPr marL="457200" lvl="0" indent="-264795" algn="l" rtl="0">
              <a:lnSpc>
                <a:spcPct val="150000"/>
              </a:lnSpc>
              <a:spcBef>
                <a:spcPts val="0"/>
              </a:spcBef>
              <a:spcAft>
                <a:spcPts val="0"/>
              </a:spcAft>
              <a:buClr>
                <a:srgbClr val="212121"/>
              </a:buClr>
              <a:buSzPct val="100000"/>
              <a:buFont typeface="Roboto"/>
              <a:buAutoNum type="arabicPeriod" startAt="41"/>
            </a:pPr>
            <a:r>
              <a:rPr lang="en" sz="1200">
                <a:solidFill>
                  <a:srgbClr val="212121"/>
                </a:solidFill>
                <a:highlight>
                  <a:srgbClr val="FFFFFF"/>
                </a:highlight>
                <a:latin typeface="Roboto"/>
                <a:ea typeface="Roboto"/>
                <a:cs typeface="Roboto"/>
                <a:sym typeface="Roboto"/>
              </a:rPr>
              <a:t>Kazmi F, Shrestha N, Liu TF, Foord T, Heesen P, Booth S, Dodwell D, Lord S, Yeoh K-W, Blagden SP. Next‐generation sequencing for guiding matched targeted therapies in people with relapsed or metastatic cancer. Cochrane Database of Systematic Reviews 2025, Issue 3. Art. No.: CD014872. DOI: 10.1002/14651858.CD014872.pub2. Accessed 16 May 2026.</a:t>
            </a:r>
            <a:endParaRPr sz="1200">
              <a:solidFill>
                <a:srgbClr val="212121"/>
              </a:solidFill>
              <a:highlight>
                <a:srgbClr val="FFFFFF"/>
              </a:highlight>
              <a:latin typeface="Roboto"/>
              <a:ea typeface="Roboto"/>
              <a:cs typeface="Roboto"/>
              <a:sym typeface="Roboto"/>
            </a:endParaRPr>
          </a:p>
          <a:p>
            <a:pPr marL="457200" lvl="0" indent="-264795" algn="l" rtl="0">
              <a:lnSpc>
                <a:spcPct val="150000"/>
              </a:lnSpc>
              <a:spcBef>
                <a:spcPts val="0"/>
              </a:spcBef>
              <a:spcAft>
                <a:spcPts val="0"/>
              </a:spcAft>
              <a:buClr>
                <a:srgbClr val="212121"/>
              </a:buClr>
              <a:buSzPct val="100000"/>
              <a:buFont typeface="Roboto"/>
              <a:buAutoNum type="arabicPeriod" startAt="41"/>
            </a:pPr>
            <a:r>
              <a:rPr lang="en" sz="1200">
                <a:solidFill>
                  <a:srgbClr val="212121"/>
                </a:solidFill>
                <a:highlight>
                  <a:srgbClr val="FFFFFF"/>
                </a:highlight>
                <a:latin typeface="Roboto"/>
                <a:ea typeface="Roboto"/>
                <a:cs typeface="Roboto"/>
                <a:sym typeface="Roboto"/>
              </a:rPr>
              <a:t>Marchetti P, Curigliano G, Biffoni M, et al. Genomically matched therapy in advanced solid tumors: the randomized phase 2 ROME trial. Nat Med. 2025;31(10):3514-3523. doi:10.1038/s41591-025-03918-x</a:t>
            </a:r>
            <a:endParaRPr sz="1200">
              <a:solidFill>
                <a:srgbClr val="212121"/>
              </a:solidFill>
              <a:highlight>
                <a:srgbClr val="FFFFFF"/>
              </a:highlight>
              <a:latin typeface="Roboto"/>
              <a:ea typeface="Roboto"/>
              <a:cs typeface="Roboto"/>
              <a:sym typeface="Roboto"/>
            </a:endParaRPr>
          </a:p>
          <a:p>
            <a:pPr marL="457200" lvl="0" indent="-264795" algn="l" rtl="0">
              <a:lnSpc>
                <a:spcPct val="150000"/>
              </a:lnSpc>
              <a:spcBef>
                <a:spcPts val="0"/>
              </a:spcBef>
              <a:spcAft>
                <a:spcPts val="0"/>
              </a:spcAft>
              <a:buClr>
                <a:srgbClr val="212121"/>
              </a:buClr>
              <a:buSzPct val="109091"/>
              <a:buFont typeface="Roboto"/>
              <a:buAutoNum type="arabicPeriod" startAt="41"/>
            </a:pPr>
            <a:r>
              <a:rPr lang="en" sz="1100">
                <a:solidFill>
                  <a:srgbClr val="000000"/>
                </a:solidFill>
                <a:latin typeface="Arial"/>
                <a:ea typeface="Arial"/>
                <a:cs typeface="Arial"/>
                <a:sym typeface="Arial"/>
              </a:rPr>
              <a:t>National Comprehensive Cancer Network. </a:t>
            </a:r>
            <a:r>
              <a:rPr lang="en" sz="1100" i="1">
                <a:solidFill>
                  <a:srgbClr val="000000"/>
                </a:solidFill>
                <a:latin typeface="Arial"/>
                <a:ea typeface="Arial"/>
                <a:cs typeface="Arial"/>
                <a:sym typeface="Arial"/>
              </a:rPr>
              <a:t>Genetic/Familial High-Risk Assessment: Breast, Ovarian, Pancreatic, and Prostate</a:t>
            </a:r>
            <a:r>
              <a:rPr lang="en" sz="1100">
                <a:solidFill>
                  <a:srgbClr val="000000"/>
                </a:solidFill>
                <a:latin typeface="Arial"/>
                <a:ea typeface="Arial"/>
                <a:cs typeface="Arial"/>
                <a:sym typeface="Arial"/>
              </a:rPr>
              <a:t>. Updated February 19, 2026. Accessed May 16, 2026.</a:t>
            </a:r>
            <a:r>
              <a:rPr lang="en" sz="1100">
                <a:solidFill>
                  <a:srgbClr val="000000"/>
                </a:solidFill>
                <a:uFill>
                  <a:noFill/>
                </a:uFill>
                <a:latin typeface="Arial"/>
                <a:ea typeface="Arial"/>
                <a:cs typeface="Arial"/>
                <a:sym typeface="Arial"/>
                <a:hlinkClick r:id="rId5">
                  <a:extLst>
                    <a:ext uri="{A12FA001-AC4F-418D-AE19-62706E023703}">
                      <ahyp:hlinkClr xmlns:ahyp="http://schemas.microsoft.com/office/drawing/2018/hyperlinkcolor" val="tx"/>
                    </a:ext>
                  </a:extLst>
                </a:hlinkClick>
              </a:rPr>
              <a:t> </a:t>
            </a:r>
            <a:r>
              <a:rPr lang="en" sz="1100" u="sng">
                <a:solidFill>
                  <a:schemeClr val="hlink"/>
                </a:solidFill>
                <a:latin typeface="Arial"/>
                <a:ea typeface="Arial"/>
                <a:cs typeface="Arial"/>
                <a:sym typeface="Arial"/>
                <a:hlinkClick r:id="rId5"/>
              </a:rPr>
              <a:t>NCCN Guidelines</a:t>
            </a:r>
            <a:endParaRPr sz="1200">
              <a:solidFill>
                <a:srgbClr val="212121"/>
              </a:solidFill>
              <a:highlight>
                <a:srgbClr val="FFFFFF"/>
              </a:highlight>
              <a:latin typeface="Roboto"/>
              <a:ea typeface="Roboto"/>
              <a:cs typeface="Roboto"/>
              <a:sym typeface="Roboto"/>
            </a:endParaRPr>
          </a:p>
          <a:p>
            <a:pPr marL="0" lvl="0" indent="0" algn="l" rtl="0">
              <a:spcBef>
                <a:spcPts val="0"/>
              </a:spcBef>
              <a:spcAft>
                <a:spcPts val="1200"/>
              </a:spcAft>
              <a:buNone/>
            </a:pPr>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Google Shape;462;p74"/>
          <p:cNvSpPr txBox="1">
            <a:spLocks noGrp="1"/>
          </p:cNvSpPr>
          <p:nvPr>
            <p:ph type="title"/>
          </p:nvPr>
        </p:nvSpPr>
        <p:spPr>
          <a:xfrm>
            <a:off x="510450" y="2057400"/>
            <a:ext cx="8123100" cy="778800"/>
          </a:xfrm>
          <a:prstGeom prst="rect">
            <a:avLst/>
          </a:prstGeom>
        </p:spPr>
        <p:txBody>
          <a:bodyPr spcFirstLastPara="1" wrap="square" lIns="91425" tIns="91425" rIns="91425" bIns="91425" anchor="b" anchorCtr="0">
            <a:normAutofit fontScale="90000"/>
          </a:bodyPr>
          <a:lstStyle/>
          <a:p>
            <a:pPr marL="0" lvl="0" indent="0" algn="l" rtl="0">
              <a:spcBef>
                <a:spcPts val="0"/>
              </a:spcBef>
              <a:spcAft>
                <a:spcPts val="0"/>
              </a:spcAft>
              <a:buNone/>
            </a:pPr>
            <a:r>
              <a:rPr lang="en"/>
              <a:t>Thank you!</a:t>
            </a:r>
            <a:endParaRPr/>
          </a:p>
          <a:p>
            <a:pPr marL="0" lvl="0" indent="0" algn="l"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Spearmint">
  <a:themeElements>
    <a:clrScheme name="Spearmint">
      <a:dk1>
        <a:srgbClr val="202729"/>
      </a:dk1>
      <a:lt1>
        <a:srgbClr val="FFFFFF"/>
      </a:lt1>
      <a:dk2>
        <a:srgbClr val="4BA173"/>
      </a:dk2>
      <a:lt2>
        <a:srgbClr val="63D297"/>
      </a:lt2>
      <a:accent1>
        <a:srgbClr val="353744"/>
      </a:accent1>
      <a:accent2>
        <a:srgbClr val="424242"/>
      </a:accent2>
      <a:accent3>
        <a:srgbClr val="616161"/>
      </a:accent3>
      <a:accent4>
        <a:srgbClr val="999999"/>
      </a:accent4>
      <a:accent5>
        <a:srgbClr val="FF5252"/>
      </a:accent5>
      <a:accent6>
        <a:srgbClr val="FFF176"/>
      </a:accent6>
      <a:hlink>
        <a:srgbClr val="FF5252"/>
      </a:hlink>
      <a:folHlink>
        <a:srgbClr val="FF525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15322</Words>
  <Application>Microsoft Macintosh PowerPoint</Application>
  <PresentationFormat>On-screen Show (16:9)</PresentationFormat>
  <Paragraphs>756</Paragraphs>
  <Slides>62</Slides>
  <Notes>62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62</vt:i4>
      </vt:variant>
    </vt:vector>
  </HeadingPairs>
  <TitlesOfParts>
    <vt:vector size="68" baseType="lpstr">
      <vt:lpstr>Roboto</vt:lpstr>
      <vt:lpstr>Arial</vt:lpstr>
      <vt:lpstr>Lora</vt:lpstr>
      <vt:lpstr>Calibri</vt:lpstr>
      <vt:lpstr>Proxima Nova</vt:lpstr>
      <vt:lpstr>Spearmint</vt:lpstr>
      <vt:lpstr>Oncology in the Genomics Era</vt:lpstr>
      <vt:lpstr>Disclosures</vt:lpstr>
      <vt:lpstr>Objectives</vt:lpstr>
      <vt:lpstr>Introduction</vt:lpstr>
      <vt:lpstr>What went wrong here?</vt:lpstr>
      <vt:lpstr>Advancements in Genetic and Genomic Sequencing in Oncology</vt:lpstr>
      <vt:lpstr>Types of Genomic Testing in Oncology</vt:lpstr>
      <vt:lpstr>Why it Matters </vt:lpstr>
      <vt:lpstr>Why it Matters</vt:lpstr>
      <vt:lpstr>Maria’s tumor was MSI-H BRAF Wild-Type. How does this affect your management? What are you thinking about?</vt:lpstr>
      <vt:lpstr>Maria’s Story Continues: A Preventable Diagnosis</vt:lpstr>
      <vt:lpstr>5 years later…</vt:lpstr>
      <vt:lpstr>PowerPoint Presentation</vt:lpstr>
      <vt:lpstr>High Yield ABIM Pearls </vt:lpstr>
      <vt:lpstr>Now that Maria and her daughter have been diagnosed with Lynch Syndrome, what are the next steps? Now that Maria and her daughter have been diagnosed with Lynch Syndrome, what are the next steps? </vt:lpstr>
      <vt:lpstr>Lynch Syndrome: Prevention and Management</vt:lpstr>
      <vt:lpstr>PowerPoint Presentation</vt:lpstr>
      <vt:lpstr>Maria’s daughter: “If I had known I was at risk, I would have had surgery to prevent it.”</vt:lpstr>
      <vt:lpstr>Guidelines for Other Hereditary Cancer Syndromes</vt:lpstr>
      <vt:lpstr>Cascade Testing: A Key Tool for Cancer Prevention</vt:lpstr>
      <vt:lpstr>PowerPoint Presentation</vt:lpstr>
      <vt:lpstr>Current Guidelines</vt:lpstr>
      <vt:lpstr>Germline Genetic Testing: Current Guidelines</vt:lpstr>
      <vt:lpstr>Current Guidelines for Somatic (Tumor) Testing</vt:lpstr>
      <vt:lpstr>High Yield Exam Points</vt:lpstr>
      <vt:lpstr>Practice</vt:lpstr>
      <vt:lpstr>Practice</vt:lpstr>
      <vt:lpstr>Practice</vt:lpstr>
      <vt:lpstr>Practice</vt:lpstr>
      <vt:lpstr>Key Points</vt:lpstr>
      <vt:lpstr>Where We Stand: Current Data</vt:lpstr>
      <vt:lpstr>Where We Stand: Prevalence of Genomic Testing </vt:lpstr>
      <vt:lpstr>Prevalence of Genomic Testing in Cancer Patients</vt:lpstr>
      <vt:lpstr>Disparities in Testing</vt:lpstr>
      <vt:lpstr>PowerPoint Presentation</vt:lpstr>
      <vt:lpstr>Barriers to Genomic Testing</vt:lpstr>
      <vt:lpstr>Barriers to Genetic Testing</vt:lpstr>
      <vt:lpstr>Patient-Level Barriers</vt:lpstr>
      <vt:lpstr>Provider-Level Barriers</vt:lpstr>
      <vt:lpstr>System-Level Barriers</vt:lpstr>
      <vt:lpstr>PowerPoint Presentation</vt:lpstr>
      <vt:lpstr>Reflect:  What barriers did we see in Maria’s case and what might be some ways to address them?</vt:lpstr>
      <vt:lpstr>Genomic Literacy</vt:lpstr>
      <vt:lpstr>Evidence-Based Strategies to Improve Genomic Literacy</vt:lpstr>
      <vt:lpstr>Strategies to Improve Cascade Testing</vt:lpstr>
      <vt:lpstr>Strategies to Address Provider and System-Level Barriers</vt:lpstr>
      <vt:lpstr>Real World Impact of Genetic Testing Programs</vt:lpstr>
      <vt:lpstr>Potential Benefits of Universal Testing</vt:lpstr>
      <vt:lpstr>Potential Harms of Universal Genomic Testing</vt:lpstr>
      <vt:lpstr>Putting it to Practice</vt:lpstr>
      <vt:lpstr>HOPE-Genomics RCT</vt:lpstr>
      <vt:lpstr>Healthcare utilization among individuals diagnosed with Lynch Syndrome through a universal germline genetic testing program. </vt:lpstr>
      <vt:lpstr>Healthcare utilization among individuals diagnosed with hereditary breast-ovarian cancer syndrome through a universal germline genetic testing program. </vt:lpstr>
      <vt:lpstr>A scalable new model of germline cancer genomic care delivery: Assessing psychological outcomes</vt:lpstr>
      <vt:lpstr>Next Steps for Maria and Opportunities for Improvement</vt:lpstr>
      <vt:lpstr>Key Takeaways</vt:lpstr>
      <vt:lpstr>Questions?</vt:lpstr>
      <vt:lpstr>References</vt:lpstr>
      <vt:lpstr>References</vt:lpstr>
      <vt:lpstr>References</vt:lpstr>
      <vt:lpstr>References</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Ron Shinar</cp:lastModifiedBy>
  <cp:revision>1</cp:revision>
  <dcterms:modified xsi:type="dcterms:W3CDTF">2026-05-26T16:14:40Z</dcterms:modified>
</cp:coreProperties>
</file>