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tif" ContentType="image/tif"/>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6" Type="http://schemas.microsoft.com/office/2020/02/relationships/classificationlabels" Target="docMetadata/LabelInfo.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notesMasterIdLst>
    <p:notesMasterId r:id="rId19"/>
  </p:notesMasterIdLst>
  <p:sldIdLst>
    <p:sldId id="256" r:id="rId5"/>
    <p:sldId id="258" r:id="rId6"/>
    <p:sldId id="278" r:id="rId7"/>
    <p:sldId id="280" r:id="rId8"/>
    <p:sldId id="260" r:id="rId9"/>
    <p:sldId id="273" r:id="rId10"/>
    <p:sldId id="267" r:id="rId11"/>
    <p:sldId id="269" r:id="rId12"/>
    <p:sldId id="263" r:id="rId13"/>
    <p:sldId id="276" r:id="rId14"/>
    <p:sldId id="274" r:id="rId15"/>
    <p:sldId id="275" r:id="rId16"/>
    <p:sldId id="264" r:id="rId17"/>
    <p:sldId id="265" r:id="rId1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6741"/>
    <p:restoredTop sz="90169"/>
  </p:normalViewPr>
  <p:slideViewPr>
    <p:cSldViewPr snapToGrid="0">
      <p:cViewPr varScale="1">
        <p:scale>
          <a:sx n="111" d="100"/>
          <a:sy n="111" d="100"/>
        </p:scale>
        <p:origin x="632" y="20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3" Type="http://schemas.openxmlformats.org/officeDocument/2006/relationships/customXml" Target="../customXml/item3.xml"/><Relationship Id="rId21" Type="http://schemas.openxmlformats.org/officeDocument/2006/relationships/viewProps" Target="view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4184546-FA31-F343-A404-505E5B8A206A}" type="datetimeFigureOut">
              <a:rPr lang="en-US" smtClean="0"/>
              <a:t>7/20/2023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B4E8555-6FCB-0D40-9D69-2E44F8F5B5C2}" type="slidenum">
              <a:rPr lang="en-US" smtClean="0"/>
              <a:t>‹#›</a:t>
            </a:fld>
            <a:endParaRPr lang="en-US"/>
          </a:p>
        </p:txBody>
      </p:sp>
    </p:spTree>
    <p:extLst>
      <p:ext uri="{BB962C8B-B14F-4D97-AF65-F5344CB8AC3E}">
        <p14:creationId xmlns:p14="http://schemas.microsoft.com/office/powerpoint/2010/main" val="285994334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B4E8555-6FCB-0D40-9D69-2E44F8F5B5C2}" type="slidenum">
              <a:rPr lang="en-US" smtClean="0"/>
              <a:t>1</a:t>
            </a:fld>
            <a:endParaRPr lang="en-US"/>
          </a:p>
        </p:txBody>
      </p:sp>
    </p:spTree>
    <p:extLst>
      <p:ext uri="{BB962C8B-B14F-4D97-AF65-F5344CB8AC3E}">
        <p14:creationId xmlns:p14="http://schemas.microsoft.com/office/powerpoint/2010/main" val="55302815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a:t>. </a:t>
            </a:r>
            <a:r>
              <a:rPr lang="en-US" sz="1200" dirty="0" err="1"/>
              <a:t>cirrhotics</a:t>
            </a:r>
            <a:r>
              <a:rPr lang="en-US" sz="1200" dirty="0"/>
              <a:t> (and acute on chronic liver failure) is a hyper and </a:t>
            </a:r>
            <a:r>
              <a:rPr lang="en-US" sz="1200" dirty="0" err="1"/>
              <a:t>hypocoagulable</a:t>
            </a:r>
            <a:r>
              <a:rPr lang="en-US" sz="1200" dirty="0"/>
              <a:t> state – weigh AC and transfusion considerations </a:t>
            </a:r>
            <a:endParaRPr lang="en-US" dirty="0"/>
          </a:p>
        </p:txBody>
      </p:sp>
      <p:sp>
        <p:nvSpPr>
          <p:cNvPr id="4" name="Slide Number Placeholder 3"/>
          <p:cNvSpPr>
            <a:spLocks noGrp="1"/>
          </p:cNvSpPr>
          <p:nvPr>
            <p:ph type="sldNum" sz="quarter" idx="5"/>
          </p:nvPr>
        </p:nvSpPr>
        <p:spPr/>
        <p:txBody>
          <a:bodyPr/>
          <a:lstStyle/>
          <a:p>
            <a:fld id="{FB4E8555-6FCB-0D40-9D69-2E44F8F5B5C2}" type="slidenum">
              <a:rPr lang="en-US" smtClean="0"/>
              <a:t>11</a:t>
            </a:fld>
            <a:endParaRPr lang="en-US"/>
          </a:p>
        </p:txBody>
      </p:sp>
    </p:spTree>
    <p:extLst>
      <p:ext uri="{BB962C8B-B14F-4D97-AF65-F5344CB8AC3E}">
        <p14:creationId xmlns:p14="http://schemas.microsoft.com/office/powerpoint/2010/main" val="268382104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B4E8555-6FCB-0D40-9D69-2E44F8F5B5C2}" type="slidenum">
              <a:rPr lang="en-US" smtClean="0"/>
              <a:t>12</a:t>
            </a:fld>
            <a:endParaRPr lang="en-US"/>
          </a:p>
        </p:txBody>
      </p:sp>
    </p:spTree>
    <p:extLst>
      <p:ext uri="{BB962C8B-B14F-4D97-AF65-F5344CB8AC3E}">
        <p14:creationId xmlns:p14="http://schemas.microsoft.com/office/powerpoint/2010/main" val="125294014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B4E8555-6FCB-0D40-9D69-2E44F8F5B5C2}" type="slidenum">
              <a:rPr lang="en-US" smtClean="0"/>
              <a:t>13</a:t>
            </a:fld>
            <a:endParaRPr lang="en-US"/>
          </a:p>
        </p:txBody>
      </p:sp>
    </p:spTree>
    <p:extLst>
      <p:ext uri="{BB962C8B-B14F-4D97-AF65-F5344CB8AC3E}">
        <p14:creationId xmlns:p14="http://schemas.microsoft.com/office/powerpoint/2010/main" val="235167207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B4E8555-6FCB-0D40-9D69-2E44F8F5B5C2}" type="slidenum">
              <a:rPr lang="en-US" smtClean="0"/>
              <a:t>14</a:t>
            </a:fld>
            <a:endParaRPr lang="en-US"/>
          </a:p>
        </p:txBody>
      </p:sp>
    </p:spTree>
    <p:extLst>
      <p:ext uri="{BB962C8B-B14F-4D97-AF65-F5344CB8AC3E}">
        <p14:creationId xmlns:p14="http://schemas.microsoft.com/office/powerpoint/2010/main" val="239653022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B4E8555-6FCB-0D40-9D69-2E44F8F5B5C2}" type="slidenum">
              <a:rPr lang="en-US" smtClean="0"/>
              <a:t>2</a:t>
            </a:fld>
            <a:endParaRPr lang="en-US"/>
          </a:p>
        </p:txBody>
      </p:sp>
    </p:spTree>
    <p:extLst>
      <p:ext uri="{BB962C8B-B14F-4D97-AF65-F5344CB8AC3E}">
        <p14:creationId xmlns:p14="http://schemas.microsoft.com/office/powerpoint/2010/main" val="306814972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sz="1000"/>
            </a:pPr>
            <a:r>
              <a:rPr lang="en-US" dirty="0"/>
              <a:t>2 sources of blood flow:</a:t>
            </a:r>
          </a:p>
          <a:p>
            <a:pPr>
              <a:defRPr sz="1000"/>
            </a:pPr>
            <a:r>
              <a:rPr lang="en-US" dirty="0"/>
              <a:t>1. Hepatic artery:</a:t>
            </a:r>
          </a:p>
          <a:p>
            <a:pPr>
              <a:defRPr sz="1000"/>
            </a:pPr>
            <a:r>
              <a:rPr lang="en-US" dirty="0"/>
              <a:t>    1. Oxygenated 2. Supplies 25-30% of blood flow. Has much more O2 content than portal vein, so they contribute roughly equal amounts of O2. </a:t>
            </a:r>
          </a:p>
          <a:p>
            <a:pPr>
              <a:defRPr sz="1000"/>
            </a:pPr>
            <a:r>
              <a:rPr lang="en-US" dirty="0"/>
              <a:t>2. Hepatic portal vein</a:t>
            </a:r>
          </a:p>
          <a:p>
            <a:pPr>
              <a:defRPr sz="1000"/>
            </a:pPr>
            <a:r>
              <a:rPr lang="en-US" dirty="0"/>
              <a:t>    1. Nutrient rich blood 2. Supplies 70-75% of its blood. Contributes roughly same amount of O2.</a:t>
            </a:r>
          </a:p>
          <a:p>
            <a:endParaRPr lang="en-US" dirty="0"/>
          </a:p>
        </p:txBody>
      </p:sp>
      <p:sp>
        <p:nvSpPr>
          <p:cNvPr id="4" name="Slide Number Placeholder 3"/>
          <p:cNvSpPr>
            <a:spLocks noGrp="1"/>
          </p:cNvSpPr>
          <p:nvPr>
            <p:ph type="sldNum" sz="quarter" idx="5"/>
          </p:nvPr>
        </p:nvSpPr>
        <p:spPr/>
        <p:txBody>
          <a:bodyPr/>
          <a:lstStyle/>
          <a:p>
            <a:fld id="{FB4E8555-6FCB-0D40-9D69-2E44F8F5B5C2}" type="slidenum">
              <a:rPr lang="en-US" smtClean="0"/>
              <a:t>3</a:t>
            </a:fld>
            <a:endParaRPr lang="en-US"/>
          </a:p>
        </p:txBody>
      </p:sp>
    </p:spTree>
    <p:extLst>
      <p:ext uri="{BB962C8B-B14F-4D97-AF65-F5344CB8AC3E}">
        <p14:creationId xmlns:p14="http://schemas.microsoft.com/office/powerpoint/2010/main" val="34494046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B4E8555-6FCB-0D40-9D69-2E44F8F5B5C2}" type="slidenum">
              <a:rPr lang="en-US" smtClean="0"/>
              <a:t>4</a:t>
            </a:fld>
            <a:endParaRPr lang="en-US"/>
          </a:p>
        </p:txBody>
      </p:sp>
    </p:spTree>
    <p:extLst>
      <p:ext uri="{BB962C8B-B14F-4D97-AF65-F5344CB8AC3E}">
        <p14:creationId xmlns:p14="http://schemas.microsoft.com/office/powerpoint/2010/main" val="363525761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B4E8555-6FCB-0D40-9D69-2E44F8F5B5C2}" type="slidenum">
              <a:rPr lang="en-US" smtClean="0"/>
              <a:t>5</a:t>
            </a:fld>
            <a:endParaRPr lang="en-US"/>
          </a:p>
        </p:txBody>
      </p:sp>
    </p:spTree>
    <p:extLst>
      <p:ext uri="{BB962C8B-B14F-4D97-AF65-F5344CB8AC3E}">
        <p14:creationId xmlns:p14="http://schemas.microsoft.com/office/powerpoint/2010/main" val="127797867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B4E8555-6FCB-0D40-9D69-2E44F8F5B5C2}" type="slidenum">
              <a:rPr lang="en-US" smtClean="0"/>
              <a:t>6</a:t>
            </a:fld>
            <a:endParaRPr lang="en-US"/>
          </a:p>
        </p:txBody>
      </p:sp>
    </p:spTree>
    <p:extLst>
      <p:ext uri="{BB962C8B-B14F-4D97-AF65-F5344CB8AC3E}">
        <p14:creationId xmlns:p14="http://schemas.microsoft.com/office/powerpoint/2010/main" val="164278705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 can view decompensation of cirrhosis as a combination of circulatory dysfunction and synthetic dysfunction. </a:t>
            </a:r>
          </a:p>
          <a:p>
            <a:r>
              <a:rPr lang="en-US" dirty="0"/>
              <a:t>Much of </a:t>
            </a:r>
            <a:r>
              <a:rPr lang="en-US" dirty="0" err="1"/>
              <a:t>decopmensation</a:t>
            </a:r>
            <a:r>
              <a:rPr lang="en-US" dirty="0"/>
              <a:t> arises from portal hypertension. With fibrotic hepatic sinusoids there is increased resistance to portal blood flow. This causes increased pressure to </a:t>
            </a:r>
            <a:r>
              <a:rPr lang="en-US" dirty="0" err="1"/>
              <a:t>collatorals</a:t>
            </a:r>
            <a:r>
              <a:rPr lang="en-US" dirty="0"/>
              <a:t> and ultimately varices (can be gastric, esophageal, and also splenic)</a:t>
            </a:r>
          </a:p>
          <a:p>
            <a:r>
              <a:rPr lang="en-US" dirty="0"/>
              <a:t>With the increased resistance to blood flow we get a compensatory response of splanchnic vasodilation to balance portal hypertension, this results in hypotension and decreased vascular filling </a:t>
            </a:r>
          </a:p>
          <a:p>
            <a:r>
              <a:rPr lang="en-US" dirty="0"/>
              <a:t>The hypotension activates our RAAS system – holding on to sodium and water to try to increased systemic BP but really just results in ascites and decreased effective arterial blood volume, which then puts us at risk for HRS as the kidney tries to now compensate by way of vasoconstriction</a:t>
            </a:r>
          </a:p>
          <a:p>
            <a:endParaRPr lang="en-US" dirty="0"/>
          </a:p>
        </p:txBody>
      </p:sp>
      <p:sp>
        <p:nvSpPr>
          <p:cNvPr id="4" name="Slide Number Placeholder 3"/>
          <p:cNvSpPr>
            <a:spLocks noGrp="1"/>
          </p:cNvSpPr>
          <p:nvPr>
            <p:ph type="sldNum" sz="quarter" idx="5"/>
          </p:nvPr>
        </p:nvSpPr>
        <p:spPr/>
        <p:txBody>
          <a:bodyPr/>
          <a:lstStyle/>
          <a:p>
            <a:fld id="{FB4E8555-6FCB-0D40-9D69-2E44F8F5B5C2}" type="slidenum">
              <a:rPr lang="en-US" smtClean="0"/>
              <a:t>7</a:t>
            </a:fld>
            <a:endParaRPr lang="en-US"/>
          </a:p>
        </p:txBody>
      </p:sp>
    </p:spTree>
    <p:extLst>
      <p:ext uri="{BB962C8B-B14F-4D97-AF65-F5344CB8AC3E}">
        <p14:creationId xmlns:p14="http://schemas.microsoft.com/office/powerpoint/2010/main" val="193751012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B4E8555-6FCB-0D40-9D69-2E44F8F5B5C2}" type="slidenum">
              <a:rPr lang="en-US" smtClean="0"/>
              <a:t>8</a:t>
            </a:fld>
            <a:endParaRPr lang="en-US"/>
          </a:p>
        </p:txBody>
      </p:sp>
    </p:spTree>
    <p:extLst>
      <p:ext uri="{BB962C8B-B14F-4D97-AF65-F5344CB8AC3E}">
        <p14:creationId xmlns:p14="http://schemas.microsoft.com/office/powerpoint/2010/main" val="227181521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B4E8555-6FCB-0D40-9D69-2E44F8F5B5C2}" type="slidenum">
              <a:rPr lang="en-US" smtClean="0"/>
              <a:t>9</a:t>
            </a:fld>
            <a:endParaRPr lang="en-US"/>
          </a:p>
        </p:txBody>
      </p:sp>
    </p:spTree>
    <p:extLst>
      <p:ext uri="{BB962C8B-B14F-4D97-AF65-F5344CB8AC3E}">
        <p14:creationId xmlns:p14="http://schemas.microsoft.com/office/powerpoint/2010/main" val="404460625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50B933-E162-4E2E-496E-ABF6D1C563D7}"/>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760E03A8-3A99-3505-F0B2-6850D1EA1907}"/>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C7261DC6-B49A-7E76-9BE3-0F8A7A1923E7}"/>
              </a:ext>
            </a:extLst>
          </p:cNvPr>
          <p:cNvSpPr>
            <a:spLocks noGrp="1"/>
          </p:cNvSpPr>
          <p:nvPr>
            <p:ph type="dt" sz="half" idx="10"/>
          </p:nvPr>
        </p:nvSpPr>
        <p:spPr/>
        <p:txBody>
          <a:bodyPr/>
          <a:lstStyle/>
          <a:p>
            <a:fld id="{BE04C509-C0D4-404B-9F47-1ECFAF3FC5DA}" type="datetimeFigureOut">
              <a:rPr lang="en-US" smtClean="0"/>
              <a:t>7/20/2023</a:t>
            </a:fld>
            <a:endParaRPr lang="en-US"/>
          </a:p>
        </p:txBody>
      </p:sp>
      <p:sp>
        <p:nvSpPr>
          <p:cNvPr id="5" name="Footer Placeholder 4">
            <a:extLst>
              <a:ext uri="{FF2B5EF4-FFF2-40B4-BE49-F238E27FC236}">
                <a16:creationId xmlns:a16="http://schemas.microsoft.com/office/drawing/2014/main" id="{BAD2C890-4A2B-56C6-4624-334C1FB9478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37B5774-1AA0-96F6-36CB-17DB5698FDA0}"/>
              </a:ext>
            </a:extLst>
          </p:cNvPr>
          <p:cNvSpPr>
            <a:spLocks noGrp="1"/>
          </p:cNvSpPr>
          <p:nvPr>
            <p:ph type="sldNum" sz="quarter" idx="12"/>
          </p:nvPr>
        </p:nvSpPr>
        <p:spPr/>
        <p:txBody>
          <a:bodyPr/>
          <a:lstStyle/>
          <a:p>
            <a:fld id="{86687545-1755-0B41-9DA1-FC3821848DFF}" type="slidenum">
              <a:rPr lang="en-US" smtClean="0"/>
              <a:t>‹#›</a:t>
            </a:fld>
            <a:endParaRPr lang="en-US"/>
          </a:p>
        </p:txBody>
      </p:sp>
    </p:spTree>
    <p:extLst>
      <p:ext uri="{BB962C8B-B14F-4D97-AF65-F5344CB8AC3E}">
        <p14:creationId xmlns:p14="http://schemas.microsoft.com/office/powerpoint/2010/main" val="334004290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76A8EC-F089-D0D5-C353-04BEE7D123E0}"/>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A85DCF09-501A-D19E-0285-9BFA86E063BC}"/>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DC7DC22-462E-D5CC-E545-0B17EE44E186}"/>
              </a:ext>
            </a:extLst>
          </p:cNvPr>
          <p:cNvSpPr>
            <a:spLocks noGrp="1"/>
          </p:cNvSpPr>
          <p:nvPr>
            <p:ph type="dt" sz="half" idx="10"/>
          </p:nvPr>
        </p:nvSpPr>
        <p:spPr/>
        <p:txBody>
          <a:bodyPr/>
          <a:lstStyle/>
          <a:p>
            <a:fld id="{BE04C509-C0D4-404B-9F47-1ECFAF3FC5DA}" type="datetimeFigureOut">
              <a:rPr lang="en-US" smtClean="0"/>
              <a:t>7/20/2023</a:t>
            </a:fld>
            <a:endParaRPr lang="en-US"/>
          </a:p>
        </p:txBody>
      </p:sp>
      <p:sp>
        <p:nvSpPr>
          <p:cNvPr id="5" name="Footer Placeholder 4">
            <a:extLst>
              <a:ext uri="{FF2B5EF4-FFF2-40B4-BE49-F238E27FC236}">
                <a16:creationId xmlns:a16="http://schemas.microsoft.com/office/drawing/2014/main" id="{0DC441CD-9419-FA1D-651C-16C2B6096B6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A535D34-77DE-9A90-888B-BD5C2489FB05}"/>
              </a:ext>
            </a:extLst>
          </p:cNvPr>
          <p:cNvSpPr>
            <a:spLocks noGrp="1"/>
          </p:cNvSpPr>
          <p:nvPr>
            <p:ph type="sldNum" sz="quarter" idx="12"/>
          </p:nvPr>
        </p:nvSpPr>
        <p:spPr/>
        <p:txBody>
          <a:bodyPr/>
          <a:lstStyle/>
          <a:p>
            <a:fld id="{86687545-1755-0B41-9DA1-FC3821848DFF}" type="slidenum">
              <a:rPr lang="en-US" smtClean="0"/>
              <a:t>‹#›</a:t>
            </a:fld>
            <a:endParaRPr lang="en-US"/>
          </a:p>
        </p:txBody>
      </p:sp>
    </p:spTree>
    <p:extLst>
      <p:ext uri="{BB962C8B-B14F-4D97-AF65-F5344CB8AC3E}">
        <p14:creationId xmlns:p14="http://schemas.microsoft.com/office/powerpoint/2010/main" val="302799954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1B1BC0CE-DE3D-1D05-7723-53287224AC43}"/>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40397C82-7105-CE73-6FFC-D531C69728C2}"/>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DB5447E-9C52-1D49-16A9-9237276BB1C3}"/>
              </a:ext>
            </a:extLst>
          </p:cNvPr>
          <p:cNvSpPr>
            <a:spLocks noGrp="1"/>
          </p:cNvSpPr>
          <p:nvPr>
            <p:ph type="dt" sz="half" idx="10"/>
          </p:nvPr>
        </p:nvSpPr>
        <p:spPr/>
        <p:txBody>
          <a:bodyPr/>
          <a:lstStyle/>
          <a:p>
            <a:fld id="{BE04C509-C0D4-404B-9F47-1ECFAF3FC5DA}" type="datetimeFigureOut">
              <a:rPr lang="en-US" smtClean="0"/>
              <a:t>7/20/2023</a:t>
            </a:fld>
            <a:endParaRPr lang="en-US"/>
          </a:p>
        </p:txBody>
      </p:sp>
      <p:sp>
        <p:nvSpPr>
          <p:cNvPr id="5" name="Footer Placeholder 4">
            <a:extLst>
              <a:ext uri="{FF2B5EF4-FFF2-40B4-BE49-F238E27FC236}">
                <a16:creationId xmlns:a16="http://schemas.microsoft.com/office/drawing/2014/main" id="{31D13362-7931-72A4-E4EC-17D83E315C1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4FEB760-D59D-895D-A61C-7E823BF058FB}"/>
              </a:ext>
            </a:extLst>
          </p:cNvPr>
          <p:cNvSpPr>
            <a:spLocks noGrp="1"/>
          </p:cNvSpPr>
          <p:nvPr>
            <p:ph type="sldNum" sz="quarter" idx="12"/>
          </p:nvPr>
        </p:nvSpPr>
        <p:spPr/>
        <p:txBody>
          <a:bodyPr/>
          <a:lstStyle/>
          <a:p>
            <a:fld id="{86687545-1755-0B41-9DA1-FC3821848DFF}" type="slidenum">
              <a:rPr lang="en-US" smtClean="0"/>
              <a:t>‹#›</a:t>
            </a:fld>
            <a:endParaRPr lang="en-US"/>
          </a:p>
        </p:txBody>
      </p:sp>
    </p:spTree>
    <p:extLst>
      <p:ext uri="{BB962C8B-B14F-4D97-AF65-F5344CB8AC3E}">
        <p14:creationId xmlns:p14="http://schemas.microsoft.com/office/powerpoint/2010/main" val="219630107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621062-BF76-898F-C3CE-92179C55FA35}"/>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74BF10F9-EEFF-C3C8-B563-4043C4AE6963}"/>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4BE94A3-E792-B359-4D52-6325B446A81E}"/>
              </a:ext>
            </a:extLst>
          </p:cNvPr>
          <p:cNvSpPr>
            <a:spLocks noGrp="1"/>
          </p:cNvSpPr>
          <p:nvPr>
            <p:ph type="dt" sz="half" idx="10"/>
          </p:nvPr>
        </p:nvSpPr>
        <p:spPr/>
        <p:txBody>
          <a:bodyPr/>
          <a:lstStyle/>
          <a:p>
            <a:fld id="{BE04C509-C0D4-404B-9F47-1ECFAF3FC5DA}" type="datetimeFigureOut">
              <a:rPr lang="en-US" smtClean="0"/>
              <a:t>7/20/2023</a:t>
            </a:fld>
            <a:endParaRPr lang="en-US"/>
          </a:p>
        </p:txBody>
      </p:sp>
      <p:sp>
        <p:nvSpPr>
          <p:cNvPr id="5" name="Footer Placeholder 4">
            <a:extLst>
              <a:ext uri="{FF2B5EF4-FFF2-40B4-BE49-F238E27FC236}">
                <a16:creationId xmlns:a16="http://schemas.microsoft.com/office/drawing/2014/main" id="{FFEEE191-5185-4112-4D37-872DB1467E5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6F332BB-AFD9-E6EC-608D-97635F16E77E}"/>
              </a:ext>
            </a:extLst>
          </p:cNvPr>
          <p:cNvSpPr>
            <a:spLocks noGrp="1"/>
          </p:cNvSpPr>
          <p:nvPr>
            <p:ph type="sldNum" sz="quarter" idx="12"/>
          </p:nvPr>
        </p:nvSpPr>
        <p:spPr/>
        <p:txBody>
          <a:bodyPr/>
          <a:lstStyle/>
          <a:p>
            <a:fld id="{86687545-1755-0B41-9DA1-FC3821848DFF}" type="slidenum">
              <a:rPr lang="en-US" smtClean="0"/>
              <a:t>‹#›</a:t>
            </a:fld>
            <a:endParaRPr lang="en-US"/>
          </a:p>
        </p:txBody>
      </p:sp>
    </p:spTree>
    <p:extLst>
      <p:ext uri="{BB962C8B-B14F-4D97-AF65-F5344CB8AC3E}">
        <p14:creationId xmlns:p14="http://schemas.microsoft.com/office/powerpoint/2010/main" val="318166774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C189B5-6AEE-C342-7C71-368D94924E04}"/>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AD925ABF-DA44-A4E9-BCCA-D8029CD43B55}"/>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9AFE1A2C-8525-1B5B-8675-CE88472E67C7}"/>
              </a:ext>
            </a:extLst>
          </p:cNvPr>
          <p:cNvSpPr>
            <a:spLocks noGrp="1"/>
          </p:cNvSpPr>
          <p:nvPr>
            <p:ph type="dt" sz="half" idx="10"/>
          </p:nvPr>
        </p:nvSpPr>
        <p:spPr/>
        <p:txBody>
          <a:bodyPr/>
          <a:lstStyle/>
          <a:p>
            <a:fld id="{BE04C509-C0D4-404B-9F47-1ECFAF3FC5DA}" type="datetimeFigureOut">
              <a:rPr lang="en-US" smtClean="0"/>
              <a:t>7/20/2023</a:t>
            </a:fld>
            <a:endParaRPr lang="en-US"/>
          </a:p>
        </p:txBody>
      </p:sp>
      <p:sp>
        <p:nvSpPr>
          <p:cNvPr id="5" name="Footer Placeholder 4">
            <a:extLst>
              <a:ext uri="{FF2B5EF4-FFF2-40B4-BE49-F238E27FC236}">
                <a16:creationId xmlns:a16="http://schemas.microsoft.com/office/drawing/2014/main" id="{9F064D2F-B46E-D66F-FB84-36AEEAF0662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8A04C00-84F0-49FC-334C-EE0CEE8842E7}"/>
              </a:ext>
            </a:extLst>
          </p:cNvPr>
          <p:cNvSpPr>
            <a:spLocks noGrp="1"/>
          </p:cNvSpPr>
          <p:nvPr>
            <p:ph type="sldNum" sz="quarter" idx="12"/>
          </p:nvPr>
        </p:nvSpPr>
        <p:spPr/>
        <p:txBody>
          <a:bodyPr/>
          <a:lstStyle/>
          <a:p>
            <a:fld id="{86687545-1755-0B41-9DA1-FC3821848DFF}" type="slidenum">
              <a:rPr lang="en-US" smtClean="0"/>
              <a:t>‹#›</a:t>
            </a:fld>
            <a:endParaRPr lang="en-US"/>
          </a:p>
        </p:txBody>
      </p:sp>
    </p:spTree>
    <p:extLst>
      <p:ext uri="{BB962C8B-B14F-4D97-AF65-F5344CB8AC3E}">
        <p14:creationId xmlns:p14="http://schemas.microsoft.com/office/powerpoint/2010/main" val="384265873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759B94-3041-5C6D-2DD3-685E000B9E59}"/>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E0428217-B040-91E3-BB10-13B02B640641}"/>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32393A5E-3528-5736-82F6-A4C18F7A7DF8}"/>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31D72B96-E09E-3D37-CD66-DDA96BC750C9}"/>
              </a:ext>
            </a:extLst>
          </p:cNvPr>
          <p:cNvSpPr>
            <a:spLocks noGrp="1"/>
          </p:cNvSpPr>
          <p:nvPr>
            <p:ph type="dt" sz="half" idx="10"/>
          </p:nvPr>
        </p:nvSpPr>
        <p:spPr/>
        <p:txBody>
          <a:bodyPr/>
          <a:lstStyle/>
          <a:p>
            <a:fld id="{BE04C509-C0D4-404B-9F47-1ECFAF3FC5DA}" type="datetimeFigureOut">
              <a:rPr lang="en-US" smtClean="0"/>
              <a:t>7/20/2023</a:t>
            </a:fld>
            <a:endParaRPr lang="en-US"/>
          </a:p>
        </p:txBody>
      </p:sp>
      <p:sp>
        <p:nvSpPr>
          <p:cNvPr id="6" name="Footer Placeholder 5">
            <a:extLst>
              <a:ext uri="{FF2B5EF4-FFF2-40B4-BE49-F238E27FC236}">
                <a16:creationId xmlns:a16="http://schemas.microsoft.com/office/drawing/2014/main" id="{C18B704F-B5AD-205F-9CA4-2EE388D8518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E8439787-53FC-F76F-C109-3FEE006E31F9}"/>
              </a:ext>
            </a:extLst>
          </p:cNvPr>
          <p:cNvSpPr>
            <a:spLocks noGrp="1"/>
          </p:cNvSpPr>
          <p:nvPr>
            <p:ph type="sldNum" sz="quarter" idx="12"/>
          </p:nvPr>
        </p:nvSpPr>
        <p:spPr/>
        <p:txBody>
          <a:bodyPr/>
          <a:lstStyle/>
          <a:p>
            <a:fld id="{86687545-1755-0B41-9DA1-FC3821848DFF}" type="slidenum">
              <a:rPr lang="en-US" smtClean="0"/>
              <a:t>‹#›</a:t>
            </a:fld>
            <a:endParaRPr lang="en-US"/>
          </a:p>
        </p:txBody>
      </p:sp>
    </p:spTree>
    <p:extLst>
      <p:ext uri="{BB962C8B-B14F-4D97-AF65-F5344CB8AC3E}">
        <p14:creationId xmlns:p14="http://schemas.microsoft.com/office/powerpoint/2010/main" val="150606119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CFAE90-6E4F-FA61-2BDE-336C63C3CB07}"/>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27B8E614-4A2D-4507-207A-DAA1D0AA2638}"/>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3B13E4F7-2F31-8071-A137-E137D5D62F34}"/>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72DCE9D8-9C3B-8366-3356-413E81CB1030}"/>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CC20DC06-0B7F-3527-A36F-BCB4F21DB41B}"/>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60CB509A-935B-1721-562E-C1A1CBE610DD}"/>
              </a:ext>
            </a:extLst>
          </p:cNvPr>
          <p:cNvSpPr>
            <a:spLocks noGrp="1"/>
          </p:cNvSpPr>
          <p:nvPr>
            <p:ph type="dt" sz="half" idx="10"/>
          </p:nvPr>
        </p:nvSpPr>
        <p:spPr/>
        <p:txBody>
          <a:bodyPr/>
          <a:lstStyle/>
          <a:p>
            <a:fld id="{BE04C509-C0D4-404B-9F47-1ECFAF3FC5DA}" type="datetimeFigureOut">
              <a:rPr lang="en-US" smtClean="0"/>
              <a:t>7/20/2023</a:t>
            </a:fld>
            <a:endParaRPr lang="en-US"/>
          </a:p>
        </p:txBody>
      </p:sp>
      <p:sp>
        <p:nvSpPr>
          <p:cNvPr id="8" name="Footer Placeholder 7">
            <a:extLst>
              <a:ext uri="{FF2B5EF4-FFF2-40B4-BE49-F238E27FC236}">
                <a16:creationId xmlns:a16="http://schemas.microsoft.com/office/drawing/2014/main" id="{80E23AEF-E170-4106-4A89-DDCBD2D15204}"/>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2791468B-8B34-935B-CC86-2BF3BBCFB6C2}"/>
              </a:ext>
            </a:extLst>
          </p:cNvPr>
          <p:cNvSpPr>
            <a:spLocks noGrp="1"/>
          </p:cNvSpPr>
          <p:nvPr>
            <p:ph type="sldNum" sz="quarter" idx="12"/>
          </p:nvPr>
        </p:nvSpPr>
        <p:spPr/>
        <p:txBody>
          <a:bodyPr/>
          <a:lstStyle/>
          <a:p>
            <a:fld id="{86687545-1755-0B41-9DA1-FC3821848DFF}" type="slidenum">
              <a:rPr lang="en-US" smtClean="0"/>
              <a:t>‹#›</a:t>
            </a:fld>
            <a:endParaRPr lang="en-US"/>
          </a:p>
        </p:txBody>
      </p:sp>
    </p:spTree>
    <p:extLst>
      <p:ext uri="{BB962C8B-B14F-4D97-AF65-F5344CB8AC3E}">
        <p14:creationId xmlns:p14="http://schemas.microsoft.com/office/powerpoint/2010/main" val="351890495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B89D4B-4B80-7D62-A884-5C482D4FFA14}"/>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67C65490-7301-3206-50EB-620A4AA19DA6}"/>
              </a:ext>
            </a:extLst>
          </p:cNvPr>
          <p:cNvSpPr>
            <a:spLocks noGrp="1"/>
          </p:cNvSpPr>
          <p:nvPr>
            <p:ph type="dt" sz="half" idx="10"/>
          </p:nvPr>
        </p:nvSpPr>
        <p:spPr/>
        <p:txBody>
          <a:bodyPr/>
          <a:lstStyle/>
          <a:p>
            <a:fld id="{BE04C509-C0D4-404B-9F47-1ECFAF3FC5DA}" type="datetimeFigureOut">
              <a:rPr lang="en-US" smtClean="0"/>
              <a:t>7/20/2023</a:t>
            </a:fld>
            <a:endParaRPr lang="en-US"/>
          </a:p>
        </p:txBody>
      </p:sp>
      <p:sp>
        <p:nvSpPr>
          <p:cNvPr id="4" name="Footer Placeholder 3">
            <a:extLst>
              <a:ext uri="{FF2B5EF4-FFF2-40B4-BE49-F238E27FC236}">
                <a16:creationId xmlns:a16="http://schemas.microsoft.com/office/drawing/2014/main" id="{FD087E58-9755-8809-C8C0-0D68F8D3A4BC}"/>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F4968AD2-6D94-F51D-66AA-F4E48CE307B8}"/>
              </a:ext>
            </a:extLst>
          </p:cNvPr>
          <p:cNvSpPr>
            <a:spLocks noGrp="1"/>
          </p:cNvSpPr>
          <p:nvPr>
            <p:ph type="sldNum" sz="quarter" idx="12"/>
          </p:nvPr>
        </p:nvSpPr>
        <p:spPr/>
        <p:txBody>
          <a:bodyPr/>
          <a:lstStyle/>
          <a:p>
            <a:fld id="{86687545-1755-0B41-9DA1-FC3821848DFF}" type="slidenum">
              <a:rPr lang="en-US" smtClean="0"/>
              <a:t>‹#›</a:t>
            </a:fld>
            <a:endParaRPr lang="en-US"/>
          </a:p>
        </p:txBody>
      </p:sp>
    </p:spTree>
    <p:extLst>
      <p:ext uri="{BB962C8B-B14F-4D97-AF65-F5344CB8AC3E}">
        <p14:creationId xmlns:p14="http://schemas.microsoft.com/office/powerpoint/2010/main" val="281879850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59161425-DFA7-0D1F-507C-90D3A538ACF3}"/>
              </a:ext>
            </a:extLst>
          </p:cNvPr>
          <p:cNvSpPr>
            <a:spLocks noGrp="1"/>
          </p:cNvSpPr>
          <p:nvPr>
            <p:ph type="dt" sz="half" idx="10"/>
          </p:nvPr>
        </p:nvSpPr>
        <p:spPr/>
        <p:txBody>
          <a:bodyPr/>
          <a:lstStyle/>
          <a:p>
            <a:fld id="{BE04C509-C0D4-404B-9F47-1ECFAF3FC5DA}" type="datetimeFigureOut">
              <a:rPr lang="en-US" smtClean="0"/>
              <a:t>7/20/2023</a:t>
            </a:fld>
            <a:endParaRPr lang="en-US"/>
          </a:p>
        </p:txBody>
      </p:sp>
      <p:sp>
        <p:nvSpPr>
          <p:cNvPr id="3" name="Footer Placeholder 2">
            <a:extLst>
              <a:ext uri="{FF2B5EF4-FFF2-40B4-BE49-F238E27FC236}">
                <a16:creationId xmlns:a16="http://schemas.microsoft.com/office/drawing/2014/main" id="{B025D989-57EA-8FA1-48DC-2A3474572DFD}"/>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337E5B19-98C2-E76C-2685-04066B9ABA8D}"/>
              </a:ext>
            </a:extLst>
          </p:cNvPr>
          <p:cNvSpPr>
            <a:spLocks noGrp="1"/>
          </p:cNvSpPr>
          <p:nvPr>
            <p:ph type="sldNum" sz="quarter" idx="12"/>
          </p:nvPr>
        </p:nvSpPr>
        <p:spPr/>
        <p:txBody>
          <a:bodyPr/>
          <a:lstStyle/>
          <a:p>
            <a:fld id="{86687545-1755-0B41-9DA1-FC3821848DFF}" type="slidenum">
              <a:rPr lang="en-US" smtClean="0"/>
              <a:t>‹#›</a:t>
            </a:fld>
            <a:endParaRPr lang="en-US"/>
          </a:p>
        </p:txBody>
      </p:sp>
    </p:spTree>
    <p:extLst>
      <p:ext uri="{BB962C8B-B14F-4D97-AF65-F5344CB8AC3E}">
        <p14:creationId xmlns:p14="http://schemas.microsoft.com/office/powerpoint/2010/main" val="108297516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2BAE8F-1269-6107-DDC8-BD3CA319993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D32B4E0A-5892-37C6-7161-66BD6F97D176}"/>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86FAD6BF-31EF-584B-D889-73EBF0C04ED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4B30CF1C-81A9-8A97-B362-DF82C9964F1D}"/>
              </a:ext>
            </a:extLst>
          </p:cNvPr>
          <p:cNvSpPr>
            <a:spLocks noGrp="1"/>
          </p:cNvSpPr>
          <p:nvPr>
            <p:ph type="dt" sz="half" idx="10"/>
          </p:nvPr>
        </p:nvSpPr>
        <p:spPr/>
        <p:txBody>
          <a:bodyPr/>
          <a:lstStyle/>
          <a:p>
            <a:fld id="{BE04C509-C0D4-404B-9F47-1ECFAF3FC5DA}" type="datetimeFigureOut">
              <a:rPr lang="en-US" smtClean="0"/>
              <a:t>7/20/2023</a:t>
            </a:fld>
            <a:endParaRPr lang="en-US"/>
          </a:p>
        </p:txBody>
      </p:sp>
      <p:sp>
        <p:nvSpPr>
          <p:cNvPr id="6" name="Footer Placeholder 5">
            <a:extLst>
              <a:ext uri="{FF2B5EF4-FFF2-40B4-BE49-F238E27FC236}">
                <a16:creationId xmlns:a16="http://schemas.microsoft.com/office/drawing/2014/main" id="{9198DB10-CE56-657C-0890-C96FB362969A}"/>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D3F02F7-B118-B157-51F3-ABF5ED10B551}"/>
              </a:ext>
            </a:extLst>
          </p:cNvPr>
          <p:cNvSpPr>
            <a:spLocks noGrp="1"/>
          </p:cNvSpPr>
          <p:nvPr>
            <p:ph type="sldNum" sz="quarter" idx="12"/>
          </p:nvPr>
        </p:nvSpPr>
        <p:spPr/>
        <p:txBody>
          <a:bodyPr/>
          <a:lstStyle/>
          <a:p>
            <a:fld id="{86687545-1755-0B41-9DA1-FC3821848DFF}" type="slidenum">
              <a:rPr lang="en-US" smtClean="0"/>
              <a:t>‹#›</a:t>
            </a:fld>
            <a:endParaRPr lang="en-US"/>
          </a:p>
        </p:txBody>
      </p:sp>
    </p:spTree>
    <p:extLst>
      <p:ext uri="{BB962C8B-B14F-4D97-AF65-F5344CB8AC3E}">
        <p14:creationId xmlns:p14="http://schemas.microsoft.com/office/powerpoint/2010/main" val="63838992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8BEDC5-0B3E-E60A-304E-5B12362F9A4E}"/>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F80CD378-5789-6496-E893-E29F33D76CDF}"/>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D298770D-6068-07D4-728E-D051EABAE90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00C0D323-B3D6-5B2F-B35F-B5AAB9296E0F}"/>
              </a:ext>
            </a:extLst>
          </p:cNvPr>
          <p:cNvSpPr>
            <a:spLocks noGrp="1"/>
          </p:cNvSpPr>
          <p:nvPr>
            <p:ph type="dt" sz="half" idx="10"/>
          </p:nvPr>
        </p:nvSpPr>
        <p:spPr/>
        <p:txBody>
          <a:bodyPr/>
          <a:lstStyle/>
          <a:p>
            <a:fld id="{BE04C509-C0D4-404B-9F47-1ECFAF3FC5DA}" type="datetimeFigureOut">
              <a:rPr lang="en-US" smtClean="0"/>
              <a:t>7/20/2023</a:t>
            </a:fld>
            <a:endParaRPr lang="en-US"/>
          </a:p>
        </p:txBody>
      </p:sp>
      <p:sp>
        <p:nvSpPr>
          <p:cNvPr id="6" name="Footer Placeholder 5">
            <a:extLst>
              <a:ext uri="{FF2B5EF4-FFF2-40B4-BE49-F238E27FC236}">
                <a16:creationId xmlns:a16="http://schemas.microsoft.com/office/drawing/2014/main" id="{AB45D85B-5B32-EB7F-AC11-DCCA55360EB0}"/>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29AAA0E-A46A-ABB1-C622-8F5418FE4B4B}"/>
              </a:ext>
            </a:extLst>
          </p:cNvPr>
          <p:cNvSpPr>
            <a:spLocks noGrp="1"/>
          </p:cNvSpPr>
          <p:nvPr>
            <p:ph type="sldNum" sz="quarter" idx="12"/>
          </p:nvPr>
        </p:nvSpPr>
        <p:spPr/>
        <p:txBody>
          <a:bodyPr/>
          <a:lstStyle/>
          <a:p>
            <a:fld id="{86687545-1755-0B41-9DA1-FC3821848DFF}" type="slidenum">
              <a:rPr lang="en-US" smtClean="0"/>
              <a:t>‹#›</a:t>
            </a:fld>
            <a:endParaRPr lang="en-US"/>
          </a:p>
        </p:txBody>
      </p:sp>
    </p:spTree>
    <p:extLst>
      <p:ext uri="{BB962C8B-B14F-4D97-AF65-F5344CB8AC3E}">
        <p14:creationId xmlns:p14="http://schemas.microsoft.com/office/powerpoint/2010/main" val="422751340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AB96DD69-AFB8-CF2C-B9B8-F87C02D12913}"/>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B4A7DAE8-F780-8B44-365B-A5A58D81343B}"/>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A79DFBF-620D-D5E5-FBE2-C9C0C6CFDD28}"/>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04C509-C0D4-404B-9F47-1ECFAF3FC5DA}" type="datetimeFigureOut">
              <a:rPr lang="en-US" smtClean="0"/>
              <a:t>7/20/2023</a:t>
            </a:fld>
            <a:endParaRPr lang="en-US"/>
          </a:p>
        </p:txBody>
      </p:sp>
      <p:sp>
        <p:nvSpPr>
          <p:cNvPr id="5" name="Footer Placeholder 4">
            <a:extLst>
              <a:ext uri="{FF2B5EF4-FFF2-40B4-BE49-F238E27FC236}">
                <a16:creationId xmlns:a16="http://schemas.microsoft.com/office/drawing/2014/main" id="{62754794-2EF6-16A6-E7A1-F6EC532968F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32916261-A39B-BA91-8AFF-6D582E759CDD}"/>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6687545-1755-0B41-9DA1-FC3821848DFF}" type="slidenum">
              <a:rPr lang="en-US" smtClean="0"/>
              <a:t>‹#›</a:t>
            </a:fld>
            <a:endParaRPr lang="en-US"/>
          </a:p>
        </p:txBody>
      </p:sp>
    </p:spTree>
    <p:extLst>
      <p:ext uri="{BB962C8B-B14F-4D97-AF65-F5344CB8AC3E}">
        <p14:creationId xmlns:p14="http://schemas.microsoft.com/office/powerpoint/2010/main" val="265920936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3.xml"/><Relationship Id="rId1" Type="http://schemas.openxmlformats.org/officeDocument/2006/relationships/slideLayout" Target="../slideLayouts/slideLayout2.xml"/><Relationship Id="rId5" Type="http://schemas.openxmlformats.org/officeDocument/2006/relationships/image" Target="../media/image1.png"/><Relationship Id="rId4" Type="http://schemas.openxmlformats.org/officeDocument/2006/relationships/hyperlink" Target="https://www.aasld.org/practice-guidelines"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4.tif"/><Relationship Id="rId5" Type="http://schemas.openxmlformats.org/officeDocument/2006/relationships/image" Target="../media/image3.png"/><Relationship Id="rId4" Type="http://schemas.openxmlformats.org/officeDocument/2006/relationships/image" Target="../media/image1.png"/></Relationships>
</file>

<file path=ppt/slides/_rels/slide4.xml.rels><?xml version="1.0" encoding="UTF-8" standalone="yes"?>
<Relationships xmlns="http://schemas.openxmlformats.org/package/2006/relationships"><Relationship Id="rId3" Type="http://schemas.openxmlformats.org/officeDocument/2006/relationships/image" Target="../media/image5.tif"/><Relationship Id="rId2" Type="http://schemas.openxmlformats.org/officeDocument/2006/relationships/notesSlide" Target="../notesSlides/notesSlide4.xml"/><Relationship Id="rId1" Type="http://schemas.openxmlformats.org/officeDocument/2006/relationships/slideLayout" Target="../slideLayouts/slideLayout4.xml"/><Relationship Id="rId4" Type="http://schemas.openxmlformats.org/officeDocument/2006/relationships/image" Target="../media/image1.png"/></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7.ti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B6DC72-B56B-1E2D-0E55-CBBA52A500E6}"/>
              </a:ext>
            </a:extLst>
          </p:cNvPr>
          <p:cNvSpPr>
            <a:spLocks noGrp="1"/>
          </p:cNvSpPr>
          <p:nvPr>
            <p:ph type="ctrTitle"/>
          </p:nvPr>
        </p:nvSpPr>
        <p:spPr>
          <a:xfrm>
            <a:off x="1524000" y="1018441"/>
            <a:ext cx="9144000" cy="1121440"/>
          </a:xfrm>
        </p:spPr>
        <p:txBody>
          <a:bodyPr/>
          <a:lstStyle/>
          <a:p>
            <a:r>
              <a:rPr lang="en-US" dirty="0"/>
              <a:t>Liver Disease</a:t>
            </a:r>
          </a:p>
        </p:txBody>
      </p:sp>
      <p:sp>
        <p:nvSpPr>
          <p:cNvPr id="3" name="Subtitle 2">
            <a:extLst>
              <a:ext uri="{FF2B5EF4-FFF2-40B4-BE49-F238E27FC236}">
                <a16:creationId xmlns:a16="http://schemas.microsoft.com/office/drawing/2014/main" id="{BAE62A3D-6470-4DF0-211A-E365DF3DC44D}"/>
              </a:ext>
            </a:extLst>
          </p:cNvPr>
          <p:cNvSpPr>
            <a:spLocks noGrp="1"/>
          </p:cNvSpPr>
          <p:nvPr>
            <p:ph type="subTitle" idx="1"/>
          </p:nvPr>
        </p:nvSpPr>
        <p:spPr>
          <a:xfrm>
            <a:off x="1524000" y="2492423"/>
            <a:ext cx="9144000" cy="1655762"/>
          </a:xfrm>
        </p:spPr>
        <p:txBody>
          <a:bodyPr/>
          <a:lstStyle/>
          <a:p>
            <a:r>
              <a:rPr lang="en-US" dirty="0"/>
              <a:t>A primer for a common clinical scenario on the wards</a:t>
            </a:r>
          </a:p>
        </p:txBody>
      </p:sp>
      <p:sp>
        <p:nvSpPr>
          <p:cNvPr id="4" name="TextBox 3">
            <a:extLst>
              <a:ext uri="{FF2B5EF4-FFF2-40B4-BE49-F238E27FC236}">
                <a16:creationId xmlns:a16="http://schemas.microsoft.com/office/drawing/2014/main" id="{CC7BD91A-0DB0-CD84-F598-17846CB8D937}"/>
              </a:ext>
            </a:extLst>
          </p:cNvPr>
          <p:cNvSpPr txBox="1"/>
          <p:nvPr/>
        </p:nvSpPr>
        <p:spPr>
          <a:xfrm>
            <a:off x="4779646" y="3197508"/>
            <a:ext cx="2632708" cy="646331"/>
          </a:xfrm>
          <a:prstGeom prst="rect">
            <a:avLst/>
          </a:prstGeom>
          <a:noFill/>
        </p:spPr>
        <p:txBody>
          <a:bodyPr wrap="none" rtlCol="0">
            <a:spAutoFit/>
          </a:bodyPr>
          <a:lstStyle/>
          <a:p>
            <a:pPr algn="ctr"/>
            <a:r>
              <a:rPr lang="en-US" dirty="0"/>
              <a:t>Intern Bootcamp 7/20/23 </a:t>
            </a:r>
          </a:p>
          <a:p>
            <a:pPr algn="ctr"/>
            <a:r>
              <a:rPr lang="en-US" dirty="0"/>
              <a:t>Erin Biringen MD PGY3</a:t>
            </a:r>
          </a:p>
        </p:txBody>
      </p:sp>
      <p:sp>
        <p:nvSpPr>
          <p:cNvPr id="5" name="TextBox 4">
            <a:extLst>
              <a:ext uri="{FF2B5EF4-FFF2-40B4-BE49-F238E27FC236}">
                <a16:creationId xmlns:a16="http://schemas.microsoft.com/office/drawing/2014/main" id="{D37DEFAD-0D1A-0D51-FD68-9AE9AE8E665C}"/>
              </a:ext>
            </a:extLst>
          </p:cNvPr>
          <p:cNvSpPr txBox="1"/>
          <p:nvPr/>
        </p:nvSpPr>
        <p:spPr>
          <a:xfrm>
            <a:off x="9062977" y="6581001"/>
            <a:ext cx="3264061" cy="276999"/>
          </a:xfrm>
          <a:prstGeom prst="rect">
            <a:avLst/>
          </a:prstGeom>
          <a:noFill/>
        </p:spPr>
        <p:txBody>
          <a:bodyPr wrap="square" rtlCol="0">
            <a:spAutoFit/>
          </a:bodyPr>
          <a:lstStyle/>
          <a:p>
            <a:r>
              <a:rPr lang="en-US" sz="1200" dirty="0"/>
              <a:t>(PPT adapted from Elizabeth  Rowland 2021)</a:t>
            </a:r>
          </a:p>
        </p:txBody>
      </p:sp>
      <p:pic>
        <p:nvPicPr>
          <p:cNvPr id="7" name="Picture 6" descr="A drawing of a liver&#10;&#10;Description automatically generated">
            <a:extLst>
              <a:ext uri="{FF2B5EF4-FFF2-40B4-BE49-F238E27FC236}">
                <a16:creationId xmlns:a16="http://schemas.microsoft.com/office/drawing/2014/main" id="{6A28B901-AF28-140C-C4C8-BB2F47D276A4}"/>
              </a:ext>
            </a:extLst>
          </p:cNvPr>
          <p:cNvPicPr>
            <a:picLocks noChangeAspect="1"/>
          </p:cNvPicPr>
          <p:nvPr/>
        </p:nvPicPr>
        <p:blipFill>
          <a:blip r:embed="rId3"/>
          <a:stretch>
            <a:fillRect/>
          </a:stretch>
        </p:blipFill>
        <p:spPr>
          <a:xfrm>
            <a:off x="1721490" y="3861323"/>
            <a:ext cx="8749019" cy="2719678"/>
          </a:xfrm>
          <a:prstGeom prst="rect">
            <a:avLst/>
          </a:prstGeom>
        </p:spPr>
      </p:pic>
    </p:spTree>
    <p:extLst>
      <p:ext uri="{BB962C8B-B14F-4D97-AF65-F5344CB8AC3E}">
        <p14:creationId xmlns:p14="http://schemas.microsoft.com/office/powerpoint/2010/main" val="239445410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CFF7CA94-0ED5-AB81-E084-B48C0E80F07C}"/>
              </a:ext>
            </a:extLst>
          </p:cNvPr>
          <p:cNvSpPr>
            <a:spLocks noGrp="1"/>
          </p:cNvSpPr>
          <p:nvPr>
            <p:ph idx="1"/>
          </p:nvPr>
        </p:nvSpPr>
        <p:spPr/>
        <p:txBody>
          <a:bodyPr>
            <a:normAutofit lnSpcReduction="10000"/>
          </a:bodyPr>
          <a:lstStyle/>
          <a:p>
            <a:pPr marL="0" indent="0">
              <a:buNone/>
            </a:pPr>
            <a:r>
              <a:rPr lang="en-US" sz="2000" dirty="0">
                <a:solidFill>
                  <a:srgbClr val="FF0000"/>
                </a:solidFill>
              </a:rPr>
              <a:t>Varices: </a:t>
            </a:r>
            <a:r>
              <a:rPr lang="en-US" sz="2000" dirty="0"/>
              <a:t>Concern for active bleed? CTX (SBP prophy 1g x7d), octreotide (somatostatin analog, decreases splanchnic blood flow to reduce variceal pressure), PPI (?ulcer), 2 large bore IV, call GI! </a:t>
            </a:r>
          </a:p>
          <a:p>
            <a:pPr>
              <a:buFontTx/>
              <a:buChar char="-"/>
            </a:pPr>
            <a:r>
              <a:rPr lang="en-US" sz="2000" dirty="0"/>
              <a:t>Last EGD? Varices or ulcers? Portal hypertensive gastropathy?</a:t>
            </a:r>
          </a:p>
          <a:p>
            <a:pPr>
              <a:buFontTx/>
              <a:buChar char="-"/>
            </a:pPr>
            <a:r>
              <a:rPr lang="en-US" sz="2000" dirty="0"/>
              <a:t>History of variceal bleed?</a:t>
            </a:r>
          </a:p>
          <a:p>
            <a:pPr>
              <a:buFontTx/>
              <a:buChar char="-"/>
            </a:pPr>
            <a:r>
              <a:rPr lang="en-US" sz="2000" dirty="0"/>
              <a:t>New cirrhotic should have baseline screening EGD. </a:t>
            </a:r>
          </a:p>
          <a:p>
            <a:pPr>
              <a:buFontTx/>
              <a:buChar char="-"/>
            </a:pPr>
            <a:r>
              <a:rPr lang="en-US" sz="2000" dirty="0"/>
              <a:t>On NSBB? (lowers portal pressure)</a:t>
            </a:r>
          </a:p>
          <a:p>
            <a:pPr>
              <a:buFontTx/>
              <a:buChar char="-"/>
            </a:pPr>
            <a:r>
              <a:rPr lang="en-US" sz="2000" dirty="0"/>
              <a:t>Is TIPS on the table?</a:t>
            </a:r>
          </a:p>
          <a:p>
            <a:pPr marL="0" indent="0">
              <a:buNone/>
            </a:pPr>
            <a:endParaRPr lang="en-US" sz="2000" dirty="0"/>
          </a:p>
          <a:p>
            <a:pPr marL="0" indent="0">
              <a:buNone/>
            </a:pPr>
            <a:r>
              <a:rPr lang="en-US" sz="2000" dirty="0">
                <a:solidFill>
                  <a:srgbClr val="FF0000"/>
                </a:solidFill>
              </a:rPr>
              <a:t>HE: </a:t>
            </a:r>
            <a:r>
              <a:rPr lang="en-US" sz="2000" dirty="0"/>
              <a:t>Mentation issues/change in sleep/wake cycle? What precipitated HE? (</a:t>
            </a:r>
            <a:r>
              <a:rPr lang="en-US" sz="2000" b="1" i="1" dirty="0"/>
              <a:t>infection</a:t>
            </a:r>
            <a:r>
              <a:rPr lang="en-US" sz="2000" dirty="0"/>
              <a:t>, meds, over-diuresis, bleed) </a:t>
            </a:r>
          </a:p>
          <a:p>
            <a:pPr>
              <a:buFontTx/>
              <a:buChar char="-"/>
            </a:pPr>
            <a:r>
              <a:rPr lang="en-US" sz="2000" dirty="0"/>
              <a:t>Lactulose (mentation), rectal if somnolent (or ICU?), rifaximin, zinc</a:t>
            </a:r>
          </a:p>
          <a:p>
            <a:pPr>
              <a:buFontTx/>
              <a:buChar char="-"/>
            </a:pPr>
            <a:r>
              <a:rPr lang="en-US" sz="2000" dirty="0"/>
              <a:t>4 grades sleep/wake disturbance </a:t>
            </a:r>
            <a:r>
              <a:rPr lang="en-US" sz="2000" dirty="0">
                <a:sym typeface="Wingdings" pitchFamily="2" charset="2"/>
              </a:rPr>
              <a:t> coma </a:t>
            </a:r>
            <a:endParaRPr lang="en-US" sz="2000" dirty="0"/>
          </a:p>
          <a:p>
            <a:endParaRPr lang="en-US" sz="2000" dirty="0"/>
          </a:p>
        </p:txBody>
      </p:sp>
      <p:sp>
        <p:nvSpPr>
          <p:cNvPr id="5" name="Title 1">
            <a:extLst>
              <a:ext uri="{FF2B5EF4-FFF2-40B4-BE49-F238E27FC236}">
                <a16:creationId xmlns:a16="http://schemas.microsoft.com/office/drawing/2014/main" id="{8CB0D4C1-5C85-C18F-1765-DB56802A8F07}"/>
              </a:ext>
            </a:extLst>
          </p:cNvPr>
          <p:cNvSpPr>
            <a:spLocks noGrp="1"/>
          </p:cNvSpPr>
          <p:nvPr>
            <p:ph type="title"/>
          </p:nvPr>
        </p:nvSpPr>
        <p:spPr>
          <a:xfrm>
            <a:off x="838200" y="365125"/>
            <a:ext cx="10515600" cy="1325563"/>
          </a:xfrm>
        </p:spPr>
        <p:txBody>
          <a:bodyPr/>
          <a:lstStyle/>
          <a:p>
            <a:pPr marL="0" indent="0">
              <a:buNone/>
            </a:pPr>
            <a:r>
              <a:rPr lang="en-US" dirty="0"/>
              <a:t>Decompensated Cirrhosis: Further Considerations &amp; Management</a:t>
            </a:r>
          </a:p>
        </p:txBody>
      </p:sp>
      <p:pic>
        <p:nvPicPr>
          <p:cNvPr id="8" name="Picture 7" descr="A drawing of a liver&#10;&#10;Description automatically generated">
            <a:extLst>
              <a:ext uri="{FF2B5EF4-FFF2-40B4-BE49-F238E27FC236}">
                <a16:creationId xmlns:a16="http://schemas.microsoft.com/office/drawing/2014/main" id="{847A7725-92D2-5AEB-0920-1BD449C7392C}"/>
              </a:ext>
            </a:extLst>
          </p:cNvPr>
          <p:cNvPicPr>
            <a:picLocks noChangeAspect="1"/>
          </p:cNvPicPr>
          <p:nvPr/>
        </p:nvPicPr>
        <p:blipFill>
          <a:blip r:embed="rId2"/>
          <a:stretch>
            <a:fillRect/>
          </a:stretch>
        </p:blipFill>
        <p:spPr>
          <a:xfrm>
            <a:off x="9787794" y="6073113"/>
            <a:ext cx="2404206" cy="747360"/>
          </a:xfrm>
          <a:prstGeom prst="rect">
            <a:avLst/>
          </a:prstGeom>
        </p:spPr>
      </p:pic>
    </p:spTree>
    <p:extLst>
      <p:ext uri="{BB962C8B-B14F-4D97-AF65-F5344CB8AC3E}">
        <p14:creationId xmlns:p14="http://schemas.microsoft.com/office/powerpoint/2010/main" val="36835899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3">
                                            <p:txEl>
                                              <p:pRg st="7" end="7"/>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
                                            <p:txEl>
                                              <p:pRg st="8" end="8"/>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4F7427F6-B2E1-8AE5-F105-AA8C0A4A46B0}"/>
              </a:ext>
            </a:extLst>
          </p:cNvPr>
          <p:cNvSpPr>
            <a:spLocks noGrp="1"/>
          </p:cNvSpPr>
          <p:nvPr>
            <p:ph type="title"/>
          </p:nvPr>
        </p:nvSpPr>
        <p:spPr/>
        <p:txBody>
          <a:bodyPr/>
          <a:lstStyle/>
          <a:p>
            <a:r>
              <a:rPr lang="en-US" dirty="0"/>
              <a:t>Decompensated Cirrhosis: Further Considerations &amp; Management</a:t>
            </a:r>
          </a:p>
        </p:txBody>
      </p:sp>
      <p:sp>
        <p:nvSpPr>
          <p:cNvPr id="3" name="Content Placeholder 2">
            <a:extLst>
              <a:ext uri="{FF2B5EF4-FFF2-40B4-BE49-F238E27FC236}">
                <a16:creationId xmlns:a16="http://schemas.microsoft.com/office/drawing/2014/main" id="{1350EA29-68DF-79A9-F57A-215042430D61}"/>
              </a:ext>
            </a:extLst>
          </p:cNvPr>
          <p:cNvSpPr>
            <a:spLocks noGrp="1"/>
          </p:cNvSpPr>
          <p:nvPr>
            <p:ph sz="half" idx="1"/>
          </p:nvPr>
        </p:nvSpPr>
        <p:spPr/>
        <p:txBody>
          <a:bodyPr>
            <a:noAutofit/>
          </a:bodyPr>
          <a:lstStyle/>
          <a:p>
            <a:pPr marL="0" indent="0">
              <a:buNone/>
            </a:pPr>
            <a:r>
              <a:rPr lang="en-US" sz="1800" dirty="0">
                <a:solidFill>
                  <a:srgbClr val="FF0000"/>
                </a:solidFill>
              </a:rPr>
              <a:t>PVT/PHTN: </a:t>
            </a:r>
            <a:r>
              <a:rPr lang="en-US" sz="1800" dirty="0"/>
              <a:t>portal vein patent on imaging? Other thromboses noted? Discuss AC if indicated. </a:t>
            </a:r>
          </a:p>
          <a:p>
            <a:pPr marL="0" indent="0">
              <a:buNone/>
            </a:pPr>
            <a:r>
              <a:rPr lang="en-US" sz="1800" dirty="0"/>
              <a:t>SAAG &gt; 1.1 ascites due to PHTN</a:t>
            </a:r>
          </a:p>
          <a:p>
            <a:pPr marL="0" indent="0">
              <a:buNone/>
            </a:pPr>
            <a:r>
              <a:rPr lang="en-US" sz="1800" dirty="0">
                <a:solidFill>
                  <a:srgbClr val="FF0000"/>
                </a:solidFill>
              </a:rPr>
              <a:t>SBP: </a:t>
            </a:r>
            <a:r>
              <a:rPr lang="en-US" sz="1800" dirty="0" err="1"/>
              <a:t>Hx</a:t>
            </a:r>
            <a:r>
              <a:rPr lang="en-US" sz="1800" dirty="0"/>
              <a:t> of? On prophylaxis? Last para w/ ANC? Cipro for prophy, could also use </a:t>
            </a:r>
            <a:r>
              <a:rPr lang="en-US" sz="1800" dirty="0" err="1"/>
              <a:t>bactrim</a:t>
            </a:r>
            <a:r>
              <a:rPr lang="en-US" sz="1800" dirty="0"/>
              <a:t>. </a:t>
            </a:r>
          </a:p>
          <a:p>
            <a:pPr marL="0" indent="0">
              <a:buNone/>
            </a:pPr>
            <a:r>
              <a:rPr lang="en-US" sz="1800" dirty="0"/>
              <a:t>- Tx with CTX x 5d, albumin day 1 and 3</a:t>
            </a:r>
          </a:p>
          <a:p>
            <a:pPr marL="0" indent="0">
              <a:buNone/>
            </a:pPr>
            <a:r>
              <a:rPr lang="en-US" sz="1800" dirty="0"/>
              <a:t>*other considerations for SBP prophy. </a:t>
            </a:r>
          </a:p>
          <a:p>
            <a:pPr marL="0" indent="0">
              <a:buNone/>
            </a:pPr>
            <a:r>
              <a:rPr lang="en-US" sz="1800" dirty="0"/>
              <a:t>S: SBP </a:t>
            </a:r>
            <a:r>
              <a:rPr lang="en-US" sz="1800" dirty="0" err="1"/>
              <a:t>hx</a:t>
            </a:r>
            <a:r>
              <a:rPr lang="en-US" sz="1800" dirty="0"/>
              <a:t> </a:t>
            </a:r>
          </a:p>
          <a:p>
            <a:pPr marL="0" indent="0">
              <a:buNone/>
            </a:pPr>
            <a:r>
              <a:rPr lang="en-US" sz="1800" dirty="0"/>
              <a:t>B: GIB </a:t>
            </a:r>
          </a:p>
          <a:p>
            <a:pPr marL="0" indent="0">
              <a:buNone/>
            </a:pPr>
            <a:r>
              <a:rPr lang="en-US" sz="1800" dirty="0"/>
              <a:t>P: low protein ascites (&lt;1.5) + </a:t>
            </a:r>
          </a:p>
          <a:p>
            <a:pPr marL="0" indent="0">
              <a:buNone/>
            </a:pPr>
            <a:r>
              <a:rPr lang="en-US" sz="1800" dirty="0"/>
              <a:t>     Re: renal dysfunction Cr &gt; 1.2, BUN &gt; 25)</a:t>
            </a:r>
          </a:p>
          <a:p>
            <a:pPr marL="0" indent="0">
              <a:buNone/>
            </a:pPr>
            <a:r>
              <a:rPr lang="en-US" sz="1800" dirty="0"/>
              <a:t>     Na &lt; 130</a:t>
            </a:r>
          </a:p>
          <a:p>
            <a:pPr marL="0" indent="0">
              <a:buNone/>
            </a:pPr>
            <a:r>
              <a:rPr lang="en-US" sz="1800" dirty="0"/>
              <a:t>     L: liver dysfunction (Bili &gt; 3, CP 9)</a:t>
            </a:r>
          </a:p>
          <a:p>
            <a:pPr marL="0" indent="0">
              <a:buNone/>
            </a:pPr>
            <a:r>
              <a:rPr lang="en-US" sz="1800" dirty="0" err="1">
                <a:solidFill>
                  <a:srgbClr val="FF0000"/>
                </a:solidFill>
              </a:rPr>
              <a:t>Coags</a:t>
            </a:r>
            <a:r>
              <a:rPr lang="en-US" sz="1800" dirty="0">
                <a:solidFill>
                  <a:srgbClr val="FF0000"/>
                </a:solidFill>
              </a:rPr>
              <a:t>: </a:t>
            </a:r>
            <a:r>
              <a:rPr lang="en-US" sz="1800" dirty="0" err="1"/>
              <a:t>Plt</a:t>
            </a:r>
            <a:r>
              <a:rPr lang="en-US" sz="1800" dirty="0"/>
              <a:t>, INR</a:t>
            </a:r>
          </a:p>
        </p:txBody>
      </p:sp>
      <p:sp>
        <p:nvSpPr>
          <p:cNvPr id="6" name="Content Placeholder 5">
            <a:extLst>
              <a:ext uri="{FF2B5EF4-FFF2-40B4-BE49-F238E27FC236}">
                <a16:creationId xmlns:a16="http://schemas.microsoft.com/office/drawing/2014/main" id="{525A2059-9A2F-7F25-CB2E-954E36140B7E}"/>
              </a:ext>
            </a:extLst>
          </p:cNvPr>
          <p:cNvSpPr>
            <a:spLocks noGrp="1"/>
          </p:cNvSpPr>
          <p:nvPr>
            <p:ph sz="half" idx="2"/>
          </p:nvPr>
        </p:nvSpPr>
        <p:spPr/>
        <p:txBody>
          <a:bodyPr>
            <a:noAutofit/>
          </a:bodyPr>
          <a:lstStyle/>
          <a:p>
            <a:pPr marL="0" indent="0">
              <a:buNone/>
            </a:pPr>
            <a:r>
              <a:rPr lang="en-US" sz="1800" dirty="0">
                <a:solidFill>
                  <a:srgbClr val="FF0000"/>
                </a:solidFill>
              </a:rPr>
              <a:t>HCC: </a:t>
            </a:r>
            <a:r>
              <a:rPr lang="en-US" sz="1800" dirty="0"/>
              <a:t>Q6 month screening</a:t>
            </a:r>
          </a:p>
          <a:p>
            <a:pPr marL="0" indent="0">
              <a:buNone/>
            </a:pPr>
            <a:r>
              <a:rPr lang="en-US" sz="1800" dirty="0">
                <a:solidFill>
                  <a:srgbClr val="FF0000"/>
                </a:solidFill>
              </a:rPr>
              <a:t>Health maintenance: </a:t>
            </a:r>
            <a:r>
              <a:rPr lang="en-US" sz="1800" dirty="0"/>
              <a:t>vaccinations, </a:t>
            </a:r>
            <a:r>
              <a:rPr lang="en-US" sz="1800" b="1" dirty="0"/>
              <a:t>high protein diet</a:t>
            </a:r>
            <a:r>
              <a:rPr lang="en-US" sz="1800" dirty="0"/>
              <a:t>, no alcohol </a:t>
            </a:r>
          </a:p>
          <a:p>
            <a:pPr marL="0" indent="0">
              <a:buNone/>
            </a:pPr>
            <a:r>
              <a:rPr lang="en-US" sz="1800" dirty="0">
                <a:solidFill>
                  <a:srgbClr val="FF0000"/>
                </a:solidFill>
              </a:rPr>
              <a:t>Transplant: </a:t>
            </a:r>
            <a:r>
              <a:rPr lang="en-US" sz="1800" dirty="0"/>
              <a:t>Discussed with hep? Active evaluation? Barriers? Make sure connected w/ hep clinic</a:t>
            </a:r>
          </a:p>
          <a:p>
            <a:pPr marL="0" indent="0">
              <a:buNone/>
            </a:pPr>
            <a:endParaRPr lang="en-US" sz="1800" u="sng" dirty="0"/>
          </a:p>
          <a:p>
            <a:pPr marL="0" indent="0">
              <a:buNone/>
            </a:pPr>
            <a:endParaRPr lang="en-US" sz="1800" u="sng" dirty="0"/>
          </a:p>
          <a:p>
            <a:pPr marL="0" indent="0">
              <a:buNone/>
            </a:pPr>
            <a:endParaRPr lang="en-US" sz="1800" u="sng" dirty="0"/>
          </a:p>
          <a:p>
            <a:pPr marL="0" indent="0">
              <a:buNone/>
            </a:pPr>
            <a:r>
              <a:rPr lang="en-US" sz="1800" u="sng" dirty="0"/>
              <a:t>Scoring:</a:t>
            </a:r>
            <a:r>
              <a:rPr lang="en-US" sz="1800" dirty="0"/>
              <a:t> </a:t>
            </a:r>
          </a:p>
          <a:p>
            <a:pPr marL="0" indent="0">
              <a:buNone/>
            </a:pPr>
            <a:r>
              <a:rPr lang="en-US" sz="1800" dirty="0"/>
              <a:t>MELD-Na: 90-day mortality (update at least weekly, can be falsely high if on HD)</a:t>
            </a:r>
          </a:p>
          <a:p>
            <a:pPr marL="0" indent="0">
              <a:buNone/>
            </a:pPr>
            <a:r>
              <a:rPr lang="en-US" sz="1800" dirty="0"/>
              <a:t>Child-Pugh Score: estimates cirrhosis severity </a:t>
            </a:r>
          </a:p>
        </p:txBody>
      </p:sp>
      <p:pic>
        <p:nvPicPr>
          <p:cNvPr id="7" name="Picture 6" descr="A drawing of a liver&#10;&#10;Description automatically generated">
            <a:extLst>
              <a:ext uri="{FF2B5EF4-FFF2-40B4-BE49-F238E27FC236}">
                <a16:creationId xmlns:a16="http://schemas.microsoft.com/office/drawing/2014/main" id="{99DE1F14-D933-C7CC-B6B4-682EEBE5C8DB}"/>
              </a:ext>
            </a:extLst>
          </p:cNvPr>
          <p:cNvPicPr>
            <a:picLocks noChangeAspect="1"/>
          </p:cNvPicPr>
          <p:nvPr/>
        </p:nvPicPr>
        <p:blipFill>
          <a:blip r:embed="rId3"/>
          <a:stretch>
            <a:fillRect/>
          </a:stretch>
        </p:blipFill>
        <p:spPr>
          <a:xfrm>
            <a:off x="9787794" y="6073113"/>
            <a:ext cx="2404206" cy="747360"/>
          </a:xfrm>
          <a:prstGeom prst="rect">
            <a:avLst/>
          </a:prstGeom>
        </p:spPr>
      </p:pic>
    </p:spTree>
    <p:extLst>
      <p:ext uri="{BB962C8B-B14F-4D97-AF65-F5344CB8AC3E}">
        <p14:creationId xmlns:p14="http://schemas.microsoft.com/office/powerpoint/2010/main" val="25945165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3">
                                            <p:txEl>
                                              <p:pRg st="7" end="7"/>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3">
                                            <p:txEl>
                                              <p:pRg st="8" end="8"/>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3">
                                            <p:txEl>
                                              <p:pRg st="9" end="9"/>
                                            </p:txEl>
                                          </p:spTgt>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
                                            <p:txEl>
                                              <p:pRg st="11" end="11"/>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nodeType="clickEffect">
                                  <p:stCondLst>
                                    <p:cond delay="0"/>
                                  </p:stCondLst>
                                  <p:childTnLst>
                                    <p:set>
                                      <p:cBhvr>
                                        <p:cTn id="50" dur="1" fill="hold">
                                          <p:stCondLst>
                                            <p:cond delay="0"/>
                                          </p:stCondLst>
                                        </p:cTn>
                                        <p:tgtEl>
                                          <p:spTgt spid="6">
                                            <p:txEl>
                                              <p:pRg st="6" end="6"/>
                                            </p:txEl>
                                          </p:spTgt>
                                        </p:tgtEl>
                                        <p:attrNameLst>
                                          <p:attrName>style.visibility</p:attrName>
                                        </p:attrNameLst>
                                      </p:cBhvr>
                                      <p:to>
                                        <p:strVal val="visible"/>
                                      </p:to>
                                    </p:set>
                                  </p:childTnLst>
                                </p:cTn>
                              </p:par>
                              <p:par>
                                <p:cTn id="51" presetID="1" presetClass="entr" presetSubtype="0" fill="hold" nodeType="withEffect">
                                  <p:stCondLst>
                                    <p:cond delay="0"/>
                                  </p:stCondLst>
                                  <p:childTnLst>
                                    <p:set>
                                      <p:cBhvr>
                                        <p:cTn id="52" dur="1" fill="hold">
                                          <p:stCondLst>
                                            <p:cond delay="0"/>
                                          </p:stCondLst>
                                        </p:cTn>
                                        <p:tgtEl>
                                          <p:spTgt spid="6">
                                            <p:txEl>
                                              <p:pRg st="7" end="7"/>
                                            </p:txEl>
                                          </p:spTgt>
                                        </p:tgtEl>
                                        <p:attrNameLst>
                                          <p:attrName>style.visibility</p:attrName>
                                        </p:attrNameLst>
                                      </p:cBhvr>
                                      <p:to>
                                        <p:strVal val="visible"/>
                                      </p:to>
                                    </p:set>
                                  </p:childTnLst>
                                </p:cTn>
                              </p:par>
                              <p:par>
                                <p:cTn id="53" presetID="1" presetClass="entr" presetSubtype="0" fill="hold" nodeType="withEffect">
                                  <p:stCondLst>
                                    <p:cond delay="0"/>
                                  </p:stCondLst>
                                  <p:childTnLst>
                                    <p:set>
                                      <p:cBhvr>
                                        <p:cTn id="54" dur="1" fill="hold">
                                          <p:stCondLst>
                                            <p:cond delay="0"/>
                                          </p:stCondLst>
                                        </p:cTn>
                                        <p:tgtEl>
                                          <p:spTgt spid="6">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FCE675-F830-E72E-D49A-35B899F21526}"/>
              </a:ext>
            </a:extLst>
          </p:cNvPr>
          <p:cNvSpPr>
            <a:spLocks noGrp="1"/>
          </p:cNvSpPr>
          <p:nvPr>
            <p:ph type="title"/>
          </p:nvPr>
        </p:nvSpPr>
        <p:spPr/>
        <p:txBody>
          <a:bodyPr/>
          <a:lstStyle/>
          <a:p>
            <a:r>
              <a:rPr lang="en-US" dirty="0"/>
              <a:t>Note Template ..Cirrhosis</a:t>
            </a:r>
          </a:p>
        </p:txBody>
      </p:sp>
      <p:sp>
        <p:nvSpPr>
          <p:cNvPr id="5" name="Content Placeholder 4">
            <a:extLst>
              <a:ext uri="{FF2B5EF4-FFF2-40B4-BE49-F238E27FC236}">
                <a16:creationId xmlns:a16="http://schemas.microsoft.com/office/drawing/2014/main" id="{8DACCB29-0347-5C4D-8D21-B349DE377D28}"/>
              </a:ext>
            </a:extLst>
          </p:cNvPr>
          <p:cNvSpPr>
            <a:spLocks noGrp="1"/>
          </p:cNvSpPr>
          <p:nvPr>
            <p:ph idx="1"/>
          </p:nvPr>
        </p:nvSpPr>
        <p:spPr/>
        <p:txBody>
          <a:bodyPr>
            <a:normAutofit fontScale="85000" lnSpcReduction="20000"/>
          </a:bodyPr>
          <a:lstStyle/>
          <a:p>
            <a:pPr marL="0" indent="0">
              <a:buNone/>
            </a:pPr>
            <a:r>
              <a:rPr lang="en-US" dirty="0"/>
              <a:t>#Decompensated </a:t>
            </a:r>
            <a:r>
              <a:rPr lang="en-US" dirty="0" err="1"/>
              <a:t>etoh</a:t>
            </a:r>
            <a:r>
              <a:rPr lang="en-US" dirty="0"/>
              <a:t>/MASLD/</a:t>
            </a:r>
            <a:r>
              <a:rPr lang="en-US" dirty="0" err="1"/>
              <a:t>etc</a:t>
            </a:r>
            <a:r>
              <a:rPr lang="en-US" dirty="0"/>
              <a:t> cirrhosis (or #acute on chronic liver failure) MELD-Na __ on 6/4/23</a:t>
            </a:r>
          </a:p>
          <a:p>
            <a:pPr marL="0" indent="0">
              <a:buNone/>
            </a:pPr>
            <a:r>
              <a:rPr lang="en-US" dirty="0"/>
              <a:t>Volume:</a:t>
            </a:r>
          </a:p>
          <a:p>
            <a:pPr marL="0" indent="0">
              <a:buNone/>
            </a:pPr>
            <a:r>
              <a:rPr lang="en-US" dirty="0"/>
              <a:t>Varices:</a:t>
            </a:r>
          </a:p>
          <a:p>
            <a:pPr marL="0" indent="0">
              <a:buNone/>
            </a:pPr>
            <a:r>
              <a:rPr lang="en-US" dirty="0"/>
              <a:t>HE:</a:t>
            </a:r>
          </a:p>
          <a:p>
            <a:pPr marL="0" indent="0">
              <a:buNone/>
            </a:pPr>
            <a:r>
              <a:rPr lang="en-US" dirty="0"/>
              <a:t>PVT:</a:t>
            </a:r>
          </a:p>
          <a:p>
            <a:pPr marL="0" indent="0">
              <a:buNone/>
            </a:pPr>
            <a:r>
              <a:rPr lang="en-US" dirty="0"/>
              <a:t>SBP:</a:t>
            </a:r>
          </a:p>
          <a:p>
            <a:pPr marL="0" indent="0">
              <a:buNone/>
            </a:pPr>
            <a:r>
              <a:rPr lang="en-US" dirty="0" err="1"/>
              <a:t>Coags</a:t>
            </a:r>
            <a:r>
              <a:rPr lang="en-US" dirty="0"/>
              <a:t>:</a:t>
            </a:r>
          </a:p>
          <a:p>
            <a:pPr marL="0" indent="0">
              <a:buNone/>
            </a:pPr>
            <a:r>
              <a:rPr lang="en-US" dirty="0"/>
              <a:t>HCC:</a:t>
            </a:r>
          </a:p>
          <a:p>
            <a:pPr marL="0" indent="0">
              <a:buNone/>
            </a:pPr>
            <a:r>
              <a:rPr lang="en-US" dirty="0"/>
              <a:t>Health maintenance:</a:t>
            </a:r>
          </a:p>
          <a:p>
            <a:pPr marL="0" indent="0">
              <a:buNone/>
            </a:pPr>
            <a:r>
              <a:rPr lang="en-US" dirty="0"/>
              <a:t>Transplant:</a:t>
            </a:r>
          </a:p>
          <a:p>
            <a:pPr marL="0" indent="0">
              <a:buNone/>
            </a:pPr>
            <a:endParaRPr lang="en-US" dirty="0"/>
          </a:p>
          <a:p>
            <a:pPr marL="0" indent="0">
              <a:buNone/>
            </a:pPr>
            <a:endParaRPr lang="en-US" dirty="0"/>
          </a:p>
        </p:txBody>
      </p:sp>
      <p:pic>
        <p:nvPicPr>
          <p:cNvPr id="6" name="Picture 5" descr="A drawing of a liver&#10;&#10;Description automatically generated">
            <a:extLst>
              <a:ext uri="{FF2B5EF4-FFF2-40B4-BE49-F238E27FC236}">
                <a16:creationId xmlns:a16="http://schemas.microsoft.com/office/drawing/2014/main" id="{B20D4C1A-76ED-D8E1-B29A-0A142B3A87E9}"/>
              </a:ext>
            </a:extLst>
          </p:cNvPr>
          <p:cNvPicPr>
            <a:picLocks noChangeAspect="1"/>
          </p:cNvPicPr>
          <p:nvPr/>
        </p:nvPicPr>
        <p:blipFill>
          <a:blip r:embed="rId3"/>
          <a:stretch>
            <a:fillRect/>
          </a:stretch>
        </p:blipFill>
        <p:spPr>
          <a:xfrm>
            <a:off x="9787794" y="6073113"/>
            <a:ext cx="2404206" cy="747360"/>
          </a:xfrm>
          <a:prstGeom prst="rect">
            <a:avLst/>
          </a:prstGeom>
        </p:spPr>
      </p:pic>
    </p:spTree>
    <p:extLst>
      <p:ext uri="{BB962C8B-B14F-4D97-AF65-F5344CB8AC3E}">
        <p14:creationId xmlns:p14="http://schemas.microsoft.com/office/powerpoint/2010/main" val="40956269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09A0D8-2697-F274-149C-CCD2587C9D27}"/>
              </a:ext>
            </a:extLst>
          </p:cNvPr>
          <p:cNvSpPr>
            <a:spLocks noGrp="1"/>
          </p:cNvSpPr>
          <p:nvPr>
            <p:ph type="title"/>
          </p:nvPr>
        </p:nvSpPr>
        <p:spPr/>
        <p:txBody>
          <a:bodyPr/>
          <a:lstStyle/>
          <a:p>
            <a:r>
              <a:rPr lang="en-US" dirty="0"/>
              <a:t>Terminology matters! </a:t>
            </a:r>
          </a:p>
        </p:txBody>
      </p:sp>
      <p:sp>
        <p:nvSpPr>
          <p:cNvPr id="3" name="Content Placeholder 2">
            <a:extLst>
              <a:ext uri="{FF2B5EF4-FFF2-40B4-BE49-F238E27FC236}">
                <a16:creationId xmlns:a16="http://schemas.microsoft.com/office/drawing/2014/main" id="{3CC4A7D7-B169-CB8F-B2B2-B3D1C41011F5}"/>
              </a:ext>
            </a:extLst>
          </p:cNvPr>
          <p:cNvSpPr>
            <a:spLocks noGrp="1"/>
          </p:cNvSpPr>
          <p:nvPr>
            <p:ph idx="1"/>
          </p:nvPr>
        </p:nvSpPr>
        <p:spPr>
          <a:xfrm>
            <a:off x="838200" y="1374212"/>
            <a:ext cx="10515600" cy="4351338"/>
          </a:xfrm>
        </p:spPr>
        <p:txBody>
          <a:bodyPr>
            <a:noAutofit/>
          </a:bodyPr>
          <a:lstStyle/>
          <a:p>
            <a:pPr marL="254000" indent="-254000" defTabSz="350520">
              <a:lnSpc>
                <a:spcPct val="100000"/>
              </a:lnSpc>
              <a:spcBef>
                <a:spcPts val="1300"/>
              </a:spcBef>
              <a:buClr>
                <a:srgbClr val="646464"/>
              </a:buClr>
              <a:buSzPct val="90000"/>
              <a:defRPr sz="3400">
                <a:latin typeface="Avenir Light"/>
                <a:ea typeface="Avenir Light"/>
                <a:cs typeface="Avenir Light"/>
                <a:sym typeface="Avenir Light"/>
              </a:defRPr>
            </a:pPr>
            <a:r>
              <a:rPr lang="en-US" sz="1800" dirty="0">
                <a:solidFill>
                  <a:srgbClr val="FF0000"/>
                </a:solidFill>
                <a:latin typeface="Calibri" panose="020F0502020204030204" pitchFamily="34" charset="0"/>
                <a:cs typeface="Calibri" panose="020F0502020204030204" pitchFamily="34" charset="0"/>
              </a:rPr>
              <a:t>Acute liver failure: </a:t>
            </a:r>
          </a:p>
          <a:p>
            <a:pPr marL="711200" lvl="1" indent="-254000" defTabSz="350520">
              <a:lnSpc>
                <a:spcPct val="100000"/>
              </a:lnSpc>
              <a:spcBef>
                <a:spcPts val="1300"/>
              </a:spcBef>
              <a:buClr>
                <a:srgbClr val="646464"/>
              </a:buClr>
              <a:buSzPct val="90000"/>
              <a:defRPr sz="3400">
                <a:latin typeface="Avenir Light"/>
                <a:ea typeface="Avenir Light"/>
                <a:cs typeface="Avenir Light"/>
                <a:sym typeface="Avenir Light"/>
              </a:defRPr>
            </a:pPr>
            <a:r>
              <a:rPr lang="en-US" sz="1400" dirty="0">
                <a:latin typeface="Calibri" panose="020F0502020204030204" pitchFamily="34" charset="0"/>
                <a:cs typeface="Calibri" panose="020F0502020204030204" pitchFamily="34" charset="0"/>
              </a:rPr>
              <a:t>No known liver disease at baseline + illness/insult within 26 weeks + INR &gt;1.5 + HE, should be in ICU with emergent hep consult for transplant eval</a:t>
            </a:r>
          </a:p>
          <a:p>
            <a:r>
              <a:rPr lang="en-US" sz="1800" dirty="0">
                <a:solidFill>
                  <a:srgbClr val="FF0000"/>
                </a:solidFill>
                <a:latin typeface="Calibri" panose="020F0502020204030204" pitchFamily="34" charset="0"/>
                <a:cs typeface="Calibri" panose="020F0502020204030204" pitchFamily="34" charset="0"/>
              </a:rPr>
              <a:t>Acute liver injury: </a:t>
            </a:r>
          </a:p>
          <a:p>
            <a:pPr lvl="1"/>
            <a:r>
              <a:rPr lang="en-US" sz="1400" dirty="0">
                <a:latin typeface="Calibri" panose="020F0502020204030204" pitchFamily="34" charset="0"/>
                <a:cs typeface="Calibri" panose="020F0502020204030204" pitchFamily="34" charset="0"/>
              </a:rPr>
              <a:t>High AST and ALT, even in 1000s, not meeting above criteria, +/- existing liver disease </a:t>
            </a:r>
          </a:p>
          <a:p>
            <a:r>
              <a:rPr lang="en-US" sz="1800" dirty="0">
                <a:solidFill>
                  <a:srgbClr val="FF0000"/>
                </a:solidFill>
                <a:latin typeface="Calibri" panose="020F0502020204030204" pitchFamily="34" charset="0"/>
                <a:cs typeface="Calibri" panose="020F0502020204030204" pitchFamily="34" charset="0"/>
              </a:rPr>
              <a:t>Acute on chronic liver failure: </a:t>
            </a:r>
          </a:p>
          <a:p>
            <a:pPr lvl="1"/>
            <a:r>
              <a:rPr lang="en-US" sz="1400" dirty="0">
                <a:latin typeface="Calibri" panose="020F0502020204030204" pitchFamily="34" charset="0"/>
                <a:cs typeface="Calibri" panose="020F0502020204030204" pitchFamily="34" charset="0"/>
              </a:rPr>
              <a:t>Acute decompensation of </a:t>
            </a:r>
            <a:r>
              <a:rPr lang="en-US" sz="1400" i="1" dirty="0">
                <a:latin typeface="Calibri" panose="020F0502020204030204" pitchFamily="34" charset="0"/>
                <a:cs typeface="Calibri" panose="020F0502020204030204" pitchFamily="34" charset="0"/>
              </a:rPr>
              <a:t>known</a:t>
            </a:r>
            <a:r>
              <a:rPr lang="en-US" sz="1400" dirty="0">
                <a:latin typeface="Calibri" panose="020F0502020204030204" pitchFamily="34" charset="0"/>
                <a:cs typeface="Calibri" panose="020F0502020204030204" pitchFamily="34" charset="0"/>
              </a:rPr>
              <a:t> chronic liver disease (cirrhosis, alcohol </a:t>
            </a:r>
            <a:r>
              <a:rPr lang="en-US" sz="1400" dirty="0" err="1">
                <a:latin typeface="Calibri" panose="020F0502020204030204" pitchFamily="34" charset="0"/>
                <a:cs typeface="Calibri" panose="020F0502020204030204" pitchFamily="34" charset="0"/>
              </a:rPr>
              <a:t>assoc</a:t>
            </a:r>
            <a:r>
              <a:rPr lang="en-US" sz="1400" dirty="0">
                <a:latin typeface="Calibri" panose="020F0502020204030204" pitchFamily="34" charset="0"/>
                <a:cs typeface="Calibri" panose="020F0502020204030204" pitchFamily="34" charset="0"/>
              </a:rPr>
              <a:t> hepatitis, </a:t>
            </a:r>
            <a:r>
              <a:rPr lang="en-US" sz="1400" dirty="0" err="1">
                <a:latin typeface="Calibri" panose="020F0502020204030204" pitchFamily="34" charset="0"/>
                <a:cs typeface="Calibri" panose="020F0502020204030204" pitchFamily="34" charset="0"/>
              </a:rPr>
              <a:t>etc</a:t>
            </a:r>
            <a:r>
              <a:rPr lang="en-US" sz="1400" dirty="0">
                <a:latin typeface="Calibri" panose="020F0502020204030204" pitchFamily="34" charset="0"/>
                <a:cs typeface="Calibri" panose="020F0502020204030204" pitchFamily="34" charset="0"/>
              </a:rPr>
              <a:t>) with evidence of multi-organ failure </a:t>
            </a:r>
            <a:r>
              <a:rPr lang="en-US" sz="1400" dirty="0">
                <a:latin typeface="Calibri" panose="020F0502020204030204" pitchFamily="34" charset="0"/>
                <a:cs typeface="Calibri" panose="020F0502020204030204" pitchFamily="34" charset="0"/>
                <a:sym typeface="Wingdings" pitchFamily="2" charset="2"/>
              </a:rPr>
              <a:t> ICU, pressors. </a:t>
            </a:r>
            <a:r>
              <a:rPr lang="en-US" sz="1400" b="1" dirty="0">
                <a:latin typeface="Calibri" panose="020F0502020204030204" pitchFamily="34" charset="0"/>
                <a:cs typeface="Calibri" panose="020F0502020204030204" pitchFamily="34" charset="0"/>
                <a:sym typeface="Wingdings" pitchFamily="2" charset="2"/>
              </a:rPr>
              <a:t>High 5-7 day mortality.</a:t>
            </a:r>
            <a:r>
              <a:rPr lang="en-US" sz="1400" dirty="0">
                <a:latin typeface="Calibri" panose="020F0502020204030204" pitchFamily="34" charset="0"/>
                <a:cs typeface="Calibri" panose="020F0502020204030204" pitchFamily="34" charset="0"/>
                <a:sym typeface="Wingdings" pitchFamily="2" charset="2"/>
              </a:rPr>
              <a:t> AASLD guidelines pending </a:t>
            </a:r>
            <a:endParaRPr lang="en-US" sz="1400" b="1" dirty="0">
              <a:latin typeface="Calibri" panose="020F0502020204030204" pitchFamily="34" charset="0"/>
              <a:cs typeface="Calibri" panose="020F0502020204030204" pitchFamily="34" charset="0"/>
            </a:endParaRPr>
          </a:p>
          <a:p>
            <a:r>
              <a:rPr lang="en-US" sz="1800" dirty="0">
                <a:solidFill>
                  <a:srgbClr val="FF0000"/>
                </a:solidFill>
                <a:latin typeface="Calibri" panose="020F0502020204030204" pitchFamily="34" charset="0"/>
                <a:cs typeface="Calibri" panose="020F0502020204030204" pitchFamily="34" charset="0"/>
              </a:rPr>
              <a:t>Alcohol-associated hepatitis</a:t>
            </a:r>
          </a:p>
          <a:p>
            <a:pPr lvl="1"/>
            <a:r>
              <a:rPr lang="en-US" sz="1400" dirty="0">
                <a:latin typeface="Calibri" panose="020F0502020204030204" pitchFamily="34" charset="0"/>
                <a:cs typeface="Calibri" panose="020F0502020204030204" pitchFamily="34" charset="0"/>
              </a:rPr>
              <a:t>Jaundice within 8 weeks, ongoing </a:t>
            </a:r>
            <a:r>
              <a:rPr lang="en-US" sz="1400" dirty="0" err="1">
                <a:latin typeface="Calibri" panose="020F0502020204030204" pitchFamily="34" charset="0"/>
                <a:cs typeface="Calibri" panose="020F0502020204030204" pitchFamily="34" charset="0"/>
              </a:rPr>
              <a:t>etoh</a:t>
            </a:r>
            <a:r>
              <a:rPr lang="en-US" sz="1400" dirty="0">
                <a:latin typeface="Calibri" panose="020F0502020204030204" pitchFamily="34" charset="0"/>
                <a:cs typeface="Calibri" panose="020F0502020204030204" pitchFamily="34" charset="0"/>
              </a:rPr>
              <a:t> use &gt;6 months, &lt;60d abstinence</a:t>
            </a:r>
          </a:p>
          <a:p>
            <a:pPr lvl="1"/>
            <a:r>
              <a:rPr lang="en-US" sz="1400" dirty="0">
                <a:latin typeface="Calibri" panose="020F0502020204030204" pitchFamily="34" charset="0"/>
                <a:cs typeface="Calibri" panose="020F0502020204030204" pitchFamily="34" charset="0"/>
              </a:rPr>
              <a:t>AST/ALT &gt; 1.5-2, both &lt; 400</a:t>
            </a:r>
          </a:p>
          <a:p>
            <a:pPr lvl="1"/>
            <a:r>
              <a:rPr lang="en-US" sz="1400" dirty="0" err="1">
                <a:latin typeface="Calibri" panose="020F0502020204030204" pitchFamily="34" charset="0"/>
                <a:cs typeface="Calibri" panose="020F0502020204030204" pitchFamily="34" charset="0"/>
              </a:rPr>
              <a:t>Tbili</a:t>
            </a:r>
            <a:r>
              <a:rPr lang="en-US" sz="1400" dirty="0">
                <a:latin typeface="Calibri" panose="020F0502020204030204" pitchFamily="34" charset="0"/>
                <a:cs typeface="Calibri" panose="020F0502020204030204" pitchFamily="34" charset="0"/>
              </a:rPr>
              <a:t> &gt; 3</a:t>
            </a:r>
          </a:p>
          <a:p>
            <a:pPr lvl="1"/>
            <a:r>
              <a:rPr lang="en-US" sz="1400" dirty="0">
                <a:latin typeface="Calibri" panose="020F0502020204030204" pitchFamily="34" charset="0"/>
                <a:cs typeface="Calibri" panose="020F0502020204030204" pitchFamily="34" charset="0"/>
              </a:rPr>
              <a:t>Can have the same stigmata, complications, and even initial imaging as cirrhosis</a:t>
            </a:r>
          </a:p>
          <a:p>
            <a:pPr lvl="1"/>
            <a:r>
              <a:rPr lang="en-US" sz="1400" dirty="0">
                <a:latin typeface="Calibri" panose="020F0502020204030204" pitchFamily="34" charset="0"/>
                <a:cs typeface="Calibri" panose="020F0502020204030204" pitchFamily="34" charset="0"/>
              </a:rPr>
              <a:t>Use </a:t>
            </a:r>
            <a:r>
              <a:rPr lang="en-US" sz="1400" dirty="0" err="1">
                <a:latin typeface="Calibri" panose="020F0502020204030204" pitchFamily="34" charset="0"/>
                <a:cs typeface="Calibri" panose="020F0502020204030204" pitchFamily="34" charset="0"/>
              </a:rPr>
              <a:t>Maddreys</a:t>
            </a:r>
            <a:r>
              <a:rPr lang="en-US" sz="1400" dirty="0">
                <a:latin typeface="Calibri" panose="020F0502020204030204" pitchFamily="34" charset="0"/>
                <a:cs typeface="Calibri" panose="020F0502020204030204" pitchFamily="34" charset="0"/>
              </a:rPr>
              <a:t> DF for severity – steroids or not?</a:t>
            </a:r>
          </a:p>
          <a:p>
            <a:pPr lvl="1"/>
            <a:r>
              <a:rPr lang="en-US" sz="1400" dirty="0">
                <a:latin typeface="Calibri" panose="020F0502020204030204" pitchFamily="34" charset="0"/>
                <a:cs typeface="Calibri" panose="020F0502020204030204" pitchFamily="34" charset="0"/>
              </a:rPr>
              <a:t>If severe can manifest as acute on chronic liver failure </a:t>
            </a:r>
          </a:p>
          <a:p>
            <a:r>
              <a:rPr lang="en-US" sz="1800" dirty="0">
                <a:solidFill>
                  <a:srgbClr val="FF0000"/>
                </a:solidFill>
                <a:latin typeface="Calibri" panose="020F0502020204030204" pitchFamily="34" charset="0"/>
                <a:cs typeface="Calibri" panose="020F0502020204030204" pitchFamily="34" charset="0"/>
              </a:rPr>
              <a:t>Hepatorenal syndrome (AKI variety)</a:t>
            </a:r>
          </a:p>
          <a:p>
            <a:pPr lvl="1"/>
            <a:r>
              <a:rPr lang="en-US" sz="1400" dirty="0">
                <a:latin typeface="Calibri" panose="020F0502020204030204" pitchFamily="34" charset="0"/>
                <a:cs typeface="Calibri" panose="020F0502020204030204" pitchFamily="34" charset="0"/>
              </a:rPr>
              <a:t>Cirrhosis + AKI after all causes for AKI have been ruled out + failure of albumin challenge (usually with </a:t>
            </a:r>
            <a:r>
              <a:rPr lang="en-US" sz="1400" dirty="0" err="1">
                <a:latin typeface="Calibri" panose="020F0502020204030204" pitchFamily="34" charset="0"/>
                <a:cs typeface="Calibri" panose="020F0502020204030204" pitchFamily="34" charset="0"/>
              </a:rPr>
              <a:t>HoTN</a:t>
            </a:r>
            <a:r>
              <a:rPr lang="en-US" sz="1400" dirty="0">
                <a:latin typeface="Calibri" panose="020F0502020204030204" pitchFamily="34" charset="0"/>
                <a:cs typeface="Calibri" panose="020F0502020204030204" pitchFamily="34" charset="0"/>
              </a:rPr>
              <a:t>,                           decreasing urine output, ascites, </a:t>
            </a:r>
            <a:r>
              <a:rPr lang="en-US" sz="1400" dirty="0" err="1">
                <a:latin typeface="Calibri" panose="020F0502020204030204" pitchFamily="34" charset="0"/>
                <a:cs typeface="Calibri" panose="020F0502020204030204" pitchFamily="34" charset="0"/>
              </a:rPr>
              <a:t>hypoNa</a:t>
            </a:r>
            <a:r>
              <a:rPr lang="en-US" sz="1400" dirty="0">
                <a:latin typeface="Calibri" panose="020F0502020204030204" pitchFamily="34" charset="0"/>
                <a:cs typeface="Calibri" panose="020F0502020204030204" pitchFamily="34" charset="0"/>
              </a:rPr>
              <a:t>)</a:t>
            </a:r>
          </a:p>
          <a:p>
            <a:pPr lvl="1"/>
            <a:r>
              <a:rPr lang="en-US" sz="1400" dirty="0">
                <a:latin typeface="Calibri" panose="020F0502020204030204" pitchFamily="34" charset="0"/>
                <a:cs typeface="Calibri" panose="020F0502020204030204" pitchFamily="34" charset="0"/>
              </a:rPr>
              <a:t>Midodrine, octreotide </a:t>
            </a:r>
            <a:r>
              <a:rPr lang="en-US" sz="1400" dirty="0">
                <a:latin typeface="Calibri" panose="020F0502020204030204" pitchFamily="34" charset="0"/>
                <a:cs typeface="Calibri" panose="020F0502020204030204" pitchFamily="34" charset="0"/>
                <a:sym typeface="Wingdings" pitchFamily="2" charset="2"/>
              </a:rPr>
              <a:t> pressors for renal perfusion </a:t>
            </a:r>
            <a:endParaRPr lang="en-US" sz="1400" dirty="0">
              <a:latin typeface="Calibri" panose="020F0502020204030204" pitchFamily="34" charset="0"/>
              <a:cs typeface="Calibri" panose="020F0502020204030204" pitchFamily="34" charset="0"/>
            </a:endParaRPr>
          </a:p>
        </p:txBody>
      </p:sp>
      <p:pic>
        <p:nvPicPr>
          <p:cNvPr id="4" name="Picture 3" descr="A drawing of a liver&#10;&#10;Description automatically generated">
            <a:extLst>
              <a:ext uri="{FF2B5EF4-FFF2-40B4-BE49-F238E27FC236}">
                <a16:creationId xmlns:a16="http://schemas.microsoft.com/office/drawing/2014/main" id="{2F70FEC8-609F-4615-7230-5D567F03F300}"/>
              </a:ext>
            </a:extLst>
          </p:cNvPr>
          <p:cNvPicPr>
            <a:picLocks noChangeAspect="1"/>
          </p:cNvPicPr>
          <p:nvPr/>
        </p:nvPicPr>
        <p:blipFill>
          <a:blip r:embed="rId3"/>
          <a:stretch>
            <a:fillRect/>
          </a:stretch>
        </p:blipFill>
        <p:spPr>
          <a:xfrm>
            <a:off x="9787794" y="6073113"/>
            <a:ext cx="2404206" cy="747360"/>
          </a:xfrm>
          <a:prstGeom prst="rect">
            <a:avLst/>
          </a:prstGeom>
        </p:spPr>
      </p:pic>
    </p:spTree>
    <p:extLst>
      <p:ext uri="{BB962C8B-B14F-4D97-AF65-F5344CB8AC3E}">
        <p14:creationId xmlns:p14="http://schemas.microsoft.com/office/powerpoint/2010/main" val="11990312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7" end="7"/>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8" end="8"/>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
                                            <p:txEl>
                                              <p:pRg st="9" end="9"/>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3">
                                            <p:txEl>
                                              <p:pRg st="10" end="10"/>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3">
                                            <p:txEl>
                                              <p:pRg st="11" end="11"/>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3">
                                            <p:txEl>
                                              <p:pRg st="12" end="12"/>
                                            </p:tx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3">
                                            <p:txEl>
                                              <p:pRg st="14" end="14"/>
                                            </p:txEl>
                                          </p:spTgt>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3">
                                            <p:txEl>
                                              <p:pRg st="15" end="1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438321-CBA9-7D87-566A-82545570B24B}"/>
              </a:ext>
            </a:extLst>
          </p:cNvPr>
          <p:cNvSpPr>
            <a:spLocks noGrp="1"/>
          </p:cNvSpPr>
          <p:nvPr>
            <p:ph type="title"/>
          </p:nvPr>
        </p:nvSpPr>
        <p:spPr>
          <a:xfrm>
            <a:off x="572743" y="37527"/>
            <a:ext cx="10515600" cy="1325563"/>
          </a:xfrm>
        </p:spPr>
        <p:txBody>
          <a:bodyPr/>
          <a:lstStyle/>
          <a:p>
            <a:r>
              <a:rPr lang="en-US" dirty="0"/>
              <a:t>Suggested Resources</a:t>
            </a:r>
          </a:p>
        </p:txBody>
      </p:sp>
      <p:pic>
        <p:nvPicPr>
          <p:cNvPr id="5" name="Content Placeholder 4" descr="A close-up of a list of medical information&#10;&#10;Description automatically generated">
            <a:extLst>
              <a:ext uri="{FF2B5EF4-FFF2-40B4-BE49-F238E27FC236}">
                <a16:creationId xmlns:a16="http://schemas.microsoft.com/office/drawing/2014/main" id="{5817C877-2288-3D98-2796-D5CF90CBCC3C}"/>
              </a:ext>
            </a:extLst>
          </p:cNvPr>
          <p:cNvPicPr>
            <a:picLocks noGrp="1" noChangeAspect="1"/>
          </p:cNvPicPr>
          <p:nvPr>
            <p:ph idx="1"/>
          </p:nvPr>
        </p:nvPicPr>
        <p:blipFill>
          <a:blip r:embed="rId3"/>
          <a:stretch>
            <a:fillRect/>
          </a:stretch>
        </p:blipFill>
        <p:spPr>
          <a:xfrm>
            <a:off x="708604" y="2184134"/>
            <a:ext cx="4845743" cy="3742104"/>
          </a:xfrm>
        </p:spPr>
      </p:pic>
      <p:sp>
        <p:nvSpPr>
          <p:cNvPr id="7" name="TextBox 6">
            <a:extLst>
              <a:ext uri="{FF2B5EF4-FFF2-40B4-BE49-F238E27FC236}">
                <a16:creationId xmlns:a16="http://schemas.microsoft.com/office/drawing/2014/main" id="{08C81A7C-3F20-E377-4A51-09E573127B87}"/>
              </a:ext>
            </a:extLst>
          </p:cNvPr>
          <p:cNvSpPr txBox="1"/>
          <p:nvPr/>
        </p:nvSpPr>
        <p:spPr>
          <a:xfrm>
            <a:off x="708605" y="1588946"/>
            <a:ext cx="4532453" cy="369332"/>
          </a:xfrm>
          <a:prstGeom prst="rect">
            <a:avLst/>
          </a:prstGeom>
          <a:noFill/>
        </p:spPr>
        <p:txBody>
          <a:bodyPr wrap="square">
            <a:spAutoFit/>
          </a:bodyPr>
          <a:lstStyle/>
          <a:p>
            <a:r>
              <a:rPr lang="en-US" dirty="0">
                <a:hlinkClick r:id="rId4"/>
              </a:rPr>
              <a:t>https://www.aasld.org/practice-guidelines</a:t>
            </a:r>
            <a:r>
              <a:rPr lang="en-US" dirty="0"/>
              <a:t> </a:t>
            </a:r>
          </a:p>
        </p:txBody>
      </p:sp>
      <p:sp>
        <p:nvSpPr>
          <p:cNvPr id="10" name="TextBox 9">
            <a:extLst>
              <a:ext uri="{FF2B5EF4-FFF2-40B4-BE49-F238E27FC236}">
                <a16:creationId xmlns:a16="http://schemas.microsoft.com/office/drawing/2014/main" id="{DA8F2462-FA28-C003-F2DC-1081CC6910F0}"/>
              </a:ext>
            </a:extLst>
          </p:cNvPr>
          <p:cNvSpPr txBox="1"/>
          <p:nvPr/>
        </p:nvSpPr>
        <p:spPr>
          <a:xfrm>
            <a:off x="6065895" y="-64264"/>
            <a:ext cx="6126105" cy="6986528"/>
          </a:xfrm>
          <a:prstGeom prst="rect">
            <a:avLst/>
          </a:prstGeom>
          <a:noFill/>
        </p:spPr>
        <p:txBody>
          <a:bodyPr wrap="square" rtlCol="0">
            <a:spAutoFit/>
          </a:bodyPr>
          <a:lstStyle/>
          <a:p>
            <a:endParaRPr lang="en-US" sz="1400" b="1" dirty="0"/>
          </a:p>
          <a:p>
            <a:endParaRPr lang="en-US" sz="1400" b="1" dirty="0"/>
          </a:p>
          <a:p>
            <a:r>
              <a:rPr lang="en-US" sz="1400" b="1" dirty="0"/>
              <a:t>Podcasts</a:t>
            </a:r>
            <a:endParaRPr lang="en-US" sz="1400" dirty="0"/>
          </a:p>
          <a:p>
            <a:r>
              <a:rPr lang="en-US" sz="1400" dirty="0" err="1"/>
              <a:t>Curbsiders</a:t>
            </a:r>
            <a:endParaRPr lang="en-US" sz="1400" dirty="0"/>
          </a:p>
          <a:p>
            <a:pPr marL="285750" indent="-285750">
              <a:buFontTx/>
              <a:buChar char="-"/>
            </a:pPr>
            <a:r>
              <a:rPr lang="en-US" sz="1400" dirty="0"/>
              <a:t>Ep 100: Cirrhosis: Initial Evaluation and Management</a:t>
            </a:r>
          </a:p>
          <a:p>
            <a:pPr marL="285750" indent="-285750">
              <a:buFontTx/>
              <a:buChar char="-"/>
            </a:pPr>
            <a:r>
              <a:rPr lang="en-US" sz="1400" dirty="0"/>
              <a:t>Ep 101: Cirrhosis: Medications, Decompensation, Complications</a:t>
            </a:r>
          </a:p>
          <a:p>
            <a:pPr marL="285750" indent="-285750">
              <a:buFontTx/>
              <a:buChar char="-"/>
            </a:pPr>
            <a:r>
              <a:rPr lang="en-US" sz="1400" dirty="0"/>
              <a:t>Ep 142: Cirrhosis TIPS for acute Complications </a:t>
            </a:r>
          </a:p>
          <a:p>
            <a:pPr marL="285750" indent="-285750">
              <a:buFontTx/>
              <a:buChar char="-"/>
            </a:pPr>
            <a:r>
              <a:rPr lang="en-US" sz="1400" dirty="0"/>
              <a:t>Ep 145: Hepatorenal Syndrome vs AKI</a:t>
            </a:r>
          </a:p>
          <a:p>
            <a:pPr marL="285750" indent="-285750">
              <a:buFontTx/>
              <a:buChar char="-"/>
            </a:pPr>
            <a:r>
              <a:rPr lang="en-US" sz="1400" dirty="0"/>
              <a:t>Ep 398: Inpatient Cirrhosis Management </a:t>
            </a:r>
          </a:p>
          <a:p>
            <a:endParaRPr lang="en-US" sz="1400" dirty="0"/>
          </a:p>
          <a:p>
            <a:r>
              <a:rPr lang="en-US" sz="1400" dirty="0"/>
              <a:t>Run the List</a:t>
            </a:r>
          </a:p>
          <a:p>
            <a:pPr marL="285750" indent="-285750">
              <a:buFontTx/>
              <a:buChar char="-"/>
            </a:pPr>
            <a:r>
              <a:rPr lang="en-US" sz="1400" dirty="0"/>
              <a:t>Ep 85: Approach to Abnormal LFTs</a:t>
            </a:r>
          </a:p>
          <a:p>
            <a:pPr marL="285750" indent="-285750">
              <a:buFontTx/>
              <a:buChar char="-"/>
            </a:pPr>
            <a:r>
              <a:rPr lang="en-US" sz="1400" dirty="0"/>
              <a:t>Ep 86: Alcohol-Associated Liver Disease</a:t>
            </a:r>
          </a:p>
          <a:p>
            <a:pPr marL="285750" indent="-285750">
              <a:buFontTx/>
              <a:buChar char="-"/>
            </a:pPr>
            <a:r>
              <a:rPr lang="en-US" sz="1400" dirty="0"/>
              <a:t>Ep 87: Cirrhosis</a:t>
            </a:r>
          </a:p>
          <a:p>
            <a:pPr marL="285750" indent="-285750">
              <a:buFontTx/>
              <a:buChar char="-"/>
            </a:pPr>
            <a:r>
              <a:rPr lang="en-US" sz="1400" dirty="0"/>
              <a:t>Ep 88: Acute Liver Failure</a:t>
            </a:r>
          </a:p>
          <a:p>
            <a:endParaRPr lang="en-US" sz="1400" dirty="0"/>
          </a:p>
          <a:p>
            <a:r>
              <a:rPr lang="en-US" sz="1400" dirty="0"/>
              <a:t>JAMA Clinical Reviews </a:t>
            </a:r>
          </a:p>
          <a:p>
            <a:pPr marL="285750" indent="-285750">
              <a:buFontTx/>
              <a:buChar char="-"/>
            </a:pPr>
            <a:r>
              <a:rPr lang="en-US" sz="1400" dirty="0"/>
              <a:t>Management of Cirrhosis in 2023 5/9/23</a:t>
            </a:r>
          </a:p>
          <a:p>
            <a:pPr marL="285750" indent="-285750">
              <a:buFontTx/>
              <a:buChar char="-"/>
            </a:pPr>
            <a:endParaRPr lang="en-US" sz="1400" dirty="0"/>
          </a:p>
          <a:p>
            <a:r>
              <a:rPr lang="en-US" sz="1400" dirty="0"/>
              <a:t>Clinical Liver Disease</a:t>
            </a:r>
          </a:p>
          <a:p>
            <a:pPr marL="285750" indent="-285750">
              <a:buFontTx/>
              <a:buChar char="-"/>
            </a:pPr>
            <a:r>
              <a:rPr lang="en-US" sz="1400" dirty="0"/>
              <a:t>Identifying the patient with acute-on-chronic liver failure 8/4/22</a:t>
            </a:r>
          </a:p>
          <a:p>
            <a:pPr marL="285750" indent="-285750">
              <a:buFontTx/>
              <a:buChar char="-"/>
            </a:pPr>
            <a:endParaRPr lang="en-US" sz="1400" dirty="0"/>
          </a:p>
          <a:p>
            <a:r>
              <a:rPr lang="en-US" sz="1400" dirty="0"/>
              <a:t>Internet Book of Critical Care (also a website, great for MICU months)</a:t>
            </a:r>
          </a:p>
          <a:p>
            <a:pPr marL="285750" indent="-285750">
              <a:buFontTx/>
              <a:buChar char="-"/>
            </a:pPr>
            <a:r>
              <a:rPr lang="en-US" sz="1400" dirty="0"/>
              <a:t>Hepatorenal Syndrome 8/16/21 </a:t>
            </a:r>
          </a:p>
          <a:p>
            <a:pPr marL="285750" indent="-285750">
              <a:buFontTx/>
              <a:buChar char="-"/>
            </a:pPr>
            <a:r>
              <a:rPr lang="en-US" sz="1400" dirty="0"/>
              <a:t>Acute on Chronic Liver Failure (website)</a:t>
            </a:r>
          </a:p>
          <a:p>
            <a:pPr marL="285750" indent="-285750">
              <a:buFontTx/>
              <a:buChar char="-"/>
            </a:pPr>
            <a:endParaRPr lang="en-US" sz="1400" dirty="0"/>
          </a:p>
          <a:p>
            <a:endParaRPr lang="en-US" sz="1400" dirty="0"/>
          </a:p>
          <a:p>
            <a:r>
              <a:rPr lang="en-US" sz="1400" b="1" dirty="0" err="1"/>
              <a:t>MDCalc</a:t>
            </a:r>
            <a:r>
              <a:rPr lang="en-US" sz="1400" b="1" dirty="0"/>
              <a:t> </a:t>
            </a:r>
          </a:p>
          <a:p>
            <a:pPr marL="285750" indent="-285750">
              <a:buFontTx/>
              <a:buChar char="-"/>
            </a:pPr>
            <a:r>
              <a:rPr lang="en-US" sz="1400" dirty="0"/>
              <a:t>MELD-Na</a:t>
            </a:r>
          </a:p>
          <a:p>
            <a:pPr marL="285750" indent="-285750">
              <a:buFontTx/>
              <a:buChar char="-"/>
            </a:pPr>
            <a:r>
              <a:rPr lang="en-US" sz="1400" dirty="0" err="1"/>
              <a:t>Maddreys</a:t>
            </a:r>
            <a:r>
              <a:rPr lang="en-US" sz="1400" dirty="0"/>
              <a:t> DF</a:t>
            </a:r>
          </a:p>
          <a:p>
            <a:pPr marL="285750" indent="-285750">
              <a:buFontTx/>
              <a:buChar char="-"/>
            </a:pPr>
            <a:r>
              <a:rPr lang="en-US" sz="1400" dirty="0"/>
              <a:t>Lille Score</a:t>
            </a:r>
          </a:p>
          <a:p>
            <a:pPr marL="285750" indent="-285750">
              <a:buFontTx/>
              <a:buChar char="-"/>
            </a:pPr>
            <a:r>
              <a:rPr lang="en-US" sz="1400" dirty="0"/>
              <a:t>Childs-Pugh</a:t>
            </a:r>
          </a:p>
        </p:txBody>
      </p:sp>
      <p:pic>
        <p:nvPicPr>
          <p:cNvPr id="15" name="Picture 14" descr="A drawing of a liver&#10;&#10;Description automatically generated">
            <a:extLst>
              <a:ext uri="{FF2B5EF4-FFF2-40B4-BE49-F238E27FC236}">
                <a16:creationId xmlns:a16="http://schemas.microsoft.com/office/drawing/2014/main" id="{7F13F906-E3DC-3865-920D-66B290381CDE}"/>
              </a:ext>
            </a:extLst>
          </p:cNvPr>
          <p:cNvPicPr>
            <a:picLocks noChangeAspect="1"/>
          </p:cNvPicPr>
          <p:nvPr/>
        </p:nvPicPr>
        <p:blipFill>
          <a:blip r:embed="rId5"/>
          <a:stretch>
            <a:fillRect/>
          </a:stretch>
        </p:blipFill>
        <p:spPr>
          <a:xfrm>
            <a:off x="9787794" y="6073113"/>
            <a:ext cx="2404206" cy="747360"/>
          </a:xfrm>
          <a:prstGeom prst="rect">
            <a:avLst/>
          </a:prstGeom>
        </p:spPr>
      </p:pic>
    </p:spTree>
    <p:extLst>
      <p:ext uri="{BB962C8B-B14F-4D97-AF65-F5344CB8AC3E}">
        <p14:creationId xmlns:p14="http://schemas.microsoft.com/office/powerpoint/2010/main" val="690223050"/>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EBCCEA-1D8B-B362-72F1-EAA04B213462}"/>
              </a:ext>
            </a:extLst>
          </p:cNvPr>
          <p:cNvSpPr>
            <a:spLocks noGrp="1"/>
          </p:cNvSpPr>
          <p:nvPr>
            <p:ph type="title"/>
          </p:nvPr>
        </p:nvSpPr>
        <p:spPr/>
        <p:txBody>
          <a:bodyPr/>
          <a:lstStyle/>
          <a:p>
            <a:r>
              <a:rPr lang="en-US" dirty="0"/>
              <a:t>Objectives</a:t>
            </a:r>
          </a:p>
        </p:txBody>
      </p:sp>
      <p:sp>
        <p:nvSpPr>
          <p:cNvPr id="3" name="Content Placeholder 2">
            <a:extLst>
              <a:ext uri="{FF2B5EF4-FFF2-40B4-BE49-F238E27FC236}">
                <a16:creationId xmlns:a16="http://schemas.microsoft.com/office/drawing/2014/main" id="{D0733345-1BAF-BB00-9461-3D0FAFB3E0C4}"/>
              </a:ext>
            </a:extLst>
          </p:cNvPr>
          <p:cNvSpPr>
            <a:spLocks noGrp="1"/>
          </p:cNvSpPr>
          <p:nvPr>
            <p:ph idx="1"/>
          </p:nvPr>
        </p:nvSpPr>
        <p:spPr/>
        <p:txBody>
          <a:bodyPr>
            <a:normAutofit/>
          </a:bodyPr>
          <a:lstStyle/>
          <a:p>
            <a:pPr marL="514350" indent="-514350">
              <a:buAutoNum type="arabicPeriod"/>
            </a:pPr>
            <a:r>
              <a:rPr lang="en-US" sz="2400" dirty="0"/>
              <a:t>Review liver anatomy and liver function </a:t>
            </a:r>
          </a:p>
          <a:p>
            <a:pPr marL="514350" indent="-514350">
              <a:buAutoNum type="arabicPeriod"/>
            </a:pPr>
            <a:r>
              <a:rPr lang="en-US" sz="2400" dirty="0"/>
              <a:t>Review the spectrum of liver disease including cirrhosis</a:t>
            </a:r>
          </a:p>
          <a:p>
            <a:pPr marL="514350" indent="-514350">
              <a:buAutoNum type="arabicPeriod"/>
            </a:pPr>
            <a:r>
              <a:rPr lang="en-US" sz="2400" dirty="0"/>
              <a:t>Identify the main etiologies of liver disease &amp; how to start evaluation</a:t>
            </a:r>
          </a:p>
          <a:p>
            <a:pPr marL="514350" indent="-514350">
              <a:buAutoNum type="arabicPeriod"/>
            </a:pPr>
            <a:r>
              <a:rPr lang="en-US" sz="2400" dirty="0"/>
              <a:t>Discuss the pathophysiology of complications of cirrhosis, the clinical and lab findings, and their initial management</a:t>
            </a:r>
          </a:p>
          <a:p>
            <a:pPr marL="514350" indent="-514350">
              <a:buAutoNum type="arabicPeriod"/>
            </a:pPr>
            <a:r>
              <a:rPr lang="en-US" sz="2400" dirty="0"/>
              <a:t>Provide a note template for decompensated cirrhosis</a:t>
            </a:r>
          </a:p>
          <a:p>
            <a:pPr marL="514350" indent="-514350">
              <a:buAutoNum type="arabicPeriod"/>
            </a:pPr>
            <a:r>
              <a:rPr lang="en-US" sz="2400" dirty="0"/>
              <a:t>Terminology matters! Review the basic definitions of acute liver failure, alcohol associated hepatitis, acute on chronic liver failure, and hepatorenal syndrome </a:t>
            </a:r>
          </a:p>
          <a:p>
            <a:pPr marL="514350" indent="-514350">
              <a:buAutoNum type="arabicPeriod"/>
            </a:pPr>
            <a:r>
              <a:rPr lang="en-US" sz="2400" dirty="0"/>
              <a:t>Identify resources to strengthen clinical knowledge regarding liver disease</a:t>
            </a:r>
          </a:p>
        </p:txBody>
      </p:sp>
      <p:pic>
        <p:nvPicPr>
          <p:cNvPr id="5" name="Picture 4" descr="A drawing of a liver&#10;&#10;Description automatically generated">
            <a:extLst>
              <a:ext uri="{FF2B5EF4-FFF2-40B4-BE49-F238E27FC236}">
                <a16:creationId xmlns:a16="http://schemas.microsoft.com/office/drawing/2014/main" id="{BC416A9B-09A7-A8F2-62E2-EC8FB5DDF97D}"/>
              </a:ext>
            </a:extLst>
          </p:cNvPr>
          <p:cNvPicPr>
            <a:picLocks noChangeAspect="1"/>
          </p:cNvPicPr>
          <p:nvPr/>
        </p:nvPicPr>
        <p:blipFill>
          <a:blip r:embed="rId3"/>
          <a:stretch>
            <a:fillRect/>
          </a:stretch>
        </p:blipFill>
        <p:spPr>
          <a:xfrm>
            <a:off x="9787794" y="6073113"/>
            <a:ext cx="2404206" cy="747360"/>
          </a:xfrm>
          <a:prstGeom prst="rect">
            <a:avLst/>
          </a:prstGeom>
        </p:spPr>
      </p:pic>
    </p:spTree>
    <p:extLst>
      <p:ext uri="{BB962C8B-B14F-4D97-AF65-F5344CB8AC3E}">
        <p14:creationId xmlns:p14="http://schemas.microsoft.com/office/powerpoint/2010/main" val="44951421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40A033-2401-043D-8548-4E4D787B869F}"/>
              </a:ext>
            </a:extLst>
          </p:cNvPr>
          <p:cNvSpPr>
            <a:spLocks noGrp="1"/>
          </p:cNvSpPr>
          <p:nvPr>
            <p:ph type="title"/>
          </p:nvPr>
        </p:nvSpPr>
        <p:spPr/>
        <p:txBody>
          <a:bodyPr/>
          <a:lstStyle/>
          <a:p>
            <a:r>
              <a:rPr lang="en-US" dirty="0"/>
              <a:t>Anatomy &amp; Liver Function </a:t>
            </a:r>
          </a:p>
        </p:txBody>
      </p:sp>
      <p:pic>
        <p:nvPicPr>
          <p:cNvPr id="7" name="Picture 6" descr="A list of medical information&#10;&#10;Description automatically generated">
            <a:extLst>
              <a:ext uri="{FF2B5EF4-FFF2-40B4-BE49-F238E27FC236}">
                <a16:creationId xmlns:a16="http://schemas.microsoft.com/office/drawing/2014/main" id="{A7B46882-5917-0B37-A027-C5B537792D17}"/>
              </a:ext>
            </a:extLst>
          </p:cNvPr>
          <p:cNvPicPr>
            <a:picLocks noChangeAspect="1"/>
          </p:cNvPicPr>
          <p:nvPr/>
        </p:nvPicPr>
        <p:blipFill>
          <a:blip r:embed="rId3"/>
          <a:stretch>
            <a:fillRect/>
          </a:stretch>
        </p:blipFill>
        <p:spPr>
          <a:xfrm>
            <a:off x="5728228" y="1546708"/>
            <a:ext cx="4799223" cy="4670385"/>
          </a:xfrm>
          <a:prstGeom prst="rect">
            <a:avLst/>
          </a:prstGeom>
        </p:spPr>
      </p:pic>
      <p:pic>
        <p:nvPicPr>
          <p:cNvPr id="8" name="Picture 7" descr="A drawing of a liver&#10;&#10;Description automatically generated">
            <a:extLst>
              <a:ext uri="{FF2B5EF4-FFF2-40B4-BE49-F238E27FC236}">
                <a16:creationId xmlns:a16="http://schemas.microsoft.com/office/drawing/2014/main" id="{E71ED66B-064F-7760-EEC4-664B3067D711}"/>
              </a:ext>
            </a:extLst>
          </p:cNvPr>
          <p:cNvPicPr>
            <a:picLocks noChangeAspect="1"/>
          </p:cNvPicPr>
          <p:nvPr/>
        </p:nvPicPr>
        <p:blipFill>
          <a:blip r:embed="rId4"/>
          <a:stretch>
            <a:fillRect/>
          </a:stretch>
        </p:blipFill>
        <p:spPr>
          <a:xfrm>
            <a:off x="9787794" y="6073113"/>
            <a:ext cx="2404206" cy="747360"/>
          </a:xfrm>
          <a:prstGeom prst="rect">
            <a:avLst/>
          </a:prstGeom>
        </p:spPr>
      </p:pic>
      <p:pic>
        <p:nvPicPr>
          <p:cNvPr id="3" name="Screen Shot 2021-07-20 at 9.24.40 PM.png" descr="Screen Shot 2021-07-20 at 9.24.40 PM.png">
            <a:extLst>
              <a:ext uri="{FF2B5EF4-FFF2-40B4-BE49-F238E27FC236}">
                <a16:creationId xmlns:a16="http://schemas.microsoft.com/office/drawing/2014/main" id="{49117FE0-C2AB-D628-C172-CEBFFA164712}"/>
              </a:ext>
            </a:extLst>
          </p:cNvPr>
          <p:cNvPicPr>
            <a:picLocks noChangeAspect="1"/>
          </p:cNvPicPr>
          <p:nvPr/>
        </p:nvPicPr>
        <p:blipFill>
          <a:blip r:embed="rId5"/>
          <a:stretch>
            <a:fillRect/>
          </a:stretch>
        </p:blipFill>
        <p:spPr>
          <a:xfrm>
            <a:off x="1275335" y="1413068"/>
            <a:ext cx="3626544" cy="2311084"/>
          </a:xfrm>
          <a:prstGeom prst="rect">
            <a:avLst/>
          </a:prstGeom>
          <a:ln w="12700">
            <a:miter lim="400000"/>
          </a:ln>
        </p:spPr>
      </p:pic>
      <p:pic>
        <p:nvPicPr>
          <p:cNvPr id="4" name="Image" descr="Image">
            <a:extLst>
              <a:ext uri="{FF2B5EF4-FFF2-40B4-BE49-F238E27FC236}">
                <a16:creationId xmlns:a16="http://schemas.microsoft.com/office/drawing/2014/main" id="{6D7432AE-E82E-55B6-13CC-91F3048A6AB0}"/>
              </a:ext>
            </a:extLst>
          </p:cNvPr>
          <p:cNvPicPr>
            <a:picLocks noChangeAspect="1"/>
          </p:cNvPicPr>
          <p:nvPr/>
        </p:nvPicPr>
        <p:blipFill>
          <a:blip r:embed="rId6"/>
          <a:stretch>
            <a:fillRect/>
          </a:stretch>
        </p:blipFill>
        <p:spPr>
          <a:xfrm>
            <a:off x="1275335" y="3804868"/>
            <a:ext cx="3626544" cy="2833237"/>
          </a:xfrm>
          <a:prstGeom prst="rect">
            <a:avLst/>
          </a:prstGeom>
          <a:ln w="25400">
            <a:miter lim="400000"/>
          </a:ln>
          <a:effectLst>
            <a:outerShdw blurRad="254000" dist="127000" dir="5400000" rotWithShape="0">
              <a:srgbClr val="000000">
                <a:alpha val="70000"/>
              </a:srgbClr>
            </a:outerShdw>
          </a:effectLst>
        </p:spPr>
      </p:pic>
    </p:spTree>
    <p:extLst>
      <p:ext uri="{BB962C8B-B14F-4D97-AF65-F5344CB8AC3E}">
        <p14:creationId xmlns:p14="http://schemas.microsoft.com/office/powerpoint/2010/main" val="11263335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0B1DF4FB-B3F6-2F11-6C9F-D4D3B4B71135}"/>
              </a:ext>
            </a:extLst>
          </p:cNvPr>
          <p:cNvSpPr>
            <a:spLocks noGrp="1"/>
          </p:cNvSpPr>
          <p:nvPr>
            <p:ph type="title"/>
          </p:nvPr>
        </p:nvSpPr>
        <p:spPr/>
        <p:txBody>
          <a:bodyPr/>
          <a:lstStyle/>
          <a:p>
            <a:r>
              <a:rPr lang="en-US" dirty="0"/>
              <a:t>Spectrum of Liver Disease</a:t>
            </a:r>
          </a:p>
        </p:txBody>
      </p:sp>
      <p:sp>
        <p:nvSpPr>
          <p:cNvPr id="11" name="TextBox 10">
            <a:extLst>
              <a:ext uri="{FF2B5EF4-FFF2-40B4-BE49-F238E27FC236}">
                <a16:creationId xmlns:a16="http://schemas.microsoft.com/office/drawing/2014/main" id="{BEDE9EAB-C361-0019-B66B-225869DFF714}"/>
              </a:ext>
            </a:extLst>
          </p:cNvPr>
          <p:cNvSpPr txBox="1"/>
          <p:nvPr/>
        </p:nvSpPr>
        <p:spPr>
          <a:xfrm>
            <a:off x="838200" y="4863576"/>
            <a:ext cx="9822084" cy="1754326"/>
          </a:xfrm>
          <a:prstGeom prst="rect">
            <a:avLst/>
          </a:prstGeom>
          <a:noFill/>
        </p:spPr>
        <p:txBody>
          <a:bodyPr wrap="square" rtlCol="0">
            <a:spAutoFit/>
          </a:bodyPr>
          <a:lstStyle/>
          <a:p>
            <a:r>
              <a:rPr lang="en-US" dirty="0"/>
              <a:t>Cirrhosis = irreversible fibrosis + impaired synthetic liver function (+/- complications)</a:t>
            </a:r>
          </a:p>
          <a:p>
            <a:pPr marL="800100" lvl="1" indent="-342900">
              <a:buFont typeface="Arial" panose="020B0604020202020204" pitchFamily="34" charset="0"/>
              <a:buChar char="•"/>
            </a:pPr>
            <a:r>
              <a:rPr lang="en-US" dirty="0"/>
              <a:t>Low </a:t>
            </a:r>
            <a:r>
              <a:rPr lang="en-US" dirty="0" err="1"/>
              <a:t>plt</a:t>
            </a:r>
            <a:r>
              <a:rPr lang="en-US" dirty="0"/>
              <a:t>, </a:t>
            </a:r>
            <a:r>
              <a:rPr lang="en-US" dirty="0" err="1"/>
              <a:t>incr</a:t>
            </a:r>
            <a:r>
              <a:rPr lang="en-US" dirty="0"/>
              <a:t> INR, low albumin </a:t>
            </a:r>
          </a:p>
          <a:p>
            <a:pPr marL="800100" lvl="1" indent="-342900">
              <a:buFont typeface="Arial" panose="020B0604020202020204" pitchFamily="34" charset="0"/>
              <a:buChar char="•"/>
            </a:pPr>
            <a:r>
              <a:rPr lang="en-US" dirty="0"/>
              <a:t>Normal to high-normal LFTs (not a marker of liver </a:t>
            </a:r>
            <a:r>
              <a:rPr lang="en-US" b="1" dirty="0"/>
              <a:t>function</a:t>
            </a:r>
            <a:r>
              <a:rPr lang="en-US" dirty="0"/>
              <a:t>)</a:t>
            </a:r>
          </a:p>
          <a:p>
            <a:pPr marL="800100" lvl="1" indent="-342900">
              <a:buFont typeface="Arial" panose="020B0604020202020204" pitchFamily="34" charset="0"/>
              <a:buChar char="•"/>
            </a:pPr>
            <a:r>
              <a:rPr lang="en-US" dirty="0"/>
              <a:t>Gold standard: biopsy</a:t>
            </a:r>
          </a:p>
          <a:p>
            <a:pPr marL="800100" lvl="1" indent="-342900">
              <a:buFont typeface="Arial" panose="020B0604020202020204" pitchFamily="34" charset="0"/>
              <a:buChar char="•"/>
            </a:pPr>
            <a:r>
              <a:rPr lang="en-US" dirty="0"/>
              <a:t>Can use </a:t>
            </a:r>
            <a:r>
              <a:rPr lang="en-US" dirty="0" err="1"/>
              <a:t>FibroScan</a:t>
            </a:r>
            <a:endParaRPr lang="en-US" dirty="0"/>
          </a:p>
          <a:p>
            <a:pPr marL="800100" lvl="1" indent="-342900">
              <a:buFont typeface="Arial" panose="020B0604020202020204" pitchFamily="34" charset="0"/>
              <a:buChar char="•"/>
            </a:pPr>
            <a:r>
              <a:rPr lang="en-US" dirty="0"/>
              <a:t>Imaging potentially useful (”cirrhotic morphology” could support suspected dx)</a:t>
            </a:r>
          </a:p>
        </p:txBody>
      </p:sp>
      <p:pic>
        <p:nvPicPr>
          <p:cNvPr id="3" name="Image" descr="Image">
            <a:extLst>
              <a:ext uri="{FF2B5EF4-FFF2-40B4-BE49-F238E27FC236}">
                <a16:creationId xmlns:a16="http://schemas.microsoft.com/office/drawing/2014/main" id="{66775853-6195-4355-278A-30FA8416CE91}"/>
              </a:ext>
            </a:extLst>
          </p:cNvPr>
          <p:cNvPicPr>
            <a:picLocks noChangeAspect="1"/>
          </p:cNvPicPr>
          <p:nvPr/>
        </p:nvPicPr>
        <p:blipFill>
          <a:blip r:embed="rId3"/>
          <a:srcRect b="21514"/>
          <a:stretch>
            <a:fillRect/>
          </a:stretch>
        </p:blipFill>
        <p:spPr>
          <a:xfrm>
            <a:off x="838200" y="1445871"/>
            <a:ext cx="8169912" cy="3214122"/>
          </a:xfrm>
          <a:prstGeom prst="rect">
            <a:avLst/>
          </a:prstGeom>
          <a:ln w="25400">
            <a:miter lim="400000"/>
          </a:ln>
          <a:effectLst>
            <a:outerShdw blurRad="254000" dist="127000" dir="5400000" rotWithShape="0">
              <a:srgbClr val="000000">
                <a:alpha val="70000"/>
              </a:srgbClr>
            </a:outerShdw>
          </a:effectLst>
        </p:spPr>
      </p:pic>
      <p:pic>
        <p:nvPicPr>
          <p:cNvPr id="4" name="Picture 3" descr="A drawing of a liver&#10;&#10;Description automatically generated">
            <a:extLst>
              <a:ext uri="{FF2B5EF4-FFF2-40B4-BE49-F238E27FC236}">
                <a16:creationId xmlns:a16="http://schemas.microsoft.com/office/drawing/2014/main" id="{19FB6373-871A-1AD7-620D-B9E95A9E48AA}"/>
              </a:ext>
            </a:extLst>
          </p:cNvPr>
          <p:cNvPicPr>
            <a:picLocks noChangeAspect="1"/>
          </p:cNvPicPr>
          <p:nvPr/>
        </p:nvPicPr>
        <p:blipFill>
          <a:blip r:embed="rId4"/>
          <a:stretch>
            <a:fillRect/>
          </a:stretch>
        </p:blipFill>
        <p:spPr>
          <a:xfrm>
            <a:off x="9787794" y="6073113"/>
            <a:ext cx="2404206" cy="747360"/>
          </a:xfrm>
          <a:prstGeom prst="rect">
            <a:avLst/>
          </a:prstGeom>
        </p:spPr>
      </p:pic>
    </p:spTree>
    <p:extLst>
      <p:ext uri="{BB962C8B-B14F-4D97-AF65-F5344CB8AC3E}">
        <p14:creationId xmlns:p14="http://schemas.microsoft.com/office/powerpoint/2010/main" val="948117086"/>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iterate>
                                    <p:tmAbs val="0"/>
                                  </p:iterate>
                                  <p:childTnLst>
                                    <p:set>
                                      <p:cBhvr>
                                        <p:cTn id="6" fill="hold"/>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3" grpId="0" animBg="1" advAuto="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113F49-EA2C-8F03-C810-1902F68C82D7}"/>
              </a:ext>
            </a:extLst>
          </p:cNvPr>
          <p:cNvSpPr>
            <a:spLocks noGrp="1"/>
          </p:cNvSpPr>
          <p:nvPr>
            <p:ph type="title"/>
          </p:nvPr>
        </p:nvSpPr>
        <p:spPr/>
        <p:txBody>
          <a:bodyPr/>
          <a:lstStyle/>
          <a:p>
            <a:r>
              <a:rPr lang="en-US" dirty="0"/>
              <a:t>Etiologies of Chronic Liver Disease &amp; Cirrhosis </a:t>
            </a:r>
          </a:p>
        </p:txBody>
      </p:sp>
      <p:sp>
        <p:nvSpPr>
          <p:cNvPr id="3" name="Content Placeholder 2">
            <a:extLst>
              <a:ext uri="{FF2B5EF4-FFF2-40B4-BE49-F238E27FC236}">
                <a16:creationId xmlns:a16="http://schemas.microsoft.com/office/drawing/2014/main" id="{71B25974-26BE-5260-D4B9-F1B6E113F290}"/>
              </a:ext>
            </a:extLst>
          </p:cNvPr>
          <p:cNvSpPr>
            <a:spLocks noGrp="1"/>
          </p:cNvSpPr>
          <p:nvPr>
            <p:ph idx="1"/>
          </p:nvPr>
        </p:nvSpPr>
        <p:spPr/>
        <p:txBody>
          <a:bodyPr/>
          <a:lstStyle/>
          <a:p>
            <a:pPr marL="0" indent="0">
              <a:buNone/>
            </a:pPr>
            <a:r>
              <a:rPr lang="en-US" dirty="0"/>
              <a:t>V</a:t>
            </a:r>
            <a:r>
              <a:rPr lang="en-US" dirty="0">
                <a:solidFill>
                  <a:schemeClr val="accent5">
                    <a:hueOff val="-82419"/>
                    <a:satOff val="-9513"/>
                    <a:lumOff val="-16343"/>
                  </a:schemeClr>
                </a:solidFill>
              </a:rPr>
              <a:t>iral hepatitis (B, C: chronic) </a:t>
            </a:r>
            <a:br>
              <a:rPr lang="en-US" dirty="0"/>
            </a:br>
            <a:r>
              <a:rPr lang="en-US" dirty="0"/>
              <a:t>W</a:t>
            </a:r>
            <a:r>
              <a:rPr lang="en-US" dirty="0">
                <a:solidFill>
                  <a:schemeClr val="accent5">
                    <a:hueOff val="-82419"/>
                    <a:satOff val="-9513"/>
                    <a:lumOff val="-16343"/>
                  </a:schemeClr>
                </a:solidFill>
              </a:rPr>
              <a:t>ilson’s</a:t>
            </a:r>
            <a:br>
              <a:rPr lang="en-US" dirty="0"/>
            </a:br>
            <a:r>
              <a:rPr lang="en-US" dirty="0"/>
              <a:t>H</a:t>
            </a:r>
            <a:r>
              <a:rPr lang="en-US" dirty="0">
                <a:solidFill>
                  <a:schemeClr val="accent5">
                    <a:hueOff val="-82419"/>
                    <a:satOff val="-9513"/>
                    <a:lumOff val="-16343"/>
                  </a:schemeClr>
                </a:solidFill>
              </a:rPr>
              <a:t>emochromatosis </a:t>
            </a:r>
            <a:br>
              <a:rPr lang="en-US" dirty="0"/>
            </a:br>
            <a:r>
              <a:rPr lang="en-US" dirty="0"/>
              <a:t>A</a:t>
            </a:r>
            <a:r>
              <a:rPr lang="en-US" dirty="0">
                <a:solidFill>
                  <a:schemeClr val="accent5">
                    <a:hueOff val="-82419"/>
                    <a:satOff val="-9513"/>
                    <a:lumOff val="-16343"/>
                  </a:schemeClr>
                </a:solidFill>
              </a:rPr>
              <a:t>1-AT Def, </a:t>
            </a:r>
            <a:r>
              <a:rPr lang="en-US" dirty="0"/>
              <a:t>A</a:t>
            </a:r>
            <a:r>
              <a:rPr lang="en-US" dirty="0">
                <a:solidFill>
                  <a:schemeClr val="accent5">
                    <a:hueOff val="-82419"/>
                    <a:satOff val="-9513"/>
                    <a:lumOff val="-16343"/>
                  </a:schemeClr>
                </a:solidFill>
              </a:rPr>
              <a:t>utoimmune</a:t>
            </a:r>
            <a:br>
              <a:rPr lang="en-US" dirty="0"/>
            </a:br>
            <a:r>
              <a:rPr lang="en-US" dirty="0"/>
              <a:t>P</a:t>
            </a:r>
            <a:r>
              <a:rPr lang="en-US" dirty="0">
                <a:solidFill>
                  <a:schemeClr val="accent5">
                    <a:hueOff val="-82419"/>
                    <a:satOff val="-9513"/>
                    <a:lumOff val="-16343"/>
                  </a:schemeClr>
                </a:solidFill>
              </a:rPr>
              <a:t>SC</a:t>
            </a:r>
            <a:br>
              <a:rPr lang="en-US" dirty="0"/>
            </a:br>
            <a:r>
              <a:rPr lang="en-US" dirty="0"/>
              <a:t>P</a:t>
            </a:r>
            <a:r>
              <a:rPr lang="en-US" dirty="0">
                <a:solidFill>
                  <a:schemeClr val="accent5">
                    <a:hueOff val="-82419"/>
                    <a:satOff val="-9513"/>
                    <a:lumOff val="-16343"/>
                  </a:schemeClr>
                </a:solidFill>
              </a:rPr>
              <a:t>BC</a:t>
            </a:r>
            <a:br>
              <a:rPr lang="en-US" dirty="0"/>
            </a:br>
            <a:r>
              <a:rPr lang="en-US" dirty="0"/>
              <a:t>E</a:t>
            </a:r>
            <a:r>
              <a:rPr lang="en-US" dirty="0">
                <a:solidFill>
                  <a:schemeClr val="accent5">
                    <a:hueOff val="-82419"/>
                    <a:satOff val="-9513"/>
                    <a:lumOff val="-16343"/>
                  </a:schemeClr>
                </a:solidFill>
              </a:rPr>
              <a:t>tOH</a:t>
            </a:r>
            <a:br>
              <a:rPr lang="en-US" dirty="0">
                <a:solidFill>
                  <a:schemeClr val="accent5">
                    <a:hueOff val="-82419"/>
                    <a:satOff val="-9513"/>
                    <a:lumOff val="-16343"/>
                  </a:schemeClr>
                </a:solidFill>
              </a:rPr>
            </a:br>
            <a:r>
              <a:rPr lang="en-US" strike="sngStrike" dirty="0"/>
              <a:t>N</a:t>
            </a:r>
            <a:r>
              <a:rPr lang="en-US" strike="sngStrike" dirty="0">
                <a:solidFill>
                  <a:schemeClr val="accent5">
                    <a:hueOff val="-82419"/>
                    <a:satOff val="-9513"/>
                    <a:lumOff val="-16343"/>
                  </a:schemeClr>
                </a:solidFill>
              </a:rPr>
              <a:t>ASH/NAFLD </a:t>
            </a:r>
            <a:r>
              <a:rPr lang="en-US" dirty="0">
                <a:solidFill>
                  <a:schemeClr val="accent5">
                    <a:hueOff val="-82419"/>
                    <a:satOff val="-9513"/>
                    <a:lumOff val="-16343"/>
                  </a:schemeClr>
                </a:solidFill>
              </a:rPr>
              <a:t>MASLD (metabolic dysfunction-associated </a:t>
            </a:r>
            <a:r>
              <a:rPr lang="en-US" dirty="0" err="1">
                <a:solidFill>
                  <a:schemeClr val="accent5">
                    <a:hueOff val="-82419"/>
                    <a:satOff val="-9513"/>
                    <a:lumOff val="-16343"/>
                  </a:schemeClr>
                </a:solidFill>
              </a:rPr>
              <a:t>steatotic</a:t>
            </a:r>
            <a:r>
              <a:rPr lang="en-US" dirty="0">
                <a:solidFill>
                  <a:schemeClr val="accent5">
                    <a:hueOff val="-82419"/>
                    <a:satOff val="-9513"/>
                    <a:lumOff val="-16343"/>
                  </a:schemeClr>
                </a:solidFill>
              </a:rPr>
              <a:t> liver disease 6/2023)</a:t>
            </a:r>
            <a:br>
              <a:rPr lang="en-US" dirty="0"/>
            </a:br>
            <a:r>
              <a:rPr lang="en-US" dirty="0"/>
              <a:t>S</a:t>
            </a:r>
            <a:r>
              <a:rPr lang="en-US" dirty="0">
                <a:solidFill>
                  <a:schemeClr val="accent5">
                    <a:hueOff val="-82419"/>
                    <a:satOff val="-9513"/>
                    <a:lumOff val="-16343"/>
                  </a:schemeClr>
                </a:solidFill>
              </a:rPr>
              <a:t>omething else (ex right heart failure) </a:t>
            </a:r>
          </a:p>
        </p:txBody>
      </p:sp>
      <p:sp>
        <p:nvSpPr>
          <p:cNvPr id="4" name="TextBox 3">
            <a:extLst>
              <a:ext uri="{FF2B5EF4-FFF2-40B4-BE49-F238E27FC236}">
                <a16:creationId xmlns:a16="http://schemas.microsoft.com/office/drawing/2014/main" id="{C3063EC2-A291-5AE8-E815-4FEEC263AF98}"/>
              </a:ext>
            </a:extLst>
          </p:cNvPr>
          <p:cNvSpPr txBox="1"/>
          <p:nvPr/>
        </p:nvSpPr>
        <p:spPr>
          <a:xfrm>
            <a:off x="8067554" y="972273"/>
            <a:ext cx="184731" cy="369332"/>
          </a:xfrm>
          <a:prstGeom prst="rect">
            <a:avLst/>
          </a:prstGeom>
          <a:noFill/>
        </p:spPr>
        <p:txBody>
          <a:bodyPr wrap="none" rtlCol="0">
            <a:spAutoFit/>
          </a:bodyPr>
          <a:lstStyle/>
          <a:p>
            <a:endParaRPr lang="en-US" dirty="0"/>
          </a:p>
        </p:txBody>
      </p:sp>
      <p:pic>
        <p:nvPicPr>
          <p:cNvPr id="5" name="Picture 4" descr="A drawing of a liver&#10;&#10;Description automatically generated">
            <a:extLst>
              <a:ext uri="{FF2B5EF4-FFF2-40B4-BE49-F238E27FC236}">
                <a16:creationId xmlns:a16="http://schemas.microsoft.com/office/drawing/2014/main" id="{555FAD7E-D1FB-58E1-929C-3923DCC0216C}"/>
              </a:ext>
            </a:extLst>
          </p:cNvPr>
          <p:cNvPicPr>
            <a:picLocks noChangeAspect="1"/>
          </p:cNvPicPr>
          <p:nvPr/>
        </p:nvPicPr>
        <p:blipFill>
          <a:blip r:embed="rId3"/>
          <a:stretch>
            <a:fillRect/>
          </a:stretch>
        </p:blipFill>
        <p:spPr>
          <a:xfrm>
            <a:off x="9787794" y="6073113"/>
            <a:ext cx="2404206" cy="747360"/>
          </a:xfrm>
          <a:prstGeom prst="rect">
            <a:avLst/>
          </a:prstGeom>
        </p:spPr>
      </p:pic>
    </p:spTree>
    <p:extLst>
      <p:ext uri="{BB962C8B-B14F-4D97-AF65-F5344CB8AC3E}">
        <p14:creationId xmlns:p14="http://schemas.microsoft.com/office/powerpoint/2010/main" val="38575236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6ECF5E-6542-57CE-D069-E8B4CE43D528}"/>
              </a:ext>
            </a:extLst>
          </p:cNvPr>
          <p:cNvSpPr>
            <a:spLocks noGrp="1"/>
          </p:cNvSpPr>
          <p:nvPr>
            <p:ph type="title"/>
          </p:nvPr>
        </p:nvSpPr>
        <p:spPr/>
        <p:txBody>
          <a:bodyPr>
            <a:normAutofit/>
          </a:bodyPr>
          <a:lstStyle/>
          <a:p>
            <a:r>
              <a:rPr lang="en-US" sz="4300" dirty="0"/>
              <a:t>Chronic Liver Disease &amp; Cirrhosis Etiology Labs</a:t>
            </a:r>
          </a:p>
        </p:txBody>
      </p:sp>
      <p:sp>
        <p:nvSpPr>
          <p:cNvPr id="3" name="Content Placeholder 2">
            <a:extLst>
              <a:ext uri="{FF2B5EF4-FFF2-40B4-BE49-F238E27FC236}">
                <a16:creationId xmlns:a16="http://schemas.microsoft.com/office/drawing/2014/main" id="{F74228E1-3FE1-F7BF-13A2-32462CAEF234}"/>
              </a:ext>
            </a:extLst>
          </p:cNvPr>
          <p:cNvSpPr>
            <a:spLocks noGrp="1"/>
          </p:cNvSpPr>
          <p:nvPr>
            <p:ph idx="1"/>
          </p:nvPr>
        </p:nvSpPr>
        <p:spPr/>
        <p:txBody>
          <a:bodyPr>
            <a:normAutofit fontScale="70000" lnSpcReduction="20000"/>
          </a:bodyPr>
          <a:lstStyle/>
          <a:p>
            <a:r>
              <a:rPr lang="en-US" dirty="0"/>
              <a:t>Hepatitis serologies (incl HAV, HBV, HCV)</a:t>
            </a:r>
          </a:p>
          <a:p>
            <a:r>
              <a:rPr lang="en-US" dirty="0"/>
              <a:t>Serum ceruloplasmin </a:t>
            </a:r>
          </a:p>
          <a:p>
            <a:r>
              <a:rPr lang="en-US" dirty="0"/>
              <a:t>A1AT level </a:t>
            </a:r>
          </a:p>
          <a:p>
            <a:r>
              <a:rPr lang="en-US" dirty="0"/>
              <a:t>Iron panel &amp; Ferritin, HFE genotyping </a:t>
            </a:r>
          </a:p>
          <a:p>
            <a:r>
              <a:rPr lang="en-US" dirty="0"/>
              <a:t>ANA </a:t>
            </a:r>
          </a:p>
          <a:p>
            <a:r>
              <a:rPr lang="en-US" dirty="0"/>
              <a:t>ANCA</a:t>
            </a:r>
          </a:p>
          <a:p>
            <a:r>
              <a:rPr lang="en-US" dirty="0"/>
              <a:t>Anti-smooth muscle </a:t>
            </a:r>
          </a:p>
          <a:p>
            <a:r>
              <a:rPr lang="en-US" dirty="0"/>
              <a:t>AMA</a:t>
            </a:r>
          </a:p>
          <a:p>
            <a:r>
              <a:rPr lang="en-US" dirty="0"/>
              <a:t>PETH (</a:t>
            </a:r>
            <a:r>
              <a:rPr lang="en-US" dirty="0" err="1"/>
              <a:t>phosphatidylethanol</a:t>
            </a:r>
            <a:r>
              <a:rPr lang="en-US" dirty="0"/>
              <a:t> – tests for </a:t>
            </a:r>
            <a:r>
              <a:rPr lang="en-US" dirty="0" err="1"/>
              <a:t>etoh</a:t>
            </a:r>
            <a:r>
              <a:rPr lang="en-US" dirty="0"/>
              <a:t> 3-4 weeks)</a:t>
            </a:r>
          </a:p>
          <a:p>
            <a:r>
              <a:rPr lang="en-US" dirty="0"/>
              <a:t>Lipid panel, A1C </a:t>
            </a:r>
          </a:p>
          <a:p>
            <a:pPr marL="0" indent="0">
              <a:buNone/>
            </a:pPr>
            <a:endParaRPr lang="en-US" dirty="0"/>
          </a:p>
          <a:p>
            <a:pPr marL="0" indent="0">
              <a:buNone/>
            </a:pPr>
            <a:r>
              <a:rPr lang="en-US" sz="2600" dirty="0"/>
              <a:t>*Not all are diagnostic or gold-standard but help start initial evaluation. Further imaging, biopsy may be needed for definitive diagnosis</a:t>
            </a:r>
          </a:p>
        </p:txBody>
      </p:sp>
      <p:pic>
        <p:nvPicPr>
          <p:cNvPr id="6" name="Picture 5" descr="A drawing of a liver&#10;&#10;Description automatically generated">
            <a:extLst>
              <a:ext uri="{FF2B5EF4-FFF2-40B4-BE49-F238E27FC236}">
                <a16:creationId xmlns:a16="http://schemas.microsoft.com/office/drawing/2014/main" id="{AD5DDBD0-6FC2-0997-D5A2-E933C696142E}"/>
              </a:ext>
            </a:extLst>
          </p:cNvPr>
          <p:cNvPicPr>
            <a:picLocks noChangeAspect="1"/>
          </p:cNvPicPr>
          <p:nvPr/>
        </p:nvPicPr>
        <p:blipFill>
          <a:blip r:embed="rId3"/>
          <a:stretch>
            <a:fillRect/>
          </a:stretch>
        </p:blipFill>
        <p:spPr>
          <a:xfrm>
            <a:off x="9787794" y="6073113"/>
            <a:ext cx="2404206" cy="747360"/>
          </a:xfrm>
          <a:prstGeom prst="rect">
            <a:avLst/>
          </a:prstGeom>
        </p:spPr>
      </p:pic>
    </p:spTree>
    <p:extLst>
      <p:ext uri="{BB962C8B-B14F-4D97-AF65-F5344CB8AC3E}">
        <p14:creationId xmlns:p14="http://schemas.microsoft.com/office/powerpoint/2010/main" val="34631683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7" end="7"/>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
                                            <p:txEl>
                                              <p:pRg st="8" end="8"/>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3">
                                            <p:txEl>
                                              <p:pRg st="11" end="1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A diagram of a circulatory system&#10;&#10;Description automatically generated">
            <a:extLst>
              <a:ext uri="{FF2B5EF4-FFF2-40B4-BE49-F238E27FC236}">
                <a16:creationId xmlns:a16="http://schemas.microsoft.com/office/drawing/2014/main" id="{06CFADA1-ED46-B479-8FA1-0C15D9ED3D85}"/>
              </a:ext>
            </a:extLst>
          </p:cNvPr>
          <p:cNvPicPr>
            <a:picLocks noChangeAspect="1"/>
          </p:cNvPicPr>
          <p:nvPr/>
        </p:nvPicPr>
        <p:blipFill>
          <a:blip r:embed="rId3"/>
          <a:stretch>
            <a:fillRect/>
          </a:stretch>
        </p:blipFill>
        <p:spPr>
          <a:xfrm>
            <a:off x="5595994" y="1342996"/>
            <a:ext cx="5757806" cy="5046722"/>
          </a:xfrm>
          <a:prstGeom prst="rect">
            <a:avLst/>
          </a:prstGeom>
        </p:spPr>
      </p:pic>
      <p:sp>
        <p:nvSpPr>
          <p:cNvPr id="7" name="Title 1">
            <a:extLst>
              <a:ext uri="{FF2B5EF4-FFF2-40B4-BE49-F238E27FC236}">
                <a16:creationId xmlns:a16="http://schemas.microsoft.com/office/drawing/2014/main" id="{BD075187-2116-1993-AEF9-4EE316FB64EF}"/>
              </a:ext>
            </a:extLst>
          </p:cNvPr>
          <p:cNvSpPr txBox="1">
            <a:spLocks/>
          </p:cNvSpPr>
          <p:nvPr/>
        </p:nvSpPr>
        <p:spPr>
          <a:xfrm>
            <a:off x="838200" y="365125"/>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dirty="0"/>
              <a:t>Decompensated Cirrhosis</a:t>
            </a:r>
          </a:p>
        </p:txBody>
      </p:sp>
      <p:sp>
        <p:nvSpPr>
          <p:cNvPr id="5" name="Content Placeholder 4">
            <a:extLst>
              <a:ext uri="{FF2B5EF4-FFF2-40B4-BE49-F238E27FC236}">
                <a16:creationId xmlns:a16="http://schemas.microsoft.com/office/drawing/2014/main" id="{C9DFA2AB-26BE-1BA1-7140-953A7C4AF14D}"/>
              </a:ext>
            </a:extLst>
          </p:cNvPr>
          <p:cNvSpPr>
            <a:spLocks noGrp="1"/>
          </p:cNvSpPr>
          <p:nvPr>
            <p:ph sz="half" idx="2"/>
          </p:nvPr>
        </p:nvSpPr>
        <p:spPr>
          <a:xfrm>
            <a:off x="838200" y="1690688"/>
            <a:ext cx="5181600" cy="4351338"/>
          </a:xfrm>
        </p:spPr>
        <p:txBody>
          <a:bodyPr/>
          <a:lstStyle/>
          <a:p>
            <a:pPr marL="514350" indent="-514350">
              <a:buAutoNum type="arabicPeriod"/>
            </a:pPr>
            <a:r>
              <a:rPr lang="en-US" dirty="0"/>
              <a:t>Variceal bleeding </a:t>
            </a:r>
          </a:p>
          <a:p>
            <a:pPr marL="514350" indent="-514350">
              <a:buAutoNum type="arabicPeriod"/>
            </a:pPr>
            <a:r>
              <a:rPr lang="en-US" dirty="0"/>
              <a:t>Ascites </a:t>
            </a:r>
          </a:p>
          <a:p>
            <a:pPr marL="514350" indent="-514350">
              <a:buAutoNum type="arabicPeriod"/>
            </a:pPr>
            <a:r>
              <a:rPr lang="en-US" dirty="0"/>
              <a:t>Hepatic encephalopathy</a:t>
            </a:r>
          </a:p>
          <a:p>
            <a:pPr marL="514350" indent="-514350">
              <a:buAutoNum type="arabicPeriod"/>
            </a:pPr>
            <a:r>
              <a:rPr lang="en-US" dirty="0"/>
              <a:t>+ resulting complications </a:t>
            </a:r>
          </a:p>
        </p:txBody>
      </p:sp>
      <p:sp>
        <p:nvSpPr>
          <p:cNvPr id="2" name="Title 1">
            <a:extLst>
              <a:ext uri="{FF2B5EF4-FFF2-40B4-BE49-F238E27FC236}">
                <a16:creationId xmlns:a16="http://schemas.microsoft.com/office/drawing/2014/main" id="{5B0457A6-D12F-1EC2-8E39-CC56C57EBF99}"/>
              </a:ext>
            </a:extLst>
          </p:cNvPr>
          <p:cNvSpPr txBox="1">
            <a:spLocks/>
          </p:cNvSpPr>
          <p:nvPr/>
        </p:nvSpPr>
        <p:spPr>
          <a:xfrm>
            <a:off x="1004888" y="365125"/>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dirty="0"/>
              <a:t>                                            : Physiology</a:t>
            </a:r>
          </a:p>
        </p:txBody>
      </p:sp>
    </p:spTree>
    <p:extLst>
      <p:ext uri="{BB962C8B-B14F-4D97-AF65-F5344CB8AC3E}">
        <p14:creationId xmlns:p14="http://schemas.microsoft.com/office/powerpoint/2010/main" val="34209337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A4DFFA-909F-BAF9-8AA5-695C951BE3A3}"/>
              </a:ext>
            </a:extLst>
          </p:cNvPr>
          <p:cNvSpPr>
            <a:spLocks noGrp="1"/>
          </p:cNvSpPr>
          <p:nvPr>
            <p:ph type="title"/>
          </p:nvPr>
        </p:nvSpPr>
        <p:spPr/>
        <p:txBody>
          <a:bodyPr/>
          <a:lstStyle/>
          <a:p>
            <a:r>
              <a:rPr lang="en-US" dirty="0"/>
              <a:t>Decompensated Cirrhosis: Evaluation</a:t>
            </a:r>
          </a:p>
        </p:txBody>
      </p:sp>
      <p:sp>
        <p:nvSpPr>
          <p:cNvPr id="3" name="Content Placeholder 2">
            <a:extLst>
              <a:ext uri="{FF2B5EF4-FFF2-40B4-BE49-F238E27FC236}">
                <a16:creationId xmlns:a16="http://schemas.microsoft.com/office/drawing/2014/main" id="{1E9FB9EB-7FAF-2012-54D9-21028BD29D7E}"/>
              </a:ext>
            </a:extLst>
          </p:cNvPr>
          <p:cNvSpPr>
            <a:spLocks noGrp="1"/>
          </p:cNvSpPr>
          <p:nvPr>
            <p:ph idx="1"/>
          </p:nvPr>
        </p:nvSpPr>
        <p:spPr/>
        <p:txBody>
          <a:bodyPr>
            <a:normAutofit fontScale="77500" lnSpcReduction="20000"/>
          </a:bodyPr>
          <a:lstStyle/>
          <a:p>
            <a:r>
              <a:rPr lang="en-US" dirty="0"/>
              <a:t>Why are they decompensated? </a:t>
            </a:r>
          </a:p>
          <a:p>
            <a:pPr lvl="1"/>
            <a:r>
              <a:rPr lang="en-US" dirty="0"/>
              <a:t>Bleeding, infection, sedating medications, drugs/alcohol, HCC, portal vein thrombus</a:t>
            </a:r>
          </a:p>
          <a:p>
            <a:r>
              <a:rPr lang="en-US" dirty="0"/>
              <a:t>Exam</a:t>
            </a:r>
          </a:p>
          <a:p>
            <a:pPr lvl="1"/>
            <a:r>
              <a:rPr lang="en-US" dirty="0"/>
              <a:t>Jaundice, spider </a:t>
            </a:r>
            <a:r>
              <a:rPr lang="en-US" dirty="0" err="1"/>
              <a:t>angiomata</a:t>
            </a:r>
            <a:r>
              <a:rPr lang="en-US" dirty="0"/>
              <a:t>, scleral icterus, fetor hepaticus, palmar erythema, Terrys nails </a:t>
            </a:r>
          </a:p>
          <a:p>
            <a:pPr lvl="1"/>
            <a:r>
              <a:rPr lang="en-US" dirty="0"/>
              <a:t>Bleeding? </a:t>
            </a:r>
          </a:p>
          <a:p>
            <a:pPr lvl="1"/>
            <a:r>
              <a:rPr lang="en-US" dirty="0"/>
              <a:t>Abdominal pain, caput medusae, ascites, edema – shifting dullness vs fluid wave </a:t>
            </a:r>
            <a:r>
              <a:rPr lang="en-US" dirty="0">
                <a:sym typeface="Wingdings" pitchFamily="2" charset="2"/>
              </a:rPr>
              <a:t> </a:t>
            </a:r>
            <a:r>
              <a:rPr lang="en-US" dirty="0"/>
              <a:t>ultrasound for paracentesis</a:t>
            </a:r>
          </a:p>
          <a:p>
            <a:pPr lvl="1"/>
            <a:r>
              <a:rPr lang="en-US" dirty="0"/>
              <a:t>Mental status/asterixis</a:t>
            </a:r>
          </a:p>
          <a:p>
            <a:r>
              <a:rPr lang="en-US" dirty="0"/>
              <a:t>Labs (etiology known)</a:t>
            </a:r>
          </a:p>
          <a:p>
            <a:pPr lvl="1"/>
            <a:r>
              <a:rPr lang="en-US" dirty="0"/>
              <a:t>CBC, CMP, INR (eval synthetic function – </a:t>
            </a:r>
            <a:r>
              <a:rPr lang="en-US" dirty="0" err="1"/>
              <a:t>plt</a:t>
            </a:r>
            <a:r>
              <a:rPr lang="en-US" dirty="0"/>
              <a:t>, INR, </a:t>
            </a:r>
            <a:r>
              <a:rPr lang="en-US" dirty="0" err="1"/>
              <a:t>bili</a:t>
            </a:r>
            <a:r>
              <a:rPr lang="en-US" dirty="0"/>
              <a:t>, albumin, NOT AST/ALT)</a:t>
            </a:r>
          </a:p>
          <a:p>
            <a:pPr lvl="1"/>
            <a:r>
              <a:rPr lang="en-US" dirty="0"/>
              <a:t>Diagnostic paracentesis - fluid studies: protein, albumin, cell count </a:t>
            </a:r>
          </a:p>
          <a:p>
            <a:pPr lvl="1"/>
            <a:r>
              <a:rPr lang="en-US" dirty="0"/>
              <a:t>Blood cultures, +/- UA</a:t>
            </a:r>
          </a:p>
          <a:p>
            <a:pPr lvl="1"/>
            <a:r>
              <a:rPr lang="en-US" dirty="0"/>
              <a:t>Drug screen, PETH</a:t>
            </a:r>
          </a:p>
          <a:p>
            <a:r>
              <a:rPr lang="en-US" dirty="0"/>
              <a:t>Imaging  </a:t>
            </a:r>
          </a:p>
          <a:p>
            <a:pPr lvl="1"/>
            <a:r>
              <a:rPr lang="en-US" dirty="0"/>
              <a:t>RUQ Duplex US </a:t>
            </a:r>
          </a:p>
        </p:txBody>
      </p:sp>
      <p:pic>
        <p:nvPicPr>
          <p:cNvPr id="4" name="Picture 3" descr="A drawing of a liver&#10;&#10;Description automatically generated">
            <a:extLst>
              <a:ext uri="{FF2B5EF4-FFF2-40B4-BE49-F238E27FC236}">
                <a16:creationId xmlns:a16="http://schemas.microsoft.com/office/drawing/2014/main" id="{E8620797-1225-B4C5-B6CC-61CEF1455498}"/>
              </a:ext>
            </a:extLst>
          </p:cNvPr>
          <p:cNvPicPr>
            <a:picLocks noChangeAspect="1"/>
          </p:cNvPicPr>
          <p:nvPr/>
        </p:nvPicPr>
        <p:blipFill>
          <a:blip r:embed="rId3"/>
          <a:stretch>
            <a:fillRect/>
          </a:stretch>
        </p:blipFill>
        <p:spPr>
          <a:xfrm>
            <a:off x="9787794" y="6073113"/>
            <a:ext cx="2404206" cy="747360"/>
          </a:xfrm>
          <a:prstGeom prst="rect">
            <a:avLst/>
          </a:prstGeom>
        </p:spPr>
      </p:pic>
    </p:spTree>
    <p:extLst>
      <p:ext uri="{BB962C8B-B14F-4D97-AF65-F5344CB8AC3E}">
        <p14:creationId xmlns:p14="http://schemas.microsoft.com/office/powerpoint/2010/main" val="468086210"/>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3">
                                            <p:txEl>
                                              <p:pRg st="8" end="8"/>
                                            </p:txEl>
                                          </p:spTgt>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3">
                                            <p:txEl>
                                              <p:pRg st="9" end="9"/>
                                            </p:txEl>
                                          </p:spTgt>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3">
                                            <p:txEl>
                                              <p:pRg st="10" end="10"/>
                                            </p:txEl>
                                          </p:spTgt>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3">
                                            <p:txEl>
                                              <p:pRg st="11" end="11"/>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3">
                                            <p:txEl>
                                              <p:pRg st="12" end="12"/>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3">
                                            <p:txEl>
                                              <p:pRg st="13" end="1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36B34A-1153-9489-C530-5F4223C93CEB}"/>
              </a:ext>
            </a:extLst>
          </p:cNvPr>
          <p:cNvSpPr>
            <a:spLocks noGrp="1"/>
          </p:cNvSpPr>
          <p:nvPr>
            <p:ph type="title"/>
          </p:nvPr>
        </p:nvSpPr>
        <p:spPr/>
        <p:txBody>
          <a:bodyPr/>
          <a:lstStyle/>
          <a:p>
            <a:pPr marL="0" indent="0">
              <a:buNone/>
            </a:pPr>
            <a:r>
              <a:rPr lang="en-US" dirty="0"/>
              <a:t>Decompensated Cirrhosis: Further Considerations &amp; Management</a:t>
            </a:r>
          </a:p>
        </p:txBody>
      </p:sp>
      <p:sp>
        <p:nvSpPr>
          <p:cNvPr id="3" name="Content Placeholder 2">
            <a:extLst>
              <a:ext uri="{FF2B5EF4-FFF2-40B4-BE49-F238E27FC236}">
                <a16:creationId xmlns:a16="http://schemas.microsoft.com/office/drawing/2014/main" id="{48B348B6-F0C3-1E66-E19A-62EF2C6FD448}"/>
              </a:ext>
            </a:extLst>
          </p:cNvPr>
          <p:cNvSpPr>
            <a:spLocks noGrp="1"/>
          </p:cNvSpPr>
          <p:nvPr>
            <p:ph idx="1"/>
          </p:nvPr>
        </p:nvSpPr>
        <p:spPr>
          <a:xfrm>
            <a:off x="838201" y="1825625"/>
            <a:ext cx="5257800" cy="4351338"/>
          </a:xfrm>
        </p:spPr>
        <p:txBody>
          <a:bodyPr>
            <a:normAutofit/>
          </a:bodyPr>
          <a:lstStyle/>
          <a:p>
            <a:pPr marL="0" indent="0">
              <a:buNone/>
            </a:pPr>
            <a:r>
              <a:rPr lang="en-US" sz="2000" dirty="0">
                <a:solidFill>
                  <a:srgbClr val="FF0000"/>
                </a:solidFill>
              </a:rPr>
              <a:t>Volume:  </a:t>
            </a:r>
            <a:r>
              <a:rPr lang="en-US" sz="2000" dirty="0"/>
              <a:t>Ascites or euvolemic? Frequent paracenteses? </a:t>
            </a:r>
          </a:p>
          <a:p>
            <a:pPr>
              <a:buFontTx/>
              <a:buChar char="-"/>
            </a:pPr>
            <a:r>
              <a:rPr lang="en-US" sz="2000" dirty="0"/>
              <a:t>Diuretic regimen (start w/ spiro 100, </a:t>
            </a:r>
            <a:r>
              <a:rPr lang="en-US" sz="2000" dirty="0" err="1"/>
              <a:t>lasix</a:t>
            </a:r>
            <a:r>
              <a:rPr lang="en-US" sz="2000" dirty="0"/>
              <a:t> 40)</a:t>
            </a:r>
          </a:p>
          <a:p>
            <a:pPr>
              <a:buFontTx/>
              <a:buChar char="-"/>
            </a:pPr>
            <a:r>
              <a:rPr lang="en-US" sz="2000" dirty="0"/>
              <a:t>should be on 2g Na (fluid restrict if </a:t>
            </a:r>
            <a:r>
              <a:rPr lang="en-US" sz="2000" dirty="0" err="1"/>
              <a:t>hypoNa</a:t>
            </a:r>
            <a:r>
              <a:rPr lang="en-US" sz="2000" dirty="0"/>
              <a:t>) diet </a:t>
            </a:r>
          </a:p>
          <a:p>
            <a:pPr>
              <a:buFontTx/>
              <a:buChar char="-"/>
            </a:pPr>
            <a:r>
              <a:rPr lang="en-US" sz="2000" dirty="0"/>
              <a:t>New ascites needs paracentesis to r/o SBP – not a clinical dx, may not be septic </a:t>
            </a:r>
          </a:p>
          <a:p>
            <a:pPr>
              <a:buFontTx/>
              <a:buChar char="-"/>
            </a:pPr>
            <a:r>
              <a:rPr lang="en-US" sz="2000" dirty="0"/>
              <a:t>First para try small vol for dx, next can be LVP (albumin 6-8g/L fluid removed if &gt; 4-5L)</a:t>
            </a:r>
          </a:p>
          <a:p>
            <a:pPr>
              <a:buFontTx/>
              <a:buChar char="-"/>
            </a:pPr>
            <a:r>
              <a:rPr lang="en-US" sz="2000" dirty="0"/>
              <a:t>SAAG &gt; 1.1 portal hypertension</a:t>
            </a:r>
          </a:p>
        </p:txBody>
      </p:sp>
      <p:pic>
        <p:nvPicPr>
          <p:cNvPr id="8" name="Picture 7" descr="A drawing of a liver&#10;&#10;Description automatically generated">
            <a:extLst>
              <a:ext uri="{FF2B5EF4-FFF2-40B4-BE49-F238E27FC236}">
                <a16:creationId xmlns:a16="http://schemas.microsoft.com/office/drawing/2014/main" id="{BBC3D11B-472F-3D3A-558D-0152D8CCD030}"/>
              </a:ext>
            </a:extLst>
          </p:cNvPr>
          <p:cNvPicPr>
            <a:picLocks noChangeAspect="1"/>
          </p:cNvPicPr>
          <p:nvPr/>
        </p:nvPicPr>
        <p:blipFill>
          <a:blip r:embed="rId3"/>
          <a:stretch>
            <a:fillRect/>
          </a:stretch>
        </p:blipFill>
        <p:spPr>
          <a:xfrm>
            <a:off x="9787794" y="6073113"/>
            <a:ext cx="2404206" cy="747360"/>
          </a:xfrm>
          <a:prstGeom prst="rect">
            <a:avLst/>
          </a:prstGeom>
        </p:spPr>
      </p:pic>
      <p:pic>
        <p:nvPicPr>
          <p:cNvPr id="4" name="Image" descr="Image">
            <a:extLst>
              <a:ext uri="{FF2B5EF4-FFF2-40B4-BE49-F238E27FC236}">
                <a16:creationId xmlns:a16="http://schemas.microsoft.com/office/drawing/2014/main" id="{EAD53343-5B13-CE5A-AF33-95F0FDFEFD36}"/>
              </a:ext>
            </a:extLst>
          </p:cNvPr>
          <p:cNvPicPr>
            <a:picLocks noChangeAspect="1"/>
          </p:cNvPicPr>
          <p:nvPr/>
        </p:nvPicPr>
        <p:blipFill>
          <a:blip r:embed="rId4"/>
          <a:stretch>
            <a:fillRect/>
          </a:stretch>
        </p:blipFill>
        <p:spPr>
          <a:xfrm>
            <a:off x="6096000" y="1825625"/>
            <a:ext cx="5918040" cy="3243086"/>
          </a:xfrm>
          <a:prstGeom prst="rect">
            <a:avLst/>
          </a:prstGeom>
          <a:ln w="12700">
            <a:miter lim="400000"/>
          </a:ln>
        </p:spPr>
      </p:pic>
    </p:spTree>
    <p:extLst>
      <p:ext uri="{BB962C8B-B14F-4D97-AF65-F5344CB8AC3E}">
        <p14:creationId xmlns:p14="http://schemas.microsoft.com/office/powerpoint/2010/main" val="30182040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368D4BB0DD32654BB3EAE67DC51DDA01" ma:contentTypeVersion="14" ma:contentTypeDescription="Create a new document." ma:contentTypeScope="" ma:versionID="ba3803225a115cab6982d2d787fe62b3">
  <xsd:schema xmlns:xsd="http://www.w3.org/2001/XMLSchema" xmlns:xs="http://www.w3.org/2001/XMLSchema" xmlns:p="http://schemas.microsoft.com/office/2006/metadata/properties" xmlns:ns2="1e4b8c19-7528-4bc4-a3e1-96b236289242" xmlns:ns3="ca5fd80e-f574-42aa-bec0-0d146d76a53a" targetNamespace="http://schemas.microsoft.com/office/2006/metadata/properties" ma:root="true" ma:fieldsID="31b860496bad6dfb8dcc00e94a2f6cf4" ns2:_="" ns3:_="">
    <xsd:import namespace="1e4b8c19-7528-4bc4-a3e1-96b236289242"/>
    <xsd:import namespace="ca5fd80e-f574-42aa-bec0-0d146d76a53a"/>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AutoTags" minOccurs="0"/>
                <xsd:element ref="ns2:MediaServiceOCR" minOccurs="0"/>
                <xsd:element ref="ns2:MediaServiceGenerationTime" minOccurs="0"/>
                <xsd:element ref="ns2:MediaServiceEventHashCode" minOccurs="0"/>
                <xsd:element ref="ns2:MediaServiceDateTaken" minOccurs="0"/>
                <xsd:element ref="ns2:MediaServiceLocation" minOccurs="0"/>
                <xsd:element ref="ns3:SharedWithUsers" minOccurs="0"/>
                <xsd:element ref="ns3:SharedWithDetails" minOccurs="0"/>
                <xsd:element ref="ns2:MediaServiceObjectDetectorVersions"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1e4b8c19-7528-4bc4-a3e1-96b236289242"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AutoTags" ma:index="12" nillable="true" ma:displayName="Tags" ma:internalName="MediaServiceAutoTags" ma:readOnly="true">
      <xsd:simpleType>
        <xsd:restriction base="dms:Text"/>
      </xsd:simpleType>
    </xsd:element>
    <xsd:element name="MediaServiceOCR" ma:index="13" nillable="true" ma:displayName="Extracted Text" ma:internalName="MediaServiceOCR" ma:readOnly="true">
      <xsd:simpleType>
        <xsd:restriction base="dms:Note">
          <xsd:maxLength value="255"/>
        </xsd:restriction>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DateTaken" ma:index="16" nillable="true" ma:displayName="MediaServiceDateTaken" ma:hidden="true" ma:internalName="MediaServiceDateTaken" ma:readOnly="true">
      <xsd:simpleType>
        <xsd:restriction base="dms:Text"/>
      </xsd:simpleType>
    </xsd:element>
    <xsd:element name="MediaServiceLocation" ma:index="17" nillable="true" ma:displayName="Location" ma:internalName="MediaServiceLocation" ma:readOnly="true">
      <xsd:simpleType>
        <xsd:restriction base="dms:Text"/>
      </xsd:simpleType>
    </xsd:element>
    <xsd:element name="MediaServiceObjectDetectorVersions" ma:index="20" nillable="true" ma:displayName="MediaServiceObjectDetectorVersions" ma:hidden="true" ma:indexed="true" ma:internalName="MediaServiceObjectDetectorVersions" ma:readOnly="true">
      <xsd:simpleType>
        <xsd:restriction base="dms:Text"/>
      </xsd:simpleType>
    </xsd:element>
    <xsd:element name="MediaLengthInSeconds" ma:index="21" nillable="true" ma:displayName="MediaLengthInSeconds" ma:hidden="true"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ca5fd80e-f574-42aa-bec0-0d146d76a53a" elementFormDefault="qualified">
    <xsd:import namespace="http://schemas.microsoft.com/office/2006/documentManagement/types"/>
    <xsd:import namespace="http://schemas.microsoft.com/office/infopath/2007/PartnerControls"/>
    <xsd:element name="SharedWithUsers" ma:index="1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5430FBAF-9B84-4E3D-845C-587590C7C186}">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1e4b8c19-7528-4bc4-a3e1-96b236289242"/>
    <ds:schemaRef ds:uri="ca5fd80e-f574-42aa-bec0-0d146d76a53a"/>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BAE54EC7-A622-473B-907F-8980C1E275C9}">
  <ds:schemaRefs>
    <ds:schemaRef ds:uri="http://schemas.microsoft.com/office/2006/metadata/properties"/>
    <ds:schemaRef ds:uri="http://schemas.microsoft.com/office/infopath/2007/PartnerControls"/>
  </ds:schemaRefs>
</ds:datastoreItem>
</file>

<file path=customXml/itemProps3.xml><?xml version="1.0" encoding="utf-8"?>
<ds:datastoreItem xmlns:ds="http://schemas.openxmlformats.org/officeDocument/2006/customXml" ds:itemID="{30AB7D62-B0F2-4F9B-BC6F-2CC7079A819D}">
  <ds:schemaRefs>
    <ds:schemaRef ds:uri="http://schemas.microsoft.com/sharepoint/v3/contenttype/forms"/>
  </ds:schemaRefs>
</ds:datastoreItem>
</file>

<file path=docMetadata/LabelInfo.xml><?xml version="1.0" encoding="utf-8"?>
<clbl:labelList xmlns:clbl="http://schemas.microsoft.com/office/2020/mipLabelMetadata">
  <clbl:label id="{4e77fabd-40e5-4335-9d12-298222ec242f}" enabled="1" method="Standard" siteId="{adeadcd2-3aaf-4835-b273-1ebe8a7726f1}" removed="0"/>
</clbl:labelList>
</file>

<file path=docProps/app.xml><?xml version="1.0" encoding="utf-8"?>
<Properties xmlns="http://schemas.openxmlformats.org/officeDocument/2006/extended-properties" xmlns:vt="http://schemas.openxmlformats.org/officeDocument/2006/docPropsVTypes">
  <Template>{213E87EB-179F-E54C-B68F-80A8CCF4D3F6}tf16401378</Template>
  <TotalTime>1475</TotalTime>
  <Words>1456</Words>
  <Application>Microsoft Office PowerPoint</Application>
  <PresentationFormat>Widescreen</PresentationFormat>
  <Paragraphs>182</Paragraphs>
  <Slides>14</Slides>
  <Notes>13</Notes>
  <HiddenSlides>0</HiddenSlides>
  <MMClips>0</MMClips>
  <ScaleCrop>false</ScaleCrop>
  <HeadingPairs>
    <vt:vector size="4" baseType="variant">
      <vt:variant>
        <vt:lpstr>Theme</vt:lpstr>
      </vt:variant>
      <vt:variant>
        <vt:i4>1</vt:i4>
      </vt:variant>
      <vt:variant>
        <vt:lpstr>Slide Titles</vt:lpstr>
      </vt:variant>
      <vt:variant>
        <vt:i4>14</vt:i4>
      </vt:variant>
    </vt:vector>
  </HeadingPairs>
  <TitlesOfParts>
    <vt:vector size="15" baseType="lpstr">
      <vt:lpstr>Office Theme</vt:lpstr>
      <vt:lpstr>Liver Disease</vt:lpstr>
      <vt:lpstr>Objectives</vt:lpstr>
      <vt:lpstr>Anatomy &amp; Liver Function </vt:lpstr>
      <vt:lpstr>Spectrum of Liver Disease</vt:lpstr>
      <vt:lpstr>Etiologies of Chronic Liver Disease &amp; Cirrhosis </vt:lpstr>
      <vt:lpstr>Chronic Liver Disease &amp; Cirrhosis Etiology Labs</vt:lpstr>
      <vt:lpstr>PowerPoint Presentation</vt:lpstr>
      <vt:lpstr>Decompensated Cirrhosis: Evaluation</vt:lpstr>
      <vt:lpstr>Decompensated Cirrhosis: Further Considerations &amp; Management</vt:lpstr>
      <vt:lpstr>Decompensated Cirrhosis: Further Considerations &amp; Management</vt:lpstr>
      <vt:lpstr>Decompensated Cirrhosis: Further Considerations &amp; Management</vt:lpstr>
      <vt:lpstr>Note Template ..Cirrhosis</vt:lpstr>
      <vt:lpstr>Terminology matters! </vt:lpstr>
      <vt:lpstr>Suggested Resources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Liver Disease</dc:title>
  <dc:creator>Biringen, Erin - (biringen)</dc:creator>
  <cp:lastModifiedBy>Biringen, Erin - (biringen)</cp:lastModifiedBy>
  <cp:revision>117</cp:revision>
  <dcterms:created xsi:type="dcterms:W3CDTF">2023-07-17T21:32:46Z</dcterms:created>
  <dcterms:modified xsi:type="dcterms:W3CDTF">2023-07-20T18:58:57Z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0x010100368D4BB0DD32654BB3EAE67DC51DDA01</vt:lpwstr>
  </property>
</Properties>
</file>