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4" r:id="rId4"/>
    <p:sldId id="258" r:id="rId5"/>
    <p:sldId id="265" r:id="rId6"/>
    <p:sldId id="261" r:id="rId7"/>
    <p:sldId id="263" r:id="rId8"/>
    <p:sldId id="259" r:id="rId9"/>
    <p:sldId id="262" r:id="rId10"/>
    <p:sldId id="260" r:id="rId11"/>
    <p:sldId id="268" r:id="rId12"/>
    <p:sldId id="267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2D9"/>
    <a:srgbClr val="FFFFFF"/>
    <a:srgbClr val="F4FBFE"/>
    <a:srgbClr val="E3F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568" autoAdjust="0"/>
  </p:normalViewPr>
  <p:slideViewPr>
    <p:cSldViewPr snapToGrid="0">
      <p:cViewPr varScale="1">
        <p:scale>
          <a:sx n="88" d="100"/>
          <a:sy n="88" d="100"/>
        </p:scale>
        <p:origin x="56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D75EB-0B6E-4E96-84CE-3DD6E535C64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E945E-587B-4D5F-969C-502436E0E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5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https://partone.litfl.com/supplemental-oxygen.html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E945E-587B-4D5F-969C-502436E0E3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3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FB382-531D-B6D6-2FB7-FB90F3B7B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1163D8-E85E-7C43-29E8-1BFFE1AC2C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C9877-AD07-E2F3-5024-AEE37F9E3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Bartlett RH. Physiology of Gas Exchange During ECMO for Respiratory Failure. J Intensive Care Med. 2017;32(4):243-248. doi:10.1177/0885066616641383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79093-5AEF-52FD-2534-F2186661F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E945E-587B-4D5F-969C-502436E0E3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14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Bartlett RH. Physiology of Gas Exchange During ECMO for Respiratory Failure. J Intensive Care Med. 2017;32(4):243-248. doi:10.1177/0885066616641383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E945E-587B-4D5F-969C-502436E0E3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1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07B36-19D5-ACDC-909D-9F9F9D709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DB6067-D625-0CEA-B73D-8A2084D3A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B953EA-9977-4823-6233-665171889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Bartlett RH. Physiology of Gas Exchange During ECMO for Respiratory Failure. J Intensive Care Med. 2017;32(4):243-248. doi:10.1177/0885066616641383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00D81-D706-006B-BD1A-11BF155AA2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E945E-587B-4D5F-969C-502436E0E3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7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EDB61-5E9D-C128-F6D8-2EE4E7D7A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49C5E-8EE7-33B5-71AC-C188D9151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5B0E9-3103-06BE-DC44-3EC7496D9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7880-8C66-4EA6-A6DA-837F1636927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050B3-8D0C-AA90-C09E-5216B4C1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12F60-E3FB-FF39-37C5-B248655F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68AA-371A-41EA-9BEC-A26A9A96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A8C4-0643-A856-6DC3-E49E8AF3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15AFD-370E-E03C-6D33-A3E55F2A2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E9AA9-D359-A4CC-8077-67D17DB90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7880-8C66-4EA6-A6DA-837F1636927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62378-75B5-5491-63FA-FD9219E86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DDB07-DD30-3D0F-60FE-8572E1EA2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68AA-371A-41EA-9BEC-A26A9A96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16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4EA1AD-C447-948E-F42E-DEF1F8AED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341D57-968F-1DD1-6A65-8B57F97CF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3564B-04D0-0346-30AB-26431159D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7880-8C66-4EA6-A6DA-837F1636927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8BE0-CEEE-5F78-A4D4-D29DCEEF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2D294-BDA0-C8C3-03CC-DF7A41B4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68AA-371A-41EA-9BEC-A26A9A96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0458-785D-D7D2-E3E7-8632F1E85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BA5C0-2510-8B66-47EA-C41996293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DCB0F-1F8B-A33D-E3E6-292F26C3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7880-8C66-4EA6-A6DA-837F1636927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BEE93-8494-8398-4613-EE44827E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9A52C-B594-F822-68AE-D6A45FC2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68AA-371A-41EA-9BEC-A26A9A96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3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BD58D-B39C-C0BB-5CDA-E5584046F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22F1E-96D0-B394-590D-83536FD08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072E5-8D44-F99F-4F46-C00B89FF0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7880-8C66-4EA6-A6DA-837F1636927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8A9F7-7E3F-2956-744F-DD76A122C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EA774-0046-BBAA-D162-B78D4538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68AA-371A-41EA-9BEC-A26A9A96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2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D15C1-1AF7-9225-39A6-E672A441C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4ED7C-FF3D-5501-15B4-1A81F6C23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12E96-61DF-1D56-8CC2-30F146CD7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D85CD-9F0A-5A84-7DB2-A9C1C0E8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7880-8C66-4EA6-A6DA-837F1636927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4E566-A2AC-3B01-833A-FD97BE26C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432EE-73DF-C445-A60D-102AAAF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68AA-371A-41EA-9BEC-A26A9A96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4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44D9-1E93-851D-D05A-203D2B3E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04DEF-DC58-E46B-8EDF-4BE03477F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014BD-A8CB-21AC-9362-53C45F5A9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B6948B-0396-1F4D-9AB9-0C2F80EFF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318F9D-440A-C918-C811-450E814EC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5BA9A-DFAB-D15B-8018-CCD76FD4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7880-8C66-4EA6-A6DA-837F1636927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ECED37-B676-DC2D-BE81-6758D1864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08C487-FE2C-5301-27AF-10FB4EF8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68AA-371A-41EA-9BEC-A26A9A96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04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4D0AA-7BE2-2B98-4FB1-6AE6A0899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00B746-FEB9-9092-46BD-7E41D383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7880-8C66-4EA6-A6DA-837F1636927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368ED-C795-F468-E3AA-C02E0EAB0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D7553B-B5A2-F33E-20C2-5F6BF1A5E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68AA-371A-41EA-9BEC-A26A9A96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7F5BE3-C67B-66E9-5568-28471A05B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7880-8C66-4EA6-A6DA-837F1636927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78FB3E-9F7E-B660-BF30-9402645D2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FA626-5CB6-6254-08D0-C41837E8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68AA-371A-41EA-9BEC-A26A9A96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0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6318-AF1D-9E40-E912-9B9B88C76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E267C-E90A-2B9B-4D35-A1C633473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E5DA28-8D1A-EE6D-E5D1-EEBE0EB05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ADBE2-023B-EE59-B077-82A50D02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7880-8C66-4EA6-A6DA-837F1636927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D047B-52E4-2092-B7FD-6ED8561D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463EB-8E4C-0CDF-8C00-D6FBDE2C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68AA-371A-41EA-9BEC-A26A9A96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6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B1184-917E-499B-31DD-EA0FC53DB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0FD30E-97B7-E20B-2760-73C7F1C92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55C3B-8713-E568-D153-895502F38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54290-DECB-D7CD-E24D-89B75756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7880-8C66-4EA6-A6DA-837F1636927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8E859-F6E9-870D-E933-4D9368E88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30037-2806-0FB0-6E51-D8D40A6A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68AA-371A-41EA-9BEC-A26A9A96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47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5C61C1-20BD-2B1D-74C0-09304AA9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5439F-6DF2-BB88-BCE5-0424941DA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4E15C-F43A-2CEA-9169-02DB07ED7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827880-8C66-4EA6-A6DA-837F1636927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734A8-B711-1CB3-83DA-833D58DC7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B4AF0-3F70-5711-8BB1-9C5315009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9268AA-371A-41EA-9BEC-A26A9A96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4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8.png"/><Relationship Id="rId17" Type="http://schemas.microsoft.com/office/2007/relationships/hdphoto" Target="../media/hdphoto10.wdp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6.wdp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A6722-F3A1-E750-8179-72DDBEFF8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121"/>
            <a:ext cx="12192000" cy="812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8C369E-3CB9-CDD9-57E7-19528C504DDF}"/>
              </a:ext>
            </a:extLst>
          </p:cNvPr>
          <p:cNvSpPr txBox="1">
            <a:spLocks/>
          </p:cNvSpPr>
          <p:nvPr/>
        </p:nvSpPr>
        <p:spPr>
          <a:xfrm>
            <a:off x="769620" y="5986417"/>
            <a:ext cx="10652760" cy="1223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Ralph Mohty MD MPH</a:t>
            </a:r>
          </a:p>
        </p:txBody>
      </p:sp>
    </p:spTree>
    <p:extLst>
      <p:ext uri="{BB962C8B-B14F-4D97-AF65-F5344CB8AC3E}">
        <p14:creationId xmlns:p14="http://schemas.microsoft.com/office/powerpoint/2010/main" val="1350765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FAF199C-3CF8-4213-3DB1-703585079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3750" y1="32917" x2="70430" y2="43125"/>
                        <a14:foregroundMark x1="62148" y1="23681" x2="61172" y2="25764"/>
                        <a14:foregroundMark x1="57734" y1="25069" x2="58750" y2="31250"/>
                        <a14:foregroundMark x1="38242" y1="18681" x2="38594" y2="20903"/>
                        <a14:foregroundMark x1="35430" y1="20278" x2="35430" y2="27708"/>
                        <a14:foregroundMark x1="32070" y1="26042" x2="29648" y2="28472"/>
                        <a14:foregroundMark x1="28984" y1="32153" x2="27852" y2="44653"/>
                        <a14:foregroundMark x1="27852" y1="44653" x2="28906" y2="54236"/>
                        <a14:foregroundMark x1="27734" y1="48750" x2="27500" y2="32847"/>
                        <a14:foregroundMark x1="27500" y1="32847" x2="28398" y2="29792"/>
                        <a14:foregroundMark x1="30898" y1="27083" x2="27422" y2="41181"/>
                        <a14:foregroundMark x1="27422" y1="41181" x2="27266" y2="47292"/>
                        <a14:foregroundMark x1="26406" y1="40903" x2="27070" y2="47431"/>
                        <a14:foregroundMark x1="26836" y1="35417" x2="26836" y2="39861"/>
                        <a14:foregroundMark x1="32344" y1="27083" x2="35234" y2="24722"/>
                        <a14:foregroundMark x1="32422" y1="25486" x2="35352" y2="24444"/>
                        <a14:foregroundMark x1="27148" y1="39097" x2="26680" y2="43819"/>
                        <a14:foregroundMark x1="26094" y1="36458" x2="26328" y2="43681"/>
                        <a14:foregroundMark x1="26602" y1="42986" x2="27148" y2="47708"/>
                        <a14:foregroundMark x1="26484" y1="45625" x2="26914" y2="49792"/>
                        <a14:foregroundMark x1="56094" y1="25208" x2="47656" y2="25903"/>
                        <a14:foregroundMark x1="42930" y1="26042" x2="41836" y2="26042"/>
                        <a14:foregroundMark x1="42266" y1="22222" x2="43242" y2="29167"/>
                        <a14:backgroundMark x1="33672" y1="73750" x2="34922" y2="76181"/>
                        <a14:backgroundMark x1="44766" y1="73472" x2="46602" y2="73611"/>
                        <a14:backgroundMark x1="63828" y1="74375" x2="63398" y2="77917"/>
                        <a14:backgroundMark x1="62578" y1="74792" x2="62266" y2="74236"/>
                        <a14:backgroundMark x1="62930" y1="73611" x2="62422" y2="73472"/>
                        <a14:backgroundMark x1="51250" y1="74236" x2="45430" y2="73750"/>
                        <a14:backgroundMark x1="50156" y1="73056" x2="47930" y2="72431"/>
                        <a14:backgroundMark x1="51250" y1="73056" x2="51602" y2="73611"/>
                        <a14:backgroundMark x1="43984" y1="72569" x2="43672" y2="72014"/>
                        <a14:backgroundMark x1="34102" y1="72708" x2="33398" y2="73333"/>
                        <a14:backgroundMark x1="38516" y1="74931" x2="44414" y2="75278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44" t="11838" r="22878" b="16513"/>
          <a:stretch>
            <a:fillRect/>
          </a:stretch>
        </p:blipFill>
        <p:spPr bwMode="auto">
          <a:xfrm>
            <a:off x="7606217" y="3712802"/>
            <a:ext cx="4618088" cy="3429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E3BC5FD-3436-553D-B27B-16585224B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5" b="94219" l="10000" r="90000">
                        <a14:foregroundMark x1="35625" y1="32656" x2="36250" y2="38438"/>
                        <a14:foregroundMark x1="36406" y1="36719" x2="37969" y2="37188"/>
                        <a14:foregroundMark x1="30000" y1="32031" x2="29844" y2="35313"/>
                        <a14:foregroundMark x1="27031" y1="45938" x2="31094" y2="46250"/>
                        <a14:foregroundMark x1="65156" y1="49688" x2="67656" y2="67656"/>
                        <a14:foregroundMark x1="66250" y1="46563" x2="66094" y2="59375"/>
                        <a14:foregroundMark x1="64688" y1="45938" x2="65000" y2="47344"/>
                        <a14:foregroundMark x1="65156" y1="41875" x2="66094" y2="44219"/>
                        <a14:foregroundMark x1="66719" y1="43281" x2="66875" y2="51094"/>
                        <a14:foregroundMark x1="66875" y1="46563" x2="67344" y2="60938"/>
                        <a14:foregroundMark x1="71250" y1="85156" x2="73906" y2="87969"/>
                        <a14:foregroundMark x1="61160" y1="79508" x2="61250" y2="80000"/>
                        <a14:foregroundMark x1="60000" y1="73125" x2="60084" y2="73585"/>
                        <a14:foregroundMark x1="45938" y1="87969" x2="48772" y2="93367"/>
                        <a14:foregroundMark x1="33281" y1="8125" x2="37656" y2="8281"/>
                        <a14:foregroundMark x1="62031" y1="74688" x2="62500" y2="80781"/>
                        <a14:foregroundMark x1="59531" y1="32656" x2="64063" y2="32656"/>
                        <a14:foregroundMark x1="49688" y1="33125" x2="51719" y2="32656"/>
                        <a14:foregroundMark x1="46406" y1="36094" x2="45625" y2="36406"/>
                        <a14:foregroundMark x1="25469" y1="46719" x2="24219" y2="45781"/>
                        <a14:foregroundMark x1="28125" y1="44375" x2="29375" y2="45000"/>
                        <a14:foregroundMark x1="27656" y1="44063" x2="27656" y2="44063"/>
                        <a14:foregroundMark x1="27500" y1="43594" x2="27500" y2="43594"/>
                        <a14:foregroundMark x1="27969" y1="43750" x2="27969" y2="43750"/>
                        <a14:foregroundMark x1="27969" y1="43750" x2="27969" y2="43750"/>
                        <a14:foregroundMark x1="28438" y1="30781" x2="29063" y2="34219"/>
                        <a14:foregroundMark x1="27969" y1="32656" x2="28438" y2="37969"/>
                        <a14:foregroundMark x1="28125" y1="31250" x2="28125" y2="32344"/>
                        <a14:backgroundMark x1="47969" y1="95000" x2="51094" y2="93438"/>
                        <a14:backgroundMark x1="49063" y1="93438" x2="49219" y2="92813"/>
                        <a14:backgroundMark x1="60000" y1="73594" x2="60133" y2="7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385" y="3355470"/>
            <a:ext cx="3737263" cy="37372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1C8D782-1E81-49C2-AACD-5FF558E67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" b="99667" l="10000" r="99833">
                        <a14:foregroundMark x1="32000" y1="89167" x2="31833" y2="98000"/>
                        <a14:foregroundMark x1="35500" y1="92833" x2="41667" y2="95500"/>
                        <a14:foregroundMark x1="54167" y1="88667" x2="66000" y2="75833"/>
                        <a14:foregroundMark x1="71167" y1="70833" x2="90833" y2="88667"/>
                        <a14:foregroundMark x1="88500" y1="69167" x2="97333" y2="90333"/>
                        <a14:foregroundMark x1="81833" y1="70667" x2="97500" y2="88667"/>
                        <a14:foregroundMark x1="79167" y1="59500" x2="84500" y2="68167"/>
                        <a14:foregroundMark x1="81000" y1="60833" x2="81667" y2="78833"/>
                        <a14:foregroundMark x1="62167" y1="72500" x2="62167" y2="91167"/>
                        <a14:foregroundMark x1="55000" y1="75833" x2="55167" y2="92667"/>
                        <a14:foregroundMark x1="38667" y1="74167" x2="39167" y2="87333"/>
                        <a14:foregroundMark x1="42833" y1="74667" x2="31000" y2="91333"/>
                        <a14:foregroundMark x1="40000" y1="78667" x2="22000" y2="96833"/>
                        <a14:foregroundMark x1="26167" y1="85667" x2="39667" y2="79167"/>
                        <a14:foregroundMark x1="39667" y1="79167" x2="56500" y2="78833"/>
                        <a14:foregroundMark x1="56500" y1="78833" x2="82167" y2="97167"/>
                        <a14:foregroundMark x1="82167" y1="97167" x2="69333" y2="98000"/>
                        <a14:foregroundMark x1="69333" y1="98000" x2="92833" y2="77500"/>
                        <a14:foregroundMark x1="92833" y1="77500" x2="68000" y2="33667"/>
                        <a14:foregroundMark x1="68000" y1="33667" x2="75500" y2="14333"/>
                        <a14:foregroundMark x1="75500" y1="14333" x2="57667" y2="15167"/>
                        <a14:foregroundMark x1="57667" y1="15167" x2="49000" y2="31500"/>
                        <a14:foregroundMark x1="49000" y1="31500" x2="51000" y2="34833"/>
                        <a14:foregroundMark x1="62500" y1="16333" x2="61333" y2="50833"/>
                        <a14:foregroundMark x1="43000" y1="24000" x2="43333" y2="36333"/>
                        <a14:foregroundMark x1="41167" y1="31500" x2="43333" y2="36667"/>
                        <a14:foregroundMark x1="40833" y1="30833" x2="42167" y2="33500"/>
                        <a14:foregroundMark x1="40500" y1="12500" x2="43500" y2="18000"/>
                        <a14:foregroundMark x1="43333" y1="7833" x2="40000" y2="16167"/>
                        <a14:foregroundMark x1="44167" y1="6667" x2="40167" y2="21833"/>
                        <a14:foregroundMark x1="45333" y1="4500" x2="52500" y2="10667"/>
                        <a14:foregroundMark x1="60000" y1="4000" x2="62167" y2="7333"/>
                        <a14:foregroundMark x1="78000" y1="3333" x2="82833" y2="13167"/>
                        <a14:foregroundMark x1="80500" y1="6167" x2="84500" y2="9833"/>
                        <a14:foregroundMark x1="84667" y1="4167" x2="86500" y2="5667"/>
                        <a14:foregroundMark x1="86667" y1="3833" x2="88500" y2="8000"/>
                        <a14:foregroundMark x1="44500" y1="2500" x2="42833" y2="10000"/>
                        <a14:foregroundMark x1="44500" y1="3167" x2="41333" y2="14667"/>
                        <a14:foregroundMark x1="40167" y1="15500" x2="40000" y2="24167"/>
                        <a14:foregroundMark x1="38667" y1="22167" x2="42000" y2="25333"/>
                        <a14:foregroundMark x1="65667" y1="34000" x2="72833" y2="38167"/>
                        <a14:foregroundMark x1="74500" y1="36000" x2="78667" y2="36500"/>
                        <a14:foregroundMark x1="79167" y1="33500" x2="80500" y2="35167"/>
                        <a14:foregroundMark x1="74667" y1="30833" x2="72500" y2="37167"/>
                        <a14:foregroundMark x1="71167" y1="32833" x2="64000" y2="44167"/>
                        <a14:foregroundMark x1="57500" y1="42167" x2="60667" y2="44500"/>
                        <a14:foregroundMark x1="55000" y1="38000" x2="59167" y2="44833"/>
                        <a14:foregroundMark x1="55167" y1="37667" x2="59667" y2="48167"/>
                        <a14:foregroundMark x1="54167" y1="87833" x2="61333" y2="97833"/>
                        <a14:foregroundMark x1="56500" y1="91833" x2="51500" y2="98333"/>
                        <a14:foregroundMark x1="49500" y1="92333" x2="44667" y2="97667"/>
                        <a14:foregroundMark x1="82667" y1="66833" x2="97000" y2="75667"/>
                        <a14:foregroundMark x1="84833" y1="60167" x2="86306" y2="60667"/>
                        <a14:foregroundMark x1="47500" y1="70167" x2="40500" y2="82667"/>
                        <a14:foregroundMark x1="46000" y1="76000" x2="45000" y2="88500"/>
                        <a14:foregroundMark x1="48667" y1="87667" x2="50667" y2="92667"/>
                        <a14:foregroundMark x1="49333" y1="83500" x2="51000" y2="89500"/>
                        <a14:foregroundMark x1="50000" y1="87667" x2="51333" y2="94000"/>
                        <a14:foregroundMark x1="51500" y1="69833" x2="40833" y2="78833"/>
                        <a14:foregroundMark x1="46167" y1="69667" x2="40000" y2="77167"/>
                        <a14:foregroundMark x1="46000" y1="71667" x2="35500" y2="79167"/>
                        <a14:foregroundMark x1="40000" y1="74667" x2="30167" y2="80167"/>
                        <a14:foregroundMark x1="33500" y1="78333" x2="24167" y2="89333"/>
                        <a14:foregroundMark x1="25833" y1="83167" x2="18667" y2="97167"/>
                        <a14:foregroundMark x1="23500" y1="89167" x2="19167" y2="99833"/>
                        <a14:foregroundMark x1="27167" y1="84333" x2="53500" y2="68000"/>
                        <a14:foregroundMark x1="48667" y1="70000" x2="44167" y2="71833"/>
                        <a14:foregroundMark x1="48667" y1="67833" x2="41833" y2="72500"/>
                        <a14:foregroundMark x1="90000" y1="89333" x2="99833" y2="98000"/>
                        <a14:backgroundMark x1="91667" y1="57833" x2="95667" y2="64833"/>
                        <a14:backgroundMark x1="89000" y1="61833" x2="92667" y2="65167"/>
                        <a14:backgroundMark x1="90667" y1="63500" x2="90667" y2="63500"/>
                        <a14:backgroundMark x1="89167" y1="61667" x2="90167" y2="62500"/>
                        <a14:backgroundMark x1="87333" y1="60167" x2="88500" y2="62333"/>
                        <a14:backgroundMark x1="87000" y1="60667" x2="87000" y2="61667"/>
                        <a14:backgroundMark x1="93667" y1="59833" x2="95833" y2="61333"/>
                        <a14:backgroundMark x1="97333" y1="60000" x2="98167" y2="62833"/>
                        <a14:backgroundMark x1="93833" y1="63833" x2="97333" y2="68000"/>
                        <a14:backgroundMark x1="94000" y1="66667" x2="99000" y2="70167"/>
                        <a14:backgroundMark x1="96500" y1="69167" x2="99833" y2="7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071" y="495069"/>
            <a:ext cx="2640707" cy="26407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788AAB5B-633A-535A-2BEB-80AC1BD69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50" b="98333" l="8917" r="90000">
                        <a14:foregroundMark x1="51500" y1="7667" x2="65083" y2="20750"/>
                        <a14:foregroundMark x1="51500" y1="8667" x2="48167" y2="20750"/>
                        <a14:foregroundMark x1="44250" y1="5750" x2="43750" y2="31417"/>
                        <a14:foregroundMark x1="35500" y1="7167" x2="51083" y2="22667"/>
                        <a14:foregroundMark x1="39417" y1="8167" x2="52000" y2="20250"/>
                        <a14:foregroundMark x1="43750" y1="2333" x2="50083" y2="6667"/>
                        <a14:foregroundMark x1="56417" y1="21250" x2="58833" y2="30417"/>
                        <a14:foregroundMark x1="56833" y1="15917" x2="57833" y2="27583"/>
                        <a14:foregroundMark x1="49083" y1="11583" x2="57333" y2="22250"/>
                        <a14:foregroundMark x1="46167" y1="8167" x2="58333" y2="21250"/>
                        <a14:foregroundMark x1="39917" y1="6250" x2="61750" y2="23167"/>
                        <a14:foregroundMark x1="61750" y1="19333" x2="60750" y2="28500"/>
                        <a14:foregroundMark x1="59250" y1="20250" x2="54417" y2="36250"/>
                        <a14:foregroundMark x1="53917" y1="28000" x2="57833" y2="46417"/>
                        <a14:foregroundMark x1="46667" y1="46000" x2="63167" y2="66833"/>
                        <a14:foregroundMark x1="59750" y1="88167" x2="62667" y2="95417"/>
                        <a14:foregroundMark x1="45750" y1="85250" x2="36500" y2="94917"/>
                        <a14:foregroundMark x1="31667" y1="87167" x2="18583" y2="93417"/>
                        <a14:foregroundMark x1="24417" y1="80833" x2="19083" y2="97333"/>
                        <a14:foregroundMark x1="15667" y1="89583" x2="13750" y2="96833"/>
                        <a14:foregroundMark x1="18083" y1="89083" x2="14250" y2="96833"/>
                        <a14:foregroundMark x1="15167" y1="89583" x2="8917" y2="97833"/>
                        <a14:foregroundMark x1="18583" y1="84250" x2="14667" y2="95417"/>
                        <a14:foregroundMark x1="17083" y1="85250" x2="10333" y2="98333"/>
                        <a14:foregroundMark x1="57333" y1="12000" x2="67500" y2="36250"/>
                        <a14:foregroundMark x1="67500" y1="36250" x2="67500" y2="36250"/>
                        <a14:foregroundMark x1="49583" y1="12000" x2="58333" y2="27083"/>
                        <a14:foregroundMark x1="48667" y1="15417" x2="52500" y2="26583"/>
                        <a14:foregroundMark x1="45750" y1="13000" x2="54417" y2="26583"/>
                        <a14:foregroundMark x1="46167" y1="10083" x2="52500" y2="24167"/>
                        <a14:foregroundMark x1="44750" y1="6250" x2="56417" y2="23667"/>
                        <a14:foregroundMark x1="47167" y1="3333" x2="57833" y2="16417"/>
                        <a14:foregroundMark x1="53000" y1="10583" x2="62167" y2="24667"/>
                        <a14:foregroundMark x1="59750" y1="17833" x2="67500" y2="26583"/>
                        <a14:foregroundMark x1="66583" y1="22250" x2="71417" y2="30000"/>
                        <a14:foregroundMark x1="74833" y1="75500" x2="77250" y2="78917"/>
                        <a14:backgroundMark x1="55449" y1="25997" x2="55861" y2="26569"/>
                        <a14:backgroundMark x1="38792" y1="12425" x2="38000" y2="13000"/>
                        <a14:backgroundMark x1="47156" y1="6347" x2="46727" y2="6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7" y="3712802"/>
            <a:ext cx="2504137" cy="25041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E3AB537-AB75-57BA-FDB7-346682854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06" b="97917" l="10000" r="90000">
                        <a14:foregroundMark x1="45104" y1="9444" x2="53542" y2="9306"/>
                        <a14:foregroundMark x1="51250" y1="7639" x2="55833" y2="7361"/>
                        <a14:foregroundMark x1="54479" y1="5278" x2="56042" y2="4861"/>
                        <a14:foregroundMark x1="50938" y1="4444" x2="48750" y2="6250"/>
                        <a14:foregroundMark x1="65000" y1="40417" x2="67292" y2="65556"/>
                        <a14:foregroundMark x1="66816" y1="68094" x2="66146" y2="71667"/>
                        <a14:foregroundMark x1="66876" y1="67776" x2="66852" y2="67904"/>
                        <a14:foregroundMark x1="67292" y1="65556" x2="67110" y2="66528"/>
                        <a14:foregroundMark x1="64896" y1="42778" x2="61250" y2="71667"/>
                        <a14:foregroundMark x1="58097" y1="73591" x2="55104" y2="75417"/>
                        <a14:foregroundMark x1="60626" y1="72048" x2="58396" y2="73408"/>
                        <a14:foregroundMark x1="61250" y1="71667" x2="60796" y2="71944"/>
                        <a14:foregroundMark x1="55104" y1="75417" x2="52500" y2="73194"/>
                        <a14:foregroundMark x1="43646" y1="77778" x2="36120" y2="76061"/>
                        <a14:foregroundMark x1="37292" y1="80000" x2="35417" y2="92778"/>
                        <a14:foregroundMark x1="61146" y1="90139" x2="61875" y2="94028"/>
                        <a14:foregroundMark x1="61250" y1="93750" x2="60104" y2="91667"/>
                        <a14:foregroundMark x1="62083" y1="90694" x2="62396" y2="95972"/>
                        <a14:foregroundMark x1="62292" y1="90972" x2="62604" y2="96806"/>
                        <a14:foregroundMark x1="62500" y1="93333" x2="62604" y2="97917"/>
                        <a14:foregroundMark x1="62396" y1="91667" x2="62500" y2="96389"/>
                        <a14:foregroundMark x1="35000" y1="90000" x2="34271" y2="96111"/>
                        <a14:foregroundMark x1="66667" y1="34861" x2="66875" y2="35556"/>
                        <a14:foregroundMark x1="66667" y1="33889" x2="65729" y2="37361"/>
                        <a14:foregroundMark x1="65313" y1="37083" x2="65833" y2="42917"/>
                        <a14:foregroundMark x1="64479" y1="18750" x2="58333" y2="16944"/>
                        <a14:foregroundMark x1="63646" y1="17917" x2="65625" y2="19722"/>
                        <a14:foregroundMark x1="41771" y1="21250" x2="46354" y2="20556"/>
                        <a14:foregroundMark x1="42083" y1="25694" x2="42083" y2="25694"/>
                        <a14:foregroundMark x1="60417" y1="40000" x2="61146" y2="39028"/>
                        <a14:foregroundMark x1="60833" y1="37917" x2="60833" y2="39722"/>
                        <a14:foregroundMark x1="59271" y1="45972" x2="58854" y2="48611"/>
                        <a14:foregroundMark x1="38021" y1="86944" x2="45625" y2="84583"/>
                        <a14:foregroundMark x1="51979" y1="84028" x2="60729" y2="87222"/>
                        <a14:backgroundMark x1="56042" y1="58194" x2="57500" y2="64028"/>
                        <a14:backgroundMark x1="58333" y1="60000" x2="58646" y2="67222"/>
                        <a14:backgroundMark x1="57188" y1="71250" x2="57604" y2="71389"/>
                        <a14:backgroundMark x1="58854" y1="69722" x2="58854" y2="71944"/>
                        <a14:backgroundMark x1="64896" y1="66667" x2="64479" y2="71389"/>
                        <a14:backgroundMark x1="64896" y1="65694" x2="65104" y2="68333"/>
                        <a14:backgroundMark x1="65104" y1="63750" x2="65104" y2="66528"/>
                        <a14:backgroundMark x1="58333" y1="73194" x2="56979" y2="70417"/>
                        <a14:backgroundMark x1="41667" y1="92083" x2="51667" y2="93889"/>
                        <a14:backgroundMark x1="42292" y1="81806" x2="42292" y2="81806"/>
                        <a14:backgroundMark x1="54479" y1="81250" x2="57083" y2="81667"/>
                        <a14:backgroundMark x1="41042" y1="80000" x2="42917" y2="80417"/>
                        <a14:backgroundMark x1="36250" y1="76389" x2="35313" y2="75972"/>
                        <a14:backgroundMark x1="36146" y1="75694" x2="36354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135" y="3631522"/>
            <a:ext cx="4399492" cy="32996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E614FE8D-5527-C666-217C-83500EA9F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000" r="93000">
                        <a14:foregroundMark x1="13533" y1="73852" x2="14600" y2="76000"/>
                        <a14:foregroundMark x1="7200" y1="61100" x2="8541" y2="63801"/>
                        <a14:foregroundMark x1="16546" y1="63389" x2="16900" y2="61100"/>
                        <a14:foregroundMark x1="15292" y1="71518" x2="15895" y2="67614"/>
                        <a14:foregroundMark x1="14600" y1="76000" x2="14963" y2="73649"/>
                        <a14:foregroundMark x1="10068" y1="51319" x2="3000" y2="41200"/>
                        <a14:foregroundMark x1="10018" y1="47560" x2="12600" y2="49900"/>
                        <a14:foregroundMark x1="3000" y1="41200" x2="6662" y2="44518"/>
                        <a14:foregroundMark x1="86200" y1="61700" x2="93000" y2="43900"/>
                        <a14:foregroundMark x1="93000" y1="43900" x2="92600" y2="39100"/>
                        <a14:foregroundMark x1="52100" y1="23400" x2="46100" y2="21200"/>
                        <a14:foregroundMark x1="50500" y1="20900" x2="45700" y2="21500"/>
                        <a14:backgroundMark x1="9400" y1="67100" x2="10700" y2="67100"/>
                        <a14:backgroundMark x1="11300" y1="65500" x2="11600" y2="71900"/>
                        <a14:backgroundMark x1="11300" y1="63600" x2="11000" y2="69700"/>
                        <a14:backgroundMark x1="11000" y1="64300" x2="21500" y2="67800"/>
                        <a14:backgroundMark x1="16700" y1="65200" x2="18300" y2="65800"/>
                        <a14:backgroundMark x1="10700" y1="64600" x2="8100" y2="65800"/>
                        <a14:backgroundMark x1="13900" y1="64300" x2="18300" y2="65500"/>
                        <a14:backgroundMark x1="16100" y1="64600" x2="16100" y2="64600"/>
                        <a14:backgroundMark x1="13500" y1="71000" x2="13900" y2="73800"/>
                        <a14:backgroundMark x1="11900" y1="52800" x2="18300" y2="59800"/>
                        <a14:backgroundMark x1="11000" y1="53400" x2="18000" y2="60700"/>
                        <a14:backgroundMark x1="7800" y1="51500" x2="12900" y2="56300"/>
                        <a14:backgroundMark x1="10000" y1="51200" x2="10000" y2="51200"/>
                        <a14:backgroundMark x1="10700" y1="45800" x2="11000" y2="44500"/>
                        <a14:backgroundMark x1="10000" y1="46400" x2="6800" y2="44800"/>
                        <a14:backgroundMark x1="15100" y1="56000" x2="16400" y2="6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61" y="200183"/>
            <a:ext cx="3259282" cy="32592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BE66F9E-D849-AD8C-0CCE-58943F7EB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4583" y1="45917" x2="41750" y2="43500"/>
                        <a14:foregroundMark x1="59333" y1="21833" x2="64417" y2="57083"/>
                        <a14:foregroundMark x1="57500" y1="29083" x2="58417" y2="58917"/>
                        <a14:foregroundMark x1="42917" y1="67583" x2="45500" y2="6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43" y="-270036"/>
            <a:ext cx="4170916" cy="4170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CFDEE705-014C-62D3-7C5D-B053E84F0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00" b="96400" l="10000" r="90000">
                        <a14:foregroundMark x1="54600" y1="6800" x2="67500" y2="13900"/>
                        <a14:foregroundMark x1="58100" y1="3500" x2="60700" y2="5000"/>
                        <a14:foregroundMark x1="36600" y1="91800" x2="43500" y2="92300"/>
                        <a14:foregroundMark x1="43500" y1="92300" x2="49400" y2="92300"/>
                        <a14:foregroundMark x1="38100" y1="96400" x2="41000" y2="95300"/>
                        <a14:backgroundMark x1="35500" y1="33200" x2="35500" y2="3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146" y="575381"/>
            <a:ext cx="3299619" cy="32996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891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E9CDC-DD0D-863A-F2F1-2671354AA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37" y="662389"/>
            <a:ext cx="8101693" cy="376605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4D346B-073A-AFC6-BAE1-E14F6AF3A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942" y="2713607"/>
            <a:ext cx="8101693" cy="348200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4422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B2E65E7-F709-D566-F5B1-9852FFC9D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43" y="147527"/>
            <a:ext cx="8752114" cy="6562946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356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0EF1A7-AEB7-87B8-0491-1FC1C17AC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12" y="2025650"/>
            <a:ext cx="8943975" cy="42291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6FB841-8C9D-2E8B-6B8C-5683D048FF2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Weaning HFNC?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latin typeface="Cave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41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C46D-0C28-849E-40B1-263E65DDE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467360"/>
            <a:ext cx="10652760" cy="1223328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Learning Objectives</a:t>
            </a:r>
            <a:endParaRPr lang="en-US" sz="4800" dirty="0">
              <a:solidFill>
                <a:schemeClr val="tx2">
                  <a:lumMod val="50000"/>
                  <a:lumOff val="50000"/>
                </a:schemeClr>
              </a:solidFill>
              <a:latin typeface="Cave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1229D-5C0F-6AAC-ED24-2AC04411E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920" y="2001519"/>
            <a:ext cx="10215880" cy="417544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Hypoxia vs 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dysoxia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vs hypoxemia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Causes of hypoxemia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DO2 &amp; VO2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Oxygen delivery devices</a:t>
            </a:r>
          </a:p>
        </p:txBody>
      </p:sp>
    </p:spTree>
    <p:extLst>
      <p:ext uri="{BB962C8B-B14F-4D97-AF65-F5344CB8AC3E}">
        <p14:creationId xmlns:p14="http://schemas.microsoft.com/office/powerpoint/2010/main" val="3793648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D32873-6468-5343-66D7-A77427736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19" y="637858"/>
            <a:ext cx="7366751" cy="2960688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FBC7C1-DCCE-6288-0C15-DE801718B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960" y="2881708"/>
            <a:ext cx="5415271" cy="35791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7752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41A1DF-C7CC-9D23-9971-AF5D54E70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65643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  <a:cs typeface="Times New Roman" panose="02020603050405020304" pitchFamily="18" charset="0"/>
              </a:rPr>
              <a:t>Hypoxemia</a:t>
            </a:r>
            <a:endParaRPr lang="en-US" sz="4400" dirty="0">
              <a:solidFill>
                <a:schemeClr val="tx2">
                  <a:lumMod val="50000"/>
                  <a:lumOff val="50000"/>
                </a:schemeClr>
              </a:solidFill>
              <a:latin typeface="Caveat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7AE9CC-C955-49BD-5CBB-398CF4E50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17914" y="2987039"/>
            <a:ext cx="3842657" cy="3487103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Low blood oxygen </a:t>
            </a:r>
            <a:r>
              <a:rPr lang="en-US" b="1" i="1" dirty="0">
                <a:solidFill>
                  <a:schemeClr val="tx2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content</a:t>
            </a:r>
          </a:p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PaO</a:t>
            </a:r>
            <a:r>
              <a:rPr lang="en-US" baseline="-25000" dirty="0">
                <a:solidFill>
                  <a:schemeClr val="tx2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, SpO</a:t>
            </a:r>
            <a:r>
              <a:rPr lang="en-US" baseline="-25000" dirty="0">
                <a:solidFill>
                  <a:schemeClr val="tx2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, SaO</a:t>
            </a:r>
            <a:r>
              <a:rPr lang="en-US" baseline="-25000" dirty="0">
                <a:solidFill>
                  <a:schemeClr val="tx2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4B1630-77C6-2B21-D170-39BBDB7969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65643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  <a:cs typeface="Times New Roman" panose="02020603050405020304" pitchFamily="18" charset="0"/>
              </a:rPr>
              <a:t>Hypoxia</a:t>
            </a:r>
            <a:endParaRPr lang="en-US" sz="4400" dirty="0">
              <a:solidFill>
                <a:schemeClr val="tx2">
                  <a:lumMod val="50000"/>
                  <a:lumOff val="50000"/>
                </a:schemeClr>
              </a:solidFill>
              <a:latin typeface="Caveat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178D7E-FCEC-E363-D260-4BF7C1CE2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86600" y="2987039"/>
            <a:ext cx="3842657" cy="3487104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Low oxygen </a:t>
            </a:r>
            <a:r>
              <a:rPr lang="en-US" b="1" i="1" dirty="0">
                <a:solidFill>
                  <a:schemeClr val="tx2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delivery</a:t>
            </a:r>
          </a:p>
          <a:p>
            <a:r>
              <a:rPr lang="en-US" u="heavy" dirty="0">
                <a:solidFill>
                  <a:schemeClr val="tx2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Shock</a:t>
            </a:r>
          </a:p>
        </p:txBody>
      </p:sp>
    </p:spTree>
    <p:extLst>
      <p:ext uri="{BB962C8B-B14F-4D97-AF65-F5344CB8AC3E}">
        <p14:creationId xmlns:p14="http://schemas.microsoft.com/office/powerpoint/2010/main" val="3530330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0E501A-B9B5-4B20-F3E5-6C8356644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3176" y="110396"/>
            <a:ext cx="8365649" cy="6637209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9E1915-E0FD-19E2-88A5-C726AB1F8C33}"/>
              </a:ext>
            </a:extLst>
          </p:cNvPr>
          <p:cNvSpPr/>
          <p:nvPr/>
        </p:nvSpPr>
        <p:spPr>
          <a:xfrm>
            <a:off x="6106160" y="406399"/>
            <a:ext cx="2753360" cy="6320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5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BB90BF-3531-467A-0530-74E7DF20E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60" y="-1095073"/>
            <a:ext cx="12567920" cy="904814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7FF7DE-D5F7-0CE5-0A0B-1356D1F7FD77}"/>
              </a:ext>
            </a:extLst>
          </p:cNvPr>
          <p:cNvSpPr txBox="1">
            <a:spLocks/>
          </p:cNvSpPr>
          <p:nvPr/>
        </p:nvSpPr>
        <p:spPr>
          <a:xfrm>
            <a:off x="1107440" y="365125"/>
            <a:ext cx="102463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Dysoxia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latin typeface="Cave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284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EA870-F354-A4C8-8E3B-A9D94F398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94B4D-B1C0-9DAF-F837-7748B11FFE0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DO</a:t>
            </a:r>
            <a:r>
              <a:rPr lang="en-US" sz="8000" baseline="-25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2</a:t>
            </a:r>
            <a:r>
              <a:rPr lang="en-US" sz="8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 – VO</a:t>
            </a:r>
            <a:r>
              <a:rPr lang="en-US" sz="8000" baseline="-25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2</a:t>
            </a:r>
            <a:r>
              <a:rPr lang="en-US" sz="8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 matching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latin typeface="Caveat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949FA5-AD01-FC86-4703-0CC82BA9B56F}"/>
                  </a:ext>
                </a:extLst>
              </p:cNvPr>
              <p:cNvSpPr txBox="1"/>
              <p:nvPr/>
            </p:nvSpPr>
            <p:spPr>
              <a:xfrm>
                <a:off x="1183084" y="2205476"/>
                <a:ext cx="9825831" cy="7954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sz="2000" b="1" i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𝐶𝑎𝑟𝑑𝑖𝑎𝑐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𝑂𝑢𝑡𝑝𝑢𝑡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1.39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𝑚𝐿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𝐻𝑔𝑏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𝑚𝑜𝑙𝑒𝑐𝑢𝑙𝑒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Hgb</m:t>
                              </m:r>
                            </m:e>
                          </m:d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0.003</m:t>
                              </m:r>
                              <m:f>
                                <m:fPr>
                                  <m:ctrlPr>
                                    <a:rPr lang="en-US" sz="200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𝑚𝐿</m:t>
                                  </m:r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𝑚𝑚𝐻𝑔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sz="2000" b="0" i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O</m:t>
                                  </m:r>
                                </m:e>
                                <m:sub>
                                  <m:r>
                                    <a:rPr lang="en-US" sz="2000" b="0" i="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949FA5-AD01-FC86-4703-0CC82BA9B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084" y="2205476"/>
                <a:ext cx="9825831" cy="7954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CAFACE7-F1E5-8EFB-8CAA-5881BF78F938}"/>
                  </a:ext>
                </a:extLst>
              </p:cNvPr>
              <p:cNvSpPr txBox="1"/>
              <p:nvPr/>
            </p:nvSpPr>
            <p:spPr>
              <a:xfrm>
                <a:off x="4054127" y="3450651"/>
                <a:ext cx="408374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𝑽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𝑐𝑎𝑛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𝑒𝑠𝑡𝑖𝑚𝑎𝑡𝑒𝑑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𝑚𝑒𝑎𝑠𝑢𝑟𝑒𝑑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CAFACE7-F1E5-8EFB-8CAA-5881BF78F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127" y="3450651"/>
                <a:ext cx="4083747" cy="307777"/>
              </a:xfrm>
              <a:prstGeom prst="rect">
                <a:avLst/>
              </a:prstGeom>
              <a:blipFill>
                <a:blip r:embed="rId4"/>
                <a:stretch>
                  <a:fillRect l="-1045" r="-1045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F27DDB3-D3F4-FC8C-AD01-630C3FBC1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80" b="84961" l="4948" r="46680">
                        <a14:foregroundMark x1="17904" y1="82422" x2="45964" y2="76855"/>
                        <a14:foregroundMark x1="45964" y1="76855" x2="46680" y2="74805"/>
                        <a14:foregroundMark x1="28125" y1="82520" x2="33138" y2="81934"/>
                        <a14:foregroundMark x1="28125" y1="82227" x2="34570" y2="82129"/>
                        <a14:foregroundMark x1="41732" y1="65527" x2="39583" y2="75977"/>
                        <a14:foregroundMark x1="39583" y1="75977" x2="38021" y2="76660"/>
                        <a14:foregroundMark x1="38997" y1="67969" x2="36393" y2="78906"/>
                        <a14:foregroundMark x1="35807" y1="74805" x2="33138" y2="79395"/>
                        <a14:foregroundMark x1="14063" y1="58105" x2="14063" y2="59375"/>
                        <a14:foregroundMark x1="35547" y1="46973" x2="34440" y2="53320"/>
                        <a14:foregroundMark x1="12760" y1="57227" x2="12956" y2="60840"/>
                        <a14:foregroundMark x1="13672" y1="55762" x2="15951" y2="58008"/>
                        <a14:foregroundMark x1="29102" y1="24512" x2="32031" y2="26465"/>
                        <a14:foregroundMark x1="30404" y1="22656" x2="32878" y2="26465"/>
                        <a14:foregroundMark x1="31641" y1="22266" x2="32227" y2="22656"/>
                        <a14:foregroundMark x1="37399" y1="31088" x2="37370" y2="31055"/>
                        <a14:foregroundMark x1="35352" y1="28711" x2="36444" y2="29980"/>
                        <a14:foregroundMark x1="37695" y1="31934" x2="39323" y2="38867"/>
                        <a14:foregroundMark x1="35415" y1="28114" x2="35297" y2="29437"/>
                        <a14:foregroundMark x1="35286" y1="27719" x2="35286" y2="28565"/>
                        <a14:foregroundMark x1="41133" y1="45121" x2="41667" y2="46289"/>
                        <a14:foregroundMark x1="38932" y1="55078" x2="40430" y2="66797"/>
                        <a14:foregroundMark x1="11458" y1="83594" x2="13021" y2="84961"/>
                        <a14:backgroundMark x1="42448" y1="38867" x2="44076" y2="41895"/>
                        <a14:backgroundMark x1="34505" y1="24609" x2="34505" y2="24609"/>
                        <a14:backgroundMark x1="34440" y1="23242" x2="34701" y2="23633"/>
                        <a14:backgroundMark x1="34831" y1="24609" x2="35677" y2="25586"/>
                        <a14:backgroundMark x1="34375" y1="24512" x2="35352" y2="26074"/>
                        <a14:backgroundMark x1="34440" y1="22363" x2="35026" y2="23730"/>
                        <a14:backgroundMark x1="34505" y1="22656" x2="34505" y2="24219"/>
                        <a14:backgroundMark x1="34180" y1="22168" x2="34635" y2="22852"/>
                        <a14:backgroundMark x1="35417" y1="26563" x2="35417" y2="26563"/>
                        <a14:backgroundMark x1="35026" y1="27148" x2="35938" y2="26953"/>
                        <a14:backgroundMark x1="35156" y1="26563" x2="35938" y2="27344"/>
                        <a14:backgroundMark x1="35026" y1="26758" x2="35677" y2="26855"/>
                        <a14:backgroundMark x1="34635" y1="31641" x2="35352" y2="32520"/>
                        <a14:backgroundMark x1="34375" y1="32324" x2="35612" y2="33496"/>
                        <a14:backgroundMark x1="33464" y1="30664" x2="36003" y2="33887"/>
                        <a14:backgroundMark x1="35352" y1="31445" x2="35352" y2="31445"/>
                        <a14:backgroundMark x1="36003" y1="33887" x2="37174" y2="37598"/>
                        <a14:backgroundMark x1="34505" y1="34570" x2="34375" y2="36230"/>
                        <a14:backgroundMark x1="34049" y1="34180" x2="34049" y2="35645"/>
                        <a14:backgroundMark x1="33919" y1="38281" x2="33919" y2="35547"/>
                        <a14:backgroundMark x1="36914" y1="41602" x2="38737" y2="44531"/>
                        <a14:backgroundMark x1="36849" y1="42090" x2="39453" y2="41504"/>
                        <a14:backgroundMark x1="38997" y1="41211" x2="40690" y2="43457"/>
                        <a14:backgroundMark x1="39453" y1="43457" x2="41536" y2="44336"/>
                        <a14:backgroundMark x1="40234" y1="44336" x2="41406" y2="44824"/>
                        <a14:backgroundMark x1="37109" y1="38867" x2="37826" y2="40430"/>
                        <a14:backgroundMark x1="37565" y1="39063" x2="38672" y2="41016"/>
                        <a14:backgroundMark x1="35352" y1="30664" x2="34961" y2="30469"/>
                        <a14:backgroundMark x1="34701" y1="30469" x2="35742" y2="32324"/>
                        <a14:backgroundMark x1="34961" y1="30859" x2="35612" y2="31348"/>
                        <a14:backgroundMark x1="35091" y1="30566" x2="35091" y2="30566"/>
                        <a14:backgroundMark x1="34375" y1="34668" x2="33594" y2="33398"/>
                        <a14:backgroundMark x1="34180" y1="35156" x2="34115" y2="36621"/>
                        <a14:backgroundMark x1="33854" y1="33496" x2="33919" y2="35352"/>
                        <a14:backgroundMark x1="34180" y1="30371" x2="35547" y2="3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55" r="50000" b="14519"/>
          <a:stretch>
            <a:fillRect/>
          </a:stretch>
        </p:blipFill>
        <p:spPr>
          <a:xfrm>
            <a:off x="6756400" y="3501489"/>
            <a:ext cx="3561079" cy="3130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0DA98E-B8BF-D247-2ACB-7514BC54A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25" y="4194972"/>
            <a:ext cx="4572000" cy="1850392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271DD1-5D0F-752A-87A1-F918D8DA70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78"/>
          <a:stretch>
            <a:fillRect/>
          </a:stretch>
        </p:blipFill>
        <p:spPr>
          <a:xfrm>
            <a:off x="2225040" y="5026405"/>
            <a:ext cx="4490720" cy="1635797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6401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31DC2DB-53B7-3AD3-0AAE-7A9B90478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03" y="1884862"/>
            <a:ext cx="8933394" cy="4414337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F80F4B-0B3F-1834-3494-AE90132A6F2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DO</a:t>
            </a:r>
            <a:r>
              <a:rPr lang="en-US" sz="8000" baseline="-25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2</a:t>
            </a:r>
            <a:r>
              <a:rPr lang="en-US" sz="8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 – VO</a:t>
            </a:r>
            <a:r>
              <a:rPr lang="en-US" sz="8000" baseline="-25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2</a:t>
            </a:r>
            <a:r>
              <a:rPr lang="en-US" sz="8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 matching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latin typeface="Cave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291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C21F3-F258-CE81-D74E-2DBB1E887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C27B-D490-B165-2D2C-52213349D6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DO</a:t>
            </a:r>
            <a:r>
              <a:rPr lang="en-US" sz="8000" baseline="-25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2</a:t>
            </a:r>
            <a:r>
              <a:rPr lang="en-US" sz="8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 – VO</a:t>
            </a:r>
            <a:r>
              <a:rPr lang="en-US" sz="8000" baseline="-25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2</a:t>
            </a:r>
            <a:r>
              <a:rPr lang="en-US" sz="8000" dirty="0">
                <a:solidFill>
                  <a:schemeClr val="tx2">
                    <a:lumMod val="50000"/>
                    <a:lumOff val="50000"/>
                  </a:schemeClr>
                </a:solidFill>
                <a:latin typeface="Caveat" pitchFamily="2" charset="0"/>
              </a:rPr>
              <a:t> matching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latin typeface="Caveat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327295-8ADD-553D-EFAE-EF2B1032A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825" y="1690688"/>
            <a:ext cx="7372350" cy="480906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523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155</Words>
  <Application>Microsoft Office PowerPoint</Application>
  <PresentationFormat>Widescreen</PresentationFormat>
  <Paragraphs>27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Cambria Math</vt:lpstr>
      <vt:lpstr>Caveat</vt:lpstr>
      <vt:lpstr>Times New Roman</vt:lpstr>
      <vt:lpstr>Office Theme</vt:lpstr>
      <vt:lpstr>PowerPoint Presentation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Ralph Mohty</dc:creator>
  <cp:lastModifiedBy>Ralph Mohty</cp:lastModifiedBy>
  <cp:revision>4</cp:revision>
  <dcterms:created xsi:type="dcterms:W3CDTF">2026-04-14T06:12:37Z</dcterms:created>
  <dcterms:modified xsi:type="dcterms:W3CDTF">2026-04-14T07:38:31Z</dcterms:modified>
</cp:coreProperties>
</file>