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4"/>
  </p:notesMasterIdLst>
  <p:sldIdLst>
    <p:sldId id="277" r:id="rId5"/>
    <p:sldId id="1561" r:id="rId6"/>
    <p:sldId id="1604" r:id="rId7"/>
    <p:sldId id="1613" r:id="rId8"/>
    <p:sldId id="1562" r:id="rId9"/>
    <p:sldId id="1570" r:id="rId10"/>
    <p:sldId id="1593" r:id="rId11"/>
    <p:sldId id="1565" r:id="rId12"/>
    <p:sldId id="1569" r:id="rId13"/>
    <p:sldId id="1572" r:id="rId14"/>
    <p:sldId id="1573" r:id="rId15"/>
    <p:sldId id="1571" r:id="rId16"/>
    <p:sldId id="1574" r:id="rId17"/>
    <p:sldId id="1575" r:id="rId18"/>
    <p:sldId id="1621" r:id="rId19"/>
    <p:sldId id="1607" r:id="rId20"/>
    <p:sldId id="1618" r:id="rId21"/>
    <p:sldId id="1622" r:id="rId22"/>
    <p:sldId id="1623" r:id="rId23"/>
    <p:sldId id="1643" r:id="rId24"/>
    <p:sldId id="1577" r:id="rId25"/>
    <p:sldId id="1609" r:id="rId26"/>
    <p:sldId id="1624" r:id="rId27"/>
    <p:sldId id="1625" r:id="rId28"/>
    <p:sldId id="1626" r:id="rId29"/>
    <p:sldId id="1640" r:id="rId30"/>
    <p:sldId id="1579" r:id="rId31"/>
    <p:sldId id="1580" r:id="rId32"/>
    <p:sldId id="1581" r:id="rId33"/>
    <p:sldId id="1628" r:id="rId34"/>
    <p:sldId id="1641" r:id="rId35"/>
    <p:sldId id="1629" r:id="rId36"/>
    <p:sldId id="1630" r:id="rId37"/>
    <p:sldId id="1632" r:id="rId38"/>
    <p:sldId id="1582" r:id="rId39"/>
    <p:sldId id="1583" r:id="rId40"/>
    <p:sldId id="1584" r:id="rId41"/>
    <p:sldId id="1611" r:id="rId42"/>
    <p:sldId id="1585" r:id="rId43"/>
    <p:sldId id="1633" r:id="rId44"/>
    <p:sldId id="1634" r:id="rId45"/>
    <p:sldId id="1642" r:id="rId46"/>
    <p:sldId id="1589" r:id="rId47"/>
    <p:sldId id="1586" r:id="rId48"/>
    <p:sldId id="1587" r:id="rId49"/>
    <p:sldId id="1588" r:id="rId50"/>
    <p:sldId id="1592" r:id="rId51"/>
    <p:sldId id="1594" r:id="rId52"/>
    <p:sldId id="1598" r:id="rId53"/>
    <p:sldId id="1596" r:id="rId54"/>
    <p:sldId id="1597" r:id="rId55"/>
    <p:sldId id="270" r:id="rId56"/>
    <p:sldId id="1639" r:id="rId57"/>
    <p:sldId id="1595" r:id="rId58"/>
    <p:sldId id="1602" r:id="rId59"/>
    <p:sldId id="1603" r:id="rId60"/>
    <p:sldId id="1610" r:id="rId61"/>
    <p:sldId id="1612" r:id="rId62"/>
    <p:sldId id="1601" r:id="rId6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2569F3-2BFD-4AC7-A24A-AE319B416BD1}" v="24" dt="2026-07-06T23:41:09.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825" autoAdjust="0"/>
    <p:restoredTop sz="94660"/>
  </p:normalViewPr>
  <p:slideViewPr>
    <p:cSldViewPr snapToGrid="0">
      <p:cViewPr>
        <p:scale>
          <a:sx n="64" d="100"/>
          <a:sy n="64" d="100"/>
        </p:scale>
        <p:origin x="40" y="32"/>
      </p:cViewPr>
      <p:guideLst/>
    </p:cSldViewPr>
  </p:slideViewPr>
  <p:notesTextViewPr>
    <p:cViewPr>
      <p:scale>
        <a:sx n="1" d="1"/>
        <a:sy n="1" d="1"/>
      </p:scale>
      <p:origin x="0" y="0"/>
    </p:cViewPr>
  </p:notesTextViewPr>
  <p:notesViewPr>
    <p:cSldViewPr snapToGrid="0">
      <p:cViewPr varScale="1">
        <p:scale>
          <a:sx n="72" d="100"/>
          <a:sy n="72" d="100"/>
        </p:scale>
        <p:origin x="4110"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81EC09C-9CDC-48F0-BB82-ED223F986966}" type="datetimeFigureOut">
              <a:rPr lang="en-US" smtClean="0"/>
              <a:t>7/7/2026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946CEE3-4835-4F73-BA0B-02C09C038718}" type="slidenum">
              <a:rPr lang="en-US" smtClean="0"/>
              <a:t>‹#›</a:t>
            </a:fld>
            <a:endParaRPr lang="en-US" dirty="0"/>
          </a:p>
        </p:txBody>
      </p:sp>
    </p:spTree>
    <p:extLst>
      <p:ext uri="{BB962C8B-B14F-4D97-AF65-F5344CB8AC3E}">
        <p14:creationId xmlns:p14="http://schemas.microsoft.com/office/powerpoint/2010/main" val="3579088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had time to do 4 cases, could omit case one as it was too easy—they demonstrated that they got the basics.  Would omit case 6 but could do it if there was time.</a:t>
            </a:r>
          </a:p>
          <a:p>
            <a:endParaRPr lang="en-US" dirty="0"/>
          </a:p>
          <a:p>
            <a:r>
              <a:rPr lang="en-US" dirty="0"/>
              <a:t>Consider mixing up the answers so that it isn’t a preponderance of choice D</a:t>
            </a:r>
          </a:p>
          <a:p>
            <a:endParaRPr lang="en-US" dirty="0"/>
          </a:p>
          <a:p>
            <a:r>
              <a:rPr lang="en-US" dirty="0"/>
              <a:t>I think it was good to have discussion about individual answer choices for them to review</a:t>
            </a:r>
          </a:p>
        </p:txBody>
      </p:sp>
      <p:sp>
        <p:nvSpPr>
          <p:cNvPr id="4" name="Slide Number Placeholder 3"/>
          <p:cNvSpPr>
            <a:spLocks noGrp="1"/>
          </p:cNvSpPr>
          <p:nvPr>
            <p:ph type="sldNum" sz="quarter" idx="5"/>
          </p:nvPr>
        </p:nvSpPr>
        <p:spPr/>
        <p:txBody>
          <a:bodyPr/>
          <a:lstStyle/>
          <a:p>
            <a:fld id="{9946CEE3-4835-4F73-BA0B-02C09C038718}" type="slidenum">
              <a:rPr lang="en-US" smtClean="0"/>
              <a:t>1</a:t>
            </a:fld>
            <a:endParaRPr lang="en-US" dirty="0"/>
          </a:p>
        </p:txBody>
      </p:sp>
    </p:spTree>
    <p:extLst>
      <p:ext uri="{BB962C8B-B14F-4D97-AF65-F5344CB8AC3E}">
        <p14:creationId xmlns:p14="http://schemas.microsoft.com/office/powerpoint/2010/main" val="2591028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10</a:t>
            </a:fld>
            <a:endParaRPr lang="en-US" dirty="0"/>
          </a:p>
        </p:txBody>
      </p:sp>
    </p:spTree>
    <p:extLst>
      <p:ext uri="{BB962C8B-B14F-4D97-AF65-F5344CB8AC3E}">
        <p14:creationId xmlns:p14="http://schemas.microsoft.com/office/powerpoint/2010/main" val="1795694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11</a:t>
            </a:fld>
            <a:endParaRPr lang="en-US" dirty="0"/>
          </a:p>
        </p:txBody>
      </p:sp>
    </p:spTree>
    <p:extLst>
      <p:ext uri="{BB962C8B-B14F-4D97-AF65-F5344CB8AC3E}">
        <p14:creationId xmlns:p14="http://schemas.microsoft.com/office/powerpoint/2010/main" val="3239361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12</a:t>
            </a:fld>
            <a:endParaRPr lang="en-US" dirty="0"/>
          </a:p>
        </p:txBody>
      </p:sp>
    </p:spTree>
    <p:extLst>
      <p:ext uri="{BB962C8B-B14F-4D97-AF65-F5344CB8AC3E}">
        <p14:creationId xmlns:p14="http://schemas.microsoft.com/office/powerpoint/2010/main" val="2784945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13</a:t>
            </a:fld>
            <a:endParaRPr lang="en-US" dirty="0"/>
          </a:p>
        </p:txBody>
      </p:sp>
    </p:spTree>
    <p:extLst>
      <p:ext uri="{BB962C8B-B14F-4D97-AF65-F5344CB8AC3E}">
        <p14:creationId xmlns:p14="http://schemas.microsoft.com/office/powerpoint/2010/main" val="1262191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14</a:t>
            </a:fld>
            <a:endParaRPr lang="en-US" dirty="0"/>
          </a:p>
        </p:txBody>
      </p:sp>
    </p:spTree>
    <p:extLst>
      <p:ext uri="{BB962C8B-B14F-4D97-AF65-F5344CB8AC3E}">
        <p14:creationId xmlns:p14="http://schemas.microsoft.com/office/powerpoint/2010/main" val="1958231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15</a:t>
            </a:fld>
            <a:endParaRPr lang="en-US" dirty="0"/>
          </a:p>
        </p:txBody>
      </p:sp>
    </p:spTree>
    <p:extLst>
      <p:ext uri="{BB962C8B-B14F-4D97-AF65-F5344CB8AC3E}">
        <p14:creationId xmlns:p14="http://schemas.microsoft.com/office/powerpoint/2010/main" val="4125435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16</a:t>
            </a:fld>
            <a:endParaRPr lang="en-US" dirty="0"/>
          </a:p>
        </p:txBody>
      </p:sp>
    </p:spTree>
    <p:extLst>
      <p:ext uri="{BB962C8B-B14F-4D97-AF65-F5344CB8AC3E}">
        <p14:creationId xmlns:p14="http://schemas.microsoft.com/office/powerpoint/2010/main" val="723322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17</a:t>
            </a:fld>
            <a:endParaRPr lang="en-US" dirty="0"/>
          </a:p>
        </p:txBody>
      </p:sp>
    </p:spTree>
    <p:extLst>
      <p:ext uri="{BB962C8B-B14F-4D97-AF65-F5344CB8AC3E}">
        <p14:creationId xmlns:p14="http://schemas.microsoft.com/office/powerpoint/2010/main" val="2892422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18</a:t>
            </a:fld>
            <a:endParaRPr lang="en-US" dirty="0"/>
          </a:p>
        </p:txBody>
      </p:sp>
    </p:spTree>
    <p:extLst>
      <p:ext uri="{BB962C8B-B14F-4D97-AF65-F5344CB8AC3E}">
        <p14:creationId xmlns:p14="http://schemas.microsoft.com/office/powerpoint/2010/main" val="3460333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19</a:t>
            </a:fld>
            <a:endParaRPr lang="en-US" dirty="0"/>
          </a:p>
        </p:txBody>
      </p:sp>
    </p:spTree>
    <p:extLst>
      <p:ext uri="{BB962C8B-B14F-4D97-AF65-F5344CB8AC3E}">
        <p14:creationId xmlns:p14="http://schemas.microsoft.com/office/powerpoint/2010/main" val="2449048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a:t>
            </a:fld>
            <a:endParaRPr lang="en-US" dirty="0"/>
          </a:p>
        </p:txBody>
      </p:sp>
    </p:spTree>
    <p:extLst>
      <p:ext uri="{BB962C8B-B14F-4D97-AF65-F5344CB8AC3E}">
        <p14:creationId xmlns:p14="http://schemas.microsoft.com/office/powerpoint/2010/main" val="3865284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21</a:t>
            </a:fld>
            <a:endParaRPr lang="en-US" dirty="0"/>
          </a:p>
        </p:txBody>
      </p:sp>
    </p:spTree>
    <p:extLst>
      <p:ext uri="{BB962C8B-B14F-4D97-AF65-F5344CB8AC3E}">
        <p14:creationId xmlns:p14="http://schemas.microsoft.com/office/powerpoint/2010/main" val="1992321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22</a:t>
            </a:fld>
            <a:endParaRPr lang="en-US" dirty="0"/>
          </a:p>
        </p:txBody>
      </p:sp>
    </p:spTree>
    <p:extLst>
      <p:ext uri="{BB962C8B-B14F-4D97-AF65-F5344CB8AC3E}">
        <p14:creationId xmlns:p14="http://schemas.microsoft.com/office/powerpoint/2010/main" val="1759087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23</a:t>
            </a:fld>
            <a:endParaRPr lang="en-US" dirty="0"/>
          </a:p>
        </p:txBody>
      </p:sp>
    </p:spTree>
    <p:extLst>
      <p:ext uri="{BB962C8B-B14F-4D97-AF65-F5344CB8AC3E}">
        <p14:creationId xmlns:p14="http://schemas.microsoft.com/office/powerpoint/2010/main" val="1244438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24</a:t>
            </a:fld>
            <a:endParaRPr lang="en-US" dirty="0"/>
          </a:p>
        </p:txBody>
      </p:sp>
    </p:spTree>
    <p:extLst>
      <p:ext uri="{BB962C8B-B14F-4D97-AF65-F5344CB8AC3E}">
        <p14:creationId xmlns:p14="http://schemas.microsoft.com/office/powerpoint/2010/main" val="2432417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25</a:t>
            </a:fld>
            <a:endParaRPr lang="en-US" dirty="0"/>
          </a:p>
        </p:txBody>
      </p:sp>
    </p:spTree>
    <p:extLst>
      <p:ext uri="{BB962C8B-B14F-4D97-AF65-F5344CB8AC3E}">
        <p14:creationId xmlns:p14="http://schemas.microsoft.com/office/powerpoint/2010/main" val="3161822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284A9-65C0-A5E7-237B-C8B13F447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37686-3A4A-F09D-BC39-A5E5BDE9C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EC004-D3A9-B39D-433B-B6D22950D9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278EB0-CE3E-2B89-9E4F-D03B8E3209BE}"/>
              </a:ext>
            </a:extLst>
          </p:cNvPr>
          <p:cNvSpPr>
            <a:spLocks noGrp="1"/>
          </p:cNvSpPr>
          <p:nvPr>
            <p:ph type="sldNum" sz="quarter" idx="5"/>
          </p:nvPr>
        </p:nvSpPr>
        <p:spPr/>
        <p:txBody>
          <a:bodyPr/>
          <a:lstStyle/>
          <a:p>
            <a:fld id="{9946CEE3-4835-4F73-BA0B-02C09C038718}" type="slidenum">
              <a:rPr lang="en-US" smtClean="0"/>
              <a:t>26</a:t>
            </a:fld>
            <a:endParaRPr lang="en-US" dirty="0"/>
          </a:p>
        </p:txBody>
      </p:sp>
    </p:spTree>
    <p:extLst>
      <p:ext uri="{BB962C8B-B14F-4D97-AF65-F5344CB8AC3E}">
        <p14:creationId xmlns:p14="http://schemas.microsoft.com/office/powerpoint/2010/main" val="3502524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27</a:t>
            </a:fld>
            <a:endParaRPr lang="en-US" dirty="0"/>
          </a:p>
        </p:txBody>
      </p:sp>
    </p:spTree>
    <p:extLst>
      <p:ext uri="{BB962C8B-B14F-4D97-AF65-F5344CB8AC3E}">
        <p14:creationId xmlns:p14="http://schemas.microsoft.com/office/powerpoint/2010/main" val="1396113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28</a:t>
            </a:fld>
            <a:endParaRPr lang="en-US" dirty="0"/>
          </a:p>
        </p:txBody>
      </p:sp>
    </p:spTree>
    <p:extLst>
      <p:ext uri="{BB962C8B-B14F-4D97-AF65-F5344CB8AC3E}">
        <p14:creationId xmlns:p14="http://schemas.microsoft.com/office/powerpoint/2010/main" val="34166555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29</a:t>
            </a:fld>
            <a:endParaRPr lang="en-US" dirty="0"/>
          </a:p>
        </p:txBody>
      </p:sp>
    </p:spTree>
    <p:extLst>
      <p:ext uri="{BB962C8B-B14F-4D97-AF65-F5344CB8AC3E}">
        <p14:creationId xmlns:p14="http://schemas.microsoft.com/office/powerpoint/2010/main" val="1403145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30</a:t>
            </a:fld>
            <a:endParaRPr lang="en-US" dirty="0"/>
          </a:p>
        </p:txBody>
      </p:sp>
    </p:spTree>
    <p:extLst>
      <p:ext uri="{BB962C8B-B14F-4D97-AF65-F5344CB8AC3E}">
        <p14:creationId xmlns:p14="http://schemas.microsoft.com/office/powerpoint/2010/main" val="3541577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a:t>
            </a:fld>
            <a:endParaRPr lang="en-US" dirty="0"/>
          </a:p>
        </p:txBody>
      </p:sp>
    </p:spTree>
    <p:extLst>
      <p:ext uri="{BB962C8B-B14F-4D97-AF65-F5344CB8AC3E}">
        <p14:creationId xmlns:p14="http://schemas.microsoft.com/office/powerpoint/2010/main" val="3585357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DD601-F040-EC84-AF3C-B034BD7DE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591E8-11CB-ACF8-E523-6984D52291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8E8DC-D6D0-0CC6-9F7B-826196E241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1389B6-EB74-63EE-8B1B-75D4A76527A4}"/>
              </a:ext>
            </a:extLst>
          </p:cNvPr>
          <p:cNvSpPr>
            <a:spLocks noGrp="1"/>
          </p:cNvSpPr>
          <p:nvPr>
            <p:ph type="sldNum" sz="quarter" idx="5"/>
          </p:nvPr>
        </p:nvSpPr>
        <p:spPr/>
        <p:txBody>
          <a:bodyPr/>
          <a:lstStyle/>
          <a:p>
            <a:fld id="{9946CEE3-4835-4F73-BA0B-02C09C038718}" type="slidenum">
              <a:rPr lang="en-US" smtClean="0"/>
              <a:t>31</a:t>
            </a:fld>
            <a:endParaRPr lang="en-US" dirty="0"/>
          </a:p>
        </p:txBody>
      </p:sp>
    </p:spTree>
    <p:extLst>
      <p:ext uri="{BB962C8B-B14F-4D97-AF65-F5344CB8AC3E}">
        <p14:creationId xmlns:p14="http://schemas.microsoft.com/office/powerpoint/2010/main" val="12043113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32</a:t>
            </a:fld>
            <a:endParaRPr lang="en-US" dirty="0"/>
          </a:p>
        </p:txBody>
      </p:sp>
    </p:spTree>
    <p:extLst>
      <p:ext uri="{BB962C8B-B14F-4D97-AF65-F5344CB8AC3E}">
        <p14:creationId xmlns:p14="http://schemas.microsoft.com/office/powerpoint/2010/main" val="26860789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33</a:t>
            </a:fld>
            <a:endParaRPr lang="en-US" dirty="0"/>
          </a:p>
        </p:txBody>
      </p:sp>
    </p:spTree>
    <p:extLst>
      <p:ext uri="{BB962C8B-B14F-4D97-AF65-F5344CB8AC3E}">
        <p14:creationId xmlns:p14="http://schemas.microsoft.com/office/powerpoint/2010/main" val="2676525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34</a:t>
            </a:fld>
            <a:endParaRPr lang="en-US" dirty="0"/>
          </a:p>
        </p:txBody>
      </p:sp>
    </p:spTree>
    <p:extLst>
      <p:ext uri="{BB962C8B-B14F-4D97-AF65-F5344CB8AC3E}">
        <p14:creationId xmlns:p14="http://schemas.microsoft.com/office/powerpoint/2010/main" val="3066805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35</a:t>
            </a:fld>
            <a:endParaRPr lang="en-US" dirty="0"/>
          </a:p>
        </p:txBody>
      </p:sp>
    </p:spTree>
    <p:extLst>
      <p:ext uri="{BB962C8B-B14F-4D97-AF65-F5344CB8AC3E}">
        <p14:creationId xmlns:p14="http://schemas.microsoft.com/office/powerpoint/2010/main" val="39290939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36</a:t>
            </a:fld>
            <a:endParaRPr lang="en-US" dirty="0"/>
          </a:p>
        </p:txBody>
      </p:sp>
    </p:spTree>
    <p:extLst>
      <p:ext uri="{BB962C8B-B14F-4D97-AF65-F5344CB8AC3E}">
        <p14:creationId xmlns:p14="http://schemas.microsoft.com/office/powerpoint/2010/main" val="1137073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37</a:t>
            </a:fld>
            <a:endParaRPr lang="en-US" dirty="0"/>
          </a:p>
        </p:txBody>
      </p:sp>
    </p:spTree>
    <p:extLst>
      <p:ext uri="{BB962C8B-B14F-4D97-AF65-F5344CB8AC3E}">
        <p14:creationId xmlns:p14="http://schemas.microsoft.com/office/powerpoint/2010/main" val="15117088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38</a:t>
            </a:fld>
            <a:endParaRPr lang="en-US" dirty="0"/>
          </a:p>
        </p:txBody>
      </p:sp>
    </p:spTree>
    <p:extLst>
      <p:ext uri="{BB962C8B-B14F-4D97-AF65-F5344CB8AC3E}">
        <p14:creationId xmlns:p14="http://schemas.microsoft.com/office/powerpoint/2010/main" val="40067209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39</a:t>
            </a:fld>
            <a:endParaRPr lang="en-US" dirty="0"/>
          </a:p>
        </p:txBody>
      </p:sp>
    </p:spTree>
    <p:extLst>
      <p:ext uri="{BB962C8B-B14F-4D97-AF65-F5344CB8AC3E}">
        <p14:creationId xmlns:p14="http://schemas.microsoft.com/office/powerpoint/2010/main" val="1895629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40</a:t>
            </a:fld>
            <a:endParaRPr lang="en-US" dirty="0"/>
          </a:p>
        </p:txBody>
      </p:sp>
    </p:spTree>
    <p:extLst>
      <p:ext uri="{BB962C8B-B14F-4D97-AF65-F5344CB8AC3E}">
        <p14:creationId xmlns:p14="http://schemas.microsoft.com/office/powerpoint/2010/main" val="2359528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a:t>
            </a:fld>
            <a:endParaRPr lang="en-US" dirty="0"/>
          </a:p>
        </p:txBody>
      </p:sp>
    </p:spTree>
    <p:extLst>
      <p:ext uri="{BB962C8B-B14F-4D97-AF65-F5344CB8AC3E}">
        <p14:creationId xmlns:p14="http://schemas.microsoft.com/office/powerpoint/2010/main" val="16773944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41</a:t>
            </a:fld>
            <a:endParaRPr lang="en-US" dirty="0"/>
          </a:p>
        </p:txBody>
      </p:sp>
    </p:spTree>
    <p:extLst>
      <p:ext uri="{BB962C8B-B14F-4D97-AF65-F5344CB8AC3E}">
        <p14:creationId xmlns:p14="http://schemas.microsoft.com/office/powerpoint/2010/main" val="3866325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BB239-D74A-3569-C83E-4E6A4F93D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BCB72-4C2A-4FFB-D6B6-72B19F274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EF086A-3356-B962-8EDE-5658DEFF0C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F046DD-86E9-854F-7B4C-AF24DDB92A7F}"/>
              </a:ext>
            </a:extLst>
          </p:cNvPr>
          <p:cNvSpPr>
            <a:spLocks noGrp="1"/>
          </p:cNvSpPr>
          <p:nvPr>
            <p:ph type="sldNum" sz="quarter" idx="5"/>
          </p:nvPr>
        </p:nvSpPr>
        <p:spPr/>
        <p:txBody>
          <a:bodyPr/>
          <a:lstStyle/>
          <a:p>
            <a:fld id="{9946CEE3-4835-4F73-BA0B-02C09C038718}" type="slidenum">
              <a:rPr lang="en-US" smtClean="0"/>
              <a:t>42</a:t>
            </a:fld>
            <a:endParaRPr lang="en-US" dirty="0"/>
          </a:p>
        </p:txBody>
      </p:sp>
    </p:spTree>
    <p:extLst>
      <p:ext uri="{BB962C8B-B14F-4D97-AF65-F5344CB8AC3E}">
        <p14:creationId xmlns:p14="http://schemas.microsoft.com/office/powerpoint/2010/main" val="16987391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43</a:t>
            </a:fld>
            <a:endParaRPr lang="en-US" dirty="0"/>
          </a:p>
        </p:txBody>
      </p:sp>
    </p:spTree>
    <p:extLst>
      <p:ext uri="{BB962C8B-B14F-4D97-AF65-F5344CB8AC3E}">
        <p14:creationId xmlns:p14="http://schemas.microsoft.com/office/powerpoint/2010/main" val="14068709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44</a:t>
            </a:fld>
            <a:endParaRPr lang="en-US" dirty="0"/>
          </a:p>
        </p:txBody>
      </p:sp>
    </p:spTree>
    <p:extLst>
      <p:ext uri="{BB962C8B-B14F-4D97-AF65-F5344CB8AC3E}">
        <p14:creationId xmlns:p14="http://schemas.microsoft.com/office/powerpoint/2010/main" val="22360962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45</a:t>
            </a:fld>
            <a:endParaRPr lang="en-US" dirty="0"/>
          </a:p>
        </p:txBody>
      </p:sp>
    </p:spTree>
    <p:extLst>
      <p:ext uri="{BB962C8B-B14F-4D97-AF65-F5344CB8AC3E}">
        <p14:creationId xmlns:p14="http://schemas.microsoft.com/office/powerpoint/2010/main" val="27300716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46</a:t>
            </a:fld>
            <a:endParaRPr lang="en-US" dirty="0"/>
          </a:p>
        </p:txBody>
      </p:sp>
    </p:spTree>
    <p:extLst>
      <p:ext uri="{BB962C8B-B14F-4D97-AF65-F5344CB8AC3E}">
        <p14:creationId xmlns:p14="http://schemas.microsoft.com/office/powerpoint/2010/main" val="19910642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59</a:t>
            </a:fld>
            <a:endParaRPr lang="en-US" dirty="0"/>
          </a:p>
        </p:txBody>
      </p:sp>
    </p:spTree>
    <p:extLst>
      <p:ext uri="{BB962C8B-B14F-4D97-AF65-F5344CB8AC3E}">
        <p14:creationId xmlns:p14="http://schemas.microsoft.com/office/powerpoint/2010/main" val="1353975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5</a:t>
            </a:fld>
            <a:endParaRPr lang="en-US" dirty="0"/>
          </a:p>
        </p:txBody>
      </p:sp>
    </p:spTree>
    <p:extLst>
      <p:ext uri="{BB962C8B-B14F-4D97-AF65-F5344CB8AC3E}">
        <p14:creationId xmlns:p14="http://schemas.microsoft.com/office/powerpoint/2010/main" val="145544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6</a:t>
            </a:fld>
            <a:endParaRPr lang="en-US" dirty="0"/>
          </a:p>
        </p:txBody>
      </p:sp>
    </p:spTree>
    <p:extLst>
      <p:ext uri="{BB962C8B-B14F-4D97-AF65-F5344CB8AC3E}">
        <p14:creationId xmlns:p14="http://schemas.microsoft.com/office/powerpoint/2010/main" val="1607722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7</a:t>
            </a:fld>
            <a:endParaRPr lang="en-US" dirty="0"/>
          </a:p>
        </p:txBody>
      </p:sp>
    </p:spTree>
    <p:extLst>
      <p:ext uri="{BB962C8B-B14F-4D97-AF65-F5344CB8AC3E}">
        <p14:creationId xmlns:p14="http://schemas.microsoft.com/office/powerpoint/2010/main" val="101746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8</a:t>
            </a:fld>
            <a:endParaRPr lang="en-US" dirty="0"/>
          </a:p>
        </p:txBody>
      </p:sp>
    </p:spTree>
    <p:extLst>
      <p:ext uri="{BB962C8B-B14F-4D97-AF65-F5344CB8AC3E}">
        <p14:creationId xmlns:p14="http://schemas.microsoft.com/office/powerpoint/2010/main" val="135856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46CEE3-4835-4F73-BA0B-02C09C038718}" type="slidenum">
              <a:rPr lang="en-US" smtClean="0"/>
              <a:t>9</a:t>
            </a:fld>
            <a:endParaRPr lang="en-US" dirty="0"/>
          </a:p>
        </p:txBody>
      </p:sp>
    </p:spTree>
    <p:extLst>
      <p:ext uri="{BB962C8B-B14F-4D97-AF65-F5344CB8AC3E}">
        <p14:creationId xmlns:p14="http://schemas.microsoft.com/office/powerpoint/2010/main" val="1082393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D874152-028B-486A-9CCC-467A5536A7DC}" type="datetime1">
              <a:rPr lang="en-US" smtClean="0"/>
              <a:t>7/7/2026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1558FF-9F53-4DAD-84A1-1EEE4F190FF1}" type="datetime1">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8FA1A6-D89D-4E0B-ACDC-F92429034F56}"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A382F0-6EA8-4D82-951F-1579D6A93CC4}"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BE913C-F349-4CE3-A910-0EA13427FE0D}"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D4C5C7-4D27-4EBE-9DB8-92F5F0F40B34}"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CDAF82-EDB2-4FBF-83F4-247A1B3455CB}"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5E59DB-4C5A-44A3-897C-FF6803F94296}"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F6B6E0-E0F8-4800-BD74-7D33DFE5ED7E}"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6DC824-D0E7-4046-8B44-4AAD1C4DE2CF}"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FC221C-17A4-4F42-9F54-9F7E03AA1BBB}"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CD7CBA-5256-42F3-BAB5-33F095514AE3}" type="datetime1">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B80C04-2E33-403B-B014-7E203A57326C}" type="datetime1">
              <a:rPr lang="en-US" smtClean="0"/>
              <a:t>7/7/2026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92A49D-7D7F-4D69-A8AA-65D6B58C15F2}" type="datetime1">
              <a:rPr lang="en-US" smtClean="0"/>
              <a:t>7/7/2026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09E02903-36C1-4F6B-9F27-EA2305255204}" type="datetime1">
              <a:rPr lang="en-US" smtClean="0"/>
              <a:t>7/7/2026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8BBFA8-C775-4121-A7F6-6851C8035873}" type="datetime1">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C01760-8EEC-4A4C-BD0D-3CDAAA80A266}" type="datetime1">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83DE74-4CAD-4852-95E7-A055FD779420}" type="datetime1">
              <a:rPr lang="en-US" smtClean="0"/>
              <a:t>7/7/2026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
        <p:nvSpPr>
          <p:cNvPr id="7" name="MSIPCMContentMarking" descr="{&quot;HashCode&quot;:-1388906542,&quot;Placement&quot;:&quot;Footer&quot;,&quot;Top&quot;:519.343,&quot;Left&quot;:426.105438,&quot;SlideWidth&quot;:960,&quot;SlideHeight&quot;:540}">
            <a:extLst>
              <a:ext uri="{FF2B5EF4-FFF2-40B4-BE49-F238E27FC236}">
                <a16:creationId xmlns:a16="http://schemas.microsoft.com/office/drawing/2014/main" id="{11D07D5A-C194-4E3A-84A4-9DFCBB9B9324}"/>
              </a:ext>
            </a:extLst>
          </p:cNvPr>
          <p:cNvSpPr txBox="1"/>
          <p:nvPr userDrawn="1"/>
        </p:nvSpPr>
        <p:spPr>
          <a:xfrm>
            <a:off x="5411539" y="6595656"/>
            <a:ext cx="13689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Banner Internal Data</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3D1E5586-8BB5-40F6-96C3-2E87DD7CE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3E3F80-D945-4490-916D-6384E6895E6F}"/>
              </a:ext>
            </a:extLst>
          </p:cNvPr>
          <p:cNvSpPr>
            <a:spLocks noGrp="1"/>
          </p:cNvSpPr>
          <p:nvPr>
            <p:ph type="ctrTitle"/>
          </p:nvPr>
        </p:nvSpPr>
        <p:spPr>
          <a:xfrm>
            <a:off x="1993805" y="1354668"/>
            <a:ext cx="8204391" cy="2346475"/>
          </a:xfrm>
        </p:spPr>
        <p:txBody>
          <a:bodyPr>
            <a:normAutofit fontScale="90000"/>
          </a:bodyPr>
          <a:lstStyle/>
          <a:p>
            <a:pPr algn="ctr"/>
            <a:r>
              <a:rPr lang="en-US" sz="6000" dirty="0"/>
              <a:t>Inpatient diabetes management</a:t>
            </a:r>
            <a:br>
              <a:rPr lang="en-US" sz="6000" dirty="0"/>
            </a:br>
            <a:r>
              <a:rPr lang="en-US" sz="6000" dirty="0"/>
              <a:t>ahd </a:t>
            </a:r>
            <a:r>
              <a:rPr lang="en-US" sz="6000" dirty="0" err="1"/>
              <a:t>july</a:t>
            </a:r>
            <a:r>
              <a:rPr lang="en-US" sz="6000" dirty="0"/>
              <a:t> 2026</a:t>
            </a:r>
          </a:p>
        </p:txBody>
      </p:sp>
      <p:cxnSp>
        <p:nvCxnSpPr>
          <p:cNvPr id="91" name="Straight Connector 90">
            <a:extLst>
              <a:ext uri="{FF2B5EF4-FFF2-40B4-BE49-F238E27FC236}">
                <a16:creationId xmlns:a16="http://schemas.microsoft.com/office/drawing/2014/main" id="{8A832D40-B9E2-4CE7-9E0A-B35591EA20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3810000"/>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616351BD-4BE1-47AD-8B65-1472A3BE63E4}"/>
              </a:ext>
            </a:extLst>
          </p:cNvPr>
          <p:cNvSpPr>
            <a:spLocks noGrp="1"/>
          </p:cNvSpPr>
          <p:nvPr>
            <p:ph type="subTitle" idx="1"/>
          </p:nvPr>
        </p:nvSpPr>
        <p:spPr>
          <a:xfrm>
            <a:off x="2497137" y="3940629"/>
            <a:ext cx="7197726" cy="1240970"/>
          </a:xfrm>
        </p:spPr>
        <p:txBody>
          <a:bodyPr>
            <a:normAutofit/>
          </a:bodyPr>
          <a:lstStyle/>
          <a:p>
            <a:pPr algn="ctr"/>
            <a:r>
              <a:rPr lang="en-US" dirty="0"/>
              <a:t>Kendall novoa-Takara, MD</a:t>
            </a:r>
          </a:p>
        </p:txBody>
      </p:sp>
    </p:spTree>
    <p:extLst>
      <p:ext uri="{BB962C8B-B14F-4D97-AF65-F5344CB8AC3E}">
        <p14:creationId xmlns:p14="http://schemas.microsoft.com/office/powerpoint/2010/main" val="280313620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F969-8BC1-44D6-9A82-140BFA21BAA4}"/>
              </a:ext>
            </a:extLst>
          </p:cNvPr>
          <p:cNvSpPr>
            <a:spLocks noGrp="1"/>
          </p:cNvSpPr>
          <p:nvPr>
            <p:ph type="title"/>
          </p:nvPr>
        </p:nvSpPr>
        <p:spPr>
          <a:xfrm>
            <a:off x="609601" y="66675"/>
            <a:ext cx="10131425" cy="1456267"/>
          </a:xfrm>
        </p:spPr>
        <p:txBody>
          <a:bodyPr/>
          <a:lstStyle/>
          <a:p>
            <a:r>
              <a:rPr lang="en-US" dirty="0"/>
              <a:t>Ordering nutritional insulin</a:t>
            </a:r>
          </a:p>
        </p:txBody>
      </p:sp>
      <p:sp>
        <p:nvSpPr>
          <p:cNvPr id="7" name="TextBox 6">
            <a:extLst>
              <a:ext uri="{FF2B5EF4-FFF2-40B4-BE49-F238E27FC236}">
                <a16:creationId xmlns:a16="http://schemas.microsoft.com/office/drawing/2014/main" id="{79C53101-AD65-4094-B95B-2EF818627D23}"/>
              </a:ext>
            </a:extLst>
          </p:cNvPr>
          <p:cNvSpPr txBox="1"/>
          <p:nvPr/>
        </p:nvSpPr>
        <p:spPr>
          <a:xfrm>
            <a:off x="706762" y="1220561"/>
            <a:ext cx="9937102" cy="3139321"/>
          </a:xfrm>
          <a:prstGeom prst="rect">
            <a:avLst/>
          </a:prstGeom>
          <a:noFill/>
        </p:spPr>
        <p:txBody>
          <a:bodyPr wrap="square" rtlCol="0">
            <a:spAutoFit/>
          </a:bodyPr>
          <a:lstStyle/>
          <a:p>
            <a:r>
              <a:rPr lang="en-US" dirty="0"/>
              <a:t>USING POWER PLAN</a:t>
            </a:r>
          </a:p>
          <a:p>
            <a:pPr marL="285750" indent="-285750">
              <a:buFont typeface="Arial" panose="020B0604020202020204" pitchFamily="34" charset="0"/>
              <a:buChar char="•"/>
            </a:pPr>
            <a:r>
              <a:rPr lang="en-US" dirty="0"/>
              <a:t>Insulin doses calculated by weight=TDD below if using basal insulin ordered in power plan*</a:t>
            </a:r>
          </a:p>
          <a:p>
            <a:pPr marL="285750" indent="-285750">
              <a:buFont typeface="Arial" panose="020B0604020202020204" pitchFamily="34" charset="0"/>
              <a:buChar char="•"/>
            </a:pPr>
            <a:r>
              <a:rPr lang="en-US" dirty="0"/>
              <a:t>0.03=lower resistance  (TDD 0.2 units/kg)*</a:t>
            </a:r>
          </a:p>
          <a:p>
            <a:pPr marL="285750" indent="-285750">
              <a:buFont typeface="Arial" panose="020B0604020202020204" pitchFamily="34" charset="0"/>
              <a:buChar char="•"/>
            </a:pPr>
            <a:r>
              <a:rPr lang="en-US" dirty="0"/>
              <a:t>0.08-=higher resistance (TDD 0.5 units/kg*</a:t>
            </a:r>
          </a:p>
          <a:p>
            <a:pPr marL="285750" indent="-285750">
              <a:buFont typeface="Arial" panose="020B0604020202020204" pitchFamily="34" charset="0"/>
              <a:buChar char="•"/>
            </a:pPr>
            <a:r>
              <a:rPr lang="en-US" dirty="0"/>
              <a:t>0.12=aggressive (TDD 0.7 unit/kg)*</a:t>
            </a:r>
          </a:p>
          <a:p>
            <a:pPr marL="285750" indent="-285750">
              <a:buFont typeface="Arial" panose="020B0604020202020204" pitchFamily="34" charset="0"/>
              <a:buChar char="•"/>
            </a:pPr>
            <a:r>
              <a:rPr lang="en-US" dirty="0"/>
              <a:t>If you want a different dose than the one calculated, you can change dose after clicking on ‘orders for signature’ and before ‘sign’</a:t>
            </a:r>
          </a:p>
          <a:p>
            <a:pPr marL="285750" indent="-285750">
              <a:buFont typeface="Arial" panose="020B0604020202020204" pitchFamily="34" charset="0"/>
              <a:buChar char="•"/>
            </a:pPr>
            <a:endParaRPr lang="en-US" dirty="0"/>
          </a:p>
          <a:p>
            <a:r>
              <a:rPr lang="en-US" dirty="0"/>
              <a:t>CAN ORDER OUTSIDE OF POWER PLAN</a:t>
            </a:r>
          </a:p>
          <a:p>
            <a:pPr marL="285750" indent="-285750">
              <a:buFont typeface="Arial" panose="020B0604020202020204" pitchFamily="34" charset="0"/>
              <a:buChar char="•"/>
            </a:pPr>
            <a:r>
              <a:rPr lang="en-US" dirty="0"/>
              <a:t>Order outside of power plan</a:t>
            </a:r>
          </a:p>
          <a:p>
            <a:endParaRPr lang="en-US" dirty="0"/>
          </a:p>
        </p:txBody>
      </p:sp>
      <p:pic>
        <p:nvPicPr>
          <p:cNvPr id="3" name="Picture 2">
            <a:extLst>
              <a:ext uri="{FF2B5EF4-FFF2-40B4-BE49-F238E27FC236}">
                <a16:creationId xmlns:a16="http://schemas.microsoft.com/office/drawing/2014/main" id="{1BB6E665-2E05-831D-AEEC-B0863B6A9DE5}"/>
              </a:ext>
            </a:extLst>
          </p:cNvPr>
          <p:cNvPicPr>
            <a:picLocks noChangeAspect="1"/>
          </p:cNvPicPr>
          <p:nvPr/>
        </p:nvPicPr>
        <p:blipFill>
          <a:blip r:embed="rId3"/>
          <a:stretch>
            <a:fillRect/>
          </a:stretch>
        </p:blipFill>
        <p:spPr>
          <a:xfrm>
            <a:off x="1179992" y="4192634"/>
            <a:ext cx="9335608" cy="1862936"/>
          </a:xfrm>
          <a:prstGeom prst="rect">
            <a:avLst/>
          </a:prstGeom>
        </p:spPr>
      </p:pic>
    </p:spTree>
    <p:extLst>
      <p:ext uri="{BB962C8B-B14F-4D97-AF65-F5344CB8AC3E}">
        <p14:creationId xmlns:p14="http://schemas.microsoft.com/office/powerpoint/2010/main" val="2046933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8FC27-4262-4CBF-A2E0-38B0CCD286D1}"/>
              </a:ext>
            </a:extLst>
          </p:cNvPr>
          <p:cNvSpPr>
            <a:spLocks noGrp="1"/>
          </p:cNvSpPr>
          <p:nvPr>
            <p:ph type="title"/>
          </p:nvPr>
        </p:nvSpPr>
        <p:spPr>
          <a:xfrm>
            <a:off x="629817" y="105747"/>
            <a:ext cx="10131425" cy="1456267"/>
          </a:xfrm>
        </p:spPr>
        <p:txBody>
          <a:bodyPr/>
          <a:lstStyle/>
          <a:p>
            <a:r>
              <a:rPr lang="en-US" dirty="0"/>
              <a:t>Ordering a diet in the power plan</a:t>
            </a:r>
          </a:p>
        </p:txBody>
      </p:sp>
      <p:sp>
        <p:nvSpPr>
          <p:cNvPr id="5" name="TextBox 4">
            <a:extLst>
              <a:ext uri="{FF2B5EF4-FFF2-40B4-BE49-F238E27FC236}">
                <a16:creationId xmlns:a16="http://schemas.microsoft.com/office/drawing/2014/main" id="{35BFE540-FCCC-4193-BA5F-8294A7349B34}"/>
              </a:ext>
            </a:extLst>
          </p:cNvPr>
          <p:cNvSpPr txBox="1"/>
          <p:nvPr/>
        </p:nvSpPr>
        <p:spPr>
          <a:xfrm>
            <a:off x="427456" y="1078934"/>
            <a:ext cx="3211093" cy="4524315"/>
          </a:xfrm>
          <a:prstGeom prst="rect">
            <a:avLst/>
          </a:prstGeom>
          <a:noFill/>
        </p:spPr>
        <p:txBody>
          <a:bodyPr wrap="square" rtlCol="0">
            <a:spAutoFit/>
          </a:bodyPr>
          <a:lstStyle/>
          <a:p>
            <a:r>
              <a:rPr lang="en-US" dirty="0"/>
              <a:t>SELECT A DIET</a:t>
            </a:r>
          </a:p>
          <a:p>
            <a:endParaRPr lang="en-US" dirty="0"/>
          </a:p>
          <a:p>
            <a:pPr marL="285750" indent="-285750">
              <a:buFont typeface="Arial" panose="020B0604020202020204" pitchFamily="34" charset="0"/>
              <a:buChar char="•"/>
            </a:pPr>
            <a:r>
              <a:rPr lang="en-US" dirty="0">
                <a:solidFill>
                  <a:srgbClr val="FFFF00"/>
                </a:solidFill>
              </a:rPr>
              <a:t>Recommended starting is 60 g for heavier patients/males</a:t>
            </a:r>
          </a:p>
          <a:p>
            <a:pPr marL="285750" indent="-285750">
              <a:buFont typeface="Arial" panose="020B0604020202020204" pitchFamily="34" charset="0"/>
              <a:buChar char="•"/>
            </a:pPr>
            <a:r>
              <a:rPr lang="en-US" dirty="0">
                <a:solidFill>
                  <a:srgbClr val="FFFF00"/>
                </a:solidFill>
              </a:rPr>
              <a:t>45 g for lighter patients/female</a:t>
            </a:r>
          </a:p>
          <a:p>
            <a:pPr marL="285750" indent="-285750">
              <a:buFont typeface="Arial" panose="020B0604020202020204" pitchFamily="34" charset="0"/>
              <a:buChar char="•"/>
            </a:pPr>
            <a:r>
              <a:rPr lang="en-US" dirty="0">
                <a:solidFill>
                  <a:srgbClr val="FFFF00"/>
                </a:solidFill>
              </a:rPr>
              <a:t>DO NOT ORDER 30 g diet!!!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Did you know you can order carb control liquid diets here?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DO NOT USE CARB CONTROL DIETS FOR CF PATIENTS-they should get high protein, high calorie diets!</a:t>
            </a:r>
          </a:p>
        </p:txBody>
      </p:sp>
      <p:pic>
        <p:nvPicPr>
          <p:cNvPr id="6" name="Picture 5">
            <a:extLst>
              <a:ext uri="{FF2B5EF4-FFF2-40B4-BE49-F238E27FC236}">
                <a16:creationId xmlns:a16="http://schemas.microsoft.com/office/drawing/2014/main" id="{51F0D9D1-6629-09CB-B4ED-58B143DD41D7}"/>
              </a:ext>
            </a:extLst>
          </p:cNvPr>
          <p:cNvPicPr>
            <a:picLocks noChangeAspect="1"/>
          </p:cNvPicPr>
          <p:nvPr/>
        </p:nvPicPr>
        <p:blipFill>
          <a:blip r:embed="rId3"/>
          <a:stretch>
            <a:fillRect/>
          </a:stretch>
        </p:blipFill>
        <p:spPr>
          <a:xfrm>
            <a:off x="3638549" y="2681183"/>
            <a:ext cx="7944959" cy="1495634"/>
          </a:xfrm>
          <a:prstGeom prst="rect">
            <a:avLst/>
          </a:prstGeom>
        </p:spPr>
      </p:pic>
      <p:pic>
        <p:nvPicPr>
          <p:cNvPr id="7" name="Picture 6">
            <a:extLst>
              <a:ext uri="{FF2B5EF4-FFF2-40B4-BE49-F238E27FC236}">
                <a16:creationId xmlns:a16="http://schemas.microsoft.com/office/drawing/2014/main" id="{8276B512-68C6-C40B-D23B-AAD5307625B9}"/>
              </a:ext>
            </a:extLst>
          </p:cNvPr>
          <p:cNvPicPr>
            <a:picLocks noChangeAspect="1"/>
          </p:cNvPicPr>
          <p:nvPr/>
        </p:nvPicPr>
        <p:blipFill>
          <a:blip r:embed="rId4"/>
          <a:stretch>
            <a:fillRect/>
          </a:stretch>
        </p:blipFill>
        <p:spPr>
          <a:xfrm>
            <a:off x="7754796" y="2654741"/>
            <a:ext cx="3828711" cy="1548518"/>
          </a:xfrm>
          <a:prstGeom prst="rect">
            <a:avLst/>
          </a:prstGeom>
        </p:spPr>
      </p:pic>
    </p:spTree>
    <p:extLst>
      <p:ext uri="{BB962C8B-B14F-4D97-AF65-F5344CB8AC3E}">
        <p14:creationId xmlns:p14="http://schemas.microsoft.com/office/powerpoint/2010/main" val="2032542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06E8-9F07-4F66-B3BC-11C50C0E7B92}"/>
              </a:ext>
            </a:extLst>
          </p:cNvPr>
          <p:cNvSpPr>
            <a:spLocks noGrp="1"/>
          </p:cNvSpPr>
          <p:nvPr>
            <p:ph type="title"/>
          </p:nvPr>
        </p:nvSpPr>
        <p:spPr>
          <a:xfrm>
            <a:off x="153662" y="-168764"/>
            <a:ext cx="10131425" cy="1209869"/>
          </a:xfrm>
        </p:spPr>
        <p:txBody>
          <a:bodyPr/>
          <a:lstStyle/>
          <a:p>
            <a:r>
              <a:rPr lang="en-US" dirty="0"/>
              <a:t>Ordering correctional insulin</a:t>
            </a:r>
          </a:p>
        </p:txBody>
      </p:sp>
      <p:sp>
        <p:nvSpPr>
          <p:cNvPr id="5" name="TextBox 4">
            <a:extLst>
              <a:ext uri="{FF2B5EF4-FFF2-40B4-BE49-F238E27FC236}">
                <a16:creationId xmlns:a16="http://schemas.microsoft.com/office/drawing/2014/main" id="{5B120CB3-A94F-4E0B-8058-747D974223BB}"/>
              </a:ext>
            </a:extLst>
          </p:cNvPr>
          <p:cNvSpPr txBox="1"/>
          <p:nvPr/>
        </p:nvSpPr>
        <p:spPr>
          <a:xfrm>
            <a:off x="287286" y="892213"/>
            <a:ext cx="2744754" cy="3970318"/>
          </a:xfrm>
          <a:prstGeom prst="rect">
            <a:avLst/>
          </a:prstGeom>
          <a:noFill/>
        </p:spPr>
        <p:txBody>
          <a:bodyPr wrap="square" rtlCol="0">
            <a:spAutoFit/>
          </a:bodyPr>
          <a:lstStyle/>
          <a:p>
            <a:endParaRPr lang="en-US" dirty="0"/>
          </a:p>
          <a:p>
            <a:endParaRPr lang="en-US" dirty="0"/>
          </a:p>
          <a:p>
            <a:endParaRPr lang="en-US" dirty="0"/>
          </a:p>
          <a:p>
            <a:pPr marL="285750" indent="-285750">
              <a:buFont typeface="Arial" panose="020B0604020202020204" pitchFamily="34" charset="0"/>
              <a:buChar char="•"/>
            </a:pPr>
            <a:r>
              <a:rPr lang="en-US" dirty="0"/>
              <a:t>Select intensity of correctional insulin (SSI)</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Option for bedtime correctional insulin which starts at a higher glucose level (200+)</a:t>
            </a:r>
          </a:p>
        </p:txBody>
      </p:sp>
      <p:pic>
        <p:nvPicPr>
          <p:cNvPr id="3" name="Picture 2">
            <a:extLst>
              <a:ext uri="{FF2B5EF4-FFF2-40B4-BE49-F238E27FC236}">
                <a16:creationId xmlns:a16="http://schemas.microsoft.com/office/drawing/2014/main" id="{F595332E-DFCB-E04A-5540-55A94CEE565C}"/>
              </a:ext>
            </a:extLst>
          </p:cNvPr>
          <p:cNvPicPr>
            <a:picLocks noChangeAspect="1"/>
          </p:cNvPicPr>
          <p:nvPr/>
        </p:nvPicPr>
        <p:blipFill>
          <a:blip r:embed="rId3"/>
          <a:stretch>
            <a:fillRect/>
          </a:stretch>
        </p:blipFill>
        <p:spPr>
          <a:xfrm>
            <a:off x="3720335" y="703640"/>
            <a:ext cx="8282974" cy="4223497"/>
          </a:xfrm>
          <a:prstGeom prst="rect">
            <a:avLst/>
          </a:prstGeom>
        </p:spPr>
      </p:pic>
      <p:cxnSp>
        <p:nvCxnSpPr>
          <p:cNvPr id="13" name="Straight Arrow Connector 12">
            <a:extLst>
              <a:ext uri="{FF2B5EF4-FFF2-40B4-BE49-F238E27FC236}">
                <a16:creationId xmlns:a16="http://schemas.microsoft.com/office/drawing/2014/main" id="{1B6FACC7-21B8-8B54-B8B6-4A337C4D812A}"/>
              </a:ext>
            </a:extLst>
          </p:cNvPr>
          <p:cNvCxnSpPr>
            <a:cxnSpLocks/>
          </p:cNvCxnSpPr>
          <p:nvPr/>
        </p:nvCxnSpPr>
        <p:spPr>
          <a:xfrm flipV="1">
            <a:off x="2501153" y="2877372"/>
            <a:ext cx="1352241" cy="13394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FE2DCD1-2C15-B103-DA1B-893D6579394A}"/>
              </a:ext>
            </a:extLst>
          </p:cNvPr>
          <p:cNvPicPr>
            <a:picLocks noChangeAspect="1"/>
          </p:cNvPicPr>
          <p:nvPr/>
        </p:nvPicPr>
        <p:blipFill>
          <a:blip r:embed="rId4"/>
          <a:srcRect l="-15325" r="34725"/>
          <a:stretch>
            <a:fillRect/>
          </a:stretch>
        </p:blipFill>
        <p:spPr>
          <a:xfrm>
            <a:off x="-662006" y="2781673"/>
            <a:ext cx="3999163" cy="771633"/>
          </a:xfrm>
          <a:prstGeom prst="rect">
            <a:avLst/>
          </a:prstGeom>
        </p:spPr>
      </p:pic>
      <p:cxnSp>
        <p:nvCxnSpPr>
          <p:cNvPr id="17" name="Straight Arrow Connector 16">
            <a:extLst>
              <a:ext uri="{FF2B5EF4-FFF2-40B4-BE49-F238E27FC236}">
                <a16:creationId xmlns:a16="http://schemas.microsoft.com/office/drawing/2014/main" id="{22E569F5-AA77-9007-4216-558F6343C04D}"/>
              </a:ext>
            </a:extLst>
          </p:cNvPr>
          <p:cNvCxnSpPr>
            <a:cxnSpLocks/>
          </p:cNvCxnSpPr>
          <p:nvPr/>
        </p:nvCxnSpPr>
        <p:spPr>
          <a:xfrm>
            <a:off x="3032040" y="2175309"/>
            <a:ext cx="688295" cy="4734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B5D1FD8-3559-C18D-7706-761BB9C160F8}"/>
              </a:ext>
            </a:extLst>
          </p:cNvPr>
          <p:cNvCxnSpPr/>
          <p:nvPr/>
        </p:nvCxnSpPr>
        <p:spPr>
          <a:xfrm>
            <a:off x="1573036" y="2311887"/>
            <a:ext cx="0" cy="33688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4DD75D62-F215-C54C-F82A-C9C18E69BE0F}"/>
              </a:ext>
            </a:extLst>
          </p:cNvPr>
          <p:cNvPicPr>
            <a:picLocks noChangeAspect="1"/>
          </p:cNvPicPr>
          <p:nvPr/>
        </p:nvPicPr>
        <p:blipFill>
          <a:blip r:embed="rId5"/>
          <a:stretch>
            <a:fillRect/>
          </a:stretch>
        </p:blipFill>
        <p:spPr>
          <a:xfrm>
            <a:off x="3853394" y="5479576"/>
            <a:ext cx="7592485" cy="1190791"/>
          </a:xfrm>
          <a:prstGeom prst="rect">
            <a:avLst/>
          </a:prstGeom>
        </p:spPr>
      </p:pic>
      <p:sp>
        <p:nvSpPr>
          <p:cNvPr id="24" name="Oval 23">
            <a:extLst>
              <a:ext uri="{FF2B5EF4-FFF2-40B4-BE49-F238E27FC236}">
                <a16:creationId xmlns:a16="http://schemas.microsoft.com/office/drawing/2014/main" id="{7C8E6730-E6E0-22AD-C494-A5FB66F29F29}"/>
              </a:ext>
            </a:extLst>
          </p:cNvPr>
          <p:cNvSpPr/>
          <p:nvPr/>
        </p:nvSpPr>
        <p:spPr>
          <a:xfrm>
            <a:off x="3542097" y="606392"/>
            <a:ext cx="1915427" cy="285821"/>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093CE6B7-B670-1450-E1A6-D5B2790F60EC}"/>
              </a:ext>
            </a:extLst>
          </p:cNvPr>
          <p:cNvPicPr>
            <a:picLocks noChangeAspect="1"/>
          </p:cNvPicPr>
          <p:nvPr/>
        </p:nvPicPr>
        <p:blipFill>
          <a:blip r:embed="rId6"/>
          <a:stretch>
            <a:fillRect/>
          </a:stretch>
        </p:blipFill>
        <p:spPr>
          <a:xfrm>
            <a:off x="3720335" y="5342021"/>
            <a:ext cx="2305080" cy="439853"/>
          </a:xfrm>
          <a:prstGeom prst="rect">
            <a:avLst/>
          </a:prstGeom>
        </p:spPr>
      </p:pic>
    </p:spTree>
    <p:extLst>
      <p:ext uri="{BB962C8B-B14F-4D97-AF65-F5344CB8AC3E}">
        <p14:creationId xmlns:p14="http://schemas.microsoft.com/office/powerpoint/2010/main" val="1484807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5776-7B44-494C-ADE9-F0AB6FA7C1B4}"/>
              </a:ext>
            </a:extLst>
          </p:cNvPr>
          <p:cNvSpPr>
            <a:spLocks noGrp="1"/>
          </p:cNvSpPr>
          <p:nvPr>
            <p:ph type="title"/>
          </p:nvPr>
        </p:nvSpPr>
        <p:spPr>
          <a:xfrm>
            <a:off x="685801" y="338666"/>
            <a:ext cx="10131425" cy="1456267"/>
          </a:xfrm>
        </p:spPr>
        <p:txBody>
          <a:bodyPr/>
          <a:lstStyle/>
          <a:p>
            <a:r>
              <a:rPr lang="en-US" dirty="0"/>
              <a:t>DIABETES EDUCATION CONSULTS</a:t>
            </a:r>
          </a:p>
        </p:txBody>
      </p:sp>
      <p:sp>
        <p:nvSpPr>
          <p:cNvPr id="3" name="Content Placeholder 2">
            <a:extLst>
              <a:ext uri="{FF2B5EF4-FFF2-40B4-BE49-F238E27FC236}">
                <a16:creationId xmlns:a16="http://schemas.microsoft.com/office/drawing/2014/main" id="{6710431A-CC3C-4A26-AA63-F9515A338ED6}"/>
              </a:ext>
            </a:extLst>
          </p:cNvPr>
          <p:cNvSpPr>
            <a:spLocks noGrp="1"/>
          </p:cNvSpPr>
          <p:nvPr>
            <p:ph idx="1"/>
          </p:nvPr>
        </p:nvSpPr>
        <p:spPr>
          <a:xfrm>
            <a:off x="685800" y="2364777"/>
            <a:ext cx="10830339" cy="3649133"/>
          </a:xfrm>
        </p:spPr>
        <p:txBody>
          <a:bodyPr>
            <a:noAutofit/>
          </a:bodyPr>
          <a:lstStyle/>
          <a:p>
            <a:r>
              <a:rPr lang="en-US" sz="2400" kern="1400" dirty="0">
                <a:ln>
                  <a:noFill/>
                </a:ln>
                <a:effectLst/>
                <a:latin typeface="Calibri" panose="020F0502020204030204" pitchFamily="34" charset="0"/>
              </a:rPr>
              <a:t>Newly diagnosed diabetes</a:t>
            </a:r>
          </a:p>
          <a:p>
            <a:r>
              <a:rPr lang="en-US" sz="2400" kern="1400" dirty="0">
                <a:ln>
                  <a:noFill/>
                </a:ln>
                <a:effectLst/>
                <a:latin typeface="Calibri" panose="020F0502020204030204" pitchFamily="34" charset="0"/>
              </a:rPr>
              <a:t>New insulin starts or change in home regimen </a:t>
            </a:r>
          </a:p>
          <a:p>
            <a:r>
              <a:rPr lang="en-US" sz="2400" kern="1400" dirty="0">
                <a:ln>
                  <a:noFill/>
                </a:ln>
                <a:effectLst/>
                <a:latin typeface="Calibri" panose="020F0502020204030204" pitchFamily="34" charset="0"/>
              </a:rPr>
              <a:t>Poorly-controlled diabetes with A1c&gt;9</a:t>
            </a:r>
          </a:p>
          <a:p>
            <a:r>
              <a:rPr lang="en-US" sz="2400" kern="1400" dirty="0">
                <a:ln>
                  <a:noFill/>
                </a:ln>
                <a:effectLst/>
                <a:latin typeface="Calibri" panose="020F0502020204030204" pitchFamily="34" charset="0"/>
              </a:rPr>
              <a:t>Complex patients (DKA, transplant, etc.) </a:t>
            </a:r>
          </a:p>
          <a:p>
            <a:r>
              <a:rPr lang="en-US" sz="2400" kern="1400" dirty="0">
                <a:ln>
                  <a:noFill/>
                </a:ln>
                <a:effectLst/>
                <a:latin typeface="Calibri" panose="020F0502020204030204" pitchFamily="34" charset="0"/>
              </a:rPr>
              <a:t>Insulin pump patients</a:t>
            </a:r>
          </a:p>
          <a:p>
            <a:r>
              <a:rPr lang="en-US" sz="2400" kern="1400" dirty="0">
                <a:latin typeface="Calibri" panose="020F0502020204030204" pitchFamily="34" charset="0"/>
              </a:rPr>
              <a:t>Order in Cerner</a:t>
            </a:r>
          </a:p>
          <a:p>
            <a:endParaRPr lang="en-US" sz="2400" dirty="0"/>
          </a:p>
        </p:txBody>
      </p:sp>
    </p:spTree>
    <p:extLst>
      <p:ext uri="{BB962C8B-B14F-4D97-AF65-F5344CB8AC3E}">
        <p14:creationId xmlns:p14="http://schemas.microsoft.com/office/powerpoint/2010/main" val="3759413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3DE7-B279-4FF8-9C78-32B816934757}"/>
              </a:ext>
            </a:extLst>
          </p:cNvPr>
          <p:cNvSpPr>
            <a:spLocks noGrp="1"/>
          </p:cNvSpPr>
          <p:nvPr>
            <p:ph type="title"/>
          </p:nvPr>
        </p:nvSpPr>
        <p:spPr>
          <a:xfrm>
            <a:off x="685800" y="-92765"/>
            <a:ext cx="10131425" cy="1456267"/>
          </a:xfrm>
        </p:spPr>
        <p:txBody>
          <a:bodyPr/>
          <a:lstStyle/>
          <a:p>
            <a:r>
              <a:rPr lang="en-US" dirty="0"/>
              <a:t>Case 1</a:t>
            </a:r>
          </a:p>
        </p:txBody>
      </p:sp>
      <p:sp>
        <p:nvSpPr>
          <p:cNvPr id="3" name="Content Placeholder 2">
            <a:extLst>
              <a:ext uri="{FF2B5EF4-FFF2-40B4-BE49-F238E27FC236}">
                <a16:creationId xmlns:a16="http://schemas.microsoft.com/office/drawing/2014/main" id="{ADB5E6A1-794C-4A4F-A806-43AD92B6088F}"/>
              </a:ext>
            </a:extLst>
          </p:cNvPr>
          <p:cNvSpPr>
            <a:spLocks noGrp="1"/>
          </p:cNvSpPr>
          <p:nvPr>
            <p:ph idx="1"/>
          </p:nvPr>
        </p:nvSpPr>
        <p:spPr>
          <a:xfrm>
            <a:off x="371060" y="1058701"/>
            <a:ext cx="11675165" cy="5567386"/>
          </a:xfrm>
        </p:spPr>
        <p:txBody>
          <a:bodyPr>
            <a:normAutofit lnSpcReduction="10000"/>
          </a:bodyPr>
          <a:lstStyle/>
          <a:p>
            <a:pPr marL="0" indent="0">
              <a:buNone/>
            </a:pPr>
            <a:r>
              <a:rPr lang="en-US" dirty="0"/>
              <a:t>70-year-old male with DM 2, HTN, CAD, is transferred out of the ICU overnight after undergoing emergent open cholecystectomy 3 days ago for a perforated gallbladder. Wt. 200 kg. A1c 15</a:t>
            </a:r>
          </a:p>
          <a:p>
            <a:pPr marL="0" indent="0">
              <a:buNone/>
            </a:pPr>
            <a:r>
              <a:rPr lang="en-US" dirty="0"/>
              <a:t>For the past 24 hours</a:t>
            </a:r>
          </a:p>
          <a:p>
            <a:pPr>
              <a:buFontTx/>
              <a:buChar char="-"/>
            </a:pPr>
            <a:r>
              <a:rPr lang="en-US" dirty="0"/>
              <a:t>regular diet and has been eating &gt;50% of his meals </a:t>
            </a:r>
          </a:p>
          <a:p>
            <a:pPr>
              <a:buFontTx/>
              <a:buChar char="-"/>
            </a:pPr>
            <a:r>
              <a:rPr lang="en-US" dirty="0"/>
              <a:t>got glargine 10 units, and lispro 5 units tid.  </a:t>
            </a:r>
          </a:p>
          <a:p>
            <a:pPr>
              <a:buFontTx/>
              <a:buChar char="-"/>
            </a:pPr>
            <a:r>
              <a:rPr lang="en-US" dirty="0"/>
              <a:t>ALL  blood sugars &gt; 300 and has gotten 30 units of correctional insulin. TDD=55. </a:t>
            </a:r>
          </a:p>
          <a:p>
            <a:pPr>
              <a:buFontTx/>
              <a:buChar char="-"/>
            </a:pPr>
            <a:r>
              <a:rPr lang="en-US" dirty="0"/>
              <a:t>home regimen: metformin 1000 mg po bid, 70/30 insulin 20 units in the am and 10 units in the pm (TDD 30 units)</a:t>
            </a:r>
          </a:p>
          <a:p>
            <a:pPr marL="0" indent="0">
              <a:buNone/>
            </a:pPr>
            <a:endParaRPr lang="en-US" dirty="0"/>
          </a:p>
          <a:p>
            <a:pPr marL="0" indent="0">
              <a:buNone/>
            </a:pPr>
            <a:r>
              <a:rPr lang="en-US" dirty="0"/>
              <a:t>In addition to carb control diet 60 grams and ac/hs fingersticks, which of the following would be best to treat his diabetes?</a:t>
            </a:r>
          </a:p>
          <a:p>
            <a:pPr marL="0" indent="0">
              <a:buNone/>
            </a:pPr>
            <a:endParaRPr lang="en-US" dirty="0"/>
          </a:p>
          <a:p>
            <a:pPr marL="0" indent="0">
              <a:buNone/>
            </a:pPr>
            <a:r>
              <a:rPr lang="en-US" dirty="0"/>
              <a:t>A. glargine 10 units, lispro 5 units tid ac, aggressive resistance sliding scale insulin </a:t>
            </a:r>
          </a:p>
          <a:p>
            <a:pPr marL="0" indent="0">
              <a:buNone/>
            </a:pPr>
            <a:r>
              <a:rPr lang="en-US" dirty="0"/>
              <a:t>B. glargine 27 units, lispro 9 units tid ac, aggressive resistance sliding scale insulin </a:t>
            </a:r>
          </a:p>
          <a:p>
            <a:pPr marL="0" indent="0">
              <a:buNone/>
            </a:pPr>
            <a:r>
              <a:rPr lang="en-US" dirty="0"/>
              <a:t>C. glargine 36 units, lispro 12 units tid ac, aggressive resistance sliding scale insulin</a:t>
            </a:r>
          </a:p>
          <a:p>
            <a:pPr marL="0" indent="0">
              <a:buNone/>
            </a:pPr>
            <a:r>
              <a:rPr lang="en-US" dirty="0"/>
              <a:t>D. glargine 50 units, lispro 16 units tid ac, aggressive resistance sliding scale insulin</a:t>
            </a:r>
          </a:p>
          <a:p>
            <a:pPr marL="0" indent="0">
              <a:buNone/>
            </a:pPr>
            <a:endParaRPr lang="en-US" dirty="0"/>
          </a:p>
        </p:txBody>
      </p:sp>
    </p:spTree>
    <p:extLst>
      <p:ext uri="{BB962C8B-B14F-4D97-AF65-F5344CB8AC3E}">
        <p14:creationId xmlns:p14="http://schemas.microsoft.com/office/powerpoint/2010/main" val="926267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3DE7-B279-4FF8-9C78-32B816934757}"/>
              </a:ext>
            </a:extLst>
          </p:cNvPr>
          <p:cNvSpPr>
            <a:spLocks noGrp="1"/>
          </p:cNvSpPr>
          <p:nvPr>
            <p:ph type="title"/>
          </p:nvPr>
        </p:nvSpPr>
        <p:spPr>
          <a:xfrm>
            <a:off x="258416" y="238093"/>
            <a:ext cx="9581619" cy="1456267"/>
          </a:xfrm>
        </p:spPr>
        <p:txBody>
          <a:bodyPr/>
          <a:lstStyle/>
          <a:p>
            <a:r>
              <a:rPr lang="en-US" dirty="0"/>
              <a:t>          Case 1—two good answers: c and d</a:t>
            </a:r>
          </a:p>
        </p:txBody>
      </p:sp>
      <p:sp>
        <p:nvSpPr>
          <p:cNvPr id="3" name="Content Placeholder 2">
            <a:extLst>
              <a:ext uri="{FF2B5EF4-FFF2-40B4-BE49-F238E27FC236}">
                <a16:creationId xmlns:a16="http://schemas.microsoft.com/office/drawing/2014/main" id="{ADB5E6A1-794C-4A4F-A806-43AD92B6088F}"/>
              </a:ext>
            </a:extLst>
          </p:cNvPr>
          <p:cNvSpPr>
            <a:spLocks noGrp="1"/>
          </p:cNvSpPr>
          <p:nvPr>
            <p:ph idx="1"/>
          </p:nvPr>
        </p:nvSpPr>
        <p:spPr>
          <a:xfrm>
            <a:off x="344142" y="1995878"/>
            <a:ext cx="11675165" cy="3804847"/>
          </a:xfrm>
        </p:spPr>
        <p:txBody>
          <a:bodyPr>
            <a:noAutofit/>
          </a:bodyPr>
          <a:lstStyle/>
          <a:p>
            <a:pPr marL="0" indent="0">
              <a:buNone/>
            </a:pPr>
            <a:r>
              <a:rPr lang="en-US" sz="2400" dirty="0"/>
              <a:t>DM 2, eating well, Was on scheduled glargine 10 units daily, and lispro 5 units tid.  In the past 24 hours, </a:t>
            </a:r>
            <a:r>
              <a:rPr lang="en-US" sz="2400" u="sng" dirty="0"/>
              <a:t>all FS&gt;300 </a:t>
            </a:r>
            <a:r>
              <a:rPr lang="en-US" sz="2400" dirty="0"/>
              <a:t>and has gotten 30 units of correctional insulin. </a:t>
            </a:r>
            <a:r>
              <a:rPr lang="en-US" sz="2400" u="sng" dirty="0"/>
              <a:t>TDD yesterday=55</a:t>
            </a:r>
            <a:r>
              <a:rPr lang="en-US" sz="2400" dirty="0"/>
              <a:t>. His weight is 200 kg. </a:t>
            </a:r>
            <a:r>
              <a:rPr lang="en-US" sz="2400" u="sng" dirty="0"/>
              <a:t>His A1c is 15</a:t>
            </a:r>
            <a:r>
              <a:rPr lang="en-US" sz="2400" dirty="0"/>
              <a:t>. Home insulin TDD 30 units</a:t>
            </a:r>
          </a:p>
          <a:p>
            <a:pPr marL="0" indent="0">
              <a:buNone/>
            </a:pPr>
            <a:r>
              <a:rPr lang="en-US" sz="2400" dirty="0"/>
              <a:t>In addition to stopping metformin, ordering carb-controlled diet 60 grams and ac/hs fingersticks, which of the following would be best to treat his diabetes?</a:t>
            </a:r>
          </a:p>
          <a:p>
            <a:pPr marL="0" marR="0" indent="0">
              <a:lnSpc>
                <a:spcPct val="107000"/>
              </a:lnSpc>
              <a:spcBef>
                <a:spcPts val="0"/>
              </a:spcBef>
              <a:spcAft>
                <a:spcPts val="0"/>
              </a:spcAft>
              <a:buNone/>
            </a:pPr>
            <a:r>
              <a:rPr lang="en-US" sz="2400" b="1" dirty="0">
                <a:solidFill>
                  <a:srgbClr val="FFFF00"/>
                </a:solidFill>
              </a:rPr>
              <a:t>C. glargine 36 units, lispro 12 units tid ac, aggressive resistance sliding scale insulin</a:t>
            </a:r>
            <a:r>
              <a:rPr lang="en-US" sz="24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(TDD 72 reflects 30% increase to what was given day before) </a:t>
            </a:r>
            <a:endParaRPr lang="en-US" sz="2400" b="1" dirty="0">
              <a:solidFill>
                <a:srgbClr val="FFFF00"/>
              </a:solidFill>
            </a:endParaRPr>
          </a:p>
          <a:p>
            <a:pPr marL="0" marR="0" indent="0">
              <a:lnSpc>
                <a:spcPct val="107000"/>
              </a:lnSpc>
              <a:spcBef>
                <a:spcPts val="0"/>
              </a:spcBef>
              <a:spcAft>
                <a:spcPts val="0"/>
              </a:spcAft>
              <a:buNone/>
            </a:pPr>
            <a:r>
              <a:rPr lang="en-US" sz="2400" b="1" dirty="0">
                <a:solidFill>
                  <a:srgbClr val="FFFF00"/>
                </a:solidFill>
              </a:rPr>
              <a:t>D. glargine 50 units, lispro 16 units tid ac, aggressive resistance sliding scale insulin </a:t>
            </a:r>
            <a:r>
              <a:rPr lang="en-US" sz="24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(weight based TDD 100 </a:t>
            </a: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en-US" sz="2400" dirty="0"/>
          </a:p>
          <a:p>
            <a:pPr marL="0" indent="0">
              <a:buNone/>
            </a:pPr>
            <a:endParaRPr lang="en-US" sz="2400" dirty="0"/>
          </a:p>
        </p:txBody>
      </p:sp>
      <p:sp>
        <p:nvSpPr>
          <p:cNvPr id="6" name="Star: 5 Points 5">
            <a:extLst>
              <a:ext uri="{FF2B5EF4-FFF2-40B4-BE49-F238E27FC236}">
                <a16:creationId xmlns:a16="http://schemas.microsoft.com/office/drawing/2014/main" id="{1698B9DF-D9CA-ABE4-9E84-A4988D17D65C}"/>
              </a:ext>
            </a:extLst>
          </p:cNvPr>
          <p:cNvSpPr/>
          <p:nvPr/>
        </p:nvSpPr>
        <p:spPr>
          <a:xfrm>
            <a:off x="315969" y="466695"/>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4093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3DE7-B279-4FF8-9C78-32B816934757}"/>
              </a:ext>
            </a:extLst>
          </p:cNvPr>
          <p:cNvSpPr>
            <a:spLocks noGrp="1"/>
          </p:cNvSpPr>
          <p:nvPr>
            <p:ph type="title"/>
          </p:nvPr>
        </p:nvSpPr>
        <p:spPr>
          <a:xfrm>
            <a:off x="258417" y="112643"/>
            <a:ext cx="2087968" cy="1456267"/>
          </a:xfrm>
        </p:spPr>
        <p:txBody>
          <a:bodyPr/>
          <a:lstStyle/>
          <a:p>
            <a:r>
              <a:rPr lang="en-US" dirty="0"/>
              <a:t>Case 1</a:t>
            </a:r>
          </a:p>
        </p:txBody>
      </p:sp>
      <p:sp>
        <p:nvSpPr>
          <p:cNvPr id="3" name="Content Placeholder 2">
            <a:extLst>
              <a:ext uri="{FF2B5EF4-FFF2-40B4-BE49-F238E27FC236}">
                <a16:creationId xmlns:a16="http://schemas.microsoft.com/office/drawing/2014/main" id="{ADB5E6A1-794C-4A4F-A806-43AD92B6088F}"/>
              </a:ext>
            </a:extLst>
          </p:cNvPr>
          <p:cNvSpPr>
            <a:spLocks noGrp="1"/>
          </p:cNvSpPr>
          <p:nvPr>
            <p:ph idx="1"/>
          </p:nvPr>
        </p:nvSpPr>
        <p:spPr>
          <a:xfrm>
            <a:off x="258417" y="2206086"/>
            <a:ext cx="11675165" cy="3804847"/>
          </a:xfrm>
        </p:spPr>
        <p:txBody>
          <a:bodyPr>
            <a:noAutofit/>
          </a:bodyPr>
          <a:lstStyle/>
          <a:p>
            <a:pPr marL="0" indent="0">
              <a:buNone/>
            </a:pPr>
            <a:r>
              <a:rPr lang="en-US" sz="2400" dirty="0"/>
              <a:t>DM 2, eating well, Was on scheduled glargine 10 units daily, and lispro 5 units tid. A</a:t>
            </a:r>
            <a:r>
              <a:rPr lang="en-US" sz="2400" u="sng" dirty="0"/>
              <a:t>ll FS&gt;300 </a:t>
            </a:r>
            <a:r>
              <a:rPr lang="en-US" sz="2400" dirty="0"/>
              <a:t>and has gotten 30 units of correctional insulin. </a:t>
            </a:r>
            <a:r>
              <a:rPr lang="en-US" sz="2400" u="sng" dirty="0"/>
              <a:t>TDD yesterday=55</a:t>
            </a:r>
            <a:r>
              <a:rPr lang="en-US" sz="2400" dirty="0"/>
              <a:t>. Weight is 200 kg. </a:t>
            </a:r>
            <a:r>
              <a:rPr lang="en-US" sz="2400" u="sng" dirty="0"/>
              <a:t>His A1c is 15</a:t>
            </a:r>
            <a:r>
              <a:rPr lang="en-US" sz="2400" dirty="0"/>
              <a:t>. </a:t>
            </a:r>
          </a:p>
          <a:p>
            <a:pPr marL="0" indent="0">
              <a:buNone/>
            </a:pPr>
            <a:r>
              <a:rPr lang="en-US" sz="2400" dirty="0"/>
              <a:t>In addition to stopping metformin, carb-controlled diet 60 grams and ac/hs fingersticks, which of the following would be best to treat his diabetes?</a:t>
            </a:r>
          </a:p>
          <a:p>
            <a:pPr marL="457200" indent="-457200">
              <a:buAutoNum type="alphaUcPeriod"/>
            </a:pPr>
            <a:r>
              <a:rPr lang="en-US" sz="2400" dirty="0"/>
              <a:t>glargine 10 units, lispro 5 units tid ac, aggressive resistance sliding scale insulin</a:t>
            </a:r>
          </a:p>
          <a:p>
            <a:pPr marL="0" indent="0">
              <a:buNone/>
            </a:pP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--no change to prescribed TDD 30</a:t>
            </a:r>
          </a:p>
          <a:p>
            <a:pPr marL="0" indent="0">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--patient needs more insulin.  30 units is LESS than the TDD (55) received yesterday</a:t>
            </a:r>
          </a:p>
          <a:p>
            <a:pPr marL="0" indent="0">
              <a:buNone/>
            </a:pP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if you are concerned that is too much, remember…patient got the 55 units yesterday and DID NOT HAVE HYPOGYCEMIA!</a:t>
            </a: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--since ALL BG &gt;300, should go up by 30% of the TDD</a:t>
            </a:r>
            <a:endParaRPr lang="en-US" sz="2400" dirty="0">
              <a:solidFill>
                <a:srgbClr val="FFFF00"/>
              </a:solidFill>
            </a:endParaRP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2261506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3DE7-B279-4FF8-9C78-32B816934757}"/>
              </a:ext>
            </a:extLst>
          </p:cNvPr>
          <p:cNvSpPr>
            <a:spLocks noGrp="1"/>
          </p:cNvSpPr>
          <p:nvPr>
            <p:ph type="title"/>
          </p:nvPr>
        </p:nvSpPr>
        <p:spPr>
          <a:xfrm>
            <a:off x="258417" y="112643"/>
            <a:ext cx="2087968" cy="1456267"/>
          </a:xfrm>
        </p:spPr>
        <p:txBody>
          <a:bodyPr/>
          <a:lstStyle/>
          <a:p>
            <a:r>
              <a:rPr lang="en-US" dirty="0"/>
              <a:t>Case 1</a:t>
            </a:r>
          </a:p>
        </p:txBody>
      </p:sp>
      <p:sp>
        <p:nvSpPr>
          <p:cNvPr id="3" name="Content Placeholder 2">
            <a:extLst>
              <a:ext uri="{FF2B5EF4-FFF2-40B4-BE49-F238E27FC236}">
                <a16:creationId xmlns:a16="http://schemas.microsoft.com/office/drawing/2014/main" id="{ADB5E6A1-794C-4A4F-A806-43AD92B6088F}"/>
              </a:ext>
            </a:extLst>
          </p:cNvPr>
          <p:cNvSpPr>
            <a:spLocks noGrp="1"/>
          </p:cNvSpPr>
          <p:nvPr>
            <p:ph idx="1"/>
          </p:nvPr>
        </p:nvSpPr>
        <p:spPr>
          <a:xfrm>
            <a:off x="381813" y="1914952"/>
            <a:ext cx="11675165" cy="3804847"/>
          </a:xfrm>
        </p:spPr>
        <p:txBody>
          <a:bodyPr>
            <a:noAutofit/>
          </a:bodyPr>
          <a:lstStyle/>
          <a:p>
            <a:pPr marL="0" indent="0">
              <a:buNone/>
            </a:pPr>
            <a:r>
              <a:rPr lang="en-US" sz="2400" dirty="0"/>
              <a:t>DM 2, eating well, Was on scheduled glargine 10 units daily, and lispro 5 units tid. A</a:t>
            </a:r>
            <a:r>
              <a:rPr lang="en-US" sz="2400" u="sng" dirty="0"/>
              <a:t>ll FS&gt;300 </a:t>
            </a:r>
            <a:r>
              <a:rPr lang="en-US" sz="2400" dirty="0"/>
              <a:t>and has gotten 30 units of correctional insulin. </a:t>
            </a:r>
            <a:r>
              <a:rPr lang="en-US" sz="2400" u="sng" dirty="0"/>
              <a:t>TDD yesterday=55</a:t>
            </a:r>
            <a:r>
              <a:rPr lang="en-US" sz="2400" dirty="0"/>
              <a:t>. Weight is 200 kg. </a:t>
            </a:r>
            <a:r>
              <a:rPr lang="en-US" sz="2400" u="sng" dirty="0"/>
              <a:t>His A1c is 15</a:t>
            </a:r>
            <a:r>
              <a:rPr lang="en-US" sz="2400" dirty="0"/>
              <a:t>. </a:t>
            </a:r>
          </a:p>
          <a:p>
            <a:pPr marL="0" indent="0">
              <a:buNone/>
            </a:pPr>
            <a:r>
              <a:rPr lang="en-US" sz="2400" dirty="0"/>
              <a:t>In addition to stopping metformin, carb-controlled diet 60 grams and ac/hs fingersticks, which of the following would be best to treat his diabetes?</a:t>
            </a:r>
          </a:p>
          <a:p>
            <a:pPr marL="0" marR="0" indent="0">
              <a:lnSpc>
                <a:spcPct val="107000"/>
              </a:lnSpc>
              <a:spcBef>
                <a:spcPts val="0"/>
              </a:spcBef>
              <a:spcAft>
                <a:spcPts val="0"/>
              </a:spcAft>
              <a:buNone/>
            </a:pPr>
            <a:r>
              <a:rPr lang="en-US" sz="2400" dirty="0"/>
              <a:t>B. glargine 27 units, lispro 8 units tid ac, aggressive resistance sliding scale insulin </a:t>
            </a:r>
            <a:endPar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--the </a:t>
            </a:r>
            <a:r>
              <a:rPr lang="en-US" sz="2400"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TDD of this regimen is 51 </a:t>
            </a: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which is double (or 100% more) compared to yesterday’s scheduled dose of 25 units</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a:t>
            </a: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increased to what was </a:t>
            </a: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scheduled,</a:t>
            </a: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but </a:t>
            </a:r>
            <a:r>
              <a:rPr lang="en-US" sz="2400" u="sng"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he got 55 units yesterday </a:t>
            </a: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so if that didn’t contro</a:t>
            </a: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l BS yesterday, won’t control BS today</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 Adjust your insulin dosing using TDD</a:t>
            </a: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1394473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3DE7-B279-4FF8-9C78-32B816934757}"/>
              </a:ext>
            </a:extLst>
          </p:cNvPr>
          <p:cNvSpPr>
            <a:spLocks noGrp="1"/>
          </p:cNvSpPr>
          <p:nvPr>
            <p:ph type="title"/>
          </p:nvPr>
        </p:nvSpPr>
        <p:spPr>
          <a:xfrm>
            <a:off x="-236883" y="219043"/>
            <a:ext cx="2551458" cy="1456267"/>
          </a:xfrm>
        </p:spPr>
        <p:txBody>
          <a:bodyPr/>
          <a:lstStyle/>
          <a:p>
            <a:pPr algn="ctr"/>
            <a:r>
              <a:rPr lang="en-US" dirty="0"/>
              <a:t>Case 1</a:t>
            </a:r>
          </a:p>
        </p:txBody>
      </p:sp>
      <p:sp>
        <p:nvSpPr>
          <p:cNvPr id="3" name="Content Placeholder 2">
            <a:extLst>
              <a:ext uri="{FF2B5EF4-FFF2-40B4-BE49-F238E27FC236}">
                <a16:creationId xmlns:a16="http://schemas.microsoft.com/office/drawing/2014/main" id="{ADB5E6A1-794C-4A4F-A806-43AD92B6088F}"/>
              </a:ext>
            </a:extLst>
          </p:cNvPr>
          <p:cNvSpPr>
            <a:spLocks noGrp="1"/>
          </p:cNvSpPr>
          <p:nvPr>
            <p:ph idx="1"/>
          </p:nvPr>
        </p:nvSpPr>
        <p:spPr>
          <a:xfrm>
            <a:off x="344142" y="1995878"/>
            <a:ext cx="11675165" cy="3804847"/>
          </a:xfrm>
        </p:spPr>
        <p:txBody>
          <a:bodyPr>
            <a:noAutofit/>
          </a:bodyPr>
          <a:lstStyle/>
          <a:p>
            <a:pPr marL="0" indent="0">
              <a:buNone/>
            </a:pPr>
            <a:r>
              <a:rPr lang="en-US" sz="2400" dirty="0"/>
              <a:t>DM 2, eating well, Was on scheduled glargine 10 units daily, and lispro 5 units tid.  In the past 24 hours, </a:t>
            </a:r>
            <a:r>
              <a:rPr lang="en-US" sz="2400" u="sng" dirty="0"/>
              <a:t>all FS&gt;300 </a:t>
            </a:r>
            <a:r>
              <a:rPr lang="en-US" sz="2400" dirty="0"/>
              <a:t>and has gotten 30 units of correctional insulin. </a:t>
            </a:r>
            <a:r>
              <a:rPr lang="en-US" sz="2400" u="sng" dirty="0"/>
              <a:t>TDD yesterday=55</a:t>
            </a:r>
            <a:r>
              <a:rPr lang="en-US" sz="2400" dirty="0"/>
              <a:t>. His weight is 200 kg. </a:t>
            </a:r>
            <a:r>
              <a:rPr lang="en-US" sz="2400" u="sng" dirty="0"/>
              <a:t>His A1c is 15</a:t>
            </a:r>
            <a:r>
              <a:rPr lang="en-US" sz="2400" dirty="0"/>
              <a:t>. Home insulin TDD 30 units</a:t>
            </a:r>
          </a:p>
          <a:p>
            <a:pPr marL="0" indent="0">
              <a:buNone/>
            </a:pPr>
            <a:r>
              <a:rPr lang="en-US" sz="2400" dirty="0"/>
              <a:t>In addition to stopping metformin, ordering carb-controlled diet 60 grams and ac/hs fingersticks, which of the following would be best to treat his diabetes?</a:t>
            </a:r>
          </a:p>
          <a:p>
            <a:pPr marL="0" marR="0" indent="0">
              <a:lnSpc>
                <a:spcPct val="107000"/>
              </a:lnSpc>
              <a:spcBef>
                <a:spcPts val="0"/>
              </a:spcBef>
              <a:spcAft>
                <a:spcPts val="0"/>
              </a:spcAft>
              <a:buNone/>
            </a:pPr>
            <a:r>
              <a:rPr lang="en-US" sz="2400" dirty="0">
                <a:solidFill>
                  <a:srgbClr val="FFFF00"/>
                </a:solidFill>
              </a:rPr>
              <a:t>C. glargine 36 units, lispro 12 units tid ac, aggressive resistance sliding scale insulin</a:t>
            </a:r>
          </a:p>
          <a:p>
            <a:pPr marL="0" marR="0" indent="0">
              <a:lnSpc>
                <a:spcPct val="107000"/>
              </a:lnSpc>
              <a:spcBef>
                <a:spcPts val="0"/>
              </a:spcBef>
              <a:spcAft>
                <a:spcPts val="0"/>
              </a:spcAft>
              <a:buNone/>
            </a:pPr>
            <a:r>
              <a:rPr lang="en-US" sz="2400" dirty="0">
                <a:solidFill>
                  <a:srgbClr val="FFFF00"/>
                </a:solidFill>
              </a:rPr>
              <a:t>-- Increase insulin dose by 30% because all BS&gt;300</a:t>
            </a:r>
          </a:p>
          <a:p>
            <a:pPr marL="0" marR="0" indent="0">
              <a:lnSpc>
                <a:spcPct val="107000"/>
              </a:lnSpc>
              <a:spcBef>
                <a:spcPts val="0"/>
              </a:spcBef>
              <a:spcAft>
                <a:spcPts val="0"/>
              </a:spcAft>
              <a:buNone/>
            </a:pP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--TDD 72 reflects 30% increase to what was given day before:  55x1.3=71.5</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--units of insulin appropriately distributed</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--aggressive resistance </a:t>
            </a:r>
            <a:r>
              <a:rPr lang="en-US" sz="2400"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ssi</a:t>
            </a: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 is fine as pt appears to be insulin resistant</a:t>
            </a:r>
            <a:endParaRPr lang="en-US" sz="2400" dirty="0">
              <a:solidFill>
                <a:srgbClr val="FFFF00"/>
              </a:solidFill>
            </a:endParaRPr>
          </a:p>
          <a:p>
            <a:pPr marL="0" marR="0" indent="0">
              <a:lnSpc>
                <a:spcPct val="107000"/>
              </a:lnSpc>
              <a:spcBef>
                <a:spcPts val="0"/>
              </a:spcBef>
              <a:spcAft>
                <a:spcPts val="0"/>
              </a:spcAft>
              <a:buNone/>
            </a:pPr>
            <a:endParaRPr lang="en-US" sz="2400" dirty="0"/>
          </a:p>
          <a:p>
            <a:pPr marL="0" indent="0">
              <a:buNone/>
            </a:pPr>
            <a:endParaRPr lang="en-US" sz="2400" dirty="0"/>
          </a:p>
        </p:txBody>
      </p:sp>
    </p:spTree>
    <p:extLst>
      <p:ext uri="{BB962C8B-B14F-4D97-AF65-F5344CB8AC3E}">
        <p14:creationId xmlns:p14="http://schemas.microsoft.com/office/powerpoint/2010/main" val="2590904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3DE7-B279-4FF8-9C78-32B816934757}"/>
              </a:ext>
            </a:extLst>
          </p:cNvPr>
          <p:cNvSpPr>
            <a:spLocks noGrp="1"/>
          </p:cNvSpPr>
          <p:nvPr>
            <p:ph type="title"/>
          </p:nvPr>
        </p:nvSpPr>
        <p:spPr>
          <a:xfrm>
            <a:off x="-351183" y="180943"/>
            <a:ext cx="2551458" cy="1456267"/>
          </a:xfrm>
        </p:spPr>
        <p:txBody>
          <a:bodyPr/>
          <a:lstStyle/>
          <a:p>
            <a:pPr algn="ctr"/>
            <a:r>
              <a:rPr lang="en-US" dirty="0"/>
              <a:t>Case 1</a:t>
            </a:r>
          </a:p>
        </p:txBody>
      </p:sp>
      <p:sp>
        <p:nvSpPr>
          <p:cNvPr id="3" name="Content Placeholder 2">
            <a:extLst>
              <a:ext uri="{FF2B5EF4-FFF2-40B4-BE49-F238E27FC236}">
                <a16:creationId xmlns:a16="http://schemas.microsoft.com/office/drawing/2014/main" id="{ADB5E6A1-794C-4A4F-A806-43AD92B6088F}"/>
              </a:ext>
            </a:extLst>
          </p:cNvPr>
          <p:cNvSpPr>
            <a:spLocks noGrp="1"/>
          </p:cNvSpPr>
          <p:nvPr>
            <p:ph idx="1"/>
          </p:nvPr>
        </p:nvSpPr>
        <p:spPr>
          <a:xfrm>
            <a:off x="344142" y="2462603"/>
            <a:ext cx="11675165" cy="3804847"/>
          </a:xfrm>
        </p:spPr>
        <p:txBody>
          <a:bodyPr>
            <a:noAutofit/>
          </a:bodyPr>
          <a:lstStyle/>
          <a:p>
            <a:pPr marL="0" indent="0">
              <a:buNone/>
            </a:pPr>
            <a:r>
              <a:rPr lang="en-US" sz="2400" dirty="0"/>
              <a:t>DM 2, eating well, Was on scheduled glargine 10 units daily, and lispro 5 units tid.  In the past 24 hours, </a:t>
            </a:r>
            <a:r>
              <a:rPr lang="en-US" sz="2400" u="sng" dirty="0"/>
              <a:t>all FS&gt;300 </a:t>
            </a:r>
            <a:r>
              <a:rPr lang="en-US" sz="2400" dirty="0"/>
              <a:t>and has gotten 30 units of correctional insulin. </a:t>
            </a:r>
            <a:r>
              <a:rPr lang="en-US" sz="2400" u="sng" dirty="0"/>
              <a:t>TDD yesterday=55</a:t>
            </a:r>
            <a:r>
              <a:rPr lang="en-US" sz="2400" dirty="0"/>
              <a:t>. His weight is 200 kg. </a:t>
            </a:r>
            <a:r>
              <a:rPr lang="en-US" sz="2400" u="sng" dirty="0"/>
              <a:t>His A1c is 15</a:t>
            </a:r>
            <a:r>
              <a:rPr lang="en-US" sz="2400" dirty="0"/>
              <a:t>. Home insulin TDD 30 units</a:t>
            </a:r>
          </a:p>
          <a:p>
            <a:pPr marL="0" indent="0">
              <a:buNone/>
            </a:pPr>
            <a:r>
              <a:rPr lang="en-US" sz="2400" dirty="0"/>
              <a:t>In addition to stopping metformin, ordering carb-controlled diet 60 grams and ac/hs fingersticks, which of the following would be best to treat his diabetes?</a:t>
            </a:r>
          </a:p>
          <a:p>
            <a:pPr marL="0" marR="0" indent="0">
              <a:lnSpc>
                <a:spcPct val="107000"/>
              </a:lnSpc>
              <a:spcBef>
                <a:spcPts val="0"/>
              </a:spcBef>
              <a:spcAft>
                <a:spcPts val="0"/>
              </a:spcAft>
              <a:buNone/>
            </a:pPr>
            <a:r>
              <a:rPr lang="en-US" sz="2400" dirty="0">
                <a:solidFill>
                  <a:srgbClr val="FFFF00"/>
                </a:solidFill>
              </a:rPr>
              <a:t>D. glargine 50 units, lispro 16 units tid ac, aggressive resistance sliding scale insulin </a:t>
            </a:r>
          </a:p>
          <a:p>
            <a:pPr marL="0" marR="0" indent="0">
              <a:lnSpc>
                <a:spcPct val="107000"/>
              </a:lnSpc>
              <a:spcBef>
                <a:spcPts val="0"/>
              </a:spcBef>
              <a:spcAft>
                <a:spcPts val="0"/>
              </a:spcAft>
              <a:buNone/>
            </a:pP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--this is probably the BETTER answer</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a:t>
            </a:r>
            <a:r>
              <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weight based TDD 100:  200 kg x 0.5=100 units</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a:t>
            </a:r>
            <a:r>
              <a:rPr lang="en-US" sz="2400" u="sng" dirty="0">
                <a:solidFill>
                  <a:srgbClr val="FFFF00"/>
                </a:solidFill>
                <a:latin typeface="Calibri" panose="020F0502020204030204" pitchFamily="34" charset="0"/>
                <a:ea typeface="Calibri" panose="020F0502020204030204" pitchFamily="34" charset="0"/>
                <a:cs typeface="Times New Roman" panose="02020603050405020304" pitchFamily="18" charset="0"/>
              </a:rPr>
              <a:t>when BG poorly controlled (FS&gt;300) you have a choice to go up on TDD by 30% OR to go to weight based dosing</a:t>
            </a:r>
          </a:p>
          <a:p>
            <a:pPr marL="0" marR="0" indent="0">
              <a:lnSpc>
                <a:spcPct val="107000"/>
              </a:lnSpc>
              <a:spcBef>
                <a:spcPts val="0"/>
              </a:spcBef>
              <a:spcAft>
                <a:spcPts val="0"/>
              </a:spcAft>
              <a:buNone/>
            </a:pPr>
            <a:r>
              <a:rPr lang="en-US"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--remember that 0.5 units/kg is a STARTING point and that some patients may use at much at 1 unit/kg of insulin if very insulin resistant</a:t>
            </a:r>
          </a:p>
          <a:p>
            <a:pPr marL="0" marR="0" indent="0">
              <a:lnSpc>
                <a:spcPct val="107000"/>
              </a:lnSpc>
              <a:spcBef>
                <a:spcPts val="0"/>
              </a:spcBef>
              <a:spcAft>
                <a:spcPts val="0"/>
              </a:spcAft>
              <a:buNone/>
            </a:pP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3672254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5304F-0AB3-410B-BF76-FF13190B9283}"/>
              </a:ext>
            </a:extLst>
          </p:cNvPr>
          <p:cNvSpPr>
            <a:spLocks noGrp="1"/>
          </p:cNvSpPr>
          <p:nvPr>
            <p:ph type="title"/>
          </p:nvPr>
        </p:nvSpPr>
        <p:spPr>
          <a:xfrm>
            <a:off x="283779" y="472966"/>
            <a:ext cx="9400152" cy="849086"/>
          </a:xfrm>
        </p:spPr>
        <p:txBody>
          <a:bodyPr>
            <a:normAutofit/>
          </a:bodyPr>
          <a:lstStyle/>
          <a:p>
            <a:r>
              <a:rPr lang="en-US" dirty="0"/>
              <a:t>Learning Objectives:</a:t>
            </a:r>
          </a:p>
        </p:txBody>
      </p:sp>
      <p:sp>
        <p:nvSpPr>
          <p:cNvPr id="3" name="Content Placeholder 2">
            <a:extLst>
              <a:ext uri="{FF2B5EF4-FFF2-40B4-BE49-F238E27FC236}">
                <a16:creationId xmlns:a16="http://schemas.microsoft.com/office/drawing/2014/main" id="{5C150E81-7862-4BA0-A580-0DB96882CD08}"/>
              </a:ext>
            </a:extLst>
          </p:cNvPr>
          <p:cNvSpPr>
            <a:spLocks noGrp="1"/>
          </p:cNvSpPr>
          <p:nvPr>
            <p:ph idx="1"/>
          </p:nvPr>
        </p:nvSpPr>
        <p:spPr>
          <a:xfrm>
            <a:off x="283779" y="1600200"/>
            <a:ext cx="10941570" cy="4800600"/>
          </a:xfrm>
        </p:spPr>
        <p:txBody>
          <a:bodyPr>
            <a:normAutofit/>
          </a:bodyPr>
          <a:lstStyle/>
          <a:p>
            <a:pPr>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State the importance of inpatient glycemic control</a:t>
            </a: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State the g</a:t>
            </a:r>
            <a:r>
              <a:rPr lang="en-US" sz="2400" dirty="0">
                <a:effectLst/>
                <a:latin typeface="Calibri" panose="020F0502020204030204" pitchFamily="34" charset="0"/>
                <a:ea typeface="Calibri" panose="020F0502020204030204" pitchFamily="34" charset="0"/>
                <a:cs typeface="Times New Roman" panose="02020603050405020304" pitchFamily="18" charset="0"/>
              </a:rPr>
              <a:t>lucose targets for hospitalized adults</a:t>
            </a: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Be familiar with the general principles of insulin therapy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Use preferred insulin regimens for hospitalized patients: basal, bolus and correction insulin</a:t>
            </a: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Calculate of initial doses of basal/ bolus insulin and adjustment of insulin regimen</a:t>
            </a: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Use Banner SC insulin order sets</a:t>
            </a: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Manage insulin when patients are </a:t>
            </a:r>
            <a:r>
              <a:rPr lang="en-US" sz="2400" dirty="0">
                <a:effectLst/>
                <a:latin typeface="Calibri" panose="020F0502020204030204" pitchFamily="34" charset="0"/>
                <a:ea typeface="Calibri" panose="020F0502020204030204" pitchFamily="34" charset="0"/>
                <a:cs typeface="Times New Roman" panose="02020603050405020304" pitchFamily="18" charset="0"/>
              </a:rPr>
              <a:t>NPO, on tube feeds, on steroids</a:t>
            </a:r>
          </a:p>
          <a:p>
            <a:pPr>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Manage Hypoglycemia </a:t>
            </a:r>
          </a:p>
          <a:p>
            <a:pPr>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Use of insulin pumps in hospital</a:t>
            </a:r>
          </a:p>
          <a:p>
            <a:pPr marL="342900" indent="-342900">
              <a:spcAft>
                <a:spcPts val="0"/>
              </a:spcAft>
              <a:buFont typeface="+mj-lt"/>
              <a:buAutoNum type="arabicPeriod"/>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188212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DAE5C-E773-26F3-739A-F7A86C5A2169}"/>
              </a:ext>
            </a:extLst>
          </p:cNvPr>
          <p:cNvSpPr>
            <a:spLocks noGrp="1"/>
          </p:cNvSpPr>
          <p:nvPr>
            <p:ph type="title"/>
          </p:nvPr>
        </p:nvSpPr>
        <p:spPr>
          <a:xfrm>
            <a:off x="685798" y="0"/>
            <a:ext cx="10131425" cy="1456267"/>
          </a:xfrm>
        </p:spPr>
        <p:txBody>
          <a:bodyPr/>
          <a:lstStyle/>
          <a:p>
            <a:r>
              <a:rPr lang="en-US" dirty="0"/>
              <a:t>ADJUSTING INSULIN DOSES (STANDARD)</a:t>
            </a:r>
          </a:p>
        </p:txBody>
      </p:sp>
      <p:sp>
        <p:nvSpPr>
          <p:cNvPr id="3" name="Content Placeholder 2">
            <a:extLst>
              <a:ext uri="{FF2B5EF4-FFF2-40B4-BE49-F238E27FC236}">
                <a16:creationId xmlns:a16="http://schemas.microsoft.com/office/drawing/2014/main" id="{E7051EB6-012E-35A8-2C63-B1D301FD0113}"/>
              </a:ext>
            </a:extLst>
          </p:cNvPr>
          <p:cNvSpPr>
            <a:spLocks noGrp="1"/>
          </p:cNvSpPr>
          <p:nvPr>
            <p:ph idx="1"/>
          </p:nvPr>
        </p:nvSpPr>
        <p:spPr>
          <a:xfrm>
            <a:off x="685799" y="2021876"/>
            <a:ext cx="10131425" cy="3649133"/>
          </a:xfrm>
        </p:spPr>
        <p:txBody>
          <a:bodyPr>
            <a:noAutofit/>
          </a:bodyPr>
          <a:lstStyle/>
          <a:p>
            <a:r>
              <a:rPr lang="en-US" sz="2400" dirty="0"/>
              <a:t>Always calculate the total daily dose (TDD)= all scheduled insulin and any sliding scale given</a:t>
            </a:r>
          </a:p>
          <a:p>
            <a:r>
              <a:rPr lang="en-US" sz="2400" dirty="0"/>
              <a:t>Calculate new total daily dose in the following manner:</a:t>
            </a:r>
          </a:p>
          <a:p>
            <a:pPr marL="457200" lvl="1" indent="0">
              <a:buNone/>
            </a:pPr>
            <a:r>
              <a:rPr lang="en-US" sz="2400" dirty="0"/>
              <a:t>10% if no hypoglycemia and some BS in the 100s and some in 200s</a:t>
            </a:r>
          </a:p>
          <a:p>
            <a:pPr marL="457200" lvl="1" indent="0">
              <a:buNone/>
            </a:pPr>
            <a:r>
              <a:rPr lang="en-US" sz="2400" dirty="0"/>
              <a:t>20% if  all BS&gt;200</a:t>
            </a:r>
          </a:p>
          <a:p>
            <a:pPr marL="457200" lvl="1" indent="0">
              <a:buNone/>
            </a:pPr>
            <a:r>
              <a:rPr lang="en-US" sz="2400" dirty="0"/>
              <a:t>30% if all BS&gt;300</a:t>
            </a:r>
          </a:p>
          <a:p>
            <a:r>
              <a:rPr lang="en-US" sz="2400" dirty="0"/>
              <a:t>Consider weight based dosing if all BS&gt;200</a:t>
            </a:r>
          </a:p>
          <a:p>
            <a:pPr marL="457200" lvl="1" indent="0">
              <a:buNone/>
            </a:pPr>
            <a:r>
              <a:rPr lang="en-US" sz="2400" dirty="0"/>
              <a:t>0.3 units/kg/day if very lean, on HD,  or very sensitive to insulin</a:t>
            </a:r>
          </a:p>
          <a:p>
            <a:pPr marL="457200" lvl="1" indent="0">
              <a:buNone/>
            </a:pPr>
            <a:r>
              <a:rPr lang="en-US" sz="2400" dirty="0"/>
              <a:t>0..4 units/kg/day if normal body weight and habitus</a:t>
            </a:r>
          </a:p>
          <a:p>
            <a:pPr marL="457200" lvl="1" indent="0">
              <a:buNone/>
            </a:pPr>
            <a:r>
              <a:rPr lang="en-US" sz="2400" dirty="0"/>
              <a:t>0.5 units/</a:t>
            </a:r>
            <a:r>
              <a:rPr lang="en-US" sz="2400" dirty="0" err="1"/>
              <a:t>kd</a:t>
            </a:r>
            <a:r>
              <a:rPr lang="en-US" sz="2400" dirty="0"/>
              <a:t>/day if obese, on steroids, or known to be insulin resistant</a:t>
            </a:r>
          </a:p>
        </p:txBody>
      </p:sp>
    </p:spTree>
    <p:extLst>
      <p:ext uri="{BB962C8B-B14F-4D97-AF65-F5344CB8AC3E}">
        <p14:creationId xmlns:p14="http://schemas.microsoft.com/office/powerpoint/2010/main" val="3583543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D8FF-316E-4E7D-8418-01C75D84EA09}"/>
              </a:ext>
            </a:extLst>
          </p:cNvPr>
          <p:cNvSpPr>
            <a:spLocks noGrp="1"/>
          </p:cNvSpPr>
          <p:nvPr>
            <p:ph type="title"/>
          </p:nvPr>
        </p:nvSpPr>
        <p:spPr>
          <a:xfrm>
            <a:off x="652600" y="0"/>
            <a:ext cx="10131425" cy="1456267"/>
          </a:xfrm>
        </p:spPr>
        <p:txBody>
          <a:bodyPr/>
          <a:lstStyle/>
          <a:p>
            <a:r>
              <a:rPr lang="en-US" dirty="0"/>
              <a:t>Case 2</a:t>
            </a:r>
          </a:p>
        </p:txBody>
      </p:sp>
      <p:sp>
        <p:nvSpPr>
          <p:cNvPr id="3" name="Content Placeholder 2">
            <a:extLst>
              <a:ext uri="{FF2B5EF4-FFF2-40B4-BE49-F238E27FC236}">
                <a16:creationId xmlns:a16="http://schemas.microsoft.com/office/drawing/2014/main" id="{2DE8352E-1E62-4DDA-8895-B7B34B25B940}"/>
              </a:ext>
            </a:extLst>
          </p:cNvPr>
          <p:cNvSpPr>
            <a:spLocks noGrp="1"/>
          </p:cNvSpPr>
          <p:nvPr>
            <p:ph idx="1"/>
          </p:nvPr>
        </p:nvSpPr>
        <p:spPr>
          <a:xfrm>
            <a:off x="198783" y="1375833"/>
            <a:ext cx="11039060" cy="5024967"/>
          </a:xfrm>
        </p:spPr>
        <p:txBody>
          <a:bodyPr>
            <a:normAutofit fontScale="85000" lnSpcReduction="10000"/>
          </a:bodyPr>
          <a:lstStyle/>
          <a:p>
            <a:pPr marL="0" indent="0">
              <a:buNone/>
            </a:pPr>
            <a:r>
              <a:rPr lang="en-US" dirty="0"/>
              <a:t>60-year-old female DM2, HTN, obesity, recurrent UTIs, COPD, chronic hypoxic respiratory failure requiring 2 L O</a:t>
            </a:r>
            <a:r>
              <a:rPr lang="en-US" baseline="-25000" dirty="0"/>
              <a:t>2</a:t>
            </a:r>
            <a:r>
              <a:rPr lang="en-US" dirty="0"/>
              <a:t> NC at home, is admitted for a COPD exacerbation. She was started on treatment for COPD exacerbation which includes solumedrol 125 mg bid. </a:t>
            </a:r>
            <a:r>
              <a:rPr lang="en-US" dirty="0" err="1"/>
              <a:t>Wt</a:t>
            </a:r>
            <a:r>
              <a:rPr lang="en-US" dirty="0"/>
              <a:t> 80 kg. A1c 8.0</a:t>
            </a:r>
          </a:p>
          <a:p>
            <a:pPr>
              <a:buFontTx/>
              <a:buChar char="-"/>
            </a:pPr>
            <a:r>
              <a:rPr lang="en-US" dirty="0"/>
              <a:t>home regimen: metformin 1000 mg po bid, glargine 40 units, and semaglutide 2mg SQ weekly.   </a:t>
            </a:r>
          </a:p>
          <a:p>
            <a:pPr>
              <a:buFontTx/>
              <a:buChar char="-"/>
            </a:pPr>
            <a:r>
              <a:rPr lang="en-US" dirty="0"/>
              <a:t>Started on glargine 20 units qd and lispro 7 units tid ac, high resistance correctional insulin, and a carb-controlled 60-gram diet.  </a:t>
            </a:r>
          </a:p>
          <a:p>
            <a:pPr>
              <a:buFontTx/>
              <a:buChar char="-"/>
            </a:pPr>
            <a:r>
              <a:rPr lang="en-US" dirty="0"/>
              <a:t>She is eating well. </a:t>
            </a:r>
          </a:p>
          <a:p>
            <a:pPr>
              <a:buFontTx/>
              <a:buChar char="-"/>
            </a:pPr>
            <a:r>
              <a:rPr lang="en-US" dirty="0"/>
              <a:t>Blood sugars 160-350 (lowest sugar was am fasting) and she has received 24 units of correctional insulin. </a:t>
            </a:r>
          </a:p>
          <a:p>
            <a:pPr>
              <a:buFontTx/>
              <a:buChar char="-"/>
            </a:pPr>
            <a:r>
              <a:rPr lang="en-US" dirty="0"/>
              <a:t>Total insulin given in 24 hours=20 glargine+ 21 nutritional + 24 correctional=65 units</a:t>
            </a:r>
          </a:p>
          <a:p>
            <a:pPr marL="0" indent="0">
              <a:buNone/>
            </a:pPr>
            <a:endParaRPr lang="en-US" dirty="0"/>
          </a:p>
          <a:p>
            <a:pPr marL="0" indent="0">
              <a:buNone/>
            </a:pPr>
            <a:r>
              <a:rPr lang="en-US" dirty="0"/>
              <a:t>Which of the following orders would be best to treat her diabetes?</a:t>
            </a:r>
          </a:p>
          <a:p>
            <a:pPr marL="0" indent="0">
              <a:buNone/>
            </a:pPr>
            <a:endParaRPr lang="en-US" dirty="0"/>
          </a:p>
          <a:p>
            <a:pPr marL="342900" indent="-342900">
              <a:buAutoNum type="alphaUcPeriod"/>
            </a:pPr>
            <a:r>
              <a:rPr lang="en-US" dirty="0"/>
              <a:t>Glargine 20 units, NPH 9 units in am, lispro 7 units tid ac, aggressive resistance correctional insulin </a:t>
            </a:r>
          </a:p>
          <a:p>
            <a:pPr marL="342900" indent="-342900">
              <a:buAutoNum type="alphaUcPeriod"/>
            </a:pPr>
            <a:r>
              <a:rPr lang="en-US" dirty="0"/>
              <a:t>Glargine 25 units, lispro 8 units tid ac, high  resistance correctional insulin </a:t>
            </a:r>
          </a:p>
          <a:p>
            <a:pPr marL="342900" indent="-342900">
              <a:buAutoNum type="alphaUcPeriod"/>
            </a:pPr>
            <a:r>
              <a:rPr lang="en-US" dirty="0"/>
              <a:t>Glargine 20 units, lispro 13 units tid ac, aggressive resistance correctional insulin</a:t>
            </a:r>
          </a:p>
          <a:p>
            <a:pPr marL="0" indent="0">
              <a:buNone/>
            </a:pPr>
            <a:r>
              <a:rPr lang="en-US" dirty="0"/>
              <a:t>D.   Glargine 24 units, lispro 18 units tid ac, aggressive resistance correctional insulin</a:t>
            </a:r>
          </a:p>
          <a:p>
            <a:pPr marL="0" indent="0">
              <a:buNone/>
            </a:pPr>
            <a:endParaRPr lang="en-US" dirty="0"/>
          </a:p>
        </p:txBody>
      </p:sp>
    </p:spTree>
    <p:extLst>
      <p:ext uri="{BB962C8B-B14F-4D97-AF65-F5344CB8AC3E}">
        <p14:creationId xmlns:p14="http://schemas.microsoft.com/office/powerpoint/2010/main" val="451534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D8FF-316E-4E7D-8418-01C75D84EA09}"/>
              </a:ext>
            </a:extLst>
          </p:cNvPr>
          <p:cNvSpPr>
            <a:spLocks noGrp="1"/>
          </p:cNvSpPr>
          <p:nvPr>
            <p:ph type="title"/>
          </p:nvPr>
        </p:nvSpPr>
        <p:spPr>
          <a:xfrm>
            <a:off x="587189" y="0"/>
            <a:ext cx="10131425" cy="1456267"/>
          </a:xfrm>
        </p:spPr>
        <p:txBody>
          <a:bodyPr/>
          <a:lstStyle/>
          <a:p>
            <a:r>
              <a:rPr lang="en-US" dirty="0"/>
              <a:t>        Case 2—best answer is d</a:t>
            </a:r>
          </a:p>
        </p:txBody>
      </p:sp>
      <p:sp>
        <p:nvSpPr>
          <p:cNvPr id="3" name="Content Placeholder 2">
            <a:extLst>
              <a:ext uri="{FF2B5EF4-FFF2-40B4-BE49-F238E27FC236}">
                <a16:creationId xmlns:a16="http://schemas.microsoft.com/office/drawing/2014/main" id="{2DE8352E-1E62-4DDA-8895-B7B34B25B940}"/>
              </a:ext>
            </a:extLst>
          </p:cNvPr>
          <p:cNvSpPr>
            <a:spLocks noGrp="1"/>
          </p:cNvSpPr>
          <p:nvPr>
            <p:ph idx="1"/>
          </p:nvPr>
        </p:nvSpPr>
        <p:spPr>
          <a:xfrm>
            <a:off x="348684" y="1690626"/>
            <a:ext cx="11039060" cy="5024967"/>
          </a:xfrm>
        </p:spPr>
        <p:txBody>
          <a:bodyPr>
            <a:noAutofit/>
          </a:bodyPr>
          <a:lstStyle/>
          <a:p>
            <a:pPr marL="0" indent="0">
              <a:buNone/>
            </a:pPr>
            <a:r>
              <a:rPr lang="en-US" sz="1600" dirty="0"/>
              <a:t>Home regimen metformin, semaglutide, and glargine 40 units daily.   On </a:t>
            </a:r>
            <a:r>
              <a:rPr lang="en-US" sz="1600" dirty="0">
                <a:solidFill>
                  <a:srgbClr val="FFFF00"/>
                </a:solidFill>
              </a:rPr>
              <a:t>SOLUMEDROL </a:t>
            </a:r>
            <a:r>
              <a:rPr lang="en-US" sz="1600" dirty="0"/>
              <a:t>Scheduled glargine 20 units qd and lispro 7 units tid ac, high resistance correctional insulin, and a </a:t>
            </a:r>
            <a:r>
              <a:rPr lang="en-US" sz="1600" u="sng" dirty="0"/>
              <a:t>carb-controlled 60-gram diet, pt eating well.</a:t>
            </a:r>
            <a:r>
              <a:rPr lang="en-US" sz="1600" dirty="0"/>
              <a:t>  A1c  8. Weight  </a:t>
            </a:r>
            <a:r>
              <a:rPr lang="en-US" sz="1600" u="sng" dirty="0"/>
              <a:t>80kg</a:t>
            </a:r>
            <a:r>
              <a:rPr lang="en-US" sz="1600" dirty="0"/>
              <a:t>. </a:t>
            </a:r>
            <a:r>
              <a:rPr lang="en-US" sz="1600" dirty="0" err="1"/>
              <a:t>Fingersticks</a:t>
            </a:r>
            <a:r>
              <a:rPr lang="en-US" sz="1600" dirty="0"/>
              <a:t> </a:t>
            </a:r>
            <a:r>
              <a:rPr lang="en-US" sz="1600" dirty="0">
                <a:solidFill>
                  <a:srgbClr val="FFFF00"/>
                </a:solidFill>
              </a:rPr>
              <a:t>160-350 (lowest sugar was am fasting) </a:t>
            </a:r>
            <a:r>
              <a:rPr lang="en-US" sz="1600" dirty="0"/>
              <a:t>and she has received 24 units of correctional insulin. </a:t>
            </a:r>
            <a:r>
              <a:rPr lang="en-US" sz="1600" u="sng" dirty="0">
                <a:solidFill>
                  <a:srgbClr val="FFFF00"/>
                </a:solidFill>
              </a:rPr>
              <a:t>Total insulin given in 24 hours=65 units</a:t>
            </a:r>
          </a:p>
          <a:p>
            <a:pPr marL="0" indent="0">
              <a:buNone/>
            </a:pPr>
            <a:r>
              <a:rPr lang="en-US" sz="1600" dirty="0"/>
              <a:t>Which of the following orders would be best to treat her diabetes?</a:t>
            </a:r>
          </a:p>
          <a:p>
            <a:pPr marL="0" indent="0">
              <a:buNone/>
            </a:pPr>
            <a:r>
              <a:rPr lang="en-US" sz="1600" dirty="0">
                <a:solidFill>
                  <a:srgbClr val="FFFF00"/>
                </a:solidFill>
              </a:rPr>
              <a:t>D. Glargine 24 units, lispro 18 units tid ac, aggressive resistance correctional insulin </a:t>
            </a:r>
          </a:p>
          <a:p>
            <a:pPr marL="0" indent="0">
              <a:buNone/>
            </a:pPr>
            <a:endParaRPr lang="en-US" sz="1600" dirty="0">
              <a:solidFill>
                <a:srgbClr val="FFFF00"/>
              </a:solidFill>
            </a:endParaRPr>
          </a:p>
          <a:p>
            <a:pPr marL="0" indent="0">
              <a:buNone/>
            </a:pPr>
            <a:endParaRPr lang="en-US" sz="1600" dirty="0"/>
          </a:p>
        </p:txBody>
      </p:sp>
      <p:sp>
        <p:nvSpPr>
          <p:cNvPr id="4" name="Star: 5 Points 3">
            <a:extLst>
              <a:ext uri="{FF2B5EF4-FFF2-40B4-BE49-F238E27FC236}">
                <a16:creationId xmlns:a16="http://schemas.microsoft.com/office/drawing/2014/main" id="{3B841A24-3F19-8EF8-2FB8-07F1E873E2F3}"/>
              </a:ext>
            </a:extLst>
          </p:cNvPr>
          <p:cNvSpPr/>
          <p:nvPr/>
        </p:nvSpPr>
        <p:spPr>
          <a:xfrm>
            <a:off x="384206" y="248327"/>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83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D8FF-316E-4E7D-8418-01C75D84EA09}"/>
              </a:ext>
            </a:extLst>
          </p:cNvPr>
          <p:cNvSpPr>
            <a:spLocks noGrp="1"/>
          </p:cNvSpPr>
          <p:nvPr>
            <p:ph type="title"/>
          </p:nvPr>
        </p:nvSpPr>
        <p:spPr>
          <a:xfrm>
            <a:off x="587189" y="-245324"/>
            <a:ext cx="10131425" cy="1456267"/>
          </a:xfrm>
        </p:spPr>
        <p:txBody>
          <a:bodyPr/>
          <a:lstStyle/>
          <a:p>
            <a:r>
              <a:rPr lang="en-US" dirty="0"/>
              <a:t>Case 2</a:t>
            </a:r>
          </a:p>
        </p:txBody>
      </p:sp>
      <p:sp>
        <p:nvSpPr>
          <p:cNvPr id="3" name="Content Placeholder 2">
            <a:extLst>
              <a:ext uri="{FF2B5EF4-FFF2-40B4-BE49-F238E27FC236}">
                <a16:creationId xmlns:a16="http://schemas.microsoft.com/office/drawing/2014/main" id="{2DE8352E-1E62-4DDA-8895-B7B34B25B940}"/>
              </a:ext>
            </a:extLst>
          </p:cNvPr>
          <p:cNvSpPr>
            <a:spLocks noGrp="1"/>
          </p:cNvSpPr>
          <p:nvPr>
            <p:ph idx="1"/>
          </p:nvPr>
        </p:nvSpPr>
        <p:spPr>
          <a:xfrm>
            <a:off x="348684" y="1690626"/>
            <a:ext cx="11039060" cy="5024967"/>
          </a:xfrm>
        </p:spPr>
        <p:txBody>
          <a:bodyPr>
            <a:noAutofit/>
          </a:bodyPr>
          <a:lstStyle/>
          <a:p>
            <a:pPr marL="0" indent="0">
              <a:buNone/>
            </a:pPr>
            <a:r>
              <a:rPr lang="en-US" dirty="0"/>
              <a:t>Home regimen metformin, semaglutide, and glargine 40 units daily.   On </a:t>
            </a:r>
            <a:r>
              <a:rPr lang="en-US" dirty="0">
                <a:solidFill>
                  <a:srgbClr val="FFFF00"/>
                </a:solidFill>
              </a:rPr>
              <a:t>SOLUMEDROL </a:t>
            </a:r>
            <a:r>
              <a:rPr lang="en-US" dirty="0"/>
              <a:t>Scheduled glargine 20 units qd and lispro 7 units tid ac, high resistance correctional insulin, and a </a:t>
            </a:r>
            <a:r>
              <a:rPr lang="en-US" u="sng" dirty="0"/>
              <a:t>carb-controlled 60-gram diet, pt eating well.</a:t>
            </a:r>
            <a:r>
              <a:rPr lang="en-US" dirty="0"/>
              <a:t>  A1c  8. Weight  </a:t>
            </a:r>
            <a:r>
              <a:rPr lang="en-US" u="sng" dirty="0"/>
              <a:t>80kg</a:t>
            </a:r>
            <a:r>
              <a:rPr lang="en-US" dirty="0"/>
              <a:t>. </a:t>
            </a:r>
            <a:r>
              <a:rPr lang="en-US" dirty="0" err="1"/>
              <a:t>Fingersticks</a:t>
            </a:r>
            <a:r>
              <a:rPr lang="en-US" dirty="0"/>
              <a:t> </a:t>
            </a:r>
            <a:r>
              <a:rPr lang="en-US" dirty="0">
                <a:solidFill>
                  <a:srgbClr val="FFFF00"/>
                </a:solidFill>
              </a:rPr>
              <a:t>160-350 (lowest sugar was am fasting) </a:t>
            </a:r>
            <a:r>
              <a:rPr lang="en-US" dirty="0"/>
              <a:t>and she has received 24 units of correctional insulin. </a:t>
            </a:r>
            <a:r>
              <a:rPr lang="en-US" u="sng" dirty="0">
                <a:solidFill>
                  <a:srgbClr val="FFFF00"/>
                </a:solidFill>
              </a:rPr>
              <a:t>Total insulin given in 24 hours=65 units</a:t>
            </a:r>
          </a:p>
          <a:p>
            <a:pPr marL="0" indent="0">
              <a:buNone/>
            </a:pPr>
            <a:r>
              <a:rPr lang="en-US" dirty="0"/>
              <a:t>Which of the following orders would be best to treat her diabetes?</a:t>
            </a:r>
          </a:p>
          <a:p>
            <a:pPr marL="342900" indent="-342900">
              <a:buAutoNum type="alphaUcPeriod"/>
            </a:pPr>
            <a:r>
              <a:rPr lang="en-US" dirty="0"/>
              <a:t>Glargine  20 units, NPH 9 unit sin am, lispro 7 units </a:t>
            </a:r>
            <a:r>
              <a:rPr lang="en-US" dirty="0" err="1"/>
              <a:t>tid</a:t>
            </a:r>
            <a:r>
              <a:rPr lang="en-US" dirty="0"/>
              <a:t> ac, aggressive resistance correctional insulin</a:t>
            </a:r>
            <a:r>
              <a:rPr lang="en-US" dirty="0">
                <a:solidFill>
                  <a:srgbClr val="FFFF00"/>
                </a:solidFill>
              </a:rPr>
              <a:t> </a:t>
            </a:r>
          </a:p>
          <a:p>
            <a:pPr marL="0" indent="0">
              <a:buNone/>
            </a:pPr>
            <a:r>
              <a:rPr lang="en-US" dirty="0">
                <a:solidFill>
                  <a:srgbClr val="FFFF00"/>
                </a:solidFill>
              </a:rPr>
              <a:t>--TDD 50 which is yesterday’s TDD + 9 units (20% increase of yesterday’s TDD) given as NPH</a:t>
            </a:r>
          </a:p>
          <a:p>
            <a:pPr marL="0" indent="0">
              <a:buNone/>
            </a:pPr>
            <a:r>
              <a:rPr lang="en-US" dirty="0">
                <a:solidFill>
                  <a:srgbClr val="FFFF00"/>
                </a:solidFill>
              </a:rPr>
              <a:t>--Adding AM NPH is a great strategy BUT….</a:t>
            </a:r>
          </a:p>
          <a:p>
            <a:pPr marL="0" indent="0">
              <a:buNone/>
            </a:pPr>
            <a:r>
              <a:rPr lang="en-US" dirty="0">
                <a:solidFill>
                  <a:srgbClr val="FFFF00"/>
                </a:solidFill>
              </a:rPr>
              <a:t>--this TDD is LESS than the 65 units she got yesterday</a:t>
            </a:r>
          </a:p>
          <a:p>
            <a:pPr marL="0" indent="0">
              <a:buNone/>
            </a:pPr>
            <a:r>
              <a:rPr lang="en-US" dirty="0">
                <a:solidFill>
                  <a:srgbClr val="FFFF00"/>
                </a:solidFill>
              </a:rPr>
              <a:t>--because BS elevated, some &gt;200 would recommend going up by at LEAST 20% of TDD (65x 1.2=78 units)</a:t>
            </a:r>
          </a:p>
          <a:p>
            <a:pPr marL="0" indent="0">
              <a:buNone/>
            </a:pPr>
            <a:r>
              <a:rPr lang="en-US" dirty="0">
                <a:solidFill>
                  <a:srgbClr val="FFFF00"/>
                </a:solidFill>
              </a:rPr>
              <a:t>--if using NPH I would put the change in new TDD-yesterday’s scheduled all in NPH: glargine 20 units, NPH (78-41) 37 units, lispro 7 units </a:t>
            </a:r>
            <a:r>
              <a:rPr lang="en-US" dirty="0" err="1">
                <a:solidFill>
                  <a:srgbClr val="FFFF00"/>
                </a:solidFill>
              </a:rPr>
              <a:t>tid</a:t>
            </a:r>
            <a:r>
              <a:rPr lang="en-US" dirty="0">
                <a:solidFill>
                  <a:srgbClr val="FFFF00"/>
                </a:solidFill>
              </a:rPr>
              <a:t> ac or you could split it between NPH and increasing meal time insulin</a:t>
            </a:r>
          </a:p>
          <a:p>
            <a:pPr marL="0" indent="0">
              <a:buNone/>
            </a:pPr>
            <a:r>
              <a:rPr lang="en-US" dirty="0">
                <a:solidFill>
                  <a:srgbClr val="FFFF00"/>
                </a:solidFill>
              </a:rPr>
              <a:t>--if standard steroid distribution: insulin should be changed to 30% basal, 70% nutritional/3 per meal</a:t>
            </a:r>
          </a:p>
          <a:p>
            <a:pPr marL="0" indent="0">
              <a:buNone/>
            </a:pPr>
            <a:r>
              <a:rPr lang="en-US" dirty="0">
                <a:solidFill>
                  <a:srgbClr val="FFFF00"/>
                </a:solidFill>
              </a:rPr>
              <a:t>--aggressive sliding scale is the appropriate sliding scale for those on steroids</a:t>
            </a:r>
          </a:p>
          <a:p>
            <a:pPr marL="0" indent="0">
              <a:buNone/>
            </a:pPr>
            <a:endParaRPr lang="en-US" dirty="0"/>
          </a:p>
        </p:txBody>
      </p:sp>
    </p:spTree>
    <p:extLst>
      <p:ext uri="{BB962C8B-B14F-4D97-AF65-F5344CB8AC3E}">
        <p14:creationId xmlns:p14="http://schemas.microsoft.com/office/powerpoint/2010/main" val="2608523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D8FF-316E-4E7D-8418-01C75D84EA09}"/>
              </a:ext>
            </a:extLst>
          </p:cNvPr>
          <p:cNvSpPr>
            <a:spLocks noGrp="1"/>
          </p:cNvSpPr>
          <p:nvPr>
            <p:ph type="title"/>
          </p:nvPr>
        </p:nvSpPr>
        <p:spPr>
          <a:xfrm>
            <a:off x="587189" y="-245324"/>
            <a:ext cx="10131425" cy="1456267"/>
          </a:xfrm>
        </p:spPr>
        <p:txBody>
          <a:bodyPr/>
          <a:lstStyle/>
          <a:p>
            <a:r>
              <a:rPr lang="en-US" dirty="0"/>
              <a:t>Case 2</a:t>
            </a:r>
          </a:p>
        </p:txBody>
      </p:sp>
      <p:sp>
        <p:nvSpPr>
          <p:cNvPr id="3" name="Content Placeholder 2">
            <a:extLst>
              <a:ext uri="{FF2B5EF4-FFF2-40B4-BE49-F238E27FC236}">
                <a16:creationId xmlns:a16="http://schemas.microsoft.com/office/drawing/2014/main" id="{2DE8352E-1E62-4DDA-8895-B7B34B25B940}"/>
              </a:ext>
            </a:extLst>
          </p:cNvPr>
          <p:cNvSpPr>
            <a:spLocks noGrp="1"/>
          </p:cNvSpPr>
          <p:nvPr>
            <p:ph idx="1"/>
          </p:nvPr>
        </p:nvSpPr>
        <p:spPr>
          <a:xfrm>
            <a:off x="348684" y="1690626"/>
            <a:ext cx="11039060" cy="5024967"/>
          </a:xfrm>
        </p:spPr>
        <p:txBody>
          <a:bodyPr>
            <a:noAutofit/>
          </a:bodyPr>
          <a:lstStyle/>
          <a:p>
            <a:pPr marL="0" indent="0">
              <a:buNone/>
            </a:pPr>
            <a:r>
              <a:rPr lang="en-US" dirty="0"/>
              <a:t>Home regimen metformin, semaglutide, and glargine 40 units daily.   On </a:t>
            </a:r>
            <a:r>
              <a:rPr lang="en-US" dirty="0">
                <a:solidFill>
                  <a:srgbClr val="FFFF00"/>
                </a:solidFill>
              </a:rPr>
              <a:t>SOLUMEDROL </a:t>
            </a:r>
            <a:r>
              <a:rPr lang="en-US" dirty="0"/>
              <a:t>Scheduled glargine 20 units qd and lispro 7 units tid ac, high resistance correctional insulin, and a </a:t>
            </a:r>
            <a:r>
              <a:rPr lang="en-US" u="sng" dirty="0"/>
              <a:t>carb-controlled 60-gram diet, pt eating well.</a:t>
            </a:r>
            <a:r>
              <a:rPr lang="en-US" dirty="0"/>
              <a:t>  A1c  8. Weight  </a:t>
            </a:r>
            <a:r>
              <a:rPr lang="en-US" u="sng" dirty="0"/>
              <a:t>80kg</a:t>
            </a:r>
            <a:r>
              <a:rPr lang="en-US" dirty="0"/>
              <a:t>. </a:t>
            </a:r>
            <a:r>
              <a:rPr lang="en-US" dirty="0" err="1"/>
              <a:t>Fingersticks</a:t>
            </a:r>
            <a:r>
              <a:rPr lang="en-US" dirty="0"/>
              <a:t> </a:t>
            </a:r>
            <a:r>
              <a:rPr lang="en-US" dirty="0">
                <a:solidFill>
                  <a:srgbClr val="FFFF00"/>
                </a:solidFill>
              </a:rPr>
              <a:t>160-350 (lowest sugar was am fasting) </a:t>
            </a:r>
            <a:r>
              <a:rPr lang="en-US" dirty="0"/>
              <a:t>and she has received 24 units of correctional insulin. </a:t>
            </a:r>
            <a:r>
              <a:rPr lang="en-US" u="sng" dirty="0">
                <a:solidFill>
                  <a:srgbClr val="FFFF00"/>
                </a:solidFill>
              </a:rPr>
              <a:t>Total insulin given in 24 hours=65 units</a:t>
            </a:r>
          </a:p>
          <a:p>
            <a:pPr marL="0" indent="0">
              <a:buNone/>
            </a:pPr>
            <a:r>
              <a:rPr lang="en-US" dirty="0"/>
              <a:t>Which of the following orders would be best to treat her diabetes?</a:t>
            </a:r>
          </a:p>
          <a:p>
            <a:pPr marL="0" indent="0">
              <a:buNone/>
            </a:pPr>
            <a:r>
              <a:rPr lang="en-US" dirty="0"/>
              <a:t>B. Glargine 25 units, lispro 8 units </a:t>
            </a:r>
            <a:r>
              <a:rPr lang="en-US" dirty="0" err="1"/>
              <a:t>tid</a:t>
            </a:r>
            <a:r>
              <a:rPr lang="en-US" dirty="0"/>
              <a:t> ac, high resistance correctional insulin</a:t>
            </a:r>
            <a:r>
              <a:rPr lang="en-US" dirty="0">
                <a:solidFill>
                  <a:srgbClr val="FFFF00"/>
                </a:solidFill>
              </a:rPr>
              <a:t> </a:t>
            </a:r>
          </a:p>
          <a:p>
            <a:pPr marL="0" indent="0">
              <a:buNone/>
            </a:pPr>
            <a:r>
              <a:rPr lang="en-US" dirty="0">
                <a:solidFill>
                  <a:srgbClr val="FFFF00"/>
                </a:solidFill>
              </a:rPr>
              <a:t>--new TDD 49, scheduled insulin dosing went up by 20%</a:t>
            </a:r>
          </a:p>
          <a:p>
            <a:pPr marL="0" indent="0">
              <a:buNone/>
            </a:pPr>
            <a:r>
              <a:rPr lang="en-US" dirty="0">
                <a:solidFill>
                  <a:srgbClr val="FFFF00"/>
                </a:solidFill>
              </a:rPr>
              <a:t>--BUT new TDD is still less than what was given yesterday BECAUSE THE TDD WASN’T USED TO CALCULATE THE INCREASE</a:t>
            </a:r>
          </a:p>
          <a:p>
            <a:pPr marL="0" indent="0">
              <a:buNone/>
            </a:pPr>
            <a:r>
              <a:rPr lang="en-US" dirty="0">
                <a:solidFill>
                  <a:srgbClr val="FFFF00"/>
                </a:solidFill>
              </a:rPr>
              <a:t>--when actual TDD (all scheduled basal and nutritional insulin plus </a:t>
            </a:r>
            <a:r>
              <a:rPr lang="en-US" dirty="0" err="1">
                <a:solidFill>
                  <a:srgbClr val="FFFF00"/>
                </a:solidFill>
              </a:rPr>
              <a:t>ssi</a:t>
            </a:r>
            <a:r>
              <a:rPr lang="en-US" dirty="0">
                <a:solidFill>
                  <a:srgbClr val="FFFF00"/>
                </a:solidFill>
              </a:rPr>
              <a:t>) is used, the new TDD=65 x 1.2=78</a:t>
            </a:r>
          </a:p>
          <a:p>
            <a:pPr marL="0" indent="0">
              <a:buNone/>
            </a:pPr>
            <a:r>
              <a:rPr lang="en-US" dirty="0">
                <a:solidFill>
                  <a:srgbClr val="FFFF00"/>
                </a:solidFill>
              </a:rPr>
              <a:t>--need to redistribute dosing to 30% basal, 70% nutritional/3 per meal</a:t>
            </a:r>
            <a:endParaRPr lang="en-US" dirty="0"/>
          </a:p>
          <a:p>
            <a:pPr marL="0" indent="0">
              <a:buNone/>
            </a:pPr>
            <a:endParaRPr lang="en-US" dirty="0">
              <a:solidFill>
                <a:srgbClr val="FFFF00"/>
              </a:solidFill>
            </a:endParaRPr>
          </a:p>
          <a:p>
            <a:pPr marL="0" indent="0">
              <a:buNone/>
            </a:pPr>
            <a:endParaRPr lang="en-US" dirty="0"/>
          </a:p>
        </p:txBody>
      </p:sp>
    </p:spTree>
    <p:extLst>
      <p:ext uri="{BB962C8B-B14F-4D97-AF65-F5344CB8AC3E}">
        <p14:creationId xmlns:p14="http://schemas.microsoft.com/office/powerpoint/2010/main" val="2258013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D8FF-316E-4E7D-8418-01C75D84EA09}"/>
              </a:ext>
            </a:extLst>
          </p:cNvPr>
          <p:cNvSpPr>
            <a:spLocks noGrp="1"/>
          </p:cNvSpPr>
          <p:nvPr>
            <p:ph type="title"/>
          </p:nvPr>
        </p:nvSpPr>
        <p:spPr>
          <a:xfrm>
            <a:off x="587189" y="-245324"/>
            <a:ext cx="10131425" cy="1456267"/>
          </a:xfrm>
        </p:spPr>
        <p:txBody>
          <a:bodyPr/>
          <a:lstStyle/>
          <a:p>
            <a:r>
              <a:rPr lang="en-US" dirty="0"/>
              <a:t>Case 2</a:t>
            </a:r>
          </a:p>
        </p:txBody>
      </p:sp>
      <p:sp>
        <p:nvSpPr>
          <p:cNvPr id="3" name="Content Placeholder 2">
            <a:extLst>
              <a:ext uri="{FF2B5EF4-FFF2-40B4-BE49-F238E27FC236}">
                <a16:creationId xmlns:a16="http://schemas.microsoft.com/office/drawing/2014/main" id="{2DE8352E-1E62-4DDA-8895-B7B34B25B940}"/>
              </a:ext>
            </a:extLst>
          </p:cNvPr>
          <p:cNvSpPr>
            <a:spLocks noGrp="1"/>
          </p:cNvSpPr>
          <p:nvPr>
            <p:ph idx="1"/>
          </p:nvPr>
        </p:nvSpPr>
        <p:spPr>
          <a:xfrm>
            <a:off x="348684" y="1690626"/>
            <a:ext cx="11039060" cy="5024967"/>
          </a:xfrm>
        </p:spPr>
        <p:txBody>
          <a:bodyPr>
            <a:noAutofit/>
          </a:bodyPr>
          <a:lstStyle/>
          <a:p>
            <a:pPr marL="0" indent="0">
              <a:buNone/>
            </a:pPr>
            <a:r>
              <a:rPr lang="en-US" dirty="0"/>
              <a:t>Home regimen metformin, semaglutide, and glargine 40 units daily.   On </a:t>
            </a:r>
            <a:r>
              <a:rPr lang="en-US" dirty="0">
                <a:solidFill>
                  <a:srgbClr val="FFFF00"/>
                </a:solidFill>
              </a:rPr>
              <a:t>SOLUMEDROL </a:t>
            </a:r>
            <a:r>
              <a:rPr lang="en-US" dirty="0"/>
              <a:t>Scheduled glargine 20 units qd and lispro 7 units tid ac, high resistance correctional insulin, and a </a:t>
            </a:r>
            <a:r>
              <a:rPr lang="en-US" u="sng" dirty="0"/>
              <a:t>carb-controlled 60-gram diet, pt eating well.</a:t>
            </a:r>
            <a:r>
              <a:rPr lang="en-US" dirty="0"/>
              <a:t>  A1c  8. Weight  </a:t>
            </a:r>
            <a:r>
              <a:rPr lang="en-US" u="sng" dirty="0"/>
              <a:t>80kg</a:t>
            </a:r>
            <a:r>
              <a:rPr lang="en-US" dirty="0"/>
              <a:t>. </a:t>
            </a:r>
            <a:r>
              <a:rPr lang="en-US" dirty="0" err="1"/>
              <a:t>Fingersticks</a:t>
            </a:r>
            <a:r>
              <a:rPr lang="en-US" dirty="0"/>
              <a:t> </a:t>
            </a:r>
            <a:r>
              <a:rPr lang="en-US" dirty="0">
                <a:solidFill>
                  <a:srgbClr val="FFFF00"/>
                </a:solidFill>
              </a:rPr>
              <a:t>160-350 (lowest sugar was am fasting) </a:t>
            </a:r>
            <a:r>
              <a:rPr lang="en-US" dirty="0"/>
              <a:t>and she has received 24 units of correctional insulin. </a:t>
            </a:r>
            <a:r>
              <a:rPr lang="en-US" u="sng" dirty="0">
                <a:solidFill>
                  <a:srgbClr val="FFFF00"/>
                </a:solidFill>
              </a:rPr>
              <a:t>Total insulin given in 24 hours=65 units</a:t>
            </a:r>
          </a:p>
          <a:p>
            <a:pPr marL="0" indent="0">
              <a:buNone/>
            </a:pPr>
            <a:r>
              <a:rPr lang="en-US" dirty="0"/>
              <a:t>Which of the following orders would be best to treat her diabetes?</a:t>
            </a:r>
          </a:p>
          <a:p>
            <a:pPr marL="0" indent="0">
              <a:buNone/>
            </a:pPr>
            <a:r>
              <a:rPr lang="en-US" dirty="0"/>
              <a:t>C. Glargine 20 units, lispro 13 units </a:t>
            </a:r>
            <a:r>
              <a:rPr lang="en-US" dirty="0" err="1"/>
              <a:t>tid</a:t>
            </a:r>
            <a:r>
              <a:rPr lang="en-US" dirty="0"/>
              <a:t> ac, aggressive resistance correctional insulin</a:t>
            </a:r>
          </a:p>
          <a:p>
            <a:pPr marL="0" indent="0">
              <a:buNone/>
            </a:pPr>
            <a:r>
              <a:rPr lang="en-US" dirty="0">
                <a:solidFill>
                  <a:srgbClr val="FFFF00"/>
                </a:solidFill>
              </a:rPr>
              <a:t>--TDD of this regimen is 59 units:  20+13+13+13=59</a:t>
            </a:r>
          </a:p>
          <a:p>
            <a:pPr marL="0" indent="0">
              <a:buNone/>
            </a:pPr>
            <a:r>
              <a:rPr lang="en-US" dirty="0">
                <a:solidFill>
                  <a:srgbClr val="FFFF00"/>
                </a:solidFill>
              </a:rPr>
              <a:t>--</a:t>
            </a:r>
            <a:r>
              <a:rPr lang="en-US" u="sng" dirty="0">
                <a:solidFill>
                  <a:srgbClr val="FFFF00"/>
                </a:solidFill>
              </a:rPr>
              <a:t>When starting steroids, you can use 1.5x home TDD for a starting insulin dose</a:t>
            </a:r>
            <a:r>
              <a:rPr lang="en-US" dirty="0">
                <a:solidFill>
                  <a:srgbClr val="FFFF00"/>
                </a:solidFill>
              </a:rPr>
              <a:t>: 40 x 1.5=60</a:t>
            </a:r>
          </a:p>
          <a:p>
            <a:pPr marL="0" indent="0">
              <a:buNone/>
            </a:pPr>
            <a:r>
              <a:rPr lang="en-US" dirty="0">
                <a:solidFill>
                  <a:srgbClr val="FFFF00"/>
                </a:solidFill>
              </a:rPr>
              <a:t>--this is a significant increase over yesterday’s 41 units of </a:t>
            </a:r>
            <a:r>
              <a:rPr lang="en-US" u="sng" dirty="0">
                <a:solidFill>
                  <a:srgbClr val="FFFF00"/>
                </a:solidFill>
              </a:rPr>
              <a:t>scheduled</a:t>
            </a:r>
            <a:r>
              <a:rPr lang="en-US" dirty="0">
                <a:solidFill>
                  <a:srgbClr val="FFFF00"/>
                </a:solidFill>
              </a:rPr>
              <a:t> insulin </a:t>
            </a:r>
          </a:p>
          <a:p>
            <a:pPr marL="0" indent="0">
              <a:buNone/>
            </a:pPr>
            <a:r>
              <a:rPr lang="en-US" dirty="0">
                <a:solidFill>
                  <a:srgbClr val="FFFF00"/>
                </a:solidFill>
              </a:rPr>
              <a:t>--However, TDD yesterday was 65 units</a:t>
            </a:r>
          </a:p>
          <a:p>
            <a:pPr marL="0" indent="0">
              <a:buNone/>
            </a:pPr>
            <a:r>
              <a:rPr lang="en-US" dirty="0">
                <a:solidFill>
                  <a:srgbClr val="FFFF00"/>
                </a:solidFill>
              </a:rPr>
              <a:t>--new TDD should be yesterday’s 65 x 1.2=78 units</a:t>
            </a:r>
          </a:p>
          <a:p>
            <a:pPr marL="0" indent="0">
              <a:buNone/>
            </a:pPr>
            <a:r>
              <a:rPr lang="en-US" dirty="0">
                <a:solidFill>
                  <a:srgbClr val="FFFF00"/>
                </a:solidFill>
              </a:rPr>
              <a:t>--redistribute insulin: 30% basal and 70%/3 per meal</a:t>
            </a:r>
          </a:p>
          <a:p>
            <a:pPr marL="0" indent="0">
              <a:buNone/>
            </a:pPr>
            <a:endParaRPr lang="en-US" dirty="0">
              <a:solidFill>
                <a:srgbClr val="FFFF00"/>
              </a:solidFill>
            </a:endParaRPr>
          </a:p>
          <a:p>
            <a:pPr marL="0" indent="0">
              <a:buNone/>
            </a:pPr>
            <a:endParaRPr lang="en-US" dirty="0"/>
          </a:p>
        </p:txBody>
      </p:sp>
    </p:spTree>
    <p:extLst>
      <p:ext uri="{BB962C8B-B14F-4D97-AF65-F5344CB8AC3E}">
        <p14:creationId xmlns:p14="http://schemas.microsoft.com/office/powerpoint/2010/main" val="745089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31D44-049A-6406-AB5C-119FCF5425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E0111-701D-CA2A-826F-F69696BE1937}"/>
              </a:ext>
            </a:extLst>
          </p:cNvPr>
          <p:cNvSpPr>
            <a:spLocks noGrp="1"/>
          </p:cNvSpPr>
          <p:nvPr>
            <p:ph type="title"/>
          </p:nvPr>
        </p:nvSpPr>
        <p:spPr>
          <a:xfrm>
            <a:off x="587189" y="0"/>
            <a:ext cx="10131425" cy="1456267"/>
          </a:xfrm>
        </p:spPr>
        <p:txBody>
          <a:bodyPr/>
          <a:lstStyle/>
          <a:p>
            <a:r>
              <a:rPr lang="en-US" dirty="0"/>
              <a:t>        Case 2—best answer is d</a:t>
            </a:r>
          </a:p>
        </p:txBody>
      </p:sp>
      <p:sp>
        <p:nvSpPr>
          <p:cNvPr id="3" name="Content Placeholder 2">
            <a:extLst>
              <a:ext uri="{FF2B5EF4-FFF2-40B4-BE49-F238E27FC236}">
                <a16:creationId xmlns:a16="http://schemas.microsoft.com/office/drawing/2014/main" id="{A9B4A3F2-3B4E-9DF4-5169-F812855FAC6E}"/>
              </a:ext>
            </a:extLst>
          </p:cNvPr>
          <p:cNvSpPr>
            <a:spLocks noGrp="1"/>
          </p:cNvSpPr>
          <p:nvPr>
            <p:ph idx="1"/>
          </p:nvPr>
        </p:nvSpPr>
        <p:spPr>
          <a:xfrm>
            <a:off x="348684" y="1690626"/>
            <a:ext cx="11039060" cy="5024967"/>
          </a:xfrm>
        </p:spPr>
        <p:txBody>
          <a:bodyPr>
            <a:noAutofit/>
          </a:bodyPr>
          <a:lstStyle/>
          <a:p>
            <a:pPr marL="0" indent="0">
              <a:buNone/>
            </a:pPr>
            <a:r>
              <a:rPr lang="en-US" sz="1600" dirty="0"/>
              <a:t>Home regimen metformin, semaglutide, and glargine 40 units daily.   On </a:t>
            </a:r>
            <a:r>
              <a:rPr lang="en-US" sz="1600" dirty="0">
                <a:solidFill>
                  <a:srgbClr val="FFFF00"/>
                </a:solidFill>
              </a:rPr>
              <a:t>SOLUMEDROL </a:t>
            </a:r>
            <a:r>
              <a:rPr lang="en-US" sz="1600" dirty="0"/>
              <a:t>Scheduled glargine 20 units qd and lispro 7 units tid ac, high resistance correctional insulin, and a </a:t>
            </a:r>
            <a:r>
              <a:rPr lang="en-US" sz="1600" u="sng" dirty="0"/>
              <a:t>carb-controlled 60-gram diet, pt eating well.</a:t>
            </a:r>
            <a:r>
              <a:rPr lang="en-US" sz="1600" dirty="0"/>
              <a:t>  A1c  8. Weight  </a:t>
            </a:r>
            <a:r>
              <a:rPr lang="en-US" sz="1600" u="sng" dirty="0"/>
              <a:t>80kg</a:t>
            </a:r>
            <a:r>
              <a:rPr lang="en-US" sz="1600" dirty="0"/>
              <a:t>. </a:t>
            </a:r>
            <a:r>
              <a:rPr lang="en-US" sz="1600" dirty="0" err="1"/>
              <a:t>Fingersticks</a:t>
            </a:r>
            <a:r>
              <a:rPr lang="en-US" sz="1600" dirty="0"/>
              <a:t> </a:t>
            </a:r>
            <a:r>
              <a:rPr lang="en-US" sz="1600" dirty="0">
                <a:solidFill>
                  <a:srgbClr val="FFFF00"/>
                </a:solidFill>
              </a:rPr>
              <a:t>160-350 (lowest sugar was am fasting) </a:t>
            </a:r>
            <a:r>
              <a:rPr lang="en-US" sz="1600" dirty="0"/>
              <a:t>and she has received 24 units of correctional insulin. </a:t>
            </a:r>
            <a:r>
              <a:rPr lang="en-US" sz="1600" u="sng" dirty="0">
                <a:solidFill>
                  <a:srgbClr val="FFFF00"/>
                </a:solidFill>
              </a:rPr>
              <a:t>Total insulin given in 24 hours=65 units</a:t>
            </a:r>
          </a:p>
          <a:p>
            <a:pPr marL="0" indent="0">
              <a:buNone/>
            </a:pPr>
            <a:r>
              <a:rPr lang="en-US" sz="1600" dirty="0"/>
              <a:t>Which of the following orders would be best to treat her diabetes?</a:t>
            </a:r>
          </a:p>
          <a:p>
            <a:pPr marL="0" indent="0">
              <a:buNone/>
            </a:pPr>
            <a:r>
              <a:rPr lang="en-US" sz="1600" dirty="0">
                <a:solidFill>
                  <a:srgbClr val="FFFF00"/>
                </a:solidFill>
              </a:rPr>
              <a:t>D. Glargine 24 units, lispro 18 units tid ac, aggressive resistance correctional insulin </a:t>
            </a:r>
          </a:p>
          <a:p>
            <a:pPr marL="0" indent="0">
              <a:buNone/>
            </a:pPr>
            <a:r>
              <a:rPr lang="en-US" sz="1600" dirty="0">
                <a:solidFill>
                  <a:srgbClr val="FFFF00"/>
                </a:solidFill>
              </a:rPr>
              <a:t>--YESTERDAY’S TDD 65 x 1.2=78 UNITS AND CHANGE DISTRIBUTION TO 30% BASAL AND 70%/3 NUTRITIONAL</a:t>
            </a:r>
          </a:p>
          <a:p>
            <a:pPr marL="0" indent="0">
              <a:buNone/>
            </a:pPr>
            <a:r>
              <a:rPr lang="en-US" sz="1600" dirty="0">
                <a:solidFill>
                  <a:srgbClr val="FFFF00"/>
                </a:solidFill>
              </a:rPr>
              <a:t>--note that the basal dose goes down as fasting BG is usually the best of the day; it is once you start eating that the hyperglycemia worsens</a:t>
            </a:r>
          </a:p>
          <a:p>
            <a:pPr marL="0" indent="0">
              <a:buNone/>
            </a:pPr>
            <a:r>
              <a:rPr lang="en-US" sz="1600" dirty="0">
                <a:solidFill>
                  <a:srgbClr val="FFFF00"/>
                </a:solidFill>
              </a:rPr>
              <a:t>--my quick short cut is to dose 25%/25%/25%/25%</a:t>
            </a:r>
          </a:p>
          <a:p>
            <a:pPr marL="0" indent="0">
              <a:buNone/>
            </a:pPr>
            <a:endParaRPr lang="en-US" sz="1600" dirty="0">
              <a:solidFill>
                <a:srgbClr val="FFFF00"/>
              </a:solidFill>
            </a:endParaRPr>
          </a:p>
          <a:p>
            <a:pPr marL="0" indent="0">
              <a:buNone/>
            </a:pPr>
            <a:endParaRPr lang="en-US" sz="1600" dirty="0"/>
          </a:p>
        </p:txBody>
      </p:sp>
      <p:sp>
        <p:nvSpPr>
          <p:cNvPr id="4" name="Star: 5 Points 3">
            <a:extLst>
              <a:ext uri="{FF2B5EF4-FFF2-40B4-BE49-F238E27FC236}">
                <a16:creationId xmlns:a16="http://schemas.microsoft.com/office/drawing/2014/main" id="{257DB8B6-F0BF-DAC2-C33D-A4425DB47472}"/>
              </a:ext>
            </a:extLst>
          </p:cNvPr>
          <p:cNvSpPr/>
          <p:nvPr/>
        </p:nvSpPr>
        <p:spPr>
          <a:xfrm>
            <a:off x="384206" y="248327"/>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3009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4D129-ABFB-4401-BB46-04C7184BCF74}"/>
              </a:ext>
            </a:extLst>
          </p:cNvPr>
          <p:cNvSpPr>
            <a:spLocks noGrp="1"/>
          </p:cNvSpPr>
          <p:nvPr>
            <p:ph type="title"/>
          </p:nvPr>
        </p:nvSpPr>
        <p:spPr>
          <a:xfrm>
            <a:off x="685801" y="0"/>
            <a:ext cx="10131425" cy="1456267"/>
          </a:xfrm>
        </p:spPr>
        <p:txBody>
          <a:bodyPr/>
          <a:lstStyle/>
          <a:p>
            <a:r>
              <a:rPr lang="en-US" dirty="0"/>
              <a:t>Insulin dosing with steroid </a:t>
            </a:r>
            <a:r>
              <a:rPr lang="en-US" dirty="0" err="1"/>
              <a:t>uSE</a:t>
            </a:r>
            <a:endParaRPr lang="en-US" dirty="0"/>
          </a:p>
        </p:txBody>
      </p:sp>
      <p:sp>
        <p:nvSpPr>
          <p:cNvPr id="3" name="Content Placeholder 2">
            <a:extLst>
              <a:ext uri="{FF2B5EF4-FFF2-40B4-BE49-F238E27FC236}">
                <a16:creationId xmlns:a16="http://schemas.microsoft.com/office/drawing/2014/main" id="{5719FA86-9619-4D7C-BDC7-68AD9A6FE3A4}"/>
              </a:ext>
            </a:extLst>
          </p:cNvPr>
          <p:cNvSpPr>
            <a:spLocks noGrp="1"/>
          </p:cNvSpPr>
          <p:nvPr>
            <p:ph idx="1"/>
          </p:nvPr>
        </p:nvSpPr>
        <p:spPr>
          <a:xfrm>
            <a:off x="291548" y="1789043"/>
            <a:ext cx="11423373" cy="4386470"/>
          </a:xfrm>
        </p:spPr>
        <p:txBody>
          <a:bodyPr>
            <a:noAutofit/>
          </a:bodyPr>
          <a:lstStyle/>
          <a:p>
            <a:r>
              <a:rPr lang="en-US" sz="2000" dirty="0"/>
              <a:t>Corticosteroids affect carbohydrate metabolism and lead to more exaggerated post prandial hyperglycemia </a:t>
            </a:r>
          </a:p>
          <a:p>
            <a:r>
              <a:rPr lang="en-US" sz="2000" dirty="0">
                <a:solidFill>
                  <a:srgbClr val="FFFF00"/>
                </a:solidFill>
              </a:rPr>
              <a:t>Consider changing </a:t>
            </a:r>
            <a:r>
              <a:rPr lang="en-US" sz="2000" dirty="0"/>
              <a:t>the ratio from 50% TDD basal/50% TDD nutritional  (with meals) to </a:t>
            </a:r>
            <a:r>
              <a:rPr lang="en-US" sz="2000" dirty="0">
                <a:solidFill>
                  <a:srgbClr val="FFFF00"/>
                </a:solidFill>
              </a:rPr>
              <a:t>30% basal and 70% nutritional. *THIS WILL REQUIRE CUSTOM GLARGINE AND LISPRO DOSING—POWER PLAN WILL NOT CALCULATE THIS FOR YOU**</a:t>
            </a:r>
          </a:p>
          <a:p>
            <a:r>
              <a:rPr lang="en-US" sz="2000" dirty="0"/>
              <a:t>Consider using the </a:t>
            </a:r>
            <a:r>
              <a:rPr lang="en-US" sz="2000" dirty="0">
                <a:solidFill>
                  <a:srgbClr val="FFFF00"/>
                </a:solidFill>
              </a:rPr>
              <a:t>aggressive resistance correctional scale </a:t>
            </a:r>
            <a:r>
              <a:rPr lang="en-US" sz="2000" dirty="0"/>
              <a:t>found in the Subcutaneous Insulin order set</a:t>
            </a:r>
          </a:p>
          <a:p>
            <a:r>
              <a:rPr lang="en-US" sz="2000" dirty="0">
                <a:solidFill>
                  <a:srgbClr val="FFFF00"/>
                </a:solidFill>
              </a:rPr>
              <a:t>Recommended starting dose if pt to receive for several days: dexamethasone&gt;2 mg/day, hydrocortisone&gt;50 mg/day, or prednisone&gt;15 mg/day = 1.5 x TDD</a:t>
            </a:r>
          </a:p>
          <a:p>
            <a:r>
              <a:rPr lang="en-US" sz="2000" dirty="0">
                <a:solidFill>
                  <a:srgbClr val="FFFF00"/>
                </a:solidFill>
              </a:rPr>
              <a:t>For high dose glucocorticoids i.e. methylprednisolone 500-1000mg consider adding NPH 0.4 units/kg 15 min before receiving steroid, no change to regular insulin dosing</a:t>
            </a:r>
          </a:p>
          <a:p>
            <a:pPr marL="0" indent="0">
              <a:buNone/>
            </a:pPr>
            <a:r>
              <a:rPr lang="en-US" sz="2000" dirty="0">
                <a:solidFill>
                  <a:srgbClr val="FFFF00"/>
                </a:solidFill>
              </a:rPr>
              <a:t>*You may also consider change  diet to 45gm CHO (shared decision making with patient)</a:t>
            </a:r>
          </a:p>
          <a:p>
            <a:pPr marL="0" indent="0">
              <a:buNone/>
            </a:pPr>
            <a:r>
              <a:rPr lang="en-US" sz="2000" dirty="0"/>
              <a:t>If you are not gaining control in 2-3 days, consider an endocrinology consult</a:t>
            </a:r>
            <a:endParaRPr lang="en-US" sz="2000" dirty="0">
              <a:solidFill>
                <a:srgbClr val="FFFF00"/>
              </a:solidFill>
            </a:endParaRPr>
          </a:p>
          <a:p>
            <a:r>
              <a:rPr lang="en-US" sz="2000" dirty="0"/>
              <a:t> Effect of steroids on blood glucose typically wears off 24-48 hours after discontinuation</a:t>
            </a:r>
          </a:p>
          <a:p>
            <a:pPr marL="0" indent="0">
              <a:buNone/>
            </a:pPr>
            <a:endParaRPr lang="en-US" sz="2000" dirty="0"/>
          </a:p>
        </p:txBody>
      </p:sp>
    </p:spTree>
    <p:extLst>
      <p:ext uri="{BB962C8B-B14F-4D97-AF65-F5344CB8AC3E}">
        <p14:creationId xmlns:p14="http://schemas.microsoft.com/office/powerpoint/2010/main" val="1278798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3C46-755D-4562-B9D3-335151B554E1}"/>
              </a:ext>
            </a:extLst>
          </p:cNvPr>
          <p:cNvSpPr>
            <a:spLocks noGrp="1"/>
          </p:cNvSpPr>
          <p:nvPr>
            <p:ph type="title"/>
          </p:nvPr>
        </p:nvSpPr>
        <p:spPr>
          <a:xfrm>
            <a:off x="685801" y="-119270"/>
            <a:ext cx="10131425" cy="1456267"/>
          </a:xfrm>
        </p:spPr>
        <p:txBody>
          <a:bodyPr/>
          <a:lstStyle/>
          <a:p>
            <a:r>
              <a:rPr lang="en-US" dirty="0"/>
              <a:t>Case 3</a:t>
            </a:r>
          </a:p>
        </p:txBody>
      </p:sp>
      <p:sp>
        <p:nvSpPr>
          <p:cNvPr id="3" name="Content Placeholder 2">
            <a:extLst>
              <a:ext uri="{FF2B5EF4-FFF2-40B4-BE49-F238E27FC236}">
                <a16:creationId xmlns:a16="http://schemas.microsoft.com/office/drawing/2014/main" id="{AADC381B-11BE-48D1-9F9E-76A807B8491D}"/>
              </a:ext>
            </a:extLst>
          </p:cNvPr>
          <p:cNvSpPr>
            <a:spLocks noGrp="1"/>
          </p:cNvSpPr>
          <p:nvPr>
            <p:ph idx="1"/>
          </p:nvPr>
        </p:nvSpPr>
        <p:spPr>
          <a:xfrm>
            <a:off x="251791" y="1046921"/>
            <a:ext cx="11489635" cy="5499651"/>
          </a:xfrm>
        </p:spPr>
        <p:txBody>
          <a:bodyPr>
            <a:normAutofit/>
          </a:bodyPr>
          <a:lstStyle/>
          <a:p>
            <a:pPr marL="0" indent="0">
              <a:buNone/>
            </a:pPr>
            <a:r>
              <a:rPr lang="en-US" dirty="0"/>
              <a:t>70-year-old patient with DM2, HTN, osteoporosis is admitted for a R femoral neck fracture after a GLF in the IHOP parking lot across the street. </a:t>
            </a:r>
          </a:p>
          <a:p>
            <a:pPr marL="0" indent="0">
              <a:buNone/>
            </a:pPr>
            <a:r>
              <a:rPr lang="en-US" dirty="0"/>
              <a:t>She took home </a:t>
            </a:r>
            <a:r>
              <a:rPr lang="en-US" u="sng" dirty="0"/>
              <a:t>glargine 80 </a:t>
            </a:r>
            <a:r>
              <a:rPr lang="en-US" dirty="0"/>
              <a:t>units yesterday am and was </a:t>
            </a:r>
            <a:r>
              <a:rPr lang="en-US" u="sng" dirty="0" err="1"/>
              <a:t>npo</a:t>
            </a:r>
            <a:r>
              <a:rPr lang="en-US" dirty="0"/>
              <a:t> due to surgery yesterday and today, missed carb control dinner, had a late snack, having symptomatic </a:t>
            </a:r>
            <a:r>
              <a:rPr lang="en-US" u="sng" dirty="0"/>
              <a:t>hypoglycemia FS 39</a:t>
            </a:r>
          </a:p>
          <a:p>
            <a:pPr marL="0" indent="0">
              <a:buNone/>
            </a:pPr>
            <a:endParaRPr lang="en-US" u="sng" dirty="0"/>
          </a:p>
          <a:p>
            <a:pPr marL="0" indent="0">
              <a:buNone/>
            </a:pPr>
            <a:r>
              <a:rPr lang="en-US" dirty="0"/>
              <a:t>In addition to following the hypoglycemia protocol and stopping metformin, which of the following orders would be best for the covering night provider to order?</a:t>
            </a:r>
          </a:p>
          <a:p>
            <a:pPr marL="0" indent="0">
              <a:buNone/>
            </a:pPr>
            <a:endParaRPr lang="en-US" dirty="0"/>
          </a:p>
          <a:p>
            <a:pPr marL="0" indent="0">
              <a:buNone/>
            </a:pPr>
            <a:r>
              <a:rPr lang="en-US" dirty="0"/>
              <a:t>A. Glargine 40 units in the morning, low resistance sliding scale, D5 ½ NS 80 cc/hour </a:t>
            </a:r>
          </a:p>
          <a:p>
            <a:pPr marL="0" indent="0">
              <a:buNone/>
            </a:pPr>
            <a:r>
              <a:rPr lang="en-US" dirty="0"/>
              <a:t>B. Glargine 20 units in the morning, lispro 7 units tid, high resistance sliding scale, D5 ½ NS 80 cc/hour </a:t>
            </a:r>
          </a:p>
          <a:p>
            <a:pPr marL="0" indent="0">
              <a:buNone/>
            </a:pPr>
            <a:r>
              <a:rPr lang="en-US" dirty="0"/>
              <a:t>C. Glargine 40 units to start in the morning, lispro 13 units tid, high resistance sliding scale </a:t>
            </a:r>
          </a:p>
          <a:p>
            <a:pPr marL="0" indent="0">
              <a:buNone/>
            </a:pPr>
            <a:r>
              <a:rPr lang="en-US" dirty="0"/>
              <a:t>D. Glargine 80 units to start in the morning, low resistance sliding scale</a:t>
            </a:r>
          </a:p>
        </p:txBody>
      </p:sp>
    </p:spTree>
    <p:extLst>
      <p:ext uri="{BB962C8B-B14F-4D97-AF65-F5344CB8AC3E}">
        <p14:creationId xmlns:p14="http://schemas.microsoft.com/office/powerpoint/2010/main" val="3859992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3C46-755D-4562-B9D3-335151B554E1}"/>
              </a:ext>
            </a:extLst>
          </p:cNvPr>
          <p:cNvSpPr>
            <a:spLocks noGrp="1"/>
          </p:cNvSpPr>
          <p:nvPr>
            <p:ph type="title"/>
          </p:nvPr>
        </p:nvSpPr>
        <p:spPr>
          <a:xfrm>
            <a:off x="670811" y="182113"/>
            <a:ext cx="10131425" cy="1456267"/>
          </a:xfrm>
        </p:spPr>
        <p:txBody>
          <a:bodyPr/>
          <a:lstStyle/>
          <a:p>
            <a:r>
              <a:rPr lang="en-US" dirty="0"/>
              <a:t>         Case 3—best answer is b</a:t>
            </a:r>
          </a:p>
        </p:txBody>
      </p:sp>
      <p:sp>
        <p:nvSpPr>
          <p:cNvPr id="3" name="Content Placeholder 2">
            <a:extLst>
              <a:ext uri="{FF2B5EF4-FFF2-40B4-BE49-F238E27FC236}">
                <a16:creationId xmlns:a16="http://schemas.microsoft.com/office/drawing/2014/main" id="{AADC381B-11BE-48D1-9F9E-76A807B8491D}"/>
              </a:ext>
            </a:extLst>
          </p:cNvPr>
          <p:cNvSpPr>
            <a:spLocks noGrp="1"/>
          </p:cNvSpPr>
          <p:nvPr>
            <p:ph idx="1"/>
          </p:nvPr>
        </p:nvSpPr>
        <p:spPr>
          <a:xfrm>
            <a:off x="251791" y="1232452"/>
            <a:ext cx="11489635" cy="5499651"/>
          </a:xfrm>
        </p:spPr>
        <p:txBody>
          <a:bodyPr>
            <a:normAutofit/>
          </a:bodyPr>
          <a:lstStyle/>
          <a:p>
            <a:pPr marL="0" indent="0">
              <a:buNone/>
            </a:pPr>
            <a:r>
              <a:rPr lang="en-US" sz="2000" dirty="0"/>
              <a:t>Patient with DM2, 80 kg, took home </a:t>
            </a:r>
            <a:r>
              <a:rPr lang="en-US" sz="2000" u="sng" dirty="0"/>
              <a:t>glargine 80 </a:t>
            </a:r>
            <a:r>
              <a:rPr lang="en-US" sz="2000" dirty="0"/>
              <a:t>units yesterday am and was </a:t>
            </a:r>
            <a:r>
              <a:rPr lang="en-US" sz="2000" u="sng" dirty="0"/>
              <a:t>npo</a:t>
            </a:r>
            <a:r>
              <a:rPr lang="en-US" sz="2000" dirty="0"/>
              <a:t> due to surgery yesterday and today, missed carb control dinner, had a late snack, having symptomatic </a:t>
            </a:r>
            <a:r>
              <a:rPr lang="en-US" sz="2000" u="sng" dirty="0"/>
              <a:t>hypoglycemia FS 39</a:t>
            </a:r>
          </a:p>
          <a:p>
            <a:pPr marL="0" indent="0">
              <a:buNone/>
            </a:pPr>
            <a:r>
              <a:rPr lang="en-US" sz="2000" dirty="0"/>
              <a:t>In addition to following the hypoglycemia protocol, which of the following orders would be best for the covering night provider to order?</a:t>
            </a:r>
          </a:p>
          <a:p>
            <a:pPr marL="0" indent="0">
              <a:buNone/>
            </a:pPr>
            <a:endParaRPr lang="en-US" sz="2000" dirty="0"/>
          </a:p>
          <a:p>
            <a:pPr marL="0" indent="0">
              <a:buNone/>
            </a:pPr>
            <a:endParaRPr lang="en-US" sz="2000" dirty="0"/>
          </a:p>
          <a:p>
            <a:pPr marL="0" indent="0">
              <a:buNone/>
            </a:pPr>
            <a:r>
              <a:rPr lang="en-US" sz="2000" dirty="0">
                <a:solidFill>
                  <a:srgbClr val="FFFF00"/>
                </a:solidFill>
              </a:rPr>
              <a:t>B. Glargine 20 units in the morning, lispro 7 units tid, high resistance sliding scale, D5 ½ NS 80 cc/hour </a:t>
            </a:r>
          </a:p>
        </p:txBody>
      </p:sp>
      <p:sp>
        <p:nvSpPr>
          <p:cNvPr id="4" name="Star: 5 Points 3">
            <a:extLst>
              <a:ext uri="{FF2B5EF4-FFF2-40B4-BE49-F238E27FC236}">
                <a16:creationId xmlns:a16="http://schemas.microsoft.com/office/drawing/2014/main" id="{9C969498-B0BE-C59D-9467-6F95AC2C3C87}"/>
              </a:ext>
            </a:extLst>
          </p:cNvPr>
          <p:cNvSpPr/>
          <p:nvPr/>
        </p:nvSpPr>
        <p:spPr>
          <a:xfrm>
            <a:off x="670811" y="466695"/>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4213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1D0371A-ED40-2A41-A3FF-4CD7439EC614}"/>
              </a:ext>
            </a:extLst>
          </p:cNvPr>
          <p:cNvSpPr>
            <a:spLocks noGrp="1"/>
          </p:cNvSpPr>
          <p:nvPr>
            <p:ph type="title"/>
          </p:nvPr>
        </p:nvSpPr>
        <p:spPr/>
        <p:txBody>
          <a:bodyPr/>
          <a:lstStyle/>
          <a:p>
            <a:pPr algn="ctr"/>
            <a:r>
              <a:rPr lang="en-US" dirty="0"/>
              <a:t>HYPOGLYCEMIA AND HYPERGLYCEMIA HAVE CONSEQUENCES</a:t>
            </a:r>
          </a:p>
        </p:txBody>
      </p:sp>
      <p:sp>
        <p:nvSpPr>
          <p:cNvPr id="10" name="Text Placeholder 9">
            <a:extLst>
              <a:ext uri="{FF2B5EF4-FFF2-40B4-BE49-F238E27FC236}">
                <a16:creationId xmlns:a16="http://schemas.microsoft.com/office/drawing/2014/main" id="{7A0D2F20-659B-2648-890F-749F803896E8}"/>
              </a:ext>
            </a:extLst>
          </p:cNvPr>
          <p:cNvSpPr>
            <a:spLocks noGrp="1"/>
          </p:cNvSpPr>
          <p:nvPr>
            <p:ph type="body" idx="1"/>
          </p:nvPr>
        </p:nvSpPr>
        <p:spPr/>
        <p:txBody>
          <a:bodyPr/>
          <a:lstStyle/>
          <a:p>
            <a:r>
              <a:rPr lang="en-US" dirty="0"/>
              <a:t>HYPOGLYCEMIA</a:t>
            </a:r>
          </a:p>
        </p:txBody>
      </p:sp>
      <p:sp>
        <p:nvSpPr>
          <p:cNvPr id="11" name="Content Placeholder 10">
            <a:extLst>
              <a:ext uri="{FF2B5EF4-FFF2-40B4-BE49-F238E27FC236}">
                <a16:creationId xmlns:a16="http://schemas.microsoft.com/office/drawing/2014/main" id="{68357A42-4ABC-F3E6-BB45-4B4D4F2B346A}"/>
              </a:ext>
            </a:extLst>
          </p:cNvPr>
          <p:cNvSpPr>
            <a:spLocks noGrp="1"/>
          </p:cNvSpPr>
          <p:nvPr>
            <p:ph sz="half" idx="2"/>
          </p:nvPr>
        </p:nvSpPr>
        <p:spPr/>
        <p:txBody>
          <a:bodyPr>
            <a:normAutofit/>
          </a:bodyPr>
          <a:lstStyle/>
          <a:p>
            <a:pPr marL="285750" indent="-285750">
              <a:buFont typeface="Arial" panose="020B0604020202020204" pitchFamily="34" charset="0"/>
              <a:buChar char="•"/>
            </a:pPr>
            <a:r>
              <a:rPr lang="en-US" sz="2400" dirty="0"/>
              <a:t>Longer length of stay</a:t>
            </a:r>
          </a:p>
          <a:p>
            <a:pPr marL="285750" indent="-285750">
              <a:buFont typeface="Arial" panose="020B0604020202020204" pitchFamily="34" charset="0"/>
              <a:buChar char="•"/>
            </a:pPr>
            <a:r>
              <a:rPr lang="en-US" sz="2400" dirty="0"/>
              <a:t>higher medical costs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endParaRPr lang="en-US" sz="2400" dirty="0"/>
          </a:p>
        </p:txBody>
      </p:sp>
      <p:sp>
        <p:nvSpPr>
          <p:cNvPr id="12" name="Text Placeholder 11">
            <a:extLst>
              <a:ext uri="{FF2B5EF4-FFF2-40B4-BE49-F238E27FC236}">
                <a16:creationId xmlns:a16="http://schemas.microsoft.com/office/drawing/2014/main" id="{C3C1CBEF-1525-1573-C5CF-3EB7CBA489F3}"/>
              </a:ext>
            </a:extLst>
          </p:cNvPr>
          <p:cNvSpPr>
            <a:spLocks noGrp="1"/>
          </p:cNvSpPr>
          <p:nvPr>
            <p:ph type="body" sz="quarter" idx="3"/>
          </p:nvPr>
        </p:nvSpPr>
        <p:spPr/>
        <p:txBody>
          <a:bodyPr/>
          <a:lstStyle/>
          <a:p>
            <a:r>
              <a:rPr lang="en-US" dirty="0"/>
              <a:t>HYPERGLYCEMIA</a:t>
            </a:r>
          </a:p>
        </p:txBody>
      </p:sp>
      <p:sp>
        <p:nvSpPr>
          <p:cNvPr id="13" name="Content Placeholder 12">
            <a:extLst>
              <a:ext uri="{FF2B5EF4-FFF2-40B4-BE49-F238E27FC236}">
                <a16:creationId xmlns:a16="http://schemas.microsoft.com/office/drawing/2014/main" id="{10A855D5-1BFC-9827-D999-D0328727D6D5}"/>
              </a:ext>
            </a:extLst>
          </p:cNvPr>
          <p:cNvSpPr>
            <a:spLocks noGrp="1"/>
          </p:cNvSpPr>
          <p:nvPr>
            <p:ph sz="quarter" idx="4"/>
          </p:nvPr>
        </p:nvSpPr>
        <p:spPr/>
        <p:txBody>
          <a:bodyPr>
            <a:normAutofit/>
          </a:bodyPr>
          <a:lstStyle/>
          <a:p>
            <a:pPr marL="285750" indent="-285750">
              <a:buFont typeface="Arial" panose="020B0604020202020204" pitchFamily="34" charset="0"/>
              <a:buChar char="•"/>
            </a:pPr>
            <a:r>
              <a:rPr lang="en-US" sz="2400" dirty="0"/>
              <a:t>Increased risk of mortality</a:t>
            </a:r>
          </a:p>
          <a:p>
            <a:pPr marL="285750" indent="-285750">
              <a:buFont typeface="Arial" panose="020B0604020202020204" pitchFamily="34" charset="0"/>
              <a:buChar char="•"/>
            </a:pPr>
            <a:r>
              <a:rPr lang="en-US" sz="2400" dirty="0"/>
              <a:t>Higher infection rates</a:t>
            </a:r>
          </a:p>
          <a:p>
            <a:pPr marL="285750" indent="-285750">
              <a:buFont typeface="Arial" panose="020B0604020202020204" pitchFamily="34" charset="0"/>
              <a:buChar char="•"/>
            </a:pPr>
            <a:r>
              <a:rPr lang="en-US" sz="2400" dirty="0"/>
              <a:t>Increased length of stay</a:t>
            </a:r>
          </a:p>
          <a:p>
            <a:endParaRPr lang="en-US" sz="2400" dirty="0"/>
          </a:p>
        </p:txBody>
      </p:sp>
    </p:spTree>
    <p:extLst>
      <p:ext uri="{BB962C8B-B14F-4D97-AF65-F5344CB8AC3E}">
        <p14:creationId xmlns:p14="http://schemas.microsoft.com/office/powerpoint/2010/main" val="363980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3C46-755D-4562-B9D3-335151B554E1}"/>
              </a:ext>
            </a:extLst>
          </p:cNvPr>
          <p:cNvSpPr>
            <a:spLocks noGrp="1"/>
          </p:cNvSpPr>
          <p:nvPr>
            <p:ph type="title"/>
          </p:nvPr>
        </p:nvSpPr>
        <p:spPr>
          <a:xfrm>
            <a:off x="685801" y="-119270"/>
            <a:ext cx="10131425" cy="1456267"/>
          </a:xfrm>
        </p:spPr>
        <p:txBody>
          <a:bodyPr/>
          <a:lstStyle/>
          <a:p>
            <a:r>
              <a:rPr lang="en-US" dirty="0"/>
              <a:t>Case 3</a:t>
            </a:r>
          </a:p>
        </p:txBody>
      </p:sp>
      <p:sp>
        <p:nvSpPr>
          <p:cNvPr id="3" name="Content Placeholder 2">
            <a:extLst>
              <a:ext uri="{FF2B5EF4-FFF2-40B4-BE49-F238E27FC236}">
                <a16:creationId xmlns:a16="http://schemas.microsoft.com/office/drawing/2014/main" id="{AADC381B-11BE-48D1-9F9E-76A807B8491D}"/>
              </a:ext>
            </a:extLst>
          </p:cNvPr>
          <p:cNvSpPr>
            <a:spLocks noGrp="1"/>
          </p:cNvSpPr>
          <p:nvPr>
            <p:ph idx="1"/>
          </p:nvPr>
        </p:nvSpPr>
        <p:spPr>
          <a:xfrm>
            <a:off x="251791" y="1232452"/>
            <a:ext cx="11489635" cy="5499651"/>
          </a:xfrm>
        </p:spPr>
        <p:txBody>
          <a:bodyPr>
            <a:normAutofit/>
          </a:bodyPr>
          <a:lstStyle/>
          <a:p>
            <a:pPr marL="0" indent="0">
              <a:buNone/>
            </a:pPr>
            <a:r>
              <a:rPr lang="en-US" sz="2000" dirty="0"/>
              <a:t>Patient with DM2, 80 kg, took home </a:t>
            </a:r>
            <a:r>
              <a:rPr lang="en-US" sz="2000" u="sng" dirty="0"/>
              <a:t>glargine 80 </a:t>
            </a:r>
            <a:r>
              <a:rPr lang="en-US" sz="2000" dirty="0"/>
              <a:t>units yesterday am and was </a:t>
            </a:r>
            <a:r>
              <a:rPr lang="en-US" sz="2000" u="sng" dirty="0"/>
              <a:t>npo</a:t>
            </a:r>
            <a:r>
              <a:rPr lang="en-US" sz="2000" dirty="0"/>
              <a:t> due to surgery, missed carb control dinner, had a late snack, having symptomatic </a:t>
            </a:r>
            <a:r>
              <a:rPr lang="en-US" sz="2000" u="sng" dirty="0"/>
              <a:t>hypoglycemia FS 39</a:t>
            </a:r>
          </a:p>
          <a:p>
            <a:pPr marL="0" indent="0">
              <a:buNone/>
            </a:pPr>
            <a:r>
              <a:rPr lang="en-US" sz="2000" dirty="0"/>
              <a:t>In addition to following the hypoglycemia protocol, which of the following orders would be best for the covering night provider to order?</a:t>
            </a:r>
          </a:p>
          <a:p>
            <a:pPr marL="457200" indent="-457200">
              <a:buAutoNum type="alphaUcPeriod"/>
            </a:pPr>
            <a:r>
              <a:rPr lang="en-US" sz="2000" dirty="0"/>
              <a:t>Glargine 40 units in the morning, low resistance sliding scale, D5 ½ NS 80 cc/hour</a:t>
            </a:r>
          </a:p>
          <a:p>
            <a:pPr marL="0" indent="0">
              <a:buNone/>
            </a:pPr>
            <a:r>
              <a:rPr lang="en-US" sz="2000" dirty="0">
                <a:solidFill>
                  <a:srgbClr val="FFFF00"/>
                </a:solidFill>
              </a:rPr>
              <a:t>--TDD 40</a:t>
            </a:r>
          </a:p>
          <a:p>
            <a:pPr marL="0" indent="0">
              <a:buNone/>
            </a:pPr>
            <a:r>
              <a:rPr lang="en-US" sz="2000" dirty="0">
                <a:solidFill>
                  <a:srgbClr val="FFFF00"/>
                </a:solidFill>
              </a:rPr>
              <a:t>--reduced glargine but no nutritional, ALL insulin is still dosed as BASAL</a:t>
            </a:r>
          </a:p>
          <a:p>
            <a:pPr marL="0" indent="0">
              <a:buNone/>
            </a:pPr>
            <a:r>
              <a:rPr lang="en-US" sz="2000" dirty="0">
                <a:solidFill>
                  <a:srgbClr val="FFFF00"/>
                </a:solidFill>
              </a:rPr>
              <a:t>--still at risk for over </a:t>
            </a:r>
            <a:r>
              <a:rPr lang="en-US" sz="2000" dirty="0" err="1">
                <a:solidFill>
                  <a:srgbClr val="FFFF00"/>
                </a:solidFill>
              </a:rPr>
              <a:t>basalization</a:t>
            </a:r>
            <a:endParaRPr lang="en-US" sz="2000" dirty="0">
              <a:solidFill>
                <a:srgbClr val="FFFF00"/>
              </a:solidFill>
            </a:endParaRPr>
          </a:p>
          <a:p>
            <a:pPr marL="0" indent="0">
              <a:buNone/>
            </a:pPr>
            <a:r>
              <a:rPr lang="en-US" sz="2000" dirty="0">
                <a:solidFill>
                  <a:srgbClr val="FFFF00"/>
                </a:solidFill>
              </a:rPr>
              <a:t>--glargine still active, consider adding dextrose to IVF</a:t>
            </a:r>
          </a:p>
        </p:txBody>
      </p:sp>
    </p:spTree>
    <p:extLst>
      <p:ext uri="{BB962C8B-B14F-4D97-AF65-F5344CB8AC3E}">
        <p14:creationId xmlns:p14="http://schemas.microsoft.com/office/powerpoint/2010/main" val="150136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D5EC0-E5DE-5340-C749-487B338F6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115E74-19C0-F82D-DC55-F1799C1538D9}"/>
              </a:ext>
            </a:extLst>
          </p:cNvPr>
          <p:cNvSpPr>
            <a:spLocks noGrp="1"/>
          </p:cNvSpPr>
          <p:nvPr>
            <p:ph type="title"/>
          </p:nvPr>
        </p:nvSpPr>
        <p:spPr>
          <a:xfrm>
            <a:off x="670811" y="182113"/>
            <a:ext cx="10131425" cy="1456267"/>
          </a:xfrm>
        </p:spPr>
        <p:txBody>
          <a:bodyPr/>
          <a:lstStyle/>
          <a:p>
            <a:r>
              <a:rPr lang="en-US" dirty="0"/>
              <a:t>         Case 3—best answer is b</a:t>
            </a:r>
          </a:p>
        </p:txBody>
      </p:sp>
      <p:sp>
        <p:nvSpPr>
          <p:cNvPr id="3" name="Content Placeholder 2">
            <a:extLst>
              <a:ext uri="{FF2B5EF4-FFF2-40B4-BE49-F238E27FC236}">
                <a16:creationId xmlns:a16="http://schemas.microsoft.com/office/drawing/2014/main" id="{B52ABA03-D3AD-9B83-2EFD-39F4AF5AE5C6}"/>
              </a:ext>
            </a:extLst>
          </p:cNvPr>
          <p:cNvSpPr>
            <a:spLocks noGrp="1"/>
          </p:cNvSpPr>
          <p:nvPr>
            <p:ph idx="1"/>
          </p:nvPr>
        </p:nvSpPr>
        <p:spPr>
          <a:xfrm>
            <a:off x="251791" y="1232452"/>
            <a:ext cx="11489635" cy="5499651"/>
          </a:xfrm>
        </p:spPr>
        <p:txBody>
          <a:bodyPr>
            <a:normAutofit/>
          </a:bodyPr>
          <a:lstStyle/>
          <a:p>
            <a:pPr marL="0" indent="0">
              <a:buNone/>
            </a:pPr>
            <a:r>
              <a:rPr lang="en-US" sz="2000" dirty="0"/>
              <a:t>Patient with DM2, 80 kg, took home </a:t>
            </a:r>
            <a:r>
              <a:rPr lang="en-US" sz="2000" u="sng" dirty="0"/>
              <a:t>glargine 80 </a:t>
            </a:r>
            <a:r>
              <a:rPr lang="en-US" sz="2000" dirty="0"/>
              <a:t>units yesterday am and was </a:t>
            </a:r>
            <a:r>
              <a:rPr lang="en-US" sz="2000" u="sng" dirty="0"/>
              <a:t>npo</a:t>
            </a:r>
            <a:r>
              <a:rPr lang="en-US" sz="2000" dirty="0"/>
              <a:t> due to surgery yesterday and today, missed carb control dinner, had a late snack, having symptomatic </a:t>
            </a:r>
            <a:r>
              <a:rPr lang="en-US" sz="2000" u="sng" dirty="0"/>
              <a:t>hypoglycemia FS 39</a:t>
            </a:r>
          </a:p>
          <a:p>
            <a:pPr marL="0" indent="0">
              <a:buNone/>
            </a:pPr>
            <a:r>
              <a:rPr lang="en-US" sz="2000" dirty="0"/>
              <a:t>In addition to following the hypoglycemia protocol, which of the following orders would be best for the covering night provider to order?</a:t>
            </a:r>
          </a:p>
          <a:p>
            <a:pPr marL="0" indent="0">
              <a:buNone/>
            </a:pPr>
            <a:r>
              <a:rPr lang="en-US" sz="2000" dirty="0">
                <a:solidFill>
                  <a:srgbClr val="FFFF00"/>
                </a:solidFill>
              </a:rPr>
              <a:t>B. Glargine 20 units in the morning, lispro 7 units tid, high resistance sliding scale, D5 ½ NS 80 cc/hour </a:t>
            </a:r>
          </a:p>
          <a:p>
            <a:pPr marL="0" indent="0">
              <a:buNone/>
            </a:pPr>
            <a:r>
              <a:rPr lang="en-US" sz="2000" dirty="0">
                <a:solidFill>
                  <a:srgbClr val="FFFF00"/>
                </a:solidFill>
              </a:rPr>
              <a:t>--this is SEVERE HYPOGLYCEMIA: REDUCE TDD BY 50% AND REDISTRIBUTE </a:t>
            </a:r>
          </a:p>
          <a:p>
            <a:pPr marL="0" indent="0">
              <a:buNone/>
            </a:pPr>
            <a:r>
              <a:rPr lang="en-US" sz="2000" dirty="0">
                <a:solidFill>
                  <a:srgbClr val="FFFF00"/>
                </a:solidFill>
              </a:rPr>
              <a:t>--yesterday’s TDD was 80 units, need to decrease by 50%: 80x 0.50=40 units</a:t>
            </a:r>
            <a:r>
              <a:rPr lang="en-US" sz="2000" dirty="0">
                <a:solidFill>
                  <a:srgbClr val="FFFF00"/>
                </a:solidFill>
                <a:sym typeface="Wingdings" panose="05000000000000000000" pitchFamily="2" charset="2"/>
              </a:rPr>
              <a:t> glargine 20 units, lispro 7 units </a:t>
            </a:r>
            <a:r>
              <a:rPr lang="en-US" sz="2000" dirty="0" err="1">
                <a:solidFill>
                  <a:srgbClr val="FFFF00"/>
                </a:solidFill>
                <a:sym typeface="Wingdings" panose="05000000000000000000" pitchFamily="2" charset="2"/>
              </a:rPr>
              <a:t>tid</a:t>
            </a:r>
            <a:r>
              <a:rPr lang="en-US" sz="2000" dirty="0">
                <a:solidFill>
                  <a:srgbClr val="FFFF00"/>
                </a:solidFill>
                <a:sym typeface="Wingdings" panose="05000000000000000000" pitchFamily="2" charset="2"/>
              </a:rPr>
              <a:t> ac</a:t>
            </a:r>
            <a:endParaRPr lang="en-US" sz="2000" dirty="0">
              <a:solidFill>
                <a:srgbClr val="FFFF00"/>
              </a:solidFill>
            </a:endParaRPr>
          </a:p>
          <a:p>
            <a:pPr marL="0" indent="0">
              <a:buNone/>
            </a:pPr>
            <a:r>
              <a:rPr lang="en-US" sz="2000" dirty="0">
                <a:solidFill>
                  <a:srgbClr val="FFFF00"/>
                </a:solidFill>
              </a:rPr>
              <a:t>--PT WAS OVER BASALIZED TAKING 1 U of PER kg AND NOW ON CARB CONTROL DIET</a:t>
            </a:r>
          </a:p>
          <a:p>
            <a:pPr marL="0" indent="0">
              <a:buNone/>
            </a:pPr>
            <a:r>
              <a:rPr lang="en-US" sz="2000" dirty="0">
                <a:solidFill>
                  <a:srgbClr val="FFFF00"/>
                </a:solidFill>
                <a:sym typeface="Wingdings" panose="05000000000000000000" pitchFamily="2" charset="2"/>
              </a:rPr>
              <a:t>--</a:t>
            </a:r>
            <a:r>
              <a:rPr lang="en-US" sz="2000" dirty="0">
                <a:solidFill>
                  <a:srgbClr val="FFFF00"/>
                </a:solidFill>
              </a:rPr>
              <a:t>added dextrose containing IVF because the glargine given yesterday hasn’t completely worn off</a:t>
            </a:r>
          </a:p>
          <a:p>
            <a:pPr marL="0" indent="0">
              <a:buNone/>
            </a:pPr>
            <a:r>
              <a:rPr lang="en-US" sz="2000" dirty="0">
                <a:solidFill>
                  <a:srgbClr val="FFFF00"/>
                </a:solidFill>
              </a:rPr>
              <a:t>**just because patients take a regimen like this at home, doesn’t mean you continue it in the hospital.  We  make patients </a:t>
            </a:r>
            <a:r>
              <a:rPr lang="en-US" sz="2000" dirty="0" err="1">
                <a:solidFill>
                  <a:srgbClr val="FFFF00"/>
                </a:solidFill>
              </a:rPr>
              <a:t>npo</a:t>
            </a:r>
            <a:r>
              <a:rPr lang="en-US" sz="2000" dirty="0">
                <a:solidFill>
                  <a:srgbClr val="FFFF00"/>
                </a:solidFill>
              </a:rPr>
              <a:t> all the time, so the risk of hypoglycemia is real.  Patients may like this sort of regimen outpatient as it is one shot and done but the long acting insulin, when given this way, is no longer being used as BASAL insulin—it is being used as BASAL AND NUTRITIONAL.</a:t>
            </a:r>
          </a:p>
        </p:txBody>
      </p:sp>
      <p:sp>
        <p:nvSpPr>
          <p:cNvPr id="4" name="Star: 5 Points 3">
            <a:extLst>
              <a:ext uri="{FF2B5EF4-FFF2-40B4-BE49-F238E27FC236}">
                <a16:creationId xmlns:a16="http://schemas.microsoft.com/office/drawing/2014/main" id="{F2CDE962-6DD4-5995-5DF1-9F8FB3CD7BCB}"/>
              </a:ext>
            </a:extLst>
          </p:cNvPr>
          <p:cNvSpPr/>
          <p:nvPr/>
        </p:nvSpPr>
        <p:spPr>
          <a:xfrm>
            <a:off x="670811" y="466695"/>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2038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3C46-755D-4562-B9D3-335151B554E1}"/>
              </a:ext>
            </a:extLst>
          </p:cNvPr>
          <p:cNvSpPr>
            <a:spLocks noGrp="1"/>
          </p:cNvSpPr>
          <p:nvPr>
            <p:ph type="title"/>
          </p:nvPr>
        </p:nvSpPr>
        <p:spPr>
          <a:xfrm>
            <a:off x="685801" y="-119270"/>
            <a:ext cx="10131425" cy="1456267"/>
          </a:xfrm>
        </p:spPr>
        <p:txBody>
          <a:bodyPr/>
          <a:lstStyle/>
          <a:p>
            <a:r>
              <a:rPr lang="en-US" dirty="0"/>
              <a:t>Case 3</a:t>
            </a:r>
          </a:p>
        </p:txBody>
      </p:sp>
      <p:sp>
        <p:nvSpPr>
          <p:cNvPr id="3" name="Content Placeholder 2">
            <a:extLst>
              <a:ext uri="{FF2B5EF4-FFF2-40B4-BE49-F238E27FC236}">
                <a16:creationId xmlns:a16="http://schemas.microsoft.com/office/drawing/2014/main" id="{AADC381B-11BE-48D1-9F9E-76A807B8491D}"/>
              </a:ext>
            </a:extLst>
          </p:cNvPr>
          <p:cNvSpPr>
            <a:spLocks noGrp="1"/>
          </p:cNvSpPr>
          <p:nvPr>
            <p:ph idx="1"/>
          </p:nvPr>
        </p:nvSpPr>
        <p:spPr>
          <a:xfrm>
            <a:off x="251791" y="1232452"/>
            <a:ext cx="11489635" cy="5499651"/>
          </a:xfrm>
        </p:spPr>
        <p:txBody>
          <a:bodyPr>
            <a:normAutofit/>
          </a:bodyPr>
          <a:lstStyle/>
          <a:p>
            <a:pPr marL="0" indent="0">
              <a:buNone/>
            </a:pPr>
            <a:r>
              <a:rPr lang="en-US" sz="2000" dirty="0"/>
              <a:t>Patient with DM2, 80 kg, took home </a:t>
            </a:r>
            <a:r>
              <a:rPr lang="en-US" sz="2000" u="sng" dirty="0"/>
              <a:t>glargine 80 </a:t>
            </a:r>
            <a:r>
              <a:rPr lang="en-US" sz="2000" dirty="0"/>
              <a:t>units yesterday am and was </a:t>
            </a:r>
            <a:r>
              <a:rPr lang="en-US" sz="2000" u="sng" dirty="0"/>
              <a:t>npo</a:t>
            </a:r>
            <a:r>
              <a:rPr lang="en-US" sz="2000" dirty="0"/>
              <a:t> due to surgery, missed carb control dinner, had a late snack, having symptomatic </a:t>
            </a:r>
            <a:r>
              <a:rPr lang="en-US" sz="2000" u="sng" dirty="0"/>
              <a:t>hypoglycemia FS 39</a:t>
            </a:r>
          </a:p>
          <a:p>
            <a:pPr marL="0" indent="0">
              <a:buNone/>
            </a:pPr>
            <a:r>
              <a:rPr lang="en-US" sz="2000" dirty="0"/>
              <a:t>In addition to following the hypoglycemia protocol, which of the following orders would be best for the covering night provider to order?</a:t>
            </a:r>
          </a:p>
          <a:p>
            <a:pPr marL="0" indent="0">
              <a:buNone/>
            </a:pPr>
            <a:r>
              <a:rPr lang="en-US" sz="2000" dirty="0"/>
              <a:t>C. Glargine 40 units to start in the morning, lispro 13 units tid, high resistance sliding scale </a:t>
            </a:r>
          </a:p>
          <a:p>
            <a:pPr marL="0" indent="0">
              <a:buNone/>
            </a:pPr>
            <a:r>
              <a:rPr lang="en-US" sz="2000" dirty="0">
                <a:solidFill>
                  <a:srgbClr val="FFFF00"/>
                </a:solidFill>
              </a:rPr>
              <a:t>--TDD is still 79 (40+39=79)</a:t>
            </a:r>
          </a:p>
          <a:p>
            <a:pPr marL="0" indent="0">
              <a:buNone/>
            </a:pPr>
            <a:r>
              <a:rPr lang="en-US" sz="2000" dirty="0">
                <a:solidFill>
                  <a:srgbClr val="FFFF00"/>
                </a:solidFill>
              </a:rPr>
              <a:t>--Still too much insulin</a:t>
            </a:r>
          </a:p>
          <a:p>
            <a:pPr marL="0" indent="0">
              <a:buNone/>
            </a:pPr>
            <a:r>
              <a:rPr lang="en-US" sz="2000" dirty="0">
                <a:solidFill>
                  <a:srgbClr val="FFFF00"/>
                </a:solidFill>
              </a:rPr>
              <a:t>--still at risk for more hypoglycemia as glargine hasn’t worn off, order dextrose containing fluid</a:t>
            </a:r>
          </a:p>
          <a:p>
            <a:pPr marL="0" indent="0">
              <a:buNone/>
            </a:pPr>
            <a:r>
              <a:rPr lang="en-US" sz="2000" dirty="0">
                <a:solidFill>
                  <a:srgbClr val="FFFF00"/>
                </a:solidFill>
              </a:rPr>
              <a:t>--above suggested regimen close to what SHOULD have been ordered on admission, but would have considered decreasing dose by 20% as we carb control diets (64 units</a:t>
            </a:r>
            <a:r>
              <a:rPr lang="en-US" sz="2000" dirty="0">
                <a:solidFill>
                  <a:srgbClr val="FFFF00"/>
                </a:solidFill>
                <a:sym typeface="Wingdings" panose="05000000000000000000" pitchFamily="2" charset="2"/>
              </a:rPr>
              <a:t>23 units glargine, 7 units lispro </a:t>
            </a:r>
            <a:r>
              <a:rPr lang="en-US" sz="2000" dirty="0" err="1">
                <a:solidFill>
                  <a:srgbClr val="FFFF00"/>
                </a:solidFill>
                <a:sym typeface="Wingdings" panose="05000000000000000000" pitchFamily="2" charset="2"/>
              </a:rPr>
              <a:t>tid</a:t>
            </a:r>
            <a:r>
              <a:rPr lang="en-US" sz="2000" dirty="0">
                <a:solidFill>
                  <a:srgbClr val="FFFF00"/>
                </a:solidFill>
                <a:sym typeface="Wingdings" panose="05000000000000000000" pitchFamily="2" charset="2"/>
              </a:rPr>
              <a:t> ac</a:t>
            </a:r>
            <a:r>
              <a:rPr lang="en-US" sz="2000" dirty="0">
                <a:solidFill>
                  <a:srgbClr val="FFFF00"/>
                </a:solidFill>
              </a:rPr>
              <a:t>)</a:t>
            </a:r>
          </a:p>
        </p:txBody>
      </p:sp>
    </p:spTree>
    <p:extLst>
      <p:ext uri="{BB962C8B-B14F-4D97-AF65-F5344CB8AC3E}">
        <p14:creationId xmlns:p14="http://schemas.microsoft.com/office/powerpoint/2010/main" val="2352088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3C46-755D-4562-B9D3-335151B554E1}"/>
              </a:ext>
            </a:extLst>
          </p:cNvPr>
          <p:cNvSpPr>
            <a:spLocks noGrp="1"/>
          </p:cNvSpPr>
          <p:nvPr>
            <p:ph type="title"/>
          </p:nvPr>
        </p:nvSpPr>
        <p:spPr>
          <a:xfrm>
            <a:off x="685801" y="-119270"/>
            <a:ext cx="10131425" cy="1456267"/>
          </a:xfrm>
        </p:spPr>
        <p:txBody>
          <a:bodyPr/>
          <a:lstStyle/>
          <a:p>
            <a:r>
              <a:rPr lang="en-US" dirty="0"/>
              <a:t>Case 3</a:t>
            </a:r>
          </a:p>
        </p:txBody>
      </p:sp>
      <p:sp>
        <p:nvSpPr>
          <p:cNvPr id="3" name="Content Placeholder 2">
            <a:extLst>
              <a:ext uri="{FF2B5EF4-FFF2-40B4-BE49-F238E27FC236}">
                <a16:creationId xmlns:a16="http://schemas.microsoft.com/office/drawing/2014/main" id="{AADC381B-11BE-48D1-9F9E-76A807B8491D}"/>
              </a:ext>
            </a:extLst>
          </p:cNvPr>
          <p:cNvSpPr>
            <a:spLocks noGrp="1"/>
          </p:cNvSpPr>
          <p:nvPr>
            <p:ph idx="1"/>
          </p:nvPr>
        </p:nvSpPr>
        <p:spPr>
          <a:xfrm>
            <a:off x="251791" y="1232452"/>
            <a:ext cx="11489635" cy="5499651"/>
          </a:xfrm>
        </p:spPr>
        <p:txBody>
          <a:bodyPr>
            <a:normAutofit/>
          </a:bodyPr>
          <a:lstStyle/>
          <a:p>
            <a:pPr marL="0" indent="0">
              <a:buNone/>
            </a:pPr>
            <a:r>
              <a:rPr lang="en-US" sz="2000" dirty="0"/>
              <a:t>Patient with DM2, 80 kg, took home </a:t>
            </a:r>
            <a:r>
              <a:rPr lang="en-US" sz="2000" u="sng" dirty="0"/>
              <a:t>glargine 80 </a:t>
            </a:r>
            <a:r>
              <a:rPr lang="en-US" sz="2000" dirty="0"/>
              <a:t>units yesterday am and was </a:t>
            </a:r>
            <a:r>
              <a:rPr lang="en-US" sz="2000" u="sng" dirty="0"/>
              <a:t>npo</a:t>
            </a:r>
            <a:r>
              <a:rPr lang="en-US" sz="2000" dirty="0"/>
              <a:t> due to surgery, missed carb control dinner, had a late snack, having symptomatic </a:t>
            </a:r>
            <a:r>
              <a:rPr lang="en-US" sz="2000" u="sng" dirty="0"/>
              <a:t>hypoglycemia FS 39</a:t>
            </a:r>
          </a:p>
          <a:p>
            <a:pPr marL="0" indent="0">
              <a:buNone/>
            </a:pPr>
            <a:r>
              <a:rPr lang="en-US" sz="2000" dirty="0"/>
              <a:t>In addition to following the hypoglycemia protocol, which of the following orders would be best for the covering night provider to order?</a:t>
            </a:r>
          </a:p>
          <a:p>
            <a:pPr marL="0" indent="0">
              <a:buNone/>
            </a:pPr>
            <a:r>
              <a:rPr lang="en-US" sz="2000" dirty="0"/>
              <a:t>D. Glargine 80 units to start in the morning, low resistance sliding scale</a:t>
            </a:r>
          </a:p>
          <a:p>
            <a:pPr marL="0" indent="0">
              <a:buNone/>
            </a:pPr>
            <a:r>
              <a:rPr lang="en-US" sz="2000" dirty="0">
                <a:solidFill>
                  <a:srgbClr val="FFFF00"/>
                </a:solidFill>
              </a:rPr>
              <a:t>--TDD 80, no change</a:t>
            </a:r>
          </a:p>
          <a:p>
            <a:pPr marL="0" indent="0">
              <a:buNone/>
            </a:pPr>
            <a:r>
              <a:rPr lang="en-US" sz="2000" dirty="0">
                <a:solidFill>
                  <a:srgbClr val="FFFF00"/>
                </a:solidFill>
              </a:rPr>
              <a:t>--Still at risk for hypoglycemia: hospital diet will be carb controlled, may not be eating well post op</a:t>
            </a:r>
          </a:p>
          <a:p>
            <a:pPr marL="0" indent="0">
              <a:buNone/>
            </a:pPr>
            <a:r>
              <a:rPr lang="en-US" sz="2000" dirty="0">
                <a:solidFill>
                  <a:srgbClr val="FFFF00"/>
                </a:solidFill>
              </a:rPr>
              <a:t>--this is OVERBASALIZATION, patient is at risk for RECURRENT hypoglycemia as pt could be made </a:t>
            </a:r>
            <a:r>
              <a:rPr lang="en-US" sz="2000" dirty="0" err="1">
                <a:solidFill>
                  <a:srgbClr val="FFFF00"/>
                </a:solidFill>
              </a:rPr>
              <a:t>npo</a:t>
            </a:r>
            <a:r>
              <a:rPr lang="en-US" sz="2000" dirty="0">
                <a:solidFill>
                  <a:srgbClr val="FFFF00"/>
                </a:solidFill>
              </a:rPr>
              <a:t>, could have poor po intake due to n/v from anesthesia or ileus, or carb control diet we give is significantly different than what is consumed at home</a:t>
            </a:r>
          </a:p>
          <a:p>
            <a:pPr marL="0" indent="0">
              <a:buNone/>
            </a:pPr>
            <a:r>
              <a:rPr lang="en-US" sz="2000" dirty="0">
                <a:solidFill>
                  <a:srgbClr val="FFFF00"/>
                </a:solidFill>
              </a:rPr>
              <a:t>--patient is STILL at risk for hypoglycemia as glargine hasn’t worn off, start dextrose containing fluids</a:t>
            </a:r>
          </a:p>
        </p:txBody>
      </p:sp>
    </p:spTree>
    <p:extLst>
      <p:ext uri="{BB962C8B-B14F-4D97-AF65-F5344CB8AC3E}">
        <p14:creationId xmlns:p14="http://schemas.microsoft.com/office/powerpoint/2010/main" val="2938023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3C46-755D-4562-B9D3-335151B554E1}"/>
              </a:ext>
            </a:extLst>
          </p:cNvPr>
          <p:cNvSpPr>
            <a:spLocks noGrp="1"/>
          </p:cNvSpPr>
          <p:nvPr>
            <p:ph type="title"/>
          </p:nvPr>
        </p:nvSpPr>
        <p:spPr>
          <a:xfrm>
            <a:off x="685801" y="-119270"/>
            <a:ext cx="10131425" cy="1456267"/>
          </a:xfrm>
        </p:spPr>
        <p:txBody>
          <a:bodyPr/>
          <a:lstStyle/>
          <a:p>
            <a:r>
              <a:rPr lang="en-US" dirty="0"/>
              <a:t>Case 3</a:t>
            </a:r>
          </a:p>
        </p:txBody>
      </p:sp>
      <p:sp>
        <p:nvSpPr>
          <p:cNvPr id="3" name="Content Placeholder 2">
            <a:extLst>
              <a:ext uri="{FF2B5EF4-FFF2-40B4-BE49-F238E27FC236}">
                <a16:creationId xmlns:a16="http://schemas.microsoft.com/office/drawing/2014/main" id="{AADC381B-11BE-48D1-9F9E-76A807B8491D}"/>
              </a:ext>
            </a:extLst>
          </p:cNvPr>
          <p:cNvSpPr>
            <a:spLocks noGrp="1"/>
          </p:cNvSpPr>
          <p:nvPr>
            <p:ph idx="1"/>
          </p:nvPr>
        </p:nvSpPr>
        <p:spPr>
          <a:xfrm>
            <a:off x="251791" y="1232452"/>
            <a:ext cx="11489635" cy="5499651"/>
          </a:xfrm>
        </p:spPr>
        <p:txBody>
          <a:bodyPr>
            <a:normAutofit/>
          </a:bodyPr>
          <a:lstStyle/>
          <a:p>
            <a:pPr marL="0" indent="0">
              <a:buNone/>
            </a:pPr>
            <a:r>
              <a:rPr lang="en-US" sz="2000" dirty="0"/>
              <a:t>Patient with DM2, 80 kg, took home </a:t>
            </a:r>
            <a:r>
              <a:rPr lang="en-US" sz="2000" u="sng" dirty="0"/>
              <a:t>glargine 80 </a:t>
            </a:r>
            <a:r>
              <a:rPr lang="en-US" sz="2000" dirty="0"/>
              <a:t>units yesterday am and was </a:t>
            </a:r>
            <a:r>
              <a:rPr lang="en-US" sz="2000" u="sng" dirty="0"/>
              <a:t>npo</a:t>
            </a:r>
            <a:r>
              <a:rPr lang="en-US" sz="2000" dirty="0"/>
              <a:t> due to surgery, missed carb control dinner, had a late snack, having symptomatic </a:t>
            </a:r>
            <a:r>
              <a:rPr lang="en-US" sz="2000" u="sng" dirty="0"/>
              <a:t>hypoglycemia FS 39</a:t>
            </a:r>
          </a:p>
          <a:p>
            <a:pPr marL="0" indent="0">
              <a:buNone/>
            </a:pPr>
            <a:r>
              <a:rPr lang="en-US" sz="2000" dirty="0"/>
              <a:t>In addition to following the hypoglycemia protocol, which of the following orders would be best for the covering night provider to order?</a:t>
            </a:r>
          </a:p>
          <a:p>
            <a:pPr marL="0" indent="0">
              <a:buNone/>
            </a:pPr>
            <a:r>
              <a:rPr lang="en-US" sz="2000" dirty="0">
                <a:solidFill>
                  <a:srgbClr val="FFFF00"/>
                </a:solidFill>
              </a:rPr>
              <a:t>WHY NOT STOP INSULIN ENTIRELY AND LEAVE FOR DAY TEAM? </a:t>
            </a:r>
          </a:p>
          <a:p>
            <a:pPr marL="0" indent="0">
              <a:buNone/>
            </a:pPr>
            <a:r>
              <a:rPr lang="en-US" sz="2000" dirty="0">
                <a:solidFill>
                  <a:srgbClr val="FFFF00"/>
                </a:solidFill>
              </a:rPr>
              <a:t>--If no insulin ordered and patient begins eating, likely to have hyperglycemia then we are chasing blood sugars (reactive)</a:t>
            </a:r>
          </a:p>
          <a:p>
            <a:pPr marL="0" indent="0">
              <a:buNone/>
            </a:pPr>
            <a:r>
              <a:rPr lang="en-US" sz="2000" dirty="0">
                <a:solidFill>
                  <a:srgbClr val="FFFF00"/>
                </a:solidFill>
              </a:rPr>
              <a:t>--having to ‘chase’ blood glucose will be worse if NO basal is ordered</a:t>
            </a:r>
          </a:p>
          <a:p>
            <a:pPr marL="0" indent="0">
              <a:buNone/>
            </a:pPr>
            <a:r>
              <a:rPr lang="en-US" sz="2000" dirty="0">
                <a:solidFill>
                  <a:srgbClr val="FFFF00"/>
                </a:solidFill>
              </a:rPr>
              <a:t>--Ordering decreased dose of insulin allows us to be proactive</a:t>
            </a:r>
          </a:p>
        </p:txBody>
      </p:sp>
    </p:spTree>
    <p:extLst>
      <p:ext uri="{BB962C8B-B14F-4D97-AF65-F5344CB8AC3E}">
        <p14:creationId xmlns:p14="http://schemas.microsoft.com/office/powerpoint/2010/main" val="3911171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C9F8A-47F7-4CCB-AE6D-62C15B521050}"/>
              </a:ext>
            </a:extLst>
          </p:cNvPr>
          <p:cNvSpPr>
            <a:spLocks noGrp="1"/>
          </p:cNvSpPr>
          <p:nvPr>
            <p:ph type="title"/>
          </p:nvPr>
        </p:nvSpPr>
        <p:spPr>
          <a:xfrm>
            <a:off x="685801" y="338666"/>
            <a:ext cx="10131425" cy="1456267"/>
          </a:xfrm>
        </p:spPr>
        <p:txBody>
          <a:bodyPr/>
          <a:lstStyle/>
          <a:p>
            <a:r>
              <a:rPr lang="en-US" dirty="0"/>
              <a:t>Preventing hypoglycemia</a:t>
            </a:r>
          </a:p>
        </p:txBody>
      </p:sp>
      <p:sp>
        <p:nvSpPr>
          <p:cNvPr id="3" name="Content Placeholder 2">
            <a:extLst>
              <a:ext uri="{FF2B5EF4-FFF2-40B4-BE49-F238E27FC236}">
                <a16:creationId xmlns:a16="http://schemas.microsoft.com/office/drawing/2014/main" id="{42171430-BF0D-4F38-964F-7B10C807273E}"/>
              </a:ext>
            </a:extLst>
          </p:cNvPr>
          <p:cNvSpPr>
            <a:spLocks noGrp="1"/>
          </p:cNvSpPr>
          <p:nvPr>
            <p:ph idx="1"/>
          </p:nvPr>
        </p:nvSpPr>
        <p:spPr>
          <a:xfrm>
            <a:off x="685801" y="1930033"/>
            <a:ext cx="10131425" cy="3995638"/>
          </a:xfrm>
        </p:spPr>
        <p:txBody>
          <a:bodyPr>
            <a:normAutofit fontScale="92500"/>
          </a:bodyPr>
          <a:lstStyle/>
          <a:p>
            <a:r>
              <a:rPr lang="en-US" sz="2400" dirty="0"/>
              <a:t>Consider decreasing prescribed hospital insulin to 70-80% of home insulin dose or redistributing into basal/bolus as most patients are OVERBASALIZED</a:t>
            </a:r>
          </a:p>
          <a:p>
            <a:r>
              <a:rPr lang="en-US" sz="2400" dirty="0">
                <a:solidFill>
                  <a:srgbClr val="FFFF00"/>
                </a:solidFill>
              </a:rPr>
              <a:t>OVERBASALIZATION</a:t>
            </a:r>
            <a:r>
              <a:rPr lang="en-US" sz="2400" dirty="0"/>
              <a:t>=attempting to lower mealtime related hyperglycemia by increasing basal insulin</a:t>
            </a:r>
          </a:p>
          <a:p>
            <a:r>
              <a:rPr lang="en-US" sz="2400" dirty="0"/>
              <a:t>When I admit patients on 100% long acting insulin, I decrease total daily dose by 20% and then convert to basal (50%) bolus (50% divided by 3 for meal dose)</a:t>
            </a:r>
          </a:p>
          <a:p>
            <a:r>
              <a:rPr lang="en-US" sz="2400" dirty="0"/>
              <a:t>Patients should be on </a:t>
            </a:r>
            <a:r>
              <a:rPr lang="en-US" sz="2400" dirty="0">
                <a:solidFill>
                  <a:srgbClr val="FFFF00"/>
                </a:solidFill>
              </a:rPr>
              <a:t>carb-controlled diets </a:t>
            </a:r>
            <a:r>
              <a:rPr lang="en-US" sz="2400" dirty="0"/>
              <a:t>in the hospital</a:t>
            </a:r>
          </a:p>
          <a:p>
            <a:r>
              <a:rPr lang="en-US" sz="2400" dirty="0"/>
              <a:t>Avoid being too strict on carbs/meal, </a:t>
            </a:r>
            <a:r>
              <a:rPr lang="en-US" sz="2400" dirty="0">
                <a:solidFill>
                  <a:srgbClr val="FFFF00"/>
                </a:solidFill>
              </a:rPr>
              <a:t>60 grams </a:t>
            </a:r>
            <a:r>
              <a:rPr lang="en-US" sz="2400" dirty="0"/>
              <a:t>of carbs/meal is the recommended amount for patients with higher weight/male or </a:t>
            </a:r>
            <a:r>
              <a:rPr lang="en-US" sz="2400" dirty="0">
                <a:solidFill>
                  <a:srgbClr val="FFFF00"/>
                </a:solidFill>
              </a:rPr>
              <a:t>45 grams </a:t>
            </a:r>
            <a:r>
              <a:rPr lang="en-US" sz="2400" dirty="0"/>
              <a:t>lower weight/female</a:t>
            </a:r>
          </a:p>
        </p:txBody>
      </p:sp>
    </p:spTree>
    <p:extLst>
      <p:ext uri="{BB962C8B-B14F-4D97-AF65-F5344CB8AC3E}">
        <p14:creationId xmlns:p14="http://schemas.microsoft.com/office/powerpoint/2010/main" val="36755841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0632-CD51-4748-83EB-51FFB2195313}"/>
              </a:ext>
            </a:extLst>
          </p:cNvPr>
          <p:cNvSpPr>
            <a:spLocks noGrp="1"/>
          </p:cNvSpPr>
          <p:nvPr>
            <p:ph type="title"/>
          </p:nvPr>
        </p:nvSpPr>
        <p:spPr>
          <a:xfrm>
            <a:off x="685801" y="338666"/>
            <a:ext cx="10131425" cy="1456267"/>
          </a:xfrm>
        </p:spPr>
        <p:txBody>
          <a:bodyPr/>
          <a:lstStyle/>
          <a:p>
            <a:r>
              <a:rPr lang="en-US" dirty="0"/>
              <a:t>Responding to hypoglycemia</a:t>
            </a:r>
          </a:p>
        </p:txBody>
      </p:sp>
      <p:sp>
        <p:nvSpPr>
          <p:cNvPr id="3" name="Content Placeholder 2">
            <a:extLst>
              <a:ext uri="{FF2B5EF4-FFF2-40B4-BE49-F238E27FC236}">
                <a16:creationId xmlns:a16="http://schemas.microsoft.com/office/drawing/2014/main" id="{1233D373-2A22-4CC9-9CE6-4DBC84133830}"/>
              </a:ext>
            </a:extLst>
          </p:cNvPr>
          <p:cNvSpPr>
            <a:spLocks noGrp="1"/>
          </p:cNvSpPr>
          <p:nvPr>
            <p:ph idx="1"/>
          </p:nvPr>
        </p:nvSpPr>
        <p:spPr>
          <a:xfrm>
            <a:off x="685801" y="1794933"/>
            <a:ext cx="10671312" cy="4539606"/>
          </a:xfrm>
        </p:spPr>
        <p:txBody>
          <a:bodyPr>
            <a:noAutofit/>
          </a:bodyPr>
          <a:lstStyle/>
          <a:p>
            <a:r>
              <a:rPr lang="en-US" sz="2000" dirty="0"/>
              <a:t>Use hypoglycemia protocol if not started already</a:t>
            </a:r>
          </a:p>
          <a:p>
            <a:r>
              <a:rPr lang="en-US" sz="2000" dirty="0"/>
              <a:t>EVALUATE THE CAUSE</a:t>
            </a:r>
            <a:r>
              <a:rPr lang="en-US" sz="2000" dirty="0">
                <a:sym typeface="Wingdings" panose="05000000000000000000" pitchFamily="2" charset="2"/>
              </a:rPr>
              <a:t></a:t>
            </a:r>
            <a:r>
              <a:rPr lang="en-US" sz="2000" dirty="0"/>
              <a:t>INSULIN USE, NUTRITION, NPO STATUS, CKD/ESRD, CIRRHOSIS</a:t>
            </a:r>
          </a:p>
          <a:p>
            <a:r>
              <a:rPr lang="en-US" sz="2000" dirty="0"/>
              <a:t> </a:t>
            </a:r>
            <a:r>
              <a:rPr lang="en-US" sz="2000" dirty="0">
                <a:solidFill>
                  <a:srgbClr val="FFFF00"/>
                </a:solidFill>
              </a:rPr>
              <a:t>if any episodes of hypoglycemia (FS&lt;70), decrease TDD by 20% and consider starting D51/2NS at 75 ml/hr</a:t>
            </a:r>
          </a:p>
          <a:p>
            <a:r>
              <a:rPr lang="en-US" sz="2000" dirty="0">
                <a:solidFill>
                  <a:srgbClr val="FFFF00"/>
                </a:solidFill>
              </a:rPr>
              <a:t>if any episodes of severe hypoglycemia (FS&lt;40), decrease TDD by 50% and consider starting D51/2 NS at 75 ml/hr</a:t>
            </a:r>
          </a:p>
          <a:p>
            <a:r>
              <a:rPr lang="en-US" sz="2000" dirty="0"/>
              <a:t>Adjust insulin doses to reflect 50% basal 50% nutritional (in divided doses)</a:t>
            </a:r>
          </a:p>
          <a:p>
            <a:r>
              <a:rPr lang="en-US" sz="2000" dirty="0"/>
              <a:t>Patients who are not diabetic and not taking insulin, may require a dextrose containing infusion to keep BS&gt;80, particularly those with advanced liver or renal disease</a:t>
            </a:r>
          </a:p>
          <a:p>
            <a:pPr marL="0" indent="0">
              <a:buNone/>
            </a:pPr>
            <a:r>
              <a:rPr lang="en-US" sz="2000" dirty="0">
                <a:solidFill>
                  <a:srgbClr val="FFFF00"/>
                </a:solidFill>
              </a:rPr>
              <a:t>*****CROSS COVER/NOCTURNIST SHOULD NOT DEFER TO PRIMARY TEAM*****</a:t>
            </a:r>
          </a:p>
        </p:txBody>
      </p:sp>
    </p:spTree>
    <p:extLst>
      <p:ext uri="{BB962C8B-B14F-4D97-AF65-F5344CB8AC3E}">
        <p14:creationId xmlns:p14="http://schemas.microsoft.com/office/powerpoint/2010/main" val="2610435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508D-08AB-4A54-8B67-0958551D87CA}"/>
              </a:ext>
            </a:extLst>
          </p:cNvPr>
          <p:cNvSpPr>
            <a:spLocks noGrp="1"/>
          </p:cNvSpPr>
          <p:nvPr>
            <p:ph type="title"/>
          </p:nvPr>
        </p:nvSpPr>
        <p:spPr>
          <a:xfrm>
            <a:off x="685801" y="0"/>
            <a:ext cx="10131425" cy="1166191"/>
          </a:xfrm>
        </p:spPr>
        <p:txBody>
          <a:bodyPr/>
          <a:lstStyle/>
          <a:p>
            <a:r>
              <a:rPr lang="en-US" dirty="0"/>
              <a:t>Case 4</a:t>
            </a:r>
          </a:p>
        </p:txBody>
      </p:sp>
      <p:sp>
        <p:nvSpPr>
          <p:cNvPr id="3" name="Content Placeholder 2">
            <a:extLst>
              <a:ext uri="{FF2B5EF4-FFF2-40B4-BE49-F238E27FC236}">
                <a16:creationId xmlns:a16="http://schemas.microsoft.com/office/drawing/2014/main" id="{CE4CE692-577C-4C9A-B050-748ABC0F850B}"/>
              </a:ext>
            </a:extLst>
          </p:cNvPr>
          <p:cNvSpPr>
            <a:spLocks noGrp="1"/>
          </p:cNvSpPr>
          <p:nvPr>
            <p:ph idx="1"/>
          </p:nvPr>
        </p:nvSpPr>
        <p:spPr>
          <a:xfrm>
            <a:off x="265043" y="1007165"/>
            <a:ext cx="11741427" cy="5671931"/>
          </a:xfrm>
        </p:spPr>
        <p:txBody>
          <a:bodyPr>
            <a:normAutofit/>
          </a:bodyPr>
          <a:lstStyle/>
          <a:p>
            <a:pPr marL="0" indent="0">
              <a:buNone/>
            </a:pPr>
            <a:r>
              <a:rPr lang="en-US" dirty="0"/>
              <a:t>85-year-old patient with DM2, HTN, CAD, history of stroke with L hemiparesis is admitted with aspiration pneumonia.  The patient was eating a regular diabetic diet at home and that has been continued in the hospital.  Weight 60 kg.</a:t>
            </a:r>
          </a:p>
          <a:p>
            <a:pPr marL="0" indent="0">
              <a:buNone/>
            </a:pPr>
            <a:r>
              <a:rPr lang="en-US" dirty="0"/>
              <a:t>- Failed swallow eval, now </a:t>
            </a:r>
            <a:r>
              <a:rPr lang="en-US" dirty="0" err="1"/>
              <a:t>npo</a:t>
            </a:r>
            <a:r>
              <a:rPr lang="en-US" dirty="0"/>
              <a:t> and on tube feeds</a:t>
            </a:r>
          </a:p>
          <a:p>
            <a:pPr marL="0" indent="0">
              <a:buNone/>
            </a:pPr>
            <a:r>
              <a:rPr lang="en-US" dirty="0"/>
              <a:t>- Getting glargine 15 units daily and lispro 5 units </a:t>
            </a:r>
            <a:r>
              <a:rPr lang="en-US" dirty="0" err="1"/>
              <a:t>tid</a:t>
            </a:r>
            <a:r>
              <a:rPr lang="en-US" dirty="0"/>
              <a:t> ac</a:t>
            </a:r>
          </a:p>
          <a:p>
            <a:pPr marL="0" indent="0">
              <a:buNone/>
            </a:pPr>
            <a:r>
              <a:rPr lang="en-US" dirty="0"/>
              <a:t>- BS 180-300, and she has only gotten 1 dose of correctional insulin ,TDD of 35 units. </a:t>
            </a:r>
          </a:p>
          <a:p>
            <a:pPr marL="0" indent="0">
              <a:buNone/>
            </a:pPr>
            <a:r>
              <a:rPr lang="en-US" dirty="0"/>
              <a:t>- Nurse said that there was some confusion because the time of fingerstick didn’t match with the time for correctional administration. </a:t>
            </a:r>
          </a:p>
          <a:p>
            <a:pPr marL="0" indent="0">
              <a:buNone/>
            </a:pPr>
            <a:endParaRPr lang="en-US" dirty="0"/>
          </a:p>
          <a:p>
            <a:pPr marL="0" indent="0">
              <a:buNone/>
            </a:pPr>
            <a:r>
              <a:rPr lang="en-US" dirty="0"/>
              <a:t>How should her orders be adjusted to gain better control of her blood sugars?</a:t>
            </a:r>
          </a:p>
          <a:p>
            <a:pPr marL="0" indent="0">
              <a:buNone/>
            </a:pPr>
            <a:endParaRPr lang="en-US" dirty="0"/>
          </a:p>
          <a:p>
            <a:pPr marL="342900" indent="-342900">
              <a:buAutoNum type="alphaUcPeriod"/>
            </a:pPr>
            <a:r>
              <a:rPr lang="en-US" dirty="0"/>
              <a:t>Continue glargine 15 units daily and manually order lispro 5 units 0600, 1200, and 1800, continue high resistance sliding scale </a:t>
            </a:r>
          </a:p>
          <a:p>
            <a:pPr marL="342900" indent="-342900">
              <a:buAutoNum type="alphaUcPeriod"/>
            </a:pPr>
            <a:r>
              <a:rPr lang="en-US" dirty="0"/>
              <a:t>Glargine 21 units daily and lispro 7 units tid ac, continue high resistance sliding scale </a:t>
            </a:r>
          </a:p>
          <a:p>
            <a:pPr marL="342900" indent="-342900">
              <a:buAutoNum type="alphaUcPeriod"/>
            </a:pPr>
            <a:r>
              <a:rPr lang="en-US" dirty="0"/>
              <a:t>Glargine 15 units daily, lispro 4 units q6 hours </a:t>
            </a:r>
          </a:p>
          <a:p>
            <a:pPr marL="342900" indent="-342900">
              <a:buAutoNum type="alphaUcPeriod"/>
            </a:pPr>
            <a:r>
              <a:rPr lang="en-US" dirty="0"/>
              <a:t>Glargine 21 units daily, lispro 3 units q4 hours, continue high resistance sliding scale </a:t>
            </a:r>
          </a:p>
        </p:txBody>
      </p:sp>
    </p:spTree>
    <p:extLst>
      <p:ext uri="{BB962C8B-B14F-4D97-AF65-F5344CB8AC3E}">
        <p14:creationId xmlns:p14="http://schemas.microsoft.com/office/powerpoint/2010/main" val="2940133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508D-08AB-4A54-8B67-0958551D87CA}"/>
              </a:ext>
            </a:extLst>
          </p:cNvPr>
          <p:cNvSpPr>
            <a:spLocks noGrp="1"/>
          </p:cNvSpPr>
          <p:nvPr>
            <p:ph type="title"/>
          </p:nvPr>
        </p:nvSpPr>
        <p:spPr>
          <a:xfrm>
            <a:off x="670811" y="212028"/>
            <a:ext cx="10131425" cy="1166191"/>
          </a:xfrm>
        </p:spPr>
        <p:txBody>
          <a:bodyPr/>
          <a:lstStyle/>
          <a:p>
            <a:r>
              <a:rPr lang="en-US" dirty="0"/>
              <a:t>        Case 4—BEST ANSWER IS D</a:t>
            </a:r>
          </a:p>
        </p:txBody>
      </p:sp>
      <p:sp>
        <p:nvSpPr>
          <p:cNvPr id="3" name="Content Placeholder 2">
            <a:extLst>
              <a:ext uri="{FF2B5EF4-FFF2-40B4-BE49-F238E27FC236}">
                <a16:creationId xmlns:a16="http://schemas.microsoft.com/office/drawing/2014/main" id="{CE4CE692-577C-4C9A-B050-748ABC0F850B}"/>
              </a:ext>
            </a:extLst>
          </p:cNvPr>
          <p:cNvSpPr>
            <a:spLocks noGrp="1"/>
          </p:cNvSpPr>
          <p:nvPr>
            <p:ph idx="1"/>
          </p:nvPr>
        </p:nvSpPr>
        <p:spPr>
          <a:xfrm>
            <a:off x="265043" y="1007165"/>
            <a:ext cx="11741427" cy="5671931"/>
          </a:xfrm>
        </p:spPr>
        <p:txBody>
          <a:bodyPr>
            <a:normAutofit/>
          </a:bodyPr>
          <a:lstStyle/>
          <a:p>
            <a:pPr marL="0" indent="0">
              <a:buNone/>
            </a:pPr>
            <a:r>
              <a:rPr lang="en-US" dirty="0"/>
              <a:t>Taking glargine 15 units daily and lispro 5 units </a:t>
            </a:r>
            <a:r>
              <a:rPr lang="en-US" dirty="0" err="1"/>
              <a:t>tid</a:t>
            </a:r>
            <a:r>
              <a:rPr lang="en-US" dirty="0"/>
              <a:t> ac with high resistance sliding scale. </a:t>
            </a:r>
            <a:r>
              <a:rPr lang="en-US" dirty="0">
                <a:solidFill>
                  <a:srgbClr val="FFFF00"/>
                </a:solidFill>
              </a:rPr>
              <a:t>TF at goal</a:t>
            </a:r>
            <a:r>
              <a:rPr lang="en-US" dirty="0"/>
              <a:t>.  </a:t>
            </a:r>
            <a:r>
              <a:rPr lang="en-US" dirty="0">
                <a:solidFill>
                  <a:srgbClr val="FFFF00"/>
                </a:solidFill>
              </a:rPr>
              <a:t>Her blood sugars have been 180-300 , </a:t>
            </a:r>
            <a:r>
              <a:rPr lang="en-US" dirty="0"/>
              <a:t>she got 1 dose of correctional insulin </a:t>
            </a:r>
            <a:r>
              <a:rPr lang="en-US" dirty="0">
                <a:solidFill>
                  <a:srgbClr val="FFFF00"/>
                </a:solidFill>
              </a:rPr>
              <a:t>TDD of 35 units</a:t>
            </a:r>
            <a:r>
              <a:rPr lang="en-US" dirty="0"/>
              <a:t>. </a:t>
            </a:r>
            <a:r>
              <a:rPr lang="en-US" dirty="0">
                <a:solidFill>
                  <a:srgbClr val="FFFF00"/>
                </a:solidFill>
              </a:rPr>
              <a:t>Confusion because the time of fingerstick didn’t match with the time for correctional administration. </a:t>
            </a:r>
          </a:p>
          <a:p>
            <a:pPr marL="0" indent="0">
              <a:buNone/>
            </a:pPr>
            <a:endParaRPr lang="en-US" dirty="0"/>
          </a:p>
          <a:p>
            <a:pPr marL="0" indent="0">
              <a:buNone/>
            </a:pPr>
            <a:r>
              <a:rPr lang="en-US" dirty="0"/>
              <a:t>How should her orders be adjusted to gain better control of her blood sugars?</a:t>
            </a:r>
          </a:p>
          <a:p>
            <a:pPr marL="0" indent="0">
              <a:buNone/>
            </a:pPr>
            <a:r>
              <a:rPr lang="en-US" dirty="0">
                <a:solidFill>
                  <a:srgbClr val="FFFF00"/>
                </a:solidFill>
              </a:rPr>
              <a:t>D. </a:t>
            </a:r>
            <a:r>
              <a:rPr lang="en-US" sz="1800" dirty="0">
                <a:solidFill>
                  <a:srgbClr val="FFFF00"/>
                </a:solidFill>
              </a:rPr>
              <a:t>Glargine 21 units daily, lispro 3 units q4 hours, continue high resistance sliding scale </a:t>
            </a:r>
          </a:p>
          <a:p>
            <a:pPr marL="0" indent="0">
              <a:buNone/>
            </a:pPr>
            <a:endParaRPr lang="en-US" dirty="0"/>
          </a:p>
        </p:txBody>
      </p:sp>
      <p:sp>
        <p:nvSpPr>
          <p:cNvPr id="4" name="Star: 5 Points 3">
            <a:extLst>
              <a:ext uri="{FF2B5EF4-FFF2-40B4-BE49-F238E27FC236}">
                <a16:creationId xmlns:a16="http://schemas.microsoft.com/office/drawing/2014/main" id="{CA8257C7-C640-9C6D-B908-3B4D33DAEF5A}"/>
              </a:ext>
            </a:extLst>
          </p:cNvPr>
          <p:cNvSpPr/>
          <p:nvPr/>
        </p:nvSpPr>
        <p:spPr>
          <a:xfrm>
            <a:off x="670811" y="275623"/>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0602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508D-08AB-4A54-8B67-0958551D87CA}"/>
              </a:ext>
            </a:extLst>
          </p:cNvPr>
          <p:cNvSpPr>
            <a:spLocks noGrp="1"/>
          </p:cNvSpPr>
          <p:nvPr>
            <p:ph type="title"/>
          </p:nvPr>
        </p:nvSpPr>
        <p:spPr>
          <a:xfrm>
            <a:off x="685801" y="0"/>
            <a:ext cx="10131425" cy="1166191"/>
          </a:xfrm>
        </p:spPr>
        <p:txBody>
          <a:bodyPr/>
          <a:lstStyle/>
          <a:p>
            <a:r>
              <a:rPr lang="en-US" dirty="0"/>
              <a:t>Case 4</a:t>
            </a:r>
          </a:p>
        </p:txBody>
      </p:sp>
      <p:sp>
        <p:nvSpPr>
          <p:cNvPr id="3" name="Content Placeholder 2">
            <a:extLst>
              <a:ext uri="{FF2B5EF4-FFF2-40B4-BE49-F238E27FC236}">
                <a16:creationId xmlns:a16="http://schemas.microsoft.com/office/drawing/2014/main" id="{CE4CE692-577C-4C9A-B050-748ABC0F850B}"/>
              </a:ext>
            </a:extLst>
          </p:cNvPr>
          <p:cNvSpPr>
            <a:spLocks noGrp="1"/>
          </p:cNvSpPr>
          <p:nvPr>
            <p:ph idx="1"/>
          </p:nvPr>
        </p:nvSpPr>
        <p:spPr>
          <a:xfrm>
            <a:off x="265043" y="1007165"/>
            <a:ext cx="11741427" cy="5671931"/>
          </a:xfrm>
        </p:spPr>
        <p:txBody>
          <a:bodyPr>
            <a:normAutofit/>
          </a:bodyPr>
          <a:lstStyle/>
          <a:p>
            <a:pPr marL="0" indent="0">
              <a:buNone/>
            </a:pPr>
            <a:r>
              <a:rPr lang="en-US" sz="2000" dirty="0"/>
              <a:t>Taking glargine 15 units daily and lispro 5 units tid ac with high resistance sliding scale. </a:t>
            </a:r>
            <a:r>
              <a:rPr lang="en-US" sz="2000" dirty="0">
                <a:solidFill>
                  <a:srgbClr val="FFFF00"/>
                </a:solidFill>
              </a:rPr>
              <a:t>TF at goal</a:t>
            </a:r>
            <a:r>
              <a:rPr lang="en-US" sz="2000" dirty="0"/>
              <a:t>.  </a:t>
            </a:r>
            <a:r>
              <a:rPr lang="en-US" sz="2000" dirty="0">
                <a:solidFill>
                  <a:srgbClr val="FFFF00"/>
                </a:solidFill>
              </a:rPr>
              <a:t>Her blood sugars have been 180-300 , </a:t>
            </a:r>
            <a:r>
              <a:rPr lang="en-US" sz="2000" dirty="0"/>
              <a:t>she got 1 dose of correctional insulin </a:t>
            </a:r>
            <a:r>
              <a:rPr lang="en-US" sz="2000" dirty="0">
                <a:solidFill>
                  <a:srgbClr val="FFFF00"/>
                </a:solidFill>
              </a:rPr>
              <a:t>TDD of 35 units</a:t>
            </a:r>
            <a:r>
              <a:rPr lang="en-US" sz="2000" dirty="0"/>
              <a:t>. </a:t>
            </a:r>
            <a:r>
              <a:rPr lang="en-US" sz="2000" dirty="0">
                <a:solidFill>
                  <a:srgbClr val="FFFF00"/>
                </a:solidFill>
              </a:rPr>
              <a:t>Confusion because the time of fingerstick didn’t match with the time for correctional administration. </a:t>
            </a:r>
          </a:p>
          <a:p>
            <a:pPr marL="0" indent="0">
              <a:buNone/>
            </a:pPr>
            <a:r>
              <a:rPr lang="en-US" sz="2000" dirty="0"/>
              <a:t>How should her orders be adjusted to gain better control of her blood sugars?</a:t>
            </a:r>
          </a:p>
          <a:p>
            <a:pPr marL="0" indent="0">
              <a:buNone/>
            </a:pPr>
            <a:endParaRPr lang="en-US" sz="2000" dirty="0"/>
          </a:p>
          <a:p>
            <a:pPr marL="457200" indent="-457200">
              <a:buAutoNum type="alphaUcPeriod"/>
            </a:pPr>
            <a:r>
              <a:rPr lang="en-US" sz="2000" dirty="0"/>
              <a:t>Continue glargine 15 units daily and manually order lispro 5 units 0600, 1200, and 1800, continue high resistance sliding scale</a:t>
            </a:r>
          </a:p>
          <a:p>
            <a:pPr marL="0" indent="0">
              <a:buNone/>
            </a:pPr>
            <a:r>
              <a:rPr lang="en-US" sz="2000" dirty="0">
                <a:solidFill>
                  <a:srgbClr val="FFFF00"/>
                </a:solidFill>
              </a:rPr>
              <a:t>--the new proposed TDD of 30 is yesterday’s TDD</a:t>
            </a:r>
          </a:p>
          <a:p>
            <a:pPr marL="0" indent="0">
              <a:buNone/>
            </a:pPr>
            <a:r>
              <a:rPr lang="en-US" sz="2000" dirty="0">
                <a:solidFill>
                  <a:srgbClr val="FFFF00"/>
                </a:solidFill>
              </a:rPr>
              <a:t>--sugars will not be controlled because we are giving LESS insulin than yesterday</a:t>
            </a:r>
          </a:p>
          <a:p>
            <a:pPr marL="0" indent="0">
              <a:buNone/>
            </a:pPr>
            <a:r>
              <a:rPr lang="en-US" sz="2000" dirty="0">
                <a:solidFill>
                  <a:srgbClr val="FFFF00"/>
                </a:solidFill>
              </a:rPr>
              <a:t>--the basal insulin of 15 units is 50% of the total and the proposed nutritional is 50%, so that division is correct</a:t>
            </a:r>
          </a:p>
          <a:p>
            <a:pPr marL="0" indent="0">
              <a:buNone/>
            </a:pPr>
            <a:r>
              <a:rPr lang="en-US" sz="2000" dirty="0">
                <a:solidFill>
                  <a:srgbClr val="FFFF00"/>
                </a:solidFill>
              </a:rPr>
              <a:t>--proposed lispro is still </a:t>
            </a:r>
            <a:r>
              <a:rPr lang="en-US" sz="2000" dirty="0" err="1">
                <a:solidFill>
                  <a:srgbClr val="FFFF00"/>
                </a:solidFill>
              </a:rPr>
              <a:t>tid</a:t>
            </a:r>
            <a:r>
              <a:rPr lang="en-US" sz="2000" dirty="0">
                <a:solidFill>
                  <a:srgbClr val="FFFF00"/>
                </a:solidFill>
              </a:rPr>
              <a:t> BUT Lispro only lasts 4 hours so we must dose SIX time a day</a:t>
            </a:r>
          </a:p>
          <a:p>
            <a:pPr marL="0" indent="0">
              <a:buNone/>
            </a:pPr>
            <a:r>
              <a:rPr lang="en-US" sz="2000" dirty="0">
                <a:solidFill>
                  <a:srgbClr val="FFFF00"/>
                </a:solidFill>
              </a:rPr>
              <a:t>--we could use Q6H (four times a day) dosing IF we were using regular insulin</a:t>
            </a:r>
          </a:p>
          <a:p>
            <a:pPr marL="0" indent="0">
              <a:buNone/>
            </a:pPr>
            <a:endParaRPr lang="en-US" dirty="0"/>
          </a:p>
        </p:txBody>
      </p:sp>
    </p:spTree>
    <p:extLst>
      <p:ext uri="{BB962C8B-B14F-4D97-AF65-F5344CB8AC3E}">
        <p14:creationId xmlns:p14="http://schemas.microsoft.com/office/powerpoint/2010/main" val="2970779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D7808-1F90-552B-753F-CBE838B80D3D}"/>
              </a:ext>
            </a:extLst>
          </p:cNvPr>
          <p:cNvSpPr>
            <a:spLocks noGrp="1"/>
          </p:cNvSpPr>
          <p:nvPr>
            <p:ph type="title"/>
          </p:nvPr>
        </p:nvSpPr>
        <p:spPr/>
        <p:txBody>
          <a:bodyPr/>
          <a:lstStyle/>
          <a:p>
            <a:r>
              <a:rPr lang="en-US" dirty="0"/>
              <a:t>OUR BLOOD SUGAR CONTROL IS BEING MONITORED</a:t>
            </a:r>
          </a:p>
        </p:txBody>
      </p:sp>
      <p:sp>
        <p:nvSpPr>
          <p:cNvPr id="3" name="Text Placeholder 2">
            <a:extLst>
              <a:ext uri="{FF2B5EF4-FFF2-40B4-BE49-F238E27FC236}">
                <a16:creationId xmlns:a16="http://schemas.microsoft.com/office/drawing/2014/main" id="{C3CB9792-0F84-983D-136F-69744DC12656}"/>
              </a:ext>
            </a:extLst>
          </p:cNvPr>
          <p:cNvSpPr>
            <a:spLocks noGrp="1"/>
          </p:cNvSpPr>
          <p:nvPr>
            <p:ph type="body" idx="1"/>
          </p:nvPr>
        </p:nvSpPr>
        <p:spPr/>
        <p:txBody>
          <a:bodyPr/>
          <a:lstStyle/>
          <a:p>
            <a:r>
              <a:rPr lang="en-US" dirty="0"/>
              <a:t>CMS/MEDICARE			</a:t>
            </a:r>
          </a:p>
        </p:txBody>
      </p:sp>
      <p:sp>
        <p:nvSpPr>
          <p:cNvPr id="4" name="Content Placeholder 3">
            <a:extLst>
              <a:ext uri="{FF2B5EF4-FFF2-40B4-BE49-F238E27FC236}">
                <a16:creationId xmlns:a16="http://schemas.microsoft.com/office/drawing/2014/main" id="{EF011F1A-8F57-34C5-7B34-9803612D172C}"/>
              </a:ext>
            </a:extLst>
          </p:cNvPr>
          <p:cNvSpPr>
            <a:spLocks noGrp="1"/>
          </p:cNvSpPr>
          <p:nvPr>
            <p:ph sz="half" idx="2"/>
          </p:nvPr>
        </p:nvSpPr>
        <p:spPr/>
        <p:txBody>
          <a:bodyPr/>
          <a:lstStyle/>
          <a:p>
            <a:r>
              <a:rPr lang="en-US" dirty="0"/>
              <a:t>Monitoring AND data reporting to public</a:t>
            </a:r>
          </a:p>
          <a:p>
            <a:r>
              <a:rPr lang="en-US" dirty="0"/>
              <a:t>Penalties for severe hypoglycemia and severe hyperglycemia</a:t>
            </a:r>
          </a:p>
          <a:p>
            <a:r>
              <a:rPr lang="en-US" dirty="0"/>
              <a:t>Starts 2026</a:t>
            </a:r>
          </a:p>
        </p:txBody>
      </p:sp>
      <p:sp>
        <p:nvSpPr>
          <p:cNvPr id="5" name="Text Placeholder 4">
            <a:extLst>
              <a:ext uri="{FF2B5EF4-FFF2-40B4-BE49-F238E27FC236}">
                <a16:creationId xmlns:a16="http://schemas.microsoft.com/office/drawing/2014/main" id="{CB9C0456-47E3-C0D9-904D-904CFA379193}"/>
              </a:ext>
            </a:extLst>
          </p:cNvPr>
          <p:cNvSpPr>
            <a:spLocks noGrp="1"/>
          </p:cNvSpPr>
          <p:nvPr>
            <p:ph type="body" sz="quarter" idx="3"/>
          </p:nvPr>
        </p:nvSpPr>
        <p:spPr/>
        <p:txBody>
          <a:bodyPr/>
          <a:lstStyle/>
          <a:p>
            <a:r>
              <a:rPr lang="en-US" dirty="0"/>
              <a:t>SOCIETY OF HOSPITAL MEDICINE</a:t>
            </a:r>
          </a:p>
        </p:txBody>
      </p:sp>
      <p:sp>
        <p:nvSpPr>
          <p:cNvPr id="6" name="Content Placeholder 5">
            <a:extLst>
              <a:ext uri="{FF2B5EF4-FFF2-40B4-BE49-F238E27FC236}">
                <a16:creationId xmlns:a16="http://schemas.microsoft.com/office/drawing/2014/main" id="{D5DCC4E0-7F1E-8A29-CF7C-4102386F4CAD}"/>
              </a:ext>
            </a:extLst>
          </p:cNvPr>
          <p:cNvSpPr>
            <a:spLocks noGrp="1"/>
          </p:cNvSpPr>
          <p:nvPr>
            <p:ph sz="quarter" idx="4"/>
          </p:nvPr>
        </p:nvSpPr>
        <p:spPr/>
        <p:txBody>
          <a:bodyPr/>
          <a:lstStyle/>
          <a:p>
            <a:r>
              <a:rPr lang="en-US" dirty="0"/>
              <a:t>BUMCP voluntarily participates</a:t>
            </a:r>
          </a:p>
          <a:p>
            <a:r>
              <a:rPr lang="en-US" dirty="0"/>
              <a:t>Benchmarking with other academic and community hospitals</a:t>
            </a:r>
          </a:p>
          <a:p>
            <a:r>
              <a:rPr lang="en-US" dirty="0"/>
              <a:t>Performance had been in lowest quartile</a:t>
            </a:r>
          </a:p>
          <a:p>
            <a:r>
              <a:rPr lang="en-US" dirty="0"/>
              <a:t>Steadily making improvements</a:t>
            </a:r>
          </a:p>
          <a:p>
            <a:r>
              <a:rPr lang="en-US" dirty="0"/>
              <a:t>Still too much hypo- and hyper-glycemia</a:t>
            </a:r>
          </a:p>
        </p:txBody>
      </p:sp>
    </p:spTree>
    <p:extLst>
      <p:ext uri="{BB962C8B-B14F-4D97-AF65-F5344CB8AC3E}">
        <p14:creationId xmlns:p14="http://schemas.microsoft.com/office/powerpoint/2010/main" val="2071230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508D-08AB-4A54-8B67-0958551D87CA}"/>
              </a:ext>
            </a:extLst>
          </p:cNvPr>
          <p:cNvSpPr>
            <a:spLocks noGrp="1"/>
          </p:cNvSpPr>
          <p:nvPr>
            <p:ph type="title"/>
          </p:nvPr>
        </p:nvSpPr>
        <p:spPr>
          <a:xfrm>
            <a:off x="685801" y="0"/>
            <a:ext cx="10131425" cy="1166191"/>
          </a:xfrm>
        </p:spPr>
        <p:txBody>
          <a:bodyPr/>
          <a:lstStyle/>
          <a:p>
            <a:r>
              <a:rPr lang="en-US" dirty="0"/>
              <a:t>Case 4</a:t>
            </a:r>
          </a:p>
        </p:txBody>
      </p:sp>
      <p:sp>
        <p:nvSpPr>
          <p:cNvPr id="3" name="Content Placeholder 2">
            <a:extLst>
              <a:ext uri="{FF2B5EF4-FFF2-40B4-BE49-F238E27FC236}">
                <a16:creationId xmlns:a16="http://schemas.microsoft.com/office/drawing/2014/main" id="{CE4CE692-577C-4C9A-B050-748ABC0F850B}"/>
              </a:ext>
            </a:extLst>
          </p:cNvPr>
          <p:cNvSpPr>
            <a:spLocks noGrp="1"/>
          </p:cNvSpPr>
          <p:nvPr>
            <p:ph idx="1"/>
          </p:nvPr>
        </p:nvSpPr>
        <p:spPr>
          <a:xfrm>
            <a:off x="265043" y="1007165"/>
            <a:ext cx="11741427" cy="5671931"/>
          </a:xfrm>
        </p:spPr>
        <p:txBody>
          <a:bodyPr>
            <a:normAutofit/>
          </a:bodyPr>
          <a:lstStyle/>
          <a:p>
            <a:pPr marL="0" indent="0">
              <a:buNone/>
            </a:pPr>
            <a:r>
              <a:rPr lang="en-US" sz="2000" dirty="0"/>
              <a:t>Taking glargine 15 units daily and lispro 5 units </a:t>
            </a:r>
            <a:r>
              <a:rPr lang="en-US" sz="2000" dirty="0" err="1"/>
              <a:t>tid</a:t>
            </a:r>
            <a:r>
              <a:rPr lang="en-US" sz="2000" dirty="0"/>
              <a:t> ac with high resistance sliding scale. </a:t>
            </a:r>
            <a:r>
              <a:rPr lang="en-US" sz="2000" dirty="0">
                <a:solidFill>
                  <a:srgbClr val="FFFF00"/>
                </a:solidFill>
              </a:rPr>
              <a:t>TF at goal</a:t>
            </a:r>
            <a:r>
              <a:rPr lang="en-US" sz="2000" dirty="0"/>
              <a:t>.  </a:t>
            </a:r>
            <a:r>
              <a:rPr lang="en-US" sz="2000" dirty="0">
                <a:solidFill>
                  <a:srgbClr val="FFFF00"/>
                </a:solidFill>
              </a:rPr>
              <a:t>Her blood sugars have been 180-300 , </a:t>
            </a:r>
            <a:r>
              <a:rPr lang="en-US" sz="2000" dirty="0"/>
              <a:t>she got 1 dose of correctional insulin </a:t>
            </a:r>
            <a:r>
              <a:rPr lang="en-US" sz="2000" dirty="0">
                <a:solidFill>
                  <a:srgbClr val="FFFF00"/>
                </a:solidFill>
              </a:rPr>
              <a:t>TDD of 35 units</a:t>
            </a:r>
            <a:r>
              <a:rPr lang="en-US" sz="2000" dirty="0"/>
              <a:t>. </a:t>
            </a:r>
            <a:r>
              <a:rPr lang="en-US" sz="2000" dirty="0">
                <a:solidFill>
                  <a:srgbClr val="FFFF00"/>
                </a:solidFill>
              </a:rPr>
              <a:t>Confusion because the time of fingerstick didn’t match with the time for correctional administration. </a:t>
            </a:r>
          </a:p>
          <a:p>
            <a:pPr marL="0" indent="0">
              <a:buNone/>
            </a:pPr>
            <a:r>
              <a:rPr lang="en-US" sz="2000" dirty="0"/>
              <a:t>How should her orders be adjusted to gain better control of her blood sugars?</a:t>
            </a:r>
          </a:p>
          <a:p>
            <a:pPr marL="0" indent="0">
              <a:buNone/>
            </a:pPr>
            <a:r>
              <a:rPr lang="en-US" sz="2000" dirty="0"/>
              <a:t>B. Glargine 21 units daily and lispro 7 units tid ac, continue high resistance sliding scale </a:t>
            </a:r>
          </a:p>
          <a:p>
            <a:pPr marL="0" indent="0">
              <a:buNone/>
            </a:pPr>
            <a:r>
              <a:rPr lang="en-US" sz="2000" dirty="0">
                <a:solidFill>
                  <a:srgbClr val="FFFF00"/>
                </a:solidFill>
              </a:rPr>
              <a:t>--New TDD is 42 units: 35 x1.2=42 units</a:t>
            </a:r>
          </a:p>
          <a:p>
            <a:pPr marL="0" indent="0">
              <a:buNone/>
            </a:pPr>
            <a:r>
              <a:rPr lang="en-US" sz="2000" dirty="0">
                <a:solidFill>
                  <a:srgbClr val="FFFF00"/>
                </a:solidFill>
              </a:rPr>
              <a:t>--the basal insulin of 21 units is 50% of the total and the proposed nutritional is 50%, so that division is correct</a:t>
            </a:r>
          </a:p>
          <a:p>
            <a:pPr marL="0" indent="0">
              <a:buNone/>
            </a:pPr>
            <a:r>
              <a:rPr lang="en-US" sz="2000" dirty="0">
                <a:solidFill>
                  <a:srgbClr val="FFFF00"/>
                </a:solidFill>
              </a:rPr>
              <a:t>--lispro only lasts 4 hours, feeds are continuous so there will be coverage gaps</a:t>
            </a:r>
          </a:p>
          <a:p>
            <a:pPr marL="0" indent="0">
              <a:buNone/>
            </a:pPr>
            <a:r>
              <a:rPr lang="en-US" sz="2000" dirty="0">
                <a:solidFill>
                  <a:srgbClr val="FFFF00"/>
                </a:solidFill>
              </a:rPr>
              <a:t>--nutritional insulin should be given in 6 doses: 21/6=3 units (approx.) Q4H</a:t>
            </a:r>
            <a:endParaRPr lang="en-US" dirty="0"/>
          </a:p>
        </p:txBody>
      </p:sp>
    </p:spTree>
    <p:extLst>
      <p:ext uri="{BB962C8B-B14F-4D97-AF65-F5344CB8AC3E}">
        <p14:creationId xmlns:p14="http://schemas.microsoft.com/office/powerpoint/2010/main" val="21942397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508D-08AB-4A54-8B67-0958551D87CA}"/>
              </a:ext>
            </a:extLst>
          </p:cNvPr>
          <p:cNvSpPr>
            <a:spLocks noGrp="1"/>
          </p:cNvSpPr>
          <p:nvPr>
            <p:ph type="title"/>
          </p:nvPr>
        </p:nvSpPr>
        <p:spPr>
          <a:xfrm>
            <a:off x="685801" y="0"/>
            <a:ext cx="10131425" cy="1166191"/>
          </a:xfrm>
        </p:spPr>
        <p:txBody>
          <a:bodyPr/>
          <a:lstStyle/>
          <a:p>
            <a:r>
              <a:rPr lang="en-US" dirty="0"/>
              <a:t>Case 4</a:t>
            </a:r>
          </a:p>
        </p:txBody>
      </p:sp>
      <p:sp>
        <p:nvSpPr>
          <p:cNvPr id="3" name="Content Placeholder 2">
            <a:extLst>
              <a:ext uri="{FF2B5EF4-FFF2-40B4-BE49-F238E27FC236}">
                <a16:creationId xmlns:a16="http://schemas.microsoft.com/office/drawing/2014/main" id="{CE4CE692-577C-4C9A-B050-748ABC0F850B}"/>
              </a:ext>
            </a:extLst>
          </p:cNvPr>
          <p:cNvSpPr>
            <a:spLocks noGrp="1"/>
          </p:cNvSpPr>
          <p:nvPr>
            <p:ph idx="1"/>
          </p:nvPr>
        </p:nvSpPr>
        <p:spPr>
          <a:xfrm>
            <a:off x="265043" y="1007165"/>
            <a:ext cx="11741427" cy="5671931"/>
          </a:xfrm>
        </p:spPr>
        <p:txBody>
          <a:bodyPr>
            <a:normAutofit/>
          </a:bodyPr>
          <a:lstStyle/>
          <a:p>
            <a:pPr marL="0" indent="0">
              <a:buNone/>
            </a:pPr>
            <a:r>
              <a:rPr lang="en-US" sz="2000" dirty="0"/>
              <a:t>Taking glargine 15 units daily and lispro 5 units </a:t>
            </a:r>
            <a:r>
              <a:rPr lang="en-US" sz="2000" dirty="0" err="1"/>
              <a:t>tid</a:t>
            </a:r>
            <a:r>
              <a:rPr lang="en-US" sz="2000" dirty="0"/>
              <a:t> ac with high resistance sliding scale. </a:t>
            </a:r>
            <a:r>
              <a:rPr lang="en-US" sz="2000" dirty="0">
                <a:solidFill>
                  <a:srgbClr val="FFFF00"/>
                </a:solidFill>
              </a:rPr>
              <a:t>TF at goal</a:t>
            </a:r>
            <a:r>
              <a:rPr lang="en-US" sz="2000" dirty="0"/>
              <a:t>.  </a:t>
            </a:r>
            <a:r>
              <a:rPr lang="en-US" sz="2000" dirty="0">
                <a:solidFill>
                  <a:srgbClr val="FFFF00"/>
                </a:solidFill>
              </a:rPr>
              <a:t>Her blood sugars have been 180-300 , </a:t>
            </a:r>
            <a:r>
              <a:rPr lang="en-US" sz="2000" dirty="0"/>
              <a:t>she got 1 dose of correctional insulin </a:t>
            </a:r>
            <a:r>
              <a:rPr lang="en-US" sz="2000" dirty="0">
                <a:solidFill>
                  <a:srgbClr val="FFFF00"/>
                </a:solidFill>
              </a:rPr>
              <a:t>TDD of 35 units</a:t>
            </a:r>
            <a:r>
              <a:rPr lang="en-US" sz="2000" dirty="0"/>
              <a:t>. </a:t>
            </a:r>
            <a:r>
              <a:rPr lang="en-US" sz="2000" dirty="0">
                <a:solidFill>
                  <a:srgbClr val="FFFF00"/>
                </a:solidFill>
              </a:rPr>
              <a:t>Confusion because the time of fingerstick didn’t match with the time for correctional administration. </a:t>
            </a:r>
          </a:p>
          <a:p>
            <a:pPr marL="0" indent="0">
              <a:buNone/>
            </a:pPr>
            <a:r>
              <a:rPr lang="en-US" sz="2000" dirty="0"/>
              <a:t>How should her orders be adjusted to gain better control of her blood sugars?</a:t>
            </a:r>
          </a:p>
          <a:p>
            <a:pPr marL="0" indent="0">
              <a:buNone/>
            </a:pPr>
            <a:endParaRPr lang="en-US" sz="2000" dirty="0"/>
          </a:p>
          <a:p>
            <a:pPr marL="0" indent="0">
              <a:buNone/>
            </a:pPr>
            <a:r>
              <a:rPr lang="en-US" sz="2000" dirty="0"/>
              <a:t>C. Glargine 15 units daily, lispro 4 units q6 hours </a:t>
            </a:r>
          </a:p>
          <a:p>
            <a:pPr marL="0" indent="0">
              <a:buNone/>
            </a:pPr>
            <a:r>
              <a:rPr lang="en-US" sz="2000" dirty="0">
                <a:solidFill>
                  <a:srgbClr val="FFFF00"/>
                </a:solidFill>
              </a:rPr>
              <a:t>--increase insulin TTx1.1=TDD 39</a:t>
            </a:r>
          </a:p>
          <a:p>
            <a:pPr marL="0" indent="0">
              <a:buNone/>
            </a:pPr>
            <a:r>
              <a:rPr lang="en-US" sz="2000" dirty="0">
                <a:solidFill>
                  <a:srgbClr val="FFFF00"/>
                </a:solidFill>
              </a:rPr>
              <a:t>--can probably be more aggressive with dosing, would go up by 20% as most BS &gt;200</a:t>
            </a:r>
          </a:p>
          <a:p>
            <a:pPr marL="0" indent="0">
              <a:buNone/>
            </a:pPr>
            <a:r>
              <a:rPr lang="en-US" sz="2000" dirty="0">
                <a:solidFill>
                  <a:srgbClr val="FFFF00"/>
                </a:solidFill>
              </a:rPr>
              <a:t>--lispro only lasts 4 hours, so change lispro dosing to q4 hours (6 times a day)</a:t>
            </a:r>
          </a:p>
          <a:p>
            <a:pPr marL="0" indent="0">
              <a:buNone/>
            </a:pPr>
            <a:r>
              <a:rPr lang="en-US" sz="2000" dirty="0">
                <a:solidFill>
                  <a:srgbClr val="FFFF00"/>
                </a:solidFill>
              </a:rPr>
              <a:t>--q6 is ok if using regular insulin</a:t>
            </a:r>
          </a:p>
          <a:p>
            <a:pPr marL="0" indent="0">
              <a:buNone/>
            </a:pPr>
            <a:endParaRPr lang="en-US" dirty="0"/>
          </a:p>
        </p:txBody>
      </p:sp>
    </p:spTree>
    <p:extLst>
      <p:ext uri="{BB962C8B-B14F-4D97-AF65-F5344CB8AC3E}">
        <p14:creationId xmlns:p14="http://schemas.microsoft.com/office/powerpoint/2010/main" val="3487465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6892B-9BF4-F950-4ECF-6C3C55FCA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27555E-3054-6451-8A12-5183410DC4F9}"/>
              </a:ext>
            </a:extLst>
          </p:cNvPr>
          <p:cNvSpPr>
            <a:spLocks noGrp="1"/>
          </p:cNvSpPr>
          <p:nvPr>
            <p:ph type="title"/>
          </p:nvPr>
        </p:nvSpPr>
        <p:spPr>
          <a:xfrm>
            <a:off x="670811" y="181571"/>
            <a:ext cx="10131425" cy="1166191"/>
          </a:xfrm>
        </p:spPr>
        <p:txBody>
          <a:bodyPr/>
          <a:lstStyle/>
          <a:p>
            <a:r>
              <a:rPr lang="en-US" dirty="0"/>
              <a:t>        Case 4—BEST ANSWER IS D</a:t>
            </a:r>
          </a:p>
        </p:txBody>
      </p:sp>
      <p:sp>
        <p:nvSpPr>
          <p:cNvPr id="3" name="Content Placeholder 2">
            <a:extLst>
              <a:ext uri="{FF2B5EF4-FFF2-40B4-BE49-F238E27FC236}">
                <a16:creationId xmlns:a16="http://schemas.microsoft.com/office/drawing/2014/main" id="{7ABC5894-52FD-547A-E4B0-8FFFD8854AB8}"/>
              </a:ext>
            </a:extLst>
          </p:cNvPr>
          <p:cNvSpPr>
            <a:spLocks noGrp="1"/>
          </p:cNvSpPr>
          <p:nvPr>
            <p:ph idx="1"/>
          </p:nvPr>
        </p:nvSpPr>
        <p:spPr>
          <a:xfrm>
            <a:off x="265043" y="1007165"/>
            <a:ext cx="11741427" cy="5671931"/>
          </a:xfrm>
        </p:spPr>
        <p:txBody>
          <a:bodyPr>
            <a:normAutofit/>
          </a:bodyPr>
          <a:lstStyle/>
          <a:p>
            <a:pPr marL="0" indent="0">
              <a:buNone/>
            </a:pPr>
            <a:r>
              <a:rPr lang="en-US" dirty="0"/>
              <a:t>Taking glargine 15 units daily and lispro 5 units </a:t>
            </a:r>
            <a:r>
              <a:rPr lang="en-US" dirty="0" err="1"/>
              <a:t>tid</a:t>
            </a:r>
            <a:r>
              <a:rPr lang="en-US" dirty="0"/>
              <a:t> ac with high resistance sliding scale. </a:t>
            </a:r>
            <a:r>
              <a:rPr lang="en-US" dirty="0">
                <a:solidFill>
                  <a:srgbClr val="FFFF00"/>
                </a:solidFill>
              </a:rPr>
              <a:t>TF at goal</a:t>
            </a:r>
            <a:r>
              <a:rPr lang="en-US" dirty="0"/>
              <a:t>.  </a:t>
            </a:r>
            <a:r>
              <a:rPr lang="en-US" dirty="0">
                <a:solidFill>
                  <a:srgbClr val="FFFF00"/>
                </a:solidFill>
              </a:rPr>
              <a:t>Her blood sugars have been 180-300 , </a:t>
            </a:r>
            <a:r>
              <a:rPr lang="en-US" dirty="0"/>
              <a:t>she got 1 dose of correctional insulin </a:t>
            </a:r>
            <a:r>
              <a:rPr lang="en-US" dirty="0">
                <a:solidFill>
                  <a:srgbClr val="FFFF00"/>
                </a:solidFill>
              </a:rPr>
              <a:t>TDD of 35 units</a:t>
            </a:r>
            <a:r>
              <a:rPr lang="en-US" dirty="0"/>
              <a:t>. </a:t>
            </a:r>
            <a:r>
              <a:rPr lang="en-US" dirty="0">
                <a:solidFill>
                  <a:srgbClr val="FFFF00"/>
                </a:solidFill>
              </a:rPr>
              <a:t>Confusion because the time of fingerstick didn’t match with the time for correctional administration. </a:t>
            </a:r>
          </a:p>
          <a:p>
            <a:pPr marL="0" indent="0">
              <a:buNone/>
            </a:pPr>
            <a:endParaRPr lang="en-US" dirty="0"/>
          </a:p>
          <a:p>
            <a:pPr marL="0" indent="0">
              <a:buNone/>
            </a:pPr>
            <a:r>
              <a:rPr lang="en-US" dirty="0"/>
              <a:t>How should her orders be adjusted to gain better control of her blood sugars?</a:t>
            </a:r>
          </a:p>
          <a:p>
            <a:pPr marL="0" indent="0">
              <a:buNone/>
            </a:pPr>
            <a:r>
              <a:rPr lang="en-US" dirty="0">
                <a:solidFill>
                  <a:srgbClr val="FFFF00"/>
                </a:solidFill>
              </a:rPr>
              <a:t>D. </a:t>
            </a:r>
            <a:r>
              <a:rPr lang="en-US" sz="1800" dirty="0">
                <a:solidFill>
                  <a:srgbClr val="FFFF00"/>
                </a:solidFill>
              </a:rPr>
              <a:t>Glargine 21 units daily, lispro 3 units q4 hours, continue high resistance sliding scale </a:t>
            </a:r>
          </a:p>
          <a:p>
            <a:pPr marL="0" indent="0">
              <a:buNone/>
            </a:pPr>
            <a:r>
              <a:rPr lang="en-US" dirty="0">
                <a:solidFill>
                  <a:srgbClr val="FFFF00"/>
                </a:solidFill>
              </a:rPr>
              <a:t>--</a:t>
            </a:r>
            <a:r>
              <a:rPr lang="en-US" sz="1800" dirty="0">
                <a:solidFill>
                  <a:srgbClr val="FFFF00"/>
                </a:solidFill>
              </a:rPr>
              <a:t>Increase insulin TDD(35) x 1.2 = 42. </a:t>
            </a:r>
          </a:p>
          <a:p>
            <a:pPr marL="0" indent="0">
              <a:buNone/>
            </a:pPr>
            <a:r>
              <a:rPr lang="en-US" dirty="0">
                <a:solidFill>
                  <a:srgbClr val="FFFF00"/>
                </a:solidFill>
              </a:rPr>
              <a:t>--</a:t>
            </a:r>
            <a:r>
              <a:rPr lang="en-US" sz="1800" dirty="0">
                <a:solidFill>
                  <a:srgbClr val="FFFF00"/>
                </a:solidFill>
              </a:rPr>
              <a:t>50% BASAL =21 UNITS </a:t>
            </a:r>
          </a:p>
          <a:p>
            <a:pPr marL="0" indent="0">
              <a:buNone/>
            </a:pPr>
            <a:r>
              <a:rPr lang="en-US" dirty="0">
                <a:solidFill>
                  <a:srgbClr val="FFFF00"/>
                </a:solidFill>
              </a:rPr>
              <a:t>--divide the other 50% by 6 due to continuous TF:</a:t>
            </a:r>
            <a:r>
              <a:rPr lang="en-US" sz="1800" dirty="0">
                <a:solidFill>
                  <a:srgbClr val="FFFF00"/>
                </a:solidFill>
              </a:rPr>
              <a:t> 21/6=3.5 so we will use 3 units q4 hours</a:t>
            </a:r>
          </a:p>
          <a:p>
            <a:pPr marL="0" indent="0">
              <a:buNone/>
            </a:pPr>
            <a:r>
              <a:rPr lang="en-US" dirty="0">
                <a:solidFill>
                  <a:srgbClr val="FFFF00"/>
                </a:solidFill>
              </a:rPr>
              <a:t>--fix the </a:t>
            </a:r>
            <a:r>
              <a:rPr lang="en-US" dirty="0" err="1">
                <a:solidFill>
                  <a:srgbClr val="FFFF00"/>
                </a:solidFill>
              </a:rPr>
              <a:t>fingersticks</a:t>
            </a:r>
            <a:r>
              <a:rPr lang="en-US" dirty="0">
                <a:solidFill>
                  <a:srgbClr val="FFFF00"/>
                </a:solidFill>
              </a:rPr>
              <a:t> (more on that later)</a:t>
            </a:r>
            <a:endParaRPr lang="en-US" sz="1800" dirty="0">
              <a:solidFill>
                <a:srgbClr val="FFFF00"/>
              </a:solidFill>
            </a:endParaRPr>
          </a:p>
          <a:p>
            <a:pPr marL="0" indent="0">
              <a:buNone/>
            </a:pPr>
            <a:endParaRPr lang="en-US" dirty="0"/>
          </a:p>
        </p:txBody>
      </p:sp>
      <p:sp>
        <p:nvSpPr>
          <p:cNvPr id="4" name="Star: 5 Points 3">
            <a:extLst>
              <a:ext uri="{FF2B5EF4-FFF2-40B4-BE49-F238E27FC236}">
                <a16:creationId xmlns:a16="http://schemas.microsoft.com/office/drawing/2014/main" id="{DF914C5F-6A9A-793C-2DEB-D8035CD02369}"/>
              </a:ext>
            </a:extLst>
          </p:cNvPr>
          <p:cNvSpPr/>
          <p:nvPr/>
        </p:nvSpPr>
        <p:spPr>
          <a:xfrm>
            <a:off x="670811" y="275623"/>
            <a:ext cx="900752" cy="88710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7883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F0CE46-6349-407A-B67B-D2D2A40A1F80}"/>
              </a:ext>
            </a:extLst>
          </p:cNvPr>
          <p:cNvSpPr>
            <a:spLocks noGrp="1"/>
          </p:cNvSpPr>
          <p:nvPr>
            <p:ph idx="1"/>
          </p:nvPr>
        </p:nvSpPr>
        <p:spPr>
          <a:xfrm>
            <a:off x="318053" y="2142067"/>
            <a:ext cx="10499174" cy="4205724"/>
          </a:xfrm>
        </p:spPr>
        <p:txBody>
          <a:bodyPr>
            <a:normAutofit/>
          </a:bodyPr>
          <a:lstStyle/>
          <a:p>
            <a:r>
              <a:rPr lang="en-US" sz="2400" dirty="0"/>
              <a:t>Check FS q4 hours (because we are using lispro)</a:t>
            </a:r>
          </a:p>
          <a:p>
            <a:r>
              <a:rPr lang="en-US" sz="2400" dirty="0"/>
              <a:t>Give basal insulin (glargine) 50% of TDD</a:t>
            </a:r>
          </a:p>
          <a:p>
            <a:r>
              <a:rPr lang="en-US" sz="2400" dirty="0"/>
              <a:t>Give nutritional insulin q4 hours (</a:t>
            </a:r>
            <a:r>
              <a:rPr lang="en-US" sz="2400" u="sng" dirty="0"/>
              <a:t>yes, this is 6 times a day</a:t>
            </a:r>
            <a:r>
              <a:rPr lang="en-US" sz="2400" dirty="0"/>
              <a:t>) 50% TDD divided by 6=0.083% of TDD</a:t>
            </a:r>
          </a:p>
          <a:p>
            <a:r>
              <a:rPr lang="en-US" sz="2400" dirty="0"/>
              <a:t>Correctional insulin is given q4 hours in addition to nutritional insulin</a:t>
            </a:r>
          </a:p>
          <a:p>
            <a:r>
              <a:rPr lang="en-US" sz="2400" dirty="0"/>
              <a:t>Typically use high or aggressive resistance correctional insulin</a:t>
            </a:r>
          </a:p>
          <a:p>
            <a:r>
              <a:rPr lang="en-US" sz="2400" dirty="0"/>
              <a:t>Regular insulin can be added to TPN, discuss with nutrition if this is right for your patient</a:t>
            </a:r>
          </a:p>
          <a:p>
            <a:r>
              <a:rPr lang="en-US" sz="2400" dirty="0"/>
              <a:t>Use the subcutaneous tube feed order set</a:t>
            </a:r>
          </a:p>
        </p:txBody>
      </p:sp>
      <p:sp>
        <p:nvSpPr>
          <p:cNvPr id="4" name="Title 1">
            <a:extLst>
              <a:ext uri="{FF2B5EF4-FFF2-40B4-BE49-F238E27FC236}">
                <a16:creationId xmlns:a16="http://schemas.microsoft.com/office/drawing/2014/main" id="{E5269716-30BC-4C8B-BCD4-355FD9F0379A}"/>
              </a:ext>
            </a:extLst>
          </p:cNvPr>
          <p:cNvSpPr>
            <a:spLocks noGrp="1"/>
          </p:cNvSpPr>
          <p:nvPr>
            <p:ph type="title"/>
          </p:nvPr>
        </p:nvSpPr>
        <p:spPr>
          <a:xfrm>
            <a:off x="685800" y="609600"/>
            <a:ext cx="10131425" cy="1455738"/>
          </a:xfrm>
        </p:spPr>
        <p:txBody>
          <a:bodyPr/>
          <a:lstStyle/>
          <a:p>
            <a:r>
              <a:rPr lang="en-US" dirty="0"/>
              <a:t>Managing the patient on continuous tf or </a:t>
            </a:r>
            <a:r>
              <a:rPr lang="en-US" dirty="0" err="1"/>
              <a:t>tpn</a:t>
            </a:r>
            <a:endParaRPr lang="en-US" dirty="0"/>
          </a:p>
        </p:txBody>
      </p:sp>
    </p:spTree>
    <p:extLst>
      <p:ext uri="{BB962C8B-B14F-4D97-AF65-F5344CB8AC3E}">
        <p14:creationId xmlns:p14="http://schemas.microsoft.com/office/powerpoint/2010/main" val="2152566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2B2B4-A1E1-458D-AF77-CF0F995AE4E9}"/>
              </a:ext>
            </a:extLst>
          </p:cNvPr>
          <p:cNvSpPr>
            <a:spLocks noGrp="1"/>
          </p:cNvSpPr>
          <p:nvPr>
            <p:ph type="title"/>
          </p:nvPr>
        </p:nvSpPr>
        <p:spPr>
          <a:xfrm>
            <a:off x="685800" y="130143"/>
            <a:ext cx="10131425" cy="1456267"/>
          </a:xfrm>
        </p:spPr>
        <p:txBody>
          <a:bodyPr/>
          <a:lstStyle/>
          <a:p>
            <a:pPr algn="ctr"/>
            <a:r>
              <a:rPr lang="en-US" dirty="0"/>
              <a:t>do not use the subcutaneous insulin order set for continuous </a:t>
            </a:r>
            <a:r>
              <a:rPr lang="en-US" dirty="0" err="1"/>
              <a:t>tf</a:t>
            </a:r>
            <a:r>
              <a:rPr lang="en-US" dirty="0"/>
              <a:t> or </a:t>
            </a:r>
            <a:r>
              <a:rPr lang="en-US" dirty="0" err="1"/>
              <a:t>tpn</a:t>
            </a:r>
            <a:endParaRPr lang="en-US" dirty="0"/>
          </a:p>
        </p:txBody>
      </p:sp>
      <p:pic>
        <p:nvPicPr>
          <p:cNvPr id="4" name="Picture 3">
            <a:extLst>
              <a:ext uri="{FF2B5EF4-FFF2-40B4-BE49-F238E27FC236}">
                <a16:creationId xmlns:a16="http://schemas.microsoft.com/office/drawing/2014/main" id="{0EDD995D-29A8-4489-A4B1-C24B87A65E30}"/>
              </a:ext>
            </a:extLst>
          </p:cNvPr>
          <p:cNvPicPr>
            <a:picLocks noChangeAspect="1"/>
          </p:cNvPicPr>
          <p:nvPr/>
        </p:nvPicPr>
        <p:blipFill rotWithShape="1">
          <a:blip r:embed="rId3"/>
          <a:srcRect l="20662" t="49453" r="52826" b="37727"/>
          <a:stretch/>
        </p:blipFill>
        <p:spPr>
          <a:xfrm>
            <a:off x="145484" y="3779702"/>
            <a:ext cx="11986984" cy="1630112"/>
          </a:xfrm>
          <a:prstGeom prst="rect">
            <a:avLst/>
          </a:prstGeom>
        </p:spPr>
      </p:pic>
      <p:pic>
        <p:nvPicPr>
          <p:cNvPr id="6" name="Picture 5">
            <a:extLst>
              <a:ext uri="{FF2B5EF4-FFF2-40B4-BE49-F238E27FC236}">
                <a16:creationId xmlns:a16="http://schemas.microsoft.com/office/drawing/2014/main" id="{062D75A3-7C44-404C-81DB-88FE54D62AE2}"/>
              </a:ext>
            </a:extLst>
          </p:cNvPr>
          <p:cNvPicPr>
            <a:picLocks noChangeAspect="1"/>
          </p:cNvPicPr>
          <p:nvPr/>
        </p:nvPicPr>
        <p:blipFill rotWithShape="1">
          <a:blip r:embed="rId4"/>
          <a:srcRect r="20506"/>
          <a:stretch/>
        </p:blipFill>
        <p:spPr>
          <a:xfrm>
            <a:off x="188041" y="1773524"/>
            <a:ext cx="11901870" cy="1191447"/>
          </a:xfrm>
          <a:prstGeom prst="rect">
            <a:avLst/>
          </a:prstGeom>
        </p:spPr>
      </p:pic>
      <p:sp>
        <p:nvSpPr>
          <p:cNvPr id="7" name="Oval 6">
            <a:extLst>
              <a:ext uri="{FF2B5EF4-FFF2-40B4-BE49-F238E27FC236}">
                <a16:creationId xmlns:a16="http://schemas.microsoft.com/office/drawing/2014/main" id="{3A63018D-3D2C-4D92-8D9B-E361CA8BCE65}"/>
              </a:ext>
            </a:extLst>
          </p:cNvPr>
          <p:cNvSpPr/>
          <p:nvPr/>
        </p:nvSpPr>
        <p:spPr>
          <a:xfrm>
            <a:off x="5799137" y="2559994"/>
            <a:ext cx="1736035" cy="530087"/>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55E2E26-062E-46AA-ADE2-3E34146610D8}"/>
              </a:ext>
            </a:extLst>
          </p:cNvPr>
          <p:cNvSpPr/>
          <p:nvPr/>
        </p:nvSpPr>
        <p:spPr>
          <a:xfrm>
            <a:off x="8161268" y="4329714"/>
            <a:ext cx="2080592" cy="10801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E1AC810-66D8-43B5-BE97-5F845D77DCD9}"/>
              </a:ext>
            </a:extLst>
          </p:cNvPr>
          <p:cNvSpPr txBox="1"/>
          <p:nvPr/>
        </p:nvSpPr>
        <p:spPr>
          <a:xfrm>
            <a:off x="188041" y="3152085"/>
            <a:ext cx="7068073" cy="523220"/>
          </a:xfrm>
          <a:prstGeom prst="rect">
            <a:avLst/>
          </a:prstGeom>
          <a:noFill/>
        </p:spPr>
        <p:txBody>
          <a:bodyPr wrap="square" rtlCol="0">
            <a:spAutoFit/>
          </a:bodyPr>
          <a:lstStyle/>
          <a:p>
            <a:r>
              <a:rPr lang="en-US" sz="2800" dirty="0"/>
              <a:t>In the fine print says POCT Q4 if </a:t>
            </a:r>
            <a:r>
              <a:rPr lang="en-US" sz="2800" dirty="0" err="1"/>
              <a:t>npo</a:t>
            </a:r>
            <a:r>
              <a:rPr lang="en-US" sz="2800" dirty="0"/>
              <a:t>. </a:t>
            </a:r>
          </a:p>
        </p:txBody>
      </p:sp>
      <p:sp>
        <p:nvSpPr>
          <p:cNvPr id="10" name="TextBox 9">
            <a:extLst>
              <a:ext uri="{FF2B5EF4-FFF2-40B4-BE49-F238E27FC236}">
                <a16:creationId xmlns:a16="http://schemas.microsoft.com/office/drawing/2014/main" id="{1738A3AC-8185-1F89-E6C9-EF2ECE48C654}"/>
              </a:ext>
            </a:extLst>
          </p:cNvPr>
          <p:cNvSpPr txBox="1"/>
          <p:nvPr/>
        </p:nvSpPr>
        <p:spPr>
          <a:xfrm>
            <a:off x="412376" y="5718690"/>
            <a:ext cx="11677535" cy="830997"/>
          </a:xfrm>
          <a:prstGeom prst="rect">
            <a:avLst/>
          </a:prstGeom>
          <a:noFill/>
        </p:spPr>
        <p:txBody>
          <a:bodyPr wrap="square" rtlCol="0">
            <a:spAutoFit/>
          </a:bodyPr>
          <a:lstStyle/>
          <a:p>
            <a:r>
              <a:rPr lang="en-US" sz="2400" u="sng" dirty="0">
                <a:solidFill>
                  <a:srgbClr val="FFFF00"/>
                </a:solidFill>
              </a:rPr>
              <a:t>THIS ORDER SET DOESN’T REALLY GIVE A GOOD OPTION FOR SCHEDULED LISPRO Q4 HOURS  BECAUSE BS CHECK IS QID AND THE CORRECTION IS Q4H</a:t>
            </a:r>
          </a:p>
        </p:txBody>
      </p:sp>
      <p:cxnSp>
        <p:nvCxnSpPr>
          <p:cNvPr id="5" name="Straight Connector 4">
            <a:extLst>
              <a:ext uri="{FF2B5EF4-FFF2-40B4-BE49-F238E27FC236}">
                <a16:creationId xmlns:a16="http://schemas.microsoft.com/office/drawing/2014/main" id="{0540276E-B517-7505-8E6A-67C87D75D3FA}"/>
              </a:ext>
            </a:extLst>
          </p:cNvPr>
          <p:cNvCxnSpPr/>
          <p:nvPr/>
        </p:nvCxnSpPr>
        <p:spPr>
          <a:xfrm>
            <a:off x="266700" y="2964971"/>
            <a:ext cx="2524125"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5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7FECE-E5B3-4D7A-A362-36EC0AE9F725}"/>
              </a:ext>
            </a:extLst>
          </p:cNvPr>
          <p:cNvSpPr>
            <a:spLocks noGrp="1"/>
          </p:cNvSpPr>
          <p:nvPr>
            <p:ph type="title"/>
          </p:nvPr>
        </p:nvSpPr>
        <p:spPr/>
        <p:txBody>
          <a:bodyPr>
            <a:normAutofit fontScale="90000"/>
          </a:bodyPr>
          <a:lstStyle/>
          <a:p>
            <a:r>
              <a:rPr lang="en-US" dirty="0"/>
              <a:t>Subcutaneous tube feed insulin-for continuous and bolus </a:t>
            </a:r>
            <a:r>
              <a:rPr lang="en-US" u="sng" dirty="0"/>
              <a:t>NOT</a:t>
            </a:r>
            <a:r>
              <a:rPr lang="en-US" dirty="0"/>
              <a:t> for nocturnal TF—may also be used for </a:t>
            </a:r>
            <a:r>
              <a:rPr lang="en-US" dirty="0" err="1"/>
              <a:t>pt</a:t>
            </a:r>
            <a:r>
              <a:rPr lang="en-US" dirty="0"/>
              <a:t> on </a:t>
            </a:r>
            <a:r>
              <a:rPr lang="en-US" dirty="0" err="1"/>
              <a:t>tpn</a:t>
            </a:r>
            <a:endParaRPr lang="en-US" dirty="0"/>
          </a:p>
        </p:txBody>
      </p:sp>
      <p:pic>
        <p:nvPicPr>
          <p:cNvPr id="4" name="Picture 3">
            <a:extLst>
              <a:ext uri="{FF2B5EF4-FFF2-40B4-BE49-F238E27FC236}">
                <a16:creationId xmlns:a16="http://schemas.microsoft.com/office/drawing/2014/main" id="{F5BA4C2F-26E5-4E00-8A0B-6A03A9FC821A}"/>
              </a:ext>
            </a:extLst>
          </p:cNvPr>
          <p:cNvPicPr>
            <a:picLocks noChangeAspect="1"/>
          </p:cNvPicPr>
          <p:nvPr/>
        </p:nvPicPr>
        <p:blipFill>
          <a:blip r:embed="rId3"/>
          <a:stretch>
            <a:fillRect/>
          </a:stretch>
        </p:blipFill>
        <p:spPr>
          <a:xfrm>
            <a:off x="685801" y="2696488"/>
            <a:ext cx="11075275" cy="3418143"/>
          </a:xfrm>
          <a:prstGeom prst="rect">
            <a:avLst/>
          </a:prstGeom>
        </p:spPr>
      </p:pic>
      <p:pic>
        <p:nvPicPr>
          <p:cNvPr id="6" name="Picture 5">
            <a:extLst>
              <a:ext uri="{FF2B5EF4-FFF2-40B4-BE49-F238E27FC236}">
                <a16:creationId xmlns:a16="http://schemas.microsoft.com/office/drawing/2014/main" id="{8FFE5903-B6E7-4D59-9FAF-262F26297501}"/>
              </a:ext>
            </a:extLst>
          </p:cNvPr>
          <p:cNvPicPr>
            <a:picLocks noChangeAspect="1"/>
          </p:cNvPicPr>
          <p:nvPr/>
        </p:nvPicPr>
        <p:blipFill rotWithShape="1">
          <a:blip r:embed="rId4"/>
          <a:srcRect t="1" r="16563" b="6682"/>
          <a:stretch/>
        </p:blipFill>
        <p:spPr>
          <a:xfrm>
            <a:off x="796815" y="2065867"/>
            <a:ext cx="10716825" cy="314726"/>
          </a:xfrm>
          <a:prstGeom prst="rect">
            <a:avLst/>
          </a:prstGeom>
        </p:spPr>
      </p:pic>
      <p:cxnSp>
        <p:nvCxnSpPr>
          <p:cNvPr id="5" name="Straight Connector 4">
            <a:extLst>
              <a:ext uri="{FF2B5EF4-FFF2-40B4-BE49-F238E27FC236}">
                <a16:creationId xmlns:a16="http://schemas.microsoft.com/office/drawing/2014/main" id="{4FEBA6BD-165E-70A8-2AF9-3EDAAD7630EE}"/>
              </a:ext>
            </a:extLst>
          </p:cNvPr>
          <p:cNvCxnSpPr/>
          <p:nvPr/>
        </p:nvCxnSpPr>
        <p:spPr>
          <a:xfrm>
            <a:off x="7839075" y="4400550"/>
            <a:ext cx="23526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EA03B65D-9DD8-0DF4-88A2-3710121AC109}"/>
              </a:ext>
            </a:extLst>
          </p:cNvPr>
          <p:cNvSpPr/>
          <p:nvPr/>
        </p:nvSpPr>
        <p:spPr>
          <a:xfrm>
            <a:off x="2524125" y="3924300"/>
            <a:ext cx="2790825" cy="352425"/>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3C30ED30-B997-32CE-5BE3-5503F721B3DA}"/>
              </a:ext>
            </a:extLst>
          </p:cNvPr>
          <p:cNvCxnSpPr/>
          <p:nvPr/>
        </p:nvCxnSpPr>
        <p:spPr>
          <a:xfrm>
            <a:off x="2981325" y="3733800"/>
            <a:ext cx="24384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C340EB1-ED1C-2392-028D-C524DAE9C380}"/>
              </a:ext>
            </a:extLst>
          </p:cNvPr>
          <p:cNvCxnSpPr/>
          <p:nvPr/>
        </p:nvCxnSpPr>
        <p:spPr>
          <a:xfrm>
            <a:off x="2524125" y="4648200"/>
            <a:ext cx="24384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28D81D9-F6F2-521D-A85F-0840D331C9B3}"/>
              </a:ext>
            </a:extLst>
          </p:cNvPr>
          <p:cNvCxnSpPr/>
          <p:nvPr/>
        </p:nvCxnSpPr>
        <p:spPr>
          <a:xfrm>
            <a:off x="1104900" y="5276850"/>
            <a:ext cx="24384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95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A7736-3680-4446-8502-ED766977EE61}"/>
              </a:ext>
            </a:extLst>
          </p:cNvPr>
          <p:cNvSpPr>
            <a:spLocks noGrp="1"/>
          </p:cNvSpPr>
          <p:nvPr>
            <p:ph type="title"/>
          </p:nvPr>
        </p:nvSpPr>
        <p:spPr>
          <a:xfrm>
            <a:off x="765314" y="198783"/>
            <a:ext cx="10131425" cy="1456267"/>
          </a:xfrm>
        </p:spPr>
        <p:txBody>
          <a:bodyPr/>
          <a:lstStyle/>
          <a:p>
            <a:r>
              <a:rPr lang="en-US" dirty="0"/>
              <a:t>Managing the patient on nocturnal tf</a:t>
            </a:r>
          </a:p>
        </p:txBody>
      </p:sp>
      <p:sp>
        <p:nvSpPr>
          <p:cNvPr id="3" name="Content Placeholder 2">
            <a:extLst>
              <a:ext uri="{FF2B5EF4-FFF2-40B4-BE49-F238E27FC236}">
                <a16:creationId xmlns:a16="http://schemas.microsoft.com/office/drawing/2014/main" id="{8801B170-41EC-4178-A0D7-66799FA57A64}"/>
              </a:ext>
            </a:extLst>
          </p:cNvPr>
          <p:cNvSpPr>
            <a:spLocks noGrp="1"/>
          </p:cNvSpPr>
          <p:nvPr>
            <p:ph idx="1"/>
          </p:nvPr>
        </p:nvSpPr>
        <p:spPr>
          <a:xfrm>
            <a:off x="543339" y="1828800"/>
            <a:ext cx="10962860" cy="4253947"/>
          </a:xfrm>
        </p:spPr>
        <p:txBody>
          <a:bodyPr>
            <a:noAutofit/>
          </a:bodyPr>
          <a:lstStyle/>
          <a:p>
            <a:r>
              <a:rPr lang="en-US" sz="2400" dirty="0"/>
              <a:t>If a patient is receiving nocturnal tube feeds, consider giving NPH when the TF infusion starts</a:t>
            </a:r>
          </a:p>
          <a:p>
            <a:r>
              <a:rPr lang="en-US" sz="2400" dirty="0"/>
              <a:t>OR doses of lispro Q4 hours to cover the duration of infusion (e.g., if 8-hour infusion dose at T=0hr and 4 </a:t>
            </a:r>
            <a:r>
              <a:rPr lang="en-US" sz="2400" dirty="0" err="1"/>
              <a:t>hr</a:t>
            </a:r>
            <a:r>
              <a:rPr lang="en-US" sz="2400" dirty="0"/>
              <a:t>) </a:t>
            </a:r>
          </a:p>
          <a:p>
            <a:r>
              <a:rPr lang="en-US" sz="2400" dirty="0"/>
              <a:t>There is no specific order set for nocturnal tube feeds </a:t>
            </a:r>
          </a:p>
          <a:p>
            <a:r>
              <a:rPr lang="en-US" sz="2400" dirty="0"/>
              <a:t>Use the subcutaneous insulin order set to place all orders (blood glucose monitoring, hypoglycemia protocol, etc.)</a:t>
            </a:r>
          </a:p>
          <a:p>
            <a:r>
              <a:rPr lang="en-US" sz="2400" dirty="0"/>
              <a:t>NPH or lispro are ordered separately</a:t>
            </a:r>
          </a:p>
          <a:p>
            <a:r>
              <a:rPr lang="en-US" sz="2400" dirty="0"/>
              <a:t>If your patient is eating and on nocturnal tube feeds, insulin dosing is more complicated—consider an endocrinology consult</a:t>
            </a:r>
          </a:p>
          <a:p>
            <a:pPr marL="0" indent="0">
              <a:buNone/>
            </a:pPr>
            <a:endParaRPr lang="en-US" sz="2400" dirty="0"/>
          </a:p>
        </p:txBody>
      </p:sp>
    </p:spTree>
    <p:extLst>
      <p:ext uri="{BB962C8B-B14F-4D97-AF65-F5344CB8AC3E}">
        <p14:creationId xmlns:p14="http://schemas.microsoft.com/office/powerpoint/2010/main" val="511104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0B1E35-F4F9-4668-9483-F242D7D91186}"/>
              </a:ext>
            </a:extLst>
          </p:cNvPr>
          <p:cNvPicPr>
            <a:picLocks noChangeAspect="1"/>
          </p:cNvPicPr>
          <p:nvPr/>
        </p:nvPicPr>
        <p:blipFill>
          <a:blip r:embed="rId2"/>
          <a:stretch>
            <a:fillRect/>
          </a:stretch>
        </p:blipFill>
        <p:spPr>
          <a:xfrm>
            <a:off x="4390933" y="281811"/>
            <a:ext cx="5547742" cy="6245113"/>
          </a:xfrm>
          <a:prstGeom prst="rect">
            <a:avLst/>
          </a:prstGeom>
        </p:spPr>
      </p:pic>
      <p:sp>
        <p:nvSpPr>
          <p:cNvPr id="6" name="TextBox 5">
            <a:extLst>
              <a:ext uri="{FF2B5EF4-FFF2-40B4-BE49-F238E27FC236}">
                <a16:creationId xmlns:a16="http://schemas.microsoft.com/office/drawing/2014/main" id="{B0D8829B-7817-467E-8A1C-71A4548301A4}"/>
              </a:ext>
            </a:extLst>
          </p:cNvPr>
          <p:cNvSpPr txBox="1"/>
          <p:nvPr/>
        </p:nvSpPr>
        <p:spPr>
          <a:xfrm>
            <a:off x="198783" y="649357"/>
            <a:ext cx="2729947" cy="5016758"/>
          </a:xfrm>
          <a:prstGeom prst="rect">
            <a:avLst/>
          </a:prstGeom>
          <a:noFill/>
        </p:spPr>
        <p:txBody>
          <a:bodyPr wrap="square" rtlCol="0">
            <a:spAutoFit/>
          </a:bodyPr>
          <a:lstStyle/>
          <a:p>
            <a:r>
              <a:rPr lang="en-US" sz="4000" dirty="0">
                <a:solidFill>
                  <a:srgbClr val="FFFF00"/>
                </a:solidFill>
              </a:rPr>
              <a:t>THIS IS NOT PART OF ANY ORDERSET</a:t>
            </a:r>
          </a:p>
          <a:p>
            <a:endParaRPr lang="en-US" sz="4000" dirty="0"/>
          </a:p>
          <a:p>
            <a:r>
              <a:rPr lang="en-US" sz="4000" dirty="0"/>
              <a:t>Consider starting D10 IV</a:t>
            </a:r>
          </a:p>
        </p:txBody>
      </p:sp>
      <p:cxnSp>
        <p:nvCxnSpPr>
          <p:cNvPr id="12" name="Straight Arrow Connector 11">
            <a:extLst>
              <a:ext uri="{FF2B5EF4-FFF2-40B4-BE49-F238E27FC236}">
                <a16:creationId xmlns:a16="http://schemas.microsoft.com/office/drawing/2014/main" id="{B6938E7B-5FFE-4374-8866-A51207FE8E5F}"/>
              </a:ext>
            </a:extLst>
          </p:cNvPr>
          <p:cNvCxnSpPr/>
          <p:nvPr/>
        </p:nvCxnSpPr>
        <p:spPr>
          <a:xfrm>
            <a:off x="2849217" y="4678017"/>
            <a:ext cx="1974574" cy="79513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311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22077-1421-4845-A5AA-5B52A615F565}"/>
              </a:ext>
            </a:extLst>
          </p:cNvPr>
          <p:cNvSpPr>
            <a:spLocks noGrp="1"/>
          </p:cNvSpPr>
          <p:nvPr>
            <p:ph type="title"/>
          </p:nvPr>
        </p:nvSpPr>
        <p:spPr>
          <a:xfrm>
            <a:off x="685801" y="338666"/>
            <a:ext cx="10131425" cy="1456267"/>
          </a:xfrm>
        </p:spPr>
        <p:txBody>
          <a:bodyPr/>
          <a:lstStyle/>
          <a:p>
            <a:r>
              <a:rPr lang="en-US" dirty="0"/>
              <a:t>Insulin pumps</a:t>
            </a:r>
          </a:p>
        </p:txBody>
      </p:sp>
      <p:sp>
        <p:nvSpPr>
          <p:cNvPr id="3" name="Content Placeholder 2">
            <a:extLst>
              <a:ext uri="{FF2B5EF4-FFF2-40B4-BE49-F238E27FC236}">
                <a16:creationId xmlns:a16="http://schemas.microsoft.com/office/drawing/2014/main" id="{9C6A8357-EFE7-4D57-BD45-A75A2CB33C54}"/>
              </a:ext>
            </a:extLst>
          </p:cNvPr>
          <p:cNvSpPr>
            <a:spLocks noGrp="1"/>
          </p:cNvSpPr>
          <p:nvPr>
            <p:ph idx="1"/>
          </p:nvPr>
        </p:nvSpPr>
        <p:spPr/>
        <p:txBody>
          <a:bodyPr>
            <a:normAutofit fontScale="92500" lnSpcReduction="20000"/>
          </a:bodyPr>
          <a:lstStyle/>
          <a:p>
            <a:r>
              <a:rPr lang="en-US" sz="2800" dirty="0"/>
              <a:t>Patients who are alert and understand their pumps may continue to use them in the hospital </a:t>
            </a:r>
          </a:p>
          <a:p>
            <a:r>
              <a:rPr lang="en-US" sz="2800" dirty="0"/>
              <a:t>IF patient is NOT alert/able to manage own pump, remove pump and start on basal and nutritional insulin</a:t>
            </a:r>
          </a:p>
          <a:p>
            <a:r>
              <a:rPr lang="en-US" sz="2800" dirty="0"/>
              <a:t>Use Insulin Pump-Patient’s Own order set</a:t>
            </a:r>
          </a:p>
          <a:p>
            <a:r>
              <a:rPr lang="en-US" sz="2800" dirty="0"/>
              <a:t>Pt may use CGM to dose insulin—you must write conditional order</a:t>
            </a:r>
          </a:p>
          <a:p>
            <a:r>
              <a:rPr lang="en-US" sz="2800" dirty="0"/>
              <a:t>In general do not stop the pump without consulting endocrine</a:t>
            </a:r>
          </a:p>
          <a:p>
            <a:r>
              <a:rPr lang="en-US" sz="2800" dirty="0"/>
              <a:t>Consult endocrinology  and diabetes education for all patients using insulin pumps</a:t>
            </a:r>
          </a:p>
        </p:txBody>
      </p:sp>
    </p:spTree>
    <p:extLst>
      <p:ext uri="{BB962C8B-B14F-4D97-AF65-F5344CB8AC3E}">
        <p14:creationId xmlns:p14="http://schemas.microsoft.com/office/powerpoint/2010/main" val="17946021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BEF10-F204-4692-8658-F4207D49935B}"/>
              </a:ext>
            </a:extLst>
          </p:cNvPr>
          <p:cNvSpPr>
            <a:spLocks noGrp="1"/>
          </p:cNvSpPr>
          <p:nvPr>
            <p:ph type="title"/>
          </p:nvPr>
        </p:nvSpPr>
        <p:spPr>
          <a:xfrm>
            <a:off x="685801" y="225287"/>
            <a:ext cx="10131425" cy="1456267"/>
          </a:xfrm>
        </p:spPr>
        <p:txBody>
          <a:bodyPr/>
          <a:lstStyle/>
          <a:p>
            <a:r>
              <a:rPr lang="en-US" dirty="0"/>
              <a:t>CARBOHYDRATE COUNTING</a:t>
            </a:r>
          </a:p>
        </p:txBody>
      </p:sp>
      <p:sp>
        <p:nvSpPr>
          <p:cNvPr id="3" name="Content Placeholder 2">
            <a:extLst>
              <a:ext uri="{FF2B5EF4-FFF2-40B4-BE49-F238E27FC236}">
                <a16:creationId xmlns:a16="http://schemas.microsoft.com/office/drawing/2014/main" id="{C7C378F2-F7C2-4A1D-8342-A944D6886C36}"/>
              </a:ext>
            </a:extLst>
          </p:cNvPr>
          <p:cNvSpPr>
            <a:spLocks noGrp="1"/>
          </p:cNvSpPr>
          <p:nvPr>
            <p:ph idx="1"/>
          </p:nvPr>
        </p:nvSpPr>
        <p:spPr>
          <a:xfrm>
            <a:off x="685801" y="1505527"/>
            <a:ext cx="10896599" cy="4285673"/>
          </a:xfrm>
        </p:spPr>
        <p:txBody>
          <a:bodyPr>
            <a:normAutofit/>
          </a:bodyPr>
          <a:lstStyle/>
          <a:p>
            <a:r>
              <a:rPr lang="en-US" sz="2800" dirty="0"/>
              <a:t>Patients use an insulin-to-carb ratio to calculate their nutritional insulin dose</a:t>
            </a:r>
          </a:p>
          <a:p>
            <a:r>
              <a:rPr lang="en-US" sz="2800" dirty="0"/>
              <a:t>All carb-controlled diet orders will have the carbs listed on the meal tray ticket</a:t>
            </a:r>
          </a:p>
          <a:p>
            <a:r>
              <a:rPr lang="en-US" sz="2800" dirty="0"/>
              <a:t> Example: insulin-to-carb ration 1:10 means that 1 unit of insulin is given for every 10 grams of carbohydrate </a:t>
            </a:r>
          </a:p>
          <a:p>
            <a:r>
              <a:rPr lang="en-US" sz="2800" dirty="0"/>
              <a:t>This can be ordered using the appropriate section in the Subcutaneous Insulin order set</a:t>
            </a:r>
          </a:p>
          <a:p>
            <a:endParaRPr lang="en-US" sz="2800" dirty="0"/>
          </a:p>
        </p:txBody>
      </p:sp>
    </p:spTree>
    <p:extLst>
      <p:ext uri="{BB962C8B-B14F-4D97-AF65-F5344CB8AC3E}">
        <p14:creationId xmlns:p14="http://schemas.microsoft.com/office/powerpoint/2010/main" val="144718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332B0-A5FF-48C2-8C76-6B2E0EACAC05}"/>
              </a:ext>
            </a:extLst>
          </p:cNvPr>
          <p:cNvSpPr>
            <a:spLocks noGrp="1"/>
          </p:cNvSpPr>
          <p:nvPr>
            <p:ph type="title"/>
          </p:nvPr>
        </p:nvSpPr>
        <p:spPr>
          <a:xfrm>
            <a:off x="891074" y="887896"/>
            <a:ext cx="10131425" cy="4638261"/>
          </a:xfrm>
        </p:spPr>
        <p:txBody>
          <a:bodyPr>
            <a:normAutofit/>
          </a:bodyPr>
          <a:lstStyle/>
          <a:p>
            <a:pPr algn="ctr"/>
            <a:br>
              <a:rPr lang="en-US" dirty="0">
                <a:solidFill>
                  <a:srgbClr val="FFFF00"/>
                </a:solidFill>
              </a:rPr>
            </a:br>
            <a:r>
              <a:rPr lang="en-US" dirty="0">
                <a:solidFill>
                  <a:srgbClr val="FFFF00"/>
                </a:solidFill>
              </a:rPr>
              <a:t>Good glycemic management in the hospital is a team effort </a:t>
            </a:r>
            <a:br>
              <a:rPr lang="en-US" dirty="0">
                <a:solidFill>
                  <a:srgbClr val="FFFF00"/>
                </a:solidFill>
              </a:rPr>
            </a:br>
            <a:r>
              <a:rPr lang="en-US" b="1" u="sng" dirty="0">
                <a:solidFill>
                  <a:srgbClr val="FFFF00"/>
                </a:solidFill>
              </a:rPr>
              <a:t>BUT providers must write the orders!</a:t>
            </a:r>
          </a:p>
        </p:txBody>
      </p:sp>
    </p:spTree>
    <p:extLst>
      <p:ext uri="{BB962C8B-B14F-4D97-AF65-F5344CB8AC3E}">
        <p14:creationId xmlns:p14="http://schemas.microsoft.com/office/powerpoint/2010/main" val="225426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7C5401-C077-46A9-A449-B785532D40B5}"/>
              </a:ext>
            </a:extLst>
          </p:cNvPr>
          <p:cNvSpPr>
            <a:spLocks noGrp="1"/>
          </p:cNvSpPr>
          <p:nvPr>
            <p:ph type="title"/>
          </p:nvPr>
        </p:nvSpPr>
        <p:spPr>
          <a:xfrm>
            <a:off x="1030287" y="1972733"/>
            <a:ext cx="10131425" cy="1456267"/>
          </a:xfrm>
        </p:spPr>
        <p:txBody>
          <a:bodyPr/>
          <a:lstStyle/>
          <a:p>
            <a:pPr algn="ctr"/>
            <a:r>
              <a:rPr lang="en-US" dirty="0">
                <a:solidFill>
                  <a:srgbClr val="FFFF00"/>
                </a:solidFill>
              </a:rPr>
              <a:t>PATIENTS WITH TYPE 1 DIABETES REQUIRE SOME SCHEDULED INSULIN AT ALL TIMES</a:t>
            </a:r>
          </a:p>
        </p:txBody>
      </p:sp>
    </p:spTree>
    <p:extLst>
      <p:ext uri="{BB962C8B-B14F-4D97-AF65-F5344CB8AC3E}">
        <p14:creationId xmlns:p14="http://schemas.microsoft.com/office/powerpoint/2010/main" val="20939234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220AB-D359-477E-AB6F-9157350294DA}"/>
              </a:ext>
            </a:extLst>
          </p:cNvPr>
          <p:cNvSpPr>
            <a:spLocks noGrp="1"/>
          </p:cNvSpPr>
          <p:nvPr>
            <p:ph type="title"/>
          </p:nvPr>
        </p:nvSpPr>
        <p:spPr>
          <a:xfrm>
            <a:off x="811925" y="1972733"/>
            <a:ext cx="10131425" cy="2189364"/>
          </a:xfrm>
        </p:spPr>
        <p:txBody>
          <a:bodyPr>
            <a:normAutofit/>
          </a:bodyPr>
          <a:lstStyle/>
          <a:p>
            <a:pPr algn="ctr"/>
            <a:r>
              <a:rPr lang="en-US" dirty="0">
                <a:solidFill>
                  <a:srgbClr val="FFFF00"/>
                </a:solidFill>
              </a:rPr>
              <a:t>NEVER GIVE LISPRO MORE OFTEN THEN EVERY 4 HOURS DUE TO DOSE STACKING AND RISK OF HYPOGLYCEMIA</a:t>
            </a:r>
          </a:p>
        </p:txBody>
      </p:sp>
    </p:spTree>
    <p:extLst>
      <p:ext uri="{BB962C8B-B14F-4D97-AF65-F5344CB8AC3E}">
        <p14:creationId xmlns:p14="http://schemas.microsoft.com/office/powerpoint/2010/main" val="6130814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A1045-ACDC-4EE3-B156-7409FD869143}"/>
              </a:ext>
            </a:extLst>
          </p:cNvPr>
          <p:cNvSpPr>
            <a:spLocks noGrp="1"/>
          </p:cNvSpPr>
          <p:nvPr>
            <p:ph type="title"/>
          </p:nvPr>
        </p:nvSpPr>
        <p:spPr>
          <a:xfrm>
            <a:off x="685801" y="338665"/>
            <a:ext cx="10131425" cy="1456267"/>
          </a:xfrm>
        </p:spPr>
        <p:txBody>
          <a:bodyPr/>
          <a:lstStyle/>
          <a:p>
            <a:r>
              <a:rPr lang="en-US" dirty="0"/>
              <a:t>SYSTEMS IN PLACE TO ASSIST: CERNER POP UP</a:t>
            </a:r>
          </a:p>
        </p:txBody>
      </p:sp>
      <p:sp>
        <p:nvSpPr>
          <p:cNvPr id="3" name="Content Placeholder 2">
            <a:extLst>
              <a:ext uri="{FF2B5EF4-FFF2-40B4-BE49-F238E27FC236}">
                <a16:creationId xmlns:a16="http://schemas.microsoft.com/office/drawing/2014/main" id="{B4F53593-5FA6-4365-A390-CC43A240523C}"/>
              </a:ext>
            </a:extLst>
          </p:cNvPr>
          <p:cNvSpPr>
            <a:spLocks noGrp="1"/>
          </p:cNvSpPr>
          <p:nvPr>
            <p:ph idx="1"/>
          </p:nvPr>
        </p:nvSpPr>
        <p:spPr>
          <a:xfrm>
            <a:off x="503584" y="1794932"/>
            <a:ext cx="10986052" cy="4571999"/>
          </a:xfrm>
        </p:spPr>
        <p:txBody>
          <a:bodyPr>
            <a:normAutofit/>
          </a:bodyPr>
          <a:lstStyle/>
          <a:p>
            <a:r>
              <a:rPr lang="en-US" sz="2800" dirty="0"/>
              <a:t>Alerts fire ONCE for a specific provider in a day</a:t>
            </a:r>
          </a:p>
          <a:p>
            <a:r>
              <a:rPr lang="en-US" sz="2800" dirty="0"/>
              <a:t>Positions: Physician, NP and PA</a:t>
            </a:r>
          </a:p>
          <a:p>
            <a:r>
              <a:rPr lang="en-US" sz="2800" dirty="0"/>
              <a:t>Relationships: Admitting, attending, house staff, physician asst</a:t>
            </a:r>
          </a:p>
          <a:p>
            <a:r>
              <a:rPr lang="en-US" sz="2800" dirty="0"/>
              <a:t>High blood sugar alert and low blood sugar alert are separate</a:t>
            </a:r>
          </a:p>
          <a:p>
            <a:r>
              <a:rPr lang="en-US" sz="2800" dirty="0"/>
              <a:t>High blood sugar alert fires if 3 BS&gt;180 were detected in the past 24 hours</a:t>
            </a:r>
          </a:p>
          <a:p>
            <a:r>
              <a:rPr lang="en-US" sz="2800" dirty="0"/>
              <a:t>Low blood sugars alert fires if BS&lt;70 in past 24 hours </a:t>
            </a:r>
          </a:p>
        </p:txBody>
      </p:sp>
    </p:spTree>
    <p:extLst>
      <p:ext uri="{BB962C8B-B14F-4D97-AF65-F5344CB8AC3E}">
        <p14:creationId xmlns:p14="http://schemas.microsoft.com/office/powerpoint/2010/main" val="820986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39A0-8180-621A-9803-02911A0D4B8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30F427A-45FE-CA0A-86E0-ED2A451D214E}"/>
              </a:ext>
            </a:extLst>
          </p:cNvPr>
          <p:cNvSpPr>
            <a:spLocks noGrp="1"/>
          </p:cNvSpPr>
          <p:nvPr>
            <p:ph type="title"/>
          </p:nvPr>
        </p:nvSpPr>
        <p:spPr>
          <a:xfrm>
            <a:off x="589548" y="64941"/>
            <a:ext cx="10131425" cy="1456267"/>
          </a:xfrm>
        </p:spPr>
        <p:txBody>
          <a:bodyPr/>
          <a:lstStyle/>
          <a:p>
            <a:r>
              <a:rPr lang="en-US" dirty="0"/>
              <a:t>Use the Diabetic flow sheet</a:t>
            </a:r>
          </a:p>
        </p:txBody>
      </p:sp>
      <p:pic>
        <p:nvPicPr>
          <p:cNvPr id="3" name="Picture 2">
            <a:extLst>
              <a:ext uri="{FF2B5EF4-FFF2-40B4-BE49-F238E27FC236}">
                <a16:creationId xmlns:a16="http://schemas.microsoft.com/office/drawing/2014/main" id="{8F6D3224-93D6-25D6-284D-7CA156E8BC88}"/>
              </a:ext>
            </a:extLst>
          </p:cNvPr>
          <p:cNvPicPr>
            <a:picLocks noChangeAspect="1"/>
          </p:cNvPicPr>
          <p:nvPr/>
        </p:nvPicPr>
        <p:blipFill>
          <a:blip r:embed="rId2"/>
          <a:stretch>
            <a:fillRect/>
          </a:stretch>
        </p:blipFill>
        <p:spPr>
          <a:xfrm>
            <a:off x="206342" y="1521208"/>
            <a:ext cx="11679428" cy="5015134"/>
          </a:xfrm>
          <a:prstGeom prst="rect">
            <a:avLst/>
          </a:prstGeom>
        </p:spPr>
      </p:pic>
      <p:sp>
        <p:nvSpPr>
          <p:cNvPr id="10" name="Oval 9">
            <a:extLst>
              <a:ext uri="{FF2B5EF4-FFF2-40B4-BE49-F238E27FC236}">
                <a16:creationId xmlns:a16="http://schemas.microsoft.com/office/drawing/2014/main" id="{EBF5F67A-87CF-FA89-205A-35DE730788D8}"/>
              </a:ext>
            </a:extLst>
          </p:cNvPr>
          <p:cNvSpPr/>
          <p:nvPr/>
        </p:nvSpPr>
        <p:spPr>
          <a:xfrm>
            <a:off x="567891" y="1761423"/>
            <a:ext cx="2281187" cy="413886"/>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83493DC-CB83-EB0B-A34F-16A23BCB2FF0}"/>
              </a:ext>
            </a:extLst>
          </p:cNvPr>
          <p:cNvPicPr>
            <a:picLocks noChangeAspect="1"/>
          </p:cNvPicPr>
          <p:nvPr/>
        </p:nvPicPr>
        <p:blipFill>
          <a:blip r:embed="rId3"/>
          <a:stretch>
            <a:fillRect/>
          </a:stretch>
        </p:blipFill>
        <p:spPr>
          <a:xfrm>
            <a:off x="7825339" y="1415744"/>
            <a:ext cx="1376413" cy="451143"/>
          </a:xfrm>
          <a:prstGeom prst="rect">
            <a:avLst/>
          </a:prstGeom>
        </p:spPr>
      </p:pic>
      <p:sp>
        <p:nvSpPr>
          <p:cNvPr id="13" name="Oval 12">
            <a:extLst>
              <a:ext uri="{FF2B5EF4-FFF2-40B4-BE49-F238E27FC236}">
                <a16:creationId xmlns:a16="http://schemas.microsoft.com/office/drawing/2014/main" id="{25903BA9-2728-3A36-7953-85F879A84639}"/>
              </a:ext>
            </a:extLst>
          </p:cNvPr>
          <p:cNvSpPr/>
          <p:nvPr/>
        </p:nvSpPr>
        <p:spPr>
          <a:xfrm>
            <a:off x="1299412" y="4682693"/>
            <a:ext cx="2569944" cy="122722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4247C58-0D10-0705-6DB3-6F2237BC1A51}"/>
              </a:ext>
            </a:extLst>
          </p:cNvPr>
          <p:cNvCxnSpPr/>
          <p:nvPr/>
        </p:nvCxnSpPr>
        <p:spPr>
          <a:xfrm>
            <a:off x="1819175" y="6044665"/>
            <a:ext cx="1145406"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380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46DB3-2CC8-495B-852D-F2CD0CA26912}"/>
              </a:ext>
            </a:extLst>
          </p:cNvPr>
          <p:cNvSpPr>
            <a:spLocks noGrp="1"/>
          </p:cNvSpPr>
          <p:nvPr>
            <p:ph type="title"/>
          </p:nvPr>
        </p:nvSpPr>
        <p:spPr/>
        <p:txBody>
          <a:bodyPr/>
          <a:lstStyle/>
          <a:p>
            <a:r>
              <a:rPr lang="en-US" dirty="0"/>
              <a:t>Consulting endocrinology</a:t>
            </a:r>
          </a:p>
        </p:txBody>
      </p:sp>
      <p:sp>
        <p:nvSpPr>
          <p:cNvPr id="3" name="Content Placeholder 2">
            <a:extLst>
              <a:ext uri="{FF2B5EF4-FFF2-40B4-BE49-F238E27FC236}">
                <a16:creationId xmlns:a16="http://schemas.microsoft.com/office/drawing/2014/main" id="{F4761B3D-F77B-4494-B827-A0452EA56216}"/>
              </a:ext>
            </a:extLst>
          </p:cNvPr>
          <p:cNvSpPr>
            <a:spLocks noGrp="1"/>
          </p:cNvSpPr>
          <p:nvPr>
            <p:ph idx="1"/>
          </p:nvPr>
        </p:nvSpPr>
        <p:spPr/>
        <p:txBody>
          <a:bodyPr>
            <a:normAutofit/>
          </a:bodyPr>
          <a:lstStyle/>
          <a:p>
            <a:r>
              <a:rPr lang="en-US" sz="4000" dirty="0"/>
              <a:t>Place order in Cerner</a:t>
            </a:r>
          </a:p>
          <a:p>
            <a:r>
              <a:rPr lang="en-US" sz="4000" dirty="0"/>
              <a:t>Provider to provider communication must occur</a:t>
            </a:r>
          </a:p>
          <a:p>
            <a:r>
              <a:rPr lang="en-US" sz="4000" dirty="0"/>
              <a:t>Pager 602-201-7629 24/7</a:t>
            </a:r>
          </a:p>
        </p:txBody>
      </p:sp>
    </p:spTree>
    <p:extLst>
      <p:ext uri="{BB962C8B-B14F-4D97-AF65-F5344CB8AC3E}">
        <p14:creationId xmlns:p14="http://schemas.microsoft.com/office/powerpoint/2010/main" val="36421489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C01EF-CB7F-47E2-A357-034E81823590}"/>
              </a:ext>
            </a:extLst>
          </p:cNvPr>
          <p:cNvSpPr>
            <a:spLocks noGrp="1"/>
          </p:cNvSpPr>
          <p:nvPr>
            <p:ph type="title"/>
          </p:nvPr>
        </p:nvSpPr>
        <p:spPr>
          <a:xfrm>
            <a:off x="685801" y="69670"/>
            <a:ext cx="10131425" cy="1010194"/>
          </a:xfrm>
        </p:spPr>
        <p:txBody>
          <a:bodyPr/>
          <a:lstStyle/>
          <a:p>
            <a:r>
              <a:rPr lang="en-US" dirty="0">
                <a:solidFill>
                  <a:srgbClr val="FFFF00"/>
                </a:solidFill>
              </a:rPr>
              <a:t>Tips for success Part 1</a:t>
            </a:r>
          </a:p>
        </p:txBody>
      </p:sp>
      <p:sp>
        <p:nvSpPr>
          <p:cNvPr id="3" name="Content Placeholder 2">
            <a:extLst>
              <a:ext uri="{FF2B5EF4-FFF2-40B4-BE49-F238E27FC236}">
                <a16:creationId xmlns:a16="http://schemas.microsoft.com/office/drawing/2014/main" id="{EE5C6192-1A01-4C53-91DC-B933F78E5461}"/>
              </a:ext>
            </a:extLst>
          </p:cNvPr>
          <p:cNvSpPr>
            <a:spLocks noGrp="1"/>
          </p:cNvSpPr>
          <p:nvPr>
            <p:ph idx="1"/>
          </p:nvPr>
        </p:nvSpPr>
        <p:spPr>
          <a:xfrm>
            <a:off x="327805" y="1159328"/>
            <a:ext cx="11428768" cy="5520146"/>
          </a:xfrm>
        </p:spPr>
        <p:txBody>
          <a:bodyPr>
            <a:noAutofit/>
          </a:bodyPr>
          <a:lstStyle/>
          <a:p>
            <a:r>
              <a:rPr lang="en-US" sz="2400" dirty="0">
                <a:solidFill>
                  <a:srgbClr val="FFFF00"/>
                </a:solidFill>
              </a:rPr>
              <a:t>Put patient on carb control diet: 60gm higher weight/male, 45gram lower weight/female </a:t>
            </a:r>
          </a:p>
          <a:p>
            <a:r>
              <a:rPr lang="en-US" sz="2400" dirty="0">
                <a:solidFill>
                  <a:srgbClr val="FFFF00"/>
                </a:solidFill>
              </a:rPr>
              <a:t>Pick your starting insulin doses judiciously—you can calculate it yourself or use the order set</a:t>
            </a:r>
          </a:p>
          <a:p>
            <a:r>
              <a:rPr lang="en-US" sz="2400" dirty="0">
                <a:solidFill>
                  <a:srgbClr val="FFFF00"/>
                </a:solidFill>
              </a:rPr>
              <a:t>Refer back to previous admissions to see what they were taking</a:t>
            </a:r>
          </a:p>
          <a:p>
            <a:r>
              <a:rPr lang="en-US" sz="2400" dirty="0">
                <a:solidFill>
                  <a:srgbClr val="FFFF00"/>
                </a:solidFill>
              </a:rPr>
              <a:t>DO NOT OVERBASALIZE—just because the patient was doing at home, doesn’t mean it is right.  Convert that dose to basal bolus using 80% of home TDD</a:t>
            </a:r>
          </a:p>
          <a:p>
            <a:r>
              <a:rPr lang="en-US" sz="2400" dirty="0">
                <a:solidFill>
                  <a:srgbClr val="FFFF00"/>
                </a:solidFill>
              </a:rPr>
              <a:t>Using basal bolus (50% basal plus 50% nutritional) is preferred</a:t>
            </a:r>
          </a:p>
          <a:p>
            <a:r>
              <a:rPr lang="en-US" sz="2400" dirty="0">
                <a:solidFill>
                  <a:srgbClr val="FFFF00"/>
                </a:solidFill>
              </a:rPr>
              <a:t>If insulin naïve and you want to start a little bit of </a:t>
            </a:r>
            <a:r>
              <a:rPr lang="en-US" sz="2400" dirty="0" err="1">
                <a:solidFill>
                  <a:srgbClr val="FFFF00"/>
                </a:solidFill>
              </a:rPr>
              <a:t>hs</a:t>
            </a:r>
            <a:r>
              <a:rPr lang="en-US" sz="2400" dirty="0">
                <a:solidFill>
                  <a:srgbClr val="FFFF00"/>
                </a:solidFill>
              </a:rPr>
              <a:t> basal alone or </a:t>
            </a:r>
            <a:r>
              <a:rPr lang="en-US" sz="2400" dirty="0" err="1">
                <a:solidFill>
                  <a:srgbClr val="FFFF00"/>
                </a:solidFill>
              </a:rPr>
              <a:t>ssi</a:t>
            </a:r>
            <a:r>
              <a:rPr lang="en-US" sz="2400" dirty="0">
                <a:solidFill>
                  <a:srgbClr val="FFFF00"/>
                </a:solidFill>
              </a:rPr>
              <a:t>, that is OK –if I started that way, I add nutritional insulin once my TDD is higher than 6-10 units, but would definitely use once ≥20 to avoid over basalization</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en-US" sz="2400" b="0" i="0" u="none" strike="noStrike" kern="1200" cap="none" spc="0" normalizeH="0" baseline="0" noProof="0" dirty="0">
                <a:ln>
                  <a:noFill/>
                </a:ln>
                <a:solidFill>
                  <a:srgbClr val="FFFF00"/>
                </a:solidFill>
                <a:effectLst/>
                <a:uLnTx/>
                <a:uFillTx/>
                <a:latin typeface="Calibri" panose="020F0502020204030204"/>
                <a:ea typeface="+mn-ea"/>
                <a:cs typeface="+mn-cs"/>
              </a:rPr>
              <a:t>Steroids: 30% basal, 70% divided into 3 meal time doses PLUS </a:t>
            </a:r>
            <a:r>
              <a:rPr kumimoji="0" lang="en-US" sz="2400" b="0" i="0" u="sng" strike="noStrike" kern="1200" cap="none" spc="0" normalizeH="0" baseline="0" noProof="0" dirty="0">
                <a:ln>
                  <a:noFill/>
                </a:ln>
                <a:solidFill>
                  <a:srgbClr val="FFFF00"/>
                </a:solidFill>
                <a:effectLst/>
                <a:uLnTx/>
                <a:uFillTx/>
                <a:latin typeface="Calibri" panose="020F0502020204030204"/>
                <a:ea typeface="+mn-ea"/>
                <a:cs typeface="+mn-cs"/>
              </a:rPr>
              <a:t>aggressive sliding scale</a:t>
            </a:r>
            <a:r>
              <a:rPr kumimoji="0" lang="en-US" sz="2400" b="0" i="0" u="none" strike="noStrike" kern="1200" cap="none" spc="0" normalizeH="0" baseline="0" noProof="0" dirty="0">
                <a:ln>
                  <a:noFill/>
                </a:ln>
                <a:solidFill>
                  <a:srgbClr val="FFFF00"/>
                </a:solidFill>
                <a:effectLst/>
                <a:uLnTx/>
                <a:uFillTx/>
                <a:latin typeface="Calibri" panose="020F0502020204030204"/>
                <a:ea typeface="+mn-ea"/>
                <a:cs typeface="+mn-cs"/>
              </a:rPr>
              <a:t>, you’ll probably need to increase your TDD (higher) while patient is on steroids (or for back of the envelope math: 25/25/25/25)</a:t>
            </a:r>
          </a:p>
          <a:p>
            <a:endParaRPr lang="en-US" sz="2400" dirty="0"/>
          </a:p>
        </p:txBody>
      </p:sp>
    </p:spTree>
    <p:extLst>
      <p:ext uri="{BB962C8B-B14F-4D97-AF65-F5344CB8AC3E}">
        <p14:creationId xmlns:p14="http://schemas.microsoft.com/office/powerpoint/2010/main" val="665120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B5A6-F39D-4993-A3C5-BA40F6C92650}"/>
              </a:ext>
            </a:extLst>
          </p:cNvPr>
          <p:cNvSpPr>
            <a:spLocks noGrp="1"/>
          </p:cNvSpPr>
          <p:nvPr>
            <p:ph type="title"/>
          </p:nvPr>
        </p:nvSpPr>
        <p:spPr>
          <a:xfrm>
            <a:off x="685801" y="119984"/>
            <a:ext cx="10131425" cy="1456267"/>
          </a:xfrm>
        </p:spPr>
        <p:txBody>
          <a:bodyPr/>
          <a:lstStyle/>
          <a:p>
            <a:r>
              <a:rPr lang="en-US" dirty="0">
                <a:solidFill>
                  <a:srgbClr val="FFFF00"/>
                </a:solidFill>
              </a:rPr>
              <a:t>TIPS FOR SUCCES PART 2</a:t>
            </a:r>
          </a:p>
        </p:txBody>
      </p:sp>
      <p:sp>
        <p:nvSpPr>
          <p:cNvPr id="3" name="Content Placeholder 2">
            <a:extLst>
              <a:ext uri="{FF2B5EF4-FFF2-40B4-BE49-F238E27FC236}">
                <a16:creationId xmlns:a16="http://schemas.microsoft.com/office/drawing/2014/main" id="{5632A268-C8BA-4FB1-A07D-DD5DBBB83BB5}"/>
              </a:ext>
            </a:extLst>
          </p:cNvPr>
          <p:cNvSpPr>
            <a:spLocks noGrp="1"/>
          </p:cNvSpPr>
          <p:nvPr>
            <p:ph idx="1"/>
          </p:nvPr>
        </p:nvSpPr>
        <p:spPr>
          <a:xfrm>
            <a:off x="182592" y="1473967"/>
            <a:ext cx="11826815" cy="5213316"/>
          </a:xfrm>
        </p:spPr>
        <p:txBody>
          <a:bodyPr>
            <a:noAutofit/>
          </a:bodyPr>
          <a:lstStyle/>
          <a:p>
            <a:r>
              <a:rPr lang="en-US" sz="2400" dirty="0">
                <a:solidFill>
                  <a:srgbClr val="FFFF00"/>
                </a:solidFill>
                <a:latin typeface="Calibri" panose="020F0502020204030204"/>
              </a:rPr>
              <a:t>Don’t ignore patient if they say they determine their dose by carb counting—consult endocrine if needed</a:t>
            </a:r>
          </a:p>
          <a:p>
            <a:r>
              <a:rPr lang="en-US" sz="2400" dirty="0">
                <a:solidFill>
                  <a:srgbClr val="FFFF00"/>
                </a:solidFill>
              </a:rPr>
              <a:t>All type 1 diabetics must have basal insulin on board at all times, even when </a:t>
            </a:r>
            <a:r>
              <a:rPr lang="en-US" sz="2400" dirty="0" err="1">
                <a:solidFill>
                  <a:srgbClr val="FFFF00"/>
                </a:solidFill>
              </a:rPr>
              <a:t>npo</a:t>
            </a:r>
            <a:r>
              <a:rPr lang="en-US" sz="2400" dirty="0">
                <a:solidFill>
                  <a:srgbClr val="FFFF00"/>
                </a:solidFill>
              </a:rPr>
              <a:t>, use fluids with dextrose if needed to prevent hypoglycemia</a:t>
            </a:r>
          </a:p>
          <a:p>
            <a:r>
              <a:rPr lang="en-US" sz="2400" u="sng" dirty="0">
                <a:solidFill>
                  <a:srgbClr val="FFFF00"/>
                </a:solidFill>
              </a:rPr>
              <a:t>Review finger stick blood sugars EVERYDAY and make adjustments</a:t>
            </a:r>
          </a:p>
          <a:p>
            <a:r>
              <a:rPr lang="en-US" sz="2400" dirty="0">
                <a:solidFill>
                  <a:srgbClr val="FFFF00"/>
                </a:solidFill>
              </a:rPr>
              <a:t>Adjust based on yesterday’s TDD=ALL insulin given (basal, nutritional and correctional) and go UP or DOWN appropriately</a:t>
            </a:r>
          </a:p>
          <a:p>
            <a:r>
              <a:rPr lang="en-US" sz="2400" dirty="0">
                <a:solidFill>
                  <a:srgbClr val="FFFF00"/>
                </a:solidFill>
              </a:rPr>
              <a:t>I prefer glargine at night (order as </a:t>
            </a:r>
            <a:r>
              <a:rPr lang="en-US" sz="2400" dirty="0" err="1">
                <a:solidFill>
                  <a:srgbClr val="FFFF00"/>
                </a:solidFill>
              </a:rPr>
              <a:t>Qbedtime</a:t>
            </a:r>
            <a:r>
              <a:rPr lang="en-US" sz="2400" dirty="0">
                <a:solidFill>
                  <a:srgbClr val="FFFF00"/>
                </a:solidFill>
              </a:rPr>
              <a:t> NOT daily)—can give dose of NPH in am if plan to increase glargine dose significantly to provide coverage until new dose given</a:t>
            </a:r>
          </a:p>
          <a:p>
            <a:r>
              <a:rPr lang="en-US" sz="2400" dirty="0">
                <a:solidFill>
                  <a:srgbClr val="FFFF00"/>
                </a:solidFill>
              </a:rPr>
              <a:t>Calculate total daily dose (TDD) given and new total daily dose.  When this is not done, the NEW order  for an uncontrolled hyperglycemic patient may give less insulin than the patient got the previous day. WHY? BECAUSE THE SSI UNITS MAY NOT BE TAKEN INTO ACCOUNT.</a:t>
            </a:r>
          </a:p>
          <a:p>
            <a:endParaRPr lang="en-US" sz="2400" dirty="0">
              <a:solidFill>
                <a:srgbClr val="FFFF00"/>
              </a:solidFill>
            </a:endParaRPr>
          </a:p>
          <a:p>
            <a:endParaRPr lang="en-US" sz="2400" dirty="0"/>
          </a:p>
        </p:txBody>
      </p:sp>
    </p:spTree>
    <p:extLst>
      <p:ext uri="{BB962C8B-B14F-4D97-AF65-F5344CB8AC3E}">
        <p14:creationId xmlns:p14="http://schemas.microsoft.com/office/powerpoint/2010/main" val="36185505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B5A6-F39D-4993-A3C5-BA40F6C92650}"/>
              </a:ext>
            </a:extLst>
          </p:cNvPr>
          <p:cNvSpPr>
            <a:spLocks noGrp="1"/>
          </p:cNvSpPr>
          <p:nvPr>
            <p:ph type="title"/>
          </p:nvPr>
        </p:nvSpPr>
        <p:spPr>
          <a:xfrm>
            <a:off x="685801" y="-98674"/>
            <a:ext cx="10131425" cy="1456267"/>
          </a:xfrm>
        </p:spPr>
        <p:txBody>
          <a:bodyPr/>
          <a:lstStyle/>
          <a:p>
            <a:r>
              <a:rPr lang="en-US" dirty="0">
                <a:solidFill>
                  <a:srgbClr val="FFFF00"/>
                </a:solidFill>
              </a:rPr>
              <a:t>TIPS FOR SUCCES PART 3</a:t>
            </a:r>
          </a:p>
        </p:txBody>
      </p:sp>
      <p:sp>
        <p:nvSpPr>
          <p:cNvPr id="3" name="Content Placeholder 2">
            <a:extLst>
              <a:ext uri="{FF2B5EF4-FFF2-40B4-BE49-F238E27FC236}">
                <a16:creationId xmlns:a16="http://schemas.microsoft.com/office/drawing/2014/main" id="{5632A268-C8BA-4FB1-A07D-DD5DBBB83BB5}"/>
              </a:ext>
            </a:extLst>
          </p:cNvPr>
          <p:cNvSpPr>
            <a:spLocks noGrp="1"/>
          </p:cNvSpPr>
          <p:nvPr>
            <p:ph idx="1"/>
          </p:nvPr>
        </p:nvSpPr>
        <p:spPr>
          <a:xfrm>
            <a:off x="182592" y="1487613"/>
            <a:ext cx="11826815" cy="5076838"/>
          </a:xfrm>
        </p:spPr>
        <p:txBody>
          <a:bodyPr>
            <a:noAutofit/>
          </a:bodyPr>
          <a:lstStyle/>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en-US" sz="2400" b="0" i="0" u="none" strike="noStrike" kern="1200" cap="none" spc="0" normalizeH="0" baseline="0" noProof="0" dirty="0">
                <a:ln>
                  <a:noFill/>
                </a:ln>
                <a:solidFill>
                  <a:srgbClr val="FFFF00"/>
                </a:solidFill>
                <a:effectLst/>
                <a:uLnTx/>
                <a:uFillTx/>
                <a:latin typeface="Calibri" panose="020F0502020204030204"/>
                <a:ea typeface="+mn-ea"/>
                <a:cs typeface="+mn-cs"/>
              </a:rPr>
              <a:t>If BS very high and dose is still less than weight based, consider going to weight-based dosing </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en-US" sz="2400" b="0" i="0" u="none" strike="noStrike" kern="1200" cap="none" spc="0" normalizeH="0" baseline="0" noProof="0" dirty="0">
                <a:ln>
                  <a:noFill/>
                </a:ln>
                <a:solidFill>
                  <a:srgbClr val="FFFF00"/>
                </a:solidFill>
                <a:effectLst/>
                <a:uLnTx/>
                <a:uFillTx/>
                <a:latin typeface="Calibri" panose="020F0502020204030204"/>
                <a:ea typeface="+mn-ea"/>
                <a:cs typeface="+mn-cs"/>
              </a:rPr>
              <a:t>Do not give lispro more often than Q4 hours, doses may stack and result in hypoglycemia</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en-US" sz="2400" b="0" i="0" u="none" strike="noStrike" kern="1200" cap="none" spc="0" normalizeH="0" baseline="0" noProof="0" dirty="0">
                <a:ln>
                  <a:noFill/>
                </a:ln>
                <a:solidFill>
                  <a:srgbClr val="FFFF00"/>
                </a:solidFill>
                <a:effectLst/>
                <a:uLnTx/>
                <a:uFillTx/>
                <a:latin typeface="Calibri" panose="020F0502020204030204"/>
                <a:ea typeface="+mn-ea"/>
                <a:cs typeface="+mn-cs"/>
              </a:rPr>
              <a:t>Use the same time interval to calculate TDD—I personally like 6 am to 6 am</a:t>
            </a:r>
          </a:p>
          <a:p>
            <a:r>
              <a:rPr lang="en-US" sz="2400" dirty="0">
                <a:solidFill>
                  <a:srgbClr val="FFFF00"/>
                </a:solidFill>
              </a:rPr>
              <a:t>Patient npo? Consider decreasing glargine if you suspect </a:t>
            </a:r>
            <a:r>
              <a:rPr lang="en-US" sz="2400" dirty="0" err="1">
                <a:solidFill>
                  <a:srgbClr val="FFFF00"/>
                </a:solidFill>
              </a:rPr>
              <a:t>overbasalized</a:t>
            </a:r>
            <a:r>
              <a:rPr lang="en-US" sz="2400" dirty="0">
                <a:solidFill>
                  <a:srgbClr val="FFFF00"/>
                </a:solidFill>
              </a:rPr>
              <a:t>.  On continuous TF or TPN that had to be stopped? Start D10 IV</a:t>
            </a:r>
          </a:p>
          <a:p>
            <a:r>
              <a:rPr lang="en-US" sz="2400" dirty="0">
                <a:solidFill>
                  <a:srgbClr val="FFFF00"/>
                </a:solidFill>
              </a:rPr>
              <a:t>Use the Diabetic Flow Sheet—if nursing is entering data correctly, you’ll be able to see the FS, diet, how much patient is eating, how much of what insulin was given when</a:t>
            </a:r>
          </a:p>
          <a:p>
            <a:r>
              <a:rPr lang="en-US" sz="2400" dirty="0">
                <a:solidFill>
                  <a:srgbClr val="FFFF00"/>
                </a:solidFill>
              </a:rPr>
              <a:t>Order an A1c is one hasn’t been done in past 90 days</a:t>
            </a:r>
          </a:p>
          <a:p>
            <a:endParaRPr lang="en-US" sz="2400" dirty="0"/>
          </a:p>
        </p:txBody>
      </p:sp>
    </p:spTree>
    <p:extLst>
      <p:ext uri="{BB962C8B-B14F-4D97-AF65-F5344CB8AC3E}">
        <p14:creationId xmlns:p14="http://schemas.microsoft.com/office/powerpoint/2010/main" val="21611533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B5A6-F39D-4993-A3C5-BA40F6C92650}"/>
              </a:ext>
            </a:extLst>
          </p:cNvPr>
          <p:cNvSpPr>
            <a:spLocks noGrp="1"/>
          </p:cNvSpPr>
          <p:nvPr>
            <p:ph type="title"/>
          </p:nvPr>
        </p:nvSpPr>
        <p:spPr>
          <a:xfrm>
            <a:off x="685801" y="-98674"/>
            <a:ext cx="10131425" cy="1456267"/>
          </a:xfrm>
        </p:spPr>
        <p:txBody>
          <a:bodyPr/>
          <a:lstStyle/>
          <a:p>
            <a:r>
              <a:rPr lang="en-US" dirty="0">
                <a:solidFill>
                  <a:srgbClr val="FFFF00"/>
                </a:solidFill>
              </a:rPr>
              <a:t>TIPS FOR SUCCES PART 4</a:t>
            </a:r>
          </a:p>
        </p:txBody>
      </p:sp>
      <p:sp>
        <p:nvSpPr>
          <p:cNvPr id="3" name="Content Placeholder 2">
            <a:extLst>
              <a:ext uri="{FF2B5EF4-FFF2-40B4-BE49-F238E27FC236}">
                <a16:creationId xmlns:a16="http://schemas.microsoft.com/office/drawing/2014/main" id="{5632A268-C8BA-4FB1-A07D-DD5DBBB83BB5}"/>
              </a:ext>
            </a:extLst>
          </p:cNvPr>
          <p:cNvSpPr>
            <a:spLocks noGrp="1"/>
          </p:cNvSpPr>
          <p:nvPr>
            <p:ph idx="1"/>
          </p:nvPr>
        </p:nvSpPr>
        <p:spPr>
          <a:xfrm>
            <a:off x="182592" y="1487613"/>
            <a:ext cx="11826815" cy="5076838"/>
          </a:xfrm>
        </p:spPr>
        <p:txBody>
          <a:bodyPr>
            <a:noAutofit/>
          </a:bodyPr>
          <a:lstStyle/>
          <a:p>
            <a:r>
              <a:rPr lang="en-US" sz="2400" dirty="0">
                <a:solidFill>
                  <a:srgbClr val="FFFF00"/>
                </a:solidFill>
              </a:rPr>
              <a:t>Call your diabetic educator extraordinaire  EARLY IN WEEK-they are here Mon-Fri (light staffing on Thur/Fri)</a:t>
            </a:r>
          </a:p>
          <a:p>
            <a:r>
              <a:rPr lang="en-US" sz="2400" dirty="0">
                <a:solidFill>
                  <a:srgbClr val="FFFF00"/>
                </a:solidFill>
              </a:rPr>
              <a:t>Forget to adjust your insulin earlier in the day?—go ahead and make the changes…better late than not at all</a:t>
            </a:r>
          </a:p>
          <a:p>
            <a:r>
              <a:rPr lang="en-US" sz="2400" dirty="0">
                <a:solidFill>
                  <a:srgbClr val="FFFF00"/>
                </a:solidFill>
              </a:rPr>
              <a:t>IF YOU GET CALLED FOR LOW OR HIGH BLOOD SUGARS, EVALUATE AND MAKE ADJUSTMENTS…EVEN IF YOU ARE NIGHT COVERAGE</a:t>
            </a:r>
          </a:p>
          <a:p>
            <a:r>
              <a:rPr lang="en-US" sz="2400" dirty="0">
                <a:solidFill>
                  <a:srgbClr val="FFFF00"/>
                </a:solidFill>
              </a:rPr>
              <a:t>TALK to nursing if doses aren’t being given correctly</a:t>
            </a:r>
          </a:p>
          <a:p>
            <a:r>
              <a:rPr lang="en-US" sz="2400" u="sng" dirty="0">
                <a:solidFill>
                  <a:srgbClr val="FFFF00"/>
                </a:solidFill>
              </a:rPr>
              <a:t>BS&gt;180? MAKE ADJUSTMENTS! ***this will be key to improve SHM/Medicare metrics!!!! Why not grab the low hanging fruit?</a:t>
            </a:r>
            <a:r>
              <a:rPr lang="en-US" sz="2400" dirty="0">
                <a:solidFill>
                  <a:srgbClr val="FFFF00"/>
                </a:solidFill>
              </a:rPr>
              <a:t> There will always be people who are hard to control or brittle, so take care of the sugars that are easy to manage</a:t>
            </a:r>
          </a:p>
          <a:p>
            <a:r>
              <a:rPr lang="en-US" sz="2400" dirty="0">
                <a:solidFill>
                  <a:srgbClr val="FFFF00"/>
                </a:solidFill>
              </a:rPr>
              <a:t>Get endocrine consults on insulin pump patients and those that are hard to manage</a:t>
            </a:r>
          </a:p>
          <a:p>
            <a:endParaRPr lang="en-US" sz="2400" dirty="0"/>
          </a:p>
        </p:txBody>
      </p:sp>
    </p:spTree>
    <p:extLst>
      <p:ext uri="{BB962C8B-B14F-4D97-AF65-F5344CB8AC3E}">
        <p14:creationId xmlns:p14="http://schemas.microsoft.com/office/powerpoint/2010/main" val="12054798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4D37F-3CFC-4417-8DBC-7DA6F833CCB3}"/>
              </a:ext>
            </a:extLst>
          </p:cNvPr>
          <p:cNvSpPr>
            <a:spLocks noGrp="1"/>
          </p:cNvSpPr>
          <p:nvPr>
            <p:ph type="title"/>
          </p:nvPr>
        </p:nvSpPr>
        <p:spPr>
          <a:xfrm>
            <a:off x="685801" y="609600"/>
            <a:ext cx="5741125" cy="4596882"/>
          </a:xfrm>
        </p:spPr>
        <p:txBody>
          <a:bodyPr/>
          <a:lstStyle/>
          <a:p>
            <a:pPr algn="ctr"/>
            <a:r>
              <a:rPr lang="en-US" dirty="0">
                <a:solidFill>
                  <a:srgbClr val="FFFF00"/>
                </a:solidFill>
              </a:rPr>
              <a:t>Special thanks to</a:t>
            </a:r>
            <a:br>
              <a:rPr lang="en-US" dirty="0">
                <a:solidFill>
                  <a:srgbClr val="FFFF00"/>
                </a:solidFill>
              </a:rPr>
            </a:br>
            <a:r>
              <a:rPr lang="en-US" dirty="0">
                <a:solidFill>
                  <a:srgbClr val="FFFF00"/>
                </a:solidFill>
              </a:rPr>
              <a:t>Dr. natty</a:t>
            </a:r>
            <a:br>
              <a:rPr lang="en-US" dirty="0">
                <a:solidFill>
                  <a:srgbClr val="FFFF00"/>
                </a:solidFill>
              </a:rPr>
            </a:br>
            <a:br>
              <a:rPr lang="en-US" dirty="0">
                <a:solidFill>
                  <a:srgbClr val="FFFF00"/>
                </a:solidFill>
              </a:rPr>
            </a:br>
            <a:endParaRPr lang="en-US" dirty="0">
              <a:solidFill>
                <a:srgbClr val="FFFF00"/>
              </a:solidFill>
            </a:endParaRPr>
          </a:p>
        </p:txBody>
      </p:sp>
      <p:pic>
        <p:nvPicPr>
          <p:cNvPr id="5" name="Picture 4">
            <a:extLst>
              <a:ext uri="{FF2B5EF4-FFF2-40B4-BE49-F238E27FC236}">
                <a16:creationId xmlns:a16="http://schemas.microsoft.com/office/drawing/2014/main" id="{2607D62C-9D1C-E449-C22C-A3E2FD4D8157}"/>
              </a:ext>
            </a:extLst>
          </p:cNvPr>
          <p:cNvPicPr>
            <a:picLocks noChangeAspect="1"/>
          </p:cNvPicPr>
          <p:nvPr/>
        </p:nvPicPr>
        <p:blipFill rotWithShape="1">
          <a:blip r:embed="rId3"/>
          <a:srcRect r="1893"/>
          <a:stretch/>
        </p:blipFill>
        <p:spPr>
          <a:xfrm>
            <a:off x="6307579" y="1651518"/>
            <a:ext cx="4457403" cy="3390900"/>
          </a:xfrm>
          <a:prstGeom prst="rect">
            <a:avLst/>
          </a:prstGeom>
        </p:spPr>
      </p:pic>
    </p:spTree>
    <p:extLst>
      <p:ext uri="{BB962C8B-B14F-4D97-AF65-F5344CB8AC3E}">
        <p14:creationId xmlns:p14="http://schemas.microsoft.com/office/powerpoint/2010/main" val="1920784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36CB-EEA3-4EBA-A617-0AE7F46D340C}"/>
              </a:ext>
            </a:extLst>
          </p:cNvPr>
          <p:cNvSpPr>
            <a:spLocks noGrp="1"/>
          </p:cNvSpPr>
          <p:nvPr>
            <p:ph type="title"/>
          </p:nvPr>
        </p:nvSpPr>
        <p:spPr>
          <a:xfrm>
            <a:off x="572589" y="0"/>
            <a:ext cx="10131425" cy="1456267"/>
          </a:xfrm>
        </p:spPr>
        <p:txBody>
          <a:bodyPr/>
          <a:lstStyle/>
          <a:p>
            <a:r>
              <a:rPr lang="en-US" dirty="0"/>
              <a:t>INSULIN TERMINOLOGY</a:t>
            </a:r>
          </a:p>
        </p:txBody>
      </p:sp>
      <p:sp>
        <p:nvSpPr>
          <p:cNvPr id="3" name="Content Placeholder 2">
            <a:extLst>
              <a:ext uri="{FF2B5EF4-FFF2-40B4-BE49-F238E27FC236}">
                <a16:creationId xmlns:a16="http://schemas.microsoft.com/office/drawing/2014/main" id="{CB70EE2B-7494-4CB0-83F9-024F00CB94DA}"/>
              </a:ext>
            </a:extLst>
          </p:cNvPr>
          <p:cNvSpPr>
            <a:spLocks noGrp="1"/>
          </p:cNvSpPr>
          <p:nvPr>
            <p:ph idx="1"/>
          </p:nvPr>
        </p:nvSpPr>
        <p:spPr>
          <a:xfrm>
            <a:off x="572589" y="1097280"/>
            <a:ext cx="10626634" cy="5133702"/>
          </a:xfrm>
        </p:spPr>
        <p:txBody>
          <a:bodyPr>
            <a:normAutofit/>
          </a:bodyPr>
          <a:lstStyle/>
          <a:p>
            <a:pPr marL="0" marR="0" indent="0" algn="l">
              <a:lnSpc>
                <a:spcPct val="119000"/>
              </a:lnSpc>
              <a:spcBef>
                <a:spcPts val="0"/>
              </a:spcBef>
              <a:spcAft>
                <a:spcPts val="0"/>
              </a:spcAft>
              <a:buNone/>
            </a:pPr>
            <a:r>
              <a:rPr lang="en-US" sz="2000" b="1" u="sng" kern="1400" dirty="0">
                <a:ln>
                  <a:noFill/>
                </a:ln>
                <a:effectLst/>
                <a:latin typeface="Calibri" panose="020F0502020204030204" pitchFamily="34" charset="0"/>
              </a:rPr>
              <a:t>Basal insulin: </a:t>
            </a:r>
            <a:r>
              <a:rPr lang="en-US" sz="2000" kern="1400" dirty="0">
                <a:ln>
                  <a:noFill/>
                </a:ln>
                <a:effectLst/>
                <a:latin typeface="Calibri" panose="020F0502020204030204" pitchFamily="34" charset="0"/>
              </a:rPr>
              <a:t>long-acting insulin required at all times in patients with Type 1 diabetes (and most patients with Type 2 diabetes) to maintain euglycemia (and suppress ketonemia)  when NPO (hepatic gluconeogenesis can serve as a continuous source of blood glucose) </a:t>
            </a:r>
          </a:p>
          <a:p>
            <a:pPr marL="0" marR="0" indent="0" algn="l">
              <a:lnSpc>
                <a:spcPct val="119000"/>
              </a:lnSpc>
              <a:spcBef>
                <a:spcPts val="0"/>
              </a:spcBef>
              <a:spcAft>
                <a:spcPts val="0"/>
              </a:spcAft>
            </a:pPr>
            <a:endParaRPr lang="en-US" sz="2000" kern="1400" dirty="0">
              <a:ln>
                <a:noFill/>
              </a:ln>
              <a:effectLst/>
              <a:latin typeface="Calibri" panose="020F0502020204030204" pitchFamily="34" charset="0"/>
            </a:endParaRPr>
          </a:p>
          <a:p>
            <a:pPr marL="0" marR="0" indent="0" algn="l">
              <a:lnSpc>
                <a:spcPct val="119000"/>
              </a:lnSpc>
              <a:spcBef>
                <a:spcPts val="0"/>
              </a:spcBef>
              <a:spcAft>
                <a:spcPts val="0"/>
              </a:spcAft>
              <a:buNone/>
            </a:pPr>
            <a:r>
              <a:rPr lang="en-US" sz="2000" b="1" u="sng" kern="1400" dirty="0">
                <a:ln>
                  <a:noFill/>
                </a:ln>
                <a:effectLst/>
                <a:latin typeface="Calibri" panose="020F0502020204030204" pitchFamily="34" charset="0"/>
              </a:rPr>
              <a:t>Nutritional insulin: </a:t>
            </a:r>
            <a:r>
              <a:rPr lang="en-US" sz="2000" kern="1400" dirty="0">
                <a:ln>
                  <a:noFill/>
                </a:ln>
                <a:effectLst/>
                <a:latin typeface="Calibri" panose="020F0502020204030204" pitchFamily="34" charset="0"/>
              </a:rPr>
              <a:t>scheduled short-acting insulin given with a meal, to prevent the glycemic spike that occurs due to carbohydrate ingestion (given even when the pre-meal blood sugar is in the normal range). Also refers to the scheduled insulin given to cover the carbohydrate load from tube feeds or parenteral nutrition</a:t>
            </a:r>
          </a:p>
          <a:p>
            <a:pPr marL="0" marR="0" indent="0" algn="l">
              <a:lnSpc>
                <a:spcPct val="119000"/>
              </a:lnSpc>
              <a:spcBef>
                <a:spcPts val="0"/>
              </a:spcBef>
              <a:spcAft>
                <a:spcPts val="0"/>
              </a:spcAft>
              <a:buNone/>
            </a:pPr>
            <a:endParaRPr lang="en-US" sz="2000" kern="1400" dirty="0">
              <a:ln>
                <a:noFill/>
              </a:ln>
              <a:effectLst/>
              <a:latin typeface="Calibri" panose="020F0502020204030204" pitchFamily="34" charset="0"/>
            </a:endParaRPr>
          </a:p>
          <a:p>
            <a:pPr marL="0" marR="0" indent="0" algn="l">
              <a:lnSpc>
                <a:spcPct val="119000"/>
              </a:lnSpc>
              <a:spcBef>
                <a:spcPts val="0"/>
              </a:spcBef>
              <a:spcAft>
                <a:spcPts val="0"/>
              </a:spcAft>
              <a:buNone/>
            </a:pPr>
            <a:r>
              <a:rPr lang="en-US" sz="2000" b="1" u="sng" kern="1400" dirty="0">
                <a:ln>
                  <a:noFill/>
                </a:ln>
                <a:effectLst/>
                <a:latin typeface="Calibri" panose="020F0502020204030204" pitchFamily="34" charset="0"/>
              </a:rPr>
              <a:t>Correction insulin: (aka SSI) </a:t>
            </a:r>
            <a:r>
              <a:rPr lang="en-US" sz="2000" kern="1400" dirty="0">
                <a:ln>
                  <a:noFill/>
                </a:ln>
                <a:effectLst/>
                <a:latin typeface="Calibri" panose="020F0502020204030204" pitchFamily="34" charset="0"/>
              </a:rPr>
              <a:t>short-acting insulin meant to lower high blood sugars given in addition to scheduled nutritional insulin, also given to treat hyperglycemia in NPO patients</a:t>
            </a:r>
          </a:p>
          <a:p>
            <a:pPr marL="0" marR="0" indent="0" algn="l">
              <a:lnSpc>
                <a:spcPct val="119000"/>
              </a:lnSpc>
              <a:spcBef>
                <a:spcPts val="0"/>
              </a:spcBef>
              <a:spcAft>
                <a:spcPts val="0"/>
              </a:spcAft>
              <a:buNone/>
            </a:pPr>
            <a:endParaRPr lang="en-US" sz="2000" kern="1400" dirty="0">
              <a:latin typeface="Calibri" panose="020F0502020204030204" pitchFamily="34" charset="0"/>
            </a:endParaRPr>
          </a:p>
          <a:p>
            <a:pPr marL="0" marR="0" indent="0" algn="l">
              <a:lnSpc>
                <a:spcPct val="119000"/>
              </a:lnSpc>
              <a:spcBef>
                <a:spcPts val="0"/>
              </a:spcBef>
              <a:spcAft>
                <a:spcPts val="0"/>
              </a:spcAft>
              <a:buNone/>
            </a:pPr>
            <a:r>
              <a:rPr lang="en-US" sz="2000" b="1" u="sng" kern="1400" dirty="0">
                <a:ln>
                  <a:noFill/>
                </a:ln>
                <a:effectLst/>
                <a:latin typeface="Calibri" panose="020F0502020204030204" pitchFamily="34" charset="0"/>
              </a:rPr>
              <a:t>Total daily dose</a:t>
            </a:r>
            <a:r>
              <a:rPr lang="en-US" sz="2000" kern="1400" dirty="0">
                <a:ln>
                  <a:noFill/>
                </a:ln>
                <a:effectLst/>
                <a:latin typeface="Calibri" panose="020F0502020204030204" pitchFamily="34" charset="0"/>
              </a:rPr>
              <a:t>: </a:t>
            </a:r>
            <a:r>
              <a:rPr lang="en-US" sz="2000" b="1" i="1" kern="1400" dirty="0">
                <a:ln>
                  <a:noFill/>
                </a:ln>
                <a:effectLst/>
                <a:latin typeface="Calibri" panose="020F0502020204030204" pitchFamily="34" charset="0"/>
              </a:rPr>
              <a:t>ALL</a:t>
            </a:r>
            <a:r>
              <a:rPr lang="en-US" sz="2000" kern="1400" dirty="0">
                <a:ln>
                  <a:noFill/>
                </a:ln>
                <a:effectLst/>
                <a:latin typeface="Calibri" panose="020F0502020204030204" pitchFamily="34" charset="0"/>
              </a:rPr>
              <a:t> insulin given in a 24-hour period (scheduled glargine and lispro AND SSI)</a:t>
            </a:r>
          </a:p>
          <a:p>
            <a:pPr marL="0" indent="0">
              <a:buNone/>
            </a:pPr>
            <a:endParaRPr lang="en-US" sz="2000" dirty="0"/>
          </a:p>
        </p:txBody>
      </p:sp>
    </p:spTree>
    <p:extLst>
      <p:ext uri="{BB962C8B-B14F-4D97-AF65-F5344CB8AC3E}">
        <p14:creationId xmlns:p14="http://schemas.microsoft.com/office/powerpoint/2010/main" val="326886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B54CC-E4CC-4845-A960-1CB025417565}"/>
              </a:ext>
            </a:extLst>
          </p:cNvPr>
          <p:cNvSpPr>
            <a:spLocks noGrp="1"/>
          </p:cNvSpPr>
          <p:nvPr>
            <p:ph type="title"/>
          </p:nvPr>
        </p:nvSpPr>
        <p:spPr/>
        <p:txBody>
          <a:bodyPr/>
          <a:lstStyle/>
          <a:p>
            <a:r>
              <a:rPr lang="en-US" dirty="0"/>
              <a:t>Inpatient Blood sugar targets/definitions</a:t>
            </a:r>
          </a:p>
        </p:txBody>
      </p:sp>
      <p:sp>
        <p:nvSpPr>
          <p:cNvPr id="3" name="Content Placeholder 2">
            <a:extLst>
              <a:ext uri="{FF2B5EF4-FFF2-40B4-BE49-F238E27FC236}">
                <a16:creationId xmlns:a16="http://schemas.microsoft.com/office/drawing/2014/main" id="{37CC3251-2189-48BF-8531-3C161C96BD26}"/>
              </a:ext>
            </a:extLst>
          </p:cNvPr>
          <p:cNvSpPr>
            <a:spLocks noGrp="1"/>
          </p:cNvSpPr>
          <p:nvPr>
            <p:ph idx="1"/>
          </p:nvPr>
        </p:nvSpPr>
        <p:spPr/>
        <p:txBody>
          <a:bodyPr>
            <a:normAutofit/>
          </a:bodyPr>
          <a:lstStyle/>
          <a:p>
            <a:r>
              <a:rPr lang="en-US" sz="3200" dirty="0"/>
              <a:t>Target BS 100-180</a:t>
            </a:r>
          </a:p>
          <a:p>
            <a:r>
              <a:rPr lang="en-US" sz="3200" dirty="0"/>
              <a:t>Hypoglycemia BG&lt;70 mg/dL</a:t>
            </a:r>
          </a:p>
          <a:p>
            <a:r>
              <a:rPr lang="en-US" sz="3200" dirty="0"/>
              <a:t>Severe hypoglycemia BG&lt;40 mg/dL</a:t>
            </a:r>
          </a:p>
          <a:p>
            <a:r>
              <a:rPr lang="en-US" sz="3200" dirty="0"/>
              <a:t>Hyperglycemia BG&gt;180 mg/dL</a:t>
            </a:r>
          </a:p>
          <a:p>
            <a:r>
              <a:rPr lang="en-US" sz="3200" dirty="0"/>
              <a:t>Severe hyperglycemia BG&gt;299 mg/dL</a:t>
            </a:r>
          </a:p>
        </p:txBody>
      </p:sp>
    </p:spTree>
    <p:extLst>
      <p:ext uri="{BB962C8B-B14F-4D97-AF65-F5344CB8AC3E}">
        <p14:creationId xmlns:p14="http://schemas.microsoft.com/office/powerpoint/2010/main" val="3142638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B8BBC6-B85F-D5F7-7927-EA6A918E4F4F}"/>
              </a:ext>
            </a:extLst>
          </p:cNvPr>
          <p:cNvPicPr>
            <a:picLocks noChangeAspect="1"/>
          </p:cNvPicPr>
          <p:nvPr/>
        </p:nvPicPr>
        <p:blipFill>
          <a:blip r:embed="rId3"/>
          <a:stretch>
            <a:fillRect/>
          </a:stretch>
        </p:blipFill>
        <p:spPr>
          <a:xfrm>
            <a:off x="4074168" y="233345"/>
            <a:ext cx="4043664" cy="6391310"/>
          </a:xfrm>
          <a:prstGeom prst="rect">
            <a:avLst/>
          </a:prstGeom>
        </p:spPr>
      </p:pic>
    </p:spTree>
    <p:extLst>
      <p:ext uri="{BB962C8B-B14F-4D97-AF65-F5344CB8AC3E}">
        <p14:creationId xmlns:p14="http://schemas.microsoft.com/office/powerpoint/2010/main" val="1952282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FF67887-3741-44E7-A120-6B1EFFC99456}"/>
              </a:ext>
            </a:extLst>
          </p:cNvPr>
          <p:cNvSpPr txBox="1"/>
          <p:nvPr/>
        </p:nvSpPr>
        <p:spPr>
          <a:xfrm>
            <a:off x="9106677" y="1035040"/>
            <a:ext cx="2845836" cy="3416320"/>
          </a:xfrm>
          <a:prstGeom prst="rect">
            <a:avLst/>
          </a:prstGeom>
          <a:noFill/>
        </p:spPr>
        <p:txBody>
          <a:bodyPr wrap="square" rtlCol="0">
            <a:spAutoFit/>
          </a:bodyPr>
          <a:lstStyle/>
          <a:p>
            <a:r>
              <a:rPr lang="en-US" dirty="0"/>
              <a:t>USING POWER PLAN</a:t>
            </a:r>
          </a:p>
          <a:p>
            <a:pPr marL="285750" indent="-285750">
              <a:buFont typeface="Arial" panose="020B0604020202020204" pitchFamily="34" charset="0"/>
              <a:buChar char="•"/>
            </a:pPr>
            <a:r>
              <a:rPr lang="en-US" dirty="0"/>
              <a:t>Insulin doses calculated by weight</a:t>
            </a:r>
          </a:p>
          <a:p>
            <a:pPr marL="285750" indent="-285750">
              <a:buFont typeface="Arial" panose="020B0604020202020204" pitchFamily="34" charset="0"/>
              <a:buChar char="•"/>
            </a:pPr>
            <a:r>
              <a:rPr lang="en-US" dirty="0"/>
              <a:t>Provider chooses</a:t>
            </a:r>
          </a:p>
          <a:p>
            <a:pPr marL="285750" indent="-285750">
              <a:buFont typeface="Arial" panose="020B0604020202020204" pitchFamily="34" charset="0"/>
              <a:buChar char="•"/>
            </a:pPr>
            <a:r>
              <a:rPr lang="en-US" dirty="0"/>
              <a:t>0.1=lower resistance</a:t>
            </a:r>
          </a:p>
          <a:p>
            <a:pPr marL="285750" indent="-285750">
              <a:buFont typeface="Arial" panose="020B0604020202020204" pitchFamily="34" charset="0"/>
              <a:buChar char="•"/>
            </a:pPr>
            <a:r>
              <a:rPr lang="en-US" dirty="0"/>
              <a:t>0.25-=higher resistance</a:t>
            </a:r>
          </a:p>
          <a:p>
            <a:pPr marL="285750" indent="-285750">
              <a:buFont typeface="Arial" panose="020B0604020202020204" pitchFamily="34" charset="0"/>
              <a:buChar char="•"/>
            </a:pPr>
            <a:r>
              <a:rPr lang="en-US" dirty="0"/>
              <a:t>0.35=aggressive</a:t>
            </a:r>
          </a:p>
          <a:p>
            <a:pPr marL="285750" indent="-285750">
              <a:buFont typeface="Arial" panose="020B0604020202020204" pitchFamily="34" charset="0"/>
              <a:buChar char="•"/>
            </a:pPr>
            <a:r>
              <a:rPr lang="en-US" dirty="0"/>
              <a:t>Can adjust dose before signing if wanting to use another dose</a:t>
            </a:r>
          </a:p>
          <a:p>
            <a:pPr marL="285750" indent="-285750">
              <a:buFont typeface="Arial" panose="020B0604020202020204" pitchFamily="34" charset="0"/>
              <a:buChar char="•"/>
            </a:pPr>
            <a:endParaRPr lang="en-US" dirty="0"/>
          </a:p>
          <a:p>
            <a:endParaRPr lang="en-US" dirty="0"/>
          </a:p>
        </p:txBody>
      </p:sp>
      <p:sp>
        <p:nvSpPr>
          <p:cNvPr id="12" name="TextBox 11">
            <a:extLst>
              <a:ext uri="{FF2B5EF4-FFF2-40B4-BE49-F238E27FC236}">
                <a16:creationId xmlns:a16="http://schemas.microsoft.com/office/drawing/2014/main" id="{B66F58CD-5B64-4FA7-B205-76F90445F6B5}"/>
              </a:ext>
            </a:extLst>
          </p:cNvPr>
          <p:cNvSpPr txBox="1"/>
          <p:nvPr/>
        </p:nvSpPr>
        <p:spPr>
          <a:xfrm>
            <a:off x="9255966" y="4114800"/>
            <a:ext cx="2696547" cy="2308324"/>
          </a:xfrm>
          <a:prstGeom prst="rect">
            <a:avLst/>
          </a:prstGeom>
          <a:noFill/>
        </p:spPr>
        <p:txBody>
          <a:bodyPr wrap="square" rtlCol="0">
            <a:spAutoFit/>
          </a:bodyPr>
          <a:lstStyle/>
          <a:p>
            <a:r>
              <a:rPr lang="en-US" dirty="0"/>
              <a:t>PROVIDER CAN ORDER OUTSIDE OF POWER PLAN</a:t>
            </a:r>
          </a:p>
          <a:p>
            <a:pPr marL="285750" indent="-285750">
              <a:buFont typeface="Arial" panose="020B0604020202020204" pitchFamily="34" charset="0"/>
              <a:buChar char="•"/>
            </a:pPr>
            <a:r>
              <a:rPr lang="en-US" dirty="0"/>
              <a:t>Power plan provides other important orders: diet, BG checks, </a:t>
            </a:r>
            <a:r>
              <a:rPr lang="en-US" dirty="0" err="1"/>
              <a:t>ssi</a:t>
            </a:r>
            <a:r>
              <a:rPr lang="en-US" dirty="0"/>
              <a:t> scales, hypoglycemia protocol</a:t>
            </a:r>
          </a:p>
          <a:p>
            <a:endParaRPr lang="en-US" dirty="0"/>
          </a:p>
        </p:txBody>
      </p:sp>
      <p:sp>
        <p:nvSpPr>
          <p:cNvPr id="13" name="Title 12">
            <a:extLst>
              <a:ext uri="{FF2B5EF4-FFF2-40B4-BE49-F238E27FC236}">
                <a16:creationId xmlns:a16="http://schemas.microsoft.com/office/drawing/2014/main" id="{CBCD284B-FF84-49D9-9D60-B339920050B4}"/>
              </a:ext>
            </a:extLst>
          </p:cNvPr>
          <p:cNvSpPr>
            <a:spLocks noGrp="1"/>
          </p:cNvSpPr>
          <p:nvPr>
            <p:ph type="title"/>
          </p:nvPr>
        </p:nvSpPr>
        <p:spPr>
          <a:xfrm>
            <a:off x="648479" y="236375"/>
            <a:ext cx="10131425" cy="1456267"/>
          </a:xfrm>
        </p:spPr>
        <p:txBody>
          <a:bodyPr/>
          <a:lstStyle/>
          <a:p>
            <a:r>
              <a:rPr lang="en-US" dirty="0"/>
              <a:t>Ordering basal insulin</a:t>
            </a:r>
          </a:p>
        </p:txBody>
      </p:sp>
      <p:pic>
        <p:nvPicPr>
          <p:cNvPr id="2" name="Picture 1">
            <a:extLst>
              <a:ext uri="{FF2B5EF4-FFF2-40B4-BE49-F238E27FC236}">
                <a16:creationId xmlns:a16="http://schemas.microsoft.com/office/drawing/2014/main" id="{3AE7B5E1-443D-036F-87EE-C6773F60CFCD}"/>
              </a:ext>
            </a:extLst>
          </p:cNvPr>
          <p:cNvPicPr>
            <a:picLocks noChangeAspect="1"/>
          </p:cNvPicPr>
          <p:nvPr/>
        </p:nvPicPr>
        <p:blipFill>
          <a:blip r:embed="rId3"/>
          <a:stretch>
            <a:fillRect/>
          </a:stretch>
        </p:blipFill>
        <p:spPr>
          <a:xfrm>
            <a:off x="814103" y="1860930"/>
            <a:ext cx="7576843" cy="3211584"/>
          </a:xfrm>
          <a:prstGeom prst="rect">
            <a:avLst/>
          </a:prstGeom>
        </p:spPr>
      </p:pic>
    </p:spTree>
    <p:extLst>
      <p:ext uri="{BB962C8B-B14F-4D97-AF65-F5344CB8AC3E}">
        <p14:creationId xmlns:p14="http://schemas.microsoft.com/office/powerpoint/2010/main" val="2062947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FE57094B-4684-420B-AFE0-4E41CA2AF714}">
  <ds:schemaRefs>
    <ds:schemaRef ds:uri="http://schemas.microsoft.com/sharepoint/v3/contenttype/forms"/>
  </ds:schemaRefs>
</ds:datastoreItem>
</file>

<file path=customXml/itemProps2.xml><?xml version="1.0" encoding="utf-8"?>
<ds:datastoreItem xmlns:ds="http://schemas.openxmlformats.org/officeDocument/2006/customXml" ds:itemID="{3370F4A1-FC59-4361-989F-6C79533DA5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6D5668-1971-40BB-BC7C-94C9B101AAB7}">
  <ds:schemaRefs>
    <ds:schemaRef ds:uri="http://schemas.microsoft.com/office/infopath/2007/PartnerControls"/>
    <ds:schemaRef ds:uri="http://schemas.microsoft.com/office/2006/documentManagement/types"/>
    <ds:schemaRef ds:uri="http://schemas.microsoft.com/office/2006/metadata/properties"/>
    <ds:schemaRef ds:uri="http://purl.org/dc/terms/"/>
    <ds:schemaRef ds:uri="http://purl.org/dc/dcmitype/"/>
    <ds:schemaRef ds:uri="http://schemas.openxmlformats.org/package/2006/metadata/core-properties"/>
    <ds:schemaRef ds:uri="71af3243-3dd4-4a8d-8c0d-dd76da1f02a5"/>
    <ds:schemaRef ds:uri="16c05727-aa75-4e4a-9b5f-8a80a1165891"/>
    <ds:schemaRef ds:uri="http://www.w3.org/XML/1998/namespace"/>
    <ds:schemaRef ds:uri="http://purl.org/dc/elements/1.1/"/>
  </ds:schemaRefs>
</ds:datastoreItem>
</file>

<file path=docMetadata/LabelInfo.xml><?xml version="1.0" encoding="utf-8"?>
<clbl:labelList xmlns:clbl="http://schemas.microsoft.com/office/2020/mipLabelMetadata">
  <clbl:label id="{aee29a66-edad-4c44-848c-c76edc8c8c1e}" enabled="1" method="Privileged" siteId="{adeadcd2-3aaf-4835-b273-1ebe8a7726f1}" removed="0"/>
</clbl:labelList>
</file>

<file path=docProps/app.xml><?xml version="1.0" encoding="utf-8"?>
<Properties xmlns="http://schemas.openxmlformats.org/officeDocument/2006/extended-properties" xmlns:vt="http://schemas.openxmlformats.org/officeDocument/2006/docPropsVTypes">
  <Template>Celestial design</Template>
  <TotalTime>18996</TotalTime>
  <Words>6658</Words>
  <Application>Microsoft Office PowerPoint</Application>
  <PresentationFormat>Widescreen</PresentationFormat>
  <Paragraphs>472</Paragraphs>
  <Slides>59</Slides>
  <Notes>46</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Celestial</vt:lpstr>
      <vt:lpstr>Inpatient diabetes management ahd july 2026</vt:lpstr>
      <vt:lpstr>Learning Objectives:</vt:lpstr>
      <vt:lpstr>HYPOGLYCEMIA AND HYPERGLYCEMIA HAVE CONSEQUENCES</vt:lpstr>
      <vt:lpstr>OUR BLOOD SUGAR CONTROL IS BEING MONITORED</vt:lpstr>
      <vt:lpstr> Good glycemic management in the hospital is a team effort  BUT providers must write the orders!</vt:lpstr>
      <vt:lpstr>INSULIN TERMINOLOGY</vt:lpstr>
      <vt:lpstr>Inpatient Blood sugar targets/definitions</vt:lpstr>
      <vt:lpstr>PowerPoint Presentation</vt:lpstr>
      <vt:lpstr>Ordering basal insulin</vt:lpstr>
      <vt:lpstr>Ordering nutritional insulin</vt:lpstr>
      <vt:lpstr>Ordering a diet in the power plan</vt:lpstr>
      <vt:lpstr>Ordering correctional insulin</vt:lpstr>
      <vt:lpstr>DIABETES EDUCATION CONSULTS</vt:lpstr>
      <vt:lpstr>Case 1</vt:lpstr>
      <vt:lpstr>          Case 1—two good answers: c and d</vt:lpstr>
      <vt:lpstr>Case 1</vt:lpstr>
      <vt:lpstr>Case 1</vt:lpstr>
      <vt:lpstr>Case 1</vt:lpstr>
      <vt:lpstr>Case 1</vt:lpstr>
      <vt:lpstr>ADJUSTING INSULIN DOSES (STANDARD)</vt:lpstr>
      <vt:lpstr>Case 2</vt:lpstr>
      <vt:lpstr>        Case 2—best answer is d</vt:lpstr>
      <vt:lpstr>Case 2</vt:lpstr>
      <vt:lpstr>Case 2</vt:lpstr>
      <vt:lpstr>Case 2</vt:lpstr>
      <vt:lpstr>        Case 2—best answer is d</vt:lpstr>
      <vt:lpstr>Insulin dosing with steroid uSE</vt:lpstr>
      <vt:lpstr>Case 3</vt:lpstr>
      <vt:lpstr>         Case 3—best answer is b</vt:lpstr>
      <vt:lpstr>Case 3</vt:lpstr>
      <vt:lpstr>         Case 3—best answer is b</vt:lpstr>
      <vt:lpstr>Case 3</vt:lpstr>
      <vt:lpstr>Case 3</vt:lpstr>
      <vt:lpstr>Case 3</vt:lpstr>
      <vt:lpstr>Preventing hypoglycemia</vt:lpstr>
      <vt:lpstr>Responding to hypoglycemia</vt:lpstr>
      <vt:lpstr>Case 4</vt:lpstr>
      <vt:lpstr>        Case 4—BEST ANSWER IS D</vt:lpstr>
      <vt:lpstr>Case 4</vt:lpstr>
      <vt:lpstr>Case 4</vt:lpstr>
      <vt:lpstr>Case 4</vt:lpstr>
      <vt:lpstr>        Case 4—BEST ANSWER IS D</vt:lpstr>
      <vt:lpstr>Managing the patient on continuous tf or tpn</vt:lpstr>
      <vt:lpstr>do not use the subcutaneous insulin order set for continuous tf or tpn</vt:lpstr>
      <vt:lpstr>Subcutaneous tube feed insulin-for continuous and bolus NOT for nocturnal TF—may also be used for pt on tpn</vt:lpstr>
      <vt:lpstr>Managing the patient on nocturnal tf</vt:lpstr>
      <vt:lpstr>PowerPoint Presentation</vt:lpstr>
      <vt:lpstr>Insulin pumps</vt:lpstr>
      <vt:lpstr>CARBOHYDRATE COUNTING</vt:lpstr>
      <vt:lpstr>PATIENTS WITH TYPE 1 DIABETES REQUIRE SOME SCHEDULED INSULIN AT ALL TIMES</vt:lpstr>
      <vt:lpstr>NEVER GIVE LISPRO MORE OFTEN THEN EVERY 4 HOURS DUE TO DOSE STACKING AND RISK OF HYPOGLYCEMIA</vt:lpstr>
      <vt:lpstr>SYSTEMS IN PLACE TO ASSIST: CERNER POP UP</vt:lpstr>
      <vt:lpstr>Use the Diabetic flow sheet</vt:lpstr>
      <vt:lpstr>Consulting endocrinology</vt:lpstr>
      <vt:lpstr>Tips for success Part 1</vt:lpstr>
      <vt:lpstr>TIPS FOR SUCCES PART 2</vt:lpstr>
      <vt:lpstr>TIPS FOR SUCCES PART 3</vt:lpstr>
      <vt:lpstr>TIPS FOR SUCCES PART 4</vt:lpstr>
      <vt:lpstr>Special thanks to Dr. natty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Inpatient diabetes management 2022</dc:title>
  <dc:creator>NovoaTakara, Kendall</dc:creator>
  <cp:lastModifiedBy>NovoaTakara, Kendall</cp:lastModifiedBy>
  <cp:revision>10</cp:revision>
  <cp:lastPrinted>2026-07-02T20:37:08Z</cp:lastPrinted>
  <dcterms:created xsi:type="dcterms:W3CDTF">2022-10-26T15:04:48Z</dcterms:created>
  <dcterms:modified xsi:type="dcterms:W3CDTF">2026-07-07T20:25:25Z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SIP_Label_aee29a66-edad-4c44-848c-c76edc8c8c1e_Enabled">
    <vt:lpwstr>true</vt:lpwstr>
  </property>
  <property fmtid="{D5CDD505-2E9C-101B-9397-08002B2CF9AE}" pid="4" name="MSIP_Label_aee29a66-edad-4c44-848c-c76edc8c8c1e_SetDate">
    <vt:lpwstr>2022-10-29T19:23:06Z</vt:lpwstr>
  </property>
  <property fmtid="{D5CDD505-2E9C-101B-9397-08002B2CF9AE}" pid="5" name="MSIP_Label_aee29a66-edad-4c44-848c-c76edc8c8c1e_Method">
    <vt:lpwstr>Privileged</vt:lpwstr>
  </property>
  <property fmtid="{D5CDD505-2E9C-101B-9397-08002B2CF9AE}" pid="6" name="MSIP_Label_aee29a66-edad-4c44-848c-c76edc8c8c1e_Name">
    <vt:lpwstr>General</vt:lpwstr>
  </property>
  <property fmtid="{D5CDD505-2E9C-101B-9397-08002B2CF9AE}" pid="7" name="MSIP_Label_aee29a66-edad-4c44-848c-c76edc8c8c1e_SiteId">
    <vt:lpwstr>adeadcd2-3aaf-4835-b273-1ebe8a7726f1</vt:lpwstr>
  </property>
  <property fmtid="{D5CDD505-2E9C-101B-9397-08002B2CF9AE}" pid="8" name="MSIP_Label_aee29a66-edad-4c44-848c-c76edc8c8c1e_ActionId">
    <vt:lpwstr>35c104bd-b640-484f-bb63-e6de583de404</vt:lpwstr>
  </property>
  <property fmtid="{D5CDD505-2E9C-101B-9397-08002B2CF9AE}" pid="9" name="MSIP_Label_aee29a66-edad-4c44-848c-c76edc8c8c1e_ContentBits">
    <vt:lpwstr>2</vt:lpwstr>
  </property>
</Properties>
</file>