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87" r:id="rId3"/>
    <p:sldId id="262" r:id="rId4"/>
    <p:sldId id="284" r:id="rId5"/>
    <p:sldId id="296" r:id="rId6"/>
    <p:sldId id="297" r:id="rId7"/>
    <p:sldId id="314" r:id="rId8"/>
    <p:sldId id="298" r:id="rId9"/>
    <p:sldId id="299" r:id="rId10"/>
    <p:sldId id="300" r:id="rId11"/>
    <p:sldId id="316" r:id="rId12"/>
    <p:sldId id="301" r:id="rId13"/>
    <p:sldId id="288" r:id="rId14"/>
    <p:sldId id="289" r:id="rId15"/>
    <p:sldId id="290" r:id="rId16"/>
    <p:sldId id="291" r:id="rId17"/>
    <p:sldId id="292" r:id="rId18"/>
    <p:sldId id="302" r:id="rId19"/>
    <p:sldId id="293" r:id="rId20"/>
    <p:sldId id="294" r:id="rId21"/>
    <p:sldId id="318" r:id="rId22"/>
    <p:sldId id="317" r:id="rId23"/>
    <p:sldId id="320" r:id="rId24"/>
    <p:sldId id="305" r:id="rId25"/>
    <p:sldId id="311" r:id="rId26"/>
    <p:sldId id="310" r:id="rId27"/>
    <p:sldId id="319" r:id="rId28"/>
    <p:sldId id="295" r:id="rId29"/>
    <p:sldId id="308" r:id="rId30"/>
    <p:sldId id="309" r:id="rId31"/>
    <p:sldId id="304" r:id="rId32"/>
    <p:sldId id="312" r:id="rId33"/>
    <p:sldId id="313" r:id="rId34"/>
    <p:sldId id="306" r:id="rId35"/>
    <p:sldId id="315" r:id="rId36"/>
    <p:sldId id="307" r:id="rId37"/>
    <p:sldId id="26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73CE6-D8D6-4D0B-A115-36D72759F35A}" v="12" dt="2026-05-12T01:26:11.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8973" autoAdjust="0"/>
  </p:normalViewPr>
  <p:slideViewPr>
    <p:cSldViewPr snapToGrid="0">
      <p:cViewPr varScale="1">
        <p:scale>
          <a:sx n="99" d="100"/>
          <a:sy n="99" d="100"/>
        </p:scale>
        <p:origin x="11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1A9E5-C386-4897-82C2-152C50880A25}"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96142D9D-3289-470F-9A71-041C77F206DB}">
      <dgm:prSet/>
      <dgm:spPr/>
      <dgm:t>
        <a:bodyPr/>
        <a:lstStyle/>
        <a:p>
          <a:pPr>
            <a:defRPr b="1"/>
          </a:pPr>
          <a:r>
            <a:rPr lang="en-US"/>
            <a:t>1978</a:t>
          </a:r>
        </a:p>
      </dgm:t>
    </dgm:pt>
    <dgm:pt modelId="{3774665C-4B4B-42DB-A766-64098258B507}" type="parTrans" cxnId="{4F9EE752-0A3C-471E-BDEE-2F51593DD001}">
      <dgm:prSet/>
      <dgm:spPr/>
      <dgm:t>
        <a:bodyPr/>
        <a:lstStyle/>
        <a:p>
          <a:endParaRPr lang="en-US"/>
        </a:p>
      </dgm:t>
    </dgm:pt>
    <dgm:pt modelId="{E7B7DA8E-2E1B-4179-965F-0487654A03E5}" type="sibTrans" cxnId="{4F9EE752-0A3C-471E-BDEE-2F51593DD001}">
      <dgm:prSet/>
      <dgm:spPr/>
      <dgm:t>
        <a:bodyPr/>
        <a:lstStyle/>
        <a:p>
          <a:endParaRPr lang="en-US"/>
        </a:p>
      </dgm:t>
    </dgm:pt>
    <dgm:pt modelId="{311552BB-D036-4799-BBFF-AD554FC7D199}">
      <dgm:prSet/>
      <dgm:spPr/>
      <dgm:t>
        <a:bodyPr/>
        <a:lstStyle/>
        <a:p>
          <a:r>
            <a:rPr lang="en-US"/>
            <a:t>ACS endorses CRC screening w/ FOBT or sigmoidoscopy – based on no evidence</a:t>
          </a:r>
        </a:p>
      </dgm:t>
    </dgm:pt>
    <dgm:pt modelId="{92C08396-8ADB-4B06-B20F-CE7ECB402ACF}" type="parTrans" cxnId="{A8539907-5912-45F0-BF01-CE6505709599}">
      <dgm:prSet/>
      <dgm:spPr/>
      <dgm:t>
        <a:bodyPr/>
        <a:lstStyle/>
        <a:p>
          <a:endParaRPr lang="en-US"/>
        </a:p>
      </dgm:t>
    </dgm:pt>
    <dgm:pt modelId="{36FCE0E8-A540-416F-B494-A47A6D53066B}" type="sibTrans" cxnId="{A8539907-5912-45F0-BF01-CE6505709599}">
      <dgm:prSet/>
      <dgm:spPr/>
      <dgm:t>
        <a:bodyPr/>
        <a:lstStyle/>
        <a:p>
          <a:endParaRPr lang="en-US"/>
        </a:p>
      </dgm:t>
    </dgm:pt>
    <dgm:pt modelId="{0B63B61B-D26F-4BC9-9D01-E0A301424E11}">
      <dgm:prSet/>
      <dgm:spPr/>
      <dgm:t>
        <a:bodyPr/>
        <a:lstStyle/>
        <a:p>
          <a:pPr>
            <a:defRPr b="1"/>
          </a:pPr>
          <a:r>
            <a:rPr lang="en-US" dirty="0"/>
            <a:t>1997</a:t>
          </a:r>
        </a:p>
      </dgm:t>
    </dgm:pt>
    <dgm:pt modelId="{4F4CBC0E-93F6-4CE2-A9A4-CFB5B1C3EF05}" type="parTrans" cxnId="{618CFDA3-A5C0-4B1E-A16A-5E1C7E86B7A3}">
      <dgm:prSet/>
      <dgm:spPr/>
      <dgm:t>
        <a:bodyPr/>
        <a:lstStyle/>
        <a:p>
          <a:endParaRPr lang="en-US"/>
        </a:p>
      </dgm:t>
    </dgm:pt>
    <dgm:pt modelId="{6C80C103-5605-4797-ADFC-ED6F5EDDD668}" type="sibTrans" cxnId="{618CFDA3-A5C0-4B1E-A16A-5E1C7E86B7A3}">
      <dgm:prSet/>
      <dgm:spPr/>
      <dgm:t>
        <a:bodyPr/>
        <a:lstStyle/>
        <a:p>
          <a:endParaRPr lang="en-US"/>
        </a:p>
      </dgm:t>
    </dgm:pt>
    <dgm:pt modelId="{C8F137A6-A5D8-4249-9DF7-28EF93A89C09}">
      <dgm:prSet/>
      <dgm:spPr/>
      <dgm:t>
        <a:bodyPr/>
        <a:lstStyle/>
        <a:p>
          <a:r>
            <a:rPr lang="en-US" dirty="0"/>
            <a:t>First screening recommendation for sigmoidoscopy (USPSTF)</a:t>
          </a:r>
        </a:p>
      </dgm:t>
    </dgm:pt>
    <dgm:pt modelId="{12CC9576-5E7B-4924-B4B4-32FBEAB3ADA3}" type="parTrans" cxnId="{31630848-1AE0-4174-8AAF-0C370C76B58A}">
      <dgm:prSet/>
      <dgm:spPr/>
      <dgm:t>
        <a:bodyPr/>
        <a:lstStyle/>
        <a:p>
          <a:endParaRPr lang="en-US"/>
        </a:p>
      </dgm:t>
    </dgm:pt>
    <dgm:pt modelId="{C709CA9E-8F3E-476B-B92C-4B11380C46B5}" type="sibTrans" cxnId="{31630848-1AE0-4174-8AAF-0C370C76B58A}">
      <dgm:prSet/>
      <dgm:spPr/>
      <dgm:t>
        <a:bodyPr/>
        <a:lstStyle/>
        <a:p>
          <a:endParaRPr lang="en-US"/>
        </a:p>
      </dgm:t>
    </dgm:pt>
    <dgm:pt modelId="{02029977-C941-438D-982C-B692F0E6DA56}">
      <dgm:prSet/>
      <dgm:spPr/>
      <dgm:t>
        <a:bodyPr/>
        <a:lstStyle/>
        <a:p>
          <a:pPr>
            <a:defRPr b="1"/>
          </a:pPr>
          <a:r>
            <a:rPr lang="en-US"/>
            <a:t>2000</a:t>
          </a:r>
        </a:p>
      </dgm:t>
    </dgm:pt>
    <dgm:pt modelId="{2086792C-6E4E-408D-90FA-F47CD393D19D}" type="parTrans" cxnId="{7E0E50B6-69E9-435F-8D75-D96A6221D67C}">
      <dgm:prSet/>
      <dgm:spPr/>
      <dgm:t>
        <a:bodyPr/>
        <a:lstStyle/>
        <a:p>
          <a:endParaRPr lang="en-US"/>
        </a:p>
      </dgm:t>
    </dgm:pt>
    <dgm:pt modelId="{D7DFB763-5D99-4D40-B764-8CD62246403D}" type="sibTrans" cxnId="{7E0E50B6-69E9-435F-8D75-D96A6221D67C}">
      <dgm:prSet/>
      <dgm:spPr/>
      <dgm:t>
        <a:bodyPr/>
        <a:lstStyle/>
        <a:p>
          <a:endParaRPr lang="en-US"/>
        </a:p>
      </dgm:t>
    </dgm:pt>
    <dgm:pt modelId="{94653F59-EC89-4FA8-9B63-6B5FD7A13091}">
      <dgm:prSet/>
      <dgm:spPr/>
      <dgm:t>
        <a:bodyPr/>
        <a:lstStyle/>
        <a:p>
          <a:r>
            <a:rPr lang="en-US" dirty="0"/>
            <a:t>Screening colonoscopy recommended over sigmoidoscopy (by ACG, Lieberman et al)</a:t>
          </a:r>
        </a:p>
      </dgm:t>
    </dgm:pt>
    <dgm:pt modelId="{ED21F876-2F43-46B0-AB50-ACF522C1CB09}" type="parTrans" cxnId="{EADBE841-7547-4BCD-96BE-EC4041E629A6}">
      <dgm:prSet/>
      <dgm:spPr/>
      <dgm:t>
        <a:bodyPr/>
        <a:lstStyle/>
        <a:p>
          <a:endParaRPr lang="en-US"/>
        </a:p>
      </dgm:t>
    </dgm:pt>
    <dgm:pt modelId="{F17CEEAB-B834-4F46-9768-B77D69E2549D}" type="sibTrans" cxnId="{EADBE841-7547-4BCD-96BE-EC4041E629A6}">
      <dgm:prSet/>
      <dgm:spPr/>
      <dgm:t>
        <a:bodyPr/>
        <a:lstStyle/>
        <a:p>
          <a:endParaRPr lang="en-US"/>
        </a:p>
      </dgm:t>
    </dgm:pt>
    <dgm:pt modelId="{FE3C1085-513C-46D4-95DB-EB4BA3A8E3F7}">
      <dgm:prSet/>
      <dgm:spPr/>
      <dgm:t>
        <a:bodyPr/>
        <a:lstStyle/>
        <a:p>
          <a:pPr>
            <a:defRPr b="1"/>
          </a:pPr>
          <a:r>
            <a:rPr lang="en-US"/>
            <a:t>2002</a:t>
          </a:r>
        </a:p>
      </dgm:t>
    </dgm:pt>
    <dgm:pt modelId="{1697BE98-EBEF-4CDA-88B0-AC9F1F5DC63D}" type="parTrans" cxnId="{58FED854-7FE2-4FC9-8E00-44825E962B71}">
      <dgm:prSet/>
      <dgm:spPr/>
      <dgm:t>
        <a:bodyPr/>
        <a:lstStyle/>
        <a:p>
          <a:endParaRPr lang="en-US"/>
        </a:p>
      </dgm:t>
    </dgm:pt>
    <dgm:pt modelId="{89BC17F2-0BB8-46C0-BD87-5ED647820BB8}" type="sibTrans" cxnId="{58FED854-7FE2-4FC9-8E00-44825E962B71}">
      <dgm:prSet/>
      <dgm:spPr/>
      <dgm:t>
        <a:bodyPr/>
        <a:lstStyle/>
        <a:p>
          <a:endParaRPr lang="en-US"/>
        </a:p>
      </dgm:t>
    </dgm:pt>
    <dgm:pt modelId="{610E6EBA-B14F-4AB9-B30E-A5F2F211658E}">
      <dgm:prSet/>
      <dgm:spPr/>
      <dgm:t>
        <a:bodyPr/>
        <a:lstStyle/>
        <a:p>
          <a:r>
            <a:rPr lang="en-US"/>
            <a:t>Screening colonoscopy recommended by USPSTF</a:t>
          </a:r>
        </a:p>
      </dgm:t>
    </dgm:pt>
    <dgm:pt modelId="{FB997DF0-F5B4-46F1-8831-D75D643551F8}" type="parTrans" cxnId="{9CEA5290-3FEE-49D4-899B-9EDAF7C424F5}">
      <dgm:prSet/>
      <dgm:spPr/>
      <dgm:t>
        <a:bodyPr/>
        <a:lstStyle/>
        <a:p>
          <a:endParaRPr lang="en-US"/>
        </a:p>
      </dgm:t>
    </dgm:pt>
    <dgm:pt modelId="{17A889F2-381E-44D2-A1F9-EB441EE33E72}" type="sibTrans" cxnId="{9CEA5290-3FEE-49D4-899B-9EDAF7C424F5}">
      <dgm:prSet/>
      <dgm:spPr/>
      <dgm:t>
        <a:bodyPr/>
        <a:lstStyle/>
        <a:p>
          <a:endParaRPr lang="en-US"/>
        </a:p>
      </dgm:t>
    </dgm:pt>
    <dgm:pt modelId="{30380568-0072-4E37-BCF2-23747888A083}" type="pres">
      <dgm:prSet presAssocID="{E781A9E5-C386-4897-82C2-152C50880A25}" presName="root" presStyleCnt="0">
        <dgm:presLayoutVars>
          <dgm:chMax/>
          <dgm:chPref/>
          <dgm:animLvl val="lvl"/>
        </dgm:presLayoutVars>
      </dgm:prSet>
      <dgm:spPr/>
    </dgm:pt>
    <dgm:pt modelId="{A6B38EF7-DB53-416A-B5A2-511184CA7610}" type="pres">
      <dgm:prSet presAssocID="{E781A9E5-C386-4897-82C2-152C50880A25}" presName="divider" presStyleLbl="fgAcc1" presStyleIdx="0" presStyleCnt="5"/>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EE492A9D-6371-401F-BF7F-B976E7C8B5A2}" type="pres">
      <dgm:prSet presAssocID="{E781A9E5-C386-4897-82C2-152C50880A25}" presName="nodes" presStyleCnt="0">
        <dgm:presLayoutVars>
          <dgm:chMax/>
          <dgm:chPref/>
          <dgm:animLvl val="lvl"/>
        </dgm:presLayoutVars>
      </dgm:prSet>
      <dgm:spPr/>
    </dgm:pt>
    <dgm:pt modelId="{B4B363F8-9281-4F7D-83B5-86F1057EF6BA}" type="pres">
      <dgm:prSet presAssocID="{96142D9D-3289-470F-9A71-041C77F206DB}" presName="composite" presStyleCnt="0"/>
      <dgm:spPr/>
    </dgm:pt>
    <dgm:pt modelId="{A24C0065-BC70-4962-AB88-FDE17D4B2DB4}" type="pres">
      <dgm:prSet presAssocID="{96142D9D-3289-470F-9A71-041C77F206DB}" presName="ConnectorPoint" presStyleLbl="ln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38B00BC-FDFE-4612-BD09-4080047B2FD3}" type="pres">
      <dgm:prSet presAssocID="{96142D9D-3289-470F-9A71-041C77F206DB}" presName="DropPinPlaceHolder" presStyleCnt="0"/>
      <dgm:spPr/>
    </dgm:pt>
    <dgm:pt modelId="{AC72D7C6-82C0-4EE6-BF0A-8A533233A7D9}" type="pres">
      <dgm:prSet presAssocID="{96142D9D-3289-470F-9A71-041C77F206DB}" presName="DropPin" presStyleLbl="alignNode1" presStyleIdx="0" presStyleCnt="4"/>
      <dgm:spPr/>
    </dgm:pt>
    <dgm:pt modelId="{A36C1006-D05E-4BC7-BCD8-BC8650D1A4A2}" type="pres">
      <dgm:prSet presAssocID="{96142D9D-3289-470F-9A71-041C77F206DB}"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D3736D19-90E5-4BCD-9F05-5FFCD67C45C0}" type="pres">
      <dgm:prSet presAssocID="{96142D9D-3289-470F-9A71-041C77F206DB}" presName="L2TextContainer" presStyleLbl="revTx" presStyleIdx="0" presStyleCnt="8">
        <dgm:presLayoutVars>
          <dgm:bulletEnabled val="1"/>
        </dgm:presLayoutVars>
      </dgm:prSet>
      <dgm:spPr/>
    </dgm:pt>
    <dgm:pt modelId="{BE2A6F26-1076-4FAF-8879-95C361431D0F}" type="pres">
      <dgm:prSet presAssocID="{96142D9D-3289-470F-9A71-041C77F206DB}" presName="L1TextContainer" presStyleLbl="revTx" presStyleIdx="1" presStyleCnt="8">
        <dgm:presLayoutVars>
          <dgm:chMax val="1"/>
          <dgm:chPref val="1"/>
          <dgm:bulletEnabled val="1"/>
        </dgm:presLayoutVars>
      </dgm:prSet>
      <dgm:spPr/>
    </dgm:pt>
    <dgm:pt modelId="{3FF16833-EBA3-4A27-8293-6EA45B33E512}" type="pres">
      <dgm:prSet presAssocID="{96142D9D-3289-470F-9A71-041C77F206DB}"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D0E2EBFF-4C36-4461-95A7-FE075BA03A77}" type="pres">
      <dgm:prSet presAssocID="{96142D9D-3289-470F-9A71-041C77F206DB}" presName="EmptyPlaceHolder" presStyleCnt="0"/>
      <dgm:spPr/>
    </dgm:pt>
    <dgm:pt modelId="{BD779723-3C53-43AD-A405-0FBCC01A1517}" type="pres">
      <dgm:prSet presAssocID="{E7B7DA8E-2E1B-4179-965F-0487654A03E5}" presName="spaceBetweenRectangles" presStyleCnt="0"/>
      <dgm:spPr/>
    </dgm:pt>
    <dgm:pt modelId="{BD29577A-2A67-4150-AAC5-50B1B3A153C7}" type="pres">
      <dgm:prSet presAssocID="{0B63B61B-D26F-4BC9-9D01-E0A301424E11}" presName="composite" presStyleCnt="0"/>
      <dgm:spPr/>
    </dgm:pt>
    <dgm:pt modelId="{B3819FDF-DE8D-427D-8DA3-6CAEC3755D98}" type="pres">
      <dgm:prSet presAssocID="{0B63B61B-D26F-4BC9-9D01-E0A301424E11}" presName="ConnectorPoint" presStyleLbl="ln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A55DA0B-66D1-4203-8222-812EFFC98A40}" type="pres">
      <dgm:prSet presAssocID="{0B63B61B-D26F-4BC9-9D01-E0A301424E11}" presName="DropPinPlaceHolder" presStyleCnt="0"/>
      <dgm:spPr/>
    </dgm:pt>
    <dgm:pt modelId="{FE836A7F-555E-4E7D-A4DE-24ED62E84113}" type="pres">
      <dgm:prSet presAssocID="{0B63B61B-D26F-4BC9-9D01-E0A301424E11}" presName="DropPin" presStyleLbl="alignNode1" presStyleIdx="1" presStyleCnt="4"/>
      <dgm:spPr/>
    </dgm:pt>
    <dgm:pt modelId="{1C7200D6-0653-45E3-9B99-29202058CBD1}" type="pres">
      <dgm:prSet presAssocID="{0B63B61B-D26F-4BC9-9D01-E0A301424E11}"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F1542207-7CFE-4191-9F4D-88D32577D108}" type="pres">
      <dgm:prSet presAssocID="{0B63B61B-D26F-4BC9-9D01-E0A301424E11}" presName="L2TextContainer" presStyleLbl="revTx" presStyleIdx="2" presStyleCnt="8">
        <dgm:presLayoutVars>
          <dgm:bulletEnabled val="1"/>
        </dgm:presLayoutVars>
      </dgm:prSet>
      <dgm:spPr/>
    </dgm:pt>
    <dgm:pt modelId="{72814EF7-D18B-4573-986D-5DC7615AFB8B}" type="pres">
      <dgm:prSet presAssocID="{0B63B61B-D26F-4BC9-9D01-E0A301424E11}" presName="L1TextContainer" presStyleLbl="revTx" presStyleIdx="3" presStyleCnt="8">
        <dgm:presLayoutVars>
          <dgm:chMax val="1"/>
          <dgm:chPref val="1"/>
          <dgm:bulletEnabled val="1"/>
        </dgm:presLayoutVars>
      </dgm:prSet>
      <dgm:spPr/>
    </dgm:pt>
    <dgm:pt modelId="{C529E50C-9792-4105-BB8E-5A0B0BFA87C9}" type="pres">
      <dgm:prSet presAssocID="{0B63B61B-D26F-4BC9-9D01-E0A301424E11}"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EA34FB8A-6158-4A6F-890D-FB3C27614143}" type="pres">
      <dgm:prSet presAssocID="{0B63B61B-D26F-4BC9-9D01-E0A301424E11}" presName="EmptyPlaceHolder" presStyleCnt="0"/>
      <dgm:spPr/>
    </dgm:pt>
    <dgm:pt modelId="{738AFF16-3627-405E-83A6-B7C764E7A39A}" type="pres">
      <dgm:prSet presAssocID="{6C80C103-5605-4797-ADFC-ED6F5EDDD668}" presName="spaceBetweenRectangles" presStyleCnt="0"/>
      <dgm:spPr/>
    </dgm:pt>
    <dgm:pt modelId="{1755F811-3B86-4C71-A155-CCF756918C05}" type="pres">
      <dgm:prSet presAssocID="{02029977-C941-438D-982C-B692F0E6DA56}" presName="composite" presStyleCnt="0"/>
      <dgm:spPr/>
    </dgm:pt>
    <dgm:pt modelId="{CDF0AB43-48DE-4AE3-8FFA-4DFAABD8060A}" type="pres">
      <dgm:prSet presAssocID="{02029977-C941-438D-982C-B692F0E6DA56}" presName="ConnectorPoint" presStyleLbl="ln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F1EEA35-9BEA-4383-B9A0-BCE78DA0412F}" type="pres">
      <dgm:prSet presAssocID="{02029977-C941-438D-982C-B692F0E6DA56}" presName="DropPinPlaceHolder" presStyleCnt="0"/>
      <dgm:spPr/>
    </dgm:pt>
    <dgm:pt modelId="{E2FD865F-CE04-46DA-81A6-69DE57961363}" type="pres">
      <dgm:prSet presAssocID="{02029977-C941-438D-982C-B692F0E6DA56}" presName="DropPin" presStyleLbl="alignNode1" presStyleIdx="2" presStyleCnt="4"/>
      <dgm:spPr/>
    </dgm:pt>
    <dgm:pt modelId="{C77A3F42-DE7D-4D33-AC8C-2006E72850B6}" type="pres">
      <dgm:prSet presAssocID="{02029977-C941-438D-982C-B692F0E6DA56}"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C8A776AD-A93C-48EC-BDF1-A028AEEFC21C}" type="pres">
      <dgm:prSet presAssocID="{02029977-C941-438D-982C-B692F0E6DA56}" presName="L2TextContainer" presStyleLbl="revTx" presStyleIdx="4" presStyleCnt="8">
        <dgm:presLayoutVars>
          <dgm:bulletEnabled val="1"/>
        </dgm:presLayoutVars>
      </dgm:prSet>
      <dgm:spPr/>
    </dgm:pt>
    <dgm:pt modelId="{6627AD8F-53D6-496B-AA57-6372BF112D1D}" type="pres">
      <dgm:prSet presAssocID="{02029977-C941-438D-982C-B692F0E6DA56}" presName="L1TextContainer" presStyleLbl="revTx" presStyleIdx="5" presStyleCnt="8">
        <dgm:presLayoutVars>
          <dgm:chMax val="1"/>
          <dgm:chPref val="1"/>
          <dgm:bulletEnabled val="1"/>
        </dgm:presLayoutVars>
      </dgm:prSet>
      <dgm:spPr/>
    </dgm:pt>
    <dgm:pt modelId="{036A5503-9623-4B06-B739-2689E6AE7BCE}" type="pres">
      <dgm:prSet presAssocID="{02029977-C941-438D-982C-B692F0E6DA56}"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75023A00-0E13-42FB-A126-7304FDB303CF}" type="pres">
      <dgm:prSet presAssocID="{02029977-C941-438D-982C-B692F0E6DA56}" presName="EmptyPlaceHolder" presStyleCnt="0"/>
      <dgm:spPr/>
    </dgm:pt>
    <dgm:pt modelId="{5A9FC99A-480E-4543-A0AD-204AD1889608}" type="pres">
      <dgm:prSet presAssocID="{D7DFB763-5D99-4D40-B764-8CD62246403D}" presName="spaceBetweenRectangles" presStyleCnt="0"/>
      <dgm:spPr/>
    </dgm:pt>
    <dgm:pt modelId="{A07D279C-9A9B-40AE-A8D2-8CFE7AE082B3}" type="pres">
      <dgm:prSet presAssocID="{FE3C1085-513C-46D4-95DB-EB4BA3A8E3F7}" presName="composite" presStyleCnt="0"/>
      <dgm:spPr/>
    </dgm:pt>
    <dgm:pt modelId="{9EDDABE9-B456-4844-A731-AFB50DEFFEDC}" type="pres">
      <dgm:prSet presAssocID="{FE3C1085-513C-46D4-95DB-EB4BA3A8E3F7}" presName="ConnectorPoint" presStyleLbl="lnNode1" presStyleIdx="3"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74A383F-2777-4B57-8490-78C04A194EB9}" type="pres">
      <dgm:prSet presAssocID="{FE3C1085-513C-46D4-95DB-EB4BA3A8E3F7}" presName="DropPinPlaceHolder" presStyleCnt="0"/>
      <dgm:spPr/>
    </dgm:pt>
    <dgm:pt modelId="{DF857CFE-DB89-489A-A430-5BC19C6A0EF8}" type="pres">
      <dgm:prSet presAssocID="{FE3C1085-513C-46D4-95DB-EB4BA3A8E3F7}" presName="DropPin" presStyleLbl="alignNode1" presStyleIdx="3" presStyleCnt="4"/>
      <dgm:spPr/>
    </dgm:pt>
    <dgm:pt modelId="{0326A454-D709-4932-9051-D1618AF3E7C5}" type="pres">
      <dgm:prSet presAssocID="{FE3C1085-513C-46D4-95DB-EB4BA3A8E3F7}"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C16E87FA-8336-4E09-865E-4019369A1798}" type="pres">
      <dgm:prSet presAssocID="{FE3C1085-513C-46D4-95DB-EB4BA3A8E3F7}" presName="L2TextContainer" presStyleLbl="revTx" presStyleIdx="6" presStyleCnt="8">
        <dgm:presLayoutVars>
          <dgm:bulletEnabled val="1"/>
        </dgm:presLayoutVars>
      </dgm:prSet>
      <dgm:spPr/>
    </dgm:pt>
    <dgm:pt modelId="{D2434BFB-7941-453C-9DE5-89E9EF858F99}" type="pres">
      <dgm:prSet presAssocID="{FE3C1085-513C-46D4-95DB-EB4BA3A8E3F7}" presName="L1TextContainer" presStyleLbl="revTx" presStyleIdx="7" presStyleCnt="8">
        <dgm:presLayoutVars>
          <dgm:chMax val="1"/>
          <dgm:chPref val="1"/>
          <dgm:bulletEnabled val="1"/>
        </dgm:presLayoutVars>
      </dgm:prSet>
      <dgm:spPr/>
    </dgm:pt>
    <dgm:pt modelId="{D0EDF993-0F32-49E4-851C-7FAF0CDB5B16}" type="pres">
      <dgm:prSet presAssocID="{FE3C1085-513C-46D4-95DB-EB4BA3A8E3F7}"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F9A54FF8-6920-42BD-A18D-6FEA637A2FD7}" type="pres">
      <dgm:prSet presAssocID="{FE3C1085-513C-46D4-95DB-EB4BA3A8E3F7}" presName="EmptyPlaceHolder" presStyleCnt="0"/>
      <dgm:spPr/>
    </dgm:pt>
  </dgm:ptLst>
  <dgm:cxnLst>
    <dgm:cxn modelId="{A8539907-5912-45F0-BF01-CE6505709599}" srcId="{96142D9D-3289-470F-9A71-041C77F206DB}" destId="{311552BB-D036-4799-BBFF-AD554FC7D199}" srcOrd="0" destOrd="0" parTransId="{92C08396-8ADB-4B06-B20F-CE7ECB402ACF}" sibTransId="{36FCE0E8-A540-416F-B494-A47A6D53066B}"/>
    <dgm:cxn modelId="{2A1DD919-B955-4610-A9C7-850FFFDE642F}" type="presOf" srcId="{610E6EBA-B14F-4AB9-B30E-A5F2F211658E}" destId="{C16E87FA-8336-4E09-865E-4019369A1798}" srcOrd="0" destOrd="0" presId="urn:microsoft.com/office/officeart/2017/3/layout/DropPinTimeline"/>
    <dgm:cxn modelId="{8EF6C51C-0A4E-41F8-8B3B-3CA24A40452D}" type="presOf" srcId="{96142D9D-3289-470F-9A71-041C77F206DB}" destId="{BE2A6F26-1076-4FAF-8879-95C361431D0F}" srcOrd="0" destOrd="0" presId="urn:microsoft.com/office/officeart/2017/3/layout/DropPinTimeline"/>
    <dgm:cxn modelId="{EADBE841-7547-4BCD-96BE-EC4041E629A6}" srcId="{02029977-C941-438D-982C-B692F0E6DA56}" destId="{94653F59-EC89-4FA8-9B63-6B5FD7A13091}" srcOrd="0" destOrd="0" parTransId="{ED21F876-2F43-46B0-AB50-ACF522C1CB09}" sibTransId="{F17CEEAB-B834-4F46-9768-B77D69E2549D}"/>
    <dgm:cxn modelId="{31630848-1AE0-4174-8AAF-0C370C76B58A}" srcId="{0B63B61B-D26F-4BC9-9D01-E0A301424E11}" destId="{C8F137A6-A5D8-4249-9DF7-28EF93A89C09}" srcOrd="0" destOrd="0" parTransId="{12CC9576-5E7B-4924-B4B4-32FBEAB3ADA3}" sibTransId="{C709CA9E-8F3E-476B-B92C-4B11380C46B5}"/>
    <dgm:cxn modelId="{4F9EE752-0A3C-471E-BDEE-2F51593DD001}" srcId="{E781A9E5-C386-4897-82C2-152C50880A25}" destId="{96142D9D-3289-470F-9A71-041C77F206DB}" srcOrd="0" destOrd="0" parTransId="{3774665C-4B4B-42DB-A766-64098258B507}" sibTransId="{E7B7DA8E-2E1B-4179-965F-0487654A03E5}"/>
    <dgm:cxn modelId="{58FED854-7FE2-4FC9-8E00-44825E962B71}" srcId="{E781A9E5-C386-4897-82C2-152C50880A25}" destId="{FE3C1085-513C-46D4-95DB-EB4BA3A8E3F7}" srcOrd="3" destOrd="0" parTransId="{1697BE98-EBEF-4CDA-88B0-AC9F1F5DC63D}" sibTransId="{89BC17F2-0BB8-46C0-BD87-5ED647820BB8}"/>
    <dgm:cxn modelId="{D0F46275-F369-4231-81E3-90B4337C450D}" type="presOf" srcId="{FE3C1085-513C-46D4-95DB-EB4BA3A8E3F7}" destId="{D2434BFB-7941-453C-9DE5-89E9EF858F99}" srcOrd="0" destOrd="0" presId="urn:microsoft.com/office/officeart/2017/3/layout/DropPinTimeline"/>
    <dgm:cxn modelId="{9CEA5290-3FEE-49D4-899B-9EDAF7C424F5}" srcId="{FE3C1085-513C-46D4-95DB-EB4BA3A8E3F7}" destId="{610E6EBA-B14F-4AB9-B30E-A5F2F211658E}" srcOrd="0" destOrd="0" parTransId="{FB997DF0-F5B4-46F1-8831-D75D643551F8}" sibTransId="{17A889F2-381E-44D2-A1F9-EB441EE33E72}"/>
    <dgm:cxn modelId="{DDB0E89B-D37A-4583-BD51-35356F46B7E4}" type="presOf" srcId="{0B63B61B-D26F-4BC9-9D01-E0A301424E11}" destId="{72814EF7-D18B-4573-986D-5DC7615AFB8B}" srcOrd="0" destOrd="0" presId="urn:microsoft.com/office/officeart/2017/3/layout/DropPinTimeline"/>
    <dgm:cxn modelId="{B4D4669D-CA7C-4CD1-B05A-3DE7C1754950}" type="presOf" srcId="{C8F137A6-A5D8-4249-9DF7-28EF93A89C09}" destId="{F1542207-7CFE-4191-9F4D-88D32577D108}" srcOrd="0" destOrd="0" presId="urn:microsoft.com/office/officeart/2017/3/layout/DropPinTimeline"/>
    <dgm:cxn modelId="{618CFDA3-A5C0-4B1E-A16A-5E1C7E86B7A3}" srcId="{E781A9E5-C386-4897-82C2-152C50880A25}" destId="{0B63B61B-D26F-4BC9-9D01-E0A301424E11}" srcOrd="1" destOrd="0" parTransId="{4F4CBC0E-93F6-4CE2-A9A4-CFB5B1C3EF05}" sibTransId="{6C80C103-5605-4797-ADFC-ED6F5EDDD668}"/>
    <dgm:cxn modelId="{7E0E50B6-69E9-435F-8D75-D96A6221D67C}" srcId="{E781A9E5-C386-4897-82C2-152C50880A25}" destId="{02029977-C941-438D-982C-B692F0E6DA56}" srcOrd="2" destOrd="0" parTransId="{2086792C-6E4E-408D-90FA-F47CD393D19D}" sibTransId="{D7DFB763-5D99-4D40-B764-8CD62246403D}"/>
    <dgm:cxn modelId="{F88B21C7-E68B-4B28-9825-89F6519471F5}" type="presOf" srcId="{311552BB-D036-4799-BBFF-AD554FC7D199}" destId="{D3736D19-90E5-4BCD-9F05-5FFCD67C45C0}" srcOrd="0" destOrd="0" presId="urn:microsoft.com/office/officeart/2017/3/layout/DropPinTimeline"/>
    <dgm:cxn modelId="{79CF40C7-0E8D-4E6D-8D77-C776ADC5B1FE}" type="presOf" srcId="{02029977-C941-438D-982C-B692F0E6DA56}" destId="{6627AD8F-53D6-496B-AA57-6372BF112D1D}" srcOrd="0" destOrd="0" presId="urn:microsoft.com/office/officeart/2017/3/layout/DropPinTimeline"/>
    <dgm:cxn modelId="{ABB76AD8-1085-4390-803F-A925FDDDAEE1}" type="presOf" srcId="{E781A9E5-C386-4897-82C2-152C50880A25}" destId="{30380568-0072-4E37-BCF2-23747888A083}" srcOrd="0" destOrd="0" presId="urn:microsoft.com/office/officeart/2017/3/layout/DropPinTimeline"/>
    <dgm:cxn modelId="{54D8CFFC-AADD-4636-B5EC-9651CD903917}" type="presOf" srcId="{94653F59-EC89-4FA8-9B63-6B5FD7A13091}" destId="{C8A776AD-A93C-48EC-BDF1-A028AEEFC21C}" srcOrd="0" destOrd="0" presId="urn:microsoft.com/office/officeart/2017/3/layout/DropPinTimeline"/>
    <dgm:cxn modelId="{CC7D15C0-1DBC-449B-91C7-39BD73DC835A}" type="presParOf" srcId="{30380568-0072-4E37-BCF2-23747888A083}" destId="{A6B38EF7-DB53-416A-B5A2-511184CA7610}" srcOrd="0" destOrd="0" presId="urn:microsoft.com/office/officeart/2017/3/layout/DropPinTimeline"/>
    <dgm:cxn modelId="{5F867D8D-0A57-4EF6-ACD7-A5F3D27C2A44}" type="presParOf" srcId="{30380568-0072-4E37-BCF2-23747888A083}" destId="{EE492A9D-6371-401F-BF7F-B976E7C8B5A2}" srcOrd="1" destOrd="0" presId="urn:microsoft.com/office/officeart/2017/3/layout/DropPinTimeline"/>
    <dgm:cxn modelId="{ECC6A5C7-5B94-44D3-B880-449C8029EB4E}" type="presParOf" srcId="{EE492A9D-6371-401F-BF7F-B976E7C8B5A2}" destId="{B4B363F8-9281-4F7D-83B5-86F1057EF6BA}" srcOrd="0" destOrd="0" presId="urn:microsoft.com/office/officeart/2017/3/layout/DropPinTimeline"/>
    <dgm:cxn modelId="{CF8A0E89-565D-4605-8670-48F6DDE8FCFD}" type="presParOf" srcId="{B4B363F8-9281-4F7D-83B5-86F1057EF6BA}" destId="{A24C0065-BC70-4962-AB88-FDE17D4B2DB4}" srcOrd="0" destOrd="0" presId="urn:microsoft.com/office/officeart/2017/3/layout/DropPinTimeline"/>
    <dgm:cxn modelId="{BDA7CF75-3CBD-41CE-B75B-85AD5A545D0D}" type="presParOf" srcId="{B4B363F8-9281-4F7D-83B5-86F1057EF6BA}" destId="{A38B00BC-FDFE-4612-BD09-4080047B2FD3}" srcOrd="1" destOrd="0" presId="urn:microsoft.com/office/officeart/2017/3/layout/DropPinTimeline"/>
    <dgm:cxn modelId="{97B99FAA-5093-4BCA-94EC-A9E407E13AD2}" type="presParOf" srcId="{A38B00BC-FDFE-4612-BD09-4080047B2FD3}" destId="{AC72D7C6-82C0-4EE6-BF0A-8A533233A7D9}" srcOrd="0" destOrd="0" presId="urn:microsoft.com/office/officeart/2017/3/layout/DropPinTimeline"/>
    <dgm:cxn modelId="{F23D5035-2F08-495B-B6B9-E4502397F280}" type="presParOf" srcId="{A38B00BC-FDFE-4612-BD09-4080047B2FD3}" destId="{A36C1006-D05E-4BC7-BCD8-BC8650D1A4A2}" srcOrd="1" destOrd="0" presId="urn:microsoft.com/office/officeart/2017/3/layout/DropPinTimeline"/>
    <dgm:cxn modelId="{09C5B763-9788-4760-8EA7-B3DDFD2AECE3}" type="presParOf" srcId="{B4B363F8-9281-4F7D-83B5-86F1057EF6BA}" destId="{D3736D19-90E5-4BCD-9F05-5FFCD67C45C0}" srcOrd="2" destOrd="0" presId="urn:microsoft.com/office/officeart/2017/3/layout/DropPinTimeline"/>
    <dgm:cxn modelId="{52A1949A-8840-4BB5-A0DE-BA1B282FC483}" type="presParOf" srcId="{B4B363F8-9281-4F7D-83B5-86F1057EF6BA}" destId="{BE2A6F26-1076-4FAF-8879-95C361431D0F}" srcOrd="3" destOrd="0" presId="urn:microsoft.com/office/officeart/2017/3/layout/DropPinTimeline"/>
    <dgm:cxn modelId="{0084858A-777B-431F-A46E-385818AF4018}" type="presParOf" srcId="{B4B363F8-9281-4F7D-83B5-86F1057EF6BA}" destId="{3FF16833-EBA3-4A27-8293-6EA45B33E512}" srcOrd="4" destOrd="0" presId="urn:microsoft.com/office/officeart/2017/3/layout/DropPinTimeline"/>
    <dgm:cxn modelId="{FB9190EC-DE6D-4104-9604-6C8C20443CBC}" type="presParOf" srcId="{B4B363F8-9281-4F7D-83B5-86F1057EF6BA}" destId="{D0E2EBFF-4C36-4461-95A7-FE075BA03A77}" srcOrd="5" destOrd="0" presId="urn:microsoft.com/office/officeart/2017/3/layout/DropPinTimeline"/>
    <dgm:cxn modelId="{C8B94153-58D1-4605-BFFB-47CD71244282}" type="presParOf" srcId="{EE492A9D-6371-401F-BF7F-B976E7C8B5A2}" destId="{BD779723-3C53-43AD-A405-0FBCC01A1517}" srcOrd="1" destOrd="0" presId="urn:microsoft.com/office/officeart/2017/3/layout/DropPinTimeline"/>
    <dgm:cxn modelId="{A0F00497-10ED-4469-BCD3-BB19AAF3561A}" type="presParOf" srcId="{EE492A9D-6371-401F-BF7F-B976E7C8B5A2}" destId="{BD29577A-2A67-4150-AAC5-50B1B3A153C7}" srcOrd="2" destOrd="0" presId="urn:microsoft.com/office/officeart/2017/3/layout/DropPinTimeline"/>
    <dgm:cxn modelId="{E8664A1C-C40B-4059-A05F-393218C99FED}" type="presParOf" srcId="{BD29577A-2A67-4150-AAC5-50B1B3A153C7}" destId="{B3819FDF-DE8D-427D-8DA3-6CAEC3755D98}" srcOrd="0" destOrd="0" presId="urn:microsoft.com/office/officeart/2017/3/layout/DropPinTimeline"/>
    <dgm:cxn modelId="{F4F614A5-101A-448F-98DD-0F006A1702A5}" type="presParOf" srcId="{BD29577A-2A67-4150-AAC5-50B1B3A153C7}" destId="{4A55DA0B-66D1-4203-8222-812EFFC98A40}" srcOrd="1" destOrd="0" presId="urn:microsoft.com/office/officeart/2017/3/layout/DropPinTimeline"/>
    <dgm:cxn modelId="{CBCEB8FE-3260-4FA0-B88F-30F9A56B571D}" type="presParOf" srcId="{4A55DA0B-66D1-4203-8222-812EFFC98A40}" destId="{FE836A7F-555E-4E7D-A4DE-24ED62E84113}" srcOrd="0" destOrd="0" presId="urn:microsoft.com/office/officeart/2017/3/layout/DropPinTimeline"/>
    <dgm:cxn modelId="{6DF156A3-D6B4-490D-88F8-F681E95BEF3B}" type="presParOf" srcId="{4A55DA0B-66D1-4203-8222-812EFFC98A40}" destId="{1C7200D6-0653-45E3-9B99-29202058CBD1}" srcOrd="1" destOrd="0" presId="urn:microsoft.com/office/officeart/2017/3/layout/DropPinTimeline"/>
    <dgm:cxn modelId="{C601D95C-D840-4636-BE04-60CEF238B268}" type="presParOf" srcId="{BD29577A-2A67-4150-AAC5-50B1B3A153C7}" destId="{F1542207-7CFE-4191-9F4D-88D32577D108}" srcOrd="2" destOrd="0" presId="urn:microsoft.com/office/officeart/2017/3/layout/DropPinTimeline"/>
    <dgm:cxn modelId="{1BB89442-F39B-43E3-BE8E-15353BEAFC5B}" type="presParOf" srcId="{BD29577A-2A67-4150-AAC5-50B1B3A153C7}" destId="{72814EF7-D18B-4573-986D-5DC7615AFB8B}" srcOrd="3" destOrd="0" presId="urn:microsoft.com/office/officeart/2017/3/layout/DropPinTimeline"/>
    <dgm:cxn modelId="{5AF424CD-BD28-4F12-92DD-11A688E09C36}" type="presParOf" srcId="{BD29577A-2A67-4150-AAC5-50B1B3A153C7}" destId="{C529E50C-9792-4105-BB8E-5A0B0BFA87C9}" srcOrd="4" destOrd="0" presId="urn:microsoft.com/office/officeart/2017/3/layout/DropPinTimeline"/>
    <dgm:cxn modelId="{16B1E6C5-9AA8-41ED-A798-0EAF2047B8D5}" type="presParOf" srcId="{BD29577A-2A67-4150-AAC5-50B1B3A153C7}" destId="{EA34FB8A-6158-4A6F-890D-FB3C27614143}" srcOrd="5" destOrd="0" presId="urn:microsoft.com/office/officeart/2017/3/layout/DropPinTimeline"/>
    <dgm:cxn modelId="{ABBC5CB6-2CD8-4D16-B2E2-99558C30522F}" type="presParOf" srcId="{EE492A9D-6371-401F-BF7F-B976E7C8B5A2}" destId="{738AFF16-3627-405E-83A6-B7C764E7A39A}" srcOrd="3" destOrd="0" presId="urn:microsoft.com/office/officeart/2017/3/layout/DropPinTimeline"/>
    <dgm:cxn modelId="{0719EB44-0B8D-4439-BCE7-5B45627D5A2B}" type="presParOf" srcId="{EE492A9D-6371-401F-BF7F-B976E7C8B5A2}" destId="{1755F811-3B86-4C71-A155-CCF756918C05}" srcOrd="4" destOrd="0" presId="urn:microsoft.com/office/officeart/2017/3/layout/DropPinTimeline"/>
    <dgm:cxn modelId="{6C97C735-616E-412E-B271-985D6DEB20B3}" type="presParOf" srcId="{1755F811-3B86-4C71-A155-CCF756918C05}" destId="{CDF0AB43-48DE-4AE3-8FFA-4DFAABD8060A}" srcOrd="0" destOrd="0" presId="urn:microsoft.com/office/officeart/2017/3/layout/DropPinTimeline"/>
    <dgm:cxn modelId="{E2889590-D7F4-45D4-86F6-446AF28F7DAB}" type="presParOf" srcId="{1755F811-3B86-4C71-A155-CCF756918C05}" destId="{4F1EEA35-9BEA-4383-B9A0-BCE78DA0412F}" srcOrd="1" destOrd="0" presId="urn:microsoft.com/office/officeart/2017/3/layout/DropPinTimeline"/>
    <dgm:cxn modelId="{ACFAE08F-1621-49E4-8A5B-CE08CC1801F9}" type="presParOf" srcId="{4F1EEA35-9BEA-4383-B9A0-BCE78DA0412F}" destId="{E2FD865F-CE04-46DA-81A6-69DE57961363}" srcOrd="0" destOrd="0" presId="urn:microsoft.com/office/officeart/2017/3/layout/DropPinTimeline"/>
    <dgm:cxn modelId="{AB9F51D5-043A-4A52-BBCD-E0F5A8C9BC4D}" type="presParOf" srcId="{4F1EEA35-9BEA-4383-B9A0-BCE78DA0412F}" destId="{C77A3F42-DE7D-4D33-AC8C-2006E72850B6}" srcOrd="1" destOrd="0" presId="urn:microsoft.com/office/officeart/2017/3/layout/DropPinTimeline"/>
    <dgm:cxn modelId="{603D2B31-71E6-4D56-8143-7493A8470CF9}" type="presParOf" srcId="{1755F811-3B86-4C71-A155-CCF756918C05}" destId="{C8A776AD-A93C-48EC-BDF1-A028AEEFC21C}" srcOrd="2" destOrd="0" presId="urn:microsoft.com/office/officeart/2017/3/layout/DropPinTimeline"/>
    <dgm:cxn modelId="{C5EF2888-7045-4073-A468-F7E35400323C}" type="presParOf" srcId="{1755F811-3B86-4C71-A155-CCF756918C05}" destId="{6627AD8F-53D6-496B-AA57-6372BF112D1D}" srcOrd="3" destOrd="0" presId="urn:microsoft.com/office/officeart/2017/3/layout/DropPinTimeline"/>
    <dgm:cxn modelId="{E1F73387-E7E7-405B-B1FC-67FF06C7D408}" type="presParOf" srcId="{1755F811-3B86-4C71-A155-CCF756918C05}" destId="{036A5503-9623-4B06-B739-2689E6AE7BCE}" srcOrd="4" destOrd="0" presId="urn:microsoft.com/office/officeart/2017/3/layout/DropPinTimeline"/>
    <dgm:cxn modelId="{695867C6-47E1-449E-A395-500F14A80C0F}" type="presParOf" srcId="{1755F811-3B86-4C71-A155-CCF756918C05}" destId="{75023A00-0E13-42FB-A126-7304FDB303CF}" srcOrd="5" destOrd="0" presId="urn:microsoft.com/office/officeart/2017/3/layout/DropPinTimeline"/>
    <dgm:cxn modelId="{BB63C224-5D73-42AC-9F4B-CCB32FE9C8FF}" type="presParOf" srcId="{EE492A9D-6371-401F-BF7F-B976E7C8B5A2}" destId="{5A9FC99A-480E-4543-A0AD-204AD1889608}" srcOrd="5" destOrd="0" presId="urn:microsoft.com/office/officeart/2017/3/layout/DropPinTimeline"/>
    <dgm:cxn modelId="{870429AD-162C-4C05-B183-FFEAF861F625}" type="presParOf" srcId="{EE492A9D-6371-401F-BF7F-B976E7C8B5A2}" destId="{A07D279C-9A9B-40AE-A8D2-8CFE7AE082B3}" srcOrd="6" destOrd="0" presId="urn:microsoft.com/office/officeart/2017/3/layout/DropPinTimeline"/>
    <dgm:cxn modelId="{5B1D4AE2-27D4-46DA-A4FE-4EC24667C2B4}" type="presParOf" srcId="{A07D279C-9A9B-40AE-A8D2-8CFE7AE082B3}" destId="{9EDDABE9-B456-4844-A731-AFB50DEFFEDC}" srcOrd="0" destOrd="0" presId="urn:microsoft.com/office/officeart/2017/3/layout/DropPinTimeline"/>
    <dgm:cxn modelId="{B056910F-1BF5-43AB-854D-15E5D5238165}" type="presParOf" srcId="{A07D279C-9A9B-40AE-A8D2-8CFE7AE082B3}" destId="{874A383F-2777-4B57-8490-78C04A194EB9}" srcOrd="1" destOrd="0" presId="urn:microsoft.com/office/officeart/2017/3/layout/DropPinTimeline"/>
    <dgm:cxn modelId="{5680836E-7427-4861-A520-55C479862F9A}" type="presParOf" srcId="{874A383F-2777-4B57-8490-78C04A194EB9}" destId="{DF857CFE-DB89-489A-A430-5BC19C6A0EF8}" srcOrd="0" destOrd="0" presId="urn:microsoft.com/office/officeart/2017/3/layout/DropPinTimeline"/>
    <dgm:cxn modelId="{0BAF4887-3365-4A4D-BA59-161D45798BFA}" type="presParOf" srcId="{874A383F-2777-4B57-8490-78C04A194EB9}" destId="{0326A454-D709-4932-9051-D1618AF3E7C5}" srcOrd="1" destOrd="0" presId="urn:microsoft.com/office/officeart/2017/3/layout/DropPinTimeline"/>
    <dgm:cxn modelId="{9FE87C3A-7872-4A12-AE73-0F0944D0BE45}" type="presParOf" srcId="{A07D279C-9A9B-40AE-A8D2-8CFE7AE082B3}" destId="{C16E87FA-8336-4E09-865E-4019369A1798}" srcOrd="2" destOrd="0" presId="urn:microsoft.com/office/officeart/2017/3/layout/DropPinTimeline"/>
    <dgm:cxn modelId="{11F524BE-3C21-4460-AF77-FFBC093C41CD}" type="presParOf" srcId="{A07D279C-9A9B-40AE-A8D2-8CFE7AE082B3}" destId="{D2434BFB-7941-453C-9DE5-89E9EF858F99}" srcOrd="3" destOrd="0" presId="urn:microsoft.com/office/officeart/2017/3/layout/DropPinTimeline"/>
    <dgm:cxn modelId="{9D588FE9-ACA9-475F-B3CC-05C21C140506}" type="presParOf" srcId="{A07D279C-9A9B-40AE-A8D2-8CFE7AE082B3}" destId="{D0EDF993-0F32-49E4-851C-7FAF0CDB5B16}" srcOrd="4" destOrd="0" presId="urn:microsoft.com/office/officeart/2017/3/layout/DropPinTimeline"/>
    <dgm:cxn modelId="{5A44B34A-5311-4FB1-B325-1E74198C2BC4}" type="presParOf" srcId="{A07D279C-9A9B-40AE-A8D2-8CFE7AE082B3}" destId="{F9A54FF8-6920-42BD-A18D-6FEA637A2FD7}"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26467-F59D-49FC-A11C-8F74BC7097C6}"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C57B3B48-517E-44CB-9BB2-F6C331FF0875}">
      <dgm:prSet/>
      <dgm:spPr/>
      <dgm:t>
        <a:bodyPr/>
        <a:lstStyle/>
        <a:p>
          <a:r>
            <a:rPr lang="en-US" dirty="0"/>
            <a:t>Test offered</a:t>
          </a:r>
        </a:p>
      </dgm:t>
    </dgm:pt>
    <dgm:pt modelId="{46268C20-DE1D-4A30-87A8-D91D5B53C85C}" type="parTrans" cxnId="{7B87FA2C-E478-450D-B794-A658499AF37F}">
      <dgm:prSet/>
      <dgm:spPr/>
      <dgm:t>
        <a:bodyPr/>
        <a:lstStyle/>
        <a:p>
          <a:endParaRPr lang="en-US"/>
        </a:p>
      </dgm:t>
    </dgm:pt>
    <dgm:pt modelId="{A00F5CEE-3573-4A45-9145-646977433872}" type="sibTrans" cxnId="{7B87FA2C-E478-450D-B794-A658499AF37F}">
      <dgm:prSet/>
      <dgm:spPr/>
      <dgm:t>
        <a:bodyPr/>
        <a:lstStyle/>
        <a:p>
          <a:endParaRPr lang="en-US"/>
        </a:p>
      </dgm:t>
    </dgm:pt>
    <dgm:pt modelId="{1B258D6C-1D10-45C5-808F-FC6E2B655487}">
      <dgm:prSet/>
      <dgm:spPr/>
      <dgm:t>
        <a:bodyPr/>
        <a:lstStyle/>
        <a:p>
          <a:r>
            <a:rPr lang="en-US" dirty="0"/>
            <a:t>Test completed</a:t>
          </a:r>
        </a:p>
      </dgm:t>
    </dgm:pt>
    <dgm:pt modelId="{48A5F995-472F-4ED5-AFA5-1A6A7293B1CD}" type="parTrans" cxnId="{96080247-2A85-4D2A-91DC-8A3F0A106FD6}">
      <dgm:prSet/>
      <dgm:spPr/>
      <dgm:t>
        <a:bodyPr/>
        <a:lstStyle/>
        <a:p>
          <a:endParaRPr lang="en-US"/>
        </a:p>
      </dgm:t>
    </dgm:pt>
    <dgm:pt modelId="{D853AF23-D526-4E56-B0DC-6CEDB70F5D1E}" type="sibTrans" cxnId="{96080247-2A85-4D2A-91DC-8A3F0A106FD6}">
      <dgm:prSet/>
      <dgm:spPr/>
      <dgm:t>
        <a:bodyPr/>
        <a:lstStyle/>
        <a:p>
          <a:endParaRPr lang="en-US"/>
        </a:p>
      </dgm:t>
    </dgm:pt>
    <dgm:pt modelId="{FDBA8360-494B-48ED-BB80-727805FC2216}">
      <dgm:prSet/>
      <dgm:spPr/>
      <dgm:t>
        <a:bodyPr/>
        <a:lstStyle/>
        <a:p>
          <a:r>
            <a:rPr lang="en-US" dirty="0"/>
            <a:t>Test positive</a:t>
          </a:r>
        </a:p>
      </dgm:t>
    </dgm:pt>
    <dgm:pt modelId="{C6FAAB29-DB88-423A-BB1C-60FBAE5BEB25}" type="parTrans" cxnId="{3934E3F6-9CAE-40F2-A925-B11F568D777F}">
      <dgm:prSet/>
      <dgm:spPr/>
      <dgm:t>
        <a:bodyPr/>
        <a:lstStyle/>
        <a:p>
          <a:endParaRPr lang="en-US"/>
        </a:p>
      </dgm:t>
    </dgm:pt>
    <dgm:pt modelId="{4A3DB854-F942-4673-A86D-E413D645B3A3}" type="sibTrans" cxnId="{3934E3F6-9CAE-40F2-A925-B11F568D777F}">
      <dgm:prSet/>
      <dgm:spPr/>
      <dgm:t>
        <a:bodyPr/>
        <a:lstStyle/>
        <a:p>
          <a:endParaRPr lang="en-US"/>
        </a:p>
      </dgm:t>
    </dgm:pt>
    <dgm:pt modelId="{8FDCAF88-4C37-4315-B905-AFC3C9F785B3}">
      <dgm:prSet/>
      <dgm:spPr/>
      <dgm:t>
        <a:bodyPr/>
        <a:lstStyle/>
        <a:p>
          <a:r>
            <a:rPr lang="en-US" dirty="0"/>
            <a:t>Test negative</a:t>
          </a:r>
        </a:p>
      </dgm:t>
    </dgm:pt>
    <dgm:pt modelId="{4569C39C-B793-4278-813D-1EF2BB95FDC2}" type="parTrans" cxnId="{20445C42-B6EB-4A24-A6F4-99C68BF8538D}">
      <dgm:prSet/>
      <dgm:spPr/>
      <dgm:t>
        <a:bodyPr/>
        <a:lstStyle/>
        <a:p>
          <a:endParaRPr lang="en-US"/>
        </a:p>
      </dgm:t>
    </dgm:pt>
    <dgm:pt modelId="{3D80A0A6-E8E0-4C46-BDD3-27423D6C8BCA}" type="sibTrans" cxnId="{20445C42-B6EB-4A24-A6F4-99C68BF8538D}">
      <dgm:prSet/>
      <dgm:spPr/>
      <dgm:t>
        <a:bodyPr/>
        <a:lstStyle/>
        <a:p>
          <a:endParaRPr lang="en-US"/>
        </a:p>
      </dgm:t>
    </dgm:pt>
    <dgm:pt modelId="{9A3D3CC2-C9B8-4953-BCBD-936081A45A62}">
      <dgm:prSet/>
      <dgm:spPr/>
      <dgm:t>
        <a:bodyPr/>
        <a:lstStyle/>
        <a:p>
          <a:r>
            <a:rPr lang="en-US"/>
            <a:t>Colonoscopy offered</a:t>
          </a:r>
          <a:endParaRPr lang="en-US" dirty="0"/>
        </a:p>
      </dgm:t>
    </dgm:pt>
    <dgm:pt modelId="{BB3C04A6-B79C-4006-AF41-E9707BF56CC9}" type="parTrans" cxnId="{D3C70BE2-C07F-4E7E-A0A4-65C31395FBAB}">
      <dgm:prSet/>
      <dgm:spPr/>
      <dgm:t>
        <a:bodyPr/>
        <a:lstStyle/>
        <a:p>
          <a:endParaRPr lang="en-US"/>
        </a:p>
      </dgm:t>
    </dgm:pt>
    <dgm:pt modelId="{DA1BE055-D56E-4861-9A16-774ECC1DC3B6}" type="sibTrans" cxnId="{D3C70BE2-C07F-4E7E-A0A4-65C31395FBAB}">
      <dgm:prSet/>
      <dgm:spPr/>
      <dgm:t>
        <a:bodyPr/>
        <a:lstStyle/>
        <a:p>
          <a:endParaRPr lang="en-US"/>
        </a:p>
      </dgm:t>
    </dgm:pt>
    <dgm:pt modelId="{9ACDED3A-EC46-4C83-B3FB-CA11DFDCBF34}">
      <dgm:prSet/>
      <dgm:spPr/>
      <dgm:t>
        <a:bodyPr/>
        <a:lstStyle/>
        <a:p>
          <a:r>
            <a:rPr lang="en-US"/>
            <a:t>Colonoscopy completed</a:t>
          </a:r>
          <a:endParaRPr lang="en-US" dirty="0"/>
        </a:p>
      </dgm:t>
    </dgm:pt>
    <dgm:pt modelId="{E52AB8BC-B089-4714-B287-F2930AF54B34}" type="parTrans" cxnId="{B966A9D5-E309-4EC3-A608-E70410D6D6DF}">
      <dgm:prSet/>
      <dgm:spPr/>
      <dgm:t>
        <a:bodyPr/>
        <a:lstStyle/>
        <a:p>
          <a:endParaRPr lang="en-US"/>
        </a:p>
      </dgm:t>
    </dgm:pt>
    <dgm:pt modelId="{1AC8FAD7-835C-47BD-85ED-F6E8B5EF187F}" type="sibTrans" cxnId="{B966A9D5-E309-4EC3-A608-E70410D6D6DF}">
      <dgm:prSet/>
      <dgm:spPr/>
      <dgm:t>
        <a:bodyPr/>
        <a:lstStyle/>
        <a:p>
          <a:endParaRPr lang="en-US"/>
        </a:p>
      </dgm:t>
    </dgm:pt>
    <dgm:pt modelId="{AEBA8C8A-F022-4C42-B9F4-AC435BADF64C}">
      <dgm:prSet/>
      <dgm:spPr/>
      <dgm:t>
        <a:bodyPr/>
        <a:lstStyle/>
        <a:p>
          <a:r>
            <a:rPr lang="en-US"/>
            <a:t>Repeat test offered</a:t>
          </a:r>
          <a:endParaRPr lang="en-US" dirty="0"/>
        </a:p>
      </dgm:t>
    </dgm:pt>
    <dgm:pt modelId="{0FD3E620-8224-422E-AA70-B381F057AEA7}" type="parTrans" cxnId="{90619534-7EEE-49CF-A11F-8EAE2E878A7B}">
      <dgm:prSet/>
      <dgm:spPr/>
      <dgm:t>
        <a:bodyPr/>
        <a:lstStyle/>
        <a:p>
          <a:endParaRPr lang="en-US"/>
        </a:p>
      </dgm:t>
    </dgm:pt>
    <dgm:pt modelId="{67E22170-FC7E-4222-A4B7-7B9348BA4B54}" type="sibTrans" cxnId="{90619534-7EEE-49CF-A11F-8EAE2E878A7B}">
      <dgm:prSet/>
      <dgm:spPr/>
      <dgm:t>
        <a:bodyPr/>
        <a:lstStyle/>
        <a:p>
          <a:endParaRPr lang="en-US"/>
        </a:p>
      </dgm:t>
    </dgm:pt>
    <dgm:pt modelId="{42A8D1DC-5DA7-4446-B716-3E6C32C803CC}" type="pres">
      <dgm:prSet presAssocID="{7AD26467-F59D-49FC-A11C-8F74BC7097C6}" presName="diagram" presStyleCnt="0">
        <dgm:presLayoutVars>
          <dgm:chPref val="1"/>
          <dgm:dir/>
          <dgm:animOne val="branch"/>
          <dgm:animLvl val="lvl"/>
          <dgm:resizeHandles val="exact"/>
        </dgm:presLayoutVars>
      </dgm:prSet>
      <dgm:spPr/>
    </dgm:pt>
    <dgm:pt modelId="{1CBEA55C-39DB-4F0C-BB10-0E4D2B315880}" type="pres">
      <dgm:prSet presAssocID="{C57B3B48-517E-44CB-9BB2-F6C331FF0875}" presName="root1" presStyleCnt="0"/>
      <dgm:spPr/>
    </dgm:pt>
    <dgm:pt modelId="{FE3F5C1E-0753-4F15-BFF3-176A376B8BD8}" type="pres">
      <dgm:prSet presAssocID="{C57B3B48-517E-44CB-9BB2-F6C331FF0875}" presName="LevelOneTextNode" presStyleLbl="node0" presStyleIdx="0" presStyleCnt="1">
        <dgm:presLayoutVars>
          <dgm:chPref val="3"/>
        </dgm:presLayoutVars>
      </dgm:prSet>
      <dgm:spPr/>
    </dgm:pt>
    <dgm:pt modelId="{B927748B-B167-4EEF-9590-E13D2C25C174}" type="pres">
      <dgm:prSet presAssocID="{C57B3B48-517E-44CB-9BB2-F6C331FF0875}" presName="level2hierChild" presStyleCnt="0"/>
      <dgm:spPr/>
    </dgm:pt>
    <dgm:pt modelId="{D4E71204-BACD-4B7C-B6C7-B812E904243D}" type="pres">
      <dgm:prSet presAssocID="{48A5F995-472F-4ED5-AFA5-1A6A7293B1CD}" presName="conn2-1" presStyleLbl="parChTrans1D2" presStyleIdx="0" presStyleCnt="1"/>
      <dgm:spPr/>
    </dgm:pt>
    <dgm:pt modelId="{F7F41770-35C6-4A47-8758-2A41C75F00A5}" type="pres">
      <dgm:prSet presAssocID="{48A5F995-472F-4ED5-AFA5-1A6A7293B1CD}" presName="connTx" presStyleLbl="parChTrans1D2" presStyleIdx="0" presStyleCnt="1"/>
      <dgm:spPr/>
    </dgm:pt>
    <dgm:pt modelId="{F818D290-D775-48F5-8163-F2DB86201D29}" type="pres">
      <dgm:prSet presAssocID="{1B258D6C-1D10-45C5-808F-FC6E2B655487}" presName="root2" presStyleCnt="0"/>
      <dgm:spPr/>
    </dgm:pt>
    <dgm:pt modelId="{54D93E3A-5428-40AD-88DE-51638622E885}" type="pres">
      <dgm:prSet presAssocID="{1B258D6C-1D10-45C5-808F-FC6E2B655487}" presName="LevelTwoTextNode" presStyleLbl="node2" presStyleIdx="0" presStyleCnt="1">
        <dgm:presLayoutVars>
          <dgm:chPref val="3"/>
        </dgm:presLayoutVars>
      </dgm:prSet>
      <dgm:spPr/>
    </dgm:pt>
    <dgm:pt modelId="{123D17EE-A2DF-4FB1-B91D-62A6335BE8F9}" type="pres">
      <dgm:prSet presAssocID="{1B258D6C-1D10-45C5-808F-FC6E2B655487}" presName="level3hierChild" presStyleCnt="0"/>
      <dgm:spPr/>
    </dgm:pt>
    <dgm:pt modelId="{91869B1B-4759-4CB0-BDF7-898226F36FC8}" type="pres">
      <dgm:prSet presAssocID="{C6FAAB29-DB88-423A-BB1C-60FBAE5BEB25}" presName="conn2-1" presStyleLbl="parChTrans1D3" presStyleIdx="0" presStyleCnt="2"/>
      <dgm:spPr/>
    </dgm:pt>
    <dgm:pt modelId="{95B22D24-8A4B-463C-864D-C2996F6B0160}" type="pres">
      <dgm:prSet presAssocID="{C6FAAB29-DB88-423A-BB1C-60FBAE5BEB25}" presName="connTx" presStyleLbl="parChTrans1D3" presStyleIdx="0" presStyleCnt="2"/>
      <dgm:spPr/>
    </dgm:pt>
    <dgm:pt modelId="{40258981-2969-4E11-98E5-D1B59C15C1A4}" type="pres">
      <dgm:prSet presAssocID="{FDBA8360-494B-48ED-BB80-727805FC2216}" presName="root2" presStyleCnt="0"/>
      <dgm:spPr/>
    </dgm:pt>
    <dgm:pt modelId="{F6ED3447-0837-48B2-AC4D-EFE103576840}" type="pres">
      <dgm:prSet presAssocID="{FDBA8360-494B-48ED-BB80-727805FC2216}" presName="LevelTwoTextNode" presStyleLbl="node3" presStyleIdx="0" presStyleCnt="2">
        <dgm:presLayoutVars>
          <dgm:chPref val="3"/>
        </dgm:presLayoutVars>
      </dgm:prSet>
      <dgm:spPr/>
    </dgm:pt>
    <dgm:pt modelId="{148CD019-765F-4B32-AEF5-D59C3793D7E3}" type="pres">
      <dgm:prSet presAssocID="{FDBA8360-494B-48ED-BB80-727805FC2216}" presName="level3hierChild" presStyleCnt="0"/>
      <dgm:spPr/>
    </dgm:pt>
    <dgm:pt modelId="{E8C31DE7-AB28-4474-9E68-12356C3494A3}" type="pres">
      <dgm:prSet presAssocID="{BB3C04A6-B79C-4006-AF41-E9707BF56CC9}" presName="conn2-1" presStyleLbl="parChTrans1D4" presStyleIdx="0" presStyleCnt="3"/>
      <dgm:spPr/>
    </dgm:pt>
    <dgm:pt modelId="{74C7BC2A-FB61-4C8A-9DA4-C0E225C90462}" type="pres">
      <dgm:prSet presAssocID="{BB3C04A6-B79C-4006-AF41-E9707BF56CC9}" presName="connTx" presStyleLbl="parChTrans1D4" presStyleIdx="0" presStyleCnt="3"/>
      <dgm:spPr/>
    </dgm:pt>
    <dgm:pt modelId="{171319F8-6EE0-41C1-8051-57CEFD59153F}" type="pres">
      <dgm:prSet presAssocID="{9A3D3CC2-C9B8-4953-BCBD-936081A45A62}" presName="root2" presStyleCnt="0"/>
      <dgm:spPr/>
    </dgm:pt>
    <dgm:pt modelId="{368448B7-2732-4E2F-AD5D-7160553BA0E9}" type="pres">
      <dgm:prSet presAssocID="{9A3D3CC2-C9B8-4953-BCBD-936081A45A62}" presName="LevelTwoTextNode" presStyleLbl="node4" presStyleIdx="0" presStyleCnt="3">
        <dgm:presLayoutVars>
          <dgm:chPref val="3"/>
        </dgm:presLayoutVars>
      </dgm:prSet>
      <dgm:spPr/>
    </dgm:pt>
    <dgm:pt modelId="{C24713A7-EA75-4F61-B367-F76B71D70A19}" type="pres">
      <dgm:prSet presAssocID="{9A3D3CC2-C9B8-4953-BCBD-936081A45A62}" presName="level3hierChild" presStyleCnt="0"/>
      <dgm:spPr/>
    </dgm:pt>
    <dgm:pt modelId="{F5841DCF-3C1D-4082-B5AB-4BA2F8216AA2}" type="pres">
      <dgm:prSet presAssocID="{E52AB8BC-B089-4714-B287-F2930AF54B34}" presName="conn2-1" presStyleLbl="parChTrans1D4" presStyleIdx="1" presStyleCnt="3"/>
      <dgm:spPr/>
    </dgm:pt>
    <dgm:pt modelId="{67008560-9681-4E7B-97F7-ECFECF5D0DB2}" type="pres">
      <dgm:prSet presAssocID="{E52AB8BC-B089-4714-B287-F2930AF54B34}" presName="connTx" presStyleLbl="parChTrans1D4" presStyleIdx="1" presStyleCnt="3"/>
      <dgm:spPr/>
    </dgm:pt>
    <dgm:pt modelId="{8D216E13-40AA-49D1-8476-18FF2FEA5A8D}" type="pres">
      <dgm:prSet presAssocID="{9ACDED3A-EC46-4C83-B3FB-CA11DFDCBF34}" presName="root2" presStyleCnt="0"/>
      <dgm:spPr/>
    </dgm:pt>
    <dgm:pt modelId="{86449D8B-5865-4901-A53A-B44E169CEA8B}" type="pres">
      <dgm:prSet presAssocID="{9ACDED3A-EC46-4C83-B3FB-CA11DFDCBF34}" presName="LevelTwoTextNode" presStyleLbl="node4" presStyleIdx="1" presStyleCnt="3">
        <dgm:presLayoutVars>
          <dgm:chPref val="3"/>
        </dgm:presLayoutVars>
      </dgm:prSet>
      <dgm:spPr/>
    </dgm:pt>
    <dgm:pt modelId="{642B00D2-8ECB-4B48-A729-2369A8ACA426}" type="pres">
      <dgm:prSet presAssocID="{9ACDED3A-EC46-4C83-B3FB-CA11DFDCBF34}" presName="level3hierChild" presStyleCnt="0"/>
      <dgm:spPr/>
    </dgm:pt>
    <dgm:pt modelId="{A393A41A-2B3D-4D72-8CDC-A6B50493471A}" type="pres">
      <dgm:prSet presAssocID="{4569C39C-B793-4278-813D-1EF2BB95FDC2}" presName="conn2-1" presStyleLbl="parChTrans1D3" presStyleIdx="1" presStyleCnt="2"/>
      <dgm:spPr/>
    </dgm:pt>
    <dgm:pt modelId="{91B94B09-7B5C-41D9-8BA3-8FC96DDF23C7}" type="pres">
      <dgm:prSet presAssocID="{4569C39C-B793-4278-813D-1EF2BB95FDC2}" presName="connTx" presStyleLbl="parChTrans1D3" presStyleIdx="1" presStyleCnt="2"/>
      <dgm:spPr/>
    </dgm:pt>
    <dgm:pt modelId="{5809C7A5-9F4E-4FAD-BD51-DC73CCFE7BD1}" type="pres">
      <dgm:prSet presAssocID="{8FDCAF88-4C37-4315-B905-AFC3C9F785B3}" presName="root2" presStyleCnt="0"/>
      <dgm:spPr/>
    </dgm:pt>
    <dgm:pt modelId="{8FF77875-8EEE-4353-9249-973A52C45C29}" type="pres">
      <dgm:prSet presAssocID="{8FDCAF88-4C37-4315-B905-AFC3C9F785B3}" presName="LevelTwoTextNode" presStyleLbl="node3" presStyleIdx="1" presStyleCnt="2">
        <dgm:presLayoutVars>
          <dgm:chPref val="3"/>
        </dgm:presLayoutVars>
      </dgm:prSet>
      <dgm:spPr/>
    </dgm:pt>
    <dgm:pt modelId="{5EAC5A61-4458-4B48-8288-7E5B3088A069}" type="pres">
      <dgm:prSet presAssocID="{8FDCAF88-4C37-4315-B905-AFC3C9F785B3}" presName="level3hierChild" presStyleCnt="0"/>
      <dgm:spPr/>
    </dgm:pt>
    <dgm:pt modelId="{F2874C0F-7184-4CF4-90D5-B9B43AF642CC}" type="pres">
      <dgm:prSet presAssocID="{0FD3E620-8224-422E-AA70-B381F057AEA7}" presName="conn2-1" presStyleLbl="parChTrans1D4" presStyleIdx="2" presStyleCnt="3"/>
      <dgm:spPr/>
    </dgm:pt>
    <dgm:pt modelId="{2E667688-4E34-42C4-8D83-E56828F0BE6B}" type="pres">
      <dgm:prSet presAssocID="{0FD3E620-8224-422E-AA70-B381F057AEA7}" presName="connTx" presStyleLbl="parChTrans1D4" presStyleIdx="2" presStyleCnt="3"/>
      <dgm:spPr/>
    </dgm:pt>
    <dgm:pt modelId="{C026CC4D-1B56-4241-802B-8F5DB224CA10}" type="pres">
      <dgm:prSet presAssocID="{AEBA8C8A-F022-4C42-B9F4-AC435BADF64C}" presName="root2" presStyleCnt="0"/>
      <dgm:spPr/>
    </dgm:pt>
    <dgm:pt modelId="{09A736C6-9774-4C19-B60C-6EB8C5A2C776}" type="pres">
      <dgm:prSet presAssocID="{AEBA8C8A-F022-4C42-B9F4-AC435BADF64C}" presName="LevelTwoTextNode" presStyleLbl="node4" presStyleIdx="2" presStyleCnt="3">
        <dgm:presLayoutVars>
          <dgm:chPref val="3"/>
        </dgm:presLayoutVars>
      </dgm:prSet>
      <dgm:spPr/>
    </dgm:pt>
    <dgm:pt modelId="{324280D9-650F-433B-935B-53DD8D2B267F}" type="pres">
      <dgm:prSet presAssocID="{AEBA8C8A-F022-4C42-B9F4-AC435BADF64C}" presName="level3hierChild" presStyleCnt="0"/>
      <dgm:spPr/>
    </dgm:pt>
  </dgm:ptLst>
  <dgm:cxnLst>
    <dgm:cxn modelId="{76F55713-63E2-4DF3-9328-3D0F417957B6}" type="presOf" srcId="{E52AB8BC-B089-4714-B287-F2930AF54B34}" destId="{F5841DCF-3C1D-4082-B5AB-4BA2F8216AA2}" srcOrd="0" destOrd="0" presId="urn:microsoft.com/office/officeart/2005/8/layout/hierarchy2"/>
    <dgm:cxn modelId="{D5827614-3594-4EB2-AF6B-404B36A2FA28}" type="presOf" srcId="{FDBA8360-494B-48ED-BB80-727805FC2216}" destId="{F6ED3447-0837-48B2-AC4D-EFE103576840}" srcOrd="0" destOrd="0" presId="urn:microsoft.com/office/officeart/2005/8/layout/hierarchy2"/>
    <dgm:cxn modelId="{0D39F819-CE6C-431B-878D-D019DFF85EF8}" type="presOf" srcId="{48A5F995-472F-4ED5-AFA5-1A6A7293B1CD}" destId="{D4E71204-BACD-4B7C-B6C7-B812E904243D}" srcOrd="0" destOrd="0" presId="urn:microsoft.com/office/officeart/2005/8/layout/hierarchy2"/>
    <dgm:cxn modelId="{9E18251D-CDAC-4621-9540-F848D84CD7F9}" type="presOf" srcId="{8FDCAF88-4C37-4315-B905-AFC3C9F785B3}" destId="{8FF77875-8EEE-4353-9249-973A52C45C29}" srcOrd="0" destOrd="0" presId="urn:microsoft.com/office/officeart/2005/8/layout/hierarchy2"/>
    <dgm:cxn modelId="{8DA32721-2274-455B-B9AA-A9D141862286}" type="presOf" srcId="{1B258D6C-1D10-45C5-808F-FC6E2B655487}" destId="{54D93E3A-5428-40AD-88DE-51638622E885}" srcOrd="0" destOrd="0" presId="urn:microsoft.com/office/officeart/2005/8/layout/hierarchy2"/>
    <dgm:cxn modelId="{E73E892A-6918-40D0-B4D3-70082FA812FF}" type="presOf" srcId="{C6FAAB29-DB88-423A-BB1C-60FBAE5BEB25}" destId="{95B22D24-8A4B-463C-864D-C2996F6B0160}" srcOrd="1" destOrd="0" presId="urn:microsoft.com/office/officeart/2005/8/layout/hierarchy2"/>
    <dgm:cxn modelId="{7B87FA2C-E478-450D-B794-A658499AF37F}" srcId="{7AD26467-F59D-49FC-A11C-8F74BC7097C6}" destId="{C57B3B48-517E-44CB-9BB2-F6C331FF0875}" srcOrd="0" destOrd="0" parTransId="{46268C20-DE1D-4A30-87A8-D91D5B53C85C}" sibTransId="{A00F5CEE-3573-4A45-9145-646977433872}"/>
    <dgm:cxn modelId="{90619534-7EEE-49CF-A11F-8EAE2E878A7B}" srcId="{8FDCAF88-4C37-4315-B905-AFC3C9F785B3}" destId="{AEBA8C8A-F022-4C42-B9F4-AC435BADF64C}" srcOrd="0" destOrd="0" parTransId="{0FD3E620-8224-422E-AA70-B381F057AEA7}" sibTransId="{67E22170-FC7E-4222-A4B7-7B9348BA4B54}"/>
    <dgm:cxn modelId="{20445C42-B6EB-4A24-A6F4-99C68BF8538D}" srcId="{1B258D6C-1D10-45C5-808F-FC6E2B655487}" destId="{8FDCAF88-4C37-4315-B905-AFC3C9F785B3}" srcOrd="1" destOrd="0" parTransId="{4569C39C-B793-4278-813D-1EF2BB95FDC2}" sibTransId="{3D80A0A6-E8E0-4C46-BDD3-27423D6C8BCA}"/>
    <dgm:cxn modelId="{96080247-2A85-4D2A-91DC-8A3F0A106FD6}" srcId="{C57B3B48-517E-44CB-9BB2-F6C331FF0875}" destId="{1B258D6C-1D10-45C5-808F-FC6E2B655487}" srcOrd="0" destOrd="0" parTransId="{48A5F995-472F-4ED5-AFA5-1A6A7293B1CD}" sibTransId="{D853AF23-D526-4E56-B0DC-6CEDB70F5D1E}"/>
    <dgm:cxn modelId="{1487E84D-5E08-4758-9989-A361EAD4E228}" type="presOf" srcId="{7AD26467-F59D-49FC-A11C-8F74BC7097C6}" destId="{42A8D1DC-5DA7-4446-B716-3E6C32C803CC}" srcOrd="0" destOrd="0" presId="urn:microsoft.com/office/officeart/2005/8/layout/hierarchy2"/>
    <dgm:cxn modelId="{92DD735C-E43F-44E4-A75F-8582DF5E7555}" type="presOf" srcId="{E52AB8BC-B089-4714-B287-F2930AF54B34}" destId="{67008560-9681-4E7B-97F7-ECFECF5D0DB2}" srcOrd="1" destOrd="0" presId="urn:microsoft.com/office/officeart/2005/8/layout/hierarchy2"/>
    <dgm:cxn modelId="{EEC47A5E-5A39-4347-89EF-783BDD4CE105}" type="presOf" srcId="{C57B3B48-517E-44CB-9BB2-F6C331FF0875}" destId="{FE3F5C1E-0753-4F15-BFF3-176A376B8BD8}" srcOrd="0" destOrd="0" presId="urn:microsoft.com/office/officeart/2005/8/layout/hierarchy2"/>
    <dgm:cxn modelId="{0097AA5F-8A82-40FD-A83E-A944103DC582}" type="presOf" srcId="{48A5F995-472F-4ED5-AFA5-1A6A7293B1CD}" destId="{F7F41770-35C6-4A47-8758-2A41C75F00A5}" srcOrd="1" destOrd="0" presId="urn:microsoft.com/office/officeart/2005/8/layout/hierarchy2"/>
    <dgm:cxn modelId="{2A714B81-6C08-4599-8B49-22104E464A84}" type="presOf" srcId="{BB3C04A6-B79C-4006-AF41-E9707BF56CC9}" destId="{74C7BC2A-FB61-4C8A-9DA4-C0E225C90462}" srcOrd="1" destOrd="0" presId="urn:microsoft.com/office/officeart/2005/8/layout/hierarchy2"/>
    <dgm:cxn modelId="{8B2E388D-8331-4B04-9B19-FBD28BEA5202}" type="presOf" srcId="{9A3D3CC2-C9B8-4953-BCBD-936081A45A62}" destId="{368448B7-2732-4E2F-AD5D-7160553BA0E9}" srcOrd="0" destOrd="0" presId="urn:microsoft.com/office/officeart/2005/8/layout/hierarchy2"/>
    <dgm:cxn modelId="{FB864290-6A7D-4B32-90C8-BF056EB9BDC4}" type="presOf" srcId="{4569C39C-B793-4278-813D-1EF2BB95FDC2}" destId="{91B94B09-7B5C-41D9-8BA3-8FC96DDF23C7}" srcOrd="1" destOrd="0" presId="urn:microsoft.com/office/officeart/2005/8/layout/hierarchy2"/>
    <dgm:cxn modelId="{4C567395-1AD2-4465-8474-D5F34900FEC9}" type="presOf" srcId="{0FD3E620-8224-422E-AA70-B381F057AEA7}" destId="{2E667688-4E34-42C4-8D83-E56828F0BE6B}" srcOrd="1" destOrd="0" presId="urn:microsoft.com/office/officeart/2005/8/layout/hierarchy2"/>
    <dgm:cxn modelId="{94177EA0-C958-4D7C-B25E-F7685AD23E6C}" type="presOf" srcId="{BB3C04A6-B79C-4006-AF41-E9707BF56CC9}" destId="{E8C31DE7-AB28-4474-9E68-12356C3494A3}" srcOrd="0" destOrd="0" presId="urn:microsoft.com/office/officeart/2005/8/layout/hierarchy2"/>
    <dgm:cxn modelId="{1DE295C5-660D-4E75-80E8-CB254C88508B}" type="presOf" srcId="{C6FAAB29-DB88-423A-BB1C-60FBAE5BEB25}" destId="{91869B1B-4759-4CB0-BDF7-898226F36FC8}" srcOrd="0" destOrd="0" presId="urn:microsoft.com/office/officeart/2005/8/layout/hierarchy2"/>
    <dgm:cxn modelId="{489E7AC9-C7DE-4C0A-9C05-436A3F67A5A2}" type="presOf" srcId="{0FD3E620-8224-422E-AA70-B381F057AEA7}" destId="{F2874C0F-7184-4CF4-90D5-B9B43AF642CC}" srcOrd="0" destOrd="0" presId="urn:microsoft.com/office/officeart/2005/8/layout/hierarchy2"/>
    <dgm:cxn modelId="{4C98E2CD-141B-42CC-907A-70529302C632}" type="presOf" srcId="{4569C39C-B793-4278-813D-1EF2BB95FDC2}" destId="{A393A41A-2B3D-4D72-8CDC-A6B50493471A}" srcOrd="0" destOrd="0" presId="urn:microsoft.com/office/officeart/2005/8/layout/hierarchy2"/>
    <dgm:cxn modelId="{B966A9D5-E309-4EC3-A608-E70410D6D6DF}" srcId="{9A3D3CC2-C9B8-4953-BCBD-936081A45A62}" destId="{9ACDED3A-EC46-4C83-B3FB-CA11DFDCBF34}" srcOrd="0" destOrd="0" parTransId="{E52AB8BC-B089-4714-B287-F2930AF54B34}" sibTransId="{1AC8FAD7-835C-47BD-85ED-F6E8B5EF187F}"/>
    <dgm:cxn modelId="{D3C70BE2-C07F-4E7E-A0A4-65C31395FBAB}" srcId="{FDBA8360-494B-48ED-BB80-727805FC2216}" destId="{9A3D3CC2-C9B8-4953-BCBD-936081A45A62}" srcOrd="0" destOrd="0" parTransId="{BB3C04A6-B79C-4006-AF41-E9707BF56CC9}" sibTransId="{DA1BE055-D56E-4861-9A16-774ECC1DC3B6}"/>
    <dgm:cxn modelId="{F3FC54E4-7FA4-48E1-A95A-EFF4FF995130}" type="presOf" srcId="{AEBA8C8A-F022-4C42-B9F4-AC435BADF64C}" destId="{09A736C6-9774-4C19-B60C-6EB8C5A2C776}" srcOrd="0" destOrd="0" presId="urn:microsoft.com/office/officeart/2005/8/layout/hierarchy2"/>
    <dgm:cxn modelId="{3934E3F6-9CAE-40F2-A925-B11F568D777F}" srcId="{1B258D6C-1D10-45C5-808F-FC6E2B655487}" destId="{FDBA8360-494B-48ED-BB80-727805FC2216}" srcOrd="0" destOrd="0" parTransId="{C6FAAB29-DB88-423A-BB1C-60FBAE5BEB25}" sibTransId="{4A3DB854-F942-4673-A86D-E413D645B3A3}"/>
    <dgm:cxn modelId="{29151BFC-1749-45D1-93D6-78F40160EC05}" type="presOf" srcId="{9ACDED3A-EC46-4C83-B3FB-CA11DFDCBF34}" destId="{86449D8B-5865-4901-A53A-B44E169CEA8B}" srcOrd="0" destOrd="0" presId="urn:microsoft.com/office/officeart/2005/8/layout/hierarchy2"/>
    <dgm:cxn modelId="{FC387000-3085-4A51-8064-23920D6F999B}" type="presParOf" srcId="{42A8D1DC-5DA7-4446-B716-3E6C32C803CC}" destId="{1CBEA55C-39DB-4F0C-BB10-0E4D2B315880}" srcOrd="0" destOrd="0" presId="urn:microsoft.com/office/officeart/2005/8/layout/hierarchy2"/>
    <dgm:cxn modelId="{3AA6A930-5E20-4BC1-927C-B0634CF9DCAF}" type="presParOf" srcId="{1CBEA55C-39DB-4F0C-BB10-0E4D2B315880}" destId="{FE3F5C1E-0753-4F15-BFF3-176A376B8BD8}" srcOrd="0" destOrd="0" presId="urn:microsoft.com/office/officeart/2005/8/layout/hierarchy2"/>
    <dgm:cxn modelId="{14A14CB8-AB51-41C3-B724-FD92E0B646D0}" type="presParOf" srcId="{1CBEA55C-39DB-4F0C-BB10-0E4D2B315880}" destId="{B927748B-B167-4EEF-9590-E13D2C25C174}" srcOrd="1" destOrd="0" presId="urn:microsoft.com/office/officeart/2005/8/layout/hierarchy2"/>
    <dgm:cxn modelId="{8B1CCDE8-CBBB-4EBA-92CD-0AF5C3A7839A}" type="presParOf" srcId="{B927748B-B167-4EEF-9590-E13D2C25C174}" destId="{D4E71204-BACD-4B7C-B6C7-B812E904243D}" srcOrd="0" destOrd="0" presId="urn:microsoft.com/office/officeart/2005/8/layout/hierarchy2"/>
    <dgm:cxn modelId="{64BBF517-D138-4E61-94AD-D4FCDA98391F}" type="presParOf" srcId="{D4E71204-BACD-4B7C-B6C7-B812E904243D}" destId="{F7F41770-35C6-4A47-8758-2A41C75F00A5}" srcOrd="0" destOrd="0" presId="urn:microsoft.com/office/officeart/2005/8/layout/hierarchy2"/>
    <dgm:cxn modelId="{8065EE4F-B39E-4832-AF52-4285A2496B40}" type="presParOf" srcId="{B927748B-B167-4EEF-9590-E13D2C25C174}" destId="{F818D290-D775-48F5-8163-F2DB86201D29}" srcOrd="1" destOrd="0" presId="urn:microsoft.com/office/officeart/2005/8/layout/hierarchy2"/>
    <dgm:cxn modelId="{BB8A8111-C9F1-4970-B64E-A9DDD56B5C61}" type="presParOf" srcId="{F818D290-D775-48F5-8163-F2DB86201D29}" destId="{54D93E3A-5428-40AD-88DE-51638622E885}" srcOrd="0" destOrd="0" presId="urn:microsoft.com/office/officeart/2005/8/layout/hierarchy2"/>
    <dgm:cxn modelId="{2652AD88-3DA9-4F9A-8553-B380E5E6E4AC}" type="presParOf" srcId="{F818D290-D775-48F5-8163-F2DB86201D29}" destId="{123D17EE-A2DF-4FB1-B91D-62A6335BE8F9}" srcOrd="1" destOrd="0" presId="urn:microsoft.com/office/officeart/2005/8/layout/hierarchy2"/>
    <dgm:cxn modelId="{14DC2476-CC9E-4B11-9E7B-99A4F8847A4A}" type="presParOf" srcId="{123D17EE-A2DF-4FB1-B91D-62A6335BE8F9}" destId="{91869B1B-4759-4CB0-BDF7-898226F36FC8}" srcOrd="0" destOrd="0" presId="urn:microsoft.com/office/officeart/2005/8/layout/hierarchy2"/>
    <dgm:cxn modelId="{84C66A0A-140F-48E8-805C-D5F673DF9436}" type="presParOf" srcId="{91869B1B-4759-4CB0-BDF7-898226F36FC8}" destId="{95B22D24-8A4B-463C-864D-C2996F6B0160}" srcOrd="0" destOrd="0" presId="urn:microsoft.com/office/officeart/2005/8/layout/hierarchy2"/>
    <dgm:cxn modelId="{CF3E3DD5-CF73-4EB5-A698-66FFED606B3F}" type="presParOf" srcId="{123D17EE-A2DF-4FB1-B91D-62A6335BE8F9}" destId="{40258981-2969-4E11-98E5-D1B59C15C1A4}" srcOrd="1" destOrd="0" presId="urn:microsoft.com/office/officeart/2005/8/layout/hierarchy2"/>
    <dgm:cxn modelId="{4F9C7500-D894-4E5A-AC6D-A15EE37F7F6D}" type="presParOf" srcId="{40258981-2969-4E11-98E5-D1B59C15C1A4}" destId="{F6ED3447-0837-48B2-AC4D-EFE103576840}" srcOrd="0" destOrd="0" presId="urn:microsoft.com/office/officeart/2005/8/layout/hierarchy2"/>
    <dgm:cxn modelId="{4476B259-5AE5-48A4-BD93-83ED40C847E5}" type="presParOf" srcId="{40258981-2969-4E11-98E5-D1B59C15C1A4}" destId="{148CD019-765F-4B32-AEF5-D59C3793D7E3}" srcOrd="1" destOrd="0" presId="urn:microsoft.com/office/officeart/2005/8/layout/hierarchy2"/>
    <dgm:cxn modelId="{C3443CF8-D69C-452A-8313-BE40EB4CDAFF}" type="presParOf" srcId="{148CD019-765F-4B32-AEF5-D59C3793D7E3}" destId="{E8C31DE7-AB28-4474-9E68-12356C3494A3}" srcOrd="0" destOrd="0" presId="urn:microsoft.com/office/officeart/2005/8/layout/hierarchy2"/>
    <dgm:cxn modelId="{3D6459FB-98BE-46EF-817D-022DEC1E1A64}" type="presParOf" srcId="{E8C31DE7-AB28-4474-9E68-12356C3494A3}" destId="{74C7BC2A-FB61-4C8A-9DA4-C0E225C90462}" srcOrd="0" destOrd="0" presId="urn:microsoft.com/office/officeart/2005/8/layout/hierarchy2"/>
    <dgm:cxn modelId="{D1E9CE8C-5303-456C-A4BE-6715FCEAE510}" type="presParOf" srcId="{148CD019-765F-4B32-AEF5-D59C3793D7E3}" destId="{171319F8-6EE0-41C1-8051-57CEFD59153F}" srcOrd="1" destOrd="0" presId="urn:microsoft.com/office/officeart/2005/8/layout/hierarchy2"/>
    <dgm:cxn modelId="{ABED3382-CA50-4ADB-AED6-8EA6CD5FFA8E}" type="presParOf" srcId="{171319F8-6EE0-41C1-8051-57CEFD59153F}" destId="{368448B7-2732-4E2F-AD5D-7160553BA0E9}" srcOrd="0" destOrd="0" presId="urn:microsoft.com/office/officeart/2005/8/layout/hierarchy2"/>
    <dgm:cxn modelId="{B2F2B165-DB95-420E-891F-3D83798B70E3}" type="presParOf" srcId="{171319F8-6EE0-41C1-8051-57CEFD59153F}" destId="{C24713A7-EA75-4F61-B367-F76B71D70A19}" srcOrd="1" destOrd="0" presId="urn:microsoft.com/office/officeart/2005/8/layout/hierarchy2"/>
    <dgm:cxn modelId="{120328B1-11A1-4312-A1B9-8A06AD0F1CAA}" type="presParOf" srcId="{C24713A7-EA75-4F61-B367-F76B71D70A19}" destId="{F5841DCF-3C1D-4082-B5AB-4BA2F8216AA2}" srcOrd="0" destOrd="0" presId="urn:microsoft.com/office/officeart/2005/8/layout/hierarchy2"/>
    <dgm:cxn modelId="{EA121BC5-42E9-4632-8B0D-1AD26EB90780}" type="presParOf" srcId="{F5841DCF-3C1D-4082-B5AB-4BA2F8216AA2}" destId="{67008560-9681-4E7B-97F7-ECFECF5D0DB2}" srcOrd="0" destOrd="0" presId="urn:microsoft.com/office/officeart/2005/8/layout/hierarchy2"/>
    <dgm:cxn modelId="{723454AD-336F-4CCC-87FB-D9D68390F785}" type="presParOf" srcId="{C24713A7-EA75-4F61-B367-F76B71D70A19}" destId="{8D216E13-40AA-49D1-8476-18FF2FEA5A8D}" srcOrd="1" destOrd="0" presId="urn:microsoft.com/office/officeart/2005/8/layout/hierarchy2"/>
    <dgm:cxn modelId="{FEF18CA6-711C-4A22-826F-315B90D381BE}" type="presParOf" srcId="{8D216E13-40AA-49D1-8476-18FF2FEA5A8D}" destId="{86449D8B-5865-4901-A53A-B44E169CEA8B}" srcOrd="0" destOrd="0" presId="urn:microsoft.com/office/officeart/2005/8/layout/hierarchy2"/>
    <dgm:cxn modelId="{099B1F57-3715-44B7-869B-2429C9A0085F}" type="presParOf" srcId="{8D216E13-40AA-49D1-8476-18FF2FEA5A8D}" destId="{642B00D2-8ECB-4B48-A729-2369A8ACA426}" srcOrd="1" destOrd="0" presId="urn:microsoft.com/office/officeart/2005/8/layout/hierarchy2"/>
    <dgm:cxn modelId="{37CC7CB4-1D88-4118-821E-A6666221B4C3}" type="presParOf" srcId="{123D17EE-A2DF-4FB1-B91D-62A6335BE8F9}" destId="{A393A41A-2B3D-4D72-8CDC-A6B50493471A}" srcOrd="2" destOrd="0" presId="urn:microsoft.com/office/officeart/2005/8/layout/hierarchy2"/>
    <dgm:cxn modelId="{636CF92B-58EA-4248-8290-AD19BEFEFB43}" type="presParOf" srcId="{A393A41A-2B3D-4D72-8CDC-A6B50493471A}" destId="{91B94B09-7B5C-41D9-8BA3-8FC96DDF23C7}" srcOrd="0" destOrd="0" presId="urn:microsoft.com/office/officeart/2005/8/layout/hierarchy2"/>
    <dgm:cxn modelId="{90647831-42F6-4ACD-A087-0F7BFA38E256}" type="presParOf" srcId="{123D17EE-A2DF-4FB1-B91D-62A6335BE8F9}" destId="{5809C7A5-9F4E-4FAD-BD51-DC73CCFE7BD1}" srcOrd="3" destOrd="0" presId="urn:microsoft.com/office/officeart/2005/8/layout/hierarchy2"/>
    <dgm:cxn modelId="{711FE753-0D59-4DB9-AAA1-C64B9F829AC1}" type="presParOf" srcId="{5809C7A5-9F4E-4FAD-BD51-DC73CCFE7BD1}" destId="{8FF77875-8EEE-4353-9249-973A52C45C29}" srcOrd="0" destOrd="0" presId="urn:microsoft.com/office/officeart/2005/8/layout/hierarchy2"/>
    <dgm:cxn modelId="{40DF59AF-4D61-4725-9EAB-D49FCB480143}" type="presParOf" srcId="{5809C7A5-9F4E-4FAD-BD51-DC73CCFE7BD1}" destId="{5EAC5A61-4458-4B48-8288-7E5B3088A069}" srcOrd="1" destOrd="0" presId="urn:microsoft.com/office/officeart/2005/8/layout/hierarchy2"/>
    <dgm:cxn modelId="{92F4A9E3-EDF6-45F5-956F-A444E62BE238}" type="presParOf" srcId="{5EAC5A61-4458-4B48-8288-7E5B3088A069}" destId="{F2874C0F-7184-4CF4-90D5-B9B43AF642CC}" srcOrd="0" destOrd="0" presId="urn:microsoft.com/office/officeart/2005/8/layout/hierarchy2"/>
    <dgm:cxn modelId="{1F9AB7BD-6B81-4562-9730-6EF19E971133}" type="presParOf" srcId="{F2874C0F-7184-4CF4-90D5-B9B43AF642CC}" destId="{2E667688-4E34-42C4-8D83-E56828F0BE6B}" srcOrd="0" destOrd="0" presId="urn:microsoft.com/office/officeart/2005/8/layout/hierarchy2"/>
    <dgm:cxn modelId="{0ED15047-035A-4CAB-82E1-DB277DF58380}" type="presParOf" srcId="{5EAC5A61-4458-4B48-8288-7E5B3088A069}" destId="{C026CC4D-1B56-4241-802B-8F5DB224CA10}" srcOrd="1" destOrd="0" presId="urn:microsoft.com/office/officeart/2005/8/layout/hierarchy2"/>
    <dgm:cxn modelId="{AD7FF756-37AE-4D92-A7A1-3850679070C3}" type="presParOf" srcId="{C026CC4D-1B56-4241-802B-8F5DB224CA10}" destId="{09A736C6-9774-4C19-B60C-6EB8C5A2C776}" srcOrd="0" destOrd="0" presId="urn:microsoft.com/office/officeart/2005/8/layout/hierarchy2"/>
    <dgm:cxn modelId="{AE7B69CA-2A9C-456C-95FD-AFE655190A29}" type="presParOf" srcId="{C026CC4D-1B56-4241-802B-8F5DB224CA10}" destId="{324280D9-650F-433B-935B-53DD8D2B267F}" srcOrd="1" destOrd="0" presId="urn:microsoft.com/office/officeart/2005/8/layout/hierarchy2"/>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5F9FF-E725-4BE1-937C-537ADAB6C00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E28BDFB-0430-42E8-B5CA-78A79120D308}">
      <dgm:prSet/>
      <dgm:spPr/>
      <dgm:t>
        <a:bodyPr/>
        <a:lstStyle/>
        <a:p>
          <a:r>
            <a:rPr lang="en-US" dirty="0"/>
            <a:t>Low adherence in real-world</a:t>
          </a:r>
        </a:p>
      </dgm:t>
    </dgm:pt>
    <dgm:pt modelId="{0D458E74-CC91-45B0-B035-9A1558EA9CC3}" type="parTrans" cxnId="{D4C435E2-196D-4355-B717-47AF8DBC5081}">
      <dgm:prSet/>
      <dgm:spPr/>
      <dgm:t>
        <a:bodyPr/>
        <a:lstStyle/>
        <a:p>
          <a:endParaRPr lang="en-US"/>
        </a:p>
      </dgm:t>
    </dgm:pt>
    <dgm:pt modelId="{02152186-28D0-4272-B5CC-C8BFEEC40438}" type="sibTrans" cxnId="{D4C435E2-196D-4355-B717-47AF8DBC5081}">
      <dgm:prSet/>
      <dgm:spPr/>
      <dgm:t>
        <a:bodyPr/>
        <a:lstStyle/>
        <a:p>
          <a:endParaRPr lang="en-US"/>
        </a:p>
      </dgm:t>
    </dgm:pt>
    <dgm:pt modelId="{33726A4E-D3B4-4E08-97F4-8FB15C2EF775}">
      <dgm:prSet/>
      <dgm:spPr/>
      <dgm:t>
        <a:bodyPr/>
        <a:lstStyle/>
        <a:p>
          <a:r>
            <a:rPr lang="en-US" dirty="0"/>
            <a:t>Large upfront cost</a:t>
          </a:r>
        </a:p>
      </dgm:t>
    </dgm:pt>
    <dgm:pt modelId="{9743C04E-F16E-40CA-A435-1D75C4E696CB}" type="parTrans" cxnId="{4ADA980D-1483-48D4-B9E3-E6F9D75B9D5C}">
      <dgm:prSet/>
      <dgm:spPr/>
      <dgm:t>
        <a:bodyPr/>
        <a:lstStyle/>
        <a:p>
          <a:endParaRPr lang="en-US"/>
        </a:p>
      </dgm:t>
    </dgm:pt>
    <dgm:pt modelId="{9D6E8F70-FF7E-4EAA-9E17-FF63E73589AB}" type="sibTrans" cxnId="{4ADA980D-1483-48D4-B9E3-E6F9D75B9D5C}">
      <dgm:prSet/>
      <dgm:spPr/>
      <dgm:t>
        <a:bodyPr/>
        <a:lstStyle/>
        <a:p>
          <a:endParaRPr lang="en-US"/>
        </a:p>
      </dgm:t>
    </dgm:pt>
    <dgm:pt modelId="{BC92677F-92CE-4D37-AA5B-F7DF6641E7CE}">
      <dgm:prSet/>
      <dgm:spPr/>
      <dgm:t>
        <a:bodyPr/>
        <a:lstStyle/>
        <a:p>
          <a:r>
            <a:rPr lang="en-US"/>
            <a:t>Invasive</a:t>
          </a:r>
        </a:p>
      </dgm:t>
    </dgm:pt>
    <dgm:pt modelId="{36A71BB6-68AA-4706-803D-DD45050C6145}" type="parTrans" cxnId="{E22CAF04-C2F1-453A-B4C9-914FBE8FDC23}">
      <dgm:prSet/>
      <dgm:spPr/>
      <dgm:t>
        <a:bodyPr/>
        <a:lstStyle/>
        <a:p>
          <a:endParaRPr lang="en-US"/>
        </a:p>
      </dgm:t>
    </dgm:pt>
    <dgm:pt modelId="{669C9A63-BBAD-42FD-933E-D188AA6348FB}" type="sibTrans" cxnId="{E22CAF04-C2F1-453A-B4C9-914FBE8FDC23}">
      <dgm:prSet/>
      <dgm:spPr/>
      <dgm:t>
        <a:bodyPr/>
        <a:lstStyle/>
        <a:p>
          <a:endParaRPr lang="en-US"/>
        </a:p>
      </dgm:t>
    </dgm:pt>
    <dgm:pt modelId="{74125F83-D9B3-4906-8699-FDA1459CE459}">
      <dgm:prSet/>
      <dgm:spPr/>
      <dgm:t>
        <a:bodyPr/>
        <a:lstStyle/>
        <a:p>
          <a:r>
            <a:rPr lang="en-US"/>
            <a:t>Limited resources</a:t>
          </a:r>
        </a:p>
      </dgm:t>
    </dgm:pt>
    <dgm:pt modelId="{DAC6CE4E-C000-413C-B791-4EA1DDCBE85E}" type="parTrans" cxnId="{F83D7259-3111-4271-AC5C-FED7A4B4A1AA}">
      <dgm:prSet/>
      <dgm:spPr/>
      <dgm:t>
        <a:bodyPr/>
        <a:lstStyle/>
        <a:p>
          <a:endParaRPr lang="en-US"/>
        </a:p>
      </dgm:t>
    </dgm:pt>
    <dgm:pt modelId="{DB079C90-F191-4C5B-980D-B2C635346F5D}" type="sibTrans" cxnId="{F83D7259-3111-4271-AC5C-FED7A4B4A1AA}">
      <dgm:prSet/>
      <dgm:spPr/>
      <dgm:t>
        <a:bodyPr/>
        <a:lstStyle/>
        <a:p>
          <a:endParaRPr lang="en-US"/>
        </a:p>
      </dgm:t>
    </dgm:pt>
    <dgm:pt modelId="{9C8DD3C8-E68D-4EAD-B565-35BD2F4A3561}">
      <dgm:prSet/>
      <dgm:spPr/>
      <dgm:t>
        <a:bodyPr/>
        <a:lstStyle/>
        <a:p>
          <a:r>
            <a:rPr lang="en-US"/>
            <a:t>Requires high-quality colonoscopy (high ADR)</a:t>
          </a:r>
        </a:p>
      </dgm:t>
    </dgm:pt>
    <dgm:pt modelId="{A89B2765-8C29-4606-8980-8020A2AC532E}" type="parTrans" cxnId="{637FA5C6-CF2F-45BD-A5A6-3E9C20502655}">
      <dgm:prSet/>
      <dgm:spPr/>
      <dgm:t>
        <a:bodyPr/>
        <a:lstStyle/>
        <a:p>
          <a:endParaRPr lang="en-US"/>
        </a:p>
      </dgm:t>
    </dgm:pt>
    <dgm:pt modelId="{FCE97998-2DC8-497D-930F-15E9EFF5CA8C}" type="sibTrans" cxnId="{637FA5C6-CF2F-45BD-A5A6-3E9C20502655}">
      <dgm:prSet/>
      <dgm:spPr/>
      <dgm:t>
        <a:bodyPr/>
        <a:lstStyle/>
        <a:p>
          <a:endParaRPr lang="en-US"/>
        </a:p>
      </dgm:t>
    </dgm:pt>
    <dgm:pt modelId="{B5E87814-09A5-4457-BA4B-F9A770C180CD}" type="pres">
      <dgm:prSet presAssocID="{7AF5F9FF-E725-4BE1-937C-537ADAB6C00B}" presName="root" presStyleCnt="0">
        <dgm:presLayoutVars>
          <dgm:dir/>
          <dgm:resizeHandles val="exact"/>
        </dgm:presLayoutVars>
      </dgm:prSet>
      <dgm:spPr/>
    </dgm:pt>
    <dgm:pt modelId="{D5BED063-C718-4779-B534-AFEC0DA6777A}" type="pres">
      <dgm:prSet presAssocID="{EE28BDFB-0430-42E8-B5CA-78A79120D308}" presName="compNode" presStyleCnt="0"/>
      <dgm:spPr/>
    </dgm:pt>
    <dgm:pt modelId="{8415AE91-3A75-4EEF-9A7D-59436CE58D47}" type="pres">
      <dgm:prSet presAssocID="{EE28BDFB-0430-42E8-B5CA-78A79120D308}" presName="bgRect" presStyleLbl="bgShp" presStyleIdx="0" presStyleCnt="5"/>
      <dgm:spPr/>
    </dgm:pt>
    <dgm:pt modelId="{6A0A4B85-F91A-4A9C-8C0F-93CFB75A53F7}" type="pres">
      <dgm:prSet presAssocID="{EE28BDFB-0430-42E8-B5CA-78A79120D308}"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dicine"/>
        </a:ext>
      </dgm:extLst>
    </dgm:pt>
    <dgm:pt modelId="{789300A3-E583-4F33-9E09-ECABB2C94E69}" type="pres">
      <dgm:prSet presAssocID="{EE28BDFB-0430-42E8-B5CA-78A79120D308}" presName="spaceRect" presStyleCnt="0"/>
      <dgm:spPr/>
    </dgm:pt>
    <dgm:pt modelId="{F66B1605-1979-4AF7-B477-9FEF04D7CD8B}" type="pres">
      <dgm:prSet presAssocID="{EE28BDFB-0430-42E8-B5CA-78A79120D308}" presName="parTx" presStyleLbl="revTx" presStyleIdx="0" presStyleCnt="5">
        <dgm:presLayoutVars>
          <dgm:chMax val="0"/>
          <dgm:chPref val="0"/>
        </dgm:presLayoutVars>
      </dgm:prSet>
      <dgm:spPr/>
    </dgm:pt>
    <dgm:pt modelId="{59B7EB74-B28A-4308-A706-5678FAB05700}" type="pres">
      <dgm:prSet presAssocID="{02152186-28D0-4272-B5CC-C8BFEEC40438}" presName="sibTrans" presStyleCnt="0"/>
      <dgm:spPr/>
    </dgm:pt>
    <dgm:pt modelId="{807C45E6-D92F-4DC6-BAC5-90676A04FB2B}" type="pres">
      <dgm:prSet presAssocID="{33726A4E-D3B4-4E08-97F4-8FB15C2EF775}" presName="compNode" presStyleCnt="0"/>
      <dgm:spPr/>
    </dgm:pt>
    <dgm:pt modelId="{188073B2-45FD-4226-945A-58D433A7E937}" type="pres">
      <dgm:prSet presAssocID="{33726A4E-D3B4-4E08-97F4-8FB15C2EF775}" presName="bgRect" presStyleLbl="bgShp" presStyleIdx="1" presStyleCnt="5"/>
      <dgm:spPr/>
    </dgm:pt>
    <dgm:pt modelId="{33AEB161-23AB-4EB5-85FF-354A33556E1F}" type="pres">
      <dgm:prSet presAssocID="{33726A4E-D3B4-4E08-97F4-8FB15C2EF775}"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0CC2612-677B-4CE9-A0DD-F5E12BD9EB64}" type="pres">
      <dgm:prSet presAssocID="{33726A4E-D3B4-4E08-97F4-8FB15C2EF775}" presName="spaceRect" presStyleCnt="0"/>
      <dgm:spPr/>
    </dgm:pt>
    <dgm:pt modelId="{5FB25D67-1907-495A-A3B1-8BC20136D1E1}" type="pres">
      <dgm:prSet presAssocID="{33726A4E-D3B4-4E08-97F4-8FB15C2EF775}" presName="parTx" presStyleLbl="revTx" presStyleIdx="1" presStyleCnt="5">
        <dgm:presLayoutVars>
          <dgm:chMax val="0"/>
          <dgm:chPref val="0"/>
        </dgm:presLayoutVars>
      </dgm:prSet>
      <dgm:spPr/>
    </dgm:pt>
    <dgm:pt modelId="{7B696481-2E43-4896-A88B-FD2512D7C6E6}" type="pres">
      <dgm:prSet presAssocID="{9D6E8F70-FF7E-4EAA-9E17-FF63E73589AB}" presName="sibTrans" presStyleCnt="0"/>
      <dgm:spPr/>
    </dgm:pt>
    <dgm:pt modelId="{66454494-CDB5-49B4-8CEE-0404670E0EA3}" type="pres">
      <dgm:prSet presAssocID="{BC92677F-92CE-4D37-AA5B-F7DF6641E7CE}" presName="compNode" presStyleCnt="0"/>
      <dgm:spPr/>
    </dgm:pt>
    <dgm:pt modelId="{C6ECF517-1DDD-48DD-9E83-A8798B4F80FB}" type="pres">
      <dgm:prSet presAssocID="{BC92677F-92CE-4D37-AA5B-F7DF6641E7CE}" presName="bgRect" presStyleLbl="bgShp" presStyleIdx="2" presStyleCnt="5"/>
      <dgm:spPr/>
    </dgm:pt>
    <dgm:pt modelId="{9B7F853B-927B-4333-AA7C-2ACF9ADC1F34}" type="pres">
      <dgm:prSet presAssocID="{BC92677F-92CE-4D37-AA5B-F7DF6641E7CE}"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Needle"/>
        </a:ext>
      </dgm:extLst>
    </dgm:pt>
    <dgm:pt modelId="{F32FC95C-D4F0-423A-ACBE-A641D1E6EA2D}" type="pres">
      <dgm:prSet presAssocID="{BC92677F-92CE-4D37-AA5B-F7DF6641E7CE}" presName="spaceRect" presStyleCnt="0"/>
      <dgm:spPr/>
    </dgm:pt>
    <dgm:pt modelId="{25B87DEE-1681-4612-AAFB-DCC50AEFCD19}" type="pres">
      <dgm:prSet presAssocID="{BC92677F-92CE-4D37-AA5B-F7DF6641E7CE}" presName="parTx" presStyleLbl="revTx" presStyleIdx="2" presStyleCnt="5">
        <dgm:presLayoutVars>
          <dgm:chMax val="0"/>
          <dgm:chPref val="0"/>
        </dgm:presLayoutVars>
      </dgm:prSet>
      <dgm:spPr/>
    </dgm:pt>
    <dgm:pt modelId="{9E50CB9F-4E7A-4194-9973-CA0D5476D7EA}" type="pres">
      <dgm:prSet presAssocID="{669C9A63-BBAD-42FD-933E-D188AA6348FB}" presName="sibTrans" presStyleCnt="0"/>
      <dgm:spPr/>
    </dgm:pt>
    <dgm:pt modelId="{5E91A93E-FD3F-4BEF-A4CF-71E35A56DA19}" type="pres">
      <dgm:prSet presAssocID="{74125F83-D9B3-4906-8699-FDA1459CE459}" presName="compNode" presStyleCnt="0"/>
      <dgm:spPr/>
    </dgm:pt>
    <dgm:pt modelId="{61739BC3-0771-4117-B2E9-6EB39D256419}" type="pres">
      <dgm:prSet presAssocID="{74125F83-D9B3-4906-8699-FDA1459CE459}" presName="bgRect" presStyleLbl="bgShp" presStyleIdx="3" presStyleCnt="5"/>
      <dgm:spPr/>
    </dgm:pt>
    <dgm:pt modelId="{FFA80121-8E4D-48CB-BFBA-E592862BA478}" type="pres">
      <dgm:prSet presAssocID="{74125F83-D9B3-4906-8699-FDA1459CE459}"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newableEnergy"/>
        </a:ext>
      </dgm:extLst>
    </dgm:pt>
    <dgm:pt modelId="{2509D094-74FD-40D9-AC9F-5A3803FBAA00}" type="pres">
      <dgm:prSet presAssocID="{74125F83-D9B3-4906-8699-FDA1459CE459}" presName="spaceRect" presStyleCnt="0"/>
      <dgm:spPr/>
    </dgm:pt>
    <dgm:pt modelId="{2239FD25-382B-4C54-AB9A-869C35DCCC5F}" type="pres">
      <dgm:prSet presAssocID="{74125F83-D9B3-4906-8699-FDA1459CE459}" presName="parTx" presStyleLbl="revTx" presStyleIdx="3" presStyleCnt="5">
        <dgm:presLayoutVars>
          <dgm:chMax val="0"/>
          <dgm:chPref val="0"/>
        </dgm:presLayoutVars>
      </dgm:prSet>
      <dgm:spPr/>
    </dgm:pt>
    <dgm:pt modelId="{234AC57F-4A06-4C26-93BB-E31F5B43BA83}" type="pres">
      <dgm:prSet presAssocID="{DB079C90-F191-4C5B-980D-B2C635346F5D}" presName="sibTrans" presStyleCnt="0"/>
      <dgm:spPr/>
    </dgm:pt>
    <dgm:pt modelId="{40AC1DC0-EABD-4098-889A-802C5652FB3E}" type="pres">
      <dgm:prSet presAssocID="{9C8DD3C8-E68D-4EAD-B565-35BD2F4A3561}" presName="compNode" presStyleCnt="0"/>
      <dgm:spPr/>
    </dgm:pt>
    <dgm:pt modelId="{3518E136-7CE7-437B-B2C2-6E591CA38BE1}" type="pres">
      <dgm:prSet presAssocID="{9C8DD3C8-E68D-4EAD-B565-35BD2F4A3561}" presName="bgRect" presStyleLbl="bgShp" presStyleIdx="4" presStyleCnt="5"/>
      <dgm:spPr/>
    </dgm:pt>
    <dgm:pt modelId="{81CF651B-FA9F-479B-8E04-64AA123C0FA1}" type="pres">
      <dgm:prSet presAssocID="{9C8DD3C8-E68D-4EAD-B565-35BD2F4A3561}"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Stethoscope with solid fill"/>
        </a:ext>
      </dgm:extLst>
    </dgm:pt>
    <dgm:pt modelId="{AC353A0D-6CA4-4D4B-8C59-37C6A952499A}" type="pres">
      <dgm:prSet presAssocID="{9C8DD3C8-E68D-4EAD-B565-35BD2F4A3561}" presName="spaceRect" presStyleCnt="0"/>
      <dgm:spPr/>
    </dgm:pt>
    <dgm:pt modelId="{64DC6432-9638-4E0E-A828-585AE3C99B44}" type="pres">
      <dgm:prSet presAssocID="{9C8DD3C8-E68D-4EAD-B565-35BD2F4A3561}" presName="parTx" presStyleLbl="revTx" presStyleIdx="4" presStyleCnt="5">
        <dgm:presLayoutVars>
          <dgm:chMax val="0"/>
          <dgm:chPref val="0"/>
        </dgm:presLayoutVars>
      </dgm:prSet>
      <dgm:spPr/>
    </dgm:pt>
  </dgm:ptLst>
  <dgm:cxnLst>
    <dgm:cxn modelId="{6F485001-801C-4B53-808E-1C674ADB48F0}" type="presOf" srcId="{33726A4E-D3B4-4E08-97F4-8FB15C2EF775}" destId="{5FB25D67-1907-495A-A3B1-8BC20136D1E1}" srcOrd="0" destOrd="0" presId="urn:microsoft.com/office/officeart/2018/2/layout/IconVerticalSolidList"/>
    <dgm:cxn modelId="{E22CAF04-C2F1-453A-B4C9-914FBE8FDC23}" srcId="{7AF5F9FF-E725-4BE1-937C-537ADAB6C00B}" destId="{BC92677F-92CE-4D37-AA5B-F7DF6641E7CE}" srcOrd="2" destOrd="0" parTransId="{36A71BB6-68AA-4706-803D-DD45050C6145}" sibTransId="{669C9A63-BBAD-42FD-933E-D188AA6348FB}"/>
    <dgm:cxn modelId="{4ADA980D-1483-48D4-B9E3-E6F9D75B9D5C}" srcId="{7AF5F9FF-E725-4BE1-937C-537ADAB6C00B}" destId="{33726A4E-D3B4-4E08-97F4-8FB15C2EF775}" srcOrd="1" destOrd="0" parTransId="{9743C04E-F16E-40CA-A435-1D75C4E696CB}" sibTransId="{9D6E8F70-FF7E-4EAA-9E17-FF63E73589AB}"/>
    <dgm:cxn modelId="{C646E124-39E7-4DD7-9006-40A99BAE2F96}" type="presOf" srcId="{7AF5F9FF-E725-4BE1-937C-537ADAB6C00B}" destId="{B5E87814-09A5-4457-BA4B-F9A770C180CD}" srcOrd="0" destOrd="0" presId="urn:microsoft.com/office/officeart/2018/2/layout/IconVerticalSolidList"/>
    <dgm:cxn modelId="{D34F2026-E490-46FA-9293-8F94BB5108F4}" type="presOf" srcId="{74125F83-D9B3-4906-8699-FDA1459CE459}" destId="{2239FD25-382B-4C54-AB9A-869C35DCCC5F}" srcOrd="0" destOrd="0" presId="urn:microsoft.com/office/officeart/2018/2/layout/IconVerticalSolidList"/>
    <dgm:cxn modelId="{28698056-7EF7-4A66-8CC6-737554D7F911}" type="presOf" srcId="{9C8DD3C8-E68D-4EAD-B565-35BD2F4A3561}" destId="{64DC6432-9638-4E0E-A828-585AE3C99B44}" srcOrd="0" destOrd="0" presId="urn:microsoft.com/office/officeart/2018/2/layout/IconVerticalSolidList"/>
    <dgm:cxn modelId="{F83D7259-3111-4271-AC5C-FED7A4B4A1AA}" srcId="{7AF5F9FF-E725-4BE1-937C-537ADAB6C00B}" destId="{74125F83-D9B3-4906-8699-FDA1459CE459}" srcOrd="3" destOrd="0" parTransId="{DAC6CE4E-C000-413C-B791-4EA1DDCBE85E}" sibTransId="{DB079C90-F191-4C5B-980D-B2C635346F5D}"/>
    <dgm:cxn modelId="{A814686E-43C8-44B7-A59C-87B4D176E30E}" type="presOf" srcId="{EE28BDFB-0430-42E8-B5CA-78A79120D308}" destId="{F66B1605-1979-4AF7-B477-9FEF04D7CD8B}" srcOrd="0" destOrd="0" presId="urn:microsoft.com/office/officeart/2018/2/layout/IconVerticalSolidList"/>
    <dgm:cxn modelId="{72AC5F97-0E58-478F-84F2-A07C3E7CA738}" type="presOf" srcId="{BC92677F-92CE-4D37-AA5B-F7DF6641E7CE}" destId="{25B87DEE-1681-4612-AAFB-DCC50AEFCD19}" srcOrd="0" destOrd="0" presId="urn:microsoft.com/office/officeart/2018/2/layout/IconVerticalSolidList"/>
    <dgm:cxn modelId="{637FA5C6-CF2F-45BD-A5A6-3E9C20502655}" srcId="{7AF5F9FF-E725-4BE1-937C-537ADAB6C00B}" destId="{9C8DD3C8-E68D-4EAD-B565-35BD2F4A3561}" srcOrd="4" destOrd="0" parTransId="{A89B2765-8C29-4606-8980-8020A2AC532E}" sibTransId="{FCE97998-2DC8-497D-930F-15E9EFF5CA8C}"/>
    <dgm:cxn modelId="{D4C435E2-196D-4355-B717-47AF8DBC5081}" srcId="{7AF5F9FF-E725-4BE1-937C-537ADAB6C00B}" destId="{EE28BDFB-0430-42E8-B5CA-78A79120D308}" srcOrd="0" destOrd="0" parTransId="{0D458E74-CC91-45B0-B035-9A1558EA9CC3}" sibTransId="{02152186-28D0-4272-B5CC-C8BFEEC40438}"/>
    <dgm:cxn modelId="{6AA4ED99-7801-4F06-934B-448DB4B11E2B}" type="presParOf" srcId="{B5E87814-09A5-4457-BA4B-F9A770C180CD}" destId="{D5BED063-C718-4779-B534-AFEC0DA6777A}" srcOrd="0" destOrd="0" presId="urn:microsoft.com/office/officeart/2018/2/layout/IconVerticalSolidList"/>
    <dgm:cxn modelId="{AEFB8788-3E58-4717-B6A3-20BC761BB2FA}" type="presParOf" srcId="{D5BED063-C718-4779-B534-AFEC0DA6777A}" destId="{8415AE91-3A75-4EEF-9A7D-59436CE58D47}" srcOrd="0" destOrd="0" presId="urn:microsoft.com/office/officeart/2018/2/layout/IconVerticalSolidList"/>
    <dgm:cxn modelId="{2C2C6249-6F1F-42CE-947E-442D61980BF4}" type="presParOf" srcId="{D5BED063-C718-4779-B534-AFEC0DA6777A}" destId="{6A0A4B85-F91A-4A9C-8C0F-93CFB75A53F7}" srcOrd="1" destOrd="0" presId="urn:microsoft.com/office/officeart/2018/2/layout/IconVerticalSolidList"/>
    <dgm:cxn modelId="{FF351E41-97D1-40B1-9CCA-46074620D7FD}" type="presParOf" srcId="{D5BED063-C718-4779-B534-AFEC0DA6777A}" destId="{789300A3-E583-4F33-9E09-ECABB2C94E69}" srcOrd="2" destOrd="0" presId="urn:microsoft.com/office/officeart/2018/2/layout/IconVerticalSolidList"/>
    <dgm:cxn modelId="{FC59BCE5-8646-4123-A66E-B277C0EAB0F6}" type="presParOf" srcId="{D5BED063-C718-4779-B534-AFEC0DA6777A}" destId="{F66B1605-1979-4AF7-B477-9FEF04D7CD8B}" srcOrd="3" destOrd="0" presId="urn:microsoft.com/office/officeart/2018/2/layout/IconVerticalSolidList"/>
    <dgm:cxn modelId="{FD2E096E-74CB-418D-ABBC-D834B7FF7ADE}" type="presParOf" srcId="{B5E87814-09A5-4457-BA4B-F9A770C180CD}" destId="{59B7EB74-B28A-4308-A706-5678FAB05700}" srcOrd="1" destOrd="0" presId="urn:microsoft.com/office/officeart/2018/2/layout/IconVerticalSolidList"/>
    <dgm:cxn modelId="{E1F05023-5D1C-4931-82AC-8FC2F27E53DB}" type="presParOf" srcId="{B5E87814-09A5-4457-BA4B-F9A770C180CD}" destId="{807C45E6-D92F-4DC6-BAC5-90676A04FB2B}" srcOrd="2" destOrd="0" presId="urn:microsoft.com/office/officeart/2018/2/layout/IconVerticalSolidList"/>
    <dgm:cxn modelId="{2338E695-3BC0-4A52-AE1A-83F91FBF4DD3}" type="presParOf" srcId="{807C45E6-D92F-4DC6-BAC5-90676A04FB2B}" destId="{188073B2-45FD-4226-945A-58D433A7E937}" srcOrd="0" destOrd="0" presId="urn:microsoft.com/office/officeart/2018/2/layout/IconVerticalSolidList"/>
    <dgm:cxn modelId="{77A215BE-4D75-4956-80D1-0C0F4102E492}" type="presParOf" srcId="{807C45E6-D92F-4DC6-BAC5-90676A04FB2B}" destId="{33AEB161-23AB-4EB5-85FF-354A33556E1F}" srcOrd="1" destOrd="0" presId="urn:microsoft.com/office/officeart/2018/2/layout/IconVerticalSolidList"/>
    <dgm:cxn modelId="{31E0344E-D326-4370-8BD3-9C4CF845647C}" type="presParOf" srcId="{807C45E6-D92F-4DC6-BAC5-90676A04FB2B}" destId="{C0CC2612-677B-4CE9-A0DD-F5E12BD9EB64}" srcOrd="2" destOrd="0" presId="urn:microsoft.com/office/officeart/2018/2/layout/IconVerticalSolidList"/>
    <dgm:cxn modelId="{8A066BCE-4624-4829-B1D3-957B3209A774}" type="presParOf" srcId="{807C45E6-D92F-4DC6-BAC5-90676A04FB2B}" destId="{5FB25D67-1907-495A-A3B1-8BC20136D1E1}" srcOrd="3" destOrd="0" presId="urn:microsoft.com/office/officeart/2018/2/layout/IconVerticalSolidList"/>
    <dgm:cxn modelId="{3B3173D9-D5DA-49DB-B25B-3001EEDFA908}" type="presParOf" srcId="{B5E87814-09A5-4457-BA4B-F9A770C180CD}" destId="{7B696481-2E43-4896-A88B-FD2512D7C6E6}" srcOrd="3" destOrd="0" presId="urn:microsoft.com/office/officeart/2018/2/layout/IconVerticalSolidList"/>
    <dgm:cxn modelId="{0C7FF301-34B6-4049-A5EB-DBE73C2B680C}" type="presParOf" srcId="{B5E87814-09A5-4457-BA4B-F9A770C180CD}" destId="{66454494-CDB5-49B4-8CEE-0404670E0EA3}" srcOrd="4" destOrd="0" presId="urn:microsoft.com/office/officeart/2018/2/layout/IconVerticalSolidList"/>
    <dgm:cxn modelId="{21A2B92C-708D-4CE8-AE3A-BF557AADF631}" type="presParOf" srcId="{66454494-CDB5-49B4-8CEE-0404670E0EA3}" destId="{C6ECF517-1DDD-48DD-9E83-A8798B4F80FB}" srcOrd="0" destOrd="0" presId="urn:microsoft.com/office/officeart/2018/2/layout/IconVerticalSolidList"/>
    <dgm:cxn modelId="{677BCB57-E349-4562-9ADC-DB145EB0A4A2}" type="presParOf" srcId="{66454494-CDB5-49B4-8CEE-0404670E0EA3}" destId="{9B7F853B-927B-4333-AA7C-2ACF9ADC1F34}" srcOrd="1" destOrd="0" presId="urn:microsoft.com/office/officeart/2018/2/layout/IconVerticalSolidList"/>
    <dgm:cxn modelId="{73E27C9D-1069-427E-BA13-DEAB1AC3E9B8}" type="presParOf" srcId="{66454494-CDB5-49B4-8CEE-0404670E0EA3}" destId="{F32FC95C-D4F0-423A-ACBE-A641D1E6EA2D}" srcOrd="2" destOrd="0" presId="urn:microsoft.com/office/officeart/2018/2/layout/IconVerticalSolidList"/>
    <dgm:cxn modelId="{5EF11E1C-C002-4FAC-BB6B-81A32E249A0A}" type="presParOf" srcId="{66454494-CDB5-49B4-8CEE-0404670E0EA3}" destId="{25B87DEE-1681-4612-AAFB-DCC50AEFCD19}" srcOrd="3" destOrd="0" presId="urn:microsoft.com/office/officeart/2018/2/layout/IconVerticalSolidList"/>
    <dgm:cxn modelId="{44C56A97-7C1E-42E6-948A-8545B02B9475}" type="presParOf" srcId="{B5E87814-09A5-4457-BA4B-F9A770C180CD}" destId="{9E50CB9F-4E7A-4194-9973-CA0D5476D7EA}" srcOrd="5" destOrd="0" presId="urn:microsoft.com/office/officeart/2018/2/layout/IconVerticalSolidList"/>
    <dgm:cxn modelId="{3A1BC5B1-32E6-48E5-9095-E5D917F7AF95}" type="presParOf" srcId="{B5E87814-09A5-4457-BA4B-F9A770C180CD}" destId="{5E91A93E-FD3F-4BEF-A4CF-71E35A56DA19}" srcOrd="6" destOrd="0" presId="urn:microsoft.com/office/officeart/2018/2/layout/IconVerticalSolidList"/>
    <dgm:cxn modelId="{DBAAD6DE-DB69-4B84-835A-56BD27466F59}" type="presParOf" srcId="{5E91A93E-FD3F-4BEF-A4CF-71E35A56DA19}" destId="{61739BC3-0771-4117-B2E9-6EB39D256419}" srcOrd="0" destOrd="0" presId="urn:microsoft.com/office/officeart/2018/2/layout/IconVerticalSolidList"/>
    <dgm:cxn modelId="{85F83024-1ABB-4FF8-BB94-1CC66F829730}" type="presParOf" srcId="{5E91A93E-FD3F-4BEF-A4CF-71E35A56DA19}" destId="{FFA80121-8E4D-48CB-BFBA-E592862BA478}" srcOrd="1" destOrd="0" presId="urn:microsoft.com/office/officeart/2018/2/layout/IconVerticalSolidList"/>
    <dgm:cxn modelId="{D330A9C1-B9AC-4C5E-B654-2FCC5CD2F61F}" type="presParOf" srcId="{5E91A93E-FD3F-4BEF-A4CF-71E35A56DA19}" destId="{2509D094-74FD-40D9-AC9F-5A3803FBAA00}" srcOrd="2" destOrd="0" presId="urn:microsoft.com/office/officeart/2018/2/layout/IconVerticalSolidList"/>
    <dgm:cxn modelId="{395DAEC5-975D-4510-B11B-EC47E67478C2}" type="presParOf" srcId="{5E91A93E-FD3F-4BEF-A4CF-71E35A56DA19}" destId="{2239FD25-382B-4C54-AB9A-869C35DCCC5F}" srcOrd="3" destOrd="0" presId="urn:microsoft.com/office/officeart/2018/2/layout/IconVerticalSolidList"/>
    <dgm:cxn modelId="{FB96B067-F801-4E75-A62D-02B3F5C83AC8}" type="presParOf" srcId="{B5E87814-09A5-4457-BA4B-F9A770C180CD}" destId="{234AC57F-4A06-4C26-93BB-E31F5B43BA83}" srcOrd="7" destOrd="0" presId="urn:microsoft.com/office/officeart/2018/2/layout/IconVerticalSolidList"/>
    <dgm:cxn modelId="{C9C7081F-D20C-42CA-9731-EC1BAC4168A3}" type="presParOf" srcId="{B5E87814-09A5-4457-BA4B-F9A770C180CD}" destId="{40AC1DC0-EABD-4098-889A-802C5652FB3E}" srcOrd="8" destOrd="0" presId="urn:microsoft.com/office/officeart/2018/2/layout/IconVerticalSolidList"/>
    <dgm:cxn modelId="{19719A9C-47CB-42F6-B1D2-8E4275ED0D56}" type="presParOf" srcId="{40AC1DC0-EABD-4098-889A-802C5652FB3E}" destId="{3518E136-7CE7-437B-B2C2-6E591CA38BE1}" srcOrd="0" destOrd="0" presId="urn:microsoft.com/office/officeart/2018/2/layout/IconVerticalSolidList"/>
    <dgm:cxn modelId="{C022607B-8250-4CC1-AF7E-B8E3B00E2858}" type="presParOf" srcId="{40AC1DC0-EABD-4098-889A-802C5652FB3E}" destId="{81CF651B-FA9F-479B-8E04-64AA123C0FA1}" srcOrd="1" destOrd="0" presId="urn:microsoft.com/office/officeart/2018/2/layout/IconVerticalSolidList"/>
    <dgm:cxn modelId="{F42C5804-B98A-4D19-9AE8-F9A1D366970F}" type="presParOf" srcId="{40AC1DC0-EABD-4098-889A-802C5652FB3E}" destId="{AC353A0D-6CA4-4D4B-8C59-37C6A952499A}" srcOrd="2" destOrd="0" presId="urn:microsoft.com/office/officeart/2018/2/layout/IconVerticalSolidList"/>
    <dgm:cxn modelId="{2E47EEF4-0DCA-425F-952F-829DDCF0AFB3}" type="presParOf" srcId="{40AC1DC0-EABD-4098-889A-802C5652FB3E}" destId="{64DC6432-9638-4E0E-A828-585AE3C99B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8EF7-DB53-416A-B5A2-511184CA7610}">
      <dsp:nvSpPr>
        <dsp:cNvPr id="0" name=""/>
        <dsp:cNvSpPr/>
      </dsp:nvSpPr>
      <dsp:spPr>
        <a:xfrm>
          <a:off x="0" y="1943100"/>
          <a:ext cx="105664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C72D7C6-82C0-4EE6-BF0A-8A533233A7D9}">
      <dsp:nvSpPr>
        <dsp:cNvPr id="0" name=""/>
        <dsp:cNvSpPr/>
      </dsp:nvSpPr>
      <dsp:spPr>
        <a:xfrm rot="8100000">
          <a:off x="63816" y="447808"/>
          <a:ext cx="285787" cy="2857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36C1006-D05E-4BC7-BCD8-BC8650D1A4A2}">
      <dsp:nvSpPr>
        <dsp:cNvPr id="0" name=""/>
        <dsp:cNvSpPr/>
      </dsp:nvSpPr>
      <dsp:spPr>
        <a:xfrm>
          <a:off x="95564" y="479557"/>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736D19-90E5-4BCD-9F05-5FFCD67C45C0}">
      <dsp:nvSpPr>
        <dsp:cNvPr id="0" name=""/>
        <dsp:cNvSpPr/>
      </dsp:nvSpPr>
      <dsp:spPr>
        <a:xfrm>
          <a:off x="408792" y="792784"/>
          <a:ext cx="3512226" cy="115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ACS endorses CRC screening w/ FOBT or sigmoidoscopy – based on no evidence</a:t>
          </a:r>
        </a:p>
      </dsp:txBody>
      <dsp:txXfrm>
        <a:off x="408792" y="792784"/>
        <a:ext cx="3512226" cy="1150315"/>
      </dsp:txXfrm>
    </dsp:sp>
    <dsp:sp modelId="{BE2A6F26-1076-4FAF-8879-95C361431D0F}">
      <dsp:nvSpPr>
        <dsp:cNvPr id="0" name=""/>
        <dsp:cNvSpPr/>
      </dsp:nvSpPr>
      <dsp:spPr>
        <a:xfrm>
          <a:off x="408792" y="388619"/>
          <a:ext cx="351222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1978</a:t>
          </a:r>
        </a:p>
      </dsp:txBody>
      <dsp:txXfrm>
        <a:off x="408792" y="388619"/>
        <a:ext cx="3512226" cy="404164"/>
      </dsp:txXfrm>
    </dsp:sp>
    <dsp:sp modelId="{3FF16833-EBA3-4A27-8293-6EA45B33E512}">
      <dsp:nvSpPr>
        <dsp:cNvPr id="0" name=""/>
        <dsp:cNvSpPr/>
      </dsp:nvSpPr>
      <dsp:spPr>
        <a:xfrm>
          <a:off x="206709" y="792784"/>
          <a:ext cx="0" cy="115031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24C0065-BC70-4962-AB88-FDE17D4B2DB4}">
      <dsp:nvSpPr>
        <dsp:cNvPr id="0" name=""/>
        <dsp:cNvSpPr/>
      </dsp:nvSpPr>
      <dsp:spPr>
        <a:xfrm>
          <a:off x="169641" y="1906725"/>
          <a:ext cx="72749" cy="727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E836A7F-555E-4E7D-A4DE-24ED62E84113}">
      <dsp:nvSpPr>
        <dsp:cNvPr id="0" name=""/>
        <dsp:cNvSpPr/>
      </dsp:nvSpPr>
      <dsp:spPr>
        <a:xfrm rot="18900000">
          <a:off x="2172331" y="3152603"/>
          <a:ext cx="285787" cy="2857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7200D6-0653-45E3-9B99-29202058CBD1}">
      <dsp:nvSpPr>
        <dsp:cNvPr id="0" name=""/>
        <dsp:cNvSpPr/>
      </dsp:nvSpPr>
      <dsp:spPr>
        <a:xfrm>
          <a:off x="2204080" y="3184352"/>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542207-7CFE-4191-9F4D-88D32577D108}">
      <dsp:nvSpPr>
        <dsp:cNvPr id="0" name=""/>
        <dsp:cNvSpPr/>
      </dsp:nvSpPr>
      <dsp:spPr>
        <a:xfrm>
          <a:off x="2517307" y="1943100"/>
          <a:ext cx="3512226" cy="115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First screening recommendation for sigmoidoscopy (USPSTF)</a:t>
          </a:r>
        </a:p>
      </dsp:txBody>
      <dsp:txXfrm>
        <a:off x="2517307" y="1943100"/>
        <a:ext cx="3512226" cy="1150315"/>
      </dsp:txXfrm>
    </dsp:sp>
    <dsp:sp modelId="{72814EF7-D18B-4573-986D-5DC7615AFB8B}">
      <dsp:nvSpPr>
        <dsp:cNvPr id="0" name=""/>
        <dsp:cNvSpPr/>
      </dsp:nvSpPr>
      <dsp:spPr>
        <a:xfrm>
          <a:off x="2517307" y="3093415"/>
          <a:ext cx="351222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1997</a:t>
          </a:r>
        </a:p>
      </dsp:txBody>
      <dsp:txXfrm>
        <a:off x="2517307" y="3093415"/>
        <a:ext cx="3512226" cy="404164"/>
      </dsp:txXfrm>
    </dsp:sp>
    <dsp:sp modelId="{C529E50C-9792-4105-BB8E-5A0B0BFA87C9}">
      <dsp:nvSpPr>
        <dsp:cNvPr id="0" name=""/>
        <dsp:cNvSpPr/>
      </dsp:nvSpPr>
      <dsp:spPr>
        <a:xfrm>
          <a:off x="2315225" y="1943100"/>
          <a:ext cx="0" cy="115031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3819FDF-DE8D-427D-8DA3-6CAEC3755D98}">
      <dsp:nvSpPr>
        <dsp:cNvPr id="0" name=""/>
        <dsp:cNvSpPr/>
      </dsp:nvSpPr>
      <dsp:spPr>
        <a:xfrm>
          <a:off x="2278157" y="1906725"/>
          <a:ext cx="72749" cy="727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FD865F-CE04-46DA-81A6-69DE57961363}">
      <dsp:nvSpPr>
        <dsp:cNvPr id="0" name=""/>
        <dsp:cNvSpPr/>
      </dsp:nvSpPr>
      <dsp:spPr>
        <a:xfrm rot="8100000">
          <a:off x="4280847" y="447808"/>
          <a:ext cx="285787" cy="2857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7A3F42-DE7D-4D33-AC8C-2006E72850B6}">
      <dsp:nvSpPr>
        <dsp:cNvPr id="0" name=""/>
        <dsp:cNvSpPr/>
      </dsp:nvSpPr>
      <dsp:spPr>
        <a:xfrm>
          <a:off x="4312595" y="479557"/>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8A776AD-A93C-48EC-BDF1-A028AEEFC21C}">
      <dsp:nvSpPr>
        <dsp:cNvPr id="0" name=""/>
        <dsp:cNvSpPr/>
      </dsp:nvSpPr>
      <dsp:spPr>
        <a:xfrm>
          <a:off x="4625823" y="792784"/>
          <a:ext cx="3512226" cy="115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Screening colonoscopy recommended over sigmoidoscopy (by ACG, Lieberman et al)</a:t>
          </a:r>
        </a:p>
      </dsp:txBody>
      <dsp:txXfrm>
        <a:off x="4625823" y="792784"/>
        <a:ext cx="3512226" cy="1150315"/>
      </dsp:txXfrm>
    </dsp:sp>
    <dsp:sp modelId="{6627AD8F-53D6-496B-AA57-6372BF112D1D}">
      <dsp:nvSpPr>
        <dsp:cNvPr id="0" name=""/>
        <dsp:cNvSpPr/>
      </dsp:nvSpPr>
      <dsp:spPr>
        <a:xfrm>
          <a:off x="4625823" y="388619"/>
          <a:ext cx="351222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2000</a:t>
          </a:r>
        </a:p>
      </dsp:txBody>
      <dsp:txXfrm>
        <a:off x="4625823" y="388619"/>
        <a:ext cx="3512226" cy="404164"/>
      </dsp:txXfrm>
    </dsp:sp>
    <dsp:sp modelId="{036A5503-9623-4B06-B739-2689E6AE7BCE}">
      <dsp:nvSpPr>
        <dsp:cNvPr id="0" name=""/>
        <dsp:cNvSpPr/>
      </dsp:nvSpPr>
      <dsp:spPr>
        <a:xfrm>
          <a:off x="4423740" y="792784"/>
          <a:ext cx="0" cy="115031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DF0AB43-48DE-4AE3-8FFA-4DFAABD8060A}">
      <dsp:nvSpPr>
        <dsp:cNvPr id="0" name=""/>
        <dsp:cNvSpPr/>
      </dsp:nvSpPr>
      <dsp:spPr>
        <a:xfrm>
          <a:off x="4386672" y="1906725"/>
          <a:ext cx="72749" cy="727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F857CFE-DB89-489A-A430-5BC19C6A0EF8}">
      <dsp:nvSpPr>
        <dsp:cNvPr id="0" name=""/>
        <dsp:cNvSpPr/>
      </dsp:nvSpPr>
      <dsp:spPr>
        <a:xfrm rot="18900000">
          <a:off x="6389362" y="3152603"/>
          <a:ext cx="285787" cy="2857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326A454-D709-4932-9051-D1618AF3E7C5}">
      <dsp:nvSpPr>
        <dsp:cNvPr id="0" name=""/>
        <dsp:cNvSpPr/>
      </dsp:nvSpPr>
      <dsp:spPr>
        <a:xfrm>
          <a:off x="6421111" y="3184352"/>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E87FA-8336-4E09-865E-4019369A1798}">
      <dsp:nvSpPr>
        <dsp:cNvPr id="0" name=""/>
        <dsp:cNvSpPr/>
      </dsp:nvSpPr>
      <dsp:spPr>
        <a:xfrm>
          <a:off x="6734338" y="1943100"/>
          <a:ext cx="3512226" cy="115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Screening colonoscopy recommended by USPSTF</a:t>
          </a:r>
        </a:p>
      </dsp:txBody>
      <dsp:txXfrm>
        <a:off x="6734338" y="1943100"/>
        <a:ext cx="3512226" cy="1150315"/>
      </dsp:txXfrm>
    </dsp:sp>
    <dsp:sp modelId="{D2434BFB-7941-453C-9DE5-89E9EF858F99}">
      <dsp:nvSpPr>
        <dsp:cNvPr id="0" name=""/>
        <dsp:cNvSpPr/>
      </dsp:nvSpPr>
      <dsp:spPr>
        <a:xfrm>
          <a:off x="6734338" y="3093415"/>
          <a:ext cx="351222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2002</a:t>
          </a:r>
        </a:p>
      </dsp:txBody>
      <dsp:txXfrm>
        <a:off x="6734338" y="3093415"/>
        <a:ext cx="3512226" cy="404164"/>
      </dsp:txXfrm>
    </dsp:sp>
    <dsp:sp modelId="{D0EDF993-0F32-49E4-851C-7FAF0CDB5B16}">
      <dsp:nvSpPr>
        <dsp:cNvPr id="0" name=""/>
        <dsp:cNvSpPr/>
      </dsp:nvSpPr>
      <dsp:spPr>
        <a:xfrm>
          <a:off x="6532256" y="1943100"/>
          <a:ext cx="0" cy="115031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EDDABE9-B456-4844-A731-AFB50DEFFEDC}">
      <dsp:nvSpPr>
        <dsp:cNvPr id="0" name=""/>
        <dsp:cNvSpPr/>
      </dsp:nvSpPr>
      <dsp:spPr>
        <a:xfrm>
          <a:off x="6495188" y="1906725"/>
          <a:ext cx="72749" cy="727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5C1E-0753-4F15-BFF3-176A376B8BD8}">
      <dsp:nvSpPr>
        <dsp:cNvPr id="0" name=""/>
        <dsp:cNvSpPr/>
      </dsp:nvSpPr>
      <dsp:spPr>
        <a:xfrm>
          <a:off x="4381" y="1543189"/>
          <a:ext cx="1599641" cy="7998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Test offered</a:t>
          </a:r>
        </a:p>
      </dsp:txBody>
      <dsp:txXfrm>
        <a:off x="27807" y="1566615"/>
        <a:ext cx="1552789" cy="752968"/>
      </dsp:txXfrm>
    </dsp:sp>
    <dsp:sp modelId="{D4E71204-BACD-4B7C-B6C7-B812E904243D}">
      <dsp:nvSpPr>
        <dsp:cNvPr id="0" name=""/>
        <dsp:cNvSpPr/>
      </dsp:nvSpPr>
      <dsp:spPr>
        <a:xfrm>
          <a:off x="1604023" y="1924577"/>
          <a:ext cx="639856" cy="37045"/>
        </a:xfrm>
        <a:custGeom>
          <a:avLst/>
          <a:gdLst/>
          <a:ahLst/>
          <a:cxnLst/>
          <a:rect l="0" t="0" r="0" b="0"/>
          <a:pathLst>
            <a:path>
              <a:moveTo>
                <a:pt x="0" y="18522"/>
              </a:moveTo>
              <a:lnTo>
                <a:pt x="639856" y="1852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7955" y="1927103"/>
        <a:ext cx="31992" cy="31992"/>
      </dsp:txXfrm>
    </dsp:sp>
    <dsp:sp modelId="{54D93E3A-5428-40AD-88DE-51638622E885}">
      <dsp:nvSpPr>
        <dsp:cNvPr id="0" name=""/>
        <dsp:cNvSpPr/>
      </dsp:nvSpPr>
      <dsp:spPr>
        <a:xfrm>
          <a:off x="2243880" y="1543189"/>
          <a:ext cx="1599641" cy="7998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Test completed</a:t>
          </a:r>
        </a:p>
      </dsp:txBody>
      <dsp:txXfrm>
        <a:off x="2267306" y="1566615"/>
        <a:ext cx="1552789" cy="752968"/>
      </dsp:txXfrm>
    </dsp:sp>
    <dsp:sp modelId="{91869B1B-4759-4CB0-BDF7-898226F36FC8}">
      <dsp:nvSpPr>
        <dsp:cNvPr id="0" name=""/>
        <dsp:cNvSpPr/>
      </dsp:nvSpPr>
      <dsp:spPr>
        <a:xfrm rot="19457599">
          <a:off x="3769457" y="1694628"/>
          <a:ext cx="787986" cy="37045"/>
        </a:xfrm>
        <a:custGeom>
          <a:avLst/>
          <a:gdLst/>
          <a:ahLst/>
          <a:cxnLst/>
          <a:rect l="0" t="0" r="0" b="0"/>
          <a:pathLst>
            <a:path>
              <a:moveTo>
                <a:pt x="0" y="18522"/>
              </a:moveTo>
              <a:lnTo>
                <a:pt x="787986" y="1852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3751" y="1693451"/>
        <a:ext cx="39399" cy="39399"/>
      </dsp:txXfrm>
    </dsp:sp>
    <dsp:sp modelId="{F6ED3447-0837-48B2-AC4D-EFE103576840}">
      <dsp:nvSpPr>
        <dsp:cNvPr id="0" name=""/>
        <dsp:cNvSpPr/>
      </dsp:nvSpPr>
      <dsp:spPr>
        <a:xfrm>
          <a:off x="4483379" y="1083292"/>
          <a:ext cx="1599641" cy="7998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Test positive</a:t>
          </a:r>
        </a:p>
      </dsp:txBody>
      <dsp:txXfrm>
        <a:off x="4506805" y="1106718"/>
        <a:ext cx="1552789" cy="752968"/>
      </dsp:txXfrm>
    </dsp:sp>
    <dsp:sp modelId="{E8C31DE7-AB28-4474-9E68-12356C3494A3}">
      <dsp:nvSpPr>
        <dsp:cNvPr id="0" name=""/>
        <dsp:cNvSpPr/>
      </dsp:nvSpPr>
      <dsp:spPr>
        <a:xfrm>
          <a:off x="6083020" y="1464680"/>
          <a:ext cx="639856" cy="37045"/>
        </a:xfrm>
        <a:custGeom>
          <a:avLst/>
          <a:gdLst/>
          <a:ahLst/>
          <a:cxnLst/>
          <a:rect l="0" t="0" r="0" b="0"/>
          <a:pathLst>
            <a:path>
              <a:moveTo>
                <a:pt x="0" y="18522"/>
              </a:moveTo>
              <a:lnTo>
                <a:pt x="639856" y="1852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6952" y="1467206"/>
        <a:ext cx="31992" cy="31992"/>
      </dsp:txXfrm>
    </dsp:sp>
    <dsp:sp modelId="{368448B7-2732-4E2F-AD5D-7160553BA0E9}">
      <dsp:nvSpPr>
        <dsp:cNvPr id="0" name=""/>
        <dsp:cNvSpPr/>
      </dsp:nvSpPr>
      <dsp:spPr>
        <a:xfrm>
          <a:off x="6722877" y="1083292"/>
          <a:ext cx="1599641" cy="7998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Colonoscopy offered</a:t>
          </a:r>
          <a:endParaRPr lang="en-US" sz="2000" kern="1200" dirty="0"/>
        </a:p>
      </dsp:txBody>
      <dsp:txXfrm>
        <a:off x="6746303" y="1106718"/>
        <a:ext cx="1552789" cy="752968"/>
      </dsp:txXfrm>
    </dsp:sp>
    <dsp:sp modelId="{F5841DCF-3C1D-4082-B5AB-4BA2F8216AA2}">
      <dsp:nvSpPr>
        <dsp:cNvPr id="0" name=""/>
        <dsp:cNvSpPr/>
      </dsp:nvSpPr>
      <dsp:spPr>
        <a:xfrm>
          <a:off x="8322519" y="1464680"/>
          <a:ext cx="639856" cy="37045"/>
        </a:xfrm>
        <a:custGeom>
          <a:avLst/>
          <a:gdLst/>
          <a:ahLst/>
          <a:cxnLst/>
          <a:rect l="0" t="0" r="0" b="0"/>
          <a:pathLst>
            <a:path>
              <a:moveTo>
                <a:pt x="0" y="18522"/>
              </a:moveTo>
              <a:lnTo>
                <a:pt x="639856" y="1852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26451" y="1467206"/>
        <a:ext cx="31992" cy="31992"/>
      </dsp:txXfrm>
    </dsp:sp>
    <dsp:sp modelId="{86449D8B-5865-4901-A53A-B44E169CEA8B}">
      <dsp:nvSpPr>
        <dsp:cNvPr id="0" name=""/>
        <dsp:cNvSpPr/>
      </dsp:nvSpPr>
      <dsp:spPr>
        <a:xfrm>
          <a:off x="8962376" y="1083292"/>
          <a:ext cx="1599641" cy="7998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Colonoscopy completed</a:t>
          </a:r>
          <a:endParaRPr lang="en-US" sz="2000" kern="1200" dirty="0"/>
        </a:p>
      </dsp:txBody>
      <dsp:txXfrm>
        <a:off x="8985802" y="1106718"/>
        <a:ext cx="1552789" cy="752968"/>
      </dsp:txXfrm>
    </dsp:sp>
    <dsp:sp modelId="{A393A41A-2B3D-4D72-8CDC-A6B50493471A}">
      <dsp:nvSpPr>
        <dsp:cNvPr id="0" name=""/>
        <dsp:cNvSpPr/>
      </dsp:nvSpPr>
      <dsp:spPr>
        <a:xfrm rot="2142401">
          <a:off x="3769457" y="2154525"/>
          <a:ext cx="787986" cy="37045"/>
        </a:xfrm>
        <a:custGeom>
          <a:avLst/>
          <a:gdLst/>
          <a:ahLst/>
          <a:cxnLst/>
          <a:rect l="0" t="0" r="0" b="0"/>
          <a:pathLst>
            <a:path>
              <a:moveTo>
                <a:pt x="0" y="18522"/>
              </a:moveTo>
              <a:lnTo>
                <a:pt x="787986" y="1852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3751" y="2153348"/>
        <a:ext cx="39399" cy="39399"/>
      </dsp:txXfrm>
    </dsp:sp>
    <dsp:sp modelId="{8FF77875-8EEE-4353-9249-973A52C45C29}">
      <dsp:nvSpPr>
        <dsp:cNvPr id="0" name=""/>
        <dsp:cNvSpPr/>
      </dsp:nvSpPr>
      <dsp:spPr>
        <a:xfrm>
          <a:off x="4483379" y="2003086"/>
          <a:ext cx="1599641" cy="7998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Test negative</a:t>
          </a:r>
        </a:p>
      </dsp:txBody>
      <dsp:txXfrm>
        <a:off x="4506805" y="2026512"/>
        <a:ext cx="1552789" cy="752968"/>
      </dsp:txXfrm>
    </dsp:sp>
    <dsp:sp modelId="{F2874C0F-7184-4CF4-90D5-B9B43AF642CC}">
      <dsp:nvSpPr>
        <dsp:cNvPr id="0" name=""/>
        <dsp:cNvSpPr/>
      </dsp:nvSpPr>
      <dsp:spPr>
        <a:xfrm>
          <a:off x="6083020" y="2384474"/>
          <a:ext cx="639856" cy="37045"/>
        </a:xfrm>
        <a:custGeom>
          <a:avLst/>
          <a:gdLst/>
          <a:ahLst/>
          <a:cxnLst/>
          <a:rect l="0" t="0" r="0" b="0"/>
          <a:pathLst>
            <a:path>
              <a:moveTo>
                <a:pt x="0" y="18522"/>
              </a:moveTo>
              <a:lnTo>
                <a:pt x="639856" y="1852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6952" y="2387000"/>
        <a:ext cx="31992" cy="31992"/>
      </dsp:txXfrm>
    </dsp:sp>
    <dsp:sp modelId="{09A736C6-9774-4C19-B60C-6EB8C5A2C776}">
      <dsp:nvSpPr>
        <dsp:cNvPr id="0" name=""/>
        <dsp:cNvSpPr/>
      </dsp:nvSpPr>
      <dsp:spPr>
        <a:xfrm>
          <a:off x="6722877" y="2003086"/>
          <a:ext cx="1599641" cy="7998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Repeat test offered</a:t>
          </a:r>
          <a:endParaRPr lang="en-US" sz="2000" kern="1200" dirty="0"/>
        </a:p>
      </dsp:txBody>
      <dsp:txXfrm>
        <a:off x="6746303" y="2026512"/>
        <a:ext cx="1552789" cy="752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AE91-3A75-4EEF-9A7D-59436CE58D47}">
      <dsp:nvSpPr>
        <dsp:cNvPr id="0" name=""/>
        <dsp:cNvSpPr/>
      </dsp:nvSpPr>
      <dsp:spPr>
        <a:xfrm>
          <a:off x="0" y="3036"/>
          <a:ext cx="10566400" cy="646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A4B85-F91A-4A9C-8C0F-93CFB75A53F7}">
      <dsp:nvSpPr>
        <dsp:cNvPr id="0" name=""/>
        <dsp:cNvSpPr/>
      </dsp:nvSpPr>
      <dsp:spPr>
        <a:xfrm>
          <a:off x="195623" y="148540"/>
          <a:ext cx="355678" cy="3556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6B1605-1979-4AF7-B477-9FEF04D7CD8B}">
      <dsp:nvSpPr>
        <dsp:cNvPr id="0" name=""/>
        <dsp:cNvSpPr/>
      </dsp:nvSpPr>
      <dsp:spPr>
        <a:xfrm>
          <a:off x="746924" y="3036"/>
          <a:ext cx="98194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dirty="0"/>
            <a:t>Low adherence in real-world</a:t>
          </a:r>
        </a:p>
      </dsp:txBody>
      <dsp:txXfrm>
        <a:off x="746924" y="3036"/>
        <a:ext cx="9819475" cy="646687"/>
      </dsp:txXfrm>
    </dsp:sp>
    <dsp:sp modelId="{188073B2-45FD-4226-945A-58D433A7E937}">
      <dsp:nvSpPr>
        <dsp:cNvPr id="0" name=""/>
        <dsp:cNvSpPr/>
      </dsp:nvSpPr>
      <dsp:spPr>
        <a:xfrm>
          <a:off x="0" y="811396"/>
          <a:ext cx="10566400" cy="646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EB161-23AB-4EB5-85FF-354A33556E1F}">
      <dsp:nvSpPr>
        <dsp:cNvPr id="0" name=""/>
        <dsp:cNvSpPr/>
      </dsp:nvSpPr>
      <dsp:spPr>
        <a:xfrm>
          <a:off x="195623" y="956900"/>
          <a:ext cx="355678" cy="3556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B25D67-1907-495A-A3B1-8BC20136D1E1}">
      <dsp:nvSpPr>
        <dsp:cNvPr id="0" name=""/>
        <dsp:cNvSpPr/>
      </dsp:nvSpPr>
      <dsp:spPr>
        <a:xfrm>
          <a:off x="746924" y="811396"/>
          <a:ext cx="98194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dirty="0"/>
            <a:t>Large upfront cost</a:t>
          </a:r>
        </a:p>
      </dsp:txBody>
      <dsp:txXfrm>
        <a:off x="746924" y="811396"/>
        <a:ext cx="9819475" cy="646687"/>
      </dsp:txXfrm>
    </dsp:sp>
    <dsp:sp modelId="{C6ECF517-1DDD-48DD-9E83-A8798B4F80FB}">
      <dsp:nvSpPr>
        <dsp:cNvPr id="0" name=""/>
        <dsp:cNvSpPr/>
      </dsp:nvSpPr>
      <dsp:spPr>
        <a:xfrm>
          <a:off x="0" y="1619756"/>
          <a:ext cx="10566400" cy="646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F853B-927B-4333-AA7C-2ACF9ADC1F34}">
      <dsp:nvSpPr>
        <dsp:cNvPr id="0" name=""/>
        <dsp:cNvSpPr/>
      </dsp:nvSpPr>
      <dsp:spPr>
        <a:xfrm>
          <a:off x="195623" y="1765260"/>
          <a:ext cx="355678" cy="3556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B87DEE-1681-4612-AAFB-DCC50AEFCD19}">
      <dsp:nvSpPr>
        <dsp:cNvPr id="0" name=""/>
        <dsp:cNvSpPr/>
      </dsp:nvSpPr>
      <dsp:spPr>
        <a:xfrm>
          <a:off x="746924" y="1619756"/>
          <a:ext cx="98194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a:t>Invasive</a:t>
          </a:r>
        </a:p>
      </dsp:txBody>
      <dsp:txXfrm>
        <a:off x="746924" y="1619756"/>
        <a:ext cx="9819475" cy="646687"/>
      </dsp:txXfrm>
    </dsp:sp>
    <dsp:sp modelId="{61739BC3-0771-4117-B2E9-6EB39D256419}">
      <dsp:nvSpPr>
        <dsp:cNvPr id="0" name=""/>
        <dsp:cNvSpPr/>
      </dsp:nvSpPr>
      <dsp:spPr>
        <a:xfrm>
          <a:off x="0" y="2428115"/>
          <a:ext cx="10566400" cy="646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80121-8E4D-48CB-BFBA-E592862BA478}">
      <dsp:nvSpPr>
        <dsp:cNvPr id="0" name=""/>
        <dsp:cNvSpPr/>
      </dsp:nvSpPr>
      <dsp:spPr>
        <a:xfrm>
          <a:off x="195623" y="2573620"/>
          <a:ext cx="355678" cy="3556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39FD25-382B-4C54-AB9A-869C35DCCC5F}">
      <dsp:nvSpPr>
        <dsp:cNvPr id="0" name=""/>
        <dsp:cNvSpPr/>
      </dsp:nvSpPr>
      <dsp:spPr>
        <a:xfrm>
          <a:off x="746924" y="2428115"/>
          <a:ext cx="98194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a:t>Limited resources</a:t>
          </a:r>
        </a:p>
      </dsp:txBody>
      <dsp:txXfrm>
        <a:off x="746924" y="2428115"/>
        <a:ext cx="9819475" cy="646687"/>
      </dsp:txXfrm>
    </dsp:sp>
    <dsp:sp modelId="{3518E136-7CE7-437B-B2C2-6E591CA38BE1}">
      <dsp:nvSpPr>
        <dsp:cNvPr id="0" name=""/>
        <dsp:cNvSpPr/>
      </dsp:nvSpPr>
      <dsp:spPr>
        <a:xfrm>
          <a:off x="0" y="3236475"/>
          <a:ext cx="10566400" cy="646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F651B-FA9F-479B-8E04-64AA123C0FA1}">
      <dsp:nvSpPr>
        <dsp:cNvPr id="0" name=""/>
        <dsp:cNvSpPr/>
      </dsp:nvSpPr>
      <dsp:spPr>
        <a:xfrm>
          <a:off x="195623" y="3381980"/>
          <a:ext cx="355678" cy="355678"/>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DC6432-9638-4E0E-A828-585AE3C99B44}">
      <dsp:nvSpPr>
        <dsp:cNvPr id="0" name=""/>
        <dsp:cNvSpPr/>
      </dsp:nvSpPr>
      <dsp:spPr>
        <a:xfrm>
          <a:off x="746924" y="3236475"/>
          <a:ext cx="98194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a:t>Requires high-quality colonoscopy (high ADR)</a:t>
          </a:r>
        </a:p>
      </dsp:txBody>
      <dsp:txXfrm>
        <a:off x="746924" y="3236475"/>
        <a:ext cx="9819475" cy="646687"/>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B554C-DDD9-434B-B7F3-A5E44C2A701E}" type="datetimeFigureOut">
              <a:rPr lang="en-US" smtClean="0"/>
              <a:t>5/11/26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D04EF-FF22-432E-BF02-9D0B7F26F3C2}" type="slidenum">
              <a:rPr lang="en-US" smtClean="0"/>
              <a:t>‹#›</a:t>
            </a:fld>
            <a:endParaRPr lang="en-US"/>
          </a:p>
        </p:txBody>
      </p:sp>
    </p:spTree>
    <p:extLst>
      <p:ext uri="{BB962C8B-B14F-4D97-AF65-F5344CB8AC3E}">
        <p14:creationId xmlns:p14="http://schemas.microsoft.com/office/powerpoint/2010/main" val="109923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2DD959-782F-0A4B-AC9C-64CAC32AE8D5}"/>
              </a:ext>
            </a:extLst>
          </p:cNvPr>
          <p:cNvSpPr>
            <a:spLocks noGrp="1" noChangeArrowheads="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1F3CA7-8E8B-5445-8D7A-6D3BD2A3EE3B}" type="slidenum">
              <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0" name="Rectangle 2">
            <a:extLst>
              <a:ext uri="{FF2B5EF4-FFF2-40B4-BE49-F238E27FC236}">
                <a16:creationId xmlns:a16="http://schemas.microsoft.com/office/drawing/2014/main" id="{C572A238-911E-3946-912A-4B3B5F9613E5}"/>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24B0B73A-F69C-D144-B64B-1B94C339CD8A}"/>
              </a:ext>
            </a:extLst>
          </p:cNvPr>
          <p:cNvSpPr>
            <a:spLocks noGrp="1" noChangeArrowheads="1"/>
          </p:cNvSpPr>
          <p:nvPr>
            <p:ph type="body" idx="1"/>
          </p:nvPr>
        </p:nvSpPr>
        <p:spPr/>
        <p:txBody>
          <a:bodyPr/>
          <a:lstStyle/>
          <a:p>
            <a:pPr eaLnBrk="1" hangingPunct="1">
              <a:defRPr/>
            </a:pPr>
            <a:endParaRPr lang="en-US" altLang="en-US"/>
          </a:p>
        </p:txBody>
      </p:sp>
    </p:spTree>
    <p:extLst>
      <p:ext uri="{BB962C8B-B14F-4D97-AF65-F5344CB8AC3E}">
        <p14:creationId xmlns:p14="http://schemas.microsoft.com/office/powerpoint/2010/main" val="178336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rPr>
              <a:t>- Risk of colorectal cancer at 10 years was lower among participants who were invited to undergo screening colonoscopy than among those who were assigned to no screening </a:t>
            </a:r>
            <a:endParaRPr lang="en-US" sz="1200" dirty="0">
              <a:solidFill>
                <a:srgbClr val="000000"/>
              </a:solidFill>
            </a:endParaRPr>
          </a:p>
          <a:p>
            <a:pPr marL="0" indent="0" algn="l">
              <a:buFontTx/>
              <a:buNone/>
            </a:pPr>
            <a:r>
              <a:rPr lang="en-US" sz="1200" b="0" dirty="0">
                <a:effectLst/>
              </a:rPr>
              <a:t>- No survival benefit at 10 years (which should not be unexpected given what we now from earlier about the pathologic timeline for CRC)</a:t>
            </a:r>
            <a:endParaRPr lang="en-US" sz="1200" dirty="0"/>
          </a:p>
          <a:p>
            <a:pPr marL="171450" indent="-171450" algn="just">
              <a:buFontTx/>
              <a:buChar char="-"/>
            </a:pPr>
            <a:endParaRPr lang="en-US" sz="1200" b="0" i="0" u="none" strike="noStrike" baseline="0" dirty="0">
              <a:solidFill>
                <a:srgbClr val="000000"/>
              </a:solidFill>
            </a:endParaRPr>
          </a:p>
          <a:p>
            <a:pPr algn="just"/>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11</a:t>
            </a:fld>
            <a:endParaRPr lang="en-US"/>
          </a:p>
        </p:txBody>
      </p:sp>
    </p:spTree>
    <p:extLst>
      <p:ext uri="{BB962C8B-B14F-4D97-AF65-F5344CB8AC3E}">
        <p14:creationId xmlns:p14="http://schemas.microsoft.com/office/powerpoint/2010/main" val="252878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Where are we now?</a:t>
            </a:r>
          </a:p>
          <a:p>
            <a:pPr marL="171450" indent="-171450">
              <a:buFontTx/>
              <a:buChar char="-"/>
            </a:pPr>
            <a:r>
              <a:rPr lang="en-US" dirty="0"/>
              <a:t>Colon cancer is the 3</a:t>
            </a:r>
            <a:r>
              <a:rPr lang="en-US" baseline="30000" dirty="0"/>
              <a:t>rd</a:t>
            </a:r>
            <a:r>
              <a:rPr lang="en-US" dirty="0"/>
              <a:t> most common cancer worldwide, 4</a:t>
            </a:r>
            <a:r>
              <a:rPr lang="en-US" baseline="30000" dirty="0"/>
              <a:t>th</a:t>
            </a:r>
            <a:r>
              <a:rPr lang="en-US" dirty="0"/>
              <a:t> in the US</a:t>
            </a:r>
          </a:p>
          <a:p>
            <a:pPr marL="171450" indent="-171450">
              <a:buFontTx/>
              <a:buChar char="-"/>
            </a:pPr>
            <a:r>
              <a:rPr lang="en-US" dirty="0"/>
              <a:t>2</a:t>
            </a:r>
            <a:r>
              <a:rPr lang="en-US" baseline="30000" dirty="0"/>
              <a:t>nd</a:t>
            </a:r>
            <a:r>
              <a:rPr lang="en-US" dirty="0"/>
              <a:t> leading cause of death from cancer worldwide</a:t>
            </a:r>
          </a:p>
          <a:p>
            <a:pPr marL="171450" indent="-171450">
              <a:buFontTx/>
              <a:buChar char="-"/>
            </a:pPr>
            <a:r>
              <a:rPr lang="en-US" dirty="0"/>
              <a:t>~4% of individuals will develop colon cancer in the their lifetime (So about 1:20) </a:t>
            </a:r>
          </a:p>
        </p:txBody>
      </p:sp>
      <p:sp>
        <p:nvSpPr>
          <p:cNvPr id="4" name="Slide Number Placeholder 3"/>
          <p:cNvSpPr>
            <a:spLocks noGrp="1"/>
          </p:cNvSpPr>
          <p:nvPr>
            <p:ph type="sldNum" sz="quarter" idx="5"/>
          </p:nvPr>
        </p:nvSpPr>
        <p:spPr/>
        <p:txBody>
          <a:bodyPr/>
          <a:lstStyle/>
          <a:p>
            <a:fld id="{1D5D04EF-FF22-432E-BF02-9D0B7F26F3C2}" type="slidenum">
              <a:rPr lang="en-US" smtClean="0"/>
              <a:t>12</a:t>
            </a:fld>
            <a:endParaRPr lang="en-US"/>
          </a:p>
        </p:txBody>
      </p:sp>
    </p:spTree>
    <p:extLst>
      <p:ext uri="{BB962C8B-B14F-4D97-AF65-F5344CB8AC3E}">
        <p14:creationId xmlns:p14="http://schemas.microsoft.com/office/powerpoint/2010/main" val="231855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So overall we are doing well.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Top lines: colorectal cancer incidence rate decreased by 45%, from its peak in 1985 </a:t>
            </a:r>
            <a:r>
              <a:rPr lang="en-US" sz="1200" kern="1200" dirty="0">
                <a:solidFill>
                  <a:schemeClr val="tx1"/>
                </a:solidFill>
                <a:effectLst/>
                <a:latin typeface="+mn-lt"/>
                <a:ea typeface="+mn-ea"/>
                <a:cs typeface="+mn-cs"/>
              </a:rPr>
              <a:t>(66.2 per 100,000) to 2022 (36.4 per 100,000),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This is likely driven by changes in risk factor patterns such as declines in smoking, increased use of ASA/NSAIDs, and certainly do to increased screening uptake (</a:t>
            </a:r>
            <a:r>
              <a:rPr lang="en-US" dirty="0">
                <a:sym typeface="Wingdings" panose="05000000000000000000" pitchFamily="2" charset="2"/>
              </a:rPr>
              <a:t>Remember we have evidence that shows that colon cancer screening reduces incidence)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Bottom lines: Colorectal cancer death rate also decreased by 57% </a:t>
            </a:r>
            <a:r>
              <a:rPr lang="en-US" sz="1200" b="1" dirty="0">
                <a:latin typeface="+mn-lt"/>
              </a:rPr>
              <a:t>from 1970 (29.2 per 100,000) to 2023 (12.7 per 100,000), driven by declines in incidence, earlier detection, and improvements in treatment. </a:t>
            </a:r>
            <a:endParaRPr lang="en-US" b="1" dirty="0">
              <a:latin typeface="Arial" panose="020B0604020202020204" pitchFamily="34" charset="0"/>
              <a:cs typeface="Arial" panose="020B0604020202020204" pitchFamily="34" charset="0"/>
            </a:endParaRPr>
          </a:p>
          <a:p>
            <a:r>
              <a:rPr lang="en-US" b="1" dirty="0"/>
              <a:t> </a:t>
            </a:r>
          </a:p>
        </p:txBody>
      </p:sp>
      <p:sp>
        <p:nvSpPr>
          <p:cNvPr id="4" name="Slide Number Placeholder 3"/>
          <p:cNvSpPr>
            <a:spLocks noGrp="1"/>
          </p:cNvSpPr>
          <p:nvPr>
            <p:ph type="sldNum" sz="quarter" idx="5"/>
          </p:nvPr>
        </p:nvSpPr>
        <p:spPr/>
        <p:txBody>
          <a:bodyPr/>
          <a:lstStyle/>
          <a:p>
            <a:fld id="{1D5D04EF-FF22-432E-BF02-9D0B7F26F3C2}" type="slidenum">
              <a:rPr lang="en-US" smtClean="0"/>
              <a:t>13</a:t>
            </a:fld>
            <a:endParaRPr lang="en-US"/>
          </a:p>
        </p:txBody>
      </p:sp>
    </p:spTree>
    <p:extLst>
      <p:ext uri="{BB962C8B-B14F-4D97-AF65-F5344CB8AC3E}">
        <p14:creationId xmlns:p14="http://schemas.microsoft.com/office/powerpoint/2010/main" val="381932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However, there was a noted increased incidence of colorectal cancer incidence among adults younger than 65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Top right: incidence increased by 3% per year for ages 20-49 particularly over the past 5-10 years. </a:t>
            </a:r>
            <a:r>
              <a:rPr lang="en-US" b="0" dirty="0"/>
              <a:t>0.4% per year for ages 50-64 </a:t>
            </a:r>
            <a:r>
              <a:rPr lang="en-US" dirty="0"/>
              <a:t>during 2013-2022, largely driven by advanced stage (regional and distant stage) disease.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And this obviously was very concerning </a:t>
            </a:r>
          </a:p>
        </p:txBody>
      </p:sp>
      <p:sp>
        <p:nvSpPr>
          <p:cNvPr id="4" name="Slide Number Placeholder 3"/>
          <p:cNvSpPr>
            <a:spLocks noGrp="1"/>
          </p:cNvSpPr>
          <p:nvPr>
            <p:ph type="sldNum" sz="quarter" idx="5"/>
          </p:nvPr>
        </p:nvSpPr>
        <p:spPr/>
        <p:txBody>
          <a:bodyPr/>
          <a:lstStyle/>
          <a:p>
            <a:fld id="{1D5D04EF-FF22-432E-BF02-9D0B7F26F3C2}" type="slidenum">
              <a:rPr lang="en-US" smtClean="0"/>
              <a:t>14</a:t>
            </a:fld>
            <a:endParaRPr lang="en-US"/>
          </a:p>
        </p:txBody>
      </p:sp>
    </p:spTree>
    <p:extLst>
      <p:ext uri="{BB962C8B-B14F-4D97-AF65-F5344CB8AC3E}">
        <p14:creationId xmlns:p14="http://schemas.microsoft.com/office/powerpoint/2010/main" val="228583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t>This is cancer data broken down by age at diagnosis over 5-year increments</a:t>
            </a:r>
          </a:p>
          <a:p>
            <a:pPr marL="171450" indent="-171450">
              <a:buFontTx/>
              <a:buChar char="-"/>
            </a:pPr>
            <a:r>
              <a:rPr lang="en-US" b="0" i="0" dirty="0"/>
              <a:t>As you can see from the graph, the power of age as a risk factor for CRC</a:t>
            </a:r>
          </a:p>
          <a:p>
            <a:pPr marL="171450" indent="-171450">
              <a:buFontTx/>
              <a:buChar char="-"/>
            </a:pPr>
            <a:r>
              <a:rPr lang="en-US" b="0" i="0" dirty="0"/>
              <a:t>With the increasing rate in younger patients with CRC, then the question was – when should we start screening?</a:t>
            </a:r>
          </a:p>
          <a:p>
            <a:pPr marL="171450" indent="-171450">
              <a:buFontTx/>
              <a:buChar char="-"/>
            </a:pPr>
            <a:r>
              <a:rPr lang="en-US" b="0" i="0" dirty="0"/>
              <a:t>Most modeling studies suggest that when the incidence rate exceeds 30/100,000 screening is both effective for patients and cost-effective</a:t>
            </a:r>
          </a:p>
          <a:p>
            <a:pPr marL="171450" indent="-171450">
              <a:buFontTx/>
              <a:buChar char="-"/>
            </a:pPr>
            <a:endParaRPr lang="en-US" b="0" i="0" dirty="0"/>
          </a:p>
          <a:p>
            <a:pPr marL="171450" indent="-171450">
              <a:buFontTx/>
              <a:buChar char="-"/>
            </a:pPr>
            <a:r>
              <a:rPr lang="en-US" b="0" i="0" dirty="0"/>
              <a:t>So this is why it makes since to drop the screening age</a:t>
            </a:r>
          </a:p>
        </p:txBody>
      </p:sp>
      <p:sp>
        <p:nvSpPr>
          <p:cNvPr id="4" name="Slide Number Placeholder 3"/>
          <p:cNvSpPr>
            <a:spLocks noGrp="1"/>
          </p:cNvSpPr>
          <p:nvPr>
            <p:ph type="sldNum" sz="quarter" idx="5"/>
          </p:nvPr>
        </p:nvSpPr>
        <p:spPr/>
        <p:txBody>
          <a:bodyPr/>
          <a:lstStyle/>
          <a:p>
            <a:fld id="{1D5D04EF-FF22-432E-BF02-9D0B7F26F3C2}" type="slidenum">
              <a:rPr lang="en-US" smtClean="0"/>
              <a:t>15</a:t>
            </a:fld>
            <a:endParaRPr lang="en-US"/>
          </a:p>
        </p:txBody>
      </p:sp>
    </p:spTree>
    <p:extLst>
      <p:ext uri="{BB962C8B-B14F-4D97-AF65-F5344CB8AC3E}">
        <p14:creationId xmlns:p14="http://schemas.microsoft.com/office/powerpoint/2010/main" val="97553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because of the noted change in incidence data, in 2021, nearly all major societies (ACG, USPSTF, American Cancer Society, MSTF) had changed their guidelines to start screening for colon cancer at age 45</a:t>
            </a:r>
          </a:p>
          <a:p>
            <a:r>
              <a:rPr lang="en-US" dirty="0"/>
              <a:t>***only holdout ACP</a:t>
            </a:r>
          </a:p>
        </p:txBody>
      </p:sp>
      <p:sp>
        <p:nvSpPr>
          <p:cNvPr id="4" name="Slide Number Placeholder 3"/>
          <p:cNvSpPr>
            <a:spLocks noGrp="1"/>
          </p:cNvSpPr>
          <p:nvPr>
            <p:ph type="sldNum" sz="quarter" idx="5"/>
          </p:nvPr>
        </p:nvSpPr>
        <p:spPr/>
        <p:txBody>
          <a:bodyPr/>
          <a:lstStyle/>
          <a:p>
            <a:fld id="{1D5D04EF-FF22-432E-BF02-9D0B7F26F3C2}" type="slidenum">
              <a:rPr lang="en-US" smtClean="0"/>
              <a:t>16</a:t>
            </a:fld>
            <a:endParaRPr lang="en-US"/>
          </a:p>
        </p:txBody>
      </p:sp>
    </p:spTree>
    <p:extLst>
      <p:ext uri="{BB962C8B-B14F-4D97-AF65-F5344CB8AC3E}">
        <p14:creationId xmlns:p14="http://schemas.microsoft.com/office/powerpoint/2010/main" val="48473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why is the incidence increased in younger adults?</a:t>
            </a:r>
          </a:p>
          <a:p>
            <a:pPr marL="0" indent="0">
              <a:buFontTx/>
              <a:buNone/>
            </a:pPr>
            <a:endParaRPr lang="en-US" dirty="0"/>
          </a:p>
          <a:p>
            <a:pPr marL="171450" indent="-171450">
              <a:buFontTx/>
              <a:buChar char="-"/>
            </a:pPr>
            <a:r>
              <a:rPr lang="en-US" dirty="0"/>
              <a:t>The population is primarily Gen X, and Y - what is different about this group?</a:t>
            </a:r>
          </a:p>
          <a:p>
            <a:pPr marL="171450" indent="-171450">
              <a:buFontTx/>
              <a:buChar char="-"/>
            </a:pPr>
            <a:r>
              <a:rPr lang="en-US" dirty="0"/>
              <a:t>No clear answer but a few hypotheses</a:t>
            </a:r>
          </a:p>
          <a:p>
            <a:pPr marL="171450" indent="-171450">
              <a:buFontTx/>
              <a:buChar char="-"/>
            </a:pPr>
            <a:r>
              <a:rPr lang="en-US" dirty="0"/>
              <a:t>Obesity has been shown consistently to be important risk factor. And there have been increased rates of childhood/early-onset obesity which has correlation with earlier onset of cancer</a:t>
            </a:r>
          </a:p>
          <a:p>
            <a:pPr marL="171450" indent="-171450">
              <a:buFontTx/>
              <a:buChar char="-"/>
            </a:pPr>
            <a:r>
              <a:rPr lang="en-US" dirty="0"/>
              <a:t>Another theory is changes in microbiome – very theoretical at this point. Increased used of antibiotics in childhood, antibiotics in food chain given to animals we are eating is altering our microbiomes then affecting cancer development</a:t>
            </a:r>
          </a:p>
          <a:p>
            <a:pPr marL="171450" indent="-171450">
              <a:buFontTx/>
              <a:buChar char="-"/>
            </a:pPr>
            <a:r>
              <a:rPr lang="en-US" dirty="0"/>
              <a:t>Changes in food industry with increased used of chemicals which can increase inflammation</a:t>
            </a:r>
          </a:p>
          <a:p>
            <a:pPr marL="171450" indent="-171450">
              <a:buFontTx/>
              <a:buChar char="-"/>
            </a:pPr>
            <a:r>
              <a:rPr lang="en-US" dirty="0"/>
              <a:t>Demonstrated association with areas with increased air and water pollution with increased cancer rates	</a:t>
            </a:r>
          </a:p>
        </p:txBody>
      </p:sp>
      <p:sp>
        <p:nvSpPr>
          <p:cNvPr id="4" name="Slide Number Placeholder 3"/>
          <p:cNvSpPr>
            <a:spLocks noGrp="1"/>
          </p:cNvSpPr>
          <p:nvPr>
            <p:ph type="sldNum" sz="quarter" idx="5"/>
          </p:nvPr>
        </p:nvSpPr>
        <p:spPr/>
        <p:txBody>
          <a:bodyPr/>
          <a:lstStyle/>
          <a:p>
            <a:fld id="{1D5D04EF-FF22-432E-BF02-9D0B7F26F3C2}" type="slidenum">
              <a:rPr lang="en-US" smtClean="0"/>
              <a:t>17</a:t>
            </a:fld>
            <a:endParaRPr lang="en-US"/>
          </a:p>
        </p:txBody>
      </p:sp>
    </p:spTree>
    <p:extLst>
      <p:ext uri="{BB962C8B-B14F-4D97-AF65-F5344CB8AC3E}">
        <p14:creationId xmlns:p14="http://schemas.microsoft.com/office/powerpoint/2010/main" val="65795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Invasive options include colonoscopy and flex sig</a:t>
            </a:r>
          </a:p>
          <a:p>
            <a:pPr marL="171450" indent="-171450">
              <a:buFontTx/>
              <a:buChar char="-"/>
            </a:pPr>
            <a:r>
              <a:rPr lang="en-US" dirty="0"/>
              <a:t>Non-invasive options include stool tests with FIT or multi-target stool DNA (</a:t>
            </a:r>
            <a:r>
              <a:rPr lang="en-US" dirty="0" err="1"/>
              <a:t>mtsDNA</a:t>
            </a:r>
            <a:r>
              <a:rPr lang="en-US" dirty="0"/>
              <a:t>) aka Cologuard, and CT colonography</a:t>
            </a:r>
          </a:p>
          <a:p>
            <a:pPr marL="171450" indent="-171450">
              <a:buFontTx/>
              <a:buChar char="-"/>
            </a:pPr>
            <a:r>
              <a:rPr lang="en-US" dirty="0"/>
              <a:t>FIT test uses antibodies directed at globin of Hgb to detect microscopic amounts of  blood in stool</a:t>
            </a:r>
          </a:p>
          <a:p>
            <a:pPr marL="171450" indent="-171450">
              <a:buFontTx/>
              <a:buChar char="-"/>
            </a:pPr>
            <a:r>
              <a:rPr lang="en-US" dirty="0" err="1"/>
              <a:t>mtsDNA</a:t>
            </a:r>
            <a:r>
              <a:rPr lang="en-US" dirty="0"/>
              <a:t> (multitarget stool) detects both blood and mutated DNA from cancerous or precancerous cells</a:t>
            </a:r>
          </a:p>
          <a:p>
            <a:pPr marL="0" indent="0">
              <a:buFontTx/>
              <a:buNone/>
            </a:pPr>
            <a:endParaRPr lang="en-US" dirty="0"/>
          </a:p>
          <a:p>
            <a:pPr marL="171450" indent="-171450">
              <a:buFontTx/>
              <a:buChar char="-"/>
            </a:pPr>
            <a:r>
              <a:rPr lang="en-US" dirty="0"/>
              <a:t>Note that non-invasive tests operate as a pre-test, and all high-quality programs have need for colonoscopy if the pre-test is positive, so these are essential 2-step tests potentially</a:t>
            </a:r>
          </a:p>
          <a:p>
            <a:pPr marL="171450" indent="-171450">
              <a:buFontTx/>
              <a:buChar char="-"/>
            </a:pPr>
            <a:r>
              <a:rPr lang="en-US" dirty="0"/>
              <a:t>With flex sig: if adenomas are found, referral for a colonoscopy is required so not commonly done except in rare situations</a:t>
            </a:r>
          </a:p>
        </p:txBody>
      </p:sp>
      <p:sp>
        <p:nvSpPr>
          <p:cNvPr id="4" name="Slide Number Placeholder 3"/>
          <p:cNvSpPr>
            <a:spLocks noGrp="1"/>
          </p:cNvSpPr>
          <p:nvPr>
            <p:ph type="sldNum" sz="quarter" idx="5"/>
          </p:nvPr>
        </p:nvSpPr>
        <p:spPr/>
        <p:txBody>
          <a:bodyPr/>
          <a:lstStyle/>
          <a:p>
            <a:fld id="{1D5D04EF-FF22-432E-BF02-9D0B7F26F3C2}" type="slidenum">
              <a:rPr lang="en-US" smtClean="0"/>
              <a:t>18</a:t>
            </a:fld>
            <a:endParaRPr lang="en-US"/>
          </a:p>
        </p:txBody>
      </p:sp>
    </p:spTree>
    <p:extLst>
      <p:ext uri="{BB962C8B-B14F-4D97-AF65-F5344CB8AC3E}">
        <p14:creationId xmlns:p14="http://schemas.microsoft.com/office/powerpoint/2010/main" val="2780116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lets compare how good these tests are:</a:t>
            </a:r>
          </a:p>
          <a:p>
            <a:pPr marL="171450" indent="-171450">
              <a:buFontTx/>
              <a:buChar char="-"/>
            </a:pPr>
            <a:r>
              <a:rPr lang="en-US" dirty="0"/>
              <a:t>Colonoscopy is the most frequently used </a:t>
            </a:r>
            <a:r>
              <a:rPr lang="en-US" dirty="0">
                <a:sym typeface="Wingdings" panose="05000000000000000000" pitchFamily="2" charset="2"/>
              </a:rPr>
              <a:t> it is highly sensitive for both colorectal cancer and advanced adenomas</a:t>
            </a:r>
          </a:p>
          <a:p>
            <a:pPr marL="171450" indent="-171450">
              <a:buFontTx/>
              <a:buChar char="-"/>
            </a:pPr>
            <a:r>
              <a:rPr lang="en-US" dirty="0">
                <a:sym typeface="Wingdings" panose="05000000000000000000" pitchFamily="2" charset="2"/>
              </a:rPr>
              <a:t>The 2 other most tests – the FIT and </a:t>
            </a:r>
            <a:r>
              <a:rPr lang="en-US" dirty="0" err="1">
                <a:sym typeface="Wingdings" panose="05000000000000000000" pitchFamily="2" charset="2"/>
              </a:rPr>
              <a:t>mtsDNA</a:t>
            </a:r>
            <a:r>
              <a:rPr lang="en-US" dirty="0">
                <a:sym typeface="Wingdings" panose="05000000000000000000" pitchFamily="2" charset="2"/>
              </a:rPr>
              <a:t> -&gt; they have good sensitivity for CRC but not very good for advanced adenoma </a:t>
            </a:r>
          </a:p>
          <a:p>
            <a:pPr marL="171450" indent="-171450">
              <a:buFontTx/>
              <a:buChar char="-"/>
            </a:pPr>
            <a:r>
              <a:rPr lang="en-US" dirty="0">
                <a:sym typeface="Wingdings" panose="05000000000000000000" pitchFamily="2" charset="2"/>
              </a:rPr>
              <a:t>And this is why it is so crucial to be completing these tests at regular intervals</a:t>
            </a:r>
          </a:p>
        </p:txBody>
      </p:sp>
      <p:sp>
        <p:nvSpPr>
          <p:cNvPr id="4" name="Slide Number Placeholder 3"/>
          <p:cNvSpPr>
            <a:spLocks noGrp="1"/>
          </p:cNvSpPr>
          <p:nvPr>
            <p:ph type="sldNum" sz="quarter" idx="5"/>
          </p:nvPr>
        </p:nvSpPr>
        <p:spPr/>
        <p:txBody>
          <a:bodyPr/>
          <a:lstStyle/>
          <a:p>
            <a:fld id="{1D5D04EF-FF22-432E-BF02-9D0B7F26F3C2}" type="slidenum">
              <a:rPr lang="en-US" smtClean="0"/>
              <a:t>19</a:t>
            </a:fld>
            <a:endParaRPr lang="en-US"/>
          </a:p>
        </p:txBody>
      </p:sp>
    </p:spTree>
    <p:extLst>
      <p:ext uri="{BB962C8B-B14F-4D97-AF65-F5344CB8AC3E}">
        <p14:creationId xmlns:p14="http://schemas.microsoft.com/office/powerpoint/2010/main" val="249011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sym typeface="Wingdings" panose="05000000000000000000" pitchFamily="2" charset="2"/>
              </a:rPr>
              <a:t>FIT: can detect early and advanced cancer</a:t>
            </a:r>
          </a:p>
          <a:p>
            <a:pPr marL="171450" indent="-171450">
              <a:buFontTx/>
              <a:buChar char="-"/>
            </a:pPr>
            <a:r>
              <a:rPr lang="en-US" dirty="0" err="1">
                <a:sym typeface="Wingdings" panose="05000000000000000000" pitchFamily="2" charset="2"/>
              </a:rPr>
              <a:t>mtsDNA</a:t>
            </a:r>
            <a:r>
              <a:rPr lang="en-US" dirty="0">
                <a:sym typeface="Wingdings" panose="05000000000000000000" pitchFamily="2" charset="2"/>
              </a:rPr>
              <a:t>: can detect large adenoma, early and advanced cancer</a:t>
            </a:r>
          </a:p>
          <a:p>
            <a:pPr marL="171450" indent="-171450">
              <a:buFontTx/>
              <a:buChar char="-"/>
            </a:pPr>
            <a:r>
              <a:rPr lang="en-US" dirty="0">
                <a:sym typeface="Wingdings" panose="05000000000000000000" pitchFamily="2" charset="2"/>
              </a:rPr>
              <a:t>Colonoscopy has the advantage of detecting polyps much earlier is their lifecycle</a:t>
            </a:r>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20</a:t>
            </a:fld>
            <a:endParaRPr lang="en-US"/>
          </a:p>
        </p:txBody>
      </p:sp>
    </p:spTree>
    <p:extLst>
      <p:ext uri="{BB962C8B-B14F-4D97-AF65-F5344CB8AC3E}">
        <p14:creationId xmlns:p14="http://schemas.microsoft.com/office/powerpoint/2010/main" val="8853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2DD959-782F-0A4B-AC9C-64CAC32AE8D5}"/>
              </a:ext>
            </a:extLst>
          </p:cNvPr>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1F3CA7-8E8B-5445-8D7A-6D3BD2A3EE3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0" name="Rectangle 2">
            <a:extLst>
              <a:ext uri="{FF2B5EF4-FFF2-40B4-BE49-F238E27FC236}">
                <a16:creationId xmlns:a16="http://schemas.microsoft.com/office/drawing/2014/main" id="{C572A238-911E-3946-912A-4B3B5F9613E5}"/>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24B0B73A-F69C-D144-B64B-1B94C339CD8A}"/>
              </a:ext>
            </a:extLst>
          </p:cNvPr>
          <p:cNvSpPr>
            <a:spLocks noGrp="1" noChangeArrowheads="1"/>
          </p:cNvSpPr>
          <p:nvPr>
            <p:ph type="body" idx="1"/>
          </p:nvPr>
        </p:nvSpPr>
        <p:spPr/>
        <p:txBody>
          <a:bodyPr/>
          <a:lstStyle/>
          <a:p>
            <a:pPr marL="0" indent="0" eaLnBrk="1" hangingPunct="1">
              <a:buNone/>
              <a:defRPr/>
            </a:pPr>
            <a:r>
              <a:rPr lang="en-US" altLang="en-US" dirty="0"/>
              <a:t>We will start with a brief case to get us thinking about the basics in a very likely encountered scenario </a:t>
            </a:r>
          </a:p>
          <a:p>
            <a:pPr marL="0" indent="0" eaLnBrk="1" hangingPunct="1">
              <a:buNone/>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45-year-old healthy male asks about colon cancer screening. He reports no family history of CRC or advanced polyps.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1" dirty="0"/>
          </a:p>
          <a:p>
            <a:pPr marL="228600" indent="-228600" eaLnBrk="1" hangingPunct="1">
              <a:buAutoNum type="arabicPeriod"/>
              <a:defRPr/>
            </a:pPr>
            <a:r>
              <a:rPr lang="en-US" altLang="en-US" dirty="0"/>
              <a:t>When would you recommend to start screening for colorectal cancer? Now? Age 50? Is he overdue?</a:t>
            </a:r>
          </a:p>
          <a:p>
            <a:pPr marL="0" indent="0" eaLnBrk="1" hangingPunct="1">
              <a:buNone/>
              <a:defRPr/>
            </a:pPr>
            <a:endParaRPr lang="en-US" altLang="en-US" dirty="0"/>
          </a:p>
          <a:p>
            <a:pPr marL="228600" indent="-228600" eaLnBrk="1" hangingPunct="1">
              <a:buAutoNum type="arabicPeriod"/>
              <a:defRPr/>
            </a:pPr>
            <a:r>
              <a:rPr lang="en-US" altLang="en-US" dirty="0"/>
              <a:t>What modality are you going to recommend for this patient? Do you recommend colonoscopy? Stool-based test? Or let patient choose?</a:t>
            </a:r>
          </a:p>
        </p:txBody>
      </p:sp>
    </p:spTree>
    <p:extLst>
      <p:ext uri="{BB962C8B-B14F-4D97-AF65-F5344CB8AC3E}">
        <p14:creationId xmlns:p14="http://schemas.microsoft.com/office/powerpoint/2010/main" val="289573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21</a:t>
            </a:fld>
            <a:endParaRPr lang="en-US"/>
          </a:p>
        </p:txBody>
      </p:sp>
    </p:spTree>
    <p:extLst>
      <p:ext uri="{BB962C8B-B14F-4D97-AF65-F5344CB8AC3E}">
        <p14:creationId xmlns:p14="http://schemas.microsoft.com/office/powerpoint/2010/main" val="1061016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based on colonoscopy results, your GI doc can decide subsequent screening intervals based on number, type, and size of polyps</a:t>
            </a:r>
          </a:p>
        </p:txBody>
      </p:sp>
      <p:sp>
        <p:nvSpPr>
          <p:cNvPr id="4" name="Slide Number Placeholder 3"/>
          <p:cNvSpPr>
            <a:spLocks noGrp="1"/>
          </p:cNvSpPr>
          <p:nvPr>
            <p:ph type="sldNum" sz="quarter" idx="5"/>
          </p:nvPr>
        </p:nvSpPr>
        <p:spPr/>
        <p:txBody>
          <a:bodyPr/>
          <a:lstStyle/>
          <a:p>
            <a:fld id="{1D5D04EF-FF22-432E-BF02-9D0B7F26F3C2}" type="slidenum">
              <a:rPr lang="en-US" smtClean="0"/>
              <a:t>22</a:t>
            </a:fld>
            <a:endParaRPr lang="en-US"/>
          </a:p>
        </p:txBody>
      </p:sp>
    </p:spTree>
    <p:extLst>
      <p:ext uri="{BB962C8B-B14F-4D97-AF65-F5344CB8AC3E}">
        <p14:creationId xmlns:p14="http://schemas.microsoft.com/office/powerpoint/2010/main" val="302397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far we have discussed colon cancer risk factors, high risk patients, when to start screening, and options for screening.</a:t>
            </a:r>
          </a:p>
          <a:p>
            <a:endParaRPr lang="en-US" dirty="0"/>
          </a:p>
          <a:p>
            <a:r>
              <a:rPr lang="en-US" dirty="0"/>
              <a:t>Now – when do we stop screening?</a:t>
            </a:r>
          </a:p>
          <a:p>
            <a:endParaRPr lang="en-US" dirty="0"/>
          </a:p>
          <a:p>
            <a:r>
              <a:rPr lang="en-US" dirty="0"/>
              <a:t>2 patient examples</a:t>
            </a:r>
          </a:p>
          <a:p>
            <a:endParaRPr lang="en-US" dirty="0"/>
          </a:p>
          <a:p>
            <a:r>
              <a:rPr lang="en-US" dirty="0"/>
              <a:t>How would you counsel these 2 patients on their colon cancer screening?</a:t>
            </a:r>
          </a:p>
          <a:p>
            <a:endParaRPr lang="en-US" dirty="0"/>
          </a:p>
          <a:p>
            <a:r>
              <a:rPr lang="en-US" dirty="0"/>
              <a:t>Note this means STOP screening -&gt; If you do a FIT you really should be willing to do a colonoscopy</a:t>
            </a:r>
          </a:p>
        </p:txBody>
      </p:sp>
      <p:sp>
        <p:nvSpPr>
          <p:cNvPr id="4" name="Slide Number Placeholder 3"/>
          <p:cNvSpPr>
            <a:spLocks noGrp="1"/>
          </p:cNvSpPr>
          <p:nvPr>
            <p:ph type="sldNum" sz="quarter" idx="5"/>
          </p:nvPr>
        </p:nvSpPr>
        <p:spPr/>
        <p:txBody>
          <a:bodyPr/>
          <a:lstStyle/>
          <a:p>
            <a:fld id="{1D5D04EF-FF22-432E-BF02-9D0B7F26F3C2}" type="slidenum">
              <a:rPr lang="en-US" smtClean="0"/>
              <a:t>23</a:t>
            </a:fld>
            <a:endParaRPr lang="en-US"/>
          </a:p>
        </p:txBody>
      </p:sp>
    </p:spTree>
    <p:extLst>
      <p:ext uri="{BB962C8B-B14F-4D97-AF65-F5344CB8AC3E}">
        <p14:creationId xmlns:p14="http://schemas.microsoft.com/office/powerpoint/2010/main" val="1546930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When discussing with patients it is important to remember that the benefits of polypectomy are delayed 7-10 years, so can use life expectancy of &lt;10 years as a cutoff for when to discontinue CRC screening</a:t>
            </a:r>
          </a:p>
        </p:txBody>
      </p:sp>
      <p:sp>
        <p:nvSpPr>
          <p:cNvPr id="4" name="Slide Number Placeholder 3"/>
          <p:cNvSpPr>
            <a:spLocks noGrp="1"/>
          </p:cNvSpPr>
          <p:nvPr>
            <p:ph type="sldNum" sz="quarter" idx="5"/>
          </p:nvPr>
        </p:nvSpPr>
        <p:spPr/>
        <p:txBody>
          <a:bodyPr/>
          <a:lstStyle/>
          <a:p>
            <a:fld id="{1D5D04EF-FF22-432E-BF02-9D0B7F26F3C2}" type="slidenum">
              <a:rPr lang="en-US" smtClean="0"/>
              <a:t>24</a:t>
            </a:fld>
            <a:endParaRPr lang="en-US"/>
          </a:p>
        </p:txBody>
      </p:sp>
    </p:spTree>
    <p:extLst>
      <p:ext uri="{BB962C8B-B14F-4D97-AF65-F5344CB8AC3E}">
        <p14:creationId xmlns:p14="http://schemas.microsoft.com/office/powerpoint/2010/main" val="241200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Consider what is most likely to cause mortality for my patient?</a:t>
            </a:r>
          </a:p>
          <a:p>
            <a:pPr marL="171450" indent="-171450">
              <a:buFontTx/>
              <a:buChar char="-"/>
            </a:pPr>
            <a:r>
              <a:rPr lang="en-US" dirty="0"/>
              <a:t>Elderly individuals likely more susceptible to adverse effects and risks of undergoing screening than younger patients</a:t>
            </a:r>
          </a:p>
        </p:txBody>
      </p:sp>
      <p:sp>
        <p:nvSpPr>
          <p:cNvPr id="4" name="Slide Number Placeholder 3"/>
          <p:cNvSpPr>
            <a:spLocks noGrp="1"/>
          </p:cNvSpPr>
          <p:nvPr>
            <p:ph type="sldNum" sz="quarter" idx="5"/>
          </p:nvPr>
        </p:nvSpPr>
        <p:spPr/>
        <p:txBody>
          <a:bodyPr/>
          <a:lstStyle/>
          <a:p>
            <a:fld id="{1D5D04EF-FF22-432E-BF02-9D0B7F26F3C2}" type="slidenum">
              <a:rPr lang="en-US" smtClean="0"/>
              <a:t>25</a:t>
            </a:fld>
            <a:endParaRPr lang="en-US"/>
          </a:p>
        </p:txBody>
      </p:sp>
    </p:spTree>
    <p:extLst>
      <p:ext uri="{BB962C8B-B14F-4D97-AF65-F5344CB8AC3E}">
        <p14:creationId xmlns:p14="http://schemas.microsoft.com/office/powerpoint/2010/main" val="3364719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Note this may discussing cessation my difficult for some patients</a:t>
            </a:r>
          </a:p>
          <a:p>
            <a:pPr marL="171450" indent="-171450">
              <a:buFontTx/>
              <a:buChar char="-"/>
            </a:pPr>
            <a:r>
              <a:rPr lang="en-US" dirty="0"/>
              <a:t>Study at Michigan VA </a:t>
            </a:r>
          </a:p>
          <a:p>
            <a:r>
              <a:rPr lang="en-US" dirty="0"/>
              <a:t>- Survey asked "If you personally had serious health problems that were likely to shorten your life and your doctor did not think screening would be of much benefit … how comfortable would you be with not getting any more screening colonoscopies?" </a:t>
            </a:r>
          </a:p>
          <a:p>
            <a:pPr marL="171450" indent="-171450">
              <a:buFontTx/>
              <a:buChar char="-"/>
            </a:pPr>
            <a:r>
              <a:rPr lang="en-US" dirty="0"/>
              <a:t>Study showed that many patients (29%) were not comfortable with cessation of low value CRC screening</a:t>
            </a:r>
          </a:p>
          <a:p>
            <a:pPr marL="171450" indent="-171450">
              <a:buFontTx/>
              <a:buChar char="-"/>
            </a:pPr>
            <a:r>
              <a:rPr lang="en-US" dirty="0"/>
              <a:t>Factors that increased comfort with cessation: higher trust in physician, higher perceived health status, and higher barriers to screening </a:t>
            </a:r>
          </a:p>
          <a:p>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26</a:t>
            </a:fld>
            <a:endParaRPr lang="en-US"/>
          </a:p>
        </p:txBody>
      </p:sp>
    </p:spTree>
    <p:extLst>
      <p:ext uri="{BB962C8B-B14F-4D97-AF65-F5344CB8AC3E}">
        <p14:creationId xmlns:p14="http://schemas.microsoft.com/office/powerpoint/2010/main" val="4148450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1 in 3 people in US are not up to date on CRC screening</a:t>
            </a:r>
          </a:p>
          <a:p>
            <a:pPr marL="171450" indent="-171450">
              <a:buFontTx/>
              <a:buChar char="-"/>
            </a:pPr>
            <a:r>
              <a:rPr lang="en-US" dirty="0"/>
              <a:t>Adherence is often the “Achilles heel” of CRC screening programs</a:t>
            </a:r>
          </a:p>
          <a:p>
            <a:pPr marL="171450" indent="-171450">
              <a:buFontTx/>
              <a:buChar char="-"/>
            </a:pPr>
            <a:r>
              <a:rPr lang="en-US" dirty="0"/>
              <a:t>Most significant negative risk factors are lack of health insurance and/or regular PCP</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27</a:t>
            </a:fld>
            <a:endParaRPr lang="en-US"/>
          </a:p>
        </p:txBody>
      </p:sp>
    </p:spTree>
    <p:extLst>
      <p:ext uri="{BB962C8B-B14F-4D97-AF65-F5344CB8AC3E}">
        <p14:creationId xmlns:p14="http://schemas.microsoft.com/office/powerpoint/2010/main" val="3821732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often do a good job of offering tests (which has been streamlined with templates built into EMR) and we feel good that we did our job, however, much remains in actually reducing colon cancer incidence and mortality</a:t>
            </a:r>
          </a:p>
          <a:p>
            <a:pPr marL="171450" indent="-171450">
              <a:buFontTx/>
              <a:buChar char="-"/>
            </a:pPr>
            <a:r>
              <a:rPr lang="en-US" dirty="0"/>
              <a:t>Test needs to be completed and appropriately followed up</a:t>
            </a:r>
          </a:p>
          <a:p>
            <a:pPr marL="171450" indent="-171450">
              <a:buFontTx/>
              <a:buChar char="-"/>
            </a:pPr>
            <a:r>
              <a:rPr lang="en-US" dirty="0"/>
              <a:t>Positive test indicates 2-4x higher risk and need to have subsequent colonoscopy</a:t>
            </a:r>
          </a:p>
          <a:p>
            <a:pPr marL="171450" indent="-171450">
              <a:buFontTx/>
              <a:buChar char="-"/>
            </a:pPr>
            <a:r>
              <a:rPr lang="en-US" dirty="0"/>
              <a:t>And negative tests need to be completed at appropriate interval as well</a:t>
            </a:r>
          </a:p>
          <a:p>
            <a:pPr marL="171450" indent="-171450">
              <a:buFontTx/>
              <a:buChar char="-"/>
            </a:pPr>
            <a:endParaRPr lang="en-US" dirty="0"/>
          </a:p>
          <a:p>
            <a:pPr marL="171450" indent="-171450">
              <a:buFontTx/>
              <a:buChar char="-"/>
            </a:pPr>
            <a:r>
              <a:rPr lang="en-US" dirty="0"/>
              <a:t>Data indicates that 60-80% of people who are offered a test, complete the test</a:t>
            </a:r>
          </a:p>
          <a:p>
            <a:pPr marL="171450" indent="-171450">
              <a:buFontTx/>
              <a:buChar char="-"/>
            </a:pPr>
            <a:r>
              <a:rPr lang="en-US" dirty="0"/>
              <a:t>And often &lt;50% of people with positive screening test actually complete colonoscopy within recommend interval of 6 months</a:t>
            </a:r>
          </a:p>
          <a:p>
            <a:pPr marL="171450" indent="-171450">
              <a:buFontTx/>
              <a:buChar char="-"/>
            </a:pPr>
            <a:r>
              <a:rPr lang="en-US" dirty="0"/>
              <a:t>Repeat test rate is anywhere from 20-65%</a:t>
            </a:r>
          </a:p>
          <a:p>
            <a:r>
              <a:rPr lang="en-US" dirty="0"/>
              <a:t>So how do we improve our screening programs?</a:t>
            </a:r>
          </a:p>
        </p:txBody>
      </p:sp>
      <p:sp>
        <p:nvSpPr>
          <p:cNvPr id="4" name="Slide Number Placeholder 3"/>
          <p:cNvSpPr>
            <a:spLocks noGrp="1"/>
          </p:cNvSpPr>
          <p:nvPr>
            <p:ph type="sldNum" sz="quarter" idx="5"/>
          </p:nvPr>
        </p:nvSpPr>
        <p:spPr/>
        <p:txBody>
          <a:bodyPr/>
          <a:lstStyle/>
          <a:p>
            <a:fld id="{1D5D04EF-FF22-432E-BF02-9D0B7F26F3C2}" type="slidenum">
              <a:rPr lang="en-US" smtClean="0"/>
              <a:t>28</a:t>
            </a:fld>
            <a:endParaRPr lang="en-US"/>
          </a:p>
        </p:txBody>
      </p:sp>
    </p:spTree>
    <p:extLst>
      <p:ext uri="{BB962C8B-B14F-4D97-AF65-F5344CB8AC3E}">
        <p14:creationId xmlns:p14="http://schemas.microsoft.com/office/powerpoint/2010/main" val="3733975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know that we have ways to increase adherence</a:t>
            </a:r>
          </a:p>
          <a:p>
            <a:pPr marL="171450" indent="-171450">
              <a:buFontTx/>
              <a:buChar char="-"/>
            </a:pPr>
            <a:r>
              <a:rPr lang="en-US" dirty="0"/>
              <a:t>Implement several tools for CRC screening</a:t>
            </a:r>
          </a:p>
          <a:p>
            <a:pPr marL="171450" indent="-171450">
              <a:buFontTx/>
              <a:buChar char="-"/>
            </a:pPr>
            <a:r>
              <a:rPr lang="en-US" dirty="0"/>
              <a:t>direct-to-patient annual FIT outreach </a:t>
            </a:r>
          </a:p>
          <a:p>
            <a:pPr marL="171450" indent="-171450">
              <a:buFontTx/>
              <a:buChar char="-"/>
            </a:pPr>
            <a:r>
              <a:rPr lang="en-US" dirty="0"/>
              <a:t>each year FIT kits mailed if without a record of a colonoscopy within 10 years or a sigmoidoscopy within 5 years</a:t>
            </a:r>
          </a:p>
          <a:p>
            <a:pPr marL="171450" indent="-171450">
              <a:buFontTx/>
              <a:buChar char="-"/>
            </a:pPr>
            <a:r>
              <a:rPr lang="en-US" dirty="0"/>
              <a:t>Positive FIT initiated automatic reminder by PCP/GI to schedule colonoscopy (combo of calls, secure messaging, mail)</a:t>
            </a:r>
          </a:p>
        </p:txBody>
      </p:sp>
      <p:sp>
        <p:nvSpPr>
          <p:cNvPr id="4" name="Slide Number Placeholder 3"/>
          <p:cNvSpPr>
            <a:spLocks noGrp="1"/>
          </p:cNvSpPr>
          <p:nvPr>
            <p:ph type="sldNum" sz="quarter" idx="5"/>
          </p:nvPr>
        </p:nvSpPr>
        <p:spPr/>
        <p:txBody>
          <a:bodyPr/>
          <a:lstStyle/>
          <a:p>
            <a:fld id="{1D5D04EF-FF22-432E-BF02-9D0B7F26F3C2}" type="slidenum">
              <a:rPr lang="en-US" smtClean="0"/>
              <a:t>29</a:t>
            </a:fld>
            <a:endParaRPr lang="en-US"/>
          </a:p>
        </p:txBody>
      </p:sp>
    </p:spTree>
    <p:extLst>
      <p:ext uri="{BB962C8B-B14F-4D97-AF65-F5344CB8AC3E}">
        <p14:creationId xmlns:p14="http://schemas.microsoft.com/office/powerpoint/2010/main" val="4098312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included in ACG Guidelines from 2021 to implement an organized screening program with interventions such as patient navigators, patient reminders, clinician reminders and decision support tools</a:t>
            </a:r>
          </a:p>
        </p:txBody>
      </p:sp>
      <p:sp>
        <p:nvSpPr>
          <p:cNvPr id="4" name="Slide Number Placeholder 3"/>
          <p:cNvSpPr>
            <a:spLocks noGrp="1"/>
          </p:cNvSpPr>
          <p:nvPr>
            <p:ph type="sldNum" sz="quarter" idx="5"/>
          </p:nvPr>
        </p:nvSpPr>
        <p:spPr/>
        <p:txBody>
          <a:bodyPr/>
          <a:lstStyle/>
          <a:p>
            <a:fld id="{1D5D04EF-FF22-432E-BF02-9D0B7F26F3C2}" type="slidenum">
              <a:rPr lang="en-US" smtClean="0"/>
              <a:t>30</a:t>
            </a:fld>
            <a:endParaRPr lang="en-US"/>
          </a:p>
        </p:txBody>
      </p:sp>
    </p:spTree>
    <p:extLst>
      <p:ext uri="{BB962C8B-B14F-4D97-AF65-F5344CB8AC3E}">
        <p14:creationId xmlns:p14="http://schemas.microsoft.com/office/powerpoint/2010/main" val="238516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Background</a:t>
            </a:r>
          </a:p>
          <a:p>
            <a:pPr marL="171450" indent="-171450">
              <a:buFontTx/>
              <a:buChar char="-"/>
            </a:pPr>
            <a:r>
              <a:rPr lang="en-US" b="0" dirty="0"/>
              <a:t>Colon cancer typically develops through clear progression from polyp or adenoma until final stage of carcinoma (which accounts for 70-85% of colon cancers)</a:t>
            </a:r>
          </a:p>
          <a:p>
            <a:pPr marL="0" indent="0">
              <a:buFontTx/>
              <a:buNone/>
            </a:pPr>
            <a:endParaRPr lang="en-US" b="0" dirty="0"/>
          </a:p>
          <a:p>
            <a:pPr marL="171450" indent="-171450">
              <a:buFontTx/>
              <a:buChar char="-"/>
            </a:pPr>
            <a:r>
              <a:rPr lang="en-US" b="0" dirty="0"/>
              <a:t>The timeline of progression to cancer is variable, but overall </a:t>
            </a:r>
            <a:r>
              <a:rPr lang="en-US" b="0" dirty="0">
                <a:sym typeface="Wingdings" panose="05000000000000000000" pitchFamily="2" charset="2"/>
              </a:rPr>
              <a:t> colon cancer takes a LONG time to develop</a:t>
            </a:r>
          </a:p>
          <a:p>
            <a:pPr marL="0" indent="0">
              <a:buFontTx/>
              <a:buNone/>
            </a:pPr>
            <a:endParaRPr lang="en-US" b="0" dirty="0">
              <a:sym typeface="Wingdings" panose="05000000000000000000" pitchFamily="2" charset="2"/>
            </a:endParaRPr>
          </a:p>
          <a:p>
            <a:pPr marL="171450" indent="-171450">
              <a:buFontTx/>
              <a:buChar char="-"/>
            </a:pPr>
            <a:r>
              <a:rPr lang="en-US" b="0" dirty="0">
                <a:sym typeface="Wingdings" panose="05000000000000000000" pitchFamily="2" charset="2"/>
              </a:rPr>
              <a:t>#s from slide</a:t>
            </a:r>
          </a:p>
          <a:p>
            <a:pPr marL="171450" indent="-171450">
              <a:buFontTx/>
              <a:buChar char="-"/>
            </a:pPr>
            <a:r>
              <a:rPr lang="en-US" b="0" dirty="0">
                <a:sym typeface="Wingdings" panose="05000000000000000000" pitchFamily="2" charset="2"/>
              </a:rPr>
              <a:t>It’s not important for IM and those of you not going into GI to worry about the specific adenoma types. This is just to illustrate that even some of the more serious adenomas still take a pretty long time to turn into cancer</a:t>
            </a:r>
            <a:endParaRPr lang="en-US" b="0" dirty="0"/>
          </a:p>
        </p:txBody>
      </p:sp>
      <p:sp>
        <p:nvSpPr>
          <p:cNvPr id="4" name="Slide Number Placeholder 3"/>
          <p:cNvSpPr>
            <a:spLocks noGrp="1"/>
          </p:cNvSpPr>
          <p:nvPr>
            <p:ph type="sldNum" sz="quarter" idx="5"/>
          </p:nvPr>
        </p:nvSpPr>
        <p:spPr/>
        <p:txBody>
          <a:bodyPr/>
          <a:lstStyle/>
          <a:p>
            <a:fld id="{1D5D04EF-FF22-432E-BF02-9D0B7F26F3C2}" type="slidenum">
              <a:rPr lang="en-US" smtClean="0"/>
              <a:t>4</a:t>
            </a:fld>
            <a:endParaRPr lang="en-US"/>
          </a:p>
        </p:txBody>
      </p:sp>
    </p:spTree>
    <p:extLst>
      <p:ext uri="{BB962C8B-B14F-4D97-AF65-F5344CB8AC3E}">
        <p14:creationId xmlns:p14="http://schemas.microsoft.com/office/powerpoint/2010/main" val="274922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question that often comes up with options for colon cancer screening – is why not colonoscopy for all?</a:t>
            </a:r>
          </a:p>
          <a:p>
            <a:pPr marL="171450" indent="-171450">
              <a:buFontTx/>
              <a:buChar char="-"/>
            </a:pPr>
            <a:r>
              <a:rPr lang="en-US" dirty="0"/>
              <a:t>Several important factors</a:t>
            </a:r>
          </a:p>
          <a:p>
            <a:pPr marL="171450" indent="-171450">
              <a:buFontTx/>
              <a:buChar char="-"/>
            </a:pPr>
            <a:endParaRPr lang="en-US" dirty="0"/>
          </a:p>
          <a:p>
            <a:pPr marL="171450" indent="-171450">
              <a:buFontTx/>
              <a:buChar char="-"/>
            </a:pPr>
            <a:endParaRPr lang="en-US" dirty="0"/>
          </a:p>
          <a:p>
            <a:r>
              <a:rPr lang="en-US" dirty="0"/>
              <a:t>Is there enough GI doctors for everyone to get colonoscopy?</a:t>
            </a:r>
          </a:p>
        </p:txBody>
      </p:sp>
      <p:sp>
        <p:nvSpPr>
          <p:cNvPr id="4" name="Slide Number Placeholder 3"/>
          <p:cNvSpPr>
            <a:spLocks noGrp="1"/>
          </p:cNvSpPr>
          <p:nvPr>
            <p:ph type="sldNum" sz="quarter" idx="5"/>
          </p:nvPr>
        </p:nvSpPr>
        <p:spPr/>
        <p:txBody>
          <a:bodyPr/>
          <a:lstStyle/>
          <a:p>
            <a:fld id="{1D5D04EF-FF22-432E-BF02-9D0B7F26F3C2}" type="slidenum">
              <a:rPr lang="en-US" smtClean="0"/>
              <a:t>31</a:t>
            </a:fld>
            <a:endParaRPr lang="en-US"/>
          </a:p>
        </p:txBody>
      </p:sp>
    </p:spTree>
    <p:extLst>
      <p:ext uri="{BB962C8B-B14F-4D97-AF65-F5344CB8AC3E}">
        <p14:creationId xmlns:p14="http://schemas.microsoft.com/office/powerpoint/2010/main" val="3836558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I think we all can realize that the “ideal” screening test should be noninvasive, have high sensitivity and specificity, be safe, readily available, convenient, and inexpensive</a:t>
            </a:r>
          </a:p>
          <a:p>
            <a:pPr marL="171450" indent="-171450">
              <a:buFontTx/>
              <a:buChar char="-"/>
            </a:pPr>
            <a:r>
              <a:rPr lang="en-US" dirty="0"/>
              <a:t>Lots of interest in developing blood test for colon cancer screening which would be so much simpler than colonoscopy or stool tests</a:t>
            </a:r>
          </a:p>
          <a:p>
            <a:pPr marL="171450" indent="-171450">
              <a:buFontTx/>
              <a:buChar char="-"/>
            </a:pPr>
            <a:endParaRPr lang="en-US" dirty="0"/>
          </a:p>
          <a:p>
            <a:pPr marL="171450" indent="-171450">
              <a:buFontTx/>
              <a:buChar char="-"/>
            </a:pPr>
            <a:r>
              <a:rPr lang="en-US" dirty="0"/>
              <a:t>Guardant SHIELD was FDA approved July 2024 and now also has Medicare coverage as of May 2025</a:t>
            </a:r>
          </a:p>
          <a:p>
            <a:pPr marL="171450" indent="-171450">
              <a:buFontTx/>
              <a:buChar char="-"/>
            </a:pPr>
            <a:r>
              <a:rPr lang="en-US" dirty="0"/>
              <a:t>Their studies suggest that blood tests after improved adherence compared to stool-based tests</a:t>
            </a:r>
          </a:p>
          <a:p>
            <a:pPr marL="171450" indent="-171450">
              <a:buFontTx/>
              <a:buChar char="-"/>
            </a:pPr>
            <a:r>
              <a:rPr lang="en-US" dirty="0"/>
              <a:t>Studied in patients 45-84 years old </a:t>
            </a:r>
          </a:p>
          <a:p>
            <a:pPr marL="171450" indent="-171450">
              <a:buFontTx/>
              <a:buChar char="-"/>
            </a:pPr>
            <a:r>
              <a:rPr lang="en-US" dirty="0"/>
              <a:t>Pretty impressive sensitivity for CRC, less so for advanced adenoma</a:t>
            </a:r>
          </a:p>
        </p:txBody>
      </p:sp>
      <p:sp>
        <p:nvSpPr>
          <p:cNvPr id="4" name="Slide Number Placeholder 3"/>
          <p:cNvSpPr>
            <a:spLocks noGrp="1"/>
          </p:cNvSpPr>
          <p:nvPr>
            <p:ph type="sldNum" sz="quarter" idx="5"/>
          </p:nvPr>
        </p:nvSpPr>
        <p:spPr/>
        <p:txBody>
          <a:bodyPr/>
          <a:lstStyle/>
          <a:p>
            <a:fld id="{1D5D04EF-FF22-432E-BF02-9D0B7F26F3C2}" type="slidenum">
              <a:rPr lang="en-US" smtClean="0"/>
              <a:t>33</a:t>
            </a:fld>
            <a:endParaRPr lang="en-US"/>
          </a:p>
        </p:txBody>
      </p:sp>
    </p:spTree>
    <p:extLst>
      <p:ext uri="{BB962C8B-B14F-4D97-AF65-F5344CB8AC3E}">
        <p14:creationId xmlns:p14="http://schemas.microsoft.com/office/powerpoint/2010/main" val="1893212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Data from colon cancer cases comparing Shield vs no screening vs other available tests</a:t>
            </a:r>
          </a:p>
          <a:p>
            <a:pPr marL="171450" indent="-171450">
              <a:buFontTx/>
              <a:buChar char="-"/>
            </a:pPr>
            <a:r>
              <a:rPr lang="en-US" dirty="0"/>
              <a:t>It is better than no screening, but current stool tests and colonoscopy are better than blood tests</a:t>
            </a:r>
          </a:p>
          <a:p>
            <a:r>
              <a:rPr lang="en-US" dirty="0"/>
              <a:t>- Also currently quite expensive (with out-of-pocket cost around $1500) though it is covered by Medicare and increasingly covered by private insurance</a:t>
            </a:r>
          </a:p>
        </p:txBody>
      </p:sp>
      <p:sp>
        <p:nvSpPr>
          <p:cNvPr id="4" name="Slide Number Placeholder 3"/>
          <p:cNvSpPr>
            <a:spLocks noGrp="1"/>
          </p:cNvSpPr>
          <p:nvPr>
            <p:ph type="sldNum" sz="quarter" idx="5"/>
          </p:nvPr>
        </p:nvSpPr>
        <p:spPr/>
        <p:txBody>
          <a:bodyPr/>
          <a:lstStyle/>
          <a:p>
            <a:fld id="{1D5D04EF-FF22-432E-BF02-9D0B7F26F3C2}" type="slidenum">
              <a:rPr lang="en-US" smtClean="0"/>
              <a:t>34</a:t>
            </a:fld>
            <a:endParaRPr lang="en-US"/>
          </a:p>
        </p:txBody>
      </p:sp>
    </p:spTree>
    <p:extLst>
      <p:ext uri="{BB962C8B-B14F-4D97-AF65-F5344CB8AC3E}">
        <p14:creationId xmlns:p14="http://schemas.microsoft.com/office/powerpoint/2010/main" val="1777445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2DD959-782F-0A4B-AC9C-64CAC32AE8D5}"/>
              </a:ext>
            </a:extLst>
          </p:cNvPr>
          <p:cNvSpPr>
            <a:spLocks noGrp="1" noChangeArrowheads="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1F3CA7-8E8B-5445-8D7A-6D3BD2A3EE3B}" type="slidenum">
              <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0" name="Rectangle 2">
            <a:extLst>
              <a:ext uri="{FF2B5EF4-FFF2-40B4-BE49-F238E27FC236}">
                <a16:creationId xmlns:a16="http://schemas.microsoft.com/office/drawing/2014/main" id="{C572A238-911E-3946-912A-4B3B5F9613E5}"/>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24B0B73A-F69C-D144-B64B-1B94C339CD8A}"/>
              </a:ext>
            </a:extLst>
          </p:cNvPr>
          <p:cNvSpPr>
            <a:spLocks noGrp="1" noChangeArrowheads="1"/>
          </p:cNvSpPr>
          <p:nvPr>
            <p:ph type="body" idx="1"/>
          </p:nvPr>
        </p:nvSpPr>
        <p:spPr/>
        <p:txBody>
          <a:bodyPr/>
          <a:lstStyle/>
          <a:p>
            <a:pPr eaLnBrk="1" hangingPunct="1">
              <a:defRPr/>
            </a:pPr>
            <a:endParaRPr lang="en-US" altLang="en-US"/>
          </a:p>
        </p:txBody>
      </p:sp>
    </p:spTree>
    <p:extLst>
      <p:ext uri="{BB962C8B-B14F-4D97-AF65-F5344CB8AC3E}">
        <p14:creationId xmlns:p14="http://schemas.microsoft.com/office/powerpoint/2010/main" val="203350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1" dirty="0"/>
              <a:t>Can you guys name any risk factors for me?</a:t>
            </a:r>
          </a:p>
          <a:p>
            <a:pPr marL="171450" indent="-171450">
              <a:buFontTx/>
              <a:buChar char="-"/>
            </a:pPr>
            <a:r>
              <a:rPr lang="en-US" b="1" dirty="0"/>
              <a:t>Age is the single most important risk factor for the vast majority of the population</a:t>
            </a:r>
          </a:p>
          <a:p>
            <a:pPr marL="0" indent="0">
              <a:buFontTx/>
              <a:buNone/>
            </a:pPr>
            <a:endParaRPr lang="en-US" b="1" dirty="0"/>
          </a:p>
          <a:p>
            <a:pPr marL="171450" indent="-171450">
              <a:buFontTx/>
              <a:buChar char="-"/>
            </a:pPr>
            <a:r>
              <a:rPr lang="en-US" b="0" dirty="0"/>
              <a:t>Family history is a very important non-modifiable risk factor -&gt; easily screened for by taking a family history</a:t>
            </a:r>
          </a:p>
          <a:p>
            <a:pPr marL="171450" indent="-171450">
              <a:buFontTx/>
              <a:buChar char="-"/>
            </a:pPr>
            <a:r>
              <a:rPr lang="en-US" b="0" dirty="0"/>
              <a:t>However, slightly more difficult is that many patients will not know if they have a family history of an advanced adenoma</a:t>
            </a:r>
          </a:p>
          <a:p>
            <a:pPr marL="171450" indent="-171450">
              <a:buFontTx/>
              <a:buChar char="-"/>
            </a:pPr>
            <a:r>
              <a:rPr lang="en-US" b="0" dirty="0"/>
              <a:t>If there is a concern, the patient should be asked to confirm with their relative the diagnosis. </a:t>
            </a:r>
          </a:p>
          <a:p>
            <a:pPr marL="171450" indent="-171450">
              <a:buFontTx/>
              <a:buChar char="-"/>
            </a:pPr>
            <a:r>
              <a:rPr lang="en-US" b="0" dirty="0"/>
              <a:t>In general, if polyp type is unknown – it is assumed to NOT be an advanced polyp</a:t>
            </a:r>
          </a:p>
          <a:p>
            <a:pPr marL="0" indent="0">
              <a:buFontTx/>
              <a:buNone/>
            </a:pPr>
            <a:endParaRPr lang="en-US" b="0" dirty="0"/>
          </a:p>
          <a:p>
            <a:pPr marL="171450" indent="-171450">
              <a:buFontTx/>
              <a:buChar char="-"/>
            </a:pPr>
            <a:r>
              <a:rPr lang="en-US" dirty="0"/>
              <a:t>There are other specific populations with non-modifiable risk factors such as patients with IBD and hereditary colon cancer syndromes</a:t>
            </a:r>
          </a:p>
          <a:p>
            <a:pPr marL="0" indent="0">
              <a:buFontTx/>
              <a:buNone/>
            </a:pPr>
            <a:endParaRPr lang="en-US" dirty="0"/>
          </a:p>
          <a:p>
            <a:pPr marL="171450" indent="-171450">
              <a:buFontTx/>
              <a:buChar char="-"/>
            </a:pPr>
            <a:r>
              <a:rPr lang="en-US" dirty="0"/>
              <a:t>The rest are modifiable risk factors  - so obesity, sedentary lifestyle, drinking, smoking, and eating processed meats</a:t>
            </a:r>
          </a:p>
          <a:p>
            <a:pPr marL="171450" indent="-171450">
              <a:buFontTx/>
              <a:buChar char="-"/>
            </a:pPr>
            <a:endParaRPr lang="en-US" dirty="0"/>
          </a:p>
          <a:p>
            <a:r>
              <a:rPr lang="en-US" dirty="0"/>
              <a:t>Notes: </a:t>
            </a:r>
          </a:p>
          <a:p>
            <a:r>
              <a:rPr lang="en-US" dirty="0"/>
              <a:t>Advanced polyps</a:t>
            </a:r>
          </a:p>
          <a:p>
            <a:r>
              <a:rPr lang="en-US" dirty="0"/>
              <a:t>Advanced adenoma </a:t>
            </a:r>
          </a:p>
          <a:p>
            <a:pPr lvl="1"/>
            <a:r>
              <a:rPr lang="en-US" dirty="0"/>
              <a:t>Adenoma size ≥1 cm</a:t>
            </a:r>
          </a:p>
          <a:p>
            <a:pPr lvl="1"/>
            <a:r>
              <a:rPr lang="en-US" dirty="0"/>
              <a:t>Adenoma with high-grade dysplasia</a:t>
            </a:r>
          </a:p>
          <a:p>
            <a:pPr lvl="1"/>
            <a:r>
              <a:rPr lang="en-US" dirty="0"/>
              <a:t>Adenoma with villous elements</a:t>
            </a:r>
          </a:p>
          <a:p>
            <a:r>
              <a:rPr lang="en-US" dirty="0"/>
              <a:t>Advanced serrated lesion </a:t>
            </a:r>
          </a:p>
          <a:p>
            <a:pPr lvl="1"/>
            <a:r>
              <a:rPr lang="en-US" dirty="0"/>
              <a:t>Sessile serrated polyp (SSP) ≥1 cm</a:t>
            </a:r>
          </a:p>
          <a:p>
            <a:pPr lvl="1"/>
            <a:r>
              <a:rPr lang="en-US" dirty="0"/>
              <a:t>Traditional serrated adenoma ≥1 cm</a:t>
            </a:r>
          </a:p>
          <a:p>
            <a:pPr lvl="1"/>
            <a:r>
              <a:rPr lang="en-US" dirty="0"/>
              <a:t>SSP with cytologic dysplasia</a:t>
            </a:r>
          </a:p>
          <a:p>
            <a:r>
              <a:rPr lang="en-US" dirty="0"/>
              <a:t>Unknown polyp type </a:t>
            </a:r>
          </a:p>
          <a:p>
            <a:pPr lvl="1"/>
            <a:r>
              <a:rPr lang="en-US" dirty="0"/>
              <a:t>If an FDR had a polyp but the patient does not know if it was an advanced polyp, the patient should be encouraged to contact the relative, if possible, to confirm the polyp's histologic findings and size.</a:t>
            </a:r>
          </a:p>
          <a:p>
            <a:pPr lvl="1"/>
            <a:r>
              <a:rPr lang="en-US" dirty="0"/>
              <a:t>If this information cannot be obtained, assume that the polyp was </a:t>
            </a:r>
            <a:r>
              <a:rPr lang="en-US" b="1" dirty="0"/>
              <a:t>not</a:t>
            </a:r>
            <a:r>
              <a:rPr lang="en-US" dirty="0"/>
              <a:t> an advanced polyp.</a:t>
            </a:r>
          </a:p>
          <a:p>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5</a:t>
            </a:fld>
            <a:endParaRPr lang="en-US"/>
          </a:p>
        </p:txBody>
      </p:sp>
    </p:spTree>
    <p:extLst>
      <p:ext uri="{BB962C8B-B14F-4D97-AF65-F5344CB8AC3E}">
        <p14:creationId xmlns:p14="http://schemas.microsoft.com/office/powerpoint/2010/main" val="62037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 we define as a high-risk patient?</a:t>
            </a:r>
          </a:p>
          <a:p>
            <a:endParaRPr lang="en-US" dirty="0"/>
          </a:p>
          <a:p>
            <a:r>
              <a:rPr lang="en-US" dirty="0"/>
              <a:t>- FH of 1 first-degree relative with CRC or advanced polyp at age &lt;60</a:t>
            </a:r>
          </a:p>
          <a:p>
            <a:r>
              <a:rPr lang="en-US" dirty="0"/>
              <a:t>- FH of 2 or more second-degree relatives with CRC/AA at any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On average, a family history of CRC is believed to be associated with approximately a 2-fold increase in CRC risk, though the exact magnitude depends on the age of the individual at risk, age at diagnosis of the relative(s), degree of familial relation between the individual and relative(s), and number of affected relative(s)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these high-risk individuals: Initiate screening at age 40 or 10 years prior to youngest affected relative, then interval colonoscopy every 5 years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A single second degree relative with colon cancer = average risk</a:t>
            </a:r>
          </a:p>
          <a:p>
            <a:pPr marL="171450" indent="-171450">
              <a:buFontTx/>
              <a:buChar char="-"/>
            </a:pPr>
            <a:endParaRPr lang="en-US" dirty="0"/>
          </a:p>
          <a:p>
            <a:pPr marL="0" indent="0">
              <a:buFontTx/>
              <a:buNone/>
            </a:pPr>
            <a:r>
              <a:rPr lang="en-US" dirty="0"/>
              <a:t>Notes:</a:t>
            </a:r>
          </a:p>
          <a:p>
            <a:pPr marL="171450" indent="-171450">
              <a:buFontTx/>
              <a:buChar char="-"/>
            </a:pPr>
            <a:r>
              <a:rPr lang="en-US" dirty="0"/>
              <a:t>FDR = parents, siblings, children</a:t>
            </a:r>
          </a:p>
          <a:p>
            <a:pPr marL="171450" indent="-171450">
              <a:buFontTx/>
              <a:buChar char="-"/>
            </a:pPr>
            <a:r>
              <a:rPr lang="en-US" dirty="0"/>
              <a:t>SDR = grandparents, aunts/uncles</a:t>
            </a:r>
          </a:p>
          <a:p>
            <a:endParaRPr lang="en-US" dirty="0"/>
          </a:p>
          <a:p>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6</a:t>
            </a:fld>
            <a:endParaRPr lang="en-US"/>
          </a:p>
        </p:txBody>
      </p:sp>
    </p:spTree>
    <p:extLst>
      <p:ext uri="{BB962C8B-B14F-4D97-AF65-F5344CB8AC3E}">
        <p14:creationId xmlns:p14="http://schemas.microsoft.com/office/powerpoint/2010/main" val="232773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Let’s take a step back and quickly review the history of colon cancer screening and how we got to where we are today</a:t>
            </a:r>
          </a:p>
          <a:p>
            <a:pPr marL="171450" indent="-171450">
              <a:buFontTx/>
              <a:buChar char="-"/>
            </a:pPr>
            <a:r>
              <a:rPr lang="en-US" dirty="0"/>
              <a:t>This is a graph of life expectancy in the US</a:t>
            </a:r>
          </a:p>
          <a:p>
            <a:pPr marL="171450" indent="-171450">
              <a:buFontTx/>
              <a:buChar char="-"/>
            </a:pPr>
            <a:r>
              <a:rPr lang="en-US" dirty="0"/>
              <a:t>As you can see people started to live longer in the 1960s</a:t>
            </a:r>
          </a:p>
          <a:p>
            <a:pPr marL="171450" indent="-171450">
              <a:buFontTx/>
              <a:buChar char="-"/>
            </a:pPr>
            <a:r>
              <a:rPr lang="en-US" dirty="0"/>
              <a:t>Due to scientific/medical advances (diabetes/heart disease)</a:t>
            </a:r>
          </a:p>
          <a:p>
            <a:r>
              <a:rPr lang="en-US" dirty="0"/>
              <a:t>- Before this most patients simply weren’t living long enough where colon cancer screening would be useful on a population scale &amp; there really weren’t any useful screening modalities</a:t>
            </a:r>
          </a:p>
        </p:txBody>
      </p:sp>
      <p:sp>
        <p:nvSpPr>
          <p:cNvPr id="4" name="Slide Number Placeholder 3"/>
          <p:cNvSpPr>
            <a:spLocks noGrp="1"/>
          </p:cNvSpPr>
          <p:nvPr>
            <p:ph type="sldNum" sz="quarter" idx="5"/>
          </p:nvPr>
        </p:nvSpPr>
        <p:spPr/>
        <p:txBody>
          <a:bodyPr/>
          <a:lstStyle/>
          <a:p>
            <a:fld id="{1D5D04EF-FF22-432E-BF02-9D0B7F26F3C2}" type="slidenum">
              <a:rPr lang="en-US" smtClean="0"/>
              <a:t>7</a:t>
            </a:fld>
            <a:endParaRPr lang="en-US"/>
          </a:p>
        </p:txBody>
      </p:sp>
    </p:spTree>
    <p:extLst>
      <p:ext uri="{BB962C8B-B14F-4D97-AF65-F5344CB8AC3E}">
        <p14:creationId xmlns:p14="http://schemas.microsoft.com/office/powerpoint/2010/main" val="394645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Simultaneously, there was the introduction of fiberoptic endoscope by Dr. Basil Hirschowitz at University of Michigan in the 1950s. He initially tested the first prototype on himself…. Here is a picture of him using it on a patient with remarkable tolerance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then the first colonoscopy was performed in 1969 by Dr. William Wolff in NY (at Beth Israel)</a:t>
            </a:r>
          </a:p>
          <a:p>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8</a:t>
            </a:fld>
            <a:endParaRPr lang="en-US"/>
          </a:p>
        </p:txBody>
      </p:sp>
    </p:spTree>
    <p:extLst>
      <p:ext uri="{BB962C8B-B14F-4D97-AF65-F5344CB8AC3E}">
        <p14:creationId xmlns:p14="http://schemas.microsoft.com/office/powerpoint/2010/main" val="388291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But interestingly, we didn’t previously have an RCT to support colonoscopy for CRC screening</a:t>
            </a:r>
          </a:p>
          <a:p>
            <a:pPr marL="171450" indent="-171450">
              <a:buFontTx/>
              <a:buChar char="-"/>
            </a:pPr>
            <a:r>
              <a:rPr lang="en-US" dirty="0"/>
              <a:t>In the 2010s RCTs supporting benefit of flexible sigmoidoscopy</a:t>
            </a:r>
          </a:p>
          <a:p>
            <a:pPr marL="171450" indent="-171450">
              <a:buFontTx/>
              <a:buChar char="-"/>
            </a:pPr>
            <a:r>
              <a:rPr lang="en-US" dirty="0"/>
              <a:t>And then finally in 2022…</a:t>
            </a:r>
          </a:p>
        </p:txBody>
      </p:sp>
      <p:sp>
        <p:nvSpPr>
          <p:cNvPr id="4" name="Slide Number Placeholder 3"/>
          <p:cNvSpPr>
            <a:spLocks noGrp="1"/>
          </p:cNvSpPr>
          <p:nvPr>
            <p:ph type="sldNum" sz="quarter" idx="5"/>
          </p:nvPr>
        </p:nvSpPr>
        <p:spPr/>
        <p:txBody>
          <a:bodyPr/>
          <a:lstStyle/>
          <a:p>
            <a:fld id="{1D5D04EF-FF22-432E-BF02-9D0B7F26F3C2}" type="slidenum">
              <a:rPr lang="en-US" smtClean="0"/>
              <a:t>9</a:t>
            </a:fld>
            <a:endParaRPr lang="en-US"/>
          </a:p>
        </p:txBody>
      </p:sp>
    </p:spTree>
    <p:extLst>
      <p:ext uri="{BB962C8B-B14F-4D97-AF65-F5344CB8AC3E}">
        <p14:creationId xmlns:p14="http://schemas.microsoft.com/office/powerpoint/2010/main" val="151392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Tx/>
              <a:buChar char="-"/>
            </a:pPr>
            <a:r>
              <a:rPr lang="en-US" sz="1200" b="0" i="0" u="none" strike="noStrike" baseline="0" dirty="0">
                <a:solidFill>
                  <a:srgbClr val="000000"/>
                </a:solidFill>
              </a:rPr>
              <a:t>Multinational study (Poland, Norway, Sweden, and Netherlands) with 85K participants</a:t>
            </a:r>
          </a:p>
          <a:p>
            <a:pPr marL="171450" indent="-171450" algn="just">
              <a:buFontTx/>
              <a:buChar char="-"/>
            </a:pPr>
            <a:r>
              <a:rPr lang="en-US" sz="1200" b="0" i="0" u="none" strike="noStrike" baseline="0" dirty="0">
                <a:solidFill>
                  <a:srgbClr val="000000"/>
                </a:solidFill>
              </a:rPr>
              <a:t>Compared invitation to screen vs no invitation</a:t>
            </a:r>
          </a:p>
          <a:p>
            <a:endParaRPr lang="en-US" dirty="0"/>
          </a:p>
        </p:txBody>
      </p:sp>
      <p:sp>
        <p:nvSpPr>
          <p:cNvPr id="4" name="Slide Number Placeholder 3"/>
          <p:cNvSpPr>
            <a:spLocks noGrp="1"/>
          </p:cNvSpPr>
          <p:nvPr>
            <p:ph type="sldNum" sz="quarter" idx="5"/>
          </p:nvPr>
        </p:nvSpPr>
        <p:spPr/>
        <p:txBody>
          <a:bodyPr/>
          <a:lstStyle/>
          <a:p>
            <a:fld id="{1D5D04EF-FF22-432E-BF02-9D0B7F26F3C2}" type="slidenum">
              <a:rPr lang="en-US" smtClean="0"/>
              <a:t>10</a:t>
            </a:fld>
            <a:endParaRPr lang="en-US"/>
          </a:p>
        </p:txBody>
      </p:sp>
    </p:spTree>
    <p:extLst>
      <p:ext uri="{BB962C8B-B14F-4D97-AF65-F5344CB8AC3E}">
        <p14:creationId xmlns:p14="http://schemas.microsoft.com/office/powerpoint/2010/main" val="319579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F0EF-8A96-6440-9CD0-B4D690243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B0B019-B6F5-6A45-B9B1-767A85E77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97DCCB-6447-1142-A751-70AD869DE2D9}"/>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5" name="Footer Placeholder 4">
            <a:extLst>
              <a:ext uri="{FF2B5EF4-FFF2-40B4-BE49-F238E27FC236}">
                <a16:creationId xmlns:a16="http://schemas.microsoft.com/office/drawing/2014/main" id="{92E21756-4561-BB47-AA58-6E78D2936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16C49-7655-DE4A-AE1F-BA186572D991}"/>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386088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9E79-8497-9946-A443-43972F670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1ED294-0FAE-5E4B-9F3D-0A4F40BC6B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C4BD-9288-1E43-8B20-B74FB47D859F}"/>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5" name="Footer Placeholder 4">
            <a:extLst>
              <a:ext uri="{FF2B5EF4-FFF2-40B4-BE49-F238E27FC236}">
                <a16:creationId xmlns:a16="http://schemas.microsoft.com/office/drawing/2014/main" id="{63A00D89-9BC9-AB49-9850-2F35E32D4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C1B11-2819-C942-883C-19B18D2B6CAB}"/>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147044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E0A2C-336A-2641-8932-A48A879E78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98B15C-458E-A647-A2FC-4AEDD1D504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9F199-292B-5A40-90E0-2FEE7BF2FAB8}"/>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5" name="Footer Placeholder 4">
            <a:extLst>
              <a:ext uri="{FF2B5EF4-FFF2-40B4-BE49-F238E27FC236}">
                <a16:creationId xmlns:a16="http://schemas.microsoft.com/office/drawing/2014/main" id="{1184B6B7-D0D2-2845-95A2-D43FF036E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5D18D-00C4-0549-81CB-A4CF3839AD2B}"/>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40850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3C18C5C7-2224-134E-BFF3-AD4A023BD3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8399" y="6118226"/>
            <a:ext cx="1463040" cy="49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ectangle 15">
            <a:extLst>
              <a:ext uri="{FF2B5EF4-FFF2-40B4-BE49-F238E27FC236}">
                <a16:creationId xmlns:a16="http://schemas.microsoft.com/office/drawing/2014/main" id="{BF68F5B2-67E4-7346-A56B-CB4E3C4004FC}"/>
              </a:ext>
            </a:extLst>
          </p:cNvPr>
          <p:cNvSpPr>
            <a:spLocks noChangeArrowheads="1"/>
          </p:cNvSpPr>
          <p:nvPr userDrawn="1"/>
        </p:nvSpPr>
        <p:spPr bwMode="auto">
          <a:xfrm>
            <a:off x="0" y="-76200"/>
            <a:ext cx="12192000" cy="2895600"/>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Osaka" charset="0"/>
            </a:endParaRPr>
          </a:p>
        </p:txBody>
      </p:sp>
      <p:sp>
        <p:nvSpPr>
          <p:cNvPr id="3075" name="Rectangle 3"/>
          <p:cNvSpPr>
            <a:spLocks noGrp="1" noChangeArrowheads="1"/>
          </p:cNvSpPr>
          <p:nvPr>
            <p:ph type="subTitle" idx="1"/>
          </p:nvPr>
        </p:nvSpPr>
        <p:spPr>
          <a:xfrm>
            <a:off x="914400" y="3200400"/>
            <a:ext cx="10363200" cy="1752600"/>
          </a:xfrm>
        </p:spPr>
        <p:txBody>
          <a:bodyPr/>
          <a:lstStyle>
            <a:lvl1pPr marL="0" indent="0">
              <a:buFont typeface="Wingdings" charset="2"/>
              <a:buNone/>
              <a:defRPr sz="1800">
                <a:solidFill>
                  <a:srgbClr val="CCCCCC"/>
                </a:solidFill>
              </a:defRPr>
            </a:lvl1pPr>
          </a:lstStyle>
          <a:p>
            <a:pPr lvl="0"/>
            <a:r>
              <a:rPr lang="en-US" altLang="en-US" noProof="0" dirty="0"/>
              <a:t>Click to edit Master subtitle style</a:t>
            </a:r>
          </a:p>
        </p:txBody>
      </p:sp>
      <p:sp>
        <p:nvSpPr>
          <p:cNvPr id="3074" name="Rectangle 2"/>
          <p:cNvSpPr>
            <a:spLocks noGrp="1" noChangeArrowheads="1"/>
          </p:cNvSpPr>
          <p:nvPr>
            <p:ph type="ctrTitle"/>
          </p:nvPr>
        </p:nvSpPr>
        <p:spPr>
          <a:xfrm>
            <a:off x="914400" y="1600200"/>
            <a:ext cx="10363200" cy="1143000"/>
          </a:xfrm>
        </p:spPr>
        <p:txBody>
          <a:bodyPr anchor="ctr"/>
          <a:lstStyle>
            <a:lvl1pPr>
              <a:defRPr>
                <a:solidFill>
                  <a:schemeClr val="bg1"/>
                </a:solidFill>
              </a:defRPr>
            </a:lvl1pPr>
          </a:lstStyle>
          <a:p>
            <a:pPr lvl="0"/>
            <a:r>
              <a:rPr lang="en-US" altLang="en-US" noProof="0" dirty="0"/>
              <a:t>Click to edit Master title style</a:t>
            </a:r>
          </a:p>
        </p:txBody>
      </p:sp>
      <p:pic>
        <p:nvPicPr>
          <p:cNvPr id="3" name="Picture 2" descr="Blue text on a black background&#10;&#10;Description automatically generated">
            <a:extLst>
              <a:ext uri="{FF2B5EF4-FFF2-40B4-BE49-F238E27FC236}">
                <a16:creationId xmlns:a16="http://schemas.microsoft.com/office/drawing/2014/main" id="{CE2D2BE9-2374-284F-D963-6FAA1AF462D8}"/>
              </a:ext>
            </a:extLst>
          </p:cNvPr>
          <p:cNvPicPr>
            <a:picLocks noChangeAspect="1"/>
          </p:cNvPicPr>
          <p:nvPr userDrawn="1"/>
        </p:nvPicPr>
        <p:blipFill>
          <a:blip r:embed="rId3"/>
          <a:stretch>
            <a:fillRect/>
          </a:stretch>
        </p:blipFill>
        <p:spPr>
          <a:xfrm>
            <a:off x="304800" y="6118225"/>
            <a:ext cx="1463040" cy="461486"/>
          </a:xfrm>
          <a:prstGeom prst="rect">
            <a:avLst/>
          </a:prstGeom>
        </p:spPr>
      </p:pic>
    </p:spTree>
    <p:extLst>
      <p:ext uri="{BB962C8B-B14F-4D97-AF65-F5344CB8AC3E}">
        <p14:creationId xmlns:p14="http://schemas.microsoft.com/office/powerpoint/2010/main" val="131048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B2A0010D-2BEA-914B-980A-4605BF1AA2A7}"/>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5" name="Rectangle 18">
            <a:extLst>
              <a:ext uri="{FF2B5EF4-FFF2-40B4-BE49-F238E27FC236}">
                <a16:creationId xmlns:a16="http://schemas.microsoft.com/office/drawing/2014/main" id="{28878EDD-7BD9-AA40-97A6-17BB7FCD9989}"/>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22917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6F14288C-E590-6D4D-BD6A-28BDACE75697}"/>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5" name="Rectangle 18">
            <a:extLst>
              <a:ext uri="{FF2B5EF4-FFF2-40B4-BE49-F238E27FC236}">
                <a16:creationId xmlns:a16="http://schemas.microsoft.com/office/drawing/2014/main" id="{E3B8C453-67FD-DE4E-8435-2112239D3BF4}"/>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313053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828800"/>
            <a:ext cx="5181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0"/>
            <a:ext cx="5181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834D0AB-14E3-C048-AE34-2C1CD2FDEDD7}"/>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6" name="Rectangle 18">
            <a:extLst>
              <a:ext uri="{FF2B5EF4-FFF2-40B4-BE49-F238E27FC236}">
                <a16:creationId xmlns:a16="http://schemas.microsoft.com/office/drawing/2014/main" id="{03A6881B-076C-264A-9223-83F88AB57D6B}"/>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183432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09E82A1-AED5-554A-82AE-D5A1761F42D3}"/>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8" name="Rectangle 18">
            <a:extLst>
              <a:ext uri="{FF2B5EF4-FFF2-40B4-BE49-F238E27FC236}">
                <a16:creationId xmlns:a16="http://schemas.microsoft.com/office/drawing/2014/main" id="{2B447DAA-DAE4-4045-862C-68F11A411CAC}"/>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118341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71926CDC-00B8-4B48-9EEE-63277DEAED3C}"/>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4" name="Rectangle 18">
            <a:extLst>
              <a:ext uri="{FF2B5EF4-FFF2-40B4-BE49-F238E27FC236}">
                <a16:creationId xmlns:a16="http://schemas.microsoft.com/office/drawing/2014/main" id="{D2D384BF-CC1C-4A44-927F-B8F70582ABEB}"/>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28912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B87FF8E-5086-934F-9124-20F6115D2649}"/>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3" name="Rectangle 18">
            <a:extLst>
              <a:ext uri="{FF2B5EF4-FFF2-40B4-BE49-F238E27FC236}">
                <a16:creationId xmlns:a16="http://schemas.microsoft.com/office/drawing/2014/main" id="{47E91D63-4FD7-6A44-A125-5213AA8613E8}"/>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4144874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7958A930-1A2E-9F41-9C55-27D7718AF7EB}"/>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6" name="Rectangle 18">
            <a:extLst>
              <a:ext uri="{FF2B5EF4-FFF2-40B4-BE49-F238E27FC236}">
                <a16:creationId xmlns:a16="http://schemas.microsoft.com/office/drawing/2014/main" id="{AAC77557-131D-5841-8FAD-F270F5DDE445}"/>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402270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2BEC-DE8E-F641-BF37-540310833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CB9E4-C6DA-074C-AF15-185F2FE0AE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48F49-F431-004F-9218-6BE94F90B10D}"/>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5" name="Footer Placeholder 4">
            <a:extLst>
              <a:ext uri="{FF2B5EF4-FFF2-40B4-BE49-F238E27FC236}">
                <a16:creationId xmlns:a16="http://schemas.microsoft.com/office/drawing/2014/main" id="{A4E91E6D-173A-C24E-9183-303D9C01F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D6875-C3E5-3648-BF15-3F8817FC208F}"/>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2943962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5C328291-589A-9242-8B65-1201AEE1F25A}"/>
              </a:ext>
            </a:extLst>
          </p:cNvPr>
          <p:cNvSpPr>
            <a:spLocks noGrp="1" noChangeArrowheads="1"/>
          </p:cNvSpPr>
          <p:nvPr>
            <p:ph type="ftr" sz="quarter" idx="10"/>
          </p:nvPr>
        </p:nvSpPr>
        <p:spPr>
          <a:ln/>
        </p:spPr>
        <p:txBody>
          <a:bodyPr/>
          <a:lstStyle>
            <a:lvl1pPr>
              <a:defRPr/>
            </a:lvl1pPr>
          </a:lstStyle>
          <a:p>
            <a:pPr>
              <a:defRPr/>
            </a:pPr>
            <a:r>
              <a:rPr lang="en-US" altLang="en-US"/>
              <a:t>Presentation Title</a:t>
            </a:r>
          </a:p>
        </p:txBody>
      </p:sp>
      <p:sp>
        <p:nvSpPr>
          <p:cNvPr id="6" name="Rectangle 18">
            <a:extLst>
              <a:ext uri="{FF2B5EF4-FFF2-40B4-BE49-F238E27FC236}">
                <a16:creationId xmlns:a16="http://schemas.microsoft.com/office/drawing/2014/main" id="{8C5EAD46-963C-D74F-90B8-8524C9F6FE29}"/>
              </a:ext>
            </a:extLst>
          </p:cNvPr>
          <p:cNvSpPr>
            <a:spLocks noGrp="1" noChangeArrowheads="1"/>
          </p:cNvSpPr>
          <p:nvPr>
            <p:ph type="dt" sz="half" idx="11"/>
          </p:nvPr>
        </p:nvSpPr>
        <p:spPr>
          <a:ln/>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101794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0F74916-539A-5E49-889F-2113EA4F4043}"/>
              </a:ext>
            </a:extLst>
          </p:cNvPr>
          <p:cNvSpPr txBox="1">
            <a:spLocks/>
          </p:cNvSpPr>
          <p:nvPr userDrawn="1"/>
        </p:nvSpPr>
        <p:spPr bwMode="auto">
          <a:xfrm>
            <a:off x="8636001" y="730250"/>
            <a:ext cx="3071284"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sz="2400" dirty="0"/>
              <a:t>Click to edit Master title style</a:t>
            </a:r>
          </a:p>
        </p:txBody>
      </p:sp>
      <p:sp>
        <p:nvSpPr>
          <p:cNvPr id="6" name="Content Placeholder 2">
            <a:extLst>
              <a:ext uri="{FF2B5EF4-FFF2-40B4-BE49-F238E27FC236}">
                <a16:creationId xmlns:a16="http://schemas.microsoft.com/office/drawing/2014/main" id="{3E2AEFCB-C68A-6E4C-A694-D3E08A64CC5F}"/>
              </a:ext>
            </a:extLst>
          </p:cNvPr>
          <p:cNvSpPr>
            <a:spLocks noGrp="1"/>
          </p:cNvSpPr>
          <p:nvPr>
            <p:ph idx="12"/>
          </p:nvPr>
        </p:nvSpPr>
        <p:spPr>
          <a:xfrm>
            <a:off x="812800" y="729512"/>
            <a:ext cx="7518401" cy="4985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EE58E2A8-EEC8-4C4F-9475-A69FDB4010CB}"/>
              </a:ext>
            </a:extLst>
          </p:cNvPr>
          <p:cNvSpPr>
            <a:spLocks noGrp="1" noChangeArrowheads="1"/>
          </p:cNvSpPr>
          <p:nvPr>
            <p:ph type="ftr" sz="quarter" idx="13"/>
          </p:nvPr>
        </p:nvSpPr>
        <p:spPr/>
        <p:txBody>
          <a:bodyPr/>
          <a:lstStyle>
            <a:lvl1pPr>
              <a:defRPr/>
            </a:lvl1pPr>
          </a:lstStyle>
          <a:p>
            <a:pPr>
              <a:defRPr/>
            </a:pPr>
            <a:r>
              <a:rPr lang="en-US" altLang="en-US"/>
              <a:t>Presentation Title</a:t>
            </a:r>
          </a:p>
        </p:txBody>
      </p:sp>
      <p:sp>
        <p:nvSpPr>
          <p:cNvPr id="5" name="Rectangle 18">
            <a:extLst>
              <a:ext uri="{FF2B5EF4-FFF2-40B4-BE49-F238E27FC236}">
                <a16:creationId xmlns:a16="http://schemas.microsoft.com/office/drawing/2014/main" id="{BE87F283-4974-7D49-B446-25EDA566260C}"/>
              </a:ext>
            </a:extLst>
          </p:cNvPr>
          <p:cNvSpPr>
            <a:spLocks noGrp="1" noChangeArrowheads="1"/>
          </p:cNvSpPr>
          <p:nvPr>
            <p:ph type="dt" sz="half" idx="14"/>
          </p:nvPr>
        </p:nvSpPr>
        <p:spPr/>
        <p:txBody>
          <a:bodyPr/>
          <a:lstStyle>
            <a:lvl1pPr>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321804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D911-6CDE-E646-9772-EF95EAC3DD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5DB657-C859-5C47-AD7C-15DC469F9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7A90C1-1D78-924D-B64D-07D71D8DD961}"/>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5" name="Footer Placeholder 4">
            <a:extLst>
              <a:ext uri="{FF2B5EF4-FFF2-40B4-BE49-F238E27FC236}">
                <a16:creationId xmlns:a16="http://schemas.microsoft.com/office/drawing/2014/main" id="{1DFD10EE-08A1-2E48-B194-34EC6FB30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60982-4932-5E4F-9234-262E4A891362}"/>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59182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38E4-0356-C148-91CB-10644EA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EC5844-1EAC-FB4F-BE74-62303E4F8B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883A75-AA67-F443-96AB-985BD7D9C7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18672B-C7F2-CA4C-ADBC-30823B8D65D1}"/>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6" name="Footer Placeholder 5">
            <a:extLst>
              <a:ext uri="{FF2B5EF4-FFF2-40B4-BE49-F238E27FC236}">
                <a16:creationId xmlns:a16="http://schemas.microsoft.com/office/drawing/2014/main" id="{9ABFC23D-FB18-634F-BBCE-1AB678A59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19C0B-0C1E-C942-B784-6EC94BA7AC2C}"/>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184150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E157-C024-4743-9F2C-401EEABA30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61A02-2A94-8F4C-8483-FD43C8B41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9F699C-C02A-B048-B80A-03900BF387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48FA94-0BA3-B74F-82CE-27461FF1A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007FBA-691C-CD4D-8216-E80EC90EA2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6C0AA-026D-A745-BEED-B2D2191F0BFF}"/>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8" name="Footer Placeholder 7">
            <a:extLst>
              <a:ext uri="{FF2B5EF4-FFF2-40B4-BE49-F238E27FC236}">
                <a16:creationId xmlns:a16="http://schemas.microsoft.com/office/drawing/2014/main" id="{8F6D2990-4B4F-E046-85AB-7C6F1DBFA2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509A2A-8B4B-7B47-81DF-C0AD5D1065A2}"/>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304571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4333-BD14-944C-999B-27DEFD922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EABC69-EAEC-9E41-B669-C8004761794F}"/>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4" name="Footer Placeholder 3">
            <a:extLst>
              <a:ext uri="{FF2B5EF4-FFF2-40B4-BE49-F238E27FC236}">
                <a16:creationId xmlns:a16="http://schemas.microsoft.com/office/drawing/2014/main" id="{4A78B7E8-2031-8943-BA66-D512AB75EF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F1C367-EA06-B140-A2BB-E77FB2BAB687}"/>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428468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31D3B-2F7A-BA4E-9015-FE20E5B91DC7}"/>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3" name="Footer Placeholder 2">
            <a:extLst>
              <a:ext uri="{FF2B5EF4-FFF2-40B4-BE49-F238E27FC236}">
                <a16:creationId xmlns:a16="http://schemas.microsoft.com/office/drawing/2014/main" id="{907C1847-AE97-824B-B8A0-0866062430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B36A6-5F50-E140-9821-E01A11E335ED}"/>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245263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B314-8B56-4D4D-A94A-B089373C9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6433AF-DCDD-E940-8B9E-85CDF33A3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A7522-BC38-3D45-9DD6-2873F7DC5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2A173B-E219-D642-982F-6714B8CD4654}"/>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6" name="Footer Placeholder 5">
            <a:extLst>
              <a:ext uri="{FF2B5EF4-FFF2-40B4-BE49-F238E27FC236}">
                <a16:creationId xmlns:a16="http://schemas.microsoft.com/office/drawing/2014/main" id="{CCBA7D28-1B4D-8447-884C-57BAFEF3D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7D1FD-A70F-1441-A21D-201D9D72BBC6}"/>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214391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87C9-75AD-2E47-9F40-B1E2E95FF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E21D7A-8D94-3F43-AFE3-1ABA68CE3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39D9A8-86E6-B94D-9A80-FC17E34E1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F13C9D-F3D9-9C4F-8844-AF7653874C1E}"/>
              </a:ext>
            </a:extLst>
          </p:cNvPr>
          <p:cNvSpPr>
            <a:spLocks noGrp="1"/>
          </p:cNvSpPr>
          <p:nvPr>
            <p:ph type="dt" sz="half" idx="10"/>
          </p:nvPr>
        </p:nvSpPr>
        <p:spPr/>
        <p:txBody>
          <a:bodyPr/>
          <a:lstStyle/>
          <a:p>
            <a:fld id="{CE6E739D-6FDC-5247-A8E3-50C4E706538A}" type="datetimeFigureOut">
              <a:rPr lang="en-US" smtClean="0"/>
              <a:t>5/11/26</a:t>
            </a:fld>
            <a:endParaRPr lang="en-US"/>
          </a:p>
        </p:txBody>
      </p:sp>
      <p:sp>
        <p:nvSpPr>
          <p:cNvPr id="6" name="Footer Placeholder 5">
            <a:extLst>
              <a:ext uri="{FF2B5EF4-FFF2-40B4-BE49-F238E27FC236}">
                <a16:creationId xmlns:a16="http://schemas.microsoft.com/office/drawing/2014/main" id="{4DA77315-32E2-E140-9AB8-9A9134851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50185-7A60-A544-8039-8BB0F2380445}"/>
              </a:ext>
            </a:extLst>
          </p:cNvPr>
          <p:cNvSpPr>
            <a:spLocks noGrp="1"/>
          </p:cNvSpPr>
          <p:nvPr>
            <p:ph type="sldNum" sz="quarter" idx="12"/>
          </p:nvPr>
        </p:nvSpPr>
        <p:spPr/>
        <p:txBody>
          <a:bodyPr/>
          <a:lstStyle/>
          <a:p>
            <a:fld id="{F1BFE539-DA25-E845-AFB6-AC4FF9595A81}" type="slidenum">
              <a:rPr lang="en-US" smtClean="0"/>
              <a:t>‹#›</a:t>
            </a:fld>
            <a:endParaRPr lang="en-US"/>
          </a:p>
        </p:txBody>
      </p:sp>
    </p:spTree>
    <p:extLst>
      <p:ext uri="{BB962C8B-B14F-4D97-AF65-F5344CB8AC3E}">
        <p14:creationId xmlns:p14="http://schemas.microsoft.com/office/powerpoint/2010/main" val="38211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63D68-B8D0-9242-9F74-4B61D620C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E285DE-1AA8-7641-9782-D75DF8C8E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FA266-6CE8-554D-BA71-66EE3CF5D3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E739D-6FDC-5247-A8E3-50C4E706538A}" type="datetimeFigureOut">
              <a:rPr lang="en-US" smtClean="0"/>
              <a:t>5/11/26</a:t>
            </a:fld>
            <a:endParaRPr lang="en-US"/>
          </a:p>
        </p:txBody>
      </p:sp>
      <p:sp>
        <p:nvSpPr>
          <p:cNvPr id="5" name="Footer Placeholder 4">
            <a:extLst>
              <a:ext uri="{FF2B5EF4-FFF2-40B4-BE49-F238E27FC236}">
                <a16:creationId xmlns:a16="http://schemas.microsoft.com/office/drawing/2014/main" id="{AEF6AA72-3624-7247-92BE-FBEFFE465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43E7CD-0C61-B341-A364-938DD9866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E539-DA25-E845-AFB6-AC4FF9595A81}" type="slidenum">
              <a:rPr lang="en-US" smtClean="0"/>
              <a:t>‹#›</a:t>
            </a:fld>
            <a:endParaRPr lang="en-US"/>
          </a:p>
        </p:txBody>
      </p:sp>
    </p:spTree>
    <p:extLst>
      <p:ext uri="{BB962C8B-B14F-4D97-AF65-F5344CB8AC3E}">
        <p14:creationId xmlns:p14="http://schemas.microsoft.com/office/powerpoint/2010/main" val="3884262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C4E12FF0-A1C2-FD47-98B3-69DF868CDAC0}"/>
              </a:ext>
            </a:extLst>
          </p:cNvPr>
          <p:cNvSpPr>
            <a:spLocks noChangeArrowheads="1"/>
          </p:cNvSpPr>
          <p:nvPr userDrawn="1"/>
        </p:nvSpPr>
        <p:spPr bwMode="auto">
          <a:xfrm>
            <a:off x="0" y="-42863"/>
            <a:ext cx="12192000" cy="347663"/>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charset="0"/>
              <a:ea typeface="Osaka" charset="0"/>
            </a:endParaRPr>
          </a:p>
        </p:txBody>
      </p:sp>
      <p:sp>
        <p:nvSpPr>
          <p:cNvPr id="1026" name="Rectangle 2">
            <a:extLst>
              <a:ext uri="{FF2B5EF4-FFF2-40B4-BE49-F238E27FC236}">
                <a16:creationId xmlns:a16="http://schemas.microsoft.com/office/drawing/2014/main" id="{88265B84-3B53-4146-B825-4EBFE4426BC4}"/>
              </a:ext>
            </a:extLst>
          </p:cNvPr>
          <p:cNvSpPr>
            <a:spLocks noGrp="1" noChangeArrowheads="1"/>
          </p:cNvSpPr>
          <p:nvPr>
            <p:ph type="title"/>
          </p:nvPr>
        </p:nvSpPr>
        <p:spPr bwMode="auto">
          <a:xfrm>
            <a:off x="812800" y="762000"/>
            <a:ext cx="1056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7545B3D2-5D92-654D-ABDC-68CA3AC028CA}"/>
              </a:ext>
            </a:extLst>
          </p:cNvPr>
          <p:cNvSpPr>
            <a:spLocks noGrp="1" noChangeArrowheads="1"/>
          </p:cNvSpPr>
          <p:nvPr>
            <p:ph type="body" idx="1"/>
          </p:nvPr>
        </p:nvSpPr>
        <p:spPr bwMode="auto">
          <a:xfrm>
            <a:off x="812800" y="1828800"/>
            <a:ext cx="10566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3D719C42-9F8D-F042-9241-9ED587D4ACE6}"/>
              </a:ext>
            </a:extLst>
          </p:cNvPr>
          <p:cNvSpPr>
            <a:spLocks noGrp="1" noChangeArrowheads="1"/>
          </p:cNvSpPr>
          <p:nvPr>
            <p:ph type="ftr" sz="quarter" idx="3"/>
          </p:nvPr>
        </p:nvSpPr>
        <p:spPr bwMode="auto">
          <a:xfrm>
            <a:off x="812800" y="0"/>
            <a:ext cx="680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Presentation Title</a:t>
            </a:r>
            <a:endParaRPr lang="en-US" altLang="en-US" dirty="0"/>
          </a:p>
        </p:txBody>
      </p:sp>
      <p:sp>
        <p:nvSpPr>
          <p:cNvPr id="1036" name="Text Box 12">
            <a:extLst>
              <a:ext uri="{FF2B5EF4-FFF2-40B4-BE49-F238E27FC236}">
                <a16:creationId xmlns:a16="http://schemas.microsoft.com/office/drawing/2014/main" id="{0958E208-11C0-4B47-972D-ADCC74244A46}"/>
              </a:ext>
            </a:extLst>
          </p:cNvPr>
          <p:cNvSpPr txBox="1">
            <a:spLocks noChangeArrowheads="1"/>
          </p:cNvSpPr>
          <p:nvPr userDrawn="1"/>
        </p:nvSpPr>
        <p:spPr bwMode="auto">
          <a:xfrm>
            <a:off x="812800" y="1524000"/>
            <a:ext cx="1056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sp>
        <p:nvSpPr>
          <p:cNvPr id="1042" name="Rectangle 18">
            <a:extLst>
              <a:ext uri="{FF2B5EF4-FFF2-40B4-BE49-F238E27FC236}">
                <a16:creationId xmlns:a16="http://schemas.microsoft.com/office/drawing/2014/main" id="{048AAB0B-A411-BD43-AEC7-C81A582A4826}"/>
              </a:ext>
            </a:extLst>
          </p:cNvPr>
          <p:cNvSpPr>
            <a:spLocks noGrp="1" noChangeArrowheads="1"/>
          </p:cNvSpPr>
          <p:nvPr>
            <p:ph type="dt" sz="half" idx="2"/>
          </p:nvPr>
        </p:nvSpPr>
        <p:spPr bwMode="auto">
          <a:xfrm>
            <a:off x="10668000" y="76200"/>
            <a:ext cx="142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aseline="30000">
                <a:solidFill>
                  <a:srgbClr val="CCCCCC"/>
                </a:solidFill>
                <a:latin typeface="Arial" charset="0"/>
                <a:ea typeface="Osaka" charset="0"/>
              </a:defRPr>
            </a:lvl1pPr>
          </a:lstStyle>
          <a:p>
            <a:pPr>
              <a:defRPr/>
            </a:pPr>
            <a:r>
              <a:rPr lang="en-US" altLang="en-US"/>
              <a:t>2/3/08  2</a:t>
            </a:r>
            <a:endParaRPr lang="en-US" altLang="en-US" baseline="0"/>
          </a:p>
        </p:txBody>
      </p:sp>
    </p:spTree>
    <p:extLst>
      <p:ext uri="{BB962C8B-B14F-4D97-AF65-F5344CB8AC3E}">
        <p14:creationId xmlns:p14="http://schemas.microsoft.com/office/powerpoint/2010/main" val="3786380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2675B4"/>
        </a:buClr>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675B4"/>
        </a:buClr>
        <a:buFont typeface="Wingdings"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adam.welu@bannerhealth.com"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hyperlink" Target="mailto:adam.welul@va.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38/sj.bjc.6601007"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9315D1-6D73-CF4A-921C-68B2748FE3A9}"/>
              </a:ext>
            </a:extLst>
          </p:cNvPr>
          <p:cNvSpPr>
            <a:spLocks noGrp="1"/>
          </p:cNvSpPr>
          <p:nvPr>
            <p:ph type="ctrTitle"/>
          </p:nvPr>
        </p:nvSpPr>
        <p:spPr>
          <a:xfrm>
            <a:off x="0" y="1993220"/>
            <a:ext cx="12192000" cy="1911123"/>
          </a:xfrm>
        </p:spPr>
        <p:txBody>
          <a:bodyPr>
            <a:normAutofit/>
          </a:bodyPr>
          <a:lstStyle/>
          <a:p>
            <a:r>
              <a:rPr lang="en-US" sz="4400" b="1" dirty="0">
                <a:latin typeface="Arial" panose="020B0604020202020204" pitchFamily="34" charset="0"/>
                <a:cs typeface="Arial" panose="020B0604020202020204" pitchFamily="34" charset="0"/>
              </a:rPr>
              <a:t>Colon Cancer Screening</a:t>
            </a:r>
          </a:p>
        </p:txBody>
      </p:sp>
      <p:sp>
        <p:nvSpPr>
          <p:cNvPr id="5" name="Subtitle 2">
            <a:extLst>
              <a:ext uri="{FF2B5EF4-FFF2-40B4-BE49-F238E27FC236}">
                <a16:creationId xmlns:a16="http://schemas.microsoft.com/office/drawing/2014/main" id="{DB107B6F-3250-DE40-9DD8-87A6EC9B8F81}"/>
              </a:ext>
            </a:extLst>
          </p:cNvPr>
          <p:cNvSpPr>
            <a:spLocks noGrp="1"/>
          </p:cNvSpPr>
          <p:nvPr>
            <p:ph type="subTitle" idx="1"/>
          </p:nvPr>
        </p:nvSpPr>
        <p:spPr>
          <a:xfrm>
            <a:off x="1524000" y="4552122"/>
            <a:ext cx="9144000" cy="1440010"/>
          </a:xfrm>
        </p:spPr>
        <p:txBody>
          <a:bodyPr>
            <a:normAutofit fontScale="92500" lnSpcReduction="10000"/>
          </a:bodyPr>
          <a:lstStyle/>
          <a:p>
            <a:pPr algn="l">
              <a:spcBef>
                <a:spcPts val="0"/>
              </a:spcBef>
            </a:pPr>
            <a:r>
              <a:rPr lang="en-US" dirty="0">
                <a:latin typeface="Arial" panose="020B0604020202020204" pitchFamily="34" charset="0"/>
                <a:cs typeface="Arial" panose="020B0604020202020204" pitchFamily="34" charset="0"/>
              </a:rPr>
              <a:t>Internal Medicine Residency – Oncology Lecture Series</a:t>
            </a:r>
          </a:p>
          <a:p>
            <a:pPr algn="l">
              <a:spcBef>
                <a:spcPts val="0"/>
              </a:spcBef>
            </a:pPr>
            <a:r>
              <a:rPr lang="en-US" dirty="0">
                <a:latin typeface="Arial" panose="020B0604020202020204" pitchFamily="34" charset="0"/>
                <a:cs typeface="Arial" panose="020B0604020202020204" pitchFamily="34" charset="0"/>
              </a:rPr>
              <a:t>5/12/2026 </a:t>
            </a:r>
          </a:p>
          <a:p>
            <a:pPr algn="l">
              <a:spcBef>
                <a:spcPts val="0"/>
              </a:spcBef>
            </a:pPr>
            <a:endParaRPr lang="en-US" dirty="0">
              <a:latin typeface="Arial" panose="020B0604020202020204" pitchFamily="34" charset="0"/>
              <a:cs typeface="Arial" panose="020B0604020202020204" pitchFamily="34" charset="0"/>
            </a:endParaRPr>
          </a:p>
          <a:p>
            <a:pPr lvl="0" algn="l">
              <a:spcBef>
                <a:spcPts val="0"/>
              </a:spcBef>
              <a:defRPr/>
            </a:pPr>
            <a:r>
              <a:rPr lang="en-US" i="1" dirty="0">
                <a:solidFill>
                  <a:prstClr val="black"/>
                </a:solidFill>
                <a:latin typeface="Arial" panose="020B0604020202020204" pitchFamily="34" charset="0"/>
                <a:cs typeface="Arial" panose="020B0604020202020204" pitchFamily="34" charset="0"/>
              </a:rPr>
              <a:t>Adam Welu, MD</a:t>
            </a:r>
          </a:p>
          <a:p>
            <a:pPr lvl="0" algn="l">
              <a:spcBef>
                <a:spcPts val="0"/>
              </a:spcBef>
              <a:defRPr/>
            </a:pPr>
            <a:r>
              <a:rPr lang="en-US" i="1" dirty="0">
                <a:solidFill>
                  <a:prstClr val="black"/>
                </a:solidFill>
                <a:latin typeface="Arial" panose="020B0604020202020204" pitchFamily="34" charset="0"/>
                <a:cs typeface="Arial" panose="020B0604020202020204" pitchFamily="34" charset="0"/>
              </a:rPr>
              <a:t>Gastroenterology Fellow, PGY4</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47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5048-1D23-9296-BA63-BF56D288F4FE}"/>
              </a:ext>
            </a:extLst>
          </p:cNvPr>
          <p:cNvSpPr>
            <a:spLocks noGrp="1"/>
          </p:cNvSpPr>
          <p:nvPr>
            <p:ph type="title"/>
          </p:nvPr>
        </p:nvSpPr>
        <p:spPr/>
        <p:txBody>
          <a:bodyPr/>
          <a:lstStyle/>
          <a:p>
            <a:r>
              <a:rPr lang="en-US" b="1" dirty="0" err="1"/>
              <a:t>NordICC</a:t>
            </a:r>
            <a:r>
              <a:rPr lang="en-US" b="1" dirty="0"/>
              <a:t> Trial 2022</a:t>
            </a:r>
            <a:endParaRPr lang="en-US" dirty="0"/>
          </a:p>
        </p:txBody>
      </p:sp>
      <p:sp>
        <p:nvSpPr>
          <p:cNvPr id="3" name="Content Placeholder 2">
            <a:extLst>
              <a:ext uri="{FF2B5EF4-FFF2-40B4-BE49-F238E27FC236}">
                <a16:creationId xmlns:a16="http://schemas.microsoft.com/office/drawing/2014/main" id="{205D5228-AC23-D425-B7FE-CE3A4BBD32D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AAD7D465-EBC6-66FE-2A90-920E3A5238BE}"/>
              </a:ext>
            </a:extLst>
          </p:cNvPr>
          <p:cNvSpPr>
            <a:spLocks noGrp="1"/>
          </p:cNvSpPr>
          <p:nvPr>
            <p:ph sz="half" idx="2"/>
          </p:nvPr>
        </p:nvSpPr>
        <p:spPr/>
        <p:txBody>
          <a:bodyPr/>
          <a:lstStyle/>
          <a:p>
            <a:endParaRPr lang="en-US"/>
          </a:p>
        </p:txBody>
      </p:sp>
      <p:pic>
        <p:nvPicPr>
          <p:cNvPr id="14" name="Picture 13">
            <a:extLst>
              <a:ext uri="{FF2B5EF4-FFF2-40B4-BE49-F238E27FC236}">
                <a16:creationId xmlns:a16="http://schemas.microsoft.com/office/drawing/2014/main" id="{8AFE7D66-155D-EDA9-81B4-FAA3C5B803CB}"/>
              </a:ext>
            </a:extLst>
          </p:cNvPr>
          <p:cNvPicPr>
            <a:picLocks noChangeAspect="1"/>
          </p:cNvPicPr>
          <p:nvPr/>
        </p:nvPicPr>
        <p:blipFill>
          <a:blip r:embed="rId3"/>
          <a:stretch>
            <a:fillRect/>
          </a:stretch>
        </p:blipFill>
        <p:spPr>
          <a:xfrm>
            <a:off x="891752" y="1491089"/>
            <a:ext cx="10408497" cy="4604911"/>
          </a:xfrm>
          <a:prstGeom prst="rect">
            <a:avLst/>
          </a:prstGeom>
        </p:spPr>
      </p:pic>
    </p:spTree>
    <p:extLst>
      <p:ext uri="{BB962C8B-B14F-4D97-AF65-F5344CB8AC3E}">
        <p14:creationId xmlns:p14="http://schemas.microsoft.com/office/powerpoint/2010/main" val="181761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0012C9AA-B647-36B7-AAA6-E3FEE2C03FEF}"/>
              </a:ext>
            </a:extLst>
          </p:cNvPr>
          <p:cNvPicPr>
            <a:picLocks noGrp="1" noChangeAspect="1"/>
          </p:cNvPicPr>
          <p:nvPr>
            <p:ph sz="half" idx="1"/>
          </p:nvPr>
        </p:nvPicPr>
        <p:blipFill>
          <a:blip r:embed="rId3"/>
          <a:stretch>
            <a:fillRect/>
          </a:stretch>
        </p:blipFill>
        <p:spPr>
          <a:xfrm>
            <a:off x="812800" y="2157913"/>
            <a:ext cx="5181600" cy="3227973"/>
          </a:xfrm>
          <a:prstGeom prst="rect">
            <a:avLst/>
          </a:prstGeom>
        </p:spPr>
      </p:pic>
      <p:pic>
        <p:nvPicPr>
          <p:cNvPr id="12" name="Content Placeholder 11">
            <a:extLst>
              <a:ext uri="{FF2B5EF4-FFF2-40B4-BE49-F238E27FC236}">
                <a16:creationId xmlns:a16="http://schemas.microsoft.com/office/drawing/2014/main" id="{BF6D4EDD-5945-DD59-7469-902EFC389E90}"/>
              </a:ext>
            </a:extLst>
          </p:cNvPr>
          <p:cNvPicPr>
            <a:picLocks noGrp="1" noChangeAspect="1"/>
          </p:cNvPicPr>
          <p:nvPr>
            <p:ph sz="half" idx="2"/>
          </p:nvPr>
        </p:nvPicPr>
        <p:blipFill>
          <a:blip r:embed="rId4"/>
          <a:stretch>
            <a:fillRect/>
          </a:stretch>
        </p:blipFill>
        <p:spPr>
          <a:xfrm>
            <a:off x="6197600" y="2523735"/>
            <a:ext cx="5181600" cy="2496329"/>
          </a:xfrm>
          <a:prstGeom prst="rect">
            <a:avLst/>
          </a:prstGeom>
        </p:spPr>
      </p:pic>
      <p:sp>
        <p:nvSpPr>
          <p:cNvPr id="3" name="Title 2">
            <a:extLst>
              <a:ext uri="{FF2B5EF4-FFF2-40B4-BE49-F238E27FC236}">
                <a16:creationId xmlns:a16="http://schemas.microsoft.com/office/drawing/2014/main" id="{FB7DBFFB-482D-B8F2-4832-3ADFF4CA77B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1652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BA84-04B1-9C24-ECC2-6E83C2B58CA4}"/>
              </a:ext>
            </a:extLst>
          </p:cNvPr>
          <p:cNvSpPr>
            <a:spLocks noGrp="1"/>
          </p:cNvSpPr>
          <p:nvPr>
            <p:ph type="title"/>
          </p:nvPr>
        </p:nvSpPr>
        <p:spPr/>
        <p:txBody>
          <a:bodyPr/>
          <a:lstStyle/>
          <a:p>
            <a:r>
              <a:rPr lang="en-US" b="1" dirty="0"/>
              <a:t>Colon Cancer Incidence</a:t>
            </a:r>
          </a:p>
        </p:txBody>
      </p:sp>
      <p:sp>
        <p:nvSpPr>
          <p:cNvPr id="3" name="Content Placeholder 2">
            <a:extLst>
              <a:ext uri="{FF2B5EF4-FFF2-40B4-BE49-F238E27FC236}">
                <a16:creationId xmlns:a16="http://schemas.microsoft.com/office/drawing/2014/main" id="{674FFDC8-BA53-055F-0C25-E751502CE609}"/>
              </a:ext>
            </a:extLst>
          </p:cNvPr>
          <p:cNvSpPr>
            <a:spLocks noGrp="1"/>
          </p:cNvSpPr>
          <p:nvPr>
            <p:ph idx="1"/>
          </p:nvPr>
        </p:nvSpPr>
        <p:spPr/>
        <p:txBody>
          <a:bodyPr/>
          <a:lstStyle/>
          <a:p>
            <a:r>
              <a:rPr lang="en-US" dirty="0"/>
              <a:t>Third most common type of cancer, fourth in the US</a:t>
            </a:r>
          </a:p>
          <a:p>
            <a:r>
              <a:rPr lang="en-US" dirty="0"/>
              <a:t>2nd leading cause of death from cancer worldwide</a:t>
            </a:r>
          </a:p>
          <a:p>
            <a:r>
              <a:rPr lang="en-US" dirty="0"/>
              <a:t>Approximately 4% of individuals will develop colon cancer in their lifetime</a:t>
            </a:r>
          </a:p>
          <a:p>
            <a:endParaRPr lang="en-US" dirty="0"/>
          </a:p>
        </p:txBody>
      </p:sp>
    </p:spTree>
    <p:extLst>
      <p:ext uri="{BB962C8B-B14F-4D97-AF65-F5344CB8AC3E}">
        <p14:creationId xmlns:p14="http://schemas.microsoft.com/office/powerpoint/2010/main" val="207854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BFE31EB-903F-7D6E-9578-B5F388216741}"/>
              </a:ext>
            </a:extLst>
          </p:cNvPr>
          <p:cNvSpPr>
            <a:spLocks noGrp="1"/>
          </p:cNvSpPr>
          <p:nvPr>
            <p:ph type="title"/>
          </p:nvPr>
        </p:nvSpPr>
        <p:spPr>
          <a:xfrm>
            <a:off x="812800" y="762000"/>
            <a:ext cx="10566400" cy="685800"/>
          </a:xfrm>
        </p:spPr>
        <p:txBody>
          <a:bodyPr/>
          <a:lstStyle/>
          <a:p>
            <a:endParaRPr lang="en-US"/>
          </a:p>
        </p:txBody>
      </p:sp>
      <p:pic>
        <p:nvPicPr>
          <p:cNvPr id="4" name="Picture 3">
            <a:extLst>
              <a:ext uri="{FF2B5EF4-FFF2-40B4-BE49-F238E27FC236}">
                <a16:creationId xmlns:a16="http://schemas.microsoft.com/office/drawing/2014/main" id="{EBB3E8F1-0F62-A554-2737-9B25B832031A}"/>
              </a:ext>
            </a:extLst>
          </p:cNvPr>
          <p:cNvPicPr>
            <a:picLocks noChangeAspect="1"/>
          </p:cNvPicPr>
          <p:nvPr/>
        </p:nvPicPr>
        <p:blipFill>
          <a:blip r:embed="rId3">
            <a:extLst>
              <a:ext uri="{28A0092B-C50C-407E-A947-70E740481C1C}">
                <a14:useLocalDpi xmlns:a14="http://schemas.microsoft.com/office/drawing/2010/main" val="0"/>
              </a:ext>
            </a:extLst>
          </a:blip>
          <a:srcRect l="12777" t="18923" r="18729" b="13964"/>
          <a:stretch>
            <a:fillRect/>
          </a:stretch>
        </p:blipFill>
        <p:spPr>
          <a:xfrm>
            <a:off x="407773" y="1205880"/>
            <a:ext cx="9971903" cy="5496065"/>
          </a:xfrm>
          <a:prstGeom prst="rect">
            <a:avLst/>
          </a:prstGeom>
          <a:noFill/>
        </p:spPr>
      </p:pic>
      <p:pic>
        <p:nvPicPr>
          <p:cNvPr id="2" name="Picture 1">
            <a:extLst>
              <a:ext uri="{FF2B5EF4-FFF2-40B4-BE49-F238E27FC236}">
                <a16:creationId xmlns:a16="http://schemas.microsoft.com/office/drawing/2014/main" id="{03ED5B3E-0CC2-A312-3728-D21F477D9101}"/>
              </a:ext>
            </a:extLst>
          </p:cNvPr>
          <p:cNvPicPr>
            <a:picLocks noChangeAspect="1"/>
          </p:cNvPicPr>
          <p:nvPr/>
        </p:nvPicPr>
        <p:blipFill>
          <a:blip r:embed="rId3">
            <a:extLst>
              <a:ext uri="{28A0092B-C50C-407E-A947-70E740481C1C}">
                <a14:useLocalDpi xmlns:a14="http://schemas.microsoft.com/office/drawing/2010/main" val="0"/>
              </a:ext>
            </a:extLst>
          </a:blip>
          <a:srcRect b="82217"/>
          <a:stretch>
            <a:fillRect/>
          </a:stretch>
        </p:blipFill>
        <p:spPr>
          <a:xfrm>
            <a:off x="629696" y="354204"/>
            <a:ext cx="10932607" cy="1093596"/>
          </a:xfrm>
          <a:prstGeom prst="rect">
            <a:avLst/>
          </a:prstGeom>
          <a:noFill/>
        </p:spPr>
      </p:pic>
      <p:sp>
        <p:nvSpPr>
          <p:cNvPr id="3" name="TextBox 2">
            <a:extLst>
              <a:ext uri="{FF2B5EF4-FFF2-40B4-BE49-F238E27FC236}">
                <a16:creationId xmlns:a16="http://schemas.microsoft.com/office/drawing/2014/main" id="{D745C71B-A06F-4528-475A-41D2C38907EC}"/>
              </a:ext>
            </a:extLst>
          </p:cNvPr>
          <p:cNvSpPr txBox="1"/>
          <p:nvPr/>
        </p:nvSpPr>
        <p:spPr>
          <a:xfrm>
            <a:off x="527539" y="6627167"/>
            <a:ext cx="11664461" cy="461665"/>
          </a:xfrm>
          <a:prstGeom prst="rect">
            <a:avLst/>
          </a:prstGeom>
          <a:noFill/>
        </p:spPr>
        <p:txBody>
          <a:bodyPr wrap="square" rtlCol="0">
            <a:spAutoFit/>
          </a:bodyPr>
          <a:lstStyle/>
          <a:p>
            <a:r>
              <a:rPr lang="en-US" sz="1200" i="1" dirty="0"/>
              <a:t>Siegel RL, Wagle NS, Star J, Kratzer TB, Smith RA, Jemal A. Colorectal cancer statistics, 2026. CA Cancer J Clin. 2026;e70067. doi:10..33222/caac.70067</a:t>
            </a:r>
          </a:p>
          <a:p>
            <a:endParaRPr lang="en-US" sz="1200" i="1" dirty="0"/>
          </a:p>
        </p:txBody>
      </p:sp>
    </p:spTree>
    <p:extLst>
      <p:ext uri="{BB962C8B-B14F-4D97-AF65-F5344CB8AC3E}">
        <p14:creationId xmlns:p14="http://schemas.microsoft.com/office/powerpoint/2010/main" val="5021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BF76-D509-73CB-BAC4-7469868062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8AA614-C335-68D4-C9CE-569A71A53B71}"/>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BE78BCC0-D906-C0DB-C9C7-1902502411D7}"/>
              </a:ext>
            </a:extLst>
          </p:cNvPr>
          <p:cNvSpPr txBox="1"/>
          <p:nvPr/>
        </p:nvSpPr>
        <p:spPr>
          <a:xfrm>
            <a:off x="504092" y="6577891"/>
            <a:ext cx="11605846" cy="461665"/>
          </a:xfrm>
          <a:prstGeom prst="rect">
            <a:avLst/>
          </a:prstGeom>
          <a:noFill/>
        </p:spPr>
        <p:txBody>
          <a:bodyPr wrap="square" rtlCol="0">
            <a:spAutoFit/>
          </a:bodyPr>
          <a:lstStyle/>
          <a:p>
            <a:r>
              <a:rPr lang="en-US" sz="1200" i="1" dirty="0"/>
              <a:t>Siegel RL, Wagle NS, Star J, Kratzer TB, Smith RA, Jemal A. Colorectal cancer statistics, 2026. CA Cancer J Clin. 2026;e70067. doi:10..33222/caac.70067</a:t>
            </a:r>
          </a:p>
          <a:p>
            <a:endParaRPr lang="en-US" sz="1200" i="1" dirty="0"/>
          </a:p>
        </p:txBody>
      </p:sp>
      <p:pic>
        <p:nvPicPr>
          <p:cNvPr id="4" name="Picture 3">
            <a:extLst>
              <a:ext uri="{FF2B5EF4-FFF2-40B4-BE49-F238E27FC236}">
                <a16:creationId xmlns:a16="http://schemas.microsoft.com/office/drawing/2014/main" id="{8839C7D7-D10F-FDAA-EF69-FCD5FC7D3CE5}"/>
              </a:ext>
            </a:extLst>
          </p:cNvPr>
          <p:cNvPicPr>
            <a:picLocks noChangeAspect="1"/>
          </p:cNvPicPr>
          <p:nvPr/>
        </p:nvPicPr>
        <p:blipFill>
          <a:blip r:embed="rId3">
            <a:extLst>
              <a:ext uri="{28A0092B-C50C-407E-A947-70E740481C1C}">
                <a14:useLocalDpi xmlns:a14="http://schemas.microsoft.com/office/drawing/2010/main" val="0"/>
              </a:ext>
            </a:extLst>
          </a:blip>
          <a:srcRect l="25494" t="14626" r="29448" b="10626"/>
          <a:stretch>
            <a:fillRect/>
          </a:stretch>
        </p:blipFill>
        <p:spPr>
          <a:xfrm>
            <a:off x="2883877" y="553047"/>
            <a:ext cx="6424247" cy="5994914"/>
          </a:xfrm>
          <a:prstGeom prst="rect">
            <a:avLst/>
          </a:prstGeom>
        </p:spPr>
      </p:pic>
    </p:spTree>
    <p:extLst>
      <p:ext uri="{BB962C8B-B14F-4D97-AF65-F5344CB8AC3E}">
        <p14:creationId xmlns:p14="http://schemas.microsoft.com/office/powerpoint/2010/main" val="40587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3D51-7770-F990-D4F9-F0CB4D6084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FCEDF5-06CB-7A18-62A6-13307724CC6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6E81418-874A-4C59-E0D9-34A1EE39EDB8}"/>
              </a:ext>
            </a:extLst>
          </p:cNvPr>
          <p:cNvPicPr>
            <a:picLocks noChangeAspect="1"/>
          </p:cNvPicPr>
          <p:nvPr/>
        </p:nvPicPr>
        <p:blipFill>
          <a:blip r:embed="rId3"/>
          <a:srcRect t="3741"/>
          <a:stretch>
            <a:fillRect/>
          </a:stretch>
        </p:blipFill>
        <p:spPr>
          <a:xfrm>
            <a:off x="1103773" y="822397"/>
            <a:ext cx="9163838" cy="5232572"/>
          </a:xfrm>
          <a:prstGeom prst="rect">
            <a:avLst/>
          </a:prstGeom>
        </p:spPr>
      </p:pic>
      <p:sp>
        <p:nvSpPr>
          <p:cNvPr id="6" name="TextBox 5">
            <a:extLst>
              <a:ext uri="{FF2B5EF4-FFF2-40B4-BE49-F238E27FC236}">
                <a16:creationId xmlns:a16="http://schemas.microsoft.com/office/drawing/2014/main" id="{D5DDF796-C931-F5AA-D039-8EDFD4286C88}"/>
              </a:ext>
            </a:extLst>
          </p:cNvPr>
          <p:cNvSpPr txBox="1"/>
          <p:nvPr/>
        </p:nvSpPr>
        <p:spPr>
          <a:xfrm>
            <a:off x="616388" y="6581001"/>
            <a:ext cx="4320413" cy="276999"/>
          </a:xfrm>
          <a:prstGeom prst="rect">
            <a:avLst/>
          </a:prstGeom>
          <a:noFill/>
        </p:spPr>
        <p:txBody>
          <a:bodyPr wrap="none" rtlCol="0">
            <a:spAutoFit/>
          </a:bodyPr>
          <a:lstStyle/>
          <a:p>
            <a:r>
              <a:rPr lang="en-US" sz="1200" i="1" dirty="0"/>
              <a:t>Siegel R et al. CA: a cancer journal for clinicians; 70:145-164</a:t>
            </a:r>
          </a:p>
        </p:txBody>
      </p:sp>
      <p:sp>
        <p:nvSpPr>
          <p:cNvPr id="10" name="Arrow: Down 9">
            <a:extLst>
              <a:ext uri="{FF2B5EF4-FFF2-40B4-BE49-F238E27FC236}">
                <a16:creationId xmlns:a16="http://schemas.microsoft.com/office/drawing/2014/main" id="{C7209EC8-CDE4-8352-DD97-1355927CCDB4}"/>
              </a:ext>
            </a:extLst>
          </p:cNvPr>
          <p:cNvSpPr/>
          <p:nvPr/>
        </p:nvSpPr>
        <p:spPr bwMode="auto">
          <a:xfrm>
            <a:off x="5990492" y="3771900"/>
            <a:ext cx="234462" cy="656492"/>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Osaka" charset="0"/>
            </a:endParaRPr>
          </a:p>
        </p:txBody>
      </p:sp>
    </p:spTree>
    <p:extLst>
      <p:ext uri="{BB962C8B-B14F-4D97-AF65-F5344CB8AC3E}">
        <p14:creationId xmlns:p14="http://schemas.microsoft.com/office/powerpoint/2010/main" val="13041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87C8-81DC-21B2-81A9-230A159CA1F6}"/>
              </a:ext>
            </a:extLst>
          </p:cNvPr>
          <p:cNvSpPr>
            <a:spLocks noGrp="1"/>
          </p:cNvSpPr>
          <p:nvPr>
            <p:ph type="title"/>
          </p:nvPr>
        </p:nvSpPr>
        <p:spPr>
          <a:xfrm>
            <a:off x="812800" y="762000"/>
            <a:ext cx="10566400" cy="685800"/>
          </a:xfrm>
        </p:spPr>
        <p:txBody>
          <a:bodyPr wrap="square" anchor="t">
            <a:normAutofit/>
          </a:bodyPr>
          <a:lstStyle/>
          <a:p>
            <a:r>
              <a:rPr lang="en-US" b="1" dirty="0"/>
              <a:t>When should you start screening for CRC?</a:t>
            </a:r>
          </a:p>
        </p:txBody>
      </p:sp>
      <p:pic>
        <p:nvPicPr>
          <p:cNvPr id="2050" name="Picture 2" descr="CRC Screening Age graphic">
            <a:extLst>
              <a:ext uri="{FF2B5EF4-FFF2-40B4-BE49-F238E27FC236}">
                <a16:creationId xmlns:a16="http://schemas.microsoft.com/office/drawing/2014/main" id="{8ED867AF-88C3-BB47-6B39-B477B18C90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94857" y="1828800"/>
            <a:ext cx="7402285" cy="3886200"/>
          </a:xfrm>
          <a:prstGeom prst="rect">
            <a:avLst/>
          </a:prstGeom>
          <a:solidFill>
            <a:srgbClr val="FFFFFF"/>
          </a:solidFill>
        </p:spPr>
      </p:pic>
    </p:spTree>
    <p:extLst>
      <p:ext uri="{BB962C8B-B14F-4D97-AF65-F5344CB8AC3E}">
        <p14:creationId xmlns:p14="http://schemas.microsoft.com/office/powerpoint/2010/main" val="390862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A153-ECE8-4541-563C-A38D2254ADCB}"/>
              </a:ext>
            </a:extLst>
          </p:cNvPr>
          <p:cNvSpPr>
            <a:spLocks noGrp="1"/>
          </p:cNvSpPr>
          <p:nvPr>
            <p:ph type="title"/>
          </p:nvPr>
        </p:nvSpPr>
        <p:spPr/>
        <p:txBody>
          <a:bodyPr/>
          <a:lstStyle/>
          <a:p>
            <a:r>
              <a:rPr lang="en-US" b="1" dirty="0"/>
              <a:t>But WHY is incidence increasing in younger adults?</a:t>
            </a:r>
          </a:p>
        </p:txBody>
      </p:sp>
      <p:sp>
        <p:nvSpPr>
          <p:cNvPr id="3" name="Content Placeholder 2">
            <a:extLst>
              <a:ext uri="{FF2B5EF4-FFF2-40B4-BE49-F238E27FC236}">
                <a16:creationId xmlns:a16="http://schemas.microsoft.com/office/drawing/2014/main" id="{99B5EBC9-5102-2C16-F048-96FF3CA16CFD}"/>
              </a:ext>
            </a:extLst>
          </p:cNvPr>
          <p:cNvSpPr>
            <a:spLocks noGrp="1"/>
          </p:cNvSpPr>
          <p:nvPr>
            <p:ph idx="1"/>
          </p:nvPr>
        </p:nvSpPr>
        <p:spPr/>
        <p:txBody>
          <a:bodyPr/>
          <a:lstStyle/>
          <a:p>
            <a:r>
              <a:rPr lang="en-US" dirty="0"/>
              <a:t>Obesity</a:t>
            </a:r>
          </a:p>
          <a:p>
            <a:r>
              <a:rPr lang="en-US" dirty="0"/>
              <a:t>Changes in microbiome</a:t>
            </a:r>
          </a:p>
          <a:p>
            <a:r>
              <a:rPr lang="en-US" dirty="0"/>
              <a:t>Inflammation</a:t>
            </a:r>
          </a:p>
          <a:p>
            <a:r>
              <a:rPr lang="en-US" dirty="0"/>
              <a:t>Environmental exposures</a:t>
            </a:r>
          </a:p>
          <a:p>
            <a:endParaRPr lang="en-US" dirty="0"/>
          </a:p>
        </p:txBody>
      </p:sp>
    </p:spTree>
    <p:extLst>
      <p:ext uri="{BB962C8B-B14F-4D97-AF65-F5344CB8AC3E}">
        <p14:creationId xmlns:p14="http://schemas.microsoft.com/office/powerpoint/2010/main" val="42237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FFB4-A9EB-E201-9CB4-876F865E832C}"/>
              </a:ext>
            </a:extLst>
          </p:cNvPr>
          <p:cNvSpPr>
            <a:spLocks noGrp="1"/>
          </p:cNvSpPr>
          <p:nvPr>
            <p:ph type="title"/>
          </p:nvPr>
        </p:nvSpPr>
        <p:spPr/>
        <p:txBody>
          <a:bodyPr/>
          <a:lstStyle/>
          <a:p>
            <a:r>
              <a:rPr lang="en-US" b="1" dirty="0"/>
              <a:t>Screening Modalities</a:t>
            </a:r>
          </a:p>
        </p:txBody>
      </p:sp>
      <p:sp>
        <p:nvSpPr>
          <p:cNvPr id="3" name="Content Placeholder 2">
            <a:extLst>
              <a:ext uri="{FF2B5EF4-FFF2-40B4-BE49-F238E27FC236}">
                <a16:creationId xmlns:a16="http://schemas.microsoft.com/office/drawing/2014/main" id="{65990D49-FABC-11DF-E200-BE3D640EA974}"/>
              </a:ext>
            </a:extLst>
          </p:cNvPr>
          <p:cNvSpPr>
            <a:spLocks noGrp="1"/>
          </p:cNvSpPr>
          <p:nvPr>
            <p:ph idx="1"/>
          </p:nvPr>
        </p:nvSpPr>
        <p:spPr/>
        <p:txBody>
          <a:bodyPr/>
          <a:lstStyle/>
          <a:p>
            <a:r>
              <a:rPr lang="en-US" u="sng" dirty="0"/>
              <a:t>Invasive</a:t>
            </a:r>
            <a:r>
              <a:rPr lang="en-US" dirty="0"/>
              <a:t>:</a:t>
            </a:r>
          </a:p>
          <a:p>
            <a:pPr lvl="1"/>
            <a:r>
              <a:rPr lang="en-US" sz="2400" b="1" dirty="0"/>
              <a:t>Colonoscopy</a:t>
            </a:r>
          </a:p>
          <a:p>
            <a:pPr lvl="1"/>
            <a:r>
              <a:rPr lang="en-US" sz="2400" dirty="0"/>
              <a:t>Flexible sigmoidoscopy*</a:t>
            </a:r>
          </a:p>
          <a:p>
            <a:r>
              <a:rPr lang="en-US" u="sng" dirty="0"/>
              <a:t>Non-invasive (2-step)</a:t>
            </a:r>
          </a:p>
          <a:p>
            <a:pPr lvl="1"/>
            <a:r>
              <a:rPr lang="en-US" sz="2400" b="1" dirty="0"/>
              <a:t>FIT</a:t>
            </a:r>
            <a:r>
              <a:rPr lang="en-US" sz="2400" dirty="0"/>
              <a:t> </a:t>
            </a:r>
          </a:p>
          <a:p>
            <a:pPr lvl="1"/>
            <a:r>
              <a:rPr lang="en-US" sz="2400" dirty="0" err="1"/>
              <a:t>mtsDNA</a:t>
            </a:r>
            <a:r>
              <a:rPr lang="en-US" sz="2400" dirty="0"/>
              <a:t> stool (Cologuard)</a:t>
            </a:r>
          </a:p>
          <a:p>
            <a:pPr lvl="1"/>
            <a:r>
              <a:rPr lang="en-US" sz="2400" dirty="0"/>
              <a:t>CT colonography</a:t>
            </a:r>
          </a:p>
        </p:txBody>
      </p:sp>
    </p:spTree>
    <p:extLst>
      <p:ext uri="{BB962C8B-B14F-4D97-AF65-F5344CB8AC3E}">
        <p14:creationId xmlns:p14="http://schemas.microsoft.com/office/powerpoint/2010/main" val="18218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ED69-F7C5-8379-2D49-90B52D24BFA4}"/>
              </a:ext>
            </a:extLst>
          </p:cNvPr>
          <p:cNvSpPr>
            <a:spLocks noGrp="1"/>
          </p:cNvSpPr>
          <p:nvPr>
            <p:ph type="title"/>
          </p:nvPr>
        </p:nvSpPr>
        <p:spPr/>
        <p:txBody>
          <a:bodyPr/>
          <a:lstStyle/>
          <a:p>
            <a:r>
              <a:rPr lang="en-US" b="1" dirty="0"/>
              <a:t>Screening Modalities</a:t>
            </a:r>
          </a:p>
        </p:txBody>
      </p:sp>
      <p:graphicFrame>
        <p:nvGraphicFramePr>
          <p:cNvPr id="4" name="Content Placeholder 3">
            <a:extLst>
              <a:ext uri="{FF2B5EF4-FFF2-40B4-BE49-F238E27FC236}">
                <a16:creationId xmlns:a16="http://schemas.microsoft.com/office/drawing/2014/main" id="{29BBC6EA-0148-0AE4-94A4-53E0537FD645}"/>
              </a:ext>
            </a:extLst>
          </p:cNvPr>
          <p:cNvGraphicFramePr>
            <a:graphicFrameLocks noGrp="1"/>
          </p:cNvGraphicFramePr>
          <p:nvPr>
            <p:ph idx="1"/>
            <p:extLst>
              <p:ext uri="{D42A27DB-BD31-4B8C-83A1-F6EECF244321}">
                <p14:modId xmlns:p14="http://schemas.microsoft.com/office/powerpoint/2010/main" val="222855534"/>
              </p:ext>
            </p:extLst>
          </p:nvPr>
        </p:nvGraphicFramePr>
        <p:xfrm>
          <a:off x="1478280" y="2651760"/>
          <a:ext cx="9235440" cy="1706880"/>
        </p:xfrm>
        <a:graphic>
          <a:graphicData uri="http://schemas.openxmlformats.org/drawingml/2006/table">
            <a:tbl>
              <a:tblPr firstRow="1" firstCol="1" bandRow="1" bandCol="1">
                <a:tableStyleId>{21E4AEA4-8DFA-4A89-87EB-49C32662AFE0}</a:tableStyleId>
              </a:tblPr>
              <a:tblGrid>
                <a:gridCol w="1973386">
                  <a:extLst>
                    <a:ext uri="{9D8B030D-6E8A-4147-A177-3AD203B41FA5}">
                      <a16:colId xmlns:a16="http://schemas.microsoft.com/office/drawing/2014/main" val="782945495"/>
                    </a:ext>
                  </a:extLst>
                </a:gridCol>
                <a:gridCol w="2644334">
                  <a:extLst>
                    <a:ext uri="{9D8B030D-6E8A-4147-A177-3AD203B41FA5}">
                      <a16:colId xmlns:a16="http://schemas.microsoft.com/office/drawing/2014/main" val="2485972411"/>
                    </a:ext>
                  </a:extLst>
                </a:gridCol>
                <a:gridCol w="2308860">
                  <a:extLst>
                    <a:ext uri="{9D8B030D-6E8A-4147-A177-3AD203B41FA5}">
                      <a16:colId xmlns:a16="http://schemas.microsoft.com/office/drawing/2014/main" val="1793955156"/>
                    </a:ext>
                  </a:extLst>
                </a:gridCol>
                <a:gridCol w="2308860">
                  <a:extLst>
                    <a:ext uri="{9D8B030D-6E8A-4147-A177-3AD203B41FA5}">
                      <a16:colId xmlns:a16="http://schemas.microsoft.com/office/drawing/2014/main" val="3255239685"/>
                    </a:ext>
                  </a:extLst>
                </a:gridCol>
              </a:tblGrid>
              <a:tr h="388620">
                <a:tc>
                  <a:txBody>
                    <a:bodyPr/>
                    <a:lstStyle/>
                    <a:p>
                      <a:r>
                        <a:rPr lang="en-US" sz="2200" dirty="0"/>
                        <a:t>Modality</a:t>
                      </a:r>
                    </a:p>
                  </a:txBody>
                  <a:tcPr/>
                </a:tc>
                <a:tc>
                  <a:txBody>
                    <a:bodyPr/>
                    <a:lstStyle/>
                    <a:p>
                      <a:pPr algn="ctr"/>
                      <a:r>
                        <a:rPr lang="en-US" sz="2200" dirty="0"/>
                        <a:t>Sensitivity CRC</a:t>
                      </a:r>
                    </a:p>
                  </a:txBody>
                  <a:tcPr/>
                </a:tc>
                <a:tc>
                  <a:txBody>
                    <a:bodyPr/>
                    <a:lstStyle/>
                    <a:p>
                      <a:pPr algn="ctr"/>
                      <a:r>
                        <a:rPr lang="en-US" sz="2200" dirty="0"/>
                        <a:t>Sensitivity AA</a:t>
                      </a:r>
                    </a:p>
                  </a:txBody>
                  <a:tcPr/>
                </a:tc>
                <a:tc>
                  <a:txBody>
                    <a:bodyPr/>
                    <a:lstStyle/>
                    <a:p>
                      <a:pPr algn="ctr"/>
                      <a:r>
                        <a:rPr lang="en-US" sz="2200" dirty="0"/>
                        <a:t>Specificity</a:t>
                      </a:r>
                    </a:p>
                  </a:txBody>
                  <a:tcPr/>
                </a:tc>
                <a:extLst>
                  <a:ext uri="{0D108BD9-81ED-4DB2-BD59-A6C34878D82A}">
                    <a16:rowId xmlns:a16="http://schemas.microsoft.com/office/drawing/2014/main" val="3046680955"/>
                  </a:ext>
                </a:extLst>
              </a:tr>
              <a:tr h="388620">
                <a:tc>
                  <a:txBody>
                    <a:bodyPr/>
                    <a:lstStyle/>
                    <a:p>
                      <a:r>
                        <a:rPr lang="en-US" sz="2200" dirty="0"/>
                        <a:t>Colonoscopy</a:t>
                      </a:r>
                    </a:p>
                  </a:txBody>
                  <a:tcPr/>
                </a:tc>
                <a:tc>
                  <a:txBody>
                    <a:bodyPr/>
                    <a:lstStyle/>
                    <a:p>
                      <a:pPr algn="ctr"/>
                      <a:r>
                        <a:rPr lang="en-US" sz="2200" dirty="0"/>
                        <a:t>96%</a:t>
                      </a:r>
                    </a:p>
                  </a:txBody>
                  <a:tcPr/>
                </a:tc>
                <a:tc>
                  <a:txBody>
                    <a:bodyPr/>
                    <a:lstStyle/>
                    <a:p>
                      <a:pPr algn="ctr"/>
                      <a:r>
                        <a:rPr lang="en-US" sz="2200" dirty="0"/>
                        <a:t>95%</a:t>
                      </a:r>
                    </a:p>
                  </a:txBody>
                  <a:tcPr>
                    <a:solidFill>
                      <a:srgbClr val="CDCDDE"/>
                    </a:solidFill>
                  </a:tcPr>
                </a:tc>
                <a:tc>
                  <a:txBody>
                    <a:bodyPr/>
                    <a:lstStyle/>
                    <a:p>
                      <a:pPr algn="ctr"/>
                      <a:r>
                        <a:rPr lang="en-US" sz="2200" dirty="0"/>
                        <a:t>90%</a:t>
                      </a:r>
                    </a:p>
                  </a:txBody>
                  <a:tcPr/>
                </a:tc>
                <a:extLst>
                  <a:ext uri="{0D108BD9-81ED-4DB2-BD59-A6C34878D82A}">
                    <a16:rowId xmlns:a16="http://schemas.microsoft.com/office/drawing/2014/main" val="2893290261"/>
                  </a:ext>
                </a:extLst>
              </a:tr>
              <a:tr h="388620">
                <a:tc>
                  <a:txBody>
                    <a:bodyPr/>
                    <a:lstStyle/>
                    <a:p>
                      <a:r>
                        <a:rPr lang="en-US" sz="2200" dirty="0"/>
                        <a:t>FIT</a:t>
                      </a:r>
                    </a:p>
                  </a:txBody>
                  <a:tcPr/>
                </a:tc>
                <a:tc>
                  <a:txBody>
                    <a:bodyPr/>
                    <a:lstStyle/>
                    <a:p>
                      <a:pPr algn="ctr"/>
                      <a:r>
                        <a:rPr lang="en-US" sz="2200" dirty="0"/>
                        <a:t>74%</a:t>
                      </a:r>
                    </a:p>
                  </a:txBody>
                  <a:tcPr/>
                </a:tc>
                <a:tc>
                  <a:txBody>
                    <a:bodyPr/>
                    <a:lstStyle/>
                    <a:p>
                      <a:pPr algn="ctr"/>
                      <a:r>
                        <a:rPr lang="en-US" sz="2200" dirty="0"/>
                        <a:t>24%</a:t>
                      </a:r>
                    </a:p>
                  </a:txBody>
                  <a:tcPr>
                    <a:solidFill>
                      <a:srgbClr val="CDCDDE"/>
                    </a:solidFill>
                  </a:tcPr>
                </a:tc>
                <a:tc>
                  <a:txBody>
                    <a:bodyPr/>
                    <a:lstStyle/>
                    <a:p>
                      <a:pPr algn="ctr"/>
                      <a:r>
                        <a:rPr lang="en-US" sz="2200" dirty="0"/>
                        <a:t>96%</a:t>
                      </a:r>
                    </a:p>
                  </a:txBody>
                  <a:tcPr/>
                </a:tc>
                <a:extLst>
                  <a:ext uri="{0D108BD9-81ED-4DB2-BD59-A6C34878D82A}">
                    <a16:rowId xmlns:a16="http://schemas.microsoft.com/office/drawing/2014/main" val="1844667217"/>
                  </a:ext>
                </a:extLst>
              </a:tr>
              <a:tr h="388620">
                <a:tc>
                  <a:txBody>
                    <a:bodyPr/>
                    <a:lstStyle/>
                    <a:p>
                      <a:r>
                        <a:rPr lang="en-US" sz="2200" dirty="0" err="1"/>
                        <a:t>mtsDNA</a:t>
                      </a:r>
                      <a:endParaRPr lang="en-US" sz="2200" dirty="0"/>
                    </a:p>
                  </a:txBody>
                  <a:tcPr/>
                </a:tc>
                <a:tc>
                  <a:txBody>
                    <a:bodyPr/>
                    <a:lstStyle/>
                    <a:p>
                      <a:pPr algn="ctr"/>
                      <a:r>
                        <a:rPr lang="en-US" sz="2200" dirty="0"/>
                        <a:t>92%</a:t>
                      </a:r>
                    </a:p>
                  </a:txBody>
                  <a:tcPr/>
                </a:tc>
                <a:tc>
                  <a:txBody>
                    <a:bodyPr/>
                    <a:lstStyle/>
                    <a:p>
                      <a:pPr algn="ctr"/>
                      <a:r>
                        <a:rPr lang="en-US" sz="2200" dirty="0"/>
                        <a:t>42%</a:t>
                      </a:r>
                    </a:p>
                  </a:txBody>
                  <a:tcPr>
                    <a:solidFill>
                      <a:srgbClr val="CDCDDE"/>
                    </a:solidFill>
                  </a:tcPr>
                </a:tc>
                <a:tc>
                  <a:txBody>
                    <a:bodyPr/>
                    <a:lstStyle/>
                    <a:p>
                      <a:pPr algn="ctr"/>
                      <a:r>
                        <a:rPr lang="en-US" sz="2200" dirty="0"/>
                        <a:t>87%</a:t>
                      </a:r>
                    </a:p>
                  </a:txBody>
                  <a:tcPr/>
                </a:tc>
                <a:extLst>
                  <a:ext uri="{0D108BD9-81ED-4DB2-BD59-A6C34878D82A}">
                    <a16:rowId xmlns:a16="http://schemas.microsoft.com/office/drawing/2014/main" val="768196131"/>
                  </a:ext>
                </a:extLst>
              </a:tr>
            </a:tbl>
          </a:graphicData>
        </a:graphic>
      </p:graphicFrame>
    </p:spTree>
    <p:extLst>
      <p:ext uri="{BB962C8B-B14F-4D97-AF65-F5344CB8AC3E}">
        <p14:creationId xmlns:p14="http://schemas.microsoft.com/office/powerpoint/2010/main" val="26178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0038A4-6B2C-3742-8BBF-FB4C15FD56EA}"/>
              </a:ext>
            </a:extLst>
          </p:cNvPr>
          <p:cNvSpPr>
            <a:spLocks noGrp="1" noChangeArrowheads="1"/>
          </p:cNvSpPr>
          <p:nvPr>
            <p:ph type="title"/>
          </p:nvPr>
        </p:nvSpPr>
        <p:spPr/>
        <p:txBody>
          <a:bodyPr/>
          <a:lstStyle/>
          <a:p>
            <a:pPr eaLnBrk="1" hangingPunct="1">
              <a:defRPr/>
            </a:pPr>
            <a:r>
              <a:rPr lang="en-US" altLang="en-US" b="1" dirty="0"/>
              <a:t>Learning Objectives</a:t>
            </a:r>
            <a:endParaRPr lang="en-US" altLang="en-US" dirty="0"/>
          </a:p>
        </p:txBody>
      </p:sp>
      <p:sp>
        <p:nvSpPr>
          <p:cNvPr id="5123" name="Rectangle 3">
            <a:extLst>
              <a:ext uri="{FF2B5EF4-FFF2-40B4-BE49-F238E27FC236}">
                <a16:creationId xmlns:a16="http://schemas.microsoft.com/office/drawing/2014/main" id="{AF6E546E-3341-DF4F-BD1B-C26644215F10}"/>
              </a:ext>
            </a:extLst>
          </p:cNvPr>
          <p:cNvSpPr>
            <a:spLocks noGrp="1" noChangeArrowheads="1"/>
          </p:cNvSpPr>
          <p:nvPr>
            <p:ph type="body" idx="1"/>
          </p:nvPr>
        </p:nvSpPr>
        <p:spPr/>
        <p:txBody>
          <a:bodyPr/>
          <a:lstStyle/>
          <a:p>
            <a:pPr eaLnBrk="1" hangingPunct="1">
              <a:buClr>
                <a:srgbClr val="0070C0"/>
              </a:buClr>
              <a:buFont typeface="+mj-lt"/>
              <a:buAutoNum type="arabicPeriod"/>
              <a:defRPr/>
            </a:pPr>
            <a:r>
              <a:rPr lang="en-US" dirty="0"/>
              <a:t>Review basics of colorectal cancer pathology</a:t>
            </a:r>
          </a:p>
          <a:p>
            <a:pPr eaLnBrk="1" hangingPunct="1">
              <a:buClr>
                <a:srgbClr val="0070C0"/>
              </a:buClr>
              <a:buFont typeface="+mj-lt"/>
              <a:buAutoNum type="arabicPeriod"/>
              <a:defRPr/>
            </a:pPr>
            <a:r>
              <a:rPr lang="en-US" dirty="0"/>
              <a:t>Identify high-risk patients for colon cancer screening</a:t>
            </a:r>
          </a:p>
          <a:p>
            <a:pPr eaLnBrk="1" hangingPunct="1">
              <a:buClr>
                <a:srgbClr val="0070C0"/>
              </a:buClr>
              <a:buFont typeface="+mj-lt"/>
              <a:buAutoNum type="arabicPeriod"/>
              <a:defRPr/>
            </a:pPr>
            <a:r>
              <a:rPr lang="en-US" dirty="0"/>
              <a:t>Discuss prior major evidence and research supporting colorectal cancer screening</a:t>
            </a:r>
          </a:p>
          <a:p>
            <a:pPr eaLnBrk="1" hangingPunct="1">
              <a:buClr>
                <a:srgbClr val="0070C0"/>
              </a:buClr>
              <a:buFont typeface="+mj-lt"/>
              <a:buAutoNum type="arabicPeriod"/>
              <a:defRPr/>
            </a:pPr>
            <a:r>
              <a:rPr lang="en-US" dirty="0"/>
              <a:t>Review recommendations for colorectal cancer screening in average risk patients</a:t>
            </a:r>
          </a:p>
          <a:p>
            <a:pPr eaLnBrk="1" hangingPunct="1">
              <a:buClr>
                <a:srgbClr val="0070C0"/>
              </a:buClr>
              <a:buFont typeface="+mj-lt"/>
              <a:buAutoNum type="arabicPeriod"/>
              <a:defRPr/>
            </a:pPr>
            <a:r>
              <a:rPr lang="en-US" dirty="0"/>
              <a:t>Understand available modalities for colorectal screening</a:t>
            </a:r>
          </a:p>
          <a:p>
            <a:pPr eaLnBrk="1" hangingPunct="1">
              <a:buClr>
                <a:srgbClr val="0070C0"/>
              </a:buClr>
              <a:buFont typeface="+mj-lt"/>
              <a:buAutoNum type="arabicPeriod"/>
              <a:defRPr/>
            </a:pPr>
            <a:r>
              <a:rPr lang="en-US" dirty="0"/>
              <a:t>Discuss future directions for colorectal cancer screening</a:t>
            </a:r>
          </a:p>
        </p:txBody>
      </p:sp>
      <p:sp>
        <p:nvSpPr>
          <p:cNvPr id="5127" name="Rectangle 7">
            <a:extLst>
              <a:ext uri="{FF2B5EF4-FFF2-40B4-BE49-F238E27FC236}">
                <a16:creationId xmlns:a16="http://schemas.microsoft.com/office/drawing/2014/main" id="{8C5ABBE5-C171-BF4E-9C07-76830C124AC7}"/>
              </a:ext>
            </a:extLst>
          </p:cNvPr>
          <p:cNvSpPr>
            <a:spLocks noChangeArrowheads="1"/>
          </p:cNvSpPr>
          <p:nvPr/>
        </p:nvSpPr>
        <p:spPr bwMode="auto">
          <a:xfrm>
            <a:off x="-2060575" y="-676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Osaka" charset="0"/>
              <a:cs typeface="+mn-cs"/>
            </a:endParaRPr>
          </a:p>
        </p:txBody>
      </p:sp>
    </p:spTree>
    <p:extLst>
      <p:ext uri="{BB962C8B-B14F-4D97-AF65-F5344CB8AC3E}">
        <p14:creationId xmlns:p14="http://schemas.microsoft.com/office/powerpoint/2010/main" val="1680690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D1D0-829F-BE3E-E86A-A7B2127CD14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7D0DDEA-8221-506E-8FB8-02472FFA2EC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48E43D2-4A3C-5145-AA88-BB00346C385A}"/>
              </a:ext>
            </a:extLst>
          </p:cNvPr>
          <p:cNvPicPr>
            <a:picLocks noChangeAspect="1"/>
          </p:cNvPicPr>
          <p:nvPr/>
        </p:nvPicPr>
        <p:blipFill>
          <a:blip r:embed="rId3"/>
          <a:stretch>
            <a:fillRect/>
          </a:stretch>
        </p:blipFill>
        <p:spPr>
          <a:xfrm>
            <a:off x="416169" y="433386"/>
            <a:ext cx="11359663" cy="6389810"/>
          </a:xfrm>
          <a:prstGeom prst="rect">
            <a:avLst/>
          </a:prstGeom>
        </p:spPr>
      </p:pic>
    </p:spTree>
    <p:extLst>
      <p:ext uri="{BB962C8B-B14F-4D97-AF65-F5344CB8AC3E}">
        <p14:creationId xmlns:p14="http://schemas.microsoft.com/office/powerpoint/2010/main" val="259773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D6F6-D5F4-959B-A9CE-0E3CDCABF7FE}"/>
              </a:ext>
            </a:extLst>
          </p:cNvPr>
          <p:cNvSpPr>
            <a:spLocks noGrp="1"/>
          </p:cNvSpPr>
          <p:nvPr>
            <p:ph type="title"/>
          </p:nvPr>
        </p:nvSpPr>
        <p:spPr/>
        <p:txBody>
          <a:bodyPr/>
          <a:lstStyle/>
          <a:p>
            <a:r>
              <a:rPr lang="en-US" b="1" dirty="0"/>
              <a:t>Screening Intervals</a:t>
            </a:r>
          </a:p>
        </p:txBody>
      </p:sp>
      <p:sp>
        <p:nvSpPr>
          <p:cNvPr id="3" name="Content Placeholder 2">
            <a:extLst>
              <a:ext uri="{FF2B5EF4-FFF2-40B4-BE49-F238E27FC236}">
                <a16:creationId xmlns:a16="http://schemas.microsoft.com/office/drawing/2014/main" id="{77D564FF-4FEA-86B4-EDB5-3465854C361D}"/>
              </a:ext>
            </a:extLst>
          </p:cNvPr>
          <p:cNvSpPr>
            <a:spLocks noGrp="1"/>
          </p:cNvSpPr>
          <p:nvPr>
            <p:ph idx="1"/>
          </p:nvPr>
        </p:nvSpPr>
        <p:spPr/>
        <p:txBody>
          <a:bodyPr/>
          <a:lstStyle/>
          <a:p>
            <a:r>
              <a:rPr lang="en-US" dirty="0"/>
              <a:t>Colonoscopy – every 10 years. If polyps </a:t>
            </a:r>
            <a:r>
              <a:rPr lang="en-US" dirty="0">
                <a:sym typeface="Wingdings" panose="05000000000000000000" pitchFamily="2" charset="2"/>
              </a:rPr>
              <a:t> </a:t>
            </a:r>
            <a:r>
              <a:rPr lang="en-US" dirty="0"/>
              <a:t>CRC </a:t>
            </a:r>
            <a:r>
              <a:rPr lang="en-US" i="1" dirty="0"/>
              <a:t>surveillance</a:t>
            </a:r>
            <a:endParaRPr lang="en-US" dirty="0"/>
          </a:p>
          <a:p>
            <a:r>
              <a:rPr lang="en-US" dirty="0"/>
              <a:t>FIT – annual</a:t>
            </a:r>
          </a:p>
          <a:p>
            <a:r>
              <a:rPr lang="en-US" dirty="0" err="1"/>
              <a:t>mtsDNA</a:t>
            </a:r>
            <a:r>
              <a:rPr lang="en-US" dirty="0"/>
              <a:t> (Cologuard) – every 3 years</a:t>
            </a:r>
          </a:p>
        </p:txBody>
      </p:sp>
    </p:spTree>
    <p:extLst>
      <p:ext uri="{BB962C8B-B14F-4D97-AF65-F5344CB8AC3E}">
        <p14:creationId xmlns:p14="http://schemas.microsoft.com/office/powerpoint/2010/main" val="1147167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1107F0E-4525-87B6-2253-7EEB9BCF1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31" y="615822"/>
            <a:ext cx="10738339" cy="572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9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5C24-DA91-26D1-FFAB-B3FA5219D9E3}"/>
              </a:ext>
            </a:extLst>
          </p:cNvPr>
          <p:cNvSpPr>
            <a:spLocks noGrp="1"/>
          </p:cNvSpPr>
          <p:nvPr>
            <p:ph type="title"/>
          </p:nvPr>
        </p:nvSpPr>
        <p:spPr/>
        <p:txBody>
          <a:bodyPr/>
          <a:lstStyle/>
          <a:p>
            <a:r>
              <a:rPr lang="en-US" b="1" dirty="0"/>
              <a:t>Case – when to stop screening?</a:t>
            </a:r>
          </a:p>
        </p:txBody>
      </p:sp>
      <p:sp>
        <p:nvSpPr>
          <p:cNvPr id="3" name="Content Placeholder 2">
            <a:extLst>
              <a:ext uri="{FF2B5EF4-FFF2-40B4-BE49-F238E27FC236}">
                <a16:creationId xmlns:a16="http://schemas.microsoft.com/office/drawing/2014/main" id="{F306075C-0FD6-46C2-88D6-8431331D5ECB}"/>
              </a:ext>
            </a:extLst>
          </p:cNvPr>
          <p:cNvSpPr>
            <a:spLocks noGrp="1"/>
          </p:cNvSpPr>
          <p:nvPr>
            <p:ph idx="1"/>
          </p:nvPr>
        </p:nvSpPr>
        <p:spPr/>
        <p:txBody>
          <a:bodyPr/>
          <a:lstStyle/>
          <a:p>
            <a:r>
              <a:rPr lang="en-US" dirty="0"/>
              <a:t>78 year old female with history of osteoarthritis and HTN with no prior colon cancer screening. </a:t>
            </a:r>
          </a:p>
          <a:p>
            <a:endParaRPr lang="en-US" dirty="0"/>
          </a:p>
          <a:p>
            <a:r>
              <a:rPr lang="en-US" dirty="0"/>
              <a:t>78 year old male with history of ESRD on HD, CAD, T2DM, COPD, Parkinson’s with 3 prior negative colonoscopies at age 50, 60, and 70.</a:t>
            </a:r>
          </a:p>
        </p:txBody>
      </p:sp>
    </p:spTree>
    <p:extLst>
      <p:ext uri="{BB962C8B-B14F-4D97-AF65-F5344CB8AC3E}">
        <p14:creationId xmlns:p14="http://schemas.microsoft.com/office/powerpoint/2010/main" val="287906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D674-7773-A900-CFE3-0775AB2C3B79}"/>
              </a:ext>
            </a:extLst>
          </p:cNvPr>
          <p:cNvSpPr>
            <a:spLocks noGrp="1"/>
          </p:cNvSpPr>
          <p:nvPr>
            <p:ph type="title"/>
          </p:nvPr>
        </p:nvSpPr>
        <p:spPr/>
        <p:txBody>
          <a:bodyPr/>
          <a:lstStyle/>
          <a:p>
            <a:r>
              <a:rPr lang="en-US" b="1" dirty="0"/>
              <a:t>Age to Stop CRC Screening</a:t>
            </a:r>
          </a:p>
        </p:txBody>
      </p:sp>
      <p:sp>
        <p:nvSpPr>
          <p:cNvPr id="3" name="Content Placeholder 2">
            <a:extLst>
              <a:ext uri="{FF2B5EF4-FFF2-40B4-BE49-F238E27FC236}">
                <a16:creationId xmlns:a16="http://schemas.microsoft.com/office/drawing/2014/main" id="{2458FC6B-B80F-E586-FAD5-E425CB2899D0}"/>
              </a:ext>
            </a:extLst>
          </p:cNvPr>
          <p:cNvSpPr>
            <a:spLocks noGrp="1"/>
          </p:cNvSpPr>
          <p:nvPr>
            <p:ph idx="1"/>
          </p:nvPr>
        </p:nvSpPr>
        <p:spPr/>
        <p:txBody>
          <a:bodyPr/>
          <a:lstStyle/>
          <a:p>
            <a:r>
              <a:rPr lang="en-US" dirty="0"/>
              <a:t>Screen up to age 75</a:t>
            </a:r>
          </a:p>
          <a:p>
            <a:r>
              <a:rPr lang="en-US" dirty="0"/>
              <a:t>Individualize for ages 75-85</a:t>
            </a:r>
          </a:p>
          <a:p>
            <a:r>
              <a:rPr lang="en-US" dirty="0"/>
              <a:t>Stop screening after age 85</a:t>
            </a:r>
          </a:p>
        </p:txBody>
      </p:sp>
    </p:spTree>
    <p:extLst>
      <p:ext uri="{BB962C8B-B14F-4D97-AF65-F5344CB8AC3E}">
        <p14:creationId xmlns:p14="http://schemas.microsoft.com/office/powerpoint/2010/main" val="1047637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78C3-CDB0-E619-453E-8E3EFD4494F5}"/>
              </a:ext>
            </a:extLst>
          </p:cNvPr>
          <p:cNvSpPr>
            <a:spLocks noGrp="1"/>
          </p:cNvSpPr>
          <p:nvPr>
            <p:ph type="title"/>
          </p:nvPr>
        </p:nvSpPr>
        <p:spPr/>
        <p:txBody>
          <a:bodyPr/>
          <a:lstStyle/>
          <a:p>
            <a:r>
              <a:rPr lang="en-US" b="1" dirty="0"/>
              <a:t>When to stop screening?</a:t>
            </a:r>
          </a:p>
        </p:txBody>
      </p:sp>
      <p:sp>
        <p:nvSpPr>
          <p:cNvPr id="3" name="Content Placeholder 2">
            <a:extLst>
              <a:ext uri="{FF2B5EF4-FFF2-40B4-BE49-F238E27FC236}">
                <a16:creationId xmlns:a16="http://schemas.microsoft.com/office/drawing/2014/main" id="{B9DDFC5C-BCDE-E608-292C-D00FC65332E3}"/>
              </a:ext>
            </a:extLst>
          </p:cNvPr>
          <p:cNvSpPr>
            <a:spLocks noGrp="1"/>
          </p:cNvSpPr>
          <p:nvPr>
            <p:ph idx="1"/>
          </p:nvPr>
        </p:nvSpPr>
        <p:spPr/>
        <p:txBody>
          <a:bodyPr/>
          <a:lstStyle/>
          <a:p>
            <a:r>
              <a:rPr lang="en-US" dirty="0"/>
              <a:t>After age 75 use a pragmatic approach</a:t>
            </a:r>
          </a:p>
          <a:p>
            <a:r>
              <a:rPr lang="en-US" dirty="0"/>
              <a:t>If unsure, can discuss with colleagues</a:t>
            </a:r>
          </a:p>
          <a:p>
            <a:r>
              <a:rPr lang="en-US" dirty="0"/>
              <a:t>No reliable/useful clinical calculators (yet)</a:t>
            </a:r>
          </a:p>
          <a:p>
            <a:r>
              <a:rPr lang="en-US" dirty="0"/>
              <a:t>Important to use clinical judgement and shared-decision making</a:t>
            </a:r>
          </a:p>
          <a:p>
            <a:r>
              <a:rPr lang="en-US" dirty="0"/>
              <a:t>Document reasoning</a:t>
            </a:r>
          </a:p>
        </p:txBody>
      </p:sp>
    </p:spTree>
    <p:extLst>
      <p:ext uri="{BB962C8B-B14F-4D97-AF65-F5344CB8AC3E}">
        <p14:creationId xmlns:p14="http://schemas.microsoft.com/office/powerpoint/2010/main" val="53948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640F-4896-EC43-2BA8-C14941A8CD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FC9D7E-7AF7-8844-6C0B-A419E6A4555F}"/>
              </a:ext>
            </a:extLst>
          </p:cNvPr>
          <p:cNvSpPr>
            <a:spLocks noGrp="1"/>
          </p:cNvSpPr>
          <p:nvPr>
            <p:ph idx="1"/>
          </p:nvPr>
        </p:nvSpPr>
        <p:spPr>
          <a:xfrm>
            <a:off x="812800" y="2735692"/>
            <a:ext cx="10566400" cy="3477539"/>
          </a:xfrm>
        </p:spPr>
        <p:txBody>
          <a:bodyPr/>
          <a:lstStyle/>
          <a:p>
            <a:r>
              <a:rPr lang="en-US" i="1" dirty="0"/>
              <a:t>"If you personally had serious health problems that were likely to shorten your life and your doctor did not think screening would be of much benefit … how comfortable would you be with not getting any more screening colonoscopies?" </a:t>
            </a:r>
          </a:p>
          <a:p>
            <a:r>
              <a:rPr lang="en-US" dirty="0"/>
              <a:t>Many patients (29%) were not comfortable with cessation of low value CRC screening</a:t>
            </a:r>
          </a:p>
          <a:p>
            <a:r>
              <a:rPr lang="en-US" dirty="0"/>
              <a:t>Factors that increased comfort with cessation: higher trust in physician, higher perceived health status, and higher barriers to screening </a:t>
            </a:r>
          </a:p>
          <a:p>
            <a:endParaRPr lang="en-US" dirty="0"/>
          </a:p>
          <a:p>
            <a:endParaRPr lang="en-US" dirty="0"/>
          </a:p>
        </p:txBody>
      </p:sp>
      <p:pic>
        <p:nvPicPr>
          <p:cNvPr id="5" name="Picture 4">
            <a:extLst>
              <a:ext uri="{FF2B5EF4-FFF2-40B4-BE49-F238E27FC236}">
                <a16:creationId xmlns:a16="http://schemas.microsoft.com/office/drawing/2014/main" id="{1D0814D9-0D38-B538-9D60-ABDE6C8F7549}"/>
              </a:ext>
            </a:extLst>
          </p:cNvPr>
          <p:cNvPicPr>
            <a:picLocks noChangeAspect="1"/>
          </p:cNvPicPr>
          <p:nvPr/>
        </p:nvPicPr>
        <p:blipFill>
          <a:blip r:embed="rId3"/>
          <a:srcRect b="21771"/>
          <a:stretch>
            <a:fillRect/>
          </a:stretch>
        </p:blipFill>
        <p:spPr>
          <a:xfrm>
            <a:off x="1008940" y="499877"/>
            <a:ext cx="10174120" cy="2079200"/>
          </a:xfrm>
          <a:prstGeom prst="rect">
            <a:avLst/>
          </a:prstGeom>
        </p:spPr>
      </p:pic>
    </p:spTree>
    <p:extLst>
      <p:ext uri="{BB962C8B-B14F-4D97-AF65-F5344CB8AC3E}">
        <p14:creationId xmlns:p14="http://schemas.microsoft.com/office/powerpoint/2010/main" val="4263938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BE99-D63E-D333-D70D-81BD7EB7AF04}"/>
              </a:ext>
            </a:extLst>
          </p:cNvPr>
          <p:cNvSpPr>
            <a:spLocks noGrp="1"/>
          </p:cNvSpPr>
          <p:nvPr>
            <p:ph type="title"/>
          </p:nvPr>
        </p:nvSpPr>
        <p:spPr>
          <a:xfrm>
            <a:off x="812800" y="762000"/>
            <a:ext cx="10566400" cy="685800"/>
          </a:xfrm>
        </p:spPr>
        <p:txBody>
          <a:bodyPr wrap="square" anchor="t">
            <a:normAutofit/>
          </a:bodyPr>
          <a:lstStyle/>
          <a:p>
            <a:r>
              <a:rPr lang="en-US" b="1" dirty="0"/>
              <a:t>Adherence is Crucial!</a:t>
            </a:r>
          </a:p>
        </p:txBody>
      </p:sp>
      <p:sp>
        <p:nvSpPr>
          <p:cNvPr id="3" name="Content Placeholder 2">
            <a:extLst>
              <a:ext uri="{FF2B5EF4-FFF2-40B4-BE49-F238E27FC236}">
                <a16:creationId xmlns:a16="http://schemas.microsoft.com/office/drawing/2014/main" id="{8C207090-E328-DBB3-0EF4-3C1C39303495}"/>
              </a:ext>
            </a:extLst>
          </p:cNvPr>
          <p:cNvSpPr>
            <a:spLocks noGrp="1"/>
          </p:cNvSpPr>
          <p:nvPr>
            <p:ph sz="half" idx="1"/>
          </p:nvPr>
        </p:nvSpPr>
        <p:spPr>
          <a:xfrm>
            <a:off x="812800" y="1828800"/>
            <a:ext cx="5181600" cy="3886200"/>
          </a:xfrm>
        </p:spPr>
        <p:txBody>
          <a:bodyPr wrap="square" anchor="t">
            <a:normAutofit/>
          </a:bodyPr>
          <a:lstStyle/>
          <a:p>
            <a:r>
              <a:rPr lang="en-US" dirty="0"/>
              <a:t>Need to complete testing</a:t>
            </a:r>
          </a:p>
          <a:p>
            <a:r>
              <a:rPr lang="en-US" dirty="0"/>
              <a:t>Timely follow up of abnormal tests</a:t>
            </a:r>
          </a:p>
          <a:p>
            <a:r>
              <a:rPr lang="en-US" dirty="0"/>
              <a:t>Repeat tests at appropriate intervals</a:t>
            </a:r>
          </a:p>
          <a:p>
            <a:r>
              <a:rPr lang="en-US" dirty="0"/>
              <a:t>Despite options for CRC screening – all typically covered by insurance/Medicare – only ~68% are up to date </a:t>
            </a:r>
          </a:p>
          <a:p>
            <a:endParaRPr lang="en-US" dirty="0"/>
          </a:p>
          <a:p>
            <a:endParaRPr lang="en-US" dirty="0"/>
          </a:p>
        </p:txBody>
      </p:sp>
      <p:pic>
        <p:nvPicPr>
          <p:cNvPr id="5122" name="Picture 2" descr="Your Achilles Heel is God's Secret Weapon – Life and God">
            <a:extLst>
              <a:ext uri="{FF2B5EF4-FFF2-40B4-BE49-F238E27FC236}">
                <a16:creationId xmlns:a16="http://schemas.microsoft.com/office/drawing/2014/main" id="{76916017-B875-23DD-2E18-6392A4E640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65736" y="1828800"/>
            <a:ext cx="3445328" cy="3886200"/>
          </a:xfrm>
          <a:prstGeom prst="rect">
            <a:avLst/>
          </a:prstGeom>
          <a:solidFill>
            <a:srgbClr val="FFFFFF"/>
          </a:solidFill>
        </p:spPr>
      </p:pic>
    </p:spTree>
    <p:extLst>
      <p:ext uri="{BB962C8B-B14F-4D97-AF65-F5344CB8AC3E}">
        <p14:creationId xmlns:p14="http://schemas.microsoft.com/office/powerpoint/2010/main" val="266721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599D13-B33F-F197-0FE4-804489BEAA07}"/>
              </a:ext>
            </a:extLst>
          </p:cNvPr>
          <p:cNvSpPr>
            <a:spLocks noGrp="1"/>
          </p:cNvSpPr>
          <p:nvPr>
            <p:ph type="title"/>
          </p:nvPr>
        </p:nvSpPr>
        <p:spPr/>
        <p:txBody>
          <a:bodyPr/>
          <a:lstStyle/>
          <a:p>
            <a:r>
              <a:rPr lang="en-US" b="1" dirty="0"/>
              <a:t>Adherence for Non-invasive tests</a:t>
            </a:r>
          </a:p>
        </p:txBody>
      </p:sp>
      <p:graphicFrame>
        <p:nvGraphicFramePr>
          <p:cNvPr id="11" name="Content Placeholder 10">
            <a:extLst>
              <a:ext uri="{FF2B5EF4-FFF2-40B4-BE49-F238E27FC236}">
                <a16:creationId xmlns:a16="http://schemas.microsoft.com/office/drawing/2014/main" id="{4DDDCD4D-8576-E9F6-ED4A-3740FBD7B8E9}"/>
              </a:ext>
            </a:extLst>
          </p:cNvPr>
          <p:cNvGraphicFramePr>
            <a:graphicFrameLocks noGrp="1"/>
          </p:cNvGraphicFramePr>
          <p:nvPr>
            <p:ph idx="1"/>
            <p:extLst>
              <p:ext uri="{D42A27DB-BD31-4B8C-83A1-F6EECF244321}">
                <p14:modId xmlns:p14="http://schemas.microsoft.com/office/powerpoint/2010/main" val="2682210041"/>
              </p:ext>
            </p:extLst>
          </p:nvPr>
        </p:nvGraphicFramePr>
        <p:xfrm>
          <a:off x="812800" y="1828800"/>
          <a:ext cx="10566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87348FE-2B90-73FA-2285-059A2CC03DA4}"/>
              </a:ext>
            </a:extLst>
          </p:cNvPr>
          <p:cNvSpPr txBox="1"/>
          <p:nvPr/>
        </p:nvSpPr>
        <p:spPr>
          <a:xfrm>
            <a:off x="3376246" y="4191001"/>
            <a:ext cx="1441938" cy="400110"/>
          </a:xfrm>
          <a:prstGeom prst="rect">
            <a:avLst/>
          </a:prstGeom>
          <a:noFill/>
        </p:spPr>
        <p:txBody>
          <a:bodyPr wrap="square" rtlCol="0">
            <a:spAutoFit/>
          </a:bodyPr>
          <a:lstStyle/>
          <a:p>
            <a:r>
              <a:rPr lang="en-US" sz="2000" dirty="0">
                <a:solidFill>
                  <a:srgbClr val="FF0000"/>
                </a:solidFill>
              </a:rPr>
              <a:t>60-80%</a:t>
            </a:r>
          </a:p>
        </p:txBody>
      </p:sp>
      <p:sp>
        <p:nvSpPr>
          <p:cNvPr id="3" name="TextBox 2">
            <a:extLst>
              <a:ext uri="{FF2B5EF4-FFF2-40B4-BE49-F238E27FC236}">
                <a16:creationId xmlns:a16="http://schemas.microsoft.com/office/drawing/2014/main" id="{574A434F-AE64-64ED-77D9-134CDA832B28}"/>
              </a:ext>
            </a:extLst>
          </p:cNvPr>
          <p:cNvSpPr txBox="1"/>
          <p:nvPr/>
        </p:nvSpPr>
        <p:spPr>
          <a:xfrm>
            <a:off x="10187353" y="3653906"/>
            <a:ext cx="1441938" cy="400110"/>
          </a:xfrm>
          <a:prstGeom prst="rect">
            <a:avLst/>
          </a:prstGeom>
          <a:noFill/>
        </p:spPr>
        <p:txBody>
          <a:bodyPr wrap="square" rtlCol="0">
            <a:spAutoFit/>
          </a:bodyPr>
          <a:lstStyle/>
          <a:p>
            <a:r>
              <a:rPr lang="en-US" sz="2000">
                <a:solidFill>
                  <a:srgbClr val="FF0000"/>
                </a:solidFill>
              </a:rPr>
              <a:t>&lt;50%</a:t>
            </a:r>
            <a:endParaRPr lang="en-US" sz="2000" dirty="0">
              <a:solidFill>
                <a:srgbClr val="FF0000"/>
              </a:solidFill>
            </a:endParaRPr>
          </a:p>
        </p:txBody>
      </p:sp>
      <p:sp>
        <p:nvSpPr>
          <p:cNvPr id="6" name="TextBox 5">
            <a:extLst>
              <a:ext uri="{FF2B5EF4-FFF2-40B4-BE49-F238E27FC236}">
                <a16:creationId xmlns:a16="http://schemas.microsoft.com/office/drawing/2014/main" id="{45FC76B3-EF89-37DD-2D4B-743D5A1618C8}"/>
              </a:ext>
            </a:extLst>
          </p:cNvPr>
          <p:cNvSpPr txBox="1"/>
          <p:nvPr/>
        </p:nvSpPr>
        <p:spPr>
          <a:xfrm>
            <a:off x="7842737" y="4591111"/>
            <a:ext cx="1101971" cy="369332"/>
          </a:xfrm>
          <a:prstGeom prst="rect">
            <a:avLst/>
          </a:prstGeom>
          <a:noFill/>
        </p:spPr>
        <p:txBody>
          <a:bodyPr wrap="square">
            <a:spAutoFit/>
          </a:bodyPr>
          <a:lstStyle/>
          <a:p>
            <a:r>
              <a:rPr lang="en-US" dirty="0">
                <a:solidFill>
                  <a:srgbClr val="FF0000"/>
                </a:solidFill>
              </a:rPr>
              <a:t>20-65%</a:t>
            </a:r>
            <a:endParaRPr lang="en-US" sz="1800" dirty="0">
              <a:solidFill>
                <a:srgbClr val="FF0000"/>
              </a:solidFill>
            </a:endParaRPr>
          </a:p>
        </p:txBody>
      </p:sp>
    </p:spTree>
    <p:extLst>
      <p:ext uri="{BB962C8B-B14F-4D97-AF65-F5344CB8AC3E}">
        <p14:creationId xmlns:p14="http://schemas.microsoft.com/office/powerpoint/2010/main" val="243962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148A-8057-EE82-10E5-FA311B7979ED}"/>
              </a:ext>
            </a:extLst>
          </p:cNvPr>
          <p:cNvSpPr>
            <a:spLocks noGrp="1"/>
          </p:cNvSpPr>
          <p:nvPr>
            <p:ph type="title"/>
          </p:nvPr>
        </p:nvSpPr>
        <p:spPr/>
        <p:txBody>
          <a:bodyPr/>
          <a:lstStyle/>
          <a:p>
            <a:r>
              <a:rPr lang="en-US" b="1" dirty="0"/>
              <a:t>Organized Screening Program Improves Adherence</a:t>
            </a:r>
          </a:p>
        </p:txBody>
      </p:sp>
      <p:sp>
        <p:nvSpPr>
          <p:cNvPr id="3" name="Content Placeholder 2">
            <a:extLst>
              <a:ext uri="{FF2B5EF4-FFF2-40B4-BE49-F238E27FC236}">
                <a16:creationId xmlns:a16="http://schemas.microsoft.com/office/drawing/2014/main" id="{5CFBECD0-C5B2-8515-2232-812E748D8DA3}"/>
              </a:ext>
            </a:extLst>
          </p:cNvPr>
          <p:cNvSpPr>
            <a:spLocks noGrp="1"/>
          </p:cNvSpPr>
          <p:nvPr>
            <p:ph idx="1"/>
          </p:nvPr>
        </p:nvSpPr>
        <p:spPr/>
        <p:txBody>
          <a:bodyPr/>
          <a:lstStyle/>
          <a:p>
            <a:r>
              <a:rPr lang="en-US" dirty="0"/>
              <a:t>Kaiser Permanente Northern California</a:t>
            </a:r>
          </a:p>
          <a:p>
            <a:r>
              <a:rPr lang="en-US" dirty="0"/>
              <a:t>Screening before vs after implemented proactive outreach program from 2000 to 2015</a:t>
            </a:r>
          </a:p>
          <a:p>
            <a:endParaRPr lang="en-US" dirty="0"/>
          </a:p>
        </p:txBody>
      </p:sp>
      <p:sp>
        <p:nvSpPr>
          <p:cNvPr id="4" name="TextBox 3">
            <a:extLst>
              <a:ext uri="{FF2B5EF4-FFF2-40B4-BE49-F238E27FC236}">
                <a16:creationId xmlns:a16="http://schemas.microsoft.com/office/drawing/2014/main" id="{067C068A-10CF-3E16-72F2-E10C237F32E6}"/>
              </a:ext>
            </a:extLst>
          </p:cNvPr>
          <p:cNvSpPr txBox="1"/>
          <p:nvPr/>
        </p:nvSpPr>
        <p:spPr>
          <a:xfrm>
            <a:off x="300892" y="6283570"/>
            <a:ext cx="11289323" cy="461665"/>
          </a:xfrm>
          <a:prstGeom prst="rect">
            <a:avLst/>
          </a:prstGeom>
          <a:noFill/>
        </p:spPr>
        <p:txBody>
          <a:bodyPr wrap="square" rtlCol="0">
            <a:spAutoFit/>
          </a:bodyPr>
          <a:lstStyle/>
          <a:p>
            <a:r>
              <a:rPr lang="en-US" sz="1200" i="1" dirty="0"/>
              <a:t>Levin TR, Corley DA, Jensen CD, et al. Effects of Organized Colorectal Cancer Screening on Cancer Incidence and Mortality in a Large Community-Based Population. Gastroenterology. 2018;155(5):1383-1391.e5. doi:10.1053/j.gastro.2018.07.017</a:t>
            </a:r>
          </a:p>
        </p:txBody>
      </p:sp>
      <p:graphicFrame>
        <p:nvGraphicFramePr>
          <p:cNvPr id="5" name="Table 4">
            <a:extLst>
              <a:ext uri="{FF2B5EF4-FFF2-40B4-BE49-F238E27FC236}">
                <a16:creationId xmlns:a16="http://schemas.microsoft.com/office/drawing/2014/main" id="{334FC68C-C456-33BE-D66B-31A89EFF2E70}"/>
              </a:ext>
            </a:extLst>
          </p:cNvPr>
          <p:cNvGraphicFramePr>
            <a:graphicFrameLocks noGrp="1"/>
          </p:cNvGraphicFramePr>
          <p:nvPr>
            <p:extLst>
              <p:ext uri="{D42A27DB-BD31-4B8C-83A1-F6EECF244321}">
                <p14:modId xmlns:p14="http://schemas.microsoft.com/office/powerpoint/2010/main" val="1841493176"/>
              </p:ext>
            </p:extLst>
          </p:nvPr>
        </p:nvGraphicFramePr>
        <p:xfrm>
          <a:off x="1842476" y="3615266"/>
          <a:ext cx="8507048" cy="1941472"/>
        </p:xfrm>
        <a:graphic>
          <a:graphicData uri="http://schemas.openxmlformats.org/drawingml/2006/table">
            <a:tbl>
              <a:tblPr firstRow="1" firstCol="1" bandRow="1" bandCol="1">
                <a:tableStyleId>{21E4AEA4-8DFA-4A89-87EB-49C32662AFE0}</a:tableStyleId>
              </a:tblPr>
              <a:tblGrid>
                <a:gridCol w="2126762">
                  <a:extLst>
                    <a:ext uri="{9D8B030D-6E8A-4147-A177-3AD203B41FA5}">
                      <a16:colId xmlns:a16="http://schemas.microsoft.com/office/drawing/2014/main" val="936626149"/>
                    </a:ext>
                  </a:extLst>
                </a:gridCol>
                <a:gridCol w="2126762">
                  <a:extLst>
                    <a:ext uri="{9D8B030D-6E8A-4147-A177-3AD203B41FA5}">
                      <a16:colId xmlns:a16="http://schemas.microsoft.com/office/drawing/2014/main" val="3484003408"/>
                    </a:ext>
                  </a:extLst>
                </a:gridCol>
                <a:gridCol w="2126762">
                  <a:extLst>
                    <a:ext uri="{9D8B030D-6E8A-4147-A177-3AD203B41FA5}">
                      <a16:colId xmlns:a16="http://schemas.microsoft.com/office/drawing/2014/main" val="1951683761"/>
                    </a:ext>
                  </a:extLst>
                </a:gridCol>
                <a:gridCol w="2126762">
                  <a:extLst>
                    <a:ext uri="{9D8B030D-6E8A-4147-A177-3AD203B41FA5}">
                      <a16:colId xmlns:a16="http://schemas.microsoft.com/office/drawing/2014/main" val="1534179819"/>
                    </a:ext>
                  </a:extLst>
                </a:gridCol>
              </a:tblGrid>
              <a:tr h="485368">
                <a:tc>
                  <a:txBody>
                    <a:bodyPr/>
                    <a:lstStyle/>
                    <a:p>
                      <a:endParaRPr lang="en-US" dirty="0"/>
                    </a:p>
                  </a:txBody>
                  <a:tcPr>
                    <a:noFill/>
                  </a:tcPr>
                </a:tc>
                <a:tc>
                  <a:txBody>
                    <a:bodyPr/>
                    <a:lstStyle/>
                    <a:p>
                      <a:r>
                        <a:rPr lang="en-US" dirty="0"/>
                        <a:t>Before</a:t>
                      </a:r>
                    </a:p>
                  </a:txBody>
                  <a:tcPr/>
                </a:tc>
                <a:tc>
                  <a:txBody>
                    <a:bodyPr/>
                    <a:lstStyle/>
                    <a:p>
                      <a:r>
                        <a:rPr lang="en-US" dirty="0"/>
                        <a:t>After</a:t>
                      </a:r>
                    </a:p>
                  </a:txBody>
                  <a:tcPr/>
                </a:tc>
                <a:tc>
                  <a:txBody>
                    <a:bodyPr/>
                    <a:lstStyle/>
                    <a:p>
                      <a:r>
                        <a:rPr lang="en-US" dirty="0"/>
                        <a:t>Absolute Change</a:t>
                      </a:r>
                    </a:p>
                  </a:txBody>
                  <a:tcPr/>
                </a:tc>
                <a:extLst>
                  <a:ext uri="{0D108BD9-81ED-4DB2-BD59-A6C34878D82A}">
                    <a16:rowId xmlns:a16="http://schemas.microsoft.com/office/drawing/2014/main" val="3085086255"/>
                  </a:ext>
                </a:extLst>
              </a:tr>
              <a:tr h="485368">
                <a:tc>
                  <a:txBody>
                    <a:bodyPr/>
                    <a:lstStyle/>
                    <a:p>
                      <a:r>
                        <a:rPr lang="en-US" dirty="0"/>
                        <a:t>Adherence</a:t>
                      </a:r>
                    </a:p>
                  </a:txBody>
                  <a:tcPr/>
                </a:tc>
                <a:tc>
                  <a:txBody>
                    <a:bodyPr/>
                    <a:lstStyle/>
                    <a:p>
                      <a:r>
                        <a:rPr lang="en-US" dirty="0"/>
                        <a:t>38%</a:t>
                      </a:r>
                    </a:p>
                  </a:txBody>
                  <a:tcPr/>
                </a:tc>
                <a:tc>
                  <a:txBody>
                    <a:bodyPr/>
                    <a:lstStyle/>
                    <a:p>
                      <a:r>
                        <a:rPr lang="en-US" dirty="0"/>
                        <a:t>82%</a:t>
                      </a:r>
                    </a:p>
                  </a:txBody>
                  <a:tcPr/>
                </a:tc>
                <a:tc>
                  <a:txBody>
                    <a:bodyPr/>
                    <a:lstStyle/>
                    <a:p>
                      <a:r>
                        <a:rPr lang="en-US" dirty="0"/>
                        <a:t>+44%</a:t>
                      </a:r>
                    </a:p>
                  </a:txBody>
                  <a:tcPr/>
                </a:tc>
                <a:extLst>
                  <a:ext uri="{0D108BD9-81ED-4DB2-BD59-A6C34878D82A}">
                    <a16:rowId xmlns:a16="http://schemas.microsoft.com/office/drawing/2014/main" val="2209462462"/>
                  </a:ext>
                </a:extLst>
              </a:tr>
              <a:tr h="485368">
                <a:tc>
                  <a:txBody>
                    <a:bodyPr/>
                    <a:lstStyle/>
                    <a:p>
                      <a:r>
                        <a:rPr lang="en-US" dirty="0"/>
                        <a:t>CRC Incidence</a:t>
                      </a:r>
                    </a:p>
                  </a:txBody>
                  <a:tcPr/>
                </a:tc>
                <a:tc>
                  <a:txBody>
                    <a:bodyPr/>
                    <a:lstStyle/>
                    <a:p>
                      <a:r>
                        <a:rPr lang="en-US" dirty="0"/>
                        <a:t>95 per 100K</a:t>
                      </a:r>
                    </a:p>
                  </a:txBody>
                  <a:tcPr/>
                </a:tc>
                <a:tc>
                  <a:txBody>
                    <a:bodyPr/>
                    <a:lstStyle/>
                    <a:p>
                      <a:r>
                        <a:rPr lang="en-US" dirty="0"/>
                        <a:t>71 per 100k</a:t>
                      </a:r>
                    </a:p>
                  </a:txBody>
                  <a:tcPr>
                    <a:solidFill>
                      <a:srgbClr val="CDCDDE"/>
                    </a:solidFill>
                  </a:tcPr>
                </a:tc>
                <a:tc>
                  <a:txBody>
                    <a:bodyPr/>
                    <a:lstStyle/>
                    <a:p>
                      <a:r>
                        <a:rPr lang="en-US" dirty="0"/>
                        <a:t>-24%</a:t>
                      </a:r>
                    </a:p>
                  </a:txBody>
                  <a:tcPr/>
                </a:tc>
                <a:extLst>
                  <a:ext uri="{0D108BD9-81ED-4DB2-BD59-A6C34878D82A}">
                    <a16:rowId xmlns:a16="http://schemas.microsoft.com/office/drawing/2014/main" val="981573795"/>
                  </a:ext>
                </a:extLst>
              </a:tr>
              <a:tr h="485368">
                <a:tc>
                  <a:txBody>
                    <a:bodyPr/>
                    <a:lstStyle/>
                    <a:p>
                      <a:r>
                        <a:rPr lang="en-US" dirty="0"/>
                        <a:t>CRC Mortality</a:t>
                      </a:r>
                    </a:p>
                  </a:txBody>
                  <a:tcPr/>
                </a:tc>
                <a:tc>
                  <a:txBody>
                    <a:bodyPr/>
                    <a:lstStyle/>
                    <a:p>
                      <a:r>
                        <a:rPr lang="en-US" dirty="0"/>
                        <a:t>30 per 100K</a:t>
                      </a:r>
                    </a:p>
                  </a:txBody>
                  <a:tcPr/>
                </a:tc>
                <a:tc>
                  <a:txBody>
                    <a:bodyPr/>
                    <a:lstStyle/>
                    <a:p>
                      <a:r>
                        <a:rPr lang="en-US" dirty="0"/>
                        <a:t>14 per 100K</a:t>
                      </a:r>
                    </a:p>
                  </a:txBody>
                  <a:tcPr/>
                </a:tc>
                <a:tc>
                  <a:txBody>
                    <a:bodyPr/>
                    <a:lstStyle/>
                    <a:p>
                      <a:r>
                        <a:rPr lang="en-US" dirty="0"/>
                        <a:t>-52%</a:t>
                      </a:r>
                    </a:p>
                  </a:txBody>
                  <a:tcPr/>
                </a:tc>
                <a:extLst>
                  <a:ext uri="{0D108BD9-81ED-4DB2-BD59-A6C34878D82A}">
                    <a16:rowId xmlns:a16="http://schemas.microsoft.com/office/drawing/2014/main" val="985081070"/>
                  </a:ext>
                </a:extLst>
              </a:tr>
            </a:tbl>
          </a:graphicData>
        </a:graphic>
      </p:graphicFrame>
    </p:spTree>
    <p:extLst>
      <p:ext uri="{BB962C8B-B14F-4D97-AF65-F5344CB8AC3E}">
        <p14:creationId xmlns:p14="http://schemas.microsoft.com/office/powerpoint/2010/main" val="228445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0038A4-6B2C-3742-8BBF-FB4C15FD56EA}"/>
              </a:ext>
            </a:extLst>
          </p:cNvPr>
          <p:cNvSpPr>
            <a:spLocks noGrp="1" noChangeArrowheads="1"/>
          </p:cNvSpPr>
          <p:nvPr>
            <p:ph type="title"/>
          </p:nvPr>
        </p:nvSpPr>
        <p:spPr/>
        <p:txBody>
          <a:bodyPr/>
          <a:lstStyle/>
          <a:p>
            <a:pPr eaLnBrk="1" hangingPunct="1">
              <a:defRPr/>
            </a:pPr>
            <a:r>
              <a:rPr lang="en-US" altLang="en-US" b="1" dirty="0"/>
              <a:t>Case</a:t>
            </a:r>
            <a:endParaRPr lang="en-US" altLang="en-US" dirty="0"/>
          </a:p>
        </p:txBody>
      </p:sp>
      <p:sp>
        <p:nvSpPr>
          <p:cNvPr id="5123" name="Rectangle 3">
            <a:extLst>
              <a:ext uri="{FF2B5EF4-FFF2-40B4-BE49-F238E27FC236}">
                <a16:creationId xmlns:a16="http://schemas.microsoft.com/office/drawing/2014/main" id="{AF6E546E-3341-DF4F-BD1B-C26644215F10}"/>
              </a:ext>
            </a:extLst>
          </p:cNvPr>
          <p:cNvSpPr>
            <a:spLocks noGrp="1" noChangeArrowheads="1"/>
          </p:cNvSpPr>
          <p:nvPr>
            <p:ph type="body" idx="1"/>
          </p:nvPr>
        </p:nvSpPr>
        <p:spPr/>
        <p:txBody>
          <a:bodyPr/>
          <a:lstStyle/>
          <a:p>
            <a:pPr marL="0" indent="0" eaLnBrk="1" hangingPunct="1">
              <a:buClr>
                <a:srgbClr val="0070C0"/>
              </a:buClr>
              <a:buNone/>
              <a:defRPr/>
            </a:pPr>
            <a:r>
              <a:rPr lang="en-US" altLang="en-US" dirty="0"/>
              <a:t>45-year-old healthy male asks about colon cancer screening. He reports no family history of CRC or advanced polyps.</a:t>
            </a:r>
          </a:p>
          <a:p>
            <a:pPr marL="0" indent="0" eaLnBrk="1" hangingPunct="1">
              <a:buClr>
                <a:srgbClr val="0070C0"/>
              </a:buClr>
              <a:buNone/>
              <a:defRPr/>
            </a:pPr>
            <a:endParaRPr lang="en-US" altLang="en-US" dirty="0"/>
          </a:p>
          <a:p>
            <a:pPr eaLnBrk="1" hangingPunct="1">
              <a:buClr>
                <a:srgbClr val="0070C0"/>
              </a:buClr>
              <a:defRPr/>
            </a:pPr>
            <a:r>
              <a:rPr lang="en-US" altLang="en-US" dirty="0"/>
              <a:t>When would you recommend starting CRC screening?</a:t>
            </a:r>
          </a:p>
          <a:p>
            <a:pPr eaLnBrk="1" hangingPunct="1">
              <a:buClr>
                <a:srgbClr val="0070C0"/>
              </a:buClr>
              <a:defRPr/>
            </a:pPr>
            <a:r>
              <a:rPr lang="en-US" altLang="en-US" dirty="0"/>
              <a:t>What modality do you recommend?</a:t>
            </a:r>
          </a:p>
        </p:txBody>
      </p:sp>
      <p:sp>
        <p:nvSpPr>
          <p:cNvPr id="5127" name="Rectangle 7">
            <a:extLst>
              <a:ext uri="{FF2B5EF4-FFF2-40B4-BE49-F238E27FC236}">
                <a16:creationId xmlns:a16="http://schemas.microsoft.com/office/drawing/2014/main" id="{8C5ABBE5-C171-BF4E-9C07-76830C124AC7}"/>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charset="0"/>
              <a:cs typeface="+mn-cs"/>
            </a:endParaRPr>
          </a:p>
        </p:txBody>
      </p:sp>
    </p:spTree>
    <p:extLst>
      <p:ext uri="{BB962C8B-B14F-4D97-AF65-F5344CB8AC3E}">
        <p14:creationId xmlns:p14="http://schemas.microsoft.com/office/powerpoint/2010/main" val="29272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5AA4-D1A0-FC6B-0B01-BDBE85CAC975}"/>
              </a:ext>
            </a:extLst>
          </p:cNvPr>
          <p:cNvSpPr>
            <a:spLocks noGrp="1"/>
          </p:cNvSpPr>
          <p:nvPr>
            <p:ph type="title"/>
          </p:nvPr>
        </p:nvSpPr>
        <p:spPr/>
        <p:txBody>
          <a:bodyPr/>
          <a:lstStyle/>
          <a:p>
            <a:r>
              <a:rPr lang="en-US" b="1" dirty="0"/>
              <a:t>Organized Screening Programs</a:t>
            </a:r>
          </a:p>
        </p:txBody>
      </p:sp>
      <p:pic>
        <p:nvPicPr>
          <p:cNvPr id="5" name="Content Placeholder 4">
            <a:extLst>
              <a:ext uri="{FF2B5EF4-FFF2-40B4-BE49-F238E27FC236}">
                <a16:creationId xmlns:a16="http://schemas.microsoft.com/office/drawing/2014/main" id="{55290425-F51A-2820-8465-C14DD6E42C60}"/>
              </a:ext>
            </a:extLst>
          </p:cNvPr>
          <p:cNvPicPr>
            <a:picLocks noGrp="1" noChangeAspect="1"/>
          </p:cNvPicPr>
          <p:nvPr>
            <p:ph idx="1"/>
          </p:nvPr>
        </p:nvPicPr>
        <p:blipFill>
          <a:blip r:embed="rId3"/>
          <a:stretch>
            <a:fillRect/>
          </a:stretch>
        </p:blipFill>
        <p:spPr bwMode="auto">
          <a:xfrm>
            <a:off x="812800" y="2640437"/>
            <a:ext cx="10566400" cy="22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7" name="Picture 6">
            <a:extLst>
              <a:ext uri="{FF2B5EF4-FFF2-40B4-BE49-F238E27FC236}">
                <a16:creationId xmlns:a16="http://schemas.microsoft.com/office/drawing/2014/main" id="{7E3BC2B9-96B6-3BA2-6B25-29389B30F9AB}"/>
              </a:ext>
            </a:extLst>
          </p:cNvPr>
          <p:cNvPicPr>
            <a:picLocks noChangeAspect="1"/>
          </p:cNvPicPr>
          <p:nvPr/>
        </p:nvPicPr>
        <p:blipFill>
          <a:blip r:embed="rId4"/>
          <a:stretch>
            <a:fillRect/>
          </a:stretch>
        </p:blipFill>
        <p:spPr>
          <a:xfrm>
            <a:off x="199292" y="1716009"/>
            <a:ext cx="7620001" cy="827711"/>
          </a:xfrm>
          <a:prstGeom prst="rect">
            <a:avLst/>
          </a:prstGeom>
        </p:spPr>
      </p:pic>
    </p:spTree>
    <p:extLst>
      <p:ext uri="{BB962C8B-B14F-4D97-AF65-F5344CB8AC3E}">
        <p14:creationId xmlns:p14="http://schemas.microsoft.com/office/powerpoint/2010/main" val="101071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C9E1-B704-93F3-C21B-EF35A172627A}"/>
              </a:ext>
            </a:extLst>
          </p:cNvPr>
          <p:cNvSpPr>
            <a:spLocks noGrp="1"/>
          </p:cNvSpPr>
          <p:nvPr>
            <p:ph type="title"/>
          </p:nvPr>
        </p:nvSpPr>
        <p:spPr>
          <a:xfrm>
            <a:off x="812800" y="762000"/>
            <a:ext cx="10566400" cy="685800"/>
          </a:xfrm>
        </p:spPr>
        <p:txBody>
          <a:bodyPr wrap="square" anchor="t">
            <a:normAutofit/>
          </a:bodyPr>
          <a:lstStyle/>
          <a:p>
            <a:r>
              <a:rPr lang="en-US" b="1" dirty="0"/>
              <a:t>Why not colonoscopy for all?</a:t>
            </a:r>
          </a:p>
        </p:txBody>
      </p:sp>
      <p:graphicFrame>
        <p:nvGraphicFramePr>
          <p:cNvPr id="7" name="Content Placeholder 2">
            <a:extLst>
              <a:ext uri="{FF2B5EF4-FFF2-40B4-BE49-F238E27FC236}">
                <a16:creationId xmlns:a16="http://schemas.microsoft.com/office/drawing/2014/main" id="{8F8C9499-AEE2-FABB-3D71-8254963279FD}"/>
              </a:ext>
            </a:extLst>
          </p:cNvPr>
          <p:cNvGraphicFramePr>
            <a:graphicFrameLocks noGrp="1"/>
          </p:cNvGraphicFramePr>
          <p:nvPr>
            <p:ph idx="1"/>
            <p:extLst>
              <p:ext uri="{D42A27DB-BD31-4B8C-83A1-F6EECF244321}">
                <p14:modId xmlns:p14="http://schemas.microsoft.com/office/powerpoint/2010/main" val="2130117195"/>
              </p:ext>
            </p:extLst>
          </p:nvPr>
        </p:nvGraphicFramePr>
        <p:xfrm>
          <a:off x="812800" y="1828800"/>
          <a:ext cx="10566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1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D668-4886-D6E0-A00A-FF81DBE54326}"/>
              </a:ext>
            </a:extLst>
          </p:cNvPr>
          <p:cNvSpPr>
            <a:spLocks noGrp="1"/>
          </p:cNvSpPr>
          <p:nvPr>
            <p:ph type="title"/>
          </p:nvPr>
        </p:nvSpPr>
        <p:spPr/>
        <p:txBody>
          <a:bodyPr/>
          <a:lstStyle/>
          <a:p>
            <a:r>
              <a:rPr lang="en-US" b="1" dirty="0"/>
              <a:t>Barriers to CRC Screening</a:t>
            </a:r>
          </a:p>
        </p:txBody>
      </p:sp>
      <p:sp>
        <p:nvSpPr>
          <p:cNvPr id="3" name="Content Placeholder 2">
            <a:extLst>
              <a:ext uri="{FF2B5EF4-FFF2-40B4-BE49-F238E27FC236}">
                <a16:creationId xmlns:a16="http://schemas.microsoft.com/office/drawing/2014/main" id="{5D37554A-8BFB-0173-3BFB-8847A86CC23C}"/>
              </a:ext>
            </a:extLst>
          </p:cNvPr>
          <p:cNvSpPr>
            <a:spLocks noGrp="1"/>
          </p:cNvSpPr>
          <p:nvPr>
            <p:ph idx="1"/>
          </p:nvPr>
        </p:nvSpPr>
        <p:spPr/>
        <p:txBody>
          <a:bodyPr/>
          <a:lstStyle/>
          <a:p>
            <a:pPr marL="0" indent="0">
              <a:buNone/>
            </a:pPr>
            <a:r>
              <a:rPr lang="en-US" sz="2200" u="sng" dirty="0"/>
              <a:t>Social determinants of health: </a:t>
            </a:r>
          </a:p>
          <a:p>
            <a:pPr lvl="1"/>
            <a:r>
              <a:rPr lang="en-US" sz="2200" dirty="0"/>
              <a:t>Access issues</a:t>
            </a:r>
          </a:p>
          <a:p>
            <a:pPr lvl="1"/>
            <a:r>
              <a:rPr lang="en-US" sz="2200" dirty="0"/>
              <a:t>Disparities in income, education, insurance, </a:t>
            </a:r>
          </a:p>
          <a:p>
            <a:pPr lvl="1"/>
            <a:r>
              <a:rPr lang="en-US" sz="2200" dirty="0"/>
              <a:t>Geography</a:t>
            </a:r>
          </a:p>
          <a:p>
            <a:pPr lvl="1"/>
            <a:r>
              <a:rPr lang="en-US" sz="2200" dirty="0"/>
              <a:t>Race and immigration status</a:t>
            </a:r>
          </a:p>
          <a:p>
            <a:pPr marL="0" indent="0">
              <a:buNone/>
            </a:pPr>
            <a:r>
              <a:rPr lang="en-US" sz="2200" u="sng" dirty="0"/>
              <a:t>Patient level barriers:</a:t>
            </a:r>
          </a:p>
          <a:p>
            <a:pPr lvl="1"/>
            <a:r>
              <a:rPr lang="en-US" sz="2200" dirty="0"/>
              <a:t>Trust</a:t>
            </a:r>
          </a:p>
          <a:p>
            <a:pPr lvl="1"/>
            <a:r>
              <a:rPr lang="en-US" sz="2200" dirty="0"/>
              <a:t>Logistics (need ride, miss day of work, childcare and/or elder care)</a:t>
            </a:r>
          </a:p>
          <a:p>
            <a:pPr lvl="1"/>
            <a:r>
              <a:rPr lang="en-US" sz="2200" dirty="0"/>
              <a:t>Cultural barriers</a:t>
            </a:r>
          </a:p>
          <a:p>
            <a:pPr lvl="1"/>
            <a:r>
              <a:rPr lang="en-US" sz="2200" dirty="0"/>
              <a:t>Perception</a:t>
            </a:r>
          </a:p>
          <a:p>
            <a:endParaRPr lang="en-US" sz="2200" dirty="0"/>
          </a:p>
        </p:txBody>
      </p:sp>
      <p:pic>
        <p:nvPicPr>
          <p:cNvPr id="2050" name="Picture 2" descr="Stream Don't Like Hype by No Fun Gang | Listen online for free on SoundCloud">
            <a:extLst>
              <a:ext uri="{FF2B5EF4-FFF2-40B4-BE49-F238E27FC236}">
                <a16:creationId xmlns:a16="http://schemas.microsoft.com/office/drawing/2014/main" id="{E1CAF494-6072-35DD-56AF-211536E3F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569" y="3147645"/>
            <a:ext cx="3354265" cy="335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B2EC-A31A-D1CE-AFEE-CFA51F5B9AE2}"/>
              </a:ext>
            </a:extLst>
          </p:cNvPr>
          <p:cNvSpPr>
            <a:spLocks noGrp="1"/>
          </p:cNvSpPr>
          <p:nvPr>
            <p:ph type="title"/>
          </p:nvPr>
        </p:nvSpPr>
        <p:spPr/>
        <p:txBody>
          <a:bodyPr/>
          <a:lstStyle/>
          <a:p>
            <a:r>
              <a:rPr lang="en-US" b="1" dirty="0"/>
              <a:t>Future is coming soon….</a:t>
            </a:r>
          </a:p>
        </p:txBody>
      </p:sp>
      <p:sp>
        <p:nvSpPr>
          <p:cNvPr id="3" name="Content Placeholder 2">
            <a:extLst>
              <a:ext uri="{FF2B5EF4-FFF2-40B4-BE49-F238E27FC236}">
                <a16:creationId xmlns:a16="http://schemas.microsoft.com/office/drawing/2014/main" id="{941D4661-64B7-3C6C-EE4E-B29425C1A561}"/>
              </a:ext>
            </a:extLst>
          </p:cNvPr>
          <p:cNvSpPr>
            <a:spLocks noGrp="1"/>
          </p:cNvSpPr>
          <p:nvPr>
            <p:ph idx="1"/>
          </p:nvPr>
        </p:nvSpPr>
        <p:spPr>
          <a:xfrm>
            <a:off x="812800" y="2110152"/>
            <a:ext cx="8413262" cy="3886200"/>
          </a:xfrm>
        </p:spPr>
        <p:txBody>
          <a:bodyPr/>
          <a:lstStyle/>
          <a:p>
            <a:r>
              <a:rPr lang="en-US" dirty="0"/>
              <a:t>Blood-based CRC screening</a:t>
            </a:r>
          </a:p>
          <a:p>
            <a:r>
              <a:rPr lang="en-US" dirty="0"/>
              <a:t>Guardant SHIELD – cfDNA BBT</a:t>
            </a:r>
          </a:p>
          <a:p>
            <a:r>
              <a:rPr lang="en-US" dirty="0"/>
              <a:t>Patients 45-84 years old</a:t>
            </a:r>
          </a:p>
          <a:p>
            <a:r>
              <a:rPr lang="en-US" dirty="0"/>
              <a:t>83.1% sensitivity, 89.6% specificity for CRC detection</a:t>
            </a:r>
          </a:p>
          <a:p>
            <a:r>
              <a:rPr lang="en-US" dirty="0"/>
              <a:t>AA detection of 13.2%</a:t>
            </a:r>
          </a:p>
        </p:txBody>
      </p:sp>
      <p:pic>
        <p:nvPicPr>
          <p:cNvPr id="1028" name="Picture 4" descr="Shield™ for HCPs | Shield™ by Guardant Health">
            <a:extLst>
              <a:ext uri="{FF2B5EF4-FFF2-40B4-BE49-F238E27FC236}">
                <a16:creationId xmlns:a16="http://schemas.microsoft.com/office/drawing/2014/main" id="{13A3B4A0-8853-3B56-D39F-9671E9F46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454" y="1937606"/>
            <a:ext cx="4572598" cy="155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5778-FE2F-86E0-7C91-59186EFEEF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347C1-226F-A560-71FC-2E5C3CE2D73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C1F7F18-6972-E612-EE5D-289924C4F3D2}"/>
              </a:ext>
            </a:extLst>
          </p:cNvPr>
          <p:cNvPicPr>
            <a:picLocks noChangeAspect="1"/>
          </p:cNvPicPr>
          <p:nvPr/>
        </p:nvPicPr>
        <p:blipFill>
          <a:blip r:embed="rId3"/>
          <a:stretch>
            <a:fillRect/>
          </a:stretch>
        </p:blipFill>
        <p:spPr>
          <a:xfrm>
            <a:off x="298938" y="598287"/>
            <a:ext cx="11594123" cy="5845640"/>
          </a:xfrm>
          <a:prstGeom prst="rect">
            <a:avLst/>
          </a:prstGeom>
        </p:spPr>
      </p:pic>
      <p:sp>
        <p:nvSpPr>
          <p:cNvPr id="10" name="TextBox 9">
            <a:extLst>
              <a:ext uri="{FF2B5EF4-FFF2-40B4-BE49-F238E27FC236}">
                <a16:creationId xmlns:a16="http://schemas.microsoft.com/office/drawing/2014/main" id="{6E468A75-481F-C2A2-1904-FDCE08A964B6}"/>
              </a:ext>
            </a:extLst>
          </p:cNvPr>
          <p:cNvSpPr txBox="1"/>
          <p:nvPr/>
        </p:nvSpPr>
        <p:spPr>
          <a:xfrm>
            <a:off x="2960076" y="1599790"/>
            <a:ext cx="1576755" cy="646331"/>
          </a:xfrm>
          <a:prstGeom prst="rect">
            <a:avLst/>
          </a:prstGeom>
          <a:noFill/>
          <a:ln>
            <a:solidFill>
              <a:srgbClr val="FF0000"/>
            </a:solidFill>
          </a:ln>
        </p:spPr>
        <p:txBody>
          <a:bodyPr wrap="square" rtlCol="0">
            <a:spAutoFit/>
          </a:bodyPr>
          <a:lstStyle/>
          <a:p>
            <a:r>
              <a:rPr lang="en-US" dirty="0">
                <a:solidFill>
                  <a:srgbClr val="FF0000"/>
                </a:solidFill>
              </a:rPr>
              <a:t>Better than no screening</a:t>
            </a:r>
          </a:p>
        </p:txBody>
      </p:sp>
      <p:sp>
        <p:nvSpPr>
          <p:cNvPr id="11" name="TextBox 10">
            <a:extLst>
              <a:ext uri="{FF2B5EF4-FFF2-40B4-BE49-F238E27FC236}">
                <a16:creationId xmlns:a16="http://schemas.microsoft.com/office/drawing/2014/main" id="{289D4E94-A3BE-7CC5-9429-EC421788B651}"/>
              </a:ext>
            </a:extLst>
          </p:cNvPr>
          <p:cNvSpPr txBox="1"/>
          <p:nvPr/>
        </p:nvSpPr>
        <p:spPr>
          <a:xfrm>
            <a:off x="6336321" y="4618893"/>
            <a:ext cx="1576755" cy="646331"/>
          </a:xfrm>
          <a:prstGeom prst="rect">
            <a:avLst/>
          </a:prstGeom>
          <a:noFill/>
          <a:ln>
            <a:solidFill>
              <a:srgbClr val="FF0000"/>
            </a:solidFill>
          </a:ln>
        </p:spPr>
        <p:txBody>
          <a:bodyPr wrap="square" rtlCol="0">
            <a:spAutoFit/>
          </a:bodyPr>
          <a:lstStyle/>
          <a:p>
            <a:r>
              <a:rPr lang="en-US" dirty="0">
                <a:solidFill>
                  <a:srgbClr val="FF0000"/>
                </a:solidFill>
              </a:rPr>
              <a:t>Inferior to other tests</a:t>
            </a:r>
          </a:p>
        </p:txBody>
      </p:sp>
      <p:grpSp>
        <p:nvGrpSpPr>
          <p:cNvPr id="14" name="Group 13">
            <a:extLst>
              <a:ext uri="{FF2B5EF4-FFF2-40B4-BE49-F238E27FC236}">
                <a16:creationId xmlns:a16="http://schemas.microsoft.com/office/drawing/2014/main" id="{A4E2D5E0-DC9C-409F-401E-35212B95999E}"/>
              </a:ext>
            </a:extLst>
          </p:cNvPr>
          <p:cNvGrpSpPr/>
          <p:nvPr/>
        </p:nvGrpSpPr>
        <p:grpSpPr>
          <a:xfrm>
            <a:off x="3089030" y="2246121"/>
            <a:ext cx="521678" cy="626033"/>
            <a:chOff x="3089030" y="2246121"/>
            <a:chExt cx="521678" cy="626033"/>
          </a:xfrm>
        </p:grpSpPr>
        <p:sp>
          <p:nvSpPr>
            <p:cNvPr id="9" name="Left Bracket 8">
              <a:extLst>
                <a:ext uri="{FF2B5EF4-FFF2-40B4-BE49-F238E27FC236}">
                  <a16:creationId xmlns:a16="http://schemas.microsoft.com/office/drawing/2014/main" id="{358DE4F2-B9C1-5057-90AC-F5B65CFC6DE2}"/>
                </a:ext>
              </a:extLst>
            </p:cNvPr>
            <p:cNvSpPr/>
            <p:nvPr/>
          </p:nvSpPr>
          <p:spPr bwMode="auto">
            <a:xfrm rot="5400000">
              <a:off x="3226775" y="2488221"/>
              <a:ext cx="246188" cy="521678"/>
            </a:xfrm>
            <a:prstGeom prst="leftBracke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Osaka" charset="0"/>
              </a:endParaRPr>
            </a:p>
          </p:txBody>
        </p:sp>
        <p:cxnSp>
          <p:nvCxnSpPr>
            <p:cNvPr id="13" name="Straight Connector 12">
              <a:extLst>
                <a:ext uri="{FF2B5EF4-FFF2-40B4-BE49-F238E27FC236}">
                  <a16:creationId xmlns:a16="http://schemas.microsoft.com/office/drawing/2014/main" id="{E7A8C102-F683-D292-B29B-A65CDA8F06F0}"/>
                </a:ext>
              </a:extLst>
            </p:cNvPr>
            <p:cNvCxnSpPr/>
            <p:nvPr/>
          </p:nvCxnSpPr>
          <p:spPr bwMode="auto">
            <a:xfrm flipV="1">
              <a:off x="3349869" y="2246121"/>
              <a:ext cx="0" cy="379845"/>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79539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40DB-2126-1C3F-6168-958B73B66B68}"/>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89E8FF0B-84B6-5D90-18D9-1FD2CB6FED2C}"/>
              </a:ext>
            </a:extLst>
          </p:cNvPr>
          <p:cNvSpPr>
            <a:spLocks noGrp="1"/>
          </p:cNvSpPr>
          <p:nvPr>
            <p:ph idx="1"/>
          </p:nvPr>
        </p:nvSpPr>
        <p:spPr/>
        <p:txBody>
          <a:bodyPr/>
          <a:lstStyle/>
          <a:p>
            <a:r>
              <a:rPr lang="en-US" dirty="0"/>
              <a:t>CRC screening reduces cancer and saves lives</a:t>
            </a:r>
          </a:p>
          <a:p>
            <a:r>
              <a:rPr lang="en-US" dirty="0"/>
              <a:t>Adherence is key!</a:t>
            </a:r>
          </a:p>
          <a:p>
            <a:r>
              <a:rPr lang="en-US" dirty="0"/>
              <a:t>Risk stratify patients into high-risk vs average risk</a:t>
            </a:r>
          </a:p>
          <a:p>
            <a:r>
              <a:rPr lang="en-US" dirty="0"/>
              <a:t>CRC screening for all patients age 45-75</a:t>
            </a:r>
          </a:p>
          <a:p>
            <a:r>
              <a:rPr lang="en-US" dirty="0"/>
              <a:t>Individualize decision for patients &gt;75</a:t>
            </a:r>
          </a:p>
          <a:p>
            <a:r>
              <a:rPr lang="en-US" dirty="0"/>
              <a:t>Stop screening after age 85</a:t>
            </a:r>
          </a:p>
          <a:p>
            <a:r>
              <a:rPr lang="en-US" dirty="0"/>
              <a:t>Screening options primarily include stool (FIT, Cologuard </a:t>
            </a:r>
            <a:r>
              <a:rPr lang="en-US" dirty="0" err="1"/>
              <a:t>mtsDNA</a:t>
            </a:r>
            <a:r>
              <a:rPr lang="en-US" dirty="0"/>
              <a:t>) and colonoscopy</a:t>
            </a:r>
          </a:p>
          <a:p>
            <a:r>
              <a:rPr lang="en-US" dirty="0"/>
              <a:t>Blood tests for CRC screening are here (SHIELD) and more to come</a:t>
            </a:r>
          </a:p>
          <a:p>
            <a:pPr marL="0" indent="0">
              <a:buNone/>
            </a:pPr>
            <a:endParaRPr lang="en-US" dirty="0"/>
          </a:p>
        </p:txBody>
      </p:sp>
    </p:spTree>
    <p:extLst>
      <p:ext uri="{BB962C8B-B14F-4D97-AF65-F5344CB8AC3E}">
        <p14:creationId xmlns:p14="http://schemas.microsoft.com/office/powerpoint/2010/main" val="3208402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0038A4-6B2C-3742-8BBF-FB4C15FD56EA}"/>
              </a:ext>
            </a:extLst>
          </p:cNvPr>
          <p:cNvSpPr>
            <a:spLocks noGrp="1" noChangeArrowheads="1"/>
          </p:cNvSpPr>
          <p:nvPr>
            <p:ph type="title"/>
          </p:nvPr>
        </p:nvSpPr>
        <p:spPr/>
        <p:txBody>
          <a:bodyPr/>
          <a:lstStyle/>
          <a:p>
            <a:pPr eaLnBrk="1" hangingPunct="1">
              <a:defRPr/>
            </a:pPr>
            <a:r>
              <a:rPr lang="en-US" altLang="en-US" b="1" dirty="0"/>
              <a:t>Questions?</a:t>
            </a:r>
            <a:endParaRPr lang="en-US" altLang="en-US" dirty="0"/>
          </a:p>
        </p:txBody>
      </p:sp>
      <p:sp>
        <p:nvSpPr>
          <p:cNvPr id="5123" name="Rectangle 3">
            <a:extLst>
              <a:ext uri="{FF2B5EF4-FFF2-40B4-BE49-F238E27FC236}">
                <a16:creationId xmlns:a16="http://schemas.microsoft.com/office/drawing/2014/main" id="{AF6E546E-3341-DF4F-BD1B-C26644215F10}"/>
              </a:ext>
            </a:extLst>
          </p:cNvPr>
          <p:cNvSpPr>
            <a:spLocks noGrp="1" noChangeArrowheads="1"/>
          </p:cNvSpPr>
          <p:nvPr>
            <p:ph type="body" idx="1"/>
          </p:nvPr>
        </p:nvSpPr>
        <p:spPr/>
        <p:txBody>
          <a:bodyPr/>
          <a:lstStyle/>
          <a:p>
            <a:pPr marL="0" indent="0" eaLnBrk="1" hangingPunct="1">
              <a:buClr>
                <a:srgbClr val="CC0000"/>
              </a:buClr>
              <a:buNone/>
              <a:defRPr/>
            </a:pPr>
            <a:r>
              <a:rPr lang="en-US" altLang="en-US" sz="1800" dirty="0"/>
              <a:t>Contact: </a:t>
            </a:r>
            <a:r>
              <a:rPr lang="en-US" altLang="en-US" sz="1800" dirty="0">
                <a:hlinkClick r:id="rId3"/>
              </a:rPr>
              <a:t>adam.welu@bannerhealth.com</a:t>
            </a:r>
            <a:endParaRPr lang="en-US" altLang="en-US" sz="1800" dirty="0"/>
          </a:p>
          <a:p>
            <a:pPr marL="457200" lvl="1" indent="0" eaLnBrk="1" hangingPunct="1">
              <a:buClr>
                <a:srgbClr val="CC0000"/>
              </a:buClr>
              <a:buNone/>
              <a:defRPr/>
            </a:pPr>
            <a:r>
              <a:rPr lang="en-US" altLang="en-US" dirty="0"/>
              <a:t>       </a:t>
            </a:r>
            <a:r>
              <a:rPr lang="en-US" altLang="en-US" dirty="0">
                <a:hlinkClick r:id="rId4"/>
              </a:rPr>
              <a:t>adam.welu@va.gov</a:t>
            </a:r>
            <a:endParaRPr lang="en-US" altLang="en-US" dirty="0"/>
          </a:p>
          <a:p>
            <a:pPr marL="457200" lvl="1" indent="0" eaLnBrk="1" hangingPunct="1">
              <a:buClr>
                <a:srgbClr val="CC0000"/>
              </a:buClr>
              <a:buNone/>
              <a:defRPr/>
            </a:pPr>
            <a:endParaRPr lang="en-US" altLang="en-US" dirty="0"/>
          </a:p>
          <a:p>
            <a:pPr eaLnBrk="1" hangingPunct="1">
              <a:buClr>
                <a:srgbClr val="CC0000"/>
              </a:buClr>
              <a:buFont typeface="Wingdings" charset="2"/>
              <a:buChar char="§"/>
              <a:defRPr/>
            </a:pPr>
            <a:endParaRPr lang="en-US" altLang="en-US" dirty="0"/>
          </a:p>
        </p:txBody>
      </p:sp>
      <p:sp>
        <p:nvSpPr>
          <p:cNvPr id="5127" name="Rectangle 7">
            <a:extLst>
              <a:ext uri="{FF2B5EF4-FFF2-40B4-BE49-F238E27FC236}">
                <a16:creationId xmlns:a16="http://schemas.microsoft.com/office/drawing/2014/main" id="{8C5ABBE5-C171-BF4E-9C07-76830C124AC7}"/>
              </a:ext>
            </a:extLst>
          </p:cNvPr>
          <p:cNvSpPr>
            <a:spLocks noChangeArrowheads="1"/>
          </p:cNvSpPr>
          <p:nvPr/>
        </p:nvSpPr>
        <p:spPr bwMode="auto">
          <a:xfrm>
            <a:off x="-2060575" y="-676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Osaka" charset="0"/>
              <a:cs typeface="+mn-cs"/>
            </a:endParaRPr>
          </a:p>
        </p:txBody>
      </p:sp>
      <p:pic>
        <p:nvPicPr>
          <p:cNvPr id="2" name="Picture 1">
            <a:extLst>
              <a:ext uri="{FF2B5EF4-FFF2-40B4-BE49-F238E27FC236}">
                <a16:creationId xmlns:a16="http://schemas.microsoft.com/office/drawing/2014/main" id="{0D285829-124C-42D3-7FB1-E08FF977D6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024" y="2548717"/>
            <a:ext cx="8081952" cy="3869301"/>
          </a:xfrm>
          <a:prstGeom prst="rect">
            <a:avLst/>
          </a:prstGeom>
        </p:spPr>
      </p:pic>
    </p:spTree>
    <p:extLst>
      <p:ext uri="{BB962C8B-B14F-4D97-AF65-F5344CB8AC3E}">
        <p14:creationId xmlns:p14="http://schemas.microsoft.com/office/powerpoint/2010/main" val="230918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E9AE-CF19-E6AD-1AF7-559444BDC91B}"/>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25430632-E0B5-779B-18FC-7BB8E54CA516}"/>
              </a:ext>
            </a:extLst>
          </p:cNvPr>
          <p:cNvSpPr>
            <a:spLocks noGrp="1"/>
          </p:cNvSpPr>
          <p:nvPr>
            <p:ph sz="half" idx="1"/>
          </p:nvPr>
        </p:nvSpPr>
        <p:spPr>
          <a:xfrm>
            <a:off x="812800" y="1828800"/>
            <a:ext cx="6021754" cy="3886200"/>
          </a:xfrm>
        </p:spPr>
        <p:txBody>
          <a:bodyPr/>
          <a:lstStyle/>
          <a:p>
            <a:r>
              <a:rPr lang="en-US" dirty="0"/>
              <a:t>Most colon cancers develop through a preceding adenoma.</a:t>
            </a:r>
          </a:p>
          <a:p>
            <a:r>
              <a:rPr lang="en-US" dirty="0"/>
              <a:t>Timeline of progression to cancer is variable</a:t>
            </a:r>
          </a:p>
          <a:p>
            <a:pPr marL="365760" lvl="1" indent="-182880">
              <a:buFont typeface="Arial" panose="020B0604020202020204" pitchFamily="34" charset="0"/>
              <a:buChar char="̵"/>
            </a:pPr>
            <a:r>
              <a:rPr lang="en-US" sz="2400" dirty="0"/>
              <a:t>26 years for diminutive adenoma (smaller than 5mm) </a:t>
            </a:r>
          </a:p>
          <a:p>
            <a:pPr marL="365760" lvl="1" indent="-182880">
              <a:buFont typeface="Arial" panose="020B0604020202020204" pitchFamily="34" charset="0"/>
              <a:buChar char="̵"/>
            </a:pPr>
            <a:r>
              <a:rPr lang="en-US" sz="2400" dirty="0"/>
              <a:t>9 years for </a:t>
            </a:r>
            <a:r>
              <a:rPr lang="en-US" sz="2400" dirty="0" err="1"/>
              <a:t>tubulovillous</a:t>
            </a:r>
            <a:r>
              <a:rPr lang="en-US" sz="2400" dirty="0"/>
              <a:t> adenoma </a:t>
            </a:r>
          </a:p>
          <a:p>
            <a:pPr marL="365760" lvl="1" indent="-182880">
              <a:buFont typeface="Arial" panose="020B0604020202020204" pitchFamily="34" charset="0"/>
              <a:buChar char="̵"/>
            </a:pPr>
            <a:r>
              <a:rPr lang="en-US" sz="2400" dirty="0"/>
              <a:t>8 years for small adenoma </a:t>
            </a:r>
          </a:p>
          <a:p>
            <a:pPr marL="365760" lvl="1" indent="-182880">
              <a:buFont typeface="Arial" panose="020B0604020202020204" pitchFamily="34" charset="0"/>
              <a:buChar char="̵"/>
            </a:pPr>
            <a:r>
              <a:rPr lang="en-US" sz="2400" dirty="0"/>
              <a:t>5 years for large adenoma</a:t>
            </a:r>
          </a:p>
          <a:p>
            <a:pPr marL="365760" lvl="1" indent="-182880">
              <a:buFont typeface="Arial" panose="020B0604020202020204" pitchFamily="34" charset="0"/>
              <a:buChar char="̵"/>
            </a:pPr>
            <a:r>
              <a:rPr lang="en-US" sz="2400" dirty="0"/>
              <a:t>4 years for villous adenoma</a:t>
            </a:r>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0C0FD983-63EE-750E-48E8-4692619E7D1A}"/>
              </a:ext>
            </a:extLst>
          </p:cNvPr>
          <p:cNvSpPr txBox="1"/>
          <p:nvPr/>
        </p:nvSpPr>
        <p:spPr>
          <a:xfrm>
            <a:off x="284585" y="6283568"/>
            <a:ext cx="11684677" cy="461665"/>
          </a:xfrm>
          <a:prstGeom prst="rect">
            <a:avLst/>
          </a:prstGeom>
          <a:noFill/>
        </p:spPr>
        <p:txBody>
          <a:bodyPr wrap="square" rtlCol="0">
            <a:spAutoFit/>
          </a:bodyPr>
          <a:lstStyle/>
          <a:p>
            <a:r>
              <a:rPr lang="en-US" sz="1200" dirty="0"/>
              <a:t>Chen, CD., Yen, MF., Wang, WM. </a:t>
            </a:r>
            <a:r>
              <a:rPr lang="en-US" sz="1200" i="1" dirty="0"/>
              <a:t>et al.</a:t>
            </a:r>
            <a:r>
              <a:rPr lang="en-US" sz="1200" dirty="0"/>
              <a:t> A case–cohort study for the disease natural history of adenoma–carcinoma and </a:t>
            </a:r>
            <a:r>
              <a:rPr lang="en-US" sz="1200" i="1" dirty="0"/>
              <a:t>de novo</a:t>
            </a:r>
            <a:r>
              <a:rPr lang="en-US" sz="1200" dirty="0"/>
              <a:t> carcinoma and surveillance of colon and rectum after polypectomy: implication for efficacy of colonoscopy. </a:t>
            </a:r>
            <a:r>
              <a:rPr lang="en-US" sz="1200" i="1" dirty="0"/>
              <a:t>Br J Cancer</a:t>
            </a:r>
            <a:r>
              <a:rPr lang="en-US" sz="1200" dirty="0"/>
              <a:t> </a:t>
            </a:r>
            <a:r>
              <a:rPr lang="en-US" sz="1200" b="1" dirty="0"/>
              <a:t>88</a:t>
            </a:r>
            <a:r>
              <a:rPr lang="en-US" sz="1200" dirty="0"/>
              <a:t>, 1866–1873 (2003). </a:t>
            </a:r>
            <a:r>
              <a:rPr lang="en-US" sz="1200" dirty="0">
                <a:hlinkClick r:id="rId3">
                  <a:extLst>
                    <a:ext uri="{A12FA001-AC4F-418D-AE19-62706E023703}">
                      <ahyp:hlinkClr xmlns:ahyp="http://schemas.microsoft.com/office/drawing/2018/hyperlinkcolor" val="tx"/>
                    </a:ext>
                  </a:extLst>
                </a:hlinkClick>
              </a:rPr>
              <a:t>https://doi.org/10.1038/sj.bjc.6601007</a:t>
            </a:r>
            <a:endParaRPr lang="en-US" sz="1200" dirty="0"/>
          </a:p>
        </p:txBody>
      </p:sp>
      <p:pic>
        <p:nvPicPr>
          <p:cNvPr id="12" name="Picture 4" descr="Colorectal cancer (CRC) medical diagram">
            <a:extLst>
              <a:ext uri="{FF2B5EF4-FFF2-40B4-BE49-F238E27FC236}">
                <a16:creationId xmlns:a16="http://schemas.microsoft.com/office/drawing/2014/main" id="{3309F8A4-DCC6-D0CD-3C50-3E89579FB456}"/>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45938"/>
          <a:stretch>
            <a:fillRect/>
          </a:stretch>
        </p:blipFill>
        <p:spPr bwMode="auto">
          <a:xfrm>
            <a:off x="6408793" y="2353407"/>
            <a:ext cx="5783207" cy="364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C4404F-0A82-4C98-B716-A11E77E23D58}"/>
              </a:ext>
            </a:extLst>
          </p:cNvPr>
          <p:cNvSpPr>
            <a:spLocks noGrp="1"/>
          </p:cNvSpPr>
          <p:nvPr>
            <p:ph type="title"/>
          </p:nvPr>
        </p:nvSpPr>
        <p:spPr/>
        <p:txBody>
          <a:bodyPr/>
          <a:lstStyle/>
          <a:p>
            <a:r>
              <a:rPr lang="en-US" b="1" dirty="0"/>
              <a:t>Colon Cancer Risk Factors</a:t>
            </a:r>
          </a:p>
        </p:txBody>
      </p:sp>
      <p:sp>
        <p:nvSpPr>
          <p:cNvPr id="6" name="Content Placeholder 5">
            <a:extLst>
              <a:ext uri="{FF2B5EF4-FFF2-40B4-BE49-F238E27FC236}">
                <a16:creationId xmlns:a16="http://schemas.microsoft.com/office/drawing/2014/main" id="{A59AC2B0-13A2-D081-3A1A-D57389984ECE}"/>
              </a:ext>
            </a:extLst>
          </p:cNvPr>
          <p:cNvSpPr>
            <a:spLocks noGrp="1"/>
          </p:cNvSpPr>
          <p:nvPr>
            <p:ph idx="1"/>
          </p:nvPr>
        </p:nvSpPr>
        <p:spPr/>
        <p:txBody>
          <a:bodyPr/>
          <a:lstStyle/>
          <a:p>
            <a:r>
              <a:rPr lang="en-US" b="1" i="1" dirty="0"/>
              <a:t>Age</a:t>
            </a:r>
          </a:p>
          <a:p>
            <a:r>
              <a:rPr lang="en-US" dirty="0"/>
              <a:t>Family history of CRC or advanced adenoma</a:t>
            </a:r>
          </a:p>
          <a:p>
            <a:r>
              <a:rPr lang="en-US" dirty="0"/>
              <a:t>IBD</a:t>
            </a:r>
          </a:p>
          <a:p>
            <a:r>
              <a:rPr lang="en-US" dirty="0"/>
              <a:t>Hereditary syndromes (FAP, MAP, Lynch)</a:t>
            </a:r>
          </a:p>
          <a:p>
            <a:r>
              <a:rPr lang="en-US" dirty="0"/>
              <a:t>Obesity</a:t>
            </a:r>
          </a:p>
          <a:p>
            <a:r>
              <a:rPr lang="en-US" dirty="0"/>
              <a:t>Tobacco use</a:t>
            </a:r>
          </a:p>
          <a:p>
            <a:r>
              <a:rPr lang="en-US" dirty="0"/>
              <a:t>Alcohol</a:t>
            </a:r>
          </a:p>
          <a:p>
            <a:r>
              <a:rPr lang="en-US" dirty="0"/>
              <a:t>Processed meats</a:t>
            </a:r>
          </a:p>
          <a:p>
            <a:r>
              <a:rPr lang="en-US" dirty="0"/>
              <a:t>Sedentary </a:t>
            </a:r>
          </a:p>
        </p:txBody>
      </p:sp>
      <p:sp>
        <p:nvSpPr>
          <p:cNvPr id="7" name="AutoShape 2" descr="Generated image: Relaxed fan at Chase Field">
            <a:extLst>
              <a:ext uri="{FF2B5EF4-FFF2-40B4-BE49-F238E27FC236}">
                <a16:creationId xmlns:a16="http://schemas.microsoft.com/office/drawing/2014/main" id="{15DCC906-E7B1-F77E-0A94-41EBEE198753}"/>
              </a:ext>
            </a:extLst>
          </p:cNvPr>
          <p:cNvSpPr>
            <a:spLocks noChangeAspect="1" noChangeArrowheads="1"/>
          </p:cNvSpPr>
          <p:nvPr/>
        </p:nvSpPr>
        <p:spPr bwMode="auto">
          <a:xfrm>
            <a:off x="1811338" y="0"/>
            <a:ext cx="8569325"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41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3E1F-CA23-E731-224A-A1A3FF776644}"/>
              </a:ext>
            </a:extLst>
          </p:cNvPr>
          <p:cNvSpPr>
            <a:spLocks noGrp="1"/>
          </p:cNvSpPr>
          <p:nvPr>
            <p:ph type="title"/>
          </p:nvPr>
        </p:nvSpPr>
        <p:spPr/>
        <p:txBody>
          <a:bodyPr/>
          <a:lstStyle/>
          <a:p>
            <a:r>
              <a:rPr lang="en-US" b="1" dirty="0"/>
              <a:t>Who are High-Risk Patients?</a:t>
            </a:r>
          </a:p>
        </p:txBody>
      </p:sp>
      <p:sp>
        <p:nvSpPr>
          <p:cNvPr id="3" name="Content Placeholder 2">
            <a:extLst>
              <a:ext uri="{FF2B5EF4-FFF2-40B4-BE49-F238E27FC236}">
                <a16:creationId xmlns:a16="http://schemas.microsoft.com/office/drawing/2014/main" id="{BC80E7EB-6B9D-589E-80AC-D7A03816E573}"/>
              </a:ext>
            </a:extLst>
          </p:cNvPr>
          <p:cNvSpPr>
            <a:spLocks noGrp="1"/>
          </p:cNvSpPr>
          <p:nvPr>
            <p:ph idx="1"/>
          </p:nvPr>
        </p:nvSpPr>
        <p:spPr/>
        <p:txBody>
          <a:bodyPr/>
          <a:lstStyle/>
          <a:p>
            <a:r>
              <a:rPr lang="en-US" dirty="0" err="1"/>
              <a:t>FHx</a:t>
            </a:r>
            <a:r>
              <a:rPr lang="en-US" dirty="0"/>
              <a:t> of 1 first-degree relative with CRC or advanced polyp at age &lt;60</a:t>
            </a:r>
          </a:p>
          <a:p>
            <a:r>
              <a:rPr lang="en-US" dirty="0" err="1"/>
              <a:t>FHx</a:t>
            </a:r>
            <a:r>
              <a:rPr lang="en-US" dirty="0"/>
              <a:t> of 2 or more second-degree relatives with CRC/advanced polyp at any age</a:t>
            </a:r>
          </a:p>
          <a:p>
            <a:pPr lvl="1">
              <a:buFont typeface="Arial" panose="020B0604020202020204" pitchFamily="34" charset="0"/>
              <a:buChar char="→"/>
            </a:pPr>
            <a:r>
              <a:rPr lang="en-US" sz="2400" dirty="0"/>
              <a:t> Initiate screening at age 40 or 10 years prior to youngest affected relative, then interval colonoscopy at least every 5 years</a:t>
            </a:r>
          </a:p>
          <a:p>
            <a:r>
              <a:rPr lang="en-US" dirty="0"/>
              <a:t>Consider genetics evaluation for patients with higher familiar CRC burden</a:t>
            </a:r>
          </a:p>
          <a:p>
            <a:r>
              <a:rPr lang="en-US" dirty="0"/>
              <a:t>Patients with IBD or hereditary syndrome should already be followed by a gastroenterologist</a:t>
            </a:r>
          </a:p>
          <a:p>
            <a:pPr marL="0" indent="0">
              <a:buNone/>
            </a:pPr>
            <a:endParaRPr lang="en-US" dirty="0"/>
          </a:p>
          <a:p>
            <a:endParaRPr lang="en-US" dirty="0"/>
          </a:p>
        </p:txBody>
      </p:sp>
    </p:spTree>
    <p:extLst>
      <p:ext uri="{BB962C8B-B14F-4D97-AF65-F5344CB8AC3E}">
        <p14:creationId xmlns:p14="http://schemas.microsoft.com/office/powerpoint/2010/main" val="16328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138B-47DD-4C00-41E7-0C3677CD7573}"/>
              </a:ext>
            </a:extLst>
          </p:cNvPr>
          <p:cNvSpPr>
            <a:spLocks noGrp="1"/>
          </p:cNvSpPr>
          <p:nvPr>
            <p:ph type="title"/>
          </p:nvPr>
        </p:nvSpPr>
        <p:spPr/>
        <p:txBody>
          <a:bodyPr/>
          <a:lstStyle/>
          <a:p>
            <a:r>
              <a:rPr lang="en-US" b="1" dirty="0"/>
              <a:t>Brief History Lesson</a:t>
            </a:r>
          </a:p>
        </p:txBody>
      </p:sp>
      <p:sp>
        <p:nvSpPr>
          <p:cNvPr id="3" name="Content Placeholder 2">
            <a:extLst>
              <a:ext uri="{FF2B5EF4-FFF2-40B4-BE49-F238E27FC236}">
                <a16:creationId xmlns:a16="http://schemas.microsoft.com/office/drawing/2014/main" id="{AFF8DD30-6215-9979-B195-DE2FC891163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861CEDE-E0DA-EC81-F168-225543812603}"/>
              </a:ext>
            </a:extLst>
          </p:cNvPr>
          <p:cNvPicPr>
            <a:picLocks noChangeAspect="1"/>
          </p:cNvPicPr>
          <p:nvPr/>
        </p:nvPicPr>
        <p:blipFill>
          <a:blip r:embed="rId3"/>
          <a:stretch>
            <a:fillRect/>
          </a:stretch>
        </p:blipFill>
        <p:spPr>
          <a:xfrm>
            <a:off x="2074984" y="1365762"/>
            <a:ext cx="8042031" cy="5172763"/>
          </a:xfrm>
          <a:prstGeom prst="rect">
            <a:avLst/>
          </a:prstGeom>
        </p:spPr>
      </p:pic>
    </p:spTree>
    <p:extLst>
      <p:ext uri="{BB962C8B-B14F-4D97-AF65-F5344CB8AC3E}">
        <p14:creationId xmlns:p14="http://schemas.microsoft.com/office/powerpoint/2010/main" val="243748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2A420274-8C6E-1848-2C57-F493B159AA98}"/>
              </a:ext>
            </a:extLst>
          </p:cNvPr>
          <p:cNvSpPr>
            <a:spLocks noGrp="1"/>
          </p:cNvSpPr>
          <p:nvPr>
            <p:ph type="title"/>
          </p:nvPr>
        </p:nvSpPr>
        <p:spPr>
          <a:xfrm>
            <a:off x="812800" y="762000"/>
            <a:ext cx="10566400" cy="685800"/>
          </a:xfrm>
        </p:spPr>
        <p:txBody>
          <a:bodyPr/>
          <a:lstStyle/>
          <a:p>
            <a:endParaRPr lang="en-US"/>
          </a:p>
        </p:txBody>
      </p:sp>
      <p:pic>
        <p:nvPicPr>
          <p:cNvPr id="7" name="Content Placeholder 6">
            <a:extLst>
              <a:ext uri="{FF2B5EF4-FFF2-40B4-BE49-F238E27FC236}">
                <a16:creationId xmlns:a16="http://schemas.microsoft.com/office/drawing/2014/main" id="{6B78CCEF-94DF-DD2F-3EDC-BB83F9E3258C}"/>
              </a:ext>
            </a:extLst>
          </p:cNvPr>
          <p:cNvPicPr>
            <a:picLocks noGrp="1" noChangeAspect="1"/>
          </p:cNvPicPr>
          <p:nvPr>
            <p:ph sz="half" idx="2"/>
          </p:nvPr>
        </p:nvPicPr>
        <p:blipFill>
          <a:blip r:embed="rId3"/>
          <a:stretch>
            <a:fillRect/>
          </a:stretch>
        </p:blipFill>
        <p:spPr>
          <a:xfrm>
            <a:off x="6842612" y="1452603"/>
            <a:ext cx="4223973" cy="4168314"/>
          </a:xfrm>
          <a:prstGeom prst="rect">
            <a:avLst/>
          </a:prstGeom>
        </p:spPr>
      </p:pic>
      <p:pic>
        <p:nvPicPr>
          <p:cNvPr id="10" name="Content Placeholder 9">
            <a:extLst>
              <a:ext uri="{FF2B5EF4-FFF2-40B4-BE49-F238E27FC236}">
                <a16:creationId xmlns:a16="http://schemas.microsoft.com/office/drawing/2014/main" id="{F95BAD29-95AE-B716-012F-4906FDE8D3F5}"/>
              </a:ext>
            </a:extLst>
          </p:cNvPr>
          <p:cNvPicPr>
            <a:picLocks noGrp="1" noChangeAspect="1"/>
          </p:cNvPicPr>
          <p:nvPr>
            <p:ph sz="half" idx="1"/>
          </p:nvPr>
        </p:nvPicPr>
        <p:blipFill>
          <a:blip r:embed="rId4"/>
          <a:stretch>
            <a:fillRect/>
          </a:stretch>
        </p:blipFill>
        <p:spPr bwMode="auto">
          <a:xfrm>
            <a:off x="492126" y="1614784"/>
            <a:ext cx="5822948"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69863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8CDD-4DAB-E469-3220-76F1E67B14D0}"/>
              </a:ext>
            </a:extLst>
          </p:cNvPr>
          <p:cNvSpPr>
            <a:spLocks noGrp="1"/>
          </p:cNvSpPr>
          <p:nvPr>
            <p:ph type="title"/>
          </p:nvPr>
        </p:nvSpPr>
        <p:spPr>
          <a:xfrm>
            <a:off x="812800" y="762000"/>
            <a:ext cx="10566400" cy="685800"/>
          </a:xfrm>
        </p:spPr>
        <p:txBody>
          <a:bodyPr wrap="square" anchor="t">
            <a:normAutofit/>
          </a:bodyPr>
          <a:lstStyle/>
          <a:p>
            <a:r>
              <a:rPr lang="en-US" b="1" dirty="0"/>
              <a:t>Screening Recommendations</a:t>
            </a:r>
          </a:p>
        </p:txBody>
      </p:sp>
      <p:graphicFrame>
        <p:nvGraphicFramePr>
          <p:cNvPr id="7" name="Content Placeholder 4">
            <a:extLst>
              <a:ext uri="{FF2B5EF4-FFF2-40B4-BE49-F238E27FC236}">
                <a16:creationId xmlns:a16="http://schemas.microsoft.com/office/drawing/2014/main" id="{AC2A0E54-5B8B-0532-534B-93A704B68693}"/>
              </a:ext>
            </a:extLst>
          </p:cNvPr>
          <p:cNvGraphicFramePr>
            <a:graphicFrameLocks noGrp="1"/>
          </p:cNvGraphicFramePr>
          <p:nvPr>
            <p:ph idx="1"/>
            <p:extLst>
              <p:ext uri="{D42A27DB-BD31-4B8C-83A1-F6EECF244321}">
                <p14:modId xmlns:p14="http://schemas.microsoft.com/office/powerpoint/2010/main" val="2167752650"/>
              </p:ext>
            </p:extLst>
          </p:nvPr>
        </p:nvGraphicFramePr>
        <p:xfrm>
          <a:off x="812800" y="1828800"/>
          <a:ext cx="10566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8597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836</TotalTime>
  <Words>3453</Words>
  <Application>Microsoft Macintosh PowerPoint</Application>
  <PresentationFormat>Widescreen</PresentationFormat>
  <Paragraphs>380</Paragraphs>
  <Slides>36</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Aptos</vt:lpstr>
      <vt:lpstr>Arial</vt:lpstr>
      <vt:lpstr>Calibri</vt:lpstr>
      <vt:lpstr>Calibri Light</vt:lpstr>
      <vt:lpstr>Wingdings</vt:lpstr>
      <vt:lpstr>1_Office Theme</vt:lpstr>
      <vt:lpstr>Blank Presentation</vt:lpstr>
      <vt:lpstr>Colon Cancer Screening</vt:lpstr>
      <vt:lpstr>Learning Objectives</vt:lpstr>
      <vt:lpstr>Case</vt:lpstr>
      <vt:lpstr>Background</vt:lpstr>
      <vt:lpstr>Colon Cancer Risk Factors</vt:lpstr>
      <vt:lpstr>Who are High-Risk Patients?</vt:lpstr>
      <vt:lpstr>Brief History Lesson</vt:lpstr>
      <vt:lpstr>PowerPoint Presentation</vt:lpstr>
      <vt:lpstr>Screening Recommendations</vt:lpstr>
      <vt:lpstr>NordICC Trial 2022</vt:lpstr>
      <vt:lpstr>PowerPoint Presentation</vt:lpstr>
      <vt:lpstr>Colon Cancer Incidence</vt:lpstr>
      <vt:lpstr>PowerPoint Presentation</vt:lpstr>
      <vt:lpstr>PowerPoint Presentation</vt:lpstr>
      <vt:lpstr>PowerPoint Presentation</vt:lpstr>
      <vt:lpstr>When should you start screening for CRC?</vt:lpstr>
      <vt:lpstr>But WHY is incidence increasing in younger adults?</vt:lpstr>
      <vt:lpstr>Screening Modalities</vt:lpstr>
      <vt:lpstr>Screening Modalities</vt:lpstr>
      <vt:lpstr> </vt:lpstr>
      <vt:lpstr>Screening Intervals</vt:lpstr>
      <vt:lpstr>PowerPoint Presentation</vt:lpstr>
      <vt:lpstr>Case – when to stop screening?</vt:lpstr>
      <vt:lpstr>Age to Stop CRC Screening</vt:lpstr>
      <vt:lpstr>When to stop screening?</vt:lpstr>
      <vt:lpstr>PowerPoint Presentation</vt:lpstr>
      <vt:lpstr>Adherence is Crucial!</vt:lpstr>
      <vt:lpstr>Adherence for Non-invasive tests</vt:lpstr>
      <vt:lpstr>Organized Screening Program Improves Adherence</vt:lpstr>
      <vt:lpstr>Organized Screening Programs</vt:lpstr>
      <vt:lpstr>Why not colonoscopy for all?</vt:lpstr>
      <vt:lpstr>Barriers to CRC Screening</vt:lpstr>
      <vt:lpstr>Future is coming soon….</vt:lpstr>
      <vt:lpstr>PowerPoint Presentation</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Welu</dc:creator>
  <cp:lastModifiedBy>Ron Shinar</cp:lastModifiedBy>
  <cp:revision>3</cp:revision>
  <dcterms:created xsi:type="dcterms:W3CDTF">2026-04-29T18:14:55Z</dcterms:created>
  <dcterms:modified xsi:type="dcterms:W3CDTF">2026-05-12T04:06:45Z</dcterms:modified>
</cp:coreProperties>
</file>