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Lst>
  <p:notesMasterIdLst>
    <p:notesMasterId r:id="rId72"/>
  </p:notesMasterIdLst>
  <p:sldIdLst>
    <p:sldId id="256" r:id="rId2"/>
    <p:sldId id="343" r:id="rId3"/>
    <p:sldId id="376" r:id="rId4"/>
    <p:sldId id="258" r:id="rId5"/>
    <p:sldId id="325" r:id="rId6"/>
    <p:sldId id="326" r:id="rId7"/>
    <p:sldId id="498" r:id="rId8"/>
    <p:sldId id="377" r:id="rId9"/>
    <p:sldId id="497" r:id="rId10"/>
    <p:sldId id="499" r:id="rId11"/>
    <p:sldId id="500" r:id="rId12"/>
    <p:sldId id="501" r:id="rId13"/>
    <p:sldId id="472" r:id="rId14"/>
    <p:sldId id="473" r:id="rId15"/>
    <p:sldId id="442" r:id="rId16"/>
    <p:sldId id="443" r:id="rId17"/>
    <p:sldId id="382" r:id="rId18"/>
    <p:sldId id="384" r:id="rId19"/>
    <p:sldId id="394" r:id="rId20"/>
    <p:sldId id="424" r:id="rId21"/>
    <p:sldId id="426" r:id="rId22"/>
    <p:sldId id="425" r:id="rId23"/>
    <p:sldId id="427" r:id="rId24"/>
    <p:sldId id="428" r:id="rId25"/>
    <p:sldId id="429" r:id="rId26"/>
    <p:sldId id="390" r:id="rId27"/>
    <p:sldId id="260" r:id="rId28"/>
    <p:sldId id="261" r:id="rId29"/>
    <p:sldId id="263" r:id="rId30"/>
    <p:sldId id="264" r:id="rId31"/>
    <p:sldId id="265" r:id="rId32"/>
    <p:sldId id="266" r:id="rId33"/>
    <p:sldId id="345" r:id="rId34"/>
    <p:sldId id="272" r:id="rId35"/>
    <p:sldId id="339" r:id="rId36"/>
    <p:sldId id="281" r:id="rId37"/>
    <p:sldId id="393" r:id="rId38"/>
    <p:sldId id="282" r:id="rId39"/>
    <p:sldId id="432" r:id="rId40"/>
    <p:sldId id="388" r:id="rId41"/>
    <p:sldId id="389" r:id="rId42"/>
    <p:sldId id="334" r:id="rId43"/>
    <p:sldId id="383" r:id="rId44"/>
    <p:sldId id="412" r:id="rId45"/>
    <p:sldId id="502" r:id="rId46"/>
    <p:sldId id="292" r:id="rId47"/>
    <p:sldId id="503" r:id="rId48"/>
    <p:sldId id="317" r:id="rId49"/>
    <p:sldId id="474" r:id="rId50"/>
    <p:sldId id="475" r:id="rId51"/>
    <p:sldId id="476" r:id="rId52"/>
    <p:sldId id="495" r:id="rId53"/>
    <p:sldId id="496" r:id="rId54"/>
    <p:sldId id="477" r:id="rId55"/>
    <p:sldId id="480" r:id="rId56"/>
    <p:sldId id="481" r:id="rId57"/>
    <p:sldId id="504" r:id="rId58"/>
    <p:sldId id="433" r:id="rId59"/>
    <p:sldId id="296" r:id="rId60"/>
    <p:sldId id="420" r:id="rId61"/>
    <p:sldId id="355" r:id="rId62"/>
    <p:sldId id="415" r:id="rId63"/>
    <p:sldId id="445" r:id="rId64"/>
    <p:sldId id="451" r:id="rId65"/>
    <p:sldId id="437" r:id="rId66"/>
    <p:sldId id="438" r:id="rId67"/>
    <p:sldId id="439" r:id="rId68"/>
    <p:sldId id="440" r:id="rId69"/>
    <p:sldId id="469" r:id="rId70"/>
    <p:sldId id="344"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9F6321"/>
    <a:srgbClr val="9F3321"/>
    <a:srgbClr val="A83A18"/>
    <a:srgbClr val="800080"/>
    <a:srgbClr val="2A5387"/>
    <a:srgbClr val="FFFF00"/>
    <a:srgbClr val="00FF00"/>
    <a:srgbClr val="66CC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859043-DDAC-43CE-9A2A-61152639C61C}" v="48" dt="2026-01-20T00:33:22.6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526" autoAdjust="0"/>
  </p:normalViewPr>
  <p:slideViewPr>
    <p:cSldViewPr snapToGrid="0" snapToObjects="1">
      <p:cViewPr varScale="1">
        <p:scale>
          <a:sx n="95" d="100"/>
          <a:sy n="95" d="100"/>
        </p:scale>
        <p:origin x="206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 Ma Ai Thanda" userId="1f84f294-3e8e-4ac2-89c5-76456c6529f7" providerId="ADAL" clId="{3A859043-DDAC-43CE-9A2A-61152639C61C}"/>
    <pc:docChg chg="undo custSel addSld delSld modSld">
      <pc:chgData name="Han, Ma Ai Thanda" userId="1f84f294-3e8e-4ac2-89c5-76456c6529f7" providerId="ADAL" clId="{3A859043-DDAC-43CE-9A2A-61152639C61C}" dt="2026-01-20T00:46:41.450" v="439" actId="729"/>
      <pc:docMkLst>
        <pc:docMk/>
      </pc:docMkLst>
      <pc:sldChg chg="mod modShow">
        <pc:chgData name="Han, Ma Ai Thanda" userId="1f84f294-3e8e-4ac2-89c5-76456c6529f7" providerId="ADAL" clId="{3A859043-DDAC-43CE-9A2A-61152639C61C}" dt="2026-01-20T00:33:45.806" v="79" actId="729"/>
        <pc:sldMkLst>
          <pc:docMk/>
          <pc:sldMk cId="449776450" sldId="282"/>
        </pc:sldMkLst>
      </pc:sldChg>
      <pc:sldChg chg="del">
        <pc:chgData name="Han, Ma Ai Thanda" userId="1f84f294-3e8e-4ac2-89c5-76456c6529f7" providerId="ADAL" clId="{3A859043-DDAC-43CE-9A2A-61152639C61C}" dt="2026-01-15T22:33:02.798" v="8" actId="47"/>
        <pc:sldMkLst>
          <pc:docMk/>
          <pc:sldMk cId="1251852945" sldId="291"/>
        </pc:sldMkLst>
      </pc:sldChg>
      <pc:sldChg chg="del">
        <pc:chgData name="Han, Ma Ai Thanda" userId="1f84f294-3e8e-4ac2-89c5-76456c6529f7" providerId="ADAL" clId="{3A859043-DDAC-43CE-9A2A-61152639C61C}" dt="2026-01-15T22:33:39.049" v="12" actId="47"/>
        <pc:sldMkLst>
          <pc:docMk/>
          <pc:sldMk cId="4273136265" sldId="297"/>
        </pc:sldMkLst>
      </pc:sldChg>
      <pc:sldChg chg="del">
        <pc:chgData name="Han, Ma Ai Thanda" userId="1f84f294-3e8e-4ac2-89c5-76456c6529f7" providerId="ADAL" clId="{3A859043-DDAC-43CE-9A2A-61152639C61C}" dt="2026-01-15T22:33:41.281" v="13" actId="47"/>
        <pc:sldMkLst>
          <pc:docMk/>
          <pc:sldMk cId="1529020297" sldId="300"/>
        </pc:sldMkLst>
      </pc:sldChg>
      <pc:sldChg chg="del">
        <pc:chgData name="Han, Ma Ai Thanda" userId="1f84f294-3e8e-4ac2-89c5-76456c6529f7" providerId="ADAL" clId="{3A859043-DDAC-43CE-9A2A-61152639C61C}" dt="2026-01-15T22:33:09.910" v="9" actId="47"/>
        <pc:sldMkLst>
          <pc:docMk/>
          <pc:sldMk cId="2032052558" sldId="314"/>
        </pc:sldMkLst>
      </pc:sldChg>
      <pc:sldChg chg="del">
        <pc:chgData name="Han, Ma Ai Thanda" userId="1f84f294-3e8e-4ac2-89c5-76456c6529f7" providerId="ADAL" clId="{3A859043-DDAC-43CE-9A2A-61152639C61C}" dt="2026-01-15T22:33:35.028" v="11" actId="47"/>
        <pc:sldMkLst>
          <pc:docMk/>
          <pc:sldMk cId="3310027875" sldId="316"/>
        </pc:sldMkLst>
      </pc:sldChg>
      <pc:sldChg chg="del">
        <pc:chgData name="Han, Ma Ai Thanda" userId="1f84f294-3e8e-4ac2-89c5-76456c6529f7" providerId="ADAL" clId="{3A859043-DDAC-43CE-9A2A-61152639C61C}" dt="2026-01-15T22:32:38.574" v="4" actId="47"/>
        <pc:sldMkLst>
          <pc:docMk/>
          <pc:sldMk cId="1530451329" sldId="332"/>
        </pc:sldMkLst>
      </pc:sldChg>
      <pc:sldChg chg="mod modShow">
        <pc:chgData name="Han, Ma Ai Thanda" userId="1f84f294-3e8e-4ac2-89c5-76456c6529f7" providerId="ADAL" clId="{3A859043-DDAC-43CE-9A2A-61152639C61C}" dt="2026-01-20T00:45:52.280" v="438" actId="729"/>
        <pc:sldMkLst>
          <pc:docMk/>
          <pc:sldMk cId="1068176598" sldId="355"/>
        </pc:sldMkLst>
      </pc:sldChg>
      <pc:sldChg chg="del">
        <pc:chgData name="Han, Ma Ai Thanda" userId="1f84f294-3e8e-4ac2-89c5-76456c6529f7" providerId="ADAL" clId="{3A859043-DDAC-43CE-9A2A-61152639C61C}" dt="2026-01-15T22:33:26.554" v="10" actId="47"/>
        <pc:sldMkLst>
          <pc:docMk/>
          <pc:sldMk cId="3388149117" sldId="368"/>
        </pc:sldMkLst>
      </pc:sldChg>
      <pc:sldChg chg="del">
        <pc:chgData name="Han, Ma Ai Thanda" userId="1f84f294-3e8e-4ac2-89c5-76456c6529f7" providerId="ADAL" clId="{3A859043-DDAC-43CE-9A2A-61152639C61C}" dt="2026-01-15T22:32:33.036" v="3" actId="47"/>
        <pc:sldMkLst>
          <pc:docMk/>
          <pc:sldMk cId="3192610466" sldId="375"/>
        </pc:sldMkLst>
      </pc:sldChg>
      <pc:sldChg chg="modSp">
        <pc:chgData name="Han, Ma Ai Thanda" userId="1f84f294-3e8e-4ac2-89c5-76456c6529f7" providerId="ADAL" clId="{3A859043-DDAC-43CE-9A2A-61152639C61C}" dt="2026-01-20T00:29:29.169" v="71" actId="20577"/>
        <pc:sldMkLst>
          <pc:docMk/>
          <pc:sldMk cId="2326118973" sldId="412"/>
        </pc:sldMkLst>
        <pc:graphicFrameChg chg="mod">
          <ac:chgData name="Han, Ma Ai Thanda" userId="1f84f294-3e8e-4ac2-89c5-76456c6529f7" providerId="ADAL" clId="{3A859043-DDAC-43CE-9A2A-61152639C61C}" dt="2026-01-20T00:29:29.169" v="71" actId="20577"/>
          <ac:graphicFrameMkLst>
            <pc:docMk/>
            <pc:sldMk cId="2326118973" sldId="412"/>
            <ac:graphicFrameMk id="16" creationId="{E041BA7A-2AEB-4F57-96F1-9EE7647A90C1}"/>
          </ac:graphicFrameMkLst>
        </pc:graphicFrameChg>
      </pc:sldChg>
      <pc:sldChg chg="mod modShow">
        <pc:chgData name="Han, Ma Ai Thanda" userId="1f84f294-3e8e-4ac2-89c5-76456c6529f7" providerId="ADAL" clId="{3A859043-DDAC-43CE-9A2A-61152639C61C}" dt="2026-01-20T00:45:52.280" v="438" actId="729"/>
        <pc:sldMkLst>
          <pc:docMk/>
          <pc:sldMk cId="2668353728" sldId="415"/>
        </pc:sldMkLst>
      </pc:sldChg>
      <pc:sldChg chg="del">
        <pc:chgData name="Han, Ma Ai Thanda" userId="1f84f294-3e8e-4ac2-89c5-76456c6529f7" providerId="ADAL" clId="{3A859043-DDAC-43CE-9A2A-61152639C61C}" dt="2026-01-15T22:32:30.660" v="2" actId="47"/>
        <pc:sldMkLst>
          <pc:docMk/>
          <pc:sldMk cId="3528756468" sldId="416"/>
        </pc:sldMkLst>
      </pc:sldChg>
      <pc:sldChg chg="del">
        <pc:chgData name="Han, Ma Ai Thanda" userId="1f84f294-3e8e-4ac2-89c5-76456c6529f7" providerId="ADAL" clId="{3A859043-DDAC-43CE-9A2A-61152639C61C}" dt="2026-01-15T22:32:26.251" v="0" actId="47"/>
        <pc:sldMkLst>
          <pc:docMk/>
          <pc:sldMk cId="532572633" sldId="417"/>
        </pc:sldMkLst>
      </pc:sldChg>
      <pc:sldChg chg="mod modShow">
        <pc:chgData name="Han, Ma Ai Thanda" userId="1f84f294-3e8e-4ac2-89c5-76456c6529f7" providerId="ADAL" clId="{3A859043-DDAC-43CE-9A2A-61152639C61C}" dt="2026-01-20T00:46:41.450" v="439" actId="729"/>
        <pc:sldMkLst>
          <pc:docMk/>
          <pc:sldMk cId="1672519305" sldId="425"/>
        </pc:sldMkLst>
      </pc:sldChg>
      <pc:sldChg chg="mod modShow">
        <pc:chgData name="Han, Ma Ai Thanda" userId="1f84f294-3e8e-4ac2-89c5-76456c6529f7" providerId="ADAL" clId="{3A859043-DDAC-43CE-9A2A-61152639C61C}" dt="2026-01-20T00:46:41.450" v="439" actId="729"/>
        <pc:sldMkLst>
          <pc:docMk/>
          <pc:sldMk cId="782498653" sldId="426"/>
        </pc:sldMkLst>
      </pc:sldChg>
      <pc:sldChg chg="mod modShow">
        <pc:chgData name="Han, Ma Ai Thanda" userId="1f84f294-3e8e-4ac2-89c5-76456c6529f7" providerId="ADAL" clId="{3A859043-DDAC-43CE-9A2A-61152639C61C}" dt="2026-01-20T00:33:37.545" v="78" actId="729"/>
        <pc:sldMkLst>
          <pc:docMk/>
          <pc:sldMk cId="748888066" sldId="427"/>
        </pc:sldMkLst>
      </pc:sldChg>
      <pc:sldChg chg="mod modShow">
        <pc:chgData name="Han, Ma Ai Thanda" userId="1f84f294-3e8e-4ac2-89c5-76456c6529f7" providerId="ADAL" clId="{3A859043-DDAC-43CE-9A2A-61152639C61C}" dt="2026-01-20T00:20:55.630" v="69" actId="729"/>
        <pc:sldMkLst>
          <pc:docMk/>
          <pc:sldMk cId="3452629668" sldId="428"/>
        </pc:sldMkLst>
      </pc:sldChg>
      <pc:sldChg chg="mod modShow">
        <pc:chgData name="Han, Ma Ai Thanda" userId="1f84f294-3e8e-4ac2-89c5-76456c6529f7" providerId="ADAL" clId="{3A859043-DDAC-43CE-9A2A-61152639C61C}" dt="2026-01-20T00:20:55.630" v="69" actId="729"/>
        <pc:sldMkLst>
          <pc:docMk/>
          <pc:sldMk cId="632120833" sldId="429"/>
        </pc:sldMkLst>
      </pc:sldChg>
      <pc:sldChg chg="del">
        <pc:chgData name="Han, Ma Ai Thanda" userId="1f84f294-3e8e-4ac2-89c5-76456c6529f7" providerId="ADAL" clId="{3A859043-DDAC-43CE-9A2A-61152639C61C}" dt="2026-01-15T22:32:53.189" v="5" actId="47"/>
        <pc:sldMkLst>
          <pc:docMk/>
          <pc:sldMk cId="653775824" sldId="430"/>
        </pc:sldMkLst>
      </pc:sldChg>
      <pc:sldChg chg="del">
        <pc:chgData name="Han, Ma Ai Thanda" userId="1f84f294-3e8e-4ac2-89c5-76456c6529f7" providerId="ADAL" clId="{3A859043-DDAC-43CE-9A2A-61152639C61C}" dt="2026-01-15T22:32:54.116" v="6" actId="47"/>
        <pc:sldMkLst>
          <pc:docMk/>
          <pc:sldMk cId="2849730891" sldId="431"/>
        </pc:sldMkLst>
      </pc:sldChg>
      <pc:sldChg chg="del">
        <pc:chgData name="Han, Ma Ai Thanda" userId="1f84f294-3e8e-4ac2-89c5-76456c6529f7" providerId="ADAL" clId="{3A859043-DDAC-43CE-9A2A-61152639C61C}" dt="2026-01-15T22:33:42.261" v="14" actId="47"/>
        <pc:sldMkLst>
          <pc:docMk/>
          <pc:sldMk cId="2476020938" sldId="435"/>
        </pc:sldMkLst>
      </pc:sldChg>
      <pc:sldChg chg="del">
        <pc:chgData name="Han, Ma Ai Thanda" userId="1f84f294-3e8e-4ac2-89c5-76456c6529f7" providerId="ADAL" clId="{3A859043-DDAC-43CE-9A2A-61152639C61C}" dt="2026-01-15T22:32:29.147" v="1" actId="47"/>
        <pc:sldMkLst>
          <pc:docMk/>
          <pc:sldMk cId="745211615" sldId="446"/>
        </pc:sldMkLst>
      </pc:sldChg>
      <pc:sldChg chg="del">
        <pc:chgData name="Han, Ma Ai Thanda" userId="1f84f294-3e8e-4ac2-89c5-76456c6529f7" providerId="ADAL" clId="{3A859043-DDAC-43CE-9A2A-61152639C61C}" dt="2026-01-15T22:33:45.861" v="15" actId="47"/>
        <pc:sldMkLst>
          <pc:docMk/>
          <pc:sldMk cId="0" sldId="448"/>
        </pc:sldMkLst>
      </pc:sldChg>
      <pc:sldChg chg="del">
        <pc:chgData name="Han, Ma Ai Thanda" userId="1f84f294-3e8e-4ac2-89c5-76456c6529f7" providerId="ADAL" clId="{3A859043-DDAC-43CE-9A2A-61152639C61C}" dt="2026-01-15T22:33:49.698" v="18" actId="47"/>
        <pc:sldMkLst>
          <pc:docMk/>
          <pc:sldMk cId="1858652396" sldId="449"/>
        </pc:sldMkLst>
      </pc:sldChg>
      <pc:sldChg chg="del">
        <pc:chgData name="Han, Ma Ai Thanda" userId="1f84f294-3e8e-4ac2-89c5-76456c6529f7" providerId="ADAL" clId="{3A859043-DDAC-43CE-9A2A-61152639C61C}" dt="2026-01-15T22:33:47.350" v="16" actId="47"/>
        <pc:sldMkLst>
          <pc:docMk/>
          <pc:sldMk cId="1452128219" sldId="450"/>
        </pc:sldMkLst>
      </pc:sldChg>
      <pc:sldChg chg="del">
        <pc:chgData name="Han, Ma Ai Thanda" userId="1f84f294-3e8e-4ac2-89c5-76456c6529f7" providerId="ADAL" clId="{3A859043-DDAC-43CE-9A2A-61152639C61C}" dt="2026-01-15T22:33:51.141" v="19" actId="47"/>
        <pc:sldMkLst>
          <pc:docMk/>
          <pc:sldMk cId="2893743461" sldId="453"/>
        </pc:sldMkLst>
      </pc:sldChg>
      <pc:sldChg chg="del">
        <pc:chgData name="Han, Ma Ai Thanda" userId="1f84f294-3e8e-4ac2-89c5-76456c6529f7" providerId="ADAL" clId="{3A859043-DDAC-43CE-9A2A-61152639C61C}" dt="2026-01-15T22:32:55.366" v="7" actId="47"/>
        <pc:sldMkLst>
          <pc:docMk/>
          <pc:sldMk cId="431299437" sldId="454"/>
        </pc:sldMkLst>
      </pc:sldChg>
      <pc:sldChg chg="del">
        <pc:chgData name="Han, Ma Ai Thanda" userId="1f84f294-3e8e-4ac2-89c5-76456c6529f7" providerId="ADAL" clId="{3A859043-DDAC-43CE-9A2A-61152639C61C}" dt="2026-01-15T22:33:53.617" v="20" actId="47"/>
        <pc:sldMkLst>
          <pc:docMk/>
          <pc:sldMk cId="1075340942" sldId="455"/>
        </pc:sldMkLst>
      </pc:sldChg>
      <pc:sldChg chg="del">
        <pc:chgData name="Han, Ma Ai Thanda" userId="1f84f294-3e8e-4ac2-89c5-76456c6529f7" providerId="ADAL" clId="{3A859043-DDAC-43CE-9A2A-61152639C61C}" dt="2026-01-15T22:33:48.656" v="17" actId="47"/>
        <pc:sldMkLst>
          <pc:docMk/>
          <pc:sldMk cId="4275150074" sldId="456"/>
        </pc:sldMkLst>
      </pc:sldChg>
      <pc:sldChg chg="modSp mod">
        <pc:chgData name="Han, Ma Ai Thanda" userId="1f84f294-3e8e-4ac2-89c5-76456c6529f7" providerId="ADAL" clId="{3A859043-DDAC-43CE-9A2A-61152639C61C}" dt="2026-01-20T00:45:27.280" v="437" actId="1037"/>
        <pc:sldMkLst>
          <pc:docMk/>
          <pc:sldMk cId="2993618226" sldId="469"/>
        </pc:sldMkLst>
        <pc:spChg chg="mod">
          <ac:chgData name="Han, Ma Ai Thanda" userId="1f84f294-3e8e-4ac2-89c5-76456c6529f7" providerId="ADAL" clId="{3A859043-DDAC-43CE-9A2A-61152639C61C}" dt="2026-01-20T00:44:48.019" v="394" actId="20577"/>
          <ac:spMkLst>
            <pc:docMk/>
            <pc:sldMk cId="2993618226" sldId="469"/>
            <ac:spMk id="31" creationId="{00000000-0000-0000-0000-000000000000}"/>
          </ac:spMkLst>
        </pc:spChg>
        <pc:grpChg chg="mod">
          <ac:chgData name="Han, Ma Ai Thanda" userId="1f84f294-3e8e-4ac2-89c5-76456c6529f7" providerId="ADAL" clId="{3A859043-DDAC-43CE-9A2A-61152639C61C}" dt="2026-01-20T00:45:23.786" v="434" actId="14100"/>
          <ac:grpSpMkLst>
            <pc:docMk/>
            <pc:sldMk cId="2993618226" sldId="469"/>
            <ac:grpSpMk id="30" creationId="{00000000-0000-0000-0000-000000000000}"/>
          </ac:grpSpMkLst>
        </pc:grpChg>
        <pc:cxnChg chg="mod">
          <ac:chgData name="Han, Ma Ai Thanda" userId="1f84f294-3e8e-4ac2-89c5-76456c6529f7" providerId="ADAL" clId="{3A859043-DDAC-43CE-9A2A-61152639C61C}" dt="2026-01-20T00:45:14.794" v="432" actId="1036"/>
          <ac:cxnSpMkLst>
            <pc:docMk/>
            <pc:sldMk cId="2993618226" sldId="469"/>
            <ac:cxnSpMk id="33" creationId="{00000000-0000-0000-0000-000000000000}"/>
          </ac:cxnSpMkLst>
        </pc:cxnChg>
        <pc:cxnChg chg="mod">
          <ac:chgData name="Han, Ma Ai Thanda" userId="1f84f294-3e8e-4ac2-89c5-76456c6529f7" providerId="ADAL" clId="{3A859043-DDAC-43CE-9A2A-61152639C61C}" dt="2026-01-20T00:45:27.280" v="437" actId="1037"/>
          <ac:cxnSpMkLst>
            <pc:docMk/>
            <pc:sldMk cId="2993618226" sldId="469"/>
            <ac:cxnSpMk id="34" creationId="{00000000-0000-0000-0000-000000000000}"/>
          </ac:cxnSpMkLst>
        </pc:cxnChg>
      </pc:sldChg>
      <pc:sldChg chg="addSp modSp mod modAnim">
        <pc:chgData name="Han, Ma Ai Thanda" userId="1f84f294-3e8e-4ac2-89c5-76456c6529f7" providerId="ADAL" clId="{3A859043-DDAC-43CE-9A2A-61152639C61C}" dt="2026-01-20T00:33:22.622" v="77"/>
        <pc:sldMkLst>
          <pc:docMk/>
          <pc:sldMk cId="1482041838" sldId="495"/>
        </pc:sldMkLst>
        <pc:spChg chg="add mod">
          <ac:chgData name="Han, Ma Ai Thanda" userId="1f84f294-3e8e-4ac2-89c5-76456c6529f7" providerId="ADAL" clId="{3A859043-DDAC-43CE-9A2A-61152639C61C}" dt="2026-01-20T00:33:17.101" v="76" actId="208"/>
          <ac:spMkLst>
            <pc:docMk/>
            <pc:sldMk cId="1482041838" sldId="495"/>
            <ac:spMk id="4" creationId="{35239C6C-0A14-1CB5-7331-164DB3C43D5D}"/>
          </ac:spMkLst>
        </pc:spChg>
      </pc:sldChg>
      <pc:sldChg chg="delSp modSp mod">
        <pc:chgData name="Han, Ma Ai Thanda" userId="1f84f294-3e8e-4ac2-89c5-76456c6529f7" providerId="ADAL" clId="{3A859043-DDAC-43CE-9A2A-61152639C61C}" dt="2026-01-20T00:08:26.308" v="67" actId="478"/>
        <pc:sldMkLst>
          <pc:docMk/>
          <pc:sldMk cId="2623773604" sldId="498"/>
        </pc:sldMkLst>
        <pc:spChg chg="mod">
          <ac:chgData name="Han, Ma Ai Thanda" userId="1f84f294-3e8e-4ac2-89c5-76456c6529f7" providerId="ADAL" clId="{3A859043-DDAC-43CE-9A2A-61152639C61C}" dt="2026-01-20T00:08:08.773" v="65" actId="20577"/>
          <ac:spMkLst>
            <pc:docMk/>
            <pc:sldMk cId="2623773604" sldId="498"/>
            <ac:spMk id="3" creationId="{B3554F7F-8032-33EE-942C-F4A619A01577}"/>
          </ac:spMkLst>
        </pc:spChg>
        <pc:spChg chg="del">
          <ac:chgData name="Han, Ma Ai Thanda" userId="1f84f294-3e8e-4ac2-89c5-76456c6529f7" providerId="ADAL" clId="{3A859043-DDAC-43CE-9A2A-61152639C61C}" dt="2026-01-20T00:08:26.308" v="67" actId="478"/>
          <ac:spMkLst>
            <pc:docMk/>
            <pc:sldMk cId="2623773604" sldId="498"/>
            <ac:spMk id="4" creationId="{CEFD18C6-8653-91D9-6C9A-BFD4DAE4FCE7}"/>
          </ac:spMkLst>
        </pc:spChg>
        <pc:spChg chg="mod">
          <ac:chgData name="Han, Ma Ai Thanda" userId="1f84f294-3e8e-4ac2-89c5-76456c6529f7" providerId="ADAL" clId="{3A859043-DDAC-43CE-9A2A-61152639C61C}" dt="2026-01-20T00:08:24.647" v="66" actId="1076"/>
          <ac:spMkLst>
            <pc:docMk/>
            <pc:sldMk cId="2623773604" sldId="498"/>
            <ac:spMk id="5" creationId="{78A58D3D-B5E4-12CE-3ED2-B64E8F67D933}"/>
          </ac:spMkLst>
        </pc:spChg>
      </pc:sldChg>
      <pc:sldChg chg="modSp mod">
        <pc:chgData name="Han, Ma Ai Thanda" userId="1f84f294-3e8e-4ac2-89c5-76456c6529f7" providerId="ADAL" clId="{3A859043-DDAC-43CE-9A2A-61152639C61C}" dt="2026-01-20T00:14:40.627" v="68" actId="732"/>
        <pc:sldMkLst>
          <pc:docMk/>
          <pc:sldMk cId="2946905893" sldId="501"/>
        </pc:sldMkLst>
        <pc:picChg chg="mod modCrop">
          <ac:chgData name="Han, Ma Ai Thanda" userId="1f84f294-3e8e-4ac2-89c5-76456c6529f7" providerId="ADAL" clId="{3A859043-DDAC-43CE-9A2A-61152639C61C}" dt="2026-01-20T00:14:40.627" v="68" actId="732"/>
          <ac:picMkLst>
            <pc:docMk/>
            <pc:sldMk cId="2946905893" sldId="501"/>
            <ac:picMk id="4" creationId="{E3DB1C54-714B-45F3-BF7D-188995635D0D}"/>
          </ac:picMkLst>
        </pc:picChg>
      </pc:sldChg>
      <pc:sldChg chg="addSp delSp modSp new mod modClrScheme chgLayout">
        <pc:chgData name="Han, Ma Ai Thanda" userId="1f84f294-3e8e-4ac2-89c5-76456c6529f7" providerId="ADAL" clId="{3A859043-DDAC-43CE-9A2A-61152639C61C}" dt="2026-01-20T00:39:00.379" v="390" actId="20577"/>
        <pc:sldMkLst>
          <pc:docMk/>
          <pc:sldMk cId="674334289" sldId="504"/>
        </pc:sldMkLst>
        <pc:spChg chg="mod ord">
          <ac:chgData name="Han, Ma Ai Thanda" userId="1f84f294-3e8e-4ac2-89c5-76456c6529f7" providerId="ADAL" clId="{3A859043-DDAC-43CE-9A2A-61152639C61C}" dt="2026-01-20T00:37:12.823" v="109" actId="700"/>
          <ac:spMkLst>
            <pc:docMk/>
            <pc:sldMk cId="674334289" sldId="504"/>
            <ac:spMk id="2" creationId="{BAE270AA-48BC-E93F-3B94-7D4DD645551E}"/>
          </ac:spMkLst>
        </pc:spChg>
        <pc:spChg chg="del mod ord">
          <ac:chgData name="Han, Ma Ai Thanda" userId="1f84f294-3e8e-4ac2-89c5-76456c6529f7" providerId="ADAL" clId="{3A859043-DDAC-43CE-9A2A-61152639C61C}" dt="2026-01-20T00:37:12.823" v="109" actId="700"/>
          <ac:spMkLst>
            <pc:docMk/>
            <pc:sldMk cId="674334289" sldId="504"/>
            <ac:spMk id="3" creationId="{F68EA0F8-6918-386B-F77A-EAAB4F665576}"/>
          </ac:spMkLst>
        </pc:spChg>
        <pc:spChg chg="add mod ord">
          <ac:chgData name="Han, Ma Ai Thanda" userId="1f84f294-3e8e-4ac2-89c5-76456c6529f7" providerId="ADAL" clId="{3A859043-DDAC-43CE-9A2A-61152639C61C}" dt="2026-01-20T00:37:34.768" v="133" actId="208"/>
          <ac:spMkLst>
            <pc:docMk/>
            <pc:sldMk cId="674334289" sldId="504"/>
            <ac:spMk id="4" creationId="{384E0E09-DEB6-1156-A9A6-EC7CFFFB701B}"/>
          </ac:spMkLst>
        </pc:spChg>
        <pc:spChg chg="add mod ord">
          <ac:chgData name="Han, Ma Ai Thanda" userId="1f84f294-3e8e-4ac2-89c5-76456c6529f7" providerId="ADAL" clId="{3A859043-DDAC-43CE-9A2A-61152639C61C}" dt="2026-01-20T00:38:25.604" v="262" actId="20577"/>
          <ac:spMkLst>
            <pc:docMk/>
            <pc:sldMk cId="674334289" sldId="504"/>
            <ac:spMk id="5" creationId="{EA84A746-726C-2C3D-7591-CFB622006F38}"/>
          </ac:spMkLst>
        </pc:spChg>
        <pc:spChg chg="add mod ord">
          <ac:chgData name="Han, Ma Ai Thanda" userId="1f84f294-3e8e-4ac2-89c5-76456c6529f7" providerId="ADAL" clId="{3A859043-DDAC-43CE-9A2A-61152639C61C}" dt="2026-01-20T00:37:41.410" v="134" actId="208"/>
          <ac:spMkLst>
            <pc:docMk/>
            <pc:sldMk cId="674334289" sldId="504"/>
            <ac:spMk id="6" creationId="{04EDF797-2A9E-F506-E489-37BFD59A3F31}"/>
          </ac:spMkLst>
        </pc:spChg>
        <pc:spChg chg="add mod ord">
          <ac:chgData name="Han, Ma Ai Thanda" userId="1f84f294-3e8e-4ac2-89c5-76456c6529f7" providerId="ADAL" clId="{3A859043-DDAC-43CE-9A2A-61152639C61C}" dt="2026-01-20T00:39:00.379" v="390" actId="20577"/>
          <ac:spMkLst>
            <pc:docMk/>
            <pc:sldMk cId="674334289" sldId="504"/>
            <ac:spMk id="7" creationId="{42A3B4C2-BC62-414B-D8AF-8DDB0CFF772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8A8509-2552-450E-AC5E-B9F38E2E9C6F}"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006562C9-BC52-46DF-9E9E-EA9CE35F6DF3}">
      <dgm:prSet custT="1"/>
      <dgm:spPr/>
      <dgm:t>
        <a:bodyPr/>
        <a:lstStyle/>
        <a:p>
          <a:r>
            <a:rPr lang="en-US" sz="2000"/>
            <a:t>Background</a:t>
          </a:r>
        </a:p>
      </dgm:t>
    </dgm:pt>
    <dgm:pt modelId="{1547CC71-6D0D-4376-A82C-83E674E0EA81}" type="parTrans" cxnId="{F6F32651-0E10-47C9-A964-72F9CFE5A8B5}">
      <dgm:prSet/>
      <dgm:spPr/>
      <dgm:t>
        <a:bodyPr/>
        <a:lstStyle/>
        <a:p>
          <a:endParaRPr lang="en-US" sz="2000"/>
        </a:p>
      </dgm:t>
    </dgm:pt>
    <dgm:pt modelId="{71593D6D-E58C-4008-AFD6-ED95DAD81ABC}" type="sibTrans" cxnId="{F6F32651-0E10-47C9-A964-72F9CFE5A8B5}">
      <dgm:prSet/>
      <dgm:spPr/>
      <dgm:t>
        <a:bodyPr/>
        <a:lstStyle/>
        <a:p>
          <a:endParaRPr lang="en-US" sz="2000"/>
        </a:p>
      </dgm:t>
    </dgm:pt>
    <dgm:pt modelId="{24217144-4F35-4E3F-BDEA-7AB67A3E3A06}">
      <dgm:prSet custT="1"/>
      <dgm:spPr/>
      <dgm:t>
        <a:bodyPr/>
        <a:lstStyle/>
        <a:p>
          <a:r>
            <a:rPr lang="en-US" sz="2000" dirty="0"/>
            <a:t>Risk factors to develop MASLD</a:t>
          </a:r>
        </a:p>
      </dgm:t>
    </dgm:pt>
    <dgm:pt modelId="{439CA457-4893-43E9-A765-E02E24687CE3}" type="parTrans" cxnId="{76F9AFED-4D7C-4F78-8EC2-EC03E3DB4602}">
      <dgm:prSet/>
      <dgm:spPr/>
      <dgm:t>
        <a:bodyPr/>
        <a:lstStyle/>
        <a:p>
          <a:endParaRPr lang="en-US" sz="2000"/>
        </a:p>
      </dgm:t>
    </dgm:pt>
    <dgm:pt modelId="{71D743E5-FBF7-44F3-90AF-18F776CFBBDB}" type="sibTrans" cxnId="{76F9AFED-4D7C-4F78-8EC2-EC03E3DB4602}">
      <dgm:prSet/>
      <dgm:spPr/>
      <dgm:t>
        <a:bodyPr/>
        <a:lstStyle/>
        <a:p>
          <a:endParaRPr lang="en-US" sz="2000"/>
        </a:p>
      </dgm:t>
    </dgm:pt>
    <dgm:pt modelId="{D227BEDD-FD88-408F-AE0D-4FA0AF351EA8}">
      <dgm:prSet custT="1"/>
      <dgm:spPr/>
      <dgm:t>
        <a:bodyPr/>
        <a:lstStyle/>
        <a:p>
          <a:r>
            <a:rPr lang="en-US" sz="2000" dirty="0"/>
            <a:t>Who to screen from general population?</a:t>
          </a:r>
        </a:p>
      </dgm:t>
    </dgm:pt>
    <dgm:pt modelId="{D9D74D87-F0DF-46BB-B93B-46B3C283488B}" type="parTrans" cxnId="{03382314-6CCF-4A68-94C2-AB29614CEF59}">
      <dgm:prSet/>
      <dgm:spPr/>
      <dgm:t>
        <a:bodyPr/>
        <a:lstStyle/>
        <a:p>
          <a:endParaRPr lang="en-US" sz="2000"/>
        </a:p>
      </dgm:t>
    </dgm:pt>
    <dgm:pt modelId="{8A152B7F-AF77-4CE5-85B7-2B86D4F66DB1}" type="sibTrans" cxnId="{03382314-6CCF-4A68-94C2-AB29614CEF59}">
      <dgm:prSet/>
      <dgm:spPr/>
      <dgm:t>
        <a:bodyPr/>
        <a:lstStyle/>
        <a:p>
          <a:endParaRPr lang="en-US" sz="2000"/>
        </a:p>
      </dgm:t>
    </dgm:pt>
    <dgm:pt modelId="{B02F63A3-3FCB-4AFA-A4B3-58824179E842}">
      <dgm:prSet custT="1"/>
      <dgm:spPr/>
      <dgm:t>
        <a:bodyPr/>
        <a:lstStyle/>
        <a:p>
          <a:r>
            <a:rPr lang="en-US" sz="2000"/>
            <a:t>How to stratify risk among MASLD</a:t>
          </a:r>
        </a:p>
      </dgm:t>
    </dgm:pt>
    <dgm:pt modelId="{9716D958-7827-4ADA-A142-0E1F9871BDDB}" type="parTrans" cxnId="{FD28B76F-ED0D-4E91-B6D6-CD7BD3D7EB43}">
      <dgm:prSet/>
      <dgm:spPr/>
      <dgm:t>
        <a:bodyPr/>
        <a:lstStyle/>
        <a:p>
          <a:endParaRPr lang="en-US" sz="2000"/>
        </a:p>
      </dgm:t>
    </dgm:pt>
    <dgm:pt modelId="{E274A88D-A0AD-427F-BA60-7909E231C792}" type="sibTrans" cxnId="{FD28B76F-ED0D-4E91-B6D6-CD7BD3D7EB43}">
      <dgm:prSet/>
      <dgm:spPr/>
      <dgm:t>
        <a:bodyPr/>
        <a:lstStyle/>
        <a:p>
          <a:endParaRPr lang="en-US" sz="2000"/>
        </a:p>
      </dgm:t>
    </dgm:pt>
    <dgm:pt modelId="{00280E5E-322B-47E9-9AFA-64CA7B003A47}">
      <dgm:prSet custT="1"/>
      <dgm:spPr/>
      <dgm:t>
        <a:bodyPr/>
        <a:lstStyle/>
        <a:p>
          <a:endParaRPr lang="en-US" sz="2000" dirty="0"/>
        </a:p>
      </dgm:t>
    </dgm:pt>
    <dgm:pt modelId="{ED71F6E0-B8CC-4A0B-9F05-D610E6B254FA}" type="parTrans" cxnId="{ACF7CF63-C33F-4915-AC68-7F4F7A8C22FA}">
      <dgm:prSet/>
      <dgm:spPr/>
      <dgm:t>
        <a:bodyPr/>
        <a:lstStyle/>
        <a:p>
          <a:endParaRPr lang="en-US" sz="2000"/>
        </a:p>
      </dgm:t>
    </dgm:pt>
    <dgm:pt modelId="{34C1E337-1C3D-4436-A668-6F2C0A595E77}" type="sibTrans" cxnId="{ACF7CF63-C33F-4915-AC68-7F4F7A8C22FA}">
      <dgm:prSet/>
      <dgm:spPr/>
      <dgm:t>
        <a:bodyPr/>
        <a:lstStyle/>
        <a:p>
          <a:endParaRPr lang="en-US" sz="2000"/>
        </a:p>
      </dgm:t>
    </dgm:pt>
    <dgm:pt modelId="{80821F17-9F42-4777-8A51-B9E588F13815}">
      <dgm:prSet custT="1"/>
      <dgm:spPr/>
      <dgm:t>
        <a:bodyPr/>
        <a:lstStyle/>
        <a:p>
          <a:r>
            <a:rPr lang="en-US" sz="2000"/>
            <a:t>Management</a:t>
          </a:r>
        </a:p>
      </dgm:t>
    </dgm:pt>
    <dgm:pt modelId="{606B738A-F69C-4500-8672-0D5A5F78B596}" type="parTrans" cxnId="{51AC5BE7-0FE1-41D3-A0A3-FEDED4E78ED7}">
      <dgm:prSet/>
      <dgm:spPr/>
      <dgm:t>
        <a:bodyPr/>
        <a:lstStyle/>
        <a:p>
          <a:endParaRPr lang="en-US" sz="2000"/>
        </a:p>
      </dgm:t>
    </dgm:pt>
    <dgm:pt modelId="{D7F664CB-61D9-49F1-8560-861330D0198E}" type="sibTrans" cxnId="{51AC5BE7-0FE1-41D3-A0A3-FEDED4E78ED7}">
      <dgm:prSet/>
      <dgm:spPr/>
      <dgm:t>
        <a:bodyPr/>
        <a:lstStyle/>
        <a:p>
          <a:endParaRPr lang="en-US" sz="2000"/>
        </a:p>
      </dgm:t>
    </dgm:pt>
    <dgm:pt modelId="{132EB31A-252E-43F8-B486-999CA3F56EC4}">
      <dgm:prSet custT="1"/>
      <dgm:spPr/>
      <dgm:t>
        <a:bodyPr/>
        <a:lstStyle/>
        <a:p>
          <a:r>
            <a:rPr lang="en-US" sz="2000"/>
            <a:t>Life-Style Intervention</a:t>
          </a:r>
        </a:p>
      </dgm:t>
    </dgm:pt>
    <dgm:pt modelId="{219D4D52-063E-4AB0-8A95-11705EE8D113}" type="parTrans" cxnId="{943B6FAD-6BEE-4861-A1A8-4AEBF62C5957}">
      <dgm:prSet/>
      <dgm:spPr/>
      <dgm:t>
        <a:bodyPr/>
        <a:lstStyle/>
        <a:p>
          <a:endParaRPr lang="en-US" sz="2000"/>
        </a:p>
      </dgm:t>
    </dgm:pt>
    <dgm:pt modelId="{189F4BD8-DF24-47F6-9C08-0A9FF59C63CD}" type="sibTrans" cxnId="{943B6FAD-6BEE-4861-A1A8-4AEBF62C5957}">
      <dgm:prSet/>
      <dgm:spPr/>
      <dgm:t>
        <a:bodyPr/>
        <a:lstStyle/>
        <a:p>
          <a:endParaRPr lang="en-US" sz="2000"/>
        </a:p>
      </dgm:t>
    </dgm:pt>
    <dgm:pt modelId="{A7EAA4F0-743A-4371-B9E3-4F76B36BD084}">
      <dgm:prSet custT="1"/>
      <dgm:spPr/>
      <dgm:t>
        <a:bodyPr/>
        <a:lstStyle/>
        <a:p>
          <a:r>
            <a:rPr lang="en-US" sz="2000" dirty="0"/>
            <a:t>Current Therapies</a:t>
          </a:r>
        </a:p>
      </dgm:t>
    </dgm:pt>
    <dgm:pt modelId="{8DD915AF-40D9-42AC-A6AC-21B19D4CE07C}" type="parTrans" cxnId="{E8A303C5-D028-400F-9C61-166175699349}">
      <dgm:prSet/>
      <dgm:spPr/>
      <dgm:t>
        <a:bodyPr/>
        <a:lstStyle/>
        <a:p>
          <a:endParaRPr lang="en-US" sz="2000"/>
        </a:p>
      </dgm:t>
    </dgm:pt>
    <dgm:pt modelId="{27393598-F9C0-4D9F-BEF9-0F5176730392}" type="sibTrans" cxnId="{E8A303C5-D028-400F-9C61-166175699349}">
      <dgm:prSet/>
      <dgm:spPr/>
      <dgm:t>
        <a:bodyPr/>
        <a:lstStyle/>
        <a:p>
          <a:endParaRPr lang="en-US" sz="2000"/>
        </a:p>
      </dgm:t>
    </dgm:pt>
    <dgm:pt modelId="{58E4635B-9C2A-4B32-8CE4-C05E135F78A4}">
      <dgm:prSet custT="1"/>
      <dgm:spPr/>
      <dgm:t>
        <a:bodyPr/>
        <a:lstStyle/>
        <a:p>
          <a:r>
            <a:rPr lang="en-US" sz="2000" dirty="0"/>
            <a:t>Who are the at-risk patients among patients with MASLD?</a:t>
          </a:r>
        </a:p>
      </dgm:t>
    </dgm:pt>
    <dgm:pt modelId="{55EFEE99-22B7-4370-B3A3-8ED7D55C8C8F}" type="parTrans" cxnId="{8494E6C8-F9FF-4673-A300-A0FCA40AEB2A}">
      <dgm:prSet/>
      <dgm:spPr/>
    </dgm:pt>
    <dgm:pt modelId="{8F7A324B-9709-4E32-97B7-0D4B3228B12D}" type="sibTrans" cxnId="{8494E6C8-F9FF-4673-A300-A0FCA40AEB2A}">
      <dgm:prSet/>
      <dgm:spPr/>
    </dgm:pt>
    <dgm:pt modelId="{115E4630-9DA7-438D-BE8F-3BF26C0FA989}" type="pres">
      <dgm:prSet presAssocID="{A78A8509-2552-450E-AC5E-B9F38E2E9C6F}" presName="linear" presStyleCnt="0">
        <dgm:presLayoutVars>
          <dgm:dir/>
          <dgm:animLvl val="lvl"/>
          <dgm:resizeHandles val="exact"/>
        </dgm:presLayoutVars>
      </dgm:prSet>
      <dgm:spPr/>
    </dgm:pt>
    <dgm:pt modelId="{B6339F89-6575-4AC1-BF68-8CD9F05924F8}" type="pres">
      <dgm:prSet presAssocID="{006562C9-BC52-46DF-9E9E-EA9CE35F6DF3}" presName="parentLin" presStyleCnt="0"/>
      <dgm:spPr/>
    </dgm:pt>
    <dgm:pt modelId="{9FCAAF2B-65C0-44B1-AA1B-4836033CF1A1}" type="pres">
      <dgm:prSet presAssocID="{006562C9-BC52-46DF-9E9E-EA9CE35F6DF3}" presName="parentLeftMargin" presStyleLbl="node1" presStyleIdx="0" presStyleCnt="3"/>
      <dgm:spPr/>
    </dgm:pt>
    <dgm:pt modelId="{F4F6A9F9-1115-48F5-8821-56625DBE969D}" type="pres">
      <dgm:prSet presAssocID="{006562C9-BC52-46DF-9E9E-EA9CE35F6DF3}" presName="parentText" presStyleLbl="node1" presStyleIdx="0" presStyleCnt="3">
        <dgm:presLayoutVars>
          <dgm:chMax val="0"/>
          <dgm:bulletEnabled val="1"/>
        </dgm:presLayoutVars>
      </dgm:prSet>
      <dgm:spPr/>
    </dgm:pt>
    <dgm:pt modelId="{16855F52-41B6-4A90-97E6-DA07F78CBC53}" type="pres">
      <dgm:prSet presAssocID="{006562C9-BC52-46DF-9E9E-EA9CE35F6DF3}" presName="negativeSpace" presStyleCnt="0"/>
      <dgm:spPr/>
    </dgm:pt>
    <dgm:pt modelId="{11C81D44-31F2-4DA4-A8B3-FBEA76680809}" type="pres">
      <dgm:prSet presAssocID="{006562C9-BC52-46DF-9E9E-EA9CE35F6DF3}" presName="childText" presStyleLbl="conFgAcc1" presStyleIdx="0" presStyleCnt="3">
        <dgm:presLayoutVars>
          <dgm:bulletEnabled val="1"/>
        </dgm:presLayoutVars>
      </dgm:prSet>
      <dgm:spPr/>
    </dgm:pt>
    <dgm:pt modelId="{F9640167-503A-4177-B9D5-D554C6A370A3}" type="pres">
      <dgm:prSet presAssocID="{71593D6D-E58C-4008-AFD6-ED95DAD81ABC}" presName="spaceBetweenRectangles" presStyleCnt="0"/>
      <dgm:spPr/>
    </dgm:pt>
    <dgm:pt modelId="{EABD5EE3-7F92-4E03-B30D-36BB234D9297}" type="pres">
      <dgm:prSet presAssocID="{B02F63A3-3FCB-4AFA-A4B3-58824179E842}" presName="parentLin" presStyleCnt="0"/>
      <dgm:spPr/>
    </dgm:pt>
    <dgm:pt modelId="{220BB172-3B00-40EA-BF46-307087702C0F}" type="pres">
      <dgm:prSet presAssocID="{B02F63A3-3FCB-4AFA-A4B3-58824179E842}" presName="parentLeftMargin" presStyleLbl="node1" presStyleIdx="0" presStyleCnt="3"/>
      <dgm:spPr/>
    </dgm:pt>
    <dgm:pt modelId="{9F1E3C60-511A-4795-8E84-EFF4682A1474}" type="pres">
      <dgm:prSet presAssocID="{B02F63A3-3FCB-4AFA-A4B3-58824179E842}" presName="parentText" presStyleLbl="node1" presStyleIdx="1" presStyleCnt="3">
        <dgm:presLayoutVars>
          <dgm:chMax val="0"/>
          <dgm:bulletEnabled val="1"/>
        </dgm:presLayoutVars>
      </dgm:prSet>
      <dgm:spPr/>
    </dgm:pt>
    <dgm:pt modelId="{F51E2D03-B0C1-435C-B4A2-5FFA790BADA6}" type="pres">
      <dgm:prSet presAssocID="{B02F63A3-3FCB-4AFA-A4B3-58824179E842}" presName="negativeSpace" presStyleCnt="0"/>
      <dgm:spPr/>
    </dgm:pt>
    <dgm:pt modelId="{6AEF4CF6-55CE-4879-BEE3-E5DFFD96A591}" type="pres">
      <dgm:prSet presAssocID="{B02F63A3-3FCB-4AFA-A4B3-58824179E842}" presName="childText" presStyleLbl="conFgAcc1" presStyleIdx="1" presStyleCnt="3">
        <dgm:presLayoutVars>
          <dgm:bulletEnabled val="1"/>
        </dgm:presLayoutVars>
      </dgm:prSet>
      <dgm:spPr/>
    </dgm:pt>
    <dgm:pt modelId="{4E423B47-5C65-49D5-8EDD-4A6B12E4D086}" type="pres">
      <dgm:prSet presAssocID="{E274A88D-A0AD-427F-BA60-7909E231C792}" presName="spaceBetweenRectangles" presStyleCnt="0"/>
      <dgm:spPr/>
    </dgm:pt>
    <dgm:pt modelId="{235BD48B-4800-4571-A518-FEBD05ED1D37}" type="pres">
      <dgm:prSet presAssocID="{80821F17-9F42-4777-8A51-B9E588F13815}" presName="parentLin" presStyleCnt="0"/>
      <dgm:spPr/>
    </dgm:pt>
    <dgm:pt modelId="{4581E417-FA11-4F11-8D31-0CBEEE9C14C2}" type="pres">
      <dgm:prSet presAssocID="{80821F17-9F42-4777-8A51-B9E588F13815}" presName="parentLeftMargin" presStyleLbl="node1" presStyleIdx="1" presStyleCnt="3"/>
      <dgm:spPr/>
    </dgm:pt>
    <dgm:pt modelId="{BECA30D6-C56C-43AC-A66E-1BD68B92893C}" type="pres">
      <dgm:prSet presAssocID="{80821F17-9F42-4777-8A51-B9E588F13815}" presName="parentText" presStyleLbl="node1" presStyleIdx="2" presStyleCnt="3">
        <dgm:presLayoutVars>
          <dgm:chMax val="0"/>
          <dgm:bulletEnabled val="1"/>
        </dgm:presLayoutVars>
      </dgm:prSet>
      <dgm:spPr/>
    </dgm:pt>
    <dgm:pt modelId="{606826F1-98F9-4CE4-8038-ADF2B7304C3D}" type="pres">
      <dgm:prSet presAssocID="{80821F17-9F42-4777-8A51-B9E588F13815}" presName="negativeSpace" presStyleCnt="0"/>
      <dgm:spPr/>
    </dgm:pt>
    <dgm:pt modelId="{7F7C57FF-8357-4517-A7A9-0F19960068C3}" type="pres">
      <dgm:prSet presAssocID="{80821F17-9F42-4777-8A51-B9E588F13815}" presName="childText" presStyleLbl="conFgAcc1" presStyleIdx="2" presStyleCnt="3">
        <dgm:presLayoutVars>
          <dgm:bulletEnabled val="1"/>
        </dgm:presLayoutVars>
      </dgm:prSet>
      <dgm:spPr/>
    </dgm:pt>
  </dgm:ptLst>
  <dgm:cxnLst>
    <dgm:cxn modelId="{3331DA0B-BA86-407D-8E13-D43BB475964C}" type="presOf" srcId="{A78A8509-2552-450E-AC5E-B9F38E2E9C6F}" destId="{115E4630-9DA7-438D-BE8F-3BF26C0FA989}" srcOrd="0" destOrd="0" presId="urn:microsoft.com/office/officeart/2005/8/layout/list1"/>
    <dgm:cxn modelId="{03382314-6CCF-4A68-94C2-AB29614CEF59}" srcId="{006562C9-BC52-46DF-9E9E-EA9CE35F6DF3}" destId="{D227BEDD-FD88-408F-AE0D-4FA0AF351EA8}" srcOrd="1" destOrd="0" parTransId="{D9D74D87-F0DF-46BB-B93B-46B3C283488B}" sibTransId="{8A152B7F-AF77-4CE5-85B7-2B86D4F66DB1}"/>
    <dgm:cxn modelId="{DEE8DA14-7339-4C91-A6C2-98F5C2CADA78}" type="presOf" srcId="{006562C9-BC52-46DF-9E9E-EA9CE35F6DF3}" destId="{9FCAAF2B-65C0-44B1-AA1B-4836033CF1A1}" srcOrd="0" destOrd="0" presId="urn:microsoft.com/office/officeart/2005/8/layout/list1"/>
    <dgm:cxn modelId="{ACF7CF63-C33F-4915-AC68-7F4F7A8C22FA}" srcId="{B02F63A3-3FCB-4AFA-A4B3-58824179E842}" destId="{00280E5E-322B-47E9-9AFA-64CA7B003A47}" srcOrd="0" destOrd="0" parTransId="{ED71F6E0-B8CC-4A0B-9F05-D610E6B254FA}" sibTransId="{34C1E337-1C3D-4436-A668-6F2C0A595E77}"/>
    <dgm:cxn modelId="{FD28B76F-ED0D-4E91-B6D6-CD7BD3D7EB43}" srcId="{A78A8509-2552-450E-AC5E-B9F38E2E9C6F}" destId="{B02F63A3-3FCB-4AFA-A4B3-58824179E842}" srcOrd="1" destOrd="0" parTransId="{9716D958-7827-4ADA-A142-0E1F9871BDDB}" sibTransId="{E274A88D-A0AD-427F-BA60-7909E231C792}"/>
    <dgm:cxn modelId="{F6F32651-0E10-47C9-A964-72F9CFE5A8B5}" srcId="{A78A8509-2552-450E-AC5E-B9F38E2E9C6F}" destId="{006562C9-BC52-46DF-9E9E-EA9CE35F6DF3}" srcOrd="0" destOrd="0" parTransId="{1547CC71-6D0D-4376-A82C-83E674E0EA81}" sibTransId="{71593D6D-E58C-4008-AFD6-ED95DAD81ABC}"/>
    <dgm:cxn modelId="{6AB62483-8C76-458A-9C06-832A6ADFCDDC}" type="presOf" srcId="{80821F17-9F42-4777-8A51-B9E588F13815}" destId="{BECA30D6-C56C-43AC-A66E-1BD68B92893C}" srcOrd="1" destOrd="0" presId="urn:microsoft.com/office/officeart/2005/8/layout/list1"/>
    <dgm:cxn modelId="{C4835395-5B60-4415-84A7-72EAD65F51A7}" type="presOf" srcId="{B02F63A3-3FCB-4AFA-A4B3-58824179E842}" destId="{220BB172-3B00-40EA-BF46-307087702C0F}" srcOrd="0" destOrd="0" presId="urn:microsoft.com/office/officeart/2005/8/layout/list1"/>
    <dgm:cxn modelId="{891FD99A-2F9F-47C5-9A5D-6841C79DEB15}" type="presOf" srcId="{80821F17-9F42-4777-8A51-B9E588F13815}" destId="{4581E417-FA11-4F11-8D31-0CBEEE9C14C2}" srcOrd="0" destOrd="0" presId="urn:microsoft.com/office/officeart/2005/8/layout/list1"/>
    <dgm:cxn modelId="{B57CF0AC-4282-490B-892A-D22A80549951}" type="presOf" srcId="{24217144-4F35-4E3F-BDEA-7AB67A3E3A06}" destId="{11C81D44-31F2-4DA4-A8B3-FBEA76680809}" srcOrd="0" destOrd="0" presId="urn:microsoft.com/office/officeart/2005/8/layout/list1"/>
    <dgm:cxn modelId="{943B6FAD-6BEE-4861-A1A8-4AEBF62C5957}" srcId="{80821F17-9F42-4777-8A51-B9E588F13815}" destId="{132EB31A-252E-43F8-B486-999CA3F56EC4}" srcOrd="0" destOrd="0" parTransId="{219D4D52-063E-4AB0-8A95-11705EE8D113}" sibTransId="{189F4BD8-DF24-47F6-9C08-0A9FF59C63CD}"/>
    <dgm:cxn modelId="{E4C6D3AD-FCA0-4098-B56A-2E5015E63F85}" type="presOf" srcId="{B02F63A3-3FCB-4AFA-A4B3-58824179E842}" destId="{9F1E3C60-511A-4795-8E84-EFF4682A1474}" srcOrd="1" destOrd="0" presId="urn:microsoft.com/office/officeart/2005/8/layout/list1"/>
    <dgm:cxn modelId="{8EE212B1-EC69-42E9-AC4E-7F9AC9B8CF9D}" type="presOf" srcId="{58E4635B-9C2A-4B32-8CE4-C05E135F78A4}" destId="{11C81D44-31F2-4DA4-A8B3-FBEA76680809}" srcOrd="0" destOrd="2" presId="urn:microsoft.com/office/officeart/2005/8/layout/list1"/>
    <dgm:cxn modelId="{2F57C4BB-1A45-4334-B4AE-0E5F72C39620}" type="presOf" srcId="{132EB31A-252E-43F8-B486-999CA3F56EC4}" destId="{7F7C57FF-8357-4517-A7A9-0F19960068C3}" srcOrd="0" destOrd="0" presId="urn:microsoft.com/office/officeart/2005/8/layout/list1"/>
    <dgm:cxn modelId="{E8A303C5-D028-400F-9C61-166175699349}" srcId="{80821F17-9F42-4777-8A51-B9E588F13815}" destId="{A7EAA4F0-743A-4371-B9E3-4F76B36BD084}" srcOrd="1" destOrd="0" parTransId="{8DD915AF-40D9-42AC-A6AC-21B19D4CE07C}" sibTransId="{27393598-F9C0-4D9F-BEF9-0F5176730392}"/>
    <dgm:cxn modelId="{8494E6C8-F9FF-4673-A300-A0FCA40AEB2A}" srcId="{006562C9-BC52-46DF-9E9E-EA9CE35F6DF3}" destId="{58E4635B-9C2A-4B32-8CE4-C05E135F78A4}" srcOrd="2" destOrd="0" parTransId="{55EFEE99-22B7-4370-B3A3-8ED7D55C8C8F}" sibTransId="{8F7A324B-9709-4E32-97B7-0D4B3228B12D}"/>
    <dgm:cxn modelId="{81016CD0-9CF0-4CCB-B8F3-934192822423}" type="presOf" srcId="{006562C9-BC52-46DF-9E9E-EA9CE35F6DF3}" destId="{F4F6A9F9-1115-48F5-8821-56625DBE969D}" srcOrd="1" destOrd="0" presId="urn:microsoft.com/office/officeart/2005/8/layout/list1"/>
    <dgm:cxn modelId="{4E5184D8-9C11-4D89-B2CD-DA548E694180}" type="presOf" srcId="{A7EAA4F0-743A-4371-B9E3-4F76B36BD084}" destId="{7F7C57FF-8357-4517-A7A9-0F19960068C3}" srcOrd="0" destOrd="1" presId="urn:microsoft.com/office/officeart/2005/8/layout/list1"/>
    <dgm:cxn modelId="{C72038DF-0DC5-43A2-9AE8-38775D1F1496}" type="presOf" srcId="{D227BEDD-FD88-408F-AE0D-4FA0AF351EA8}" destId="{11C81D44-31F2-4DA4-A8B3-FBEA76680809}" srcOrd="0" destOrd="1" presId="urn:microsoft.com/office/officeart/2005/8/layout/list1"/>
    <dgm:cxn modelId="{CC8149E6-AE05-4621-AF78-4620936F60DC}" type="presOf" srcId="{00280E5E-322B-47E9-9AFA-64CA7B003A47}" destId="{6AEF4CF6-55CE-4879-BEE3-E5DFFD96A591}" srcOrd="0" destOrd="0" presId="urn:microsoft.com/office/officeart/2005/8/layout/list1"/>
    <dgm:cxn modelId="{51AC5BE7-0FE1-41D3-A0A3-FEDED4E78ED7}" srcId="{A78A8509-2552-450E-AC5E-B9F38E2E9C6F}" destId="{80821F17-9F42-4777-8A51-B9E588F13815}" srcOrd="2" destOrd="0" parTransId="{606B738A-F69C-4500-8672-0D5A5F78B596}" sibTransId="{D7F664CB-61D9-49F1-8560-861330D0198E}"/>
    <dgm:cxn modelId="{76F9AFED-4D7C-4F78-8EC2-EC03E3DB4602}" srcId="{006562C9-BC52-46DF-9E9E-EA9CE35F6DF3}" destId="{24217144-4F35-4E3F-BDEA-7AB67A3E3A06}" srcOrd="0" destOrd="0" parTransId="{439CA457-4893-43E9-A765-E02E24687CE3}" sibTransId="{71D743E5-FBF7-44F3-90AF-18F776CFBBDB}"/>
    <dgm:cxn modelId="{C8B023FD-213C-439B-B60B-B444F7134A9A}" type="presParOf" srcId="{115E4630-9DA7-438D-BE8F-3BF26C0FA989}" destId="{B6339F89-6575-4AC1-BF68-8CD9F05924F8}" srcOrd="0" destOrd="0" presId="urn:microsoft.com/office/officeart/2005/8/layout/list1"/>
    <dgm:cxn modelId="{6447BF7D-E354-42A1-A2E1-307349A7B899}" type="presParOf" srcId="{B6339F89-6575-4AC1-BF68-8CD9F05924F8}" destId="{9FCAAF2B-65C0-44B1-AA1B-4836033CF1A1}" srcOrd="0" destOrd="0" presId="urn:microsoft.com/office/officeart/2005/8/layout/list1"/>
    <dgm:cxn modelId="{061E6A19-1E72-40F9-8B4B-A187B84FFD61}" type="presParOf" srcId="{B6339F89-6575-4AC1-BF68-8CD9F05924F8}" destId="{F4F6A9F9-1115-48F5-8821-56625DBE969D}" srcOrd="1" destOrd="0" presId="urn:microsoft.com/office/officeart/2005/8/layout/list1"/>
    <dgm:cxn modelId="{05028A7D-E6F1-4308-9194-462E1D381BCF}" type="presParOf" srcId="{115E4630-9DA7-438D-BE8F-3BF26C0FA989}" destId="{16855F52-41B6-4A90-97E6-DA07F78CBC53}" srcOrd="1" destOrd="0" presId="urn:microsoft.com/office/officeart/2005/8/layout/list1"/>
    <dgm:cxn modelId="{1E5933F4-35D5-49B3-94B8-AF00E7A7C569}" type="presParOf" srcId="{115E4630-9DA7-438D-BE8F-3BF26C0FA989}" destId="{11C81D44-31F2-4DA4-A8B3-FBEA76680809}" srcOrd="2" destOrd="0" presId="urn:microsoft.com/office/officeart/2005/8/layout/list1"/>
    <dgm:cxn modelId="{E8B42224-64EC-4144-AED9-D9AA52DE30CA}" type="presParOf" srcId="{115E4630-9DA7-438D-BE8F-3BF26C0FA989}" destId="{F9640167-503A-4177-B9D5-D554C6A370A3}" srcOrd="3" destOrd="0" presId="urn:microsoft.com/office/officeart/2005/8/layout/list1"/>
    <dgm:cxn modelId="{F6D684BE-E7CC-41B6-A153-D60FC2901CDA}" type="presParOf" srcId="{115E4630-9DA7-438D-BE8F-3BF26C0FA989}" destId="{EABD5EE3-7F92-4E03-B30D-36BB234D9297}" srcOrd="4" destOrd="0" presId="urn:microsoft.com/office/officeart/2005/8/layout/list1"/>
    <dgm:cxn modelId="{D1E7725C-1EA5-4700-85DB-EB4F968B5768}" type="presParOf" srcId="{EABD5EE3-7F92-4E03-B30D-36BB234D9297}" destId="{220BB172-3B00-40EA-BF46-307087702C0F}" srcOrd="0" destOrd="0" presId="urn:microsoft.com/office/officeart/2005/8/layout/list1"/>
    <dgm:cxn modelId="{41606C94-5806-45D8-937F-629848EE4E6D}" type="presParOf" srcId="{EABD5EE3-7F92-4E03-B30D-36BB234D9297}" destId="{9F1E3C60-511A-4795-8E84-EFF4682A1474}" srcOrd="1" destOrd="0" presId="urn:microsoft.com/office/officeart/2005/8/layout/list1"/>
    <dgm:cxn modelId="{61CF0DA6-1C38-4393-BBDB-74B564F48B63}" type="presParOf" srcId="{115E4630-9DA7-438D-BE8F-3BF26C0FA989}" destId="{F51E2D03-B0C1-435C-B4A2-5FFA790BADA6}" srcOrd="5" destOrd="0" presId="urn:microsoft.com/office/officeart/2005/8/layout/list1"/>
    <dgm:cxn modelId="{DA39A761-ECE0-457D-A950-42E75E135505}" type="presParOf" srcId="{115E4630-9DA7-438D-BE8F-3BF26C0FA989}" destId="{6AEF4CF6-55CE-4879-BEE3-E5DFFD96A591}" srcOrd="6" destOrd="0" presId="urn:microsoft.com/office/officeart/2005/8/layout/list1"/>
    <dgm:cxn modelId="{24A7F37F-FE7A-4F2F-9E21-CA013A6EEA54}" type="presParOf" srcId="{115E4630-9DA7-438D-BE8F-3BF26C0FA989}" destId="{4E423B47-5C65-49D5-8EDD-4A6B12E4D086}" srcOrd="7" destOrd="0" presId="urn:microsoft.com/office/officeart/2005/8/layout/list1"/>
    <dgm:cxn modelId="{F44841BB-064E-40AD-A57D-7077BF31D8F6}" type="presParOf" srcId="{115E4630-9DA7-438D-BE8F-3BF26C0FA989}" destId="{235BD48B-4800-4571-A518-FEBD05ED1D37}" srcOrd="8" destOrd="0" presId="urn:microsoft.com/office/officeart/2005/8/layout/list1"/>
    <dgm:cxn modelId="{2EEB0030-8FE0-4531-BD06-74C0BB7E2220}" type="presParOf" srcId="{235BD48B-4800-4571-A518-FEBD05ED1D37}" destId="{4581E417-FA11-4F11-8D31-0CBEEE9C14C2}" srcOrd="0" destOrd="0" presId="urn:microsoft.com/office/officeart/2005/8/layout/list1"/>
    <dgm:cxn modelId="{3E2D325E-B7D9-4FDA-9834-70BC46FA45BD}" type="presParOf" srcId="{235BD48B-4800-4571-A518-FEBD05ED1D37}" destId="{BECA30D6-C56C-43AC-A66E-1BD68B92893C}" srcOrd="1" destOrd="0" presId="urn:microsoft.com/office/officeart/2005/8/layout/list1"/>
    <dgm:cxn modelId="{7B09C850-7699-4251-965C-BAADE74C14BC}" type="presParOf" srcId="{115E4630-9DA7-438D-BE8F-3BF26C0FA989}" destId="{606826F1-98F9-4CE4-8038-ADF2B7304C3D}" srcOrd="9" destOrd="0" presId="urn:microsoft.com/office/officeart/2005/8/layout/list1"/>
    <dgm:cxn modelId="{84DC1F45-FB58-44D5-8225-EF3944E8EC97}" type="presParOf" srcId="{115E4630-9DA7-438D-BE8F-3BF26C0FA989}" destId="{7F7C57FF-8357-4517-A7A9-0F19960068C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F1E9FBD-50DD-1543-91F7-083B279E9975}" type="doc">
      <dgm:prSet loTypeId="urn:microsoft.com/office/officeart/2005/8/layout/hList1" loCatId="" qsTypeId="urn:microsoft.com/office/officeart/2005/8/quickstyle/simple4" qsCatId="simple" csTypeId="urn:microsoft.com/office/officeart/2005/8/colors/accent1_2" csCatId="accent1" phldr="1"/>
      <dgm:spPr/>
      <dgm:t>
        <a:bodyPr/>
        <a:lstStyle/>
        <a:p>
          <a:endParaRPr lang="en-US"/>
        </a:p>
      </dgm:t>
    </dgm:pt>
    <dgm:pt modelId="{3AD3B639-6808-CF48-AFA6-23D2D04EB758}">
      <dgm:prSet phldrT="[Text]"/>
      <dgm:spPr/>
      <dgm:t>
        <a:bodyPr/>
        <a:lstStyle/>
        <a:p>
          <a:r>
            <a:rPr lang="en-US" dirty="0"/>
            <a:t>Low CHO diet</a:t>
          </a:r>
        </a:p>
      </dgm:t>
    </dgm:pt>
    <dgm:pt modelId="{3639B28E-5C7E-4F4E-A888-3A7A83D7FF06}" type="parTrans" cxnId="{3064AD65-FD06-204A-8225-1864D53DE575}">
      <dgm:prSet/>
      <dgm:spPr/>
      <dgm:t>
        <a:bodyPr/>
        <a:lstStyle/>
        <a:p>
          <a:endParaRPr lang="en-US"/>
        </a:p>
      </dgm:t>
    </dgm:pt>
    <dgm:pt modelId="{1D8D8942-8A31-FE46-8FBB-DE32E074F5E8}" type="sibTrans" cxnId="{3064AD65-FD06-204A-8225-1864D53DE575}">
      <dgm:prSet/>
      <dgm:spPr/>
      <dgm:t>
        <a:bodyPr/>
        <a:lstStyle/>
        <a:p>
          <a:endParaRPr lang="en-US"/>
        </a:p>
      </dgm:t>
    </dgm:pt>
    <dgm:pt modelId="{9537785D-8652-3347-A2C3-46ADD5F7A083}">
      <dgm:prSet phldrT="[Text]"/>
      <dgm:spPr/>
      <dgm:t>
        <a:bodyPr/>
        <a:lstStyle/>
        <a:p>
          <a:r>
            <a:rPr lang="en-US" dirty="0"/>
            <a:t>Improves liver fat metabolism</a:t>
          </a:r>
        </a:p>
      </dgm:t>
    </dgm:pt>
    <dgm:pt modelId="{7D778E7D-FD64-6D4A-97D3-E72B35D66662}" type="parTrans" cxnId="{BFEA9500-A83E-E449-8124-4372DEACA558}">
      <dgm:prSet/>
      <dgm:spPr/>
      <dgm:t>
        <a:bodyPr/>
        <a:lstStyle/>
        <a:p>
          <a:endParaRPr lang="en-US"/>
        </a:p>
      </dgm:t>
    </dgm:pt>
    <dgm:pt modelId="{34D0A62B-FD98-7744-9205-DD2A1E26C48A}" type="sibTrans" cxnId="{BFEA9500-A83E-E449-8124-4372DEACA558}">
      <dgm:prSet/>
      <dgm:spPr/>
      <dgm:t>
        <a:bodyPr/>
        <a:lstStyle/>
        <a:p>
          <a:endParaRPr lang="en-US"/>
        </a:p>
      </dgm:t>
    </dgm:pt>
    <dgm:pt modelId="{65504AEE-EECE-BA4A-9AF5-4156AFE119A9}">
      <dgm:prSet phldrT="[Text]"/>
      <dgm:spPr/>
      <dgm:t>
        <a:bodyPr/>
        <a:lstStyle/>
        <a:p>
          <a:r>
            <a:rPr lang="en-US" dirty="0"/>
            <a:t>Mediterranean diet</a:t>
          </a:r>
        </a:p>
      </dgm:t>
    </dgm:pt>
    <dgm:pt modelId="{ED7DBCDD-DBAA-EC4B-B41C-22591C74609F}" type="parTrans" cxnId="{2D554FA8-5824-AE49-9FB9-2CEAE5968D89}">
      <dgm:prSet/>
      <dgm:spPr/>
      <dgm:t>
        <a:bodyPr/>
        <a:lstStyle/>
        <a:p>
          <a:endParaRPr lang="en-US"/>
        </a:p>
      </dgm:t>
    </dgm:pt>
    <dgm:pt modelId="{76295A04-EE9D-3246-B4B4-52DFD7156A72}" type="sibTrans" cxnId="{2D554FA8-5824-AE49-9FB9-2CEAE5968D89}">
      <dgm:prSet/>
      <dgm:spPr/>
      <dgm:t>
        <a:bodyPr/>
        <a:lstStyle/>
        <a:p>
          <a:endParaRPr lang="en-US"/>
        </a:p>
      </dgm:t>
    </dgm:pt>
    <dgm:pt modelId="{CEF5A218-4C5A-5841-87A7-7BDB4C7F5F1E}">
      <dgm:prSet phldrT="[Text]"/>
      <dgm:spPr/>
      <dgm:t>
        <a:bodyPr/>
        <a:lstStyle/>
        <a:p>
          <a:r>
            <a:rPr lang="en-US" dirty="0"/>
            <a:t>Improves </a:t>
          </a:r>
          <a:r>
            <a:rPr lang="en-US" dirty="0" err="1"/>
            <a:t>steatosis</a:t>
          </a:r>
          <a:r>
            <a:rPr lang="en-US" dirty="0"/>
            <a:t>, IR, even without weight loss</a:t>
          </a:r>
        </a:p>
      </dgm:t>
    </dgm:pt>
    <dgm:pt modelId="{7E5D0645-FB69-F043-BF1F-BC5DCC9ECFF1}" type="parTrans" cxnId="{38A51DC9-D50F-EF4E-8EAC-2CA477019EB1}">
      <dgm:prSet/>
      <dgm:spPr/>
      <dgm:t>
        <a:bodyPr/>
        <a:lstStyle/>
        <a:p>
          <a:endParaRPr lang="en-US"/>
        </a:p>
      </dgm:t>
    </dgm:pt>
    <dgm:pt modelId="{92E001BF-5146-6147-A0CB-8F942A0CC6FF}" type="sibTrans" cxnId="{38A51DC9-D50F-EF4E-8EAC-2CA477019EB1}">
      <dgm:prSet/>
      <dgm:spPr/>
      <dgm:t>
        <a:bodyPr/>
        <a:lstStyle/>
        <a:p>
          <a:endParaRPr lang="en-US"/>
        </a:p>
      </dgm:t>
    </dgm:pt>
    <dgm:pt modelId="{E43731A7-AFB1-9C4D-8756-7A17FFB03850}">
      <dgm:prSet phldrT="[Text]"/>
      <dgm:spPr/>
      <dgm:t>
        <a:bodyPr/>
        <a:lstStyle/>
        <a:p>
          <a:r>
            <a:rPr lang="en-US" dirty="0"/>
            <a:t>Reduce CV events, metabolic syndrome </a:t>
          </a:r>
        </a:p>
      </dgm:t>
    </dgm:pt>
    <dgm:pt modelId="{68CB9823-EDB9-254F-B4BC-261E48B91669}" type="parTrans" cxnId="{136922E1-E974-3541-8EB3-C45DD7CF7DE6}">
      <dgm:prSet/>
      <dgm:spPr/>
      <dgm:t>
        <a:bodyPr/>
        <a:lstStyle/>
        <a:p>
          <a:endParaRPr lang="en-US"/>
        </a:p>
      </dgm:t>
    </dgm:pt>
    <dgm:pt modelId="{7B882374-A8F0-7746-9D6F-3468E3C36018}" type="sibTrans" cxnId="{136922E1-E974-3541-8EB3-C45DD7CF7DE6}">
      <dgm:prSet/>
      <dgm:spPr/>
      <dgm:t>
        <a:bodyPr/>
        <a:lstStyle/>
        <a:p>
          <a:endParaRPr lang="en-US"/>
        </a:p>
      </dgm:t>
    </dgm:pt>
    <dgm:pt modelId="{9319FF39-5227-7A46-B5DC-C478321C89E5}">
      <dgm:prSet phldrT="[Text]"/>
      <dgm:spPr/>
      <dgm:t>
        <a:bodyPr/>
        <a:lstStyle/>
        <a:p>
          <a:r>
            <a:rPr lang="en-US" dirty="0"/>
            <a:t>Coffee (caffeinated, filtered)</a:t>
          </a:r>
        </a:p>
      </dgm:t>
    </dgm:pt>
    <dgm:pt modelId="{3DAB18B0-07B1-8B4B-AEF2-07EC71605D8F}" type="parTrans" cxnId="{ADCE890C-E686-7345-AE55-45126B549522}">
      <dgm:prSet/>
      <dgm:spPr/>
      <dgm:t>
        <a:bodyPr/>
        <a:lstStyle/>
        <a:p>
          <a:endParaRPr lang="en-US"/>
        </a:p>
      </dgm:t>
    </dgm:pt>
    <dgm:pt modelId="{FFE2F58F-2AF6-AF45-93E4-A380FE347DC0}" type="sibTrans" cxnId="{ADCE890C-E686-7345-AE55-45126B549522}">
      <dgm:prSet/>
      <dgm:spPr/>
      <dgm:t>
        <a:bodyPr/>
        <a:lstStyle/>
        <a:p>
          <a:endParaRPr lang="en-US"/>
        </a:p>
      </dgm:t>
    </dgm:pt>
    <dgm:pt modelId="{23271B35-02D9-AC48-AD18-A9B37D1179FC}">
      <dgm:prSet phldrT="[Text]"/>
      <dgm:spPr/>
      <dgm:t>
        <a:bodyPr/>
        <a:lstStyle/>
        <a:p>
          <a:r>
            <a:rPr lang="en-US" dirty="0"/>
            <a:t>≥3 cups/day-decrease mortality</a:t>
          </a:r>
        </a:p>
      </dgm:t>
    </dgm:pt>
    <dgm:pt modelId="{B39BBF2C-7812-F640-8CB2-8D0D6A69D659}" type="parTrans" cxnId="{7AEA43D7-3F8E-904B-9022-F9A87DF8AC71}">
      <dgm:prSet/>
      <dgm:spPr/>
      <dgm:t>
        <a:bodyPr/>
        <a:lstStyle/>
        <a:p>
          <a:endParaRPr lang="en-US"/>
        </a:p>
      </dgm:t>
    </dgm:pt>
    <dgm:pt modelId="{14F70E02-CE09-8045-8D2D-8E9FB42AE423}" type="sibTrans" cxnId="{7AEA43D7-3F8E-904B-9022-F9A87DF8AC71}">
      <dgm:prSet/>
      <dgm:spPr/>
      <dgm:t>
        <a:bodyPr/>
        <a:lstStyle/>
        <a:p>
          <a:endParaRPr lang="en-US"/>
        </a:p>
      </dgm:t>
    </dgm:pt>
    <dgm:pt modelId="{53300658-8295-8945-9AEB-2AFB925F52E8}">
      <dgm:prSet phldrT="[Text]"/>
      <dgm:spPr/>
      <dgm:t>
        <a:bodyPr/>
        <a:lstStyle/>
        <a:p>
          <a:r>
            <a:rPr lang="en-US" dirty="0"/>
            <a:t>Alcohol consumption</a:t>
          </a:r>
        </a:p>
      </dgm:t>
    </dgm:pt>
    <dgm:pt modelId="{FBDE4E0F-AAF0-9644-A983-6E7734B135EB}" type="parTrans" cxnId="{B7E8168A-BC0E-B146-AAE2-950161AD4E55}">
      <dgm:prSet/>
      <dgm:spPr/>
      <dgm:t>
        <a:bodyPr/>
        <a:lstStyle/>
        <a:p>
          <a:endParaRPr lang="en-US"/>
        </a:p>
      </dgm:t>
    </dgm:pt>
    <dgm:pt modelId="{739A8F82-34CA-914D-B56D-6485BB00175A}" type="sibTrans" cxnId="{B7E8168A-BC0E-B146-AAE2-950161AD4E55}">
      <dgm:prSet/>
      <dgm:spPr/>
      <dgm:t>
        <a:bodyPr/>
        <a:lstStyle/>
        <a:p>
          <a:endParaRPr lang="en-US"/>
        </a:p>
      </dgm:t>
    </dgm:pt>
    <dgm:pt modelId="{08570A44-7F73-7E4B-B427-F58A45D4C6DE}">
      <dgm:prSet phldrT="[Text]"/>
      <dgm:spPr/>
      <dgm:t>
        <a:bodyPr/>
        <a:lstStyle/>
        <a:p>
          <a:r>
            <a:rPr lang="en-US" dirty="0"/>
            <a:t>Reduce or abstinence</a:t>
          </a:r>
        </a:p>
      </dgm:t>
    </dgm:pt>
    <dgm:pt modelId="{FCE5D19E-C846-9247-8FB1-8A1DAADAD79A}" type="parTrans" cxnId="{89C1DC06-2C6C-E346-809A-EE0447AB8412}">
      <dgm:prSet/>
      <dgm:spPr/>
      <dgm:t>
        <a:bodyPr/>
        <a:lstStyle/>
        <a:p>
          <a:endParaRPr lang="en-US"/>
        </a:p>
      </dgm:t>
    </dgm:pt>
    <dgm:pt modelId="{D90FE360-574A-684C-A188-D4A13BCB6F60}" type="sibTrans" cxnId="{89C1DC06-2C6C-E346-809A-EE0447AB8412}">
      <dgm:prSet/>
      <dgm:spPr/>
      <dgm:t>
        <a:bodyPr/>
        <a:lstStyle/>
        <a:p>
          <a:endParaRPr lang="en-US"/>
        </a:p>
      </dgm:t>
    </dgm:pt>
    <dgm:pt modelId="{6D02C66F-0EE6-C14B-ACD4-924EC91B1D06}">
      <dgm:prSet phldrT="[Text]"/>
      <dgm:spPr/>
      <dgm:t>
        <a:bodyPr/>
        <a:lstStyle/>
        <a:p>
          <a:r>
            <a:rPr lang="en-US" dirty="0"/>
            <a:t>Reduce fibrosis</a:t>
          </a:r>
        </a:p>
      </dgm:t>
    </dgm:pt>
    <dgm:pt modelId="{49F92ACE-2880-E643-9A38-09C58C02876C}" type="parTrans" cxnId="{6D2CDE50-42D5-E44E-9FB6-4AAE33CE741F}">
      <dgm:prSet/>
      <dgm:spPr/>
      <dgm:t>
        <a:bodyPr/>
        <a:lstStyle/>
        <a:p>
          <a:endParaRPr lang="en-US"/>
        </a:p>
      </dgm:t>
    </dgm:pt>
    <dgm:pt modelId="{56F6BD57-7EB5-A44A-8201-EC3AB7CBEC92}" type="sibTrans" cxnId="{6D2CDE50-42D5-E44E-9FB6-4AAE33CE741F}">
      <dgm:prSet/>
      <dgm:spPr/>
      <dgm:t>
        <a:bodyPr/>
        <a:lstStyle/>
        <a:p>
          <a:endParaRPr lang="en-US"/>
        </a:p>
      </dgm:t>
    </dgm:pt>
    <dgm:pt modelId="{CEED232B-3CBC-BD43-B0F5-BA2317F72355}">
      <dgm:prSet phldrT="[Text]"/>
      <dgm:spPr/>
      <dgm:t>
        <a:bodyPr/>
        <a:lstStyle/>
        <a:p>
          <a:r>
            <a:rPr lang="en-US" dirty="0"/>
            <a:t>Limit ≤2 drinks/d for female,  ≤3 drinks/d for male</a:t>
          </a:r>
        </a:p>
      </dgm:t>
    </dgm:pt>
    <dgm:pt modelId="{522CA5E4-AE32-3D4B-9ADB-DCB54414B796}" type="parTrans" cxnId="{D336CC55-FD38-024B-9CEB-5576F9A08C9F}">
      <dgm:prSet/>
      <dgm:spPr/>
      <dgm:t>
        <a:bodyPr/>
        <a:lstStyle/>
        <a:p>
          <a:endParaRPr lang="en-US"/>
        </a:p>
      </dgm:t>
    </dgm:pt>
    <dgm:pt modelId="{353D58D1-EE0F-CF46-9761-D458B3CD5A38}" type="sibTrans" cxnId="{D336CC55-FD38-024B-9CEB-5576F9A08C9F}">
      <dgm:prSet/>
      <dgm:spPr/>
      <dgm:t>
        <a:bodyPr/>
        <a:lstStyle/>
        <a:p>
          <a:endParaRPr lang="en-US"/>
        </a:p>
      </dgm:t>
    </dgm:pt>
    <dgm:pt modelId="{BE3E0D72-7CFF-BB48-A3AA-99E46CE4831E}">
      <dgm:prSet phldrT="[Text]"/>
      <dgm:spPr/>
      <dgm:t>
        <a:bodyPr/>
        <a:lstStyle/>
        <a:p>
          <a:r>
            <a:rPr lang="en-US" dirty="0"/>
            <a:t>Limit 20g/d for female, 30 g/d for male</a:t>
          </a:r>
        </a:p>
      </dgm:t>
    </dgm:pt>
    <dgm:pt modelId="{5560245B-75AD-1B4F-B163-9E7F27267758}" type="parTrans" cxnId="{12AA13B6-86EF-E74A-A62B-97D8425D1FDC}">
      <dgm:prSet/>
      <dgm:spPr/>
      <dgm:t>
        <a:bodyPr/>
        <a:lstStyle/>
        <a:p>
          <a:endParaRPr lang="en-US"/>
        </a:p>
      </dgm:t>
    </dgm:pt>
    <dgm:pt modelId="{EB1429C4-0509-754E-A1D0-9B67B329A5B4}" type="sibTrans" cxnId="{12AA13B6-86EF-E74A-A62B-97D8425D1FDC}">
      <dgm:prSet/>
      <dgm:spPr/>
      <dgm:t>
        <a:bodyPr/>
        <a:lstStyle/>
        <a:p>
          <a:endParaRPr lang="en-US"/>
        </a:p>
      </dgm:t>
    </dgm:pt>
    <dgm:pt modelId="{FB68A7FF-4433-6741-9EEE-411D7A496265}" type="pres">
      <dgm:prSet presAssocID="{8F1E9FBD-50DD-1543-91F7-083B279E9975}" presName="Name0" presStyleCnt="0">
        <dgm:presLayoutVars>
          <dgm:dir/>
          <dgm:animLvl val="lvl"/>
          <dgm:resizeHandles val="exact"/>
        </dgm:presLayoutVars>
      </dgm:prSet>
      <dgm:spPr/>
    </dgm:pt>
    <dgm:pt modelId="{FFE75BC4-2EF6-D24D-A156-71F68C44ECF5}" type="pres">
      <dgm:prSet presAssocID="{3AD3B639-6808-CF48-AFA6-23D2D04EB758}" presName="composite" presStyleCnt="0"/>
      <dgm:spPr/>
    </dgm:pt>
    <dgm:pt modelId="{2EF10B92-7AA6-8742-ACD9-375F9744BB6E}" type="pres">
      <dgm:prSet presAssocID="{3AD3B639-6808-CF48-AFA6-23D2D04EB758}" presName="parTx" presStyleLbl="alignNode1" presStyleIdx="0" presStyleCnt="4">
        <dgm:presLayoutVars>
          <dgm:chMax val="0"/>
          <dgm:chPref val="0"/>
          <dgm:bulletEnabled val="1"/>
        </dgm:presLayoutVars>
      </dgm:prSet>
      <dgm:spPr/>
    </dgm:pt>
    <dgm:pt modelId="{C4509A9C-2FAF-8E42-BA22-475B4C5082B3}" type="pres">
      <dgm:prSet presAssocID="{3AD3B639-6808-CF48-AFA6-23D2D04EB758}" presName="desTx" presStyleLbl="alignAccFollowNode1" presStyleIdx="0" presStyleCnt="4">
        <dgm:presLayoutVars>
          <dgm:bulletEnabled val="1"/>
        </dgm:presLayoutVars>
      </dgm:prSet>
      <dgm:spPr/>
    </dgm:pt>
    <dgm:pt modelId="{A31FD69D-6C2E-6C4A-AB2C-0CA9D50B28A4}" type="pres">
      <dgm:prSet presAssocID="{1D8D8942-8A31-FE46-8FBB-DE32E074F5E8}" presName="space" presStyleCnt="0"/>
      <dgm:spPr/>
    </dgm:pt>
    <dgm:pt modelId="{CF42E14E-4A5A-5248-BF90-4F1F55CF48F7}" type="pres">
      <dgm:prSet presAssocID="{65504AEE-EECE-BA4A-9AF5-4156AFE119A9}" presName="composite" presStyleCnt="0"/>
      <dgm:spPr/>
    </dgm:pt>
    <dgm:pt modelId="{96B8C6DF-C151-664A-9825-599611998223}" type="pres">
      <dgm:prSet presAssocID="{65504AEE-EECE-BA4A-9AF5-4156AFE119A9}" presName="parTx" presStyleLbl="alignNode1" presStyleIdx="1" presStyleCnt="4">
        <dgm:presLayoutVars>
          <dgm:chMax val="0"/>
          <dgm:chPref val="0"/>
          <dgm:bulletEnabled val="1"/>
        </dgm:presLayoutVars>
      </dgm:prSet>
      <dgm:spPr/>
    </dgm:pt>
    <dgm:pt modelId="{1A66AB1C-8D4B-EC4F-A1CD-80E8EC80701F}" type="pres">
      <dgm:prSet presAssocID="{65504AEE-EECE-BA4A-9AF5-4156AFE119A9}" presName="desTx" presStyleLbl="alignAccFollowNode1" presStyleIdx="1" presStyleCnt="4">
        <dgm:presLayoutVars>
          <dgm:bulletEnabled val="1"/>
        </dgm:presLayoutVars>
      </dgm:prSet>
      <dgm:spPr/>
    </dgm:pt>
    <dgm:pt modelId="{AC96EB31-84A2-0B4E-8189-3B75E216A137}" type="pres">
      <dgm:prSet presAssocID="{76295A04-EE9D-3246-B4B4-52DFD7156A72}" presName="space" presStyleCnt="0"/>
      <dgm:spPr/>
    </dgm:pt>
    <dgm:pt modelId="{E7D07F32-3D07-FB42-8941-CA867B4C2068}" type="pres">
      <dgm:prSet presAssocID="{9319FF39-5227-7A46-B5DC-C478321C89E5}" presName="composite" presStyleCnt="0"/>
      <dgm:spPr/>
    </dgm:pt>
    <dgm:pt modelId="{E36451C0-2771-4C47-A8F4-3F0D7AFFE36D}" type="pres">
      <dgm:prSet presAssocID="{9319FF39-5227-7A46-B5DC-C478321C89E5}" presName="parTx" presStyleLbl="alignNode1" presStyleIdx="2" presStyleCnt="4">
        <dgm:presLayoutVars>
          <dgm:chMax val="0"/>
          <dgm:chPref val="0"/>
          <dgm:bulletEnabled val="1"/>
        </dgm:presLayoutVars>
      </dgm:prSet>
      <dgm:spPr/>
    </dgm:pt>
    <dgm:pt modelId="{09C4A78B-C253-3541-897E-3A3F5BA8F06D}" type="pres">
      <dgm:prSet presAssocID="{9319FF39-5227-7A46-B5DC-C478321C89E5}" presName="desTx" presStyleLbl="alignAccFollowNode1" presStyleIdx="2" presStyleCnt="4">
        <dgm:presLayoutVars>
          <dgm:bulletEnabled val="1"/>
        </dgm:presLayoutVars>
      </dgm:prSet>
      <dgm:spPr/>
    </dgm:pt>
    <dgm:pt modelId="{464AC8B0-5F0B-D14D-AC52-7AAF53CEE94A}" type="pres">
      <dgm:prSet presAssocID="{FFE2F58F-2AF6-AF45-93E4-A380FE347DC0}" presName="space" presStyleCnt="0"/>
      <dgm:spPr/>
    </dgm:pt>
    <dgm:pt modelId="{A5B3B8E6-0840-914F-B27B-0CDDFEC9624C}" type="pres">
      <dgm:prSet presAssocID="{53300658-8295-8945-9AEB-2AFB925F52E8}" presName="composite" presStyleCnt="0"/>
      <dgm:spPr/>
    </dgm:pt>
    <dgm:pt modelId="{32AFF9AA-C822-D741-9ED6-24AFED42181F}" type="pres">
      <dgm:prSet presAssocID="{53300658-8295-8945-9AEB-2AFB925F52E8}" presName="parTx" presStyleLbl="alignNode1" presStyleIdx="3" presStyleCnt="4">
        <dgm:presLayoutVars>
          <dgm:chMax val="0"/>
          <dgm:chPref val="0"/>
          <dgm:bulletEnabled val="1"/>
        </dgm:presLayoutVars>
      </dgm:prSet>
      <dgm:spPr/>
    </dgm:pt>
    <dgm:pt modelId="{DD582D96-0CCE-714A-BEF4-E8E9A545E087}" type="pres">
      <dgm:prSet presAssocID="{53300658-8295-8945-9AEB-2AFB925F52E8}" presName="desTx" presStyleLbl="alignAccFollowNode1" presStyleIdx="3" presStyleCnt="4">
        <dgm:presLayoutVars>
          <dgm:bulletEnabled val="1"/>
        </dgm:presLayoutVars>
      </dgm:prSet>
      <dgm:spPr/>
    </dgm:pt>
  </dgm:ptLst>
  <dgm:cxnLst>
    <dgm:cxn modelId="{BFEA9500-A83E-E449-8124-4372DEACA558}" srcId="{3AD3B639-6808-CF48-AFA6-23D2D04EB758}" destId="{9537785D-8652-3347-A2C3-46ADD5F7A083}" srcOrd="0" destOrd="0" parTransId="{7D778E7D-FD64-6D4A-97D3-E72B35D66662}" sibTransId="{34D0A62B-FD98-7744-9205-DD2A1E26C48A}"/>
    <dgm:cxn modelId="{89C1DC06-2C6C-E346-809A-EE0447AB8412}" srcId="{53300658-8295-8945-9AEB-2AFB925F52E8}" destId="{08570A44-7F73-7E4B-B427-F58A45D4C6DE}" srcOrd="0" destOrd="0" parTransId="{FCE5D19E-C846-9247-8FB1-8A1DAADAD79A}" sibTransId="{D90FE360-574A-684C-A188-D4A13BCB6F60}"/>
    <dgm:cxn modelId="{ADCE890C-E686-7345-AE55-45126B549522}" srcId="{8F1E9FBD-50DD-1543-91F7-083B279E9975}" destId="{9319FF39-5227-7A46-B5DC-C478321C89E5}" srcOrd="2" destOrd="0" parTransId="{3DAB18B0-07B1-8B4B-AEF2-07EC71605D8F}" sibTransId="{FFE2F58F-2AF6-AF45-93E4-A380FE347DC0}"/>
    <dgm:cxn modelId="{65BFDD10-3D05-5343-8A0D-5DB3E1E32B00}" type="presOf" srcId="{3AD3B639-6808-CF48-AFA6-23D2D04EB758}" destId="{2EF10B92-7AA6-8742-ACD9-375F9744BB6E}" srcOrd="0" destOrd="0" presId="urn:microsoft.com/office/officeart/2005/8/layout/hList1"/>
    <dgm:cxn modelId="{47FDA615-FB28-4E43-8FBB-78218A06548E}" type="presOf" srcId="{65504AEE-EECE-BA4A-9AF5-4156AFE119A9}" destId="{96B8C6DF-C151-664A-9825-599611998223}" srcOrd="0" destOrd="0" presId="urn:microsoft.com/office/officeart/2005/8/layout/hList1"/>
    <dgm:cxn modelId="{E1CA2A28-2A05-744C-ABA6-EB810F3E8FFD}" type="presOf" srcId="{8F1E9FBD-50DD-1543-91F7-083B279E9975}" destId="{FB68A7FF-4433-6741-9EEE-411D7A496265}" srcOrd="0" destOrd="0" presId="urn:microsoft.com/office/officeart/2005/8/layout/hList1"/>
    <dgm:cxn modelId="{92A9E137-B6FA-EA41-B583-7D4DF3E3B9B8}" type="presOf" srcId="{E43731A7-AFB1-9C4D-8756-7A17FFB03850}" destId="{1A66AB1C-8D4B-EC4F-A1CD-80E8EC80701F}" srcOrd="0" destOrd="1" presId="urn:microsoft.com/office/officeart/2005/8/layout/hList1"/>
    <dgm:cxn modelId="{3064AD65-FD06-204A-8225-1864D53DE575}" srcId="{8F1E9FBD-50DD-1543-91F7-083B279E9975}" destId="{3AD3B639-6808-CF48-AFA6-23D2D04EB758}" srcOrd="0" destOrd="0" parTransId="{3639B28E-5C7E-4F4E-A888-3A7A83D7FF06}" sibTransId="{1D8D8942-8A31-FE46-8FBB-DE32E074F5E8}"/>
    <dgm:cxn modelId="{8F5AD949-CDD0-4149-AA1E-6BD157AD966B}" type="presOf" srcId="{CEF5A218-4C5A-5841-87A7-7BDB4C7F5F1E}" destId="{1A66AB1C-8D4B-EC4F-A1CD-80E8EC80701F}" srcOrd="0" destOrd="0" presId="urn:microsoft.com/office/officeart/2005/8/layout/hList1"/>
    <dgm:cxn modelId="{6D2CDE50-42D5-E44E-9FB6-4AAE33CE741F}" srcId="{9319FF39-5227-7A46-B5DC-C478321C89E5}" destId="{6D02C66F-0EE6-C14B-ACD4-924EC91B1D06}" srcOrd="1" destOrd="0" parTransId="{49F92ACE-2880-E643-9A38-09C58C02876C}" sibTransId="{56F6BD57-7EB5-A44A-8201-EC3AB7CBEC92}"/>
    <dgm:cxn modelId="{FC9C5A73-02AC-0A4A-B920-78CDB25C9F4B}" type="presOf" srcId="{6D02C66F-0EE6-C14B-ACD4-924EC91B1D06}" destId="{09C4A78B-C253-3541-897E-3A3F5BA8F06D}" srcOrd="0" destOrd="1" presId="urn:microsoft.com/office/officeart/2005/8/layout/hList1"/>
    <dgm:cxn modelId="{D336CC55-FD38-024B-9CEB-5576F9A08C9F}" srcId="{53300658-8295-8945-9AEB-2AFB925F52E8}" destId="{CEED232B-3CBC-BD43-B0F5-BA2317F72355}" srcOrd="1" destOrd="0" parTransId="{522CA5E4-AE32-3D4B-9ADB-DCB54414B796}" sibTransId="{353D58D1-EE0F-CF46-9761-D458B3CD5A38}"/>
    <dgm:cxn modelId="{8AEF9F7D-0448-1242-B3EB-9806F26E0FCD}" type="presOf" srcId="{08570A44-7F73-7E4B-B427-F58A45D4C6DE}" destId="{DD582D96-0CCE-714A-BEF4-E8E9A545E087}" srcOrd="0" destOrd="0" presId="urn:microsoft.com/office/officeart/2005/8/layout/hList1"/>
    <dgm:cxn modelId="{2FA9D184-FF81-984A-B840-62DE51463179}" type="presOf" srcId="{BE3E0D72-7CFF-BB48-A3AA-99E46CE4831E}" destId="{DD582D96-0CCE-714A-BEF4-E8E9A545E087}" srcOrd="0" destOrd="2" presId="urn:microsoft.com/office/officeart/2005/8/layout/hList1"/>
    <dgm:cxn modelId="{B7E8168A-BC0E-B146-AAE2-950161AD4E55}" srcId="{8F1E9FBD-50DD-1543-91F7-083B279E9975}" destId="{53300658-8295-8945-9AEB-2AFB925F52E8}" srcOrd="3" destOrd="0" parTransId="{FBDE4E0F-AAF0-9644-A983-6E7734B135EB}" sibTransId="{739A8F82-34CA-914D-B56D-6485BB00175A}"/>
    <dgm:cxn modelId="{2D554FA8-5824-AE49-9FB9-2CEAE5968D89}" srcId="{8F1E9FBD-50DD-1543-91F7-083B279E9975}" destId="{65504AEE-EECE-BA4A-9AF5-4156AFE119A9}" srcOrd="1" destOrd="0" parTransId="{ED7DBCDD-DBAA-EC4B-B41C-22591C74609F}" sibTransId="{76295A04-EE9D-3246-B4B4-52DFD7156A72}"/>
    <dgm:cxn modelId="{13065EAE-2B4D-9244-B78B-526DF44F1897}" type="presOf" srcId="{23271B35-02D9-AC48-AD18-A9B37D1179FC}" destId="{09C4A78B-C253-3541-897E-3A3F5BA8F06D}" srcOrd="0" destOrd="0" presId="urn:microsoft.com/office/officeart/2005/8/layout/hList1"/>
    <dgm:cxn modelId="{12AA13B6-86EF-E74A-A62B-97D8425D1FDC}" srcId="{53300658-8295-8945-9AEB-2AFB925F52E8}" destId="{BE3E0D72-7CFF-BB48-A3AA-99E46CE4831E}" srcOrd="2" destOrd="0" parTransId="{5560245B-75AD-1B4F-B163-9E7F27267758}" sibTransId="{EB1429C4-0509-754E-A1D0-9B67B329A5B4}"/>
    <dgm:cxn modelId="{38A51DC9-D50F-EF4E-8EAC-2CA477019EB1}" srcId="{65504AEE-EECE-BA4A-9AF5-4156AFE119A9}" destId="{CEF5A218-4C5A-5841-87A7-7BDB4C7F5F1E}" srcOrd="0" destOrd="0" parTransId="{7E5D0645-FB69-F043-BF1F-BC5DCC9ECFF1}" sibTransId="{92E001BF-5146-6147-A0CB-8F942A0CC6FF}"/>
    <dgm:cxn modelId="{BD9B32CA-2D99-C34C-8654-EDD7519F19AB}" type="presOf" srcId="{53300658-8295-8945-9AEB-2AFB925F52E8}" destId="{32AFF9AA-C822-D741-9ED6-24AFED42181F}" srcOrd="0" destOrd="0" presId="urn:microsoft.com/office/officeart/2005/8/layout/hList1"/>
    <dgm:cxn modelId="{BBBADAD6-B531-ED48-B25F-2388E2631063}" type="presOf" srcId="{9537785D-8652-3347-A2C3-46ADD5F7A083}" destId="{C4509A9C-2FAF-8E42-BA22-475B4C5082B3}" srcOrd="0" destOrd="0" presId="urn:microsoft.com/office/officeart/2005/8/layout/hList1"/>
    <dgm:cxn modelId="{7AEA43D7-3F8E-904B-9022-F9A87DF8AC71}" srcId="{9319FF39-5227-7A46-B5DC-C478321C89E5}" destId="{23271B35-02D9-AC48-AD18-A9B37D1179FC}" srcOrd="0" destOrd="0" parTransId="{B39BBF2C-7812-F640-8CB2-8D0D6A69D659}" sibTransId="{14F70E02-CE09-8045-8D2D-8E9FB42AE423}"/>
    <dgm:cxn modelId="{136922E1-E974-3541-8EB3-C45DD7CF7DE6}" srcId="{65504AEE-EECE-BA4A-9AF5-4156AFE119A9}" destId="{E43731A7-AFB1-9C4D-8756-7A17FFB03850}" srcOrd="1" destOrd="0" parTransId="{68CB9823-EDB9-254F-B4BC-261E48B91669}" sibTransId="{7B882374-A8F0-7746-9D6F-3468E3C36018}"/>
    <dgm:cxn modelId="{087633E5-350D-0348-8B2E-2DA05CE46D36}" type="presOf" srcId="{9319FF39-5227-7A46-B5DC-C478321C89E5}" destId="{E36451C0-2771-4C47-A8F4-3F0D7AFFE36D}" srcOrd="0" destOrd="0" presId="urn:microsoft.com/office/officeart/2005/8/layout/hList1"/>
    <dgm:cxn modelId="{CDE52EEF-9A2C-584C-9007-9EE66DA71D15}" type="presOf" srcId="{CEED232B-3CBC-BD43-B0F5-BA2317F72355}" destId="{DD582D96-0CCE-714A-BEF4-E8E9A545E087}" srcOrd="0" destOrd="1" presId="urn:microsoft.com/office/officeart/2005/8/layout/hList1"/>
    <dgm:cxn modelId="{E01E58D5-F3E1-0445-A354-35879272FAF9}" type="presParOf" srcId="{FB68A7FF-4433-6741-9EEE-411D7A496265}" destId="{FFE75BC4-2EF6-D24D-A156-71F68C44ECF5}" srcOrd="0" destOrd="0" presId="urn:microsoft.com/office/officeart/2005/8/layout/hList1"/>
    <dgm:cxn modelId="{BB0043E0-D698-284A-97AD-A9DB02D496ED}" type="presParOf" srcId="{FFE75BC4-2EF6-D24D-A156-71F68C44ECF5}" destId="{2EF10B92-7AA6-8742-ACD9-375F9744BB6E}" srcOrd="0" destOrd="0" presId="urn:microsoft.com/office/officeart/2005/8/layout/hList1"/>
    <dgm:cxn modelId="{955D2A72-921A-134E-81F8-841B56D0D50E}" type="presParOf" srcId="{FFE75BC4-2EF6-D24D-A156-71F68C44ECF5}" destId="{C4509A9C-2FAF-8E42-BA22-475B4C5082B3}" srcOrd="1" destOrd="0" presId="urn:microsoft.com/office/officeart/2005/8/layout/hList1"/>
    <dgm:cxn modelId="{B5DB5AAC-5A91-0D45-832E-3E7717D362F4}" type="presParOf" srcId="{FB68A7FF-4433-6741-9EEE-411D7A496265}" destId="{A31FD69D-6C2E-6C4A-AB2C-0CA9D50B28A4}" srcOrd="1" destOrd="0" presId="urn:microsoft.com/office/officeart/2005/8/layout/hList1"/>
    <dgm:cxn modelId="{31262852-57C3-2D4F-AC67-30D5985F10AD}" type="presParOf" srcId="{FB68A7FF-4433-6741-9EEE-411D7A496265}" destId="{CF42E14E-4A5A-5248-BF90-4F1F55CF48F7}" srcOrd="2" destOrd="0" presId="urn:microsoft.com/office/officeart/2005/8/layout/hList1"/>
    <dgm:cxn modelId="{B1777824-2880-544B-894D-1D657628B367}" type="presParOf" srcId="{CF42E14E-4A5A-5248-BF90-4F1F55CF48F7}" destId="{96B8C6DF-C151-664A-9825-599611998223}" srcOrd="0" destOrd="0" presId="urn:microsoft.com/office/officeart/2005/8/layout/hList1"/>
    <dgm:cxn modelId="{19D3E765-FED0-B54C-993C-174A3F9EC481}" type="presParOf" srcId="{CF42E14E-4A5A-5248-BF90-4F1F55CF48F7}" destId="{1A66AB1C-8D4B-EC4F-A1CD-80E8EC80701F}" srcOrd="1" destOrd="0" presId="urn:microsoft.com/office/officeart/2005/8/layout/hList1"/>
    <dgm:cxn modelId="{3FB6A47A-2E3F-CB40-8D99-9E8D23FF6625}" type="presParOf" srcId="{FB68A7FF-4433-6741-9EEE-411D7A496265}" destId="{AC96EB31-84A2-0B4E-8189-3B75E216A137}" srcOrd="3" destOrd="0" presId="urn:microsoft.com/office/officeart/2005/8/layout/hList1"/>
    <dgm:cxn modelId="{26136A8D-C3C1-BB4A-8593-1968ADAACE8F}" type="presParOf" srcId="{FB68A7FF-4433-6741-9EEE-411D7A496265}" destId="{E7D07F32-3D07-FB42-8941-CA867B4C2068}" srcOrd="4" destOrd="0" presId="urn:microsoft.com/office/officeart/2005/8/layout/hList1"/>
    <dgm:cxn modelId="{BDBE2AC1-627C-5C4F-A3CF-2F1EB4D7B3EE}" type="presParOf" srcId="{E7D07F32-3D07-FB42-8941-CA867B4C2068}" destId="{E36451C0-2771-4C47-A8F4-3F0D7AFFE36D}" srcOrd="0" destOrd="0" presId="urn:microsoft.com/office/officeart/2005/8/layout/hList1"/>
    <dgm:cxn modelId="{2FA9708D-9D28-0D46-AB8C-0D3A4AC29949}" type="presParOf" srcId="{E7D07F32-3D07-FB42-8941-CA867B4C2068}" destId="{09C4A78B-C253-3541-897E-3A3F5BA8F06D}" srcOrd="1" destOrd="0" presId="urn:microsoft.com/office/officeart/2005/8/layout/hList1"/>
    <dgm:cxn modelId="{AF432D33-5F40-084F-AB9A-85AF0851742E}" type="presParOf" srcId="{FB68A7FF-4433-6741-9EEE-411D7A496265}" destId="{464AC8B0-5F0B-D14D-AC52-7AAF53CEE94A}" srcOrd="5" destOrd="0" presId="urn:microsoft.com/office/officeart/2005/8/layout/hList1"/>
    <dgm:cxn modelId="{5AC2D265-6884-D540-A700-9E5D1847E98B}" type="presParOf" srcId="{FB68A7FF-4433-6741-9EEE-411D7A496265}" destId="{A5B3B8E6-0840-914F-B27B-0CDDFEC9624C}" srcOrd="6" destOrd="0" presId="urn:microsoft.com/office/officeart/2005/8/layout/hList1"/>
    <dgm:cxn modelId="{FE82C7E7-DEEA-EA40-821F-E0AA6CADE390}" type="presParOf" srcId="{A5B3B8E6-0840-914F-B27B-0CDDFEC9624C}" destId="{32AFF9AA-C822-D741-9ED6-24AFED42181F}" srcOrd="0" destOrd="0" presId="urn:microsoft.com/office/officeart/2005/8/layout/hList1"/>
    <dgm:cxn modelId="{E9EC2D3C-7775-C947-B63F-C10AF0BFBB9C}" type="presParOf" srcId="{A5B3B8E6-0840-914F-B27B-0CDDFEC9624C}" destId="{DD582D96-0CCE-714A-BEF4-E8E9A545E087}" srcOrd="1" destOrd="0" presId="urn:microsoft.com/office/officeart/2005/8/layout/hList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BB743F9-5C7D-704A-A99B-41FDB1B6D66B}" type="doc">
      <dgm:prSet loTypeId="urn:microsoft.com/office/officeart/2005/8/layout/hList6" loCatId="" qsTypeId="urn:microsoft.com/office/officeart/2005/8/quickstyle/simple2" qsCatId="simple" csTypeId="urn:microsoft.com/office/officeart/2005/8/colors/accent2_1" csCatId="accent2" phldr="1"/>
      <dgm:spPr/>
      <dgm:t>
        <a:bodyPr/>
        <a:lstStyle/>
        <a:p>
          <a:endParaRPr lang="en-US"/>
        </a:p>
      </dgm:t>
    </dgm:pt>
    <dgm:pt modelId="{8F1AB7D8-AB30-324C-A718-F0A464A19A86}">
      <dgm:prSet phldrT="[Text]"/>
      <dgm:spPr/>
      <dgm:t>
        <a:bodyPr/>
        <a:lstStyle/>
        <a:p>
          <a:r>
            <a:rPr lang="en-US" u="sng" dirty="0"/>
            <a:t>Pharmacotherapy</a:t>
          </a:r>
        </a:p>
      </dgm:t>
    </dgm:pt>
    <dgm:pt modelId="{10A7CEBE-2088-8C4D-B0DF-A6F1AB5ACCE7}" type="parTrans" cxnId="{B9CEE2C3-DC6D-5C46-9A72-D88F1C734EF3}">
      <dgm:prSet/>
      <dgm:spPr/>
      <dgm:t>
        <a:bodyPr/>
        <a:lstStyle/>
        <a:p>
          <a:endParaRPr lang="en-US"/>
        </a:p>
      </dgm:t>
    </dgm:pt>
    <dgm:pt modelId="{29191CF7-8FEE-7D49-95F0-0C4F2CC29622}" type="sibTrans" cxnId="{B9CEE2C3-DC6D-5C46-9A72-D88F1C734EF3}">
      <dgm:prSet/>
      <dgm:spPr/>
      <dgm:t>
        <a:bodyPr/>
        <a:lstStyle/>
        <a:p>
          <a:endParaRPr lang="en-US"/>
        </a:p>
      </dgm:t>
    </dgm:pt>
    <dgm:pt modelId="{919F5D5D-67B1-CC46-B610-67B167FBCF32}">
      <dgm:prSet phldrT="[Text]"/>
      <dgm:spPr/>
      <dgm:t>
        <a:bodyPr/>
        <a:lstStyle/>
        <a:p>
          <a:r>
            <a:rPr lang="en-US" dirty="0"/>
            <a:t>GLP-1 RA (</a:t>
          </a:r>
          <a:r>
            <a:rPr lang="en-US" dirty="0" err="1"/>
            <a:t>Liraglutide</a:t>
          </a:r>
          <a:r>
            <a:rPr lang="en-US" dirty="0"/>
            <a:t>)</a:t>
          </a:r>
        </a:p>
      </dgm:t>
    </dgm:pt>
    <dgm:pt modelId="{9F2504DD-705F-5640-BDBF-FD37EE94B225}" type="parTrans" cxnId="{DB2C4035-7FA3-0046-B677-0F0B62A7A74C}">
      <dgm:prSet/>
      <dgm:spPr/>
      <dgm:t>
        <a:bodyPr/>
        <a:lstStyle/>
        <a:p>
          <a:endParaRPr lang="en-US"/>
        </a:p>
      </dgm:t>
    </dgm:pt>
    <dgm:pt modelId="{B073010F-DF7E-814B-94AB-3903AA05518E}" type="sibTrans" cxnId="{DB2C4035-7FA3-0046-B677-0F0B62A7A74C}">
      <dgm:prSet/>
      <dgm:spPr/>
      <dgm:t>
        <a:bodyPr/>
        <a:lstStyle/>
        <a:p>
          <a:endParaRPr lang="en-US"/>
        </a:p>
      </dgm:t>
    </dgm:pt>
    <dgm:pt modelId="{4F27F949-4596-4645-BE70-125CF2609648}">
      <dgm:prSet phldrT="[Text]"/>
      <dgm:spPr/>
      <dgm:t>
        <a:bodyPr/>
        <a:lstStyle/>
        <a:p>
          <a:r>
            <a:rPr lang="en-US" dirty="0"/>
            <a:t>Others- </a:t>
          </a:r>
          <a:r>
            <a:rPr lang="en-US" dirty="0" err="1"/>
            <a:t>orlistat</a:t>
          </a:r>
          <a:r>
            <a:rPr lang="en-US" dirty="0"/>
            <a:t>, Phentermine, </a:t>
          </a:r>
          <a:r>
            <a:rPr lang="en-US" dirty="0" err="1"/>
            <a:t>Natrexone</a:t>
          </a:r>
          <a:r>
            <a:rPr lang="en-US" dirty="0"/>
            <a:t>/Bupropion</a:t>
          </a:r>
        </a:p>
      </dgm:t>
    </dgm:pt>
    <dgm:pt modelId="{447B8862-9B97-394A-8388-E26C348ADFCC}" type="parTrans" cxnId="{8F985822-898B-4A44-8D4E-C29FB45D4857}">
      <dgm:prSet/>
      <dgm:spPr/>
      <dgm:t>
        <a:bodyPr/>
        <a:lstStyle/>
        <a:p>
          <a:endParaRPr lang="en-US"/>
        </a:p>
      </dgm:t>
    </dgm:pt>
    <dgm:pt modelId="{C9D7A35D-90E1-7040-BC6C-26D7614ED41E}" type="sibTrans" cxnId="{8F985822-898B-4A44-8D4E-C29FB45D4857}">
      <dgm:prSet/>
      <dgm:spPr/>
      <dgm:t>
        <a:bodyPr/>
        <a:lstStyle/>
        <a:p>
          <a:endParaRPr lang="en-US"/>
        </a:p>
      </dgm:t>
    </dgm:pt>
    <dgm:pt modelId="{E4F90A47-E02A-7F46-BB5D-C1348049CDCF}">
      <dgm:prSet phldrT="[Text]"/>
      <dgm:spPr/>
      <dgm:t>
        <a:bodyPr/>
        <a:lstStyle/>
        <a:p>
          <a:r>
            <a:rPr lang="en-US" u="sng" dirty="0"/>
            <a:t>Endoscopic</a:t>
          </a:r>
          <a:r>
            <a:rPr lang="en-US" dirty="0"/>
            <a:t> </a:t>
          </a:r>
          <a:r>
            <a:rPr lang="en-US" u="sng" dirty="0"/>
            <a:t>Bariatric</a:t>
          </a:r>
          <a:r>
            <a:rPr lang="en-US" dirty="0"/>
            <a:t>	</a:t>
          </a:r>
        </a:p>
      </dgm:t>
    </dgm:pt>
    <dgm:pt modelId="{A544508A-CBFC-0E42-9A7C-3C583236C543}" type="parTrans" cxnId="{3CDC9A15-6AB0-A448-8FB9-8C3E5A7D5A8A}">
      <dgm:prSet/>
      <dgm:spPr/>
      <dgm:t>
        <a:bodyPr/>
        <a:lstStyle/>
        <a:p>
          <a:endParaRPr lang="en-US"/>
        </a:p>
      </dgm:t>
    </dgm:pt>
    <dgm:pt modelId="{DDC2D7B8-581B-864A-8788-3F467E7BC81E}" type="sibTrans" cxnId="{3CDC9A15-6AB0-A448-8FB9-8C3E5A7D5A8A}">
      <dgm:prSet/>
      <dgm:spPr/>
      <dgm:t>
        <a:bodyPr/>
        <a:lstStyle/>
        <a:p>
          <a:endParaRPr lang="en-US"/>
        </a:p>
      </dgm:t>
    </dgm:pt>
    <dgm:pt modelId="{ACA703B3-28EC-FF48-B7F1-377B98E2D3B7}">
      <dgm:prSet phldrT="[Text]"/>
      <dgm:spPr/>
      <dgm:t>
        <a:bodyPr/>
        <a:lstStyle/>
        <a:p>
          <a:r>
            <a:rPr lang="en-US" dirty="0"/>
            <a:t>Gastric Balloon</a:t>
          </a:r>
        </a:p>
      </dgm:t>
    </dgm:pt>
    <dgm:pt modelId="{1854B3AA-ED68-544E-A89A-E4BE50EE0E5B}" type="parTrans" cxnId="{F3014CC3-C119-AD4B-A8EE-D74A462DDA70}">
      <dgm:prSet/>
      <dgm:spPr/>
      <dgm:t>
        <a:bodyPr/>
        <a:lstStyle/>
        <a:p>
          <a:endParaRPr lang="en-US"/>
        </a:p>
      </dgm:t>
    </dgm:pt>
    <dgm:pt modelId="{40FAD267-2BA8-C241-9E5F-40E500D1BDDC}" type="sibTrans" cxnId="{F3014CC3-C119-AD4B-A8EE-D74A462DDA70}">
      <dgm:prSet/>
      <dgm:spPr/>
      <dgm:t>
        <a:bodyPr/>
        <a:lstStyle/>
        <a:p>
          <a:endParaRPr lang="en-US"/>
        </a:p>
      </dgm:t>
    </dgm:pt>
    <dgm:pt modelId="{9F44CA25-0163-4943-AC3B-B753B96D986D}">
      <dgm:prSet phldrT="[Text]"/>
      <dgm:spPr/>
      <dgm:t>
        <a:bodyPr/>
        <a:lstStyle/>
        <a:p>
          <a:r>
            <a:rPr lang="en-US" dirty="0"/>
            <a:t>Sleeve </a:t>
          </a:r>
          <a:r>
            <a:rPr lang="en-US" dirty="0" err="1"/>
            <a:t>Gastroplasty</a:t>
          </a:r>
          <a:endParaRPr lang="en-US" dirty="0"/>
        </a:p>
      </dgm:t>
    </dgm:pt>
    <dgm:pt modelId="{71714341-FF87-6B4E-A13E-752478E9E851}" type="parTrans" cxnId="{D4E5D31F-D9C1-874B-A356-1E739CD314E8}">
      <dgm:prSet/>
      <dgm:spPr/>
      <dgm:t>
        <a:bodyPr/>
        <a:lstStyle/>
        <a:p>
          <a:endParaRPr lang="en-US"/>
        </a:p>
      </dgm:t>
    </dgm:pt>
    <dgm:pt modelId="{DD23A266-73BF-984A-8B2F-2FA845B06181}" type="sibTrans" cxnId="{D4E5D31F-D9C1-874B-A356-1E739CD314E8}">
      <dgm:prSet/>
      <dgm:spPr/>
      <dgm:t>
        <a:bodyPr/>
        <a:lstStyle/>
        <a:p>
          <a:endParaRPr lang="en-US"/>
        </a:p>
      </dgm:t>
    </dgm:pt>
    <dgm:pt modelId="{FEE8FEF3-C60C-8E4D-ADB3-15C3669E011C}">
      <dgm:prSet phldrT="[Text]"/>
      <dgm:spPr/>
      <dgm:t>
        <a:bodyPr/>
        <a:lstStyle/>
        <a:p>
          <a:r>
            <a:rPr lang="en-US" u="sng" dirty="0"/>
            <a:t>Bariatric</a:t>
          </a:r>
          <a:r>
            <a:rPr lang="en-US" dirty="0"/>
            <a:t> </a:t>
          </a:r>
          <a:r>
            <a:rPr lang="en-US" u="sng" dirty="0"/>
            <a:t>Surgery</a:t>
          </a:r>
        </a:p>
      </dgm:t>
    </dgm:pt>
    <dgm:pt modelId="{D7B9EEAB-377A-F64B-BCC2-221C7982C204}" type="parTrans" cxnId="{B11E3DE6-6CB1-A147-B379-0A9E0517EA24}">
      <dgm:prSet/>
      <dgm:spPr/>
      <dgm:t>
        <a:bodyPr/>
        <a:lstStyle/>
        <a:p>
          <a:endParaRPr lang="en-US"/>
        </a:p>
      </dgm:t>
    </dgm:pt>
    <dgm:pt modelId="{BB1F2885-B7A0-C64D-94D1-97F1FF69A78A}" type="sibTrans" cxnId="{B11E3DE6-6CB1-A147-B379-0A9E0517EA24}">
      <dgm:prSet/>
      <dgm:spPr/>
      <dgm:t>
        <a:bodyPr/>
        <a:lstStyle/>
        <a:p>
          <a:endParaRPr lang="en-US"/>
        </a:p>
      </dgm:t>
    </dgm:pt>
    <dgm:pt modelId="{DE214C3B-DAEB-7144-9C23-655426E37F09}">
      <dgm:prSet phldrT="[Text]"/>
      <dgm:spPr/>
      <dgm:t>
        <a:bodyPr/>
        <a:lstStyle/>
        <a:p>
          <a:r>
            <a:rPr lang="en-US" dirty="0"/>
            <a:t>Rou-en-Y Gastric by-pass</a:t>
          </a:r>
        </a:p>
      </dgm:t>
    </dgm:pt>
    <dgm:pt modelId="{A58C6305-CA3F-0545-A861-5B8638AD6647}" type="parTrans" cxnId="{1D5123E3-965A-264D-A66C-1093D4E4D0F8}">
      <dgm:prSet/>
      <dgm:spPr/>
      <dgm:t>
        <a:bodyPr/>
        <a:lstStyle/>
        <a:p>
          <a:endParaRPr lang="en-US"/>
        </a:p>
      </dgm:t>
    </dgm:pt>
    <dgm:pt modelId="{3A0A81EA-F0E8-9845-8831-F115DFC6B28B}" type="sibTrans" cxnId="{1D5123E3-965A-264D-A66C-1093D4E4D0F8}">
      <dgm:prSet/>
      <dgm:spPr/>
      <dgm:t>
        <a:bodyPr/>
        <a:lstStyle/>
        <a:p>
          <a:endParaRPr lang="en-US"/>
        </a:p>
      </dgm:t>
    </dgm:pt>
    <dgm:pt modelId="{47936867-67A0-6745-B886-5B6F6CB2FE01}">
      <dgm:prSet phldrT="[Text]"/>
      <dgm:spPr/>
      <dgm:t>
        <a:bodyPr/>
        <a:lstStyle/>
        <a:p>
          <a:r>
            <a:rPr lang="en-US" dirty="0"/>
            <a:t>Sleeve </a:t>
          </a:r>
          <a:r>
            <a:rPr lang="en-US" dirty="0" err="1"/>
            <a:t>Gastroplasty</a:t>
          </a:r>
          <a:endParaRPr lang="en-US" dirty="0"/>
        </a:p>
      </dgm:t>
    </dgm:pt>
    <dgm:pt modelId="{2E685112-040B-D74D-97CD-AFED43C751FA}" type="parTrans" cxnId="{7C159E8F-1D7C-5941-A16C-E425AB27D993}">
      <dgm:prSet/>
      <dgm:spPr/>
      <dgm:t>
        <a:bodyPr/>
        <a:lstStyle/>
        <a:p>
          <a:endParaRPr lang="en-US"/>
        </a:p>
      </dgm:t>
    </dgm:pt>
    <dgm:pt modelId="{3AD32C2B-DA04-2142-8FCC-A2C43A71ACA8}" type="sibTrans" cxnId="{7C159E8F-1D7C-5941-A16C-E425AB27D993}">
      <dgm:prSet/>
      <dgm:spPr/>
      <dgm:t>
        <a:bodyPr/>
        <a:lstStyle/>
        <a:p>
          <a:endParaRPr lang="en-US"/>
        </a:p>
      </dgm:t>
    </dgm:pt>
    <dgm:pt modelId="{A9D8E502-E5EA-A04C-9537-EB357864E795}">
      <dgm:prSet phldrT="[Text]"/>
      <dgm:spPr/>
      <dgm:t>
        <a:bodyPr/>
        <a:lstStyle/>
        <a:p>
          <a:r>
            <a:rPr lang="en-US" dirty="0"/>
            <a:t>DMR (duodenal mucosal resurfacing)</a:t>
          </a:r>
        </a:p>
      </dgm:t>
    </dgm:pt>
    <dgm:pt modelId="{F8DFC4A2-4F2C-8D48-9ED7-35B69B51B59D}" type="parTrans" cxnId="{0C369FA0-8405-A943-8FDC-C86F751AADF6}">
      <dgm:prSet/>
      <dgm:spPr/>
      <dgm:t>
        <a:bodyPr/>
        <a:lstStyle/>
        <a:p>
          <a:endParaRPr lang="en-US"/>
        </a:p>
      </dgm:t>
    </dgm:pt>
    <dgm:pt modelId="{4E8E5824-57B7-9E41-B138-87F3A66CA137}" type="sibTrans" cxnId="{0C369FA0-8405-A943-8FDC-C86F751AADF6}">
      <dgm:prSet/>
      <dgm:spPr/>
      <dgm:t>
        <a:bodyPr/>
        <a:lstStyle/>
        <a:p>
          <a:endParaRPr lang="en-US"/>
        </a:p>
      </dgm:t>
    </dgm:pt>
    <dgm:pt modelId="{921CDFFC-BF99-D840-B7D5-6C098C9FA442}">
      <dgm:prSet phldrT="[Text]"/>
      <dgm:spPr/>
      <dgm:t>
        <a:bodyPr/>
        <a:lstStyle/>
        <a:p>
          <a:endParaRPr lang="en-US" dirty="0"/>
        </a:p>
      </dgm:t>
    </dgm:pt>
    <dgm:pt modelId="{5CB420B4-3273-754E-B866-C1DFC0CD6F90}" type="parTrans" cxnId="{73C0BAB2-46A6-654A-A44C-817A15BA510F}">
      <dgm:prSet/>
      <dgm:spPr/>
      <dgm:t>
        <a:bodyPr/>
        <a:lstStyle/>
        <a:p>
          <a:endParaRPr lang="en-US"/>
        </a:p>
      </dgm:t>
    </dgm:pt>
    <dgm:pt modelId="{B70F6A0C-720A-AE41-A544-DB08ED660CD5}" type="sibTrans" cxnId="{73C0BAB2-46A6-654A-A44C-817A15BA510F}">
      <dgm:prSet/>
      <dgm:spPr/>
      <dgm:t>
        <a:bodyPr/>
        <a:lstStyle/>
        <a:p>
          <a:endParaRPr lang="en-US"/>
        </a:p>
      </dgm:t>
    </dgm:pt>
    <dgm:pt modelId="{46EF1877-E4E8-C24E-A819-AD721112E5A5}">
      <dgm:prSet phldrT="[Text]"/>
      <dgm:spPr/>
      <dgm:t>
        <a:bodyPr/>
        <a:lstStyle/>
        <a:p>
          <a:r>
            <a:rPr lang="en-US" dirty="0"/>
            <a:t>Gastric emptying</a:t>
          </a:r>
        </a:p>
      </dgm:t>
    </dgm:pt>
    <dgm:pt modelId="{1194F7BF-9ADF-3042-A37F-77D09664742A}" type="parTrans" cxnId="{083F6515-DE41-8A47-BA90-37F0C68006C1}">
      <dgm:prSet/>
      <dgm:spPr/>
      <dgm:t>
        <a:bodyPr/>
        <a:lstStyle/>
        <a:p>
          <a:endParaRPr lang="en-US"/>
        </a:p>
      </dgm:t>
    </dgm:pt>
    <dgm:pt modelId="{86A53146-C6D7-ED47-B84F-AA367B98ADF8}" type="sibTrans" cxnId="{083F6515-DE41-8A47-BA90-37F0C68006C1}">
      <dgm:prSet/>
      <dgm:spPr/>
      <dgm:t>
        <a:bodyPr/>
        <a:lstStyle/>
        <a:p>
          <a:endParaRPr lang="en-US"/>
        </a:p>
      </dgm:t>
    </dgm:pt>
    <dgm:pt modelId="{3D68C800-F472-A04E-8DD4-56EEA5E8DF8D}">
      <dgm:prSet phldrT="[Text]"/>
      <dgm:spPr/>
      <dgm:t>
        <a:bodyPr/>
        <a:lstStyle/>
        <a:p>
          <a:r>
            <a:rPr lang="en-US" dirty="0"/>
            <a:t>Duodenal-</a:t>
          </a:r>
          <a:r>
            <a:rPr lang="en-US" dirty="0" err="1"/>
            <a:t>jejunal</a:t>
          </a:r>
          <a:r>
            <a:rPr lang="en-US" dirty="0"/>
            <a:t> bypass sleeves</a:t>
          </a:r>
        </a:p>
      </dgm:t>
    </dgm:pt>
    <dgm:pt modelId="{1209E1B4-DDAF-0B42-879B-AC8BC037E487}" type="parTrans" cxnId="{69B78F8E-7786-974B-B112-21E7CB6CFA8C}">
      <dgm:prSet/>
      <dgm:spPr/>
      <dgm:t>
        <a:bodyPr/>
        <a:lstStyle/>
        <a:p>
          <a:endParaRPr lang="en-US"/>
        </a:p>
      </dgm:t>
    </dgm:pt>
    <dgm:pt modelId="{88DF6B77-E3A1-9B42-8390-97F534B8BBBB}" type="sibTrans" cxnId="{69B78F8E-7786-974B-B112-21E7CB6CFA8C}">
      <dgm:prSet/>
      <dgm:spPr/>
      <dgm:t>
        <a:bodyPr/>
        <a:lstStyle/>
        <a:p>
          <a:endParaRPr lang="en-US"/>
        </a:p>
      </dgm:t>
    </dgm:pt>
    <dgm:pt modelId="{D58221B1-0EE5-4658-8CD8-E06BC2711556}">
      <dgm:prSet phldrT="[Text]"/>
      <dgm:spPr/>
      <dgm:t>
        <a:bodyPr/>
        <a:lstStyle/>
        <a:p>
          <a:r>
            <a:rPr lang="en-US" dirty="0"/>
            <a:t>Liraglutide</a:t>
          </a:r>
        </a:p>
      </dgm:t>
    </dgm:pt>
    <dgm:pt modelId="{088EA14A-DF46-458A-857D-ED308B6A4E70}" type="parTrans" cxnId="{438BE81A-49E8-425E-BE16-5A29740B763E}">
      <dgm:prSet/>
      <dgm:spPr/>
    </dgm:pt>
    <dgm:pt modelId="{A0D401AC-F2B1-4D05-B318-CB55E2C75D1D}" type="sibTrans" cxnId="{438BE81A-49E8-425E-BE16-5A29740B763E}">
      <dgm:prSet/>
      <dgm:spPr/>
    </dgm:pt>
    <dgm:pt modelId="{8F4A9344-53B0-4ACF-887A-CB096CD35ACA}">
      <dgm:prSet phldrT="[Text]"/>
      <dgm:spPr/>
      <dgm:t>
        <a:bodyPr/>
        <a:lstStyle/>
        <a:p>
          <a:r>
            <a:rPr lang="en-US" dirty="0" err="1"/>
            <a:t>Semaglutide</a:t>
          </a:r>
          <a:endParaRPr lang="en-US" dirty="0"/>
        </a:p>
      </dgm:t>
    </dgm:pt>
    <dgm:pt modelId="{ED35EB5C-071A-42C1-A6B5-E45F9B086905}" type="parTrans" cxnId="{99A151F9-3779-47C9-BEF0-EF8039BDDD4D}">
      <dgm:prSet/>
      <dgm:spPr/>
    </dgm:pt>
    <dgm:pt modelId="{746F349C-89DF-4F7E-B918-8AC9349E1129}" type="sibTrans" cxnId="{99A151F9-3779-47C9-BEF0-EF8039BDDD4D}">
      <dgm:prSet/>
      <dgm:spPr/>
    </dgm:pt>
    <dgm:pt modelId="{B3FE5289-BA1D-417D-B6AE-DB11F563B376}">
      <dgm:prSet phldrT="[Text]"/>
      <dgm:spPr/>
      <dgm:t>
        <a:bodyPr/>
        <a:lstStyle/>
        <a:p>
          <a:r>
            <a:rPr lang="en-US" dirty="0" err="1"/>
            <a:t>Tirzepatide</a:t>
          </a:r>
          <a:endParaRPr lang="en-US" dirty="0"/>
        </a:p>
      </dgm:t>
    </dgm:pt>
    <dgm:pt modelId="{6A99B37C-BDFB-4F36-BD55-7FEA96BC781B}" type="parTrans" cxnId="{00F480EE-7D2A-4774-89D0-3C343C0348F3}">
      <dgm:prSet/>
      <dgm:spPr/>
    </dgm:pt>
    <dgm:pt modelId="{5FE828E0-9A5F-41B0-8BFE-701F6500EA8F}" type="sibTrans" cxnId="{00F480EE-7D2A-4774-89D0-3C343C0348F3}">
      <dgm:prSet/>
      <dgm:spPr/>
    </dgm:pt>
    <dgm:pt modelId="{B7972CA9-FB52-2941-90EE-8799E8E88461}" type="pres">
      <dgm:prSet presAssocID="{4BB743F9-5C7D-704A-A99B-41FDB1B6D66B}" presName="Name0" presStyleCnt="0">
        <dgm:presLayoutVars>
          <dgm:dir/>
          <dgm:resizeHandles val="exact"/>
        </dgm:presLayoutVars>
      </dgm:prSet>
      <dgm:spPr/>
    </dgm:pt>
    <dgm:pt modelId="{66E427AB-0882-C944-A78A-1E32163D5B6C}" type="pres">
      <dgm:prSet presAssocID="{8F1AB7D8-AB30-324C-A718-F0A464A19A86}" presName="node" presStyleLbl="node1" presStyleIdx="0" presStyleCnt="3">
        <dgm:presLayoutVars>
          <dgm:bulletEnabled val="1"/>
        </dgm:presLayoutVars>
      </dgm:prSet>
      <dgm:spPr/>
    </dgm:pt>
    <dgm:pt modelId="{250C8789-A925-494F-80EF-A8200D125FDE}" type="pres">
      <dgm:prSet presAssocID="{29191CF7-8FEE-7D49-95F0-0C4F2CC29622}" presName="sibTrans" presStyleCnt="0"/>
      <dgm:spPr/>
    </dgm:pt>
    <dgm:pt modelId="{D8BB362E-F2D5-A04E-BA37-8B184FC0A5D0}" type="pres">
      <dgm:prSet presAssocID="{E4F90A47-E02A-7F46-BB5D-C1348049CDCF}" presName="node" presStyleLbl="node1" presStyleIdx="1" presStyleCnt="3">
        <dgm:presLayoutVars>
          <dgm:bulletEnabled val="1"/>
        </dgm:presLayoutVars>
      </dgm:prSet>
      <dgm:spPr/>
    </dgm:pt>
    <dgm:pt modelId="{98CFE46E-755C-A346-B9BB-329BFFD4794E}" type="pres">
      <dgm:prSet presAssocID="{DDC2D7B8-581B-864A-8788-3F467E7BC81E}" presName="sibTrans" presStyleCnt="0"/>
      <dgm:spPr/>
    </dgm:pt>
    <dgm:pt modelId="{ECB6DA65-797D-984F-8142-C956E1EF2CC8}" type="pres">
      <dgm:prSet presAssocID="{FEE8FEF3-C60C-8E4D-ADB3-15C3669E011C}" presName="node" presStyleLbl="node1" presStyleIdx="2" presStyleCnt="3">
        <dgm:presLayoutVars>
          <dgm:bulletEnabled val="1"/>
        </dgm:presLayoutVars>
      </dgm:prSet>
      <dgm:spPr/>
    </dgm:pt>
  </dgm:ptLst>
  <dgm:cxnLst>
    <dgm:cxn modelId="{083F6515-DE41-8A47-BA90-37F0C68006C1}" srcId="{E4F90A47-E02A-7F46-BB5D-C1348049CDCF}" destId="{46EF1877-E4E8-C24E-A819-AD721112E5A5}" srcOrd="3" destOrd="0" parTransId="{1194F7BF-9ADF-3042-A37F-77D09664742A}" sibTransId="{86A53146-C6D7-ED47-B84F-AA367B98ADF8}"/>
    <dgm:cxn modelId="{3CDC9A15-6AB0-A448-8FB9-8C3E5A7D5A8A}" srcId="{4BB743F9-5C7D-704A-A99B-41FDB1B6D66B}" destId="{E4F90A47-E02A-7F46-BB5D-C1348049CDCF}" srcOrd="1" destOrd="0" parTransId="{A544508A-CBFC-0E42-9A7C-3C583236C543}" sibTransId="{DDC2D7B8-581B-864A-8788-3F467E7BC81E}"/>
    <dgm:cxn modelId="{438BE81A-49E8-425E-BE16-5A29740B763E}" srcId="{8F1AB7D8-AB30-324C-A718-F0A464A19A86}" destId="{D58221B1-0EE5-4658-8CD8-E06BC2711556}" srcOrd="2" destOrd="0" parTransId="{088EA14A-DF46-458A-857D-ED308B6A4E70}" sibTransId="{A0D401AC-F2B1-4D05-B318-CB55E2C75D1D}"/>
    <dgm:cxn modelId="{D4E5D31F-D9C1-874B-A356-1E739CD314E8}" srcId="{E4F90A47-E02A-7F46-BB5D-C1348049CDCF}" destId="{9F44CA25-0163-4943-AC3B-B753B96D986D}" srcOrd="1" destOrd="0" parTransId="{71714341-FF87-6B4E-A13E-752478E9E851}" sibTransId="{DD23A266-73BF-984A-8B2F-2FA845B06181}"/>
    <dgm:cxn modelId="{8F985822-898B-4A44-8D4E-C29FB45D4857}" srcId="{8F1AB7D8-AB30-324C-A718-F0A464A19A86}" destId="{4F27F949-4596-4645-BE70-125CF2609648}" srcOrd="1" destOrd="0" parTransId="{447B8862-9B97-394A-8388-E26C348ADFCC}" sibTransId="{C9D7A35D-90E1-7040-BC6C-26D7614ED41E}"/>
    <dgm:cxn modelId="{A9D81726-DE41-EB46-9C18-1877C4F0F200}" type="presOf" srcId="{8F1AB7D8-AB30-324C-A718-F0A464A19A86}" destId="{66E427AB-0882-C944-A78A-1E32163D5B6C}" srcOrd="0" destOrd="0" presId="urn:microsoft.com/office/officeart/2005/8/layout/hList6"/>
    <dgm:cxn modelId="{61C4C533-1D91-0744-A660-F56E46159D11}" type="presOf" srcId="{DE214C3B-DAEB-7144-9C23-655426E37F09}" destId="{ECB6DA65-797D-984F-8142-C956E1EF2CC8}" srcOrd="0" destOrd="1" presId="urn:microsoft.com/office/officeart/2005/8/layout/hList6"/>
    <dgm:cxn modelId="{DB2C4035-7FA3-0046-B677-0F0B62A7A74C}" srcId="{8F1AB7D8-AB30-324C-A718-F0A464A19A86}" destId="{919F5D5D-67B1-CC46-B610-67B167FBCF32}" srcOrd="0" destOrd="0" parTransId="{9F2504DD-705F-5640-BDBF-FD37EE94B225}" sibTransId="{B073010F-DF7E-814B-94AB-3903AA05518E}"/>
    <dgm:cxn modelId="{E37F145E-8A27-1841-A076-4EEC8F623812}" type="presOf" srcId="{3D68C800-F472-A04E-8DD4-56EEA5E8DF8D}" destId="{D8BB362E-F2D5-A04E-BA37-8B184FC0A5D0}" srcOrd="0" destOrd="5" presId="urn:microsoft.com/office/officeart/2005/8/layout/hList6"/>
    <dgm:cxn modelId="{DC0D3441-2EAB-4F93-9C35-580B4B7912F4}" type="presOf" srcId="{B3FE5289-BA1D-417D-B6AE-DB11F563B376}" destId="{66E427AB-0882-C944-A78A-1E32163D5B6C}" srcOrd="0" destOrd="5" presId="urn:microsoft.com/office/officeart/2005/8/layout/hList6"/>
    <dgm:cxn modelId="{21514D41-9333-184A-85E8-82FED4FA5420}" type="presOf" srcId="{919F5D5D-67B1-CC46-B610-67B167FBCF32}" destId="{66E427AB-0882-C944-A78A-1E32163D5B6C}" srcOrd="0" destOrd="1" presId="urn:microsoft.com/office/officeart/2005/8/layout/hList6"/>
    <dgm:cxn modelId="{79FBA742-E2D8-F24C-B31F-602C95E88C9A}" type="presOf" srcId="{46EF1877-E4E8-C24E-A819-AD721112E5A5}" destId="{D8BB362E-F2D5-A04E-BA37-8B184FC0A5D0}" srcOrd="0" destOrd="4" presId="urn:microsoft.com/office/officeart/2005/8/layout/hList6"/>
    <dgm:cxn modelId="{3E30A78B-2CAF-A744-8C9B-E0EF594C9F32}" type="presOf" srcId="{921CDFFC-BF99-D840-B7D5-6C098C9FA442}" destId="{D8BB362E-F2D5-A04E-BA37-8B184FC0A5D0}" srcOrd="0" destOrd="6" presId="urn:microsoft.com/office/officeart/2005/8/layout/hList6"/>
    <dgm:cxn modelId="{69B78F8E-7786-974B-B112-21E7CB6CFA8C}" srcId="{E4F90A47-E02A-7F46-BB5D-C1348049CDCF}" destId="{3D68C800-F472-A04E-8DD4-56EEA5E8DF8D}" srcOrd="4" destOrd="0" parTransId="{1209E1B4-DDAF-0B42-879B-AC8BC037E487}" sibTransId="{88DF6B77-E3A1-9B42-8390-97F534B8BBBB}"/>
    <dgm:cxn modelId="{7C159E8F-1D7C-5941-A16C-E425AB27D993}" srcId="{FEE8FEF3-C60C-8E4D-ADB3-15C3669E011C}" destId="{47936867-67A0-6745-B886-5B6F6CB2FE01}" srcOrd="1" destOrd="0" parTransId="{2E685112-040B-D74D-97CD-AFED43C751FA}" sibTransId="{3AD32C2B-DA04-2142-8FCC-A2C43A71ACA8}"/>
    <dgm:cxn modelId="{58D89B91-F7E9-4E3C-B976-C621A1DE79BC}" type="presOf" srcId="{8F4A9344-53B0-4ACF-887A-CB096CD35ACA}" destId="{66E427AB-0882-C944-A78A-1E32163D5B6C}" srcOrd="0" destOrd="4" presId="urn:microsoft.com/office/officeart/2005/8/layout/hList6"/>
    <dgm:cxn modelId="{01914592-8E13-46CF-85BB-54A024D7B366}" type="presOf" srcId="{D58221B1-0EE5-4658-8CD8-E06BC2711556}" destId="{66E427AB-0882-C944-A78A-1E32163D5B6C}" srcOrd="0" destOrd="3" presId="urn:microsoft.com/office/officeart/2005/8/layout/hList6"/>
    <dgm:cxn modelId="{86265F97-7939-3A40-821C-82B789524F06}" type="presOf" srcId="{9F44CA25-0163-4943-AC3B-B753B96D986D}" destId="{D8BB362E-F2D5-A04E-BA37-8B184FC0A5D0}" srcOrd="0" destOrd="2" presId="urn:microsoft.com/office/officeart/2005/8/layout/hList6"/>
    <dgm:cxn modelId="{2B90429C-F410-C848-8AF2-A99E3469C244}" type="presOf" srcId="{E4F90A47-E02A-7F46-BB5D-C1348049CDCF}" destId="{D8BB362E-F2D5-A04E-BA37-8B184FC0A5D0}" srcOrd="0" destOrd="0" presId="urn:microsoft.com/office/officeart/2005/8/layout/hList6"/>
    <dgm:cxn modelId="{0C369FA0-8405-A943-8FDC-C86F751AADF6}" srcId="{E4F90A47-E02A-7F46-BB5D-C1348049CDCF}" destId="{A9D8E502-E5EA-A04C-9537-EB357864E795}" srcOrd="2" destOrd="0" parTransId="{F8DFC4A2-4F2C-8D48-9ED7-35B69B51B59D}" sibTransId="{4E8E5824-57B7-9E41-B138-87F3A66CA137}"/>
    <dgm:cxn modelId="{73C0BAB2-46A6-654A-A44C-817A15BA510F}" srcId="{E4F90A47-E02A-7F46-BB5D-C1348049CDCF}" destId="{921CDFFC-BF99-D840-B7D5-6C098C9FA442}" srcOrd="5" destOrd="0" parTransId="{5CB420B4-3273-754E-B866-C1DFC0CD6F90}" sibTransId="{B70F6A0C-720A-AE41-A544-DB08ED660CD5}"/>
    <dgm:cxn modelId="{F3014CC3-C119-AD4B-A8EE-D74A462DDA70}" srcId="{E4F90A47-E02A-7F46-BB5D-C1348049CDCF}" destId="{ACA703B3-28EC-FF48-B7F1-377B98E2D3B7}" srcOrd="0" destOrd="0" parTransId="{1854B3AA-ED68-544E-A89A-E4BE50EE0E5B}" sibTransId="{40FAD267-2BA8-C241-9E5F-40E500D1BDDC}"/>
    <dgm:cxn modelId="{B9CEE2C3-DC6D-5C46-9A72-D88F1C734EF3}" srcId="{4BB743F9-5C7D-704A-A99B-41FDB1B6D66B}" destId="{8F1AB7D8-AB30-324C-A718-F0A464A19A86}" srcOrd="0" destOrd="0" parTransId="{10A7CEBE-2088-8C4D-B0DF-A6F1AB5ACCE7}" sibTransId="{29191CF7-8FEE-7D49-95F0-0C4F2CC29622}"/>
    <dgm:cxn modelId="{68C044D1-3C6B-2541-A314-F14008CC5879}" type="presOf" srcId="{FEE8FEF3-C60C-8E4D-ADB3-15C3669E011C}" destId="{ECB6DA65-797D-984F-8142-C956E1EF2CC8}" srcOrd="0" destOrd="0" presId="urn:microsoft.com/office/officeart/2005/8/layout/hList6"/>
    <dgm:cxn modelId="{1D5123E3-965A-264D-A66C-1093D4E4D0F8}" srcId="{FEE8FEF3-C60C-8E4D-ADB3-15C3669E011C}" destId="{DE214C3B-DAEB-7144-9C23-655426E37F09}" srcOrd="0" destOrd="0" parTransId="{A58C6305-CA3F-0545-A861-5B8638AD6647}" sibTransId="{3A0A81EA-F0E8-9845-8831-F115DFC6B28B}"/>
    <dgm:cxn modelId="{B11E3DE6-6CB1-A147-B379-0A9E0517EA24}" srcId="{4BB743F9-5C7D-704A-A99B-41FDB1B6D66B}" destId="{FEE8FEF3-C60C-8E4D-ADB3-15C3669E011C}" srcOrd="2" destOrd="0" parTransId="{D7B9EEAB-377A-F64B-BCC2-221C7982C204}" sibTransId="{BB1F2885-B7A0-C64D-94D1-97F1FF69A78A}"/>
    <dgm:cxn modelId="{D6ED3AE8-E412-C54C-AA93-F5A2A4C8BACE}" type="presOf" srcId="{A9D8E502-E5EA-A04C-9537-EB357864E795}" destId="{D8BB362E-F2D5-A04E-BA37-8B184FC0A5D0}" srcOrd="0" destOrd="3" presId="urn:microsoft.com/office/officeart/2005/8/layout/hList6"/>
    <dgm:cxn modelId="{00F480EE-7D2A-4774-89D0-3C343C0348F3}" srcId="{8F1AB7D8-AB30-324C-A718-F0A464A19A86}" destId="{B3FE5289-BA1D-417D-B6AE-DB11F563B376}" srcOrd="4" destOrd="0" parTransId="{6A99B37C-BDFB-4F36-BD55-7FEA96BC781B}" sibTransId="{5FE828E0-9A5F-41B0-8BFE-701F6500EA8F}"/>
    <dgm:cxn modelId="{1F2B21F0-0FE3-444F-9C93-3F483483084E}" type="presOf" srcId="{4BB743F9-5C7D-704A-A99B-41FDB1B6D66B}" destId="{B7972CA9-FB52-2941-90EE-8799E8E88461}" srcOrd="0" destOrd="0" presId="urn:microsoft.com/office/officeart/2005/8/layout/hList6"/>
    <dgm:cxn modelId="{99A151F9-3779-47C9-BEF0-EF8039BDDD4D}" srcId="{8F1AB7D8-AB30-324C-A718-F0A464A19A86}" destId="{8F4A9344-53B0-4ACF-887A-CB096CD35ACA}" srcOrd="3" destOrd="0" parTransId="{ED35EB5C-071A-42C1-A6B5-E45F9B086905}" sibTransId="{746F349C-89DF-4F7E-B918-8AC9349E1129}"/>
    <dgm:cxn modelId="{84FBAAF9-F412-9344-9F79-BCEBB58B8D7E}" type="presOf" srcId="{47936867-67A0-6745-B886-5B6F6CB2FE01}" destId="{ECB6DA65-797D-984F-8142-C956E1EF2CC8}" srcOrd="0" destOrd="2" presId="urn:microsoft.com/office/officeart/2005/8/layout/hList6"/>
    <dgm:cxn modelId="{129F2FFE-C484-E645-A2A4-012FF345CE0E}" type="presOf" srcId="{ACA703B3-28EC-FF48-B7F1-377B98E2D3B7}" destId="{D8BB362E-F2D5-A04E-BA37-8B184FC0A5D0}" srcOrd="0" destOrd="1" presId="urn:microsoft.com/office/officeart/2005/8/layout/hList6"/>
    <dgm:cxn modelId="{87368DFE-B21A-0442-A585-6971BE71CFE8}" type="presOf" srcId="{4F27F949-4596-4645-BE70-125CF2609648}" destId="{66E427AB-0882-C944-A78A-1E32163D5B6C}" srcOrd="0" destOrd="2" presId="urn:microsoft.com/office/officeart/2005/8/layout/hList6"/>
    <dgm:cxn modelId="{B0E8B95C-5CAF-8245-A7E3-52BC19013910}" type="presParOf" srcId="{B7972CA9-FB52-2941-90EE-8799E8E88461}" destId="{66E427AB-0882-C944-A78A-1E32163D5B6C}" srcOrd="0" destOrd="0" presId="urn:microsoft.com/office/officeart/2005/8/layout/hList6"/>
    <dgm:cxn modelId="{D261FCA9-DCD8-7D4A-962E-1476FC6300A8}" type="presParOf" srcId="{B7972CA9-FB52-2941-90EE-8799E8E88461}" destId="{250C8789-A925-494F-80EF-A8200D125FDE}" srcOrd="1" destOrd="0" presId="urn:microsoft.com/office/officeart/2005/8/layout/hList6"/>
    <dgm:cxn modelId="{34798A35-90F2-274F-BA61-C307B6A6C9BF}" type="presParOf" srcId="{B7972CA9-FB52-2941-90EE-8799E8E88461}" destId="{D8BB362E-F2D5-A04E-BA37-8B184FC0A5D0}" srcOrd="2" destOrd="0" presId="urn:microsoft.com/office/officeart/2005/8/layout/hList6"/>
    <dgm:cxn modelId="{B4F1D6A4-1DB8-EE4C-AC5D-93271F1279A8}" type="presParOf" srcId="{B7972CA9-FB52-2941-90EE-8799E8E88461}" destId="{98CFE46E-755C-A346-B9BB-329BFFD4794E}" srcOrd="3" destOrd="0" presId="urn:microsoft.com/office/officeart/2005/8/layout/hList6"/>
    <dgm:cxn modelId="{C5827624-5DBE-CE45-9E55-67B1F01A8938}" type="presParOf" srcId="{B7972CA9-FB52-2941-90EE-8799E8E88461}" destId="{ECB6DA65-797D-984F-8142-C956E1EF2CC8}"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BA50BB-A6BA-4047-B707-0B0B1143CEF7}" type="doc">
      <dgm:prSet loTypeId="urn:microsoft.com/office/officeart/2005/8/layout/lProcess3" loCatId="" qsTypeId="urn:microsoft.com/office/officeart/2005/8/quickstyle/simple4" qsCatId="simple" csTypeId="urn:microsoft.com/office/officeart/2005/8/colors/colorful1" csCatId="colorful" phldr="1"/>
      <dgm:spPr/>
      <dgm:t>
        <a:bodyPr/>
        <a:lstStyle/>
        <a:p>
          <a:endParaRPr lang="en-US"/>
        </a:p>
      </dgm:t>
    </dgm:pt>
    <dgm:pt modelId="{47E763DF-E674-8F47-B9EA-26FA2A32A3A8}">
      <dgm:prSet phldrT="[Text]" custT="1"/>
      <dgm:spPr/>
      <dgm:t>
        <a:bodyPr/>
        <a:lstStyle/>
        <a:p>
          <a:r>
            <a:rPr lang="en-US" sz="1600" b="1" dirty="0"/>
            <a:t>Morbid Obesity (BMI≥35)</a:t>
          </a:r>
        </a:p>
      </dgm:t>
    </dgm:pt>
    <dgm:pt modelId="{791151C7-0F66-6C4D-875F-52ADB25BC290}" type="parTrans" cxnId="{522605F0-865D-5D4D-8B5A-D45C59E5EF39}">
      <dgm:prSet/>
      <dgm:spPr/>
      <dgm:t>
        <a:bodyPr/>
        <a:lstStyle/>
        <a:p>
          <a:endParaRPr lang="en-US" sz="1800">
            <a:solidFill>
              <a:srgbClr val="000000"/>
            </a:solidFill>
          </a:endParaRPr>
        </a:p>
      </dgm:t>
    </dgm:pt>
    <dgm:pt modelId="{23A14BE6-15F4-634B-9867-B762B5A51A8E}" type="sibTrans" cxnId="{522605F0-865D-5D4D-8B5A-D45C59E5EF39}">
      <dgm:prSet/>
      <dgm:spPr/>
      <dgm:t>
        <a:bodyPr/>
        <a:lstStyle/>
        <a:p>
          <a:endParaRPr lang="en-US" sz="1800">
            <a:solidFill>
              <a:srgbClr val="000000"/>
            </a:solidFill>
          </a:endParaRPr>
        </a:p>
      </dgm:t>
    </dgm:pt>
    <dgm:pt modelId="{E6CC11A9-590F-4843-AA7C-34E520E80423}">
      <dgm:prSet phldrT="[Text]" custT="1"/>
      <dgm:spPr/>
      <dgm:t>
        <a:bodyPr/>
        <a:lstStyle/>
        <a:p>
          <a:r>
            <a:rPr lang="en-US" sz="1800" b="1" dirty="0"/>
            <a:t>Obesity</a:t>
          </a:r>
        </a:p>
      </dgm:t>
    </dgm:pt>
    <dgm:pt modelId="{1F167C1E-FE08-D447-872B-4D332D3D61CF}" type="parTrans" cxnId="{CEB4D440-6036-8147-9874-99D134AE3FD8}">
      <dgm:prSet/>
      <dgm:spPr/>
      <dgm:t>
        <a:bodyPr/>
        <a:lstStyle/>
        <a:p>
          <a:endParaRPr lang="en-US" sz="1800">
            <a:solidFill>
              <a:srgbClr val="000000"/>
            </a:solidFill>
          </a:endParaRPr>
        </a:p>
      </dgm:t>
    </dgm:pt>
    <dgm:pt modelId="{8D6576CA-8F46-CE42-BA4E-4954D4E304AE}" type="sibTrans" cxnId="{CEB4D440-6036-8147-9874-99D134AE3FD8}">
      <dgm:prSet/>
      <dgm:spPr/>
      <dgm:t>
        <a:bodyPr/>
        <a:lstStyle/>
        <a:p>
          <a:endParaRPr lang="en-US" sz="1800">
            <a:solidFill>
              <a:srgbClr val="000000"/>
            </a:solidFill>
          </a:endParaRPr>
        </a:p>
      </dgm:t>
    </dgm:pt>
    <dgm:pt modelId="{A3F4217B-D8A0-CD41-8387-F7E577987A8B}">
      <dgm:prSet phldrT="[Text]" custT="1"/>
      <dgm:spPr/>
      <dgm:t>
        <a:bodyPr/>
        <a:lstStyle/>
        <a:p>
          <a:r>
            <a:rPr lang="en-US" sz="1800"/>
            <a:t>70%</a:t>
          </a:r>
          <a:endParaRPr lang="en-US" sz="1800" dirty="0"/>
        </a:p>
      </dgm:t>
    </dgm:pt>
    <dgm:pt modelId="{6D914E07-24BB-F14B-9382-657DA2A33665}" type="parTrans" cxnId="{6F041000-E813-F241-86D1-60787502A3D7}">
      <dgm:prSet/>
      <dgm:spPr/>
      <dgm:t>
        <a:bodyPr/>
        <a:lstStyle/>
        <a:p>
          <a:endParaRPr lang="en-US" sz="1800">
            <a:solidFill>
              <a:srgbClr val="000000"/>
            </a:solidFill>
          </a:endParaRPr>
        </a:p>
      </dgm:t>
    </dgm:pt>
    <dgm:pt modelId="{9F4E6EF0-BA91-EF43-8D17-EF1FB64CF96F}" type="sibTrans" cxnId="{6F041000-E813-F241-86D1-60787502A3D7}">
      <dgm:prSet/>
      <dgm:spPr/>
      <dgm:t>
        <a:bodyPr/>
        <a:lstStyle/>
        <a:p>
          <a:endParaRPr lang="en-US" sz="1800">
            <a:solidFill>
              <a:srgbClr val="000000"/>
            </a:solidFill>
          </a:endParaRPr>
        </a:p>
      </dgm:t>
    </dgm:pt>
    <dgm:pt modelId="{13672B7C-4BEB-6E46-B9D7-E5E0BA4D4CD5}">
      <dgm:prSet phldrT="[Text]" custT="1"/>
      <dgm:spPr/>
      <dgm:t>
        <a:bodyPr/>
        <a:lstStyle/>
        <a:p>
          <a:r>
            <a:rPr lang="en-US" sz="1800" b="1"/>
            <a:t>Race</a:t>
          </a:r>
          <a:endParaRPr lang="en-US" sz="1800" b="1" dirty="0"/>
        </a:p>
      </dgm:t>
    </dgm:pt>
    <dgm:pt modelId="{2570A48E-E772-5F4B-8526-8BDC33B639A2}" type="parTrans" cxnId="{ECB649B7-04DA-1245-8C96-615C8FBA260F}">
      <dgm:prSet/>
      <dgm:spPr/>
      <dgm:t>
        <a:bodyPr/>
        <a:lstStyle/>
        <a:p>
          <a:endParaRPr lang="en-US" sz="1800">
            <a:solidFill>
              <a:srgbClr val="000000"/>
            </a:solidFill>
          </a:endParaRPr>
        </a:p>
      </dgm:t>
    </dgm:pt>
    <dgm:pt modelId="{E3264251-0564-CF44-A2F8-084B71CF3068}" type="sibTrans" cxnId="{ECB649B7-04DA-1245-8C96-615C8FBA260F}">
      <dgm:prSet/>
      <dgm:spPr/>
      <dgm:t>
        <a:bodyPr/>
        <a:lstStyle/>
        <a:p>
          <a:endParaRPr lang="en-US" sz="1800">
            <a:solidFill>
              <a:srgbClr val="000000"/>
            </a:solidFill>
          </a:endParaRPr>
        </a:p>
      </dgm:t>
    </dgm:pt>
    <dgm:pt modelId="{BB6B23B9-ABA1-BE45-B01A-8FD22DB83250}">
      <dgm:prSet phldrT="[Text]" custT="1"/>
      <dgm:spPr/>
      <dgm:t>
        <a:bodyPr/>
        <a:lstStyle/>
        <a:p>
          <a:pPr algn="l"/>
          <a:r>
            <a:rPr lang="en-US" sz="1600" dirty="0"/>
            <a:t>Hispanic, SE Asia &gt;Caucasian&gt;&gt;African American: 	 45-50%</a:t>
          </a:r>
        </a:p>
      </dgm:t>
    </dgm:pt>
    <dgm:pt modelId="{5CF3BE25-688B-DA43-8EFF-3634EF9F7EFE}" type="parTrans" cxnId="{0E057AA7-22A3-704C-B2D3-03052E330775}">
      <dgm:prSet/>
      <dgm:spPr/>
      <dgm:t>
        <a:bodyPr/>
        <a:lstStyle/>
        <a:p>
          <a:endParaRPr lang="en-US" sz="1800">
            <a:solidFill>
              <a:srgbClr val="000000"/>
            </a:solidFill>
          </a:endParaRPr>
        </a:p>
      </dgm:t>
    </dgm:pt>
    <dgm:pt modelId="{40EC8EF3-F3A0-1946-95BA-1C4BC975014F}" type="sibTrans" cxnId="{0E057AA7-22A3-704C-B2D3-03052E330775}">
      <dgm:prSet/>
      <dgm:spPr/>
      <dgm:t>
        <a:bodyPr/>
        <a:lstStyle/>
        <a:p>
          <a:endParaRPr lang="en-US" sz="1800">
            <a:solidFill>
              <a:srgbClr val="000000"/>
            </a:solidFill>
          </a:endParaRPr>
        </a:p>
      </dgm:t>
    </dgm:pt>
    <dgm:pt modelId="{6A5A7944-ED69-2B4C-A515-E69DD4E649A5}">
      <dgm:prSet custT="1"/>
      <dgm:spPr/>
      <dgm:t>
        <a:bodyPr/>
        <a:lstStyle/>
        <a:p>
          <a:r>
            <a:rPr lang="en-US" sz="1800" b="1"/>
            <a:t>PCOS</a:t>
          </a:r>
          <a:endParaRPr lang="en-US" sz="1800" b="1" dirty="0"/>
        </a:p>
      </dgm:t>
    </dgm:pt>
    <dgm:pt modelId="{417C9480-2395-A349-B25F-5FE75645B719}" type="parTrans" cxnId="{0B661E4D-1492-674B-A70A-8BDA5F9657C1}">
      <dgm:prSet/>
      <dgm:spPr/>
      <dgm:t>
        <a:bodyPr/>
        <a:lstStyle/>
        <a:p>
          <a:endParaRPr lang="en-US" sz="1800">
            <a:solidFill>
              <a:srgbClr val="000000"/>
            </a:solidFill>
          </a:endParaRPr>
        </a:p>
      </dgm:t>
    </dgm:pt>
    <dgm:pt modelId="{67303CA0-1114-9F45-BBC6-775168BDDF56}" type="sibTrans" cxnId="{0B661E4D-1492-674B-A70A-8BDA5F9657C1}">
      <dgm:prSet/>
      <dgm:spPr/>
      <dgm:t>
        <a:bodyPr/>
        <a:lstStyle/>
        <a:p>
          <a:endParaRPr lang="en-US" sz="1800">
            <a:solidFill>
              <a:srgbClr val="000000"/>
            </a:solidFill>
          </a:endParaRPr>
        </a:p>
      </dgm:t>
    </dgm:pt>
    <dgm:pt modelId="{79F417F1-DF7C-DD45-9C32-124137E22B13}">
      <dgm:prSet phldrT="[Text]" custT="1"/>
      <dgm:spPr/>
      <dgm:t>
        <a:bodyPr/>
        <a:lstStyle/>
        <a:p>
          <a:r>
            <a:rPr lang="en-US" sz="1800" dirty="0"/>
            <a:t>80-90% in bariatric surgery patients</a:t>
          </a:r>
        </a:p>
      </dgm:t>
    </dgm:pt>
    <dgm:pt modelId="{EF2D8832-139F-8E48-9A34-2DF2E5A13C52}" type="sibTrans" cxnId="{C2421C8A-E51A-A747-8770-521516AD9D15}">
      <dgm:prSet/>
      <dgm:spPr/>
      <dgm:t>
        <a:bodyPr/>
        <a:lstStyle/>
        <a:p>
          <a:endParaRPr lang="en-US" sz="1800">
            <a:solidFill>
              <a:srgbClr val="000000"/>
            </a:solidFill>
          </a:endParaRPr>
        </a:p>
      </dgm:t>
    </dgm:pt>
    <dgm:pt modelId="{4A01F5FA-3F27-2446-9B73-324AAA013B12}" type="parTrans" cxnId="{C2421C8A-E51A-A747-8770-521516AD9D15}">
      <dgm:prSet/>
      <dgm:spPr/>
      <dgm:t>
        <a:bodyPr/>
        <a:lstStyle/>
        <a:p>
          <a:endParaRPr lang="en-US" sz="1800">
            <a:solidFill>
              <a:srgbClr val="000000"/>
            </a:solidFill>
          </a:endParaRPr>
        </a:p>
      </dgm:t>
    </dgm:pt>
    <dgm:pt modelId="{9D58CF07-616D-1348-B80E-CD678A1B0EA0}">
      <dgm:prSet phldrT="[Text]" custT="1"/>
      <dgm:spPr/>
      <dgm:t>
        <a:bodyPr/>
        <a:lstStyle/>
        <a:p>
          <a:r>
            <a:rPr lang="en-US" sz="1800" b="1" dirty="0"/>
            <a:t>T2DM</a:t>
          </a:r>
        </a:p>
      </dgm:t>
    </dgm:pt>
    <dgm:pt modelId="{5FD44325-8BFB-014E-AA32-620CE07B463C}" type="parTrans" cxnId="{A7C54658-D742-C541-BBA1-BF8380680693}">
      <dgm:prSet/>
      <dgm:spPr/>
      <dgm:t>
        <a:bodyPr/>
        <a:lstStyle/>
        <a:p>
          <a:endParaRPr lang="en-US" sz="1800">
            <a:solidFill>
              <a:srgbClr val="000000"/>
            </a:solidFill>
          </a:endParaRPr>
        </a:p>
      </dgm:t>
    </dgm:pt>
    <dgm:pt modelId="{52C4C7BF-BA84-5341-9325-6E7E0666446B}" type="sibTrans" cxnId="{A7C54658-D742-C541-BBA1-BF8380680693}">
      <dgm:prSet/>
      <dgm:spPr/>
      <dgm:t>
        <a:bodyPr/>
        <a:lstStyle/>
        <a:p>
          <a:endParaRPr lang="en-US" sz="1800">
            <a:solidFill>
              <a:srgbClr val="000000"/>
            </a:solidFill>
          </a:endParaRPr>
        </a:p>
      </dgm:t>
    </dgm:pt>
    <dgm:pt modelId="{562174A3-6002-B14E-8A04-1AD84664F20F}">
      <dgm:prSet phldrT="[Text]" custT="1"/>
      <dgm:spPr/>
      <dgm:t>
        <a:bodyPr/>
        <a:lstStyle/>
        <a:p>
          <a:r>
            <a:rPr lang="en-US" sz="1800"/>
            <a:t>70%</a:t>
          </a:r>
          <a:endParaRPr lang="en-US" sz="1800" dirty="0"/>
        </a:p>
      </dgm:t>
    </dgm:pt>
    <dgm:pt modelId="{EDD4E7B6-FA7A-C04A-948F-A9B5FC474B47}" type="parTrans" cxnId="{C701EE32-699C-7448-9A1C-BC843808C586}">
      <dgm:prSet/>
      <dgm:spPr/>
      <dgm:t>
        <a:bodyPr/>
        <a:lstStyle/>
        <a:p>
          <a:endParaRPr lang="en-US" sz="1800">
            <a:solidFill>
              <a:srgbClr val="000000"/>
            </a:solidFill>
          </a:endParaRPr>
        </a:p>
      </dgm:t>
    </dgm:pt>
    <dgm:pt modelId="{FFF06707-2C37-A048-B158-7A56C2C180F2}" type="sibTrans" cxnId="{C701EE32-699C-7448-9A1C-BC843808C586}">
      <dgm:prSet/>
      <dgm:spPr/>
      <dgm:t>
        <a:bodyPr/>
        <a:lstStyle/>
        <a:p>
          <a:endParaRPr lang="en-US" sz="1800">
            <a:solidFill>
              <a:srgbClr val="000000"/>
            </a:solidFill>
          </a:endParaRPr>
        </a:p>
      </dgm:t>
    </dgm:pt>
    <dgm:pt modelId="{05D59DBF-C9BE-8D44-B559-934580AE5717}">
      <dgm:prSet phldrT="[Text]" custT="1"/>
      <dgm:spPr/>
      <dgm:t>
        <a:bodyPr/>
        <a:lstStyle/>
        <a:p>
          <a:r>
            <a:rPr lang="en-US" sz="1800" b="1" dirty="0"/>
            <a:t>Metabolic syndrome</a:t>
          </a:r>
        </a:p>
      </dgm:t>
    </dgm:pt>
    <dgm:pt modelId="{B4AE8E3D-0591-A247-8B97-065215B53820}" type="parTrans" cxnId="{524609D8-4D4F-E44C-AB72-3509139C8199}">
      <dgm:prSet/>
      <dgm:spPr/>
      <dgm:t>
        <a:bodyPr/>
        <a:lstStyle/>
        <a:p>
          <a:endParaRPr lang="en-US" sz="1800">
            <a:solidFill>
              <a:srgbClr val="000000"/>
            </a:solidFill>
          </a:endParaRPr>
        </a:p>
      </dgm:t>
    </dgm:pt>
    <dgm:pt modelId="{98FF2C86-0BBC-454B-92FC-3DFD48CAB2AD}" type="sibTrans" cxnId="{524609D8-4D4F-E44C-AB72-3509139C8199}">
      <dgm:prSet/>
      <dgm:spPr/>
      <dgm:t>
        <a:bodyPr/>
        <a:lstStyle/>
        <a:p>
          <a:endParaRPr lang="en-US" sz="1800">
            <a:solidFill>
              <a:srgbClr val="000000"/>
            </a:solidFill>
          </a:endParaRPr>
        </a:p>
      </dgm:t>
    </dgm:pt>
    <dgm:pt modelId="{4F55DC7C-7D2D-4F4F-B132-0B88CD6CB091}">
      <dgm:prSet phldrT="[Text]" custT="1"/>
      <dgm:spPr/>
      <dgm:t>
        <a:bodyPr/>
        <a:lstStyle/>
        <a:p>
          <a:r>
            <a:rPr lang="en-US" sz="1800"/>
            <a:t>Central obese, Hyperglycemia, HTN, Dyslipidemia:	 	53%</a:t>
          </a:r>
          <a:endParaRPr lang="en-US" sz="1800" dirty="0"/>
        </a:p>
      </dgm:t>
    </dgm:pt>
    <dgm:pt modelId="{4E5845A4-B2A7-C145-80DA-5ACEB0CE9BA1}" type="parTrans" cxnId="{698BD3B5-239D-0A40-9517-623D5FDADF87}">
      <dgm:prSet/>
      <dgm:spPr/>
      <dgm:t>
        <a:bodyPr/>
        <a:lstStyle/>
        <a:p>
          <a:endParaRPr lang="en-US" sz="1800">
            <a:solidFill>
              <a:srgbClr val="000000"/>
            </a:solidFill>
          </a:endParaRPr>
        </a:p>
      </dgm:t>
    </dgm:pt>
    <dgm:pt modelId="{B87E67BB-4EE4-6141-ADEB-2796AA3BC947}" type="sibTrans" cxnId="{698BD3B5-239D-0A40-9517-623D5FDADF87}">
      <dgm:prSet/>
      <dgm:spPr/>
      <dgm:t>
        <a:bodyPr/>
        <a:lstStyle/>
        <a:p>
          <a:endParaRPr lang="en-US" sz="1800">
            <a:solidFill>
              <a:srgbClr val="000000"/>
            </a:solidFill>
          </a:endParaRPr>
        </a:p>
      </dgm:t>
    </dgm:pt>
    <dgm:pt modelId="{DF815E5D-7C16-0145-B2B0-D66C7C89C6A4}">
      <dgm:prSet phldrT="[Text]" custT="1"/>
      <dgm:spPr/>
      <dgm:t>
        <a:bodyPr/>
        <a:lstStyle/>
        <a:p>
          <a:r>
            <a:rPr lang="en-US" sz="1800" b="1" dirty="0"/>
            <a:t>Dyslipidemia </a:t>
          </a:r>
        </a:p>
      </dgm:t>
    </dgm:pt>
    <dgm:pt modelId="{7387448A-F8C2-7A46-B6B9-5C0322BF6D53}" type="parTrans" cxnId="{B58716E7-2E50-EA4E-AF70-E2F5329D8A99}">
      <dgm:prSet/>
      <dgm:spPr/>
      <dgm:t>
        <a:bodyPr/>
        <a:lstStyle/>
        <a:p>
          <a:endParaRPr lang="en-US" sz="1800">
            <a:solidFill>
              <a:srgbClr val="000000"/>
            </a:solidFill>
          </a:endParaRPr>
        </a:p>
      </dgm:t>
    </dgm:pt>
    <dgm:pt modelId="{7AA08913-00D5-1B4D-AA43-F97915044B7B}" type="sibTrans" cxnId="{B58716E7-2E50-EA4E-AF70-E2F5329D8A99}">
      <dgm:prSet/>
      <dgm:spPr/>
      <dgm:t>
        <a:bodyPr/>
        <a:lstStyle/>
        <a:p>
          <a:endParaRPr lang="en-US" sz="1800">
            <a:solidFill>
              <a:srgbClr val="000000"/>
            </a:solidFill>
          </a:endParaRPr>
        </a:p>
      </dgm:t>
    </dgm:pt>
    <dgm:pt modelId="{B785F9B6-24FA-4C44-8E9C-05FEF43E0494}">
      <dgm:prSet phldrT="[Text]" custT="1"/>
      <dgm:spPr/>
      <dgm:t>
        <a:bodyPr/>
        <a:lstStyle/>
        <a:p>
          <a:r>
            <a:rPr lang="en-US" sz="1800"/>
            <a:t>High TG, low HDL:		50%</a:t>
          </a:r>
          <a:endParaRPr lang="en-US" sz="1800" dirty="0"/>
        </a:p>
      </dgm:t>
    </dgm:pt>
    <dgm:pt modelId="{5ACD24CA-CC9D-BB47-9D8B-69813E00EF1F}" type="parTrans" cxnId="{08D2126D-CEE2-DD42-A424-4A0139E51371}">
      <dgm:prSet/>
      <dgm:spPr/>
      <dgm:t>
        <a:bodyPr/>
        <a:lstStyle/>
        <a:p>
          <a:endParaRPr lang="en-US" sz="1800">
            <a:solidFill>
              <a:srgbClr val="000000"/>
            </a:solidFill>
          </a:endParaRPr>
        </a:p>
      </dgm:t>
    </dgm:pt>
    <dgm:pt modelId="{3D3B07E3-9548-7843-A027-1C1A0FC3310A}" type="sibTrans" cxnId="{08D2126D-CEE2-DD42-A424-4A0139E51371}">
      <dgm:prSet/>
      <dgm:spPr/>
      <dgm:t>
        <a:bodyPr/>
        <a:lstStyle/>
        <a:p>
          <a:endParaRPr lang="en-US" sz="1800">
            <a:solidFill>
              <a:srgbClr val="000000"/>
            </a:solidFill>
          </a:endParaRPr>
        </a:p>
      </dgm:t>
    </dgm:pt>
    <dgm:pt modelId="{B8B8895C-8B35-8C4E-8352-F07EE8E85804}">
      <dgm:prSet custT="1"/>
      <dgm:spPr/>
      <dgm:t>
        <a:bodyPr/>
        <a:lstStyle/>
        <a:p>
          <a:r>
            <a:rPr lang="en-US" sz="1800"/>
            <a:t>15-55%</a:t>
          </a:r>
          <a:endParaRPr lang="en-US" sz="1800" dirty="0"/>
        </a:p>
      </dgm:t>
    </dgm:pt>
    <dgm:pt modelId="{C4E19E2E-B7ED-B44E-8722-A9A002E3A8B1}" type="parTrans" cxnId="{C5A89AF9-EFC8-D844-B658-D8D62325BFEB}">
      <dgm:prSet/>
      <dgm:spPr/>
      <dgm:t>
        <a:bodyPr/>
        <a:lstStyle/>
        <a:p>
          <a:endParaRPr lang="en-US" sz="1800">
            <a:solidFill>
              <a:srgbClr val="000000"/>
            </a:solidFill>
          </a:endParaRPr>
        </a:p>
      </dgm:t>
    </dgm:pt>
    <dgm:pt modelId="{C0BC21FB-5CF5-4F49-9249-162AF6E84949}" type="sibTrans" cxnId="{C5A89AF9-EFC8-D844-B658-D8D62325BFEB}">
      <dgm:prSet/>
      <dgm:spPr/>
      <dgm:t>
        <a:bodyPr/>
        <a:lstStyle/>
        <a:p>
          <a:endParaRPr lang="en-US" sz="1800">
            <a:solidFill>
              <a:srgbClr val="000000"/>
            </a:solidFill>
          </a:endParaRPr>
        </a:p>
      </dgm:t>
    </dgm:pt>
    <dgm:pt modelId="{6FB53D02-7AAE-8F41-93AC-BEFFCF8630EA}" type="pres">
      <dgm:prSet presAssocID="{46BA50BB-A6BA-4047-B707-0B0B1143CEF7}" presName="Name0" presStyleCnt="0">
        <dgm:presLayoutVars>
          <dgm:chPref val="3"/>
          <dgm:dir/>
          <dgm:animLvl val="lvl"/>
          <dgm:resizeHandles/>
        </dgm:presLayoutVars>
      </dgm:prSet>
      <dgm:spPr/>
    </dgm:pt>
    <dgm:pt modelId="{31086861-7888-FD4C-B8AA-EF27D6F51CEB}" type="pres">
      <dgm:prSet presAssocID="{47E763DF-E674-8F47-B9EA-26FA2A32A3A8}" presName="horFlow" presStyleCnt="0"/>
      <dgm:spPr/>
    </dgm:pt>
    <dgm:pt modelId="{9EF037FA-822C-894B-85CA-5A23CB050998}" type="pres">
      <dgm:prSet presAssocID="{47E763DF-E674-8F47-B9EA-26FA2A32A3A8}" presName="bigChev" presStyleLbl="node1" presStyleIdx="0" presStyleCnt="7" custScaleX="156708"/>
      <dgm:spPr/>
    </dgm:pt>
    <dgm:pt modelId="{7BB252EF-D287-424B-ACC7-D36960CBC58A}" type="pres">
      <dgm:prSet presAssocID="{4A01F5FA-3F27-2446-9B73-324AAA013B12}" presName="parTrans" presStyleCnt="0"/>
      <dgm:spPr/>
    </dgm:pt>
    <dgm:pt modelId="{6138AAE9-8801-6140-B2EA-02A37DC707CB}" type="pres">
      <dgm:prSet presAssocID="{79F417F1-DF7C-DD45-9C32-124137E22B13}" presName="node" presStyleLbl="alignAccFollowNode1" presStyleIdx="0" presStyleCnt="7" custScaleX="376937">
        <dgm:presLayoutVars>
          <dgm:bulletEnabled val="1"/>
        </dgm:presLayoutVars>
      </dgm:prSet>
      <dgm:spPr/>
    </dgm:pt>
    <dgm:pt modelId="{645FBE23-13DC-8842-967E-53CE479F7435}" type="pres">
      <dgm:prSet presAssocID="{47E763DF-E674-8F47-B9EA-26FA2A32A3A8}" presName="vSp" presStyleCnt="0"/>
      <dgm:spPr/>
    </dgm:pt>
    <dgm:pt modelId="{5397D239-B958-7249-9977-AB995B33FFBE}" type="pres">
      <dgm:prSet presAssocID="{E6CC11A9-590F-4843-AA7C-34E520E80423}" presName="horFlow" presStyleCnt="0"/>
      <dgm:spPr/>
    </dgm:pt>
    <dgm:pt modelId="{2B24D147-B601-E344-B5AB-99832EC3CC32}" type="pres">
      <dgm:prSet presAssocID="{E6CC11A9-590F-4843-AA7C-34E520E80423}" presName="bigChev" presStyleLbl="node1" presStyleIdx="1" presStyleCnt="7" custScaleX="160167"/>
      <dgm:spPr/>
    </dgm:pt>
    <dgm:pt modelId="{3E90521A-BF97-F34B-9C37-5BBCD68741DF}" type="pres">
      <dgm:prSet presAssocID="{6D914E07-24BB-F14B-9382-657DA2A33665}" presName="parTrans" presStyleCnt="0"/>
      <dgm:spPr/>
    </dgm:pt>
    <dgm:pt modelId="{23018387-645A-514F-B98E-DB556D8E70F9}" type="pres">
      <dgm:prSet presAssocID="{A3F4217B-D8A0-CD41-8387-F7E577987A8B}" presName="node" presStyleLbl="alignAccFollowNode1" presStyleIdx="1" presStyleCnt="7" custScaleX="375929">
        <dgm:presLayoutVars>
          <dgm:bulletEnabled val="1"/>
        </dgm:presLayoutVars>
      </dgm:prSet>
      <dgm:spPr/>
    </dgm:pt>
    <dgm:pt modelId="{445E8F7C-0C35-CA44-AD4C-30A0D9AE98FB}" type="pres">
      <dgm:prSet presAssocID="{E6CC11A9-590F-4843-AA7C-34E520E80423}" presName="vSp" presStyleCnt="0"/>
      <dgm:spPr/>
    </dgm:pt>
    <dgm:pt modelId="{B79FECCC-E3C5-FE47-AEE8-63731F327A8E}" type="pres">
      <dgm:prSet presAssocID="{9D58CF07-616D-1348-B80E-CD678A1B0EA0}" presName="horFlow" presStyleCnt="0"/>
      <dgm:spPr/>
    </dgm:pt>
    <dgm:pt modelId="{473BC6A9-AD1F-BB4F-8A19-1047BD3BDC50}" type="pres">
      <dgm:prSet presAssocID="{9D58CF07-616D-1348-B80E-CD678A1B0EA0}" presName="bigChev" presStyleLbl="node1" presStyleIdx="2" presStyleCnt="7" custScaleX="160664"/>
      <dgm:spPr/>
    </dgm:pt>
    <dgm:pt modelId="{7FB6DE3B-4DC7-B841-9A9A-9C07A1D81AD9}" type="pres">
      <dgm:prSet presAssocID="{EDD4E7B6-FA7A-C04A-948F-A9B5FC474B47}" presName="parTrans" presStyleCnt="0"/>
      <dgm:spPr/>
    </dgm:pt>
    <dgm:pt modelId="{9FACBB48-AF9E-924B-9996-19370DBBCCE6}" type="pres">
      <dgm:prSet presAssocID="{562174A3-6002-B14E-8A04-1AD84664F20F}" presName="node" presStyleLbl="alignAccFollowNode1" presStyleIdx="2" presStyleCnt="7" custScaleX="378170">
        <dgm:presLayoutVars>
          <dgm:bulletEnabled val="1"/>
        </dgm:presLayoutVars>
      </dgm:prSet>
      <dgm:spPr/>
    </dgm:pt>
    <dgm:pt modelId="{FA42CB76-3EFA-4D49-9C49-608AC39B089B}" type="pres">
      <dgm:prSet presAssocID="{9D58CF07-616D-1348-B80E-CD678A1B0EA0}" presName="vSp" presStyleCnt="0"/>
      <dgm:spPr/>
    </dgm:pt>
    <dgm:pt modelId="{F69BE620-A802-0947-8AA8-0752CB74843A}" type="pres">
      <dgm:prSet presAssocID="{05D59DBF-C9BE-8D44-B559-934580AE5717}" presName="horFlow" presStyleCnt="0"/>
      <dgm:spPr/>
    </dgm:pt>
    <dgm:pt modelId="{BAD3B074-B671-DB48-A265-E92DCC5BBF56}" type="pres">
      <dgm:prSet presAssocID="{05D59DBF-C9BE-8D44-B559-934580AE5717}" presName="bigChev" presStyleLbl="node1" presStyleIdx="3" presStyleCnt="7" custScaleX="160314"/>
      <dgm:spPr/>
    </dgm:pt>
    <dgm:pt modelId="{8E028938-5D82-6E44-9AB1-3CF790334203}" type="pres">
      <dgm:prSet presAssocID="{4E5845A4-B2A7-C145-80DA-5ACEB0CE9BA1}" presName="parTrans" presStyleCnt="0"/>
      <dgm:spPr/>
    </dgm:pt>
    <dgm:pt modelId="{CB18493D-6513-AB46-8F6F-0935A91757B4}" type="pres">
      <dgm:prSet presAssocID="{4F55DC7C-7D2D-4F4F-B132-0B88CD6CB091}" presName="node" presStyleLbl="alignAccFollowNode1" presStyleIdx="3" presStyleCnt="7" custScaleX="382550">
        <dgm:presLayoutVars>
          <dgm:bulletEnabled val="1"/>
        </dgm:presLayoutVars>
      </dgm:prSet>
      <dgm:spPr/>
    </dgm:pt>
    <dgm:pt modelId="{805F3930-B11A-E248-9BDE-405CB4F942B3}" type="pres">
      <dgm:prSet presAssocID="{05D59DBF-C9BE-8D44-B559-934580AE5717}" presName="vSp" presStyleCnt="0"/>
      <dgm:spPr/>
    </dgm:pt>
    <dgm:pt modelId="{085ED61B-022F-1246-9776-B736D9BEDAF3}" type="pres">
      <dgm:prSet presAssocID="{DF815E5D-7C16-0145-B2B0-D66C7C89C6A4}" presName="horFlow" presStyleCnt="0"/>
      <dgm:spPr/>
    </dgm:pt>
    <dgm:pt modelId="{1BE5A278-A9D6-0146-8B13-D76DE2341D8B}" type="pres">
      <dgm:prSet presAssocID="{DF815E5D-7C16-0145-B2B0-D66C7C89C6A4}" presName="bigChev" presStyleLbl="node1" presStyleIdx="4" presStyleCnt="7" custScaleX="161626"/>
      <dgm:spPr/>
    </dgm:pt>
    <dgm:pt modelId="{7EEA7C5C-346E-074D-AB33-FCCC6E436549}" type="pres">
      <dgm:prSet presAssocID="{5ACD24CA-CC9D-BB47-9D8B-69813E00EF1F}" presName="parTrans" presStyleCnt="0"/>
      <dgm:spPr/>
    </dgm:pt>
    <dgm:pt modelId="{85166E74-5A9E-F84C-97C4-26E84280A0E5}" type="pres">
      <dgm:prSet presAssocID="{B785F9B6-24FA-4C44-8E9C-05FEF43E0494}" presName="node" presStyleLbl="alignAccFollowNode1" presStyleIdx="4" presStyleCnt="7" custScaleX="381674">
        <dgm:presLayoutVars>
          <dgm:bulletEnabled val="1"/>
        </dgm:presLayoutVars>
      </dgm:prSet>
      <dgm:spPr/>
    </dgm:pt>
    <dgm:pt modelId="{ACADE6D6-39CB-E84B-A0EF-0C625767CE3D}" type="pres">
      <dgm:prSet presAssocID="{DF815E5D-7C16-0145-B2B0-D66C7C89C6A4}" presName="vSp" presStyleCnt="0"/>
      <dgm:spPr/>
    </dgm:pt>
    <dgm:pt modelId="{10993115-A6CA-6748-8825-5954AA3A2E09}" type="pres">
      <dgm:prSet presAssocID="{13672B7C-4BEB-6E46-B9D7-E5E0BA4D4CD5}" presName="horFlow" presStyleCnt="0"/>
      <dgm:spPr/>
    </dgm:pt>
    <dgm:pt modelId="{0120917D-AF3B-2844-8813-ED076DBA36E1}" type="pres">
      <dgm:prSet presAssocID="{13672B7C-4BEB-6E46-B9D7-E5E0BA4D4CD5}" presName="bigChev" presStyleLbl="node1" presStyleIdx="5" presStyleCnt="7" custScaleX="162691" custLinFactNeighborX="-7799" custLinFactNeighborY="-2646"/>
      <dgm:spPr/>
    </dgm:pt>
    <dgm:pt modelId="{511F5982-3A7C-8345-B017-CA658CE70B03}" type="pres">
      <dgm:prSet presAssocID="{5CF3BE25-688B-DA43-8EFF-3634EF9F7EFE}" presName="parTrans" presStyleCnt="0"/>
      <dgm:spPr/>
    </dgm:pt>
    <dgm:pt modelId="{B6E99775-C065-354C-A5F7-DA773E7A6BF4}" type="pres">
      <dgm:prSet presAssocID="{BB6B23B9-ABA1-BE45-B01A-8FD22DB83250}" presName="node" presStyleLbl="alignAccFollowNode1" presStyleIdx="5" presStyleCnt="7" custScaleX="379687" custScaleY="100314" custLinFactNeighborX="-12260" custLinFactNeighborY="-2406">
        <dgm:presLayoutVars>
          <dgm:bulletEnabled val="1"/>
        </dgm:presLayoutVars>
      </dgm:prSet>
      <dgm:spPr/>
    </dgm:pt>
    <dgm:pt modelId="{DF76421B-5E5E-8448-97B7-226F6767F520}" type="pres">
      <dgm:prSet presAssocID="{13672B7C-4BEB-6E46-B9D7-E5E0BA4D4CD5}" presName="vSp" presStyleCnt="0"/>
      <dgm:spPr/>
    </dgm:pt>
    <dgm:pt modelId="{4CDCA09F-4B67-B344-8E25-EF63C872F2B2}" type="pres">
      <dgm:prSet presAssocID="{6A5A7944-ED69-2B4C-A515-E69DD4E649A5}" presName="horFlow" presStyleCnt="0"/>
      <dgm:spPr/>
    </dgm:pt>
    <dgm:pt modelId="{4CE7D578-E27A-0941-85ED-4C1D322DF1A4}" type="pres">
      <dgm:prSet presAssocID="{6A5A7944-ED69-2B4C-A515-E69DD4E649A5}" presName="bigChev" presStyleLbl="node1" presStyleIdx="6" presStyleCnt="7" custScaleX="160418" custLinFactNeighborY="-9834"/>
      <dgm:spPr/>
    </dgm:pt>
    <dgm:pt modelId="{73A742B6-2062-7A47-9E27-48961CD6C2AA}" type="pres">
      <dgm:prSet presAssocID="{C4E19E2E-B7ED-B44E-8722-A9A002E3A8B1}" presName="parTrans" presStyleCnt="0"/>
      <dgm:spPr/>
    </dgm:pt>
    <dgm:pt modelId="{E745E6E4-4180-5344-B885-FAE92C4921F2}" type="pres">
      <dgm:prSet presAssocID="{B8B8895C-8B35-8C4E-8352-F07EE8E85804}" presName="node" presStyleLbl="alignAccFollowNode1" presStyleIdx="6" presStyleCnt="7" custScaleX="384158" custLinFactNeighborY="-13290">
        <dgm:presLayoutVars>
          <dgm:bulletEnabled val="1"/>
        </dgm:presLayoutVars>
      </dgm:prSet>
      <dgm:spPr/>
    </dgm:pt>
  </dgm:ptLst>
  <dgm:cxnLst>
    <dgm:cxn modelId="{6F041000-E813-F241-86D1-60787502A3D7}" srcId="{E6CC11A9-590F-4843-AA7C-34E520E80423}" destId="{A3F4217B-D8A0-CD41-8387-F7E577987A8B}" srcOrd="0" destOrd="0" parTransId="{6D914E07-24BB-F14B-9382-657DA2A33665}" sibTransId="{9F4E6EF0-BA91-EF43-8D17-EF1FB64CF96F}"/>
    <dgm:cxn modelId="{C37B8D09-1C6E-124E-9162-C2F22472BD5D}" type="presOf" srcId="{E6CC11A9-590F-4843-AA7C-34E520E80423}" destId="{2B24D147-B601-E344-B5AB-99832EC3CC32}" srcOrd="0" destOrd="0" presId="urn:microsoft.com/office/officeart/2005/8/layout/lProcess3"/>
    <dgm:cxn modelId="{3FFB5723-1FDB-2342-B3B1-F4ECCF5F5F43}" type="presOf" srcId="{B8B8895C-8B35-8C4E-8352-F07EE8E85804}" destId="{E745E6E4-4180-5344-B885-FAE92C4921F2}" srcOrd="0" destOrd="0" presId="urn:microsoft.com/office/officeart/2005/8/layout/lProcess3"/>
    <dgm:cxn modelId="{B631852B-884D-8F4B-9058-B6E7E5707760}" type="presOf" srcId="{05D59DBF-C9BE-8D44-B559-934580AE5717}" destId="{BAD3B074-B671-DB48-A265-E92DCC5BBF56}" srcOrd="0" destOrd="0" presId="urn:microsoft.com/office/officeart/2005/8/layout/lProcess3"/>
    <dgm:cxn modelId="{C701EE32-699C-7448-9A1C-BC843808C586}" srcId="{9D58CF07-616D-1348-B80E-CD678A1B0EA0}" destId="{562174A3-6002-B14E-8A04-1AD84664F20F}" srcOrd="0" destOrd="0" parTransId="{EDD4E7B6-FA7A-C04A-948F-A9B5FC474B47}" sibTransId="{FFF06707-2C37-A048-B158-7A56C2C180F2}"/>
    <dgm:cxn modelId="{2CF54B34-1FEF-5D42-8217-56299CCB1DDF}" type="presOf" srcId="{4F55DC7C-7D2D-4F4F-B132-0B88CD6CB091}" destId="{CB18493D-6513-AB46-8F6F-0935A91757B4}" srcOrd="0" destOrd="0" presId="urn:microsoft.com/office/officeart/2005/8/layout/lProcess3"/>
    <dgm:cxn modelId="{19E9AF35-6E3D-6045-8C6F-4E5529DE17F7}" type="presOf" srcId="{DF815E5D-7C16-0145-B2B0-D66C7C89C6A4}" destId="{1BE5A278-A9D6-0146-8B13-D76DE2341D8B}" srcOrd="0" destOrd="0" presId="urn:microsoft.com/office/officeart/2005/8/layout/lProcess3"/>
    <dgm:cxn modelId="{CEB4D440-6036-8147-9874-99D134AE3FD8}" srcId="{46BA50BB-A6BA-4047-B707-0B0B1143CEF7}" destId="{E6CC11A9-590F-4843-AA7C-34E520E80423}" srcOrd="1" destOrd="0" parTransId="{1F167C1E-FE08-D447-872B-4D332D3D61CF}" sibTransId="{8D6576CA-8F46-CE42-BA4E-4954D4E304AE}"/>
    <dgm:cxn modelId="{BE626A48-4EF1-364D-A49E-9C6FF4E61552}" type="presOf" srcId="{562174A3-6002-B14E-8A04-1AD84664F20F}" destId="{9FACBB48-AF9E-924B-9996-19370DBBCCE6}" srcOrd="0" destOrd="0" presId="urn:microsoft.com/office/officeart/2005/8/layout/lProcess3"/>
    <dgm:cxn modelId="{08D2126D-CEE2-DD42-A424-4A0139E51371}" srcId="{DF815E5D-7C16-0145-B2B0-D66C7C89C6A4}" destId="{B785F9B6-24FA-4C44-8E9C-05FEF43E0494}" srcOrd="0" destOrd="0" parTransId="{5ACD24CA-CC9D-BB47-9D8B-69813E00EF1F}" sibTransId="{3D3B07E3-9548-7843-A027-1C1A0FC3310A}"/>
    <dgm:cxn modelId="{0B661E4D-1492-674B-A70A-8BDA5F9657C1}" srcId="{46BA50BB-A6BA-4047-B707-0B0B1143CEF7}" destId="{6A5A7944-ED69-2B4C-A515-E69DD4E649A5}" srcOrd="6" destOrd="0" parTransId="{417C9480-2395-A349-B25F-5FE75645B719}" sibTransId="{67303CA0-1114-9F45-BBC6-775168BDDF56}"/>
    <dgm:cxn modelId="{F1ABC251-26F8-B044-BED3-8FD660532BB0}" type="presOf" srcId="{A3F4217B-D8A0-CD41-8387-F7E577987A8B}" destId="{23018387-645A-514F-B98E-DB556D8E70F9}" srcOrd="0" destOrd="0" presId="urn:microsoft.com/office/officeart/2005/8/layout/lProcess3"/>
    <dgm:cxn modelId="{A7C54658-D742-C541-BBA1-BF8380680693}" srcId="{46BA50BB-A6BA-4047-B707-0B0B1143CEF7}" destId="{9D58CF07-616D-1348-B80E-CD678A1B0EA0}" srcOrd="2" destOrd="0" parTransId="{5FD44325-8BFB-014E-AA32-620CE07B463C}" sibTransId="{52C4C7BF-BA84-5341-9325-6E7E0666446B}"/>
    <dgm:cxn modelId="{422FA780-2F53-4048-A423-97DE426FCD41}" type="presOf" srcId="{79F417F1-DF7C-DD45-9C32-124137E22B13}" destId="{6138AAE9-8801-6140-B2EA-02A37DC707CB}" srcOrd="0" destOrd="0" presId="urn:microsoft.com/office/officeart/2005/8/layout/lProcess3"/>
    <dgm:cxn modelId="{C2421C8A-E51A-A747-8770-521516AD9D15}" srcId="{47E763DF-E674-8F47-B9EA-26FA2A32A3A8}" destId="{79F417F1-DF7C-DD45-9C32-124137E22B13}" srcOrd="0" destOrd="0" parTransId="{4A01F5FA-3F27-2446-9B73-324AAA013B12}" sibTransId="{EF2D8832-139F-8E48-9A34-2DF2E5A13C52}"/>
    <dgm:cxn modelId="{A5FBC89A-188A-8C4C-9C37-B2ECC64105C4}" type="presOf" srcId="{46BA50BB-A6BA-4047-B707-0B0B1143CEF7}" destId="{6FB53D02-7AAE-8F41-93AC-BEFFCF8630EA}" srcOrd="0" destOrd="0" presId="urn:microsoft.com/office/officeart/2005/8/layout/lProcess3"/>
    <dgm:cxn modelId="{2001499E-2C23-D143-AA2E-4F62808CB38C}" type="presOf" srcId="{BB6B23B9-ABA1-BE45-B01A-8FD22DB83250}" destId="{B6E99775-C065-354C-A5F7-DA773E7A6BF4}" srcOrd="0" destOrd="0" presId="urn:microsoft.com/office/officeart/2005/8/layout/lProcess3"/>
    <dgm:cxn modelId="{0E057AA7-22A3-704C-B2D3-03052E330775}" srcId="{13672B7C-4BEB-6E46-B9D7-E5E0BA4D4CD5}" destId="{BB6B23B9-ABA1-BE45-B01A-8FD22DB83250}" srcOrd="0" destOrd="0" parTransId="{5CF3BE25-688B-DA43-8EFF-3634EF9F7EFE}" sibTransId="{40EC8EF3-F3A0-1946-95BA-1C4BC975014F}"/>
    <dgm:cxn modelId="{6E7741AA-0D1E-1548-A6C9-47770A621556}" type="presOf" srcId="{6A5A7944-ED69-2B4C-A515-E69DD4E649A5}" destId="{4CE7D578-E27A-0941-85ED-4C1D322DF1A4}" srcOrd="0" destOrd="0" presId="urn:microsoft.com/office/officeart/2005/8/layout/lProcess3"/>
    <dgm:cxn modelId="{698BD3B5-239D-0A40-9517-623D5FDADF87}" srcId="{05D59DBF-C9BE-8D44-B559-934580AE5717}" destId="{4F55DC7C-7D2D-4F4F-B132-0B88CD6CB091}" srcOrd="0" destOrd="0" parTransId="{4E5845A4-B2A7-C145-80DA-5ACEB0CE9BA1}" sibTransId="{B87E67BB-4EE4-6141-ADEB-2796AA3BC947}"/>
    <dgm:cxn modelId="{ECB649B7-04DA-1245-8C96-615C8FBA260F}" srcId="{46BA50BB-A6BA-4047-B707-0B0B1143CEF7}" destId="{13672B7C-4BEB-6E46-B9D7-E5E0BA4D4CD5}" srcOrd="5" destOrd="0" parTransId="{2570A48E-E772-5F4B-8526-8BDC33B639A2}" sibTransId="{E3264251-0564-CF44-A2F8-084B71CF3068}"/>
    <dgm:cxn modelId="{423573C5-925A-6B48-8680-67CE33CBA2A0}" type="presOf" srcId="{13672B7C-4BEB-6E46-B9D7-E5E0BA4D4CD5}" destId="{0120917D-AF3B-2844-8813-ED076DBA36E1}" srcOrd="0" destOrd="0" presId="urn:microsoft.com/office/officeart/2005/8/layout/lProcess3"/>
    <dgm:cxn modelId="{524609D8-4D4F-E44C-AB72-3509139C8199}" srcId="{46BA50BB-A6BA-4047-B707-0B0B1143CEF7}" destId="{05D59DBF-C9BE-8D44-B559-934580AE5717}" srcOrd="3" destOrd="0" parTransId="{B4AE8E3D-0591-A247-8B97-065215B53820}" sibTransId="{98FF2C86-0BBC-454B-92FC-3DFD48CAB2AD}"/>
    <dgm:cxn modelId="{BF2A6DE5-F2C8-1348-B898-C3BAEEEA382F}" type="presOf" srcId="{9D58CF07-616D-1348-B80E-CD678A1B0EA0}" destId="{473BC6A9-AD1F-BB4F-8A19-1047BD3BDC50}" srcOrd="0" destOrd="0" presId="urn:microsoft.com/office/officeart/2005/8/layout/lProcess3"/>
    <dgm:cxn modelId="{B58716E7-2E50-EA4E-AF70-E2F5329D8A99}" srcId="{46BA50BB-A6BA-4047-B707-0B0B1143CEF7}" destId="{DF815E5D-7C16-0145-B2B0-D66C7C89C6A4}" srcOrd="4" destOrd="0" parTransId="{7387448A-F8C2-7A46-B6B9-5C0322BF6D53}" sibTransId="{7AA08913-00D5-1B4D-AA43-F97915044B7B}"/>
    <dgm:cxn modelId="{1513A2E7-0235-0C4A-BF67-D5F2F0061D91}" type="presOf" srcId="{B785F9B6-24FA-4C44-8E9C-05FEF43E0494}" destId="{85166E74-5A9E-F84C-97C4-26E84280A0E5}" srcOrd="0" destOrd="0" presId="urn:microsoft.com/office/officeart/2005/8/layout/lProcess3"/>
    <dgm:cxn modelId="{522605F0-865D-5D4D-8B5A-D45C59E5EF39}" srcId="{46BA50BB-A6BA-4047-B707-0B0B1143CEF7}" destId="{47E763DF-E674-8F47-B9EA-26FA2A32A3A8}" srcOrd="0" destOrd="0" parTransId="{791151C7-0F66-6C4D-875F-52ADB25BC290}" sibTransId="{23A14BE6-15F4-634B-9867-B762B5A51A8E}"/>
    <dgm:cxn modelId="{56BD65F8-A9BE-4C4A-BC8F-8C945FEEAA51}" type="presOf" srcId="{47E763DF-E674-8F47-B9EA-26FA2A32A3A8}" destId="{9EF037FA-822C-894B-85CA-5A23CB050998}" srcOrd="0" destOrd="0" presId="urn:microsoft.com/office/officeart/2005/8/layout/lProcess3"/>
    <dgm:cxn modelId="{C5A89AF9-EFC8-D844-B658-D8D62325BFEB}" srcId="{6A5A7944-ED69-2B4C-A515-E69DD4E649A5}" destId="{B8B8895C-8B35-8C4E-8352-F07EE8E85804}" srcOrd="0" destOrd="0" parTransId="{C4E19E2E-B7ED-B44E-8722-A9A002E3A8B1}" sibTransId="{C0BC21FB-5CF5-4F49-9249-162AF6E84949}"/>
    <dgm:cxn modelId="{25E5DD28-D6DB-7E48-A50E-FCC03C539EF2}" type="presParOf" srcId="{6FB53D02-7AAE-8F41-93AC-BEFFCF8630EA}" destId="{31086861-7888-FD4C-B8AA-EF27D6F51CEB}" srcOrd="0" destOrd="0" presId="urn:microsoft.com/office/officeart/2005/8/layout/lProcess3"/>
    <dgm:cxn modelId="{78867ADF-1247-0F4C-8A3D-8778D40E4E0C}" type="presParOf" srcId="{31086861-7888-FD4C-B8AA-EF27D6F51CEB}" destId="{9EF037FA-822C-894B-85CA-5A23CB050998}" srcOrd="0" destOrd="0" presId="urn:microsoft.com/office/officeart/2005/8/layout/lProcess3"/>
    <dgm:cxn modelId="{C003CFDE-A525-3445-AC37-B913608B3185}" type="presParOf" srcId="{31086861-7888-FD4C-B8AA-EF27D6F51CEB}" destId="{7BB252EF-D287-424B-ACC7-D36960CBC58A}" srcOrd="1" destOrd="0" presId="urn:microsoft.com/office/officeart/2005/8/layout/lProcess3"/>
    <dgm:cxn modelId="{DB6F92A4-42A8-294C-B3FB-CC4AB7F59988}" type="presParOf" srcId="{31086861-7888-FD4C-B8AA-EF27D6F51CEB}" destId="{6138AAE9-8801-6140-B2EA-02A37DC707CB}" srcOrd="2" destOrd="0" presId="urn:microsoft.com/office/officeart/2005/8/layout/lProcess3"/>
    <dgm:cxn modelId="{DC82A305-4155-8C41-A0A3-DF69635A1ED9}" type="presParOf" srcId="{6FB53D02-7AAE-8F41-93AC-BEFFCF8630EA}" destId="{645FBE23-13DC-8842-967E-53CE479F7435}" srcOrd="1" destOrd="0" presId="urn:microsoft.com/office/officeart/2005/8/layout/lProcess3"/>
    <dgm:cxn modelId="{53FC3EE2-3BD6-C542-BEC0-EF43486CB500}" type="presParOf" srcId="{6FB53D02-7AAE-8F41-93AC-BEFFCF8630EA}" destId="{5397D239-B958-7249-9977-AB995B33FFBE}" srcOrd="2" destOrd="0" presId="urn:microsoft.com/office/officeart/2005/8/layout/lProcess3"/>
    <dgm:cxn modelId="{CC3FD675-1CEA-834E-B934-091660C0638D}" type="presParOf" srcId="{5397D239-B958-7249-9977-AB995B33FFBE}" destId="{2B24D147-B601-E344-B5AB-99832EC3CC32}" srcOrd="0" destOrd="0" presId="urn:microsoft.com/office/officeart/2005/8/layout/lProcess3"/>
    <dgm:cxn modelId="{DA179B53-3241-9A4A-8A17-7319B575D12C}" type="presParOf" srcId="{5397D239-B958-7249-9977-AB995B33FFBE}" destId="{3E90521A-BF97-F34B-9C37-5BBCD68741DF}" srcOrd="1" destOrd="0" presId="urn:microsoft.com/office/officeart/2005/8/layout/lProcess3"/>
    <dgm:cxn modelId="{D5FE8512-1B52-D340-A86C-8F91B97F6B99}" type="presParOf" srcId="{5397D239-B958-7249-9977-AB995B33FFBE}" destId="{23018387-645A-514F-B98E-DB556D8E70F9}" srcOrd="2" destOrd="0" presId="urn:microsoft.com/office/officeart/2005/8/layout/lProcess3"/>
    <dgm:cxn modelId="{F0BC55BD-05FA-5549-97C8-55DDA6A7053F}" type="presParOf" srcId="{6FB53D02-7AAE-8F41-93AC-BEFFCF8630EA}" destId="{445E8F7C-0C35-CA44-AD4C-30A0D9AE98FB}" srcOrd="3" destOrd="0" presId="urn:microsoft.com/office/officeart/2005/8/layout/lProcess3"/>
    <dgm:cxn modelId="{6DB2FF09-A787-CC45-8480-41FCA2346A59}" type="presParOf" srcId="{6FB53D02-7AAE-8F41-93AC-BEFFCF8630EA}" destId="{B79FECCC-E3C5-FE47-AEE8-63731F327A8E}" srcOrd="4" destOrd="0" presId="urn:microsoft.com/office/officeart/2005/8/layout/lProcess3"/>
    <dgm:cxn modelId="{1BA7BFD9-7599-1746-A50E-08A293FF101E}" type="presParOf" srcId="{B79FECCC-E3C5-FE47-AEE8-63731F327A8E}" destId="{473BC6A9-AD1F-BB4F-8A19-1047BD3BDC50}" srcOrd="0" destOrd="0" presId="urn:microsoft.com/office/officeart/2005/8/layout/lProcess3"/>
    <dgm:cxn modelId="{69A1454F-1108-0141-B2FE-BCEFD3989E75}" type="presParOf" srcId="{B79FECCC-E3C5-FE47-AEE8-63731F327A8E}" destId="{7FB6DE3B-4DC7-B841-9A9A-9C07A1D81AD9}" srcOrd="1" destOrd="0" presId="urn:microsoft.com/office/officeart/2005/8/layout/lProcess3"/>
    <dgm:cxn modelId="{E4A5CB26-2F91-AA46-B3EB-D80A373D94DB}" type="presParOf" srcId="{B79FECCC-E3C5-FE47-AEE8-63731F327A8E}" destId="{9FACBB48-AF9E-924B-9996-19370DBBCCE6}" srcOrd="2" destOrd="0" presId="urn:microsoft.com/office/officeart/2005/8/layout/lProcess3"/>
    <dgm:cxn modelId="{D0979826-174B-FE46-B716-8265FB1F46DC}" type="presParOf" srcId="{6FB53D02-7AAE-8F41-93AC-BEFFCF8630EA}" destId="{FA42CB76-3EFA-4D49-9C49-608AC39B089B}" srcOrd="5" destOrd="0" presId="urn:microsoft.com/office/officeart/2005/8/layout/lProcess3"/>
    <dgm:cxn modelId="{C33054F7-ACBC-0B43-8C5D-D6AD7F76B10B}" type="presParOf" srcId="{6FB53D02-7AAE-8F41-93AC-BEFFCF8630EA}" destId="{F69BE620-A802-0947-8AA8-0752CB74843A}" srcOrd="6" destOrd="0" presId="urn:microsoft.com/office/officeart/2005/8/layout/lProcess3"/>
    <dgm:cxn modelId="{36832FFE-8C91-2F43-8DB2-2569C9E3919A}" type="presParOf" srcId="{F69BE620-A802-0947-8AA8-0752CB74843A}" destId="{BAD3B074-B671-DB48-A265-E92DCC5BBF56}" srcOrd="0" destOrd="0" presId="urn:microsoft.com/office/officeart/2005/8/layout/lProcess3"/>
    <dgm:cxn modelId="{C38E0792-3367-7543-B6EC-2C5AB114C569}" type="presParOf" srcId="{F69BE620-A802-0947-8AA8-0752CB74843A}" destId="{8E028938-5D82-6E44-9AB1-3CF790334203}" srcOrd="1" destOrd="0" presId="urn:microsoft.com/office/officeart/2005/8/layout/lProcess3"/>
    <dgm:cxn modelId="{34565ADB-5F3B-1C44-BC67-86DA25FC75B9}" type="presParOf" srcId="{F69BE620-A802-0947-8AA8-0752CB74843A}" destId="{CB18493D-6513-AB46-8F6F-0935A91757B4}" srcOrd="2" destOrd="0" presId="urn:microsoft.com/office/officeart/2005/8/layout/lProcess3"/>
    <dgm:cxn modelId="{0EB01E5C-D952-5B44-A477-FC9A6B73BBDE}" type="presParOf" srcId="{6FB53D02-7AAE-8F41-93AC-BEFFCF8630EA}" destId="{805F3930-B11A-E248-9BDE-405CB4F942B3}" srcOrd="7" destOrd="0" presId="urn:microsoft.com/office/officeart/2005/8/layout/lProcess3"/>
    <dgm:cxn modelId="{C9DB646D-5086-3B44-A5F6-F3B63474763D}" type="presParOf" srcId="{6FB53D02-7AAE-8F41-93AC-BEFFCF8630EA}" destId="{085ED61B-022F-1246-9776-B736D9BEDAF3}" srcOrd="8" destOrd="0" presId="urn:microsoft.com/office/officeart/2005/8/layout/lProcess3"/>
    <dgm:cxn modelId="{A6225BD3-627C-294C-992C-FDBDDA9C28E1}" type="presParOf" srcId="{085ED61B-022F-1246-9776-B736D9BEDAF3}" destId="{1BE5A278-A9D6-0146-8B13-D76DE2341D8B}" srcOrd="0" destOrd="0" presId="urn:microsoft.com/office/officeart/2005/8/layout/lProcess3"/>
    <dgm:cxn modelId="{C5C8E1C0-4148-A247-AA61-258A5CA37CB5}" type="presParOf" srcId="{085ED61B-022F-1246-9776-B736D9BEDAF3}" destId="{7EEA7C5C-346E-074D-AB33-FCCC6E436549}" srcOrd="1" destOrd="0" presId="urn:microsoft.com/office/officeart/2005/8/layout/lProcess3"/>
    <dgm:cxn modelId="{C01532A5-B599-A949-A4BB-5C060BA0952D}" type="presParOf" srcId="{085ED61B-022F-1246-9776-B736D9BEDAF3}" destId="{85166E74-5A9E-F84C-97C4-26E84280A0E5}" srcOrd="2" destOrd="0" presId="urn:microsoft.com/office/officeart/2005/8/layout/lProcess3"/>
    <dgm:cxn modelId="{86F8039A-6B5E-C549-8119-D1940B4B8C9D}" type="presParOf" srcId="{6FB53D02-7AAE-8F41-93AC-BEFFCF8630EA}" destId="{ACADE6D6-39CB-E84B-A0EF-0C625767CE3D}" srcOrd="9" destOrd="0" presId="urn:microsoft.com/office/officeart/2005/8/layout/lProcess3"/>
    <dgm:cxn modelId="{92510D90-FF56-EE4A-9B82-9549DAEA77F1}" type="presParOf" srcId="{6FB53D02-7AAE-8F41-93AC-BEFFCF8630EA}" destId="{10993115-A6CA-6748-8825-5954AA3A2E09}" srcOrd="10" destOrd="0" presId="urn:microsoft.com/office/officeart/2005/8/layout/lProcess3"/>
    <dgm:cxn modelId="{A01E53A3-6E6D-EB4F-9F27-49E8CC41685A}" type="presParOf" srcId="{10993115-A6CA-6748-8825-5954AA3A2E09}" destId="{0120917D-AF3B-2844-8813-ED076DBA36E1}" srcOrd="0" destOrd="0" presId="urn:microsoft.com/office/officeart/2005/8/layout/lProcess3"/>
    <dgm:cxn modelId="{73F37178-1B6F-1E47-82C0-711EB78D9D89}" type="presParOf" srcId="{10993115-A6CA-6748-8825-5954AA3A2E09}" destId="{511F5982-3A7C-8345-B017-CA658CE70B03}" srcOrd="1" destOrd="0" presId="urn:microsoft.com/office/officeart/2005/8/layout/lProcess3"/>
    <dgm:cxn modelId="{0942EAFF-243A-C547-9000-74119ACCEA3D}" type="presParOf" srcId="{10993115-A6CA-6748-8825-5954AA3A2E09}" destId="{B6E99775-C065-354C-A5F7-DA773E7A6BF4}" srcOrd="2" destOrd="0" presId="urn:microsoft.com/office/officeart/2005/8/layout/lProcess3"/>
    <dgm:cxn modelId="{397F83DA-0656-B242-8050-A1C3CD0C00D2}" type="presParOf" srcId="{6FB53D02-7AAE-8F41-93AC-BEFFCF8630EA}" destId="{DF76421B-5E5E-8448-97B7-226F6767F520}" srcOrd="11" destOrd="0" presId="urn:microsoft.com/office/officeart/2005/8/layout/lProcess3"/>
    <dgm:cxn modelId="{F6EB51BE-E45C-B94E-9108-C6A765B75047}" type="presParOf" srcId="{6FB53D02-7AAE-8F41-93AC-BEFFCF8630EA}" destId="{4CDCA09F-4B67-B344-8E25-EF63C872F2B2}" srcOrd="12" destOrd="0" presId="urn:microsoft.com/office/officeart/2005/8/layout/lProcess3"/>
    <dgm:cxn modelId="{416DF25E-6656-E54E-A4F1-CC4F5F12735D}" type="presParOf" srcId="{4CDCA09F-4B67-B344-8E25-EF63C872F2B2}" destId="{4CE7D578-E27A-0941-85ED-4C1D322DF1A4}" srcOrd="0" destOrd="0" presId="urn:microsoft.com/office/officeart/2005/8/layout/lProcess3"/>
    <dgm:cxn modelId="{1EE46480-F5A0-0646-B9BF-7279607CB9F8}" type="presParOf" srcId="{4CDCA09F-4B67-B344-8E25-EF63C872F2B2}" destId="{73A742B6-2062-7A47-9E27-48961CD6C2AA}" srcOrd="1" destOrd="0" presId="urn:microsoft.com/office/officeart/2005/8/layout/lProcess3"/>
    <dgm:cxn modelId="{4977F7C9-13E6-2B48-8F21-CC7B22E4F7CD}" type="presParOf" srcId="{4CDCA09F-4B67-B344-8E25-EF63C872F2B2}" destId="{E745E6E4-4180-5344-B885-FAE92C4921F2}" srcOrd="2"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8CB42D-4DC6-4C52-A762-C4AD8968C73B}"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2FF260E6-27D9-484B-B8C5-FE71379CBA4E}">
      <dgm:prSet/>
      <dgm:spPr/>
      <dgm:t>
        <a:bodyPr/>
        <a:lstStyle/>
        <a:p>
          <a:r>
            <a:rPr lang="en-US" b="1" dirty="0">
              <a:solidFill>
                <a:schemeClr val="tx1"/>
              </a:solidFill>
            </a:rPr>
            <a:t>Metabolic</a:t>
          </a:r>
        </a:p>
      </dgm:t>
    </dgm:pt>
    <dgm:pt modelId="{328EA685-DF7A-49BB-B341-78B8A050A9EA}" type="parTrans" cxnId="{B6003632-8911-42CB-8FBB-292E4DC2AD57}">
      <dgm:prSet/>
      <dgm:spPr/>
      <dgm:t>
        <a:bodyPr/>
        <a:lstStyle/>
        <a:p>
          <a:endParaRPr lang="en-US" sz="2400" b="1"/>
        </a:p>
      </dgm:t>
    </dgm:pt>
    <dgm:pt modelId="{D44D8C00-D16B-4A85-BB67-4699A8B8D57B}" type="sibTrans" cxnId="{B6003632-8911-42CB-8FBB-292E4DC2AD57}">
      <dgm:prSet/>
      <dgm:spPr/>
      <dgm:t>
        <a:bodyPr/>
        <a:lstStyle/>
        <a:p>
          <a:endParaRPr lang="en-US" b="1"/>
        </a:p>
      </dgm:t>
    </dgm:pt>
    <dgm:pt modelId="{8FFC5E04-4A44-48A4-BF0B-2C122B0ADA58}">
      <dgm:prSet/>
      <dgm:spPr/>
      <dgm:t>
        <a:bodyPr/>
        <a:lstStyle/>
        <a:p>
          <a:r>
            <a:rPr lang="en-US" b="1">
              <a:solidFill>
                <a:schemeClr val="tx1"/>
              </a:solidFill>
            </a:rPr>
            <a:t>Environment </a:t>
          </a:r>
        </a:p>
      </dgm:t>
    </dgm:pt>
    <dgm:pt modelId="{BC5C0AC6-81A2-4C72-8036-A392DBEE16C0}" type="parTrans" cxnId="{CA409108-75C0-4266-803E-BB18A7CB5977}">
      <dgm:prSet/>
      <dgm:spPr/>
      <dgm:t>
        <a:bodyPr/>
        <a:lstStyle/>
        <a:p>
          <a:endParaRPr lang="en-US" sz="2400" b="1"/>
        </a:p>
      </dgm:t>
    </dgm:pt>
    <dgm:pt modelId="{63CBA958-96F2-492A-9B42-3B0DB673FE49}" type="sibTrans" cxnId="{CA409108-75C0-4266-803E-BB18A7CB5977}">
      <dgm:prSet/>
      <dgm:spPr/>
      <dgm:t>
        <a:bodyPr/>
        <a:lstStyle/>
        <a:p>
          <a:endParaRPr lang="en-US" b="1"/>
        </a:p>
      </dgm:t>
    </dgm:pt>
    <dgm:pt modelId="{23BC0DA9-1492-46EF-A44A-1276AA6A773C}">
      <dgm:prSet/>
      <dgm:spPr/>
      <dgm:t>
        <a:bodyPr/>
        <a:lstStyle/>
        <a:p>
          <a:r>
            <a:rPr lang="en-US" b="1">
              <a:solidFill>
                <a:schemeClr val="tx1"/>
              </a:solidFill>
            </a:rPr>
            <a:t>Food – Fructose, Saturated &amp; Trans fat (Processed/Ultra processed food)</a:t>
          </a:r>
        </a:p>
      </dgm:t>
    </dgm:pt>
    <dgm:pt modelId="{DC0CAAB9-71EB-4CA3-A335-25C3E0FCDBEF}" type="parTrans" cxnId="{9119E12D-4747-4D0E-9CEA-9D6FF211BA3C}">
      <dgm:prSet/>
      <dgm:spPr/>
      <dgm:t>
        <a:bodyPr/>
        <a:lstStyle/>
        <a:p>
          <a:endParaRPr lang="en-US" sz="2400" b="1"/>
        </a:p>
      </dgm:t>
    </dgm:pt>
    <dgm:pt modelId="{18BBF550-A5C8-4489-A61B-4486AD747C66}" type="sibTrans" cxnId="{9119E12D-4747-4D0E-9CEA-9D6FF211BA3C}">
      <dgm:prSet/>
      <dgm:spPr/>
      <dgm:t>
        <a:bodyPr/>
        <a:lstStyle/>
        <a:p>
          <a:endParaRPr lang="en-US" b="1"/>
        </a:p>
      </dgm:t>
    </dgm:pt>
    <dgm:pt modelId="{D23EB5C8-931B-424F-9418-344CCE61F59E}">
      <dgm:prSet/>
      <dgm:spPr/>
      <dgm:t>
        <a:bodyPr/>
        <a:lstStyle/>
        <a:p>
          <a:r>
            <a:rPr lang="en-US" b="1">
              <a:solidFill>
                <a:schemeClr val="tx1"/>
              </a:solidFill>
            </a:rPr>
            <a:t>Alcohol</a:t>
          </a:r>
        </a:p>
      </dgm:t>
    </dgm:pt>
    <dgm:pt modelId="{4FCB15AE-1685-46B4-9772-56008FD67D8B}" type="parTrans" cxnId="{9F7CF412-C559-4D7C-9FF5-E3924DC2DD43}">
      <dgm:prSet/>
      <dgm:spPr/>
      <dgm:t>
        <a:bodyPr/>
        <a:lstStyle/>
        <a:p>
          <a:endParaRPr lang="en-US" sz="2400" b="1"/>
        </a:p>
      </dgm:t>
    </dgm:pt>
    <dgm:pt modelId="{86CB4F24-9288-4D71-A50D-1F6A0F249936}" type="sibTrans" cxnId="{9F7CF412-C559-4D7C-9FF5-E3924DC2DD43}">
      <dgm:prSet/>
      <dgm:spPr/>
      <dgm:t>
        <a:bodyPr/>
        <a:lstStyle/>
        <a:p>
          <a:endParaRPr lang="en-US" b="1"/>
        </a:p>
      </dgm:t>
    </dgm:pt>
    <dgm:pt modelId="{F351CE43-203F-4078-8FBD-5E018FBC7F66}">
      <dgm:prSet/>
      <dgm:spPr/>
      <dgm:t>
        <a:bodyPr/>
        <a:lstStyle/>
        <a:p>
          <a:r>
            <a:rPr lang="en-US" b="1">
              <a:solidFill>
                <a:schemeClr val="tx1"/>
              </a:solidFill>
            </a:rPr>
            <a:t>Drug &amp; Toxin</a:t>
          </a:r>
        </a:p>
      </dgm:t>
    </dgm:pt>
    <dgm:pt modelId="{251730FA-AE48-49B5-9D5E-64D22D8436B1}" type="parTrans" cxnId="{51D61C18-D594-4141-A818-679869CE2752}">
      <dgm:prSet/>
      <dgm:spPr/>
      <dgm:t>
        <a:bodyPr/>
        <a:lstStyle/>
        <a:p>
          <a:endParaRPr lang="en-US" sz="2400" b="1"/>
        </a:p>
      </dgm:t>
    </dgm:pt>
    <dgm:pt modelId="{EE4DA824-4DB0-49C8-B40B-6BCDD1311F80}" type="sibTrans" cxnId="{51D61C18-D594-4141-A818-679869CE2752}">
      <dgm:prSet/>
      <dgm:spPr/>
      <dgm:t>
        <a:bodyPr/>
        <a:lstStyle/>
        <a:p>
          <a:endParaRPr lang="en-US" b="1"/>
        </a:p>
      </dgm:t>
    </dgm:pt>
    <dgm:pt modelId="{CF02935E-7012-47C4-B072-9CCBD4A989A1}">
      <dgm:prSet/>
      <dgm:spPr/>
      <dgm:t>
        <a:bodyPr/>
        <a:lstStyle/>
        <a:p>
          <a:r>
            <a:rPr lang="en-US" b="1">
              <a:solidFill>
                <a:schemeClr val="tx1"/>
              </a:solidFill>
            </a:rPr>
            <a:t>Genetic, Epigenetic, Ethnic, virus etc. </a:t>
          </a:r>
        </a:p>
      </dgm:t>
    </dgm:pt>
    <dgm:pt modelId="{7919E7FC-EC98-498F-9028-37D291A61D27}" type="parTrans" cxnId="{3398CB7D-4413-4F11-9E47-4EB52E2480F7}">
      <dgm:prSet/>
      <dgm:spPr/>
      <dgm:t>
        <a:bodyPr/>
        <a:lstStyle/>
        <a:p>
          <a:endParaRPr lang="en-US" sz="2400" b="1"/>
        </a:p>
      </dgm:t>
    </dgm:pt>
    <dgm:pt modelId="{3DA43618-3908-4DC5-892F-92B3A1C7A67B}" type="sibTrans" cxnId="{3398CB7D-4413-4F11-9E47-4EB52E2480F7}">
      <dgm:prSet/>
      <dgm:spPr/>
      <dgm:t>
        <a:bodyPr/>
        <a:lstStyle/>
        <a:p>
          <a:endParaRPr lang="en-US" b="1"/>
        </a:p>
      </dgm:t>
    </dgm:pt>
    <dgm:pt modelId="{EE70E333-9D70-4124-8014-58A2A989904D}">
      <dgm:prSet/>
      <dgm:spPr/>
      <dgm:t>
        <a:bodyPr/>
        <a:lstStyle/>
        <a:p>
          <a:r>
            <a:rPr lang="en-US" dirty="0"/>
            <a:t>Hispanic, SE Asia &gt;Caucasian&gt;&gt;African American</a:t>
          </a:r>
          <a:endParaRPr lang="en-US" b="1" dirty="0"/>
        </a:p>
      </dgm:t>
    </dgm:pt>
    <dgm:pt modelId="{5E5B1B80-E8CE-4A93-96B6-8A7FF3C4EBDC}" type="parTrans" cxnId="{B55876C7-3E8C-4E94-941C-C0D3BED75E36}">
      <dgm:prSet/>
      <dgm:spPr/>
      <dgm:t>
        <a:bodyPr/>
        <a:lstStyle/>
        <a:p>
          <a:endParaRPr lang="en-US"/>
        </a:p>
      </dgm:t>
    </dgm:pt>
    <dgm:pt modelId="{2E3B3995-C606-490B-AE0A-208E2B500A60}" type="sibTrans" cxnId="{B55876C7-3E8C-4E94-941C-C0D3BED75E36}">
      <dgm:prSet/>
      <dgm:spPr/>
      <dgm:t>
        <a:bodyPr/>
        <a:lstStyle/>
        <a:p>
          <a:endParaRPr lang="en-US"/>
        </a:p>
      </dgm:t>
    </dgm:pt>
    <dgm:pt modelId="{156E7D35-5795-47BA-9633-D7737011A21A}">
      <dgm:prSet/>
      <dgm:spPr/>
      <dgm:t>
        <a:bodyPr/>
        <a:lstStyle/>
        <a:p>
          <a:r>
            <a:rPr lang="en-US" b="1" dirty="0"/>
            <a:t>Obesity/Overweight</a:t>
          </a:r>
        </a:p>
      </dgm:t>
    </dgm:pt>
    <dgm:pt modelId="{9BED5179-0033-400C-BEFC-B59DBBF4C91B}" type="parTrans" cxnId="{7BDC37A9-D467-4793-9F60-8852B07BCEFB}">
      <dgm:prSet/>
      <dgm:spPr/>
      <dgm:t>
        <a:bodyPr/>
        <a:lstStyle/>
        <a:p>
          <a:endParaRPr lang="en-US"/>
        </a:p>
      </dgm:t>
    </dgm:pt>
    <dgm:pt modelId="{AFA986A6-401B-4151-B9D3-77C30C31F1B4}" type="sibTrans" cxnId="{7BDC37A9-D467-4793-9F60-8852B07BCEFB}">
      <dgm:prSet/>
      <dgm:spPr/>
      <dgm:t>
        <a:bodyPr/>
        <a:lstStyle/>
        <a:p>
          <a:endParaRPr lang="en-US"/>
        </a:p>
      </dgm:t>
    </dgm:pt>
    <dgm:pt modelId="{384544D9-1640-4D36-B4F4-ADBE6247063F}">
      <dgm:prSet/>
      <dgm:spPr/>
      <dgm:t>
        <a:bodyPr/>
        <a:lstStyle/>
        <a:p>
          <a:r>
            <a:rPr lang="en-US" b="1"/>
            <a:t>High blood pressure (Hypertension)</a:t>
          </a:r>
        </a:p>
      </dgm:t>
    </dgm:pt>
    <dgm:pt modelId="{3A6AD9D2-897C-48F4-98C9-FA0EFD92422F}" type="parTrans" cxnId="{14F2068E-EB32-4619-879E-A97AF4482B83}">
      <dgm:prSet/>
      <dgm:spPr/>
      <dgm:t>
        <a:bodyPr/>
        <a:lstStyle/>
        <a:p>
          <a:endParaRPr lang="en-US"/>
        </a:p>
      </dgm:t>
    </dgm:pt>
    <dgm:pt modelId="{687E2BDA-704A-4561-B661-89C036DFD93E}" type="sibTrans" cxnId="{14F2068E-EB32-4619-879E-A97AF4482B83}">
      <dgm:prSet/>
      <dgm:spPr/>
      <dgm:t>
        <a:bodyPr/>
        <a:lstStyle/>
        <a:p>
          <a:endParaRPr lang="en-US"/>
        </a:p>
      </dgm:t>
    </dgm:pt>
    <dgm:pt modelId="{42B097AD-A085-492B-A63F-835CE84EC214}">
      <dgm:prSet/>
      <dgm:spPr/>
      <dgm:t>
        <a:bodyPr/>
        <a:lstStyle/>
        <a:p>
          <a:r>
            <a:rPr lang="en-US" b="1"/>
            <a:t>Hyperlipidemia </a:t>
          </a:r>
        </a:p>
      </dgm:t>
    </dgm:pt>
    <dgm:pt modelId="{E4B02F10-F9BE-450A-A01A-C36FE3A26897}" type="parTrans" cxnId="{5F97DBCC-1B14-4B4D-B1FC-324F82C1E363}">
      <dgm:prSet/>
      <dgm:spPr/>
      <dgm:t>
        <a:bodyPr/>
        <a:lstStyle/>
        <a:p>
          <a:endParaRPr lang="en-US"/>
        </a:p>
      </dgm:t>
    </dgm:pt>
    <dgm:pt modelId="{8CA5159D-B54E-450C-A3E0-5F7FDA7BA264}" type="sibTrans" cxnId="{5F97DBCC-1B14-4B4D-B1FC-324F82C1E363}">
      <dgm:prSet/>
      <dgm:spPr/>
      <dgm:t>
        <a:bodyPr/>
        <a:lstStyle/>
        <a:p>
          <a:endParaRPr lang="en-US"/>
        </a:p>
      </dgm:t>
    </dgm:pt>
    <dgm:pt modelId="{5BCCABF4-7357-4E65-86F1-BFA5A099DD35}">
      <dgm:prSet/>
      <dgm:spPr/>
      <dgm:t>
        <a:bodyPr/>
        <a:lstStyle/>
        <a:p>
          <a:r>
            <a:rPr lang="en-US" b="1"/>
            <a:t>Diabetes/Insulin resistance</a:t>
          </a:r>
        </a:p>
      </dgm:t>
    </dgm:pt>
    <dgm:pt modelId="{013831C4-F365-4C2B-9530-C40A60A5A726}" type="parTrans" cxnId="{590449C0-4B99-4F8D-8AA6-030BD8D78A8C}">
      <dgm:prSet/>
      <dgm:spPr/>
      <dgm:t>
        <a:bodyPr/>
        <a:lstStyle/>
        <a:p>
          <a:endParaRPr lang="en-US"/>
        </a:p>
      </dgm:t>
    </dgm:pt>
    <dgm:pt modelId="{759319D8-ED43-4683-A140-B637C932ABF6}" type="sibTrans" cxnId="{590449C0-4B99-4F8D-8AA6-030BD8D78A8C}">
      <dgm:prSet/>
      <dgm:spPr/>
      <dgm:t>
        <a:bodyPr/>
        <a:lstStyle/>
        <a:p>
          <a:endParaRPr lang="en-US"/>
        </a:p>
      </dgm:t>
    </dgm:pt>
    <dgm:pt modelId="{FE577F11-9483-42F8-BC92-E90969590D6E}">
      <dgm:prSet/>
      <dgm:spPr/>
      <dgm:t>
        <a:bodyPr/>
        <a:lstStyle/>
        <a:p>
          <a:r>
            <a:rPr lang="en-US" b="0" dirty="0"/>
            <a:t>Genetic- PNPLA3</a:t>
          </a:r>
        </a:p>
      </dgm:t>
    </dgm:pt>
    <dgm:pt modelId="{FDEAB026-C617-4A79-BE14-E9FD63076AB3}" type="parTrans" cxnId="{1F0E9983-08DF-4C2C-A46F-519597E1723F}">
      <dgm:prSet/>
      <dgm:spPr/>
    </dgm:pt>
    <dgm:pt modelId="{33601BD3-5618-4C71-B274-1DEDED33ACDB}" type="sibTrans" cxnId="{1F0E9983-08DF-4C2C-A46F-519597E1723F}">
      <dgm:prSet/>
      <dgm:spPr/>
    </dgm:pt>
    <dgm:pt modelId="{BC2E92F4-8DF9-437B-90E7-61B383A85A60}" type="pres">
      <dgm:prSet presAssocID="{188CB42D-4DC6-4C52-A762-C4AD8968C73B}" presName="linear" presStyleCnt="0">
        <dgm:presLayoutVars>
          <dgm:dir/>
          <dgm:animLvl val="lvl"/>
          <dgm:resizeHandles val="exact"/>
        </dgm:presLayoutVars>
      </dgm:prSet>
      <dgm:spPr/>
    </dgm:pt>
    <dgm:pt modelId="{FA51B64F-D309-435A-886F-8E907AF3CF83}" type="pres">
      <dgm:prSet presAssocID="{2FF260E6-27D9-484B-B8C5-FE71379CBA4E}" presName="parentLin" presStyleCnt="0"/>
      <dgm:spPr/>
    </dgm:pt>
    <dgm:pt modelId="{11502FAE-D8E4-4F6E-ABC4-BA3882066CFE}" type="pres">
      <dgm:prSet presAssocID="{2FF260E6-27D9-484B-B8C5-FE71379CBA4E}" presName="parentLeftMargin" presStyleLbl="node1" presStyleIdx="0" presStyleCnt="3"/>
      <dgm:spPr/>
    </dgm:pt>
    <dgm:pt modelId="{94700B90-A74B-4D98-9EBA-2EB0A10B36CE}" type="pres">
      <dgm:prSet presAssocID="{2FF260E6-27D9-484B-B8C5-FE71379CBA4E}" presName="parentText" presStyleLbl="node1" presStyleIdx="0" presStyleCnt="3">
        <dgm:presLayoutVars>
          <dgm:chMax val="0"/>
          <dgm:bulletEnabled val="1"/>
        </dgm:presLayoutVars>
      </dgm:prSet>
      <dgm:spPr/>
    </dgm:pt>
    <dgm:pt modelId="{27EFFB24-EDE5-4DD8-A6EB-7E5CF28B9633}" type="pres">
      <dgm:prSet presAssocID="{2FF260E6-27D9-484B-B8C5-FE71379CBA4E}" presName="negativeSpace" presStyleCnt="0"/>
      <dgm:spPr/>
    </dgm:pt>
    <dgm:pt modelId="{300DFDD6-DBA3-49BC-A9F4-6385B38EDE0D}" type="pres">
      <dgm:prSet presAssocID="{2FF260E6-27D9-484B-B8C5-FE71379CBA4E}" presName="childText" presStyleLbl="conFgAcc1" presStyleIdx="0" presStyleCnt="3">
        <dgm:presLayoutVars>
          <dgm:bulletEnabled val="1"/>
        </dgm:presLayoutVars>
      </dgm:prSet>
      <dgm:spPr/>
    </dgm:pt>
    <dgm:pt modelId="{B1F31571-6271-4C4F-B903-C6679FFF7F9C}" type="pres">
      <dgm:prSet presAssocID="{D44D8C00-D16B-4A85-BB67-4699A8B8D57B}" presName="spaceBetweenRectangles" presStyleCnt="0"/>
      <dgm:spPr/>
    </dgm:pt>
    <dgm:pt modelId="{69470883-1308-4BE8-A731-C0B5437A2918}" type="pres">
      <dgm:prSet presAssocID="{8FFC5E04-4A44-48A4-BF0B-2C122B0ADA58}" presName="parentLin" presStyleCnt="0"/>
      <dgm:spPr/>
    </dgm:pt>
    <dgm:pt modelId="{EB5D76D6-DC59-4312-8845-004D567B1208}" type="pres">
      <dgm:prSet presAssocID="{8FFC5E04-4A44-48A4-BF0B-2C122B0ADA58}" presName="parentLeftMargin" presStyleLbl="node1" presStyleIdx="0" presStyleCnt="3"/>
      <dgm:spPr/>
    </dgm:pt>
    <dgm:pt modelId="{43C53340-1656-4946-A1D1-7A53886A72EE}" type="pres">
      <dgm:prSet presAssocID="{8FFC5E04-4A44-48A4-BF0B-2C122B0ADA58}" presName="parentText" presStyleLbl="node1" presStyleIdx="1" presStyleCnt="3">
        <dgm:presLayoutVars>
          <dgm:chMax val="0"/>
          <dgm:bulletEnabled val="1"/>
        </dgm:presLayoutVars>
      </dgm:prSet>
      <dgm:spPr/>
    </dgm:pt>
    <dgm:pt modelId="{B407F6CF-D2C1-493D-94FC-DA4F989544F6}" type="pres">
      <dgm:prSet presAssocID="{8FFC5E04-4A44-48A4-BF0B-2C122B0ADA58}" presName="negativeSpace" presStyleCnt="0"/>
      <dgm:spPr/>
    </dgm:pt>
    <dgm:pt modelId="{1D23ACB7-97C5-414A-A91F-F57185FE65AE}" type="pres">
      <dgm:prSet presAssocID="{8FFC5E04-4A44-48A4-BF0B-2C122B0ADA58}" presName="childText" presStyleLbl="conFgAcc1" presStyleIdx="1" presStyleCnt="3">
        <dgm:presLayoutVars>
          <dgm:bulletEnabled val="1"/>
        </dgm:presLayoutVars>
      </dgm:prSet>
      <dgm:spPr/>
    </dgm:pt>
    <dgm:pt modelId="{A2C9ED0E-A415-444E-BA7D-75C4178325F0}" type="pres">
      <dgm:prSet presAssocID="{63CBA958-96F2-492A-9B42-3B0DB673FE49}" presName="spaceBetweenRectangles" presStyleCnt="0"/>
      <dgm:spPr/>
    </dgm:pt>
    <dgm:pt modelId="{2195769F-B773-4805-AC8C-E07466CFD76E}" type="pres">
      <dgm:prSet presAssocID="{CF02935E-7012-47C4-B072-9CCBD4A989A1}" presName="parentLin" presStyleCnt="0"/>
      <dgm:spPr/>
    </dgm:pt>
    <dgm:pt modelId="{207AC26C-C68F-4886-9E03-8B29F817453B}" type="pres">
      <dgm:prSet presAssocID="{CF02935E-7012-47C4-B072-9CCBD4A989A1}" presName="parentLeftMargin" presStyleLbl="node1" presStyleIdx="1" presStyleCnt="3"/>
      <dgm:spPr/>
    </dgm:pt>
    <dgm:pt modelId="{3CBB392B-6F50-4662-879D-D9BC3F949002}" type="pres">
      <dgm:prSet presAssocID="{CF02935E-7012-47C4-B072-9CCBD4A989A1}" presName="parentText" presStyleLbl="node1" presStyleIdx="2" presStyleCnt="3">
        <dgm:presLayoutVars>
          <dgm:chMax val="0"/>
          <dgm:bulletEnabled val="1"/>
        </dgm:presLayoutVars>
      </dgm:prSet>
      <dgm:spPr/>
    </dgm:pt>
    <dgm:pt modelId="{85DEB3B1-944D-4666-BC49-69FE7B91C445}" type="pres">
      <dgm:prSet presAssocID="{CF02935E-7012-47C4-B072-9CCBD4A989A1}" presName="negativeSpace" presStyleCnt="0"/>
      <dgm:spPr/>
    </dgm:pt>
    <dgm:pt modelId="{BC539705-8F01-4E8F-B512-2D9AE48AC69B}" type="pres">
      <dgm:prSet presAssocID="{CF02935E-7012-47C4-B072-9CCBD4A989A1}" presName="childText" presStyleLbl="conFgAcc1" presStyleIdx="2" presStyleCnt="3">
        <dgm:presLayoutVars>
          <dgm:bulletEnabled val="1"/>
        </dgm:presLayoutVars>
      </dgm:prSet>
      <dgm:spPr/>
    </dgm:pt>
  </dgm:ptLst>
  <dgm:cxnLst>
    <dgm:cxn modelId="{CA409108-75C0-4266-803E-BB18A7CB5977}" srcId="{188CB42D-4DC6-4C52-A762-C4AD8968C73B}" destId="{8FFC5E04-4A44-48A4-BF0B-2C122B0ADA58}" srcOrd="1" destOrd="0" parTransId="{BC5C0AC6-81A2-4C72-8036-A392DBEE16C0}" sibTransId="{63CBA958-96F2-492A-9B42-3B0DB673FE49}"/>
    <dgm:cxn modelId="{5C28A70A-5759-4A7C-AD0B-518AFE9FFF59}" type="presOf" srcId="{F351CE43-203F-4078-8FBD-5E018FBC7F66}" destId="{1D23ACB7-97C5-414A-A91F-F57185FE65AE}" srcOrd="0" destOrd="2" presId="urn:microsoft.com/office/officeart/2005/8/layout/list1"/>
    <dgm:cxn modelId="{D54FD00B-A330-4332-8D75-006F2E152FE2}" type="presOf" srcId="{2FF260E6-27D9-484B-B8C5-FE71379CBA4E}" destId="{11502FAE-D8E4-4F6E-ABC4-BA3882066CFE}" srcOrd="0" destOrd="0" presId="urn:microsoft.com/office/officeart/2005/8/layout/list1"/>
    <dgm:cxn modelId="{0C07F610-D10D-4532-A177-622F3C8185EF}" type="presOf" srcId="{384544D9-1640-4D36-B4F4-ADBE6247063F}" destId="{300DFDD6-DBA3-49BC-A9F4-6385B38EDE0D}" srcOrd="0" destOrd="2" presId="urn:microsoft.com/office/officeart/2005/8/layout/list1"/>
    <dgm:cxn modelId="{9F7CF412-C559-4D7C-9FF5-E3924DC2DD43}" srcId="{8FFC5E04-4A44-48A4-BF0B-2C122B0ADA58}" destId="{D23EB5C8-931B-424F-9418-344CCE61F59E}" srcOrd="1" destOrd="0" parTransId="{4FCB15AE-1685-46B4-9772-56008FD67D8B}" sibTransId="{86CB4F24-9288-4D71-A50D-1F6A0F249936}"/>
    <dgm:cxn modelId="{51D61C18-D594-4141-A818-679869CE2752}" srcId="{8FFC5E04-4A44-48A4-BF0B-2C122B0ADA58}" destId="{F351CE43-203F-4078-8FBD-5E018FBC7F66}" srcOrd="2" destOrd="0" parTransId="{251730FA-AE48-49B5-9D5E-64D22D8436B1}" sibTransId="{EE4DA824-4DB0-49C8-B40B-6BCDD1311F80}"/>
    <dgm:cxn modelId="{2FACCE20-0270-4FAA-859A-696A27AECE0B}" type="presOf" srcId="{188CB42D-4DC6-4C52-A762-C4AD8968C73B}" destId="{BC2E92F4-8DF9-437B-90E7-61B383A85A60}" srcOrd="0" destOrd="0" presId="urn:microsoft.com/office/officeart/2005/8/layout/list1"/>
    <dgm:cxn modelId="{388F512D-1080-43B3-AC83-F4D7CD4173D1}" type="presOf" srcId="{5BCCABF4-7357-4E65-86F1-BFA5A099DD35}" destId="{300DFDD6-DBA3-49BC-A9F4-6385B38EDE0D}" srcOrd="0" destOrd="1" presId="urn:microsoft.com/office/officeart/2005/8/layout/list1"/>
    <dgm:cxn modelId="{9119E12D-4747-4D0E-9CEA-9D6FF211BA3C}" srcId="{8FFC5E04-4A44-48A4-BF0B-2C122B0ADA58}" destId="{23BC0DA9-1492-46EF-A44A-1276AA6A773C}" srcOrd="0" destOrd="0" parTransId="{DC0CAAB9-71EB-4CA3-A335-25C3E0FCDBEF}" sibTransId="{18BBF550-A5C8-4489-A61B-4486AD747C66}"/>
    <dgm:cxn modelId="{2A155B2F-F335-46D5-A60E-442C42139BE2}" type="presOf" srcId="{CF02935E-7012-47C4-B072-9CCBD4A989A1}" destId="{207AC26C-C68F-4886-9E03-8B29F817453B}" srcOrd="0" destOrd="0" presId="urn:microsoft.com/office/officeart/2005/8/layout/list1"/>
    <dgm:cxn modelId="{B6003632-8911-42CB-8FBB-292E4DC2AD57}" srcId="{188CB42D-4DC6-4C52-A762-C4AD8968C73B}" destId="{2FF260E6-27D9-484B-B8C5-FE71379CBA4E}" srcOrd="0" destOrd="0" parTransId="{328EA685-DF7A-49BB-B341-78B8A050A9EA}" sibTransId="{D44D8C00-D16B-4A85-BB67-4699A8B8D57B}"/>
    <dgm:cxn modelId="{2AF4BF3C-A8C3-480A-AA45-A2F823FC0FB3}" type="presOf" srcId="{CF02935E-7012-47C4-B072-9CCBD4A989A1}" destId="{3CBB392B-6F50-4662-879D-D9BC3F949002}" srcOrd="1" destOrd="0" presId="urn:microsoft.com/office/officeart/2005/8/layout/list1"/>
    <dgm:cxn modelId="{757BC95E-C2E5-44E1-8E58-8061204D6B26}" type="presOf" srcId="{8FFC5E04-4A44-48A4-BF0B-2C122B0ADA58}" destId="{EB5D76D6-DC59-4312-8845-004D567B1208}" srcOrd="0" destOrd="0" presId="urn:microsoft.com/office/officeart/2005/8/layout/list1"/>
    <dgm:cxn modelId="{46597560-B4C9-4A76-AE91-A6B4C5C8F035}" type="presOf" srcId="{FE577F11-9483-42F8-BC92-E90969590D6E}" destId="{BC539705-8F01-4E8F-B512-2D9AE48AC69B}" srcOrd="0" destOrd="1" presId="urn:microsoft.com/office/officeart/2005/8/layout/list1"/>
    <dgm:cxn modelId="{D6C1A965-2376-43FA-B79D-745120C4E255}" type="presOf" srcId="{2FF260E6-27D9-484B-B8C5-FE71379CBA4E}" destId="{94700B90-A74B-4D98-9EBA-2EB0A10B36CE}" srcOrd="1" destOrd="0" presId="urn:microsoft.com/office/officeart/2005/8/layout/list1"/>
    <dgm:cxn modelId="{6D65DF51-51A1-4D2C-BF5D-1411486D3938}" type="presOf" srcId="{156E7D35-5795-47BA-9633-D7737011A21A}" destId="{300DFDD6-DBA3-49BC-A9F4-6385B38EDE0D}" srcOrd="0" destOrd="0" presId="urn:microsoft.com/office/officeart/2005/8/layout/list1"/>
    <dgm:cxn modelId="{575EB276-D4C2-4F89-ABFA-26CE5120140F}" type="presOf" srcId="{EE70E333-9D70-4124-8014-58A2A989904D}" destId="{BC539705-8F01-4E8F-B512-2D9AE48AC69B}" srcOrd="0" destOrd="0" presId="urn:microsoft.com/office/officeart/2005/8/layout/list1"/>
    <dgm:cxn modelId="{74625D7B-4353-4415-9FF1-B908AD31B727}" type="presOf" srcId="{42B097AD-A085-492B-A63F-835CE84EC214}" destId="{300DFDD6-DBA3-49BC-A9F4-6385B38EDE0D}" srcOrd="0" destOrd="3" presId="urn:microsoft.com/office/officeart/2005/8/layout/list1"/>
    <dgm:cxn modelId="{3398CB7D-4413-4F11-9E47-4EB52E2480F7}" srcId="{188CB42D-4DC6-4C52-A762-C4AD8968C73B}" destId="{CF02935E-7012-47C4-B072-9CCBD4A989A1}" srcOrd="2" destOrd="0" parTransId="{7919E7FC-EC98-498F-9028-37D291A61D27}" sibTransId="{3DA43618-3908-4DC5-892F-92B3A1C7A67B}"/>
    <dgm:cxn modelId="{1F0E9983-08DF-4C2C-A46F-519597E1723F}" srcId="{CF02935E-7012-47C4-B072-9CCBD4A989A1}" destId="{FE577F11-9483-42F8-BC92-E90969590D6E}" srcOrd="1" destOrd="0" parTransId="{FDEAB026-C617-4A79-BE14-E9FD63076AB3}" sibTransId="{33601BD3-5618-4C71-B274-1DEDED33ACDB}"/>
    <dgm:cxn modelId="{14F2068E-EB32-4619-879E-A97AF4482B83}" srcId="{2FF260E6-27D9-484B-B8C5-FE71379CBA4E}" destId="{384544D9-1640-4D36-B4F4-ADBE6247063F}" srcOrd="2" destOrd="0" parTransId="{3A6AD9D2-897C-48F4-98C9-FA0EFD92422F}" sibTransId="{687E2BDA-704A-4561-B661-89C036DFD93E}"/>
    <dgm:cxn modelId="{A3CC26A4-4146-42C2-9D4A-D98893EE7253}" type="presOf" srcId="{8FFC5E04-4A44-48A4-BF0B-2C122B0ADA58}" destId="{43C53340-1656-4946-A1D1-7A53886A72EE}" srcOrd="1" destOrd="0" presId="urn:microsoft.com/office/officeart/2005/8/layout/list1"/>
    <dgm:cxn modelId="{7BDC37A9-D467-4793-9F60-8852B07BCEFB}" srcId="{2FF260E6-27D9-484B-B8C5-FE71379CBA4E}" destId="{156E7D35-5795-47BA-9633-D7737011A21A}" srcOrd="0" destOrd="0" parTransId="{9BED5179-0033-400C-BEFC-B59DBBF4C91B}" sibTransId="{AFA986A6-401B-4151-B9D3-77C30C31F1B4}"/>
    <dgm:cxn modelId="{32AC3ABC-6DE1-4BC7-8EA3-3C920CC411E6}" type="presOf" srcId="{D23EB5C8-931B-424F-9418-344CCE61F59E}" destId="{1D23ACB7-97C5-414A-A91F-F57185FE65AE}" srcOrd="0" destOrd="1" presId="urn:microsoft.com/office/officeart/2005/8/layout/list1"/>
    <dgm:cxn modelId="{590449C0-4B99-4F8D-8AA6-030BD8D78A8C}" srcId="{2FF260E6-27D9-484B-B8C5-FE71379CBA4E}" destId="{5BCCABF4-7357-4E65-86F1-BFA5A099DD35}" srcOrd="1" destOrd="0" parTransId="{013831C4-F365-4C2B-9530-C40A60A5A726}" sibTransId="{759319D8-ED43-4683-A140-B637C932ABF6}"/>
    <dgm:cxn modelId="{B55876C7-3E8C-4E94-941C-C0D3BED75E36}" srcId="{CF02935E-7012-47C4-B072-9CCBD4A989A1}" destId="{EE70E333-9D70-4124-8014-58A2A989904D}" srcOrd="0" destOrd="0" parTransId="{5E5B1B80-E8CE-4A93-96B6-8A7FF3C4EBDC}" sibTransId="{2E3B3995-C606-490B-AE0A-208E2B500A60}"/>
    <dgm:cxn modelId="{5F97DBCC-1B14-4B4D-B1FC-324F82C1E363}" srcId="{2FF260E6-27D9-484B-B8C5-FE71379CBA4E}" destId="{42B097AD-A085-492B-A63F-835CE84EC214}" srcOrd="3" destOrd="0" parTransId="{E4B02F10-F9BE-450A-A01A-C36FE3A26897}" sibTransId="{8CA5159D-B54E-450C-A3E0-5F7FDA7BA264}"/>
    <dgm:cxn modelId="{384BC3E4-65BF-484C-BA90-779FAEDEA8DE}" type="presOf" srcId="{23BC0DA9-1492-46EF-A44A-1276AA6A773C}" destId="{1D23ACB7-97C5-414A-A91F-F57185FE65AE}" srcOrd="0" destOrd="0" presId="urn:microsoft.com/office/officeart/2005/8/layout/list1"/>
    <dgm:cxn modelId="{CE30D95F-7311-4ED1-93A3-EFA15BDB0155}" type="presParOf" srcId="{BC2E92F4-8DF9-437B-90E7-61B383A85A60}" destId="{FA51B64F-D309-435A-886F-8E907AF3CF83}" srcOrd="0" destOrd="0" presId="urn:microsoft.com/office/officeart/2005/8/layout/list1"/>
    <dgm:cxn modelId="{22B6C301-93B1-4F3B-80FF-7AEA2FFBAD23}" type="presParOf" srcId="{FA51B64F-D309-435A-886F-8E907AF3CF83}" destId="{11502FAE-D8E4-4F6E-ABC4-BA3882066CFE}" srcOrd="0" destOrd="0" presId="urn:microsoft.com/office/officeart/2005/8/layout/list1"/>
    <dgm:cxn modelId="{6FD79CEA-579B-49D6-AFF6-C1F2D88120D1}" type="presParOf" srcId="{FA51B64F-D309-435A-886F-8E907AF3CF83}" destId="{94700B90-A74B-4D98-9EBA-2EB0A10B36CE}" srcOrd="1" destOrd="0" presId="urn:microsoft.com/office/officeart/2005/8/layout/list1"/>
    <dgm:cxn modelId="{823295B3-E111-46F5-9F56-B82243106505}" type="presParOf" srcId="{BC2E92F4-8DF9-437B-90E7-61B383A85A60}" destId="{27EFFB24-EDE5-4DD8-A6EB-7E5CF28B9633}" srcOrd="1" destOrd="0" presId="urn:microsoft.com/office/officeart/2005/8/layout/list1"/>
    <dgm:cxn modelId="{EE13F8CB-3F40-4B0E-A8B6-E8A7DDECD127}" type="presParOf" srcId="{BC2E92F4-8DF9-437B-90E7-61B383A85A60}" destId="{300DFDD6-DBA3-49BC-A9F4-6385B38EDE0D}" srcOrd="2" destOrd="0" presId="urn:microsoft.com/office/officeart/2005/8/layout/list1"/>
    <dgm:cxn modelId="{B314686A-6000-4EFE-BECC-261C8E4CB7A6}" type="presParOf" srcId="{BC2E92F4-8DF9-437B-90E7-61B383A85A60}" destId="{B1F31571-6271-4C4F-B903-C6679FFF7F9C}" srcOrd="3" destOrd="0" presId="urn:microsoft.com/office/officeart/2005/8/layout/list1"/>
    <dgm:cxn modelId="{FF166AE7-69FC-427D-8793-B829AC0070CA}" type="presParOf" srcId="{BC2E92F4-8DF9-437B-90E7-61B383A85A60}" destId="{69470883-1308-4BE8-A731-C0B5437A2918}" srcOrd="4" destOrd="0" presId="urn:microsoft.com/office/officeart/2005/8/layout/list1"/>
    <dgm:cxn modelId="{9822D7BD-870E-434C-8CA4-87E904389080}" type="presParOf" srcId="{69470883-1308-4BE8-A731-C0B5437A2918}" destId="{EB5D76D6-DC59-4312-8845-004D567B1208}" srcOrd="0" destOrd="0" presId="urn:microsoft.com/office/officeart/2005/8/layout/list1"/>
    <dgm:cxn modelId="{A36B7255-759D-4B67-BCF2-EEDB0461AEA0}" type="presParOf" srcId="{69470883-1308-4BE8-A731-C0B5437A2918}" destId="{43C53340-1656-4946-A1D1-7A53886A72EE}" srcOrd="1" destOrd="0" presId="urn:microsoft.com/office/officeart/2005/8/layout/list1"/>
    <dgm:cxn modelId="{A8D98769-8DD0-4DB7-9055-E6DCAE9FC216}" type="presParOf" srcId="{BC2E92F4-8DF9-437B-90E7-61B383A85A60}" destId="{B407F6CF-D2C1-493D-94FC-DA4F989544F6}" srcOrd="5" destOrd="0" presId="urn:microsoft.com/office/officeart/2005/8/layout/list1"/>
    <dgm:cxn modelId="{9534D59C-248B-4E2D-8C9E-EDF8FEFCFEB4}" type="presParOf" srcId="{BC2E92F4-8DF9-437B-90E7-61B383A85A60}" destId="{1D23ACB7-97C5-414A-A91F-F57185FE65AE}" srcOrd="6" destOrd="0" presId="urn:microsoft.com/office/officeart/2005/8/layout/list1"/>
    <dgm:cxn modelId="{1B2066DB-45C3-4981-B4D6-12B47D131F33}" type="presParOf" srcId="{BC2E92F4-8DF9-437B-90E7-61B383A85A60}" destId="{A2C9ED0E-A415-444E-BA7D-75C4178325F0}" srcOrd="7" destOrd="0" presId="urn:microsoft.com/office/officeart/2005/8/layout/list1"/>
    <dgm:cxn modelId="{12BAE8C9-0DDF-40D8-81FC-4640747BC675}" type="presParOf" srcId="{BC2E92F4-8DF9-437B-90E7-61B383A85A60}" destId="{2195769F-B773-4805-AC8C-E07466CFD76E}" srcOrd="8" destOrd="0" presId="urn:microsoft.com/office/officeart/2005/8/layout/list1"/>
    <dgm:cxn modelId="{1144561D-5210-4B2B-A5E0-278AC8886F8F}" type="presParOf" srcId="{2195769F-B773-4805-AC8C-E07466CFD76E}" destId="{207AC26C-C68F-4886-9E03-8B29F817453B}" srcOrd="0" destOrd="0" presId="urn:microsoft.com/office/officeart/2005/8/layout/list1"/>
    <dgm:cxn modelId="{086BD4E4-726A-420D-B9FA-B801FFEAA0F0}" type="presParOf" srcId="{2195769F-B773-4805-AC8C-E07466CFD76E}" destId="{3CBB392B-6F50-4662-879D-D9BC3F949002}" srcOrd="1" destOrd="0" presId="urn:microsoft.com/office/officeart/2005/8/layout/list1"/>
    <dgm:cxn modelId="{D95D1238-7D0F-4E9B-884F-C0869A8C9E4D}" type="presParOf" srcId="{BC2E92F4-8DF9-437B-90E7-61B383A85A60}" destId="{85DEB3B1-944D-4666-BC49-69FE7B91C445}" srcOrd="9" destOrd="0" presId="urn:microsoft.com/office/officeart/2005/8/layout/list1"/>
    <dgm:cxn modelId="{B2BA9E2B-845B-4493-93FA-A2BBF8806FE4}" type="presParOf" srcId="{BC2E92F4-8DF9-437B-90E7-61B383A85A60}" destId="{BC539705-8F01-4E8F-B512-2D9AE48AC69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40C2E5-DFB6-1F46-AB93-EC644F836026}" type="doc">
      <dgm:prSet loTypeId="urn:microsoft.com/office/officeart/2005/8/layout/hierarchy3" loCatId="hierarchy" qsTypeId="urn:microsoft.com/office/officeart/2005/8/quickstyle/simple4" qsCatId="simple" csTypeId="urn:microsoft.com/office/officeart/2005/8/colors/accent2_2" csCatId="accent2" phldr="1"/>
      <dgm:spPr/>
      <dgm:t>
        <a:bodyPr/>
        <a:lstStyle/>
        <a:p>
          <a:endParaRPr lang="en-US"/>
        </a:p>
      </dgm:t>
    </dgm:pt>
    <dgm:pt modelId="{EEDA8881-6108-4640-B567-35BC060BF192}">
      <dgm:prSet phldrT="[Text]"/>
      <dgm:spPr/>
      <dgm:t>
        <a:bodyPr/>
        <a:lstStyle/>
        <a:p>
          <a:r>
            <a:rPr lang="en-US" b="1" dirty="0">
              <a:solidFill>
                <a:schemeClr val="bg1"/>
              </a:solidFill>
            </a:rPr>
            <a:t>Biomarkers</a:t>
          </a:r>
        </a:p>
      </dgm:t>
    </dgm:pt>
    <dgm:pt modelId="{7A7B662F-4155-9D40-A392-7102DD0E9DCE}" type="parTrans" cxnId="{0FFBD6C2-0916-1540-AE80-0F9C5CA1A904}">
      <dgm:prSet/>
      <dgm:spPr/>
      <dgm:t>
        <a:bodyPr/>
        <a:lstStyle/>
        <a:p>
          <a:endParaRPr lang="en-US" b="1">
            <a:solidFill>
              <a:schemeClr val="bg1"/>
            </a:solidFill>
          </a:endParaRPr>
        </a:p>
      </dgm:t>
    </dgm:pt>
    <dgm:pt modelId="{3CC34EAC-1E35-E74F-9712-C1B3C65340B2}" type="sibTrans" cxnId="{0FFBD6C2-0916-1540-AE80-0F9C5CA1A904}">
      <dgm:prSet/>
      <dgm:spPr/>
      <dgm:t>
        <a:bodyPr/>
        <a:lstStyle/>
        <a:p>
          <a:endParaRPr lang="en-US" b="1">
            <a:solidFill>
              <a:schemeClr val="bg1"/>
            </a:solidFill>
          </a:endParaRPr>
        </a:p>
      </dgm:t>
    </dgm:pt>
    <dgm:pt modelId="{FE482C1D-4030-E042-9BA8-ECCF9D6FA00B}">
      <dgm:prSet phldrT="[Text]"/>
      <dgm:spPr/>
      <dgm:t>
        <a:bodyPr/>
        <a:lstStyle/>
        <a:p>
          <a:r>
            <a:rPr lang="en-US" b="1" dirty="0">
              <a:solidFill>
                <a:schemeClr val="tx1"/>
              </a:solidFill>
            </a:rPr>
            <a:t>VTCE</a:t>
          </a:r>
        </a:p>
      </dgm:t>
    </dgm:pt>
    <dgm:pt modelId="{77426780-BA24-584F-ACAC-DDA7D524E7D2}" type="parTrans" cxnId="{7108F6AD-ACEB-C14A-B179-33CD6216DC0C}">
      <dgm:prSet/>
      <dgm:spPr/>
      <dgm:t>
        <a:bodyPr/>
        <a:lstStyle/>
        <a:p>
          <a:endParaRPr lang="en-US" b="1">
            <a:solidFill>
              <a:schemeClr val="bg1"/>
            </a:solidFill>
          </a:endParaRPr>
        </a:p>
      </dgm:t>
    </dgm:pt>
    <dgm:pt modelId="{7E44BA25-3000-534B-8DF1-441C7114B412}" type="sibTrans" cxnId="{7108F6AD-ACEB-C14A-B179-33CD6216DC0C}">
      <dgm:prSet/>
      <dgm:spPr/>
      <dgm:t>
        <a:bodyPr/>
        <a:lstStyle/>
        <a:p>
          <a:endParaRPr lang="en-US" b="1">
            <a:solidFill>
              <a:schemeClr val="bg1"/>
            </a:solidFill>
          </a:endParaRPr>
        </a:p>
      </dgm:t>
    </dgm:pt>
    <dgm:pt modelId="{DC2B6A06-27D6-A043-BBF7-15F7B55F18D9}">
      <dgm:prSet phldrT="[Text]"/>
      <dgm:spPr/>
      <dgm:t>
        <a:bodyPr/>
        <a:lstStyle/>
        <a:p>
          <a:r>
            <a:rPr lang="en-US" b="1" dirty="0">
              <a:solidFill>
                <a:schemeClr val="tx1"/>
              </a:solidFill>
            </a:rPr>
            <a:t>Shear Wave </a:t>
          </a:r>
          <a:r>
            <a:rPr lang="en-US" b="1" dirty="0" err="1">
              <a:solidFill>
                <a:schemeClr val="tx1"/>
              </a:solidFill>
            </a:rPr>
            <a:t>Elastography</a:t>
          </a:r>
          <a:endParaRPr lang="en-US" b="1" dirty="0">
            <a:solidFill>
              <a:schemeClr val="tx1"/>
            </a:solidFill>
          </a:endParaRPr>
        </a:p>
        <a:p>
          <a:r>
            <a:rPr lang="en-US" b="1" dirty="0">
              <a:solidFill>
                <a:schemeClr val="tx1"/>
              </a:solidFill>
            </a:rPr>
            <a:t>SWE</a:t>
          </a:r>
        </a:p>
      </dgm:t>
    </dgm:pt>
    <dgm:pt modelId="{F694EC9B-370D-D348-8439-B830BAB31FB4}" type="parTrans" cxnId="{FB36B797-FA8C-0A4B-A86F-921CB2FE5548}">
      <dgm:prSet/>
      <dgm:spPr/>
      <dgm:t>
        <a:bodyPr/>
        <a:lstStyle/>
        <a:p>
          <a:endParaRPr lang="en-US" b="1">
            <a:solidFill>
              <a:schemeClr val="bg1"/>
            </a:solidFill>
          </a:endParaRPr>
        </a:p>
      </dgm:t>
    </dgm:pt>
    <dgm:pt modelId="{8CFF2049-5C6E-E040-876B-D53C6984BA2F}" type="sibTrans" cxnId="{FB36B797-FA8C-0A4B-A86F-921CB2FE5548}">
      <dgm:prSet/>
      <dgm:spPr/>
      <dgm:t>
        <a:bodyPr/>
        <a:lstStyle/>
        <a:p>
          <a:endParaRPr lang="en-US" b="1">
            <a:solidFill>
              <a:schemeClr val="bg1"/>
            </a:solidFill>
          </a:endParaRPr>
        </a:p>
      </dgm:t>
    </dgm:pt>
    <dgm:pt modelId="{0C7CE731-75CE-E740-8377-5CC3A79F5088}" type="asst">
      <dgm:prSet phldrT="[Text]"/>
      <dgm:spPr/>
      <dgm:t>
        <a:bodyPr/>
        <a:lstStyle/>
        <a:p>
          <a:r>
            <a:rPr lang="en-US" b="1" dirty="0">
              <a:solidFill>
                <a:schemeClr val="bg1"/>
              </a:solidFill>
            </a:rPr>
            <a:t>Imaging</a:t>
          </a:r>
        </a:p>
      </dgm:t>
    </dgm:pt>
    <dgm:pt modelId="{B9F7521F-8155-3549-88C4-64A72F2CA8B0}" type="sibTrans" cxnId="{6B70FCE5-1C55-144F-B56E-7A470A83D144}">
      <dgm:prSet/>
      <dgm:spPr/>
      <dgm:t>
        <a:bodyPr/>
        <a:lstStyle/>
        <a:p>
          <a:endParaRPr lang="en-US" b="1">
            <a:solidFill>
              <a:schemeClr val="bg1"/>
            </a:solidFill>
          </a:endParaRPr>
        </a:p>
      </dgm:t>
    </dgm:pt>
    <dgm:pt modelId="{B226284E-663D-4045-AD6F-DD62040D20C9}" type="parTrans" cxnId="{6B70FCE5-1C55-144F-B56E-7A470A83D144}">
      <dgm:prSet/>
      <dgm:spPr/>
      <dgm:t>
        <a:bodyPr/>
        <a:lstStyle/>
        <a:p>
          <a:endParaRPr lang="en-US" b="1">
            <a:solidFill>
              <a:schemeClr val="bg1"/>
            </a:solidFill>
          </a:endParaRPr>
        </a:p>
      </dgm:t>
    </dgm:pt>
    <dgm:pt modelId="{F9180C8A-F5B7-EB45-AD29-911AB566639E}">
      <dgm:prSet phldrT="[Text]"/>
      <dgm:spPr/>
      <dgm:t>
        <a:bodyPr/>
        <a:lstStyle/>
        <a:p>
          <a:r>
            <a:rPr lang="en-US" b="1" dirty="0">
              <a:solidFill>
                <a:schemeClr val="tx1"/>
              </a:solidFill>
            </a:rPr>
            <a:t>Simple</a:t>
          </a:r>
        </a:p>
      </dgm:t>
    </dgm:pt>
    <dgm:pt modelId="{7460485C-6479-654E-A644-3CC77E50A8D6}" type="parTrans" cxnId="{F308BD13-1A51-5E46-83F8-FAD3D7B0B9AA}">
      <dgm:prSet/>
      <dgm:spPr/>
      <dgm:t>
        <a:bodyPr/>
        <a:lstStyle/>
        <a:p>
          <a:endParaRPr lang="en-US" b="1">
            <a:solidFill>
              <a:schemeClr val="bg1"/>
            </a:solidFill>
          </a:endParaRPr>
        </a:p>
      </dgm:t>
    </dgm:pt>
    <dgm:pt modelId="{A916A618-CBCF-7645-8854-F45C828A35CB}" type="sibTrans" cxnId="{F308BD13-1A51-5E46-83F8-FAD3D7B0B9AA}">
      <dgm:prSet/>
      <dgm:spPr/>
      <dgm:t>
        <a:bodyPr/>
        <a:lstStyle/>
        <a:p>
          <a:endParaRPr lang="en-US" b="1">
            <a:solidFill>
              <a:schemeClr val="bg1"/>
            </a:solidFill>
          </a:endParaRPr>
        </a:p>
      </dgm:t>
    </dgm:pt>
    <dgm:pt modelId="{354F78CA-044E-504F-991D-11635DE793B6}">
      <dgm:prSet phldrT="[Text]"/>
      <dgm:spPr/>
      <dgm:t>
        <a:bodyPr/>
        <a:lstStyle/>
        <a:p>
          <a:r>
            <a:rPr lang="en-US" b="1" dirty="0">
              <a:solidFill>
                <a:schemeClr val="tx1"/>
              </a:solidFill>
            </a:rPr>
            <a:t>MRE</a:t>
          </a:r>
        </a:p>
      </dgm:t>
    </dgm:pt>
    <dgm:pt modelId="{63FB0797-76D5-4649-8B94-7BC7C6DE2C87}" type="parTrans" cxnId="{742B59A7-D5E3-B64A-9765-44258E2B9D58}">
      <dgm:prSet/>
      <dgm:spPr/>
      <dgm:t>
        <a:bodyPr/>
        <a:lstStyle/>
        <a:p>
          <a:endParaRPr lang="en-US" b="1">
            <a:solidFill>
              <a:schemeClr val="bg1"/>
            </a:solidFill>
          </a:endParaRPr>
        </a:p>
      </dgm:t>
    </dgm:pt>
    <dgm:pt modelId="{20DB02A0-0FCD-8846-9C13-78C62247657B}" type="sibTrans" cxnId="{742B59A7-D5E3-B64A-9765-44258E2B9D58}">
      <dgm:prSet/>
      <dgm:spPr/>
      <dgm:t>
        <a:bodyPr/>
        <a:lstStyle/>
        <a:p>
          <a:endParaRPr lang="en-US" b="1">
            <a:solidFill>
              <a:schemeClr val="bg1"/>
            </a:solidFill>
          </a:endParaRPr>
        </a:p>
      </dgm:t>
    </dgm:pt>
    <dgm:pt modelId="{151CA34A-10AF-FA43-83BE-776505925443}">
      <dgm:prSet phldrT="[Text]"/>
      <dgm:spPr/>
      <dgm:t>
        <a:bodyPr/>
        <a:lstStyle/>
        <a:p>
          <a:r>
            <a:rPr lang="en-US" b="1" dirty="0">
              <a:solidFill>
                <a:schemeClr val="tx1"/>
              </a:solidFill>
            </a:rPr>
            <a:t>Complex</a:t>
          </a:r>
        </a:p>
      </dgm:t>
    </dgm:pt>
    <dgm:pt modelId="{37073346-7A76-6841-84E8-7661A056D635}" type="parTrans" cxnId="{6A9A2ED4-DAAD-7949-A42D-22B0D2FD960E}">
      <dgm:prSet/>
      <dgm:spPr/>
      <dgm:t>
        <a:bodyPr/>
        <a:lstStyle/>
        <a:p>
          <a:endParaRPr lang="en-US"/>
        </a:p>
      </dgm:t>
    </dgm:pt>
    <dgm:pt modelId="{87F5404B-60E1-1F44-9CF3-5BBB6DB80C4D}" type="sibTrans" cxnId="{6A9A2ED4-DAAD-7949-A42D-22B0D2FD960E}">
      <dgm:prSet/>
      <dgm:spPr/>
      <dgm:t>
        <a:bodyPr/>
        <a:lstStyle/>
        <a:p>
          <a:endParaRPr lang="en-US"/>
        </a:p>
      </dgm:t>
    </dgm:pt>
    <dgm:pt modelId="{1F3B6EE6-B143-4BD2-9252-52DE05AA0615}" type="pres">
      <dgm:prSet presAssocID="{C040C2E5-DFB6-1F46-AB93-EC644F836026}" presName="diagram" presStyleCnt="0">
        <dgm:presLayoutVars>
          <dgm:chPref val="1"/>
          <dgm:dir/>
          <dgm:animOne val="branch"/>
          <dgm:animLvl val="lvl"/>
          <dgm:resizeHandles/>
        </dgm:presLayoutVars>
      </dgm:prSet>
      <dgm:spPr/>
    </dgm:pt>
    <dgm:pt modelId="{47DB4B15-6590-4FF8-8116-92F1495D5F11}" type="pres">
      <dgm:prSet presAssocID="{EEDA8881-6108-4640-B567-35BC060BF192}" presName="root" presStyleCnt="0"/>
      <dgm:spPr/>
    </dgm:pt>
    <dgm:pt modelId="{2B1DA1DC-0733-45C5-8AB7-70C215AE541F}" type="pres">
      <dgm:prSet presAssocID="{EEDA8881-6108-4640-B567-35BC060BF192}" presName="rootComposite" presStyleCnt="0"/>
      <dgm:spPr/>
    </dgm:pt>
    <dgm:pt modelId="{0576966F-B659-4753-9447-992B87506047}" type="pres">
      <dgm:prSet presAssocID="{EEDA8881-6108-4640-B567-35BC060BF192}" presName="rootText" presStyleLbl="node1" presStyleIdx="0" presStyleCnt="2"/>
      <dgm:spPr/>
    </dgm:pt>
    <dgm:pt modelId="{30EED1B9-665D-42C8-8E91-F1F6C771D88A}" type="pres">
      <dgm:prSet presAssocID="{EEDA8881-6108-4640-B567-35BC060BF192}" presName="rootConnector" presStyleLbl="node1" presStyleIdx="0" presStyleCnt="2"/>
      <dgm:spPr/>
    </dgm:pt>
    <dgm:pt modelId="{51687BB0-09F0-418B-856A-9E55F01BF4DC}" type="pres">
      <dgm:prSet presAssocID="{EEDA8881-6108-4640-B567-35BC060BF192}" presName="childShape" presStyleCnt="0"/>
      <dgm:spPr/>
    </dgm:pt>
    <dgm:pt modelId="{DED58B30-9544-4ED5-857E-42B6A2930EAD}" type="pres">
      <dgm:prSet presAssocID="{7460485C-6479-654E-A644-3CC77E50A8D6}" presName="Name13" presStyleLbl="parChTrans1D2" presStyleIdx="0" presStyleCnt="5"/>
      <dgm:spPr/>
    </dgm:pt>
    <dgm:pt modelId="{B156EF50-8687-4B32-9E57-FC0474B5F485}" type="pres">
      <dgm:prSet presAssocID="{F9180C8A-F5B7-EB45-AD29-911AB566639E}" presName="childText" presStyleLbl="bgAcc1" presStyleIdx="0" presStyleCnt="5">
        <dgm:presLayoutVars>
          <dgm:bulletEnabled val="1"/>
        </dgm:presLayoutVars>
      </dgm:prSet>
      <dgm:spPr/>
    </dgm:pt>
    <dgm:pt modelId="{0D83B694-E5D7-4630-AB09-9DB91B7B5EFE}" type="pres">
      <dgm:prSet presAssocID="{37073346-7A76-6841-84E8-7661A056D635}" presName="Name13" presStyleLbl="parChTrans1D2" presStyleIdx="1" presStyleCnt="5"/>
      <dgm:spPr/>
    </dgm:pt>
    <dgm:pt modelId="{4DB0B081-C981-4B1A-A486-CC8822657352}" type="pres">
      <dgm:prSet presAssocID="{151CA34A-10AF-FA43-83BE-776505925443}" presName="childText" presStyleLbl="bgAcc1" presStyleIdx="1" presStyleCnt="5">
        <dgm:presLayoutVars>
          <dgm:bulletEnabled val="1"/>
        </dgm:presLayoutVars>
      </dgm:prSet>
      <dgm:spPr/>
    </dgm:pt>
    <dgm:pt modelId="{F251720E-C734-4A99-8D43-44B5C169991C}" type="pres">
      <dgm:prSet presAssocID="{0C7CE731-75CE-E740-8377-5CC3A79F5088}" presName="root" presStyleCnt="0"/>
      <dgm:spPr/>
    </dgm:pt>
    <dgm:pt modelId="{D4D5CC32-AF49-46E8-B68E-4C8BE2524238}" type="pres">
      <dgm:prSet presAssocID="{0C7CE731-75CE-E740-8377-5CC3A79F5088}" presName="rootComposite" presStyleCnt="0"/>
      <dgm:spPr/>
    </dgm:pt>
    <dgm:pt modelId="{A0C271D6-5B2B-4AFD-AFF7-BC4325BF40FD}" type="pres">
      <dgm:prSet presAssocID="{0C7CE731-75CE-E740-8377-5CC3A79F5088}" presName="rootText" presStyleLbl="node1" presStyleIdx="1" presStyleCnt="2"/>
      <dgm:spPr/>
    </dgm:pt>
    <dgm:pt modelId="{4102FF4F-149F-4ADC-A6DD-72FE1D9CD89C}" type="pres">
      <dgm:prSet presAssocID="{0C7CE731-75CE-E740-8377-5CC3A79F5088}" presName="rootConnector" presStyleLbl="asst0" presStyleIdx="0" presStyleCnt="0"/>
      <dgm:spPr/>
    </dgm:pt>
    <dgm:pt modelId="{D5E30A83-3CE3-4C22-A466-B1221BD270FD}" type="pres">
      <dgm:prSet presAssocID="{0C7CE731-75CE-E740-8377-5CC3A79F5088}" presName="childShape" presStyleCnt="0"/>
      <dgm:spPr/>
    </dgm:pt>
    <dgm:pt modelId="{25496808-7D26-49BD-B553-1E74CEB4D2CB}" type="pres">
      <dgm:prSet presAssocID="{77426780-BA24-584F-ACAC-DDA7D524E7D2}" presName="Name13" presStyleLbl="parChTrans1D2" presStyleIdx="2" presStyleCnt="5"/>
      <dgm:spPr/>
    </dgm:pt>
    <dgm:pt modelId="{AEE22A10-A1E2-4521-B51A-57B4AD23913F}" type="pres">
      <dgm:prSet presAssocID="{FE482C1D-4030-E042-9BA8-ECCF9D6FA00B}" presName="childText" presStyleLbl="bgAcc1" presStyleIdx="2" presStyleCnt="5">
        <dgm:presLayoutVars>
          <dgm:bulletEnabled val="1"/>
        </dgm:presLayoutVars>
      </dgm:prSet>
      <dgm:spPr/>
    </dgm:pt>
    <dgm:pt modelId="{15CF24A8-2339-404F-9170-2EAA88D9C498}" type="pres">
      <dgm:prSet presAssocID="{F694EC9B-370D-D348-8439-B830BAB31FB4}" presName="Name13" presStyleLbl="parChTrans1D2" presStyleIdx="3" presStyleCnt="5"/>
      <dgm:spPr/>
    </dgm:pt>
    <dgm:pt modelId="{E77B26F3-1498-4585-82F1-E6B66ED40D5E}" type="pres">
      <dgm:prSet presAssocID="{DC2B6A06-27D6-A043-BBF7-15F7B55F18D9}" presName="childText" presStyleLbl="bgAcc1" presStyleIdx="3" presStyleCnt="5">
        <dgm:presLayoutVars>
          <dgm:bulletEnabled val="1"/>
        </dgm:presLayoutVars>
      </dgm:prSet>
      <dgm:spPr/>
    </dgm:pt>
    <dgm:pt modelId="{D0A6B1B7-D4FA-4CD7-A589-B234E23D3D7F}" type="pres">
      <dgm:prSet presAssocID="{63FB0797-76D5-4649-8B94-7BC7C6DE2C87}" presName="Name13" presStyleLbl="parChTrans1D2" presStyleIdx="4" presStyleCnt="5"/>
      <dgm:spPr/>
    </dgm:pt>
    <dgm:pt modelId="{A50FDFDD-DDBB-4782-8332-D9089600C092}" type="pres">
      <dgm:prSet presAssocID="{354F78CA-044E-504F-991D-11635DE793B6}" presName="childText" presStyleLbl="bgAcc1" presStyleIdx="4" presStyleCnt="5">
        <dgm:presLayoutVars>
          <dgm:bulletEnabled val="1"/>
        </dgm:presLayoutVars>
      </dgm:prSet>
      <dgm:spPr/>
    </dgm:pt>
  </dgm:ptLst>
  <dgm:cxnLst>
    <dgm:cxn modelId="{DB361B10-34CF-40C0-BA25-F308FEAA280D}" type="presOf" srcId="{FE482C1D-4030-E042-9BA8-ECCF9D6FA00B}" destId="{AEE22A10-A1E2-4521-B51A-57B4AD23913F}" srcOrd="0" destOrd="0" presId="urn:microsoft.com/office/officeart/2005/8/layout/hierarchy3"/>
    <dgm:cxn modelId="{F308BD13-1A51-5E46-83F8-FAD3D7B0B9AA}" srcId="{EEDA8881-6108-4640-B567-35BC060BF192}" destId="{F9180C8A-F5B7-EB45-AD29-911AB566639E}" srcOrd="0" destOrd="0" parTransId="{7460485C-6479-654E-A644-3CC77E50A8D6}" sibTransId="{A916A618-CBCF-7645-8854-F45C828A35CB}"/>
    <dgm:cxn modelId="{94404721-B735-4AAB-9BF3-F7FA84ED0D61}" type="presOf" srcId="{F694EC9B-370D-D348-8439-B830BAB31FB4}" destId="{15CF24A8-2339-404F-9170-2EAA88D9C498}" srcOrd="0" destOrd="0" presId="urn:microsoft.com/office/officeart/2005/8/layout/hierarchy3"/>
    <dgm:cxn modelId="{61911127-DC62-46A3-A6CB-977B0C5B277A}" type="presOf" srcId="{354F78CA-044E-504F-991D-11635DE793B6}" destId="{A50FDFDD-DDBB-4782-8332-D9089600C092}" srcOrd="0" destOrd="0" presId="urn:microsoft.com/office/officeart/2005/8/layout/hierarchy3"/>
    <dgm:cxn modelId="{B6A72231-7A41-4D4B-BEC6-F7102AFF1777}" type="presOf" srcId="{C040C2E5-DFB6-1F46-AB93-EC644F836026}" destId="{1F3B6EE6-B143-4BD2-9252-52DE05AA0615}" srcOrd="0" destOrd="0" presId="urn:microsoft.com/office/officeart/2005/8/layout/hierarchy3"/>
    <dgm:cxn modelId="{52712639-0DD7-4CFF-A5DD-23F013A86C69}" type="presOf" srcId="{DC2B6A06-27D6-A043-BBF7-15F7B55F18D9}" destId="{E77B26F3-1498-4585-82F1-E6B66ED40D5E}" srcOrd="0" destOrd="0" presId="urn:microsoft.com/office/officeart/2005/8/layout/hierarchy3"/>
    <dgm:cxn modelId="{C6B0FE3C-F94B-4754-87A7-FA064AA696F3}" type="presOf" srcId="{37073346-7A76-6841-84E8-7661A056D635}" destId="{0D83B694-E5D7-4630-AB09-9DB91B7B5EFE}" srcOrd="0" destOrd="0" presId="urn:microsoft.com/office/officeart/2005/8/layout/hierarchy3"/>
    <dgm:cxn modelId="{0AD9AA68-EF04-4DC8-97C4-FC497043A996}" type="presOf" srcId="{F9180C8A-F5B7-EB45-AD29-911AB566639E}" destId="{B156EF50-8687-4B32-9E57-FC0474B5F485}" srcOrd="0" destOrd="0" presId="urn:microsoft.com/office/officeart/2005/8/layout/hierarchy3"/>
    <dgm:cxn modelId="{73DCD06C-EE3D-4900-A241-07BC26711E40}" type="presOf" srcId="{0C7CE731-75CE-E740-8377-5CC3A79F5088}" destId="{4102FF4F-149F-4ADC-A6DD-72FE1D9CD89C}" srcOrd="1" destOrd="0" presId="urn:microsoft.com/office/officeart/2005/8/layout/hierarchy3"/>
    <dgm:cxn modelId="{5B206D78-FAE9-4C38-B77A-E038B9885142}" type="presOf" srcId="{7460485C-6479-654E-A644-3CC77E50A8D6}" destId="{DED58B30-9544-4ED5-857E-42B6A2930EAD}" srcOrd="0" destOrd="0" presId="urn:microsoft.com/office/officeart/2005/8/layout/hierarchy3"/>
    <dgm:cxn modelId="{C8F27689-09BB-4679-843F-BCA98A5D5900}" type="presOf" srcId="{63FB0797-76D5-4649-8B94-7BC7C6DE2C87}" destId="{D0A6B1B7-D4FA-4CD7-A589-B234E23D3D7F}" srcOrd="0" destOrd="0" presId="urn:microsoft.com/office/officeart/2005/8/layout/hierarchy3"/>
    <dgm:cxn modelId="{6CB96893-E283-42DB-9C9C-812EE06F1231}" type="presOf" srcId="{EEDA8881-6108-4640-B567-35BC060BF192}" destId="{0576966F-B659-4753-9447-992B87506047}" srcOrd="0" destOrd="0" presId="urn:microsoft.com/office/officeart/2005/8/layout/hierarchy3"/>
    <dgm:cxn modelId="{FB36B797-FA8C-0A4B-A86F-921CB2FE5548}" srcId="{0C7CE731-75CE-E740-8377-5CC3A79F5088}" destId="{DC2B6A06-27D6-A043-BBF7-15F7B55F18D9}" srcOrd="1" destOrd="0" parTransId="{F694EC9B-370D-D348-8439-B830BAB31FB4}" sibTransId="{8CFF2049-5C6E-E040-876B-D53C6984BA2F}"/>
    <dgm:cxn modelId="{43F436A0-2F7F-46E8-8EC8-DDE6BC2ED814}" type="presOf" srcId="{EEDA8881-6108-4640-B567-35BC060BF192}" destId="{30EED1B9-665D-42C8-8E91-F1F6C771D88A}" srcOrd="1" destOrd="0" presId="urn:microsoft.com/office/officeart/2005/8/layout/hierarchy3"/>
    <dgm:cxn modelId="{742B59A7-D5E3-B64A-9765-44258E2B9D58}" srcId="{0C7CE731-75CE-E740-8377-5CC3A79F5088}" destId="{354F78CA-044E-504F-991D-11635DE793B6}" srcOrd="2" destOrd="0" parTransId="{63FB0797-76D5-4649-8B94-7BC7C6DE2C87}" sibTransId="{20DB02A0-0FCD-8846-9C13-78C62247657B}"/>
    <dgm:cxn modelId="{7108F6AD-ACEB-C14A-B179-33CD6216DC0C}" srcId="{0C7CE731-75CE-E740-8377-5CC3A79F5088}" destId="{FE482C1D-4030-E042-9BA8-ECCF9D6FA00B}" srcOrd="0" destOrd="0" parTransId="{77426780-BA24-584F-ACAC-DDA7D524E7D2}" sibTransId="{7E44BA25-3000-534B-8DF1-441C7114B412}"/>
    <dgm:cxn modelId="{0FFBD6C2-0916-1540-AE80-0F9C5CA1A904}" srcId="{C040C2E5-DFB6-1F46-AB93-EC644F836026}" destId="{EEDA8881-6108-4640-B567-35BC060BF192}" srcOrd="0" destOrd="0" parTransId="{7A7B662F-4155-9D40-A392-7102DD0E9DCE}" sibTransId="{3CC34EAC-1E35-E74F-9712-C1B3C65340B2}"/>
    <dgm:cxn modelId="{6A9A2ED4-DAAD-7949-A42D-22B0D2FD960E}" srcId="{EEDA8881-6108-4640-B567-35BC060BF192}" destId="{151CA34A-10AF-FA43-83BE-776505925443}" srcOrd="1" destOrd="0" parTransId="{37073346-7A76-6841-84E8-7661A056D635}" sibTransId="{87F5404B-60E1-1F44-9CF3-5BBB6DB80C4D}"/>
    <dgm:cxn modelId="{8B6D05E4-3257-439F-8FA5-17C324F41DE3}" type="presOf" srcId="{0C7CE731-75CE-E740-8377-5CC3A79F5088}" destId="{A0C271D6-5B2B-4AFD-AFF7-BC4325BF40FD}" srcOrd="0" destOrd="0" presId="urn:microsoft.com/office/officeart/2005/8/layout/hierarchy3"/>
    <dgm:cxn modelId="{6B70FCE5-1C55-144F-B56E-7A470A83D144}" srcId="{C040C2E5-DFB6-1F46-AB93-EC644F836026}" destId="{0C7CE731-75CE-E740-8377-5CC3A79F5088}" srcOrd="1" destOrd="0" parTransId="{B226284E-663D-4045-AD6F-DD62040D20C9}" sibTransId="{B9F7521F-8155-3549-88C4-64A72F2CA8B0}"/>
    <dgm:cxn modelId="{C6BD69EA-EA96-43DA-BF9A-5C698703BB4B}" type="presOf" srcId="{77426780-BA24-584F-ACAC-DDA7D524E7D2}" destId="{25496808-7D26-49BD-B553-1E74CEB4D2CB}" srcOrd="0" destOrd="0" presId="urn:microsoft.com/office/officeart/2005/8/layout/hierarchy3"/>
    <dgm:cxn modelId="{1CA500FD-EE4B-47C9-B037-49D85A1FF732}" type="presOf" srcId="{151CA34A-10AF-FA43-83BE-776505925443}" destId="{4DB0B081-C981-4B1A-A486-CC8822657352}" srcOrd="0" destOrd="0" presId="urn:microsoft.com/office/officeart/2005/8/layout/hierarchy3"/>
    <dgm:cxn modelId="{7E04923B-10FB-4CA7-A8DD-FB9E24E6113A}" type="presParOf" srcId="{1F3B6EE6-B143-4BD2-9252-52DE05AA0615}" destId="{47DB4B15-6590-4FF8-8116-92F1495D5F11}" srcOrd="0" destOrd="0" presId="urn:microsoft.com/office/officeart/2005/8/layout/hierarchy3"/>
    <dgm:cxn modelId="{DED2840F-6CD2-4536-A9AD-BFFD2140538D}" type="presParOf" srcId="{47DB4B15-6590-4FF8-8116-92F1495D5F11}" destId="{2B1DA1DC-0733-45C5-8AB7-70C215AE541F}" srcOrd="0" destOrd="0" presId="urn:microsoft.com/office/officeart/2005/8/layout/hierarchy3"/>
    <dgm:cxn modelId="{21F56D4B-A271-444B-A535-F74D95245A49}" type="presParOf" srcId="{2B1DA1DC-0733-45C5-8AB7-70C215AE541F}" destId="{0576966F-B659-4753-9447-992B87506047}" srcOrd="0" destOrd="0" presId="urn:microsoft.com/office/officeart/2005/8/layout/hierarchy3"/>
    <dgm:cxn modelId="{066046EF-7F0F-4D14-AA99-23DC132D10E7}" type="presParOf" srcId="{2B1DA1DC-0733-45C5-8AB7-70C215AE541F}" destId="{30EED1B9-665D-42C8-8E91-F1F6C771D88A}" srcOrd="1" destOrd="0" presId="urn:microsoft.com/office/officeart/2005/8/layout/hierarchy3"/>
    <dgm:cxn modelId="{35DEB3A6-B16A-4E51-B7D2-03B93BA223A1}" type="presParOf" srcId="{47DB4B15-6590-4FF8-8116-92F1495D5F11}" destId="{51687BB0-09F0-418B-856A-9E55F01BF4DC}" srcOrd="1" destOrd="0" presId="urn:microsoft.com/office/officeart/2005/8/layout/hierarchy3"/>
    <dgm:cxn modelId="{84A1D353-9584-431A-8FA5-D9AA8C314AFC}" type="presParOf" srcId="{51687BB0-09F0-418B-856A-9E55F01BF4DC}" destId="{DED58B30-9544-4ED5-857E-42B6A2930EAD}" srcOrd="0" destOrd="0" presId="urn:microsoft.com/office/officeart/2005/8/layout/hierarchy3"/>
    <dgm:cxn modelId="{2330C3EA-E4FF-474C-8F0B-665697479534}" type="presParOf" srcId="{51687BB0-09F0-418B-856A-9E55F01BF4DC}" destId="{B156EF50-8687-4B32-9E57-FC0474B5F485}" srcOrd="1" destOrd="0" presId="urn:microsoft.com/office/officeart/2005/8/layout/hierarchy3"/>
    <dgm:cxn modelId="{B372055E-6E71-4B9B-BDE2-04E5FA73180A}" type="presParOf" srcId="{51687BB0-09F0-418B-856A-9E55F01BF4DC}" destId="{0D83B694-E5D7-4630-AB09-9DB91B7B5EFE}" srcOrd="2" destOrd="0" presId="urn:microsoft.com/office/officeart/2005/8/layout/hierarchy3"/>
    <dgm:cxn modelId="{75EA1A9D-9E5C-48F5-9B53-B2A3E8729B03}" type="presParOf" srcId="{51687BB0-09F0-418B-856A-9E55F01BF4DC}" destId="{4DB0B081-C981-4B1A-A486-CC8822657352}" srcOrd="3" destOrd="0" presId="urn:microsoft.com/office/officeart/2005/8/layout/hierarchy3"/>
    <dgm:cxn modelId="{1674EA3A-7152-4309-AEDC-B1E663DD0C9E}" type="presParOf" srcId="{1F3B6EE6-B143-4BD2-9252-52DE05AA0615}" destId="{F251720E-C734-4A99-8D43-44B5C169991C}" srcOrd="1" destOrd="0" presId="urn:microsoft.com/office/officeart/2005/8/layout/hierarchy3"/>
    <dgm:cxn modelId="{1BE2918F-E21B-4147-857A-B2B149EEECD5}" type="presParOf" srcId="{F251720E-C734-4A99-8D43-44B5C169991C}" destId="{D4D5CC32-AF49-46E8-B68E-4C8BE2524238}" srcOrd="0" destOrd="0" presId="urn:microsoft.com/office/officeart/2005/8/layout/hierarchy3"/>
    <dgm:cxn modelId="{DCD58273-1C34-4206-90FC-8E13141D32FC}" type="presParOf" srcId="{D4D5CC32-AF49-46E8-B68E-4C8BE2524238}" destId="{A0C271D6-5B2B-4AFD-AFF7-BC4325BF40FD}" srcOrd="0" destOrd="0" presId="urn:microsoft.com/office/officeart/2005/8/layout/hierarchy3"/>
    <dgm:cxn modelId="{93154540-3D50-4B15-81D1-DCF289C9282C}" type="presParOf" srcId="{D4D5CC32-AF49-46E8-B68E-4C8BE2524238}" destId="{4102FF4F-149F-4ADC-A6DD-72FE1D9CD89C}" srcOrd="1" destOrd="0" presId="urn:microsoft.com/office/officeart/2005/8/layout/hierarchy3"/>
    <dgm:cxn modelId="{63AFA71C-0D2E-4B16-97F7-B38F86A5A465}" type="presParOf" srcId="{F251720E-C734-4A99-8D43-44B5C169991C}" destId="{D5E30A83-3CE3-4C22-A466-B1221BD270FD}" srcOrd="1" destOrd="0" presId="urn:microsoft.com/office/officeart/2005/8/layout/hierarchy3"/>
    <dgm:cxn modelId="{BB3C7B90-8643-42DF-B7D7-E304ADC15E32}" type="presParOf" srcId="{D5E30A83-3CE3-4C22-A466-B1221BD270FD}" destId="{25496808-7D26-49BD-B553-1E74CEB4D2CB}" srcOrd="0" destOrd="0" presId="urn:microsoft.com/office/officeart/2005/8/layout/hierarchy3"/>
    <dgm:cxn modelId="{9B93CEB6-9297-4B63-958D-DF5E0BB1E20F}" type="presParOf" srcId="{D5E30A83-3CE3-4C22-A466-B1221BD270FD}" destId="{AEE22A10-A1E2-4521-B51A-57B4AD23913F}" srcOrd="1" destOrd="0" presId="urn:microsoft.com/office/officeart/2005/8/layout/hierarchy3"/>
    <dgm:cxn modelId="{65C2E11C-AF3A-4D5F-A65C-701757DAC0C1}" type="presParOf" srcId="{D5E30A83-3CE3-4C22-A466-B1221BD270FD}" destId="{15CF24A8-2339-404F-9170-2EAA88D9C498}" srcOrd="2" destOrd="0" presId="urn:microsoft.com/office/officeart/2005/8/layout/hierarchy3"/>
    <dgm:cxn modelId="{C0C38A0D-A1F7-410A-B1E5-B398BF9E77C6}" type="presParOf" srcId="{D5E30A83-3CE3-4C22-A466-B1221BD270FD}" destId="{E77B26F3-1498-4585-82F1-E6B66ED40D5E}" srcOrd="3" destOrd="0" presId="urn:microsoft.com/office/officeart/2005/8/layout/hierarchy3"/>
    <dgm:cxn modelId="{440BDF5F-87DD-4145-B7F9-7DB3EEDE27B1}" type="presParOf" srcId="{D5E30A83-3CE3-4C22-A466-B1221BD270FD}" destId="{D0A6B1B7-D4FA-4CD7-A589-B234E23D3D7F}" srcOrd="4" destOrd="0" presId="urn:microsoft.com/office/officeart/2005/8/layout/hierarchy3"/>
    <dgm:cxn modelId="{3BB23BC7-05E7-49C6-A3B2-CEFF70F4AC2F}" type="presParOf" srcId="{D5E30A83-3CE3-4C22-A466-B1221BD270FD}" destId="{A50FDFDD-DDBB-4782-8332-D9089600C092}"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7E1F13-5966-2D47-AC62-9CEF6EFDD486}" type="doc">
      <dgm:prSet loTypeId="urn:microsoft.com/office/officeart/2005/8/layout/hChevron3" loCatId="" qsTypeId="urn:microsoft.com/office/officeart/2005/8/quickstyle/3D1" qsCatId="3D" csTypeId="urn:microsoft.com/office/officeart/2005/8/colors/colorful4" csCatId="colorful" phldr="1"/>
      <dgm:spPr/>
    </dgm:pt>
    <dgm:pt modelId="{07401F8D-4AED-9949-908D-AAA55764F1E3}">
      <dgm:prSet phldrT="[Text]" custT="1"/>
      <dgm:spPr/>
      <dgm:t>
        <a:bodyPr/>
        <a:lstStyle/>
        <a:p>
          <a:r>
            <a:rPr lang="en-US" sz="2000" b="1" dirty="0"/>
            <a:t>No/Mild Fibrosis F0-2</a:t>
          </a:r>
        </a:p>
      </dgm:t>
    </dgm:pt>
    <dgm:pt modelId="{CC5CF064-21BA-DE47-9D96-5B0E0E62D831}" type="parTrans" cxnId="{2F648709-C549-EC45-B38B-53076FAF7046}">
      <dgm:prSet/>
      <dgm:spPr/>
      <dgm:t>
        <a:bodyPr/>
        <a:lstStyle/>
        <a:p>
          <a:endParaRPr lang="en-US" sz="2000" b="1"/>
        </a:p>
      </dgm:t>
    </dgm:pt>
    <dgm:pt modelId="{446A7D97-0DA6-BB48-B9BB-A1221135E808}" type="sibTrans" cxnId="{2F648709-C549-EC45-B38B-53076FAF7046}">
      <dgm:prSet/>
      <dgm:spPr/>
      <dgm:t>
        <a:bodyPr/>
        <a:lstStyle/>
        <a:p>
          <a:endParaRPr lang="en-US" sz="2000" b="1"/>
        </a:p>
      </dgm:t>
    </dgm:pt>
    <dgm:pt modelId="{254A6C67-AF4C-DC43-AD0C-A94DE6628438}">
      <dgm:prSet phldrT="[Text]" custT="1"/>
      <dgm:spPr/>
      <dgm:t>
        <a:bodyPr/>
        <a:lstStyle/>
        <a:p>
          <a:r>
            <a:rPr lang="en-US" sz="2000" b="1"/>
            <a:t>Indeterminate</a:t>
          </a:r>
        </a:p>
        <a:p>
          <a:r>
            <a:rPr lang="en-US" sz="2000" b="1"/>
            <a:t> ?</a:t>
          </a:r>
          <a:endParaRPr lang="en-US" sz="2000" b="1" dirty="0"/>
        </a:p>
      </dgm:t>
    </dgm:pt>
    <dgm:pt modelId="{F43FFD9C-A427-0148-9AA8-ED2DD335F28C}" type="parTrans" cxnId="{687F233A-44C9-104F-852E-293EDDD922A3}">
      <dgm:prSet/>
      <dgm:spPr/>
      <dgm:t>
        <a:bodyPr/>
        <a:lstStyle/>
        <a:p>
          <a:endParaRPr lang="en-US" sz="2000" b="1"/>
        </a:p>
      </dgm:t>
    </dgm:pt>
    <dgm:pt modelId="{C68D8511-C172-A243-A642-9BE21C7978EC}" type="sibTrans" cxnId="{687F233A-44C9-104F-852E-293EDDD922A3}">
      <dgm:prSet/>
      <dgm:spPr/>
      <dgm:t>
        <a:bodyPr/>
        <a:lstStyle/>
        <a:p>
          <a:endParaRPr lang="en-US" sz="2000" b="1"/>
        </a:p>
      </dgm:t>
    </dgm:pt>
    <dgm:pt modelId="{E240C511-C7EE-8347-9F31-5467A5EC1CD2}">
      <dgm:prSet phldrT="[Text]" custT="1"/>
      <dgm:spPr/>
      <dgm:t>
        <a:bodyPr/>
        <a:lstStyle/>
        <a:p>
          <a:r>
            <a:rPr lang="en-US" sz="2000" b="1" dirty="0"/>
            <a:t>Advanced Fibrosis F3-4</a:t>
          </a:r>
        </a:p>
      </dgm:t>
    </dgm:pt>
    <dgm:pt modelId="{CBFFD709-CFA6-5548-A0E3-F8F652C5888A}" type="parTrans" cxnId="{627BA201-737F-8F4F-94A8-626D5D06C00A}">
      <dgm:prSet/>
      <dgm:spPr/>
      <dgm:t>
        <a:bodyPr/>
        <a:lstStyle/>
        <a:p>
          <a:endParaRPr lang="en-US" sz="2000" b="1"/>
        </a:p>
      </dgm:t>
    </dgm:pt>
    <dgm:pt modelId="{9B7CC38D-8E35-544E-B970-9A6228F23774}" type="sibTrans" cxnId="{627BA201-737F-8F4F-94A8-626D5D06C00A}">
      <dgm:prSet/>
      <dgm:spPr/>
      <dgm:t>
        <a:bodyPr/>
        <a:lstStyle/>
        <a:p>
          <a:endParaRPr lang="en-US" sz="2000" b="1"/>
        </a:p>
      </dgm:t>
    </dgm:pt>
    <dgm:pt modelId="{4B1A64E6-6B69-264E-ABD8-72550217C6FB}" type="pres">
      <dgm:prSet presAssocID="{337E1F13-5966-2D47-AC62-9CEF6EFDD486}" presName="Name0" presStyleCnt="0">
        <dgm:presLayoutVars>
          <dgm:dir/>
          <dgm:resizeHandles val="exact"/>
        </dgm:presLayoutVars>
      </dgm:prSet>
      <dgm:spPr/>
    </dgm:pt>
    <dgm:pt modelId="{8D375CD5-6802-4343-8C7A-BC8C22918FA7}" type="pres">
      <dgm:prSet presAssocID="{07401F8D-4AED-9949-908D-AAA55764F1E3}" presName="parTxOnly" presStyleLbl="node1" presStyleIdx="0" presStyleCnt="3" custScaleX="86265">
        <dgm:presLayoutVars>
          <dgm:bulletEnabled val="1"/>
        </dgm:presLayoutVars>
      </dgm:prSet>
      <dgm:spPr/>
    </dgm:pt>
    <dgm:pt modelId="{FF509A34-1631-7941-AE69-AC31180BF542}" type="pres">
      <dgm:prSet presAssocID="{446A7D97-0DA6-BB48-B9BB-A1221135E808}" presName="parSpace" presStyleCnt="0"/>
      <dgm:spPr/>
    </dgm:pt>
    <dgm:pt modelId="{5B119966-A371-3F41-857F-9AB3AC71221C}" type="pres">
      <dgm:prSet presAssocID="{254A6C67-AF4C-DC43-AD0C-A94DE6628438}" presName="parTxOnly" presStyleLbl="node1" presStyleIdx="1" presStyleCnt="3" custScaleX="126268">
        <dgm:presLayoutVars>
          <dgm:bulletEnabled val="1"/>
        </dgm:presLayoutVars>
      </dgm:prSet>
      <dgm:spPr/>
    </dgm:pt>
    <dgm:pt modelId="{DA2E929B-B826-3243-9EE8-EFF88E646B5F}" type="pres">
      <dgm:prSet presAssocID="{C68D8511-C172-A243-A642-9BE21C7978EC}" presName="parSpace" presStyleCnt="0"/>
      <dgm:spPr/>
    </dgm:pt>
    <dgm:pt modelId="{91B3497B-3471-D24D-B5B0-372B99172947}" type="pres">
      <dgm:prSet presAssocID="{E240C511-C7EE-8347-9F31-5467A5EC1CD2}" presName="parTxOnly" presStyleLbl="node1" presStyleIdx="2" presStyleCnt="3">
        <dgm:presLayoutVars>
          <dgm:bulletEnabled val="1"/>
        </dgm:presLayoutVars>
      </dgm:prSet>
      <dgm:spPr/>
    </dgm:pt>
  </dgm:ptLst>
  <dgm:cxnLst>
    <dgm:cxn modelId="{627BA201-737F-8F4F-94A8-626D5D06C00A}" srcId="{337E1F13-5966-2D47-AC62-9CEF6EFDD486}" destId="{E240C511-C7EE-8347-9F31-5467A5EC1CD2}" srcOrd="2" destOrd="0" parTransId="{CBFFD709-CFA6-5548-A0E3-F8F652C5888A}" sibTransId="{9B7CC38D-8E35-544E-B970-9A6228F23774}"/>
    <dgm:cxn modelId="{2F648709-C549-EC45-B38B-53076FAF7046}" srcId="{337E1F13-5966-2D47-AC62-9CEF6EFDD486}" destId="{07401F8D-4AED-9949-908D-AAA55764F1E3}" srcOrd="0" destOrd="0" parTransId="{CC5CF064-21BA-DE47-9D96-5B0E0E62D831}" sibTransId="{446A7D97-0DA6-BB48-B9BB-A1221135E808}"/>
    <dgm:cxn modelId="{687F233A-44C9-104F-852E-293EDDD922A3}" srcId="{337E1F13-5966-2D47-AC62-9CEF6EFDD486}" destId="{254A6C67-AF4C-DC43-AD0C-A94DE6628438}" srcOrd="1" destOrd="0" parTransId="{F43FFD9C-A427-0148-9AA8-ED2DD335F28C}" sibTransId="{C68D8511-C172-A243-A642-9BE21C7978EC}"/>
    <dgm:cxn modelId="{FC578855-4F82-6649-8C11-536C8D94148F}" type="presOf" srcId="{337E1F13-5966-2D47-AC62-9CEF6EFDD486}" destId="{4B1A64E6-6B69-264E-ABD8-72550217C6FB}" srcOrd="0" destOrd="0" presId="urn:microsoft.com/office/officeart/2005/8/layout/hChevron3"/>
    <dgm:cxn modelId="{B85B7ABF-7B0B-4B4F-837A-ADA65552DB48}" type="presOf" srcId="{E240C511-C7EE-8347-9F31-5467A5EC1CD2}" destId="{91B3497B-3471-D24D-B5B0-372B99172947}" srcOrd="0" destOrd="0" presId="urn:microsoft.com/office/officeart/2005/8/layout/hChevron3"/>
    <dgm:cxn modelId="{593DA7CA-EB22-E448-A404-117D10383D64}" type="presOf" srcId="{254A6C67-AF4C-DC43-AD0C-A94DE6628438}" destId="{5B119966-A371-3F41-857F-9AB3AC71221C}" srcOrd="0" destOrd="0" presId="urn:microsoft.com/office/officeart/2005/8/layout/hChevron3"/>
    <dgm:cxn modelId="{C64782F4-4428-6D40-85ED-2944FBBE1EDC}" type="presOf" srcId="{07401F8D-4AED-9949-908D-AAA55764F1E3}" destId="{8D375CD5-6802-4343-8C7A-BC8C22918FA7}" srcOrd="0" destOrd="0" presId="urn:microsoft.com/office/officeart/2005/8/layout/hChevron3"/>
    <dgm:cxn modelId="{FD4E0654-2863-0D4F-963F-D64F49B5944F}" type="presParOf" srcId="{4B1A64E6-6B69-264E-ABD8-72550217C6FB}" destId="{8D375CD5-6802-4343-8C7A-BC8C22918FA7}" srcOrd="0" destOrd="0" presId="urn:microsoft.com/office/officeart/2005/8/layout/hChevron3"/>
    <dgm:cxn modelId="{06569656-08B0-6F44-BC2A-7F1968973A8E}" type="presParOf" srcId="{4B1A64E6-6B69-264E-ABD8-72550217C6FB}" destId="{FF509A34-1631-7941-AE69-AC31180BF542}" srcOrd="1" destOrd="0" presId="urn:microsoft.com/office/officeart/2005/8/layout/hChevron3"/>
    <dgm:cxn modelId="{F8753000-D0B8-8F4B-8749-BFD3204022CC}" type="presParOf" srcId="{4B1A64E6-6B69-264E-ABD8-72550217C6FB}" destId="{5B119966-A371-3F41-857F-9AB3AC71221C}" srcOrd="2" destOrd="0" presId="urn:microsoft.com/office/officeart/2005/8/layout/hChevron3"/>
    <dgm:cxn modelId="{3DF09962-078D-374F-BE26-E973836D18D8}" type="presParOf" srcId="{4B1A64E6-6B69-264E-ABD8-72550217C6FB}" destId="{DA2E929B-B826-3243-9EE8-EFF88E646B5F}" srcOrd="3" destOrd="0" presId="urn:microsoft.com/office/officeart/2005/8/layout/hChevron3"/>
    <dgm:cxn modelId="{0C95DB96-8F10-A64B-9D78-A7324CA28397}" type="presParOf" srcId="{4B1A64E6-6B69-264E-ABD8-72550217C6FB}" destId="{91B3497B-3471-D24D-B5B0-372B99172947}"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7E1F13-5966-2D47-AC62-9CEF6EFDD486}" type="doc">
      <dgm:prSet loTypeId="urn:microsoft.com/office/officeart/2005/8/layout/hChevron3" loCatId="" qsTypeId="urn:microsoft.com/office/officeart/2005/8/quickstyle/3D1" qsCatId="3D" csTypeId="urn:microsoft.com/office/officeart/2005/8/colors/colorful4" csCatId="colorful" phldr="1"/>
      <dgm:spPr/>
    </dgm:pt>
    <dgm:pt modelId="{07401F8D-4AED-9949-908D-AAA55764F1E3}">
      <dgm:prSet phldrT="[Text]" custT="1"/>
      <dgm:spPr/>
      <dgm:t>
        <a:bodyPr/>
        <a:lstStyle/>
        <a:p>
          <a:r>
            <a:rPr lang="en-US" sz="2000" b="1" dirty="0"/>
            <a:t>No/Mild Fibrosis F0-2</a:t>
          </a:r>
        </a:p>
      </dgm:t>
    </dgm:pt>
    <dgm:pt modelId="{CC5CF064-21BA-DE47-9D96-5B0E0E62D831}" type="parTrans" cxnId="{2F648709-C549-EC45-B38B-53076FAF7046}">
      <dgm:prSet/>
      <dgm:spPr/>
      <dgm:t>
        <a:bodyPr/>
        <a:lstStyle/>
        <a:p>
          <a:endParaRPr lang="en-US" sz="2000" b="1"/>
        </a:p>
      </dgm:t>
    </dgm:pt>
    <dgm:pt modelId="{446A7D97-0DA6-BB48-B9BB-A1221135E808}" type="sibTrans" cxnId="{2F648709-C549-EC45-B38B-53076FAF7046}">
      <dgm:prSet/>
      <dgm:spPr/>
      <dgm:t>
        <a:bodyPr/>
        <a:lstStyle/>
        <a:p>
          <a:endParaRPr lang="en-US" sz="2000" b="1"/>
        </a:p>
      </dgm:t>
    </dgm:pt>
    <dgm:pt modelId="{254A6C67-AF4C-DC43-AD0C-A94DE6628438}">
      <dgm:prSet phldrT="[Text]" custT="1"/>
      <dgm:spPr/>
      <dgm:t>
        <a:bodyPr/>
        <a:lstStyle/>
        <a:p>
          <a:r>
            <a:rPr lang="en-US" sz="2000" b="1"/>
            <a:t>Indeterminate</a:t>
          </a:r>
        </a:p>
        <a:p>
          <a:r>
            <a:rPr lang="en-US" sz="2000" b="1"/>
            <a:t> ?</a:t>
          </a:r>
          <a:endParaRPr lang="en-US" sz="2000" b="1" dirty="0"/>
        </a:p>
      </dgm:t>
    </dgm:pt>
    <dgm:pt modelId="{F43FFD9C-A427-0148-9AA8-ED2DD335F28C}" type="parTrans" cxnId="{687F233A-44C9-104F-852E-293EDDD922A3}">
      <dgm:prSet/>
      <dgm:spPr/>
      <dgm:t>
        <a:bodyPr/>
        <a:lstStyle/>
        <a:p>
          <a:endParaRPr lang="en-US" sz="2000" b="1"/>
        </a:p>
      </dgm:t>
    </dgm:pt>
    <dgm:pt modelId="{C68D8511-C172-A243-A642-9BE21C7978EC}" type="sibTrans" cxnId="{687F233A-44C9-104F-852E-293EDDD922A3}">
      <dgm:prSet/>
      <dgm:spPr/>
      <dgm:t>
        <a:bodyPr/>
        <a:lstStyle/>
        <a:p>
          <a:endParaRPr lang="en-US" sz="2000" b="1"/>
        </a:p>
      </dgm:t>
    </dgm:pt>
    <dgm:pt modelId="{E240C511-C7EE-8347-9F31-5467A5EC1CD2}">
      <dgm:prSet phldrT="[Text]" custT="1"/>
      <dgm:spPr/>
      <dgm:t>
        <a:bodyPr/>
        <a:lstStyle/>
        <a:p>
          <a:r>
            <a:rPr lang="en-US" sz="2000" b="1"/>
            <a:t>Advanced Fibrosis F3-4</a:t>
          </a:r>
          <a:endParaRPr lang="en-US" sz="2000" b="1" dirty="0"/>
        </a:p>
      </dgm:t>
    </dgm:pt>
    <dgm:pt modelId="{CBFFD709-CFA6-5548-A0E3-F8F652C5888A}" type="parTrans" cxnId="{627BA201-737F-8F4F-94A8-626D5D06C00A}">
      <dgm:prSet/>
      <dgm:spPr/>
      <dgm:t>
        <a:bodyPr/>
        <a:lstStyle/>
        <a:p>
          <a:endParaRPr lang="en-US" sz="2000" b="1"/>
        </a:p>
      </dgm:t>
    </dgm:pt>
    <dgm:pt modelId="{9B7CC38D-8E35-544E-B970-9A6228F23774}" type="sibTrans" cxnId="{627BA201-737F-8F4F-94A8-626D5D06C00A}">
      <dgm:prSet/>
      <dgm:spPr/>
      <dgm:t>
        <a:bodyPr/>
        <a:lstStyle/>
        <a:p>
          <a:endParaRPr lang="en-US" sz="2000" b="1"/>
        </a:p>
      </dgm:t>
    </dgm:pt>
    <dgm:pt modelId="{4B1A64E6-6B69-264E-ABD8-72550217C6FB}" type="pres">
      <dgm:prSet presAssocID="{337E1F13-5966-2D47-AC62-9CEF6EFDD486}" presName="Name0" presStyleCnt="0">
        <dgm:presLayoutVars>
          <dgm:dir/>
          <dgm:resizeHandles val="exact"/>
        </dgm:presLayoutVars>
      </dgm:prSet>
      <dgm:spPr/>
    </dgm:pt>
    <dgm:pt modelId="{8D375CD5-6802-4343-8C7A-BC8C22918FA7}" type="pres">
      <dgm:prSet presAssocID="{07401F8D-4AED-9949-908D-AAA55764F1E3}" presName="parTxOnly" presStyleLbl="node1" presStyleIdx="0" presStyleCnt="3" custScaleX="86265">
        <dgm:presLayoutVars>
          <dgm:bulletEnabled val="1"/>
        </dgm:presLayoutVars>
      </dgm:prSet>
      <dgm:spPr/>
    </dgm:pt>
    <dgm:pt modelId="{FF509A34-1631-7941-AE69-AC31180BF542}" type="pres">
      <dgm:prSet presAssocID="{446A7D97-0DA6-BB48-B9BB-A1221135E808}" presName="parSpace" presStyleCnt="0"/>
      <dgm:spPr/>
    </dgm:pt>
    <dgm:pt modelId="{5B119966-A371-3F41-857F-9AB3AC71221C}" type="pres">
      <dgm:prSet presAssocID="{254A6C67-AF4C-DC43-AD0C-A94DE6628438}" presName="parTxOnly" presStyleLbl="node1" presStyleIdx="1" presStyleCnt="3" custScaleX="126268">
        <dgm:presLayoutVars>
          <dgm:bulletEnabled val="1"/>
        </dgm:presLayoutVars>
      </dgm:prSet>
      <dgm:spPr/>
    </dgm:pt>
    <dgm:pt modelId="{DA2E929B-B826-3243-9EE8-EFF88E646B5F}" type="pres">
      <dgm:prSet presAssocID="{C68D8511-C172-A243-A642-9BE21C7978EC}" presName="parSpace" presStyleCnt="0"/>
      <dgm:spPr/>
    </dgm:pt>
    <dgm:pt modelId="{91B3497B-3471-D24D-B5B0-372B99172947}" type="pres">
      <dgm:prSet presAssocID="{E240C511-C7EE-8347-9F31-5467A5EC1CD2}" presName="parTxOnly" presStyleLbl="node1" presStyleIdx="2" presStyleCnt="3">
        <dgm:presLayoutVars>
          <dgm:bulletEnabled val="1"/>
        </dgm:presLayoutVars>
      </dgm:prSet>
      <dgm:spPr/>
    </dgm:pt>
  </dgm:ptLst>
  <dgm:cxnLst>
    <dgm:cxn modelId="{627BA201-737F-8F4F-94A8-626D5D06C00A}" srcId="{337E1F13-5966-2D47-AC62-9CEF6EFDD486}" destId="{E240C511-C7EE-8347-9F31-5467A5EC1CD2}" srcOrd="2" destOrd="0" parTransId="{CBFFD709-CFA6-5548-A0E3-F8F652C5888A}" sibTransId="{9B7CC38D-8E35-544E-B970-9A6228F23774}"/>
    <dgm:cxn modelId="{2F648709-C549-EC45-B38B-53076FAF7046}" srcId="{337E1F13-5966-2D47-AC62-9CEF6EFDD486}" destId="{07401F8D-4AED-9949-908D-AAA55764F1E3}" srcOrd="0" destOrd="0" parTransId="{CC5CF064-21BA-DE47-9D96-5B0E0E62D831}" sibTransId="{446A7D97-0DA6-BB48-B9BB-A1221135E808}"/>
    <dgm:cxn modelId="{687F233A-44C9-104F-852E-293EDDD922A3}" srcId="{337E1F13-5966-2D47-AC62-9CEF6EFDD486}" destId="{254A6C67-AF4C-DC43-AD0C-A94DE6628438}" srcOrd="1" destOrd="0" parTransId="{F43FFD9C-A427-0148-9AA8-ED2DD335F28C}" sibTransId="{C68D8511-C172-A243-A642-9BE21C7978EC}"/>
    <dgm:cxn modelId="{FC578855-4F82-6649-8C11-536C8D94148F}" type="presOf" srcId="{337E1F13-5966-2D47-AC62-9CEF6EFDD486}" destId="{4B1A64E6-6B69-264E-ABD8-72550217C6FB}" srcOrd="0" destOrd="0" presId="urn:microsoft.com/office/officeart/2005/8/layout/hChevron3"/>
    <dgm:cxn modelId="{B85B7ABF-7B0B-4B4F-837A-ADA65552DB48}" type="presOf" srcId="{E240C511-C7EE-8347-9F31-5467A5EC1CD2}" destId="{91B3497B-3471-D24D-B5B0-372B99172947}" srcOrd="0" destOrd="0" presId="urn:microsoft.com/office/officeart/2005/8/layout/hChevron3"/>
    <dgm:cxn modelId="{593DA7CA-EB22-E448-A404-117D10383D64}" type="presOf" srcId="{254A6C67-AF4C-DC43-AD0C-A94DE6628438}" destId="{5B119966-A371-3F41-857F-9AB3AC71221C}" srcOrd="0" destOrd="0" presId="urn:microsoft.com/office/officeart/2005/8/layout/hChevron3"/>
    <dgm:cxn modelId="{C64782F4-4428-6D40-85ED-2944FBBE1EDC}" type="presOf" srcId="{07401F8D-4AED-9949-908D-AAA55764F1E3}" destId="{8D375CD5-6802-4343-8C7A-BC8C22918FA7}" srcOrd="0" destOrd="0" presId="urn:microsoft.com/office/officeart/2005/8/layout/hChevron3"/>
    <dgm:cxn modelId="{FD4E0654-2863-0D4F-963F-D64F49B5944F}" type="presParOf" srcId="{4B1A64E6-6B69-264E-ABD8-72550217C6FB}" destId="{8D375CD5-6802-4343-8C7A-BC8C22918FA7}" srcOrd="0" destOrd="0" presId="urn:microsoft.com/office/officeart/2005/8/layout/hChevron3"/>
    <dgm:cxn modelId="{06569656-08B0-6F44-BC2A-7F1968973A8E}" type="presParOf" srcId="{4B1A64E6-6B69-264E-ABD8-72550217C6FB}" destId="{FF509A34-1631-7941-AE69-AC31180BF542}" srcOrd="1" destOrd="0" presId="urn:microsoft.com/office/officeart/2005/8/layout/hChevron3"/>
    <dgm:cxn modelId="{F8753000-D0B8-8F4B-8749-BFD3204022CC}" type="presParOf" srcId="{4B1A64E6-6B69-264E-ABD8-72550217C6FB}" destId="{5B119966-A371-3F41-857F-9AB3AC71221C}" srcOrd="2" destOrd="0" presId="urn:microsoft.com/office/officeart/2005/8/layout/hChevron3"/>
    <dgm:cxn modelId="{3DF09962-078D-374F-BE26-E973836D18D8}" type="presParOf" srcId="{4B1A64E6-6B69-264E-ABD8-72550217C6FB}" destId="{DA2E929B-B826-3243-9EE8-EFF88E646B5F}" srcOrd="3" destOrd="0" presId="urn:microsoft.com/office/officeart/2005/8/layout/hChevron3"/>
    <dgm:cxn modelId="{0C95DB96-8F10-A64B-9D78-A7324CA28397}" type="presParOf" srcId="{4B1A64E6-6B69-264E-ABD8-72550217C6FB}" destId="{91B3497B-3471-D24D-B5B0-372B99172947}"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37E1F13-5966-2D47-AC62-9CEF6EFDD486}" type="doc">
      <dgm:prSet loTypeId="urn:microsoft.com/office/officeart/2005/8/layout/hChevron3" loCatId="" qsTypeId="urn:microsoft.com/office/officeart/2005/8/quickstyle/3D1" qsCatId="3D" csTypeId="urn:microsoft.com/office/officeart/2005/8/colors/colorful4" csCatId="colorful" phldr="1"/>
      <dgm:spPr/>
    </dgm:pt>
    <dgm:pt modelId="{07401F8D-4AED-9949-908D-AAA55764F1E3}">
      <dgm:prSet phldrT="[Text]" custT="1"/>
      <dgm:spPr/>
      <dgm:t>
        <a:bodyPr/>
        <a:lstStyle/>
        <a:p>
          <a:r>
            <a:rPr lang="en-US" sz="2000" b="1" dirty="0"/>
            <a:t>No/Mild Fibrosis F0-2</a:t>
          </a:r>
        </a:p>
      </dgm:t>
    </dgm:pt>
    <dgm:pt modelId="{CC5CF064-21BA-DE47-9D96-5B0E0E62D831}" type="parTrans" cxnId="{2F648709-C549-EC45-B38B-53076FAF7046}">
      <dgm:prSet/>
      <dgm:spPr/>
      <dgm:t>
        <a:bodyPr/>
        <a:lstStyle/>
        <a:p>
          <a:endParaRPr lang="en-US" sz="2000" b="1"/>
        </a:p>
      </dgm:t>
    </dgm:pt>
    <dgm:pt modelId="{446A7D97-0DA6-BB48-B9BB-A1221135E808}" type="sibTrans" cxnId="{2F648709-C549-EC45-B38B-53076FAF7046}">
      <dgm:prSet/>
      <dgm:spPr/>
      <dgm:t>
        <a:bodyPr/>
        <a:lstStyle/>
        <a:p>
          <a:endParaRPr lang="en-US" sz="2000" b="1"/>
        </a:p>
      </dgm:t>
    </dgm:pt>
    <dgm:pt modelId="{254A6C67-AF4C-DC43-AD0C-A94DE6628438}">
      <dgm:prSet phldrT="[Text]" custT="1"/>
      <dgm:spPr/>
      <dgm:t>
        <a:bodyPr/>
        <a:lstStyle/>
        <a:p>
          <a:r>
            <a:rPr lang="en-US" sz="1200" b="1"/>
            <a:t>Indeterminate</a:t>
          </a:r>
        </a:p>
        <a:p>
          <a:r>
            <a:rPr lang="en-US" sz="1200" b="1"/>
            <a:t> ?</a:t>
          </a:r>
          <a:endParaRPr lang="en-US" sz="1200" b="1" dirty="0"/>
        </a:p>
      </dgm:t>
    </dgm:pt>
    <dgm:pt modelId="{F43FFD9C-A427-0148-9AA8-ED2DD335F28C}" type="parTrans" cxnId="{687F233A-44C9-104F-852E-293EDDD922A3}">
      <dgm:prSet/>
      <dgm:spPr/>
      <dgm:t>
        <a:bodyPr/>
        <a:lstStyle/>
        <a:p>
          <a:endParaRPr lang="en-US" sz="2000" b="1"/>
        </a:p>
      </dgm:t>
    </dgm:pt>
    <dgm:pt modelId="{C68D8511-C172-A243-A642-9BE21C7978EC}" type="sibTrans" cxnId="{687F233A-44C9-104F-852E-293EDDD922A3}">
      <dgm:prSet/>
      <dgm:spPr/>
      <dgm:t>
        <a:bodyPr/>
        <a:lstStyle/>
        <a:p>
          <a:endParaRPr lang="en-US" sz="2000" b="1"/>
        </a:p>
      </dgm:t>
    </dgm:pt>
    <dgm:pt modelId="{E240C511-C7EE-8347-9F31-5467A5EC1CD2}">
      <dgm:prSet phldrT="[Text]" custT="1"/>
      <dgm:spPr/>
      <dgm:t>
        <a:bodyPr/>
        <a:lstStyle/>
        <a:p>
          <a:r>
            <a:rPr lang="en-US" sz="2000" b="1"/>
            <a:t>Advanced Fibrosis F3-4</a:t>
          </a:r>
          <a:endParaRPr lang="en-US" sz="2000" b="1" dirty="0"/>
        </a:p>
      </dgm:t>
    </dgm:pt>
    <dgm:pt modelId="{CBFFD709-CFA6-5548-A0E3-F8F652C5888A}" type="parTrans" cxnId="{627BA201-737F-8F4F-94A8-626D5D06C00A}">
      <dgm:prSet/>
      <dgm:spPr/>
      <dgm:t>
        <a:bodyPr/>
        <a:lstStyle/>
        <a:p>
          <a:endParaRPr lang="en-US" sz="2000" b="1"/>
        </a:p>
      </dgm:t>
    </dgm:pt>
    <dgm:pt modelId="{9B7CC38D-8E35-544E-B970-9A6228F23774}" type="sibTrans" cxnId="{627BA201-737F-8F4F-94A8-626D5D06C00A}">
      <dgm:prSet/>
      <dgm:spPr/>
      <dgm:t>
        <a:bodyPr/>
        <a:lstStyle/>
        <a:p>
          <a:endParaRPr lang="en-US" sz="2000" b="1"/>
        </a:p>
      </dgm:t>
    </dgm:pt>
    <dgm:pt modelId="{4B1A64E6-6B69-264E-ABD8-72550217C6FB}" type="pres">
      <dgm:prSet presAssocID="{337E1F13-5966-2D47-AC62-9CEF6EFDD486}" presName="Name0" presStyleCnt="0">
        <dgm:presLayoutVars>
          <dgm:dir/>
          <dgm:resizeHandles val="exact"/>
        </dgm:presLayoutVars>
      </dgm:prSet>
      <dgm:spPr/>
    </dgm:pt>
    <dgm:pt modelId="{8D375CD5-6802-4343-8C7A-BC8C22918FA7}" type="pres">
      <dgm:prSet presAssocID="{07401F8D-4AED-9949-908D-AAA55764F1E3}" presName="parTxOnly" presStyleLbl="node1" presStyleIdx="0" presStyleCnt="3" custScaleX="86265">
        <dgm:presLayoutVars>
          <dgm:bulletEnabled val="1"/>
        </dgm:presLayoutVars>
      </dgm:prSet>
      <dgm:spPr/>
    </dgm:pt>
    <dgm:pt modelId="{FF509A34-1631-7941-AE69-AC31180BF542}" type="pres">
      <dgm:prSet presAssocID="{446A7D97-0DA6-BB48-B9BB-A1221135E808}" presName="parSpace" presStyleCnt="0"/>
      <dgm:spPr/>
    </dgm:pt>
    <dgm:pt modelId="{5B119966-A371-3F41-857F-9AB3AC71221C}" type="pres">
      <dgm:prSet presAssocID="{254A6C67-AF4C-DC43-AD0C-A94DE6628438}" presName="parTxOnly" presStyleLbl="node1" presStyleIdx="1" presStyleCnt="3" custScaleX="69077">
        <dgm:presLayoutVars>
          <dgm:bulletEnabled val="1"/>
        </dgm:presLayoutVars>
      </dgm:prSet>
      <dgm:spPr/>
    </dgm:pt>
    <dgm:pt modelId="{DA2E929B-B826-3243-9EE8-EFF88E646B5F}" type="pres">
      <dgm:prSet presAssocID="{C68D8511-C172-A243-A642-9BE21C7978EC}" presName="parSpace" presStyleCnt="0"/>
      <dgm:spPr/>
    </dgm:pt>
    <dgm:pt modelId="{91B3497B-3471-D24D-B5B0-372B99172947}" type="pres">
      <dgm:prSet presAssocID="{E240C511-C7EE-8347-9F31-5467A5EC1CD2}" presName="parTxOnly" presStyleLbl="node1" presStyleIdx="2" presStyleCnt="3">
        <dgm:presLayoutVars>
          <dgm:bulletEnabled val="1"/>
        </dgm:presLayoutVars>
      </dgm:prSet>
      <dgm:spPr/>
    </dgm:pt>
  </dgm:ptLst>
  <dgm:cxnLst>
    <dgm:cxn modelId="{627BA201-737F-8F4F-94A8-626D5D06C00A}" srcId="{337E1F13-5966-2D47-AC62-9CEF6EFDD486}" destId="{E240C511-C7EE-8347-9F31-5467A5EC1CD2}" srcOrd="2" destOrd="0" parTransId="{CBFFD709-CFA6-5548-A0E3-F8F652C5888A}" sibTransId="{9B7CC38D-8E35-544E-B970-9A6228F23774}"/>
    <dgm:cxn modelId="{2F648709-C549-EC45-B38B-53076FAF7046}" srcId="{337E1F13-5966-2D47-AC62-9CEF6EFDD486}" destId="{07401F8D-4AED-9949-908D-AAA55764F1E3}" srcOrd="0" destOrd="0" parTransId="{CC5CF064-21BA-DE47-9D96-5B0E0E62D831}" sibTransId="{446A7D97-0DA6-BB48-B9BB-A1221135E808}"/>
    <dgm:cxn modelId="{687F233A-44C9-104F-852E-293EDDD922A3}" srcId="{337E1F13-5966-2D47-AC62-9CEF6EFDD486}" destId="{254A6C67-AF4C-DC43-AD0C-A94DE6628438}" srcOrd="1" destOrd="0" parTransId="{F43FFD9C-A427-0148-9AA8-ED2DD335F28C}" sibTransId="{C68D8511-C172-A243-A642-9BE21C7978EC}"/>
    <dgm:cxn modelId="{FC578855-4F82-6649-8C11-536C8D94148F}" type="presOf" srcId="{337E1F13-5966-2D47-AC62-9CEF6EFDD486}" destId="{4B1A64E6-6B69-264E-ABD8-72550217C6FB}" srcOrd="0" destOrd="0" presId="urn:microsoft.com/office/officeart/2005/8/layout/hChevron3"/>
    <dgm:cxn modelId="{B85B7ABF-7B0B-4B4F-837A-ADA65552DB48}" type="presOf" srcId="{E240C511-C7EE-8347-9F31-5467A5EC1CD2}" destId="{91B3497B-3471-D24D-B5B0-372B99172947}" srcOrd="0" destOrd="0" presId="urn:microsoft.com/office/officeart/2005/8/layout/hChevron3"/>
    <dgm:cxn modelId="{593DA7CA-EB22-E448-A404-117D10383D64}" type="presOf" srcId="{254A6C67-AF4C-DC43-AD0C-A94DE6628438}" destId="{5B119966-A371-3F41-857F-9AB3AC71221C}" srcOrd="0" destOrd="0" presId="urn:microsoft.com/office/officeart/2005/8/layout/hChevron3"/>
    <dgm:cxn modelId="{C64782F4-4428-6D40-85ED-2944FBBE1EDC}" type="presOf" srcId="{07401F8D-4AED-9949-908D-AAA55764F1E3}" destId="{8D375CD5-6802-4343-8C7A-BC8C22918FA7}" srcOrd="0" destOrd="0" presId="urn:microsoft.com/office/officeart/2005/8/layout/hChevron3"/>
    <dgm:cxn modelId="{FD4E0654-2863-0D4F-963F-D64F49B5944F}" type="presParOf" srcId="{4B1A64E6-6B69-264E-ABD8-72550217C6FB}" destId="{8D375CD5-6802-4343-8C7A-BC8C22918FA7}" srcOrd="0" destOrd="0" presId="urn:microsoft.com/office/officeart/2005/8/layout/hChevron3"/>
    <dgm:cxn modelId="{06569656-08B0-6F44-BC2A-7F1968973A8E}" type="presParOf" srcId="{4B1A64E6-6B69-264E-ABD8-72550217C6FB}" destId="{FF509A34-1631-7941-AE69-AC31180BF542}" srcOrd="1" destOrd="0" presId="urn:microsoft.com/office/officeart/2005/8/layout/hChevron3"/>
    <dgm:cxn modelId="{F8753000-D0B8-8F4B-8749-BFD3204022CC}" type="presParOf" srcId="{4B1A64E6-6B69-264E-ABD8-72550217C6FB}" destId="{5B119966-A371-3F41-857F-9AB3AC71221C}" srcOrd="2" destOrd="0" presId="urn:microsoft.com/office/officeart/2005/8/layout/hChevron3"/>
    <dgm:cxn modelId="{3DF09962-078D-374F-BE26-E973836D18D8}" type="presParOf" srcId="{4B1A64E6-6B69-264E-ABD8-72550217C6FB}" destId="{DA2E929B-B826-3243-9EE8-EFF88E646B5F}" srcOrd="3" destOrd="0" presId="urn:microsoft.com/office/officeart/2005/8/layout/hChevron3"/>
    <dgm:cxn modelId="{0C95DB96-8F10-A64B-9D78-A7324CA28397}" type="presParOf" srcId="{4B1A64E6-6B69-264E-ABD8-72550217C6FB}" destId="{91B3497B-3471-D24D-B5B0-372B99172947}"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809EA47-0EA6-45C9-95CD-AA72AFD0EB3D}" type="doc">
      <dgm:prSet loTypeId="urn:microsoft.com/office/officeart/2005/8/layout/pyramid2" loCatId="pyramid" qsTypeId="urn:microsoft.com/office/officeart/2005/8/quickstyle/simple1" qsCatId="simple" csTypeId="urn:microsoft.com/office/officeart/2005/8/colors/colorful2" csCatId="colorful" phldr="1"/>
      <dgm:spPr/>
    </dgm:pt>
    <dgm:pt modelId="{A557CF1B-6F76-451F-B213-59492B063DE4}">
      <dgm:prSet phldrT="[Text]" custT="1"/>
      <dgm:spPr/>
      <dgm:t>
        <a:bodyPr/>
        <a:lstStyle/>
        <a:p>
          <a:r>
            <a:rPr lang="en-US" sz="2000" dirty="0"/>
            <a:t>5% weight loss </a:t>
          </a:r>
          <a:r>
            <a:rPr lang="en-US" sz="2000" dirty="0">
              <a:sym typeface="Wingdings" panose="05000000000000000000" pitchFamily="2" charset="2"/>
            </a:rPr>
            <a:t>improve hepatic steatosis</a:t>
          </a:r>
          <a:endParaRPr lang="en-US" sz="2000" dirty="0"/>
        </a:p>
      </dgm:t>
    </dgm:pt>
    <dgm:pt modelId="{0E6F7381-DD37-4D68-898E-2AD98BFD3999}" type="parTrans" cxnId="{F8508B2F-50BD-4BC7-8578-C1EB1E2B7523}">
      <dgm:prSet/>
      <dgm:spPr/>
      <dgm:t>
        <a:bodyPr/>
        <a:lstStyle/>
        <a:p>
          <a:endParaRPr lang="en-US"/>
        </a:p>
      </dgm:t>
    </dgm:pt>
    <dgm:pt modelId="{5FF6AED4-E169-42EB-A193-8D7B990722CF}" type="sibTrans" cxnId="{F8508B2F-50BD-4BC7-8578-C1EB1E2B7523}">
      <dgm:prSet/>
      <dgm:spPr/>
      <dgm:t>
        <a:bodyPr/>
        <a:lstStyle/>
        <a:p>
          <a:endParaRPr lang="en-US"/>
        </a:p>
      </dgm:t>
    </dgm:pt>
    <dgm:pt modelId="{8DB3329F-BB7F-418B-820B-BEE90D3773EC}">
      <dgm:prSet phldrT="[Text]" custT="1"/>
      <dgm:spPr/>
      <dgm:t>
        <a:bodyPr/>
        <a:lstStyle/>
        <a:p>
          <a:r>
            <a:rPr lang="en-US" sz="2000" dirty="0"/>
            <a:t>7% weight loss </a:t>
          </a:r>
          <a:r>
            <a:rPr lang="en-US" sz="2000" dirty="0">
              <a:sym typeface="Wingdings" panose="05000000000000000000" pitchFamily="2" charset="2"/>
            </a:rPr>
            <a:t> improve MASH</a:t>
          </a:r>
          <a:endParaRPr lang="en-US" sz="2000" dirty="0"/>
        </a:p>
      </dgm:t>
    </dgm:pt>
    <dgm:pt modelId="{1653ADCE-26D8-4ED0-BB72-98A71EEBBB37}" type="parTrans" cxnId="{6DE6FD78-7DDF-4C26-A876-4996A51E5573}">
      <dgm:prSet/>
      <dgm:spPr/>
      <dgm:t>
        <a:bodyPr/>
        <a:lstStyle/>
        <a:p>
          <a:endParaRPr lang="en-US"/>
        </a:p>
      </dgm:t>
    </dgm:pt>
    <dgm:pt modelId="{6BC59DF9-80EE-4051-87A6-F868592C81EA}" type="sibTrans" cxnId="{6DE6FD78-7DDF-4C26-A876-4996A51E5573}">
      <dgm:prSet/>
      <dgm:spPr/>
      <dgm:t>
        <a:bodyPr/>
        <a:lstStyle/>
        <a:p>
          <a:endParaRPr lang="en-US"/>
        </a:p>
      </dgm:t>
    </dgm:pt>
    <dgm:pt modelId="{5817A0EE-2546-40D2-9F8E-EFDC083EF02E}">
      <dgm:prSet phldrT="[Text]" custT="1"/>
      <dgm:spPr/>
      <dgm:t>
        <a:bodyPr/>
        <a:lstStyle/>
        <a:p>
          <a:r>
            <a:rPr lang="en-US" sz="2000" dirty="0"/>
            <a:t>10% weight loss </a:t>
          </a:r>
          <a:r>
            <a:rPr lang="en-US" sz="2000" dirty="0">
              <a:sym typeface="Wingdings" panose="05000000000000000000" pitchFamily="2" charset="2"/>
            </a:rPr>
            <a:t> improve fibrosis</a:t>
          </a:r>
          <a:endParaRPr lang="en-US" sz="2000" dirty="0"/>
        </a:p>
      </dgm:t>
    </dgm:pt>
    <dgm:pt modelId="{B2D87CF6-3B19-4B87-A4CF-D4CF8D7A8087}" type="parTrans" cxnId="{6E396736-D8AE-4850-BEC6-332531470719}">
      <dgm:prSet/>
      <dgm:spPr/>
      <dgm:t>
        <a:bodyPr/>
        <a:lstStyle/>
        <a:p>
          <a:endParaRPr lang="en-US"/>
        </a:p>
      </dgm:t>
    </dgm:pt>
    <dgm:pt modelId="{96822DA2-3264-4BDA-8EC5-BCC81797EC73}" type="sibTrans" cxnId="{6E396736-D8AE-4850-BEC6-332531470719}">
      <dgm:prSet/>
      <dgm:spPr/>
      <dgm:t>
        <a:bodyPr/>
        <a:lstStyle/>
        <a:p>
          <a:endParaRPr lang="en-US"/>
        </a:p>
      </dgm:t>
    </dgm:pt>
    <dgm:pt modelId="{ECF5D035-6F84-472D-A969-3A463189D31E}" type="pres">
      <dgm:prSet presAssocID="{2809EA47-0EA6-45C9-95CD-AA72AFD0EB3D}" presName="compositeShape" presStyleCnt="0">
        <dgm:presLayoutVars>
          <dgm:dir/>
          <dgm:resizeHandles/>
        </dgm:presLayoutVars>
      </dgm:prSet>
      <dgm:spPr/>
    </dgm:pt>
    <dgm:pt modelId="{8F589003-5AEA-4C9B-93F0-574F079F4E65}" type="pres">
      <dgm:prSet presAssocID="{2809EA47-0EA6-45C9-95CD-AA72AFD0EB3D}" presName="pyramid" presStyleLbl="node1" presStyleIdx="0" presStyleCnt="1"/>
      <dgm:spPr/>
    </dgm:pt>
    <dgm:pt modelId="{3EFC8122-D2B4-42A1-B2C2-76844E5901B7}" type="pres">
      <dgm:prSet presAssocID="{2809EA47-0EA6-45C9-95CD-AA72AFD0EB3D}" presName="theList" presStyleCnt="0"/>
      <dgm:spPr/>
    </dgm:pt>
    <dgm:pt modelId="{4F6AB442-487D-43C8-B9CD-016CF19427E4}" type="pres">
      <dgm:prSet presAssocID="{A557CF1B-6F76-451F-B213-59492B063DE4}" presName="aNode" presStyleLbl="fgAcc1" presStyleIdx="0" presStyleCnt="3">
        <dgm:presLayoutVars>
          <dgm:bulletEnabled val="1"/>
        </dgm:presLayoutVars>
      </dgm:prSet>
      <dgm:spPr/>
    </dgm:pt>
    <dgm:pt modelId="{7D4A33D2-EC00-4333-8500-0347D64852D5}" type="pres">
      <dgm:prSet presAssocID="{A557CF1B-6F76-451F-B213-59492B063DE4}" presName="aSpace" presStyleCnt="0"/>
      <dgm:spPr/>
    </dgm:pt>
    <dgm:pt modelId="{62EE43A0-736C-40E6-9430-E8917EF8D042}" type="pres">
      <dgm:prSet presAssocID="{8DB3329F-BB7F-418B-820B-BEE90D3773EC}" presName="aNode" presStyleLbl="fgAcc1" presStyleIdx="1" presStyleCnt="3">
        <dgm:presLayoutVars>
          <dgm:bulletEnabled val="1"/>
        </dgm:presLayoutVars>
      </dgm:prSet>
      <dgm:spPr/>
    </dgm:pt>
    <dgm:pt modelId="{A2B47B4D-BF3B-495F-8F7E-9E7617361BBB}" type="pres">
      <dgm:prSet presAssocID="{8DB3329F-BB7F-418B-820B-BEE90D3773EC}" presName="aSpace" presStyleCnt="0"/>
      <dgm:spPr/>
    </dgm:pt>
    <dgm:pt modelId="{36514F6B-18FD-4641-87C9-27889D746C12}" type="pres">
      <dgm:prSet presAssocID="{5817A0EE-2546-40D2-9F8E-EFDC083EF02E}" presName="aNode" presStyleLbl="fgAcc1" presStyleIdx="2" presStyleCnt="3">
        <dgm:presLayoutVars>
          <dgm:bulletEnabled val="1"/>
        </dgm:presLayoutVars>
      </dgm:prSet>
      <dgm:spPr/>
    </dgm:pt>
    <dgm:pt modelId="{27892E2B-7251-4249-BC3C-65755B7C13F3}" type="pres">
      <dgm:prSet presAssocID="{5817A0EE-2546-40D2-9F8E-EFDC083EF02E}" presName="aSpace" presStyleCnt="0"/>
      <dgm:spPr/>
    </dgm:pt>
  </dgm:ptLst>
  <dgm:cxnLst>
    <dgm:cxn modelId="{25F81C09-72C1-4FCE-9233-D7B86CD569DE}" type="presOf" srcId="{2809EA47-0EA6-45C9-95CD-AA72AFD0EB3D}" destId="{ECF5D035-6F84-472D-A969-3A463189D31E}" srcOrd="0" destOrd="0" presId="urn:microsoft.com/office/officeart/2005/8/layout/pyramid2"/>
    <dgm:cxn modelId="{F8508B2F-50BD-4BC7-8578-C1EB1E2B7523}" srcId="{2809EA47-0EA6-45C9-95CD-AA72AFD0EB3D}" destId="{A557CF1B-6F76-451F-B213-59492B063DE4}" srcOrd="0" destOrd="0" parTransId="{0E6F7381-DD37-4D68-898E-2AD98BFD3999}" sibTransId="{5FF6AED4-E169-42EB-A193-8D7B990722CF}"/>
    <dgm:cxn modelId="{6E396736-D8AE-4850-BEC6-332531470719}" srcId="{2809EA47-0EA6-45C9-95CD-AA72AFD0EB3D}" destId="{5817A0EE-2546-40D2-9F8E-EFDC083EF02E}" srcOrd="2" destOrd="0" parTransId="{B2D87CF6-3B19-4B87-A4CF-D4CF8D7A8087}" sibTransId="{96822DA2-3264-4BDA-8EC5-BCC81797EC73}"/>
    <dgm:cxn modelId="{DE99753E-F67B-405A-8668-5C9B2F64F8DD}" type="presOf" srcId="{8DB3329F-BB7F-418B-820B-BEE90D3773EC}" destId="{62EE43A0-736C-40E6-9430-E8917EF8D042}" srcOrd="0" destOrd="0" presId="urn:microsoft.com/office/officeart/2005/8/layout/pyramid2"/>
    <dgm:cxn modelId="{6DE6FD78-7DDF-4C26-A876-4996A51E5573}" srcId="{2809EA47-0EA6-45C9-95CD-AA72AFD0EB3D}" destId="{8DB3329F-BB7F-418B-820B-BEE90D3773EC}" srcOrd="1" destOrd="0" parTransId="{1653ADCE-26D8-4ED0-BB72-98A71EEBBB37}" sibTransId="{6BC59DF9-80EE-4051-87A6-F868592C81EA}"/>
    <dgm:cxn modelId="{AA2037D1-2E66-4B43-9279-649CBE21BFFA}" type="presOf" srcId="{5817A0EE-2546-40D2-9F8E-EFDC083EF02E}" destId="{36514F6B-18FD-4641-87C9-27889D746C12}" srcOrd="0" destOrd="0" presId="urn:microsoft.com/office/officeart/2005/8/layout/pyramid2"/>
    <dgm:cxn modelId="{A8973DF9-1F15-402E-92DF-59BEE0AD995D}" type="presOf" srcId="{A557CF1B-6F76-451F-B213-59492B063DE4}" destId="{4F6AB442-487D-43C8-B9CD-016CF19427E4}" srcOrd="0" destOrd="0" presId="urn:microsoft.com/office/officeart/2005/8/layout/pyramid2"/>
    <dgm:cxn modelId="{53EB5502-9966-4BAB-BDF9-163B7318C9C6}" type="presParOf" srcId="{ECF5D035-6F84-472D-A969-3A463189D31E}" destId="{8F589003-5AEA-4C9B-93F0-574F079F4E65}" srcOrd="0" destOrd="0" presId="urn:microsoft.com/office/officeart/2005/8/layout/pyramid2"/>
    <dgm:cxn modelId="{4D0CC09C-F69C-4DA8-A97C-21A65BC246AA}" type="presParOf" srcId="{ECF5D035-6F84-472D-A969-3A463189D31E}" destId="{3EFC8122-D2B4-42A1-B2C2-76844E5901B7}" srcOrd="1" destOrd="0" presId="urn:microsoft.com/office/officeart/2005/8/layout/pyramid2"/>
    <dgm:cxn modelId="{50BD010B-4B65-4708-995B-7DD0CE644A90}" type="presParOf" srcId="{3EFC8122-D2B4-42A1-B2C2-76844E5901B7}" destId="{4F6AB442-487D-43C8-B9CD-016CF19427E4}" srcOrd="0" destOrd="0" presId="urn:microsoft.com/office/officeart/2005/8/layout/pyramid2"/>
    <dgm:cxn modelId="{635008F0-71EA-42F4-BAE3-E219A46A34C8}" type="presParOf" srcId="{3EFC8122-D2B4-42A1-B2C2-76844E5901B7}" destId="{7D4A33D2-EC00-4333-8500-0347D64852D5}" srcOrd="1" destOrd="0" presId="urn:microsoft.com/office/officeart/2005/8/layout/pyramid2"/>
    <dgm:cxn modelId="{50F7EC67-9467-4D37-AC8A-209A367A66FD}" type="presParOf" srcId="{3EFC8122-D2B4-42A1-B2C2-76844E5901B7}" destId="{62EE43A0-736C-40E6-9430-E8917EF8D042}" srcOrd="2" destOrd="0" presId="urn:microsoft.com/office/officeart/2005/8/layout/pyramid2"/>
    <dgm:cxn modelId="{FA2943A4-23D2-4362-9C1E-22B02FE9B55D}" type="presParOf" srcId="{3EFC8122-D2B4-42A1-B2C2-76844E5901B7}" destId="{A2B47B4D-BF3B-495F-8F7E-9E7617361BBB}" srcOrd="3" destOrd="0" presId="urn:microsoft.com/office/officeart/2005/8/layout/pyramid2"/>
    <dgm:cxn modelId="{0E8E0BCF-A97E-47ED-A317-B408C895C795}" type="presParOf" srcId="{3EFC8122-D2B4-42A1-B2C2-76844E5901B7}" destId="{36514F6B-18FD-4641-87C9-27889D746C12}" srcOrd="4" destOrd="0" presId="urn:microsoft.com/office/officeart/2005/8/layout/pyramid2"/>
    <dgm:cxn modelId="{714F4F29-27CF-4127-9558-2C41241D31C9}" type="presParOf" srcId="{3EFC8122-D2B4-42A1-B2C2-76844E5901B7}" destId="{27892E2B-7251-4249-BC3C-65755B7C13F3}"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A411976-AAA0-EC4B-B5FC-04B2079A704E}"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n-US"/>
        </a:p>
      </dgm:t>
    </dgm:pt>
    <dgm:pt modelId="{902C0A20-6747-E346-9BFC-65DA3FC508FA}">
      <dgm:prSet phldrT="[Text]"/>
      <dgm:spPr/>
      <dgm:t>
        <a:bodyPr/>
        <a:lstStyle/>
        <a:p>
          <a:r>
            <a:rPr lang="en-US" dirty="0"/>
            <a:t>Daily Calories</a:t>
          </a:r>
        </a:p>
      </dgm:t>
    </dgm:pt>
    <dgm:pt modelId="{22A4F47B-6A08-F14B-A44C-443086990E69}" type="parTrans" cxnId="{C127B4BE-A49D-634D-AD72-E58F69E37474}">
      <dgm:prSet/>
      <dgm:spPr/>
      <dgm:t>
        <a:bodyPr/>
        <a:lstStyle/>
        <a:p>
          <a:endParaRPr lang="en-US"/>
        </a:p>
      </dgm:t>
    </dgm:pt>
    <dgm:pt modelId="{36CAC670-F1A1-F148-8C46-9FFFD5A8453F}" type="sibTrans" cxnId="{C127B4BE-A49D-634D-AD72-E58F69E37474}">
      <dgm:prSet/>
      <dgm:spPr/>
      <dgm:t>
        <a:bodyPr/>
        <a:lstStyle/>
        <a:p>
          <a:endParaRPr lang="en-US"/>
        </a:p>
      </dgm:t>
    </dgm:pt>
    <dgm:pt modelId="{EB66A2C6-C156-6E46-A5F0-ECCECEC7914A}">
      <dgm:prSet phldrT="[Text]" custT="1"/>
      <dgm:spPr/>
      <dgm:t>
        <a:bodyPr/>
        <a:lstStyle/>
        <a:p>
          <a:r>
            <a:rPr lang="en-US" sz="1800" dirty="0"/>
            <a:t>1200-1600 calories</a:t>
          </a:r>
        </a:p>
      </dgm:t>
    </dgm:pt>
    <dgm:pt modelId="{88C22E11-0F5A-5240-9268-681C6834D7C5}" type="parTrans" cxnId="{8C29C769-E115-504F-AB0E-9D56E0F1E83B}">
      <dgm:prSet/>
      <dgm:spPr/>
      <dgm:t>
        <a:bodyPr/>
        <a:lstStyle/>
        <a:p>
          <a:endParaRPr lang="en-US"/>
        </a:p>
      </dgm:t>
    </dgm:pt>
    <dgm:pt modelId="{87958CAE-15E9-2F44-B1DD-0252B6BE36A7}" type="sibTrans" cxnId="{8C29C769-E115-504F-AB0E-9D56E0F1E83B}">
      <dgm:prSet/>
      <dgm:spPr/>
      <dgm:t>
        <a:bodyPr/>
        <a:lstStyle/>
        <a:p>
          <a:endParaRPr lang="en-US"/>
        </a:p>
      </dgm:t>
    </dgm:pt>
    <dgm:pt modelId="{B745D01D-33A4-A04B-8647-FF1620226C9E}">
      <dgm:prSet phldrT="[Text]"/>
      <dgm:spPr/>
      <dgm:t>
        <a:bodyPr/>
        <a:lstStyle/>
        <a:p>
          <a:r>
            <a:rPr lang="en-US" dirty="0"/>
            <a:t>Lipids</a:t>
          </a:r>
        </a:p>
      </dgm:t>
    </dgm:pt>
    <dgm:pt modelId="{9D2C9A6D-3E24-6846-84B5-1D722C4060A5}" type="parTrans" cxnId="{31A94028-7EA8-8244-91DC-2B6FE11C2C59}">
      <dgm:prSet/>
      <dgm:spPr/>
      <dgm:t>
        <a:bodyPr/>
        <a:lstStyle/>
        <a:p>
          <a:endParaRPr lang="en-US"/>
        </a:p>
      </dgm:t>
    </dgm:pt>
    <dgm:pt modelId="{0084F8EF-6FB2-B64D-A8D7-EE1DE19A091C}" type="sibTrans" cxnId="{31A94028-7EA8-8244-91DC-2B6FE11C2C59}">
      <dgm:prSet/>
      <dgm:spPr/>
      <dgm:t>
        <a:bodyPr/>
        <a:lstStyle/>
        <a:p>
          <a:endParaRPr lang="en-US"/>
        </a:p>
      </dgm:t>
    </dgm:pt>
    <dgm:pt modelId="{6EA386E4-0A29-DD49-AAF8-EA10DDB04641}">
      <dgm:prSet phldrT="[Text]" custT="1"/>
      <dgm:spPr/>
      <dgm:t>
        <a:bodyPr/>
        <a:lstStyle/>
        <a:p>
          <a:r>
            <a:rPr lang="en-US" sz="1800" dirty="0"/>
            <a:t>20-30% of daily calories</a:t>
          </a:r>
        </a:p>
      </dgm:t>
    </dgm:pt>
    <dgm:pt modelId="{D46973AA-986F-8247-BB96-D677570B44CA}" type="parTrans" cxnId="{A88AF588-B36A-FF42-A041-7C5454513BEB}">
      <dgm:prSet/>
      <dgm:spPr/>
      <dgm:t>
        <a:bodyPr/>
        <a:lstStyle/>
        <a:p>
          <a:endParaRPr lang="en-US"/>
        </a:p>
      </dgm:t>
    </dgm:pt>
    <dgm:pt modelId="{D6B56A4A-9CEE-544B-AD32-EF85D23C679C}" type="sibTrans" cxnId="{A88AF588-B36A-FF42-A041-7C5454513BEB}">
      <dgm:prSet/>
      <dgm:spPr/>
      <dgm:t>
        <a:bodyPr/>
        <a:lstStyle/>
        <a:p>
          <a:endParaRPr lang="en-US"/>
        </a:p>
      </dgm:t>
    </dgm:pt>
    <dgm:pt modelId="{6C836916-D9CF-C447-90E8-13247052ADC3}">
      <dgm:prSet phldrT="[Text]" custT="1"/>
      <dgm:spPr/>
      <dgm:t>
        <a:bodyPr/>
        <a:lstStyle/>
        <a:p>
          <a:r>
            <a:rPr lang="en-US" sz="1800" dirty="0"/>
            <a:t>Rich in MUFA and PUFA</a:t>
          </a:r>
        </a:p>
      </dgm:t>
    </dgm:pt>
    <dgm:pt modelId="{653BF924-7F39-7F44-BD16-3AA43AFBCB03}" type="parTrans" cxnId="{CD111155-86EA-934E-BEDD-E000816A14DF}">
      <dgm:prSet/>
      <dgm:spPr/>
      <dgm:t>
        <a:bodyPr/>
        <a:lstStyle/>
        <a:p>
          <a:endParaRPr lang="en-US"/>
        </a:p>
      </dgm:t>
    </dgm:pt>
    <dgm:pt modelId="{9E95682E-1F5D-9749-91B5-8B26B7A82C5C}" type="sibTrans" cxnId="{CD111155-86EA-934E-BEDD-E000816A14DF}">
      <dgm:prSet/>
      <dgm:spPr/>
      <dgm:t>
        <a:bodyPr/>
        <a:lstStyle/>
        <a:p>
          <a:endParaRPr lang="en-US"/>
        </a:p>
      </dgm:t>
    </dgm:pt>
    <dgm:pt modelId="{8BF0B718-0129-9E4B-9B11-254924F7C465}">
      <dgm:prSet phldrT="[Text]"/>
      <dgm:spPr/>
      <dgm:t>
        <a:bodyPr/>
        <a:lstStyle/>
        <a:p>
          <a:r>
            <a:rPr lang="en-US" dirty="0"/>
            <a:t>Proteins</a:t>
          </a:r>
        </a:p>
      </dgm:t>
    </dgm:pt>
    <dgm:pt modelId="{428AB456-7306-674F-B23E-B23AD7C793DB}" type="parTrans" cxnId="{EFF79515-1D59-4246-81C5-C9391037397D}">
      <dgm:prSet/>
      <dgm:spPr/>
      <dgm:t>
        <a:bodyPr/>
        <a:lstStyle/>
        <a:p>
          <a:endParaRPr lang="en-US"/>
        </a:p>
      </dgm:t>
    </dgm:pt>
    <dgm:pt modelId="{37E96AA7-08B5-C547-A106-8ED6F5744005}" type="sibTrans" cxnId="{EFF79515-1D59-4246-81C5-C9391037397D}">
      <dgm:prSet/>
      <dgm:spPr/>
      <dgm:t>
        <a:bodyPr/>
        <a:lstStyle/>
        <a:p>
          <a:endParaRPr lang="en-US"/>
        </a:p>
      </dgm:t>
    </dgm:pt>
    <dgm:pt modelId="{677F8EC5-5818-A546-B9CA-6CE16BBBE8A9}">
      <dgm:prSet phldrT="[Text]" custT="1"/>
      <dgm:spPr/>
      <dgm:t>
        <a:bodyPr/>
        <a:lstStyle/>
        <a:p>
          <a:r>
            <a:rPr lang="en-US" sz="1800" dirty="0"/>
            <a:t>1.5 g/kg/day</a:t>
          </a:r>
        </a:p>
      </dgm:t>
    </dgm:pt>
    <dgm:pt modelId="{88955408-F66E-0D4F-B8F2-50C10133AE0E}" type="parTrans" cxnId="{1FCC089C-8994-1649-869F-D3A6BDFABEF9}">
      <dgm:prSet/>
      <dgm:spPr/>
      <dgm:t>
        <a:bodyPr/>
        <a:lstStyle/>
        <a:p>
          <a:endParaRPr lang="en-US"/>
        </a:p>
      </dgm:t>
    </dgm:pt>
    <dgm:pt modelId="{355B573E-3E3D-EF41-BBA3-C0E1F372660A}" type="sibTrans" cxnId="{1FCC089C-8994-1649-869F-D3A6BDFABEF9}">
      <dgm:prSet/>
      <dgm:spPr/>
      <dgm:t>
        <a:bodyPr/>
        <a:lstStyle/>
        <a:p>
          <a:endParaRPr lang="en-US"/>
        </a:p>
      </dgm:t>
    </dgm:pt>
    <dgm:pt modelId="{60E83C6E-ABC3-D240-894C-AC9A16927735}">
      <dgm:prSet phldrT="[Text]" custT="1"/>
      <dgm:spPr/>
      <dgm:t>
        <a:bodyPr/>
        <a:lstStyle/>
        <a:p>
          <a:r>
            <a:rPr lang="en-US" sz="1800" dirty="0"/>
            <a:t>Rich in plant-based protein</a:t>
          </a:r>
        </a:p>
      </dgm:t>
    </dgm:pt>
    <dgm:pt modelId="{FEE51789-DB84-EF49-8954-28F4616E5D0C}" type="parTrans" cxnId="{D6D15A1E-1E8D-9C42-A811-798E6CEBBE60}">
      <dgm:prSet/>
      <dgm:spPr/>
      <dgm:t>
        <a:bodyPr/>
        <a:lstStyle/>
        <a:p>
          <a:endParaRPr lang="en-US"/>
        </a:p>
      </dgm:t>
    </dgm:pt>
    <dgm:pt modelId="{378EC71E-B6B9-BB49-A7C1-522A50E85AF5}" type="sibTrans" cxnId="{D6D15A1E-1E8D-9C42-A811-798E6CEBBE60}">
      <dgm:prSet/>
      <dgm:spPr/>
      <dgm:t>
        <a:bodyPr/>
        <a:lstStyle/>
        <a:p>
          <a:endParaRPr lang="en-US"/>
        </a:p>
      </dgm:t>
    </dgm:pt>
    <dgm:pt modelId="{376E86D3-F4C0-ED44-BEC4-2E179C93E291}">
      <dgm:prSet phldrT="[Text]"/>
      <dgm:spPr/>
      <dgm:t>
        <a:bodyPr/>
        <a:lstStyle/>
        <a:p>
          <a:r>
            <a:rPr lang="en-US" dirty="0"/>
            <a:t>Carbohydrates</a:t>
          </a:r>
        </a:p>
      </dgm:t>
    </dgm:pt>
    <dgm:pt modelId="{5680ABDD-95F2-1648-AEE8-D64184A38983}" type="parTrans" cxnId="{B090A610-185B-0D4B-95A0-CD695D483B3B}">
      <dgm:prSet/>
      <dgm:spPr/>
      <dgm:t>
        <a:bodyPr/>
        <a:lstStyle/>
        <a:p>
          <a:endParaRPr lang="en-US"/>
        </a:p>
      </dgm:t>
    </dgm:pt>
    <dgm:pt modelId="{CE20766C-D4E7-7446-98AA-3AC70EC7ECC4}" type="sibTrans" cxnId="{B090A610-185B-0D4B-95A0-CD695D483B3B}">
      <dgm:prSet/>
      <dgm:spPr/>
      <dgm:t>
        <a:bodyPr/>
        <a:lstStyle/>
        <a:p>
          <a:endParaRPr lang="en-US"/>
        </a:p>
      </dgm:t>
    </dgm:pt>
    <dgm:pt modelId="{4875F3B0-D2B6-2E41-8AF9-1ECF6DFDE6CE}">
      <dgm:prSet phldrT="[Text]" custT="1"/>
      <dgm:spPr/>
      <dgm:t>
        <a:bodyPr/>
        <a:lstStyle/>
        <a:p>
          <a:r>
            <a:rPr lang="en-US" sz="1800" dirty="0"/>
            <a:t>&lt;45-65% of daily calories with decreased simple sugar</a:t>
          </a:r>
        </a:p>
      </dgm:t>
    </dgm:pt>
    <dgm:pt modelId="{7A505236-14E9-F644-95F0-6D4620DCE835}" type="parTrans" cxnId="{78EDC73B-BE72-5244-A4AA-8D6601DAFD9D}">
      <dgm:prSet/>
      <dgm:spPr/>
      <dgm:t>
        <a:bodyPr/>
        <a:lstStyle/>
        <a:p>
          <a:endParaRPr lang="en-US"/>
        </a:p>
      </dgm:t>
    </dgm:pt>
    <dgm:pt modelId="{3FF6EB3E-FA01-7F42-84C2-27C0DC23ABE0}" type="sibTrans" cxnId="{78EDC73B-BE72-5244-A4AA-8D6601DAFD9D}">
      <dgm:prSet/>
      <dgm:spPr/>
      <dgm:t>
        <a:bodyPr/>
        <a:lstStyle/>
        <a:p>
          <a:endParaRPr lang="en-US"/>
        </a:p>
      </dgm:t>
    </dgm:pt>
    <dgm:pt modelId="{8A95582C-1FFF-3649-B1E4-3643FC9F2A29}" type="pres">
      <dgm:prSet presAssocID="{EA411976-AAA0-EC4B-B5FC-04B2079A704E}" presName="Name0" presStyleCnt="0">
        <dgm:presLayoutVars>
          <dgm:dir/>
          <dgm:animLvl val="lvl"/>
          <dgm:resizeHandles val="exact"/>
        </dgm:presLayoutVars>
      </dgm:prSet>
      <dgm:spPr/>
    </dgm:pt>
    <dgm:pt modelId="{B083C68A-4CCD-9641-8D9A-83C196B6C6D7}" type="pres">
      <dgm:prSet presAssocID="{902C0A20-6747-E346-9BFC-65DA3FC508FA}" presName="linNode" presStyleCnt="0"/>
      <dgm:spPr/>
    </dgm:pt>
    <dgm:pt modelId="{8AB25E94-1F4E-9940-9C42-E2022CFD8B5A}" type="pres">
      <dgm:prSet presAssocID="{902C0A20-6747-E346-9BFC-65DA3FC508FA}" presName="parentText" presStyleLbl="node1" presStyleIdx="0" presStyleCnt="4">
        <dgm:presLayoutVars>
          <dgm:chMax val="1"/>
          <dgm:bulletEnabled val="1"/>
        </dgm:presLayoutVars>
      </dgm:prSet>
      <dgm:spPr/>
    </dgm:pt>
    <dgm:pt modelId="{BA83B1CC-F724-1548-B7CA-32D00C0EEEBA}" type="pres">
      <dgm:prSet presAssocID="{902C0A20-6747-E346-9BFC-65DA3FC508FA}" presName="descendantText" presStyleLbl="alignAccFollowNode1" presStyleIdx="0" presStyleCnt="4">
        <dgm:presLayoutVars>
          <dgm:bulletEnabled val="1"/>
        </dgm:presLayoutVars>
      </dgm:prSet>
      <dgm:spPr/>
    </dgm:pt>
    <dgm:pt modelId="{5104DC3A-2C91-5D45-9206-3914772A4D26}" type="pres">
      <dgm:prSet presAssocID="{36CAC670-F1A1-F148-8C46-9FFFD5A8453F}" presName="sp" presStyleCnt="0"/>
      <dgm:spPr/>
    </dgm:pt>
    <dgm:pt modelId="{C63167BD-0C07-FF4F-BDF1-93720FBD63CC}" type="pres">
      <dgm:prSet presAssocID="{B745D01D-33A4-A04B-8647-FF1620226C9E}" presName="linNode" presStyleCnt="0"/>
      <dgm:spPr/>
    </dgm:pt>
    <dgm:pt modelId="{FBCC7FD0-1BA1-A949-9D5D-20937170F23E}" type="pres">
      <dgm:prSet presAssocID="{B745D01D-33A4-A04B-8647-FF1620226C9E}" presName="parentText" presStyleLbl="node1" presStyleIdx="1" presStyleCnt="4">
        <dgm:presLayoutVars>
          <dgm:chMax val="1"/>
          <dgm:bulletEnabled val="1"/>
        </dgm:presLayoutVars>
      </dgm:prSet>
      <dgm:spPr/>
    </dgm:pt>
    <dgm:pt modelId="{49FE4D6E-7F1C-C54D-849B-7123D1FE45EE}" type="pres">
      <dgm:prSet presAssocID="{B745D01D-33A4-A04B-8647-FF1620226C9E}" presName="descendantText" presStyleLbl="alignAccFollowNode1" presStyleIdx="1" presStyleCnt="4">
        <dgm:presLayoutVars>
          <dgm:bulletEnabled val="1"/>
        </dgm:presLayoutVars>
      </dgm:prSet>
      <dgm:spPr/>
    </dgm:pt>
    <dgm:pt modelId="{2622EBFB-FF8F-474F-82AC-F18F70C64D69}" type="pres">
      <dgm:prSet presAssocID="{0084F8EF-6FB2-B64D-A8D7-EE1DE19A091C}" presName="sp" presStyleCnt="0"/>
      <dgm:spPr/>
    </dgm:pt>
    <dgm:pt modelId="{FC9EA39C-7858-0743-8B48-93DFDCFD66F7}" type="pres">
      <dgm:prSet presAssocID="{8BF0B718-0129-9E4B-9B11-254924F7C465}" presName="linNode" presStyleCnt="0"/>
      <dgm:spPr/>
    </dgm:pt>
    <dgm:pt modelId="{C4E7B73A-FBFF-E74A-8B82-5A02AF5791A0}" type="pres">
      <dgm:prSet presAssocID="{8BF0B718-0129-9E4B-9B11-254924F7C465}" presName="parentText" presStyleLbl="node1" presStyleIdx="2" presStyleCnt="4" custLinFactNeighborY="-1619">
        <dgm:presLayoutVars>
          <dgm:chMax val="1"/>
          <dgm:bulletEnabled val="1"/>
        </dgm:presLayoutVars>
      </dgm:prSet>
      <dgm:spPr/>
    </dgm:pt>
    <dgm:pt modelId="{F5D08D36-DFE4-404D-9CB2-774AD6DD46E2}" type="pres">
      <dgm:prSet presAssocID="{8BF0B718-0129-9E4B-9B11-254924F7C465}" presName="descendantText" presStyleLbl="alignAccFollowNode1" presStyleIdx="2" presStyleCnt="4">
        <dgm:presLayoutVars>
          <dgm:bulletEnabled val="1"/>
        </dgm:presLayoutVars>
      </dgm:prSet>
      <dgm:spPr/>
    </dgm:pt>
    <dgm:pt modelId="{2F4C9DBC-E12B-2847-AA46-B90218126B94}" type="pres">
      <dgm:prSet presAssocID="{37E96AA7-08B5-C547-A106-8ED6F5744005}" presName="sp" presStyleCnt="0"/>
      <dgm:spPr/>
    </dgm:pt>
    <dgm:pt modelId="{0DBBB0B5-11D1-A640-9F00-022F49933CAA}" type="pres">
      <dgm:prSet presAssocID="{376E86D3-F4C0-ED44-BEC4-2E179C93E291}" presName="linNode" presStyleCnt="0"/>
      <dgm:spPr/>
    </dgm:pt>
    <dgm:pt modelId="{3E0F92FC-33D5-874A-A9B9-398AADB56B96}" type="pres">
      <dgm:prSet presAssocID="{376E86D3-F4C0-ED44-BEC4-2E179C93E291}" presName="parentText" presStyleLbl="node1" presStyleIdx="3" presStyleCnt="4">
        <dgm:presLayoutVars>
          <dgm:chMax val="1"/>
          <dgm:bulletEnabled val="1"/>
        </dgm:presLayoutVars>
      </dgm:prSet>
      <dgm:spPr/>
    </dgm:pt>
    <dgm:pt modelId="{88C00E87-5F79-D445-AABA-42336A34212E}" type="pres">
      <dgm:prSet presAssocID="{376E86D3-F4C0-ED44-BEC4-2E179C93E291}" presName="descendantText" presStyleLbl="alignAccFollowNode1" presStyleIdx="3" presStyleCnt="4">
        <dgm:presLayoutVars>
          <dgm:bulletEnabled val="1"/>
        </dgm:presLayoutVars>
      </dgm:prSet>
      <dgm:spPr/>
    </dgm:pt>
  </dgm:ptLst>
  <dgm:cxnLst>
    <dgm:cxn modelId="{B090A610-185B-0D4B-95A0-CD695D483B3B}" srcId="{EA411976-AAA0-EC4B-B5FC-04B2079A704E}" destId="{376E86D3-F4C0-ED44-BEC4-2E179C93E291}" srcOrd="3" destOrd="0" parTransId="{5680ABDD-95F2-1648-AEE8-D64184A38983}" sibTransId="{CE20766C-D4E7-7446-98AA-3AC70EC7ECC4}"/>
    <dgm:cxn modelId="{EFF79515-1D59-4246-81C5-C9391037397D}" srcId="{EA411976-AAA0-EC4B-B5FC-04B2079A704E}" destId="{8BF0B718-0129-9E4B-9B11-254924F7C465}" srcOrd="2" destOrd="0" parTransId="{428AB456-7306-674F-B23E-B23AD7C793DB}" sibTransId="{37E96AA7-08B5-C547-A106-8ED6F5744005}"/>
    <dgm:cxn modelId="{D6D15A1E-1E8D-9C42-A811-798E6CEBBE60}" srcId="{8BF0B718-0129-9E4B-9B11-254924F7C465}" destId="{60E83C6E-ABC3-D240-894C-AC9A16927735}" srcOrd="1" destOrd="0" parTransId="{FEE51789-DB84-EF49-8954-28F4616E5D0C}" sibTransId="{378EC71E-B6B9-BB49-A7C1-522A50E85AF5}"/>
    <dgm:cxn modelId="{497E3128-2A24-7D44-A615-BDB1BCBD700B}" type="presOf" srcId="{B745D01D-33A4-A04B-8647-FF1620226C9E}" destId="{FBCC7FD0-1BA1-A949-9D5D-20937170F23E}" srcOrd="0" destOrd="0" presId="urn:microsoft.com/office/officeart/2005/8/layout/vList5"/>
    <dgm:cxn modelId="{0CF93C28-78AE-F341-8901-1D95FB6EA612}" type="presOf" srcId="{6EA386E4-0A29-DD49-AAF8-EA10DDB04641}" destId="{49FE4D6E-7F1C-C54D-849B-7123D1FE45EE}" srcOrd="0" destOrd="0" presId="urn:microsoft.com/office/officeart/2005/8/layout/vList5"/>
    <dgm:cxn modelId="{31A94028-7EA8-8244-91DC-2B6FE11C2C59}" srcId="{EA411976-AAA0-EC4B-B5FC-04B2079A704E}" destId="{B745D01D-33A4-A04B-8647-FF1620226C9E}" srcOrd="1" destOrd="0" parTransId="{9D2C9A6D-3E24-6846-84B5-1D722C4060A5}" sibTransId="{0084F8EF-6FB2-B64D-A8D7-EE1DE19A091C}"/>
    <dgm:cxn modelId="{ADE44830-D581-9C49-9DED-E0EAE974885A}" type="presOf" srcId="{6C836916-D9CF-C447-90E8-13247052ADC3}" destId="{49FE4D6E-7F1C-C54D-849B-7123D1FE45EE}" srcOrd="0" destOrd="1" presId="urn:microsoft.com/office/officeart/2005/8/layout/vList5"/>
    <dgm:cxn modelId="{78EDC73B-BE72-5244-A4AA-8D6601DAFD9D}" srcId="{376E86D3-F4C0-ED44-BEC4-2E179C93E291}" destId="{4875F3B0-D2B6-2E41-8AF9-1ECF6DFDE6CE}" srcOrd="0" destOrd="0" parTransId="{7A505236-14E9-F644-95F0-6D4620DCE835}" sibTransId="{3FF6EB3E-FA01-7F42-84C2-27C0DC23ABE0}"/>
    <dgm:cxn modelId="{8C29C769-E115-504F-AB0E-9D56E0F1E83B}" srcId="{902C0A20-6747-E346-9BFC-65DA3FC508FA}" destId="{EB66A2C6-C156-6E46-A5F0-ECCECEC7914A}" srcOrd="0" destOrd="0" parTransId="{88C22E11-0F5A-5240-9268-681C6834D7C5}" sibTransId="{87958CAE-15E9-2F44-B1DD-0252B6BE36A7}"/>
    <dgm:cxn modelId="{CB8AD26C-FA24-A449-AB27-5EAA2E2A820D}" type="presOf" srcId="{902C0A20-6747-E346-9BFC-65DA3FC508FA}" destId="{8AB25E94-1F4E-9940-9C42-E2022CFD8B5A}" srcOrd="0" destOrd="0" presId="urn:microsoft.com/office/officeart/2005/8/layout/vList5"/>
    <dgm:cxn modelId="{CD111155-86EA-934E-BEDD-E000816A14DF}" srcId="{B745D01D-33A4-A04B-8647-FF1620226C9E}" destId="{6C836916-D9CF-C447-90E8-13247052ADC3}" srcOrd="1" destOrd="0" parTransId="{653BF924-7F39-7F44-BD16-3AA43AFBCB03}" sibTransId="{9E95682E-1F5D-9749-91B5-8B26B7A82C5C}"/>
    <dgm:cxn modelId="{0C64597F-D6CB-AA4C-9311-21965632ACA9}" type="presOf" srcId="{8BF0B718-0129-9E4B-9B11-254924F7C465}" destId="{C4E7B73A-FBFF-E74A-8B82-5A02AF5791A0}" srcOrd="0" destOrd="0" presId="urn:microsoft.com/office/officeart/2005/8/layout/vList5"/>
    <dgm:cxn modelId="{2CD0BB7F-8A39-CB42-96D1-93D154EF5A70}" type="presOf" srcId="{376E86D3-F4C0-ED44-BEC4-2E179C93E291}" destId="{3E0F92FC-33D5-874A-A9B9-398AADB56B96}" srcOrd="0" destOrd="0" presId="urn:microsoft.com/office/officeart/2005/8/layout/vList5"/>
    <dgm:cxn modelId="{A88AF588-B36A-FF42-A041-7C5454513BEB}" srcId="{B745D01D-33A4-A04B-8647-FF1620226C9E}" destId="{6EA386E4-0A29-DD49-AAF8-EA10DDB04641}" srcOrd="0" destOrd="0" parTransId="{D46973AA-986F-8247-BB96-D677570B44CA}" sibTransId="{D6B56A4A-9CEE-544B-AD32-EF85D23C679C}"/>
    <dgm:cxn modelId="{6688FC89-C4A9-9649-B422-1C6F6AA60E27}" type="presOf" srcId="{EB66A2C6-C156-6E46-A5F0-ECCECEC7914A}" destId="{BA83B1CC-F724-1548-B7CA-32D00C0EEEBA}" srcOrd="0" destOrd="0" presId="urn:microsoft.com/office/officeart/2005/8/layout/vList5"/>
    <dgm:cxn modelId="{1FCC089C-8994-1649-869F-D3A6BDFABEF9}" srcId="{8BF0B718-0129-9E4B-9B11-254924F7C465}" destId="{677F8EC5-5818-A546-B9CA-6CE16BBBE8A9}" srcOrd="0" destOrd="0" parTransId="{88955408-F66E-0D4F-B8F2-50C10133AE0E}" sibTransId="{355B573E-3E3D-EF41-BBA3-C0E1F372660A}"/>
    <dgm:cxn modelId="{4F1D26AF-DC33-2C45-B8F1-AA0EF1E09392}" type="presOf" srcId="{60E83C6E-ABC3-D240-894C-AC9A16927735}" destId="{F5D08D36-DFE4-404D-9CB2-774AD6DD46E2}" srcOrd="0" destOrd="1" presId="urn:microsoft.com/office/officeart/2005/8/layout/vList5"/>
    <dgm:cxn modelId="{DBAFFDB4-9026-2E47-9276-055311ADD13E}" type="presOf" srcId="{4875F3B0-D2B6-2E41-8AF9-1ECF6DFDE6CE}" destId="{88C00E87-5F79-D445-AABA-42336A34212E}" srcOrd="0" destOrd="0" presId="urn:microsoft.com/office/officeart/2005/8/layout/vList5"/>
    <dgm:cxn modelId="{7833B3B9-2DBA-5A4B-9FF4-36303A2B81C6}" type="presOf" srcId="{EA411976-AAA0-EC4B-B5FC-04B2079A704E}" destId="{8A95582C-1FFF-3649-B1E4-3643FC9F2A29}" srcOrd="0" destOrd="0" presId="urn:microsoft.com/office/officeart/2005/8/layout/vList5"/>
    <dgm:cxn modelId="{C127B4BE-A49D-634D-AD72-E58F69E37474}" srcId="{EA411976-AAA0-EC4B-B5FC-04B2079A704E}" destId="{902C0A20-6747-E346-9BFC-65DA3FC508FA}" srcOrd="0" destOrd="0" parTransId="{22A4F47B-6A08-F14B-A44C-443086990E69}" sibTransId="{36CAC670-F1A1-F148-8C46-9FFFD5A8453F}"/>
    <dgm:cxn modelId="{3A82C5C5-DE44-1544-ADFD-3B55BE866824}" type="presOf" srcId="{677F8EC5-5818-A546-B9CA-6CE16BBBE8A9}" destId="{F5D08D36-DFE4-404D-9CB2-774AD6DD46E2}" srcOrd="0" destOrd="0" presId="urn:microsoft.com/office/officeart/2005/8/layout/vList5"/>
    <dgm:cxn modelId="{CE41B42A-DD88-7D46-8A88-A492D3C867DF}" type="presParOf" srcId="{8A95582C-1FFF-3649-B1E4-3643FC9F2A29}" destId="{B083C68A-4CCD-9641-8D9A-83C196B6C6D7}" srcOrd="0" destOrd="0" presId="urn:microsoft.com/office/officeart/2005/8/layout/vList5"/>
    <dgm:cxn modelId="{153A507C-6C3A-D34A-993F-A6F04D53288D}" type="presParOf" srcId="{B083C68A-4CCD-9641-8D9A-83C196B6C6D7}" destId="{8AB25E94-1F4E-9940-9C42-E2022CFD8B5A}" srcOrd="0" destOrd="0" presId="urn:microsoft.com/office/officeart/2005/8/layout/vList5"/>
    <dgm:cxn modelId="{8F83C0D7-B716-4643-A91C-20A46235EA22}" type="presParOf" srcId="{B083C68A-4CCD-9641-8D9A-83C196B6C6D7}" destId="{BA83B1CC-F724-1548-B7CA-32D00C0EEEBA}" srcOrd="1" destOrd="0" presId="urn:microsoft.com/office/officeart/2005/8/layout/vList5"/>
    <dgm:cxn modelId="{ABDEB8D0-FDEA-E545-A25F-5D80921D76B6}" type="presParOf" srcId="{8A95582C-1FFF-3649-B1E4-3643FC9F2A29}" destId="{5104DC3A-2C91-5D45-9206-3914772A4D26}" srcOrd="1" destOrd="0" presId="urn:microsoft.com/office/officeart/2005/8/layout/vList5"/>
    <dgm:cxn modelId="{D418F846-138A-A841-BAB1-16CD6316787C}" type="presParOf" srcId="{8A95582C-1FFF-3649-B1E4-3643FC9F2A29}" destId="{C63167BD-0C07-FF4F-BDF1-93720FBD63CC}" srcOrd="2" destOrd="0" presId="urn:microsoft.com/office/officeart/2005/8/layout/vList5"/>
    <dgm:cxn modelId="{3B93AD33-761A-D44A-ACAC-C2710DAAD0C7}" type="presParOf" srcId="{C63167BD-0C07-FF4F-BDF1-93720FBD63CC}" destId="{FBCC7FD0-1BA1-A949-9D5D-20937170F23E}" srcOrd="0" destOrd="0" presId="urn:microsoft.com/office/officeart/2005/8/layout/vList5"/>
    <dgm:cxn modelId="{0F3EE7A1-6E07-8840-A30E-C6B9A5915BA0}" type="presParOf" srcId="{C63167BD-0C07-FF4F-BDF1-93720FBD63CC}" destId="{49FE4D6E-7F1C-C54D-849B-7123D1FE45EE}" srcOrd="1" destOrd="0" presId="urn:microsoft.com/office/officeart/2005/8/layout/vList5"/>
    <dgm:cxn modelId="{23EE2066-9FEF-4F4D-B143-46DACEB14C07}" type="presParOf" srcId="{8A95582C-1FFF-3649-B1E4-3643FC9F2A29}" destId="{2622EBFB-FF8F-474F-82AC-F18F70C64D69}" srcOrd="3" destOrd="0" presId="urn:microsoft.com/office/officeart/2005/8/layout/vList5"/>
    <dgm:cxn modelId="{2CEBADFC-8B36-0746-9C0F-7B3FE240386C}" type="presParOf" srcId="{8A95582C-1FFF-3649-B1E4-3643FC9F2A29}" destId="{FC9EA39C-7858-0743-8B48-93DFDCFD66F7}" srcOrd="4" destOrd="0" presId="urn:microsoft.com/office/officeart/2005/8/layout/vList5"/>
    <dgm:cxn modelId="{028B7D08-C99F-1A4B-8F7C-C52FA9D677AD}" type="presParOf" srcId="{FC9EA39C-7858-0743-8B48-93DFDCFD66F7}" destId="{C4E7B73A-FBFF-E74A-8B82-5A02AF5791A0}" srcOrd="0" destOrd="0" presId="urn:microsoft.com/office/officeart/2005/8/layout/vList5"/>
    <dgm:cxn modelId="{C9873749-A3D9-7340-B9EF-FFC462D73C32}" type="presParOf" srcId="{FC9EA39C-7858-0743-8B48-93DFDCFD66F7}" destId="{F5D08D36-DFE4-404D-9CB2-774AD6DD46E2}" srcOrd="1" destOrd="0" presId="urn:microsoft.com/office/officeart/2005/8/layout/vList5"/>
    <dgm:cxn modelId="{50A20849-005D-4740-83F7-5935DEC83047}" type="presParOf" srcId="{8A95582C-1FFF-3649-B1E4-3643FC9F2A29}" destId="{2F4C9DBC-E12B-2847-AA46-B90218126B94}" srcOrd="5" destOrd="0" presId="urn:microsoft.com/office/officeart/2005/8/layout/vList5"/>
    <dgm:cxn modelId="{E4B81B40-9BA3-6F48-8A0C-74250B1540FD}" type="presParOf" srcId="{8A95582C-1FFF-3649-B1E4-3643FC9F2A29}" destId="{0DBBB0B5-11D1-A640-9F00-022F49933CAA}" srcOrd="6" destOrd="0" presId="urn:microsoft.com/office/officeart/2005/8/layout/vList5"/>
    <dgm:cxn modelId="{6B90E589-C1FD-5240-80B2-4D163C5B5755}" type="presParOf" srcId="{0DBBB0B5-11D1-A640-9F00-022F49933CAA}" destId="{3E0F92FC-33D5-874A-A9B9-398AADB56B96}" srcOrd="0" destOrd="0" presId="urn:microsoft.com/office/officeart/2005/8/layout/vList5"/>
    <dgm:cxn modelId="{8DF73DD6-1689-514A-8D2C-CB0C020DF1DD}" type="presParOf" srcId="{0DBBB0B5-11D1-A640-9F00-022F49933CAA}" destId="{88C00E87-5F79-D445-AABA-42336A34212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C81D44-31F2-4DA4-A8B3-FBEA76680809}">
      <dsp:nvSpPr>
        <dsp:cNvPr id="0" name=""/>
        <dsp:cNvSpPr/>
      </dsp:nvSpPr>
      <dsp:spPr>
        <a:xfrm>
          <a:off x="0" y="329678"/>
          <a:ext cx="7979322" cy="167265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9284" tIns="374904" rIns="61928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Risk factors to develop MASLD</a:t>
          </a:r>
        </a:p>
        <a:p>
          <a:pPr marL="228600" lvl="1" indent="-228600" algn="l" defTabSz="889000">
            <a:lnSpc>
              <a:spcPct val="90000"/>
            </a:lnSpc>
            <a:spcBef>
              <a:spcPct val="0"/>
            </a:spcBef>
            <a:spcAft>
              <a:spcPct val="15000"/>
            </a:spcAft>
            <a:buChar char="•"/>
          </a:pPr>
          <a:r>
            <a:rPr lang="en-US" sz="2000" kern="1200" dirty="0"/>
            <a:t>Who to screen from general population?</a:t>
          </a:r>
        </a:p>
        <a:p>
          <a:pPr marL="228600" lvl="1" indent="-228600" algn="l" defTabSz="889000">
            <a:lnSpc>
              <a:spcPct val="90000"/>
            </a:lnSpc>
            <a:spcBef>
              <a:spcPct val="0"/>
            </a:spcBef>
            <a:spcAft>
              <a:spcPct val="15000"/>
            </a:spcAft>
            <a:buChar char="•"/>
          </a:pPr>
          <a:r>
            <a:rPr lang="en-US" sz="2000" kern="1200" dirty="0"/>
            <a:t>Who are the at-risk patients among patients with MASLD?</a:t>
          </a:r>
        </a:p>
      </dsp:txBody>
      <dsp:txXfrm>
        <a:off x="0" y="329678"/>
        <a:ext cx="7979322" cy="1672650"/>
      </dsp:txXfrm>
    </dsp:sp>
    <dsp:sp modelId="{F4F6A9F9-1115-48F5-8821-56625DBE969D}">
      <dsp:nvSpPr>
        <dsp:cNvPr id="0" name=""/>
        <dsp:cNvSpPr/>
      </dsp:nvSpPr>
      <dsp:spPr>
        <a:xfrm>
          <a:off x="398966" y="63998"/>
          <a:ext cx="5585525" cy="531360"/>
        </a:xfrm>
        <a:prstGeom prst="round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1120" tIns="0" rIns="211120" bIns="0" numCol="1" spcCol="1270" anchor="ctr" anchorCtr="0">
          <a:noAutofit/>
        </a:bodyPr>
        <a:lstStyle/>
        <a:p>
          <a:pPr marL="0" lvl="0" indent="0" algn="l" defTabSz="889000">
            <a:lnSpc>
              <a:spcPct val="90000"/>
            </a:lnSpc>
            <a:spcBef>
              <a:spcPct val="0"/>
            </a:spcBef>
            <a:spcAft>
              <a:spcPct val="35000"/>
            </a:spcAft>
            <a:buNone/>
          </a:pPr>
          <a:r>
            <a:rPr lang="en-US" sz="2000" kern="1200"/>
            <a:t>Background</a:t>
          </a:r>
        </a:p>
      </dsp:txBody>
      <dsp:txXfrm>
        <a:off x="424905" y="89937"/>
        <a:ext cx="5533647" cy="479482"/>
      </dsp:txXfrm>
    </dsp:sp>
    <dsp:sp modelId="{6AEF4CF6-55CE-4879-BEE3-E5DFFD96A591}">
      <dsp:nvSpPr>
        <dsp:cNvPr id="0" name=""/>
        <dsp:cNvSpPr/>
      </dsp:nvSpPr>
      <dsp:spPr>
        <a:xfrm>
          <a:off x="0" y="2365209"/>
          <a:ext cx="7979322" cy="4536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9284" tIns="374904" rIns="619284" bIns="14224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p>
      </dsp:txBody>
      <dsp:txXfrm>
        <a:off x="0" y="2365209"/>
        <a:ext cx="7979322" cy="453600"/>
      </dsp:txXfrm>
    </dsp:sp>
    <dsp:sp modelId="{9F1E3C60-511A-4795-8E84-EFF4682A1474}">
      <dsp:nvSpPr>
        <dsp:cNvPr id="0" name=""/>
        <dsp:cNvSpPr/>
      </dsp:nvSpPr>
      <dsp:spPr>
        <a:xfrm>
          <a:off x="398966" y="2099529"/>
          <a:ext cx="5585525" cy="531360"/>
        </a:xfrm>
        <a:prstGeom prst="roundRect">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1120" tIns="0" rIns="211120" bIns="0" numCol="1" spcCol="1270" anchor="ctr" anchorCtr="0">
          <a:noAutofit/>
        </a:bodyPr>
        <a:lstStyle/>
        <a:p>
          <a:pPr marL="0" lvl="0" indent="0" algn="l" defTabSz="889000">
            <a:lnSpc>
              <a:spcPct val="90000"/>
            </a:lnSpc>
            <a:spcBef>
              <a:spcPct val="0"/>
            </a:spcBef>
            <a:spcAft>
              <a:spcPct val="35000"/>
            </a:spcAft>
            <a:buNone/>
          </a:pPr>
          <a:r>
            <a:rPr lang="en-US" sz="2000" kern="1200"/>
            <a:t>How to stratify risk among MASLD</a:t>
          </a:r>
        </a:p>
      </dsp:txBody>
      <dsp:txXfrm>
        <a:off x="424905" y="2125468"/>
        <a:ext cx="5533647" cy="479482"/>
      </dsp:txXfrm>
    </dsp:sp>
    <dsp:sp modelId="{7F7C57FF-8357-4517-A7A9-0F19960068C3}">
      <dsp:nvSpPr>
        <dsp:cNvPr id="0" name=""/>
        <dsp:cNvSpPr/>
      </dsp:nvSpPr>
      <dsp:spPr>
        <a:xfrm>
          <a:off x="0" y="3181689"/>
          <a:ext cx="7979322" cy="110565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9284" tIns="374904" rIns="61928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Life-Style Intervention</a:t>
          </a:r>
        </a:p>
        <a:p>
          <a:pPr marL="228600" lvl="1" indent="-228600" algn="l" defTabSz="889000">
            <a:lnSpc>
              <a:spcPct val="90000"/>
            </a:lnSpc>
            <a:spcBef>
              <a:spcPct val="0"/>
            </a:spcBef>
            <a:spcAft>
              <a:spcPct val="15000"/>
            </a:spcAft>
            <a:buChar char="•"/>
          </a:pPr>
          <a:r>
            <a:rPr lang="en-US" sz="2000" kern="1200" dirty="0"/>
            <a:t>Current Therapies</a:t>
          </a:r>
        </a:p>
      </dsp:txBody>
      <dsp:txXfrm>
        <a:off x="0" y="3181689"/>
        <a:ext cx="7979322" cy="1105650"/>
      </dsp:txXfrm>
    </dsp:sp>
    <dsp:sp modelId="{BECA30D6-C56C-43AC-A66E-1BD68B92893C}">
      <dsp:nvSpPr>
        <dsp:cNvPr id="0" name=""/>
        <dsp:cNvSpPr/>
      </dsp:nvSpPr>
      <dsp:spPr>
        <a:xfrm>
          <a:off x="398966" y="2916008"/>
          <a:ext cx="5585525" cy="531360"/>
        </a:xfrm>
        <a:prstGeom prst="roundRect">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1120" tIns="0" rIns="211120" bIns="0" numCol="1" spcCol="1270" anchor="ctr" anchorCtr="0">
          <a:noAutofit/>
        </a:bodyPr>
        <a:lstStyle/>
        <a:p>
          <a:pPr marL="0" lvl="0" indent="0" algn="l" defTabSz="889000">
            <a:lnSpc>
              <a:spcPct val="90000"/>
            </a:lnSpc>
            <a:spcBef>
              <a:spcPct val="0"/>
            </a:spcBef>
            <a:spcAft>
              <a:spcPct val="35000"/>
            </a:spcAft>
            <a:buNone/>
          </a:pPr>
          <a:r>
            <a:rPr lang="en-US" sz="2000" kern="1200"/>
            <a:t>Management</a:t>
          </a:r>
        </a:p>
      </dsp:txBody>
      <dsp:txXfrm>
        <a:off x="424905" y="2941947"/>
        <a:ext cx="5533647" cy="4794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10B92-7AA6-8742-ACD9-375F9744BB6E}">
      <dsp:nvSpPr>
        <dsp:cNvPr id="0" name=""/>
        <dsp:cNvSpPr/>
      </dsp:nvSpPr>
      <dsp:spPr>
        <a:xfrm>
          <a:off x="3437" y="826533"/>
          <a:ext cx="2067222" cy="816348"/>
        </a:xfrm>
        <a:prstGeom prst="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Low CHO diet</a:t>
          </a:r>
        </a:p>
      </dsp:txBody>
      <dsp:txXfrm>
        <a:off x="3437" y="826533"/>
        <a:ext cx="2067222" cy="816348"/>
      </dsp:txXfrm>
    </dsp:sp>
    <dsp:sp modelId="{C4509A9C-2FAF-8E42-BA22-475B4C5082B3}">
      <dsp:nvSpPr>
        <dsp:cNvPr id="0" name=""/>
        <dsp:cNvSpPr/>
      </dsp:nvSpPr>
      <dsp:spPr>
        <a:xfrm>
          <a:off x="3437" y="1642882"/>
          <a:ext cx="2067222" cy="209992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Improves liver fat metabolism</a:t>
          </a:r>
        </a:p>
      </dsp:txBody>
      <dsp:txXfrm>
        <a:off x="3437" y="1642882"/>
        <a:ext cx="2067222" cy="2099925"/>
      </dsp:txXfrm>
    </dsp:sp>
    <dsp:sp modelId="{96B8C6DF-C151-664A-9825-599611998223}">
      <dsp:nvSpPr>
        <dsp:cNvPr id="0" name=""/>
        <dsp:cNvSpPr/>
      </dsp:nvSpPr>
      <dsp:spPr>
        <a:xfrm>
          <a:off x="2360071" y="826533"/>
          <a:ext cx="2067222" cy="816348"/>
        </a:xfrm>
        <a:prstGeom prst="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Mediterranean diet</a:t>
          </a:r>
        </a:p>
      </dsp:txBody>
      <dsp:txXfrm>
        <a:off x="2360071" y="826533"/>
        <a:ext cx="2067222" cy="816348"/>
      </dsp:txXfrm>
    </dsp:sp>
    <dsp:sp modelId="{1A66AB1C-8D4B-EC4F-A1CD-80E8EC80701F}">
      <dsp:nvSpPr>
        <dsp:cNvPr id="0" name=""/>
        <dsp:cNvSpPr/>
      </dsp:nvSpPr>
      <dsp:spPr>
        <a:xfrm>
          <a:off x="2360071" y="1642882"/>
          <a:ext cx="2067222" cy="209992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Improves </a:t>
          </a:r>
          <a:r>
            <a:rPr lang="en-US" sz="1700" kern="1200" dirty="0" err="1"/>
            <a:t>steatosis</a:t>
          </a:r>
          <a:r>
            <a:rPr lang="en-US" sz="1700" kern="1200" dirty="0"/>
            <a:t>, IR, even without weight loss</a:t>
          </a:r>
        </a:p>
        <a:p>
          <a:pPr marL="171450" lvl="1" indent="-171450" algn="l" defTabSz="755650">
            <a:lnSpc>
              <a:spcPct val="90000"/>
            </a:lnSpc>
            <a:spcBef>
              <a:spcPct val="0"/>
            </a:spcBef>
            <a:spcAft>
              <a:spcPct val="15000"/>
            </a:spcAft>
            <a:buChar char="•"/>
          </a:pPr>
          <a:r>
            <a:rPr lang="en-US" sz="1700" kern="1200" dirty="0"/>
            <a:t>Reduce CV events, metabolic syndrome </a:t>
          </a:r>
        </a:p>
      </dsp:txBody>
      <dsp:txXfrm>
        <a:off x="2360071" y="1642882"/>
        <a:ext cx="2067222" cy="2099925"/>
      </dsp:txXfrm>
    </dsp:sp>
    <dsp:sp modelId="{E36451C0-2771-4C47-A8F4-3F0D7AFFE36D}">
      <dsp:nvSpPr>
        <dsp:cNvPr id="0" name=""/>
        <dsp:cNvSpPr/>
      </dsp:nvSpPr>
      <dsp:spPr>
        <a:xfrm>
          <a:off x="4716705" y="826533"/>
          <a:ext cx="2067222" cy="816348"/>
        </a:xfrm>
        <a:prstGeom prst="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Coffee (caffeinated, filtered)</a:t>
          </a:r>
        </a:p>
      </dsp:txBody>
      <dsp:txXfrm>
        <a:off x="4716705" y="826533"/>
        <a:ext cx="2067222" cy="816348"/>
      </dsp:txXfrm>
    </dsp:sp>
    <dsp:sp modelId="{09C4A78B-C253-3541-897E-3A3F5BA8F06D}">
      <dsp:nvSpPr>
        <dsp:cNvPr id="0" name=""/>
        <dsp:cNvSpPr/>
      </dsp:nvSpPr>
      <dsp:spPr>
        <a:xfrm>
          <a:off x="4716705" y="1642882"/>
          <a:ext cx="2067222" cy="209992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≥3 cups/day-decrease mortality</a:t>
          </a:r>
        </a:p>
        <a:p>
          <a:pPr marL="171450" lvl="1" indent="-171450" algn="l" defTabSz="755650">
            <a:lnSpc>
              <a:spcPct val="90000"/>
            </a:lnSpc>
            <a:spcBef>
              <a:spcPct val="0"/>
            </a:spcBef>
            <a:spcAft>
              <a:spcPct val="15000"/>
            </a:spcAft>
            <a:buChar char="•"/>
          </a:pPr>
          <a:r>
            <a:rPr lang="en-US" sz="1700" kern="1200" dirty="0"/>
            <a:t>Reduce fibrosis</a:t>
          </a:r>
        </a:p>
      </dsp:txBody>
      <dsp:txXfrm>
        <a:off x="4716705" y="1642882"/>
        <a:ext cx="2067222" cy="2099925"/>
      </dsp:txXfrm>
    </dsp:sp>
    <dsp:sp modelId="{32AFF9AA-C822-D741-9ED6-24AFED42181F}">
      <dsp:nvSpPr>
        <dsp:cNvPr id="0" name=""/>
        <dsp:cNvSpPr/>
      </dsp:nvSpPr>
      <dsp:spPr>
        <a:xfrm>
          <a:off x="7073339" y="826533"/>
          <a:ext cx="2067222" cy="816348"/>
        </a:xfrm>
        <a:prstGeom prst="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Alcohol consumption</a:t>
          </a:r>
        </a:p>
      </dsp:txBody>
      <dsp:txXfrm>
        <a:off x="7073339" y="826533"/>
        <a:ext cx="2067222" cy="816348"/>
      </dsp:txXfrm>
    </dsp:sp>
    <dsp:sp modelId="{DD582D96-0CCE-714A-BEF4-E8E9A545E087}">
      <dsp:nvSpPr>
        <dsp:cNvPr id="0" name=""/>
        <dsp:cNvSpPr/>
      </dsp:nvSpPr>
      <dsp:spPr>
        <a:xfrm>
          <a:off x="7073339" y="1642882"/>
          <a:ext cx="2067222" cy="209992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Reduce or abstinence</a:t>
          </a:r>
        </a:p>
        <a:p>
          <a:pPr marL="171450" lvl="1" indent="-171450" algn="l" defTabSz="755650">
            <a:lnSpc>
              <a:spcPct val="90000"/>
            </a:lnSpc>
            <a:spcBef>
              <a:spcPct val="0"/>
            </a:spcBef>
            <a:spcAft>
              <a:spcPct val="15000"/>
            </a:spcAft>
            <a:buChar char="•"/>
          </a:pPr>
          <a:r>
            <a:rPr lang="en-US" sz="1700" kern="1200" dirty="0"/>
            <a:t>Limit ≤2 drinks/d for female,  ≤3 drinks/d for male</a:t>
          </a:r>
        </a:p>
        <a:p>
          <a:pPr marL="171450" lvl="1" indent="-171450" algn="l" defTabSz="755650">
            <a:lnSpc>
              <a:spcPct val="90000"/>
            </a:lnSpc>
            <a:spcBef>
              <a:spcPct val="0"/>
            </a:spcBef>
            <a:spcAft>
              <a:spcPct val="15000"/>
            </a:spcAft>
            <a:buChar char="•"/>
          </a:pPr>
          <a:r>
            <a:rPr lang="en-US" sz="1700" kern="1200" dirty="0"/>
            <a:t>Limit 20g/d for female, 30 g/d for male</a:t>
          </a:r>
        </a:p>
      </dsp:txBody>
      <dsp:txXfrm>
        <a:off x="7073339" y="1642882"/>
        <a:ext cx="2067222" cy="209992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427AB-0882-C944-A78A-1E32163D5B6C}">
      <dsp:nvSpPr>
        <dsp:cNvPr id="0" name=""/>
        <dsp:cNvSpPr/>
      </dsp:nvSpPr>
      <dsp:spPr>
        <a:xfrm rot="16200000">
          <a:off x="-924201" y="925199"/>
          <a:ext cx="4445000" cy="2594601"/>
        </a:xfrm>
        <a:prstGeom prst="flowChartManualOperation">
          <a:avLst/>
        </a:prstGeom>
        <a:solidFill>
          <a:schemeClr val="lt1">
            <a:hueOff val="0"/>
            <a:satOff val="0"/>
            <a:lumOff val="0"/>
            <a:alphaOff val="0"/>
          </a:schemeClr>
        </a:solidFill>
        <a:ln w="4445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0" tIns="0" rIns="137964" bIns="0" numCol="1" spcCol="1270" anchor="t" anchorCtr="0">
          <a:noAutofit/>
        </a:bodyPr>
        <a:lstStyle/>
        <a:p>
          <a:pPr marL="0" lvl="0" indent="0" algn="l" defTabSz="977900">
            <a:lnSpc>
              <a:spcPct val="90000"/>
            </a:lnSpc>
            <a:spcBef>
              <a:spcPct val="0"/>
            </a:spcBef>
            <a:spcAft>
              <a:spcPct val="35000"/>
            </a:spcAft>
            <a:buNone/>
          </a:pPr>
          <a:r>
            <a:rPr lang="en-US" sz="2200" u="sng" kern="1200" dirty="0"/>
            <a:t>Pharmacotherapy</a:t>
          </a:r>
        </a:p>
        <a:p>
          <a:pPr marL="171450" lvl="1" indent="-171450" algn="l" defTabSz="755650">
            <a:lnSpc>
              <a:spcPct val="90000"/>
            </a:lnSpc>
            <a:spcBef>
              <a:spcPct val="0"/>
            </a:spcBef>
            <a:spcAft>
              <a:spcPct val="15000"/>
            </a:spcAft>
            <a:buChar char="•"/>
          </a:pPr>
          <a:r>
            <a:rPr lang="en-US" sz="1700" kern="1200" dirty="0"/>
            <a:t>GLP-1 RA (</a:t>
          </a:r>
          <a:r>
            <a:rPr lang="en-US" sz="1700" kern="1200" dirty="0" err="1"/>
            <a:t>Liraglutide</a:t>
          </a:r>
          <a:r>
            <a:rPr lang="en-US" sz="1700" kern="1200" dirty="0"/>
            <a:t>)</a:t>
          </a:r>
        </a:p>
        <a:p>
          <a:pPr marL="171450" lvl="1" indent="-171450" algn="l" defTabSz="755650">
            <a:lnSpc>
              <a:spcPct val="90000"/>
            </a:lnSpc>
            <a:spcBef>
              <a:spcPct val="0"/>
            </a:spcBef>
            <a:spcAft>
              <a:spcPct val="15000"/>
            </a:spcAft>
            <a:buChar char="•"/>
          </a:pPr>
          <a:r>
            <a:rPr lang="en-US" sz="1700" kern="1200" dirty="0"/>
            <a:t>Others- </a:t>
          </a:r>
          <a:r>
            <a:rPr lang="en-US" sz="1700" kern="1200" dirty="0" err="1"/>
            <a:t>orlistat</a:t>
          </a:r>
          <a:r>
            <a:rPr lang="en-US" sz="1700" kern="1200" dirty="0"/>
            <a:t>, Phentermine, </a:t>
          </a:r>
          <a:r>
            <a:rPr lang="en-US" sz="1700" kern="1200" dirty="0" err="1"/>
            <a:t>Natrexone</a:t>
          </a:r>
          <a:r>
            <a:rPr lang="en-US" sz="1700" kern="1200" dirty="0"/>
            <a:t>/Bupropion</a:t>
          </a:r>
        </a:p>
        <a:p>
          <a:pPr marL="171450" lvl="1" indent="-171450" algn="l" defTabSz="755650">
            <a:lnSpc>
              <a:spcPct val="90000"/>
            </a:lnSpc>
            <a:spcBef>
              <a:spcPct val="0"/>
            </a:spcBef>
            <a:spcAft>
              <a:spcPct val="15000"/>
            </a:spcAft>
            <a:buChar char="•"/>
          </a:pPr>
          <a:r>
            <a:rPr lang="en-US" sz="1700" kern="1200" dirty="0"/>
            <a:t>Liraglutide</a:t>
          </a:r>
        </a:p>
        <a:p>
          <a:pPr marL="171450" lvl="1" indent="-171450" algn="l" defTabSz="755650">
            <a:lnSpc>
              <a:spcPct val="90000"/>
            </a:lnSpc>
            <a:spcBef>
              <a:spcPct val="0"/>
            </a:spcBef>
            <a:spcAft>
              <a:spcPct val="15000"/>
            </a:spcAft>
            <a:buChar char="•"/>
          </a:pPr>
          <a:r>
            <a:rPr lang="en-US" sz="1700" kern="1200" dirty="0" err="1"/>
            <a:t>Semaglutide</a:t>
          </a:r>
          <a:endParaRPr lang="en-US" sz="1700" kern="1200" dirty="0"/>
        </a:p>
        <a:p>
          <a:pPr marL="171450" lvl="1" indent="-171450" algn="l" defTabSz="755650">
            <a:lnSpc>
              <a:spcPct val="90000"/>
            </a:lnSpc>
            <a:spcBef>
              <a:spcPct val="0"/>
            </a:spcBef>
            <a:spcAft>
              <a:spcPct val="15000"/>
            </a:spcAft>
            <a:buChar char="•"/>
          </a:pPr>
          <a:r>
            <a:rPr lang="en-US" sz="1700" kern="1200" dirty="0" err="1"/>
            <a:t>Tirzepatide</a:t>
          </a:r>
          <a:endParaRPr lang="en-US" sz="1700" kern="1200" dirty="0"/>
        </a:p>
      </dsp:txBody>
      <dsp:txXfrm rot="5400000">
        <a:off x="998" y="889000"/>
        <a:ext cx="2594601" cy="2667000"/>
      </dsp:txXfrm>
    </dsp:sp>
    <dsp:sp modelId="{D8BB362E-F2D5-A04E-BA37-8B184FC0A5D0}">
      <dsp:nvSpPr>
        <dsp:cNvPr id="0" name=""/>
        <dsp:cNvSpPr/>
      </dsp:nvSpPr>
      <dsp:spPr>
        <a:xfrm rot="16200000">
          <a:off x="1864994" y="925199"/>
          <a:ext cx="4445000" cy="2594601"/>
        </a:xfrm>
        <a:prstGeom prst="flowChartManualOperation">
          <a:avLst/>
        </a:prstGeom>
        <a:solidFill>
          <a:schemeClr val="lt1">
            <a:hueOff val="0"/>
            <a:satOff val="0"/>
            <a:lumOff val="0"/>
            <a:alphaOff val="0"/>
          </a:schemeClr>
        </a:solidFill>
        <a:ln w="4445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0" tIns="0" rIns="137964" bIns="0" numCol="1" spcCol="1270" anchor="t" anchorCtr="0">
          <a:noAutofit/>
        </a:bodyPr>
        <a:lstStyle/>
        <a:p>
          <a:pPr marL="0" lvl="0" indent="0" algn="l" defTabSz="977900">
            <a:lnSpc>
              <a:spcPct val="90000"/>
            </a:lnSpc>
            <a:spcBef>
              <a:spcPct val="0"/>
            </a:spcBef>
            <a:spcAft>
              <a:spcPct val="35000"/>
            </a:spcAft>
            <a:buNone/>
          </a:pPr>
          <a:r>
            <a:rPr lang="en-US" sz="2200" u="sng" kern="1200" dirty="0"/>
            <a:t>Endoscopic</a:t>
          </a:r>
          <a:r>
            <a:rPr lang="en-US" sz="2200" kern="1200" dirty="0"/>
            <a:t> </a:t>
          </a:r>
          <a:r>
            <a:rPr lang="en-US" sz="2200" u="sng" kern="1200" dirty="0"/>
            <a:t>Bariatric</a:t>
          </a:r>
          <a:r>
            <a:rPr lang="en-US" sz="2200" kern="1200" dirty="0"/>
            <a:t>	</a:t>
          </a:r>
        </a:p>
        <a:p>
          <a:pPr marL="171450" lvl="1" indent="-171450" algn="l" defTabSz="755650">
            <a:lnSpc>
              <a:spcPct val="90000"/>
            </a:lnSpc>
            <a:spcBef>
              <a:spcPct val="0"/>
            </a:spcBef>
            <a:spcAft>
              <a:spcPct val="15000"/>
            </a:spcAft>
            <a:buChar char="•"/>
          </a:pPr>
          <a:r>
            <a:rPr lang="en-US" sz="1700" kern="1200" dirty="0"/>
            <a:t>Gastric Balloon</a:t>
          </a:r>
        </a:p>
        <a:p>
          <a:pPr marL="171450" lvl="1" indent="-171450" algn="l" defTabSz="755650">
            <a:lnSpc>
              <a:spcPct val="90000"/>
            </a:lnSpc>
            <a:spcBef>
              <a:spcPct val="0"/>
            </a:spcBef>
            <a:spcAft>
              <a:spcPct val="15000"/>
            </a:spcAft>
            <a:buChar char="•"/>
          </a:pPr>
          <a:r>
            <a:rPr lang="en-US" sz="1700" kern="1200" dirty="0"/>
            <a:t>Sleeve </a:t>
          </a:r>
          <a:r>
            <a:rPr lang="en-US" sz="1700" kern="1200" dirty="0" err="1"/>
            <a:t>Gastroplasty</a:t>
          </a:r>
          <a:endParaRPr lang="en-US" sz="1700" kern="1200" dirty="0"/>
        </a:p>
        <a:p>
          <a:pPr marL="171450" lvl="1" indent="-171450" algn="l" defTabSz="755650">
            <a:lnSpc>
              <a:spcPct val="90000"/>
            </a:lnSpc>
            <a:spcBef>
              <a:spcPct val="0"/>
            </a:spcBef>
            <a:spcAft>
              <a:spcPct val="15000"/>
            </a:spcAft>
            <a:buChar char="•"/>
          </a:pPr>
          <a:r>
            <a:rPr lang="en-US" sz="1700" kern="1200" dirty="0"/>
            <a:t>DMR (duodenal mucosal resurfacing)</a:t>
          </a:r>
        </a:p>
        <a:p>
          <a:pPr marL="171450" lvl="1" indent="-171450" algn="l" defTabSz="755650">
            <a:lnSpc>
              <a:spcPct val="90000"/>
            </a:lnSpc>
            <a:spcBef>
              <a:spcPct val="0"/>
            </a:spcBef>
            <a:spcAft>
              <a:spcPct val="15000"/>
            </a:spcAft>
            <a:buChar char="•"/>
          </a:pPr>
          <a:r>
            <a:rPr lang="en-US" sz="1700" kern="1200" dirty="0"/>
            <a:t>Gastric emptying</a:t>
          </a:r>
        </a:p>
        <a:p>
          <a:pPr marL="171450" lvl="1" indent="-171450" algn="l" defTabSz="755650">
            <a:lnSpc>
              <a:spcPct val="90000"/>
            </a:lnSpc>
            <a:spcBef>
              <a:spcPct val="0"/>
            </a:spcBef>
            <a:spcAft>
              <a:spcPct val="15000"/>
            </a:spcAft>
            <a:buChar char="•"/>
          </a:pPr>
          <a:r>
            <a:rPr lang="en-US" sz="1700" kern="1200" dirty="0"/>
            <a:t>Duodenal-</a:t>
          </a:r>
          <a:r>
            <a:rPr lang="en-US" sz="1700" kern="1200" dirty="0" err="1"/>
            <a:t>jejunal</a:t>
          </a:r>
          <a:r>
            <a:rPr lang="en-US" sz="1700" kern="1200" dirty="0"/>
            <a:t> bypass sleeves</a:t>
          </a:r>
        </a:p>
        <a:p>
          <a:pPr marL="171450" lvl="1" indent="-171450" algn="l" defTabSz="755650">
            <a:lnSpc>
              <a:spcPct val="90000"/>
            </a:lnSpc>
            <a:spcBef>
              <a:spcPct val="0"/>
            </a:spcBef>
            <a:spcAft>
              <a:spcPct val="15000"/>
            </a:spcAft>
            <a:buChar char="•"/>
          </a:pPr>
          <a:endParaRPr lang="en-US" sz="1700" kern="1200" dirty="0"/>
        </a:p>
      </dsp:txBody>
      <dsp:txXfrm rot="5400000">
        <a:off x="2790193" y="889000"/>
        <a:ext cx="2594601" cy="2667000"/>
      </dsp:txXfrm>
    </dsp:sp>
    <dsp:sp modelId="{ECB6DA65-797D-984F-8142-C956E1EF2CC8}">
      <dsp:nvSpPr>
        <dsp:cNvPr id="0" name=""/>
        <dsp:cNvSpPr/>
      </dsp:nvSpPr>
      <dsp:spPr>
        <a:xfrm rot="16200000">
          <a:off x="4654191" y="925199"/>
          <a:ext cx="4445000" cy="2594601"/>
        </a:xfrm>
        <a:prstGeom prst="flowChartManualOperation">
          <a:avLst/>
        </a:prstGeom>
        <a:solidFill>
          <a:schemeClr val="lt1">
            <a:hueOff val="0"/>
            <a:satOff val="0"/>
            <a:lumOff val="0"/>
            <a:alphaOff val="0"/>
          </a:schemeClr>
        </a:solidFill>
        <a:ln w="4445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0" tIns="0" rIns="137964" bIns="0" numCol="1" spcCol="1270" anchor="t" anchorCtr="0">
          <a:noAutofit/>
        </a:bodyPr>
        <a:lstStyle/>
        <a:p>
          <a:pPr marL="0" lvl="0" indent="0" algn="l" defTabSz="977900">
            <a:lnSpc>
              <a:spcPct val="90000"/>
            </a:lnSpc>
            <a:spcBef>
              <a:spcPct val="0"/>
            </a:spcBef>
            <a:spcAft>
              <a:spcPct val="35000"/>
            </a:spcAft>
            <a:buNone/>
          </a:pPr>
          <a:r>
            <a:rPr lang="en-US" sz="2200" u="sng" kern="1200" dirty="0"/>
            <a:t>Bariatric</a:t>
          </a:r>
          <a:r>
            <a:rPr lang="en-US" sz="2200" kern="1200" dirty="0"/>
            <a:t> </a:t>
          </a:r>
          <a:r>
            <a:rPr lang="en-US" sz="2200" u="sng" kern="1200" dirty="0"/>
            <a:t>Surgery</a:t>
          </a:r>
        </a:p>
        <a:p>
          <a:pPr marL="171450" lvl="1" indent="-171450" algn="l" defTabSz="755650">
            <a:lnSpc>
              <a:spcPct val="90000"/>
            </a:lnSpc>
            <a:spcBef>
              <a:spcPct val="0"/>
            </a:spcBef>
            <a:spcAft>
              <a:spcPct val="15000"/>
            </a:spcAft>
            <a:buChar char="•"/>
          </a:pPr>
          <a:r>
            <a:rPr lang="en-US" sz="1700" kern="1200" dirty="0"/>
            <a:t>Rou-en-Y Gastric by-pass</a:t>
          </a:r>
        </a:p>
        <a:p>
          <a:pPr marL="171450" lvl="1" indent="-171450" algn="l" defTabSz="755650">
            <a:lnSpc>
              <a:spcPct val="90000"/>
            </a:lnSpc>
            <a:spcBef>
              <a:spcPct val="0"/>
            </a:spcBef>
            <a:spcAft>
              <a:spcPct val="15000"/>
            </a:spcAft>
            <a:buChar char="•"/>
          </a:pPr>
          <a:r>
            <a:rPr lang="en-US" sz="1700" kern="1200" dirty="0"/>
            <a:t>Sleeve </a:t>
          </a:r>
          <a:r>
            <a:rPr lang="en-US" sz="1700" kern="1200" dirty="0" err="1"/>
            <a:t>Gastroplasty</a:t>
          </a:r>
          <a:endParaRPr lang="en-US" sz="1700" kern="1200" dirty="0"/>
        </a:p>
      </dsp:txBody>
      <dsp:txXfrm rot="5400000">
        <a:off x="5579390" y="889000"/>
        <a:ext cx="2594601" cy="2667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037FA-822C-894B-85CA-5A23CB050998}">
      <dsp:nvSpPr>
        <dsp:cNvPr id="0" name=""/>
        <dsp:cNvSpPr/>
      </dsp:nvSpPr>
      <dsp:spPr>
        <a:xfrm>
          <a:off x="1309563" y="2165"/>
          <a:ext cx="2362494" cy="603031"/>
        </a:xfrm>
        <a:prstGeom prst="chevron">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Morbid Obesity (BMI≥35)</a:t>
          </a:r>
        </a:p>
      </dsp:txBody>
      <dsp:txXfrm>
        <a:off x="1611079" y="2165"/>
        <a:ext cx="1759463" cy="603031"/>
      </dsp:txXfrm>
    </dsp:sp>
    <dsp:sp modelId="{6138AAE9-8801-6140-B2EA-02A37DC707CB}">
      <dsp:nvSpPr>
        <dsp:cNvPr id="0" name=""/>
        <dsp:cNvSpPr/>
      </dsp:nvSpPr>
      <dsp:spPr>
        <a:xfrm>
          <a:off x="3476073" y="53423"/>
          <a:ext cx="4716572" cy="500515"/>
        </a:xfrm>
        <a:prstGeom prst="chevron">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t>80-90% in bariatric surgery patients</a:t>
          </a:r>
        </a:p>
      </dsp:txBody>
      <dsp:txXfrm>
        <a:off x="3726331" y="53423"/>
        <a:ext cx="4216057" cy="500515"/>
      </dsp:txXfrm>
    </dsp:sp>
    <dsp:sp modelId="{2B24D147-B601-E344-B5AB-99832EC3CC32}">
      <dsp:nvSpPr>
        <dsp:cNvPr id="0" name=""/>
        <dsp:cNvSpPr/>
      </dsp:nvSpPr>
      <dsp:spPr>
        <a:xfrm>
          <a:off x="1309563" y="689621"/>
          <a:ext cx="2414641" cy="603031"/>
        </a:xfrm>
        <a:prstGeom prst="chevron">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Obesity</a:t>
          </a:r>
        </a:p>
      </dsp:txBody>
      <dsp:txXfrm>
        <a:off x="1611079" y="689621"/>
        <a:ext cx="1811610" cy="603031"/>
      </dsp:txXfrm>
    </dsp:sp>
    <dsp:sp modelId="{23018387-645A-514F-B98E-DB556D8E70F9}">
      <dsp:nvSpPr>
        <dsp:cNvPr id="0" name=""/>
        <dsp:cNvSpPr/>
      </dsp:nvSpPr>
      <dsp:spPr>
        <a:xfrm>
          <a:off x="3528220" y="740878"/>
          <a:ext cx="4703959" cy="500515"/>
        </a:xfrm>
        <a:prstGeom prst="chevron">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a:t>70%</a:t>
          </a:r>
          <a:endParaRPr lang="en-US" sz="1800" kern="1200" dirty="0"/>
        </a:p>
      </dsp:txBody>
      <dsp:txXfrm>
        <a:off x="3778478" y="740878"/>
        <a:ext cx="4203444" cy="500515"/>
      </dsp:txXfrm>
    </dsp:sp>
    <dsp:sp modelId="{473BC6A9-AD1F-BB4F-8A19-1047BD3BDC50}">
      <dsp:nvSpPr>
        <dsp:cNvPr id="0" name=""/>
        <dsp:cNvSpPr/>
      </dsp:nvSpPr>
      <dsp:spPr>
        <a:xfrm>
          <a:off x="1309563" y="1377076"/>
          <a:ext cx="2422134" cy="603031"/>
        </a:xfrm>
        <a:prstGeom prst="chevron">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T2DM</a:t>
          </a:r>
        </a:p>
      </dsp:txBody>
      <dsp:txXfrm>
        <a:off x="1611079" y="1377076"/>
        <a:ext cx="1819103" cy="603031"/>
      </dsp:txXfrm>
    </dsp:sp>
    <dsp:sp modelId="{9FACBB48-AF9E-924B-9996-19370DBBCCE6}">
      <dsp:nvSpPr>
        <dsp:cNvPr id="0" name=""/>
        <dsp:cNvSpPr/>
      </dsp:nvSpPr>
      <dsp:spPr>
        <a:xfrm>
          <a:off x="3535713" y="1428334"/>
          <a:ext cx="4732001" cy="500515"/>
        </a:xfrm>
        <a:prstGeom prst="chevron">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a:t>70%</a:t>
          </a:r>
          <a:endParaRPr lang="en-US" sz="1800" kern="1200" dirty="0"/>
        </a:p>
      </dsp:txBody>
      <dsp:txXfrm>
        <a:off x="3785971" y="1428334"/>
        <a:ext cx="4231486" cy="500515"/>
      </dsp:txXfrm>
    </dsp:sp>
    <dsp:sp modelId="{BAD3B074-B671-DB48-A265-E92DCC5BBF56}">
      <dsp:nvSpPr>
        <dsp:cNvPr id="0" name=""/>
        <dsp:cNvSpPr/>
      </dsp:nvSpPr>
      <dsp:spPr>
        <a:xfrm>
          <a:off x="1309563" y="2064531"/>
          <a:ext cx="2416858" cy="603031"/>
        </a:xfrm>
        <a:prstGeom prst="chevron">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Metabolic syndrome</a:t>
          </a:r>
        </a:p>
      </dsp:txBody>
      <dsp:txXfrm>
        <a:off x="1611079" y="2064531"/>
        <a:ext cx="1813827" cy="603031"/>
      </dsp:txXfrm>
    </dsp:sp>
    <dsp:sp modelId="{CB18493D-6513-AB46-8F6F-0935A91757B4}">
      <dsp:nvSpPr>
        <dsp:cNvPr id="0" name=""/>
        <dsp:cNvSpPr/>
      </dsp:nvSpPr>
      <dsp:spPr>
        <a:xfrm>
          <a:off x="3530436" y="2115789"/>
          <a:ext cx="4786807" cy="500515"/>
        </a:xfrm>
        <a:prstGeom prst="chevron">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a:t>Central obese, Hyperglycemia, HTN, Dyslipidemia:	 	53%</a:t>
          </a:r>
          <a:endParaRPr lang="en-US" sz="1800" kern="1200" dirty="0"/>
        </a:p>
      </dsp:txBody>
      <dsp:txXfrm>
        <a:off x="3780694" y="2115789"/>
        <a:ext cx="4286292" cy="500515"/>
      </dsp:txXfrm>
    </dsp:sp>
    <dsp:sp modelId="{1BE5A278-A9D6-0146-8B13-D76DE2341D8B}">
      <dsp:nvSpPr>
        <dsp:cNvPr id="0" name=""/>
        <dsp:cNvSpPr/>
      </dsp:nvSpPr>
      <dsp:spPr>
        <a:xfrm>
          <a:off x="1309563" y="2751987"/>
          <a:ext cx="2436637" cy="603031"/>
        </a:xfrm>
        <a:prstGeom prst="chevron">
          <a:avLst/>
        </a:prstGeom>
        <a:gradFill rotWithShape="0">
          <a:gsLst>
            <a:gs pos="0">
              <a:schemeClr val="accent6">
                <a:hueOff val="0"/>
                <a:satOff val="0"/>
                <a:lumOff val="0"/>
                <a:alphaOff val="0"/>
                <a:shade val="70000"/>
                <a:satMod val="150000"/>
              </a:schemeClr>
            </a:gs>
            <a:gs pos="34000">
              <a:schemeClr val="accent6">
                <a:hueOff val="0"/>
                <a:satOff val="0"/>
                <a:lumOff val="0"/>
                <a:alphaOff val="0"/>
                <a:shade val="70000"/>
                <a:satMod val="140000"/>
              </a:schemeClr>
            </a:gs>
            <a:gs pos="70000">
              <a:schemeClr val="accent6">
                <a:hueOff val="0"/>
                <a:satOff val="0"/>
                <a:lumOff val="0"/>
                <a:alphaOff val="0"/>
                <a:tint val="100000"/>
                <a:shade val="90000"/>
                <a:satMod val="140000"/>
              </a:schemeClr>
            </a:gs>
            <a:gs pos="100000">
              <a:schemeClr val="accent6">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Dyslipidemia </a:t>
          </a:r>
        </a:p>
      </dsp:txBody>
      <dsp:txXfrm>
        <a:off x="1611079" y="2751987"/>
        <a:ext cx="1833606" cy="603031"/>
      </dsp:txXfrm>
    </dsp:sp>
    <dsp:sp modelId="{85166E74-5A9E-F84C-97C4-26E84280A0E5}">
      <dsp:nvSpPr>
        <dsp:cNvPr id="0" name=""/>
        <dsp:cNvSpPr/>
      </dsp:nvSpPr>
      <dsp:spPr>
        <a:xfrm>
          <a:off x="3550216" y="2803245"/>
          <a:ext cx="4775846" cy="500515"/>
        </a:xfrm>
        <a:prstGeom prst="chevron">
          <a:avLst/>
        </a:prstGeom>
        <a:solidFill>
          <a:schemeClr val="accent6">
            <a:tint val="40000"/>
            <a:alpha val="90000"/>
            <a:hueOff val="0"/>
            <a:satOff val="0"/>
            <a:lumOff val="0"/>
            <a:alphaOff val="0"/>
          </a:schemeClr>
        </a:solidFill>
        <a:ln w="9525" cap="flat"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a:t>High TG, low HDL:		50%</a:t>
          </a:r>
          <a:endParaRPr lang="en-US" sz="1800" kern="1200" dirty="0"/>
        </a:p>
      </dsp:txBody>
      <dsp:txXfrm>
        <a:off x="3800474" y="2803245"/>
        <a:ext cx="4275331" cy="500515"/>
      </dsp:txXfrm>
    </dsp:sp>
    <dsp:sp modelId="{0120917D-AF3B-2844-8813-ED076DBA36E1}">
      <dsp:nvSpPr>
        <dsp:cNvPr id="0" name=""/>
        <dsp:cNvSpPr/>
      </dsp:nvSpPr>
      <dsp:spPr>
        <a:xfrm>
          <a:off x="1294278" y="3423486"/>
          <a:ext cx="2452693" cy="603031"/>
        </a:xfrm>
        <a:prstGeom prst="chevron">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a:t>Race</a:t>
          </a:r>
          <a:endParaRPr lang="en-US" sz="1800" b="1" kern="1200" dirty="0"/>
        </a:p>
      </dsp:txBody>
      <dsp:txXfrm>
        <a:off x="1595794" y="3423486"/>
        <a:ext cx="1849662" cy="603031"/>
      </dsp:txXfrm>
    </dsp:sp>
    <dsp:sp modelId="{B6E99775-C065-354C-A5F7-DA773E7A6BF4}">
      <dsp:nvSpPr>
        <dsp:cNvPr id="0" name=""/>
        <dsp:cNvSpPr/>
      </dsp:nvSpPr>
      <dsp:spPr>
        <a:xfrm>
          <a:off x="3542244" y="3477872"/>
          <a:ext cx="4750983" cy="502087"/>
        </a:xfrm>
        <a:prstGeom prst="chevron">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l" defTabSz="711200">
            <a:lnSpc>
              <a:spcPct val="90000"/>
            </a:lnSpc>
            <a:spcBef>
              <a:spcPct val="0"/>
            </a:spcBef>
            <a:spcAft>
              <a:spcPct val="35000"/>
            </a:spcAft>
            <a:buNone/>
          </a:pPr>
          <a:r>
            <a:rPr lang="en-US" sz="1600" kern="1200" dirty="0"/>
            <a:t>Hispanic, SE Asia &gt;Caucasian&gt;&gt;African American: 	 45-50%</a:t>
          </a:r>
        </a:p>
      </dsp:txBody>
      <dsp:txXfrm>
        <a:off x="3793288" y="3477872"/>
        <a:ext cx="4248896" cy="502087"/>
      </dsp:txXfrm>
    </dsp:sp>
    <dsp:sp modelId="{4CE7D578-E27A-0941-85ED-4C1D322DF1A4}">
      <dsp:nvSpPr>
        <dsp:cNvPr id="0" name=""/>
        <dsp:cNvSpPr/>
      </dsp:nvSpPr>
      <dsp:spPr>
        <a:xfrm>
          <a:off x="1309563" y="4067596"/>
          <a:ext cx="2418425" cy="603031"/>
        </a:xfrm>
        <a:prstGeom prst="chevron">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a:t>PCOS</a:t>
          </a:r>
          <a:endParaRPr lang="en-US" sz="1800" b="1" kern="1200" dirty="0"/>
        </a:p>
      </dsp:txBody>
      <dsp:txXfrm>
        <a:off x="1611079" y="4067596"/>
        <a:ext cx="1815394" cy="603031"/>
      </dsp:txXfrm>
    </dsp:sp>
    <dsp:sp modelId="{E745E6E4-4180-5344-B885-FAE92C4921F2}">
      <dsp:nvSpPr>
        <dsp:cNvPr id="0" name=""/>
        <dsp:cNvSpPr/>
      </dsp:nvSpPr>
      <dsp:spPr>
        <a:xfrm>
          <a:off x="3532004" y="4111637"/>
          <a:ext cx="4806928" cy="500515"/>
        </a:xfrm>
        <a:prstGeom prst="chevron">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a:t>15-55%</a:t>
          </a:r>
          <a:endParaRPr lang="en-US" sz="1800" kern="1200" dirty="0"/>
        </a:p>
      </dsp:txBody>
      <dsp:txXfrm>
        <a:off x="3782262" y="4111637"/>
        <a:ext cx="4306413" cy="5005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0DFDD6-DBA3-49BC-A9F4-6385B38EDE0D}">
      <dsp:nvSpPr>
        <dsp:cNvPr id="0" name=""/>
        <dsp:cNvSpPr/>
      </dsp:nvSpPr>
      <dsp:spPr>
        <a:xfrm>
          <a:off x="0" y="231215"/>
          <a:ext cx="4869656" cy="1323000"/>
        </a:xfrm>
        <a:prstGeom prst="rect">
          <a:avLst/>
        </a:prstGeom>
        <a:solidFill>
          <a:schemeClr val="lt1">
            <a:alpha val="90000"/>
            <a:hueOff val="0"/>
            <a:satOff val="0"/>
            <a:lumOff val="0"/>
            <a:alphaOff val="0"/>
          </a:schemeClr>
        </a:solidFill>
        <a:ln w="2642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7939" tIns="312420" rIns="377939" bIns="106680" numCol="1" spcCol="1270" anchor="t" anchorCtr="0">
          <a:noAutofit/>
        </a:bodyPr>
        <a:lstStyle/>
        <a:p>
          <a:pPr marL="114300" lvl="1" indent="-114300" algn="l" defTabSz="666750">
            <a:lnSpc>
              <a:spcPct val="90000"/>
            </a:lnSpc>
            <a:spcBef>
              <a:spcPct val="0"/>
            </a:spcBef>
            <a:spcAft>
              <a:spcPct val="15000"/>
            </a:spcAft>
            <a:buChar char="•"/>
          </a:pPr>
          <a:r>
            <a:rPr lang="en-US" sz="1500" b="1" kern="1200" dirty="0"/>
            <a:t>Obesity/Overweight</a:t>
          </a:r>
        </a:p>
        <a:p>
          <a:pPr marL="114300" lvl="1" indent="-114300" algn="l" defTabSz="666750">
            <a:lnSpc>
              <a:spcPct val="90000"/>
            </a:lnSpc>
            <a:spcBef>
              <a:spcPct val="0"/>
            </a:spcBef>
            <a:spcAft>
              <a:spcPct val="15000"/>
            </a:spcAft>
            <a:buChar char="•"/>
          </a:pPr>
          <a:r>
            <a:rPr lang="en-US" sz="1500" b="1" kern="1200"/>
            <a:t>Diabetes/Insulin resistance</a:t>
          </a:r>
        </a:p>
        <a:p>
          <a:pPr marL="114300" lvl="1" indent="-114300" algn="l" defTabSz="666750">
            <a:lnSpc>
              <a:spcPct val="90000"/>
            </a:lnSpc>
            <a:spcBef>
              <a:spcPct val="0"/>
            </a:spcBef>
            <a:spcAft>
              <a:spcPct val="15000"/>
            </a:spcAft>
            <a:buChar char="•"/>
          </a:pPr>
          <a:r>
            <a:rPr lang="en-US" sz="1500" b="1" kern="1200"/>
            <a:t>High blood pressure (Hypertension)</a:t>
          </a:r>
        </a:p>
        <a:p>
          <a:pPr marL="114300" lvl="1" indent="-114300" algn="l" defTabSz="666750">
            <a:lnSpc>
              <a:spcPct val="90000"/>
            </a:lnSpc>
            <a:spcBef>
              <a:spcPct val="0"/>
            </a:spcBef>
            <a:spcAft>
              <a:spcPct val="15000"/>
            </a:spcAft>
            <a:buChar char="•"/>
          </a:pPr>
          <a:r>
            <a:rPr lang="en-US" sz="1500" b="1" kern="1200"/>
            <a:t>Hyperlipidemia </a:t>
          </a:r>
        </a:p>
      </dsp:txBody>
      <dsp:txXfrm>
        <a:off x="0" y="231215"/>
        <a:ext cx="4869656" cy="1323000"/>
      </dsp:txXfrm>
    </dsp:sp>
    <dsp:sp modelId="{94700B90-A74B-4D98-9EBA-2EB0A10B36CE}">
      <dsp:nvSpPr>
        <dsp:cNvPr id="0" name=""/>
        <dsp:cNvSpPr/>
      </dsp:nvSpPr>
      <dsp:spPr>
        <a:xfrm>
          <a:off x="243482" y="9815"/>
          <a:ext cx="3408759" cy="442800"/>
        </a:xfrm>
        <a:prstGeom prst="roundRect">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843" tIns="0" rIns="128843" bIns="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tx1"/>
              </a:solidFill>
            </a:rPr>
            <a:t>Metabolic</a:t>
          </a:r>
        </a:p>
      </dsp:txBody>
      <dsp:txXfrm>
        <a:off x="265098" y="31431"/>
        <a:ext cx="3365527" cy="399568"/>
      </dsp:txXfrm>
    </dsp:sp>
    <dsp:sp modelId="{1D23ACB7-97C5-414A-A91F-F57185FE65AE}">
      <dsp:nvSpPr>
        <dsp:cNvPr id="0" name=""/>
        <dsp:cNvSpPr/>
      </dsp:nvSpPr>
      <dsp:spPr>
        <a:xfrm>
          <a:off x="0" y="1856615"/>
          <a:ext cx="4869656" cy="1275750"/>
        </a:xfrm>
        <a:prstGeom prst="rect">
          <a:avLst/>
        </a:prstGeom>
        <a:solidFill>
          <a:schemeClr val="lt1">
            <a:alpha val="90000"/>
            <a:hueOff val="0"/>
            <a:satOff val="0"/>
            <a:lumOff val="0"/>
            <a:alphaOff val="0"/>
          </a:schemeClr>
        </a:solidFill>
        <a:ln w="26425" cap="flat" cmpd="sng" algn="ctr">
          <a:solidFill>
            <a:schemeClr val="accent5">
              <a:hueOff val="1972116"/>
              <a:satOff val="-34828"/>
              <a:lumOff val="168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7939" tIns="312420" rIns="377939" bIns="106680" numCol="1" spcCol="1270" anchor="t" anchorCtr="0">
          <a:noAutofit/>
        </a:bodyPr>
        <a:lstStyle/>
        <a:p>
          <a:pPr marL="114300" lvl="1" indent="-114300" algn="l" defTabSz="666750">
            <a:lnSpc>
              <a:spcPct val="90000"/>
            </a:lnSpc>
            <a:spcBef>
              <a:spcPct val="0"/>
            </a:spcBef>
            <a:spcAft>
              <a:spcPct val="15000"/>
            </a:spcAft>
            <a:buChar char="•"/>
          </a:pPr>
          <a:r>
            <a:rPr lang="en-US" sz="1500" b="1" kern="1200">
              <a:solidFill>
                <a:schemeClr val="tx1"/>
              </a:solidFill>
            </a:rPr>
            <a:t>Food – Fructose, Saturated &amp; Trans fat (Processed/Ultra processed food)</a:t>
          </a:r>
        </a:p>
        <a:p>
          <a:pPr marL="114300" lvl="1" indent="-114300" algn="l" defTabSz="666750">
            <a:lnSpc>
              <a:spcPct val="90000"/>
            </a:lnSpc>
            <a:spcBef>
              <a:spcPct val="0"/>
            </a:spcBef>
            <a:spcAft>
              <a:spcPct val="15000"/>
            </a:spcAft>
            <a:buChar char="•"/>
          </a:pPr>
          <a:r>
            <a:rPr lang="en-US" sz="1500" b="1" kern="1200">
              <a:solidFill>
                <a:schemeClr val="tx1"/>
              </a:solidFill>
            </a:rPr>
            <a:t>Alcohol</a:t>
          </a:r>
        </a:p>
        <a:p>
          <a:pPr marL="114300" lvl="1" indent="-114300" algn="l" defTabSz="666750">
            <a:lnSpc>
              <a:spcPct val="90000"/>
            </a:lnSpc>
            <a:spcBef>
              <a:spcPct val="0"/>
            </a:spcBef>
            <a:spcAft>
              <a:spcPct val="15000"/>
            </a:spcAft>
            <a:buChar char="•"/>
          </a:pPr>
          <a:r>
            <a:rPr lang="en-US" sz="1500" b="1" kern="1200">
              <a:solidFill>
                <a:schemeClr val="tx1"/>
              </a:solidFill>
            </a:rPr>
            <a:t>Drug &amp; Toxin</a:t>
          </a:r>
        </a:p>
      </dsp:txBody>
      <dsp:txXfrm>
        <a:off x="0" y="1856615"/>
        <a:ext cx="4869656" cy="1275750"/>
      </dsp:txXfrm>
    </dsp:sp>
    <dsp:sp modelId="{43C53340-1656-4946-A1D1-7A53886A72EE}">
      <dsp:nvSpPr>
        <dsp:cNvPr id="0" name=""/>
        <dsp:cNvSpPr/>
      </dsp:nvSpPr>
      <dsp:spPr>
        <a:xfrm>
          <a:off x="243482" y="1635215"/>
          <a:ext cx="3408759" cy="442800"/>
        </a:xfrm>
        <a:prstGeom prst="roundRect">
          <a:avLst/>
        </a:prstGeom>
        <a:solidFill>
          <a:schemeClr val="accent5">
            <a:hueOff val="1972116"/>
            <a:satOff val="-34828"/>
            <a:lumOff val="16863"/>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843" tIns="0" rIns="128843" bIns="0" numCol="1" spcCol="1270" anchor="ctr" anchorCtr="0">
          <a:noAutofit/>
        </a:bodyPr>
        <a:lstStyle/>
        <a:p>
          <a:pPr marL="0" lvl="0" indent="0" algn="l" defTabSz="666750">
            <a:lnSpc>
              <a:spcPct val="90000"/>
            </a:lnSpc>
            <a:spcBef>
              <a:spcPct val="0"/>
            </a:spcBef>
            <a:spcAft>
              <a:spcPct val="35000"/>
            </a:spcAft>
            <a:buNone/>
          </a:pPr>
          <a:r>
            <a:rPr lang="en-US" sz="1500" b="1" kern="1200">
              <a:solidFill>
                <a:schemeClr val="tx1"/>
              </a:solidFill>
            </a:rPr>
            <a:t>Environment </a:t>
          </a:r>
        </a:p>
      </dsp:txBody>
      <dsp:txXfrm>
        <a:off x="265098" y="1656831"/>
        <a:ext cx="3365527" cy="399568"/>
      </dsp:txXfrm>
    </dsp:sp>
    <dsp:sp modelId="{BC539705-8F01-4E8F-B512-2D9AE48AC69B}">
      <dsp:nvSpPr>
        <dsp:cNvPr id="0" name=""/>
        <dsp:cNvSpPr/>
      </dsp:nvSpPr>
      <dsp:spPr>
        <a:xfrm>
          <a:off x="0" y="3434765"/>
          <a:ext cx="4869656" cy="1063125"/>
        </a:xfrm>
        <a:prstGeom prst="rect">
          <a:avLst/>
        </a:prstGeom>
        <a:solidFill>
          <a:schemeClr val="lt1">
            <a:alpha val="90000"/>
            <a:hueOff val="0"/>
            <a:satOff val="0"/>
            <a:lumOff val="0"/>
            <a:alphaOff val="0"/>
          </a:schemeClr>
        </a:solidFill>
        <a:ln w="26425" cap="flat" cmpd="sng" algn="ctr">
          <a:solidFill>
            <a:schemeClr val="accent5">
              <a:hueOff val="3944233"/>
              <a:satOff val="-69656"/>
              <a:lumOff val="3372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7939" tIns="312420" rIns="377939"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Hispanic, SE Asia &gt;Caucasian&gt;&gt;African American</a:t>
          </a:r>
          <a:endParaRPr lang="en-US" sz="1500" b="1" kern="1200" dirty="0"/>
        </a:p>
        <a:p>
          <a:pPr marL="114300" lvl="1" indent="-114300" algn="l" defTabSz="666750">
            <a:lnSpc>
              <a:spcPct val="90000"/>
            </a:lnSpc>
            <a:spcBef>
              <a:spcPct val="0"/>
            </a:spcBef>
            <a:spcAft>
              <a:spcPct val="15000"/>
            </a:spcAft>
            <a:buChar char="•"/>
          </a:pPr>
          <a:r>
            <a:rPr lang="en-US" sz="1500" b="0" kern="1200" dirty="0"/>
            <a:t>Genetic- PNPLA3</a:t>
          </a:r>
        </a:p>
      </dsp:txBody>
      <dsp:txXfrm>
        <a:off x="0" y="3434765"/>
        <a:ext cx="4869656" cy="1063125"/>
      </dsp:txXfrm>
    </dsp:sp>
    <dsp:sp modelId="{3CBB392B-6F50-4662-879D-D9BC3F949002}">
      <dsp:nvSpPr>
        <dsp:cNvPr id="0" name=""/>
        <dsp:cNvSpPr/>
      </dsp:nvSpPr>
      <dsp:spPr>
        <a:xfrm>
          <a:off x="243482" y="3213365"/>
          <a:ext cx="3408759" cy="442800"/>
        </a:xfrm>
        <a:prstGeom prst="roundRect">
          <a:avLst/>
        </a:prstGeom>
        <a:solidFill>
          <a:schemeClr val="accent5">
            <a:hueOff val="3944233"/>
            <a:satOff val="-69656"/>
            <a:lumOff val="33727"/>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843" tIns="0" rIns="128843" bIns="0" numCol="1" spcCol="1270" anchor="ctr" anchorCtr="0">
          <a:noAutofit/>
        </a:bodyPr>
        <a:lstStyle/>
        <a:p>
          <a:pPr marL="0" lvl="0" indent="0" algn="l" defTabSz="666750">
            <a:lnSpc>
              <a:spcPct val="90000"/>
            </a:lnSpc>
            <a:spcBef>
              <a:spcPct val="0"/>
            </a:spcBef>
            <a:spcAft>
              <a:spcPct val="35000"/>
            </a:spcAft>
            <a:buNone/>
          </a:pPr>
          <a:r>
            <a:rPr lang="en-US" sz="1500" b="1" kern="1200">
              <a:solidFill>
                <a:schemeClr val="tx1"/>
              </a:solidFill>
            </a:rPr>
            <a:t>Genetic, Epigenetic, Ethnic, virus etc. </a:t>
          </a:r>
        </a:p>
      </dsp:txBody>
      <dsp:txXfrm>
        <a:off x="265098" y="3234981"/>
        <a:ext cx="3365527"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6966F-B659-4753-9447-992B87506047}">
      <dsp:nvSpPr>
        <dsp:cNvPr id="0" name=""/>
        <dsp:cNvSpPr/>
      </dsp:nvSpPr>
      <dsp:spPr>
        <a:xfrm>
          <a:off x="2009885" y="1522"/>
          <a:ext cx="2144021" cy="1072010"/>
        </a:xfrm>
        <a:prstGeom prst="roundRect">
          <a:avLst>
            <a:gd name="adj" fmla="val 1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Biomarkers</a:t>
          </a:r>
        </a:p>
      </dsp:txBody>
      <dsp:txXfrm>
        <a:off x="2041283" y="32920"/>
        <a:ext cx="2081225" cy="1009214"/>
      </dsp:txXfrm>
    </dsp:sp>
    <dsp:sp modelId="{DED58B30-9544-4ED5-857E-42B6A2930EAD}">
      <dsp:nvSpPr>
        <dsp:cNvPr id="0" name=""/>
        <dsp:cNvSpPr/>
      </dsp:nvSpPr>
      <dsp:spPr>
        <a:xfrm>
          <a:off x="2224287" y="1073532"/>
          <a:ext cx="214402" cy="804007"/>
        </a:xfrm>
        <a:custGeom>
          <a:avLst/>
          <a:gdLst/>
          <a:ahLst/>
          <a:cxnLst/>
          <a:rect l="0" t="0" r="0" b="0"/>
          <a:pathLst>
            <a:path>
              <a:moveTo>
                <a:pt x="0" y="0"/>
              </a:moveTo>
              <a:lnTo>
                <a:pt x="0" y="804007"/>
              </a:lnTo>
              <a:lnTo>
                <a:pt x="214402" y="804007"/>
              </a:lnTo>
            </a:path>
          </a:pathLst>
        </a:custGeom>
        <a:noFill/>
        <a:ln w="9525" cap="flat"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156EF50-8687-4B32-9E57-FC0474B5F485}">
      <dsp:nvSpPr>
        <dsp:cNvPr id="0" name=""/>
        <dsp:cNvSpPr/>
      </dsp:nvSpPr>
      <dsp:spPr>
        <a:xfrm>
          <a:off x="2438689" y="1341535"/>
          <a:ext cx="1715217" cy="1072010"/>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Simple</a:t>
          </a:r>
        </a:p>
      </dsp:txBody>
      <dsp:txXfrm>
        <a:off x="2470087" y="1372933"/>
        <a:ext cx="1652421" cy="1009214"/>
      </dsp:txXfrm>
    </dsp:sp>
    <dsp:sp modelId="{0D83B694-E5D7-4630-AB09-9DB91B7B5EFE}">
      <dsp:nvSpPr>
        <dsp:cNvPr id="0" name=""/>
        <dsp:cNvSpPr/>
      </dsp:nvSpPr>
      <dsp:spPr>
        <a:xfrm>
          <a:off x="2224287" y="1073532"/>
          <a:ext cx="214402" cy="2144021"/>
        </a:xfrm>
        <a:custGeom>
          <a:avLst/>
          <a:gdLst/>
          <a:ahLst/>
          <a:cxnLst/>
          <a:rect l="0" t="0" r="0" b="0"/>
          <a:pathLst>
            <a:path>
              <a:moveTo>
                <a:pt x="0" y="0"/>
              </a:moveTo>
              <a:lnTo>
                <a:pt x="0" y="2144021"/>
              </a:lnTo>
              <a:lnTo>
                <a:pt x="214402" y="2144021"/>
              </a:lnTo>
            </a:path>
          </a:pathLst>
        </a:custGeom>
        <a:noFill/>
        <a:ln w="9525" cap="flat"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DB0B081-C981-4B1A-A486-CC8822657352}">
      <dsp:nvSpPr>
        <dsp:cNvPr id="0" name=""/>
        <dsp:cNvSpPr/>
      </dsp:nvSpPr>
      <dsp:spPr>
        <a:xfrm>
          <a:off x="2438689" y="2681548"/>
          <a:ext cx="1715217" cy="1072010"/>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Complex</a:t>
          </a:r>
        </a:p>
      </dsp:txBody>
      <dsp:txXfrm>
        <a:off x="2470087" y="2712946"/>
        <a:ext cx="1652421" cy="1009214"/>
      </dsp:txXfrm>
    </dsp:sp>
    <dsp:sp modelId="{A0C271D6-5B2B-4AFD-AFF7-BC4325BF40FD}">
      <dsp:nvSpPr>
        <dsp:cNvPr id="0" name=""/>
        <dsp:cNvSpPr/>
      </dsp:nvSpPr>
      <dsp:spPr>
        <a:xfrm>
          <a:off x="4689911" y="1522"/>
          <a:ext cx="2144021" cy="1072010"/>
        </a:xfrm>
        <a:prstGeom prst="roundRect">
          <a:avLst>
            <a:gd name="adj" fmla="val 1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Imaging</a:t>
          </a:r>
        </a:p>
      </dsp:txBody>
      <dsp:txXfrm>
        <a:off x="4721309" y="32920"/>
        <a:ext cx="2081225" cy="1009214"/>
      </dsp:txXfrm>
    </dsp:sp>
    <dsp:sp modelId="{25496808-7D26-49BD-B553-1E74CEB4D2CB}">
      <dsp:nvSpPr>
        <dsp:cNvPr id="0" name=""/>
        <dsp:cNvSpPr/>
      </dsp:nvSpPr>
      <dsp:spPr>
        <a:xfrm>
          <a:off x="4904313" y="1073532"/>
          <a:ext cx="214402" cy="804007"/>
        </a:xfrm>
        <a:custGeom>
          <a:avLst/>
          <a:gdLst/>
          <a:ahLst/>
          <a:cxnLst/>
          <a:rect l="0" t="0" r="0" b="0"/>
          <a:pathLst>
            <a:path>
              <a:moveTo>
                <a:pt x="0" y="0"/>
              </a:moveTo>
              <a:lnTo>
                <a:pt x="0" y="804007"/>
              </a:lnTo>
              <a:lnTo>
                <a:pt x="214402" y="804007"/>
              </a:lnTo>
            </a:path>
          </a:pathLst>
        </a:custGeom>
        <a:noFill/>
        <a:ln w="9525" cap="flat"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EE22A10-A1E2-4521-B51A-57B4AD23913F}">
      <dsp:nvSpPr>
        <dsp:cNvPr id="0" name=""/>
        <dsp:cNvSpPr/>
      </dsp:nvSpPr>
      <dsp:spPr>
        <a:xfrm>
          <a:off x="5118715" y="1341535"/>
          <a:ext cx="1715217" cy="1072010"/>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VTCE</a:t>
          </a:r>
        </a:p>
      </dsp:txBody>
      <dsp:txXfrm>
        <a:off x="5150113" y="1372933"/>
        <a:ext cx="1652421" cy="1009214"/>
      </dsp:txXfrm>
    </dsp:sp>
    <dsp:sp modelId="{15CF24A8-2339-404F-9170-2EAA88D9C498}">
      <dsp:nvSpPr>
        <dsp:cNvPr id="0" name=""/>
        <dsp:cNvSpPr/>
      </dsp:nvSpPr>
      <dsp:spPr>
        <a:xfrm>
          <a:off x="4904313" y="1073532"/>
          <a:ext cx="214402" cy="2144021"/>
        </a:xfrm>
        <a:custGeom>
          <a:avLst/>
          <a:gdLst/>
          <a:ahLst/>
          <a:cxnLst/>
          <a:rect l="0" t="0" r="0" b="0"/>
          <a:pathLst>
            <a:path>
              <a:moveTo>
                <a:pt x="0" y="0"/>
              </a:moveTo>
              <a:lnTo>
                <a:pt x="0" y="2144021"/>
              </a:lnTo>
              <a:lnTo>
                <a:pt x="214402" y="2144021"/>
              </a:lnTo>
            </a:path>
          </a:pathLst>
        </a:custGeom>
        <a:noFill/>
        <a:ln w="9525" cap="flat"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77B26F3-1498-4585-82F1-E6B66ED40D5E}">
      <dsp:nvSpPr>
        <dsp:cNvPr id="0" name=""/>
        <dsp:cNvSpPr/>
      </dsp:nvSpPr>
      <dsp:spPr>
        <a:xfrm>
          <a:off x="5118715" y="2681548"/>
          <a:ext cx="1715217" cy="1072010"/>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Shear Wave </a:t>
          </a:r>
          <a:r>
            <a:rPr lang="en-US" sz="1900" b="1" kern="1200" dirty="0" err="1">
              <a:solidFill>
                <a:schemeClr val="tx1"/>
              </a:solidFill>
            </a:rPr>
            <a:t>Elastography</a:t>
          </a:r>
          <a:endParaRPr lang="en-US" sz="1900" b="1" kern="1200" dirty="0">
            <a:solidFill>
              <a:schemeClr val="tx1"/>
            </a:solidFill>
          </a:endParaRPr>
        </a:p>
        <a:p>
          <a:pPr marL="0" lvl="0" indent="0" algn="ctr" defTabSz="844550">
            <a:lnSpc>
              <a:spcPct val="90000"/>
            </a:lnSpc>
            <a:spcBef>
              <a:spcPct val="0"/>
            </a:spcBef>
            <a:spcAft>
              <a:spcPct val="35000"/>
            </a:spcAft>
            <a:buNone/>
          </a:pPr>
          <a:r>
            <a:rPr lang="en-US" sz="1900" b="1" kern="1200" dirty="0">
              <a:solidFill>
                <a:schemeClr val="tx1"/>
              </a:solidFill>
            </a:rPr>
            <a:t>SWE</a:t>
          </a:r>
        </a:p>
      </dsp:txBody>
      <dsp:txXfrm>
        <a:off x="5150113" y="2712946"/>
        <a:ext cx="1652421" cy="1009214"/>
      </dsp:txXfrm>
    </dsp:sp>
    <dsp:sp modelId="{D0A6B1B7-D4FA-4CD7-A589-B234E23D3D7F}">
      <dsp:nvSpPr>
        <dsp:cNvPr id="0" name=""/>
        <dsp:cNvSpPr/>
      </dsp:nvSpPr>
      <dsp:spPr>
        <a:xfrm>
          <a:off x="4904313" y="1073532"/>
          <a:ext cx="214402" cy="3484034"/>
        </a:xfrm>
        <a:custGeom>
          <a:avLst/>
          <a:gdLst/>
          <a:ahLst/>
          <a:cxnLst/>
          <a:rect l="0" t="0" r="0" b="0"/>
          <a:pathLst>
            <a:path>
              <a:moveTo>
                <a:pt x="0" y="0"/>
              </a:moveTo>
              <a:lnTo>
                <a:pt x="0" y="3484034"/>
              </a:lnTo>
              <a:lnTo>
                <a:pt x="214402" y="3484034"/>
              </a:lnTo>
            </a:path>
          </a:pathLst>
        </a:custGeom>
        <a:noFill/>
        <a:ln w="9525" cap="flat"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50FDFDD-DDBB-4782-8332-D9089600C092}">
      <dsp:nvSpPr>
        <dsp:cNvPr id="0" name=""/>
        <dsp:cNvSpPr/>
      </dsp:nvSpPr>
      <dsp:spPr>
        <a:xfrm>
          <a:off x="5118715" y="4021562"/>
          <a:ext cx="1715217" cy="1072010"/>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MRE</a:t>
          </a:r>
        </a:p>
      </dsp:txBody>
      <dsp:txXfrm>
        <a:off x="5150113" y="4052960"/>
        <a:ext cx="1652421" cy="10092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375CD5-6802-4343-8C7A-BC8C22918FA7}">
      <dsp:nvSpPr>
        <dsp:cNvPr id="0" name=""/>
        <dsp:cNvSpPr/>
      </dsp:nvSpPr>
      <dsp:spPr>
        <a:xfrm>
          <a:off x="1972" y="1568154"/>
          <a:ext cx="2000679" cy="927690"/>
        </a:xfrm>
        <a:prstGeom prst="homePlate">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dirty="0"/>
            <a:t>No/Mild Fibrosis F0-2</a:t>
          </a:r>
        </a:p>
      </dsp:txBody>
      <dsp:txXfrm>
        <a:off x="1972" y="1568154"/>
        <a:ext cx="1768757" cy="927690"/>
      </dsp:txXfrm>
    </dsp:sp>
    <dsp:sp modelId="{5B119966-A371-3F41-857F-9AB3AC71221C}">
      <dsp:nvSpPr>
        <dsp:cNvPr id="0" name=""/>
        <dsp:cNvSpPr/>
      </dsp:nvSpPr>
      <dsp:spPr>
        <a:xfrm>
          <a:off x="1538806" y="1568154"/>
          <a:ext cx="2928439" cy="927690"/>
        </a:xfrm>
        <a:prstGeom prst="chevron">
          <a:avLst/>
        </a:prstGeom>
        <a:gradFill rotWithShape="0">
          <a:gsLst>
            <a:gs pos="0">
              <a:schemeClr val="accent4">
                <a:hueOff val="-962355"/>
                <a:satOff val="38823"/>
                <a:lumOff val="-8138"/>
                <a:alphaOff val="0"/>
                <a:shade val="70000"/>
                <a:satMod val="150000"/>
              </a:schemeClr>
            </a:gs>
            <a:gs pos="34000">
              <a:schemeClr val="accent4">
                <a:hueOff val="-962355"/>
                <a:satOff val="38823"/>
                <a:lumOff val="-8138"/>
                <a:alphaOff val="0"/>
                <a:shade val="70000"/>
                <a:satMod val="140000"/>
              </a:schemeClr>
            </a:gs>
            <a:gs pos="70000">
              <a:schemeClr val="accent4">
                <a:hueOff val="-962355"/>
                <a:satOff val="38823"/>
                <a:lumOff val="-8138"/>
                <a:alphaOff val="0"/>
                <a:tint val="100000"/>
                <a:shade val="90000"/>
                <a:satMod val="140000"/>
              </a:schemeClr>
            </a:gs>
            <a:gs pos="100000">
              <a:schemeClr val="accent4">
                <a:hueOff val="-962355"/>
                <a:satOff val="38823"/>
                <a:lumOff val="-8138"/>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a:t>Indeterminate</a:t>
          </a:r>
        </a:p>
        <a:p>
          <a:pPr marL="0" lvl="0" indent="0" algn="ctr" defTabSz="889000">
            <a:lnSpc>
              <a:spcPct val="90000"/>
            </a:lnSpc>
            <a:spcBef>
              <a:spcPct val="0"/>
            </a:spcBef>
            <a:spcAft>
              <a:spcPct val="35000"/>
            </a:spcAft>
            <a:buNone/>
          </a:pPr>
          <a:r>
            <a:rPr lang="en-US" sz="2000" b="1" kern="1200"/>
            <a:t> ?</a:t>
          </a:r>
          <a:endParaRPr lang="en-US" sz="2000" b="1" kern="1200" dirty="0"/>
        </a:p>
      </dsp:txBody>
      <dsp:txXfrm>
        <a:off x="2002651" y="1568154"/>
        <a:ext cx="2000749" cy="927690"/>
      </dsp:txXfrm>
    </dsp:sp>
    <dsp:sp modelId="{91B3497B-3471-D24D-B5B0-372B99172947}">
      <dsp:nvSpPr>
        <dsp:cNvPr id="0" name=""/>
        <dsp:cNvSpPr/>
      </dsp:nvSpPr>
      <dsp:spPr>
        <a:xfrm>
          <a:off x="4003401" y="1568154"/>
          <a:ext cx="2319225" cy="927690"/>
        </a:xfrm>
        <a:prstGeom prst="chevron">
          <a:avLst/>
        </a:prstGeom>
        <a:gradFill rotWithShape="0">
          <a:gsLst>
            <a:gs pos="0">
              <a:schemeClr val="accent4">
                <a:hueOff val="-1924710"/>
                <a:satOff val="77646"/>
                <a:lumOff val="-16276"/>
                <a:alphaOff val="0"/>
                <a:shade val="70000"/>
                <a:satMod val="150000"/>
              </a:schemeClr>
            </a:gs>
            <a:gs pos="34000">
              <a:schemeClr val="accent4">
                <a:hueOff val="-1924710"/>
                <a:satOff val="77646"/>
                <a:lumOff val="-16276"/>
                <a:alphaOff val="0"/>
                <a:shade val="70000"/>
                <a:satMod val="140000"/>
              </a:schemeClr>
            </a:gs>
            <a:gs pos="70000">
              <a:schemeClr val="accent4">
                <a:hueOff val="-1924710"/>
                <a:satOff val="77646"/>
                <a:lumOff val="-16276"/>
                <a:alphaOff val="0"/>
                <a:tint val="100000"/>
                <a:shade val="90000"/>
                <a:satMod val="140000"/>
              </a:schemeClr>
            </a:gs>
            <a:gs pos="100000">
              <a:schemeClr val="accent4">
                <a:hueOff val="-1924710"/>
                <a:satOff val="77646"/>
                <a:lumOff val="-16276"/>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dirty="0"/>
            <a:t>Advanced Fibrosis F3-4</a:t>
          </a:r>
        </a:p>
      </dsp:txBody>
      <dsp:txXfrm>
        <a:off x="4467246" y="1568154"/>
        <a:ext cx="1391535" cy="9276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375CD5-6802-4343-8C7A-BC8C22918FA7}">
      <dsp:nvSpPr>
        <dsp:cNvPr id="0" name=""/>
        <dsp:cNvSpPr/>
      </dsp:nvSpPr>
      <dsp:spPr>
        <a:xfrm>
          <a:off x="2475" y="1449780"/>
          <a:ext cx="2511258" cy="1164439"/>
        </a:xfrm>
        <a:prstGeom prst="homePlate">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dirty="0"/>
            <a:t>No/Mild Fibrosis F0-2</a:t>
          </a:r>
        </a:p>
      </dsp:txBody>
      <dsp:txXfrm>
        <a:off x="2475" y="1449780"/>
        <a:ext cx="2220148" cy="1164439"/>
      </dsp:txXfrm>
    </dsp:sp>
    <dsp:sp modelId="{5B119966-A371-3F41-857F-9AB3AC71221C}">
      <dsp:nvSpPr>
        <dsp:cNvPr id="0" name=""/>
        <dsp:cNvSpPr/>
      </dsp:nvSpPr>
      <dsp:spPr>
        <a:xfrm>
          <a:off x="1931514" y="1449780"/>
          <a:ext cx="3675785" cy="1164439"/>
        </a:xfrm>
        <a:prstGeom prst="chevron">
          <a:avLst/>
        </a:prstGeom>
        <a:gradFill rotWithShape="0">
          <a:gsLst>
            <a:gs pos="0">
              <a:schemeClr val="accent4">
                <a:hueOff val="-962355"/>
                <a:satOff val="38823"/>
                <a:lumOff val="-8138"/>
                <a:alphaOff val="0"/>
                <a:shade val="70000"/>
                <a:satMod val="150000"/>
              </a:schemeClr>
            </a:gs>
            <a:gs pos="34000">
              <a:schemeClr val="accent4">
                <a:hueOff val="-962355"/>
                <a:satOff val="38823"/>
                <a:lumOff val="-8138"/>
                <a:alphaOff val="0"/>
                <a:shade val="70000"/>
                <a:satMod val="140000"/>
              </a:schemeClr>
            </a:gs>
            <a:gs pos="70000">
              <a:schemeClr val="accent4">
                <a:hueOff val="-962355"/>
                <a:satOff val="38823"/>
                <a:lumOff val="-8138"/>
                <a:alphaOff val="0"/>
                <a:tint val="100000"/>
                <a:shade val="90000"/>
                <a:satMod val="140000"/>
              </a:schemeClr>
            </a:gs>
            <a:gs pos="100000">
              <a:schemeClr val="accent4">
                <a:hueOff val="-962355"/>
                <a:satOff val="38823"/>
                <a:lumOff val="-8138"/>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a:t>Indeterminate</a:t>
          </a:r>
        </a:p>
        <a:p>
          <a:pPr marL="0" lvl="0" indent="0" algn="ctr" defTabSz="889000">
            <a:lnSpc>
              <a:spcPct val="90000"/>
            </a:lnSpc>
            <a:spcBef>
              <a:spcPct val="0"/>
            </a:spcBef>
            <a:spcAft>
              <a:spcPct val="35000"/>
            </a:spcAft>
            <a:buNone/>
          </a:pPr>
          <a:r>
            <a:rPr lang="en-US" sz="2000" b="1" kern="1200"/>
            <a:t> ?</a:t>
          </a:r>
          <a:endParaRPr lang="en-US" sz="2000" b="1" kern="1200" dirty="0"/>
        </a:p>
      </dsp:txBody>
      <dsp:txXfrm>
        <a:off x="2513734" y="1449780"/>
        <a:ext cx="2511346" cy="1164439"/>
      </dsp:txXfrm>
    </dsp:sp>
    <dsp:sp modelId="{91B3497B-3471-D24D-B5B0-372B99172947}">
      <dsp:nvSpPr>
        <dsp:cNvPr id="0" name=""/>
        <dsp:cNvSpPr/>
      </dsp:nvSpPr>
      <dsp:spPr>
        <a:xfrm>
          <a:off x="5025080" y="1449780"/>
          <a:ext cx="2911098" cy="1164439"/>
        </a:xfrm>
        <a:prstGeom prst="chevron">
          <a:avLst/>
        </a:prstGeom>
        <a:gradFill rotWithShape="0">
          <a:gsLst>
            <a:gs pos="0">
              <a:schemeClr val="accent4">
                <a:hueOff val="-1924710"/>
                <a:satOff val="77646"/>
                <a:lumOff val="-16276"/>
                <a:alphaOff val="0"/>
                <a:shade val="70000"/>
                <a:satMod val="150000"/>
              </a:schemeClr>
            </a:gs>
            <a:gs pos="34000">
              <a:schemeClr val="accent4">
                <a:hueOff val="-1924710"/>
                <a:satOff val="77646"/>
                <a:lumOff val="-16276"/>
                <a:alphaOff val="0"/>
                <a:shade val="70000"/>
                <a:satMod val="140000"/>
              </a:schemeClr>
            </a:gs>
            <a:gs pos="70000">
              <a:schemeClr val="accent4">
                <a:hueOff val="-1924710"/>
                <a:satOff val="77646"/>
                <a:lumOff val="-16276"/>
                <a:alphaOff val="0"/>
                <a:tint val="100000"/>
                <a:shade val="90000"/>
                <a:satMod val="140000"/>
              </a:schemeClr>
            </a:gs>
            <a:gs pos="100000">
              <a:schemeClr val="accent4">
                <a:hueOff val="-1924710"/>
                <a:satOff val="77646"/>
                <a:lumOff val="-16276"/>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a:t>Advanced Fibrosis F3-4</a:t>
          </a:r>
          <a:endParaRPr lang="en-US" sz="2000" b="1" kern="1200" dirty="0"/>
        </a:p>
      </dsp:txBody>
      <dsp:txXfrm>
        <a:off x="5607300" y="1449780"/>
        <a:ext cx="1746659" cy="11644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375CD5-6802-4343-8C7A-BC8C22918FA7}">
      <dsp:nvSpPr>
        <dsp:cNvPr id="0" name=""/>
        <dsp:cNvSpPr/>
      </dsp:nvSpPr>
      <dsp:spPr>
        <a:xfrm>
          <a:off x="189" y="941437"/>
          <a:ext cx="3180036" cy="1474542"/>
        </a:xfrm>
        <a:prstGeom prst="homePlate">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dirty="0"/>
            <a:t>No/Mild Fibrosis F0-2</a:t>
          </a:r>
        </a:p>
      </dsp:txBody>
      <dsp:txXfrm>
        <a:off x="189" y="941437"/>
        <a:ext cx="2811401" cy="1474542"/>
      </dsp:txXfrm>
    </dsp:sp>
    <dsp:sp modelId="{5B119966-A371-3F41-857F-9AB3AC71221C}">
      <dsp:nvSpPr>
        <dsp:cNvPr id="0" name=""/>
        <dsp:cNvSpPr/>
      </dsp:nvSpPr>
      <dsp:spPr>
        <a:xfrm>
          <a:off x="2442953" y="941437"/>
          <a:ext cx="2546425" cy="1474542"/>
        </a:xfrm>
        <a:prstGeom prst="chevron">
          <a:avLst/>
        </a:prstGeom>
        <a:gradFill rotWithShape="0">
          <a:gsLst>
            <a:gs pos="0">
              <a:schemeClr val="accent4">
                <a:hueOff val="-962355"/>
                <a:satOff val="38823"/>
                <a:lumOff val="-8138"/>
                <a:alphaOff val="0"/>
                <a:shade val="70000"/>
                <a:satMod val="150000"/>
              </a:schemeClr>
            </a:gs>
            <a:gs pos="34000">
              <a:schemeClr val="accent4">
                <a:hueOff val="-962355"/>
                <a:satOff val="38823"/>
                <a:lumOff val="-8138"/>
                <a:alphaOff val="0"/>
                <a:shade val="70000"/>
                <a:satMod val="140000"/>
              </a:schemeClr>
            </a:gs>
            <a:gs pos="70000">
              <a:schemeClr val="accent4">
                <a:hueOff val="-962355"/>
                <a:satOff val="38823"/>
                <a:lumOff val="-8138"/>
                <a:alphaOff val="0"/>
                <a:tint val="100000"/>
                <a:shade val="90000"/>
                <a:satMod val="140000"/>
              </a:schemeClr>
            </a:gs>
            <a:gs pos="100000">
              <a:schemeClr val="accent4">
                <a:hueOff val="-962355"/>
                <a:satOff val="38823"/>
                <a:lumOff val="-8138"/>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Indeterminate</a:t>
          </a:r>
        </a:p>
        <a:p>
          <a:pPr marL="0" lvl="0" indent="0" algn="ctr" defTabSz="533400">
            <a:lnSpc>
              <a:spcPct val="90000"/>
            </a:lnSpc>
            <a:spcBef>
              <a:spcPct val="0"/>
            </a:spcBef>
            <a:spcAft>
              <a:spcPct val="35000"/>
            </a:spcAft>
            <a:buNone/>
          </a:pPr>
          <a:r>
            <a:rPr lang="en-US" sz="1200" b="1" kern="1200"/>
            <a:t> ?</a:t>
          </a:r>
          <a:endParaRPr lang="en-US" sz="1200" b="1" kern="1200" dirty="0"/>
        </a:p>
      </dsp:txBody>
      <dsp:txXfrm>
        <a:off x="3180224" y="941437"/>
        <a:ext cx="1071883" cy="1474542"/>
      </dsp:txXfrm>
    </dsp:sp>
    <dsp:sp modelId="{91B3497B-3471-D24D-B5B0-372B99172947}">
      <dsp:nvSpPr>
        <dsp:cNvPr id="0" name=""/>
        <dsp:cNvSpPr/>
      </dsp:nvSpPr>
      <dsp:spPr>
        <a:xfrm>
          <a:off x="4252107" y="941437"/>
          <a:ext cx="3686357" cy="1474542"/>
        </a:xfrm>
        <a:prstGeom prst="chevron">
          <a:avLst/>
        </a:prstGeom>
        <a:gradFill rotWithShape="0">
          <a:gsLst>
            <a:gs pos="0">
              <a:schemeClr val="accent4">
                <a:hueOff val="-1924710"/>
                <a:satOff val="77646"/>
                <a:lumOff val="-16276"/>
                <a:alphaOff val="0"/>
                <a:shade val="70000"/>
                <a:satMod val="150000"/>
              </a:schemeClr>
            </a:gs>
            <a:gs pos="34000">
              <a:schemeClr val="accent4">
                <a:hueOff val="-1924710"/>
                <a:satOff val="77646"/>
                <a:lumOff val="-16276"/>
                <a:alphaOff val="0"/>
                <a:shade val="70000"/>
                <a:satMod val="140000"/>
              </a:schemeClr>
            </a:gs>
            <a:gs pos="70000">
              <a:schemeClr val="accent4">
                <a:hueOff val="-1924710"/>
                <a:satOff val="77646"/>
                <a:lumOff val="-16276"/>
                <a:alphaOff val="0"/>
                <a:tint val="100000"/>
                <a:shade val="90000"/>
                <a:satMod val="140000"/>
              </a:schemeClr>
            </a:gs>
            <a:gs pos="100000">
              <a:schemeClr val="accent4">
                <a:hueOff val="-1924710"/>
                <a:satOff val="77646"/>
                <a:lumOff val="-16276"/>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a:t>Advanced Fibrosis F3-4</a:t>
          </a:r>
          <a:endParaRPr lang="en-US" sz="2000" b="1" kern="1200" dirty="0"/>
        </a:p>
      </dsp:txBody>
      <dsp:txXfrm>
        <a:off x="4989378" y="941437"/>
        <a:ext cx="2211815" cy="14745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589003-5AEA-4C9B-93F0-574F079F4E65}">
      <dsp:nvSpPr>
        <dsp:cNvPr id="0" name=""/>
        <dsp:cNvSpPr/>
      </dsp:nvSpPr>
      <dsp:spPr>
        <a:xfrm>
          <a:off x="1695223" y="0"/>
          <a:ext cx="4119611" cy="4119611"/>
        </a:xfrm>
        <a:prstGeom prst="triangle">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AB442-487D-43C8-B9CD-016CF19427E4}">
      <dsp:nvSpPr>
        <dsp:cNvPr id="0" name=""/>
        <dsp:cNvSpPr/>
      </dsp:nvSpPr>
      <dsp:spPr>
        <a:xfrm>
          <a:off x="3755029" y="414173"/>
          <a:ext cx="2677747" cy="975189"/>
        </a:xfrm>
        <a:prstGeom prst="roundRect">
          <a:avLst/>
        </a:prstGeom>
        <a:solidFill>
          <a:schemeClr val="lt1">
            <a:alpha val="90000"/>
            <a:hueOff val="0"/>
            <a:satOff val="0"/>
            <a:lumOff val="0"/>
            <a:alphaOff val="0"/>
          </a:schemeClr>
        </a:solidFill>
        <a:ln w="2642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5% weight loss </a:t>
          </a:r>
          <a:r>
            <a:rPr lang="en-US" sz="2000" kern="1200" dirty="0">
              <a:sym typeface="Wingdings" panose="05000000000000000000" pitchFamily="2" charset="2"/>
            </a:rPr>
            <a:t>improve hepatic steatosis</a:t>
          </a:r>
          <a:endParaRPr lang="en-US" sz="2000" kern="1200" dirty="0"/>
        </a:p>
      </dsp:txBody>
      <dsp:txXfrm>
        <a:off x="3802634" y="461778"/>
        <a:ext cx="2582537" cy="879979"/>
      </dsp:txXfrm>
    </dsp:sp>
    <dsp:sp modelId="{62EE43A0-736C-40E6-9430-E8917EF8D042}">
      <dsp:nvSpPr>
        <dsp:cNvPr id="0" name=""/>
        <dsp:cNvSpPr/>
      </dsp:nvSpPr>
      <dsp:spPr>
        <a:xfrm>
          <a:off x="3755029" y="1511261"/>
          <a:ext cx="2677747" cy="975189"/>
        </a:xfrm>
        <a:prstGeom prst="roundRect">
          <a:avLst/>
        </a:prstGeom>
        <a:solidFill>
          <a:schemeClr val="lt1">
            <a:alpha val="90000"/>
            <a:hueOff val="0"/>
            <a:satOff val="0"/>
            <a:lumOff val="0"/>
            <a:alphaOff val="0"/>
          </a:schemeClr>
        </a:solidFill>
        <a:ln w="26425" cap="flat" cmpd="sng" algn="ctr">
          <a:solidFill>
            <a:schemeClr val="accent2">
              <a:hueOff val="627056"/>
              <a:satOff val="-3413"/>
              <a:lumOff val="12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7% weight loss </a:t>
          </a:r>
          <a:r>
            <a:rPr lang="en-US" sz="2000" kern="1200" dirty="0">
              <a:sym typeface="Wingdings" panose="05000000000000000000" pitchFamily="2" charset="2"/>
            </a:rPr>
            <a:t> improve MASH</a:t>
          </a:r>
          <a:endParaRPr lang="en-US" sz="2000" kern="1200" dirty="0"/>
        </a:p>
      </dsp:txBody>
      <dsp:txXfrm>
        <a:off x="3802634" y="1558866"/>
        <a:ext cx="2582537" cy="879979"/>
      </dsp:txXfrm>
    </dsp:sp>
    <dsp:sp modelId="{36514F6B-18FD-4641-87C9-27889D746C12}">
      <dsp:nvSpPr>
        <dsp:cNvPr id="0" name=""/>
        <dsp:cNvSpPr/>
      </dsp:nvSpPr>
      <dsp:spPr>
        <a:xfrm>
          <a:off x="3755029" y="2608349"/>
          <a:ext cx="2677747" cy="975189"/>
        </a:xfrm>
        <a:prstGeom prst="roundRect">
          <a:avLst/>
        </a:prstGeom>
        <a:solidFill>
          <a:schemeClr val="lt1">
            <a:alpha val="90000"/>
            <a:hueOff val="0"/>
            <a:satOff val="0"/>
            <a:lumOff val="0"/>
            <a:alphaOff val="0"/>
          </a:schemeClr>
        </a:solidFill>
        <a:ln w="26425" cap="flat" cmpd="sng" algn="ctr">
          <a:solidFill>
            <a:schemeClr val="accent2">
              <a:hueOff val="1254112"/>
              <a:satOff val="-6827"/>
              <a:lumOff val="25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10% weight loss </a:t>
          </a:r>
          <a:r>
            <a:rPr lang="en-US" sz="2000" kern="1200" dirty="0">
              <a:sym typeface="Wingdings" panose="05000000000000000000" pitchFamily="2" charset="2"/>
            </a:rPr>
            <a:t> improve fibrosis</a:t>
          </a:r>
          <a:endParaRPr lang="en-US" sz="2000" kern="1200" dirty="0"/>
        </a:p>
      </dsp:txBody>
      <dsp:txXfrm>
        <a:off x="3802634" y="2655954"/>
        <a:ext cx="2582537" cy="8799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3B1CC-F724-1548-B7CA-32D00C0EEEBA}">
      <dsp:nvSpPr>
        <dsp:cNvPr id="0" name=""/>
        <dsp:cNvSpPr/>
      </dsp:nvSpPr>
      <dsp:spPr>
        <a:xfrm rot="5400000">
          <a:off x="5104881" y="-2196121"/>
          <a:ext cx="525548" cy="5051911"/>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1200-1600 calories</a:t>
          </a:r>
        </a:p>
      </dsp:txBody>
      <dsp:txXfrm rot="-5400000">
        <a:off x="2841700" y="92715"/>
        <a:ext cx="5026256" cy="474238"/>
      </dsp:txXfrm>
    </dsp:sp>
    <dsp:sp modelId="{8AB25E94-1F4E-9940-9C42-E2022CFD8B5A}">
      <dsp:nvSpPr>
        <dsp:cNvPr id="0" name=""/>
        <dsp:cNvSpPr/>
      </dsp:nvSpPr>
      <dsp:spPr>
        <a:xfrm>
          <a:off x="0" y="1365"/>
          <a:ext cx="2841699" cy="656935"/>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Daily Calories</a:t>
          </a:r>
        </a:p>
      </dsp:txBody>
      <dsp:txXfrm>
        <a:off x="32069" y="33434"/>
        <a:ext cx="2777561" cy="592797"/>
      </dsp:txXfrm>
    </dsp:sp>
    <dsp:sp modelId="{49FE4D6E-7F1C-C54D-849B-7123D1FE45EE}">
      <dsp:nvSpPr>
        <dsp:cNvPr id="0" name=""/>
        <dsp:cNvSpPr/>
      </dsp:nvSpPr>
      <dsp:spPr>
        <a:xfrm rot="5400000">
          <a:off x="5104881" y="-1506339"/>
          <a:ext cx="525548" cy="5051911"/>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20-30% of daily calories</a:t>
          </a:r>
        </a:p>
        <a:p>
          <a:pPr marL="171450" lvl="1" indent="-171450" algn="l" defTabSz="800100">
            <a:lnSpc>
              <a:spcPct val="90000"/>
            </a:lnSpc>
            <a:spcBef>
              <a:spcPct val="0"/>
            </a:spcBef>
            <a:spcAft>
              <a:spcPct val="15000"/>
            </a:spcAft>
            <a:buChar char="•"/>
          </a:pPr>
          <a:r>
            <a:rPr lang="en-US" sz="1800" kern="1200" dirty="0"/>
            <a:t>Rich in MUFA and PUFA</a:t>
          </a:r>
        </a:p>
      </dsp:txBody>
      <dsp:txXfrm rot="-5400000">
        <a:off x="2841700" y="782497"/>
        <a:ext cx="5026256" cy="474238"/>
      </dsp:txXfrm>
    </dsp:sp>
    <dsp:sp modelId="{FBCC7FD0-1BA1-A949-9D5D-20937170F23E}">
      <dsp:nvSpPr>
        <dsp:cNvPr id="0" name=""/>
        <dsp:cNvSpPr/>
      </dsp:nvSpPr>
      <dsp:spPr>
        <a:xfrm>
          <a:off x="0" y="691148"/>
          <a:ext cx="2841699" cy="656935"/>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Lipids</a:t>
          </a:r>
        </a:p>
      </dsp:txBody>
      <dsp:txXfrm>
        <a:off x="32069" y="723217"/>
        <a:ext cx="2777561" cy="592797"/>
      </dsp:txXfrm>
    </dsp:sp>
    <dsp:sp modelId="{F5D08D36-DFE4-404D-9CB2-774AD6DD46E2}">
      <dsp:nvSpPr>
        <dsp:cNvPr id="0" name=""/>
        <dsp:cNvSpPr/>
      </dsp:nvSpPr>
      <dsp:spPr>
        <a:xfrm rot="5400000">
          <a:off x="5104881" y="-816556"/>
          <a:ext cx="525548" cy="5051911"/>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1.5 g/kg/day</a:t>
          </a:r>
        </a:p>
        <a:p>
          <a:pPr marL="171450" lvl="1" indent="-171450" algn="l" defTabSz="800100">
            <a:lnSpc>
              <a:spcPct val="90000"/>
            </a:lnSpc>
            <a:spcBef>
              <a:spcPct val="0"/>
            </a:spcBef>
            <a:spcAft>
              <a:spcPct val="15000"/>
            </a:spcAft>
            <a:buChar char="•"/>
          </a:pPr>
          <a:r>
            <a:rPr lang="en-US" sz="1800" kern="1200" dirty="0"/>
            <a:t>Rich in plant-based protein</a:t>
          </a:r>
        </a:p>
      </dsp:txBody>
      <dsp:txXfrm rot="-5400000">
        <a:off x="2841700" y="1472280"/>
        <a:ext cx="5026256" cy="474238"/>
      </dsp:txXfrm>
    </dsp:sp>
    <dsp:sp modelId="{C4E7B73A-FBFF-E74A-8B82-5A02AF5791A0}">
      <dsp:nvSpPr>
        <dsp:cNvPr id="0" name=""/>
        <dsp:cNvSpPr/>
      </dsp:nvSpPr>
      <dsp:spPr>
        <a:xfrm>
          <a:off x="0" y="1370295"/>
          <a:ext cx="2841699" cy="656935"/>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Proteins</a:t>
          </a:r>
        </a:p>
      </dsp:txBody>
      <dsp:txXfrm>
        <a:off x="32069" y="1402364"/>
        <a:ext cx="2777561" cy="592797"/>
      </dsp:txXfrm>
    </dsp:sp>
    <dsp:sp modelId="{88C00E87-5F79-D445-AABA-42336A34212E}">
      <dsp:nvSpPr>
        <dsp:cNvPr id="0" name=""/>
        <dsp:cNvSpPr/>
      </dsp:nvSpPr>
      <dsp:spPr>
        <a:xfrm rot="5400000">
          <a:off x="5104881" y="-126774"/>
          <a:ext cx="525548" cy="5051911"/>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&lt;45-65% of daily calories with decreased simple sugar</a:t>
          </a:r>
        </a:p>
      </dsp:txBody>
      <dsp:txXfrm rot="-5400000">
        <a:off x="2841700" y="2162062"/>
        <a:ext cx="5026256" cy="474238"/>
      </dsp:txXfrm>
    </dsp:sp>
    <dsp:sp modelId="{3E0F92FC-33D5-874A-A9B9-398AADB56B96}">
      <dsp:nvSpPr>
        <dsp:cNvPr id="0" name=""/>
        <dsp:cNvSpPr/>
      </dsp:nvSpPr>
      <dsp:spPr>
        <a:xfrm>
          <a:off x="0" y="2070713"/>
          <a:ext cx="2841699" cy="656935"/>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Carbohydrates</a:t>
          </a:r>
        </a:p>
      </dsp:txBody>
      <dsp:txXfrm>
        <a:off x="32069" y="2102782"/>
        <a:ext cx="2777561" cy="59279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21F532-6969-6645-9EB3-1E84091E2BD0}" type="datetimeFigureOut">
              <a:rPr lang="en-US" smtClean="0"/>
              <a:t>1/19/2026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EDC318-3858-2D4B-BF77-A6216C9EA5F3}" type="slidenum">
              <a:rPr lang="en-US" smtClean="0"/>
              <a:t>‹#›</a:t>
            </a:fld>
            <a:endParaRPr lang="en-US"/>
          </a:p>
        </p:txBody>
      </p:sp>
    </p:spTree>
    <p:extLst>
      <p:ext uri="{BB962C8B-B14F-4D97-AF65-F5344CB8AC3E}">
        <p14:creationId xmlns:p14="http://schemas.microsoft.com/office/powerpoint/2010/main" val="23487133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criteria are based on evidence of hepatic </a:t>
            </a:r>
            <a:r>
              <a:rPr lang="en-US" sz="1200" kern="1200" dirty="0" err="1">
                <a:solidFill>
                  <a:schemeClr val="tx1"/>
                </a:solidFill>
                <a:effectLst/>
                <a:latin typeface="+mn-lt"/>
                <a:ea typeface="+mn-ea"/>
                <a:cs typeface="+mn-cs"/>
              </a:rPr>
              <a:t>steatosis</a:t>
            </a:r>
            <a:r>
              <a:rPr lang="en-US" sz="1200" kern="1200" dirty="0">
                <a:solidFill>
                  <a:schemeClr val="tx1"/>
                </a:solidFill>
                <a:effectLst/>
                <a:latin typeface="+mn-lt"/>
                <a:ea typeface="+mn-ea"/>
                <a:cs typeface="+mn-cs"/>
              </a:rPr>
              <a:t>, in addition to one of the following three criteria, namely overweight/obesity, presence of type 2 diabetes mellitus, or evidence of metabolic </a:t>
            </a:r>
            <a:r>
              <a:rPr lang="en-US" sz="1200" kern="1200" dirty="0" err="1">
                <a:solidFill>
                  <a:schemeClr val="tx1"/>
                </a:solidFill>
                <a:effectLst/>
                <a:latin typeface="+mn-lt"/>
                <a:ea typeface="+mn-ea"/>
                <a:cs typeface="+mn-cs"/>
              </a:rPr>
              <a:t>dysregulation</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5EDC318-3858-2D4B-BF77-A6216C9EA5F3}" type="slidenum">
              <a:rPr lang="en-US" smtClean="0"/>
              <a:t>4</a:t>
            </a:fld>
            <a:endParaRPr lang="en-US"/>
          </a:p>
        </p:txBody>
      </p:sp>
    </p:spTree>
    <p:extLst>
      <p:ext uri="{BB962C8B-B14F-4D97-AF65-F5344CB8AC3E}">
        <p14:creationId xmlns:p14="http://schemas.microsoft.com/office/powerpoint/2010/main" val="2477417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Mediterranean diet-high consumption of monounsaturated fatty acids </a:t>
            </a:r>
            <a:r>
              <a:rPr lang="en-US" sz="1200" kern="1200" dirty="0" err="1">
                <a:solidFill>
                  <a:schemeClr val="tx1"/>
                </a:solidFill>
                <a:effectLst/>
                <a:latin typeface="+mn-lt"/>
                <a:ea typeface="+mn-ea"/>
                <a:cs typeface="+mn-cs"/>
              </a:rPr>
              <a:t>primar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ily</a:t>
            </a:r>
            <a:r>
              <a:rPr lang="en-US" sz="1200" kern="1200" dirty="0">
                <a:solidFill>
                  <a:schemeClr val="tx1"/>
                </a:solidFill>
                <a:effectLst/>
                <a:latin typeface="+mn-lt"/>
                <a:ea typeface="+mn-ea"/>
                <a:cs typeface="+mn-cs"/>
              </a:rPr>
              <a:t> from olives and olive oil, fruit, cereals, whole grain cereals, and low-fat dairy products with infrequent consumption of red meat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beneficial </a:t>
            </a:r>
            <a:r>
              <a:rPr lang="en-US" sz="1200" kern="1200" dirty="0" err="1">
                <a:solidFill>
                  <a:schemeClr val="tx1"/>
                </a:solidFill>
                <a:effectLst/>
                <a:latin typeface="+mn-lt"/>
                <a:ea typeface="+mn-ea"/>
                <a:cs typeface="+mn-cs"/>
              </a:rPr>
              <a:t>cytoprotective</a:t>
            </a:r>
            <a:r>
              <a:rPr lang="en-US" sz="1200" kern="1200" dirty="0">
                <a:solidFill>
                  <a:schemeClr val="tx1"/>
                </a:solidFill>
                <a:effectLst/>
                <a:latin typeface="+mn-lt"/>
                <a:ea typeface="+mn-ea"/>
                <a:cs typeface="+mn-cs"/>
              </a:rPr>
              <a:t> effects of coffee depends not only on caffeine but also on </a:t>
            </a:r>
            <a:r>
              <a:rPr lang="en-US" sz="1200" kern="1200" dirty="0" err="1">
                <a:solidFill>
                  <a:schemeClr val="tx1"/>
                </a:solidFill>
                <a:effectLst/>
                <a:latin typeface="+mn-lt"/>
                <a:ea typeface="+mn-ea"/>
                <a:cs typeface="+mn-cs"/>
              </a:rPr>
              <a:t>diterpens</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chlorogenic</a:t>
            </a:r>
            <a:r>
              <a:rPr lang="en-US" sz="1200" kern="1200" dirty="0">
                <a:solidFill>
                  <a:schemeClr val="tx1"/>
                </a:solidFill>
                <a:effectLst/>
                <a:latin typeface="+mn-lt"/>
                <a:ea typeface="+mn-ea"/>
                <a:cs typeface="+mn-cs"/>
              </a:rPr>
              <a:t> compounds. </a:t>
            </a:r>
            <a:endParaRPr lang="en-US"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5EDC318-3858-2D4B-BF77-A6216C9EA5F3}" type="slidenum">
              <a:rPr lang="en-US" smtClean="0"/>
              <a:t>46</a:t>
            </a:fld>
            <a:endParaRPr lang="en-US"/>
          </a:p>
        </p:txBody>
      </p:sp>
    </p:spTree>
    <p:extLst>
      <p:ext uri="{BB962C8B-B14F-4D97-AF65-F5344CB8AC3E}">
        <p14:creationId xmlns:p14="http://schemas.microsoft.com/office/powerpoint/2010/main" val="2573229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1196975" y="704850"/>
            <a:ext cx="4640263" cy="3481388"/>
          </a:xfrm>
          <a:prstGeom prst="rect">
            <a:avLst/>
          </a:prstGeom>
        </p:spPr>
      </p:sp>
      <p:sp>
        <p:nvSpPr>
          <p:cNvPr id="49" name="PlaceHolder 2"/>
          <p:cNvSpPr>
            <a:spLocks noGrp="1"/>
          </p:cNvSpPr>
          <p:nvPr>
            <p:ph type="body"/>
          </p:nvPr>
        </p:nvSpPr>
        <p:spPr>
          <a:xfrm>
            <a:off x="703440" y="4410000"/>
            <a:ext cx="5627160" cy="4177800"/>
          </a:xfrm>
          <a:prstGeom prst="rect">
            <a:avLst/>
          </a:prstGeom>
        </p:spPr>
        <p:txBody>
          <a:bodyPr lIns="0" tIns="0" rIns="0" bIns="0"/>
          <a:lstStyle/>
          <a:p>
            <a:pPr>
              <a:lnSpc>
                <a:spcPct val="100000"/>
              </a:lnSpc>
            </a:pPr>
            <a:r>
              <a:rPr lang="en-US" sz="1200" b="0" i="0" dirty="0">
                <a:solidFill>
                  <a:srgbClr val="4D4D4D"/>
                </a:solidFill>
                <a:effectLst/>
                <a:latin typeface="ff-quadraat-web-pro"/>
              </a:rPr>
              <a:t>In NASH, THR-β function in the liver is impaired, which leads to a reduction in mitochondrial function and β-oxidation of fatty acids in association with an increase in fibrosis.</a:t>
            </a:r>
            <a:endParaRPr lang="en-US" sz="1000" b="0" strike="noStrike" spc="-1" dirty="0">
              <a:latin typeface="Arial Unicode MS"/>
              <a:ea typeface="Arial Unicode MS"/>
            </a:endParaRPr>
          </a:p>
          <a:p>
            <a:pPr>
              <a:lnSpc>
                <a:spcPct val="100000"/>
              </a:lnSpc>
            </a:pPr>
            <a:r>
              <a:rPr lang="en-US" sz="1000" b="0" strike="noStrike" spc="-1" dirty="0">
                <a:latin typeface="Arial Unicode MS"/>
                <a:ea typeface="Arial Unicode MS"/>
              </a:rPr>
              <a:t>Figure 1. Primary and Key Secondary End Points. The two primary end points at week 52 were resolution of nonalcoholic steatohepatitis (NASH) with no worsening of fibrosis (Panel A), and an improvement (reduction) in fibrosis by at least one stage with no worsening of the nonalcoholic fatty liver disease (NAFLD) activity score (Panel B). The key secondary end point was the percent change from baseline in the low-density lipoprotein (LDL) cholesterol level at week 24 (Panel C). The NAFLD activity score is assessed on a scale of 0 to 8, with higher scores indicating more severe disease; the components of this measure are steatosis (assessed on a scale of 0 to 3), lobular inflammation (assessed on a scale of 0 to 3), and hepatocellular ballooning (assessed on a scale of 0 to 2). NASH resolution was defined as achievement of a hepatocellular ballooning score of 0, a lobular inflammation score of 0 or 1, and a reduction in the NAFLD activity score by at least 2 points. Fibrosis stages range from F0 (no fibrosis) to F4 (cirrhosis). A total of 11 patients had a delay in their week 52 biopsy due to coronavirus disease 2019–related closure of the biopsy site or related reasons and were removed from the primary analysis population for liver-biopsy analyses.</a:t>
            </a:r>
            <a:endParaRPr lang="en-US" sz="1000" b="0" strike="noStrike" spc="-1" dirty="0">
              <a:latin typeface="Arial"/>
            </a:endParaRPr>
          </a:p>
        </p:txBody>
      </p:sp>
    </p:spTree>
    <p:extLst>
      <p:ext uri="{BB962C8B-B14F-4D97-AF65-F5344CB8AC3E}">
        <p14:creationId xmlns:p14="http://schemas.microsoft.com/office/powerpoint/2010/main" val="481064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Reduced HbA1C, insulin resistance, plasma </a:t>
            </a:r>
            <a:r>
              <a:rPr lang="en-US" dirty="0" err="1"/>
              <a:t>lipd</a:t>
            </a:r>
            <a:r>
              <a:rPr lang="en-US" dirty="0"/>
              <a:t> level</a:t>
            </a:r>
          </a:p>
        </p:txBody>
      </p:sp>
      <p:sp>
        <p:nvSpPr>
          <p:cNvPr id="4" name="Slide Number Placeholder 3"/>
          <p:cNvSpPr>
            <a:spLocks noGrp="1"/>
          </p:cNvSpPr>
          <p:nvPr>
            <p:ph type="sldNum" sz="quarter" idx="5"/>
          </p:nvPr>
        </p:nvSpPr>
        <p:spPr/>
        <p:txBody>
          <a:bodyPr/>
          <a:lstStyle/>
          <a:p>
            <a:fld id="{95EDC318-3858-2D4B-BF77-A6216C9EA5F3}" type="slidenum">
              <a:rPr lang="en-US" smtClean="0"/>
              <a:t>56</a:t>
            </a:fld>
            <a:endParaRPr lang="en-US"/>
          </a:p>
        </p:txBody>
      </p:sp>
    </p:spTree>
    <p:extLst>
      <p:ext uri="{BB962C8B-B14F-4D97-AF65-F5344CB8AC3E}">
        <p14:creationId xmlns:p14="http://schemas.microsoft.com/office/powerpoint/2010/main" val="678559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EDC318-3858-2D4B-BF77-A6216C9EA5F3}" type="slidenum">
              <a:rPr lang="en-US" smtClean="0"/>
              <a:t>57</a:t>
            </a:fld>
            <a:endParaRPr lang="en-US"/>
          </a:p>
        </p:txBody>
      </p:sp>
    </p:spTree>
    <p:extLst>
      <p:ext uri="{BB962C8B-B14F-4D97-AF65-F5344CB8AC3E}">
        <p14:creationId xmlns:p14="http://schemas.microsoft.com/office/powerpoint/2010/main" val="696716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Orlistat- </a:t>
            </a:r>
            <a:r>
              <a:rPr lang="en-US" sz="1800" b="0" i="0" u="none" strike="noStrike" baseline="0" dirty="0">
                <a:latin typeface="ACaslonPro-Regular"/>
              </a:rPr>
              <a:t>reversible inhibitor of gastric and pancreatic lipase and acts by directly blocking absorption of about 30% of dietary triglycerides (120 mg 3 times per day with meal)</a:t>
            </a:r>
          </a:p>
          <a:p>
            <a:pPr algn="l"/>
            <a:r>
              <a:rPr lang="en-US" sz="1800" b="0" i="0" u="none" strike="noStrike" baseline="0" dirty="0">
                <a:latin typeface="ACaslonPro-Regular"/>
              </a:rPr>
              <a:t>Phentermine is a hypothalamic adrenergic agonist that stimulates the sympathetic nervous system, resulting in decreased appetite and increased resting Energy expenditure.</a:t>
            </a:r>
            <a:endParaRPr lang="en-US" dirty="0"/>
          </a:p>
        </p:txBody>
      </p:sp>
      <p:sp>
        <p:nvSpPr>
          <p:cNvPr id="4" name="Slide Number Placeholder 3"/>
          <p:cNvSpPr>
            <a:spLocks noGrp="1"/>
          </p:cNvSpPr>
          <p:nvPr>
            <p:ph type="sldNum" sz="quarter" idx="5"/>
          </p:nvPr>
        </p:nvSpPr>
        <p:spPr/>
        <p:txBody>
          <a:bodyPr/>
          <a:lstStyle/>
          <a:p>
            <a:fld id="{95EDC318-3858-2D4B-BF77-A6216C9EA5F3}" type="slidenum">
              <a:rPr lang="en-US" smtClean="0"/>
              <a:t>60</a:t>
            </a:fld>
            <a:endParaRPr lang="en-US"/>
          </a:p>
        </p:txBody>
      </p:sp>
    </p:spTree>
    <p:extLst>
      <p:ext uri="{BB962C8B-B14F-4D97-AF65-F5344CB8AC3E}">
        <p14:creationId xmlns:p14="http://schemas.microsoft.com/office/powerpoint/2010/main" val="1689747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Twenty-one patients with early </a:t>
            </a:r>
            <a:r>
              <a:rPr lang="en-US"/>
              <a:t>hepatic fibrosis</a:t>
            </a:r>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Six months after IGB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NAS improved in 18 of 20 patients (90%), with a median decrease of 3 points (range, 1–4 points); 16 of 20 patients (80%) had improvements of 2 points or more. Fibrosis improved by 1.17 stages in 15% of patients, and MRE-detected fibrosis improved by 1.5 stages in 10 of 20 patients (50%). </a:t>
            </a:r>
            <a:endParaRPr lang="en-US" dirty="0"/>
          </a:p>
        </p:txBody>
      </p:sp>
      <p:sp>
        <p:nvSpPr>
          <p:cNvPr id="4" name="Slide Number Placeholder 3"/>
          <p:cNvSpPr>
            <a:spLocks noGrp="1"/>
          </p:cNvSpPr>
          <p:nvPr>
            <p:ph type="sldNum" sz="quarter" idx="5"/>
          </p:nvPr>
        </p:nvSpPr>
        <p:spPr/>
        <p:txBody>
          <a:bodyPr/>
          <a:lstStyle/>
          <a:p>
            <a:fld id="{95EDC318-3858-2D4B-BF77-A6216C9EA5F3}" type="slidenum">
              <a:rPr lang="en-US" smtClean="0"/>
              <a:t>61</a:t>
            </a:fld>
            <a:endParaRPr lang="en-US"/>
          </a:p>
        </p:txBody>
      </p:sp>
    </p:spTree>
    <p:extLst>
      <p:ext uri="{BB962C8B-B14F-4D97-AF65-F5344CB8AC3E}">
        <p14:creationId xmlns:p14="http://schemas.microsoft.com/office/powerpoint/2010/main" val="219512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2E2E"/>
                </a:solidFill>
                <a:effectLst/>
                <a:latin typeface="NexusSerif"/>
              </a:rPr>
              <a:t>One hundred eighteen patients with obesity and NAFLD underwent ESG and were followed for 2 years.</a:t>
            </a:r>
          </a:p>
          <a:p>
            <a:r>
              <a:rPr lang="en-US" b="0" i="0" dirty="0">
                <a:solidFill>
                  <a:srgbClr val="2E2E2E"/>
                </a:solidFill>
                <a:effectLst/>
                <a:latin typeface="NexusSerif"/>
              </a:rPr>
              <a:t>NAFLD were identified using hepatic steatosis index (HSI) model</a:t>
            </a:r>
            <a:endParaRPr lang="en-US" dirty="0"/>
          </a:p>
        </p:txBody>
      </p:sp>
      <p:sp>
        <p:nvSpPr>
          <p:cNvPr id="4" name="Slide Number Placeholder 3"/>
          <p:cNvSpPr>
            <a:spLocks noGrp="1"/>
          </p:cNvSpPr>
          <p:nvPr>
            <p:ph type="sldNum" sz="quarter" idx="5"/>
          </p:nvPr>
        </p:nvSpPr>
        <p:spPr/>
        <p:txBody>
          <a:bodyPr/>
          <a:lstStyle/>
          <a:p>
            <a:fld id="{95EDC318-3858-2D4B-BF77-A6216C9EA5F3}" type="slidenum">
              <a:rPr lang="en-US" smtClean="0"/>
              <a:t>62</a:t>
            </a:fld>
            <a:endParaRPr lang="en-US"/>
          </a:p>
        </p:txBody>
      </p:sp>
    </p:spTree>
    <p:extLst>
      <p:ext uri="{BB962C8B-B14F-4D97-AF65-F5344CB8AC3E}">
        <p14:creationId xmlns:p14="http://schemas.microsoft.com/office/powerpoint/2010/main" val="545139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u="none" strike="noStrike" baseline="0" dirty="0">
                <a:solidFill>
                  <a:srgbClr val="000000"/>
                </a:solidFill>
                <a:latin typeface="ScalaLancetPro"/>
              </a:rPr>
              <a:t> </a:t>
            </a:r>
            <a:r>
              <a:rPr lang="en-US" sz="1800" b="1" i="0" u="none" strike="noStrike" baseline="0" dirty="0" err="1">
                <a:solidFill>
                  <a:srgbClr val="000000"/>
                </a:solidFill>
                <a:latin typeface="ScalaLancetPro"/>
              </a:rPr>
              <a:t>multicentre</a:t>
            </a:r>
            <a:r>
              <a:rPr lang="en-US" sz="1800" b="1" i="0" u="none" strike="noStrike" baseline="0" dirty="0">
                <a:solidFill>
                  <a:srgbClr val="000000"/>
                </a:solidFill>
                <a:latin typeface="ScalaLancetPro"/>
              </a:rPr>
              <a:t>, open-label, </a:t>
            </a:r>
            <a:r>
              <a:rPr lang="en-US" sz="1800" b="1" i="0" u="none" strike="noStrike" baseline="0" dirty="0" err="1">
                <a:solidFill>
                  <a:srgbClr val="000000"/>
                </a:solidFill>
                <a:latin typeface="ScalaLancetPro"/>
              </a:rPr>
              <a:t>randomised</a:t>
            </a:r>
            <a:r>
              <a:rPr lang="en-US" sz="1800" b="1" i="0" u="none" strike="noStrike" baseline="0" dirty="0">
                <a:solidFill>
                  <a:srgbClr val="000000"/>
                </a:solidFill>
                <a:latin typeface="ScalaLancetPro"/>
              </a:rPr>
              <a:t> trial at three major hospitals in Rome, Italy. </a:t>
            </a:r>
            <a:r>
              <a:rPr lang="en-US" sz="1800" b="0" i="0" u="none" strike="noStrike" baseline="0" dirty="0">
                <a:solidFill>
                  <a:srgbClr val="000000"/>
                </a:solidFill>
                <a:latin typeface="ScalaLancetPro"/>
              </a:rPr>
              <a:t> </a:t>
            </a:r>
            <a:r>
              <a:rPr lang="en-US" sz="1800" b="1" i="0" u="none" strike="noStrike" baseline="0" dirty="0">
                <a:solidFill>
                  <a:srgbClr val="000000"/>
                </a:solidFill>
                <a:latin typeface="ScalaLancetPro"/>
              </a:rPr>
              <a:t>25–70 years with obesity (BMI 30–55 kg/m²), with or without type 2 diabetes, with histologically confirmed NASH. </a:t>
            </a:r>
          </a:p>
          <a:p>
            <a:pPr algn="l"/>
            <a:endParaRPr lang="en-US" sz="1800" b="0" i="0" u="none" strike="noStrike" baseline="0" dirty="0">
              <a:solidFill>
                <a:srgbClr val="000000"/>
              </a:solidFill>
              <a:latin typeface="ScalaLancetPro"/>
            </a:endParaRPr>
          </a:p>
          <a:p>
            <a:pPr algn="just"/>
            <a:r>
              <a:rPr lang="en-US" sz="1800" b="0" i="0" u="none" strike="noStrike" baseline="0" dirty="0">
                <a:solidFill>
                  <a:srgbClr val="000000"/>
                </a:solidFill>
                <a:latin typeface="ScalaLancetPro"/>
              </a:rPr>
              <a:t> </a:t>
            </a:r>
            <a:r>
              <a:rPr lang="en-US" sz="1800" b="1" i="0" u="none" strike="noStrike" baseline="0" dirty="0">
                <a:solidFill>
                  <a:srgbClr val="000000"/>
                </a:solidFill>
                <a:latin typeface="ScalaLancetPro"/>
              </a:rPr>
              <a:t>primary endpoint of the study was histological resolution of NASH without worsening of fibrosis at 1-year follow-up. </a:t>
            </a:r>
            <a:endParaRPr lang="en-US" dirty="0"/>
          </a:p>
        </p:txBody>
      </p:sp>
      <p:sp>
        <p:nvSpPr>
          <p:cNvPr id="4" name="Slide Number Placeholder 3"/>
          <p:cNvSpPr>
            <a:spLocks noGrp="1"/>
          </p:cNvSpPr>
          <p:nvPr>
            <p:ph type="sldNum" sz="quarter" idx="5"/>
          </p:nvPr>
        </p:nvSpPr>
        <p:spPr/>
        <p:txBody>
          <a:bodyPr/>
          <a:lstStyle/>
          <a:p>
            <a:fld id="{95EDC318-3858-2D4B-BF77-A6216C9EA5F3}" type="slidenum">
              <a:rPr lang="en-US" smtClean="0"/>
              <a:t>63</a:t>
            </a:fld>
            <a:endParaRPr lang="en-US"/>
          </a:p>
        </p:txBody>
      </p:sp>
    </p:spTree>
    <p:extLst>
      <p:ext uri="{BB962C8B-B14F-4D97-AF65-F5344CB8AC3E}">
        <p14:creationId xmlns:p14="http://schemas.microsoft.com/office/powerpoint/2010/main" val="3099848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1158 adult patients with obesity were identified who fulfilled enrollment criteria, including confirmed histological diagnosis of NASH and presence of liver fibrosis (histological stages 1-3)</a:t>
            </a:r>
            <a:endParaRPr lang="en-US" dirty="0"/>
          </a:p>
        </p:txBody>
      </p:sp>
      <p:sp>
        <p:nvSpPr>
          <p:cNvPr id="4" name="Slide Number Placeholder 3"/>
          <p:cNvSpPr>
            <a:spLocks noGrp="1"/>
          </p:cNvSpPr>
          <p:nvPr>
            <p:ph type="sldNum" sz="quarter" idx="5"/>
          </p:nvPr>
        </p:nvSpPr>
        <p:spPr/>
        <p:txBody>
          <a:bodyPr/>
          <a:lstStyle/>
          <a:p>
            <a:fld id="{95EDC318-3858-2D4B-BF77-A6216C9EA5F3}" type="slidenum">
              <a:rPr lang="en-US" smtClean="0"/>
              <a:t>64</a:t>
            </a:fld>
            <a:endParaRPr lang="en-US"/>
          </a:p>
        </p:txBody>
      </p:sp>
    </p:spTree>
    <p:extLst>
      <p:ext uri="{BB962C8B-B14F-4D97-AF65-F5344CB8AC3E}">
        <p14:creationId xmlns:p14="http://schemas.microsoft.com/office/powerpoint/2010/main" val="2739603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Prevalence</a:t>
            </a:r>
          </a:p>
          <a:p>
            <a:r>
              <a:rPr lang="en-US" dirty="0"/>
              <a:t>NCEP ATP III</a:t>
            </a:r>
          </a:p>
          <a:p>
            <a:r>
              <a:rPr lang="en-US" dirty="0"/>
              <a:t>Central obesity (WC &gt;102 m male, &gt;88 cm female); Fasting</a:t>
            </a:r>
            <a:r>
              <a:rPr lang="en-US" baseline="0" dirty="0"/>
              <a:t> glucose &gt;110 mg/dl, HTN &gt;130/85 mmHg, TG &gt;150 mg/dl, HDL &lt;45 mg/dl male, &lt;50 mg/dl female</a:t>
            </a:r>
            <a:endParaRPr lang="en-US" dirty="0"/>
          </a:p>
        </p:txBody>
      </p:sp>
      <p:sp>
        <p:nvSpPr>
          <p:cNvPr id="4" name="Slide Number Placeholder 3"/>
          <p:cNvSpPr>
            <a:spLocks noGrp="1"/>
          </p:cNvSpPr>
          <p:nvPr>
            <p:ph type="sldNum" sz="quarter" idx="10"/>
          </p:nvPr>
        </p:nvSpPr>
        <p:spPr/>
        <p:txBody>
          <a:bodyPr/>
          <a:lstStyle/>
          <a:p>
            <a:fld id="{A15A54CF-A2C4-EB4B-A138-6612CA471F70}" type="slidenum">
              <a:rPr lang="en-US" smtClean="0"/>
              <a:t>8</a:t>
            </a:fld>
            <a:endParaRPr lang="en-US"/>
          </a:p>
        </p:txBody>
      </p:sp>
    </p:spTree>
    <p:extLst>
      <p:ext uri="{BB962C8B-B14F-4D97-AF65-F5344CB8AC3E}">
        <p14:creationId xmlns:p14="http://schemas.microsoft.com/office/powerpoint/2010/main" val="2396971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Factors related to insulin resistance and metabolic dysfunction, diet and environmental exposures, and genetic and epigenetic factors are the main drivers of MASLD development and its progression throughout the entire spectrum of liver disease (Panel A). Female sex and hormonal factors can also modulate the development and progression of MASLD (Panel B). Ranges for years for disease </a:t>
            </a:r>
            <a:r>
              <a:rPr lang="en-US" dirty="0" err="1"/>
              <a:t>progression</a:t>
            </a:r>
            <a:r>
              <a:rPr lang="en-US" dirty="0"/>
              <a:t> and percentage of patients are approximations. HCV denotes hepatitis C virus.</a:t>
            </a:r>
          </a:p>
        </p:txBody>
      </p:sp>
      <p:sp>
        <p:nvSpPr>
          <p:cNvPr id="4" name="Slide Number Placeholder 3"/>
          <p:cNvSpPr>
            <a:spLocks noGrp="1"/>
          </p:cNvSpPr>
          <p:nvPr>
            <p:ph type="sldNum" sz="quarter" idx="5"/>
          </p:nvPr>
        </p:nvSpPr>
        <p:spPr/>
        <p:txBody>
          <a:bodyPr/>
          <a:lstStyle/>
          <a:p>
            <a:fld id="{95EDC318-3858-2D4B-BF77-A6216C9EA5F3}" type="slidenum">
              <a:rPr lang="en-US" smtClean="0"/>
              <a:t>11</a:t>
            </a:fld>
            <a:endParaRPr lang="en-US"/>
          </a:p>
        </p:txBody>
      </p:sp>
    </p:spTree>
    <p:extLst>
      <p:ext uri="{BB962C8B-B14F-4D97-AF65-F5344CB8AC3E}">
        <p14:creationId xmlns:p14="http://schemas.microsoft.com/office/powerpoint/2010/main" val="1574543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Avoid complete alcohol consumption in patients with significant fibrosis F</a:t>
            </a:r>
            <a:r>
              <a:rPr lang="en-US" dirty="0">
                <a:latin typeface="Calibri" panose="020F0502020204030204" pitchFamily="34" charset="0"/>
                <a:cs typeface="Calibri" panose="020F0502020204030204" pitchFamily="34" charset="0"/>
              </a:rPr>
              <a:t>≥ 2</a:t>
            </a:r>
            <a:endParaRPr lang="en-US" dirty="0"/>
          </a:p>
        </p:txBody>
      </p:sp>
      <p:sp>
        <p:nvSpPr>
          <p:cNvPr id="4" name="Slide Number Placeholder 3"/>
          <p:cNvSpPr>
            <a:spLocks noGrp="1"/>
          </p:cNvSpPr>
          <p:nvPr>
            <p:ph type="sldNum" sz="quarter" idx="5"/>
          </p:nvPr>
        </p:nvSpPr>
        <p:spPr/>
        <p:txBody>
          <a:bodyPr/>
          <a:lstStyle/>
          <a:p>
            <a:fld id="{95EDC318-3858-2D4B-BF77-A6216C9EA5F3}" type="slidenum">
              <a:rPr lang="en-US" smtClean="0"/>
              <a:t>25</a:t>
            </a:fld>
            <a:endParaRPr lang="en-US"/>
          </a:p>
        </p:txBody>
      </p:sp>
    </p:spTree>
    <p:extLst>
      <p:ext uri="{BB962C8B-B14F-4D97-AF65-F5344CB8AC3E}">
        <p14:creationId xmlns:p14="http://schemas.microsoft.com/office/powerpoint/2010/main" val="2933496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accurately diagnosed advanced fibrosis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145 patients (82 male (61%), mean age 51612 years) were included. The mean body mass index was 3565 kg/m2. 73 subjects (50%) had diabetes. 93 patients (64%) had non-alcoholic </a:t>
            </a:r>
            <a:r>
              <a:rPr lang="en-US" sz="1200" kern="1200" dirty="0" err="1">
                <a:solidFill>
                  <a:schemeClr val="tx1"/>
                </a:solidFill>
                <a:effectLst/>
                <a:latin typeface="+mn-lt"/>
                <a:ea typeface="+mn-ea"/>
                <a:cs typeface="+mn-cs"/>
              </a:rPr>
              <a:t>steatohepatitis</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15A54CF-A2C4-EB4B-A138-6612CA471F70}" type="slidenum">
              <a:rPr lang="en-US" smtClean="0"/>
              <a:t>31</a:t>
            </a:fld>
            <a:endParaRPr lang="en-US"/>
          </a:p>
        </p:txBody>
      </p:sp>
    </p:spTree>
    <p:extLst>
      <p:ext uri="{BB962C8B-B14F-4D97-AF65-F5344CB8AC3E}">
        <p14:creationId xmlns:p14="http://schemas.microsoft.com/office/powerpoint/2010/main" val="1348913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EDC318-3858-2D4B-BF77-A6216C9EA5F3}" type="slidenum">
              <a:rPr lang="en-US" smtClean="0"/>
              <a:t>33</a:t>
            </a:fld>
            <a:endParaRPr lang="en-US"/>
          </a:p>
        </p:txBody>
      </p:sp>
    </p:spTree>
    <p:extLst>
      <p:ext uri="{BB962C8B-B14F-4D97-AF65-F5344CB8AC3E}">
        <p14:creationId xmlns:p14="http://schemas.microsoft.com/office/powerpoint/2010/main" val="2980697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2400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Between March 20, 2014, and Jan 17, 2017, 350 patients with suspected NAFLD attending liver clinics in England were prospectively enrolled.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Main</a:t>
            </a:r>
            <a:r>
              <a:rPr lang="en-US" sz="1200" b="1" kern="1200" baseline="0" dirty="0">
                <a:solidFill>
                  <a:schemeClr val="tx1"/>
                </a:solidFill>
                <a:effectLst/>
                <a:latin typeface="+mn-lt"/>
                <a:ea typeface="+mn-ea"/>
                <a:cs typeface="+mn-cs"/>
              </a:rPr>
              <a:t> outcome=</a:t>
            </a:r>
            <a:r>
              <a:rPr lang="sk-SK" sz="1200" kern="1200" dirty="0">
                <a:solidFill>
                  <a:schemeClr val="tx1"/>
                </a:solidFill>
                <a:effectLst/>
                <a:latin typeface="+mn-lt"/>
                <a:ea typeface="+mn-ea"/>
                <a:cs typeface="+mn-cs"/>
              </a:rPr>
              <a:t>NASH(FLIP defination)+NAS≥4+F≥2 </a:t>
            </a:r>
            <a:endParaRPr lang="sk-SK" dirty="0"/>
          </a:p>
          <a:p>
            <a:r>
              <a:rPr lang="en-US" dirty="0"/>
              <a:t>350 patients undergoing a biopsy for suspicion of NAFLD,</a:t>
            </a:r>
            <a:r>
              <a:rPr lang="en-US" baseline="0" dirty="0"/>
              <a:t> </a:t>
            </a:r>
            <a:r>
              <a:rPr lang="en-US" dirty="0"/>
              <a:t>FAST demonstrated an AUROC of .80 while in a pooled external validation cohort of 1026 patients the AUROC was 0.85</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A15A54CF-A2C4-EB4B-A138-6612CA471F70}" type="slidenum">
              <a:rPr lang="en-US" smtClean="0"/>
              <a:t>36</a:t>
            </a:fld>
            <a:endParaRPr lang="en-US"/>
          </a:p>
        </p:txBody>
      </p:sp>
    </p:spTree>
    <p:extLst>
      <p:ext uri="{BB962C8B-B14F-4D97-AF65-F5344CB8AC3E}">
        <p14:creationId xmlns:p14="http://schemas.microsoft.com/office/powerpoint/2010/main" val="3775049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200" dirty="0"/>
              <a:t>Study of baseline data from STELLAR trials (N = 3202) to determine performance of sequential combinations of noninvasive tests in diagnosing F3/F4 liver fibrosis</a:t>
            </a:r>
          </a:p>
          <a:p>
            <a:r>
              <a:rPr lang="en-US" dirty="0"/>
              <a:t>Phase</a:t>
            </a:r>
            <a:r>
              <a:rPr lang="en-US" baseline="0" dirty="0"/>
              <a:t> 3 trial </a:t>
            </a:r>
            <a:r>
              <a:rPr lang="en-US" baseline="0" dirty="0" err="1"/>
              <a:t>selonsertib</a:t>
            </a:r>
            <a:r>
              <a:rPr lang="en-US" baseline="0" dirty="0"/>
              <a:t> </a:t>
            </a:r>
            <a:endParaRPr lang="en-US" dirty="0"/>
          </a:p>
        </p:txBody>
      </p:sp>
      <p:sp>
        <p:nvSpPr>
          <p:cNvPr id="4" name="Slide Number Placeholder 3"/>
          <p:cNvSpPr>
            <a:spLocks noGrp="1"/>
          </p:cNvSpPr>
          <p:nvPr>
            <p:ph type="sldNum" sz="quarter" idx="10"/>
          </p:nvPr>
        </p:nvSpPr>
        <p:spPr/>
        <p:txBody>
          <a:bodyPr/>
          <a:lstStyle/>
          <a:p>
            <a:fld id="{A15A54CF-A2C4-EB4B-A138-6612CA471F70}" type="slidenum">
              <a:rPr lang="en-US" smtClean="0"/>
              <a:t>38</a:t>
            </a:fld>
            <a:endParaRPr lang="en-US"/>
          </a:p>
        </p:txBody>
      </p:sp>
    </p:spTree>
    <p:extLst>
      <p:ext uri="{BB962C8B-B14F-4D97-AF65-F5344CB8AC3E}">
        <p14:creationId xmlns:p14="http://schemas.microsoft.com/office/powerpoint/2010/main" val="2466373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81E521-CA1D-9349-B818-8A50C1361811}"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D97B80-39CC-D34A-9D42-B151EB26CEBA}"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81E521-CA1D-9349-B818-8A50C1361811}"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D97B80-39CC-D34A-9D42-B151EB26CEB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81E521-CA1D-9349-B818-8A50C1361811}"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D97B80-39CC-D34A-9D42-B151EB26CEB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494"/>
            <a:ext cx="8229273" cy="1144800"/>
          </a:xfrm>
          <a:prstGeom prst="rect">
            <a:avLst/>
          </a:prstGeom>
        </p:spPr>
        <p:txBody>
          <a:bodyPr lIns="0" tIns="0" rIns="0" bIns="0" anchor="ctr"/>
          <a:lstStyle/>
          <a:p>
            <a:pPr algn="ctr"/>
            <a:endParaRPr lang="en-US" sz="3883" b="0" strike="noStrike" spc="-1">
              <a:latin typeface="Arial"/>
            </a:endParaRPr>
          </a:p>
        </p:txBody>
      </p:sp>
      <p:sp>
        <p:nvSpPr>
          <p:cNvPr id="3" name="PlaceHolder 2"/>
          <p:cNvSpPr>
            <a:spLocks noGrp="1"/>
          </p:cNvSpPr>
          <p:nvPr>
            <p:ph type="subTitle"/>
          </p:nvPr>
        </p:nvSpPr>
        <p:spPr>
          <a:xfrm>
            <a:off x="457200" y="1604753"/>
            <a:ext cx="8229273" cy="3977259"/>
          </a:xfrm>
          <a:prstGeom prst="rect">
            <a:avLst/>
          </a:prstGeom>
        </p:spPr>
        <p:txBody>
          <a:bodyPr lIns="0" tIns="0" rIns="0" bIns="0" anchor="ctr"/>
          <a:lstStyle/>
          <a:p>
            <a:pPr algn="ctr"/>
            <a:endParaRPr lang="en-US" sz="2824" b="0" strike="noStrike" spc="-1">
              <a:latin typeface="Arial"/>
            </a:endParaRPr>
          </a:p>
        </p:txBody>
      </p:sp>
    </p:spTree>
    <p:extLst>
      <p:ext uri="{BB962C8B-B14F-4D97-AF65-F5344CB8AC3E}">
        <p14:creationId xmlns:p14="http://schemas.microsoft.com/office/powerpoint/2010/main" val="1748282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81E521-CA1D-9349-B818-8A50C1361811}"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D97B80-39CC-D34A-9D42-B151EB26CEB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81E521-CA1D-9349-B818-8A50C1361811}"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D97B80-39CC-D34A-9D42-B151EB26CEBA}"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81E521-CA1D-9349-B818-8A50C1361811}" type="datetimeFigureOut">
              <a:rPr lang="en-US" smtClean="0"/>
              <a:t>1/19/2026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D97B80-39CC-D34A-9D42-B151EB26CEB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81E521-CA1D-9349-B818-8A50C1361811}" type="datetimeFigureOut">
              <a:rPr lang="en-US" smtClean="0"/>
              <a:t>1/19/2026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D97B80-39CC-D34A-9D42-B151EB26CEBA}"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81E521-CA1D-9349-B818-8A50C1361811}" type="datetimeFigureOut">
              <a:rPr lang="en-US" smtClean="0"/>
              <a:t>1/19/2026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D97B80-39CC-D34A-9D42-B151EB26CEB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81E521-CA1D-9349-B818-8A50C1361811}" type="datetimeFigureOut">
              <a:rPr lang="en-US" smtClean="0"/>
              <a:t>1/19/2026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D97B80-39CC-D34A-9D42-B151EB26CEB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81E521-CA1D-9349-B818-8A50C1361811}" type="datetimeFigureOut">
              <a:rPr lang="en-US" smtClean="0"/>
              <a:t>1/19/2026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D97B80-39CC-D34A-9D42-B151EB26CEBA}"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81E521-CA1D-9349-B818-8A50C1361811}" type="datetimeFigureOut">
              <a:rPr lang="en-US" smtClean="0"/>
              <a:t>1/19/2026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D97B80-39CC-D34A-9D42-B151EB26CEB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2581E521-CA1D-9349-B818-8A50C1361811}" type="datetimeFigureOut">
              <a:rPr lang="en-US" smtClean="0"/>
              <a:t>1/19/2026</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88D97B80-39CC-D34A-9D42-B151EB26CEB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anm@arizona.edu" TargetMode="External"/><Relationship Id="rId2" Type="http://schemas.openxmlformats.org/officeDocument/2006/relationships/hyperlink" Target="mailto:Maaithanda.han2@bannerhealth.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3.png"/><Relationship Id="rId7" Type="http://schemas.openxmlformats.org/officeDocument/2006/relationships/diagramColors" Target="../diagrams/colors5.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s://pubmed.ncbi.nlm.nih.gov/?sort=date&amp;term=Ratziu+V&amp;cauthor_id=30300289" TargetMode="External"/><Relationship Id="rId13" Type="http://schemas.openxmlformats.org/officeDocument/2006/relationships/diagramQuickStyle" Target="../diagrams/quickStyle10.xml"/><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diagramLayout" Target="../diagrams/layout10.xml"/><Relationship Id="rId2" Type="http://schemas.openxmlformats.org/officeDocument/2006/relationships/notesSlide" Target="../notesSlides/notesSlide10.xml"/><Relationship Id="rId16"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diagramColors" Target="../diagrams/colors9.xml"/><Relationship Id="rId11" Type="http://schemas.openxmlformats.org/officeDocument/2006/relationships/diagramData" Target="../diagrams/data10.xml"/><Relationship Id="rId5" Type="http://schemas.openxmlformats.org/officeDocument/2006/relationships/diagramQuickStyle" Target="../diagrams/quickStyle9.xml"/><Relationship Id="rId15" Type="http://schemas.microsoft.com/office/2007/relationships/diagramDrawing" Target="../diagrams/drawing10.xml"/><Relationship Id="rId10" Type="http://schemas.openxmlformats.org/officeDocument/2006/relationships/hyperlink" Target="https://www.ncbi.nlm.nih.gov/pmc/articles/PMC6949938/" TargetMode="External"/><Relationship Id="rId4" Type="http://schemas.openxmlformats.org/officeDocument/2006/relationships/diagramLayout" Target="../diagrams/layout9.xml"/><Relationship Id="rId9" Type="http://schemas.openxmlformats.org/officeDocument/2006/relationships/hyperlink" Target="https://pubmed.ncbi.nlm.nih.gov/30300289/%23affiliation-1" TargetMode="External"/><Relationship Id="rId14" Type="http://schemas.openxmlformats.org/officeDocument/2006/relationships/diagramColors" Target="../diagrams/colors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slide" Target="slide9.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300" y="1371600"/>
            <a:ext cx="8458200" cy="1927225"/>
          </a:xfrm>
        </p:spPr>
        <p:txBody>
          <a:bodyPr/>
          <a:lstStyle/>
          <a:p>
            <a:pPr algn="ctr"/>
            <a:r>
              <a:rPr lang="en-US" sz="4400" b="1" dirty="0"/>
              <a:t>Metabolic dysfunction associated </a:t>
            </a:r>
            <a:r>
              <a:rPr lang="en-US" sz="4400" b="1" dirty="0" err="1"/>
              <a:t>steatotic</a:t>
            </a:r>
            <a:r>
              <a:rPr lang="en-US" sz="4400" b="1" dirty="0"/>
              <a:t> liver disease (MASLD)</a:t>
            </a:r>
            <a:endParaRPr lang="en-US" sz="4400" dirty="0"/>
          </a:p>
        </p:txBody>
      </p:sp>
      <p:sp>
        <p:nvSpPr>
          <p:cNvPr id="3" name="Subtitle 2"/>
          <p:cNvSpPr>
            <a:spLocks noGrp="1"/>
          </p:cNvSpPr>
          <p:nvPr>
            <p:ph type="subTitle" idx="1"/>
          </p:nvPr>
        </p:nvSpPr>
        <p:spPr>
          <a:xfrm>
            <a:off x="304800" y="3505200"/>
            <a:ext cx="8839200" cy="1927225"/>
          </a:xfrm>
        </p:spPr>
        <p:txBody>
          <a:bodyPr>
            <a:normAutofit fontScale="92500" lnSpcReduction="10000"/>
          </a:bodyPr>
          <a:lstStyle/>
          <a:p>
            <a:pPr algn="ctr"/>
            <a:r>
              <a:rPr lang="en-US" dirty="0"/>
              <a:t>Ma Ai Thanda Han, MD, FACP</a:t>
            </a:r>
          </a:p>
          <a:p>
            <a:pPr algn="ctr"/>
            <a:r>
              <a:rPr lang="en-US" sz="1800" dirty="0"/>
              <a:t>Transplant Hepatologist &amp; Gastroenterologist</a:t>
            </a:r>
          </a:p>
          <a:p>
            <a:pPr algn="ctr"/>
            <a:r>
              <a:rPr lang="en-US" sz="1800" dirty="0"/>
              <a:t>University of Arizona College of Medicine-Phoenix</a:t>
            </a:r>
          </a:p>
          <a:p>
            <a:pPr algn="ctr"/>
            <a:r>
              <a:rPr lang="en-US" sz="1800" dirty="0"/>
              <a:t>Division of Gastroenterology and Hepatology</a:t>
            </a:r>
          </a:p>
          <a:p>
            <a:pPr algn="ctr"/>
            <a:r>
              <a:rPr lang="en-US" sz="1800" dirty="0"/>
              <a:t>Banner University Medical Center</a:t>
            </a:r>
          </a:p>
          <a:p>
            <a:pPr algn="ctr"/>
            <a:r>
              <a:rPr lang="en-US" sz="1800" b="1" u="sng" dirty="0">
                <a:solidFill>
                  <a:schemeClr val="tx2"/>
                </a:solidFill>
                <a:hlinkClick r:id="rId2"/>
              </a:rPr>
              <a:t>maaithanda.han2@bannerhealth.com</a:t>
            </a:r>
            <a:r>
              <a:rPr lang="en-US" sz="1800" b="1" u="sng" dirty="0">
                <a:solidFill>
                  <a:srgbClr val="0070C0"/>
                </a:solidFill>
              </a:rPr>
              <a:t>; </a:t>
            </a:r>
            <a:r>
              <a:rPr lang="en-US" sz="1800" b="1" u="sng" dirty="0">
                <a:solidFill>
                  <a:schemeClr val="tx2"/>
                </a:solidFill>
                <a:hlinkClick r:id="rId3"/>
              </a:rPr>
              <a:t>hanm@arizona.edu</a:t>
            </a:r>
            <a:r>
              <a:rPr lang="en-US" sz="1800" b="1" u="sng" dirty="0">
                <a:solidFill>
                  <a:schemeClr val="tx2"/>
                </a:solidFill>
              </a:rPr>
              <a:t> </a:t>
            </a:r>
            <a:endParaRPr lang="en-US" sz="1400" b="1" u="sng" dirty="0">
              <a:solidFill>
                <a:schemeClr val="tx2"/>
              </a:solidFill>
            </a:endParaRPr>
          </a:p>
          <a:p>
            <a:pPr algn="ctr"/>
            <a:endParaRPr lang="en-US" sz="1800" dirty="0"/>
          </a:p>
          <a:p>
            <a:pPr algn="ctr"/>
            <a:endParaRPr lang="en-US" dirty="0"/>
          </a:p>
        </p:txBody>
      </p:sp>
    </p:spTree>
    <p:extLst>
      <p:ext uri="{BB962C8B-B14F-4D97-AF65-F5344CB8AC3E}">
        <p14:creationId xmlns:p14="http://schemas.microsoft.com/office/powerpoint/2010/main" val="2597657747"/>
      </p:ext>
    </p:extLst>
  </p:cSld>
  <p:clrMapOvr>
    <a:masterClrMapping/>
  </p:clrMapOvr>
  <mc:AlternateContent xmlns:mc="http://schemas.openxmlformats.org/markup-compatibility/2006" xmlns:p14="http://schemas.microsoft.com/office/powerpoint/2010/main">
    <mc:Choice Requires="p14">
      <p:transition spd="slow" p14:dur="2000" advTm="9117"/>
    </mc:Choice>
    <mc:Fallback xmlns="">
      <p:transition spd="slow" advTm="911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E343-399D-3CE4-FE7C-ACBD2F0FC9B5}"/>
              </a:ext>
            </a:extLst>
          </p:cNvPr>
          <p:cNvSpPr>
            <a:spLocks noGrp="1"/>
          </p:cNvSpPr>
          <p:nvPr>
            <p:ph type="title"/>
          </p:nvPr>
        </p:nvSpPr>
        <p:spPr/>
        <p:txBody>
          <a:bodyPr/>
          <a:lstStyle/>
          <a:p>
            <a:r>
              <a:rPr lang="en-US" dirty="0"/>
              <a:t>Answer 1: C</a:t>
            </a:r>
          </a:p>
        </p:txBody>
      </p:sp>
      <p:sp>
        <p:nvSpPr>
          <p:cNvPr id="3" name="Content Placeholder 2">
            <a:extLst>
              <a:ext uri="{FF2B5EF4-FFF2-40B4-BE49-F238E27FC236}">
                <a16:creationId xmlns:a16="http://schemas.microsoft.com/office/drawing/2014/main" id="{F02CB434-C7E5-A49C-9F21-75F9A9BEA2D1}"/>
              </a:ext>
            </a:extLst>
          </p:cNvPr>
          <p:cNvSpPr>
            <a:spLocks noGrp="1"/>
          </p:cNvSpPr>
          <p:nvPr>
            <p:ph idx="1"/>
          </p:nvPr>
        </p:nvSpPr>
        <p:spPr/>
        <p:txBody>
          <a:bodyPr/>
          <a:lstStyle/>
          <a:p>
            <a:r>
              <a:rPr lang="en-US" dirty="0"/>
              <a:t>Type 2 diabetes mellitus is the </a:t>
            </a:r>
            <a:r>
              <a:rPr lang="en-US" b="1" dirty="0"/>
              <a:t>strongest and most consistent risk factor</a:t>
            </a:r>
            <a:r>
              <a:rPr lang="en-US" dirty="0"/>
              <a:t> for MASLD and progression to steatohepatitis and advanced fibrosis. </a:t>
            </a:r>
          </a:p>
          <a:p>
            <a:r>
              <a:rPr lang="en-US" dirty="0"/>
              <a:t> Obesity, dyslipidemia, and hypertension are components of metabolic syndrome, diabetes confers the </a:t>
            </a:r>
            <a:r>
              <a:rPr lang="en-US" b="1" dirty="0"/>
              <a:t>highest risk of fibrosis progression and liver-related mortality</a:t>
            </a:r>
            <a:r>
              <a:rPr lang="en-US" dirty="0"/>
              <a:t>.</a:t>
            </a:r>
          </a:p>
          <a:p>
            <a:r>
              <a:rPr lang="en-US" dirty="0"/>
              <a:t>Female sex is not an independent risk factor</a:t>
            </a:r>
          </a:p>
          <a:p>
            <a:r>
              <a:rPr lang="en-US" dirty="0"/>
              <a:t>Moderate alcohol intake excludes MASLD by definition.</a:t>
            </a:r>
          </a:p>
          <a:p>
            <a:endParaRPr lang="en-US" dirty="0"/>
          </a:p>
        </p:txBody>
      </p:sp>
    </p:spTree>
    <p:extLst>
      <p:ext uri="{BB962C8B-B14F-4D97-AF65-F5344CB8AC3E}">
        <p14:creationId xmlns:p14="http://schemas.microsoft.com/office/powerpoint/2010/main" val="1038091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78D86-C878-5807-E587-BECB321A0BAE}"/>
              </a:ext>
            </a:extLst>
          </p:cNvPr>
          <p:cNvSpPr>
            <a:spLocks noGrp="1"/>
          </p:cNvSpPr>
          <p:nvPr>
            <p:ph type="title"/>
          </p:nvPr>
        </p:nvSpPr>
        <p:spPr/>
        <p:txBody>
          <a:bodyPr>
            <a:normAutofit fontScale="90000"/>
          </a:bodyPr>
          <a:lstStyle/>
          <a:p>
            <a:r>
              <a:rPr lang="en-US" b="1" dirty="0"/>
              <a:t>Natural History &amp; Disease Spectrum</a:t>
            </a:r>
            <a:endParaRPr lang="en-US" dirty="0"/>
          </a:p>
        </p:txBody>
      </p:sp>
      <p:sp>
        <p:nvSpPr>
          <p:cNvPr id="3" name="Content Placeholder 2">
            <a:extLst>
              <a:ext uri="{FF2B5EF4-FFF2-40B4-BE49-F238E27FC236}">
                <a16:creationId xmlns:a16="http://schemas.microsoft.com/office/drawing/2014/main" id="{E9EC1C70-487F-9E5A-A70F-BDC80F746AD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91C0582-D037-525D-4489-D0ADAA0DBE05}"/>
              </a:ext>
            </a:extLst>
          </p:cNvPr>
          <p:cNvPicPr>
            <a:picLocks noChangeAspect="1"/>
          </p:cNvPicPr>
          <p:nvPr/>
        </p:nvPicPr>
        <p:blipFill>
          <a:blip r:embed="rId3"/>
          <a:srcRect b="12863"/>
          <a:stretch/>
        </p:blipFill>
        <p:spPr>
          <a:xfrm>
            <a:off x="457200" y="1524000"/>
            <a:ext cx="6313841" cy="4953000"/>
          </a:xfrm>
          <a:prstGeom prst="rect">
            <a:avLst/>
          </a:prstGeom>
        </p:spPr>
      </p:pic>
      <p:sp>
        <p:nvSpPr>
          <p:cNvPr id="8" name="TextBox 7">
            <a:extLst>
              <a:ext uri="{FF2B5EF4-FFF2-40B4-BE49-F238E27FC236}">
                <a16:creationId xmlns:a16="http://schemas.microsoft.com/office/drawing/2014/main" id="{F287D7D8-BE94-7F52-DC42-FF61C22B2021}"/>
              </a:ext>
            </a:extLst>
          </p:cNvPr>
          <p:cNvSpPr txBox="1"/>
          <p:nvPr/>
        </p:nvSpPr>
        <p:spPr>
          <a:xfrm>
            <a:off x="1951960" y="6602037"/>
            <a:ext cx="5702299" cy="215444"/>
          </a:xfrm>
          <a:prstGeom prst="rect">
            <a:avLst/>
          </a:prstGeom>
          <a:noFill/>
        </p:spPr>
        <p:txBody>
          <a:bodyPr wrap="square">
            <a:spAutoFit/>
          </a:bodyPr>
          <a:lstStyle/>
          <a:p>
            <a:r>
              <a:rPr lang="en-US" sz="1200" baseline="-25000" dirty="0"/>
              <a:t>G. </a:t>
            </a:r>
            <a:r>
              <a:rPr lang="en-US" sz="1200" baseline="-25000" dirty="0" err="1"/>
              <a:t>Targher</a:t>
            </a:r>
            <a:r>
              <a:rPr lang="en-US" sz="1200" baseline="-25000" dirty="0"/>
              <a:t> et.al NEJM.2025-08-14 393(7): 683-698</a:t>
            </a:r>
          </a:p>
        </p:txBody>
      </p:sp>
      <p:pic>
        <p:nvPicPr>
          <p:cNvPr id="9" name="Picture 8">
            <a:extLst>
              <a:ext uri="{FF2B5EF4-FFF2-40B4-BE49-F238E27FC236}">
                <a16:creationId xmlns:a16="http://schemas.microsoft.com/office/drawing/2014/main" id="{C6AEF9C1-2A6F-C7FB-CEF9-D33BEB4B700F}"/>
              </a:ext>
            </a:extLst>
          </p:cNvPr>
          <p:cNvPicPr>
            <a:picLocks noChangeAspect="1"/>
          </p:cNvPicPr>
          <p:nvPr/>
        </p:nvPicPr>
        <p:blipFill>
          <a:blip r:embed="rId4"/>
          <a:stretch>
            <a:fillRect/>
          </a:stretch>
        </p:blipFill>
        <p:spPr>
          <a:xfrm>
            <a:off x="6854459" y="1972572"/>
            <a:ext cx="2160767" cy="2390391"/>
          </a:xfrm>
          <a:prstGeom prst="rect">
            <a:avLst/>
          </a:prstGeom>
        </p:spPr>
      </p:pic>
      <p:graphicFrame>
        <p:nvGraphicFramePr>
          <p:cNvPr id="10" name="Table 9">
            <a:extLst>
              <a:ext uri="{FF2B5EF4-FFF2-40B4-BE49-F238E27FC236}">
                <a16:creationId xmlns:a16="http://schemas.microsoft.com/office/drawing/2014/main" id="{2D45B45C-0F4D-4A20-969A-EF7B997B0C23}"/>
              </a:ext>
            </a:extLst>
          </p:cNvPr>
          <p:cNvGraphicFramePr>
            <a:graphicFrameLocks noGrp="1"/>
          </p:cNvGraphicFramePr>
          <p:nvPr/>
        </p:nvGraphicFramePr>
        <p:xfrm>
          <a:off x="6850361" y="4425482"/>
          <a:ext cx="2164865" cy="2390391"/>
        </p:xfrm>
        <a:graphic>
          <a:graphicData uri="http://schemas.openxmlformats.org/drawingml/2006/table">
            <a:tbl>
              <a:tblPr firstRow="1" bandRow="1">
                <a:tableStyleId>{306799F8-075E-4A3A-A7F6-7FBC6576F1A4}</a:tableStyleId>
              </a:tblPr>
              <a:tblGrid>
                <a:gridCol w="1176082">
                  <a:extLst>
                    <a:ext uri="{9D8B030D-6E8A-4147-A177-3AD203B41FA5}">
                      <a16:colId xmlns:a16="http://schemas.microsoft.com/office/drawing/2014/main" val="20000"/>
                    </a:ext>
                  </a:extLst>
                </a:gridCol>
                <a:gridCol w="988783">
                  <a:extLst>
                    <a:ext uri="{9D8B030D-6E8A-4147-A177-3AD203B41FA5}">
                      <a16:colId xmlns:a16="http://schemas.microsoft.com/office/drawing/2014/main" val="20001"/>
                    </a:ext>
                  </a:extLst>
                </a:gridCol>
              </a:tblGrid>
              <a:tr h="387631">
                <a:tc>
                  <a:txBody>
                    <a:bodyPr/>
                    <a:lstStyle/>
                    <a:p>
                      <a:r>
                        <a:rPr lang="en-US" sz="1200" b="1" dirty="0">
                          <a:solidFill>
                            <a:srgbClr val="000000"/>
                          </a:solidFill>
                        </a:rPr>
                        <a:t>No fibrosis</a:t>
                      </a:r>
                    </a:p>
                  </a:txBody>
                  <a:tcPr/>
                </a:tc>
                <a:tc>
                  <a:txBody>
                    <a:bodyPr/>
                    <a:lstStyle/>
                    <a:p>
                      <a:r>
                        <a:rPr lang="en-US" sz="1200" b="1" dirty="0">
                          <a:solidFill>
                            <a:srgbClr val="000000"/>
                          </a:solidFill>
                        </a:rPr>
                        <a:t>Stage</a:t>
                      </a:r>
                      <a:r>
                        <a:rPr lang="en-US" sz="1200" b="1" baseline="0" dirty="0">
                          <a:solidFill>
                            <a:srgbClr val="000000"/>
                          </a:solidFill>
                        </a:rPr>
                        <a:t> 0</a:t>
                      </a:r>
                      <a:endParaRPr lang="en-US" sz="1200" b="1" dirty="0">
                        <a:solidFill>
                          <a:srgbClr val="000000"/>
                        </a:solidFill>
                      </a:endParaRPr>
                    </a:p>
                  </a:txBody>
                  <a:tcPr/>
                </a:tc>
                <a:extLst>
                  <a:ext uri="{0D108BD9-81ED-4DB2-BD59-A6C34878D82A}">
                    <a16:rowId xmlns:a16="http://schemas.microsoft.com/office/drawing/2014/main" val="10000"/>
                  </a:ext>
                </a:extLst>
              </a:tr>
              <a:tr h="500690">
                <a:tc>
                  <a:txBody>
                    <a:bodyPr/>
                    <a:lstStyle/>
                    <a:p>
                      <a:r>
                        <a:rPr lang="en-US" sz="1200" b="1" dirty="0">
                          <a:solidFill>
                            <a:srgbClr val="000000"/>
                          </a:solidFill>
                        </a:rPr>
                        <a:t>Portal</a:t>
                      </a:r>
                      <a:r>
                        <a:rPr lang="en-US" sz="1200" b="1" baseline="0" dirty="0">
                          <a:solidFill>
                            <a:srgbClr val="000000"/>
                          </a:solidFill>
                        </a:rPr>
                        <a:t> fibrosis</a:t>
                      </a:r>
                      <a:endParaRPr lang="en-US" sz="1200" b="1" dirty="0">
                        <a:solidFill>
                          <a:srgbClr val="000000"/>
                        </a:solidFill>
                      </a:endParaRPr>
                    </a:p>
                  </a:txBody>
                  <a:tcPr/>
                </a:tc>
                <a:tc>
                  <a:txBody>
                    <a:bodyPr/>
                    <a:lstStyle/>
                    <a:p>
                      <a:r>
                        <a:rPr lang="en-US" sz="1200" b="1" dirty="0">
                          <a:solidFill>
                            <a:srgbClr val="000000"/>
                          </a:solidFill>
                        </a:rPr>
                        <a:t>Stage I</a:t>
                      </a:r>
                    </a:p>
                  </a:txBody>
                  <a:tcPr/>
                </a:tc>
                <a:extLst>
                  <a:ext uri="{0D108BD9-81ED-4DB2-BD59-A6C34878D82A}">
                    <a16:rowId xmlns:a16="http://schemas.microsoft.com/office/drawing/2014/main" val="10001"/>
                  </a:ext>
                </a:extLst>
              </a:tr>
              <a:tr h="613749">
                <a:tc>
                  <a:txBody>
                    <a:bodyPr/>
                    <a:lstStyle/>
                    <a:p>
                      <a:r>
                        <a:rPr lang="en-US" sz="1200" b="1" dirty="0" err="1">
                          <a:solidFill>
                            <a:srgbClr val="000000"/>
                          </a:solidFill>
                        </a:rPr>
                        <a:t>Peri</a:t>
                      </a:r>
                      <a:r>
                        <a:rPr lang="en-US" sz="1200" b="1" dirty="0">
                          <a:solidFill>
                            <a:srgbClr val="000000"/>
                          </a:solidFill>
                        </a:rPr>
                        <a:t>-portal fibrosis</a:t>
                      </a:r>
                    </a:p>
                  </a:txBody>
                  <a:tcPr/>
                </a:tc>
                <a:tc>
                  <a:txBody>
                    <a:bodyPr/>
                    <a:lstStyle/>
                    <a:p>
                      <a:r>
                        <a:rPr lang="en-US" sz="1200" b="1" dirty="0">
                          <a:solidFill>
                            <a:srgbClr val="000000"/>
                          </a:solidFill>
                        </a:rPr>
                        <a:t>Stage II</a:t>
                      </a:r>
                    </a:p>
                  </a:txBody>
                  <a:tcPr/>
                </a:tc>
                <a:extLst>
                  <a:ext uri="{0D108BD9-81ED-4DB2-BD59-A6C34878D82A}">
                    <a16:rowId xmlns:a16="http://schemas.microsoft.com/office/drawing/2014/main" val="10002"/>
                  </a:ext>
                </a:extLst>
              </a:tr>
              <a:tr h="500690">
                <a:tc>
                  <a:txBody>
                    <a:bodyPr/>
                    <a:lstStyle/>
                    <a:p>
                      <a:r>
                        <a:rPr lang="en-US" sz="1200" b="1" dirty="0">
                          <a:solidFill>
                            <a:srgbClr val="000000"/>
                          </a:solidFill>
                        </a:rPr>
                        <a:t>Bridging fibrosis</a:t>
                      </a:r>
                    </a:p>
                  </a:txBody>
                  <a:tcPr/>
                </a:tc>
                <a:tc>
                  <a:txBody>
                    <a:bodyPr/>
                    <a:lstStyle/>
                    <a:p>
                      <a:r>
                        <a:rPr lang="en-US" sz="1200" b="1" dirty="0">
                          <a:solidFill>
                            <a:srgbClr val="000000"/>
                          </a:solidFill>
                        </a:rPr>
                        <a:t>Stage</a:t>
                      </a:r>
                      <a:r>
                        <a:rPr lang="en-US" sz="1200" b="1" baseline="0" dirty="0">
                          <a:solidFill>
                            <a:srgbClr val="000000"/>
                          </a:solidFill>
                        </a:rPr>
                        <a:t> III</a:t>
                      </a:r>
                      <a:endParaRPr lang="en-US" sz="1200" b="1" dirty="0">
                        <a:solidFill>
                          <a:srgbClr val="000000"/>
                        </a:solidFill>
                      </a:endParaRPr>
                    </a:p>
                  </a:txBody>
                  <a:tcPr/>
                </a:tc>
                <a:extLst>
                  <a:ext uri="{0D108BD9-81ED-4DB2-BD59-A6C34878D82A}">
                    <a16:rowId xmlns:a16="http://schemas.microsoft.com/office/drawing/2014/main" val="10003"/>
                  </a:ext>
                </a:extLst>
              </a:tr>
              <a:tr h="387631">
                <a:tc>
                  <a:txBody>
                    <a:bodyPr/>
                    <a:lstStyle/>
                    <a:p>
                      <a:r>
                        <a:rPr lang="en-US" sz="1200" b="1" dirty="0">
                          <a:solidFill>
                            <a:srgbClr val="000000"/>
                          </a:solidFill>
                        </a:rPr>
                        <a:t>Cirrhosis </a:t>
                      </a:r>
                    </a:p>
                  </a:txBody>
                  <a:tcPr/>
                </a:tc>
                <a:tc>
                  <a:txBody>
                    <a:bodyPr/>
                    <a:lstStyle/>
                    <a:p>
                      <a:r>
                        <a:rPr lang="en-US" sz="1200" b="1" dirty="0">
                          <a:solidFill>
                            <a:srgbClr val="000000"/>
                          </a:solidFill>
                        </a:rPr>
                        <a:t>Stage IV</a:t>
                      </a:r>
                    </a:p>
                  </a:txBody>
                  <a:tcPr/>
                </a:tc>
                <a:extLst>
                  <a:ext uri="{0D108BD9-81ED-4DB2-BD59-A6C34878D82A}">
                    <a16:rowId xmlns:a16="http://schemas.microsoft.com/office/drawing/2014/main" val="10004"/>
                  </a:ext>
                </a:extLst>
              </a:tr>
            </a:tbl>
          </a:graphicData>
        </a:graphic>
      </p:graphicFrame>
      <p:sp>
        <p:nvSpPr>
          <p:cNvPr id="4" name="Rectangle: Rounded Corners 3">
            <a:extLst>
              <a:ext uri="{FF2B5EF4-FFF2-40B4-BE49-F238E27FC236}">
                <a16:creationId xmlns:a16="http://schemas.microsoft.com/office/drawing/2014/main" id="{D4B5D6A8-B7B5-5D15-7B25-323B9DF4D78E}"/>
              </a:ext>
            </a:extLst>
          </p:cNvPr>
          <p:cNvSpPr/>
          <p:nvPr/>
        </p:nvSpPr>
        <p:spPr>
          <a:xfrm>
            <a:off x="3795252" y="3942735"/>
            <a:ext cx="1779638" cy="737420"/>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381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9BE7D-2FC6-4B0C-BD1B-03A9A8AD2EAF}"/>
              </a:ext>
            </a:extLst>
          </p:cNvPr>
          <p:cNvSpPr>
            <a:spLocks noGrp="1"/>
          </p:cNvSpPr>
          <p:nvPr>
            <p:ph type="title"/>
          </p:nvPr>
        </p:nvSpPr>
        <p:spPr/>
        <p:txBody>
          <a:bodyPr/>
          <a:lstStyle/>
          <a:p>
            <a:pPr algn="ctr"/>
            <a:r>
              <a:rPr lang="en-US" dirty="0"/>
              <a:t>MASLD related Disease</a:t>
            </a:r>
          </a:p>
        </p:txBody>
      </p:sp>
      <p:pic>
        <p:nvPicPr>
          <p:cNvPr id="4" name="Picture 3">
            <a:extLst>
              <a:ext uri="{FF2B5EF4-FFF2-40B4-BE49-F238E27FC236}">
                <a16:creationId xmlns:a16="http://schemas.microsoft.com/office/drawing/2014/main" id="{E3DB1C54-714B-45F3-BF7D-188995635D0D}"/>
              </a:ext>
            </a:extLst>
          </p:cNvPr>
          <p:cNvPicPr>
            <a:picLocks noChangeAspect="1"/>
          </p:cNvPicPr>
          <p:nvPr/>
        </p:nvPicPr>
        <p:blipFill>
          <a:blip r:embed="rId2"/>
          <a:srcRect b="19174"/>
          <a:stretch/>
        </p:blipFill>
        <p:spPr>
          <a:xfrm>
            <a:off x="6037545" y="1334798"/>
            <a:ext cx="3106455" cy="3789861"/>
          </a:xfrm>
          <a:prstGeom prst="rect">
            <a:avLst/>
          </a:prstGeom>
        </p:spPr>
      </p:pic>
      <p:pic>
        <p:nvPicPr>
          <p:cNvPr id="3" name="Picture 2">
            <a:extLst>
              <a:ext uri="{FF2B5EF4-FFF2-40B4-BE49-F238E27FC236}">
                <a16:creationId xmlns:a16="http://schemas.microsoft.com/office/drawing/2014/main" id="{B71E9277-18CA-5074-B7E8-E5A4A1CF5EC0}"/>
              </a:ext>
            </a:extLst>
          </p:cNvPr>
          <p:cNvPicPr>
            <a:picLocks noChangeAspect="1"/>
          </p:cNvPicPr>
          <p:nvPr/>
        </p:nvPicPr>
        <p:blipFill>
          <a:blip r:embed="rId3"/>
          <a:srcRect t="11099" b="14763"/>
          <a:stretch/>
        </p:blipFill>
        <p:spPr>
          <a:xfrm>
            <a:off x="292393" y="1524000"/>
            <a:ext cx="5628125" cy="5130675"/>
          </a:xfrm>
          <a:prstGeom prst="rect">
            <a:avLst/>
          </a:prstGeom>
        </p:spPr>
      </p:pic>
    </p:spTree>
    <p:extLst>
      <p:ext uri="{BB962C8B-B14F-4D97-AF65-F5344CB8AC3E}">
        <p14:creationId xmlns:p14="http://schemas.microsoft.com/office/powerpoint/2010/main" val="2946905893"/>
      </p:ext>
    </p:extLst>
  </p:cSld>
  <p:clrMapOvr>
    <a:masterClrMapping/>
  </p:clrMapOvr>
  <mc:AlternateContent xmlns:mc="http://schemas.openxmlformats.org/markup-compatibility/2006" xmlns:p14="http://schemas.microsoft.com/office/powerpoint/2010/main">
    <mc:Choice Requires="p14">
      <p:transition spd="slow" p14:dur="2000" advTm="32661"/>
    </mc:Choice>
    <mc:Fallback xmlns="">
      <p:transition spd="slow" advTm="3266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1707A-94D4-EBC3-5002-0CCB92E19DC3}"/>
              </a:ext>
            </a:extLst>
          </p:cNvPr>
          <p:cNvSpPr>
            <a:spLocks noGrp="1"/>
          </p:cNvSpPr>
          <p:nvPr>
            <p:ph type="title"/>
          </p:nvPr>
        </p:nvSpPr>
        <p:spPr/>
        <p:txBody>
          <a:bodyPr/>
          <a:lstStyle/>
          <a:p>
            <a:pPr algn="ctr"/>
            <a:r>
              <a:rPr lang="en-US" b="1" dirty="0"/>
              <a:t>Extrahepatic Disease Outcomes</a:t>
            </a:r>
          </a:p>
        </p:txBody>
      </p:sp>
      <p:pic>
        <p:nvPicPr>
          <p:cNvPr id="7" name="Content Placeholder 6">
            <a:extLst>
              <a:ext uri="{FF2B5EF4-FFF2-40B4-BE49-F238E27FC236}">
                <a16:creationId xmlns:a16="http://schemas.microsoft.com/office/drawing/2014/main" id="{A1D960D5-E896-DEB7-47D9-9A9E3C376877}"/>
              </a:ext>
            </a:extLst>
          </p:cNvPr>
          <p:cNvPicPr>
            <a:picLocks noGrp="1" noChangeAspect="1"/>
          </p:cNvPicPr>
          <p:nvPr>
            <p:ph idx="1"/>
          </p:nvPr>
        </p:nvPicPr>
        <p:blipFill>
          <a:blip r:embed="rId2"/>
          <a:stretch>
            <a:fillRect/>
          </a:stretch>
        </p:blipFill>
        <p:spPr>
          <a:xfrm>
            <a:off x="5890438" y="3076574"/>
            <a:ext cx="2445488" cy="1527324"/>
          </a:xfrm>
        </p:spPr>
      </p:pic>
      <p:pic>
        <p:nvPicPr>
          <p:cNvPr id="5" name="Picture 4">
            <a:extLst>
              <a:ext uri="{FF2B5EF4-FFF2-40B4-BE49-F238E27FC236}">
                <a16:creationId xmlns:a16="http://schemas.microsoft.com/office/drawing/2014/main" id="{3A69E355-1091-3127-D01B-4C11A6B2BB47}"/>
              </a:ext>
            </a:extLst>
          </p:cNvPr>
          <p:cNvPicPr>
            <a:picLocks noChangeAspect="1"/>
          </p:cNvPicPr>
          <p:nvPr/>
        </p:nvPicPr>
        <p:blipFill>
          <a:blip r:embed="rId3"/>
          <a:stretch>
            <a:fillRect/>
          </a:stretch>
        </p:blipFill>
        <p:spPr>
          <a:xfrm>
            <a:off x="890365" y="1524000"/>
            <a:ext cx="4415282" cy="4953000"/>
          </a:xfrm>
          <a:prstGeom prst="rect">
            <a:avLst/>
          </a:prstGeom>
        </p:spPr>
      </p:pic>
      <p:sp>
        <p:nvSpPr>
          <p:cNvPr id="8" name="TextBox 7">
            <a:extLst>
              <a:ext uri="{FF2B5EF4-FFF2-40B4-BE49-F238E27FC236}">
                <a16:creationId xmlns:a16="http://schemas.microsoft.com/office/drawing/2014/main" id="{95481923-CFD5-92B3-8740-E54A26262C9C}"/>
              </a:ext>
            </a:extLst>
          </p:cNvPr>
          <p:cNvSpPr txBox="1"/>
          <p:nvPr/>
        </p:nvSpPr>
        <p:spPr>
          <a:xfrm>
            <a:off x="1951960" y="6602037"/>
            <a:ext cx="5702299" cy="215444"/>
          </a:xfrm>
          <a:prstGeom prst="rect">
            <a:avLst/>
          </a:prstGeom>
          <a:noFill/>
        </p:spPr>
        <p:txBody>
          <a:bodyPr wrap="square">
            <a:spAutoFit/>
          </a:bodyPr>
          <a:lstStyle/>
          <a:p>
            <a:r>
              <a:rPr lang="en-US" sz="1200" baseline="-25000" dirty="0"/>
              <a:t>G. </a:t>
            </a:r>
            <a:r>
              <a:rPr lang="en-US" sz="1200" baseline="-25000" dirty="0" err="1"/>
              <a:t>Targher</a:t>
            </a:r>
            <a:r>
              <a:rPr lang="en-US" sz="1200" baseline="-25000" dirty="0"/>
              <a:t> et.al NEJM.2025-08-14 393(7): 683-698</a:t>
            </a:r>
          </a:p>
        </p:txBody>
      </p:sp>
      <p:sp>
        <p:nvSpPr>
          <p:cNvPr id="9" name="TextBox 8">
            <a:extLst>
              <a:ext uri="{FF2B5EF4-FFF2-40B4-BE49-F238E27FC236}">
                <a16:creationId xmlns:a16="http://schemas.microsoft.com/office/drawing/2014/main" id="{C143032E-1241-E20B-0012-396DFA3A7A7E}"/>
              </a:ext>
            </a:extLst>
          </p:cNvPr>
          <p:cNvSpPr txBox="1"/>
          <p:nvPr/>
        </p:nvSpPr>
        <p:spPr>
          <a:xfrm>
            <a:off x="6400800" y="6450412"/>
            <a:ext cx="4572000" cy="246221"/>
          </a:xfrm>
          <a:prstGeom prst="rect">
            <a:avLst/>
          </a:prstGeom>
          <a:noFill/>
        </p:spPr>
        <p:txBody>
          <a:bodyPr wrap="square">
            <a:spAutoFit/>
          </a:bodyPr>
          <a:lstStyle/>
          <a:p>
            <a:r>
              <a:rPr lang="en-US" sz="1000" b="0" i="0" u="none" strike="noStrike" baseline="0" dirty="0">
                <a:latin typeface="AdvPSA183"/>
              </a:rPr>
              <a:t>Loomba et.al Cell </a:t>
            </a:r>
            <a:r>
              <a:rPr lang="en-US" sz="1000" b="0" i="0" u="none" strike="noStrike" baseline="0" dirty="0">
                <a:latin typeface="Advhelvneue-italic"/>
              </a:rPr>
              <a:t>184</a:t>
            </a:r>
            <a:r>
              <a:rPr lang="en-US" sz="1000" b="0" i="0" u="none" strike="noStrike" baseline="0" dirty="0">
                <a:latin typeface="AdvPSA183"/>
              </a:rPr>
              <a:t>, May 13, 2021</a:t>
            </a:r>
            <a:endParaRPr lang="en-US" sz="1000" dirty="0"/>
          </a:p>
        </p:txBody>
      </p:sp>
    </p:spTree>
    <p:extLst>
      <p:ext uri="{BB962C8B-B14F-4D97-AF65-F5344CB8AC3E}">
        <p14:creationId xmlns:p14="http://schemas.microsoft.com/office/powerpoint/2010/main" val="2827928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5B163-35F0-0726-01E2-34D3255C96DD}"/>
              </a:ext>
            </a:extLst>
          </p:cNvPr>
          <p:cNvSpPr>
            <a:spLocks noGrp="1"/>
          </p:cNvSpPr>
          <p:nvPr>
            <p:ph type="title"/>
          </p:nvPr>
        </p:nvSpPr>
        <p:spPr/>
        <p:txBody>
          <a:bodyPr/>
          <a:lstStyle/>
          <a:p>
            <a:pPr algn="ctr"/>
            <a:r>
              <a:rPr lang="en-US" b="1" dirty="0"/>
              <a:t>Hyperlipidemia</a:t>
            </a:r>
          </a:p>
        </p:txBody>
      </p:sp>
      <p:graphicFrame>
        <p:nvGraphicFramePr>
          <p:cNvPr id="3" name="Table 5">
            <a:extLst>
              <a:ext uri="{FF2B5EF4-FFF2-40B4-BE49-F238E27FC236}">
                <a16:creationId xmlns:a16="http://schemas.microsoft.com/office/drawing/2014/main" id="{74EFA739-AD05-F186-CB59-ABBF7C42E3B1}"/>
              </a:ext>
            </a:extLst>
          </p:cNvPr>
          <p:cNvGraphicFramePr>
            <a:graphicFrameLocks noGrp="1"/>
          </p:cNvGraphicFramePr>
          <p:nvPr/>
        </p:nvGraphicFramePr>
        <p:xfrm>
          <a:off x="340241" y="1371901"/>
          <a:ext cx="8346559" cy="1767840"/>
        </p:xfrm>
        <a:graphic>
          <a:graphicData uri="http://schemas.openxmlformats.org/drawingml/2006/table">
            <a:tbl>
              <a:tblPr firstRow="1" bandRow="1">
                <a:tableStyleId>{5C22544A-7EE6-4342-B048-85BDC9FD1C3A}</a:tableStyleId>
              </a:tblPr>
              <a:tblGrid>
                <a:gridCol w="3282452">
                  <a:extLst>
                    <a:ext uri="{9D8B030D-6E8A-4147-A177-3AD203B41FA5}">
                      <a16:colId xmlns:a16="http://schemas.microsoft.com/office/drawing/2014/main" val="3830474423"/>
                    </a:ext>
                  </a:extLst>
                </a:gridCol>
                <a:gridCol w="5064107">
                  <a:extLst>
                    <a:ext uri="{9D8B030D-6E8A-4147-A177-3AD203B41FA5}">
                      <a16:colId xmlns:a16="http://schemas.microsoft.com/office/drawing/2014/main" val="2217326947"/>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Statin -safe</a:t>
                      </a:r>
                    </a:p>
                  </a:txBody>
                  <a:tcPr/>
                </a:tc>
                <a:tc>
                  <a:txBody>
                    <a:bodyPr/>
                    <a:lstStyle/>
                    <a:p>
                      <a:r>
                        <a:rPr lang="en-US" sz="1400" dirty="0"/>
                        <a:t>CV Risk reduction across spectrum including compensated cirrhosis</a:t>
                      </a:r>
                    </a:p>
                  </a:txBody>
                  <a:tcPr/>
                </a:tc>
                <a:extLst>
                  <a:ext uri="{0D108BD9-81ED-4DB2-BD59-A6C34878D82A}">
                    <a16:rowId xmlns:a16="http://schemas.microsoft.com/office/drawing/2014/main" val="2883330773"/>
                  </a:ext>
                </a:extLst>
              </a:tr>
              <a:tr h="370840">
                <a:tc>
                  <a:txBody>
                    <a:bodyPr/>
                    <a:lstStyle/>
                    <a:p>
                      <a:r>
                        <a:rPr lang="en-US" sz="1400" dirty="0"/>
                        <a:t>Statin</a:t>
                      </a:r>
                    </a:p>
                  </a:txBody>
                  <a:tcPr/>
                </a:tc>
                <a:tc>
                  <a:txBody>
                    <a:bodyPr/>
                    <a:lstStyle/>
                    <a:p>
                      <a:r>
                        <a:rPr lang="en-US" sz="1400" dirty="0"/>
                        <a:t>-Limited data on decompensated cirrhosis</a:t>
                      </a:r>
                    </a:p>
                    <a:p>
                      <a:r>
                        <a:rPr lang="en-US" sz="1400" dirty="0"/>
                        <a:t>-use with Careful monitoring in Pts with high CV risk </a:t>
                      </a:r>
                    </a:p>
                  </a:txBody>
                  <a:tcPr/>
                </a:tc>
                <a:extLst>
                  <a:ext uri="{0D108BD9-81ED-4DB2-BD59-A6C34878D82A}">
                    <a16:rowId xmlns:a16="http://schemas.microsoft.com/office/drawing/2014/main" val="962230139"/>
                  </a:ext>
                </a:extLst>
              </a:tr>
              <a:tr h="370840">
                <a:tc>
                  <a:txBody>
                    <a:bodyPr/>
                    <a:lstStyle/>
                    <a:p>
                      <a:r>
                        <a:rPr lang="en-US" sz="1400" dirty="0"/>
                        <a:t>Hypertriglyceridemia</a:t>
                      </a:r>
                    </a:p>
                  </a:txBody>
                  <a:tcPr/>
                </a:tc>
                <a:tc>
                  <a:txBody>
                    <a:bodyPr/>
                    <a:lstStyle/>
                    <a:p>
                      <a:r>
                        <a:rPr lang="en-US" sz="1400" dirty="0"/>
                        <a:t>Lifestyle</a:t>
                      </a:r>
                    </a:p>
                    <a:p>
                      <a:r>
                        <a:rPr lang="en-US" sz="1400" dirty="0"/>
                        <a:t>Supplement with Omega-3 fatty acids, </a:t>
                      </a:r>
                      <a:r>
                        <a:rPr lang="en-US" sz="1400" dirty="0" err="1"/>
                        <a:t>icosapent</a:t>
                      </a:r>
                      <a:r>
                        <a:rPr lang="en-US" sz="1400" dirty="0"/>
                        <a:t> ethyl, or fibrates</a:t>
                      </a:r>
                    </a:p>
                  </a:txBody>
                  <a:tcPr/>
                </a:tc>
                <a:extLst>
                  <a:ext uri="{0D108BD9-81ED-4DB2-BD59-A6C34878D82A}">
                    <a16:rowId xmlns:a16="http://schemas.microsoft.com/office/drawing/2014/main" val="3335870749"/>
                  </a:ext>
                </a:extLst>
              </a:tr>
            </a:tbl>
          </a:graphicData>
        </a:graphic>
      </p:graphicFrame>
      <p:sp>
        <p:nvSpPr>
          <p:cNvPr id="5" name="TextBox 4">
            <a:extLst>
              <a:ext uri="{FF2B5EF4-FFF2-40B4-BE49-F238E27FC236}">
                <a16:creationId xmlns:a16="http://schemas.microsoft.com/office/drawing/2014/main" id="{C5D972BE-A8CB-C314-20CA-912CC6CAFBFB}"/>
              </a:ext>
            </a:extLst>
          </p:cNvPr>
          <p:cNvSpPr txBox="1"/>
          <p:nvPr/>
        </p:nvSpPr>
        <p:spPr>
          <a:xfrm>
            <a:off x="4801010" y="3084027"/>
            <a:ext cx="6464596" cy="276999"/>
          </a:xfrm>
          <a:prstGeom prst="rect">
            <a:avLst/>
          </a:prstGeom>
          <a:noFill/>
        </p:spPr>
        <p:txBody>
          <a:bodyPr wrap="square">
            <a:spAutoFit/>
          </a:bodyPr>
          <a:lstStyle/>
          <a:p>
            <a:r>
              <a:rPr lang="en-US" sz="1800" b="0" i="0" baseline="30000" dirty="0">
                <a:solidFill>
                  <a:srgbClr val="000000"/>
                </a:solidFill>
                <a:effectLst/>
                <a:latin typeface="Fira Sans" panose="020B0503050000020004" pitchFamily="34" charset="0"/>
              </a:rPr>
              <a:t>Rinella, Mary E. el.al </a:t>
            </a:r>
            <a:r>
              <a:rPr lang="en-US" sz="1800" b="0" i="0" u="none" strike="noStrike" baseline="30000" dirty="0">
                <a:latin typeface="Fira Sans" panose="020B0503050000020004" pitchFamily="34" charset="0"/>
              </a:rPr>
              <a:t>Hepatology. 2023;77:1797–1835.</a:t>
            </a:r>
            <a:endParaRPr lang="hr-HR" sz="3200" baseline="30000" dirty="0">
              <a:latin typeface="Fira Sans" panose="020B0503050000020004" pitchFamily="34" charset="0"/>
            </a:endParaRPr>
          </a:p>
        </p:txBody>
      </p:sp>
      <p:pic>
        <p:nvPicPr>
          <p:cNvPr id="6" name="Picture 5">
            <a:extLst>
              <a:ext uri="{FF2B5EF4-FFF2-40B4-BE49-F238E27FC236}">
                <a16:creationId xmlns:a16="http://schemas.microsoft.com/office/drawing/2014/main" id="{2CD14460-A233-436F-B9D6-4BB348B1AA7C}"/>
              </a:ext>
            </a:extLst>
          </p:cNvPr>
          <p:cNvPicPr>
            <a:picLocks noChangeAspect="1"/>
          </p:cNvPicPr>
          <p:nvPr/>
        </p:nvPicPr>
        <p:blipFill>
          <a:blip r:embed="rId2"/>
          <a:stretch>
            <a:fillRect/>
          </a:stretch>
        </p:blipFill>
        <p:spPr>
          <a:xfrm>
            <a:off x="211015" y="3361026"/>
            <a:ext cx="6664569" cy="3386361"/>
          </a:xfrm>
          <a:prstGeom prst="rect">
            <a:avLst/>
          </a:prstGeom>
        </p:spPr>
      </p:pic>
      <p:sp>
        <p:nvSpPr>
          <p:cNvPr id="7" name="Rectangle 6">
            <a:extLst>
              <a:ext uri="{FF2B5EF4-FFF2-40B4-BE49-F238E27FC236}">
                <a16:creationId xmlns:a16="http://schemas.microsoft.com/office/drawing/2014/main" id="{47D5DA54-B905-D0E5-FE41-459363B43394}"/>
              </a:ext>
            </a:extLst>
          </p:cNvPr>
          <p:cNvSpPr/>
          <p:nvPr/>
        </p:nvSpPr>
        <p:spPr>
          <a:xfrm>
            <a:off x="2487561" y="3942735"/>
            <a:ext cx="629265" cy="727588"/>
          </a:xfrm>
          <a:prstGeom prst="rect">
            <a:avLst/>
          </a:prstGeom>
          <a:noFill/>
          <a:ln>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3D61433-F252-5409-FC18-E341ABB2797E}"/>
              </a:ext>
            </a:extLst>
          </p:cNvPr>
          <p:cNvSpPr txBox="1"/>
          <p:nvPr/>
        </p:nvSpPr>
        <p:spPr>
          <a:xfrm>
            <a:off x="4650658" y="6631971"/>
            <a:ext cx="5633884" cy="230832"/>
          </a:xfrm>
          <a:prstGeom prst="rect">
            <a:avLst/>
          </a:prstGeom>
          <a:noFill/>
        </p:spPr>
        <p:txBody>
          <a:bodyPr wrap="square">
            <a:spAutoFit/>
          </a:bodyPr>
          <a:lstStyle/>
          <a:p>
            <a:r>
              <a:rPr lang="en-US" sz="900" dirty="0"/>
              <a:t>S.B. Patel, L.M. Belalcazar, S. Afreen et al Endocrine Practice xxx (</a:t>
            </a:r>
            <a:r>
              <a:rPr lang="en-US" sz="900" dirty="0" err="1"/>
              <a:t>xxxx</a:t>
            </a:r>
            <a:r>
              <a:rPr lang="en-US" sz="900" dirty="0"/>
              <a:t>) xxx in press</a:t>
            </a:r>
          </a:p>
        </p:txBody>
      </p:sp>
    </p:spTree>
    <p:extLst>
      <p:ext uri="{BB962C8B-B14F-4D97-AF65-F5344CB8AC3E}">
        <p14:creationId xmlns:p14="http://schemas.microsoft.com/office/powerpoint/2010/main" val="735305706"/>
      </p:ext>
    </p:extLst>
  </p:cSld>
  <p:clrMapOvr>
    <a:masterClrMapping/>
  </p:clrMapOvr>
  <mc:AlternateContent xmlns:mc="http://schemas.openxmlformats.org/markup-compatibility/2006" xmlns:p14="http://schemas.microsoft.com/office/powerpoint/2010/main">
    <mc:Choice Requires="p14">
      <p:transition spd="slow" p14:dur="2000" advTm="40147"/>
    </mc:Choice>
    <mc:Fallback xmlns="">
      <p:transition spd="slow" advTm="4014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5B163-35F0-0726-01E2-34D3255C96DD}"/>
              </a:ext>
            </a:extLst>
          </p:cNvPr>
          <p:cNvSpPr>
            <a:spLocks noGrp="1"/>
          </p:cNvSpPr>
          <p:nvPr>
            <p:ph type="title"/>
          </p:nvPr>
        </p:nvSpPr>
        <p:spPr/>
        <p:txBody>
          <a:bodyPr/>
          <a:lstStyle/>
          <a:p>
            <a:pPr algn="ctr"/>
            <a:r>
              <a:rPr lang="en-US" b="1" dirty="0"/>
              <a:t>Alcohol use &amp; MASLD</a:t>
            </a:r>
          </a:p>
        </p:txBody>
      </p:sp>
      <p:graphicFrame>
        <p:nvGraphicFramePr>
          <p:cNvPr id="3" name="Table 5">
            <a:extLst>
              <a:ext uri="{FF2B5EF4-FFF2-40B4-BE49-F238E27FC236}">
                <a16:creationId xmlns:a16="http://schemas.microsoft.com/office/drawing/2014/main" id="{74EFA739-AD05-F186-CB59-ABBF7C42E3B1}"/>
              </a:ext>
            </a:extLst>
          </p:cNvPr>
          <p:cNvGraphicFramePr>
            <a:graphicFrameLocks noGrp="1"/>
          </p:cNvGraphicFramePr>
          <p:nvPr>
            <p:extLst>
              <p:ext uri="{D42A27DB-BD31-4B8C-83A1-F6EECF244321}">
                <p14:modId xmlns:p14="http://schemas.microsoft.com/office/powerpoint/2010/main" val="2592652974"/>
              </p:ext>
            </p:extLst>
          </p:nvPr>
        </p:nvGraphicFramePr>
        <p:xfrm>
          <a:off x="457200" y="1693057"/>
          <a:ext cx="8346559" cy="4394200"/>
        </p:xfrm>
        <a:graphic>
          <a:graphicData uri="http://schemas.openxmlformats.org/drawingml/2006/table">
            <a:tbl>
              <a:tblPr firstRow="1" bandRow="1">
                <a:tableStyleId>{5C22544A-7EE6-4342-B048-85BDC9FD1C3A}</a:tableStyleId>
              </a:tblPr>
              <a:tblGrid>
                <a:gridCol w="3282452">
                  <a:extLst>
                    <a:ext uri="{9D8B030D-6E8A-4147-A177-3AD203B41FA5}">
                      <a16:colId xmlns:a16="http://schemas.microsoft.com/office/drawing/2014/main" val="3830474423"/>
                    </a:ext>
                  </a:extLst>
                </a:gridCol>
                <a:gridCol w="5064107">
                  <a:extLst>
                    <a:ext uri="{9D8B030D-6E8A-4147-A177-3AD203B41FA5}">
                      <a16:colId xmlns:a16="http://schemas.microsoft.com/office/drawing/2014/main" val="2217326947"/>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Alcohol use</a:t>
                      </a:r>
                    </a:p>
                  </a:txBody>
                  <a:tcPr/>
                </a:tc>
                <a:tc>
                  <a:txBody>
                    <a:bodyPr/>
                    <a:lstStyle/>
                    <a:p>
                      <a:r>
                        <a:rPr lang="en-US" sz="1800" dirty="0"/>
                        <a:t>Disease progression</a:t>
                      </a:r>
                    </a:p>
                  </a:txBody>
                  <a:tcPr/>
                </a:tc>
                <a:extLst>
                  <a:ext uri="{0D108BD9-81ED-4DB2-BD59-A6C34878D82A}">
                    <a16:rowId xmlns:a16="http://schemas.microsoft.com/office/drawing/2014/main" val="2883330773"/>
                  </a:ext>
                </a:extLst>
              </a:tr>
              <a:tr h="370840">
                <a:tc>
                  <a:txBody>
                    <a:bodyPr/>
                    <a:lstStyle/>
                    <a:p>
                      <a:r>
                        <a:rPr lang="en-US" sz="1800" dirty="0"/>
                        <a:t>Mild </a:t>
                      </a:r>
                    </a:p>
                    <a:p>
                      <a:r>
                        <a:rPr lang="en-US" sz="1800" dirty="0"/>
                        <a:t>Female- up to 20 g/day</a:t>
                      </a:r>
                    </a:p>
                    <a:p>
                      <a:r>
                        <a:rPr lang="en-US" sz="1800" dirty="0"/>
                        <a:t>Male – up to 30 g/day</a:t>
                      </a:r>
                    </a:p>
                  </a:txBody>
                  <a:tcPr/>
                </a:tc>
                <a:tc>
                  <a:txBody>
                    <a:bodyPr/>
                    <a:lstStyle/>
                    <a:p>
                      <a:r>
                        <a:rPr lang="en-US" sz="1800" dirty="0"/>
                        <a:t>Associated with less improvement in steatosis, AST and lower odds of NASH resolution</a:t>
                      </a:r>
                    </a:p>
                  </a:txBody>
                  <a:tcPr/>
                </a:tc>
                <a:extLst>
                  <a:ext uri="{0D108BD9-81ED-4DB2-BD59-A6C34878D82A}">
                    <a16:rowId xmlns:a16="http://schemas.microsoft.com/office/drawing/2014/main" val="2047360859"/>
                  </a:ext>
                </a:extLst>
              </a:tr>
              <a:tr h="370840">
                <a:tc>
                  <a:txBody>
                    <a:bodyPr/>
                    <a:lstStyle/>
                    <a:p>
                      <a:r>
                        <a:rPr lang="en-US" sz="1800" dirty="0"/>
                        <a:t>Moderate </a:t>
                      </a:r>
                    </a:p>
                    <a:p>
                      <a:r>
                        <a:rPr lang="en-US" sz="1800" dirty="0"/>
                        <a:t>Female – 21-39 g/day</a:t>
                      </a:r>
                    </a:p>
                    <a:p>
                      <a:r>
                        <a:rPr lang="en-US" sz="1800" dirty="0"/>
                        <a:t>Male – 31-59 g/day</a:t>
                      </a:r>
                    </a:p>
                  </a:txBody>
                  <a:tcPr/>
                </a:tc>
                <a:tc>
                  <a:txBody>
                    <a:bodyPr/>
                    <a:lstStyle/>
                    <a:p>
                      <a:r>
                        <a:rPr lang="en-US" sz="1800" dirty="0"/>
                        <a:t>Increase probability of advanced fibrosis</a:t>
                      </a:r>
                    </a:p>
                  </a:txBody>
                  <a:tcPr/>
                </a:tc>
                <a:extLst>
                  <a:ext uri="{0D108BD9-81ED-4DB2-BD59-A6C34878D82A}">
                    <a16:rowId xmlns:a16="http://schemas.microsoft.com/office/drawing/2014/main" val="962230139"/>
                  </a:ext>
                </a:extLst>
              </a:tr>
              <a:tr h="370840">
                <a:tc>
                  <a:txBody>
                    <a:bodyPr/>
                    <a:lstStyle/>
                    <a:p>
                      <a:r>
                        <a:rPr lang="en-US" sz="1800" dirty="0"/>
                        <a:t>Heavy</a:t>
                      </a:r>
                    </a:p>
                    <a:p>
                      <a:r>
                        <a:rPr lang="en-US" sz="1800" dirty="0"/>
                        <a:t>Female </a:t>
                      </a:r>
                      <a:r>
                        <a:rPr lang="en-US" sz="1800" dirty="0">
                          <a:latin typeface="Calibri" panose="020F0502020204030204" pitchFamily="34" charset="0"/>
                          <a:cs typeface="Calibri" panose="020F0502020204030204" pitchFamily="34" charset="0"/>
                        </a:rPr>
                        <a:t>≥ 40 g/day</a:t>
                      </a:r>
                    </a:p>
                    <a:p>
                      <a:r>
                        <a:rPr lang="en-US" sz="1800" dirty="0">
                          <a:latin typeface="Calibri" panose="020F0502020204030204" pitchFamily="34" charset="0"/>
                          <a:cs typeface="Calibri" panose="020F0502020204030204" pitchFamily="34" charset="0"/>
                        </a:rPr>
                        <a:t>Male ≥ 60 g/day</a:t>
                      </a:r>
                      <a:endParaRPr lang="en-US" sz="1800" dirty="0"/>
                    </a:p>
                  </a:txBody>
                  <a:tcPr/>
                </a:tc>
                <a:tc>
                  <a:txBody>
                    <a:bodyPr/>
                    <a:lstStyle/>
                    <a:p>
                      <a:r>
                        <a:rPr lang="en-US" sz="1800" dirty="0"/>
                        <a:t>Accelerates liver injury, fibrosis</a:t>
                      </a:r>
                    </a:p>
                  </a:txBody>
                  <a:tcPr/>
                </a:tc>
                <a:extLst>
                  <a:ext uri="{0D108BD9-81ED-4DB2-BD59-A6C34878D82A}">
                    <a16:rowId xmlns:a16="http://schemas.microsoft.com/office/drawing/2014/main" val="3335870749"/>
                  </a:ext>
                </a:extLst>
              </a:tr>
              <a:tr h="370840">
                <a:tc>
                  <a:txBody>
                    <a:bodyPr/>
                    <a:lstStyle/>
                    <a:p>
                      <a:r>
                        <a:rPr lang="en-US" sz="1800" dirty="0"/>
                        <a:t>Obesity &amp; alcohol use – </a:t>
                      </a:r>
                    </a:p>
                  </a:txBody>
                  <a:tcPr/>
                </a:tc>
                <a:tc>
                  <a:txBody>
                    <a:bodyPr/>
                    <a:lstStyle/>
                    <a:p>
                      <a:r>
                        <a:rPr lang="en-US" sz="1800" dirty="0"/>
                        <a:t>Synergistically increased risk of Liver injury, cirrhosis &amp; death from liver </a:t>
                      </a:r>
                    </a:p>
                  </a:txBody>
                  <a:tcPr/>
                </a:tc>
                <a:extLst>
                  <a:ext uri="{0D108BD9-81ED-4DB2-BD59-A6C34878D82A}">
                    <a16:rowId xmlns:a16="http://schemas.microsoft.com/office/drawing/2014/main" val="3428279453"/>
                  </a:ext>
                </a:extLst>
              </a:tr>
              <a:tr h="370840">
                <a:tc>
                  <a:txBody>
                    <a:bodyPr/>
                    <a:lstStyle/>
                    <a:p>
                      <a:r>
                        <a:rPr lang="en-US" sz="1800" dirty="0"/>
                        <a:t>Daily Alcohol use</a:t>
                      </a:r>
                    </a:p>
                  </a:txBody>
                  <a:tcPr/>
                </a:tc>
                <a:tc>
                  <a:txBody>
                    <a:bodyPr/>
                    <a:lstStyle/>
                    <a:p>
                      <a:r>
                        <a:rPr lang="en-US" sz="1800" dirty="0"/>
                        <a:t>Increase risk for extrahepatic malignancy &amp; HCC</a:t>
                      </a:r>
                    </a:p>
                  </a:txBody>
                  <a:tcPr/>
                </a:tc>
                <a:extLst>
                  <a:ext uri="{0D108BD9-81ED-4DB2-BD59-A6C34878D82A}">
                    <a16:rowId xmlns:a16="http://schemas.microsoft.com/office/drawing/2014/main" val="3895301062"/>
                  </a:ext>
                </a:extLst>
              </a:tr>
            </a:tbl>
          </a:graphicData>
        </a:graphic>
      </p:graphicFrame>
      <p:sp>
        <p:nvSpPr>
          <p:cNvPr id="7" name="TextBox 6">
            <a:extLst>
              <a:ext uri="{FF2B5EF4-FFF2-40B4-BE49-F238E27FC236}">
                <a16:creationId xmlns:a16="http://schemas.microsoft.com/office/drawing/2014/main" id="{471B4F4C-D94C-5132-328A-5CEDCF3C9ACC}"/>
              </a:ext>
            </a:extLst>
          </p:cNvPr>
          <p:cNvSpPr txBox="1"/>
          <p:nvPr/>
        </p:nvSpPr>
        <p:spPr>
          <a:xfrm>
            <a:off x="4167963" y="6614785"/>
            <a:ext cx="6464596" cy="276999"/>
          </a:xfrm>
          <a:prstGeom prst="rect">
            <a:avLst/>
          </a:prstGeom>
          <a:noFill/>
        </p:spPr>
        <p:txBody>
          <a:bodyPr wrap="square">
            <a:spAutoFit/>
          </a:bodyPr>
          <a:lstStyle/>
          <a:p>
            <a:r>
              <a:rPr lang="en-US" sz="1800" b="0" i="0" baseline="30000" dirty="0">
                <a:solidFill>
                  <a:srgbClr val="000000"/>
                </a:solidFill>
                <a:effectLst/>
                <a:latin typeface="Fira Sans" panose="020B0503050000020004" pitchFamily="34" charset="0"/>
              </a:rPr>
              <a:t>Rinella, Mary E. el.al </a:t>
            </a:r>
            <a:r>
              <a:rPr lang="en-US" sz="1800" b="0" i="0" u="none" strike="noStrike" baseline="30000" dirty="0">
                <a:latin typeface="Fira Sans" panose="020B0503050000020004" pitchFamily="34" charset="0"/>
              </a:rPr>
              <a:t>Hepatology. 2023;77:1797–1835.</a:t>
            </a:r>
            <a:endParaRPr lang="hr-HR" sz="3200" baseline="30000" dirty="0">
              <a:latin typeface="Fira Sans" panose="020B0503050000020004" pitchFamily="34" charset="0"/>
            </a:endParaRPr>
          </a:p>
        </p:txBody>
      </p:sp>
    </p:spTree>
    <p:extLst>
      <p:ext uri="{BB962C8B-B14F-4D97-AF65-F5344CB8AC3E}">
        <p14:creationId xmlns:p14="http://schemas.microsoft.com/office/powerpoint/2010/main" val="2593294614"/>
      </p:ext>
    </p:extLst>
  </p:cSld>
  <p:clrMapOvr>
    <a:masterClrMapping/>
  </p:clrMapOvr>
  <mc:AlternateContent xmlns:mc="http://schemas.openxmlformats.org/markup-compatibility/2006" xmlns:p14="http://schemas.microsoft.com/office/powerpoint/2010/main">
    <mc:Choice Requires="p14">
      <p:transition spd="slow" p14:dur="2000" advTm="88723"/>
    </mc:Choice>
    <mc:Fallback xmlns="">
      <p:transition spd="slow" advTm="8872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1FC61-8A01-D248-8BE2-E685D47F6F2E}"/>
              </a:ext>
            </a:extLst>
          </p:cNvPr>
          <p:cNvSpPr>
            <a:spLocks noGrp="1"/>
          </p:cNvSpPr>
          <p:nvPr>
            <p:ph type="title"/>
          </p:nvPr>
        </p:nvSpPr>
        <p:spPr/>
        <p:txBody>
          <a:bodyPr>
            <a:normAutofit fontScale="90000"/>
          </a:bodyPr>
          <a:lstStyle/>
          <a:p>
            <a:pPr algn="ctr"/>
            <a:r>
              <a:rPr lang="en-US" b="1" dirty="0"/>
              <a:t>Drugs links to macro-vesicular steatosis or steatohepatitis</a:t>
            </a:r>
          </a:p>
        </p:txBody>
      </p:sp>
      <p:pic>
        <p:nvPicPr>
          <p:cNvPr id="5" name="Content Placeholder 4">
            <a:extLst>
              <a:ext uri="{FF2B5EF4-FFF2-40B4-BE49-F238E27FC236}">
                <a16:creationId xmlns:a16="http://schemas.microsoft.com/office/drawing/2014/main" id="{71BFADE9-FE02-D861-A4E0-9473E8D5CC3B}"/>
              </a:ext>
            </a:extLst>
          </p:cNvPr>
          <p:cNvPicPr>
            <a:picLocks noGrp="1" noChangeAspect="1"/>
          </p:cNvPicPr>
          <p:nvPr>
            <p:ph idx="1"/>
          </p:nvPr>
        </p:nvPicPr>
        <p:blipFill>
          <a:blip r:embed="rId2"/>
          <a:stretch>
            <a:fillRect/>
          </a:stretch>
        </p:blipFill>
        <p:spPr>
          <a:xfrm>
            <a:off x="561975" y="1839433"/>
            <a:ext cx="8020050" cy="4380614"/>
          </a:xfrm>
        </p:spPr>
      </p:pic>
      <p:sp>
        <p:nvSpPr>
          <p:cNvPr id="6" name="TextBox 5">
            <a:extLst>
              <a:ext uri="{FF2B5EF4-FFF2-40B4-BE49-F238E27FC236}">
                <a16:creationId xmlns:a16="http://schemas.microsoft.com/office/drawing/2014/main" id="{E25BB074-2C99-6CC2-A037-6987DF1E4CFE}"/>
              </a:ext>
            </a:extLst>
          </p:cNvPr>
          <p:cNvSpPr txBox="1"/>
          <p:nvPr/>
        </p:nvSpPr>
        <p:spPr>
          <a:xfrm>
            <a:off x="4167963" y="6614785"/>
            <a:ext cx="6464596" cy="276999"/>
          </a:xfrm>
          <a:prstGeom prst="rect">
            <a:avLst/>
          </a:prstGeom>
          <a:noFill/>
        </p:spPr>
        <p:txBody>
          <a:bodyPr wrap="square">
            <a:spAutoFit/>
          </a:bodyPr>
          <a:lstStyle/>
          <a:p>
            <a:r>
              <a:rPr lang="en-US" sz="1800" b="0" i="0" baseline="30000" dirty="0">
                <a:solidFill>
                  <a:srgbClr val="000000"/>
                </a:solidFill>
                <a:effectLst/>
                <a:latin typeface="Fira Sans" panose="020B0503050000020004" pitchFamily="34" charset="0"/>
              </a:rPr>
              <a:t>Rinella, Mary E. el.al </a:t>
            </a:r>
            <a:r>
              <a:rPr lang="en-US" sz="1800" b="0" i="0" u="none" strike="noStrike" baseline="30000" dirty="0">
                <a:latin typeface="Fira Sans" panose="020B0503050000020004" pitchFamily="34" charset="0"/>
              </a:rPr>
              <a:t>Hepatology. 2023;77:1797–1835.</a:t>
            </a:r>
            <a:endParaRPr lang="hr-HR" sz="3200" baseline="30000" dirty="0">
              <a:latin typeface="Fira Sans" panose="020B0503050000020004" pitchFamily="34" charset="0"/>
            </a:endParaRPr>
          </a:p>
        </p:txBody>
      </p:sp>
    </p:spTree>
    <p:extLst>
      <p:ext uri="{BB962C8B-B14F-4D97-AF65-F5344CB8AC3E}">
        <p14:creationId xmlns:p14="http://schemas.microsoft.com/office/powerpoint/2010/main" val="2218867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DFA46-F20A-4CEC-856E-3B46AD188385}"/>
              </a:ext>
            </a:extLst>
          </p:cNvPr>
          <p:cNvSpPr>
            <a:spLocks noGrp="1"/>
          </p:cNvSpPr>
          <p:nvPr>
            <p:ph type="title"/>
          </p:nvPr>
        </p:nvSpPr>
        <p:spPr/>
        <p:txBody>
          <a:bodyPr/>
          <a:lstStyle/>
          <a:p>
            <a:r>
              <a:rPr lang="en-US" dirty="0"/>
              <a:t>Question 2</a:t>
            </a:r>
          </a:p>
        </p:txBody>
      </p:sp>
      <p:sp>
        <p:nvSpPr>
          <p:cNvPr id="3" name="Content Placeholder 2">
            <a:extLst>
              <a:ext uri="{FF2B5EF4-FFF2-40B4-BE49-F238E27FC236}">
                <a16:creationId xmlns:a16="http://schemas.microsoft.com/office/drawing/2014/main" id="{A2340E36-3BF5-43BF-B849-5C11922944D1}"/>
              </a:ext>
            </a:extLst>
          </p:cNvPr>
          <p:cNvSpPr>
            <a:spLocks noGrp="1"/>
          </p:cNvSpPr>
          <p:nvPr>
            <p:ph idx="1"/>
          </p:nvPr>
        </p:nvSpPr>
        <p:spPr/>
        <p:txBody>
          <a:bodyPr>
            <a:normAutofit lnSpcReduction="10000"/>
          </a:bodyPr>
          <a:lstStyle/>
          <a:p>
            <a:pPr marL="0" indent="0">
              <a:buNone/>
            </a:pPr>
            <a:r>
              <a:rPr lang="en-US" dirty="0"/>
              <a:t>A 60 YOF with diabetes mellitus, hypertension who comes to primary care office for regular medical check up. On examination, her BMI 33 kg/m2, the rest of the examination are negative. Her medications include Glyburide and lisinopril. Lab include AST 90 IU/L, ALT 110 IU/L, Alkaline phosphatase 210 IU/L, bilirubin 0.5, platelet 150K. Ultrasound showed bright liver. SMA 1:20, IgG 1010, AMA negative. Hepatitis A, B and C serologies were negative. </a:t>
            </a:r>
          </a:p>
          <a:p>
            <a:pPr marL="0" indent="0">
              <a:buNone/>
            </a:pPr>
            <a:r>
              <a:rPr lang="en-US" b="1" u="sng" dirty="0"/>
              <a:t>What is the next investigation </a:t>
            </a:r>
            <a:r>
              <a:rPr lang="en-US" dirty="0"/>
              <a:t>?</a:t>
            </a:r>
          </a:p>
          <a:p>
            <a:pPr marL="457200" indent="-457200">
              <a:buAutoNum type="alphaUcPeriod"/>
            </a:pPr>
            <a:r>
              <a:rPr lang="en-US" dirty="0"/>
              <a:t>Check </a:t>
            </a:r>
            <a:r>
              <a:rPr lang="en-US" dirty="0" err="1"/>
              <a:t>Fibrosure</a:t>
            </a:r>
            <a:endParaRPr lang="en-US" dirty="0"/>
          </a:p>
          <a:p>
            <a:pPr marL="457200" indent="-457200">
              <a:buAutoNum type="alphaUcPeriod"/>
            </a:pPr>
            <a:r>
              <a:rPr lang="en-US" dirty="0"/>
              <a:t>Calculate FIB 4 score</a:t>
            </a:r>
          </a:p>
          <a:p>
            <a:pPr marL="457200" indent="-457200">
              <a:buAutoNum type="alphaUcPeriod"/>
            </a:pPr>
            <a:r>
              <a:rPr lang="en-US" dirty="0"/>
              <a:t>CT scan abdomen</a:t>
            </a:r>
          </a:p>
          <a:p>
            <a:pPr marL="457200" indent="-457200">
              <a:buAutoNum type="alphaUcPeriod"/>
            </a:pPr>
            <a:r>
              <a:rPr lang="en-US" dirty="0"/>
              <a:t>MRI abdomen</a:t>
            </a:r>
          </a:p>
          <a:p>
            <a:pPr marL="457200" indent="-457200">
              <a:buAutoNum type="arabicPeriod"/>
            </a:pPr>
            <a:endParaRPr lang="en-US" dirty="0"/>
          </a:p>
        </p:txBody>
      </p:sp>
      <p:sp>
        <p:nvSpPr>
          <p:cNvPr id="4" name="Rectangle: Beveled 3">
            <a:extLst>
              <a:ext uri="{FF2B5EF4-FFF2-40B4-BE49-F238E27FC236}">
                <a16:creationId xmlns:a16="http://schemas.microsoft.com/office/drawing/2014/main" id="{80FBEBED-9BBD-419B-871B-72FCA87DE2E5}"/>
              </a:ext>
            </a:extLst>
          </p:cNvPr>
          <p:cNvSpPr/>
          <p:nvPr/>
        </p:nvSpPr>
        <p:spPr>
          <a:xfrm>
            <a:off x="6985591" y="5241851"/>
            <a:ext cx="1020725" cy="83997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Tree>
    <p:custDataLst>
      <p:tags r:id="rId1"/>
    </p:custDataLst>
    <p:extLst>
      <p:ext uri="{BB962C8B-B14F-4D97-AF65-F5344CB8AC3E}">
        <p14:creationId xmlns:p14="http://schemas.microsoft.com/office/powerpoint/2010/main" val="514372634"/>
      </p:ext>
    </p:extLst>
  </p:cSld>
  <p:clrMapOvr>
    <a:masterClrMapping/>
  </p:clrMapOvr>
  <mc:AlternateContent xmlns:mc="http://schemas.openxmlformats.org/markup-compatibility/2006" xmlns:p14="http://schemas.microsoft.com/office/powerpoint/2010/main">
    <mc:Choice Requires="p14">
      <p:transition spd="slow" p14:dur="2000" advTm="29611"/>
    </mc:Choice>
    <mc:Fallback xmlns="">
      <p:transition spd="slow" advTm="296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DFA46-F20A-4CEC-856E-3B46AD188385}"/>
              </a:ext>
            </a:extLst>
          </p:cNvPr>
          <p:cNvSpPr>
            <a:spLocks noGrp="1"/>
          </p:cNvSpPr>
          <p:nvPr>
            <p:ph type="title"/>
          </p:nvPr>
        </p:nvSpPr>
        <p:spPr/>
        <p:txBody>
          <a:bodyPr/>
          <a:lstStyle/>
          <a:p>
            <a:r>
              <a:rPr lang="en-US" dirty="0"/>
              <a:t>Question 3</a:t>
            </a:r>
          </a:p>
        </p:txBody>
      </p:sp>
      <p:sp>
        <p:nvSpPr>
          <p:cNvPr id="3" name="Content Placeholder 2">
            <a:extLst>
              <a:ext uri="{FF2B5EF4-FFF2-40B4-BE49-F238E27FC236}">
                <a16:creationId xmlns:a16="http://schemas.microsoft.com/office/drawing/2014/main" id="{A2340E36-3BF5-43BF-B849-5C11922944D1}"/>
              </a:ext>
            </a:extLst>
          </p:cNvPr>
          <p:cNvSpPr>
            <a:spLocks noGrp="1"/>
          </p:cNvSpPr>
          <p:nvPr>
            <p:ph idx="1"/>
          </p:nvPr>
        </p:nvSpPr>
        <p:spPr/>
        <p:txBody>
          <a:bodyPr>
            <a:normAutofit lnSpcReduction="10000"/>
          </a:bodyPr>
          <a:lstStyle/>
          <a:p>
            <a:pPr marL="0" indent="0">
              <a:buNone/>
            </a:pPr>
            <a:r>
              <a:rPr lang="en-US" dirty="0"/>
              <a:t>A 60 YOF with diabetes mellitus, hypertension who comes to primary care office for regular medical check up. On examination, her BMI 33 kg/m2, the rest of the examination are negative. Her medications include Glyburide and lisinopril. Lab include AST 90 IU/L, ALT 110 IU/L, Alkaline phosphatase 210 IU/L, platelet 150K. Ultrasound showed bright liver. SMA 1:20, IgG 1010, AMA negative. Hepatitis A, B and C serologies were negative. </a:t>
            </a:r>
            <a:r>
              <a:rPr lang="en-US" b="1" dirty="0"/>
              <a:t>FIB4 score 3.43.</a:t>
            </a:r>
          </a:p>
          <a:p>
            <a:pPr marL="0" indent="0">
              <a:buNone/>
            </a:pPr>
            <a:r>
              <a:rPr lang="en-US" b="1" u="sng" dirty="0"/>
              <a:t>What is the next step </a:t>
            </a:r>
            <a:r>
              <a:rPr lang="en-US" dirty="0"/>
              <a:t>?</a:t>
            </a:r>
          </a:p>
          <a:p>
            <a:pPr marL="457200" indent="-457200">
              <a:buAutoNum type="alphaUcPeriod"/>
            </a:pPr>
            <a:r>
              <a:rPr lang="en-US" dirty="0"/>
              <a:t>Refer to hepatology clinic</a:t>
            </a:r>
          </a:p>
          <a:p>
            <a:pPr marL="457200" indent="-457200">
              <a:buAutoNum type="alphaUcPeriod"/>
            </a:pPr>
            <a:r>
              <a:rPr lang="en-US" dirty="0"/>
              <a:t>CT scan abdomen </a:t>
            </a:r>
          </a:p>
          <a:p>
            <a:pPr marL="457200" indent="-457200">
              <a:buAutoNum type="alphaUcPeriod"/>
            </a:pPr>
            <a:r>
              <a:rPr lang="en-US" dirty="0"/>
              <a:t>MRI abdomen</a:t>
            </a:r>
          </a:p>
          <a:p>
            <a:pPr marL="457200" indent="-457200">
              <a:buAutoNum type="alphaUcPeriod"/>
            </a:pPr>
            <a:r>
              <a:rPr lang="en-US" dirty="0"/>
              <a:t>Liver biopsy</a:t>
            </a:r>
          </a:p>
          <a:p>
            <a:pPr marL="457200" indent="-457200">
              <a:buAutoNum type="arabicPeriod"/>
            </a:pPr>
            <a:endParaRPr lang="en-US" dirty="0"/>
          </a:p>
        </p:txBody>
      </p:sp>
      <p:sp>
        <p:nvSpPr>
          <p:cNvPr id="4" name="Rectangle: Beveled 3">
            <a:extLst>
              <a:ext uri="{FF2B5EF4-FFF2-40B4-BE49-F238E27FC236}">
                <a16:creationId xmlns:a16="http://schemas.microsoft.com/office/drawing/2014/main" id="{0CD2763C-826E-474B-A1C6-DF80A585F446}"/>
              </a:ext>
            </a:extLst>
          </p:cNvPr>
          <p:cNvSpPr/>
          <p:nvPr/>
        </p:nvSpPr>
        <p:spPr>
          <a:xfrm>
            <a:off x="6985591" y="5241851"/>
            <a:ext cx="1020725" cy="83997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Tree>
    <p:custDataLst>
      <p:tags r:id="rId1"/>
    </p:custDataLst>
    <p:extLst>
      <p:ext uri="{BB962C8B-B14F-4D97-AF65-F5344CB8AC3E}">
        <p14:creationId xmlns:p14="http://schemas.microsoft.com/office/powerpoint/2010/main" val="17497384"/>
      </p:ext>
    </p:extLst>
  </p:cSld>
  <p:clrMapOvr>
    <a:masterClrMapping/>
  </p:clrMapOvr>
  <mc:AlternateContent xmlns:mc="http://schemas.openxmlformats.org/markup-compatibility/2006" xmlns:p14="http://schemas.microsoft.com/office/powerpoint/2010/main">
    <mc:Choice Requires="p14">
      <p:transition spd="slow" p14:dur="2000" advTm="27537"/>
    </mc:Choice>
    <mc:Fallback xmlns="">
      <p:transition spd="slow" advTm="275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B61BE-C711-4266-8C7B-EBD5E806A2C5}"/>
              </a:ext>
            </a:extLst>
          </p:cNvPr>
          <p:cNvSpPr>
            <a:spLocks noGrp="1"/>
          </p:cNvSpPr>
          <p:nvPr>
            <p:ph type="ctrTitle"/>
          </p:nvPr>
        </p:nvSpPr>
        <p:spPr/>
        <p:txBody>
          <a:bodyPr/>
          <a:lstStyle/>
          <a:p>
            <a:r>
              <a:rPr lang="en-US" b="1" dirty="0"/>
              <a:t>Who is the high-risk patient?</a:t>
            </a:r>
          </a:p>
        </p:txBody>
      </p:sp>
      <p:sp>
        <p:nvSpPr>
          <p:cNvPr id="3" name="Subtitle 2">
            <a:extLst>
              <a:ext uri="{FF2B5EF4-FFF2-40B4-BE49-F238E27FC236}">
                <a16:creationId xmlns:a16="http://schemas.microsoft.com/office/drawing/2014/main" id="{651D306D-FA58-4E60-9005-7C41A55588B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02567169"/>
      </p:ext>
    </p:extLst>
  </p:cSld>
  <p:clrMapOvr>
    <a:masterClrMapping/>
  </p:clrMapOvr>
  <mc:AlternateContent xmlns:mc="http://schemas.openxmlformats.org/markup-compatibility/2006" xmlns:p14="http://schemas.microsoft.com/office/powerpoint/2010/main">
    <mc:Choice Requires="p14">
      <p:transition spd="slow" p14:dur="2000" advTm="12884"/>
    </mc:Choice>
    <mc:Fallback xmlns="">
      <p:transition spd="slow" advTm="1288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Disclosure</a:t>
            </a:r>
          </a:p>
        </p:txBody>
      </p:sp>
      <p:sp>
        <p:nvSpPr>
          <p:cNvPr id="3" name="Content Placeholder 2"/>
          <p:cNvSpPr>
            <a:spLocks noGrp="1"/>
          </p:cNvSpPr>
          <p:nvPr>
            <p:ph idx="1"/>
          </p:nvPr>
        </p:nvSpPr>
        <p:spPr/>
        <p:txBody>
          <a:bodyPr/>
          <a:lstStyle/>
          <a:p>
            <a:r>
              <a:rPr lang="en-US" dirty="0"/>
              <a:t>Nothing to disclose</a:t>
            </a:r>
          </a:p>
        </p:txBody>
      </p:sp>
    </p:spTree>
    <p:extLst>
      <p:ext uri="{BB962C8B-B14F-4D97-AF65-F5344CB8AC3E}">
        <p14:creationId xmlns:p14="http://schemas.microsoft.com/office/powerpoint/2010/main" val="1262230785"/>
      </p:ext>
    </p:extLst>
  </p:cSld>
  <p:clrMapOvr>
    <a:masterClrMapping/>
  </p:clrMapOvr>
  <mc:AlternateContent xmlns:mc="http://schemas.openxmlformats.org/markup-compatibility/2006" xmlns:p14="http://schemas.microsoft.com/office/powerpoint/2010/main">
    <mc:Choice Requires="p14">
      <p:transition spd="slow" p14:dur="2000" advTm="718"/>
    </mc:Choice>
    <mc:Fallback xmlns="">
      <p:transition spd="slow" advTm="71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1B4C0-789F-49AB-8B89-FB3A299F4F0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47C9837-9676-44C0-99BE-387221F6D096}"/>
              </a:ext>
            </a:extLst>
          </p:cNvPr>
          <p:cNvPicPr>
            <a:picLocks noChangeAspect="1"/>
          </p:cNvPicPr>
          <p:nvPr/>
        </p:nvPicPr>
        <p:blipFill>
          <a:blip r:embed="rId2"/>
          <a:stretch>
            <a:fillRect/>
          </a:stretch>
        </p:blipFill>
        <p:spPr>
          <a:xfrm>
            <a:off x="0" y="533400"/>
            <a:ext cx="9144000" cy="6096000"/>
          </a:xfrm>
          <a:prstGeom prst="rect">
            <a:avLst/>
          </a:prstGeom>
        </p:spPr>
      </p:pic>
    </p:spTree>
    <p:extLst>
      <p:ext uri="{BB962C8B-B14F-4D97-AF65-F5344CB8AC3E}">
        <p14:creationId xmlns:p14="http://schemas.microsoft.com/office/powerpoint/2010/main" val="429459391"/>
      </p:ext>
    </p:extLst>
  </p:cSld>
  <p:clrMapOvr>
    <a:masterClrMapping/>
  </p:clrMapOvr>
  <mc:AlternateContent xmlns:mc="http://schemas.openxmlformats.org/markup-compatibility/2006" xmlns:p14="http://schemas.microsoft.com/office/powerpoint/2010/main">
    <mc:Choice Requires="p14">
      <p:transition spd="slow" p14:dur="2000" advTm="29749"/>
    </mc:Choice>
    <mc:Fallback xmlns="">
      <p:transition spd="slow" advTm="29749"/>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6CCEE-36C4-4C8E-BF95-624CC49DA6BC}"/>
              </a:ext>
            </a:extLst>
          </p:cNvPr>
          <p:cNvSpPr>
            <a:spLocks noGrp="1"/>
          </p:cNvSpPr>
          <p:nvPr>
            <p:ph type="title"/>
          </p:nvPr>
        </p:nvSpPr>
        <p:spPr/>
        <p:txBody>
          <a:bodyPr>
            <a:normAutofit fontScale="90000"/>
          </a:bodyPr>
          <a:lstStyle/>
          <a:p>
            <a:pPr algn="ctr"/>
            <a:r>
              <a:rPr lang="en-US" sz="3200" b="1" dirty="0"/>
              <a:t>Incidence of Events based on Fibrosis Stages</a:t>
            </a:r>
          </a:p>
        </p:txBody>
      </p:sp>
      <p:graphicFrame>
        <p:nvGraphicFramePr>
          <p:cNvPr id="4" name="Table 4">
            <a:extLst>
              <a:ext uri="{FF2B5EF4-FFF2-40B4-BE49-F238E27FC236}">
                <a16:creationId xmlns:a16="http://schemas.microsoft.com/office/drawing/2014/main" id="{C7C69292-DCEF-41C2-9859-5E77E72944F1}"/>
              </a:ext>
            </a:extLst>
          </p:cNvPr>
          <p:cNvGraphicFramePr>
            <a:graphicFrameLocks noGrp="1"/>
          </p:cNvGraphicFramePr>
          <p:nvPr>
            <p:ph idx="1"/>
          </p:nvPr>
        </p:nvGraphicFramePr>
        <p:xfrm>
          <a:off x="457199" y="1600200"/>
          <a:ext cx="7850220" cy="4880338"/>
        </p:xfrm>
        <a:graphic>
          <a:graphicData uri="http://schemas.openxmlformats.org/drawingml/2006/table">
            <a:tbl>
              <a:tblPr firstRow="1" bandRow="1">
                <a:tableStyleId>{5C22544A-7EE6-4342-B048-85BDC9FD1C3A}</a:tableStyleId>
              </a:tblPr>
              <a:tblGrid>
                <a:gridCol w="1962555">
                  <a:extLst>
                    <a:ext uri="{9D8B030D-6E8A-4147-A177-3AD203B41FA5}">
                      <a16:colId xmlns:a16="http://schemas.microsoft.com/office/drawing/2014/main" val="3637423790"/>
                    </a:ext>
                  </a:extLst>
                </a:gridCol>
                <a:gridCol w="1962555">
                  <a:extLst>
                    <a:ext uri="{9D8B030D-6E8A-4147-A177-3AD203B41FA5}">
                      <a16:colId xmlns:a16="http://schemas.microsoft.com/office/drawing/2014/main" val="3943895784"/>
                    </a:ext>
                  </a:extLst>
                </a:gridCol>
                <a:gridCol w="1962555">
                  <a:extLst>
                    <a:ext uri="{9D8B030D-6E8A-4147-A177-3AD203B41FA5}">
                      <a16:colId xmlns:a16="http://schemas.microsoft.com/office/drawing/2014/main" val="26822884"/>
                    </a:ext>
                  </a:extLst>
                </a:gridCol>
                <a:gridCol w="1962555">
                  <a:extLst>
                    <a:ext uri="{9D8B030D-6E8A-4147-A177-3AD203B41FA5}">
                      <a16:colId xmlns:a16="http://schemas.microsoft.com/office/drawing/2014/main" val="1345277137"/>
                    </a:ext>
                  </a:extLst>
                </a:gridCol>
              </a:tblGrid>
              <a:tr h="1018125">
                <a:tc>
                  <a:txBody>
                    <a:bodyPr/>
                    <a:lstStyle/>
                    <a:p>
                      <a:pPr algn="ctr"/>
                      <a:endParaRPr lang="en-US"/>
                    </a:p>
                  </a:txBody>
                  <a:tcPr/>
                </a:tc>
                <a:tc>
                  <a:txBody>
                    <a:bodyPr/>
                    <a:lstStyle/>
                    <a:p>
                      <a:pPr algn="ctr"/>
                      <a:r>
                        <a:rPr lang="en-US" dirty="0"/>
                        <a:t>F4</a:t>
                      </a:r>
                    </a:p>
                    <a:p>
                      <a:pPr algn="ctr"/>
                      <a:r>
                        <a:rPr lang="en-US" dirty="0"/>
                        <a:t>Rate/100-person year</a:t>
                      </a:r>
                    </a:p>
                  </a:txBody>
                  <a:tcPr/>
                </a:tc>
                <a:tc>
                  <a:txBody>
                    <a:bodyPr/>
                    <a:lstStyle/>
                    <a:p>
                      <a:pPr algn="ctr"/>
                      <a:r>
                        <a:rPr lang="en-US" dirty="0"/>
                        <a:t>F3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Rate/100-person year</a:t>
                      </a:r>
                    </a:p>
                    <a:p>
                      <a:pPr algn="ctr"/>
                      <a:endParaRPr lang="en-US" dirty="0"/>
                    </a:p>
                  </a:txBody>
                  <a:tcPr/>
                </a:tc>
                <a:tc>
                  <a:txBody>
                    <a:bodyPr/>
                    <a:lstStyle/>
                    <a:p>
                      <a:pPr algn="ctr"/>
                      <a:r>
                        <a:rPr lang="en-US" dirty="0"/>
                        <a:t>F0-2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t>Rate/100-person year</a:t>
                      </a:r>
                    </a:p>
                    <a:p>
                      <a:pPr algn="ctr"/>
                      <a:endParaRPr lang="en-US" dirty="0"/>
                    </a:p>
                  </a:txBody>
                  <a:tcPr/>
                </a:tc>
                <a:extLst>
                  <a:ext uri="{0D108BD9-81ED-4DB2-BD59-A6C34878D82A}">
                    <a16:rowId xmlns:a16="http://schemas.microsoft.com/office/drawing/2014/main" val="4111024126"/>
                  </a:ext>
                </a:extLst>
              </a:tr>
              <a:tr h="712688">
                <a:tc>
                  <a:txBody>
                    <a:bodyPr/>
                    <a:lstStyle/>
                    <a:p>
                      <a:pPr algn="ctr"/>
                      <a:r>
                        <a:rPr lang="en-US" dirty="0"/>
                        <a:t>All cause mortality</a:t>
                      </a:r>
                    </a:p>
                  </a:txBody>
                  <a:tcPr/>
                </a:tc>
                <a:tc>
                  <a:txBody>
                    <a:bodyPr/>
                    <a:lstStyle/>
                    <a:p>
                      <a:pPr algn="ctr"/>
                      <a:r>
                        <a:rPr lang="en-US" dirty="0">
                          <a:solidFill>
                            <a:srgbClr val="FF0000"/>
                          </a:solidFill>
                        </a:rPr>
                        <a:t>1.76</a:t>
                      </a:r>
                    </a:p>
                  </a:txBody>
                  <a:tcPr/>
                </a:tc>
                <a:tc>
                  <a:txBody>
                    <a:bodyPr/>
                    <a:lstStyle/>
                    <a:p>
                      <a:pPr algn="ctr"/>
                      <a:r>
                        <a:rPr lang="en-US" dirty="0">
                          <a:solidFill>
                            <a:srgbClr val="FF0000"/>
                          </a:solidFill>
                        </a:rPr>
                        <a:t>0.89</a:t>
                      </a:r>
                    </a:p>
                  </a:txBody>
                  <a:tcPr/>
                </a:tc>
                <a:tc>
                  <a:txBody>
                    <a:bodyPr/>
                    <a:lstStyle/>
                    <a:p>
                      <a:pPr algn="ctr"/>
                      <a:r>
                        <a:rPr lang="en-US" dirty="0">
                          <a:solidFill>
                            <a:srgbClr val="FF0000"/>
                          </a:solidFill>
                        </a:rPr>
                        <a:t>0.32</a:t>
                      </a:r>
                    </a:p>
                  </a:txBody>
                  <a:tcPr/>
                </a:tc>
                <a:extLst>
                  <a:ext uri="{0D108BD9-81ED-4DB2-BD59-A6C34878D82A}">
                    <a16:rowId xmlns:a16="http://schemas.microsoft.com/office/drawing/2014/main" val="999868633"/>
                  </a:ext>
                </a:extLst>
              </a:tr>
              <a:tr h="412906">
                <a:tc>
                  <a:txBody>
                    <a:bodyPr/>
                    <a:lstStyle/>
                    <a:p>
                      <a:pPr algn="ctr"/>
                      <a:r>
                        <a:rPr lang="en-US" dirty="0"/>
                        <a:t>Any decompensation event</a:t>
                      </a:r>
                    </a:p>
                  </a:txBody>
                  <a:tcPr/>
                </a:tc>
                <a:tc>
                  <a:txBody>
                    <a:bodyPr/>
                    <a:lstStyle/>
                    <a:p>
                      <a:pPr algn="ctr"/>
                      <a:r>
                        <a:rPr lang="en-US" dirty="0"/>
                        <a:t>2.69</a:t>
                      </a:r>
                    </a:p>
                  </a:txBody>
                  <a:tcPr/>
                </a:tc>
                <a:tc>
                  <a:txBody>
                    <a:bodyPr/>
                    <a:lstStyle/>
                    <a:p>
                      <a:pPr algn="ctr"/>
                      <a:r>
                        <a:rPr lang="en-US" dirty="0"/>
                        <a:t>0.99</a:t>
                      </a:r>
                    </a:p>
                  </a:txBody>
                  <a:tcPr/>
                </a:tc>
                <a:tc>
                  <a:txBody>
                    <a:bodyPr/>
                    <a:lstStyle/>
                    <a:p>
                      <a:pPr algn="ctr"/>
                      <a:r>
                        <a:rPr lang="en-US" dirty="0"/>
                        <a:t>0.05</a:t>
                      </a:r>
                    </a:p>
                  </a:txBody>
                  <a:tcPr/>
                </a:tc>
                <a:extLst>
                  <a:ext uri="{0D108BD9-81ED-4DB2-BD59-A6C34878D82A}">
                    <a16:rowId xmlns:a16="http://schemas.microsoft.com/office/drawing/2014/main" val="865785193"/>
                  </a:ext>
                </a:extLst>
              </a:tr>
              <a:tr h="412906">
                <a:tc>
                  <a:txBody>
                    <a:bodyPr/>
                    <a:lstStyle/>
                    <a:p>
                      <a:pPr algn="ctr"/>
                      <a:r>
                        <a:rPr lang="en-US" dirty="0"/>
                        <a:t>MELD&gt;15</a:t>
                      </a:r>
                    </a:p>
                  </a:txBody>
                  <a:tcPr/>
                </a:tc>
                <a:tc>
                  <a:txBody>
                    <a:bodyPr/>
                    <a:lstStyle/>
                    <a:p>
                      <a:pPr algn="ctr"/>
                      <a:r>
                        <a:rPr lang="en-US" dirty="0"/>
                        <a:t>2.33</a:t>
                      </a:r>
                    </a:p>
                  </a:txBody>
                  <a:tcPr/>
                </a:tc>
                <a:tc>
                  <a:txBody>
                    <a:bodyPr/>
                    <a:lstStyle/>
                    <a:p>
                      <a:pPr algn="ctr"/>
                      <a:r>
                        <a:rPr lang="en-US" dirty="0"/>
                        <a:t>0.87</a:t>
                      </a:r>
                    </a:p>
                  </a:txBody>
                  <a:tcPr/>
                </a:tc>
                <a:tc>
                  <a:txBody>
                    <a:bodyPr/>
                    <a:lstStyle/>
                    <a:p>
                      <a:pPr algn="ctr"/>
                      <a:r>
                        <a:rPr lang="en-US" dirty="0"/>
                        <a:t>0.57</a:t>
                      </a:r>
                    </a:p>
                  </a:txBody>
                  <a:tcPr/>
                </a:tc>
                <a:extLst>
                  <a:ext uri="{0D108BD9-81ED-4DB2-BD59-A6C34878D82A}">
                    <a16:rowId xmlns:a16="http://schemas.microsoft.com/office/drawing/2014/main" val="2786990215"/>
                  </a:ext>
                </a:extLst>
              </a:tr>
              <a:tr h="412906">
                <a:tc>
                  <a:txBody>
                    <a:bodyPr/>
                    <a:lstStyle/>
                    <a:p>
                      <a:pPr algn="ctr"/>
                      <a:r>
                        <a:rPr lang="en-US" dirty="0"/>
                        <a:t>CAD</a:t>
                      </a:r>
                    </a:p>
                  </a:txBody>
                  <a:tcPr/>
                </a:tc>
                <a:tc>
                  <a:txBody>
                    <a:bodyPr/>
                    <a:lstStyle/>
                    <a:p>
                      <a:pPr algn="ctr"/>
                      <a:r>
                        <a:rPr lang="en-US" dirty="0"/>
                        <a:t>0.81</a:t>
                      </a:r>
                    </a:p>
                  </a:txBody>
                  <a:tcPr/>
                </a:tc>
                <a:tc>
                  <a:txBody>
                    <a:bodyPr/>
                    <a:lstStyle/>
                    <a:p>
                      <a:pPr algn="ctr"/>
                      <a:r>
                        <a:rPr lang="en-US" dirty="0"/>
                        <a:t>0.93</a:t>
                      </a:r>
                    </a:p>
                  </a:txBody>
                  <a:tcPr/>
                </a:tc>
                <a:tc>
                  <a:txBody>
                    <a:bodyPr/>
                    <a:lstStyle/>
                    <a:p>
                      <a:pPr algn="ctr"/>
                      <a:r>
                        <a:rPr lang="en-US" dirty="0"/>
                        <a:t>0.8</a:t>
                      </a:r>
                    </a:p>
                  </a:txBody>
                  <a:tcPr/>
                </a:tc>
                <a:extLst>
                  <a:ext uri="{0D108BD9-81ED-4DB2-BD59-A6C34878D82A}">
                    <a16:rowId xmlns:a16="http://schemas.microsoft.com/office/drawing/2014/main" val="2725121199"/>
                  </a:ext>
                </a:extLst>
              </a:tr>
              <a:tr h="412906">
                <a:tc>
                  <a:txBody>
                    <a:bodyPr/>
                    <a:lstStyle/>
                    <a:p>
                      <a:pPr algn="ctr"/>
                      <a:r>
                        <a:rPr lang="en-US" dirty="0"/>
                        <a:t>Hypertension</a:t>
                      </a:r>
                    </a:p>
                  </a:txBody>
                  <a:tcPr/>
                </a:tc>
                <a:tc>
                  <a:txBody>
                    <a:bodyPr/>
                    <a:lstStyle/>
                    <a:p>
                      <a:pPr algn="ctr"/>
                      <a:r>
                        <a:rPr lang="en-US" dirty="0">
                          <a:solidFill>
                            <a:srgbClr val="FF0000"/>
                          </a:solidFill>
                        </a:rPr>
                        <a:t>14.49</a:t>
                      </a:r>
                    </a:p>
                  </a:txBody>
                  <a:tcPr/>
                </a:tc>
                <a:tc>
                  <a:txBody>
                    <a:bodyPr/>
                    <a:lstStyle/>
                    <a:p>
                      <a:pPr algn="ctr"/>
                      <a:r>
                        <a:rPr lang="en-US" dirty="0">
                          <a:solidFill>
                            <a:srgbClr val="FF0000"/>
                          </a:solidFill>
                        </a:rPr>
                        <a:t>12.17</a:t>
                      </a:r>
                    </a:p>
                  </a:txBody>
                  <a:tcPr/>
                </a:tc>
                <a:tc>
                  <a:txBody>
                    <a:bodyPr/>
                    <a:lstStyle/>
                    <a:p>
                      <a:pPr algn="ctr"/>
                      <a:r>
                        <a:rPr lang="en-US" dirty="0">
                          <a:solidFill>
                            <a:srgbClr val="FF0000"/>
                          </a:solidFill>
                        </a:rPr>
                        <a:t>6.5</a:t>
                      </a:r>
                    </a:p>
                  </a:txBody>
                  <a:tcPr/>
                </a:tc>
                <a:extLst>
                  <a:ext uri="{0D108BD9-81ED-4DB2-BD59-A6C34878D82A}">
                    <a16:rowId xmlns:a16="http://schemas.microsoft.com/office/drawing/2014/main" val="2630590661"/>
                  </a:ext>
                </a:extLst>
              </a:tr>
              <a:tr h="412906">
                <a:tc>
                  <a:txBody>
                    <a:bodyPr/>
                    <a:lstStyle/>
                    <a:p>
                      <a:pPr algn="ctr"/>
                      <a:r>
                        <a:rPr lang="en-US" dirty="0"/>
                        <a:t>eGFR&lt;60ml/min</a:t>
                      </a:r>
                    </a:p>
                  </a:txBody>
                  <a:tcPr/>
                </a:tc>
                <a:tc>
                  <a:txBody>
                    <a:bodyPr/>
                    <a:lstStyle/>
                    <a:p>
                      <a:pPr algn="ctr"/>
                      <a:r>
                        <a:rPr lang="en-US" dirty="0">
                          <a:solidFill>
                            <a:srgbClr val="FF0000"/>
                          </a:solidFill>
                        </a:rPr>
                        <a:t>4.49</a:t>
                      </a:r>
                    </a:p>
                  </a:txBody>
                  <a:tcPr/>
                </a:tc>
                <a:tc>
                  <a:txBody>
                    <a:bodyPr/>
                    <a:lstStyle/>
                    <a:p>
                      <a:pPr algn="ctr"/>
                      <a:r>
                        <a:rPr lang="en-US" dirty="0">
                          <a:solidFill>
                            <a:srgbClr val="FF0000"/>
                          </a:solidFill>
                        </a:rPr>
                        <a:t>2.97</a:t>
                      </a:r>
                    </a:p>
                  </a:txBody>
                  <a:tcPr/>
                </a:tc>
                <a:tc>
                  <a:txBody>
                    <a:bodyPr/>
                    <a:lstStyle/>
                    <a:p>
                      <a:pPr algn="ctr"/>
                      <a:r>
                        <a:rPr lang="en-US" dirty="0">
                          <a:solidFill>
                            <a:srgbClr val="FF0000"/>
                          </a:solidFill>
                        </a:rPr>
                        <a:t>2.17</a:t>
                      </a:r>
                    </a:p>
                  </a:txBody>
                  <a:tcPr/>
                </a:tc>
                <a:extLst>
                  <a:ext uri="{0D108BD9-81ED-4DB2-BD59-A6C34878D82A}">
                    <a16:rowId xmlns:a16="http://schemas.microsoft.com/office/drawing/2014/main" val="905044037"/>
                  </a:ext>
                </a:extLst>
              </a:tr>
              <a:tr h="412906">
                <a:tc>
                  <a:txBody>
                    <a:bodyPr/>
                    <a:lstStyle/>
                    <a:p>
                      <a:pPr algn="ctr"/>
                      <a:r>
                        <a:rPr lang="en-US" dirty="0"/>
                        <a:t>Type 2 DM</a:t>
                      </a:r>
                    </a:p>
                  </a:txBody>
                  <a:tcPr/>
                </a:tc>
                <a:tc>
                  <a:txBody>
                    <a:bodyPr/>
                    <a:lstStyle/>
                    <a:p>
                      <a:pPr algn="ctr"/>
                      <a:r>
                        <a:rPr lang="en-US" dirty="0">
                          <a:solidFill>
                            <a:srgbClr val="FF0000"/>
                          </a:solidFill>
                        </a:rPr>
                        <a:t>7.53</a:t>
                      </a:r>
                    </a:p>
                  </a:txBody>
                  <a:tcPr/>
                </a:tc>
                <a:tc>
                  <a:txBody>
                    <a:bodyPr/>
                    <a:lstStyle/>
                    <a:p>
                      <a:pPr algn="ctr"/>
                      <a:r>
                        <a:rPr lang="en-US" dirty="0">
                          <a:solidFill>
                            <a:srgbClr val="FF0000"/>
                          </a:solidFill>
                        </a:rPr>
                        <a:t>6.24</a:t>
                      </a:r>
                    </a:p>
                  </a:txBody>
                  <a:tcPr/>
                </a:tc>
                <a:tc>
                  <a:txBody>
                    <a:bodyPr/>
                    <a:lstStyle/>
                    <a:p>
                      <a:pPr algn="ctr"/>
                      <a:r>
                        <a:rPr lang="en-US" dirty="0">
                          <a:solidFill>
                            <a:srgbClr val="FF0000"/>
                          </a:solidFill>
                        </a:rPr>
                        <a:t>4.45</a:t>
                      </a:r>
                    </a:p>
                  </a:txBody>
                  <a:tcPr/>
                </a:tc>
                <a:extLst>
                  <a:ext uri="{0D108BD9-81ED-4DB2-BD59-A6C34878D82A}">
                    <a16:rowId xmlns:a16="http://schemas.microsoft.com/office/drawing/2014/main" val="1396678071"/>
                  </a:ext>
                </a:extLst>
              </a:tr>
            </a:tbl>
          </a:graphicData>
        </a:graphic>
      </p:graphicFrame>
      <p:sp>
        <p:nvSpPr>
          <p:cNvPr id="10" name="TextBox 9">
            <a:extLst>
              <a:ext uri="{FF2B5EF4-FFF2-40B4-BE49-F238E27FC236}">
                <a16:creationId xmlns:a16="http://schemas.microsoft.com/office/drawing/2014/main" id="{19077FC6-6954-4F72-ADB0-F38D483E43D3}"/>
              </a:ext>
            </a:extLst>
          </p:cNvPr>
          <p:cNvSpPr txBox="1"/>
          <p:nvPr/>
        </p:nvSpPr>
        <p:spPr>
          <a:xfrm>
            <a:off x="2509736" y="6546954"/>
            <a:ext cx="6177064" cy="276999"/>
          </a:xfrm>
          <a:prstGeom prst="rect">
            <a:avLst/>
          </a:prstGeom>
          <a:noFill/>
        </p:spPr>
        <p:txBody>
          <a:bodyPr wrap="square">
            <a:spAutoFit/>
          </a:bodyPr>
          <a:lstStyle/>
          <a:p>
            <a:r>
              <a:rPr lang="sv-SE" sz="1200" b="0" i="0" dirty="0">
                <a:solidFill>
                  <a:srgbClr val="212121"/>
                </a:solidFill>
                <a:effectLst/>
                <a:latin typeface="BlinkMacSystemFont"/>
              </a:rPr>
              <a:t>Sanyal et.al.  N Engl J Med. 2021 Oct 21;385(17):1559-1569</a:t>
            </a:r>
            <a:endParaRPr lang="en-US" sz="1200" dirty="0"/>
          </a:p>
        </p:txBody>
      </p:sp>
      <p:sp>
        <p:nvSpPr>
          <p:cNvPr id="3" name="Rectangle: Rounded Corners 2">
            <a:extLst>
              <a:ext uri="{FF2B5EF4-FFF2-40B4-BE49-F238E27FC236}">
                <a16:creationId xmlns:a16="http://schemas.microsoft.com/office/drawing/2014/main" id="{EF8160FE-AB29-4839-9FA0-A2407D61BF85}"/>
              </a:ext>
            </a:extLst>
          </p:cNvPr>
          <p:cNvSpPr/>
          <p:nvPr/>
        </p:nvSpPr>
        <p:spPr>
          <a:xfrm>
            <a:off x="457200" y="5191760"/>
            <a:ext cx="7752080" cy="1355194"/>
          </a:xfrm>
          <a:prstGeom prst="round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2498653"/>
      </p:ext>
    </p:extLst>
  </p:cSld>
  <p:clrMapOvr>
    <a:masterClrMapping/>
  </p:clrMapOvr>
  <mc:AlternateContent xmlns:mc="http://schemas.openxmlformats.org/markup-compatibility/2006">
    <mc:Choice xmlns:p14="http://schemas.microsoft.com/office/powerpoint/2010/main" Requires="p14">
      <p:transition spd="slow" p14:dur="2000" advTm="13662"/>
    </mc:Choice>
    <mc:Fallback>
      <p:transition spd="slow" advTm="13662"/>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69BA3-C992-4D2E-96A6-A762589DE4DD}"/>
              </a:ext>
            </a:extLst>
          </p:cNvPr>
          <p:cNvSpPr>
            <a:spLocks noGrp="1"/>
          </p:cNvSpPr>
          <p:nvPr>
            <p:ph type="title"/>
          </p:nvPr>
        </p:nvSpPr>
        <p:spPr/>
        <p:txBody>
          <a:bodyPr>
            <a:normAutofit fontScale="90000"/>
          </a:bodyPr>
          <a:lstStyle/>
          <a:p>
            <a:pPr algn="ctr"/>
            <a:r>
              <a:rPr lang="en-US" sz="3200" b="1" i="0" u="none" strike="noStrike" baseline="0" dirty="0"/>
              <a:t>Association between first occurrence of selected intercurrent event and all-cause mortality</a:t>
            </a:r>
            <a:endParaRPr lang="en-US" sz="3200" dirty="0"/>
          </a:p>
        </p:txBody>
      </p:sp>
      <p:pic>
        <p:nvPicPr>
          <p:cNvPr id="6" name="Picture 5">
            <a:extLst>
              <a:ext uri="{FF2B5EF4-FFF2-40B4-BE49-F238E27FC236}">
                <a16:creationId xmlns:a16="http://schemas.microsoft.com/office/drawing/2014/main" id="{DDC80B4B-7DFE-44FE-BF88-40AA4A3D0DF8}"/>
              </a:ext>
            </a:extLst>
          </p:cNvPr>
          <p:cNvPicPr>
            <a:picLocks noChangeAspect="1"/>
          </p:cNvPicPr>
          <p:nvPr/>
        </p:nvPicPr>
        <p:blipFill rotWithShape="1">
          <a:blip r:embed="rId2"/>
          <a:srcRect r="42402" b="31649"/>
          <a:stretch/>
        </p:blipFill>
        <p:spPr>
          <a:xfrm>
            <a:off x="172720" y="1796807"/>
            <a:ext cx="5266732" cy="3756526"/>
          </a:xfrm>
          <a:prstGeom prst="rect">
            <a:avLst/>
          </a:prstGeom>
        </p:spPr>
      </p:pic>
      <p:sp>
        <p:nvSpPr>
          <p:cNvPr id="7" name="TextBox 6">
            <a:extLst>
              <a:ext uri="{FF2B5EF4-FFF2-40B4-BE49-F238E27FC236}">
                <a16:creationId xmlns:a16="http://schemas.microsoft.com/office/drawing/2014/main" id="{9B5FB762-9AED-4526-A741-55CC262AFCB3}"/>
              </a:ext>
            </a:extLst>
          </p:cNvPr>
          <p:cNvSpPr txBox="1"/>
          <p:nvPr/>
        </p:nvSpPr>
        <p:spPr>
          <a:xfrm>
            <a:off x="596269" y="6467854"/>
            <a:ext cx="6177064" cy="276999"/>
          </a:xfrm>
          <a:prstGeom prst="rect">
            <a:avLst/>
          </a:prstGeom>
          <a:noFill/>
        </p:spPr>
        <p:txBody>
          <a:bodyPr wrap="square">
            <a:spAutoFit/>
          </a:bodyPr>
          <a:lstStyle/>
          <a:p>
            <a:r>
              <a:rPr lang="sv-SE" sz="1200" b="0" i="0" dirty="0">
                <a:solidFill>
                  <a:srgbClr val="212121"/>
                </a:solidFill>
                <a:effectLst/>
                <a:latin typeface="BlinkMacSystemFont"/>
              </a:rPr>
              <a:t>Sanyal et.al.  N Engl J Med. 2021 Oct 21;385(17):1559-1569</a:t>
            </a:r>
            <a:endParaRPr lang="en-US" sz="1200" dirty="0"/>
          </a:p>
        </p:txBody>
      </p:sp>
      <p:pic>
        <p:nvPicPr>
          <p:cNvPr id="5" name="Graphic 4" descr="Heart Organ">
            <a:extLst>
              <a:ext uri="{FF2B5EF4-FFF2-40B4-BE49-F238E27FC236}">
                <a16:creationId xmlns:a16="http://schemas.microsoft.com/office/drawing/2014/main" id="{03398D95-E987-41A2-A848-5C3E70D4A3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10659" y="3579035"/>
            <a:ext cx="1097280" cy="1097280"/>
          </a:xfrm>
          <a:prstGeom prst="rect">
            <a:avLst/>
          </a:prstGeom>
        </p:spPr>
      </p:pic>
      <p:pic>
        <p:nvPicPr>
          <p:cNvPr id="8" name="Graphic 7" descr="Kidney">
            <a:extLst>
              <a:ext uri="{FF2B5EF4-FFF2-40B4-BE49-F238E27FC236}">
                <a16:creationId xmlns:a16="http://schemas.microsoft.com/office/drawing/2014/main" id="{D74CF862-D582-40F3-A1B1-77F1ECB521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48178" y="4434842"/>
            <a:ext cx="1097280" cy="1097280"/>
          </a:xfrm>
          <a:prstGeom prst="rect">
            <a:avLst/>
          </a:prstGeom>
        </p:spPr>
      </p:pic>
      <p:pic>
        <p:nvPicPr>
          <p:cNvPr id="1028" name="Picture 4" descr="Image result for liver icon">
            <a:extLst>
              <a:ext uri="{FF2B5EF4-FFF2-40B4-BE49-F238E27FC236}">
                <a16:creationId xmlns:a16="http://schemas.microsoft.com/office/drawing/2014/main" id="{2BA92B7C-5B8C-4272-852A-C9F6199D1D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7937" y="2681314"/>
            <a:ext cx="1347996"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colon cancer icon">
            <a:extLst>
              <a:ext uri="{FF2B5EF4-FFF2-40B4-BE49-F238E27FC236}">
                <a16:creationId xmlns:a16="http://schemas.microsoft.com/office/drawing/2014/main" id="{9E85614E-387F-41CB-A6CA-698FF53E2D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2405" y="5613508"/>
            <a:ext cx="1188719" cy="1280160"/>
          </a:xfrm>
          <a:prstGeom prst="rect">
            <a:avLst/>
          </a:prstGeom>
          <a:noFill/>
          <a:extLst>
            <a:ext uri="{909E8E84-426E-40DD-AFC4-6F175D3DCCD1}">
              <a14:hiddenFill xmlns:a14="http://schemas.microsoft.com/office/drawing/2010/main">
                <a:solidFill>
                  <a:srgbClr val="FFFFFF"/>
                </a:solidFill>
              </a14:hiddenFill>
            </a:ext>
          </a:extLst>
        </p:spPr>
      </p:pic>
      <p:sp>
        <p:nvSpPr>
          <p:cNvPr id="3" name="Flowchart: Delay 2">
            <a:extLst>
              <a:ext uri="{FF2B5EF4-FFF2-40B4-BE49-F238E27FC236}">
                <a16:creationId xmlns:a16="http://schemas.microsoft.com/office/drawing/2014/main" id="{7595E741-8F34-437E-B511-A66A063DC39A}"/>
              </a:ext>
            </a:extLst>
          </p:cNvPr>
          <p:cNvSpPr/>
          <p:nvPr/>
        </p:nvSpPr>
        <p:spPr>
          <a:xfrm>
            <a:off x="6790065" y="2524932"/>
            <a:ext cx="2184605" cy="1037162"/>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Hepatic decompensation (HR 6.8)</a:t>
            </a:r>
          </a:p>
        </p:txBody>
      </p:sp>
      <p:sp>
        <p:nvSpPr>
          <p:cNvPr id="11" name="Flowchart: Delay 10">
            <a:extLst>
              <a:ext uri="{FF2B5EF4-FFF2-40B4-BE49-F238E27FC236}">
                <a16:creationId xmlns:a16="http://schemas.microsoft.com/office/drawing/2014/main" id="{FD07C3C6-6D92-4BA0-A766-3066BB065A5C}"/>
              </a:ext>
            </a:extLst>
          </p:cNvPr>
          <p:cNvSpPr/>
          <p:nvPr/>
        </p:nvSpPr>
        <p:spPr>
          <a:xfrm>
            <a:off x="6806998" y="3586071"/>
            <a:ext cx="2184605" cy="1037162"/>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CVA/CAD (HR 2.2)</a:t>
            </a:r>
          </a:p>
        </p:txBody>
      </p:sp>
      <p:sp>
        <p:nvSpPr>
          <p:cNvPr id="12" name="Flowchart: Delay 11">
            <a:extLst>
              <a:ext uri="{FF2B5EF4-FFF2-40B4-BE49-F238E27FC236}">
                <a16:creationId xmlns:a16="http://schemas.microsoft.com/office/drawing/2014/main" id="{F1A458C1-CC0A-453C-9005-86A44BC5D80A}"/>
              </a:ext>
            </a:extLst>
          </p:cNvPr>
          <p:cNvSpPr/>
          <p:nvPr/>
        </p:nvSpPr>
        <p:spPr>
          <a:xfrm>
            <a:off x="6828363" y="4619640"/>
            <a:ext cx="2184605" cy="1053021"/>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eGFR decline &gt;40% (HR 1.9)</a:t>
            </a:r>
          </a:p>
        </p:txBody>
      </p:sp>
      <p:sp>
        <p:nvSpPr>
          <p:cNvPr id="13" name="Flowchart: Delay 12">
            <a:extLst>
              <a:ext uri="{FF2B5EF4-FFF2-40B4-BE49-F238E27FC236}">
                <a16:creationId xmlns:a16="http://schemas.microsoft.com/office/drawing/2014/main" id="{3743E593-366F-450A-BB32-2346E5642072}"/>
              </a:ext>
            </a:extLst>
          </p:cNvPr>
          <p:cNvSpPr/>
          <p:nvPr/>
        </p:nvSpPr>
        <p:spPr>
          <a:xfrm>
            <a:off x="6859582" y="5739595"/>
            <a:ext cx="2184605" cy="1053021"/>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Extra-hepatic cancer (HR 2.5)</a:t>
            </a:r>
          </a:p>
        </p:txBody>
      </p:sp>
    </p:spTree>
    <p:extLst>
      <p:ext uri="{BB962C8B-B14F-4D97-AF65-F5344CB8AC3E}">
        <p14:creationId xmlns:p14="http://schemas.microsoft.com/office/powerpoint/2010/main" val="1672519305"/>
      </p:ext>
    </p:extLst>
  </p:cSld>
  <p:clrMapOvr>
    <a:masterClrMapping/>
  </p:clrMapOvr>
  <mc:AlternateContent xmlns:mc="http://schemas.openxmlformats.org/markup-compatibility/2006">
    <mc:Choice xmlns:p14="http://schemas.microsoft.com/office/powerpoint/2010/main" Requires="p14">
      <p:transition spd="slow" p14:dur="2000" advTm="31649"/>
    </mc:Choice>
    <mc:Fallback>
      <p:transition spd="slow" advTm="31649"/>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F868D-8445-E77F-8B9E-F61D58DE9234}"/>
              </a:ext>
            </a:extLst>
          </p:cNvPr>
          <p:cNvSpPr>
            <a:spLocks noGrp="1"/>
          </p:cNvSpPr>
          <p:nvPr>
            <p:ph type="title"/>
          </p:nvPr>
        </p:nvSpPr>
        <p:spPr/>
        <p:txBody>
          <a:bodyPr/>
          <a:lstStyle/>
          <a:p>
            <a:pPr algn="ctr"/>
            <a:r>
              <a:rPr lang="en-US" dirty="0"/>
              <a:t>“At-Risk” MASH</a:t>
            </a:r>
          </a:p>
        </p:txBody>
      </p:sp>
      <p:sp>
        <p:nvSpPr>
          <p:cNvPr id="3" name="Content Placeholder 2">
            <a:extLst>
              <a:ext uri="{FF2B5EF4-FFF2-40B4-BE49-F238E27FC236}">
                <a16:creationId xmlns:a16="http://schemas.microsoft.com/office/drawing/2014/main" id="{F7CC9F7F-8AEE-33CD-F5A0-86BBCD983823}"/>
              </a:ext>
            </a:extLst>
          </p:cNvPr>
          <p:cNvSpPr>
            <a:spLocks noGrp="1"/>
          </p:cNvSpPr>
          <p:nvPr>
            <p:ph idx="1"/>
          </p:nvPr>
        </p:nvSpPr>
        <p:spPr>
          <a:xfrm>
            <a:off x="457200" y="1600200"/>
            <a:ext cx="8229600" cy="2026920"/>
          </a:xfrm>
        </p:spPr>
        <p:txBody>
          <a:bodyPr/>
          <a:lstStyle/>
          <a:p>
            <a:r>
              <a:rPr lang="en-US"/>
              <a:t>Patients with NASH &amp; F2-4 fibrosis </a:t>
            </a:r>
          </a:p>
          <a:p>
            <a:pPr lvl="1"/>
            <a:r>
              <a:rPr lang="en-US"/>
              <a:t>Higher risk for liver related events and mortality</a:t>
            </a:r>
            <a:endParaRPr lang="en-US" dirty="0"/>
          </a:p>
        </p:txBody>
      </p:sp>
      <p:sp>
        <p:nvSpPr>
          <p:cNvPr id="6" name="TextBox 5">
            <a:extLst>
              <a:ext uri="{FF2B5EF4-FFF2-40B4-BE49-F238E27FC236}">
                <a16:creationId xmlns:a16="http://schemas.microsoft.com/office/drawing/2014/main" id="{A319319D-8DD4-FBE0-64EE-DFB714AA27C2}"/>
              </a:ext>
            </a:extLst>
          </p:cNvPr>
          <p:cNvSpPr txBox="1"/>
          <p:nvPr/>
        </p:nvSpPr>
        <p:spPr>
          <a:xfrm>
            <a:off x="2763520" y="5796459"/>
            <a:ext cx="5811520" cy="338554"/>
          </a:xfrm>
          <a:prstGeom prst="rect">
            <a:avLst/>
          </a:prstGeom>
          <a:noFill/>
        </p:spPr>
        <p:txBody>
          <a:bodyPr wrap="square">
            <a:spAutoFit/>
          </a:bodyPr>
          <a:lstStyle/>
          <a:p>
            <a:r>
              <a:rPr lang="en-US" sz="1200" b="0" i="0" baseline="30000" dirty="0">
                <a:solidFill>
                  <a:srgbClr val="000000"/>
                </a:solidFill>
                <a:effectLst/>
                <a:latin typeface="Fira Sans" panose="020B0503050000020004" pitchFamily="34" charset="0"/>
              </a:rPr>
              <a:t>Rinella, Mary E.</a:t>
            </a:r>
            <a:r>
              <a:rPr lang="en-US" sz="1200" baseline="30000" dirty="0">
                <a:solidFill>
                  <a:srgbClr val="000000"/>
                </a:solidFill>
                <a:latin typeface="Fira Sans" panose="020B0503050000020004" pitchFamily="34" charset="0"/>
              </a:rPr>
              <a:t> et.al </a:t>
            </a:r>
            <a:r>
              <a:rPr lang="en-US" sz="1200" b="0" i="0" baseline="30000" dirty="0">
                <a:solidFill>
                  <a:srgbClr val="000000"/>
                </a:solidFill>
                <a:effectLst/>
                <a:latin typeface="Fira Sans" panose="020B0503050000020004" pitchFamily="34" charset="0"/>
              </a:rPr>
              <a:t> AASLD Practice Guidance on the clinical assessment and management of nonalcoholic fatty liver disease. Hepatology (): March 17, 2023. | DOI: 10.1097/HEP.0000000000000323</a:t>
            </a:r>
            <a:endParaRPr lang="en-US" sz="1200" baseline="30000" dirty="0"/>
          </a:p>
        </p:txBody>
      </p:sp>
    </p:spTree>
    <p:extLst>
      <p:ext uri="{BB962C8B-B14F-4D97-AF65-F5344CB8AC3E}">
        <p14:creationId xmlns:p14="http://schemas.microsoft.com/office/powerpoint/2010/main" val="748888066"/>
      </p:ext>
    </p:extLst>
  </p:cSld>
  <p:clrMapOvr>
    <a:masterClrMapping/>
  </p:clrMapOvr>
  <mc:AlternateContent xmlns:mc="http://schemas.openxmlformats.org/markup-compatibility/2006">
    <mc:Choice xmlns:p14="http://schemas.microsoft.com/office/powerpoint/2010/main" Requires="p14">
      <p:transition spd="slow" p14:dur="2000" advTm="24775"/>
    </mc:Choice>
    <mc:Fallback>
      <p:transition spd="slow" advTm="24775"/>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9DD7E-670C-9452-20BB-84575DCE74F0}"/>
              </a:ext>
            </a:extLst>
          </p:cNvPr>
          <p:cNvSpPr>
            <a:spLocks noGrp="1"/>
          </p:cNvSpPr>
          <p:nvPr>
            <p:ph type="ctrTitle"/>
          </p:nvPr>
        </p:nvSpPr>
        <p:spPr/>
        <p:txBody>
          <a:bodyPr/>
          <a:lstStyle/>
          <a:p>
            <a:r>
              <a:rPr lang="en-US" sz="4000" b="1" dirty="0"/>
              <a:t>Who should be screened for clinically significant fibrosis?</a:t>
            </a:r>
          </a:p>
        </p:txBody>
      </p:sp>
      <p:sp>
        <p:nvSpPr>
          <p:cNvPr id="3" name="Subtitle 2">
            <a:extLst>
              <a:ext uri="{FF2B5EF4-FFF2-40B4-BE49-F238E27FC236}">
                <a16:creationId xmlns:a16="http://schemas.microsoft.com/office/drawing/2014/main" id="{9A30BD28-6D6B-DD19-B8C3-A5CB25B3A3C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52629668"/>
      </p:ext>
    </p:extLst>
  </p:cSld>
  <p:clrMapOvr>
    <a:masterClrMapping/>
  </p:clrMapOvr>
  <mc:AlternateContent xmlns:mc="http://schemas.openxmlformats.org/markup-compatibility/2006">
    <mc:Choice xmlns:p14="http://schemas.microsoft.com/office/powerpoint/2010/main" Requires="p14">
      <p:transition spd="slow" p14:dur="2000" advTm="9134"/>
    </mc:Choice>
    <mc:Fallback>
      <p:transition spd="slow" advTm="9134"/>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C5A8F-A196-6DBA-63FE-F420A12D4D49}"/>
              </a:ext>
            </a:extLst>
          </p:cNvPr>
          <p:cNvSpPr>
            <a:spLocks noGrp="1"/>
          </p:cNvSpPr>
          <p:nvPr>
            <p:ph type="title"/>
          </p:nvPr>
        </p:nvSpPr>
        <p:spPr>
          <a:xfrm>
            <a:off x="1" y="533400"/>
            <a:ext cx="9144000" cy="990600"/>
          </a:xfrm>
        </p:spPr>
        <p:txBody>
          <a:bodyPr>
            <a:normAutofit fontScale="90000"/>
          </a:bodyPr>
          <a:lstStyle/>
          <a:p>
            <a:r>
              <a:rPr lang="en-US" b="1" dirty="0"/>
              <a:t>Screen for Clinically significant fibrosis F</a:t>
            </a:r>
            <a:r>
              <a:rPr lang="en-US" b="1" dirty="0">
                <a:latin typeface="Calibri" panose="020F0502020204030204" pitchFamily="34" charset="0"/>
                <a:cs typeface="Calibri" panose="020F0502020204030204" pitchFamily="34" charset="0"/>
              </a:rPr>
              <a:t>≥ 2</a:t>
            </a:r>
            <a:endParaRPr lang="en-US" b="1" dirty="0"/>
          </a:p>
        </p:txBody>
      </p:sp>
      <p:sp>
        <p:nvSpPr>
          <p:cNvPr id="3" name="Content Placeholder 2">
            <a:extLst>
              <a:ext uri="{FF2B5EF4-FFF2-40B4-BE49-F238E27FC236}">
                <a16:creationId xmlns:a16="http://schemas.microsoft.com/office/drawing/2014/main" id="{F79F3C14-6079-7C99-8A76-838ED81727CA}"/>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1200" dirty="0"/>
              <a:t>Prevalence of advanced fibrosis in background population 0.9-2%</a:t>
            </a:r>
          </a:p>
        </p:txBody>
      </p:sp>
      <p:graphicFrame>
        <p:nvGraphicFramePr>
          <p:cNvPr id="4" name="Table 4">
            <a:extLst>
              <a:ext uri="{FF2B5EF4-FFF2-40B4-BE49-F238E27FC236}">
                <a16:creationId xmlns:a16="http://schemas.microsoft.com/office/drawing/2014/main" id="{2FC9965A-4A1F-E93B-A85B-406A220413C1}"/>
              </a:ext>
            </a:extLst>
          </p:cNvPr>
          <p:cNvGraphicFramePr>
            <a:graphicFrameLocks noGrp="1"/>
          </p:cNvGraphicFramePr>
          <p:nvPr>
            <p:extLst>
              <p:ext uri="{D42A27DB-BD31-4B8C-83A1-F6EECF244321}">
                <p14:modId xmlns:p14="http://schemas.microsoft.com/office/powerpoint/2010/main" val="3948096878"/>
              </p:ext>
            </p:extLst>
          </p:nvPr>
        </p:nvGraphicFramePr>
        <p:xfrm>
          <a:off x="762000" y="1943100"/>
          <a:ext cx="7620000" cy="2931160"/>
        </p:xfrm>
        <a:graphic>
          <a:graphicData uri="http://schemas.openxmlformats.org/drawingml/2006/table">
            <a:tbl>
              <a:tblPr firstRow="1" bandRow="1">
                <a:tableStyleId>{5C22544A-7EE6-4342-B048-85BDC9FD1C3A}</a:tableStyleId>
              </a:tblPr>
              <a:tblGrid>
                <a:gridCol w="3810000">
                  <a:extLst>
                    <a:ext uri="{9D8B030D-6E8A-4147-A177-3AD203B41FA5}">
                      <a16:colId xmlns:a16="http://schemas.microsoft.com/office/drawing/2014/main" val="207449000"/>
                    </a:ext>
                  </a:extLst>
                </a:gridCol>
                <a:gridCol w="3810000">
                  <a:extLst>
                    <a:ext uri="{9D8B030D-6E8A-4147-A177-3AD203B41FA5}">
                      <a16:colId xmlns:a16="http://schemas.microsoft.com/office/drawing/2014/main" val="3352395006"/>
                    </a:ext>
                  </a:extLst>
                </a:gridCol>
              </a:tblGrid>
              <a:tr h="370840">
                <a:tc>
                  <a:txBody>
                    <a:bodyPr/>
                    <a:lstStyle/>
                    <a:p>
                      <a:r>
                        <a:rPr lang="en-US" dirty="0"/>
                        <a:t>Screen for advanced fibrosis in high-risk population</a:t>
                      </a:r>
                    </a:p>
                  </a:txBody>
                  <a:tcPr/>
                </a:tc>
                <a:tc>
                  <a:txBody>
                    <a:bodyPr/>
                    <a:lstStyle/>
                    <a:p>
                      <a:r>
                        <a:rPr lang="en-US" dirty="0"/>
                        <a:t>Prevalence of advanced fibrosis %</a:t>
                      </a:r>
                    </a:p>
                  </a:txBody>
                  <a:tcPr/>
                </a:tc>
                <a:extLst>
                  <a:ext uri="{0D108BD9-81ED-4DB2-BD59-A6C34878D82A}">
                    <a16:rowId xmlns:a16="http://schemas.microsoft.com/office/drawing/2014/main" val="2878931738"/>
                  </a:ext>
                </a:extLst>
              </a:tr>
              <a:tr h="370840">
                <a:tc>
                  <a:txBody>
                    <a:bodyPr/>
                    <a:lstStyle/>
                    <a:p>
                      <a:r>
                        <a:rPr lang="en-US" dirty="0"/>
                        <a:t>T2DM</a:t>
                      </a:r>
                    </a:p>
                  </a:txBody>
                  <a:tcPr/>
                </a:tc>
                <a:tc>
                  <a:txBody>
                    <a:bodyPr/>
                    <a:lstStyle/>
                    <a:p>
                      <a:r>
                        <a:rPr lang="en-US" dirty="0"/>
                        <a:t>6-19</a:t>
                      </a:r>
                    </a:p>
                  </a:txBody>
                  <a:tcPr/>
                </a:tc>
                <a:extLst>
                  <a:ext uri="{0D108BD9-81ED-4DB2-BD59-A6C34878D82A}">
                    <a16:rowId xmlns:a16="http://schemas.microsoft.com/office/drawing/2014/main" val="1895182313"/>
                  </a:ext>
                </a:extLst>
              </a:tr>
              <a:tr h="370840">
                <a:tc>
                  <a:txBody>
                    <a:bodyPr/>
                    <a:lstStyle/>
                    <a:p>
                      <a:r>
                        <a:rPr lang="en-US" dirty="0"/>
                        <a:t>Obesity with metabolic complications</a:t>
                      </a:r>
                    </a:p>
                  </a:txBody>
                  <a:tcPr/>
                </a:tc>
                <a:tc>
                  <a:txBody>
                    <a:bodyPr/>
                    <a:lstStyle/>
                    <a:p>
                      <a:r>
                        <a:rPr lang="en-US" dirty="0"/>
                        <a:t>4-33</a:t>
                      </a:r>
                    </a:p>
                  </a:txBody>
                  <a:tcPr/>
                </a:tc>
                <a:extLst>
                  <a:ext uri="{0D108BD9-81ED-4DB2-BD59-A6C34878D82A}">
                    <a16:rowId xmlns:a16="http://schemas.microsoft.com/office/drawing/2014/main" val="303662848"/>
                  </a:ext>
                </a:extLst>
              </a:tr>
              <a:tr h="370840">
                <a:tc>
                  <a:txBody>
                    <a:bodyPr/>
                    <a:lstStyle/>
                    <a:p>
                      <a:r>
                        <a:rPr lang="en-US" dirty="0"/>
                        <a:t>NAFLD with moderate alcohol use (&gt;20g/day-female, 30g/day-male)</a:t>
                      </a:r>
                    </a:p>
                  </a:txBody>
                  <a:tcPr/>
                </a:tc>
                <a:tc>
                  <a:txBody>
                    <a:bodyPr/>
                    <a:lstStyle/>
                    <a:p>
                      <a:r>
                        <a:rPr lang="en-US" dirty="0"/>
                        <a:t>17</a:t>
                      </a:r>
                    </a:p>
                  </a:txBody>
                  <a:tcPr/>
                </a:tc>
                <a:extLst>
                  <a:ext uri="{0D108BD9-81ED-4DB2-BD59-A6C34878D82A}">
                    <a16:rowId xmlns:a16="http://schemas.microsoft.com/office/drawing/2014/main" val="1527663172"/>
                  </a:ext>
                </a:extLst>
              </a:tr>
              <a:tr h="370840">
                <a:tc>
                  <a:txBody>
                    <a:bodyPr/>
                    <a:lstStyle/>
                    <a:p>
                      <a:r>
                        <a:rPr lang="en-US" dirty="0"/>
                        <a:t>1</a:t>
                      </a:r>
                      <a:r>
                        <a:rPr lang="en-US" baseline="30000" dirty="0"/>
                        <a:t>st</a:t>
                      </a:r>
                      <a:r>
                        <a:rPr lang="en-US" dirty="0"/>
                        <a:t> degree relative of a patient with cirrhosis due to NAFLD/NASH</a:t>
                      </a:r>
                    </a:p>
                  </a:txBody>
                  <a:tcPr/>
                </a:tc>
                <a:tc>
                  <a:txBody>
                    <a:bodyPr/>
                    <a:lstStyle/>
                    <a:p>
                      <a:r>
                        <a:rPr lang="en-US" dirty="0"/>
                        <a:t>18</a:t>
                      </a:r>
                    </a:p>
                  </a:txBody>
                  <a:tcPr/>
                </a:tc>
                <a:extLst>
                  <a:ext uri="{0D108BD9-81ED-4DB2-BD59-A6C34878D82A}">
                    <a16:rowId xmlns:a16="http://schemas.microsoft.com/office/drawing/2014/main" val="3700976360"/>
                  </a:ext>
                </a:extLst>
              </a:tr>
            </a:tbl>
          </a:graphicData>
        </a:graphic>
      </p:graphicFrame>
      <p:sp>
        <p:nvSpPr>
          <p:cNvPr id="6" name="TextBox 5">
            <a:extLst>
              <a:ext uri="{FF2B5EF4-FFF2-40B4-BE49-F238E27FC236}">
                <a16:creationId xmlns:a16="http://schemas.microsoft.com/office/drawing/2014/main" id="{D0666496-B1C4-E4A6-FBAF-83DF2C82FF6D}"/>
              </a:ext>
            </a:extLst>
          </p:cNvPr>
          <p:cNvSpPr txBox="1"/>
          <p:nvPr/>
        </p:nvSpPr>
        <p:spPr>
          <a:xfrm>
            <a:off x="2763520" y="5796459"/>
            <a:ext cx="5811520" cy="338554"/>
          </a:xfrm>
          <a:prstGeom prst="rect">
            <a:avLst/>
          </a:prstGeom>
          <a:noFill/>
        </p:spPr>
        <p:txBody>
          <a:bodyPr wrap="square">
            <a:spAutoFit/>
          </a:bodyPr>
          <a:lstStyle/>
          <a:p>
            <a:r>
              <a:rPr lang="en-US" sz="1200" b="0" i="0" baseline="30000" dirty="0">
                <a:solidFill>
                  <a:srgbClr val="000000"/>
                </a:solidFill>
                <a:effectLst/>
                <a:latin typeface="Fira Sans" panose="020B0503050000020004" pitchFamily="34" charset="0"/>
              </a:rPr>
              <a:t>Rinella, Mary E.</a:t>
            </a:r>
            <a:r>
              <a:rPr lang="en-US" sz="1200" baseline="30000" dirty="0">
                <a:solidFill>
                  <a:srgbClr val="000000"/>
                </a:solidFill>
                <a:latin typeface="Fira Sans" panose="020B0503050000020004" pitchFamily="34" charset="0"/>
              </a:rPr>
              <a:t> et.al </a:t>
            </a:r>
            <a:r>
              <a:rPr lang="en-US" sz="1200" b="0" i="0" baseline="30000" dirty="0">
                <a:solidFill>
                  <a:srgbClr val="000000"/>
                </a:solidFill>
                <a:effectLst/>
                <a:latin typeface="Fira Sans" panose="020B0503050000020004" pitchFamily="34" charset="0"/>
              </a:rPr>
              <a:t> AASLD Practice Guidance on the clinical assessment and management of nonalcoholic fatty liver disease. Hepatology (): March 17, 2023. | DOI: 10.1097/HEP.0000000000000323</a:t>
            </a:r>
            <a:endParaRPr lang="en-US" sz="1200" baseline="30000" dirty="0"/>
          </a:p>
        </p:txBody>
      </p:sp>
    </p:spTree>
    <p:extLst>
      <p:ext uri="{BB962C8B-B14F-4D97-AF65-F5344CB8AC3E}">
        <p14:creationId xmlns:p14="http://schemas.microsoft.com/office/powerpoint/2010/main" val="632120833"/>
      </p:ext>
    </p:extLst>
  </p:cSld>
  <p:clrMapOvr>
    <a:masterClrMapping/>
  </p:clrMapOvr>
  <mc:AlternateContent xmlns:mc="http://schemas.openxmlformats.org/markup-compatibility/2006">
    <mc:Choice xmlns:p14="http://schemas.microsoft.com/office/powerpoint/2010/main" Requires="p14">
      <p:transition spd="slow" p14:dur="2000" advTm="28435"/>
    </mc:Choice>
    <mc:Fallback>
      <p:transition spd="slow" advTm="28435"/>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1F894-1266-44FD-97B8-B5944EF87DD2}"/>
              </a:ext>
            </a:extLst>
          </p:cNvPr>
          <p:cNvSpPr>
            <a:spLocks noGrp="1"/>
          </p:cNvSpPr>
          <p:nvPr>
            <p:ph type="ctrTitle"/>
          </p:nvPr>
        </p:nvSpPr>
        <p:spPr/>
        <p:txBody>
          <a:bodyPr/>
          <a:lstStyle/>
          <a:p>
            <a:r>
              <a:rPr lang="en-US" b="1" dirty="0"/>
              <a:t>How to stratify risk</a:t>
            </a:r>
          </a:p>
        </p:txBody>
      </p:sp>
      <p:sp>
        <p:nvSpPr>
          <p:cNvPr id="3" name="Subtitle 2">
            <a:extLst>
              <a:ext uri="{FF2B5EF4-FFF2-40B4-BE49-F238E27FC236}">
                <a16:creationId xmlns:a16="http://schemas.microsoft.com/office/drawing/2014/main" id="{F654D53F-0ADB-4F6F-AA76-01C7C5F9984F}"/>
              </a:ext>
            </a:extLst>
          </p:cNvPr>
          <p:cNvSpPr>
            <a:spLocks noGrp="1"/>
          </p:cNvSpPr>
          <p:nvPr>
            <p:ph type="subTitle" idx="1"/>
          </p:nvPr>
        </p:nvSpPr>
        <p:spPr/>
        <p:txBody>
          <a:bodyPr/>
          <a:lstStyle/>
          <a:p>
            <a:r>
              <a:rPr lang="en-US" b="1" dirty="0"/>
              <a:t>Who needs to be referred to Hepatology Clinic?</a:t>
            </a:r>
          </a:p>
        </p:txBody>
      </p:sp>
    </p:spTree>
    <p:extLst>
      <p:ext uri="{BB962C8B-B14F-4D97-AF65-F5344CB8AC3E}">
        <p14:creationId xmlns:p14="http://schemas.microsoft.com/office/powerpoint/2010/main" val="1099986374"/>
      </p:ext>
    </p:extLst>
  </p:cSld>
  <p:clrMapOvr>
    <a:masterClrMapping/>
  </p:clrMapOvr>
  <mc:AlternateContent xmlns:mc="http://schemas.openxmlformats.org/markup-compatibility/2006" xmlns:p14="http://schemas.microsoft.com/office/powerpoint/2010/main">
    <mc:Choice Requires="p14">
      <p:transition spd="slow" p14:dur="2000" advTm="10030"/>
    </mc:Choice>
    <mc:Fallback xmlns="">
      <p:transition spd="slow" advTm="1003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b="1" dirty="0"/>
              <a:t>Staging of NAFLD - Fibrosis</a:t>
            </a:r>
          </a:p>
        </p:txBody>
      </p:sp>
      <p:sp>
        <p:nvSpPr>
          <p:cNvPr id="4" name="Subtitle 3"/>
          <p:cNvSpPr>
            <a:spLocks noGrp="1"/>
          </p:cNvSpPr>
          <p:nvPr>
            <p:ph type="subTitle" idx="1"/>
          </p:nvPr>
        </p:nvSpPr>
        <p:spPr/>
        <p:txBody>
          <a:bodyPr>
            <a:normAutofit/>
          </a:bodyPr>
          <a:lstStyle/>
          <a:p>
            <a:pPr marL="342900" indent="-342900" algn="l">
              <a:buFont typeface="Arial"/>
              <a:buChar char="•"/>
            </a:pPr>
            <a:r>
              <a:rPr lang="en-US" sz="2400" dirty="0"/>
              <a:t>Invasive staging (Gold Standard)</a:t>
            </a:r>
          </a:p>
          <a:p>
            <a:pPr marL="342900" indent="-342900" algn="l">
              <a:buFont typeface="Arial"/>
              <a:buChar char="•"/>
            </a:pPr>
            <a:r>
              <a:rPr lang="en-US" sz="2400" dirty="0"/>
              <a:t>Non Invasive Tests (NIT) staging</a:t>
            </a:r>
          </a:p>
          <a:p>
            <a:pPr marL="285750" indent="-285750" algn="l">
              <a:buFont typeface="Arial"/>
              <a:buChar char="•"/>
            </a:pPr>
            <a:endParaRPr lang="en-US" sz="2400" dirty="0"/>
          </a:p>
        </p:txBody>
      </p:sp>
    </p:spTree>
    <p:extLst>
      <p:ext uri="{BB962C8B-B14F-4D97-AF65-F5344CB8AC3E}">
        <p14:creationId xmlns:p14="http://schemas.microsoft.com/office/powerpoint/2010/main" val="2918034772"/>
      </p:ext>
    </p:extLst>
  </p:cSld>
  <p:clrMapOvr>
    <a:masterClrMapping/>
  </p:clrMapOvr>
  <mc:AlternateContent xmlns:mc="http://schemas.openxmlformats.org/markup-compatibility/2006" xmlns:p14="http://schemas.microsoft.com/office/powerpoint/2010/main">
    <mc:Choice Requires="p14">
      <p:transition spd="slow" p14:dur="2000" advTm="15066"/>
    </mc:Choice>
    <mc:Fallback xmlns="">
      <p:transition spd="slow" advTm="15066"/>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20" y="160338"/>
            <a:ext cx="7924800" cy="1143000"/>
          </a:xfrm>
        </p:spPr>
        <p:txBody>
          <a:bodyPr>
            <a:normAutofit/>
          </a:bodyPr>
          <a:lstStyle/>
          <a:p>
            <a:pPr algn="ctr"/>
            <a:r>
              <a:rPr lang="en-US" sz="3200" b="1" dirty="0"/>
              <a:t>Invasive: Liver biopsy</a:t>
            </a:r>
          </a:p>
        </p:txBody>
      </p:sp>
      <p:sp>
        <p:nvSpPr>
          <p:cNvPr id="3" name="Content Placeholder 2"/>
          <p:cNvSpPr>
            <a:spLocks noGrp="1"/>
          </p:cNvSpPr>
          <p:nvPr>
            <p:ph idx="1"/>
          </p:nvPr>
        </p:nvSpPr>
        <p:spPr>
          <a:xfrm>
            <a:off x="136680" y="1600200"/>
            <a:ext cx="7924800" cy="4334164"/>
          </a:xfrm>
        </p:spPr>
        <p:txBody>
          <a:bodyPr>
            <a:normAutofit fontScale="92500" lnSpcReduction="10000"/>
          </a:bodyPr>
          <a:lstStyle/>
          <a:p>
            <a:r>
              <a:rPr lang="en-US" sz="2400" dirty="0"/>
              <a:t>Gold standard –</a:t>
            </a:r>
          </a:p>
          <a:p>
            <a:pPr lvl="2"/>
            <a:r>
              <a:rPr lang="en-US" sz="2400" dirty="0"/>
              <a:t>Clinical – staging, differentiate/detect concomitant disease </a:t>
            </a:r>
          </a:p>
          <a:p>
            <a:pPr lvl="2"/>
            <a:r>
              <a:rPr lang="en-US" sz="2400" dirty="0"/>
              <a:t>End points of phase 3 clinical trials</a:t>
            </a:r>
          </a:p>
          <a:p>
            <a:r>
              <a:rPr lang="en-US" sz="2400" dirty="0"/>
              <a:t>Limitations –</a:t>
            </a:r>
          </a:p>
          <a:p>
            <a:pPr lvl="1"/>
            <a:r>
              <a:rPr lang="en-US" sz="2400" dirty="0"/>
              <a:t>Invasive</a:t>
            </a:r>
          </a:p>
          <a:p>
            <a:pPr lvl="1"/>
            <a:r>
              <a:rPr lang="en-US" sz="2400" dirty="0"/>
              <a:t>Small risk of complications </a:t>
            </a:r>
          </a:p>
          <a:p>
            <a:pPr lvl="1"/>
            <a:r>
              <a:rPr lang="en-US" sz="2400" dirty="0"/>
              <a:t>Risk of sampling error or variability</a:t>
            </a:r>
          </a:p>
          <a:p>
            <a:pPr lvl="1"/>
            <a:r>
              <a:rPr lang="en-US" sz="2400" dirty="0"/>
              <a:t>Low acceptance by patients</a:t>
            </a:r>
          </a:p>
          <a:p>
            <a:pPr lvl="1"/>
            <a:r>
              <a:rPr lang="en-US" sz="2400" dirty="0"/>
              <a:t>Inconvenience for monitoring of disease status </a:t>
            </a:r>
          </a:p>
          <a:p>
            <a:pPr lvl="1"/>
            <a:r>
              <a:rPr lang="en-US" sz="2400" dirty="0"/>
              <a:t>Cost</a:t>
            </a:r>
          </a:p>
          <a:p>
            <a:pPr marL="457200" lvl="1" indent="0">
              <a:buNone/>
            </a:pPr>
            <a:endParaRPr lang="en-US" sz="2400" dirty="0"/>
          </a:p>
        </p:txBody>
      </p:sp>
      <p:sp>
        <p:nvSpPr>
          <p:cNvPr id="4" name="Rectangle 3"/>
          <p:cNvSpPr/>
          <p:nvPr/>
        </p:nvSpPr>
        <p:spPr>
          <a:xfrm>
            <a:off x="4727798" y="6072970"/>
            <a:ext cx="2696396" cy="461665"/>
          </a:xfrm>
          <a:prstGeom prst="rect">
            <a:avLst/>
          </a:prstGeom>
        </p:spPr>
        <p:txBody>
          <a:bodyPr wrap="none">
            <a:spAutoFit/>
          </a:bodyPr>
          <a:lstStyle/>
          <a:p>
            <a:r>
              <a:rPr lang="en-US" baseline="30000" dirty="0" err="1"/>
              <a:t>Bedossa</a:t>
            </a:r>
            <a:r>
              <a:rPr lang="en-US" baseline="30000" dirty="0"/>
              <a:t> P  </a:t>
            </a:r>
            <a:r>
              <a:rPr lang="en-US" baseline="30000" dirty="0" err="1"/>
              <a:t>Hepatology</a:t>
            </a:r>
            <a:r>
              <a:rPr lang="en-US" baseline="30000" dirty="0"/>
              <a:t> 2003;38:1449-57. </a:t>
            </a:r>
          </a:p>
          <a:p>
            <a:r>
              <a:rPr lang="fr-CH" baseline="30000" dirty="0"/>
              <a:t>Siddiqui MS</a:t>
            </a:r>
            <a:r>
              <a:rPr lang="en-US" baseline="30000" dirty="0"/>
              <a:t> </a:t>
            </a:r>
            <a:r>
              <a:rPr lang="en-US" baseline="30000" dirty="0" err="1"/>
              <a:t>Hepatology</a:t>
            </a:r>
            <a:r>
              <a:rPr lang="en-US" baseline="30000" dirty="0"/>
              <a:t> 2018;67:2001-2012. </a:t>
            </a:r>
          </a:p>
        </p:txBody>
      </p:sp>
      <p:grpSp>
        <p:nvGrpSpPr>
          <p:cNvPr id="5" name="Group 4"/>
          <p:cNvGrpSpPr/>
          <p:nvPr/>
        </p:nvGrpSpPr>
        <p:grpSpPr>
          <a:xfrm>
            <a:off x="-30487" y="350108"/>
            <a:ext cx="1314087" cy="1316179"/>
            <a:chOff x="5726545" y="4525761"/>
            <a:chExt cx="2411845" cy="1316179"/>
          </a:xfrm>
        </p:grpSpPr>
        <p:pic>
          <p:nvPicPr>
            <p:cNvPr id="6" name="Picture 5"/>
            <p:cNvPicPr>
              <a:picLocks noChangeAspect="1"/>
            </p:cNvPicPr>
            <p:nvPr/>
          </p:nvPicPr>
          <p:blipFill>
            <a:blip r:embed="rId2"/>
            <a:stretch>
              <a:fillRect/>
            </a:stretch>
          </p:blipFill>
          <p:spPr>
            <a:xfrm>
              <a:off x="5726545" y="4525761"/>
              <a:ext cx="2411845" cy="1316179"/>
            </a:xfrm>
            <a:prstGeom prst="rect">
              <a:avLst/>
            </a:prstGeom>
          </p:spPr>
        </p:pic>
        <p:sp>
          <p:nvSpPr>
            <p:cNvPr id="7" name="TextBox 6"/>
            <p:cNvSpPr txBox="1"/>
            <p:nvPr/>
          </p:nvSpPr>
          <p:spPr>
            <a:xfrm>
              <a:off x="6355608" y="4711095"/>
              <a:ext cx="1215747" cy="369332"/>
            </a:xfrm>
            <a:prstGeom prst="rect">
              <a:avLst/>
            </a:prstGeom>
            <a:noFill/>
          </p:spPr>
          <p:txBody>
            <a:bodyPr wrap="none" rtlCol="0">
              <a:spAutoFit/>
            </a:bodyPr>
            <a:lstStyle/>
            <a:p>
              <a:r>
                <a:rPr lang="en-US" dirty="0">
                  <a:solidFill>
                    <a:srgbClr val="FF0000"/>
                  </a:solidFill>
                </a:rPr>
                <a:t>Liver Biopsy</a:t>
              </a:r>
            </a:p>
          </p:txBody>
        </p:sp>
      </p:grpSp>
      <p:pic>
        <p:nvPicPr>
          <p:cNvPr id="9" name="Picture 5"/>
          <p:cNvPicPr>
            <a:picLocks noChangeAspect="1" noChangeArrowheads="1"/>
          </p:cNvPicPr>
          <p:nvPr/>
        </p:nvPicPr>
        <p:blipFill rotWithShape="1">
          <a:blip r:embed="rId3"/>
          <a:srcRect l="16052" t="22282" r="17290" b="10160"/>
          <a:stretch/>
        </p:blipFill>
        <p:spPr bwMode="auto">
          <a:xfrm>
            <a:off x="6919192" y="0"/>
            <a:ext cx="1993900" cy="2067026"/>
          </a:xfrm>
          <a:prstGeom prst="rect">
            <a:avLst/>
          </a:prstGeom>
          <a:noFill/>
          <a:ln w="9525">
            <a:noFill/>
            <a:miter lim="800000"/>
            <a:headEnd/>
            <a:tailEnd/>
          </a:ln>
        </p:spPr>
      </p:pic>
    </p:spTree>
    <p:extLst>
      <p:ext uri="{BB962C8B-B14F-4D97-AF65-F5344CB8AC3E}">
        <p14:creationId xmlns:p14="http://schemas.microsoft.com/office/powerpoint/2010/main" val="748626316"/>
      </p:ext>
    </p:extLst>
  </p:cSld>
  <p:clrMapOvr>
    <a:masterClrMapping/>
  </p:clrMapOvr>
  <mc:AlternateContent xmlns:mc="http://schemas.openxmlformats.org/markup-compatibility/2006" xmlns:p14="http://schemas.microsoft.com/office/powerpoint/2010/main">
    <mc:Choice Requires="p14">
      <p:transition spd="slow" p14:dur="2000" advTm="13622"/>
    </mc:Choice>
    <mc:Fallback xmlns="">
      <p:transition spd="slow" advTm="13622"/>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811922" cy="1371600"/>
          </a:xfrm>
        </p:spPr>
        <p:txBody>
          <a:bodyPr>
            <a:normAutofit/>
          </a:bodyPr>
          <a:lstStyle/>
          <a:p>
            <a:pPr algn="ctr"/>
            <a:r>
              <a:rPr lang="en-US" sz="3200" b="1" dirty="0"/>
              <a:t>Non invasive Tests (NIT) for staging</a:t>
            </a:r>
          </a:p>
        </p:txBody>
      </p:sp>
      <p:graphicFrame>
        <p:nvGraphicFramePr>
          <p:cNvPr id="10" name="Diagram 9"/>
          <p:cNvGraphicFramePr/>
          <p:nvPr>
            <p:extLst>
              <p:ext uri="{D42A27DB-BD31-4B8C-83A1-F6EECF244321}">
                <p14:modId xmlns:p14="http://schemas.microsoft.com/office/powerpoint/2010/main" val="3569252060"/>
              </p:ext>
            </p:extLst>
          </p:nvPr>
        </p:nvGraphicFramePr>
        <p:xfrm>
          <a:off x="92364" y="1406097"/>
          <a:ext cx="8843818" cy="5095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4249209"/>
      </p:ext>
    </p:extLst>
  </p:cSld>
  <p:clrMapOvr>
    <a:masterClrMapping/>
  </p:clrMapOvr>
  <mc:AlternateContent xmlns:mc="http://schemas.openxmlformats.org/markup-compatibility/2006" xmlns:p14="http://schemas.microsoft.com/office/powerpoint/2010/main">
    <mc:Choice Requires="p14">
      <p:transition spd="slow" p14:dur="2000" advTm="23483"/>
    </mc:Choice>
    <mc:Fallback xmlns="">
      <p:transition spd="slow" advTm="2348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b="1"/>
              <a:t>Outline</a:t>
            </a:r>
          </a:p>
        </p:txBody>
      </p:sp>
      <p:graphicFrame>
        <p:nvGraphicFramePr>
          <p:cNvPr id="10" name="Content Placeholder 3">
            <a:extLst>
              <a:ext uri="{FF2B5EF4-FFF2-40B4-BE49-F238E27FC236}">
                <a16:creationId xmlns:a16="http://schemas.microsoft.com/office/drawing/2014/main" id="{CC0A2758-6F69-B176-EEAB-AAF2A875B5ED}"/>
              </a:ext>
            </a:extLst>
          </p:cNvPr>
          <p:cNvGraphicFramePr>
            <a:graphicFrameLocks noGrp="1"/>
          </p:cNvGraphicFramePr>
          <p:nvPr>
            <p:ph idx="1"/>
            <p:extLst>
              <p:ext uri="{D42A27DB-BD31-4B8C-83A1-F6EECF244321}">
                <p14:modId xmlns:p14="http://schemas.microsoft.com/office/powerpoint/2010/main" val="3779897251"/>
              </p:ext>
            </p:extLst>
          </p:nvPr>
        </p:nvGraphicFramePr>
        <p:xfrm>
          <a:off x="536028" y="1825625"/>
          <a:ext cx="797932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112067"/>
      </p:ext>
    </p:extLst>
  </p:cSld>
  <p:clrMapOvr>
    <a:masterClrMapping/>
  </p:clrMapOvr>
  <mc:AlternateContent xmlns:mc="http://schemas.openxmlformats.org/markup-compatibility/2006" xmlns:p14="http://schemas.microsoft.com/office/powerpoint/2010/main">
    <mc:Choice Requires="p14">
      <p:transition spd="slow" p14:dur="2000" advTm="22065"/>
    </mc:Choice>
    <mc:Fallback xmlns="">
      <p:transition spd="slow" advTm="2206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924800" cy="1143000"/>
          </a:xfrm>
        </p:spPr>
        <p:txBody>
          <a:bodyPr>
            <a:normAutofit/>
          </a:bodyPr>
          <a:lstStyle/>
          <a:p>
            <a:pPr algn="ctr"/>
            <a:r>
              <a:rPr lang="en-US" sz="3200" b="1" dirty="0"/>
              <a:t>Simple NIT biomarkers</a:t>
            </a:r>
          </a:p>
        </p:txBody>
      </p:sp>
      <p:graphicFrame>
        <p:nvGraphicFramePr>
          <p:cNvPr id="14" name="Table 13"/>
          <p:cNvGraphicFramePr>
            <a:graphicFrameLocks noGrp="1"/>
          </p:cNvGraphicFramePr>
          <p:nvPr>
            <p:extLst>
              <p:ext uri="{D42A27DB-BD31-4B8C-83A1-F6EECF244321}">
                <p14:modId xmlns:p14="http://schemas.microsoft.com/office/powerpoint/2010/main" val="3800516489"/>
              </p:ext>
            </p:extLst>
          </p:nvPr>
        </p:nvGraphicFramePr>
        <p:xfrm>
          <a:off x="609600" y="1270000"/>
          <a:ext cx="7795492" cy="2731289"/>
        </p:xfrm>
        <a:graphic>
          <a:graphicData uri="http://schemas.openxmlformats.org/drawingml/2006/table">
            <a:tbl>
              <a:tblPr firstRow="1" bandRow="1">
                <a:tableStyleId>{21E4AEA4-8DFA-4A89-87EB-49C32662AFE0}</a:tableStyleId>
              </a:tblPr>
              <a:tblGrid>
                <a:gridCol w="1514764">
                  <a:extLst>
                    <a:ext uri="{9D8B030D-6E8A-4147-A177-3AD203B41FA5}">
                      <a16:colId xmlns:a16="http://schemas.microsoft.com/office/drawing/2014/main" val="20000"/>
                    </a:ext>
                  </a:extLst>
                </a:gridCol>
                <a:gridCol w="6280728">
                  <a:extLst>
                    <a:ext uri="{9D8B030D-6E8A-4147-A177-3AD203B41FA5}">
                      <a16:colId xmlns:a16="http://schemas.microsoft.com/office/drawing/2014/main" val="20001"/>
                    </a:ext>
                  </a:extLst>
                </a:gridCol>
              </a:tblGrid>
              <a:tr h="352973">
                <a:tc>
                  <a:txBody>
                    <a:bodyPr/>
                    <a:lstStyle/>
                    <a:p>
                      <a:r>
                        <a:rPr lang="en-US" sz="2000" dirty="0">
                          <a:solidFill>
                            <a:srgbClr val="FFFFFF"/>
                          </a:solidFill>
                        </a:rPr>
                        <a:t>Score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000" dirty="0">
                          <a:solidFill>
                            <a:srgbClr val="FFFFFF"/>
                          </a:solidFill>
                        </a:rPr>
                        <a:t>Formula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624490">
                <a:tc>
                  <a:txBody>
                    <a:bodyPr/>
                    <a:lstStyle/>
                    <a:p>
                      <a:r>
                        <a:rPr lang="en-US" sz="2000" dirty="0"/>
                        <a:t>FIB4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sng" kern="1200" dirty="0">
                          <a:solidFill>
                            <a:schemeClr val="dk1"/>
                          </a:solidFill>
                          <a:effectLst/>
                          <a:latin typeface="+mn-lt"/>
                          <a:ea typeface="+mn-ea"/>
                          <a:cs typeface="+mn-cs"/>
                        </a:rPr>
                        <a:t>Age</a:t>
                      </a:r>
                      <a:r>
                        <a:rPr lang="en-US" sz="2000" kern="1200" dirty="0">
                          <a:solidFill>
                            <a:schemeClr val="dk1"/>
                          </a:solidFill>
                          <a:effectLst/>
                          <a:latin typeface="+mn-lt"/>
                          <a:ea typeface="+mn-ea"/>
                          <a:cs typeface="+mn-cs"/>
                        </a:rPr>
                        <a:t> x </a:t>
                      </a:r>
                      <a:r>
                        <a:rPr lang="en-US" sz="2000" u="sng" kern="1200" dirty="0">
                          <a:solidFill>
                            <a:schemeClr val="dk1"/>
                          </a:solidFill>
                          <a:effectLst/>
                          <a:latin typeface="+mn-lt"/>
                          <a:ea typeface="+mn-ea"/>
                          <a:cs typeface="+mn-cs"/>
                        </a:rPr>
                        <a:t>AST</a:t>
                      </a:r>
                      <a:r>
                        <a:rPr lang="en-US" sz="2000" kern="1200" dirty="0">
                          <a:solidFill>
                            <a:schemeClr val="dk1"/>
                          </a:solidFill>
                          <a:effectLst/>
                          <a:latin typeface="+mn-lt"/>
                          <a:ea typeface="+mn-ea"/>
                          <a:cs typeface="+mn-cs"/>
                        </a:rPr>
                        <a:t> (IU/l)/platelet count (x10</a:t>
                      </a:r>
                      <a:r>
                        <a:rPr lang="en-US" sz="2000" kern="1200" baseline="30000" dirty="0">
                          <a:solidFill>
                            <a:schemeClr val="dk1"/>
                          </a:solidFill>
                          <a:effectLst/>
                          <a:latin typeface="+mn-lt"/>
                          <a:ea typeface="+mn-ea"/>
                          <a:cs typeface="+mn-cs"/>
                        </a:rPr>
                        <a:t>9</a:t>
                      </a:r>
                      <a:r>
                        <a:rPr lang="en-US" sz="2000" kern="1200" dirty="0">
                          <a:solidFill>
                            <a:schemeClr val="dk1"/>
                          </a:solidFill>
                          <a:effectLst/>
                          <a:latin typeface="+mn-lt"/>
                          <a:ea typeface="+mn-ea"/>
                          <a:cs typeface="+mn-cs"/>
                        </a:rPr>
                        <a:t>/</a:t>
                      </a:r>
                      <a:r>
                        <a:rPr lang="en-US" sz="2000" kern="1200" dirty="0" err="1">
                          <a:solidFill>
                            <a:schemeClr val="dk1"/>
                          </a:solidFill>
                          <a:effectLst/>
                          <a:latin typeface="+mn-lt"/>
                          <a:ea typeface="+mn-ea"/>
                          <a:cs typeface="+mn-cs"/>
                        </a:rPr>
                        <a:t>litre</a:t>
                      </a:r>
                      <a:r>
                        <a:rPr lang="en-US" sz="2000" kern="1200" dirty="0">
                          <a:solidFill>
                            <a:schemeClr val="dk1"/>
                          </a:solidFill>
                          <a:effectLst/>
                          <a:latin typeface="+mn-lt"/>
                          <a:ea typeface="+mn-ea"/>
                          <a:cs typeface="+mn-cs"/>
                        </a:rPr>
                        <a:t>)x</a:t>
                      </a:r>
                      <a:r>
                        <a:rPr lang="en-US" sz="2000" kern="1200" baseline="0" dirty="0">
                          <a:solidFill>
                            <a:schemeClr val="dk1"/>
                          </a:solidFill>
                          <a:effectLst/>
                          <a:latin typeface="+mn-lt"/>
                          <a:ea typeface="+mn-ea"/>
                          <a:cs typeface="+mn-cs"/>
                        </a:rPr>
                        <a:t> √</a:t>
                      </a:r>
                      <a:r>
                        <a:rPr lang="en-US" sz="2000" u="sng" kern="1200" dirty="0">
                          <a:solidFill>
                            <a:schemeClr val="dk1"/>
                          </a:solidFill>
                          <a:effectLst/>
                          <a:latin typeface="+mn-lt"/>
                          <a:ea typeface="+mn-ea"/>
                          <a:cs typeface="+mn-cs"/>
                        </a:rPr>
                        <a:t>ALT</a:t>
                      </a:r>
                      <a:r>
                        <a:rPr lang="en-US" sz="2000" kern="1200" dirty="0">
                          <a:solidFill>
                            <a:schemeClr val="dk1"/>
                          </a:solidFill>
                          <a:effectLst/>
                          <a:latin typeface="+mn-lt"/>
                          <a:ea typeface="+mn-ea"/>
                          <a:cs typeface="+mn-cs"/>
                        </a:rPr>
                        <a:t> (IU/l). </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1710559">
                <a:tc>
                  <a:txBody>
                    <a:bodyPr/>
                    <a:lstStyle/>
                    <a:p>
                      <a:r>
                        <a:rPr lang="en-US" sz="2000" dirty="0"/>
                        <a:t>NFS</a:t>
                      </a:r>
                    </a:p>
                    <a:p>
                      <a:r>
                        <a:rPr lang="en-US" sz="2000" dirty="0"/>
                        <a:t>(NAFLD fibrosis score)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mn-lt"/>
                          <a:ea typeface="+mn-ea"/>
                          <a:cs typeface="+mn-cs"/>
                        </a:rPr>
                        <a:t>1.675+0.0373</a:t>
                      </a:r>
                      <a:r>
                        <a:rPr lang="en-US" sz="2000" u="sng" kern="1200" dirty="0">
                          <a:solidFill>
                            <a:schemeClr val="dk1"/>
                          </a:solidFill>
                          <a:effectLst/>
                          <a:latin typeface="+mn-lt"/>
                          <a:ea typeface="+mn-ea"/>
                          <a:cs typeface="+mn-cs"/>
                        </a:rPr>
                        <a:t>age</a:t>
                      </a:r>
                      <a:r>
                        <a:rPr lang="en-US" sz="2000" kern="1200" dirty="0">
                          <a:solidFill>
                            <a:schemeClr val="dk1"/>
                          </a:solidFill>
                          <a:effectLst/>
                          <a:latin typeface="+mn-lt"/>
                          <a:ea typeface="+mn-ea"/>
                          <a:cs typeface="+mn-cs"/>
                        </a:rPr>
                        <a:t> (years)+0.0943</a:t>
                      </a:r>
                      <a:r>
                        <a:rPr lang="en-US" sz="2000" u="sng" kern="1200" dirty="0">
                          <a:solidFill>
                            <a:schemeClr val="dk1"/>
                          </a:solidFill>
                          <a:effectLst/>
                          <a:latin typeface="+mn-lt"/>
                          <a:ea typeface="+mn-ea"/>
                          <a:cs typeface="+mn-cs"/>
                        </a:rPr>
                        <a:t>BMI</a:t>
                      </a:r>
                      <a:r>
                        <a:rPr lang="en-US" sz="2000" kern="1200" dirty="0">
                          <a:solidFill>
                            <a:schemeClr val="dk1"/>
                          </a:solidFill>
                          <a:effectLst/>
                          <a:latin typeface="+mn-lt"/>
                          <a:ea typeface="+mn-ea"/>
                          <a:cs typeface="+mn-cs"/>
                        </a:rPr>
                        <a:t> (kg/m2)+1.133impaired </a:t>
                      </a:r>
                      <a:r>
                        <a:rPr lang="en-US" sz="2000" u="sng" kern="1200" dirty="0">
                          <a:solidFill>
                            <a:schemeClr val="dk1"/>
                          </a:solidFill>
                          <a:effectLst/>
                          <a:latin typeface="+mn-lt"/>
                          <a:ea typeface="+mn-ea"/>
                          <a:cs typeface="+mn-cs"/>
                        </a:rPr>
                        <a:t>fasting glycaemia</a:t>
                      </a:r>
                      <a:r>
                        <a:rPr lang="en-US" sz="2000" kern="1200" dirty="0">
                          <a:solidFill>
                            <a:schemeClr val="dk1"/>
                          </a:solidFill>
                          <a:effectLst/>
                          <a:latin typeface="+mn-lt"/>
                          <a:ea typeface="+mn-ea"/>
                          <a:cs typeface="+mn-cs"/>
                        </a:rPr>
                        <a:t> or </a:t>
                      </a:r>
                      <a:r>
                        <a:rPr lang="en-US" sz="2000" u="sng" kern="1200" dirty="0">
                          <a:solidFill>
                            <a:schemeClr val="dk1"/>
                          </a:solidFill>
                          <a:effectLst/>
                          <a:latin typeface="+mn-lt"/>
                          <a:ea typeface="+mn-ea"/>
                          <a:cs typeface="+mn-cs"/>
                        </a:rPr>
                        <a:t>diabetes</a:t>
                      </a:r>
                      <a:r>
                        <a:rPr lang="en-US" sz="2000" kern="1200" dirty="0">
                          <a:solidFill>
                            <a:schemeClr val="dk1"/>
                          </a:solidFill>
                          <a:effectLst/>
                          <a:latin typeface="+mn-lt"/>
                          <a:ea typeface="+mn-ea"/>
                          <a:cs typeface="+mn-cs"/>
                        </a:rPr>
                        <a:t> (yes1⁄41, no1⁄40)+0.993</a:t>
                      </a:r>
                      <a:r>
                        <a:rPr lang="en-US" sz="2000" u="sng" kern="1200" dirty="0">
                          <a:solidFill>
                            <a:schemeClr val="dk1"/>
                          </a:solidFill>
                          <a:effectLst/>
                          <a:latin typeface="+mn-lt"/>
                          <a:ea typeface="+mn-ea"/>
                          <a:cs typeface="+mn-cs"/>
                        </a:rPr>
                        <a:t>AST/ALT</a:t>
                      </a:r>
                      <a:r>
                        <a:rPr lang="en-US" sz="2000" kern="1200" dirty="0">
                          <a:solidFill>
                            <a:schemeClr val="dk1"/>
                          </a:solidFill>
                          <a:effectLst/>
                          <a:latin typeface="+mn-lt"/>
                          <a:ea typeface="+mn-ea"/>
                          <a:cs typeface="+mn-cs"/>
                        </a:rPr>
                        <a:t> ratio 0.0133</a:t>
                      </a:r>
                      <a:r>
                        <a:rPr lang="en-US" sz="2000" u="sng" kern="1200" dirty="0">
                          <a:solidFill>
                            <a:schemeClr val="dk1"/>
                          </a:solidFill>
                          <a:effectLst/>
                          <a:latin typeface="+mn-lt"/>
                          <a:ea typeface="+mn-ea"/>
                          <a:cs typeface="+mn-cs"/>
                        </a:rPr>
                        <a:t>platelet</a:t>
                      </a:r>
                      <a:r>
                        <a:rPr lang="en-US" sz="2000" kern="1200" dirty="0">
                          <a:solidFill>
                            <a:schemeClr val="dk1"/>
                          </a:solidFill>
                          <a:effectLst/>
                          <a:latin typeface="+mn-lt"/>
                          <a:ea typeface="+mn-ea"/>
                          <a:cs typeface="+mn-cs"/>
                        </a:rPr>
                        <a:t> (31x9/</a:t>
                      </a:r>
                      <a:r>
                        <a:rPr lang="en-US" sz="2000" kern="1200" dirty="0" err="1">
                          <a:solidFill>
                            <a:schemeClr val="dk1"/>
                          </a:solidFill>
                          <a:effectLst/>
                          <a:latin typeface="+mn-lt"/>
                          <a:ea typeface="+mn-ea"/>
                          <a:cs typeface="+mn-cs"/>
                        </a:rPr>
                        <a:t>litre</a:t>
                      </a:r>
                      <a:r>
                        <a:rPr lang="en-US" sz="2000" kern="1200" dirty="0">
                          <a:solidFill>
                            <a:schemeClr val="dk1"/>
                          </a:solidFill>
                          <a:effectLst/>
                          <a:latin typeface="+mn-lt"/>
                          <a:ea typeface="+mn-ea"/>
                          <a:cs typeface="+mn-cs"/>
                        </a:rPr>
                        <a:t>) 0.663</a:t>
                      </a:r>
                      <a:r>
                        <a:rPr lang="en-US" sz="2000" u="sng" kern="1200" dirty="0">
                          <a:solidFill>
                            <a:schemeClr val="dk1"/>
                          </a:solidFill>
                          <a:effectLst/>
                          <a:latin typeface="+mn-lt"/>
                          <a:ea typeface="+mn-ea"/>
                          <a:cs typeface="+mn-cs"/>
                        </a:rPr>
                        <a:t>albumin</a:t>
                      </a:r>
                      <a:r>
                        <a:rPr lang="en-US" sz="2000" kern="1200" dirty="0">
                          <a:solidFill>
                            <a:schemeClr val="dk1"/>
                          </a:solidFill>
                          <a:effectLst/>
                          <a:latin typeface="+mn-lt"/>
                          <a:ea typeface="+mn-ea"/>
                          <a:cs typeface="+mn-cs"/>
                        </a:rPr>
                        <a:t> (g/dl)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02713926"/>
      </p:ext>
    </p:extLst>
  </p:cSld>
  <p:clrMapOvr>
    <a:masterClrMapping/>
  </p:clrMapOvr>
  <mc:AlternateContent xmlns:mc="http://schemas.openxmlformats.org/markup-compatibility/2006" xmlns:p14="http://schemas.microsoft.com/office/powerpoint/2010/main">
    <mc:Choice Requires="p14">
      <p:transition spd="slow" p14:dur="2000" advTm="25189"/>
    </mc:Choice>
    <mc:Fallback xmlns="">
      <p:transition spd="slow" advTm="25189"/>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8338875" cy="1371600"/>
          </a:xfrm>
        </p:spPr>
        <p:txBody>
          <a:bodyPr>
            <a:normAutofit/>
          </a:bodyPr>
          <a:lstStyle/>
          <a:p>
            <a:pPr algn="ctr"/>
            <a:r>
              <a:rPr lang="en-US" b="1" dirty="0"/>
              <a:t>Accuracy of simple NIT biomarkers</a:t>
            </a:r>
            <a:br>
              <a:rPr lang="en-US" b="1" dirty="0"/>
            </a:br>
            <a:r>
              <a:rPr lang="en-US" b="1" dirty="0"/>
              <a:t> (no/Mild </a:t>
            </a:r>
            <a:r>
              <a:rPr lang="en-US" b="1" dirty="0" err="1"/>
              <a:t>vs</a:t>
            </a:r>
            <a:r>
              <a:rPr lang="en-US" b="1" dirty="0"/>
              <a:t> advanced fibrosis)</a:t>
            </a:r>
          </a:p>
        </p:txBody>
      </p:sp>
      <p:pic>
        <p:nvPicPr>
          <p:cNvPr id="5" name="Picture 4"/>
          <p:cNvPicPr>
            <a:picLocks noChangeAspect="1"/>
          </p:cNvPicPr>
          <p:nvPr/>
        </p:nvPicPr>
        <p:blipFill rotWithShape="1">
          <a:blip r:embed="rId3"/>
          <a:srcRect r="2334"/>
          <a:stretch/>
        </p:blipFill>
        <p:spPr>
          <a:xfrm>
            <a:off x="5872369" y="1500909"/>
            <a:ext cx="3284331" cy="4329546"/>
          </a:xfrm>
          <a:prstGeom prst="rect">
            <a:avLst/>
          </a:prstGeom>
        </p:spPr>
      </p:pic>
      <p:sp>
        <p:nvSpPr>
          <p:cNvPr id="6" name="Rectangle 5"/>
          <p:cNvSpPr/>
          <p:nvPr/>
        </p:nvSpPr>
        <p:spPr>
          <a:xfrm>
            <a:off x="4211728" y="6467099"/>
            <a:ext cx="2548895" cy="276999"/>
          </a:xfrm>
          <a:prstGeom prst="rect">
            <a:avLst/>
          </a:prstGeom>
        </p:spPr>
        <p:txBody>
          <a:bodyPr wrap="none">
            <a:spAutoFit/>
          </a:bodyPr>
          <a:lstStyle/>
          <a:p>
            <a:r>
              <a:rPr lang="en-US" baseline="30000" dirty="0"/>
              <a:t>McPherson S </a:t>
            </a:r>
            <a:r>
              <a:rPr lang="is-IS" baseline="30000" dirty="0"/>
              <a:t>Gut. 2010 Sep;59(9):1265-9</a:t>
            </a:r>
            <a:endParaRPr lang="en-US" baseline="30000" dirty="0"/>
          </a:p>
        </p:txBody>
      </p:sp>
      <p:sp>
        <p:nvSpPr>
          <p:cNvPr id="3" name="Explosion 1 2"/>
          <p:cNvSpPr/>
          <p:nvPr/>
        </p:nvSpPr>
        <p:spPr>
          <a:xfrm>
            <a:off x="1399625" y="5340064"/>
            <a:ext cx="3363375" cy="1320201"/>
          </a:xfrm>
          <a:prstGeom prst="irregularSeal1">
            <a:avLst/>
          </a:prstGeom>
          <a:solidFill>
            <a:schemeClr val="accent2">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Indeterminate stage?</a:t>
            </a:r>
          </a:p>
        </p:txBody>
      </p:sp>
      <p:graphicFrame>
        <p:nvGraphicFramePr>
          <p:cNvPr id="4" name="Diagram 3"/>
          <p:cNvGraphicFramePr/>
          <p:nvPr>
            <p:extLst>
              <p:ext uri="{D42A27DB-BD31-4B8C-83A1-F6EECF244321}">
                <p14:modId xmlns:p14="http://schemas.microsoft.com/office/powerpoint/2010/main" val="2849212628"/>
              </p:ext>
            </p:extLst>
          </p:nvPr>
        </p:nvGraphicFramePr>
        <p:xfrm>
          <a:off x="0" y="198532"/>
          <a:ext cx="6324599"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851374946"/>
              </p:ext>
            </p:extLst>
          </p:nvPr>
        </p:nvGraphicFramePr>
        <p:xfrm>
          <a:off x="115450" y="2806700"/>
          <a:ext cx="2238277" cy="2194560"/>
        </p:xfrm>
        <a:graphic>
          <a:graphicData uri="http://schemas.openxmlformats.org/drawingml/2006/table">
            <a:tbl>
              <a:tblPr firstRow="1" bandRow="1">
                <a:tableStyleId>{775DCB02-9BB8-47FD-8907-85C794F793BA}</a:tableStyleId>
              </a:tblPr>
              <a:tblGrid>
                <a:gridCol w="1021367">
                  <a:extLst>
                    <a:ext uri="{9D8B030D-6E8A-4147-A177-3AD203B41FA5}">
                      <a16:colId xmlns:a16="http://schemas.microsoft.com/office/drawing/2014/main" val="20000"/>
                    </a:ext>
                  </a:extLst>
                </a:gridCol>
                <a:gridCol w="1216910">
                  <a:extLst>
                    <a:ext uri="{9D8B030D-6E8A-4147-A177-3AD203B41FA5}">
                      <a16:colId xmlns:a16="http://schemas.microsoft.com/office/drawing/2014/main" val="20001"/>
                    </a:ext>
                  </a:extLst>
                </a:gridCol>
              </a:tblGrid>
              <a:tr h="658616">
                <a:tc>
                  <a:txBody>
                    <a:bodyPr/>
                    <a:lstStyle/>
                    <a:p>
                      <a:r>
                        <a:rPr lang="en-US" sz="2000" dirty="0"/>
                        <a:t>TESTS</a:t>
                      </a:r>
                      <a:endParaRPr lang="en-US" sz="2000" dirty="0">
                        <a:solidFill>
                          <a:srgbClr val="FFFFFF"/>
                        </a:solidFill>
                      </a:endParaRPr>
                    </a:p>
                  </a:txBody>
                  <a:tcPr/>
                </a:tc>
                <a:tc>
                  <a:txBody>
                    <a:bodyPr/>
                    <a:lstStyle/>
                    <a:p>
                      <a:r>
                        <a:rPr lang="en-US" sz="2000" dirty="0"/>
                        <a:t>CUT-OFF</a:t>
                      </a:r>
                      <a:endParaRPr lang="en-US" sz="2000" dirty="0">
                        <a:solidFill>
                          <a:srgbClr val="FFFFFF"/>
                        </a:solidFill>
                      </a:endParaRPr>
                    </a:p>
                  </a:txBody>
                  <a:tcPr/>
                </a:tc>
                <a:extLst>
                  <a:ext uri="{0D108BD9-81ED-4DB2-BD59-A6C34878D82A}">
                    <a16:rowId xmlns:a16="http://schemas.microsoft.com/office/drawing/2014/main" val="10000"/>
                  </a:ext>
                </a:extLst>
              </a:tr>
              <a:tr h="370840">
                <a:tc>
                  <a:txBody>
                    <a:bodyPr/>
                    <a:lstStyle/>
                    <a:p>
                      <a:r>
                        <a:rPr lang="en-US" sz="2000" dirty="0"/>
                        <a:t>FIB4</a:t>
                      </a:r>
                    </a:p>
                  </a:txBody>
                  <a:tcPr/>
                </a:tc>
                <a:tc>
                  <a:txBody>
                    <a:bodyPr/>
                    <a:lstStyle/>
                    <a:p>
                      <a:r>
                        <a:rPr lang="en-US" sz="2000" dirty="0"/>
                        <a:t>&lt;1.3</a:t>
                      </a:r>
                    </a:p>
                  </a:txBody>
                  <a:tcPr/>
                </a:tc>
                <a:extLst>
                  <a:ext uri="{0D108BD9-81ED-4DB2-BD59-A6C34878D82A}">
                    <a16:rowId xmlns:a16="http://schemas.microsoft.com/office/drawing/2014/main" val="10001"/>
                  </a:ext>
                </a:extLst>
              </a:tr>
              <a:tr h="370840">
                <a:tc>
                  <a:txBody>
                    <a:bodyPr/>
                    <a:lstStyle/>
                    <a:p>
                      <a:r>
                        <a:rPr lang="en-US" sz="2000" dirty="0"/>
                        <a:t>AST/ALT</a:t>
                      </a:r>
                    </a:p>
                  </a:txBody>
                  <a:tcPr/>
                </a:tc>
                <a:tc>
                  <a:txBody>
                    <a:bodyPr/>
                    <a:lstStyle/>
                    <a:p>
                      <a:r>
                        <a:rPr lang="en-US" sz="2000" dirty="0"/>
                        <a:t>&lt;0.8</a:t>
                      </a:r>
                    </a:p>
                  </a:txBody>
                  <a:tcPr/>
                </a:tc>
                <a:extLst>
                  <a:ext uri="{0D108BD9-81ED-4DB2-BD59-A6C34878D82A}">
                    <a16:rowId xmlns:a16="http://schemas.microsoft.com/office/drawing/2014/main" val="10002"/>
                  </a:ext>
                </a:extLst>
              </a:tr>
              <a:tr h="370840">
                <a:tc>
                  <a:txBody>
                    <a:bodyPr/>
                    <a:lstStyle/>
                    <a:p>
                      <a:r>
                        <a:rPr lang="en-US" sz="2000" dirty="0"/>
                        <a:t>NSF</a:t>
                      </a:r>
                    </a:p>
                  </a:txBody>
                  <a:tcPr/>
                </a:tc>
                <a:tc>
                  <a:txBody>
                    <a:bodyPr/>
                    <a:lstStyle/>
                    <a:p>
                      <a:r>
                        <a:rPr lang="en-US" sz="2000" dirty="0"/>
                        <a:t>&lt;-1.455</a:t>
                      </a:r>
                    </a:p>
                  </a:txBody>
                  <a:tcPr/>
                </a:tc>
                <a:extLst>
                  <a:ext uri="{0D108BD9-81ED-4DB2-BD59-A6C34878D82A}">
                    <a16:rowId xmlns:a16="http://schemas.microsoft.com/office/drawing/2014/main" val="10003"/>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82501086"/>
              </p:ext>
            </p:extLst>
          </p:nvPr>
        </p:nvGraphicFramePr>
        <p:xfrm>
          <a:off x="3658641" y="2764276"/>
          <a:ext cx="2213902" cy="2435451"/>
        </p:xfrm>
        <a:graphic>
          <a:graphicData uri="http://schemas.openxmlformats.org/drawingml/2006/table">
            <a:tbl>
              <a:tblPr firstRow="1" bandRow="1">
                <a:tableStyleId>{35758FB7-9AC5-4552-8A53-C91805E547FA}</a:tableStyleId>
              </a:tblPr>
              <a:tblGrid>
                <a:gridCol w="1195574">
                  <a:extLst>
                    <a:ext uri="{9D8B030D-6E8A-4147-A177-3AD203B41FA5}">
                      <a16:colId xmlns:a16="http://schemas.microsoft.com/office/drawing/2014/main" val="20000"/>
                    </a:ext>
                  </a:extLst>
                </a:gridCol>
                <a:gridCol w="1018328">
                  <a:extLst>
                    <a:ext uri="{9D8B030D-6E8A-4147-A177-3AD203B41FA5}">
                      <a16:colId xmlns:a16="http://schemas.microsoft.com/office/drawing/2014/main" val="20001"/>
                    </a:ext>
                  </a:extLst>
                </a:gridCol>
              </a:tblGrid>
              <a:tr h="814111">
                <a:tc>
                  <a:txBody>
                    <a:bodyPr/>
                    <a:lstStyle/>
                    <a:p>
                      <a:r>
                        <a:rPr lang="en-US" sz="2000" dirty="0"/>
                        <a:t>TESTS</a:t>
                      </a:r>
                      <a:endParaRPr lang="en-US" sz="2000" dirty="0">
                        <a:solidFill>
                          <a:srgbClr val="FFFFFF"/>
                        </a:solidFill>
                      </a:endParaRPr>
                    </a:p>
                  </a:txBody>
                  <a:tcPr/>
                </a:tc>
                <a:tc>
                  <a:txBody>
                    <a:bodyPr/>
                    <a:lstStyle/>
                    <a:p>
                      <a:r>
                        <a:rPr lang="en-US" sz="2000" dirty="0"/>
                        <a:t>CUT-OFF</a:t>
                      </a:r>
                      <a:endParaRPr lang="en-US" sz="2000" dirty="0">
                        <a:solidFill>
                          <a:srgbClr val="FFFFFF"/>
                        </a:solidFill>
                      </a:endParaRPr>
                    </a:p>
                  </a:txBody>
                  <a:tcPr/>
                </a:tc>
                <a:extLst>
                  <a:ext uri="{0D108BD9-81ED-4DB2-BD59-A6C34878D82A}">
                    <a16:rowId xmlns:a16="http://schemas.microsoft.com/office/drawing/2014/main" val="10000"/>
                  </a:ext>
                </a:extLst>
              </a:tr>
              <a:tr h="460150">
                <a:tc>
                  <a:txBody>
                    <a:bodyPr/>
                    <a:lstStyle/>
                    <a:p>
                      <a:r>
                        <a:rPr lang="en-US" sz="2000" dirty="0"/>
                        <a:t>FIB4</a:t>
                      </a:r>
                    </a:p>
                  </a:txBody>
                  <a:tcPr/>
                </a:tc>
                <a:tc>
                  <a:txBody>
                    <a:bodyPr/>
                    <a:lstStyle/>
                    <a:p>
                      <a:r>
                        <a:rPr lang="en-US" sz="2000" dirty="0"/>
                        <a:t>&gt;2.67</a:t>
                      </a:r>
                    </a:p>
                  </a:txBody>
                  <a:tcPr/>
                </a:tc>
                <a:extLst>
                  <a:ext uri="{0D108BD9-81ED-4DB2-BD59-A6C34878D82A}">
                    <a16:rowId xmlns:a16="http://schemas.microsoft.com/office/drawing/2014/main" val="10001"/>
                  </a:ext>
                </a:extLst>
              </a:tr>
              <a:tr h="460150">
                <a:tc>
                  <a:txBody>
                    <a:bodyPr/>
                    <a:lstStyle/>
                    <a:p>
                      <a:r>
                        <a:rPr lang="en-US" sz="2000" dirty="0"/>
                        <a:t>AST/ALT</a:t>
                      </a:r>
                    </a:p>
                  </a:txBody>
                  <a:tcPr/>
                </a:tc>
                <a:tc>
                  <a:txBody>
                    <a:bodyPr/>
                    <a:lstStyle/>
                    <a:p>
                      <a:r>
                        <a:rPr lang="en-US" sz="2000" dirty="0"/>
                        <a:t>&gt;1</a:t>
                      </a:r>
                    </a:p>
                  </a:txBody>
                  <a:tcPr/>
                </a:tc>
                <a:extLst>
                  <a:ext uri="{0D108BD9-81ED-4DB2-BD59-A6C34878D82A}">
                    <a16:rowId xmlns:a16="http://schemas.microsoft.com/office/drawing/2014/main" val="10002"/>
                  </a:ext>
                </a:extLst>
              </a:tr>
              <a:tr h="460150">
                <a:tc>
                  <a:txBody>
                    <a:bodyPr/>
                    <a:lstStyle/>
                    <a:p>
                      <a:r>
                        <a:rPr lang="en-US" sz="2000" dirty="0"/>
                        <a:t>NSF</a:t>
                      </a:r>
                    </a:p>
                  </a:txBody>
                  <a:tcPr/>
                </a:tc>
                <a:tc>
                  <a:txBody>
                    <a:bodyPr/>
                    <a:lstStyle/>
                    <a:p>
                      <a:r>
                        <a:rPr lang="en-US" sz="2000" dirty="0"/>
                        <a:t>&gt;0.676</a:t>
                      </a:r>
                    </a:p>
                  </a:txBody>
                  <a:tcPr/>
                </a:tc>
                <a:extLst>
                  <a:ext uri="{0D108BD9-81ED-4DB2-BD59-A6C34878D82A}">
                    <a16:rowId xmlns:a16="http://schemas.microsoft.com/office/drawing/2014/main" val="10003"/>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4187025513"/>
              </p:ext>
            </p:extLst>
          </p:nvPr>
        </p:nvGraphicFramePr>
        <p:xfrm>
          <a:off x="6760623" y="4096756"/>
          <a:ext cx="1161403" cy="2291080"/>
        </p:xfrm>
        <a:graphic>
          <a:graphicData uri="http://schemas.openxmlformats.org/drawingml/2006/table">
            <a:tbl>
              <a:tblPr firstRow="1" bandRow="1">
                <a:tableStyleId>{FABFCF23-3B69-468F-B69F-88F6DE6A72F2}</a:tableStyleId>
              </a:tblPr>
              <a:tblGrid>
                <a:gridCol w="1161403">
                  <a:extLst>
                    <a:ext uri="{9D8B030D-6E8A-4147-A177-3AD203B41FA5}">
                      <a16:colId xmlns:a16="http://schemas.microsoft.com/office/drawing/2014/main" val="20000"/>
                    </a:ext>
                  </a:extLst>
                </a:gridCol>
              </a:tblGrid>
              <a:tr h="0">
                <a:tc>
                  <a:txBody>
                    <a:bodyPr/>
                    <a:lstStyle/>
                    <a:p>
                      <a:r>
                        <a:rPr lang="en-US" b="0" dirty="0">
                          <a:solidFill>
                            <a:srgbClr val="000000"/>
                          </a:solidFill>
                        </a:rPr>
                        <a:t>FIB4 0.86</a:t>
                      </a:r>
                    </a:p>
                  </a:txBody>
                  <a:tcPr/>
                </a:tc>
                <a:extLst>
                  <a:ext uri="{0D108BD9-81ED-4DB2-BD59-A6C34878D82A}">
                    <a16:rowId xmlns:a16="http://schemas.microsoft.com/office/drawing/2014/main" val="10000"/>
                  </a:ext>
                </a:extLst>
              </a:tr>
              <a:tr h="370840">
                <a:tc>
                  <a:txBody>
                    <a:bodyPr/>
                    <a:lstStyle/>
                    <a:p>
                      <a:r>
                        <a:rPr lang="en-US" b="0" dirty="0">
                          <a:solidFill>
                            <a:srgbClr val="000000"/>
                          </a:solidFill>
                        </a:rPr>
                        <a:t>AST/ALT</a:t>
                      </a:r>
                      <a:r>
                        <a:rPr lang="en-US" b="0" baseline="0" dirty="0">
                          <a:solidFill>
                            <a:srgbClr val="000000"/>
                          </a:solidFill>
                        </a:rPr>
                        <a:t> 0.83</a:t>
                      </a:r>
                      <a:endParaRPr lang="en-US" b="0" dirty="0">
                        <a:solidFill>
                          <a:srgbClr val="000000"/>
                        </a:solidFill>
                      </a:endParaRPr>
                    </a:p>
                  </a:txBody>
                  <a:tcPr/>
                </a:tc>
                <a:extLst>
                  <a:ext uri="{0D108BD9-81ED-4DB2-BD59-A6C34878D82A}">
                    <a16:rowId xmlns:a16="http://schemas.microsoft.com/office/drawing/2014/main" val="10001"/>
                  </a:ext>
                </a:extLst>
              </a:tr>
              <a:tr h="370840">
                <a:tc>
                  <a:txBody>
                    <a:bodyPr/>
                    <a:lstStyle/>
                    <a:p>
                      <a:r>
                        <a:rPr lang="en-US" b="0" dirty="0">
                          <a:solidFill>
                            <a:srgbClr val="000000"/>
                          </a:solidFill>
                        </a:rPr>
                        <a:t>NSF 0.81</a:t>
                      </a:r>
                    </a:p>
                  </a:txBody>
                  <a:tcPr/>
                </a:tc>
                <a:extLst>
                  <a:ext uri="{0D108BD9-81ED-4DB2-BD59-A6C34878D82A}">
                    <a16:rowId xmlns:a16="http://schemas.microsoft.com/office/drawing/2014/main" val="10002"/>
                  </a:ext>
                </a:extLst>
              </a:tr>
              <a:tr h="370840">
                <a:tc>
                  <a:txBody>
                    <a:bodyPr/>
                    <a:lstStyle/>
                    <a:p>
                      <a:r>
                        <a:rPr lang="en-US" b="0" dirty="0">
                          <a:solidFill>
                            <a:srgbClr val="000000"/>
                          </a:solidFill>
                        </a:rPr>
                        <a:t>BARD 0.77</a:t>
                      </a:r>
                    </a:p>
                  </a:txBody>
                  <a:tcPr/>
                </a:tc>
                <a:extLst>
                  <a:ext uri="{0D108BD9-81ED-4DB2-BD59-A6C34878D82A}">
                    <a16:rowId xmlns:a16="http://schemas.microsoft.com/office/drawing/2014/main" val="10003"/>
                  </a:ext>
                </a:extLst>
              </a:tr>
            </a:tbl>
          </a:graphicData>
        </a:graphic>
      </p:graphicFrame>
      <p:sp>
        <p:nvSpPr>
          <p:cNvPr id="15" name="Rectangle 14"/>
          <p:cNvSpPr/>
          <p:nvPr/>
        </p:nvSpPr>
        <p:spPr>
          <a:xfrm>
            <a:off x="4197807" y="6660265"/>
            <a:ext cx="3070071" cy="276999"/>
          </a:xfrm>
          <a:prstGeom prst="rect">
            <a:avLst/>
          </a:prstGeom>
        </p:spPr>
        <p:txBody>
          <a:bodyPr wrap="none">
            <a:spAutoFit/>
          </a:bodyPr>
          <a:lstStyle/>
          <a:p>
            <a:r>
              <a:rPr lang="da-DK" altLang="en-US" spc="-10" baseline="30000" dirty="0">
                <a:solidFill>
                  <a:srgbClr val="000000"/>
                </a:solidFill>
                <a:latin typeface="Calibri" panose="020F0502020204030204" pitchFamily="34" charset="0"/>
              </a:rPr>
              <a:t> Shah. </a:t>
            </a:r>
            <a:r>
              <a:rPr lang="da-DK" altLang="en-US" spc="-10" baseline="30000" dirty="0" err="1">
                <a:solidFill>
                  <a:srgbClr val="000000"/>
                </a:solidFill>
                <a:latin typeface="Calibri" panose="020F0502020204030204" pitchFamily="34" charset="0"/>
              </a:rPr>
              <a:t>Clin</a:t>
            </a:r>
            <a:r>
              <a:rPr lang="da-DK" altLang="en-US" spc="-10" baseline="30000" dirty="0">
                <a:solidFill>
                  <a:srgbClr val="000000"/>
                </a:solidFill>
                <a:latin typeface="Calibri" panose="020F0502020204030204" pitchFamily="34" charset="0"/>
              </a:rPr>
              <a:t> </a:t>
            </a:r>
            <a:r>
              <a:rPr lang="da-DK" altLang="en-US" spc="-10" baseline="30000" dirty="0" err="1">
                <a:solidFill>
                  <a:srgbClr val="000000"/>
                </a:solidFill>
                <a:latin typeface="Calibri" panose="020F0502020204030204" pitchFamily="34" charset="0"/>
              </a:rPr>
              <a:t>Gastroenterol</a:t>
            </a:r>
            <a:r>
              <a:rPr lang="da-DK" altLang="en-US" spc="-10" baseline="30000" dirty="0">
                <a:solidFill>
                  <a:srgbClr val="000000"/>
                </a:solidFill>
                <a:latin typeface="Calibri" panose="020F0502020204030204" pitchFamily="34" charset="0"/>
              </a:rPr>
              <a:t> </a:t>
            </a:r>
            <a:r>
              <a:rPr lang="da-DK" altLang="en-US" spc="-10" baseline="30000" dirty="0" err="1">
                <a:solidFill>
                  <a:srgbClr val="000000"/>
                </a:solidFill>
                <a:latin typeface="Calibri" panose="020F0502020204030204" pitchFamily="34" charset="0"/>
              </a:rPr>
              <a:t>Hepatol</a:t>
            </a:r>
            <a:r>
              <a:rPr lang="da-DK" altLang="en-US" spc="-10" baseline="30000" dirty="0">
                <a:solidFill>
                  <a:srgbClr val="000000"/>
                </a:solidFill>
                <a:latin typeface="Calibri" panose="020F0502020204030204" pitchFamily="34" charset="0"/>
              </a:rPr>
              <a:t>. 2009;7:1104</a:t>
            </a:r>
            <a:endParaRPr lang="en-US" baseline="30000" dirty="0">
              <a:solidFill>
                <a:srgbClr val="000000"/>
              </a:solidFill>
            </a:endParaRPr>
          </a:p>
        </p:txBody>
      </p:sp>
      <p:sp>
        <p:nvSpPr>
          <p:cNvPr id="7" name="Rectangle: Rounded Corners 6">
            <a:extLst>
              <a:ext uri="{FF2B5EF4-FFF2-40B4-BE49-F238E27FC236}">
                <a16:creationId xmlns:a16="http://schemas.microsoft.com/office/drawing/2014/main" id="{BB38360E-EE34-4269-9820-786D4324A819}"/>
              </a:ext>
            </a:extLst>
          </p:cNvPr>
          <p:cNvSpPr/>
          <p:nvPr/>
        </p:nvSpPr>
        <p:spPr>
          <a:xfrm>
            <a:off x="0" y="3540642"/>
            <a:ext cx="2509284" cy="41467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A7A32A45-D995-4667-9EA6-5ED9BAE6E0BF}"/>
              </a:ext>
            </a:extLst>
          </p:cNvPr>
          <p:cNvSpPr/>
          <p:nvPr/>
        </p:nvSpPr>
        <p:spPr>
          <a:xfrm>
            <a:off x="0" y="4586590"/>
            <a:ext cx="2509284" cy="41467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96FD5290-F531-4D73-BC6C-D92B6178EAC6}"/>
              </a:ext>
            </a:extLst>
          </p:cNvPr>
          <p:cNvSpPr/>
          <p:nvPr/>
        </p:nvSpPr>
        <p:spPr>
          <a:xfrm>
            <a:off x="3508358" y="3567331"/>
            <a:ext cx="2509284" cy="41467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6DE5BF2-C741-40BB-B060-3A8C51DE6199}"/>
              </a:ext>
            </a:extLst>
          </p:cNvPr>
          <p:cNvSpPr/>
          <p:nvPr/>
        </p:nvSpPr>
        <p:spPr>
          <a:xfrm>
            <a:off x="3535711" y="4732228"/>
            <a:ext cx="2509284" cy="41467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59491"/>
      </p:ext>
    </p:extLst>
  </p:cSld>
  <p:clrMapOvr>
    <a:masterClrMapping/>
  </p:clrMapOvr>
  <mc:AlternateContent xmlns:mc="http://schemas.openxmlformats.org/markup-compatibility/2006" xmlns:p14="http://schemas.microsoft.com/office/powerpoint/2010/main">
    <mc:Choice Requires="p14">
      <p:transition spd="slow" p14:dur="2000" advTm="33813"/>
    </mc:Choice>
    <mc:Fallback xmlns="">
      <p:transition spd="slow" advTm="33813"/>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199" y="228600"/>
            <a:ext cx="8365899" cy="4571999"/>
          </a:xfrm>
        </p:spPr>
        <p:txBody>
          <a:bodyPr/>
          <a:lstStyle/>
          <a:p>
            <a:r>
              <a:rPr lang="en-US" sz="4400" b="1" dirty="0"/>
              <a:t>Complex Tests</a:t>
            </a:r>
          </a:p>
        </p:txBody>
      </p:sp>
      <p:sp>
        <p:nvSpPr>
          <p:cNvPr id="5" name="Subtitle 4"/>
          <p:cNvSpPr>
            <a:spLocks noGrp="1"/>
          </p:cNvSpPr>
          <p:nvPr>
            <p:ph type="subTitle" idx="1"/>
          </p:nvPr>
        </p:nvSpPr>
        <p:spPr>
          <a:xfrm>
            <a:off x="1193800" y="1879600"/>
            <a:ext cx="6400800" cy="1752600"/>
          </a:xfrm>
        </p:spPr>
        <p:txBody>
          <a:bodyPr/>
          <a:lstStyle/>
          <a:p>
            <a:endParaRPr lang="en-US" dirty="0"/>
          </a:p>
        </p:txBody>
      </p:sp>
    </p:spTree>
    <p:extLst>
      <p:ext uri="{BB962C8B-B14F-4D97-AF65-F5344CB8AC3E}">
        <p14:creationId xmlns:p14="http://schemas.microsoft.com/office/powerpoint/2010/main" val="2059581154"/>
      </p:ext>
    </p:extLst>
  </p:cSld>
  <p:clrMapOvr>
    <a:masterClrMapping/>
  </p:clrMapOvr>
  <mc:AlternateContent xmlns:mc="http://schemas.openxmlformats.org/markup-compatibility/2006" xmlns:p14="http://schemas.microsoft.com/office/powerpoint/2010/main">
    <mc:Choice Requires="p14">
      <p:transition spd="slow" p14:dur="2000" advTm="1241"/>
    </mc:Choice>
    <mc:Fallback xmlns="">
      <p:transition spd="slow" advTm="1241"/>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26241896"/>
              </p:ext>
            </p:extLst>
          </p:nvPr>
        </p:nvGraphicFramePr>
        <p:xfrm>
          <a:off x="4132" y="364220"/>
          <a:ext cx="9144001" cy="4725939"/>
        </p:xfrm>
        <a:graphic>
          <a:graphicData uri="http://schemas.openxmlformats.org/drawingml/2006/table">
            <a:tbl>
              <a:tblPr firstRow="1" bandRow="1">
                <a:tableStyleId>{3B4B98B0-60AC-42C2-AFA5-B58CD77FA1E5}</a:tableStyleId>
              </a:tblPr>
              <a:tblGrid>
                <a:gridCol w="1816275">
                  <a:extLst>
                    <a:ext uri="{9D8B030D-6E8A-4147-A177-3AD203B41FA5}">
                      <a16:colId xmlns:a16="http://schemas.microsoft.com/office/drawing/2014/main" val="20000"/>
                    </a:ext>
                  </a:extLst>
                </a:gridCol>
                <a:gridCol w="4279726">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707961">
                <a:tc>
                  <a:txBody>
                    <a:bodyPr/>
                    <a:lstStyle/>
                    <a:p>
                      <a:pPr algn="ctr"/>
                      <a:r>
                        <a:rPr lang="en-US" sz="2400" dirty="0"/>
                        <a:t>Test</a:t>
                      </a:r>
                    </a:p>
                  </a:txBody>
                  <a:tcPr/>
                </a:tc>
                <a:tc>
                  <a:txBody>
                    <a:bodyPr/>
                    <a:lstStyle/>
                    <a:p>
                      <a:endParaRPr lang="en-US" dirty="0"/>
                    </a:p>
                  </a:txBody>
                  <a:tcPr/>
                </a:tc>
                <a:tc>
                  <a:txBody>
                    <a:bodyPr/>
                    <a:lstStyle/>
                    <a:p>
                      <a:pPr algn="ctr"/>
                      <a:r>
                        <a:rPr lang="en-US" sz="2400" dirty="0"/>
                        <a:t>Data</a:t>
                      </a:r>
                    </a:p>
                  </a:txBody>
                  <a:tcPr/>
                </a:tc>
                <a:extLst>
                  <a:ext uri="{0D108BD9-81ED-4DB2-BD59-A6C34878D82A}">
                    <a16:rowId xmlns:a16="http://schemas.microsoft.com/office/drawing/2014/main" val="10000"/>
                  </a:ext>
                </a:extLst>
              </a:tr>
              <a:tr h="4017978">
                <a:tc>
                  <a:txBody>
                    <a:bodyPr/>
                    <a:lstStyle/>
                    <a:p>
                      <a:r>
                        <a:rPr lang="en-US" sz="1800" b="1" dirty="0"/>
                        <a:t>ELF (Enhanced Liver Fibrosis panel)</a:t>
                      </a:r>
                    </a:p>
                    <a:p>
                      <a:r>
                        <a:rPr lang="en-US" sz="1800" dirty="0"/>
                        <a:t>To assess ≥F3</a:t>
                      </a:r>
                      <a:endParaRPr lang="en-US" dirty="0"/>
                    </a:p>
                  </a:txBody>
                  <a:tcPr/>
                </a:tc>
                <a:tc>
                  <a:txBody>
                    <a:bodyPr/>
                    <a:lstStyle/>
                    <a:p>
                      <a:r>
                        <a:rPr lang="en-US" sz="1400" dirty="0"/>
                        <a:t>DS= -7.412+(</a:t>
                      </a:r>
                      <a:r>
                        <a:rPr lang="en-US" sz="1400" dirty="0" err="1"/>
                        <a:t>ln</a:t>
                      </a:r>
                      <a:r>
                        <a:rPr lang="en-US" sz="1400" dirty="0"/>
                        <a:t>(HA)*0.681)+(</a:t>
                      </a:r>
                      <a:r>
                        <a:rPr lang="en-US" sz="1400" dirty="0" err="1"/>
                        <a:t>ln</a:t>
                      </a:r>
                      <a:r>
                        <a:rPr lang="en-US" sz="1400" dirty="0"/>
                        <a:t>(P3NP)*0.775)+ (</a:t>
                      </a:r>
                      <a:r>
                        <a:rPr lang="en-US" sz="1400" dirty="0" err="1"/>
                        <a:t>ln</a:t>
                      </a:r>
                      <a:r>
                        <a:rPr lang="en-US" sz="1400" dirty="0"/>
                        <a:t>(TIMP1)*0.494)</a:t>
                      </a:r>
                    </a:p>
                    <a:p>
                      <a:r>
                        <a:rPr lang="en-US" sz="1400" dirty="0"/>
                        <a:t>HA=Hyaluronic acid</a:t>
                      </a:r>
                    </a:p>
                    <a:p>
                      <a:r>
                        <a:rPr lang="en-US" sz="1400" dirty="0"/>
                        <a:t>P3NP=Pro-collagen 3</a:t>
                      </a:r>
                    </a:p>
                    <a:p>
                      <a:r>
                        <a:rPr lang="en-US" sz="1400" dirty="0"/>
                        <a:t>TIMP1=Tissue Inhibitor of matrix </a:t>
                      </a:r>
                    </a:p>
                    <a:p>
                      <a:r>
                        <a:rPr lang="en-US" sz="1400" dirty="0"/>
                        <a:t>metalloproteinase 1</a:t>
                      </a:r>
                      <a:endParaRPr lang="en-US" sz="1800" dirty="0"/>
                    </a:p>
                  </a:txBody>
                  <a:tcPr/>
                </a:tc>
                <a:tc>
                  <a:txBody>
                    <a:bodyPr/>
                    <a:lstStyle/>
                    <a:p>
                      <a:endParaRPr lang="en-US" sz="1100" dirty="0"/>
                    </a:p>
                  </a:txBody>
                  <a:tcPr/>
                </a:tc>
                <a:extLst>
                  <a:ext uri="{0D108BD9-81ED-4DB2-BD59-A6C34878D82A}">
                    <a16:rowId xmlns:a16="http://schemas.microsoft.com/office/drawing/2014/main" val="10002"/>
                  </a:ext>
                </a:extLst>
              </a:tr>
            </a:tbl>
          </a:graphicData>
        </a:graphic>
      </p:graphicFrame>
      <p:sp>
        <p:nvSpPr>
          <p:cNvPr id="4" name="Rectangle 3"/>
          <p:cNvSpPr/>
          <p:nvPr/>
        </p:nvSpPr>
        <p:spPr>
          <a:xfrm>
            <a:off x="25398" y="6391369"/>
            <a:ext cx="8011377" cy="256480"/>
          </a:xfrm>
          <a:prstGeom prst="rect">
            <a:avLst/>
          </a:prstGeom>
        </p:spPr>
        <p:txBody>
          <a:bodyPr wrap="square">
            <a:spAutoFit/>
          </a:bodyPr>
          <a:lstStyle/>
          <a:p>
            <a:r>
              <a:rPr lang="fi-FI" sz="1600" baseline="30000" dirty="0"/>
              <a:t>Vali et al. J.Hepatol. 2020, 73, 252–262</a:t>
            </a:r>
            <a:r>
              <a:rPr lang="en-US" sz="1600" baseline="30000" dirty="0"/>
              <a:t>  Boyle J Hep Reports. 2019 Jul 4;1(3):188-198 </a:t>
            </a:r>
          </a:p>
        </p:txBody>
      </p:sp>
      <p:sp>
        <p:nvSpPr>
          <p:cNvPr id="11" name="Rectangle 2"/>
          <p:cNvSpPr>
            <a:spLocks noChangeArrowheads="1"/>
          </p:cNvSpPr>
          <p:nvPr/>
        </p:nvSpPr>
        <p:spPr bwMode="auto">
          <a:xfrm>
            <a:off x="-1" y="6585888"/>
            <a:ext cx="3285964" cy="256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600" baseline="30000" dirty="0"/>
              <a:t>Daniels SJ.</a:t>
            </a:r>
            <a:r>
              <a:rPr lang="it-IT" sz="1600" baseline="30000" dirty="0"/>
              <a:t> </a:t>
            </a:r>
            <a:r>
              <a:rPr lang="it-IT" sz="1600" baseline="30000" dirty="0" err="1"/>
              <a:t>Hepatology</a:t>
            </a:r>
            <a:r>
              <a:rPr lang="it-IT" sz="1600" baseline="30000" dirty="0"/>
              <a:t>. 2019 Mar;69(3):1075-1086</a:t>
            </a:r>
            <a:endParaRPr lang="en-US" sz="1600" baseline="30000" dirty="0"/>
          </a:p>
        </p:txBody>
      </p:sp>
      <p:pic>
        <p:nvPicPr>
          <p:cNvPr id="10" name="Picture 9">
            <a:extLst>
              <a:ext uri="{FF2B5EF4-FFF2-40B4-BE49-F238E27FC236}">
                <a16:creationId xmlns:a16="http://schemas.microsoft.com/office/drawing/2014/main" id="{815CF1F7-513B-4CEF-A246-FD8068DBD471}"/>
              </a:ext>
            </a:extLst>
          </p:cNvPr>
          <p:cNvPicPr>
            <a:picLocks noChangeAspect="1"/>
          </p:cNvPicPr>
          <p:nvPr/>
        </p:nvPicPr>
        <p:blipFill>
          <a:blip r:embed="rId3"/>
          <a:stretch>
            <a:fillRect/>
          </a:stretch>
        </p:blipFill>
        <p:spPr>
          <a:xfrm>
            <a:off x="4684733" y="1115618"/>
            <a:ext cx="1988819" cy="3415742"/>
          </a:xfrm>
          <a:prstGeom prst="rect">
            <a:avLst/>
          </a:prstGeom>
        </p:spPr>
      </p:pic>
      <p:pic>
        <p:nvPicPr>
          <p:cNvPr id="15" name="Picture 14">
            <a:extLst>
              <a:ext uri="{FF2B5EF4-FFF2-40B4-BE49-F238E27FC236}">
                <a16:creationId xmlns:a16="http://schemas.microsoft.com/office/drawing/2014/main" id="{99657BAB-6D48-4510-B947-C737387115E8}"/>
              </a:ext>
            </a:extLst>
          </p:cNvPr>
          <p:cNvPicPr>
            <a:picLocks noChangeAspect="1"/>
          </p:cNvPicPr>
          <p:nvPr/>
        </p:nvPicPr>
        <p:blipFill>
          <a:blip r:embed="rId4"/>
          <a:stretch>
            <a:fillRect/>
          </a:stretch>
        </p:blipFill>
        <p:spPr>
          <a:xfrm>
            <a:off x="6703543" y="1119193"/>
            <a:ext cx="2451832" cy="1219032"/>
          </a:xfrm>
          <a:prstGeom prst="rect">
            <a:avLst/>
          </a:prstGeom>
        </p:spPr>
      </p:pic>
      <p:sp>
        <p:nvSpPr>
          <p:cNvPr id="16" name="Rectangle 15">
            <a:extLst>
              <a:ext uri="{FF2B5EF4-FFF2-40B4-BE49-F238E27FC236}">
                <a16:creationId xmlns:a16="http://schemas.microsoft.com/office/drawing/2014/main" id="{79BDBF1A-BF42-413C-B22B-112617A75FDC}"/>
              </a:ext>
            </a:extLst>
          </p:cNvPr>
          <p:cNvSpPr/>
          <p:nvPr/>
        </p:nvSpPr>
        <p:spPr>
          <a:xfrm>
            <a:off x="6669420" y="2823489"/>
            <a:ext cx="2470448" cy="17377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dirty="0"/>
              <a:t>Sensitivity of &gt;0.90 for </a:t>
            </a:r>
            <a:r>
              <a:rPr lang="en-US" sz="1200" u="sng" dirty="0"/>
              <a:t>excluding fibrosis at threshold of 7.7</a:t>
            </a:r>
          </a:p>
          <a:p>
            <a:pPr marL="171450" indent="-171450">
              <a:buFont typeface="Arial" panose="020B0604020202020204" pitchFamily="34" charset="0"/>
              <a:buChar char="•"/>
            </a:pPr>
            <a:r>
              <a:rPr lang="en-US" sz="1200" dirty="0"/>
              <a:t>Specificity of 0.90 for advanced and significant fibrosis ,</a:t>
            </a:r>
            <a:r>
              <a:rPr lang="en-US" sz="1200" u="sng" dirty="0"/>
              <a:t>thresholds of 10.18 (sensitivity: 0.57) and 9.86 (sensitivity: 0.55)</a:t>
            </a:r>
          </a:p>
        </p:txBody>
      </p:sp>
    </p:spTree>
    <p:extLst>
      <p:ext uri="{BB962C8B-B14F-4D97-AF65-F5344CB8AC3E}">
        <p14:creationId xmlns:p14="http://schemas.microsoft.com/office/powerpoint/2010/main" val="2548687984"/>
      </p:ext>
    </p:extLst>
  </p:cSld>
  <p:clrMapOvr>
    <a:masterClrMapping/>
  </p:clrMapOvr>
  <mc:AlternateContent xmlns:mc="http://schemas.openxmlformats.org/markup-compatibility/2006" xmlns:p14="http://schemas.microsoft.com/office/powerpoint/2010/main">
    <mc:Choice Requires="p14">
      <p:transition spd="slow" p14:dur="2000" advTm="37344"/>
    </mc:Choice>
    <mc:Fallback xmlns="">
      <p:transition spd="slow" advTm="37344"/>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t>Imaging</a:t>
            </a:r>
          </a:p>
        </p:txBody>
      </p:sp>
      <p:sp>
        <p:nvSpPr>
          <p:cNvPr id="5" name="Subtitle 4"/>
          <p:cNvSpPr>
            <a:spLocks noGrp="1"/>
          </p:cNvSpPr>
          <p:nvPr>
            <p:ph type="subTitle" idx="1"/>
          </p:nvPr>
        </p:nvSpPr>
        <p:spPr/>
        <p:txBody>
          <a:bodyPr/>
          <a:lstStyle/>
          <a:p>
            <a:r>
              <a:rPr lang="en-US" dirty="0"/>
              <a:t>Liver Stiffness Measurement</a:t>
            </a:r>
          </a:p>
        </p:txBody>
      </p:sp>
    </p:spTree>
    <p:extLst>
      <p:ext uri="{BB962C8B-B14F-4D97-AF65-F5344CB8AC3E}">
        <p14:creationId xmlns:p14="http://schemas.microsoft.com/office/powerpoint/2010/main" val="2916870245"/>
      </p:ext>
    </p:extLst>
  </p:cSld>
  <p:clrMapOvr>
    <a:masterClrMapping/>
  </p:clrMapOvr>
  <mc:AlternateContent xmlns:mc="http://schemas.openxmlformats.org/markup-compatibility/2006" xmlns:p14="http://schemas.microsoft.com/office/powerpoint/2010/main">
    <mc:Choice Requires="p14">
      <p:transition spd="slow" p14:dur="2000" advTm="17589"/>
    </mc:Choice>
    <mc:Fallback xmlns="">
      <p:transition spd="slow" advTm="17589"/>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95439091"/>
              </p:ext>
            </p:extLst>
          </p:nvPr>
        </p:nvGraphicFramePr>
        <p:xfrm>
          <a:off x="125801" y="448547"/>
          <a:ext cx="8992798" cy="5969266"/>
        </p:xfrm>
        <a:graphic>
          <a:graphicData uri="http://schemas.openxmlformats.org/drawingml/2006/table">
            <a:tbl>
              <a:tblPr firstRow="1" bandRow="1">
                <a:tableStyleId>{17292A2E-F333-43FB-9621-5CBBE7FDCDCB}</a:tableStyleId>
              </a:tblPr>
              <a:tblGrid>
                <a:gridCol w="2918219">
                  <a:extLst>
                    <a:ext uri="{9D8B030D-6E8A-4147-A177-3AD203B41FA5}">
                      <a16:colId xmlns:a16="http://schemas.microsoft.com/office/drawing/2014/main" val="20000"/>
                    </a:ext>
                  </a:extLst>
                </a:gridCol>
                <a:gridCol w="2101722">
                  <a:extLst>
                    <a:ext uri="{9D8B030D-6E8A-4147-A177-3AD203B41FA5}">
                      <a16:colId xmlns:a16="http://schemas.microsoft.com/office/drawing/2014/main" val="20001"/>
                    </a:ext>
                  </a:extLst>
                </a:gridCol>
                <a:gridCol w="3972857">
                  <a:extLst>
                    <a:ext uri="{9D8B030D-6E8A-4147-A177-3AD203B41FA5}">
                      <a16:colId xmlns:a16="http://schemas.microsoft.com/office/drawing/2014/main" val="20002"/>
                    </a:ext>
                  </a:extLst>
                </a:gridCol>
              </a:tblGrid>
              <a:tr h="427753">
                <a:tc>
                  <a:txBody>
                    <a:bodyPr/>
                    <a:lstStyle/>
                    <a:p>
                      <a:pPr algn="ctr"/>
                      <a:r>
                        <a:rPr lang="en-US" sz="1800" dirty="0"/>
                        <a:t>Technique</a:t>
                      </a:r>
                    </a:p>
                  </a:txBody>
                  <a:tcPr/>
                </a:tc>
                <a:tc>
                  <a:txBody>
                    <a:bodyPr/>
                    <a:lstStyle/>
                    <a:p>
                      <a:pPr algn="l"/>
                      <a:endParaRPr lang="en-US" sz="1800" dirty="0"/>
                    </a:p>
                  </a:txBody>
                  <a:tcPr/>
                </a:tc>
                <a:tc>
                  <a:txBody>
                    <a:bodyPr/>
                    <a:lstStyle/>
                    <a:p>
                      <a:pPr algn="ctr"/>
                      <a:r>
                        <a:rPr lang="en-US" sz="1800" dirty="0"/>
                        <a:t>Data</a:t>
                      </a:r>
                    </a:p>
                  </a:txBody>
                  <a:tcPr/>
                </a:tc>
                <a:extLst>
                  <a:ext uri="{0D108BD9-81ED-4DB2-BD59-A6C34878D82A}">
                    <a16:rowId xmlns:a16="http://schemas.microsoft.com/office/drawing/2014/main" val="10000"/>
                  </a:ext>
                </a:extLst>
              </a:tr>
              <a:tr h="1201208">
                <a:tc>
                  <a:txBody>
                    <a:bodyPr/>
                    <a:lstStyle/>
                    <a:p>
                      <a:pPr algn="l"/>
                      <a:r>
                        <a:rPr lang="en-US" sz="1600" dirty="0"/>
                        <a:t>Acoustic Radiation Force Impulse</a:t>
                      </a:r>
                    </a:p>
                    <a:p>
                      <a:pPr algn="l"/>
                      <a:r>
                        <a:rPr lang="en-US" sz="1600" baseline="0" dirty="0"/>
                        <a:t>(ARFI)</a:t>
                      </a:r>
                    </a:p>
                    <a:p>
                      <a:pPr algn="l"/>
                      <a:endParaRPr lang="en-US" sz="1200" baseline="0" dirty="0"/>
                    </a:p>
                  </a:txBody>
                  <a:tcPr/>
                </a:tc>
                <a:tc>
                  <a:txBody>
                    <a:bodyPr/>
                    <a:lstStyle/>
                    <a:p>
                      <a:pPr marL="285750" indent="-285750" algn="l">
                        <a:buFont typeface="Arial"/>
                        <a:buChar char="•"/>
                      </a:pPr>
                      <a:r>
                        <a:rPr lang="en-US" sz="1200" dirty="0"/>
                        <a:t>High intensity acoustic beam to tissue</a:t>
                      </a:r>
                    </a:p>
                    <a:p>
                      <a:pPr marL="285750" indent="-285750" algn="l">
                        <a:buFont typeface="Arial"/>
                        <a:buChar char="•"/>
                      </a:pPr>
                      <a:r>
                        <a:rPr lang="en-US" sz="1200" dirty="0"/>
                        <a:t>Monitor tissue displacement</a:t>
                      </a:r>
                      <a:r>
                        <a:rPr lang="en-US" sz="1200" baseline="0" dirty="0"/>
                        <a:t> response</a:t>
                      </a:r>
                      <a:endParaRPr lang="en-US" sz="1200" dirty="0"/>
                    </a:p>
                  </a:txBody>
                  <a:tcPr/>
                </a:tc>
                <a:tc>
                  <a:txBody>
                    <a:bodyPr/>
                    <a:lstStyle/>
                    <a:p>
                      <a:pPr algn="l"/>
                      <a:endParaRPr lang="en-US" dirty="0"/>
                    </a:p>
                  </a:txBody>
                  <a:tcPr/>
                </a:tc>
                <a:extLst>
                  <a:ext uri="{0D108BD9-81ED-4DB2-BD59-A6C34878D82A}">
                    <a16:rowId xmlns:a16="http://schemas.microsoft.com/office/drawing/2014/main" val="10001"/>
                  </a:ext>
                </a:extLst>
              </a:tr>
              <a:tr h="960014">
                <a:tc>
                  <a:txBody>
                    <a:bodyPr/>
                    <a:lstStyle/>
                    <a:p>
                      <a:pPr algn="l"/>
                      <a:r>
                        <a:rPr lang="en-US" sz="1600" dirty="0"/>
                        <a:t>Shear Wave </a:t>
                      </a:r>
                      <a:r>
                        <a:rPr lang="en-US" sz="1600" dirty="0" err="1"/>
                        <a:t>Elastography</a:t>
                      </a:r>
                      <a:endParaRPr lang="en-US" sz="1600" dirty="0"/>
                    </a:p>
                    <a:p>
                      <a:pPr algn="l"/>
                      <a:r>
                        <a:rPr lang="en-US" sz="1600" dirty="0"/>
                        <a:t>(SWE)</a:t>
                      </a:r>
                    </a:p>
                    <a:p>
                      <a:pPr algn="l"/>
                      <a:endParaRPr lang="en-US" sz="1600" dirty="0"/>
                    </a:p>
                    <a:p>
                      <a:pPr algn="l"/>
                      <a:endParaRPr lang="en-US" sz="1200" dirty="0"/>
                    </a:p>
                    <a:p>
                      <a:pPr algn="l"/>
                      <a:endParaRPr lang="en-US" sz="1200" dirty="0"/>
                    </a:p>
                  </a:txBody>
                  <a:tcPr/>
                </a:tc>
                <a:tc>
                  <a:txBody>
                    <a:bodyPr/>
                    <a:lstStyle/>
                    <a:p>
                      <a:pPr marL="285750" indent="-285750" algn="l">
                        <a:buFont typeface="Arial"/>
                        <a:buChar char="•"/>
                      </a:pPr>
                      <a:r>
                        <a:rPr lang="en-US" sz="1200" dirty="0"/>
                        <a:t>Shear waves generated from acoustic</a:t>
                      </a:r>
                      <a:r>
                        <a:rPr lang="en-US" sz="1200" baseline="0" dirty="0"/>
                        <a:t> pulse at 5 different tissue depth levels</a:t>
                      </a:r>
                      <a:endParaRPr lang="en-US" sz="1200" dirty="0"/>
                    </a:p>
                  </a:txBody>
                  <a:tcPr/>
                </a:tc>
                <a:tc>
                  <a:txBody>
                    <a:bodyPr/>
                    <a:lstStyle/>
                    <a:p>
                      <a:pPr algn="l"/>
                      <a:endParaRPr lang="en-US" dirty="0"/>
                    </a:p>
                  </a:txBody>
                  <a:tcPr/>
                </a:tc>
                <a:extLst>
                  <a:ext uri="{0D108BD9-81ED-4DB2-BD59-A6C34878D82A}">
                    <a16:rowId xmlns:a16="http://schemas.microsoft.com/office/drawing/2014/main" val="10002"/>
                  </a:ext>
                </a:extLst>
              </a:tr>
              <a:tr h="1600023">
                <a:tc>
                  <a:txBody>
                    <a:bodyPr/>
                    <a:lstStyle/>
                    <a:p>
                      <a:pPr algn="l"/>
                      <a:r>
                        <a:rPr lang="en-US" sz="1600" dirty="0" err="1"/>
                        <a:t>Tranisent</a:t>
                      </a:r>
                      <a:r>
                        <a:rPr lang="en-US" sz="1600" dirty="0"/>
                        <a:t> </a:t>
                      </a:r>
                      <a:r>
                        <a:rPr lang="en-US" sz="1600" dirty="0" err="1"/>
                        <a:t>Elastography</a:t>
                      </a:r>
                      <a:r>
                        <a:rPr lang="en-US" sz="1600" dirty="0"/>
                        <a:t> (TE)</a:t>
                      </a:r>
                    </a:p>
                  </a:txBody>
                  <a:tcPr/>
                </a:tc>
                <a:tc>
                  <a:txBody>
                    <a:bodyPr/>
                    <a:lstStyle/>
                    <a:p>
                      <a:pPr marL="285750" indent="-285750" algn="l">
                        <a:buFont typeface="Arial"/>
                        <a:buChar char="•"/>
                      </a:pPr>
                      <a:r>
                        <a:rPr lang="en-US" sz="1200" dirty="0"/>
                        <a:t>Shear waves propagates through</a:t>
                      </a:r>
                      <a:r>
                        <a:rPr lang="en-US" sz="1200" baseline="0" dirty="0"/>
                        <a:t> liver parenchyma</a:t>
                      </a:r>
                    </a:p>
                    <a:p>
                      <a:pPr marL="285750" indent="-285750" algn="l">
                        <a:buFont typeface="Arial"/>
                        <a:buChar char="•"/>
                      </a:pPr>
                      <a:r>
                        <a:rPr lang="en-US" sz="1200" baseline="0" dirty="0"/>
                        <a:t>Limit: obese, ascites, inflammation, congestion, post prandial</a:t>
                      </a:r>
                    </a:p>
                  </a:txBody>
                  <a:tcPr/>
                </a:tc>
                <a:tc>
                  <a:txBody>
                    <a:bodyPr/>
                    <a:lstStyle/>
                    <a:p>
                      <a:pPr algn="l"/>
                      <a:endParaRPr lang="en-US" dirty="0"/>
                    </a:p>
                  </a:txBody>
                  <a:tcPr/>
                </a:tc>
                <a:extLst>
                  <a:ext uri="{0D108BD9-81ED-4DB2-BD59-A6C34878D82A}">
                    <a16:rowId xmlns:a16="http://schemas.microsoft.com/office/drawing/2014/main" val="10003"/>
                  </a:ext>
                </a:extLst>
              </a:tr>
              <a:tr h="1551562">
                <a:tc>
                  <a:txBody>
                    <a:bodyPr/>
                    <a:lstStyle/>
                    <a:p>
                      <a:pPr algn="l"/>
                      <a:r>
                        <a:rPr lang="en-US" sz="1800" dirty="0"/>
                        <a:t>Magnetic Resonance</a:t>
                      </a:r>
                      <a:r>
                        <a:rPr lang="en-US" sz="1800" baseline="0" dirty="0"/>
                        <a:t> </a:t>
                      </a:r>
                      <a:r>
                        <a:rPr lang="en-US" sz="1800" baseline="0" dirty="0" err="1"/>
                        <a:t>E</a:t>
                      </a:r>
                      <a:r>
                        <a:rPr lang="en-US" sz="1800" dirty="0" err="1"/>
                        <a:t>lastography</a:t>
                      </a:r>
                      <a:endParaRPr lang="en-US" sz="1800" dirty="0"/>
                    </a:p>
                    <a:p>
                      <a:pPr algn="l"/>
                      <a:r>
                        <a:rPr lang="en-US" sz="1800" dirty="0"/>
                        <a:t>(MRE)</a:t>
                      </a:r>
                    </a:p>
                    <a:p>
                      <a:pPr algn="l"/>
                      <a:endParaRPr lang="en-US" sz="1200" dirty="0"/>
                    </a:p>
                    <a:p>
                      <a:pPr algn="l"/>
                      <a:endParaRPr lang="en-US" sz="1200" dirty="0"/>
                    </a:p>
                  </a:txBody>
                  <a:tcPr/>
                </a:tc>
                <a:tc>
                  <a:txBody>
                    <a:bodyPr/>
                    <a:lstStyle/>
                    <a:p>
                      <a:pPr marL="171450" indent="-171450" algn="l">
                        <a:buFont typeface="Arial"/>
                        <a:buChar char="•"/>
                      </a:pPr>
                      <a:r>
                        <a:rPr lang="en-US" sz="1200" dirty="0"/>
                        <a:t>Most accurate NIT</a:t>
                      </a:r>
                    </a:p>
                    <a:p>
                      <a:pPr marL="171450" indent="-171450" algn="l">
                        <a:buFont typeface="Arial"/>
                        <a:buChar char="•"/>
                      </a:pPr>
                      <a:r>
                        <a:rPr lang="en-US" sz="1200" dirty="0"/>
                        <a:t>Costly</a:t>
                      </a:r>
                    </a:p>
                    <a:p>
                      <a:pPr marL="171450" indent="-171450" algn="l">
                        <a:buFont typeface="Arial"/>
                        <a:buChar char="•"/>
                      </a:pPr>
                      <a:r>
                        <a:rPr lang="en-US" sz="1200" dirty="0"/>
                        <a:t>No point of care access</a:t>
                      </a:r>
                    </a:p>
                  </a:txBody>
                  <a:tcPr/>
                </a:tc>
                <a:tc>
                  <a:txBody>
                    <a:bodyPr/>
                    <a:lstStyle/>
                    <a:p>
                      <a:pPr algn="l"/>
                      <a:endParaRPr lang="en-US" dirty="0"/>
                    </a:p>
                  </a:txBody>
                  <a:tcPr/>
                </a:tc>
                <a:extLst>
                  <a:ext uri="{0D108BD9-81ED-4DB2-BD59-A6C34878D82A}">
                    <a16:rowId xmlns:a16="http://schemas.microsoft.com/office/drawing/2014/main" val="10004"/>
                  </a:ext>
                </a:extLst>
              </a:tr>
            </a:tbl>
          </a:graphicData>
        </a:graphic>
      </p:graphicFrame>
      <p:pic>
        <p:nvPicPr>
          <p:cNvPr id="3" name="Picture 2"/>
          <p:cNvPicPr>
            <a:picLocks noChangeAspect="1"/>
          </p:cNvPicPr>
          <p:nvPr/>
        </p:nvPicPr>
        <p:blipFill rotWithShape="1">
          <a:blip r:embed="rId3"/>
          <a:srcRect l="5457" t="26027" r="29472" b="32892"/>
          <a:stretch/>
        </p:blipFill>
        <p:spPr>
          <a:xfrm>
            <a:off x="1206918" y="3631383"/>
            <a:ext cx="1777581" cy="1248165"/>
          </a:xfrm>
          <a:prstGeom prst="rect">
            <a:avLst/>
          </a:prstGeom>
        </p:spPr>
      </p:pic>
      <p:pic>
        <p:nvPicPr>
          <p:cNvPr id="4" name="Picture 3"/>
          <p:cNvPicPr>
            <a:picLocks noChangeAspect="1"/>
          </p:cNvPicPr>
          <p:nvPr/>
        </p:nvPicPr>
        <p:blipFill rotWithShape="1">
          <a:blip r:embed="rId4"/>
          <a:srcRect l="20523" t="3719" r="11177" b="3554"/>
          <a:stretch/>
        </p:blipFill>
        <p:spPr>
          <a:xfrm>
            <a:off x="211293" y="3736827"/>
            <a:ext cx="927100" cy="10668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899709899"/>
              </p:ext>
            </p:extLst>
          </p:nvPr>
        </p:nvGraphicFramePr>
        <p:xfrm>
          <a:off x="5310885" y="3309258"/>
          <a:ext cx="3795015" cy="1532778"/>
        </p:xfrm>
        <a:graphic>
          <a:graphicData uri="http://schemas.openxmlformats.org/drawingml/2006/table">
            <a:tbl>
              <a:tblPr firstRow="1" bandRow="1">
                <a:tableStyleId>{7E9639D4-E3E2-4D34-9284-5A2195B3D0D7}</a:tableStyleId>
              </a:tblPr>
              <a:tblGrid>
                <a:gridCol w="1265005">
                  <a:extLst>
                    <a:ext uri="{9D8B030D-6E8A-4147-A177-3AD203B41FA5}">
                      <a16:colId xmlns:a16="http://schemas.microsoft.com/office/drawing/2014/main" val="20000"/>
                    </a:ext>
                  </a:extLst>
                </a:gridCol>
                <a:gridCol w="1456712">
                  <a:extLst>
                    <a:ext uri="{9D8B030D-6E8A-4147-A177-3AD203B41FA5}">
                      <a16:colId xmlns:a16="http://schemas.microsoft.com/office/drawing/2014/main" val="20001"/>
                    </a:ext>
                  </a:extLst>
                </a:gridCol>
                <a:gridCol w="1073298">
                  <a:extLst>
                    <a:ext uri="{9D8B030D-6E8A-4147-A177-3AD203B41FA5}">
                      <a16:colId xmlns:a16="http://schemas.microsoft.com/office/drawing/2014/main" val="20002"/>
                    </a:ext>
                  </a:extLst>
                </a:gridCol>
              </a:tblGrid>
              <a:tr h="597358">
                <a:tc>
                  <a:txBody>
                    <a:bodyPr/>
                    <a:lstStyle/>
                    <a:p>
                      <a:pPr algn="ctr"/>
                      <a:r>
                        <a:rPr lang="en-US" sz="1200" dirty="0">
                          <a:effectLst/>
                        </a:rPr>
                        <a:t>Fibrosis Stage </a:t>
                      </a:r>
                      <a:endParaRPr lang="en-US" sz="1200" dirty="0">
                        <a:solidFill>
                          <a:srgbClr val="FFFFFF"/>
                        </a:solidFill>
                        <a:effectLst/>
                      </a:endParaRPr>
                    </a:p>
                  </a:txBody>
                  <a:tcPr anchor="ctr"/>
                </a:tc>
                <a:tc>
                  <a:txBody>
                    <a:bodyPr/>
                    <a:lstStyle/>
                    <a:p>
                      <a:pPr algn="ctr"/>
                      <a:r>
                        <a:rPr lang="en-US" sz="1200" dirty="0" err="1">
                          <a:effectLst/>
                        </a:rPr>
                        <a:t>Youden’s</a:t>
                      </a:r>
                      <a:r>
                        <a:rPr lang="en-US" sz="1200" dirty="0">
                          <a:effectLst/>
                        </a:rPr>
                        <a:t> Threshold (</a:t>
                      </a:r>
                      <a:r>
                        <a:rPr lang="en-US" sz="1200" dirty="0" err="1">
                          <a:effectLst/>
                        </a:rPr>
                        <a:t>kPa</a:t>
                      </a:r>
                      <a:r>
                        <a:rPr lang="en-US" sz="1200" dirty="0">
                          <a:effectLst/>
                        </a:rPr>
                        <a:t>) </a:t>
                      </a:r>
                      <a:endParaRPr lang="en-US" sz="1200" dirty="0">
                        <a:solidFill>
                          <a:srgbClr val="FFFFFF"/>
                        </a:solidFill>
                        <a:effectLst/>
                      </a:endParaRPr>
                    </a:p>
                  </a:txBody>
                  <a:tcPr anchor="ctr"/>
                </a:tc>
                <a:tc>
                  <a:txBody>
                    <a:bodyPr/>
                    <a:lstStyle/>
                    <a:p>
                      <a:pPr algn="ctr"/>
                      <a:r>
                        <a:rPr lang="en-US" sz="1200" dirty="0">
                          <a:effectLst/>
                        </a:rPr>
                        <a:t>AUROC </a:t>
                      </a:r>
                      <a:endParaRPr lang="en-US" sz="1200" dirty="0">
                        <a:solidFill>
                          <a:srgbClr val="FFFFFF"/>
                        </a:solidFill>
                        <a:effectLst/>
                      </a:endParaRPr>
                    </a:p>
                  </a:txBody>
                  <a:tcPr anchor="ctr"/>
                </a:tc>
                <a:extLst>
                  <a:ext uri="{0D108BD9-81ED-4DB2-BD59-A6C34878D82A}">
                    <a16:rowId xmlns:a16="http://schemas.microsoft.com/office/drawing/2014/main" val="10000"/>
                  </a:ext>
                </a:extLst>
              </a:tr>
              <a:tr h="284450">
                <a:tc>
                  <a:txBody>
                    <a:bodyPr/>
                    <a:lstStyle/>
                    <a:p>
                      <a:pPr algn="ctr"/>
                      <a:r>
                        <a:rPr lang="en-US" sz="1200" dirty="0">
                          <a:effectLst/>
                        </a:rPr>
                        <a:t>F0-F1 </a:t>
                      </a:r>
                      <a:r>
                        <a:rPr lang="en-US" sz="1200" dirty="0" err="1">
                          <a:effectLst/>
                        </a:rPr>
                        <a:t>vs</a:t>
                      </a:r>
                      <a:r>
                        <a:rPr lang="en-US" sz="1200" dirty="0">
                          <a:effectLst/>
                        </a:rPr>
                        <a:t> &gt; F2 </a:t>
                      </a:r>
                    </a:p>
                  </a:txBody>
                  <a:tcPr anchor="ctr"/>
                </a:tc>
                <a:tc>
                  <a:txBody>
                    <a:bodyPr/>
                    <a:lstStyle/>
                    <a:p>
                      <a:pPr algn="ctr"/>
                      <a:r>
                        <a:rPr lang="hr-HR" sz="1200" dirty="0">
                          <a:effectLst/>
                        </a:rPr>
                        <a:t>8.2 </a:t>
                      </a:r>
                    </a:p>
                  </a:txBody>
                  <a:tcPr anchor="ctr"/>
                </a:tc>
                <a:tc>
                  <a:txBody>
                    <a:bodyPr/>
                    <a:lstStyle/>
                    <a:p>
                      <a:pPr algn="ctr"/>
                      <a:r>
                        <a:rPr lang="uk-UA" sz="1200" dirty="0">
                          <a:effectLst/>
                        </a:rPr>
                        <a:t>0.77 </a:t>
                      </a:r>
                    </a:p>
                  </a:txBody>
                  <a:tcPr anchor="ctr"/>
                </a:tc>
                <a:extLst>
                  <a:ext uri="{0D108BD9-81ED-4DB2-BD59-A6C34878D82A}">
                    <a16:rowId xmlns:a16="http://schemas.microsoft.com/office/drawing/2014/main" val="10001"/>
                  </a:ext>
                </a:extLst>
              </a:tr>
              <a:tr h="263169">
                <a:tc>
                  <a:txBody>
                    <a:bodyPr/>
                    <a:lstStyle/>
                    <a:p>
                      <a:pPr algn="ctr"/>
                      <a:r>
                        <a:rPr lang="en-US" sz="1200" dirty="0">
                          <a:effectLst/>
                        </a:rPr>
                        <a:t>F0-F2 vs F3</a:t>
                      </a:r>
                    </a:p>
                  </a:txBody>
                  <a:tcPr anchor="ctr"/>
                </a:tc>
                <a:tc>
                  <a:txBody>
                    <a:bodyPr/>
                    <a:lstStyle/>
                    <a:p>
                      <a:pPr algn="ctr"/>
                      <a:r>
                        <a:rPr lang="en-US" sz="1200" dirty="0">
                          <a:effectLst/>
                        </a:rPr>
                        <a:t>9.7</a:t>
                      </a:r>
                      <a:endParaRPr lang="hr-HR" sz="1200" dirty="0">
                        <a:effectLst/>
                      </a:endParaRPr>
                    </a:p>
                  </a:txBody>
                  <a:tcPr anchor="ctr"/>
                </a:tc>
                <a:tc>
                  <a:txBody>
                    <a:bodyPr/>
                    <a:lstStyle/>
                    <a:p>
                      <a:pPr algn="ctr"/>
                      <a:r>
                        <a:rPr lang="en-US" sz="1200" dirty="0">
                          <a:effectLst/>
                        </a:rPr>
                        <a:t>0.71</a:t>
                      </a:r>
                      <a:endParaRPr lang="uk-UA" sz="1200" dirty="0">
                        <a:effectLst/>
                      </a:endParaRPr>
                    </a:p>
                  </a:txBody>
                  <a:tcPr anchor="ctr"/>
                </a:tc>
                <a:extLst>
                  <a:ext uri="{0D108BD9-81ED-4DB2-BD59-A6C34878D82A}">
                    <a16:rowId xmlns:a16="http://schemas.microsoft.com/office/drawing/2014/main" val="2224638770"/>
                  </a:ext>
                </a:extLst>
              </a:tr>
              <a:tr h="376650">
                <a:tc>
                  <a:txBody>
                    <a:bodyPr/>
                    <a:lstStyle/>
                    <a:p>
                      <a:pPr algn="ctr"/>
                      <a:r>
                        <a:rPr lang="en-US" sz="1200" dirty="0">
                          <a:effectLst/>
                        </a:rPr>
                        <a:t>F0-F3 </a:t>
                      </a:r>
                      <a:r>
                        <a:rPr lang="en-US" sz="1200" dirty="0" err="1">
                          <a:effectLst/>
                        </a:rPr>
                        <a:t>vs</a:t>
                      </a:r>
                      <a:r>
                        <a:rPr lang="en-US" sz="1200" dirty="0">
                          <a:effectLst/>
                        </a:rPr>
                        <a:t> F4 </a:t>
                      </a:r>
                    </a:p>
                  </a:txBody>
                  <a:tcPr anchor="ctr"/>
                </a:tc>
                <a:tc>
                  <a:txBody>
                    <a:bodyPr/>
                    <a:lstStyle/>
                    <a:p>
                      <a:pPr algn="ctr"/>
                      <a:r>
                        <a:rPr lang="hr-HR" sz="1200" dirty="0">
                          <a:effectLst/>
                        </a:rPr>
                        <a:t>13.6 </a:t>
                      </a:r>
                    </a:p>
                  </a:txBody>
                  <a:tcPr anchor="ctr"/>
                </a:tc>
                <a:tc>
                  <a:txBody>
                    <a:bodyPr/>
                    <a:lstStyle/>
                    <a:p>
                      <a:pPr algn="ctr"/>
                      <a:r>
                        <a:rPr lang="it-IT" sz="1200" dirty="0">
                          <a:effectLst/>
                        </a:rPr>
                        <a:t>0.89 </a:t>
                      </a:r>
                    </a:p>
                  </a:txBody>
                  <a:tcPr anchor="ctr"/>
                </a:tc>
                <a:extLst>
                  <a:ext uri="{0D108BD9-81ED-4DB2-BD59-A6C34878D82A}">
                    <a16:rowId xmlns:a16="http://schemas.microsoft.com/office/drawing/2014/main" val="10002"/>
                  </a:ext>
                </a:extLst>
              </a:tr>
            </a:tbl>
          </a:graphicData>
        </a:graphic>
      </p:graphicFrame>
      <p:pic>
        <p:nvPicPr>
          <p:cNvPr id="6" name="Picture 5"/>
          <p:cNvPicPr>
            <a:picLocks noChangeAspect="1"/>
          </p:cNvPicPr>
          <p:nvPr/>
        </p:nvPicPr>
        <p:blipFill rotWithShape="1">
          <a:blip r:embed="rId5"/>
          <a:srcRect l="21042" t="53764" r="50694"/>
          <a:stretch/>
        </p:blipFill>
        <p:spPr>
          <a:xfrm>
            <a:off x="1107729" y="1200066"/>
            <a:ext cx="1876769" cy="850373"/>
          </a:xfrm>
          <a:prstGeom prst="rect">
            <a:avLst/>
          </a:prstGeom>
        </p:spPr>
      </p:pic>
      <p:pic>
        <p:nvPicPr>
          <p:cNvPr id="7" name="Picture 6"/>
          <p:cNvPicPr>
            <a:picLocks noChangeAspect="1"/>
          </p:cNvPicPr>
          <p:nvPr/>
        </p:nvPicPr>
        <p:blipFill rotWithShape="1">
          <a:blip r:embed="rId5"/>
          <a:srcRect l="72361" t="54441" b="4551"/>
          <a:stretch/>
        </p:blipFill>
        <p:spPr>
          <a:xfrm>
            <a:off x="1145257" y="2349500"/>
            <a:ext cx="1839242" cy="897152"/>
          </a:xfrm>
          <a:prstGeom prst="rect">
            <a:avLst/>
          </a:prstGeom>
        </p:spPr>
      </p:pic>
      <p:pic>
        <p:nvPicPr>
          <p:cNvPr id="8" name="Picture 7"/>
          <p:cNvPicPr>
            <a:picLocks noChangeAspect="1"/>
          </p:cNvPicPr>
          <p:nvPr/>
        </p:nvPicPr>
        <p:blipFill rotWithShape="1">
          <a:blip r:embed="rId6"/>
          <a:srcRect l="31728" t="62126" r="26576" b="3367"/>
          <a:stretch/>
        </p:blipFill>
        <p:spPr>
          <a:xfrm>
            <a:off x="1549400" y="5179966"/>
            <a:ext cx="1564358" cy="1266535"/>
          </a:xfrm>
          <a:prstGeom prst="rect">
            <a:avLst/>
          </a:prstGeom>
        </p:spPr>
      </p:pic>
      <p:pic>
        <p:nvPicPr>
          <p:cNvPr id="13" name="Picture 12"/>
          <p:cNvPicPr>
            <a:picLocks noChangeAspect="1"/>
          </p:cNvPicPr>
          <p:nvPr/>
        </p:nvPicPr>
        <p:blipFill>
          <a:blip r:embed="rId7"/>
          <a:stretch>
            <a:fillRect/>
          </a:stretch>
        </p:blipFill>
        <p:spPr>
          <a:xfrm>
            <a:off x="5212424" y="892566"/>
            <a:ext cx="1959624" cy="1179221"/>
          </a:xfrm>
          <a:prstGeom prst="rect">
            <a:avLst/>
          </a:prstGeom>
        </p:spPr>
      </p:pic>
      <p:sp>
        <p:nvSpPr>
          <p:cNvPr id="14" name="Rectangle 13"/>
          <p:cNvSpPr/>
          <p:nvPr/>
        </p:nvSpPr>
        <p:spPr>
          <a:xfrm>
            <a:off x="0" y="6535647"/>
            <a:ext cx="9435066" cy="461665"/>
          </a:xfrm>
          <a:prstGeom prst="rect">
            <a:avLst/>
          </a:prstGeom>
        </p:spPr>
        <p:txBody>
          <a:bodyPr wrap="square">
            <a:spAutoFit/>
          </a:bodyPr>
          <a:lstStyle/>
          <a:p>
            <a:r>
              <a:rPr lang="is-IS" baseline="30000" dirty="0">
                <a:solidFill>
                  <a:schemeClr val="tx1"/>
                </a:solidFill>
              </a:rPr>
              <a:t>Cassinotto C et al.Hepatology: 2016 Jun;63(6):1817-27, Lee H et al. </a:t>
            </a:r>
            <a:r>
              <a:rPr lang="en-US" baseline="30000" dirty="0" err="1"/>
              <a:t>Clin</a:t>
            </a:r>
            <a:r>
              <a:rPr lang="en-US" baseline="30000" dirty="0"/>
              <a:t> </a:t>
            </a:r>
            <a:r>
              <a:rPr lang="en-US" baseline="30000" dirty="0" err="1"/>
              <a:t>Gastroenterol</a:t>
            </a:r>
            <a:r>
              <a:rPr lang="en-US" baseline="30000" dirty="0"/>
              <a:t> </a:t>
            </a:r>
            <a:r>
              <a:rPr lang="en-US" baseline="30000" dirty="0" err="1"/>
              <a:t>Hepatol</a:t>
            </a:r>
            <a:r>
              <a:rPr lang="en-US" baseline="30000" dirty="0"/>
              <a:t> 2020 May 22;S1542-3565(20)30693-5</a:t>
            </a:r>
          </a:p>
          <a:p>
            <a:endParaRPr lang="en-US" baseline="30000" dirty="0"/>
          </a:p>
        </p:txBody>
      </p:sp>
      <p:graphicFrame>
        <p:nvGraphicFramePr>
          <p:cNvPr id="16" name="Table 15"/>
          <p:cNvGraphicFramePr>
            <a:graphicFrameLocks noGrp="1"/>
          </p:cNvGraphicFramePr>
          <p:nvPr>
            <p:extLst>
              <p:ext uri="{D42A27DB-BD31-4B8C-83A1-F6EECF244321}">
                <p14:modId xmlns:p14="http://schemas.microsoft.com/office/powerpoint/2010/main" val="4150092193"/>
              </p:ext>
            </p:extLst>
          </p:nvPr>
        </p:nvGraphicFramePr>
        <p:xfrm>
          <a:off x="7098679" y="853184"/>
          <a:ext cx="2041236" cy="1147710"/>
        </p:xfrm>
        <a:graphic>
          <a:graphicData uri="http://schemas.openxmlformats.org/drawingml/2006/table">
            <a:tbl>
              <a:tblPr firstRow="1" bandRow="1">
                <a:tableStyleId>{5940675A-B579-460E-94D1-54222C63F5DA}</a:tableStyleId>
              </a:tblPr>
              <a:tblGrid>
                <a:gridCol w="725771">
                  <a:extLst>
                    <a:ext uri="{9D8B030D-6E8A-4147-A177-3AD203B41FA5}">
                      <a16:colId xmlns:a16="http://schemas.microsoft.com/office/drawing/2014/main" val="20000"/>
                    </a:ext>
                  </a:extLst>
                </a:gridCol>
                <a:gridCol w="495540">
                  <a:extLst>
                    <a:ext uri="{9D8B030D-6E8A-4147-A177-3AD203B41FA5}">
                      <a16:colId xmlns:a16="http://schemas.microsoft.com/office/drawing/2014/main" val="20001"/>
                    </a:ext>
                  </a:extLst>
                </a:gridCol>
                <a:gridCol w="819925">
                  <a:extLst>
                    <a:ext uri="{9D8B030D-6E8A-4147-A177-3AD203B41FA5}">
                      <a16:colId xmlns:a16="http://schemas.microsoft.com/office/drawing/2014/main" val="20002"/>
                    </a:ext>
                  </a:extLst>
                </a:gridCol>
              </a:tblGrid>
              <a:tr h="291130">
                <a:tc>
                  <a:txBody>
                    <a:bodyPr/>
                    <a:lstStyle/>
                    <a:p>
                      <a:pPr algn="l"/>
                      <a:r>
                        <a:rPr lang="en-US" sz="1200" dirty="0"/>
                        <a:t>Fibrosis</a:t>
                      </a:r>
                    </a:p>
                  </a:txBody>
                  <a:tcPr/>
                </a:tc>
                <a:tc>
                  <a:txBody>
                    <a:bodyPr/>
                    <a:lstStyle/>
                    <a:p>
                      <a:pPr algn="l"/>
                      <a:r>
                        <a:rPr lang="en-US" sz="1200" dirty="0"/>
                        <a:t>m/s</a:t>
                      </a:r>
                    </a:p>
                  </a:txBody>
                  <a:tcPr/>
                </a:tc>
                <a:tc>
                  <a:txBody>
                    <a:bodyPr/>
                    <a:lstStyle/>
                    <a:p>
                      <a:pPr algn="l"/>
                      <a:r>
                        <a:rPr lang="en-US" sz="1200" dirty="0"/>
                        <a:t>AUROC</a:t>
                      </a:r>
                    </a:p>
                  </a:txBody>
                  <a:tcPr/>
                </a:tc>
                <a:extLst>
                  <a:ext uri="{0D108BD9-81ED-4DB2-BD59-A6C34878D82A}">
                    <a16:rowId xmlns:a16="http://schemas.microsoft.com/office/drawing/2014/main" val="10000"/>
                  </a:ext>
                </a:extLst>
              </a:tr>
              <a:tr h="291130">
                <a:tc>
                  <a:txBody>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mn-lt"/>
                          <a:ea typeface="+mn-ea"/>
                          <a:cs typeface="+mn-cs"/>
                          <a:sym typeface="Times New Roman"/>
                        </a:rPr>
                        <a:t>≥F2</a:t>
                      </a:r>
                    </a:p>
                  </a:txBody>
                  <a:tcPr/>
                </a:tc>
                <a:tc>
                  <a:txBody>
                    <a:bodyPr/>
                    <a:lstStyle/>
                    <a:p>
                      <a:pPr algn="l"/>
                      <a:r>
                        <a:rPr kumimoji="0" lang="en-US" sz="1200" b="0" i="0" u="none" strike="noStrike" cap="none" spc="0" normalizeH="0" baseline="0" dirty="0">
                          <a:ln>
                            <a:noFill/>
                          </a:ln>
                          <a:solidFill>
                            <a:srgbClr val="000000"/>
                          </a:solidFill>
                          <a:effectLst/>
                          <a:uFillTx/>
                          <a:latin typeface="+mn-lt"/>
                          <a:ea typeface="+mn-ea"/>
                          <a:cs typeface="+mn-cs"/>
                          <a:sym typeface="Times New Roman"/>
                        </a:rPr>
                        <a:t>1.32</a:t>
                      </a:r>
                      <a:endParaRPr lang="en-US" sz="1200" dirty="0"/>
                    </a:p>
                  </a:txBody>
                  <a:tcPr/>
                </a:tc>
                <a:tc>
                  <a:txBody>
                    <a:bodyPr/>
                    <a:lstStyle/>
                    <a:p>
                      <a:pPr algn="l"/>
                      <a:r>
                        <a:rPr lang="en-US" sz="1200" dirty="0"/>
                        <a:t>0.77</a:t>
                      </a:r>
                    </a:p>
                  </a:txBody>
                  <a:tcPr/>
                </a:tc>
                <a:extLst>
                  <a:ext uri="{0D108BD9-81ED-4DB2-BD59-A6C34878D82A}">
                    <a16:rowId xmlns:a16="http://schemas.microsoft.com/office/drawing/2014/main" val="10001"/>
                  </a:ext>
                </a:extLst>
              </a:tr>
              <a:tr h="291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ym typeface="Times New Roman"/>
                        </a:rPr>
                        <a:t>≥</a:t>
                      </a:r>
                      <a:r>
                        <a:rPr lang="en-US" sz="1200" dirty="0">
                          <a:latin typeface="+mn-lt"/>
                          <a:ea typeface="+mn-ea"/>
                          <a:cs typeface="+mn-cs"/>
                          <a:sym typeface="Times New Roman"/>
                        </a:rPr>
                        <a:t>F3</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ea typeface="+mn-ea"/>
                          <a:cs typeface="+mn-cs"/>
                          <a:sym typeface="Times New Roman"/>
                        </a:rPr>
                        <a:t>1.53</a:t>
                      </a:r>
                    </a:p>
                  </a:txBody>
                  <a:tcPr/>
                </a:tc>
                <a:tc>
                  <a:txBody>
                    <a:bodyPr/>
                    <a:lstStyle/>
                    <a:p>
                      <a:pPr algn="l"/>
                      <a:r>
                        <a:rPr lang="en-US" sz="1200" dirty="0"/>
                        <a:t>0.84</a:t>
                      </a:r>
                    </a:p>
                  </a:txBody>
                  <a:tcPr/>
                </a:tc>
                <a:extLst>
                  <a:ext uri="{0D108BD9-81ED-4DB2-BD59-A6C34878D82A}">
                    <a16:rowId xmlns:a16="http://schemas.microsoft.com/office/drawing/2014/main" val="10002"/>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dirty="0">
                          <a:ln>
                            <a:noFill/>
                          </a:ln>
                          <a:solidFill>
                            <a:srgbClr val="000000"/>
                          </a:solidFill>
                          <a:effectLst/>
                          <a:uFillTx/>
                          <a:latin typeface="+mn-lt"/>
                          <a:ea typeface="+mn-ea"/>
                          <a:cs typeface="+mn-cs"/>
                          <a:sym typeface="Times New Roman"/>
                        </a:rPr>
                        <a:t>F4</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dirty="0">
                          <a:ln>
                            <a:noFill/>
                          </a:ln>
                          <a:solidFill>
                            <a:srgbClr val="000000"/>
                          </a:solidFill>
                          <a:effectLst/>
                          <a:uFillTx/>
                          <a:latin typeface="+mn-lt"/>
                          <a:ea typeface="+mn-ea"/>
                          <a:cs typeface="+mn-cs"/>
                          <a:sym typeface="Times New Roman"/>
                        </a:rPr>
                        <a:t>2.04</a:t>
                      </a:r>
                    </a:p>
                  </a:txBody>
                  <a:tcPr/>
                </a:tc>
                <a:tc>
                  <a:txBody>
                    <a:bodyPr/>
                    <a:lstStyle/>
                    <a:p>
                      <a:pPr algn="l"/>
                      <a:r>
                        <a:rPr lang="en-US" sz="1200" dirty="0"/>
                        <a:t>0.84</a:t>
                      </a:r>
                    </a:p>
                  </a:txBody>
                  <a:tcPr/>
                </a:tc>
                <a:extLst>
                  <a:ext uri="{0D108BD9-81ED-4DB2-BD59-A6C34878D82A}">
                    <a16:rowId xmlns:a16="http://schemas.microsoft.com/office/drawing/2014/main" val="10003"/>
                  </a:ext>
                </a:extLst>
              </a:tr>
            </a:tbl>
          </a:graphicData>
        </a:graphic>
      </p:graphicFrame>
      <p:pic>
        <p:nvPicPr>
          <p:cNvPr id="17" name="Picture 16"/>
          <p:cNvPicPr>
            <a:picLocks noChangeAspect="1"/>
          </p:cNvPicPr>
          <p:nvPr/>
        </p:nvPicPr>
        <p:blipFill>
          <a:blip r:embed="rId8"/>
          <a:stretch>
            <a:fillRect/>
          </a:stretch>
        </p:blipFill>
        <p:spPr>
          <a:xfrm>
            <a:off x="5118100" y="2064532"/>
            <a:ext cx="2071303" cy="1255595"/>
          </a:xfrm>
          <a:prstGeom prst="rect">
            <a:avLst/>
          </a:prstGeom>
        </p:spPr>
      </p:pic>
      <p:graphicFrame>
        <p:nvGraphicFramePr>
          <p:cNvPr id="18" name="Table 17"/>
          <p:cNvGraphicFramePr>
            <a:graphicFrameLocks noGrp="1"/>
          </p:cNvGraphicFramePr>
          <p:nvPr>
            <p:extLst>
              <p:ext uri="{D42A27DB-BD31-4B8C-83A1-F6EECF244321}">
                <p14:modId xmlns:p14="http://schemas.microsoft.com/office/powerpoint/2010/main" val="985912525"/>
              </p:ext>
            </p:extLst>
          </p:nvPr>
        </p:nvGraphicFramePr>
        <p:xfrm>
          <a:off x="7064664" y="2086242"/>
          <a:ext cx="2041236" cy="1147710"/>
        </p:xfrm>
        <a:graphic>
          <a:graphicData uri="http://schemas.openxmlformats.org/drawingml/2006/table">
            <a:tbl>
              <a:tblPr firstRow="1" bandRow="1">
                <a:tableStyleId>{5940675A-B579-460E-94D1-54222C63F5DA}</a:tableStyleId>
              </a:tblPr>
              <a:tblGrid>
                <a:gridCol w="725771">
                  <a:extLst>
                    <a:ext uri="{9D8B030D-6E8A-4147-A177-3AD203B41FA5}">
                      <a16:colId xmlns:a16="http://schemas.microsoft.com/office/drawing/2014/main" val="20000"/>
                    </a:ext>
                  </a:extLst>
                </a:gridCol>
                <a:gridCol w="495540">
                  <a:extLst>
                    <a:ext uri="{9D8B030D-6E8A-4147-A177-3AD203B41FA5}">
                      <a16:colId xmlns:a16="http://schemas.microsoft.com/office/drawing/2014/main" val="20001"/>
                    </a:ext>
                  </a:extLst>
                </a:gridCol>
                <a:gridCol w="819925">
                  <a:extLst>
                    <a:ext uri="{9D8B030D-6E8A-4147-A177-3AD203B41FA5}">
                      <a16:colId xmlns:a16="http://schemas.microsoft.com/office/drawing/2014/main" val="20002"/>
                    </a:ext>
                  </a:extLst>
                </a:gridCol>
              </a:tblGrid>
              <a:tr h="291130">
                <a:tc>
                  <a:txBody>
                    <a:bodyPr/>
                    <a:lstStyle/>
                    <a:p>
                      <a:pPr algn="l"/>
                      <a:r>
                        <a:rPr lang="en-US" sz="1200" dirty="0"/>
                        <a:t>Fibrosis</a:t>
                      </a:r>
                    </a:p>
                  </a:txBody>
                  <a:tcPr/>
                </a:tc>
                <a:tc>
                  <a:txBody>
                    <a:bodyPr/>
                    <a:lstStyle/>
                    <a:p>
                      <a:pPr algn="l"/>
                      <a:r>
                        <a:rPr lang="en-US" sz="1200" dirty="0" err="1"/>
                        <a:t>kPa</a:t>
                      </a:r>
                      <a:endParaRPr lang="en-US" sz="1200" dirty="0"/>
                    </a:p>
                  </a:txBody>
                  <a:tcPr/>
                </a:tc>
                <a:tc>
                  <a:txBody>
                    <a:bodyPr/>
                    <a:lstStyle/>
                    <a:p>
                      <a:pPr algn="l"/>
                      <a:r>
                        <a:rPr lang="en-US" sz="1200" dirty="0"/>
                        <a:t>AUROC</a:t>
                      </a:r>
                    </a:p>
                  </a:txBody>
                  <a:tcPr/>
                </a:tc>
                <a:extLst>
                  <a:ext uri="{0D108BD9-81ED-4DB2-BD59-A6C34878D82A}">
                    <a16:rowId xmlns:a16="http://schemas.microsoft.com/office/drawing/2014/main" val="10000"/>
                  </a:ext>
                </a:extLst>
              </a:tr>
              <a:tr h="291130">
                <a:tc>
                  <a:txBody>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mn-lt"/>
                          <a:ea typeface="+mn-ea"/>
                          <a:cs typeface="+mn-cs"/>
                          <a:sym typeface="Times New Roman"/>
                        </a:rPr>
                        <a:t>≥F1</a:t>
                      </a:r>
                    </a:p>
                  </a:txBody>
                  <a:tcPr/>
                </a:tc>
                <a:tc>
                  <a:txBody>
                    <a:bodyPr/>
                    <a:lstStyle/>
                    <a:p>
                      <a:pPr algn="l"/>
                      <a:r>
                        <a:rPr kumimoji="0" lang="en-US" sz="1200" b="0" i="0" u="none" strike="noStrike" cap="none" spc="0" normalizeH="0" baseline="0" dirty="0">
                          <a:ln>
                            <a:noFill/>
                          </a:ln>
                          <a:solidFill>
                            <a:srgbClr val="000000"/>
                          </a:solidFill>
                          <a:effectLst/>
                          <a:uFillTx/>
                          <a:latin typeface="+mn-lt"/>
                          <a:ea typeface="+mn-ea"/>
                          <a:cs typeface="+mn-cs"/>
                          <a:sym typeface="Times New Roman"/>
                        </a:rPr>
                        <a:t>6.3</a:t>
                      </a:r>
                      <a:endParaRPr lang="en-US" sz="1200" dirty="0"/>
                    </a:p>
                  </a:txBody>
                  <a:tcPr/>
                </a:tc>
                <a:tc>
                  <a:txBody>
                    <a:bodyPr/>
                    <a:lstStyle/>
                    <a:p>
                      <a:pPr algn="l"/>
                      <a:r>
                        <a:rPr lang="en-US" sz="1200" dirty="0"/>
                        <a:t>0.82</a:t>
                      </a:r>
                    </a:p>
                  </a:txBody>
                  <a:tcPr/>
                </a:tc>
                <a:extLst>
                  <a:ext uri="{0D108BD9-81ED-4DB2-BD59-A6C34878D82A}">
                    <a16:rowId xmlns:a16="http://schemas.microsoft.com/office/drawing/2014/main" val="10001"/>
                  </a:ext>
                </a:extLst>
              </a:tr>
              <a:tr h="291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ym typeface="Times New Roman"/>
                        </a:rPr>
                        <a:t>≥</a:t>
                      </a:r>
                      <a:r>
                        <a:rPr lang="en-US" sz="1200" dirty="0">
                          <a:latin typeface="+mn-lt"/>
                          <a:ea typeface="+mn-ea"/>
                          <a:cs typeface="+mn-cs"/>
                          <a:sym typeface="Times New Roman"/>
                        </a:rPr>
                        <a:t>F2</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ea typeface="+mn-ea"/>
                          <a:cs typeface="+mn-cs"/>
                          <a:sym typeface="Times New Roman"/>
                        </a:rPr>
                        <a:t>7.6</a:t>
                      </a:r>
                    </a:p>
                  </a:txBody>
                  <a:tcPr/>
                </a:tc>
                <a:tc>
                  <a:txBody>
                    <a:bodyPr/>
                    <a:lstStyle/>
                    <a:p>
                      <a:pPr algn="l"/>
                      <a:r>
                        <a:rPr lang="en-US" sz="1200" dirty="0"/>
                        <a:t>0.87</a:t>
                      </a:r>
                    </a:p>
                  </a:txBody>
                  <a:tcPr/>
                </a:tc>
                <a:extLst>
                  <a:ext uri="{0D108BD9-81ED-4DB2-BD59-A6C34878D82A}">
                    <a16:rowId xmlns:a16="http://schemas.microsoft.com/office/drawing/2014/main" val="10002"/>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ym typeface="Times New Roman"/>
                        </a:rPr>
                        <a:t>≥</a:t>
                      </a:r>
                      <a:r>
                        <a:rPr kumimoji="0" lang="en-US" sz="1200" b="0" i="0" u="none" strike="noStrike" cap="none" spc="0" normalizeH="0" baseline="0" dirty="0">
                          <a:ln>
                            <a:noFill/>
                          </a:ln>
                          <a:solidFill>
                            <a:srgbClr val="000000"/>
                          </a:solidFill>
                          <a:effectLst/>
                          <a:uFillTx/>
                          <a:latin typeface="+mn-lt"/>
                          <a:ea typeface="+mn-ea"/>
                          <a:cs typeface="+mn-cs"/>
                          <a:sym typeface="Times New Roman"/>
                        </a:rPr>
                        <a:t>F3</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dirty="0">
                          <a:ln>
                            <a:noFill/>
                          </a:ln>
                          <a:solidFill>
                            <a:srgbClr val="000000"/>
                          </a:solidFill>
                          <a:effectLst/>
                          <a:uFillTx/>
                          <a:latin typeface="+mn-lt"/>
                          <a:ea typeface="+mn-ea"/>
                          <a:cs typeface="+mn-cs"/>
                          <a:sym typeface="Times New Roman"/>
                        </a:rPr>
                        <a:t>9</a:t>
                      </a:r>
                    </a:p>
                  </a:txBody>
                  <a:tcPr/>
                </a:tc>
                <a:tc>
                  <a:txBody>
                    <a:bodyPr/>
                    <a:lstStyle/>
                    <a:p>
                      <a:pPr algn="l"/>
                      <a:r>
                        <a:rPr lang="en-US" sz="1200" dirty="0"/>
                        <a:t>0.95</a:t>
                      </a:r>
                    </a:p>
                  </a:txBody>
                  <a:tcPr/>
                </a:tc>
                <a:extLst>
                  <a:ext uri="{0D108BD9-81ED-4DB2-BD59-A6C34878D82A}">
                    <a16:rowId xmlns:a16="http://schemas.microsoft.com/office/drawing/2014/main" val="10003"/>
                  </a:ext>
                </a:extLst>
              </a:tr>
            </a:tbl>
          </a:graphicData>
        </a:graphic>
      </p:graphicFrame>
      <p:pic>
        <p:nvPicPr>
          <p:cNvPr id="19" name="Picture 18"/>
          <p:cNvPicPr>
            <a:picLocks noChangeAspect="1"/>
          </p:cNvPicPr>
          <p:nvPr/>
        </p:nvPicPr>
        <p:blipFill>
          <a:blip r:embed="rId9"/>
          <a:stretch>
            <a:fillRect/>
          </a:stretch>
        </p:blipFill>
        <p:spPr>
          <a:xfrm>
            <a:off x="5118100" y="4927929"/>
            <a:ext cx="1979985" cy="1421112"/>
          </a:xfrm>
          <a:prstGeom prst="rect">
            <a:avLst/>
          </a:prstGeom>
        </p:spPr>
      </p:pic>
      <p:graphicFrame>
        <p:nvGraphicFramePr>
          <p:cNvPr id="20" name="Table 19"/>
          <p:cNvGraphicFramePr>
            <a:graphicFrameLocks noGrp="1"/>
          </p:cNvGraphicFramePr>
          <p:nvPr>
            <p:extLst>
              <p:ext uri="{D42A27DB-BD31-4B8C-83A1-F6EECF244321}">
                <p14:modId xmlns:p14="http://schemas.microsoft.com/office/powerpoint/2010/main" val="2258014870"/>
              </p:ext>
            </p:extLst>
          </p:nvPr>
        </p:nvGraphicFramePr>
        <p:xfrm>
          <a:off x="7064664" y="4879548"/>
          <a:ext cx="2041236" cy="1469492"/>
        </p:xfrm>
        <a:graphic>
          <a:graphicData uri="http://schemas.openxmlformats.org/drawingml/2006/table">
            <a:tbl>
              <a:tblPr firstRow="1" bandRow="1">
                <a:tableStyleId>{5940675A-B579-460E-94D1-54222C63F5DA}</a:tableStyleId>
              </a:tblPr>
              <a:tblGrid>
                <a:gridCol w="725771">
                  <a:extLst>
                    <a:ext uri="{9D8B030D-6E8A-4147-A177-3AD203B41FA5}">
                      <a16:colId xmlns:a16="http://schemas.microsoft.com/office/drawing/2014/main" val="20000"/>
                    </a:ext>
                  </a:extLst>
                </a:gridCol>
                <a:gridCol w="495540">
                  <a:extLst>
                    <a:ext uri="{9D8B030D-6E8A-4147-A177-3AD203B41FA5}">
                      <a16:colId xmlns:a16="http://schemas.microsoft.com/office/drawing/2014/main" val="20001"/>
                    </a:ext>
                  </a:extLst>
                </a:gridCol>
                <a:gridCol w="819925">
                  <a:extLst>
                    <a:ext uri="{9D8B030D-6E8A-4147-A177-3AD203B41FA5}">
                      <a16:colId xmlns:a16="http://schemas.microsoft.com/office/drawing/2014/main" val="20002"/>
                    </a:ext>
                  </a:extLst>
                </a:gridCol>
              </a:tblGrid>
              <a:tr h="367373">
                <a:tc>
                  <a:txBody>
                    <a:bodyPr/>
                    <a:lstStyle/>
                    <a:p>
                      <a:pPr algn="l"/>
                      <a:r>
                        <a:rPr lang="en-US" sz="1200" dirty="0"/>
                        <a:t>Fibrosis</a:t>
                      </a:r>
                    </a:p>
                  </a:txBody>
                  <a:tcPr/>
                </a:tc>
                <a:tc>
                  <a:txBody>
                    <a:bodyPr/>
                    <a:lstStyle/>
                    <a:p>
                      <a:pPr algn="l"/>
                      <a:r>
                        <a:rPr lang="en-US" sz="1200" dirty="0" err="1"/>
                        <a:t>kPa</a:t>
                      </a:r>
                      <a:endParaRPr lang="en-US" sz="1200" dirty="0"/>
                    </a:p>
                  </a:txBody>
                  <a:tcPr/>
                </a:tc>
                <a:tc>
                  <a:txBody>
                    <a:bodyPr/>
                    <a:lstStyle/>
                    <a:p>
                      <a:pPr algn="l"/>
                      <a:r>
                        <a:rPr lang="en-US" sz="1200" dirty="0"/>
                        <a:t>AUROC</a:t>
                      </a:r>
                    </a:p>
                  </a:txBody>
                  <a:tcPr/>
                </a:tc>
                <a:extLst>
                  <a:ext uri="{0D108BD9-81ED-4DB2-BD59-A6C34878D82A}">
                    <a16:rowId xmlns:a16="http://schemas.microsoft.com/office/drawing/2014/main" val="10000"/>
                  </a:ext>
                </a:extLst>
              </a:tr>
              <a:tr h="367373">
                <a:tc>
                  <a:txBody>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mn-lt"/>
                          <a:ea typeface="+mn-ea"/>
                          <a:cs typeface="+mn-cs"/>
                          <a:sym typeface="Times New Roman"/>
                        </a:rPr>
                        <a:t>≥F1</a:t>
                      </a:r>
                    </a:p>
                  </a:txBody>
                  <a:tcPr/>
                </a:tc>
                <a:tc>
                  <a:txBody>
                    <a:bodyPr/>
                    <a:lstStyle/>
                    <a:p>
                      <a:pPr algn="l"/>
                      <a:r>
                        <a:rPr lang="en-US" sz="1200" dirty="0"/>
                        <a:t>3.02</a:t>
                      </a:r>
                    </a:p>
                  </a:txBody>
                  <a:tcPr/>
                </a:tc>
                <a:tc>
                  <a:txBody>
                    <a:bodyPr/>
                    <a:lstStyle/>
                    <a:p>
                      <a:pPr algn="l"/>
                      <a:r>
                        <a:rPr lang="en-US" sz="1200" dirty="0"/>
                        <a:t>0.838</a:t>
                      </a:r>
                    </a:p>
                  </a:txBody>
                  <a:tcPr/>
                </a:tc>
                <a:extLst>
                  <a:ext uri="{0D108BD9-81ED-4DB2-BD59-A6C34878D82A}">
                    <a16:rowId xmlns:a16="http://schemas.microsoft.com/office/drawing/2014/main" val="10001"/>
                  </a:ext>
                </a:extLst>
              </a:tr>
              <a:tr h="3673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ym typeface="Times New Roman"/>
                        </a:rPr>
                        <a:t>≥</a:t>
                      </a:r>
                      <a:r>
                        <a:rPr lang="en-US" sz="1200" dirty="0">
                          <a:latin typeface="+mn-lt"/>
                          <a:ea typeface="+mn-ea"/>
                          <a:cs typeface="+mn-cs"/>
                          <a:sym typeface="Times New Roman"/>
                        </a:rPr>
                        <a:t>F2</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ea typeface="+mn-ea"/>
                          <a:cs typeface="+mn-cs"/>
                          <a:sym typeface="Times New Roman"/>
                        </a:rPr>
                        <a:t>3.58</a:t>
                      </a:r>
                    </a:p>
                  </a:txBody>
                  <a:tcPr/>
                </a:tc>
                <a:tc>
                  <a:txBody>
                    <a:bodyPr/>
                    <a:lstStyle/>
                    <a:p>
                      <a:pPr algn="l"/>
                      <a:r>
                        <a:rPr lang="en-US" sz="1200" dirty="0"/>
                        <a:t>0.856</a:t>
                      </a:r>
                    </a:p>
                  </a:txBody>
                  <a:tcPr/>
                </a:tc>
                <a:extLst>
                  <a:ext uri="{0D108BD9-81ED-4DB2-BD59-A6C34878D82A}">
                    <a16:rowId xmlns:a16="http://schemas.microsoft.com/office/drawing/2014/main" val="10002"/>
                  </a:ext>
                </a:extLst>
              </a:tr>
              <a:tr h="3673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ym typeface="Times New Roman"/>
                        </a:rPr>
                        <a:t>≥</a:t>
                      </a:r>
                      <a:r>
                        <a:rPr kumimoji="0" lang="en-US" sz="1200" b="0" i="0" u="none" strike="noStrike" cap="none" spc="0" normalizeH="0" baseline="0" dirty="0">
                          <a:ln>
                            <a:noFill/>
                          </a:ln>
                          <a:solidFill>
                            <a:srgbClr val="000000"/>
                          </a:solidFill>
                          <a:effectLst/>
                          <a:uFillTx/>
                          <a:latin typeface="+mn-lt"/>
                          <a:ea typeface="+mn-ea"/>
                          <a:cs typeface="+mn-cs"/>
                          <a:sym typeface="Times New Roman"/>
                        </a:rPr>
                        <a:t>F3</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dirty="0">
                          <a:ln>
                            <a:noFill/>
                          </a:ln>
                          <a:solidFill>
                            <a:srgbClr val="000000"/>
                          </a:solidFill>
                          <a:effectLst/>
                          <a:uFillTx/>
                          <a:latin typeface="+mn-lt"/>
                          <a:ea typeface="+mn-ea"/>
                          <a:cs typeface="+mn-cs"/>
                          <a:sym typeface="Times New Roman"/>
                        </a:rPr>
                        <a:t>3.64</a:t>
                      </a:r>
                    </a:p>
                  </a:txBody>
                  <a:tcPr/>
                </a:tc>
                <a:tc>
                  <a:txBody>
                    <a:bodyPr/>
                    <a:lstStyle/>
                    <a:p>
                      <a:pPr algn="l"/>
                      <a:r>
                        <a:rPr lang="en-US" sz="1200" dirty="0"/>
                        <a:t>0.924</a:t>
                      </a:r>
                    </a:p>
                  </a:txBody>
                  <a:tcPr/>
                </a:tc>
                <a:extLst>
                  <a:ext uri="{0D108BD9-81ED-4DB2-BD59-A6C34878D82A}">
                    <a16:rowId xmlns:a16="http://schemas.microsoft.com/office/drawing/2014/main" val="10003"/>
                  </a:ext>
                </a:extLst>
              </a:tr>
            </a:tbl>
          </a:graphicData>
        </a:graphic>
      </p:graphicFrame>
      <p:sp>
        <p:nvSpPr>
          <p:cNvPr id="21" name="Rectangle 20"/>
          <p:cNvSpPr/>
          <p:nvPr/>
        </p:nvSpPr>
        <p:spPr>
          <a:xfrm>
            <a:off x="0" y="6701945"/>
            <a:ext cx="3577948" cy="276999"/>
          </a:xfrm>
          <a:prstGeom prst="rect">
            <a:avLst/>
          </a:prstGeom>
        </p:spPr>
        <p:txBody>
          <a:bodyPr wrap="none">
            <a:spAutoFit/>
          </a:bodyPr>
          <a:lstStyle/>
          <a:p>
            <a:r>
              <a:rPr lang="en-US" baseline="30000" dirty="0" err="1"/>
              <a:t>Eddowes</a:t>
            </a:r>
            <a:r>
              <a:rPr lang="en-US" baseline="30000" dirty="0"/>
              <a:t> PJ </a:t>
            </a:r>
            <a:r>
              <a:rPr lang="pt-BR" baseline="30000" dirty="0" err="1"/>
              <a:t>Gastroenterology</a:t>
            </a:r>
            <a:r>
              <a:rPr lang="pt-BR" baseline="30000" dirty="0"/>
              <a:t>. 2019 May;156(6):1717-1730</a:t>
            </a:r>
            <a:endParaRPr lang="en-US" baseline="30000" dirty="0"/>
          </a:p>
        </p:txBody>
      </p:sp>
      <p:sp>
        <p:nvSpPr>
          <p:cNvPr id="22" name="TextBox 21"/>
          <p:cNvSpPr txBox="1"/>
          <p:nvPr/>
        </p:nvSpPr>
        <p:spPr>
          <a:xfrm>
            <a:off x="5633186" y="6583938"/>
            <a:ext cx="3183530" cy="276999"/>
          </a:xfrm>
          <a:prstGeom prst="rect">
            <a:avLst/>
          </a:prstGeom>
          <a:noFill/>
        </p:spPr>
        <p:txBody>
          <a:bodyPr wrap="square" rtlCol="0">
            <a:spAutoFit/>
          </a:bodyPr>
          <a:lstStyle/>
          <a:p>
            <a:r>
              <a:rPr lang="en-US" baseline="-25000"/>
              <a:t>Loomba.el.al Hepatology, 2014:60-1920</a:t>
            </a:r>
            <a:endParaRPr lang="en-US" baseline="-25000" dirty="0"/>
          </a:p>
        </p:txBody>
      </p:sp>
      <p:sp>
        <p:nvSpPr>
          <p:cNvPr id="10" name="Arrow: Right 9">
            <a:extLst>
              <a:ext uri="{FF2B5EF4-FFF2-40B4-BE49-F238E27FC236}">
                <a16:creationId xmlns:a16="http://schemas.microsoft.com/office/drawing/2014/main" id="{FA8BFCC8-4010-41D6-A4AF-62F9F12CA94B}"/>
              </a:ext>
            </a:extLst>
          </p:cNvPr>
          <p:cNvSpPr/>
          <p:nvPr/>
        </p:nvSpPr>
        <p:spPr>
          <a:xfrm>
            <a:off x="4998720" y="4175760"/>
            <a:ext cx="508000" cy="316333"/>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43D63A3-D7EB-418D-B266-9C475C8F9EE0}"/>
              </a:ext>
            </a:extLst>
          </p:cNvPr>
          <p:cNvSpPr/>
          <p:nvPr/>
        </p:nvSpPr>
        <p:spPr>
          <a:xfrm>
            <a:off x="5435600" y="4175760"/>
            <a:ext cx="3670300" cy="29566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8997042"/>
      </p:ext>
    </p:extLst>
  </p:cSld>
  <p:clrMapOvr>
    <a:masterClrMapping/>
  </p:clrMapOvr>
  <mc:AlternateContent xmlns:mc="http://schemas.openxmlformats.org/markup-compatibility/2006" xmlns:p14="http://schemas.microsoft.com/office/powerpoint/2010/main">
    <mc:Choice Requires="p14">
      <p:transition spd="slow" p14:dur="2000" advTm="93078"/>
    </mc:Choice>
    <mc:Fallback xmlns="">
      <p:transition spd="slow" advTm="93078"/>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48" y="126248"/>
            <a:ext cx="6248400" cy="1181852"/>
          </a:xfrm>
        </p:spPr>
        <p:txBody>
          <a:bodyPr>
            <a:normAutofit/>
          </a:bodyPr>
          <a:lstStyle/>
          <a:p>
            <a:pPr algn="ctr"/>
            <a:r>
              <a:rPr lang="en-US" sz="3200" b="1" dirty="0"/>
              <a:t>FAST (</a:t>
            </a:r>
            <a:r>
              <a:rPr lang="en-US" sz="3200" b="1" dirty="0" err="1"/>
              <a:t>Fibroscan</a:t>
            </a:r>
            <a:r>
              <a:rPr lang="en-US" sz="3200" b="1" dirty="0"/>
              <a:t>-AST) </a:t>
            </a:r>
          </a:p>
        </p:txBody>
      </p:sp>
      <p:pic>
        <p:nvPicPr>
          <p:cNvPr id="5" name="Picture 4"/>
          <p:cNvPicPr>
            <a:picLocks noChangeAspect="1"/>
          </p:cNvPicPr>
          <p:nvPr/>
        </p:nvPicPr>
        <p:blipFill>
          <a:blip r:embed="rId3"/>
          <a:stretch>
            <a:fillRect/>
          </a:stretch>
        </p:blipFill>
        <p:spPr>
          <a:xfrm>
            <a:off x="6439129" y="0"/>
            <a:ext cx="2704871" cy="2190366"/>
          </a:xfrm>
          <a:prstGeom prst="rect">
            <a:avLst/>
          </a:prstGeom>
        </p:spPr>
      </p:pic>
      <p:pic>
        <p:nvPicPr>
          <p:cNvPr id="6" name="Picture 5"/>
          <p:cNvPicPr>
            <a:picLocks noChangeAspect="1"/>
          </p:cNvPicPr>
          <p:nvPr/>
        </p:nvPicPr>
        <p:blipFill rotWithShape="1">
          <a:blip r:embed="rId4"/>
          <a:srcRect l="2147" t="11013" r="1608" b="14316"/>
          <a:stretch/>
        </p:blipFill>
        <p:spPr>
          <a:xfrm>
            <a:off x="2744938" y="1400419"/>
            <a:ext cx="3694191" cy="758325"/>
          </a:xfrm>
          <a:prstGeom prst="rect">
            <a:avLst/>
          </a:prstGeom>
        </p:spPr>
      </p:pic>
      <p:pic>
        <p:nvPicPr>
          <p:cNvPr id="7" name="Picture 6"/>
          <p:cNvPicPr>
            <a:picLocks noChangeAspect="1"/>
          </p:cNvPicPr>
          <p:nvPr/>
        </p:nvPicPr>
        <p:blipFill>
          <a:blip r:embed="rId5"/>
          <a:stretch>
            <a:fillRect/>
          </a:stretch>
        </p:blipFill>
        <p:spPr>
          <a:xfrm>
            <a:off x="0" y="2247603"/>
            <a:ext cx="9144000" cy="4234473"/>
          </a:xfrm>
          <a:prstGeom prst="rect">
            <a:avLst/>
          </a:prstGeom>
        </p:spPr>
      </p:pic>
      <p:sp>
        <p:nvSpPr>
          <p:cNvPr id="9" name="Rounded Rectangle 8"/>
          <p:cNvSpPr/>
          <p:nvPr/>
        </p:nvSpPr>
        <p:spPr>
          <a:xfrm>
            <a:off x="3450341" y="2247603"/>
            <a:ext cx="1773091" cy="352416"/>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6689429" y="2247603"/>
            <a:ext cx="1773091" cy="352416"/>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4057995" y="3262681"/>
            <a:ext cx="1773091" cy="352416"/>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7268727" y="3262681"/>
            <a:ext cx="1773091" cy="373018"/>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1074888" y="3267939"/>
            <a:ext cx="650282" cy="352416"/>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5921513" y="2270102"/>
            <a:ext cx="767916" cy="71333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592034" y="6503603"/>
            <a:ext cx="3446827" cy="276999"/>
          </a:xfrm>
          <a:prstGeom prst="rect">
            <a:avLst/>
          </a:prstGeom>
        </p:spPr>
        <p:txBody>
          <a:bodyPr wrap="none">
            <a:spAutoFit/>
          </a:bodyPr>
          <a:lstStyle/>
          <a:p>
            <a:r>
              <a:rPr lang="en-US" baseline="30000" dirty="0"/>
              <a:t>Newsome </a:t>
            </a:r>
            <a:r>
              <a:rPr lang="en-US" baseline="30000" dirty="0" err="1"/>
              <a:t>et.atl</a:t>
            </a:r>
            <a:r>
              <a:rPr lang="en-US" baseline="30000" dirty="0"/>
              <a:t> Lancet </a:t>
            </a:r>
            <a:r>
              <a:rPr lang="en-US" baseline="30000" dirty="0" err="1"/>
              <a:t>Gastroenterol</a:t>
            </a:r>
            <a:r>
              <a:rPr lang="en-US" baseline="30000" dirty="0"/>
              <a:t> </a:t>
            </a:r>
            <a:r>
              <a:rPr lang="en-US" baseline="30000" dirty="0" err="1"/>
              <a:t>Hepatol</a:t>
            </a:r>
            <a:r>
              <a:rPr lang="en-US" baseline="30000" dirty="0"/>
              <a:t>. 2020 Feb 3 </a:t>
            </a:r>
          </a:p>
        </p:txBody>
      </p:sp>
      <p:sp>
        <p:nvSpPr>
          <p:cNvPr id="17" name="Rectangle 16"/>
          <p:cNvSpPr/>
          <p:nvPr/>
        </p:nvSpPr>
        <p:spPr>
          <a:xfrm>
            <a:off x="7268727" y="6703088"/>
            <a:ext cx="1286305" cy="276999"/>
          </a:xfrm>
          <a:prstGeom prst="rect">
            <a:avLst/>
          </a:prstGeom>
        </p:spPr>
        <p:txBody>
          <a:bodyPr wrap="none">
            <a:spAutoFit/>
          </a:bodyPr>
          <a:lstStyle/>
          <a:p>
            <a:r>
              <a:rPr lang="en-US" baseline="30000" dirty="0" err="1"/>
              <a:t>Epub</a:t>
            </a:r>
            <a:r>
              <a:rPr lang="en-US" baseline="30000" dirty="0"/>
              <a:t> ahead of print</a:t>
            </a:r>
          </a:p>
        </p:txBody>
      </p:sp>
      <p:sp>
        <p:nvSpPr>
          <p:cNvPr id="3" name="Rectangle 2"/>
          <p:cNvSpPr/>
          <p:nvPr/>
        </p:nvSpPr>
        <p:spPr>
          <a:xfrm>
            <a:off x="67049" y="1377213"/>
            <a:ext cx="2574552" cy="646331"/>
          </a:xfrm>
          <a:prstGeom prst="rect">
            <a:avLst/>
          </a:prstGeom>
        </p:spPr>
        <p:txBody>
          <a:bodyPr wrap="square">
            <a:spAutoFit/>
          </a:bodyPr>
          <a:lstStyle/>
          <a:p>
            <a:pPr defTabSz="457200">
              <a:defRPr/>
            </a:pPr>
            <a:r>
              <a:rPr lang="en-US" b="1" dirty="0"/>
              <a:t>Main outcome=</a:t>
            </a:r>
            <a:r>
              <a:rPr lang="sk-SK" dirty="0"/>
              <a:t>NASH+NAS≥4+F≥2 </a:t>
            </a:r>
          </a:p>
        </p:txBody>
      </p:sp>
      <p:sp>
        <p:nvSpPr>
          <p:cNvPr id="18" name="Rounded Rectangle 17"/>
          <p:cNvSpPr/>
          <p:nvPr/>
        </p:nvSpPr>
        <p:spPr>
          <a:xfrm>
            <a:off x="1074888" y="6129660"/>
            <a:ext cx="650282" cy="352416"/>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2792319"/>
      </p:ext>
    </p:extLst>
  </p:cSld>
  <p:clrMapOvr>
    <a:masterClrMapping/>
  </p:clrMapOvr>
  <mc:AlternateContent xmlns:mc="http://schemas.openxmlformats.org/markup-compatibility/2006" xmlns:p14="http://schemas.microsoft.com/office/powerpoint/2010/main">
    <mc:Choice Requires="p14">
      <p:transition spd="slow" p14:dur="2000" advTm="44784"/>
    </mc:Choice>
    <mc:Fallback xmlns="">
      <p:transition spd="slow" advTm="44784"/>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6C810-6F0F-4115-818F-19CCA0048585}"/>
              </a:ext>
            </a:extLst>
          </p:cNvPr>
          <p:cNvSpPr>
            <a:spLocks noGrp="1"/>
          </p:cNvSpPr>
          <p:nvPr>
            <p:ph type="title"/>
          </p:nvPr>
        </p:nvSpPr>
        <p:spPr/>
        <p:txBody>
          <a:bodyPr/>
          <a:lstStyle/>
          <a:p>
            <a:pPr algn="ctr"/>
            <a:r>
              <a:rPr lang="en-US" b="1" dirty="0"/>
              <a:t>Narrow Indeterminate Zone</a:t>
            </a:r>
          </a:p>
        </p:txBody>
      </p:sp>
      <p:graphicFrame>
        <p:nvGraphicFramePr>
          <p:cNvPr id="3" name="Diagram 2">
            <a:extLst>
              <a:ext uri="{FF2B5EF4-FFF2-40B4-BE49-F238E27FC236}">
                <a16:creationId xmlns:a16="http://schemas.microsoft.com/office/drawing/2014/main" id="{68E65EFC-5569-4C18-8992-819DFE631728}"/>
              </a:ext>
            </a:extLst>
          </p:cNvPr>
          <p:cNvGraphicFramePr/>
          <p:nvPr>
            <p:extLst>
              <p:ext uri="{D42A27DB-BD31-4B8C-83A1-F6EECF244321}">
                <p14:modId xmlns:p14="http://schemas.microsoft.com/office/powerpoint/2010/main" val="910661668"/>
              </p:ext>
            </p:extLst>
          </p:nvPr>
        </p:nvGraphicFramePr>
        <p:xfrm>
          <a:off x="464128" y="124694"/>
          <a:ext cx="793865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01299262-94DE-4676-971E-936C605F8EF7}"/>
              </a:ext>
            </a:extLst>
          </p:cNvPr>
          <p:cNvGraphicFramePr/>
          <p:nvPr>
            <p:extLst>
              <p:ext uri="{D42A27DB-BD31-4B8C-83A1-F6EECF244321}">
                <p14:modId xmlns:p14="http://schemas.microsoft.com/office/powerpoint/2010/main" val="949355104"/>
              </p:ext>
            </p:extLst>
          </p:nvPr>
        </p:nvGraphicFramePr>
        <p:xfrm>
          <a:off x="457200" y="3680690"/>
          <a:ext cx="7938654" cy="33574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6" name="Straight Arrow Connector 5">
            <a:extLst>
              <a:ext uri="{FF2B5EF4-FFF2-40B4-BE49-F238E27FC236}">
                <a16:creationId xmlns:a16="http://schemas.microsoft.com/office/drawing/2014/main" id="{3AD8543D-8D2B-417C-84F1-39B60AAED9F7}"/>
              </a:ext>
            </a:extLst>
          </p:cNvPr>
          <p:cNvCxnSpPr/>
          <p:nvPr/>
        </p:nvCxnSpPr>
        <p:spPr>
          <a:xfrm>
            <a:off x="2382982" y="2784764"/>
            <a:ext cx="540327" cy="175952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6EE5AC3-557F-4F8B-8E17-895D43BC770F}"/>
              </a:ext>
            </a:extLst>
          </p:cNvPr>
          <p:cNvCxnSpPr/>
          <p:nvPr/>
        </p:nvCxnSpPr>
        <p:spPr>
          <a:xfrm flipH="1">
            <a:off x="4793673" y="2784764"/>
            <a:ext cx="706582" cy="18565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3148AE5-8649-4671-8977-A9A0AD278A65}"/>
              </a:ext>
            </a:extLst>
          </p:cNvPr>
          <p:cNvSpPr txBox="1"/>
          <p:nvPr/>
        </p:nvSpPr>
        <p:spPr>
          <a:xfrm>
            <a:off x="2653145" y="3228107"/>
            <a:ext cx="2668103" cy="400110"/>
          </a:xfrm>
          <a:prstGeom prst="rect">
            <a:avLst/>
          </a:prstGeom>
          <a:noFill/>
        </p:spPr>
        <p:txBody>
          <a:bodyPr wrap="none" rtlCol="0">
            <a:spAutoFit/>
          </a:bodyPr>
          <a:lstStyle/>
          <a:p>
            <a:r>
              <a:rPr lang="en-US" sz="2000" b="1" dirty="0"/>
              <a:t>Sequential NITs Test</a:t>
            </a:r>
          </a:p>
        </p:txBody>
      </p:sp>
    </p:spTree>
    <p:extLst>
      <p:ext uri="{BB962C8B-B14F-4D97-AF65-F5344CB8AC3E}">
        <p14:creationId xmlns:p14="http://schemas.microsoft.com/office/powerpoint/2010/main" val="976341578"/>
      </p:ext>
    </p:extLst>
  </p:cSld>
  <p:clrMapOvr>
    <a:masterClrMapping/>
  </p:clrMapOvr>
  <mc:AlternateContent xmlns:mc="http://schemas.openxmlformats.org/markup-compatibility/2006" xmlns:p14="http://schemas.microsoft.com/office/powerpoint/2010/main">
    <mc:Choice Requires="p14">
      <p:transition spd="slow" p14:dur="2000" advTm="6549"/>
    </mc:Choice>
    <mc:Fallback xmlns="">
      <p:transition spd="slow" advTm="6549"/>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78326" y="247915"/>
            <a:ext cx="8003674" cy="1371600"/>
          </a:xfrm>
        </p:spPr>
        <p:txBody>
          <a:bodyPr>
            <a:normAutofit/>
          </a:bodyPr>
          <a:lstStyle/>
          <a:p>
            <a:pPr algn="ctr"/>
            <a:r>
              <a:rPr lang="en-US" sz="3200" b="1" dirty="0"/>
              <a:t>Sequential NITs to Reduce Indeterminate Zone</a:t>
            </a:r>
          </a:p>
        </p:txBody>
      </p:sp>
      <p:sp>
        <p:nvSpPr>
          <p:cNvPr id="8" name="Content Placeholder 7"/>
          <p:cNvSpPr>
            <a:spLocks noGrp="1"/>
          </p:cNvSpPr>
          <p:nvPr>
            <p:ph sz="half" idx="1"/>
          </p:nvPr>
        </p:nvSpPr>
        <p:spPr>
          <a:xfrm>
            <a:off x="-5975" y="1600200"/>
            <a:ext cx="3733800" cy="4114800"/>
          </a:xfrm>
        </p:spPr>
        <p:txBody>
          <a:bodyPr>
            <a:normAutofit/>
          </a:bodyPr>
          <a:lstStyle/>
          <a:p>
            <a:pPr marL="342900" indent="-342900">
              <a:buFont typeface="Arial"/>
              <a:buChar char="•"/>
            </a:pPr>
            <a:r>
              <a:rPr lang="en-US" sz="2400" dirty="0"/>
              <a:t>Single tests </a:t>
            </a:r>
          </a:p>
          <a:p>
            <a:pPr marL="0" indent="0">
              <a:buNone/>
            </a:pPr>
            <a:r>
              <a:rPr lang="en-US" sz="2400" dirty="0"/>
              <a:t>(either NFS, FIB4,ELF, VTE)</a:t>
            </a:r>
          </a:p>
          <a:p>
            <a:r>
              <a:rPr lang="en-US" sz="2400" dirty="0"/>
              <a:t>Up to 50% indeterminate</a:t>
            </a:r>
          </a:p>
        </p:txBody>
      </p:sp>
      <p:sp>
        <p:nvSpPr>
          <p:cNvPr id="9" name="Content Placeholder 8"/>
          <p:cNvSpPr>
            <a:spLocks noGrp="1"/>
          </p:cNvSpPr>
          <p:nvPr>
            <p:ph sz="half" idx="2"/>
          </p:nvPr>
        </p:nvSpPr>
        <p:spPr/>
        <p:txBody>
          <a:bodyPr/>
          <a:lstStyle/>
          <a:p>
            <a:endParaRPr lang="en-US"/>
          </a:p>
        </p:txBody>
      </p:sp>
      <p:sp>
        <p:nvSpPr>
          <p:cNvPr id="3" name="Rectangle 2"/>
          <p:cNvSpPr/>
          <p:nvPr/>
        </p:nvSpPr>
        <p:spPr>
          <a:xfrm>
            <a:off x="5696649" y="6377110"/>
            <a:ext cx="2685351" cy="276999"/>
          </a:xfrm>
          <a:prstGeom prst="rect">
            <a:avLst/>
          </a:prstGeom>
        </p:spPr>
        <p:txBody>
          <a:bodyPr wrap="none">
            <a:spAutoFit/>
          </a:bodyPr>
          <a:lstStyle/>
          <a:p>
            <a:pPr lvl="0" fontAlgn="base">
              <a:spcBef>
                <a:spcPct val="0"/>
              </a:spcBef>
              <a:spcAft>
                <a:spcPct val="0"/>
              </a:spcAft>
              <a:defRPr/>
            </a:pPr>
            <a:r>
              <a:rPr lang="en-GB" spc="-10" baseline="30000" dirty="0" err="1">
                <a:solidFill>
                  <a:srgbClr val="000000"/>
                </a:solidFill>
                <a:latin typeface="Calibri" panose="020F0502020204030204" pitchFamily="34" charset="0"/>
                <a:cs typeface="Arial" panose="020B0604020202020204" pitchFamily="34" charset="0"/>
              </a:rPr>
              <a:t>Anstee.et</a:t>
            </a:r>
            <a:r>
              <a:rPr lang="en-GB" spc="-10" baseline="30000" dirty="0">
                <a:solidFill>
                  <a:srgbClr val="000000"/>
                </a:solidFill>
                <a:latin typeface="Calibri" panose="020F0502020204030204" pitchFamily="34" charset="0"/>
                <a:cs typeface="Arial" panose="020B0604020202020204" pitchFamily="34" charset="0"/>
              </a:rPr>
              <a:t>. al. </a:t>
            </a:r>
            <a:r>
              <a:rPr lang="en-GB" spc="-10" baseline="30000" dirty="0" err="1">
                <a:solidFill>
                  <a:srgbClr val="000000"/>
                </a:solidFill>
                <a:latin typeface="Calibri" panose="020F0502020204030204" pitchFamily="34" charset="0"/>
                <a:cs typeface="Arial" panose="020B0604020202020204" pitchFamily="34" charset="0"/>
              </a:rPr>
              <a:t>Hepatology</a:t>
            </a:r>
            <a:r>
              <a:rPr lang="en-GB" spc="-10" baseline="30000" dirty="0">
                <a:solidFill>
                  <a:srgbClr val="000000"/>
                </a:solidFill>
                <a:latin typeface="Calibri" panose="020F0502020204030204" pitchFamily="34" charset="0"/>
                <a:cs typeface="Arial" panose="020B0604020202020204" pitchFamily="34" charset="0"/>
              </a:rPr>
              <a:t>. 2019;70:1521.</a:t>
            </a:r>
            <a:endParaRPr lang="en-US" altLang="en-US" baseline="30000" dirty="0">
              <a:solidFill>
                <a:srgbClr val="000000"/>
              </a:solidFill>
              <a:latin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3661368" y="1417638"/>
            <a:ext cx="5461000" cy="4446888"/>
          </a:xfrm>
          <a:prstGeom prst="rect">
            <a:avLst/>
          </a:prstGeom>
        </p:spPr>
      </p:pic>
      <p:sp>
        <p:nvSpPr>
          <p:cNvPr id="7" name="Rounded Rectangle 6"/>
          <p:cNvSpPr/>
          <p:nvPr/>
        </p:nvSpPr>
        <p:spPr>
          <a:xfrm>
            <a:off x="3596244" y="5172484"/>
            <a:ext cx="5215918" cy="242572"/>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776450"/>
      </p:ext>
    </p:extLst>
  </p:cSld>
  <p:clrMapOvr>
    <a:masterClrMapping/>
  </p:clrMapOvr>
  <mc:AlternateContent xmlns:mc="http://schemas.openxmlformats.org/markup-compatibility/2006">
    <mc:Choice xmlns:p14="http://schemas.microsoft.com/office/powerpoint/2010/main" Requires="p14">
      <p:transition spd="slow" p14:dur="2000" advTm="28360"/>
    </mc:Choice>
    <mc:Fallback>
      <p:transition spd="slow" advTm="2836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F1E15-9E98-FE38-278C-CCD1571666D3}"/>
              </a:ext>
            </a:extLst>
          </p:cNvPr>
          <p:cNvSpPr>
            <a:spLocks noGrp="1"/>
          </p:cNvSpPr>
          <p:nvPr>
            <p:ph type="title"/>
          </p:nvPr>
        </p:nvSpPr>
        <p:spPr/>
        <p:txBody>
          <a:bodyPr/>
          <a:lstStyle/>
          <a:p>
            <a:pPr algn="ctr"/>
            <a:r>
              <a:rPr lang="en-US" b="1" dirty="0"/>
              <a:t>Algorithm for Clinical Practice</a:t>
            </a:r>
          </a:p>
        </p:txBody>
      </p:sp>
      <p:pic>
        <p:nvPicPr>
          <p:cNvPr id="4" name="Picture 3">
            <a:extLst>
              <a:ext uri="{FF2B5EF4-FFF2-40B4-BE49-F238E27FC236}">
                <a16:creationId xmlns:a16="http://schemas.microsoft.com/office/drawing/2014/main" id="{D4C886F5-6D7B-D65D-43EC-A7ABF876129A}"/>
              </a:ext>
            </a:extLst>
          </p:cNvPr>
          <p:cNvPicPr>
            <a:picLocks noChangeAspect="1"/>
          </p:cNvPicPr>
          <p:nvPr/>
        </p:nvPicPr>
        <p:blipFill>
          <a:blip r:embed="rId3"/>
          <a:stretch>
            <a:fillRect/>
          </a:stretch>
        </p:blipFill>
        <p:spPr>
          <a:xfrm>
            <a:off x="457200" y="1595120"/>
            <a:ext cx="8056880" cy="5262880"/>
          </a:xfrm>
          <a:prstGeom prst="rect">
            <a:avLst/>
          </a:prstGeom>
        </p:spPr>
      </p:pic>
      <p:pic>
        <p:nvPicPr>
          <p:cNvPr id="5" name="Picture 4">
            <a:extLst>
              <a:ext uri="{FF2B5EF4-FFF2-40B4-BE49-F238E27FC236}">
                <a16:creationId xmlns:a16="http://schemas.microsoft.com/office/drawing/2014/main" id="{E844D71C-529B-3D04-81F9-FEA1B0B1F28E}"/>
              </a:ext>
            </a:extLst>
          </p:cNvPr>
          <p:cNvPicPr>
            <a:picLocks noChangeAspect="1"/>
          </p:cNvPicPr>
          <p:nvPr/>
        </p:nvPicPr>
        <p:blipFill rotWithShape="1">
          <a:blip r:embed="rId3"/>
          <a:srcRect l="8827" t="12741" r="12863" b="20850"/>
          <a:stretch/>
        </p:blipFill>
        <p:spPr>
          <a:xfrm>
            <a:off x="151780" y="1778000"/>
            <a:ext cx="8840440" cy="4897120"/>
          </a:xfrm>
          <a:prstGeom prst="rect">
            <a:avLst/>
          </a:prstGeom>
        </p:spPr>
      </p:pic>
    </p:spTree>
    <p:custDataLst>
      <p:tags r:id="rId1"/>
    </p:custDataLst>
    <p:extLst>
      <p:ext uri="{BB962C8B-B14F-4D97-AF65-F5344CB8AC3E}">
        <p14:creationId xmlns:p14="http://schemas.microsoft.com/office/powerpoint/2010/main" val="1025849349"/>
      </p:ext>
    </p:extLst>
  </p:cSld>
  <p:clrMapOvr>
    <a:masterClrMapping/>
  </p:clrMapOvr>
  <mc:AlternateContent xmlns:mc="http://schemas.openxmlformats.org/markup-compatibility/2006" xmlns:p14="http://schemas.microsoft.com/office/powerpoint/2010/main">
    <mc:Choice Requires="p14">
      <p:transition spd="slow" p14:dur="2000" advTm="99871"/>
    </mc:Choice>
    <mc:Fallback xmlns="">
      <p:transition spd="slow" advTm="998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366" y="1346200"/>
            <a:ext cx="8224434" cy="5257800"/>
          </a:xfrm>
        </p:spPr>
        <p:txBody>
          <a:bodyPr>
            <a:normAutofit/>
          </a:bodyPr>
          <a:lstStyle/>
          <a:p>
            <a:pPr marL="342900" indent="-342900">
              <a:buFont typeface="Arial"/>
              <a:buChar char="•"/>
            </a:pPr>
            <a:r>
              <a:rPr lang="en-US" sz="2000" dirty="0"/>
              <a:t>MASLD is the most common cause of chronic liver disease and elevated liver enzymes</a:t>
            </a:r>
          </a:p>
          <a:p>
            <a:pPr marL="342900" indent="-342900">
              <a:buFont typeface="Arial"/>
              <a:buChar char="•"/>
            </a:pPr>
            <a:endParaRPr lang="en-US" sz="2000" dirty="0"/>
          </a:p>
          <a:p>
            <a:pPr marL="342900" indent="-342900">
              <a:buFont typeface="Arial"/>
              <a:buChar char="•"/>
            </a:pPr>
            <a:r>
              <a:rPr lang="en-US" sz="2000" dirty="0"/>
              <a:t>&gt;80 million individuals affected in US and increasing annually</a:t>
            </a:r>
          </a:p>
          <a:p>
            <a:pPr marL="342900" indent="-342900">
              <a:buFont typeface="Arial"/>
              <a:buChar char="•"/>
            </a:pPr>
            <a:endParaRPr lang="en-US" sz="2000" dirty="0"/>
          </a:p>
          <a:p>
            <a:pPr marL="342900" indent="-342900">
              <a:buFont typeface="Arial"/>
              <a:buChar char="•"/>
            </a:pPr>
            <a:r>
              <a:rPr lang="en-US" sz="2000" dirty="0"/>
              <a:t>MASLD is one of the leading causes of cirrhosis</a:t>
            </a:r>
          </a:p>
          <a:p>
            <a:pPr marL="342900" indent="-342900">
              <a:buFont typeface="Arial"/>
              <a:buChar char="•"/>
            </a:pPr>
            <a:endParaRPr lang="en-US" sz="2000" dirty="0"/>
          </a:p>
          <a:p>
            <a:pPr marL="342900" indent="-342900">
              <a:buFont typeface="Arial"/>
              <a:buChar char="•"/>
            </a:pPr>
            <a:r>
              <a:rPr lang="en-US" sz="2000" dirty="0"/>
              <a:t>MASH and ALD  -the most common cause of LT among without HCC</a:t>
            </a:r>
          </a:p>
          <a:p>
            <a:pPr marL="342900" indent="-342900">
              <a:buFont typeface="Arial"/>
              <a:buChar char="•"/>
            </a:pPr>
            <a:endParaRPr lang="en-US" sz="2000" dirty="0"/>
          </a:p>
          <a:p>
            <a:pPr marL="342900" indent="-342900">
              <a:buFont typeface="Arial"/>
              <a:buChar char="•"/>
            </a:pPr>
            <a:r>
              <a:rPr lang="en-US" sz="2000" dirty="0"/>
              <a:t>MASH – the leading cause of Liver transplant with HCC</a:t>
            </a:r>
          </a:p>
          <a:p>
            <a:pPr marL="342900" indent="-342900">
              <a:buFont typeface="Arial"/>
              <a:buChar char="•"/>
            </a:pPr>
            <a:endParaRPr lang="en-US" sz="2000" dirty="0"/>
          </a:p>
          <a:p>
            <a:pPr marL="342900" indent="-342900">
              <a:buFont typeface="Arial"/>
              <a:buChar char="•"/>
            </a:pPr>
            <a:r>
              <a:rPr lang="en-US" sz="2000" dirty="0"/>
              <a:t>Most rapidly increasing indication for Liver transplant</a:t>
            </a:r>
          </a:p>
          <a:p>
            <a:pPr marL="342900" indent="-342900">
              <a:buFont typeface="Arial"/>
              <a:buChar char="•"/>
            </a:pPr>
            <a:endParaRPr lang="en-US" sz="2000" dirty="0"/>
          </a:p>
          <a:p>
            <a:pPr marL="0" indent="0">
              <a:buNone/>
            </a:pPr>
            <a:endParaRPr lang="en-US" sz="2000" dirty="0"/>
          </a:p>
          <a:p>
            <a:pPr marL="342900" indent="-342900">
              <a:buFont typeface="Arial"/>
              <a:buChar char="•"/>
            </a:pPr>
            <a:endParaRPr lang="en-US" sz="2000" dirty="0"/>
          </a:p>
        </p:txBody>
      </p:sp>
      <p:sp>
        <p:nvSpPr>
          <p:cNvPr id="4" name="Rectangle 3"/>
          <p:cNvSpPr/>
          <p:nvPr/>
        </p:nvSpPr>
        <p:spPr>
          <a:xfrm>
            <a:off x="3238500" y="6308516"/>
            <a:ext cx="5702300" cy="523220"/>
          </a:xfrm>
          <a:prstGeom prst="rect">
            <a:avLst/>
          </a:prstGeom>
        </p:spPr>
        <p:txBody>
          <a:bodyPr wrap="square">
            <a:spAutoFit/>
          </a:bodyPr>
          <a:lstStyle/>
          <a:p>
            <a:r>
              <a:rPr lang="en-US" sz="1200" baseline="30000" dirty="0" err="1"/>
              <a:t>Chalasani</a:t>
            </a:r>
            <a:r>
              <a:rPr lang="en-US" sz="1200" baseline="30000" dirty="0"/>
              <a:t> N  </a:t>
            </a:r>
            <a:r>
              <a:rPr lang="hr-HR" sz="1200" baseline="30000" dirty="0"/>
              <a:t>HEPATOLOGY, VOL. 67, NO. 1, 2018</a:t>
            </a:r>
          </a:p>
          <a:p>
            <a:r>
              <a:rPr lang="en-US" sz="1200" baseline="30000" dirty="0"/>
              <a:t>Y</a:t>
            </a:r>
            <a:r>
              <a:rPr lang="pt-BR" sz="1200" baseline="30000" dirty="0" err="1"/>
              <a:t>ounossi</a:t>
            </a:r>
            <a:r>
              <a:rPr lang="pt-BR" sz="1200" baseline="30000" dirty="0"/>
              <a:t> </a:t>
            </a:r>
            <a:r>
              <a:rPr lang="pt-BR" sz="1200" baseline="30000" dirty="0" err="1"/>
              <a:t>Z</a:t>
            </a:r>
            <a:r>
              <a:rPr lang="pt-BR" sz="1200" baseline="30000" dirty="0"/>
              <a:t> et al </a:t>
            </a:r>
            <a:r>
              <a:rPr lang="en-US" sz="1200" baseline="30000" dirty="0"/>
              <a:t>Clin Gastroenterol Hepatol, 2020.</a:t>
            </a:r>
            <a:r>
              <a:rPr lang="pt-BR" sz="1200" baseline="30000" dirty="0"/>
              <a:t> </a:t>
            </a:r>
          </a:p>
          <a:p>
            <a:r>
              <a:rPr lang="en-US" sz="1050" i="1" dirty="0">
                <a:solidFill>
                  <a:srgbClr val="000000"/>
                </a:solidFill>
                <a:latin typeface="GuardianSans-RegularIt"/>
              </a:rPr>
              <a:t>Adam et al </a:t>
            </a:r>
            <a:r>
              <a:rPr lang="en-US" sz="1050" b="0" i="1" u="none" strike="noStrike" baseline="0" dirty="0">
                <a:solidFill>
                  <a:srgbClr val="000000"/>
                </a:solidFill>
                <a:latin typeface="GuardianSans-RegularIt"/>
              </a:rPr>
              <a:t>JAMA</a:t>
            </a:r>
            <a:r>
              <a:rPr lang="en-US" sz="1050" b="0" i="0" u="none" strike="noStrike" baseline="0" dirty="0">
                <a:solidFill>
                  <a:srgbClr val="000000"/>
                </a:solidFill>
                <a:latin typeface="GuardianSansGR-Regular"/>
              </a:rPr>
              <a:t>. 2020;323(12):1175-1183</a:t>
            </a:r>
            <a:r>
              <a:rPr lang="en-US" sz="1200" b="0" i="0" u="none" strike="noStrike" baseline="0" dirty="0">
                <a:solidFill>
                  <a:srgbClr val="000000"/>
                </a:solidFill>
                <a:latin typeface="GuardianSansGR-Regular"/>
              </a:rPr>
              <a:t>.  </a:t>
            </a:r>
            <a:endParaRPr lang="pt-BR" sz="1200" baseline="30000" dirty="0"/>
          </a:p>
        </p:txBody>
      </p:sp>
      <p:sp>
        <p:nvSpPr>
          <p:cNvPr id="6" name="Title 5"/>
          <p:cNvSpPr>
            <a:spLocks noGrp="1"/>
          </p:cNvSpPr>
          <p:nvPr>
            <p:ph type="title"/>
          </p:nvPr>
        </p:nvSpPr>
        <p:spPr/>
        <p:txBody>
          <a:bodyPr/>
          <a:lstStyle/>
          <a:p>
            <a:pPr algn="ctr"/>
            <a:r>
              <a:rPr lang="en-US" b="1" dirty="0"/>
              <a:t>Background</a:t>
            </a:r>
          </a:p>
        </p:txBody>
      </p:sp>
      <p:sp>
        <p:nvSpPr>
          <p:cNvPr id="5" name="TextBox 4">
            <a:extLst>
              <a:ext uri="{FF2B5EF4-FFF2-40B4-BE49-F238E27FC236}">
                <a16:creationId xmlns:a16="http://schemas.microsoft.com/office/drawing/2014/main" id="{D5325E5A-A4A1-34C1-D9F4-DD9956D41ED9}"/>
              </a:ext>
            </a:extLst>
          </p:cNvPr>
          <p:cNvSpPr txBox="1"/>
          <p:nvPr/>
        </p:nvSpPr>
        <p:spPr>
          <a:xfrm>
            <a:off x="3238500" y="6604000"/>
            <a:ext cx="4572000" cy="369332"/>
          </a:xfrm>
          <a:prstGeom prst="rect">
            <a:avLst/>
          </a:prstGeom>
          <a:noFill/>
        </p:spPr>
        <p:txBody>
          <a:bodyPr wrap="square">
            <a:spAutoFit/>
          </a:bodyPr>
          <a:lstStyle/>
          <a:p>
            <a:r>
              <a:rPr lang="en-US" sz="1200" b="0" i="0" baseline="30000" dirty="0">
                <a:solidFill>
                  <a:srgbClr val="333333"/>
                </a:solidFill>
                <a:effectLst/>
                <a:latin typeface="Guardian TextSans Web"/>
              </a:rPr>
              <a:t>Wong RJ, </a:t>
            </a:r>
            <a:r>
              <a:rPr lang="en-US" sz="1200" b="0" i="0" baseline="30000" dirty="0" err="1">
                <a:solidFill>
                  <a:srgbClr val="333333"/>
                </a:solidFill>
                <a:effectLst/>
                <a:latin typeface="Guardian TextSans Web"/>
              </a:rPr>
              <a:t>Singal</a:t>
            </a:r>
            <a:r>
              <a:rPr lang="en-US" sz="1200" b="0" i="0" baseline="30000" dirty="0">
                <a:solidFill>
                  <a:srgbClr val="333333"/>
                </a:solidFill>
                <a:effectLst/>
                <a:latin typeface="Guardian TextSans Web"/>
              </a:rPr>
              <a:t> AK et. </a:t>
            </a:r>
            <a:r>
              <a:rPr lang="en-US" sz="1200" baseline="30000" dirty="0">
                <a:solidFill>
                  <a:srgbClr val="333333"/>
                </a:solidFill>
                <a:latin typeface="Guardian TextSans Web"/>
              </a:rPr>
              <a:t>a</a:t>
            </a:r>
            <a:r>
              <a:rPr lang="en-US" sz="1200" b="0" i="0" baseline="30000" dirty="0">
                <a:solidFill>
                  <a:srgbClr val="333333"/>
                </a:solidFill>
                <a:effectLst/>
                <a:latin typeface="Guardian TextSans Web"/>
              </a:rPr>
              <a:t>l. </a:t>
            </a:r>
            <a:r>
              <a:rPr lang="en-US" sz="1200" b="0" i="1" baseline="30000" dirty="0">
                <a:solidFill>
                  <a:srgbClr val="333333"/>
                </a:solidFill>
                <a:effectLst/>
                <a:latin typeface="Guardian TextSans Web"/>
              </a:rPr>
              <a:t>JAMA </a:t>
            </a:r>
            <a:r>
              <a:rPr lang="en-US" sz="1200" b="0" i="1" baseline="30000" dirty="0" err="1">
                <a:solidFill>
                  <a:srgbClr val="333333"/>
                </a:solidFill>
                <a:effectLst/>
                <a:latin typeface="Guardian TextSans Web"/>
              </a:rPr>
              <a:t>Netw</a:t>
            </a:r>
            <a:r>
              <a:rPr lang="en-US" sz="1200" b="0" i="1" baseline="30000" dirty="0">
                <a:solidFill>
                  <a:srgbClr val="333333"/>
                </a:solidFill>
                <a:effectLst/>
                <a:latin typeface="Guardian TextSans Web"/>
              </a:rPr>
              <a:t> Open.</a:t>
            </a:r>
            <a:r>
              <a:rPr lang="en-US" sz="1200" b="0" i="0" baseline="30000" dirty="0">
                <a:solidFill>
                  <a:srgbClr val="333333"/>
                </a:solidFill>
                <a:effectLst/>
                <a:latin typeface="Guardian TextSans Web"/>
              </a:rPr>
              <a:t> 2020;3(2):e1920294</a:t>
            </a:r>
            <a:r>
              <a:rPr lang="en-US" b="0" i="0" dirty="0">
                <a:solidFill>
                  <a:srgbClr val="333333"/>
                </a:solidFill>
                <a:effectLst/>
                <a:latin typeface="Guardian TextSans Web"/>
              </a:rPr>
              <a:t>.</a:t>
            </a:r>
            <a:endParaRPr lang="en-US" dirty="0"/>
          </a:p>
        </p:txBody>
      </p:sp>
    </p:spTree>
    <p:extLst>
      <p:ext uri="{BB962C8B-B14F-4D97-AF65-F5344CB8AC3E}">
        <p14:creationId xmlns:p14="http://schemas.microsoft.com/office/powerpoint/2010/main" val="524587181"/>
      </p:ext>
    </p:extLst>
  </p:cSld>
  <p:clrMapOvr>
    <a:masterClrMapping/>
  </p:clrMapOvr>
  <mc:AlternateContent xmlns:mc="http://schemas.openxmlformats.org/markup-compatibility/2006" xmlns:p14="http://schemas.microsoft.com/office/powerpoint/2010/main">
    <mc:Choice Requires="p14">
      <p:transition spd="slow" p14:dur="2000" advTm="34217"/>
    </mc:Choice>
    <mc:Fallback xmlns="">
      <p:transition spd="slow" advTm="34217"/>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DFA46-F20A-4CEC-856E-3B46AD188385}"/>
              </a:ext>
            </a:extLst>
          </p:cNvPr>
          <p:cNvSpPr>
            <a:spLocks noGrp="1"/>
          </p:cNvSpPr>
          <p:nvPr>
            <p:ph type="title"/>
          </p:nvPr>
        </p:nvSpPr>
        <p:spPr/>
        <p:txBody>
          <a:bodyPr/>
          <a:lstStyle/>
          <a:p>
            <a:r>
              <a:rPr lang="en-US" dirty="0"/>
              <a:t>Answer 2</a:t>
            </a:r>
          </a:p>
        </p:txBody>
      </p:sp>
      <p:sp>
        <p:nvSpPr>
          <p:cNvPr id="3" name="Content Placeholder 2">
            <a:extLst>
              <a:ext uri="{FF2B5EF4-FFF2-40B4-BE49-F238E27FC236}">
                <a16:creationId xmlns:a16="http://schemas.microsoft.com/office/drawing/2014/main" id="{A2340E36-3BF5-43BF-B849-5C11922944D1}"/>
              </a:ext>
            </a:extLst>
          </p:cNvPr>
          <p:cNvSpPr>
            <a:spLocks noGrp="1"/>
          </p:cNvSpPr>
          <p:nvPr>
            <p:ph idx="1"/>
          </p:nvPr>
        </p:nvSpPr>
        <p:spPr/>
        <p:txBody>
          <a:bodyPr>
            <a:normAutofit lnSpcReduction="10000"/>
          </a:bodyPr>
          <a:lstStyle/>
          <a:p>
            <a:pPr marL="0" indent="0">
              <a:buNone/>
            </a:pPr>
            <a:r>
              <a:rPr lang="en-US" dirty="0"/>
              <a:t>A 60 YOF with diabetes mellitus, hypertension who comes to primary care office for regular medical check up. On examination, her BMI 33 kg/m2, the rest of the examination are negative. Her medications include Glyburide and lisinopril. Lab include AST 90 IU/L, ALT 110 IU/L, Alkaline phosphatase 210 IU/L, bilirubin 0.5, platelet 150K. Ultrasound showed bright liver. SMA 1:20, IgG 1010, AMA negative. Hepatitis A, B and C serologies were negative. </a:t>
            </a:r>
          </a:p>
          <a:p>
            <a:pPr marL="0" indent="0">
              <a:buNone/>
            </a:pPr>
            <a:r>
              <a:rPr lang="en-US" dirty="0"/>
              <a:t>What is the next investigation ?</a:t>
            </a:r>
          </a:p>
          <a:p>
            <a:pPr marL="457200" indent="-457200">
              <a:buAutoNum type="alphaUcPeriod"/>
            </a:pPr>
            <a:r>
              <a:rPr lang="en-US" dirty="0"/>
              <a:t>Check </a:t>
            </a:r>
            <a:r>
              <a:rPr lang="en-US" dirty="0" err="1"/>
              <a:t>Fibrosure</a:t>
            </a:r>
            <a:endParaRPr lang="en-US" dirty="0"/>
          </a:p>
          <a:p>
            <a:pPr marL="457200" indent="-457200">
              <a:buAutoNum type="alphaUcPeriod"/>
            </a:pPr>
            <a:r>
              <a:rPr lang="en-US" dirty="0"/>
              <a:t>Calculate FIB 4 score</a:t>
            </a:r>
          </a:p>
          <a:p>
            <a:pPr marL="457200" indent="-457200">
              <a:buAutoNum type="alphaUcPeriod"/>
            </a:pPr>
            <a:r>
              <a:rPr lang="en-US" dirty="0"/>
              <a:t>CT scan abdomen</a:t>
            </a:r>
          </a:p>
          <a:p>
            <a:pPr marL="457200" indent="-457200">
              <a:buAutoNum type="alphaUcPeriod"/>
            </a:pPr>
            <a:r>
              <a:rPr lang="en-US" dirty="0"/>
              <a:t>MRI abdomen</a:t>
            </a:r>
          </a:p>
          <a:p>
            <a:pPr marL="457200" indent="-457200">
              <a:buAutoNum type="arabicPeriod"/>
            </a:pPr>
            <a:endParaRPr lang="en-US" dirty="0"/>
          </a:p>
        </p:txBody>
      </p:sp>
      <p:sp>
        <p:nvSpPr>
          <p:cNvPr id="4" name="Rectangle: Beveled 3">
            <a:extLst>
              <a:ext uri="{FF2B5EF4-FFF2-40B4-BE49-F238E27FC236}">
                <a16:creationId xmlns:a16="http://schemas.microsoft.com/office/drawing/2014/main" id="{23F66896-2D78-4077-B4CC-3A85F8A6D8C7}"/>
              </a:ext>
            </a:extLst>
          </p:cNvPr>
          <p:cNvSpPr/>
          <p:nvPr/>
        </p:nvSpPr>
        <p:spPr>
          <a:xfrm>
            <a:off x="6985591" y="5241851"/>
            <a:ext cx="1020725" cy="83997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5" name="Rectangle: Rounded Corners 4">
            <a:extLst>
              <a:ext uri="{FF2B5EF4-FFF2-40B4-BE49-F238E27FC236}">
                <a16:creationId xmlns:a16="http://schemas.microsoft.com/office/drawing/2014/main" id="{10246538-2350-478E-92AF-EC97B028EE2D}"/>
              </a:ext>
            </a:extLst>
          </p:cNvPr>
          <p:cNvSpPr/>
          <p:nvPr/>
        </p:nvSpPr>
        <p:spPr>
          <a:xfrm>
            <a:off x="5306290" y="4274127"/>
            <a:ext cx="2964873" cy="8915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Risk stratification is important</a:t>
            </a:r>
          </a:p>
          <a:p>
            <a:pPr marL="285750" indent="-285750" algn="ctr">
              <a:buFont typeface="Arial" panose="020B0604020202020204" pitchFamily="34" charset="0"/>
              <a:buChar char="•"/>
            </a:pPr>
            <a:r>
              <a:rPr lang="en-US" dirty="0"/>
              <a:t>FIB4 3.43 which is &gt;1.3 </a:t>
            </a:r>
            <a:r>
              <a:rPr lang="en-US" dirty="0">
                <a:sym typeface="Wingdings" panose="05000000000000000000" pitchFamily="2" charset="2"/>
              </a:rPr>
              <a:t> </a:t>
            </a:r>
            <a:endParaRPr lang="en-US" dirty="0"/>
          </a:p>
        </p:txBody>
      </p:sp>
    </p:spTree>
    <p:extLst>
      <p:ext uri="{BB962C8B-B14F-4D97-AF65-F5344CB8AC3E}">
        <p14:creationId xmlns:p14="http://schemas.microsoft.com/office/powerpoint/2010/main" val="3355285219"/>
      </p:ext>
    </p:extLst>
  </p:cSld>
  <p:clrMapOvr>
    <a:masterClrMapping/>
  </p:clrMapOvr>
  <mc:AlternateContent xmlns:mc="http://schemas.openxmlformats.org/markup-compatibility/2006" xmlns:p14="http://schemas.microsoft.com/office/powerpoint/2010/main">
    <mc:Choice Requires="p14">
      <p:transition spd="slow" p14:dur="2000" advTm="26680"/>
    </mc:Choice>
    <mc:Fallback xmlns="">
      <p:transition spd="slow" advTm="2668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DFA46-F20A-4CEC-856E-3B46AD188385}"/>
              </a:ext>
            </a:extLst>
          </p:cNvPr>
          <p:cNvSpPr>
            <a:spLocks noGrp="1"/>
          </p:cNvSpPr>
          <p:nvPr>
            <p:ph type="title"/>
          </p:nvPr>
        </p:nvSpPr>
        <p:spPr/>
        <p:txBody>
          <a:bodyPr/>
          <a:lstStyle/>
          <a:p>
            <a:r>
              <a:rPr lang="en-US" dirty="0"/>
              <a:t>Answer 3</a:t>
            </a:r>
          </a:p>
        </p:txBody>
      </p:sp>
      <p:sp>
        <p:nvSpPr>
          <p:cNvPr id="3" name="Content Placeholder 2">
            <a:extLst>
              <a:ext uri="{FF2B5EF4-FFF2-40B4-BE49-F238E27FC236}">
                <a16:creationId xmlns:a16="http://schemas.microsoft.com/office/drawing/2014/main" id="{A2340E36-3BF5-43BF-B849-5C11922944D1}"/>
              </a:ext>
            </a:extLst>
          </p:cNvPr>
          <p:cNvSpPr>
            <a:spLocks noGrp="1"/>
          </p:cNvSpPr>
          <p:nvPr>
            <p:ph idx="1"/>
          </p:nvPr>
        </p:nvSpPr>
        <p:spPr/>
        <p:txBody>
          <a:bodyPr>
            <a:normAutofit lnSpcReduction="10000"/>
          </a:bodyPr>
          <a:lstStyle/>
          <a:p>
            <a:pPr marL="0" indent="0">
              <a:buNone/>
            </a:pPr>
            <a:r>
              <a:rPr lang="en-US" dirty="0"/>
              <a:t>A 60 YOF with diabetes mellitus, hypertension who comes to primary care office for regular medical check up. On examination, her BMI 33 kg/m2, the rest of the examination are negative. Her medications include Glyburide and lisinopril. Lab include AST 90 IU/L, ALT 110 IU/L, Alkaline phosphatase 210 IU/L, platelet 150K. Ultrasound showed bright liver. SMA 1:20, IgG 1010, AMA negative. Hepatitis A, B and C serologies were negative. </a:t>
            </a:r>
          </a:p>
          <a:p>
            <a:pPr marL="0" indent="0">
              <a:buNone/>
            </a:pPr>
            <a:r>
              <a:rPr lang="en-US" dirty="0"/>
              <a:t>What is the next step ?</a:t>
            </a:r>
          </a:p>
          <a:p>
            <a:pPr marL="457200" indent="-457200">
              <a:buAutoNum type="alphaUcPeriod"/>
            </a:pPr>
            <a:r>
              <a:rPr lang="en-US" dirty="0"/>
              <a:t>Refer to hepatology clinic</a:t>
            </a:r>
          </a:p>
          <a:p>
            <a:pPr marL="457200" indent="-457200">
              <a:buAutoNum type="alphaUcPeriod"/>
            </a:pPr>
            <a:r>
              <a:rPr lang="en-US" dirty="0"/>
              <a:t>CT scan abdomen </a:t>
            </a:r>
          </a:p>
          <a:p>
            <a:pPr marL="457200" indent="-457200">
              <a:buAutoNum type="alphaUcPeriod"/>
            </a:pPr>
            <a:r>
              <a:rPr lang="en-US" dirty="0"/>
              <a:t>MRI abdomen</a:t>
            </a:r>
          </a:p>
          <a:p>
            <a:pPr marL="457200" indent="-457200">
              <a:buAutoNum type="alphaUcPeriod"/>
            </a:pPr>
            <a:r>
              <a:rPr lang="en-US" dirty="0"/>
              <a:t>Liver biopsy</a:t>
            </a:r>
          </a:p>
          <a:p>
            <a:pPr marL="457200" indent="-457200">
              <a:buAutoNum type="arabicPeriod"/>
            </a:pPr>
            <a:endParaRPr lang="en-US" dirty="0"/>
          </a:p>
        </p:txBody>
      </p:sp>
      <p:sp>
        <p:nvSpPr>
          <p:cNvPr id="4" name="Rectangle: Beveled 3">
            <a:extLst>
              <a:ext uri="{FF2B5EF4-FFF2-40B4-BE49-F238E27FC236}">
                <a16:creationId xmlns:a16="http://schemas.microsoft.com/office/drawing/2014/main" id="{B2D35F08-811B-42D7-A7BE-0B8933EE5D9A}"/>
              </a:ext>
            </a:extLst>
          </p:cNvPr>
          <p:cNvSpPr/>
          <p:nvPr/>
        </p:nvSpPr>
        <p:spPr>
          <a:xfrm>
            <a:off x="6985591" y="5241851"/>
            <a:ext cx="1020725" cy="83997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5" name="Rectangle: Rounded Corners 4">
            <a:extLst>
              <a:ext uri="{FF2B5EF4-FFF2-40B4-BE49-F238E27FC236}">
                <a16:creationId xmlns:a16="http://schemas.microsoft.com/office/drawing/2014/main" id="{17D3BDD9-27D4-4FAF-8CBF-FFFC56158AE0}"/>
              </a:ext>
            </a:extLst>
          </p:cNvPr>
          <p:cNvSpPr/>
          <p:nvPr/>
        </p:nvSpPr>
        <p:spPr>
          <a:xfrm>
            <a:off x="5306290" y="4350327"/>
            <a:ext cx="3186545"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FIB4 3.43 which is &gt;1.3 </a:t>
            </a:r>
            <a:r>
              <a:rPr lang="en-US" dirty="0">
                <a:sym typeface="Wingdings" panose="05000000000000000000" pitchFamily="2" charset="2"/>
              </a:rPr>
              <a:t> refer to Hepatology clinic</a:t>
            </a:r>
            <a:endParaRPr lang="en-US" dirty="0"/>
          </a:p>
        </p:txBody>
      </p:sp>
    </p:spTree>
    <p:extLst>
      <p:ext uri="{BB962C8B-B14F-4D97-AF65-F5344CB8AC3E}">
        <p14:creationId xmlns:p14="http://schemas.microsoft.com/office/powerpoint/2010/main" val="2715022840"/>
      </p:ext>
    </p:extLst>
  </p:cSld>
  <p:clrMapOvr>
    <a:masterClrMapping/>
  </p:clrMapOvr>
  <mc:AlternateContent xmlns:mc="http://schemas.openxmlformats.org/markup-compatibility/2006" xmlns:p14="http://schemas.microsoft.com/office/powerpoint/2010/main">
    <mc:Choice Requires="p14">
      <p:transition spd="slow" p14:dur="2000" advTm="1874"/>
    </mc:Choice>
    <mc:Fallback xmlns="">
      <p:transition spd="slow" advTm="1874"/>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b="1" dirty="0"/>
              <a:t>Management</a:t>
            </a:r>
          </a:p>
        </p:txBody>
      </p:sp>
      <p:sp>
        <p:nvSpPr>
          <p:cNvPr id="3" name="Subtitle 2"/>
          <p:cNvSpPr>
            <a:spLocks noGrp="1"/>
          </p:cNvSpPr>
          <p:nvPr>
            <p:ph type="subTitle" idx="1"/>
          </p:nvPr>
        </p:nvSpPr>
        <p:spPr/>
        <p:txBody>
          <a:bodyPr/>
          <a:lstStyle/>
          <a:p>
            <a:pPr marL="457200" indent="-457200">
              <a:buFont typeface="+mj-lt"/>
              <a:buAutoNum type="arabicPeriod"/>
            </a:pPr>
            <a:r>
              <a:rPr lang="en-US" dirty="0"/>
              <a:t>Life-style Modification</a:t>
            </a:r>
          </a:p>
          <a:p>
            <a:pPr marL="457200" indent="-457200">
              <a:buFont typeface="+mj-lt"/>
              <a:buAutoNum type="arabicPeriod"/>
            </a:pPr>
            <a:r>
              <a:rPr lang="en-US" dirty="0"/>
              <a:t>Weight loss Management</a:t>
            </a:r>
          </a:p>
          <a:p>
            <a:pPr marL="457200" indent="-457200">
              <a:buFont typeface="+mj-lt"/>
              <a:buAutoNum type="arabicPeriod"/>
            </a:pPr>
            <a:r>
              <a:rPr lang="en-US" dirty="0"/>
              <a:t>Liver Targeted Therapy</a:t>
            </a:r>
          </a:p>
        </p:txBody>
      </p:sp>
    </p:spTree>
    <p:extLst>
      <p:ext uri="{BB962C8B-B14F-4D97-AF65-F5344CB8AC3E}">
        <p14:creationId xmlns:p14="http://schemas.microsoft.com/office/powerpoint/2010/main" val="3609599886"/>
      </p:ext>
    </p:extLst>
  </p:cSld>
  <p:clrMapOvr>
    <a:masterClrMapping/>
  </p:clrMapOvr>
  <mc:AlternateContent xmlns:mc="http://schemas.openxmlformats.org/markup-compatibility/2006" xmlns:p14="http://schemas.microsoft.com/office/powerpoint/2010/main">
    <mc:Choice Requires="p14">
      <p:transition spd="slow" p14:dur="2000" advTm="3984"/>
    </mc:Choice>
    <mc:Fallback xmlns="">
      <p:transition spd="slow" advTm="3984"/>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DFA46-F20A-4CEC-856E-3B46AD188385}"/>
              </a:ext>
            </a:extLst>
          </p:cNvPr>
          <p:cNvSpPr>
            <a:spLocks noGrp="1"/>
          </p:cNvSpPr>
          <p:nvPr>
            <p:ph type="title"/>
          </p:nvPr>
        </p:nvSpPr>
        <p:spPr/>
        <p:txBody>
          <a:bodyPr/>
          <a:lstStyle/>
          <a:p>
            <a:r>
              <a:rPr lang="en-US" dirty="0"/>
              <a:t>Question -4 </a:t>
            </a:r>
          </a:p>
        </p:txBody>
      </p:sp>
      <p:sp>
        <p:nvSpPr>
          <p:cNvPr id="3" name="Content Placeholder 2">
            <a:extLst>
              <a:ext uri="{FF2B5EF4-FFF2-40B4-BE49-F238E27FC236}">
                <a16:creationId xmlns:a16="http://schemas.microsoft.com/office/drawing/2014/main" id="{A2340E36-3BF5-43BF-B849-5C11922944D1}"/>
              </a:ext>
            </a:extLst>
          </p:cNvPr>
          <p:cNvSpPr>
            <a:spLocks noGrp="1"/>
          </p:cNvSpPr>
          <p:nvPr>
            <p:ph idx="1"/>
          </p:nvPr>
        </p:nvSpPr>
        <p:spPr/>
        <p:txBody>
          <a:bodyPr>
            <a:normAutofit fontScale="92500" lnSpcReduction="10000"/>
          </a:bodyPr>
          <a:lstStyle/>
          <a:p>
            <a:r>
              <a:rPr lang="en-US" dirty="0"/>
              <a:t>A 55 YOM with BMI 35 kg/m2, hypertension who was found to have elevated liver enzymes.  Lab include AST 90 IU/L, ALT 110 IU/L, Alkaline phosphatase 210 IU/L, platelet 150K. Ultrasound showed bright liver. The investigation for elevated liver test include. SMA 1:20, IgG 1010, AMA negative. Ferritin 600, % saturation iron 25%, Hepatitis A, B and C serologies were negative.  Ultrasound showed increased echogenicity of liver.  Which of the following interventions is most strongly associated with </a:t>
            </a:r>
            <a:r>
              <a:rPr lang="en-US" b="1" dirty="0"/>
              <a:t>histologic improvement in steatohepatitis and fibrosis</a:t>
            </a:r>
            <a:r>
              <a:rPr lang="en-US" dirty="0"/>
              <a:t>?</a:t>
            </a:r>
          </a:p>
          <a:p>
            <a:r>
              <a:rPr lang="en-US" dirty="0"/>
              <a:t>A. Low-carbohydrate diet without weight loss</a:t>
            </a:r>
            <a:br>
              <a:rPr lang="en-US" dirty="0"/>
            </a:br>
            <a:r>
              <a:rPr lang="en-US" dirty="0"/>
              <a:t>B. Aerobic exercise without weight loss</a:t>
            </a:r>
            <a:br>
              <a:rPr lang="en-US" dirty="0"/>
            </a:br>
            <a:r>
              <a:rPr lang="en-US" dirty="0"/>
              <a:t>C. Vitamin supplementation</a:t>
            </a:r>
            <a:br>
              <a:rPr lang="en-US" dirty="0"/>
            </a:br>
            <a:r>
              <a:rPr lang="en-US" dirty="0"/>
              <a:t>D. Weight loss of ≥10% of body weight</a:t>
            </a:r>
            <a:br>
              <a:rPr lang="en-US" dirty="0"/>
            </a:br>
            <a:r>
              <a:rPr lang="en-US" dirty="0"/>
              <a:t>E. Intermittent fasting alone</a:t>
            </a:r>
          </a:p>
          <a:p>
            <a:pPr marL="0" indent="0">
              <a:buNone/>
            </a:pPr>
            <a:endParaRPr lang="en-US" dirty="0"/>
          </a:p>
        </p:txBody>
      </p:sp>
      <p:sp>
        <p:nvSpPr>
          <p:cNvPr id="4" name="Rectangle: Beveled 3">
            <a:extLst>
              <a:ext uri="{FF2B5EF4-FFF2-40B4-BE49-F238E27FC236}">
                <a16:creationId xmlns:a16="http://schemas.microsoft.com/office/drawing/2014/main" id="{0CAB2651-DE27-451F-9A51-EAF99255E98B}"/>
              </a:ext>
            </a:extLst>
          </p:cNvPr>
          <p:cNvSpPr/>
          <p:nvPr/>
        </p:nvSpPr>
        <p:spPr>
          <a:xfrm>
            <a:off x="6214533" y="5300133"/>
            <a:ext cx="999067" cy="897467"/>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Tree>
    <p:custDataLst>
      <p:tags r:id="rId1"/>
    </p:custDataLst>
    <p:extLst>
      <p:ext uri="{BB962C8B-B14F-4D97-AF65-F5344CB8AC3E}">
        <p14:creationId xmlns:p14="http://schemas.microsoft.com/office/powerpoint/2010/main" val="3254647211"/>
      </p:ext>
    </p:extLst>
  </p:cSld>
  <p:clrMapOvr>
    <a:masterClrMapping/>
  </p:clrMapOvr>
  <mc:AlternateContent xmlns:mc="http://schemas.openxmlformats.org/markup-compatibility/2006" xmlns:p14="http://schemas.microsoft.com/office/powerpoint/2010/main">
    <mc:Choice Requires="p14">
      <p:transition spd="slow" p14:dur="2000" advTm="30673"/>
    </mc:Choice>
    <mc:Fallback xmlns="">
      <p:transition spd="slow" advTm="306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8635"/>
            <a:ext cx="8229600" cy="990600"/>
          </a:xfrm>
          <a:prstGeom prst="rightArrow">
            <a:avLst/>
          </a:prstGeom>
        </p:spPr>
        <p:txBody>
          <a:bodyPr>
            <a:normAutofit fontScale="90000"/>
          </a:bodyPr>
          <a:lstStyle/>
          <a:p>
            <a:pPr algn="ctr"/>
            <a:r>
              <a:rPr lang="en-US" b="1" dirty="0"/>
              <a:t>Life-style Intervention</a:t>
            </a:r>
          </a:p>
        </p:txBody>
      </p:sp>
      <p:sp>
        <p:nvSpPr>
          <p:cNvPr id="7" name="Rectangle 6"/>
          <p:cNvSpPr/>
          <p:nvPr/>
        </p:nvSpPr>
        <p:spPr>
          <a:xfrm>
            <a:off x="1333950" y="6396335"/>
            <a:ext cx="4700000" cy="461665"/>
          </a:xfrm>
          <a:prstGeom prst="rect">
            <a:avLst/>
          </a:prstGeom>
        </p:spPr>
        <p:txBody>
          <a:bodyPr wrap="none">
            <a:spAutoFit/>
          </a:bodyPr>
          <a:lstStyle/>
          <a:p>
            <a:r>
              <a:rPr lang="en-US" baseline="30000" dirty="0"/>
              <a:t>Romero-Gómez M, et al. J </a:t>
            </a:r>
            <a:r>
              <a:rPr lang="en-US" baseline="30000" dirty="0" err="1"/>
              <a:t>Hepatol</a:t>
            </a:r>
            <a:r>
              <a:rPr lang="en-US" baseline="30000" dirty="0"/>
              <a:t>. 2017Oct;67(4):829-846</a:t>
            </a:r>
          </a:p>
          <a:p>
            <a:r>
              <a:rPr lang="en-US" baseline="30000" dirty="0" err="1"/>
              <a:t>Vilar</a:t>
            </a:r>
            <a:r>
              <a:rPr lang="en-US" baseline="30000" dirty="0"/>
              <a:t>-Gomez E et al. Gastroenterology.2015 Aug;149(2):367-78.35</a:t>
            </a:r>
          </a:p>
        </p:txBody>
      </p:sp>
      <p:graphicFrame>
        <p:nvGraphicFramePr>
          <p:cNvPr id="16" name="Diagram 15">
            <a:extLst>
              <a:ext uri="{FF2B5EF4-FFF2-40B4-BE49-F238E27FC236}">
                <a16:creationId xmlns:a16="http://schemas.microsoft.com/office/drawing/2014/main" id="{E041BA7A-2AEB-4F57-96F1-9EE7647A90C1}"/>
              </a:ext>
            </a:extLst>
          </p:cNvPr>
          <p:cNvGraphicFramePr/>
          <p:nvPr>
            <p:extLst>
              <p:ext uri="{D42A27DB-BD31-4B8C-83A1-F6EECF244321}">
                <p14:modId xmlns:p14="http://schemas.microsoft.com/office/powerpoint/2010/main" val="1866074271"/>
              </p:ext>
            </p:extLst>
          </p:nvPr>
        </p:nvGraphicFramePr>
        <p:xfrm>
          <a:off x="210889" y="1343957"/>
          <a:ext cx="8128000" cy="4119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allout: Left Arrow 3">
            <a:extLst>
              <a:ext uri="{FF2B5EF4-FFF2-40B4-BE49-F238E27FC236}">
                <a16:creationId xmlns:a16="http://schemas.microsoft.com/office/drawing/2014/main" id="{636B1B67-F581-42A8-8887-1C6FF62D76F0}"/>
              </a:ext>
            </a:extLst>
          </p:cNvPr>
          <p:cNvSpPr/>
          <p:nvPr/>
        </p:nvSpPr>
        <p:spPr>
          <a:xfrm>
            <a:off x="6781905" y="1802324"/>
            <a:ext cx="1897848"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t>12-70%of pts Achieve</a:t>
            </a:r>
          </a:p>
        </p:txBody>
      </p:sp>
      <p:sp>
        <p:nvSpPr>
          <p:cNvPr id="17" name="Callout: Left Arrow 16">
            <a:extLst>
              <a:ext uri="{FF2B5EF4-FFF2-40B4-BE49-F238E27FC236}">
                <a16:creationId xmlns:a16="http://schemas.microsoft.com/office/drawing/2014/main" id="{7A838DC4-00CC-42A0-A27E-83B00A383386}"/>
              </a:ext>
            </a:extLst>
          </p:cNvPr>
          <p:cNvSpPr/>
          <p:nvPr/>
        </p:nvSpPr>
        <p:spPr>
          <a:xfrm>
            <a:off x="6781905" y="2843810"/>
            <a:ext cx="1904895"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t>9-12%</a:t>
            </a:r>
          </a:p>
        </p:txBody>
      </p:sp>
      <p:sp>
        <p:nvSpPr>
          <p:cNvPr id="18" name="Callout: Left Arrow 17">
            <a:extLst>
              <a:ext uri="{FF2B5EF4-FFF2-40B4-BE49-F238E27FC236}">
                <a16:creationId xmlns:a16="http://schemas.microsoft.com/office/drawing/2014/main" id="{57E40B7D-31B9-420B-996B-BF6A34E47C9B}"/>
              </a:ext>
            </a:extLst>
          </p:cNvPr>
          <p:cNvSpPr/>
          <p:nvPr/>
        </p:nvSpPr>
        <p:spPr>
          <a:xfrm>
            <a:off x="6781904" y="3885296"/>
            <a:ext cx="1976016"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t>9-10%</a:t>
            </a:r>
          </a:p>
        </p:txBody>
      </p:sp>
      <p:sp>
        <p:nvSpPr>
          <p:cNvPr id="5" name="Pentagon 4">
            <a:extLst>
              <a:ext uri="{FF2B5EF4-FFF2-40B4-BE49-F238E27FC236}">
                <a16:creationId xmlns:a16="http://schemas.microsoft.com/office/drawing/2014/main" id="{A0AE33F0-B81E-B054-4369-06FEC63C4029}"/>
              </a:ext>
            </a:extLst>
          </p:cNvPr>
          <p:cNvSpPr/>
          <p:nvPr/>
        </p:nvSpPr>
        <p:spPr>
          <a:xfrm>
            <a:off x="904876" y="5651166"/>
            <a:ext cx="2038865" cy="55757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Lean NAFLD</a:t>
            </a:r>
          </a:p>
        </p:txBody>
      </p:sp>
      <p:sp>
        <p:nvSpPr>
          <p:cNvPr id="6" name="Chevron 5">
            <a:extLst>
              <a:ext uri="{FF2B5EF4-FFF2-40B4-BE49-F238E27FC236}">
                <a16:creationId xmlns:a16="http://schemas.microsoft.com/office/drawing/2014/main" id="{104E5E5F-3640-4B35-A116-27BC269C910D}"/>
              </a:ext>
            </a:extLst>
          </p:cNvPr>
          <p:cNvSpPr/>
          <p:nvPr/>
        </p:nvSpPr>
        <p:spPr>
          <a:xfrm>
            <a:off x="3002692" y="5651166"/>
            <a:ext cx="4386649" cy="62606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3-5% weight loss, exercise, avoid Fructose</a:t>
            </a:r>
          </a:p>
        </p:txBody>
      </p:sp>
      <p:sp>
        <p:nvSpPr>
          <p:cNvPr id="8" name="Rectangle 7">
            <a:extLst>
              <a:ext uri="{FF2B5EF4-FFF2-40B4-BE49-F238E27FC236}">
                <a16:creationId xmlns:a16="http://schemas.microsoft.com/office/drawing/2014/main" id="{6FD3B416-E333-0623-EDF1-A85DC2005748}"/>
              </a:ext>
            </a:extLst>
          </p:cNvPr>
          <p:cNvSpPr/>
          <p:nvPr/>
        </p:nvSpPr>
        <p:spPr>
          <a:xfrm>
            <a:off x="1333950" y="6719500"/>
            <a:ext cx="5375189" cy="276999"/>
          </a:xfrm>
          <a:prstGeom prst="rect">
            <a:avLst/>
          </a:prstGeom>
        </p:spPr>
        <p:txBody>
          <a:bodyPr wrap="square">
            <a:spAutoFit/>
          </a:bodyPr>
          <a:lstStyle/>
          <a:p>
            <a:r>
              <a:rPr lang="hr-HR" baseline="30000" dirty="0"/>
              <a:t>AGA </a:t>
            </a:r>
            <a:r>
              <a:rPr lang="hr-HR" baseline="30000" dirty="0" err="1"/>
              <a:t>clinical</a:t>
            </a:r>
            <a:r>
              <a:rPr lang="hr-HR" baseline="30000" dirty="0"/>
              <a:t> </a:t>
            </a:r>
            <a:r>
              <a:rPr lang="hr-HR" baseline="30000" dirty="0" err="1"/>
              <a:t>practice</a:t>
            </a:r>
            <a:r>
              <a:rPr lang="hr-HR" baseline="30000" dirty="0"/>
              <a:t> </a:t>
            </a:r>
            <a:r>
              <a:rPr lang="hr-HR" baseline="30000" dirty="0" err="1"/>
              <a:t>update</a:t>
            </a:r>
            <a:r>
              <a:rPr lang="hr-HR" baseline="30000" dirty="0"/>
              <a:t>: </a:t>
            </a:r>
            <a:r>
              <a:rPr lang="hr-HR" baseline="30000" dirty="0" err="1"/>
              <a:t>Lean</a:t>
            </a:r>
            <a:r>
              <a:rPr lang="hr-HR" baseline="30000" dirty="0"/>
              <a:t> NAFLD: </a:t>
            </a:r>
            <a:r>
              <a:rPr lang="hr-HR" baseline="30000" dirty="0" err="1"/>
              <a:t>Gastroenterology</a:t>
            </a:r>
            <a:r>
              <a:rPr lang="hr-HR" baseline="30000" dirty="0"/>
              <a:t> 2022 –In press</a:t>
            </a:r>
          </a:p>
        </p:txBody>
      </p:sp>
    </p:spTree>
    <p:custDataLst>
      <p:tags r:id="rId1"/>
    </p:custDataLst>
    <p:extLst>
      <p:ext uri="{BB962C8B-B14F-4D97-AF65-F5344CB8AC3E}">
        <p14:creationId xmlns:p14="http://schemas.microsoft.com/office/powerpoint/2010/main" val="2326118973"/>
      </p:ext>
    </p:extLst>
  </p:cSld>
  <p:clrMapOvr>
    <a:masterClrMapping/>
  </p:clrMapOvr>
  <mc:AlternateContent xmlns:mc="http://schemas.openxmlformats.org/markup-compatibility/2006" xmlns:p14="http://schemas.microsoft.com/office/powerpoint/2010/main">
    <mc:Choice Requires="p14">
      <p:transition spd="slow" p14:dur="2000" advTm="62162"/>
    </mc:Choice>
    <mc:Fallback xmlns="">
      <p:transition spd="slow" advTm="62162"/>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BD19B-8D2D-65D4-CD8E-B04FDBABF359}"/>
              </a:ext>
            </a:extLst>
          </p:cNvPr>
          <p:cNvSpPr>
            <a:spLocks noGrp="1"/>
          </p:cNvSpPr>
          <p:nvPr>
            <p:ph type="title"/>
          </p:nvPr>
        </p:nvSpPr>
        <p:spPr/>
        <p:txBody>
          <a:bodyPr>
            <a:normAutofit fontScale="90000"/>
          </a:bodyPr>
          <a:lstStyle/>
          <a:p>
            <a:r>
              <a:rPr lang="en-US" dirty="0"/>
              <a:t>Answer 4 : D Weight loss of ≥10% of body weight</a:t>
            </a:r>
          </a:p>
        </p:txBody>
      </p:sp>
      <p:sp>
        <p:nvSpPr>
          <p:cNvPr id="3" name="Content Placeholder 2">
            <a:extLst>
              <a:ext uri="{FF2B5EF4-FFF2-40B4-BE49-F238E27FC236}">
                <a16:creationId xmlns:a16="http://schemas.microsoft.com/office/drawing/2014/main" id="{2D88A01D-CA5A-44F3-C15C-C5CA6BE129D1}"/>
              </a:ext>
            </a:extLst>
          </p:cNvPr>
          <p:cNvSpPr>
            <a:spLocks noGrp="1"/>
          </p:cNvSpPr>
          <p:nvPr>
            <p:ph idx="1"/>
          </p:nvPr>
        </p:nvSpPr>
        <p:spPr/>
        <p:txBody>
          <a:bodyPr/>
          <a:lstStyle/>
          <a:p>
            <a:r>
              <a:rPr lang="en-US" dirty="0"/>
              <a:t>Sustained </a:t>
            </a:r>
            <a:r>
              <a:rPr lang="en-US" b="1" dirty="0"/>
              <a:t>≥10% weight loss</a:t>
            </a:r>
            <a:r>
              <a:rPr lang="en-US" dirty="0"/>
              <a:t> is associated with:</a:t>
            </a:r>
          </a:p>
          <a:p>
            <a:r>
              <a:rPr lang="en-US" dirty="0"/>
              <a:t>Resolution of steatohepatitis</a:t>
            </a:r>
          </a:p>
          <a:p>
            <a:r>
              <a:rPr lang="en-US" dirty="0"/>
              <a:t>Improvement in fibrosis</a:t>
            </a:r>
          </a:p>
          <a:p>
            <a:r>
              <a:rPr lang="en-US" dirty="0"/>
              <a:t>Reduction in liver-related outcomes</a:t>
            </a:r>
          </a:p>
          <a:p>
            <a:r>
              <a:rPr lang="en-US" dirty="0"/>
              <a:t>Exercise and dietary changes are beneficial, but </a:t>
            </a:r>
            <a:r>
              <a:rPr lang="en-US" b="1" dirty="0"/>
              <a:t>magnitude of weight loss</a:t>
            </a:r>
            <a:r>
              <a:rPr lang="en-US" dirty="0"/>
              <a:t> is the key determinant of histologic improvement. Vitamin supplementation alone has not shown consistent benefit.</a:t>
            </a:r>
          </a:p>
        </p:txBody>
      </p:sp>
    </p:spTree>
    <p:extLst>
      <p:ext uri="{BB962C8B-B14F-4D97-AF65-F5344CB8AC3E}">
        <p14:creationId xmlns:p14="http://schemas.microsoft.com/office/powerpoint/2010/main" val="31487662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340"/>
            <a:ext cx="8229600" cy="990600"/>
          </a:xfrm>
        </p:spPr>
        <p:txBody>
          <a:bodyPr/>
          <a:lstStyle/>
          <a:p>
            <a:pPr algn="ctr"/>
            <a:r>
              <a:rPr lang="en-US" b="1" dirty="0"/>
              <a:t>Dietary Changes</a:t>
            </a:r>
          </a:p>
        </p:txBody>
      </p:sp>
      <p:graphicFrame>
        <p:nvGraphicFramePr>
          <p:cNvPr id="5" name="Diagram 4"/>
          <p:cNvGraphicFramePr/>
          <p:nvPr>
            <p:extLst>
              <p:ext uri="{D42A27DB-BD31-4B8C-83A1-F6EECF244321}">
                <p14:modId xmlns:p14="http://schemas.microsoft.com/office/powerpoint/2010/main" val="2321640076"/>
              </p:ext>
            </p:extLst>
          </p:nvPr>
        </p:nvGraphicFramePr>
        <p:xfrm>
          <a:off x="564673" y="848882"/>
          <a:ext cx="7893611" cy="2729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989310" y="6515957"/>
            <a:ext cx="6681490" cy="451406"/>
          </a:xfrm>
          <a:prstGeom prst="rect">
            <a:avLst/>
          </a:prstGeom>
        </p:spPr>
        <p:txBody>
          <a:bodyPr wrap="square">
            <a:spAutoFit/>
          </a:bodyPr>
          <a:lstStyle/>
          <a:p>
            <a:r>
              <a:rPr lang="en-US" sz="1400" baseline="30000" dirty="0">
                <a:hlinkClick r:id="rId8"/>
              </a:rPr>
              <a:t>Vlad Ratziu</a:t>
            </a:r>
            <a:r>
              <a:rPr lang="en-US" sz="1400" baseline="30000" dirty="0"/>
              <a:t> </a:t>
            </a:r>
            <a:r>
              <a:rPr lang="en-US" sz="1400" baseline="30000" dirty="0">
                <a:hlinkClick r:id="rId9"/>
              </a:rPr>
              <a:t>1</a:t>
            </a:r>
            <a:r>
              <a:rPr lang="en-US" sz="1400" baseline="30000" dirty="0"/>
              <a:t>, et al. Transplantation. 2019 Jan;103(1):28-38.</a:t>
            </a:r>
            <a:r>
              <a:rPr lang="en-US" sz="1400" dirty="0"/>
              <a:t> </a:t>
            </a:r>
            <a:r>
              <a:rPr lang="en-US" sz="1400" baseline="30000" dirty="0"/>
              <a:t>Romero-Gómez M, et al. J </a:t>
            </a:r>
            <a:r>
              <a:rPr lang="en-US" sz="1400" baseline="30000" dirty="0" err="1"/>
              <a:t>Hepatol</a:t>
            </a:r>
            <a:r>
              <a:rPr lang="en-US" sz="1400" baseline="30000" dirty="0"/>
              <a:t>. 2017Oct;67(4):829-846.Torres M et al. </a:t>
            </a:r>
            <a:r>
              <a:rPr lang="en-US" sz="1400" baseline="30000" dirty="0">
                <a:hlinkClick r:id="rId10"/>
              </a:rPr>
              <a:t>Nutrients</a:t>
            </a:r>
            <a:r>
              <a:rPr lang="en-US" sz="1400" baseline="30000" dirty="0"/>
              <a:t>. 2019 Dec; 11(12): 2971.</a:t>
            </a:r>
          </a:p>
        </p:txBody>
      </p:sp>
      <p:graphicFrame>
        <p:nvGraphicFramePr>
          <p:cNvPr id="9" name="Diagram 8"/>
          <p:cNvGraphicFramePr/>
          <p:nvPr>
            <p:extLst>
              <p:ext uri="{D42A27DB-BD31-4B8C-83A1-F6EECF244321}">
                <p14:modId xmlns:p14="http://schemas.microsoft.com/office/powerpoint/2010/main" val="1113232495"/>
              </p:ext>
            </p:extLst>
          </p:nvPr>
        </p:nvGraphicFramePr>
        <p:xfrm>
          <a:off x="6547" y="2794154"/>
          <a:ext cx="9144000" cy="456934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8" name="Picture 7"/>
          <p:cNvPicPr>
            <a:picLocks noChangeAspect="1"/>
          </p:cNvPicPr>
          <p:nvPr/>
        </p:nvPicPr>
        <p:blipFill>
          <a:blip r:embed="rId16"/>
          <a:stretch>
            <a:fillRect/>
          </a:stretch>
        </p:blipFill>
        <p:spPr>
          <a:xfrm>
            <a:off x="7442201" y="395288"/>
            <a:ext cx="1701800" cy="1306512"/>
          </a:xfrm>
          <a:prstGeom prst="rect">
            <a:avLst/>
          </a:prstGeom>
        </p:spPr>
      </p:pic>
    </p:spTree>
    <p:extLst>
      <p:ext uri="{BB962C8B-B14F-4D97-AF65-F5344CB8AC3E}">
        <p14:creationId xmlns:p14="http://schemas.microsoft.com/office/powerpoint/2010/main" val="349852737"/>
      </p:ext>
    </p:extLst>
  </p:cSld>
  <p:clrMapOvr>
    <a:masterClrMapping/>
  </p:clrMapOvr>
  <mc:AlternateContent xmlns:mc="http://schemas.openxmlformats.org/markup-compatibility/2006" xmlns:p14="http://schemas.microsoft.com/office/powerpoint/2010/main">
    <mc:Choice Requires="p14">
      <p:transition spd="slow" p14:dur="2000" advTm="65752"/>
    </mc:Choice>
    <mc:Fallback xmlns="">
      <p:transition spd="slow" advTm="65752"/>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BF14-4EA5-CA02-5678-5D1A55D2F274}"/>
              </a:ext>
            </a:extLst>
          </p:cNvPr>
          <p:cNvSpPr>
            <a:spLocks noGrp="1"/>
          </p:cNvSpPr>
          <p:nvPr>
            <p:ph type="title"/>
          </p:nvPr>
        </p:nvSpPr>
        <p:spPr/>
        <p:txBody>
          <a:bodyPr>
            <a:normAutofit/>
          </a:bodyPr>
          <a:lstStyle/>
          <a:p>
            <a:r>
              <a:rPr lang="en-US" dirty="0"/>
              <a:t>Question 5: </a:t>
            </a:r>
          </a:p>
        </p:txBody>
      </p:sp>
      <p:sp>
        <p:nvSpPr>
          <p:cNvPr id="3" name="Content Placeholder 2">
            <a:extLst>
              <a:ext uri="{FF2B5EF4-FFF2-40B4-BE49-F238E27FC236}">
                <a16:creationId xmlns:a16="http://schemas.microsoft.com/office/drawing/2014/main" id="{4C80DEAE-E794-8751-DC85-EB7A6B05962B}"/>
              </a:ext>
            </a:extLst>
          </p:cNvPr>
          <p:cNvSpPr>
            <a:spLocks noGrp="1"/>
          </p:cNvSpPr>
          <p:nvPr>
            <p:ph idx="1"/>
          </p:nvPr>
        </p:nvSpPr>
        <p:spPr/>
        <p:txBody>
          <a:bodyPr/>
          <a:lstStyle/>
          <a:p>
            <a:pPr marL="0" indent="0">
              <a:buNone/>
            </a:pPr>
            <a:r>
              <a:rPr lang="en-US" dirty="0"/>
              <a:t>A 49-year-old woman with obesity (BMI 36 kg/m²), type 2 diabetes, and biopsy-proven MASLD with steatohepatitis (F2 fibrosis) who is at the clinic for follow up. </a:t>
            </a:r>
            <a:r>
              <a:rPr lang="en-US" b="1" u="sng" dirty="0"/>
              <a:t>What is the most beneficial therapy</a:t>
            </a:r>
            <a:r>
              <a:rPr lang="en-US" dirty="0"/>
              <a:t> ?</a:t>
            </a:r>
          </a:p>
          <a:p>
            <a:pPr marL="457200" indent="-457200">
              <a:buAutoNum type="alphaUcPeriod"/>
            </a:pPr>
            <a:r>
              <a:rPr lang="en-US" dirty="0"/>
              <a:t>Phlebotomy</a:t>
            </a:r>
          </a:p>
          <a:p>
            <a:pPr marL="457200" indent="-457200">
              <a:buAutoNum type="alphaUcPeriod"/>
            </a:pPr>
            <a:r>
              <a:rPr lang="en-US" dirty="0" err="1"/>
              <a:t>Semaglutide</a:t>
            </a:r>
            <a:r>
              <a:rPr lang="en-US" dirty="0"/>
              <a:t> &amp; Weight loss</a:t>
            </a:r>
          </a:p>
          <a:p>
            <a:pPr marL="457200" indent="-457200">
              <a:buAutoNum type="alphaUcPeriod"/>
            </a:pPr>
            <a:r>
              <a:rPr lang="en-US" dirty="0"/>
              <a:t>Pioglitazone </a:t>
            </a:r>
          </a:p>
          <a:p>
            <a:pPr marL="457200" indent="-457200">
              <a:buAutoNum type="alphaUcPeriod"/>
            </a:pPr>
            <a:r>
              <a:rPr lang="en-US" dirty="0"/>
              <a:t>Prednisone</a:t>
            </a:r>
          </a:p>
        </p:txBody>
      </p:sp>
      <p:sp>
        <p:nvSpPr>
          <p:cNvPr id="4" name="Rectangle: Beveled 3">
            <a:extLst>
              <a:ext uri="{FF2B5EF4-FFF2-40B4-BE49-F238E27FC236}">
                <a16:creationId xmlns:a16="http://schemas.microsoft.com/office/drawing/2014/main" id="{7B8D3BF2-D716-FD56-3D75-82A852757A3E}"/>
              </a:ext>
            </a:extLst>
          </p:cNvPr>
          <p:cNvSpPr/>
          <p:nvPr/>
        </p:nvSpPr>
        <p:spPr>
          <a:xfrm>
            <a:off x="6214533" y="5300133"/>
            <a:ext cx="999067" cy="897467"/>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Tree>
    <p:extLst>
      <p:ext uri="{BB962C8B-B14F-4D97-AF65-F5344CB8AC3E}">
        <p14:creationId xmlns:p14="http://schemas.microsoft.com/office/powerpoint/2010/main" val="411688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84300"/>
            <a:ext cx="7848600" cy="1927225"/>
          </a:xfrm>
        </p:spPr>
        <p:txBody>
          <a:bodyPr/>
          <a:lstStyle/>
          <a:p>
            <a:pPr algn="ctr"/>
            <a:r>
              <a:rPr lang="en-US" b="1" dirty="0"/>
              <a:t>Therapies for </a:t>
            </a:r>
            <a:r>
              <a:rPr lang="en-US" b="1" dirty="0" err="1"/>
              <a:t>mASLD</a:t>
            </a:r>
            <a:r>
              <a:rPr lang="en-US" b="1" dirty="0"/>
              <a:t>/MASH</a:t>
            </a:r>
          </a:p>
        </p:txBody>
      </p:sp>
      <p:sp>
        <p:nvSpPr>
          <p:cNvPr id="3" name="Subtitle 2"/>
          <p:cNvSpPr>
            <a:spLocks noGrp="1"/>
          </p:cNvSpPr>
          <p:nvPr>
            <p:ph type="subTitle" idx="1"/>
          </p:nvPr>
        </p:nvSpPr>
        <p:spPr/>
        <p:txBody>
          <a:bodyPr/>
          <a:lstStyle/>
          <a:p>
            <a:r>
              <a:rPr lang="en-US" dirty="0"/>
              <a:t>Medical and Surgical/Endoscopic Therapies</a:t>
            </a:r>
          </a:p>
        </p:txBody>
      </p:sp>
    </p:spTree>
    <p:extLst>
      <p:ext uri="{BB962C8B-B14F-4D97-AF65-F5344CB8AC3E}">
        <p14:creationId xmlns:p14="http://schemas.microsoft.com/office/powerpoint/2010/main" val="1440007149"/>
      </p:ext>
    </p:extLst>
  </p:cSld>
  <p:clrMapOvr>
    <a:masterClrMapping/>
  </p:clrMapOvr>
  <mc:AlternateContent xmlns:mc="http://schemas.openxmlformats.org/markup-compatibility/2006" xmlns:p14="http://schemas.microsoft.com/office/powerpoint/2010/main">
    <mc:Choice Requires="p14">
      <p:transition spd="slow" p14:dur="2000" advTm="14384"/>
    </mc:Choice>
    <mc:Fallback xmlns="">
      <p:transition spd="slow" advTm="14384"/>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2FD4D-999D-E429-2908-2E531D106E46}"/>
              </a:ext>
            </a:extLst>
          </p:cNvPr>
          <p:cNvSpPr>
            <a:spLocks noGrp="1"/>
          </p:cNvSpPr>
          <p:nvPr>
            <p:ph type="ctrTitle"/>
          </p:nvPr>
        </p:nvSpPr>
        <p:spPr/>
        <p:txBody>
          <a:bodyPr/>
          <a:lstStyle/>
          <a:p>
            <a:pPr algn="ctr"/>
            <a:r>
              <a:rPr lang="en-US" b="1" dirty="0"/>
              <a:t>FDA Approved Medicine- non cirrhosis (F2-3)</a:t>
            </a:r>
          </a:p>
        </p:txBody>
      </p:sp>
      <p:sp>
        <p:nvSpPr>
          <p:cNvPr id="3" name="Subtitle 2">
            <a:extLst>
              <a:ext uri="{FF2B5EF4-FFF2-40B4-BE49-F238E27FC236}">
                <a16:creationId xmlns:a16="http://schemas.microsoft.com/office/drawing/2014/main" id="{FC2A4EA1-3227-A09F-1C30-A2C24F54DF24}"/>
              </a:ext>
            </a:extLst>
          </p:cNvPr>
          <p:cNvSpPr>
            <a:spLocks noGrp="1"/>
          </p:cNvSpPr>
          <p:nvPr>
            <p:ph type="subTitle" idx="1"/>
          </p:nvPr>
        </p:nvSpPr>
        <p:spPr/>
        <p:txBody>
          <a:bodyPr/>
          <a:lstStyle/>
          <a:p>
            <a:pPr marL="457200" indent="-457200">
              <a:buFont typeface="+mj-lt"/>
              <a:buAutoNum type="arabicPeriod"/>
            </a:pPr>
            <a:r>
              <a:rPr lang="en-US" dirty="0" err="1"/>
              <a:t>Resmetirom</a:t>
            </a:r>
            <a:r>
              <a:rPr lang="en-US" dirty="0"/>
              <a:t> (</a:t>
            </a:r>
            <a:r>
              <a:rPr lang="en-US" dirty="0" err="1"/>
              <a:t>Rezdiffra</a:t>
            </a:r>
            <a:r>
              <a:rPr lang="en-US" dirty="0"/>
              <a:t>)</a:t>
            </a:r>
          </a:p>
          <a:p>
            <a:pPr marL="457200" indent="-457200">
              <a:buFont typeface="+mj-lt"/>
              <a:buAutoNum type="arabicPeriod"/>
            </a:pPr>
            <a:r>
              <a:rPr lang="en-US" dirty="0" err="1"/>
              <a:t>Semaglutide</a:t>
            </a:r>
            <a:r>
              <a:rPr lang="en-US" dirty="0"/>
              <a:t> (</a:t>
            </a:r>
            <a:r>
              <a:rPr lang="en-US" dirty="0" err="1"/>
              <a:t>Wegovy</a:t>
            </a:r>
            <a:r>
              <a:rPr lang="en-US" dirty="0"/>
              <a:t>)</a:t>
            </a:r>
          </a:p>
        </p:txBody>
      </p:sp>
    </p:spTree>
    <p:extLst>
      <p:ext uri="{BB962C8B-B14F-4D97-AF65-F5344CB8AC3E}">
        <p14:creationId xmlns:p14="http://schemas.microsoft.com/office/powerpoint/2010/main" val="3614689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 action="ppaction://hlinkshowjump?jump=nextslide"/>
            <a:extLst>
              <a:ext uri="{FF2B5EF4-FFF2-40B4-BE49-F238E27FC236}">
                <a16:creationId xmlns:a16="http://schemas.microsoft.com/office/drawing/2014/main" id="{B9693474-9B96-4FC7-9E0C-D2AAC2F3472E}"/>
              </a:ext>
            </a:extLst>
          </p:cNvPr>
          <p:cNvPicPr>
            <a:picLocks noChangeAspect="1"/>
          </p:cNvPicPr>
          <p:nvPr/>
        </p:nvPicPr>
        <p:blipFill>
          <a:blip r:embed="rId2"/>
          <a:stretch>
            <a:fillRect/>
          </a:stretch>
        </p:blipFill>
        <p:spPr>
          <a:xfrm>
            <a:off x="266700" y="1737361"/>
            <a:ext cx="8100060" cy="4834035"/>
          </a:xfrm>
          <a:prstGeom prst="rect">
            <a:avLst/>
          </a:prstGeom>
        </p:spPr>
      </p:pic>
      <p:sp>
        <p:nvSpPr>
          <p:cNvPr id="2" name="Title 1">
            <a:extLst>
              <a:ext uri="{FF2B5EF4-FFF2-40B4-BE49-F238E27FC236}">
                <a16:creationId xmlns:a16="http://schemas.microsoft.com/office/drawing/2014/main" id="{75B02A03-D80A-CC5F-3954-942199049FC3}"/>
              </a:ext>
            </a:extLst>
          </p:cNvPr>
          <p:cNvSpPr>
            <a:spLocks noGrp="1"/>
          </p:cNvSpPr>
          <p:nvPr>
            <p:ph type="title"/>
          </p:nvPr>
        </p:nvSpPr>
        <p:spPr>
          <a:xfrm>
            <a:off x="822960" y="286604"/>
            <a:ext cx="7543800" cy="1450757"/>
          </a:xfrm>
        </p:spPr>
        <p:txBody>
          <a:bodyPr/>
          <a:lstStyle/>
          <a:p>
            <a:pPr algn="ctr"/>
            <a:r>
              <a:rPr lang="en-US" dirty="0"/>
              <a:t>New Nomenclature –</a:t>
            </a:r>
            <a:r>
              <a:rPr lang="en-US" dirty="0" err="1"/>
              <a:t>Steatotic</a:t>
            </a:r>
            <a:r>
              <a:rPr lang="en-US" dirty="0"/>
              <a:t> Liver Disease (SLD)</a:t>
            </a:r>
          </a:p>
        </p:txBody>
      </p:sp>
      <p:pic>
        <p:nvPicPr>
          <p:cNvPr id="5" name="Google Shape;98;p2" descr="image001">
            <a:extLst>
              <a:ext uri="{FF2B5EF4-FFF2-40B4-BE49-F238E27FC236}">
                <a16:creationId xmlns:a16="http://schemas.microsoft.com/office/drawing/2014/main" id="{21486386-00AE-5AA7-B355-4FC59AFD24EE}"/>
              </a:ext>
            </a:extLst>
          </p:cNvPr>
          <p:cNvPicPr preferRelativeResize="0"/>
          <p:nvPr/>
        </p:nvPicPr>
        <p:blipFill rotWithShape="1">
          <a:blip r:embed="rId3">
            <a:alphaModFix/>
          </a:blip>
          <a:srcRect/>
          <a:stretch/>
        </p:blipFill>
        <p:spPr>
          <a:xfrm>
            <a:off x="8039100" y="21127"/>
            <a:ext cx="1104900" cy="504825"/>
          </a:xfrm>
          <a:prstGeom prst="rect">
            <a:avLst/>
          </a:prstGeom>
          <a:noFill/>
          <a:ln>
            <a:noFill/>
          </a:ln>
        </p:spPr>
      </p:pic>
      <p:sp>
        <p:nvSpPr>
          <p:cNvPr id="4" name="Right Arrow 3">
            <a:hlinkClick r:id="rId4" action="ppaction://hlinksldjump"/>
            <a:extLst>
              <a:ext uri="{FF2B5EF4-FFF2-40B4-BE49-F238E27FC236}">
                <a16:creationId xmlns:a16="http://schemas.microsoft.com/office/drawing/2014/main" id="{0520910E-EC9C-29F7-2973-89331F7D6315}"/>
              </a:ext>
            </a:extLst>
          </p:cNvPr>
          <p:cNvSpPr/>
          <p:nvPr/>
        </p:nvSpPr>
        <p:spPr>
          <a:xfrm>
            <a:off x="5676900" y="6578600"/>
            <a:ext cx="1028700" cy="2834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9565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p:nvPr/>
        </p:nvPicPr>
        <p:blipFill>
          <a:blip r:embed="rId3"/>
          <a:stretch/>
        </p:blipFill>
        <p:spPr>
          <a:xfrm>
            <a:off x="6582706" y="6448235"/>
            <a:ext cx="2255294" cy="349094"/>
          </a:xfrm>
          <a:prstGeom prst="rect">
            <a:avLst/>
          </a:prstGeom>
          <a:ln>
            <a:noFill/>
          </a:ln>
        </p:spPr>
      </p:pic>
      <p:sp>
        <p:nvSpPr>
          <p:cNvPr id="45" name="TextShape 1"/>
          <p:cNvSpPr txBox="1"/>
          <p:nvPr/>
        </p:nvSpPr>
        <p:spPr>
          <a:xfrm>
            <a:off x="388588" y="6543275"/>
            <a:ext cx="6194118" cy="473294"/>
          </a:xfrm>
          <a:prstGeom prst="rect">
            <a:avLst/>
          </a:prstGeom>
          <a:noFill/>
          <a:ln>
            <a:noFill/>
          </a:ln>
        </p:spPr>
        <p:txBody>
          <a:bodyPr lIns="0" tIns="0" rIns="0" bIns="0" anchor="ctr"/>
          <a:lstStyle/>
          <a:p>
            <a:pPr>
              <a:lnSpc>
                <a:spcPct val="97000"/>
              </a:lnSpc>
            </a:pPr>
            <a:r>
              <a:rPr lang="en-US" sz="900" b="1" spc="-1">
                <a:latin typeface="Arial"/>
                <a:ea typeface="Arial Unicode MS"/>
              </a:rPr>
              <a:t>SA Harrison et al. N Engl J Med 2024;390:497-509.</a:t>
            </a:r>
            <a:endParaRPr lang="en-US" sz="900" spc="-1">
              <a:latin typeface="Arial"/>
            </a:endParaRPr>
          </a:p>
        </p:txBody>
      </p:sp>
      <p:pic>
        <p:nvPicPr>
          <p:cNvPr id="46" name="Picture 45"/>
          <p:cNvPicPr/>
          <p:nvPr/>
        </p:nvPicPr>
        <p:blipFill>
          <a:blip r:embed="rId4"/>
          <a:stretch/>
        </p:blipFill>
        <p:spPr>
          <a:xfrm>
            <a:off x="306000" y="1792981"/>
            <a:ext cx="4882551" cy="4828235"/>
          </a:xfrm>
          <a:prstGeom prst="rect">
            <a:avLst/>
          </a:prstGeom>
          <a:ln>
            <a:noFill/>
          </a:ln>
        </p:spPr>
      </p:pic>
      <p:sp>
        <p:nvSpPr>
          <p:cNvPr id="2" name="Title 1">
            <a:extLst>
              <a:ext uri="{FF2B5EF4-FFF2-40B4-BE49-F238E27FC236}">
                <a16:creationId xmlns:a16="http://schemas.microsoft.com/office/drawing/2014/main" id="{279A9C69-C9CA-463E-BA10-7886E773C4EA}"/>
              </a:ext>
            </a:extLst>
          </p:cNvPr>
          <p:cNvSpPr>
            <a:spLocks noGrp="1"/>
          </p:cNvSpPr>
          <p:nvPr>
            <p:ph type="title"/>
          </p:nvPr>
        </p:nvSpPr>
        <p:spPr>
          <a:xfrm>
            <a:off x="306000" y="233621"/>
            <a:ext cx="8229600" cy="990600"/>
          </a:xfrm>
        </p:spPr>
        <p:txBody>
          <a:bodyPr/>
          <a:lstStyle/>
          <a:p>
            <a:pPr algn="ctr"/>
            <a:r>
              <a:rPr lang="en-US" b="1" dirty="0" err="1"/>
              <a:t>Resmetirom</a:t>
            </a:r>
            <a:r>
              <a:rPr lang="en-US" b="1" dirty="0"/>
              <a:t> (</a:t>
            </a:r>
            <a:r>
              <a:rPr lang="en-US" b="1" dirty="0" err="1"/>
              <a:t>Rezdiffra</a:t>
            </a:r>
            <a:r>
              <a:rPr lang="en-US" b="1" dirty="0"/>
              <a:t>)</a:t>
            </a:r>
          </a:p>
        </p:txBody>
      </p:sp>
      <p:sp>
        <p:nvSpPr>
          <p:cNvPr id="7" name="Content Placeholder 6">
            <a:extLst>
              <a:ext uri="{FF2B5EF4-FFF2-40B4-BE49-F238E27FC236}">
                <a16:creationId xmlns:a16="http://schemas.microsoft.com/office/drawing/2014/main" id="{6365E738-9286-CE19-359E-14541821AEA5}"/>
              </a:ext>
            </a:extLst>
          </p:cNvPr>
          <p:cNvSpPr>
            <a:spLocks noGrp="1"/>
          </p:cNvSpPr>
          <p:nvPr>
            <p:ph idx="1"/>
          </p:nvPr>
        </p:nvSpPr>
        <p:spPr>
          <a:xfrm>
            <a:off x="211251" y="1019577"/>
            <a:ext cx="8229600" cy="4876800"/>
          </a:xfrm>
        </p:spPr>
        <p:txBody>
          <a:bodyPr>
            <a:normAutofit/>
          </a:bodyPr>
          <a:lstStyle/>
          <a:p>
            <a:r>
              <a:rPr lang="en-US" sz="1400" b="0" i="0" dirty="0">
                <a:solidFill>
                  <a:srgbClr val="4D4D4D"/>
                </a:solidFill>
                <a:effectLst/>
              </a:rPr>
              <a:t>Thyroid Hormone Receptor Beta Agonist  (THR-</a:t>
            </a:r>
            <a:r>
              <a:rPr lang="el-GR" sz="1400" b="0" i="0" dirty="0">
                <a:solidFill>
                  <a:srgbClr val="4D4D4D"/>
                </a:solidFill>
                <a:effectLst/>
              </a:rPr>
              <a:t>β)–</a:t>
            </a:r>
            <a:r>
              <a:rPr lang="en-US" sz="1400" b="0" i="0" dirty="0">
                <a:solidFill>
                  <a:srgbClr val="4D4D4D"/>
                </a:solidFill>
                <a:effectLst/>
              </a:rPr>
              <a:t>selective agonist </a:t>
            </a:r>
          </a:p>
          <a:p>
            <a:r>
              <a:rPr lang="en-US" sz="1400" b="0" i="0" dirty="0">
                <a:solidFill>
                  <a:srgbClr val="4D4D4D"/>
                </a:solidFill>
                <a:effectLst/>
              </a:rPr>
              <a:t>Phase 3, double-blind, randomized, placebo-controlled trial at 245 sites in 15 countries- 966 patients with MASH with F1B, F2, F3)</a:t>
            </a:r>
          </a:p>
          <a:p>
            <a:endParaRPr lang="en-US" sz="1400" b="1" dirty="0"/>
          </a:p>
        </p:txBody>
      </p:sp>
      <p:pic>
        <p:nvPicPr>
          <p:cNvPr id="6" name="Picture 5">
            <a:extLst>
              <a:ext uri="{FF2B5EF4-FFF2-40B4-BE49-F238E27FC236}">
                <a16:creationId xmlns:a16="http://schemas.microsoft.com/office/drawing/2014/main" id="{604F208F-2667-1138-6FD1-2C0B42F46FA9}"/>
              </a:ext>
            </a:extLst>
          </p:cNvPr>
          <p:cNvPicPr>
            <a:picLocks noChangeAspect="1"/>
          </p:cNvPicPr>
          <p:nvPr/>
        </p:nvPicPr>
        <p:blipFill>
          <a:blip r:embed="rId5"/>
          <a:stretch>
            <a:fillRect/>
          </a:stretch>
        </p:blipFill>
        <p:spPr>
          <a:xfrm>
            <a:off x="5409777" y="1739740"/>
            <a:ext cx="3505343" cy="4994694"/>
          </a:xfrm>
          <a:prstGeom prst="rect">
            <a:avLst/>
          </a:prstGeom>
        </p:spPr>
      </p:pic>
      <p:sp>
        <p:nvSpPr>
          <p:cNvPr id="3" name="Rectangle: Rounded Corners 2">
            <a:extLst>
              <a:ext uri="{FF2B5EF4-FFF2-40B4-BE49-F238E27FC236}">
                <a16:creationId xmlns:a16="http://schemas.microsoft.com/office/drawing/2014/main" id="{75044E8C-6ABA-9B5A-579B-DDE3E2916C7B}"/>
              </a:ext>
            </a:extLst>
          </p:cNvPr>
          <p:cNvSpPr/>
          <p:nvPr/>
        </p:nvSpPr>
        <p:spPr>
          <a:xfrm>
            <a:off x="5496232" y="4768645"/>
            <a:ext cx="3436517" cy="13765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9AD0B9E-10FC-A9C5-160B-1811171F9EA8}"/>
              </a:ext>
            </a:extLst>
          </p:cNvPr>
          <p:cNvSpPr/>
          <p:nvPr/>
        </p:nvSpPr>
        <p:spPr>
          <a:xfrm>
            <a:off x="5487417" y="5058697"/>
            <a:ext cx="3436517" cy="13765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96863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E9CB0-423B-D839-C76C-992B80614B7F}"/>
              </a:ext>
            </a:extLst>
          </p:cNvPr>
          <p:cNvSpPr>
            <a:spLocks noGrp="1"/>
          </p:cNvSpPr>
          <p:nvPr>
            <p:ph type="title"/>
          </p:nvPr>
        </p:nvSpPr>
        <p:spPr/>
        <p:txBody>
          <a:bodyPr/>
          <a:lstStyle/>
          <a:p>
            <a:pPr algn="ctr"/>
            <a:r>
              <a:rPr lang="en-US" b="1" dirty="0"/>
              <a:t>Indication &amp; Dosage</a:t>
            </a:r>
          </a:p>
        </p:txBody>
      </p:sp>
      <p:sp>
        <p:nvSpPr>
          <p:cNvPr id="3" name="Content Placeholder 2">
            <a:extLst>
              <a:ext uri="{FF2B5EF4-FFF2-40B4-BE49-F238E27FC236}">
                <a16:creationId xmlns:a16="http://schemas.microsoft.com/office/drawing/2014/main" id="{EE7F1EF0-5298-44E3-C08D-636D9ECE6B27}"/>
              </a:ext>
            </a:extLst>
          </p:cNvPr>
          <p:cNvSpPr>
            <a:spLocks noGrp="1"/>
          </p:cNvSpPr>
          <p:nvPr>
            <p:ph idx="1"/>
          </p:nvPr>
        </p:nvSpPr>
        <p:spPr/>
        <p:txBody>
          <a:bodyPr>
            <a:normAutofit/>
          </a:bodyPr>
          <a:lstStyle/>
          <a:p>
            <a:r>
              <a:rPr lang="en-US" sz="1600" dirty="0"/>
              <a:t>REZDIFFRA is indicated in conjunction with diet and exercise for the treatment of adults with noncirrhotic nonalcoholic steatohepatitis (NASH) with moderate to advanced liver fibrosis (consistent with stages F2 to F3 fibrosis)</a:t>
            </a:r>
            <a:endParaRPr lang="en-US" sz="2000" dirty="0"/>
          </a:p>
          <a:p>
            <a:endParaRPr lang="en-US" sz="1800" dirty="0"/>
          </a:p>
          <a:p>
            <a:r>
              <a:rPr lang="en-US" sz="1800" dirty="0"/>
              <a:t>• The recommended dosage of REZDIFFRA is based on actual body weight </a:t>
            </a:r>
          </a:p>
          <a:p>
            <a:r>
              <a:rPr lang="en-US" sz="1800" dirty="0"/>
              <a:t>&lt;100 kg, 80 mg orally once daily</a:t>
            </a:r>
          </a:p>
          <a:p>
            <a:r>
              <a:rPr lang="en-US" sz="1800" dirty="0">
                <a:cs typeface="Calibri" panose="020F0502020204030204" pitchFamily="34" charset="0"/>
              </a:rPr>
              <a:t>≥ 100 kg, 100 mg orally once daily</a:t>
            </a:r>
          </a:p>
          <a:p>
            <a:endParaRPr lang="en-US" sz="1800" dirty="0">
              <a:cs typeface="Calibri" panose="020F0502020204030204" pitchFamily="34" charset="0"/>
            </a:endParaRPr>
          </a:p>
          <a:p>
            <a:endParaRPr lang="en-US" sz="1800" dirty="0">
              <a:cs typeface="Calibri" panose="020F0502020204030204" pitchFamily="34" charset="0"/>
            </a:endParaRPr>
          </a:p>
          <a:p>
            <a:r>
              <a:rPr lang="en-US" sz="1800" dirty="0">
                <a:cs typeface="Calibri" panose="020F0502020204030204" pitchFamily="34" charset="0"/>
              </a:rPr>
              <a:t>No Contraindications</a:t>
            </a:r>
          </a:p>
          <a:p>
            <a:endParaRPr lang="en-US" sz="1800" dirty="0">
              <a:cs typeface="Calibri" panose="020F0502020204030204" pitchFamily="34" charset="0"/>
            </a:endParaRPr>
          </a:p>
          <a:p>
            <a:r>
              <a:rPr lang="en-US" sz="1800" dirty="0">
                <a:cs typeface="Calibri" panose="020F0502020204030204" pitchFamily="34" charset="0"/>
              </a:rPr>
              <a:t>Major side effect – Diarrhea and Nausea</a:t>
            </a:r>
            <a:endParaRPr lang="en-US" sz="1800" dirty="0"/>
          </a:p>
        </p:txBody>
      </p:sp>
    </p:spTree>
    <p:extLst>
      <p:ext uri="{BB962C8B-B14F-4D97-AF65-F5344CB8AC3E}">
        <p14:creationId xmlns:p14="http://schemas.microsoft.com/office/powerpoint/2010/main" val="21671791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95644-BF3A-A8A5-CF64-FECB31EAA33B}"/>
              </a:ext>
            </a:extLst>
          </p:cNvPr>
          <p:cNvSpPr>
            <a:spLocks noGrp="1"/>
          </p:cNvSpPr>
          <p:nvPr>
            <p:ph type="title"/>
          </p:nvPr>
        </p:nvSpPr>
        <p:spPr>
          <a:xfrm>
            <a:off x="571351" y="1090421"/>
            <a:ext cx="3666893" cy="1591056"/>
          </a:xfrm>
        </p:spPr>
        <p:txBody>
          <a:bodyPr anchor="ctr">
            <a:normAutofit/>
          </a:bodyPr>
          <a:lstStyle/>
          <a:p>
            <a:r>
              <a:rPr lang="en-US" sz="3000" b="1" dirty="0"/>
              <a:t>Whom To Treat</a:t>
            </a:r>
          </a:p>
        </p:txBody>
      </p:sp>
      <p:sp>
        <p:nvSpPr>
          <p:cNvPr id="3" name="Content Placeholder 2">
            <a:extLst>
              <a:ext uri="{FF2B5EF4-FFF2-40B4-BE49-F238E27FC236}">
                <a16:creationId xmlns:a16="http://schemas.microsoft.com/office/drawing/2014/main" id="{D4F2B8C2-A138-04D8-113E-2EC4C5D3C715}"/>
              </a:ext>
            </a:extLst>
          </p:cNvPr>
          <p:cNvSpPr>
            <a:spLocks noGrp="1"/>
          </p:cNvSpPr>
          <p:nvPr>
            <p:ph idx="1"/>
          </p:nvPr>
        </p:nvSpPr>
        <p:spPr>
          <a:xfrm>
            <a:off x="3097162" y="967863"/>
            <a:ext cx="5803490" cy="2190136"/>
          </a:xfrm>
        </p:spPr>
        <p:txBody>
          <a:bodyPr anchor="ctr">
            <a:normAutofit/>
          </a:bodyPr>
          <a:lstStyle/>
          <a:p>
            <a:r>
              <a:rPr lang="en-US" sz="1200" dirty="0">
                <a:latin typeface="AdvOTb214af43"/>
              </a:rPr>
              <a:t>Nonquantitative imaging evidence of hepatic steatosis (</a:t>
            </a:r>
            <a:r>
              <a:rPr lang="en-US" sz="1200" dirty="0" err="1">
                <a:latin typeface="AdvOTb214af43"/>
              </a:rPr>
              <a:t>eg</a:t>
            </a:r>
            <a:r>
              <a:rPr lang="en-US" sz="1200" dirty="0">
                <a:latin typeface="AdvOTb214af43"/>
              </a:rPr>
              <a:t>, ultrasonographic evidence) in persons with at least 1 cardiometabolic risk factor and F2-F3</a:t>
            </a:r>
          </a:p>
          <a:p>
            <a:r>
              <a:rPr lang="en-US" sz="1350" b="1" u="sng" dirty="0">
                <a:latin typeface="AdvOTb214af43"/>
              </a:rPr>
              <a:t>MAESTRO-NASH Trial- </a:t>
            </a:r>
          </a:p>
          <a:p>
            <a:pPr lvl="1"/>
            <a:r>
              <a:rPr lang="en-US" sz="1200" dirty="0">
                <a:latin typeface="AdvOTb214af43"/>
              </a:rPr>
              <a:t>screened with VCTE and those with LSM </a:t>
            </a:r>
            <a:r>
              <a:rPr lang="en-US" sz="1200" dirty="0">
                <a:latin typeface="AdvOT8608a8d1"/>
              </a:rPr>
              <a:t>&gt; </a:t>
            </a:r>
            <a:r>
              <a:rPr lang="en-US" sz="1200" dirty="0">
                <a:latin typeface="AdvOTb214af43"/>
              </a:rPr>
              <a:t>8.5 kPa in whom liver histology demonstrated MASH with F2-F3 were enrolled</a:t>
            </a:r>
          </a:p>
          <a:p>
            <a:pPr lvl="1"/>
            <a:r>
              <a:rPr lang="en-US" sz="1200" dirty="0">
                <a:latin typeface="AdvOTb214af43"/>
              </a:rPr>
              <a:t>Median (IQR) LSM by VCTE was 12 kPa (10-15 kPa) and the mean LSM by MRE was 3.5 kPa</a:t>
            </a:r>
          </a:p>
          <a:p>
            <a:pPr lvl="1"/>
            <a:r>
              <a:rPr lang="en-US" sz="1200" dirty="0">
                <a:latin typeface="AdvOTb214af43"/>
              </a:rPr>
              <a:t>Median (IQR) of ELF (Enhanced Liver Fibrosis score) fibrosis score was 9.7 (9.2-10.4)</a:t>
            </a:r>
          </a:p>
          <a:p>
            <a:r>
              <a:rPr lang="en-US" sz="1200" dirty="0">
                <a:latin typeface="AdvOTb214af43"/>
              </a:rPr>
              <a:t>Ultimately, it is the prescriber’s prerogative and responsibility to </a:t>
            </a:r>
            <a:r>
              <a:rPr lang="es-ES" sz="1200" dirty="0">
                <a:latin typeface="AdvOTb214af43"/>
              </a:rPr>
              <a:t>adjudícate a </a:t>
            </a:r>
            <a:r>
              <a:rPr lang="es-ES" sz="1200" dirty="0" err="1">
                <a:latin typeface="AdvOTb214af43"/>
              </a:rPr>
              <a:t>patient’s</a:t>
            </a:r>
            <a:r>
              <a:rPr lang="es-ES" sz="1200" dirty="0">
                <a:latin typeface="AdvOTb214af43"/>
              </a:rPr>
              <a:t> fibrosis status. </a:t>
            </a:r>
            <a:endParaRPr lang="en-US" sz="1200" dirty="0">
              <a:latin typeface="AdvOTb214af43"/>
            </a:endParaRPr>
          </a:p>
        </p:txBody>
      </p:sp>
      <p:pic>
        <p:nvPicPr>
          <p:cNvPr id="11" name="Picture 10">
            <a:extLst>
              <a:ext uri="{FF2B5EF4-FFF2-40B4-BE49-F238E27FC236}">
                <a16:creationId xmlns:a16="http://schemas.microsoft.com/office/drawing/2014/main" id="{D52CEF77-B86A-4B3C-BBB6-DA45F8D4502B}"/>
              </a:ext>
            </a:extLst>
          </p:cNvPr>
          <p:cNvPicPr>
            <a:picLocks noChangeAspect="1"/>
          </p:cNvPicPr>
          <p:nvPr/>
        </p:nvPicPr>
        <p:blipFill>
          <a:blip r:embed="rId2"/>
          <a:stretch>
            <a:fillRect/>
          </a:stretch>
        </p:blipFill>
        <p:spPr>
          <a:xfrm>
            <a:off x="571352" y="3032638"/>
            <a:ext cx="7717242" cy="2768433"/>
          </a:xfrm>
          <a:prstGeom prst="rect">
            <a:avLst/>
          </a:prstGeom>
        </p:spPr>
      </p:pic>
      <p:sp>
        <p:nvSpPr>
          <p:cNvPr id="13" name="TextBox 12">
            <a:extLst>
              <a:ext uri="{FF2B5EF4-FFF2-40B4-BE49-F238E27FC236}">
                <a16:creationId xmlns:a16="http://schemas.microsoft.com/office/drawing/2014/main" id="{A6EC5C80-E245-8855-75EB-710E6BE8C2DF}"/>
              </a:ext>
            </a:extLst>
          </p:cNvPr>
          <p:cNvSpPr txBox="1"/>
          <p:nvPr/>
        </p:nvSpPr>
        <p:spPr>
          <a:xfrm>
            <a:off x="3539581" y="5797804"/>
            <a:ext cx="5320364" cy="207749"/>
          </a:xfrm>
          <a:prstGeom prst="rect">
            <a:avLst/>
          </a:prstGeom>
          <a:noFill/>
        </p:spPr>
        <p:txBody>
          <a:bodyPr wrap="square">
            <a:spAutoFit/>
          </a:bodyPr>
          <a:lstStyle/>
          <a:p>
            <a:r>
              <a:rPr lang="en-US" sz="750" dirty="0">
                <a:solidFill>
                  <a:srgbClr val="000000"/>
                </a:solidFill>
                <a:latin typeface="AdvOTb214af43"/>
              </a:rPr>
              <a:t>Chen et. Al. AASLD MASLD GUIDANCE UPDATE: RESMETIROM. Hepatology. 2024 Oct 18 </a:t>
            </a:r>
            <a:r>
              <a:rPr lang="en-US" sz="750" dirty="0" err="1">
                <a:solidFill>
                  <a:srgbClr val="212121"/>
                </a:solidFill>
                <a:latin typeface="BlinkMacSystemFont"/>
              </a:rPr>
              <a:t>doi</a:t>
            </a:r>
            <a:r>
              <a:rPr lang="en-US" sz="750" dirty="0">
                <a:solidFill>
                  <a:srgbClr val="212121"/>
                </a:solidFill>
                <a:latin typeface="BlinkMacSystemFont"/>
              </a:rPr>
              <a:t>: 10.1097/HEP.0000000000001112</a:t>
            </a:r>
            <a:r>
              <a:rPr lang="en-US" sz="750" dirty="0">
                <a:solidFill>
                  <a:srgbClr val="000000"/>
                </a:solidFill>
                <a:latin typeface="AdvOTb214af43"/>
              </a:rPr>
              <a:t> </a:t>
            </a:r>
            <a:r>
              <a:rPr lang="en-US" sz="750" dirty="0">
                <a:solidFill>
                  <a:srgbClr val="212121"/>
                </a:solidFill>
                <a:latin typeface="BlinkMacSystemFont"/>
              </a:rPr>
              <a:t> </a:t>
            </a:r>
            <a:endParaRPr lang="en-US" sz="750" dirty="0"/>
          </a:p>
        </p:txBody>
      </p:sp>
      <p:sp>
        <p:nvSpPr>
          <p:cNvPr id="4" name="Rectangle: Rounded Corners 3">
            <a:extLst>
              <a:ext uri="{FF2B5EF4-FFF2-40B4-BE49-F238E27FC236}">
                <a16:creationId xmlns:a16="http://schemas.microsoft.com/office/drawing/2014/main" id="{35239C6C-0A14-1CB5-7331-164DB3C43D5D}"/>
              </a:ext>
            </a:extLst>
          </p:cNvPr>
          <p:cNvSpPr/>
          <p:nvPr/>
        </p:nvSpPr>
        <p:spPr>
          <a:xfrm>
            <a:off x="4320791" y="3597310"/>
            <a:ext cx="3858567" cy="653143"/>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04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A7698-D30B-65A3-F2F3-86A6F1DFF7C2}"/>
              </a:ext>
            </a:extLst>
          </p:cNvPr>
          <p:cNvSpPr>
            <a:spLocks noGrp="1"/>
          </p:cNvSpPr>
          <p:nvPr>
            <p:ph type="title"/>
          </p:nvPr>
        </p:nvSpPr>
        <p:spPr/>
        <p:txBody>
          <a:bodyPr/>
          <a:lstStyle/>
          <a:p>
            <a:pPr algn="ctr"/>
            <a:r>
              <a:rPr lang="en-US" b="1" dirty="0"/>
              <a:t>Warnings &amp; Precautions</a:t>
            </a:r>
          </a:p>
        </p:txBody>
      </p:sp>
      <p:sp>
        <p:nvSpPr>
          <p:cNvPr id="3" name="Content Placeholder 2">
            <a:extLst>
              <a:ext uri="{FF2B5EF4-FFF2-40B4-BE49-F238E27FC236}">
                <a16:creationId xmlns:a16="http://schemas.microsoft.com/office/drawing/2014/main" id="{3363ABDE-0FBB-F39B-ECEB-CFB0647EA8D5}"/>
              </a:ext>
            </a:extLst>
          </p:cNvPr>
          <p:cNvSpPr>
            <a:spLocks noGrp="1"/>
          </p:cNvSpPr>
          <p:nvPr>
            <p:ph idx="1"/>
          </p:nvPr>
        </p:nvSpPr>
        <p:spPr/>
        <p:txBody>
          <a:bodyPr>
            <a:normAutofit lnSpcReduction="10000"/>
          </a:bodyPr>
          <a:lstStyle/>
          <a:p>
            <a:r>
              <a:rPr lang="en-US" sz="1800" dirty="0"/>
              <a:t>Hepatotoxicity – </a:t>
            </a:r>
          </a:p>
          <a:p>
            <a:pPr lvl="1"/>
            <a:r>
              <a:rPr lang="en-US" sz="1800" dirty="0"/>
              <a:t>1 patient (DI-AIH) –resolved with discontinuation</a:t>
            </a:r>
          </a:p>
          <a:p>
            <a:pPr lvl="1"/>
            <a:r>
              <a:rPr lang="en-US" sz="1800" dirty="0"/>
              <a:t>Monitor hepatotoxic </a:t>
            </a:r>
            <a:r>
              <a:rPr lang="en-US" sz="1800" dirty="0">
                <a:sym typeface="Wingdings" panose="05000000000000000000" pitchFamily="2" charset="2"/>
              </a:rPr>
              <a:t> discontinue</a:t>
            </a:r>
          </a:p>
          <a:p>
            <a:pPr lvl="1"/>
            <a:endParaRPr lang="en-US" sz="1800" dirty="0"/>
          </a:p>
          <a:p>
            <a:r>
              <a:rPr lang="en-US" sz="1800" dirty="0"/>
              <a:t>Gall bladder related adverse reactions</a:t>
            </a:r>
          </a:p>
          <a:p>
            <a:pPr lvl="1"/>
            <a:r>
              <a:rPr lang="en-US" sz="1800" dirty="0"/>
              <a:t>Cholelithiasis, acute cholecystitis, obstructive pancreatitis (gall stones) observed more often treated group. </a:t>
            </a:r>
          </a:p>
          <a:p>
            <a:pPr lvl="1"/>
            <a:r>
              <a:rPr lang="en-US" sz="1800" dirty="0"/>
              <a:t>If happens, interrupt treatment until the event is resolved</a:t>
            </a:r>
          </a:p>
          <a:p>
            <a:pPr lvl="1"/>
            <a:endParaRPr lang="en-US" sz="1800" dirty="0"/>
          </a:p>
          <a:p>
            <a:r>
              <a:rPr lang="en-US" sz="1800" dirty="0"/>
              <a:t>Drug interaction</a:t>
            </a:r>
          </a:p>
          <a:p>
            <a:r>
              <a:rPr lang="en-US" sz="1800" dirty="0"/>
              <a:t>Renal impairment</a:t>
            </a:r>
          </a:p>
          <a:p>
            <a:pPr lvl="1"/>
            <a:r>
              <a:rPr lang="en-US" sz="1400" dirty="0"/>
              <a:t>Mild to moderate renal impairment – dose the same as normal</a:t>
            </a:r>
          </a:p>
          <a:p>
            <a:pPr lvl="1"/>
            <a:r>
              <a:rPr lang="en-US" sz="1400" dirty="0"/>
              <a:t>Not studies in severe renal impairment</a:t>
            </a:r>
          </a:p>
          <a:p>
            <a:r>
              <a:rPr lang="en-US" sz="1800" dirty="0"/>
              <a:t>Hepatic impairment – </a:t>
            </a:r>
          </a:p>
          <a:p>
            <a:pPr lvl="1"/>
            <a:r>
              <a:rPr lang="en-US" sz="1400" dirty="0"/>
              <a:t>avoid – decompensated cirrhosis Child Pugh B or C</a:t>
            </a:r>
          </a:p>
          <a:p>
            <a:pPr lvl="1"/>
            <a:r>
              <a:rPr lang="en-US" sz="1400" dirty="0"/>
              <a:t>No dosage adjustment in Child Pugh A</a:t>
            </a:r>
            <a:endParaRPr lang="en-US" sz="1800" dirty="0"/>
          </a:p>
        </p:txBody>
      </p:sp>
    </p:spTree>
    <p:extLst>
      <p:ext uri="{BB962C8B-B14F-4D97-AF65-F5344CB8AC3E}">
        <p14:creationId xmlns:p14="http://schemas.microsoft.com/office/powerpoint/2010/main" val="8389675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FCA1F-0088-CB7A-C2B7-29AFBAE97B62}"/>
              </a:ext>
            </a:extLst>
          </p:cNvPr>
          <p:cNvSpPr>
            <a:spLocks noGrp="1"/>
          </p:cNvSpPr>
          <p:nvPr>
            <p:ph type="title"/>
          </p:nvPr>
        </p:nvSpPr>
        <p:spPr/>
        <p:txBody>
          <a:bodyPr/>
          <a:lstStyle/>
          <a:p>
            <a:pPr algn="ctr"/>
            <a:r>
              <a:rPr lang="en-US" b="1" dirty="0"/>
              <a:t>Drug Interaction</a:t>
            </a:r>
          </a:p>
        </p:txBody>
      </p:sp>
      <p:sp>
        <p:nvSpPr>
          <p:cNvPr id="3" name="Content Placeholder 2">
            <a:extLst>
              <a:ext uri="{FF2B5EF4-FFF2-40B4-BE49-F238E27FC236}">
                <a16:creationId xmlns:a16="http://schemas.microsoft.com/office/drawing/2014/main" id="{5ABE5C3E-CCBC-B25D-D594-BDC1F3DA0556}"/>
              </a:ext>
            </a:extLst>
          </p:cNvPr>
          <p:cNvSpPr>
            <a:spLocks noGrp="1"/>
          </p:cNvSpPr>
          <p:nvPr>
            <p:ph idx="1"/>
          </p:nvPr>
        </p:nvSpPr>
        <p:spPr/>
        <p:txBody>
          <a:bodyPr>
            <a:noAutofit/>
          </a:bodyPr>
          <a:lstStyle/>
          <a:p>
            <a:pPr marL="0" marR="0">
              <a:spcBef>
                <a:spcPts val="0"/>
              </a:spcBef>
              <a:spcAft>
                <a:spcPts val="0"/>
              </a:spcAft>
            </a:pPr>
            <a:r>
              <a:rPr lang="en-US" sz="1600" b="1" dirty="0">
                <a:effectLst/>
                <a:ea typeface="Calibri" panose="020F0502020204030204" pitchFamily="34" charset="0"/>
              </a:rPr>
              <a:t>Clinically Significant Interactions Affecting </a:t>
            </a:r>
            <a:r>
              <a:rPr lang="en-US" sz="1600" b="1" dirty="0" err="1">
                <a:effectLst/>
                <a:ea typeface="Calibri" panose="020F0502020204030204" pitchFamily="34" charset="0"/>
              </a:rPr>
              <a:t>Rezdiffra</a:t>
            </a:r>
            <a:endParaRPr lang="en-US" sz="1600" dirty="0">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effectLst/>
                <a:ea typeface="Times New Roman" panose="02020603050405020304" pitchFamily="18" charset="0"/>
              </a:rPr>
              <a:t>Strong or Moderate CYP2C8 Inhibitors: </a:t>
            </a:r>
            <a:r>
              <a:rPr lang="en-US" sz="1600" dirty="0" err="1">
                <a:effectLst/>
                <a:ea typeface="Times New Roman" panose="02020603050405020304" pitchFamily="18" charset="0"/>
              </a:rPr>
              <a:t>Resmetirom</a:t>
            </a:r>
            <a:r>
              <a:rPr lang="en-US" sz="1600" dirty="0">
                <a:effectLst/>
                <a:ea typeface="Times New Roman" panose="02020603050405020304" pitchFamily="18" charset="0"/>
              </a:rPr>
              <a:t> is a CYP2C8 substrate. Concomitant </a:t>
            </a:r>
            <a:r>
              <a:rPr lang="en-US" sz="1600" dirty="0">
                <a:effectLst/>
                <a:highlight>
                  <a:srgbClr val="FF8000"/>
                </a:highlight>
                <a:ea typeface="Times New Roman" panose="02020603050405020304" pitchFamily="18" charset="0"/>
              </a:rPr>
              <a:t>use with strong CYP2C8 inhibitors (e.g., gemfibrozil) is not recommended</a:t>
            </a:r>
            <a:r>
              <a:rPr lang="en-US" sz="1600" dirty="0">
                <a:effectLst/>
                <a:ea typeface="Times New Roman" panose="02020603050405020304" pitchFamily="18" charset="0"/>
              </a:rPr>
              <a:t>. </a:t>
            </a:r>
          </a:p>
          <a:p>
            <a:pPr marL="342900" marR="0" lvl="0" indent="-342900">
              <a:spcBef>
                <a:spcPts val="0"/>
              </a:spcBef>
              <a:spcAft>
                <a:spcPts val="0"/>
              </a:spcAft>
              <a:buSzPts val="1000"/>
              <a:buFont typeface="Symbol" panose="05050102010706020507" pitchFamily="18" charset="2"/>
              <a:buChar char=""/>
              <a:tabLst>
                <a:tab pos="457200" algn="l"/>
              </a:tabLst>
            </a:pPr>
            <a:r>
              <a:rPr lang="en-US" sz="1600" dirty="0">
                <a:effectLst/>
                <a:highlight>
                  <a:srgbClr val="FFFF00"/>
                </a:highlight>
                <a:ea typeface="Times New Roman" panose="02020603050405020304" pitchFamily="18" charset="0"/>
              </a:rPr>
              <a:t>Reduce </a:t>
            </a:r>
            <a:r>
              <a:rPr lang="en-US" sz="1600" dirty="0" err="1">
                <a:effectLst/>
                <a:highlight>
                  <a:srgbClr val="FFFF00"/>
                </a:highlight>
                <a:ea typeface="Times New Roman" panose="02020603050405020304" pitchFamily="18" charset="0"/>
              </a:rPr>
              <a:t>Rezdiffra</a:t>
            </a:r>
            <a:r>
              <a:rPr lang="en-US" sz="1600" dirty="0">
                <a:effectLst/>
                <a:highlight>
                  <a:srgbClr val="FFFF00"/>
                </a:highlight>
                <a:ea typeface="Times New Roman" panose="02020603050405020304" pitchFamily="18" charset="0"/>
              </a:rPr>
              <a:t> dosage if used concomitantly with a moderate CYP2C8 inhibitor (e.g., clopidogrel)</a:t>
            </a:r>
            <a:r>
              <a:rPr lang="en-US" sz="1600" dirty="0">
                <a:effectLst/>
                <a:ea typeface="Times New Roman" panose="02020603050405020304" pitchFamily="18" charset="0"/>
              </a:rPr>
              <a:t>. </a:t>
            </a:r>
          </a:p>
          <a:p>
            <a:pPr marL="342900" marR="0" lvl="0" indent="-342900">
              <a:spcBef>
                <a:spcPts val="0"/>
              </a:spcBef>
              <a:spcAft>
                <a:spcPts val="0"/>
              </a:spcAft>
              <a:buSzPts val="1000"/>
              <a:buFont typeface="Symbol" panose="05050102010706020507" pitchFamily="18" charset="2"/>
              <a:buChar char=""/>
              <a:tabLst>
                <a:tab pos="457200" algn="l"/>
              </a:tabLst>
            </a:pPr>
            <a:endParaRPr lang="en-US" sz="1600" dirty="0">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effectLst/>
                <a:ea typeface="Times New Roman" panose="02020603050405020304" pitchFamily="18" charset="0"/>
              </a:rPr>
              <a:t>Organic Anion-Transporting Polypeptides (OATP) 1B1 and OATP1B3 Inhibitors: </a:t>
            </a:r>
            <a:r>
              <a:rPr lang="en-US" sz="1600" dirty="0" err="1">
                <a:effectLst/>
                <a:ea typeface="Times New Roman" panose="02020603050405020304" pitchFamily="18" charset="0"/>
              </a:rPr>
              <a:t>Resmetirom</a:t>
            </a:r>
            <a:r>
              <a:rPr lang="en-US" sz="1600" dirty="0">
                <a:effectLst/>
                <a:ea typeface="Times New Roman" panose="02020603050405020304" pitchFamily="18" charset="0"/>
              </a:rPr>
              <a:t> is an OATP1B1 and OATP1B3 substrate. </a:t>
            </a:r>
            <a:r>
              <a:rPr lang="en-US" sz="1600" dirty="0">
                <a:effectLst/>
                <a:highlight>
                  <a:srgbClr val="FF8000"/>
                </a:highlight>
                <a:ea typeface="Times New Roman" panose="02020603050405020304" pitchFamily="18" charset="0"/>
              </a:rPr>
              <a:t>Concomitant use with OATP1B1 or OATP1B3 inhibitors (e.g., cyclosporine) is not recommended</a:t>
            </a:r>
            <a:r>
              <a:rPr lang="en-US" sz="1600" dirty="0">
                <a:effectLst/>
                <a:ea typeface="Times New Roman" panose="02020603050405020304" pitchFamily="18" charset="0"/>
              </a:rPr>
              <a:t>.</a:t>
            </a:r>
          </a:p>
          <a:p>
            <a:pPr marL="0" marR="0" lvl="0" indent="0">
              <a:spcBef>
                <a:spcPts val="0"/>
              </a:spcBef>
              <a:spcAft>
                <a:spcPts val="0"/>
              </a:spcAft>
              <a:buSzPts val="1000"/>
              <a:buNone/>
              <a:tabLst>
                <a:tab pos="457200" algn="l"/>
              </a:tabLst>
            </a:pPr>
            <a:endParaRPr lang="en-US" sz="1600" dirty="0">
              <a:effectLst/>
              <a:ea typeface="Calibri" panose="020F0502020204030204" pitchFamily="34" charset="0"/>
            </a:endParaRPr>
          </a:p>
          <a:p>
            <a:pPr marL="0" marR="0">
              <a:spcBef>
                <a:spcPts val="0"/>
              </a:spcBef>
              <a:spcAft>
                <a:spcPts val="0"/>
              </a:spcAft>
            </a:pPr>
            <a:r>
              <a:rPr lang="en-US" sz="1600" b="1" dirty="0">
                <a:effectLst/>
                <a:ea typeface="Calibri" panose="020F0502020204030204" pitchFamily="34" charset="0"/>
              </a:rPr>
              <a:t>Clinically Significant Interactions Affecting Other Drugs</a:t>
            </a:r>
            <a:endParaRPr lang="en-US" sz="1600" dirty="0">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effectLst/>
                <a:ea typeface="Times New Roman" panose="02020603050405020304" pitchFamily="18" charset="0"/>
              </a:rPr>
              <a:t>Statins </a:t>
            </a:r>
            <a:endParaRPr lang="en-US" sz="1600" dirty="0">
              <a:effectLst/>
              <a:ea typeface="Calibri" panose="020F0502020204030204" pitchFamily="34"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600" dirty="0">
                <a:effectLst/>
                <a:highlight>
                  <a:srgbClr val="FFFF00"/>
                </a:highlight>
                <a:ea typeface="Times New Roman" panose="02020603050405020304" pitchFamily="18" charset="0"/>
                <a:cs typeface="Times New Roman" panose="02020603050405020304" pitchFamily="18" charset="0"/>
              </a:rPr>
              <a:t>Limit daily rosuvastatin and simvastatin dosage to 20 mg</a:t>
            </a:r>
            <a:endParaRPr lang="en-US" sz="1600" dirty="0">
              <a:effectLst/>
              <a:highlight>
                <a:srgbClr val="FFFF00"/>
              </a:highlight>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600" dirty="0">
                <a:effectLst/>
                <a:highlight>
                  <a:srgbClr val="FFFF00"/>
                </a:highlight>
                <a:ea typeface="Times New Roman" panose="02020603050405020304" pitchFamily="18" charset="0"/>
                <a:cs typeface="Times New Roman" panose="02020603050405020304" pitchFamily="18" charset="0"/>
              </a:rPr>
              <a:t>Limit daily pravastatin and atorvastatin dosage to 40 mg</a:t>
            </a:r>
            <a:endParaRPr lang="en-US" sz="1600" dirty="0">
              <a:effectLst/>
              <a:highlight>
                <a:srgbClr val="FFFF00"/>
              </a:highlight>
              <a:ea typeface="Calibri" panose="020F0502020204030204" pitchFamily="34" charset="0"/>
              <a:cs typeface="Times New Roman" panose="02020603050405020304" pitchFamily="18" charset="0"/>
            </a:endParaRPr>
          </a:p>
          <a:p>
            <a:pPr marL="0" marR="0">
              <a:spcBef>
                <a:spcPts val="0"/>
              </a:spcBef>
              <a:spcAft>
                <a:spcPts val="0"/>
              </a:spcAft>
            </a:pPr>
            <a:r>
              <a:rPr lang="en-US" sz="1600" b="1" dirty="0">
                <a:effectLst/>
                <a:ea typeface="Calibri" panose="020F0502020204030204" pitchFamily="34" charset="0"/>
              </a:rPr>
              <a:t> </a:t>
            </a:r>
            <a:endParaRPr lang="en-US" sz="1600" dirty="0">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effectLst/>
                <a:ea typeface="Times New Roman" panose="02020603050405020304" pitchFamily="18" charset="0"/>
              </a:rPr>
              <a:t>CYP2C8 Substrates:</a:t>
            </a:r>
            <a:r>
              <a:rPr lang="en-US" sz="1600" dirty="0">
                <a:effectLst/>
                <a:ea typeface="Times New Roman" panose="02020603050405020304" pitchFamily="18" charset="0"/>
              </a:rPr>
              <a:t> </a:t>
            </a:r>
            <a:r>
              <a:rPr lang="en-US" sz="1600" dirty="0" err="1">
                <a:effectLst/>
                <a:ea typeface="Times New Roman" panose="02020603050405020304" pitchFamily="18" charset="0"/>
              </a:rPr>
              <a:t>Resmetirom</a:t>
            </a:r>
            <a:r>
              <a:rPr lang="en-US" sz="1600" dirty="0">
                <a:effectLst/>
                <a:ea typeface="Times New Roman" panose="02020603050405020304" pitchFamily="18" charset="0"/>
              </a:rPr>
              <a:t> is a weak CYP2C8 inhibitor. Monitor patients more frequently for substrate-related adverse reactions if </a:t>
            </a:r>
            <a:r>
              <a:rPr lang="en-US" sz="1600" dirty="0" err="1">
                <a:effectLst/>
                <a:ea typeface="Times New Roman" panose="02020603050405020304" pitchFamily="18" charset="0"/>
              </a:rPr>
              <a:t>Rezdiffra</a:t>
            </a:r>
            <a:r>
              <a:rPr lang="en-US" sz="1600" dirty="0">
                <a:effectLst/>
                <a:ea typeface="Times New Roman" panose="02020603050405020304" pitchFamily="18" charset="0"/>
              </a:rPr>
              <a:t> is co-administered with CYP2C8 substrates where minimal concentration changes may lead to serious adverse reactions.</a:t>
            </a:r>
            <a:endParaRPr lang="en-US" sz="1600" dirty="0">
              <a:effectLst/>
              <a:ea typeface="Calibri" panose="020F0502020204030204" pitchFamily="34" charset="0"/>
            </a:endParaRPr>
          </a:p>
          <a:p>
            <a:endParaRPr lang="en-US" sz="1600" dirty="0"/>
          </a:p>
        </p:txBody>
      </p:sp>
    </p:spTree>
    <p:extLst>
      <p:ext uri="{BB962C8B-B14F-4D97-AF65-F5344CB8AC3E}">
        <p14:creationId xmlns:p14="http://schemas.microsoft.com/office/powerpoint/2010/main" val="27945604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1AE478-F0A0-2129-33DF-3BEDC7D6C839}"/>
              </a:ext>
            </a:extLst>
          </p:cNvPr>
          <p:cNvPicPr>
            <a:picLocks noGrp="1" noChangeAspect="1"/>
          </p:cNvPicPr>
          <p:nvPr>
            <p:ph idx="1"/>
          </p:nvPr>
        </p:nvPicPr>
        <p:blipFill>
          <a:blip r:embed="rId2"/>
          <a:stretch>
            <a:fillRect/>
          </a:stretch>
        </p:blipFill>
        <p:spPr>
          <a:xfrm>
            <a:off x="457200" y="1615195"/>
            <a:ext cx="8229600" cy="4803268"/>
          </a:xfrm>
        </p:spPr>
      </p:pic>
      <p:sp>
        <p:nvSpPr>
          <p:cNvPr id="7" name="TextBox 6">
            <a:extLst>
              <a:ext uri="{FF2B5EF4-FFF2-40B4-BE49-F238E27FC236}">
                <a16:creationId xmlns:a16="http://schemas.microsoft.com/office/drawing/2014/main" id="{5EE86BE0-C40F-F981-ECF8-D26BFE822354}"/>
              </a:ext>
            </a:extLst>
          </p:cNvPr>
          <p:cNvSpPr txBox="1"/>
          <p:nvPr/>
        </p:nvSpPr>
        <p:spPr>
          <a:xfrm>
            <a:off x="4271555" y="6509658"/>
            <a:ext cx="4572000" cy="261610"/>
          </a:xfrm>
          <a:prstGeom prst="rect">
            <a:avLst/>
          </a:prstGeom>
          <a:noFill/>
        </p:spPr>
        <p:txBody>
          <a:bodyPr wrap="square">
            <a:spAutoFit/>
          </a:bodyPr>
          <a:lstStyle/>
          <a:p>
            <a:r>
              <a:rPr lang="en-US" sz="1100" b="0" i="0" dirty="0">
                <a:solidFill>
                  <a:srgbClr val="212121"/>
                </a:solidFill>
                <a:effectLst/>
                <a:latin typeface="BlinkMacSystemFont"/>
              </a:rPr>
              <a:t>Sanyal AJ</a:t>
            </a:r>
            <a:r>
              <a:rPr lang="en-US" sz="1100" dirty="0">
                <a:solidFill>
                  <a:srgbClr val="212121"/>
                </a:solidFill>
                <a:latin typeface="BlinkMacSystemFont"/>
              </a:rPr>
              <a:t> et. al</a:t>
            </a:r>
            <a:r>
              <a:rPr lang="en-US" sz="1100" b="0" i="0" dirty="0">
                <a:solidFill>
                  <a:srgbClr val="212121"/>
                </a:solidFill>
                <a:effectLst/>
                <a:latin typeface="BlinkMacSystemFont"/>
              </a:rPr>
              <a:t>. N Engl J Med. 2025 Apr 30. </a:t>
            </a:r>
            <a:r>
              <a:rPr lang="en-US" sz="1100" b="0" i="0" dirty="0" err="1">
                <a:solidFill>
                  <a:srgbClr val="212121"/>
                </a:solidFill>
                <a:effectLst/>
                <a:latin typeface="BlinkMacSystemFont"/>
              </a:rPr>
              <a:t>doi</a:t>
            </a:r>
            <a:r>
              <a:rPr lang="en-US" sz="1100" b="0" i="0" dirty="0">
                <a:solidFill>
                  <a:srgbClr val="212121"/>
                </a:solidFill>
                <a:effectLst/>
                <a:latin typeface="BlinkMacSystemFont"/>
              </a:rPr>
              <a:t>: 10.1056/NEJMoa2413258 </a:t>
            </a:r>
            <a:endParaRPr lang="en-US" sz="1100" dirty="0"/>
          </a:p>
        </p:txBody>
      </p:sp>
      <p:sp>
        <p:nvSpPr>
          <p:cNvPr id="12" name="Title 1">
            <a:extLst>
              <a:ext uri="{FF2B5EF4-FFF2-40B4-BE49-F238E27FC236}">
                <a16:creationId xmlns:a16="http://schemas.microsoft.com/office/drawing/2014/main" id="{D298013F-5361-D9AB-D1A1-B2628A66E0C0}"/>
              </a:ext>
            </a:extLst>
          </p:cNvPr>
          <p:cNvSpPr txBox="1">
            <a:spLocks/>
          </p:cNvSpPr>
          <p:nvPr/>
        </p:nvSpPr>
        <p:spPr>
          <a:xfrm>
            <a:off x="-248194" y="737806"/>
            <a:ext cx="9640388" cy="990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3200" b="1" dirty="0">
                <a:solidFill>
                  <a:srgbClr val="212121"/>
                </a:solidFill>
              </a:rPr>
              <a:t>Phase 3 Essence Trial – </a:t>
            </a:r>
            <a:r>
              <a:rPr lang="en-US" sz="3200" b="1" dirty="0" err="1">
                <a:solidFill>
                  <a:srgbClr val="212121"/>
                </a:solidFill>
              </a:rPr>
              <a:t>Semaglutide</a:t>
            </a:r>
            <a:r>
              <a:rPr lang="en-US" sz="3200" b="1" dirty="0">
                <a:solidFill>
                  <a:srgbClr val="212121"/>
                </a:solidFill>
              </a:rPr>
              <a:t> in Metabolic Dysfunction-Associated Steatohepatitis</a:t>
            </a:r>
            <a:br>
              <a:rPr lang="en-US" sz="3200" b="1" dirty="0">
                <a:solidFill>
                  <a:srgbClr val="212121"/>
                </a:solidFill>
              </a:rPr>
            </a:br>
            <a:endParaRPr lang="en-US" sz="3200" dirty="0"/>
          </a:p>
        </p:txBody>
      </p:sp>
    </p:spTree>
    <p:extLst>
      <p:ext uri="{BB962C8B-B14F-4D97-AF65-F5344CB8AC3E}">
        <p14:creationId xmlns:p14="http://schemas.microsoft.com/office/powerpoint/2010/main" val="19328527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EE86BE0-C40F-F981-ECF8-D26BFE822354}"/>
              </a:ext>
            </a:extLst>
          </p:cNvPr>
          <p:cNvSpPr txBox="1"/>
          <p:nvPr/>
        </p:nvSpPr>
        <p:spPr>
          <a:xfrm>
            <a:off x="4271555" y="6509658"/>
            <a:ext cx="4572000" cy="261610"/>
          </a:xfrm>
          <a:prstGeom prst="rect">
            <a:avLst/>
          </a:prstGeom>
          <a:noFill/>
        </p:spPr>
        <p:txBody>
          <a:bodyPr wrap="square">
            <a:spAutoFit/>
          </a:bodyPr>
          <a:lstStyle/>
          <a:p>
            <a:r>
              <a:rPr lang="en-US" sz="1100" b="0" i="0" dirty="0">
                <a:solidFill>
                  <a:srgbClr val="212121"/>
                </a:solidFill>
                <a:effectLst/>
                <a:latin typeface="BlinkMacSystemFont"/>
              </a:rPr>
              <a:t>Sanyal AJ</a:t>
            </a:r>
            <a:r>
              <a:rPr lang="en-US" sz="1100" dirty="0">
                <a:solidFill>
                  <a:srgbClr val="212121"/>
                </a:solidFill>
                <a:latin typeface="BlinkMacSystemFont"/>
              </a:rPr>
              <a:t> et. al</a:t>
            </a:r>
            <a:r>
              <a:rPr lang="en-US" sz="1100" b="0" i="0" dirty="0">
                <a:solidFill>
                  <a:srgbClr val="212121"/>
                </a:solidFill>
                <a:effectLst/>
                <a:latin typeface="BlinkMacSystemFont"/>
              </a:rPr>
              <a:t>. N Engl J Med. 2025 Apr 30. </a:t>
            </a:r>
            <a:r>
              <a:rPr lang="en-US" sz="1100" b="0" i="0" dirty="0" err="1">
                <a:solidFill>
                  <a:srgbClr val="212121"/>
                </a:solidFill>
                <a:effectLst/>
                <a:latin typeface="BlinkMacSystemFont"/>
              </a:rPr>
              <a:t>doi</a:t>
            </a:r>
            <a:r>
              <a:rPr lang="en-US" sz="1100" b="0" i="0" dirty="0">
                <a:solidFill>
                  <a:srgbClr val="212121"/>
                </a:solidFill>
                <a:effectLst/>
                <a:latin typeface="BlinkMacSystemFont"/>
              </a:rPr>
              <a:t>: 10.1056/NEJMoa2413258 </a:t>
            </a:r>
            <a:endParaRPr lang="en-US" sz="1100" dirty="0"/>
          </a:p>
        </p:txBody>
      </p:sp>
      <p:sp>
        <p:nvSpPr>
          <p:cNvPr id="12" name="Title 1">
            <a:extLst>
              <a:ext uri="{FF2B5EF4-FFF2-40B4-BE49-F238E27FC236}">
                <a16:creationId xmlns:a16="http://schemas.microsoft.com/office/drawing/2014/main" id="{D298013F-5361-D9AB-D1A1-B2628A66E0C0}"/>
              </a:ext>
            </a:extLst>
          </p:cNvPr>
          <p:cNvSpPr txBox="1">
            <a:spLocks/>
          </p:cNvSpPr>
          <p:nvPr/>
        </p:nvSpPr>
        <p:spPr>
          <a:xfrm>
            <a:off x="-248194" y="737806"/>
            <a:ext cx="9640388" cy="990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3200" b="1">
                <a:solidFill>
                  <a:srgbClr val="212121"/>
                </a:solidFill>
              </a:rPr>
              <a:t>Phase 3 Essence Trial – Semaglutide in Metabolic Dysfunction-Associated Steatohepatitis</a:t>
            </a:r>
            <a:br>
              <a:rPr lang="en-US" sz="3200" b="1">
                <a:solidFill>
                  <a:srgbClr val="212121"/>
                </a:solidFill>
              </a:rPr>
            </a:br>
            <a:endParaRPr lang="en-US" sz="3200" dirty="0"/>
          </a:p>
        </p:txBody>
      </p:sp>
      <p:pic>
        <p:nvPicPr>
          <p:cNvPr id="9" name="Content Placeholder 8">
            <a:extLst>
              <a:ext uri="{FF2B5EF4-FFF2-40B4-BE49-F238E27FC236}">
                <a16:creationId xmlns:a16="http://schemas.microsoft.com/office/drawing/2014/main" id="{2C03D7A5-070A-12A3-55EA-CA551240A3DE}"/>
              </a:ext>
            </a:extLst>
          </p:cNvPr>
          <p:cNvPicPr>
            <a:picLocks noGrp="1" noChangeAspect="1"/>
          </p:cNvPicPr>
          <p:nvPr>
            <p:ph idx="1"/>
          </p:nvPr>
        </p:nvPicPr>
        <p:blipFill>
          <a:blip r:embed="rId3"/>
          <a:stretch>
            <a:fillRect/>
          </a:stretch>
        </p:blipFill>
        <p:spPr>
          <a:xfrm>
            <a:off x="5273040" y="1632858"/>
            <a:ext cx="3692435" cy="4876800"/>
          </a:xfrm>
        </p:spPr>
      </p:pic>
      <p:pic>
        <p:nvPicPr>
          <p:cNvPr id="6" name="Picture 5">
            <a:extLst>
              <a:ext uri="{FF2B5EF4-FFF2-40B4-BE49-F238E27FC236}">
                <a16:creationId xmlns:a16="http://schemas.microsoft.com/office/drawing/2014/main" id="{48ABFEBB-B49F-1B63-E32D-24F1E397D7F6}"/>
              </a:ext>
            </a:extLst>
          </p:cNvPr>
          <p:cNvPicPr>
            <a:picLocks noChangeAspect="1"/>
          </p:cNvPicPr>
          <p:nvPr/>
        </p:nvPicPr>
        <p:blipFill>
          <a:blip r:embed="rId4"/>
          <a:stretch>
            <a:fillRect/>
          </a:stretch>
        </p:blipFill>
        <p:spPr>
          <a:xfrm>
            <a:off x="0" y="1728406"/>
            <a:ext cx="5190309" cy="4482419"/>
          </a:xfrm>
          <a:prstGeom prst="rect">
            <a:avLst/>
          </a:prstGeom>
        </p:spPr>
      </p:pic>
      <p:sp>
        <p:nvSpPr>
          <p:cNvPr id="10" name="Rectangle: Rounded Corners 9">
            <a:extLst>
              <a:ext uri="{FF2B5EF4-FFF2-40B4-BE49-F238E27FC236}">
                <a16:creationId xmlns:a16="http://schemas.microsoft.com/office/drawing/2014/main" id="{A76351CD-DE48-3EAA-4F54-28A0BBA2B522}"/>
              </a:ext>
            </a:extLst>
          </p:cNvPr>
          <p:cNvSpPr/>
          <p:nvPr/>
        </p:nvSpPr>
        <p:spPr>
          <a:xfrm>
            <a:off x="5273040" y="4058194"/>
            <a:ext cx="3692435" cy="85344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34917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270AA-48BC-E93F-3B94-7D4DD645551E}"/>
              </a:ext>
            </a:extLst>
          </p:cNvPr>
          <p:cNvSpPr>
            <a:spLocks noGrp="1"/>
          </p:cNvSpPr>
          <p:nvPr>
            <p:ph type="title"/>
          </p:nvPr>
        </p:nvSpPr>
        <p:spPr/>
        <p:txBody>
          <a:bodyPr/>
          <a:lstStyle/>
          <a:p>
            <a:pPr algn="ctr"/>
            <a:r>
              <a:rPr lang="en-US" b="1" dirty="0"/>
              <a:t>Contraindication &amp; Caution</a:t>
            </a:r>
          </a:p>
        </p:txBody>
      </p:sp>
      <p:sp>
        <p:nvSpPr>
          <p:cNvPr id="4" name="Text Placeholder 3">
            <a:extLst>
              <a:ext uri="{FF2B5EF4-FFF2-40B4-BE49-F238E27FC236}">
                <a16:creationId xmlns:a16="http://schemas.microsoft.com/office/drawing/2014/main" id="{384E0E09-DEB6-1156-A9A6-EC7CFFFB701B}"/>
              </a:ext>
            </a:extLst>
          </p:cNvPr>
          <p:cNvSpPr>
            <a:spLocks noGrp="1"/>
          </p:cNvSpPr>
          <p:nvPr>
            <p:ph type="body" idx="1"/>
          </p:nvPr>
        </p:nvSpPr>
        <p:spPr>
          <a:ln>
            <a:solidFill>
              <a:srgbClr val="FF0000"/>
            </a:solidFill>
          </a:ln>
        </p:spPr>
        <p:txBody>
          <a:bodyPr/>
          <a:lstStyle/>
          <a:p>
            <a:r>
              <a:rPr lang="en-US" dirty="0"/>
              <a:t>Contraindication</a:t>
            </a:r>
          </a:p>
        </p:txBody>
      </p:sp>
      <p:sp>
        <p:nvSpPr>
          <p:cNvPr id="5" name="Content Placeholder 4">
            <a:extLst>
              <a:ext uri="{FF2B5EF4-FFF2-40B4-BE49-F238E27FC236}">
                <a16:creationId xmlns:a16="http://schemas.microsoft.com/office/drawing/2014/main" id="{EA84A746-726C-2C3D-7591-CFB622006F38}"/>
              </a:ext>
            </a:extLst>
          </p:cNvPr>
          <p:cNvSpPr>
            <a:spLocks noGrp="1"/>
          </p:cNvSpPr>
          <p:nvPr>
            <p:ph sz="half" idx="2"/>
          </p:nvPr>
        </p:nvSpPr>
        <p:spPr/>
        <p:txBody>
          <a:bodyPr/>
          <a:lstStyle/>
          <a:p>
            <a:r>
              <a:rPr lang="en-US" dirty="0"/>
              <a:t>Medullary Thyroid Cancer</a:t>
            </a:r>
          </a:p>
          <a:p>
            <a:r>
              <a:rPr lang="en-US" dirty="0"/>
              <a:t>MEN-2</a:t>
            </a:r>
          </a:p>
          <a:p>
            <a:r>
              <a:rPr lang="en-US" dirty="0"/>
              <a:t>Hypersensitivity to </a:t>
            </a:r>
            <a:r>
              <a:rPr lang="en-US" dirty="0" err="1"/>
              <a:t>Semaglutide</a:t>
            </a:r>
            <a:endParaRPr lang="en-US" dirty="0"/>
          </a:p>
          <a:p>
            <a:r>
              <a:rPr lang="en-US" dirty="0"/>
              <a:t>History of Pancreatitis</a:t>
            </a:r>
          </a:p>
        </p:txBody>
      </p:sp>
      <p:sp>
        <p:nvSpPr>
          <p:cNvPr id="6" name="Text Placeholder 5">
            <a:extLst>
              <a:ext uri="{FF2B5EF4-FFF2-40B4-BE49-F238E27FC236}">
                <a16:creationId xmlns:a16="http://schemas.microsoft.com/office/drawing/2014/main" id="{04EDF797-2A9E-F506-E489-37BFD59A3F31}"/>
              </a:ext>
            </a:extLst>
          </p:cNvPr>
          <p:cNvSpPr>
            <a:spLocks noGrp="1"/>
          </p:cNvSpPr>
          <p:nvPr>
            <p:ph type="body" sz="quarter" idx="3"/>
          </p:nvPr>
        </p:nvSpPr>
        <p:spPr>
          <a:ln>
            <a:solidFill>
              <a:srgbClr val="FF0000"/>
            </a:solidFill>
          </a:ln>
        </p:spPr>
        <p:txBody>
          <a:bodyPr/>
          <a:lstStyle/>
          <a:p>
            <a:r>
              <a:rPr lang="en-US" dirty="0"/>
              <a:t>Caution</a:t>
            </a:r>
          </a:p>
        </p:txBody>
      </p:sp>
      <p:sp>
        <p:nvSpPr>
          <p:cNvPr id="7" name="Content Placeholder 6">
            <a:extLst>
              <a:ext uri="{FF2B5EF4-FFF2-40B4-BE49-F238E27FC236}">
                <a16:creationId xmlns:a16="http://schemas.microsoft.com/office/drawing/2014/main" id="{42A3B4C2-BC62-414B-D8AF-8DDB0CFF7726}"/>
              </a:ext>
            </a:extLst>
          </p:cNvPr>
          <p:cNvSpPr>
            <a:spLocks noGrp="1"/>
          </p:cNvSpPr>
          <p:nvPr>
            <p:ph sz="quarter" idx="4"/>
          </p:nvPr>
        </p:nvSpPr>
        <p:spPr/>
        <p:txBody>
          <a:bodyPr/>
          <a:lstStyle/>
          <a:p>
            <a:r>
              <a:rPr lang="en-US" dirty="0"/>
              <a:t>Gall stones </a:t>
            </a:r>
          </a:p>
          <a:p>
            <a:r>
              <a:rPr lang="en-US" dirty="0"/>
              <a:t>DM retinopathy</a:t>
            </a:r>
          </a:p>
          <a:p>
            <a:r>
              <a:rPr lang="en-US" dirty="0"/>
              <a:t>Cause Pancreatitis</a:t>
            </a:r>
          </a:p>
          <a:p>
            <a:r>
              <a:rPr lang="en-US" dirty="0"/>
              <a:t>Aspiration risk with surgery and procedure</a:t>
            </a:r>
          </a:p>
        </p:txBody>
      </p:sp>
    </p:spTree>
    <p:extLst>
      <p:ext uri="{BB962C8B-B14F-4D97-AF65-F5344CB8AC3E}">
        <p14:creationId xmlns:p14="http://schemas.microsoft.com/office/powerpoint/2010/main" val="6743342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54396-AAC9-BDED-EE70-B3387BC11D4E}"/>
              </a:ext>
            </a:extLst>
          </p:cNvPr>
          <p:cNvSpPr>
            <a:spLocks noGrp="1"/>
          </p:cNvSpPr>
          <p:nvPr>
            <p:ph type="ctrTitle"/>
          </p:nvPr>
        </p:nvSpPr>
        <p:spPr/>
        <p:txBody>
          <a:bodyPr/>
          <a:lstStyle/>
          <a:p>
            <a:pPr algn="ctr"/>
            <a:r>
              <a:rPr lang="en-US" b="1" dirty="0"/>
              <a:t>Obese MASLD</a:t>
            </a:r>
          </a:p>
        </p:txBody>
      </p:sp>
      <p:sp>
        <p:nvSpPr>
          <p:cNvPr id="3" name="Subtitle 2">
            <a:extLst>
              <a:ext uri="{FF2B5EF4-FFF2-40B4-BE49-F238E27FC236}">
                <a16:creationId xmlns:a16="http://schemas.microsoft.com/office/drawing/2014/main" id="{13596805-8E76-8832-BEDE-CAEC321ED55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83421972"/>
      </p:ext>
    </p:extLst>
  </p:cSld>
  <p:clrMapOvr>
    <a:masterClrMapping/>
  </p:clrMapOvr>
  <mc:AlternateContent xmlns:mc="http://schemas.openxmlformats.org/markup-compatibility/2006" xmlns:p14="http://schemas.microsoft.com/office/powerpoint/2010/main">
    <mc:Choice Requires="p14">
      <p:transition spd="slow" p14:dur="2000" advTm="3162"/>
    </mc:Choice>
    <mc:Fallback xmlns="">
      <p:transition spd="slow" advTm="3162"/>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Weight Loss Therapies</a:t>
            </a:r>
          </a:p>
        </p:txBody>
      </p:sp>
      <p:graphicFrame>
        <p:nvGraphicFramePr>
          <p:cNvPr id="3" name="Diagram 2"/>
          <p:cNvGraphicFramePr/>
          <p:nvPr>
            <p:extLst>
              <p:ext uri="{D42A27DB-BD31-4B8C-83A1-F6EECF244321}">
                <p14:modId xmlns:p14="http://schemas.microsoft.com/office/powerpoint/2010/main" val="1730608526"/>
              </p:ext>
            </p:extLst>
          </p:nvPr>
        </p:nvGraphicFramePr>
        <p:xfrm>
          <a:off x="457200" y="1397000"/>
          <a:ext cx="8174990" cy="444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Line Callout 2 3"/>
          <p:cNvSpPr/>
          <p:nvPr/>
        </p:nvSpPr>
        <p:spPr>
          <a:xfrm>
            <a:off x="1422400" y="5499100"/>
            <a:ext cx="1485900" cy="1003300"/>
          </a:xfrm>
          <a:prstGeom prst="borderCallout2">
            <a:avLst>
              <a:gd name="adj1" fmla="val 18750"/>
              <a:gd name="adj2" fmla="val -8333"/>
              <a:gd name="adj3" fmla="val 18750"/>
              <a:gd name="adj4" fmla="val -16667"/>
              <a:gd name="adj5" fmla="val -164549"/>
              <a:gd name="adj6" fmla="val -1881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Mean 8-13% total body </a:t>
            </a:r>
            <a:r>
              <a:rPr lang="en-US" dirty="0" err="1"/>
              <a:t>wt</a:t>
            </a:r>
            <a:r>
              <a:rPr lang="en-US" dirty="0"/>
              <a:t> loss</a:t>
            </a:r>
          </a:p>
        </p:txBody>
      </p:sp>
    </p:spTree>
    <p:extLst>
      <p:ext uri="{BB962C8B-B14F-4D97-AF65-F5344CB8AC3E}">
        <p14:creationId xmlns:p14="http://schemas.microsoft.com/office/powerpoint/2010/main" val="3063185819"/>
      </p:ext>
    </p:extLst>
  </p:cSld>
  <p:clrMapOvr>
    <a:masterClrMapping/>
  </p:clrMapOvr>
  <mc:AlternateContent xmlns:mc="http://schemas.openxmlformats.org/markup-compatibility/2006" xmlns:p14="http://schemas.microsoft.com/office/powerpoint/2010/main">
    <mc:Choice Requires="p14">
      <p:transition spd="slow" p14:dur="2000" advTm="30946"/>
    </mc:Choice>
    <mc:Fallback xmlns="">
      <p:transition spd="slow" advTm="3094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8A4963-FD14-9AA9-7001-72A1A9CED7A0}"/>
              </a:ext>
            </a:extLst>
          </p:cNvPr>
          <p:cNvPicPr>
            <a:picLocks noChangeAspect="1"/>
          </p:cNvPicPr>
          <p:nvPr/>
        </p:nvPicPr>
        <p:blipFill>
          <a:blip r:embed="rId2"/>
          <a:stretch>
            <a:fillRect/>
          </a:stretch>
        </p:blipFill>
        <p:spPr>
          <a:xfrm>
            <a:off x="1282700" y="1371601"/>
            <a:ext cx="5740400" cy="4965699"/>
          </a:xfrm>
          <a:prstGeom prst="rect">
            <a:avLst/>
          </a:prstGeom>
        </p:spPr>
      </p:pic>
      <p:sp>
        <p:nvSpPr>
          <p:cNvPr id="2" name="Title 1">
            <a:extLst>
              <a:ext uri="{FF2B5EF4-FFF2-40B4-BE49-F238E27FC236}">
                <a16:creationId xmlns:a16="http://schemas.microsoft.com/office/drawing/2014/main" id="{276A5629-6325-27B2-6F4C-F4CFD23E5238}"/>
              </a:ext>
            </a:extLst>
          </p:cNvPr>
          <p:cNvSpPr>
            <a:spLocks noGrp="1"/>
          </p:cNvSpPr>
          <p:nvPr>
            <p:ph type="title"/>
          </p:nvPr>
        </p:nvSpPr>
        <p:spPr>
          <a:xfrm>
            <a:off x="495300" y="286605"/>
            <a:ext cx="7543800" cy="1084996"/>
          </a:xfrm>
        </p:spPr>
        <p:txBody>
          <a:bodyPr>
            <a:normAutofit fontScale="90000"/>
          </a:bodyPr>
          <a:lstStyle/>
          <a:p>
            <a:pPr algn="ctr"/>
            <a:r>
              <a:rPr lang="en-US" dirty="0"/>
              <a:t>Metabolic Dysfunction Associated </a:t>
            </a:r>
            <a:r>
              <a:rPr lang="en-US" dirty="0" err="1"/>
              <a:t>Steatotic</a:t>
            </a:r>
            <a:r>
              <a:rPr lang="en-US" dirty="0"/>
              <a:t> Liver Disease (MASLD)</a:t>
            </a:r>
          </a:p>
        </p:txBody>
      </p:sp>
      <p:pic>
        <p:nvPicPr>
          <p:cNvPr id="4" name="Picture 3">
            <a:hlinkClick r:id="" action="ppaction://hlinkshowjump?jump=previousslide"/>
            <a:extLst>
              <a:ext uri="{FF2B5EF4-FFF2-40B4-BE49-F238E27FC236}">
                <a16:creationId xmlns:a16="http://schemas.microsoft.com/office/drawing/2014/main" id="{7C9FC586-2692-90DA-3286-860BDE0684A9}"/>
              </a:ext>
            </a:extLst>
          </p:cNvPr>
          <p:cNvPicPr>
            <a:picLocks noChangeAspect="1"/>
          </p:cNvPicPr>
          <p:nvPr/>
        </p:nvPicPr>
        <p:blipFill rotWithShape="1">
          <a:blip r:embed="rId2"/>
          <a:srcRect t="44246" b="18414"/>
          <a:stretch/>
        </p:blipFill>
        <p:spPr>
          <a:xfrm>
            <a:off x="0" y="2667000"/>
            <a:ext cx="9357639" cy="3670300"/>
          </a:xfrm>
          <a:prstGeom prst="rect">
            <a:avLst/>
          </a:prstGeom>
        </p:spPr>
      </p:pic>
      <p:pic>
        <p:nvPicPr>
          <p:cNvPr id="5" name="Google Shape;98;p2" descr="image001">
            <a:extLst>
              <a:ext uri="{FF2B5EF4-FFF2-40B4-BE49-F238E27FC236}">
                <a16:creationId xmlns:a16="http://schemas.microsoft.com/office/drawing/2014/main" id="{38577D72-FAF4-DE19-64C3-E088993715EC}"/>
              </a:ext>
            </a:extLst>
          </p:cNvPr>
          <p:cNvPicPr preferRelativeResize="0"/>
          <p:nvPr/>
        </p:nvPicPr>
        <p:blipFill rotWithShape="1">
          <a:blip r:embed="rId3">
            <a:alphaModFix/>
          </a:blip>
          <a:srcRect/>
          <a:stretch/>
        </p:blipFill>
        <p:spPr>
          <a:xfrm>
            <a:off x="8039100" y="21127"/>
            <a:ext cx="1104900" cy="504825"/>
          </a:xfrm>
          <a:prstGeom prst="rect">
            <a:avLst/>
          </a:prstGeom>
          <a:noFill/>
          <a:ln>
            <a:noFill/>
          </a:ln>
        </p:spPr>
      </p:pic>
    </p:spTree>
    <p:extLst>
      <p:ext uri="{BB962C8B-B14F-4D97-AF65-F5344CB8AC3E}">
        <p14:creationId xmlns:p14="http://schemas.microsoft.com/office/powerpoint/2010/main" val="140212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D2080-9A9C-483A-BFA3-B397FB20C48D}"/>
              </a:ext>
            </a:extLst>
          </p:cNvPr>
          <p:cNvSpPr>
            <a:spLocks noGrp="1"/>
          </p:cNvSpPr>
          <p:nvPr>
            <p:ph type="title"/>
          </p:nvPr>
        </p:nvSpPr>
        <p:spPr/>
        <p:txBody>
          <a:bodyPr>
            <a:normAutofit fontScale="90000"/>
          </a:bodyPr>
          <a:lstStyle/>
          <a:p>
            <a:pPr algn="ctr"/>
            <a:r>
              <a:rPr lang="en-US" b="1" dirty="0"/>
              <a:t>Pharmacotherapy for weight loss – general population</a:t>
            </a:r>
          </a:p>
        </p:txBody>
      </p:sp>
      <p:pic>
        <p:nvPicPr>
          <p:cNvPr id="4" name="Picture 3">
            <a:extLst>
              <a:ext uri="{FF2B5EF4-FFF2-40B4-BE49-F238E27FC236}">
                <a16:creationId xmlns:a16="http://schemas.microsoft.com/office/drawing/2014/main" id="{855E0403-0CEA-4435-8C2F-37A461675253}"/>
              </a:ext>
            </a:extLst>
          </p:cNvPr>
          <p:cNvPicPr>
            <a:picLocks noChangeAspect="1"/>
          </p:cNvPicPr>
          <p:nvPr/>
        </p:nvPicPr>
        <p:blipFill>
          <a:blip r:embed="rId4"/>
          <a:stretch>
            <a:fillRect/>
          </a:stretch>
        </p:blipFill>
        <p:spPr>
          <a:xfrm>
            <a:off x="0" y="1825239"/>
            <a:ext cx="9144000" cy="1800830"/>
          </a:xfrm>
          <a:prstGeom prst="rect">
            <a:avLst/>
          </a:prstGeom>
        </p:spPr>
      </p:pic>
      <p:sp>
        <p:nvSpPr>
          <p:cNvPr id="5" name="Speech Bubble: Rectangle 4">
            <a:extLst>
              <a:ext uri="{FF2B5EF4-FFF2-40B4-BE49-F238E27FC236}">
                <a16:creationId xmlns:a16="http://schemas.microsoft.com/office/drawing/2014/main" id="{432857C1-EE5A-4E9C-96C9-DCEB40425201}"/>
              </a:ext>
            </a:extLst>
          </p:cNvPr>
          <p:cNvSpPr/>
          <p:nvPr/>
        </p:nvSpPr>
        <p:spPr>
          <a:xfrm>
            <a:off x="4908331" y="3852690"/>
            <a:ext cx="1923392" cy="2837793"/>
          </a:xfrm>
          <a:prstGeom prst="wedgeRectCallout">
            <a:avLst>
              <a:gd name="adj1" fmla="val -18374"/>
              <a:gd name="adj2" fmla="val -62602"/>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u="sng" dirty="0">
                <a:solidFill>
                  <a:schemeClr val="tx1"/>
                </a:solidFill>
              </a:rPr>
              <a:t>Meta-analysis 7 studies in NAFLD &amp; NASH</a:t>
            </a:r>
          </a:p>
          <a:p>
            <a:r>
              <a:rPr lang="en-US" sz="1600" dirty="0">
                <a:solidFill>
                  <a:schemeClr val="tx1"/>
                </a:solidFill>
              </a:rPr>
              <a:t>Mean BMI difference -1.97, ALT difference -1.41, not liver fibrosis score</a:t>
            </a:r>
          </a:p>
        </p:txBody>
      </p:sp>
      <p:sp>
        <p:nvSpPr>
          <p:cNvPr id="7" name="TextBox 6">
            <a:extLst>
              <a:ext uri="{FF2B5EF4-FFF2-40B4-BE49-F238E27FC236}">
                <a16:creationId xmlns:a16="http://schemas.microsoft.com/office/drawing/2014/main" id="{04868D87-AC51-482A-A3F4-508AA0C5E70F}"/>
              </a:ext>
            </a:extLst>
          </p:cNvPr>
          <p:cNvSpPr txBox="1"/>
          <p:nvPr/>
        </p:nvSpPr>
        <p:spPr>
          <a:xfrm>
            <a:off x="6915807" y="6124545"/>
            <a:ext cx="2116667" cy="707886"/>
          </a:xfrm>
          <a:prstGeom prst="rect">
            <a:avLst/>
          </a:prstGeom>
          <a:noFill/>
        </p:spPr>
        <p:txBody>
          <a:bodyPr wrap="square">
            <a:spAutoFit/>
          </a:bodyPr>
          <a:lstStyle/>
          <a:p>
            <a:r>
              <a:rPr lang="en-US" sz="1000" i="0" u="none" strike="noStrike" baseline="0" dirty="0">
                <a:latin typeface="ACaslonPro-Bold"/>
              </a:rPr>
              <a:t>Hepatology, VOL . 73, NO. 5, 2021</a:t>
            </a:r>
          </a:p>
          <a:p>
            <a:r>
              <a:rPr lang="en-US" sz="1000" dirty="0">
                <a:latin typeface="ACaslonPro-Bold"/>
              </a:rPr>
              <a:t>AGA  guideline-pharmacotherapy</a:t>
            </a:r>
          </a:p>
          <a:p>
            <a:r>
              <a:rPr lang="en-US" sz="1000" dirty="0">
                <a:latin typeface="ACaslonPro-Bold"/>
              </a:rPr>
              <a:t> for obesity. </a:t>
            </a:r>
            <a:r>
              <a:rPr lang="en-US" sz="1000" b="0" i="0" dirty="0">
                <a:solidFill>
                  <a:srgbClr val="212121"/>
                </a:solidFill>
                <a:effectLst/>
                <a:latin typeface="BlinkMacSystemFont"/>
              </a:rPr>
              <a:t>Gastroenterology. 2022 Nov;163(5):1198-1225</a:t>
            </a:r>
            <a:endParaRPr lang="en-US" sz="1000" dirty="0"/>
          </a:p>
        </p:txBody>
      </p:sp>
      <p:sp>
        <p:nvSpPr>
          <p:cNvPr id="8" name="Speech Bubble: Rectangle 7">
            <a:extLst>
              <a:ext uri="{FF2B5EF4-FFF2-40B4-BE49-F238E27FC236}">
                <a16:creationId xmlns:a16="http://schemas.microsoft.com/office/drawing/2014/main" id="{9511BB84-882E-463D-AE2B-762FA9FD3C64}"/>
              </a:ext>
            </a:extLst>
          </p:cNvPr>
          <p:cNvSpPr/>
          <p:nvPr/>
        </p:nvSpPr>
        <p:spPr>
          <a:xfrm>
            <a:off x="1340069" y="3751689"/>
            <a:ext cx="1631729" cy="3039793"/>
          </a:xfrm>
          <a:prstGeom prst="wedgeRectCallout">
            <a:avLst>
              <a:gd name="adj1" fmla="val 84042"/>
              <a:gd name="adj2" fmla="val -59490"/>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u="sng" dirty="0">
                <a:solidFill>
                  <a:schemeClr val="tx1"/>
                </a:solidFill>
              </a:rPr>
              <a:t>No studies in Chronic Liver disease</a:t>
            </a:r>
          </a:p>
          <a:p>
            <a:r>
              <a:rPr lang="en-US" sz="1600" dirty="0">
                <a:solidFill>
                  <a:schemeClr val="tx1"/>
                </a:solidFill>
              </a:rPr>
              <a:t>Minimal hepatic metabolism (dose adjust in Child B, avoid in Child C)</a:t>
            </a:r>
          </a:p>
          <a:p>
            <a:r>
              <a:rPr lang="en-US" sz="1600" dirty="0">
                <a:solidFill>
                  <a:schemeClr val="tx1"/>
                </a:solidFill>
              </a:rPr>
              <a:t>Monitor BP &amp; HR</a:t>
            </a:r>
          </a:p>
        </p:txBody>
      </p:sp>
      <p:sp>
        <p:nvSpPr>
          <p:cNvPr id="9" name="Speech Bubble: Rectangle 8">
            <a:extLst>
              <a:ext uri="{FF2B5EF4-FFF2-40B4-BE49-F238E27FC236}">
                <a16:creationId xmlns:a16="http://schemas.microsoft.com/office/drawing/2014/main" id="{9A35F5BF-29E9-4AF7-8618-7C36F13F5DF4}"/>
              </a:ext>
            </a:extLst>
          </p:cNvPr>
          <p:cNvSpPr/>
          <p:nvPr/>
        </p:nvSpPr>
        <p:spPr>
          <a:xfrm>
            <a:off x="3231932" y="3852690"/>
            <a:ext cx="1676399" cy="2837793"/>
          </a:xfrm>
          <a:prstGeom prst="wedgeRectCallout">
            <a:avLst>
              <a:gd name="adj1" fmla="val 11954"/>
              <a:gd name="adj2" fmla="val -62046"/>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u="sng" dirty="0">
                <a:solidFill>
                  <a:schemeClr val="tx1"/>
                </a:solidFill>
              </a:rPr>
              <a:t>No data on Chronic liver disease (studies exclude patients with liver disease)</a:t>
            </a:r>
          </a:p>
          <a:p>
            <a:r>
              <a:rPr lang="en-US" sz="1600" dirty="0">
                <a:solidFill>
                  <a:schemeClr val="tx1"/>
                </a:solidFill>
              </a:rPr>
              <a:t> avoid in seizure, uncontrolled hypertension</a:t>
            </a:r>
          </a:p>
        </p:txBody>
      </p:sp>
    </p:spTree>
    <p:custDataLst>
      <p:tags r:id="rId1"/>
    </p:custDataLst>
    <p:extLst>
      <p:ext uri="{BB962C8B-B14F-4D97-AF65-F5344CB8AC3E}">
        <p14:creationId xmlns:p14="http://schemas.microsoft.com/office/powerpoint/2010/main" val="3026527422"/>
      </p:ext>
    </p:extLst>
  </p:cSld>
  <p:clrMapOvr>
    <a:masterClrMapping/>
  </p:clrMapOvr>
  <mc:AlternateContent xmlns:mc="http://schemas.openxmlformats.org/markup-compatibility/2006" xmlns:p14="http://schemas.microsoft.com/office/powerpoint/2010/main">
    <mc:Choice Requires="p14">
      <p:transition spd="slow" p14:dur="2000" advTm="3050"/>
    </mc:Choice>
    <mc:Fallback xmlns="">
      <p:transition spd="slow" advTm="30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0D0277-5AC7-4013-893F-4C08A01E8678}"/>
              </a:ext>
            </a:extLst>
          </p:cNvPr>
          <p:cNvPicPr>
            <a:picLocks noChangeAspect="1"/>
          </p:cNvPicPr>
          <p:nvPr/>
        </p:nvPicPr>
        <p:blipFill>
          <a:blip r:embed="rId3"/>
          <a:stretch>
            <a:fillRect/>
          </a:stretch>
        </p:blipFill>
        <p:spPr>
          <a:xfrm>
            <a:off x="0" y="2687285"/>
            <a:ext cx="9144000" cy="3959225"/>
          </a:xfrm>
          <a:prstGeom prst="rect">
            <a:avLst/>
          </a:prstGeom>
        </p:spPr>
      </p:pic>
      <p:sp>
        <p:nvSpPr>
          <p:cNvPr id="6" name="TextBox 5">
            <a:extLst>
              <a:ext uri="{FF2B5EF4-FFF2-40B4-BE49-F238E27FC236}">
                <a16:creationId xmlns:a16="http://schemas.microsoft.com/office/drawing/2014/main" id="{DA79D054-A01F-4365-97B2-8E84FCA14F79}"/>
              </a:ext>
            </a:extLst>
          </p:cNvPr>
          <p:cNvSpPr txBox="1"/>
          <p:nvPr/>
        </p:nvSpPr>
        <p:spPr>
          <a:xfrm>
            <a:off x="2145626" y="2616165"/>
            <a:ext cx="4892754" cy="1169551"/>
          </a:xfrm>
          <a:prstGeom prst="rect">
            <a:avLst/>
          </a:prstGeom>
          <a:noFill/>
          <a:ln>
            <a:solidFill>
              <a:srgbClr val="C00000"/>
            </a:solidFill>
          </a:ln>
        </p:spPr>
        <p:txBody>
          <a:bodyPr wrap="square">
            <a:spAutoFit/>
          </a:bodyPr>
          <a:lstStyle/>
          <a:p>
            <a:pPr marL="285750" indent="-285750">
              <a:buFont typeface="Arial" panose="020B0604020202020204" pitchFamily="34" charset="0"/>
              <a:buChar char="•"/>
            </a:pPr>
            <a:r>
              <a:rPr lang="en-US" sz="1400" dirty="0">
                <a:solidFill>
                  <a:srgbClr val="212121"/>
                </a:solidFill>
              </a:rPr>
              <a:t>Half of patients reached endpoints approved by the FDA for NASH resolution and fibrosis improvement</a:t>
            </a:r>
          </a:p>
          <a:p>
            <a:pPr marL="285750" indent="-285750">
              <a:buFont typeface="Arial" panose="020B0604020202020204" pitchFamily="34" charset="0"/>
              <a:buChar char="•"/>
            </a:pPr>
            <a:r>
              <a:rPr lang="en-US" sz="1400" dirty="0"/>
              <a:t>Fibrosis, measured by magnetic resonance elastography, improved by 1.5 stages in half of the patients</a:t>
            </a:r>
          </a:p>
        </p:txBody>
      </p:sp>
      <p:sp>
        <p:nvSpPr>
          <p:cNvPr id="5" name="Title 1">
            <a:extLst>
              <a:ext uri="{FF2B5EF4-FFF2-40B4-BE49-F238E27FC236}">
                <a16:creationId xmlns:a16="http://schemas.microsoft.com/office/drawing/2014/main" id="{79D9DA6E-CB3C-4E62-867F-2CC4EBC0C170}"/>
              </a:ext>
            </a:extLst>
          </p:cNvPr>
          <p:cNvSpPr>
            <a:spLocks noGrp="1"/>
          </p:cNvSpPr>
          <p:nvPr>
            <p:ph type="title"/>
          </p:nvPr>
        </p:nvSpPr>
        <p:spPr>
          <a:xfrm>
            <a:off x="648653" y="816521"/>
            <a:ext cx="7886700" cy="994172"/>
          </a:xfrm>
        </p:spPr>
        <p:txBody>
          <a:bodyPr>
            <a:normAutofit fontScale="90000"/>
          </a:bodyPr>
          <a:lstStyle/>
          <a:p>
            <a:pPr algn="ctr"/>
            <a:r>
              <a:rPr lang="en-US" b="1" dirty="0">
                <a:latin typeface="+mn-lt"/>
              </a:rPr>
              <a:t>Intragastric Gastric Balloon Placement induces Significant Metabolic &amp; Histologic Improvement in patients with NASH</a:t>
            </a:r>
          </a:p>
        </p:txBody>
      </p:sp>
      <p:sp>
        <p:nvSpPr>
          <p:cNvPr id="8" name="TextBox 7">
            <a:extLst>
              <a:ext uri="{FF2B5EF4-FFF2-40B4-BE49-F238E27FC236}">
                <a16:creationId xmlns:a16="http://schemas.microsoft.com/office/drawing/2014/main" id="{302334B4-3208-4856-9C9B-91609363D619}"/>
              </a:ext>
            </a:extLst>
          </p:cNvPr>
          <p:cNvSpPr txBox="1"/>
          <p:nvPr/>
        </p:nvSpPr>
        <p:spPr>
          <a:xfrm>
            <a:off x="3870326" y="6581001"/>
            <a:ext cx="6097904" cy="276999"/>
          </a:xfrm>
          <a:prstGeom prst="rect">
            <a:avLst/>
          </a:prstGeom>
          <a:noFill/>
        </p:spPr>
        <p:txBody>
          <a:bodyPr wrap="square">
            <a:spAutoFit/>
          </a:bodyPr>
          <a:lstStyle/>
          <a:p>
            <a:r>
              <a:rPr lang="en-US" sz="1800" b="0" i="0" u="none" strike="noStrike" baseline="30000" dirty="0" err="1">
                <a:solidFill>
                  <a:srgbClr val="000000"/>
                </a:solidFill>
                <a:latin typeface="Times New Roman" panose="02020603050405020304" pitchFamily="18" charset="0"/>
              </a:rPr>
              <a:t>Bazerbachi</a:t>
            </a:r>
            <a:r>
              <a:rPr lang="en-US" sz="1800" b="0" i="0" u="none" strike="noStrike" baseline="30000" dirty="0">
                <a:solidFill>
                  <a:srgbClr val="000000"/>
                </a:solidFill>
                <a:latin typeface="Times New Roman" panose="02020603050405020304" pitchFamily="18" charset="0"/>
              </a:rPr>
              <a:t> et.al. Clin Gastroenterol Hepatol. 2021 January ; 19(1): 146–154.e4. </a:t>
            </a:r>
            <a:endParaRPr lang="en-US" baseline="30000" dirty="0"/>
          </a:p>
        </p:txBody>
      </p:sp>
    </p:spTree>
    <p:extLst>
      <p:ext uri="{BB962C8B-B14F-4D97-AF65-F5344CB8AC3E}">
        <p14:creationId xmlns:p14="http://schemas.microsoft.com/office/powerpoint/2010/main" val="1068176598"/>
      </p:ext>
    </p:extLst>
  </p:cSld>
  <p:clrMapOvr>
    <a:masterClrMapping/>
  </p:clrMapOvr>
  <mc:AlternateContent xmlns:mc="http://schemas.openxmlformats.org/markup-compatibility/2006">
    <mc:Choice xmlns:p14="http://schemas.microsoft.com/office/powerpoint/2010/main" Requires="p14">
      <p:transition spd="slow" p14:dur="2000" advTm="27766"/>
    </mc:Choice>
    <mc:Fallback>
      <p:transition spd="slow" advTm="27766"/>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674D9-D699-4173-BE0D-136410F97628}"/>
              </a:ext>
            </a:extLst>
          </p:cNvPr>
          <p:cNvSpPr>
            <a:spLocks noGrp="1"/>
          </p:cNvSpPr>
          <p:nvPr>
            <p:ph type="title"/>
          </p:nvPr>
        </p:nvSpPr>
        <p:spPr>
          <a:xfrm>
            <a:off x="457200" y="501869"/>
            <a:ext cx="8229600" cy="990600"/>
          </a:xfrm>
        </p:spPr>
        <p:txBody>
          <a:bodyPr/>
          <a:lstStyle/>
          <a:p>
            <a:r>
              <a:rPr lang="en-US" b="1" dirty="0"/>
              <a:t>Endoscopic Sleeve Gastroplasty</a:t>
            </a:r>
          </a:p>
        </p:txBody>
      </p:sp>
      <p:pic>
        <p:nvPicPr>
          <p:cNvPr id="5" name="Content Placeholder 4">
            <a:extLst>
              <a:ext uri="{FF2B5EF4-FFF2-40B4-BE49-F238E27FC236}">
                <a16:creationId xmlns:a16="http://schemas.microsoft.com/office/drawing/2014/main" id="{708E021B-04DA-4566-81FE-B2565D5715BC}"/>
              </a:ext>
            </a:extLst>
          </p:cNvPr>
          <p:cNvPicPr>
            <a:picLocks noGrp="1" noChangeAspect="1"/>
          </p:cNvPicPr>
          <p:nvPr>
            <p:ph idx="1"/>
          </p:nvPr>
        </p:nvPicPr>
        <p:blipFill>
          <a:blip r:embed="rId3"/>
          <a:stretch>
            <a:fillRect/>
          </a:stretch>
        </p:blipFill>
        <p:spPr>
          <a:xfrm>
            <a:off x="457200" y="1702676"/>
            <a:ext cx="8229600" cy="2601921"/>
          </a:xfrm>
        </p:spPr>
      </p:pic>
      <p:sp>
        <p:nvSpPr>
          <p:cNvPr id="7" name="TextBox 6">
            <a:extLst>
              <a:ext uri="{FF2B5EF4-FFF2-40B4-BE49-F238E27FC236}">
                <a16:creationId xmlns:a16="http://schemas.microsoft.com/office/drawing/2014/main" id="{69F628E1-6A75-4C7B-9736-70C2351F203A}"/>
              </a:ext>
            </a:extLst>
          </p:cNvPr>
          <p:cNvSpPr txBox="1"/>
          <p:nvPr/>
        </p:nvSpPr>
        <p:spPr>
          <a:xfrm>
            <a:off x="2427889" y="6596390"/>
            <a:ext cx="4572000" cy="261610"/>
          </a:xfrm>
          <a:prstGeom prst="rect">
            <a:avLst/>
          </a:prstGeom>
          <a:noFill/>
        </p:spPr>
        <p:txBody>
          <a:bodyPr wrap="square">
            <a:spAutoFit/>
          </a:bodyPr>
          <a:lstStyle/>
          <a:p>
            <a:r>
              <a:rPr lang="en-US" sz="1100" b="0" i="0" dirty="0" err="1">
                <a:solidFill>
                  <a:srgbClr val="212121"/>
                </a:solidFill>
                <a:effectLst/>
                <a:latin typeface="BlinkMacSystemFont"/>
              </a:rPr>
              <a:t>Hajifathalian</a:t>
            </a:r>
            <a:r>
              <a:rPr lang="en-US" sz="1100" b="0" i="0" dirty="0">
                <a:solidFill>
                  <a:srgbClr val="212121"/>
                </a:solidFill>
                <a:effectLst/>
                <a:latin typeface="BlinkMacSystemFont"/>
              </a:rPr>
              <a:t> et.al </a:t>
            </a:r>
            <a:r>
              <a:rPr lang="en-US" sz="1100" b="0" i="0" dirty="0" err="1">
                <a:solidFill>
                  <a:srgbClr val="212121"/>
                </a:solidFill>
                <a:effectLst/>
                <a:latin typeface="BlinkMacSystemFont"/>
              </a:rPr>
              <a:t>Gastrointest</a:t>
            </a:r>
            <a:r>
              <a:rPr lang="en-US" sz="1100" b="0" i="0" dirty="0">
                <a:solidFill>
                  <a:srgbClr val="212121"/>
                </a:solidFill>
                <a:effectLst/>
                <a:latin typeface="BlinkMacSystemFont"/>
              </a:rPr>
              <a:t> </a:t>
            </a:r>
            <a:r>
              <a:rPr lang="en-US" sz="1100" b="0" i="0" dirty="0" err="1">
                <a:solidFill>
                  <a:srgbClr val="212121"/>
                </a:solidFill>
                <a:effectLst/>
                <a:latin typeface="BlinkMacSystemFont"/>
              </a:rPr>
              <a:t>Endosc</a:t>
            </a:r>
            <a:r>
              <a:rPr lang="en-US" sz="1100" b="0" i="0" dirty="0">
                <a:solidFill>
                  <a:srgbClr val="212121"/>
                </a:solidFill>
                <a:effectLst/>
                <a:latin typeface="BlinkMacSystemFont"/>
              </a:rPr>
              <a:t>. 2021 May;93(5):1110-1118.</a:t>
            </a:r>
            <a:endParaRPr lang="en-US" sz="1100" dirty="0"/>
          </a:p>
        </p:txBody>
      </p:sp>
      <p:sp>
        <p:nvSpPr>
          <p:cNvPr id="9" name="TextBox 8">
            <a:extLst>
              <a:ext uri="{FF2B5EF4-FFF2-40B4-BE49-F238E27FC236}">
                <a16:creationId xmlns:a16="http://schemas.microsoft.com/office/drawing/2014/main" id="{CC000496-C553-4ED6-A895-823F56C7842B}"/>
              </a:ext>
            </a:extLst>
          </p:cNvPr>
          <p:cNvSpPr txBox="1"/>
          <p:nvPr/>
        </p:nvSpPr>
        <p:spPr>
          <a:xfrm>
            <a:off x="622737" y="4310463"/>
            <a:ext cx="7898525" cy="2308324"/>
          </a:xfrm>
          <a:prstGeom prst="rect">
            <a:avLst/>
          </a:prstGeom>
          <a:noFill/>
        </p:spPr>
        <p:txBody>
          <a:bodyPr wrap="square">
            <a:spAutoFit/>
          </a:bodyPr>
          <a:lstStyle/>
          <a:p>
            <a:pPr marL="285750" indent="-285750">
              <a:buFont typeface="Arial" panose="020B0604020202020204" pitchFamily="34" charset="0"/>
              <a:buChar char="•"/>
            </a:pPr>
            <a:r>
              <a:rPr lang="en-US" sz="1600" dirty="0"/>
              <a:t>Twenty-four patients (20%) improved their risk of hepatic fibrosis from F3-F4 or indeterminate to F0-F2 using NFS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Mean total body weight loss was 15.5% (95% confidence interval, 13.3%-17.8%)</a:t>
            </a:r>
          </a:p>
          <a:p>
            <a:pPr marL="285750" indent="-285750">
              <a:buFont typeface="Arial" panose="020B0604020202020204" pitchFamily="34" charset="0"/>
              <a:buChar char="•"/>
            </a:pPr>
            <a:r>
              <a:rPr lang="en-US" sz="1600" dirty="0"/>
              <a:t>Patients’ hepatic steatosis index score improved significantly, decreasing by 4 points per year (P for trend, &lt;.001)</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Patients’ NAFLD fibrosis score improved significantly, decreasing by 0.3 point per year (P for trend, .034).</a:t>
            </a:r>
          </a:p>
        </p:txBody>
      </p:sp>
    </p:spTree>
    <p:extLst>
      <p:ext uri="{BB962C8B-B14F-4D97-AF65-F5344CB8AC3E}">
        <p14:creationId xmlns:p14="http://schemas.microsoft.com/office/powerpoint/2010/main" val="2668353728"/>
      </p:ext>
    </p:extLst>
  </p:cSld>
  <p:clrMapOvr>
    <a:masterClrMapping/>
  </p:clrMapOvr>
  <mc:AlternateContent xmlns:mc="http://schemas.openxmlformats.org/markup-compatibility/2006">
    <mc:Choice xmlns:p14="http://schemas.microsoft.com/office/powerpoint/2010/main" Requires="p14">
      <p:transition spd="slow" p14:dur="2000" advTm="25986"/>
    </mc:Choice>
    <mc:Fallback>
      <p:transition spd="slow" advTm="25986"/>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674D9-D699-4173-BE0D-136410F97628}"/>
              </a:ext>
            </a:extLst>
          </p:cNvPr>
          <p:cNvSpPr>
            <a:spLocks noGrp="1"/>
          </p:cNvSpPr>
          <p:nvPr>
            <p:ph type="title"/>
          </p:nvPr>
        </p:nvSpPr>
        <p:spPr>
          <a:xfrm>
            <a:off x="457200" y="565299"/>
            <a:ext cx="8229600" cy="990600"/>
          </a:xfrm>
        </p:spPr>
        <p:txBody>
          <a:bodyPr anchor="ctr">
            <a:noAutofit/>
          </a:bodyPr>
          <a:lstStyle/>
          <a:p>
            <a:pPr algn="ctr">
              <a:lnSpc>
                <a:spcPct val="90000"/>
              </a:lnSpc>
            </a:pPr>
            <a:r>
              <a:rPr lang="en-US" sz="2800" b="1" i="0" u="none" strike="noStrike" baseline="0" dirty="0"/>
              <a:t>Bariatric–metabolic surgery versus lifestyle intervention plus best medical care in non-alcoholic steatohepatitis (BRAVES): a </a:t>
            </a:r>
            <a:r>
              <a:rPr lang="en-US" sz="2800" b="1" i="0" u="none" strike="noStrike" baseline="0" dirty="0" err="1"/>
              <a:t>multicentre</a:t>
            </a:r>
            <a:r>
              <a:rPr lang="en-US" sz="2800" b="1" i="0" u="none" strike="noStrike" baseline="0" dirty="0"/>
              <a:t>, open-label, </a:t>
            </a:r>
            <a:r>
              <a:rPr lang="en-US" sz="2800" b="1" i="0" u="none" strike="noStrike" baseline="0" dirty="0" err="1"/>
              <a:t>randomised</a:t>
            </a:r>
            <a:r>
              <a:rPr lang="en-US" sz="2800" b="1" i="0" u="none" strike="noStrike" baseline="0" dirty="0"/>
              <a:t> trial</a:t>
            </a:r>
            <a:endParaRPr lang="en-US" sz="2800" b="1" dirty="0"/>
          </a:p>
        </p:txBody>
      </p:sp>
      <p:sp>
        <p:nvSpPr>
          <p:cNvPr id="4" name="Content Placeholder 3">
            <a:extLst>
              <a:ext uri="{FF2B5EF4-FFF2-40B4-BE49-F238E27FC236}">
                <a16:creationId xmlns:a16="http://schemas.microsoft.com/office/drawing/2014/main" id="{95EF0F85-BEB6-AB40-8134-92C13C96DFE9}"/>
              </a:ext>
            </a:extLst>
          </p:cNvPr>
          <p:cNvSpPr>
            <a:spLocks noGrp="1"/>
          </p:cNvSpPr>
          <p:nvPr>
            <p:ph sz="half" idx="1"/>
          </p:nvPr>
        </p:nvSpPr>
        <p:spPr>
          <a:xfrm>
            <a:off x="-40759" y="2009504"/>
            <a:ext cx="4038600" cy="2600936"/>
          </a:xfrm>
        </p:spPr>
        <p:txBody>
          <a:bodyPr>
            <a:normAutofit/>
          </a:bodyPr>
          <a:lstStyle/>
          <a:p>
            <a:r>
              <a:rPr lang="en-US" sz="1800" dirty="0"/>
              <a:t>Randomly assigned </a:t>
            </a:r>
            <a:r>
              <a:rPr lang="en-US" sz="1800" i="0" u="none" strike="noStrike" baseline="0" dirty="0"/>
              <a:t>288 (67%) participants with biopsy-proven NASH to</a:t>
            </a:r>
          </a:p>
          <a:p>
            <a:pPr lvl="1"/>
            <a:r>
              <a:rPr lang="en-US" sz="1800" i="0" u="none" strike="noStrike" baseline="0" dirty="0"/>
              <a:t> lifestyle modification plus best medical care (n=96 [33%]),</a:t>
            </a:r>
          </a:p>
          <a:p>
            <a:pPr lvl="1"/>
            <a:r>
              <a:rPr lang="en-US" sz="1800" i="0" u="none" strike="noStrike" baseline="0" dirty="0"/>
              <a:t> Roux-en-Y gastric bypass (n=96 [33%]), or sleeve gastrectomy (n=96 [33%]). </a:t>
            </a:r>
            <a:endParaRPr lang="en-US" sz="1800" dirty="0"/>
          </a:p>
        </p:txBody>
      </p:sp>
      <p:pic>
        <p:nvPicPr>
          <p:cNvPr id="8" name="Picture 7">
            <a:extLst>
              <a:ext uri="{FF2B5EF4-FFF2-40B4-BE49-F238E27FC236}">
                <a16:creationId xmlns:a16="http://schemas.microsoft.com/office/drawing/2014/main" id="{8C1642FD-25F4-5840-58DF-0008FB23B016}"/>
              </a:ext>
            </a:extLst>
          </p:cNvPr>
          <p:cNvPicPr>
            <a:picLocks noChangeAspect="1"/>
          </p:cNvPicPr>
          <p:nvPr/>
        </p:nvPicPr>
        <p:blipFill>
          <a:blip r:embed="rId3"/>
          <a:stretch>
            <a:fillRect/>
          </a:stretch>
        </p:blipFill>
        <p:spPr>
          <a:xfrm>
            <a:off x="3870251" y="1807536"/>
            <a:ext cx="5135525" cy="4816548"/>
          </a:xfrm>
          <a:prstGeom prst="rect">
            <a:avLst/>
          </a:prstGeom>
          <a:noFill/>
        </p:spPr>
      </p:pic>
      <p:sp>
        <p:nvSpPr>
          <p:cNvPr id="11" name="TextBox 10">
            <a:extLst>
              <a:ext uri="{FF2B5EF4-FFF2-40B4-BE49-F238E27FC236}">
                <a16:creationId xmlns:a16="http://schemas.microsoft.com/office/drawing/2014/main" id="{3D284196-14B8-1420-674F-547A54FE42AC}"/>
              </a:ext>
            </a:extLst>
          </p:cNvPr>
          <p:cNvSpPr txBox="1"/>
          <p:nvPr/>
        </p:nvSpPr>
        <p:spPr>
          <a:xfrm>
            <a:off x="558210" y="6549053"/>
            <a:ext cx="4603896" cy="276999"/>
          </a:xfrm>
          <a:prstGeom prst="rect">
            <a:avLst/>
          </a:prstGeom>
          <a:noFill/>
        </p:spPr>
        <p:txBody>
          <a:bodyPr wrap="square">
            <a:spAutoFit/>
          </a:bodyPr>
          <a:lstStyle/>
          <a:p>
            <a:r>
              <a:rPr lang="en-US" sz="1200" b="0" i="0" dirty="0" err="1">
                <a:solidFill>
                  <a:srgbClr val="212121"/>
                </a:solidFill>
                <a:effectLst/>
                <a:latin typeface="BlinkMacSystemFont"/>
              </a:rPr>
              <a:t>Verrastro</a:t>
            </a:r>
            <a:r>
              <a:rPr lang="en-US" sz="1200" b="0" i="0" dirty="0">
                <a:solidFill>
                  <a:srgbClr val="212121"/>
                </a:solidFill>
                <a:effectLst/>
                <a:latin typeface="BlinkMacSystemFont"/>
              </a:rPr>
              <a:t> O et.al. Lancet. 2023 Apr 20:S0140-6736(23)00634-7. </a:t>
            </a:r>
            <a:endParaRPr lang="en-US" sz="1200" dirty="0"/>
          </a:p>
        </p:txBody>
      </p:sp>
    </p:spTree>
    <p:extLst>
      <p:ext uri="{BB962C8B-B14F-4D97-AF65-F5344CB8AC3E}">
        <p14:creationId xmlns:p14="http://schemas.microsoft.com/office/powerpoint/2010/main" val="3022079362"/>
      </p:ext>
    </p:extLst>
  </p:cSld>
  <p:clrMapOvr>
    <a:masterClrMapping/>
  </p:clrMapOvr>
  <mc:AlternateContent xmlns:mc="http://schemas.openxmlformats.org/markup-compatibility/2006" xmlns:p14="http://schemas.microsoft.com/office/powerpoint/2010/main">
    <mc:Choice Requires="p14">
      <p:transition spd="slow" p14:dur="2000" advTm="57186"/>
    </mc:Choice>
    <mc:Fallback xmlns="">
      <p:transition spd="slow" advTm="57186"/>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F3C69-7DEC-82F2-4ECD-02513A50E12E}"/>
              </a:ext>
            </a:extLst>
          </p:cNvPr>
          <p:cNvSpPr>
            <a:spLocks noGrp="1"/>
          </p:cNvSpPr>
          <p:nvPr>
            <p:ph type="title"/>
          </p:nvPr>
        </p:nvSpPr>
        <p:spPr>
          <a:xfrm>
            <a:off x="457200" y="687506"/>
            <a:ext cx="8229600" cy="990600"/>
          </a:xfrm>
        </p:spPr>
        <p:txBody>
          <a:bodyPr>
            <a:noAutofit/>
          </a:bodyPr>
          <a:lstStyle/>
          <a:p>
            <a:pPr algn="ctr"/>
            <a:r>
              <a:rPr lang="en-US" sz="2800" b="1" i="0" dirty="0">
                <a:effectLst/>
              </a:rPr>
              <a:t>Surgical Procedures and Long-term Effectiveness in MASH Disease and Obesity Risk (SPLENDOR)</a:t>
            </a:r>
            <a:endParaRPr lang="en-US" sz="2800" b="1" dirty="0"/>
          </a:p>
        </p:txBody>
      </p:sp>
      <p:pic>
        <p:nvPicPr>
          <p:cNvPr id="4" name="Content Placeholder 3">
            <a:extLst>
              <a:ext uri="{FF2B5EF4-FFF2-40B4-BE49-F238E27FC236}">
                <a16:creationId xmlns:a16="http://schemas.microsoft.com/office/drawing/2014/main" id="{8294E8DB-0B12-2277-5AA6-9BB00BDB5ADA}"/>
              </a:ext>
            </a:extLst>
          </p:cNvPr>
          <p:cNvPicPr>
            <a:picLocks noGrp="1" noChangeAspect="1"/>
          </p:cNvPicPr>
          <p:nvPr>
            <p:ph idx="1"/>
          </p:nvPr>
        </p:nvPicPr>
        <p:blipFill>
          <a:blip r:embed="rId3"/>
          <a:stretch>
            <a:fillRect/>
          </a:stretch>
        </p:blipFill>
        <p:spPr>
          <a:xfrm>
            <a:off x="170598" y="2539404"/>
            <a:ext cx="8229600" cy="3135790"/>
          </a:xfrm>
          <a:prstGeom prst="rect">
            <a:avLst/>
          </a:prstGeom>
        </p:spPr>
      </p:pic>
      <p:sp>
        <p:nvSpPr>
          <p:cNvPr id="6" name="TextBox 5">
            <a:extLst>
              <a:ext uri="{FF2B5EF4-FFF2-40B4-BE49-F238E27FC236}">
                <a16:creationId xmlns:a16="http://schemas.microsoft.com/office/drawing/2014/main" id="{FBE78AB9-03B9-1E7F-7D5A-93489DDBCFCB}"/>
              </a:ext>
            </a:extLst>
          </p:cNvPr>
          <p:cNvSpPr txBox="1"/>
          <p:nvPr/>
        </p:nvSpPr>
        <p:spPr>
          <a:xfrm>
            <a:off x="457200" y="6416932"/>
            <a:ext cx="4572000" cy="246221"/>
          </a:xfrm>
          <a:prstGeom prst="rect">
            <a:avLst/>
          </a:prstGeom>
          <a:noFill/>
        </p:spPr>
        <p:txBody>
          <a:bodyPr wrap="square">
            <a:spAutoFit/>
          </a:bodyPr>
          <a:lstStyle/>
          <a:p>
            <a:r>
              <a:rPr lang="en-US" sz="1000" b="0" i="0" dirty="0">
                <a:solidFill>
                  <a:srgbClr val="212121"/>
                </a:solidFill>
                <a:effectLst/>
                <a:latin typeface="Roboto" panose="02000000000000000000" pitchFamily="2" charset="0"/>
              </a:rPr>
              <a:t>Aminian A et.al JAMA. 2021 Nov 23;326(20):2031-2042 </a:t>
            </a:r>
            <a:endParaRPr lang="en-US" sz="1000" dirty="0"/>
          </a:p>
        </p:txBody>
      </p:sp>
      <p:sp>
        <p:nvSpPr>
          <p:cNvPr id="7" name="TextBox 6">
            <a:extLst>
              <a:ext uri="{FF2B5EF4-FFF2-40B4-BE49-F238E27FC236}">
                <a16:creationId xmlns:a16="http://schemas.microsoft.com/office/drawing/2014/main" id="{53021EA7-2D67-64ED-4691-DD3AD8F08CFB}"/>
              </a:ext>
            </a:extLst>
          </p:cNvPr>
          <p:cNvSpPr txBox="1"/>
          <p:nvPr/>
        </p:nvSpPr>
        <p:spPr>
          <a:xfrm>
            <a:off x="47768" y="1978855"/>
            <a:ext cx="8764002" cy="369332"/>
          </a:xfrm>
          <a:prstGeom prst="rect">
            <a:avLst/>
          </a:prstGeom>
          <a:noFill/>
        </p:spPr>
        <p:txBody>
          <a:bodyPr wrap="none" rtlCol="0">
            <a:spAutoFit/>
          </a:bodyPr>
          <a:lstStyle/>
          <a:p>
            <a:r>
              <a:rPr lang="en-US" dirty="0"/>
              <a:t>Cumulative Incidence Estimates for Major Adverse Liver Outcomes (MALO) &amp; MACE</a:t>
            </a:r>
          </a:p>
        </p:txBody>
      </p:sp>
      <p:sp>
        <p:nvSpPr>
          <p:cNvPr id="9" name="TextBox 8">
            <a:extLst>
              <a:ext uri="{FF2B5EF4-FFF2-40B4-BE49-F238E27FC236}">
                <a16:creationId xmlns:a16="http://schemas.microsoft.com/office/drawing/2014/main" id="{179C9EAB-9D9A-6183-0B01-9C2EDD3C685B}"/>
              </a:ext>
            </a:extLst>
          </p:cNvPr>
          <p:cNvSpPr txBox="1"/>
          <p:nvPr/>
        </p:nvSpPr>
        <p:spPr>
          <a:xfrm>
            <a:off x="170598" y="5675194"/>
            <a:ext cx="9096232" cy="738664"/>
          </a:xfrm>
          <a:prstGeom prst="rect">
            <a:avLst/>
          </a:prstGeom>
          <a:noFill/>
        </p:spPr>
        <p:txBody>
          <a:bodyPr wrap="square">
            <a:spAutoFit/>
          </a:bodyPr>
          <a:lstStyle/>
          <a:p>
            <a:r>
              <a:rPr lang="en-US" sz="1400" b="1" dirty="0"/>
              <a:t>MALO</a:t>
            </a:r>
            <a:r>
              <a:rPr lang="en-US" sz="1400" dirty="0"/>
              <a:t> (progression to clinical or histological cirrhosis, development of hepatocellular carcinoma, liver transplantation, or liver-related mortality) </a:t>
            </a:r>
          </a:p>
          <a:p>
            <a:r>
              <a:rPr lang="en-US" sz="1400" b="1" dirty="0"/>
              <a:t>MACE </a:t>
            </a:r>
            <a:r>
              <a:rPr lang="en-US" sz="1400" dirty="0"/>
              <a:t>(a composite of coronary artery events, cerebrovascular events, heart failure, or cardiovascular death)</a:t>
            </a:r>
          </a:p>
        </p:txBody>
      </p:sp>
    </p:spTree>
    <p:extLst>
      <p:ext uri="{BB962C8B-B14F-4D97-AF65-F5344CB8AC3E}">
        <p14:creationId xmlns:p14="http://schemas.microsoft.com/office/powerpoint/2010/main" val="7516086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6E7B-31B5-BB9A-677A-857C21C8C3CD}"/>
              </a:ext>
            </a:extLst>
          </p:cNvPr>
          <p:cNvSpPr>
            <a:spLocks noGrp="1"/>
          </p:cNvSpPr>
          <p:nvPr>
            <p:ph type="title"/>
          </p:nvPr>
        </p:nvSpPr>
        <p:spPr/>
        <p:txBody>
          <a:bodyPr>
            <a:normAutofit fontScale="90000"/>
          </a:bodyPr>
          <a:lstStyle/>
          <a:p>
            <a:r>
              <a:rPr lang="en-US" dirty="0"/>
              <a:t>Summary of potential impact of available medications on patients with NAFLD</a:t>
            </a:r>
          </a:p>
        </p:txBody>
      </p:sp>
      <p:graphicFrame>
        <p:nvGraphicFramePr>
          <p:cNvPr id="3" name="Table 3">
            <a:extLst>
              <a:ext uri="{FF2B5EF4-FFF2-40B4-BE49-F238E27FC236}">
                <a16:creationId xmlns:a16="http://schemas.microsoft.com/office/drawing/2014/main" id="{C2BDD769-A71A-83C7-74C3-2DE0903317A2}"/>
              </a:ext>
            </a:extLst>
          </p:cNvPr>
          <p:cNvGraphicFramePr>
            <a:graphicFrameLocks noGrp="1"/>
          </p:cNvGraphicFramePr>
          <p:nvPr/>
        </p:nvGraphicFramePr>
        <p:xfrm>
          <a:off x="116838" y="1816100"/>
          <a:ext cx="8910324" cy="4511040"/>
        </p:xfrm>
        <a:graphic>
          <a:graphicData uri="http://schemas.openxmlformats.org/drawingml/2006/table">
            <a:tbl>
              <a:tblPr firstRow="1" bandRow="1">
                <a:tableStyleId>{5C22544A-7EE6-4342-B048-85BDC9FD1C3A}</a:tableStyleId>
              </a:tblPr>
              <a:tblGrid>
                <a:gridCol w="1485054">
                  <a:extLst>
                    <a:ext uri="{9D8B030D-6E8A-4147-A177-3AD203B41FA5}">
                      <a16:colId xmlns:a16="http://schemas.microsoft.com/office/drawing/2014/main" val="1153554783"/>
                    </a:ext>
                  </a:extLst>
                </a:gridCol>
                <a:gridCol w="1298790">
                  <a:extLst>
                    <a:ext uri="{9D8B030D-6E8A-4147-A177-3AD203B41FA5}">
                      <a16:colId xmlns:a16="http://schemas.microsoft.com/office/drawing/2014/main" val="2897895202"/>
                    </a:ext>
                  </a:extLst>
                </a:gridCol>
                <a:gridCol w="1422400">
                  <a:extLst>
                    <a:ext uri="{9D8B030D-6E8A-4147-A177-3AD203B41FA5}">
                      <a16:colId xmlns:a16="http://schemas.microsoft.com/office/drawing/2014/main" val="1558980833"/>
                    </a:ext>
                  </a:extLst>
                </a:gridCol>
                <a:gridCol w="2235200">
                  <a:extLst>
                    <a:ext uri="{9D8B030D-6E8A-4147-A177-3AD203B41FA5}">
                      <a16:colId xmlns:a16="http://schemas.microsoft.com/office/drawing/2014/main" val="1089937944"/>
                    </a:ext>
                  </a:extLst>
                </a:gridCol>
                <a:gridCol w="1290320">
                  <a:extLst>
                    <a:ext uri="{9D8B030D-6E8A-4147-A177-3AD203B41FA5}">
                      <a16:colId xmlns:a16="http://schemas.microsoft.com/office/drawing/2014/main" val="3399129408"/>
                    </a:ext>
                  </a:extLst>
                </a:gridCol>
                <a:gridCol w="1178560">
                  <a:extLst>
                    <a:ext uri="{9D8B030D-6E8A-4147-A177-3AD203B41FA5}">
                      <a16:colId xmlns:a16="http://schemas.microsoft.com/office/drawing/2014/main" val="610435398"/>
                    </a:ext>
                  </a:extLst>
                </a:gridCol>
              </a:tblGrid>
              <a:tr h="370840">
                <a:tc>
                  <a:txBody>
                    <a:bodyPr/>
                    <a:lstStyle/>
                    <a:p>
                      <a:r>
                        <a:rPr lang="en-US" dirty="0"/>
                        <a:t>Medication</a:t>
                      </a:r>
                    </a:p>
                  </a:txBody>
                  <a:tcPr/>
                </a:tc>
                <a:tc>
                  <a:txBody>
                    <a:bodyPr/>
                    <a:lstStyle/>
                    <a:p>
                      <a:r>
                        <a:rPr lang="en-US" dirty="0"/>
                        <a:t>FDA indication</a:t>
                      </a:r>
                    </a:p>
                  </a:txBody>
                  <a:tcPr/>
                </a:tc>
                <a:tc>
                  <a:txBody>
                    <a:bodyPr/>
                    <a:lstStyle/>
                    <a:p>
                      <a:r>
                        <a:rPr lang="en-US" dirty="0"/>
                        <a:t>Patient Population</a:t>
                      </a:r>
                    </a:p>
                  </a:txBody>
                  <a:tcPr/>
                </a:tc>
                <a:tc>
                  <a:txBody>
                    <a:bodyPr/>
                    <a:lstStyle/>
                    <a:p>
                      <a:r>
                        <a:rPr lang="en-US" dirty="0"/>
                        <a:t>Clinical benefit</a:t>
                      </a:r>
                    </a:p>
                  </a:txBody>
                  <a:tcPr/>
                </a:tc>
                <a:tc>
                  <a:txBody>
                    <a:bodyPr/>
                    <a:lstStyle/>
                    <a:p>
                      <a:r>
                        <a:rPr lang="en-US" dirty="0"/>
                        <a:t>Potential side effects</a:t>
                      </a:r>
                    </a:p>
                  </a:txBody>
                  <a:tcPr/>
                </a:tc>
                <a:tc>
                  <a:txBody>
                    <a:bodyPr/>
                    <a:lstStyle/>
                    <a:p>
                      <a:r>
                        <a:rPr lang="en-US" dirty="0"/>
                        <a:t>Cardiac benefit</a:t>
                      </a:r>
                    </a:p>
                  </a:txBody>
                  <a:tcPr/>
                </a:tc>
                <a:extLst>
                  <a:ext uri="{0D108BD9-81ED-4DB2-BD59-A6C34878D82A}">
                    <a16:rowId xmlns:a16="http://schemas.microsoft.com/office/drawing/2014/main" val="942345389"/>
                  </a:ext>
                </a:extLst>
              </a:tr>
              <a:tr h="370840">
                <a:tc>
                  <a:txBody>
                    <a:bodyPr/>
                    <a:lstStyle/>
                    <a:p>
                      <a:r>
                        <a:rPr lang="en-US" sz="1400" dirty="0"/>
                        <a:t>Vitamin E (800 IU daily PO)</a:t>
                      </a:r>
                    </a:p>
                  </a:txBody>
                  <a:tcPr/>
                </a:tc>
                <a:tc>
                  <a:txBody>
                    <a:bodyPr/>
                    <a:lstStyle/>
                    <a:p>
                      <a:r>
                        <a:rPr lang="en-US" sz="1400" dirty="0"/>
                        <a:t>N/A</a:t>
                      </a:r>
                    </a:p>
                  </a:txBody>
                  <a:tcPr/>
                </a:tc>
                <a:tc>
                  <a:txBody>
                    <a:bodyPr/>
                    <a:lstStyle/>
                    <a:p>
                      <a:r>
                        <a:rPr lang="en-US" sz="1400" dirty="0"/>
                        <a:t>NASH without T2DM or cirrhosis</a:t>
                      </a:r>
                    </a:p>
                  </a:txBody>
                  <a:tcPr/>
                </a:tc>
                <a:tc>
                  <a:txBody>
                    <a:bodyPr/>
                    <a:lstStyle/>
                    <a:p>
                      <a:r>
                        <a:rPr lang="en-US" sz="1400" dirty="0"/>
                        <a:t>Improves </a:t>
                      </a:r>
                    </a:p>
                    <a:p>
                      <a:pPr marL="342900" indent="-342900">
                        <a:buFont typeface="+mj-lt"/>
                        <a:buAutoNum type="arabicPeriod"/>
                      </a:pPr>
                      <a:r>
                        <a:rPr lang="en-US" sz="1400" dirty="0"/>
                        <a:t>Steatosis</a:t>
                      </a:r>
                    </a:p>
                    <a:p>
                      <a:pPr marL="342900" indent="-342900">
                        <a:buFont typeface="+mj-lt"/>
                        <a:buAutoNum type="arabicPeriod"/>
                      </a:pPr>
                      <a:r>
                        <a:rPr lang="en-US" sz="1400" dirty="0"/>
                        <a:t>? NASH resolution</a:t>
                      </a:r>
                    </a:p>
                  </a:txBody>
                  <a:tcPr/>
                </a:tc>
                <a:tc>
                  <a:txBody>
                    <a:bodyPr/>
                    <a:lstStyle/>
                    <a:p>
                      <a:pPr marL="342900" indent="-342900">
                        <a:buFont typeface="+mj-lt"/>
                        <a:buAutoNum type="arabicPeriod"/>
                      </a:pPr>
                      <a:r>
                        <a:rPr lang="en-US" sz="1400" dirty="0"/>
                        <a:t>Hemorrhagic stroke,</a:t>
                      </a:r>
                    </a:p>
                    <a:p>
                      <a:pPr marL="342900" indent="-342900">
                        <a:buFont typeface="+mj-lt"/>
                        <a:buAutoNum type="arabicPeriod"/>
                      </a:pPr>
                      <a:r>
                        <a:rPr lang="en-US" sz="1400" dirty="0"/>
                        <a:t>Risk of prostate cancer</a:t>
                      </a:r>
                    </a:p>
                  </a:txBody>
                  <a:tcPr/>
                </a:tc>
                <a:tc>
                  <a:txBody>
                    <a:bodyPr/>
                    <a:lstStyle/>
                    <a:p>
                      <a:r>
                        <a:rPr lang="en-US" sz="1400" dirty="0"/>
                        <a:t>No</a:t>
                      </a:r>
                      <a:endParaRPr lang="en-US" dirty="0"/>
                    </a:p>
                  </a:txBody>
                  <a:tcPr/>
                </a:tc>
                <a:extLst>
                  <a:ext uri="{0D108BD9-81ED-4DB2-BD59-A6C34878D82A}">
                    <a16:rowId xmlns:a16="http://schemas.microsoft.com/office/drawing/2014/main" val="1387233337"/>
                  </a:ext>
                </a:extLst>
              </a:tr>
              <a:tr h="370840">
                <a:tc>
                  <a:txBody>
                    <a:bodyPr/>
                    <a:lstStyle/>
                    <a:p>
                      <a:r>
                        <a:rPr lang="en-US" sz="1400" dirty="0"/>
                        <a:t>Pioglitazone</a:t>
                      </a:r>
                    </a:p>
                    <a:p>
                      <a:r>
                        <a:rPr lang="en-US" sz="1400" dirty="0"/>
                        <a:t>(30-45 mg daily PO)</a:t>
                      </a:r>
                    </a:p>
                  </a:txBody>
                  <a:tcPr/>
                </a:tc>
                <a:tc>
                  <a:txBody>
                    <a:bodyPr/>
                    <a:lstStyle/>
                    <a:p>
                      <a:r>
                        <a:rPr lang="en-US" sz="1400" dirty="0"/>
                        <a:t>T2DM</a:t>
                      </a:r>
                    </a:p>
                  </a:txBody>
                  <a:tcPr/>
                </a:tc>
                <a:tc>
                  <a:txBody>
                    <a:bodyPr/>
                    <a:lstStyle/>
                    <a:p>
                      <a:r>
                        <a:rPr lang="en-US" sz="1400" dirty="0"/>
                        <a:t>NASH with &amp; without T2DM</a:t>
                      </a:r>
                    </a:p>
                  </a:txBody>
                  <a:tcPr/>
                </a:tc>
                <a:tc>
                  <a:txBody>
                    <a:bodyPr/>
                    <a:lstStyle/>
                    <a:p>
                      <a:r>
                        <a:rPr lang="en-US" sz="1400" dirty="0"/>
                        <a:t>Improves</a:t>
                      </a:r>
                    </a:p>
                    <a:p>
                      <a:pPr marL="342900" indent="-342900">
                        <a:buFont typeface="+mj-lt"/>
                        <a:buAutoNum type="arabicPeriod"/>
                      </a:pPr>
                      <a:r>
                        <a:rPr lang="en-US" sz="1400" dirty="0"/>
                        <a:t>steatosis</a:t>
                      </a:r>
                    </a:p>
                    <a:p>
                      <a:pPr marL="342900" indent="-342900">
                        <a:buFont typeface="+mj-lt"/>
                        <a:buAutoNum type="arabicPeriod"/>
                      </a:pPr>
                      <a:r>
                        <a:rPr lang="en-US" sz="1400" dirty="0"/>
                        <a:t>NASH resolution</a:t>
                      </a:r>
                    </a:p>
                    <a:p>
                      <a:pPr marL="342900" indent="-342900">
                        <a:buFont typeface="+mj-lt"/>
                        <a:buAutoNum type="arabicPeriod"/>
                      </a:pPr>
                      <a:r>
                        <a:rPr lang="en-US" sz="1400" dirty="0"/>
                        <a:t>? Fibrosis improvement</a:t>
                      </a:r>
                    </a:p>
                    <a:p>
                      <a:pPr marL="342900" indent="-342900">
                        <a:buFont typeface="+mj-lt"/>
                        <a:buAutoNum type="arabicPeriod"/>
                      </a:pPr>
                      <a:r>
                        <a:rPr lang="en-US" sz="1400" dirty="0"/>
                        <a:t>Insulin sensitivity – prevent DM</a:t>
                      </a:r>
                    </a:p>
                    <a:p>
                      <a:pPr marL="342900" indent="-342900">
                        <a:buFont typeface="+mj-lt"/>
                        <a:buAutoNum type="arabicPeriod"/>
                      </a:pPr>
                      <a:r>
                        <a:rPr lang="en-US" sz="1400" dirty="0"/>
                        <a:t>CV risk reduction &amp; stroke prevention</a:t>
                      </a:r>
                    </a:p>
                  </a:txBody>
                  <a:tcPr/>
                </a:tc>
                <a:tc>
                  <a:txBody>
                    <a:bodyPr/>
                    <a:lstStyle/>
                    <a:p>
                      <a:pPr marL="342900" indent="-342900">
                        <a:buFont typeface="+mj-lt"/>
                        <a:buAutoNum type="arabicPeriod"/>
                      </a:pPr>
                      <a:r>
                        <a:rPr lang="en-US" sz="1400" dirty="0"/>
                        <a:t>Weight gain</a:t>
                      </a:r>
                    </a:p>
                    <a:p>
                      <a:pPr marL="342900" indent="-342900">
                        <a:buFont typeface="+mj-lt"/>
                        <a:buAutoNum type="arabicPeriod"/>
                      </a:pPr>
                      <a:r>
                        <a:rPr lang="en-US" sz="1400" dirty="0"/>
                        <a:t>Risk of </a:t>
                      </a:r>
                      <a:r>
                        <a:rPr lang="en-US" sz="1400" dirty="0" err="1"/>
                        <a:t>Ht</a:t>
                      </a:r>
                      <a:r>
                        <a:rPr lang="en-US" sz="1400" dirty="0"/>
                        <a:t> failure exacerbation</a:t>
                      </a:r>
                    </a:p>
                    <a:p>
                      <a:pPr marL="342900" indent="-342900">
                        <a:buFont typeface="+mj-lt"/>
                        <a:buAutoNum type="arabicPeriod"/>
                      </a:pPr>
                      <a:r>
                        <a:rPr lang="en-US" sz="1400" dirty="0"/>
                        <a:t>Bone loss (post menopausal)</a:t>
                      </a:r>
                    </a:p>
                  </a:txBody>
                  <a:tcPr/>
                </a:tc>
                <a:tc>
                  <a:txBody>
                    <a:bodyPr/>
                    <a:lstStyle/>
                    <a:p>
                      <a:r>
                        <a:rPr lang="en-US" sz="1400" dirty="0"/>
                        <a:t>Yes</a:t>
                      </a:r>
                    </a:p>
                  </a:txBody>
                  <a:tcPr/>
                </a:tc>
                <a:extLst>
                  <a:ext uri="{0D108BD9-81ED-4DB2-BD59-A6C34878D82A}">
                    <a16:rowId xmlns:a16="http://schemas.microsoft.com/office/drawing/2014/main" val="2592490826"/>
                  </a:ext>
                </a:extLst>
              </a:tr>
            </a:tbl>
          </a:graphicData>
        </a:graphic>
      </p:graphicFrame>
      <p:sp>
        <p:nvSpPr>
          <p:cNvPr id="4" name="TextBox 3">
            <a:extLst>
              <a:ext uri="{FF2B5EF4-FFF2-40B4-BE49-F238E27FC236}">
                <a16:creationId xmlns:a16="http://schemas.microsoft.com/office/drawing/2014/main" id="{EADDAFB6-143E-5DAF-2C1B-E5E0F4F9E1F1}"/>
              </a:ext>
            </a:extLst>
          </p:cNvPr>
          <p:cNvSpPr txBox="1"/>
          <p:nvPr/>
        </p:nvSpPr>
        <p:spPr>
          <a:xfrm>
            <a:off x="3048000" y="6519446"/>
            <a:ext cx="5811520" cy="338554"/>
          </a:xfrm>
          <a:prstGeom prst="rect">
            <a:avLst/>
          </a:prstGeom>
          <a:noFill/>
        </p:spPr>
        <p:txBody>
          <a:bodyPr wrap="square">
            <a:spAutoFit/>
          </a:bodyPr>
          <a:lstStyle/>
          <a:p>
            <a:r>
              <a:rPr lang="en-US" sz="1200" b="0" i="0" baseline="30000" dirty="0">
                <a:solidFill>
                  <a:srgbClr val="000000"/>
                </a:solidFill>
                <a:effectLst/>
                <a:latin typeface="Fira Sans" panose="020B0503050000020004" pitchFamily="34" charset="0"/>
              </a:rPr>
              <a:t>Rinella, Mary E.</a:t>
            </a:r>
            <a:r>
              <a:rPr lang="en-US" sz="1200" baseline="30000" dirty="0">
                <a:solidFill>
                  <a:srgbClr val="000000"/>
                </a:solidFill>
                <a:latin typeface="Fira Sans" panose="020B0503050000020004" pitchFamily="34" charset="0"/>
              </a:rPr>
              <a:t> et.al </a:t>
            </a:r>
            <a:r>
              <a:rPr lang="en-US" sz="1200" b="0" i="0" baseline="30000" dirty="0">
                <a:solidFill>
                  <a:srgbClr val="000000"/>
                </a:solidFill>
                <a:effectLst/>
                <a:latin typeface="Fira Sans" panose="020B0503050000020004" pitchFamily="34" charset="0"/>
              </a:rPr>
              <a:t> AASLD Practice Guidance on the clinical assessment and management of nonalcoholic fatty liver disease. Hepatology (): March 17, 2023. | DOI: 10.1097/HEP.0000000000000323</a:t>
            </a:r>
            <a:endParaRPr lang="en-US" sz="1200" baseline="30000" dirty="0"/>
          </a:p>
        </p:txBody>
      </p:sp>
    </p:spTree>
    <p:extLst>
      <p:ext uri="{BB962C8B-B14F-4D97-AF65-F5344CB8AC3E}">
        <p14:creationId xmlns:p14="http://schemas.microsoft.com/office/powerpoint/2010/main" val="3653126091"/>
      </p:ext>
    </p:extLst>
  </p:cSld>
  <p:clrMapOvr>
    <a:masterClrMapping/>
  </p:clrMapOvr>
  <mc:AlternateContent xmlns:mc="http://schemas.openxmlformats.org/markup-compatibility/2006" xmlns:p14="http://schemas.microsoft.com/office/powerpoint/2010/main">
    <mc:Choice Requires="p14">
      <p:transition spd="slow" p14:dur="2000" advTm="28773"/>
    </mc:Choice>
    <mc:Fallback xmlns="">
      <p:transition spd="slow" advTm="28773"/>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891558EA-5B99-D372-97E1-B0B09D0ADE77}"/>
              </a:ext>
            </a:extLst>
          </p:cNvPr>
          <p:cNvGraphicFramePr>
            <a:graphicFrameLocks noGrp="1"/>
          </p:cNvGraphicFramePr>
          <p:nvPr/>
        </p:nvGraphicFramePr>
        <p:xfrm>
          <a:off x="116838" y="477521"/>
          <a:ext cx="8910324" cy="6309360"/>
        </p:xfrm>
        <a:graphic>
          <a:graphicData uri="http://schemas.openxmlformats.org/drawingml/2006/table">
            <a:tbl>
              <a:tblPr firstRow="1" bandRow="1">
                <a:tableStyleId>{5C22544A-7EE6-4342-B048-85BDC9FD1C3A}</a:tableStyleId>
              </a:tblPr>
              <a:tblGrid>
                <a:gridCol w="1485054">
                  <a:extLst>
                    <a:ext uri="{9D8B030D-6E8A-4147-A177-3AD203B41FA5}">
                      <a16:colId xmlns:a16="http://schemas.microsoft.com/office/drawing/2014/main" val="1153554783"/>
                    </a:ext>
                  </a:extLst>
                </a:gridCol>
                <a:gridCol w="1298790">
                  <a:extLst>
                    <a:ext uri="{9D8B030D-6E8A-4147-A177-3AD203B41FA5}">
                      <a16:colId xmlns:a16="http://schemas.microsoft.com/office/drawing/2014/main" val="2897895202"/>
                    </a:ext>
                  </a:extLst>
                </a:gridCol>
                <a:gridCol w="1422400">
                  <a:extLst>
                    <a:ext uri="{9D8B030D-6E8A-4147-A177-3AD203B41FA5}">
                      <a16:colId xmlns:a16="http://schemas.microsoft.com/office/drawing/2014/main" val="1558980833"/>
                    </a:ext>
                  </a:extLst>
                </a:gridCol>
                <a:gridCol w="2235200">
                  <a:extLst>
                    <a:ext uri="{9D8B030D-6E8A-4147-A177-3AD203B41FA5}">
                      <a16:colId xmlns:a16="http://schemas.microsoft.com/office/drawing/2014/main" val="1089937944"/>
                    </a:ext>
                  </a:extLst>
                </a:gridCol>
                <a:gridCol w="1290320">
                  <a:extLst>
                    <a:ext uri="{9D8B030D-6E8A-4147-A177-3AD203B41FA5}">
                      <a16:colId xmlns:a16="http://schemas.microsoft.com/office/drawing/2014/main" val="3399129408"/>
                    </a:ext>
                  </a:extLst>
                </a:gridCol>
                <a:gridCol w="1178560">
                  <a:extLst>
                    <a:ext uri="{9D8B030D-6E8A-4147-A177-3AD203B41FA5}">
                      <a16:colId xmlns:a16="http://schemas.microsoft.com/office/drawing/2014/main" val="610435398"/>
                    </a:ext>
                  </a:extLst>
                </a:gridCol>
              </a:tblGrid>
              <a:tr h="885645">
                <a:tc>
                  <a:txBody>
                    <a:bodyPr/>
                    <a:lstStyle/>
                    <a:p>
                      <a:r>
                        <a:rPr lang="en-US" dirty="0"/>
                        <a:t>Medication</a:t>
                      </a:r>
                    </a:p>
                  </a:txBody>
                  <a:tcPr/>
                </a:tc>
                <a:tc>
                  <a:txBody>
                    <a:bodyPr/>
                    <a:lstStyle/>
                    <a:p>
                      <a:r>
                        <a:rPr lang="en-US" dirty="0"/>
                        <a:t>FDA indication</a:t>
                      </a:r>
                    </a:p>
                  </a:txBody>
                  <a:tcPr/>
                </a:tc>
                <a:tc>
                  <a:txBody>
                    <a:bodyPr/>
                    <a:lstStyle/>
                    <a:p>
                      <a:r>
                        <a:rPr lang="en-US" dirty="0"/>
                        <a:t>Patient Population</a:t>
                      </a:r>
                    </a:p>
                  </a:txBody>
                  <a:tcPr/>
                </a:tc>
                <a:tc>
                  <a:txBody>
                    <a:bodyPr/>
                    <a:lstStyle/>
                    <a:p>
                      <a:r>
                        <a:rPr lang="en-US" dirty="0"/>
                        <a:t>Clinical benefit</a:t>
                      </a:r>
                    </a:p>
                  </a:txBody>
                  <a:tcPr/>
                </a:tc>
                <a:tc>
                  <a:txBody>
                    <a:bodyPr/>
                    <a:lstStyle/>
                    <a:p>
                      <a:r>
                        <a:rPr lang="en-US" dirty="0"/>
                        <a:t>Potential side effects</a:t>
                      </a:r>
                    </a:p>
                  </a:txBody>
                  <a:tcPr/>
                </a:tc>
                <a:tc>
                  <a:txBody>
                    <a:bodyPr/>
                    <a:lstStyle/>
                    <a:p>
                      <a:r>
                        <a:rPr lang="en-US" dirty="0"/>
                        <a:t>Cardiac benefit</a:t>
                      </a:r>
                    </a:p>
                  </a:txBody>
                  <a:tcPr/>
                </a:tc>
                <a:extLst>
                  <a:ext uri="{0D108BD9-81ED-4DB2-BD59-A6C34878D82A}">
                    <a16:rowId xmlns:a16="http://schemas.microsoft.com/office/drawing/2014/main" val="942345389"/>
                  </a:ext>
                </a:extLst>
              </a:tr>
              <a:tr h="1535118">
                <a:tc>
                  <a:txBody>
                    <a:bodyPr/>
                    <a:lstStyle/>
                    <a:p>
                      <a:r>
                        <a:rPr lang="en-US" sz="1400" dirty="0"/>
                        <a:t>Liraglutide</a:t>
                      </a:r>
                    </a:p>
                    <a:p>
                      <a:r>
                        <a:rPr lang="en-US" sz="1400" dirty="0"/>
                        <a:t>(1.8mg SC daily – DM)</a:t>
                      </a:r>
                    </a:p>
                    <a:p>
                      <a:r>
                        <a:rPr lang="en-US" sz="1400" dirty="0"/>
                        <a:t>(0.6-3 mg SC daily – Obesity)</a:t>
                      </a:r>
                    </a:p>
                  </a:txBody>
                  <a:tcPr/>
                </a:tc>
                <a:tc>
                  <a:txBody>
                    <a:bodyPr/>
                    <a:lstStyle/>
                    <a:p>
                      <a:r>
                        <a:rPr lang="en-US" sz="1400" dirty="0"/>
                        <a:t>T2DM</a:t>
                      </a:r>
                    </a:p>
                    <a:p>
                      <a:r>
                        <a:rPr lang="en-US" sz="1400" dirty="0"/>
                        <a:t>Obesity</a:t>
                      </a:r>
                    </a:p>
                  </a:txBody>
                  <a:tcPr/>
                </a:tc>
                <a:tc>
                  <a:txBody>
                    <a:bodyPr/>
                    <a:lstStyle/>
                    <a:p>
                      <a:r>
                        <a:rPr lang="en-US" sz="1400" dirty="0"/>
                        <a:t>NASH without  cirrhosis</a:t>
                      </a:r>
                    </a:p>
                  </a:txBody>
                  <a:tcPr/>
                </a:tc>
                <a:tc>
                  <a:txBody>
                    <a:bodyPr/>
                    <a:lstStyle/>
                    <a:p>
                      <a:r>
                        <a:rPr lang="en-US" sz="1400" dirty="0"/>
                        <a:t>Improves </a:t>
                      </a:r>
                    </a:p>
                    <a:p>
                      <a:pPr marL="342900" indent="-342900">
                        <a:buFont typeface="+mj-lt"/>
                        <a:buAutoNum type="arabicPeriod"/>
                      </a:pPr>
                      <a:r>
                        <a:rPr lang="en-US" sz="1400" dirty="0"/>
                        <a:t>Steatosis</a:t>
                      </a:r>
                    </a:p>
                    <a:p>
                      <a:pPr marL="342900" indent="-342900">
                        <a:buFont typeface="+mj-lt"/>
                        <a:buAutoNum type="arabicPeriod"/>
                      </a:pPr>
                      <a:r>
                        <a:rPr lang="en-US" sz="1400" dirty="0"/>
                        <a:t>Insulin sensitivity</a:t>
                      </a:r>
                    </a:p>
                    <a:p>
                      <a:pPr marL="342900" indent="-342900">
                        <a:buFont typeface="+mj-lt"/>
                        <a:buAutoNum type="arabicPeriod"/>
                      </a:pPr>
                      <a:r>
                        <a:rPr lang="en-US" sz="1400" dirty="0"/>
                        <a:t>Weight loss</a:t>
                      </a:r>
                    </a:p>
                    <a:p>
                      <a:pPr marL="342900" indent="-342900">
                        <a:buFont typeface="+mj-lt"/>
                        <a:buAutoNum type="arabicPeriod"/>
                      </a:pPr>
                      <a:r>
                        <a:rPr lang="en-US" sz="1400" dirty="0"/>
                        <a:t>CV risk reduction</a:t>
                      </a:r>
                    </a:p>
                    <a:p>
                      <a:pPr marL="342900" indent="-342900">
                        <a:buFont typeface="+mj-lt"/>
                        <a:buAutoNum type="arabicPeriod"/>
                      </a:pPr>
                      <a:r>
                        <a:rPr lang="en-US" sz="1400" dirty="0"/>
                        <a:t>Slow progression of renal disease</a:t>
                      </a:r>
                    </a:p>
                  </a:txBody>
                  <a:tcPr/>
                </a:tc>
                <a:tc>
                  <a:txBody>
                    <a:bodyPr/>
                    <a:lstStyle/>
                    <a:p>
                      <a:pPr marL="342900" indent="-342900">
                        <a:buFont typeface="+mj-lt"/>
                        <a:buAutoNum type="arabicPeriod"/>
                      </a:pPr>
                      <a:r>
                        <a:rPr lang="en-US" sz="1400" dirty="0"/>
                        <a:t>GI,</a:t>
                      </a:r>
                    </a:p>
                    <a:p>
                      <a:pPr marL="342900" indent="-342900">
                        <a:buFont typeface="+mj-lt"/>
                        <a:buAutoNum type="arabicPeriod"/>
                      </a:pPr>
                      <a:r>
                        <a:rPr lang="en-US" sz="1400" dirty="0"/>
                        <a:t>Gallstones (related to </a:t>
                      </a:r>
                      <a:r>
                        <a:rPr lang="en-US" sz="1400" dirty="0" err="1"/>
                        <a:t>wt</a:t>
                      </a:r>
                      <a:r>
                        <a:rPr lang="en-US" sz="1400" dirty="0"/>
                        <a:t> loss)</a:t>
                      </a:r>
                    </a:p>
                    <a:p>
                      <a:pPr marL="342900" indent="-342900">
                        <a:buFont typeface="+mj-lt"/>
                        <a:buAutoNum type="arabicPeriod"/>
                      </a:pPr>
                      <a:r>
                        <a:rPr lang="en-US" sz="1400" dirty="0"/>
                        <a:t>Pancreatitis</a:t>
                      </a:r>
                    </a:p>
                  </a:txBody>
                  <a:tcPr/>
                </a:tc>
                <a:tc>
                  <a:txBody>
                    <a:bodyPr/>
                    <a:lstStyle/>
                    <a:p>
                      <a:r>
                        <a:rPr lang="en-US" sz="1400" dirty="0"/>
                        <a:t>Yes</a:t>
                      </a:r>
                      <a:endParaRPr lang="en-US" dirty="0"/>
                    </a:p>
                  </a:txBody>
                  <a:tcPr/>
                </a:tc>
                <a:extLst>
                  <a:ext uri="{0D108BD9-81ED-4DB2-BD59-A6C34878D82A}">
                    <a16:rowId xmlns:a16="http://schemas.microsoft.com/office/drawing/2014/main" val="1387233337"/>
                  </a:ext>
                </a:extLst>
              </a:tr>
              <a:tr h="2155069">
                <a:tc>
                  <a:txBody>
                    <a:bodyPr/>
                    <a:lstStyle/>
                    <a:p>
                      <a:r>
                        <a:rPr lang="en-US" sz="1400" dirty="0" err="1"/>
                        <a:t>Semaglutide</a:t>
                      </a:r>
                      <a:endParaRPr lang="en-US" sz="1400" dirty="0"/>
                    </a:p>
                    <a:p>
                      <a:r>
                        <a:rPr lang="en-US" sz="1400" dirty="0"/>
                        <a:t>(0.4 mg SC daily, 0.25-2.4 mg SC weekly)</a:t>
                      </a:r>
                    </a:p>
                  </a:txBody>
                  <a:tcPr/>
                </a:tc>
                <a:tc>
                  <a:txBody>
                    <a:bodyPr/>
                    <a:lstStyle/>
                    <a:p>
                      <a:r>
                        <a:rPr lang="en-US" sz="1400" dirty="0"/>
                        <a:t>T2DM</a:t>
                      </a:r>
                    </a:p>
                    <a:p>
                      <a:r>
                        <a:rPr lang="en-US" sz="1400" dirty="0"/>
                        <a:t>Obesity</a:t>
                      </a:r>
                    </a:p>
                  </a:txBody>
                  <a:tcPr/>
                </a:tc>
                <a:tc>
                  <a:txBody>
                    <a:bodyPr/>
                    <a:lstStyle/>
                    <a:p>
                      <a:r>
                        <a:rPr lang="en-US" sz="1400" dirty="0"/>
                        <a:t>NASH without cirrhosis</a:t>
                      </a:r>
                    </a:p>
                  </a:txBody>
                  <a:tcPr/>
                </a:tc>
                <a:tc>
                  <a:txBody>
                    <a:bodyPr/>
                    <a:lstStyle/>
                    <a:p>
                      <a:pPr marL="342900" indent="-342900">
                        <a:buFont typeface="+mj-lt"/>
                        <a:buAutoNum type="arabicPeriod"/>
                      </a:pPr>
                      <a:r>
                        <a:rPr lang="en-US" sz="1400" dirty="0"/>
                        <a:t>Improve steatosis</a:t>
                      </a:r>
                    </a:p>
                    <a:p>
                      <a:pPr marL="342900" indent="-342900">
                        <a:buFont typeface="+mj-lt"/>
                        <a:buAutoNum type="arabicPeriod"/>
                      </a:pPr>
                      <a:r>
                        <a:rPr lang="en-US" sz="1400" dirty="0"/>
                        <a:t>NASH resolution</a:t>
                      </a:r>
                    </a:p>
                    <a:p>
                      <a:pPr marL="342900" indent="-342900">
                        <a:buFont typeface="+mj-lt"/>
                        <a:buAutoNum type="arabicPeriod"/>
                      </a:pPr>
                      <a:r>
                        <a:rPr lang="en-US" sz="1400" dirty="0"/>
                        <a:t>May slow fibrosis progression</a:t>
                      </a:r>
                    </a:p>
                    <a:p>
                      <a:pPr marL="342900" indent="-342900">
                        <a:buFont typeface="+mj-lt"/>
                        <a:buAutoNum type="arabicPeriod"/>
                      </a:pPr>
                      <a:r>
                        <a:rPr lang="en-US" sz="1400" dirty="0"/>
                        <a:t>Improve Insulin sensitivity  </a:t>
                      </a:r>
                    </a:p>
                    <a:p>
                      <a:pPr marL="342900" indent="-342900">
                        <a:buFont typeface="+mj-lt"/>
                        <a:buAutoNum type="arabicPeriod"/>
                      </a:pPr>
                      <a:r>
                        <a:rPr lang="en-US" sz="1400" dirty="0"/>
                        <a:t>Weight loss</a:t>
                      </a:r>
                    </a:p>
                    <a:p>
                      <a:pPr marL="342900" indent="-342900">
                        <a:buFont typeface="+mj-lt"/>
                        <a:buAutoNum type="arabicPeriod"/>
                      </a:pPr>
                      <a:r>
                        <a:rPr lang="en-US" sz="1400" dirty="0"/>
                        <a:t>Improve CV &amp; renal outcome</a:t>
                      </a:r>
                    </a:p>
                    <a:p>
                      <a:pPr marL="342900" indent="-342900">
                        <a:buFont typeface="+mj-lt"/>
                        <a:buAutoNum type="arabicPeriod"/>
                      </a:pPr>
                      <a:r>
                        <a:rPr lang="en-US" sz="1400" dirty="0"/>
                        <a:t>Stroke prevention</a:t>
                      </a:r>
                    </a:p>
                  </a:txBody>
                  <a:tcPr/>
                </a:tc>
                <a:tc>
                  <a:txBody>
                    <a:bodyPr/>
                    <a:lstStyle/>
                    <a:p>
                      <a:pPr marL="342900" indent="-342900">
                        <a:buFont typeface="+mj-lt"/>
                        <a:buAutoNum type="arabicPeriod"/>
                      </a:pPr>
                      <a:r>
                        <a:rPr lang="en-US" sz="1400" dirty="0"/>
                        <a:t>GI,</a:t>
                      </a:r>
                    </a:p>
                    <a:p>
                      <a:pPr marL="342900" indent="-342900">
                        <a:buFont typeface="+mj-lt"/>
                        <a:buAutoNum type="arabicPeriod"/>
                      </a:pPr>
                      <a:r>
                        <a:rPr lang="en-US" sz="1400" dirty="0"/>
                        <a:t>Gallstones (related to </a:t>
                      </a:r>
                      <a:r>
                        <a:rPr lang="en-US" sz="1400" dirty="0" err="1"/>
                        <a:t>wt</a:t>
                      </a:r>
                      <a:r>
                        <a:rPr lang="en-US" sz="1400" dirty="0"/>
                        <a:t> loss)</a:t>
                      </a:r>
                    </a:p>
                    <a:p>
                      <a:pPr marL="342900" indent="-342900">
                        <a:buFont typeface="+mj-lt"/>
                        <a:buAutoNum type="arabicPeriod"/>
                      </a:pPr>
                      <a:r>
                        <a:rPr lang="en-US" sz="1400" dirty="0"/>
                        <a:t>Pancreatitis</a:t>
                      </a:r>
                    </a:p>
                  </a:txBody>
                  <a:tcPr/>
                </a:tc>
                <a:tc>
                  <a:txBody>
                    <a:bodyPr/>
                    <a:lstStyle/>
                    <a:p>
                      <a:r>
                        <a:rPr lang="en-US" sz="1400" dirty="0"/>
                        <a:t>Yes</a:t>
                      </a:r>
                    </a:p>
                  </a:txBody>
                  <a:tcPr/>
                </a:tc>
                <a:extLst>
                  <a:ext uri="{0D108BD9-81ED-4DB2-BD59-A6C34878D82A}">
                    <a16:rowId xmlns:a16="http://schemas.microsoft.com/office/drawing/2014/main" val="2592490826"/>
                  </a:ext>
                </a:extLst>
              </a:tr>
              <a:tr h="1540487">
                <a:tc>
                  <a:txBody>
                    <a:bodyPr/>
                    <a:lstStyle/>
                    <a:p>
                      <a:r>
                        <a:rPr lang="en-US" sz="1400" dirty="0" err="1"/>
                        <a:t>Tirzepatide</a:t>
                      </a:r>
                      <a:endParaRPr lang="en-US" sz="1400" dirty="0"/>
                    </a:p>
                  </a:txBody>
                  <a:tcPr/>
                </a:tc>
                <a:tc>
                  <a:txBody>
                    <a:bodyPr/>
                    <a:lstStyle/>
                    <a:p>
                      <a:r>
                        <a:rPr lang="en-US" sz="1400" dirty="0"/>
                        <a:t>T2DM</a:t>
                      </a:r>
                    </a:p>
                  </a:txBody>
                  <a:tcPr/>
                </a:tc>
                <a:tc>
                  <a:txBody>
                    <a:bodyPr/>
                    <a:lstStyle/>
                    <a:p>
                      <a:r>
                        <a:rPr lang="en-US" sz="1400" dirty="0"/>
                        <a:t>T2DM or obesity with NAFLD</a:t>
                      </a:r>
                    </a:p>
                  </a:txBody>
                  <a:tcPr/>
                </a:tc>
                <a:tc>
                  <a:txBody>
                    <a:bodyPr/>
                    <a:lstStyle/>
                    <a:p>
                      <a:pPr marL="342900" indent="-342900">
                        <a:buFont typeface="+mj-lt"/>
                        <a:buAutoNum type="arabicPeriod"/>
                      </a:pPr>
                      <a:r>
                        <a:rPr lang="en-US" sz="1400" dirty="0"/>
                        <a:t>Reduces steatosis (image)</a:t>
                      </a:r>
                    </a:p>
                    <a:p>
                      <a:pPr marL="342900" indent="-342900">
                        <a:buFont typeface="+mj-lt"/>
                        <a:buAutoNum type="arabicPeriod"/>
                      </a:pPr>
                      <a:r>
                        <a:rPr lang="en-US" sz="1400" dirty="0"/>
                        <a:t>Improve insulin sensitivity</a:t>
                      </a:r>
                    </a:p>
                    <a:p>
                      <a:pPr marL="342900" indent="-342900">
                        <a:buFont typeface="+mj-lt"/>
                        <a:buAutoNum type="arabicPeriod"/>
                      </a:pPr>
                      <a:r>
                        <a:rPr lang="en-US" sz="1400" dirty="0"/>
                        <a:t>Weight loss</a:t>
                      </a:r>
                    </a:p>
                  </a:txBody>
                  <a:tcPr/>
                </a:tc>
                <a:tc>
                  <a:txBody>
                    <a:bodyPr/>
                    <a:lstStyle/>
                    <a:p>
                      <a:pPr marL="342900" indent="-342900">
                        <a:buFont typeface="+mj-lt"/>
                        <a:buAutoNum type="arabicPeriod"/>
                      </a:pPr>
                      <a:r>
                        <a:rPr lang="en-US" sz="1400" dirty="0"/>
                        <a:t>GI,</a:t>
                      </a:r>
                    </a:p>
                    <a:p>
                      <a:pPr marL="342900" indent="-342900">
                        <a:buFont typeface="+mj-lt"/>
                        <a:buAutoNum type="arabicPeriod"/>
                      </a:pPr>
                      <a:r>
                        <a:rPr lang="en-US" sz="1400" dirty="0"/>
                        <a:t>Gallstones (related to </a:t>
                      </a:r>
                      <a:r>
                        <a:rPr lang="en-US" sz="1400" dirty="0" err="1"/>
                        <a:t>wt</a:t>
                      </a:r>
                      <a:r>
                        <a:rPr lang="en-US" sz="1400" dirty="0"/>
                        <a:t> loss)</a:t>
                      </a:r>
                    </a:p>
                    <a:p>
                      <a:pPr marL="342900" indent="-342900">
                        <a:buFont typeface="+mj-lt"/>
                        <a:buAutoNum type="arabicPeriod"/>
                      </a:pPr>
                      <a:r>
                        <a:rPr lang="en-US" sz="1400" dirty="0"/>
                        <a:t>Pancreatitis</a:t>
                      </a:r>
                    </a:p>
                  </a:txBody>
                  <a:tcPr/>
                </a:tc>
                <a:tc>
                  <a:txBody>
                    <a:bodyPr/>
                    <a:lstStyle/>
                    <a:p>
                      <a:r>
                        <a:rPr lang="en-US" sz="1400" dirty="0"/>
                        <a:t>Unknown</a:t>
                      </a:r>
                    </a:p>
                  </a:txBody>
                  <a:tcPr/>
                </a:tc>
                <a:extLst>
                  <a:ext uri="{0D108BD9-81ED-4DB2-BD59-A6C34878D82A}">
                    <a16:rowId xmlns:a16="http://schemas.microsoft.com/office/drawing/2014/main" val="106495298"/>
                  </a:ext>
                </a:extLst>
              </a:tr>
            </a:tbl>
          </a:graphicData>
        </a:graphic>
      </p:graphicFrame>
      <p:sp>
        <p:nvSpPr>
          <p:cNvPr id="4" name="TextBox 3">
            <a:extLst>
              <a:ext uri="{FF2B5EF4-FFF2-40B4-BE49-F238E27FC236}">
                <a16:creationId xmlns:a16="http://schemas.microsoft.com/office/drawing/2014/main" id="{27C0D550-1233-916E-D311-0F32FE36FDB9}"/>
              </a:ext>
            </a:extLst>
          </p:cNvPr>
          <p:cNvSpPr txBox="1"/>
          <p:nvPr/>
        </p:nvSpPr>
        <p:spPr>
          <a:xfrm>
            <a:off x="142240" y="6516172"/>
            <a:ext cx="5811520" cy="338554"/>
          </a:xfrm>
          <a:prstGeom prst="rect">
            <a:avLst/>
          </a:prstGeom>
          <a:noFill/>
        </p:spPr>
        <p:txBody>
          <a:bodyPr wrap="square">
            <a:spAutoFit/>
          </a:bodyPr>
          <a:lstStyle/>
          <a:p>
            <a:r>
              <a:rPr lang="en-US" sz="1200" b="0" i="0" baseline="30000" dirty="0">
                <a:solidFill>
                  <a:srgbClr val="000000"/>
                </a:solidFill>
                <a:effectLst/>
                <a:latin typeface="Fira Sans" panose="020B0503050000020004" pitchFamily="34" charset="0"/>
              </a:rPr>
              <a:t>Rinella, Mary E.</a:t>
            </a:r>
            <a:r>
              <a:rPr lang="en-US" sz="1200" baseline="30000" dirty="0">
                <a:solidFill>
                  <a:srgbClr val="000000"/>
                </a:solidFill>
                <a:latin typeface="Fira Sans" panose="020B0503050000020004" pitchFamily="34" charset="0"/>
              </a:rPr>
              <a:t> et.al </a:t>
            </a:r>
            <a:r>
              <a:rPr lang="en-US" sz="1200" b="0" i="0" baseline="30000" dirty="0">
                <a:solidFill>
                  <a:srgbClr val="000000"/>
                </a:solidFill>
                <a:effectLst/>
                <a:latin typeface="Fira Sans" panose="020B0503050000020004" pitchFamily="34" charset="0"/>
              </a:rPr>
              <a:t> AASLD Practice Guidance on the clinical assessment and management of nonalcoholic fatty liver disease. Hepatology (): March 17, 2023. | DOI: 10.1097/HEP.0000000000000323</a:t>
            </a:r>
            <a:endParaRPr lang="en-US" sz="1200" baseline="30000" dirty="0"/>
          </a:p>
        </p:txBody>
      </p:sp>
    </p:spTree>
    <p:extLst>
      <p:ext uri="{BB962C8B-B14F-4D97-AF65-F5344CB8AC3E}">
        <p14:creationId xmlns:p14="http://schemas.microsoft.com/office/powerpoint/2010/main" val="2369929910"/>
      </p:ext>
    </p:extLst>
  </p:cSld>
  <p:clrMapOvr>
    <a:masterClrMapping/>
  </p:clrMapOvr>
  <mc:AlternateContent xmlns:mc="http://schemas.openxmlformats.org/markup-compatibility/2006" xmlns:p14="http://schemas.microsoft.com/office/powerpoint/2010/main">
    <mc:Choice Requires="p14">
      <p:transition spd="slow" p14:dur="2000" advTm="51512"/>
    </mc:Choice>
    <mc:Fallback xmlns="">
      <p:transition spd="slow" advTm="51512"/>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3">
            <a:extLst>
              <a:ext uri="{FF2B5EF4-FFF2-40B4-BE49-F238E27FC236}">
                <a16:creationId xmlns:a16="http://schemas.microsoft.com/office/drawing/2014/main" id="{17FC9C89-3FFE-D7EC-5BA8-D427CB5013A1}"/>
              </a:ext>
            </a:extLst>
          </p:cNvPr>
          <p:cNvGraphicFramePr>
            <a:graphicFrameLocks noGrp="1"/>
          </p:cNvGraphicFramePr>
          <p:nvPr/>
        </p:nvGraphicFramePr>
        <p:xfrm>
          <a:off x="116838" y="1013460"/>
          <a:ext cx="8910324" cy="2926080"/>
        </p:xfrm>
        <a:graphic>
          <a:graphicData uri="http://schemas.openxmlformats.org/drawingml/2006/table">
            <a:tbl>
              <a:tblPr firstRow="1" bandRow="1">
                <a:tableStyleId>{5C22544A-7EE6-4342-B048-85BDC9FD1C3A}</a:tableStyleId>
              </a:tblPr>
              <a:tblGrid>
                <a:gridCol w="1485054">
                  <a:extLst>
                    <a:ext uri="{9D8B030D-6E8A-4147-A177-3AD203B41FA5}">
                      <a16:colId xmlns:a16="http://schemas.microsoft.com/office/drawing/2014/main" val="1153554783"/>
                    </a:ext>
                  </a:extLst>
                </a:gridCol>
                <a:gridCol w="1298790">
                  <a:extLst>
                    <a:ext uri="{9D8B030D-6E8A-4147-A177-3AD203B41FA5}">
                      <a16:colId xmlns:a16="http://schemas.microsoft.com/office/drawing/2014/main" val="2897895202"/>
                    </a:ext>
                  </a:extLst>
                </a:gridCol>
                <a:gridCol w="1422400">
                  <a:extLst>
                    <a:ext uri="{9D8B030D-6E8A-4147-A177-3AD203B41FA5}">
                      <a16:colId xmlns:a16="http://schemas.microsoft.com/office/drawing/2014/main" val="1558980833"/>
                    </a:ext>
                  </a:extLst>
                </a:gridCol>
                <a:gridCol w="2235200">
                  <a:extLst>
                    <a:ext uri="{9D8B030D-6E8A-4147-A177-3AD203B41FA5}">
                      <a16:colId xmlns:a16="http://schemas.microsoft.com/office/drawing/2014/main" val="1089937944"/>
                    </a:ext>
                  </a:extLst>
                </a:gridCol>
                <a:gridCol w="1290320">
                  <a:extLst>
                    <a:ext uri="{9D8B030D-6E8A-4147-A177-3AD203B41FA5}">
                      <a16:colId xmlns:a16="http://schemas.microsoft.com/office/drawing/2014/main" val="3399129408"/>
                    </a:ext>
                  </a:extLst>
                </a:gridCol>
                <a:gridCol w="1178560">
                  <a:extLst>
                    <a:ext uri="{9D8B030D-6E8A-4147-A177-3AD203B41FA5}">
                      <a16:colId xmlns:a16="http://schemas.microsoft.com/office/drawing/2014/main" val="610435398"/>
                    </a:ext>
                  </a:extLst>
                </a:gridCol>
              </a:tblGrid>
              <a:tr h="370840">
                <a:tc>
                  <a:txBody>
                    <a:bodyPr/>
                    <a:lstStyle/>
                    <a:p>
                      <a:r>
                        <a:rPr lang="en-US" dirty="0"/>
                        <a:t>Medication</a:t>
                      </a:r>
                    </a:p>
                  </a:txBody>
                  <a:tcPr/>
                </a:tc>
                <a:tc>
                  <a:txBody>
                    <a:bodyPr/>
                    <a:lstStyle/>
                    <a:p>
                      <a:r>
                        <a:rPr lang="en-US" dirty="0"/>
                        <a:t>FDA indication</a:t>
                      </a:r>
                    </a:p>
                  </a:txBody>
                  <a:tcPr/>
                </a:tc>
                <a:tc>
                  <a:txBody>
                    <a:bodyPr/>
                    <a:lstStyle/>
                    <a:p>
                      <a:r>
                        <a:rPr lang="en-US" dirty="0"/>
                        <a:t>Patient Population</a:t>
                      </a:r>
                    </a:p>
                  </a:txBody>
                  <a:tcPr/>
                </a:tc>
                <a:tc>
                  <a:txBody>
                    <a:bodyPr/>
                    <a:lstStyle/>
                    <a:p>
                      <a:r>
                        <a:rPr lang="en-US" dirty="0"/>
                        <a:t>Clinical benefit</a:t>
                      </a:r>
                    </a:p>
                  </a:txBody>
                  <a:tcPr/>
                </a:tc>
                <a:tc>
                  <a:txBody>
                    <a:bodyPr/>
                    <a:lstStyle/>
                    <a:p>
                      <a:r>
                        <a:rPr lang="en-US" dirty="0"/>
                        <a:t>Potential side effects</a:t>
                      </a:r>
                    </a:p>
                  </a:txBody>
                  <a:tcPr/>
                </a:tc>
                <a:tc>
                  <a:txBody>
                    <a:bodyPr/>
                    <a:lstStyle/>
                    <a:p>
                      <a:r>
                        <a:rPr lang="en-US" dirty="0"/>
                        <a:t>Cardiac benefit</a:t>
                      </a:r>
                    </a:p>
                  </a:txBody>
                  <a:tcPr/>
                </a:tc>
                <a:extLst>
                  <a:ext uri="{0D108BD9-81ED-4DB2-BD59-A6C34878D82A}">
                    <a16:rowId xmlns:a16="http://schemas.microsoft.com/office/drawing/2014/main" val="942345389"/>
                  </a:ext>
                </a:extLst>
              </a:tr>
              <a:tr h="370840">
                <a:tc>
                  <a:txBody>
                    <a:bodyPr/>
                    <a:lstStyle/>
                    <a:p>
                      <a:r>
                        <a:rPr lang="en-US" sz="1400" dirty="0"/>
                        <a:t>SGLT-2i</a:t>
                      </a:r>
                    </a:p>
                  </a:txBody>
                  <a:tcPr/>
                </a:tc>
                <a:tc>
                  <a:txBody>
                    <a:bodyPr/>
                    <a:lstStyle/>
                    <a:p>
                      <a:r>
                        <a:rPr lang="en-US" sz="1400" dirty="0"/>
                        <a:t>T2DM</a:t>
                      </a:r>
                    </a:p>
                  </a:txBody>
                  <a:tcPr/>
                </a:tc>
                <a:tc>
                  <a:txBody>
                    <a:bodyPr/>
                    <a:lstStyle/>
                    <a:p>
                      <a:r>
                        <a:rPr lang="en-US" sz="1400" dirty="0"/>
                        <a:t>T2DM and NAFLD</a:t>
                      </a:r>
                    </a:p>
                  </a:txBody>
                  <a:tcPr/>
                </a:tc>
                <a:tc>
                  <a:txBody>
                    <a:bodyPr/>
                    <a:lstStyle/>
                    <a:p>
                      <a:r>
                        <a:rPr lang="en-US" sz="1400" dirty="0"/>
                        <a:t>Improves </a:t>
                      </a:r>
                    </a:p>
                    <a:p>
                      <a:pPr marL="342900" indent="-342900">
                        <a:buFont typeface="+mj-lt"/>
                        <a:buAutoNum type="arabicPeriod"/>
                      </a:pPr>
                      <a:r>
                        <a:rPr lang="en-US" sz="1400" dirty="0"/>
                        <a:t>Steatosis (image)</a:t>
                      </a:r>
                    </a:p>
                    <a:p>
                      <a:pPr marL="342900" indent="-342900">
                        <a:buFont typeface="+mj-lt"/>
                        <a:buAutoNum type="arabicPeriod"/>
                      </a:pPr>
                      <a:r>
                        <a:rPr lang="en-US" sz="1400" dirty="0"/>
                        <a:t>Improve insulin sensitivity</a:t>
                      </a:r>
                    </a:p>
                    <a:p>
                      <a:pPr marL="342900" indent="-342900">
                        <a:buFont typeface="+mj-lt"/>
                        <a:buAutoNum type="arabicPeriod"/>
                      </a:pPr>
                      <a:r>
                        <a:rPr lang="en-US" sz="1400" dirty="0"/>
                        <a:t>Improve V &amp; renal outcomes</a:t>
                      </a:r>
                    </a:p>
                    <a:p>
                      <a:pPr marL="342900" indent="-342900">
                        <a:buFont typeface="+mj-lt"/>
                        <a:buAutoNum type="arabicPeriod"/>
                      </a:pPr>
                      <a:r>
                        <a:rPr lang="en-US" sz="1400" dirty="0"/>
                        <a:t>Benefit in Heart failure</a:t>
                      </a:r>
                    </a:p>
                    <a:p>
                      <a:pPr marL="342900" indent="-342900">
                        <a:buFont typeface="+mj-lt"/>
                        <a:buAutoNum type="arabicPeriod"/>
                      </a:pPr>
                      <a:r>
                        <a:rPr lang="en-US" sz="1400" dirty="0"/>
                        <a:t>Modest weight loss</a:t>
                      </a:r>
                    </a:p>
                  </a:txBody>
                  <a:tcPr/>
                </a:tc>
                <a:tc>
                  <a:txBody>
                    <a:bodyPr/>
                    <a:lstStyle/>
                    <a:p>
                      <a:pPr marL="342900" indent="-342900">
                        <a:buFont typeface="+mj-lt"/>
                        <a:buAutoNum type="arabicPeriod"/>
                      </a:pPr>
                      <a:r>
                        <a:rPr lang="en-US" sz="1400" dirty="0"/>
                        <a:t>GU yeast infection</a:t>
                      </a:r>
                    </a:p>
                    <a:p>
                      <a:pPr marL="342900" indent="-342900">
                        <a:buFont typeface="+mj-lt"/>
                        <a:buAutoNum type="arabicPeriod"/>
                      </a:pPr>
                      <a:r>
                        <a:rPr lang="en-US" sz="1400" dirty="0"/>
                        <a:t>Volume depletion</a:t>
                      </a:r>
                    </a:p>
                    <a:p>
                      <a:pPr marL="342900" indent="-342900">
                        <a:buFont typeface="+mj-lt"/>
                        <a:buAutoNum type="arabicPeriod"/>
                      </a:pPr>
                      <a:r>
                        <a:rPr lang="en-US" sz="1400" dirty="0"/>
                        <a:t>Bone loss</a:t>
                      </a:r>
                    </a:p>
                  </a:txBody>
                  <a:tcPr/>
                </a:tc>
                <a:tc>
                  <a:txBody>
                    <a:bodyPr/>
                    <a:lstStyle/>
                    <a:p>
                      <a:r>
                        <a:rPr lang="en-US" sz="1400" dirty="0"/>
                        <a:t>Yes</a:t>
                      </a:r>
                      <a:endParaRPr lang="en-US" dirty="0"/>
                    </a:p>
                  </a:txBody>
                  <a:tcPr/>
                </a:tc>
                <a:extLst>
                  <a:ext uri="{0D108BD9-81ED-4DB2-BD59-A6C34878D82A}">
                    <a16:rowId xmlns:a16="http://schemas.microsoft.com/office/drawing/2014/main" val="1387233337"/>
                  </a:ext>
                </a:extLst>
              </a:tr>
            </a:tbl>
          </a:graphicData>
        </a:graphic>
      </p:graphicFrame>
      <p:sp>
        <p:nvSpPr>
          <p:cNvPr id="6" name="TextBox 5">
            <a:extLst>
              <a:ext uri="{FF2B5EF4-FFF2-40B4-BE49-F238E27FC236}">
                <a16:creationId xmlns:a16="http://schemas.microsoft.com/office/drawing/2014/main" id="{A8E117D7-3FE9-52BF-97BC-8656C0C0D852}"/>
              </a:ext>
            </a:extLst>
          </p:cNvPr>
          <p:cNvSpPr txBox="1"/>
          <p:nvPr/>
        </p:nvSpPr>
        <p:spPr>
          <a:xfrm>
            <a:off x="3048000" y="6519446"/>
            <a:ext cx="5811520" cy="338554"/>
          </a:xfrm>
          <a:prstGeom prst="rect">
            <a:avLst/>
          </a:prstGeom>
          <a:noFill/>
        </p:spPr>
        <p:txBody>
          <a:bodyPr wrap="square">
            <a:spAutoFit/>
          </a:bodyPr>
          <a:lstStyle/>
          <a:p>
            <a:r>
              <a:rPr lang="en-US" sz="1200" b="0" i="0" baseline="30000" dirty="0">
                <a:solidFill>
                  <a:srgbClr val="000000"/>
                </a:solidFill>
                <a:effectLst/>
                <a:latin typeface="Fira Sans" panose="020B0503050000020004" pitchFamily="34" charset="0"/>
              </a:rPr>
              <a:t>Rinella, Mary E.</a:t>
            </a:r>
            <a:r>
              <a:rPr lang="en-US" sz="1200" baseline="30000" dirty="0">
                <a:solidFill>
                  <a:srgbClr val="000000"/>
                </a:solidFill>
                <a:latin typeface="Fira Sans" panose="020B0503050000020004" pitchFamily="34" charset="0"/>
              </a:rPr>
              <a:t> et.al </a:t>
            </a:r>
            <a:r>
              <a:rPr lang="en-US" sz="1200" b="0" i="0" baseline="30000" dirty="0">
                <a:solidFill>
                  <a:srgbClr val="000000"/>
                </a:solidFill>
                <a:effectLst/>
                <a:latin typeface="Fira Sans" panose="020B0503050000020004" pitchFamily="34" charset="0"/>
              </a:rPr>
              <a:t> AASLD Practice Guidance on the clinical assessment and management of nonalcoholic fatty liver disease. Hepatology (): March 17, 2023. | DOI: 10.1097/HEP.0000000000000323</a:t>
            </a:r>
            <a:endParaRPr lang="en-US" sz="1200" baseline="30000" dirty="0"/>
          </a:p>
        </p:txBody>
      </p:sp>
    </p:spTree>
    <p:extLst>
      <p:ext uri="{BB962C8B-B14F-4D97-AF65-F5344CB8AC3E}">
        <p14:creationId xmlns:p14="http://schemas.microsoft.com/office/powerpoint/2010/main" val="4238941477"/>
      </p:ext>
    </p:extLst>
  </p:cSld>
  <p:clrMapOvr>
    <a:masterClrMapping/>
  </p:clrMapOvr>
  <mc:AlternateContent xmlns:mc="http://schemas.openxmlformats.org/markup-compatibility/2006" xmlns:p14="http://schemas.microsoft.com/office/powerpoint/2010/main">
    <mc:Choice Requires="p14">
      <p:transition spd="slow" p14:dur="2000" advTm="22055"/>
    </mc:Choice>
    <mc:Fallback xmlns="">
      <p:transition spd="slow" advTm="22055"/>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8C6F2-F1C0-C1B5-9A48-FC6E386C09F9}"/>
              </a:ext>
            </a:extLst>
          </p:cNvPr>
          <p:cNvSpPr>
            <a:spLocks noGrp="1"/>
          </p:cNvSpPr>
          <p:nvPr>
            <p:ph type="title"/>
          </p:nvPr>
        </p:nvSpPr>
        <p:spPr/>
        <p:txBody>
          <a:bodyPr>
            <a:normAutofit fontScale="90000"/>
          </a:bodyPr>
          <a:lstStyle/>
          <a:p>
            <a:pPr algn="ctr"/>
            <a:r>
              <a:rPr lang="en-US" b="1" dirty="0"/>
              <a:t>MASLD Multidisciplinary Care Model</a:t>
            </a:r>
          </a:p>
        </p:txBody>
      </p:sp>
      <p:pic>
        <p:nvPicPr>
          <p:cNvPr id="5" name="Content Placeholder 4">
            <a:extLst>
              <a:ext uri="{FF2B5EF4-FFF2-40B4-BE49-F238E27FC236}">
                <a16:creationId xmlns:a16="http://schemas.microsoft.com/office/drawing/2014/main" id="{58790C87-CF9B-DB00-5195-AF849666AE1B}"/>
              </a:ext>
            </a:extLst>
          </p:cNvPr>
          <p:cNvPicPr>
            <a:picLocks noGrp="1" noChangeAspect="1"/>
          </p:cNvPicPr>
          <p:nvPr>
            <p:ph idx="1"/>
          </p:nvPr>
        </p:nvPicPr>
        <p:blipFill>
          <a:blip r:embed="rId2"/>
          <a:stretch>
            <a:fillRect/>
          </a:stretch>
        </p:blipFill>
        <p:spPr>
          <a:xfrm>
            <a:off x="1005840" y="1747520"/>
            <a:ext cx="6817360" cy="4328160"/>
          </a:xfrm>
        </p:spPr>
      </p:pic>
      <p:sp>
        <p:nvSpPr>
          <p:cNvPr id="6" name="TextBox 5">
            <a:extLst>
              <a:ext uri="{FF2B5EF4-FFF2-40B4-BE49-F238E27FC236}">
                <a16:creationId xmlns:a16="http://schemas.microsoft.com/office/drawing/2014/main" id="{FB78251B-DA05-B17B-20E9-E5477371D4D0}"/>
              </a:ext>
            </a:extLst>
          </p:cNvPr>
          <p:cNvSpPr txBox="1"/>
          <p:nvPr/>
        </p:nvSpPr>
        <p:spPr>
          <a:xfrm>
            <a:off x="3048000" y="6519446"/>
            <a:ext cx="5811520" cy="338554"/>
          </a:xfrm>
          <a:prstGeom prst="rect">
            <a:avLst/>
          </a:prstGeom>
          <a:noFill/>
        </p:spPr>
        <p:txBody>
          <a:bodyPr wrap="square">
            <a:spAutoFit/>
          </a:bodyPr>
          <a:lstStyle/>
          <a:p>
            <a:r>
              <a:rPr lang="en-US" sz="1200" b="0" i="0" baseline="30000" dirty="0">
                <a:solidFill>
                  <a:srgbClr val="000000"/>
                </a:solidFill>
                <a:effectLst/>
                <a:latin typeface="Fira Sans" panose="020B0503050000020004" pitchFamily="34" charset="0"/>
              </a:rPr>
              <a:t>Rinella, Mary E.</a:t>
            </a:r>
            <a:r>
              <a:rPr lang="en-US" sz="1200" baseline="30000" dirty="0">
                <a:solidFill>
                  <a:srgbClr val="000000"/>
                </a:solidFill>
                <a:latin typeface="Fira Sans" panose="020B0503050000020004" pitchFamily="34" charset="0"/>
              </a:rPr>
              <a:t> et.al </a:t>
            </a:r>
            <a:r>
              <a:rPr lang="en-US" sz="1200" b="0" i="0" baseline="30000" dirty="0">
                <a:solidFill>
                  <a:srgbClr val="000000"/>
                </a:solidFill>
                <a:effectLst/>
                <a:latin typeface="Fira Sans" panose="020B0503050000020004" pitchFamily="34" charset="0"/>
              </a:rPr>
              <a:t> AASLD Practice Guidance on the clinical assessment and management of nonalcoholic fatty liver disease. Hepatology (): March 17, 2023. | DOI: 10.1097/HEP.0000000000000323</a:t>
            </a:r>
            <a:endParaRPr lang="en-US" sz="1200" baseline="30000" dirty="0"/>
          </a:p>
        </p:txBody>
      </p:sp>
    </p:spTree>
    <p:extLst>
      <p:ext uri="{BB962C8B-B14F-4D97-AF65-F5344CB8AC3E}">
        <p14:creationId xmlns:p14="http://schemas.microsoft.com/office/powerpoint/2010/main" val="595571873"/>
      </p:ext>
    </p:extLst>
  </p:cSld>
  <p:clrMapOvr>
    <a:masterClrMapping/>
  </p:clrMapOvr>
  <mc:AlternateContent xmlns:mc="http://schemas.openxmlformats.org/markup-compatibility/2006" xmlns:p14="http://schemas.microsoft.com/office/powerpoint/2010/main">
    <mc:Choice Requires="p14">
      <p:transition spd="slow" p14:dur="2000" advTm="23222"/>
    </mc:Choice>
    <mc:Fallback xmlns="">
      <p:transition spd="slow" advTm="23222"/>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050" y="64660"/>
            <a:ext cx="8229600" cy="990600"/>
          </a:xfrm>
        </p:spPr>
        <p:txBody>
          <a:bodyPr/>
          <a:lstStyle/>
          <a:p>
            <a:pPr algn="ctr"/>
            <a:r>
              <a:rPr lang="en-US" b="1" dirty="0">
                <a:solidFill>
                  <a:srgbClr val="895D1D"/>
                </a:solidFill>
              </a:rPr>
              <a:t>Take Home Message</a:t>
            </a:r>
          </a:p>
        </p:txBody>
      </p:sp>
      <p:sp>
        <p:nvSpPr>
          <p:cNvPr id="4" name="Right Triangle 3"/>
          <p:cNvSpPr/>
          <p:nvPr/>
        </p:nvSpPr>
        <p:spPr>
          <a:xfrm flipV="1">
            <a:off x="3387552" y="1142956"/>
            <a:ext cx="2111548" cy="1220386"/>
          </a:xfrm>
          <a:prstGeom prst="rtTriangle">
            <a:avLst/>
          </a:prstGeom>
          <a:ln>
            <a:solidFill>
              <a:schemeClr val="tx2"/>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solidFill>
                <a:srgbClr val="FFFFFF"/>
              </a:solidFill>
            </a:endParaRPr>
          </a:p>
        </p:txBody>
      </p:sp>
      <p:grpSp>
        <p:nvGrpSpPr>
          <p:cNvPr id="5" name="Group 4"/>
          <p:cNvGrpSpPr/>
          <p:nvPr/>
        </p:nvGrpSpPr>
        <p:grpSpPr>
          <a:xfrm>
            <a:off x="5241636" y="420882"/>
            <a:ext cx="2962564" cy="2019283"/>
            <a:chOff x="5761182" y="762000"/>
            <a:chExt cx="1864339" cy="2019283"/>
          </a:xfrm>
        </p:grpSpPr>
        <p:sp>
          <p:nvSpPr>
            <p:cNvPr id="6" name="Oval 5"/>
            <p:cNvSpPr/>
            <p:nvPr/>
          </p:nvSpPr>
          <p:spPr>
            <a:xfrm>
              <a:off x="6733292" y="1938455"/>
              <a:ext cx="822960" cy="40409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solidFill>
                    <a:schemeClr val="bg1"/>
                  </a:solidFill>
                </a:rPr>
                <a:t>metabolic</a:t>
              </a:r>
            </a:p>
          </p:txBody>
        </p:sp>
        <p:sp>
          <p:nvSpPr>
            <p:cNvPr id="7" name="Oval 6"/>
            <p:cNvSpPr/>
            <p:nvPr/>
          </p:nvSpPr>
          <p:spPr>
            <a:xfrm>
              <a:off x="6650160" y="1027403"/>
              <a:ext cx="819913" cy="40409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solidFill>
                    <a:schemeClr val="bg1"/>
                  </a:solidFill>
                </a:rPr>
                <a:t>Obese</a:t>
              </a:r>
            </a:p>
          </p:txBody>
        </p:sp>
        <p:sp>
          <p:nvSpPr>
            <p:cNvPr id="8" name="Oval 7"/>
            <p:cNvSpPr/>
            <p:nvPr/>
          </p:nvSpPr>
          <p:spPr>
            <a:xfrm>
              <a:off x="6710202" y="1511275"/>
              <a:ext cx="822960" cy="40409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solidFill>
                    <a:schemeClr val="bg1"/>
                  </a:solidFill>
                </a:rPr>
                <a:t>DM</a:t>
              </a:r>
            </a:p>
          </p:txBody>
        </p:sp>
        <p:sp>
          <p:nvSpPr>
            <p:cNvPr id="9" name="Oval 8"/>
            <p:cNvSpPr/>
            <p:nvPr/>
          </p:nvSpPr>
          <p:spPr>
            <a:xfrm>
              <a:off x="6802561" y="2377193"/>
              <a:ext cx="822960" cy="40409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solidFill>
                    <a:schemeClr val="bg1"/>
                  </a:solidFill>
                </a:rPr>
                <a:t>PCOS</a:t>
              </a:r>
            </a:p>
          </p:txBody>
        </p:sp>
        <p:cxnSp>
          <p:nvCxnSpPr>
            <p:cNvPr id="10" name="Straight Arrow Connector 9"/>
            <p:cNvCxnSpPr>
              <a:endCxn id="7" idx="2"/>
            </p:cNvCxnSpPr>
            <p:nvPr/>
          </p:nvCxnSpPr>
          <p:spPr>
            <a:xfrm flipV="1">
              <a:off x="5761182" y="1229448"/>
              <a:ext cx="888978" cy="814097"/>
            </a:xfrm>
            <a:prstGeom prst="straightConnector1">
              <a:avLst/>
            </a:prstGeom>
            <a:ln>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5761182" y="1812636"/>
              <a:ext cx="949020" cy="230909"/>
            </a:xfrm>
            <a:prstGeom prst="straightConnector1">
              <a:avLst/>
            </a:prstGeom>
            <a:ln>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761182" y="2043545"/>
              <a:ext cx="949020" cy="115455"/>
            </a:xfrm>
            <a:prstGeom prst="straightConnector1">
              <a:avLst/>
            </a:prstGeom>
            <a:ln>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endCxn id="9" idx="2"/>
            </p:cNvCxnSpPr>
            <p:nvPr/>
          </p:nvCxnSpPr>
          <p:spPr>
            <a:xfrm>
              <a:off x="5761182" y="2043545"/>
              <a:ext cx="1041379" cy="535693"/>
            </a:xfrm>
            <a:prstGeom prst="straightConnector1">
              <a:avLst/>
            </a:prstGeom>
            <a:ln>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400636" y="762000"/>
              <a:ext cx="184666" cy="369332"/>
            </a:xfrm>
            <a:prstGeom prst="rect">
              <a:avLst/>
            </a:prstGeom>
            <a:noFill/>
          </p:spPr>
          <p:txBody>
            <a:bodyPr wrap="none" rtlCol="0">
              <a:spAutoFit/>
            </a:bodyPr>
            <a:lstStyle/>
            <a:p>
              <a:endParaRPr lang="en-US" dirty="0"/>
            </a:p>
          </p:txBody>
        </p:sp>
      </p:grpSp>
      <p:grpSp>
        <p:nvGrpSpPr>
          <p:cNvPr id="15" name="Group 14"/>
          <p:cNvGrpSpPr/>
          <p:nvPr/>
        </p:nvGrpSpPr>
        <p:grpSpPr>
          <a:xfrm>
            <a:off x="320782" y="1525226"/>
            <a:ext cx="2495269" cy="1603329"/>
            <a:chOff x="69272" y="2007738"/>
            <a:chExt cx="3083914" cy="2067810"/>
          </a:xfrm>
        </p:grpSpPr>
        <p:pic>
          <p:nvPicPr>
            <p:cNvPr id="16" name="Picture 15"/>
            <p:cNvPicPr>
              <a:picLocks noChangeAspect="1"/>
            </p:cNvPicPr>
            <p:nvPr/>
          </p:nvPicPr>
          <p:blipFill>
            <a:blip r:embed="rId3">
              <a:alphaModFix/>
            </a:blip>
            <a:stretch>
              <a:fillRect/>
            </a:stretch>
          </p:blipFill>
          <p:spPr>
            <a:xfrm>
              <a:off x="69272" y="2007738"/>
              <a:ext cx="2678545" cy="2067810"/>
            </a:xfrm>
            <a:prstGeom prst="rect">
              <a:avLst/>
            </a:prstGeom>
            <a:ln>
              <a:solidFill>
                <a:srgbClr val="800040"/>
              </a:solidFill>
            </a:ln>
          </p:spPr>
        </p:pic>
        <p:sp>
          <p:nvSpPr>
            <p:cNvPr id="17" name="TextBox 16"/>
            <p:cNvSpPr txBox="1"/>
            <p:nvPr/>
          </p:nvSpPr>
          <p:spPr>
            <a:xfrm>
              <a:off x="1321953" y="3223560"/>
              <a:ext cx="733137" cy="532152"/>
            </a:xfrm>
            <a:prstGeom prst="rect">
              <a:avLst/>
            </a:prstGeom>
            <a:noFill/>
          </p:spPr>
          <p:txBody>
            <a:bodyPr wrap="square" rtlCol="0">
              <a:spAutoFit/>
            </a:bodyPr>
            <a:lstStyle/>
            <a:p>
              <a:r>
                <a:rPr lang="en-US" b="1" dirty="0">
                  <a:solidFill>
                    <a:srgbClr val="800040"/>
                  </a:solidFill>
                </a:rPr>
                <a:t>F4</a:t>
              </a:r>
            </a:p>
          </p:txBody>
        </p:sp>
        <p:sp>
          <p:nvSpPr>
            <p:cNvPr id="18" name="TextBox 17"/>
            <p:cNvSpPr txBox="1"/>
            <p:nvPr/>
          </p:nvSpPr>
          <p:spPr>
            <a:xfrm>
              <a:off x="2055091" y="3187733"/>
              <a:ext cx="810739" cy="369332"/>
            </a:xfrm>
            <a:prstGeom prst="rect">
              <a:avLst/>
            </a:prstGeom>
            <a:noFill/>
          </p:spPr>
          <p:txBody>
            <a:bodyPr wrap="square" rtlCol="0">
              <a:spAutoFit/>
            </a:bodyPr>
            <a:lstStyle/>
            <a:p>
              <a:r>
                <a:rPr lang="en-US" b="1" dirty="0">
                  <a:solidFill>
                    <a:srgbClr val="FF0080"/>
                  </a:solidFill>
                </a:rPr>
                <a:t>F3</a:t>
              </a:r>
            </a:p>
          </p:txBody>
        </p:sp>
        <p:sp>
          <p:nvSpPr>
            <p:cNvPr id="19" name="TextBox 18"/>
            <p:cNvSpPr txBox="1"/>
            <p:nvPr/>
          </p:nvSpPr>
          <p:spPr>
            <a:xfrm>
              <a:off x="2342447" y="2946534"/>
              <a:ext cx="810739" cy="369332"/>
            </a:xfrm>
            <a:prstGeom prst="rect">
              <a:avLst/>
            </a:prstGeom>
            <a:noFill/>
          </p:spPr>
          <p:txBody>
            <a:bodyPr wrap="square" rtlCol="0">
              <a:spAutoFit/>
            </a:bodyPr>
            <a:lstStyle/>
            <a:p>
              <a:r>
                <a:rPr lang="en-US" b="1" dirty="0">
                  <a:solidFill>
                    <a:schemeClr val="tx2">
                      <a:lumMod val="75000"/>
                    </a:schemeClr>
                  </a:solidFill>
                </a:rPr>
                <a:t>F2</a:t>
              </a:r>
            </a:p>
          </p:txBody>
        </p:sp>
      </p:grpSp>
      <p:sp>
        <p:nvSpPr>
          <p:cNvPr id="20" name="TextBox 19"/>
          <p:cNvSpPr txBox="1"/>
          <p:nvPr/>
        </p:nvSpPr>
        <p:spPr>
          <a:xfrm>
            <a:off x="3655023" y="1184630"/>
            <a:ext cx="697727" cy="646331"/>
          </a:xfrm>
          <a:prstGeom prst="rect">
            <a:avLst/>
          </a:prstGeom>
          <a:noFill/>
        </p:spPr>
        <p:txBody>
          <a:bodyPr wrap="none" rtlCol="0">
            <a:spAutoFit/>
          </a:bodyPr>
          <a:lstStyle/>
          <a:p>
            <a:r>
              <a:rPr lang="en-US" dirty="0">
                <a:solidFill>
                  <a:srgbClr val="FFFFFF"/>
                </a:solidFill>
              </a:rPr>
              <a:t>Fatty</a:t>
            </a:r>
          </a:p>
          <a:p>
            <a:r>
              <a:rPr lang="en-US" dirty="0">
                <a:solidFill>
                  <a:srgbClr val="FFFFFF"/>
                </a:solidFill>
              </a:rPr>
              <a:t>Liver</a:t>
            </a:r>
          </a:p>
        </p:txBody>
      </p:sp>
      <p:sp>
        <p:nvSpPr>
          <p:cNvPr id="21" name="Down Arrow 20"/>
          <p:cNvSpPr/>
          <p:nvPr/>
        </p:nvSpPr>
        <p:spPr>
          <a:xfrm>
            <a:off x="3896322" y="2150732"/>
            <a:ext cx="194623" cy="575804"/>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Bevel 21"/>
          <p:cNvSpPr/>
          <p:nvPr/>
        </p:nvSpPr>
        <p:spPr>
          <a:xfrm>
            <a:off x="3070050" y="2770213"/>
            <a:ext cx="1905000" cy="1142764"/>
          </a:xfrm>
          <a:prstGeom prst="beve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Stage</a:t>
            </a:r>
          </a:p>
          <a:p>
            <a:pPr algn="ctr"/>
            <a:r>
              <a:rPr lang="en-US" dirty="0"/>
              <a:t>(</a:t>
            </a:r>
            <a:r>
              <a:rPr lang="en-US" dirty="0" err="1"/>
              <a:t>Bx</a:t>
            </a:r>
            <a:r>
              <a:rPr lang="en-US" dirty="0"/>
              <a:t>, NITs)</a:t>
            </a:r>
          </a:p>
        </p:txBody>
      </p:sp>
      <p:grpSp>
        <p:nvGrpSpPr>
          <p:cNvPr id="23" name="Group 22"/>
          <p:cNvGrpSpPr/>
          <p:nvPr/>
        </p:nvGrpSpPr>
        <p:grpSpPr>
          <a:xfrm>
            <a:off x="2305742" y="3793096"/>
            <a:ext cx="1279562" cy="2556904"/>
            <a:chOff x="367145" y="3791481"/>
            <a:chExt cx="1279562" cy="2288674"/>
          </a:xfrm>
        </p:grpSpPr>
        <p:sp>
          <p:nvSpPr>
            <p:cNvPr id="24" name="Rectangle 23"/>
            <p:cNvSpPr/>
            <p:nvPr/>
          </p:nvSpPr>
          <p:spPr>
            <a:xfrm>
              <a:off x="367145" y="4006273"/>
              <a:ext cx="1279562" cy="57262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a:t>FIB4&gt;2.67</a:t>
              </a:r>
            </a:p>
            <a:p>
              <a:pPr algn="ctr"/>
              <a:r>
                <a:rPr lang="en-US" sz="1600" dirty="0"/>
                <a:t>NFS&gt;0.676</a:t>
              </a:r>
            </a:p>
          </p:txBody>
        </p:sp>
        <p:sp>
          <p:nvSpPr>
            <p:cNvPr id="25" name="Rectangle 24"/>
            <p:cNvSpPr/>
            <p:nvPr/>
          </p:nvSpPr>
          <p:spPr>
            <a:xfrm>
              <a:off x="367145" y="4664364"/>
              <a:ext cx="1279562" cy="51954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a:t>ELF </a:t>
              </a:r>
            </a:p>
            <a:p>
              <a:pPr algn="ctr"/>
              <a:r>
                <a:rPr lang="en-US" sz="1600" dirty="0"/>
                <a:t>Pro C</a:t>
              </a:r>
            </a:p>
          </p:txBody>
        </p:sp>
        <p:sp>
          <p:nvSpPr>
            <p:cNvPr id="26" name="Rectangle 25"/>
            <p:cNvSpPr/>
            <p:nvPr/>
          </p:nvSpPr>
          <p:spPr>
            <a:xfrm>
              <a:off x="367145" y="5287818"/>
              <a:ext cx="1279562" cy="79233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a:t>VTCE&gt;13 </a:t>
              </a:r>
            </a:p>
            <a:p>
              <a:pPr algn="ctr"/>
              <a:r>
                <a:rPr lang="en-US" sz="1600" dirty="0"/>
                <a:t>MRE&gt;4</a:t>
              </a:r>
            </a:p>
          </p:txBody>
        </p:sp>
        <p:cxnSp>
          <p:nvCxnSpPr>
            <p:cNvPr id="27" name="Straight Connector 26"/>
            <p:cNvCxnSpPr/>
            <p:nvPr/>
          </p:nvCxnSpPr>
          <p:spPr>
            <a:xfrm flipV="1">
              <a:off x="877455" y="3791481"/>
              <a:ext cx="271533" cy="214792"/>
            </a:xfrm>
            <a:prstGeom prst="line">
              <a:avLst/>
            </a:prstGeom>
            <a:ln/>
          </p:spPr>
          <p:style>
            <a:lnRef idx="1">
              <a:schemeClr val="accent1"/>
            </a:lnRef>
            <a:fillRef idx="2">
              <a:schemeClr val="accent1"/>
            </a:fillRef>
            <a:effectRef idx="1">
              <a:schemeClr val="accent1"/>
            </a:effectRef>
            <a:fontRef idx="minor">
              <a:schemeClr val="dk1"/>
            </a:fontRef>
          </p:style>
        </p:cxnSp>
      </p:grpSp>
      <p:sp>
        <p:nvSpPr>
          <p:cNvPr id="28" name="Line Callout 1 27"/>
          <p:cNvSpPr/>
          <p:nvPr/>
        </p:nvSpPr>
        <p:spPr>
          <a:xfrm>
            <a:off x="1449397" y="3612839"/>
            <a:ext cx="856345" cy="594557"/>
          </a:xfrm>
          <a:prstGeom prst="borderCallout1">
            <a:avLst>
              <a:gd name="adj1" fmla="val 18750"/>
              <a:gd name="adj2" fmla="val -8333"/>
              <a:gd name="adj3" fmla="val -92706"/>
              <a:gd name="adj4" fmla="val 165834"/>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a:t>Biopsy</a:t>
            </a:r>
          </a:p>
        </p:txBody>
      </p:sp>
      <p:sp>
        <p:nvSpPr>
          <p:cNvPr id="29" name="TextBox 28"/>
          <p:cNvSpPr txBox="1"/>
          <p:nvPr/>
        </p:nvSpPr>
        <p:spPr>
          <a:xfrm>
            <a:off x="5461000" y="6350000"/>
            <a:ext cx="184666" cy="369332"/>
          </a:xfrm>
          <a:prstGeom prst="rect">
            <a:avLst/>
          </a:prstGeom>
          <a:noFill/>
        </p:spPr>
        <p:txBody>
          <a:bodyPr wrap="none" rtlCol="0">
            <a:spAutoFit/>
          </a:bodyPr>
          <a:lstStyle/>
          <a:p>
            <a:endParaRPr lang="en-US" dirty="0"/>
          </a:p>
        </p:txBody>
      </p:sp>
      <p:grpSp>
        <p:nvGrpSpPr>
          <p:cNvPr id="30" name="Group 29"/>
          <p:cNvGrpSpPr/>
          <p:nvPr/>
        </p:nvGrpSpPr>
        <p:grpSpPr>
          <a:xfrm>
            <a:off x="3789187" y="4714918"/>
            <a:ext cx="4350656" cy="2077075"/>
            <a:chOff x="-76558" y="3637899"/>
            <a:chExt cx="3194784" cy="2116597"/>
          </a:xfrm>
        </p:grpSpPr>
        <p:sp>
          <p:nvSpPr>
            <p:cNvPr id="31" name="Rectangle 30"/>
            <p:cNvSpPr/>
            <p:nvPr/>
          </p:nvSpPr>
          <p:spPr>
            <a:xfrm>
              <a:off x="-76558" y="3641346"/>
              <a:ext cx="1512454" cy="211315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dirty="0">
                  <a:solidFill>
                    <a:srgbClr val="FFFFFF"/>
                  </a:solidFill>
                </a:rPr>
                <a:t>Resolution of MASH</a:t>
              </a:r>
            </a:p>
            <a:p>
              <a:pPr algn="ctr"/>
              <a:endParaRPr lang="en-US" sz="1600" dirty="0">
                <a:solidFill>
                  <a:srgbClr val="FFFFFF"/>
                </a:solidFill>
              </a:endParaRPr>
            </a:p>
            <a:p>
              <a:pPr algn="ctr"/>
              <a:endParaRPr lang="en-US" sz="1600" dirty="0">
                <a:solidFill>
                  <a:schemeClr val="bg1">
                    <a:lumMod val="50000"/>
                  </a:schemeClr>
                </a:solidFill>
              </a:endParaRPr>
            </a:p>
            <a:p>
              <a:pPr marL="342900" indent="-342900">
                <a:buFont typeface="+mj-lt"/>
                <a:buAutoNum type="arabicPeriod"/>
              </a:pPr>
              <a:r>
                <a:rPr lang="en-US" sz="1600" dirty="0" err="1">
                  <a:solidFill>
                    <a:srgbClr val="FFFFFF"/>
                  </a:solidFill>
                </a:rPr>
                <a:t>Resmetirom</a:t>
              </a:r>
              <a:r>
                <a:rPr lang="en-US" sz="1600" dirty="0">
                  <a:solidFill>
                    <a:srgbClr val="FFFFFF"/>
                  </a:solidFill>
                </a:rPr>
                <a:t> </a:t>
              </a:r>
            </a:p>
            <a:p>
              <a:pPr marL="342900" indent="-342900">
                <a:buFont typeface="+mj-lt"/>
                <a:buAutoNum type="arabicPeriod"/>
              </a:pPr>
              <a:r>
                <a:rPr lang="en-US" sz="1600" dirty="0" err="1">
                  <a:solidFill>
                    <a:srgbClr val="FFFFFF"/>
                  </a:solidFill>
                </a:rPr>
                <a:t>Semiglutide</a:t>
              </a:r>
              <a:endParaRPr lang="en-US" sz="1600" dirty="0">
                <a:solidFill>
                  <a:srgbClr val="FFFFFF"/>
                </a:solidFill>
              </a:endParaRPr>
            </a:p>
            <a:p>
              <a:pPr marL="342900" indent="-342900">
                <a:buFont typeface="+mj-lt"/>
                <a:buAutoNum type="arabicPeriod"/>
              </a:pPr>
              <a:endParaRPr lang="en-US" sz="1600" dirty="0">
                <a:solidFill>
                  <a:srgbClr val="FFFFFF"/>
                </a:solidFill>
              </a:endParaRPr>
            </a:p>
          </p:txBody>
        </p:sp>
        <p:sp>
          <p:nvSpPr>
            <p:cNvPr id="32" name="Rectangle 31"/>
            <p:cNvSpPr/>
            <p:nvPr/>
          </p:nvSpPr>
          <p:spPr>
            <a:xfrm>
              <a:off x="1602980" y="3637899"/>
              <a:ext cx="1512454" cy="2101604"/>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dirty="0">
                  <a:solidFill>
                    <a:srgbClr val="FFFFFF"/>
                  </a:solidFill>
                </a:rPr>
                <a:t>Improvement of Fibrosis ≥</a:t>
              </a:r>
              <a:r>
                <a:rPr lang="en-US" sz="1600" u="sng" dirty="0">
                  <a:solidFill>
                    <a:srgbClr val="FFFFFF"/>
                  </a:solidFill>
                </a:rPr>
                <a:t>1</a:t>
              </a:r>
            </a:p>
            <a:p>
              <a:pPr algn="ctr"/>
              <a:endParaRPr lang="en-US" sz="1600" u="sng" dirty="0">
                <a:solidFill>
                  <a:srgbClr val="FFFFFF"/>
                </a:solidFill>
              </a:endParaRPr>
            </a:p>
            <a:p>
              <a:pPr marL="342900" indent="-342900">
                <a:buFont typeface="+mj-lt"/>
                <a:buAutoNum type="arabicPeriod"/>
              </a:pPr>
              <a:r>
                <a:rPr lang="en-US" sz="1600" dirty="0" err="1">
                  <a:solidFill>
                    <a:srgbClr val="FFFFFF"/>
                  </a:solidFill>
                </a:rPr>
                <a:t>Resmetirom</a:t>
              </a:r>
              <a:endParaRPr lang="en-US" sz="1600" dirty="0">
                <a:solidFill>
                  <a:srgbClr val="FFFFFF"/>
                </a:solidFill>
              </a:endParaRPr>
            </a:p>
            <a:p>
              <a:pPr marL="342900" indent="-342900">
                <a:buFont typeface="+mj-lt"/>
                <a:buAutoNum type="arabicPeriod"/>
              </a:pPr>
              <a:r>
                <a:rPr lang="en-US" sz="1600" dirty="0" err="1">
                  <a:solidFill>
                    <a:srgbClr val="FFFFFF"/>
                  </a:solidFill>
                </a:rPr>
                <a:t>Semiglutide</a:t>
              </a:r>
              <a:endParaRPr lang="en-US" sz="1600" dirty="0">
                <a:solidFill>
                  <a:srgbClr val="FFFFFF"/>
                </a:solidFill>
              </a:endParaRPr>
            </a:p>
            <a:p>
              <a:pPr algn="ctr"/>
              <a:endParaRPr lang="en-US" sz="1600" dirty="0">
                <a:solidFill>
                  <a:srgbClr val="FFFFFF"/>
                </a:solidFill>
              </a:endParaRPr>
            </a:p>
          </p:txBody>
        </p:sp>
        <p:cxnSp>
          <p:nvCxnSpPr>
            <p:cNvPr id="33" name="Straight Connector 32"/>
            <p:cNvCxnSpPr/>
            <p:nvPr/>
          </p:nvCxnSpPr>
          <p:spPr>
            <a:xfrm>
              <a:off x="-74502" y="4417754"/>
              <a:ext cx="15406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605772" y="4436710"/>
              <a:ext cx="151245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35" name="Bevel 34"/>
          <p:cNvSpPr/>
          <p:nvPr/>
        </p:nvSpPr>
        <p:spPr>
          <a:xfrm>
            <a:off x="4863587" y="3801116"/>
            <a:ext cx="1905000" cy="871682"/>
          </a:xfrm>
          <a:prstGeom prst="bevel">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Therapies</a:t>
            </a:r>
          </a:p>
        </p:txBody>
      </p:sp>
      <p:sp>
        <p:nvSpPr>
          <p:cNvPr id="36" name="Bent-Up Arrow 35"/>
          <p:cNvSpPr/>
          <p:nvPr/>
        </p:nvSpPr>
        <p:spPr>
          <a:xfrm rot="5400000">
            <a:off x="4108672" y="3730334"/>
            <a:ext cx="534079" cy="893648"/>
          </a:xfrm>
          <a:prstGeom prst="ben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Bevel 36"/>
          <p:cNvSpPr/>
          <p:nvPr/>
        </p:nvSpPr>
        <p:spPr>
          <a:xfrm>
            <a:off x="5894548" y="2726536"/>
            <a:ext cx="3249452" cy="1032461"/>
          </a:xfrm>
          <a:prstGeom prst="bevel">
            <a:avLst/>
          </a:prstGeom>
          <a:gradFill>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p:spPr>
        <p:style>
          <a:lnRef idx="1">
            <a:schemeClr val="accent5"/>
          </a:lnRef>
          <a:fillRef idx="3">
            <a:schemeClr val="accent5"/>
          </a:fillRef>
          <a:effectRef idx="2">
            <a:schemeClr val="accent5"/>
          </a:effectRef>
          <a:fontRef idx="minor">
            <a:schemeClr val="lt1"/>
          </a:fontRef>
        </p:style>
        <p:txBody>
          <a:bodyPr rtlCol="0" anchor="ctr"/>
          <a:lstStyle/>
          <a:p>
            <a:pPr marL="285750" indent="-285750">
              <a:buFont typeface="Arial"/>
              <a:buChar char="•"/>
            </a:pPr>
            <a:r>
              <a:rPr lang="en-US" dirty="0"/>
              <a:t>DM- GLP-1, SGLT2</a:t>
            </a:r>
          </a:p>
          <a:p>
            <a:pPr marL="285750" indent="-285750">
              <a:buFont typeface="Arial"/>
              <a:buChar char="•"/>
            </a:pPr>
            <a:r>
              <a:rPr lang="en-US" dirty="0"/>
              <a:t>Weight loss </a:t>
            </a:r>
            <a:r>
              <a:rPr lang="en-US" dirty="0" err="1"/>
              <a:t>Tx</a:t>
            </a:r>
            <a:r>
              <a:rPr lang="en-US" dirty="0"/>
              <a:t> </a:t>
            </a:r>
          </a:p>
          <a:p>
            <a:r>
              <a:rPr lang="en-US" dirty="0"/>
              <a:t>(Drug, endoscope/bariatric)</a:t>
            </a:r>
          </a:p>
        </p:txBody>
      </p:sp>
      <p:sp>
        <p:nvSpPr>
          <p:cNvPr id="38" name="Right Arrow 37"/>
          <p:cNvSpPr/>
          <p:nvPr/>
        </p:nvSpPr>
        <p:spPr>
          <a:xfrm>
            <a:off x="4975050" y="3138629"/>
            <a:ext cx="854250" cy="18702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Plus 40"/>
          <p:cNvSpPr/>
          <p:nvPr/>
        </p:nvSpPr>
        <p:spPr>
          <a:xfrm>
            <a:off x="6896459" y="3801116"/>
            <a:ext cx="1803041" cy="917184"/>
          </a:xfrm>
          <a:prstGeom prst="mathPlus">
            <a:avLst/>
          </a:prstGeom>
          <a:solidFill>
            <a:srgbClr val="80008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Combined</a:t>
            </a:r>
          </a:p>
        </p:txBody>
      </p:sp>
      <p:sp>
        <p:nvSpPr>
          <p:cNvPr id="42" name="TextBox 41"/>
          <p:cNvSpPr txBox="1"/>
          <p:nvPr/>
        </p:nvSpPr>
        <p:spPr>
          <a:xfrm>
            <a:off x="8585200" y="4648200"/>
            <a:ext cx="184666"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2993618226"/>
      </p:ext>
    </p:extLst>
  </p:cSld>
  <p:clrMapOvr>
    <a:masterClrMapping/>
  </p:clrMapOvr>
  <mc:AlternateContent xmlns:mc="http://schemas.openxmlformats.org/markup-compatibility/2006" xmlns:p14="http://schemas.microsoft.com/office/powerpoint/2010/main">
    <mc:Choice Requires="p14">
      <p:transition spd="slow" p14:dur="2000" advTm="122621"/>
    </mc:Choice>
    <mc:Fallback xmlns="">
      <p:transition spd="slow" advTm="1226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p:tgtEl>
                                          <p:spTgt spid="15"/>
                                        </p:tgtEl>
                                        <p:attrNameLst>
                                          <p:attrName>ppt_y</p:attrName>
                                        </p:attrNameLst>
                                      </p:cBhvr>
                                      <p:tavLst>
                                        <p:tav tm="0">
                                          <p:val>
                                            <p:strVal val="#ppt_y+#ppt_h*1.125000"/>
                                          </p:val>
                                        </p:tav>
                                        <p:tav tm="100000">
                                          <p:val>
                                            <p:strVal val="#ppt_y"/>
                                          </p:val>
                                        </p:tav>
                                      </p:tavLst>
                                    </p:anim>
                                    <p:animEffect transition="in" filter="wipe(up)">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p:tgtEl>
                                          <p:spTgt spid="28"/>
                                        </p:tgtEl>
                                        <p:attrNameLst>
                                          <p:attrName>ppt_y</p:attrName>
                                        </p:attrNameLst>
                                      </p:cBhvr>
                                      <p:tavLst>
                                        <p:tav tm="0">
                                          <p:val>
                                            <p:strVal val="#ppt_y+#ppt_h*1.125000"/>
                                          </p:val>
                                        </p:tav>
                                        <p:tav tm="100000">
                                          <p:val>
                                            <p:strVal val="#ppt_y"/>
                                          </p:val>
                                        </p:tav>
                                      </p:tavLst>
                                    </p:anim>
                                    <p:animEffect transition="in" filter="wipe(up)">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p:tgtEl>
                                          <p:spTgt spid="23"/>
                                        </p:tgtEl>
                                        <p:attrNameLst>
                                          <p:attrName>ppt_y</p:attrName>
                                        </p:attrNameLst>
                                      </p:cBhvr>
                                      <p:tavLst>
                                        <p:tav tm="0">
                                          <p:val>
                                            <p:strVal val="#ppt_y+#ppt_h*1.125000"/>
                                          </p:val>
                                        </p:tav>
                                        <p:tav tm="100000">
                                          <p:val>
                                            <p:strVal val="#ppt_y"/>
                                          </p:val>
                                        </p:tav>
                                      </p:tavLst>
                                    </p:anim>
                                    <p:animEffect transition="in" filter="wipe(up)">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blinds(horizontal)">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blinds(horizontal)">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dissolve">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dissolve">
                                      <p:cBhvr>
                                        <p:cTn id="59" dur="5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p:tgtEl>
                                          <p:spTgt spid="30"/>
                                        </p:tgtEl>
                                        <p:attrNameLst>
                                          <p:attrName>ppt_y</p:attrName>
                                        </p:attrNameLst>
                                      </p:cBhvr>
                                      <p:tavLst>
                                        <p:tav tm="0">
                                          <p:val>
                                            <p:strVal val="#ppt_y+#ppt_h*1.125000"/>
                                          </p:val>
                                        </p:tav>
                                        <p:tav tm="100000">
                                          <p:val>
                                            <p:strVal val="#ppt_y"/>
                                          </p:val>
                                        </p:tav>
                                      </p:tavLst>
                                    </p:anim>
                                    <p:animEffect transition="in" filter="wipe(up)">
                                      <p:cBhvr>
                                        <p:cTn id="65" dur="500"/>
                                        <p:tgtEl>
                                          <p:spTgt spid="30"/>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grpId="0" nodeType="clickEffect">
                                  <p:stCondLst>
                                    <p:cond delay="0"/>
                                  </p:stCondLst>
                                  <p:childTnLst>
                                    <p:set>
                                      <p:cBhvr>
                                        <p:cTn id="69" dur="1" fill="hold">
                                          <p:stCondLst>
                                            <p:cond delay="0"/>
                                          </p:stCondLst>
                                        </p:cTn>
                                        <p:tgtEl>
                                          <p:spTgt spid="41"/>
                                        </p:tgtEl>
                                        <p:attrNameLst>
                                          <p:attrName>style.visibility</p:attrName>
                                        </p:attrNameLst>
                                      </p:cBhvr>
                                      <p:to>
                                        <p:strVal val="visible"/>
                                      </p:to>
                                    </p:set>
                                    <p:anim calcmode="lin" valueType="num">
                                      <p:cBhvr additive="base">
                                        <p:cTn id="70" dur="500"/>
                                        <p:tgtEl>
                                          <p:spTgt spid="41"/>
                                        </p:tgtEl>
                                        <p:attrNameLst>
                                          <p:attrName>ppt_y</p:attrName>
                                        </p:attrNameLst>
                                      </p:cBhvr>
                                      <p:tavLst>
                                        <p:tav tm="0">
                                          <p:val>
                                            <p:strVal val="#ppt_y+#ppt_h*1.125000"/>
                                          </p:val>
                                        </p:tav>
                                        <p:tav tm="100000">
                                          <p:val>
                                            <p:strVal val="#ppt_y"/>
                                          </p:val>
                                        </p:tav>
                                      </p:tavLst>
                                    </p:anim>
                                    <p:animEffect transition="in" filter="wipe(up)">
                                      <p:cBhvr>
                                        <p:cTn id="7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22" grpId="0" animBg="1"/>
      <p:bldP spid="28" grpId="0" animBg="1"/>
      <p:bldP spid="35" grpId="0" animBg="1"/>
      <p:bldP spid="36" grpId="0" animBg="1"/>
      <p:bldP spid="37" grpId="0" animBg="1"/>
      <p:bldP spid="38" grpId="0" animBg="1"/>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A52D4-3AD5-99FD-2A8A-7BAEC768280A}"/>
              </a:ext>
            </a:extLst>
          </p:cNvPr>
          <p:cNvSpPr>
            <a:spLocks noGrp="1"/>
          </p:cNvSpPr>
          <p:nvPr>
            <p:ph type="title"/>
          </p:nvPr>
        </p:nvSpPr>
        <p:spPr/>
        <p:txBody>
          <a:bodyPr/>
          <a:lstStyle/>
          <a:p>
            <a:r>
              <a:rPr lang="en-US" dirty="0"/>
              <a:t>Question 1:</a:t>
            </a:r>
          </a:p>
        </p:txBody>
      </p:sp>
      <p:sp>
        <p:nvSpPr>
          <p:cNvPr id="3" name="Content Placeholder 2">
            <a:extLst>
              <a:ext uri="{FF2B5EF4-FFF2-40B4-BE49-F238E27FC236}">
                <a16:creationId xmlns:a16="http://schemas.microsoft.com/office/drawing/2014/main" id="{B3554F7F-8032-33EE-942C-F4A619A01577}"/>
              </a:ext>
            </a:extLst>
          </p:cNvPr>
          <p:cNvSpPr>
            <a:spLocks noGrp="1"/>
          </p:cNvSpPr>
          <p:nvPr>
            <p:ph idx="1"/>
          </p:nvPr>
        </p:nvSpPr>
        <p:spPr/>
        <p:txBody>
          <a:bodyPr/>
          <a:lstStyle/>
          <a:p>
            <a:pPr marL="0" indent="0">
              <a:buNone/>
            </a:pPr>
            <a:r>
              <a:rPr lang="en-US" dirty="0"/>
              <a:t>A 52-year-old woman is evaluated for chronically elevated ALT and AST discovered on routine labs. She does not drink alcohol. BMI is 33 kg/m². Medical history includes diabetes mellitus, hypertension and dyslipidemia. Which of the following is the </a:t>
            </a:r>
            <a:r>
              <a:rPr lang="en-US" b="1" dirty="0"/>
              <a:t>strongest independent risk factor</a:t>
            </a:r>
            <a:r>
              <a:rPr lang="en-US" dirty="0"/>
              <a:t> for developing MASLD and progressive liver fibrosis?</a:t>
            </a:r>
          </a:p>
          <a:p>
            <a:pPr marL="0" indent="0">
              <a:buNone/>
            </a:pPr>
            <a:r>
              <a:rPr lang="en-US" dirty="0"/>
              <a:t>A. Female sex</a:t>
            </a:r>
            <a:br>
              <a:rPr lang="en-US" dirty="0"/>
            </a:br>
            <a:r>
              <a:rPr lang="en-US" dirty="0"/>
              <a:t>B. Hypertension</a:t>
            </a:r>
            <a:br>
              <a:rPr lang="en-US" dirty="0"/>
            </a:br>
            <a:r>
              <a:rPr lang="en-US" dirty="0"/>
              <a:t>C. Type 2 diabetes mellitus</a:t>
            </a:r>
            <a:br>
              <a:rPr lang="en-US" dirty="0"/>
            </a:br>
            <a:r>
              <a:rPr lang="en-US" dirty="0"/>
              <a:t>D. Hypertriglyceridemia</a:t>
            </a:r>
            <a:br>
              <a:rPr lang="en-US" dirty="0"/>
            </a:br>
            <a:r>
              <a:rPr lang="en-US" dirty="0"/>
              <a:t>E. Moderate alcohol intake</a:t>
            </a:r>
          </a:p>
        </p:txBody>
      </p:sp>
      <p:sp>
        <p:nvSpPr>
          <p:cNvPr id="5" name="Rectangle: Beveled 4">
            <a:extLst>
              <a:ext uri="{FF2B5EF4-FFF2-40B4-BE49-F238E27FC236}">
                <a16:creationId xmlns:a16="http://schemas.microsoft.com/office/drawing/2014/main" id="{78A58D3D-B5E4-12CE-3ED2-B64E8F67D933}"/>
              </a:ext>
            </a:extLst>
          </p:cNvPr>
          <p:cNvSpPr/>
          <p:nvPr/>
        </p:nvSpPr>
        <p:spPr>
          <a:xfrm>
            <a:off x="7724914" y="4940980"/>
            <a:ext cx="747251" cy="806246"/>
          </a:xfrm>
          <a:prstGeom prst="beve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t>
            </a:r>
          </a:p>
        </p:txBody>
      </p:sp>
    </p:spTree>
    <p:extLst>
      <p:ext uri="{BB962C8B-B14F-4D97-AF65-F5344CB8AC3E}">
        <p14:creationId xmlns:p14="http://schemas.microsoft.com/office/powerpoint/2010/main" val="262377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32953" y="2230735"/>
            <a:ext cx="3878097" cy="923330"/>
          </a:xfrm>
          <a:prstGeom prst="rect">
            <a:avLst/>
          </a:prstGeom>
          <a:noFill/>
        </p:spPr>
        <p:txBody>
          <a:bodyPr wrap="none" lIns="91440" tIns="45720" rIns="91440" bIns="45720">
            <a:spAutoFit/>
          </a:bodyPr>
          <a:lstStyle/>
          <a:p>
            <a:pPr algn="ct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Thank you!</a:t>
            </a:r>
          </a:p>
        </p:txBody>
      </p:sp>
    </p:spTree>
    <p:extLst>
      <p:ext uri="{BB962C8B-B14F-4D97-AF65-F5344CB8AC3E}">
        <p14:creationId xmlns:p14="http://schemas.microsoft.com/office/powerpoint/2010/main" val="3412153501"/>
      </p:ext>
    </p:extLst>
  </p:cSld>
  <p:clrMapOvr>
    <a:masterClrMapping/>
  </p:clrMapOvr>
  <mc:AlternateContent xmlns:mc="http://schemas.openxmlformats.org/markup-compatibility/2006" xmlns:p14="http://schemas.microsoft.com/office/powerpoint/2010/main">
    <mc:Choice Requires="p14">
      <p:transition spd="slow" p14:dur="2000" advTm="948"/>
    </mc:Choice>
    <mc:Fallback xmlns="">
      <p:transition spd="slow" advTm="94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504497" y="1199148"/>
          <a:ext cx="9648497" cy="47320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ectangle 10"/>
          <p:cNvSpPr/>
          <p:nvPr/>
        </p:nvSpPr>
        <p:spPr>
          <a:xfrm>
            <a:off x="4398579" y="6577009"/>
            <a:ext cx="3769233" cy="318036"/>
          </a:xfrm>
          <a:prstGeom prst="rect">
            <a:avLst/>
          </a:prstGeom>
        </p:spPr>
        <p:txBody>
          <a:bodyPr wrap="square">
            <a:spAutoFit/>
          </a:bodyPr>
          <a:lstStyle/>
          <a:p>
            <a:r>
              <a:rPr lang="en-US" sz="1100" baseline="30000" dirty="0" err="1"/>
              <a:t>Chalasani</a:t>
            </a:r>
            <a:r>
              <a:rPr lang="en-US" sz="1100" baseline="30000" dirty="0"/>
              <a:t> N  </a:t>
            </a:r>
            <a:r>
              <a:rPr lang="hr-HR" sz="1100" baseline="30000" dirty="0"/>
              <a:t>HEPATOLOGY, VOL. 67, NO. 1, 2018</a:t>
            </a:r>
          </a:p>
          <a:p>
            <a:r>
              <a:rPr lang="hr-HR" sz="1100" baseline="30000" dirty="0"/>
              <a:t>AGA </a:t>
            </a:r>
            <a:r>
              <a:rPr lang="hr-HR" sz="1100" baseline="30000" dirty="0" err="1"/>
              <a:t>clinical</a:t>
            </a:r>
            <a:r>
              <a:rPr lang="hr-HR" sz="1100" baseline="30000" dirty="0"/>
              <a:t> </a:t>
            </a:r>
            <a:r>
              <a:rPr lang="hr-HR" sz="1100" baseline="30000" dirty="0" err="1"/>
              <a:t>practice</a:t>
            </a:r>
            <a:r>
              <a:rPr lang="hr-HR" sz="1100" baseline="30000" dirty="0"/>
              <a:t> </a:t>
            </a:r>
            <a:r>
              <a:rPr lang="hr-HR" sz="1100" baseline="30000" dirty="0" err="1"/>
              <a:t>update</a:t>
            </a:r>
            <a:r>
              <a:rPr lang="hr-HR" sz="1100" baseline="30000" dirty="0"/>
              <a:t>: </a:t>
            </a:r>
            <a:r>
              <a:rPr lang="hr-HR" sz="1100" baseline="30000" dirty="0" err="1"/>
              <a:t>Lean</a:t>
            </a:r>
            <a:r>
              <a:rPr lang="hr-HR" sz="1100" baseline="30000" dirty="0"/>
              <a:t> NAFLD: </a:t>
            </a:r>
            <a:r>
              <a:rPr lang="hr-HR" sz="1100" baseline="30000" dirty="0" err="1"/>
              <a:t>Gastroenterology</a:t>
            </a:r>
            <a:r>
              <a:rPr lang="hr-HR" sz="1100" baseline="30000" dirty="0"/>
              <a:t> 2022 –In press</a:t>
            </a:r>
          </a:p>
        </p:txBody>
      </p:sp>
      <p:sp>
        <p:nvSpPr>
          <p:cNvPr id="3" name="Title 2"/>
          <p:cNvSpPr>
            <a:spLocks noGrp="1"/>
          </p:cNvSpPr>
          <p:nvPr>
            <p:ph type="title"/>
          </p:nvPr>
        </p:nvSpPr>
        <p:spPr>
          <a:xfrm>
            <a:off x="1" y="318910"/>
            <a:ext cx="8923282" cy="880238"/>
          </a:xfrm>
        </p:spPr>
        <p:txBody>
          <a:bodyPr>
            <a:normAutofit/>
          </a:bodyPr>
          <a:lstStyle/>
          <a:p>
            <a:pPr algn="ctr"/>
            <a:r>
              <a:rPr lang="en-US" b="1" dirty="0"/>
              <a:t>Rick Factors (High Risk) MASLD</a:t>
            </a:r>
          </a:p>
        </p:txBody>
      </p:sp>
      <p:sp>
        <p:nvSpPr>
          <p:cNvPr id="2" name="Left Arrow 1">
            <a:extLst>
              <a:ext uri="{FF2B5EF4-FFF2-40B4-BE49-F238E27FC236}">
                <a16:creationId xmlns:a16="http://schemas.microsoft.com/office/drawing/2014/main" id="{10D2A4C2-6134-5BE5-CA26-90E55C14196A}"/>
              </a:ext>
            </a:extLst>
          </p:cNvPr>
          <p:cNvSpPr/>
          <p:nvPr/>
        </p:nvSpPr>
        <p:spPr>
          <a:xfrm>
            <a:off x="6227380" y="1507520"/>
            <a:ext cx="2916620" cy="15075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Non- Asian &gt; 25 kg/ m</a:t>
            </a:r>
            <a:r>
              <a:rPr lang="en-US" sz="1600" baseline="30000" dirty="0"/>
              <a:t> 2 </a:t>
            </a:r>
          </a:p>
          <a:p>
            <a:pPr algn="ctr"/>
            <a:r>
              <a:rPr lang="en-US" sz="1600" dirty="0"/>
              <a:t>Asian- &gt;23 kg/m</a:t>
            </a:r>
            <a:r>
              <a:rPr lang="en-US" sz="1600" baseline="30000" dirty="0"/>
              <a:t> 2</a:t>
            </a:r>
          </a:p>
        </p:txBody>
      </p:sp>
      <p:sp>
        <p:nvSpPr>
          <p:cNvPr id="4" name="Pentagon 3">
            <a:extLst>
              <a:ext uri="{FF2B5EF4-FFF2-40B4-BE49-F238E27FC236}">
                <a16:creationId xmlns:a16="http://schemas.microsoft.com/office/drawing/2014/main" id="{A5A900D1-8BDF-2359-7EFC-D3AF4D74CA27}"/>
              </a:ext>
            </a:extLst>
          </p:cNvPr>
          <p:cNvSpPr/>
          <p:nvPr/>
        </p:nvSpPr>
        <p:spPr>
          <a:xfrm>
            <a:off x="687993" y="5981519"/>
            <a:ext cx="2342243" cy="55757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Lean NAFLD</a:t>
            </a:r>
          </a:p>
        </p:txBody>
      </p:sp>
      <p:sp>
        <p:nvSpPr>
          <p:cNvPr id="5" name="Chevron 4">
            <a:extLst>
              <a:ext uri="{FF2B5EF4-FFF2-40B4-BE49-F238E27FC236}">
                <a16:creationId xmlns:a16="http://schemas.microsoft.com/office/drawing/2014/main" id="{BB493B84-8AB4-98C7-953D-6BBBF7F8FF88}"/>
              </a:ext>
            </a:extLst>
          </p:cNvPr>
          <p:cNvSpPr/>
          <p:nvPr/>
        </p:nvSpPr>
        <p:spPr>
          <a:xfrm>
            <a:off x="2934750" y="5969162"/>
            <a:ext cx="4937039" cy="56992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Associated with metabolic syndrome (6.8-10.8%) – older, male</a:t>
            </a:r>
          </a:p>
        </p:txBody>
      </p:sp>
    </p:spTree>
    <p:custDataLst>
      <p:tags r:id="rId1"/>
    </p:custDataLst>
    <p:extLst>
      <p:ext uri="{BB962C8B-B14F-4D97-AF65-F5344CB8AC3E}">
        <p14:creationId xmlns:p14="http://schemas.microsoft.com/office/powerpoint/2010/main" val="3121765353"/>
      </p:ext>
    </p:extLst>
  </p:cSld>
  <p:clrMapOvr>
    <a:masterClrMapping/>
  </p:clrMapOvr>
  <mc:AlternateContent xmlns:mc="http://schemas.openxmlformats.org/markup-compatibility/2006" xmlns:p14="http://schemas.microsoft.com/office/powerpoint/2010/main">
    <mc:Choice Requires="p14">
      <p:transition spd="slow" p14:dur="2000" advTm="76478"/>
    </mc:Choice>
    <mc:Fallback xmlns="">
      <p:transition spd="slow" advTm="7647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C011-6C2B-6C52-2CC2-3EBA2598CF53}"/>
              </a:ext>
            </a:extLst>
          </p:cNvPr>
          <p:cNvSpPr>
            <a:spLocks noGrp="1"/>
          </p:cNvSpPr>
          <p:nvPr>
            <p:ph type="title"/>
          </p:nvPr>
        </p:nvSpPr>
        <p:spPr>
          <a:xfrm>
            <a:off x="401266" y="1371600"/>
            <a:ext cx="2882708" cy="3829050"/>
          </a:xfrm>
        </p:spPr>
        <p:txBody>
          <a:bodyPr>
            <a:normAutofit/>
          </a:bodyPr>
          <a:lstStyle/>
          <a:p>
            <a:r>
              <a:rPr lang="en-US" dirty="0">
                <a:solidFill>
                  <a:schemeClr val="tx1"/>
                </a:solidFill>
              </a:rPr>
              <a:t>What is the potential causes</a:t>
            </a:r>
          </a:p>
        </p:txBody>
      </p:sp>
      <p:graphicFrame>
        <p:nvGraphicFramePr>
          <p:cNvPr id="35" name="Content Placeholder 2">
            <a:extLst>
              <a:ext uri="{FF2B5EF4-FFF2-40B4-BE49-F238E27FC236}">
                <a16:creationId xmlns:a16="http://schemas.microsoft.com/office/drawing/2014/main" id="{6EF1FDBE-E3EE-46C1-E2D6-EBCF36CA90E5}"/>
              </a:ext>
            </a:extLst>
          </p:cNvPr>
          <p:cNvGraphicFramePr>
            <a:graphicFrameLocks noGrp="1"/>
          </p:cNvGraphicFramePr>
          <p:nvPr>
            <p:ph idx="1"/>
          </p:nvPr>
        </p:nvGraphicFramePr>
        <p:xfrm>
          <a:off x="3757613" y="1064419"/>
          <a:ext cx="4869656" cy="4507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03724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7.9|21.4"/>
</p:tagLst>
</file>

<file path=ppt/tags/tag2.xml><?xml version="1.0" encoding="utf-8"?>
<p:tagLst xmlns:a="http://schemas.openxmlformats.org/drawingml/2006/main" xmlns:r="http://schemas.openxmlformats.org/officeDocument/2006/relationships" xmlns:p="http://schemas.openxmlformats.org/presentationml/2006/main">
  <p:tag name="TIMING" val="|26.8"/>
</p:tagLst>
</file>

<file path=ppt/tags/tag3.xml><?xml version="1.0" encoding="utf-8"?>
<p:tagLst xmlns:a="http://schemas.openxmlformats.org/drawingml/2006/main" xmlns:r="http://schemas.openxmlformats.org/officeDocument/2006/relationships" xmlns:p="http://schemas.openxmlformats.org/presentationml/2006/main">
  <p:tag name="TIMING" val="|25.3"/>
</p:tagLst>
</file>

<file path=ppt/tags/tag4.xml><?xml version="1.0" encoding="utf-8"?>
<p:tagLst xmlns:a="http://schemas.openxmlformats.org/drawingml/2006/main" xmlns:r="http://schemas.openxmlformats.org/officeDocument/2006/relationships" xmlns:p="http://schemas.openxmlformats.org/presentationml/2006/main">
  <p:tag name="TIMING" val="|78.1"/>
</p:tagLst>
</file>

<file path=ppt/tags/tag5.xml><?xml version="1.0" encoding="utf-8"?>
<p:tagLst xmlns:a="http://schemas.openxmlformats.org/drawingml/2006/main" xmlns:r="http://schemas.openxmlformats.org/officeDocument/2006/relationships" xmlns:p="http://schemas.openxmlformats.org/presentationml/2006/main">
  <p:tag name="TIMING" val="|28.1"/>
</p:tagLst>
</file>

<file path=ppt/tags/tag6.xml><?xml version="1.0" encoding="utf-8"?>
<p:tagLst xmlns:a="http://schemas.openxmlformats.org/drawingml/2006/main" xmlns:r="http://schemas.openxmlformats.org/officeDocument/2006/relationships" xmlns:p="http://schemas.openxmlformats.org/presentationml/2006/main">
  <p:tag name="TIMING" val="|15.2|7.1|8.6"/>
</p:tagLst>
</file>

<file path=ppt/tags/tag7.xml><?xml version="1.0" encoding="utf-8"?>
<p:tagLst xmlns:a="http://schemas.openxmlformats.org/drawingml/2006/main" xmlns:r="http://schemas.openxmlformats.org/officeDocument/2006/relationships" xmlns:p="http://schemas.openxmlformats.org/presentationml/2006/main">
  <p:tag name="TIMING" val="|1.5|0.6|0.2"/>
</p:tagLst>
</file>

<file path=ppt/tags/tag8.xml><?xml version="1.0" encoding="utf-8"?>
<p:tagLst xmlns:a="http://schemas.openxmlformats.org/drawingml/2006/main" xmlns:r="http://schemas.openxmlformats.org/officeDocument/2006/relationships" xmlns:p="http://schemas.openxmlformats.org/presentationml/2006/main">
  <p:tag name="TIMING" val="|1.1|5.2|15.2|0.8|5.1|14.6|1.2|28.7|0.9|17.2|0.9|1.2|10.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4e77fabd-40e5-4335-9d12-298222ec242f}" enabled="1" method="Standard" siteId="{adeadcd2-3aaf-4835-b273-1ebe8a7726f1}" removed="0"/>
</clbl:labelList>
</file>

<file path=docProps/app.xml><?xml version="1.0" encoding="utf-8"?>
<Properties xmlns="http://schemas.openxmlformats.org/officeDocument/2006/extended-properties" xmlns:vt="http://schemas.openxmlformats.org/officeDocument/2006/docPropsVTypes">
  <Template>Clarity.thmx</Template>
  <TotalTime>34598</TotalTime>
  <Words>5342</Words>
  <Application>Microsoft Office PowerPoint</Application>
  <PresentationFormat>On-screen Show (4:3)</PresentationFormat>
  <Paragraphs>764</Paragraphs>
  <Slides>70</Slides>
  <Notes>18</Notes>
  <HiddenSlides>8</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70</vt:i4>
      </vt:variant>
    </vt:vector>
  </HeadingPairs>
  <TitlesOfParts>
    <vt:vector size="94" baseType="lpstr">
      <vt:lpstr>ACaslonPro-Bold</vt:lpstr>
      <vt:lpstr>ACaslonPro-Regular</vt:lpstr>
      <vt:lpstr>Advhelvneue-italic</vt:lpstr>
      <vt:lpstr>AdvOT8608a8d1</vt:lpstr>
      <vt:lpstr>AdvOTb214af43</vt:lpstr>
      <vt:lpstr>AdvPSA183</vt:lpstr>
      <vt:lpstr>Arial</vt:lpstr>
      <vt:lpstr>Arial Unicode MS</vt:lpstr>
      <vt:lpstr>BlinkMacSystemFont</vt:lpstr>
      <vt:lpstr>Calibri</vt:lpstr>
      <vt:lpstr>Cambria</vt:lpstr>
      <vt:lpstr>Courier New</vt:lpstr>
      <vt:lpstr>ff-quadraat-web-pro</vt:lpstr>
      <vt:lpstr>Fira Sans</vt:lpstr>
      <vt:lpstr>Guardian TextSans Web</vt:lpstr>
      <vt:lpstr>GuardianSansGR-Regular</vt:lpstr>
      <vt:lpstr>GuardianSans-RegularIt</vt:lpstr>
      <vt:lpstr>NexusSerif</vt:lpstr>
      <vt:lpstr>Roboto</vt:lpstr>
      <vt:lpstr>ScalaLancetPro</vt:lpstr>
      <vt:lpstr>Symbol</vt:lpstr>
      <vt:lpstr>Times New Roman</vt:lpstr>
      <vt:lpstr>Wingdings</vt:lpstr>
      <vt:lpstr>Clarity</vt:lpstr>
      <vt:lpstr>Metabolic dysfunction associated steatotic liver disease (MASLD)</vt:lpstr>
      <vt:lpstr>Disclosure</vt:lpstr>
      <vt:lpstr>Outline</vt:lpstr>
      <vt:lpstr>Background</vt:lpstr>
      <vt:lpstr>New Nomenclature –Steatotic Liver Disease (SLD)</vt:lpstr>
      <vt:lpstr>Metabolic Dysfunction Associated Steatotic Liver Disease (MASLD)</vt:lpstr>
      <vt:lpstr>Question 1:</vt:lpstr>
      <vt:lpstr>Rick Factors (High Risk) MASLD</vt:lpstr>
      <vt:lpstr>What is the potential causes</vt:lpstr>
      <vt:lpstr>Answer 1: C</vt:lpstr>
      <vt:lpstr>Natural History &amp; Disease Spectrum</vt:lpstr>
      <vt:lpstr>MASLD related Disease</vt:lpstr>
      <vt:lpstr>Extrahepatic Disease Outcomes</vt:lpstr>
      <vt:lpstr>Hyperlipidemia</vt:lpstr>
      <vt:lpstr>Alcohol use &amp; MASLD</vt:lpstr>
      <vt:lpstr>Drugs links to macro-vesicular steatosis or steatohepatitis</vt:lpstr>
      <vt:lpstr>Question 2</vt:lpstr>
      <vt:lpstr>Question 3</vt:lpstr>
      <vt:lpstr>Who is the high-risk patient?</vt:lpstr>
      <vt:lpstr>PowerPoint Presentation</vt:lpstr>
      <vt:lpstr>Incidence of Events based on Fibrosis Stages</vt:lpstr>
      <vt:lpstr>Association between first occurrence of selected intercurrent event and all-cause mortality</vt:lpstr>
      <vt:lpstr>“At-Risk” MASH</vt:lpstr>
      <vt:lpstr>Who should be screened for clinically significant fibrosis?</vt:lpstr>
      <vt:lpstr>Screen for Clinically significant fibrosis F≥ 2</vt:lpstr>
      <vt:lpstr>How to stratify risk</vt:lpstr>
      <vt:lpstr>Staging of NAFLD - Fibrosis</vt:lpstr>
      <vt:lpstr>Invasive: Liver biopsy</vt:lpstr>
      <vt:lpstr>Non invasive Tests (NIT) for staging</vt:lpstr>
      <vt:lpstr>Simple NIT biomarkers</vt:lpstr>
      <vt:lpstr>Accuracy of simple NIT biomarkers  (no/Mild vs advanced fibrosis)</vt:lpstr>
      <vt:lpstr>Complex Tests</vt:lpstr>
      <vt:lpstr>PowerPoint Presentation</vt:lpstr>
      <vt:lpstr>Imaging</vt:lpstr>
      <vt:lpstr>PowerPoint Presentation</vt:lpstr>
      <vt:lpstr>FAST (Fibroscan-AST) </vt:lpstr>
      <vt:lpstr>Narrow Indeterminate Zone</vt:lpstr>
      <vt:lpstr>Sequential NITs to Reduce Indeterminate Zone</vt:lpstr>
      <vt:lpstr>Algorithm for Clinical Practice</vt:lpstr>
      <vt:lpstr>Answer 2</vt:lpstr>
      <vt:lpstr>Answer 3</vt:lpstr>
      <vt:lpstr>Management</vt:lpstr>
      <vt:lpstr>Question -4 </vt:lpstr>
      <vt:lpstr>Life-style Intervention</vt:lpstr>
      <vt:lpstr>Answer 4 : D Weight loss of ≥10% of body weight</vt:lpstr>
      <vt:lpstr>Dietary Changes</vt:lpstr>
      <vt:lpstr>Question 5: </vt:lpstr>
      <vt:lpstr>Therapies for mASLD/MASH</vt:lpstr>
      <vt:lpstr>FDA Approved Medicine- non cirrhosis (F2-3)</vt:lpstr>
      <vt:lpstr>Resmetirom (Rezdiffra)</vt:lpstr>
      <vt:lpstr>Indication &amp; Dosage</vt:lpstr>
      <vt:lpstr>Whom To Treat</vt:lpstr>
      <vt:lpstr>Warnings &amp; Precautions</vt:lpstr>
      <vt:lpstr>Drug Interaction</vt:lpstr>
      <vt:lpstr>PowerPoint Presentation</vt:lpstr>
      <vt:lpstr>PowerPoint Presentation</vt:lpstr>
      <vt:lpstr>Contraindication &amp; Caution</vt:lpstr>
      <vt:lpstr>Obese MASLD</vt:lpstr>
      <vt:lpstr>Weight Loss Therapies</vt:lpstr>
      <vt:lpstr>Pharmacotherapy for weight loss – general population</vt:lpstr>
      <vt:lpstr>Intragastric Gastric Balloon Placement induces Significant Metabolic &amp; Histologic Improvement in patients with NASH</vt:lpstr>
      <vt:lpstr>Endoscopic Sleeve Gastroplasty</vt:lpstr>
      <vt:lpstr>Bariatric–metabolic surgery versus lifestyle intervention plus best medical care in non-alcoholic steatohepatitis (BRAVES): a multicentre, open-label, randomised trial</vt:lpstr>
      <vt:lpstr>Surgical Procedures and Long-term Effectiveness in MASH Disease and Obesity Risk (SPLENDOR)</vt:lpstr>
      <vt:lpstr>Summary of potential impact of available medications on patients with NAFLD</vt:lpstr>
      <vt:lpstr>PowerPoint Presentation</vt:lpstr>
      <vt:lpstr>PowerPoint Presentation</vt:lpstr>
      <vt:lpstr>MASLD Multidisciplinary Care Model</vt:lpstr>
      <vt:lpstr>Take Home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Non-alcoholic fatty liver</dc:title>
  <dc:creator>Ma Ai Thanda Han</dc:creator>
  <cp:lastModifiedBy>Han, Ma Ai Thanda</cp:lastModifiedBy>
  <cp:revision>672</cp:revision>
  <dcterms:created xsi:type="dcterms:W3CDTF">2020-09-16T20:17:22Z</dcterms:created>
  <dcterms:modified xsi:type="dcterms:W3CDTF">2026-01-20T00:46:48Z</dcterms:modified>
</cp:coreProperties>
</file>