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7" r:id="rId3"/>
    <p:sldId id="272" r:id="rId4"/>
    <p:sldId id="291" r:id="rId5"/>
    <p:sldId id="292" r:id="rId6"/>
    <p:sldId id="293" r:id="rId7"/>
    <p:sldId id="294" r:id="rId8"/>
    <p:sldId id="295" r:id="rId9"/>
    <p:sldId id="257" r:id="rId10"/>
    <p:sldId id="273" r:id="rId11"/>
    <p:sldId id="274" r:id="rId12"/>
    <p:sldId id="297" r:id="rId13"/>
    <p:sldId id="298" r:id="rId14"/>
    <p:sldId id="275" r:id="rId15"/>
    <p:sldId id="258" r:id="rId16"/>
    <p:sldId id="276" r:id="rId17"/>
    <p:sldId id="259" r:id="rId18"/>
    <p:sldId id="277" r:id="rId19"/>
    <p:sldId id="262" r:id="rId20"/>
    <p:sldId id="278" r:id="rId21"/>
    <p:sldId id="263" r:id="rId22"/>
    <p:sldId id="281" r:id="rId23"/>
    <p:sldId id="282" r:id="rId24"/>
    <p:sldId id="283" r:id="rId25"/>
    <p:sldId id="279" r:id="rId26"/>
    <p:sldId id="280" r:id="rId27"/>
    <p:sldId id="264" r:id="rId28"/>
    <p:sldId id="284" r:id="rId29"/>
    <p:sldId id="299" r:id="rId30"/>
    <p:sldId id="300" r:id="rId31"/>
    <p:sldId id="285" r:id="rId32"/>
    <p:sldId id="286" r:id="rId33"/>
    <p:sldId id="301" r:id="rId34"/>
    <p:sldId id="302" r:id="rId35"/>
    <p:sldId id="288" r:id="rId36"/>
    <p:sldId id="289" r:id="rId37"/>
    <p:sldId id="296" r:id="rId38"/>
    <p:sldId id="290" r:id="rId39"/>
    <p:sldId id="303" r:id="rId4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A75176-872D-491C-9822-5F65CACE1B90}" v="2" dt="2025-09-22T03:34:23.9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microsoft.com/office/2015/10/relationships/revisionInfo" Target="revisionInfo.xml"/><Relationship Id="rId20" Type="http://schemas.openxmlformats.org/officeDocument/2006/relationships/slide" Target="slides/slide19.xml"/><Relationship Id="rId41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ulpule, Sunil 1" userId="bfe314b6-c694-41aa-b0d5-08f843b44f5d" providerId="ADAL" clId="{35A75176-872D-491C-9822-5F65CACE1B90}"/>
    <pc:docChg chg="custSel addSld delSld modSld">
      <pc:chgData name="Tulpule, Sunil 1" userId="bfe314b6-c694-41aa-b0d5-08f843b44f5d" providerId="ADAL" clId="{35A75176-872D-491C-9822-5F65CACE1B90}" dt="2025-09-22T12:27:02.397" v="3387" actId="20577"/>
      <pc:docMkLst>
        <pc:docMk/>
      </pc:docMkLst>
      <pc:sldChg chg="modSp mod">
        <pc:chgData name="Tulpule, Sunil 1" userId="bfe314b6-c694-41aa-b0d5-08f843b44f5d" providerId="ADAL" clId="{35A75176-872D-491C-9822-5F65CACE1B90}" dt="2025-09-17T02:22:48.896" v="327" actId="20577"/>
        <pc:sldMkLst>
          <pc:docMk/>
          <pc:sldMk cId="0" sldId="263"/>
        </pc:sldMkLst>
        <pc:spChg chg="mod">
          <ac:chgData name="Tulpule, Sunil 1" userId="bfe314b6-c694-41aa-b0d5-08f843b44f5d" providerId="ADAL" clId="{35A75176-872D-491C-9822-5F65CACE1B90}" dt="2025-09-17T02:22:48.896" v="327" actId="20577"/>
          <ac:spMkLst>
            <pc:docMk/>
            <pc:sldMk cId="0" sldId="263"/>
            <ac:spMk id="3" creationId="{00000000-0000-0000-0000-000000000000}"/>
          </ac:spMkLst>
        </pc:spChg>
      </pc:sldChg>
      <pc:sldChg chg="modSp mod">
        <pc:chgData name="Tulpule, Sunil 1" userId="bfe314b6-c694-41aa-b0d5-08f843b44f5d" providerId="ADAL" clId="{35A75176-872D-491C-9822-5F65CACE1B90}" dt="2025-09-22T03:50:14.957" v="1541" actId="120"/>
        <pc:sldMkLst>
          <pc:docMk/>
          <pc:sldMk cId="2984152914" sldId="275"/>
        </pc:sldMkLst>
        <pc:spChg chg="mod">
          <ac:chgData name="Tulpule, Sunil 1" userId="bfe314b6-c694-41aa-b0d5-08f843b44f5d" providerId="ADAL" clId="{35A75176-872D-491C-9822-5F65CACE1B90}" dt="2025-09-22T03:50:14.957" v="1541" actId="120"/>
          <ac:spMkLst>
            <pc:docMk/>
            <pc:sldMk cId="2984152914" sldId="275"/>
            <ac:spMk id="3" creationId="{8EC232F9-3ADC-ADFA-AA47-544D8183E022}"/>
          </ac:spMkLst>
        </pc:spChg>
      </pc:sldChg>
      <pc:sldChg chg="modSp mod">
        <pc:chgData name="Tulpule, Sunil 1" userId="bfe314b6-c694-41aa-b0d5-08f843b44f5d" providerId="ADAL" clId="{35A75176-872D-491C-9822-5F65CACE1B90}" dt="2025-09-17T02:22:23.345" v="321" actId="20577"/>
        <pc:sldMkLst>
          <pc:docMk/>
          <pc:sldMk cId="2747482987" sldId="282"/>
        </pc:sldMkLst>
        <pc:spChg chg="mod">
          <ac:chgData name="Tulpule, Sunil 1" userId="bfe314b6-c694-41aa-b0d5-08f843b44f5d" providerId="ADAL" clId="{35A75176-872D-491C-9822-5F65CACE1B90}" dt="2025-09-17T02:22:23.345" v="321" actId="20577"/>
          <ac:spMkLst>
            <pc:docMk/>
            <pc:sldMk cId="2747482987" sldId="282"/>
            <ac:spMk id="3" creationId="{A0F44E96-8378-4768-FA08-15F83B4B0451}"/>
          </ac:spMkLst>
        </pc:spChg>
      </pc:sldChg>
      <pc:sldChg chg="modSp mod">
        <pc:chgData name="Tulpule, Sunil 1" userId="bfe314b6-c694-41aa-b0d5-08f843b44f5d" providerId="ADAL" clId="{35A75176-872D-491C-9822-5F65CACE1B90}" dt="2025-09-22T03:52:03.308" v="1680" actId="20577"/>
        <pc:sldMkLst>
          <pc:docMk/>
          <pc:sldMk cId="3164255284" sldId="284"/>
        </pc:sldMkLst>
        <pc:spChg chg="mod">
          <ac:chgData name="Tulpule, Sunil 1" userId="bfe314b6-c694-41aa-b0d5-08f843b44f5d" providerId="ADAL" clId="{35A75176-872D-491C-9822-5F65CACE1B90}" dt="2025-09-22T03:52:03.308" v="1680" actId="20577"/>
          <ac:spMkLst>
            <pc:docMk/>
            <pc:sldMk cId="3164255284" sldId="284"/>
            <ac:spMk id="3" creationId="{D5CDE890-101B-DEF5-1034-25C793E91C75}"/>
          </ac:spMkLst>
        </pc:spChg>
      </pc:sldChg>
      <pc:sldChg chg="modSp new mod">
        <pc:chgData name="Tulpule, Sunil 1" userId="bfe314b6-c694-41aa-b0d5-08f843b44f5d" providerId="ADAL" clId="{35A75176-872D-491C-9822-5F65CACE1B90}" dt="2025-09-17T02:21:55.719" v="278" actId="20577"/>
        <pc:sldMkLst>
          <pc:docMk/>
          <pc:sldMk cId="2781810045" sldId="290"/>
        </pc:sldMkLst>
        <pc:spChg chg="mod">
          <ac:chgData name="Tulpule, Sunil 1" userId="bfe314b6-c694-41aa-b0d5-08f843b44f5d" providerId="ADAL" clId="{35A75176-872D-491C-9822-5F65CACE1B90}" dt="2025-09-17T02:19:04.665" v="10" actId="20577"/>
          <ac:spMkLst>
            <pc:docMk/>
            <pc:sldMk cId="2781810045" sldId="290"/>
            <ac:spMk id="2" creationId="{F33A9631-7286-42E2-D977-BA954BBB0E03}"/>
          </ac:spMkLst>
        </pc:spChg>
        <pc:spChg chg="mod">
          <ac:chgData name="Tulpule, Sunil 1" userId="bfe314b6-c694-41aa-b0d5-08f843b44f5d" providerId="ADAL" clId="{35A75176-872D-491C-9822-5F65CACE1B90}" dt="2025-09-17T02:21:55.719" v="278" actId="20577"/>
          <ac:spMkLst>
            <pc:docMk/>
            <pc:sldMk cId="2781810045" sldId="290"/>
            <ac:spMk id="3" creationId="{3C6DE229-2060-3E3B-5736-33D69A796035}"/>
          </ac:spMkLst>
        </pc:spChg>
      </pc:sldChg>
      <pc:sldChg chg="addSp delSp modSp new mod">
        <pc:chgData name="Tulpule, Sunil 1" userId="bfe314b6-c694-41aa-b0d5-08f843b44f5d" providerId="ADAL" clId="{35A75176-872D-491C-9822-5F65CACE1B90}" dt="2025-09-22T02:33:21.162" v="330"/>
        <pc:sldMkLst>
          <pc:docMk/>
          <pc:sldMk cId="2947601079" sldId="291"/>
        </pc:sldMkLst>
        <pc:spChg chg="del">
          <ac:chgData name="Tulpule, Sunil 1" userId="bfe314b6-c694-41aa-b0d5-08f843b44f5d" providerId="ADAL" clId="{35A75176-872D-491C-9822-5F65CACE1B90}" dt="2025-09-22T02:33:16.737" v="329" actId="478"/>
          <ac:spMkLst>
            <pc:docMk/>
            <pc:sldMk cId="2947601079" sldId="291"/>
            <ac:spMk id="3" creationId="{BB50C374-0576-352E-2A59-AE7D63D41085}"/>
          </ac:spMkLst>
        </pc:spChg>
        <pc:picChg chg="add mod">
          <ac:chgData name="Tulpule, Sunil 1" userId="bfe314b6-c694-41aa-b0d5-08f843b44f5d" providerId="ADAL" clId="{35A75176-872D-491C-9822-5F65CACE1B90}" dt="2025-09-22T02:33:21.162" v="330"/>
          <ac:picMkLst>
            <pc:docMk/>
            <pc:sldMk cId="2947601079" sldId="291"/>
            <ac:picMk id="4" creationId="{8DE9C7D0-AC1B-940B-DE3A-F689EFCFBF81}"/>
          </ac:picMkLst>
        </pc:picChg>
      </pc:sldChg>
      <pc:sldChg chg="addSp delSp modSp new mod">
        <pc:chgData name="Tulpule, Sunil 1" userId="bfe314b6-c694-41aa-b0d5-08f843b44f5d" providerId="ADAL" clId="{35A75176-872D-491C-9822-5F65CACE1B90}" dt="2025-09-22T03:34:23.926" v="333"/>
        <pc:sldMkLst>
          <pc:docMk/>
          <pc:sldMk cId="2463412075" sldId="292"/>
        </pc:sldMkLst>
        <pc:spChg chg="del">
          <ac:chgData name="Tulpule, Sunil 1" userId="bfe314b6-c694-41aa-b0d5-08f843b44f5d" providerId="ADAL" clId="{35A75176-872D-491C-9822-5F65CACE1B90}" dt="2025-09-22T03:34:21.837" v="332" actId="478"/>
          <ac:spMkLst>
            <pc:docMk/>
            <pc:sldMk cId="2463412075" sldId="292"/>
            <ac:spMk id="3" creationId="{AF564ED7-9E1E-B2E1-B78C-38EB0550CD76}"/>
          </ac:spMkLst>
        </pc:spChg>
        <pc:picChg chg="add mod">
          <ac:chgData name="Tulpule, Sunil 1" userId="bfe314b6-c694-41aa-b0d5-08f843b44f5d" providerId="ADAL" clId="{35A75176-872D-491C-9822-5F65CACE1B90}" dt="2025-09-22T03:34:23.926" v="333"/>
          <ac:picMkLst>
            <pc:docMk/>
            <pc:sldMk cId="2463412075" sldId="292"/>
            <ac:picMk id="4" creationId="{5AE434FC-9AEF-FDC5-9C87-3ED61A113F12}"/>
          </ac:picMkLst>
        </pc:picChg>
      </pc:sldChg>
      <pc:sldChg chg="modSp new mod">
        <pc:chgData name="Tulpule, Sunil 1" userId="bfe314b6-c694-41aa-b0d5-08f843b44f5d" providerId="ADAL" clId="{35A75176-872D-491C-9822-5F65CACE1B90}" dt="2025-09-22T03:54:03.774" v="1972" actId="20577"/>
        <pc:sldMkLst>
          <pc:docMk/>
          <pc:sldMk cId="4083705465" sldId="293"/>
        </pc:sldMkLst>
        <pc:spChg chg="mod">
          <ac:chgData name="Tulpule, Sunil 1" userId="bfe314b6-c694-41aa-b0d5-08f843b44f5d" providerId="ADAL" clId="{35A75176-872D-491C-9822-5F65CACE1B90}" dt="2025-09-22T03:35:34.898" v="340" actId="20577"/>
          <ac:spMkLst>
            <pc:docMk/>
            <pc:sldMk cId="4083705465" sldId="293"/>
            <ac:spMk id="2" creationId="{4282D8DF-1464-E5A3-4B41-E6D3A876D5F3}"/>
          </ac:spMkLst>
        </pc:spChg>
        <pc:spChg chg="mod">
          <ac:chgData name="Tulpule, Sunil 1" userId="bfe314b6-c694-41aa-b0d5-08f843b44f5d" providerId="ADAL" clId="{35A75176-872D-491C-9822-5F65CACE1B90}" dt="2025-09-22T03:54:03.774" v="1972" actId="20577"/>
          <ac:spMkLst>
            <pc:docMk/>
            <pc:sldMk cId="4083705465" sldId="293"/>
            <ac:spMk id="3" creationId="{5572DE58-86EE-220B-4605-FB8EA67713E0}"/>
          </ac:spMkLst>
        </pc:spChg>
      </pc:sldChg>
      <pc:sldChg chg="modSp new mod">
        <pc:chgData name="Tulpule, Sunil 1" userId="bfe314b6-c694-41aa-b0d5-08f843b44f5d" providerId="ADAL" clId="{35A75176-872D-491C-9822-5F65CACE1B90}" dt="2025-09-22T03:48:11.113" v="1369" actId="20577"/>
        <pc:sldMkLst>
          <pc:docMk/>
          <pc:sldMk cId="1242538387" sldId="294"/>
        </pc:sldMkLst>
        <pc:spChg chg="mod">
          <ac:chgData name="Tulpule, Sunil 1" userId="bfe314b6-c694-41aa-b0d5-08f843b44f5d" providerId="ADAL" clId="{35A75176-872D-491C-9822-5F65CACE1B90}" dt="2025-09-22T03:44:42.918" v="996" actId="20577"/>
          <ac:spMkLst>
            <pc:docMk/>
            <pc:sldMk cId="1242538387" sldId="294"/>
            <ac:spMk id="2" creationId="{6A6FD4EE-9E23-7373-39BF-9084F4D01CCD}"/>
          </ac:spMkLst>
        </pc:spChg>
        <pc:spChg chg="mod">
          <ac:chgData name="Tulpule, Sunil 1" userId="bfe314b6-c694-41aa-b0d5-08f843b44f5d" providerId="ADAL" clId="{35A75176-872D-491C-9822-5F65CACE1B90}" dt="2025-09-22T03:48:11.113" v="1369" actId="20577"/>
          <ac:spMkLst>
            <pc:docMk/>
            <pc:sldMk cId="1242538387" sldId="294"/>
            <ac:spMk id="3" creationId="{E5EB8ED5-C9F3-17CE-A9DC-EF2B62D6F16F}"/>
          </ac:spMkLst>
        </pc:spChg>
      </pc:sldChg>
      <pc:sldChg chg="modSp new mod">
        <pc:chgData name="Tulpule, Sunil 1" userId="bfe314b6-c694-41aa-b0d5-08f843b44f5d" providerId="ADAL" clId="{35A75176-872D-491C-9822-5F65CACE1B90}" dt="2025-09-22T03:49:43.530" v="1537" actId="20577"/>
        <pc:sldMkLst>
          <pc:docMk/>
          <pc:sldMk cId="1507978754" sldId="295"/>
        </pc:sldMkLst>
        <pc:spChg chg="mod">
          <ac:chgData name="Tulpule, Sunil 1" userId="bfe314b6-c694-41aa-b0d5-08f843b44f5d" providerId="ADAL" clId="{35A75176-872D-491C-9822-5F65CACE1B90}" dt="2025-09-22T03:46:27.533" v="1228" actId="20577"/>
          <ac:spMkLst>
            <pc:docMk/>
            <pc:sldMk cId="1507978754" sldId="295"/>
            <ac:spMk id="2" creationId="{898D143E-F8E9-C6AD-6FFA-20742E42FF12}"/>
          </ac:spMkLst>
        </pc:spChg>
        <pc:spChg chg="mod">
          <ac:chgData name="Tulpule, Sunil 1" userId="bfe314b6-c694-41aa-b0d5-08f843b44f5d" providerId="ADAL" clId="{35A75176-872D-491C-9822-5F65CACE1B90}" dt="2025-09-22T03:49:43.530" v="1537" actId="20577"/>
          <ac:spMkLst>
            <pc:docMk/>
            <pc:sldMk cId="1507978754" sldId="295"/>
            <ac:spMk id="3" creationId="{82FBE52D-3653-64D8-016C-23D0BE2FAADE}"/>
          </ac:spMkLst>
        </pc:spChg>
      </pc:sldChg>
      <pc:sldChg chg="modSp new mod">
        <pc:chgData name="Tulpule, Sunil 1" userId="bfe314b6-c694-41aa-b0d5-08f843b44f5d" providerId="ADAL" clId="{35A75176-872D-491C-9822-5F65CACE1B90}" dt="2025-09-22T03:53:32.042" v="1970" actId="20577"/>
        <pc:sldMkLst>
          <pc:docMk/>
          <pc:sldMk cId="632765629" sldId="296"/>
        </pc:sldMkLst>
        <pc:spChg chg="mod">
          <ac:chgData name="Tulpule, Sunil 1" userId="bfe314b6-c694-41aa-b0d5-08f843b44f5d" providerId="ADAL" clId="{35A75176-872D-491C-9822-5F65CACE1B90}" dt="2025-09-22T03:52:24.423" v="1704" actId="20577"/>
          <ac:spMkLst>
            <pc:docMk/>
            <pc:sldMk cId="632765629" sldId="296"/>
            <ac:spMk id="2" creationId="{E66AEC38-7C48-BB48-2B98-19F08F320011}"/>
          </ac:spMkLst>
        </pc:spChg>
        <pc:spChg chg="mod">
          <ac:chgData name="Tulpule, Sunil 1" userId="bfe314b6-c694-41aa-b0d5-08f843b44f5d" providerId="ADAL" clId="{35A75176-872D-491C-9822-5F65CACE1B90}" dt="2025-09-22T03:53:32.042" v="1970" actId="20577"/>
          <ac:spMkLst>
            <pc:docMk/>
            <pc:sldMk cId="632765629" sldId="296"/>
            <ac:spMk id="3" creationId="{68D98635-5B08-9409-3E4E-3D3974BA4FAE}"/>
          </ac:spMkLst>
        </pc:spChg>
      </pc:sldChg>
      <pc:sldChg chg="modSp new del mod">
        <pc:chgData name="Tulpule, Sunil 1" userId="bfe314b6-c694-41aa-b0d5-08f843b44f5d" providerId="ADAL" clId="{35A75176-872D-491C-9822-5F65CACE1B90}" dt="2025-09-22T03:51:14.095" v="1563" actId="47"/>
        <pc:sldMkLst>
          <pc:docMk/>
          <pc:sldMk cId="3817089059" sldId="296"/>
        </pc:sldMkLst>
        <pc:spChg chg="mod">
          <ac:chgData name="Tulpule, Sunil 1" userId="bfe314b6-c694-41aa-b0d5-08f843b44f5d" providerId="ADAL" clId="{35A75176-872D-491C-9822-5F65CACE1B90}" dt="2025-09-22T03:51:08.300" v="1562" actId="20577"/>
          <ac:spMkLst>
            <pc:docMk/>
            <pc:sldMk cId="3817089059" sldId="296"/>
            <ac:spMk id="2" creationId="{591C75DF-F404-9872-1995-0921E7709C38}"/>
          </ac:spMkLst>
        </pc:spChg>
      </pc:sldChg>
      <pc:sldChg chg="modSp new mod">
        <pc:chgData name="Tulpule, Sunil 1" userId="bfe314b6-c694-41aa-b0d5-08f843b44f5d" providerId="ADAL" clId="{35A75176-872D-491C-9822-5F65CACE1B90}" dt="2025-09-22T03:59:15.666" v="2724" actId="20577"/>
        <pc:sldMkLst>
          <pc:docMk/>
          <pc:sldMk cId="1564631652" sldId="297"/>
        </pc:sldMkLst>
        <pc:spChg chg="mod">
          <ac:chgData name="Tulpule, Sunil 1" userId="bfe314b6-c694-41aa-b0d5-08f843b44f5d" providerId="ADAL" clId="{35A75176-872D-491C-9822-5F65CACE1B90}" dt="2025-09-22T03:54:31.821" v="1979" actId="20577"/>
          <ac:spMkLst>
            <pc:docMk/>
            <pc:sldMk cId="1564631652" sldId="297"/>
            <ac:spMk id="2" creationId="{737B99D6-DF01-AC35-B144-099A46F76125}"/>
          </ac:spMkLst>
        </pc:spChg>
        <pc:spChg chg="mod">
          <ac:chgData name="Tulpule, Sunil 1" userId="bfe314b6-c694-41aa-b0d5-08f843b44f5d" providerId="ADAL" clId="{35A75176-872D-491C-9822-5F65CACE1B90}" dt="2025-09-22T03:59:15.666" v="2724" actId="20577"/>
          <ac:spMkLst>
            <pc:docMk/>
            <pc:sldMk cId="1564631652" sldId="297"/>
            <ac:spMk id="3" creationId="{984D694A-BB61-8796-D2FF-16BD049BC11E}"/>
          </ac:spMkLst>
        </pc:spChg>
      </pc:sldChg>
      <pc:sldChg chg="modSp new mod">
        <pc:chgData name="Tulpule, Sunil 1" userId="bfe314b6-c694-41aa-b0d5-08f843b44f5d" providerId="ADAL" clId="{35A75176-872D-491C-9822-5F65CACE1B90}" dt="2025-09-22T03:57:03.764" v="2435" actId="20577"/>
        <pc:sldMkLst>
          <pc:docMk/>
          <pc:sldMk cId="3296316600" sldId="298"/>
        </pc:sldMkLst>
        <pc:spChg chg="mod">
          <ac:chgData name="Tulpule, Sunil 1" userId="bfe314b6-c694-41aa-b0d5-08f843b44f5d" providerId="ADAL" clId="{35A75176-872D-491C-9822-5F65CACE1B90}" dt="2025-09-22T03:55:54.881" v="2258" actId="20577"/>
          <ac:spMkLst>
            <pc:docMk/>
            <pc:sldMk cId="3296316600" sldId="298"/>
            <ac:spMk id="2" creationId="{85BA10A3-B825-84F3-7D4C-FB02E21596B6}"/>
          </ac:spMkLst>
        </pc:spChg>
        <pc:spChg chg="mod">
          <ac:chgData name="Tulpule, Sunil 1" userId="bfe314b6-c694-41aa-b0d5-08f843b44f5d" providerId="ADAL" clId="{35A75176-872D-491C-9822-5F65CACE1B90}" dt="2025-09-22T03:57:03.764" v="2435" actId="20577"/>
          <ac:spMkLst>
            <pc:docMk/>
            <pc:sldMk cId="3296316600" sldId="298"/>
            <ac:spMk id="3" creationId="{61DDAF1E-6B79-21DB-AE84-3FA22935A10C}"/>
          </ac:spMkLst>
        </pc:spChg>
      </pc:sldChg>
      <pc:sldChg chg="modSp new mod">
        <pc:chgData name="Tulpule, Sunil 1" userId="bfe314b6-c694-41aa-b0d5-08f843b44f5d" providerId="ADAL" clId="{35A75176-872D-491C-9822-5F65CACE1B90}" dt="2025-09-22T03:59:02.249" v="2723" actId="20577"/>
        <pc:sldMkLst>
          <pc:docMk/>
          <pc:sldMk cId="1838873667" sldId="299"/>
        </pc:sldMkLst>
        <pc:spChg chg="mod">
          <ac:chgData name="Tulpule, Sunil 1" userId="bfe314b6-c694-41aa-b0d5-08f843b44f5d" providerId="ADAL" clId="{35A75176-872D-491C-9822-5F65CACE1B90}" dt="2025-09-22T03:57:56.625" v="2447" actId="20577"/>
          <ac:spMkLst>
            <pc:docMk/>
            <pc:sldMk cId="1838873667" sldId="299"/>
            <ac:spMk id="2" creationId="{5CA3F479-293D-E5EE-053F-8EA027977FF5}"/>
          </ac:spMkLst>
        </pc:spChg>
        <pc:spChg chg="mod">
          <ac:chgData name="Tulpule, Sunil 1" userId="bfe314b6-c694-41aa-b0d5-08f843b44f5d" providerId="ADAL" clId="{35A75176-872D-491C-9822-5F65CACE1B90}" dt="2025-09-22T03:59:02.249" v="2723" actId="20577"/>
          <ac:spMkLst>
            <pc:docMk/>
            <pc:sldMk cId="1838873667" sldId="299"/>
            <ac:spMk id="3" creationId="{8D5770A0-4ABC-8DCA-26C7-21DF0DCA9E2B}"/>
          </ac:spMkLst>
        </pc:spChg>
      </pc:sldChg>
      <pc:sldChg chg="modSp new mod">
        <pc:chgData name="Tulpule, Sunil 1" userId="bfe314b6-c694-41aa-b0d5-08f843b44f5d" providerId="ADAL" clId="{35A75176-872D-491C-9822-5F65CACE1B90}" dt="2025-09-22T04:00:51.264" v="2942" actId="20577"/>
        <pc:sldMkLst>
          <pc:docMk/>
          <pc:sldMk cId="3995847524" sldId="300"/>
        </pc:sldMkLst>
        <pc:spChg chg="mod">
          <ac:chgData name="Tulpule, Sunil 1" userId="bfe314b6-c694-41aa-b0d5-08f843b44f5d" providerId="ADAL" clId="{35A75176-872D-491C-9822-5F65CACE1B90}" dt="2025-09-22T03:59:32.298" v="2736" actId="20577"/>
          <ac:spMkLst>
            <pc:docMk/>
            <pc:sldMk cId="3995847524" sldId="300"/>
            <ac:spMk id="2" creationId="{897483CA-AC7C-3D11-7C54-BF719E950E97}"/>
          </ac:spMkLst>
        </pc:spChg>
        <pc:spChg chg="mod">
          <ac:chgData name="Tulpule, Sunil 1" userId="bfe314b6-c694-41aa-b0d5-08f843b44f5d" providerId="ADAL" clId="{35A75176-872D-491C-9822-5F65CACE1B90}" dt="2025-09-22T04:00:51.264" v="2942" actId="20577"/>
          <ac:spMkLst>
            <pc:docMk/>
            <pc:sldMk cId="3995847524" sldId="300"/>
            <ac:spMk id="3" creationId="{CE140672-C632-F2F4-E9DC-EF73E7B367F6}"/>
          </ac:spMkLst>
        </pc:spChg>
      </pc:sldChg>
      <pc:sldChg chg="modSp new mod">
        <pc:chgData name="Tulpule, Sunil 1" userId="bfe314b6-c694-41aa-b0d5-08f843b44f5d" providerId="ADAL" clId="{35A75176-872D-491C-9822-5F65CACE1B90}" dt="2025-09-22T04:02:12.896" v="3147" actId="20577"/>
        <pc:sldMkLst>
          <pc:docMk/>
          <pc:sldMk cId="3731246739" sldId="301"/>
        </pc:sldMkLst>
        <pc:spChg chg="mod">
          <ac:chgData name="Tulpule, Sunil 1" userId="bfe314b6-c694-41aa-b0d5-08f843b44f5d" providerId="ADAL" clId="{35A75176-872D-491C-9822-5F65CACE1B90}" dt="2025-09-22T04:01:15.496" v="2949" actId="20577"/>
          <ac:spMkLst>
            <pc:docMk/>
            <pc:sldMk cId="3731246739" sldId="301"/>
            <ac:spMk id="2" creationId="{59B4A182-B0F1-771A-ADD2-8FECE500A78C}"/>
          </ac:spMkLst>
        </pc:spChg>
        <pc:spChg chg="mod">
          <ac:chgData name="Tulpule, Sunil 1" userId="bfe314b6-c694-41aa-b0d5-08f843b44f5d" providerId="ADAL" clId="{35A75176-872D-491C-9822-5F65CACE1B90}" dt="2025-09-22T04:02:12.896" v="3147" actId="20577"/>
          <ac:spMkLst>
            <pc:docMk/>
            <pc:sldMk cId="3731246739" sldId="301"/>
            <ac:spMk id="3" creationId="{E4AC6CB5-7490-B394-DE65-AB230C5DF4A0}"/>
          </ac:spMkLst>
        </pc:spChg>
      </pc:sldChg>
      <pc:sldChg chg="modSp new mod">
        <pc:chgData name="Tulpule, Sunil 1" userId="bfe314b6-c694-41aa-b0d5-08f843b44f5d" providerId="ADAL" clId="{35A75176-872D-491C-9822-5F65CACE1B90}" dt="2025-09-22T04:03:34.185" v="3325" actId="20577"/>
        <pc:sldMkLst>
          <pc:docMk/>
          <pc:sldMk cId="1109190144" sldId="302"/>
        </pc:sldMkLst>
        <pc:spChg chg="mod">
          <ac:chgData name="Tulpule, Sunil 1" userId="bfe314b6-c694-41aa-b0d5-08f843b44f5d" providerId="ADAL" clId="{35A75176-872D-491C-9822-5F65CACE1B90}" dt="2025-09-22T04:02:33.280" v="3154" actId="20577"/>
          <ac:spMkLst>
            <pc:docMk/>
            <pc:sldMk cId="1109190144" sldId="302"/>
            <ac:spMk id="2" creationId="{052F154B-3420-411F-FA66-DF936317B361}"/>
          </ac:spMkLst>
        </pc:spChg>
        <pc:spChg chg="mod">
          <ac:chgData name="Tulpule, Sunil 1" userId="bfe314b6-c694-41aa-b0d5-08f843b44f5d" providerId="ADAL" clId="{35A75176-872D-491C-9822-5F65CACE1B90}" dt="2025-09-22T04:03:34.185" v="3325" actId="20577"/>
          <ac:spMkLst>
            <pc:docMk/>
            <pc:sldMk cId="1109190144" sldId="302"/>
            <ac:spMk id="3" creationId="{C4CEA09E-CB3D-23C7-ED98-AE775674F98A}"/>
          </ac:spMkLst>
        </pc:spChg>
      </pc:sldChg>
      <pc:sldChg chg="addSp delSp modSp new mod">
        <pc:chgData name="Tulpule, Sunil 1" userId="bfe314b6-c694-41aa-b0d5-08f843b44f5d" providerId="ADAL" clId="{35A75176-872D-491C-9822-5F65CACE1B90}" dt="2025-09-22T12:27:02.397" v="3387" actId="20577"/>
        <pc:sldMkLst>
          <pc:docMk/>
          <pc:sldMk cId="178496210" sldId="303"/>
        </pc:sldMkLst>
        <pc:spChg chg="del mod">
          <ac:chgData name="Tulpule, Sunil 1" userId="bfe314b6-c694-41aa-b0d5-08f843b44f5d" providerId="ADAL" clId="{35A75176-872D-491C-9822-5F65CACE1B90}" dt="2025-09-22T12:26:42.706" v="3367" actId="478"/>
          <ac:spMkLst>
            <pc:docMk/>
            <pc:sldMk cId="178496210" sldId="303"/>
            <ac:spMk id="2" creationId="{65AA2B9C-7476-28F9-7ED6-25523D6E3760}"/>
          </ac:spMkLst>
        </pc:spChg>
        <pc:spChg chg="del mod">
          <ac:chgData name="Tulpule, Sunil 1" userId="bfe314b6-c694-41aa-b0d5-08f843b44f5d" providerId="ADAL" clId="{35A75176-872D-491C-9822-5F65CACE1B90}" dt="2025-09-22T12:26:39.781" v="3366" actId="478"/>
          <ac:spMkLst>
            <pc:docMk/>
            <pc:sldMk cId="178496210" sldId="303"/>
            <ac:spMk id="3" creationId="{827AEB40-4DCD-794F-F047-7DE66907064D}"/>
          </ac:spMkLst>
        </pc:spChg>
        <pc:spChg chg="add mod">
          <ac:chgData name="Tulpule, Sunil 1" userId="bfe314b6-c694-41aa-b0d5-08f843b44f5d" providerId="ADAL" clId="{35A75176-872D-491C-9822-5F65CACE1B90}" dt="2025-09-22T12:27:02.397" v="3387" actId="20577"/>
          <ac:spMkLst>
            <pc:docMk/>
            <pc:sldMk cId="178496210" sldId="303"/>
            <ac:spMk id="5" creationId="{9FBD3D4D-69BB-6987-B5B4-C47C408847B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34758"/>
            <a:ext cx="8229600" cy="1143000"/>
          </a:xfrm>
        </p:spPr>
        <p:txBody>
          <a:bodyPr/>
          <a:lstStyle/>
          <a:p>
            <a:r>
              <a:rPr dirty="0"/>
              <a:t>Multiple Myeloma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1096" y="3593593"/>
            <a:ext cx="5321808" cy="1078992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Sunil Tulpule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3EAF1-6FD4-BFE0-C18D-9438EAE2A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MGUS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A18241-22DE-A26E-854D-5585D99BEC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Serum M Protein &lt; 3 g/dL</a:t>
            </a:r>
          </a:p>
          <a:p>
            <a:r>
              <a:rPr lang="en-US" dirty="0"/>
              <a:t>&lt; 10 % clonal plasma cells in bone marrow</a:t>
            </a:r>
          </a:p>
          <a:p>
            <a:r>
              <a:rPr lang="en-US" dirty="0"/>
              <a:t>No Myeloma Defining Events</a:t>
            </a:r>
          </a:p>
        </p:txBody>
      </p:sp>
    </p:spTree>
    <p:extLst>
      <p:ext uri="{BB962C8B-B14F-4D97-AF65-F5344CB8AC3E}">
        <p14:creationId xmlns:p14="http://schemas.microsoft.com/office/powerpoint/2010/main" val="22434477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2675F-E23C-990F-F217-4B8C608E8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Smoldering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D89C7-C939-1C23-E560-73710F513A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M-protein </a:t>
            </a:r>
            <a:r>
              <a:rPr lang="en-US" u="sng" dirty="0"/>
              <a:t>&gt;</a:t>
            </a:r>
            <a:r>
              <a:rPr lang="en-US" dirty="0"/>
              <a:t> 3 g/dL (serum) or </a:t>
            </a:r>
            <a:r>
              <a:rPr lang="en-US" u="sng" dirty="0"/>
              <a:t>&gt;</a:t>
            </a:r>
            <a:r>
              <a:rPr lang="en-US" dirty="0"/>
              <a:t> 500 mg/24-h (urine)</a:t>
            </a:r>
          </a:p>
          <a:p>
            <a:r>
              <a:rPr lang="en-US" dirty="0"/>
              <a:t>&gt; 10-60% clonal plasma cells in BM</a:t>
            </a:r>
          </a:p>
          <a:p>
            <a:r>
              <a:rPr lang="en-US" dirty="0"/>
              <a:t>No Myeloma Defining Events</a:t>
            </a:r>
          </a:p>
          <a:p>
            <a:r>
              <a:rPr lang="en-US" dirty="0"/>
              <a:t>Revised Risk Stratification</a:t>
            </a:r>
          </a:p>
          <a:p>
            <a:pPr lvl="1"/>
            <a:r>
              <a:rPr lang="en-US" dirty="0"/>
              <a:t>High-Risk: &gt; 2</a:t>
            </a:r>
          </a:p>
          <a:p>
            <a:pPr lvl="1"/>
            <a:r>
              <a:rPr lang="en-US" dirty="0"/>
              <a:t>Intermediate-Risk: 1</a:t>
            </a:r>
          </a:p>
          <a:p>
            <a:pPr lvl="1"/>
            <a:r>
              <a:rPr lang="en-US" dirty="0"/>
              <a:t>Low-Risk: 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700B81-50EA-7C3E-3A92-5F524E2B56CD}"/>
              </a:ext>
            </a:extLst>
          </p:cNvPr>
          <p:cNvSpPr txBox="1"/>
          <p:nvPr/>
        </p:nvSpPr>
        <p:spPr>
          <a:xfrm>
            <a:off x="5266944" y="4327903"/>
            <a:ext cx="30998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Factors: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BMPC &gt; 20%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M-spike &gt; 2.0 g/dL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FLC ratio &gt; 20</a:t>
            </a:r>
          </a:p>
        </p:txBody>
      </p:sp>
    </p:spTree>
    <p:extLst>
      <p:ext uri="{BB962C8B-B14F-4D97-AF65-F5344CB8AC3E}">
        <p14:creationId xmlns:p14="http://schemas.microsoft.com/office/powerpoint/2010/main" val="2436657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B99D6-DF01-AC35-B144-099A46F76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D694A-BB61-8796-D2FF-16BD049BC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55 year-old male presents with acute encephalopathy</a:t>
            </a:r>
          </a:p>
          <a:p>
            <a:r>
              <a:rPr lang="en-US" dirty="0"/>
              <a:t>CBC w diff shows normocytic anemia with </a:t>
            </a:r>
            <a:r>
              <a:rPr lang="en-US" dirty="0" err="1"/>
              <a:t>hgb</a:t>
            </a:r>
            <a:r>
              <a:rPr lang="en-US" dirty="0"/>
              <a:t> 6.5 g/dL and is otherwise normal</a:t>
            </a:r>
          </a:p>
          <a:p>
            <a:r>
              <a:rPr lang="en-US" dirty="0"/>
              <a:t>CMP shows AKI and Calcium 14 mg/dL</a:t>
            </a:r>
          </a:p>
          <a:p>
            <a:r>
              <a:rPr lang="en-US" dirty="0"/>
              <a:t>CT head is negative</a:t>
            </a:r>
          </a:p>
        </p:txBody>
      </p:sp>
    </p:spTree>
    <p:extLst>
      <p:ext uri="{BB962C8B-B14F-4D97-AF65-F5344CB8AC3E}">
        <p14:creationId xmlns:p14="http://schemas.microsoft.com/office/powerpoint/2010/main" val="15646316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A10A3-B825-84F3-7D4C-FB02E2159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DAF1E-6B79-21DB-AE84-3FA22935A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What is the best next step?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lphaUcPeriod"/>
            </a:pPr>
            <a:r>
              <a:rPr lang="en-US" dirty="0"/>
              <a:t>MRI Brain</a:t>
            </a:r>
          </a:p>
          <a:p>
            <a:pPr marL="514350" indent="-514350">
              <a:buAutoNum type="alphaUcPeriod"/>
            </a:pPr>
            <a:r>
              <a:rPr lang="en-US" dirty="0"/>
              <a:t>Administer Bisphosphonate</a:t>
            </a:r>
          </a:p>
          <a:p>
            <a:pPr marL="514350" indent="-514350">
              <a:buAutoNum type="alphaUcPeriod"/>
            </a:pPr>
            <a:r>
              <a:rPr lang="en-US" dirty="0"/>
              <a:t>Transfuse to keep </a:t>
            </a:r>
            <a:r>
              <a:rPr lang="en-US" dirty="0" err="1"/>
              <a:t>hgb</a:t>
            </a:r>
            <a:r>
              <a:rPr lang="en-US" dirty="0"/>
              <a:t> above 7 g/dL</a:t>
            </a:r>
          </a:p>
          <a:p>
            <a:pPr marL="514350" indent="-514350">
              <a:buAutoNum type="alphaUcPeriod"/>
            </a:pPr>
            <a:r>
              <a:rPr lang="en-US" dirty="0"/>
              <a:t>B and C</a:t>
            </a:r>
          </a:p>
          <a:p>
            <a:pPr marL="514350" indent="-514350">
              <a:buAutoNum type="alphaUcPeriod"/>
            </a:pPr>
            <a:r>
              <a:rPr lang="en-US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32963166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67956-895C-9AAC-C5F8-36BC4E6E6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Myeloma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232F9-3ADC-ADFA-AA47-544D8183E0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Underlying plasma cell proliferative disorder AND</a:t>
            </a:r>
          </a:p>
          <a:p>
            <a:pPr algn="ctr"/>
            <a:r>
              <a:rPr lang="en-US" dirty="0"/>
              <a:t>1 or more myeloma defining events including either:</a:t>
            </a:r>
          </a:p>
          <a:p>
            <a:pPr lvl="1"/>
            <a:r>
              <a:rPr lang="en-US" u="sng" dirty="0"/>
              <a:t>&gt;</a:t>
            </a:r>
            <a:r>
              <a:rPr lang="en-US" dirty="0"/>
              <a:t> 1 CRAB feature(s) OR</a:t>
            </a:r>
          </a:p>
          <a:p>
            <a:pPr lvl="1"/>
            <a:r>
              <a:rPr lang="en-US" u="sng" dirty="0"/>
              <a:t>&gt;</a:t>
            </a:r>
            <a:r>
              <a:rPr lang="en-US" dirty="0"/>
              <a:t> 1 Biomarker Driven</a:t>
            </a:r>
          </a:p>
          <a:p>
            <a:pPr lvl="2"/>
            <a:r>
              <a:rPr lang="en-US" dirty="0" err="1"/>
              <a:t>SLiM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1529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“CRAB</a:t>
            </a:r>
            <a:r>
              <a:rPr lang="en-US" dirty="0"/>
              <a:t>“ Criteria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Calcium </a:t>
            </a:r>
            <a:r>
              <a:rPr lang="en-US" dirty="0"/>
              <a:t>&gt; 11 g/dL or &gt; 1 mg/dL above ULN</a:t>
            </a:r>
            <a:endParaRPr dirty="0"/>
          </a:p>
          <a:p>
            <a:r>
              <a:rPr dirty="0"/>
              <a:t>Renal </a:t>
            </a:r>
            <a:r>
              <a:rPr lang="en-US" dirty="0"/>
              <a:t>Insufficiency (creatinine clearance &lt; 40 mL/min or Creatinine &gt; 2</a:t>
            </a:r>
          </a:p>
          <a:p>
            <a:pPr lvl="1"/>
            <a:r>
              <a:rPr lang="en-US" dirty="0"/>
              <a:t>Most commonly due to cast nephropathy</a:t>
            </a:r>
            <a:endParaRPr dirty="0"/>
          </a:p>
          <a:p>
            <a:r>
              <a:rPr dirty="0"/>
              <a:t>Anemia (</a:t>
            </a:r>
            <a:r>
              <a:rPr lang="en-US" dirty="0"/>
              <a:t>Hgb &lt; 10 g/dL or 2 g/dL less than LLN</a:t>
            </a:r>
            <a:r>
              <a:rPr dirty="0"/>
              <a:t>)</a:t>
            </a:r>
          </a:p>
          <a:p>
            <a:r>
              <a:rPr dirty="0"/>
              <a:t>Bone disease (</a:t>
            </a:r>
            <a:r>
              <a:rPr lang="en-US" u="sng" dirty="0"/>
              <a:t>&gt;</a:t>
            </a:r>
            <a:r>
              <a:rPr lang="en-US" dirty="0"/>
              <a:t> 1 lytic lesion by CT or MRI</a:t>
            </a:r>
            <a:r>
              <a:rPr dirty="0"/>
              <a:t>)</a:t>
            </a:r>
            <a:endParaRPr lang="en-US" dirty="0"/>
          </a:p>
          <a:p>
            <a:pPr lvl="1"/>
            <a:r>
              <a:rPr lang="en-US" dirty="0"/>
              <a:t>Skeletal survey is insufficient</a:t>
            </a: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DE30B-68E3-2A25-BEEF-DD3DD0968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Biomarker Driven “</a:t>
            </a:r>
            <a:r>
              <a:rPr lang="en-US" dirty="0" err="1"/>
              <a:t>SLiM</a:t>
            </a:r>
            <a:r>
              <a:rPr lang="en-US" dirty="0"/>
              <a:t>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5EF263-C102-078C-C9A3-8D7CD77F6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&gt;</a:t>
            </a:r>
            <a:r>
              <a:rPr lang="en-US" dirty="0"/>
              <a:t> 60% clonal plasma cells in bone marrow</a:t>
            </a:r>
          </a:p>
          <a:p>
            <a:pPr lvl="1"/>
            <a:r>
              <a:rPr lang="en-US" u="sng" dirty="0"/>
              <a:t>S</a:t>
            </a:r>
            <a:r>
              <a:rPr lang="en-US" dirty="0"/>
              <a:t>ixty</a:t>
            </a:r>
          </a:p>
          <a:p>
            <a:r>
              <a:rPr lang="en-US" dirty="0"/>
              <a:t>Serum FLC ratio involved to uninvolved </a:t>
            </a:r>
            <a:r>
              <a:rPr lang="en-US" u="sng" dirty="0"/>
              <a:t>&gt;</a:t>
            </a:r>
            <a:r>
              <a:rPr lang="en-US" dirty="0"/>
              <a:t> 100</a:t>
            </a:r>
          </a:p>
          <a:p>
            <a:pPr lvl="1"/>
            <a:r>
              <a:rPr lang="en-US" u="sng" dirty="0"/>
              <a:t>Li</a:t>
            </a:r>
            <a:r>
              <a:rPr lang="en-US" dirty="0"/>
              <a:t>ght Chains</a:t>
            </a:r>
          </a:p>
          <a:p>
            <a:r>
              <a:rPr lang="en-US" dirty="0"/>
              <a:t>&gt; 1 focal lesion by MRI </a:t>
            </a:r>
            <a:r>
              <a:rPr lang="en-US" u="sng" dirty="0"/>
              <a:t>&gt;</a:t>
            </a:r>
            <a:r>
              <a:rPr lang="en-US" dirty="0"/>
              <a:t> 5 mm</a:t>
            </a:r>
          </a:p>
          <a:p>
            <a:pPr lvl="1"/>
            <a:r>
              <a:rPr lang="en-US" u="sng" dirty="0"/>
              <a:t>M</a:t>
            </a:r>
            <a:r>
              <a:rPr lang="en-US" dirty="0"/>
              <a:t>RI</a:t>
            </a:r>
          </a:p>
        </p:txBody>
      </p:sp>
    </p:spTree>
    <p:extLst>
      <p:ext uri="{BB962C8B-B14F-4D97-AF65-F5344CB8AC3E}">
        <p14:creationId xmlns:p14="http://schemas.microsoft.com/office/powerpoint/2010/main" val="7028359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Diagnostic Workup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dirty="0"/>
              <a:t>CBC, </a:t>
            </a:r>
            <a:r>
              <a:rPr lang="en-US" dirty="0"/>
              <a:t>CMP, uric acid level, LDH</a:t>
            </a:r>
          </a:p>
          <a:p>
            <a:pPr lvl="1"/>
            <a:r>
              <a:rPr lang="en-US" dirty="0"/>
              <a:t>Peripheral Smear “Rouleaux”</a:t>
            </a:r>
            <a:endParaRPr dirty="0"/>
          </a:p>
          <a:p>
            <a:r>
              <a:rPr dirty="0"/>
              <a:t>SPEP/UPEP with immunofixation</a:t>
            </a:r>
          </a:p>
          <a:p>
            <a:r>
              <a:rPr dirty="0"/>
              <a:t>Serum free light chains</a:t>
            </a:r>
            <a:endParaRPr lang="en-US" dirty="0"/>
          </a:p>
          <a:p>
            <a:r>
              <a:rPr lang="en-US" dirty="0"/>
              <a:t>Quantitative Immunoglobulins</a:t>
            </a:r>
          </a:p>
          <a:p>
            <a:r>
              <a:rPr lang="en-US" dirty="0"/>
              <a:t>Beta-2 </a:t>
            </a:r>
            <a:r>
              <a:rPr lang="en-US" dirty="0" err="1"/>
              <a:t>microglobulin</a:t>
            </a:r>
            <a:endParaRPr dirty="0"/>
          </a:p>
          <a:p>
            <a:r>
              <a:rPr dirty="0"/>
              <a:t>Bone marrow biopsy</a:t>
            </a:r>
            <a:r>
              <a:rPr lang="en-US" dirty="0"/>
              <a:t> with FISH and clonality</a:t>
            </a:r>
          </a:p>
          <a:p>
            <a:r>
              <a:rPr lang="en-US" dirty="0"/>
              <a:t>Imaging</a:t>
            </a:r>
          </a:p>
          <a:p>
            <a:pPr lvl="1"/>
            <a:r>
              <a:rPr lang="en-US" dirty="0"/>
              <a:t>Whole Body PET-CT</a:t>
            </a:r>
          </a:p>
          <a:p>
            <a:pPr lvl="1"/>
            <a:r>
              <a:rPr lang="en-US" dirty="0"/>
              <a:t>Whole Body low-dose CT</a:t>
            </a:r>
          </a:p>
          <a:p>
            <a:pPr lvl="1"/>
            <a:r>
              <a:rPr lang="en-US" dirty="0"/>
              <a:t>Whole Body MRI</a:t>
            </a:r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89CB1-3A35-3C75-408A-532B188CE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 Staging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11FB45-E9D9-EED2-954E-B50F90E9A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Uses beta-2 macroglobulin and Albumin</a:t>
            </a:r>
          </a:p>
          <a:p>
            <a:pPr lvl="1"/>
            <a:r>
              <a:rPr lang="el-GR" dirty="0"/>
              <a:t>β2 </a:t>
            </a:r>
            <a:r>
              <a:rPr lang="en-US" dirty="0" err="1"/>
              <a:t>Microglobulin</a:t>
            </a:r>
            <a:r>
              <a:rPr lang="en-US" dirty="0"/>
              <a:t> &gt; 2.5 is adverse prognostic factor</a:t>
            </a:r>
          </a:p>
          <a:p>
            <a:r>
              <a:rPr lang="en-US" dirty="0"/>
              <a:t>Stage 1:  Albumin </a:t>
            </a:r>
            <a:r>
              <a:rPr lang="en-US" u="sng" dirty="0"/>
              <a:t>&gt;</a:t>
            </a:r>
            <a:r>
              <a:rPr lang="en-US" dirty="0"/>
              <a:t> 3.5 g/dL, </a:t>
            </a:r>
            <a:r>
              <a:rPr lang="el-GR" dirty="0"/>
              <a:t>β2 </a:t>
            </a:r>
            <a:r>
              <a:rPr lang="en-US" dirty="0" err="1"/>
              <a:t>Microglobulin</a:t>
            </a:r>
            <a:r>
              <a:rPr lang="en-US" dirty="0"/>
              <a:t> &lt; 3.5 mg/L</a:t>
            </a:r>
          </a:p>
          <a:p>
            <a:r>
              <a:rPr lang="en-US" dirty="0"/>
              <a:t>Stage 2:  Albumin &lt; 3.5 g/dL, </a:t>
            </a:r>
            <a:r>
              <a:rPr lang="el-GR" dirty="0"/>
              <a:t>β2 </a:t>
            </a:r>
            <a:r>
              <a:rPr lang="en-US" dirty="0" err="1"/>
              <a:t>Microglobulin</a:t>
            </a:r>
            <a:r>
              <a:rPr lang="en-US" dirty="0"/>
              <a:t> 3.5-5.5 mg/L</a:t>
            </a:r>
          </a:p>
          <a:p>
            <a:r>
              <a:rPr lang="en-US" dirty="0"/>
              <a:t>Stage 3:  </a:t>
            </a:r>
            <a:r>
              <a:rPr lang="el-GR" dirty="0"/>
              <a:t>β2 </a:t>
            </a:r>
            <a:r>
              <a:rPr lang="en-US" dirty="0" err="1"/>
              <a:t>Microglobulin</a:t>
            </a:r>
            <a:r>
              <a:rPr lang="en-US" dirty="0"/>
              <a:t> &gt; 5.5</a:t>
            </a:r>
          </a:p>
        </p:txBody>
      </p:sp>
    </p:spTree>
    <p:extLst>
      <p:ext uri="{BB962C8B-B14F-4D97-AF65-F5344CB8AC3E}">
        <p14:creationId xmlns:p14="http://schemas.microsoft.com/office/powerpoint/2010/main" val="169698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R-ISS Staging System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Uses Beta-2 macroglobulin, Albumin, LDH and FISH</a:t>
            </a:r>
          </a:p>
          <a:p>
            <a:r>
              <a:rPr lang="en-US" dirty="0"/>
              <a:t>Stage 1: ISS stage 1 and normal LDH and FISH</a:t>
            </a:r>
          </a:p>
          <a:p>
            <a:r>
              <a:rPr lang="en-US" dirty="0"/>
              <a:t>Stage 2: Not R-ISS Stage 1 or Stage 3</a:t>
            </a:r>
          </a:p>
          <a:p>
            <a:r>
              <a:rPr lang="en-US" dirty="0"/>
              <a:t>Stage 3: ISS stage 3 plus either High LDH or t(4;14), t(14;16), 17p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69FFD-7C58-107D-F254-02D9E2A67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Pertinent Disclosures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0B8D5-380E-8588-74FE-84BAC3A87B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Consultant:  Genmab, Genentech, Sanofi</a:t>
            </a:r>
          </a:p>
        </p:txBody>
      </p:sp>
    </p:spTree>
    <p:extLst>
      <p:ext uri="{BB962C8B-B14F-4D97-AF65-F5344CB8AC3E}">
        <p14:creationId xmlns:p14="http://schemas.microsoft.com/office/powerpoint/2010/main" val="23409720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74276-2BD5-AD92-53E0-09DDCEC68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 Paradigm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EF83B-08C5-C7D5-9EE5-2D8B183B93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Autologous SCT Eligible:</a:t>
            </a:r>
          </a:p>
          <a:p>
            <a:pPr lvl="1"/>
            <a:r>
              <a:rPr lang="en-US" dirty="0"/>
              <a:t>Induction </a:t>
            </a:r>
            <a:r>
              <a:rPr lang="en-US" dirty="0">
                <a:sym typeface="Wingdings" panose="05000000000000000000" pitchFamily="2" charset="2"/>
              </a:rPr>
              <a:t> Auto </a:t>
            </a:r>
            <a:r>
              <a:rPr lang="en-US" dirty="0" err="1">
                <a:sym typeface="Wingdings" panose="05000000000000000000" pitchFamily="2" charset="2"/>
              </a:rPr>
              <a:t>pbSCT</a:t>
            </a:r>
            <a:r>
              <a:rPr lang="en-US" dirty="0">
                <a:sym typeface="Wingdings" panose="05000000000000000000" pitchFamily="2" charset="2"/>
              </a:rPr>
              <a:t>  Maintenance  Relapse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No OS difference but increased duration of remission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SCT Ineligible: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Induction  Continuous Treatment  Relapse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9202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First-Line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Triplet Therapy:</a:t>
            </a:r>
          </a:p>
          <a:p>
            <a:pPr lvl="1"/>
            <a:r>
              <a:rPr dirty="0"/>
              <a:t> </a:t>
            </a:r>
            <a:r>
              <a:rPr lang="en-US" dirty="0" err="1"/>
              <a:t>subq</a:t>
            </a:r>
            <a:r>
              <a:rPr lang="en-US" dirty="0"/>
              <a:t> weekly </a:t>
            </a:r>
            <a:r>
              <a:rPr dirty="0"/>
              <a:t>Bortezomib + </a:t>
            </a:r>
            <a:r>
              <a:rPr lang="en-US" dirty="0"/>
              <a:t>PO </a:t>
            </a:r>
            <a:r>
              <a:rPr dirty="0"/>
              <a:t>Lenalidomide + </a:t>
            </a:r>
            <a:r>
              <a:rPr lang="en-US" dirty="0"/>
              <a:t>weekly </a:t>
            </a:r>
            <a:r>
              <a:rPr dirty="0"/>
              <a:t>Dexamethasone (</a:t>
            </a:r>
            <a:r>
              <a:rPr dirty="0" err="1"/>
              <a:t>VRd</a:t>
            </a:r>
            <a:r>
              <a:rPr dirty="0"/>
              <a:t>)</a:t>
            </a:r>
            <a:endParaRPr lang="en-US" dirty="0"/>
          </a:p>
          <a:p>
            <a:r>
              <a:rPr lang="en-US" dirty="0"/>
              <a:t>Quad Therapy:</a:t>
            </a:r>
          </a:p>
          <a:p>
            <a:pPr lvl="1"/>
            <a:r>
              <a:rPr lang="en-US" dirty="0"/>
              <a:t>Addition of anti-CD38 </a:t>
            </a:r>
            <a:r>
              <a:rPr lang="en-US" dirty="0" err="1"/>
              <a:t>mAb</a:t>
            </a:r>
            <a:endParaRPr lang="en-US" dirty="0"/>
          </a:p>
          <a:p>
            <a:pPr lvl="1"/>
            <a:r>
              <a:rPr lang="en-US" dirty="0"/>
              <a:t>Daratumumab (Dara-</a:t>
            </a:r>
            <a:r>
              <a:rPr lang="en-US" dirty="0" err="1"/>
              <a:t>VRd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Isatuximab</a:t>
            </a:r>
            <a:r>
              <a:rPr lang="en-US" dirty="0"/>
              <a:t> (Isa-</a:t>
            </a:r>
            <a:r>
              <a:rPr lang="en-US" dirty="0" err="1"/>
              <a:t>VRd</a:t>
            </a:r>
            <a:r>
              <a:rPr lang="en-US" dirty="0"/>
              <a:t>)</a:t>
            </a:r>
          </a:p>
          <a:p>
            <a:r>
              <a:rPr dirty="0"/>
              <a:t>Supportive</a:t>
            </a:r>
            <a:r>
              <a:rPr lang="en-US" dirty="0"/>
              <a:t> Meds</a:t>
            </a:r>
            <a:r>
              <a:rPr dirty="0"/>
              <a:t>: </a:t>
            </a:r>
            <a:endParaRPr lang="en-US" dirty="0"/>
          </a:p>
          <a:p>
            <a:pPr lvl="1"/>
            <a:r>
              <a:rPr lang="en-US" dirty="0"/>
              <a:t>B</a:t>
            </a:r>
            <a:r>
              <a:rPr dirty="0"/>
              <a:t>isphosphonates, </a:t>
            </a:r>
            <a:r>
              <a:rPr lang="en-US" dirty="0"/>
              <a:t>P</a:t>
            </a:r>
            <a:r>
              <a:rPr dirty="0"/>
              <a:t>rophylaxis</a:t>
            </a:r>
            <a:r>
              <a:rPr lang="en-US" dirty="0"/>
              <a:t>, IVIG</a:t>
            </a:r>
            <a:endParaRPr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76172-48BF-F00D-9452-F39739515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VRd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DC7E9A-666D-2C34-64F1-5379CE2770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Velcade</a:t>
            </a:r>
            <a:r>
              <a:rPr lang="en-US" dirty="0"/>
              <a:t> (Bortezomib)</a:t>
            </a:r>
          </a:p>
          <a:p>
            <a:pPr lvl="1"/>
            <a:r>
              <a:rPr lang="en-US" dirty="0"/>
              <a:t>Weekly </a:t>
            </a:r>
            <a:r>
              <a:rPr lang="en-US" dirty="0" err="1"/>
              <a:t>subq</a:t>
            </a:r>
            <a:r>
              <a:rPr lang="en-US" dirty="0"/>
              <a:t> injection</a:t>
            </a:r>
          </a:p>
          <a:p>
            <a:pPr lvl="1"/>
            <a:r>
              <a:rPr lang="en-US" dirty="0"/>
              <a:t>Proteasome Inhibitor</a:t>
            </a:r>
          </a:p>
          <a:p>
            <a:pPr lvl="1"/>
            <a:r>
              <a:rPr lang="en-US" dirty="0"/>
              <a:t>Risk of Herpes Reactivation (</a:t>
            </a:r>
            <a:r>
              <a:rPr lang="en-US" dirty="0" err="1"/>
              <a:t>ppx</a:t>
            </a:r>
            <a:r>
              <a:rPr lang="en-US" dirty="0"/>
              <a:t> ACV, Valacyclovir, Famciclovir)</a:t>
            </a:r>
          </a:p>
          <a:p>
            <a:pPr lvl="1"/>
            <a:r>
              <a:rPr lang="en-US" dirty="0"/>
              <a:t>Long-term cardiotoxicity</a:t>
            </a:r>
          </a:p>
          <a:p>
            <a:pPr lvl="1"/>
            <a:r>
              <a:rPr lang="en-US" dirty="0"/>
              <a:t>Peripheral Neuropathy</a:t>
            </a:r>
          </a:p>
          <a:p>
            <a:r>
              <a:rPr lang="en-US" dirty="0"/>
              <a:t>Revlimid (Lenalidomide)</a:t>
            </a:r>
          </a:p>
          <a:p>
            <a:pPr lvl="1"/>
            <a:r>
              <a:rPr lang="en-US" dirty="0"/>
              <a:t>PO</a:t>
            </a:r>
          </a:p>
          <a:p>
            <a:pPr lvl="1"/>
            <a:r>
              <a:rPr lang="en-US" dirty="0"/>
              <a:t>Requires REMS</a:t>
            </a:r>
          </a:p>
          <a:p>
            <a:pPr lvl="1"/>
            <a:r>
              <a:rPr lang="en-US" dirty="0"/>
              <a:t>Thrombogenic (</a:t>
            </a:r>
            <a:r>
              <a:rPr lang="en-US" dirty="0" err="1"/>
              <a:t>ppx</a:t>
            </a:r>
            <a:r>
              <a:rPr lang="en-US" dirty="0"/>
              <a:t> Aspirin or Anticoagulation)</a:t>
            </a:r>
          </a:p>
          <a:p>
            <a:pPr lvl="1"/>
            <a:r>
              <a:rPr lang="en-US" dirty="0"/>
              <a:t>Risk of secondary hematologic malignancy</a:t>
            </a:r>
          </a:p>
          <a:p>
            <a:pPr lvl="1"/>
            <a:r>
              <a:rPr lang="en-US" dirty="0"/>
              <a:t>Rash, Diarrhea</a:t>
            </a:r>
          </a:p>
          <a:p>
            <a:r>
              <a:rPr lang="en-US" dirty="0"/>
              <a:t>Weekly Dexamethasone 20 or 40 mg</a:t>
            </a:r>
          </a:p>
        </p:txBody>
      </p:sp>
    </p:spTree>
    <p:extLst>
      <p:ext uri="{BB962C8B-B14F-4D97-AF65-F5344CB8AC3E}">
        <p14:creationId xmlns:p14="http://schemas.microsoft.com/office/powerpoint/2010/main" val="42082195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AADB6-B6D2-C010-CB65-6B49342B5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Anti-CD30 </a:t>
            </a:r>
            <a:r>
              <a:rPr lang="en-US" dirty="0" err="1"/>
              <a:t>mAbs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44E96-8378-4768-FA08-15F83B4B04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Daratumumab</a:t>
            </a:r>
          </a:p>
          <a:p>
            <a:pPr lvl="1"/>
            <a:r>
              <a:rPr lang="en-US" dirty="0"/>
              <a:t>IV or </a:t>
            </a:r>
            <a:r>
              <a:rPr lang="en-US" dirty="0" err="1"/>
              <a:t>subq</a:t>
            </a:r>
            <a:r>
              <a:rPr lang="en-US" dirty="0"/>
              <a:t> weekly x 8 </a:t>
            </a:r>
            <a:r>
              <a:rPr lang="en-US" dirty="0">
                <a:sym typeface="Wingdings" panose="05000000000000000000" pitchFamily="2" charset="2"/>
              </a:rPr>
              <a:t> q2w x 8  monthly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Type and Screen prior to starting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Can cause positive Indirect </a:t>
            </a:r>
            <a:r>
              <a:rPr lang="en-US" dirty="0" err="1">
                <a:sym typeface="Wingdings" panose="05000000000000000000" pitchFamily="2" charset="2"/>
              </a:rPr>
              <a:t>Coomb’s</a:t>
            </a:r>
            <a:r>
              <a:rPr lang="en-US" dirty="0">
                <a:sym typeface="Wingdings" panose="05000000000000000000" pitchFamily="2" charset="2"/>
              </a:rPr>
              <a:t> Test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IgG (keep in mind with subsequent SPEP/ITs)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Infusion Reactions (needs </a:t>
            </a:r>
            <a:r>
              <a:rPr lang="en-US" dirty="0" err="1">
                <a:sym typeface="Wingdings" panose="05000000000000000000" pitchFamily="2" charset="2"/>
              </a:rPr>
              <a:t>premedications</a:t>
            </a:r>
            <a:r>
              <a:rPr lang="en-US" dirty="0">
                <a:sym typeface="Wingdings" panose="05000000000000000000" pitchFamily="2" charset="2"/>
              </a:rPr>
              <a:t>)</a:t>
            </a:r>
          </a:p>
          <a:p>
            <a:r>
              <a:rPr lang="en-US" dirty="0" err="1">
                <a:sym typeface="Wingdings" panose="05000000000000000000" pitchFamily="2" charset="2"/>
              </a:rPr>
              <a:t>Isatuximab</a:t>
            </a:r>
            <a:endParaRPr lang="en-US" dirty="0">
              <a:sym typeface="Wingdings" panose="05000000000000000000" pitchFamily="2" charset="2"/>
            </a:endParaRPr>
          </a:p>
          <a:p>
            <a:pPr lvl="1"/>
            <a:r>
              <a:rPr lang="en-US" dirty="0">
                <a:sym typeface="Wingdings" panose="05000000000000000000" pitchFamily="2" charset="2"/>
              </a:rPr>
              <a:t>IV or </a:t>
            </a:r>
            <a:r>
              <a:rPr lang="en-US" dirty="0" err="1">
                <a:sym typeface="Wingdings" panose="05000000000000000000" pitchFamily="2" charset="2"/>
              </a:rPr>
              <a:t>subq</a:t>
            </a:r>
            <a:endParaRPr lang="en-US" dirty="0">
              <a:sym typeface="Wingdings" panose="05000000000000000000" pitchFamily="2" charset="2"/>
            </a:endParaRPr>
          </a:p>
          <a:p>
            <a:pPr lvl="1"/>
            <a:r>
              <a:rPr lang="en-US" dirty="0">
                <a:sym typeface="Wingdings" panose="05000000000000000000" pitchFamily="2" charset="2"/>
              </a:rPr>
              <a:t>Can cause positive Indirect </a:t>
            </a:r>
            <a:r>
              <a:rPr lang="en-US" dirty="0" err="1">
                <a:sym typeface="Wingdings" panose="05000000000000000000" pitchFamily="2" charset="2"/>
              </a:rPr>
              <a:t>Coomb’s</a:t>
            </a:r>
            <a:r>
              <a:rPr lang="en-US" dirty="0">
                <a:sym typeface="Wingdings" panose="05000000000000000000" pitchFamily="2" charset="2"/>
              </a:rPr>
              <a:t> 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4829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A1B82-0A67-C43E-CFF1-E02479D91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30903-2950-C068-47DC-C76118456E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4-6 cycles of Dara-</a:t>
            </a:r>
            <a:r>
              <a:rPr lang="en-US" dirty="0" err="1"/>
              <a:t>VRd</a:t>
            </a:r>
            <a:endParaRPr lang="en-US" dirty="0"/>
          </a:p>
          <a:p>
            <a:pPr lvl="1"/>
            <a:r>
              <a:rPr lang="en-US" dirty="0"/>
              <a:t>Restage (</a:t>
            </a:r>
            <a:r>
              <a:rPr lang="en-US" dirty="0" err="1"/>
              <a:t>BMBx</a:t>
            </a:r>
            <a:r>
              <a:rPr lang="en-US" dirty="0"/>
              <a:t>, PET-CT)</a:t>
            </a:r>
          </a:p>
          <a:p>
            <a:pPr lvl="1"/>
            <a:r>
              <a:rPr lang="en-US" dirty="0"/>
              <a:t>Minimal Residual Disease Analysis</a:t>
            </a:r>
          </a:p>
          <a:p>
            <a:pPr lvl="2"/>
            <a:r>
              <a:rPr lang="en-US" dirty="0"/>
              <a:t>Tracks Clones found on initial bone marrow biopsy</a:t>
            </a:r>
          </a:p>
          <a:p>
            <a:r>
              <a:rPr lang="en-US" dirty="0"/>
              <a:t>Followed by Transplant or Continuous Therapy</a:t>
            </a:r>
          </a:p>
          <a:p>
            <a:pPr lvl="1"/>
            <a:r>
              <a:rPr lang="en-US" dirty="0"/>
              <a:t>If Continuous Therapy, discontinue Bortezomib after total 6-8 cycles</a:t>
            </a:r>
          </a:p>
          <a:p>
            <a:pPr lvl="2"/>
            <a:r>
              <a:rPr lang="en-US" dirty="0"/>
              <a:t>Stopped due to risk of neuropathy, cardiotoxicity</a:t>
            </a:r>
          </a:p>
          <a:p>
            <a:pPr lvl="1"/>
            <a:r>
              <a:rPr lang="en-US" dirty="0"/>
              <a:t>Continue Dara-Rd until progression or toxicity</a:t>
            </a:r>
          </a:p>
        </p:txBody>
      </p:sp>
    </p:spTree>
    <p:extLst>
      <p:ext uri="{BB962C8B-B14F-4D97-AF65-F5344CB8AC3E}">
        <p14:creationId xmlns:p14="http://schemas.microsoft.com/office/powerpoint/2010/main" val="1467907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9B3AE-B4F3-9B65-F6C1-64DCCFDF7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Autologous SCT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36F8F-F929-891D-1CAE-A593C6C29F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Consolidative after Induction Remission</a:t>
            </a:r>
          </a:p>
          <a:p>
            <a:r>
              <a:rPr lang="en-US" dirty="0"/>
              <a:t>Collection of Peripheral Blood Stem Cells</a:t>
            </a:r>
          </a:p>
          <a:p>
            <a:pPr lvl="1"/>
            <a:r>
              <a:rPr lang="en-US" dirty="0"/>
              <a:t>Filgrastim, Plerixafor</a:t>
            </a:r>
          </a:p>
          <a:p>
            <a:pPr lvl="1"/>
            <a:r>
              <a:rPr lang="en-US" dirty="0"/>
              <a:t>These stem cells are stored</a:t>
            </a:r>
          </a:p>
          <a:p>
            <a:r>
              <a:rPr lang="en-US" dirty="0"/>
              <a:t>High-Dose Chemotherapy</a:t>
            </a:r>
          </a:p>
          <a:p>
            <a:pPr lvl="1"/>
            <a:r>
              <a:rPr lang="en-US" dirty="0"/>
              <a:t>Typically Melphalan for Myeloma</a:t>
            </a:r>
          </a:p>
          <a:p>
            <a:r>
              <a:rPr lang="en-US" dirty="0"/>
              <a:t>Infusion of Collected pb stem cells</a:t>
            </a:r>
          </a:p>
          <a:p>
            <a:pPr lvl="1"/>
            <a:r>
              <a:rPr lang="en-US" dirty="0"/>
              <a:t>Go back to BM</a:t>
            </a:r>
          </a:p>
        </p:txBody>
      </p:sp>
    </p:spTree>
    <p:extLst>
      <p:ext uri="{BB962C8B-B14F-4D97-AF65-F5344CB8AC3E}">
        <p14:creationId xmlns:p14="http://schemas.microsoft.com/office/powerpoint/2010/main" val="41068721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C0073-3E71-D631-925F-268E1AE66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Maintenance Therapy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86715-F0D6-91C2-1BCB-4D633235D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 months Post-Transplant:</a:t>
            </a:r>
          </a:p>
          <a:p>
            <a:pPr lvl="1"/>
            <a:r>
              <a:rPr lang="en-US" dirty="0"/>
              <a:t>Standard Risk:  Lenalidomide maintenance</a:t>
            </a:r>
          </a:p>
          <a:p>
            <a:pPr lvl="1"/>
            <a:r>
              <a:rPr lang="en-US" dirty="0"/>
              <a:t>High-Risk:</a:t>
            </a:r>
          </a:p>
          <a:p>
            <a:pPr lvl="2"/>
            <a:r>
              <a:rPr lang="en-US" dirty="0"/>
              <a:t>If del(17p) or other high-risk features: </a:t>
            </a:r>
            <a:r>
              <a:rPr lang="en-US" dirty="0" err="1"/>
              <a:t>VRd</a:t>
            </a:r>
            <a:r>
              <a:rPr lang="en-US" dirty="0"/>
              <a:t> maintenance</a:t>
            </a:r>
          </a:p>
          <a:p>
            <a:pPr lvl="2"/>
            <a:r>
              <a:rPr lang="en-US" dirty="0"/>
              <a:t>If t(4;14): Bortezomib maintenance</a:t>
            </a:r>
          </a:p>
          <a:p>
            <a:pPr lvl="2"/>
            <a:r>
              <a:rPr lang="en-US" dirty="0"/>
              <a:t>Dara-Rd</a:t>
            </a:r>
          </a:p>
          <a:p>
            <a:pPr lvl="3"/>
            <a:r>
              <a:rPr lang="en-US" dirty="0"/>
              <a:t>PFS benefit, increased MRD negativity</a:t>
            </a:r>
          </a:p>
          <a:p>
            <a:pPr lvl="3"/>
            <a:endParaRPr lang="en-US" dirty="0"/>
          </a:p>
          <a:p>
            <a:r>
              <a:rPr lang="en-US" dirty="0"/>
              <a:t>Monitor with MRD Analysis</a:t>
            </a:r>
          </a:p>
        </p:txBody>
      </p:sp>
    </p:spTree>
    <p:extLst>
      <p:ext uri="{BB962C8B-B14F-4D97-AF65-F5344CB8AC3E}">
        <p14:creationId xmlns:p14="http://schemas.microsoft.com/office/powerpoint/2010/main" val="35954736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Relapsed/Refractory Disease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dirty="0"/>
              <a:t>Multiple novel agents:</a:t>
            </a:r>
            <a:endParaRPr lang="en-US" dirty="0"/>
          </a:p>
          <a:p>
            <a:pPr lvl="1"/>
            <a:r>
              <a:rPr dirty="0"/>
              <a:t>Immunomodulators: </a:t>
            </a:r>
            <a:r>
              <a:rPr lang="en-US" dirty="0"/>
              <a:t>P</a:t>
            </a:r>
            <a:r>
              <a:rPr dirty="0"/>
              <a:t>omalidomide</a:t>
            </a:r>
            <a:endParaRPr lang="en-US" dirty="0"/>
          </a:p>
          <a:p>
            <a:pPr lvl="1"/>
            <a:r>
              <a:rPr dirty="0"/>
              <a:t>Proteasome inhibitors: </a:t>
            </a:r>
            <a:r>
              <a:rPr lang="en-US" dirty="0"/>
              <a:t>C</a:t>
            </a:r>
            <a:r>
              <a:rPr dirty="0"/>
              <a:t>arfilzomib</a:t>
            </a:r>
            <a:r>
              <a:rPr lang="en-US" dirty="0"/>
              <a:t>, </a:t>
            </a:r>
            <a:r>
              <a:rPr lang="en-US" dirty="0" err="1"/>
              <a:t>Ixazomib</a:t>
            </a:r>
            <a:endParaRPr lang="en-US" dirty="0"/>
          </a:p>
          <a:p>
            <a:pPr lvl="1"/>
            <a:r>
              <a:rPr dirty="0"/>
              <a:t>Monoclonals: </a:t>
            </a:r>
            <a:r>
              <a:rPr lang="en-US" dirty="0"/>
              <a:t>D</a:t>
            </a:r>
            <a:r>
              <a:rPr dirty="0"/>
              <a:t>aratumumab</a:t>
            </a:r>
            <a:r>
              <a:rPr lang="en-US" dirty="0"/>
              <a:t> or </a:t>
            </a:r>
            <a:r>
              <a:rPr lang="en-US" dirty="0" err="1"/>
              <a:t>Isatuximab</a:t>
            </a:r>
            <a:r>
              <a:rPr dirty="0"/>
              <a:t> (anti-CD38), </a:t>
            </a:r>
            <a:r>
              <a:rPr lang="en-US" dirty="0" err="1"/>
              <a:t>E</a:t>
            </a:r>
            <a:r>
              <a:rPr dirty="0" err="1"/>
              <a:t>lotuzumab</a:t>
            </a:r>
            <a:r>
              <a:rPr lang="en-US" dirty="0"/>
              <a:t> (SLAMF7)</a:t>
            </a:r>
          </a:p>
          <a:p>
            <a:pPr lvl="1"/>
            <a:r>
              <a:rPr lang="en-US" dirty="0" err="1"/>
              <a:t>Bispecifics</a:t>
            </a:r>
            <a:endParaRPr lang="en-US" dirty="0"/>
          </a:p>
          <a:p>
            <a:pPr lvl="2"/>
            <a:r>
              <a:rPr lang="en-US" dirty="0" err="1"/>
              <a:t>Teclistamab</a:t>
            </a:r>
            <a:r>
              <a:rPr lang="en-US" dirty="0"/>
              <a:t> and </a:t>
            </a:r>
            <a:r>
              <a:rPr lang="en-US" dirty="0" err="1"/>
              <a:t>Elranatamab</a:t>
            </a:r>
            <a:r>
              <a:rPr lang="en-US" dirty="0"/>
              <a:t> (CD3 x BCMA) </a:t>
            </a:r>
          </a:p>
          <a:p>
            <a:pPr lvl="2"/>
            <a:r>
              <a:rPr lang="en-US" dirty="0" err="1"/>
              <a:t>Talquetamab</a:t>
            </a:r>
            <a:r>
              <a:rPr lang="en-US" dirty="0"/>
              <a:t> (CD3 x GPRC5D)</a:t>
            </a:r>
          </a:p>
          <a:p>
            <a:pPr lvl="1"/>
            <a:r>
              <a:rPr lang="en-US" dirty="0"/>
              <a:t>CAR T-cell Therapy</a:t>
            </a:r>
          </a:p>
          <a:p>
            <a:pPr lvl="2"/>
            <a:r>
              <a:rPr lang="en-US" dirty="0" err="1"/>
              <a:t>Ciltacabtagene</a:t>
            </a:r>
            <a:r>
              <a:rPr lang="en-US" dirty="0"/>
              <a:t> </a:t>
            </a:r>
            <a:r>
              <a:rPr lang="en-US" dirty="0" err="1"/>
              <a:t>autoleucel</a:t>
            </a:r>
            <a:r>
              <a:rPr lang="en-US" dirty="0"/>
              <a:t> and </a:t>
            </a:r>
            <a:r>
              <a:rPr lang="en-US" dirty="0" err="1"/>
              <a:t>Idecabtagene</a:t>
            </a:r>
            <a:r>
              <a:rPr lang="en-US" dirty="0"/>
              <a:t> </a:t>
            </a:r>
            <a:r>
              <a:rPr lang="en-US" dirty="0" err="1"/>
              <a:t>vicleucel</a:t>
            </a:r>
            <a:r>
              <a:rPr lang="en-US" dirty="0"/>
              <a:t> (BCMA-directed)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4032F-1606-7E41-8475-86BB3FCC2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Therapies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DE890-101B-DEF5-1034-25C793E91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Venetoclax</a:t>
            </a:r>
            <a:r>
              <a:rPr lang="en-US" dirty="0"/>
              <a:t> + Dexamethasone for t(11;14)</a:t>
            </a:r>
          </a:p>
          <a:p>
            <a:r>
              <a:rPr lang="en-US" dirty="0" err="1"/>
              <a:t>Belantamab</a:t>
            </a:r>
            <a:r>
              <a:rPr lang="en-US" dirty="0"/>
              <a:t> </a:t>
            </a:r>
            <a:r>
              <a:rPr lang="en-US" dirty="0" err="1"/>
              <a:t>mafodotin</a:t>
            </a:r>
            <a:r>
              <a:rPr lang="en-US" dirty="0"/>
              <a:t> (ADC)</a:t>
            </a:r>
          </a:p>
          <a:p>
            <a:r>
              <a:rPr lang="en-US" dirty="0"/>
              <a:t>Pembrolizumab, Nivolumab</a:t>
            </a:r>
          </a:p>
          <a:p>
            <a:r>
              <a:rPr lang="en-US" dirty="0"/>
              <a:t>Selinexor</a:t>
            </a:r>
          </a:p>
          <a:p>
            <a:r>
              <a:rPr lang="en-US" dirty="0"/>
              <a:t>Chemotherapy (</a:t>
            </a:r>
            <a:r>
              <a:rPr lang="en-US" dirty="0" err="1"/>
              <a:t>CyBorD</a:t>
            </a:r>
            <a:r>
              <a:rPr lang="en-US" dirty="0"/>
              <a:t>, VTD-PACE)</a:t>
            </a:r>
          </a:p>
          <a:p>
            <a:pPr lvl="1"/>
            <a:r>
              <a:rPr lang="en-US" dirty="0" err="1"/>
              <a:t>CyBorD</a:t>
            </a:r>
            <a:r>
              <a:rPr lang="en-US" dirty="0"/>
              <a:t> can be given inpatient for newly diagnosed disease requiring urgent treatment</a:t>
            </a:r>
          </a:p>
        </p:txBody>
      </p:sp>
    </p:spTree>
    <p:extLst>
      <p:ext uri="{BB962C8B-B14F-4D97-AF65-F5344CB8AC3E}">
        <p14:creationId xmlns:p14="http://schemas.microsoft.com/office/powerpoint/2010/main" val="31642552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3F479-293D-E5EE-053F-8EA027977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2 </a:t>
            </a:r>
            <a:r>
              <a:rPr lang="en-US" dirty="0" err="1"/>
              <a:t>cont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770A0-4ABC-8DCA-26C7-21DF0DCA9E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Pathology of bone marrow biopsy shows 80% clonal plasma cells</a:t>
            </a:r>
          </a:p>
          <a:p>
            <a:r>
              <a:rPr lang="en-US" dirty="0"/>
              <a:t>SPEP/IT shows IgA kappa m spike 3.5 g/dL.  Serum kappa FLCs 400 mg/L, lambda &lt; 0.05, kappa/lambda cannot be calculated</a:t>
            </a:r>
          </a:p>
          <a:p>
            <a:r>
              <a:rPr lang="en-US" dirty="0"/>
              <a:t>Whole Body CT shows multiple lytic lesions without fracture</a:t>
            </a:r>
          </a:p>
        </p:txBody>
      </p:sp>
    </p:spTree>
    <p:extLst>
      <p:ext uri="{BB962C8B-B14F-4D97-AF65-F5344CB8AC3E}">
        <p14:creationId xmlns:p14="http://schemas.microsoft.com/office/powerpoint/2010/main" val="1838873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3A8EA-6EA0-C32A-A2B7-F5F446783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BE7A9-7155-AAA6-42F2-ECC5386AA8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Diagnosing Myeloma</a:t>
            </a:r>
          </a:p>
          <a:p>
            <a:r>
              <a:rPr lang="en-US" dirty="0"/>
              <a:t>Differentiating between MGUS, Smoldering Myeloma, Solitary Plasmacytoma and Symptomatic Myeloma</a:t>
            </a:r>
          </a:p>
          <a:p>
            <a:r>
              <a:rPr lang="en-US" dirty="0"/>
              <a:t>Review Treatments</a:t>
            </a:r>
          </a:p>
          <a:p>
            <a:r>
              <a:rPr lang="en-US" dirty="0"/>
              <a:t>Review Adverse Effects of Treatments</a:t>
            </a:r>
          </a:p>
        </p:txBody>
      </p:sp>
    </p:spTree>
    <p:extLst>
      <p:ext uri="{BB962C8B-B14F-4D97-AF65-F5344CB8AC3E}">
        <p14:creationId xmlns:p14="http://schemas.microsoft.com/office/powerpoint/2010/main" val="9823330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483CA-AC7C-3D11-7C54-BF719E950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2 </a:t>
            </a:r>
            <a:r>
              <a:rPr lang="en-US" dirty="0" err="1"/>
              <a:t>cont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40672-C632-F2F4-E9DC-EF73E7B367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What is the next best step?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lphaUcPeriod"/>
            </a:pPr>
            <a:r>
              <a:rPr lang="en-US" dirty="0"/>
              <a:t>Initiate Plasmapheresis</a:t>
            </a:r>
          </a:p>
          <a:p>
            <a:pPr marL="514350" indent="-514350">
              <a:buAutoNum type="alphaUcPeriod"/>
            </a:pPr>
            <a:r>
              <a:rPr lang="en-US" dirty="0"/>
              <a:t>Start Chemotherapy</a:t>
            </a:r>
          </a:p>
          <a:p>
            <a:pPr marL="514350" indent="-514350">
              <a:buAutoNum type="alphaUcPeriod"/>
            </a:pPr>
            <a:r>
              <a:rPr lang="en-US" dirty="0"/>
              <a:t>Start Bisphosphonate after OMFS clearance</a:t>
            </a:r>
          </a:p>
          <a:p>
            <a:pPr marL="514350" indent="-514350">
              <a:buAutoNum type="alphaUcPeriod"/>
            </a:pPr>
            <a:r>
              <a:rPr lang="en-US" dirty="0"/>
              <a:t>All of the Above</a:t>
            </a:r>
          </a:p>
          <a:p>
            <a:pPr marL="514350" indent="-514350">
              <a:buAutoNum type="alphaUcPeriod"/>
            </a:pPr>
            <a:r>
              <a:rPr lang="en-US" dirty="0"/>
              <a:t>None of the Above</a:t>
            </a:r>
          </a:p>
          <a:p>
            <a:pPr marL="514350" indent="-514350">
              <a:buAutoNum type="alphaU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8475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AC485-75BB-C43A-14DB-B4E795F10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MGUS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24CDD-72AE-5E2B-B8DE-4EC6BA3A1A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Watch and Wait</a:t>
            </a:r>
          </a:p>
          <a:p>
            <a:r>
              <a:rPr lang="en-US" dirty="0"/>
              <a:t>0.25 – 1% risk of progression per year</a:t>
            </a:r>
          </a:p>
          <a:p>
            <a:r>
              <a:rPr lang="en-US" dirty="0"/>
              <a:t>Labs every 6-12 months</a:t>
            </a:r>
          </a:p>
        </p:txBody>
      </p:sp>
    </p:spTree>
    <p:extLst>
      <p:ext uri="{BB962C8B-B14F-4D97-AF65-F5344CB8AC3E}">
        <p14:creationId xmlns:p14="http://schemas.microsoft.com/office/powerpoint/2010/main" val="30322647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41AAD-A5BF-427E-1D01-184326E39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Smoldering Myeloma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39E17F-DC65-3F80-275C-67CF4E222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Low-Risk: Watch and Wait</a:t>
            </a:r>
          </a:p>
          <a:p>
            <a:pPr lvl="1"/>
            <a:r>
              <a:rPr lang="en-US" dirty="0"/>
              <a:t>Labs 3-4x per year</a:t>
            </a:r>
          </a:p>
          <a:p>
            <a:endParaRPr lang="en-US" dirty="0"/>
          </a:p>
          <a:p>
            <a:r>
              <a:rPr lang="en-US" dirty="0"/>
              <a:t>High-Risk</a:t>
            </a:r>
          </a:p>
          <a:p>
            <a:pPr lvl="1"/>
            <a:r>
              <a:rPr lang="en-US" dirty="0"/>
              <a:t>Daratumumab monotherapy</a:t>
            </a:r>
          </a:p>
          <a:p>
            <a:pPr lvl="1"/>
            <a:r>
              <a:rPr lang="en-US" dirty="0"/>
              <a:t>AQUILA trial showed lower risk of progression to active myeloma or death with higher OS</a:t>
            </a:r>
          </a:p>
        </p:txBody>
      </p:sp>
    </p:spTree>
    <p:extLst>
      <p:ext uri="{BB962C8B-B14F-4D97-AF65-F5344CB8AC3E}">
        <p14:creationId xmlns:p14="http://schemas.microsoft.com/office/powerpoint/2010/main" val="27348048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4A182-B0F1-771A-ADD2-8FECE500A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C6CB5-7490-B394-DE65-AB230C5DF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44 year-old male presents with acute low back pain</a:t>
            </a:r>
          </a:p>
          <a:p>
            <a:r>
              <a:rPr lang="en-US" dirty="0"/>
              <a:t>CT L-spine and MR L-spine show a 5 cm vertebral mass with associated pathologic fracture</a:t>
            </a:r>
          </a:p>
          <a:p>
            <a:r>
              <a:rPr lang="en-US" dirty="0"/>
              <a:t>Pathology of the mass shows Plasma Cell Neoplasm</a:t>
            </a:r>
          </a:p>
        </p:txBody>
      </p:sp>
    </p:spTree>
    <p:extLst>
      <p:ext uri="{BB962C8B-B14F-4D97-AF65-F5344CB8AC3E}">
        <p14:creationId xmlns:p14="http://schemas.microsoft.com/office/powerpoint/2010/main" val="37312467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F154B-3420-411F-FA66-DF936317B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CEA09E-CB3D-23C7-ED98-AE775674F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What is the next best step?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lphaUcPeriod"/>
            </a:pPr>
            <a:r>
              <a:rPr lang="en-US" dirty="0"/>
              <a:t>Consult Neurosurgery</a:t>
            </a:r>
          </a:p>
          <a:p>
            <a:pPr marL="514350" indent="-514350">
              <a:buAutoNum type="alphaUcPeriod"/>
            </a:pPr>
            <a:r>
              <a:rPr lang="en-US" dirty="0"/>
              <a:t>Consult Radiation Oncology</a:t>
            </a:r>
          </a:p>
          <a:p>
            <a:pPr marL="514350" indent="-514350">
              <a:buAutoNum type="alphaUcPeriod"/>
            </a:pPr>
            <a:r>
              <a:rPr lang="en-US" dirty="0"/>
              <a:t>Start Dexamethasone</a:t>
            </a:r>
          </a:p>
          <a:p>
            <a:pPr marL="514350" indent="-514350">
              <a:buAutoNum type="alphaUcPeriod"/>
            </a:pPr>
            <a:r>
              <a:rPr lang="en-US" dirty="0"/>
              <a:t>Obtain a bone marrow biopsy</a:t>
            </a:r>
          </a:p>
          <a:p>
            <a:pPr marL="514350" indent="-514350">
              <a:buAutoNum type="alphaUcPeriod"/>
            </a:pPr>
            <a:r>
              <a:rPr lang="en-US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10919014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204DB-22FA-EF7B-AD58-8D6247CA4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Solitary Plasmacytoma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E2A91-19EA-CB43-0C5E-1AB039B052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Biopsy-proven solitary lesion of bone or soft tissue with evidence of clonal plasma cells</a:t>
            </a:r>
          </a:p>
          <a:p>
            <a:r>
              <a:rPr lang="en-US" dirty="0"/>
              <a:t>Normal skeletal surgery or MRI (or CT) of spine and pelvis (except for the primary solitary lesion)</a:t>
            </a:r>
          </a:p>
          <a:p>
            <a:r>
              <a:rPr lang="en-US" dirty="0"/>
              <a:t>Absence of Myeloma Defining Events</a:t>
            </a:r>
          </a:p>
          <a:p>
            <a:r>
              <a:rPr lang="en-US" dirty="0"/>
              <a:t>Normal bone marrow with no evidence of clonal plasma cells</a:t>
            </a:r>
          </a:p>
          <a:p>
            <a:r>
              <a:rPr lang="en-US" dirty="0"/>
              <a:t>Treatment:  XRT +/- surgical resection</a:t>
            </a:r>
          </a:p>
        </p:txBody>
      </p:sp>
    </p:spTree>
    <p:extLst>
      <p:ext uri="{BB962C8B-B14F-4D97-AF65-F5344CB8AC3E}">
        <p14:creationId xmlns:p14="http://schemas.microsoft.com/office/powerpoint/2010/main" val="350457781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23A24-4ACC-2245-0DC5-9C313FABC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Solitary Plasmacytoma with Minimal Marrow Involvement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1F535-8A10-7CDB-4896-DD1ECE4A0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Clonal BM plasma cells &lt; 10%</a:t>
            </a:r>
          </a:p>
          <a:p>
            <a:r>
              <a:rPr lang="en-US" dirty="0"/>
              <a:t>Regarded as active symptomatic myeloma</a:t>
            </a:r>
          </a:p>
          <a:p>
            <a:r>
              <a:rPr lang="en-US" dirty="0"/>
              <a:t>Systemic Therapy should be considered</a:t>
            </a:r>
          </a:p>
          <a:p>
            <a:r>
              <a:rPr lang="en-US" dirty="0"/>
              <a:t>Obtain FISH testing on plasmacytoma biopsy if clonal cells absent/inadequate in marrow</a:t>
            </a:r>
          </a:p>
        </p:txBody>
      </p:sp>
    </p:spTree>
    <p:extLst>
      <p:ext uri="{BB962C8B-B14F-4D97-AF65-F5344CB8AC3E}">
        <p14:creationId xmlns:p14="http://schemas.microsoft.com/office/powerpoint/2010/main" val="58027874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AEC38-7C48-BB48-2B98-19F08F320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Oncologic Emergencies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98635-5B08-9409-3E4E-3D3974BA4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Malignant Cord Compression</a:t>
            </a:r>
          </a:p>
          <a:p>
            <a:pPr lvl="1"/>
            <a:r>
              <a:rPr lang="en-US" dirty="0"/>
              <a:t>Dexamethasone 10 mg IV once followed by 4 mg every 6 hours</a:t>
            </a:r>
          </a:p>
          <a:p>
            <a:pPr lvl="1"/>
            <a:r>
              <a:rPr lang="en-US" dirty="0"/>
              <a:t>STAT Neurosurgery consult</a:t>
            </a:r>
          </a:p>
          <a:p>
            <a:pPr lvl="1"/>
            <a:r>
              <a:rPr lang="en-US" dirty="0"/>
              <a:t>If no plan for surgery </a:t>
            </a:r>
            <a:r>
              <a:rPr lang="en-US" dirty="0">
                <a:sym typeface="Wingdings" panose="05000000000000000000" pitchFamily="2" charset="2"/>
              </a:rPr>
              <a:t> XRT</a:t>
            </a:r>
          </a:p>
          <a:p>
            <a:r>
              <a:rPr lang="en-US" dirty="0">
                <a:sym typeface="Wingdings" panose="05000000000000000000" pitchFamily="2" charset="2"/>
              </a:rPr>
              <a:t>Hypercalcemia of Malignancy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Poor prognostic factor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Start IV fluids and Bisphosphonate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76562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A9631-7286-42E2-D977-BA954BBB0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DE229-2060-3E3B-5736-33D69A7960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MGUS:  m-spike &lt; 3 g/dL and &lt; 10% BMPCs</a:t>
            </a:r>
          </a:p>
          <a:p>
            <a:r>
              <a:rPr lang="en-US" dirty="0"/>
              <a:t>Smoldering:  m-spike </a:t>
            </a:r>
            <a:r>
              <a:rPr lang="en-US" u="sng" dirty="0"/>
              <a:t>&gt;</a:t>
            </a:r>
            <a:r>
              <a:rPr lang="en-US" dirty="0"/>
              <a:t> 3 g/dL and 10-60% clonal BMPCs</a:t>
            </a:r>
          </a:p>
          <a:p>
            <a:r>
              <a:rPr lang="en-US" dirty="0" err="1"/>
              <a:t>SLiM</a:t>
            </a:r>
            <a:r>
              <a:rPr lang="en-US" dirty="0"/>
              <a:t> CRAB</a:t>
            </a:r>
          </a:p>
          <a:p>
            <a:r>
              <a:rPr lang="en-US" dirty="0"/>
              <a:t>Dara-</a:t>
            </a:r>
            <a:r>
              <a:rPr lang="en-US" dirty="0" err="1"/>
              <a:t>VRd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Auto  maintenance Lenalidomide</a:t>
            </a:r>
          </a:p>
          <a:p>
            <a:r>
              <a:rPr lang="en-US" dirty="0">
                <a:sym typeface="Wingdings" panose="05000000000000000000" pitchFamily="2" charset="2"/>
              </a:rPr>
              <a:t>Bortezomib (</a:t>
            </a:r>
            <a:r>
              <a:rPr lang="en-US" dirty="0" err="1">
                <a:sym typeface="Wingdings" panose="05000000000000000000" pitchFamily="2" charset="2"/>
              </a:rPr>
              <a:t>Velcade</a:t>
            </a:r>
            <a:r>
              <a:rPr lang="en-US" dirty="0">
                <a:sym typeface="Wingdings" panose="05000000000000000000" pitchFamily="2" charset="2"/>
              </a:rPr>
              <a:t>):  Shingles </a:t>
            </a:r>
            <a:r>
              <a:rPr lang="en-US" dirty="0" err="1">
                <a:sym typeface="Wingdings" panose="05000000000000000000" pitchFamily="2" charset="2"/>
              </a:rPr>
              <a:t>ppx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Lenalidomide (Revlimid):  VTE </a:t>
            </a:r>
            <a:r>
              <a:rPr lang="en-US" dirty="0" err="1">
                <a:sym typeface="Wingdings" panose="05000000000000000000" pitchFamily="2" charset="2"/>
              </a:rPr>
              <a:t>ppx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81004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FBD3D4D-69BB-6987-B5B4-C47C40884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112582"/>
            <a:ext cx="8229600" cy="1143000"/>
          </a:xfrm>
        </p:spPr>
        <p:txBody>
          <a:bodyPr/>
          <a:lstStyle/>
          <a:p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78496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17FA4-B221-D1CA-D621-0AEADC82A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DE9C7D0-AC1B-940B-DE3A-F689EFCFBF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3" y="95250"/>
            <a:ext cx="7686675" cy="666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7601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0F18B-AE29-D60C-D1D9-64DA7276F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AE434FC-9AEF-FDC5-9C87-3ED61A113F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38" y="95250"/>
            <a:ext cx="8696325" cy="666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3412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2D8DF-1464-E5A3-4B41-E6D3A876D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2DE58-86EE-220B-4605-FB8EA6771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 74 year-old male with hypertension, diabetes mellitus and chronic kidney disease is admitted with community acquired pneumonia</a:t>
            </a:r>
          </a:p>
          <a:p>
            <a:r>
              <a:rPr lang="en-US" dirty="0"/>
              <a:t>CBC w diff shows acute on chronic normocytic anemia with </a:t>
            </a:r>
            <a:r>
              <a:rPr lang="en-US" dirty="0" err="1"/>
              <a:t>hgb</a:t>
            </a:r>
            <a:r>
              <a:rPr lang="en-US" dirty="0"/>
              <a:t> 8 g/dL (baseline 10 g/dL), leukocytosis WBC 15,000/</a:t>
            </a:r>
            <a:r>
              <a:rPr lang="en-US" dirty="0" err="1"/>
              <a:t>uL</a:t>
            </a:r>
            <a:r>
              <a:rPr lang="en-US" dirty="0"/>
              <a:t> (neutrophil predominant) and acute thrombocytopenia 100,000/</a:t>
            </a:r>
            <a:r>
              <a:rPr lang="en-US" dirty="0" err="1"/>
              <a:t>uL</a:t>
            </a:r>
            <a:endParaRPr lang="en-US" dirty="0"/>
          </a:p>
          <a:p>
            <a:r>
              <a:rPr lang="en-US" dirty="0"/>
              <a:t>CMP shows AKI on CKD with creatinine 4.0 , </a:t>
            </a:r>
            <a:r>
              <a:rPr lang="en-US" dirty="0" err="1"/>
              <a:t>gfr</a:t>
            </a:r>
            <a:r>
              <a:rPr lang="en-US" dirty="0"/>
              <a:t> is 15.  Total protein is 7 g/dL and Albumin is 2.5 g/dL.  Creatinine is normal</a:t>
            </a:r>
          </a:p>
          <a:p>
            <a:r>
              <a:rPr lang="en-US" dirty="0"/>
              <a:t>CT CAP without contrast shows RLL pneumonia and is otherwise normal</a:t>
            </a:r>
          </a:p>
        </p:txBody>
      </p:sp>
    </p:spTree>
    <p:extLst>
      <p:ext uri="{BB962C8B-B14F-4D97-AF65-F5344CB8AC3E}">
        <p14:creationId xmlns:p14="http://schemas.microsoft.com/office/powerpoint/2010/main" val="4083705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FD4EE-9E23-7373-39BF-9084F4D01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B8ED5-C9F3-17CE-A9DC-EF2B62D6F1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SPEP/IT shows an IgG kappa m spike 0.3 g/dL.  Serum kappa FLCs are 15 mg/L, lambda 10 mg/L, kappa/lambda 1.50 (normal)</a:t>
            </a:r>
          </a:p>
          <a:p>
            <a:r>
              <a:rPr lang="en-US" dirty="0"/>
              <a:t>Pathology of bone marrow aspirate/biopsy shows 5-10% clonal plasma cells</a:t>
            </a:r>
          </a:p>
          <a:p>
            <a:r>
              <a:rPr lang="en-US" dirty="0"/>
              <a:t>Pathology of kidney biopsy shows </a:t>
            </a:r>
            <a:r>
              <a:rPr lang="en-US" dirty="0" err="1"/>
              <a:t>Kimmelstiel</a:t>
            </a:r>
            <a:r>
              <a:rPr lang="en-US" dirty="0"/>
              <a:t>-Wilson lesions and focal nodular glomerulosclerosis</a:t>
            </a:r>
          </a:p>
          <a:p>
            <a:r>
              <a:rPr lang="en-US" dirty="0"/>
              <a:t>Skeletal survey is negative</a:t>
            </a:r>
          </a:p>
        </p:txBody>
      </p:sp>
    </p:spTree>
    <p:extLst>
      <p:ext uri="{BB962C8B-B14F-4D97-AF65-F5344CB8AC3E}">
        <p14:creationId xmlns:p14="http://schemas.microsoft.com/office/powerpoint/2010/main" val="1242538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143E-F8E9-C6AD-6FFA-20742E42F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BE52D-3653-64D8-016C-23D0BE2FAA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What is the next best step?</a:t>
            </a:r>
          </a:p>
          <a:p>
            <a:pPr marL="0" indent="0" algn="ctr">
              <a:buNone/>
            </a:pPr>
            <a:endParaRPr lang="en-US" dirty="0"/>
          </a:p>
          <a:p>
            <a:pPr marL="514350" indent="-514350">
              <a:buAutoNum type="alphaUcPeriod"/>
            </a:pPr>
            <a:r>
              <a:rPr lang="en-US" dirty="0"/>
              <a:t>Plan to start chemotherapy inpatient</a:t>
            </a:r>
          </a:p>
          <a:p>
            <a:pPr marL="514350" indent="-514350">
              <a:buAutoNum type="alphaUcPeriod"/>
            </a:pPr>
            <a:r>
              <a:rPr lang="en-US" dirty="0"/>
              <a:t>Outpatient observation</a:t>
            </a:r>
          </a:p>
          <a:p>
            <a:pPr marL="514350" indent="-514350">
              <a:buAutoNum type="alphaUcPeriod"/>
            </a:pPr>
            <a:r>
              <a:rPr lang="en-US" dirty="0"/>
              <a:t>Plasmapheresis</a:t>
            </a:r>
          </a:p>
          <a:p>
            <a:pPr marL="514350" indent="-514350">
              <a:buAutoNum type="alphaUcPeriod"/>
            </a:pPr>
            <a:r>
              <a:rPr lang="en-US" dirty="0"/>
              <a:t>Start Steroids</a:t>
            </a:r>
          </a:p>
          <a:p>
            <a:pPr marL="514350" indent="-514350">
              <a:buAutoNum type="alphaUcPeriod"/>
            </a:pPr>
            <a:r>
              <a:rPr lang="en-US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1507978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Epidemiology &amp;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Plasma cell malignancy → monoclonal immunoglobulin production</a:t>
            </a:r>
          </a:p>
          <a:p>
            <a:r>
              <a:rPr dirty="0"/>
              <a:t>Median age: ~65–70 years</a:t>
            </a:r>
          </a:p>
          <a:p>
            <a:r>
              <a:rPr dirty="0"/>
              <a:t>More common in men, African American</a:t>
            </a:r>
            <a:r>
              <a:rPr lang="en-US" dirty="0"/>
              <a:t>s</a:t>
            </a:r>
            <a:r>
              <a:rPr dirty="0"/>
              <a:t> </a:t>
            </a:r>
            <a:endParaRPr lang="en-US" dirty="0"/>
          </a:p>
          <a:p>
            <a:r>
              <a:rPr dirty="0"/>
              <a:t>Precursor states: MGUS → smoldering myeloma → symptomatic myeloma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Metadata/LabelInfo.xml><?xml version="1.0" encoding="utf-8"?>
<clbl:labelList xmlns:clbl="http://schemas.microsoft.com/office/2020/mipLabelMetadata">
  <clbl:label id="{4e77fabd-40e5-4335-9d12-298222ec242f}" enabled="1" method="Standard" siteId="{adeadcd2-3aaf-4835-b273-1ebe8a7726f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1480</Words>
  <Application>Microsoft Office PowerPoint</Application>
  <PresentationFormat>On-screen Show (4:3)</PresentationFormat>
  <Paragraphs>250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3" baseType="lpstr">
      <vt:lpstr>Arial</vt:lpstr>
      <vt:lpstr>Calibri</vt:lpstr>
      <vt:lpstr>Wingdings</vt:lpstr>
      <vt:lpstr>Office Theme</vt:lpstr>
      <vt:lpstr>Multiple Myeloma</vt:lpstr>
      <vt:lpstr>Pertinent Disclosures</vt:lpstr>
      <vt:lpstr>Objectives</vt:lpstr>
      <vt:lpstr>PowerPoint Presentation</vt:lpstr>
      <vt:lpstr>PowerPoint Presentation</vt:lpstr>
      <vt:lpstr>Case 1</vt:lpstr>
      <vt:lpstr>Case 1</vt:lpstr>
      <vt:lpstr>Case 1</vt:lpstr>
      <vt:lpstr>Epidemiology &amp; Basics</vt:lpstr>
      <vt:lpstr>MGUS</vt:lpstr>
      <vt:lpstr>Smoldering</vt:lpstr>
      <vt:lpstr>Case 2</vt:lpstr>
      <vt:lpstr>Case 2</vt:lpstr>
      <vt:lpstr>Multiple Myeloma</vt:lpstr>
      <vt:lpstr>“CRAB“ Criteria</vt:lpstr>
      <vt:lpstr>Biomarker Driven “SLiM”</vt:lpstr>
      <vt:lpstr>Diagnostic Workup</vt:lpstr>
      <vt:lpstr>ISS Staging System</vt:lpstr>
      <vt:lpstr>R-ISS Staging System</vt:lpstr>
      <vt:lpstr>Treatment Paradigm</vt:lpstr>
      <vt:lpstr>First-Line Treatment</vt:lpstr>
      <vt:lpstr>VRd</vt:lpstr>
      <vt:lpstr>Anti-CD30 mAbs</vt:lpstr>
      <vt:lpstr>PowerPoint Presentation</vt:lpstr>
      <vt:lpstr>Autologous SCT</vt:lpstr>
      <vt:lpstr>Maintenance Therapy</vt:lpstr>
      <vt:lpstr>Relapsed/Refractory Disease</vt:lpstr>
      <vt:lpstr>Other Therapies</vt:lpstr>
      <vt:lpstr>Case 2 cont</vt:lpstr>
      <vt:lpstr>Case 2 cont</vt:lpstr>
      <vt:lpstr>MGUS</vt:lpstr>
      <vt:lpstr>Smoldering Myeloma</vt:lpstr>
      <vt:lpstr>Case 3</vt:lpstr>
      <vt:lpstr>Case 3</vt:lpstr>
      <vt:lpstr>Solitary Plasmacytoma</vt:lpstr>
      <vt:lpstr>Solitary Plasmacytoma with Minimal Marrow Involvement</vt:lpstr>
      <vt:lpstr>Oncologic Emergencies</vt:lpstr>
      <vt:lpstr>Key Points</vt:lpstr>
      <vt:lpstr>Thank you!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Tulpule, Sunil 1</dc:creator>
  <cp:keywords/>
  <dc:description>generated using python-pptx</dc:description>
  <cp:lastModifiedBy>Tulpule, Sunil 1</cp:lastModifiedBy>
  <cp:revision>8</cp:revision>
  <dcterms:created xsi:type="dcterms:W3CDTF">2013-01-27T09:14:16Z</dcterms:created>
  <dcterms:modified xsi:type="dcterms:W3CDTF">2025-09-22T12:27:09Z</dcterms:modified>
  <cp:category/>
</cp:coreProperties>
</file>