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11"/>
  </p:notesMasterIdLst>
  <p:sldIdLst>
    <p:sldId id="256" r:id="rId2"/>
    <p:sldId id="257" r:id="rId3"/>
    <p:sldId id="258" r:id="rId4"/>
    <p:sldId id="267" r:id="rId5"/>
    <p:sldId id="259" r:id="rId6"/>
    <p:sldId id="271" r:id="rId7"/>
    <p:sldId id="260" r:id="rId8"/>
    <p:sldId id="270"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4">
          <p15:clr>
            <a:srgbClr val="A4A3A4"/>
          </p15:clr>
        </p15:guide>
        <p15:guide id="2" pos="29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719" autoAdjust="0"/>
  </p:normalViewPr>
  <p:slideViewPr>
    <p:cSldViewPr snapToGrid="0" snapToObjects="1" showGuides="1">
      <p:cViewPr varScale="1">
        <p:scale>
          <a:sx n="68" d="100"/>
          <a:sy n="68" d="100"/>
        </p:scale>
        <p:origin x="208" y="784"/>
      </p:cViewPr>
      <p:guideLst>
        <p:guide orient="horz" pos="2104"/>
        <p:guide pos="2902"/>
      </p:guideLst>
    </p:cSldViewPr>
  </p:slideViewPr>
  <p:outlineViewPr>
    <p:cViewPr>
      <p:scale>
        <a:sx n="33" d="100"/>
        <a:sy n="33" d="100"/>
      </p:scale>
      <p:origin x="0" y="46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CCECE-D6C9-ED46-95D7-54C6A9A8161A}" type="datetimeFigureOut">
              <a:rPr lang="en-US" smtClean="0"/>
              <a:t>6/4/18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8480A2-8414-C340-A3D5-FE75947388CF}" type="slidenum">
              <a:rPr lang="en-US" smtClean="0"/>
              <a:t>‹#›</a:t>
            </a:fld>
            <a:endParaRPr lang="en-US"/>
          </a:p>
        </p:txBody>
      </p:sp>
    </p:spTree>
    <p:extLst>
      <p:ext uri="{BB962C8B-B14F-4D97-AF65-F5344CB8AC3E}">
        <p14:creationId xmlns:p14="http://schemas.microsoft.com/office/powerpoint/2010/main" val="9421789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Fever//Roth's spots//</a:t>
            </a:r>
            <a:r>
              <a:rPr lang="en-US" baseline="0" dirty="0" smtClean="0"/>
              <a:t> </a:t>
            </a:r>
            <a:r>
              <a:rPr lang="en-US" dirty="0" smtClean="0"/>
              <a:t>Osler's nodes//</a:t>
            </a:r>
            <a:r>
              <a:rPr lang="en-US" baseline="0" dirty="0" smtClean="0"/>
              <a:t> </a:t>
            </a:r>
            <a:r>
              <a:rPr lang="en-US" dirty="0" smtClean="0"/>
              <a:t>Murmur//</a:t>
            </a:r>
            <a:r>
              <a:rPr lang="en-US" dirty="0" err="1" smtClean="0"/>
              <a:t>Janeway</a:t>
            </a:r>
            <a:r>
              <a:rPr lang="en-US" dirty="0" smtClean="0"/>
              <a:t> lesions// Anemia//</a:t>
            </a:r>
            <a:r>
              <a:rPr lang="en-US" baseline="0" dirty="0" smtClean="0"/>
              <a:t> </a:t>
            </a:r>
            <a:r>
              <a:rPr lang="en-US" dirty="0" smtClean="0"/>
              <a:t>Nail hemorrhage (splinter hemorrhages)//</a:t>
            </a:r>
            <a:r>
              <a:rPr lang="en-US" baseline="0" dirty="0" smtClean="0"/>
              <a:t> </a:t>
            </a:r>
            <a:r>
              <a:rPr lang="en-US" dirty="0" smtClean="0"/>
              <a:t>Emboli</a:t>
            </a:r>
            <a:endParaRPr lang="en-US" dirty="0"/>
          </a:p>
        </p:txBody>
      </p:sp>
      <p:sp>
        <p:nvSpPr>
          <p:cNvPr id="4" name="Slide Number Placeholder 3"/>
          <p:cNvSpPr>
            <a:spLocks noGrp="1"/>
          </p:cNvSpPr>
          <p:nvPr>
            <p:ph type="sldNum" sz="quarter" idx="10"/>
          </p:nvPr>
        </p:nvSpPr>
        <p:spPr/>
        <p:txBody>
          <a:bodyPr/>
          <a:lstStyle/>
          <a:p>
            <a:fld id="{C58480A2-8414-C340-A3D5-FE75947388CF}" type="slidenum">
              <a:rPr lang="en-US" smtClean="0"/>
              <a:t>3</a:t>
            </a:fld>
            <a:endParaRPr lang="en-US"/>
          </a:p>
        </p:txBody>
      </p:sp>
    </p:spTree>
    <p:extLst>
      <p:ext uri="{BB962C8B-B14F-4D97-AF65-F5344CB8AC3E}">
        <p14:creationId xmlns:p14="http://schemas.microsoft.com/office/powerpoint/2010/main" val="349977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Bosentan</a:t>
            </a:r>
            <a:r>
              <a:rPr lang="en-US" dirty="0" smtClean="0"/>
              <a:t> (</a:t>
            </a:r>
            <a:r>
              <a:rPr lang="en-US" dirty="0" err="1" smtClean="0"/>
              <a:t>Tracleer</a:t>
            </a:r>
            <a:r>
              <a:rPr lang="en-US" dirty="0" smtClean="0"/>
              <a:t>): a pill taken twice a day to help reduce pressure in your lungs, enable you to exercise more, and slow down the disease. You must have blood tests every month to check your liver, because this medicine may harm the liver. If a liver problem develops, your liver should return to normal if you stop the medicine or take a lower dose. You should avoid pregnancy while on this medicine because it can harm an unborn child.</a:t>
            </a:r>
          </a:p>
          <a:p>
            <a:r>
              <a:rPr lang="en-US" dirty="0" err="1" smtClean="0"/>
              <a:t>Epoprostenol</a:t>
            </a:r>
            <a:r>
              <a:rPr lang="en-US" dirty="0" smtClean="0"/>
              <a:t> (</a:t>
            </a:r>
            <a:r>
              <a:rPr lang="en-US" dirty="0" err="1" smtClean="0"/>
              <a:t>Flolan</a:t>
            </a:r>
            <a:r>
              <a:rPr lang="en-US" dirty="0" smtClean="0"/>
              <a:t>): an IV (intravenous line) medicine that you receive non-stop. It requires a permanent IV catheter inserted into a vein and a portable pump. This medicine is usually given to patients with more serious illness. It can help to lessen your symptoms, enable you to exercise more, and reduce blood pressure in your lungs. It may prolong life. Some side effects may occur, such as headache, diarrhea, facial redness (flushing), jaw pain, muscle pain, and infection at the catheter site.</a:t>
            </a:r>
          </a:p>
          <a:p>
            <a:r>
              <a:rPr lang="en-US" dirty="0" err="1" smtClean="0"/>
              <a:t>Treprostinil</a:t>
            </a:r>
            <a:r>
              <a:rPr lang="en-US" dirty="0" smtClean="0"/>
              <a:t> (</a:t>
            </a:r>
            <a:r>
              <a:rPr lang="en-US" dirty="0" err="1" smtClean="0"/>
              <a:t>Remodulin</a:t>
            </a:r>
            <a:r>
              <a:rPr lang="en-US" dirty="0" smtClean="0"/>
              <a:t>): a shot (injection) into the fatty tissue on your belly. A pump the size of a pager is worn on the belt. The benefits of this medicine are similar to those of </a:t>
            </a:r>
            <a:r>
              <a:rPr lang="en-US" dirty="0" err="1" smtClean="0"/>
              <a:t>epoprostenol</a:t>
            </a:r>
            <a:r>
              <a:rPr lang="en-US" dirty="0" smtClean="0"/>
              <a:t>. The most common side effect is pain where the medicine goes into the skin. Infection is much less common with this medicine.</a:t>
            </a:r>
          </a:p>
          <a:p>
            <a:r>
              <a:rPr lang="en-US" dirty="0" smtClean="0"/>
              <a:t>Calcium channel blockers: a pill to help relax narrowed blood vessels in the lungs. This medicine works only for a small number of patients.</a:t>
            </a:r>
            <a:endParaRPr lang="en-US" dirty="0"/>
          </a:p>
        </p:txBody>
      </p:sp>
      <p:sp>
        <p:nvSpPr>
          <p:cNvPr id="4" name="Slide Number Placeholder 3"/>
          <p:cNvSpPr>
            <a:spLocks noGrp="1"/>
          </p:cNvSpPr>
          <p:nvPr>
            <p:ph type="sldNum" sz="quarter" idx="10"/>
          </p:nvPr>
        </p:nvSpPr>
        <p:spPr/>
        <p:txBody>
          <a:bodyPr/>
          <a:lstStyle/>
          <a:p>
            <a:fld id="{C58480A2-8414-C340-A3D5-FE75947388CF}" type="slidenum">
              <a:rPr lang="en-US" smtClean="0"/>
              <a:t>5</a:t>
            </a:fld>
            <a:endParaRPr lang="en-US"/>
          </a:p>
        </p:txBody>
      </p:sp>
    </p:spTree>
    <p:extLst>
      <p:ext uri="{BB962C8B-B14F-4D97-AF65-F5344CB8AC3E}">
        <p14:creationId xmlns:p14="http://schemas.microsoft.com/office/powerpoint/2010/main" val="82488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632D3E-AD06-4249-A1E6-B64591890E28}"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32D3E-AD06-4249-A1E6-B64591890E28}"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B62CC-0DF6-C044-9C24-9F6683511B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32D3E-AD06-4249-A1E6-B64591890E28}"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B62CC-0DF6-C044-9C24-9F6683511B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632D3E-AD06-4249-A1E6-B64591890E28}"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B62CC-0DF6-C044-9C24-9F6683511B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B632D3E-AD06-4249-A1E6-B64591890E28}" type="datetimeFigureOut">
              <a:rPr lang="en-US" smtClean="0"/>
              <a:t>6/4/18</a:t>
            </a:fld>
            <a:endParaRPr lang="en-US"/>
          </a:p>
        </p:txBody>
      </p:sp>
      <p:sp>
        <p:nvSpPr>
          <p:cNvPr id="8" name="Slide Number Placeholder 7"/>
          <p:cNvSpPr>
            <a:spLocks noGrp="1"/>
          </p:cNvSpPr>
          <p:nvPr>
            <p:ph type="sldNum" sz="quarter" idx="11"/>
          </p:nvPr>
        </p:nvSpPr>
        <p:spPr/>
        <p:txBody>
          <a:bodyPr/>
          <a:lstStyle/>
          <a:p>
            <a:fld id="{E2DB62CC-0DF6-C044-9C24-9F6683511B1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632D3E-AD06-4249-A1E6-B64591890E28}" type="datetimeFigureOut">
              <a:rPr lang="en-US" smtClean="0"/>
              <a:t>6/4/18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B62CC-0DF6-C044-9C24-9F6683511B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632D3E-AD06-4249-A1E6-B64591890E28}" type="datetimeFigureOut">
              <a:rPr lang="en-US" smtClean="0"/>
              <a:t>6/4/18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B62CC-0DF6-C044-9C24-9F6683511B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32D3E-AD06-4249-A1E6-B64591890E28}" type="datetimeFigureOut">
              <a:rPr lang="en-US" smtClean="0"/>
              <a:t>6/4/18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B62CC-0DF6-C044-9C24-9F6683511B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32D3E-AD06-4249-A1E6-B64591890E28}" type="datetimeFigureOut">
              <a:rPr lang="en-US" smtClean="0"/>
              <a:t>6/4/18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B62CC-0DF6-C044-9C24-9F6683511B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32D3E-AD06-4249-A1E6-B64591890E28}" type="datetimeFigureOut">
              <a:rPr lang="en-US" smtClean="0"/>
              <a:t>6/4/18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32D3E-AD06-4249-A1E6-B64591890E28}" type="datetimeFigureOut">
              <a:rPr lang="en-US" smtClean="0"/>
              <a:t>6/4/18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2DB62CC-0DF6-C044-9C24-9F6683511B15}"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B632D3E-AD06-4249-A1E6-B64591890E28}" type="datetimeFigureOut">
              <a:rPr lang="en-US" smtClean="0"/>
              <a:t>6/4/18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2DB62CC-0DF6-C044-9C24-9F6683511B15}"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1" Type="http://schemas.microsoft.com/office/2007/relationships/media" Target="../media/media1.mp4"/><Relationship Id="rId2" Type="http://schemas.openxmlformats.org/officeDocument/2006/relationships/video" Target="../media/media1.mp4"/></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825" y="1958975"/>
            <a:ext cx="8204200" cy="1470025"/>
          </a:xfrm>
        </p:spPr>
        <p:txBody>
          <a:bodyPr>
            <a:noAutofit/>
          </a:bodyPr>
          <a:lstStyle/>
          <a:p>
            <a:r>
              <a:rPr lang="en-US" sz="7200" cap="none" dirty="0" smtClean="0"/>
              <a:t>PULMONARY </a:t>
            </a:r>
            <a:br>
              <a:rPr lang="en-US" sz="7200" cap="none" dirty="0" smtClean="0"/>
            </a:br>
            <a:r>
              <a:rPr lang="en-US" sz="7200" b="1" cap="none" dirty="0" smtClean="0"/>
              <a:t>HYPERTENSION </a:t>
            </a:r>
            <a:endParaRPr lang="en-US" sz="7200" b="1" cap="non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670" y="5828754"/>
            <a:ext cx="2413001" cy="960905"/>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828754"/>
            <a:ext cx="1918802" cy="1029246"/>
          </a:xfrm>
          <a:prstGeom prst="rect">
            <a:avLst/>
          </a:prstGeom>
        </p:spPr>
      </p:pic>
      <p:pic>
        <p:nvPicPr>
          <p:cNvPr id="6" name="Picture 5" descr="A 2019 pitch deck presentation..png"/>
          <p:cNvPicPr>
            <a:picLocks noChangeAspect="1"/>
          </p:cNvPicPr>
          <p:nvPr/>
        </p:nvPicPr>
        <p:blipFill rotWithShape="1">
          <a:blip r:embed="rId4">
            <a:extLst>
              <a:ext uri="{28A0092B-C50C-407E-A947-70E740481C1C}">
                <a14:useLocalDpi xmlns:a14="http://schemas.microsoft.com/office/drawing/2010/main" val="0"/>
              </a:ext>
            </a:extLst>
          </a:blip>
          <a:srcRect l="10293" t="25845" r="8868" b="16736"/>
          <a:stretch/>
        </p:blipFill>
        <p:spPr>
          <a:xfrm>
            <a:off x="2702108" y="5264980"/>
            <a:ext cx="2990396" cy="1593020"/>
          </a:xfrm>
          <a:prstGeom prst="rect">
            <a:avLst/>
          </a:prstGeom>
        </p:spPr>
      </p:pic>
    </p:spTree>
    <p:extLst>
      <p:ext uri="{BB962C8B-B14F-4D97-AF65-F5344CB8AC3E}">
        <p14:creationId xmlns:p14="http://schemas.microsoft.com/office/powerpoint/2010/main" val="63177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15" y="-334883"/>
            <a:ext cx="6001806" cy="1371600"/>
          </a:xfrm>
        </p:spPr>
        <p:txBody>
          <a:bodyPr>
            <a:normAutofit/>
          </a:bodyPr>
          <a:lstStyle/>
          <a:p>
            <a:r>
              <a:rPr lang="en-US" sz="4400" dirty="0" smtClean="0"/>
              <a:t>Groups</a:t>
            </a:r>
            <a:endParaRPr lang="en-US" sz="5400" dirty="0"/>
          </a:p>
        </p:txBody>
      </p:sp>
      <p:sp>
        <p:nvSpPr>
          <p:cNvPr id="3" name="Content Placeholder 2"/>
          <p:cNvSpPr>
            <a:spLocks noGrp="1"/>
          </p:cNvSpPr>
          <p:nvPr>
            <p:ph sz="half" idx="1"/>
          </p:nvPr>
        </p:nvSpPr>
        <p:spPr>
          <a:xfrm>
            <a:off x="263568" y="1600199"/>
            <a:ext cx="4547491" cy="4809565"/>
          </a:xfrm>
        </p:spPr>
        <p:txBody>
          <a:bodyPr>
            <a:noAutofit/>
          </a:bodyPr>
          <a:lstStyle/>
          <a:p>
            <a:pPr marL="457200" indent="-457200">
              <a:buFont typeface="Arial"/>
              <a:buChar char="•"/>
            </a:pPr>
            <a:endParaRPr lang="en-US" sz="2000" b="0" dirty="0" smtClean="0">
              <a:sym typeface="Wingdings"/>
            </a:endParaRPr>
          </a:p>
          <a:p>
            <a:pPr marL="457200" indent="-457200">
              <a:buFont typeface="Arial"/>
              <a:buChar char="•"/>
            </a:pPr>
            <a:endParaRPr lang="en-US" sz="1600" b="0" dirty="0" smtClean="0">
              <a:sym typeface="Wingdings"/>
            </a:endParaRPr>
          </a:p>
        </p:txBody>
      </p:sp>
      <p:pic>
        <p:nvPicPr>
          <p:cNvPr id="7" name="Picture 6" descr="P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004" y="75325"/>
            <a:ext cx="6532959" cy="6707350"/>
          </a:xfrm>
          <a:prstGeom prst="rect">
            <a:avLst/>
          </a:prstGeom>
        </p:spPr>
      </p:pic>
    </p:spTree>
    <p:extLst>
      <p:ext uri="{BB962C8B-B14F-4D97-AF65-F5344CB8AC3E}">
        <p14:creationId xmlns:p14="http://schemas.microsoft.com/office/powerpoint/2010/main" val="301280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84" y="151354"/>
            <a:ext cx="8229600" cy="855503"/>
          </a:xfrm>
        </p:spPr>
        <p:txBody>
          <a:bodyPr>
            <a:normAutofit/>
          </a:bodyPr>
          <a:lstStyle/>
          <a:p>
            <a:r>
              <a:rPr lang="en-US" sz="4800" dirty="0" smtClean="0"/>
              <a:t>Diagnosis</a:t>
            </a:r>
            <a:r>
              <a:rPr lang="en-US" dirty="0" smtClean="0"/>
              <a:t> 	</a:t>
            </a:r>
            <a:endParaRPr lang="en-US" dirty="0"/>
          </a:p>
        </p:txBody>
      </p:sp>
      <p:sp>
        <p:nvSpPr>
          <p:cNvPr id="3" name="Content Placeholder 2"/>
          <p:cNvSpPr>
            <a:spLocks noGrp="1"/>
          </p:cNvSpPr>
          <p:nvPr>
            <p:ph idx="1"/>
          </p:nvPr>
        </p:nvSpPr>
        <p:spPr>
          <a:xfrm>
            <a:off x="287338" y="1055791"/>
            <a:ext cx="8229600" cy="6045940"/>
          </a:xfrm>
        </p:spPr>
        <p:txBody>
          <a:bodyPr>
            <a:normAutofit/>
          </a:bodyPr>
          <a:lstStyle/>
          <a:p>
            <a:pPr marL="342900" indent="-342900">
              <a:buFont typeface="Arial"/>
              <a:buChar char="•"/>
            </a:pPr>
            <a:r>
              <a:rPr lang="en-US" sz="2800" dirty="0" smtClean="0"/>
              <a:t>Often overlooked</a:t>
            </a:r>
          </a:p>
          <a:p>
            <a:pPr marL="800100" lvl="1" indent="-342900">
              <a:buFont typeface="Arial"/>
              <a:buChar char="•"/>
            </a:pPr>
            <a:r>
              <a:rPr lang="en-US" sz="1800" b="0" dirty="0" smtClean="0"/>
              <a:t>Dyspnea on exertion and fatigue </a:t>
            </a:r>
          </a:p>
          <a:p>
            <a:pPr marL="342900" indent="-342900">
              <a:buFont typeface="Arial"/>
              <a:buChar char="•"/>
            </a:pPr>
            <a:r>
              <a:rPr lang="en-US" sz="1800" b="0" dirty="0" smtClean="0"/>
              <a:t>Other symptoms: COPD + Heart failure symptoms </a:t>
            </a:r>
          </a:p>
          <a:p>
            <a:pPr marL="342900" indent="-342900">
              <a:buFont typeface="Arial"/>
              <a:buChar char="•"/>
            </a:pPr>
            <a:r>
              <a:rPr lang="en-US" sz="1800" b="0" dirty="0" smtClean="0"/>
              <a:t>CV exam: JVD, prominent </a:t>
            </a:r>
            <a:r>
              <a:rPr lang="en-US" sz="1800" b="0" i="1" dirty="0" smtClean="0"/>
              <a:t>a</a:t>
            </a:r>
            <a:r>
              <a:rPr lang="en-US" sz="1800" b="0" dirty="0" smtClean="0"/>
              <a:t> wave, widen split S2, tricuspid regurgitation. </a:t>
            </a:r>
          </a:p>
          <a:p>
            <a:pPr marL="800100" lvl="1" indent="-342900">
              <a:buFont typeface="Arial"/>
              <a:buChar char="•"/>
            </a:pPr>
            <a:r>
              <a:rPr lang="en-US" sz="1800" dirty="0" smtClean="0">
                <a:sym typeface="Wingdings"/>
              </a:rPr>
              <a:t> hepatomegaly, ascites, peripheral edema </a:t>
            </a:r>
          </a:p>
          <a:p>
            <a:pPr marL="342900" indent="-342900">
              <a:buFont typeface="Arial"/>
              <a:buChar char="•"/>
            </a:pPr>
            <a:r>
              <a:rPr lang="en-US" sz="1800" b="0" dirty="0" smtClean="0">
                <a:sym typeface="Wingdings"/>
              </a:rPr>
              <a:t>ECHO: </a:t>
            </a:r>
          </a:p>
          <a:p>
            <a:pPr marL="800100" lvl="1" indent="-342900">
              <a:buFont typeface="Arial"/>
              <a:buChar char="•"/>
            </a:pPr>
            <a:r>
              <a:rPr lang="en-US" sz="1800" dirty="0" smtClean="0">
                <a:sym typeface="Wingdings"/>
              </a:rPr>
              <a:t>Estimate the PA pressure </a:t>
            </a:r>
          </a:p>
          <a:p>
            <a:pPr marL="800100" lvl="1" indent="-342900">
              <a:buFont typeface="Arial"/>
              <a:buChar char="•"/>
            </a:pPr>
            <a:r>
              <a:rPr lang="en-US" sz="1800" b="0" dirty="0" smtClean="0">
                <a:sym typeface="Wingdings"/>
              </a:rPr>
              <a:t>RV size and function </a:t>
            </a:r>
          </a:p>
          <a:p>
            <a:pPr marL="342900" indent="-342900">
              <a:buFont typeface="Arial"/>
              <a:buChar char="•"/>
            </a:pPr>
            <a:r>
              <a:rPr lang="en-US" sz="1800" b="0" dirty="0" smtClean="0">
                <a:sym typeface="Wingdings"/>
              </a:rPr>
              <a:t>Once PH is suspected. Further testing </a:t>
            </a:r>
            <a:r>
              <a:rPr lang="mr-IN" sz="1800" b="0" dirty="0" smtClean="0">
                <a:sym typeface="Wingdings"/>
              </a:rPr>
              <a:t>…</a:t>
            </a:r>
            <a:r>
              <a:rPr lang="en-US" sz="1800" b="0" dirty="0" smtClean="0">
                <a:sym typeface="Wingdings"/>
              </a:rPr>
              <a:t> </a:t>
            </a:r>
          </a:p>
          <a:p>
            <a:pPr marL="800100" lvl="1" indent="-342900">
              <a:buFont typeface="Arial"/>
              <a:buChar char="•"/>
            </a:pPr>
            <a:r>
              <a:rPr lang="en-US" sz="1800" dirty="0" smtClean="0">
                <a:sym typeface="Wingdings"/>
              </a:rPr>
              <a:t>RHC/LHC </a:t>
            </a:r>
          </a:p>
          <a:p>
            <a:pPr marL="1485900" lvl="2" indent="-342900">
              <a:buFont typeface="Arial"/>
              <a:buChar char="•"/>
            </a:pPr>
            <a:r>
              <a:rPr lang="en-US" sz="1600" dirty="0" smtClean="0">
                <a:sym typeface="Wingdings"/>
              </a:rPr>
              <a:t>Resting Mean PA Pressure &gt; 25mmHg,= PA </a:t>
            </a:r>
          </a:p>
          <a:p>
            <a:pPr marL="800100" lvl="1" indent="-342900">
              <a:buFont typeface="Arial"/>
              <a:buChar char="•"/>
            </a:pPr>
            <a:r>
              <a:rPr lang="en-US" sz="1800" dirty="0" smtClean="0">
                <a:sym typeface="Wingdings"/>
              </a:rPr>
              <a:t>V/Q scan </a:t>
            </a:r>
          </a:p>
          <a:p>
            <a:pPr marL="800100" lvl="1" indent="-342900">
              <a:buFont typeface="Arial"/>
              <a:buChar char="•"/>
            </a:pPr>
            <a:r>
              <a:rPr lang="en-US" sz="1800" b="0" dirty="0" smtClean="0">
                <a:sym typeface="Wingdings"/>
              </a:rPr>
              <a:t>Overnight pulse </a:t>
            </a:r>
            <a:r>
              <a:rPr lang="en-US" sz="1800" b="0" dirty="0" err="1" smtClean="0">
                <a:sym typeface="Wingdings"/>
              </a:rPr>
              <a:t>oximetry</a:t>
            </a:r>
            <a:r>
              <a:rPr lang="en-US" sz="1800" b="0" dirty="0" smtClean="0">
                <a:sym typeface="Wingdings"/>
              </a:rPr>
              <a:t> </a:t>
            </a:r>
          </a:p>
          <a:p>
            <a:pPr marL="800100" lvl="1" indent="-342900">
              <a:buFont typeface="Arial"/>
              <a:buChar char="•"/>
            </a:pPr>
            <a:r>
              <a:rPr lang="en-US" sz="1800" dirty="0" smtClean="0">
                <a:sym typeface="Wingdings"/>
              </a:rPr>
              <a:t>Group 1 lab test: HIV, LFTs, rheumatologic evaluation </a:t>
            </a:r>
          </a:p>
          <a:p>
            <a:pPr marL="342900" indent="-342900">
              <a:buFont typeface="Arial"/>
              <a:buChar char="•"/>
            </a:pPr>
            <a:r>
              <a:rPr lang="en-US" sz="1800" b="0" dirty="0" smtClean="0">
                <a:sym typeface="Wingdings"/>
              </a:rPr>
              <a:t>6 min walk test for baseline prior to treatment </a:t>
            </a:r>
            <a:endParaRPr lang="en-US" sz="1800" b="0" dirty="0" smtClean="0"/>
          </a:p>
          <a:p>
            <a:pPr marL="342900" indent="-342900">
              <a:buFont typeface="Arial"/>
              <a:buChar char="•"/>
            </a:pPr>
            <a:endParaRPr lang="en-US" sz="1800" b="0" dirty="0" smtClean="0"/>
          </a:p>
          <a:p>
            <a:pPr marL="342900" indent="-342900">
              <a:buFont typeface="Arial"/>
              <a:buChar char="•"/>
            </a:pPr>
            <a:endParaRPr lang="en-US" dirty="0"/>
          </a:p>
          <a:p>
            <a:pPr marL="342900" indent="-342900">
              <a:buFont typeface="Arial"/>
              <a:buChar char="•"/>
            </a:pPr>
            <a:endParaRPr lang="en-US" dirty="0" smtClean="0"/>
          </a:p>
        </p:txBody>
      </p:sp>
    </p:spTree>
    <p:extLst>
      <p:ext uri="{BB962C8B-B14F-4D97-AF65-F5344CB8AC3E}">
        <p14:creationId xmlns:p14="http://schemas.microsoft.com/office/powerpoint/2010/main" val="139469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echocardiogram</a:t>
            </a:r>
            <a:endParaRPr lang="en-US" dirty="0"/>
          </a:p>
        </p:txBody>
      </p:sp>
      <p:pic>
        <p:nvPicPr>
          <p:cNvPr id="4" name="PH.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a:stretch/>
        </p:blipFill>
        <p:spPr>
          <a:xfrm>
            <a:off x="754629" y="1795463"/>
            <a:ext cx="8121735" cy="4568476"/>
          </a:xfrm>
        </p:spPr>
      </p:pic>
    </p:spTree>
    <p:extLst>
      <p:ext uri="{BB962C8B-B14F-4D97-AF65-F5344CB8AC3E}">
        <p14:creationId xmlns:p14="http://schemas.microsoft.com/office/powerpoint/2010/main" val="2833505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30" y="-125965"/>
            <a:ext cx="5592144" cy="1171774"/>
          </a:xfrm>
        </p:spPr>
        <p:txBody>
          <a:bodyPr/>
          <a:lstStyle/>
          <a:p>
            <a:r>
              <a:rPr lang="en-US" sz="4400" dirty="0" smtClean="0"/>
              <a:t>Treatment</a:t>
            </a:r>
            <a:r>
              <a:rPr lang="en-US" dirty="0" smtClean="0"/>
              <a:t> </a:t>
            </a:r>
            <a:endParaRPr lang="en-US" dirty="0"/>
          </a:p>
        </p:txBody>
      </p:sp>
      <p:pic>
        <p:nvPicPr>
          <p:cNvPr id="4" name="Picture 3" descr="pulmonary-arterial-hypertension-in-rural-communities-early-diagnosis-and-intervention-to-improve-outcomes-44-6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75" y="1045809"/>
            <a:ext cx="7741499" cy="5812191"/>
          </a:xfrm>
          <a:prstGeom prst="rect">
            <a:avLst/>
          </a:prstGeom>
        </p:spPr>
      </p:pic>
    </p:spTree>
    <p:extLst>
      <p:ext uri="{BB962C8B-B14F-4D97-AF65-F5344CB8AC3E}">
        <p14:creationId xmlns:p14="http://schemas.microsoft.com/office/powerpoint/2010/main" val="326501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3478" t="5277" r="-23478"/>
          <a:stretch/>
        </p:blipFill>
        <p:spPr>
          <a:xfrm>
            <a:off x="-318505" y="152718"/>
            <a:ext cx="10134279" cy="6705282"/>
          </a:xfrm>
        </p:spPr>
      </p:pic>
    </p:spTree>
    <p:extLst>
      <p:ext uri="{BB962C8B-B14F-4D97-AF65-F5344CB8AC3E}">
        <p14:creationId xmlns:p14="http://schemas.microsoft.com/office/powerpoint/2010/main" val="260992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4991306" cy="980610"/>
          </a:xfrm>
        </p:spPr>
        <p:txBody>
          <a:bodyPr>
            <a:normAutofit/>
          </a:bodyPr>
          <a:lstStyle/>
          <a:p>
            <a:r>
              <a:rPr lang="en-US" sz="4400" dirty="0" smtClean="0"/>
              <a:t>MKSAP High Yield </a:t>
            </a:r>
            <a:endParaRPr lang="en-US" sz="4400" dirty="0"/>
          </a:p>
        </p:txBody>
      </p:sp>
      <p:sp>
        <p:nvSpPr>
          <p:cNvPr id="3" name="Content Placeholder 2"/>
          <p:cNvSpPr>
            <a:spLocks noGrp="1"/>
          </p:cNvSpPr>
          <p:nvPr>
            <p:ph idx="1"/>
          </p:nvPr>
        </p:nvSpPr>
        <p:spPr>
          <a:xfrm>
            <a:off x="457199" y="1356617"/>
            <a:ext cx="8225355" cy="5320460"/>
          </a:xfrm>
        </p:spPr>
        <p:txBody>
          <a:bodyPr>
            <a:noAutofit/>
          </a:bodyPr>
          <a:lstStyle/>
          <a:p>
            <a:pPr marL="457200" indent="-457200">
              <a:buFont typeface="+mj-lt"/>
              <a:buAutoNum type="arabicPeriod"/>
            </a:pPr>
            <a:r>
              <a:rPr lang="en-US" b="0" dirty="0"/>
              <a:t>Pulmonary hypertension </a:t>
            </a:r>
            <a:r>
              <a:rPr lang="en-US" b="0" dirty="0" smtClean="0"/>
              <a:t>= resting </a:t>
            </a:r>
            <a:r>
              <a:rPr lang="en-US" b="0" dirty="0"/>
              <a:t>mean pulmonary artery pressure </a:t>
            </a:r>
            <a:r>
              <a:rPr lang="en-US" b="0" dirty="0" smtClean="0"/>
              <a:t>of &gt; </a:t>
            </a:r>
            <a:r>
              <a:rPr lang="en-US" b="0" dirty="0"/>
              <a:t>25 mm </a:t>
            </a:r>
            <a:r>
              <a:rPr lang="en-US" b="0" dirty="0" smtClean="0"/>
              <a:t>Hg</a:t>
            </a:r>
          </a:p>
          <a:p>
            <a:pPr marL="457200" indent="-457200">
              <a:buFont typeface="+mj-lt"/>
              <a:buAutoNum type="arabicPeriod"/>
            </a:pPr>
            <a:r>
              <a:rPr lang="en-US" b="0" dirty="0" smtClean="0"/>
              <a:t>Majority of PH </a:t>
            </a:r>
            <a:r>
              <a:rPr lang="en-US" b="0" dirty="0" smtClean="0">
                <a:sym typeface="Wingdings"/>
              </a:rPr>
              <a:t> caused by </a:t>
            </a:r>
            <a:r>
              <a:rPr lang="en-US" b="0" dirty="0" smtClean="0"/>
              <a:t>left</a:t>
            </a:r>
            <a:r>
              <a:rPr lang="en-US" b="0" dirty="0"/>
              <a:t>-sided heart disease and hypoxic respiratory disorders</a:t>
            </a:r>
            <a:r>
              <a:rPr lang="en-US" b="0" dirty="0" smtClean="0"/>
              <a:t>.</a:t>
            </a:r>
          </a:p>
          <a:p>
            <a:pPr marL="457200" indent="-457200">
              <a:buFont typeface="+mj-lt"/>
              <a:buAutoNum type="arabicPeriod"/>
            </a:pPr>
            <a:r>
              <a:rPr lang="en-US" b="0" dirty="0"/>
              <a:t>Echocardiography is a useful initial tool in the </a:t>
            </a:r>
            <a:r>
              <a:rPr lang="en-US" b="0" dirty="0" smtClean="0"/>
              <a:t>evaluation of PH, but it may may </a:t>
            </a:r>
            <a:r>
              <a:rPr lang="en-US" b="0" dirty="0"/>
              <a:t>underestimate </a:t>
            </a:r>
            <a:r>
              <a:rPr lang="en-US" b="0" dirty="0" smtClean="0"/>
              <a:t>pulmonary </a:t>
            </a:r>
            <a:r>
              <a:rPr lang="en-US" b="0" dirty="0"/>
              <a:t>artery pressures, right heart catheterization should be considered after a normal echocardiogram </a:t>
            </a:r>
            <a:r>
              <a:rPr lang="en-US" b="0" dirty="0" smtClean="0"/>
              <a:t>if high suspicion</a:t>
            </a:r>
            <a:r>
              <a:rPr lang="en-US" dirty="0" smtClean="0"/>
              <a:t>. </a:t>
            </a:r>
          </a:p>
          <a:p>
            <a:pPr marL="457200" indent="-457200">
              <a:buFont typeface="+mj-lt"/>
              <a:buAutoNum type="arabicPeriod"/>
            </a:pPr>
            <a:r>
              <a:rPr lang="en-US" b="0" dirty="0" smtClean="0"/>
              <a:t>Treat the underlying disease in groups 2-5. </a:t>
            </a:r>
            <a:endParaRPr lang="en-US" b="0" dirty="0"/>
          </a:p>
          <a:p>
            <a:pPr marL="457200" indent="-457200">
              <a:buFont typeface="+mj-lt"/>
              <a:buAutoNum type="arabicPeriod"/>
            </a:pPr>
            <a:r>
              <a:rPr lang="en-US" b="0" dirty="0"/>
              <a:t>Advanced therapy for pulmonary hypertension with </a:t>
            </a:r>
            <a:r>
              <a:rPr lang="en-US" b="0" dirty="0" smtClean="0"/>
              <a:t>vasodilators is reserved or PAH (group 1)  as the are not effective and may be harmful in groups 2-5.</a:t>
            </a:r>
            <a:endParaRPr lang="en-US" b="0" dirty="0"/>
          </a:p>
          <a:p>
            <a:pPr marL="457200" indent="-457200">
              <a:buFont typeface="+mj-lt"/>
              <a:buAutoNum type="arabicPeriod"/>
            </a:pPr>
            <a:r>
              <a:rPr lang="en-US" b="0" dirty="0" smtClean="0"/>
              <a:t>VQ scan is first line imaging for CTEPH </a:t>
            </a:r>
            <a:r>
              <a:rPr lang="mr-IN" b="0" dirty="0" smtClean="0"/>
              <a:t>–</a:t>
            </a:r>
            <a:r>
              <a:rPr lang="en-US" b="0" dirty="0" smtClean="0"/>
              <a:t> sensitive indicator. </a:t>
            </a:r>
          </a:p>
        </p:txBody>
      </p:sp>
    </p:spTree>
    <p:extLst>
      <p:ext uri="{BB962C8B-B14F-4D97-AF65-F5344CB8AC3E}">
        <p14:creationId xmlns:p14="http://schemas.microsoft.com/office/powerpoint/2010/main" val="3271982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4991306" cy="980610"/>
          </a:xfrm>
        </p:spPr>
        <p:txBody>
          <a:bodyPr>
            <a:normAutofit/>
          </a:bodyPr>
          <a:lstStyle/>
          <a:p>
            <a:r>
              <a:rPr lang="en-US" sz="4400" dirty="0" smtClean="0"/>
              <a:t>MKSAP High Yield </a:t>
            </a:r>
            <a:endParaRPr lang="en-US" sz="4400" dirty="0"/>
          </a:p>
        </p:txBody>
      </p:sp>
      <p:sp>
        <p:nvSpPr>
          <p:cNvPr id="3" name="Content Placeholder 2"/>
          <p:cNvSpPr>
            <a:spLocks noGrp="1"/>
          </p:cNvSpPr>
          <p:nvPr>
            <p:ph idx="1"/>
          </p:nvPr>
        </p:nvSpPr>
        <p:spPr>
          <a:xfrm>
            <a:off x="457200" y="1356617"/>
            <a:ext cx="7620000" cy="5320460"/>
          </a:xfrm>
        </p:spPr>
        <p:txBody>
          <a:bodyPr>
            <a:noAutofit/>
          </a:bodyPr>
          <a:lstStyle/>
          <a:p>
            <a:pPr marL="457200" indent="-457200">
              <a:buFont typeface="+mj-lt"/>
              <a:buAutoNum type="arabicPeriod" startAt="7"/>
            </a:pPr>
            <a:r>
              <a:rPr lang="en-US" b="0" dirty="0" smtClean="0"/>
              <a:t>PAH (Group 1) is associated with </a:t>
            </a:r>
            <a:r>
              <a:rPr lang="en-US" b="0" dirty="0"/>
              <a:t>other conditions, including connective tissue diseases, portal hypertension, </a:t>
            </a:r>
            <a:r>
              <a:rPr lang="en-US" b="0" dirty="0" smtClean="0"/>
              <a:t>HIV, </a:t>
            </a:r>
            <a:r>
              <a:rPr lang="en-US" b="0" dirty="0"/>
              <a:t>illicit drug </a:t>
            </a:r>
            <a:r>
              <a:rPr lang="en-US" b="0" dirty="0" smtClean="0"/>
              <a:t>use (meth), </a:t>
            </a:r>
            <a:r>
              <a:rPr lang="en-US" b="0" dirty="0"/>
              <a:t>toxin exposure, and congenital heart disease.</a:t>
            </a:r>
          </a:p>
          <a:p>
            <a:pPr marL="457200" indent="-457200">
              <a:buFont typeface="+mj-lt"/>
              <a:buAutoNum type="arabicPeriod" startAt="7"/>
            </a:pPr>
            <a:r>
              <a:rPr lang="en-US" b="0" dirty="0" smtClean="0"/>
              <a:t>In PAH </a:t>
            </a:r>
            <a:r>
              <a:rPr lang="en-US" b="0" dirty="0" smtClean="0">
                <a:sym typeface="Wingdings"/>
              </a:rPr>
              <a:t> </a:t>
            </a:r>
            <a:r>
              <a:rPr lang="en-US" b="0" dirty="0" smtClean="0"/>
              <a:t>right </a:t>
            </a:r>
            <a:r>
              <a:rPr lang="en-US" b="0" dirty="0"/>
              <a:t>heart catheterization is required to confirm pulmonary hemodynamics </a:t>
            </a:r>
            <a:r>
              <a:rPr lang="en-US" b="0" dirty="0" smtClean="0"/>
              <a:t> with nitric oxide.</a:t>
            </a:r>
          </a:p>
          <a:p>
            <a:pPr marL="457200" indent="-457200">
              <a:buFont typeface="+mj-lt"/>
              <a:buAutoNum type="arabicPeriod" startAt="7"/>
            </a:pPr>
            <a:r>
              <a:rPr lang="en-US" b="0" dirty="0" smtClean="0"/>
              <a:t>The use </a:t>
            </a:r>
            <a:r>
              <a:rPr lang="en-US" b="0" dirty="0"/>
              <a:t>of targeted vascular therapies </a:t>
            </a:r>
            <a:r>
              <a:rPr lang="en-US" b="0" dirty="0" smtClean="0"/>
              <a:t>have </a:t>
            </a:r>
            <a:r>
              <a:rPr lang="en-US" b="0" dirty="0"/>
              <a:t>improved survival rates.</a:t>
            </a:r>
          </a:p>
          <a:p>
            <a:pPr marL="457200" indent="-457200">
              <a:buFont typeface="+mj-lt"/>
              <a:buAutoNum type="arabicPeriod" startAt="7"/>
            </a:pPr>
            <a:r>
              <a:rPr lang="en-US" b="0" dirty="0"/>
              <a:t>Supportive measures (diuretic therapy, supplemental oxygen), anticoagulation, digoxin, and exercise training should be </a:t>
            </a:r>
            <a:r>
              <a:rPr lang="en-US" b="0" dirty="0" smtClean="0"/>
              <a:t>considered.</a:t>
            </a:r>
            <a:endParaRPr lang="en-US" b="0" dirty="0"/>
          </a:p>
          <a:p>
            <a:endParaRPr lang="en-US" dirty="0"/>
          </a:p>
        </p:txBody>
      </p:sp>
    </p:spTree>
    <p:extLst>
      <p:ext uri="{BB962C8B-B14F-4D97-AF65-F5344CB8AC3E}">
        <p14:creationId xmlns:p14="http://schemas.microsoft.com/office/powerpoint/2010/main" val="4241120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28" y="-70652"/>
            <a:ext cx="5791200" cy="1371600"/>
          </a:xfrm>
        </p:spPr>
        <p:txBody>
          <a:bodyPr>
            <a:normAutofit/>
          </a:bodyPr>
          <a:lstStyle/>
          <a:p>
            <a:r>
              <a:rPr lang="en-US" sz="5400" dirty="0" smtClean="0"/>
              <a:t>Value 	</a:t>
            </a:r>
            <a:endParaRPr lang="en-US" sz="5400" dirty="0"/>
          </a:p>
        </p:txBody>
      </p:sp>
      <p:sp>
        <p:nvSpPr>
          <p:cNvPr id="3" name="Content Placeholder 2"/>
          <p:cNvSpPr>
            <a:spLocks noGrp="1"/>
          </p:cNvSpPr>
          <p:nvPr>
            <p:ph idx="1"/>
          </p:nvPr>
        </p:nvSpPr>
        <p:spPr/>
        <p:txBody>
          <a:bodyPr/>
          <a:lstStyle/>
          <a:p>
            <a:r>
              <a:rPr lang="en-US" sz="2800" b="0" dirty="0" smtClean="0"/>
              <a:t>“Don’t </a:t>
            </a:r>
            <a:r>
              <a:rPr lang="en-US" sz="2800" b="0" dirty="0"/>
              <a:t>routinely offer pharmacologic treatment with advanced vasoactive agents approved only for the management of pulmonary arterial hypertension to patients with pulmonary hypertension resulting from left heart disease or hypoxemic lung diseases (Groups II or III pulmonary hypertension)</a:t>
            </a:r>
            <a:r>
              <a:rPr lang="en-US" sz="2800" b="0" dirty="0" smtClean="0"/>
              <a:t>.”</a:t>
            </a:r>
          </a:p>
          <a:p>
            <a:pPr marL="800100" lvl="1" indent="-342900">
              <a:buFont typeface="Wingdings" charset="2"/>
              <a:buChar char="Ø"/>
            </a:pPr>
            <a:r>
              <a:rPr lang="en-US" dirty="0" smtClean="0"/>
              <a:t>Choosing Wisely </a:t>
            </a:r>
            <a:r>
              <a:rPr lang="mr-IN" dirty="0" smtClean="0"/>
              <a:t>–</a:t>
            </a:r>
            <a:r>
              <a:rPr lang="en-US" dirty="0" smtClean="0"/>
              <a:t> CHEST and ATS 2013 </a:t>
            </a:r>
            <a:endParaRPr lang="en-US" b="0" dirty="0"/>
          </a:p>
          <a:p>
            <a:pPr marL="457200" indent="-457200">
              <a:buFont typeface="+mj-lt"/>
              <a:buAutoNum type="arabicPeriod"/>
            </a:pPr>
            <a:endParaRPr lang="en-US" b="0" dirty="0"/>
          </a:p>
        </p:txBody>
      </p:sp>
    </p:spTree>
    <p:extLst>
      <p:ext uri="{BB962C8B-B14F-4D97-AF65-F5344CB8AC3E}">
        <p14:creationId xmlns:p14="http://schemas.microsoft.com/office/powerpoint/2010/main" val="2643913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ustom 1">
      <a:dk1>
        <a:srgbClr val="103D80"/>
      </a:dk1>
      <a:lt1>
        <a:srgbClr val="FFFFFF"/>
      </a:lt1>
      <a:dk2>
        <a:srgbClr val="D22643"/>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11169</TotalTime>
  <Words>648</Words>
  <Application>Microsoft Macintosh PowerPoint</Application>
  <PresentationFormat>On-screen Show (4:3)</PresentationFormat>
  <Paragraphs>43</Paragraphs>
  <Slides>9</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Mangal</vt:lpstr>
      <vt:lpstr>Wingdings</vt:lpstr>
      <vt:lpstr>Arial</vt:lpstr>
      <vt:lpstr>Essential</vt:lpstr>
      <vt:lpstr>PULMONARY  HYPERTENSION </vt:lpstr>
      <vt:lpstr>Groups</vt:lpstr>
      <vt:lpstr>Diagnosis  </vt:lpstr>
      <vt:lpstr>echocardiogram</vt:lpstr>
      <vt:lpstr>Treatment </vt:lpstr>
      <vt:lpstr>PowerPoint Presentation</vt:lpstr>
      <vt:lpstr>MKSAP High Yield </vt:lpstr>
      <vt:lpstr>MKSAP High Yield </vt:lpstr>
      <vt:lpstr>Value  </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Infective Endocarditis  </dc:title>
  <dc:creator>Kristen Young</dc:creator>
  <cp:lastModifiedBy>Brittany Muscha</cp:lastModifiedBy>
  <cp:revision>49</cp:revision>
  <dcterms:created xsi:type="dcterms:W3CDTF">2017-05-11T18:07:00Z</dcterms:created>
  <dcterms:modified xsi:type="dcterms:W3CDTF">2018-06-04T17:50:16Z</dcterms:modified>
</cp:coreProperties>
</file>