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verage"/>
      <p:regular r:id="rId29"/>
    </p:embeddedFont>
    <p:embeddedFont>
      <p:font typeface="Oswald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verag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swald-bold.fntdata"/><Relationship Id="rId3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6b828ddc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26b828ddc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6b828ddc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6b828ddc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6b828ddc2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26b828ddc2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6b828ddc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6b828ddc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6b828ddc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6b828ddc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6b828ddc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6b828ddc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6b828ddc2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26b828ddc2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6b828ddc2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26b828ddc2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26b828ddc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26b828ddc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6b828ddc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26b828ddc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6b828ddc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6b828ddc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26b828ddc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26b828ddc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6b828ddc2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26b828ddc2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26b828ddc2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26b828ddc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26b828ddc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26b828ddc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6b828ddc2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6b828ddc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6b828ddc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6b828ddc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6b828ddc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6b828ddc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6b828ddc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6b828ddc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6b828ddc2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6b828ddc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b828ddc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b828ddc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6b828ddc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6b828ddc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eopub.epa.gov/myem/envmap/myenv.html?minx=-112.33280&amp;miny=33.19125&amp;maxx=-111.81880&amp;maxy=33.70525&amp;ve=11,33.44825,-112.07580&amp;pText=Phoenix%2C%20Arizona&amp;pTheme=home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lung.org/research/sota/city-rankings/states/arizona/maricopa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lung.org/research/sota/city-rankings/states/arizona/maricopa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lung.org/research/sota/city-rankings/states/arizona/maricopa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Healthcare in a Changing Ecosystem</a:t>
            </a:r>
            <a:endParaRPr sz="5166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Cordel Fuher, PGY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UACOMP IM Residency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Climate Change on Health (continued)</a:t>
            </a:r>
            <a:endParaRPr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Weather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Change in growing season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Crop yield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Allergies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Ragweed</a:t>
            </a:r>
            <a:endParaRPr/>
          </a:p>
        </p:txBody>
      </p:sp>
      <p:sp>
        <p:nvSpPr>
          <p:cNvPr id="197" name="Google Shape;197;p22"/>
          <p:cNvSpPr txBox="1"/>
          <p:nvPr>
            <p:ph idx="1" type="body"/>
          </p:nvPr>
        </p:nvSpPr>
        <p:spPr>
          <a:xfrm>
            <a:off x="5949600" y="4204150"/>
            <a:ext cx="642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EPA</a:t>
            </a:r>
            <a:endParaRPr sz="1000"/>
          </a:p>
        </p:txBody>
      </p:sp>
      <p:pic>
        <p:nvPicPr>
          <p:cNvPr id="198" name="Google Shape;1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850" y="1149500"/>
            <a:ext cx="2962099" cy="305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2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2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Climate Change on Health (continued)</a:t>
            </a:r>
            <a:endParaRPr/>
          </a:p>
        </p:txBody>
      </p:sp>
      <p:sp>
        <p:nvSpPr>
          <p:cNvPr id="214" name="Google Shape;21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Air pollution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Water pollution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Agriculture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Pesticides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Plastics, fine particles</a:t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4" name="Google Shape;224;p23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Climate Change on Health (continued)</a:t>
            </a:r>
            <a:endParaRPr/>
          </a:p>
        </p:txBody>
      </p:sp>
      <p:sp>
        <p:nvSpPr>
          <p:cNvPr id="230" name="Google Shape;2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Disease vector habitat shifts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Lyme disease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West Nile virus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Zika virus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Chikungunya virus</a:t>
            </a:r>
            <a:endParaRPr/>
          </a:p>
        </p:txBody>
      </p:sp>
      <p:sp>
        <p:nvSpPr>
          <p:cNvPr id="231" name="Google Shape;231;p24"/>
          <p:cNvSpPr txBox="1"/>
          <p:nvPr>
            <p:ph idx="1" type="body"/>
          </p:nvPr>
        </p:nvSpPr>
        <p:spPr>
          <a:xfrm>
            <a:off x="6048675" y="4116650"/>
            <a:ext cx="642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EPA</a:t>
            </a:r>
            <a:endParaRPr sz="1000"/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650" y="1331664"/>
            <a:ext cx="3400649" cy="27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4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4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0" name="Google Shape;240;p24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2" name="Google Shape;242;p24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Climate Change on Health (continued)</a:t>
            </a:r>
            <a:endParaRPr/>
          </a:p>
        </p:txBody>
      </p:sp>
      <p:sp>
        <p:nvSpPr>
          <p:cNvPr id="248" name="Google Shape;24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Displacement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Resource scarcity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Famine, drought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Climate refugees</a:t>
            </a:r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7" name="Google Shape;257;p25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8" name="Google Shape;258;p25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Impacts of Climate Change on Health</a:t>
            </a:r>
            <a:endParaRPr/>
          </a:p>
        </p:txBody>
      </p:sp>
      <p:sp>
        <p:nvSpPr>
          <p:cNvPr id="264" name="Google Shape;264;p26" title="EPA MyEnvironment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EPA MyEnvironment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450" y="1634975"/>
            <a:ext cx="3137327" cy="274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5825" y="1634975"/>
            <a:ext cx="3460938" cy="274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6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3" name="Google Shape;273;p26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Impacts of Climate Change on Health</a:t>
            </a:r>
            <a:endParaRPr/>
          </a:p>
        </p:txBody>
      </p:sp>
      <p:sp>
        <p:nvSpPr>
          <p:cNvPr id="282" name="Google Shape;282;p27" title="EPA MyEnvironment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American Lung Association State of the Air - Maricopa Report Card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7501" y="1772400"/>
            <a:ext cx="6522225" cy="159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7"/>
          <p:cNvSpPr txBox="1"/>
          <p:nvPr>
            <p:ph idx="1" type="body"/>
          </p:nvPr>
        </p:nvSpPr>
        <p:spPr>
          <a:xfrm>
            <a:off x="3563663" y="3371100"/>
            <a:ext cx="13899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ALA State of the Air</a:t>
            </a:r>
            <a:endParaRPr sz="1000"/>
          </a:p>
        </p:txBody>
      </p:sp>
      <p:sp>
        <p:nvSpPr>
          <p:cNvPr id="285" name="Google Shape;285;p27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7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7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1" name="Google Shape;291;p27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2" name="Google Shape;292;p27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3" name="Google Shape;293;p27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Impacts of Climate Change on Health</a:t>
            </a:r>
            <a:endParaRPr/>
          </a:p>
        </p:txBody>
      </p:sp>
      <p:sp>
        <p:nvSpPr>
          <p:cNvPr id="300" name="Google Shape;300;p28" title="EPA MyEnvironment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American Lung Association State of the Air - Maricopa Report Card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325" y="1677900"/>
            <a:ext cx="5125350" cy="25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>
            <p:ph idx="1" type="body"/>
          </p:nvPr>
        </p:nvSpPr>
        <p:spPr>
          <a:xfrm>
            <a:off x="3877038" y="4213050"/>
            <a:ext cx="13899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ALA State of the Air</a:t>
            </a:r>
            <a:endParaRPr sz="1000"/>
          </a:p>
        </p:txBody>
      </p:sp>
      <p:sp>
        <p:nvSpPr>
          <p:cNvPr id="303" name="Google Shape;303;p28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8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8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0" name="Google Shape;310;p28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2" name="Google Shape;312;p28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Impacts of Climate Change on Health</a:t>
            </a:r>
            <a:endParaRPr/>
          </a:p>
        </p:txBody>
      </p:sp>
      <p:sp>
        <p:nvSpPr>
          <p:cNvPr id="318" name="Google Shape;318;p29" title="EPA MyEnvironment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American Lung Association State of the Air - Maricopa Report Card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325" y="1668824"/>
            <a:ext cx="5125350" cy="253514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9"/>
          <p:cNvSpPr txBox="1"/>
          <p:nvPr>
            <p:ph idx="1" type="body"/>
          </p:nvPr>
        </p:nvSpPr>
        <p:spPr>
          <a:xfrm>
            <a:off x="3877038" y="4203975"/>
            <a:ext cx="13899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ALA State of the Air</a:t>
            </a:r>
            <a:endParaRPr sz="1000"/>
          </a:p>
        </p:txBody>
      </p:sp>
      <p:sp>
        <p:nvSpPr>
          <p:cNvPr id="321" name="Google Shape;321;p29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9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9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9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8" name="Google Shape;328;p29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0" name="Google Shape;330;p29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Healthcare on the Climate</a:t>
            </a:r>
            <a:endParaRPr/>
          </a:p>
        </p:txBody>
      </p:sp>
      <p:sp>
        <p:nvSpPr>
          <p:cNvPr id="336" name="Google Shape;33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Waste &amp; incinerators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Sterilizers, disinfectants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Pollution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Medication production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Anesthetics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Emissions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37" name="Google Shape;337;p30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3" name="Google Shape;343;p30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Strategies to Address Impacts Climate Change</a:t>
            </a:r>
            <a:endParaRPr/>
          </a:p>
        </p:txBody>
      </p:sp>
      <p:sp>
        <p:nvSpPr>
          <p:cNvPr id="352" name="Google Shape;35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Local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AZ Department of Environmental Quality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Urban Canopy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Solar panel parking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EPA working on Navajo Nation Uranium mines cleanup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National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EPA Climate </a:t>
            </a:r>
            <a:r>
              <a:rPr lang="en"/>
              <a:t>Adaptation</a:t>
            </a:r>
            <a:r>
              <a:rPr lang="en"/>
              <a:t> Plan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BRACE framework for local community actions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EPA Office of Environmental Justice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National </a:t>
            </a:r>
            <a:r>
              <a:rPr lang="en"/>
              <a:t>Environmental Justice Advisory Council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Indiginous Peoples Work Group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White House Environmental Justice Advisory Council</a:t>
            </a:r>
            <a:endParaRPr/>
          </a:p>
        </p:txBody>
      </p:sp>
      <p:pic>
        <p:nvPicPr>
          <p:cNvPr id="353" name="Google Shape;353;p31"/>
          <p:cNvPicPr preferRelativeResize="0"/>
          <p:nvPr/>
        </p:nvPicPr>
        <p:blipFill rotWithShape="1">
          <a:blip r:embed="rId3">
            <a:alphaModFix/>
          </a:blip>
          <a:srcRect b="2112" l="0" r="0" t="9882"/>
          <a:stretch/>
        </p:blipFill>
        <p:spPr>
          <a:xfrm>
            <a:off x="5693375" y="1220125"/>
            <a:ext cx="3138925" cy="294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1"/>
          <p:cNvSpPr txBox="1"/>
          <p:nvPr>
            <p:ph idx="1" type="body"/>
          </p:nvPr>
        </p:nvSpPr>
        <p:spPr>
          <a:xfrm>
            <a:off x="6802950" y="4162525"/>
            <a:ext cx="642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EPA</a:t>
            </a:r>
            <a:endParaRPr sz="1000"/>
          </a:p>
        </p:txBody>
      </p:sp>
      <p:sp>
        <p:nvSpPr>
          <p:cNvPr id="355" name="Google Shape;355;p31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1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3" name="Google Shape;363;p31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4" name="Google Shape;364;p31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Disclosures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 financial disclosures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Breathe air, drink water, eat food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Pregnant wife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Sister lives on the coast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Grandparents with chronic medical conditions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 Industry Strategies to Address Climate Change</a:t>
            </a:r>
            <a:endParaRPr/>
          </a:p>
        </p:txBody>
      </p:sp>
      <p:sp>
        <p:nvSpPr>
          <p:cNvPr id="370" name="Google Shape;37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Green energy, rooftop solar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Sustainable materials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Minimize waste, recycle, compost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Green chemistry for drug/chemical production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Sevoflurane for inhaled anesthetics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Encourage vegetarian diet (or at least diminish meat intake), organic foods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Evisits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Recommend safe products, use recycled products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Water conservation, water 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Early warning systems for extreme heat &amp; other weather events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Counselling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Advocacy</a:t>
            </a:r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2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2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7" name="Google Shape;377;p32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8" name="Google Shape;378;p32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9" name="Google Shape;379;p32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0" name="Google Shape;380;p32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 Industry Strategies to Address Climate Change</a:t>
            </a:r>
            <a:endParaRPr/>
          </a:p>
        </p:txBody>
      </p:sp>
      <p:pic>
        <p:nvPicPr>
          <p:cNvPr id="386" name="Google Shape;3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1" y="1219500"/>
            <a:ext cx="3992926" cy="310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3186" y="1667163"/>
            <a:ext cx="3992915" cy="221166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3"/>
          <p:cNvSpPr txBox="1"/>
          <p:nvPr>
            <p:ph idx="1" type="body"/>
          </p:nvPr>
        </p:nvSpPr>
        <p:spPr>
          <a:xfrm>
            <a:off x="5633594" y="3878825"/>
            <a:ext cx="22521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U.S. Department of Agriculture</a:t>
            </a:r>
            <a:endParaRPr sz="1000"/>
          </a:p>
        </p:txBody>
      </p:sp>
      <p:sp>
        <p:nvSpPr>
          <p:cNvPr id="389" name="Google Shape;389;p33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3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3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3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5" name="Google Shape;395;p33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6" name="Google Shape;396;p33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8" name="Google Shape;398;p33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Physicians</a:t>
            </a:r>
            <a:endParaRPr/>
          </a:p>
        </p:txBody>
      </p:sp>
      <p:sp>
        <p:nvSpPr>
          <p:cNvPr id="404" name="Google Shape;404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Physicians for Social Responsibility (PSR)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Shared the Nobel Prize in 1985 for their work on nuclear disarmament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Added action on climate change as their second policy position (out of two)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American College of Physicians </a:t>
            </a:r>
            <a:endParaRPr/>
          </a:p>
        </p:txBody>
      </p:sp>
      <p:pic>
        <p:nvPicPr>
          <p:cNvPr id="405" name="Google Shape;4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5850" y="2359925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4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4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4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4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2" name="Google Shape;412;p34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3" name="Google Shape;413;p34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4" name="Google Shape;414;p34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15" name="Google Shape;415;p34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21" name="Google Shape;42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Environmental Protection Agency. e</a:t>
            </a:r>
            <a:r>
              <a:rPr lang="en" sz="1100"/>
              <a:t>pa.gov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Intergovernmental Panel on Climate Change (IPCC).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Crowley RA; Health and Public Policy Committee of the American College of Physicians. Climate Change and Health: A Position Paper of the American College of Physicians. </a:t>
            </a:r>
            <a:r>
              <a:rPr i="1" lang="en" sz="1100"/>
              <a:t>Ann Intern Med. </a:t>
            </a:r>
            <a:r>
              <a:rPr lang="en" sz="1100"/>
              <a:t>2016 May 3;164(9):608-10. 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Crowley RA; Health and Public Policy Committee of the American College of Physicians. Climate Change and Health: A Position Paper of the American College of Physicians. </a:t>
            </a:r>
            <a:r>
              <a:rPr i="1" lang="en" sz="1100"/>
              <a:t>Ann Intern Med.</a:t>
            </a:r>
            <a:r>
              <a:rPr lang="en" sz="1100"/>
              <a:t> 2016 May 3;164(9):608-10.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U.S. Global Change Research Program (USGCRP). The Impacts of Climate Change on Human Health in the United States: A Scientific Assessment. April 2016.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Schraufnagel DE, Balmes JR, Cowl CT, et al. Air Pollution and Noncommunicable Diseases: A Review by the Forum of International Respiratory Societies' Environmental Committee, Part 2: Air Pollution and Organ Systems. </a:t>
            </a:r>
            <a:r>
              <a:rPr i="1" lang="en" sz="1100"/>
              <a:t>Chest</a:t>
            </a:r>
            <a:r>
              <a:rPr lang="en" sz="1100"/>
              <a:t>. 2019;155(2):417-426.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Yasny JS, White J. Environmental implications of anesthetic gases. </a:t>
            </a:r>
            <a:r>
              <a:rPr i="1" lang="en" sz="1100"/>
              <a:t>Anesth Prog</a:t>
            </a:r>
            <a:r>
              <a:rPr lang="en" sz="1100"/>
              <a:t>. 2012;59(4):154-158.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Aung S, Vittinghoff E, Marcus GM. Pandemic-Related Pollution Decline and ST-Segment‒Elevation Myocardial Infarctions. </a:t>
            </a:r>
            <a:r>
              <a:rPr i="1" lang="en" sz="1100"/>
              <a:t>J Am Heart Assoc.</a:t>
            </a:r>
            <a:r>
              <a:rPr lang="en" sz="1100"/>
              <a:t> 2022 Apr 5;11(7):e024605.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American Lung Association. </a:t>
            </a:r>
            <a:r>
              <a:rPr i="1" lang="en" sz="1100"/>
              <a:t>State of the Air.</a:t>
            </a:r>
            <a:r>
              <a:rPr lang="en" sz="1100"/>
              <a:t> 2022 May.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U.S. Department of Agriculture. usda.gov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Tilman, Clark. Global Diets Link Environmental Sustainability and Human Health. </a:t>
            </a:r>
            <a:r>
              <a:rPr i="1" lang="en" sz="1100"/>
              <a:t>Nature.</a:t>
            </a:r>
            <a:r>
              <a:rPr lang="en" sz="1100"/>
              <a:t> 2014.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Groundswell Report. </a:t>
            </a:r>
            <a:r>
              <a:rPr i="1" lang="en" sz="1100"/>
              <a:t>World Bank.</a:t>
            </a:r>
            <a:r>
              <a:rPr lang="en" sz="1100"/>
              <a:t> 2016.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Overview of climate change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Adverse impacts of climate change on the health of patients/populations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Adverse impacts of the healthcare industry on the climate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Planned &amp; possible responses for the field of healthcare to address the above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Anthroponosis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Causes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Fossil fuels &amp; emissions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Carbon dioxide, methane, fluorocarbons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Aerosols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Pollution (air, land, water)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Resource utilization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Farming &amp; livestock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Effects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Global warming &amp; altered ecosystems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Severe weather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Poisoning, particles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Resource scarcity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425" y="1409513"/>
            <a:ext cx="3258874" cy="2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6881550" y="3734000"/>
            <a:ext cx="642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EPA</a:t>
            </a:r>
            <a:endParaRPr sz="1000"/>
          </a:p>
        </p:txBody>
      </p:sp>
      <p:sp>
        <p:nvSpPr>
          <p:cNvPr id="91" name="Google Shape;91;p16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Climate Change on Health 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Weather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Air pollution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Water pollution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Plastics, fine particles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Disease vector habitat shifts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Disproportionate </a:t>
            </a:r>
            <a:r>
              <a:rPr lang="en"/>
              <a:t>Impact of Climate Change on Health </a:t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020988" y="4090463"/>
            <a:ext cx="642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EPA</a:t>
            </a:r>
            <a:endParaRPr sz="1000"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2992" l="940" r="1135" t="4935"/>
          <a:stretch/>
        </p:blipFill>
        <p:spPr>
          <a:xfrm>
            <a:off x="4964461" y="1148700"/>
            <a:ext cx="2755689" cy="294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311700" y="1152475"/>
            <a:ext cx="8520600" cy="25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Weather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Air pollution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Water pollution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Plastics, fine particles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Disease vector habitat shifts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Disproportionate Impact of Climate Change on Health 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6047888" y="4200375"/>
            <a:ext cx="642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EPA</a:t>
            </a:r>
            <a:endParaRPr sz="1000"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325" y="1017725"/>
            <a:ext cx="2753750" cy="318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>
            <p:ph idx="1" type="body"/>
          </p:nvPr>
        </p:nvSpPr>
        <p:spPr>
          <a:xfrm>
            <a:off x="311700" y="1152475"/>
            <a:ext cx="8520600" cy="25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Impoverished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Unhoused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Elderly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Less formal education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Pregnant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Chronically ill, disability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Certain occupations</a:t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Climate Change on Health (continued)</a:t>
            </a:r>
            <a:endParaRPr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Weather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Heat waves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Droughts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Flooding, rising oceans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Extreme weather events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Wildfires</a:t>
            </a:r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52996" l="0" r="49459" t="0"/>
          <a:stretch/>
        </p:blipFill>
        <p:spPr>
          <a:xfrm>
            <a:off x="3862673" y="1508269"/>
            <a:ext cx="2044925" cy="132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7210075" y="3952725"/>
            <a:ext cx="642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EPA</a:t>
            </a:r>
            <a:endParaRPr sz="1000"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450" y="1768625"/>
            <a:ext cx="2601850" cy="21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7268" l="49459" r="0" t="43850"/>
          <a:stretch/>
        </p:blipFill>
        <p:spPr>
          <a:xfrm>
            <a:off x="3862675" y="2834213"/>
            <a:ext cx="2044925" cy="13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of Climate Change on Health (continued)</a:t>
            </a:r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Weather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Heat waves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Droughts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Flooding, r</a:t>
            </a:r>
            <a:r>
              <a:rPr lang="en"/>
              <a:t>ising oceans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Extreme weather events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Wildfires</a:t>
            </a:r>
            <a:endParaRPr/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5862013" y="4223950"/>
            <a:ext cx="642600" cy="3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/>
              <a:t>EPA</a:t>
            </a:r>
            <a:endParaRPr sz="1000"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325" y="1076286"/>
            <a:ext cx="3773974" cy="31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>
            <a:off x="0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1821300" y="4572000"/>
            <a:ext cx="1840200" cy="57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366137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5493763" y="4572000"/>
            <a:ext cx="18213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7311625" y="4572000"/>
            <a:ext cx="1832400" cy="571500"/>
          </a:xfrm>
          <a:prstGeom prst="rect">
            <a:avLst/>
          </a:prstGeom>
          <a:solidFill>
            <a:srgbClr val="659F8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364488" y="4658100"/>
            <a:ext cx="10923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2077732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Public Health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7574350" y="4658100"/>
            <a:ext cx="1327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Strategies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3920796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Local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5745857" y="4658100"/>
            <a:ext cx="13137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Healthcare</a:t>
            </a:r>
            <a:endParaRPr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