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7" r:id="rId3"/>
    <p:sldMasterId id="2147483701" r:id="rId4"/>
    <p:sldMasterId id="2147483713" r:id="rId5"/>
    <p:sldMasterId id="2147483719" r:id="rId6"/>
    <p:sldMasterId id="2147483721" r:id="rId7"/>
    <p:sldMasterId id="2147483744" r:id="rId8"/>
  </p:sldMasterIdLst>
  <p:notesMasterIdLst>
    <p:notesMasterId r:id="rId63"/>
  </p:notesMasterIdLst>
  <p:sldIdLst>
    <p:sldId id="256" r:id="rId9"/>
    <p:sldId id="281" r:id="rId10"/>
    <p:sldId id="282" r:id="rId11"/>
    <p:sldId id="283" r:id="rId12"/>
    <p:sldId id="634" r:id="rId13"/>
    <p:sldId id="633" r:id="rId14"/>
    <p:sldId id="292" r:id="rId15"/>
    <p:sldId id="1747256749" r:id="rId16"/>
    <p:sldId id="293" r:id="rId17"/>
    <p:sldId id="294" r:id="rId18"/>
    <p:sldId id="284" r:id="rId19"/>
    <p:sldId id="285" r:id="rId20"/>
    <p:sldId id="286" r:id="rId21"/>
    <p:sldId id="637" r:id="rId22"/>
    <p:sldId id="635" r:id="rId23"/>
    <p:sldId id="264" r:id="rId24"/>
    <p:sldId id="287" r:id="rId25"/>
    <p:sldId id="1747256719" r:id="rId26"/>
    <p:sldId id="1747256720" r:id="rId27"/>
    <p:sldId id="1747256721" r:id="rId28"/>
    <p:sldId id="1747256722" r:id="rId29"/>
    <p:sldId id="1747256683" r:id="rId30"/>
    <p:sldId id="1747256695" r:id="rId31"/>
    <p:sldId id="1747256692" r:id="rId32"/>
    <p:sldId id="1747256693" r:id="rId33"/>
    <p:sldId id="1747256694" r:id="rId34"/>
    <p:sldId id="1747256741" r:id="rId35"/>
    <p:sldId id="279" r:id="rId36"/>
    <p:sldId id="622" r:id="rId37"/>
    <p:sldId id="531" r:id="rId38"/>
    <p:sldId id="1747256723" r:id="rId39"/>
    <p:sldId id="1747256733" r:id="rId40"/>
    <p:sldId id="1747256746" r:id="rId41"/>
    <p:sldId id="1747256745" r:id="rId42"/>
    <p:sldId id="1747256737" r:id="rId43"/>
    <p:sldId id="277" r:id="rId44"/>
    <p:sldId id="1747256747" r:id="rId45"/>
    <p:sldId id="1747256727" r:id="rId46"/>
    <p:sldId id="290" r:id="rId47"/>
    <p:sldId id="1747256739" r:id="rId48"/>
    <p:sldId id="475" r:id="rId49"/>
    <p:sldId id="422" r:id="rId50"/>
    <p:sldId id="1747256740" r:id="rId51"/>
    <p:sldId id="272" r:id="rId52"/>
    <p:sldId id="1747256724" r:id="rId53"/>
    <p:sldId id="1747256742" r:id="rId54"/>
    <p:sldId id="1747256729" r:id="rId55"/>
    <p:sldId id="1747256735" r:id="rId56"/>
    <p:sldId id="1747256744" r:id="rId57"/>
    <p:sldId id="474" r:id="rId58"/>
    <p:sldId id="1747256743" r:id="rId59"/>
    <p:sldId id="1747256717" r:id="rId60"/>
    <p:sldId id="1747256716" r:id="rId61"/>
    <p:sldId id="554"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1CFB74-1FE2-40B9-9633-8A64C91226E2}">
          <p14:sldIdLst>
            <p14:sldId id="256"/>
            <p14:sldId id="281"/>
            <p14:sldId id="282"/>
            <p14:sldId id="283"/>
            <p14:sldId id="634"/>
            <p14:sldId id="633"/>
            <p14:sldId id="292"/>
            <p14:sldId id="1747256749"/>
            <p14:sldId id="293"/>
            <p14:sldId id="294"/>
            <p14:sldId id="284"/>
            <p14:sldId id="285"/>
            <p14:sldId id="286"/>
            <p14:sldId id="637"/>
            <p14:sldId id="635"/>
            <p14:sldId id="264"/>
            <p14:sldId id="287"/>
            <p14:sldId id="1747256719"/>
            <p14:sldId id="1747256720"/>
            <p14:sldId id="1747256721"/>
            <p14:sldId id="1747256722"/>
            <p14:sldId id="1747256683"/>
            <p14:sldId id="1747256695"/>
            <p14:sldId id="1747256692"/>
            <p14:sldId id="1747256693"/>
            <p14:sldId id="1747256694"/>
            <p14:sldId id="1747256741"/>
            <p14:sldId id="279"/>
            <p14:sldId id="622"/>
            <p14:sldId id="531"/>
            <p14:sldId id="1747256723"/>
            <p14:sldId id="1747256733"/>
            <p14:sldId id="1747256746"/>
            <p14:sldId id="1747256745"/>
            <p14:sldId id="1747256737"/>
            <p14:sldId id="277"/>
            <p14:sldId id="1747256747"/>
            <p14:sldId id="1747256727"/>
            <p14:sldId id="290"/>
            <p14:sldId id="1747256739"/>
            <p14:sldId id="475"/>
            <p14:sldId id="422"/>
            <p14:sldId id="1747256740"/>
            <p14:sldId id="272"/>
            <p14:sldId id="1747256724"/>
            <p14:sldId id="1747256742"/>
            <p14:sldId id="1747256729"/>
            <p14:sldId id="1747256735"/>
            <p14:sldId id="1747256744"/>
            <p14:sldId id="474"/>
            <p14:sldId id="1747256743"/>
            <p14:sldId id="1747256717"/>
            <p14:sldId id="1747256716"/>
            <p14:sldId id="55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moud, Fade" initials="MF" lastIdx="1" clrIdx="0">
    <p:extLst>
      <p:ext uri="{19B8F6BF-5375-455C-9EA6-DF929625EA0E}">
        <p15:presenceInfo xmlns:p15="http://schemas.microsoft.com/office/powerpoint/2012/main" userId="S-1-5-21-45967694-370826977-176895030-1374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23E69D-2A2A-4BA8-99FA-E18188913DD4}" v="4" dt="2026-05-26T02:10:01.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1" autoAdjust="0"/>
    <p:restoredTop sz="94658"/>
  </p:normalViewPr>
  <p:slideViewPr>
    <p:cSldViewPr snapToGrid="0">
      <p:cViewPr varScale="1">
        <p:scale>
          <a:sx n="120" d="100"/>
          <a:sy n="120" d="100"/>
        </p:scale>
        <p:origin x="528" y="1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967CC-5CB6-4C23-8A39-1186CD5A0BCC}" type="datetimeFigureOut">
              <a:rPr lang="en-US" smtClean="0"/>
              <a:t>5/25/26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061EF-5F5F-4C9F-86B5-82CFAD3DEDAF}" type="slidenum">
              <a:rPr lang="en-US" smtClean="0"/>
              <a:t>‹#›</a:t>
            </a:fld>
            <a:endParaRPr lang="en-US"/>
          </a:p>
        </p:txBody>
      </p:sp>
    </p:spTree>
    <p:extLst>
      <p:ext uri="{BB962C8B-B14F-4D97-AF65-F5344CB8AC3E}">
        <p14:creationId xmlns:p14="http://schemas.microsoft.com/office/powerpoint/2010/main" val="4266177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9D6D8E-386E-49C9-9613-72F1ECEAA0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0877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2725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522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3079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3928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8990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8513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4802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30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7D9AB-C484-DC27-5F59-A4E700184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CEAF7-059B-1B1A-94F8-AF1E666D01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BB972-46E3-85EB-F124-0594EBEB90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CC6458-4FEA-F8F9-3378-61EBB6CBAE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2789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0271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precise</a:t>
            </a:r>
            <a:r>
              <a:rPr lang="en-US" baseline="0" dirty="0"/>
              <a:t> mechanism of injury to the endocrine system triggered by these drugs is yet to be fully elucidated. </a:t>
            </a:r>
          </a:p>
          <a:p>
            <a:r>
              <a:rPr lang="en-US" baseline="0" dirty="0"/>
              <a:t>Hypophysitis typically seen with </a:t>
            </a:r>
            <a:r>
              <a:rPr lang="en-US" baseline="0" dirty="0" err="1"/>
              <a:t>Yervoy</a:t>
            </a:r>
            <a:r>
              <a:rPr lang="en-US" baseline="0" dirty="0"/>
              <a:t>, typically affects males, fatigue, headaches, nausea, memory loss, hallucinations, </a:t>
            </a:r>
            <a:r>
              <a:rPr lang="en-US" baseline="0" dirty="0" err="1"/>
              <a:t>etc</a:t>
            </a:r>
            <a:r>
              <a:rPr lang="en-US" baseline="0" dirty="0"/>
              <a:t>, onset after 6-12 weeks.  </a:t>
            </a:r>
          </a:p>
          <a:p>
            <a:endParaRPr lang="en-US" baseline="0" dirty="0"/>
          </a:p>
          <a:p>
            <a:r>
              <a:rPr lang="en-US" baseline="0" dirty="0"/>
              <a:t>The pathogenesis of this adverse event is not clear yet. One </a:t>
            </a:r>
            <a:r>
              <a:rPr lang="en-US" baseline="0" dirty="0" err="1"/>
              <a:t>hypothysis</a:t>
            </a:r>
            <a:r>
              <a:rPr lang="en-US" baseline="0" dirty="0"/>
              <a:t> is that the damage results from CD4 and CD8 activation with T reg depletion, these cells directly invade the tissue and results in inflammation, the other hypothesis is that the T cells react to tumor associated antigens which are antigens shared by the tumor and normal cells in the pituitary; this reaction leads to both tumor regression and hypophysitis.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9D6D8E-386E-49C9-9613-72F1ECEAA0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007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2554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0E22B-F7C4-1E4C-80C2-07E0DAA321D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8756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85075" indent="0" algn="ctr">
              <a:buNone/>
              <a:defRPr/>
            </a:lvl2pPr>
            <a:lvl3pPr marL="770148" indent="0" algn="ctr">
              <a:buNone/>
              <a:defRPr/>
            </a:lvl3pPr>
            <a:lvl4pPr marL="1155222" indent="0" algn="ctr">
              <a:buNone/>
              <a:defRPr/>
            </a:lvl4pPr>
            <a:lvl5pPr marL="1540296" indent="0" algn="ctr">
              <a:buNone/>
              <a:defRPr/>
            </a:lvl5pPr>
            <a:lvl6pPr marL="1925369" indent="0" algn="ctr">
              <a:buNone/>
              <a:defRPr/>
            </a:lvl6pPr>
            <a:lvl7pPr marL="2310443" indent="0" algn="ctr">
              <a:buNone/>
              <a:defRPr/>
            </a:lvl7pPr>
            <a:lvl8pPr marL="2695518" indent="0" algn="ctr">
              <a:buNone/>
              <a:defRPr/>
            </a:lvl8pPr>
            <a:lvl9pPr marL="3080591"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3CA1D4E-3394-4F84-8397-793CA8C189C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17AE74-6271-4E81-AFE3-4FF48682EC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EACDCC7-E3EB-45E9-977F-F7194CB2F28C}"/>
              </a:ext>
            </a:extLst>
          </p:cNvPr>
          <p:cNvSpPr>
            <a:spLocks noGrp="1" noChangeArrowheads="1"/>
          </p:cNvSpPr>
          <p:nvPr>
            <p:ph type="sldNum" sz="quarter" idx="12"/>
          </p:nvPr>
        </p:nvSpPr>
        <p:spPr>
          <a:ln/>
        </p:spPr>
        <p:txBody>
          <a:bodyPr/>
          <a:lstStyle>
            <a:lvl1pPr>
              <a:defRPr/>
            </a:lvl1pPr>
          </a:lstStyle>
          <a:p>
            <a:pPr>
              <a:defRPr/>
            </a:pPr>
            <a:fld id="{D66F6B91-D08B-4717-8F57-73F20682344C}" type="slidenum">
              <a:rPr lang="en-US" altLang="en-US"/>
              <a:pPr>
                <a:defRPr/>
              </a:pPr>
              <a:t>‹#›</a:t>
            </a:fld>
            <a:endParaRPr lang="en-US" altLang="en-US"/>
          </a:p>
        </p:txBody>
      </p:sp>
    </p:spTree>
    <p:extLst>
      <p:ext uri="{BB962C8B-B14F-4D97-AF65-F5344CB8AC3E}">
        <p14:creationId xmlns:p14="http://schemas.microsoft.com/office/powerpoint/2010/main" val="418979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9153396-6A14-4C2B-ACEA-EB7216EC6C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CA20147-52F0-4F7E-A511-E230101FBD4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965771-C49A-4655-8780-34A41E23F5F7}"/>
              </a:ext>
            </a:extLst>
          </p:cNvPr>
          <p:cNvSpPr>
            <a:spLocks noGrp="1" noChangeArrowheads="1"/>
          </p:cNvSpPr>
          <p:nvPr>
            <p:ph type="sldNum" sz="quarter" idx="12"/>
          </p:nvPr>
        </p:nvSpPr>
        <p:spPr>
          <a:ln/>
        </p:spPr>
        <p:txBody>
          <a:bodyPr/>
          <a:lstStyle>
            <a:lvl1pPr>
              <a:defRPr/>
            </a:lvl1pPr>
          </a:lstStyle>
          <a:p>
            <a:pPr>
              <a:defRPr/>
            </a:pPr>
            <a:fld id="{01CC4E6A-24A0-4869-AFC1-E415E2AFF66A}" type="slidenum">
              <a:rPr lang="en-US" altLang="en-US"/>
              <a:pPr>
                <a:defRPr/>
              </a:pPr>
              <a:t>‹#›</a:t>
            </a:fld>
            <a:endParaRPr lang="en-US" altLang="en-US"/>
          </a:p>
        </p:txBody>
      </p:sp>
    </p:spTree>
    <p:extLst>
      <p:ext uri="{BB962C8B-B14F-4D97-AF65-F5344CB8AC3E}">
        <p14:creationId xmlns:p14="http://schemas.microsoft.com/office/powerpoint/2010/main" val="419217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7"/>
            <a:ext cx="10363200" cy="1362075"/>
          </a:xfrm>
        </p:spPr>
        <p:txBody>
          <a:bodyPr anchor="t"/>
          <a:lstStyle>
            <a:lvl1pPr algn="l">
              <a:defRPr sz="3370" b="1" cap="all"/>
            </a:lvl1pPr>
          </a:lstStyle>
          <a:p>
            <a:r>
              <a:rPr lang="en-US"/>
              <a:t>Click to edit Master title style</a:t>
            </a:r>
          </a:p>
        </p:txBody>
      </p:sp>
      <p:sp>
        <p:nvSpPr>
          <p:cNvPr id="3" name="Text Placeholder 2"/>
          <p:cNvSpPr>
            <a:spLocks noGrp="1"/>
          </p:cNvSpPr>
          <p:nvPr>
            <p:ph type="body" idx="1"/>
          </p:nvPr>
        </p:nvSpPr>
        <p:spPr>
          <a:xfrm>
            <a:off x="963085" y="2906717"/>
            <a:ext cx="10363200" cy="1500186"/>
          </a:xfrm>
        </p:spPr>
        <p:txBody>
          <a:bodyPr anchor="b"/>
          <a:lstStyle>
            <a:lvl1pPr marL="0" indent="0">
              <a:buNone/>
              <a:defRPr sz="1684"/>
            </a:lvl1pPr>
            <a:lvl2pPr marL="385075" indent="0">
              <a:buNone/>
              <a:defRPr sz="1516"/>
            </a:lvl2pPr>
            <a:lvl3pPr marL="770148" indent="0">
              <a:buNone/>
              <a:defRPr sz="1348"/>
            </a:lvl3pPr>
            <a:lvl4pPr marL="1155222" indent="0">
              <a:buNone/>
              <a:defRPr sz="1179"/>
            </a:lvl4pPr>
            <a:lvl5pPr marL="1540296" indent="0">
              <a:buNone/>
              <a:defRPr sz="1179"/>
            </a:lvl5pPr>
            <a:lvl6pPr marL="1925369" indent="0">
              <a:buNone/>
              <a:defRPr sz="1179"/>
            </a:lvl6pPr>
            <a:lvl7pPr marL="2310443" indent="0">
              <a:buNone/>
              <a:defRPr sz="1179"/>
            </a:lvl7pPr>
            <a:lvl8pPr marL="2695518" indent="0">
              <a:buNone/>
              <a:defRPr sz="1179"/>
            </a:lvl8pPr>
            <a:lvl9pPr marL="3080591" indent="0">
              <a:buNone/>
              <a:defRPr sz="1179"/>
            </a:lvl9pPr>
          </a:lstStyle>
          <a:p>
            <a:pPr lvl="0"/>
            <a:r>
              <a:rPr lang="en-US"/>
              <a:t>Click to edit Master text styles</a:t>
            </a:r>
          </a:p>
        </p:txBody>
      </p:sp>
      <p:sp>
        <p:nvSpPr>
          <p:cNvPr id="4" name="Rectangle 4">
            <a:extLst>
              <a:ext uri="{FF2B5EF4-FFF2-40B4-BE49-F238E27FC236}">
                <a16:creationId xmlns:a16="http://schemas.microsoft.com/office/drawing/2014/main" id="{C9192949-0B4E-4EB6-8EFC-2810DEA11C5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75112D-A1E0-4C17-BA14-C705786EFA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371239B-4614-4E66-92E6-57A891245802}"/>
              </a:ext>
            </a:extLst>
          </p:cNvPr>
          <p:cNvSpPr>
            <a:spLocks noGrp="1" noChangeArrowheads="1"/>
          </p:cNvSpPr>
          <p:nvPr>
            <p:ph type="sldNum" sz="quarter" idx="12"/>
          </p:nvPr>
        </p:nvSpPr>
        <p:spPr>
          <a:ln/>
        </p:spPr>
        <p:txBody>
          <a:bodyPr/>
          <a:lstStyle>
            <a:lvl1pPr>
              <a:defRPr/>
            </a:lvl1pPr>
          </a:lstStyle>
          <a:p>
            <a:pPr>
              <a:defRPr/>
            </a:pPr>
            <a:fld id="{1608A6F8-795B-46D3-82D1-624AE6895222}" type="slidenum">
              <a:rPr lang="en-US" altLang="en-US"/>
              <a:pPr>
                <a:defRPr/>
              </a:pPr>
              <a:t>‹#›</a:t>
            </a:fld>
            <a:endParaRPr lang="en-US" altLang="en-US"/>
          </a:p>
        </p:txBody>
      </p:sp>
    </p:spTree>
    <p:extLst>
      <p:ext uri="{BB962C8B-B14F-4D97-AF65-F5344CB8AC3E}">
        <p14:creationId xmlns:p14="http://schemas.microsoft.com/office/powerpoint/2010/main" val="1329549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2" y="1981200"/>
            <a:ext cx="5080000" cy="4114800"/>
          </a:xfrm>
        </p:spPr>
        <p:txBody>
          <a:bodyPr/>
          <a:lstStyle>
            <a:lvl1pPr>
              <a:defRPr sz="2358"/>
            </a:lvl1pPr>
            <a:lvl2pPr>
              <a:defRPr sz="2022"/>
            </a:lvl2pPr>
            <a:lvl3pPr>
              <a:defRPr sz="1684"/>
            </a:lvl3pPr>
            <a:lvl4pPr>
              <a:defRPr sz="1516"/>
            </a:lvl4pPr>
            <a:lvl5pPr>
              <a:defRPr sz="1516"/>
            </a:lvl5pPr>
            <a:lvl6pPr>
              <a:defRPr sz="1516"/>
            </a:lvl6pPr>
            <a:lvl7pPr>
              <a:defRPr sz="1516"/>
            </a:lvl7pPr>
            <a:lvl8pPr>
              <a:defRPr sz="1516"/>
            </a:lvl8pPr>
            <a:lvl9pPr>
              <a:defRPr sz="15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2" y="1981200"/>
            <a:ext cx="5080000" cy="4114800"/>
          </a:xfrm>
        </p:spPr>
        <p:txBody>
          <a:bodyPr/>
          <a:lstStyle>
            <a:lvl1pPr>
              <a:defRPr sz="2358"/>
            </a:lvl1pPr>
            <a:lvl2pPr>
              <a:defRPr sz="2022"/>
            </a:lvl2pPr>
            <a:lvl3pPr>
              <a:defRPr sz="1684"/>
            </a:lvl3pPr>
            <a:lvl4pPr>
              <a:defRPr sz="1516"/>
            </a:lvl4pPr>
            <a:lvl5pPr>
              <a:defRPr sz="1516"/>
            </a:lvl5pPr>
            <a:lvl6pPr>
              <a:defRPr sz="1516"/>
            </a:lvl6pPr>
            <a:lvl7pPr>
              <a:defRPr sz="1516"/>
            </a:lvl7pPr>
            <a:lvl8pPr>
              <a:defRPr sz="1516"/>
            </a:lvl8pPr>
            <a:lvl9pPr>
              <a:defRPr sz="15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493D00A-A263-49BA-BA60-6CB6E70639C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3EFC686-6E39-4445-A815-1BCECD0330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D8FEFE2-5D22-4C83-99F2-D20C92CF479B}"/>
              </a:ext>
            </a:extLst>
          </p:cNvPr>
          <p:cNvSpPr>
            <a:spLocks noGrp="1" noChangeArrowheads="1"/>
          </p:cNvSpPr>
          <p:nvPr>
            <p:ph type="sldNum" sz="quarter" idx="12"/>
          </p:nvPr>
        </p:nvSpPr>
        <p:spPr>
          <a:ln/>
        </p:spPr>
        <p:txBody>
          <a:bodyPr/>
          <a:lstStyle>
            <a:lvl1pPr>
              <a:defRPr/>
            </a:lvl1pPr>
          </a:lstStyle>
          <a:p>
            <a:pPr>
              <a:defRPr/>
            </a:pPr>
            <a:fld id="{9350C8A5-47A9-4D72-895E-A9A0F37EA3BA}" type="slidenum">
              <a:rPr lang="en-US" altLang="en-US"/>
              <a:pPr>
                <a:defRPr/>
              </a:pPr>
              <a:t>‹#›</a:t>
            </a:fld>
            <a:endParaRPr lang="en-US" altLang="en-US"/>
          </a:p>
        </p:txBody>
      </p:sp>
    </p:spTree>
    <p:extLst>
      <p:ext uri="{BB962C8B-B14F-4D97-AF65-F5344CB8AC3E}">
        <p14:creationId xmlns:p14="http://schemas.microsoft.com/office/powerpoint/2010/main" val="3583193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6" y="1535116"/>
            <a:ext cx="5386919" cy="639763"/>
          </a:xfrm>
        </p:spPr>
        <p:txBody>
          <a:bodyPr anchor="b"/>
          <a:lstStyle>
            <a:lvl1pPr marL="0" indent="0">
              <a:buNone/>
              <a:defRPr sz="2022" b="1"/>
            </a:lvl1pPr>
            <a:lvl2pPr marL="385075" indent="0">
              <a:buNone/>
              <a:defRPr sz="1684" b="1"/>
            </a:lvl2pPr>
            <a:lvl3pPr marL="770148" indent="0">
              <a:buNone/>
              <a:defRPr sz="1516" b="1"/>
            </a:lvl3pPr>
            <a:lvl4pPr marL="1155222" indent="0">
              <a:buNone/>
              <a:defRPr sz="1348" b="1"/>
            </a:lvl4pPr>
            <a:lvl5pPr marL="1540296" indent="0">
              <a:buNone/>
              <a:defRPr sz="1348" b="1"/>
            </a:lvl5pPr>
            <a:lvl6pPr marL="1925369" indent="0">
              <a:buNone/>
              <a:defRPr sz="1348" b="1"/>
            </a:lvl6pPr>
            <a:lvl7pPr marL="2310443" indent="0">
              <a:buNone/>
              <a:defRPr sz="1348" b="1"/>
            </a:lvl7pPr>
            <a:lvl8pPr marL="2695518" indent="0">
              <a:buNone/>
              <a:defRPr sz="1348" b="1"/>
            </a:lvl8pPr>
            <a:lvl9pPr marL="3080591" indent="0">
              <a:buNone/>
              <a:defRPr sz="1348" b="1"/>
            </a:lvl9pPr>
          </a:lstStyle>
          <a:p>
            <a:pPr lvl="0"/>
            <a:r>
              <a:rPr lang="en-US"/>
              <a:t>Click to edit Master text styles</a:t>
            </a:r>
          </a:p>
        </p:txBody>
      </p:sp>
      <p:sp>
        <p:nvSpPr>
          <p:cNvPr id="4" name="Content Placeholder 3"/>
          <p:cNvSpPr>
            <a:spLocks noGrp="1"/>
          </p:cNvSpPr>
          <p:nvPr>
            <p:ph sz="half" idx="2"/>
          </p:nvPr>
        </p:nvSpPr>
        <p:spPr>
          <a:xfrm>
            <a:off x="609606" y="2174879"/>
            <a:ext cx="5386919" cy="3951287"/>
          </a:xfrm>
        </p:spPr>
        <p:txBody>
          <a:bodyPr/>
          <a:lstStyle>
            <a:lvl1pPr>
              <a:defRPr sz="2022"/>
            </a:lvl1pPr>
            <a:lvl2pPr>
              <a:defRPr sz="1684"/>
            </a:lvl2pPr>
            <a:lvl3pPr>
              <a:defRPr sz="1516"/>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6"/>
            <a:ext cx="5389036" cy="639763"/>
          </a:xfrm>
        </p:spPr>
        <p:txBody>
          <a:bodyPr anchor="b"/>
          <a:lstStyle>
            <a:lvl1pPr marL="0" indent="0">
              <a:buNone/>
              <a:defRPr sz="2022" b="1"/>
            </a:lvl1pPr>
            <a:lvl2pPr marL="385075" indent="0">
              <a:buNone/>
              <a:defRPr sz="1684" b="1"/>
            </a:lvl2pPr>
            <a:lvl3pPr marL="770148" indent="0">
              <a:buNone/>
              <a:defRPr sz="1516" b="1"/>
            </a:lvl3pPr>
            <a:lvl4pPr marL="1155222" indent="0">
              <a:buNone/>
              <a:defRPr sz="1348" b="1"/>
            </a:lvl4pPr>
            <a:lvl5pPr marL="1540296" indent="0">
              <a:buNone/>
              <a:defRPr sz="1348" b="1"/>
            </a:lvl5pPr>
            <a:lvl6pPr marL="1925369" indent="0">
              <a:buNone/>
              <a:defRPr sz="1348" b="1"/>
            </a:lvl6pPr>
            <a:lvl7pPr marL="2310443" indent="0">
              <a:buNone/>
              <a:defRPr sz="1348" b="1"/>
            </a:lvl7pPr>
            <a:lvl8pPr marL="2695518" indent="0">
              <a:buNone/>
              <a:defRPr sz="1348" b="1"/>
            </a:lvl8pPr>
            <a:lvl9pPr marL="3080591" indent="0">
              <a:buNone/>
              <a:defRPr sz="1348" b="1"/>
            </a:lvl9pPr>
          </a:lstStyle>
          <a:p>
            <a:pPr lvl="0"/>
            <a:r>
              <a:rPr lang="en-US"/>
              <a:t>Click to edit Master text styles</a:t>
            </a:r>
          </a:p>
        </p:txBody>
      </p:sp>
      <p:sp>
        <p:nvSpPr>
          <p:cNvPr id="6" name="Content Placeholder 5"/>
          <p:cNvSpPr>
            <a:spLocks noGrp="1"/>
          </p:cNvSpPr>
          <p:nvPr>
            <p:ph sz="quarter" idx="4"/>
          </p:nvPr>
        </p:nvSpPr>
        <p:spPr>
          <a:xfrm>
            <a:off x="6193373" y="2174879"/>
            <a:ext cx="5389036" cy="3951287"/>
          </a:xfrm>
        </p:spPr>
        <p:txBody>
          <a:bodyPr/>
          <a:lstStyle>
            <a:lvl1pPr>
              <a:defRPr sz="2022"/>
            </a:lvl1pPr>
            <a:lvl2pPr>
              <a:defRPr sz="1684"/>
            </a:lvl2pPr>
            <a:lvl3pPr>
              <a:defRPr sz="1516"/>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F8A7F7F-F188-4712-A852-2F63CBC7E93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FF76E57-6FCA-4FA2-9C68-8C229F2CC5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6156DB4-0001-4D22-816C-A7CD8E73EA83}"/>
              </a:ext>
            </a:extLst>
          </p:cNvPr>
          <p:cNvSpPr>
            <a:spLocks noGrp="1" noChangeArrowheads="1"/>
          </p:cNvSpPr>
          <p:nvPr>
            <p:ph type="sldNum" sz="quarter" idx="12"/>
          </p:nvPr>
        </p:nvSpPr>
        <p:spPr>
          <a:ln/>
        </p:spPr>
        <p:txBody>
          <a:bodyPr/>
          <a:lstStyle>
            <a:lvl1pPr>
              <a:defRPr/>
            </a:lvl1pPr>
          </a:lstStyle>
          <a:p>
            <a:pPr>
              <a:defRPr/>
            </a:pPr>
            <a:fld id="{034D9A2B-C3D7-448C-8E40-89AC7A0F0928}" type="slidenum">
              <a:rPr lang="en-US" altLang="en-US"/>
              <a:pPr>
                <a:defRPr/>
              </a:pPr>
              <a:t>‹#›</a:t>
            </a:fld>
            <a:endParaRPr lang="en-US" altLang="en-US"/>
          </a:p>
        </p:txBody>
      </p:sp>
    </p:spTree>
    <p:extLst>
      <p:ext uri="{BB962C8B-B14F-4D97-AF65-F5344CB8AC3E}">
        <p14:creationId xmlns:p14="http://schemas.microsoft.com/office/powerpoint/2010/main" val="189430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583C9F-2658-4123-A7EA-EF34DEBA26C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875EC04-1FBF-4D8F-83C4-F2B3EC4A8B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138375C-6F59-4D77-8929-7A4243E3D7F3}"/>
              </a:ext>
            </a:extLst>
          </p:cNvPr>
          <p:cNvSpPr>
            <a:spLocks noGrp="1" noChangeArrowheads="1"/>
          </p:cNvSpPr>
          <p:nvPr>
            <p:ph type="sldNum" sz="quarter" idx="12"/>
          </p:nvPr>
        </p:nvSpPr>
        <p:spPr>
          <a:ln/>
        </p:spPr>
        <p:txBody>
          <a:bodyPr/>
          <a:lstStyle>
            <a:lvl1pPr>
              <a:defRPr/>
            </a:lvl1pPr>
          </a:lstStyle>
          <a:p>
            <a:pPr>
              <a:defRPr/>
            </a:pPr>
            <a:fld id="{7F59070F-A97E-4E05-AC56-51902B67A201}" type="slidenum">
              <a:rPr lang="en-US" altLang="en-US"/>
              <a:pPr>
                <a:defRPr/>
              </a:pPr>
              <a:t>‹#›</a:t>
            </a:fld>
            <a:endParaRPr lang="en-US" altLang="en-US"/>
          </a:p>
        </p:txBody>
      </p:sp>
    </p:spTree>
    <p:extLst>
      <p:ext uri="{BB962C8B-B14F-4D97-AF65-F5344CB8AC3E}">
        <p14:creationId xmlns:p14="http://schemas.microsoft.com/office/powerpoint/2010/main" val="167929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21A788-A90B-4B35-8D3F-5BB593ACB5C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C7BABF2-472E-4C07-8C17-78B09F59B9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921CCB3-2D10-4D84-B6B8-CD90D97FE81A}"/>
              </a:ext>
            </a:extLst>
          </p:cNvPr>
          <p:cNvSpPr>
            <a:spLocks noGrp="1" noChangeArrowheads="1"/>
          </p:cNvSpPr>
          <p:nvPr>
            <p:ph type="sldNum" sz="quarter" idx="12"/>
          </p:nvPr>
        </p:nvSpPr>
        <p:spPr>
          <a:ln/>
        </p:spPr>
        <p:txBody>
          <a:bodyPr/>
          <a:lstStyle>
            <a:lvl1pPr>
              <a:defRPr/>
            </a:lvl1pPr>
          </a:lstStyle>
          <a:p>
            <a:pPr>
              <a:defRPr/>
            </a:pPr>
            <a:fld id="{C54B8C37-42AA-47B5-9BF5-0E601A98FA4C}" type="slidenum">
              <a:rPr lang="en-US" altLang="en-US"/>
              <a:pPr>
                <a:defRPr/>
              </a:pPr>
              <a:t>‹#›</a:t>
            </a:fld>
            <a:endParaRPr lang="en-US" altLang="en-US"/>
          </a:p>
        </p:txBody>
      </p:sp>
    </p:spTree>
    <p:extLst>
      <p:ext uri="{BB962C8B-B14F-4D97-AF65-F5344CB8AC3E}">
        <p14:creationId xmlns:p14="http://schemas.microsoft.com/office/powerpoint/2010/main" val="734890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50"/>
            <a:ext cx="4011084" cy="1162050"/>
          </a:xfrm>
        </p:spPr>
        <p:txBody>
          <a:bodyPr anchor="b"/>
          <a:lstStyle>
            <a:lvl1pPr algn="l">
              <a:defRPr sz="1684" b="1"/>
            </a:lvl1pPr>
          </a:lstStyle>
          <a:p>
            <a:r>
              <a:rPr lang="en-US"/>
              <a:t>Click to edit Master title style</a:t>
            </a:r>
          </a:p>
        </p:txBody>
      </p:sp>
      <p:sp>
        <p:nvSpPr>
          <p:cNvPr id="3" name="Content Placeholder 2"/>
          <p:cNvSpPr>
            <a:spLocks noGrp="1"/>
          </p:cNvSpPr>
          <p:nvPr>
            <p:ph idx="1"/>
          </p:nvPr>
        </p:nvSpPr>
        <p:spPr>
          <a:xfrm>
            <a:off x="4766736" y="273057"/>
            <a:ext cx="6815667" cy="5853114"/>
          </a:xfrm>
        </p:spPr>
        <p:txBody>
          <a:bodyPr/>
          <a:lstStyle>
            <a:lvl1pPr>
              <a:defRPr sz="2695"/>
            </a:lvl1pPr>
            <a:lvl2pPr>
              <a:defRPr sz="2358"/>
            </a:lvl2pPr>
            <a:lvl3pPr>
              <a:defRPr sz="2022"/>
            </a:lvl3pPr>
            <a:lvl4pPr>
              <a:defRPr sz="1684"/>
            </a:lvl4pPr>
            <a:lvl5pPr>
              <a:defRPr sz="1684"/>
            </a:lvl5pPr>
            <a:lvl6pPr>
              <a:defRPr sz="1684"/>
            </a:lvl6pPr>
            <a:lvl7pPr>
              <a:defRPr sz="1684"/>
            </a:lvl7pPr>
            <a:lvl8pPr>
              <a:defRPr sz="1684"/>
            </a:lvl8pPr>
            <a:lvl9pPr>
              <a:defRPr sz="16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6"/>
            <a:ext cx="4011084" cy="4691064"/>
          </a:xfrm>
        </p:spPr>
        <p:txBody>
          <a:bodyPr/>
          <a:lstStyle>
            <a:lvl1pPr marL="0" indent="0">
              <a:buNone/>
              <a:defRPr sz="1179"/>
            </a:lvl1pPr>
            <a:lvl2pPr marL="385075" indent="0">
              <a:buNone/>
              <a:defRPr sz="1010"/>
            </a:lvl2pPr>
            <a:lvl3pPr marL="770148" indent="0">
              <a:buNone/>
              <a:defRPr sz="842"/>
            </a:lvl3pPr>
            <a:lvl4pPr marL="1155222" indent="0">
              <a:buNone/>
              <a:defRPr sz="758"/>
            </a:lvl4pPr>
            <a:lvl5pPr marL="1540296" indent="0">
              <a:buNone/>
              <a:defRPr sz="758"/>
            </a:lvl5pPr>
            <a:lvl6pPr marL="1925369" indent="0">
              <a:buNone/>
              <a:defRPr sz="758"/>
            </a:lvl6pPr>
            <a:lvl7pPr marL="2310443" indent="0">
              <a:buNone/>
              <a:defRPr sz="758"/>
            </a:lvl7pPr>
            <a:lvl8pPr marL="2695518" indent="0">
              <a:buNone/>
              <a:defRPr sz="758"/>
            </a:lvl8pPr>
            <a:lvl9pPr marL="3080591" indent="0">
              <a:buNone/>
              <a:defRPr sz="758"/>
            </a:lvl9pPr>
          </a:lstStyle>
          <a:p>
            <a:pPr lvl="0"/>
            <a:r>
              <a:rPr lang="en-US"/>
              <a:t>Click to edit Master text styles</a:t>
            </a:r>
          </a:p>
        </p:txBody>
      </p:sp>
      <p:sp>
        <p:nvSpPr>
          <p:cNvPr id="5" name="Rectangle 4">
            <a:extLst>
              <a:ext uri="{FF2B5EF4-FFF2-40B4-BE49-F238E27FC236}">
                <a16:creationId xmlns:a16="http://schemas.microsoft.com/office/drawing/2014/main" id="{FAD6E00A-B1EB-4B41-8A7F-7490C8BD5F8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506BE0-01AF-4EC4-B0A2-2C6DD24EA6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886A6F-D622-4A35-B2D9-1A8529D75F6D}"/>
              </a:ext>
            </a:extLst>
          </p:cNvPr>
          <p:cNvSpPr>
            <a:spLocks noGrp="1" noChangeArrowheads="1"/>
          </p:cNvSpPr>
          <p:nvPr>
            <p:ph type="sldNum" sz="quarter" idx="12"/>
          </p:nvPr>
        </p:nvSpPr>
        <p:spPr>
          <a:ln/>
        </p:spPr>
        <p:txBody>
          <a:bodyPr/>
          <a:lstStyle>
            <a:lvl1pPr>
              <a:defRPr/>
            </a:lvl1pPr>
          </a:lstStyle>
          <a:p>
            <a:pPr>
              <a:defRPr/>
            </a:pPr>
            <a:fld id="{79434B76-FDCB-4CC5-A85C-3DE9D1292132}" type="slidenum">
              <a:rPr lang="en-US" altLang="en-US"/>
              <a:pPr>
                <a:defRPr/>
              </a:pPr>
              <a:t>‹#›</a:t>
            </a:fld>
            <a:endParaRPr lang="en-US" altLang="en-US"/>
          </a:p>
        </p:txBody>
      </p:sp>
    </p:spTree>
    <p:extLst>
      <p:ext uri="{BB962C8B-B14F-4D97-AF65-F5344CB8AC3E}">
        <p14:creationId xmlns:p14="http://schemas.microsoft.com/office/powerpoint/2010/main" val="339825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5"/>
            <a:ext cx="7315200" cy="566739"/>
          </a:xfrm>
        </p:spPr>
        <p:txBody>
          <a:bodyPr anchor="b"/>
          <a:lstStyle>
            <a:lvl1pPr algn="l">
              <a:defRPr sz="1684" b="1"/>
            </a:lvl1pPr>
          </a:lstStyle>
          <a:p>
            <a:r>
              <a:rPr lang="en-US"/>
              <a:t>Click to edit Master title style</a:t>
            </a:r>
          </a:p>
        </p:txBody>
      </p:sp>
      <p:sp>
        <p:nvSpPr>
          <p:cNvPr id="3" name="Picture Placeholder 2"/>
          <p:cNvSpPr>
            <a:spLocks noGrp="1"/>
          </p:cNvSpPr>
          <p:nvPr>
            <p:ph type="pic" idx="1"/>
          </p:nvPr>
        </p:nvSpPr>
        <p:spPr>
          <a:xfrm>
            <a:off x="2389719" y="612775"/>
            <a:ext cx="7315200" cy="4114800"/>
          </a:xfrm>
        </p:spPr>
        <p:txBody>
          <a:bodyPr/>
          <a:lstStyle>
            <a:lvl1pPr marL="0" indent="0">
              <a:buNone/>
              <a:defRPr sz="2695"/>
            </a:lvl1pPr>
            <a:lvl2pPr marL="385075" indent="0">
              <a:buNone/>
              <a:defRPr sz="2358"/>
            </a:lvl2pPr>
            <a:lvl3pPr marL="770148" indent="0">
              <a:buNone/>
              <a:defRPr sz="2022"/>
            </a:lvl3pPr>
            <a:lvl4pPr marL="1155222" indent="0">
              <a:buNone/>
              <a:defRPr sz="1684"/>
            </a:lvl4pPr>
            <a:lvl5pPr marL="1540296" indent="0">
              <a:buNone/>
              <a:defRPr sz="1684"/>
            </a:lvl5pPr>
            <a:lvl6pPr marL="1925369" indent="0">
              <a:buNone/>
              <a:defRPr sz="1684"/>
            </a:lvl6pPr>
            <a:lvl7pPr marL="2310443" indent="0">
              <a:buNone/>
              <a:defRPr sz="1684"/>
            </a:lvl7pPr>
            <a:lvl8pPr marL="2695518" indent="0">
              <a:buNone/>
              <a:defRPr sz="1684"/>
            </a:lvl8pPr>
            <a:lvl9pPr marL="3080591" indent="0">
              <a:buNone/>
              <a:defRPr sz="1684"/>
            </a:lvl9pPr>
          </a:lstStyle>
          <a:p>
            <a:pPr lvl="0"/>
            <a:endParaRPr lang="en-US" noProof="0"/>
          </a:p>
        </p:txBody>
      </p:sp>
      <p:sp>
        <p:nvSpPr>
          <p:cNvPr id="4" name="Text Placeholder 3"/>
          <p:cNvSpPr>
            <a:spLocks noGrp="1"/>
          </p:cNvSpPr>
          <p:nvPr>
            <p:ph type="body" sz="half" idx="2"/>
          </p:nvPr>
        </p:nvSpPr>
        <p:spPr>
          <a:xfrm>
            <a:off x="2389719" y="5367344"/>
            <a:ext cx="7315200" cy="804861"/>
          </a:xfrm>
        </p:spPr>
        <p:txBody>
          <a:bodyPr/>
          <a:lstStyle>
            <a:lvl1pPr marL="0" indent="0">
              <a:buNone/>
              <a:defRPr sz="1179"/>
            </a:lvl1pPr>
            <a:lvl2pPr marL="385075" indent="0">
              <a:buNone/>
              <a:defRPr sz="1010"/>
            </a:lvl2pPr>
            <a:lvl3pPr marL="770148" indent="0">
              <a:buNone/>
              <a:defRPr sz="842"/>
            </a:lvl3pPr>
            <a:lvl4pPr marL="1155222" indent="0">
              <a:buNone/>
              <a:defRPr sz="758"/>
            </a:lvl4pPr>
            <a:lvl5pPr marL="1540296" indent="0">
              <a:buNone/>
              <a:defRPr sz="758"/>
            </a:lvl5pPr>
            <a:lvl6pPr marL="1925369" indent="0">
              <a:buNone/>
              <a:defRPr sz="758"/>
            </a:lvl6pPr>
            <a:lvl7pPr marL="2310443" indent="0">
              <a:buNone/>
              <a:defRPr sz="758"/>
            </a:lvl7pPr>
            <a:lvl8pPr marL="2695518" indent="0">
              <a:buNone/>
              <a:defRPr sz="758"/>
            </a:lvl8pPr>
            <a:lvl9pPr marL="3080591" indent="0">
              <a:buNone/>
              <a:defRPr sz="758"/>
            </a:lvl9pPr>
          </a:lstStyle>
          <a:p>
            <a:pPr lvl="0"/>
            <a:r>
              <a:rPr lang="en-US"/>
              <a:t>Click to edit Master text styles</a:t>
            </a:r>
          </a:p>
        </p:txBody>
      </p:sp>
      <p:sp>
        <p:nvSpPr>
          <p:cNvPr id="5" name="Rectangle 4">
            <a:extLst>
              <a:ext uri="{FF2B5EF4-FFF2-40B4-BE49-F238E27FC236}">
                <a16:creationId xmlns:a16="http://schemas.microsoft.com/office/drawing/2014/main" id="{8C9B03E2-07E5-4149-B200-056029784DD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AF7A8EF-6709-464D-B731-91A7B9D5C5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2DF5E9-E40C-48DE-B509-1B7197AB6C35}"/>
              </a:ext>
            </a:extLst>
          </p:cNvPr>
          <p:cNvSpPr>
            <a:spLocks noGrp="1" noChangeArrowheads="1"/>
          </p:cNvSpPr>
          <p:nvPr>
            <p:ph type="sldNum" sz="quarter" idx="12"/>
          </p:nvPr>
        </p:nvSpPr>
        <p:spPr>
          <a:ln/>
        </p:spPr>
        <p:txBody>
          <a:bodyPr/>
          <a:lstStyle>
            <a:lvl1pPr>
              <a:defRPr/>
            </a:lvl1pPr>
          </a:lstStyle>
          <a:p>
            <a:pPr>
              <a:defRPr/>
            </a:pPr>
            <a:fld id="{CD23747D-B3EF-4806-9EAB-BEFA29ABD7AB}" type="slidenum">
              <a:rPr lang="en-US" altLang="en-US"/>
              <a:pPr>
                <a:defRPr/>
              </a:pPr>
              <a:t>‹#›</a:t>
            </a:fld>
            <a:endParaRPr lang="en-US" altLang="en-US"/>
          </a:p>
        </p:txBody>
      </p:sp>
    </p:spTree>
    <p:extLst>
      <p:ext uri="{BB962C8B-B14F-4D97-AF65-F5344CB8AC3E}">
        <p14:creationId xmlns:p14="http://schemas.microsoft.com/office/powerpoint/2010/main" val="136339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ABE20C6-C552-4782-94EC-0FFAF145AED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11CC25E-C829-4431-B003-AB0E802DAA8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3404C31-B962-47D6-A9AA-38C922F03440}"/>
              </a:ext>
            </a:extLst>
          </p:cNvPr>
          <p:cNvSpPr>
            <a:spLocks noGrp="1" noChangeArrowheads="1"/>
          </p:cNvSpPr>
          <p:nvPr>
            <p:ph type="sldNum" sz="quarter" idx="12"/>
          </p:nvPr>
        </p:nvSpPr>
        <p:spPr>
          <a:ln/>
        </p:spPr>
        <p:txBody>
          <a:bodyPr/>
          <a:lstStyle>
            <a:lvl1pPr>
              <a:defRPr/>
            </a:lvl1pPr>
          </a:lstStyle>
          <a:p>
            <a:pPr>
              <a:defRPr/>
            </a:pPr>
            <a:fld id="{79F7AFFB-9FF7-4A83-B928-88362B4FCAE6}" type="slidenum">
              <a:rPr lang="en-US" altLang="en-US"/>
              <a:pPr>
                <a:defRPr/>
              </a:pPr>
              <a:t>‹#›</a:t>
            </a:fld>
            <a:endParaRPr lang="en-US" altLang="en-US"/>
          </a:p>
        </p:txBody>
      </p:sp>
    </p:spTree>
    <p:extLst>
      <p:ext uri="{BB962C8B-B14F-4D97-AF65-F5344CB8AC3E}">
        <p14:creationId xmlns:p14="http://schemas.microsoft.com/office/powerpoint/2010/main" val="309538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2"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7AED06-C2C8-44B0-9657-9FBB0C35020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B23ECA7-7058-41F0-8436-83032B0F7E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AC2121E-FE50-48C8-86B2-2484A63344B2}"/>
              </a:ext>
            </a:extLst>
          </p:cNvPr>
          <p:cNvSpPr>
            <a:spLocks noGrp="1" noChangeArrowheads="1"/>
          </p:cNvSpPr>
          <p:nvPr>
            <p:ph type="sldNum" sz="quarter" idx="12"/>
          </p:nvPr>
        </p:nvSpPr>
        <p:spPr>
          <a:ln/>
        </p:spPr>
        <p:txBody>
          <a:bodyPr/>
          <a:lstStyle>
            <a:lvl1pPr>
              <a:defRPr/>
            </a:lvl1pPr>
          </a:lstStyle>
          <a:p>
            <a:pPr>
              <a:defRPr/>
            </a:pPr>
            <a:fld id="{7ABB13AD-65C1-4953-84A5-CDA1DAC2EEE1}" type="slidenum">
              <a:rPr lang="en-US" altLang="en-US"/>
              <a:pPr>
                <a:defRPr/>
              </a:pPr>
              <a:t>‹#›</a:t>
            </a:fld>
            <a:endParaRPr lang="en-US" altLang="en-US"/>
          </a:p>
        </p:txBody>
      </p:sp>
    </p:spTree>
    <p:extLst>
      <p:ext uri="{BB962C8B-B14F-4D97-AF65-F5344CB8AC3E}">
        <p14:creationId xmlns:p14="http://schemas.microsoft.com/office/powerpoint/2010/main" val="970240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CEFAFFD-8A46-4928-8C5B-E822F4C48CC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119CF9F-4443-43AA-828E-5B36067D0B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E428534-C329-432A-AF97-227CFFCF7DD5}"/>
              </a:ext>
            </a:extLst>
          </p:cNvPr>
          <p:cNvSpPr>
            <a:spLocks noGrp="1" noChangeArrowheads="1"/>
          </p:cNvSpPr>
          <p:nvPr>
            <p:ph type="sldNum" sz="quarter" idx="12"/>
          </p:nvPr>
        </p:nvSpPr>
        <p:spPr>
          <a:ln/>
        </p:spPr>
        <p:txBody>
          <a:bodyPr/>
          <a:lstStyle>
            <a:lvl1pPr>
              <a:defRPr/>
            </a:lvl1pPr>
          </a:lstStyle>
          <a:p>
            <a:pPr>
              <a:defRPr/>
            </a:pPr>
            <a:fld id="{E5A76817-BCFB-4E24-930F-982397302111}" type="slidenum">
              <a:rPr lang="en-US" altLang="en-US"/>
              <a:pPr>
                <a:defRPr/>
              </a:pPr>
              <a:t>‹#›</a:t>
            </a:fld>
            <a:endParaRPr lang="en-US" altLang="en-US"/>
          </a:p>
        </p:txBody>
      </p:sp>
    </p:spTree>
    <p:extLst>
      <p:ext uri="{BB962C8B-B14F-4D97-AF65-F5344CB8AC3E}">
        <p14:creationId xmlns:p14="http://schemas.microsoft.com/office/powerpoint/2010/main" val="1146123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238125"/>
            <a:ext cx="12192000" cy="1143000"/>
          </a:xfrm>
        </p:spPr>
        <p:txBody>
          <a:bodyPr/>
          <a:lstStyle/>
          <a:p>
            <a:r>
              <a:rPr lang="en-US"/>
              <a:t>Click to edit Master title style</a:t>
            </a:r>
          </a:p>
        </p:txBody>
      </p:sp>
      <p:sp>
        <p:nvSpPr>
          <p:cNvPr id="3" name="Table Placeholder 2"/>
          <p:cNvSpPr>
            <a:spLocks noGrp="1"/>
          </p:cNvSpPr>
          <p:nvPr>
            <p:ph type="tbl" idx="1"/>
          </p:nvPr>
        </p:nvSpPr>
        <p:spPr>
          <a:xfrm>
            <a:off x="755655" y="1524001"/>
            <a:ext cx="10670116" cy="4241800"/>
          </a:xfrm>
        </p:spPr>
        <p:txBody>
          <a:bodyPr/>
          <a:lstStyle/>
          <a:p>
            <a:pPr lvl="0"/>
            <a:endParaRPr lang="en-US" noProof="0"/>
          </a:p>
        </p:txBody>
      </p:sp>
    </p:spTree>
    <p:extLst>
      <p:ext uri="{BB962C8B-B14F-4D97-AF65-F5344CB8AC3E}">
        <p14:creationId xmlns:p14="http://schemas.microsoft.com/office/powerpoint/2010/main" val="2736690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977" y="365595"/>
            <a:ext cx="10514060" cy="1325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69359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6E71DB9-8146-4670-BD56-EAB2D76FC80C}"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2797187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E71DB9-8146-4670-BD56-EAB2D76FC80C}"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1366156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E71DB9-8146-4670-BD56-EAB2D76FC80C}"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755102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E71DB9-8146-4670-BD56-EAB2D76FC80C}"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2213723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6E71DB9-8146-4670-BD56-EAB2D76FC80C}" type="datetimeFigureOut">
              <a:rPr lang="en-US" smtClean="0"/>
              <a:t>5/25/26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1220983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6E71DB9-8146-4670-BD56-EAB2D76FC80C}" type="datetimeFigureOut">
              <a:rPr lang="en-US" smtClean="0"/>
              <a:t>5/25/26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984266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E71DB9-8146-4670-BD56-EAB2D76FC80C}" type="datetimeFigureOut">
              <a:rPr lang="en-US" smtClean="0"/>
              <a:t>5/25/26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111011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E71DB9-8146-4670-BD56-EAB2D76FC80C}"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342418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E71DB9-8146-4670-BD56-EAB2D76FC80C}"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30314889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E71DB9-8146-4670-BD56-EAB2D76FC80C}"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1540503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E71DB9-8146-4670-BD56-EAB2D76FC80C}"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73F023-3E69-4747-965E-3F3F3618E141}" type="slidenum">
              <a:rPr lang="en-US" smtClean="0"/>
              <a:t>‹#›</a:t>
            </a:fld>
            <a:endParaRPr lang="en-US"/>
          </a:p>
        </p:txBody>
      </p:sp>
    </p:spTree>
    <p:extLst>
      <p:ext uri="{BB962C8B-B14F-4D97-AF65-F5344CB8AC3E}">
        <p14:creationId xmlns:p14="http://schemas.microsoft.com/office/powerpoint/2010/main" val="5716168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85075" indent="0" algn="ctr">
              <a:buNone/>
              <a:defRPr/>
            </a:lvl2pPr>
            <a:lvl3pPr marL="770148" indent="0" algn="ctr">
              <a:buNone/>
              <a:defRPr/>
            </a:lvl3pPr>
            <a:lvl4pPr marL="1155222" indent="0" algn="ctr">
              <a:buNone/>
              <a:defRPr/>
            </a:lvl4pPr>
            <a:lvl5pPr marL="1540296" indent="0" algn="ctr">
              <a:buNone/>
              <a:defRPr/>
            </a:lvl5pPr>
            <a:lvl6pPr marL="1925369" indent="0" algn="ctr">
              <a:buNone/>
              <a:defRPr/>
            </a:lvl6pPr>
            <a:lvl7pPr marL="2310443" indent="0" algn="ctr">
              <a:buNone/>
              <a:defRPr/>
            </a:lvl7pPr>
            <a:lvl8pPr marL="2695518" indent="0" algn="ctr">
              <a:buNone/>
              <a:defRPr/>
            </a:lvl8pPr>
            <a:lvl9pPr marL="3080591"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461E3DA-B9F6-4DC1-AEA5-C8AE55BEDB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560FA6D-4BA4-4B70-AA06-EB7CF4D1E5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DBC1FB6-9028-4A82-B769-8963D0D6D347}"/>
              </a:ext>
            </a:extLst>
          </p:cNvPr>
          <p:cNvSpPr>
            <a:spLocks noGrp="1" noChangeArrowheads="1"/>
          </p:cNvSpPr>
          <p:nvPr>
            <p:ph type="sldNum" sz="quarter" idx="12"/>
          </p:nvPr>
        </p:nvSpPr>
        <p:spPr>
          <a:ln/>
        </p:spPr>
        <p:txBody>
          <a:bodyPr/>
          <a:lstStyle>
            <a:lvl1pPr>
              <a:defRPr/>
            </a:lvl1pPr>
          </a:lstStyle>
          <a:p>
            <a:pPr>
              <a:defRPr/>
            </a:pPr>
            <a:fld id="{1F933751-79F6-440B-81AC-E01252779454}" type="slidenum">
              <a:rPr lang="en-US" altLang="en-US"/>
              <a:pPr>
                <a:defRPr/>
              </a:pPr>
              <a:t>‹#›</a:t>
            </a:fld>
            <a:endParaRPr lang="en-US" altLang="en-US"/>
          </a:p>
        </p:txBody>
      </p:sp>
    </p:spTree>
    <p:extLst>
      <p:ext uri="{BB962C8B-B14F-4D97-AF65-F5344CB8AC3E}">
        <p14:creationId xmlns:p14="http://schemas.microsoft.com/office/powerpoint/2010/main" val="2328743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E8B60C5-1C52-489C-A985-BF5C09CFE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8F2AE80-2C56-4695-A0EF-B2273310F3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B9611A0-E1DF-4D56-9EC0-3BA5C982657E}"/>
              </a:ext>
            </a:extLst>
          </p:cNvPr>
          <p:cNvSpPr>
            <a:spLocks noGrp="1" noChangeArrowheads="1"/>
          </p:cNvSpPr>
          <p:nvPr>
            <p:ph type="sldNum" sz="quarter" idx="12"/>
          </p:nvPr>
        </p:nvSpPr>
        <p:spPr>
          <a:ln/>
        </p:spPr>
        <p:txBody>
          <a:bodyPr/>
          <a:lstStyle>
            <a:lvl1pPr>
              <a:defRPr/>
            </a:lvl1pPr>
          </a:lstStyle>
          <a:p>
            <a:pPr>
              <a:defRPr/>
            </a:pPr>
            <a:fld id="{4492C621-E595-4113-A844-D6585FD2D23A}" type="slidenum">
              <a:rPr lang="en-US" altLang="en-US"/>
              <a:pPr>
                <a:defRPr/>
              </a:pPr>
              <a:t>‹#›</a:t>
            </a:fld>
            <a:endParaRPr lang="en-US" altLang="en-US"/>
          </a:p>
        </p:txBody>
      </p:sp>
    </p:spTree>
    <p:extLst>
      <p:ext uri="{BB962C8B-B14F-4D97-AF65-F5344CB8AC3E}">
        <p14:creationId xmlns:p14="http://schemas.microsoft.com/office/powerpoint/2010/main" val="440575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7"/>
            <a:ext cx="10363200" cy="1362075"/>
          </a:xfrm>
        </p:spPr>
        <p:txBody>
          <a:bodyPr anchor="t"/>
          <a:lstStyle>
            <a:lvl1pPr algn="l">
              <a:defRPr sz="3370" b="1" cap="all"/>
            </a:lvl1pPr>
          </a:lstStyle>
          <a:p>
            <a:r>
              <a:rPr lang="en-US"/>
              <a:t>Click to edit Master title style</a:t>
            </a:r>
          </a:p>
        </p:txBody>
      </p:sp>
      <p:sp>
        <p:nvSpPr>
          <p:cNvPr id="3" name="Text Placeholder 2"/>
          <p:cNvSpPr>
            <a:spLocks noGrp="1"/>
          </p:cNvSpPr>
          <p:nvPr>
            <p:ph type="body" idx="1"/>
          </p:nvPr>
        </p:nvSpPr>
        <p:spPr>
          <a:xfrm>
            <a:off x="963085" y="2906717"/>
            <a:ext cx="10363200" cy="1500186"/>
          </a:xfrm>
        </p:spPr>
        <p:txBody>
          <a:bodyPr anchor="b"/>
          <a:lstStyle>
            <a:lvl1pPr marL="0" indent="0">
              <a:buNone/>
              <a:defRPr sz="1684"/>
            </a:lvl1pPr>
            <a:lvl2pPr marL="385075" indent="0">
              <a:buNone/>
              <a:defRPr sz="1516"/>
            </a:lvl2pPr>
            <a:lvl3pPr marL="770148" indent="0">
              <a:buNone/>
              <a:defRPr sz="1348"/>
            </a:lvl3pPr>
            <a:lvl4pPr marL="1155222" indent="0">
              <a:buNone/>
              <a:defRPr sz="1179"/>
            </a:lvl4pPr>
            <a:lvl5pPr marL="1540296" indent="0">
              <a:buNone/>
              <a:defRPr sz="1179"/>
            </a:lvl5pPr>
            <a:lvl6pPr marL="1925369" indent="0">
              <a:buNone/>
              <a:defRPr sz="1179"/>
            </a:lvl6pPr>
            <a:lvl7pPr marL="2310443" indent="0">
              <a:buNone/>
              <a:defRPr sz="1179"/>
            </a:lvl7pPr>
            <a:lvl8pPr marL="2695518" indent="0">
              <a:buNone/>
              <a:defRPr sz="1179"/>
            </a:lvl8pPr>
            <a:lvl9pPr marL="3080591" indent="0">
              <a:buNone/>
              <a:defRPr sz="1179"/>
            </a:lvl9pPr>
          </a:lstStyle>
          <a:p>
            <a:pPr lvl="0"/>
            <a:r>
              <a:rPr lang="en-US"/>
              <a:t>Click to edit Master text styles</a:t>
            </a:r>
          </a:p>
        </p:txBody>
      </p:sp>
      <p:sp>
        <p:nvSpPr>
          <p:cNvPr id="4" name="Rectangle 4">
            <a:extLst>
              <a:ext uri="{FF2B5EF4-FFF2-40B4-BE49-F238E27FC236}">
                <a16:creationId xmlns:a16="http://schemas.microsoft.com/office/drawing/2014/main" id="{44278123-7F54-4B53-89A0-7F0D2504711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528C8F3-1FC0-4156-ACD1-211013246F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0B5F8CD-AE47-4C6D-99E6-4DD585AF25FF}"/>
              </a:ext>
            </a:extLst>
          </p:cNvPr>
          <p:cNvSpPr>
            <a:spLocks noGrp="1" noChangeArrowheads="1"/>
          </p:cNvSpPr>
          <p:nvPr>
            <p:ph type="sldNum" sz="quarter" idx="12"/>
          </p:nvPr>
        </p:nvSpPr>
        <p:spPr>
          <a:ln/>
        </p:spPr>
        <p:txBody>
          <a:bodyPr/>
          <a:lstStyle>
            <a:lvl1pPr>
              <a:defRPr/>
            </a:lvl1pPr>
          </a:lstStyle>
          <a:p>
            <a:pPr>
              <a:defRPr/>
            </a:pPr>
            <a:fld id="{E0240878-3E05-4530-A37B-BD5EF49C967C}" type="slidenum">
              <a:rPr lang="en-US" altLang="en-US"/>
              <a:pPr>
                <a:defRPr/>
              </a:pPr>
              <a:t>‹#›</a:t>
            </a:fld>
            <a:endParaRPr lang="en-US" altLang="en-US"/>
          </a:p>
        </p:txBody>
      </p:sp>
    </p:spTree>
    <p:extLst>
      <p:ext uri="{BB962C8B-B14F-4D97-AF65-F5344CB8AC3E}">
        <p14:creationId xmlns:p14="http://schemas.microsoft.com/office/powerpoint/2010/main" val="36929232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2" y="1981200"/>
            <a:ext cx="5080000" cy="4114800"/>
          </a:xfrm>
        </p:spPr>
        <p:txBody>
          <a:bodyPr/>
          <a:lstStyle>
            <a:lvl1pPr>
              <a:defRPr sz="2358"/>
            </a:lvl1pPr>
            <a:lvl2pPr>
              <a:defRPr sz="2022"/>
            </a:lvl2pPr>
            <a:lvl3pPr>
              <a:defRPr sz="1684"/>
            </a:lvl3pPr>
            <a:lvl4pPr>
              <a:defRPr sz="1516"/>
            </a:lvl4pPr>
            <a:lvl5pPr>
              <a:defRPr sz="1516"/>
            </a:lvl5pPr>
            <a:lvl6pPr>
              <a:defRPr sz="1516"/>
            </a:lvl6pPr>
            <a:lvl7pPr>
              <a:defRPr sz="1516"/>
            </a:lvl7pPr>
            <a:lvl8pPr>
              <a:defRPr sz="1516"/>
            </a:lvl8pPr>
            <a:lvl9pPr>
              <a:defRPr sz="15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2" y="1981200"/>
            <a:ext cx="5080000" cy="4114800"/>
          </a:xfrm>
        </p:spPr>
        <p:txBody>
          <a:bodyPr/>
          <a:lstStyle>
            <a:lvl1pPr>
              <a:defRPr sz="2358"/>
            </a:lvl1pPr>
            <a:lvl2pPr>
              <a:defRPr sz="2022"/>
            </a:lvl2pPr>
            <a:lvl3pPr>
              <a:defRPr sz="1684"/>
            </a:lvl3pPr>
            <a:lvl4pPr>
              <a:defRPr sz="1516"/>
            </a:lvl4pPr>
            <a:lvl5pPr>
              <a:defRPr sz="1516"/>
            </a:lvl5pPr>
            <a:lvl6pPr>
              <a:defRPr sz="1516"/>
            </a:lvl6pPr>
            <a:lvl7pPr>
              <a:defRPr sz="1516"/>
            </a:lvl7pPr>
            <a:lvl8pPr>
              <a:defRPr sz="1516"/>
            </a:lvl8pPr>
            <a:lvl9pPr>
              <a:defRPr sz="15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1E9D44D-7F28-4728-B888-976BD10EC72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8D883D6-D2CC-4878-BA03-6CD74C887E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6EB769-F56D-48F5-AD4D-C4614FC941E8}"/>
              </a:ext>
            </a:extLst>
          </p:cNvPr>
          <p:cNvSpPr>
            <a:spLocks noGrp="1" noChangeArrowheads="1"/>
          </p:cNvSpPr>
          <p:nvPr>
            <p:ph type="sldNum" sz="quarter" idx="12"/>
          </p:nvPr>
        </p:nvSpPr>
        <p:spPr>
          <a:ln/>
        </p:spPr>
        <p:txBody>
          <a:bodyPr/>
          <a:lstStyle>
            <a:lvl1pPr>
              <a:defRPr/>
            </a:lvl1pPr>
          </a:lstStyle>
          <a:p>
            <a:pPr>
              <a:defRPr/>
            </a:pPr>
            <a:fld id="{2D14366B-53A6-4DB2-ABCA-35DA22E05162}" type="slidenum">
              <a:rPr lang="en-US" altLang="en-US"/>
              <a:pPr>
                <a:defRPr/>
              </a:pPr>
              <a:t>‹#›</a:t>
            </a:fld>
            <a:endParaRPr lang="en-US" altLang="en-US"/>
          </a:p>
        </p:txBody>
      </p:sp>
    </p:spTree>
    <p:extLst>
      <p:ext uri="{BB962C8B-B14F-4D97-AF65-F5344CB8AC3E}">
        <p14:creationId xmlns:p14="http://schemas.microsoft.com/office/powerpoint/2010/main" val="17115743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6" y="1535116"/>
            <a:ext cx="5386919" cy="639763"/>
          </a:xfrm>
        </p:spPr>
        <p:txBody>
          <a:bodyPr anchor="b"/>
          <a:lstStyle>
            <a:lvl1pPr marL="0" indent="0">
              <a:buNone/>
              <a:defRPr sz="2022" b="1"/>
            </a:lvl1pPr>
            <a:lvl2pPr marL="385075" indent="0">
              <a:buNone/>
              <a:defRPr sz="1684" b="1"/>
            </a:lvl2pPr>
            <a:lvl3pPr marL="770148" indent="0">
              <a:buNone/>
              <a:defRPr sz="1516" b="1"/>
            </a:lvl3pPr>
            <a:lvl4pPr marL="1155222" indent="0">
              <a:buNone/>
              <a:defRPr sz="1348" b="1"/>
            </a:lvl4pPr>
            <a:lvl5pPr marL="1540296" indent="0">
              <a:buNone/>
              <a:defRPr sz="1348" b="1"/>
            </a:lvl5pPr>
            <a:lvl6pPr marL="1925369" indent="0">
              <a:buNone/>
              <a:defRPr sz="1348" b="1"/>
            </a:lvl6pPr>
            <a:lvl7pPr marL="2310443" indent="0">
              <a:buNone/>
              <a:defRPr sz="1348" b="1"/>
            </a:lvl7pPr>
            <a:lvl8pPr marL="2695518" indent="0">
              <a:buNone/>
              <a:defRPr sz="1348" b="1"/>
            </a:lvl8pPr>
            <a:lvl9pPr marL="3080591" indent="0">
              <a:buNone/>
              <a:defRPr sz="1348" b="1"/>
            </a:lvl9pPr>
          </a:lstStyle>
          <a:p>
            <a:pPr lvl="0"/>
            <a:r>
              <a:rPr lang="en-US"/>
              <a:t>Click to edit Master text styles</a:t>
            </a:r>
          </a:p>
        </p:txBody>
      </p:sp>
      <p:sp>
        <p:nvSpPr>
          <p:cNvPr id="4" name="Content Placeholder 3"/>
          <p:cNvSpPr>
            <a:spLocks noGrp="1"/>
          </p:cNvSpPr>
          <p:nvPr>
            <p:ph sz="half" idx="2"/>
          </p:nvPr>
        </p:nvSpPr>
        <p:spPr>
          <a:xfrm>
            <a:off x="609606" y="2174879"/>
            <a:ext cx="5386919" cy="3951287"/>
          </a:xfrm>
        </p:spPr>
        <p:txBody>
          <a:bodyPr/>
          <a:lstStyle>
            <a:lvl1pPr>
              <a:defRPr sz="2022"/>
            </a:lvl1pPr>
            <a:lvl2pPr>
              <a:defRPr sz="1684"/>
            </a:lvl2pPr>
            <a:lvl3pPr>
              <a:defRPr sz="1516"/>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6"/>
            <a:ext cx="5389036" cy="639763"/>
          </a:xfrm>
        </p:spPr>
        <p:txBody>
          <a:bodyPr anchor="b"/>
          <a:lstStyle>
            <a:lvl1pPr marL="0" indent="0">
              <a:buNone/>
              <a:defRPr sz="2022" b="1"/>
            </a:lvl1pPr>
            <a:lvl2pPr marL="385075" indent="0">
              <a:buNone/>
              <a:defRPr sz="1684" b="1"/>
            </a:lvl2pPr>
            <a:lvl3pPr marL="770148" indent="0">
              <a:buNone/>
              <a:defRPr sz="1516" b="1"/>
            </a:lvl3pPr>
            <a:lvl4pPr marL="1155222" indent="0">
              <a:buNone/>
              <a:defRPr sz="1348" b="1"/>
            </a:lvl4pPr>
            <a:lvl5pPr marL="1540296" indent="0">
              <a:buNone/>
              <a:defRPr sz="1348" b="1"/>
            </a:lvl5pPr>
            <a:lvl6pPr marL="1925369" indent="0">
              <a:buNone/>
              <a:defRPr sz="1348" b="1"/>
            </a:lvl6pPr>
            <a:lvl7pPr marL="2310443" indent="0">
              <a:buNone/>
              <a:defRPr sz="1348" b="1"/>
            </a:lvl7pPr>
            <a:lvl8pPr marL="2695518" indent="0">
              <a:buNone/>
              <a:defRPr sz="1348" b="1"/>
            </a:lvl8pPr>
            <a:lvl9pPr marL="3080591" indent="0">
              <a:buNone/>
              <a:defRPr sz="1348" b="1"/>
            </a:lvl9pPr>
          </a:lstStyle>
          <a:p>
            <a:pPr lvl="0"/>
            <a:r>
              <a:rPr lang="en-US"/>
              <a:t>Click to edit Master text styles</a:t>
            </a:r>
          </a:p>
        </p:txBody>
      </p:sp>
      <p:sp>
        <p:nvSpPr>
          <p:cNvPr id="6" name="Content Placeholder 5"/>
          <p:cNvSpPr>
            <a:spLocks noGrp="1"/>
          </p:cNvSpPr>
          <p:nvPr>
            <p:ph sz="quarter" idx="4"/>
          </p:nvPr>
        </p:nvSpPr>
        <p:spPr>
          <a:xfrm>
            <a:off x="6193373" y="2174879"/>
            <a:ext cx="5389036" cy="3951287"/>
          </a:xfrm>
        </p:spPr>
        <p:txBody>
          <a:bodyPr/>
          <a:lstStyle>
            <a:lvl1pPr>
              <a:defRPr sz="2022"/>
            </a:lvl1pPr>
            <a:lvl2pPr>
              <a:defRPr sz="1684"/>
            </a:lvl2pPr>
            <a:lvl3pPr>
              <a:defRPr sz="1516"/>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FF4EB9F-C7FE-4DD3-9711-8DA1A448455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AECF6B9-5492-495B-865A-DA060ECCFA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D86953F-3CDA-4AFF-9296-350809C63D4B}"/>
              </a:ext>
            </a:extLst>
          </p:cNvPr>
          <p:cNvSpPr>
            <a:spLocks noGrp="1" noChangeArrowheads="1"/>
          </p:cNvSpPr>
          <p:nvPr>
            <p:ph type="sldNum" sz="quarter" idx="12"/>
          </p:nvPr>
        </p:nvSpPr>
        <p:spPr>
          <a:ln/>
        </p:spPr>
        <p:txBody>
          <a:bodyPr/>
          <a:lstStyle>
            <a:lvl1pPr>
              <a:defRPr/>
            </a:lvl1pPr>
          </a:lstStyle>
          <a:p>
            <a:pPr>
              <a:defRPr/>
            </a:pPr>
            <a:fld id="{EE9C1DD6-AC17-49DA-BB80-7586A59A7C75}" type="slidenum">
              <a:rPr lang="en-US" altLang="en-US"/>
              <a:pPr>
                <a:defRPr/>
              </a:pPr>
              <a:t>‹#›</a:t>
            </a:fld>
            <a:endParaRPr lang="en-US" altLang="en-US"/>
          </a:p>
        </p:txBody>
      </p:sp>
    </p:spTree>
    <p:extLst>
      <p:ext uri="{BB962C8B-B14F-4D97-AF65-F5344CB8AC3E}">
        <p14:creationId xmlns:p14="http://schemas.microsoft.com/office/powerpoint/2010/main" val="2561740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F1FA31C-E2A1-4B83-9AF5-69978EA6515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7570FEA-8AF5-4522-8F3B-ECE2773A7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A3808FF-132D-44B9-840E-A16EA65955D0}"/>
              </a:ext>
            </a:extLst>
          </p:cNvPr>
          <p:cNvSpPr>
            <a:spLocks noGrp="1" noChangeArrowheads="1"/>
          </p:cNvSpPr>
          <p:nvPr>
            <p:ph type="sldNum" sz="quarter" idx="12"/>
          </p:nvPr>
        </p:nvSpPr>
        <p:spPr>
          <a:ln/>
        </p:spPr>
        <p:txBody>
          <a:bodyPr/>
          <a:lstStyle>
            <a:lvl1pPr>
              <a:defRPr/>
            </a:lvl1pPr>
          </a:lstStyle>
          <a:p>
            <a:pPr>
              <a:defRPr/>
            </a:pPr>
            <a:fld id="{109032DE-ECA2-48C4-8222-6387CFACE88C}" type="slidenum">
              <a:rPr lang="en-US" altLang="en-US"/>
              <a:pPr>
                <a:defRPr/>
              </a:pPr>
              <a:t>‹#›</a:t>
            </a:fld>
            <a:endParaRPr lang="en-US" altLang="en-US"/>
          </a:p>
        </p:txBody>
      </p:sp>
    </p:spTree>
    <p:extLst>
      <p:ext uri="{BB962C8B-B14F-4D97-AF65-F5344CB8AC3E}">
        <p14:creationId xmlns:p14="http://schemas.microsoft.com/office/powerpoint/2010/main" val="1812767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6E41C50-EF51-409F-9074-FEB3ECECA55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7D29A6D-73F1-4C55-9CD2-427BC6F0A4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EA47E3B-DB99-42FC-A1BF-664D078520F5}"/>
              </a:ext>
            </a:extLst>
          </p:cNvPr>
          <p:cNvSpPr>
            <a:spLocks noGrp="1" noChangeArrowheads="1"/>
          </p:cNvSpPr>
          <p:nvPr>
            <p:ph type="sldNum" sz="quarter" idx="12"/>
          </p:nvPr>
        </p:nvSpPr>
        <p:spPr>
          <a:ln/>
        </p:spPr>
        <p:txBody>
          <a:bodyPr/>
          <a:lstStyle>
            <a:lvl1pPr>
              <a:defRPr/>
            </a:lvl1pPr>
          </a:lstStyle>
          <a:p>
            <a:pPr>
              <a:defRPr/>
            </a:pPr>
            <a:fld id="{908F0441-1AA2-482B-93C0-9432812E42F3}" type="slidenum">
              <a:rPr lang="en-US" altLang="en-US"/>
              <a:pPr>
                <a:defRPr/>
              </a:pPr>
              <a:t>‹#›</a:t>
            </a:fld>
            <a:endParaRPr lang="en-US" altLang="en-US"/>
          </a:p>
        </p:txBody>
      </p:sp>
    </p:spTree>
    <p:extLst>
      <p:ext uri="{BB962C8B-B14F-4D97-AF65-F5344CB8AC3E}">
        <p14:creationId xmlns:p14="http://schemas.microsoft.com/office/powerpoint/2010/main" val="2436302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50"/>
            <a:ext cx="4011084" cy="1162050"/>
          </a:xfrm>
        </p:spPr>
        <p:txBody>
          <a:bodyPr anchor="b"/>
          <a:lstStyle>
            <a:lvl1pPr algn="l">
              <a:defRPr sz="1684" b="1"/>
            </a:lvl1pPr>
          </a:lstStyle>
          <a:p>
            <a:r>
              <a:rPr lang="en-US"/>
              <a:t>Click to edit Master title style</a:t>
            </a:r>
          </a:p>
        </p:txBody>
      </p:sp>
      <p:sp>
        <p:nvSpPr>
          <p:cNvPr id="3" name="Content Placeholder 2"/>
          <p:cNvSpPr>
            <a:spLocks noGrp="1"/>
          </p:cNvSpPr>
          <p:nvPr>
            <p:ph idx="1"/>
          </p:nvPr>
        </p:nvSpPr>
        <p:spPr>
          <a:xfrm>
            <a:off x="4766736" y="273057"/>
            <a:ext cx="6815667" cy="5853114"/>
          </a:xfrm>
        </p:spPr>
        <p:txBody>
          <a:bodyPr/>
          <a:lstStyle>
            <a:lvl1pPr>
              <a:defRPr sz="2695"/>
            </a:lvl1pPr>
            <a:lvl2pPr>
              <a:defRPr sz="2358"/>
            </a:lvl2pPr>
            <a:lvl3pPr>
              <a:defRPr sz="2022"/>
            </a:lvl3pPr>
            <a:lvl4pPr>
              <a:defRPr sz="1684"/>
            </a:lvl4pPr>
            <a:lvl5pPr>
              <a:defRPr sz="1684"/>
            </a:lvl5pPr>
            <a:lvl6pPr>
              <a:defRPr sz="1684"/>
            </a:lvl6pPr>
            <a:lvl7pPr>
              <a:defRPr sz="1684"/>
            </a:lvl7pPr>
            <a:lvl8pPr>
              <a:defRPr sz="1684"/>
            </a:lvl8pPr>
            <a:lvl9pPr>
              <a:defRPr sz="16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6"/>
            <a:ext cx="4011084" cy="4691064"/>
          </a:xfrm>
        </p:spPr>
        <p:txBody>
          <a:bodyPr/>
          <a:lstStyle>
            <a:lvl1pPr marL="0" indent="0">
              <a:buNone/>
              <a:defRPr sz="1179"/>
            </a:lvl1pPr>
            <a:lvl2pPr marL="385075" indent="0">
              <a:buNone/>
              <a:defRPr sz="1010"/>
            </a:lvl2pPr>
            <a:lvl3pPr marL="770148" indent="0">
              <a:buNone/>
              <a:defRPr sz="842"/>
            </a:lvl3pPr>
            <a:lvl4pPr marL="1155222" indent="0">
              <a:buNone/>
              <a:defRPr sz="758"/>
            </a:lvl4pPr>
            <a:lvl5pPr marL="1540296" indent="0">
              <a:buNone/>
              <a:defRPr sz="758"/>
            </a:lvl5pPr>
            <a:lvl6pPr marL="1925369" indent="0">
              <a:buNone/>
              <a:defRPr sz="758"/>
            </a:lvl6pPr>
            <a:lvl7pPr marL="2310443" indent="0">
              <a:buNone/>
              <a:defRPr sz="758"/>
            </a:lvl7pPr>
            <a:lvl8pPr marL="2695518" indent="0">
              <a:buNone/>
              <a:defRPr sz="758"/>
            </a:lvl8pPr>
            <a:lvl9pPr marL="3080591" indent="0">
              <a:buNone/>
              <a:defRPr sz="758"/>
            </a:lvl9pPr>
          </a:lstStyle>
          <a:p>
            <a:pPr lvl="0"/>
            <a:r>
              <a:rPr lang="en-US"/>
              <a:t>Click to edit Master text styles</a:t>
            </a:r>
          </a:p>
        </p:txBody>
      </p:sp>
      <p:sp>
        <p:nvSpPr>
          <p:cNvPr id="5" name="Rectangle 4">
            <a:extLst>
              <a:ext uri="{FF2B5EF4-FFF2-40B4-BE49-F238E27FC236}">
                <a16:creationId xmlns:a16="http://schemas.microsoft.com/office/drawing/2014/main" id="{959DBED8-AABE-4B21-953E-FAC74D78DA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3D7D371-77E3-4005-BA1E-6DA03D8146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9F45157-D2DA-46E6-98C1-410C02A01CA3}"/>
              </a:ext>
            </a:extLst>
          </p:cNvPr>
          <p:cNvSpPr>
            <a:spLocks noGrp="1" noChangeArrowheads="1"/>
          </p:cNvSpPr>
          <p:nvPr>
            <p:ph type="sldNum" sz="quarter" idx="12"/>
          </p:nvPr>
        </p:nvSpPr>
        <p:spPr>
          <a:ln/>
        </p:spPr>
        <p:txBody>
          <a:bodyPr/>
          <a:lstStyle>
            <a:lvl1pPr>
              <a:defRPr/>
            </a:lvl1pPr>
          </a:lstStyle>
          <a:p>
            <a:pPr>
              <a:defRPr/>
            </a:pPr>
            <a:fld id="{A5DCBD69-4266-44AF-87B3-92CC0F021F32}" type="slidenum">
              <a:rPr lang="en-US" altLang="en-US"/>
              <a:pPr>
                <a:defRPr/>
              </a:pPr>
              <a:t>‹#›</a:t>
            </a:fld>
            <a:endParaRPr lang="en-US" altLang="en-US"/>
          </a:p>
        </p:txBody>
      </p:sp>
    </p:spTree>
    <p:extLst>
      <p:ext uri="{BB962C8B-B14F-4D97-AF65-F5344CB8AC3E}">
        <p14:creationId xmlns:p14="http://schemas.microsoft.com/office/powerpoint/2010/main" val="35175803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5"/>
            <a:ext cx="7315200" cy="566739"/>
          </a:xfrm>
        </p:spPr>
        <p:txBody>
          <a:bodyPr anchor="b"/>
          <a:lstStyle>
            <a:lvl1pPr algn="l">
              <a:defRPr sz="1684" b="1"/>
            </a:lvl1pPr>
          </a:lstStyle>
          <a:p>
            <a:r>
              <a:rPr lang="en-US"/>
              <a:t>Click to edit Master title style</a:t>
            </a:r>
          </a:p>
        </p:txBody>
      </p:sp>
      <p:sp>
        <p:nvSpPr>
          <p:cNvPr id="3" name="Picture Placeholder 2"/>
          <p:cNvSpPr>
            <a:spLocks noGrp="1"/>
          </p:cNvSpPr>
          <p:nvPr>
            <p:ph type="pic" idx="1"/>
          </p:nvPr>
        </p:nvSpPr>
        <p:spPr>
          <a:xfrm>
            <a:off x="2389719" y="612775"/>
            <a:ext cx="7315200" cy="4114800"/>
          </a:xfrm>
        </p:spPr>
        <p:txBody>
          <a:bodyPr/>
          <a:lstStyle>
            <a:lvl1pPr marL="0" indent="0">
              <a:buNone/>
              <a:defRPr sz="2695"/>
            </a:lvl1pPr>
            <a:lvl2pPr marL="385075" indent="0">
              <a:buNone/>
              <a:defRPr sz="2358"/>
            </a:lvl2pPr>
            <a:lvl3pPr marL="770148" indent="0">
              <a:buNone/>
              <a:defRPr sz="2022"/>
            </a:lvl3pPr>
            <a:lvl4pPr marL="1155222" indent="0">
              <a:buNone/>
              <a:defRPr sz="1684"/>
            </a:lvl4pPr>
            <a:lvl5pPr marL="1540296" indent="0">
              <a:buNone/>
              <a:defRPr sz="1684"/>
            </a:lvl5pPr>
            <a:lvl6pPr marL="1925369" indent="0">
              <a:buNone/>
              <a:defRPr sz="1684"/>
            </a:lvl6pPr>
            <a:lvl7pPr marL="2310443" indent="0">
              <a:buNone/>
              <a:defRPr sz="1684"/>
            </a:lvl7pPr>
            <a:lvl8pPr marL="2695518" indent="0">
              <a:buNone/>
              <a:defRPr sz="1684"/>
            </a:lvl8pPr>
            <a:lvl9pPr marL="3080591" indent="0">
              <a:buNone/>
              <a:defRPr sz="1684"/>
            </a:lvl9pPr>
          </a:lstStyle>
          <a:p>
            <a:pPr lvl="0"/>
            <a:endParaRPr lang="en-US" noProof="0"/>
          </a:p>
        </p:txBody>
      </p:sp>
      <p:sp>
        <p:nvSpPr>
          <p:cNvPr id="4" name="Text Placeholder 3"/>
          <p:cNvSpPr>
            <a:spLocks noGrp="1"/>
          </p:cNvSpPr>
          <p:nvPr>
            <p:ph type="body" sz="half" idx="2"/>
          </p:nvPr>
        </p:nvSpPr>
        <p:spPr>
          <a:xfrm>
            <a:off x="2389719" y="5367344"/>
            <a:ext cx="7315200" cy="804861"/>
          </a:xfrm>
        </p:spPr>
        <p:txBody>
          <a:bodyPr/>
          <a:lstStyle>
            <a:lvl1pPr marL="0" indent="0">
              <a:buNone/>
              <a:defRPr sz="1179"/>
            </a:lvl1pPr>
            <a:lvl2pPr marL="385075" indent="0">
              <a:buNone/>
              <a:defRPr sz="1010"/>
            </a:lvl2pPr>
            <a:lvl3pPr marL="770148" indent="0">
              <a:buNone/>
              <a:defRPr sz="842"/>
            </a:lvl3pPr>
            <a:lvl4pPr marL="1155222" indent="0">
              <a:buNone/>
              <a:defRPr sz="758"/>
            </a:lvl4pPr>
            <a:lvl5pPr marL="1540296" indent="0">
              <a:buNone/>
              <a:defRPr sz="758"/>
            </a:lvl5pPr>
            <a:lvl6pPr marL="1925369" indent="0">
              <a:buNone/>
              <a:defRPr sz="758"/>
            </a:lvl6pPr>
            <a:lvl7pPr marL="2310443" indent="0">
              <a:buNone/>
              <a:defRPr sz="758"/>
            </a:lvl7pPr>
            <a:lvl8pPr marL="2695518" indent="0">
              <a:buNone/>
              <a:defRPr sz="758"/>
            </a:lvl8pPr>
            <a:lvl9pPr marL="3080591" indent="0">
              <a:buNone/>
              <a:defRPr sz="758"/>
            </a:lvl9pPr>
          </a:lstStyle>
          <a:p>
            <a:pPr lvl="0"/>
            <a:r>
              <a:rPr lang="en-US"/>
              <a:t>Click to edit Master text styles</a:t>
            </a:r>
          </a:p>
        </p:txBody>
      </p:sp>
      <p:sp>
        <p:nvSpPr>
          <p:cNvPr id="5" name="Rectangle 4">
            <a:extLst>
              <a:ext uri="{FF2B5EF4-FFF2-40B4-BE49-F238E27FC236}">
                <a16:creationId xmlns:a16="http://schemas.microsoft.com/office/drawing/2014/main" id="{FDD2C837-E81B-4A35-94BF-E2E46365A01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D0726B7-CB22-41FB-AACE-2C0D9360346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94BBDB5-5788-4A16-BF77-44BAF24F9DE5}"/>
              </a:ext>
            </a:extLst>
          </p:cNvPr>
          <p:cNvSpPr>
            <a:spLocks noGrp="1" noChangeArrowheads="1"/>
          </p:cNvSpPr>
          <p:nvPr>
            <p:ph type="sldNum" sz="quarter" idx="12"/>
          </p:nvPr>
        </p:nvSpPr>
        <p:spPr>
          <a:ln/>
        </p:spPr>
        <p:txBody>
          <a:bodyPr/>
          <a:lstStyle>
            <a:lvl1pPr>
              <a:defRPr/>
            </a:lvl1pPr>
          </a:lstStyle>
          <a:p>
            <a:pPr>
              <a:defRPr/>
            </a:pPr>
            <a:fld id="{08E53712-A500-4133-99AA-71B77450425C}" type="slidenum">
              <a:rPr lang="en-US" altLang="en-US"/>
              <a:pPr>
                <a:defRPr/>
              </a:pPr>
              <a:t>‹#›</a:t>
            </a:fld>
            <a:endParaRPr lang="en-US" altLang="en-US"/>
          </a:p>
        </p:txBody>
      </p:sp>
    </p:spTree>
    <p:extLst>
      <p:ext uri="{BB962C8B-B14F-4D97-AF65-F5344CB8AC3E}">
        <p14:creationId xmlns:p14="http://schemas.microsoft.com/office/powerpoint/2010/main" val="36445227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E5EB77-5C97-4D5C-AC44-E8B887A5A0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63667D-9E47-4FA2-8D85-3DB39CA399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9699119-8285-4D5C-8580-FA6CB940CD81}"/>
              </a:ext>
            </a:extLst>
          </p:cNvPr>
          <p:cNvSpPr>
            <a:spLocks noGrp="1" noChangeArrowheads="1"/>
          </p:cNvSpPr>
          <p:nvPr>
            <p:ph type="sldNum" sz="quarter" idx="12"/>
          </p:nvPr>
        </p:nvSpPr>
        <p:spPr>
          <a:ln/>
        </p:spPr>
        <p:txBody>
          <a:bodyPr/>
          <a:lstStyle>
            <a:lvl1pPr>
              <a:defRPr/>
            </a:lvl1pPr>
          </a:lstStyle>
          <a:p>
            <a:pPr>
              <a:defRPr/>
            </a:pPr>
            <a:fld id="{8C625408-123F-48C3-95AA-63FD5EBBB936}" type="slidenum">
              <a:rPr lang="en-US" altLang="en-US"/>
              <a:pPr>
                <a:defRPr/>
              </a:pPr>
              <a:t>‹#›</a:t>
            </a:fld>
            <a:endParaRPr lang="en-US" altLang="en-US"/>
          </a:p>
        </p:txBody>
      </p:sp>
    </p:spTree>
    <p:extLst>
      <p:ext uri="{BB962C8B-B14F-4D97-AF65-F5344CB8AC3E}">
        <p14:creationId xmlns:p14="http://schemas.microsoft.com/office/powerpoint/2010/main" val="34926507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2"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8AF0622-A09D-4673-9A99-0BDC9A5EC4F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16F500D-649E-45B9-BD6A-72F8920334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332367-E325-495C-BA55-ADDE6BB580BF}"/>
              </a:ext>
            </a:extLst>
          </p:cNvPr>
          <p:cNvSpPr>
            <a:spLocks noGrp="1" noChangeArrowheads="1"/>
          </p:cNvSpPr>
          <p:nvPr>
            <p:ph type="sldNum" sz="quarter" idx="12"/>
          </p:nvPr>
        </p:nvSpPr>
        <p:spPr>
          <a:ln/>
        </p:spPr>
        <p:txBody>
          <a:bodyPr/>
          <a:lstStyle>
            <a:lvl1pPr>
              <a:defRPr/>
            </a:lvl1pPr>
          </a:lstStyle>
          <a:p>
            <a:pPr>
              <a:defRPr/>
            </a:pPr>
            <a:fld id="{2BA510CB-8E61-4479-B6C6-93DC729A972B}" type="slidenum">
              <a:rPr lang="en-US" altLang="en-US"/>
              <a:pPr>
                <a:defRPr/>
              </a:pPr>
              <a:t>‹#›</a:t>
            </a:fld>
            <a:endParaRPr lang="en-US" altLang="en-US"/>
          </a:p>
        </p:txBody>
      </p:sp>
    </p:spTree>
    <p:extLst>
      <p:ext uri="{BB962C8B-B14F-4D97-AF65-F5344CB8AC3E}">
        <p14:creationId xmlns:p14="http://schemas.microsoft.com/office/powerpoint/2010/main" val="3100722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D07C37A-CFD1-4255-8CCD-B6B2421354F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61E665-10A8-42F7-9B43-192D7F853B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2412344-B4AC-43C4-9477-3B0ED8DE6C52}"/>
              </a:ext>
            </a:extLst>
          </p:cNvPr>
          <p:cNvSpPr>
            <a:spLocks noGrp="1" noChangeArrowheads="1"/>
          </p:cNvSpPr>
          <p:nvPr>
            <p:ph type="sldNum" sz="quarter" idx="12"/>
          </p:nvPr>
        </p:nvSpPr>
        <p:spPr>
          <a:ln/>
        </p:spPr>
        <p:txBody>
          <a:bodyPr/>
          <a:lstStyle>
            <a:lvl1pPr>
              <a:defRPr/>
            </a:lvl1pPr>
          </a:lstStyle>
          <a:p>
            <a:pPr>
              <a:defRPr/>
            </a:pPr>
            <a:fld id="{CBCA35CC-C974-40AD-8979-531E362B0E2B}" type="slidenum">
              <a:rPr lang="en-US" altLang="en-US"/>
              <a:pPr>
                <a:defRPr/>
              </a:pPr>
              <a:t>‹#›</a:t>
            </a:fld>
            <a:endParaRPr lang="en-US" altLang="en-US"/>
          </a:p>
        </p:txBody>
      </p:sp>
    </p:spTree>
    <p:extLst>
      <p:ext uri="{BB962C8B-B14F-4D97-AF65-F5344CB8AC3E}">
        <p14:creationId xmlns:p14="http://schemas.microsoft.com/office/powerpoint/2010/main" val="42545003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lvl1pPr>
              <a:defRPr>
                <a:solidFill>
                  <a:srgbClr val="00205B"/>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8FC866BD-A85E-FC47-A1CB-DF3303CF5A84}"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7508037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423863"/>
          </a:xfrm>
          <a:prstGeom prst="rect">
            <a:avLst/>
          </a:prstGeom>
        </p:spPr>
        <p:txBody>
          <a:bodyPr/>
          <a:lstStyle>
            <a:lvl1pPr>
              <a:defRPr b="0" i="0">
                <a:solidFill>
                  <a:srgbClr val="00205B"/>
                </a:solidFill>
              </a:defRPr>
            </a:lvl1pPr>
          </a:lstStyle>
          <a:p>
            <a:r>
              <a:rPr lang="en-US" dirty="0"/>
              <a:t>Click to edit Master title style</a:t>
            </a:r>
          </a:p>
        </p:txBody>
      </p:sp>
      <p:sp>
        <p:nvSpPr>
          <p:cNvPr id="3" name="Content Placeholder 2"/>
          <p:cNvSpPr>
            <a:spLocks noGrp="1"/>
          </p:cNvSpPr>
          <p:nvPr>
            <p:ph idx="1"/>
          </p:nvPr>
        </p:nvSpPr>
        <p:spPr>
          <a:xfrm>
            <a:off x="609600" y="1143002"/>
            <a:ext cx="10972800" cy="4983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23BF4B0E-395B-B64F-870F-683C111C2E2A}"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2017549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5333" b="1" cap="all">
                <a:solidFill>
                  <a:srgbClr val="00205B"/>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5930F6BC-CC5F-7B4D-8DF6-41409A285641}"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2098227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solidFill>
                  <a:srgbClr val="00205B"/>
                </a:solidFill>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656F28EF-2ABE-4245-9EA0-EB386399BD25}" type="datetime1">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3210253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solidFill>
                  <a:srgbClr val="00205B"/>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2"/>
            <a:ext cx="2844800" cy="365125"/>
          </a:xfrm>
          <a:prstGeom prst="rect">
            <a:avLst/>
          </a:prstGeom>
        </p:spPr>
        <p:txBody>
          <a:bodyPr/>
          <a:lstStyle/>
          <a:p>
            <a:fld id="{A18C9AC2-DE75-3E47-BFBE-933BDCB2ADA3}" type="datetime1">
              <a:rPr lang="en-US" smtClean="0"/>
              <a:t>5/25/26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420874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solidFill>
                  <a:srgbClr val="00205B"/>
                </a:solidFill>
              </a:defRPr>
            </a:lvl1pPr>
          </a:lstStyle>
          <a:p>
            <a:r>
              <a:rPr lang="en-US" dirty="0"/>
              <a:t>Click to edit Master title style</a:t>
            </a:r>
          </a:p>
        </p:txBody>
      </p:sp>
      <p:sp>
        <p:nvSpPr>
          <p:cNvPr id="3" name="Date Placeholder 2"/>
          <p:cNvSpPr>
            <a:spLocks noGrp="1"/>
          </p:cNvSpPr>
          <p:nvPr>
            <p:ph type="dt" sz="half" idx="10"/>
          </p:nvPr>
        </p:nvSpPr>
        <p:spPr>
          <a:xfrm>
            <a:off x="609600" y="6356352"/>
            <a:ext cx="2844800" cy="365125"/>
          </a:xfrm>
          <a:prstGeom prst="rect">
            <a:avLst/>
          </a:prstGeom>
        </p:spPr>
        <p:txBody>
          <a:bodyPr/>
          <a:lstStyle/>
          <a:p>
            <a:fld id="{9A01D2FB-42FB-A048-8F5E-725E26ACF6D3}" type="datetime1">
              <a:rPr lang="en-US" smtClean="0"/>
              <a:t>5/25/26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19884432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2"/>
            <a:ext cx="2844800" cy="365125"/>
          </a:xfrm>
          <a:prstGeom prst="rect">
            <a:avLst/>
          </a:prstGeom>
        </p:spPr>
        <p:txBody>
          <a:bodyPr/>
          <a:lstStyle/>
          <a:p>
            <a:fld id="{164E3762-4A56-E144-83E1-D4EE0347CD16}" type="datetime1">
              <a:rPr lang="en-US" smtClean="0"/>
              <a:t>5/25/26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23627533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a:prstGeom prst="rect">
            <a:avLst/>
          </a:prstGeom>
        </p:spPr>
        <p:txBody>
          <a:bodyPr anchor="b"/>
          <a:lstStyle>
            <a:lvl1pPr algn="l">
              <a:defRPr sz="2667" b="1">
                <a:solidFill>
                  <a:srgbClr val="00205B"/>
                </a:solidFill>
              </a:defRPr>
            </a:lvl1pPr>
          </a:lstStyle>
          <a:p>
            <a:r>
              <a:rPr lang="en-US" dirty="0"/>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62437F7B-3E2F-0140-BF52-7FC11857FE98}" type="datetime1">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28366809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solidFill>
                  <a:srgbClr val="00205B"/>
                </a:solidFill>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DF720166-6BA8-944E-93BD-EB2091680159}" type="datetime1">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10096200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solidFill>
                  <a:srgbClr val="00205B"/>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A4BADF40-163C-184C-A79A-16143F30EA3F}"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4164055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a:prstGeom prst="rect">
            <a:avLst/>
          </a:prstGeom>
        </p:spPr>
        <p:txBody>
          <a:bodyPr vert="eaVert"/>
          <a:lstStyle>
            <a:lvl1pPr>
              <a:defRPr>
                <a:solidFill>
                  <a:srgbClr val="00205B"/>
                </a:solidFill>
              </a:defRPr>
            </a:lvl1pPr>
          </a:lstStyle>
          <a:p>
            <a:r>
              <a:rPr lang="en-US" dirty="0"/>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AB0C5765-1C65-9842-9168-2F8046B530AD}"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19414457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5E69C-2B3E-4C30-98A0-8CF5BB590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24B3AC-2F18-4A1C-B1D3-DB3C635A88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E133FD-F800-448A-9E4D-1DBE1FA16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247DED-751F-4D90-A918-39A714C8A7C6}"/>
              </a:ext>
            </a:extLst>
          </p:cNvPr>
          <p:cNvSpPr>
            <a:spLocks noGrp="1"/>
          </p:cNvSpPr>
          <p:nvPr>
            <p:ph type="dt" sz="half" idx="10"/>
          </p:nvPr>
        </p:nvSpPr>
        <p:spPr/>
        <p:txBody>
          <a:bodyPr/>
          <a:lstStyle/>
          <a:p>
            <a:fld id="{41A157F2-937B-4E29-83E9-1C3DD68909F1}" type="datetimeFigureOut">
              <a:rPr lang="en-US" smtClean="0"/>
              <a:t>5/25/26</a:t>
            </a:fld>
            <a:endParaRPr lang="en-US"/>
          </a:p>
        </p:txBody>
      </p:sp>
      <p:sp>
        <p:nvSpPr>
          <p:cNvPr id="6" name="Footer Placeholder 5">
            <a:extLst>
              <a:ext uri="{FF2B5EF4-FFF2-40B4-BE49-F238E27FC236}">
                <a16:creationId xmlns:a16="http://schemas.microsoft.com/office/drawing/2014/main" id="{1E383C34-46F5-420D-903F-B45DABA68E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7CF3E2-2F09-481D-A77C-07FFBA532188}"/>
              </a:ext>
            </a:extLst>
          </p:cNvPr>
          <p:cNvSpPr>
            <a:spLocks noGrp="1"/>
          </p:cNvSpPr>
          <p:nvPr>
            <p:ph type="sldNum" sz="quarter" idx="12"/>
          </p:nvPr>
        </p:nvSpPr>
        <p:spPr/>
        <p:txBody>
          <a:bodyPr/>
          <a:lstStyle/>
          <a:p>
            <a:fld id="{3850BDE6-6935-4C49-BB1C-811127E09E5B}" type="slidenum">
              <a:rPr lang="en-US" smtClean="0"/>
              <a:t>‹#›</a:t>
            </a:fld>
            <a:endParaRPr lang="en-US"/>
          </a:p>
        </p:txBody>
      </p:sp>
    </p:spTree>
    <p:extLst>
      <p:ext uri="{BB962C8B-B14F-4D97-AF65-F5344CB8AC3E}">
        <p14:creationId xmlns:p14="http://schemas.microsoft.com/office/powerpoint/2010/main" val="33132819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D856-F3B2-4155-8792-136A67EA1C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0B1C1F-792C-4827-A4D0-89B3E340C2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CCCDA-E400-46F1-AB6D-C164660FF00C}"/>
              </a:ext>
            </a:extLst>
          </p:cNvPr>
          <p:cNvSpPr>
            <a:spLocks noGrp="1"/>
          </p:cNvSpPr>
          <p:nvPr>
            <p:ph type="dt" sz="half" idx="10"/>
          </p:nvPr>
        </p:nvSpPr>
        <p:spPr/>
        <p:txBody>
          <a:bodyPr/>
          <a:lstStyle/>
          <a:p>
            <a:fld id="{41A157F2-937B-4E29-83E9-1C3DD68909F1}" type="datetimeFigureOut">
              <a:rPr lang="en-US" smtClean="0"/>
              <a:t>5/25/26</a:t>
            </a:fld>
            <a:endParaRPr lang="en-US"/>
          </a:p>
        </p:txBody>
      </p:sp>
      <p:sp>
        <p:nvSpPr>
          <p:cNvPr id="5" name="Footer Placeholder 4">
            <a:extLst>
              <a:ext uri="{FF2B5EF4-FFF2-40B4-BE49-F238E27FC236}">
                <a16:creationId xmlns:a16="http://schemas.microsoft.com/office/drawing/2014/main" id="{3F41EBAC-A43D-4E6E-9FFB-C12E4E8BD9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505A83-401E-401B-B13E-24923298A7F7}"/>
              </a:ext>
            </a:extLst>
          </p:cNvPr>
          <p:cNvSpPr>
            <a:spLocks noGrp="1"/>
          </p:cNvSpPr>
          <p:nvPr>
            <p:ph type="sldNum" sz="quarter" idx="12"/>
          </p:nvPr>
        </p:nvSpPr>
        <p:spPr/>
        <p:txBody>
          <a:bodyPr/>
          <a:lstStyle/>
          <a:p>
            <a:fld id="{3850BDE6-6935-4C49-BB1C-811127E09E5B}" type="slidenum">
              <a:rPr lang="en-US" smtClean="0"/>
              <a:t>‹#›</a:t>
            </a:fld>
            <a:endParaRPr lang="en-US"/>
          </a:p>
        </p:txBody>
      </p:sp>
    </p:spTree>
    <p:extLst>
      <p:ext uri="{BB962C8B-B14F-4D97-AF65-F5344CB8AC3E}">
        <p14:creationId xmlns:p14="http://schemas.microsoft.com/office/powerpoint/2010/main" val="15006081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517585"/>
            <a:ext cx="12192000" cy="3778369"/>
          </a:xfrm>
          <a:solidFill>
            <a:schemeClr val="accent1">
              <a:lumMod val="75000"/>
            </a:schemeClr>
          </a:solidFill>
        </p:spPr>
        <p:txBody>
          <a:bodyPr anchor="b"/>
          <a:lstStyle>
            <a:lvl1pPr algn="l">
              <a:defRPr sz="6000">
                <a:solidFill>
                  <a:schemeClr val="tx1"/>
                </a:solidFill>
              </a:defRPr>
            </a:lvl1pPr>
          </a:lstStyle>
          <a:p>
            <a:r>
              <a:rPr lang="en-US" dirty="0"/>
              <a:t>	</a:t>
            </a:r>
            <a:br>
              <a:rPr lang="en-US" dirty="0"/>
            </a:br>
            <a:br>
              <a:rPr lang="en-US" dirty="0"/>
            </a:br>
            <a:br>
              <a:rPr lang="en-US" dirty="0"/>
            </a:br>
            <a:br>
              <a:rPr lang="en-US" dirty="0"/>
            </a:br>
            <a:br>
              <a:rPr lang="en-US" dirty="0"/>
            </a:br>
            <a:br>
              <a:rPr lang="en-US" dirty="0"/>
            </a:br>
            <a:endParaRPr lang="en-US" dirty="0"/>
          </a:p>
        </p:txBody>
      </p:sp>
      <p:sp>
        <p:nvSpPr>
          <p:cNvPr id="3" name="Subtitle 2"/>
          <p:cNvSpPr>
            <a:spLocks noGrp="1"/>
          </p:cNvSpPr>
          <p:nvPr>
            <p:ph type="subTitle" idx="1" hasCustomPrompt="1"/>
          </p:nvPr>
        </p:nvSpPr>
        <p:spPr>
          <a:xfrm>
            <a:off x="0" y="4295954"/>
            <a:ext cx="12192000" cy="2562045"/>
          </a:xfrm>
          <a:gradFill>
            <a:gsLst>
              <a:gs pos="0">
                <a:schemeClr val="accent1">
                  <a:lumMod val="5000"/>
                  <a:lumOff val="95000"/>
                </a:schemeClr>
              </a:gs>
              <a:gs pos="40000">
                <a:schemeClr val="accent1">
                  <a:lumMod val="45000"/>
                  <a:lumOff val="55000"/>
                </a:schemeClr>
              </a:gs>
              <a:gs pos="50000">
                <a:schemeClr val="accent1">
                  <a:lumMod val="45000"/>
                  <a:lumOff val="55000"/>
                </a:schemeClr>
              </a:gs>
              <a:gs pos="79000">
                <a:schemeClr val="accent1">
                  <a:lumMod val="30000"/>
                  <a:lumOff val="70000"/>
                </a:schemeClr>
              </a:gs>
            </a:gsLst>
            <a:lin ang="5400000" scaled="1"/>
          </a:gradFill>
        </p:spPr>
        <p:txBody>
          <a:bodyPr/>
          <a:lstStyle>
            <a:lvl1pPr marL="0" indent="0" algn="l">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	</a:t>
            </a:r>
            <a:br>
              <a:rPr lang="en-US" dirty="0"/>
            </a:br>
            <a:r>
              <a:rPr lang="en-US" dirty="0"/>
              <a:t>	</a:t>
            </a:r>
          </a:p>
          <a:p>
            <a:r>
              <a:rPr lang="en-US" dirty="0"/>
              <a:t>		</a:t>
            </a:r>
          </a:p>
        </p:txBody>
      </p:sp>
      <p:sp>
        <p:nvSpPr>
          <p:cNvPr id="9" name="TextBox 8">
            <a:extLst>
              <a:ext uri="{FF2B5EF4-FFF2-40B4-BE49-F238E27FC236}">
                <a16:creationId xmlns:a16="http://schemas.microsoft.com/office/drawing/2014/main" id="{A61093D8-75CE-441C-B70E-0597799D40E8}"/>
              </a:ext>
            </a:extLst>
          </p:cNvPr>
          <p:cNvSpPr txBox="1"/>
          <p:nvPr userDrawn="1"/>
        </p:nvSpPr>
        <p:spPr>
          <a:xfrm>
            <a:off x="1028720" y="1018941"/>
            <a:ext cx="7522235" cy="2000548"/>
          </a:xfrm>
          <a:prstGeom prst="rect">
            <a:avLst/>
          </a:prstGeom>
          <a:noFill/>
        </p:spPr>
        <p:txBody>
          <a:bodyPr wrap="square" rtlCol="0">
            <a:spAutoFit/>
          </a:bodyPr>
          <a:lstStyle/>
          <a:p>
            <a:endParaRPr lang="en-US" sz="3200" dirty="0" err="1">
              <a:solidFill>
                <a:schemeClr val="tx1"/>
              </a:solidFill>
            </a:endParaRPr>
          </a:p>
          <a:p>
            <a:endParaRPr lang="en-US" sz="3200" dirty="0" err="1">
              <a:solidFill>
                <a:schemeClr val="tx1"/>
              </a:solidFill>
            </a:endParaRPr>
          </a:p>
          <a:p>
            <a:r>
              <a:rPr lang="en-US" sz="6000" dirty="0">
                <a:solidFill>
                  <a:schemeClr val="bg1"/>
                </a:solidFill>
                <a:latin typeface="+mj-lt"/>
              </a:rPr>
              <a:t>Presentation Title</a:t>
            </a:r>
          </a:p>
        </p:txBody>
      </p:sp>
      <p:sp>
        <p:nvSpPr>
          <p:cNvPr id="13" name="TextBox 12">
            <a:extLst>
              <a:ext uri="{FF2B5EF4-FFF2-40B4-BE49-F238E27FC236}">
                <a16:creationId xmlns:a16="http://schemas.microsoft.com/office/drawing/2014/main" id="{ECF2D287-E056-4FA8-9823-09A4EEE560AF}"/>
              </a:ext>
            </a:extLst>
          </p:cNvPr>
          <p:cNvSpPr txBox="1"/>
          <p:nvPr userDrawn="1"/>
        </p:nvSpPr>
        <p:spPr>
          <a:xfrm>
            <a:off x="1028720" y="4677690"/>
            <a:ext cx="9186698" cy="461665"/>
          </a:xfrm>
          <a:prstGeom prst="rect">
            <a:avLst/>
          </a:prstGeom>
          <a:noFill/>
        </p:spPr>
        <p:txBody>
          <a:bodyPr wrap="square" rtlCol="0">
            <a:spAutoFit/>
          </a:bodyPr>
          <a:lstStyle/>
          <a:p>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FULL NAME</a:t>
            </a:r>
          </a:p>
        </p:txBody>
      </p:sp>
      <p:sp>
        <p:nvSpPr>
          <p:cNvPr id="15" name="TextBox 14">
            <a:extLst>
              <a:ext uri="{FF2B5EF4-FFF2-40B4-BE49-F238E27FC236}">
                <a16:creationId xmlns:a16="http://schemas.microsoft.com/office/drawing/2014/main" id="{F4B9CD0E-047B-4E6C-97B1-D3D9022436D1}"/>
              </a:ext>
            </a:extLst>
          </p:cNvPr>
          <p:cNvSpPr txBox="1"/>
          <p:nvPr userDrawn="1"/>
        </p:nvSpPr>
        <p:spPr>
          <a:xfrm>
            <a:off x="1028720" y="5059426"/>
            <a:ext cx="9888662" cy="400110"/>
          </a:xfrm>
          <a:prstGeom prst="rect">
            <a:avLst/>
          </a:prstGeom>
          <a:noFill/>
        </p:spPr>
        <p:txBody>
          <a:bodyPr wrap="square" rtlCol="0">
            <a:spAutoFit/>
          </a:bodyPr>
          <a:lstStyle/>
          <a:p>
            <a:r>
              <a:rPr lang="en-US" sz="2000" dirty="0">
                <a:solidFill>
                  <a:schemeClr val="bg1"/>
                </a:solidFill>
                <a:latin typeface="Verdana" panose="020B0604030504040204" pitchFamily="34" charset="0"/>
                <a:ea typeface="Verdana" panose="020B0604030504040204" pitchFamily="34" charset="0"/>
                <a:cs typeface="Verdana" panose="020B0604030504040204" pitchFamily="34" charset="0"/>
              </a:rPr>
              <a:t>Title, Department</a:t>
            </a:r>
          </a:p>
        </p:txBody>
      </p:sp>
      <p:sp>
        <p:nvSpPr>
          <p:cNvPr id="21" name="TextBox 20">
            <a:extLst>
              <a:ext uri="{FF2B5EF4-FFF2-40B4-BE49-F238E27FC236}">
                <a16:creationId xmlns:a16="http://schemas.microsoft.com/office/drawing/2014/main" id="{D01AB61E-F54D-4DBE-9B0C-E25C48637EDD}"/>
              </a:ext>
            </a:extLst>
          </p:cNvPr>
          <p:cNvSpPr txBox="1"/>
          <p:nvPr userDrawn="1"/>
        </p:nvSpPr>
        <p:spPr>
          <a:xfrm>
            <a:off x="1028720" y="3231403"/>
            <a:ext cx="3925457" cy="584775"/>
          </a:xfrm>
          <a:prstGeom prst="rect">
            <a:avLst/>
          </a:prstGeom>
          <a:noFill/>
        </p:spPr>
        <p:txBody>
          <a:bodyPr wrap="square" rtlCol="0">
            <a:spAutoFit/>
          </a:bodyPr>
          <a:lstStyle/>
          <a:p>
            <a:r>
              <a:rPr lang="en-US" sz="3200" dirty="0" err="1">
                <a:solidFill>
                  <a:schemeClr val="bg1"/>
                </a:solidFill>
                <a:latin typeface="+mj-lt"/>
              </a:rPr>
              <a:t>Misc</a:t>
            </a:r>
            <a:r>
              <a:rPr lang="en-US" sz="3200" dirty="0">
                <a:solidFill>
                  <a:schemeClr val="bg1"/>
                </a:solidFill>
                <a:latin typeface="+mj-lt"/>
              </a:rPr>
              <a:t> if needed</a:t>
            </a:r>
          </a:p>
        </p:txBody>
      </p:sp>
      <p:pic>
        <p:nvPicPr>
          <p:cNvPr id="10" name="Picture 9" descr="A close up of a sign&#10;&#10;Description automatically generated">
            <a:extLst>
              <a:ext uri="{FF2B5EF4-FFF2-40B4-BE49-F238E27FC236}">
                <a16:creationId xmlns:a16="http://schemas.microsoft.com/office/drawing/2014/main" id="{2C8BDE2A-6DB8-4358-ADE9-4884845498B5}"/>
              </a:ext>
            </a:extLst>
          </p:cNvPr>
          <p:cNvPicPr>
            <a:picLocks noChangeAspect="1"/>
          </p:cNvPicPr>
          <p:nvPr userDrawn="1"/>
        </p:nvPicPr>
        <p:blipFill>
          <a:blip r:embed="rId2"/>
          <a:stretch>
            <a:fillRect/>
          </a:stretch>
        </p:blipFill>
        <p:spPr>
          <a:xfrm>
            <a:off x="275177" y="136892"/>
            <a:ext cx="3641718" cy="210312"/>
          </a:xfrm>
          <a:prstGeom prst="rect">
            <a:avLst/>
          </a:prstGeom>
        </p:spPr>
      </p:pic>
    </p:spTree>
    <p:extLst>
      <p:ext uri="{BB962C8B-B14F-4D97-AF65-F5344CB8AC3E}">
        <p14:creationId xmlns:p14="http://schemas.microsoft.com/office/powerpoint/2010/main" val="458705229"/>
      </p:ext>
    </p:extLst>
  </p:cSld>
  <p:clrMapOvr>
    <a:masterClrMapping/>
  </p:clrMapOvr>
  <p:extLst>
    <p:ext uri="{DCECCB84-F9BA-43D5-87BE-67443E8EF086}">
      <p15:sldGuideLst xmlns:p15="http://schemas.microsoft.com/office/powerpoint/2012/main">
        <p15:guide id="1" orient="horz">
          <p15:clr>
            <a:srgbClr val="FBAE40"/>
          </p15:clr>
        </p15:guide>
        <p15:guide id="2" pos="7680">
          <p15:clr>
            <a:srgbClr val="FBAE40"/>
          </p15:clr>
        </p15:guide>
        <p15:guide id="3" orient="horz" pos="432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46FE5-5131-4481-8194-ACBFB4E5EF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F9CEA4-72FF-4010-8B91-FF2D63AC806C}"/>
              </a:ext>
            </a:extLst>
          </p:cNvPr>
          <p:cNvSpPr>
            <a:spLocks noGrp="1"/>
          </p:cNvSpPr>
          <p:nvPr>
            <p:ph type="dt" sz="half" idx="10"/>
          </p:nvPr>
        </p:nvSpPr>
        <p:spPr/>
        <p:txBody>
          <a:bodyPr/>
          <a:lstStyle/>
          <a:p>
            <a:fld id="{EA88338C-3031-4DC8-9BA1-E99030226C84}" type="datetimeFigureOut">
              <a:rPr lang="en-US" smtClean="0"/>
              <a:t>5/25/26</a:t>
            </a:fld>
            <a:endParaRPr lang="en-US"/>
          </a:p>
        </p:txBody>
      </p:sp>
      <p:sp>
        <p:nvSpPr>
          <p:cNvPr id="4" name="Footer Placeholder 3">
            <a:extLst>
              <a:ext uri="{FF2B5EF4-FFF2-40B4-BE49-F238E27FC236}">
                <a16:creationId xmlns:a16="http://schemas.microsoft.com/office/drawing/2014/main" id="{4573FE9E-8C36-4CB4-AEDD-AC507A08B9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255E4A-B4CA-4938-8441-BC57E65ECF2D}"/>
              </a:ext>
            </a:extLst>
          </p:cNvPr>
          <p:cNvSpPr>
            <a:spLocks noGrp="1"/>
          </p:cNvSpPr>
          <p:nvPr>
            <p:ph type="sldNum" sz="quarter" idx="12"/>
          </p:nvPr>
        </p:nvSpPr>
        <p:spPr/>
        <p:txBody>
          <a:bodyPr/>
          <a:lstStyle/>
          <a:p>
            <a:fld id="{0242AFE3-531C-4C77-9515-F1B905330075}" type="slidenum">
              <a:rPr lang="en-US" smtClean="0"/>
              <a:t>‹#›</a:t>
            </a:fld>
            <a:endParaRPr lang="en-US"/>
          </a:p>
        </p:txBody>
      </p:sp>
    </p:spTree>
    <p:extLst>
      <p:ext uri="{BB962C8B-B14F-4D97-AF65-F5344CB8AC3E}">
        <p14:creationId xmlns:p14="http://schemas.microsoft.com/office/powerpoint/2010/main" val="28685750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21A788-A90B-4B35-8D3F-5BB593ACB5C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C7BABF2-472E-4C07-8C17-78B09F59B9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921CCB3-2D10-4D84-B6B8-CD90D97FE81A}"/>
              </a:ext>
            </a:extLst>
          </p:cNvPr>
          <p:cNvSpPr>
            <a:spLocks noGrp="1" noChangeArrowheads="1"/>
          </p:cNvSpPr>
          <p:nvPr>
            <p:ph type="sldNum" sz="quarter" idx="12"/>
          </p:nvPr>
        </p:nvSpPr>
        <p:spPr>
          <a:ln/>
        </p:spPr>
        <p:txBody>
          <a:bodyPr/>
          <a:lstStyle>
            <a:lvl1pPr>
              <a:defRPr/>
            </a:lvl1pPr>
          </a:lstStyle>
          <a:p>
            <a:pPr>
              <a:defRPr/>
            </a:pPr>
            <a:fld id="{C54B8C37-42AA-47B5-9BF5-0E601A98FA4C}" type="slidenum">
              <a:rPr lang="en-US" altLang="en-US"/>
              <a:pPr>
                <a:defRPr/>
              </a:pPr>
              <a:t>‹#›</a:t>
            </a:fld>
            <a:endParaRPr lang="en-US" altLang="en-US"/>
          </a:p>
        </p:txBody>
      </p:sp>
    </p:spTree>
    <p:extLst>
      <p:ext uri="{BB962C8B-B14F-4D97-AF65-F5344CB8AC3E}">
        <p14:creationId xmlns:p14="http://schemas.microsoft.com/office/powerpoint/2010/main" val="34301882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423863"/>
          </a:xfrm>
          <a:prstGeom prst="rect">
            <a:avLst/>
          </a:prstGeom>
        </p:spPr>
        <p:txBody>
          <a:bodyPr/>
          <a:lstStyle>
            <a:lvl1pPr>
              <a:defRPr b="0" i="0">
                <a:solidFill>
                  <a:srgbClr val="00205B"/>
                </a:solidFill>
              </a:defRPr>
            </a:lvl1pPr>
          </a:lstStyle>
          <a:p>
            <a:r>
              <a:rPr lang="en-US" dirty="0"/>
              <a:t>Click to edit Master title style</a:t>
            </a:r>
          </a:p>
        </p:txBody>
      </p:sp>
      <p:sp>
        <p:nvSpPr>
          <p:cNvPr id="3" name="Content Placeholder 2"/>
          <p:cNvSpPr>
            <a:spLocks noGrp="1"/>
          </p:cNvSpPr>
          <p:nvPr>
            <p:ph idx="1"/>
          </p:nvPr>
        </p:nvSpPr>
        <p:spPr>
          <a:xfrm>
            <a:off x="609600" y="1143002"/>
            <a:ext cx="10972800" cy="49831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23BF4B0E-395B-B64F-870F-683C111C2E2A}" type="datetime1">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D09765FC-AC73-7545-B8A6-7CA04DE709A5}" type="slidenum">
              <a:rPr lang="en-US" smtClean="0"/>
              <a:t>‹#›</a:t>
            </a:fld>
            <a:endParaRPr lang="en-US"/>
          </a:p>
        </p:txBody>
      </p:sp>
    </p:spTree>
    <p:extLst>
      <p:ext uri="{BB962C8B-B14F-4D97-AF65-F5344CB8AC3E}">
        <p14:creationId xmlns:p14="http://schemas.microsoft.com/office/powerpoint/2010/main" val="11474222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5757393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8606072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5728479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1693225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FF6CAF-9FEB-4866-A789-B30D634760E8}" type="datetimeFigureOut">
              <a:rPr lang="en-US" smtClean="0"/>
              <a:t>5/25/26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9361212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F6CAF-9FEB-4866-A789-B30D634760E8}" type="datetimeFigureOut">
              <a:rPr lang="en-US" smtClean="0"/>
              <a:t>5/25/26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0871331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F6CAF-9FEB-4866-A789-B30D634760E8}" type="datetimeFigureOut">
              <a:rPr lang="en-US" smtClean="0"/>
              <a:t>5/25/26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18296747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40561163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27861972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6812373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7125712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220504"/>
            <a:ext cx="12209319" cy="838200"/>
          </a:xfrm>
          <a:prstGeom prst="rect">
            <a:avLst/>
          </a:prstGeom>
        </p:spPr>
        <p:txBody>
          <a:bodyPr lIns="82048" tIns="41025" rIns="82048" bIns="41025"/>
          <a:lstStyle>
            <a:lvl1pPr>
              <a:defRPr sz="32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1" y="1219200"/>
            <a:ext cx="11447319" cy="5181600"/>
          </a:xfrm>
          <a:prstGeom prst="rect">
            <a:avLst/>
          </a:prstGeom>
        </p:spPr>
        <p:txBody>
          <a:bodyPr lIns="82048" tIns="41025" rIns="82048" bIns="41025"/>
          <a:lstStyle>
            <a:lvl1pPr>
              <a:spcBef>
                <a:spcPts val="0"/>
              </a:spcBef>
              <a:spcAft>
                <a:spcPts val="1077"/>
              </a:spcAft>
              <a:defRPr sz="2500">
                <a:solidFill>
                  <a:schemeClr val="bg1"/>
                </a:solidFill>
              </a:defRPr>
            </a:lvl1pPr>
            <a:lvl2pPr>
              <a:spcBef>
                <a:spcPts val="0"/>
              </a:spcBef>
              <a:spcAft>
                <a:spcPts val="1077"/>
              </a:spcAft>
              <a:defRPr sz="2200">
                <a:solidFill>
                  <a:schemeClr val="bg1"/>
                </a:solidFill>
              </a:defRPr>
            </a:lvl2pPr>
            <a:lvl3pPr>
              <a:spcBef>
                <a:spcPts val="0"/>
              </a:spcBef>
              <a:spcAft>
                <a:spcPts val="1077"/>
              </a:spcAft>
              <a:defRPr sz="1800">
                <a:solidFill>
                  <a:schemeClr val="bg1"/>
                </a:solidFill>
              </a:defRPr>
            </a:lvl3pPr>
            <a:lvl4pPr>
              <a:spcBef>
                <a:spcPts val="0"/>
              </a:spcBef>
              <a:spcAft>
                <a:spcPts val="1077"/>
              </a:spcAft>
              <a:defRPr sz="1600">
                <a:solidFill>
                  <a:schemeClr val="bg1"/>
                </a:solidFill>
              </a:defRPr>
            </a:lvl4pPr>
            <a:lvl5pPr>
              <a:spcBef>
                <a:spcPts val="0"/>
              </a:spcBef>
              <a:spcAft>
                <a:spcPts val="1077"/>
              </a:spcAf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p:nvPr>
        </p:nvSpPr>
        <p:spPr>
          <a:xfrm>
            <a:off x="382926" y="6526841"/>
            <a:ext cx="11445393" cy="226084"/>
          </a:xfrm>
          <a:prstGeom prst="rect">
            <a:avLst/>
          </a:prstGeom>
        </p:spPr>
        <p:txBody>
          <a:bodyPr lIns="82058" tIns="41029" rIns="82058" bIns="41029" anchor="b"/>
          <a:lstStyle>
            <a:lvl1pPr marL="0" indent="0">
              <a:buNone/>
              <a:defRPr sz="1200" b="1">
                <a:solidFill>
                  <a:schemeClr val="bg1"/>
                </a:solidFill>
              </a:defRPr>
            </a:lvl1pPr>
            <a:lvl2pPr marL="410243" indent="0">
              <a:buNone/>
              <a:defRPr sz="1100">
                <a:solidFill>
                  <a:schemeClr val="bg1"/>
                </a:solidFill>
              </a:defRPr>
            </a:lvl2pPr>
            <a:lvl3pPr marL="820486" indent="0">
              <a:buNone/>
              <a:defRPr sz="1100">
                <a:solidFill>
                  <a:schemeClr val="bg1"/>
                </a:solidFill>
              </a:defRPr>
            </a:lvl3pPr>
            <a:lvl4pPr marL="1230728" indent="0">
              <a:buNone/>
              <a:defRPr sz="1100">
                <a:solidFill>
                  <a:schemeClr val="bg1"/>
                </a:solidFill>
              </a:defRPr>
            </a:lvl4pPr>
            <a:lvl5pPr marL="1640973" indent="0">
              <a:buNone/>
              <a:defRPr sz="11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9200679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18117170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28277234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5713857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2619251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FF6CAF-9FEB-4866-A789-B30D634760E8}" type="datetimeFigureOut">
              <a:rPr lang="en-US" smtClean="0"/>
              <a:t>5/25/26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23105597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F6CAF-9FEB-4866-A789-B30D634760E8}" type="datetimeFigureOut">
              <a:rPr lang="en-US" smtClean="0"/>
              <a:t>5/25/26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5101596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F6CAF-9FEB-4866-A789-B30D634760E8}" type="datetimeFigureOut">
              <a:rPr lang="en-US" smtClean="0"/>
              <a:t>5/25/26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11134964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28172292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FF6CAF-9FEB-4866-A789-B30D634760E8}" type="datetimeFigureOut">
              <a:rPr lang="en-US" smtClean="0"/>
              <a:t>5/25/26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3979029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31976176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F6CAF-9FEB-4866-A789-B30D634760E8}" type="datetimeFigureOut">
              <a:rPr lang="en-US" smtClean="0"/>
              <a:t>5/25/26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1AE73-AA6D-4D18-B942-2EB1802FAE29}" type="slidenum">
              <a:rPr lang="en-US" smtClean="0"/>
              <a:t>‹#›</a:t>
            </a:fld>
            <a:endParaRPr lang="en-US"/>
          </a:p>
        </p:txBody>
      </p:sp>
    </p:spTree>
    <p:extLst>
      <p:ext uri="{BB962C8B-B14F-4D97-AF65-F5344CB8AC3E}">
        <p14:creationId xmlns:p14="http://schemas.microsoft.com/office/powerpoint/2010/main" val="40330105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220504"/>
            <a:ext cx="12209319" cy="838200"/>
          </a:xfrm>
          <a:prstGeom prst="rect">
            <a:avLst/>
          </a:prstGeom>
        </p:spPr>
        <p:txBody>
          <a:bodyPr lIns="82048" tIns="41025" rIns="82048" bIns="41025"/>
          <a:lstStyle>
            <a:lvl1pPr>
              <a:defRPr sz="32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1" y="1219200"/>
            <a:ext cx="11447319" cy="5181600"/>
          </a:xfrm>
          <a:prstGeom prst="rect">
            <a:avLst/>
          </a:prstGeom>
        </p:spPr>
        <p:txBody>
          <a:bodyPr lIns="82048" tIns="41025" rIns="82048" bIns="41025"/>
          <a:lstStyle>
            <a:lvl1pPr>
              <a:spcBef>
                <a:spcPts val="0"/>
              </a:spcBef>
              <a:spcAft>
                <a:spcPts val="1077"/>
              </a:spcAft>
              <a:defRPr sz="2500">
                <a:solidFill>
                  <a:schemeClr val="bg1"/>
                </a:solidFill>
              </a:defRPr>
            </a:lvl1pPr>
            <a:lvl2pPr>
              <a:spcBef>
                <a:spcPts val="0"/>
              </a:spcBef>
              <a:spcAft>
                <a:spcPts val="1077"/>
              </a:spcAft>
              <a:defRPr sz="2200">
                <a:solidFill>
                  <a:schemeClr val="bg1"/>
                </a:solidFill>
              </a:defRPr>
            </a:lvl2pPr>
            <a:lvl3pPr>
              <a:spcBef>
                <a:spcPts val="0"/>
              </a:spcBef>
              <a:spcAft>
                <a:spcPts val="1077"/>
              </a:spcAft>
              <a:defRPr sz="1800">
                <a:solidFill>
                  <a:schemeClr val="bg1"/>
                </a:solidFill>
              </a:defRPr>
            </a:lvl3pPr>
            <a:lvl4pPr>
              <a:spcBef>
                <a:spcPts val="0"/>
              </a:spcBef>
              <a:spcAft>
                <a:spcPts val="1077"/>
              </a:spcAft>
              <a:defRPr sz="1600">
                <a:solidFill>
                  <a:schemeClr val="bg1"/>
                </a:solidFill>
              </a:defRPr>
            </a:lvl4pPr>
            <a:lvl5pPr>
              <a:spcBef>
                <a:spcPts val="0"/>
              </a:spcBef>
              <a:spcAft>
                <a:spcPts val="1077"/>
              </a:spcAf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p:nvPr>
        </p:nvSpPr>
        <p:spPr>
          <a:xfrm>
            <a:off x="382926" y="6526841"/>
            <a:ext cx="11445393" cy="226084"/>
          </a:xfrm>
          <a:prstGeom prst="rect">
            <a:avLst/>
          </a:prstGeom>
        </p:spPr>
        <p:txBody>
          <a:bodyPr lIns="82058" tIns="41029" rIns="82058" bIns="41029" anchor="b"/>
          <a:lstStyle>
            <a:lvl1pPr marL="0" indent="0">
              <a:buNone/>
              <a:defRPr sz="1200" b="1">
                <a:solidFill>
                  <a:schemeClr val="bg1"/>
                </a:solidFill>
              </a:defRPr>
            </a:lvl1pPr>
            <a:lvl2pPr marL="410243" indent="0">
              <a:buNone/>
              <a:defRPr sz="1100">
                <a:solidFill>
                  <a:schemeClr val="bg1"/>
                </a:solidFill>
              </a:defRPr>
            </a:lvl2pPr>
            <a:lvl3pPr marL="820486" indent="0">
              <a:buNone/>
              <a:defRPr sz="1100">
                <a:solidFill>
                  <a:schemeClr val="bg1"/>
                </a:solidFill>
              </a:defRPr>
            </a:lvl3pPr>
            <a:lvl4pPr marL="1230728" indent="0">
              <a:buNone/>
              <a:defRPr sz="1100">
                <a:solidFill>
                  <a:schemeClr val="bg1"/>
                </a:solidFill>
              </a:defRPr>
            </a:lvl4pPr>
            <a:lvl5pPr marL="1640973" indent="0">
              <a:buNone/>
              <a:defRPr sz="11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0817465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220504"/>
            <a:ext cx="12209319" cy="838200"/>
          </a:xfrm>
          <a:prstGeom prst="rect">
            <a:avLst/>
          </a:prstGeom>
        </p:spPr>
        <p:txBody>
          <a:bodyPr lIns="82048" tIns="41025" rIns="82048" bIns="41025"/>
          <a:lstStyle>
            <a:lvl1pPr>
              <a:defRPr sz="32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1" y="1219200"/>
            <a:ext cx="11447319" cy="5181600"/>
          </a:xfrm>
          <a:prstGeom prst="rect">
            <a:avLst/>
          </a:prstGeom>
        </p:spPr>
        <p:txBody>
          <a:bodyPr lIns="82048" tIns="41025" rIns="82048" bIns="41025"/>
          <a:lstStyle>
            <a:lvl1pPr>
              <a:spcBef>
                <a:spcPts val="0"/>
              </a:spcBef>
              <a:spcAft>
                <a:spcPts val="1077"/>
              </a:spcAft>
              <a:defRPr sz="2500">
                <a:solidFill>
                  <a:schemeClr val="bg1"/>
                </a:solidFill>
              </a:defRPr>
            </a:lvl1pPr>
            <a:lvl2pPr>
              <a:spcBef>
                <a:spcPts val="0"/>
              </a:spcBef>
              <a:spcAft>
                <a:spcPts val="1077"/>
              </a:spcAft>
              <a:defRPr sz="2200">
                <a:solidFill>
                  <a:schemeClr val="bg1"/>
                </a:solidFill>
              </a:defRPr>
            </a:lvl2pPr>
            <a:lvl3pPr>
              <a:spcBef>
                <a:spcPts val="0"/>
              </a:spcBef>
              <a:spcAft>
                <a:spcPts val="1077"/>
              </a:spcAft>
              <a:defRPr sz="1800">
                <a:solidFill>
                  <a:schemeClr val="bg1"/>
                </a:solidFill>
              </a:defRPr>
            </a:lvl3pPr>
            <a:lvl4pPr>
              <a:spcBef>
                <a:spcPts val="0"/>
              </a:spcBef>
              <a:spcAft>
                <a:spcPts val="1077"/>
              </a:spcAft>
              <a:defRPr sz="1600">
                <a:solidFill>
                  <a:schemeClr val="bg1"/>
                </a:solidFill>
              </a:defRPr>
            </a:lvl4pPr>
            <a:lvl5pPr>
              <a:spcBef>
                <a:spcPts val="0"/>
              </a:spcBef>
              <a:spcAft>
                <a:spcPts val="1077"/>
              </a:spcAft>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p:nvPr>
        </p:nvSpPr>
        <p:spPr>
          <a:xfrm>
            <a:off x="382926" y="6526841"/>
            <a:ext cx="11445393" cy="226084"/>
          </a:xfrm>
          <a:prstGeom prst="rect">
            <a:avLst/>
          </a:prstGeom>
        </p:spPr>
        <p:txBody>
          <a:bodyPr lIns="82058" tIns="41029" rIns="82058" bIns="41029" anchor="b"/>
          <a:lstStyle>
            <a:lvl1pPr marL="0" indent="0">
              <a:buNone/>
              <a:defRPr sz="1200" b="1">
                <a:solidFill>
                  <a:schemeClr val="bg1"/>
                </a:solidFill>
              </a:defRPr>
            </a:lvl1pPr>
            <a:lvl2pPr marL="410243" indent="0">
              <a:buNone/>
              <a:defRPr sz="1100">
                <a:solidFill>
                  <a:schemeClr val="bg1"/>
                </a:solidFill>
              </a:defRPr>
            </a:lvl2pPr>
            <a:lvl3pPr marL="820486" indent="0">
              <a:buNone/>
              <a:defRPr sz="1100">
                <a:solidFill>
                  <a:schemeClr val="bg1"/>
                </a:solidFill>
              </a:defRPr>
            </a:lvl3pPr>
            <a:lvl4pPr marL="1230728" indent="0">
              <a:buNone/>
              <a:defRPr sz="1100">
                <a:solidFill>
                  <a:schemeClr val="bg1"/>
                </a:solidFill>
              </a:defRPr>
            </a:lvl4pPr>
            <a:lvl5pPr marL="1640973" indent="0">
              <a:buNone/>
              <a:defRPr sz="11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164835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5.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528820E-D28A-4124-A94A-C334720CC963}"/>
              </a:ext>
            </a:extLst>
          </p:cNvPr>
          <p:cNvSpPr>
            <a:spLocks noGrp="1" noChangeArrowheads="1"/>
          </p:cNvSpPr>
          <p:nvPr>
            <p:ph type="title"/>
          </p:nvPr>
        </p:nvSpPr>
        <p:spPr bwMode="auto">
          <a:xfrm>
            <a:off x="914400" y="609099"/>
            <a:ext cx="10364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FDB2182-D5A7-42FD-8573-3C6732579B35}"/>
              </a:ext>
            </a:extLst>
          </p:cNvPr>
          <p:cNvSpPr>
            <a:spLocks noGrp="1" noChangeArrowheads="1"/>
          </p:cNvSpPr>
          <p:nvPr>
            <p:ph type="body" idx="1"/>
          </p:nvPr>
        </p:nvSpPr>
        <p:spPr bwMode="auto">
          <a:xfrm>
            <a:off x="914400" y="1981451"/>
            <a:ext cx="10364612" cy="411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7D38901-A69C-4365-A615-D0AF1837BF67}"/>
              </a:ext>
            </a:extLst>
          </p:cNvPr>
          <p:cNvSpPr>
            <a:spLocks noGrp="1" noChangeArrowheads="1"/>
          </p:cNvSpPr>
          <p:nvPr>
            <p:ph type="dt" sz="half" idx="2"/>
          </p:nvPr>
        </p:nvSpPr>
        <p:spPr bwMode="auto">
          <a:xfrm>
            <a:off x="914400" y="6248902"/>
            <a:ext cx="2540000"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179"/>
            </a:lvl1pPr>
          </a:lstStyle>
          <a:p>
            <a:pPr>
              <a:defRPr/>
            </a:pPr>
            <a:endParaRPr lang="en-US"/>
          </a:p>
        </p:txBody>
      </p:sp>
      <p:sp>
        <p:nvSpPr>
          <p:cNvPr id="1029" name="Rectangle 5">
            <a:extLst>
              <a:ext uri="{FF2B5EF4-FFF2-40B4-BE49-F238E27FC236}">
                <a16:creationId xmlns:a16="http://schemas.microsoft.com/office/drawing/2014/main" id="{E502E618-22D6-4395-8C8A-38BDCE9D0563}"/>
              </a:ext>
            </a:extLst>
          </p:cNvPr>
          <p:cNvSpPr>
            <a:spLocks noGrp="1" noChangeArrowheads="1"/>
          </p:cNvSpPr>
          <p:nvPr>
            <p:ph type="ftr" sz="quarter" idx="3"/>
          </p:nvPr>
        </p:nvSpPr>
        <p:spPr bwMode="auto">
          <a:xfrm>
            <a:off x="4167012" y="6248902"/>
            <a:ext cx="3859388"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179"/>
            </a:lvl1pPr>
          </a:lstStyle>
          <a:p>
            <a:pPr>
              <a:defRPr/>
            </a:pPr>
            <a:endParaRPr lang="en-US"/>
          </a:p>
        </p:txBody>
      </p:sp>
      <p:sp>
        <p:nvSpPr>
          <p:cNvPr id="1030" name="Rectangle 6">
            <a:extLst>
              <a:ext uri="{FF2B5EF4-FFF2-40B4-BE49-F238E27FC236}">
                <a16:creationId xmlns:a16="http://schemas.microsoft.com/office/drawing/2014/main" id="{55830D19-650A-45C1-82A3-C711032F61AA}"/>
              </a:ext>
            </a:extLst>
          </p:cNvPr>
          <p:cNvSpPr>
            <a:spLocks noGrp="1" noChangeArrowheads="1"/>
          </p:cNvSpPr>
          <p:nvPr>
            <p:ph type="sldNum" sz="quarter" idx="4"/>
          </p:nvPr>
        </p:nvSpPr>
        <p:spPr bwMode="auto">
          <a:xfrm>
            <a:off x="8739012" y="6248902"/>
            <a:ext cx="2540000"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5" smtClean="0"/>
            </a:lvl1pPr>
          </a:lstStyle>
          <a:p>
            <a:pPr>
              <a:defRPr/>
            </a:pPr>
            <a:fld id="{1072205B-7BFF-4BBB-94A2-4CE94772AAA1}" type="slidenum">
              <a:rPr lang="en-US" altLang="en-US"/>
              <a:pPr>
                <a:defRPr/>
              </a:pPr>
              <a:t>‹#›</a:t>
            </a:fld>
            <a:endParaRPr lang="en-US" altLang="en-US"/>
          </a:p>
        </p:txBody>
      </p:sp>
    </p:spTree>
    <p:extLst>
      <p:ext uri="{BB962C8B-B14F-4D97-AF65-F5344CB8AC3E}">
        <p14:creationId xmlns:p14="http://schemas.microsoft.com/office/powerpoint/2010/main" val="287492665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0" fontAlgn="base" hangingPunct="0">
        <a:spcBef>
          <a:spcPct val="0"/>
        </a:spcBef>
        <a:spcAft>
          <a:spcPct val="0"/>
        </a:spcAft>
        <a:defRPr sz="3632">
          <a:solidFill>
            <a:schemeClr val="tx2"/>
          </a:solidFill>
          <a:latin typeface="+mj-lt"/>
          <a:ea typeface="+mj-ea"/>
          <a:cs typeface="+mj-cs"/>
        </a:defRPr>
      </a:lvl1pPr>
      <a:lvl2pPr algn="ctr" rtl="0" eaLnBrk="0" fontAlgn="base" hangingPunct="0">
        <a:spcBef>
          <a:spcPct val="0"/>
        </a:spcBef>
        <a:spcAft>
          <a:spcPct val="0"/>
        </a:spcAft>
        <a:defRPr sz="3632">
          <a:solidFill>
            <a:schemeClr val="tx2"/>
          </a:solidFill>
          <a:latin typeface="Times New Roman" pitchFamily="18" charset="0"/>
        </a:defRPr>
      </a:lvl2pPr>
      <a:lvl3pPr algn="ctr" rtl="0" eaLnBrk="0" fontAlgn="base" hangingPunct="0">
        <a:spcBef>
          <a:spcPct val="0"/>
        </a:spcBef>
        <a:spcAft>
          <a:spcPct val="0"/>
        </a:spcAft>
        <a:defRPr sz="3632">
          <a:solidFill>
            <a:schemeClr val="tx2"/>
          </a:solidFill>
          <a:latin typeface="Times New Roman" pitchFamily="18" charset="0"/>
        </a:defRPr>
      </a:lvl3pPr>
      <a:lvl4pPr algn="ctr" rtl="0" eaLnBrk="0" fontAlgn="base" hangingPunct="0">
        <a:spcBef>
          <a:spcPct val="0"/>
        </a:spcBef>
        <a:spcAft>
          <a:spcPct val="0"/>
        </a:spcAft>
        <a:defRPr sz="3632">
          <a:solidFill>
            <a:schemeClr val="tx2"/>
          </a:solidFill>
          <a:latin typeface="Times New Roman" pitchFamily="18" charset="0"/>
        </a:defRPr>
      </a:lvl4pPr>
      <a:lvl5pPr algn="ctr" rtl="0" eaLnBrk="0" fontAlgn="base" hangingPunct="0">
        <a:spcBef>
          <a:spcPct val="0"/>
        </a:spcBef>
        <a:spcAft>
          <a:spcPct val="0"/>
        </a:spcAft>
        <a:defRPr sz="3632">
          <a:solidFill>
            <a:schemeClr val="tx2"/>
          </a:solidFill>
          <a:latin typeface="Times New Roman" pitchFamily="18" charset="0"/>
        </a:defRPr>
      </a:lvl5pPr>
      <a:lvl6pPr marL="385075" algn="ctr" rtl="0" fontAlgn="base">
        <a:spcBef>
          <a:spcPct val="0"/>
        </a:spcBef>
        <a:spcAft>
          <a:spcPct val="0"/>
        </a:spcAft>
        <a:defRPr sz="3706">
          <a:solidFill>
            <a:schemeClr val="tx2"/>
          </a:solidFill>
          <a:latin typeface="Times New Roman" pitchFamily="18" charset="0"/>
        </a:defRPr>
      </a:lvl6pPr>
      <a:lvl7pPr marL="770148" algn="ctr" rtl="0" fontAlgn="base">
        <a:spcBef>
          <a:spcPct val="0"/>
        </a:spcBef>
        <a:spcAft>
          <a:spcPct val="0"/>
        </a:spcAft>
        <a:defRPr sz="3706">
          <a:solidFill>
            <a:schemeClr val="tx2"/>
          </a:solidFill>
          <a:latin typeface="Times New Roman" pitchFamily="18" charset="0"/>
        </a:defRPr>
      </a:lvl7pPr>
      <a:lvl8pPr marL="1155222" algn="ctr" rtl="0" fontAlgn="base">
        <a:spcBef>
          <a:spcPct val="0"/>
        </a:spcBef>
        <a:spcAft>
          <a:spcPct val="0"/>
        </a:spcAft>
        <a:defRPr sz="3706">
          <a:solidFill>
            <a:schemeClr val="tx2"/>
          </a:solidFill>
          <a:latin typeface="Times New Roman" pitchFamily="18" charset="0"/>
        </a:defRPr>
      </a:lvl8pPr>
      <a:lvl9pPr marL="1540296" algn="ctr" rtl="0" fontAlgn="base">
        <a:spcBef>
          <a:spcPct val="0"/>
        </a:spcBef>
        <a:spcAft>
          <a:spcPct val="0"/>
        </a:spcAft>
        <a:defRPr sz="3706">
          <a:solidFill>
            <a:schemeClr val="tx2"/>
          </a:solidFill>
          <a:latin typeface="Times New Roman" pitchFamily="18" charset="0"/>
        </a:defRPr>
      </a:lvl9pPr>
    </p:titleStyle>
    <p:bodyStyle>
      <a:lvl1pPr marL="288266" indent="-288266" algn="l" rtl="0" eaLnBrk="0" fontAlgn="base" hangingPunct="0">
        <a:spcBef>
          <a:spcPct val="20000"/>
        </a:spcBef>
        <a:spcAft>
          <a:spcPct val="0"/>
        </a:spcAft>
        <a:buChar char="•"/>
        <a:defRPr sz="2684">
          <a:solidFill>
            <a:schemeClr val="tx1"/>
          </a:solidFill>
          <a:latin typeface="+mn-lt"/>
          <a:ea typeface="+mn-ea"/>
          <a:cs typeface="+mn-cs"/>
        </a:defRPr>
      </a:lvl1pPr>
      <a:lvl2pPr marL="625413" indent="-240640" algn="l" rtl="0" eaLnBrk="0" fontAlgn="base" hangingPunct="0">
        <a:spcBef>
          <a:spcPct val="20000"/>
        </a:spcBef>
        <a:spcAft>
          <a:spcPct val="0"/>
        </a:spcAft>
        <a:buChar char="–"/>
        <a:defRPr sz="2290">
          <a:solidFill>
            <a:schemeClr val="tx1"/>
          </a:solidFill>
          <a:latin typeface="+mn-lt"/>
        </a:defRPr>
      </a:lvl2pPr>
      <a:lvl3pPr marL="962558" indent="-191760" algn="l" rtl="0" eaLnBrk="0" fontAlgn="base" hangingPunct="0">
        <a:spcBef>
          <a:spcPct val="20000"/>
        </a:spcBef>
        <a:spcAft>
          <a:spcPct val="0"/>
        </a:spcAft>
        <a:buChar char="•"/>
        <a:defRPr sz="1974">
          <a:solidFill>
            <a:schemeClr val="tx1"/>
          </a:solidFill>
          <a:latin typeface="+mn-lt"/>
        </a:defRPr>
      </a:lvl3pPr>
      <a:lvl4pPr marL="1347331" indent="-191760" algn="l" rtl="0" eaLnBrk="0" fontAlgn="base" hangingPunct="0">
        <a:spcBef>
          <a:spcPct val="20000"/>
        </a:spcBef>
        <a:spcAft>
          <a:spcPct val="0"/>
        </a:spcAft>
        <a:buChar char="–"/>
        <a:defRPr sz="1658">
          <a:solidFill>
            <a:schemeClr val="tx1"/>
          </a:solidFill>
          <a:latin typeface="+mn-lt"/>
        </a:defRPr>
      </a:lvl4pPr>
      <a:lvl5pPr marL="1732104" indent="-191760" algn="l" rtl="0" eaLnBrk="0" fontAlgn="base" hangingPunct="0">
        <a:spcBef>
          <a:spcPct val="20000"/>
        </a:spcBef>
        <a:spcAft>
          <a:spcPct val="0"/>
        </a:spcAft>
        <a:buChar char="»"/>
        <a:defRPr sz="1658">
          <a:solidFill>
            <a:schemeClr val="tx1"/>
          </a:solidFill>
          <a:latin typeface="+mn-lt"/>
        </a:defRPr>
      </a:lvl5pPr>
      <a:lvl6pPr marL="2117907" indent="-192537" algn="l" rtl="0" fontAlgn="base">
        <a:spcBef>
          <a:spcPct val="20000"/>
        </a:spcBef>
        <a:spcAft>
          <a:spcPct val="0"/>
        </a:spcAft>
        <a:buChar char="»"/>
        <a:defRPr sz="1684">
          <a:solidFill>
            <a:schemeClr val="tx1"/>
          </a:solidFill>
          <a:latin typeface="+mn-lt"/>
        </a:defRPr>
      </a:lvl6pPr>
      <a:lvl7pPr marL="2502981" indent="-192537" algn="l" rtl="0" fontAlgn="base">
        <a:spcBef>
          <a:spcPct val="20000"/>
        </a:spcBef>
        <a:spcAft>
          <a:spcPct val="0"/>
        </a:spcAft>
        <a:buChar char="»"/>
        <a:defRPr sz="1684">
          <a:solidFill>
            <a:schemeClr val="tx1"/>
          </a:solidFill>
          <a:latin typeface="+mn-lt"/>
        </a:defRPr>
      </a:lvl7pPr>
      <a:lvl8pPr marL="2888054" indent="-192537" algn="l" rtl="0" fontAlgn="base">
        <a:spcBef>
          <a:spcPct val="20000"/>
        </a:spcBef>
        <a:spcAft>
          <a:spcPct val="0"/>
        </a:spcAft>
        <a:buChar char="»"/>
        <a:defRPr sz="1684">
          <a:solidFill>
            <a:schemeClr val="tx1"/>
          </a:solidFill>
          <a:latin typeface="+mn-lt"/>
        </a:defRPr>
      </a:lvl8pPr>
      <a:lvl9pPr marL="3273129" indent="-192537" algn="l" rtl="0" fontAlgn="base">
        <a:spcBef>
          <a:spcPct val="20000"/>
        </a:spcBef>
        <a:spcAft>
          <a:spcPct val="0"/>
        </a:spcAft>
        <a:buChar char="»"/>
        <a:defRPr sz="1684">
          <a:solidFill>
            <a:schemeClr val="tx1"/>
          </a:solidFill>
          <a:latin typeface="+mn-lt"/>
        </a:defRPr>
      </a:lvl9pPr>
    </p:bodyStyle>
    <p:otherStyle>
      <a:defPPr>
        <a:defRPr lang="en-US"/>
      </a:defPPr>
      <a:lvl1pPr marL="0" algn="l" defTabSz="770148" rtl="0" eaLnBrk="1" latinLnBrk="0" hangingPunct="1">
        <a:defRPr sz="1516" kern="1200">
          <a:solidFill>
            <a:schemeClr val="tx1"/>
          </a:solidFill>
          <a:latin typeface="+mn-lt"/>
          <a:ea typeface="+mn-ea"/>
          <a:cs typeface="+mn-cs"/>
        </a:defRPr>
      </a:lvl1pPr>
      <a:lvl2pPr marL="385075" algn="l" defTabSz="770148" rtl="0" eaLnBrk="1" latinLnBrk="0" hangingPunct="1">
        <a:defRPr sz="1516" kern="1200">
          <a:solidFill>
            <a:schemeClr val="tx1"/>
          </a:solidFill>
          <a:latin typeface="+mn-lt"/>
          <a:ea typeface="+mn-ea"/>
          <a:cs typeface="+mn-cs"/>
        </a:defRPr>
      </a:lvl2pPr>
      <a:lvl3pPr marL="770148" algn="l" defTabSz="770148" rtl="0" eaLnBrk="1" latinLnBrk="0" hangingPunct="1">
        <a:defRPr sz="1516" kern="1200">
          <a:solidFill>
            <a:schemeClr val="tx1"/>
          </a:solidFill>
          <a:latin typeface="+mn-lt"/>
          <a:ea typeface="+mn-ea"/>
          <a:cs typeface="+mn-cs"/>
        </a:defRPr>
      </a:lvl3pPr>
      <a:lvl4pPr marL="1155222" algn="l" defTabSz="770148" rtl="0" eaLnBrk="1" latinLnBrk="0" hangingPunct="1">
        <a:defRPr sz="1516" kern="1200">
          <a:solidFill>
            <a:schemeClr val="tx1"/>
          </a:solidFill>
          <a:latin typeface="+mn-lt"/>
          <a:ea typeface="+mn-ea"/>
          <a:cs typeface="+mn-cs"/>
        </a:defRPr>
      </a:lvl4pPr>
      <a:lvl5pPr marL="1540296" algn="l" defTabSz="770148" rtl="0" eaLnBrk="1" latinLnBrk="0" hangingPunct="1">
        <a:defRPr sz="1516" kern="1200">
          <a:solidFill>
            <a:schemeClr val="tx1"/>
          </a:solidFill>
          <a:latin typeface="+mn-lt"/>
          <a:ea typeface="+mn-ea"/>
          <a:cs typeface="+mn-cs"/>
        </a:defRPr>
      </a:lvl5pPr>
      <a:lvl6pPr marL="1925369" algn="l" defTabSz="770148" rtl="0" eaLnBrk="1" latinLnBrk="0" hangingPunct="1">
        <a:defRPr sz="1516" kern="1200">
          <a:solidFill>
            <a:schemeClr val="tx1"/>
          </a:solidFill>
          <a:latin typeface="+mn-lt"/>
          <a:ea typeface="+mn-ea"/>
          <a:cs typeface="+mn-cs"/>
        </a:defRPr>
      </a:lvl6pPr>
      <a:lvl7pPr marL="2310443" algn="l" defTabSz="770148" rtl="0" eaLnBrk="1" latinLnBrk="0" hangingPunct="1">
        <a:defRPr sz="1516" kern="1200">
          <a:solidFill>
            <a:schemeClr val="tx1"/>
          </a:solidFill>
          <a:latin typeface="+mn-lt"/>
          <a:ea typeface="+mn-ea"/>
          <a:cs typeface="+mn-cs"/>
        </a:defRPr>
      </a:lvl7pPr>
      <a:lvl8pPr marL="2695518" algn="l" defTabSz="770148" rtl="0" eaLnBrk="1" latinLnBrk="0" hangingPunct="1">
        <a:defRPr sz="1516" kern="1200">
          <a:solidFill>
            <a:schemeClr val="tx1"/>
          </a:solidFill>
          <a:latin typeface="+mn-lt"/>
          <a:ea typeface="+mn-ea"/>
          <a:cs typeface="+mn-cs"/>
        </a:defRPr>
      </a:lvl8pPr>
      <a:lvl9pPr marL="3080591" algn="l" defTabSz="770148" rtl="0" eaLnBrk="1" latinLnBrk="0" hangingPunct="1">
        <a:defRPr sz="151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71DB9-8146-4670-BD56-EAB2D76FC80C}" type="datetimeFigureOut">
              <a:rPr lang="en-US" smtClean="0"/>
              <a:t>5/25/26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3F023-3E69-4747-965E-3F3F3618E141}" type="slidenum">
              <a:rPr lang="en-US" smtClean="0"/>
              <a:t>‹#›</a:t>
            </a:fld>
            <a:endParaRPr lang="en-US"/>
          </a:p>
        </p:txBody>
      </p:sp>
    </p:spTree>
    <p:extLst>
      <p:ext uri="{BB962C8B-B14F-4D97-AF65-F5344CB8AC3E}">
        <p14:creationId xmlns:p14="http://schemas.microsoft.com/office/powerpoint/2010/main" val="16499653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F32B926-428C-48AB-8997-349C14F9C07F}"/>
              </a:ext>
            </a:extLst>
          </p:cNvPr>
          <p:cNvSpPr>
            <a:spLocks noGrp="1" noChangeArrowheads="1"/>
          </p:cNvSpPr>
          <p:nvPr>
            <p:ph type="title"/>
          </p:nvPr>
        </p:nvSpPr>
        <p:spPr bwMode="auto">
          <a:xfrm>
            <a:off x="914400" y="609099"/>
            <a:ext cx="10364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752B98F-551C-4A74-9620-812618EBFF4F}"/>
              </a:ext>
            </a:extLst>
          </p:cNvPr>
          <p:cNvSpPr>
            <a:spLocks noGrp="1" noChangeArrowheads="1"/>
          </p:cNvSpPr>
          <p:nvPr>
            <p:ph type="body" idx="1"/>
          </p:nvPr>
        </p:nvSpPr>
        <p:spPr bwMode="auto">
          <a:xfrm>
            <a:off x="914400" y="1981451"/>
            <a:ext cx="10364612" cy="411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7D38901-A69C-4365-A615-D0AF1837BF67}"/>
              </a:ext>
            </a:extLst>
          </p:cNvPr>
          <p:cNvSpPr>
            <a:spLocks noGrp="1" noChangeArrowheads="1"/>
          </p:cNvSpPr>
          <p:nvPr>
            <p:ph type="dt" sz="half" idx="2"/>
          </p:nvPr>
        </p:nvSpPr>
        <p:spPr bwMode="auto">
          <a:xfrm>
            <a:off x="914400" y="6248902"/>
            <a:ext cx="2540000"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179"/>
            </a:lvl1pPr>
          </a:lstStyle>
          <a:p>
            <a:pPr>
              <a:defRPr/>
            </a:pPr>
            <a:endParaRPr lang="en-US"/>
          </a:p>
        </p:txBody>
      </p:sp>
      <p:sp>
        <p:nvSpPr>
          <p:cNvPr id="1029" name="Rectangle 5">
            <a:extLst>
              <a:ext uri="{FF2B5EF4-FFF2-40B4-BE49-F238E27FC236}">
                <a16:creationId xmlns:a16="http://schemas.microsoft.com/office/drawing/2014/main" id="{E502E618-22D6-4395-8C8A-38BDCE9D0563}"/>
              </a:ext>
            </a:extLst>
          </p:cNvPr>
          <p:cNvSpPr>
            <a:spLocks noGrp="1" noChangeArrowheads="1"/>
          </p:cNvSpPr>
          <p:nvPr>
            <p:ph type="ftr" sz="quarter" idx="3"/>
          </p:nvPr>
        </p:nvSpPr>
        <p:spPr bwMode="auto">
          <a:xfrm>
            <a:off x="4167012" y="6248902"/>
            <a:ext cx="3859388"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179"/>
            </a:lvl1pPr>
          </a:lstStyle>
          <a:p>
            <a:pPr>
              <a:defRPr/>
            </a:pPr>
            <a:endParaRPr lang="en-US"/>
          </a:p>
        </p:txBody>
      </p:sp>
      <p:sp>
        <p:nvSpPr>
          <p:cNvPr id="1030" name="Rectangle 6">
            <a:extLst>
              <a:ext uri="{FF2B5EF4-FFF2-40B4-BE49-F238E27FC236}">
                <a16:creationId xmlns:a16="http://schemas.microsoft.com/office/drawing/2014/main" id="{55830D19-650A-45C1-82A3-C711032F61AA}"/>
              </a:ext>
            </a:extLst>
          </p:cNvPr>
          <p:cNvSpPr>
            <a:spLocks noGrp="1" noChangeArrowheads="1"/>
          </p:cNvSpPr>
          <p:nvPr>
            <p:ph type="sldNum" sz="quarter" idx="4"/>
          </p:nvPr>
        </p:nvSpPr>
        <p:spPr bwMode="auto">
          <a:xfrm>
            <a:off x="8739012" y="6248902"/>
            <a:ext cx="2540000" cy="4561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105"/>
            </a:lvl1pPr>
          </a:lstStyle>
          <a:p>
            <a:pPr>
              <a:defRPr/>
            </a:pPr>
            <a:fld id="{57029359-1E49-441A-A6CA-BB5B779589ED}" type="slidenum">
              <a:rPr lang="en-US" altLang="en-US"/>
              <a:pPr>
                <a:defRPr/>
              </a:pPr>
              <a:t>‹#›</a:t>
            </a:fld>
            <a:endParaRPr lang="en-US" altLang="en-US"/>
          </a:p>
        </p:txBody>
      </p:sp>
    </p:spTree>
    <p:extLst>
      <p:ext uri="{BB962C8B-B14F-4D97-AF65-F5344CB8AC3E}">
        <p14:creationId xmlns:p14="http://schemas.microsoft.com/office/powerpoint/2010/main" val="3588962323"/>
      </p:ext>
    </p:extLst>
  </p:cSld>
  <p:clrMap bg1="dk2" tx1="lt1" bg2="dk1"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ctr" rtl="0" eaLnBrk="0" fontAlgn="base" hangingPunct="0">
        <a:spcBef>
          <a:spcPct val="0"/>
        </a:spcBef>
        <a:spcAft>
          <a:spcPct val="0"/>
        </a:spcAft>
        <a:defRPr sz="3632">
          <a:solidFill>
            <a:schemeClr val="tx2"/>
          </a:solidFill>
          <a:latin typeface="+mj-lt"/>
          <a:ea typeface="+mj-ea"/>
          <a:cs typeface="+mj-cs"/>
        </a:defRPr>
      </a:lvl1pPr>
      <a:lvl2pPr algn="ctr" rtl="0" eaLnBrk="0" fontAlgn="base" hangingPunct="0">
        <a:spcBef>
          <a:spcPct val="0"/>
        </a:spcBef>
        <a:spcAft>
          <a:spcPct val="0"/>
        </a:spcAft>
        <a:defRPr sz="3632">
          <a:solidFill>
            <a:schemeClr val="tx2"/>
          </a:solidFill>
          <a:latin typeface="Times New Roman" pitchFamily="18" charset="0"/>
        </a:defRPr>
      </a:lvl2pPr>
      <a:lvl3pPr algn="ctr" rtl="0" eaLnBrk="0" fontAlgn="base" hangingPunct="0">
        <a:spcBef>
          <a:spcPct val="0"/>
        </a:spcBef>
        <a:spcAft>
          <a:spcPct val="0"/>
        </a:spcAft>
        <a:defRPr sz="3632">
          <a:solidFill>
            <a:schemeClr val="tx2"/>
          </a:solidFill>
          <a:latin typeface="Times New Roman" pitchFamily="18" charset="0"/>
        </a:defRPr>
      </a:lvl3pPr>
      <a:lvl4pPr algn="ctr" rtl="0" eaLnBrk="0" fontAlgn="base" hangingPunct="0">
        <a:spcBef>
          <a:spcPct val="0"/>
        </a:spcBef>
        <a:spcAft>
          <a:spcPct val="0"/>
        </a:spcAft>
        <a:defRPr sz="3632">
          <a:solidFill>
            <a:schemeClr val="tx2"/>
          </a:solidFill>
          <a:latin typeface="Times New Roman" pitchFamily="18" charset="0"/>
        </a:defRPr>
      </a:lvl4pPr>
      <a:lvl5pPr algn="ctr" rtl="0" eaLnBrk="0" fontAlgn="base" hangingPunct="0">
        <a:spcBef>
          <a:spcPct val="0"/>
        </a:spcBef>
        <a:spcAft>
          <a:spcPct val="0"/>
        </a:spcAft>
        <a:defRPr sz="3632">
          <a:solidFill>
            <a:schemeClr val="tx2"/>
          </a:solidFill>
          <a:latin typeface="Times New Roman" pitchFamily="18" charset="0"/>
        </a:defRPr>
      </a:lvl5pPr>
      <a:lvl6pPr marL="385075" algn="ctr" rtl="0" fontAlgn="base">
        <a:spcBef>
          <a:spcPct val="0"/>
        </a:spcBef>
        <a:spcAft>
          <a:spcPct val="0"/>
        </a:spcAft>
        <a:defRPr sz="3706">
          <a:solidFill>
            <a:schemeClr val="tx2"/>
          </a:solidFill>
          <a:latin typeface="Times New Roman" pitchFamily="18" charset="0"/>
        </a:defRPr>
      </a:lvl6pPr>
      <a:lvl7pPr marL="770148" algn="ctr" rtl="0" fontAlgn="base">
        <a:spcBef>
          <a:spcPct val="0"/>
        </a:spcBef>
        <a:spcAft>
          <a:spcPct val="0"/>
        </a:spcAft>
        <a:defRPr sz="3706">
          <a:solidFill>
            <a:schemeClr val="tx2"/>
          </a:solidFill>
          <a:latin typeface="Times New Roman" pitchFamily="18" charset="0"/>
        </a:defRPr>
      </a:lvl7pPr>
      <a:lvl8pPr marL="1155222" algn="ctr" rtl="0" fontAlgn="base">
        <a:spcBef>
          <a:spcPct val="0"/>
        </a:spcBef>
        <a:spcAft>
          <a:spcPct val="0"/>
        </a:spcAft>
        <a:defRPr sz="3706">
          <a:solidFill>
            <a:schemeClr val="tx2"/>
          </a:solidFill>
          <a:latin typeface="Times New Roman" pitchFamily="18" charset="0"/>
        </a:defRPr>
      </a:lvl8pPr>
      <a:lvl9pPr marL="1540296" algn="ctr" rtl="0" fontAlgn="base">
        <a:spcBef>
          <a:spcPct val="0"/>
        </a:spcBef>
        <a:spcAft>
          <a:spcPct val="0"/>
        </a:spcAft>
        <a:defRPr sz="3706">
          <a:solidFill>
            <a:schemeClr val="tx2"/>
          </a:solidFill>
          <a:latin typeface="Times New Roman" pitchFamily="18" charset="0"/>
        </a:defRPr>
      </a:lvl9pPr>
    </p:titleStyle>
    <p:bodyStyle>
      <a:lvl1pPr marL="288266" indent="-288266" algn="l" rtl="0" eaLnBrk="0" fontAlgn="base" hangingPunct="0">
        <a:spcBef>
          <a:spcPct val="20000"/>
        </a:spcBef>
        <a:spcAft>
          <a:spcPct val="0"/>
        </a:spcAft>
        <a:buChar char="•"/>
        <a:defRPr sz="2684">
          <a:solidFill>
            <a:schemeClr val="tx1"/>
          </a:solidFill>
          <a:latin typeface="+mn-lt"/>
          <a:ea typeface="+mn-ea"/>
          <a:cs typeface="+mn-cs"/>
        </a:defRPr>
      </a:lvl1pPr>
      <a:lvl2pPr marL="625413" indent="-240640" algn="l" rtl="0" eaLnBrk="0" fontAlgn="base" hangingPunct="0">
        <a:spcBef>
          <a:spcPct val="20000"/>
        </a:spcBef>
        <a:spcAft>
          <a:spcPct val="0"/>
        </a:spcAft>
        <a:buChar char="–"/>
        <a:defRPr sz="2290">
          <a:solidFill>
            <a:schemeClr val="tx1"/>
          </a:solidFill>
          <a:latin typeface="+mn-lt"/>
        </a:defRPr>
      </a:lvl2pPr>
      <a:lvl3pPr marL="962558" indent="-191760" algn="l" rtl="0" eaLnBrk="0" fontAlgn="base" hangingPunct="0">
        <a:spcBef>
          <a:spcPct val="20000"/>
        </a:spcBef>
        <a:spcAft>
          <a:spcPct val="0"/>
        </a:spcAft>
        <a:buChar char="•"/>
        <a:defRPr sz="1974">
          <a:solidFill>
            <a:schemeClr val="tx1"/>
          </a:solidFill>
          <a:latin typeface="+mn-lt"/>
        </a:defRPr>
      </a:lvl3pPr>
      <a:lvl4pPr marL="1347331" indent="-191760" algn="l" rtl="0" eaLnBrk="0" fontAlgn="base" hangingPunct="0">
        <a:spcBef>
          <a:spcPct val="20000"/>
        </a:spcBef>
        <a:spcAft>
          <a:spcPct val="0"/>
        </a:spcAft>
        <a:buChar char="–"/>
        <a:defRPr sz="1658">
          <a:solidFill>
            <a:schemeClr val="tx1"/>
          </a:solidFill>
          <a:latin typeface="+mn-lt"/>
        </a:defRPr>
      </a:lvl4pPr>
      <a:lvl5pPr marL="1732104" indent="-191760" algn="l" rtl="0" eaLnBrk="0" fontAlgn="base" hangingPunct="0">
        <a:spcBef>
          <a:spcPct val="20000"/>
        </a:spcBef>
        <a:spcAft>
          <a:spcPct val="0"/>
        </a:spcAft>
        <a:buChar char="»"/>
        <a:defRPr sz="1658">
          <a:solidFill>
            <a:schemeClr val="tx1"/>
          </a:solidFill>
          <a:latin typeface="+mn-lt"/>
        </a:defRPr>
      </a:lvl5pPr>
      <a:lvl6pPr marL="2117907" indent="-192537" algn="l" rtl="0" fontAlgn="base">
        <a:spcBef>
          <a:spcPct val="20000"/>
        </a:spcBef>
        <a:spcAft>
          <a:spcPct val="0"/>
        </a:spcAft>
        <a:buChar char="»"/>
        <a:defRPr sz="1684">
          <a:solidFill>
            <a:schemeClr val="tx1"/>
          </a:solidFill>
          <a:latin typeface="+mn-lt"/>
        </a:defRPr>
      </a:lvl6pPr>
      <a:lvl7pPr marL="2502981" indent="-192537" algn="l" rtl="0" fontAlgn="base">
        <a:spcBef>
          <a:spcPct val="20000"/>
        </a:spcBef>
        <a:spcAft>
          <a:spcPct val="0"/>
        </a:spcAft>
        <a:buChar char="»"/>
        <a:defRPr sz="1684">
          <a:solidFill>
            <a:schemeClr val="tx1"/>
          </a:solidFill>
          <a:latin typeface="+mn-lt"/>
        </a:defRPr>
      </a:lvl7pPr>
      <a:lvl8pPr marL="2888054" indent="-192537" algn="l" rtl="0" fontAlgn="base">
        <a:spcBef>
          <a:spcPct val="20000"/>
        </a:spcBef>
        <a:spcAft>
          <a:spcPct val="0"/>
        </a:spcAft>
        <a:buChar char="»"/>
        <a:defRPr sz="1684">
          <a:solidFill>
            <a:schemeClr val="tx1"/>
          </a:solidFill>
          <a:latin typeface="+mn-lt"/>
        </a:defRPr>
      </a:lvl8pPr>
      <a:lvl9pPr marL="3273129" indent="-192537" algn="l" rtl="0" fontAlgn="base">
        <a:spcBef>
          <a:spcPct val="20000"/>
        </a:spcBef>
        <a:spcAft>
          <a:spcPct val="0"/>
        </a:spcAft>
        <a:buChar char="»"/>
        <a:defRPr sz="1684">
          <a:solidFill>
            <a:schemeClr val="tx1"/>
          </a:solidFill>
          <a:latin typeface="+mn-lt"/>
        </a:defRPr>
      </a:lvl9pPr>
    </p:bodyStyle>
    <p:otherStyle>
      <a:defPPr>
        <a:defRPr lang="en-US"/>
      </a:defPPr>
      <a:lvl1pPr marL="0" algn="l" defTabSz="770148" rtl="0" eaLnBrk="1" latinLnBrk="0" hangingPunct="1">
        <a:defRPr sz="1516" kern="1200">
          <a:solidFill>
            <a:schemeClr val="tx1"/>
          </a:solidFill>
          <a:latin typeface="+mn-lt"/>
          <a:ea typeface="+mn-ea"/>
          <a:cs typeface="+mn-cs"/>
        </a:defRPr>
      </a:lvl1pPr>
      <a:lvl2pPr marL="385075" algn="l" defTabSz="770148" rtl="0" eaLnBrk="1" latinLnBrk="0" hangingPunct="1">
        <a:defRPr sz="1516" kern="1200">
          <a:solidFill>
            <a:schemeClr val="tx1"/>
          </a:solidFill>
          <a:latin typeface="+mn-lt"/>
          <a:ea typeface="+mn-ea"/>
          <a:cs typeface="+mn-cs"/>
        </a:defRPr>
      </a:lvl2pPr>
      <a:lvl3pPr marL="770148" algn="l" defTabSz="770148" rtl="0" eaLnBrk="1" latinLnBrk="0" hangingPunct="1">
        <a:defRPr sz="1516" kern="1200">
          <a:solidFill>
            <a:schemeClr val="tx1"/>
          </a:solidFill>
          <a:latin typeface="+mn-lt"/>
          <a:ea typeface="+mn-ea"/>
          <a:cs typeface="+mn-cs"/>
        </a:defRPr>
      </a:lvl3pPr>
      <a:lvl4pPr marL="1155222" algn="l" defTabSz="770148" rtl="0" eaLnBrk="1" latinLnBrk="0" hangingPunct="1">
        <a:defRPr sz="1516" kern="1200">
          <a:solidFill>
            <a:schemeClr val="tx1"/>
          </a:solidFill>
          <a:latin typeface="+mn-lt"/>
          <a:ea typeface="+mn-ea"/>
          <a:cs typeface="+mn-cs"/>
        </a:defRPr>
      </a:lvl4pPr>
      <a:lvl5pPr marL="1540296" algn="l" defTabSz="770148" rtl="0" eaLnBrk="1" latinLnBrk="0" hangingPunct="1">
        <a:defRPr sz="1516" kern="1200">
          <a:solidFill>
            <a:schemeClr val="tx1"/>
          </a:solidFill>
          <a:latin typeface="+mn-lt"/>
          <a:ea typeface="+mn-ea"/>
          <a:cs typeface="+mn-cs"/>
        </a:defRPr>
      </a:lvl5pPr>
      <a:lvl6pPr marL="1925369" algn="l" defTabSz="770148" rtl="0" eaLnBrk="1" latinLnBrk="0" hangingPunct="1">
        <a:defRPr sz="1516" kern="1200">
          <a:solidFill>
            <a:schemeClr val="tx1"/>
          </a:solidFill>
          <a:latin typeface="+mn-lt"/>
          <a:ea typeface="+mn-ea"/>
          <a:cs typeface="+mn-cs"/>
        </a:defRPr>
      </a:lvl6pPr>
      <a:lvl7pPr marL="2310443" algn="l" defTabSz="770148" rtl="0" eaLnBrk="1" latinLnBrk="0" hangingPunct="1">
        <a:defRPr sz="1516" kern="1200">
          <a:solidFill>
            <a:schemeClr val="tx1"/>
          </a:solidFill>
          <a:latin typeface="+mn-lt"/>
          <a:ea typeface="+mn-ea"/>
          <a:cs typeface="+mn-cs"/>
        </a:defRPr>
      </a:lvl7pPr>
      <a:lvl8pPr marL="2695518" algn="l" defTabSz="770148" rtl="0" eaLnBrk="1" latinLnBrk="0" hangingPunct="1">
        <a:defRPr sz="1516" kern="1200">
          <a:solidFill>
            <a:schemeClr val="tx1"/>
          </a:solidFill>
          <a:latin typeface="+mn-lt"/>
          <a:ea typeface="+mn-ea"/>
          <a:cs typeface="+mn-cs"/>
        </a:defRPr>
      </a:lvl8pPr>
      <a:lvl9pPr marL="3080591" algn="l" defTabSz="770148" rtl="0" eaLnBrk="1" latinLnBrk="0" hangingPunct="1">
        <a:defRPr sz="151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161146"/>
            <a:ext cx="10972800" cy="49650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cxnSp>
        <p:nvCxnSpPr>
          <p:cNvPr id="8" name="Straight Connector 7"/>
          <p:cNvCxnSpPr/>
          <p:nvPr userDrawn="1"/>
        </p:nvCxnSpPr>
        <p:spPr>
          <a:xfrm>
            <a:off x="0" y="6170628"/>
            <a:ext cx="12192000" cy="0"/>
          </a:xfrm>
          <a:prstGeom prst="line">
            <a:avLst/>
          </a:prstGeom>
          <a:ln w="12700">
            <a:solidFill>
              <a:srgbClr val="CF1C20"/>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617419" y="6356352"/>
            <a:ext cx="1680651"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96E5EDF-9912-214A-9F07-853D774FB50F}" type="datetime1">
              <a:rPr lang="en-US" smtClean="0"/>
              <a:t>5/25/26</a:t>
            </a:fld>
            <a:endParaRPr lang="en-US" dirty="0"/>
          </a:p>
        </p:txBody>
      </p:sp>
      <p:sp>
        <p:nvSpPr>
          <p:cNvPr id="10" name="Slide Number Placeholder 5"/>
          <p:cNvSpPr txBox="1">
            <a:spLocks/>
          </p:cNvSpPr>
          <p:nvPr userDrawn="1"/>
        </p:nvSpPr>
        <p:spPr>
          <a:xfrm>
            <a:off x="617423" y="6356352"/>
            <a:ext cx="514343" cy="365125"/>
          </a:xfrm>
          <a:prstGeom prst="rect">
            <a:avLst/>
          </a:prstGeom>
        </p:spPr>
        <p:txBody>
          <a:bodyPr vert="horz" lIns="121920" tIns="60960" rIns="121920" bIns="6096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dirty="0"/>
          </a:p>
        </p:txBody>
      </p:sp>
      <p:sp>
        <p:nvSpPr>
          <p:cNvPr id="11" name="Title Placeholder 1"/>
          <p:cNvSpPr>
            <a:spLocks noGrp="1"/>
          </p:cNvSpPr>
          <p:nvPr>
            <p:ph type="title"/>
          </p:nvPr>
        </p:nvSpPr>
        <p:spPr>
          <a:xfrm>
            <a:off x="609600" y="229283"/>
            <a:ext cx="10972800" cy="460148"/>
          </a:xfrm>
          <a:prstGeom prst="rect">
            <a:avLst/>
          </a:prstGeom>
        </p:spPr>
        <p:txBody>
          <a:bodyPr vert="horz" lIns="91440" tIns="45720" rIns="91440" bIns="45720" rtlCol="0" anchor="ctr">
            <a:noAutofit/>
          </a:bodyPr>
          <a:lstStyle/>
          <a:p>
            <a:pPr>
              <a:tabLst>
                <a:tab pos="5422900" algn="l"/>
              </a:tabLst>
            </a:pPr>
            <a:r>
              <a:rPr lang="en-US" b="1" dirty="0">
                <a:solidFill>
                  <a:srgbClr val="002060"/>
                </a:solidFill>
              </a:rPr>
              <a:t>The Best Slide headline: </a:t>
            </a:r>
            <a:r>
              <a:rPr lang="en-US" dirty="0">
                <a:solidFill>
                  <a:srgbClr val="002060"/>
                </a:solidFill>
              </a:rPr>
              <a:t>to go here</a:t>
            </a:r>
          </a:p>
        </p:txBody>
      </p:sp>
      <p:cxnSp>
        <p:nvCxnSpPr>
          <p:cNvPr id="12" name="Straight Connector 11"/>
          <p:cNvCxnSpPr/>
          <p:nvPr userDrawn="1"/>
        </p:nvCxnSpPr>
        <p:spPr>
          <a:xfrm>
            <a:off x="0" y="829512"/>
            <a:ext cx="12192000" cy="0"/>
          </a:xfrm>
          <a:prstGeom prst="line">
            <a:avLst/>
          </a:prstGeom>
          <a:ln w="15875">
            <a:solidFill>
              <a:srgbClr val="CF1C20"/>
            </a:solidFill>
          </a:ln>
        </p:spPr>
        <p:style>
          <a:lnRef idx="1">
            <a:schemeClr val="accent1"/>
          </a:lnRef>
          <a:fillRef idx="0">
            <a:schemeClr val="accent1"/>
          </a:fillRef>
          <a:effectRef idx="0">
            <a:schemeClr val="accent1"/>
          </a:effectRef>
          <a:fontRef idx="minor">
            <a:schemeClr val="tx1"/>
          </a:fontRef>
        </p:style>
      </p:cxnSp>
      <p:pic>
        <p:nvPicPr>
          <p:cNvPr id="14" name="Picture 13" descr="Banner MD Anderson Cancer Center hrz full color.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572977" y="6294812"/>
            <a:ext cx="2008744" cy="527685"/>
          </a:xfrm>
          <a:prstGeom prst="rect">
            <a:avLst/>
          </a:prstGeom>
        </p:spPr>
      </p:pic>
    </p:spTree>
    <p:extLst>
      <p:ext uri="{BB962C8B-B14F-4D97-AF65-F5344CB8AC3E}">
        <p14:creationId xmlns:p14="http://schemas.microsoft.com/office/powerpoint/2010/main" val="112116920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lvl1pPr algn="l" defTabSz="609585" rtl="0" eaLnBrk="1" latinLnBrk="0" hangingPunct="1">
        <a:spcBef>
          <a:spcPct val="0"/>
        </a:spcBef>
        <a:buNone/>
        <a:tabLst>
          <a:tab pos="7230353" algn="l"/>
        </a:tabLst>
        <a:defRPr sz="3733"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lumMod val="50000"/>
              <a:lumOff val="50000"/>
            </a:schemeClr>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lumMod val="50000"/>
              <a:lumOff val="50000"/>
            </a:schemeClr>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lumMod val="50000"/>
              <a:lumOff val="50000"/>
            </a:schemeClr>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lumMod val="50000"/>
              <a:lumOff val="50000"/>
            </a:schemeClr>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lumMod val="50000"/>
              <a:lumOff val="50000"/>
            </a:schemeClr>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7687F9-6C84-4141-88E8-2764B59A30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D03215-745C-475E-B05B-6BD4BEFE93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B483E-CA40-45AE-8DCD-CF8049F3EC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A157F2-937B-4E29-83E9-1C3DD68909F1}" type="datetimeFigureOut">
              <a:rPr lang="en-US" smtClean="0"/>
              <a:t>5/25/26</a:t>
            </a:fld>
            <a:endParaRPr lang="en-US" dirty="0"/>
          </a:p>
        </p:txBody>
      </p:sp>
      <p:sp>
        <p:nvSpPr>
          <p:cNvPr id="5" name="Footer Placeholder 4">
            <a:extLst>
              <a:ext uri="{FF2B5EF4-FFF2-40B4-BE49-F238E27FC236}">
                <a16:creationId xmlns:a16="http://schemas.microsoft.com/office/drawing/2014/main" id="{710822FF-B5EE-47CF-8622-933F3F1229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FB90EC6-8F98-431D-A89C-E4B08BE126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50BDE6-6935-4C49-BB1C-811127E09E5B}" type="slidenum">
              <a:rPr lang="en-US" smtClean="0"/>
              <a:t>‹#›</a:t>
            </a:fld>
            <a:endParaRPr lang="en-US" dirty="0"/>
          </a:p>
        </p:txBody>
      </p:sp>
    </p:spTree>
    <p:extLst>
      <p:ext uri="{BB962C8B-B14F-4D97-AF65-F5344CB8AC3E}">
        <p14:creationId xmlns:p14="http://schemas.microsoft.com/office/powerpoint/2010/main" val="213234650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96E239DC-C595-4B1F-88AE-96B6A989D49C}"/>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18589A6C-1BDE-4F1D-900F-10141F2516B3}"/>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2CA83BB-CED7-48A2-BC9A-6AD3FDC42C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2904C416-4584-439F-ACA9-246A58203F00}" type="datetimeFigureOut">
              <a:rPr lang="en-US"/>
              <a:pPr>
                <a:defRPr/>
              </a:pPr>
              <a:t>5/25/26</a:t>
            </a:fld>
            <a:endParaRPr lang="en-US" dirty="0"/>
          </a:p>
        </p:txBody>
      </p:sp>
      <p:sp>
        <p:nvSpPr>
          <p:cNvPr id="5" name="Footer Placeholder 4">
            <a:extLst>
              <a:ext uri="{FF2B5EF4-FFF2-40B4-BE49-F238E27FC236}">
                <a16:creationId xmlns:a16="http://schemas.microsoft.com/office/drawing/2014/main" id="{39B21E2C-B8CD-4B87-835A-9D5D1C1C99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dirty="0"/>
          </a:p>
        </p:txBody>
      </p:sp>
      <p:sp>
        <p:nvSpPr>
          <p:cNvPr id="6" name="Slide Number Placeholder 5">
            <a:extLst>
              <a:ext uri="{FF2B5EF4-FFF2-40B4-BE49-F238E27FC236}">
                <a16:creationId xmlns:a16="http://schemas.microsoft.com/office/drawing/2014/main" id="{700AB7DF-66F5-4A24-91D7-F1B2D97DCC9F}"/>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CDA864FC-6787-4B2B-B90F-9D5F8042E881}" type="slidenum">
              <a:rPr lang="en-US" altLang="en-US"/>
              <a:pPr/>
              <a:t>‹#›</a:t>
            </a:fld>
            <a:endParaRPr lang="en-US" altLang="en-US" dirty="0"/>
          </a:p>
        </p:txBody>
      </p:sp>
    </p:spTree>
    <p:extLst>
      <p:ext uri="{BB962C8B-B14F-4D97-AF65-F5344CB8AC3E}">
        <p14:creationId xmlns:p14="http://schemas.microsoft.com/office/powerpoint/2010/main" val="1830820231"/>
      </p:ext>
    </p:extLst>
  </p:cSld>
  <p:clrMap bg1="lt1" tx1="dk1" bg2="lt2" tx2="dk2" accent1="accent1" accent2="accent2" accent3="accent3" accent4="accent4" accent5="accent5" accent6="accent6" hlink="hlink" folHlink="folHlink"/>
  <p:sldLayoutIdLst>
    <p:sldLayoutId id="2147483720"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F6CAF-9FEB-4866-A789-B30D634760E8}" type="datetimeFigureOut">
              <a:rPr lang="en-US" smtClean="0"/>
              <a:t>5/25/26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1AE73-AA6D-4D18-B942-2EB1802FAE29}" type="slidenum">
              <a:rPr lang="en-US" smtClean="0"/>
              <a:t>‹#›</a:t>
            </a:fld>
            <a:endParaRPr lang="en-US"/>
          </a:p>
        </p:txBody>
      </p:sp>
    </p:spTree>
    <p:extLst>
      <p:ext uri="{BB962C8B-B14F-4D97-AF65-F5344CB8AC3E}">
        <p14:creationId xmlns:p14="http://schemas.microsoft.com/office/powerpoint/2010/main" val="177518520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F6CAF-9FEB-4866-A789-B30D634760E8}" type="datetimeFigureOut">
              <a:rPr lang="en-US" smtClean="0"/>
              <a:t>5/25/26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1AE73-AA6D-4D18-B942-2EB1802FAE29}" type="slidenum">
              <a:rPr lang="en-US" smtClean="0"/>
              <a:t>‹#›</a:t>
            </a:fld>
            <a:endParaRPr lang="en-US"/>
          </a:p>
        </p:txBody>
      </p:sp>
    </p:spTree>
    <p:extLst>
      <p:ext uri="{BB962C8B-B14F-4D97-AF65-F5344CB8AC3E}">
        <p14:creationId xmlns:p14="http://schemas.microsoft.com/office/powerpoint/2010/main" val="280159631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cid:77343F1B-C08E-4DC7-BD16-204F0EEDF80A"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google.com/url?sa=i&amp;rct=j&amp;q=&amp;esrc=s&amp;source=images&amp;cd=&amp;ved=2ahUKEwjg082Oha7gAhV0IDQIHZ7uAQUQjRx6BAgBEAU&amp;url=https://www.dermnetnz.org/topics/lentigo-maligna-and-lentigo-maligna-melanoma/&amp;psig=AOvVaw3Fp5U5mAQOW0GK1KUh8kXv&amp;ust=1549780131952692" TargetMode="External"/><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s://www.google.com/url?sa=i&amp;rct=j&amp;q=&amp;esrc=s&amp;source=images&amp;cd=&amp;ved=2ahUKEwjboqvnja7gAhWrIjQIHQmhBdYQjRx6BAgBEAU&amp;url=https://www.macmillan.org.uk/information-and-support/melanoma/recurrent-melanoma/diagnosing/tests-to-check-lymph-nodes&amp;psig=AOvVaw1s9Ep-cY8L3tMNbeA9UXFV&amp;ust=154978295685936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50.xml"/><Relationship Id="rId5" Type="http://schemas.openxmlformats.org/officeDocument/2006/relationships/image" Target="../media/image29.jpe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39.xml"/><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notesSlide" Target="../notesSlides/notesSlide10.xml"/><Relationship Id="rId16" Type="http://schemas.openxmlformats.org/officeDocument/2006/relationships/image" Target="../media/image71.png"/><Relationship Id="rId1" Type="http://schemas.openxmlformats.org/officeDocument/2006/relationships/slideLayout" Target="../slideLayouts/slideLayout39.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s>
</file>

<file path=ppt/slides/_rels/slide2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3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8" Type="http://schemas.openxmlformats.org/officeDocument/2006/relationships/hyperlink" Target="http://www.ncbi.nlm.nih.gov/pubmed/?term=Diab%20A%5bAuthor%5d&amp;cauthor=true&amp;cauthor_uid=27111908" TargetMode="External"/><Relationship Id="rId3" Type="http://schemas.openxmlformats.org/officeDocument/2006/relationships/image" Target="../media/image85.png"/><Relationship Id="rId7" Type="http://schemas.openxmlformats.org/officeDocument/2006/relationships/hyperlink" Target="http://www.ncbi.nlm.nih.gov/pubmed/?term=Zobniw%20C%5bAuthor%5d&amp;cauthor=true&amp;cauthor_uid=27111908" TargetMode="External"/><Relationship Id="rId2" Type="http://schemas.openxmlformats.org/officeDocument/2006/relationships/image" Target="../media/image84.png"/><Relationship Id="rId1" Type="http://schemas.openxmlformats.org/officeDocument/2006/relationships/slideLayout" Target="../slideLayouts/slideLayout72.xml"/><Relationship Id="rId6" Type="http://schemas.openxmlformats.org/officeDocument/2006/relationships/hyperlink" Target="http://www.ncbi.nlm.nih.gov/pubmed/?term=Dadu%20R%5bAuthor%5d&amp;cauthor=true&amp;cauthor_uid=27111908" TargetMode="External"/><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hyperlink" Target="http://www.ncbi.nlm.nih.gov/pubmed/?term=dadu+and+diab"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8.xml"/></Relationships>
</file>

<file path=ppt/slides/_rels/slide4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95.png"/><Relationship Id="rId4" Type="http://schemas.openxmlformats.org/officeDocument/2006/relationships/image" Target="../media/image94.png"/></Relationships>
</file>

<file path=ppt/slides/_rels/slide4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6.xml"/></Relationships>
</file>

<file path=ppt/slides/_rels/slide4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FDDEEB0-6216-464C-8DCA-8BE79C02071E}"/>
              </a:ext>
            </a:extLst>
          </p:cNvPr>
          <p:cNvSpPr>
            <a:spLocks noGrp="1" noChangeArrowheads="1"/>
          </p:cNvSpPr>
          <p:nvPr>
            <p:ph type="ctrTitle"/>
          </p:nvPr>
        </p:nvSpPr>
        <p:spPr>
          <a:xfrm>
            <a:off x="3304617" y="204544"/>
            <a:ext cx="8440540" cy="1201642"/>
          </a:xfrm>
        </p:spPr>
        <p:txBody>
          <a:bodyPr/>
          <a:lstStyle/>
          <a:p>
            <a:pPr eaLnBrk="1" hangingPunct="1"/>
            <a:r>
              <a:rPr lang="en-US" altLang="en-US" sz="3948" b="1" dirty="0">
                <a:solidFill>
                  <a:srgbClr val="FFFF00"/>
                </a:solidFill>
                <a:latin typeface="Arial" panose="020B0604020202020204" pitchFamily="34" charset="0"/>
                <a:cs typeface="Arial" panose="020B0604020202020204" pitchFamily="34" charset="0"/>
              </a:rPr>
              <a:t>Update on Management of Melanoma</a:t>
            </a:r>
          </a:p>
        </p:txBody>
      </p:sp>
      <p:sp>
        <p:nvSpPr>
          <p:cNvPr id="5123" name="Rectangle 3">
            <a:extLst>
              <a:ext uri="{FF2B5EF4-FFF2-40B4-BE49-F238E27FC236}">
                <a16:creationId xmlns:a16="http://schemas.microsoft.com/office/drawing/2014/main" id="{B99E9788-4486-4F0C-9BD8-CD377FDB4724}"/>
              </a:ext>
            </a:extLst>
          </p:cNvPr>
          <p:cNvSpPr>
            <a:spLocks noGrp="1" noChangeArrowheads="1"/>
          </p:cNvSpPr>
          <p:nvPr>
            <p:ph type="subTitle" idx="1"/>
          </p:nvPr>
        </p:nvSpPr>
        <p:spPr>
          <a:xfrm>
            <a:off x="1888067" y="2517441"/>
            <a:ext cx="9959028" cy="2975309"/>
          </a:xfrm>
        </p:spPr>
        <p:txBody>
          <a:bodyPr/>
          <a:lstStyle/>
          <a:p>
            <a:pPr eaLnBrk="1" hangingPunct="1"/>
            <a:r>
              <a:rPr lang="en-US" altLang="en-US" sz="3158" b="1" dirty="0">
                <a:latin typeface="Arial" panose="020B0604020202020204" pitchFamily="34" charset="0"/>
                <a:cs typeface="Arial" panose="020B0604020202020204" pitchFamily="34" charset="0"/>
              </a:rPr>
              <a:t>FADE MAHMOUD, M.D.</a:t>
            </a:r>
          </a:p>
          <a:p>
            <a:pPr eaLnBrk="1" hangingPunct="1"/>
            <a:r>
              <a:rPr lang="en-US" altLang="en-US" sz="3158" b="1" dirty="0">
                <a:latin typeface="Arial" panose="020B0604020202020204" pitchFamily="34" charset="0"/>
                <a:cs typeface="Arial" panose="020B0604020202020204" pitchFamily="34" charset="0"/>
              </a:rPr>
              <a:t>Medical Director</a:t>
            </a:r>
          </a:p>
          <a:p>
            <a:pPr eaLnBrk="1" hangingPunct="1"/>
            <a:r>
              <a:rPr lang="en-US" altLang="en-US" sz="3158" b="1" dirty="0">
                <a:latin typeface="Arial" panose="020B0604020202020204" pitchFamily="34" charset="0"/>
                <a:cs typeface="Arial" panose="020B0604020202020204" pitchFamily="34" charset="0"/>
              </a:rPr>
              <a:t>The T.W. Lewis Melanoma Center of Excellence </a:t>
            </a:r>
          </a:p>
          <a:p>
            <a:pPr eaLnBrk="1" hangingPunct="1"/>
            <a:r>
              <a:rPr lang="en-US" altLang="en-US" sz="3158" b="1" dirty="0">
                <a:latin typeface="Arial" panose="020B0604020202020204" pitchFamily="34" charset="0"/>
                <a:cs typeface="Arial" panose="020B0604020202020204" pitchFamily="34" charset="0"/>
              </a:rPr>
              <a:t>Banner M. D. Anderson Cancer Center</a:t>
            </a:r>
          </a:p>
          <a:p>
            <a:pPr eaLnBrk="1" hangingPunct="1"/>
            <a:r>
              <a:rPr lang="en-US" altLang="en-US" sz="3158" b="1" dirty="0">
                <a:latin typeface="Arial" panose="020B0604020202020204" pitchFamily="34" charset="0"/>
                <a:cs typeface="Arial" panose="020B0604020202020204" pitchFamily="34" charset="0"/>
              </a:rPr>
              <a:t>Fade.Mahmoud@bannerhealth.com</a:t>
            </a:r>
          </a:p>
          <a:p>
            <a:pPr eaLnBrk="1" hangingPunct="1"/>
            <a:endParaRPr lang="en-US" altLang="en-US" sz="3158" b="1" dirty="0">
              <a:latin typeface="Arial" panose="020B0604020202020204" pitchFamily="34" charset="0"/>
              <a:cs typeface="Arial" panose="020B0604020202020204" pitchFamily="34" charset="0"/>
            </a:endParaRPr>
          </a:p>
        </p:txBody>
      </p:sp>
      <p:sp>
        <p:nvSpPr>
          <p:cNvPr id="4" name="Line 8">
            <a:extLst>
              <a:ext uri="{FF2B5EF4-FFF2-40B4-BE49-F238E27FC236}">
                <a16:creationId xmlns:a16="http://schemas.microsoft.com/office/drawing/2014/main" id="{F9FA2960-74C1-45ED-9C1A-A056269BE2F0}"/>
              </a:ext>
            </a:extLst>
          </p:cNvPr>
          <p:cNvSpPr>
            <a:spLocks noChangeShapeType="1"/>
          </p:cNvSpPr>
          <p:nvPr/>
        </p:nvSpPr>
        <p:spPr bwMode="auto">
          <a:xfrm flipH="1" flipV="1">
            <a:off x="3469106" y="1548934"/>
            <a:ext cx="8121316"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5126" name="Picture 5">
            <a:extLst>
              <a:ext uri="{FF2B5EF4-FFF2-40B4-BE49-F238E27FC236}">
                <a16:creationId xmlns:a16="http://schemas.microsoft.com/office/drawing/2014/main" id="{3CA19AD2-0628-49FF-A756-E04CE8EE2D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056" y="386013"/>
            <a:ext cx="2735931" cy="2255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id:77343F1B-C08E-4DC7-BD16-204F0EEDF80A">
            <a:extLst>
              <a:ext uri="{FF2B5EF4-FFF2-40B4-BE49-F238E27FC236}">
                <a16:creationId xmlns:a16="http://schemas.microsoft.com/office/drawing/2014/main" id="{E7497728-A217-41E8-8260-9C293D7977E0}"/>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0" y="5492750"/>
            <a:ext cx="3048000"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56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4" y="1214948"/>
            <a:ext cx="11803929" cy="5261356"/>
          </a:xfrm>
        </p:spPr>
        <p:txBody>
          <a:bodyPr/>
          <a:lstStyle/>
          <a:p>
            <a:r>
              <a:rPr lang="en-US" sz="2800" dirty="0">
                <a:latin typeface="Arial" panose="020B0604020202020204" pitchFamily="34" charset="0"/>
              </a:rPr>
              <a:t>Mr. K is a 63-year-old male presented with a rapidly growing “berry-like” skin lesion on his right shoulder. This is most likely:</a:t>
            </a:r>
          </a:p>
          <a:p>
            <a:endParaRPr lang="en-US" sz="2800" dirty="0">
              <a:latin typeface="Arial" panose="020B0604020202020204" pitchFamily="34" charset="0"/>
            </a:endParaRPr>
          </a:p>
          <a:p>
            <a:pPr marL="0" indent="0">
              <a:buNone/>
            </a:pPr>
            <a:r>
              <a:rPr lang="en-US" sz="2800" dirty="0">
                <a:latin typeface="Arial" panose="020B0604020202020204" pitchFamily="34" charset="0"/>
              </a:rPr>
              <a:t>A- Superficial spreading melanoma</a:t>
            </a:r>
          </a:p>
          <a:p>
            <a:pPr marL="0" indent="0">
              <a:buNone/>
            </a:pPr>
            <a:r>
              <a:rPr lang="en-US" sz="2800" dirty="0">
                <a:latin typeface="Arial" panose="020B0604020202020204" pitchFamily="34" charset="0"/>
              </a:rPr>
              <a:t>B- Nodular melanoma</a:t>
            </a:r>
          </a:p>
          <a:p>
            <a:pPr marL="0" indent="0">
              <a:buNone/>
            </a:pPr>
            <a:r>
              <a:rPr lang="en-US" sz="2800" dirty="0">
                <a:latin typeface="Arial" panose="020B0604020202020204" pitchFamily="34" charset="0"/>
              </a:rPr>
              <a:t>C- Acral-lentiginous melanoma</a:t>
            </a:r>
          </a:p>
          <a:p>
            <a:pPr marL="0" indent="0">
              <a:buNone/>
            </a:pPr>
            <a:r>
              <a:rPr lang="en-US" sz="2800" dirty="0">
                <a:latin typeface="Arial" panose="020B0604020202020204" pitchFamily="34" charset="0"/>
              </a:rPr>
              <a:t>D- Lentigo maligna melanoma</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70624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8" name="Picture 7">
            <a:extLst>
              <a:ext uri="{FF2B5EF4-FFF2-40B4-BE49-F238E27FC236}">
                <a16:creationId xmlns:a16="http://schemas.microsoft.com/office/drawing/2014/main" id="{0C873AC0-BE11-4703-A63B-C81BE76760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5802" y="2772915"/>
            <a:ext cx="3556000" cy="2413000"/>
          </a:xfrm>
          <a:prstGeom prst="rect">
            <a:avLst/>
          </a:prstGeom>
        </p:spPr>
      </p:pic>
      <p:sp>
        <p:nvSpPr>
          <p:cNvPr id="7" name="Title 1">
            <a:extLst>
              <a:ext uri="{FF2B5EF4-FFF2-40B4-BE49-F238E27FC236}">
                <a16:creationId xmlns:a16="http://schemas.microsoft.com/office/drawing/2014/main" id="{764EC1A3-68B0-4340-9FD7-C05067DC594A}"/>
              </a:ext>
            </a:extLst>
          </p:cNvPr>
          <p:cNvSpPr>
            <a:spLocks noGrp="1"/>
          </p:cNvSpPr>
          <p:nvPr>
            <p:ph type="title"/>
          </p:nvPr>
        </p:nvSpPr>
        <p:spPr>
          <a:xfrm>
            <a:off x="914400" y="0"/>
            <a:ext cx="10364788" cy="738188"/>
          </a:xfrm>
        </p:spPr>
        <p:txBody>
          <a:bodyPr/>
          <a:lstStyle/>
          <a:p>
            <a:r>
              <a:rPr lang="en-US" sz="4000" b="1" dirty="0">
                <a:solidFill>
                  <a:srgbClr val="FFFF00"/>
                </a:solidFill>
                <a:latin typeface="Arial" panose="020B0604020202020204" pitchFamily="34" charset="0"/>
                <a:cs typeface="Arial" panose="020B0604020202020204" pitchFamily="34" charset="0"/>
              </a:rPr>
              <a:t>Case presentation</a:t>
            </a:r>
          </a:p>
        </p:txBody>
      </p:sp>
      <p:sp>
        <p:nvSpPr>
          <p:cNvPr id="9" name="TextBox 8">
            <a:extLst>
              <a:ext uri="{FF2B5EF4-FFF2-40B4-BE49-F238E27FC236}">
                <a16:creationId xmlns:a16="http://schemas.microsoft.com/office/drawing/2014/main" id="{08A72B65-56C1-44FC-BB90-20517D24437C}"/>
              </a:ext>
            </a:extLst>
          </p:cNvPr>
          <p:cNvSpPr txBox="1"/>
          <p:nvPr/>
        </p:nvSpPr>
        <p:spPr>
          <a:xfrm>
            <a:off x="194034" y="3167390"/>
            <a:ext cx="4457700"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B- Nodular melanoma</a:t>
            </a:r>
          </a:p>
        </p:txBody>
      </p:sp>
    </p:spTree>
    <p:extLst>
      <p:ext uri="{BB962C8B-B14F-4D97-AF65-F5344CB8AC3E}">
        <p14:creationId xmlns:p14="http://schemas.microsoft.com/office/powerpoint/2010/main" val="335191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3693" y="-124496"/>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Types of melanoma</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00606" y="589799"/>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8" name="Picture 7">
            <a:extLst>
              <a:ext uri="{FF2B5EF4-FFF2-40B4-BE49-F238E27FC236}">
                <a16:creationId xmlns:a16="http://schemas.microsoft.com/office/drawing/2014/main" id="{0C873AC0-BE11-4703-A63B-C81BE76760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2136" y="843379"/>
            <a:ext cx="4944863" cy="3317958"/>
          </a:xfrm>
          <a:prstGeom prst="rect">
            <a:avLst/>
          </a:prstGeom>
        </p:spPr>
      </p:pic>
      <p:sp>
        <p:nvSpPr>
          <p:cNvPr id="7" name="TextBox 6">
            <a:extLst>
              <a:ext uri="{FF2B5EF4-FFF2-40B4-BE49-F238E27FC236}">
                <a16:creationId xmlns:a16="http://schemas.microsoft.com/office/drawing/2014/main" id="{A2FD4E36-D15E-45B7-9593-F4C416E9696B}"/>
              </a:ext>
            </a:extLst>
          </p:cNvPr>
          <p:cNvSpPr txBox="1"/>
          <p:nvPr/>
        </p:nvSpPr>
        <p:spPr>
          <a:xfrm>
            <a:off x="6417135" y="4721342"/>
            <a:ext cx="5774863"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Second most common type of skin melanoma (15%)</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Blue-black “berry-like” nodular lesion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Vertical not radial growth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Rapid progression over months</a:t>
            </a:r>
          </a:p>
        </p:txBody>
      </p:sp>
      <p:pic>
        <p:nvPicPr>
          <p:cNvPr id="10" name="Picture 9">
            <a:extLst>
              <a:ext uri="{FF2B5EF4-FFF2-40B4-BE49-F238E27FC236}">
                <a16:creationId xmlns:a16="http://schemas.microsoft.com/office/drawing/2014/main" id="{39332FC7-1C96-4B41-AA20-9A312A890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70" y="843379"/>
            <a:ext cx="4508562" cy="3317958"/>
          </a:xfrm>
          <a:prstGeom prst="rect">
            <a:avLst/>
          </a:prstGeom>
        </p:spPr>
      </p:pic>
      <p:sp>
        <p:nvSpPr>
          <p:cNvPr id="11" name="TextBox 10">
            <a:extLst>
              <a:ext uri="{FF2B5EF4-FFF2-40B4-BE49-F238E27FC236}">
                <a16:creationId xmlns:a16="http://schemas.microsoft.com/office/drawing/2014/main" id="{3F7A8C4C-AA8C-48F3-9739-F36EF3366F14}"/>
              </a:ext>
            </a:extLst>
          </p:cNvPr>
          <p:cNvSpPr txBox="1"/>
          <p:nvPr/>
        </p:nvSpPr>
        <p:spPr>
          <a:xfrm>
            <a:off x="0" y="4728314"/>
            <a:ext cx="5496696"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Most common type of skin  melanoma (70%)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Asymptomatic black or brown macule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Radial growth phase before vertical growth.</a:t>
            </a:r>
          </a:p>
        </p:txBody>
      </p:sp>
      <p:sp>
        <p:nvSpPr>
          <p:cNvPr id="14" name="TextBox 13">
            <a:extLst>
              <a:ext uri="{FF2B5EF4-FFF2-40B4-BE49-F238E27FC236}">
                <a16:creationId xmlns:a16="http://schemas.microsoft.com/office/drawing/2014/main" id="{0D30C8A7-341F-4881-A26B-53927DFD5DD5}"/>
              </a:ext>
            </a:extLst>
          </p:cNvPr>
          <p:cNvSpPr txBox="1"/>
          <p:nvPr/>
        </p:nvSpPr>
        <p:spPr>
          <a:xfrm>
            <a:off x="300605" y="4191009"/>
            <a:ext cx="4777421"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Superficial spreading melanoma </a:t>
            </a:r>
          </a:p>
        </p:txBody>
      </p:sp>
      <p:sp>
        <p:nvSpPr>
          <p:cNvPr id="15" name="TextBox 14">
            <a:extLst>
              <a:ext uri="{FF2B5EF4-FFF2-40B4-BE49-F238E27FC236}">
                <a16:creationId xmlns:a16="http://schemas.microsoft.com/office/drawing/2014/main" id="{93935F8B-2488-483A-9E0D-53B2CA8A41DA}"/>
              </a:ext>
            </a:extLst>
          </p:cNvPr>
          <p:cNvSpPr txBox="1"/>
          <p:nvPr/>
        </p:nvSpPr>
        <p:spPr>
          <a:xfrm>
            <a:off x="6729519" y="4191009"/>
            <a:ext cx="4330826"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Nodular melanoma </a:t>
            </a:r>
          </a:p>
        </p:txBody>
      </p:sp>
    </p:spTree>
    <p:extLst>
      <p:ext uri="{BB962C8B-B14F-4D97-AF65-F5344CB8AC3E}">
        <p14:creationId xmlns:p14="http://schemas.microsoft.com/office/powerpoint/2010/main" val="2392571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3693" y="-124496"/>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Types of melanoma</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00606" y="589799"/>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11" name="TextBox 10">
            <a:extLst>
              <a:ext uri="{FF2B5EF4-FFF2-40B4-BE49-F238E27FC236}">
                <a16:creationId xmlns:a16="http://schemas.microsoft.com/office/drawing/2014/main" id="{3F7A8C4C-AA8C-48F3-9739-F36EF3366F14}"/>
              </a:ext>
            </a:extLst>
          </p:cNvPr>
          <p:cNvSpPr txBox="1"/>
          <p:nvPr/>
        </p:nvSpPr>
        <p:spPr>
          <a:xfrm>
            <a:off x="63561" y="2803776"/>
            <a:ext cx="6765182"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Irregularly shaped macule, 5-7 cm, older patients.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 situ melanoma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Slowly grows over 5-15 years before becoming invasive (lentigo </a:t>
            </a:r>
            <a:r>
              <a:rPr lang="en-US" dirty="0" err="1">
                <a:latin typeface="Arial" panose="020B0604020202020204" pitchFamily="34" charset="0"/>
                <a:cs typeface="Arial" panose="020B0604020202020204" pitchFamily="34" charset="0"/>
              </a:rPr>
              <a:t>maligna</a:t>
            </a:r>
            <a:r>
              <a:rPr lang="en-US" dirty="0">
                <a:latin typeface="Arial" panose="020B0604020202020204" pitchFamily="34" charset="0"/>
                <a:cs typeface="Arial" panose="020B0604020202020204" pitchFamily="34" charset="0"/>
              </a:rPr>
              <a:t> melanoma: change color, bumps)</a:t>
            </a:r>
          </a:p>
        </p:txBody>
      </p:sp>
      <p:pic>
        <p:nvPicPr>
          <p:cNvPr id="13" name="Picture 12">
            <a:extLst>
              <a:ext uri="{FF2B5EF4-FFF2-40B4-BE49-F238E27FC236}">
                <a16:creationId xmlns:a16="http://schemas.microsoft.com/office/drawing/2014/main" id="{28C97309-665D-46AC-A061-D379D080A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606" y="613652"/>
            <a:ext cx="2314578" cy="1773538"/>
          </a:xfrm>
          <a:prstGeom prst="rect">
            <a:avLst/>
          </a:prstGeom>
        </p:spPr>
      </p:pic>
      <p:sp>
        <p:nvSpPr>
          <p:cNvPr id="3" name="TextBox 2">
            <a:extLst>
              <a:ext uri="{FF2B5EF4-FFF2-40B4-BE49-F238E27FC236}">
                <a16:creationId xmlns:a16="http://schemas.microsoft.com/office/drawing/2014/main" id="{C027F643-56B3-47EA-988A-2649109ED05B}"/>
              </a:ext>
            </a:extLst>
          </p:cNvPr>
          <p:cNvSpPr txBox="1"/>
          <p:nvPr/>
        </p:nvSpPr>
        <p:spPr>
          <a:xfrm>
            <a:off x="142968" y="2262340"/>
            <a:ext cx="4101900"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Lentigo maligna </a:t>
            </a:r>
            <a:endParaRPr lang="en-US" sz="2400" b="1" dirty="0">
              <a:solidFill>
                <a:srgbClr val="FF0000"/>
              </a:solidFill>
            </a:endParaRPr>
          </a:p>
        </p:txBody>
      </p:sp>
      <p:pic>
        <p:nvPicPr>
          <p:cNvPr id="1026" name="Picture 2" descr="Image result for lentigo maligna">
            <a:hlinkClick r:id="rId3"/>
            <a:extLst>
              <a:ext uri="{FF2B5EF4-FFF2-40B4-BE49-F238E27FC236}">
                <a16:creationId xmlns:a16="http://schemas.microsoft.com/office/drawing/2014/main" id="{47087FB7-981B-4E18-9973-6356FAE0C6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024" y="637649"/>
            <a:ext cx="2752494" cy="174954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127DA55-92D4-40C4-8F01-6704762C43BE}"/>
              </a:ext>
            </a:extLst>
          </p:cNvPr>
          <p:cNvSpPr txBox="1"/>
          <p:nvPr/>
        </p:nvSpPr>
        <p:spPr>
          <a:xfrm>
            <a:off x="2772824" y="2265162"/>
            <a:ext cx="4288804"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Lentigo maligna melanoma</a:t>
            </a:r>
            <a:endParaRPr lang="en-US" sz="2400" b="1" dirty="0">
              <a:solidFill>
                <a:srgbClr val="FF0000"/>
              </a:solidFill>
            </a:endParaRPr>
          </a:p>
        </p:txBody>
      </p:sp>
      <p:pic>
        <p:nvPicPr>
          <p:cNvPr id="9" name="Picture 8">
            <a:extLst>
              <a:ext uri="{FF2B5EF4-FFF2-40B4-BE49-F238E27FC236}">
                <a16:creationId xmlns:a16="http://schemas.microsoft.com/office/drawing/2014/main" id="{9F44D79E-5E2C-4C85-83BD-335AC5DB3A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3042" y="767340"/>
            <a:ext cx="4156807" cy="2338971"/>
          </a:xfrm>
          <a:prstGeom prst="rect">
            <a:avLst/>
          </a:prstGeom>
        </p:spPr>
      </p:pic>
      <p:sp>
        <p:nvSpPr>
          <p:cNvPr id="16" name="TextBox 15">
            <a:extLst>
              <a:ext uri="{FF2B5EF4-FFF2-40B4-BE49-F238E27FC236}">
                <a16:creationId xmlns:a16="http://schemas.microsoft.com/office/drawing/2014/main" id="{38CB9AB3-149D-48CE-8D34-EAC78C487F91}"/>
              </a:ext>
            </a:extLst>
          </p:cNvPr>
          <p:cNvSpPr txBox="1"/>
          <p:nvPr/>
        </p:nvSpPr>
        <p:spPr>
          <a:xfrm>
            <a:off x="6828743" y="3401949"/>
            <a:ext cx="5234357"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Occurs on the palms and soles.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2-8% of melanomas in white people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75% of melanomas in black and Asian people</a:t>
            </a:r>
          </a:p>
        </p:txBody>
      </p:sp>
      <p:sp>
        <p:nvSpPr>
          <p:cNvPr id="17" name="TextBox 16">
            <a:extLst>
              <a:ext uri="{FF2B5EF4-FFF2-40B4-BE49-F238E27FC236}">
                <a16:creationId xmlns:a16="http://schemas.microsoft.com/office/drawing/2014/main" id="{4FC2DE1D-8A4B-408A-938E-FBDAAE0E5D42}"/>
              </a:ext>
            </a:extLst>
          </p:cNvPr>
          <p:cNvSpPr txBox="1"/>
          <p:nvPr/>
        </p:nvSpPr>
        <p:spPr>
          <a:xfrm>
            <a:off x="7815759" y="3044555"/>
            <a:ext cx="4156807"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Acral-lentiginous melanoma</a:t>
            </a:r>
            <a:endParaRPr lang="en-US" sz="2200" b="1" dirty="0">
              <a:solidFill>
                <a:srgbClr val="FF0000"/>
              </a:solidFill>
            </a:endParaRPr>
          </a:p>
        </p:txBody>
      </p:sp>
      <p:sp>
        <p:nvSpPr>
          <p:cNvPr id="15" name="Rectangle 14">
            <a:extLst>
              <a:ext uri="{FF2B5EF4-FFF2-40B4-BE49-F238E27FC236}">
                <a16:creationId xmlns:a16="http://schemas.microsoft.com/office/drawing/2014/main" id="{F5AE20B8-664C-455B-8D31-9C9AA9FD0018}"/>
              </a:ext>
            </a:extLst>
          </p:cNvPr>
          <p:cNvSpPr/>
          <p:nvPr/>
        </p:nvSpPr>
        <p:spPr>
          <a:xfrm>
            <a:off x="8529524" y="5675435"/>
            <a:ext cx="3332279"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 0.7 to 3.5% of all melanomas</a:t>
            </a:r>
          </a:p>
          <a:p>
            <a:endParaRPr lang="en-US"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F171C5B-FBB6-4558-B288-1466FFB9E872}"/>
              </a:ext>
            </a:extLst>
          </p:cNvPr>
          <p:cNvSpPr txBox="1"/>
          <p:nvPr/>
        </p:nvSpPr>
        <p:spPr>
          <a:xfrm>
            <a:off x="8643941" y="5380240"/>
            <a:ext cx="3169329" cy="430887"/>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Subungual melanoma</a:t>
            </a:r>
            <a:endParaRPr lang="en-US" sz="2200" b="1" dirty="0">
              <a:solidFill>
                <a:srgbClr val="FF0000"/>
              </a:solidFill>
            </a:endParaRPr>
          </a:p>
        </p:txBody>
      </p:sp>
      <p:pic>
        <p:nvPicPr>
          <p:cNvPr id="20" name="Picture 19">
            <a:extLst>
              <a:ext uri="{FF2B5EF4-FFF2-40B4-BE49-F238E27FC236}">
                <a16:creationId xmlns:a16="http://schemas.microsoft.com/office/drawing/2014/main" id="{9A9F0145-75D4-4E59-A9EE-CE334B1B8E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7021" y="4355569"/>
            <a:ext cx="1506920" cy="2435023"/>
          </a:xfrm>
          <a:prstGeom prst="rect">
            <a:avLst/>
          </a:prstGeom>
        </p:spPr>
      </p:pic>
      <p:pic>
        <p:nvPicPr>
          <p:cNvPr id="6" name="Picture 5">
            <a:extLst>
              <a:ext uri="{FF2B5EF4-FFF2-40B4-BE49-F238E27FC236}">
                <a16:creationId xmlns:a16="http://schemas.microsoft.com/office/drawing/2014/main" id="{4B2C5D5E-3094-1333-6747-7CE65FF0908B}"/>
              </a:ext>
            </a:extLst>
          </p:cNvPr>
          <p:cNvPicPr>
            <a:picLocks noChangeAspect="1"/>
          </p:cNvPicPr>
          <p:nvPr/>
        </p:nvPicPr>
        <p:blipFill>
          <a:blip r:embed="rId7"/>
          <a:stretch>
            <a:fillRect/>
          </a:stretch>
        </p:blipFill>
        <p:spPr>
          <a:xfrm>
            <a:off x="159953" y="4564546"/>
            <a:ext cx="2612871" cy="1631387"/>
          </a:xfrm>
          <a:prstGeom prst="rect">
            <a:avLst/>
          </a:prstGeom>
        </p:spPr>
      </p:pic>
      <p:sp>
        <p:nvSpPr>
          <p:cNvPr id="7" name="TextBox 6">
            <a:extLst>
              <a:ext uri="{FF2B5EF4-FFF2-40B4-BE49-F238E27FC236}">
                <a16:creationId xmlns:a16="http://schemas.microsoft.com/office/drawing/2014/main" id="{2CD1BCCC-4A6D-F5AA-72C5-60CB9C35AE22}"/>
              </a:ext>
            </a:extLst>
          </p:cNvPr>
          <p:cNvSpPr txBox="1"/>
          <p:nvPr/>
        </p:nvSpPr>
        <p:spPr>
          <a:xfrm>
            <a:off x="144001" y="6328927"/>
            <a:ext cx="4101900"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Ocular melanoma </a:t>
            </a:r>
            <a:endParaRPr lang="en-US" sz="2400" b="1" dirty="0">
              <a:solidFill>
                <a:srgbClr val="FF0000"/>
              </a:solidFill>
            </a:endParaRPr>
          </a:p>
        </p:txBody>
      </p:sp>
      <p:pic>
        <p:nvPicPr>
          <p:cNvPr id="10" name="Picture 9">
            <a:extLst>
              <a:ext uri="{FF2B5EF4-FFF2-40B4-BE49-F238E27FC236}">
                <a16:creationId xmlns:a16="http://schemas.microsoft.com/office/drawing/2014/main" id="{39B3E260-7707-6698-BFBB-40EBEFDCEFB1}"/>
              </a:ext>
            </a:extLst>
          </p:cNvPr>
          <p:cNvPicPr>
            <a:picLocks noChangeAspect="1"/>
          </p:cNvPicPr>
          <p:nvPr/>
        </p:nvPicPr>
        <p:blipFill>
          <a:blip r:embed="rId8"/>
          <a:stretch>
            <a:fillRect/>
          </a:stretch>
        </p:blipFill>
        <p:spPr>
          <a:xfrm>
            <a:off x="3659518" y="4541702"/>
            <a:ext cx="2114845" cy="1771897"/>
          </a:xfrm>
          <a:prstGeom prst="rect">
            <a:avLst/>
          </a:prstGeom>
        </p:spPr>
      </p:pic>
      <p:sp>
        <p:nvSpPr>
          <p:cNvPr id="14" name="TextBox 13">
            <a:extLst>
              <a:ext uri="{FF2B5EF4-FFF2-40B4-BE49-F238E27FC236}">
                <a16:creationId xmlns:a16="http://schemas.microsoft.com/office/drawing/2014/main" id="{65F9179B-5B1F-D6F4-8648-08EF6539F598}"/>
              </a:ext>
            </a:extLst>
          </p:cNvPr>
          <p:cNvSpPr txBox="1"/>
          <p:nvPr/>
        </p:nvSpPr>
        <p:spPr>
          <a:xfrm>
            <a:off x="3341546" y="6319934"/>
            <a:ext cx="3045650" cy="461665"/>
          </a:xfrm>
          <a:prstGeom prst="rect">
            <a:avLst/>
          </a:prstGeom>
          <a:noFill/>
        </p:spPr>
        <p:txBody>
          <a:bodyPr wrap="square" rtlCol="0">
            <a:spAutoFit/>
          </a:bodyPr>
          <a:lstStyle/>
          <a:p>
            <a:r>
              <a:rPr lang="en-US" sz="2400" b="1" dirty="0">
                <a:solidFill>
                  <a:srgbClr val="FF0000"/>
                </a:solidFill>
                <a:latin typeface="Arial" panose="020B0604020202020204" pitchFamily="34" charset="0"/>
                <a:cs typeface="Arial" panose="020B0604020202020204" pitchFamily="34" charset="0"/>
              </a:rPr>
              <a:t>Mucosal melanoma </a:t>
            </a:r>
            <a:endParaRPr lang="en-US" sz="2400" b="1" dirty="0">
              <a:solidFill>
                <a:srgbClr val="FF0000"/>
              </a:solidFill>
            </a:endParaRPr>
          </a:p>
        </p:txBody>
      </p:sp>
    </p:spTree>
    <p:extLst>
      <p:ext uri="{BB962C8B-B14F-4D97-AF65-F5344CB8AC3E}">
        <p14:creationId xmlns:p14="http://schemas.microsoft.com/office/powerpoint/2010/main" val="3723715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4" y="1047110"/>
            <a:ext cx="11803929" cy="5429194"/>
          </a:xfrm>
        </p:spPr>
        <p:txBody>
          <a:bodyPr/>
          <a:lstStyle/>
          <a:p>
            <a:r>
              <a:rPr lang="en-US" sz="2800" dirty="0">
                <a:latin typeface="Arial" panose="020B0604020202020204" pitchFamily="34" charset="0"/>
              </a:rPr>
              <a:t>Which of these statements is most accurate about familial predisposition to melanoma:</a:t>
            </a:r>
          </a:p>
          <a:p>
            <a:endParaRPr lang="en-US" sz="2800" dirty="0">
              <a:latin typeface="Arial" panose="020B0604020202020204" pitchFamily="34" charset="0"/>
            </a:endParaRPr>
          </a:p>
          <a:p>
            <a:pPr marL="0" indent="0">
              <a:buNone/>
            </a:pPr>
            <a:r>
              <a:rPr lang="en-US" sz="2800" dirty="0">
                <a:latin typeface="Arial" panose="020B0604020202020204" pitchFamily="34" charset="0"/>
              </a:rPr>
              <a:t>A- Most people with melanoma have an affected first-degree relative. </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B- A family history of melanoma increases an individual’s chance of getting melanoma, but most melanoma is sporadic. </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C- A family history of red hair has no significant effect on risk of melanoma.</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70624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7" name="Title 1">
            <a:extLst>
              <a:ext uri="{FF2B5EF4-FFF2-40B4-BE49-F238E27FC236}">
                <a16:creationId xmlns:a16="http://schemas.microsoft.com/office/drawing/2014/main" id="{764EC1A3-68B0-4340-9FD7-C05067DC594A}"/>
              </a:ext>
            </a:extLst>
          </p:cNvPr>
          <p:cNvSpPr>
            <a:spLocks noGrp="1"/>
          </p:cNvSpPr>
          <p:nvPr>
            <p:ph type="title"/>
          </p:nvPr>
        </p:nvSpPr>
        <p:spPr>
          <a:xfrm>
            <a:off x="914400" y="0"/>
            <a:ext cx="10364788" cy="738188"/>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2" name="TextBox 1">
            <a:extLst>
              <a:ext uri="{FF2B5EF4-FFF2-40B4-BE49-F238E27FC236}">
                <a16:creationId xmlns:a16="http://schemas.microsoft.com/office/drawing/2014/main" id="{9228B11B-DD3B-4342-A197-5A48F319F9F9}"/>
              </a:ext>
            </a:extLst>
          </p:cNvPr>
          <p:cNvSpPr txBox="1"/>
          <p:nvPr/>
        </p:nvSpPr>
        <p:spPr>
          <a:xfrm>
            <a:off x="194034" y="1436339"/>
            <a:ext cx="11803929" cy="4247317"/>
          </a:xfrm>
          <a:prstGeom prst="rect">
            <a:avLst/>
          </a:prstGeom>
          <a:solidFill>
            <a:srgbClr val="FFFF00"/>
          </a:solidFill>
        </p:spPr>
        <p:txBody>
          <a:bodyPr wrap="square" rtlCol="0">
            <a:spAutoFit/>
          </a:bodyPr>
          <a:lstStyle/>
          <a:p>
            <a:r>
              <a:rPr lang="en-US" sz="2800" b="1" kern="0" dirty="0">
                <a:solidFill>
                  <a:srgbClr val="FF0000"/>
                </a:solidFill>
                <a:latin typeface="Arial" panose="020B0604020202020204" pitchFamily="34" charset="0"/>
              </a:rPr>
              <a:t>B- Correct: </a:t>
            </a:r>
          </a:p>
          <a:p>
            <a:endParaRPr lang="en-US" sz="2800" b="1" kern="0" dirty="0">
              <a:solidFill>
                <a:srgbClr val="FF0000"/>
              </a:solidFill>
              <a:latin typeface="Arial" panose="020B0604020202020204" pitchFamily="34" charset="0"/>
            </a:endParaRPr>
          </a:p>
          <a:p>
            <a:pPr marL="457200" indent="-457200">
              <a:buFont typeface="Arial" panose="020B0604020202020204" pitchFamily="34" charset="0"/>
              <a:buChar char="•"/>
            </a:pPr>
            <a:r>
              <a:rPr lang="en-US" sz="2800" b="1" kern="0" dirty="0">
                <a:solidFill>
                  <a:srgbClr val="FF0000"/>
                </a:solidFill>
                <a:latin typeface="Arial" panose="020B0604020202020204" pitchFamily="34" charset="0"/>
              </a:rPr>
              <a:t>Around 10% of all people with melanoma have a family history.</a:t>
            </a:r>
          </a:p>
          <a:p>
            <a:endParaRPr lang="en-US" sz="2800" b="1" kern="0" dirty="0">
              <a:solidFill>
                <a:srgbClr val="FF0000"/>
              </a:solidFill>
              <a:latin typeface="Arial" panose="020B0604020202020204" pitchFamily="34" charset="0"/>
            </a:endParaRPr>
          </a:p>
          <a:p>
            <a:pPr marL="457200" indent="-457200">
              <a:buFont typeface="Arial" panose="020B0604020202020204" pitchFamily="34" charset="0"/>
              <a:buChar char="•"/>
            </a:pPr>
            <a:r>
              <a:rPr lang="en-US" sz="2800" b="1" kern="0" dirty="0">
                <a:solidFill>
                  <a:srgbClr val="FF0000"/>
                </a:solidFill>
                <a:latin typeface="Arial" panose="020B0604020202020204" pitchFamily="34" charset="0"/>
              </a:rPr>
              <a:t>Most melanoma is not inherited but is instead sporadic.</a:t>
            </a:r>
          </a:p>
          <a:p>
            <a:endParaRPr lang="en-US" sz="2800" b="1" kern="0" dirty="0">
              <a:solidFill>
                <a:srgbClr val="FF0000"/>
              </a:solidFill>
              <a:latin typeface="Arial" panose="020B0604020202020204" pitchFamily="34" charset="0"/>
            </a:endParaRPr>
          </a:p>
          <a:p>
            <a:pPr marL="457200" indent="-457200">
              <a:buFont typeface="Arial" panose="020B0604020202020204" pitchFamily="34" charset="0"/>
              <a:buChar char="•"/>
            </a:pPr>
            <a:r>
              <a:rPr lang="en-US" sz="2800" b="1" kern="0" dirty="0">
                <a:solidFill>
                  <a:srgbClr val="FF0000"/>
                </a:solidFill>
                <a:latin typeface="Arial" panose="020B0604020202020204" pitchFamily="34" charset="0"/>
              </a:rPr>
              <a:t>Two genes have been primarily linked to familial melanoma: CDKN2A and CDK4. A mutation in these genes gives a person an increased risk of melanoma.  </a:t>
            </a:r>
          </a:p>
          <a:p>
            <a:endParaRPr lang="en-US" b="1" dirty="0">
              <a:solidFill>
                <a:srgbClr val="FF0000"/>
              </a:solidFill>
            </a:endParaRPr>
          </a:p>
        </p:txBody>
      </p:sp>
    </p:spTree>
    <p:extLst>
      <p:ext uri="{BB962C8B-B14F-4D97-AF65-F5344CB8AC3E}">
        <p14:creationId xmlns:p14="http://schemas.microsoft.com/office/powerpoint/2010/main" val="204939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4" y="1047110"/>
            <a:ext cx="11803929" cy="5429194"/>
          </a:xfrm>
        </p:spPr>
        <p:txBody>
          <a:bodyPr/>
          <a:lstStyle/>
          <a:p>
            <a:r>
              <a:rPr lang="en-US" sz="2800" dirty="0">
                <a:latin typeface="Arial" panose="020B0604020202020204" pitchFamily="34" charset="0"/>
              </a:rPr>
              <a:t>Which of these statements best reflects opinion about clinically diagnosing malignant melanoma:</a:t>
            </a:r>
          </a:p>
          <a:p>
            <a:endParaRPr lang="en-US" sz="2800" dirty="0">
              <a:latin typeface="Arial" panose="020B0604020202020204" pitchFamily="34" charset="0"/>
            </a:endParaRPr>
          </a:p>
          <a:p>
            <a:pPr marL="0" indent="0">
              <a:buNone/>
            </a:pPr>
            <a:r>
              <a:rPr lang="en-US" sz="2800" dirty="0">
                <a:latin typeface="Arial" panose="020B0604020202020204" pitchFamily="34" charset="0"/>
              </a:rPr>
              <a:t>A- There are no typical characteristics of melanoma </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B- A combination of shape, pigmentation, and regularity of shape and size can be used to help recognize melanoma clinically </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C- Melanoma are always more pigmented than the surrounding skin</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70624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7" name="Title 1">
            <a:extLst>
              <a:ext uri="{FF2B5EF4-FFF2-40B4-BE49-F238E27FC236}">
                <a16:creationId xmlns:a16="http://schemas.microsoft.com/office/drawing/2014/main" id="{764EC1A3-68B0-4340-9FD7-C05067DC594A}"/>
              </a:ext>
            </a:extLst>
          </p:cNvPr>
          <p:cNvSpPr>
            <a:spLocks noGrp="1"/>
          </p:cNvSpPr>
          <p:nvPr>
            <p:ph type="title"/>
          </p:nvPr>
        </p:nvSpPr>
        <p:spPr>
          <a:xfrm>
            <a:off x="914400" y="0"/>
            <a:ext cx="10364788" cy="738188"/>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2" name="TextBox 1">
            <a:extLst>
              <a:ext uri="{FF2B5EF4-FFF2-40B4-BE49-F238E27FC236}">
                <a16:creationId xmlns:a16="http://schemas.microsoft.com/office/drawing/2014/main" id="{9228B11B-DD3B-4342-A197-5A48F319F9F9}"/>
              </a:ext>
            </a:extLst>
          </p:cNvPr>
          <p:cNvSpPr txBox="1"/>
          <p:nvPr/>
        </p:nvSpPr>
        <p:spPr>
          <a:xfrm>
            <a:off x="194034" y="3513576"/>
            <a:ext cx="11415579" cy="954107"/>
          </a:xfrm>
          <a:prstGeom prst="rect">
            <a:avLst/>
          </a:prstGeom>
          <a:solidFill>
            <a:srgbClr val="FFFF00"/>
          </a:solidFill>
        </p:spPr>
        <p:txBody>
          <a:bodyPr wrap="square" rtlCol="0">
            <a:spAutoFit/>
          </a:bodyPr>
          <a:lstStyle/>
          <a:p>
            <a:r>
              <a:rPr lang="en-US" sz="2800" b="1" kern="0" dirty="0">
                <a:solidFill>
                  <a:srgbClr val="FF0000"/>
                </a:solidFill>
                <a:latin typeface="Arial" panose="020B0604020202020204" pitchFamily="34" charset="0"/>
              </a:rPr>
              <a:t>B- A combination of shape, pigmentation, and regularity of shape and size can be used to help recognize melanoma clinically</a:t>
            </a:r>
            <a:endParaRPr lang="en-US" b="1" dirty="0">
              <a:solidFill>
                <a:srgbClr val="FF0000"/>
              </a:solidFill>
            </a:endParaRPr>
          </a:p>
        </p:txBody>
      </p:sp>
    </p:spTree>
    <p:extLst>
      <p:ext uri="{BB962C8B-B14F-4D97-AF65-F5344CB8AC3E}">
        <p14:creationId xmlns:p14="http://schemas.microsoft.com/office/powerpoint/2010/main" val="12099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4400" y="1"/>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The ABCDE</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70624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10" name="Picture 9">
            <a:extLst>
              <a:ext uri="{FF2B5EF4-FFF2-40B4-BE49-F238E27FC236}">
                <a16:creationId xmlns:a16="http://schemas.microsoft.com/office/drawing/2014/main" id="{0F742695-A4B8-4BC9-8679-467620799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919" y="738150"/>
            <a:ext cx="5211192" cy="6119850"/>
          </a:xfrm>
          <a:prstGeom prst="rect">
            <a:avLst/>
          </a:prstGeom>
        </p:spPr>
      </p:pic>
      <p:sp>
        <p:nvSpPr>
          <p:cNvPr id="2" name="TextBox 1">
            <a:extLst>
              <a:ext uri="{FF2B5EF4-FFF2-40B4-BE49-F238E27FC236}">
                <a16:creationId xmlns:a16="http://schemas.microsoft.com/office/drawing/2014/main" id="{D2E475A8-6AB0-4837-9AB7-4ABAE66185CF}"/>
              </a:ext>
            </a:extLst>
          </p:cNvPr>
          <p:cNvSpPr txBox="1"/>
          <p:nvPr/>
        </p:nvSpPr>
        <p:spPr>
          <a:xfrm>
            <a:off x="457200" y="1293058"/>
            <a:ext cx="11561197" cy="3046988"/>
          </a:xfrm>
          <a:prstGeom prst="rect">
            <a:avLst/>
          </a:prstGeom>
          <a:solidFill>
            <a:schemeClr val="bg2"/>
          </a:solidFill>
        </p:spPr>
        <p:txBody>
          <a:bodyPr wrap="square" rtlCol="0">
            <a:spAutoFit/>
          </a:bodyPr>
          <a:lstStyle/>
          <a:p>
            <a:r>
              <a:rPr lang="en-US" sz="2400" b="1" dirty="0">
                <a:latin typeface="Arial" panose="020B0604020202020204" pitchFamily="34" charset="0"/>
                <a:cs typeface="Arial" panose="020B0604020202020204" pitchFamily="34" charset="0"/>
              </a:rPr>
              <a:t>All of the following are acceptable methods to biopsy a suspected melanoma lesion except: </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A- Excisional biopsy with 1-2 mm margin</a:t>
            </a:r>
          </a:p>
          <a:p>
            <a:r>
              <a:rPr lang="en-US" sz="2400" b="1" dirty="0">
                <a:latin typeface="Arial" panose="020B0604020202020204" pitchFamily="34" charset="0"/>
                <a:cs typeface="Arial" panose="020B0604020202020204" pitchFamily="34" charset="0"/>
              </a:rPr>
              <a:t>B- Shave biopsy</a:t>
            </a:r>
          </a:p>
          <a:p>
            <a:r>
              <a:rPr lang="en-US" sz="2400" b="1" dirty="0">
                <a:latin typeface="Arial" panose="020B0604020202020204" pitchFamily="34" charset="0"/>
                <a:cs typeface="Arial" panose="020B0604020202020204" pitchFamily="34" charset="0"/>
              </a:rPr>
              <a:t>C- punch biopsy </a:t>
            </a:r>
          </a:p>
          <a:p>
            <a:endParaRPr lang="en-US" sz="2400" b="1"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529D9AD-EE5D-4ADC-A088-BBAD798305E3}"/>
              </a:ext>
            </a:extLst>
          </p:cNvPr>
          <p:cNvSpPr txBox="1"/>
          <p:nvPr/>
        </p:nvSpPr>
        <p:spPr>
          <a:xfrm>
            <a:off x="457200" y="2697815"/>
            <a:ext cx="11478986" cy="830997"/>
          </a:xfrm>
          <a:prstGeom prst="rect">
            <a:avLst/>
          </a:prstGeom>
          <a:solidFill>
            <a:srgbClr val="FFFF00"/>
          </a:solidFill>
        </p:spPr>
        <p:txBody>
          <a:bodyPr wrap="square" rtlCol="0">
            <a:spAutoFit/>
          </a:bodyPr>
          <a:lstStyle/>
          <a:p>
            <a:pPr lvl="0"/>
            <a:r>
              <a:rPr lang="en-US" sz="2400" b="1" dirty="0">
                <a:solidFill>
                  <a:srgbClr val="FF0000"/>
                </a:solidFill>
                <a:latin typeface="Arial" panose="020B0604020202020204" pitchFamily="34" charset="0"/>
                <a:cs typeface="Arial" panose="020B0604020202020204" pitchFamily="34" charset="0"/>
              </a:rPr>
              <a:t>B- Shave biopsy should be avoided due to risk of transecting a melanoma and preventing true staging of the lesion</a:t>
            </a:r>
          </a:p>
        </p:txBody>
      </p:sp>
      <p:pic>
        <p:nvPicPr>
          <p:cNvPr id="3" name="Picture 2">
            <a:extLst>
              <a:ext uri="{FF2B5EF4-FFF2-40B4-BE49-F238E27FC236}">
                <a16:creationId xmlns:a16="http://schemas.microsoft.com/office/drawing/2014/main" id="{069A7F2D-632C-4D32-96A0-43E0BCD95E0A}"/>
              </a:ext>
            </a:extLst>
          </p:cNvPr>
          <p:cNvPicPr>
            <a:picLocks noChangeAspect="1"/>
          </p:cNvPicPr>
          <p:nvPr/>
        </p:nvPicPr>
        <p:blipFill>
          <a:blip r:embed="rId3"/>
          <a:stretch>
            <a:fillRect/>
          </a:stretch>
        </p:blipFill>
        <p:spPr>
          <a:xfrm>
            <a:off x="7837714" y="3744686"/>
            <a:ext cx="4038884" cy="2966017"/>
          </a:xfrm>
          <a:prstGeom prst="rect">
            <a:avLst/>
          </a:prstGeom>
        </p:spPr>
      </p:pic>
      <p:sp>
        <p:nvSpPr>
          <p:cNvPr id="6" name="TextBox 5">
            <a:extLst>
              <a:ext uri="{FF2B5EF4-FFF2-40B4-BE49-F238E27FC236}">
                <a16:creationId xmlns:a16="http://schemas.microsoft.com/office/drawing/2014/main" id="{E56767BB-1306-492E-96DA-A757EF8D1EF2}"/>
              </a:ext>
            </a:extLst>
          </p:cNvPr>
          <p:cNvSpPr txBox="1"/>
          <p:nvPr/>
        </p:nvSpPr>
        <p:spPr>
          <a:xfrm>
            <a:off x="8861540" y="6387537"/>
            <a:ext cx="3156857" cy="369332"/>
          </a:xfrm>
          <a:prstGeom prst="rect">
            <a:avLst/>
          </a:prstGeom>
          <a:noFill/>
        </p:spPr>
        <p:txBody>
          <a:bodyPr wrap="square" rtlCol="0">
            <a:spAutoFit/>
          </a:bodyPr>
          <a:lstStyle/>
          <a:p>
            <a:r>
              <a:rPr lang="en-US" b="1" dirty="0">
                <a:solidFill>
                  <a:schemeClr val="bg2"/>
                </a:solidFill>
              </a:rPr>
              <a:t>Amelanotic melanoma</a:t>
            </a:r>
          </a:p>
        </p:txBody>
      </p:sp>
    </p:spTree>
    <p:extLst>
      <p:ext uri="{BB962C8B-B14F-4D97-AF65-F5344CB8AC3E}">
        <p14:creationId xmlns:p14="http://schemas.microsoft.com/office/powerpoint/2010/main" val="161241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EC265-0499-E4C3-DC0F-1DDBCCC147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26A9D2-F723-94DA-F62B-10FB65A7374B}"/>
              </a:ext>
            </a:extLst>
          </p:cNvPr>
          <p:cNvSpPr>
            <a:spLocks noGrp="1"/>
          </p:cNvSpPr>
          <p:nvPr>
            <p:ph idx="1"/>
          </p:nvPr>
        </p:nvSpPr>
        <p:spPr>
          <a:xfrm>
            <a:off x="194035" y="664136"/>
            <a:ext cx="11803929" cy="5522517"/>
          </a:xfrm>
        </p:spPr>
        <p:txBody>
          <a:bodyPr/>
          <a:lstStyle/>
          <a:p>
            <a:pPr marL="0" indent="0">
              <a:buNone/>
            </a:pPr>
            <a:r>
              <a:rPr lang="en-US" sz="2400" b="1" dirty="0">
                <a:latin typeface="Arial" panose="020B0604020202020204" pitchFamily="34" charset="0"/>
              </a:rPr>
              <a:t>A 40-year-old woman comes to the physician because of a lesion on her neck. A photograph of the lesion is shown. The lesion has expanded significantly over the last few months. She reports no other symptoms. Her past medical history is unremarkable. Excisional biopsy of the lesion demonstrates locally invasive neoplastic cells with large nuclei, atypical mitoses and abundant lymphocytes. The lesion stains positive for HMB45 and S-100 on immunohistochemistry. Which of the following is most predictive of the patient's long-term survival?</a:t>
            </a:r>
          </a:p>
          <a:p>
            <a:pPr marL="0" indent="0">
              <a:buNone/>
            </a:pPr>
            <a:endParaRPr lang="en-US" sz="2400" b="1" dirty="0">
              <a:latin typeface="Arial" panose="020B0604020202020204" pitchFamily="34" charset="0"/>
            </a:endParaRPr>
          </a:p>
          <a:p>
            <a:pPr marL="0" indent="0">
              <a:buNone/>
            </a:pPr>
            <a:r>
              <a:rPr lang="en-US" sz="2400" b="1" dirty="0">
                <a:latin typeface="Arial" panose="020B0604020202020204" pitchFamily="34" charset="0"/>
              </a:rPr>
              <a:t>A. Darkness of lesion.</a:t>
            </a:r>
          </a:p>
          <a:p>
            <a:pPr marL="0" indent="0">
              <a:buNone/>
            </a:pPr>
            <a:r>
              <a:rPr lang="en-US" sz="2400" b="1" dirty="0">
                <a:latin typeface="Arial" panose="020B0604020202020204" pitchFamily="34" charset="0"/>
              </a:rPr>
              <a:t>B. Degree of color variation.</a:t>
            </a:r>
          </a:p>
          <a:p>
            <a:pPr marL="0" indent="0">
              <a:buNone/>
            </a:pPr>
            <a:r>
              <a:rPr lang="en-US" sz="2400" b="1" dirty="0">
                <a:latin typeface="Arial" panose="020B0604020202020204" pitchFamily="34" charset="0"/>
              </a:rPr>
              <a:t>C. Depth of lesion.</a:t>
            </a:r>
          </a:p>
          <a:p>
            <a:pPr marL="0" indent="0">
              <a:buNone/>
            </a:pPr>
            <a:r>
              <a:rPr lang="en-US" sz="2400" b="1" dirty="0">
                <a:latin typeface="Arial" panose="020B0604020202020204" pitchFamily="34" charset="0"/>
              </a:rPr>
              <a:t>D. Diameter of lesion.</a:t>
            </a:r>
          </a:p>
          <a:p>
            <a:pPr marL="0" indent="0">
              <a:buNone/>
            </a:pPr>
            <a:r>
              <a:rPr lang="en-US" sz="2400" b="1" dirty="0">
                <a:latin typeface="Arial" panose="020B0604020202020204" pitchFamily="34" charset="0"/>
              </a:rPr>
              <a:t>E. Mitotic rate. </a:t>
            </a: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endParaRPr lang="en-US" sz="2400" b="1" dirty="0">
              <a:latin typeface="Arial" panose="020B0604020202020204" pitchFamily="34" charset="0"/>
            </a:endParaRPr>
          </a:p>
        </p:txBody>
      </p:sp>
      <p:sp>
        <p:nvSpPr>
          <p:cNvPr id="4" name="Title 1">
            <a:extLst>
              <a:ext uri="{FF2B5EF4-FFF2-40B4-BE49-F238E27FC236}">
                <a16:creationId xmlns:a16="http://schemas.microsoft.com/office/drawing/2014/main" id="{46C2BE9F-61F2-9FD5-4325-EB50CB0516AB}"/>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F117A9D1-F7AA-AC80-FCF2-B2CB29BC87E0}"/>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2" name="TextBox 1">
            <a:extLst>
              <a:ext uri="{FF2B5EF4-FFF2-40B4-BE49-F238E27FC236}">
                <a16:creationId xmlns:a16="http://schemas.microsoft.com/office/drawing/2014/main" id="{64A77A63-D553-6115-3E55-0306E08A41B7}"/>
              </a:ext>
            </a:extLst>
          </p:cNvPr>
          <p:cNvSpPr txBox="1"/>
          <p:nvPr/>
        </p:nvSpPr>
        <p:spPr>
          <a:xfrm>
            <a:off x="120883" y="4592469"/>
            <a:ext cx="3948197"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C- Depth of lesion</a:t>
            </a:r>
          </a:p>
        </p:txBody>
      </p:sp>
      <p:pic>
        <p:nvPicPr>
          <p:cNvPr id="1034" name="Picture 10" descr="Skin lesion">
            <a:extLst>
              <a:ext uri="{FF2B5EF4-FFF2-40B4-BE49-F238E27FC236}">
                <a16:creationId xmlns:a16="http://schemas.microsoft.com/office/drawing/2014/main" id="{791D545C-6C20-1138-1B45-55F4B9335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320192"/>
            <a:ext cx="2720096" cy="27200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363CD2E-878D-FEDB-52B2-72D482EF8161}"/>
              </a:ext>
            </a:extLst>
          </p:cNvPr>
          <p:cNvSpPr txBox="1"/>
          <p:nvPr/>
        </p:nvSpPr>
        <p:spPr>
          <a:xfrm>
            <a:off x="120883" y="6014249"/>
            <a:ext cx="9251717" cy="707886"/>
          </a:xfrm>
          <a:prstGeom prst="rect">
            <a:avLst/>
          </a:prstGeom>
          <a:solidFill>
            <a:srgbClr val="FFFF00"/>
          </a:solidFill>
        </p:spPr>
        <p:txBody>
          <a:bodyPr wrap="square" rtlCol="0">
            <a:spAutoFit/>
          </a:bodyPr>
          <a:lstStyle/>
          <a:p>
            <a:r>
              <a:rPr lang="en-US" sz="2000" b="1" dirty="0">
                <a:solidFill>
                  <a:srgbClr val="FF0000"/>
                </a:solidFill>
                <a:latin typeface="Arial" panose="020B0604020202020204" pitchFamily="34" charset="0"/>
                <a:cs typeface="Arial" panose="020B0604020202020204" pitchFamily="34" charset="0"/>
              </a:rPr>
              <a:t>Depth is the most important prognostic factor since the lymphatics of the superficial dermis lie about 1 mm under the skin surface.</a:t>
            </a:r>
          </a:p>
        </p:txBody>
      </p:sp>
    </p:spTree>
    <p:extLst>
      <p:ext uri="{BB962C8B-B14F-4D97-AF65-F5344CB8AC3E}">
        <p14:creationId xmlns:p14="http://schemas.microsoft.com/office/powerpoint/2010/main" val="338862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119ADD-05AA-4A20-9BFD-F8D492469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89" y="738149"/>
            <a:ext cx="12289655" cy="6029413"/>
          </a:xfrm>
          <a:prstGeom prst="rect">
            <a:avLst/>
          </a:prstGeom>
        </p:spPr>
      </p:pic>
      <p:sp>
        <p:nvSpPr>
          <p:cNvPr id="9" name="Title 1">
            <a:extLst>
              <a:ext uri="{FF2B5EF4-FFF2-40B4-BE49-F238E27FC236}">
                <a16:creationId xmlns:a16="http://schemas.microsoft.com/office/drawing/2014/main" id="{B8166877-0482-4583-AEA6-9829474AAC4D}"/>
              </a:ext>
            </a:extLst>
          </p:cNvPr>
          <p:cNvSpPr>
            <a:spLocks noGrp="1"/>
          </p:cNvSpPr>
          <p:nvPr>
            <p:ph type="title"/>
          </p:nvPr>
        </p:nvSpPr>
        <p:spPr>
          <a:xfrm>
            <a:off x="914400" y="1"/>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Breslow depth &amp; T stage</a:t>
            </a:r>
          </a:p>
        </p:txBody>
      </p:sp>
      <p:sp>
        <p:nvSpPr>
          <p:cNvPr id="6" name="TextBox 5">
            <a:extLst>
              <a:ext uri="{FF2B5EF4-FFF2-40B4-BE49-F238E27FC236}">
                <a16:creationId xmlns:a16="http://schemas.microsoft.com/office/drawing/2014/main" id="{4B01A953-013E-40CF-B0E7-1ADC4CAA45A4}"/>
              </a:ext>
            </a:extLst>
          </p:cNvPr>
          <p:cNvSpPr txBox="1"/>
          <p:nvPr/>
        </p:nvSpPr>
        <p:spPr>
          <a:xfrm>
            <a:off x="214914" y="3324444"/>
            <a:ext cx="2280450" cy="369332"/>
          </a:xfrm>
          <a:prstGeom prst="rect">
            <a:avLst/>
          </a:prstGeom>
          <a:noFill/>
        </p:spPr>
        <p:txBody>
          <a:bodyPr wrap="square" rtlCol="0">
            <a:spAutoFit/>
          </a:bodyPr>
          <a:lstStyle/>
          <a:p>
            <a:r>
              <a:rPr lang="en-US" b="1" dirty="0">
                <a:solidFill>
                  <a:srgbClr val="FF0000"/>
                </a:solidFill>
                <a:latin typeface="Arial" panose="020B0604020202020204" pitchFamily="34" charset="0"/>
                <a:cs typeface="Arial" panose="020B0604020202020204" pitchFamily="34" charset="0"/>
              </a:rPr>
              <a:t>Melanoma in situ</a:t>
            </a:r>
          </a:p>
        </p:txBody>
      </p:sp>
      <p:sp>
        <p:nvSpPr>
          <p:cNvPr id="13" name="TextBox 12">
            <a:extLst>
              <a:ext uri="{FF2B5EF4-FFF2-40B4-BE49-F238E27FC236}">
                <a16:creationId xmlns:a16="http://schemas.microsoft.com/office/drawing/2014/main" id="{F3245C77-2246-478D-A783-C4B154D21CA8}"/>
              </a:ext>
            </a:extLst>
          </p:cNvPr>
          <p:cNvSpPr txBox="1"/>
          <p:nvPr/>
        </p:nvSpPr>
        <p:spPr>
          <a:xfrm>
            <a:off x="1956045" y="1379553"/>
            <a:ext cx="4028983" cy="1015663"/>
          </a:xfrm>
          <a:prstGeom prst="rect">
            <a:avLst/>
          </a:prstGeom>
          <a:noFill/>
        </p:spPr>
        <p:txBody>
          <a:bodyPr wrap="square" rtlCol="0">
            <a:spAutoFit/>
          </a:bodyPr>
          <a:lstStyle/>
          <a:p>
            <a:r>
              <a:rPr lang="en-US" sz="2000" b="1" dirty="0">
                <a:solidFill>
                  <a:schemeClr val="bg2"/>
                </a:solidFill>
                <a:latin typeface="Arial" panose="020B0604020202020204" pitchFamily="34" charset="0"/>
                <a:cs typeface="Arial" panose="020B0604020202020204" pitchFamily="34" charset="0"/>
              </a:rPr>
              <a:t>T1a:&lt;0.8 mm no ulceration</a:t>
            </a:r>
          </a:p>
          <a:p>
            <a:r>
              <a:rPr lang="en-US" sz="2000" b="1" dirty="0">
                <a:solidFill>
                  <a:schemeClr val="bg2"/>
                </a:solidFill>
                <a:latin typeface="Arial" panose="020B0604020202020204" pitchFamily="34" charset="0"/>
                <a:cs typeface="Arial" panose="020B0604020202020204" pitchFamily="34" charset="0"/>
              </a:rPr>
              <a:t>T1b: &lt;0.8 mm with ulceration </a:t>
            </a:r>
          </a:p>
          <a:p>
            <a:r>
              <a:rPr lang="en-US" sz="2000" b="1" dirty="0">
                <a:solidFill>
                  <a:schemeClr val="bg2"/>
                </a:solidFill>
                <a:latin typeface="Arial" panose="020B0604020202020204" pitchFamily="34" charset="0"/>
                <a:cs typeface="Arial" panose="020B0604020202020204" pitchFamily="34" charset="0"/>
              </a:rPr>
              <a:t>         0.8-1 mm</a:t>
            </a:r>
          </a:p>
        </p:txBody>
      </p:sp>
      <p:sp>
        <p:nvSpPr>
          <p:cNvPr id="14" name="TextBox 13">
            <a:extLst>
              <a:ext uri="{FF2B5EF4-FFF2-40B4-BE49-F238E27FC236}">
                <a16:creationId xmlns:a16="http://schemas.microsoft.com/office/drawing/2014/main" id="{2C7790D5-9799-4D83-A389-2BF7600866A4}"/>
              </a:ext>
            </a:extLst>
          </p:cNvPr>
          <p:cNvSpPr txBox="1"/>
          <p:nvPr/>
        </p:nvSpPr>
        <p:spPr>
          <a:xfrm>
            <a:off x="4261280" y="5190779"/>
            <a:ext cx="4028983" cy="769441"/>
          </a:xfrm>
          <a:prstGeom prst="rect">
            <a:avLst/>
          </a:prstGeom>
          <a:noFill/>
        </p:spPr>
        <p:txBody>
          <a:bodyPr wrap="square" rtlCol="0">
            <a:spAutoFit/>
          </a:bodyPr>
          <a:lstStyle/>
          <a:p>
            <a:r>
              <a:rPr lang="en-US" sz="2200" b="1" dirty="0">
                <a:solidFill>
                  <a:schemeClr val="bg2"/>
                </a:solidFill>
                <a:latin typeface="Arial" panose="020B0604020202020204" pitchFamily="34" charset="0"/>
                <a:cs typeface="Arial" panose="020B0604020202020204" pitchFamily="34" charset="0"/>
              </a:rPr>
              <a:t>T2a: &gt;1-2mm no ulceration</a:t>
            </a:r>
          </a:p>
          <a:p>
            <a:r>
              <a:rPr lang="en-US" sz="2200" b="1" dirty="0">
                <a:solidFill>
                  <a:srgbClr val="FF0000"/>
                </a:solidFill>
                <a:latin typeface="Arial" panose="020B0604020202020204" pitchFamily="34" charset="0"/>
                <a:cs typeface="Arial" panose="020B0604020202020204" pitchFamily="34" charset="0"/>
              </a:rPr>
              <a:t>T2b: &gt;1-2mm with ulceration </a:t>
            </a:r>
          </a:p>
        </p:txBody>
      </p:sp>
      <p:sp>
        <p:nvSpPr>
          <p:cNvPr id="15" name="TextBox 14">
            <a:extLst>
              <a:ext uri="{FF2B5EF4-FFF2-40B4-BE49-F238E27FC236}">
                <a16:creationId xmlns:a16="http://schemas.microsoft.com/office/drawing/2014/main" id="{730AA509-FBE2-49DE-8816-9E9506B9AA8F}"/>
              </a:ext>
            </a:extLst>
          </p:cNvPr>
          <p:cNvSpPr txBox="1"/>
          <p:nvPr/>
        </p:nvSpPr>
        <p:spPr>
          <a:xfrm>
            <a:off x="6469232" y="1379553"/>
            <a:ext cx="4028983" cy="1107996"/>
          </a:xfrm>
          <a:prstGeom prst="rect">
            <a:avLst/>
          </a:prstGeom>
          <a:noFill/>
        </p:spPr>
        <p:txBody>
          <a:bodyPr wrap="square" rtlCol="0">
            <a:spAutoFit/>
          </a:bodyPr>
          <a:lstStyle/>
          <a:p>
            <a:r>
              <a:rPr lang="en-US" sz="2200" b="1" dirty="0">
                <a:solidFill>
                  <a:srgbClr val="FF0000"/>
                </a:solidFill>
                <a:latin typeface="Arial" panose="020B0604020202020204" pitchFamily="34" charset="0"/>
                <a:cs typeface="Arial" panose="020B0604020202020204" pitchFamily="34" charset="0"/>
              </a:rPr>
              <a:t>T3a: &gt;2-4mm no ulceration</a:t>
            </a:r>
          </a:p>
          <a:p>
            <a:r>
              <a:rPr lang="en-US" sz="2200" b="1" dirty="0">
                <a:solidFill>
                  <a:srgbClr val="FF0000"/>
                </a:solidFill>
                <a:latin typeface="Arial" panose="020B0604020202020204" pitchFamily="34" charset="0"/>
                <a:cs typeface="Arial" panose="020B0604020202020204" pitchFamily="34" charset="0"/>
              </a:rPr>
              <a:t>T3b: &gt;2-4mm with ulceration </a:t>
            </a:r>
          </a:p>
          <a:p>
            <a:r>
              <a:rPr lang="en-US" sz="2200" b="1" dirty="0">
                <a:solidFill>
                  <a:srgbClr val="FF0000"/>
                </a:solidFill>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8994F396-EF7A-46E3-A14D-9C06A5053E82}"/>
              </a:ext>
            </a:extLst>
          </p:cNvPr>
          <p:cNvSpPr txBox="1"/>
          <p:nvPr/>
        </p:nvSpPr>
        <p:spPr>
          <a:xfrm>
            <a:off x="8881552" y="5242172"/>
            <a:ext cx="3633002" cy="1015663"/>
          </a:xfrm>
          <a:prstGeom prst="rect">
            <a:avLst/>
          </a:prstGeom>
          <a:noFill/>
        </p:spPr>
        <p:txBody>
          <a:bodyPr wrap="square" rtlCol="0">
            <a:spAutoFit/>
          </a:bodyPr>
          <a:lstStyle/>
          <a:p>
            <a:r>
              <a:rPr lang="en-US" sz="2000" b="1" dirty="0">
                <a:solidFill>
                  <a:srgbClr val="FF0000"/>
                </a:solidFill>
                <a:latin typeface="Arial" panose="020B0604020202020204" pitchFamily="34" charset="0"/>
                <a:cs typeface="Arial" panose="020B0604020202020204" pitchFamily="34" charset="0"/>
              </a:rPr>
              <a:t>T4a: &gt;4mm no ulceration</a:t>
            </a:r>
          </a:p>
          <a:p>
            <a:r>
              <a:rPr lang="en-US" sz="2000" b="1" dirty="0">
                <a:solidFill>
                  <a:srgbClr val="FF0000"/>
                </a:solidFill>
                <a:latin typeface="Arial" panose="020B0604020202020204" pitchFamily="34" charset="0"/>
                <a:cs typeface="Arial" panose="020B0604020202020204" pitchFamily="34" charset="0"/>
              </a:rPr>
              <a:t>T4b: &gt;4mm with ulceration </a:t>
            </a:r>
          </a:p>
          <a:p>
            <a:r>
              <a:rPr lang="en-US" sz="2000" b="1" dirty="0">
                <a:solidFill>
                  <a:srgbClr val="FF0000"/>
                </a:solidFill>
                <a:latin typeface="Arial" panose="020B0604020202020204" pitchFamily="34" charset="0"/>
                <a:cs typeface="Arial" panose="020B0604020202020204" pitchFamily="34" charset="0"/>
              </a:rPr>
              <a:t>         </a:t>
            </a:r>
          </a:p>
        </p:txBody>
      </p:sp>
      <p:sp>
        <p:nvSpPr>
          <p:cNvPr id="17" name="Line 8">
            <a:extLst>
              <a:ext uri="{FF2B5EF4-FFF2-40B4-BE49-F238E27FC236}">
                <a16:creationId xmlns:a16="http://schemas.microsoft.com/office/drawing/2014/main" id="{6327665E-F5DD-4AB3-8312-56A86D57B88D}"/>
              </a:ext>
            </a:extLst>
          </p:cNvPr>
          <p:cNvSpPr>
            <a:spLocks noChangeShapeType="1"/>
          </p:cNvSpPr>
          <p:nvPr/>
        </p:nvSpPr>
        <p:spPr bwMode="auto">
          <a:xfrm flipH="1" flipV="1">
            <a:off x="315401" y="714296"/>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209641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C16EF1-53C8-45DD-8076-1D407D26B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582F5D7-ED80-4755-B042-8B1C905AE85B}"/>
              </a:ext>
            </a:extLst>
          </p:cNvPr>
          <p:cNvSpPr txBox="1"/>
          <p:nvPr/>
        </p:nvSpPr>
        <p:spPr>
          <a:xfrm>
            <a:off x="119743" y="2155371"/>
            <a:ext cx="11952513" cy="1754326"/>
          </a:xfrm>
          <a:prstGeom prst="rect">
            <a:avLst/>
          </a:prstGeom>
          <a:solidFill>
            <a:srgbClr val="FFFF00"/>
          </a:solidFill>
        </p:spPr>
        <p:txBody>
          <a:bodyPr wrap="square" rtlCol="0">
            <a:spAutoFit/>
          </a:bodyPr>
          <a:lstStyle/>
          <a:p>
            <a:r>
              <a:rPr lang="en-US" sz="3600" b="1" dirty="0">
                <a:solidFill>
                  <a:srgbClr val="FF0000"/>
                </a:solidFill>
              </a:rPr>
              <a:t>MKSAP: Prognosis is related to the </a:t>
            </a:r>
            <a:r>
              <a:rPr lang="en-US" sz="3600" b="1" u="sng" dirty="0">
                <a:solidFill>
                  <a:schemeClr val="bg2"/>
                </a:solidFill>
              </a:rPr>
              <a:t>depth of invasion</a:t>
            </a:r>
            <a:r>
              <a:rPr lang="en-US" sz="3600" b="1" dirty="0">
                <a:solidFill>
                  <a:srgbClr val="FF0000"/>
                </a:solidFill>
              </a:rPr>
              <a:t>, high mitotic rate, lymphovascular invasion, and </a:t>
            </a:r>
            <a:r>
              <a:rPr lang="en-US" sz="3600" b="1" u="sng" dirty="0">
                <a:solidFill>
                  <a:schemeClr val="bg2"/>
                </a:solidFill>
              </a:rPr>
              <a:t>the presence of ulceration </a:t>
            </a:r>
          </a:p>
        </p:txBody>
      </p:sp>
    </p:spTree>
    <p:extLst>
      <p:ext uri="{BB962C8B-B14F-4D97-AF65-F5344CB8AC3E}">
        <p14:creationId xmlns:p14="http://schemas.microsoft.com/office/powerpoint/2010/main" val="82628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5" y="888377"/>
            <a:ext cx="11803929" cy="5261356"/>
          </a:xfrm>
        </p:spPr>
        <p:txBody>
          <a:bodyPr/>
          <a:lstStyle/>
          <a:p>
            <a:r>
              <a:rPr lang="en-US" sz="2800" dirty="0">
                <a:latin typeface="Arial" panose="020B0604020202020204" pitchFamily="34" charset="0"/>
              </a:rPr>
              <a:t>An excisional biopsy was done. Pathology confirmed malignant melanoma, Breslow depth 3 mm and a close surgical margin of 0.5 cm. What would be the next step.</a:t>
            </a:r>
          </a:p>
          <a:p>
            <a:endParaRPr lang="en-US" sz="2800" dirty="0">
              <a:latin typeface="Arial" panose="020B0604020202020204" pitchFamily="34" charset="0"/>
            </a:endParaRPr>
          </a:p>
          <a:p>
            <a:pPr marL="0" indent="0">
              <a:buNone/>
            </a:pPr>
            <a:r>
              <a:rPr lang="en-US" sz="2800" dirty="0">
                <a:latin typeface="Arial" panose="020B0604020202020204" pitchFamily="34" charset="0"/>
              </a:rPr>
              <a:t>A- Wide local excision </a:t>
            </a:r>
          </a:p>
          <a:p>
            <a:pPr marL="0" indent="0">
              <a:buNone/>
            </a:pPr>
            <a:r>
              <a:rPr lang="en-US" sz="2800" dirty="0">
                <a:latin typeface="Arial" panose="020B0604020202020204" pitchFamily="34" charset="0"/>
              </a:rPr>
              <a:t>B- Wide local excision and sentinel lymph node biopsy</a:t>
            </a:r>
          </a:p>
          <a:p>
            <a:pPr marL="0" indent="0">
              <a:buNone/>
            </a:pPr>
            <a:r>
              <a:rPr lang="en-US" sz="2800" dirty="0">
                <a:latin typeface="Arial" panose="020B0604020202020204" pitchFamily="34" charset="0"/>
              </a:rPr>
              <a:t>C- PET CT or CT chest/abdomen/pelvis to rule out metastatic disease</a:t>
            </a:r>
          </a:p>
          <a:p>
            <a:pPr marL="0" indent="0">
              <a:buNone/>
            </a:pPr>
            <a:r>
              <a:rPr lang="en-US" sz="2800" dirty="0">
                <a:latin typeface="Arial" panose="020B0604020202020204" pitchFamily="34" charset="0"/>
              </a:rPr>
              <a:t>D- No further intervention as the lesion was excised</a:t>
            </a:r>
          </a:p>
          <a:p>
            <a:pPr marL="0" indent="0">
              <a:buNone/>
            </a:pPr>
            <a:endParaRPr lang="en-US" sz="2800" dirty="0">
              <a:latin typeface="Arial" panose="020B0604020202020204" pitchFamily="34" charset="0"/>
            </a:endParaRPr>
          </a:p>
        </p:txBody>
      </p:sp>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4400" y="1"/>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Case presentation....</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70624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2" name="TextBox 1">
            <a:extLst>
              <a:ext uri="{FF2B5EF4-FFF2-40B4-BE49-F238E27FC236}">
                <a16:creationId xmlns:a16="http://schemas.microsoft.com/office/drawing/2014/main" id="{987BF59D-FEB9-4AA2-890D-3C69BF42D910}"/>
              </a:ext>
            </a:extLst>
          </p:cNvPr>
          <p:cNvSpPr txBox="1"/>
          <p:nvPr/>
        </p:nvSpPr>
        <p:spPr>
          <a:xfrm>
            <a:off x="194035" y="3257445"/>
            <a:ext cx="11232786"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B- Wide local excision and sentinel lymph node biopsy</a:t>
            </a:r>
          </a:p>
        </p:txBody>
      </p:sp>
    </p:spTree>
    <p:extLst>
      <p:ext uri="{BB962C8B-B14F-4D97-AF65-F5344CB8AC3E}">
        <p14:creationId xmlns:p14="http://schemas.microsoft.com/office/powerpoint/2010/main" val="124304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4D97F2-405E-4B07-890F-A1E5C5594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123" y="176070"/>
            <a:ext cx="3385996" cy="2865893"/>
          </a:xfrm>
          <a:prstGeom prst="rect">
            <a:avLst/>
          </a:prstGeom>
        </p:spPr>
      </p:pic>
      <p:pic>
        <p:nvPicPr>
          <p:cNvPr id="11" name="Picture 10">
            <a:extLst>
              <a:ext uri="{FF2B5EF4-FFF2-40B4-BE49-F238E27FC236}">
                <a16:creationId xmlns:a16="http://schemas.microsoft.com/office/drawing/2014/main" id="{B1F55F46-824E-444D-B236-EC0517DBE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92" y="3223034"/>
            <a:ext cx="3515857" cy="3340728"/>
          </a:xfrm>
          <a:prstGeom prst="rect">
            <a:avLst/>
          </a:prstGeom>
        </p:spPr>
      </p:pic>
      <p:pic>
        <p:nvPicPr>
          <p:cNvPr id="2050" name="Picture 2" descr="Image result for sentinel lymph biopsy melanoma">
            <a:hlinkClick r:id="rId4"/>
            <a:extLst>
              <a:ext uri="{FF2B5EF4-FFF2-40B4-BE49-F238E27FC236}">
                <a16:creationId xmlns:a16="http://schemas.microsoft.com/office/drawing/2014/main" id="{A142431A-9377-4009-8595-56520835AE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5315" y="81482"/>
            <a:ext cx="6786562" cy="441912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0676-D3F1-4892-BA08-60CEF77C598C}"/>
              </a:ext>
            </a:extLst>
          </p:cNvPr>
          <p:cNvSpPr/>
          <p:nvPr/>
        </p:nvSpPr>
        <p:spPr>
          <a:xfrm>
            <a:off x="5118645" y="4893398"/>
            <a:ext cx="6979902" cy="430887"/>
          </a:xfrm>
          <a:prstGeom prst="rect">
            <a:avLst/>
          </a:prstGeom>
        </p:spPr>
        <p:txBody>
          <a:bodyPr wrap="square">
            <a:spAutoFit/>
          </a:bodyPr>
          <a:lstStyle/>
          <a:p>
            <a:r>
              <a:rPr lang="en-US" sz="2200" b="1" dirty="0">
                <a:latin typeface="Merriweather"/>
              </a:rPr>
              <a:t>SLNB should be done when depth of melanoma &gt;=0.8 mm </a:t>
            </a:r>
            <a:endParaRPr lang="en-US" sz="2200" b="1" dirty="0"/>
          </a:p>
        </p:txBody>
      </p:sp>
    </p:spTree>
    <p:extLst>
      <p:ext uri="{BB962C8B-B14F-4D97-AF65-F5344CB8AC3E}">
        <p14:creationId xmlns:p14="http://schemas.microsoft.com/office/powerpoint/2010/main" val="225951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5" y="1171852"/>
            <a:ext cx="11803929" cy="4584607"/>
          </a:xfrm>
        </p:spPr>
        <p:txBody>
          <a:bodyPr/>
          <a:lstStyle/>
          <a:p>
            <a:r>
              <a:rPr lang="en-US" sz="2800" dirty="0">
                <a:latin typeface="Arial" panose="020B0604020202020204" pitchFamily="34" charset="0"/>
              </a:rPr>
              <a:t>WLE and SLNB was done; 2 LN excised from right axilla, 1 involved by melanoma. The most appropriate next step would be:</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A- complete right axillary lymph node dissection.</a:t>
            </a:r>
          </a:p>
          <a:p>
            <a:pPr marL="0" indent="0">
              <a:buNone/>
            </a:pPr>
            <a:r>
              <a:rPr lang="en-US" sz="2800" dirty="0">
                <a:latin typeface="Arial" panose="020B0604020202020204" pitchFamily="34" charset="0"/>
              </a:rPr>
              <a:t>  </a:t>
            </a:r>
          </a:p>
          <a:p>
            <a:pPr marL="0" indent="0">
              <a:buNone/>
            </a:pPr>
            <a:r>
              <a:rPr lang="en-US" sz="2800" dirty="0">
                <a:latin typeface="Arial" panose="020B0604020202020204" pitchFamily="34" charset="0"/>
              </a:rPr>
              <a:t>B- Continue with routine follow up physical exam and surveillance only.</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C-  Offer patient adjuvant immunotherapy and continue routine follow up exam  and surveillance with serial ultrasound of the right axilla. </a:t>
            </a:r>
          </a:p>
          <a:p>
            <a:pPr marL="0" indent="0">
              <a:buNone/>
            </a:pPr>
            <a:endParaRPr lang="en-US" sz="2800" dirty="0">
              <a:latin typeface="Arial" panose="020B0604020202020204" pitchFamily="34" charset="0"/>
            </a:endParaRP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itle 1">
            <a:extLst>
              <a:ext uri="{FF2B5EF4-FFF2-40B4-BE49-F238E27FC236}">
                <a16:creationId xmlns:a16="http://schemas.microsoft.com/office/drawing/2014/main" id="{95AD38D1-92A5-4E9F-A085-4913FF5BE1A2}"/>
              </a:ext>
            </a:extLst>
          </p:cNvPr>
          <p:cNvSpPr>
            <a:spLocks noGrp="1"/>
          </p:cNvSpPr>
          <p:nvPr>
            <p:ph type="title"/>
          </p:nvPr>
        </p:nvSpPr>
        <p:spPr>
          <a:xfrm>
            <a:off x="914400" y="0"/>
            <a:ext cx="10364788" cy="511175"/>
          </a:xfrm>
        </p:spPr>
        <p:txBody>
          <a:bodyPr/>
          <a:lstStyle/>
          <a:p>
            <a:r>
              <a:rPr lang="en-US" sz="4000" b="1" dirty="0">
                <a:solidFill>
                  <a:srgbClr val="FFFF00"/>
                </a:solidFill>
                <a:latin typeface="Arial" panose="020B0604020202020204" pitchFamily="34" charset="0"/>
                <a:cs typeface="Arial" panose="020B0604020202020204" pitchFamily="34" charset="0"/>
              </a:rPr>
              <a:t>Case presentation....</a:t>
            </a:r>
          </a:p>
        </p:txBody>
      </p:sp>
      <p:sp>
        <p:nvSpPr>
          <p:cNvPr id="7" name="TextBox 6">
            <a:extLst>
              <a:ext uri="{FF2B5EF4-FFF2-40B4-BE49-F238E27FC236}">
                <a16:creationId xmlns:a16="http://schemas.microsoft.com/office/drawing/2014/main" id="{AFDA0A8D-C9BE-4CD4-A8CE-E29DBFC7CDC9}"/>
              </a:ext>
            </a:extLst>
          </p:cNvPr>
          <p:cNvSpPr txBox="1"/>
          <p:nvPr/>
        </p:nvSpPr>
        <p:spPr>
          <a:xfrm>
            <a:off x="45451" y="1083239"/>
            <a:ext cx="11952513" cy="4524315"/>
          </a:xfrm>
          <a:prstGeom prst="rect">
            <a:avLst/>
          </a:prstGeom>
          <a:solidFill>
            <a:srgbClr val="FFFF00"/>
          </a:solidFill>
        </p:spPr>
        <p:txBody>
          <a:bodyPr wrap="square" rtlCol="0">
            <a:spAutoFit/>
          </a:bodyPr>
          <a:lstStyle/>
          <a:p>
            <a:r>
              <a:rPr lang="en-US" sz="3600" b="1" dirty="0">
                <a:solidFill>
                  <a:srgbClr val="FF0000"/>
                </a:solidFill>
              </a:rPr>
              <a:t>C is correct.</a:t>
            </a:r>
          </a:p>
          <a:p>
            <a:r>
              <a:rPr lang="en-US" sz="3600" b="1" dirty="0">
                <a:solidFill>
                  <a:srgbClr val="FF0000"/>
                </a:solidFill>
              </a:rPr>
              <a:t>MKSAP: Even if sentinel lymph node biopsy is positive, a completion lymph node dissection is no longer routinely performed, as there is no improvement in survival. Patients with positive SLNB (stage III) may be followed by </a:t>
            </a:r>
            <a:r>
              <a:rPr lang="en-US" sz="3600" b="1" dirty="0">
                <a:solidFill>
                  <a:schemeClr val="bg2"/>
                </a:solidFill>
              </a:rPr>
              <a:t>clinical examination and serial ultrasounds of the nodal basin </a:t>
            </a:r>
            <a:r>
              <a:rPr lang="en-US" sz="3600" b="1" dirty="0">
                <a:solidFill>
                  <a:srgbClr val="FF0000"/>
                </a:solidFill>
              </a:rPr>
              <a:t>involved to detect nodal recurrences. These patients are also eligible for </a:t>
            </a:r>
            <a:r>
              <a:rPr lang="en-US" sz="3600" b="1" dirty="0">
                <a:solidFill>
                  <a:schemeClr val="bg2"/>
                </a:solidFill>
              </a:rPr>
              <a:t>adjuvant systemic treatment</a:t>
            </a:r>
            <a:r>
              <a:rPr lang="en-US" sz="3600" b="1" dirty="0">
                <a:solidFill>
                  <a:srgbClr val="FF0000"/>
                </a:solidFill>
              </a:rPr>
              <a:t>.</a:t>
            </a:r>
            <a:endParaRPr lang="en-US" sz="3600" b="1" u="sng" dirty="0">
              <a:solidFill>
                <a:schemeClr val="bg2"/>
              </a:solidFill>
            </a:endParaRPr>
          </a:p>
        </p:txBody>
      </p:sp>
    </p:spTree>
    <p:extLst>
      <p:ext uri="{BB962C8B-B14F-4D97-AF65-F5344CB8AC3E}">
        <p14:creationId xmlns:p14="http://schemas.microsoft.com/office/powerpoint/2010/main" val="316909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194035" y="1039573"/>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itle 1">
            <a:extLst>
              <a:ext uri="{FF2B5EF4-FFF2-40B4-BE49-F238E27FC236}">
                <a16:creationId xmlns:a16="http://schemas.microsoft.com/office/drawing/2014/main" id="{95AD38D1-92A5-4E9F-A085-4913FF5BE1A2}"/>
              </a:ext>
            </a:extLst>
          </p:cNvPr>
          <p:cNvSpPr>
            <a:spLocks noGrp="1"/>
          </p:cNvSpPr>
          <p:nvPr>
            <p:ph type="title"/>
          </p:nvPr>
        </p:nvSpPr>
        <p:spPr>
          <a:xfrm>
            <a:off x="-24350" y="263792"/>
            <a:ext cx="11997965" cy="511175"/>
          </a:xfrm>
        </p:spPr>
        <p:txBody>
          <a:bodyPr/>
          <a:lstStyle/>
          <a:p>
            <a:r>
              <a:rPr lang="en-US" sz="4000" b="1" dirty="0">
                <a:solidFill>
                  <a:srgbClr val="FFFF00"/>
                </a:solidFill>
                <a:latin typeface="Arial" panose="020B0604020202020204" pitchFamily="34" charset="0"/>
                <a:cs typeface="Arial" panose="020B0604020202020204" pitchFamily="34" charset="0"/>
              </a:rPr>
              <a:t>Multicenter Selective Lymphadenectomy Trial II</a:t>
            </a:r>
            <a:br>
              <a:rPr lang="en-US" sz="4000" b="1" dirty="0">
                <a:solidFill>
                  <a:srgbClr val="FFFF00"/>
                </a:solidFill>
                <a:latin typeface="Arial" panose="020B0604020202020204" pitchFamily="34" charset="0"/>
                <a:cs typeface="Arial" panose="020B0604020202020204" pitchFamily="34" charset="0"/>
              </a:rPr>
            </a:br>
            <a:r>
              <a:rPr lang="en-US" sz="4000" b="1" dirty="0">
                <a:solidFill>
                  <a:srgbClr val="FFFF00"/>
                </a:solidFill>
                <a:latin typeface="Arial" panose="020B0604020202020204" pitchFamily="34" charset="0"/>
                <a:cs typeface="Arial" panose="020B0604020202020204" pitchFamily="34" charset="0"/>
              </a:rPr>
              <a:t>(MSLT-II)</a:t>
            </a:r>
          </a:p>
        </p:txBody>
      </p:sp>
      <p:pic>
        <p:nvPicPr>
          <p:cNvPr id="7" name="Picture 6">
            <a:extLst>
              <a:ext uri="{FF2B5EF4-FFF2-40B4-BE49-F238E27FC236}">
                <a16:creationId xmlns:a16="http://schemas.microsoft.com/office/drawing/2014/main" id="{7EF265F4-B910-492E-AFFD-E270CC3D89FE}"/>
              </a:ext>
            </a:extLst>
          </p:cNvPr>
          <p:cNvPicPr>
            <a:picLocks noChangeAspect="1"/>
          </p:cNvPicPr>
          <p:nvPr/>
        </p:nvPicPr>
        <p:blipFill>
          <a:blip r:embed="rId2"/>
          <a:stretch>
            <a:fillRect/>
          </a:stretch>
        </p:blipFill>
        <p:spPr>
          <a:xfrm>
            <a:off x="433805" y="1560766"/>
            <a:ext cx="11319802" cy="4920367"/>
          </a:xfrm>
          <a:prstGeom prst="rect">
            <a:avLst/>
          </a:prstGeom>
        </p:spPr>
      </p:pic>
      <p:sp>
        <p:nvSpPr>
          <p:cNvPr id="4" name="Rectangle 3">
            <a:extLst>
              <a:ext uri="{FF2B5EF4-FFF2-40B4-BE49-F238E27FC236}">
                <a16:creationId xmlns:a16="http://schemas.microsoft.com/office/drawing/2014/main" id="{61249D3E-ECC5-4CA9-8230-4BCF01381D66}"/>
              </a:ext>
            </a:extLst>
          </p:cNvPr>
          <p:cNvSpPr/>
          <p:nvPr/>
        </p:nvSpPr>
        <p:spPr>
          <a:xfrm>
            <a:off x="4195233" y="6481133"/>
            <a:ext cx="4878387" cy="369332"/>
          </a:xfrm>
          <a:prstGeom prst="rect">
            <a:avLst/>
          </a:prstGeom>
        </p:spPr>
        <p:txBody>
          <a:bodyPr wrap="none">
            <a:spAutoFit/>
          </a:bodyPr>
          <a:lstStyle/>
          <a:p>
            <a:r>
              <a:rPr lang="en-US" b="1" dirty="0" err="1">
                <a:solidFill>
                  <a:srgbClr val="FF0000"/>
                </a:solidFill>
                <a:latin typeface="ff-scala-sans-pro"/>
              </a:rPr>
              <a:t>Faries</a:t>
            </a:r>
            <a:r>
              <a:rPr lang="en-US" b="1" dirty="0">
                <a:solidFill>
                  <a:srgbClr val="FF0000"/>
                </a:solidFill>
                <a:latin typeface="ff-scala-sans-pro"/>
              </a:rPr>
              <a:t> M et.al. N </a:t>
            </a:r>
            <a:r>
              <a:rPr lang="en-US" b="1" dirty="0" err="1">
                <a:solidFill>
                  <a:srgbClr val="FF0000"/>
                </a:solidFill>
                <a:latin typeface="ff-scala-sans-pro"/>
              </a:rPr>
              <a:t>Engl</a:t>
            </a:r>
            <a:r>
              <a:rPr lang="en-US" b="1" dirty="0">
                <a:solidFill>
                  <a:srgbClr val="FF0000"/>
                </a:solidFill>
                <a:latin typeface="ff-scala-sans-pro"/>
              </a:rPr>
              <a:t> J Med 2017; 376:2211-2222</a:t>
            </a:r>
            <a:endParaRPr lang="en-US" b="1" dirty="0">
              <a:solidFill>
                <a:srgbClr val="FF0000"/>
              </a:solidFill>
            </a:endParaRPr>
          </a:p>
        </p:txBody>
      </p:sp>
      <p:sp>
        <p:nvSpPr>
          <p:cNvPr id="8" name="Rectangle 7">
            <a:extLst>
              <a:ext uri="{FF2B5EF4-FFF2-40B4-BE49-F238E27FC236}">
                <a16:creationId xmlns:a16="http://schemas.microsoft.com/office/drawing/2014/main" id="{C8D69EDB-E4FC-4764-AC7B-956AA1DE188D}"/>
              </a:ext>
            </a:extLst>
          </p:cNvPr>
          <p:cNvSpPr/>
          <p:nvPr/>
        </p:nvSpPr>
        <p:spPr>
          <a:xfrm>
            <a:off x="1883451" y="1099101"/>
            <a:ext cx="8420510" cy="461665"/>
          </a:xfrm>
          <a:prstGeom prst="rect">
            <a:avLst/>
          </a:prstGeom>
        </p:spPr>
        <p:txBody>
          <a:bodyPr wrap="none">
            <a:spAutoFit/>
          </a:bodyPr>
          <a:lstStyle/>
          <a:p>
            <a:r>
              <a:rPr lang="en-US" sz="2400" b="1" dirty="0">
                <a:solidFill>
                  <a:srgbClr val="FF0000"/>
                </a:solidFill>
                <a:highlight>
                  <a:srgbClr val="FFFF00"/>
                </a:highlight>
                <a:latin typeface="ff-quadraat-web-pro"/>
              </a:rPr>
              <a:t>1939 patients with SLNB + melanoma  underwent randomization</a:t>
            </a:r>
            <a:endParaRPr lang="en-US" sz="2400" b="1" dirty="0">
              <a:solidFill>
                <a:srgbClr val="FF0000"/>
              </a:solidFill>
              <a:highlight>
                <a:srgbClr val="FFFF00"/>
              </a:highlight>
            </a:endParaRPr>
          </a:p>
        </p:txBody>
      </p:sp>
      <p:sp>
        <p:nvSpPr>
          <p:cNvPr id="9" name="Rectangle 8">
            <a:extLst>
              <a:ext uri="{FF2B5EF4-FFF2-40B4-BE49-F238E27FC236}">
                <a16:creationId xmlns:a16="http://schemas.microsoft.com/office/drawing/2014/main" id="{7DC21FF3-A835-4FF4-9C96-B5C3ADF5192F}"/>
              </a:ext>
            </a:extLst>
          </p:cNvPr>
          <p:cNvSpPr/>
          <p:nvPr/>
        </p:nvSpPr>
        <p:spPr>
          <a:xfrm>
            <a:off x="313779" y="3196641"/>
            <a:ext cx="11728869" cy="2123658"/>
          </a:xfrm>
          <a:prstGeom prst="rect">
            <a:avLst/>
          </a:prstGeom>
        </p:spPr>
        <p:txBody>
          <a:bodyPr wrap="square">
            <a:spAutoFit/>
          </a:bodyPr>
          <a:lstStyle/>
          <a:p>
            <a:r>
              <a:rPr lang="en-US" sz="4400" b="1" dirty="0">
                <a:solidFill>
                  <a:schemeClr val="bg1"/>
                </a:solidFill>
                <a:highlight>
                  <a:srgbClr val="FFFF00"/>
                </a:highlight>
                <a:latin typeface="ff-quadraat-web-pro"/>
              </a:rPr>
              <a:t>24.1% of the patients in the dissection group and 6.3% of those in the observation group had lymphedema (P&lt;0.001)</a:t>
            </a:r>
            <a:endParaRPr lang="en-US" sz="4400" b="1" dirty="0">
              <a:solidFill>
                <a:schemeClr val="bg1"/>
              </a:solidFill>
              <a:highlight>
                <a:srgbClr val="FFFF00"/>
              </a:highlight>
            </a:endParaRPr>
          </a:p>
        </p:txBody>
      </p:sp>
    </p:spTree>
    <p:extLst>
      <p:ext uri="{BB962C8B-B14F-4D97-AF65-F5344CB8AC3E}">
        <p14:creationId xmlns:p14="http://schemas.microsoft.com/office/powerpoint/2010/main" val="309391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5" y="1171853"/>
            <a:ext cx="11803929" cy="3831412"/>
          </a:xfrm>
        </p:spPr>
        <p:txBody>
          <a:bodyPr/>
          <a:lstStyle/>
          <a:p>
            <a:pPr marL="0" indent="0">
              <a:buNone/>
            </a:pPr>
            <a:endParaRPr lang="en-US" sz="2800" dirty="0">
              <a:latin typeface="Arial" panose="020B0604020202020204" pitchFamily="34" charset="0"/>
            </a:endParaRPr>
          </a:p>
          <a:p>
            <a:r>
              <a:rPr lang="en-US" sz="2800" dirty="0">
                <a:latin typeface="Arial" panose="020B0604020202020204" pitchFamily="34" charset="0"/>
              </a:rPr>
              <a:t>2 years later he presented with fatigue, severe pain in RUQ and mid-back, anorexia, and 20 lbs. weight loss the last 3 months.  </a:t>
            </a:r>
          </a:p>
          <a:p>
            <a:pPr marL="0" indent="0">
              <a:buNone/>
            </a:pPr>
            <a:endParaRPr lang="en-US" sz="2800" dirty="0">
              <a:latin typeface="Arial" panose="020B0604020202020204" pitchFamily="34" charset="0"/>
            </a:endParaRPr>
          </a:p>
          <a:p>
            <a:r>
              <a:rPr lang="en-US" sz="2800" dirty="0">
                <a:latin typeface="Arial" panose="020B0604020202020204" pitchFamily="34" charset="0"/>
              </a:rPr>
              <a:t>CT c/a/p, MRI spine revealed metastatic disease.</a:t>
            </a:r>
          </a:p>
          <a:p>
            <a:pPr marL="0" indent="0">
              <a:buNone/>
            </a:pPr>
            <a:endParaRPr lang="en-US" sz="2800" dirty="0">
              <a:latin typeface="Arial" panose="020B0604020202020204" pitchFamily="34" charset="0"/>
            </a:endParaRPr>
          </a:p>
          <a:p>
            <a:r>
              <a:rPr lang="en-US" sz="2800" dirty="0">
                <a:latin typeface="Arial" panose="020B0604020202020204" pitchFamily="34" charset="0"/>
              </a:rPr>
              <a:t>US-guided liver biopsy and pathology confirmed metastatic melanoma.</a:t>
            </a:r>
          </a:p>
          <a:p>
            <a:endParaRPr lang="en-US" sz="2800" dirty="0">
              <a:latin typeface="Arial" panose="020B0604020202020204" pitchFamily="34" charset="0"/>
            </a:endParaRP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itle 1">
            <a:extLst>
              <a:ext uri="{FF2B5EF4-FFF2-40B4-BE49-F238E27FC236}">
                <a16:creationId xmlns:a16="http://schemas.microsoft.com/office/drawing/2014/main" id="{95AD38D1-92A5-4E9F-A085-4913FF5BE1A2}"/>
              </a:ext>
            </a:extLst>
          </p:cNvPr>
          <p:cNvSpPr>
            <a:spLocks noGrp="1"/>
          </p:cNvSpPr>
          <p:nvPr>
            <p:ph type="title"/>
          </p:nvPr>
        </p:nvSpPr>
        <p:spPr>
          <a:xfrm>
            <a:off x="914400" y="0"/>
            <a:ext cx="10364788" cy="511175"/>
          </a:xfrm>
        </p:spPr>
        <p:txBody>
          <a:bodyPr/>
          <a:lstStyle/>
          <a:p>
            <a:r>
              <a:rPr lang="en-US" sz="4000" b="1" dirty="0">
                <a:solidFill>
                  <a:srgbClr val="FFFF00"/>
                </a:solidFill>
                <a:latin typeface="Arial" panose="020B0604020202020204" pitchFamily="34" charset="0"/>
                <a:cs typeface="Arial" panose="020B0604020202020204" pitchFamily="34" charset="0"/>
              </a:rPr>
              <a:t>Case presentation....</a:t>
            </a:r>
          </a:p>
        </p:txBody>
      </p:sp>
    </p:spTree>
    <p:extLst>
      <p:ext uri="{BB962C8B-B14F-4D97-AF65-F5344CB8AC3E}">
        <p14:creationId xmlns:p14="http://schemas.microsoft.com/office/powerpoint/2010/main" val="3566778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7DCA0B-437D-40DF-BAD9-3F44B856F555}"/>
              </a:ext>
            </a:extLst>
          </p:cNvPr>
          <p:cNvSpPr>
            <a:spLocks noGrp="1"/>
          </p:cNvSpPr>
          <p:nvPr>
            <p:ph type="title"/>
          </p:nvPr>
        </p:nvSpPr>
        <p:spPr>
          <a:xfrm>
            <a:off x="914400" y="1"/>
            <a:ext cx="10364612" cy="738148"/>
          </a:xfrm>
        </p:spPr>
        <p:txBody>
          <a:bodyPr/>
          <a:lstStyle/>
          <a:p>
            <a:r>
              <a:rPr lang="en-US" sz="4000" b="1" dirty="0">
                <a:solidFill>
                  <a:srgbClr val="FFFF00"/>
                </a:solidFill>
                <a:latin typeface="Arial" panose="020B0604020202020204" pitchFamily="34" charset="0"/>
                <a:cs typeface="Arial" panose="020B0604020202020204" pitchFamily="34" charset="0"/>
              </a:rPr>
              <a:t>Images 04/2018</a:t>
            </a:r>
          </a:p>
        </p:txBody>
      </p:sp>
      <p:pic>
        <p:nvPicPr>
          <p:cNvPr id="7" name="Picture 6">
            <a:extLst>
              <a:ext uri="{FF2B5EF4-FFF2-40B4-BE49-F238E27FC236}">
                <a16:creationId xmlns:a16="http://schemas.microsoft.com/office/drawing/2014/main" id="{CB4E15D2-9E83-4BB3-B80A-F42FAB5D6131}"/>
              </a:ext>
            </a:extLst>
          </p:cNvPr>
          <p:cNvPicPr>
            <a:picLocks noChangeAspect="1"/>
          </p:cNvPicPr>
          <p:nvPr/>
        </p:nvPicPr>
        <p:blipFill>
          <a:blip r:embed="rId2"/>
          <a:stretch>
            <a:fillRect/>
          </a:stretch>
        </p:blipFill>
        <p:spPr>
          <a:xfrm>
            <a:off x="7456516" y="738150"/>
            <a:ext cx="4464714" cy="3243646"/>
          </a:xfrm>
          <a:prstGeom prst="rect">
            <a:avLst/>
          </a:prstGeom>
        </p:spPr>
      </p:pic>
      <p:pic>
        <p:nvPicPr>
          <p:cNvPr id="9" name="Picture 8">
            <a:extLst>
              <a:ext uri="{FF2B5EF4-FFF2-40B4-BE49-F238E27FC236}">
                <a16:creationId xmlns:a16="http://schemas.microsoft.com/office/drawing/2014/main" id="{8F2EEA39-B5CA-4404-810F-22D9066F5CFC}"/>
              </a:ext>
            </a:extLst>
          </p:cNvPr>
          <p:cNvPicPr>
            <a:picLocks noChangeAspect="1"/>
          </p:cNvPicPr>
          <p:nvPr/>
        </p:nvPicPr>
        <p:blipFill>
          <a:blip r:embed="rId3"/>
          <a:stretch>
            <a:fillRect/>
          </a:stretch>
        </p:blipFill>
        <p:spPr>
          <a:xfrm>
            <a:off x="7462060" y="3981796"/>
            <a:ext cx="4464715" cy="2876203"/>
          </a:xfrm>
          <a:prstGeom prst="rect">
            <a:avLst/>
          </a:prstGeom>
        </p:spPr>
      </p:pic>
      <p:pic>
        <p:nvPicPr>
          <p:cNvPr id="10" name="Picture 9">
            <a:extLst>
              <a:ext uri="{FF2B5EF4-FFF2-40B4-BE49-F238E27FC236}">
                <a16:creationId xmlns:a16="http://schemas.microsoft.com/office/drawing/2014/main" id="{6AA32DF4-CCFC-4BC3-965C-383DC2AA2007}"/>
              </a:ext>
            </a:extLst>
          </p:cNvPr>
          <p:cNvPicPr>
            <a:picLocks noChangeAspect="1"/>
          </p:cNvPicPr>
          <p:nvPr/>
        </p:nvPicPr>
        <p:blipFill>
          <a:blip r:embed="rId4"/>
          <a:stretch>
            <a:fillRect/>
          </a:stretch>
        </p:blipFill>
        <p:spPr>
          <a:xfrm>
            <a:off x="3957341" y="738149"/>
            <a:ext cx="3143250" cy="5162205"/>
          </a:xfrm>
          <a:prstGeom prst="rect">
            <a:avLst/>
          </a:prstGeom>
        </p:spPr>
      </p:pic>
      <p:sp>
        <p:nvSpPr>
          <p:cNvPr id="11" name="Line 8">
            <a:extLst>
              <a:ext uri="{FF2B5EF4-FFF2-40B4-BE49-F238E27FC236}">
                <a16:creationId xmlns:a16="http://schemas.microsoft.com/office/drawing/2014/main" id="{81052FEF-F29C-4D25-ACA6-C68A50ED6673}"/>
              </a:ext>
            </a:extLst>
          </p:cNvPr>
          <p:cNvSpPr>
            <a:spLocks noChangeShapeType="1"/>
          </p:cNvSpPr>
          <p:nvPr/>
        </p:nvSpPr>
        <p:spPr bwMode="auto">
          <a:xfrm flipH="1" flipV="1">
            <a:off x="315401" y="650810"/>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12" name="Picture 11">
            <a:extLst>
              <a:ext uri="{FF2B5EF4-FFF2-40B4-BE49-F238E27FC236}">
                <a16:creationId xmlns:a16="http://schemas.microsoft.com/office/drawing/2014/main" id="{1A787F20-7F57-4D7C-9B0F-FFE3F62CBAF7}"/>
              </a:ext>
            </a:extLst>
          </p:cNvPr>
          <p:cNvPicPr>
            <a:picLocks noChangeAspect="1"/>
          </p:cNvPicPr>
          <p:nvPr/>
        </p:nvPicPr>
        <p:blipFill>
          <a:blip r:embed="rId5"/>
          <a:stretch>
            <a:fillRect/>
          </a:stretch>
        </p:blipFill>
        <p:spPr>
          <a:xfrm>
            <a:off x="314845" y="758523"/>
            <a:ext cx="3143250" cy="2907390"/>
          </a:xfrm>
          <a:prstGeom prst="rect">
            <a:avLst/>
          </a:prstGeom>
        </p:spPr>
      </p:pic>
      <p:pic>
        <p:nvPicPr>
          <p:cNvPr id="13" name="Picture 12">
            <a:extLst>
              <a:ext uri="{FF2B5EF4-FFF2-40B4-BE49-F238E27FC236}">
                <a16:creationId xmlns:a16="http://schemas.microsoft.com/office/drawing/2014/main" id="{03A86905-A1E1-47A8-BF81-7EC36EE13E77}"/>
              </a:ext>
            </a:extLst>
          </p:cNvPr>
          <p:cNvPicPr>
            <a:picLocks noChangeAspect="1"/>
          </p:cNvPicPr>
          <p:nvPr/>
        </p:nvPicPr>
        <p:blipFill>
          <a:blip r:embed="rId6"/>
          <a:stretch>
            <a:fillRect/>
          </a:stretch>
        </p:blipFill>
        <p:spPr>
          <a:xfrm>
            <a:off x="270769" y="3749772"/>
            <a:ext cx="3187325" cy="2907389"/>
          </a:xfrm>
          <a:prstGeom prst="rect">
            <a:avLst/>
          </a:prstGeom>
        </p:spPr>
      </p:pic>
    </p:spTree>
    <p:extLst>
      <p:ext uri="{BB962C8B-B14F-4D97-AF65-F5344CB8AC3E}">
        <p14:creationId xmlns:p14="http://schemas.microsoft.com/office/powerpoint/2010/main" val="984332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4" y="1257848"/>
            <a:ext cx="11803929" cy="3887885"/>
          </a:xfrm>
        </p:spPr>
        <p:txBody>
          <a:bodyPr/>
          <a:lstStyle/>
          <a:p>
            <a:r>
              <a:rPr lang="en-US" sz="2800" dirty="0">
                <a:latin typeface="Arial" panose="020B0604020202020204" pitchFamily="34" charset="0"/>
              </a:rPr>
              <a:t>What is the most appropriate next step:</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A- Initiate immunotherapy with ipilimumab and nivolumab</a:t>
            </a:r>
          </a:p>
          <a:p>
            <a:pPr marL="0" indent="0">
              <a:buNone/>
            </a:pPr>
            <a:r>
              <a:rPr lang="en-US" sz="2800" dirty="0">
                <a:latin typeface="Arial" panose="020B0604020202020204" pitchFamily="34" charset="0"/>
              </a:rPr>
              <a:t>B- Refer to whole brain radiation therapy</a:t>
            </a:r>
          </a:p>
          <a:p>
            <a:pPr marL="0" indent="0">
              <a:buNone/>
            </a:pPr>
            <a:r>
              <a:rPr lang="en-US" sz="2800" dirty="0">
                <a:latin typeface="Arial" panose="020B0604020202020204" pitchFamily="34" charset="0"/>
              </a:rPr>
              <a:t>C- High dose IL2</a:t>
            </a:r>
          </a:p>
          <a:p>
            <a:pPr marL="0" indent="0">
              <a:buNone/>
            </a:pPr>
            <a:r>
              <a:rPr lang="en-US" sz="2800" dirty="0">
                <a:latin typeface="Arial" panose="020B0604020202020204" pitchFamily="34" charset="0"/>
              </a:rPr>
              <a:t>D- Chemotherapy</a:t>
            </a:r>
          </a:p>
          <a:p>
            <a:endParaRPr lang="en-US" sz="2800" dirty="0">
              <a:latin typeface="Arial" panose="020B0604020202020204" pitchFamily="34" charset="0"/>
            </a:endParaRPr>
          </a:p>
          <a:p>
            <a:endParaRPr lang="en-US" sz="2800" dirty="0">
              <a:latin typeface="Arial" panose="020B0604020202020204" pitchFamily="34" charset="0"/>
            </a:endParaRP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itle 1">
            <a:extLst>
              <a:ext uri="{FF2B5EF4-FFF2-40B4-BE49-F238E27FC236}">
                <a16:creationId xmlns:a16="http://schemas.microsoft.com/office/drawing/2014/main" id="{058532E9-40A2-416A-BDCE-8BCB006F487E}"/>
              </a:ext>
            </a:extLst>
          </p:cNvPr>
          <p:cNvSpPr>
            <a:spLocks noGrp="1"/>
          </p:cNvSpPr>
          <p:nvPr>
            <p:ph type="title"/>
          </p:nvPr>
        </p:nvSpPr>
        <p:spPr>
          <a:xfrm>
            <a:off x="914400" y="0"/>
            <a:ext cx="10364788" cy="511175"/>
          </a:xfrm>
        </p:spPr>
        <p:txBody>
          <a:bodyPr/>
          <a:lstStyle/>
          <a:p>
            <a:r>
              <a:rPr lang="en-US" sz="4000" b="1" dirty="0">
                <a:solidFill>
                  <a:srgbClr val="FFFF00"/>
                </a:solidFill>
                <a:latin typeface="Arial" panose="020B0604020202020204" pitchFamily="34" charset="0"/>
                <a:cs typeface="Arial" panose="020B0604020202020204" pitchFamily="34" charset="0"/>
              </a:rPr>
              <a:t>Case presentation....</a:t>
            </a:r>
          </a:p>
        </p:txBody>
      </p:sp>
      <p:sp>
        <p:nvSpPr>
          <p:cNvPr id="7" name="TextBox 6">
            <a:extLst>
              <a:ext uri="{FF2B5EF4-FFF2-40B4-BE49-F238E27FC236}">
                <a16:creationId xmlns:a16="http://schemas.microsoft.com/office/drawing/2014/main" id="{1FCB569F-5BAD-4CA3-9A85-21F811F26859}"/>
              </a:ext>
            </a:extLst>
          </p:cNvPr>
          <p:cNvSpPr txBox="1"/>
          <p:nvPr/>
        </p:nvSpPr>
        <p:spPr>
          <a:xfrm>
            <a:off x="194034" y="2254276"/>
            <a:ext cx="9976333"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A- Initiate immunotherapy with ipilimumab and nivolumab</a:t>
            </a:r>
          </a:p>
        </p:txBody>
      </p:sp>
    </p:spTree>
    <p:extLst>
      <p:ext uri="{BB962C8B-B14F-4D97-AF65-F5344CB8AC3E}">
        <p14:creationId xmlns:p14="http://schemas.microsoft.com/office/powerpoint/2010/main" val="280337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4400" y="147781"/>
            <a:ext cx="3205017" cy="4064000"/>
          </a:xfrm>
          <a:prstGeom prst="rect">
            <a:avLst/>
          </a:prstGeom>
        </p:spPr>
      </p:pic>
      <p:pic>
        <p:nvPicPr>
          <p:cNvPr id="6" name="Picture 5"/>
          <p:cNvPicPr>
            <a:picLocks noChangeAspect="1"/>
          </p:cNvPicPr>
          <p:nvPr/>
        </p:nvPicPr>
        <p:blipFill>
          <a:blip r:embed="rId4"/>
          <a:stretch>
            <a:fillRect/>
          </a:stretch>
        </p:blipFill>
        <p:spPr>
          <a:xfrm>
            <a:off x="397164" y="147781"/>
            <a:ext cx="7795491" cy="6562438"/>
          </a:xfrm>
          <a:prstGeom prst="rect">
            <a:avLst/>
          </a:prstGeom>
        </p:spPr>
      </p:pic>
      <p:pic>
        <p:nvPicPr>
          <p:cNvPr id="7" name="Picture 4" descr="nrc2628-f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9478" y="4318002"/>
            <a:ext cx="3136468" cy="239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037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C08949-95FF-43F9-AC5A-05D4CAC7BE44}"/>
              </a:ext>
            </a:extLst>
          </p:cNvPr>
          <p:cNvSpPr>
            <a:spLocks noGrp="1"/>
          </p:cNvSpPr>
          <p:nvPr>
            <p:ph type="title"/>
          </p:nvPr>
        </p:nvSpPr>
        <p:spPr/>
        <p:txBody>
          <a:bodyPr/>
          <a:lstStyle/>
          <a:p>
            <a:pPr algn="ctr"/>
            <a:r>
              <a:rPr lang="en-US" b="1" dirty="0">
                <a:solidFill>
                  <a:srgbClr val="002060"/>
                </a:solidFill>
                <a:latin typeface="Georgia" panose="02040502050405020303" pitchFamily="18" charset="0"/>
              </a:rPr>
              <a:t>High Dose IL2</a:t>
            </a:r>
            <a:endParaRPr lang="en-US" b="1" dirty="0">
              <a:latin typeface="Georgia" panose="02040502050405020303" pitchFamily="18" charset="0"/>
            </a:endParaRPr>
          </a:p>
        </p:txBody>
      </p:sp>
      <p:pic>
        <p:nvPicPr>
          <p:cNvPr id="2" name="Picture 1">
            <a:extLst>
              <a:ext uri="{FF2B5EF4-FFF2-40B4-BE49-F238E27FC236}">
                <a16:creationId xmlns:a16="http://schemas.microsoft.com/office/drawing/2014/main" id="{5EEE3952-38DC-4C6D-853A-8E278F35D12F}"/>
              </a:ext>
            </a:extLst>
          </p:cNvPr>
          <p:cNvPicPr>
            <a:picLocks noChangeAspect="1"/>
          </p:cNvPicPr>
          <p:nvPr/>
        </p:nvPicPr>
        <p:blipFill>
          <a:blip r:embed="rId3"/>
          <a:stretch>
            <a:fillRect/>
          </a:stretch>
        </p:blipFill>
        <p:spPr>
          <a:xfrm>
            <a:off x="723900" y="1028701"/>
            <a:ext cx="10668000" cy="4953000"/>
          </a:xfrm>
          <a:prstGeom prst="rect">
            <a:avLst/>
          </a:prstGeom>
        </p:spPr>
      </p:pic>
      <p:pic>
        <p:nvPicPr>
          <p:cNvPr id="20" name="Picture 19">
            <a:extLst>
              <a:ext uri="{FF2B5EF4-FFF2-40B4-BE49-F238E27FC236}">
                <a16:creationId xmlns:a16="http://schemas.microsoft.com/office/drawing/2014/main" id="{3BAA30E9-A15B-453F-A69D-CA79A60DCB17}"/>
              </a:ext>
            </a:extLst>
          </p:cNvPr>
          <p:cNvPicPr>
            <a:picLocks noChangeAspect="1"/>
          </p:cNvPicPr>
          <p:nvPr/>
        </p:nvPicPr>
        <p:blipFill>
          <a:blip r:embed="rId4"/>
          <a:stretch>
            <a:fillRect/>
          </a:stretch>
        </p:blipFill>
        <p:spPr>
          <a:xfrm>
            <a:off x="4194100" y="2323206"/>
            <a:ext cx="3803798" cy="1209675"/>
          </a:xfrm>
          <a:prstGeom prst="rect">
            <a:avLst/>
          </a:prstGeom>
        </p:spPr>
      </p:pic>
      <p:sp>
        <p:nvSpPr>
          <p:cNvPr id="21" name="TextBox 20">
            <a:extLst>
              <a:ext uri="{FF2B5EF4-FFF2-40B4-BE49-F238E27FC236}">
                <a16:creationId xmlns:a16="http://schemas.microsoft.com/office/drawing/2014/main" id="{31A465F6-B19D-471C-81F7-764C3EDF151F}"/>
              </a:ext>
            </a:extLst>
          </p:cNvPr>
          <p:cNvSpPr txBox="1"/>
          <p:nvPr/>
        </p:nvSpPr>
        <p:spPr>
          <a:xfrm>
            <a:off x="3086100" y="1137823"/>
            <a:ext cx="717661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Georgia" panose="02040502050405020303" pitchFamily="18" charset="0"/>
                <a:ea typeface="+mn-ea"/>
                <a:cs typeface="+mn-cs"/>
              </a:rPr>
              <a:t>Long term remission/cure: 10%</a:t>
            </a:r>
          </a:p>
        </p:txBody>
      </p:sp>
      <p:sp>
        <p:nvSpPr>
          <p:cNvPr id="22" name="Text Box 4">
            <a:extLst>
              <a:ext uri="{FF2B5EF4-FFF2-40B4-BE49-F238E27FC236}">
                <a16:creationId xmlns:a16="http://schemas.microsoft.com/office/drawing/2014/main" id="{5DC85568-FB93-42A0-9D5C-FAEF686D971C}"/>
              </a:ext>
            </a:extLst>
          </p:cNvPr>
          <p:cNvSpPr txBox="1">
            <a:spLocks noChangeArrowheads="1"/>
          </p:cNvSpPr>
          <p:nvPr/>
        </p:nvSpPr>
        <p:spPr bwMode="auto">
          <a:xfrm>
            <a:off x="419100" y="6467429"/>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pPr marL="0" marR="0" lvl="0" indent="0" algn="l" defTabSz="914400" rtl="0" eaLnBrk="1" fontAlgn="auto" latinLnBrk="0" hangingPunct="1">
              <a:lnSpc>
                <a:spcPct val="100000"/>
              </a:lnSpc>
              <a:spcBef>
                <a:spcPts val="0"/>
              </a:spcBef>
              <a:spcAft>
                <a:spcPts val="0"/>
              </a:spcAft>
              <a:buClrTx/>
              <a:buSzTx/>
              <a:buFontTx/>
              <a:buNone/>
              <a:tabLst>
                <a:tab pos="723900" algn="l"/>
                <a:tab pos="1447800" algn="l"/>
                <a:tab pos="2171700" algn="l"/>
                <a:tab pos="2895600" algn="l"/>
                <a:tab pos="3619500" algn="l"/>
              </a:tabLst>
              <a:defRPr/>
            </a:pPr>
            <a:r>
              <a:rPr kumimoji="0" lang="en-GB" altLang="en-US" sz="1400" b="1" i="0" u="none" strike="noStrike" kern="1200" cap="none" spc="0" normalizeH="0" baseline="0" noProof="0" dirty="0">
                <a:ln>
                  <a:noFill/>
                </a:ln>
                <a:solidFill>
                  <a:srgbClr val="FF0000"/>
                </a:solidFill>
                <a:effectLst/>
                <a:uLnTx/>
                <a:uFillTx/>
                <a:latin typeface="Arial" panose="020B0604020202020204" pitchFamily="34" charset="0"/>
              </a:rPr>
              <a:t>Michael B. Atkins et al. JCO 1999;17:2105</a:t>
            </a:r>
          </a:p>
        </p:txBody>
      </p:sp>
    </p:spTree>
    <p:extLst>
      <p:ext uri="{BB962C8B-B14F-4D97-AF65-F5344CB8AC3E}">
        <p14:creationId xmlns:p14="http://schemas.microsoft.com/office/powerpoint/2010/main" val="199698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C08949-95FF-43F9-AC5A-05D4CAC7BE44}"/>
              </a:ext>
            </a:extLst>
          </p:cNvPr>
          <p:cNvSpPr>
            <a:spLocks noGrp="1"/>
          </p:cNvSpPr>
          <p:nvPr>
            <p:ph type="title"/>
          </p:nvPr>
        </p:nvSpPr>
        <p:spPr/>
        <p:txBody>
          <a:bodyPr/>
          <a:lstStyle/>
          <a:p>
            <a:pPr algn="ctr"/>
            <a:r>
              <a:rPr lang="en-US" b="1" dirty="0">
                <a:solidFill>
                  <a:srgbClr val="002060"/>
                </a:solidFill>
                <a:latin typeface="Georgia" panose="02040502050405020303" pitchFamily="18" charset="0"/>
              </a:rPr>
              <a:t>Checkpoint Inhibitor </a:t>
            </a:r>
            <a:endParaRPr lang="en-US" b="1" dirty="0">
              <a:latin typeface="Georgia" panose="02040502050405020303" pitchFamily="18" charset="0"/>
            </a:endParaRPr>
          </a:p>
        </p:txBody>
      </p:sp>
      <p:sp>
        <p:nvSpPr>
          <p:cNvPr id="18" name="Text Box 11">
            <a:extLst>
              <a:ext uri="{FF2B5EF4-FFF2-40B4-BE49-F238E27FC236}">
                <a16:creationId xmlns:a16="http://schemas.microsoft.com/office/drawing/2014/main" id="{22F34A5A-261F-4421-BE59-354BF40F66CD}"/>
              </a:ext>
            </a:extLst>
          </p:cNvPr>
          <p:cNvSpPr txBox="1">
            <a:spLocks noChangeArrowheads="1"/>
          </p:cNvSpPr>
          <p:nvPr/>
        </p:nvSpPr>
        <p:spPr bwMode="auto">
          <a:xfrm>
            <a:off x="409039" y="6367262"/>
            <a:ext cx="8012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1"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Robert. Lancet Oncol. 2019;20:1239.</a:t>
            </a:r>
          </a:p>
        </p:txBody>
      </p:sp>
      <p:sp>
        <p:nvSpPr>
          <p:cNvPr id="7" name="TextBox 6">
            <a:extLst>
              <a:ext uri="{FF2B5EF4-FFF2-40B4-BE49-F238E27FC236}">
                <a16:creationId xmlns:a16="http://schemas.microsoft.com/office/drawing/2014/main" id="{CD8B7F4B-35FD-412A-8E32-537A4C071FAC}"/>
              </a:ext>
            </a:extLst>
          </p:cNvPr>
          <p:cNvSpPr txBox="1"/>
          <p:nvPr/>
        </p:nvSpPr>
        <p:spPr>
          <a:xfrm>
            <a:off x="60247" y="877588"/>
            <a:ext cx="2501369" cy="707886"/>
          </a:xfrm>
          <a:prstGeom prst="rect">
            <a:avLst/>
          </a:prstGeom>
          <a:gradFill>
            <a:gsLst>
              <a:gs pos="0">
                <a:srgbClr val="4472C4">
                  <a:lumMod val="20000"/>
                  <a:lumOff val="80000"/>
                </a:srgbClr>
              </a:gs>
              <a:gs pos="0">
                <a:srgbClr val="4472C4">
                  <a:lumMod val="45000"/>
                  <a:lumOff val="55000"/>
                </a:srgbClr>
              </a:gs>
              <a:gs pos="0">
                <a:srgbClr val="4472C4">
                  <a:lumMod val="45000"/>
                  <a:lumOff val="55000"/>
                </a:srgbClr>
              </a:gs>
              <a:gs pos="0">
                <a:srgbClr val="4472C4">
                  <a:lumMod val="20000"/>
                  <a:lumOff val="80000"/>
                </a:srgbClr>
              </a:gs>
            </a:gsLst>
            <a:lin ang="54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0000"/>
                </a:solidFill>
                <a:effectLst/>
                <a:uLnTx/>
                <a:uFillTx/>
                <a:latin typeface="Times New Roman"/>
                <a:ea typeface="+mn-ea"/>
                <a:cs typeface="+mn-cs"/>
              </a:rPr>
              <a:t>CTLA4</a:t>
            </a:r>
          </a:p>
        </p:txBody>
      </p:sp>
      <p:pic>
        <p:nvPicPr>
          <p:cNvPr id="8" name="Picture 7">
            <a:extLst>
              <a:ext uri="{FF2B5EF4-FFF2-40B4-BE49-F238E27FC236}">
                <a16:creationId xmlns:a16="http://schemas.microsoft.com/office/drawing/2014/main" id="{779C78E6-9B7E-4878-AE30-6B147A621200}"/>
              </a:ext>
            </a:extLst>
          </p:cNvPr>
          <p:cNvPicPr>
            <a:picLocks noChangeAspect="1"/>
          </p:cNvPicPr>
          <p:nvPr/>
        </p:nvPicPr>
        <p:blipFill>
          <a:blip r:embed="rId3"/>
          <a:stretch>
            <a:fillRect/>
          </a:stretch>
        </p:blipFill>
        <p:spPr>
          <a:xfrm>
            <a:off x="29900" y="1754150"/>
            <a:ext cx="3386646" cy="2155779"/>
          </a:xfrm>
          <a:prstGeom prst="rect">
            <a:avLst/>
          </a:prstGeom>
          <a:gradFill>
            <a:gsLst>
              <a:gs pos="0">
                <a:srgbClr val="4472C4">
                  <a:lumMod val="75000"/>
                </a:srgbClr>
              </a:gs>
              <a:gs pos="0">
                <a:srgbClr val="4472C4">
                  <a:lumMod val="45000"/>
                  <a:lumOff val="55000"/>
                </a:srgbClr>
              </a:gs>
              <a:gs pos="0">
                <a:srgbClr val="4472C4">
                  <a:lumMod val="45000"/>
                  <a:lumOff val="55000"/>
                </a:srgbClr>
              </a:gs>
              <a:gs pos="0">
                <a:srgbClr val="4472C4">
                  <a:lumMod val="20000"/>
                  <a:lumOff val="80000"/>
                </a:srgbClr>
              </a:gs>
            </a:gsLst>
            <a:lin ang="5400000" scaled="1"/>
          </a:gradFill>
        </p:spPr>
      </p:pic>
      <p:pic>
        <p:nvPicPr>
          <p:cNvPr id="9" name="Picture 8">
            <a:extLst>
              <a:ext uri="{FF2B5EF4-FFF2-40B4-BE49-F238E27FC236}">
                <a16:creationId xmlns:a16="http://schemas.microsoft.com/office/drawing/2014/main" id="{AD5AB191-42E4-4270-A98D-6E59678E25FD}"/>
              </a:ext>
            </a:extLst>
          </p:cNvPr>
          <p:cNvPicPr>
            <a:picLocks noChangeAspect="1"/>
          </p:cNvPicPr>
          <p:nvPr/>
        </p:nvPicPr>
        <p:blipFill>
          <a:blip r:embed="rId4"/>
          <a:stretch>
            <a:fillRect/>
          </a:stretch>
        </p:blipFill>
        <p:spPr>
          <a:xfrm>
            <a:off x="29900" y="4325176"/>
            <a:ext cx="3550177" cy="2493569"/>
          </a:xfrm>
          <a:prstGeom prst="rect">
            <a:avLst/>
          </a:prstGeom>
        </p:spPr>
      </p:pic>
      <p:sp>
        <p:nvSpPr>
          <p:cNvPr id="10" name="TextBox 9">
            <a:extLst>
              <a:ext uri="{FF2B5EF4-FFF2-40B4-BE49-F238E27FC236}">
                <a16:creationId xmlns:a16="http://schemas.microsoft.com/office/drawing/2014/main" id="{E11C52F0-AB58-4878-81BB-37FBA9F90745}"/>
              </a:ext>
            </a:extLst>
          </p:cNvPr>
          <p:cNvSpPr txBox="1"/>
          <p:nvPr/>
        </p:nvSpPr>
        <p:spPr>
          <a:xfrm>
            <a:off x="3677945" y="4829052"/>
            <a:ext cx="8514055" cy="138499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Georgia" panose="02040502050405020303" pitchFamily="18" charset="0"/>
                <a:ea typeface="+mn-ea"/>
                <a:cs typeface="+mn-cs"/>
              </a:rPr>
              <a:t>Ipilimumab (Yervoy): CTLA4 inhibitor.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Georgia" panose="02040502050405020303" pitchFamily="18" charset="0"/>
                <a:ea typeface="+mn-ea"/>
                <a:cs typeface="+mn-cs"/>
              </a:rPr>
              <a:t>Nivolumab, pembrolizumab: PD1 inhibitors.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Georgia" panose="02040502050405020303" pitchFamily="18" charset="0"/>
                <a:ea typeface="+mn-ea"/>
                <a:cs typeface="+mn-cs"/>
              </a:rPr>
              <a:t>Relatlimab: LAG-3 inhibitor.</a:t>
            </a:r>
          </a:p>
        </p:txBody>
      </p:sp>
      <p:sp>
        <p:nvSpPr>
          <p:cNvPr id="11" name="Multiplication Sign 10">
            <a:extLst>
              <a:ext uri="{FF2B5EF4-FFF2-40B4-BE49-F238E27FC236}">
                <a16:creationId xmlns:a16="http://schemas.microsoft.com/office/drawing/2014/main" id="{9C330DF0-8D99-4105-9033-8C164FF994DC}"/>
              </a:ext>
            </a:extLst>
          </p:cNvPr>
          <p:cNvSpPr/>
          <p:nvPr/>
        </p:nvSpPr>
        <p:spPr>
          <a:xfrm>
            <a:off x="643621" y="4325176"/>
            <a:ext cx="1624541" cy="1705159"/>
          </a:xfrm>
          <a:prstGeom prst="mathMultiply">
            <a:avLst/>
          </a:prstGeom>
          <a:solidFill>
            <a:srgbClr val="FF0000"/>
          </a:solidFill>
          <a:ln w="12700" cap="flat" cmpd="sng" algn="ctr">
            <a:solidFill>
              <a:srgbClr val="FF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0000"/>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88712C4A-03AE-465F-B141-F970F4C8335B}"/>
              </a:ext>
            </a:extLst>
          </p:cNvPr>
          <p:cNvPicPr>
            <a:picLocks noChangeAspect="1"/>
          </p:cNvPicPr>
          <p:nvPr/>
        </p:nvPicPr>
        <p:blipFill>
          <a:blip r:embed="rId5"/>
          <a:stretch>
            <a:fillRect/>
          </a:stretch>
        </p:blipFill>
        <p:spPr>
          <a:xfrm>
            <a:off x="4173349" y="1893049"/>
            <a:ext cx="3386646" cy="2172602"/>
          </a:xfrm>
          <a:prstGeom prst="rect">
            <a:avLst/>
          </a:prstGeom>
        </p:spPr>
      </p:pic>
      <p:pic>
        <p:nvPicPr>
          <p:cNvPr id="13" name="Picture 12">
            <a:extLst>
              <a:ext uri="{FF2B5EF4-FFF2-40B4-BE49-F238E27FC236}">
                <a16:creationId xmlns:a16="http://schemas.microsoft.com/office/drawing/2014/main" id="{D49346E3-28EE-40EA-B82A-188AAD4EBCAC}"/>
              </a:ext>
            </a:extLst>
          </p:cNvPr>
          <p:cNvPicPr>
            <a:picLocks noChangeAspect="1"/>
          </p:cNvPicPr>
          <p:nvPr/>
        </p:nvPicPr>
        <p:blipFill>
          <a:blip r:embed="rId6"/>
          <a:stretch>
            <a:fillRect/>
          </a:stretch>
        </p:blipFill>
        <p:spPr>
          <a:xfrm>
            <a:off x="9325805" y="1687138"/>
            <a:ext cx="2286000" cy="3132213"/>
          </a:xfrm>
          <a:prstGeom prst="rect">
            <a:avLst/>
          </a:prstGeom>
        </p:spPr>
      </p:pic>
      <p:sp>
        <p:nvSpPr>
          <p:cNvPr id="14" name="TextBox 13">
            <a:extLst>
              <a:ext uri="{FF2B5EF4-FFF2-40B4-BE49-F238E27FC236}">
                <a16:creationId xmlns:a16="http://schemas.microsoft.com/office/drawing/2014/main" id="{E67739C3-43E7-458A-9EBF-540CEA3009CF}"/>
              </a:ext>
            </a:extLst>
          </p:cNvPr>
          <p:cNvSpPr txBox="1"/>
          <p:nvPr/>
        </p:nvSpPr>
        <p:spPr>
          <a:xfrm>
            <a:off x="4615987" y="887406"/>
            <a:ext cx="2501369" cy="707886"/>
          </a:xfrm>
          <a:prstGeom prst="rect">
            <a:avLst/>
          </a:prstGeom>
          <a:gradFill>
            <a:gsLst>
              <a:gs pos="0">
                <a:srgbClr val="4472C4">
                  <a:lumMod val="20000"/>
                  <a:lumOff val="80000"/>
                </a:srgbClr>
              </a:gs>
              <a:gs pos="0">
                <a:srgbClr val="4472C4">
                  <a:lumMod val="45000"/>
                  <a:lumOff val="55000"/>
                </a:srgbClr>
              </a:gs>
              <a:gs pos="0">
                <a:srgbClr val="4472C4">
                  <a:lumMod val="45000"/>
                  <a:lumOff val="55000"/>
                </a:srgbClr>
              </a:gs>
              <a:gs pos="0">
                <a:srgbClr val="4472C4">
                  <a:lumMod val="20000"/>
                  <a:lumOff val="80000"/>
                </a:srgbClr>
              </a:gs>
            </a:gsLst>
            <a:lin ang="54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0000"/>
                </a:solidFill>
                <a:effectLst/>
                <a:uLnTx/>
                <a:uFillTx/>
                <a:latin typeface="Times New Roman"/>
                <a:ea typeface="+mn-ea"/>
                <a:cs typeface="+mn-cs"/>
              </a:rPr>
              <a:t>PD1</a:t>
            </a:r>
          </a:p>
        </p:txBody>
      </p:sp>
      <p:sp>
        <p:nvSpPr>
          <p:cNvPr id="15" name="TextBox 14">
            <a:extLst>
              <a:ext uri="{FF2B5EF4-FFF2-40B4-BE49-F238E27FC236}">
                <a16:creationId xmlns:a16="http://schemas.microsoft.com/office/drawing/2014/main" id="{94084FFF-431C-49C2-8B8B-7BA4953EEFEE}"/>
              </a:ext>
            </a:extLst>
          </p:cNvPr>
          <p:cNvSpPr txBox="1"/>
          <p:nvPr/>
        </p:nvSpPr>
        <p:spPr>
          <a:xfrm>
            <a:off x="9330954" y="887406"/>
            <a:ext cx="2501369" cy="707886"/>
          </a:xfrm>
          <a:prstGeom prst="rect">
            <a:avLst/>
          </a:prstGeom>
          <a:gradFill>
            <a:gsLst>
              <a:gs pos="0">
                <a:srgbClr val="4472C4">
                  <a:lumMod val="20000"/>
                  <a:lumOff val="80000"/>
                </a:srgbClr>
              </a:gs>
              <a:gs pos="0">
                <a:srgbClr val="4472C4">
                  <a:lumMod val="45000"/>
                  <a:lumOff val="55000"/>
                </a:srgbClr>
              </a:gs>
              <a:gs pos="0">
                <a:srgbClr val="4472C4">
                  <a:lumMod val="45000"/>
                  <a:lumOff val="55000"/>
                </a:srgbClr>
              </a:gs>
              <a:gs pos="0">
                <a:srgbClr val="4472C4">
                  <a:lumMod val="20000"/>
                  <a:lumOff val="80000"/>
                </a:srgbClr>
              </a:gs>
            </a:gsLst>
            <a:lin ang="54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0000"/>
                </a:solidFill>
                <a:effectLst/>
                <a:uLnTx/>
                <a:uFillTx/>
                <a:latin typeface="Times New Roman"/>
                <a:ea typeface="+mn-ea"/>
                <a:cs typeface="+mn-cs"/>
              </a:rPr>
              <a:t>LAG-3</a:t>
            </a:r>
          </a:p>
        </p:txBody>
      </p:sp>
      <p:pic>
        <p:nvPicPr>
          <p:cNvPr id="19" name="Picture 18">
            <a:extLst>
              <a:ext uri="{FF2B5EF4-FFF2-40B4-BE49-F238E27FC236}">
                <a16:creationId xmlns:a16="http://schemas.microsoft.com/office/drawing/2014/main" id="{7DF31ADE-4D76-43F5-A7DF-903B703A8229}"/>
              </a:ext>
            </a:extLst>
          </p:cNvPr>
          <p:cNvPicPr>
            <a:picLocks noChangeAspect="1"/>
          </p:cNvPicPr>
          <p:nvPr/>
        </p:nvPicPr>
        <p:blipFill>
          <a:blip r:embed="rId7"/>
          <a:stretch>
            <a:fillRect/>
          </a:stretch>
        </p:blipFill>
        <p:spPr>
          <a:xfrm>
            <a:off x="521253" y="3215862"/>
            <a:ext cx="3056835" cy="2959652"/>
          </a:xfrm>
          <a:prstGeom prst="rect">
            <a:avLst/>
          </a:prstGeom>
        </p:spPr>
      </p:pic>
      <p:pic>
        <p:nvPicPr>
          <p:cNvPr id="20" name="Picture 19">
            <a:extLst>
              <a:ext uri="{FF2B5EF4-FFF2-40B4-BE49-F238E27FC236}">
                <a16:creationId xmlns:a16="http://schemas.microsoft.com/office/drawing/2014/main" id="{02608AB2-4D51-4F61-8A55-671D4C4964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78089" y="3718147"/>
            <a:ext cx="1871036" cy="1955079"/>
          </a:xfrm>
          <a:prstGeom prst="rect">
            <a:avLst/>
          </a:prstGeom>
        </p:spPr>
      </p:pic>
      <p:pic>
        <p:nvPicPr>
          <p:cNvPr id="21" name="Picture 20">
            <a:extLst>
              <a:ext uri="{FF2B5EF4-FFF2-40B4-BE49-F238E27FC236}">
                <a16:creationId xmlns:a16="http://schemas.microsoft.com/office/drawing/2014/main" id="{B520D484-3A71-4ABD-81F4-E3810C939C70}"/>
              </a:ext>
            </a:extLst>
          </p:cNvPr>
          <p:cNvPicPr>
            <a:picLocks noChangeAspect="1"/>
          </p:cNvPicPr>
          <p:nvPr/>
        </p:nvPicPr>
        <p:blipFill>
          <a:blip r:embed="rId9"/>
          <a:stretch>
            <a:fillRect/>
          </a:stretch>
        </p:blipFill>
        <p:spPr>
          <a:xfrm>
            <a:off x="5488875" y="3366053"/>
            <a:ext cx="2731245" cy="2648224"/>
          </a:xfrm>
          <a:prstGeom prst="rect">
            <a:avLst/>
          </a:prstGeom>
        </p:spPr>
      </p:pic>
      <p:sp>
        <p:nvSpPr>
          <p:cNvPr id="22" name="TextBox 21">
            <a:extLst>
              <a:ext uri="{FF2B5EF4-FFF2-40B4-BE49-F238E27FC236}">
                <a16:creationId xmlns:a16="http://schemas.microsoft.com/office/drawing/2014/main" id="{5E85D193-5C20-4EC1-B846-3887B614EDD6}"/>
              </a:ext>
            </a:extLst>
          </p:cNvPr>
          <p:cNvSpPr txBox="1"/>
          <p:nvPr/>
        </p:nvSpPr>
        <p:spPr>
          <a:xfrm>
            <a:off x="5449125" y="5297348"/>
            <a:ext cx="2970424" cy="666786"/>
          </a:xfrm>
          <a:prstGeom prst="rect">
            <a:avLst/>
          </a:prstGeom>
          <a:noFill/>
        </p:spPr>
        <p:txBody>
          <a:bodyPr wrap="square">
            <a:spAutoFit/>
          </a:bodyPr>
          <a:lstStyle/>
          <a:p>
            <a:pPr defTabSz="1219170"/>
            <a:r>
              <a:rPr lang="en-US" sz="3733" b="1" dirty="0" err="1">
                <a:solidFill>
                  <a:prstClr val="white"/>
                </a:solidFill>
                <a:latin typeface="-apple-system"/>
              </a:rPr>
              <a:t>Tasuku</a:t>
            </a:r>
            <a:r>
              <a:rPr lang="en-US" sz="3733" b="1" dirty="0">
                <a:solidFill>
                  <a:prstClr val="white"/>
                </a:solidFill>
                <a:latin typeface="-apple-system"/>
              </a:rPr>
              <a:t> </a:t>
            </a:r>
            <a:r>
              <a:rPr lang="en-US" sz="3733" b="1" dirty="0" err="1">
                <a:solidFill>
                  <a:prstClr val="white"/>
                </a:solidFill>
                <a:latin typeface="-apple-system"/>
              </a:rPr>
              <a:t>Honjo</a:t>
            </a:r>
            <a:endParaRPr lang="en-US" sz="3733" b="1" dirty="0">
              <a:solidFill>
                <a:prstClr val="white"/>
              </a:solidFill>
              <a:latin typeface="Calibri"/>
            </a:endParaRPr>
          </a:p>
        </p:txBody>
      </p:sp>
      <p:sp>
        <p:nvSpPr>
          <p:cNvPr id="23" name="TextBox 22">
            <a:extLst>
              <a:ext uri="{FF2B5EF4-FFF2-40B4-BE49-F238E27FC236}">
                <a16:creationId xmlns:a16="http://schemas.microsoft.com/office/drawing/2014/main" id="{5920881C-77C8-483E-9C6A-7250F350EE85}"/>
              </a:ext>
            </a:extLst>
          </p:cNvPr>
          <p:cNvSpPr txBox="1"/>
          <p:nvPr/>
        </p:nvSpPr>
        <p:spPr>
          <a:xfrm>
            <a:off x="521253" y="5354231"/>
            <a:ext cx="2970424" cy="666786"/>
          </a:xfrm>
          <a:prstGeom prst="rect">
            <a:avLst/>
          </a:prstGeom>
          <a:noFill/>
        </p:spPr>
        <p:txBody>
          <a:bodyPr wrap="square">
            <a:spAutoFit/>
          </a:bodyPr>
          <a:lstStyle/>
          <a:p>
            <a:pPr defTabSz="1219170"/>
            <a:r>
              <a:rPr lang="en-US" sz="3733" b="1" dirty="0">
                <a:solidFill>
                  <a:prstClr val="white"/>
                </a:solidFill>
                <a:latin typeface="-apple-system"/>
              </a:rPr>
              <a:t>James Allison</a:t>
            </a:r>
            <a:endParaRPr lang="en-US" sz="3733" b="1" dirty="0">
              <a:solidFill>
                <a:prstClr val="white"/>
              </a:solidFill>
              <a:latin typeface="Calibri"/>
            </a:endParaRPr>
          </a:p>
        </p:txBody>
      </p:sp>
    </p:spTree>
    <p:extLst>
      <p:ext uri="{BB962C8B-B14F-4D97-AF65-F5344CB8AC3E}">
        <p14:creationId xmlns:p14="http://schemas.microsoft.com/office/powerpoint/2010/main" val="219035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animBg="1"/>
      <p:bldP spid="14" grpId="0" animBg="1"/>
      <p:bldP spid="15" grpId="0" animBg="1"/>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C08949-95FF-43F9-AC5A-05D4CAC7BE44}"/>
              </a:ext>
            </a:extLst>
          </p:cNvPr>
          <p:cNvSpPr>
            <a:spLocks noGrp="1"/>
          </p:cNvSpPr>
          <p:nvPr>
            <p:ph type="title"/>
          </p:nvPr>
        </p:nvSpPr>
        <p:spPr>
          <a:xfrm>
            <a:off x="80406" y="225842"/>
            <a:ext cx="12306300" cy="457200"/>
          </a:xfrm>
        </p:spPr>
        <p:txBody>
          <a:bodyPr/>
          <a:lstStyle/>
          <a:p>
            <a:pPr algn="ctr"/>
            <a:r>
              <a:rPr lang="en-US" sz="3200" b="1" dirty="0">
                <a:solidFill>
                  <a:srgbClr val="002060"/>
                </a:solidFill>
                <a:latin typeface="Georgia" panose="02040502050405020303" pitchFamily="18" charset="0"/>
              </a:rPr>
              <a:t>Ipilimumab Improved Survival in Patients with </a:t>
            </a:r>
            <a:br>
              <a:rPr lang="en-US" sz="3200" b="1" dirty="0">
                <a:solidFill>
                  <a:srgbClr val="002060"/>
                </a:solidFill>
                <a:latin typeface="Georgia" panose="02040502050405020303" pitchFamily="18" charset="0"/>
              </a:rPr>
            </a:br>
            <a:r>
              <a:rPr lang="en-US" sz="3200" b="1" dirty="0">
                <a:solidFill>
                  <a:srgbClr val="002060"/>
                </a:solidFill>
                <a:latin typeface="Georgia" panose="02040502050405020303" pitchFamily="18" charset="0"/>
              </a:rPr>
              <a:t>Metastatic Melanoma</a:t>
            </a:r>
            <a:endParaRPr lang="en-US" sz="3200" b="1" dirty="0">
              <a:latin typeface="Georgia" panose="02040502050405020303" pitchFamily="18" charset="0"/>
            </a:endParaRPr>
          </a:p>
        </p:txBody>
      </p:sp>
      <p:graphicFrame>
        <p:nvGraphicFramePr>
          <p:cNvPr id="9" name="Group 13">
            <a:extLst>
              <a:ext uri="{FF2B5EF4-FFF2-40B4-BE49-F238E27FC236}">
                <a16:creationId xmlns:a16="http://schemas.microsoft.com/office/drawing/2014/main" id="{D844C2F6-9B07-4CE9-A122-689C03824D1F}"/>
              </a:ext>
            </a:extLst>
          </p:cNvPr>
          <p:cNvGraphicFramePr>
            <a:graphicFrameLocks noGrp="1"/>
          </p:cNvGraphicFramePr>
          <p:nvPr/>
        </p:nvGraphicFramePr>
        <p:xfrm>
          <a:off x="1447800" y="4662337"/>
          <a:ext cx="9571512" cy="1316736"/>
        </p:xfrm>
        <a:graphic>
          <a:graphicData uri="http://schemas.openxmlformats.org/drawingml/2006/table">
            <a:tbl>
              <a:tblPr/>
              <a:tblGrid>
                <a:gridCol w="2415886">
                  <a:extLst>
                    <a:ext uri="{9D8B030D-6E8A-4147-A177-3AD203B41FA5}">
                      <a16:colId xmlns:a16="http://schemas.microsoft.com/office/drawing/2014/main" val="20000"/>
                    </a:ext>
                  </a:extLst>
                </a:gridCol>
                <a:gridCol w="2793609">
                  <a:extLst>
                    <a:ext uri="{9D8B030D-6E8A-4147-A177-3AD203B41FA5}">
                      <a16:colId xmlns:a16="http://schemas.microsoft.com/office/drawing/2014/main" val="20001"/>
                    </a:ext>
                  </a:extLst>
                </a:gridCol>
                <a:gridCol w="2245240">
                  <a:extLst>
                    <a:ext uri="{9D8B030D-6E8A-4147-A177-3AD203B41FA5}">
                      <a16:colId xmlns:a16="http://schemas.microsoft.com/office/drawing/2014/main" val="20002"/>
                    </a:ext>
                  </a:extLst>
                </a:gridCol>
                <a:gridCol w="2116777">
                  <a:extLst>
                    <a:ext uri="{9D8B030D-6E8A-4147-A177-3AD203B41FA5}">
                      <a16:colId xmlns:a16="http://schemas.microsoft.com/office/drawing/2014/main" val="20003"/>
                    </a:ext>
                  </a:extLst>
                </a:gridCol>
              </a:tblGrid>
              <a:tr h="480177">
                <a:tc>
                  <a:txBody>
                    <a:bodyPr/>
                    <a:lstStyle/>
                    <a:p>
                      <a:pPr marL="0" marR="0" lvl="0" indent="0" algn="l"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rgbClr val="4F1F91"/>
                          </a:solidFill>
                          <a:effectLst/>
                          <a:latin typeface="Arial" pitchFamily="34" charset="0"/>
                        </a:rPr>
                        <a:t>Survival Rate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chemeClr val="bg1"/>
                          </a:solidFill>
                          <a:effectLst/>
                          <a:latin typeface="Arial" pitchFamily="34" charset="0"/>
                        </a:rPr>
                        <a:t>Ipi + gp100 </a:t>
                      </a:r>
                    </a:p>
                    <a:p>
                      <a:pPr marL="0" marR="0" lvl="0" indent="0" algn="ctr"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chemeClr val="bg1"/>
                          </a:solidFill>
                          <a:effectLst/>
                          <a:latin typeface="Arial" pitchFamily="34" charset="0"/>
                        </a:rPr>
                        <a:t>N=403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69F0E"/>
                    </a:solidFill>
                  </a:tcPr>
                </a:tc>
                <a:tc>
                  <a:txBody>
                    <a:bodyPr/>
                    <a:lstStyle/>
                    <a:p>
                      <a:pPr marL="0" marR="0" lvl="0" indent="0" algn="ctr"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chemeClr val="bg1"/>
                          </a:solidFill>
                          <a:effectLst/>
                          <a:latin typeface="Arial" pitchFamily="34" charset="0"/>
                        </a:rPr>
                        <a:t>Ipi + pbo </a:t>
                      </a:r>
                    </a:p>
                    <a:p>
                      <a:pPr marL="0" marR="0" lvl="0" indent="0" algn="ctr"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chemeClr val="bg1"/>
                          </a:solidFill>
                          <a:effectLst/>
                          <a:latin typeface="Arial" pitchFamily="34" charset="0"/>
                        </a:rPr>
                        <a:t>N=137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ctr" defTabSz="914400" rtl="0" eaLnBrk="1" fontAlgn="base" latinLnBrk="0" hangingPunct="1">
                        <a:lnSpc>
                          <a:spcPct val="80000"/>
                        </a:lnSpc>
                        <a:spcBef>
                          <a:spcPct val="20000"/>
                        </a:spcBef>
                        <a:spcAft>
                          <a:spcPct val="0"/>
                        </a:spcAft>
                        <a:buClr>
                          <a:srgbClr val="46C7C7"/>
                        </a:buClr>
                        <a:buSzTx/>
                        <a:buFontTx/>
                        <a:buNone/>
                        <a:tabLst/>
                      </a:pPr>
                      <a:r>
                        <a:rPr kumimoji="0" lang="en-US" sz="1800" b="0" i="0" u="none" strike="noStrike" cap="none" normalizeH="0" baseline="0" dirty="0">
                          <a:ln>
                            <a:noFill/>
                          </a:ln>
                          <a:solidFill>
                            <a:schemeClr val="bg1"/>
                          </a:solidFill>
                          <a:effectLst/>
                          <a:latin typeface="Arial" pitchFamily="34" charset="0"/>
                        </a:rPr>
                        <a:t>gp100 + pbo N=136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300111">
                <a:tc>
                  <a:txBody>
                    <a:bodyPr/>
                    <a:lstStyle/>
                    <a:p>
                      <a:pPr marL="0" marR="0" lvl="0" indent="457200" algn="l" defTabSz="914400" rtl="0" eaLnBrk="1" fontAlgn="base" latinLnBrk="0" hangingPunct="1">
                        <a:lnSpc>
                          <a:spcPct val="100000"/>
                        </a:lnSpc>
                        <a:spcBef>
                          <a:spcPct val="20000"/>
                        </a:spcBef>
                        <a:spcAft>
                          <a:spcPct val="0"/>
                        </a:spcAft>
                        <a:buClr>
                          <a:srgbClr val="46C7C7"/>
                        </a:buClr>
                        <a:buSzTx/>
                        <a:buFontTx/>
                        <a:buNone/>
                        <a:tabLst/>
                      </a:pPr>
                      <a:r>
                        <a:rPr kumimoji="0" lang="en-US" sz="1800" b="0" i="0" u="none" strike="noStrike" cap="none" normalizeH="0" baseline="0" dirty="0">
                          <a:ln>
                            <a:noFill/>
                          </a:ln>
                          <a:solidFill>
                            <a:srgbClr val="4F1F91"/>
                          </a:solidFill>
                          <a:effectLst/>
                          <a:latin typeface="Arial" pitchFamily="34" charset="0"/>
                        </a:rPr>
                        <a:t>1 year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rPr>
                        <a:t>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rPr>
                        <a:t>46%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0111">
                <a:tc>
                  <a:txBody>
                    <a:bodyPr/>
                    <a:lstStyle/>
                    <a:p>
                      <a:pPr marL="457200" marR="0" lvl="0" indent="0" algn="l" defTabSz="914400" rtl="0" eaLnBrk="1" fontAlgn="base" latinLnBrk="0" hangingPunct="1">
                        <a:lnSpc>
                          <a:spcPct val="100000"/>
                        </a:lnSpc>
                        <a:spcBef>
                          <a:spcPct val="20000"/>
                        </a:spcBef>
                        <a:spcAft>
                          <a:spcPct val="0"/>
                        </a:spcAft>
                        <a:buClr>
                          <a:srgbClr val="46C7C7"/>
                        </a:buClr>
                        <a:buSzTx/>
                        <a:buFontTx/>
                        <a:buNone/>
                        <a:tabLst/>
                      </a:pPr>
                      <a:r>
                        <a:rPr kumimoji="0" lang="en-US" sz="1800" b="0" i="0" u="none" strike="noStrike" cap="none" normalizeH="0" baseline="0" dirty="0">
                          <a:ln>
                            <a:noFill/>
                          </a:ln>
                          <a:solidFill>
                            <a:srgbClr val="4F1F91"/>
                          </a:solidFill>
                          <a:effectLst/>
                          <a:latin typeface="Arial" pitchFamily="34" charset="0"/>
                        </a:rPr>
                        <a:t>2 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4F1F91"/>
                          </a:solidFill>
                          <a:effectLst/>
                          <a:latin typeface="Arial" pitchFamily="34" charset="0"/>
                          <a:cs typeface="Times New Roman" pitchFamily="18"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pic>
        <p:nvPicPr>
          <p:cNvPr id="10" name="Picture 9">
            <a:extLst>
              <a:ext uri="{FF2B5EF4-FFF2-40B4-BE49-F238E27FC236}">
                <a16:creationId xmlns:a16="http://schemas.microsoft.com/office/drawing/2014/main" id="{5007A565-95AD-4DEB-A4FF-B6992148A3BC}"/>
              </a:ext>
            </a:extLst>
          </p:cNvPr>
          <p:cNvPicPr>
            <a:picLocks noChangeAspect="1"/>
          </p:cNvPicPr>
          <p:nvPr/>
        </p:nvPicPr>
        <p:blipFill>
          <a:blip r:embed="rId3"/>
          <a:stretch>
            <a:fillRect/>
          </a:stretch>
        </p:blipFill>
        <p:spPr>
          <a:xfrm>
            <a:off x="1315394" y="842989"/>
            <a:ext cx="9571511" cy="3819348"/>
          </a:xfrm>
          <a:prstGeom prst="rect">
            <a:avLst/>
          </a:prstGeom>
        </p:spPr>
      </p:pic>
      <p:sp>
        <p:nvSpPr>
          <p:cNvPr id="11" name="Rectangle 10">
            <a:extLst>
              <a:ext uri="{FF2B5EF4-FFF2-40B4-BE49-F238E27FC236}">
                <a16:creationId xmlns:a16="http://schemas.microsoft.com/office/drawing/2014/main" id="{64B4DEE2-99D4-4B99-9CB6-F81F0D58F308}"/>
              </a:ext>
            </a:extLst>
          </p:cNvPr>
          <p:cNvSpPr/>
          <p:nvPr/>
        </p:nvSpPr>
        <p:spPr>
          <a:xfrm>
            <a:off x="17505" y="6298968"/>
            <a:ext cx="964038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Hodi et.al. N Engl J Med. 2010 Aug 19;363(8):711-23</a:t>
            </a:r>
          </a:p>
        </p:txBody>
      </p:sp>
    </p:spTree>
    <p:extLst>
      <p:ext uri="{BB962C8B-B14F-4D97-AF65-F5344CB8AC3E}">
        <p14:creationId xmlns:p14="http://schemas.microsoft.com/office/powerpoint/2010/main" val="324737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5AC172-8C38-4A7A-809A-F0CC4743C59E}"/>
              </a:ext>
            </a:extLst>
          </p:cNvPr>
          <p:cNvSpPr>
            <a:spLocks noGrp="1"/>
          </p:cNvSpPr>
          <p:nvPr>
            <p:ph type="title"/>
          </p:nvPr>
        </p:nvSpPr>
        <p:spPr>
          <a:xfrm>
            <a:off x="537455" y="266700"/>
            <a:ext cx="10972800" cy="423863"/>
          </a:xfrm>
        </p:spPr>
        <p:txBody>
          <a:bodyPr/>
          <a:lstStyle/>
          <a:p>
            <a:pPr algn="ctr"/>
            <a:r>
              <a:rPr lang="en-US" b="1" dirty="0">
                <a:solidFill>
                  <a:srgbClr val="002060"/>
                </a:solidFill>
                <a:latin typeface="Georgia" panose="02040502050405020303" pitchFamily="18" charset="0"/>
                <a:cs typeface="Arial" panose="020B0604020202020204" pitchFamily="34" charset="0"/>
              </a:rPr>
              <a:t>CheckMate-067</a:t>
            </a:r>
          </a:p>
        </p:txBody>
      </p:sp>
      <p:sp>
        <p:nvSpPr>
          <p:cNvPr id="4" name="Rounded Rectangle 4">
            <a:extLst>
              <a:ext uri="{FF2B5EF4-FFF2-40B4-BE49-F238E27FC236}">
                <a16:creationId xmlns:a16="http://schemas.microsoft.com/office/drawing/2014/main" id="{E896B922-8299-4823-8736-D87618E02EC8}"/>
              </a:ext>
            </a:extLst>
          </p:cNvPr>
          <p:cNvSpPr/>
          <p:nvPr/>
        </p:nvSpPr>
        <p:spPr>
          <a:xfrm>
            <a:off x="319495" y="2070519"/>
            <a:ext cx="5034703" cy="2439965"/>
          </a:xfrm>
          <a:prstGeom prst="roundRect">
            <a:avLst/>
          </a:prstGeom>
          <a:solidFill>
            <a:srgbClr val="37424A"/>
          </a:solidFill>
          <a:ln w="9525"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prst="angle"/>
          </a:sp3d>
        </p:spPr>
        <p:txBody>
          <a:bodyPr lIns="12192" tIns="12192" rIns="12192" bIns="12192"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1" i="0" u="sng"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Arial" panose="020B0604020202020204" pitchFamily="34" charset="0"/>
              </a:rPr>
              <a:t>Patients</a:t>
            </a:r>
          </a:p>
          <a:p>
            <a:pPr marL="31114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Unresectable, stage III or IV melanoma</a:t>
            </a:r>
          </a:p>
          <a:p>
            <a:pPr marL="31114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Previously untreated</a:t>
            </a:r>
          </a:p>
          <a:p>
            <a:pPr marL="311143" marR="0" lvl="0" indent="-1545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N=945 patients</a:t>
            </a:r>
          </a:p>
        </p:txBody>
      </p:sp>
      <p:sp>
        <p:nvSpPr>
          <p:cNvPr id="5" name="Rounded Rectangle 5">
            <a:extLst>
              <a:ext uri="{FF2B5EF4-FFF2-40B4-BE49-F238E27FC236}">
                <a16:creationId xmlns:a16="http://schemas.microsoft.com/office/drawing/2014/main" id="{3F26122F-5065-49AA-A069-1BCC59E74125}"/>
              </a:ext>
            </a:extLst>
          </p:cNvPr>
          <p:cNvSpPr/>
          <p:nvPr/>
        </p:nvSpPr>
        <p:spPr>
          <a:xfrm>
            <a:off x="8251010" y="1204375"/>
            <a:ext cx="3608500" cy="1369543"/>
          </a:xfrm>
          <a:prstGeom prst="roundRect">
            <a:avLst/>
          </a:prstGeom>
          <a:solidFill>
            <a:srgbClr val="00877C"/>
          </a:solidFill>
          <a:ln w="9525"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prst="angle"/>
          </a:sp3d>
        </p:spPr>
        <p:txBody>
          <a:bodyPr lIns="108849" tIns="54424" rIns="108849" bIns="54424" anchor="ctr"/>
          <a:lstStyle/>
          <a:p>
            <a:pPr marL="0" marR="0" lvl="0" indent="0" algn="ctr" defTabSz="914400" rtl="0" eaLnBrk="1" fontAlgn="base" latinLnBrk="0" hangingPunct="1">
              <a:lnSpc>
                <a:spcPct val="95000"/>
              </a:lnSpc>
              <a:spcBef>
                <a:spcPts val="538"/>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NIVO 1 mg/kg +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IPI 3 mg/kg Q3W for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 doses then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NIVO 3 mg/kg Q2W</a:t>
            </a:r>
          </a:p>
        </p:txBody>
      </p:sp>
      <p:sp>
        <p:nvSpPr>
          <p:cNvPr id="6" name="Rounded Rectangle 6">
            <a:extLst>
              <a:ext uri="{FF2B5EF4-FFF2-40B4-BE49-F238E27FC236}">
                <a16:creationId xmlns:a16="http://schemas.microsoft.com/office/drawing/2014/main" id="{D83E1A84-7DB8-4625-91DE-4B48813117DB}"/>
              </a:ext>
            </a:extLst>
          </p:cNvPr>
          <p:cNvSpPr/>
          <p:nvPr/>
        </p:nvSpPr>
        <p:spPr>
          <a:xfrm>
            <a:off x="8262222" y="3998093"/>
            <a:ext cx="3608500" cy="1341120"/>
          </a:xfrm>
          <a:prstGeom prst="roundRect">
            <a:avLst/>
          </a:prstGeom>
          <a:solidFill>
            <a:srgbClr val="66203A"/>
          </a:solidFill>
          <a:ln w="9525"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prst="angle"/>
          </a:sp3d>
        </p:spPr>
        <p:txBody>
          <a:bodyPr lIns="108849" tIns="54424" rIns="108849" bIns="54424" anchor="ctr"/>
          <a:lstStyle/>
          <a:p>
            <a:pPr marL="0" marR="0" lvl="0" indent="0" algn="ctr" defTabSz="1088470" rtl="0" eaLnBrk="1" fontAlgn="auto" latinLnBrk="0" hangingPunct="1">
              <a:lnSpc>
                <a:spcPct val="95000"/>
              </a:lnSpc>
              <a:spcBef>
                <a:spcPts val="533"/>
              </a:spcBef>
              <a:spcAft>
                <a:spcPts val="0"/>
              </a:spcAft>
              <a:buClrTx/>
              <a:buSzTx/>
              <a:buFontTx/>
              <a:buNone/>
              <a:tabLst/>
              <a:defRPr/>
            </a:pPr>
            <a:r>
              <a:rPr kumimoji="0" lang="en-US" alt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Arial" panose="020B0604020202020204" pitchFamily="34" charset="0"/>
              </a:rPr>
              <a:t>Ipilimumab</a:t>
            </a:r>
          </a:p>
          <a:p>
            <a:pPr marL="0" marR="0" lvl="0" indent="0" algn="ctr" defTabSz="1088470" rtl="0" eaLnBrk="1" fontAlgn="auto" latinLnBrk="0" hangingPunct="1">
              <a:lnSpc>
                <a:spcPct val="95000"/>
              </a:lnSpc>
              <a:spcBef>
                <a:spcPts val="533"/>
              </a:spcBef>
              <a:spcAft>
                <a:spcPts val="0"/>
              </a:spcAft>
              <a:buClrTx/>
              <a:buSzTx/>
              <a:buFontTx/>
              <a:buNone/>
              <a:tabLst/>
              <a:defRPr/>
            </a:pPr>
            <a:r>
              <a:rPr kumimoji="0" lang="en-US" alt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Arial" panose="020B0604020202020204" pitchFamily="34" charset="0"/>
              </a:rPr>
              <a:t>3 mg/kg IV Q3W</a:t>
            </a:r>
          </a:p>
          <a:p>
            <a:pPr marL="0" marR="0" lvl="0" indent="0" algn="ctr" defTabSz="1088470" rtl="0" eaLnBrk="1" fontAlgn="auto" latinLnBrk="0" hangingPunct="1">
              <a:lnSpc>
                <a:spcPct val="95000"/>
              </a:lnSpc>
              <a:spcBef>
                <a:spcPts val="533"/>
              </a:spcBef>
              <a:spcAft>
                <a:spcPts val="0"/>
              </a:spcAft>
              <a:buClrTx/>
              <a:buSzTx/>
              <a:buFontTx/>
              <a:buNone/>
              <a:tabLst/>
              <a:defRPr/>
            </a:pPr>
            <a:r>
              <a:rPr kumimoji="0" lang="en-US" altLang="en-US" sz="1867"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Arial" panose="020B0604020202020204" pitchFamily="34" charset="0"/>
              </a:rPr>
              <a:t>× 4 doses</a:t>
            </a:r>
          </a:p>
        </p:txBody>
      </p:sp>
      <p:cxnSp>
        <p:nvCxnSpPr>
          <p:cNvPr id="7" name="Elbow Connector 8">
            <a:extLst>
              <a:ext uri="{FF2B5EF4-FFF2-40B4-BE49-F238E27FC236}">
                <a16:creationId xmlns:a16="http://schemas.microsoft.com/office/drawing/2014/main" id="{F071E022-93B4-42AD-86C0-B1F0CCBE11A3}"/>
              </a:ext>
            </a:extLst>
          </p:cNvPr>
          <p:cNvCxnSpPr>
            <a:cxnSpLocks/>
          </p:cNvCxnSpPr>
          <p:nvPr/>
        </p:nvCxnSpPr>
        <p:spPr>
          <a:xfrm>
            <a:off x="5375275" y="3271838"/>
            <a:ext cx="2922588" cy="1466850"/>
          </a:xfrm>
          <a:prstGeom prst="bentConnector3">
            <a:avLst>
              <a:gd name="adj1" fmla="val 50000"/>
            </a:avLst>
          </a:prstGeom>
          <a:noFill/>
          <a:ln w="19050" cap="flat" cmpd="sng" algn="ctr">
            <a:solidFill>
              <a:srgbClr val="000000"/>
            </a:solidFill>
            <a:prstDash val="solid"/>
            <a:headEnd type="none" w="med" len="med"/>
            <a:tailEnd type="triangle" w="med" len="med"/>
          </a:ln>
          <a:effectLst>
            <a:outerShdw blurRad="50800" dist="38100" dir="2700000" algn="tl" rotWithShape="0">
              <a:prstClr val="black">
                <a:alpha val="40000"/>
              </a:prstClr>
            </a:outerShdw>
          </a:effectLst>
        </p:spPr>
      </p:cxnSp>
      <p:sp>
        <p:nvSpPr>
          <p:cNvPr id="8" name="Rounded Rectangle 5">
            <a:extLst>
              <a:ext uri="{FF2B5EF4-FFF2-40B4-BE49-F238E27FC236}">
                <a16:creationId xmlns:a16="http://schemas.microsoft.com/office/drawing/2014/main" id="{7085A37C-AF06-4514-8F9D-A2A50B5D54E4}"/>
              </a:ext>
            </a:extLst>
          </p:cNvPr>
          <p:cNvSpPr/>
          <p:nvPr/>
        </p:nvSpPr>
        <p:spPr>
          <a:xfrm>
            <a:off x="8251011" y="2665763"/>
            <a:ext cx="3608500" cy="1219200"/>
          </a:xfrm>
          <a:prstGeom prst="roundRect">
            <a:avLst/>
          </a:prstGeom>
          <a:solidFill>
            <a:srgbClr val="059084"/>
          </a:solidFill>
          <a:ln w="9525"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prst="angle"/>
          </a:sp3d>
        </p:spPr>
        <p:txBody>
          <a:bodyPr lIns="108849" tIns="54424" rIns="108849" bIns="54424" anchor="ctr"/>
          <a:lstStyle/>
          <a:p>
            <a:pPr marL="0" marR="0" lvl="0" indent="0" algn="ctr" defTabSz="914400" rtl="0" eaLnBrk="1" fontAlgn="base" latinLnBrk="0" hangingPunct="1">
              <a:lnSpc>
                <a:spcPct val="95000"/>
              </a:lnSpc>
              <a:spcBef>
                <a:spcPts val="538"/>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NIVO 3 mg/kg Q2W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IPI-matched placebo</a:t>
            </a:r>
          </a:p>
        </p:txBody>
      </p:sp>
      <p:cxnSp>
        <p:nvCxnSpPr>
          <p:cNvPr id="10" name="Elbow Connector 7">
            <a:extLst>
              <a:ext uri="{FF2B5EF4-FFF2-40B4-BE49-F238E27FC236}">
                <a16:creationId xmlns:a16="http://schemas.microsoft.com/office/drawing/2014/main" id="{1C61FE40-E0F8-46B8-A64F-BDF72433EA3B}"/>
              </a:ext>
            </a:extLst>
          </p:cNvPr>
          <p:cNvCxnSpPr>
            <a:cxnSpLocks/>
          </p:cNvCxnSpPr>
          <p:nvPr/>
        </p:nvCxnSpPr>
        <p:spPr>
          <a:xfrm flipV="1">
            <a:off x="5375275" y="1946275"/>
            <a:ext cx="2911475" cy="1341438"/>
          </a:xfrm>
          <a:prstGeom prst="bentConnector3">
            <a:avLst>
              <a:gd name="adj1" fmla="val 50000"/>
            </a:avLst>
          </a:prstGeom>
          <a:ln w="1905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C323F8B-567E-48F1-A440-1283FC9770CA}"/>
              </a:ext>
            </a:extLst>
          </p:cNvPr>
          <p:cNvCxnSpPr>
            <a:cxnSpLocks/>
          </p:cNvCxnSpPr>
          <p:nvPr/>
        </p:nvCxnSpPr>
        <p:spPr>
          <a:xfrm>
            <a:off x="5863411" y="3268663"/>
            <a:ext cx="2376487" cy="19050"/>
          </a:xfrm>
          <a:prstGeom prst="straightConnector1">
            <a:avLst/>
          </a:prstGeom>
          <a:noFill/>
          <a:ln w="19050" cap="flat" cmpd="sng" algn="ctr">
            <a:solidFill>
              <a:schemeClr val="tx1"/>
            </a:solidFill>
            <a:prstDash val="solid"/>
            <a:headEnd type="none" w="med" len="med"/>
            <a:tailEnd type="triangle" w="med" len="med"/>
          </a:ln>
          <a:effectLst>
            <a:outerShdw blurRad="50800" dist="38100" dir="2700000" algn="tl" rotWithShape="0">
              <a:prstClr val="black">
                <a:alpha val="40000"/>
              </a:prstClr>
            </a:outerShdw>
          </a:effectLst>
        </p:spPr>
      </p:cxnSp>
      <p:sp>
        <p:nvSpPr>
          <p:cNvPr id="12" name="Oval 15">
            <a:extLst>
              <a:ext uri="{FF2B5EF4-FFF2-40B4-BE49-F238E27FC236}">
                <a16:creationId xmlns:a16="http://schemas.microsoft.com/office/drawing/2014/main" id="{8A7AAC76-76CD-4B0D-B68D-06D68B947F1C}"/>
              </a:ext>
            </a:extLst>
          </p:cNvPr>
          <p:cNvSpPr>
            <a:spLocks noChangeArrowheads="1"/>
          </p:cNvSpPr>
          <p:nvPr/>
        </p:nvSpPr>
        <p:spPr bwMode="auto">
          <a:xfrm>
            <a:off x="6096000" y="2963956"/>
            <a:ext cx="1309434" cy="536575"/>
          </a:xfrm>
          <a:prstGeom prst="ellipse">
            <a:avLst/>
          </a:prstGeom>
          <a:solidFill>
            <a:schemeClr val="bg2">
              <a:lumMod val="90000"/>
            </a:schemeClr>
          </a:solidFill>
          <a:ln w="12700" cap="flat">
            <a:solidFill>
              <a:srgbClr val="000000"/>
            </a:solidFill>
            <a:prstDash val="solid"/>
            <a:miter lim="800000"/>
            <a:headEnd/>
            <a:tailEnd/>
          </a:ln>
        </p:spPr>
        <p:txBody>
          <a:bodyPr lIns="60960" tIns="60960" rIns="60960" bIns="6096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1:1:1</a:t>
            </a:r>
          </a:p>
        </p:txBody>
      </p:sp>
      <p:sp>
        <p:nvSpPr>
          <p:cNvPr id="13" name="TextBox 12">
            <a:extLst>
              <a:ext uri="{FF2B5EF4-FFF2-40B4-BE49-F238E27FC236}">
                <a16:creationId xmlns:a16="http://schemas.microsoft.com/office/drawing/2014/main" id="{3AED71F4-ED91-4AB3-84D8-C6BBEF7AFACF}"/>
              </a:ext>
            </a:extLst>
          </p:cNvPr>
          <p:cNvSpPr txBox="1"/>
          <p:nvPr/>
        </p:nvSpPr>
        <p:spPr>
          <a:xfrm>
            <a:off x="7284436" y="1566862"/>
            <a:ext cx="904875" cy="37941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mn-cs"/>
              </a:rPr>
              <a:t>n = 314</a:t>
            </a:r>
          </a:p>
        </p:txBody>
      </p:sp>
      <p:sp>
        <p:nvSpPr>
          <p:cNvPr id="14" name="TextBox 13">
            <a:extLst>
              <a:ext uri="{FF2B5EF4-FFF2-40B4-BE49-F238E27FC236}">
                <a16:creationId xmlns:a16="http://schemas.microsoft.com/office/drawing/2014/main" id="{79D61CBA-176B-4EBE-9224-01A1D7F3FC54}"/>
              </a:ext>
            </a:extLst>
          </p:cNvPr>
          <p:cNvSpPr txBox="1"/>
          <p:nvPr/>
        </p:nvSpPr>
        <p:spPr>
          <a:xfrm>
            <a:off x="7299818" y="2915094"/>
            <a:ext cx="904875" cy="38100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mn-cs"/>
              </a:rPr>
              <a:t>n = 316</a:t>
            </a:r>
          </a:p>
        </p:txBody>
      </p:sp>
      <p:sp>
        <p:nvSpPr>
          <p:cNvPr id="15" name="TextBox 14">
            <a:extLst>
              <a:ext uri="{FF2B5EF4-FFF2-40B4-BE49-F238E27FC236}">
                <a16:creationId xmlns:a16="http://schemas.microsoft.com/office/drawing/2014/main" id="{7ECB89B6-3052-45F7-B73F-F89E16163BFA}"/>
              </a:ext>
            </a:extLst>
          </p:cNvPr>
          <p:cNvSpPr txBox="1"/>
          <p:nvPr/>
        </p:nvSpPr>
        <p:spPr>
          <a:xfrm>
            <a:off x="7373430" y="4328506"/>
            <a:ext cx="904875" cy="3794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mn-cs"/>
              </a:rPr>
              <a:t>n = 315</a:t>
            </a:r>
          </a:p>
        </p:txBody>
      </p:sp>
      <p:sp>
        <p:nvSpPr>
          <p:cNvPr id="16" name="Rectangle 7">
            <a:extLst>
              <a:ext uri="{FF2B5EF4-FFF2-40B4-BE49-F238E27FC236}">
                <a16:creationId xmlns:a16="http://schemas.microsoft.com/office/drawing/2014/main" id="{BA68762D-A2A1-48D9-B80B-5DC33838EBBB}"/>
              </a:ext>
            </a:extLst>
          </p:cNvPr>
          <p:cNvSpPr>
            <a:spLocks noChangeArrowheads="1"/>
          </p:cNvSpPr>
          <p:nvPr/>
        </p:nvSpPr>
        <p:spPr bwMode="auto">
          <a:xfrm>
            <a:off x="14416" y="5435578"/>
            <a:ext cx="7757984" cy="708423"/>
          </a:xfrm>
          <a:prstGeom prst="rect">
            <a:avLst/>
          </a:prstGeom>
          <a:solidFill>
            <a:schemeClr val="bg1"/>
          </a:solidFill>
          <a:ln w="12700">
            <a:solidFill>
              <a:schemeClr val="bg1"/>
            </a:solidFill>
            <a:miter lim="800000"/>
            <a:headEnd/>
            <a:tailEnd/>
          </a:ln>
        </p:spPr>
        <p:txBody>
          <a:bodyPr lIns="60960" tIns="60960" rIns="60960" bIns="6096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 until progression or unacceptable toxicity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Coprimary endpoints: PFS, OS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study was not powered for a comparison between NIVO+IPI and NIVO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Text Box 11">
            <a:extLst>
              <a:ext uri="{FF2B5EF4-FFF2-40B4-BE49-F238E27FC236}">
                <a16:creationId xmlns:a16="http://schemas.microsoft.com/office/drawing/2014/main" id="{6CF217B8-C706-445A-93E2-C4507C1DEE06}"/>
              </a:ext>
            </a:extLst>
          </p:cNvPr>
          <p:cNvSpPr txBox="1">
            <a:spLocks noChangeArrowheads="1"/>
          </p:cNvSpPr>
          <p:nvPr/>
        </p:nvSpPr>
        <p:spPr bwMode="auto">
          <a:xfrm>
            <a:off x="190500" y="6305707"/>
            <a:ext cx="9982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10" normalizeH="0" baseline="0" noProof="0" dirty="0">
                <a:ln>
                  <a:noFill/>
                </a:ln>
                <a:solidFill>
                  <a:srgbClr val="FF0000"/>
                </a:solidFill>
                <a:effectLst/>
                <a:uLnTx/>
                <a:uFillTx/>
                <a:latin typeface="Calibri" panose="020F0502020204030204" pitchFamily="34" charset="0"/>
                <a:ea typeface="MS PGothic" panose="020B0600070205080204" pitchFamily="34" charset="-128"/>
                <a:cs typeface="+mn-cs"/>
              </a:rPr>
              <a:t>Wolchok JD. CheckMate 067: 6.5-year outcomes in patients with advanced melanoma. Abstract ASCO 2021 </a:t>
            </a:r>
          </a:p>
        </p:txBody>
      </p:sp>
    </p:spTree>
    <p:extLst>
      <p:ext uri="{BB962C8B-B14F-4D97-AF65-F5344CB8AC3E}">
        <p14:creationId xmlns:p14="http://schemas.microsoft.com/office/powerpoint/2010/main" val="678069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C08949-95FF-43F9-AC5A-05D4CAC7BE44}"/>
              </a:ext>
            </a:extLst>
          </p:cNvPr>
          <p:cNvSpPr>
            <a:spLocks noGrp="1"/>
          </p:cNvSpPr>
          <p:nvPr>
            <p:ph type="title"/>
          </p:nvPr>
        </p:nvSpPr>
        <p:spPr/>
        <p:txBody>
          <a:bodyPr/>
          <a:lstStyle/>
          <a:p>
            <a:pPr algn="ctr"/>
            <a:r>
              <a:rPr lang="en-US" b="1" kern="0" dirty="0">
                <a:solidFill>
                  <a:srgbClr val="002060"/>
                </a:solidFill>
                <a:latin typeface="Georgia" panose="02040502050405020303" pitchFamily="18" charset="0"/>
                <a:cs typeface="Arial" panose="020B0604020202020204" pitchFamily="34" charset="0"/>
              </a:rPr>
              <a:t>CheckMate-067: 6.5-Yr Overall Survival</a:t>
            </a:r>
          </a:p>
        </p:txBody>
      </p:sp>
      <p:sp>
        <p:nvSpPr>
          <p:cNvPr id="18" name="Text Box 11">
            <a:extLst>
              <a:ext uri="{FF2B5EF4-FFF2-40B4-BE49-F238E27FC236}">
                <a16:creationId xmlns:a16="http://schemas.microsoft.com/office/drawing/2014/main" id="{22F34A5A-261F-4421-BE59-354BF40F66CD}"/>
              </a:ext>
            </a:extLst>
          </p:cNvPr>
          <p:cNvSpPr txBox="1">
            <a:spLocks noChangeArrowheads="1"/>
          </p:cNvSpPr>
          <p:nvPr/>
        </p:nvSpPr>
        <p:spPr bwMode="auto">
          <a:xfrm>
            <a:off x="190500" y="6305707"/>
            <a:ext cx="9982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10" normalizeH="0" baseline="0" noProof="0" dirty="0">
                <a:ln>
                  <a:noFill/>
                </a:ln>
                <a:solidFill>
                  <a:srgbClr val="FF0000"/>
                </a:solidFill>
                <a:effectLst/>
                <a:uLnTx/>
                <a:uFillTx/>
                <a:latin typeface="Calibri" panose="020F0502020204030204" pitchFamily="34" charset="0"/>
                <a:ea typeface="MS PGothic" panose="020B0600070205080204" pitchFamily="34" charset="-128"/>
                <a:cs typeface="+mn-cs"/>
              </a:rPr>
              <a:t>Wolchok JD. CheckMate 067: 6.5-year outcomes in patients with advanced melanoma. Abstract ASCO 2021 </a:t>
            </a:r>
          </a:p>
        </p:txBody>
      </p:sp>
      <p:pic>
        <p:nvPicPr>
          <p:cNvPr id="2" name="Picture 1">
            <a:extLst>
              <a:ext uri="{FF2B5EF4-FFF2-40B4-BE49-F238E27FC236}">
                <a16:creationId xmlns:a16="http://schemas.microsoft.com/office/drawing/2014/main" id="{3C81F9DD-C804-4A85-94F7-A8A0AF0D1B81}"/>
              </a:ext>
            </a:extLst>
          </p:cNvPr>
          <p:cNvPicPr>
            <a:picLocks noChangeAspect="1"/>
          </p:cNvPicPr>
          <p:nvPr/>
        </p:nvPicPr>
        <p:blipFill>
          <a:blip r:embed="rId3"/>
          <a:stretch>
            <a:fillRect/>
          </a:stretch>
        </p:blipFill>
        <p:spPr>
          <a:xfrm>
            <a:off x="114300" y="1007724"/>
            <a:ext cx="11925300" cy="4897776"/>
          </a:xfrm>
          <a:prstGeom prst="rect">
            <a:avLst/>
          </a:prstGeom>
        </p:spPr>
      </p:pic>
      <p:sp>
        <p:nvSpPr>
          <p:cNvPr id="3" name="TextBox 2">
            <a:extLst>
              <a:ext uri="{FF2B5EF4-FFF2-40B4-BE49-F238E27FC236}">
                <a16:creationId xmlns:a16="http://schemas.microsoft.com/office/drawing/2014/main" id="{CCCBD6DC-9D9A-433C-BAEC-8A7F96D0249A}"/>
              </a:ext>
            </a:extLst>
          </p:cNvPr>
          <p:cNvSpPr txBox="1"/>
          <p:nvPr/>
        </p:nvSpPr>
        <p:spPr>
          <a:xfrm>
            <a:off x="190500" y="4751338"/>
            <a:ext cx="11887200" cy="1569660"/>
          </a:xfrm>
          <a:prstGeom prst="rect">
            <a:avLst/>
          </a:prstGeom>
          <a:noFill/>
        </p:spPr>
        <p:txBody>
          <a:bodyPr wrap="square" rtlCol="0">
            <a:spAutoFit/>
          </a:bodyPr>
          <a:lstStyle/>
          <a:p>
            <a:r>
              <a:rPr lang="en-US" sz="3200" b="1" dirty="0">
                <a:highlight>
                  <a:srgbClr val="FFFF00"/>
                </a:highlight>
              </a:rPr>
              <a:t>MKSAP: Combining ipilimumab with nivolumab improves response rates compared with either ipilimumab or nivolumab alone but results in significantly more immune-related toxicities</a:t>
            </a:r>
          </a:p>
        </p:txBody>
      </p:sp>
    </p:spTree>
    <p:extLst>
      <p:ext uri="{BB962C8B-B14F-4D97-AF65-F5344CB8AC3E}">
        <p14:creationId xmlns:p14="http://schemas.microsoft.com/office/powerpoint/2010/main" val="162099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603AB4-561B-4BBF-9C75-791C7E90686D}"/>
              </a:ext>
            </a:extLst>
          </p:cNvPr>
          <p:cNvSpPr>
            <a:spLocks noGrp="1"/>
          </p:cNvSpPr>
          <p:nvPr>
            <p:ph type="title"/>
          </p:nvPr>
        </p:nvSpPr>
        <p:spPr>
          <a:xfrm>
            <a:off x="175049" y="191903"/>
            <a:ext cx="11860993" cy="423863"/>
          </a:xfrm>
        </p:spPr>
        <p:txBody>
          <a:bodyPr/>
          <a:lstStyle/>
          <a:p>
            <a:pPr algn="ctr"/>
            <a:r>
              <a:rPr lang="en-US" sz="3300" b="1" dirty="0">
                <a:solidFill>
                  <a:srgbClr val="002060"/>
                </a:solidFill>
                <a:latin typeface="Georgia" panose="02040502050405020303" pitchFamily="18" charset="0"/>
              </a:rPr>
              <a:t>Continue Case Presentation….. </a:t>
            </a:r>
          </a:p>
        </p:txBody>
      </p:sp>
      <p:pic>
        <p:nvPicPr>
          <p:cNvPr id="5" name="Picture 4">
            <a:extLst>
              <a:ext uri="{FF2B5EF4-FFF2-40B4-BE49-F238E27FC236}">
                <a16:creationId xmlns:a16="http://schemas.microsoft.com/office/drawing/2014/main" id="{9FDBDFD3-7D41-4E2C-9A83-E1E110FC991C}"/>
              </a:ext>
            </a:extLst>
          </p:cNvPr>
          <p:cNvPicPr>
            <a:picLocks noChangeAspect="1"/>
          </p:cNvPicPr>
          <p:nvPr/>
        </p:nvPicPr>
        <p:blipFill>
          <a:blip r:embed="rId3"/>
          <a:stretch>
            <a:fillRect/>
          </a:stretch>
        </p:blipFill>
        <p:spPr>
          <a:xfrm>
            <a:off x="166254" y="941890"/>
            <a:ext cx="2991889" cy="2397386"/>
          </a:xfrm>
          <a:prstGeom prst="rect">
            <a:avLst/>
          </a:prstGeom>
        </p:spPr>
      </p:pic>
      <p:sp>
        <p:nvSpPr>
          <p:cNvPr id="6" name="TextBox 5">
            <a:extLst>
              <a:ext uri="{FF2B5EF4-FFF2-40B4-BE49-F238E27FC236}">
                <a16:creationId xmlns:a16="http://schemas.microsoft.com/office/drawing/2014/main" id="{CC17F67D-00C6-498E-9582-FCA44DE7A977}"/>
              </a:ext>
            </a:extLst>
          </p:cNvPr>
          <p:cNvSpPr txBox="1"/>
          <p:nvPr/>
        </p:nvSpPr>
        <p:spPr>
          <a:xfrm>
            <a:off x="175050" y="932129"/>
            <a:ext cx="1165229" cy="3747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04/2018</a:t>
            </a:r>
          </a:p>
        </p:txBody>
      </p:sp>
      <p:pic>
        <p:nvPicPr>
          <p:cNvPr id="7" name="Picture 6">
            <a:extLst>
              <a:ext uri="{FF2B5EF4-FFF2-40B4-BE49-F238E27FC236}">
                <a16:creationId xmlns:a16="http://schemas.microsoft.com/office/drawing/2014/main" id="{98E908A4-B0A2-420F-A643-F330B2E3C7D9}"/>
              </a:ext>
            </a:extLst>
          </p:cNvPr>
          <p:cNvPicPr>
            <a:picLocks noChangeAspect="1"/>
          </p:cNvPicPr>
          <p:nvPr/>
        </p:nvPicPr>
        <p:blipFill>
          <a:blip r:embed="rId4"/>
          <a:stretch>
            <a:fillRect/>
          </a:stretch>
        </p:blipFill>
        <p:spPr>
          <a:xfrm>
            <a:off x="3287810" y="952499"/>
            <a:ext cx="2991889" cy="2437814"/>
          </a:xfrm>
          <a:prstGeom prst="rect">
            <a:avLst/>
          </a:prstGeom>
        </p:spPr>
      </p:pic>
      <p:sp>
        <p:nvSpPr>
          <p:cNvPr id="8" name="TextBox 7">
            <a:extLst>
              <a:ext uri="{FF2B5EF4-FFF2-40B4-BE49-F238E27FC236}">
                <a16:creationId xmlns:a16="http://schemas.microsoft.com/office/drawing/2014/main" id="{C37EC086-0174-4EA8-A65F-35B21CE0C7A9}"/>
              </a:ext>
            </a:extLst>
          </p:cNvPr>
          <p:cNvSpPr txBox="1"/>
          <p:nvPr/>
        </p:nvSpPr>
        <p:spPr>
          <a:xfrm>
            <a:off x="3295018" y="941890"/>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05/16/2018</a:t>
            </a:r>
          </a:p>
        </p:txBody>
      </p:sp>
      <p:pic>
        <p:nvPicPr>
          <p:cNvPr id="9" name="Picture 8">
            <a:extLst>
              <a:ext uri="{FF2B5EF4-FFF2-40B4-BE49-F238E27FC236}">
                <a16:creationId xmlns:a16="http://schemas.microsoft.com/office/drawing/2014/main" id="{543E60E6-580B-4ACD-B10E-5DC18EFF9BAA}"/>
              </a:ext>
            </a:extLst>
          </p:cNvPr>
          <p:cNvPicPr>
            <a:picLocks noChangeAspect="1"/>
          </p:cNvPicPr>
          <p:nvPr/>
        </p:nvPicPr>
        <p:blipFill>
          <a:blip r:embed="rId5"/>
          <a:stretch>
            <a:fillRect/>
          </a:stretch>
        </p:blipFill>
        <p:spPr>
          <a:xfrm>
            <a:off x="6493555" y="952500"/>
            <a:ext cx="2874890" cy="2437814"/>
          </a:xfrm>
          <a:prstGeom prst="rect">
            <a:avLst/>
          </a:prstGeom>
        </p:spPr>
      </p:pic>
      <p:sp>
        <p:nvSpPr>
          <p:cNvPr id="10" name="TextBox 9">
            <a:extLst>
              <a:ext uri="{FF2B5EF4-FFF2-40B4-BE49-F238E27FC236}">
                <a16:creationId xmlns:a16="http://schemas.microsoft.com/office/drawing/2014/main" id="{EBA013AF-3A0D-4CE8-8145-A37B700F7329}"/>
              </a:ext>
            </a:extLst>
          </p:cNvPr>
          <p:cNvSpPr txBox="1"/>
          <p:nvPr/>
        </p:nvSpPr>
        <p:spPr>
          <a:xfrm>
            <a:off x="6604614" y="962676"/>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08/22/2018</a:t>
            </a:r>
          </a:p>
        </p:txBody>
      </p:sp>
      <p:pic>
        <p:nvPicPr>
          <p:cNvPr id="11" name="Picture 10">
            <a:extLst>
              <a:ext uri="{FF2B5EF4-FFF2-40B4-BE49-F238E27FC236}">
                <a16:creationId xmlns:a16="http://schemas.microsoft.com/office/drawing/2014/main" id="{635F3EC1-1714-4CB2-96BB-5005571CF9FC}"/>
              </a:ext>
            </a:extLst>
          </p:cNvPr>
          <p:cNvPicPr>
            <a:picLocks noChangeAspect="1"/>
          </p:cNvPicPr>
          <p:nvPr/>
        </p:nvPicPr>
        <p:blipFill>
          <a:blip r:embed="rId6"/>
          <a:stretch>
            <a:fillRect/>
          </a:stretch>
        </p:blipFill>
        <p:spPr>
          <a:xfrm>
            <a:off x="175050" y="3660270"/>
            <a:ext cx="2983093" cy="2927774"/>
          </a:xfrm>
          <a:prstGeom prst="rect">
            <a:avLst/>
          </a:prstGeom>
        </p:spPr>
      </p:pic>
      <p:pic>
        <p:nvPicPr>
          <p:cNvPr id="12" name="Picture 11">
            <a:extLst>
              <a:ext uri="{FF2B5EF4-FFF2-40B4-BE49-F238E27FC236}">
                <a16:creationId xmlns:a16="http://schemas.microsoft.com/office/drawing/2014/main" id="{112C35CA-DD4B-4E97-89FE-65B43B1F8985}"/>
              </a:ext>
            </a:extLst>
          </p:cNvPr>
          <p:cNvPicPr>
            <a:picLocks noChangeAspect="1"/>
          </p:cNvPicPr>
          <p:nvPr/>
        </p:nvPicPr>
        <p:blipFill>
          <a:blip r:embed="rId7"/>
          <a:stretch>
            <a:fillRect/>
          </a:stretch>
        </p:blipFill>
        <p:spPr>
          <a:xfrm>
            <a:off x="3287810" y="3660270"/>
            <a:ext cx="2991888" cy="2927774"/>
          </a:xfrm>
          <a:prstGeom prst="rect">
            <a:avLst/>
          </a:prstGeom>
        </p:spPr>
      </p:pic>
      <p:pic>
        <p:nvPicPr>
          <p:cNvPr id="13" name="Picture 12">
            <a:extLst>
              <a:ext uri="{FF2B5EF4-FFF2-40B4-BE49-F238E27FC236}">
                <a16:creationId xmlns:a16="http://schemas.microsoft.com/office/drawing/2014/main" id="{952FFBDA-2A12-437D-A99A-E02150767C5C}"/>
              </a:ext>
            </a:extLst>
          </p:cNvPr>
          <p:cNvPicPr>
            <a:picLocks noChangeAspect="1"/>
          </p:cNvPicPr>
          <p:nvPr/>
        </p:nvPicPr>
        <p:blipFill>
          <a:blip r:embed="rId8"/>
          <a:stretch>
            <a:fillRect/>
          </a:stretch>
        </p:blipFill>
        <p:spPr>
          <a:xfrm>
            <a:off x="6493555" y="3660269"/>
            <a:ext cx="2874890" cy="2927774"/>
          </a:xfrm>
          <a:prstGeom prst="rect">
            <a:avLst/>
          </a:prstGeom>
        </p:spPr>
      </p:pic>
      <p:sp>
        <p:nvSpPr>
          <p:cNvPr id="14" name="Rectangle 13">
            <a:extLst>
              <a:ext uri="{FF2B5EF4-FFF2-40B4-BE49-F238E27FC236}">
                <a16:creationId xmlns:a16="http://schemas.microsoft.com/office/drawing/2014/main" id="{A674F359-8233-4BFF-A22C-DF6618D37AAA}"/>
              </a:ext>
            </a:extLst>
          </p:cNvPr>
          <p:cNvSpPr/>
          <p:nvPr/>
        </p:nvSpPr>
        <p:spPr>
          <a:xfrm>
            <a:off x="9370504" y="958366"/>
            <a:ext cx="2665539" cy="507831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04/20/2018 C1 ipi+nivo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05/10/2018 C2 ipi+nivo</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5/16/2018: grade 2 colitis, hypophysitis, and skin rash.</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5/31/2018: nivolumab</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6/2021: severe colitis.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Immunotherapy stopped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Patient is alive as of now (2025) with complete response. </a:t>
            </a:r>
          </a:p>
        </p:txBody>
      </p:sp>
    </p:spTree>
    <p:extLst>
      <p:ext uri="{BB962C8B-B14F-4D97-AF65-F5344CB8AC3E}">
        <p14:creationId xmlns:p14="http://schemas.microsoft.com/office/powerpoint/2010/main" val="545125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C17F67D-00C6-498E-9582-FCA44DE7A977}"/>
              </a:ext>
            </a:extLst>
          </p:cNvPr>
          <p:cNvSpPr txBox="1"/>
          <p:nvPr/>
        </p:nvSpPr>
        <p:spPr>
          <a:xfrm>
            <a:off x="319750" y="968048"/>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11/04/2019</a:t>
            </a:r>
          </a:p>
        </p:txBody>
      </p:sp>
      <p:sp>
        <p:nvSpPr>
          <p:cNvPr id="8" name="TextBox 7">
            <a:extLst>
              <a:ext uri="{FF2B5EF4-FFF2-40B4-BE49-F238E27FC236}">
                <a16:creationId xmlns:a16="http://schemas.microsoft.com/office/drawing/2014/main" id="{C37EC086-0174-4EA8-A65F-35B21CE0C7A9}"/>
              </a:ext>
            </a:extLst>
          </p:cNvPr>
          <p:cNvSpPr txBox="1"/>
          <p:nvPr/>
        </p:nvSpPr>
        <p:spPr>
          <a:xfrm>
            <a:off x="5265308" y="910863"/>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02/25/2020</a:t>
            </a:r>
          </a:p>
        </p:txBody>
      </p:sp>
      <p:sp>
        <p:nvSpPr>
          <p:cNvPr id="10" name="TextBox 9">
            <a:extLst>
              <a:ext uri="{FF2B5EF4-FFF2-40B4-BE49-F238E27FC236}">
                <a16:creationId xmlns:a16="http://schemas.microsoft.com/office/drawing/2014/main" id="{EBA013AF-3A0D-4CE8-8145-A37B700F7329}"/>
              </a:ext>
            </a:extLst>
          </p:cNvPr>
          <p:cNvSpPr txBox="1"/>
          <p:nvPr/>
        </p:nvSpPr>
        <p:spPr>
          <a:xfrm>
            <a:off x="9848137" y="955966"/>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03/05/2025</a:t>
            </a:r>
          </a:p>
        </p:txBody>
      </p:sp>
      <p:pic>
        <p:nvPicPr>
          <p:cNvPr id="2" name="Picture 1">
            <a:extLst>
              <a:ext uri="{FF2B5EF4-FFF2-40B4-BE49-F238E27FC236}">
                <a16:creationId xmlns:a16="http://schemas.microsoft.com/office/drawing/2014/main" id="{E334E8DE-B8C2-4DEA-A162-8CD288B91AC1}"/>
              </a:ext>
            </a:extLst>
          </p:cNvPr>
          <p:cNvPicPr>
            <a:picLocks noChangeAspect="1"/>
          </p:cNvPicPr>
          <p:nvPr/>
        </p:nvPicPr>
        <p:blipFill>
          <a:blip r:embed="rId3"/>
          <a:stretch>
            <a:fillRect/>
          </a:stretch>
        </p:blipFill>
        <p:spPr>
          <a:xfrm>
            <a:off x="172432" y="1529402"/>
            <a:ext cx="1638529" cy="4628229"/>
          </a:xfrm>
          <a:prstGeom prst="rect">
            <a:avLst/>
          </a:prstGeom>
        </p:spPr>
      </p:pic>
      <p:pic>
        <p:nvPicPr>
          <p:cNvPr id="3" name="Picture 2">
            <a:extLst>
              <a:ext uri="{FF2B5EF4-FFF2-40B4-BE49-F238E27FC236}">
                <a16:creationId xmlns:a16="http://schemas.microsoft.com/office/drawing/2014/main" id="{5CE06A6B-4C98-4E92-B8AE-573C467F2476}"/>
              </a:ext>
            </a:extLst>
          </p:cNvPr>
          <p:cNvPicPr>
            <a:picLocks noChangeAspect="1"/>
          </p:cNvPicPr>
          <p:nvPr/>
        </p:nvPicPr>
        <p:blipFill>
          <a:blip r:embed="rId4"/>
          <a:stretch>
            <a:fillRect/>
          </a:stretch>
        </p:blipFill>
        <p:spPr>
          <a:xfrm>
            <a:off x="5041904" y="1696995"/>
            <a:ext cx="1790700" cy="4443131"/>
          </a:xfrm>
          <a:prstGeom prst="rect">
            <a:avLst/>
          </a:prstGeom>
        </p:spPr>
      </p:pic>
      <p:pic>
        <p:nvPicPr>
          <p:cNvPr id="15" name="Picture 14">
            <a:extLst>
              <a:ext uri="{FF2B5EF4-FFF2-40B4-BE49-F238E27FC236}">
                <a16:creationId xmlns:a16="http://schemas.microsoft.com/office/drawing/2014/main" id="{16859CFB-7380-4680-8D21-152BFF1CF5DE}"/>
              </a:ext>
            </a:extLst>
          </p:cNvPr>
          <p:cNvPicPr>
            <a:picLocks noChangeAspect="1"/>
          </p:cNvPicPr>
          <p:nvPr/>
        </p:nvPicPr>
        <p:blipFill>
          <a:blip r:embed="rId5"/>
          <a:stretch>
            <a:fillRect/>
          </a:stretch>
        </p:blipFill>
        <p:spPr>
          <a:xfrm>
            <a:off x="10096500" y="1638170"/>
            <a:ext cx="1095528" cy="4410691"/>
          </a:xfrm>
          <a:prstGeom prst="rect">
            <a:avLst/>
          </a:prstGeom>
        </p:spPr>
      </p:pic>
      <p:sp>
        <p:nvSpPr>
          <p:cNvPr id="9" name="Title 3">
            <a:extLst>
              <a:ext uri="{FF2B5EF4-FFF2-40B4-BE49-F238E27FC236}">
                <a16:creationId xmlns:a16="http://schemas.microsoft.com/office/drawing/2014/main" id="{426DAD1C-7614-40B7-A340-009637CCEA90}"/>
              </a:ext>
            </a:extLst>
          </p:cNvPr>
          <p:cNvSpPr txBox="1">
            <a:spLocks/>
          </p:cNvSpPr>
          <p:nvPr/>
        </p:nvSpPr>
        <p:spPr>
          <a:xfrm>
            <a:off x="165503" y="160407"/>
            <a:ext cx="11860993" cy="423863"/>
          </a:xfrm>
          <a:prstGeom prst="rect">
            <a:avLst/>
          </a:prstGeom>
        </p:spPr>
        <p:txBody>
          <a:bodyPr vert="horz" lIns="91440" tIns="45720" rIns="91440" bIns="45720" rtlCol="0" anchor="ctr">
            <a:noAutofit/>
          </a:bodyPr>
          <a:lstStyle>
            <a:lvl1pPr algn="l" defTabSz="609585" rtl="0" eaLnBrk="1" latinLnBrk="0" hangingPunct="1">
              <a:spcBef>
                <a:spcPct val="0"/>
              </a:spcBef>
              <a:buNone/>
              <a:tabLst>
                <a:tab pos="7230353" algn="l"/>
              </a:tabLst>
              <a:defRPr sz="3733" b="0" i="0" kern="1200">
                <a:solidFill>
                  <a:srgbClr val="00205B"/>
                </a:solidFill>
                <a:latin typeface="+mj-lt"/>
                <a:ea typeface="+mj-ea"/>
                <a:cs typeface="+mj-cs"/>
              </a:defRPr>
            </a:lvl1pPr>
          </a:lstStyle>
          <a:p>
            <a:pPr algn="ctr"/>
            <a:r>
              <a:rPr lang="en-US" sz="3300" b="1" dirty="0">
                <a:solidFill>
                  <a:srgbClr val="002060"/>
                </a:solidFill>
                <a:latin typeface="Georgia" panose="02040502050405020303" pitchFamily="18" charset="0"/>
              </a:rPr>
              <a:t>Continue Case Presentation….. </a:t>
            </a:r>
          </a:p>
        </p:txBody>
      </p:sp>
    </p:spTree>
    <p:extLst>
      <p:ext uri="{BB962C8B-B14F-4D97-AF65-F5344CB8AC3E}">
        <p14:creationId xmlns:p14="http://schemas.microsoft.com/office/powerpoint/2010/main" val="1806972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603AB4-561B-4BBF-9C75-791C7E90686D}"/>
              </a:ext>
            </a:extLst>
          </p:cNvPr>
          <p:cNvSpPr>
            <a:spLocks noGrp="1"/>
          </p:cNvSpPr>
          <p:nvPr>
            <p:ph type="title"/>
          </p:nvPr>
        </p:nvSpPr>
        <p:spPr>
          <a:xfrm>
            <a:off x="114301" y="104166"/>
            <a:ext cx="11963400" cy="564938"/>
          </a:xfrm>
        </p:spPr>
        <p:txBody>
          <a:bodyPr/>
          <a:lstStyle/>
          <a:p>
            <a:pPr algn="ctr"/>
            <a:r>
              <a:rPr lang="en-US" sz="2800" b="1" dirty="0">
                <a:solidFill>
                  <a:srgbClr val="002060"/>
                </a:solidFill>
                <a:latin typeface="Georgia" panose="02040502050405020303" pitchFamily="18" charset="0"/>
              </a:rPr>
              <a:t>CASE 3: 48 years old male with metastatic melanoma to brain </a:t>
            </a:r>
          </a:p>
        </p:txBody>
      </p:sp>
      <p:sp>
        <p:nvSpPr>
          <p:cNvPr id="6" name="TextBox 5">
            <a:extLst>
              <a:ext uri="{FF2B5EF4-FFF2-40B4-BE49-F238E27FC236}">
                <a16:creationId xmlns:a16="http://schemas.microsoft.com/office/drawing/2014/main" id="{CC17F67D-00C6-498E-9582-FCA44DE7A977}"/>
              </a:ext>
            </a:extLst>
          </p:cNvPr>
          <p:cNvSpPr txBox="1"/>
          <p:nvPr/>
        </p:nvSpPr>
        <p:spPr>
          <a:xfrm>
            <a:off x="319750" y="968048"/>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10/13/2020</a:t>
            </a:r>
          </a:p>
        </p:txBody>
      </p:sp>
      <p:sp>
        <p:nvSpPr>
          <p:cNvPr id="8" name="TextBox 7">
            <a:extLst>
              <a:ext uri="{FF2B5EF4-FFF2-40B4-BE49-F238E27FC236}">
                <a16:creationId xmlns:a16="http://schemas.microsoft.com/office/drawing/2014/main" id="{C37EC086-0174-4EA8-A65F-35B21CE0C7A9}"/>
              </a:ext>
            </a:extLst>
          </p:cNvPr>
          <p:cNvSpPr txBox="1"/>
          <p:nvPr/>
        </p:nvSpPr>
        <p:spPr>
          <a:xfrm>
            <a:off x="2730216" y="923546"/>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11/05/2020</a:t>
            </a:r>
          </a:p>
        </p:txBody>
      </p:sp>
      <p:sp>
        <p:nvSpPr>
          <p:cNvPr id="10" name="TextBox 9">
            <a:extLst>
              <a:ext uri="{FF2B5EF4-FFF2-40B4-BE49-F238E27FC236}">
                <a16:creationId xmlns:a16="http://schemas.microsoft.com/office/drawing/2014/main" id="{EBA013AF-3A0D-4CE8-8145-A37B700F7329}"/>
              </a:ext>
            </a:extLst>
          </p:cNvPr>
          <p:cNvSpPr txBox="1"/>
          <p:nvPr/>
        </p:nvSpPr>
        <p:spPr>
          <a:xfrm>
            <a:off x="5140682" y="932813"/>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12/17/2020</a:t>
            </a:r>
          </a:p>
        </p:txBody>
      </p:sp>
      <p:sp>
        <p:nvSpPr>
          <p:cNvPr id="14" name="Rectangle 13">
            <a:extLst>
              <a:ext uri="{FF2B5EF4-FFF2-40B4-BE49-F238E27FC236}">
                <a16:creationId xmlns:a16="http://schemas.microsoft.com/office/drawing/2014/main" id="{A674F359-8233-4BFF-A22C-DF6618D37AAA}"/>
              </a:ext>
            </a:extLst>
          </p:cNvPr>
          <p:cNvSpPr/>
          <p:nvPr/>
        </p:nvSpPr>
        <p:spPr>
          <a:xfrm>
            <a:off x="9043317" y="920335"/>
            <a:ext cx="3042019" cy="563231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7/2019:1.6 mm depth, left ear helix s/p WLE/SLNB 0/4</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9/2020: recurrence. left neck dissection 1/18 LN.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10/13/2020: Brain mets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Asymptomatic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 steroids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 radiation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Ipi 3 mg/kg+nivo 1 mg/kg</a:t>
            </a: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10/15/2020 C1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11/05/2020 C2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11/25/2020 C3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12/17/2020 C4</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Maintenance Nivolumab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01/05/2021- </a:t>
            </a:r>
            <a:r>
              <a:rPr lang="en-US" b="1" dirty="0">
                <a:solidFill>
                  <a:srgbClr val="FF0000"/>
                </a:solidFill>
                <a:latin typeface="Arial" panose="020B0604020202020204" pitchFamily="34" charset="0"/>
              </a:rPr>
              <a:t>01/2023</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p:txBody>
      </p:sp>
      <p:pic>
        <p:nvPicPr>
          <p:cNvPr id="11" name="Picture 10">
            <a:extLst>
              <a:ext uri="{FF2B5EF4-FFF2-40B4-BE49-F238E27FC236}">
                <a16:creationId xmlns:a16="http://schemas.microsoft.com/office/drawing/2014/main" id="{1056907D-F9A3-4550-9C15-877EC100C965}"/>
              </a:ext>
            </a:extLst>
          </p:cNvPr>
          <p:cNvPicPr>
            <a:picLocks noChangeAspect="1"/>
          </p:cNvPicPr>
          <p:nvPr/>
        </p:nvPicPr>
        <p:blipFill>
          <a:blip r:embed="rId3"/>
          <a:stretch>
            <a:fillRect/>
          </a:stretch>
        </p:blipFill>
        <p:spPr>
          <a:xfrm>
            <a:off x="2423547" y="1345394"/>
            <a:ext cx="2215362" cy="2092873"/>
          </a:xfrm>
          <a:prstGeom prst="rect">
            <a:avLst/>
          </a:prstGeom>
        </p:spPr>
      </p:pic>
      <p:pic>
        <p:nvPicPr>
          <p:cNvPr id="5" name="Picture 4">
            <a:extLst>
              <a:ext uri="{FF2B5EF4-FFF2-40B4-BE49-F238E27FC236}">
                <a16:creationId xmlns:a16="http://schemas.microsoft.com/office/drawing/2014/main" id="{F8DB6B31-10C6-4710-AF17-273AAE63BA97}"/>
              </a:ext>
            </a:extLst>
          </p:cNvPr>
          <p:cNvPicPr>
            <a:picLocks noChangeAspect="1"/>
          </p:cNvPicPr>
          <p:nvPr/>
        </p:nvPicPr>
        <p:blipFill>
          <a:blip r:embed="rId4"/>
          <a:stretch>
            <a:fillRect/>
          </a:stretch>
        </p:blipFill>
        <p:spPr>
          <a:xfrm>
            <a:off x="2360494" y="3543301"/>
            <a:ext cx="2215363" cy="2482678"/>
          </a:xfrm>
          <a:prstGeom prst="rect">
            <a:avLst/>
          </a:prstGeom>
        </p:spPr>
      </p:pic>
      <p:pic>
        <p:nvPicPr>
          <p:cNvPr id="7" name="Picture 6">
            <a:extLst>
              <a:ext uri="{FF2B5EF4-FFF2-40B4-BE49-F238E27FC236}">
                <a16:creationId xmlns:a16="http://schemas.microsoft.com/office/drawing/2014/main" id="{6D375538-1FAC-4DBD-AAC2-A7B05A6A7471}"/>
              </a:ext>
            </a:extLst>
          </p:cNvPr>
          <p:cNvPicPr>
            <a:picLocks noChangeAspect="1"/>
          </p:cNvPicPr>
          <p:nvPr/>
        </p:nvPicPr>
        <p:blipFill>
          <a:blip r:embed="rId5"/>
          <a:stretch>
            <a:fillRect/>
          </a:stretch>
        </p:blipFill>
        <p:spPr>
          <a:xfrm>
            <a:off x="4991611" y="1345394"/>
            <a:ext cx="1952823" cy="2092874"/>
          </a:xfrm>
          <a:prstGeom prst="rect">
            <a:avLst/>
          </a:prstGeom>
        </p:spPr>
      </p:pic>
      <p:pic>
        <p:nvPicPr>
          <p:cNvPr id="9" name="Picture 8">
            <a:extLst>
              <a:ext uri="{FF2B5EF4-FFF2-40B4-BE49-F238E27FC236}">
                <a16:creationId xmlns:a16="http://schemas.microsoft.com/office/drawing/2014/main" id="{54B4965B-D205-442B-BB5A-C33600F58825}"/>
              </a:ext>
            </a:extLst>
          </p:cNvPr>
          <p:cNvPicPr>
            <a:picLocks noChangeAspect="1"/>
          </p:cNvPicPr>
          <p:nvPr/>
        </p:nvPicPr>
        <p:blipFill>
          <a:blip r:embed="rId6"/>
          <a:stretch>
            <a:fillRect/>
          </a:stretch>
        </p:blipFill>
        <p:spPr>
          <a:xfrm>
            <a:off x="5035717" y="3543301"/>
            <a:ext cx="1908717" cy="2482678"/>
          </a:xfrm>
          <a:prstGeom prst="rect">
            <a:avLst/>
          </a:prstGeom>
        </p:spPr>
      </p:pic>
      <p:pic>
        <p:nvPicPr>
          <p:cNvPr id="12" name="Picture 11">
            <a:extLst>
              <a:ext uri="{FF2B5EF4-FFF2-40B4-BE49-F238E27FC236}">
                <a16:creationId xmlns:a16="http://schemas.microsoft.com/office/drawing/2014/main" id="{619FA2DA-D9D2-4F2B-A419-647B8F1F1218}"/>
              </a:ext>
            </a:extLst>
          </p:cNvPr>
          <p:cNvPicPr>
            <a:picLocks noChangeAspect="1"/>
          </p:cNvPicPr>
          <p:nvPr/>
        </p:nvPicPr>
        <p:blipFill>
          <a:blip r:embed="rId7"/>
          <a:stretch>
            <a:fillRect/>
          </a:stretch>
        </p:blipFill>
        <p:spPr>
          <a:xfrm>
            <a:off x="7134601" y="3595705"/>
            <a:ext cx="1908716" cy="2430274"/>
          </a:xfrm>
          <a:prstGeom prst="rect">
            <a:avLst/>
          </a:prstGeom>
        </p:spPr>
      </p:pic>
      <p:sp>
        <p:nvSpPr>
          <p:cNvPr id="16" name="TextBox 15">
            <a:extLst>
              <a:ext uri="{FF2B5EF4-FFF2-40B4-BE49-F238E27FC236}">
                <a16:creationId xmlns:a16="http://schemas.microsoft.com/office/drawing/2014/main" id="{030C5D01-40C8-498D-A298-B216CE72F5A8}"/>
              </a:ext>
            </a:extLst>
          </p:cNvPr>
          <p:cNvSpPr txBox="1"/>
          <p:nvPr/>
        </p:nvSpPr>
        <p:spPr>
          <a:xfrm>
            <a:off x="7458236" y="932813"/>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12/9/2022</a:t>
            </a:r>
          </a:p>
        </p:txBody>
      </p:sp>
      <p:pic>
        <p:nvPicPr>
          <p:cNvPr id="13" name="Picture 12">
            <a:extLst>
              <a:ext uri="{FF2B5EF4-FFF2-40B4-BE49-F238E27FC236}">
                <a16:creationId xmlns:a16="http://schemas.microsoft.com/office/drawing/2014/main" id="{3B5166C9-456B-4229-9585-46E80BEBAC10}"/>
              </a:ext>
            </a:extLst>
          </p:cNvPr>
          <p:cNvPicPr>
            <a:picLocks noChangeAspect="1"/>
          </p:cNvPicPr>
          <p:nvPr/>
        </p:nvPicPr>
        <p:blipFill>
          <a:blip r:embed="rId8"/>
          <a:stretch>
            <a:fillRect/>
          </a:stretch>
        </p:blipFill>
        <p:spPr>
          <a:xfrm>
            <a:off x="7134601" y="1345394"/>
            <a:ext cx="1908716" cy="2083606"/>
          </a:xfrm>
          <a:prstGeom prst="rect">
            <a:avLst/>
          </a:prstGeom>
        </p:spPr>
      </p:pic>
      <p:pic>
        <p:nvPicPr>
          <p:cNvPr id="17" name="Picture 16">
            <a:extLst>
              <a:ext uri="{FF2B5EF4-FFF2-40B4-BE49-F238E27FC236}">
                <a16:creationId xmlns:a16="http://schemas.microsoft.com/office/drawing/2014/main" id="{53E6D401-DD58-4E63-AB9F-E782A9397F73}"/>
              </a:ext>
            </a:extLst>
          </p:cNvPr>
          <p:cNvPicPr>
            <a:picLocks noChangeAspect="1"/>
          </p:cNvPicPr>
          <p:nvPr/>
        </p:nvPicPr>
        <p:blipFill>
          <a:blip r:embed="rId9"/>
          <a:stretch>
            <a:fillRect/>
          </a:stretch>
        </p:blipFill>
        <p:spPr>
          <a:xfrm>
            <a:off x="106664" y="1330978"/>
            <a:ext cx="2126715" cy="2158949"/>
          </a:xfrm>
          <a:prstGeom prst="rect">
            <a:avLst/>
          </a:prstGeom>
        </p:spPr>
      </p:pic>
      <p:pic>
        <p:nvPicPr>
          <p:cNvPr id="18" name="Picture 17">
            <a:extLst>
              <a:ext uri="{FF2B5EF4-FFF2-40B4-BE49-F238E27FC236}">
                <a16:creationId xmlns:a16="http://schemas.microsoft.com/office/drawing/2014/main" id="{13BFC6CE-2502-49EA-8735-66E8E8E773B4}"/>
              </a:ext>
            </a:extLst>
          </p:cNvPr>
          <p:cNvPicPr>
            <a:picLocks noChangeAspect="1"/>
          </p:cNvPicPr>
          <p:nvPr/>
        </p:nvPicPr>
        <p:blipFill>
          <a:blip r:embed="rId10"/>
          <a:stretch>
            <a:fillRect/>
          </a:stretch>
        </p:blipFill>
        <p:spPr>
          <a:xfrm>
            <a:off x="114301" y="3594961"/>
            <a:ext cx="2126716" cy="2482678"/>
          </a:xfrm>
          <a:prstGeom prst="rect">
            <a:avLst/>
          </a:prstGeom>
        </p:spPr>
      </p:pic>
    </p:spTree>
    <p:extLst>
      <p:ext uri="{BB962C8B-B14F-4D97-AF65-F5344CB8AC3E}">
        <p14:creationId xmlns:p14="http://schemas.microsoft.com/office/powerpoint/2010/main" val="998568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ED678-119E-7A00-23B8-AAA4861E13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6143F9-B121-63AE-B9FC-0C73AB722DE8}"/>
              </a:ext>
            </a:extLst>
          </p:cNvPr>
          <p:cNvSpPr>
            <a:spLocks noGrp="1"/>
          </p:cNvSpPr>
          <p:nvPr>
            <p:ph type="title"/>
          </p:nvPr>
        </p:nvSpPr>
        <p:spPr>
          <a:xfrm>
            <a:off x="121936" y="7815"/>
            <a:ext cx="11963400" cy="764887"/>
          </a:xfrm>
        </p:spPr>
        <p:txBody>
          <a:bodyPr/>
          <a:lstStyle/>
          <a:p>
            <a:r>
              <a:rPr lang="en-US" sz="1800" b="1" dirty="0">
                <a:solidFill>
                  <a:srgbClr val="002060"/>
                </a:solidFill>
                <a:latin typeface="Georgia" panose="02040502050405020303" pitchFamily="18" charset="0"/>
              </a:rPr>
              <a:t>CASE 4: 56 years old female with history of stage IIIB melanoma left upper back, 1.3 mm depth, ulceration present, status post WLE/SLNB 1 LN involved by metastatic melanoma. She received 4/18 cycle of pembrolizumab. Treatment stopped due to colitis (5/2021). Now she presents with stage IV. </a:t>
            </a:r>
          </a:p>
        </p:txBody>
      </p:sp>
      <p:sp>
        <p:nvSpPr>
          <p:cNvPr id="6" name="TextBox 5">
            <a:extLst>
              <a:ext uri="{FF2B5EF4-FFF2-40B4-BE49-F238E27FC236}">
                <a16:creationId xmlns:a16="http://schemas.microsoft.com/office/drawing/2014/main" id="{70C66CBC-D607-B1FE-BB4C-4488B215F6F8}"/>
              </a:ext>
            </a:extLst>
          </p:cNvPr>
          <p:cNvSpPr txBox="1"/>
          <p:nvPr/>
        </p:nvSpPr>
        <p:spPr>
          <a:xfrm>
            <a:off x="128298" y="900553"/>
            <a:ext cx="21267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1/24/2025PET CT </a:t>
            </a:r>
          </a:p>
        </p:txBody>
      </p:sp>
      <p:sp>
        <p:nvSpPr>
          <p:cNvPr id="8" name="TextBox 7">
            <a:extLst>
              <a:ext uri="{FF2B5EF4-FFF2-40B4-BE49-F238E27FC236}">
                <a16:creationId xmlns:a16="http://schemas.microsoft.com/office/drawing/2014/main" id="{9ECF7D68-B406-03CC-008D-9A9F6B7611E0}"/>
              </a:ext>
            </a:extLst>
          </p:cNvPr>
          <p:cNvSpPr txBox="1"/>
          <p:nvPr/>
        </p:nvSpPr>
        <p:spPr>
          <a:xfrm>
            <a:off x="2209139" y="900553"/>
            <a:ext cx="13438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latin typeface="Arial" panose="020B0604020202020204" pitchFamily="34" charset="0"/>
                <a:cs typeface="Arial" panose="020B0604020202020204" pitchFamily="34" charset="0"/>
              </a:rPr>
              <a:t>MRI Brain</a:t>
            </a: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220BE3D6-5B87-616C-6BA7-B92EDB2A85F7}"/>
              </a:ext>
            </a:extLst>
          </p:cNvPr>
          <p:cNvSpPr txBox="1"/>
          <p:nvPr/>
        </p:nvSpPr>
        <p:spPr>
          <a:xfrm>
            <a:off x="4169664" y="900553"/>
            <a:ext cx="41777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latin typeface="Arial" panose="020B0604020202020204" pitchFamily="34" charset="0"/>
                <a:cs typeface="Arial" panose="020B0604020202020204" pitchFamily="34" charset="0"/>
              </a:rPr>
              <a:t>04/15/2025 text message from derm </a:t>
            </a:r>
            <a:endPar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10689CE3-ADC6-A3C8-118C-ED98069F6916}"/>
              </a:ext>
            </a:extLst>
          </p:cNvPr>
          <p:cNvPicPr>
            <a:picLocks noChangeAspect="1"/>
          </p:cNvPicPr>
          <p:nvPr/>
        </p:nvPicPr>
        <p:blipFill>
          <a:blip r:embed="rId3"/>
          <a:stretch>
            <a:fillRect/>
          </a:stretch>
        </p:blipFill>
        <p:spPr>
          <a:xfrm>
            <a:off x="106664" y="1292878"/>
            <a:ext cx="2126716" cy="4833602"/>
          </a:xfrm>
          <a:prstGeom prst="rect">
            <a:avLst/>
          </a:prstGeom>
        </p:spPr>
      </p:pic>
      <p:pic>
        <p:nvPicPr>
          <p:cNvPr id="19" name="Picture 18">
            <a:extLst>
              <a:ext uri="{FF2B5EF4-FFF2-40B4-BE49-F238E27FC236}">
                <a16:creationId xmlns:a16="http://schemas.microsoft.com/office/drawing/2014/main" id="{BB5BEDE0-D99B-FD0C-BA4B-980918646A6A}"/>
              </a:ext>
            </a:extLst>
          </p:cNvPr>
          <p:cNvPicPr>
            <a:picLocks noChangeAspect="1"/>
          </p:cNvPicPr>
          <p:nvPr/>
        </p:nvPicPr>
        <p:blipFill>
          <a:blip r:embed="rId4"/>
          <a:stretch>
            <a:fillRect/>
          </a:stretch>
        </p:blipFill>
        <p:spPr>
          <a:xfrm>
            <a:off x="2338710" y="1302145"/>
            <a:ext cx="1044570" cy="956423"/>
          </a:xfrm>
          <a:prstGeom prst="rect">
            <a:avLst/>
          </a:prstGeom>
        </p:spPr>
      </p:pic>
      <p:pic>
        <p:nvPicPr>
          <p:cNvPr id="21" name="Picture 20">
            <a:extLst>
              <a:ext uri="{FF2B5EF4-FFF2-40B4-BE49-F238E27FC236}">
                <a16:creationId xmlns:a16="http://schemas.microsoft.com/office/drawing/2014/main" id="{D6A041BB-2329-E79A-FC73-FE92AF179767}"/>
              </a:ext>
            </a:extLst>
          </p:cNvPr>
          <p:cNvPicPr>
            <a:picLocks noChangeAspect="1"/>
          </p:cNvPicPr>
          <p:nvPr/>
        </p:nvPicPr>
        <p:blipFill>
          <a:blip r:embed="rId5"/>
          <a:stretch>
            <a:fillRect/>
          </a:stretch>
        </p:blipFill>
        <p:spPr>
          <a:xfrm>
            <a:off x="2338710" y="2433770"/>
            <a:ext cx="1044570" cy="1109531"/>
          </a:xfrm>
          <a:prstGeom prst="rect">
            <a:avLst/>
          </a:prstGeom>
        </p:spPr>
      </p:pic>
      <p:pic>
        <p:nvPicPr>
          <p:cNvPr id="23" name="Picture 22">
            <a:extLst>
              <a:ext uri="{FF2B5EF4-FFF2-40B4-BE49-F238E27FC236}">
                <a16:creationId xmlns:a16="http://schemas.microsoft.com/office/drawing/2014/main" id="{19CA61D2-D326-89DD-1D37-6C388F276FCF}"/>
              </a:ext>
            </a:extLst>
          </p:cNvPr>
          <p:cNvPicPr>
            <a:picLocks noChangeAspect="1"/>
          </p:cNvPicPr>
          <p:nvPr/>
        </p:nvPicPr>
        <p:blipFill>
          <a:blip r:embed="rId6"/>
          <a:stretch>
            <a:fillRect/>
          </a:stretch>
        </p:blipFill>
        <p:spPr>
          <a:xfrm>
            <a:off x="2338710" y="3709680"/>
            <a:ext cx="1044570" cy="927854"/>
          </a:xfrm>
          <a:prstGeom prst="rect">
            <a:avLst/>
          </a:prstGeom>
        </p:spPr>
      </p:pic>
      <p:pic>
        <p:nvPicPr>
          <p:cNvPr id="25" name="Picture 24">
            <a:extLst>
              <a:ext uri="{FF2B5EF4-FFF2-40B4-BE49-F238E27FC236}">
                <a16:creationId xmlns:a16="http://schemas.microsoft.com/office/drawing/2014/main" id="{FEAC4F6E-0A17-3DD6-8C4C-59DC35292FC9}"/>
              </a:ext>
            </a:extLst>
          </p:cNvPr>
          <p:cNvPicPr>
            <a:picLocks noChangeAspect="1"/>
          </p:cNvPicPr>
          <p:nvPr/>
        </p:nvPicPr>
        <p:blipFill>
          <a:blip r:embed="rId7"/>
          <a:stretch>
            <a:fillRect/>
          </a:stretch>
        </p:blipFill>
        <p:spPr>
          <a:xfrm>
            <a:off x="2362240" y="4803913"/>
            <a:ext cx="1044570" cy="1114581"/>
          </a:xfrm>
          <a:prstGeom prst="rect">
            <a:avLst/>
          </a:prstGeom>
        </p:spPr>
      </p:pic>
      <p:sp>
        <p:nvSpPr>
          <p:cNvPr id="26" name="Rectangle 25">
            <a:extLst>
              <a:ext uri="{FF2B5EF4-FFF2-40B4-BE49-F238E27FC236}">
                <a16:creationId xmlns:a16="http://schemas.microsoft.com/office/drawing/2014/main" id="{3A64E8A9-67BF-777B-DDF4-D8803BDD30CA}"/>
              </a:ext>
            </a:extLst>
          </p:cNvPr>
          <p:cNvSpPr/>
          <p:nvPr/>
        </p:nvSpPr>
        <p:spPr>
          <a:xfrm>
            <a:off x="8802127" y="781240"/>
            <a:ext cx="3487409" cy="1477328"/>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Ipi 3 mg/kg+nivo 1 mg/kg</a:t>
            </a:r>
            <a:endPar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1/24/2025 C1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b="1" dirty="0">
                <a:solidFill>
                  <a:srgbClr val="FF0000"/>
                </a:solidFill>
                <a:latin typeface="Arial" panose="020B0604020202020204" pitchFamily="34" charset="0"/>
              </a:rPr>
              <a:t>2</a:t>
            </a:r>
            <a:r>
              <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/14/2025 C2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b="1" dirty="0">
                <a:solidFill>
                  <a:srgbClr val="FF0000"/>
                </a:solidFill>
                <a:latin typeface="Arial" panose="020B0604020202020204" pitchFamily="34" charset="0"/>
              </a:rPr>
              <a:t>3/24/2025 admit to hospital</a:t>
            </a:r>
            <a:r>
              <a:rPr kumimoji="0" lang="en-US"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p:txBody>
      </p:sp>
      <p:pic>
        <p:nvPicPr>
          <p:cNvPr id="28" name="Picture 27">
            <a:extLst>
              <a:ext uri="{FF2B5EF4-FFF2-40B4-BE49-F238E27FC236}">
                <a16:creationId xmlns:a16="http://schemas.microsoft.com/office/drawing/2014/main" id="{05E4120A-C36F-87E9-6C7C-51C0B810668D}"/>
              </a:ext>
            </a:extLst>
          </p:cNvPr>
          <p:cNvPicPr>
            <a:picLocks noChangeAspect="1"/>
          </p:cNvPicPr>
          <p:nvPr/>
        </p:nvPicPr>
        <p:blipFill>
          <a:blip r:embed="rId8"/>
          <a:stretch>
            <a:fillRect/>
          </a:stretch>
        </p:blipFill>
        <p:spPr>
          <a:xfrm>
            <a:off x="8802127" y="1954312"/>
            <a:ext cx="3366953" cy="1667108"/>
          </a:xfrm>
          <a:prstGeom prst="rect">
            <a:avLst/>
          </a:prstGeom>
        </p:spPr>
      </p:pic>
      <p:pic>
        <p:nvPicPr>
          <p:cNvPr id="30" name="Picture 29">
            <a:extLst>
              <a:ext uri="{FF2B5EF4-FFF2-40B4-BE49-F238E27FC236}">
                <a16:creationId xmlns:a16="http://schemas.microsoft.com/office/drawing/2014/main" id="{214C0EB8-0CB8-DC1B-6842-0AE4928A25B0}"/>
              </a:ext>
            </a:extLst>
          </p:cNvPr>
          <p:cNvPicPr>
            <a:picLocks noChangeAspect="1"/>
          </p:cNvPicPr>
          <p:nvPr/>
        </p:nvPicPr>
        <p:blipFill>
          <a:blip r:embed="rId9"/>
          <a:stretch>
            <a:fillRect/>
          </a:stretch>
        </p:blipFill>
        <p:spPr>
          <a:xfrm>
            <a:off x="7680961" y="3806738"/>
            <a:ext cx="4432348" cy="1119385"/>
          </a:xfrm>
          <a:prstGeom prst="rect">
            <a:avLst/>
          </a:prstGeom>
        </p:spPr>
      </p:pic>
      <p:pic>
        <p:nvPicPr>
          <p:cNvPr id="40" name="Picture 39">
            <a:extLst>
              <a:ext uri="{FF2B5EF4-FFF2-40B4-BE49-F238E27FC236}">
                <a16:creationId xmlns:a16="http://schemas.microsoft.com/office/drawing/2014/main" id="{49E214CE-65D9-258A-9E9D-B173DD5EABF2}"/>
              </a:ext>
            </a:extLst>
          </p:cNvPr>
          <p:cNvPicPr>
            <a:picLocks noChangeAspect="1"/>
          </p:cNvPicPr>
          <p:nvPr/>
        </p:nvPicPr>
        <p:blipFill>
          <a:blip r:embed="rId10"/>
          <a:stretch>
            <a:fillRect/>
          </a:stretch>
        </p:blipFill>
        <p:spPr>
          <a:xfrm>
            <a:off x="4574799" y="1267844"/>
            <a:ext cx="2700930" cy="3034664"/>
          </a:xfrm>
          <a:prstGeom prst="rect">
            <a:avLst/>
          </a:prstGeom>
        </p:spPr>
      </p:pic>
      <p:pic>
        <p:nvPicPr>
          <p:cNvPr id="42" name="Picture 41">
            <a:extLst>
              <a:ext uri="{FF2B5EF4-FFF2-40B4-BE49-F238E27FC236}">
                <a16:creationId xmlns:a16="http://schemas.microsoft.com/office/drawing/2014/main" id="{50757D83-E75C-9E08-2CC1-6873B5253DAF}"/>
              </a:ext>
            </a:extLst>
          </p:cNvPr>
          <p:cNvPicPr>
            <a:picLocks noChangeAspect="1"/>
          </p:cNvPicPr>
          <p:nvPr/>
        </p:nvPicPr>
        <p:blipFill>
          <a:blip r:embed="rId11"/>
          <a:stretch>
            <a:fillRect/>
          </a:stretch>
        </p:blipFill>
        <p:spPr>
          <a:xfrm>
            <a:off x="2237040" y="921506"/>
            <a:ext cx="2019582" cy="5186975"/>
          </a:xfrm>
          <a:prstGeom prst="rect">
            <a:avLst/>
          </a:prstGeom>
        </p:spPr>
      </p:pic>
      <p:sp>
        <p:nvSpPr>
          <p:cNvPr id="43" name="TextBox 42">
            <a:extLst>
              <a:ext uri="{FF2B5EF4-FFF2-40B4-BE49-F238E27FC236}">
                <a16:creationId xmlns:a16="http://schemas.microsoft.com/office/drawing/2014/main" id="{8CFE8E1F-AD27-293E-1A55-DB57E2B97550}"/>
              </a:ext>
            </a:extLst>
          </p:cNvPr>
          <p:cNvSpPr txBox="1"/>
          <p:nvPr/>
        </p:nvSpPr>
        <p:spPr>
          <a:xfrm>
            <a:off x="2584645" y="834587"/>
            <a:ext cx="212671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latin typeface="Arial" panose="020B0604020202020204" pitchFamily="34" charset="0"/>
                <a:cs typeface="Arial" panose="020B0604020202020204" pitchFamily="34" charset="0"/>
              </a:rPr>
              <a:t>04/22/2025</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p:txBody>
      </p:sp>
      <p:pic>
        <p:nvPicPr>
          <p:cNvPr id="47" name="Picture 46">
            <a:extLst>
              <a:ext uri="{FF2B5EF4-FFF2-40B4-BE49-F238E27FC236}">
                <a16:creationId xmlns:a16="http://schemas.microsoft.com/office/drawing/2014/main" id="{C3557B11-32F8-B309-D78B-7CC29ED7D7FC}"/>
              </a:ext>
            </a:extLst>
          </p:cNvPr>
          <p:cNvPicPr>
            <a:picLocks noChangeAspect="1"/>
          </p:cNvPicPr>
          <p:nvPr/>
        </p:nvPicPr>
        <p:blipFill>
          <a:blip r:embed="rId12"/>
          <a:stretch>
            <a:fillRect/>
          </a:stretch>
        </p:blipFill>
        <p:spPr>
          <a:xfrm>
            <a:off x="7514673" y="2269743"/>
            <a:ext cx="1228896" cy="1371791"/>
          </a:xfrm>
          <a:prstGeom prst="rect">
            <a:avLst/>
          </a:prstGeom>
        </p:spPr>
      </p:pic>
      <p:pic>
        <p:nvPicPr>
          <p:cNvPr id="49" name="Picture 48">
            <a:extLst>
              <a:ext uri="{FF2B5EF4-FFF2-40B4-BE49-F238E27FC236}">
                <a16:creationId xmlns:a16="http://schemas.microsoft.com/office/drawing/2014/main" id="{F883BE93-14CC-6AA8-FB57-0DE8CF541802}"/>
              </a:ext>
            </a:extLst>
          </p:cNvPr>
          <p:cNvPicPr>
            <a:picLocks noChangeAspect="1"/>
          </p:cNvPicPr>
          <p:nvPr/>
        </p:nvPicPr>
        <p:blipFill>
          <a:blip r:embed="rId13"/>
          <a:stretch>
            <a:fillRect/>
          </a:stretch>
        </p:blipFill>
        <p:spPr>
          <a:xfrm>
            <a:off x="3676270" y="4449846"/>
            <a:ext cx="1124107" cy="1676634"/>
          </a:xfrm>
          <a:prstGeom prst="rect">
            <a:avLst/>
          </a:prstGeom>
        </p:spPr>
      </p:pic>
      <p:pic>
        <p:nvPicPr>
          <p:cNvPr id="50" name="Picture 49">
            <a:extLst>
              <a:ext uri="{FF2B5EF4-FFF2-40B4-BE49-F238E27FC236}">
                <a16:creationId xmlns:a16="http://schemas.microsoft.com/office/drawing/2014/main" id="{860C2010-CE44-884F-7C9D-E9B87223702A}"/>
              </a:ext>
            </a:extLst>
          </p:cNvPr>
          <p:cNvPicPr>
            <a:picLocks noChangeAspect="1"/>
          </p:cNvPicPr>
          <p:nvPr/>
        </p:nvPicPr>
        <p:blipFill>
          <a:blip r:embed="rId14"/>
          <a:stretch>
            <a:fillRect/>
          </a:stretch>
        </p:blipFill>
        <p:spPr>
          <a:xfrm>
            <a:off x="7911919" y="5397705"/>
            <a:ext cx="3147058" cy="390580"/>
          </a:xfrm>
          <a:prstGeom prst="rect">
            <a:avLst/>
          </a:prstGeom>
        </p:spPr>
      </p:pic>
      <p:pic>
        <p:nvPicPr>
          <p:cNvPr id="51" name="Picture 50">
            <a:extLst>
              <a:ext uri="{FF2B5EF4-FFF2-40B4-BE49-F238E27FC236}">
                <a16:creationId xmlns:a16="http://schemas.microsoft.com/office/drawing/2014/main" id="{ABE4C01A-8048-3A90-B43C-EB440BFF1ED7}"/>
              </a:ext>
            </a:extLst>
          </p:cNvPr>
          <p:cNvPicPr>
            <a:picLocks noChangeAspect="1"/>
          </p:cNvPicPr>
          <p:nvPr/>
        </p:nvPicPr>
        <p:blipFill>
          <a:blip r:embed="rId15"/>
          <a:stretch>
            <a:fillRect/>
          </a:stretch>
        </p:blipFill>
        <p:spPr>
          <a:xfrm>
            <a:off x="7911919" y="5189704"/>
            <a:ext cx="4257161" cy="228632"/>
          </a:xfrm>
          <a:prstGeom prst="rect">
            <a:avLst/>
          </a:prstGeom>
        </p:spPr>
      </p:pic>
      <p:pic>
        <p:nvPicPr>
          <p:cNvPr id="52" name="Picture 51">
            <a:extLst>
              <a:ext uri="{FF2B5EF4-FFF2-40B4-BE49-F238E27FC236}">
                <a16:creationId xmlns:a16="http://schemas.microsoft.com/office/drawing/2014/main" id="{0314A79B-E3A9-255D-F093-39A5714AF891}"/>
              </a:ext>
            </a:extLst>
          </p:cNvPr>
          <p:cNvPicPr>
            <a:picLocks noChangeAspect="1"/>
          </p:cNvPicPr>
          <p:nvPr/>
        </p:nvPicPr>
        <p:blipFill>
          <a:blip r:embed="rId16"/>
          <a:stretch>
            <a:fillRect/>
          </a:stretch>
        </p:blipFill>
        <p:spPr>
          <a:xfrm>
            <a:off x="7911919" y="5681917"/>
            <a:ext cx="3413795" cy="314369"/>
          </a:xfrm>
          <a:prstGeom prst="rect">
            <a:avLst/>
          </a:prstGeom>
        </p:spPr>
      </p:pic>
    </p:spTree>
    <p:extLst>
      <p:ext uri="{BB962C8B-B14F-4D97-AF65-F5344CB8AC3E}">
        <p14:creationId xmlns:p14="http://schemas.microsoft.com/office/powerpoint/2010/main" val="187457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26"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pilimumab nivolumab melanoma durable responses">
            <a:extLst>
              <a:ext uri="{FF2B5EF4-FFF2-40B4-BE49-F238E27FC236}">
                <a16:creationId xmlns:a16="http://schemas.microsoft.com/office/drawing/2014/main" id="{B11E88D6-38B7-4DB0-B62F-9165A52DFB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4595" y="301557"/>
            <a:ext cx="9270459" cy="6235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086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223935" y="496416"/>
            <a:ext cx="11681926" cy="6270144"/>
          </a:xfrm>
        </p:spPr>
        <p:txBody>
          <a:bodyPr/>
          <a:lstStyle/>
          <a:p>
            <a:pPr>
              <a:defRPr/>
            </a:pPr>
            <a:r>
              <a:rPr lang="en-US" sz="2487" dirty="0">
                <a:latin typeface="Arial" panose="020B0604020202020204" pitchFamily="34" charset="0"/>
                <a:cs typeface="Arial" panose="020B0604020202020204" pitchFamily="34" charset="0"/>
              </a:rPr>
              <a:t>Mrs. C is a 55-year-old female with metastatic BRAF V600E mutated melanoma received 3 cycles of ipilimumab and nivolumab; CT a/p 5/16/2019 revealed progression of disease. She presented for second opinion, poor performance status, and her BP in clinic was 80/40. Prescribed targeted therapy BRAF/MEK inhibitors </a:t>
            </a:r>
          </a:p>
          <a:p>
            <a:pPr marL="0" indent="0">
              <a:buNone/>
              <a:defRPr/>
            </a:pPr>
            <a:endParaRPr lang="en-US" sz="2487" dirty="0">
              <a:latin typeface="Arial" panose="020B0604020202020204" pitchFamily="34" charset="0"/>
              <a:cs typeface="Arial" panose="020B0604020202020204" pitchFamily="34" charset="0"/>
            </a:endParaRPr>
          </a:p>
          <a:p>
            <a:pPr marL="0" indent="0">
              <a:buNone/>
              <a:defRPr/>
            </a:pPr>
            <a:endParaRPr lang="en-US" sz="2487" dirty="0">
              <a:latin typeface="Arial" panose="020B0604020202020204" pitchFamily="34" charset="0"/>
              <a:cs typeface="Arial" panose="020B0604020202020204" pitchFamily="34" charset="0"/>
            </a:endParaRPr>
          </a:p>
          <a:p>
            <a:pPr marL="0" indent="0">
              <a:buNone/>
              <a:defRPr/>
            </a:pPr>
            <a:endParaRPr lang="en-US" sz="2526" dirty="0">
              <a:latin typeface="Arial" panose="020B0604020202020204" pitchFamily="34" charset="0"/>
              <a:cs typeface="Arial" panose="020B0604020202020204" pitchFamily="34" charset="0"/>
            </a:endParaRPr>
          </a:p>
          <a:p>
            <a:pPr>
              <a:defRPr/>
            </a:pPr>
            <a:endParaRPr lang="en-US" sz="2487" dirty="0">
              <a:latin typeface="Arial" panose="020B0604020202020204" pitchFamily="34" charset="0"/>
              <a:cs typeface="Arial" panose="020B0604020202020204" pitchFamily="34" charset="0"/>
            </a:endParaRPr>
          </a:p>
          <a:p>
            <a:pPr marL="0" indent="0">
              <a:buNone/>
              <a:defRPr/>
            </a:pPr>
            <a:endParaRPr lang="en-US" sz="2487" dirty="0">
              <a:latin typeface="Arial" panose="020B0604020202020204" pitchFamily="34" charset="0"/>
              <a:cs typeface="Arial" panose="020B0604020202020204" pitchFamily="34" charset="0"/>
            </a:endParaRPr>
          </a:p>
        </p:txBody>
      </p:sp>
      <p:sp>
        <p:nvSpPr>
          <p:cNvPr id="13315" name="Title 1">
            <a:extLst>
              <a:ext uri="{FF2B5EF4-FFF2-40B4-BE49-F238E27FC236}">
                <a16:creationId xmlns:a16="http://schemas.microsoft.com/office/drawing/2014/main" id="{4DF43EC5-BB7B-4FE1-9D87-1C5780EC3E36}"/>
              </a:ext>
            </a:extLst>
          </p:cNvPr>
          <p:cNvSpPr>
            <a:spLocks noGrp="1" noChangeArrowheads="1"/>
          </p:cNvSpPr>
          <p:nvPr>
            <p:ph type="title"/>
          </p:nvPr>
        </p:nvSpPr>
        <p:spPr>
          <a:xfrm>
            <a:off x="1385023" y="17546"/>
            <a:ext cx="9205412" cy="396375"/>
          </a:xfrm>
        </p:spPr>
        <p:txBody>
          <a:bodyPr/>
          <a:lstStyle/>
          <a:p>
            <a:r>
              <a:rPr lang="en-US" altLang="en-US" sz="3553" b="1" dirty="0">
                <a:solidFill>
                  <a:srgbClr val="FFFF00"/>
                </a:solidFill>
                <a:latin typeface="Arial" panose="020B0604020202020204" pitchFamily="34" charset="0"/>
                <a:cs typeface="Arial" panose="020B0604020202020204" pitchFamily="34" charset="0"/>
              </a:rPr>
              <a:t>Case 3 </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962526" y="444515"/>
            <a:ext cx="10266947" cy="21306"/>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641200">
              <a:defRPr/>
            </a:pPr>
            <a:endParaRPr lang="en-US" sz="401">
              <a:ln w="76200">
                <a:solidFill>
                  <a:srgbClr val="FFFFFF"/>
                </a:solidFill>
              </a:ln>
              <a:solidFill>
                <a:srgbClr val="FFFFFF"/>
              </a:solidFill>
            </a:endParaRPr>
          </a:p>
        </p:txBody>
      </p:sp>
      <p:pic>
        <p:nvPicPr>
          <p:cNvPr id="6" name="Picture 5">
            <a:extLst>
              <a:ext uri="{FF2B5EF4-FFF2-40B4-BE49-F238E27FC236}">
                <a16:creationId xmlns:a16="http://schemas.microsoft.com/office/drawing/2014/main" id="{7B60BEEF-27F0-4991-8891-75EEC98B5664}"/>
              </a:ext>
            </a:extLst>
          </p:cNvPr>
          <p:cNvPicPr>
            <a:picLocks noChangeAspect="1"/>
          </p:cNvPicPr>
          <p:nvPr/>
        </p:nvPicPr>
        <p:blipFill>
          <a:blip r:embed="rId2"/>
          <a:stretch>
            <a:fillRect/>
          </a:stretch>
        </p:blipFill>
        <p:spPr>
          <a:xfrm>
            <a:off x="2683415" y="2514971"/>
            <a:ext cx="2656115" cy="4178847"/>
          </a:xfrm>
          <a:prstGeom prst="rect">
            <a:avLst/>
          </a:prstGeom>
        </p:spPr>
      </p:pic>
      <p:pic>
        <p:nvPicPr>
          <p:cNvPr id="2" name="Picture 1">
            <a:extLst>
              <a:ext uri="{FF2B5EF4-FFF2-40B4-BE49-F238E27FC236}">
                <a16:creationId xmlns:a16="http://schemas.microsoft.com/office/drawing/2014/main" id="{0EFE7D2E-68A4-45A8-853E-87A7A50665D3}"/>
              </a:ext>
            </a:extLst>
          </p:cNvPr>
          <p:cNvPicPr>
            <a:picLocks noChangeAspect="1"/>
          </p:cNvPicPr>
          <p:nvPr/>
        </p:nvPicPr>
        <p:blipFill>
          <a:blip r:embed="rId3"/>
          <a:stretch>
            <a:fillRect/>
          </a:stretch>
        </p:blipFill>
        <p:spPr>
          <a:xfrm>
            <a:off x="7068921" y="2466093"/>
            <a:ext cx="2822366" cy="42766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2D6E2E-E438-4178-8752-0C01E26205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2579" y="1263316"/>
            <a:ext cx="3744829" cy="421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C108C1AF-B8A6-470C-9DFB-1904DB2303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13734" y="1249531"/>
            <a:ext cx="3549316" cy="421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own Arrow 5">
            <a:extLst>
              <a:ext uri="{FF2B5EF4-FFF2-40B4-BE49-F238E27FC236}">
                <a16:creationId xmlns:a16="http://schemas.microsoft.com/office/drawing/2014/main" id="{46E6A8CB-7FD8-408E-BAC8-0F07BCC0C4C6}"/>
              </a:ext>
            </a:extLst>
          </p:cNvPr>
          <p:cNvSpPr/>
          <p:nvPr/>
        </p:nvSpPr>
        <p:spPr>
          <a:xfrm>
            <a:off x="9230478" y="4049378"/>
            <a:ext cx="300789" cy="240632"/>
          </a:xfrm>
          <a:prstGeom prst="down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21919" rtl="0" eaLnBrk="0" fontAlgn="base" latinLnBrk="0" hangingPunct="0">
              <a:lnSpc>
                <a:spcPct val="100000"/>
              </a:lnSpc>
              <a:spcBef>
                <a:spcPct val="0"/>
              </a:spcBef>
              <a:spcAft>
                <a:spcPct val="0"/>
              </a:spcAft>
              <a:buClrTx/>
              <a:buSzTx/>
              <a:buFontTx/>
              <a:buNone/>
              <a:tabLst/>
              <a:defRPr/>
            </a:pPr>
            <a:endParaRPr kumimoji="0" lang="en-US" sz="452" b="0" i="0" u="none" strike="noStrike" kern="1200" cap="none" spc="0" normalizeH="0" baseline="0" noProof="0">
              <a:ln>
                <a:solidFill>
                  <a:srgbClr val="000000"/>
                </a:solidFill>
              </a:ln>
              <a:solidFill>
                <a:srgbClr val="FFFFFF"/>
              </a:solidFill>
              <a:effectLst/>
              <a:uLnTx/>
              <a:uFillTx/>
              <a:latin typeface="Times New Roman"/>
              <a:ea typeface="+mn-ea"/>
              <a:cs typeface="+mn-cs"/>
            </a:endParaRPr>
          </a:p>
        </p:txBody>
      </p:sp>
      <p:pic>
        <p:nvPicPr>
          <p:cNvPr id="8" name="Picture 7">
            <a:extLst>
              <a:ext uri="{FF2B5EF4-FFF2-40B4-BE49-F238E27FC236}">
                <a16:creationId xmlns:a16="http://schemas.microsoft.com/office/drawing/2014/main" id="{CEEC8BFA-3CA3-4247-86ED-9178599CB18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2905" y="4718635"/>
            <a:ext cx="355934" cy="26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8">
            <a:extLst>
              <a:ext uri="{FF2B5EF4-FFF2-40B4-BE49-F238E27FC236}">
                <a16:creationId xmlns:a16="http://schemas.microsoft.com/office/drawing/2014/main" id="{017C9B98-B94F-4EF2-966F-16E30C7FA6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48487" y="5481889"/>
            <a:ext cx="360947" cy="26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97787EF-2329-4043-87F2-C5676D8746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16240" y="5426744"/>
            <a:ext cx="3549316" cy="278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54054E41-DF0B-4F4B-8FFA-10B034B5DA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2905" y="5430504"/>
            <a:ext cx="355934" cy="26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ultiply 12">
            <a:extLst>
              <a:ext uri="{FF2B5EF4-FFF2-40B4-BE49-F238E27FC236}">
                <a16:creationId xmlns:a16="http://schemas.microsoft.com/office/drawing/2014/main" id="{D25E41D8-0703-48B4-A0C4-FB71B02542E8}"/>
              </a:ext>
            </a:extLst>
          </p:cNvPr>
          <p:cNvSpPr/>
          <p:nvPr/>
        </p:nvSpPr>
        <p:spPr>
          <a:xfrm>
            <a:off x="8983579" y="2619375"/>
            <a:ext cx="721895" cy="96252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721919" rtl="0" eaLnBrk="0" fontAlgn="base" latinLnBrk="0" hangingPunct="0">
              <a:lnSpc>
                <a:spcPct val="100000"/>
              </a:lnSpc>
              <a:spcBef>
                <a:spcPct val="0"/>
              </a:spcBef>
              <a:spcAft>
                <a:spcPct val="0"/>
              </a:spcAft>
              <a:buClrTx/>
              <a:buSzTx/>
              <a:buFontTx/>
              <a:buNone/>
              <a:tabLst/>
              <a:defRPr/>
            </a:pPr>
            <a:endParaRPr kumimoji="0" lang="en-US" sz="452" b="0" i="0" u="none" strike="noStrike" kern="1200" cap="none" spc="0" normalizeH="0" baseline="0" noProof="0">
              <a:ln>
                <a:noFill/>
              </a:ln>
              <a:solidFill>
                <a:srgbClr val="FFFFFF"/>
              </a:solidFill>
              <a:effectLst/>
              <a:uLnTx/>
              <a:uFillTx/>
              <a:latin typeface="Times New Roman"/>
              <a:ea typeface="+mn-ea"/>
              <a:cs typeface="+mn-cs"/>
            </a:endParaRPr>
          </a:p>
        </p:txBody>
      </p:sp>
      <p:sp>
        <p:nvSpPr>
          <p:cNvPr id="14" name="TextBox 13">
            <a:extLst>
              <a:ext uri="{FF2B5EF4-FFF2-40B4-BE49-F238E27FC236}">
                <a16:creationId xmlns:a16="http://schemas.microsoft.com/office/drawing/2014/main" id="{369C7455-B46B-4BF8-9289-6461E1C113EF}"/>
              </a:ext>
            </a:extLst>
          </p:cNvPr>
          <p:cNvSpPr txBox="1">
            <a:spLocks noChangeArrowheads="1"/>
          </p:cNvSpPr>
          <p:nvPr/>
        </p:nvSpPr>
        <p:spPr bwMode="auto">
          <a:xfrm>
            <a:off x="8707855" y="3490412"/>
            <a:ext cx="1503947" cy="5783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721919" rtl="0" eaLnBrk="0" fontAlgn="base" latinLnBrk="0" hangingPunct="0">
              <a:lnSpc>
                <a:spcPct val="100000"/>
              </a:lnSpc>
              <a:spcBef>
                <a:spcPct val="0"/>
              </a:spcBef>
              <a:spcAft>
                <a:spcPct val="0"/>
              </a:spcAft>
              <a:buClrTx/>
              <a:buSzTx/>
              <a:buFontTx/>
              <a:buNone/>
              <a:tabLst/>
              <a:defRPr/>
            </a:pPr>
            <a:r>
              <a:rPr kumimoji="0" lang="en-US" altLang="en-US" sz="1579"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BRAF V600 mutation </a:t>
            </a:r>
          </a:p>
        </p:txBody>
      </p:sp>
      <p:pic>
        <p:nvPicPr>
          <p:cNvPr id="15" name="Picture 14">
            <a:extLst>
              <a:ext uri="{FF2B5EF4-FFF2-40B4-BE49-F238E27FC236}">
                <a16:creationId xmlns:a16="http://schemas.microsoft.com/office/drawing/2014/main" id="{80009443-2133-47E0-8839-1459029F4A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920915" y="5688682"/>
            <a:ext cx="2242135" cy="96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4E64E3CC-B8D3-4BDE-9BBF-8757D1949015}"/>
              </a:ext>
            </a:extLst>
          </p:cNvPr>
          <p:cNvSpPr txBox="1"/>
          <p:nvPr/>
        </p:nvSpPr>
        <p:spPr>
          <a:xfrm>
            <a:off x="3689684" y="1238250"/>
            <a:ext cx="1037724" cy="700192"/>
          </a:xfrm>
          <a:prstGeom prst="rect">
            <a:avLst/>
          </a:prstGeom>
          <a:solidFill>
            <a:srgbClr val="FF0000"/>
          </a:solidFill>
        </p:spPr>
        <p:txBody>
          <a:bodyPr>
            <a:spAutoFit/>
          </a:bodyPr>
          <a:lstStyle/>
          <a:p>
            <a:pPr marL="0" marR="0" lvl="0" indent="0" algn="ctr" defTabSz="721919" rtl="0" eaLnBrk="0" fontAlgn="base" latinLnBrk="0" hangingPunct="0">
              <a:lnSpc>
                <a:spcPct val="100000"/>
              </a:lnSpc>
              <a:spcBef>
                <a:spcPct val="0"/>
              </a:spcBef>
              <a:spcAft>
                <a:spcPct val="0"/>
              </a:spcAft>
              <a:buClrTx/>
              <a:buSzTx/>
              <a:buFontTx/>
              <a:buNone/>
              <a:tabLst/>
              <a:defRPr/>
            </a:pPr>
            <a:r>
              <a:rPr kumimoji="0" lang="en-US" sz="1975"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Normal </a:t>
            </a:r>
          </a:p>
        </p:txBody>
      </p:sp>
      <p:sp>
        <p:nvSpPr>
          <p:cNvPr id="17" name="TextBox 16">
            <a:extLst>
              <a:ext uri="{FF2B5EF4-FFF2-40B4-BE49-F238E27FC236}">
                <a16:creationId xmlns:a16="http://schemas.microsoft.com/office/drawing/2014/main" id="{4830B29D-AC8A-4AF5-9231-6F703706C158}"/>
              </a:ext>
            </a:extLst>
          </p:cNvPr>
          <p:cNvSpPr txBox="1">
            <a:spLocks noChangeArrowheads="1"/>
          </p:cNvSpPr>
          <p:nvPr/>
        </p:nvSpPr>
        <p:spPr bwMode="auto">
          <a:xfrm>
            <a:off x="3961649" y="5688682"/>
            <a:ext cx="4986838" cy="96706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721919" rtl="0" eaLnBrk="0" fontAlgn="base" latinLnBrk="0" hangingPunct="0">
              <a:lnSpc>
                <a:spcPct val="100000"/>
              </a:lnSpc>
              <a:spcBef>
                <a:spcPct val="0"/>
              </a:spcBef>
              <a:spcAft>
                <a:spcPct val="0"/>
              </a:spcAft>
              <a:buClrTx/>
              <a:buSzTx/>
              <a:buFontTx/>
              <a:buNone/>
              <a:tabLst/>
              <a:defRPr/>
            </a:pPr>
            <a:r>
              <a:rPr kumimoji="0" lang="en-US" altLang="en-US" sz="2842"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50% of melanomas harbor the BRAF V600 mutation  </a:t>
            </a:r>
          </a:p>
        </p:txBody>
      </p:sp>
      <p:sp>
        <p:nvSpPr>
          <p:cNvPr id="18" name="TextBox 17">
            <a:extLst>
              <a:ext uri="{FF2B5EF4-FFF2-40B4-BE49-F238E27FC236}">
                <a16:creationId xmlns:a16="http://schemas.microsoft.com/office/drawing/2014/main" id="{B2AEBD2A-AC69-4D55-B614-2289B3F4DB0F}"/>
              </a:ext>
            </a:extLst>
          </p:cNvPr>
          <p:cNvSpPr txBox="1"/>
          <p:nvPr/>
        </p:nvSpPr>
        <p:spPr>
          <a:xfrm>
            <a:off x="9522494" y="1255796"/>
            <a:ext cx="1386138" cy="396262"/>
          </a:xfrm>
          <a:prstGeom prst="rect">
            <a:avLst/>
          </a:prstGeom>
          <a:solidFill>
            <a:srgbClr val="FF0000"/>
          </a:solidFill>
        </p:spPr>
        <p:txBody>
          <a:bodyPr>
            <a:spAutoFit/>
          </a:bodyPr>
          <a:lstStyle/>
          <a:p>
            <a:pPr marL="0" marR="0" lvl="0" indent="0" algn="ctr" defTabSz="721919" rtl="0" eaLnBrk="0" fontAlgn="base" latinLnBrk="0" hangingPunct="0">
              <a:lnSpc>
                <a:spcPct val="100000"/>
              </a:lnSpc>
              <a:spcBef>
                <a:spcPct val="0"/>
              </a:spcBef>
              <a:spcAft>
                <a:spcPct val="0"/>
              </a:spcAft>
              <a:buClrTx/>
              <a:buSzTx/>
              <a:buFontTx/>
              <a:buNone/>
              <a:tabLst/>
              <a:defRPr/>
            </a:pPr>
            <a:r>
              <a:rPr kumimoji="0" lang="en-US" sz="1975"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Abnormal</a:t>
            </a:r>
          </a:p>
        </p:txBody>
      </p:sp>
      <p:sp>
        <p:nvSpPr>
          <p:cNvPr id="9231" name="Title 18">
            <a:extLst>
              <a:ext uri="{FF2B5EF4-FFF2-40B4-BE49-F238E27FC236}">
                <a16:creationId xmlns:a16="http://schemas.microsoft.com/office/drawing/2014/main" id="{AD70B5B3-C435-4DDE-AE54-B6995C0792C8}"/>
              </a:ext>
            </a:extLst>
          </p:cNvPr>
          <p:cNvSpPr>
            <a:spLocks noGrp="1" noChangeArrowheads="1"/>
          </p:cNvSpPr>
          <p:nvPr>
            <p:ph type="title"/>
          </p:nvPr>
        </p:nvSpPr>
        <p:spPr>
          <a:xfrm>
            <a:off x="1463842" y="10026"/>
            <a:ext cx="9205412" cy="892342"/>
          </a:xfrm>
        </p:spPr>
        <p:txBody>
          <a:bodyPr/>
          <a:lstStyle/>
          <a:p>
            <a:r>
              <a:rPr lang="en-US" altLang="en-US" b="1">
                <a:solidFill>
                  <a:srgbClr val="FFFF00"/>
                </a:solidFill>
                <a:latin typeface="Arial" panose="020B0604020202020204" pitchFamily="34" charset="0"/>
                <a:cs typeface="Arial" panose="020B0604020202020204" pitchFamily="34" charset="0"/>
              </a:rPr>
              <a:t>MAPK PATHWAY AND BRAF MUTATION</a:t>
            </a:r>
          </a:p>
        </p:txBody>
      </p:sp>
      <p:sp>
        <p:nvSpPr>
          <p:cNvPr id="20" name="Line 8">
            <a:extLst>
              <a:ext uri="{FF2B5EF4-FFF2-40B4-BE49-F238E27FC236}">
                <a16:creationId xmlns:a16="http://schemas.microsoft.com/office/drawing/2014/main" id="{162FA34B-E72B-4382-A6CD-6F8D3F66B36C}"/>
              </a:ext>
            </a:extLst>
          </p:cNvPr>
          <p:cNvSpPr>
            <a:spLocks noChangeShapeType="1"/>
          </p:cNvSpPr>
          <p:nvPr/>
        </p:nvSpPr>
        <p:spPr bwMode="auto">
          <a:xfrm flipH="1">
            <a:off x="863517" y="745708"/>
            <a:ext cx="10407316" cy="60158"/>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721919" rtl="0" eaLnBrk="1" fontAlgn="base" latinLnBrk="0" hangingPunct="1">
              <a:lnSpc>
                <a:spcPct val="100000"/>
              </a:lnSpc>
              <a:spcBef>
                <a:spcPct val="0"/>
              </a:spcBef>
              <a:spcAft>
                <a:spcPct val="0"/>
              </a:spcAft>
              <a:buClrTx/>
              <a:buSzTx/>
              <a:buFontTx/>
              <a:buNone/>
              <a:tabLst/>
              <a:defRPr/>
            </a:pPr>
            <a:endParaRPr kumimoji="0" lang="en-US" sz="452" b="0" i="0" u="none" strike="noStrike" kern="1200" cap="none" spc="0" normalizeH="0" baseline="0" noProof="0">
              <a:ln w="76200">
                <a:solidFill>
                  <a:srgbClr val="FFFFFF"/>
                </a:solidFill>
              </a:ln>
              <a:solidFill>
                <a:srgbClr val="FFFFFF"/>
              </a:solidFill>
              <a:effectLst/>
              <a:uLnTx/>
              <a:uFillTx/>
              <a:latin typeface="Times New Roman" panose="02020603050405020304" pitchFamily="18" charset="0"/>
              <a:ea typeface="+mn-ea"/>
              <a:cs typeface="+mn-cs"/>
            </a:endParaRPr>
          </a:p>
        </p:txBody>
      </p:sp>
      <p:sp>
        <p:nvSpPr>
          <p:cNvPr id="9233" name="Rectangle 20">
            <a:extLst>
              <a:ext uri="{FF2B5EF4-FFF2-40B4-BE49-F238E27FC236}">
                <a16:creationId xmlns:a16="http://schemas.microsoft.com/office/drawing/2014/main" id="{674714C7-0240-4CA7-B0D8-F08F3F7E90E5}"/>
              </a:ext>
            </a:extLst>
          </p:cNvPr>
          <p:cNvSpPr>
            <a:spLocks noChangeArrowheads="1"/>
          </p:cNvSpPr>
          <p:nvPr/>
        </p:nvSpPr>
        <p:spPr bwMode="auto">
          <a:xfrm>
            <a:off x="681790" y="6592303"/>
            <a:ext cx="4788042" cy="31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721919" rtl="0" eaLnBrk="0" fontAlgn="base" latinLnBrk="0" hangingPunct="0">
              <a:lnSpc>
                <a:spcPct val="100000"/>
              </a:lnSpc>
              <a:spcBef>
                <a:spcPct val="0"/>
              </a:spcBef>
              <a:spcAft>
                <a:spcPct val="0"/>
              </a:spcAft>
              <a:buClrTx/>
              <a:buSzTx/>
              <a:buFontTx/>
              <a:buNone/>
              <a:tabLst/>
              <a:defRPr/>
            </a:pPr>
            <a:r>
              <a:rPr kumimoji="0" lang="en-US" altLang="en-US" sz="1421"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Hong S, Han SB. </a:t>
            </a:r>
            <a:r>
              <a:rPr kumimoji="0" lang="en-US" altLang="en-US" sz="1421" b="1" i="1"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Arch Pharm Res </a:t>
            </a:r>
            <a:r>
              <a:rPr kumimoji="0" lang="en-US" altLang="en-US" sz="1421"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2011;34(5):699–701</a:t>
            </a:r>
          </a:p>
        </p:txBody>
      </p:sp>
    </p:spTree>
    <p:extLst>
      <p:ext uri="{BB962C8B-B14F-4D97-AF65-F5344CB8AC3E}">
        <p14:creationId xmlns:p14="http://schemas.microsoft.com/office/powerpoint/2010/main" val="3989176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6"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426DAD1C-7614-40B7-A340-009637CCEA90}"/>
              </a:ext>
            </a:extLst>
          </p:cNvPr>
          <p:cNvSpPr txBox="1">
            <a:spLocks/>
          </p:cNvSpPr>
          <p:nvPr/>
        </p:nvSpPr>
        <p:spPr>
          <a:xfrm>
            <a:off x="165503" y="160407"/>
            <a:ext cx="11860993" cy="423863"/>
          </a:xfrm>
          <a:prstGeom prst="rect">
            <a:avLst/>
          </a:prstGeom>
        </p:spPr>
        <p:txBody>
          <a:bodyPr vert="horz" lIns="91440" tIns="45720" rIns="91440" bIns="45720" rtlCol="0" anchor="ctr">
            <a:noAutofit/>
          </a:bodyPr>
          <a:lstStyle>
            <a:lvl1pPr algn="l" defTabSz="609585" rtl="0" eaLnBrk="1" latinLnBrk="0" hangingPunct="1">
              <a:spcBef>
                <a:spcPct val="0"/>
              </a:spcBef>
              <a:buNone/>
              <a:tabLst>
                <a:tab pos="7230353" algn="l"/>
              </a:tabLst>
              <a:defRPr sz="3733" b="0" i="0" kern="1200">
                <a:solidFill>
                  <a:srgbClr val="00205B"/>
                </a:solidFill>
                <a:latin typeface="+mj-lt"/>
                <a:ea typeface="+mj-ea"/>
                <a:cs typeface="+mj-cs"/>
              </a:defRPr>
            </a:lvl1pPr>
          </a:lstStyle>
          <a:p>
            <a:pPr marL="0" marR="0" lvl="0" indent="0" algn="ctr" defTabSz="609585" rtl="0" eaLnBrk="1" fontAlgn="auto" latinLnBrk="0" hangingPunct="1">
              <a:lnSpc>
                <a:spcPct val="100000"/>
              </a:lnSpc>
              <a:spcBef>
                <a:spcPct val="0"/>
              </a:spcBef>
              <a:spcAft>
                <a:spcPts val="0"/>
              </a:spcAft>
              <a:buClrTx/>
              <a:buSzTx/>
              <a:buFontTx/>
              <a:buNone/>
              <a:tabLst>
                <a:tab pos="7230353" algn="l"/>
              </a:tabLst>
              <a:defRPr/>
            </a:pPr>
            <a:r>
              <a:rPr kumimoji="0" lang="en-US" sz="3300" b="1" i="0" u="none" strike="noStrike" kern="1200" cap="none" spc="0" normalizeH="0" baseline="0" noProof="0" dirty="0">
                <a:ln>
                  <a:noFill/>
                </a:ln>
                <a:solidFill>
                  <a:srgbClr val="002060"/>
                </a:solidFill>
                <a:effectLst/>
                <a:uLnTx/>
                <a:uFillTx/>
                <a:latin typeface="Georgia" panose="02040502050405020303" pitchFamily="18" charset="0"/>
                <a:ea typeface="+mj-ea"/>
                <a:cs typeface="+mj-cs"/>
              </a:rPr>
              <a:t>Immune mediate adverse events </a:t>
            </a:r>
          </a:p>
        </p:txBody>
      </p:sp>
      <p:grpSp>
        <p:nvGrpSpPr>
          <p:cNvPr id="11" name="Group 10">
            <a:extLst>
              <a:ext uri="{FF2B5EF4-FFF2-40B4-BE49-F238E27FC236}">
                <a16:creationId xmlns:a16="http://schemas.microsoft.com/office/drawing/2014/main" id="{01AEF57F-920C-4720-A4D4-D245A962C703}"/>
              </a:ext>
            </a:extLst>
          </p:cNvPr>
          <p:cNvGrpSpPr/>
          <p:nvPr/>
        </p:nvGrpSpPr>
        <p:grpSpPr>
          <a:xfrm>
            <a:off x="2240796" y="873994"/>
            <a:ext cx="7710405" cy="5518274"/>
            <a:chOff x="638558" y="954111"/>
            <a:chExt cx="8592694" cy="5835312"/>
          </a:xfrm>
        </p:grpSpPr>
        <p:grpSp>
          <p:nvGrpSpPr>
            <p:cNvPr id="12" name="Group 11">
              <a:extLst>
                <a:ext uri="{FF2B5EF4-FFF2-40B4-BE49-F238E27FC236}">
                  <a16:creationId xmlns:a16="http://schemas.microsoft.com/office/drawing/2014/main" id="{295734CA-C108-4B50-B8FC-E8DA8B3B1D8F}"/>
                </a:ext>
              </a:extLst>
            </p:cNvPr>
            <p:cNvGrpSpPr/>
            <p:nvPr/>
          </p:nvGrpSpPr>
          <p:grpSpPr>
            <a:xfrm>
              <a:off x="638558" y="954111"/>
              <a:ext cx="8592694" cy="5835312"/>
              <a:chOff x="638558" y="1182708"/>
              <a:chExt cx="8592694" cy="5835312"/>
            </a:xfrm>
          </p:grpSpPr>
          <p:pic>
            <p:nvPicPr>
              <p:cNvPr id="42" name="Picture 4">
                <a:extLst>
                  <a:ext uri="{FF2B5EF4-FFF2-40B4-BE49-F238E27FC236}">
                    <a16:creationId xmlns:a16="http://schemas.microsoft.com/office/drawing/2014/main" id="{A5DF7B7F-EB86-4BCA-9347-2504881EC47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8558" y="1182708"/>
                <a:ext cx="8592694" cy="58353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3" name="Freeform 35">
                <a:extLst>
                  <a:ext uri="{FF2B5EF4-FFF2-40B4-BE49-F238E27FC236}">
                    <a16:creationId xmlns:a16="http://schemas.microsoft.com/office/drawing/2014/main" id="{B45DDC55-1F0E-4E96-8415-4243E9B08FF7}"/>
                  </a:ext>
                </a:extLst>
              </p:cNvPr>
              <p:cNvSpPr/>
              <p:nvPr/>
            </p:nvSpPr>
            <p:spPr>
              <a:xfrm>
                <a:off x="1999397" y="1547429"/>
                <a:ext cx="2927445" cy="1856095"/>
              </a:xfrm>
              <a:custGeom>
                <a:avLst/>
                <a:gdLst>
                  <a:gd name="connsiteX0" fmla="*/ 498143 w 2927445"/>
                  <a:gd name="connsiteY0" fmla="*/ 0 h 1856095"/>
                  <a:gd name="connsiteX1" fmla="*/ 2927445 w 2927445"/>
                  <a:gd name="connsiteY1" fmla="*/ 1856095 h 1856095"/>
                  <a:gd name="connsiteX2" fmla="*/ 0 w 2927445"/>
                  <a:gd name="connsiteY2" fmla="*/ 1357952 h 1856095"/>
                  <a:gd name="connsiteX3" fmla="*/ 0 w 2927445"/>
                  <a:gd name="connsiteY3" fmla="*/ 1357952 h 1856095"/>
                  <a:gd name="connsiteX0" fmla="*/ 552734 w 2927445"/>
                  <a:gd name="connsiteY0" fmla="*/ 0 h 1876567"/>
                  <a:gd name="connsiteX1" fmla="*/ 2927445 w 2927445"/>
                  <a:gd name="connsiteY1" fmla="*/ 1876567 h 1876567"/>
                  <a:gd name="connsiteX2" fmla="*/ 0 w 2927445"/>
                  <a:gd name="connsiteY2" fmla="*/ 1378424 h 1876567"/>
                  <a:gd name="connsiteX3" fmla="*/ 0 w 2927445"/>
                  <a:gd name="connsiteY3" fmla="*/ 1378424 h 1876567"/>
                  <a:gd name="connsiteX0" fmla="*/ 532262 w 2927445"/>
                  <a:gd name="connsiteY0" fmla="*/ 0 h 1856095"/>
                  <a:gd name="connsiteX1" fmla="*/ 2927445 w 2927445"/>
                  <a:gd name="connsiteY1" fmla="*/ 1856095 h 1856095"/>
                  <a:gd name="connsiteX2" fmla="*/ 0 w 2927445"/>
                  <a:gd name="connsiteY2" fmla="*/ 1357952 h 1856095"/>
                  <a:gd name="connsiteX3" fmla="*/ 0 w 2927445"/>
                  <a:gd name="connsiteY3" fmla="*/ 1357952 h 1856095"/>
                </a:gdLst>
                <a:ahLst/>
                <a:cxnLst>
                  <a:cxn ang="0">
                    <a:pos x="connsiteX0" y="connsiteY0"/>
                  </a:cxn>
                  <a:cxn ang="0">
                    <a:pos x="connsiteX1" y="connsiteY1"/>
                  </a:cxn>
                  <a:cxn ang="0">
                    <a:pos x="connsiteX2" y="connsiteY2"/>
                  </a:cxn>
                  <a:cxn ang="0">
                    <a:pos x="connsiteX3" y="connsiteY3"/>
                  </a:cxn>
                </a:cxnLst>
                <a:rect l="l" t="t" r="r" b="b"/>
                <a:pathLst>
                  <a:path w="2927445" h="1856095">
                    <a:moveTo>
                      <a:pt x="532262" y="0"/>
                    </a:moveTo>
                    <a:lnTo>
                      <a:pt x="2927445" y="1856095"/>
                    </a:lnTo>
                    <a:lnTo>
                      <a:pt x="0" y="1357952"/>
                    </a:lnTo>
                    <a:lnTo>
                      <a:pt x="0" y="1357952"/>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4" name="Freeform 36">
                <a:extLst>
                  <a:ext uri="{FF2B5EF4-FFF2-40B4-BE49-F238E27FC236}">
                    <a16:creationId xmlns:a16="http://schemas.microsoft.com/office/drawing/2014/main" id="{D76AECE9-B8F8-4D61-9EAA-0B7D757E3881}"/>
                  </a:ext>
                </a:extLst>
              </p:cNvPr>
              <p:cNvSpPr/>
              <p:nvPr/>
            </p:nvSpPr>
            <p:spPr>
              <a:xfrm>
                <a:off x="5022376" y="1255594"/>
                <a:ext cx="1699146" cy="1555845"/>
              </a:xfrm>
              <a:custGeom>
                <a:avLst/>
                <a:gdLst>
                  <a:gd name="connsiteX0" fmla="*/ 1535373 w 1699146"/>
                  <a:gd name="connsiteY0" fmla="*/ 0 h 1555845"/>
                  <a:gd name="connsiteX1" fmla="*/ 0 w 1699146"/>
                  <a:gd name="connsiteY1" fmla="*/ 1009934 h 1555845"/>
                  <a:gd name="connsiteX2" fmla="*/ 1699146 w 1699146"/>
                  <a:gd name="connsiteY2" fmla="*/ 1555845 h 1555845"/>
                </a:gdLst>
                <a:ahLst/>
                <a:cxnLst>
                  <a:cxn ang="0">
                    <a:pos x="connsiteX0" y="connsiteY0"/>
                  </a:cxn>
                  <a:cxn ang="0">
                    <a:pos x="connsiteX1" y="connsiteY1"/>
                  </a:cxn>
                  <a:cxn ang="0">
                    <a:pos x="connsiteX2" y="connsiteY2"/>
                  </a:cxn>
                </a:cxnLst>
                <a:rect l="l" t="t" r="r" b="b"/>
                <a:pathLst>
                  <a:path w="1699146" h="1555845">
                    <a:moveTo>
                      <a:pt x="1535373" y="0"/>
                    </a:moveTo>
                    <a:lnTo>
                      <a:pt x="0" y="1009934"/>
                    </a:lnTo>
                    <a:lnTo>
                      <a:pt x="1699146" y="1555845"/>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5" name="Freeform 37">
                <a:extLst>
                  <a:ext uri="{FF2B5EF4-FFF2-40B4-BE49-F238E27FC236}">
                    <a16:creationId xmlns:a16="http://schemas.microsoft.com/office/drawing/2014/main" id="{1E4A7AA6-72DC-4A3A-AB45-47660506D733}"/>
                  </a:ext>
                </a:extLst>
              </p:cNvPr>
              <p:cNvSpPr/>
              <p:nvPr/>
            </p:nvSpPr>
            <p:spPr>
              <a:xfrm>
                <a:off x="5192973" y="2606722"/>
                <a:ext cx="2947917" cy="1542197"/>
              </a:xfrm>
              <a:custGeom>
                <a:avLst/>
                <a:gdLst>
                  <a:gd name="connsiteX0" fmla="*/ 2872854 w 2947917"/>
                  <a:gd name="connsiteY0" fmla="*/ 0 h 1542197"/>
                  <a:gd name="connsiteX1" fmla="*/ 0 w 2947917"/>
                  <a:gd name="connsiteY1" fmla="*/ 682388 h 1542197"/>
                  <a:gd name="connsiteX2" fmla="*/ 2947917 w 2947917"/>
                  <a:gd name="connsiteY2" fmla="*/ 1542197 h 1542197"/>
                </a:gdLst>
                <a:ahLst/>
                <a:cxnLst>
                  <a:cxn ang="0">
                    <a:pos x="connsiteX0" y="connsiteY0"/>
                  </a:cxn>
                  <a:cxn ang="0">
                    <a:pos x="connsiteX1" y="connsiteY1"/>
                  </a:cxn>
                  <a:cxn ang="0">
                    <a:pos x="connsiteX2" y="connsiteY2"/>
                  </a:cxn>
                </a:cxnLst>
                <a:rect l="l" t="t" r="r" b="b"/>
                <a:pathLst>
                  <a:path w="2947917" h="1542197">
                    <a:moveTo>
                      <a:pt x="2872854" y="0"/>
                    </a:moveTo>
                    <a:lnTo>
                      <a:pt x="0" y="682388"/>
                    </a:lnTo>
                    <a:lnTo>
                      <a:pt x="2947917" y="1542197"/>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6" name="Freeform 38">
                <a:extLst>
                  <a:ext uri="{FF2B5EF4-FFF2-40B4-BE49-F238E27FC236}">
                    <a16:creationId xmlns:a16="http://schemas.microsoft.com/office/drawing/2014/main" id="{7B107372-5D80-4622-B355-C17EE6EA8D63}"/>
                  </a:ext>
                </a:extLst>
              </p:cNvPr>
              <p:cNvSpPr/>
              <p:nvPr/>
            </p:nvSpPr>
            <p:spPr>
              <a:xfrm>
                <a:off x="1663195" y="3195406"/>
                <a:ext cx="3086225" cy="1492600"/>
              </a:xfrm>
              <a:custGeom>
                <a:avLst/>
                <a:gdLst>
                  <a:gd name="connsiteX0" fmla="*/ 0 w 3063922"/>
                  <a:gd name="connsiteY0" fmla="*/ 0 h 1514902"/>
                  <a:gd name="connsiteX1" fmla="*/ 3063922 w 3063922"/>
                  <a:gd name="connsiteY1" fmla="*/ 402609 h 1514902"/>
                  <a:gd name="connsiteX2" fmla="*/ 225188 w 3063922"/>
                  <a:gd name="connsiteY2" fmla="*/ 1514902 h 1514902"/>
                  <a:gd name="connsiteX0" fmla="*/ 0 w 3086225"/>
                  <a:gd name="connsiteY0" fmla="*/ 0 h 1492600"/>
                  <a:gd name="connsiteX1" fmla="*/ 3086225 w 3086225"/>
                  <a:gd name="connsiteY1" fmla="*/ 380307 h 1492600"/>
                  <a:gd name="connsiteX2" fmla="*/ 247491 w 3086225"/>
                  <a:gd name="connsiteY2" fmla="*/ 1492600 h 1492600"/>
                </a:gdLst>
                <a:ahLst/>
                <a:cxnLst>
                  <a:cxn ang="0">
                    <a:pos x="connsiteX0" y="connsiteY0"/>
                  </a:cxn>
                  <a:cxn ang="0">
                    <a:pos x="connsiteX1" y="connsiteY1"/>
                  </a:cxn>
                  <a:cxn ang="0">
                    <a:pos x="connsiteX2" y="connsiteY2"/>
                  </a:cxn>
                </a:cxnLst>
                <a:rect l="l" t="t" r="r" b="b"/>
                <a:pathLst>
                  <a:path w="3086225" h="1492600">
                    <a:moveTo>
                      <a:pt x="0" y="0"/>
                    </a:moveTo>
                    <a:lnTo>
                      <a:pt x="3086225" y="380307"/>
                    </a:lnTo>
                    <a:lnTo>
                      <a:pt x="247491" y="1492600"/>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7" name="Freeform 39">
                <a:extLst>
                  <a:ext uri="{FF2B5EF4-FFF2-40B4-BE49-F238E27FC236}">
                    <a16:creationId xmlns:a16="http://schemas.microsoft.com/office/drawing/2014/main" id="{4BA0E858-F497-4BAE-A8E4-AB90EF6EFF81}"/>
                  </a:ext>
                </a:extLst>
              </p:cNvPr>
              <p:cNvSpPr/>
              <p:nvPr/>
            </p:nvSpPr>
            <p:spPr>
              <a:xfrm>
                <a:off x="1897039" y="4046561"/>
                <a:ext cx="2033516" cy="2026693"/>
              </a:xfrm>
              <a:custGeom>
                <a:avLst/>
                <a:gdLst>
                  <a:gd name="connsiteX0" fmla="*/ 0 w 2033516"/>
                  <a:gd name="connsiteY0" fmla="*/ 948520 h 2026693"/>
                  <a:gd name="connsiteX1" fmla="*/ 2033516 w 2033516"/>
                  <a:gd name="connsiteY1" fmla="*/ 0 h 2026693"/>
                  <a:gd name="connsiteX2" fmla="*/ 1009934 w 2033516"/>
                  <a:gd name="connsiteY2" fmla="*/ 2026693 h 2026693"/>
                </a:gdLst>
                <a:ahLst/>
                <a:cxnLst>
                  <a:cxn ang="0">
                    <a:pos x="connsiteX0" y="connsiteY0"/>
                  </a:cxn>
                  <a:cxn ang="0">
                    <a:pos x="connsiteX1" y="connsiteY1"/>
                  </a:cxn>
                  <a:cxn ang="0">
                    <a:pos x="connsiteX2" y="connsiteY2"/>
                  </a:cxn>
                </a:cxnLst>
                <a:rect l="l" t="t" r="r" b="b"/>
                <a:pathLst>
                  <a:path w="2033516" h="2026693">
                    <a:moveTo>
                      <a:pt x="0" y="948520"/>
                    </a:moveTo>
                    <a:lnTo>
                      <a:pt x="2033516" y="0"/>
                    </a:lnTo>
                    <a:lnTo>
                      <a:pt x="1009934" y="2026693"/>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8" name="Freeform 40">
                <a:extLst>
                  <a:ext uri="{FF2B5EF4-FFF2-40B4-BE49-F238E27FC236}">
                    <a16:creationId xmlns:a16="http://schemas.microsoft.com/office/drawing/2014/main" id="{B67227A9-9F04-4DB4-9DAB-FB19E18E6A0B}"/>
                  </a:ext>
                </a:extLst>
              </p:cNvPr>
              <p:cNvSpPr/>
              <p:nvPr/>
            </p:nvSpPr>
            <p:spPr>
              <a:xfrm>
                <a:off x="5063319" y="3753134"/>
                <a:ext cx="3022980" cy="1897039"/>
              </a:xfrm>
              <a:custGeom>
                <a:avLst/>
                <a:gdLst>
                  <a:gd name="connsiteX0" fmla="*/ 3022980 w 3022980"/>
                  <a:gd name="connsiteY0" fmla="*/ 450376 h 1897039"/>
                  <a:gd name="connsiteX1" fmla="*/ 0 w 3022980"/>
                  <a:gd name="connsiteY1" fmla="*/ 0 h 1897039"/>
                  <a:gd name="connsiteX2" fmla="*/ 2463421 w 3022980"/>
                  <a:gd name="connsiteY2" fmla="*/ 1897039 h 1897039"/>
                </a:gdLst>
                <a:ahLst/>
                <a:cxnLst>
                  <a:cxn ang="0">
                    <a:pos x="connsiteX0" y="connsiteY0"/>
                  </a:cxn>
                  <a:cxn ang="0">
                    <a:pos x="connsiteX1" y="connsiteY1"/>
                  </a:cxn>
                  <a:cxn ang="0">
                    <a:pos x="connsiteX2" y="connsiteY2"/>
                  </a:cxn>
                </a:cxnLst>
                <a:rect l="l" t="t" r="r" b="b"/>
                <a:pathLst>
                  <a:path w="3022980" h="1897039">
                    <a:moveTo>
                      <a:pt x="3022980" y="450376"/>
                    </a:moveTo>
                    <a:lnTo>
                      <a:pt x="0" y="0"/>
                    </a:lnTo>
                    <a:lnTo>
                      <a:pt x="2463421" y="1897039"/>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9" name="Freeform 41">
                <a:extLst>
                  <a:ext uri="{FF2B5EF4-FFF2-40B4-BE49-F238E27FC236}">
                    <a16:creationId xmlns:a16="http://schemas.microsoft.com/office/drawing/2014/main" id="{7668F2ED-1601-468A-8D23-C72C6E03DE8A}"/>
                  </a:ext>
                </a:extLst>
              </p:cNvPr>
              <p:cNvSpPr/>
              <p:nvPr/>
            </p:nvSpPr>
            <p:spPr>
              <a:xfrm>
                <a:off x="5349922" y="4626591"/>
                <a:ext cx="1692323" cy="1774209"/>
              </a:xfrm>
              <a:custGeom>
                <a:avLst/>
                <a:gdLst>
                  <a:gd name="connsiteX0" fmla="*/ 1692323 w 1692323"/>
                  <a:gd name="connsiteY0" fmla="*/ 750627 h 1774209"/>
                  <a:gd name="connsiteX1" fmla="*/ 0 w 1692323"/>
                  <a:gd name="connsiteY1" fmla="*/ 0 h 1774209"/>
                  <a:gd name="connsiteX2" fmla="*/ 600502 w 1692323"/>
                  <a:gd name="connsiteY2" fmla="*/ 1774209 h 1774209"/>
                </a:gdLst>
                <a:ahLst/>
                <a:cxnLst>
                  <a:cxn ang="0">
                    <a:pos x="connsiteX0" y="connsiteY0"/>
                  </a:cxn>
                  <a:cxn ang="0">
                    <a:pos x="connsiteX1" y="connsiteY1"/>
                  </a:cxn>
                  <a:cxn ang="0">
                    <a:pos x="connsiteX2" y="connsiteY2"/>
                  </a:cxn>
                </a:cxnLst>
                <a:rect l="l" t="t" r="r" b="b"/>
                <a:pathLst>
                  <a:path w="1692323" h="1774209">
                    <a:moveTo>
                      <a:pt x="1692323" y="750627"/>
                    </a:moveTo>
                    <a:lnTo>
                      <a:pt x="0" y="0"/>
                    </a:lnTo>
                    <a:lnTo>
                      <a:pt x="600502" y="1774209"/>
                    </a:lnTo>
                  </a:path>
                </a:pathLst>
              </a:cu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grpSp>
          <p:nvGrpSpPr>
            <p:cNvPr id="13" name="Group 12">
              <a:extLst>
                <a:ext uri="{FF2B5EF4-FFF2-40B4-BE49-F238E27FC236}">
                  <a16:creationId xmlns:a16="http://schemas.microsoft.com/office/drawing/2014/main" id="{B4C01C88-078F-4CB7-BB16-246A979BD4AE}"/>
                </a:ext>
              </a:extLst>
            </p:cNvPr>
            <p:cNvGrpSpPr/>
            <p:nvPr/>
          </p:nvGrpSpPr>
          <p:grpSpPr>
            <a:xfrm>
              <a:off x="1184032" y="1085853"/>
              <a:ext cx="1629507" cy="1629507"/>
              <a:chOff x="1184032" y="1314450"/>
              <a:chExt cx="1629507" cy="1629507"/>
            </a:xfrm>
          </p:grpSpPr>
          <p:sp>
            <p:nvSpPr>
              <p:cNvPr id="39" name="Oval 38">
                <a:extLst>
                  <a:ext uri="{FF2B5EF4-FFF2-40B4-BE49-F238E27FC236}">
                    <a16:creationId xmlns:a16="http://schemas.microsoft.com/office/drawing/2014/main" id="{B185CBAC-98A5-47C3-8C59-49A416AD2BAE}"/>
                  </a:ext>
                </a:extLst>
              </p:cNvPr>
              <p:cNvSpPr/>
              <p:nvPr/>
            </p:nvSpPr>
            <p:spPr>
              <a:xfrm>
                <a:off x="1184032" y="1314450"/>
                <a:ext cx="1629507" cy="1629507"/>
              </a:xfrm>
              <a:prstGeom prst="ellipse">
                <a:avLst/>
              </a:prstGeom>
              <a:solidFill>
                <a:schemeClr val="accent2">
                  <a:lumMod val="5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0" name="TextBox 39">
                <a:extLst>
                  <a:ext uri="{FF2B5EF4-FFF2-40B4-BE49-F238E27FC236}">
                    <a16:creationId xmlns:a16="http://schemas.microsoft.com/office/drawing/2014/main" id="{D77B7319-B0E5-4FBD-AA18-CCA9CE3C4E13}"/>
                  </a:ext>
                </a:extLst>
              </p:cNvPr>
              <p:cNvSpPr txBox="1"/>
              <p:nvPr/>
            </p:nvSpPr>
            <p:spPr>
              <a:xfrm>
                <a:off x="1476004" y="1454963"/>
                <a:ext cx="1045560" cy="1155380"/>
              </a:xfrm>
              <a:prstGeom prst="rect">
                <a:avLst/>
              </a:prstGeom>
              <a:noFill/>
            </p:spPr>
            <p:txBody>
              <a:bodyPr wrap="none" rtlCol="0">
                <a:spAutoFit/>
              </a:bodyPr>
              <a:lstStyle/>
              <a:p>
                <a:pPr algn="ctr"/>
                <a:r>
                  <a:rPr lang="en-US" sz="1400" b="1" dirty="0">
                    <a:solidFill>
                      <a:schemeClr val="bg1"/>
                    </a:solidFill>
                  </a:rPr>
                  <a:t>Hepatic</a:t>
                </a:r>
              </a:p>
              <a:p>
                <a:pPr algn="ctr">
                  <a:spcBef>
                    <a:spcPts val="840"/>
                  </a:spcBef>
                </a:pPr>
                <a:r>
                  <a:rPr lang="en-US" sz="1100" dirty="0">
                    <a:solidFill>
                      <a:schemeClr val="bg1"/>
                    </a:solidFill>
                  </a:rPr>
                  <a:t>Autoimmune</a:t>
                </a:r>
                <a:br>
                  <a:rPr lang="en-US" sz="1100" dirty="0">
                    <a:solidFill>
                      <a:schemeClr val="bg1"/>
                    </a:solidFill>
                  </a:rPr>
                </a:br>
                <a:r>
                  <a:rPr lang="en-US" sz="1100" dirty="0">
                    <a:solidFill>
                      <a:schemeClr val="bg1"/>
                    </a:solidFill>
                  </a:rPr>
                  <a:t>hepatitis</a:t>
                </a:r>
                <a:br>
                  <a:rPr lang="en-US" sz="1100" dirty="0">
                    <a:solidFill>
                      <a:schemeClr val="bg1"/>
                    </a:solidFill>
                  </a:rPr>
                </a:br>
                <a:r>
                  <a:rPr lang="en-US" sz="1100" dirty="0">
                    <a:solidFill>
                      <a:schemeClr val="bg1"/>
                    </a:solidFill>
                  </a:rPr>
                  <a:t>ALT/AST</a:t>
                </a:r>
                <a:br>
                  <a:rPr lang="en-US" sz="1100" dirty="0">
                    <a:solidFill>
                      <a:schemeClr val="bg1"/>
                    </a:solidFill>
                  </a:rPr>
                </a:br>
                <a:r>
                  <a:rPr lang="en-US" sz="1100" dirty="0">
                    <a:solidFill>
                      <a:schemeClr val="bg1"/>
                    </a:solidFill>
                  </a:rPr>
                  <a:t>increases</a:t>
                </a:r>
                <a:endParaRPr lang="en-US" sz="1400" baseline="30000" dirty="0">
                  <a:solidFill>
                    <a:schemeClr val="bg1"/>
                  </a:solidFill>
                </a:endParaRPr>
              </a:p>
            </p:txBody>
          </p:sp>
          <p:cxnSp>
            <p:nvCxnSpPr>
              <p:cNvPr id="41" name="Straight Connector 40">
                <a:extLst>
                  <a:ext uri="{FF2B5EF4-FFF2-40B4-BE49-F238E27FC236}">
                    <a16:creationId xmlns:a16="http://schemas.microsoft.com/office/drawing/2014/main" id="{BB280002-3758-4A70-9ED3-C121F3D3F956}"/>
                  </a:ext>
                </a:extLst>
              </p:cNvPr>
              <p:cNvCxnSpPr/>
              <p:nvPr/>
            </p:nvCxnSpPr>
            <p:spPr>
              <a:xfrm>
                <a:off x="1336432" y="1828800"/>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a:extLst>
                <a:ext uri="{FF2B5EF4-FFF2-40B4-BE49-F238E27FC236}">
                  <a16:creationId xmlns:a16="http://schemas.microsoft.com/office/drawing/2014/main" id="{1D4B5B38-B689-47C1-80CE-FA659325F79B}"/>
                </a:ext>
              </a:extLst>
            </p:cNvPr>
            <p:cNvGrpSpPr/>
            <p:nvPr/>
          </p:nvGrpSpPr>
          <p:grpSpPr>
            <a:xfrm>
              <a:off x="771437" y="2948378"/>
              <a:ext cx="1629507" cy="1629507"/>
              <a:chOff x="2589086" y="3745687"/>
              <a:chExt cx="1629507" cy="1629507"/>
            </a:xfrm>
          </p:grpSpPr>
          <p:sp>
            <p:nvSpPr>
              <p:cNvPr id="36" name="Oval 35">
                <a:extLst>
                  <a:ext uri="{FF2B5EF4-FFF2-40B4-BE49-F238E27FC236}">
                    <a16:creationId xmlns:a16="http://schemas.microsoft.com/office/drawing/2014/main" id="{C53E97CF-BEF5-4576-9DE9-8F21F22A5AB8}"/>
                  </a:ext>
                </a:extLst>
              </p:cNvPr>
              <p:cNvSpPr/>
              <p:nvPr/>
            </p:nvSpPr>
            <p:spPr>
              <a:xfrm>
                <a:off x="2589086" y="3745687"/>
                <a:ext cx="1629507" cy="1629507"/>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7" name="TextBox 36">
                <a:extLst>
                  <a:ext uri="{FF2B5EF4-FFF2-40B4-BE49-F238E27FC236}">
                    <a16:creationId xmlns:a16="http://schemas.microsoft.com/office/drawing/2014/main" id="{B255F164-0C1E-4550-8FDF-F9EB8593A4A4}"/>
                  </a:ext>
                </a:extLst>
              </p:cNvPr>
              <p:cNvSpPr txBox="1"/>
              <p:nvPr/>
            </p:nvSpPr>
            <p:spPr>
              <a:xfrm>
                <a:off x="2786450" y="4102976"/>
                <a:ext cx="1234782" cy="895013"/>
              </a:xfrm>
              <a:prstGeom prst="rect">
                <a:avLst/>
              </a:prstGeom>
              <a:noFill/>
            </p:spPr>
            <p:txBody>
              <a:bodyPr wrap="none" rtlCol="0">
                <a:spAutoFit/>
              </a:bodyPr>
              <a:lstStyle/>
              <a:p>
                <a:pPr algn="ctr"/>
                <a:r>
                  <a:rPr lang="en-US" sz="1400" b="1" dirty="0">
                    <a:solidFill>
                      <a:schemeClr val="bg1"/>
                    </a:solidFill>
                  </a:rPr>
                  <a:t>Renal</a:t>
                </a:r>
              </a:p>
              <a:p>
                <a:pPr algn="ctr">
                  <a:spcBef>
                    <a:spcPts val="840"/>
                  </a:spcBef>
                </a:pPr>
                <a:r>
                  <a:rPr lang="en-US" sz="1400" dirty="0">
                    <a:solidFill>
                      <a:schemeClr val="bg1"/>
                    </a:solidFill>
                  </a:rPr>
                  <a:t>Nephritis</a:t>
                </a:r>
                <a:br>
                  <a:rPr lang="en-US" sz="1400" dirty="0">
                    <a:solidFill>
                      <a:schemeClr val="bg1"/>
                    </a:solidFill>
                  </a:rPr>
                </a:br>
                <a:r>
                  <a:rPr lang="en-US" sz="1400" dirty="0">
                    <a:solidFill>
                      <a:schemeClr val="bg1"/>
                    </a:solidFill>
                  </a:rPr>
                  <a:t>Renal failure</a:t>
                </a:r>
                <a:endParaRPr lang="en-US" sz="1600" baseline="30000" dirty="0">
                  <a:solidFill>
                    <a:schemeClr val="bg1"/>
                  </a:solidFill>
                </a:endParaRPr>
              </a:p>
            </p:txBody>
          </p:sp>
          <p:cxnSp>
            <p:nvCxnSpPr>
              <p:cNvPr id="38" name="Straight Connector 37">
                <a:extLst>
                  <a:ext uri="{FF2B5EF4-FFF2-40B4-BE49-F238E27FC236}">
                    <a16:creationId xmlns:a16="http://schemas.microsoft.com/office/drawing/2014/main" id="{5586F7CD-5465-447C-ABC7-599F485AE76B}"/>
                  </a:ext>
                </a:extLst>
              </p:cNvPr>
              <p:cNvCxnSpPr/>
              <p:nvPr/>
            </p:nvCxnSpPr>
            <p:spPr>
              <a:xfrm>
                <a:off x="2741486" y="4476813"/>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58513976-158B-4266-921C-A6F4B7522393}"/>
                </a:ext>
              </a:extLst>
            </p:cNvPr>
            <p:cNvGrpSpPr/>
            <p:nvPr/>
          </p:nvGrpSpPr>
          <p:grpSpPr>
            <a:xfrm>
              <a:off x="1407059" y="4701696"/>
              <a:ext cx="1629507" cy="1629507"/>
              <a:chOff x="2589086" y="3745687"/>
              <a:chExt cx="1629507" cy="1629507"/>
            </a:xfrm>
          </p:grpSpPr>
          <p:sp>
            <p:nvSpPr>
              <p:cNvPr id="33" name="Oval 32">
                <a:extLst>
                  <a:ext uri="{FF2B5EF4-FFF2-40B4-BE49-F238E27FC236}">
                    <a16:creationId xmlns:a16="http://schemas.microsoft.com/office/drawing/2014/main" id="{0A917B57-D01E-4E72-88C0-BF42F171ED88}"/>
                  </a:ext>
                </a:extLst>
              </p:cNvPr>
              <p:cNvSpPr/>
              <p:nvPr/>
            </p:nvSpPr>
            <p:spPr>
              <a:xfrm>
                <a:off x="2589086" y="3745687"/>
                <a:ext cx="1629507" cy="1629507"/>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4" name="TextBox 33">
                <a:extLst>
                  <a:ext uri="{FF2B5EF4-FFF2-40B4-BE49-F238E27FC236}">
                    <a16:creationId xmlns:a16="http://schemas.microsoft.com/office/drawing/2014/main" id="{6004965B-2A5B-4E21-88A0-2C5D2559DCA0}"/>
                  </a:ext>
                </a:extLst>
              </p:cNvPr>
              <p:cNvSpPr txBox="1"/>
              <p:nvPr/>
            </p:nvSpPr>
            <p:spPr>
              <a:xfrm>
                <a:off x="2722139" y="4013768"/>
                <a:ext cx="1363405" cy="1122834"/>
              </a:xfrm>
              <a:prstGeom prst="rect">
                <a:avLst/>
              </a:prstGeom>
              <a:noFill/>
            </p:spPr>
            <p:txBody>
              <a:bodyPr wrap="none" rtlCol="0">
                <a:spAutoFit/>
              </a:bodyPr>
              <a:lstStyle/>
              <a:p>
                <a:pPr algn="ctr"/>
                <a:r>
                  <a:rPr lang="en-US" sz="1400" b="1" dirty="0"/>
                  <a:t>Skin</a:t>
                </a:r>
              </a:p>
              <a:p>
                <a:pPr algn="ctr">
                  <a:spcBef>
                    <a:spcPts val="840"/>
                  </a:spcBef>
                </a:pPr>
                <a:r>
                  <a:rPr lang="en-US" sz="1400" dirty="0"/>
                  <a:t>Macropapular</a:t>
                </a:r>
                <a:br>
                  <a:rPr lang="en-US" sz="1400" dirty="0"/>
                </a:br>
                <a:r>
                  <a:rPr lang="en-US" sz="1400" dirty="0"/>
                  <a:t>rash</a:t>
                </a:r>
                <a:br>
                  <a:rPr lang="en-US" sz="1400" dirty="0"/>
                </a:br>
                <a:r>
                  <a:rPr lang="en-US" sz="1400" dirty="0"/>
                  <a:t>Pruritus</a:t>
                </a:r>
                <a:endParaRPr lang="en-US" sz="1600" baseline="30000" dirty="0"/>
              </a:p>
            </p:txBody>
          </p:sp>
          <p:cxnSp>
            <p:nvCxnSpPr>
              <p:cNvPr id="35" name="Straight Connector 34">
                <a:extLst>
                  <a:ext uri="{FF2B5EF4-FFF2-40B4-BE49-F238E27FC236}">
                    <a16:creationId xmlns:a16="http://schemas.microsoft.com/office/drawing/2014/main" id="{D43C1E06-BDA9-489B-A4EF-D8E0C00ADD07}"/>
                  </a:ext>
                </a:extLst>
              </p:cNvPr>
              <p:cNvCxnSpPr/>
              <p:nvPr/>
            </p:nvCxnSpPr>
            <p:spPr>
              <a:xfrm>
                <a:off x="2741486" y="4387605"/>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0C0F0E8F-B9EE-4378-AE4A-920E61506AE2}"/>
                </a:ext>
              </a:extLst>
            </p:cNvPr>
            <p:cNvGrpSpPr/>
            <p:nvPr/>
          </p:nvGrpSpPr>
          <p:grpSpPr>
            <a:xfrm>
              <a:off x="6054398" y="960190"/>
              <a:ext cx="1629507" cy="1629507"/>
              <a:chOff x="1184032" y="1314450"/>
              <a:chExt cx="1629507" cy="1629507"/>
            </a:xfrm>
          </p:grpSpPr>
          <p:sp>
            <p:nvSpPr>
              <p:cNvPr id="30" name="Oval 29">
                <a:extLst>
                  <a:ext uri="{FF2B5EF4-FFF2-40B4-BE49-F238E27FC236}">
                    <a16:creationId xmlns:a16="http://schemas.microsoft.com/office/drawing/2014/main" id="{B2D9D786-D704-4EBA-BA1A-856B442BEECE}"/>
                  </a:ext>
                </a:extLst>
              </p:cNvPr>
              <p:cNvSpPr/>
              <p:nvPr/>
            </p:nvSpPr>
            <p:spPr>
              <a:xfrm>
                <a:off x="1184032" y="1314450"/>
                <a:ext cx="1629507" cy="1629507"/>
              </a:xfrm>
              <a:prstGeom prst="ellipse">
                <a:avLst/>
              </a:prstGeom>
              <a:solidFill>
                <a:schemeClr val="accent6">
                  <a:lumMod val="75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1" name="TextBox 30">
                <a:extLst>
                  <a:ext uri="{FF2B5EF4-FFF2-40B4-BE49-F238E27FC236}">
                    <a16:creationId xmlns:a16="http://schemas.microsoft.com/office/drawing/2014/main" id="{18E03BA5-586F-49B2-B802-CB795CF0F0F0}"/>
                  </a:ext>
                </a:extLst>
              </p:cNvPr>
              <p:cNvSpPr txBox="1"/>
              <p:nvPr/>
            </p:nvSpPr>
            <p:spPr>
              <a:xfrm>
                <a:off x="1392644" y="1454963"/>
                <a:ext cx="1212284" cy="976378"/>
              </a:xfrm>
              <a:prstGeom prst="rect">
                <a:avLst/>
              </a:prstGeom>
              <a:noFill/>
            </p:spPr>
            <p:txBody>
              <a:bodyPr wrap="none" rtlCol="0">
                <a:spAutoFit/>
              </a:bodyPr>
              <a:lstStyle/>
              <a:p>
                <a:pPr algn="ctr"/>
                <a:r>
                  <a:rPr lang="en-US" sz="1400" b="1" dirty="0">
                    <a:solidFill>
                      <a:schemeClr val="bg1"/>
                    </a:solidFill>
                  </a:rPr>
                  <a:t>Endocrine</a:t>
                </a:r>
              </a:p>
              <a:p>
                <a:pPr algn="ctr">
                  <a:spcBef>
                    <a:spcPts val="840"/>
                  </a:spcBef>
                </a:pPr>
                <a:r>
                  <a:rPr lang="en-US" sz="1100" dirty="0">
                    <a:solidFill>
                      <a:schemeClr val="bg1"/>
                    </a:solidFill>
                  </a:rPr>
                  <a:t>Hypophysitis</a:t>
                </a:r>
                <a:br>
                  <a:rPr lang="en-US" sz="1100" dirty="0">
                    <a:solidFill>
                      <a:schemeClr val="bg1"/>
                    </a:solidFill>
                  </a:rPr>
                </a:br>
                <a:r>
                  <a:rPr lang="en-US" sz="1100" dirty="0">
                    <a:solidFill>
                      <a:schemeClr val="bg1"/>
                    </a:solidFill>
                  </a:rPr>
                  <a:t>Thyroiditis</a:t>
                </a:r>
                <a:br>
                  <a:rPr lang="en-US" sz="1100" dirty="0">
                    <a:solidFill>
                      <a:schemeClr val="bg1"/>
                    </a:solidFill>
                  </a:rPr>
                </a:br>
                <a:r>
                  <a:rPr lang="en-US" sz="1100" dirty="0">
                    <a:solidFill>
                      <a:schemeClr val="bg1"/>
                    </a:solidFill>
                  </a:rPr>
                  <a:t>Type 1 diabetes</a:t>
                </a:r>
                <a:endParaRPr lang="en-US" sz="1400" baseline="30000" dirty="0">
                  <a:solidFill>
                    <a:schemeClr val="bg1"/>
                  </a:solidFill>
                </a:endParaRPr>
              </a:p>
            </p:txBody>
          </p:sp>
          <p:cxnSp>
            <p:nvCxnSpPr>
              <p:cNvPr id="32" name="Straight Connector 31">
                <a:extLst>
                  <a:ext uri="{FF2B5EF4-FFF2-40B4-BE49-F238E27FC236}">
                    <a16:creationId xmlns:a16="http://schemas.microsoft.com/office/drawing/2014/main" id="{42106364-6F78-4858-BD54-B86CD71EB07A}"/>
                  </a:ext>
                </a:extLst>
              </p:cNvPr>
              <p:cNvCxnSpPr/>
              <p:nvPr/>
            </p:nvCxnSpPr>
            <p:spPr>
              <a:xfrm>
                <a:off x="1336432" y="1828800"/>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8" name="Group 17">
              <a:extLst>
                <a:ext uri="{FF2B5EF4-FFF2-40B4-BE49-F238E27FC236}">
                  <a16:creationId xmlns:a16="http://schemas.microsoft.com/office/drawing/2014/main" id="{F9201F36-318A-4C97-8A98-55DB597B7A87}"/>
                </a:ext>
              </a:extLst>
            </p:cNvPr>
            <p:cNvGrpSpPr/>
            <p:nvPr/>
          </p:nvGrpSpPr>
          <p:grpSpPr>
            <a:xfrm>
              <a:off x="7506774" y="2335060"/>
              <a:ext cx="1629507" cy="1629507"/>
              <a:chOff x="2589086" y="3745687"/>
              <a:chExt cx="1629507" cy="1629507"/>
            </a:xfrm>
          </p:grpSpPr>
          <p:sp>
            <p:nvSpPr>
              <p:cNvPr id="27" name="Oval 26">
                <a:extLst>
                  <a:ext uri="{FF2B5EF4-FFF2-40B4-BE49-F238E27FC236}">
                    <a16:creationId xmlns:a16="http://schemas.microsoft.com/office/drawing/2014/main" id="{DE600E65-1A8C-41D7-8A16-8D6F9D8E46ED}"/>
                  </a:ext>
                </a:extLst>
              </p:cNvPr>
              <p:cNvSpPr/>
              <p:nvPr/>
            </p:nvSpPr>
            <p:spPr>
              <a:xfrm>
                <a:off x="2589086" y="3745687"/>
                <a:ext cx="1629507" cy="1629507"/>
              </a:xfrm>
              <a:prstGeom prst="ellipse">
                <a:avLst/>
              </a:prstGeom>
              <a:solidFill>
                <a:schemeClr val="accent6"/>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8" name="TextBox 27">
                <a:extLst>
                  <a:ext uri="{FF2B5EF4-FFF2-40B4-BE49-F238E27FC236}">
                    <a16:creationId xmlns:a16="http://schemas.microsoft.com/office/drawing/2014/main" id="{88412852-F849-4772-9788-D6392FD20E9D}"/>
                  </a:ext>
                </a:extLst>
              </p:cNvPr>
              <p:cNvSpPr txBox="1"/>
              <p:nvPr/>
            </p:nvSpPr>
            <p:spPr>
              <a:xfrm>
                <a:off x="2791311" y="4214487"/>
                <a:ext cx="1225054" cy="667191"/>
              </a:xfrm>
              <a:prstGeom prst="rect">
                <a:avLst/>
              </a:prstGeom>
              <a:noFill/>
            </p:spPr>
            <p:txBody>
              <a:bodyPr wrap="none" rtlCol="0">
                <a:spAutoFit/>
              </a:bodyPr>
              <a:lstStyle/>
              <a:p>
                <a:pPr algn="ctr"/>
                <a:r>
                  <a:rPr lang="en-US" sz="1400" b="1" dirty="0">
                    <a:solidFill>
                      <a:schemeClr val="bg1"/>
                    </a:solidFill>
                  </a:rPr>
                  <a:t>Respiratory</a:t>
                </a:r>
              </a:p>
              <a:p>
                <a:pPr algn="ctr">
                  <a:spcBef>
                    <a:spcPts val="840"/>
                  </a:spcBef>
                </a:pPr>
                <a:r>
                  <a:rPr lang="en-US" sz="1400" dirty="0">
                    <a:solidFill>
                      <a:schemeClr val="bg1"/>
                    </a:solidFill>
                  </a:rPr>
                  <a:t>Pneumonitis</a:t>
                </a:r>
                <a:endParaRPr lang="en-US" sz="1600" baseline="30000" dirty="0">
                  <a:solidFill>
                    <a:schemeClr val="bg1"/>
                  </a:solidFill>
                </a:endParaRPr>
              </a:p>
            </p:txBody>
          </p:sp>
          <p:cxnSp>
            <p:nvCxnSpPr>
              <p:cNvPr id="29" name="Straight Connector 28">
                <a:extLst>
                  <a:ext uri="{FF2B5EF4-FFF2-40B4-BE49-F238E27FC236}">
                    <a16:creationId xmlns:a16="http://schemas.microsoft.com/office/drawing/2014/main" id="{7DE1E8D1-1456-4F7E-AE70-7DA2BCEEBA10}"/>
                  </a:ext>
                </a:extLst>
              </p:cNvPr>
              <p:cNvCxnSpPr/>
              <p:nvPr/>
            </p:nvCxnSpPr>
            <p:spPr>
              <a:xfrm>
                <a:off x="2741486" y="4588325"/>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a:extLst>
                <a:ext uri="{FF2B5EF4-FFF2-40B4-BE49-F238E27FC236}">
                  <a16:creationId xmlns:a16="http://schemas.microsoft.com/office/drawing/2014/main" id="{8CEF3854-6543-4C4C-A418-1410018CD69E}"/>
                </a:ext>
              </a:extLst>
            </p:cNvPr>
            <p:cNvGrpSpPr/>
            <p:nvPr/>
          </p:nvGrpSpPr>
          <p:grpSpPr>
            <a:xfrm>
              <a:off x="5845242" y="5059270"/>
              <a:ext cx="1629507" cy="1629507"/>
              <a:chOff x="2589086" y="3745687"/>
              <a:chExt cx="1629507" cy="1629507"/>
            </a:xfrm>
          </p:grpSpPr>
          <p:sp>
            <p:nvSpPr>
              <p:cNvPr id="24" name="Oval 23">
                <a:extLst>
                  <a:ext uri="{FF2B5EF4-FFF2-40B4-BE49-F238E27FC236}">
                    <a16:creationId xmlns:a16="http://schemas.microsoft.com/office/drawing/2014/main" id="{1FF5D7EE-0B9B-4418-892F-A58DE666D2F5}"/>
                  </a:ext>
                </a:extLst>
              </p:cNvPr>
              <p:cNvSpPr/>
              <p:nvPr/>
            </p:nvSpPr>
            <p:spPr>
              <a:xfrm>
                <a:off x="2589086" y="3745687"/>
                <a:ext cx="1629507" cy="1629507"/>
              </a:xfrm>
              <a:prstGeom prst="ellipse">
                <a:avLst/>
              </a:prstGeom>
              <a:solidFill>
                <a:schemeClr val="accent4"/>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5" name="TextBox 24">
                <a:extLst>
                  <a:ext uri="{FF2B5EF4-FFF2-40B4-BE49-F238E27FC236}">
                    <a16:creationId xmlns:a16="http://schemas.microsoft.com/office/drawing/2014/main" id="{3558F73E-E3E6-4966-B4A2-AE7AF65B7962}"/>
                  </a:ext>
                </a:extLst>
              </p:cNvPr>
              <p:cNvSpPr txBox="1"/>
              <p:nvPr/>
            </p:nvSpPr>
            <p:spPr>
              <a:xfrm>
                <a:off x="2661622" y="4011727"/>
                <a:ext cx="1484435" cy="1122834"/>
              </a:xfrm>
              <a:prstGeom prst="rect">
                <a:avLst/>
              </a:prstGeom>
              <a:noFill/>
            </p:spPr>
            <p:txBody>
              <a:bodyPr wrap="none" rtlCol="0">
                <a:spAutoFit/>
              </a:bodyPr>
              <a:lstStyle/>
              <a:p>
                <a:pPr algn="ctr"/>
                <a:r>
                  <a:rPr lang="en-US" sz="1400" b="1" dirty="0">
                    <a:solidFill>
                      <a:schemeClr val="bg1"/>
                    </a:solidFill>
                  </a:rPr>
                  <a:t>Neuromuscular</a:t>
                </a:r>
              </a:p>
              <a:p>
                <a:pPr algn="ctr">
                  <a:spcBef>
                    <a:spcPts val="840"/>
                  </a:spcBef>
                </a:pPr>
                <a:r>
                  <a:rPr lang="en-US" sz="1400" dirty="0">
                    <a:solidFill>
                      <a:schemeClr val="bg1"/>
                    </a:solidFill>
                  </a:rPr>
                  <a:t>Peripheral</a:t>
                </a:r>
                <a:br>
                  <a:rPr lang="en-US" sz="1400" dirty="0">
                    <a:solidFill>
                      <a:schemeClr val="bg1"/>
                    </a:solidFill>
                  </a:rPr>
                </a:br>
                <a:r>
                  <a:rPr lang="en-US" sz="1400" dirty="0">
                    <a:solidFill>
                      <a:schemeClr val="bg1"/>
                    </a:solidFill>
                  </a:rPr>
                  <a:t>sensory</a:t>
                </a:r>
                <a:br>
                  <a:rPr lang="en-US" sz="1400" dirty="0">
                    <a:solidFill>
                      <a:schemeClr val="bg1"/>
                    </a:solidFill>
                  </a:rPr>
                </a:br>
                <a:r>
                  <a:rPr lang="en-US" sz="1400" dirty="0">
                    <a:solidFill>
                      <a:schemeClr val="bg1"/>
                    </a:solidFill>
                  </a:rPr>
                  <a:t>neuropathy</a:t>
                </a:r>
                <a:endParaRPr lang="en-US" sz="1600" baseline="30000" dirty="0">
                  <a:solidFill>
                    <a:schemeClr val="bg1"/>
                  </a:solidFill>
                </a:endParaRPr>
              </a:p>
            </p:txBody>
          </p:sp>
          <p:cxnSp>
            <p:nvCxnSpPr>
              <p:cNvPr id="26" name="Straight Connector 25">
                <a:extLst>
                  <a:ext uri="{FF2B5EF4-FFF2-40B4-BE49-F238E27FC236}">
                    <a16:creationId xmlns:a16="http://schemas.microsoft.com/office/drawing/2014/main" id="{514E63DE-1A9C-4747-A905-2E22A3D59925}"/>
                  </a:ext>
                </a:extLst>
              </p:cNvPr>
              <p:cNvCxnSpPr/>
              <p:nvPr/>
            </p:nvCxnSpPr>
            <p:spPr>
              <a:xfrm>
                <a:off x="2741486" y="4385564"/>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3A3BC427-561B-4F01-96F9-B8333D6AFB92}"/>
                </a:ext>
              </a:extLst>
            </p:cNvPr>
            <p:cNvGrpSpPr/>
            <p:nvPr/>
          </p:nvGrpSpPr>
          <p:grpSpPr>
            <a:xfrm>
              <a:off x="7149934" y="3976151"/>
              <a:ext cx="1629507" cy="1629507"/>
              <a:chOff x="2589086" y="3745687"/>
              <a:chExt cx="1629507" cy="1629507"/>
            </a:xfrm>
          </p:grpSpPr>
          <p:sp>
            <p:nvSpPr>
              <p:cNvPr id="21" name="Oval 20">
                <a:extLst>
                  <a:ext uri="{FF2B5EF4-FFF2-40B4-BE49-F238E27FC236}">
                    <a16:creationId xmlns:a16="http://schemas.microsoft.com/office/drawing/2014/main" id="{41AC4970-32FA-49F6-98E9-D230ADB78E2F}"/>
                  </a:ext>
                </a:extLst>
              </p:cNvPr>
              <p:cNvSpPr/>
              <p:nvPr/>
            </p:nvSpPr>
            <p:spPr>
              <a:xfrm>
                <a:off x="2589086" y="3745687"/>
                <a:ext cx="1629507" cy="1629507"/>
              </a:xfrm>
              <a:prstGeom prst="ellipse">
                <a:avLst/>
              </a:prstGeom>
              <a:solidFill>
                <a:schemeClr val="accent4">
                  <a:lumMod val="50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2" name="TextBox 21">
                <a:extLst>
                  <a:ext uri="{FF2B5EF4-FFF2-40B4-BE49-F238E27FC236}">
                    <a16:creationId xmlns:a16="http://schemas.microsoft.com/office/drawing/2014/main" id="{1C383A0B-104E-45E8-9F86-8CBB3C8D9BC0}"/>
                  </a:ext>
                </a:extLst>
              </p:cNvPr>
              <p:cNvSpPr txBox="1"/>
              <p:nvPr/>
            </p:nvSpPr>
            <p:spPr>
              <a:xfrm>
                <a:off x="2634463" y="4214487"/>
                <a:ext cx="1538755" cy="667191"/>
              </a:xfrm>
              <a:prstGeom prst="rect">
                <a:avLst/>
              </a:prstGeom>
              <a:noFill/>
            </p:spPr>
            <p:txBody>
              <a:bodyPr wrap="none" rtlCol="0">
                <a:spAutoFit/>
              </a:bodyPr>
              <a:lstStyle/>
              <a:p>
                <a:pPr algn="ctr"/>
                <a:r>
                  <a:rPr lang="en-US" sz="1400" b="1" dirty="0">
                    <a:solidFill>
                      <a:schemeClr val="bg1"/>
                    </a:solidFill>
                  </a:rPr>
                  <a:t>Gastrointestinal</a:t>
                </a:r>
              </a:p>
              <a:p>
                <a:pPr algn="ctr">
                  <a:spcBef>
                    <a:spcPts val="840"/>
                  </a:spcBef>
                </a:pPr>
                <a:r>
                  <a:rPr lang="en-US" sz="1400" dirty="0">
                    <a:solidFill>
                      <a:schemeClr val="bg1"/>
                    </a:solidFill>
                  </a:rPr>
                  <a:t>Colitis/diarrhea</a:t>
                </a:r>
                <a:endParaRPr lang="en-US" sz="1600" baseline="30000" dirty="0">
                  <a:solidFill>
                    <a:schemeClr val="bg1"/>
                  </a:solidFill>
                </a:endParaRPr>
              </a:p>
            </p:txBody>
          </p:sp>
          <p:cxnSp>
            <p:nvCxnSpPr>
              <p:cNvPr id="23" name="Straight Connector 22">
                <a:extLst>
                  <a:ext uri="{FF2B5EF4-FFF2-40B4-BE49-F238E27FC236}">
                    <a16:creationId xmlns:a16="http://schemas.microsoft.com/office/drawing/2014/main" id="{17720AD8-601B-4B39-A4A0-34CD084B3713}"/>
                  </a:ext>
                </a:extLst>
              </p:cNvPr>
              <p:cNvCxnSpPr/>
              <p:nvPr/>
            </p:nvCxnSpPr>
            <p:spPr>
              <a:xfrm>
                <a:off x="2741486" y="4588325"/>
                <a:ext cx="1324707"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727772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AE0A5-36A0-FFDC-8E2A-80A2648AC5E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B33C2-BB22-0884-F03C-D2D96256EC53}"/>
              </a:ext>
            </a:extLst>
          </p:cNvPr>
          <p:cNvSpPr>
            <a:spLocks noGrp="1"/>
          </p:cNvSpPr>
          <p:nvPr>
            <p:ph idx="1"/>
          </p:nvPr>
        </p:nvSpPr>
        <p:spPr>
          <a:xfrm>
            <a:off x="194035" y="664136"/>
            <a:ext cx="11803929" cy="5910400"/>
          </a:xfrm>
        </p:spPr>
        <p:txBody>
          <a:bodyPr/>
          <a:lstStyle/>
          <a:p>
            <a:pPr marL="0" indent="0">
              <a:buNone/>
            </a:pPr>
            <a:r>
              <a:rPr lang="en-US" sz="2800" b="1" dirty="0">
                <a:latin typeface="Arial" panose="020B0604020202020204" pitchFamily="34" charset="0"/>
              </a:rPr>
              <a:t>Ms. R has been undergoing treatment for stage IV melanoma with Nivolumab + Ipilimumab started 2 months ago. She presents to the hospital with acute abdominal pain (cramps) and diarrhea up to 8 stools per day and inability to tolerate oral intake. Appropriate work up includes:</a:t>
            </a:r>
          </a:p>
          <a:p>
            <a:pPr marL="0" indent="0">
              <a:buNone/>
            </a:pPr>
            <a:endParaRPr lang="en-US" sz="2800" b="1" dirty="0">
              <a:latin typeface="Arial" panose="020B0604020202020204" pitchFamily="34" charset="0"/>
            </a:endParaRPr>
          </a:p>
          <a:p>
            <a:pPr marL="0" indent="0">
              <a:buNone/>
            </a:pPr>
            <a:r>
              <a:rPr lang="en-US" sz="2800" b="1" dirty="0">
                <a:latin typeface="Arial" panose="020B0604020202020204" pitchFamily="34" charset="0"/>
              </a:rPr>
              <a:t>A- CBC, CMP, TSH, and stool studies Culture: C. diff, Ova and parasites, CMV</a:t>
            </a:r>
          </a:p>
          <a:p>
            <a:pPr marL="0" indent="0">
              <a:buNone/>
            </a:pPr>
            <a:r>
              <a:rPr lang="en-US" sz="2800" b="1" dirty="0">
                <a:latin typeface="Arial" panose="020B0604020202020204" pitchFamily="34" charset="0"/>
              </a:rPr>
              <a:t>B- Fecal inflammatory markers lactoferrin, calprotectin </a:t>
            </a:r>
          </a:p>
          <a:p>
            <a:pPr marL="0" indent="0">
              <a:buNone/>
            </a:pPr>
            <a:r>
              <a:rPr lang="en-US" sz="2800" b="1" dirty="0">
                <a:latin typeface="Arial" panose="020B0604020202020204" pitchFamily="34" charset="0"/>
              </a:rPr>
              <a:t>C- CT scan abdomen and pelvis </a:t>
            </a:r>
          </a:p>
          <a:p>
            <a:pPr marL="0" indent="0">
              <a:buNone/>
            </a:pPr>
            <a:r>
              <a:rPr lang="en-US" sz="2800" b="1" dirty="0">
                <a:latin typeface="Arial" panose="020B0604020202020204" pitchFamily="34" charset="0"/>
              </a:rPr>
              <a:t>D- Colonoscopy with biopsy</a:t>
            </a:r>
          </a:p>
          <a:p>
            <a:pPr marL="0" indent="0">
              <a:buNone/>
            </a:pPr>
            <a:r>
              <a:rPr lang="en-US" sz="2800" b="1" dirty="0">
                <a:latin typeface="Arial" panose="020B0604020202020204" pitchFamily="34" charset="0"/>
              </a:rPr>
              <a:t>E- All the above </a:t>
            </a:r>
          </a:p>
          <a:p>
            <a:pPr marL="0" indent="0">
              <a:buNone/>
            </a:pPr>
            <a:endParaRPr lang="en-US" sz="2800" b="1" dirty="0">
              <a:latin typeface="Arial" panose="020B0604020202020204" pitchFamily="34" charset="0"/>
            </a:endParaRPr>
          </a:p>
          <a:p>
            <a:pPr marL="0" indent="0">
              <a:buNone/>
            </a:pPr>
            <a:endParaRPr lang="en-US" sz="2800" b="1" dirty="0">
              <a:latin typeface="Arial" panose="020B0604020202020204" pitchFamily="34" charset="0"/>
            </a:endParaRPr>
          </a:p>
          <a:p>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75CE3B97-E6DE-BA14-7974-5A6EFB6D739E}"/>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87A3977A-C86E-E7EC-4E05-2D932E363EAB}"/>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extBox 5">
            <a:extLst>
              <a:ext uri="{FF2B5EF4-FFF2-40B4-BE49-F238E27FC236}">
                <a16:creationId xmlns:a16="http://schemas.microsoft.com/office/drawing/2014/main" id="{F7088631-483F-EAE6-F88D-58B1F11C2ECD}"/>
              </a:ext>
            </a:extLst>
          </p:cNvPr>
          <p:cNvSpPr txBox="1"/>
          <p:nvPr/>
        </p:nvSpPr>
        <p:spPr>
          <a:xfrm>
            <a:off x="194035" y="5932254"/>
            <a:ext cx="3615612"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E- All the above </a:t>
            </a:r>
          </a:p>
        </p:txBody>
      </p:sp>
    </p:spTree>
    <p:extLst>
      <p:ext uri="{BB962C8B-B14F-4D97-AF65-F5344CB8AC3E}">
        <p14:creationId xmlns:p14="http://schemas.microsoft.com/office/powerpoint/2010/main" val="85852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4DE7-DE91-445D-3D5A-4ECD8DA281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58212A-AD48-3B15-3FFB-A3AEA5769546}"/>
              </a:ext>
            </a:extLst>
          </p:cNvPr>
          <p:cNvSpPr>
            <a:spLocks noGrp="1"/>
          </p:cNvSpPr>
          <p:nvPr>
            <p:ph idx="1"/>
          </p:nvPr>
        </p:nvSpPr>
        <p:spPr>
          <a:xfrm>
            <a:off x="194035" y="664136"/>
            <a:ext cx="11803929" cy="5910400"/>
          </a:xfrm>
        </p:spPr>
        <p:txBody>
          <a:bodyPr/>
          <a:lstStyle/>
          <a:p>
            <a:pPr marL="0" indent="0">
              <a:buNone/>
            </a:pPr>
            <a:r>
              <a:rPr lang="en-US" sz="2400" b="1" dirty="0">
                <a:latin typeface="Arial" panose="020B0604020202020204" pitchFamily="34" charset="0"/>
              </a:rPr>
              <a:t>A 55-year-old woman is evaluated in the ED for a 3-day history of diarrhea. She reports eight stools daily. She also notes abdominal cramping without vomiting and has been able to maintain adequate fluid intake. Medical history is significant for metastatic malignant melanoma, for which she recently completed the third of four planned doses of ipilimumab therapy. She has no history of inflammatory bowel disease, recent antibiotic use, recent travel, or consumption of uncooked foods. The remainder of the medical history is noncontributory, and she takes no other medications.</a:t>
            </a:r>
          </a:p>
          <a:p>
            <a:pPr marL="0" indent="0">
              <a:buNone/>
            </a:pPr>
            <a:endParaRPr lang="en-US" sz="2400" b="1" dirty="0">
              <a:latin typeface="Arial" panose="020B0604020202020204" pitchFamily="34" charset="0"/>
            </a:endParaRPr>
          </a:p>
          <a:p>
            <a:pPr marL="0" indent="0">
              <a:buNone/>
            </a:pPr>
            <a:r>
              <a:rPr lang="en-US" sz="2400" b="1" dirty="0">
                <a:latin typeface="Arial" panose="020B0604020202020204" pitchFamily="34" charset="0"/>
              </a:rPr>
              <a:t>On physical examination, temperature is 37.5 °C (99.5 °F), blood pressure is 125/85 mm Hg, pulse rate is 90/min without orthostatic changes, and respiration rate is 14/min. The abdomen is soft and nontender with increased bowel sounds. The remainder of the physical examination is normal. A chest radiograph is normal and abdominal films show nondilated bowel loops with no free air.</a:t>
            </a: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endParaRPr lang="en-US" sz="2400" b="1" dirty="0">
              <a:latin typeface="Arial" panose="020B0604020202020204" pitchFamily="34" charset="0"/>
            </a:endParaRPr>
          </a:p>
        </p:txBody>
      </p:sp>
      <p:sp>
        <p:nvSpPr>
          <p:cNvPr id="4" name="Title 1">
            <a:extLst>
              <a:ext uri="{FF2B5EF4-FFF2-40B4-BE49-F238E27FC236}">
                <a16:creationId xmlns:a16="http://schemas.microsoft.com/office/drawing/2014/main" id="{0E2B509D-801F-4B9E-456C-7A50B49799E9}"/>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38E83D30-AEA2-7888-8773-C242C802BAE0}"/>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738835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F6B0-94DD-4286-9D87-1625ABA7834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F2D442-A7DC-4C0B-8641-2D0AE98F7B38}"/>
              </a:ext>
            </a:extLst>
          </p:cNvPr>
          <p:cNvSpPr>
            <a:spLocks noGrp="1"/>
          </p:cNvSpPr>
          <p:nvPr>
            <p:ph idx="1"/>
          </p:nvPr>
        </p:nvSpPr>
        <p:spPr>
          <a:xfrm>
            <a:off x="194034" y="664136"/>
            <a:ext cx="11803929" cy="3657599"/>
          </a:xfrm>
        </p:spPr>
        <p:txBody>
          <a:bodyPr/>
          <a:lstStyle/>
          <a:p>
            <a:pPr marL="0" indent="0">
              <a:buNone/>
            </a:pPr>
            <a:r>
              <a:rPr lang="en-US" sz="2400" b="1" dirty="0">
                <a:latin typeface="Arial" panose="020B0604020202020204" pitchFamily="34" charset="0"/>
              </a:rPr>
              <a:t>In addition to discontinuing the ipilimumab and</a:t>
            </a:r>
          </a:p>
          <a:p>
            <a:pPr marL="0" indent="0">
              <a:buNone/>
            </a:pPr>
            <a:r>
              <a:rPr lang="en-US" sz="2400" b="1" dirty="0">
                <a:latin typeface="Arial" panose="020B0604020202020204" pitchFamily="34" charset="0"/>
              </a:rPr>
              <a:t>providing supportive care, which of the following </a:t>
            </a:r>
          </a:p>
          <a:p>
            <a:pPr marL="0" indent="0">
              <a:buNone/>
            </a:pPr>
            <a:r>
              <a:rPr lang="en-US" sz="2400" b="1" dirty="0">
                <a:latin typeface="Arial" panose="020B0604020202020204" pitchFamily="34" charset="0"/>
              </a:rPr>
              <a:t>is the most appropriate next step in treatment?</a:t>
            </a:r>
          </a:p>
          <a:p>
            <a:pPr marL="0" indent="0">
              <a:buNone/>
            </a:pPr>
            <a:endParaRPr lang="en-US" sz="2400" b="1" dirty="0">
              <a:latin typeface="Arial" panose="020B0604020202020204" pitchFamily="34" charset="0"/>
            </a:endParaRPr>
          </a:p>
          <a:p>
            <a:pPr marL="0" indent="0">
              <a:buNone/>
            </a:pPr>
            <a:r>
              <a:rPr lang="en-US" sz="2400" b="1" dirty="0">
                <a:latin typeface="Arial" panose="020B0604020202020204" pitchFamily="34" charset="0"/>
              </a:rPr>
              <a:t>A. Broad-spectrum intravenous antibiotics</a:t>
            </a:r>
          </a:p>
          <a:p>
            <a:pPr marL="0" indent="0">
              <a:buNone/>
            </a:pPr>
            <a:r>
              <a:rPr lang="en-US" sz="2400" b="1" dirty="0">
                <a:latin typeface="Arial" panose="020B0604020202020204" pitchFamily="34" charset="0"/>
              </a:rPr>
              <a:t>B. Granulocyte-macrophage colony-stimulating factor</a:t>
            </a:r>
          </a:p>
          <a:p>
            <a:pPr marL="0" indent="0">
              <a:buNone/>
            </a:pPr>
            <a:r>
              <a:rPr lang="en-US" sz="2400" b="1" dirty="0">
                <a:latin typeface="Arial" panose="020B0604020202020204" pitchFamily="34" charset="0"/>
              </a:rPr>
              <a:t>C. High-dose intravenous glucocorticoids</a:t>
            </a:r>
          </a:p>
          <a:p>
            <a:pPr marL="0" indent="0">
              <a:buNone/>
            </a:pPr>
            <a:r>
              <a:rPr lang="en-US" sz="2400" b="1" dirty="0">
                <a:latin typeface="Arial" panose="020B0604020202020204" pitchFamily="34" charset="0"/>
              </a:rPr>
              <a:t>D. Observation </a:t>
            </a: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pPr marL="0" indent="0">
              <a:buNone/>
            </a:pPr>
            <a:endParaRPr lang="en-US" sz="2400" b="1" dirty="0">
              <a:latin typeface="Arial" panose="020B0604020202020204" pitchFamily="34" charset="0"/>
            </a:endParaRPr>
          </a:p>
          <a:p>
            <a:endParaRPr lang="en-US" sz="2400" b="1" dirty="0">
              <a:latin typeface="Arial" panose="020B0604020202020204" pitchFamily="34" charset="0"/>
            </a:endParaRPr>
          </a:p>
        </p:txBody>
      </p:sp>
      <p:sp>
        <p:nvSpPr>
          <p:cNvPr id="4" name="Title 1">
            <a:extLst>
              <a:ext uri="{FF2B5EF4-FFF2-40B4-BE49-F238E27FC236}">
                <a16:creationId xmlns:a16="http://schemas.microsoft.com/office/drawing/2014/main" id="{3998B702-3EF6-6F8B-7263-469BDD0E05F7}"/>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F5F1AD3C-84F3-D995-C8D6-57C9BC5AFC0F}"/>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7" name="Picture 6">
            <a:extLst>
              <a:ext uri="{FF2B5EF4-FFF2-40B4-BE49-F238E27FC236}">
                <a16:creationId xmlns:a16="http://schemas.microsoft.com/office/drawing/2014/main" id="{0C7EF7EF-B807-51C2-CB86-C97CD170A8FC}"/>
              </a:ext>
            </a:extLst>
          </p:cNvPr>
          <p:cNvPicPr>
            <a:picLocks noChangeAspect="1"/>
          </p:cNvPicPr>
          <p:nvPr/>
        </p:nvPicPr>
        <p:blipFill>
          <a:blip r:embed="rId2"/>
          <a:stretch>
            <a:fillRect/>
          </a:stretch>
        </p:blipFill>
        <p:spPr>
          <a:xfrm>
            <a:off x="7532643" y="664136"/>
            <a:ext cx="4465320" cy="2099588"/>
          </a:xfrm>
          <a:prstGeom prst="rect">
            <a:avLst/>
          </a:prstGeom>
        </p:spPr>
      </p:pic>
      <p:sp>
        <p:nvSpPr>
          <p:cNvPr id="8" name="TextBox 7">
            <a:extLst>
              <a:ext uri="{FF2B5EF4-FFF2-40B4-BE49-F238E27FC236}">
                <a16:creationId xmlns:a16="http://schemas.microsoft.com/office/drawing/2014/main" id="{4A5A2757-3B06-16E6-7521-8A23C3173837}"/>
              </a:ext>
            </a:extLst>
          </p:cNvPr>
          <p:cNvSpPr txBox="1"/>
          <p:nvPr/>
        </p:nvSpPr>
        <p:spPr>
          <a:xfrm>
            <a:off x="194034" y="3353646"/>
            <a:ext cx="7688093"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C. High-dose intravenous glucocorticoids </a:t>
            </a:r>
          </a:p>
        </p:txBody>
      </p:sp>
      <p:sp>
        <p:nvSpPr>
          <p:cNvPr id="12" name="TextBox 11">
            <a:extLst>
              <a:ext uri="{FF2B5EF4-FFF2-40B4-BE49-F238E27FC236}">
                <a16:creationId xmlns:a16="http://schemas.microsoft.com/office/drawing/2014/main" id="{65A98334-F568-587F-79B8-6597DEA8A8EB}"/>
              </a:ext>
            </a:extLst>
          </p:cNvPr>
          <p:cNvSpPr txBox="1"/>
          <p:nvPr/>
        </p:nvSpPr>
        <p:spPr>
          <a:xfrm>
            <a:off x="0" y="4829568"/>
            <a:ext cx="12119329" cy="1754326"/>
          </a:xfrm>
          <a:prstGeom prst="rect">
            <a:avLst/>
          </a:prstGeom>
          <a:solidFill>
            <a:srgbClr val="FFFF00"/>
          </a:solidFill>
        </p:spPr>
        <p:txBody>
          <a:bodyPr wrap="square" rtlCol="0">
            <a:spAutoFit/>
          </a:bodyPr>
          <a:lstStyle/>
          <a:p>
            <a:r>
              <a:rPr lang="en-US" sz="2700" b="1" dirty="0">
                <a:solidFill>
                  <a:srgbClr val="FF0000"/>
                </a:solidFill>
                <a:latin typeface="Arial" panose="020B0604020202020204" pitchFamily="34" charset="0"/>
              </a:rPr>
              <a:t>Patients with severe (grades 3, 4) immune related colitis should receive fluid replacement and immediate glucocorticoid therapy to reverse the damage this agent can cause; delay in treatment can be fatal</a:t>
            </a:r>
          </a:p>
          <a:p>
            <a:endParaRPr lang="en-US" sz="2700" b="1" dirty="0">
              <a:solidFill>
                <a:srgbClr val="FF0000"/>
              </a:solidFill>
              <a:latin typeface="Arial" panose="020B0604020202020204" pitchFamily="34" charset="0"/>
            </a:endParaRPr>
          </a:p>
        </p:txBody>
      </p:sp>
    </p:spTree>
    <p:extLst>
      <p:ext uri="{BB962C8B-B14F-4D97-AF65-F5344CB8AC3E}">
        <p14:creationId xmlns:p14="http://schemas.microsoft.com/office/powerpoint/2010/main" val="360076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47EE-E305-E459-6BB7-F4FB71C86DD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60C2A84-9494-A698-C2D5-EEFAA5AE7654}"/>
              </a:ext>
            </a:extLst>
          </p:cNvPr>
          <p:cNvPicPr>
            <a:picLocks noChangeAspect="1"/>
          </p:cNvPicPr>
          <p:nvPr/>
        </p:nvPicPr>
        <p:blipFill>
          <a:blip r:embed="rId2"/>
          <a:stretch>
            <a:fillRect/>
          </a:stretch>
        </p:blipFill>
        <p:spPr>
          <a:xfrm>
            <a:off x="987552" y="0"/>
            <a:ext cx="10113264" cy="6858000"/>
          </a:xfrm>
          <a:prstGeom prst="rect">
            <a:avLst/>
          </a:prstGeom>
        </p:spPr>
      </p:pic>
    </p:spTree>
    <p:extLst>
      <p:ext uri="{BB962C8B-B14F-4D97-AF65-F5344CB8AC3E}">
        <p14:creationId xmlns:p14="http://schemas.microsoft.com/office/powerpoint/2010/main" val="3669285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83" r="7045" b="12069"/>
          <a:stretch/>
        </p:blipFill>
        <p:spPr bwMode="auto">
          <a:xfrm>
            <a:off x="1686664" y="1199058"/>
            <a:ext cx="2971800" cy="23701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63"/>
          <a:stretch/>
        </p:blipFill>
        <p:spPr bwMode="auto">
          <a:xfrm>
            <a:off x="1600201" y="3983116"/>
            <a:ext cx="3089889" cy="236575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Title 1"/>
          <p:cNvSpPr txBox="1">
            <a:spLocks/>
          </p:cNvSpPr>
          <p:nvPr/>
        </p:nvSpPr>
        <p:spPr>
          <a:xfrm>
            <a:off x="1981200" y="152400"/>
            <a:ext cx="8229600" cy="68580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w="6350">
                  <a:noFill/>
                </a:ln>
                <a:solidFill>
                  <a:prstClr val="black"/>
                </a:solidFill>
                <a:effectLst/>
                <a:uLnTx/>
                <a:uFillTx/>
                <a:latin typeface="Calibri Light"/>
                <a:ea typeface="+mj-ea"/>
                <a:cs typeface="+mj-cs"/>
              </a:rPr>
              <a:t>Inflammatory Colitis</a:t>
            </a:r>
            <a:endParaRPr kumimoji="0" lang="en-US" sz="4000" b="1" i="0" u="none" strike="noStrike" kern="1200" cap="none" spc="0" normalizeH="0" baseline="0" noProof="0" dirty="0">
              <a:ln w="6350">
                <a:noFill/>
              </a:ln>
              <a:solidFill>
                <a:prstClr val="black"/>
              </a:solidFill>
              <a:effectLst/>
              <a:uLnTx/>
              <a:uFillTx/>
              <a:latin typeface="Arial Narrow" pitchFamily="34" charset="0"/>
              <a:ea typeface="+mj-ea"/>
              <a:cs typeface="+mj-cs"/>
            </a:endParaRPr>
          </a:p>
        </p:txBody>
      </p:sp>
      <p:cxnSp>
        <p:nvCxnSpPr>
          <p:cNvPr id="10" name="Straight Connector 9"/>
          <p:cNvCxnSpPr/>
          <p:nvPr/>
        </p:nvCxnSpPr>
        <p:spPr>
          <a:xfrm>
            <a:off x="1524000" y="1066800"/>
            <a:ext cx="9144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669" t="20150" r="29593" b="26784"/>
          <a:stretch/>
        </p:blipFill>
        <p:spPr bwMode="auto">
          <a:xfrm>
            <a:off x="7681404" y="1264920"/>
            <a:ext cx="2915380" cy="24688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6743" r="7853"/>
          <a:stretch/>
        </p:blipFill>
        <p:spPr bwMode="auto">
          <a:xfrm>
            <a:off x="7662909" y="3821480"/>
            <a:ext cx="2986596" cy="25273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6" name="Group 15"/>
          <p:cNvGrpSpPr/>
          <p:nvPr/>
        </p:nvGrpSpPr>
        <p:grpSpPr>
          <a:xfrm>
            <a:off x="4848640" y="2222939"/>
            <a:ext cx="2252155" cy="2224463"/>
            <a:chOff x="3124200" y="1537138"/>
            <a:chExt cx="2252155" cy="2224463"/>
          </a:xfrm>
        </p:grpSpPr>
        <p:sp>
          <p:nvSpPr>
            <p:cNvPr id="17" name="Right Arrow 16"/>
            <p:cNvSpPr/>
            <p:nvPr/>
          </p:nvSpPr>
          <p:spPr>
            <a:xfrm>
              <a:off x="3657600" y="1537138"/>
              <a:ext cx="978408" cy="484632"/>
            </a:xfrm>
            <a:prstGeom prst="rightArrow">
              <a:avLst/>
            </a:prstGeom>
            <a:solidFill>
              <a:schemeClr val="tx1"/>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3124200" y="2007275"/>
              <a:ext cx="2252155"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5wks Post Treatment: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Including: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Infliximab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Short term steroids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grpSp>
      <p:sp>
        <p:nvSpPr>
          <p:cNvPr id="11" name="TextBox 10"/>
          <p:cNvSpPr txBox="1"/>
          <p:nvPr/>
        </p:nvSpPr>
        <p:spPr>
          <a:xfrm>
            <a:off x="300304" y="6368534"/>
            <a:ext cx="54492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Severe inflammation and ulceration c/w Immune mediated colitis </a:t>
            </a:r>
          </a:p>
        </p:txBody>
      </p:sp>
      <p:sp>
        <p:nvSpPr>
          <p:cNvPr id="12" name="TextBox 11"/>
          <p:cNvSpPr txBox="1"/>
          <p:nvPr/>
        </p:nvSpPr>
        <p:spPr>
          <a:xfrm>
            <a:off x="6356419" y="6327382"/>
            <a:ext cx="54492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Friable mucosa, but </a:t>
            </a:r>
            <a:r>
              <a:rPr kumimoji="0" lang="en-US" sz="1400" b="1" i="0" u="none" strike="noStrike" kern="1200" cap="none" spc="0" normalizeH="0" baseline="0" noProof="0" dirty="0">
                <a:ln>
                  <a:noFill/>
                </a:ln>
                <a:solidFill>
                  <a:srgbClr val="000000"/>
                </a:solidFill>
                <a:effectLst/>
                <a:uLnTx/>
                <a:uFillTx/>
                <a:latin typeface="Calibri"/>
                <a:ea typeface="+mn-ea"/>
                <a:cs typeface="+mn-cs"/>
              </a:rPr>
              <a:t>no signs </a:t>
            </a:r>
            <a:r>
              <a:rPr kumimoji="0" lang="en-US" sz="1400" b="0" i="0" u="none" strike="noStrike" kern="1200" cap="none" spc="0" normalizeH="0" baseline="0" noProof="0" dirty="0">
                <a:ln>
                  <a:noFill/>
                </a:ln>
                <a:solidFill>
                  <a:srgbClr val="000000"/>
                </a:solidFill>
                <a:effectLst/>
                <a:uLnTx/>
                <a:uFillTx/>
                <a:latin typeface="Calibri"/>
                <a:ea typeface="+mn-ea"/>
                <a:cs typeface="+mn-cs"/>
              </a:rPr>
              <a:t>of active inflammation or ulceration</a:t>
            </a:r>
          </a:p>
        </p:txBody>
      </p:sp>
      <p:sp>
        <p:nvSpPr>
          <p:cNvPr id="14" name="TextBox 13"/>
          <p:cNvSpPr txBox="1"/>
          <p:nvPr/>
        </p:nvSpPr>
        <p:spPr>
          <a:xfrm>
            <a:off x="10804663" y="5511424"/>
            <a:ext cx="121372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Managing Adverse Events With Immune Checkpoint Agents. </a:t>
            </a:r>
            <a:r>
              <a:rPr kumimoji="0" lang="en-US" sz="800" b="0" i="0" u="none" strike="noStrike" kern="1200" cap="none" spc="0" normalizeH="0" baseline="0" noProof="0" dirty="0" err="1">
                <a:ln>
                  <a:noFill/>
                </a:ln>
                <a:solidFill>
                  <a:prstClr val="black"/>
                </a:solidFill>
                <a:effectLst/>
                <a:uLnTx/>
                <a:uFillTx/>
                <a:latin typeface="Calibri"/>
                <a:ea typeface="+mn-ea"/>
                <a:cs typeface="+mn-cs"/>
                <a:hlinkClick r:id="rId6"/>
              </a:rPr>
              <a:t>Dadu</a:t>
            </a:r>
            <a:r>
              <a:rPr kumimoji="0" lang="en-US" sz="800" b="0" i="0" u="none" strike="noStrike" kern="1200" cap="none" spc="0" normalizeH="0" baseline="0" noProof="0" dirty="0">
                <a:ln>
                  <a:noFill/>
                </a:ln>
                <a:solidFill>
                  <a:prstClr val="black"/>
                </a:solidFill>
                <a:effectLst/>
                <a:uLnTx/>
                <a:uFillTx/>
                <a:latin typeface="Calibri"/>
                <a:ea typeface="+mn-ea"/>
                <a:cs typeface="+mn-cs"/>
                <a:hlinkClick r:id="rId6"/>
              </a:rPr>
              <a:t> R</a:t>
            </a:r>
            <a:r>
              <a:rPr kumimoji="0" lang="en-US" sz="800" b="0" i="0" u="none" strike="noStrike" kern="1200" cap="none" spc="0" normalizeH="0" baseline="30000" noProof="0" dirty="0">
                <a:ln>
                  <a:noFill/>
                </a:ln>
                <a:solidFill>
                  <a:prstClr val="black"/>
                </a:solidFill>
                <a:effectLst/>
                <a:uLnTx/>
                <a:uFillTx/>
                <a:latin typeface="Calibri"/>
                <a:ea typeface="+mn-ea"/>
                <a:cs typeface="+mn-cs"/>
              </a:rPr>
              <a:t>1</a:t>
            </a:r>
            <a:r>
              <a:rPr kumimoji="0" lang="en-US" sz="800" b="0" i="0" u="none" strike="noStrike" kern="1200" cap="none" spc="0" normalizeH="0" baseline="0" noProof="0" dirty="0">
                <a:ln>
                  <a:noFill/>
                </a:ln>
                <a:solidFill>
                  <a:prstClr val="black"/>
                </a:solidFill>
                <a:effectLst/>
                <a:uLnTx/>
                <a:uFillTx/>
                <a:latin typeface="Calibri"/>
                <a:ea typeface="+mn-ea"/>
                <a:cs typeface="+mn-cs"/>
              </a:rPr>
              <a:t>, </a:t>
            </a:r>
            <a:r>
              <a:rPr kumimoji="0" lang="en-US" sz="800" b="0" i="0" u="none" strike="noStrike" kern="1200" cap="none" spc="0" normalizeH="0" baseline="0" noProof="0" dirty="0" err="1">
                <a:ln>
                  <a:noFill/>
                </a:ln>
                <a:solidFill>
                  <a:prstClr val="black"/>
                </a:solidFill>
                <a:effectLst/>
                <a:uLnTx/>
                <a:uFillTx/>
                <a:latin typeface="Calibri"/>
                <a:ea typeface="+mn-ea"/>
                <a:cs typeface="+mn-cs"/>
                <a:hlinkClick r:id="rId7"/>
              </a:rPr>
              <a:t>Zobniw</a:t>
            </a:r>
            <a:r>
              <a:rPr kumimoji="0" lang="en-US" sz="800" b="0" i="0" u="none" strike="noStrike" kern="1200" cap="none" spc="0" normalizeH="0" baseline="0" noProof="0" dirty="0">
                <a:ln>
                  <a:noFill/>
                </a:ln>
                <a:solidFill>
                  <a:prstClr val="black"/>
                </a:solidFill>
                <a:effectLst/>
                <a:uLnTx/>
                <a:uFillTx/>
                <a:latin typeface="Calibri"/>
                <a:ea typeface="+mn-ea"/>
                <a:cs typeface="+mn-cs"/>
                <a:hlinkClick r:id="rId7"/>
              </a:rPr>
              <a:t> C</a:t>
            </a:r>
            <a:r>
              <a:rPr kumimoji="0" lang="en-US" sz="800" b="0" i="0" u="none" strike="noStrike" kern="1200" cap="none" spc="0" normalizeH="0" baseline="0" noProof="0" dirty="0">
                <a:ln>
                  <a:noFill/>
                </a:ln>
                <a:solidFill>
                  <a:prstClr val="black"/>
                </a:solidFill>
                <a:effectLst/>
                <a:uLnTx/>
                <a:uFillTx/>
                <a:latin typeface="Calibri"/>
                <a:ea typeface="+mn-ea"/>
                <a:cs typeface="+mn-cs"/>
              </a:rPr>
              <a:t>, </a:t>
            </a:r>
            <a:r>
              <a:rPr kumimoji="0" lang="en-US" sz="800" b="0" i="0" u="none" strike="noStrike" kern="1200" cap="none" spc="0" normalizeH="0" baseline="0" noProof="0" dirty="0" err="1">
                <a:ln>
                  <a:noFill/>
                </a:ln>
                <a:solidFill>
                  <a:prstClr val="black"/>
                </a:solidFill>
                <a:effectLst/>
                <a:uLnTx/>
                <a:uFillTx/>
                <a:latin typeface="Calibri"/>
                <a:ea typeface="+mn-ea"/>
                <a:cs typeface="+mn-cs"/>
                <a:hlinkClick r:id="rId8"/>
              </a:rPr>
              <a:t>Diab</a:t>
            </a:r>
            <a:r>
              <a:rPr kumimoji="0" lang="en-US" sz="800" b="0" i="0" u="none" strike="noStrike" kern="1200" cap="none" spc="0" normalizeH="0" baseline="0" noProof="0" dirty="0">
                <a:ln>
                  <a:noFill/>
                </a:ln>
                <a:solidFill>
                  <a:prstClr val="black"/>
                </a:solidFill>
                <a:effectLst/>
                <a:uLnTx/>
                <a:uFillTx/>
                <a:latin typeface="Calibri"/>
                <a:ea typeface="+mn-ea"/>
                <a:cs typeface="+mn-cs"/>
                <a:hlinkClick r:id="rId8"/>
              </a:rPr>
              <a:t> A</a:t>
            </a:r>
            <a:r>
              <a:rPr kumimoji="0" lang="en-US" sz="800" b="0" i="0" u="none" strike="noStrike" kern="1200" cap="none" spc="0" normalizeH="0" baseline="0" noProof="0" dirty="0">
                <a:ln>
                  <a:noFill/>
                </a:ln>
                <a:solidFill>
                  <a:prstClr val="black"/>
                </a:solidFill>
                <a:effectLst/>
                <a:uLnTx/>
                <a:uFillTx/>
                <a:latin typeface="Calibri"/>
                <a:ea typeface="+mn-ea"/>
                <a:cs typeface="+mn-cs"/>
              </a:rPr>
              <a:t>.</a:t>
            </a:r>
            <a:r>
              <a:rPr kumimoji="0" lang="en-US" sz="800" b="0" i="0" u="none" strike="noStrike" kern="1200" cap="none" spc="0" normalizeH="0" baseline="0" noProof="0" dirty="0">
                <a:ln>
                  <a:noFill/>
                </a:ln>
                <a:solidFill>
                  <a:prstClr val="black"/>
                </a:solidFill>
                <a:effectLst/>
                <a:uLnTx/>
                <a:uFillTx/>
                <a:latin typeface="Calibri"/>
                <a:ea typeface="+mn-ea"/>
                <a:cs typeface="+mn-cs"/>
                <a:hlinkClick r:id="rId9" tooltip="Cancer journal (Sudbury, Mass.)."/>
              </a:rPr>
              <a:t> Cancer J.</a:t>
            </a:r>
            <a:r>
              <a:rPr kumimoji="0" lang="en-US" sz="800" b="0" i="0" u="none" strike="noStrike" kern="1200" cap="none" spc="0" normalizeH="0" baseline="0" noProof="0" dirty="0">
                <a:ln>
                  <a:noFill/>
                </a:ln>
                <a:solidFill>
                  <a:prstClr val="black"/>
                </a:solidFill>
                <a:effectLst/>
                <a:uLnTx/>
                <a:uFillTx/>
                <a:latin typeface="Calibri"/>
                <a:ea typeface="+mn-ea"/>
                <a:cs typeface="+mn-cs"/>
              </a:rPr>
              <a:t> 2016 Mar-Apr;</a:t>
            </a:r>
          </a:p>
        </p:txBody>
      </p:sp>
    </p:spTree>
    <p:extLst>
      <p:ext uri="{BB962C8B-B14F-4D97-AF65-F5344CB8AC3E}">
        <p14:creationId xmlns:p14="http://schemas.microsoft.com/office/powerpoint/2010/main" val="2694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C8129-5300-9EE7-1A77-FEC3592423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1FD1A9-3230-0B48-0348-8CDEC4217563}"/>
              </a:ext>
            </a:extLst>
          </p:cNvPr>
          <p:cNvSpPr>
            <a:spLocks noGrp="1"/>
          </p:cNvSpPr>
          <p:nvPr>
            <p:ph idx="1"/>
          </p:nvPr>
        </p:nvSpPr>
        <p:spPr>
          <a:xfrm>
            <a:off x="194035" y="712229"/>
            <a:ext cx="11803929" cy="3213733"/>
          </a:xfrm>
        </p:spPr>
        <p:txBody>
          <a:bodyPr/>
          <a:lstStyle/>
          <a:p>
            <a:pPr marL="0" indent="0">
              <a:buNone/>
            </a:pPr>
            <a:r>
              <a:rPr lang="en-US" sz="2800" b="1" dirty="0">
                <a:latin typeface="Arial" panose="020B0604020202020204" pitchFamily="34" charset="0"/>
              </a:rPr>
              <a:t>A 26-year-old woman is evaluated for a changing mole on her left lower leg. She says it is getting bigger and darker. The patient is 5 weeks pregnant. Her only medication is a prenatal vitamin.</a:t>
            </a:r>
          </a:p>
          <a:p>
            <a:pPr marL="0" indent="0">
              <a:buNone/>
            </a:pPr>
            <a:r>
              <a:rPr lang="en-US" sz="2800" b="1" dirty="0">
                <a:latin typeface="Arial" panose="020B0604020202020204" pitchFamily="34" charset="0"/>
              </a:rPr>
              <a:t>On physical examination, vital signs are normal. There is an 8-mm black and gray asymmetric papule with irregular borders on her left medial calf. Which of the following is the most appropriate next step in management?</a:t>
            </a:r>
          </a:p>
          <a:p>
            <a:pPr marL="0" indent="0">
              <a:buNone/>
            </a:pPr>
            <a:endParaRPr lang="en-US" sz="2800" b="1" dirty="0">
              <a:latin typeface="Arial" panose="020B0604020202020204" pitchFamily="34" charset="0"/>
            </a:endParaRPr>
          </a:p>
          <a:p>
            <a:pPr marL="0" indent="0">
              <a:buNone/>
            </a:pPr>
            <a:r>
              <a:rPr lang="en-US" sz="2800" b="1" dirty="0">
                <a:latin typeface="Arial" panose="020B0604020202020204" pitchFamily="34" charset="0"/>
              </a:rPr>
              <a:t>A. Biopsy the lesion now</a:t>
            </a:r>
          </a:p>
          <a:p>
            <a:pPr marL="0" indent="0">
              <a:buNone/>
            </a:pPr>
            <a:r>
              <a:rPr lang="en-US" sz="2800" b="1" dirty="0">
                <a:latin typeface="Arial" panose="020B0604020202020204" pitchFamily="34" charset="0"/>
              </a:rPr>
              <a:t>B. Biopsy after delivery</a:t>
            </a:r>
          </a:p>
          <a:p>
            <a:pPr marL="0" indent="0">
              <a:buNone/>
            </a:pPr>
            <a:r>
              <a:rPr lang="en-US" sz="2800" b="1" dirty="0">
                <a:latin typeface="Arial" panose="020B0604020202020204" pitchFamily="34" charset="0"/>
              </a:rPr>
              <a:t>C. Cryotherapy</a:t>
            </a:r>
          </a:p>
          <a:p>
            <a:pPr marL="0" indent="0">
              <a:buNone/>
            </a:pPr>
            <a:r>
              <a:rPr lang="en-US" sz="2800" b="1" dirty="0">
                <a:latin typeface="Arial" panose="020B0604020202020204" pitchFamily="34" charset="0"/>
              </a:rPr>
              <a:t>D. Provide reassurance</a:t>
            </a:r>
          </a:p>
          <a:p>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708129A7-DDE6-041C-F0C8-85DB4182C66E}"/>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A755C570-760A-3F2A-A4A0-EC89C6569CC6}"/>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8" name="TextBox 7">
            <a:extLst>
              <a:ext uri="{FF2B5EF4-FFF2-40B4-BE49-F238E27FC236}">
                <a16:creationId xmlns:a16="http://schemas.microsoft.com/office/drawing/2014/main" id="{54A7A430-1C71-AAEB-B31E-2CC22EA8302D}"/>
              </a:ext>
            </a:extLst>
          </p:cNvPr>
          <p:cNvSpPr txBox="1"/>
          <p:nvPr/>
        </p:nvSpPr>
        <p:spPr>
          <a:xfrm>
            <a:off x="194035" y="4341721"/>
            <a:ext cx="4533413"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A. Biopsy the lesion now</a:t>
            </a:r>
          </a:p>
        </p:txBody>
      </p:sp>
      <p:pic>
        <p:nvPicPr>
          <p:cNvPr id="9" name="Picture 8">
            <a:extLst>
              <a:ext uri="{FF2B5EF4-FFF2-40B4-BE49-F238E27FC236}">
                <a16:creationId xmlns:a16="http://schemas.microsoft.com/office/drawing/2014/main" id="{0F638F2E-6CE0-4B51-36D1-1F5AEFC11262}"/>
              </a:ext>
            </a:extLst>
          </p:cNvPr>
          <p:cNvPicPr>
            <a:picLocks noChangeAspect="1"/>
          </p:cNvPicPr>
          <p:nvPr/>
        </p:nvPicPr>
        <p:blipFill>
          <a:blip r:embed="rId2"/>
          <a:stretch>
            <a:fillRect/>
          </a:stretch>
        </p:blipFill>
        <p:spPr>
          <a:xfrm>
            <a:off x="0" y="4215384"/>
            <a:ext cx="12186960" cy="2404872"/>
          </a:xfrm>
          <a:prstGeom prst="rect">
            <a:avLst/>
          </a:prstGeom>
        </p:spPr>
      </p:pic>
    </p:spTree>
    <p:extLst>
      <p:ext uri="{BB962C8B-B14F-4D97-AF65-F5344CB8AC3E}">
        <p14:creationId xmlns:p14="http://schemas.microsoft.com/office/powerpoint/2010/main" val="142836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981B1-F8EA-C585-1579-480CD8B4B7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CFA5AC-63C7-5318-DB0B-8A3E499B7F4A}"/>
              </a:ext>
            </a:extLst>
          </p:cNvPr>
          <p:cNvSpPr>
            <a:spLocks noGrp="1"/>
          </p:cNvSpPr>
          <p:nvPr>
            <p:ph idx="1"/>
          </p:nvPr>
        </p:nvSpPr>
        <p:spPr>
          <a:xfrm>
            <a:off x="194035" y="773661"/>
            <a:ext cx="11803929" cy="5089236"/>
          </a:xfrm>
        </p:spPr>
        <p:txBody>
          <a:bodyPr/>
          <a:lstStyle/>
          <a:p>
            <a:pPr marL="0" indent="0">
              <a:buNone/>
            </a:pPr>
            <a:r>
              <a:rPr lang="en-US" sz="2400" b="1" dirty="0">
                <a:latin typeface="Arial" panose="020B0604020202020204" pitchFamily="34" charset="0"/>
              </a:rPr>
              <a:t>Mr. J is a 70-year-old male with history of stage III malignant melanoma. He received cycle 1 of adjuvant pembrolizumab 2 weeks ago. He presented to the ER with dry cough and shortness of breath. His symptoms started 1 week ago but got progressively worse. On exam, his O2 saturation is 88% on room air and fine crackles are heard in the lower lung fields.  Initial work up includes:</a:t>
            </a:r>
          </a:p>
          <a:p>
            <a:pPr marL="0" indent="0">
              <a:buNone/>
            </a:pPr>
            <a:endParaRPr lang="en-US" sz="2400" b="1" dirty="0">
              <a:latin typeface="Arial" panose="020B0604020202020204" pitchFamily="34" charset="0"/>
            </a:endParaRPr>
          </a:p>
          <a:p>
            <a:pPr marL="0" indent="0">
              <a:buNone/>
            </a:pPr>
            <a:r>
              <a:rPr lang="en-US" sz="2400" b="1" dirty="0">
                <a:latin typeface="Arial" panose="020B0604020202020204" pitchFamily="34" charset="0"/>
              </a:rPr>
              <a:t>A- CT chest </a:t>
            </a:r>
          </a:p>
          <a:p>
            <a:pPr marL="0" indent="0">
              <a:buNone/>
            </a:pPr>
            <a:r>
              <a:rPr lang="en-US" sz="2400" b="1" dirty="0">
                <a:latin typeface="Arial" panose="020B0604020202020204" pitchFamily="34" charset="0"/>
              </a:rPr>
              <a:t>B- Blood culture and Sputum culture</a:t>
            </a:r>
          </a:p>
          <a:p>
            <a:pPr marL="0" indent="0">
              <a:buNone/>
            </a:pPr>
            <a:r>
              <a:rPr lang="en-US" sz="2400" b="1" dirty="0">
                <a:latin typeface="Arial" panose="020B0604020202020204" pitchFamily="34" charset="0"/>
              </a:rPr>
              <a:t>C- Respiratory viral panel, COVID-19, urine legionella, strep pneumonia antigen</a:t>
            </a:r>
          </a:p>
          <a:p>
            <a:pPr marL="0" indent="0">
              <a:buNone/>
            </a:pPr>
            <a:r>
              <a:rPr lang="en-US" sz="2400" b="1" dirty="0">
                <a:latin typeface="Arial" panose="020B0604020202020204" pitchFamily="34" charset="0"/>
              </a:rPr>
              <a:t>D- Consider Bronchoscopy w/ BAL and biopsy</a:t>
            </a:r>
          </a:p>
          <a:p>
            <a:pPr marL="0" indent="0">
              <a:buNone/>
            </a:pPr>
            <a:r>
              <a:rPr lang="en-US" sz="2400" b="1" dirty="0">
                <a:latin typeface="Arial" panose="020B0604020202020204" pitchFamily="34" charset="0"/>
              </a:rPr>
              <a:t>E- All the above </a:t>
            </a:r>
          </a:p>
          <a:p>
            <a:pPr marL="0" indent="0">
              <a:buNone/>
            </a:pPr>
            <a:r>
              <a:rPr lang="en-US" sz="2400" b="1" dirty="0">
                <a:latin typeface="Arial" panose="020B0604020202020204" pitchFamily="34" charset="0"/>
              </a:rPr>
              <a:t> </a:t>
            </a:r>
          </a:p>
          <a:p>
            <a:endParaRPr lang="en-US" sz="2400" b="1" dirty="0">
              <a:latin typeface="Arial" panose="020B0604020202020204" pitchFamily="34" charset="0"/>
            </a:endParaRPr>
          </a:p>
          <a:p>
            <a:endParaRPr lang="en-US" sz="2400" b="1" dirty="0">
              <a:latin typeface="Arial" panose="020B0604020202020204" pitchFamily="34" charset="0"/>
            </a:endParaRPr>
          </a:p>
        </p:txBody>
      </p:sp>
      <p:sp>
        <p:nvSpPr>
          <p:cNvPr id="4" name="Title 1">
            <a:extLst>
              <a:ext uri="{FF2B5EF4-FFF2-40B4-BE49-F238E27FC236}">
                <a16:creationId xmlns:a16="http://schemas.microsoft.com/office/drawing/2014/main" id="{47E4D2BE-24EE-BEF9-891B-D2D11C6A457D}"/>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1CFC208B-1676-0EA0-D4CA-722168641093}"/>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6" name="TextBox 5">
            <a:extLst>
              <a:ext uri="{FF2B5EF4-FFF2-40B4-BE49-F238E27FC236}">
                <a16:creationId xmlns:a16="http://schemas.microsoft.com/office/drawing/2014/main" id="{1D58DEBE-2985-9652-3FB5-5D17282D739D}"/>
              </a:ext>
            </a:extLst>
          </p:cNvPr>
          <p:cNvSpPr txBox="1"/>
          <p:nvPr/>
        </p:nvSpPr>
        <p:spPr>
          <a:xfrm>
            <a:off x="194035" y="4917270"/>
            <a:ext cx="3615612"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E- All the above </a:t>
            </a:r>
          </a:p>
        </p:txBody>
      </p:sp>
    </p:spTree>
    <p:extLst>
      <p:ext uri="{BB962C8B-B14F-4D97-AF65-F5344CB8AC3E}">
        <p14:creationId xmlns:p14="http://schemas.microsoft.com/office/powerpoint/2010/main" val="44574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8">
            <a:extLst>
              <a:ext uri="{FF2B5EF4-FFF2-40B4-BE49-F238E27FC236}">
                <a16:creationId xmlns:a16="http://schemas.microsoft.com/office/drawing/2014/main" id="{47ACB323-EE77-4ECE-9525-86194DE928DD}"/>
              </a:ext>
            </a:extLst>
          </p:cNvPr>
          <p:cNvSpPr>
            <a:spLocks noChangeShapeType="1"/>
          </p:cNvSpPr>
          <p:nvPr/>
        </p:nvSpPr>
        <p:spPr bwMode="auto">
          <a:xfrm flipH="1" flipV="1">
            <a:off x="315401" y="75975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dirty="0">
              <a:ln w="76200">
                <a:solidFill>
                  <a:srgbClr val="FFFFFF"/>
                </a:solidFill>
              </a:ln>
              <a:solidFill>
                <a:srgbClr val="FFFFFF"/>
              </a:solidFill>
              <a:latin typeface="Times New Roman" panose="02020603050405020304" pitchFamily="18" charset="0"/>
            </a:endParaRPr>
          </a:p>
        </p:txBody>
      </p:sp>
      <p:pic>
        <p:nvPicPr>
          <p:cNvPr id="6" name="Picture 5">
            <a:extLst>
              <a:ext uri="{FF2B5EF4-FFF2-40B4-BE49-F238E27FC236}">
                <a16:creationId xmlns:a16="http://schemas.microsoft.com/office/drawing/2014/main" id="{FE10E70A-8E40-4B52-B22D-A85FDED53B4E}"/>
              </a:ext>
            </a:extLst>
          </p:cNvPr>
          <p:cNvPicPr>
            <a:picLocks noChangeAspect="1"/>
          </p:cNvPicPr>
          <p:nvPr/>
        </p:nvPicPr>
        <p:blipFill>
          <a:blip r:embed="rId2"/>
          <a:stretch>
            <a:fillRect/>
          </a:stretch>
        </p:blipFill>
        <p:spPr>
          <a:xfrm>
            <a:off x="0" y="1111989"/>
            <a:ext cx="6254496" cy="5605200"/>
          </a:xfrm>
          <a:prstGeom prst="rect">
            <a:avLst/>
          </a:prstGeom>
        </p:spPr>
      </p:pic>
      <p:pic>
        <p:nvPicPr>
          <p:cNvPr id="7" name="Picture 6">
            <a:extLst>
              <a:ext uri="{FF2B5EF4-FFF2-40B4-BE49-F238E27FC236}">
                <a16:creationId xmlns:a16="http://schemas.microsoft.com/office/drawing/2014/main" id="{48D653EF-7BFF-4002-A748-2FEB6510DF6D}"/>
              </a:ext>
            </a:extLst>
          </p:cNvPr>
          <p:cNvPicPr>
            <a:picLocks noChangeAspect="1"/>
          </p:cNvPicPr>
          <p:nvPr/>
        </p:nvPicPr>
        <p:blipFill>
          <a:blip r:embed="rId3"/>
          <a:stretch>
            <a:fillRect/>
          </a:stretch>
        </p:blipFill>
        <p:spPr>
          <a:xfrm>
            <a:off x="6678007" y="1088137"/>
            <a:ext cx="5361593" cy="5605200"/>
          </a:xfrm>
          <a:prstGeom prst="rect">
            <a:avLst/>
          </a:prstGeom>
        </p:spPr>
      </p:pic>
      <p:sp>
        <p:nvSpPr>
          <p:cNvPr id="8" name="TextBox 7">
            <a:extLst>
              <a:ext uri="{FF2B5EF4-FFF2-40B4-BE49-F238E27FC236}">
                <a16:creationId xmlns:a16="http://schemas.microsoft.com/office/drawing/2014/main" id="{7723F14B-3962-4562-91DB-491008699980}"/>
              </a:ext>
            </a:extLst>
          </p:cNvPr>
          <p:cNvSpPr txBox="1"/>
          <p:nvPr/>
        </p:nvSpPr>
        <p:spPr>
          <a:xfrm>
            <a:off x="5413745" y="6324146"/>
            <a:ext cx="1913860" cy="523220"/>
          </a:xfrm>
          <a:prstGeom prst="rect">
            <a:avLst/>
          </a:prstGeom>
          <a:noFill/>
        </p:spPr>
        <p:txBody>
          <a:bodyPr wrap="square" rtlCol="0">
            <a:spAutoFit/>
          </a:bodyPr>
          <a:lstStyle/>
          <a:p>
            <a:r>
              <a:rPr lang="en-US" sz="2800" b="1" dirty="0">
                <a:solidFill>
                  <a:srgbClr val="FFFF00"/>
                </a:solidFill>
                <a:latin typeface="Arial" panose="020B0604020202020204" pitchFamily="34" charset="0"/>
                <a:cs typeface="Arial" panose="020B0604020202020204" pitchFamily="34" charset="0"/>
              </a:rPr>
              <a:t>12/9/2019</a:t>
            </a:r>
          </a:p>
        </p:txBody>
      </p:sp>
      <p:sp>
        <p:nvSpPr>
          <p:cNvPr id="11" name="TextBox 10">
            <a:extLst>
              <a:ext uri="{FF2B5EF4-FFF2-40B4-BE49-F238E27FC236}">
                <a16:creationId xmlns:a16="http://schemas.microsoft.com/office/drawing/2014/main" id="{5CBFC528-B48A-B3E6-6DE4-1BB937B3D7BB}"/>
              </a:ext>
            </a:extLst>
          </p:cNvPr>
          <p:cNvSpPr txBox="1"/>
          <p:nvPr/>
        </p:nvSpPr>
        <p:spPr>
          <a:xfrm>
            <a:off x="2847949" y="10634"/>
            <a:ext cx="6094476" cy="707886"/>
          </a:xfrm>
          <a:prstGeom prst="rect">
            <a:avLst/>
          </a:prstGeom>
          <a:noFill/>
        </p:spPr>
        <p:txBody>
          <a:bodyPr wrap="square">
            <a:spAutoFit/>
          </a:bodyPr>
          <a:lstStyle/>
          <a:p>
            <a:pPr algn="ctr"/>
            <a:r>
              <a:rPr kumimoji="0" lang="en-US" sz="4000" b="1" i="0" u="none" strike="noStrike" kern="0" cap="none" spc="0" normalizeH="0" baseline="0" noProof="0" dirty="0">
                <a:ln>
                  <a:noFill/>
                </a:ln>
                <a:solidFill>
                  <a:srgbClr val="FFFF00"/>
                </a:solidFill>
                <a:effectLst/>
                <a:uLnTx/>
                <a:uFillTx/>
                <a:latin typeface="Arial" panose="020B0604020202020204" pitchFamily="34" charset="0"/>
                <a:ea typeface="+mj-ea"/>
                <a:cs typeface="Arial" panose="020B0604020202020204" pitchFamily="34" charset="0"/>
              </a:rPr>
              <a:t>Quiz Pneumonitis</a:t>
            </a:r>
            <a:endParaRPr lang="en-US" dirty="0"/>
          </a:p>
        </p:txBody>
      </p:sp>
    </p:spTree>
    <p:extLst>
      <p:ext uri="{BB962C8B-B14F-4D97-AF65-F5344CB8AC3E}">
        <p14:creationId xmlns:p14="http://schemas.microsoft.com/office/powerpoint/2010/main" val="884870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B34EE-21DC-8ABD-6212-1E24780EA21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407C61-3A92-7FDC-94E5-87D5A286D83B}"/>
              </a:ext>
            </a:extLst>
          </p:cNvPr>
          <p:cNvPicPr>
            <a:picLocks noChangeAspect="1"/>
          </p:cNvPicPr>
          <p:nvPr/>
        </p:nvPicPr>
        <p:blipFill>
          <a:blip r:embed="rId2"/>
          <a:stretch>
            <a:fillRect/>
          </a:stretch>
        </p:blipFill>
        <p:spPr>
          <a:xfrm>
            <a:off x="1389888" y="0"/>
            <a:ext cx="9299448" cy="6858000"/>
          </a:xfrm>
          <a:prstGeom prst="rect">
            <a:avLst/>
          </a:prstGeom>
        </p:spPr>
      </p:pic>
    </p:spTree>
    <p:extLst>
      <p:ext uri="{BB962C8B-B14F-4D97-AF65-F5344CB8AC3E}">
        <p14:creationId xmlns:p14="http://schemas.microsoft.com/office/powerpoint/2010/main" val="4243463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5" y="687990"/>
            <a:ext cx="11803929" cy="5195179"/>
          </a:xfrm>
        </p:spPr>
        <p:txBody>
          <a:bodyPr/>
          <a:lstStyle/>
          <a:p>
            <a:pPr marL="0" indent="0">
              <a:buNone/>
            </a:pPr>
            <a:r>
              <a:rPr lang="en-US" sz="2800" b="1" dirty="0">
                <a:latin typeface="Arial" panose="020B0604020202020204" pitchFamily="34" charset="0"/>
              </a:rPr>
              <a:t>Mrs. W is a 56-year-old female with stage IV melanoma who has been receiving treatment with ipilimumab and nivolumab started 12 weeks ago. Three weeks after cycle 1 she felt very hot most of the time and was having frequent bowel movements, but now, she reports a recent weight gain, goes a few days between her bowel movements and feels cold despite the weather being warm. What is the most likely diagnosis:</a:t>
            </a:r>
          </a:p>
          <a:p>
            <a:pPr marL="0" indent="0">
              <a:buNone/>
            </a:pPr>
            <a:endParaRPr lang="en-US" sz="2800" b="1" dirty="0">
              <a:latin typeface="Arial" panose="020B0604020202020204" pitchFamily="34" charset="0"/>
            </a:endParaRPr>
          </a:p>
          <a:p>
            <a:pPr marL="0" indent="0">
              <a:buNone/>
            </a:pPr>
            <a:r>
              <a:rPr lang="en-US" sz="2800" b="1" dirty="0">
                <a:latin typeface="Arial" panose="020B0604020202020204" pitchFamily="34" charset="0"/>
              </a:rPr>
              <a:t>A- Immune mediate hypophysitis</a:t>
            </a:r>
          </a:p>
          <a:p>
            <a:pPr marL="0" indent="0">
              <a:buNone/>
            </a:pPr>
            <a:r>
              <a:rPr lang="en-US" sz="2800" b="1" dirty="0">
                <a:latin typeface="Arial" panose="020B0604020202020204" pitchFamily="34" charset="0"/>
              </a:rPr>
              <a:t>B- Immune mediated thyroiditis</a:t>
            </a:r>
          </a:p>
          <a:p>
            <a:pPr marL="0" indent="0">
              <a:buNone/>
            </a:pPr>
            <a:r>
              <a:rPr lang="en-US" sz="2800" b="1" dirty="0">
                <a:latin typeface="Arial" panose="020B0604020202020204" pitchFamily="34" charset="0"/>
              </a:rPr>
              <a:t>C- Immune mediated adrenal insufficiency </a:t>
            </a:r>
          </a:p>
          <a:p>
            <a:endParaRPr lang="en-US" sz="2800" b="1" dirty="0">
              <a:latin typeface="Arial" panose="020B0604020202020204" pitchFamily="34" charset="0"/>
            </a:endParaRPr>
          </a:p>
          <a:p>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10" name="Picture 9"/>
          <p:cNvPicPr>
            <a:picLocks noChangeAspect="1"/>
          </p:cNvPicPr>
          <p:nvPr/>
        </p:nvPicPr>
        <p:blipFill>
          <a:blip r:embed="rId2"/>
          <a:stretch>
            <a:fillRect/>
          </a:stretch>
        </p:blipFill>
        <p:spPr>
          <a:xfrm>
            <a:off x="6095461" y="3547872"/>
            <a:ext cx="5902503" cy="896112"/>
          </a:xfrm>
          <a:prstGeom prst="rect">
            <a:avLst/>
          </a:prstGeom>
        </p:spPr>
      </p:pic>
      <p:sp>
        <p:nvSpPr>
          <p:cNvPr id="6" name="TextBox 5">
            <a:extLst>
              <a:ext uri="{FF2B5EF4-FFF2-40B4-BE49-F238E27FC236}">
                <a16:creationId xmlns:a16="http://schemas.microsoft.com/office/drawing/2014/main" id="{ECB653FC-02D3-4A03-638A-04689BB4A663}"/>
              </a:ext>
            </a:extLst>
          </p:cNvPr>
          <p:cNvSpPr txBox="1"/>
          <p:nvPr/>
        </p:nvSpPr>
        <p:spPr>
          <a:xfrm>
            <a:off x="193495" y="4842530"/>
            <a:ext cx="5902504"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B- Immune mediated thyroiditis</a:t>
            </a:r>
          </a:p>
        </p:txBody>
      </p:sp>
    </p:spTree>
    <p:extLst>
      <p:ext uri="{BB962C8B-B14F-4D97-AF65-F5344CB8AC3E}">
        <p14:creationId xmlns:p14="http://schemas.microsoft.com/office/powerpoint/2010/main" val="164066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53298" y="1149292"/>
            <a:ext cx="8376123" cy="1594908"/>
          </a:xfrm>
          <a:prstGeom prst="rect">
            <a:avLst/>
          </a:prstGeom>
        </p:spPr>
      </p:pic>
      <p:pic>
        <p:nvPicPr>
          <p:cNvPr id="5" name="Picture 4"/>
          <p:cNvPicPr>
            <a:picLocks noChangeAspect="1"/>
          </p:cNvPicPr>
          <p:nvPr/>
        </p:nvPicPr>
        <p:blipFill>
          <a:blip r:embed="rId4"/>
          <a:stretch>
            <a:fillRect/>
          </a:stretch>
        </p:blipFill>
        <p:spPr>
          <a:xfrm>
            <a:off x="1845576" y="4918229"/>
            <a:ext cx="8279935" cy="1695310"/>
          </a:xfrm>
          <a:prstGeom prst="rect">
            <a:avLst/>
          </a:prstGeom>
        </p:spPr>
      </p:pic>
      <p:pic>
        <p:nvPicPr>
          <p:cNvPr id="6" name="Picture 5"/>
          <p:cNvPicPr>
            <a:picLocks noChangeAspect="1"/>
          </p:cNvPicPr>
          <p:nvPr/>
        </p:nvPicPr>
        <p:blipFill>
          <a:blip r:embed="rId5"/>
          <a:stretch>
            <a:fillRect/>
          </a:stretch>
        </p:blipFill>
        <p:spPr>
          <a:xfrm>
            <a:off x="1753298" y="2907012"/>
            <a:ext cx="8372213" cy="1623596"/>
          </a:xfrm>
          <a:prstGeom prst="rect">
            <a:avLst/>
          </a:prstGeom>
        </p:spPr>
      </p:pic>
      <p:sp>
        <p:nvSpPr>
          <p:cNvPr id="2" name="Title 1"/>
          <p:cNvSpPr>
            <a:spLocks noGrp="1"/>
          </p:cNvSpPr>
          <p:nvPr>
            <p:ph type="title"/>
          </p:nvPr>
        </p:nvSpPr>
        <p:spPr>
          <a:xfrm>
            <a:off x="678110" y="75501"/>
            <a:ext cx="10515600" cy="973123"/>
          </a:xfrm>
        </p:spPr>
        <p:txBody>
          <a:bodyPr/>
          <a:lstStyle/>
          <a:p>
            <a:pPr algn="ctr"/>
            <a:r>
              <a:rPr lang="en-US" b="1" dirty="0">
                <a:solidFill>
                  <a:srgbClr val="FFFF00"/>
                </a:solidFill>
              </a:rPr>
              <a:t>Immune mediated Hypophysitis</a:t>
            </a:r>
          </a:p>
        </p:txBody>
      </p:sp>
      <p:sp>
        <p:nvSpPr>
          <p:cNvPr id="7" name="Line 8"/>
          <p:cNvSpPr>
            <a:spLocks noChangeShapeType="1"/>
          </p:cNvSpPr>
          <p:nvPr/>
        </p:nvSpPr>
        <p:spPr bwMode="auto">
          <a:xfrm flipH="1">
            <a:off x="2039545" y="934413"/>
            <a:ext cx="8609013"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834115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30BC9-D853-CFD6-54D6-3C71C4C137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062616-907F-238B-B31D-342D93974602}"/>
              </a:ext>
            </a:extLst>
          </p:cNvPr>
          <p:cNvPicPr>
            <a:picLocks noChangeAspect="1"/>
          </p:cNvPicPr>
          <p:nvPr/>
        </p:nvPicPr>
        <p:blipFill>
          <a:blip r:embed="rId2"/>
          <a:stretch>
            <a:fillRect/>
          </a:stretch>
        </p:blipFill>
        <p:spPr>
          <a:xfrm>
            <a:off x="1737360" y="0"/>
            <a:ext cx="8741664" cy="6858000"/>
          </a:xfrm>
          <a:prstGeom prst="rect">
            <a:avLst/>
          </a:prstGeom>
        </p:spPr>
      </p:pic>
    </p:spTree>
    <p:extLst>
      <p:ext uri="{BB962C8B-B14F-4D97-AF65-F5344CB8AC3E}">
        <p14:creationId xmlns:p14="http://schemas.microsoft.com/office/powerpoint/2010/main" val="552197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2159000"/>
            <a:ext cx="3048000" cy="3911600"/>
          </a:xfrm>
        </p:spPr>
      </p:pic>
      <p:pic>
        <p:nvPicPr>
          <p:cNvPr id="1536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057401"/>
            <a:ext cx="2979738"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733800" y="3276600"/>
            <a:ext cx="1524000"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
        <p:nvSpPr>
          <p:cNvPr id="5" name="Rectangle 4"/>
          <p:cNvSpPr/>
          <p:nvPr/>
        </p:nvSpPr>
        <p:spPr>
          <a:xfrm>
            <a:off x="7661276" y="2895600"/>
            <a:ext cx="1635125"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mn-cs"/>
            </a:endParaRPr>
          </a:p>
        </p:txBody>
      </p:sp>
      <p:sp>
        <p:nvSpPr>
          <p:cNvPr id="6" name="Title 1"/>
          <p:cNvSpPr>
            <a:spLocks noGrp="1"/>
          </p:cNvSpPr>
          <p:nvPr>
            <p:ph type="title"/>
          </p:nvPr>
        </p:nvSpPr>
        <p:spPr>
          <a:xfrm>
            <a:off x="1524000" y="171450"/>
            <a:ext cx="8489950" cy="1143000"/>
          </a:xfrm>
        </p:spPr>
        <p:txBody>
          <a:bodyPr>
            <a:normAutofit/>
          </a:bodyPr>
          <a:lstStyle/>
          <a:p>
            <a:pPr>
              <a:defRPr/>
            </a:pPr>
            <a:r>
              <a:rPr lang="en-US" sz="3600" b="1" dirty="0"/>
              <a:t>Complete Vitiligo within Weeks</a:t>
            </a:r>
          </a:p>
        </p:txBody>
      </p:sp>
      <p:sp>
        <p:nvSpPr>
          <p:cNvPr id="15366" name="TextBox 2"/>
          <p:cNvSpPr txBox="1">
            <a:spLocks noChangeArrowheads="1"/>
          </p:cNvSpPr>
          <p:nvPr/>
        </p:nvSpPr>
        <p:spPr bwMode="auto">
          <a:xfrm>
            <a:off x="2913064" y="1550988"/>
            <a:ext cx="2555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Arial" pitchFamily="34" charset="0"/>
                <a:ea typeface="ＭＳ Ｐゴシック" pitchFamily="34" charset="-128"/>
                <a:cs typeface="Arial" pitchFamily="34" charset="0"/>
              </a:defRPr>
            </a:lvl1pPr>
            <a:lvl2pPr marL="742950" indent="-285750">
              <a:spcBef>
                <a:spcPct val="20000"/>
              </a:spcBef>
              <a:buFont typeface="Arial" pitchFamily="34" charset="0"/>
              <a:buChar char="–"/>
              <a:defRPr sz="2800">
                <a:solidFill>
                  <a:schemeClr val="tx1"/>
                </a:solidFill>
                <a:latin typeface="Arial" pitchFamily="34" charset="0"/>
                <a:ea typeface="Arial" pitchFamily="34" charset="0"/>
                <a:cs typeface="Arial" pitchFamily="34" charset="0"/>
              </a:defRPr>
            </a:lvl2pPr>
            <a:lvl3pPr marL="1143000" indent="-228600">
              <a:spcBef>
                <a:spcPct val="20000"/>
              </a:spcBef>
              <a:buFont typeface="Arial" pitchFamily="34" charset="0"/>
              <a:buChar char="•"/>
              <a:defRPr sz="2400">
                <a:solidFill>
                  <a:schemeClr val="tx1"/>
                </a:solidFill>
                <a:latin typeface="Arial" pitchFamily="34" charset="0"/>
                <a:ea typeface="Arial" pitchFamily="34" charset="0"/>
                <a:cs typeface="Arial" pitchFamily="34" charset="0"/>
              </a:defRPr>
            </a:lvl3pPr>
            <a:lvl4pPr marL="1600200" indent="-228600">
              <a:spcBef>
                <a:spcPct val="20000"/>
              </a:spcBef>
              <a:buFont typeface="Arial" pitchFamily="34" charset="0"/>
              <a:buChar char="–"/>
              <a:defRPr sz="2000">
                <a:solidFill>
                  <a:schemeClr val="tx1"/>
                </a:solidFill>
                <a:latin typeface="Arial" pitchFamily="34" charset="0"/>
                <a:ea typeface="Arial" pitchFamily="34" charset="0"/>
                <a:cs typeface="Arial" pitchFamily="34" charset="0"/>
              </a:defRPr>
            </a:lvl4pPr>
            <a:lvl5pPr marL="2057400" indent="-228600">
              <a:spcBef>
                <a:spcPct val="20000"/>
              </a:spcBef>
              <a:buFont typeface="Arial" pitchFamily="34" charset="0"/>
              <a:buChar char="»"/>
              <a:defRPr sz="2000">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Arial" pitchFamily="34" charset="0"/>
              </a:rPr>
              <a:t>Receiving first infusion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Arial" pitchFamily="34" charset="0"/>
              </a:rPr>
              <a:t>of ipi/Nivo</a:t>
            </a:r>
          </a:p>
        </p:txBody>
      </p:sp>
      <p:sp>
        <p:nvSpPr>
          <p:cNvPr id="15367" name="TextBox 8"/>
          <p:cNvSpPr txBox="1">
            <a:spLocks noChangeArrowheads="1"/>
          </p:cNvSpPr>
          <p:nvPr/>
        </p:nvSpPr>
        <p:spPr bwMode="auto">
          <a:xfrm>
            <a:off x="7625461" y="1550988"/>
            <a:ext cx="1398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Arial" pitchFamily="34" charset="0"/>
                <a:ea typeface="ＭＳ Ｐゴシック" pitchFamily="34" charset="-128"/>
                <a:cs typeface="Arial" pitchFamily="34" charset="0"/>
              </a:defRPr>
            </a:lvl1pPr>
            <a:lvl2pPr marL="742950" indent="-285750">
              <a:spcBef>
                <a:spcPct val="20000"/>
              </a:spcBef>
              <a:buFont typeface="Arial" pitchFamily="34" charset="0"/>
              <a:buChar char="–"/>
              <a:defRPr sz="2800">
                <a:solidFill>
                  <a:schemeClr val="tx1"/>
                </a:solidFill>
                <a:latin typeface="Arial" pitchFamily="34" charset="0"/>
                <a:ea typeface="Arial" pitchFamily="34" charset="0"/>
                <a:cs typeface="Arial" pitchFamily="34" charset="0"/>
              </a:defRPr>
            </a:lvl2pPr>
            <a:lvl3pPr marL="1143000" indent="-228600">
              <a:spcBef>
                <a:spcPct val="20000"/>
              </a:spcBef>
              <a:buFont typeface="Arial" pitchFamily="34" charset="0"/>
              <a:buChar char="•"/>
              <a:defRPr sz="2400">
                <a:solidFill>
                  <a:schemeClr val="tx1"/>
                </a:solidFill>
                <a:latin typeface="Arial" pitchFamily="34" charset="0"/>
                <a:ea typeface="Arial" pitchFamily="34" charset="0"/>
                <a:cs typeface="Arial" pitchFamily="34" charset="0"/>
              </a:defRPr>
            </a:lvl3pPr>
            <a:lvl4pPr marL="1600200" indent="-228600">
              <a:spcBef>
                <a:spcPct val="20000"/>
              </a:spcBef>
              <a:buFont typeface="Arial" pitchFamily="34" charset="0"/>
              <a:buChar char="–"/>
              <a:defRPr sz="2000">
                <a:solidFill>
                  <a:schemeClr val="tx1"/>
                </a:solidFill>
                <a:latin typeface="Arial" pitchFamily="34" charset="0"/>
                <a:ea typeface="Arial" pitchFamily="34" charset="0"/>
                <a:cs typeface="Arial" pitchFamily="34" charset="0"/>
              </a:defRPr>
            </a:lvl4pPr>
            <a:lvl5pPr marL="2057400" indent="-228600">
              <a:spcBef>
                <a:spcPct val="20000"/>
              </a:spcBef>
              <a:buFont typeface="Arial" pitchFamily="34" charset="0"/>
              <a:buChar char="»"/>
              <a:defRPr sz="2000">
                <a:solidFill>
                  <a:schemeClr val="tx1"/>
                </a:solidFill>
                <a:latin typeface="Arial" pitchFamily="34" charset="0"/>
                <a:ea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ea typeface="Arial" pitchFamily="34" charset="0"/>
                <a:cs typeface="Arial"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Weeks later</a:t>
            </a:r>
          </a:p>
        </p:txBody>
      </p:sp>
      <p:cxnSp>
        <p:nvCxnSpPr>
          <p:cNvPr id="9" name="Straight Connector 8"/>
          <p:cNvCxnSpPr/>
          <p:nvPr/>
        </p:nvCxnSpPr>
        <p:spPr>
          <a:xfrm>
            <a:off x="1524000" y="1295400"/>
            <a:ext cx="9144000"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EE60891-DBD2-41E3-AEA0-8544AA20D9C3}"/>
              </a:ext>
            </a:extLst>
          </p:cNvPr>
          <p:cNvSpPr/>
          <p:nvPr/>
        </p:nvSpPr>
        <p:spPr>
          <a:xfrm>
            <a:off x="130628" y="6186269"/>
            <a:ext cx="6096000" cy="646331"/>
          </a:xfrm>
          <a:prstGeom prst="rect">
            <a:avLst/>
          </a:prstGeom>
        </p:spPr>
        <p:txBody>
          <a:bodyPr>
            <a:spAutoFit/>
          </a:bodyPr>
          <a:lstStyle/>
          <a:p>
            <a:pPr lvl="0" eaLnBrk="0" fontAlgn="base" hangingPunct="0">
              <a:spcBef>
                <a:spcPct val="0"/>
              </a:spcBef>
              <a:spcAft>
                <a:spcPct val="0"/>
              </a:spcAft>
              <a:defRPr/>
            </a:pPr>
            <a:r>
              <a:rPr lang="en-US" altLang="en-US" i="1" dirty="0">
                <a:solidFill>
                  <a:srgbClr val="000000"/>
                </a:solidFill>
                <a:latin typeface="Arial" panose="020B0604020202020204" pitchFamily="34" charset="0"/>
              </a:rPr>
              <a:t>Slide courtesy of Dr. Isabella Glitza</a:t>
            </a:r>
          </a:p>
          <a:p>
            <a:pPr lvl="0" eaLnBrk="0" fontAlgn="base" hangingPunct="0">
              <a:spcBef>
                <a:spcPct val="0"/>
              </a:spcBef>
              <a:spcAft>
                <a:spcPct val="0"/>
              </a:spcAft>
              <a:defRPr/>
            </a:pPr>
            <a:r>
              <a:rPr lang="en-US" i="1" dirty="0">
                <a:solidFill>
                  <a:srgbClr val="000000"/>
                </a:solidFill>
                <a:latin typeface="Arial" panose="020B0604020202020204" pitchFamily="34" charset="0"/>
              </a:rPr>
              <a:t>MDA Houston</a:t>
            </a:r>
            <a:endParaRPr lang="en-US" dirty="0">
              <a:solidFill>
                <a:srgbClr val="FFFFFF"/>
              </a:solidFill>
              <a:latin typeface="Arial" panose="020B0604020202020204" pitchFamily="34" charset="0"/>
            </a:endParaRPr>
          </a:p>
        </p:txBody>
      </p:sp>
    </p:spTree>
    <p:extLst>
      <p:ext uri="{BB962C8B-B14F-4D97-AF65-F5344CB8AC3E}">
        <p14:creationId xmlns:p14="http://schemas.microsoft.com/office/powerpoint/2010/main" val="3003422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964096"/>
            <a:ext cx="4215685" cy="566208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628" y="1083364"/>
            <a:ext cx="6616524" cy="3630303"/>
          </a:xfrm>
          <a:prstGeom prst="rect">
            <a:avLst/>
          </a:prstGeom>
        </p:spPr>
      </p:pic>
      <p:sp>
        <p:nvSpPr>
          <p:cNvPr id="4" name="TextBox 3"/>
          <p:cNvSpPr txBox="1"/>
          <p:nvPr/>
        </p:nvSpPr>
        <p:spPr>
          <a:xfrm>
            <a:off x="287629" y="5100034"/>
            <a:ext cx="68534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Above: Large bullae on </a:t>
            </a:r>
            <a:r>
              <a:rPr lang="en-US" dirty="0">
                <a:solidFill>
                  <a:prstClr val="black"/>
                </a:solidFill>
                <a:latin typeface="Calibri" panose="020F0502020204030204"/>
              </a:rPr>
              <a:t>foot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Patient was initiated on high dose steroids, and bullae decreased within few days in size and incidence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Right: Separate female patient who developed significant bullae after 9 cycles of pembrolizumab; she also initially presented with a faint rash</a:t>
            </a:r>
          </a:p>
        </p:txBody>
      </p:sp>
      <p:sp>
        <p:nvSpPr>
          <p:cNvPr id="5" name="Rectangle 4">
            <a:extLst>
              <a:ext uri="{FF2B5EF4-FFF2-40B4-BE49-F238E27FC236}">
                <a16:creationId xmlns:a16="http://schemas.microsoft.com/office/drawing/2014/main" id="{081F46D3-0364-42C8-AA2B-4BD465B852A1}"/>
              </a:ext>
            </a:extLst>
          </p:cNvPr>
          <p:cNvSpPr/>
          <p:nvPr/>
        </p:nvSpPr>
        <p:spPr>
          <a:xfrm>
            <a:off x="3364077" y="1471"/>
            <a:ext cx="4668714"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Light" panose="020F0302020204030204"/>
                <a:ea typeface="+mn-ea"/>
                <a:cs typeface="+mn-cs"/>
              </a:rPr>
              <a:t>Bullous pemphigoid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Line 8">
            <a:extLst>
              <a:ext uri="{FF2B5EF4-FFF2-40B4-BE49-F238E27FC236}">
                <a16:creationId xmlns:a16="http://schemas.microsoft.com/office/drawing/2014/main" id="{3951A83E-D87C-4ACB-8A19-81D1DCE682C4}"/>
              </a:ext>
            </a:extLst>
          </p:cNvPr>
          <p:cNvSpPr>
            <a:spLocks noChangeShapeType="1"/>
          </p:cNvSpPr>
          <p:nvPr/>
        </p:nvSpPr>
        <p:spPr bwMode="auto">
          <a:xfrm flipH="1" flipV="1">
            <a:off x="184772" y="696997"/>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758615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240B9-95FC-47A0-806A-42CC058241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F79C5EE-E1D0-60FF-CD38-BC77246066D2}"/>
              </a:ext>
            </a:extLst>
          </p:cNvPr>
          <p:cNvPicPr>
            <a:picLocks noChangeAspect="1"/>
          </p:cNvPicPr>
          <p:nvPr/>
        </p:nvPicPr>
        <p:blipFill>
          <a:blip r:embed="rId2"/>
          <a:stretch>
            <a:fillRect/>
          </a:stretch>
        </p:blipFill>
        <p:spPr>
          <a:xfrm>
            <a:off x="1399032" y="0"/>
            <a:ext cx="9555480" cy="6858000"/>
          </a:xfrm>
          <a:prstGeom prst="rect">
            <a:avLst/>
          </a:prstGeom>
        </p:spPr>
      </p:pic>
    </p:spTree>
    <p:extLst>
      <p:ext uri="{BB962C8B-B14F-4D97-AF65-F5344CB8AC3E}">
        <p14:creationId xmlns:p14="http://schemas.microsoft.com/office/powerpoint/2010/main" val="4032844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82562-6010-E29D-5BE2-98DB9A5A18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AF2776-BCD1-0FDB-5048-E78970242216}"/>
              </a:ext>
            </a:extLst>
          </p:cNvPr>
          <p:cNvSpPr>
            <a:spLocks noGrp="1"/>
          </p:cNvSpPr>
          <p:nvPr>
            <p:ph idx="1"/>
          </p:nvPr>
        </p:nvSpPr>
        <p:spPr>
          <a:xfrm>
            <a:off x="194034" y="664137"/>
            <a:ext cx="11803929" cy="3090080"/>
          </a:xfrm>
        </p:spPr>
        <p:txBody>
          <a:bodyPr/>
          <a:lstStyle/>
          <a:p>
            <a:pPr marL="0" indent="0">
              <a:buNone/>
            </a:pPr>
            <a:r>
              <a:rPr lang="en-US" sz="2800" b="1" dirty="0">
                <a:latin typeface="Arial" panose="020B0604020202020204" pitchFamily="34" charset="0"/>
              </a:rPr>
              <a:t>60-year-old man developed a skin lesion on his right wrist 3 months ago. It has grown and bled frequently over the past 6 weeks. The patient received a cadaveric renal transplant 3 years ago because of progressive chronic glomerulonephritis. He has maintained excellent allograft function on prednisone, cyclosporine, and mycophenolate mofetil. Physical examination is unrevealing other than the skin lesion shown. </a:t>
            </a:r>
          </a:p>
          <a:p>
            <a:pPr marL="0" indent="0">
              <a:buNone/>
            </a:pPr>
            <a:r>
              <a:rPr lang="en-US" sz="2800" b="1" dirty="0">
                <a:latin typeface="Arial" panose="020B0604020202020204" pitchFamily="34" charset="0"/>
              </a:rPr>
              <a:t>Which of the following is </a:t>
            </a:r>
          </a:p>
          <a:p>
            <a:pPr marL="0" indent="0">
              <a:buNone/>
            </a:pPr>
            <a:r>
              <a:rPr lang="en-US" sz="2800" b="1" dirty="0">
                <a:latin typeface="Arial" panose="020B0604020202020204" pitchFamily="34" charset="0"/>
              </a:rPr>
              <a:t>the most likely diagnosis?</a:t>
            </a:r>
          </a:p>
          <a:p>
            <a:pPr marL="0" indent="0">
              <a:buNone/>
            </a:pPr>
            <a:r>
              <a:rPr lang="en-US" sz="2800" b="1" dirty="0">
                <a:latin typeface="Arial" panose="020B0604020202020204" pitchFamily="34" charset="0"/>
              </a:rPr>
              <a:t>A. Kaposi sarcoma</a:t>
            </a:r>
          </a:p>
          <a:p>
            <a:pPr marL="0" indent="0">
              <a:buNone/>
            </a:pPr>
            <a:r>
              <a:rPr lang="en-US" sz="2800" b="1" dirty="0">
                <a:latin typeface="Arial" panose="020B0604020202020204" pitchFamily="34" charset="0"/>
              </a:rPr>
              <a:t>B. Melanoma</a:t>
            </a:r>
          </a:p>
          <a:p>
            <a:pPr marL="0" indent="0">
              <a:buNone/>
            </a:pPr>
            <a:r>
              <a:rPr lang="en-US" sz="2800" b="1" dirty="0">
                <a:latin typeface="Arial" panose="020B0604020202020204" pitchFamily="34" charset="0"/>
              </a:rPr>
              <a:t>C. Psoriasis</a:t>
            </a:r>
          </a:p>
          <a:p>
            <a:pPr marL="0" indent="0">
              <a:buNone/>
            </a:pPr>
            <a:r>
              <a:rPr lang="en-US" sz="2800" b="1" dirty="0">
                <a:latin typeface="Arial" panose="020B0604020202020204" pitchFamily="34" charset="0"/>
              </a:rPr>
              <a:t>D. Squamous cell carcinoma</a:t>
            </a:r>
          </a:p>
          <a:p>
            <a:endParaRPr lang="en-US" sz="2800" b="1" dirty="0">
              <a:latin typeface="Arial" panose="020B0604020202020204" pitchFamily="34" charset="0"/>
            </a:endParaRPr>
          </a:p>
          <a:p>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9683DC85-25CD-32EA-7709-DD0B46C24280}"/>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2EC083DD-A2F9-8EFD-7115-03D82CF4ED1A}"/>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1026" name="Picture 2" descr="MKSAP image c American College of Physicians Medical Knowledge Self-Assessment Program">
            <a:extLst>
              <a:ext uri="{FF2B5EF4-FFF2-40B4-BE49-F238E27FC236}">
                <a16:creationId xmlns:a16="http://schemas.microsoft.com/office/drawing/2014/main" id="{A79E5847-E70A-20F2-92AB-A0DEB8D9A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3542" y="3291840"/>
            <a:ext cx="4481322" cy="34015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091FF78-411E-EA3A-C0DA-45C50AD5E9A7}"/>
              </a:ext>
            </a:extLst>
          </p:cNvPr>
          <p:cNvSpPr txBox="1"/>
          <p:nvPr/>
        </p:nvSpPr>
        <p:spPr>
          <a:xfrm>
            <a:off x="194034" y="6294237"/>
            <a:ext cx="5082054"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D. Squamous cell carcinoma</a:t>
            </a:r>
          </a:p>
        </p:txBody>
      </p:sp>
    </p:spTree>
    <p:extLst>
      <p:ext uri="{BB962C8B-B14F-4D97-AF65-F5344CB8AC3E}">
        <p14:creationId xmlns:p14="http://schemas.microsoft.com/office/powerpoint/2010/main" val="144702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01773-D6FF-0653-7E9C-FE0D0BC7FC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B2C9A8-E83F-3FE0-0801-191601C5BB4C}"/>
              </a:ext>
            </a:extLst>
          </p:cNvPr>
          <p:cNvSpPr>
            <a:spLocks noGrp="1"/>
          </p:cNvSpPr>
          <p:nvPr>
            <p:ph idx="1"/>
          </p:nvPr>
        </p:nvSpPr>
        <p:spPr>
          <a:xfrm>
            <a:off x="194034" y="664137"/>
            <a:ext cx="11803929" cy="2890893"/>
          </a:xfrm>
        </p:spPr>
        <p:txBody>
          <a:bodyPr/>
          <a:lstStyle/>
          <a:p>
            <a:r>
              <a:rPr lang="en-US" sz="2800" b="1" dirty="0">
                <a:latin typeface="Arial" panose="020B0604020202020204" pitchFamily="34" charset="0"/>
              </a:rPr>
              <a:t>Squamous cell carcinoma (SCC) is the most common skin cancer in post transplant recipients (multiple sites, more aggressive and more likely to recur after resection). Treatment: excision, cryotherapy or electrodesiccation and curettage.</a:t>
            </a:r>
          </a:p>
          <a:p>
            <a:endParaRPr lang="en-US" sz="2800" b="1" dirty="0">
              <a:latin typeface="Arial" panose="020B0604020202020204" pitchFamily="34" charset="0"/>
            </a:endParaRPr>
          </a:p>
          <a:p>
            <a:r>
              <a:rPr lang="en-US" sz="2800" b="1" dirty="0">
                <a:latin typeface="Arial" panose="020B0604020202020204" pitchFamily="34" charset="0"/>
              </a:rPr>
              <a:t>Melanoma: 6% of posttransplant skin cancers, but the clinical features are not consistent with melanoma.</a:t>
            </a:r>
          </a:p>
          <a:p>
            <a:endParaRPr lang="en-US" sz="2800" b="1" dirty="0">
              <a:latin typeface="Arial" panose="020B0604020202020204" pitchFamily="34" charset="0"/>
            </a:endParaRPr>
          </a:p>
          <a:p>
            <a:r>
              <a:rPr lang="en-US" sz="2800" b="1" dirty="0">
                <a:latin typeface="Arial" panose="020B0604020202020204" pitchFamily="34" charset="0"/>
              </a:rPr>
              <a:t>Psoriasis: erythematous plaque.</a:t>
            </a:r>
          </a:p>
          <a:p>
            <a:endParaRPr lang="en-US" sz="2800" b="1" dirty="0">
              <a:latin typeface="Arial" panose="020B0604020202020204" pitchFamily="34" charset="0"/>
            </a:endParaRPr>
          </a:p>
          <a:p>
            <a:r>
              <a:rPr lang="en-US" sz="2800" b="1" dirty="0">
                <a:latin typeface="Arial" panose="020B0604020202020204" pitchFamily="34" charset="0"/>
              </a:rPr>
              <a:t>Kaposi sarcoma: purple nodules/plaques </a:t>
            </a:r>
          </a:p>
          <a:p>
            <a:pPr marL="384773" lvl="1" indent="0">
              <a:buNone/>
            </a:pPr>
            <a:r>
              <a:rPr lang="en-US" sz="2406" b="1" dirty="0">
                <a:latin typeface="Arial" panose="020B0604020202020204" pitchFamily="34" charset="0"/>
              </a:rPr>
              <a:t>mainly legs (HPV8, HIV).</a:t>
            </a:r>
          </a:p>
          <a:p>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08F086B6-52B0-54E1-30EB-E4DFEBA17593}"/>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6BA265C1-8D69-BBFF-977A-823CCE92E71F}"/>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6" name="Picture 5">
            <a:extLst>
              <a:ext uri="{FF2B5EF4-FFF2-40B4-BE49-F238E27FC236}">
                <a16:creationId xmlns:a16="http://schemas.microsoft.com/office/drawing/2014/main" id="{C3F9E898-EE4C-43C0-31AE-2F4B19A419CA}"/>
              </a:ext>
            </a:extLst>
          </p:cNvPr>
          <p:cNvPicPr>
            <a:picLocks noChangeAspect="1"/>
          </p:cNvPicPr>
          <p:nvPr/>
        </p:nvPicPr>
        <p:blipFill>
          <a:blip r:embed="rId2"/>
          <a:stretch>
            <a:fillRect/>
          </a:stretch>
        </p:blipFill>
        <p:spPr>
          <a:xfrm>
            <a:off x="8726927" y="3481308"/>
            <a:ext cx="2895097" cy="3376692"/>
          </a:xfrm>
          <a:prstGeom prst="rect">
            <a:avLst/>
          </a:prstGeom>
        </p:spPr>
      </p:pic>
    </p:spTree>
    <p:extLst>
      <p:ext uri="{BB962C8B-B14F-4D97-AF65-F5344CB8AC3E}">
        <p14:creationId xmlns:p14="http://schemas.microsoft.com/office/powerpoint/2010/main" val="3260415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EC47-1D9B-E483-CECA-B982AFAAA9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CF13B-1661-73EF-D639-D2F8AF7F07DF}"/>
              </a:ext>
            </a:extLst>
          </p:cNvPr>
          <p:cNvSpPr>
            <a:spLocks noGrp="1"/>
          </p:cNvSpPr>
          <p:nvPr>
            <p:ph idx="1"/>
          </p:nvPr>
        </p:nvSpPr>
        <p:spPr>
          <a:xfrm>
            <a:off x="194035" y="575935"/>
            <a:ext cx="11803929" cy="3350027"/>
          </a:xfrm>
        </p:spPr>
        <p:txBody>
          <a:bodyPr/>
          <a:lstStyle/>
          <a:p>
            <a:pPr marL="0" indent="0">
              <a:buNone/>
            </a:pPr>
            <a:r>
              <a:rPr lang="en-US" sz="2800" b="1" dirty="0">
                <a:latin typeface="Arial" panose="020B0604020202020204" pitchFamily="34" charset="0"/>
              </a:rPr>
              <a:t>44-year-old man is evaluated for a new lesion on the side of his face. It has been present for several months and is asymptomatic. When he shaves he cuts it, and it starts bleeding. He is otherwise healthy and takes no medications. What is the most likely diagnosis:</a:t>
            </a:r>
          </a:p>
          <a:p>
            <a:pPr marL="0" indent="0">
              <a:buNone/>
            </a:pPr>
            <a:r>
              <a:rPr lang="en-US" sz="2800" b="1" dirty="0">
                <a:latin typeface="Arial" panose="020B0604020202020204" pitchFamily="34" charset="0"/>
              </a:rPr>
              <a:t>A. Keratoacanthoma</a:t>
            </a:r>
          </a:p>
          <a:p>
            <a:pPr marL="0" indent="0">
              <a:buNone/>
            </a:pPr>
            <a:r>
              <a:rPr lang="en-US" sz="2800" b="1" dirty="0">
                <a:latin typeface="Arial" panose="020B0604020202020204" pitchFamily="34" charset="0"/>
              </a:rPr>
              <a:t>B. Nodular melanoma</a:t>
            </a:r>
          </a:p>
          <a:p>
            <a:pPr marL="0" indent="0">
              <a:buNone/>
            </a:pPr>
            <a:r>
              <a:rPr lang="en-US" sz="2800" b="1" dirty="0">
                <a:latin typeface="Arial" panose="020B0604020202020204" pitchFamily="34" charset="0"/>
              </a:rPr>
              <a:t>C. Squamous cell carcinoma</a:t>
            </a:r>
          </a:p>
          <a:p>
            <a:pPr marL="0" indent="0">
              <a:buNone/>
            </a:pPr>
            <a:r>
              <a:rPr lang="en-US" sz="2800" b="1" dirty="0">
                <a:latin typeface="Arial" panose="020B0604020202020204" pitchFamily="34" charset="0"/>
              </a:rPr>
              <a:t>D. Basal cell carcinoma</a:t>
            </a:r>
          </a:p>
          <a:p>
            <a:pPr marL="0" indent="0">
              <a:buNone/>
            </a:pPr>
            <a:endParaRPr lang="en-US" sz="2800" b="1" dirty="0">
              <a:latin typeface="Arial" panose="020B0604020202020204" pitchFamily="34" charset="0"/>
            </a:endParaRPr>
          </a:p>
          <a:p>
            <a:pPr marL="0" indent="0">
              <a:buNone/>
            </a:pPr>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B58E2F9B-CA7B-6D0C-BEBA-DD02A9FCDA32}"/>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9B0CFE8E-BFC5-4F05-C365-1803779C655A}"/>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sp>
        <p:nvSpPr>
          <p:cNvPr id="2" name="TextBox 1">
            <a:extLst>
              <a:ext uri="{FF2B5EF4-FFF2-40B4-BE49-F238E27FC236}">
                <a16:creationId xmlns:a16="http://schemas.microsoft.com/office/drawing/2014/main" id="{4269254A-DE5A-E4F8-917F-6C09B34C4938}"/>
              </a:ext>
            </a:extLst>
          </p:cNvPr>
          <p:cNvSpPr txBox="1"/>
          <p:nvPr/>
        </p:nvSpPr>
        <p:spPr>
          <a:xfrm>
            <a:off x="315401" y="3990310"/>
            <a:ext cx="5082054"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D. Basal cell carcinoma</a:t>
            </a:r>
          </a:p>
        </p:txBody>
      </p:sp>
      <p:sp>
        <p:nvSpPr>
          <p:cNvPr id="6" name="TextBox 5">
            <a:extLst>
              <a:ext uri="{FF2B5EF4-FFF2-40B4-BE49-F238E27FC236}">
                <a16:creationId xmlns:a16="http://schemas.microsoft.com/office/drawing/2014/main" id="{7733651C-D04A-5CFE-A3AE-574F5803C70A}"/>
              </a:ext>
            </a:extLst>
          </p:cNvPr>
          <p:cNvSpPr txBox="1"/>
          <p:nvPr/>
        </p:nvSpPr>
        <p:spPr>
          <a:xfrm>
            <a:off x="72669" y="5558315"/>
            <a:ext cx="11803929" cy="954107"/>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Basal cell carcinoma appears as asymptomatic translucent telangiectatic papules on sun-exposed areas in fair-skinned persons</a:t>
            </a:r>
          </a:p>
        </p:txBody>
      </p:sp>
      <p:pic>
        <p:nvPicPr>
          <p:cNvPr id="4102" name="Picture 6" descr="Image  American College of Physicians">
            <a:extLst>
              <a:ext uri="{FF2B5EF4-FFF2-40B4-BE49-F238E27FC236}">
                <a16:creationId xmlns:a16="http://schemas.microsoft.com/office/drawing/2014/main" id="{4E66BE67-CCC8-5339-4B44-B289F5A895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752" y="2410734"/>
            <a:ext cx="4321302" cy="263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46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6C21DE-D799-4AFE-B70E-CF5F6BEBA553}"/>
              </a:ext>
            </a:extLst>
          </p:cNvPr>
          <p:cNvSpPr>
            <a:spLocks noGrp="1"/>
          </p:cNvSpPr>
          <p:nvPr>
            <p:ph idx="1"/>
          </p:nvPr>
        </p:nvSpPr>
        <p:spPr>
          <a:xfrm>
            <a:off x="194034" y="1257849"/>
            <a:ext cx="11803929" cy="3513418"/>
          </a:xfrm>
        </p:spPr>
        <p:txBody>
          <a:bodyPr/>
          <a:lstStyle/>
          <a:p>
            <a:pPr marL="0" indent="0">
              <a:buNone/>
            </a:pPr>
            <a:r>
              <a:rPr lang="en-US" sz="2800" dirty="0">
                <a:latin typeface="Arial" panose="020B0604020202020204" pitchFamily="34" charset="0"/>
              </a:rPr>
              <a:t>Which of the following agent is a CTLA4 inhibitor:</a:t>
            </a:r>
          </a:p>
          <a:p>
            <a:pPr marL="0" indent="0">
              <a:buNone/>
            </a:pPr>
            <a:endParaRPr lang="en-US" sz="2800" dirty="0">
              <a:latin typeface="Arial" panose="020B0604020202020204" pitchFamily="34" charset="0"/>
            </a:endParaRPr>
          </a:p>
          <a:p>
            <a:pPr marL="0" indent="0">
              <a:buNone/>
            </a:pPr>
            <a:r>
              <a:rPr lang="en-US" sz="2800" dirty="0">
                <a:latin typeface="Arial" panose="020B0604020202020204" pitchFamily="34" charset="0"/>
              </a:rPr>
              <a:t>A- Pembrolizumab</a:t>
            </a:r>
          </a:p>
          <a:p>
            <a:pPr marL="0" indent="0">
              <a:buNone/>
            </a:pPr>
            <a:r>
              <a:rPr lang="en-US" sz="2800" dirty="0">
                <a:latin typeface="Arial" panose="020B0604020202020204" pitchFamily="34" charset="0"/>
              </a:rPr>
              <a:t>B- Nivolumab</a:t>
            </a:r>
          </a:p>
          <a:p>
            <a:pPr marL="0" indent="0">
              <a:buNone/>
            </a:pPr>
            <a:r>
              <a:rPr lang="en-US" sz="2800" dirty="0">
                <a:latin typeface="Arial" panose="020B0604020202020204" pitchFamily="34" charset="0"/>
              </a:rPr>
              <a:t>C- Ipilimumab</a:t>
            </a:r>
          </a:p>
          <a:p>
            <a:pPr marL="0" indent="0">
              <a:buNone/>
            </a:pPr>
            <a:r>
              <a:rPr lang="en-US" sz="2800" dirty="0">
                <a:latin typeface="Arial" panose="020B0604020202020204" pitchFamily="34" charset="0"/>
              </a:rPr>
              <a:t>D- </a:t>
            </a:r>
            <a:r>
              <a:rPr lang="en-US" sz="2800" dirty="0" err="1">
                <a:latin typeface="Arial" panose="020B0604020202020204" pitchFamily="34" charset="0"/>
              </a:rPr>
              <a:t>Relatlimab</a:t>
            </a:r>
            <a:endParaRPr lang="en-US" sz="2800" dirty="0">
              <a:latin typeface="Arial" panose="020B0604020202020204" pitchFamily="34" charset="0"/>
            </a:endParaRPr>
          </a:p>
          <a:p>
            <a:endParaRPr lang="en-US" sz="2800" dirty="0">
              <a:latin typeface="Arial" panose="020B0604020202020204" pitchFamily="34" charset="0"/>
            </a:endParaRPr>
          </a:p>
          <a:p>
            <a:endParaRPr lang="en-US" sz="2800" dirty="0">
              <a:latin typeface="Arial" panose="020B0604020202020204" pitchFamily="34" charset="0"/>
            </a:endParaRPr>
          </a:p>
        </p:txBody>
      </p:sp>
      <p:sp>
        <p:nvSpPr>
          <p:cNvPr id="4" name="Title 1">
            <a:extLst>
              <a:ext uri="{FF2B5EF4-FFF2-40B4-BE49-F238E27FC236}">
                <a16:creationId xmlns:a16="http://schemas.microsoft.com/office/drawing/2014/main" id="{AC247A9E-BD2E-44CA-9791-FC08C282713D}"/>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3B809B5C-7986-4B0C-B7F0-F96A6D538AC9}"/>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721919" rtl="0" eaLnBrk="1" fontAlgn="base" latinLnBrk="0" hangingPunct="1">
              <a:lnSpc>
                <a:spcPct val="100000"/>
              </a:lnSpc>
              <a:spcBef>
                <a:spcPct val="0"/>
              </a:spcBef>
              <a:spcAft>
                <a:spcPct val="0"/>
              </a:spcAft>
              <a:buClrTx/>
              <a:buSzTx/>
              <a:buFontTx/>
              <a:buNone/>
              <a:tabLst/>
              <a:defRPr/>
            </a:pPr>
            <a:endParaRPr kumimoji="0" lang="en-US" sz="452" b="0" i="0" u="none" strike="noStrike" kern="1200" cap="none" spc="0" normalizeH="0" baseline="0" noProof="0">
              <a:ln w="76200">
                <a:solidFill>
                  <a:srgbClr val="FFFFFF"/>
                </a:solidFill>
              </a:ln>
              <a:solidFill>
                <a:srgbClr val="FFFFFF"/>
              </a:solidFill>
              <a:effectLst/>
              <a:uLnTx/>
              <a:uFillTx/>
              <a:latin typeface="Times New Roman" panose="02020603050405020304" pitchFamily="18" charset="0"/>
              <a:ea typeface="+mn-ea"/>
              <a:cs typeface="+mn-cs"/>
            </a:endParaRPr>
          </a:p>
        </p:txBody>
      </p:sp>
      <p:sp>
        <p:nvSpPr>
          <p:cNvPr id="2" name="TextBox 1">
            <a:extLst>
              <a:ext uri="{FF2B5EF4-FFF2-40B4-BE49-F238E27FC236}">
                <a16:creationId xmlns:a16="http://schemas.microsoft.com/office/drawing/2014/main" id="{A7B9E30E-2435-4852-8DF7-C9BB4A8BB283}"/>
              </a:ext>
            </a:extLst>
          </p:cNvPr>
          <p:cNvSpPr txBox="1"/>
          <p:nvPr/>
        </p:nvSpPr>
        <p:spPr>
          <a:xfrm>
            <a:off x="194034" y="3317032"/>
            <a:ext cx="2729205"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C- Ipilimumab</a:t>
            </a:r>
          </a:p>
        </p:txBody>
      </p:sp>
    </p:spTree>
    <p:extLst>
      <p:ext uri="{BB962C8B-B14F-4D97-AF65-F5344CB8AC3E}">
        <p14:creationId xmlns:p14="http://schemas.microsoft.com/office/powerpoint/2010/main" val="271822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886B3-671D-60DB-0639-C1ECB1A4D3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E76FD1-583F-DE32-1DE2-7A7581DCFF77}"/>
              </a:ext>
            </a:extLst>
          </p:cNvPr>
          <p:cNvSpPr>
            <a:spLocks noGrp="1"/>
          </p:cNvSpPr>
          <p:nvPr>
            <p:ph idx="1"/>
          </p:nvPr>
        </p:nvSpPr>
        <p:spPr>
          <a:xfrm>
            <a:off x="194035" y="712229"/>
            <a:ext cx="11803929" cy="3213733"/>
          </a:xfrm>
        </p:spPr>
        <p:txBody>
          <a:bodyPr/>
          <a:lstStyle/>
          <a:p>
            <a:pPr marL="0" indent="0">
              <a:buNone/>
            </a:pPr>
            <a:r>
              <a:rPr lang="en-US" sz="2800" b="1" dirty="0">
                <a:latin typeface="Arial" panose="020B0604020202020204" pitchFamily="34" charset="0"/>
              </a:rPr>
              <a:t>62-year-old man is evaluated for an asymptomatic nodule on his shoulder that has been present for more than 1 year. Skin findings are shown. Which of the following is the most likely diagnosis?</a:t>
            </a:r>
          </a:p>
          <a:p>
            <a:endParaRPr lang="en-US" sz="2800" b="1" dirty="0">
              <a:latin typeface="Arial" panose="020B0604020202020204" pitchFamily="34" charset="0"/>
            </a:endParaRPr>
          </a:p>
          <a:p>
            <a:pPr marL="0" indent="0">
              <a:buNone/>
            </a:pPr>
            <a:r>
              <a:rPr lang="en-US" sz="2800" b="1" dirty="0">
                <a:latin typeface="Arial" panose="020B0604020202020204" pitchFamily="34" charset="0"/>
              </a:rPr>
              <a:t>A. Basal cell carcinoma</a:t>
            </a:r>
          </a:p>
          <a:p>
            <a:pPr marL="0" indent="0">
              <a:buNone/>
            </a:pPr>
            <a:r>
              <a:rPr lang="en-US" sz="2800" b="1" dirty="0">
                <a:latin typeface="Arial" panose="020B0604020202020204" pitchFamily="34" charset="0"/>
              </a:rPr>
              <a:t>B. Pyogenic granuloma</a:t>
            </a:r>
          </a:p>
          <a:p>
            <a:pPr marL="0" indent="0">
              <a:buNone/>
            </a:pPr>
            <a:r>
              <a:rPr lang="en-US" sz="2800" b="1" dirty="0">
                <a:latin typeface="Arial" panose="020B0604020202020204" pitchFamily="34" charset="0"/>
              </a:rPr>
              <a:t>C. Seborrheic keratosis</a:t>
            </a:r>
          </a:p>
          <a:p>
            <a:pPr marL="0" indent="0">
              <a:buNone/>
            </a:pPr>
            <a:r>
              <a:rPr lang="en-US" sz="2800" b="1" dirty="0">
                <a:latin typeface="Arial" panose="020B0604020202020204" pitchFamily="34" charset="0"/>
              </a:rPr>
              <a:t>D. Squamous cell carcinoma</a:t>
            </a:r>
          </a:p>
          <a:p>
            <a:pPr marL="0" indent="0">
              <a:buNone/>
            </a:pPr>
            <a:endParaRPr lang="en-US" sz="2800" b="1" dirty="0">
              <a:latin typeface="Arial" panose="020B0604020202020204" pitchFamily="34" charset="0"/>
            </a:endParaRPr>
          </a:p>
          <a:p>
            <a:pPr marL="0" indent="0">
              <a:buNone/>
            </a:pPr>
            <a:endParaRPr lang="en-US" sz="2800" b="1" dirty="0">
              <a:latin typeface="Arial" panose="020B0604020202020204" pitchFamily="34" charset="0"/>
            </a:endParaRPr>
          </a:p>
        </p:txBody>
      </p:sp>
      <p:sp>
        <p:nvSpPr>
          <p:cNvPr id="4" name="Title 1">
            <a:extLst>
              <a:ext uri="{FF2B5EF4-FFF2-40B4-BE49-F238E27FC236}">
                <a16:creationId xmlns:a16="http://schemas.microsoft.com/office/drawing/2014/main" id="{DBBD652E-5CC9-149E-475D-C7468DD67F85}"/>
              </a:ext>
            </a:extLst>
          </p:cNvPr>
          <p:cNvSpPr>
            <a:spLocks noGrp="1"/>
          </p:cNvSpPr>
          <p:nvPr>
            <p:ph type="title"/>
          </p:nvPr>
        </p:nvSpPr>
        <p:spPr>
          <a:xfrm>
            <a:off x="914400" y="1"/>
            <a:ext cx="10364612" cy="511586"/>
          </a:xfrm>
        </p:spPr>
        <p:txBody>
          <a:bodyPr/>
          <a:lstStyle/>
          <a:p>
            <a:r>
              <a:rPr lang="en-US" sz="4000" b="1" dirty="0">
                <a:solidFill>
                  <a:srgbClr val="FFFF00"/>
                </a:solidFill>
                <a:latin typeface="Arial" panose="020B0604020202020204" pitchFamily="34" charset="0"/>
                <a:cs typeface="Arial" panose="020B0604020202020204" pitchFamily="34" charset="0"/>
              </a:rPr>
              <a:t>Quiz</a:t>
            </a:r>
          </a:p>
        </p:txBody>
      </p:sp>
      <p:sp>
        <p:nvSpPr>
          <p:cNvPr id="5" name="Line 8">
            <a:extLst>
              <a:ext uri="{FF2B5EF4-FFF2-40B4-BE49-F238E27FC236}">
                <a16:creationId xmlns:a16="http://schemas.microsoft.com/office/drawing/2014/main" id="{968AFCAD-B886-1148-543E-AF5B5A2BA2D1}"/>
              </a:ext>
            </a:extLst>
          </p:cNvPr>
          <p:cNvSpPr>
            <a:spLocks noChangeShapeType="1"/>
          </p:cNvSpPr>
          <p:nvPr/>
        </p:nvSpPr>
        <p:spPr bwMode="auto">
          <a:xfrm flipH="1" flipV="1">
            <a:off x="315401" y="575935"/>
            <a:ext cx="11561197" cy="23853"/>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pPr defTabSz="721919" fontAlgn="base">
              <a:spcBef>
                <a:spcPct val="0"/>
              </a:spcBef>
              <a:spcAft>
                <a:spcPct val="0"/>
              </a:spcAft>
              <a:defRPr/>
            </a:pPr>
            <a:endParaRPr lang="en-US" sz="452">
              <a:ln w="76200">
                <a:solidFill>
                  <a:srgbClr val="FFFFFF"/>
                </a:solidFill>
              </a:ln>
              <a:solidFill>
                <a:srgbClr val="FFFFFF"/>
              </a:solidFill>
              <a:latin typeface="Times New Roman" panose="02020603050405020304" pitchFamily="18" charset="0"/>
            </a:endParaRPr>
          </a:p>
        </p:txBody>
      </p:sp>
      <p:pic>
        <p:nvPicPr>
          <p:cNvPr id="2050" name="Picture 2" descr="MKSAP image  2010 American College of Physicians Medical Knowledge Self-Assessment Program MKSAPless-thansupgreater-thanless-thanslashsupgreater-than 15">
            <a:extLst>
              <a:ext uri="{FF2B5EF4-FFF2-40B4-BE49-F238E27FC236}">
                <a16:creationId xmlns:a16="http://schemas.microsoft.com/office/drawing/2014/main" id="{72085592-6C07-3EDD-9EDA-2ED93C477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6912" y="2002537"/>
            <a:ext cx="4579686" cy="32137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CBCCF3E-0B77-D3C4-CB3F-05ED1576B08D}"/>
              </a:ext>
            </a:extLst>
          </p:cNvPr>
          <p:cNvSpPr txBox="1"/>
          <p:nvPr/>
        </p:nvSpPr>
        <p:spPr>
          <a:xfrm>
            <a:off x="194035" y="2615185"/>
            <a:ext cx="5082054" cy="523220"/>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A. Basal cell carcinoma</a:t>
            </a:r>
          </a:p>
        </p:txBody>
      </p:sp>
      <p:sp>
        <p:nvSpPr>
          <p:cNvPr id="6" name="TextBox 5">
            <a:extLst>
              <a:ext uri="{FF2B5EF4-FFF2-40B4-BE49-F238E27FC236}">
                <a16:creationId xmlns:a16="http://schemas.microsoft.com/office/drawing/2014/main" id="{0D6A5448-1C1C-999D-D525-864599DEC978}"/>
              </a:ext>
            </a:extLst>
          </p:cNvPr>
          <p:cNvSpPr txBox="1"/>
          <p:nvPr/>
        </p:nvSpPr>
        <p:spPr>
          <a:xfrm>
            <a:off x="-2674" y="5453273"/>
            <a:ext cx="11145936" cy="954107"/>
          </a:xfrm>
          <a:prstGeom prst="rect">
            <a:avLst/>
          </a:prstGeom>
          <a:solidFill>
            <a:srgbClr val="FFFF00"/>
          </a:solidFill>
        </p:spPr>
        <p:txBody>
          <a:bodyPr wrap="square" rtlCol="0">
            <a:spAutoFit/>
          </a:bodyPr>
          <a:lstStyle/>
          <a:p>
            <a:r>
              <a:rPr lang="en-US" sz="2800" b="1" dirty="0">
                <a:solidFill>
                  <a:srgbClr val="FF0000"/>
                </a:solidFill>
                <a:latin typeface="Arial" panose="020B0604020202020204" pitchFamily="34" charset="0"/>
              </a:rPr>
              <a:t>Basal cell carcinomas present as pink, pearly nodules with </a:t>
            </a:r>
            <a:r>
              <a:rPr lang="en-US" sz="2800" b="1" dirty="0" err="1">
                <a:solidFill>
                  <a:srgbClr val="FF0000"/>
                </a:solidFill>
                <a:latin typeface="Arial" panose="020B0604020202020204" pitchFamily="34" charset="0"/>
              </a:rPr>
              <a:t>telangiectases</a:t>
            </a:r>
            <a:r>
              <a:rPr lang="en-US" sz="2800" b="1" dirty="0">
                <a:solidFill>
                  <a:srgbClr val="FF0000"/>
                </a:solidFill>
                <a:latin typeface="Arial" panose="020B0604020202020204" pitchFamily="34" charset="0"/>
              </a:rPr>
              <a:t> and, commonly, flecks of melanin pigment</a:t>
            </a:r>
          </a:p>
        </p:txBody>
      </p:sp>
    </p:spTree>
    <p:extLst>
      <p:ext uri="{BB962C8B-B14F-4D97-AF65-F5344CB8AC3E}">
        <p14:creationId xmlns:p14="http://schemas.microsoft.com/office/powerpoint/2010/main" val="369232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2060"/>
                </a:solidFill>
                <a:latin typeface="Georgia" panose="02040502050405020303" pitchFamily="18" charset="0"/>
                <a:cs typeface="Arial" panose="020B0604020202020204" pitchFamily="34" charset="0"/>
              </a:rPr>
              <a:t>Summary </a:t>
            </a:r>
            <a:endParaRPr lang="en-US" dirty="0">
              <a:latin typeface="Georgia" panose="02040502050405020303" pitchFamily="18" charset="0"/>
            </a:endParaRPr>
          </a:p>
        </p:txBody>
      </p:sp>
      <p:sp>
        <p:nvSpPr>
          <p:cNvPr id="3" name="Content Placeholder 2"/>
          <p:cNvSpPr>
            <a:spLocks noGrp="1"/>
          </p:cNvSpPr>
          <p:nvPr>
            <p:ph idx="1"/>
          </p:nvPr>
        </p:nvSpPr>
        <p:spPr>
          <a:xfrm>
            <a:off x="247650" y="849086"/>
            <a:ext cx="11696700" cy="5094515"/>
          </a:xfrm>
        </p:spPr>
        <p:txBody>
          <a:bodyPr>
            <a:normAutofit fontScale="92500" lnSpcReduction="20000"/>
          </a:bodyPr>
          <a:lstStyle/>
          <a:p>
            <a:endParaRPr lang="en-US" sz="2667" dirty="0">
              <a:solidFill>
                <a:schemeClr val="tx1"/>
              </a:solidFill>
              <a:latin typeface="Verdana" panose="020B0604030504040204" pitchFamily="34" charset="0"/>
              <a:ea typeface="Verdana" panose="020B0604030504040204" pitchFamily="34" charset="0"/>
            </a:endParaRPr>
          </a:p>
          <a:p>
            <a:r>
              <a:rPr lang="en-US" sz="2667" dirty="0">
                <a:solidFill>
                  <a:schemeClr val="tx1"/>
                </a:solidFill>
                <a:latin typeface="Verdana" panose="020B0604030504040204" pitchFamily="34" charset="0"/>
                <a:ea typeface="Verdana" panose="020B0604030504040204" pitchFamily="34" charset="0"/>
              </a:rPr>
              <a:t>Most melanoma is sporadic. Around 10% of all people with melanoma have a family history (mutations in CDKN2A and CDK4).</a:t>
            </a:r>
          </a:p>
          <a:p>
            <a:endParaRPr lang="en-US" sz="2667" dirty="0">
              <a:solidFill>
                <a:schemeClr val="tx1"/>
              </a:solidFill>
              <a:latin typeface="Verdana" panose="020B0604030504040204" pitchFamily="34" charset="0"/>
              <a:ea typeface="Verdana" panose="020B0604030504040204" pitchFamily="34" charset="0"/>
            </a:endParaRPr>
          </a:p>
          <a:p>
            <a:r>
              <a:rPr lang="en-US" sz="2667" dirty="0">
                <a:solidFill>
                  <a:schemeClr val="tx1"/>
                </a:solidFill>
                <a:latin typeface="Verdana" panose="020B0604030504040204" pitchFamily="34" charset="0"/>
                <a:ea typeface="Verdana" panose="020B0604030504040204" pitchFamily="34" charset="0"/>
              </a:rPr>
              <a:t>Prognosis is related to the depth of invasion, high mitotic rate, lymphovascular invasion, and the presence of ulceration. </a:t>
            </a:r>
          </a:p>
          <a:p>
            <a:pPr marL="0" indent="0">
              <a:buNone/>
            </a:pPr>
            <a:endParaRPr lang="en-US" sz="2667" dirty="0">
              <a:solidFill>
                <a:schemeClr val="tx1"/>
              </a:solidFill>
              <a:latin typeface="Verdana" panose="020B0604030504040204" pitchFamily="34" charset="0"/>
              <a:ea typeface="Verdana" panose="020B0604030504040204" pitchFamily="34" charset="0"/>
            </a:endParaRPr>
          </a:p>
          <a:p>
            <a:r>
              <a:rPr lang="en-US" sz="2667" dirty="0">
                <a:solidFill>
                  <a:schemeClr val="tx1"/>
                </a:solidFill>
                <a:latin typeface="Verdana" panose="020B0604030504040204" pitchFamily="34" charset="0"/>
                <a:ea typeface="Verdana" panose="020B0604030504040204" pitchFamily="34" charset="0"/>
              </a:rPr>
              <a:t>Wide local excision is the standard of care procedure for cutaneous melanoma lesions. Sentinel lymph node biopsy is added for melanoma &gt;=0.8 mm depth.</a:t>
            </a:r>
          </a:p>
          <a:p>
            <a:endParaRPr lang="en-US" sz="2667" dirty="0">
              <a:solidFill>
                <a:schemeClr val="tx1"/>
              </a:solidFill>
              <a:latin typeface="Verdana" panose="020B0604030504040204" pitchFamily="34" charset="0"/>
              <a:ea typeface="Verdana" panose="020B0604030504040204" pitchFamily="34" charset="0"/>
            </a:endParaRPr>
          </a:p>
          <a:p>
            <a:r>
              <a:rPr lang="en-US" sz="2667" dirty="0">
                <a:solidFill>
                  <a:schemeClr val="tx1"/>
                </a:solidFill>
                <a:latin typeface="Verdana" panose="020B0604030504040204" pitchFamily="34" charset="0"/>
                <a:ea typeface="Verdana" panose="020B0604030504040204" pitchFamily="34" charset="0"/>
              </a:rPr>
              <a:t>Ipilimumab is a CTLA4 inhibitor</a:t>
            </a:r>
          </a:p>
          <a:p>
            <a:r>
              <a:rPr lang="en-US" sz="2667" dirty="0">
                <a:solidFill>
                  <a:schemeClr val="tx1"/>
                </a:solidFill>
                <a:latin typeface="Verdana" panose="020B0604030504040204" pitchFamily="34" charset="0"/>
                <a:ea typeface="Verdana" panose="020B0604030504040204" pitchFamily="34" charset="0"/>
              </a:rPr>
              <a:t>Nivolumab and pembrolizumab are PD1 inhibitors. </a:t>
            </a:r>
          </a:p>
          <a:p>
            <a:pPr marL="0" indent="0">
              <a:buNone/>
            </a:pPr>
            <a:endParaRPr lang="en-US" sz="2667" dirty="0">
              <a:solidFill>
                <a:schemeClr val="tx1"/>
              </a:solidFill>
            </a:endParaRPr>
          </a:p>
          <a:p>
            <a:pPr marL="0" indent="0">
              <a:buNone/>
            </a:pPr>
            <a:endParaRPr lang="en-US" sz="2667" dirty="0">
              <a:solidFill>
                <a:schemeClr val="tx1"/>
              </a:solidFill>
            </a:endParaRPr>
          </a:p>
          <a:p>
            <a:endParaRPr lang="en-US" sz="2667" dirty="0">
              <a:solidFill>
                <a:schemeClr val="tx1"/>
              </a:solidFill>
            </a:endParaRPr>
          </a:p>
        </p:txBody>
      </p:sp>
    </p:spTree>
    <p:extLst>
      <p:ext uri="{BB962C8B-B14F-4D97-AF65-F5344CB8AC3E}">
        <p14:creationId xmlns:p14="http://schemas.microsoft.com/office/powerpoint/2010/main" val="2276973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2060"/>
                </a:solidFill>
                <a:latin typeface="Georgia" panose="02040502050405020303" pitchFamily="18" charset="0"/>
                <a:cs typeface="Arial" panose="020B0604020202020204" pitchFamily="34" charset="0"/>
              </a:rPr>
              <a:t>Summary</a:t>
            </a:r>
            <a:r>
              <a:rPr lang="en-US" b="1" dirty="0">
                <a:solidFill>
                  <a:srgbClr val="002060"/>
                </a:solidFill>
                <a:cs typeface="Arial" panose="020B0604020202020204" pitchFamily="34" charset="0"/>
              </a:rPr>
              <a:t> </a:t>
            </a:r>
            <a:endParaRPr lang="en-US" dirty="0"/>
          </a:p>
        </p:txBody>
      </p:sp>
      <p:sp>
        <p:nvSpPr>
          <p:cNvPr id="3" name="Content Placeholder 2"/>
          <p:cNvSpPr>
            <a:spLocks noGrp="1"/>
          </p:cNvSpPr>
          <p:nvPr>
            <p:ph idx="1"/>
          </p:nvPr>
        </p:nvSpPr>
        <p:spPr>
          <a:xfrm>
            <a:off x="495300" y="1371600"/>
            <a:ext cx="11315700" cy="4305301"/>
          </a:xfrm>
        </p:spPr>
        <p:txBody>
          <a:bodyPr>
            <a:normAutofit fontScale="92500" lnSpcReduction="10000"/>
          </a:bodyPr>
          <a:lstStyle/>
          <a:p>
            <a:r>
              <a:rPr lang="en-US" sz="2667" dirty="0">
                <a:solidFill>
                  <a:schemeClr val="tx1"/>
                </a:solidFill>
                <a:latin typeface="Verdana" panose="020B0604030504040204" pitchFamily="34" charset="0"/>
                <a:ea typeface="Verdana" panose="020B0604030504040204" pitchFamily="34" charset="0"/>
              </a:rPr>
              <a:t>Immunotherapy revolutionized the management of metastatic melanoma</a:t>
            </a:r>
          </a:p>
          <a:p>
            <a:pPr lvl="1"/>
            <a:r>
              <a:rPr lang="en-US" sz="2133" dirty="0">
                <a:solidFill>
                  <a:schemeClr val="tx1"/>
                </a:solidFill>
                <a:latin typeface="Verdana" panose="020B0604030504040204" pitchFamily="34" charset="0"/>
                <a:ea typeface="Verdana" panose="020B0604030504040204" pitchFamily="34" charset="0"/>
              </a:rPr>
              <a:t>6.5-year OS with ipilimumab and nivolumab (49%) and nivolumab (42%)</a:t>
            </a:r>
          </a:p>
          <a:p>
            <a:pPr marL="609585" lvl="1" indent="0">
              <a:buNone/>
            </a:pPr>
            <a:endParaRPr lang="en-US" sz="2133" dirty="0">
              <a:solidFill>
                <a:schemeClr val="tx1"/>
              </a:solidFill>
              <a:latin typeface="Verdana" panose="020B0604030504040204" pitchFamily="34" charset="0"/>
              <a:ea typeface="Verdana" panose="020B0604030504040204" pitchFamily="34" charset="0"/>
            </a:endParaRPr>
          </a:p>
          <a:p>
            <a:r>
              <a:rPr lang="en-US" sz="2600" dirty="0">
                <a:solidFill>
                  <a:schemeClr val="tx1"/>
                </a:solidFill>
                <a:latin typeface="Verdana" panose="020B0604030504040204" pitchFamily="34" charset="0"/>
                <a:ea typeface="Verdana" panose="020B0604030504040204" pitchFamily="34" charset="0"/>
              </a:rPr>
              <a:t>Immune mediated adverse events: Skin rash, colitis, thyroiditis, hypophysitis, hepatitis, nephritis, pneumonitis, </a:t>
            </a:r>
            <a:r>
              <a:rPr lang="en-US" sz="2600" dirty="0" err="1">
                <a:solidFill>
                  <a:schemeClr val="tx1"/>
                </a:solidFill>
                <a:latin typeface="Verdana" panose="020B0604030504040204" pitchFamily="34" charset="0"/>
                <a:ea typeface="Verdana" panose="020B0604030504040204" pitchFamily="34" charset="0"/>
              </a:rPr>
              <a:t>etc</a:t>
            </a:r>
            <a:endParaRPr lang="en-US" sz="2600" dirty="0">
              <a:solidFill>
                <a:schemeClr val="tx1"/>
              </a:solidFill>
              <a:latin typeface="Verdana" panose="020B0604030504040204" pitchFamily="34" charset="0"/>
              <a:ea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endParaRPr>
          </a:p>
          <a:p>
            <a:r>
              <a:rPr lang="en-US" sz="2400" dirty="0">
                <a:solidFill>
                  <a:schemeClr val="tx1"/>
                </a:solidFill>
                <a:latin typeface="Verdana" panose="020B0604030504040204" pitchFamily="34" charset="0"/>
                <a:ea typeface="Verdana" panose="020B0604030504040204" pitchFamily="34" charset="0"/>
              </a:rPr>
              <a:t>50% of patients with melanoma harbor the BRAF mutation.   </a:t>
            </a:r>
          </a:p>
          <a:p>
            <a:endParaRPr lang="en-US" sz="2667" dirty="0">
              <a:solidFill>
                <a:schemeClr val="tx1"/>
              </a:solidFill>
              <a:latin typeface="Verdana" panose="020B0604030504040204" pitchFamily="34" charset="0"/>
              <a:ea typeface="Verdana" panose="020B0604030504040204" pitchFamily="34" charset="0"/>
            </a:endParaRPr>
          </a:p>
          <a:p>
            <a:r>
              <a:rPr lang="en-US" sz="2667" dirty="0">
                <a:solidFill>
                  <a:schemeClr val="tx1"/>
                </a:solidFill>
                <a:latin typeface="Verdana" panose="020B0604030504040204" pitchFamily="34" charset="0"/>
                <a:ea typeface="Verdana" panose="020B0604030504040204" pitchFamily="34" charset="0"/>
              </a:rPr>
              <a:t>Targeted therapy for BRAF-mutant melanoma</a:t>
            </a:r>
          </a:p>
          <a:p>
            <a:pPr lvl="1"/>
            <a:r>
              <a:rPr lang="en-US" sz="2133" dirty="0">
                <a:solidFill>
                  <a:schemeClr val="tx1"/>
                </a:solidFill>
                <a:latin typeface="Verdana" panose="020B0604030504040204" pitchFamily="34" charset="0"/>
                <a:ea typeface="Verdana" panose="020B0604030504040204" pitchFamily="34" charset="0"/>
              </a:rPr>
              <a:t>3 approved regimens (BRAF inhibitor + MEK inhibitor): high response rates.</a:t>
            </a:r>
            <a:endParaRPr lang="en-US" sz="2300" dirty="0">
              <a:solidFill>
                <a:schemeClr val="tx1"/>
              </a:solidFill>
              <a:latin typeface="Verdana" panose="020B0604030504040204" pitchFamily="34" charset="0"/>
              <a:ea typeface="Verdana" panose="020B0604030504040204" pitchFamily="34" charset="0"/>
            </a:endParaRPr>
          </a:p>
          <a:p>
            <a:endParaRPr lang="en-US" sz="2300" dirty="0">
              <a:solidFill>
                <a:schemeClr val="tx1"/>
              </a:solidFill>
              <a:latin typeface="Verdana" panose="020B0604030504040204" pitchFamily="34" charset="0"/>
              <a:ea typeface="Verdana" panose="020B0604030504040204" pitchFamily="34" charset="0"/>
            </a:endParaRPr>
          </a:p>
          <a:p>
            <a:endParaRPr lang="en-US" sz="2133" dirty="0">
              <a:solidFill>
                <a:schemeClr val="tx1"/>
              </a:solidFill>
            </a:endParaRPr>
          </a:p>
          <a:p>
            <a:pPr marL="0" indent="0">
              <a:buNone/>
            </a:pPr>
            <a:endParaRPr lang="en-US" sz="2667" dirty="0">
              <a:solidFill>
                <a:schemeClr val="tx1"/>
              </a:solidFill>
            </a:endParaRPr>
          </a:p>
          <a:p>
            <a:pPr marL="0" indent="0">
              <a:buNone/>
            </a:pPr>
            <a:endParaRPr lang="en-US" sz="2667" dirty="0">
              <a:solidFill>
                <a:schemeClr val="tx1"/>
              </a:solidFill>
            </a:endParaRPr>
          </a:p>
          <a:p>
            <a:endParaRPr lang="en-US" sz="2667" dirty="0">
              <a:solidFill>
                <a:schemeClr val="tx1"/>
              </a:solidFill>
            </a:endParaRPr>
          </a:p>
        </p:txBody>
      </p:sp>
    </p:spTree>
    <p:extLst>
      <p:ext uri="{BB962C8B-B14F-4D97-AF65-F5344CB8AC3E}">
        <p14:creationId xmlns:p14="http://schemas.microsoft.com/office/powerpoint/2010/main" val="3559741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585CD3B6-3DE1-44A8-BD3E-A8ABE18671E5}"/>
              </a:ext>
            </a:extLst>
          </p:cNvPr>
          <p:cNvSpPr>
            <a:spLocks noGrp="1" noChangeArrowheads="1"/>
          </p:cNvSpPr>
          <p:nvPr>
            <p:ph type="title"/>
          </p:nvPr>
        </p:nvSpPr>
        <p:spPr>
          <a:xfrm>
            <a:off x="1492669" y="2707106"/>
            <a:ext cx="9206664" cy="3367589"/>
          </a:xfrm>
        </p:spPr>
        <p:txBody>
          <a:bodyPr/>
          <a:lstStyle/>
          <a:p>
            <a:pPr algn="r"/>
            <a:r>
              <a:rPr lang="en-US" altLang="en-US" sz="5527" b="1" dirty="0">
                <a:solidFill>
                  <a:schemeClr val="tx1"/>
                </a:solidFill>
                <a:latin typeface="Arial" panose="020B0604020202020204" pitchFamily="34" charset="0"/>
                <a:cs typeface="Arial" panose="020B0604020202020204" pitchFamily="34" charset="0"/>
              </a:rPr>
              <a:t>                   </a:t>
            </a:r>
            <a:br>
              <a:rPr lang="en-US" altLang="en-US" sz="5527" b="1" dirty="0">
                <a:solidFill>
                  <a:schemeClr val="tx1"/>
                </a:solidFill>
                <a:latin typeface="Arial" panose="020B0604020202020204" pitchFamily="34" charset="0"/>
                <a:cs typeface="Arial" panose="020B0604020202020204" pitchFamily="34" charset="0"/>
              </a:rPr>
            </a:br>
            <a:r>
              <a:rPr lang="en-US" altLang="en-US" sz="5527" b="1" dirty="0">
                <a:solidFill>
                  <a:srgbClr val="002060"/>
                </a:solidFill>
                <a:latin typeface="Georgia" panose="02040502050405020303" pitchFamily="18" charset="0"/>
                <a:cs typeface="Arial" panose="020B0604020202020204" pitchFamily="34" charset="0"/>
              </a:rPr>
              <a:t>THANK YOU</a:t>
            </a:r>
          </a:p>
        </p:txBody>
      </p:sp>
      <p:pic>
        <p:nvPicPr>
          <p:cNvPr id="33796" name="Picture 2">
            <a:extLst>
              <a:ext uri="{FF2B5EF4-FFF2-40B4-BE49-F238E27FC236}">
                <a16:creationId xmlns:a16="http://schemas.microsoft.com/office/drawing/2014/main" id="{C3E11835-E973-4B49-99B5-D0305068F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080" y="959796"/>
            <a:ext cx="5029451" cy="336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66"/>
      </a:dk2>
      <a:lt2>
        <a:srgbClr val="9999FF"/>
      </a:lt2>
      <a:accent1>
        <a:srgbClr val="FF9900"/>
      </a:accent1>
      <a:accent2>
        <a:srgbClr val="00FFFF"/>
      </a:accent2>
      <a:accent3>
        <a:srgbClr val="AAAAB8"/>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
      <a:dk1>
        <a:srgbClr val="000000"/>
      </a:dk1>
      <a:lt1>
        <a:srgbClr val="FFFFFF"/>
      </a:lt1>
      <a:dk2>
        <a:srgbClr val="000066"/>
      </a:dk2>
      <a:lt2>
        <a:srgbClr val="9999FF"/>
      </a:lt2>
      <a:accent1>
        <a:srgbClr val="FF9900"/>
      </a:accent1>
      <a:accent2>
        <a:srgbClr val="00FFFF"/>
      </a:accent2>
      <a:accent3>
        <a:srgbClr val="AAAAB8"/>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line +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otalTime>952</TotalTime>
  <Words>3197</Words>
  <Application>Microsoft Macintosh PowerPoint</Application>
  <PresentationFormat>Widescreen</PresentationFormat>
  <Paragraphs>427</Paragraphs>
  <Slides>54</Slides>
  <Notes>14</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54</vt:i4>
      </vt:variant>
    </vt:vector>
  </HeadingPairs>
  <TitlesOfParts>
    <vt:vector size="74" baseType="lpstr">
      <vt:lpstr>-apple-system</vt:lpstr>
      <vt:lpstr>Arial</vt:lpstr>
      <vt:lpstr>Arial Narrow</vt:lpstr>
      <vt:lpstr>Calibri</vt:lpstr>
      <vt:lpstr>Calibri Light</vt:lpstr>
      <vt:lpstr>ff-quadraat-web-pro</vt:lpstr>
      <vt:lpstr>ff-scala-sans-pro</vt:lpstr>
      <vt:lpstr>Georgia</vt:lpstr>
      <vt:lpstr>Merriweather</vt:lpstr>
      <vt:lpstr>Times New Roman</vt:lpstr>
      <vt:lpstr>Verdana</vt:lpstr>
      <vt:lpstr>Wingdings</vt:lpstr>
      <vt:lpstr>Default Design</vt:lpstr>
      <vt:lpstr>Office Theme</vt:lpstr>
      <vt:lpstr>1_Default Design</vt:lpstr>
      <vt:lpstr>2-line + Logo</vt:lpstr>
      <vt:lpstr>1_Office Theme</vt:lpstr>
      <vt:lpstr>8_Office Theme</vt:lpstr>
      <vt:lpstr>2_Office Theme</vt:lpstr>
      <vt:lpstr>3_Office Theme</vt:lpstr>
      <vt:lpstr>Update on Management of Melanoma</vt:lpstr>
      <vt:lpstr>Case presentation</vt:lpstr>
      <vt:lpstr>Types of melanoma</vt:lpstr>
      <vt:lpstr>Types of melanoma</vt:lpstr>
      <vt:lpstr>QUIZ</vt:lpstr>
      <vt:lpstr>QUIZ</vt:lpstr>
      <vt:lpstr>The ABCDE</vt:lpstr>
      <vt:lpstr>Quiz</vt:lpstr>
      <vt:lpstr>Breslow depth &amp; T stage</vt:lpstr>
      <vt:lpstr>PowerPoint Presentation</vt:lpstr>
      <vt:lpstr>Case presentation....</vt:lpstr>
      <vt:lpstr>PowerPoint Presentation</vt:lpstr>
      <vt:lpstr>Case presentation....</vt:lpstr>
      <vt:lpstr>Multicenter Selective Lymphadenectomy Trial II (MSLT-II)</vt:lpstr>
      <vt:lpstr>Case presentation....</vt:lpstr>
      <vt:lpstr>Images 04/2018</vt:lpstr>
      <vt:lpstr>Case presentation....</vt:lpstr>
      <vt:lpstr>PowerPoint Presentation</vt:lpstr>
      <vt:lpstr>High Dose IL2</vt:lpstr>
      <vt:lpstr>Checkpoint Inhibitor </vt:lpstr>
      <vt:lpstr>Ipilimumab Improved Survival in Patients with  Metastatic Melanoma</vt:lpstr>
      <vt:lpstr>CheckMate-067</vt:lpstr>
      <vt:lpstr>CheckMate-067: 6.5-Yr Overall Survival</vt:lpstr>
      <vt:lpstr>Continue Case Presentation….. </vt:lpstr>
      <vt:lpstr>PowerPoint Presentation</vt:lpstr>
      <vt:lpstr>CASE 3: 48 years old male with metastatic melanoma to brain </vt:lpstr>
      <vt:lpstr>CASE 4: 56 years old female with history of stage IIIB melanoma left upper back, 1.3 mm depth, ulceration present, status post WLE/SLNB 1 LN involved by metastatic melanoma. She received 4/18 cycle of pembrolizumab. Treatment stopped due to colitis (5/2021). Now she presents with stage IV. </vt:lpstr>
      <vt:lpstr>PowerPoint Presentation</vt:lpstr>
      <vt:lpstr>Case 3 </vt:lpstr>
      <vt:lpstr>MAPK PATHWAY AND BRAF MUTATION</vt:lpstr>
      <vt:lpstr>PowerPoint Presentation</vt:lpstr>
      <vt:lpstr>Quiz</vt:lpstr>
      <vt:lpstr>Quiz</vt:lpstr>
      <vt:lpstr>Quiz</vt:lpstr>
      <vt:lpstr>PowerPoint Presentation</vt:lpstr>
      <vt:lpstr>PowerPoint Presentation</vt:lpstr>
      <vt:lpstr>Quiz</vt:lpstr>
      <vt:lpstr>Quiz</vt:lpstr>
      <vt:lpstr>PowerPoint Presentation</vt:lpstr>
      <vt:lpstr>PowerPoint Presentation</vt:lpstr>
      <vt:lpstr>Quiz</vt:lpstr>
      <vt:lpstr>Immune mediated Hypophysitis</vt:lpstr>
      <vt:lpstr>PowerPoint Presentation</vt:lpstr>
      <vt:lpstr>Complete Vitiligo within Weeks</vt:lpstr>
      <vt:lpstr>PowerPoint Presentation</vt:lpstr>
      <vt:lpstr>PowerPoint Presentation</vt:lpstr>
      <vt:lpstr>Quiz</vt:lpstr>
      <vt:lpstr>Quiz</vt:lpstr>
      <vt:lpstr>Quiz</vt:lpstr>
      <vt:lpstr>Quiz</vt:lpstr>
      <vt:lpstr>Quiz</vt:lpstr>
      <vt:lpstr>Summary </vt:lpstr>
      <vt:lpstr>Summary </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Melanoma Cases</dc:title>
  <dc:creator>Mahmoud, Fade A</dc:creator>
  <cp:lastModifiedBy>Ron Shinar</cp:lastModifiedBy>
  <cp:revision>234</cp:revision>
  <dcterms:created xsi:type="dcterms:W3CDTF">2018-04-17T18:04:00Z</dcterms:created>
  <dcterms:modified xsi:type="dcterms:W3CDTF">2026-05-26T05:16:16Z</dcterms:modified>
</cp:coreProperties>
</file>