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9" r:id="rId1"/>
  </p:sldMasterIdLst>
  <p:notesMasterIdLst>
    <p:notesMasterId r:id="rId49"/>
  </p:notesMasterIdLst>
  <p:sldIdLst>
    <p:sldId id="256" r:id="rId2"/>
    <p:sldId id="298" r:id="rId3"/>
    <p:sldId id="321" r:id="rId4"/>
    <p:sldId id="306" r:id="rId5"/>
    <p:sldId id="307" r:id="rId6"/>
    <p:sldId id="262" r:id="rId7"/>
    <p:sldId id="263" r:id="rId8"/>
    <p:sldId id="268" r:id="rId9"/>
    <p:sldId id="264" r:id="rId10"/>
    <p:sldId id="299" r:id="rId11"/>
    <p:sldId id="300" r:id="rId12"/>
    <p:sldId id="325" r:id="rId13"/>
    <p:sldId id="311" r:id="rId14"/>
    <p:sldId id="324" r:id="rId15"/>
    <p:sldId id="278" r:id="rId16"/>
    <p:sldId id="289" r:id="rId17"/>
    <p:sldId id="301" r:id="rId18"/>
    <p:sldId id="292" r:id="rId19"/>
    <p:sldId id="276" r:id="rId20"/>
    <p:sldId id="291" r:id="rId21"/>
    <p:sldId id="277" r:id="rId22"/>
    <p:sldId id="302" r:id="rId23"/>
    <p:sldId id="282" r:id="rId24"/>
    <p:sldId id="303" r:id="rId25"/>
    <p:sldId id="310" r:id="rId26"/>
    <p:sldId id="313" r:id="rId27"/>
    <p:sldId id="314" r:id="rId28"/>
    <p:sldId id="323" r:id="rId29"/>
    <p:sldId id="274" r:id="rId30"/>
    <p:sldId id="270" r:id="rId31"/>
    <p:sldId id="271" r:id="rId32"/>
    <p:sldId id="320" r:id="rId33"/>
    <p:sldId id="316" r:id="rId34"/>
    <p:sldId id="317" r:id="rId35"/>
    <p:sldId id="319" r:id="rId36"/>
    <p:sldId id="280" r:id="rId37"/>
    <p:sldId id="281" r:id="rId38"/>
    <p:sldId id="286" r:id="rId39"/>
    <p:sldId id="285" r:id="rId40"/>
    <p:sldId id="275" r:id="rId41"/>
    <p:sldId id="284" r:id="rId42"/>
    <p:sldId id="308" r:id="rId43"/>
    <p:sldId id="322" r:id="rId44"/>
    <p:sldId id="283" r:id="rId45"/>
    <p:sldId id="318" r:id="rId46"/>
    <p:sldId id="297" r:id="rId47"/>
    <p:sldId id="27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C5B4C0-7967-1547-9AB5-D2755B36D5AA}">
          <p14:sldIdLst>
            <p14:sldId id="256"/>
            <p14:sldId id="298"/>
          </p14:sldIdLst>
        </p14:section>
        <p14:section name="GN Overview" id="{8F37C944-D27E-7A49-808E-8BEDB1F60886}">
          <p14:sldIdLst>
            <p14:sldId id="321"/>
            <p14:sldId id="306"/>
            <p14:sldId id="307"/>
            <p14:sldId id="262"/>
            <p14:sldId id="263"/>
            <p14:sldId id="268"/>
            <p14:sldId id="264"/>
            <p14:sldId id="299"/>
            <p14:sldId id="300"/>
          </p14:sldIdLst>
        </p14:section>
        <p14:section name="Immune Complex GNs" id="{36BA1703-7D62-F94C-B72E-792831D3395F}">
          <p14:sldIdLst>
            <p14:sldId id="325"/>
            <p14:sldId id="311"/>
            <p14:sldId id="324"/>
            <p14:sldId id="278"/>
            <p14:sldId id="289"/>
            <p14:sldId id="301"/>
            <p14:sldId id="292"/>
            <p14:sldId id="276"/>
            <p14:sldId id="291"/>
            <p14:sldId id="277"/>
            <p14:sldId id="302"/>
            <p14:sldId id="282"/>
          </p14:sldIdLst>
        </p14:section>
        <p14:section name="LN" id="{45E1DB56-A95F-344B-BD2C-04D4918B1F61}">
          <p14:sldIdLst>
            <p14:sldId id="303"/>
            <p14:sldId id="310"/>
          </p14:sldIdLst>
        </p14:section>
        <p14:section name="Hereditary Nephritis and AntiGBM" id="{4C78821A-06D6-3440-AF15-B8C4188E5058}">
          <p14:sldIdLst>
            <p14:sldId id="313"/>
            <p14:sldId id="314"/>
            <p14:sldId id="323"/>
            <p14:sldId id="274"/>
            <p14:sldId id="270"/>
          </p14:sldIdLst>
        </p14:section>
        <p14:section name="Pauci-Immune GNs" id="{4646BB6B-C791-7249-A2B4-15296B160CF9}">
          <p14:sldIdLst>
            <p14:sldId id="271"/>
            <p14:sldId id="320"/>
            <p14:sldId id="316"/>
            <p14:sldId id="317"/>
            <p14:sldId id="319"/>
            <p14:sldId id="280"/>
            <p14:sldId id="281"/>
            <p14:sldId id="286"/>
            <p14:sldId id="285"/>
          </p14:sldIdLst>
        </p14:section>
        <p14:section name="RPGN" id="{2456E86C-A24E-5A44-9A4B-43F35785EFC2}">
          <p14:sldIdLst>
            <p14:sldId id="275"/>
            <p14:sldId id="284"/>
            <p14:sldId id="308"/>
            <p14:sldId id="322"/>
            <p14:sldId id="283"/>
            <p14:sldId id="318"/>
            <p14:sldId id="29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4C2"/>
    <a:srgbClr val="0D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1" autoAdjust="0"/>
    <p:restoredTop sz="93537" autoAdjust="0"/>
  </p:normalViewPr>
  <p:slideViewPr>
    <p:cSldViewPr snapToGrid="0" snapToObjects="1">
      <p:cViewPr varScale="1">
        <p:scale>
          <a:sx n="119" d="100"/>
          <a:sy n="119" d="100"/>
        </p:scale>
        <p:origin x="5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BBF3-D92C-F44B-B1D6-23FC4F7C2F3B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EC54B-6088-F24D-BAFE-95147198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86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common in cooler climates.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Interestingly, a number of pathogens such as S.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aureus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Ross River virus,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Entamoeba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histolytica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have sequences similar to cPR3 peptide, thus making them capable of generating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autoimmune response.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common in warmer climates.</a:t>
            </a:r>
          </a:p>
          <a:p>
            <a:r>
              <a:rPr lang="en-US" dirty="0" err="1"/>
              <a:t>Sx</a:t>
            </a:r>
            <a:r>
              <a:rPr lang="en-US" dirty="0"/>
              <a:t> same as GPA but without </a:t>
            </a:r>
            <a:r>
              <a:rPr lang="en-US" dirty="0" err="1"/>
              <a:t>resp</a:t>
            </a:r>
            <a:r>
              <a:rPr lang="en-US" dirty="0"/>
              <a:t> </a:t>
            </a:r>
            <a:r>
              <a:rPr lang="en-US" dirty="0" err="1"/>
              <a:t>sx</a:t>
            </a:r>
            <a:r>
              <a:rPr lang="en-US" dirty="0"/>
              <a:t> as much.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Compressed tuft, in the center of the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glomerulus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by a dense circumferential cellular proliferation that occupies the entire Bowman’s space. The arrows indicate rupture of capillary walls, a frequently associated phenomenon to the crescent. (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-silver, X300).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Anti-GBM disease accounts for 10-20%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RPGNs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Brenner’s the Kidney.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Syed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Rehman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Valecha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G, El-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Sayegh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Pauci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-Immune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Crescentic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Glomerulonephritis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 ANCA-Associated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International. 2015;2015:402826.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AUA definition of </a:t>
            </a:r>
            <a:r>
              <a:rPr lang="en-US" dirty="0" err="1"/>
              <a:t>microhematuria</a:t>
            </a:r>
            <a:r>
              <a:rPr lang="en-US" dirty="0"/>
              <a:t>: https://</a:t>
            </a:r>
            <a:r>
              <a:rPr lang="en-US" dirty="0" err="1"/>
              <a:t>www.auanet.org/education/hematuria.cfm</a:t>
            </a:r>
            <a:endParaRPr lang="en-US" dirty="0"/>
          </a:p>
          <a:p>
            <a:r>
              <a:rPr lang="en-US" dirty="0"/>
              <a:t>“Nephritic” syndrome = sub-</a:t>
            </a:r>
            <a:r>
              <a:rPr lang="en-US" dirty="0" err="1"/>
              <a:t>nephrotic</a:t>
            </a:r>
            <a:r>
              <a:rPr lang="en-US" dirty="0"/>
              <a:t> </a:t>
            </a:r>
            <a:r>
              <a:rPr lang="en-US" dirty="0" err="1"/>
              <a:t>proteinuria</a:t>
            </a:r>
            <a:r>
              <a:rPr lang="en-US" dirty="0"/>
              <a:t> + </a:t>
            </a:r>
            <a:r>
              <a:rPr lang="en-US" dirty="0" err="1"/>
              <a:t>microhematuria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IF is IGAN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LM is MPGN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micrograph showing thickening of all capillary walls with double contours (long arrows) from capillary remodeling and focal areas of cellular proliferation (short arrow).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double-contour or tram-track appearance represents interposition of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mesangial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 elements with new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basement membrane synthesis.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Images from</a:t>
            </a:r>
            <a:r>
              <a:rPr lang="en-US" baseline="0" dirty="0"/>
              <a:t> </a:t>
            </a:r>
            <a:r>
              <a:rPr lang="en-US" baseline="0" dirty="0" err="1"/>
              <a:t>UTD.com</a:t>
            </a:r>
            <a:r>
              <a:rPr lang="en-US" baseline="0" dirty="0"/>
              <a:t>,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Courtesy of Helmut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Rennke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Courtesy of Helmut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Rennke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 have higher incidence</a:t>
            </a:r>
            <a:r>
              <a:rPr lang="en-US" baseline="0" dirty="0"/>
              <a:t> </a:t>
            </a:r>
            <a:r>
              <a:rPr lang="en-US" baseline="0" dirty="0" err="1"/>
              <a:t>pulm</a:t>
            </a:r>
            <a:r>
              <a:rPr lang="en-US" baseline="0" dirty="0"/>
              <a:t> hemorrhage and the older women renal limited disease.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Test for ANCA, 1/3 ANCA (+) as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aggressive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immunosuppression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however, the 5-year survival is up to 75%. Relapse common = 40%.  Overall, 25% of patients progress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ESRD.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Renal-limited ANCA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considered part of the spectrum of GPA and MPA.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Syed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Rehman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Valecha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G, El-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Sayegh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Pauci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-Immune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Crescentic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Glomerulonephritis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 ANCA-Associated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International. 2015;2015:402826.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Neutrophils are primed by a combo of factors, including the inflammatory milieu of cytokines produced in response to an infection or another event. </a:t>
            </a:r>
          </a:p>
          <a:p>
            <a:r>
              <a:rPr lang="en-US" dirty="0"/>
              <a:t>Alternative complement pathway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4C3B-12BB-4EC8-A596-2037BFBCFD5E}" type="datetime1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D2D-5A5F-45B1-82F9-83DDE5E26DCD}" type="datetime1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7460F46-A39C-1F46-BB5D-B40A6437537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460F46-A39C-1F46-BB5D-B40A6437537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3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neypathology.com" TargetMode="External"/><Relationship Id="rId2" Type="http://schemas.openxmlformats.org/officeDocument/2006/relationships/hyperlink" Target="http://www.auanet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1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63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65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67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69" y="1763996"/>
            <a:ext cx="7543800" cy="16556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Glomerular Diseases Part II: Nephritic Syndromes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9807AE4-8487-8D49-8F58-B430E20C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03" y="4779658"/>
            <a:ext cx="1471428" cy="13775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339" y="3802919"/>
            <a:ext cx="4886961" cy="2495330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Elise J Barney, DO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Nephrologist 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Clinical Assistant Professor, University of Arizona College of Medicine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BUMC Internal Medicine RESIDENCY ACADEMIC HALF-DAY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January 24, 2023</a:t>
            </a:r>
          </a:p>
        </p:txBody>
      </p:sp>
      <p:sp>
        <p:nvSpPr>
          <p:cNvPr id="80" name="Rectangle 69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71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289695"/>
          </a:xfrm>
        </p:spPr>
        <p:txBody>
          <a:bodyPr>
            <a:normAutofit fontScale="90000"/>
          </a:bodyPr>
          <a:lstStyle/>
          <a:p>
            <a:r>
              <a:rPr lang="en-US" dirty="0"/>
              <a:t>Sub-nephrotic Glomerulonephritis: </a:t>
            </a:r>
            <a:br>
              <a:rPr lang="en-US" dirty="0"/>
            </a:br>
            <a:r>
              <a:rPr lang="en-US" dirty="0"/>
              <a:t>“Nephritic Syndrome”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50472"/>
            <a:ext cx="7543801" cy="381862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400" dirty="0"/>
              <a:t>Sub-nephrotic proteinuria &lt; 3.5 grams / day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Glomerular hematuria</a:t>
            </a:r>
          </a:p>
          <a:p>
            <a:pPr lvl="1"/>
            <a:r>
              <a:rPr lang="en-US" sz="2400" dirty="0"/>
              <a:t>Micro</a:t>
            </a:r>
          </a:p>
          <a:p>
            <a:pPr lvl="1"/>
            <a:r>
              <a:rPr lang="en-US" sz="2400" dirty="0"/>
              <a:t>Macro </a:t>
            </a:r>
            <a:r>
              <a:rPr lang="mr-IN" sz="2400" dirty="0"/>
              <a:t>–</a:t>
            </a:r>
            <a:r>
              <a:rPr lang="en-US" sz="2400" dirty="0"/>
              <a:t> dark urine, gross hematuria</a:t>
            </a:r>
          </a:p>
          <a:p>
            <a:pPr lvl="1"/>
            <a:r>
              <a:rPr lang="en-US" sz="2400" dirty="0"/>
              <a:t>Active urinary sediment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Hypertension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Elevated BUN/Creatinine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3962"/>
          <a:stretch/>
        </p:blipFill>
        <p:spPr>
          <a:xfrm>
            <a:off x="6109855" y="2562693"/>
            <a:ext cx="2576945" cy="3376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59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Sub-nephrotic </a:t>
            </a:r>
            <a:br>
              <a:rPr lang="en-US" dirty="0"/>
            </a:br>
            <a:r>
              <a:rPr lang="en-US" dirty="0"/>
              <a:t>Glomerulonephritis (GN)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68" y="2074223"/>
            <a:ext cx="7662864" cy="419495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Immune-complex GNs</a:t>
            </a:r>
          </a:p>
          <a:p>
            <a:pPr>
              <a:buFont typeface="Arial" charset="0"/>
              <a:buChar char="•"/>
            </a:pPr>
            <a:r>
              <a:rPr lang="en-US" dirty="0"/>
              <a:t> Lupus Nephritis</a:t>
            </a:r>
          </a:p>
          <a:p>
            <a:pPr>
              <a:buFont typeface="Arial" charset="0"/>
              <a:buChar char="•"/>
            </a:pPr>
            <a:r>
              <a:rPr lang="en-US" dirty="0"/>
              <a:t> Hereditary Nephritis (</a:t>
            </a:r>
            <a:r>
              <a:rPr lang="en-US" dirty="0" err="1"/>
              <a:t>Alport’s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Hereditary defect of type IV collagen</a:t>
            </a:r>
          </a:p>
          <a:p>
            <a:pPr>
              <a:buFont typeface="Arial" charset="0"/>
              <a:buChar char="•"/>
            </a:pPr>
            <a:r>
              <a:rPr lang="en-US" dirty="0"/>
              <a:t> Anti-GBM Antibody (Ab) Disease</a:t>
            </a:r>
          </a:p>
          <a:p>
            <a:pPr lvl="1"/>
            <a:r>
              <a:rPr lang="en-US" dirty="0"/>
              <a:t>Autoimmune disease, antibodies against alpha-3 chain of type IV collagen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Pauci</a:t>
            </a:r>
            <a:r>
              <a:rPr lang="en-US" dirty="0"/>
              <a:t>-immune GNs / Small vessel vasculitis</a:t>
            </a:r>
          </a:p>
          <a:p>
            <a:pPr lvl="1" fontAlgn="base"/>
            <a:r>
              <a:rPr lang="en-US" dirty="0"/>
              <a:t>Granulomatosis with polyangiitis (GPA)  </a:t>
            </a:r>
          </a:p>
          <a:p>
            <a:pPr lvl="1" fontAlgn="base"/>
            <a:r>
              <a:rPr lang="en-US" dirty="0"/>
              <a:t>Microscopic polyangiitis (MPA) </a:t>
            </a:r>
          </a:p>
          <a:p>
            <a:pPr lvl="1" fontAlgn="base"/>
            <a:r>
              <a:rPr lang="en-US" dirty="0"/>
              <a:t>Negative immunofluorescence on pathology</a:t>
            </a:r>
          </a:p>
          <a:p>
            <a:pPr fontAlgn="base"/>
            <a:r>
              <a:rPr lang="en-US" dirty="0"/>
              <a:t>Others: HUS, HSP, EGPA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sz="1800" dirty="0"/>
              <a:t>40% +ANCA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9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20A2-E1F6-A7ED-33EF-08BD3380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429000"/>
            <a:ext cx="7543800" cy="896112"/>
          </a:xfrm>
        </p:spPr>
        <p:txBody>
          <a:bodyPr>
            <a:normAutofit/>
          </a:bodyPr>
          <a:lstStyle/>
          <a:p>
            <a:r>
              <a:rPr lang="en-US" sz="5400" dirty="0"/>
              <a:t>Immune-Complex GNs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E33367-B2EC-0D4E-2AF0-54DEFCC0D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13989" b="-5"/>
          <a:stretch/>
        </p:blipFill>
        <p:spPr bwMode="auto">
          <a:xfrm>
            <a:off x="4874198" y="584492"/>
            <a:ext cx="3463793" cy="28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F816A-E681-E067-A338-3086B52B8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r="5871" b="-3"/>
          <a:stretch/>
        </p:blipFill>
        <p:spPr>
          <a:xfrm>
            <a:off x="822960" y="598413"/>
            <a:ext cx="3446843" cy="28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3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2900">
                <a:solidFill>
                  <a:srgbClr val="FFFFFF"/>
                </a:solidFill>
              </a:rPr>
              <a:t>Which of the following is NOT associated with IgA nephropathy?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A.  Crohn’s disease</a:t>
            </a:r>
          </a:p>
          <a:p>
            <a:r>
              <a:rPr lang="en-US" dirty="0"/>
              <a:t>B.  Liver disease</a:t>
            </a:r>
          </a:p>
          <a:p>
            <a:r>
              <a:rPr lang="en-US" dirty="0"/>
              <a:t>C.  Celiac disease</a:t>
            </a:r>
          </a:p>
          <a:p>
            <a:r>
              <a:rPr lang="en-US" dirty="0"/>
              <a:t>D.  Rheumatoid arthritis</a:t>
            </a:r>
          </a:p>
          <a:p>
            <a:r>
              <a:rPr lang="en-US" dirty="0"/>
              <a:t>E.  </a:t>
            </a:r>
            <a:r>
              <a:rPr lang="en-US" dirty="0">
                <a:sym typeface="Wingdings"/>
              </a:rPr>
              <a:t>Ankylosing spondylitis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0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en-US" sz="2900" dirty="0">
                <a:solidFill>
                  <a:srgbClr val="FFFFFF"/>
                </a:solidFill>
              </a:rPr>
              <a:t>Which of the following is NOT associated with IgA nephropathy?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A.  Crohn’s disease</a:t>
            </a:r>
          </a:p>
          <a:p>
            <a:r>
              <a:rPr lang="en-US" dirty="0"/>
              <a:t>B.  Liver disease</a:t>
            </a:r>
          </a:p>
          <a:p>
            <a:r>
              <a:rPr lang="en-US" dirty="0"/>
              <a:t>C.  Celiac disease</a:t>
            </a:r>
          </a:p>
          <a:p>
            <a:r>
              <a:rPr lang="en-US" dirty="0"/>
              <a:t>D.  </a:t>
            </a:r>
            <a:r>
              <a:rPr lang="en-US" dirty="0">
                <a:highlight>
                  <a:srgbClr val="FFFF00"/>
                </a:highlight>
              </a:rPr>
              <a:t>Rheumatoid arthritis</a:t>
            </a:r>
          </a:p>
          <a:p>
            <a:r>
              <a:rPr lang="en-US" dirty="0"/>
              <a:t>E.  </a:t>
            </a:r>
            <a:r>
              <a:rPr lang="en-US" dirty="0">
                <a:sym typeface="Wingdings"/>
              </a:rPr>
              <a:t>Ankylosing spondylitis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8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9" y="286604"/>
            <a:ext cx="5063240" cy="10150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IgA Nephropathy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53" y="1588280"/>
            <a:ext cx="5023286" cy="4694187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Most common GN </a:t>
            </a:r>
            <a:r>
              <a:rPr lang="en-US" b="1" dirty="0"/>
              <a:t>in the world </a:t>
            </a:r>
          </a:p>
          <a:p>
            <a:pPr>
              <a:buFont typeface="Arial" charset="0"/>
              <a:buChar char="•"/>
            </a:pPr>
            <a:r>
              <a:rPr lang="en-US" dirty="0"/>
              <a:t> Male &gt; female, 2</a:t>
            </a:r>
            <a:r>
              <a:rPr lang="en-US" baseline="30000" dirty="0"/>
              <a:t>nd</a:t>
            </a:r>
            <a:r>
              <a:rPr lang="en-US" dirty="0"/>
              <a:t> to 3</a:t>
            </a:r>
            <a:r>
              <a:rPr lang="en-US" baseline="30000" dirty="0"/>
              <a:t>rd</a:t>
            </a:r>
            <a:r>
              <a:rPr lang="en-US" dirty="0"/>
              <a:t> decade of life</a:t>
            </a:r>
          </a:p>
          <a:p>
            <a:pPr>
              <a:buFont typeface="Arial" charset="0"/>
              <a:buChar char="•"/>
            </a:pPr>
            <a:r>
              <a:rPr lang="en-US" dirty="0"/>
              <a:t> Clinical presentations are varied and progression typically slow.</a:t>
            </a:r>
          </a:p>
          <a:p>
            <a:pPr lvl="1"/>
            <a:r>
              <a:rPr lang="en-US" sz="2000" dirty="0"/>
              <a:t>Temporal relationship with URI/tonsillitis</a:t>
            </a:r>
          </a:p>
          <a:p>
            <a:pPr lvl="1"/>
            <a:r>
              <a:rPr lang="en-US" sz="2000" dirty="0"/>
              <a:t>50 % Macrohematuria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Associations / Secondary Causes</a:t>
            </a:r>
          </a:p>
          <a:p>
            <a:pPr lvl="1"/>
            <a:r>
              <a:rPr lang="en-US" sz="2000" dirty="0">
                <a:sym typeface="Wingdings"/>
              </a:rPr>
              <a:t>Liver disease</a:t>
            </a:r>
          </a:p>
          <a:p>
            <a:pPr lvl="1"/>
            <a:r>
              <a:rPr lang="en-US" sz="2000" dirty="0">
                <a:sym typeface="Wingdings"/>
              </a:rPr>
              <a:t>Celiac disease</a:t>
            </a:r>
          </a:p>
          <a:p>
            <a:pPr lvl="1"/>
            <a:r>
              <a:rPr lang="en-US" sz="2000" dirty="0">
                <a:sym typeface="Wingdings"/>
              </a:rPr>
              <a:t>Crohn’s disease</a:t>
            </a:r>
          </a:p>
          <a:p>
            <a:pPr lvl="1"/>
            <a:r>
              <a:rPr lang="en-US" sz="2000" dirty="0">
                <a:sym typeface="Wingdings"/>
              </a:rPr>
              <a:t>Reiter syndrome, Ankylosing spondylitis</a:t>
            </a:r>
          </a:p>
          <a:p>
            <a:pPr lvl="1"/>
            <a:r>
              <a:rPr lang="en-US" sz="2000" dirty="0">
                <a:sym typeface="Wingdings"/>
              </a:rPr>
              <a:t>HSP = systemic vasculitis + IgA, children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Treatment limited to ACE/ARB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617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 Nephropathy Pathology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5636" y="1995054"/>
            <a:ext cx="3924896" cy="4314306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 Defect in IgA1-producing cells, leading to galactose deficient IgA1 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 Antibodies form against galactose-deficient IgA1 (Gd-IgA1)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 immune complexes</a:t>
            </a:r>
            <a:r>
              <a:rPr lang="en-US" sz="2200" dirty="0"/>
              <a:t> which accumulate in glomerular </a:t>
            </a:r>
            <a:r>
              <a:rPr lang="en-US" sz="2200" dirty="0" err="1"/>
              <a:t>mesangium</a:t>
            </a:r>
            <a:endParaRPr lang="en-US" sz="2200" dirty="0"/>
          </a:p>
          <a:p>
            <a:pPr>
              <a:buFont typeface="Arial" charset="0"/>
              <a:buChar char="•"/>
            </a:pPr>
            <a:r>
              <a:rPr lang="en-US" sz="2200" dirty="0"/>
              <a:t> Mesangial proliferation and matrix expansion on LM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 Deposits of IgA (often accompanied by C3 and IgG) in the </a:t>
            </a:r>
            <a:r>
              <a:rPr lang="en-US" sz="2200" dirty="0" err="1"/>
              <a:t>mesangium</a:t>
            </a:r>
            <a:r>
              <a:rPr lang="en-US" sz="2200" dirty="0"/>
              <a:t> on IF</a:t>
            </a:r>
          </a:p>
          <a:p>
            <a:pPr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6" name="Picture 5" descr="IgA 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247" y="2112818"/>
            <a:ext cx="4655753" cy="360910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7DC38F-E384-D6A4-9292-CA3B2775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Membranoproliferative Glomerulonephritis (MPGN)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825FEC-4F54-94A0-AF0D-7C48C1D65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AKA </a:t>
            </a:r>
            <a:r>
              <a:rPr lang="en-US" sz="3600" dirty="0" err="1"/>
              <a:t>Mesangiocapillary</a:t>
            </a:r>
            <a:r>
              <a:rPr lang="en-US" sz="3600" dirty="0"/>
              <a:t> GN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Immune-complex and/or complement protein deposition in the </a:t>
            </a:r>
            <a:r>
              <a:rPr lang="en-US" sz="3200" dirty="0" err="1"/>
              <a:t>mesangium</a:t>
            </a:r>
            <a:r>
              <a:rPr lang="en-US" sz="3200" dirty="0"/>
              <a:t> and </a:t>
            </a:r>
            <a:r>
              <a:rPr lang="en-US" sz="3200" b="1" dirty="0" err="1"/>
              <a:t>subendothelium</a:t>
            </a:r>
            <a:r>
              <a:rPr lang="en-US" sz="3200" dirty="0"/>
              <a:t> of the capillaries with GBM double contouring and “tram-track” appearance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1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Membranoproliferative</a:t>
            </a:r>
            <a:r>
              <a:rPr lang="en-US" dirty="0"/>
              <a:t> GN (MPGN)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Clinical: </a:t>
            </a:r>
            <a:r>
              <a:rPr lang="en-US" b="1" dirty="0"/>
              <a:t>sub-nephrotic &gt; </a:t>
            </a:r>
            <a:r>
              <a:rPr lang="en-US" dirty="0"/>
              <a:t>nephrotic</a:t>
            </a:r>
            <a:endParaRPr lang="en-US" b="1" dirty="0"/>
          </a:p>
          <a:p>
            <a:r>
              <a:rPr lang="en-US" b="1" dirty="0"/>
              <a:t>Low serum C3</a:t>
            </a:r>
          </a:p>
          <a:p>
            <a:r>
              <a:rPr lang="en-US" dirty="0"/>
              <a:t>Causes</a:t>
            </a:r>
          </a:p>
          <a:p>
            <a:pPr lvl="1"/>
            <a:r>
              <a:rPr lang="en-US" dirty="0"/>
              <a:t>Infections: HBV, HCV, infectious endocarditis, chronic bacterial or parasitic infections</a:t>
            </a:r>
          </a:p>
          <a:p>
            <a:pPr lvl="1"/>
            <a:r>
              <a:rPr lang="en-US" dirty="0"/>
              <a:t>Auto-immune disease: SLE, </a:t>
            </a:r>
            <a:r>
              <a:rPr lang="en-US" dirty="0" err="1"/>
              <a:t>Sjogrens</a:t>
            </a:r>
            <a:r>
              <a:rPr lang="en-US" dirty="0"/>
              <a:t>, RA</a:t>
            </a:r>
          </a:p>
          <a:p>
            <a:pPr lvl="1"/>
            <a:r>
              <a:rPr lang="en-US" dirty="0" err="1"/>
              <a:t>Dysproteinemias</a:t>
            </a:r>
            <a:r>
              <a:rPr lang="en-US" dirty="0"/>
              <a:t>, inherited mutations in complement-regulating proteins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Membranoproliferative</a:t>
            </a:r>
            <a:r>
              <a:rPr lang="en-US" dirty="0"/>
              <a:t> Pattern of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2022764"/>
            <a:ext cx="5409693" cy="418846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Describes a general pattern of injury of variety of diseases that share common pathogenetic mechanism</a:t>
            </a:r>
          </a:p>
          <a:p>
            <a:pPr>
              <a:buFont typeface="Arial" charset="0"/>
              <a:buChar char="•"/>
            </a:pPr>
            <a:r>
              <a:rPr lang="en-US" dirty="0"/>
              <a:t>Typical LM features mesangial </a:t>
            </a:r>
            <a:r>
              <a:rPr lang="en-US" dirty="0" err="1"/>
              <a:t>hypercellularity</a:t>
            </a:r>
            <a:r>
              <a:rPr lang="en-US" dirty="0"/>
              <a:t>, </a:t>
            </a:r>
            <a:r>
              <a:rPr lang="en-US" dirty="0" err="1"/>
              <a:t>endocapillary</a:t>
            </a:r>
            <a:r>
              <a:rPr lang="en-US" dirty="0"/>
              <a:t> proliferation &amp; </a:t>
            </a:r>
            <a:r>
              <a:rPr lang="en-US" b="1" dirty="0"/>
              <a:t>capillary wall double contours, </a:t>
            </a:r>
            <a:r>
              <a:rPr lang="en-US" b="1" dirty="0" err="1"/>
              <a:t>ie</a:t>
            </a:r>
            <a:r>
              <a:rPr lang="en-US" b="1" dirty="0"/>
              <a:t> “tram tracks”</a:t>
            </a:r>
          </a:p>
          <a:p>
            <a:pPr>
              <a:buFont typeface="Arial" charset="0"/>
              <a:buChar char="•"/>
            </a:pPr>
            <a:r>
              <a:rPr lang="en-US" dirty="0"/>
              <a:t>Deposition of immunoglobulins, complement or both in </a:t>
            </a:r>
            <a:r>
              <a:rPr lang="en-US" dirty="0" err="1"/>
              <a:t>mesangium</a:t>
            </a:r>
            <a:r>
              <a:rPr lang="en-US" dirty="0"/>
              <a:t> &amp; capillary walls</a:t>
            </a:r>
          </a:p>
          <a:p>
            <a:endParaRPr lang="en-US" dirty="0"/>
          </a:p>
        </p:txBody>
      </p:sp>
      <p:pic>
        <p:nvPicPr>
          <p:cNvPr id="5" name="Picture 4" descr="Screen Shot 2016-01-19 at 2.10.2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02" y="2653992"/>
            <a:ext cx="3635299" cy="355723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3800" dirty="0"/>
              <a:t>Learning Objectives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161" y="963507"/>
            <a:ext cx="4601323" cy="5574453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Diagram the classic clinical presentations, laboratory findings, and associated systemic diseases (if any) of the following syndromes: </a:t>
            </a:r>
          </a:p>
          <a:p>
            <a:pPr lvl="2"/>
            <a:r>
              <a:rPr lang="en-US" sz="1800" dirty="0"/>
              <a:t>Immune-Complex GN </a:t>
            </a:r>
          </a:p>
          <a:p>
            <a:pPr lvl="2"/>
            <a:r>
              <a:rPr lang="en-US" sz="1800" dirty="0"/>
              <a:t>Anti-Glomerular Basement Membrane (GBM) Disease</a:t>
            </a:r>
          </a:p>
          <a:p>
            <a:pPr lvl="2"/>
            <a:r>
              <a:rPr lang="en-US" sz="1800" dirty="0"/>
              <a:t>Pauci-Immune </a:t>
            </a:r>
            <a:r>
              <a:rPr lang="en-US" sz="1800" dirty="0" err="1"/>
              <a:t>Glomulonephritis</a:t>
            </a:r>
            <a:r>
              <a:rPr lang="en-US" sz="1800" dirty="0"/>
              <a:t> (ANCA positive)</a:t>
            </a:r>
          </a:p>
          <a:p>
            <a:pPr lvl="2"/>
            <a:r>
              <a:rPr lang="en-US" sz="1800" dirty="0"/>
              <a:t>Hereditary nephritis</a:t>
            </a:r>
          </a:p>
          <a:p>
            <a:pPr lvl="2"/>
            <a:r>
              <a:rPr lang="en-US" sz="1800" dirty="0"/>
              <a:t>Lupus nephritis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Subcategorize which GNs present with hypocomplementemia and distinguish which complement (C3 versus C4) is low in each.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Describe the clinical presentation of rapidly progressive glomerulonephritis (RPGN) and formulate a differential diagnosis based on the clinical and pathological findings.</a:t>
            </a:r>
          </a:p>
        </p:txBody>
      </p:sp>
    </p:spTree>
    <p:extLst>
      <p:ext uri="{BB962C8B-B14F-4D97-AF65-F5344CB8AC3E}">
        <p14:creationId xmlns:p14="http://schemas.microsoft.com/office/powerpoint/2010/main" val="165589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MPGN Classification</a:t>
            </a:r>
          </a:p>
        </p:txBody>
      </p:sp>
      <p:pic>
        <p:nvPicPr>
          <p:cNvPr id="4" name="Content Placeholder 3" descr="MPG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914" y="1366203"/>
            <a:ext cx="7594136" cy="486258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Infection-Related / PSGN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98073"/>
            <a:ext cx="5680364" cy="4419599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300" dirty="0"/>
              <a:t> </a:t>
            </a:r>
            <a:r>
              <a:rPr lang="en-US" sz="2200" dirty="0"/>
              <a:t>PSGN on decline in developed countries</a:t>
            </a:r>
          </a:p>
          <a:p>
            <a:pPr lvl="1"/>
            <a:r>
              <a:rPr lang="en-US" sz="2200" dirty="0"/>
              <a:t>97 % cases occur in regions of the world with poor socioeconomic status</a:t>
            </a:r>
          </a:p>
          <a:p>
            <a:pPr lvl="1"/>
            <a:r>
              <a:rPr lang="en-US" sz="2200" dirty="0"/>
              <a:t>In developed countries, no longer a strong association with </a:t>
            </a:r>
            <a:r>
              <a:rPr lang="en-US" sz="2200" dirty="0" err="1"/>
              <a:t>pharyngitis</a:t>
            </a:r>
            <a:r>
              <a:rPr lang="en-US" sz="2200" dirty="0"/>
              <a:t>, rather skin-related</a:t>
            </a:r>
          </a:p>
          <a:p>
            <a:pPr lvl="1"/>
            <a:r>
              <a:rPr lang="en-US" sz="2200" dirty="0"/>
              <a:t>Mainly affects children, seasonal pattern</a:t>
            </a:r>
          </a:p>
          <a:p>
            <a:pPr lvl="1"/>
            <a:r>
              <a:rPr lang="en-US" sz="2200" dirty="0"/>
              <a:t>1-8 weeks POST-infection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 Staph, gram (-) </a:t>
            </a:r>
            <a:r>
              <a:rPr lang="en-US" sz="2200" dirty="0" err="1"/>
              <a:t>bact</a:t>
            </a:r>
            <a:r>
              <a:rPr lang="en-US" sz="2200" dirty="0"/>
              <a:t>, viral infections more common in adults  </a:t>
            </a:r>
            <a:r>
              <a:rPr lang="en-US" sz="2200" dirty="0">
                <a:sym typeface="Wingdings"/>
              </a:rPr>
              <a:t> GN develops DURING active infection</a:t>
            </a:r>
            <a:endParaRPr lang="en-US" sz="2200" dirty="0"/>
          </a:p>
          <a:p>
            <a:pPr>
              <a:buFont typeface="Arial" charset="0"/>
              <a:buChar char="•"/>
            </a:pPr>
            <a:r>
              <a:rPr lang="en-US" sz="2200" b="1" dirty="0"/>
              <a:t> Low C3 </a:t>
            </a:r>
          </a:p>
        </p:txBody>
      </p:sp>
      <p:pic>
        <p:nvPicPr>
          <p:cNvPr id="4" name="Picture 3" descr="PSGN 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702" y="3553122"/>
            <a:ext cx="3104298" cy="17769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 descr="PSGN Complement stain (+)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702" y="5363458"/>
            <a:ext cx="3104298" cy="147869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 descr="Screen Shot 2016-01-19 at 2.15.05 AM.png"/>
          <p:cNvPicPr>
            <a:picLocks noChangeAspect="1"/>
          </p:cNvPicPr>
          <p:nvPr/>
        </p:nvPicPr>
        <p:blipFill>
          <a:blip r:embed="rId5"/>
          <a:srcRect r="14728"/>
          <a:stretch>
            <a:fillRect/>
          </a:stretch>
        </p:blipFill>
        <p:spPr>
          <a:xfrm>
            <a:off x="6039702" y="1797473"/>
            <a:ext cx="3104298" cy="17556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Infection-Related / Post-Strep Glomerulonephritis 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8809"/>
            <a:ext cx="4571999" cy="4053445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Circulating immune complexes</a:t>
            </a:r>
          </a:p>
          <a:p>
            <a:pPr lvl="1"/>
            <a:r>
              <a:rPr lang="en-US" sz="2400" dirty="0"/>
              <a:t>LM: </a:t>
            </a:r>
            <a:r>
              <a:rPr lang="en-US" sz="2400" dirty="0" err="1"/>
              <a:t>Hypercellular</a:t>
            </a:r>
            <a:r>
              <a:rPr lang="en-US" sz="2400" dirty="0"/>
              <a:t> glomeruli, </a:t>
            </a:r>
            <a:r>
              <a:rPr lang="en-US" sz="2400" dirty="0" err="1"/>
              <a:t>intracapillary</a:t>
            </a:r>
            <a:r>
              <a:rPr lang="en-US" sz="2400" dirty="0"/>
              <a:t> WBC/neutrophils</a:t>
            </a:r>
          </a:p>
          <a:p>
            <a:pPr lvl="1"/>
            <a:r>
              <a:rPr lang="en-US" sz="2400" dirty="0"/>
              <a:t>EM: Electron-dense, glomerular </a:t>
            </a:r>
            <a:r>
              <a:rPr lang="en-US" sz="2400" b="1" dirty="0" err="1"/>
              <a:t>subepithelial</a:t>
            </a:r>
            <a:r>
              <a:rPr lang="en-US" sz="2400" dirty="0"/>
              <a:t> immune-complex deposits ("humps")</a:t>
            </a:r>
          </a:p>
          <a:p>
            <a:pPr lvl="1"/>
            <a:r>
              <a:rPr lang="en-US" sz="2400" dirty="0"/>
              <a:t>IF: + IgG, C3 epithelial w/coarse granular glom wall/mesangial deposits AKA “starry sky” pattern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26" y="2208810"/>
            <a:ext cx="4610174" cy="3790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420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</a:t>
            </a:r>
            <a:r>
              <a:rPr lang="en-US" dirty="0" err="1"/>
              <a:t>Cryoglobulinemia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67" y="1842655"/>
            <a:ext cx="5774069" cy="458661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Production of circulating IG that precipitate on cooling </a:t>
            </a:r>
          </a:p>
          <a:p>
            <a:pPr>
              <a:buFont typeface="Arial" charset="0"/>
              <a:buChar char="•"/>
            </a:pPr>
            <a:r>
              <a:rPr lang="en-US" dirty="0"/>
              <a:t> IG complexes deposit in glomeruli + arterioles </a:t>
            </a:r>
            <a:r>
              <a:rPr lang="en-US" dirty="0">
                <a:sym typeface="Wingdings"/>
              </a:rPr>
              <a:t> bind complement  proliferative response</a:t>
            </a:r>
          </a:p>
          <a:p>
            <a:pPr lvl="1"/>
            <a:r>
              <a:rPr lang="en-US" sz="2000" dirty="0"/>
              <a:t>Sub-endothelial deposits on electron microscopy= “fingerprinting”</a:t>
            </a:r>
            <a:endParaRPr lang="en-US" sz="2000" dirty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Renal disease occurs in ~ 40 %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ym typeface="Wingdings"/>
              </a:rPr>
              <a:t> Low serum C4 &gt; C3</a:t>
            </a:r>
            <a:r>
              <a:rPr lang="en-US" dirty="0">
                <a:sym typeface="Wingdings"/>
              </a:rPr>
              <a:t> and (+) RF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Associations</a:t>
            </a:r>
          </a:p>
          <a:p>
            <a:pPr lvl="1"/>
            <a:r>
              <a:rPr lang="en-US" sz="2000" dirty="0"/>
              <a:t>Type I: Myeloma, </a:t>
            </a:r>
            <a:r>
              <a:rPr lang="en-US" sz="2000" dirty="0" err="1"/>
              <a:t>Waldenstrom</a:t>
            </a:r>
            <a:r>
              <a:rPr lang="en-US" sz="2000" dirty="0"/>
              <a:t> </a:t>
            </a:r>
            <a:r>
              <a:rPr lang="en-US" sz="2000" dirty="0" err="1"/>
              <a:t>macroglobulinemia</a:t>
            </a:r>
            <a:endParaRPr lang="en-US" sz="2000" dirty="0"/>
          </a:p>
          <a:p>
            <a:pPr lvl="1"/>
            <a:r>
              <a:rPr lang="en-US" sz="2000" dirty="0"/>
              <a:t>Type II: Infections such as HCV, HBV </a:t>
            </a:r>
          </a:p>
          <a:p>
            <a:pPr lvl="1"/>
            <a:r>
              <a:rPr lang="en-US" sz="2000" dirty="0"/>
              <a:t>Type III: Collagen-vascular diseases, lymphoproliferative diseases, HCV</a:t>
            </a:r>
          </a:p>
        </p:txBody>
      </p:sp>
      <p:pic>
        <p:nvPicPr>
          <p:cNvPr id="4" name="Picture 3" descr="Screen Shot 2016-01-19 at 1.40.4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71" y="2930713"/>
            <a:ext cx="3290329" cy="19671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Lupus Nephritis (LN)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4" y="1931671"/>
            <a:ext cx="7703127" cy="427516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Renal disease results from deposition of circulating immune complexes </a:t>
            </a:r>
            <a:r>
              <a:rPr lang="en-US" sz="2400" dirty="0">
                <a:sym typeface="Wingdings"/>
              </a:rPr>
              <a:t> complement cascade activation  comp-mediated damage, leukocyte infiltration, cytokine release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ym typeface="Wingdings"/>
              </a:rPr>
              <a:t> Anti-dsDNA correlates best with renal disease</a:t>
            </a:r>
          </a:p>
          <a:p>
            <a:pPr>
              <a:buFont typeface="Arial" charset="0"/>
              <a:buChar char="•"/>
            </a:pPr>
            <a:r>
              <a:rPr lang="en-US" sz="2400" b="1" dirty="0">
                <a:sym typeface="Wingdings"/>
              </a:rPr>
              <a:t> Low C4 &gt; C3</a:t>
            </a:r>
          </a:p>
        </p:txBody>
      </p:sp>
    </p:spTree>
    <p:extLst>
      <p:ext uri="{BB962C8B-B14F-4D97-AF65-F5344CB8AC3E}">
        <p14:creationId xmlns:p14="http://schemas.microsoft.com/office/powerpoint/2010/main" val="1149936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624615"/>
            <a:ext cx="6172200" cy="973732"/>
          </a:xfrm>
        </p:spPr>
        <p:txBody>
          <a:bodyPr>
            <a:normAutofit/>
          </a:bodyPr>
          <a:lstStyle/>
          <a:p>
            <a:r>
              <a:rPr lang="en-US" sz="3000" dirty="0"/>
              <a:t>ISN / Renal Pathology Society Classification of Lupus Nephritis (2004)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463366"/>
              </p:ext>
            </p:extLst>
          </p:nvPr>
        </p:nvGraphicFramePr>
        <p:xfrm>
          <a:off x="971550" y="1943101"/>
          <a:ext cx="7395210" cy="396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13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Renal Pathology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Minimal </a:t>
                      </a:r>
                      <a:r>
                        <a:rPr lang="en-US" sz="1400" dirty="0" err="1"/>
                        <a:t>mesangial</a:t>
                      </a:r>
                      <a:r>
                        <a:rPr lang="en-US" sz="1400" dirty="0"/>
                        <a:t> LN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Mesangial</a:t>
                      </a:r>
                      <a:r>
                        <a:rPr lang="en-US" sz="1400" dirty="0"/>
                        <a:t> proliferative LN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Focal LN     (&lt; 50 % </a:t>
                      </a:r>
                      <a:r>
                        <a:rPr lang="en-US" sz="1400" dirty="0" err="1"/>
                        <a:t>glomeruli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Diffuse LN  (</a:t>
                      </a:r>
                      <a:r>
                        <a:rPr lang="en-US" sz="1400" u="sng" dirty="0"/>
                        <a:t>&gt;</a:t>
                      </a:r>
                      <a:r>
                        <a:rPr lang="en-US" sz="1400" dirty="0"/>
                        <a:t> 50 % </a:t>
                      </a:r>
                      <a:r>
                        <a:rPr lang="en-US" sz="1400" dirty="0" err="1"/>
                        <a:t>glomeruli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Membranous LN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7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Advanced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sclerosing</a:t>
                      </a:r>
                      <a:r>
                        <a:rPr lang="en-US" sz="1400" baseline="0" dirty="0"/>
                        <a:t> LN  (</a:t>
                      </a:r>
                      <a:r>
                        <a:rPr lang="en-US" sz="1400" u="sng" baseline="0" dirty="0"/>
                        <a:t>&gt;</a:t>
                      </a:r>
                      <a:r>
                        <a:rPr lang="en-US" sz="1400" baseline="0" dirty="0"/>
                        <a:t> 90% globally </a:t>
                      </a:r>
                      <a:r>
                        <a:rPr lang="en-US" sz="1400" baseline="0" dirty="0" err="1"/>
                        <a:t>sclerosed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glomeruli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49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926166"/>
          </a:xfrm>
        </p:spPr>
        <p:txBody>
          <a:bodyPr/>
          <a:lstStyle/>
          <a:p>
            <a:r>
              <a:rPr lang="en-US" dirty="0"/>
              <a:t>A 26 year-old healthy man is seen for pre-employment physical. He has no complaints. On ROS, he admits to a few episodes of gross hematuria for which he did not seek medical attention.</a:t>
            </a:r>
          </a:p>
          <a:p>
            <a:r>
              <a:rPr lang="en-US" dirty="0"/>
              <a:t>On physical examination, his BP is 159/88. His BMI is 21. He appears well except for a conical protrusion of the lens noted on ophthalmic exam pictured below.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52" y="3771900"/>
            <a:ext cx="4154096" cy="278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45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the most likely diagnosis?</a:t>
            </a:r>
          </a:p>
          <a:p>
            <a:r>
              <a:rPr lang="en-US" dirty="0"/>
              <a:t>A.  Anti-GBM antibody disease</a:t>
            </a:r>
          </a:p>
          <a:p>
            <a:r>
              <a:rPr lang="en-US" dirty="0"/>
              <a:t>B. IgA Nephropathy</a:t>
            </a:r>
          </a:p>
          <a:p>
            <a:r>
              <a:rPr lang="en-US" dirty="0"/>
              <a:t>C. Hereditary nephritis</a:t>
            </a:r>
          </a:p>
          <a:p>
            <a:r>
              <a:rPr lang="en-US" dirty="0"/>
              <a:t>D. HSP</a:t>
            </a:r>
          </a:p>
        </p:txBody>
      </p:sp>
    </p:spTree>
    <p:extLst>
      <p:ext uri="{BB962C8B-B14F-4D97-AF65-F5344CB8AC3E}">
        <p14:creationId xmlns:p14="http://schemas.microsoft.com/office/powerpoint/2010/main" val="1951267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the most likely diagnosis?</a:t>
            </a:r>
          </a:p>
          <a:p>
            <a:r>
              <a:rPr lang="en-US" dirty="0"/>
              <a:t>A.  Anti-GBM antibody disease</a:t>
            </a:r>
          </a:p>
          <a:p>
            <a:r>
              <a:rPr lang="en-US" dirty="0"/>
              <a:t>B. IgA Nephropathy</a:t>
            </a:r>
          </a:p>
          <a:p>
            <a:r>
              <a:rPr lang="en-US" dirty="0"/>
              <a:t>C. </a:t>
            </a:r>
            <a:r>
              <a:rPr lang="en-US" dirty="0">
                <a:highlight>
                  <a:srgbClr val="FFFF00"/>
                </a:highlight>
              </a:rPr>
              <a:t>Hereditary nephritis</a:t>
            </a:r>
          </a:p>
          <a:p>
            <a:r>
              <a:rPr lang="en-US" dirty="0"/>
              <a:t>D. HSP</a:t>
            </a:r>
          </a:p>
        </p:txBody>
      </p:sp>
    </p:spTree>
    <p:extLst>
      <p:ext uri="{BB962C8B-B14F-4D97-AF65-F5344CB8AC3E}">
        <p14:creationId xmlns:p14="http://schemas.microsoft.com/office/powerpoint/2010/main" val="3378368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Nephritis: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Alport’s</a:t>
            </a:r>
            <a:r>
              <a:rPr lang="en-US" dirty="0"/>
              <a:t> Syndrome”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89" y="1862064"/>
            <a:ext cx="4157781" cy="431764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X-linked, either AR or AD</a:t>
            </a:r>
          </a:p>
          <a:p>
            <a:pPr>
              <a:buFont typeface="Arial" charset="0"/>
              <a:buChar char="•"/>
            </a:pPr>
            <a:r>
              <a:rPr lang="en-US" dirty="0"/>
              <a:t> Mutation in COL4A5 gene on X chromosome encoding </a:t>
            </a:r>
            <a:r>
              <a:rPr lang="en-US" dirty="0">
                <a:latin typeface="Symbol" charset="2"/>
                <a:cs typeface="Symbol" charset="2"/>
              </a:rPr>
              <a:t>a-5 </a:t>
            </a:r>
            <a:r>
              <a:rPr lang="en-US" dirty="0">
                <a:cs typeface="Symbol" charset="2"/>
              </a:rPr>
              <a:t>chain of type IV collagen found in GBM</a:t>
            </a:r>
          </a:p>
          <a:p>
            <a:pPr>
              <a:buFont typeface="Arial" charset="0"/>
              <a:buChar char="•"/>
            </a:pPr>
            <a:r>
              <a:rPr lang="en-US" dirty="0">
                <a:cs typeface="Symbol" charset="2"/>
              </a:rPr>
              <a:t> Clinical presentation: young man with asymptomatic persistent </a:t>
            </a:r>
            <a:r>
              <a:rPr lang="en-US" dirty="0" err="1">
                <a:cs typeface="Symbol" charset="2"/>
              </a:rPr>
              <a:t>microhematuria</a:t>
            </a:r>
            <a:endParaRPr lang="en-US" dirty="0">
              <a:cs typeface="Symbol" charset="2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cs typeface="Symbol" charset="2"/>
              </a:rPr>
              <a:t> Progression to ESRD typically by age 35 </a:t>
            </a:r>
            <a:r>
              <a:rPr lang="en-US" dirty="0"/>
              <a:t> </a:t>
            </a:r>
          </a:p>
        </p:txBody>
      </p:sp>
      <p:pic>
        <p:nvPicPr>
          <p:cNvPr id="4" name="Picture 3" descr="Thin GB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9943" y="1783479"/>
            <a:ext cx="3501007" cy="17647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19996" y="3720119"/>
            <a:ext cx="35467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Other Clinical Characteristics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/>
              <a:t>Sensorineural deafness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/>
              <a:t>Anterior lenticonus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/>
              <a:t>Retinopathy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 err="1"/>
              <a:t>Leiomyomatosis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8ABD3-317D-DA46-AB03-0EB44773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en-US" dirty="0"/>
              <a:t>Microhematuria: 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0B476-0C5F-F943-8645-88BFB22F6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1"/>
          <a:stretch/>
        </p:blipFill>
        <p:spPr>
          <a:xfrm>
            <a:off x="475499" y="640081"/>
            <a:ext cx="3000986" cy="53144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B31A-666F-384D-AABC-0A3DF568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en-US" dirty="0"/>
              <a:t>RBC </a:t>
            </a:r>
            <a:r>
              <a:rPr lang="en-US" u="sng" dirty="0"/>
              <a:t>&gt;</a:t>
            </a:r>
            <a:r>
              <a:rPr lang="en-US" dirty="0"/>
              <a:t> 3 per HPF on 2 or more separate properly-collected urinalyses</a:t>
            </a:r>
          </a:p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8969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Anti-GBM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15" y="1884219"/>
            <a:ext cx="7662864" cy="4419600"/>
          </a:xfrm>
        </p:spPr>
        <p:txBody>
          <a:bodyPr>
            <a:normAutofit/>
          </a:bodyPr>
          <a:lstStyle/>
          <a:p>
            <a:r>
              <a:rPr lang="en-US" dirty="0"/>
              <a:t>Circulating antibodies to GBM with </a:t>
            </a:r>
            <a:r>
              <a:rPr lang="en-US" dirty="0" err="1"/>
              <a:t>IgG</a:t>
            </a:r>
            <a:r>
              <a:rPr lang="en-US" dirty="0"/>
              <a:t> deposits</a:t>
            </a:r>
          </a:p>
          <a:p>
            <a:r>
              <a:rPr lang="en-US" dirty="0"/>
              <a:t>Renal disease + pulmonary hemorrhage = </a:t>
            </a:r>
            <a:r>
              <a:rPr lang="en-US" dirty="0" err="1"/>
              <a:t>Goodpasture</a:t>
            </a:r>
            <a:r>
              <a:rPr lang="en-US" dirty="0"/>
              <a:t> Syndrome (30-40% pts)</a:t>
            </a:r>
          </a:p>
          <a:p>
            <a:r>
              <a:rPr lang="en-US" dirty="0"/>
              <a:t>Age/Gender predilection</a:t>
            </a:r>
          </a:p>
          <a:p>
            <a:pPr lvl="1"/>
            <a:r>
              <a:rPr lang="en-US" dirty="0"/>
              <a:t>20-30 </a:t>
            </a:r>
            <a:r>
              <a:rPr lang="en-US" dirty="0" err="1"/>
              <a:t>yo</a:t>
            </a:r>
            <a:r>
              <a:rPr lang="en-US" dirty="0"/>
              <a:t> men &gt; women</a:t>
            </a:r>
          </a:p>
          <a:p>
            <a:pPr lvl="1"/>
            <a:r>
              <a:rPr lang="en-US" dirty="0"/>
              <a:t>60-70 </a:t>
            </a:r>
            <a:r>
              <a:rPr lang="en-US" dirty="0" err="1"/>
              <a:t>yo</a:t>
            </a:r>
            <a:r>
              <a:rPr lang="en-US" dirty="0"/>
              <a:t> women &gt; men</a:t>
            </a:r>
          </a:p>
          <a:p>
            <a:r>
              <a:rPr lang="en-US" dirty="0"/>
              <a:t>Diagnosis</a:t>
            </a:r>
          </a:p>
          <a:p>
            <a:pPr lvl="1"/>
            <a:r>
              <a:rPr lang="en-US" dirty="0"/>
              <a:t>Renal </a:t>
            </a:r>
            <a:r>
              <a:rPr lang="en-US" dirty="0" err="1"/>
              <a:t>bx</a:t>
            </a:r>
            <a:r>
              <a:rPr lang="en-US" dirty="0"/>
              <a:t>: Linear </a:t>
            </a:r>
            <a:r>
              <a:rPr lang="en-US" dirty="0" err="1"/>
              <a:t>IgG</a:t>
            </a:r>
            <a:r>
              <a:rPr lang="en-US" dirty="0"/>
              <a:t> staining on IF</a:t>
            </a:r>
          </a:p>
          <a:p>
            <a:pPr lvl="1"/>
            <a:r>
              <a:rPr lang="en-US" dirty="0"/>
              <a:t>(+) Anti-GBM </a:t>
            </a:r>
            <a:r>
              <a:rPr lang="en-US" dirty="0" err="1"/>
              <a:t>Ab</a:t>
            </a:r>
            <a:endParaRPr lang="en-US" dirty="0"/>
          </a:p>
          <a:p>
            <a:r>
              <a:rPr lang="en-US" dirty="0"/>
              <a:t>Treatment</a:t>
            </a:r>
          </a:p>
          <a:p>
            <a:pPr lvl="1"/>
            <a:r>
              <a:rPr lang="en-US" dirty="0" err="1"/>
              <a:t>Plasmapheresis</a:t>
            </a:r>
            <a:r>
              <a:rPr lang="en-US" dirty="0"/>
              <a:t>, steroids, </a:t>
            </a:r>
            <a:r>
              <a:rPr lang="en-US" dirty="0" err="1"/>
              <a:t>Cytoxan</a:t>
            </a:r>
            <a:endParaRPr lang="en-US" dirty="0"/>
          </a:p>
        </p:txBody>
      </p:sp>
      <p:pic>
        <p:nvPicPr>
          <p:cNvPr id="4" name="Picture 3" descr="Screen Shot 2016-01-18 at 11.35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11" y="3987608"/>
            <a:ext cx="3939151" cy="28163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 err="1"/>
              <a:t>Pauci</a:t>
            </a:r>
            <a:r>
              <a:rPr lang="en-US" dirty="0"/>
              <a:t>-Immune GN</a:t>
            </a:r>
          </a:p>
        </p:txBody>
      </p:sp>
      <p:pic>
        <p:nvPicPr>
          <p:cNvPr id="7" name="Picture 6" descr="A picture containing rack, vegetable&#10;&#10;Description automatically generated">
            <a:extLst>
              <a:ext uri="{FF2B5EF4-FFF2-40B4-BE49-F238E27FC236}">
                <a16:creationId xmlns:a16="http://schemas.microsoft.com/office/drawing/2014/main" id="{97C95779-F4E3-C246-A466-B53ECAAD5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3" r="13459" b="4"/>
          <a:stretch/>
        </p:blipFill>
        <p:spPr>
          <a:xfrm>
            <a:off x="754082" y="1916318"/>
            <a:ext cx="2374490" cy="35506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799" y="1845733"/>
            <a:ext cx="4886961" cy="4409151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250" dirty="0"/>
              <a:t>Misnomer – classic renal autoimmune disease</a:t>
            </a:r>
          </a:p>
          <a:p>
            <a:pPr>
              <a:buFont typeface="Arial" charset="0"/>
              <a:buChar char="•"/>
            </a:pPr>
            <a:r>
              <a:rPr lang="en-US" sz="1250" dirty="0"/>
              <a:t>Most common cause of RPGN</a:t>
            </a:r>
          </a:p>
          <a:p>
            <a:pPr>
              <a:buFont typeface="Arial" charset="0"/>
              <a:buChar char="•"/>
            </a:pPr>
            <a:r>
              <a:rPr lang="en-US" sz="1250" dirty="0"/>
              <a:t>Presents between ages of 45-65 </a:t>
            </a:r>
            <a:r>
              <a:rPr lang="en-US" sz="1250" dirty="0" err="1"/>
              <a:t>yrs</a:t>
            </a:r>
            <a:endParaRPr lang="en-US" sz="1250" dirty="0"/>
          </a:p>
          <a:p>
            <a:pPr>
              <a:buFont typeface="Arial" charset="0"/>
              <a:buChar char="•"/>
            </a:pPr>
            <a:r>
              <a:rPr lang="en-US" sz="1250" dirty="0"/>
              <a:t>1 year mortality ~ 80% without treatment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50" dirty="0"/>
              <a:t>Triggers: 20% genetic / 80% exposures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50" dirty="0"/>
              <a:t>Infectious: Parvovirus B19, Staph aureus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50" dirty="0"/>
              <a:t>Drugs: Hydralazine, Minocycline, Cefotaxime, Ant-TNF, Phenytoin, PTU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50" dirty="0"/>
              <a:t>Environmental: Silica; Pesticides; Hydrocarbons in paint, diesel; Farms with cattle/pigs; Construction fumes/materials</a:t>
            </a:r>
          </a:p>
          <a:p>
            <a:pPr>
              <a:buFont typeface="Arial" charset="0"/>
              <a:buChar char="•"/>
            </a:pPr>
            <a:r>
              <a:rPr lang="en-US" sz="1250" dirty="0"/>
              <a:t>ANCA (+) vasculitis ~ 90 %</a:t>
            </a:r>
          </a:p>
          <a:p>
            <a:pPr lvl="1"/>
            <a:r>
              <a:rPr lang="en-US" sz="1250" dirty="0"/>
              <a:t>Granulomatosis with Polyangiitis (GPA)</a:t>
            </a:r>
          </a:p>
          <a:p>
            <a:pPr lvl="1"/>
            <a:r>
              <a:rPr lang="en-US" sz="1250" dirty="0"/>
              <a:t>Microscopic Polyangiitis (MPA)</a:t>
            </a:r>
          </a:p>
          <a:p>
            <a:pPr lvl="1"/>
            <a:r>
              <a:rPr lang="en-US" sz="1250" dirty="0"/>
              <a:t>Renal-limited ANCA (+) vasculitis – 80% are MPO-ANCA (+)</a:t>
            </a:r>
          </a:p>
          <a:p>
            <a:pPr lvl="1"/>
            <a:r>
              <a:rPr lang="en-US" sz="1250" dirty="0"/>
              <a:t>Eosinophilic Granulomatosis with Polyangiitis (EGPA or Churg-Strauss)</a:t>
            </a:r>
          </a:p>
          <a:p>
            <a:pPr>
              <a:buFont typeface="Arial" charset="0"/>
              <a:buChar char="•"/>
            </a:pPr>
            <a:r>
              <a:rPr lang="en-US" sz="1250" dirty="0"/>
              <a:t>ANCA (-) vasculitis ~ 10 %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A53A-3369-3149-81B2-6C7C8045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ANCA-Associated Vasculitis 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996C5-27BF-FE48-88A1-8DAE4BD0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266277"/>
            <a:ext cx="4740715" cy="169299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Distinct histological pattern on IF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&lt; 2+ glomerular Ig and complement staining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5CC14-6302-9B4D-8C0F-4CC64E14EF04}"/>
              </a:ext>
            </a:extLst>
          </p:cNvPr>
          <p:cNvSpPr txBox="1"/>
          <p:nvPr/>
        </p:nvSpPr>
        <p:spPr>
          <a:xfrm>
            <a:off x="800101" y="1957953"/>
            <a:ext cx="6349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Loss of immune tolerance and ANCA development</a:t>
            </a:r>
          </a:p>
          <a:p>
            <a:pPr marL="342900" indent="-342900">
              <a:buAutoNum type="arabicPeriod"/>
            </a:pPr>
            <a:r>
              <a:rPr lang="en-US" dirty="0"/>
              <a:t>Neutrophil priming -&gt; PR3 and MPO on neutrophil surface enable ANCA to bind </a:t>
            </a:r>
            <a:r>
              <a:rPr lang="en-US" dirty="0">
                <a:sym typeface="Wingdings" pitchFamily="2" charset="2"/>
              </a:rPr>
              <a:t> generation of C5a complement fragment</a:t>
            </a:r>
          </a:p>
          <a:p>
            <a:pPr marL="342900" indent="-342900">
              <a:buAutoNum type="arabicPeriod"/>
            </a:pPr>
            <a:r>
              <a:rPr lang="en-US" dirty="0">
                <a:sym typeface="Wingdings" pitchFamily="2" charset="2"/>
              </a:rPr>
              <a:t>Terminal activation of neutrophils -&gt; C5a binds to C5aR on neutrophils  neutrophil release destructive mediators (ROS, cytokines, NET)  inflammation / destruction vascular tissue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B303CB1-14C2-AF40-BE8A-B4765481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281" y="2174184"/>
            <a:ext cx="1731388" cy="187177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B23091E-E941-E64D-BB3C-7ECC9BFFF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14" y="4607311"/>
            <a:ext cx="3373674" cy="15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498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Question: Mix and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Match the most common ANCA staining with the pauci-immune GN.</a:t>
            </a:r>
          </a:p>
          <a:p>
            <a:pPr marL="544068" lvl="1" indent="-342900">
              <a:buFont typeface="+mj-lt"/>
              <a:buAutoNum type="alphaUcPeriod"/>
            </a:pPr>
            <a:endParaRPr lang="en-US" dirty="0"/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Granulomatosis with Polyangiitis (GPA)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Microscopic </a:t>
            </a:r>
            <a:r>
              <a:rPr lang="en-US" dirty="0" err="1"/>
              <a:t>Polyangiitis</a:t>
            </a:r>
            <a:r>
              <a:rPr lang="en-US" dirty="0"/>
              <a:t> (MPA)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Renal-limited ANCA (+) vasculitis 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Eosinophilic Granulomatosis with Polyangiitis (EGPA) </a:t>
            </a:r>
          </a:p>
          <a:p>
            <a:pPr marL="544068" lvl="1" indent="-342900">
              <a:buFont typeface="+mj-lt"/>
              <a:buAutoNum type="alphaUcPeriod"/>
            </a:pP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/>
              <a:t> p-ANCA (MPO Ab) 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 c-ANCA (PR3 Ab)</a:t>
            </a:r>
          </a:p>
        </p:txBody>
      </p:sp>
    </p:spTree>
    <p:extLst>
      <p:ext uri="{BB962C8B-B14F-4D97-AF65-F5344CB8AC3E}">
        <p14:creationId xmlns:p14="http://schemas.microsoft.com/office/powerpoint/2010/main" val="215057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4068" lvl="1" indent="-342900">
              <a:buFont typeface="+mj-lt"/>
              <a:buAutoNum type="alphaUcPeriod"/>
            </a:pPr>
            <a:r>
              <a:rPr lang="en-US" dirty="0"/>
              <a:t>Granulomatosis with </a:t>
            </a:r>
            <a:r>
              <a:rPr lang="en-US" dirty="0" err="1"/>
              <a:t>Polyangiitis</a:t>
            </a:r>
            <a:r>
              <a:rPr lang="en-US" dirty="0"/>
              <a:t> (GPA) </a:t>
            </a:r>
            <a:r>
              <a:rPr lang="en-US" dirty="0">
                <a:solidFill>
                  <a:srgbClr val="FF0000"/>
                </a:solidFill>
              </a:rPr>
              <a:t>- c-ANCA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Microscopic </a:t>
            </a:r>
            <a:r>
              <a:rPr lang="en-US" dirty="0" err="1"/>
              <a:t>Polyangiitis</a:t>
            </a:r>
            <a:r>
              <a:rPr lang="en-US" dirty="0"/>
              <a:t> (MPA) - </a:t>
            </a:r>
            <a:r>
              <a:rPr lang="en-US" dirty="0">
                <a:solidFill>
                  <a:srgbClr val="FF0000"/>
                </a:solidFill>
              </a:rPr>
              <a:t>p-ANCA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Renal-limited ANCA (+) vasculitis - </a:t>
            </a:r>
            <a:r>
              <a:rPr lang="en-US" dirty="0">
                <a:solidFill>
                  <a:srgbClr val="FF0000"/>
                </a:solidFill>
              </a:rPr>
              <a:t>p-ANCA</a:t>
            </a:r>
            <a:endParaRPr lang="en-US" dirty="0"/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Eosinophilic Granulomatosis with </a:t>
            </a:r>
            <a:r>
              <a:rPr lang="en-US" dirty="0" err="1"/>
              <a:t>Polyangiitis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p-ANCA &gt; c-ANCA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69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A653C-EED2-5443-AE9D-0F6F0141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832" y="639097"/>
            <a:ext cx="255147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Frequency of Renal Involvement by Sub-type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9AA56F7-D2C3-194A-A792-4C51CADE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9" y="782445"/>
            <a:ext cx="5184163" cy="4769428"/>
          </a:xfrm>
          <a:prstGeom prst="rect">
            <a:avLst/>
          </a:prstGeom>
        </p:spPr>
      </p:pic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434340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0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8A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58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4057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Granulomatosis with </a:t>
            </a:r>
            <a:r>
              <a:rPr lang="en-US" dirty="0" err="1"/>
              <a:t>Polyangiitis</a:t>
            </a:r>
            <a:r>
              <a:rPr lang="en-US" dirty="0"/>
              <a:t> (GPA)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85" y="1953492"/>
            <a:ext cx="5218600" cy="3844880"/>
          </a:xfrm>
        </p:spPr>
        <p:txBody>
          <a:bodyPr anchor="ctr"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cANCA</a:t>
            </a:r>
            <a:r>
              <a:rPr lang="en-US" dirty="0"/>
              <a:t> cytoplasm staining for PR3 antibodies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Granulomatous inflammation and extensive extra-renal involvement upper respiratory tract, ENT, &amp; lung (oral ulcers, nasal discharge, uveitis, sinusitis, pulmonary infiltrates)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Higher relapse rate than </a:t>
            </a:r>
            <a:r>
              <a:rPr lang="en-US" dirty="0" err="1">
                <a:sym typeface="Wingdings"/>
              </a:rPr>
              <a:t>pANCA</a:t>
            </a:r>
            <a:r>
              <a:rPr lang="en-US" dirty="0">
                <a:sym typeface="Wingdings"/>
              </a:rPr>
              <a:t> phenotype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Microbial factors implicated – + S aureus nares 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? Genetic factors – more common in whites, older</a:t>
            </a:r>
            <a:endParaRPr lang="en-US" dirty="0"/>
          </a:p>
        </p:txBody>
      </p:sp>
      <p:pic>
        <p:nvPicPr>
          <p:cNvPr id="4" name="Picture 3" descr="Screen Shot 2016-01-18 at 10.09.45 PM.png"/>
          <p:cNvPicPr>
            <a:picLocks noChangeAspect="1"/>
          </p:cNvPicPr>
          <p:nvPr/>
        </p:nvPicPr>
        <p:blipFill>
          <a:blip r:embed="rId3"/>
          <a:srcRect b="10840"/>
          <a:stretch>
            <a:fillRect/>
          </a:stretch>
        </p:blipFill>
        <p:spPr>
          <a:xfrm>
            <a:off x="5593278" y="4211754"/>
            <a:ext cx="3344037" cy="19695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Saddle nose deformity.jpg"/>
          <p:cNvPicPr>
            <a:picLocks noChangeAspect="1"/>
          </p:cNvPicPr>
          <p:nvPr/>
        </p:nvPicPr>
        <p:blipFill>
          <a:blip r:embed="rId4"/>
          <a:srcRect b="25871"/>
          <a:stretch>
            <a:fillRect/>
          </a:stretch>
        </p:blipFill>
        <p:spPr>
          <a:xfrm>
            <a:off x="5593278" y="1722434"/>
            <a:ext cx="3184962" cy="203825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Microscopic </a:t>
            </a:r>
            <a:r>
              <a:rPr lang="en-US" dirty="0" err="1"/>
              <a:t>Polyangiitis</a:t>
            </a:r>
            <a:r>
              <a:rPr lang="en-US" dirty="0"/>
              <a:t> (MPA)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19" y="1842655"/>
            <a:ext cx="7662864" cy="384814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pANCA</a:t>
            </a:r>
            <a:r>
              <a:rPr lang="en-US" dirty="0"/>
              <a:t> perinuclear staining for MPO-antibodies </a:t>
            </a:r>
          </a:p>
          <a:p>
            <a:pPr>
              <a:buFont typeface="Arial" charset="0"/>
              <a:buChar char="•"/>
            </a:pPr>
            <a:r>
              <a:rPr lang="en-US" dirty="0"/>
              <a:t> Worse renal prognosis than </a:t>
            </a:r>
            <a:r>
              <a:rPr lang="en-US" dirty="0" err="1"/>
              <a:t>cANCA</a:t>
            </a:r>
            <a:r>
              <a:rPr lang="en-US" dirty="0"/>
              <a:t> phenotype</a:t>
            </a:r>
          </a:p>
          <a:p>
            <a:pPr>
              <a:buFont typeface="Arial" charset="0"/>
              <a:buChar char="•"/>
            </a:pPr>
            <a:r>
              <a:rPr lang="en-US" dirty="0"/>
              <a:t> Similar clinical picture to GPA but without</a:t>
            </a:r>
            <a:r>
              <a:rPr lang="en-US" i="1" dirty="0"/>
              <a:t> </a:t>
            </a:r>
            <a:r>
              <a:rPr lang="en-US" dirty="0"/>
              <a:t>significant respiratory tract involvement</a:t>
            </a:r>
          </a:p>
          <a:p>
            <a:pPr>
              <a:buFont typeface="Arial" charset="0"/>
              <a:buChar char="•"/>
            </a:pPr>
            <a:r>
              <a:rPr lang="en-US" dirty="0"/>
              <a:t> Non-specific </a:t>
            </a:r>
            <a:r>
              <a:rPr lang="en-US" dirty="0" err="1"/>
              <a:t>sx</a:t>
            </a:r>
            <a:r>
              <a:rPr lang="en-US" dirty="0"/>
              <a:t> fatigue, fever, anorexia, </a:t>
            </a:r>
          </a:p>
          <a:p>
            <a:pPr>
              <a:buNone/>
            </a:pPr>
            <a:r>
              <a:rPr lang="en-US" dirty="0"/>
              <a:t>     weight loss</a:t>
            </a:r>
          </a:p>
          <a:p>
            <a:pPr>
              <a:buFont typeface="Arial" charset="0"/>
              <a:buChar char="•"/>
            </a:pPr>
            <a:r>
              <a:rPr lang="en-US" dirty="0"/>
              <a:t> ~ 50% patients: </a:t>
            </a:r>
            <a:r>
              <a:rPr lang="en-US" dirty="0" err="1"/>
              <a:t>Leukocytoclastic</a:t>
            </a:r>
            <a:r>
              <a:rPr lang="en-US" dirty="0"/>
              <a:t> angiitis, 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urticaria</a:t>
            </a:r>
            <a:r>
              <a:rPr lang="en-US" dirty="0"/>
              <a:t>, </a:t>
            </a:r>
            <a:r>
              <a:rPr lang="en-US" dirty="0" err="1"/>
              <a:t>livedo</a:t>
            </a:r>
            <a:r>
              <a:rPr lang="en-US" dirty="0"/>
              <a:t> </a:t>
            </a:r>
            <a:r>
              <a:rPr lang="en-US" dirty="0" err="1"/>
              <a:t>reticularis</a:t>
            </a:r>
            <a:r>
              <a:rPr lang="en-US" dirty="0"/>
              <a:t> &amp; other skin lesions</a:t>
            </a:r>
          </a:p>
        </p:txBody>
      </p:sp>
      <p:pic>
        <p:nvPicPr>
          <p:cNvPr id="4" name="Picture 3" descr="pAN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114" y="3355222"/>
            <a:ext cx="3205567" cy="213969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Eosinophilic Granulomatosis with Polyangiitis (EGPA)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pANCA</a:t>
            </a:r>
            <a:r>
              <a:rPr lang="en-US" dirty="0"/>
              <a:t> (+)  &gt; </a:t>
            </a:r>
            <a:r>
              <a:rPr lang="en-US" dirty="0" err="1"/>
              <a:t>cANCA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Eosinophilia, asthma, and atopy</a:t>
            </a:r>
          </a:p>
          <a:p>
            <a:pPr lvl="1">
              <a:buFont typeface="Courier New" charset="0"/>
              <a:buChar char="o"/>
            </a:pPr>
            <a:r>
              <a:rPr lang="en-US" dirty="0"/>
              <a:t> +/- elevated serum </a:t>
            </a:r>
            <a:r>
              <a:rPr lang="en-US" dirty="0" err="1"/>
              <a:t>IgE</a:t>
            </a:r>
            <a:r>
              <a:rPr lang="en-US" dirty="0"/>
              <a:t> levels</a:t>
            </a:r>
          </a:p>
          <a:p>
            <a:pPr>
              <a:buFont typeface="Arial" charset="0"/>
              <a:buChar char="•"/>
            </a:pPr>
            <a:r>
              <a:rPr lang="en-US" dirty="0"/>
              <a:t> Episodic cough and and </a:t>
            </a:r>
            <a:r>
              <a:rPr lang="en-US" dirty="0" err="1"/>
              <a:t>pulm</a:t>
            </a:r>
            <a:r>
              <a:rPr lang="en-US" dirty="0"/>
              <a:t> infiltrates years prior to systemic disease</a:t>
            </a:r>
          </a:p>
          <a:p>
            <a:pPr>
              <a:buFont typeface="Arial" charset="0"/>
              <a:buChar char="•"/>
            </a:pPr>
            <a:r>
              <a:rPr lang="en-US" dirty="0"/>
              <a:t> Tender subcutaneous nodules (granulomas) on the extensor surfaces of the arm (50-67%)</a:t>
            </a:r>
          </a:p>
          <a:p>
            <a:pPr>
              <a:buFont typeface="Arial" charset="0"/>
              <a:buChar char="•"/>
            </a:pPr>
            <a:r>
              <a:rPr lang="en-US" dirty="0"/>
              <a:t> Peripheral neuropathy, usually </a:t>
            </a:r>
            <a:r>
              <a:rPr lang="en-US" dirty="0" err="1"/>
              <a:t>mononeuritis</a:t>
            </a:r>
            <a:r>
              <a:rPr lang="en-US" dirty="0"/>
              <a:t> multiplex (75%)</a:t>
            </a:r>
          </a:p>
          <a:p>
            <a:pPr>
              <a:buFont typeface="Arial" charset="0"/>
              <a:buChar char="•"/>
            </a:pPr>
            <a:r>
              <a:rPr lang="en-US" dirty="0"/>
              <a:t> Milder than GPA and MPA</a:t>
            </a:r>
          </a:p>
        </p:txBody>
      </p:sp>
      <p:pic>
        <p:nvPicPr>
          <p:cNvPr id="4" name="Picture 3" descr="Granuloma.jpg"/>
          <p:cNvPicPr>
            <a:picLocks noChangeAspect="1"/>
          </p:cNvPicPr>
          <p:nvPr/>
        </p:nvPicPr>
        <p:blipFill rotWithShape="1">
          <a:blip r:embed="rId3"/>
          <a:srcRect l="16139" r="37188" b="-2"/>
          <a:stretch/>
        </p:blipFill>
        <p:spPr>
          <a:xfrm>
            <a:off x="6015427" y="1916318"/>
            <a:ext cx="2351332" cy="347101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ANCA </a:t>
            </a:r>
            <a:r>
              <a:rPr lang="en-US" dirty="0" err="1"/>
              <a:t>Vasculitis</a:t>
            </a:r>
            <a:r>
              <a:rPr lang="en-US" dirty="0"/>
              <a:t>: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Steroids</a:t>
            </a:r>
          </a:p>
          <a:p>
            <a:pPr>
              <a:buFont typeface="Arial" charset="0"/>
              <a:buChar char="•"/>
            </a:pPr>
            <a:r>
              <a:rPr lang="en-US" dirty="0"/>
              <a:t>Cyclophosphamide</a:t>
            </a:r>
          </a:p>
          <a:p>
            <a:pPr>
              <a:buFont typeface="Arial" charset="0"/>
              <a:buChar char="•"/>
            </a:pPr>
            <a:r>
              <a:rPr lang="en-US" dirty="0" err="1"/>
              <a:t>Rituxan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Plasmapheresis in severe / dialysis-dependent AKI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Which of the following would indicate a </a:t>
            </a:r>
            <a:r>
              <a:rPr lang="en-US" sz="3100" b="1" dirty="0">
                <a:solidFill>
                  <a:srgbClr val="FFFFFF"/>
                </a:solidFill>
              </a:rPr>
              <a:t>non</a:t>
            </a:r>
            <a:r>
              <a:rPr lang="en-US" sz="3100" dirty="0">
                <a:solidFill>
                  <a:srgbClr val="FFFFFF"/>
                </a:solidFill>
              </a:rPr>
              <a:t>-glomerular source of hematuria?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Hypertension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Proteinuria of 2000 mg on 24-hour urine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Bright red blood at the end of urinary stream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Negative urological workup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RBC casts</a:t>
            </a:r>
          </a:p>
        </p:txBody>
      </p:sp>
    </p:spTree>
    <p:extLst>
      <p:ext uri="{BB962C8B-B14F-4D97-AF65-F5344CB8AC3E}">
        <p14:creationId xmlns:p14="http://schemas.microsoft.com/office/powerpoint/2010/main" val="462084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291053"/>
          </a:xfrm>
        </p:spPr>
        <p:txBody>
          <a:bodyPr/>
          <a:lstStyle/>
          <a:p>
            <a:r>
              <a:rPr lang="en-US" dirty="0"/>
              <a:t>Rapidly Progressive GN (RPGN)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68" y="1924966"/>
            <a:ext cx="7662864" cy="353440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400" dirty="0"/>
              <a:t>NOT a specific disease</a:t>
            </a:r>
          </a:p>
          <a:p>
            <a:pPr lvl="1"/>
            <a:r>
              <a:rPr lang="en-US" sz="2400" dirty="0"/>
              <a:t>Clinical &amp; histological entity indicating severe </a:t>
            </a:r>
            <a:r>
              <a:rPr lang="en-US" sz="2400" dirty="0" err="1"/>
              <a:t>glomerular</a:t>
            </a:r>
            <a:r>
              <a:rPr lang="en-US" sz="2400" dirty="0"/>
              <a:t> damage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Clinical definition: rapidly progressive renal failure (weeks to months) secondary to acute glomerulonephritis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Pathological definition: glomerular </a:t>
            </a:r>
            <a:r>
              <a:rPr lang="en-US" sz="2400" dirty="0" err="1"/>
              <a:t>extracapillary</a:t>
            </a:r>
            <a:r>
              <a:rPr lang="en-US" sz="2400" dirty="0"/>
              <a:t> proliferation </a:t>
            </a:r>
          </a:p>
          <a:p>
            <a:pPr lvl="1"/>
            <a:r>
              <a:rPr lang="en-US" sz="2400" dirty="0"/>
              <a:t>Hallmark: “Crescents” typically </a:t>
            </a:r>
            <a:r>
              <a:rPr lang="en-US" sz="2400" u="sng" dirty="0"/>
              <a:t>&gt;</a:t>
            </a:r>
            <a:r>
              <a:rPr lang="en-US" sz="2400" dirty="0"/>
              <a:t> 50% gloms </a:t>
            </a:r>
          </a:p>
          <a:p>
            <a:pPr lvl="1"/>
            <a:r>
              <a:rPr lang="en-US" sz="2400" dirty="0"/>
              <a:t>AKA “</a:t>
            </a:r>
            <a:r>
              <a:rPr lang="en-US" sz="2400" dirty="0" err="1"/>
              <a:t>Crescentic</a:t>
            </a:r>
            <a:r>
              <a:rPr lang="en-US" sz="2400" dirty="0"/>
              <a:t> GN”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0" y="286604"/>
            <a:ext cx="6870469" cy="1450757"/>
          </a:xfrm>
        </p:spPr>
        <p:txBody>
          <a:bodyPr/>
          <a:lstStyle/>
          <a:p>
            <a:r>
              <a:rPr lang="en-US" dirty="0" err="1"/>
              <a:t>Glomerular</a:t>
            </a:r>
            <a:r>
              <a:rPr lang="en-US" dirty="0"/>
              <a:t> Crescent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40664" y="2539875"/>
            <a:ext cx="3767328" cy="3497388"/>
          </a:xfrm>
        </p:spPr>
        <p:txBody>
          <a:bodyPr>
            <a:normAutofit/>
          </a:bodyPr>
          <a:lstStyle/>
          <a:p>
            <a:r>
              <a:rPr lang="en-US" dirty="0"/>
              <a:t>Either partially or completely filling up Bowman’s space</a:t>
            </a:r>
          </a:p>
          <a:p>
            <a:r>
              <a:rPr lang="en-US" dirty="0"/>
              <a:t>Composed of proliferating parietal epithelial cells, </a:t>
            </a:r>
            <a:r>
              <a:rPr lang="en-US" dirty="0" err="1"/>
              <a:t>podocytes</a:t>
            </a:r>
            <a:r>
              <a:rPr lang="en-US" dirty="0"/>
              <a:t>, macrophages, and fibroblasts</a:t>
            </a:r>
          </a:p>
          <a:p>
            <a:r>
              <a:rPr lang="en-US" dirty="0"/>
              <a:t>Stimulated by entry of fibrin and other plasma proteins from the capillary lumens following the rupture of the GBM</a:t>
            </a:r>
          </a:p>
          <a:p>
            <a:endParaRPr lang="en-US" dirty="0"/>
          </a:p>
        </p:txBody>
      </p:sp>
      <p:pic>
        <p:nvPicPr>
          <p:cNvPr id="6" name="Content Placeholder 5" descr="Screen Shot 2016-01-18 at 2.38.45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4075" y="2527470"/>
            <a:ext cx="4260758" cy="3061800"/>
          </a:xfrm>
          <a:ln>
            <a:solidFill>
              <a:schemeClr val="tx1"/>
            </a:solidFill>
          </a:ln>
        </p:spPr>
      </p:pic>
      <p:sp>
        <p:nvSpPr>
          <p:cNvPr id="8" name="Moon 7"/>
          <p:cNvSpPr/>
          <p:nvPr/>
        </p:nvSpPr>
        <p:spPr>
          <a:xfrm>
            <a:off x="193964" y="177462"/>
            <a:ext cx="2167128" cy="2350008"/>
          </a:xfrm>
          <a:prstGeom prst="mo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Wave 8"/>
          <p:cNvSpPr/>
          <p:nvPr/>
        </p:nvSpPr>
        <p:spPr>
          <a:xfrm>
            <a:off x="2864464" y="5954953"/>
            <a:ext cx="6184952" cy="914400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64464" y="6184817"/>
            <a:ext cx="6184952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latin typeface="Book Antiqua"/>
                <a:cs typeface="Book Antiqua"/>
              </a:rPr>
              <a:t>Extracapillary</a:t>
            </a:r>
            <a:r>
              <a:rPr lang="en-US" sz="2100" b="1" dirty="0">
                <a:latin typeface="Book Antiqua"/>
                <a:cs typeface="Book Antiqua"/>
              </a:rPr>
              <a:t> proliferation within a </a:t>
            </a:r>
            <a:r>
              <a:rPr lang="en-US" sz="2100" b="1" dirty="0" err="1">
                <a:latin typeface="Book Antiqua"/>
                <a:cs typeface="Book Antiqua"/>
              </a:rPr>
              <a:t>glomerulus</a:t>
            </a:r>
            <a:endParaRPr lang="en-US" sz="2100" b="1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Which of the following is NOT a cause of RPGN?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Pauci-immune GN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IgA nephropathy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Anti-GBM Ab disease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Renal amyloid</a:t>
            </a:r>
          </a:p>
        </p:txBody>
      </p:sp>
    </p:spTree>
    <p:extLst>
      <p:ext uri="{BB962C8B-B14F-4D97-AF65-F5344CB8AC3E}">
        <p14:creationId xmlns:p14="http://schemas.microsoft.com/office/powerpoint/2010/main" val="897673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Which of the following is NOT a cause of RPGN?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Pauci-immune GN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IgA nephropathy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Anti-GBM Ab disease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highlight>
                  <a:srgbClr val="FFFF00"/>
                </a:highlight>
              </a:rPr>
              <a:t>Renal amyloid</a:t>
            </a:r>
          </a:p>
        </p:txBody>
      </p:sp>
    </p:spTree>
    <p:extLst>
      <p:ext uri="{BB962C8B-B14F-4D97-AF65-F5344CB8AC3E}">
        <p14:creationId xmlns:p14="http://schemas.microsoft.com/office/powerpoint/2010/main" val="2754158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RPGN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54132"/>
            <a:ext cx="3582786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err="1"/>
              <a:t>Pauci</a:t>
            </a:r>
            <a:r>
              <a:rPr lang="en-US" sz="2800" dirty="0"/>
              <a:t>-immune GN (80%) = #1 Cause</a:t>
            </a:r>
          </a:p>
          <a:p>
            <a:pPr lvl="1"/>
            <a:r>
              <a:rPr lang="en-US" sz="2800" dirty="0"/>
              <a:t>96 % are ANCA (+)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Anti-GBM </a:t>
            </a:r>
            <a:r>
              <a:rPr lang="en-US" sz="2800" dirty="0" err="1"/>
              <a:t>Ab</a:t>
            </a:r>
            <a:r>
              <a:rPr lang="en-US" sz="2800" dirty="0"/>
              <a:t> disease 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Immune-complex </a:t>
            </a:r>
            <a:r>
              <a:rPr lang="en-US" sz="2800" dirty="0" err="1"/>
              <a:t>GNs</a:t>
            </a:r>
            <a:endParaRPr lang="en-US" sz="2800" dirty="0"/>
          </a:p>
        </p:txBody>
      </p:sp>
      <p:pic>
        <p:nvPicPr>
          <p:cNvPr id="4" name="Picture 3" descr="Screen Shot 2016-01-18 at 7.46.0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328" y="2171575"/>
            <a:ext cx="4587462" cy="3988474"/>
          </a:xfrm>
          <a:prstGeom prst="rect">
            <a:avLst/>
          </a:prstGeom>
          <a:effectLst>
            <a:glow rad="50800">
              <a:schemeClr val="accent2">
                <a:alpha val="97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5E87-6FA9-224D-8299-BB8DFC20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Hypocomplementemic</a:t>
            </a:r>
            <a:r>
              <a:rPr lang="en-US" dirty="0"/>
              <a:t> GNs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D1A864-490F-784A-9A02-04B090A52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163971"/>
              </p:ext>
            </p:extLst>
          </p:nvPr>
        </p:nvGraphicFramePr>
        <p:xfrm>
          <a:off x="333488" y="1846261"/>
          <a:ext cx="8444751" cy="39613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14917">
                  <a:extLst>
                    <a:ext uri="{9D8B030D-6E8A-4147-A177-3AD203B41FA5}">
                      <a16:colId xmlns:a16="http://schemas.microsoft.com/office/drawing/2014/main" val="2872562464"/>
                    </a:ext>
                  </a:extLst>
                </a:gridCol>
                <a:gridCol w="2814917">
                  <a:extLst>
                    <a:ext uri="{9D8B030D-6E8A-4147-A177-3AD203B41FA5}">
                      <a16:colId xmlns:a16="http://schemas.microsoft.com/office/drawing/2014/main" val="448120967"/>
                    </a:ext>
                  </a:extLst>
                </a:gridCol>
                <a:gridCol w="2814917">
                  <a:extLst>
                    <a:ext uri="{9D8B030D-6E8A-4147-A177-3AD203B41FA5}">
                      <a16:colId xmlns:a16="http://schemas.microsoft.com/office/drawing/2014/main" val="3066874728"/>
                    </a:ext>
                  </a:extLst>
                </a:gridCol>
              </a:tblGrid>
              <a:tr h="7996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Glomerulonephritis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670032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MPGN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732373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Infection-related and Post-Strep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63870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Mixed cryoglobulinemia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81814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Lupus nephritis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11764"/>
                  </a:ext>
                </a:extLst>
              </a:tr>
            </a:tbl>
          </a:graphicData>
        </a:graphic>
      </p:graphicFrame>
      <p:sp>
        <p:nvSpPr>
          <p:cNvPr id="5" name="Down Arrow 4">
            <a:extLst>
              <a:ext uri="{FF2B5EF4-FFF2-40B4-BE49-F238E27FC236}">
                <a16:creationId xmlns:a16="http://schemas.microsoft.com/office/drawing/2014/main" id="{17F10EAB-B6E5-4142-8C1F-16882543F9B9}"/>
              </a:ext>
            </a:extLst>
          </p:cNvPr>
          <p:cNvSpPr/>
          <p:nvPr/>
        </p:nvSpPr>
        <p:spPr>
          <a:xfrm>
            <a:off x="4433381" y="2840476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D817A5A-90AB-A545-99CC-DD00BC115972}"/>
              </a:ext>
            </a:extLst>
          </p:cNvPr>
          <p:cNvSpPr/>
          <p:nvPr/>
        </p:nvSpPr>
        <p:spPr>
          <a:xfrm>
            <a:off x="4433381" y="3629950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D5D0103-29BF-A54C-A162-EC3D500CA4C4}"/>
              </a:ext>
            </a:extLst>
          </p:cNvPr>
          <p:cNvSpPr/>
          <p:nvPr/>
        </p:nvSpPr>
        <p:spPr>
          <a:xfrm>
            <a:off x="7280342" y="4385465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7E1A606-5A8E-4B4F-9AEE-A4FBA12FDC1C}"/>
              </a:ext>
            </a:extLst>
          </p:cNvPr>
          <p:cNvSpPr/>
          <p:nvPr/>
        </p:nvSpPr>
        <p:spPr>
          <a:xfrm>
            <a:off x="6900964" y="4385464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95FE3F7-421B-8348-8FF3-3815B0DF74D1}"/>
              </a:ext>
            </a:extLst>
          </p:cNvPr>
          <p:cNvSpPr/>
          <p:nvPr/>
        </p:nvSpPr>
        <p:spPr>
          <a:xfrm>
            <a:off x="4433381" y="4419424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23A414C-EAC7-BB4F-A10C-25E5113385B5}"/>
              </a:ext>
            </a:extLst>
          </p:cNvPr>
          <p:cNvSpPr/>
          <p:nvPr/>
        </p:nvSpPr>
        <p:spPr>
          <a:xfrm>
            <a:off x="4433381" y="5208898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3825399-97BD-0E4A-960E-F03068932F08}"/>
              </a:ext>
            </a:extLst>
          </p:cNvPr>
          <p:cNvSpPr/>
          <p:nvPr/>
        </p:nvSpPr>
        <p:spPr>
          <a:xfrm>
            <a:off x="6900964" y="5208897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0416721-FCA5-7847-82C2-45080AEF8949}"/>
              </a:ext>
            </a:extLst>
          </p:cNvPr>
          <p:cNvSpPr/>
          <p:nvPr/>
        </p:nvSpPr>
        <p:spPr>
          <a:xfrm>
            <a:off x="7313497" y="5208897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7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16A904D-80BE-42BB-A96F-14D33FFE0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49CA6A-AA0D-433F-BA6F-E0F8DCBA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706B1B-4321-47A1-B97B-3364729F7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3513350-EEFC-4994-980C-5535C025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D1BFB41-9A9B-4E62-8E04-C63421ABE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E2392-F395-304F-AFBE-33ECF7091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7" r="11179" b="-2"/>
          <a:stretch/>
        </p:blipFill>
        <p:spPr>
          <a:xfrm>
            <a:off x="20" y="-1"/>
            <a:ext cx="3970761" cy="4292485"/>
          </a:xfrm>
          <a:prstGeom prst="rect">
            <a:avLst/>
          </a:prstGeom>
        </p:spPr>
      </p:pic>
      <p:pic>
        <p:nvPicPr>
          <p:cNvPr id="4" name="Picture 3" descr="A picture containing outdoor, tree, sky, street&#10;&#10;Description automatically generated">
            <a:extLst>
              <a:ext uri="{FF2B5EF4-FFF2-40B4-BE49-F238E27FC236}">
                <a16:creationId xmlns:a16="http://schemas.microsoft.com/office/drawing/2014/main" id="{17719DA6-C626-4248-BBA9-6F889421F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37" b="-3"/>
          <a:stretch/>
        </p:blipFill>
        <p:spPr>
          <a:xfrm>
            <a:off x="20" y="4292485"/>
            <a:ext cx="3970762" cy="256551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9C96FCA-DCE6-4ADC-A2DE-1CA1064BA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355988-3E0A-4954-A101-A02896109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655DE2B-78C7-724E-8525-161C6F1767F1}"/>
              </a:ext>
            </a:extLst>
          </p:cNvPr>
          <p:cNvSpPr txBox="1"/>
          <p:nvPr/>
        </p:nvSpPr>
        <p:spPr>
          <a:xfrm>
            <a:off x="4808669" y="4496697"/>
            <a:ext cx="374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Contact: </a:t>
            </a:r>
            <a:r>
              <a:rPr lang="en-US" dirty="0" err="1">
                <a:solidFill>
                  <a:srgbClr val="FFFF00"/>
                </a:solidFill>
              </a:rPr>
              <a:t>ejbarney@arizona.edu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51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636"/>
            <a:ext cx="7945439" cy="426915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1. </a:t>
            </a:r>
            <a:r>
              <a:rPr lang="en-US" dirty="0">
                <a:hlinkClick r:id="rId2"/>
              </a:rPr>
              <a:t>www.auanet.org</a:t>
            </a:r>
            <a:r>
              <a:rPr lang="en-US" dirty="0"/>
              <a:t>, </a:t>
            </a:r>
            <a:r>
              <a:rPr lang="en-US" dirty="0" err="1"/>
              <a:t>Microhematuria</a:t>
            </a:r>
            <a:r>
              <a:rPr lang="en-US" dirty="0"/>
              <a:t>. American Urological Association</a:t>
            </a:r>
          </a:p>
          <a:p>
            <a:r>
              <a:rPr lang="en-US" dirty="0"/>
              <a:t>2. Chapter 277: </a:t>
            </a:r>
            <a:r>
              <a:rPr lang="en-US" dirty="0" err="1"/>
              <a:t>Glomerular</a:t>
            </a:r>
            <a:r>
              <a:rPr lang="en-US" dirty="0"/>
              <a:t> Diseases. Harrison’s Internal Medicine 17</a:t>
            </a:r>
            <a:r>
              <a:rPr lang="en-US" baseline="30000" dirty="0"/>
              <a:t>th</a:t>
            </a:r>
            <a:r>
              <a:rPr lang="en-US" dirty="0"/>
              <a:t> edition. Pages 1786-1790.</a:t>
            </a:r>
          </a:p>
          <a:p>
            <a:r>
              <a:rPr lang="en-US" dirty="0"/>
              <a:t>3. </a:t>
            </a:r>
            <a:r>
              <a:rPr lang="en-US" dirty="0" err="1"/>
              <a:t>Crescentic</a:t>
            </a:r>
            <a:r>
              <a:rPr lang="en-US" dirty="0"/>
              <a:t> </a:t>
            </a:r>
            <a:r>
              <a:rPr lang="en-US" dirty="0" err="1"/>
              <a:t>Glomerulonephritis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www.kidneypathology.com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Heidet</a:t>
            </a:r>
            <a:r>
              <a:rPr lang="en-US" dirty="0"/>
              <a:t> L and </a:t>
            </a:r>
            <a:r>
              <a:rPr lang="en-US" dirty="0" err="1"/>
              <a:t>Gubler</a:t>
            </a:r>
            <a:r>
              <a:rPr lang="en-US" dirty="0"/>
              <a:t> MC. The Renal Lesions of </a:t>
            </a:r>
            <a:r>
              <a:rPr lang="en-US" dirty="0" err="1"/>
              <a:t>Alport</a:t>
            </a:r>
            <a:r>
              <a:rPr lang="en-US" dirty="0"/>
              <a:t> Syndrome. </a:t>
            </a:r>
            <a:r>
              <a:rPr lang="en-US" i="1" dirty="0"/>
              <a:t>JASN </a:t>
            </a:r>
            <a:r>
              <a:rPr lang="en-US" dirty="0"/>
              <a:t>2009 vol. 20 no. 6: 1210-1215.</a:t>
            </a:r>
          </a:p>
          <a:p>
            <a:r>
              <a:rPr lang="en-US" dirty="0"/>
              <a:t>5. Brenner’s The Kidney, Chapter 2, Anatomy of the Kidney, Chapter 26, Renal and Systemic Manifestations of </a:t>
            </a:r>
            <a:r>
              <a:rPr lang="en-US" dirty="0" err="1"/>
              <a:t>Glomerular</a:t>
            </a:r>
            <a:r>
              <a:rPr lang="en-US" dirty="0"/>
              <a:t> Disease, Chapter 30, Primary </a:t>
            </a:r>
            <a:r>
              <a:rPr lang="en-US" dirty="0" err="1"/>
              <a:t>Glomerular</a:t>
            </a:r>
            <a:r>
              <a:rPr lang="en-US" dirty="0"/>
              <a:t> Disease and Chapter 31, Secondary </a:t>
            </a:r>
            <a:r>
              <a:rPr lang="en-US" dirty="0" err="1"/>
              <a:t>Glomerular</a:t>
            </a:r>
            <a:r>
              <a:rPr lang="en-US" dirty="0"/>
              <a:t> Disease</a:t>
            </a:r>
          </a:p>
          <a:p>
            <a:r>
              <a:rPr lang="en-US" dirty="0"/>
              <a:t>6. </a:t>
            </a:r>
            <a:r>
              <a:rPr lang="en-US" dirty="0" err="1"/>
              <a:t>Berden</a:t>
            </a:r>
            <a:r>
              <a:rPr lang="en-US" dirty="0"/>
              <a:t> A, </a:t>
            </a:r>
            <a:r>
              <a:rPr lang="en-US" dirty="0" err="1"/>
              <a:t>Ferrario</a:t>
            </a:r>
            <a:r>
              <a:rPr lang="en-US" dirty="0"/>
              <a:t> F, et al. F. </a:t>
            </a:r>
            <a:r>
              <a:rPr lang="en-US" dirty="0" err="1"/>
              <a:t>Ferrario</a:t>
            </a:r>
            <a:r>
              <a:rPr lang="en-US" dirty="0"/>
              <a:t>, A. </a:t>
            </a:r>
            <a:r>
              <a:rPr lang="en-US" dirty="0" err="1"/>
              <a:t>Vanzati</a:t>
            </a:r>
            <a:r>
              <a:rPr lang="en-US" dirty="0"/>
              <a:t>, and F. </a:t>
            </a:r>
            <a:r>
              <a:rPr lang="en-US" dirty="0" err="1"/>
              <a:t>Pagni</a:t>
            </a:r>
            <a:r>
              <a:rPr lang="en-US" dirty="0"/>
              <a:t>. Pathology of ANCA-Associated </a:t>
            </a:r>
            <a:r>
              <a:rPr lang="en-US" dirty="0" err="1"/>
              <a:t>Vasculitis</a:t>
            </a:r>
            <a:r>
              <a:rPr lang="en-US" dirty="0"/>
              <a:t>,. </a:t>
            </a:r>
            <a:r>
              <a:rPr lang="en-US" i="1" dirty="0"/>
              <a:t>J Am Soc Nephrology </a:t>
            </a:r>
            <a:r>
              <a:rPr lang="en-US" dirty="0"/>
              <a:t>2010; 21: 1628–1636.</a:t>
            </a:r>
          </a:p>
          <a:p>
            <a:r>
              <a:rPr lang="en-US" dirty="0"/>
              <a:t>7. Jennette C and Nachman P. ANCA Glomerulonephritis and Vasculitis. CJASN October 2017,  12 (10) 1680-1691.</a:t>
            </a:r>
          </a:p>
          <a:p>
            <a:r>
              <a:rPr lang="en-US" dirty="0"/>
              <a:t>8. </a:t>
            </a:r>
            <a:r>
              <a:rPr lang="en-US" dirty="0" err="1"/>
              <a:t>Syed</a:t>
            </a:r>
            <a:r>
              <a:rPr lang="en-US" dirty="0"/>
              <a:t> R, </a:t>
            </a:r>
            <a:r>
              <a:rPr lang="en-US" dirty="0" err="1"/>
              <a:t>Rehman</a:t>
            </a:r>
            <a:r>
              <a:rPr lang="en-US" dirty="0"/>
              <a:t> A, </a:t>
            </a:r>
            <a:r>
              <a:rPr lang="en-US" dirty="0" err="1"/>
              <a:t>Valecha</a:t>
            </a:r>
            <a:r>
              <a:rPr lang="en-US" dirty="0"/>
              <a:t> G, El-</a:t>
            </a:r>
            <a:r>
              <a:rPr lang="en-US" dirty="0" err="1"/>
              <a:t>Sayegh</a:t>
            </a:r>
            <a:r>
              <a:rPr lang="en-US" dirty="0"/>
              <a:t> S. </a:t>
            </a:r>
            <a:r>
              <a:rPr lang="en-US" dirty="0" err="1"/>
              <a:t>Pauci</a:t>
            </a:r>
            <a:r>
              <a:rPr lang="en-US" dirty="0"/>
              <a:t>-Immune </a:t>
            </a:r>
            <a:r>
              <a:rPr lang="en-US" dirty="0" err="1"/>
              <a:t>Crescentic</a:t>
            </a:r>
            <a:r>
              <a:rPr lang="en-US" dirty="0"/>
              <a:t> </a:t>
            </a:r>
            <a:r>
              <a:rPr lang="en-US" dirty="0" err="1"/>
              <a:t>Glomerulonephritis</a:t>
            </a:r>
            <a:r>
              <a:rPr lang="en-US" dirty="0"/>
              <a:t>: An ANCA-Associated </a:t>
            </a:r>
            <a:r>
              <a:rPr lang="en-US" dirty="0" err="1"/>
              <a:t>Vasculitis</a:t>
            </a:r>
            <a:r>
              <a:rPr lang="en-US" dirty="0"/>
              <a:t>. </a:t>
            </a:r>
            <a:r>
              <a:rPr lang="en-US" i="1" dirty="0" err="1"/>
              <a:t>BioMed</a:t>
            </a:r>
            <a:r>
              <a:rPr lang="en-US" i="1" dirty="0"/>
              <a:t> Research International. 2015;2015:402826.</a:t>
            </a:r>
          </a:p>
          <a:p>
            <a:r>
              <a:rPr lang="en-US" dirty="0"/>
              <a:t>9. C. A. </a:t>
            </a:r>
            <a:r>
              <a:rPr lang="en-US" dirty="0" err="1"/>
              <a:t>Stegeman</a:t>
            </a:r>
            <a:r>
              <a:rPr lang="en-US" dirty="0"/>
              <a:t>, et al. Association of chronic nasal carriage of Staphylococcus </a:t>
            </a:r>
            <a:r>
              <a:rPr lang="en-US" dirty="0" err="1"/>
              <a:t>aureus</a:t>
            </a:r>
            <a:r>
              <a:rPr lang="en-US" dirty="0"/>
              <a:t> and higher relapse rates in Wegener </a:t>
            </a:r>
            <a:r>
              <a:rPr lang="en-US" dirty="0" err="1"/>
              <a:t>granulomatosis</a:t>
            </a:r>
            <a:r>
              <a:rPr lang="en-US" dirty="0"/>
              <a:t>. Annals of Internal Medicine, vol. 120, no. 1, pp. 12–17, 1994.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C. Bright red blood at the end of urinary stream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2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8014"/>
          </a:xfrm>
        </p:spPr>
        <p:txBody>
          <a:bodyPr/>
          <a:lstStyle/>
          <a:p>
            <a:pPr algn="ctr"/>
            <a:r>
              <a:rPr lang="en-US" dirty="0"/>
              <a:t>Glomerular Hematuria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8941" y="1761566"/>
            <a:ext cx="4854388" cy="449316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Dysmorphic RBCs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RBC casts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Proteinuria  &gt; 500mg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Decline in GFR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Hypertension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Absence of clots or terminal hematuria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Negative urological workup</a:t>
            </a:r>
          </a:p>
        </p:txBody>
      </p:sp>
      <p:pic>
        <p:nvPicPr>
          <p:cNvPr id="10" name="Picture 9" descr="neph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82" y="1865607"/>
            <a:ext cx="3621805" cy="43891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Dysmorphic</a:t>
            </a:r>
            <a:r>
              <a:rPr lang="en-US" dirty="0"/>
              <a:t> </a:t>
            </a:r>
            <a:r>
              <a:rPr lang="en-US" dirty="0" err="1"/>
              <a:t>RBCs</a:t>
            </a:r>
            <a:endParaRPr lang="en-US" dirty="0"/>
          </a:p>
        </p:txBody>
      </p:sp>
      <p:pic>
        <p:nvPicPr>
          <p:cNvPr id="4" name="Picture 3" descr="University of Bern, 2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1" y="1920430"/>
            <a:ext cx="4454289" cy="403168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5" name="Picture 4" descr="Dysmprphic RB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80" y="1993170"/>
            <a:ext cx="4337386" cy="3958940"/>
          </a:xfrm>
          <a:prstGeom prst="rect">
            <a:avLst/>
          </a:prstGeom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  <a:reflection stA="50000" endPos="75000" dist="12700" dir="5400000" sy="-100000" algn="bl" rotWithShape="0"/>
          </a:effectLst>
        </p:spPr>
      </p:pic>
      <p:pic>
        <p:nvPicPr>
          <p:cNvPr id="6" name="Picture 5" descr="MM.jpg"/>
          <p:cNvPicPr>
            <a:picLocks noChangeAspect="1"/>
          </p:cNvPicPr>
          <p:nvPr/>
        </p:nvPicPr>
        <p:blipFill>
          <a:blip r:embed="rId4"/>
          <a:srcRect t="15207" b="13610"/>
          <a:stretch>
            <a:fillRect/>
          </a:stretch>
        </p:blipFill>
        <p:spPr>
          <a:xfrm>
            <a:off x="7563734" y="506687"/>
            <a:ext cx="1280409" cy="117957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500" y="639097"/>
            <a:ext cx="3609804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RBC Cast</a:t>
            </a:r>
          </a:p>
        </p:txBody>
      </p:sp>
      <p:pic>
        <p:nvPicPr>
          <p:cNvPr id="4" name="Picture 3" descr="RBC Cast.jpg"/>
          <p:cNvPicPr>
            <a:picLocks noChangeAspect="1"/>
          </p:cNvPicPr>
          <p:nvPr/>
        </p:nvPicPr>
        <p:blipFill rotWithShape="1">
          <a:blip r:embed="rId2"/>
          <a:srcRect l="16830" r="24300" b="-1"/>
          <a:stretch/>
        </p:blipFill>
        <p:spPr>
          <a:xfrm>
            <a:off x="475499" y="640081"/>
            <a:ext cx="4096501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8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Evaluation: Glomerular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Spin urine and look under microscope</a:t>
            </a:r>
            <a:endParaRPr lang="en-US" dirty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Quantify proteinuria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Perform serological workup</a:t>
            </a:r>
          </a:p>
          <a:p>
            <a:pPr lvl="1"/>
            <a:r>
              <a:rPr lang="en-US" dirty="0">
                <a:sym typeface="Wingdings"/>
              </a:rPr>
              <a:t>Primary </a:t>
            </a:r>
            <a:r>
              <a:rPr lang="en-US" dirty="0" err="1">
                <a:sym typeface="Wingdings"/>
              </a:rPr>
              <a:t>vs</a:t>
            </a:r>
            <a:r>
              <a:rPr lang="en-US" dirty="0">
                <a:sym typeface="Wingdings"/>
              </a:rPr>
              <a:t> Secondary (systemic)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Renal ultrasound for morphology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Renal biopsy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Serological Evaluation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C3, C4, CH50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Hepatitis B, C panel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ANA with reflex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ANCA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Anti-GBM Ab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Anti-PLA2 Ab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SPEP/UPEP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HgA1c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</a:t>
            </a:r>
            <a:r>
              <a:rPr lang="en-US" dirty="0" err="1"/>
              <a:t>Streptozyme</a:t>
            </a:r>
            <a:r>
              <a:rPr lang="en-US" dirty="0"/>
              <a:t>, blood 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3603</TotalTime>
  <Words>2534</Words>
  <Application>Microsoft Macintosh PowerPoint</Application>
  <PresentationFormat>On-screen Show (4:3)</PresentationFormat>
  <Paragraphs>358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Book Antiqua</vt:lpstr>
      <vt:lpstr>Calibri</vt:lpstr>
      <vt:lpstr>Calibri Light</vt:lpstr>
      <vt:lpstr>Courier New</vt:lpstr>
      <vt:lpstr>Symbol</vt:lpstr>
      <vt:lpstr>Wingdings</vt:lpstr>
      <vt:lpstr>Retrospect</vt:lpstr>
      <vt:lpstr>Glomerular Diseases Part II: Nephritic Syndromes</vt:lpstr>
      <vt:lpstr>Learning Objectives</vt:lpstr>
      <vt:lpstr>Microhematuria: Definition</vt:lpstr>
      <vt:lpstr>Which of the following would indicate a non-glomerular source of hematuria?</vt:lpstr>
      <vt:lpstr>Answer</vt:lpstr>
      <vt:lpstr>Glomerular Hematuria</vt:lpstr>
      <vt:lpstr>Dysmorphic RBCs</vt:lpstr>
      <vt:lpstr>RBC Cast</vt:lpstr>
      <vt:lpstr>Diagnostic Evaluation: Glomerular Disease</vt:lpstr>
      <vt:lpstr>Sub-nephrotic Glomerulonephritis:  “Nephritic Syndrome”</vt:lpstr>
      <vt:lpstr>Causes of Sub-nephrotic  Glomerulonephritis (GN)</vt:lpstr>
      <vt:lpstr>Immune-Complex GNs</vt:lpstr>
      <vt:lpstr>Which of the following is NOT associated with IgA nephropathy?</vt:lpstr>
      <vt:lpstr>Which of the following is NOT associated with IgA nephropathy?</vt:lpstr>
      <vt:lpstr>IgA Nephropathy</vt:lpstr>
      <vt:lpstr>IgA Nephropathy Pathology</vt:lpstr>
      <vt:lpstr>Membranoproliferative Glomerulonephritis (MPGN)</vt:lpstr>
      <vt:lpstr>Membranoproliferative GN (MPGN)</vt:lpstr>
      <vt:lpstr>The Membranoproliferative Pattern of Injury</vt:lpstr>
      <vt:lpstr>MPGN Classification</vt:lpstr>
      <vt:lpstr>Infection-Related / PSGN</vt:lpstr>
      <vt:lpstr>Infection-Related / Post-Strep Glomerulonephritis Pathology</vt:lpstr>
      <vt:lpstr>Mixed Cryoglobulinemia</vt:lpstr>
      <vt:lpstr>Lupus Nephritis (LN)</vt:lpstr>
      <vt:lpstr>ISN / Renal Pathology Society Classification of Lupus Nephritis (2004)</vt:lpstr>
      <vt:lpstr>Board Question</vt:lpstr>
      <vt:lpstr>Question Continued</vt:lpstr>
      <vt:lpstr>Answer</vt:lpstr>
      <vt:lpstr>Hereditary Nephritis:  “Alport’s Syndrome”</vt:lpstr>
      <vt:lpstr>Anti-GBM Disease</vt:lpstr>
      <vt:lpstr>Pauci-Immune GN</vt:lpstr>
      <vt:lpstr>ANCA-Associated Vasculitis Pathophysiology</vt:lpstr>
      <vt:lpstr>Question: Mix and Match</vt:lpstr>
      <vt:lpstr>Answer</vt:lpstr>
      <vt:lpstr>Frequency of Renal Involvement by Sub-type</vt:lpstr>
      <vt:lpstr>Granulomatosis with Polyangiitis (GPA)</vt:lpstr>
      <vt:lpstr>Microscopic Polyangiitis (MPA)</vt:lpstr>
      <vt:lpstr>Eosinophilic Granulomatosis with Polyangiitis (EGPA) </vt:lpstr>
      <vt:lpstr>ANCA Vasculitis: Treatment</vt:lpstr>
      <vt:lpstr>Rapidly Progressive GN (RPGN) </vt:lpstr>
      <vt:lpstr>Glomerular Crescent</vt:lpstr>
      <vt:lpstr>Knowledge Check Question</vt:lpstr>
      <vt:lpstr>Answer</vt:lpstr>
      <vt:lpstr>RPGN Causes</vt:lpstr>
      <vt:lpstr>Hypocomplementemic GNs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Glomerular Diseases: “Nephritic Syndromes”</dc:title>
  <dc:creator>Elise Barney</dc:creator>
  <cp:lastModifiedBy>Barney, Elise J - (ejbarney)</cp:lastModifiedBy>
  <cp:revision>480</cp:revision>
  <dcterms:created xsi:type="dcterms:W3CDTF">2016-01-19T10:26:40Z</dcterms:created>
  <dcterms:modified xsi:type="dcterms:W3CDTF">2023-01-24T04:26:03Z</dcterms:modified>
</cp:coreProperties>
</file>