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sldIdLst>
    <p:sldId id="256" r:id="rId5"/>
    <p:sldId id="257" r:id="rId6"/>
    <p:sldId id="258" r:id="rId7"/>
    <p:sldId id="278" r:id="rId8"/>
    <p:sldId id="262" r:id="rId9"/>
    <p:sldId id="288" r:id="rId10"/>
    <p:sldId id="289" r:id="rId11"/>
    <p:sldId id="260" r:id="rId12"/>
    <p:sldId id="290" r:id="rId13"/>
    <p:sldId id="291" r:id="rId14"/>
    <p:sldId id="309" r:id="rId15"/>
    <p:sldId id="292" r:id="rId16"/>
    <p:sldId id="293" r:id="rId17"/>
    <p:sldId id="286" r:id="rId18"/>
    <p:sldId id="261" r:id="rId19"/>
    <p:sldId id="294" r:id="rId20"/>
    <p:sldId id="295" r:id="rId21"/>
    <p:sldId id="263" r:id="rId22"/>
    <p:sldId id="280" r:id="rId23"/>
    <p:sldId id="271" r:id="rId24"/>
    <p:sldId id="272" r:id="rId25"/>
    <p:sldId id="270" r:id="rId26"/>
    <p:sldId id="297" r:id="rId27"/>
    <p:sldId id="296" r:id="rId28"/>
    <p:sldId id="298" r:id="rId29"/>
    <p:sldId id="264" r:id="rId30"/>
    <p:sldId id="265" r:id="rId31"/>
    <p:sldId id="266" r:id="rId32"/>
    <p:sldId id="267" r:id="rId33"/>
    <p:sldId id="268" r:id="rId34"/>
    <p:sldId id="269" r:id="rId35"/>
    <p:sldId id="301" r:id="rId36"/>
    <p:sldId id="302" r:id="rId37"/>
    <p:sldId id="303" r:id="rId38"/>
    <p:sldId id="304" r:id="rId39"/>
    <p:sldId id="305" r:id="rId40"/>
    <p:sldId id="299" r:id="rId41"/>
    <p:sldId id="300" r:id="rId42"/>
    <p:sldId id="275" r:id="rId43"/>
    <p:sldId id="276" r:id="rId44"/>
    <p:sldId id="279" r:id="rId45"/>
    <p:sldId id="306" r:id="rId46"/>
    <p:sldId id="307" r:id="rId47"/>
    <p:sldId id="282" r:id="rId48"/>
    <p:sldId id="281" r:id="rId49"/>
    <p:sldId id="30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EC547-17D9-45A5-951C-2F09E0EB057C}" v="11" dt="2023-07-13T18:56:52.597"/>
    <p1510:client id="{C1424EEA-A23C-014A-BAF9-F9EB17BBF232}" v="116" dt="2022-07-18T04:07:32.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327"/>
  </p:normalViewPr>
  <p:slideViewPr>
    <p:cSldViewPr snapToGrid="0" snapToObjects="1">
      <p:cViewPr varScale="1">
        <p:scale>
          <a:sx n="121" d="100"/>
          <a:sy n="121" d="100"/>
        </p:scale>
        <p:origin x="200" y="3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MCP IntMed Chief" userId="S::bumcpintmedchief@bannerhealth.com::7ffc74a1-8787-49ec-8805-3be4675249a6" providerId="AD" clId="Web-{C0FEC547-17D9-45A5-951C-2F09E0EB057C}"/>
    <pc:docChg chg="modSld">
      <pc:chgData name="BUMCP IntMed Chief" userId="S::bumcpintmedchief@bannerhealth.com::7ffc74a1-8787-49ec-8805-3be4675249a6" providerId="AD" clId="Web-{C0FEC547-17D9-45A5-951C-2F09E0EB057C}" dt="2023-07-13T18:56:51.519" v="9" actId="20577"/>
      <pc:docMkLst>
        <pc:docMk/>
      </pc:docMkLst>
      <pc:sldChg chg="modSp">
        <pc:chgData name="BUMCP IntMed Chief" userId="S::bumcpintmedchief@bannerhealth.com::7ffc74a1-8787-49ec-8805-3be4675249a6" providerId="AD" clId="Web-{C0FEC547-17D9-45A5-951C-2F09E0EB057C}" dt="2023-07-13T18:56:51.519" v="9" actId="20577"/>
        <pc:sldMkLst>
          <pc:docMk/>
          <pc:sldMk cId="1541548029" sldId="256"/>
        </pc:sldMkLst>
        <pc:spChg chg="mod">
          <ac:chgData name="BUMCP IntMed Chief" userId="S::bumcpintmedchief@bannerhealth.com::7ffc74a1-8787-49ec-8805-3be4675249a6" providerId="AD" clId="Web-{C0FEC547-17D9-45A5-951C-2F09E0EB057C}" dt="2023-07-13T18:56:51.519" v="9" actId="20577"/>
          <ac:spMkLst>
            <pc:docMk/>
            <pc:sldMk cId="1541548029" sldId="256"/>
            <ac:spMk id="3" creationId="{DF544A51-1440-B647-9E0E-02A0109FA86E}"/>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7/13/2023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7/13/2023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7/13/2023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creativecommons.org/licenses/by-nc-nd/3.0/"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twobeansornottwobeans.blogspot.com/2010/07/heart-in-love-fail.html" TargetMode="External"/><Relationship Id="rId5" Type="http://schemas.openxmlformats.org/officeDocument/2006/relationships/image" Target="../media/image5.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kidoc.org/index.php/Acute_respiratory_distress_syndrome_chest_x_ray"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litfl.com/kerley-lines/" TargetMode="External"/><Relationship Id="rId5" Type="http://schemas.openxmlformats.org/officeDocument/2006/relationships/image" Target="../media/image11.jpg"/><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medicine-pills-bottles-medical-296966/"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creativecommons.org/licenses/by-nc-nd/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conservationbytes.com/2011/04/14/getting-conservation-stakeholders-involve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reepngimg.com/png/20354-powerpuff-girls-transparent-image"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creativecommons.org/licenses/by-nc/3.0/"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ashokbhatia.wordpress.com/2016/05/04/the-perils-of-being-a-patient/" TargetMode="Externa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creativecommons.org/licenses/by-nc/3.0/"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pngall.com/sick-png" TargetMode="Externa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ixabay.com/en/illness-hospital-bed-medical-1296237/" TargetMode="Externa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2.wdp"/><Relationship Id="rId7" Type="http://schemas.openxmlformats.org/officeDocument/2006/relationships/hyperlink" Target="https://openoregon.pressbooks.pub/histologyandembryology/chapter/chapter-3-histology-of-the-oral-mucosa/"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1BDE5-85C1-2C44-9FC6-89600167A9A0}"/>
              </a:ext>
            </a:extLst>
          </p:cNvPr>
          <p:cNvSpPr>
            <a:spLocks noGrp="1"/>
          </p:cNvSpPr>
          <p:nvPr>
            <p:ph type="ctrTitle"/>
          </p:nvPr>
        </p:nvSpPr>
        <p:spPr>
          <a:xfrm>
            <a:off x="8200102" y="1432223"/>
            <a:ext cx="2818417" cy="3357976"/>
          </a:xfrm>
        </p:spPr>
        <p:txBody>
          <a:bodyPr>
            <a:normAutofit/>
          </a:bodyPr>
          <a:lstStyle/>
          <a:p>
            <a:r>
              <a:rPr lang="en-US" sz="6000"/>
              <a:t>Heart failure basics</a:t>
            </a:r>
          </a:p>
        </p:txBody>
      </p:sp>
      <p:sp>
        <p:nvSpPr>
          <p:cNvPr id="17" name="Rectangle 1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0" name="Oval 1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DF544A51-1440-B647-9E0E-02A0109FA86E}"/>
              </a:ext>
            </a:extLst>
          </p:cNvPr>
          <p:cNvSpPr>
            <a:spLocks noGrp="1"/>
          </p:cNvSpPr>
          <p:nvPr>
            <p:ph type="subTitle" idx="1"/>
          </p:nvPr>
        </p:nvSpPr>
        <p:spPr>
          <a:xfrm>
            <a:off x="8200102" y="4790198"/>
            <a:ext cx="2818418" cy="687058"/>
          </a:xfrm>
        </p:spPr>
        <p:txBody>
          <a:bodyPr vert="horz" lIns="91440" tIns="45720" rIns="91440" bIns="45720" rtlCol="0" anchor="t">
            <a:normAutofit fontScale="25000" lnSpcReduction="20000"/>
          </a:bodyPr>
          <a:lstStyle/>
          <a:p>
            <a:pPr marL="342900" indent="-342900">
              <a:buFontTx/>
              <a:buChar char="-"/>
            </a:pPr>
            <a:r>
              <a:rPr lang="en-US" sz="8000" dirty="0">
                <a:solidFill>
                  <a:srgbClr val="000000"/>
                </a:solidFill>
              </a:rPr>
              <a:t>Fadi Khoury, MD</a:t>
            </a:r>
          </a:p>
          <a:p>
            <a:r>
              <a:rPr lang="en-US" sz="6200" dirty="0">
                <a:solidFill>
                  <a:srgbClr val="000000"/>
                </a:solidFill>
              </a:rPr>
              <a:t>        PGY-3</a:t>
            </a:r>
          </a:p>
          <a:p>
            <a:r>
              <a:rPr lang="en-US" sz="2400" dirty="0">
                <a:solidFill>
                  <a:srgbClr val="000000"/>
                </a:solidFill>
              </a:rPr>
              <a:t>  </a:t>
            </a:r>
          </a:p>
        </p:txBody>
      </p:sp>
      <p:pic>
        <p:nvPicPr>
          <p:cNvPr id="5" name="Picture 4" descr="A picture containing text&#10;&#10;Description automatically generated">
            <a:extLst>
              <a:ext uri="{FF2B5EF4-FFF2-40B4-BE49-F238E27FC236}">
                <a16:creationId xmlns:a16="http://schemas.microsoft.com/office/drawing/2014/main" id="{DC1CAD25-47CA-1A4A-9BDA-7530D2F08D7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789665" y="1388911"/>
            <a:ext cx="4894082" cy="4011543"/>
          </a:xfrm>
          <a:prstGeom prst="rect">
            <a:avLst/>
          </a:prstGeom>
        </p:spPr>
      </p:pic>
      <p:sp>
        <p:nvSpPr>
          <p:cNvPr id="6" name="TextBox 5">
            <a:extLst>
              <a:ext uri="{FF2B5EF4-FFF2-40B4-BE49-F238E27FC236}">
                <a16:creationId xmlns:a16="http://schemas.microsoft.com/office/drawing/2014/main" id="{6FBDEBB4-12A7-C941-B436-CDFAE06A85CA}"/>
              </a:ext>
            </a:extLst>
          </p:cNvPr>
          <p:cNvSpPr txBox="1"/>
          <p:nvPr/>
        </p:nvSpPr>
        <p:spPr>
          <a:xfrm>
            <a:off x="3879774" y="5200399"/>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twobeansornottwobeans.blogspot.com/2010/07/heart-in-love-fail.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54154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4D08-F21B-ED4A-A2FF-5EDAC3B09563}"/>
              </a:ext>
            </a:extLst>
          </p:cNvPr>
          <p:cNvSpPr>
            <a:spLocks noGrp="1"/>
          </p:cNvSpPr>
          <p:nvPr>
            <p:ph type="title"/>
          </p:nvPr>
        </p:nvSpPr>
        <p:spPr>
          <a:xfrm>
            <a:off x="918853" y="0"/>
            <a:ext cx="10058400" cy="1609344"/>
          </a:xfrm>
        </p:spPr>
        <p:txBody>
          <a:bodyPr/>
          <a:lstStyle/>
          <a:p>
            <a:r>
              <a:rPr lang="en-US" dirty="0"/>
              <a:t>CASE #2</a:t>
            </a:r>
          </a:p>
        </p:txBody>
      </p:sp>
      <p:sp>
        <p:nvSpPr>
          <p:cNvPr id="3" name="Content Placeholder 2">
            <a:extLst>
              <a:ext uri="{FF2B5EF4-FFF2-40B4-BE49-F238E27FC236}">
                <a16:creationId xmlns:a16="http://schemas.microsoft.com/office/drawing/2014/main" id="{3ED91FB5-9074-644A-8D98-8A6E52CFDD96}"/>
              </a:ext>
            </a:extLst>
          </p:cNvPr>
          <p:cNvSpPr>
            <a:spLocks noGrp="1"/>
          </p:cNvSpPr>
          <p:nvPr>
            <p:ph idx="1"/>
          </p:nvPr>
        </p:nvSpPr>
        <p:spPr>
          <a:xfrm>
            <a:off x="0" y="1633477"/>
            <a:ext cx="5666547" cy="1895007"/>
          </a:xfrm>
        </p:spPr>
        <p:txBody>
          <a:bodyPr>
            <a:normAutofit fontScale="85000" lnSpcReduction="10000"/>
          </a:bodyPr>
          <a:lstStyle/>
          <a:p>
            <a:pPr>
              <a:buNone/>
            </a:pPr>
            <a:r>
              <a:rPr lang="en-US" dirty="0">
                <a:ea typeface="+mn-lt"/>
                <a:cs typeface="+mn-lt"/>
              </a:rPr>
              <a:t>Laboratory studies are significant for a serum creatinine  level of 1.9 mg/dL (168 µmol/L), a serum potassium  level of 4.5 </a:t>
            </a:r>
            <a:r>
              <a:rPr lang="en-US" dirty="0" err="1">
                <a:ea typeface="+mn-lt"/>
                <a:cs typeface="+mn-lt"/>
              </a:rPr>
              <a:t>mEq</a:t>
            </a:r>
            <a:r>
              <a:rPr lang="en-US" dirty="0">
                <a:ea typeface="+mn-lt"/>
                <a:cs typeface="+mn-lt"/>
              </a:rPr>
              <a:t>/L (4.5 mmol/L), and a serum sodium  level of 139 </a:t>
            </a:r>
            <a:r>
              <a:rPr lang="en-US" dirty="0" err="1">
                <a:ea typeface="+mn-lt"/>
                <a:cs typeface="+mn-lt"/>
              </a:rPr>
              <a:t>mEq</a:t>
            </a:r>
            <a:r>
              <a:rPr lang="en-US" dirty="0">
                <a:ea typeface="+mn-lt"/>
                <a:cs typeface="+mn-lt"/>
              </a:rPr>
              <a:t>/L (139 mmol/L). BNP 2,321. Troponin &lt;0.10. </a:t>
            </a:r>
            <a:endParaRPr lang="en-US" dirty="0"/>
          </a:p>
          <a:p>
            <a:pPr>
              <a:buNone/>
            </a:pPr>
            <a:r>
              <a:rPr lang="en-US" dirty="0">
                <a:cs typeface="Calibri"/>
              </a:rPr>
              <a:t>Chest Xray was done. </a:t>
            </a:r>
          </a:p>
          <a:p>
            <a:pPr>
              <a:buNone/>
            </a:pPr>
            <a:r>
              <a:rPr lang="en-US" dirty="0">
                <a:cs typeface="Calibri"/>
              </a:rPr>
              <a:t>Findings? </a:t>
            </a:r>
          </a:p>
          <a:p>
            <a:pPr>
              <a:buNone/>
            </a:pPr>
            <a:endParaRPr lang="en-US" dirty="0">
              <a:cs typeface="Calibri"/>
            </a:endParaRPr>
          </a:p>
          <a:p>
            <a:pPr>
              <a:buNone/>
            </a:pPr>
            <a:endParaRPr lang="en-US" dirty="0">
              <a:cs typeface="Calibri"/>
            </a:endParaRPr>
          </a:p>
          <a:p>
            <a:endParaRPr lang="en-US" dirty="0"/>
          </a:p>
        </p:txBody>
      </p:sp>
      <p:pic>
        <p:nvPicPr>
          <p:cNvPr id="5" name="Picture 5">
            <a:extLst>
              <a:ext uri="{FF2B5EF4-FFF2-40B4-BE49-F238E27FC236}">
                <a16:creationId xmlns:a16="http://schemas.microsoft.com/office/drawing/2014/main" id="{4BC818E1-949E-3E4C-92C3-21C52DDF666F}"/>
              </a:ext>
            </a:extLst>
          </p:cNvPr>
          <p:cNvPicPr>
            <a:picLocks noChangeAspect="1"/>
          </p:cNvPicPr>
          <p:nvPr/>
        </p:nvPicPr>
        <p:blipFill rotWithShape="1">
          <a:blip r:embed="rId2"/>
          <a:srcRect l="14079" r="8046"/>
          <a:stretch/>
        </p:blipFill>
        <p:spPr>
          <a:xfrm>
            <a:off x="6525453" y="10"/>
            <a:ext cx="5666547" cy="6857990"/>
          </a:xfrm>
          <a:prstGeom prst="rect">
            <a:avLst/>
          </a:prstGeom>
        </p:spPr>
      </p:pic>
    </p:spTree>
    <p:extLst>
      <p:ext uri="{BB962C8B-B14F-4D97-AF65-F5344CB8AC3E}">
        <p14:creationId xmlns:p14="http://schemas.microsoft.com/office/powerpoint/2010/main" val="343911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8D30B-1A3E-AC4D-9FE5-6AB0DA3FF31B}"/>
              </a:ext>
            </a:extLst>
          </p:cNvPr>
          <p:cNvSpPr>
            <a:spLocks noGrp="1"/>
          </p:cNvSpPr>
          <p:nvPr>
            <p:ph idx="1"/>
          </p:nvPr>
        </p:nvSpPr>
        <p:spPr/>
        <p:txBody>
          <a:bodyPr/>
          <a:lstStyle/>
          <a:p>
            <a:r>
              <a:rPr lang="en-US" dirty="0"/>
              <a:t>Pleural Effusions</a:t>
            </a:r>
          </a:p>
          <a:p>
            <a:r>
              <a:rPr lang="en-US" dirty="0"/>
              <a:t>Kerley B lines</a:t>
            </a:r>
            <a:endParaRPr lang="en-US" dirty="0">
              <a:cs typeface="Calibri"/>
            </a:endParaRPr>
          </a:p>
          <a:p>
            <a:r>
              <a:rPr lang="en-US" dirty="0">
                <a:cs typeface="Calibri"/>
              </a:rPr>
              <a:t>Cephalization (can see blood vessels)</a:t>
            </a:r>
          </a:p>
          <a:p>
            <a:r>
              <a:rPr lang="en-US" dirty="0">
                <a:cs typeface="Calibri"/>
              </a:rPr>
              <a:t>Full hilum, pulmonary edema </a:t>
            </a:r>
          </a:p>
          <a:p>
            <a:r>
              <a:rPr lang="en-US" dirty="0">
                <a:cs typeface="Calibri"/>
              </a:rPr>
              <a:t>Increased cardiac thoracic ratio </a:t>
            </a:r>
          </a:p>
          <a:p>
            <a:endParaRPr lang="en-US" dirty="0"/>
          </a:p>
        </p:txBody>
      </p:sp>
    </p:spTree>
    <p:extLst>
      <p:ext uri="{BB962C8B-B14F-4D97-AF65-F5344CB8AC3E}">
        <p14:creationId xmlns:p14="http://schemas.microsoft.com/office/powerpoint/2010/main" val="174538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51F9-80F7-1448-9294-040A12C8BF0A}"/>
              </a:ext>
            </a:extLst>
          </p:cNvPr>
          <p:cNvSpPr>
            <a:spLocks noGrp="1"/>
          </p:cNvSpPr>
          <p:nvPr>
            <p:ph type="title"/>
          </p:nvPr>
        </p:nvSpPr>
        <p:spPr/>
        <p:txBody>
          <a:bodyPr/>
          <a:lstStyle/>
          <a:p>
            <a:r>
              <a:rPr lang="en-US" dirty="0"/>
              <a:t>Cardiogenic vs non-cardiogenic pulmonary edema</a:t>
            </a:r>
          </a:p>
        </p:txBody>
      </p:sp>
      <p:pic>
        <p:nvPicPr>
          <p:cNvPr id="5" name="Content Placeholder 4" descr="X-ray of a person's chest&#10;&#10;Description automatically generated with medium confidence">
            <a:extLst>
              <a:ext uri="{FF2B5EF4-FFF2-40B4-BE49-F238E27FC236}">
                <a16:creationId xmlns:a16="http://schemas.microsoft.com/office/drawing/2014/main" id="{619E5818-DCB5-164C-8FCD-81226C19BD6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16547" y="2272892"/>
            <a:ext cx="4611701" cy="4051300"/>
          </a:xfrm>
        </p:spPr>
      </p:pic>
      <p:sp>
        <p:nvSpPr>
          <p:cNvPr id="6" name="TextBox 5">
            <a:extLst>
              <a:ext uri="{FF2B5EF4-FFF2-40B4-BE49-F238E27FC236}">
                <a16:creationId xmlns:a16="http://schemas.microsoft.com/office/drawing/2014/main" id="{01210AB8-CE79-A44F-BCED-F8366F82665D}"/>
              </a:ext>
            </a:extLst>
          </p:cNvPr>
          <p:cNvSpPr txBox="1"/>
          <p:nvPr/>
        </p:nvSpPr>
        <p:spPr>
          <a:xfrm>
            <a:off x="5099556" y="6253223"/>
            <a:ext cx="4962357" cy="230832"/>
          </a:xfrm>
          <a:prstGeom prst="rect">
            <a:avLst/>
          </a:prstGeom>
          <a:noFill/>
        </p:spPr>
        <p:txBody>
          <a:bodyPr wrap="square" rtlCol="0">
            <a:spAutoFit/>
          </a:bodyPr>
          <a:lstStyle/>
          <a:p>
            <a:r>
              <a:rPr lang="en-US" sz="900">
                <a:hlinkClick r:id="rId3" tooltip="https://www.wikidoc.org/index.php/Acute_respiratory_distress_syndrome_chest_x_ray"/>
              </a:rPr>
              <a:t>This Photo</a:t>
            </a:r>
            <a:r>
              <a:rPr lang="en-US" sz="900"/>
              <a:t> by Unknown Author is licensed under </a:t>
            </a:r>
            <a:r>
              <a:rPr lang="en-US" sz="900">
                <a:hlinkClick r:id="rId4" tooltip="https://creativecommons.org/licenses/by-sa/3.0/"/>
              </a:rPr>
              <a:t>CC BY-SA</a:t>
            </a:r>
            <a:endParaRPr lang="en-US" sz="900"/>
          </a:p>
        </p:txBody>
      </p:sp>
      <p:pic>
        <p:nvPicPr>
          <p:cNvPr id="8" name="Picture 7" descr="A close-up of a fetus&#10;&#10;Description automatically generated with medium confidence">
            <a:extLst>
              <a:ext uri="{FF2B5EF4-FFF2-40B4-BE49-F238E27FC236}">
                <a16:creationId xmlns:a16="http://schemas.microsoft.com/office/drawing/2014/main" id="{CE5223BD-92BA-D74B-A6FA-A2C1111B1D7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6185" y="2142157"/>
            <a:ext cx="4495800" cy="4226482"/>
          </a:xfrm>
          <a:prstGeom prst="rect">
            <a:avLst/>
          </a:prstGeom>
        </p:spPr>
      </p:pic>
      <p:sp>
        <p:nvSpPr>
          <p:cNvPr id="9" name="TextBox 8">
            <a:extLst>
              <a:ext uri="{FF2B5EF4-FFF2-40B4-BE49-F238E27FC236}">
                <a16:creationId xmlns:a16="http://schemas.microsoft.com/office/drawing/2014/main" id="{62DEBFD4-8129-9640-818B-B324C2E56FF5}"/>
              </a:ext>
            </a:extLst>
          </p:cNvPr>
          <p:cNvSpPr txBox="1"/>
          <p:nvPr/>
        </p:nvSpPr>
        <p:spPr>
          <a:xfrm>
            <a:off x="503017" y="6208776"/>
            <a:ext cx="4495800" cy="230832"/>
          </a:xfrm>
          <a:prstGeom prst="rect">
            <a:avLst/>
          </a:prstGeom>
          <a:noFill/>
        </p:spPr>
        <p:txBody>
          <a:bodyPr wrap="square" rtlCol="0">
            <a:spAutoFit/>
          </a:bodyPr>
          <a:lstStyle/>
          <a:p>
            <a:r>
              <a:rPr lang="en-US" sz="900">
                <a:hlinkClick r:id="rId6" tooltip="https://litfl.com/kerley-lines/"/>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44169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BE525E-42F7-2B45-AD06-54DF2AA1833E}"/>
              </a:ext>
            </a:extLst>
          </p:cNvPr>
          <p:cNvSpPr>
            <a:spLocks noGrp="1"/>
          </p:cNvSpPr>
          <p:nvPr>
            <p:ph idx="1"/>
          </p:nvPr>
        </p:nvSpPr>
        <p:spPr/>
        <p:txBody>
          <a:bodyPr/>
          <a:lstStyle/>
          <a:p>
            <a:r>
              <a:rPr lang="en-US" b="1" dirty="0"/>
              <a:t>Kerley A</a:t>
            </a:r>
            <a:r>
              <a:rPr lang="en-US" dirty="0"/>
              <a:t> lines are linear opacities extending from the periphery to the hila caused by distention of anastomotic channels between peripheral and central lymphatics</a:t>
            </a:r>
          </a:p>
          <a:p>
            <a:r>
              <a:rPr lang="en-US" b="1" dirty="0"/>
              <a:t>Kerley B</a:t>
            </a:r>
            <a:r>
              <a:rPr lang="en-US" dirty="0"/>
              <a:t> lines are small, horizontal, peripheral straight lines demonstrated at the lung bases that represent thickened interlobular septa on CXR. They represent edema of the interlobular septa and though not specific, they frequently imply left ventricular failure</a:t>
            </a:r>
          </a:p>
          <a:p>
            <a:endParaRPr lang="en-US" dirty="0"/>
          </a:p>
        </p:txBody>
      </p:sp>
    </p:spTree>
    <p:extLst>
      <p:ext uri="{BB962C8B-B14F-4D97-AF65-F5344CB8AC3E}">
        <p14:creationId xmlns:p14="http://schemas.microsoft.com/office/powerpoint/2010/main" val="310182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4A93-ECFC-7B49-A988-E7A0D3532FDC}"/>
              </a:ext>
            </a:extLst>
          </p:cNvPr>
          <p:cNvSpPr>
            <a:spLocks noGrp="1"/>
          </p:cNvSpPr>
          <p:nvPr>
            <p:ph type="title"/>
          </p:nvPr>
        </p:nvSpPr>
        <p:spPr/>
        <p:txBody>
          <a:bodyPr/>
          <a:lstStyle/>
          <a:p>
            <a:r>
              <a:rPr lang="en-US" dirty="0"/>
              <a:t>Conditions that are common triggers for hf exacerbation</a:t>
            </a:r>
          </a:p>
        </p:txBody>
      </p:sp>
      <p:sp>
        <p:nvSpPr>
          <p:cNvPr id="3" name="Content Placeholder 2">
            <a:extLst>
              <a:ext uri="{FF2B5EF4-FFF2-40B4-BE49-F238E27FC236}">
                <a16:creationId xmlns:a16="http://schemas.microsoft.com/office/drawing/2014/main" id="{2F6E3138-CC06-B34C-9380-D31D961876D1}"/>
              </a:ext>
            </a:extLst>
          </p:cNvPr>
          <p:cNvSpPr>
            <a:spLocks noGrp="1"/>
          </p:cNvSpPr>
          <p:nvPr>
            <p:ph idx="1"/>
          </p:nvPr>
        </p:nvSpPr>
        <p:spPr/>
        <p:txBody>
          <a:bodyPr>
            <a:normAutofit lnSpcReduction="10000"/>
          </a:bodyPr>
          <a:lstStyle/>
          <a:p>
            <a:r>
              <a:rPr lang="en-US" dirty="0"/>
              <a:t>Medication non-compliance(Ran out of prescriptions, didn’t feel like taking it, was feeling good so thought they can stop meds now) or diet non-compliance</a:t>
            </a:r>
          </a:p>
          <a:p>
            <a:r>
              <a:rPr lang="en-US" dirty="0"/>
              <a:t>Atrial fibrillation</a:t>
            </a:r>
          </a:p>
          <a:p>
            <a:r>
              <a:rPr lang="en-US" dirty="0"/>
              <a:t>Acute ACS</a:t>
            </a:r>
          </a:p>
          <a:p>
            <a:r>
              <a:rPr lang="en-US" dirty="0"/>
              <a:t>Alcohol use</a:t>
            </a:r>
          </a:p>
          <a:p>
            <a:r>
              <a:rPr lang="en-US" dirty="0"/>
              <a:t>Thyrotoxicosis</a:t>
            </a:r>
          </a:p>
          <a:p>
            <a:r>
              <a:rPr lang="en-US" dirty="0"/>
              <a:t>Wet Beri Beri, B1 deficiency in alcoholics</a:t>
            </a:r>
          </a:p>
          <a:p>
            <a:r>
              <a:rPr lang="en-US" dirty="0"/>
              <a:t>Pregnancy</a:t>
            </a:r>
          </a:p>
          <a:p>
            <a:r>
              <a:rPr lang="en-US" dirty="0"/>
              <a:t>Worsening of underlying cardiac disease</a:t>
            </a:r>
          </a:p>
          <a:p>
            <a:r>
              <a:rPr lang="en-US" dirty="0"/>
              <a:t>Infection/sepsis</a:t>
            </a:r>
          </a:p>
        </p:txBody>
      </p:sp>
    </p:spTree>
    <p:extLst>
      <p:ext uri="{BB962C8B-B14F-4D97-AF65-F5344CB8AC3E}">
        <p14:creationId xmlns:p14="http://schemas.microsoft.com/office/powerpoint/2010/main" val="44728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483C-67CA-5441-9EF5-E6C312666A59}"/>
              </a:ext>
            </a:extLst>
          </p:cNvPr>
          <p:cNvSpPr>
            <a:spLocks noGrp="1"/>
          </p:cNvSpPr>
          <p:nvPr>
            <p:ph type="title"/>
          </p:nvPr>
        </p:nvSpPr>
        <p:spPr>
          <a:xfrm>
            <a:off x="1008994" y="48331"/>
            <a:ext cx="10058400" cy="1609344"/>
          </a:xfrm>
        </p:spPr>
        <p:txBody>
          <a:bodyPr/>
          <a:lstStyle/>
          <a:p>
            <a:r>
              <a:rPr lang="en-US" dirty="0"/>
              <a:t>diagnosis</a:t>
            </a:r>
          </a:p>
        </p:txBody>
      </p:sp>
      <p:sp>
        <p:nvSpPr>
          <p:cNvPr id="3" name="Content Placeholder 2">
            <a:extLst>
              <a:ext uri="{FF2B5EF4-FFF2-40B4-BE49-F238E27FC236}">
                <a16:creationId xmlns:a16="http://schemas.microsoft.com/office/drawing/2014/main" id="{12444DB0-5146-F149-BA5F-AF3AC94983C5}"/>
              </a:ext>
            </a:extLst>
          </p:cNvPr>
          <p:cNvSpPr>
            <a:spLocks noGrp="1"/>
          </p:cNvSpPr>
          <p:nvPr>
            <p:ph idx="1"/>
          </p:nvPr>
        </p:nvSpPr>
        <p:spPr>
          <a:xfrm>
            <a:off x="5671595" y="2520258"/>
            <a:ext cx="5456653" cy="4050792"/>
          </a:xfrm>
        </p:spPr>
        <p:txBody>
          <a:bodyPr>
            <a:normAutofit/>
          </a:bodyPr>
          <a:lstStyle/>
          <a:p>
            <a:r>
              <a:rPr lang="en-US" sz="1600" dirty="0">
                <a:solidFill>
                  <a:schemeClr val="accent2">
                    <a:lumMod val="75000"/>
                  </a:schemeClr>
                </a:solidFill>
              </a:rPr>
              <a:t>BNP(Brain natriuretic peptide)(worse the BNP more severe the heart failure; Obesity can underestimate BNP levels but not normalize them; we usually do not trend them, it should be a 1X order)</a:t>
            </a:r>
          </a:p>
        </p:txBody>
      </p:sp>
      <p:sp>
        <p:nvSpPr>
          <p:cNvPr id="4" name="TextBox 3">
            <a:extLst>
              <a:ext uri="{FF2B5EF4-FFF2-40B4-BE49-F238E27FC236}">
                <a16:creationId xmlns:a16="http://schemas.microsoft.com/office/drawing/2014/main" id="{6FD62F46-3167-B24C-A7BC-E1B629BE2F93}"/>
              </a:ext>
            </a:extLst>
          </p:cNvPr>
          <p:cNvSpPr txBox="1"/>
          <p:nvPr/>
        </p:nvSpPr>
        <p:spPr>
          <a:xfrm>
            <a:off x="4603531" y="262759"/>
            <a:ext cx="7399283" cy="1923604"/>
          </a:xfrm>
          <a:prstGeom prst="rect">
            <a:avLst/>
          </a:prstGeom>
          <a:noFill/>
        </p:spPr>
        <p:txBody>
          <a:bodyPr wrap="square" rtlCol="0">
            <a:spAutoFit/>
          </a:bodyPr>
          <a:lstStyle/>
          <a:p>
            <a:r>
              <a:rPr lang="en-US" dirty="0"/>
              <a:t>Difference between</a:t>
            </a:r>
          </a:p>
          <a:p>
            <a:r>
              <a:rPr lang="en-US" dirty="0"/>
              <a:t>            BNP                                       NT-</a:t>
            </a:r>
            <a:r>
              <a:rPr lang="en-US" dirty="0" err="1"/>
              <a:t>proBNP</a:t>
            </a:r>
            <a:endParaRPr lang="en-US" dirty="0"/>
          </a:p>
          <a:p>
            <a:r>
              <a:rPr lang="en-US" dirty="0"/>
              <a:t>- </a:t>
            </a:r>
            <a:r>
              <a:rPr lang="en-US" sz="1100" dirty="0"/>
              <a:t>Biologically active hormone.          - Not a biologically active hormone</a:t>
            </a:r>
          </a:p>
          <a:p>
            <a:pPr marL="171450" indent="-171450">
              <a:buFontTx/>
              <a:buChar char="-"/>
            </a:pPr>
            <a:r>
              <a:rPr lang="en-US" sz="1100" dirty="0"/>
              <a:t>Shorter half life.                                - Longer half life</a:t>
            </a:r>
          </a:p>
          <a:p>
            <a:pPr marL="171450" indent="-171450">
              <a:buFontTx/>
              <a:buChar char="-"/>
            </a:pPr>
            <a:r>
              <a:rPr lang="en-US" sz="1100" dirty="0"/>
              <a:t>Normal level &lt;100pg/</a:t>
            </a:r>
            <a:r>
              <a:rPr lang="en-US" sz="1100" dirty="0" err="1"/>
              <a:t>mL.</a:t>
            </a:r>
            <a:r>
              <a:rPr lang="en-US" sz="1100" dirty="0"/>
              <a:t>              - Normal level </a:t>
            </a:r>
          </a:p>
          <a:p>
            <a:pPr marL="171450" indent="-171450">
              <a:buFontTx/>
              <a:buChar char="-"/>
            </a:pPr>
            <a:r>
              <a:rPr lang="en-US" sz="1100" dirty="0"/>
              <a:t>Used at the VA hospital.                  - Used at Banner</a:t>
            </a:r>
          </a:p>
          <a:p>
            <a:pPr marL="171450" indent="-171450">
              <a:buFontTx/>
              <a:buChar char="-"/>
            </a:pPr>
            <a:r>
              <a:rPr lang="en-US" sz="1100" dirty="0"/>
              <a:t>                                                              - </a:t>
            </a:r>
            <a:r>
              <a:rPr lang="en-US" sz="1000" dirty="0"/>
              <a:t>more valuable as stays in the body for longer so can detect earlier forms of heart failure(is more sensitive) + </a:t>
            </a:r>
            <a:r>
              <a:rPr lang="en-US" sz="1000" dirty="0" err="1"/>
              <a:t>ARNi</a:t>
            </a:r>
            <a:r>
              <a:rPr lang="en-US" sz="1000" dirty="0"/>
              <a:t> meds can effect BNP levels but not touch NT-</a:t>
            </a:r>
            <a:r>
              <a:rPr lang="en-US" sz="1000" dirty="0" err="1"/>
              <a:t>proBNP</a:t>
            </a:r>
            <a:endParaRPr lang="en-US" sz="1000" dirty="0"/>
          </a:p>
          <a:p>
            <a:r>
              <a:rPr lang="en-US" sz="1100" dirty="0"/>
              <a:t>             </a:t>
            </a:r>
            <a:r>
              <a:rPr lang="en-US" sz="1100" dirty="0">
                <a:solidFill>
                  <a:schemeClr val="accent2">
                    <a:lumMod val="75000"/>
                  </a:schemeClr>
                </a:solidFill>
              </a:rPr>
              <a:t>Both of their diagnostic and prognostic abilities are largely similar</a:t>
            </a:r>
          </a:p>
        </p:txBody>
      </p:sp>
      <p:cxnSp>
        <p:nvCxnSpPr>
          <p:cNvPr id="6" name="Straight Arrow Connector 5">
            <a:extLst>
              <a:ext uri="{FF2B5EF4-FFF2-40B4-BE49-F238E27FC236}">
                <a16:creationId xmlns:a16="http://schemas.microsoft.com/office/drawing/2014/main" id="{E97A442A-04DC-2249-977E-B5CA1A6B9A57}"/>
              </a:ext>
            </a:extLst>
          </p:cNvPr>
          <p:cNvCxnSpPr/>
          <p:nvPr/>
        </p:nvCxnSpPr>
        <p:spPr>
          <a:xfrm flipV="1">
            <a:off x="7937518" y="1104163"/>
            <a:ext cx="1534511" cy="2732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C42BF56E-E780-544F-940A-E35C2FD19F31}"/>
              </a:ext>
            </a:extLst>
          </p:cNvPr>
          <p:cNvCxnSpPr/>
          <p:nvPr/>
        </p:nvCxnSpPr>
        <p:spPr>
          <a:xfrm>
            <a:off x="7937518" y="1383266"/>
            <a:ext cx="1513490" cy="1051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8ECB1EE2-2E17-2C41-89DD-8327462A6A3D}"/>
              </a:ext>
            </a:extLst>
          </p:cNvPr>
          <p:cNvSpPr txBox="1"/>
          <p:nvPr/>
        </p:nvSpPr>
        <p:spPr>
          <a:xfrm>
            <a:off x="9532883" y="893379"/>
            <a:ext cx="1376855" cy="369332"/>
          </a:xfrm>
          <a:prstGeom prst="rect">
            <a:avLst/>
          </a:prstGeom>
          <a:noFill/>
        </p:spPr>
        <p:txBody>
          <a:bodyPr wrap="square" rtlCol="0">
            <a:spAutoFit/>
          </a:bodyPr>
          <a:lstStyle/>
          <a:p>
            <a:r>
              <a:rPr lang="en-US" sz="900" dirty="0"/>
              <a:t>For &lt;75yrs: &lt;125pg/mL</a:t>
            </a:r>
          </a:p>
        </p:txBody>
      </p:sp>
      <p:sp>
        <p:nvSpPr>
          <p:cNvPr id="10" name="TextBox 9">
            <a:extLst>
              <a:ext uri="{FF2B5EF4-FFF2-40B4-BE49-F238E27FC236}">
                <a16:creationId xmlns:a16="http://schemas.microsoft.com/office/drawing/2014/main" id="{D82AE6C9-37BC-A646-A4D9-EDFECA4DD3B9}"/>
              </a:ext>
            </a:extLst>
          </p:cNvPr>
          <p:cNvSpPr txBox="1"/>
          <p:nvPr/>
        </p:nvSpPr>
        <p:spPr>
          <a:xfrm>
            <a:off x="9511862" y="1355834"/>
            <a:ext cx="1555532" cy="230832"/>
          </a:xfrm>
          <a:prstGeom prst="rect">
            <a:avLst/>
          </a:prstGeom>
          <a:noFill/>
        </p:spPr>
        <p:txBody>
          <a:bodyPr wrap="square" rtlCol="0">
            <a:spAutoFit/>
          </a:bodyPr>
          <a:lstStyle/>
          <a:p>
            <a:r>
              <a:rPr lang="en-US" sz="900" dirty="0"/>
              <a:t>For &gt;75yrs:&lt;450pg/mL</a:t>
            </a:r>
          </a:p>
        </p:txBody>
      </p:sp>
      <p:sp>
        <p:nvSpPr>
          <p:cNvPr id="11" name="TextBox 10">
            <a:extLst>
              <a:ext uri="{FF2B5EF4-FFF2-40B4-BE49-F238E27FC236}">
                <a16:creationId xmlns:a16="http://schemas.microsoft.com/office/drawing/2014/main" id="{EB1860EE-0686-D249-A28D-1918883431D0}"/>
              </a:ext>
            </a:extLst>
          </p:cNvPr>
          <p:cNvSpPr txBox="1"/>
          <p:nvPr/>
        </p:nvSpPr>
        <p:spPr>
          <a:xfrm>
            <a:off x="511414" y="1339494"/>
            <a:ext cx="4071096" cy="6032421"/>
          </a:xfrm>
          <a:prstGeom prst="rect">
            <a:avLst/>
          </a:prstGeom>
          <a:noFill/>
        </p:spPr>
        <p:txBody>
          <a:bodyPr wrap="square" rtlCol="0">
            <a:spAutoFit/>
          </a:bodyPr>
          <a:lstStyle/>
          <a:p>
            <a:pPr lvl="0"/>
            <a:r>
              <a:rPr lang="en-US" sz="2000" b="1" dirty="0">
                <a:solidFill>
                  <a:srgbClr val="002060"/>
                </a:solidFill>
              </a:rPr>
              <a:t>1. Labs</a:t>
            </a:r>
            <a:r>
              <a:rPr lang="en-US" sz="2000" dirty="0"/>
              <a:t>: CBC, UA, CMP, BNP, fasting lipids, TSH, electrolytes (including Mg), trop</a:t>
            </a:r>
          </a:p>
          <a:p>
            <a:pPr lvl="0"/>
            <a:r>
              <a:rPr lang="en-US" sz="2000" b="1" dirty="0">
                <a:solidFill>
                  <a:srgbClr val="002060"/>
                </a:solidFill>
              </a:rPr>
              <a:t>2. EKG</a:t>
            </a:r>
          </a:p>
          <a:p>
            <a:pPr lvl="0"/>
            <a:r>
              <a:rPr lang="en-US" sz="2000" b="1" dirty="0">
                <a:solidFill>
                  <a:srgbClr val="002060"/>
                </a:solidFill>
              </a:rPr>
              <a:t>3. Chest X ray</a:t>
            </a:r>
          </a:p>
          <a:p>
            <a:pPr lvl="0"/>
            <a:r>
              <a:rPr lang="en-US" sz="2000" b="1" dirty="0">
                <a:solidFill>
                  <a:srgbClr val="002060"/>
                </a:solidFill>
              </a:rPr>
              <a:t>4. TTE</a:t>
            </a:r>
            <a:r>
              <a:rPr lang="en-US" sz="2000" dirty="0"/>
              <a:t>(if none in record or prior echo &gt;6months old or suspected ACS to r/o wall motion abnormalities or resistant to current diuretic management)</a:t>
            </a:r>
          </a:p>
          <a:p>
            <a:r>
              <a:rPr lang="en-US" sz="2000" b="1" dirty="0">
                <a:solidFill>
                  <a:srgbClr val="002060"/>
                </a:solidFill>
              </a:rPr>
              <a:t>5.</a:t>
            </a:r>
            <a:r>
              <a:rPr lang="en-US" sz="2000" dirty="0"/>
              <a:t> Also keep </a:t>
            </a:r>
            <a:r>
              <a:rPr lang="en-US" sz="2000" b="1" dirty="0">
                <a:solidFill>
                  <a:srgbClr val="002060"/>
                </a:solidFill>
              </a:rPr>
              <a:t>looking for cause/triggering factor </a:t>
            </a:r>
            <a:r>
              <a:rPr lang="en-US" sz="2000" dirty="0"/>
              <a:t>for the heart failure exacerbation, so getting troponins(to rule out ACS), EKG(if suspecting arrhythmia as triggering factor for HF)</a:t>
            </a:r>
          </a:p>
          <a:p>
            <a:pPr lvl="0"/>
            <a:endParaRPr lang="en-US" sz="2400" dirty="0"/>
          </a:p>
          <a:p>
            <a:endParaRPr lang="en-US" dirty="0"/>
          </a:p>
        </p:txBody>
      </p:sp>
      <p:cxnSp>
        <p:nvCxnSpPr>
          <p:cNvPr id="13" name="Straight Arrow Connector 12">
            <a:extLst>
              <a:ext uri="{FF2B5EF4-FFF2-40B4-BE49-F238E27FC236}">
                <a16:creationId xmlns:a16="http://schemas.microsoft.com/office/drawing/2014/main" id="{E15F8405-AFF0-A24C-8A1B-51987C923979}"/>
              </a:ext>
            </a:extLst>
          </p:cNvPr>
          <p:cNvCxnSpPr>
            <a:cxnSpLocks/>
          </p:cNvCxnSpPr>
          <p:nvPr/>
        </p:nvCxnSpPr>
        <p:spPr>
          <a:xfrm>
            <a:off x="3910114" y="1657675"/>
            <a:ext cx="1923527" cy="11896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5500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2689-3B57-0549-B673-8FFA80090FAA}"/>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BEDC424B-4797-8247-B287-6665E36DCA0E}"/>
              </a:ext>
            </a:extLst>
          </p:cNvPr>
          <p:cNvSpPr>
            <a:spLocks noGrp="1"/>
          </p:cNvSpPr>
          <p:nvPr>
            <p:ph idx="1"/>
          </p:nvPr>
        </p:nvSpPr>
        <p:spPr/>
        <p:txBody>
          <a:bodyPr/>
          <a:lstStyle/>
          <a:p>
            <a:pPr marL="0" indent="0">
              <a:buNone/>
            </a:pPr>
            <a:r>
              <a:rPr lang="en-US" dirty="0">
                <a:solidFill>
                  <a:schemeClr val="tx1">
                    <a:alpha val="80000"/>
                  </a:schemeClr>
                </a:solidFill>
                <a:cs typeface="Calibri"/>
              </a:rPr>
              <a:t>What is the next appropriate step?</a:t>
            </a:r>
            <a:endParaRPr lang="en-US" dirty="0">
              <a:solidFill>
                <a:schemeClr val="tx1">
                  <a:alpha val="80000"/>
                </a:schemeClr>
              </a:solidFill>
            </a:endParaRPr>
          </a:p>
          <a:p>
            <a:pPr marL="0" indent="0">
              <a:buNone/>
            </a:pPr>
            <a:r>
              <a:rPr lang="en-US" dirty="0">
                <a:solidFill>
                  <a:schemeClr val="tx1">
                    <a:alpha val="80000"/>
                  </a:schemeClr>
                </a:solidFill>
                <a:cs typeface="Calibri"/>
              </a:rPr>
              <a:t>A. Double home dose of furosemide </a:t>
            </a:r>
          </a:p>
          <a:p>
            <a:pPr marL="0" indent="0">
              <a:buNone/>
            </a:pPr>
            <a:r>
              <a:rPr lang="en-US" dirty="0">
                <a:solidFill>
                  <a:schemeClr val="tx1">
                    <a:alpha val="80000"/>
                  </a:schemeClr>
                </a:solidFill>
                <a:cs typeface="Calibri"/>
              </a:rPr>
              <a:t>B. Start intravenous furosemide  </a:t>
            </a:r>
          </a:p>
          <a:p>
            <a:pPr marL="0" indent="0">
              <a:buNone/>
            </a:pPr>
            <a:r>
              <a:rPr lang="en-US" dirty="0">
                <a:solidFill>
                  <a:schemeClr val="tx1">
                    <a:alpha val="80000"/>
                  </a:schemeClr>
                </a:solidFill>
                <a:cs typeface="Calibri"/>
              </a:rPr>
              <a:t>C. Dopamine infusion </a:t>
            </a:r>
          </a:p>
          <a:p>
            <a:pPr marL="0" indent="0">
              <a:buNone/>
            </a:pPr>
            <a:r>
              <a:rPr lang="en-US" dirty="0">
                <a:solidFill>
                  <a:schemeClr val="tx1">
                    <a:alpha val="80000"/>
                  </a:schemeClr>
                </a:solidFill>
                <a:cs typeface="Calibri"/>
              </a:rPr>
              <a:t>D. Dialysis </a:t>
            </a:r>
          </a:p>
          <a:p>
            <a:pPr marL="0" indent="0">
              <a:buNone/>
            </a:pPr>
            <a:r>
              <a:rPr lang="en-US" dirty="0">
                <a:solidFill>
                  <a:schemeClr val="tx1">
                    <a:alpha val="80000"/>
                  </a:schemeClr>
                </a:solidFill>
                <a:cs typeface="Calibri"/>
              </a:rPr>
              <a:t>E. Discontinue home metoprolol </a:t>
            </a:r>
          </a:p>
          <a:p>
            <a:endParaRPr lang="en-US" dirty="0"/>
          </a:p>
        </p:txBody>
      </p:sp>
    </p:spTree>
    <p:extLst>
      <p:ext uri="{BB962C8B-B14F-4D97-AF65-F5344CB8AC3E}">
        <p14:creationId xmlns:p14="http://schemas.microsoft.com/office/powerpoint/2010/main" val="21190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1895-FF4A-6A4F-A49F-72748D906E6D}"/>
              </a:ext>
            </a:extLst>
          </p:cNvPr>
          <p:cNvSpPr>
            <a:spLocks noGrp="1"/>
          </p:cNvSpPr>
          <p:nvPr>
            <p:ph type="title"/>
          </p:nvPr>
        </p:nvSpPr>
        <p:spPr/>
        <p:txBody>
          <a:bodyPr/>
          <a:lstStyle/>
          <a:p>
            <a:r>
              <a:rPr lang="en-US" dirty="0">
                <a:cs typeface="Calibri Light"/>
              </a:rPr>
              <a:t>Correct answer: B </a:t>
            </a:r>
            <a:br>
              <a:rPr lang="en-US" dirty="0">
                <a:cs typeface="Calibri Light"/>
              </a:rPr>
            </a:br>
            <a:r>
              <a:rPr lang="en-US" dirty="0">
                <a:cs typeface="Calibri Light"/>
              </a:rPr>
              <a:t>Furosemide IV </a:t>
            </a:r>
            <a:endParaRPr lang="en-US" dirty="0"/>
          </a:p>
        </p:txBody>
      </p:sp>
      <p:sp>
        <p:nvSpPr>
          <p:cNvPr id="3" name="Content Placeholder 2">
            <a:extLst>
              <a:ext uri="{FF2B5EF4-FFF2-40B4-BE49-F238E27FC236}">
                <a16:creationId xmlns:a16="http://schemas.microsoft.com/office/drawing/2014/main" id="{78D14E4E-A093-F247-BC96-82C4B9375869}"/>
              </a:ext>
            </a:extLst>
          </p:cNvPr>
          <p:cNvSpPr>
            <a:spLocks noGrp="1"/>
          </p:cNvSpPr>
          <p:nvPr>
            <p:ph idx="1"/>
          </p:nvPr>
        </p:nvSpPr>
        <p:spPr/>
        <p:txBody>
          <a:bodyPr/>
          <a:lstStyle/>
          <a:p>
            <a:r>
              <a:rPr lang="en-US" dirty="0">
                <a:solidFill>
                  <a:schemeClr val="tx1">
                    <a:alpha val="80000"/>
                  </a:schemeClr>
                </a:solidFill>
                <a:cs typeface="Calibri"/>
              </a:rPr>
              <a:t>Start IV furosemide, usually considered to be 2X home dose </a:t>
            </a:r>
          </a:p>
          <a:p>
            <a:pPr lvl="1"/>
            <a:r>
              <a:rPr lang="en-US" sz="2000" dirty="0">
                <a:solidFill>
                  <a:schemeClr val="tx1">
                    <a:alpha val="80000"/>
                  </a:schemeClr>
                </a:solidFill>
                <a:cs typeface="Calibri"/>
              </a:rPr>
              <a:t>For example: 20 of IV Lasix = 40 of PO Lasix </a:t>
            </a:r>
          </a:p>
          <a:p>
            <a:r>
              <a:rPr lang="en-US" dirty="0">
                <a:solidFill>
                  <a:schemeClr val="tx1">
                    <a:alpha val="80000"/>
                  </a:schemeClr>
                </a:solidFill>
                <a:cs typeface="Calibri"/>
              </a:rPr>
              <a:t>Frequency: 2 to 3 times per day </a:t>
            </a:r>
          </a:p>
          <a:p>
            <a:r>
              <a:rPr lang="en-US" dirty="0">
                <a:solidFill>
                  <a:schemeClr val="tx1">
                    <a:alpha val="80000"/>
                  </a:schemeClr>
                </a:solidFill>
                <a:cs typeface="Calibri"/>
              </a:rPr>
              <a:t>Why IV? Increased intestinal edema leads to decreased absorption of PO medications including furosemide</a:t>
            </a:r>
          </a:p>
          <a:p>
            <a:r>
              <a:rPr lang="en-US" dirty="0">
                <a:solidFill>
                  <a:schemeClr val="tx1">
                    <a:alpha val="80000"/>
                  </a:schemeClr>
                </a:solidFill>
                <a:cs typeface="Calibri"/>
              </a:rPr>
              <a:t>Dialysis not indicated at this time as patient is likely to make urine </a:t>
            </a:r>
          </a:p>
          <a:p>
            <a:r>
              <a:rPr lang="en-US" dirty="0">
                <a:solidFill>
                  <a:schemeClr val="tx1">
                    <a:alpha val="80000"/>
                  </a:schemeClr>
                </a:solidFill>
                <a:cs typeface="Calibri"/>
              </a:rPr>
              <a:t>Dopamine not needed as not currently in cardiogenic shock </a:t>
            </a:r>
          </a:p>
          <a:p>
            <a:r>
              <a:rPr lang="en-US" dirty="0">
                <a:solidFill>
                  <a:schemeClr val="tx1">
                    <a:alpha val="80000"/>
                  </a:schemeClr>
                </a:solidFill>
                <a:cs typeface="Calibri"/>
              </a:rPr>
              <a:t>Betablockers can be continued in acute heart failure exacerbations if HR and BP can tolerate and patient was taking before. Avoid initially starting new BB in the setting of new onset heart failure. </a:t>
            </a:r>
          </a:p>
          <a:p>
            <a:endParaRPr lang="en-US" dirty="0"/>
          </a:p>
        </p:txBody>
      </p:sp>
    </p:spTree>
    <p:extLst>
      <p:ext uri="{BB962C8B-B14F-4D97-AF65-F5344CB8AC3E}">
        <p14:creationId xmlns:p14="http://schemas.microsoft.com/office/powerpoint/2010/main" val="368572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C85F-ED40-454E-8E39-E18E053F44F7}"/>
              </a:ext>
            </a:extLst>
          </p:cNvPr>
          <p:cNvSpPr>
            <a:spLocks noGrp="1"/>
          </p:cNvSpPr>
          <p:nvPr>
            <p:ph type="title"/>
          </p:nvPr>
        </p:nvSpPr>
        <p:spPr>
          <a:xfrm>
            <a:off x="1066800" y="355289"/>
            <a:ext cx="10058400" cy="1609344"/>
          </a:xfrm>
        </p:spPr>
        <p:txBody>
          <a:bodyPr/>
          <a:lstStyle/>
          <a:p>
            <a:pPr algn="ctr"/>
            <a:r>
              <a:rPr lang="en-US" dirty="0"/>
              <a:t>management</a:t>
            </a:r>
          </a:p>
        </p:txBody>
      </p:sp>
      <p:sp>
        <p:nvSpPr>
          <p:cNvPr id="5" name="TextBox 4">
            <a:extLst>
              <a:ext uri="{FF2B5EF4-FFF2-40B4-BE49-F238E27FC236}">
                <a16:creationId xmlns:a16="http://schemas.microsoft.com/office/drawing/2014/main" id="{86E984CD-7E31-3D46-AB93-61A5DDE4DB79}"/>
              </a:ext>
            </a:extLst>
          </p:cNvPr>
          <p:cNvSpPr txBox="1"/>
          <p:nvPr/>
        </p:nvSpPr>
        <p:spPr>
          <a:xfrm>
            <a:off x="563301" y="1964633"/>
            <a:ext cx="5865708" cy="984885"/>
          </a:xfrm>
          <a:prstGeom prst="rect">
            <a:avLst/>
          </a:prstGeom>
          <a:noFill/>
        </p:spPr>
        <p:txBody>
          <a:bodyPr wrap="none" rtlCol="0">
            <a:spAutoFit/>
          </a:bodyPr>
          <a:lstStyle/>
          <a:p>
            <a:r>
              <a:rPr lang="en-US" sz="2000" dirty="0"/>
              <a:t>Diastolic heart failure </a:t>
            </a:r>
            <a:endParaRPr lang="en-US" sz="2000" dirty="0">
              <a:cs typeface="Calibri"/>
            </a:endParaRPr>
          </a:p>
          <a:p>
            <a:pPr lvl="1"/>
            <a:r>
              <a:rPr lang="en-US" sz="2000" dirty="0"/>
              <a:t>Risk factor modification, +/- diuretics, +/- BB</a:t>
            </a:r>
            <a:endParaRPr lang="en-US" sz="2000" dirty="0">
              <a:cs typeface="Calibri"/>
            </a:endParaRPr>
          </a:p>
          <a:p>
            <a:endParaRPr lang="en-US" dirty="0"/>
          </a:p>
        </p:txBody>
      </p:sp>
      <p:sp>
        <p:nvSpPr>
          <p:cNvPr id="6" name="TextBox 5">
            <a:extLst>
              <a:ext uri="{FF2B5EF4-FFF2-40B4-BE49-F238E27FC236}">
                <a16:creationId xmlns:a16="http://schemas.microsoft.com/office/drawing/2014/main" id="{4A6A196D-BA7A-3A43-AED8-777D123C24B1}"/>
              </a:ext>
            </a:extLst>
          </p:cNvPr>
          <p:cNvSpPr txBox="1"/>
          <p:nvPr/>
        </p:nvSpPr>
        <p:spPr>
          <a:xfrm>
            <a:off x="563301" y="3234047"/>
            <a:ext cx="9333965" cy="3447098"/>
          </a:xfrm>
          <a:prstGeom prst="rect">
            <a:avLst/>
          </a:prstGeom>
          <a:noFill/>
        </p:spPr>
        <p:txBody>
          <a:bodyPr wrap="none" rtlCol="0">
            <a:spAutoFit/>
          </a:bodyPr>
          <a:lstStyle/>
          <a:p>
            <a:r>
              <a:rPr lang="en-US" sz="2000" dirty="0"/>
              <a:t>Systolic heart failure </a:t>
            </a:r>
            <a:endParaRPr lang="en-US" sz="2000" dirty="0">
              <a:cs typeface="Calibri"/>
            </a:endParaRPr>
          </a:p>
          <a:p>
            <a:pPr lvl="1"/>
            <a:r>
              <a:rPr lang="en-US" sz="2000" dirty="0"/>
              <a:t>Risk factor modification</a:t>
            </a:r>
            <a:endParaRPr lang="en-US" sz="2000" dirty="0">
              <a:cs typeface="Calibri"/>
            </a:endParaRPr>
          </a:p>
          <a:p>
            <a:pPr lvl="1"/>
            <a:r>
              <a:rPr lang="en-US" sz="2000" dirty="0"/>
              <a:t>ACEI/ARB</a:t>
            </a:r>
            <a:endParaRPr lang="en-US" sz="2000" dirty="0">
              <a:cs typeface="Calibri"/>
            </a:endParaRPr>
          </a:p>
          <a:p>
            <a:pPr lvl="1"/>
            <a:r>
              <a:rPr lang="en-US" sz="2000" dirty="0"/>
              <a:t>Beta blockers</a:t>
            </a:r>
            <a:r>
              <a:rPr lang="en-US" sz="2000" dirty="0">
                <a:sym typeface="Wingdings"/>
              </a:rPr>
              <a:t>		 BONUS QUESTION: what 3 BB are indicated?</a:t>
            </a:r>
            <a:endParaRPr lang="en-US" sz="2000" dirty="0">
              <a:cs typeface="Calibri"/>
            </a:endParaRPr>
          </a:p>
          <a:p>
            <a:pPr lvl="1"/>
            <a:r>
              <a:rPr lang="en-US" sz="2000" dirty="0">
                <a:sym typeface="Wingdings"/>
              </a:rPr>
              <a:t>Aldosterone antagonists (ex: spironolactone)</a:t>
            </a:r>
            <a:endParaRPr lang="en-US" sz="2000" dirty="0">
              <a:cs typeface="Calibri"/>
            </a:endParaRPr>
          </a:p>
          <a:p>
            <a:pPr lvl="1"/>
            <a:r>
              <a:rPr lang="en-US" sz="2000" dirty="0">
                <a:sym typeface="Wingdings"/>
              </a:rPr>
              <a:t>ARNI (sacubitril/valsartan aka “</a:t>
            </a:r>
            <a:r>
              <a:rPr lang="en-US" sz="2000" dirty="0" err="1">
                <a:sym typeface="Wingdings"/>
              </a:rPr>
              <a:t>entresto</a:t>
            </a:r>
            <a:r>
              <a:rPr lang="en-US" sz="2000" dirty="0">
                <a:sym typeface="Wingdings"/>
              </a:rPr>
              <a:t>”)</a:t>
            </a:r>
          </a:p>
          <a:p>
            <a:pPr lvl="1"/>
            <a:r>
              <a:rPr lang="en-US" sz="2000" dirty="0">
                <a:cs typeface="Calibri"/>
                <a:sym typeface="Wingdings"/>
              </a:rPr>
              <a:t>SGLT-2 inhibitors(</a:t>
            </a:r>
            <a:r>
              <a:rPr lang="en-US" sz="2000" dirty="0" err="1">
                <a:cs typeface="Calibri"/>
                <a:sym typeface="Wingdings"/>
              </a:rPr>
              <a:t>Empaglifozin</a:t>
            </a:r>
            <a:r>
              <a:rPr lang="en-US" sz="2000" dirty="0">
                <a:cs typeface="Calibri"/>
                <a:sym typeface="Wingdings"/>
              </a:rPr>
              <a:t>)</a:t>
            </a:r>
            <a:endParaRPr lang="en-US" sz="2000" dirty="0">
              <a:cs typeface="Calibri"/>
            </a:endParaRPr>
          </a:p>
          <a:p>
            <a:pPr lvl="1"/>
            <a:r>
              <a:rPr lang="en-US" sz="2000" dirty="0">
                <a:sym typeface="Wingdings"/>
              </a:rPr>
              <a:t>AA- hydralazine-isosorbide</a:t>
            </a:r>
            <a:endParaRPr lang="en-US" sz="2000" dirty="0">
              <a:cs typeface="Calibri"/>
            </a:endParaRPr>
          </a:p>
          <a:p>
            <a:pPr lvl="1"/>
            <a:r>
              <a:rPr lang="en-US" sz="2000" dirty="0">
                <a:sym typeface="Wingdings"/>
              </a:rPr>
              <a:t>+/- statin</a:t>
            </a:r>
            <a:endParaRPr lang="en-US" sz="2000" dirty="0">
              <a:cs typeface="Calibri"/>
            </a:endParaRPr>
          </a:p>
          <a:p>
            <a:pPr lvl="1"/>
            <a:r>
              <a:rPr lang="en-US" sz="2000" dirty="0">
                <a:sym typeface="Wingdings"/>
              </a:rPr>
              <a:t>START THERAPIES BEFORE THEY ARE DISCHARGED!! Titrate gradually</a:t>
            </a:r>
            <a:r>
              <a:rPr lang="mr-IN" sz="2000" dirty="0">
                <a:cs typeface="Mangal"/>
                <a:sym typeface="Wingdings"/>
              </a:rPr>
              <a:t>…</a:t>
            </a:r>
            <a:r>
              <a:rPr lang="en-US" sz="2000" dirty="0">
                <a:sym typeface="Wingdings"/>
              </a:rPr>
              <a:t>.</a:t>
            </a:r>
            <a:endParaRPr lang="en-US" sz="2000" dirty="0">
              <a:cs typeface="Calibri"/>
            </a:endParaRPr>
          </a:p>
          <a:p>
            <a:endParaRPr lang="en-US" dirty="0"/>
          </a:p>
        </p:txBody>
      </p:sp>
      <p:sp>
        <p:nvSpPr>
          <p:cNvPr id="7" name="TextBox 6">
            <a:extLst>
              <a:ext uri="{FF2B5EF4-FFF2-40B4-BE49-F238E27FC236}">
                <a16:creationId xmlns:a16="http://schemas.microsoft.com/office/drawing/2014/main" id="{0F9DB9D5-F32E-B64E-B13C-B80094E55631}"/>
              </a:ext>
            </a:extLst>
          </p:cNvPr>
          <p:cNvSpPr txBox="1"/>
          <p:nvPr/>
        </p:nvSpPr>
        <p:spPr>
          <a:xfrm>
            <a:off x="6968702" y="2671040"/>
            <a:ext cx="5142275" cy="1384995"/>
          </a:xfrm>
          <a:prstGeom prst="rect">
            <a:avLst/>
          </a:prstGeom>
          <a:noFill/>
        </p:spPr>
        <p:txBody>
          <a:bodyPr wrap="square" rtlCol="0">
            <a:spAutoFit/>
          </a:bodyPr>
          <a:lstStyle/>
          <a:p>
            <a:r>
              <a:rPr lang="en-US" sz="1100" b="1" dirty="0">
                <a:solidFill>
                  <a:schemeClr val="accent1">
                    <a:lumMod val="75000"/>
                  </a:schemeClr>
                </a:solidFill>
                <a:ea typeface="+mn-lt"/>
                <a:cs typeface="+mn-lt"/>
              </a:rPr>
              <a:t>Bisoprolol</a:t>
            </a:r>
          </a:p>
          <a:p>
            <a:r>
              <a:rPr lang="en-US" sz="1100" b="1" dirty="0">
                <a:solidFill>
                  <a:schemeClr val="accent1">
                    <a:lumMod val="75000"/>
                  </a:schemeClr>
                </a:solidFill>
                <a:ea typeface="+mn-lt"/>
                <a:cs typeface="+mn-lt"/>
              </a:rPr>
              <a:t>Carvedilol </a:t>
            </a:r>
          </a:p>
          <a:p>
            <a:r>
              <a:rPr lang="en-US" sz="1100" b="1" dirty="0">
                <a:solidFill>
                  <a:schemeClr val="accent1">
                    <a:lumMod val="75000"/>
                  </a:schemeClr>
                </a:solidFill>
                <a:ea typeface="+mn-lt"/>
                <a:cs typeface="+mn-lt"/>
              </a:rPr>
              <a:t>Metoprolol </a:t>
            </a:r>
            <a:r>
              <a:rPr lang="en-US" sz="1100" dirty="0">
                <a:ea typeface="+mn-lt"/>
                <a:cs typeface="+mn-lt"/>
              </a:rPr>
              <a:t>(long acting=succinate is the one shown to improve mortality and is part of GDMT but when we initiate someone on metoprolol inpatient we prefer </a:t>
            </a:r>
            <a:r>
              <a:rPr lang="en-US" sz="1100" dirty="0" err="1">
                <a:ea typeface="+mn-lt"/>
                <a:cs typeface="+mn-lt"/>
              </a:rPr>
              <a:t>tartarate</a:t>
            </a:r>
            <a:r>
              <a:rPr lang="en-US" sz="1100" dirty="0">
                <a:ea typeface="+mn-lt"/>
                <a:cs typeface="+mn-lt"/>
              </a:rPr>
              <a:t> as is shorter acting and easy to titrate, once a dose set for pt. can switch to succinate and discharge</a:t>
            </a:r>
            <a:endParaRPr lang="en-US" sz="1100" dirty="0"/>
          </a:p>
          <a:p>
            <a:endParaRPr lang="en-US" dirty="0"/>
          </a:p>
        </p:txBody>
      </p:sp>
      <p:sp>
        <p:nvSpPr>
          <p:cNvPr id="8" name="Up Arrow 7">
            <a:extLst>
              <a:ext uri="{FF2B5EF4-FFF2-40B4-BE49-F238E27FC236}">
                <a16:creationId xmlns:a16="http://schemas.microsoft.com/office/drawing/2014/main" id="{DBCA04FA-C817-B04E-B3DD-9043BAB4E8F3}"/>
              </a:ext>
            </a:extLst>
          </p:cNvPr>
          <p:cNvSpPr/>
          <p:nvPr/>
        </p:nvSpPr>
        <p:spPr>
          <a:xfrm>
            <a:off x="8044405" y="3738623"/>
            <a:ext cx="416689" cy="428263"/>
          </a:xfrm>
          <a:prstGeom prst="upArrow">
            <a:avLst/>
          </a:prstGeom>
          <a:solidFill>
            <a:srgbClr val="00206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3B1DD12-743A-B04C-ABEF-115CAEB8C1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04688" y="176855"/>
            <a:ext cx="3039958" cy="2765483"/>
          </a:xfrm>
          <a:prstGeom prst="rect">
            <a:avLst/>
          </a:prstGeom>
        </p:spPr>
      </p:pic>
    </p:spTree>
    <p:extLst>
      <p:ext uri="{BB962C8B-B14F-4D97-AF65-F5344CB8AC3E}">
        <p14:creationId xmlns:p14="http://schemas.microsoft.com/office/powerpoint/2010/main" val="351234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C30D-3DC1-3D4A-A52B-77556F25A786}"/>
              </a:ext>
            </a:extLst>
          </p:cNvPr>
          <p:cNvSpPr>
            <a:spLocks noGrp="1"/>
          </p:cNvSpPr>
          <p:nvPr>
            <p:ph type="title"/>
          </p:nvPr>
        </p:nvSpPr>
        <p:spPr>
          <a:xfrm>
            <a:off x="1066800" y="71523"/>
            <a:ext cx="10058400" cy="1609344"/>
          </a:xfrm>
        </p:spPr>
        <p:txBody>
          <a:bodyPr/>
          <a:lstStyle/>
          <a:p>
            <a:pPr algn="ctr"/>
            <a:r>
              <a:rPr lang="en-US" b="1" cap="none" dirty="0">
                <a:ln w="22225">
                  <a:solidFill>
                    <a:schemeClr val="accent2"/>
                  </a:solidFill>
                  <a:prstDash val="solid"/>
                </a:ln>
                <a:solidFill>
                  <a:srgbClr val="FF8AD8"/>
                </a:solidFill>
              </a:rPr>
              <a:t>GDMT(Goal Directed Medical Therapy)</a:t>
            </a:r>
          </a:p>
        </p:txBody>
      </p:sp>
      <p:sp>
        <p:nvSpPr>
          <p:cNvPr id="3" name="Content Placeholder 2">
            <a:extLst>
              <a:ext uri="{FF2B5EF4-FFF2-40B4-BE49-F238E27FC236}">
                <a16:creationId xmlns:a16="http://schemas.microsoft.com/office/drawing/2014/main" id="{D60453B1-EE2E-F94F-B22D-AA5135BF7DCB}"/>
              </a:ext>
            </a:extLst>
          </p:cNvPr>
          <p:cNvSpPr>
            <a:spLocks noGrp="1"/>
          </p:cNvSpPr>
          <p:nvPr>
            <p:ph idx="1"/>
          </p:nvPr>
        </p:nvSpPr>
        <p:spPr>
          <a:xfrm>
            <a:off x="1011975" y="4528942"/>
            <a:ext cx="10058400" cy="1073205"/>
          </a:xfrm>
        </p:spPr>
        <p:txBody>
          <a:bodyPr/>
          <a:lstStyle/>
          <a:p>
            <a:r>
              <a:rPr lang="en-US" dirty="0"/>
              <a:t>This year’s guidelines in April 2022 included SGLT-2 inhibitors</a:t>
            </a:r>
          </a:p>
          <a:p>
            <a:r>
              <a:rPr lang="en-US" dirty="0"/>
              <a:t>Make sure patient gets discharged on these medications, if not need to have a good reason.</a:t>
            </a:r>
          </a:p>
        </p:txBody>
      </p:sp>
      <p:sp>
        <p:nvSpPr>
          <p:cNvPr id="4" name="TextBox 3">
            <a:extLst>
              <a:ext uri="{FF2B5EF4-FFF2-40B4-BE49-F238E27FC236}">
                <a16:creationId xmlns:a16="http://schemas.microsoft.com/office/drawing/2014/main" id="{1DB29634-9E3D-A446-BB8C-59BFBC0C6675}"/>
              </a:ext>
            </a:extLst>
          </p:cNvPr>
          <p:cNvSpPr txBox="1"/>
          <p:nvPr/>
        </p:nvSpPr>
        <p:spPr>
          <a:xfrm>
            <a:off x="324092" y="2465407"/>
            <a:ext cx="2037143" cy="923330"/>
          </a:xfrm>
          <a:prstGeom prst="rect">
            <a:avLst/>
          </a:prstGeom>
          <a:noFill/>
        </p:spPr>
        <p:txBody>
          <a:bodyPr wrap="square" rtlCol="0">
            <a:spAutoFit/>
          </a:bodyPr>
          <a:lstStyle/>
          <a:p>
            <a:r>
              <a:rPr lang="en-US" dirty="0"/>
              <a:t>ACE inhibitor/ARB or ARNI(Entresto)</a:t>
            </a:r>
          </a:p>
        </p:txBody>
      </p:sp>
      <p:sp>
        <p:nvSpPr>
          <p:cNvPr id="5" name="TextBox 4">
            <a:extLst>
              <a:ext uri="{FF2B5EF4-FFF2-40B4-BE49-F238E27FC236}">
                <a16:creationId xmlns:a16="http://schemas.microsoft.com/office/drawing/2014/main" id="{9E7E4B62-A581-204A-8431-7CEFA881ADEE}"/>
              </a:ext>
            </a:extLst>
          </p:cNvPr>
          <p:cNvSpPr txBox="1"/>
          <p:nvPr/>
        </p:nvSpPr>
        <p:spPr>
          <a:xfrm>
            <a:off x="6354503" y="2505670"/>
            <a:ext cx="2754774" cy="923330"/>
          </a:xfrm>
          <a:prstGeom prst="rect">
            <a:avLst/>
          </a:prstGeom>
          <a:noFill/>
        </p:spPr>
        <p:txBody>
          <a:bodyPr wrap="square" rtlCol="0">
            <a:spAutoFit/>
          </a:bodyPr>
          <a:lstStyle/>
          <a:p>
            <a:r>
              <a:rPr lang="en-US" dirty="0"/>
              <a:t>MRA(Mineralocorticoid receptor antagonist)-Spironolactone</a:t>
            </a:r>
          </a:p>
        </p:txBody>
      </p:sp>
      <p:sp>
        <p:nvSpPr>
          <p:cNvPr id="6" name="TextBox 5">
            <a:extLst>
              <a:ext uri="{FF2B5EF4-FFF2-40B4-BE49-F238E27FC236}">
                <a16:creationId xmlns:a16="http://schemas.microsoft.com/office/drawing/2014/main" id="{A2B0C508-52DA-7B4C-8E85-9C739C7DE29C}"/>
              </a:ext>
            </a:extLst>
          </p:cNvPr>
          <p:cNvSpPr txBox="1"/>
          <p:nvPr/>
        </p:nvSpPr>
        <p:spPr>
          <a:xfrm>
            <a:off x="9726592" y="2505670"/>
            <a:ext cx="2465408" cy="923330"/>
          </a:xfrm>
          <a:prstGeom prst="rect">
            <a:avLst/>
          </a:prstGeom>
          <a:noFill/>
        </p:spPr>
        <p:txBody>
          <a:bodyPr wrap="square" rtlCol="0">
            <a:spAutoFit/>
          </a:bodyPr>
          <a:lstStyle/>
          <a:p>
            <a:r>
              <a:rPr lang="en-US" dirty="0"/>
              <a:t>SGLT 2 inhibitors- </a:t>
            </a:r>
            <a:r>
              <a:rPr lang="en-US" dirty="0" err="1"/>
              <a:t>Empaglifozin,canaglifozin</a:t>
            </a:r>
            <a:endParaRPr lang="en-US" dirty="0"/>
          </a:p>
        </p:txBody>
      </p:sp>
      <p:sp>
        <p:nvSpPr>
          <p:cNvPr id="7" name="TextBox 6">
            <a:extLst>
              <a:ext uri="{FF2B5EF4-FFF2-40B4-BE49-F238E27FC236}">
                <a16:creationId xmlns:a16="http://schemas.microsoft.com/office/drawing/2014/main" id="{E76BEF38-46D3-1A45-8B72-4708288D2853}"/>
              </a:ext>
            </a:extLst>
          </p:cNvPr>
          <p:cNvSpPr txBox="1"/>
          <p:nvPr/>
        </p:nvSpPr>
        <p:spPr>
          <a:xfrm>
            <a:off x="2986269" y="2505670"/>
            <a:ext cx="2959260" cy="923330"/>
          </a:xfrm>
          <a:prstGeom prst="rect">
            <a:avLst/>
          </a:prstGeom>
          <a:noFill/>
        </p:spPr>
        <p:txBody>
          <a:bodyPr wrap="square" rtlCol="0">
            <a:spAutoFit/>
          </a:bodyPr>
          <a:lstStyle/>
          <a:p>
            <a:r>
              <a:rPr lang="en-US" dirty="0"/>
              <a:t>Beta-blockers(Metoprolol succinate/</a:t>
            </a:r>
            <a:r>
              <a:rPr lang="en-US" dirty="0" err="1"/>
              <a:t>carvidelol</a:t>
            </a:r>
            <a:r>
              <a:rPr lang="en-US" dirty="0"/>
              <a:t>/bisoprolol)</a:t>
            </a:r>
          </a:p>
        </p:txBody>
      </p:sp>
      <p:cxnSp>
        <p:nvCxnSpPr>
          <p:cNvPr id="9" name="Straight Arrow Connector 8">
            <a:extLst>
              <a:ext uri="{FF2B5EF4-FFF2-40B4-BE49-F238E27FC236}">
                <a16:creationId xmlns:a16="http://schemas.microsoft.com/office/drawing/2014/main" id="{BEE2AC9C-87C4-F245-B519-35ABCEA44E72}"/>
              </a:ext>
            </a:extLst>
          </p:cNvPr>
          <p:cNvCxnSpPr/>
          <p:nvPr/>
        </p:nvCxnSpPr>
        <p:spPr>
          <a:xfrm flipH="1">
            <a:off x="1574157" y="1643605"/>
            <a:ext cx="4224759" cy="8218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13291B70-BBF0-2D41-9428-1AAF86AD1CD7}"/>
              </a:ext>
            </a:extLst>
          </p:cNvPr>
          <p:cNvCxnSpPr/>
          <p:nvPr/>
        </p:nvCxnSpPr>
        <p:spPr>
          <a:xfrm flipH="1">
            <a:off x="5139159" y="1643605"/>
            <a:ext cx="682907" cy="8218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A581628C-D8FA-8346-AC4A-AAD7E73FCF96}"/>
              </a:ext>
            </a:extLst>
          </p:cNvPr>
          <p:cNvCxnSpPr/>
          <p:nvPr/>
        </p:nvCxnSpPr>
        <p:spPr>
          <a:xfrm>
            <a:off x="5798916" y="1643605"/>
            <a:ext cx="1250065" cy="8218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7EF442D6-D9E7-784A-AED3-D1CB2722B219}"/>
              </a:ext>
            </a:extLst>
          </p:cNvPr>
          <p:cNvCxnSpPr/>
          <p:nvPr/>
        </p:nvCxnSpPr>
        <p:spPr>
          <a:xfrm>
            <a:off x="5822066" y="1643605"/>
            <a:ext cx="4560425" cy="8218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622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6FDC-9785-6C49-80E5-584567CE8D11}"/>
              </a:ext>
            </a:extLst>
          </p:cNvPr>
          <p:cNvSpPr>
            <a:spLocks noGrp="1"/>
          </p:cNvSpPr>
          <p:nvPr>
            <p:ph type="title"/>
          </p:nvPr>
        </p:nvSpPr>
        <p:spPr/>
        <p:txBody>
          <a:bodyPr/>
          <a:lstStyle/>
          <a:p>
            <a:r>
              <a:rPr lang="en-US" dirty="0"/>
              <a:t>What is heart failure?</a:t>
            </a:r>
          </a:p>
        </p:txBody>
      </p:sp>
      <p:sp>
        <p:nvSpPr>
          <p:cNvPr id="3" name="Content Placeholder 2">
            <a:extLst>
              <a:ext uri="{FF2B5EF4-FFF2-40B4-BE49-F238E27FC236}">
                <a16:creationId xmlns:a16="http://schemas.microsoft.com/office/drawing/2014/main" id="{ECA6045F-BF03-6849-878A-5CFF0471CF10}"/>
              </a:ext>
            </a:extLst>
          </p:cNvPr>
          <p:cNvSpPr>
            <a:spLocks noGrp="1"/>
          </p:cNvSpPr>
          <p:nvPr>
            <p:ph idx="1"/>
          </p:nvPr>
        </p:nvSpPr>
        <p:spPr>
          <a:xfrm>
            <a:off x="1069848" y="2121408"/>
            <a:ext cx="10058400" cy="413448"/>
          </a:xfrm>
        </p:spPr>
        <p:txBody>
          <a:bodyPr/>
          <a:lstStyle/>
          <a:p>
            <a:r>
              <a:rPr lang="en-US" dirty="0"/>
              <a:t>Clinically diagnosed condition for which you need to have both:</a:t>
            </a:r>
          </a:p>
        </p:txBody>
      </p:sp>
      <p:sp>
        <p:nvSpPr>
          <p:cNvPr id="4" name="TextBox 3">
            <a:extLst>
              <a:ext uri="{FF2B5EF4-FFF2-40B4-BE49-F238E27FC236}">
                <a16:creationId xmlns:a16="http://schemas.microsoft.com/office/drawing/2014/main" id="{3EE174EB-C1BF-484A-997A-EDE63170D80C}"/>
              </a:ext>
            </a:extLst>
          </p:cNvPr>
          <p:cNvSpPr txBox="1"/>
          <p:nvPr/>
        </p:nvSpPr>
        <p:spPr>
          <a:xfrm>
            <a:off x="3180640" y="2951544"/>
            <a:ext cx="4319755" cy="646331"/>
          </a:xfrm>
          <a:prstGeom prst="rect">
            <a:avLst/>
          </a:prstGeom>
          <a:noFill/>
        </p:spPr>
        <p:txBody>
          <a:bodyPr wrap="square" rtlCol="0">
            <a:spAutoFit/>
          </a:bodyPr>
          <a:lstStyle/>
          <a:p>
            <a:r>
              <a:rPr lang="en-US" dirty="0"/>
              <a:t>Current or prior symptoms of HF(dyspnea, fluid overload etc.)</a:t>
            </a:r>
          </a:p>
        </p:txBody>
      </p:sp>
      <p:sp>
        <p:nvSpPr>
          <p:cNvPr id="5" name="TextBox 4">
            <a:extLst>
              <a:ext uri="{FF2B5EF4-FFF2-40B4-BE49-F238E27FC236}">
                <a16:creationId xmlns:a16="http://schemas.microsoft.com/office/drawing/2014/main" id="{510AF19D-B0AB-DD45-B284-B47818992244}"/>
              </a:ext>
            </a:extLst>
          </p:cNvPr>
          <p:cNvSpPr txBox="1"/>
          <p:nvPr/>
        </p:nvSpPr>
        <p:spPr>
          <a:xfrm>
            <a:off x="8472669" y="2963119"/>
            <a:ext cx="2758127" cy="369332"/>
          </a:xfrm>
          <a:prstGeom prst="rect">
            <a:avLst/>
          </a:prstGeom>
          <a:noFill/>
        </p:spPr>
        <p:txBody>
          <a:bodyPr wrap="none" rtlCol="0">
            <a:spAutoFit/>
          </a:bodyPr>
          <a:lstStyle/>
          <a:p>
            <a:r>
              <a:rPr lang="en-US" dirty="0"/>
              <a:t>Abnormal Echo findings</a:t>
            </a:r>
          </a:p>
        </p:txBody>
      </p:sp>
      <p:cxnSp>
        <p:nvCxnSpPr>
          <p:cNvPr id="7" name="Straight Arrow Connector 6">
            <a:extLst>
              <a:ext uri="{FF2B5EF4-FFF2-40B4-BE49-F238E27FC236}">
                <a16:creationId xmlns:a16="http://schemas.microsoft.com/office/drawing/2014/main" id="{BD02F6D9-AAC0-5F41-8DCA-6534D3EF884B}"/>
              </a:ext>
            </a:extLst>
          </p:cNvPr>
          <p:cNvCxnSpPr/>
          <p:nvPr/>
        </p:nvCxnSpPr>
        <p:spPr>
          <a:xfrm flipH="1">
            <a:off x="5822066" y="2442258"/>
            <a:ext cx="1863524" cy="52086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939548E2-053F-E341-9515-8E95F5A27F5B}"/>
              </a:ext>
            </a:extLst>
          </p:cNvPr>
          <p:cNvCxnSpPr/>
          <p:nvPr/>
        </p:nvCxnSpPr>
        <p:spPr>
          <a:xfrm>
            <a:off x="7720314" y="2442258"/>
            <a:ext cx="1782501" cy="5092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3D59A481-A8F2-B44A-99DB-34C71B91B5E3}"/>
              </a:ext>
            </a:extLst>
          </p:cNvPr>
          <p:cNvSpPr txBox="1"/>
          <p:nvPr/>
        </p:nvSpPr>
        <p:spPr>
          <a:xfrm>
            <a:off x="1635349" y="4440859"/>
            <a:ext cx="9595447" cy="646331"/>
          </a:xfrm>
          <a:prstGeom prst="rect">
            <a:avLst/>
          </a:prstGeom>
          <a:noFill/>
        </p:spPr>
        <p:txBody>
          <a:bodyPr wrap="none" rtlCol="0">
            <a:spAutoFit/>
          </a:bodyPr>
          <a:lstStyle/>
          <a:p>
            <a:r>
              <a:rPr lang="en-US" dirty="0">
                <a:solidFill>
                  <a:srgbClr val="FF8AD8"/>
                </a:solidFill>
              </a:rPr>
              <a:t>Just incidental abnormal echo findings like EF ~ 30% without any current or prior history </a:t>
            </a:r>
          </a:p>
          <a:p>
            <a:r>
              <a:rPr lang="en-US" dirty="0">
                <a:solidFill>
                  <a:srgbClr val="FF8AD8"/>
                </a:solidFill>
              </a:rPr>
              <a:t>of HF symptoms would be called Systolic Dysfunction but not Heart Failure</a:t>
            </a:r>
          </a:p>
        </p:txBody>
      </p:sp>
    </p:spTree>
    <p:extLst>
      <p:ext uri="{BB962C8B-B14F-4D97-AF65-F5344CB8AC3E}">
        <p14:creationId xmlns:p14="http://schemas.microsoft.com/office/powerpoint/2010/main" val="3679592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B920-5A09-9B4E-AB66-52FCD6215AE8}"/>
              </a:ext>
            </a:extLst>
          </p:cNvPr>
          <p:cNvSpPr>
            <a:spLocks noGrp="1"/>
          </p:cNvSpPr>
          <p:nvPr>
            <p:ph type="title"/>
          </p:nvPr>
        </p:nvSpPr>
        <p:spPr/>
        <p:txBody>
          <a:bodyPr/>
          <a:lstStyle/>
          <a:p>
            <a:r>
              <a:rPr lang="en-US" dirty="0"/>
              <a:t>What Lasix dose to begin with when patient hospitalized</a:t>
            </a:r>
          </a:p>
        </p:txBody>
      </p:sp>
      <p:sp>
        <p:nvSpPr>
          <p:cNvPr id="3" name="Content Placeholder 2">
            <a:extLst>
              <a:ext uri="{FF2B5EF4-FFF2-40B4-BE49-F238E27FC236}">
                <a16:creationId xmlns:a16="http://schemas.microsoft.com/office/drawing/2014/main" id="{36920040-EFB4-BB4A-9FB5-302CC0E4C016}"/>
              </a:ext>
            </a:extLst>
          </p:cNvPr>
          <p:cNvSpPr>
            <a:spLocks noGrp="1"/>
          </p:cNvSpPr>
          <p:nvPr>
            <p:ph idx="1"/>
          </p:nvPr>
        </p:nvSpPr>
        <p:spPr/>
        <p:txBody>
          <a:bodyPr/>
          <a:lstStyle/>
          <a:p>
            <a:r>
              <a:rPr lang="en-US" dirty="0"/>
              <a:t>Double of home dose for patients taking diuretics at home      </a:t>
            </a:r>
          </a:p>
          <a:p>
            <a:r>
              <a:rPr lang="en-US" dirty="0"/>
              <a:t>If Lasix naïve typically starting with 40mg IV daily or BID depending on severity of fluid overload and response(which could be assessed pretty quickly, within a 1-2 hours)</a:t>
            </a:r>
          </a:p>
          <a:p>
            <a:r>
              <a:rPr lang="en-US" dirty="0"/>
              <a:t>Maximum Lasix dose is 500mg/day</a:t>
            </a:r>
          </a:p>
        </p:txBody>
      </p:sp>
    </p:spTree>
    <p:extLst>
      <p:ext uri="{BB962C8B-B14F-4D97-AF65-F5344CB8AC3E}">
        <p14:creationId xmlns:p14="http://schemas.microsoft.com/office/powerpoint/2010/main" val="3092559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2B63-F652-3C41-9394-336716582B6D}"/>
              </a:ext>
            </a:extLst>
          </p:cNvPr>
          <p:cNvSpPr>
            <a:spLocks noGrp="1"/>
          </p:cNvSpPr>
          <p:nvPr>
            <p:ph type="title"/>
          </p:nvPr>
        </p:nvSpPr>
        <p:spPr>
          <a:xfrm>
            <a:off x="1194122" y="-212892"/>
            <a:ext cx="10058400" cy="1609344"/>
          </a:xfrm>
        </p:spPr>
        <p:txBody>
          <a:bodyPr/>
          <a:lstStyle/>
          <a:p>
            <a:r>
              <a:rPr lang="en-US" dirty="0"/>
              <a:t>Conversion of doses from po to iv</a:t>
            </a:r>
          </a:p>
        </p:txBody>
      </p:sp>
      <p:sp>
        <p:nvSpPr>
          <p:cNvPr id="3" name="Content Placeholder 2">
            <a:extLst>
              <a:ext uri="{FF2B5EF4-FFF2-40B4-BE49-F238E27FC236}">
                <a16:creationId xmlns:a16="http://schemas.microsoft.com/office/drawing/2014/main" id="{39792B9C-5502-8145-A5B0-B8CC4F095C18}"/>
              </a:ext>
            </a:extLst>
          </p:cNvPr>
          <p:cNvSpPr>
            <a:spLocks noGrp="1"/>
          </p:cNvSpPr>
          <p:nvPr>
            <p:ph idx="1"/>
          </p:nvPr>
        </p:nvSpPr>
        <p:spPr>
          <a:xfrm>
            <a:off x="10456915" y="1398590"/>
            <a:ext cx="1465008" cy="1390772"/>
          </a:xfrm>
        </p:spPr>
        <p:txBody>
          <a:bodyPr>
            <a:normAutofit/>
          </a:bodyPr>
          <a:lstStyle/>
          <a:p>
            <a:r>
              <a:rPr lang="en-US" sz="1100" dirty="0"/>
              <a:t>For </a:t>
            </a:r>
            <a:r>
              <a:rPr lang="en-US" sz="1100" dirty="0" err="1"/>
              <a:t>eg</a:t>
            </a:r>
            <a:r>
              <a:rPr lang="en-US" sz="1100" dirty="0"/>
              <a:t>:  Lasix :40mg IV Lasix would be double of 40mg PO Lasix(because IV Lasix is twice as potent as PO Lasix)</a:t>
            </a:r>
          </a:p>
        </p:txBody>
      </p:sp>
      <p:sp>
        <p:nvSpPr>
          <p:cNvPr id="4" name="TextBox 3">
            <a:extLst>
              <a:ext uri="{FF2B5EF4-FFF2-40B4-BE49-F238E27FC236}">
                <a16:creationId xmlns:a16="http://schemas.microsoft.com/office/drawing/2014/main" id="{DB848AFB-F47A-6A44-8885-E66334E01DED}"/>
              </a:ext>
            </a:extLst>
          </p:cNvPr>
          <p:cNvSpPr txBox="1"/>
          <p:nvPr/>
        </p:nvSpPr>
        <p:spPr>
          <a:xfrm>
            <a:off x="138897" y="4549676"/>
            <a:ext cx="4821665" cy="2308324"/>
          </a:xfrm>
          <a:prstGeom prst="rect">
            <a:avLst/>
          </a:prstGeom>
          <a:noFill/>
        </p:spPr>
        <p:txBody>
          <a:bodyPr wrap="square" rtlCol="0">
            <a:spAutoFit/>
          </a:bodyPr>
          <a:lstStyle/>
          <a:p>
            <a:r>
              <a:rPr lang="en-US" dirty="0"/>
              <a:t>3 High efficacy diuretics:</a:t>
            </a:r>
          </a:p>
          <a:p>
            <a:pPr marL="342900" indent="-342900">
              <a:buAutoNum type="arabicPeriod"/>
            </a:pPr>
            <a:r>
              <a:rPr lang="en-US" dirty="0"/>
              <a:t>Furosemide(</a:t>
            </a:r>
            <a:r>
              <a:rPr lang="en-US" sz="1200" dirty="0"/>
              <a:t>when given IV effect is instantaneous, within 2-5 min, so if UO not </a:t>
            </a:r>
            <a:r>
              <a:rPr lang="en-US" sz="1200" dirty="0" err="1"/>
              <a:t>upto</a:t>
            </a:r>
            <a:r>
              <a:rPr lang="en-US" sz="1200" dirty="0"/>
              <a:t> goal within a couple of hours can increase the dose)</a:t>
            </a:r>
          </a:p>
          <a:p>
            <a:r>
              <a:rPr lang="en-US" sz="1200" dirty="0"/>
              <a:t>(Oral onset of action 20-40min)</a:t>
            </a:r>
          </a:p>
          <a:p>
            <a:pPr marL="342900" indent="-342900">
              <a:buAutoNum type="arabicPeriod"/>
            </a:pPr>
            <a:r>
              <a:rPr lang="en-US" dirty="0"/>
              <a:t>Bumetanide(40 X more potent than furosemide)</a:t>
            </a:r>
          </a:p>
          <a:p>
            <a:pPr marL="342900" indent="-342900">
              <a:buAutoNum type="arabicPeriod"/>
            </a:pPr>
            <a:r>
              <a:rPr lang="en-US" dirty="0" err="1"/>
              <a:t>Torasemide</a:t>
            </a:r>
            <a:r>
              <a:rPr lang="en-US" dirty="0"/>
              <a:t>(3 x more potent than furosemide)</a:t>
            </a:r>
          </a:p>
        </p:txBody>
      </p:sp>
      <p:sp>
        <p:nvSpPr>
          <p:cNvPr id="5" name="TextBox 4">
            <a:extLst>
              <a:ext uri="{FF2B5EF4-FFF2-40B4-BE49-F238E27FC236}">
                <a16:creationId xmlns:a16="http://schemas.microsoft.com/office/drawing/2014/main" id="{860A96EE-8698-B24E-8E2D-19CADD1AE621}"/>
              </a:ext>
            </a:extLst>
          </p:cNvPr>
          <p:cNvSpPr txBox="1"/>
          <p:nvPr/>
        </p:nvSpPr>
        <p:spPr>
          <a:xfrm>
            <a:off x="5269140" y="4640305"/>
            <a:ext cx="6652783" cy="646331"/>
          </a:xfrm>
          <a:prstGeom prst="rect">
            <a:avLst/>
          </a:prstGeom>
          <a:noFill/>
        </p:spPr>
        <p:txBody>
          <a:bodyPr wrap="none" rtlCol="0">
            <a:spAutoFit/>
          </a:bodyPr>
          <a:lstStyle/>
          <a:p>
            <a:r>
              <a:rPr lang="en-US" dirty="0">
                <a:solidFill>
                  <a:schemeClr val="accent1">
                    <a:lumMod val="75000"/>
                  </a:schemeClr>
                </a:solidFill>
              </a:rPr>
              <a:t>Oral</a:t>
            </a:r>
            <a:r>
              <a:rPr lang="en-US" dirty="0"/>
              <a:t> bioavailability(not IV bioavailability)</a:t>
            </a:r>
          </a:p>
          <a:p>
            <a:r>
              <a:rPr lang="en-US" dirty="0" err="1"/>
              <a:t>Torasemide</a:t>
            </a:r>
            <a:r>
              <a:rPr lang="en-US" dirty="0"/>
              <a:t>(&gt;80%)&gt;Bumetanide(&gt;80%)&gt;Furosemide(~50%)</a:t>
            </a:r>
          </a:p>
        </p:txBody>
      </p:sp>
      <p:pic>
        <p:nvPicPr>
          <p:cNvPr id="1026" name="Picture 2" descr="Loop diuretic PO --&gt; IV conversions &#10;&#10;Furosemide ...">
            <a:extLst>
              <a:ext uri="{FF2B5EF4-FFF2-40B4-BE49-F238E27FC236}">
                <a16:creationId xmlns:a16="http://schemas.microsoft.com/office/drawing/2014/main" id="{4E49856A-AF28-A343-A73A-7E168473D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705" y="1201862"/>
            <a:ext cx="8114972" cy="317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E8D7C0-88A9-F148-837D-42545C75C9EF}"/>
              </a:ext>
            </a:extLst>
          </p:cNvPr>
          <p:cNvSpPr txBox="1"/>
          <p:nvPr/>
        </p:nvSpPr>
        <p:spPr>
          <a:xfrm>
            <a:off x="4398380" y="940531"/>
            <a:ext cx="2301912" cy="369332"/>
          </a:xfrm>
          <a:prstGeom prst="rect">
            <a:avLst/>
          </a:prstGeom>
          <a:noFill/>
        </p:spPr>
        <p:txBody>
          <a:bodyPr wrap="none" rtlCol="0">
            <a:spAutoFit/>
          </a:bodyPr>
          <a:lstStyle/>
          <a:p>
            <a:r>
              <a:rPr lang="en-US" dirty="0"/>
              <a:t>Diuretic equivalents</a:t>
            </a:r>
          </a:p>
        </p:txBody>
      </p:sp>
      <p:sp>
        <p:nvSpPr>
          <p:cNvPr id="7" name="TextBox 6">
            <a:extLst>
              <a:ext uri="{FF2B5EF4-FFF2-40B4-BE49-F238E27FC236}">
                <a16:creationId xmlns:a16="http://schemas.microsoft.com/office/drawing/2014/main" id="{7EC449A5-3A28-A84C-8148-DFC890D47F7C}"/>
              </a:ext>
            </a:extLst>
          </p:cNvPr>
          <p:cNvSpPr txBox="1"/>
          <p:nvPr/>
        </p:nvSpPr>
        <p:spPr>
          <a:xfrm>
            <a:off x="4517848" y="5622094"/>
            <a:ext cx="7674152" cy="276999"/>
          </a:xfrm>
          <a:prstGeom prst="rect">
            <a:avLst/>
          </a:prstGeom>
          <a:noFill/>
        </p:spPr>
        <p:txBody>
          <a:bodyPr wrap="none" rtlCol="0">
            <a:spAutoFit/>
          </a:bodyPr>
          <a:lstStyle/>
          <a:p>
            <a:r>
              <a:rPr lang="en-US" sz="1200" dirty="0"/>
              <a:t>40mg IV of furosemide is approx. equivalent to 15-20mg of </a:t>
            </a:r>
            <a:r>
              <a:rPr lang="en-US" sz="1200" dirty="0" err="1"/>
              <a:t>torasemide</a:t>
            </a:r>
            <a:r>
              <a:rPr lang="en-US" sz="1200" dirty="0"/>
              <a:t>, is equivalent to 1mg of bumetanide</a:t>
            </a:r>
          </a:p>
        </p:txBody>
      </p:sp>
    </p:spTree>
    <p:extLst>
      <p:ext uri="{BB962C8B-B14F-4D97-AF65-F5344CB8AC3E}">
        <p14:creationId xmlns:p14="http://schemas.microsoft.com/office/powerpoint/2010/main" val="315636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353D-C289-CB42-88F7-8A0AD7F2E6F9}"/>
              </a:ext>
            </a:extLst>
          </p:cNvPr>
          <p:cNvSpPr>
            <a:spLocks noGrp="1"/>
          </p:cNvSpPr>
          <p:nvPr>
            <p:ph type="title"/>
          </p:nvPr>
        </p:nvSpPr>
        <p:spPr/>
        <p:txBody>
          <a:bodyPr/>
          <a:lstStyle/>
          <a:p>
            <a:r>
              <a:rPr lang="en-US" dirty="0"/>
              <a:t>What is the difference between IV Lasix drip and IV Lasix pushes</a:t>
            </a:r>
          </a:p>
        </p:txBody>
      </p:sp>
      <p:sp>
        <p:nvSpPr>
          <p:cNvPr id="3" name="Content Placeholder 2">
            <a:extLst>
              <a:ext uri="{FF2B5EF4-FFF2-40B4-BE49-F238E27FC236}">
                <a16:creationId xmlns:a16="http://schemas.microsoft.com/office/drawing/2014/main" id="{4D581D59-A7AC-CC41-BFBE-773ACF36C8DA}"/>
              </a:ext>
            </a:extLst>
          </p:cNvPr>
          <p:cNvSpPr>
            <a:spLocks noGrp="1"/>
          </p:cNvSpPr>
          <p:nvPr>
            <p:ph idx="1"/>
          </p:nvPr>
        </p:nvSpPr>
        <p:spPr/>
        <p:txBody>
          <a:bodyPr>
            <a:normAutofit lnSpcReduction="10000"/>
          </a:bodyPr>
          <a:lstStyle/>
          <a:p>
            <a:r>
              <a:rPr lang="en-US" dirty="0"/>
              <a:t>Continuous infusion is started when borderline low BP, not enough BP margin to tolerate IV pushes</a:t>
            </a:r>
          </a:p>
          <a:p>
            <a:r>
              <a:rPr lang="en-US" dirty="0"/>
              <a:t>Continuous infusion can be titrated for a set BP or urine output goal</a:t>
            </a:r>
          </a:p>
          <a:p>
            <a:r>
              <a:rPr lang="en-US" dirty="0"/>
              <a:t>Usually in refractory HF cases who have been resistant to other modes of therapy or cardiogenic shock patient on </a:t>
            </a:r>
            <a:r>
              <a:rPr lang="en-US" dirty="0" err="1"/>
              <a:t>ionotrope</a:t>
            </a:r>
            <a:r>
              <a:rPr lang="en-US" dirty="0"/>
              <a:t> support(still volume overloaded, so we need to get rid of excess fluid from body)</a:t>
            </a:r>
          </a:p>
          <a:p>
            <a:r>
              <a:rPr lang="en-US" dirty="0"/>
              <a:t>Continuous infusion has been proven to be a </a:t>
            </a:r>
            <a:r>
              <a:rPr lang="en-US" b="1" dirty="0"/>
              <a:t>little </a:t>
            </a:r>
            <a:r>
              <a:rPr lang="en-US" dirty="0"/>
              <a:t>more superior in terms of efficacy and lower rates of ototoxicity(as compared to IV push therapy) of the same dose of drug</a:t>
            </a:r>
          </a:p>
          <a:p>
            <a:r>
              <a:rPr lang="en-US" dirty="0"/>
              <a:t>Continuous IV infusion also has a better diuretic effect in advanced CKD patients</a:t>
            </a:r>
          </a:p>
          <a:p>
            <a:r>
              <a:rPr lang="en-US" dirty="0">
                <a:solidFill>
                  <a:schemeClr val="accent1">
                    <a:lumMod val="75000"/>
                  </a:schemeClr>
                </a:solidFill>
              </a:rPr>
              <a:t>After starting the Lasix drip if there is no UO in 4 hours, stop the drip(nothing out and we gave the patient more volume with the drip)</a:t>
            </a:r>
          </a:p>
        </p:txBody>
      </p:sp>
    </p:spTree>
    <p:extLst>
      <p:ext uri="{BB962C8B-B14F-4D97-AF65-F5344CB8AC3E}">
        <p14:creationId xmlns:p14="http://schemas.microsoft.com/office/powerpoint/2010/main" val="1757003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4B0E-1DD0-5844-A9C6-04C831D23E74}"/>
              </a:ext>
            </a:extLst>
          </p:cNvPr>
          <p:cNvSpPr>
            <a:spLocks noGrp="1"/>
          </p:cNvSpPr>
          <p:nvPr>
            <p:ph type="title"/>
          </p:nvPr>
        </p:nvSpPr>
        <p:spPr/>
        <p:txBody>
          <a:bodyPr/>
          <a:lstStyle/>
          <a:p>
            <a:r>
              <a:rPr lang="en-US" dirty="0"/>
              <a:t>What is the most accurate way to assess HF (aka fluid status)?</a:t>
            </a:r>
          </a:p>
        </p:txBody>
      </p:sp>
      <p:sp>
        <p:nvSpPr>
          <p:cNvPr id="3" name="Content Placeholder 2">
            <a:extLst>
              <a:ext uri="{FF2B5EF4-FFF2-40B4-BE49-F238E27FC236}">
                <a16:creationId xmlns:a16="http://schemas.microsoft.com/office/drawing/2014/main" id="{E0EE0C7C-95A9-4F4D-8913-87098E0742BE}"/>
              </a:ext>
            </a:extLst>
          </p:cNvPr>
          <p:cNvSpPr>
            <a:spLocks noGrp="1"/>
          </p:cNvSpPr>
          <p:nvPr>
            <p:ph idx="1"/>
          </p:nvPr>
        </p:nvSpPr>
        <p:spPr/>
        <p:txBody>
          <a:bodyPr/>
          <a:lstStyle/>
          <a:p>
            <a:pPr marL="0" indent="0">
              <a:buNone/>
            </a:pPr>
            <a:r>
              <a:rPr lang="en-US" dirty="0">
                <a:solidFill>
                  <a:schemeClr val="tx1">
                    <a:alpha val="80000"/>
                  </a:schemeClr>
                </a:solidFill>
              </a:rPr>
              <a:t>A. TTE (Transthoracic echocardiogram) </a:t>
            </a:r>
          </a:p>
          <a:p>
            <a:pPr marL="0" indent="0">
              <a:buNone/>
            </a:pPr>
            <a:r>
              <a:rPr lang="en-US" dirty="0">
                <a:solidFill>
                  <a:schemeClr val="tx1">
                    <a:alpha val="80000"/>
                  </a:schemeClr>
                </a:solidFill>
              </a:rPr>
              <a:t>B. Continuous monitoring with Swan catheter </a:t>
            </a:r>
            <a:endParaRPr lang="en-US" dirty="0">
              <a:solidFill>
                <a:schemeClr val="tx1">
                  <a:alpha val="80000"/>
                </a:schemeClr>
              </a:solidFill>
              <a:cs typeface="Calibri"/>
            </a:endParaRPr>
          </a:p>
          <a:p>
            <a:pPr marL="0" indent="0">
              <a:buNone/>
            </a:pPr>
            <a:r>
              <a:rPr lang="en-US" dirty="0">
                <a:solidFill>
                  <a:schemeClr val="tx1">
                    <a:alpha val="80000"/>
                  </a:schemeClr>
                </a:solidFill>
              </a:rPr>
              <a:t>C. Physical exam </a:t>
            </a:r>
            <a:endParaRPr lang="en-US" dirty="0">
              <a:solidFill>
                <a:schemeClr val="tx1">
                  <a:alpha val="80000"/>
                </a:schemeClr>
              </a:solidFill>
              <a:cs typeface="Calibri"/>
            </a:endParaRPr>
          </a:p>
          <a:p>
            <a:pPr marL="0" indent="0">
              <a:buNone/>
            </a:pPr>
            <a:r>
              <a:rPr lang="en-US" dirty="0">
                <a:solidFill>
                  <a:schemeClr val="tx1">
                    <a:alpha val="80000"/>
                  </a:schemeClr>
                </a:solidFill>
              </a:rPr>
              <a:t>D. Right heart catheterization </a:t>
            </a:r>
            <a:endParaRPr lang="en-US" dirty="0">
              <a:solidFill>
                <a:schemeClr val="tx1">
                  <a:alpha val="80000"/>
                </a:schemeClr>
              </a:solidFill>
              <a:cs typeface="Calibri"/>
            </a:endParaRPr>
          </a:p>
          <a:p>
            <a:pPr marL="0" indent="0">
              <a:buNone/>
            </a:pPr>
            <a:r>
              <a:rPr lang="en-US" dirty="0">
                <a:solidFill>
                  <a:schemeClr val="tx1">
                    <a:alpha val="80000"/>
                  </a:schemeClr>
                </a:solidFill>
              </a:rPr>
              <a:t>E. Serial BNPs</a:t>
            </a:r>
            <a:endParaRPr lang="en-US" dirty="0">
              <a:solidFill>
                <a:schemeClr val="tx1">
                  <a:alpha val="80000"/>
                </a:schemeClr>
              </a:solidFill>
              <a:cs typeface="Calibri"/>
            </a:endParaRPr>
          </a:p>
          <a:p>
            <a:endParaRPr lang="en-US" dirty="0"/>
          </a:p>
        </p:txBody>
      </p:sp>
    </p:spTree>
    <p:extLst>
      <p:ext uri="{BB962C8B-B14F-4D97-AF65-F5344CB8AC3E}">
        <p14:creationId xmlns:p14="http://schemas.microsoft.com/office/powerpoint/2010/main" val="185708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2474-3232-1045-A092-ED076D17A1F4}"/>
              </a:ext>
            </a:extLst>
          </p:cNvPr>
          <p:cNvSpPr>
            <a:spLocks noGrp="1"/>
          </p:cNvSpPr>
          <p:nvPr>
            <p:ph type="title"/>
          </p:nvPr>
        </p:nvSpPr>
        <p:spPr/>
        <p:txBody>
          <a:bodyPr/>
          <a:lstStyle/>
          <a:p>
            <a:r>
              <a:rPr lang="en-US" dirty="0">
                <a:solidFill>
                  <a:schemeClr val="tx1"/>
                </a:solidFill>
              </a:rPr>
              <a:t>Answer C: Physical Exam!</a:t>
            </a:r>
          </a:p>
        </p:txBody>
      </p:sp>
      <p:sp>
        <p:nvSpPr>
          <p:cNvPr id="3" name="Content Placeholder 2">
            <a:extLst>
              <a:ext uri="{FF2B5EF4-FFF2-40B4-BE49-F238E27FC236}">
                <a16:creationId xmlns:a16="http://schemas.microsoft.com/office/drawing/2014/main" id="{ED9B8F17-AFF2-9A48-818B-D2196F9ABBB6}"/>
              </a:ext>
            </a:extLst>
          </p:cNvPr>
          <p:cNvSpPr>
            <a:spLocks noGrp="1"/>
          </p:cNvSpPr>
          <p:nvPr>
            <p:ph idx="1"/>
          </p:nvPr>
        </p:nvSpPr>
        <p:spPr>
          <a:xfrm>
            <a:off x="1069848" y="2121408"/>
            <a:ext cx="5666618" cy="4050792"/>
          </a:xfrm>
        </p:spPr>
        <p:txBody>
          <a:bodyPr/>
          <a:lstStyle/>
          <a:p>
            <a:pPr indent="-228600">
              <a:spcAft>
                <a:spcPts val="600"/>
              </a:spcAft>
              <a:buFont typeface="Arial" panose="020B0604020202020204" pitchFamily="34" charset="0"/>
              <a:buChar char="•"/>
            </a:pPr>
            <a:r>
              <a:rPr lang="en-US" dirty="0">
                <a:solidFill>
                  <a:schemeClr val="tx1">
                    <a:alpha val="80000"/>
                  </a:schemeClr>
                </a:solidFill>
                <a:cs typeface="Calibri"/>
              </a:rPr>
              <a:t>Many causes of an elevated BNP </a:t>
            </a:r>
          </a:p>
          <a:p>
            <a:pPr indent="-228600">
              <a:spcAft>
                <a:spcPts val="600"/>
              </a:spcAft>
              <a:buFont typeface="Arial" panose="020B0604020202020204" pitchFamily="34" charset="0"/>
              <a:buChar char="•"/>
            </a:pPr>
            <a:r>
              <a:rPr lang="en-US" dirty="0">
                <a:solidFill>
                  <a:schemeClr val="tx1">
                    <a:alpha val="80000"/>
                  </a:schemeClr>
                </a:solidFill>
                <a:cs typeface="Calibri"/>
              </a:rPr>
              <a:t>Invasive monitoring did not improve outcomes</a:t>
            </a:r>
          </a:p>
          <a:p>
            <a:pPr indent="-228600">
              <a:spcAft>
                <a:spcPts val="600"/>
              </a:spcAft>
              <a:buFont typeface="Arial" panose="020B0604020202020204" pitchFamily="34" charset="0"/>
              <a:buChar char="•"/>
            </a:pPr>
            <a:r>
              <a:rPr lang="en-US" dirty="0">
                <a:solidFill>
                  <a:schemeClr val="tx1">
                    <a:alpha val="80000"/>
                  </a:schemeClr>
                </a:solidFill>
              </a:rPr>
              <a:t>ESCAPE trial (2005)</a:t>
            </a:r>
          </a:p>
          <a:p>
            <a:pPr lvl="1" indent="-228600">
              <a:spcAft>
                <a:spcPts val="600"/>
              </a:spcAft>
              <a:buFont typeface="Arial" panose="020B0604020202020204" pitchFamily="34" charset="0"/>
              <a:buChar char="•"/>
            </a:pPr>
            <a:r>
              <a:rPr lang="en-US" sz="2000" dirty="0">
                <a:solidFill>
                  <a:schemeClr val="tx1">
                    <a:alpha val="80000"/>
                  </a:schemeClr>
                </a:solidFill>
              </a:rPr>
              <a:t>Take home message: pulmonary arterial catheter use to guide therapy in HF does NOT improve survival AND increases adverse events</a:t>
            </a:r>
            <a:endParaRPr lang="en-US" sz="2000" dirty="0">
              <a:solidFill>
                <a:schemeClr val="tx1">
                  <a:alpha val="80000"/>
                </a:schemeClr>
              </a:solidFill>
              <a:cs typeface="Calibri"/>
            </a:endParaRPr>
          </a:p>
          <a:p>
            <a:pPr lvl="1" indent="-228600">
              <a:spcAft>
                <a:spcPts val="600"/>
              </a:spcAft>
              <a:buFont typeface="Arial" panose="020B0604020202020204" pitchFamily="34" charset="0"/>
              <a:buChar char="•"/>
            </a:pPr>
            <a:r>
              <a:rPr lang="en-US" sz="2000" dirty="0">
                <a:solidFill>
                  <a:schemeClr val="tx1">
                    <a:alpha val="80000"/>
                  </a:schemeClr>
                </a:solidFill>
              </a:rPr>
              <a:t>Indicated when clinical assessment not able to be done</a:t>
            </a:r>
            <a:endParaRPr lang="en-US" sz="2000" dirty="0">
              <a:solidFill>
                <a:schemeClr val="tx1">
                  <a:alpha val="80000"/>
                </a:schemeClr>
              </a:solidFill>
              <a:cs typeface="Calibri"/>
            </a:endParaRPr>
          </a:p>
          <a:p>
            <a:endParaRPr lang="en-US" dirty="0"/>
          </a:p>
        </p:txBody>
      </p:sp>
      <p:pic>
        <p:nvPicPr>
          <p:cNvPr id="4" name="Content Placeholder 3" descr="IMG_74450E365279-1.jpeg">
            <a:extLst>
              <a:ext uri="{FF2B5EF4-FFF2-40B4-BE49-F238E27FC236}">
                <a16:creationId xmlns:a16="http://schemas.microsoft.com/office/drawing/2014/main" id="{16D13B85-3E99-4744-8ED9-7BD760751EA9}"/>
              </a:ext>
            </a:extLst>
          </p:cNvPr>
          <p:cNvPicPr>
            <a:picLocks noChangeAspect="1"/>
          </p:cNvPicPr>
          <p:nvPr/>
        </p:nvPicPr>
        <p:blipFill rotWithShape="1">
          <a:blip r:embed="rId2">
            <a:extLst>
              <a:ext uri="{28A0092B-C50C-407E-A947-70E740481C1C}">
                <a14:useLocalDpi xmlns:a14="http://schemas.microsoft.com/office/drawing/2010/main" val="0"/>
              </a:ext>
            </a:extLst>
          </a:blip>
          <a:srcRect l="-5743" t="10602" r="-6419" b="16099"/>
          <a:stretch/>
        </p:blipFill>
        <p:spPr>
          <a:xfrm>
            <a:off x="8228002" y="484632"/>
            <a:ext cx="3485387" cy="5876196"/>
          </a:xfrm>
          <a:prstGeom prst="rect">
            <a:avLst/>
          </a:prstGeom>
        </p:spPr>
      </p:pic>
    </p:spTree>
    <p:extLst>
      <p:ext uri="{BB962C8B-B14F-4D97-AF65-F5344CB8AC3E}">
        <p14:creationId xmlns:p14="http://schemas.microsoft.com/office/powerpoint/2010/main" val="239958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FDFA-2818-904A-B013-394BDB4C093B}"/>
              </a:ext>
            </a:extLst>
          </p:cNvPr>
          <p:cNvSpPr>
            <a:spLocks noGrp="1"/>
          </p:cNvSpPr>
          <p:nvPr>
            <p:ph type="title"/>
          </p:nvPr>
        </p:nvSpPr>
        <p:spPr/>
        <p:txBody>
          <a:bodyPr/>
          <a:lstStyle/>
          <a:p>
            <a:r>
              <a:rPr lang="en-US" dirty="0">
                <a:solidFill>
                  <a:schemeClr val="tx1"/>
                </a:solidFill>
                <a:ea typeface="+mj-lt"/>
                <a:cs typeface="+mj-lt"/>
              </a:rPr>
              <a:t>Poor Prognostic Factors</a:t>
            </a:r>
            <a:endParaRPr lang="en-US" dirty="0">
              <a:solidFill>
                <a:schemeClr val="tx1"/>
              </a:solidFill>
            </a:endParaRPr>
          </a:p>
        </p:txBody>
      </p:sp>
      <p:sp>
        <p:nvSpPr>
          <p:cNvPr id="3" name="Content Placeholder 2">
            <a:extLst>
              <a:ext uri="{FF2B5EF4-FFF2-40B4-BE49-F238E27FC236}">
                <a16:creationId xmlns:a16="http://schemas.microsoft.com/office/drawing/2014/main" id="{9674A535-42D3-3A48-96BB-4FFD7F820F36}"/>
              </a:ext>
            </a:extLst>
          </p:cNvPr>
          <p:cNvSpPr>
            <a:spLocks noGrp="1"/>
          </p:cNvSpPr>
          <p:nvPr>
            <p:ph idx="1"/>
          </p:nvPr>
        </p:nvSpPr>
        <p:spPr>
          <a:xfrm>
            <a:off x="1069848" y="2121408"/>
            <a:ext cx="4821666" cy="4050792"/>
          </a:xfrm>
        </p:spPr>
        <p:txBody>
          <a:bodyPr/>
          <a:lstStyle/>
          <a:p>
            <a:r>
              <a:rPr lang="en-US" dirty="0">
                <a:ea typeface="+mn-lt"/>
                <a:cs typeface="+mn-lt"/>
              </a:rPr>
              <a:t>Clinical:</a:t>
            </a:r>
          </a:p>
          <a:p>
            <a:pPr lvl="1"/>
            <a:r>
              <a:rPr lang="en-US" sz="2800" dirty="0">
                <a:ea typeface="+mn-lt"/>
                <a:cs typeface="+mn-lt"/>
              </a:rPr>
              <a:t>Higher NYHA class</a:t>
            </a:r>
          </a:p>
          <a:p>
            <a:pPr lvl="1"/>
            <a:r>
              <a:rPr lang="en-US" sz="2800" dirty="0">
                <a:ea typeface="+mn-lt"/>
                <a:cs typeface="+mn-lt"/>
              </a:rPr>
              <a:t>SBP &lt;100</a:t>
            </a:r>
          </a:p>
          <a:p>
            <a:pPr lvl="1"/>
            <a:r>
              <a:rPr lang="en-US" sz="2800" dirty="0">
                <a:ea typeface="+mn-lt"/>
                <a:cs typeface="+mn-lt"/>
              </a:rPr>
              <a:t>Moderate to severe mitral regurgitation </a:t>
            </a:r>
          </a:p>
          <a:p>
            <a:r>
              <a:rPr lang="en-US" dirty="0">
                <a:ea typeface="+mn-lt"/>
                <a:cs typeface="+mn-lt"/>
              </a:rPr>
              <a:t>Laboratory:</a:t>
            </a:r>
          </a:p>
          <a:p>
            <a:pPr lvl="1"/>
            <a:r>
              <a:rPr lang="en-US" sz="2800" dirty="0">
                <a:ea typeface="+mn-lt"/>
                <a:cs typeface="+mn-lt"/>
              </a:rPr>
              <a:t>Hyponatremia </a:t>
            </a:r>
          </a:p>
          <a:p>
            <a:pPr lvl="1"/>
            <a:r>
              <a:rPr lang="en-US" sz="2800" dirty="0">
                <a:ea typeface="+mn-lt"/>
                <a:cs typeface="+mn-lt"/>
              </a:rPr>
              <a:t>Renal insufficiency </a:t>
            </a:r>
          </a:p>
          <a:p>
            <a:endParaRPr lang="en-US" dirty="0"/>
          </a:p>
        </p:txBody>
      </p:sp>
      <p:sp>
        <p:nvSpPr>
          <p:cNvPr id="4" name="TextBox 3">
            <a:extLst>
              <a:ext uri="{FF2B5EF4-FFF2-40B4-BE49-F238E27FC236}">
                <a16:creationId xmlns:a16="http://schemas.microsoft.com/office/drawing/2014/main" id="{1C4D5A89-AC45-A941-A3D9-4079F731E6E9}"/>
              </a:ext>
            </a:extLst>
          </p:cNvPr>
          <p:cNvSpPr txBox="1"/>
          <p:nvPr/>
        </p:nvSpPr>
        <p:spPr>
          <a:xfrm>
            <a:off x="6972362" y="2291788"/>
            <a:ext cx="4149790" cy="3077766"/>
          </a:xfrm>
          <a:prstGeom prst="rect">
            <a:avLst/>
          </a:prstGeom>
          <a:noFill/>
        </p:spPr>
        <p:txBody>
          <a:bodyPr wrap="none" rtlCol="0">
            <a:spAutoFit/>
          </a:bodyPr>
          <a:lstStyle/>
          <a:p>
            <a:r>
              <a:rPr lang="en-US" dirty="0">
                <a:cs typeface="Calibri"/>
              </a:rPr>
              <a:t>EKG/ECHO: </a:t>
            </a:r>
            <a:endParaRPr lang="en-US" dirty="0">
              <a:ea typeface="+mn-lt"/>
              <a:cs typeface="+mn-lt"/>
            </a:endParaRPr>
          </a:p>
          <a:p>
            <a:pPr lvl="1"/>
            <a:r>
              <a:rPr lang="en-US" sz="2800" dirty="0">
                <a:cs typeface="Calibri"/>
              </a:rPr>
              <a:t>Sever LV dysfunction </a:t>
            </a:r>
            <a:endParaRPr lang="en-US" sz="2800" dirty="0">
              <a:ea typeface="+mn-lt"/>
              <a:cs typeface="+mn-lt"/>
            </a:endParaRPr>
          </a:p>
          <a:p>
            <a:pPr lvl="1"/>
            <a:r>
              <a:rPr lang="en-US" sz="2800" dirty="0">
                <a:cs typeface="Calibri"/>
              </a:rPr>
              <a:t>QRS &gt; 120msec </a:t>
            </a:r>
          </a:p>
          <a:p>
            <a:r>
              <a:rPr lang="en-US" dirty="0">
                <a:cs typeface="Calibri"/>
              </a:rPr>
              <a:t>Associated Conditions: </a:t>
            </a:r>
          </a:p>
          <a:p>
            <a:pPr lvl="1"/>
            <a:r>
              <a:rPr lang="en-US" sz="2800" b="1" dirty="0">
                <a:cs typeface="Calibri"/>
              </a:rPr>
              <a:t>Anemia</a:t>
            </a:r>
            <a:r>
              <a:rPr lang="en-US" sz="2800" dirty="0">
                <a:cs typeface="Calibri"/>
              </a:rPr>
              <a:t> </a:t>
            </a:r>
          </a:p>
          <a:p>
            <a:pPr lvl="1"/>
            <a:r>
              <a:rPr lang="en-US" sz="2800" dirty="0">
                <a:cs typeface="Calibri"/>
              </a:rPr>
              <a:t>A-fib</a:t>
            </a:r>
          </a:p>
          <a:p>
            <a:pPr lvl="1"/>
            <a:r>
              <a:rPr lang="en-US" sz="2800" dirty="0">
                <a:cs typeface="Calibri"/>
              </a:rPr>
              <a:t>Diabetes mellitus </a:t>
            </a:r>
          </a:p>
          <a:p>
            <a:endParaRPr lang="en-US" dirty="0"/>
          </a:p>
        </p:txBody>
      </p:sp>
    </p:spTree>
    <p:extLst>
      <p:ext uri="{BB962C8B-B14F-4D97-AF65-F5344CB8AC3E}">
        <p14:creationId xmlns:p14="http://schemas.microsoft.com/office/powerpoint/2010/main" val="25584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4D62-7FBE-5A4E-9320-0DBE3CA36C69}"/>
              </a:ext>
            </a:extLst>
          </p:cNvPr>
          <p:cNvSpPr>
            <a:spLocks noGrp="1"/>
          </p:cNvSpPr>
          <p:nvPr>
            <p:ph type="title"/>
          </p:nvPr>
        </p:nvSpPr>
        <p:spPr/>
        <p:txBody>
          <a:bodyPr/>
          <a:lstStyle/>
          <a:p>
            <a:pPr algn="ctr"/>
            <a:r>
              <a:rPr lang="en-US" dirty="0"/>
              <a:t>Common Clinical Scenario:</a:t>
            </a:r>
          </a:p>
        </p:txBody>
      </p:sp>
      <p:sp>
        <p:nvSpPr>
          <p:cNvPr id="3" name="Content Placeholder 2">
            <a:extLst>
              <a:ext uri="{FF2B5EF4-FFF2-40B4-BE49-F238E27FC236}">
                <a16:creationId xmlns:a16="http://schemas.microsoft.com/office/drawing/2014/main" id="{20D00D32-22B3-4F42-801A-99FD3C57F673}"/>
              </a:ext>
            </a:extLst>
          </p:cNvPr>
          <p:cNvSpPr>
            <a:spLocks noGrp="1"/>
          </p:cNvSpPr>
          <p:nvPr>
            <p:ph idx="1"/>
          </p:nvPr>
        </p:nvSpPr>
        <p:spPr/>
        <p:txBody>
          <a:bodyPr/>
          <a:lstStyle/>
          <a:p>
            <a:r>
              <a:rPr lang="en-US" dirty="0"/>
              <a:t>Patient admitted for HF exacerbation, already on Lasix IV pushes BID</a:t>
            </a:r>
          </a:p>
          <a:p>
            <a:r>
              <a:rPr lang="en-US" dirty="0"/>
              <a:t>You are on nights and are paged about his BP being soft, was 130/90 before, now 100/70</a:t>
            </a:r>
          </a:p>
        </p:txBody>
      </p:sp>
    </p:spTree>
    <p:extLst>
      <p:ext uri="{BB962C8B-B14F-4D97-AF65-F5344CB8AC3E}">
        <p14:creationId xmlns:p14="http://schemas.microsoft.com/office/powerpoint/2010/main" val="3258337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31EC-31C9-6041-A7FD-EADE4DAE1BF1}"/>
              </a:ext>
            </a:extLst>
          </p:cNvPr>
          <p:cNvSpPr>
            <a:spLocks noGrp="1"/>
          </p:cNvSpPr>
          <p:nvPr>
            <p:ph type="title"/>
          </p:nvPr>
        </p:nvSpPr>
        <p:spPr>
          <a:xfrm>
            <a:off x="768907" y="496207"/>
            <a:ext cx="10058400" cy="1609344"/>
          </a:xfrm>
        </p:spPr>
        <p:txBody>
          <a:bodyPr/>
          <a:lstStyle/>
          <a:p>
            <a:pPr algn="ctr"/>
            <a:r>
              <a:rPr lang="en-US" dirty="0"/>
              <a:t>Bp dropping</a:t>
            </a:r>
          </a:p>
        </p:txBody>
      </p:sp>
      <p:sp>
        <p:nvSpPr>
          <p:cNvPr id="3" name="Content Placeholder 2">
            <a:extLst>
              <a:ext uri="{FF2B5EF4-FFF2-40B4-BE49-F238E27FC236}">
                <a16:creationId xmlns:a16="http://schemas.microsoft.com/office/drawing/2014/main" id="{8C45B012-94DA-8140-A1A9-0DDDEE1A893B}"/>
              </a:ext>
            </a:extLst>
          </p:cNvPr>
          <p:cNvSpPr>
            <a:spLocks noGrp="1"/>
          </p:cNvSpPr>
          <p:nvPr>
            <p:ph idx="1"/>
          </p:nvPr>
        </p:nvSpPr>
        <p:spPr>
          <a:xfrm>
            <a:off x="768907" y="2190856"/>
            <a:ext cx="10058400" cy="4050792"/>
          </a:xfrm>
        </p:spPr>
        <p:txBody>
          <a:bodyPr>
            <a:normAutofit/>
          </a:bodyPr>
          <a:lstStyle/>
          <a:p>
            <a:pPr marL="0" indent="0" algn="ctr">
              <a:buNone/>
            </a:pPr>
            <a:r>
              <a:rPr lang="en-US" sz="6600" dirty="0"/>
              <a:t>90/70</a:t>
            </a:r>
          </a:p>
        </p:txBody>
      </p:sp>
    </p:spTree>
    <p:extLst>
      <p:ext uri="{BB962C8B-B14F-4D97-AF65-F5344CB8AC3E}">
        <p14:creationId xmlns:p14="http://schemas.microsoft.com/office/powerpoint/2010/main" val="2582853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DB1DA-4CB1-9C48-93F7-386B09A1606D}"/>
              </a:ext>
            </a:extLst>
          </p:cNvPr>
          <p:cNvSpPr>
            <a:spLocks noGrp="1"/>
          </p:cNvSpPr>
          <p:nvPr>
            <p:ph type="title"/>
          </p:nvPr>
        </p:nvSpPr>
        <p:spPr>
          <a:xfrm>
            <a:off x="6386284" y="484632"/>
            <a:ext cx="4741963" cy="1971964"/>
          </a:xfrm>
        </p:spPr>
        <p:txBody>
          <a:bodyPr>
            <a:normAutofit/>
          </a:bodyPr>
          <a:lstStyle/>
          <a:p>
            <a:r>
              <a:rPr lang="en-US" sz="4800">
                <a:solidFill>
                  <a:schemeClr val="tx1"/>
                </a:solidFill>
              </a:rPr>
              <a:t>BP still dropping</a:t>
            </a:r>
          </a:p>
        </p:txBody>
      </p:sp>
      <p:sp>
        <p:nvSpPr>
          <p:cNvPr id="13" name="Freeform: Shape 12">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lipart&#10;&#10;Description automatically generated">
            <a:extLst>
              <a:ext uri="{FF2B5EF4-FFF2-40B4-BE49-F238E27FC236}">
                <a16:creationId xmlns:a16="http://schemas.microsoft.com/office/drawing/2014/main" id="{625CEA99-0A8B-E942-9CE6-47774F74AD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5705" y="1287596"/>
            <a:ext cx="3029057" cy="4373733"/>
          </a:xfrm>
          <a:prstGeom prst="rect">
            <a:avLst/>
          </a:prstGeom>
        </p:spPr>
      </p:pic>
      <p:sp>
        <p:nvSpPr>
          <p:cNvPr id="3" name="Content Placeholder 2">
            <a:extLst>
              <a:ext uri="{FF2B5EF4-FFF2-40B4-BE49-F238E27FC236}">
                <a16:creationId xmlns:a16="http://schemas.microsoft.com/office/drawing/2014/main" id="{84B72292-1179-364C-9B99-CAD97A386642}"/>
              </a:ext>
            </a:extLst>
          </p:cNvPr>
          <p:cNvSpPr>
            <a:spLocks noGrp="1"/>
          </p:cNvSpPr>
          <p:nvPr>
            <p:ph idx="1"/>
          </p:nvPr>
        </p:nvSpPr>
        <p:spPr>
          <a:xfrm>
            <a:off x="6386286" y="2456596"/>
            <a:ext cx="4741962" cy="3715603"/>
          </a:xfrm>
        </p:spPr>
        <p:txBody>
          <a:bodyPr>
            <a:normAutofit/>
          </a:bodyPr>
          <a:lstStyle/>
          <a:p>
            <a:pPr marL="0" indent="0">
              <a:buNone/>
            </a:pPr>
            <a:r>
              <a:rPr lang="en-US" sz="9600" dirty="0"/>
              <a:t>  80/40</a:t>
            </a:r>
          </a:p>
          <a:p>
            <a:endParaRPr lang="en-US" dirty="0"/>
          </a:p>
        </p:txBody>
      </p:sp>
      <p:grpSp>
        <p:nvGrpSpPr>
          <p:cNvPr id="15" name="Group 14">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TextBox 5">
            <a:extLst>
              <a:ext uri="{FF2B5EF4-FFF2-40B4-BE49-F238E27FC236}">
                <a16:creationId xmlns:a16="http://schemas.microsoft.com/office/drawing/2014/main" id="{CAC5E197-6928-F545-9020-86B963C51C4A}"/>
              </a:ext>
            </a:extLst>
          </p:cNvPr>
          <p:cNvSpPr txBox="1"/>
          <p:nvPr/>
        </p:nvSpPr>
        <p:spPr>
          <a:xfrm>
            <a:off x="1320789" y="5461274"/>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nservationbytes.com/2011/04/14/getting-conservation-stakeholders-involve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51721419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10;&#10;Description automatically generated">
            <a:extLst>
              <a:ext uri="{FF2B5EF4-FFF2-40B4-BE49-F238E27FC236}">
                <a16:creationId xmlns:a16="http://schemas.microsoft.com/office/drawing/2014/main" id="{32E7CC77-B47B-2646-8260-CC8B4D14B58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35844" y="1140768"/>
            <a:ext cx="7720312" cy="5717232"/>
          </a:xfrm>
        </p:spPr>
      </p:pic>
      <p:sp>
        <p:nvSpPr>
          <p:cNvPr id="6" name="TextBox 5">
            <a:extLst>
              <a:ext uri="{FF2B5EF4-FFF2-40B4-BE49-F238E27FC236}">
                <a16:creationId xmlns:a16="http://schemas.microsoft.com/office/drawing/2014/main" id="{566561EA-3CC5-3044-BF4E-437098AB28E3}"/>
              </a:ext>
            </a:extLst>
          </p:cNvPr>
          <p:cNvSpPr txBox="1"/>
          <p:nvPr/>
        </p:nvSpPr>
        <p:spPr>
          <a:xfrm>
            <a:off x="3764628" y="6172200"/>
            <a:ext cx="4669093" cy="230832"/>
          </a:xfrm>
          <a:prstGeom prst="rect">
            <a:avLst/>
          </a:prstGeom>
          <a:noFill/>
        </p:spPr>
        <p:txBody>
          <a:bodyPr wrap="square" rtlCol="0">
            <a:spAutoFit/>
          </a:bodyPr>
          <a:lstStyle/>
          <a:p>
            <a:r>
              <a:rPr lang="en-US" sz="900">
                <a:hlinkClick r:id="rId3" tooltip="https://freepngimg.com/png/20354-powerpuff-girls-transparent-image"/>
              </a:rPr>
              <a:t>This Photo</a:t>
            </a:r>
            <a:r>
              <a:rPr lang="en-US" sz="900"/>
              <a:t> by Unknown Author is licensed under </a:t>
            </a:r>
            <a:r>
              <a:rPr lang="en-US" sz="900">
                <a:hlinkClick r:id="rId4" tooltip="https://creativecommons.org/licenses/by-nc/3.0/"/>
              </a:rPr>
              <a:t>CC BY-NC</a:t>
            </a:r>
            <a:endParaRPr lang="en-US" sz="900"/>
          </a:p>
        </p:txBody>
      </p:sp>
      <p:sp>
        <p:nvSpPr>
          <p:cNvPr id="9" name="TextBox 8">
            <a:extLst>
              <a:ext uri="{FF2B5EF4-FFF2-40B4-BE49-F238E27FC236}">
                <a16:creationId xmlns:a16="http://schemas.microsoft.com/office/drawing/2014/main" id="{019ADCC6-EB5B-2141-97BC-C5EF22AA7D02}"/>
              </a:ext>
            </a:extLst>
          </p:cNvPr>
          <p:cNvSpPr txBox="1"/>
          <p:nvPr/>
        </p:nvSpPr>
        <p:spPr>
          <a:xfrm>
            <a:off x="4502552" y="162580"/>
            <a:ext cx="3624967" cy="523220"/>
          </a:xfrm>
          <a:prstGeom prst="rect">
            <a:avLst/>
          </a:prstGeom>
          <a:noFill/>
        </p:spPr>
        <p:txBody>
          <a:bodyPr wrap="none" rtlCol="0">
            <a:spAutoFit/>
          </a:bodyPr>
          <a:lstStyle/>
          <a:p>
            <a:r>
              <a:rPr lang="en-US" sz="2800" b="1" dirty="0"/>
              <a:t>Intern to the rescue</a:t>
            </a:r>
          </a:p>
        </p:txBody>
      </p:sp>
    </p:spTree>
    <p:extLst>
      <p:ext uri="{BB962C8B-B14F-4D97-AF65-F5344CB8AC3E}">
        <p14:creationId xmlns:p14="http://schemas.microsoft.com/office/powerpoint/2010/main" val="185122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16BA-344D-AE4D-93D1-24EE96A805E9}"/>
              </a:ext>
            </a:extLst>
          </p:cNvPr>
          <p:cNvSpPr>
            <a:spLocks noGrp="1"/>
          </p:cNvSpPr>
          <p:nvPr>
            <p:ph type="title"/>
          </p:nvPr>
        </p:nvSpPr>
        <p:spPr>
          <a:xfrm>
            <a:off x="8156350" y="484632"/>
            <a:ext cx="3544035" cy="1609344"/>
          </a:xfrm>
          <a:ln>
            <a:noFill/>
          </a:ln>
        </p:spPr>
        <p:txBody>
          <a:bodyPr>
            <a:normAutofit/>
          </a:bodyPr>
          <a:lstStyle/>
          <a:p>
            <a:r>
              <a:rPr lang="en-US" sz="3200"/>
              <a:t>How many HF admissions per year in the country</a:t>
            </a:r>
          </a:p>
        </p:txBody>
      </p:sp>
      <p:pic>
        <p:nvPicPr>
          <p:cNvPr id="5" name="Picture 4" descr="Diagram&#10;&#10;Description automatically generated">
            <a:extLst>
              <a:ext uri="{FF2B5EF4-FFF2-40B4-BE49-F238E27FC236}">
                <a16:creationId xmlns:a16="http://schemas.microsoft.com/office/drawing/2014/main" id="{BDB7CB52-C199-0D40-BDE3-FFDD622A099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81083" y="640080"/>
            <a:ext cx="5588101" cy="5588101"/>
          </a:xfrm>
          <a:prstGeom prst="rect">
            <a:avLst/>
          </a:prstGeom>
        </p:spPr>
      </p:pic>
      <p:sp>
        <p:nvSpPr>
          <p:cNvPr id="3" name="Content Placeholder 2">
            <a:extLst>
              <a:ext uri="{FF2B5EF4-FFF2-40B4-BE49-F238E27FC236}">
                <a16:creationId xmlns:a16="http://schemas.microsoft.com/office/drawing/2014/main" id="{329A7B93-5BBE-6E45-9284-359BDD94DE30}"/>
              </a:ext>
            </a:extLst>
          </p:cNvPr>
          <p:cNvSpPr>
            <a:spLocks noGrp="1"/>
          </p:cNvSpPr>
          <p:nvPr>
            <p:ph idx="1"/>
          </p:nvPr>
        </p:nvSpPr>
        <p:spPr>
          <a:xfrm>
            <a:off x="8156351" y="2121408"/>
            <a:ext cx="3544034" cy="4050792"/>
          </a:xfrm>
        </p:spPr>
        <p:txBody>
          <a:bodyPr>
            <a:normAutofit/>
          </a:bodyPr>
          <a:lstStyle/>
          <a:p>
            <a:r>
              <a:rPr lang="en-US" sz="1600"/>
              <a:t>Average of 57 million HF admissions per year in United States</a:t>
            </a:r>
          </a:p>
        </p:txBody>
      </p:sp>
      <p:grpSp>
        <p:nvGrpSpPr>
          <p:cNvPr id="13" name="Group 12">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C827005A-C47B-104A-82AD-2DD049B9F7F2}"/>
              </a:ext>
            </a:extLst>
          </p:cNvPr>
          <p:cNvSpPr txBox="1"/>
          <p:nvPr/>
        </p:nvSpPr>
        <p:spPr>
          <a:xfrm>
            <a:off x="4227114" y="6028126"/>
            <a:ext cx="26420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ashokbhatia.wordpress.com/2016/05/04/the-perils-of-being-a-pati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894201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6201-15AA-684D-B977-16346DF63BE4}"/>
              </a:ext>
            </a:extLst>
          </p:cNvPr>
          <p:cNvSpPr>
            <a:spLocks noGrp="1"/>
          </p:cNvSpPr>
          <p:nvPr>
            <p:ph type="title"/>
          </p:nvPr>
        </p:nvSpPr>
        <p:spPr/>
        <p:txBody>
          <a:bodyPr/>
          <a:lstStyle/>
          <a:p>
            <a:pPr algn="ctr"/>
            <a:r>
              <a:rPr lang="en-US" dirty="0"/>
              <a:t>Examine bedside</a:t>
            </a:r>
          </a:p>
        </p:txBody>
      </p:sp>
      <p:sp>
        <p:nvSpPr>
          <p:cNvPr id="3" name="Content Placeholder 2">
            <a:extLst>
              <a:ext uri="{FF2B5EF4-FFF2-40B4-BE49-F238E27FC236}">
                <a16:creationId xmlns:a16="http://schemas.microsoft.com/office/drawing/2014/main" id="{CBB360C3-3E02-D84B-8C3F-A089102D8648}"/>
              </a:ext>
            </a:extLst>
          </p:cNvPr>
          <p:cNvSpPr>
            <a:spLocks noGrp="1"/>
          </p:cNvSpPr>
          <p:nvPr>
            <p:ph idx="1"/>
          </p:nvPr>
        </p:nvSpPr>
        <p:spPr/>
        <p:txBody>
          <a:bodyPr/>
          <a:lstStyle/>
          <a:p>
            <a:pPr algn="ctr"/>
            <a:r>
              <a:rPr lang="en-US" dirty="0"/>
              <a:t>Patient Confused + Cold extremities</a:t>
            </a:r>
          </a:p>
        </p:txBody>
      </p:sp>
    </p:spTree>
    <p:extLst>
      <p:ext uri="{BB962C8B-B14F-4D97-AF65-F5344CB8AC3E}">
        <p14:creationId xmlns:p14="http://schemas.microsoft.com/office/powerpoint/2010/main" val="3069784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2732D4C-DC3D-9348-AA45-4729351FA581}"/>
              </a:ext>
            </a:extLst>
          </p:cNvPr>
          <p:cNvSpPr>
            <a:spLocks noGrp="1"/>
          </p:cNvSpPr>
          <p:nvPr>
            <p:ph type="title"/>
          </p:nvPr>
        </p:nvSpPr>
        <p:spPr>
          <a:xfrm>
            <a:off x="1069848" y="484632"/>
            <a:ext cx="10058400" cy="1609344"/>
          </a:xfrm>
        </p:spPr>
        <p:txBody>
          <a:bodyPr>
            <a:normAutofit/>
          </a:bodyPr>
          <a:lstStyle/>
          <a:p>
            <a:r>
              <a:rPr lang="en-US" dirty="0"/>
              <a:t>Cardiogenic shock</a:t>
            </a:r>
            <a:endParaRPr lang="en-US"/>
          </a:p>
        </p:txBody>
      </p:sp>
      <p:pic>
        <p:nvPicPr>
          <p:cNvPr id="5" name="Picture 4" descr="Shape&#10;&#10;Description automatically generated">
            <a:extLst>
              <a:ext uri="{FF2B5EF4-FFF2-40B4-BE49-F238E27FC236}">
                <a16:creationId xmlns:a16="http://schemas.microsoft.com/office/drawing/2014/main" id="{427C31C8-F308-1446-847A-019078C7167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7496" r="2" b="22828"/>
          <a:stretch/>
        </p:blipFill>
        <p:spPr>
          <a:xfrm>
            <a:off x="1007196" y="2265037"/>
            <a:ext cx="5088800" cy="4392652"/>
          </a:xfrm>
          <a:prstGeom prst="rect">
            <a:avLst/>
          </a:prstGeom>
        </p:spPr>
      </p:pic>
      <p:sp>
        <p:nvSpPr>
          <p:cNvPr id="3" name="Content Placeholder 2">
            <a:extLst>
              <a:ext uri="{FF2B5EF4-FFF2-40B4-BE49-F238E27FC236}">
                <a16:creationId xmlns:a16="http://schemas.microsoft.com/office/drawing/2014/main" id="{E4B9E8B0-BD14-E04B-AA5A-F2C251850606}"/>
              </a:ext>
            </a:extLst>
          </p:cNvPr>
          <p:cNvSpPr>
            <a:spLocks noGrp="1"/>
          </p:cNvSpPr>
          <p:nvPr>
            <p:ph idx="1"/>
          </p:nvPr>
        </p:nvSpPr>
        <p:spPr>
          <a:xfrm>
            <a:off x="6496216" y="2320412"/>
            <a:ext cx="4632031" cy="3851787"/>
          </a:xfrm>
        </p:spPr>
        <p:txBody>
          <a:bodyPr anchor="ctr">
            <a:normAutofit/>
          </a:bodyPr>
          <a:lstStyle/>
          <a:p>
            <a:r>
              <a:rPr lang="en-US" dirty="0"/>
              <a:t>Call ICU for an </a:t>
            </a:r>
            <a:r>
              <a:rPr lang="en-US" dirty="0" err="1"/>
              <a:t>Ionotrope</a:t>
            </a:r>
            <a:r>
              <a:rPr lang="en-US" dirty="0"/>
              <a:t> drip(Milrinone/Dobutamine) while they continue diuresis with probably IV continuous Lasix drip</a:t>
            </a:r>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6EDC42E-FB32-2B4B-815C-550A91114288}"/>
              </a:ext>
            </a:extLst>
          </p:cNvPr>
          <p:cNvSpPr txBox="1"/>
          <p:nvPr/>
        </p:nvSpPr>
        <p:spPr>
          <a:xfrm>
            <a:off x="3453926" y="5972140"/>
            <a:ext cx="26420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pngall.com/sick-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630908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FED5-A41A-174C-9051-AF67C72A573B}"/>
              </a:ext>
            </a:extLst>
          </p:cNvPr>
          <p:cNvSpPr>
            <a:spLocks noGrp="1"/>
          </p:cNvSpPr>
          <p:nvPr>
            <p:ph type="title"/>
          </p:nvPr>
        </p:nvSpPr>
        <p:spPr/>
        <p:txBody>
          <a:bodyPr/>
          <a:lstStyle/>
          <a:p>
            <a:r>
              <a:rPr lang="en-US" dirty="0"/>
              <a:t>CASE #4</a:t>
            </a:r>
          </a:p>
        </p:txBody>
      </p:sp>
      <p:sp>
        <p:nvSpPr>
          <p:cNvPr id="3" name="Content Placeholder 2">
            <a:extLst>
              <a:ext uri="{FF2B5EF4-FFF2-40B4-BE49-F238E27FC236}">
                <a16:creationId xmlns:a16="http://schemas.microsoft.com/office/drawing/2014/main" id="{4B4B1C6C-430A-B34B-8BC1-14100028A091}"/>
              </a:ext>
            </a:extLst>
          </p:cNvPr>
          <p:cNvSpPr>
            <a:spLocks noGrp="1"/>
          </p:cNvSpPr>
          <p:nvPr>
            <p:ph idx="1"/>
          </p:nvPr>
        </p:nvSpPr>
        <p:spPr/>
        <p:txBody>
          <a:bodyPr>
            <a:normAutofit lnSpcReduction="10000"/>
          </a:bodyPr>
          <a:lstStyle/>
          <a:p>
            <a:pPr marL="0" indent="0">
              <a:buNone/>
            </a:pPr>
            <a:r>
              <a:rPr lang="en-US" dirty="0">
                <a:solidFill>
                  <a:schemeClr val="tx1">
                    <a:alpha val="80000"/>
                  </a:schemeClr>
                </a:solidFill>
                <a:ea typeface="+mn-lt"/>
                <a:cs typeface="+mn-lt"/>
              </a:rPr>
              <a:t>A 75-year-old woman is hospitalized for a 3-week history of progressive exertional dyspnea, increasing peripheral edema, and mental status changes. For the past 4 nights, she has been sleeping in a recliner instead of her bed. She reports no chest pain. She has a 6-year history of ischemic cardiomyopathy, for which she takes low-dose aspirin, furosemide, carvedilol, lisinopril, digoxin, spironolactone, and as-needed metolazone.</a:t>
            </a:r>
            <a:endParaRPr lang="en-US" dirty="0">
              <a:solidFill>
                <a:schemeClr val="tx1">
                  <a:alpha val="80000"/>
                </a:schemeClr>
              </a:solidFill>
              <a:cs typeface="Calibri"/>
            </a:endParaRPr>
          </a:p>
          <a:p>
            <a:pPr marL="0" indent="0">
              <a:buNone/>
            </a:pPr>
            <a:r>
              <a:rPr lang="en-US" dirty="0">
                <a:solidFill>
                  <a:schemeClr val="tx1">
                    <a:alpha val="80000"/>
                  </a:schemeClr>
                </a:solidFill>
                <a:ea typeface="+mn-lt"/>
                <a:cs typeface="+mn-lt"/>
              </a:rPr>
              <a:t>On physical examination, the patient is afebrile, blood pressure is 84/52 mm Hg, pulse rate is 118/min, and respiration rate is 28/min. Oxygen saturation  is 95% breathing ambient air. She is confused. Jugular venous distention is present. Cardiac examination reveals an S</a:t>
            </a:r>
            <a:r>
              <a:rPr lang="en-US" baseline="-25000" dirty="0">
                <a:solidFill>
                  <a:schemeClr val="tx1">
                    <a:alpha val="80000"/>
                  </a:schemeClr>
                </a:solidFill>
                <a:ea typeface="+mn-lt"/>
                <a:cs typeface="+mn-lt"/>
              </a:rPr>
              <a:t>3</a:t>
            </a:r>
            <a:r>
              <a:rPr lang="en-US" dirty="0">
                <a:solidFill>
                  <a:schemeClr val="tx1">
                    <a:alpha val="80000"/>
                  </a:schemeClr>
                </a:solidFill>
                <a:ea typeface="+mn-lt"/>
                <a:cs typeface="+mn-lt"/>
              </a:rPr>
              <a:t>. There is ascites on abdominal examination. The extremities are cool, and there is lower extremity edema to the knees.</a:t>
            </a:r>
          </a:p>
          <a:p>
            <a:pPr marL="0" indent="0">
              <a:buNone/>
            </a:pPr>
            <a:r>
              <a:rPr lang="en-US" dirty="0">
                <a:solidFill>
                  <a:schemeClr val="tx1">
                    <a:alpha val="80000"/>
                  </a:schemeClr>
                </a:solidFill>
                <a:cs typeface="Calibri"/>
              </a:rPr>
              <a:t>Labs are: ALT 172, AST 163, Creatinine 2.9, Potassium 4.7, Sodium 132</a:t>
            </a:r>
          </a:p>
          <a:p>
            <a:pPr marL="0" indent="0">
              <a:buNone/>
            </a:pPr>
            <a:r>
              <a:rPr lang="en-US" dirty="0">
                <a:solidFill>
                  <a:schemeClr val="tx1">
                    <a:alpha val="80000"/>
                  </a:schemeClr>
                </a:solidFill>
                <a:cs typeface="Calibri"/>
              </a:rPr>
              <a:t>ECG: no acute changes. Previous ECHO shows EF 20%. </a:t>
            </a:r>
          </a:p>
          <a:p>
            <a:endParaRPr lang="en-US" dirty="0"/>
          </a:p>
        </p:txBody>
      </p:sp>
    </p:spTree>
    <p:extLst>
      <p:ext uri="{BB962C8B-B14F-4D97-AF65-F5344CB8AC3E}">
        <p14:creationId xmlns:p14="http://schemas.microsoft.com/office/powerpoint/2010/main" val="2495716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3C96-9267-0E47-B8F6-F6B5108CD7E1}"/>
              </a:ext>
            </a:extLst>
          </p:cNvPr>
          <p:cNvSpPr>
            <a:spLocks noGrp="1"/>
          </p:cNvSpPr>
          <p:nvPr>
            <p:ph type="title"/>
          </p:nvPr>
        </p:nvSpPr>
        <p:spPr/>
        <p:txBody>
          <a:bodyPr/>
          <a:lstStyle/>
          <a:p>
            <a:r>
              <a:rPr lang="en-US" dirty="0">
                <a:ea typeface="+mj-lt"/>
                <a:cs typeface="+mj-lt"/>
              </a:rPr>
              <a:t>What is the next appropriate step in her management? </a:t>
            </a:r>
            <a:endParaRPr lang="en-US" dirty="0"/>
          </a:p>
        </p:txBody>
      </p:sp>
      <p:sp>
        <p:nvSpPr>
          <p:cNvPr id="3" name="Content Placeholder 2">
            <a:extLst>
              <a:ext uri="{FF2B5EF4-FFF2-40B4-BE49-F238E27FC236}">
                <a16:creationId xmlns:a16="http://schemas.microsoft.com/office/drawing/2014/main" id="{DB92160F-50B2-194B-A944-7587F8D5C9EC}"/>
              </a:ext>
            </a:extLst>
          </p:cNvPr>
          <p:cNvSpPr>
            <a:spLocks noGrp="1"/>
          </p:cNvSpPr>
          <p:nvPr>
            <p:ph idx="1"/>
          </p:nvPr>
        </p:nvSpPr>
        <p:spPr/>
        <p:txBody>
          <a:bodyPr/>
          <a:lstStyle/>
          <a:p>
            <a:pPr marL="0" indent="0">
              <a:buNone/>
            </a:pPr>
            <a:r>
              <a:rPr lang="en-US" dirty="0">
                <a:solidFill>
                  <a:schemeClr val="tx1">
                    <a:alpha val="80000"/>
                  </a:schemeClr>
                </a:solidFill>
                <a:cs typeface="Calibri"/>
              </a:rPr>
              <a:t>A. Start IV furosemide </a:t>
            </a:r>
            <a:endParaRPr lang="en-US" dirty="0">
              <a:solidFill>
                <a:schemeClr val="tx1">
                  <a:alpha val="80000"/>
                </a:schemeClr>
              </a:solidFill>
            </a:endParaRPr>
          </a:p>
          <a:p>
            <a:pPr marL="0" indent="0">
              <a:buNone/>
            </a:pPr>
            <a:r>
              <a:rPr lang="en-US" dirty="0">
                <a:solidFill>
                  <a:schemeClr val="tx1">
                    <a:alpha val="80000"/>
                  </a:schemeClr>
                </a:solidFill>
                <a:cs typeface="Calibri"/>
              </a:rPr>
              <a:t>B. Increase digoxin </a:t>
            </a:r>
          </a:p>
          <a:p>
            <a:pPr marL="0" indent="0">
              <a:buNone/>
            </a:pPr>
            <a:r>
              <a:rPr lang="en-US" dirty="0">
                <a:solidFill>
                  <a:schemeClr val="tx1">
                    <a:alpha val="80000"/>
                  </a:schemeClr>
                </a:solidFill>
                <a:cs typeface="Calibri"/>
              </a:rPr>
              <a:t>C. Normal saline bolus 30cc/kg </a:t>
            </a:r>
          </a:p>
          <a:p>
            <a:pPr marL="0" indent="0">
              <a:buNone/>
            </a:pPr>
            <a:r>
              <a:rPr lang="en-US" dirty="0">
                <a:solidFill>
                  <a:schemeClr val="tx1">
                    <a:alpha val="80000"/>
                  </a:schemeClr>
                </a:solidFill>
                <a:cs typeface="Calibri"/>
              </a:rPr>
              <a:t>D. Start dobutamine </a:t>
            </a:r>
          </a:p>
          <a:p>
            <a:pPr marL="0" indent="0">
              <a:buNone/>
            </a:pPr>
            <a:r>
              <a:rPr lang="en-US" dirty="0">
                <a:solidFill>
                  <a:schemeClr val="tx1">
                    <a:alpha val="80000"/>
                  </a:schemeClr>
                </a:solidFill>
                <a:cs typeface="Calibri"/>
              </a:rPr>
              <a:t>E. CT head without contrast   </a:t>
            </a:r>
            <a:endParaRPr lang="en-US" dirty="0"/>
          </a:p>
        </p:txBody>
      </p:sp>
    </p:spTree>
    <p:extLst>
      <p:ext uri="{BB962C8B-B14F-4D97-AF65-F5344CB8AC3E}">
        <p14:creationId xmlns:p14="http://schemas.microsoft.com/office/powerpoint/2010/main" val="359958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55A6-5198-5940-8E05-7DE93489EC69}"/>
              </a:ext>
            </a:extLst>
          </p:cNvPr>
          <p:cNvSpPr>
            <a:spLocks noGrp="1"/>
          </p:cNvSpPr>
          <p:nvPr>
            <p:ph type="title"/>
          </p:nvPr>
        </p:nvSpPr>
        <p:spPr/>
        <p:txBody>
          <a:bodyPr/>
          <a:lstStyle/>
          <a:p>
            <a:r>
              <a:rPr lang="en-US" dirty="0">
                <a:cs typeface="Calibri Light"/>
              </a:rPr>
              <a:t>Correct answer: D  start dobutamine </a:t>
            </a:r>
            <a:endParaRPr lang="en-US" dirty="0"/>
          </a:p>
        </p:txBody>
      </p:sp>
      <p:sp>
        <p:nvSpPr>
          <p:cNvPr id="3" name="Content Placeholder 2">
            <a:extLst>
              <a:ext uri="{FF2B5EF4-FFF2-40B4-BE49-F238E27FC236}">
                <a16:creationId xmlns:a16="http://schemas.microsoft.com/office/drawing/2014/main" id="{5C864605-A967-0C40-B121-F52E7CB3C6ED}"/>
              </a:ext>
            </a:extLst>
          </p:cNvPr>
          <p:cNvSpPr>
            <a:spLocks noGrp="1"/>
          </p:cNvSpPr>
          <p:nvPr>
            <p:ph idx="1"/>
          </p:nvPr>
        </p:nvSpPr>
        <p:spPr/>
        <p:txBody>
          <a:bodyPr/>
          <a:lstStyle/>
          <a:p>
            <a:r>
              <a:rPr lang="en-US" sz="2400" dirty="0">
                <a:solidFill>
                  <a:schemeClr val="tx1">
                    <a:alpha val="80000"/>
                  </a:schemeClr>
                </a:solidFill>
                <a:ea typeface="+mn-lt"/>
                <a:cs typeface="+mn-lt"/>
              </a:rPr>
              <a:t>The most appropriate initial treatment of this patient with cardiogenic shock is to start dobutamine.</a:t>
            </a:r>
          </a:p>
          <a:p>
            <a:r>
              <a:rPr lang="en-US" sz="2400" dirty="0">
                <a:solidFill>
                  <a:schemeClr val="tx1">
                    <a:alpha val="80000"/>
                  </a:schemeClr>
                </a:solidFill>
                <a:ea typeface="+mn-lt"/>
                <a:cs typeface="+mn-lt"/>
              </a:rPr>
              <a:t>Cardiogenic shock is defined by persistent symptomatic hypotension and end-organ dysfunction.</a:t>
            </a:r>
          </a:p>
          <a:p>
            <a:r>
              <a:rPr lang="en-US" sz="2400" dirty="0">
                <a:solidFill>
                  <a:schemeClr val="tx1">
                    <a:alpha val="80000"/>
                  </a:schemeClr>
                </a:solidFill>
                <a:ea typeface="+mn-lt"/>
                <a:cs typeface="+mn-lt"/>
              </a:rPr>
              <a:t>Cardiogenic shock secondary to progressive heart failure is generally treated with an inotropic agent, such as dobutamine or milrinone.</a:t>
            </a:r>
          </a:p>
          <a:p>
            <a:pPr lvl="1"/>
            <a:r>
              <a:rPr lang="en-US" dirty="0">
                <a:solidFill>
                  <a:schemeClr val="tx1">
                    <a:alpha val="80000"/>
                  </a:schemeClr>
                </a:solidFill>
                <a:ea typeface="+mn-lt"/>
                <a:cs typeface="+mn-lt"/>
              </a:rPr>
              <a:t>In this case, dobutamine would be a better option than milrinone, even in the setting of relative tachycardia, because milrinone is excreted through the kidneys and could build to a toxic level given her current kidney function.</a:t>
            </a:r>
          </a:p>
          <a:p>
            <a:endParaRPr lang="en-US" dirty="0"/>
          </a:p>
        </p:txBody>
      </p:sp>
    </p:spTree>
    <p:extLst>
      <p:ext uri="{BB962C8B-B14F-4D97-AF65-F5344CB8AC3E}">
        <p14:creationId xmlns:p14="http://schemas.microsoft.com/office/powerpoint/2010/main" val="2144783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97FB-48D6-3F42-B754-23D69CF71348}"/>
              </a:ext>
            </a:extLst>
          </p:cNvPr>
          <p:cNvSpPr>
            <a:spLocks noGrp="1"/>
          </p:cNvSpPr>
          <p:nvPr>
            <p:ph type="title"/>
          </p:nvPr>
        </p:nvSpPr>
        <p:spPr/>
        <p:txBody>
          <a:bodyPr/>
          <a:lstStyle/>
          <a:p>
            <a:r>
              <a:rPr lang="en-US" dirty="0">
                <a:cs typeface="Calibri Light"/>
              </a:rPr>
              <a:t>What ward should the Case 3 patient be admitted to? </a:t>
            </a:r>
            <a:endParaRPr lang="en-US" dirty="0"/>
          </a:p>
        </p:txBody>
      </p:sp>
      <p:sp>
        <p:nvSpPr>
          <p:cNvPr id="3" name="Content Placeholder 2">
            <a:extLst>
              <a:ext uri="{FF2B5EF4-FFF2-40B4-BE49-F238E27FC236}">
                <a16:creationId xmlns:a16="http://schemas.microsoft.com/office/drawing/2014/main" id="{30C38A88-4F83-DA4B-AAFA-030389C8D6F1}"/>
              </a:ext>
            </a:extLst>
          </p:cNvPr>
          <p:cNvSpPr>
            <a:spLocks noGrp="1"/>
          </p:cNvSpPr>
          <p:nvPr>
            <p:ph idx="1"/>
          </p:nvPr>
        </p:nvSpPr>
        <p:spPr/>
        <p:txBody>
          <a:bodyPr/>
          <a:lstStyle/>
          <a:p>
            <a:pPr marL="0" indent="0">
              <a:buNone/>
            </a:pPr>
            <a:r>
              <a:rPr lang="en-US" dirty="0">
                <a:solidFill>
                  <a:schemeClr val="tx1">
                    <a:alpha val="80000"/>
                  </a:schemeClr>
                </a:solidFill>
                <a:cs typeface="Calibri"/>
              </a:rPr>
              <a:t>A. Observation</a:t>
            </a:r>
          </a:p>
          <a:p>
            <a:pPr marL="0" indent="0">
              <a:buNone/>
            </a:pPr>
            <a:r>
              <a:rPr lang="en-US" dirty="0">
                <a:solidFill>
                  <a:schemeClr val="tx1">
                    <a:alpha val="80000"/>
                  </a:schemeClr>
                </a:solidFill>
                <a:cs typeface="Calibri"/>
              </a:rPr>
              <a:t>B. Med/Surg</a:t>
            </a:r>
          </a:p>
          <a:p>
            <a:pPr marL="0" indent="0">
              <a:buNone/>
            </a:pPr>
            <a:r>
              <a:rPr lang="en-US" dirty="0">
                <a:solidFill>
                  <a:schemeClr val="tx1">
                    <a:alpha val="80000"/>
                  </a:schemeClr>
                </a:solidFill>
                <a:cs typeface="Calibri"/>
              </a:rPr>
              <a:t>C. Telemetry </a:t>
            </a:r>
          </a:p>
          <a:p>
            <a:pPr marL="0" indent="0">
              <a:buNone/>
            </a:pPr>
            <a:r>
              <a:rPr lang="en-US" dirty="0">
                <a:solidFill>
                  <a:schemeClr val="tx1">
                    <a:alpha val="80000"/>
                  </a:schemeClr>
                </a:solidFill>
                <a:cs typeface="Calibri"/>
              </a:rPr>
              <a:t>D. ICU </a:t>
            </a:r>
          </a:p>
          <a:p>
            <a:pPr marL="0" indent="0">
              <a:buNone/>
            </a:pPr>
            <a:r>
              <a:rPr lang="en-US" dirty="0">
                <a:solidFill>
                  <a:schemeClr val="tx1">
                    <a:alpha val="80000"/>
                  </a:schemeClr>
                </a:solidFill>
                <a:cs typeface="Calibri"/>
              </a:rPr>
              <a:t>E. Psychiatry </a:t>
            </a:r>
            <a:endParaRPr lang="en-US" dirty="0"/>
          </a:p>
        </p:txBody>
      </p:sp>
    </p:spTree>
    <p:extLst>
      <p:ext uri="{BB962C8B-B14F-4D97-AF65-F5344CB8AC3E}">
        <p14:creationId xmlns:p14="http://schemas.microsoft.com/office/powerpoint/2010/main" val="567104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0455-8C07-5346-94C7-33DFAB97ADEE}"/>
              </a:ext>
            </a:extLst>
          </p:cNvPr>
          <p:cNvSpPr>
            <a:spLocks noGrp="1"/>
          </p:cNvSpPr>
          <p:nvPr>
            <p:ph type="title"/>
          </p:nvPr>
        </p:nvSpPr>
        <p:spPr/>
        <p:txBody>
          <a:bodyPr/>
          <a:lstStyle/>
          <a:p>
            <a:r>
              <a:rPr lang="en-US" dirty="0">
                <a:cs typeface="Calibri Light"/>
              </a:rPr>
              <a:t>Correct Answer D: ICU </a:t>
            </a:r>
            <a:endParaRPr lang="en-US" dirty="0"/>
          </a:p>
        </p:txBody>
      </p:sp>
      <p:sp>
        <p:nvSpPr>
          <p:cNvPr id="3" name="Content Placeholder 2">
            <a:extLst>
              <a:ext uri="{FF2B5EF4-FFF2-40B4-BE49-F238E27FC236}">
                <a16:creationId xmlns:a16="http://schemas.microsoft.com/office/drawing/2014/main" id="{692F7B4C-19D7-9C4A-B641-99AE69D9428B}"/>
              </a:ext>
            </a:extLst>
          </p:cNvPr>
          <p:cNvSpPr>
            <a:spLocks noGrp="1"/>
          </p:cNvSpPr>
          <p:nvPr>
            <p:ph idx="1"/>
          </p:nvPr>
        </p:nvSpPr>
        <p:spPr/>
        <p:txBody>
          <a:bodyPr/>
          <a:lstStyle/>
          <a:p>
            <a:r>
              <a:rPr lang="en-US" dirty="0">
                <a:solidFill>
                  <a:schemeClr val="tx1">
                    <a:alpha val="80000"/>
                  </a:schemeClr>
                </a:solidFill>
                <a:cs typeface="Calibri"/>
              </a:rPr>
              <a:t>Patients in cardiogenic shock (or any shock) should be admitted to the ICU initially for aggressive therapy and monitoring </a:t>
            </a:r>
            <a:endParaRPr lang="en-US" dirty="0">
              <a:solidFill>
                <a:schemeClr val="tx1">
                  <a:alpha val="80000"/>
                </a:schemeClr>
              </a:solidFill>
            </a:endParaRPr>
          </a:p>
          <a:p>
            <a:r>
              <a:rPr lang="en-US" dirty="0">
                <a:solidFill>
                  <a:schemeClr val="tx1">
                    <a:alpha val="80000"/>
                  </a:schemeClr>
                </a:solidFill>
                <a:cs typeface="Calibri"/>
              </a:rPr>
              <a:t>If the patient recovers but continues to require inotropic therapy for an extended period of time, they may come out of the ICU on a stable dose with slow titration off with cardiology guidance </a:t>
            </a:r>
          </a:p>
          <a:p>
            <a:endParaRPr lang="en-US" dirty="0"/>
          </a:p>
        </p:txBody>
      </p:sp>
    </p:spTree>
    <p:extLst>
      <p:ext uri="{BB962C8B-B14F-4D97-AF65-F5344CB8AC3E}">
        <p14:creationId xmlns:p14="http://schemas.microsoft.com/office/powerpoint/2010/main" val="3843795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61B3-3843-EA43-987D-918E89D0617D}"/>
              </a:ext>
            </a:extLst>
          </p:cNvPr>
          <p:cNvSpPr>
            <a:spLocks noGrp="1"/>
          </p:cNvSpPr>
          <p:nvPr>
            <p:ph type="title"/>
          </p:nvPr>
        </p:nvSpPr>
        <p:spPr/>
        <p:txBody>
          <a:bodyPr/>
          <a:lstStyle/>
          <a:p>
            <a:r>
              <a:rPr lang="en-US" dirty="0"/>
              <a:t>CASE #5</a:t>
            </a:r>
          </a:p>
        </p:txBody>
      </p:sp>
      <p:sp>
        <p:nvSpPr>
          <p:cNvPr id="3" name="Content Placeholder 2">
            <a:extLst>
              <a:ext uri="{FF2B5EF4-FFF2-40B4-BE49-F238E27FC236}">
                <a16:creationId xmlns:a16="http://schemas.microsoft.com/office/drawing/2014/main" id="{1AA88F01-498D-474E-9D4F-7AB5B02DCDC8}"/>
              </a:ext>
            </a:extLst>
          </p:cNvPr>
          <p:cNvSpPr>
            <a:spLocks noGrp="1"/>
          </p:cNvSpPr>
          <p:nvPr>
            <p:ph idx="1"/>
          </p:nvPr>
        </p:nvSpPr>
        <p:spPr/>
        <p:txBody>
          <a:bodyPr>
            <a:normAutofit lnSpcReduction="10000"/>
          </a:bodyPr>
          <a:lstStyle/>
          <a:p>
            <a:pPr marL="0" indent="0">
              <a:buNone/>
            </a:pPr>
            <a:r>
              <a:rPr lang="en-US" dirty="0">
                <a:solidFill>
                  <a:schemeClr val="tx1">
                    <a:alpha val="80000"/>
                  </a:schemeClr>
                </a:solidFill>
              </a:rPr>
              <a:t>68 </a:t>
            </a:r>
            <a:r>
              <a:rPr lang="en-US" dirty="0" err="1">
                <a:solidFill>
                  <a:schemeClr val="tx1">
                    <a:alpha val="80000"/>
                  </a:schemeClr>
                </a:solidFill>
              </a:rPr>
              <a:t>yo</a:t>
            </a:r>
            <a:r>
              <a:rPr lang="en-US" dirty="0">
                <a:solidFill>
                  <a:schemeClr val="tx1">
                    <a:alpha val="80000"/>
                  </a:schemeClr>
                </a:solidFill>
              </a:rPr>
              <a:t> F admitted for acute heart failure exacerbation after 2 weeks of weight gain, dyspnea, and orthopnea. Her baseline EF if 35-40%. Home furosemide is 80mg BID. She was started on furosemide 80mg IV TID and was net negative 120cc of urine in the last 24 hours. She remains dyspneic at rest and cannot lay flat. She denies chest pain but reports significant swelling that has not improved. BP 127/85, HR 88, O2 94% on 2L NC. She is currently on a 2L fluid restriction. What is the next appropriate step in her management? </a:t>
            </a:r>
            <a:endParaRPr lang="en-US" dirty="0">
              <a:solidFill>
                <a:schemeClr val="tx1">
                  <a:alpha val="80000"/>
                </a:schemeClr>
              </a:solidFill>
              <a:cs typeface="Calibri"/>
            </a:endParaRPr>
          </a:p>
          <a:p>
            <a:pPr marL="0" indent="0">
              <a:buNone/>
            </a:pPr>
            <a:r>
              <a:rPr lang="en-US" dirty="0">
                <a:solidFill>
                  <a:schemeClr val="tx1">
                    <a:alpha val="80000"/>
                  </a:schemeClr>
                </a:solidFill>
                <a:cs typeface="Calibri"/>
              </a:rPr>
              <a:t>A. Increase furosemide to QID </a:t>
            </a:r>
          </a:p>
          <a:p>
            <a:pPr marL="0" indent="0">
              <a:buNone/>
            </a:pPr>
            <a:r>
              <a:rPr lang="en-US" dirty="0">
                <a:solidFill>
                  <a:schemeClr val="tx1">
                    <a:alpha val="80000"/>
                  </a:schemeClr>
                </a:solidFill>
                <a:cs typeface="Calibri"/>
              </a:rPr>
              <a:t>B. Transthoracic echocardiogram</a:t>
            </a:r>
          </a:p>
          <a:p>
            <a:pPr marL="0" indent="0">
              <a:buNone/>
            </a:pPr>
            <a:r>
              <a:rPr lang="en-US" dirty="0">
                <a:solidFill>
                  <a:schemeClr val="tx1">
                    <a:alpha val="80000"/>
                  </a:schemeClr>
                </a:solidFill>
                <a:cs typeface="Calibri"/>
              </a:rPr>
              <a:t>C. Give metolazone prior to furosemide dose </a:t>
            </a:r>
          </a:p>
          <a:p>
            <a:pPr marL="0" indent="0">
              <a:buNone/>
            </a:pPr>
            <a:r>
              <a:rPr lang="en-US" dirty="0">
                <a:solidFill>
                  <a:schemeClr val="tx1">
                    <a:alpha val="80000"/>
                  </a:schemeClr>
                </a:solidFill>
                <a:cs typeface="Calibri"/>
              </a:rPr>
              <a:t>D. Start inotropic support </a:t>
            </a:r>
          </a:p>
          <a:p>
            <a:pPr marL="0" indent="0">
              <a:buNone/>
            </a:pPr>
            <a:r>
              <a:rPr lang="en-US" dirty="0">
                <a:solidFill>
                  <a:schemeClr val="tx1">
                    <a:alpha val="80000"/>
                  </a:schemeClr>
                </a:solidFill>
                <a:cs typeface="Calibri"/>
              </a:rPr>
              <a:t>E. Increase fluid restriction to 1.2L per day </a:t>
            </a:r>
          </a:p>
          <a:p>
            <a:endParaRPr lang="en-US" dirty="0"/>
          </a:p>
        </p:txBody>
      </p:sp>
    </p:spTree>
    <p:extLst>
      <p:ext uri="{BB962C8B-B14F-4D97-AF65-F5344CB8AC3E}">
        <p14:creationId xmlns:p14="http://schemas.microsoft.com/office/powerpoint/2010/main" val="1764800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460F3-9A13-654A-9B34-95D2D8FF3492}"/>
              </a:ext>
            </a:extLst>
          </p:cNvPr>
          <p:cNvSpPr>
            <a:spLocks noGrp="1"/>
          </p:cNvSpPr>
          <p:nvPr>
            <p:ph type="title"/>
          </p:nvPr>
        </p:nvSpPr>
        <p:spPr>
          <a:xfrm>
            <a:off x="8156350" y="484632"/>
            <a:ext cx="3544035" cy="1609344"/>
          </a:xfrm>
          <a:ln>
            <a:noFill/>
          </a:ln>
        </p:spPr>
        <p:txBody>
          <a:bodyPr>
            <a:normAutofit/>
          </a:bodyPr>
          <a:lstStyle/>
          <a:p>
            <a:r>
              <a:rPr lang="en-US" sz="3200">
                <a:cs typeface="Calibri Light"/>
              </a:rPr>
              <a:t>Correct answer: </a:t>
            </a:r>
            <a:br>
              <a:rPr lang="en-US" sz="3200">
                <a:cs typeface="Calibri Light"/>
              </a:rPr>
            </a:br>
            <a:r>
              <a:rPr lang="en-US" sz="3200">
                <a:cs typeface="Calibri Light"/>
              </a:rPr>
              <a:t>start metolazone </a:t>
            </a:r>
            <a:endParaRPr lang="en-US" sz="3200"/>
          </a:p>
        </p:txBody>
      </p:sp>
      <p:pic>
        <p:nvPicPr>
          <p:cNvPr id="4" name="Picture 4" descr="Diagram&#10;&#10;Description automatically generated">
            <a:extLst>
              <a:ext uri="{FF2B5EF4-FFF2-40B4-BE49-F238E27FC236}">
                <a16:creationId xmlns:a16="http://schemas.microsoft.com/office/drawing/2014/main" id="{4138DA58-C9B6-DC4C-971E-487AC17D86ED}"/>
              </a:ext>
            </a:extLst>
          </p:cNvPr>
          <p:cNvPicPr>
            <a:picLocks noChangeAspect="1"/>
          </p:cNvPicPr>
          <p:nvPr/>
        </p:nvPicPr>
        <p:blipFill rotWithShape="1">
          <a:blip r:embed="rId4"/>
          <a:srcRect l="8449" r="3637"/>
          <a:stretch/>
        </p:blipFill>
        <p:spPr>
          <a:xfrm>
            <a:off x="633999" y="792043"/>
            <a:ext cx="6882269" cy="5284174"/>
          </a:xfrm>
          <a:prstGeom prst="rect">
            <a:avLst/>
          </a:prstGeom>
        </p:spPr>
      </p:pic>
      <p:sp>
        <p:nvSpPr>
          <p:cNvPr id="3" name="Content Placeholder 2">
            <a:extLst>
              <a:ext uri="{FF2B5EF4-FFF2-40B4-BE49-F238E27FC236}">
                <a16:creationId xmlns:a16="http://schemas.microsoft.com/office/drawing/2014/main" id="{A1564AA4-C874-E542-A66D-BE8AE5532EF0}"/>
              </a:ext>
            </a:extLst>
          </p:cNvPr>
          <p:cNvSpPr>
            <a:spLocks noGrp="1"/>
          </p:cNvSpPr>
          <p:nvPr>
            <p:ph idx="1"/>
          </p:nvPr>
        </p:nvSpPr>
        <p:spPr>
          <a:xfrm>
            <a:off x="8156351" y="2121408"/>
            <a:ext cx="3544034" cy="4050792"/>
          </a:xfrm>
        </p:spPr>
        <p:txBody>
          <a:bodyPr>
            <a:normAutofit/>
          </a:bodyPr>
          <a:lstStyle/>
          <a:p>
            <a:r>
              <a:rPr lang="en-US" sz="1600" dirty="0"/>
              <a:t>Addition of metolazone 30 minutes prior to the first Lasix dose can increase the urine output </a:t>
            </a:r>
          </a:p>
          <a:p>
            <a:r>
              <a:rPr lang="en-US" sz="1600" dirty="0"/>
              <a:t>Metolazone belongs to the thiazide like diuretic category</a:t>
            </a:r>
          </a:p>
          <a:p>
            <a:r>
              <a:rPr lang="en-US" sz="1600" dirty="0"/>
              <a:t>Has a strong additive effect when used in combination with Lasix</a:t>
            </a:r>
          </a:p>
          <a:p>
            <a:endParaRPr lang="en-US" sz="1600" dirty="0"/>
          </a:p>
        </p:txBody>
      </p:sp>
      <p:grpSp>
        <p:nvGrpSpPr>
          <p:cNvPr id="26" name="Group 25">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3701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F0DF-BE0B-3245-B210-E529CFB46D1B}"/>
              </a:ext>
            </a:extLst>
          </p:cNvPr>
          <p:cNvSpPr>
            <a:spLocks noGrp="1"/>
          </p:cNvSpPr>
          <p:nvPr>
            <p:ph type="title"/>
          </p:nvPr>
        </p:nvSpPr>
        <p:spPr/>
        <p:txBody>
          <a:bodyPr/>
          <a:lstStyle/>
          <a:p>
            <a:r>
              <a:rPr lang="en-US" dirty="0"/>
              <a:t>Common Adverse effects of diuretics</a:t>
            </a:r>
          </a:p>
        </p:txBody>
      </p:sp>
      <p:sp>
        <p:nvSpPr>
          <p:cNvPr id="3" name="Content Placeholder 2">
            <a:extLst>
              <a:ext uri="{FF2B5EF4-FFF2-40B4-BE49-F238E27FC236}">
                <a16:creationId xmlns:a16="http://schemas.microsoft.com/office/drawing/2014/main" id="{DF58CDC3-99B8-CF41-AF47-3E6B1C6D6211}"/>
              </a:ext>
            </a:extLst>
          </p:cNvPr>
          <p:cNvSpPr>
            <a:spLocks noGrp="1"/>
          </p:cNvSpPr>
          <p:nvPr>
            <p:ph idx="1"/>
          </p:nvPr>
        </p:nvSpPr>
        <p:spPr/>
        <p:txBody>
          <a:bodyPr>
            <a:normAutofit/>
          </a:bodyPr>
          <a:lstStyle/>
          <a:p>
            <a:r>
              <a:rPr lang="en-US" dirty="0"/>
              <a:t>Hypokalemia(if on home Lasix, discharge patient on some KCL 10-20mEQ daily/every other day)</a:t>
            </a:r>
          </a:p>
          <a:p>
            <a:r>
              <a:rPr lang="en-US" dirty="0"/>
              <a:t>Hypomagnesemia</a:t>
            </a:r>
          </a:p>
          <a:p>
            <a:r>
              <a:rPr lang="en-US" dirty="0"/>
              <a:t>Hypocalcemia(Loops lose calcium in urine)</a:t>
            </a:r>
          </a:p>
          <a:p>
            <a:r>
              <a:rPr lang="en-US" dirty="0"/>
              <a:t>Dehydration, orthostatic hypotension</a:t>
            </a:r>
          </a:p>
          <a:p>
            <a:r>
              <a:rPr lang="en-US" dirty="0"/>
              <a:t>Ototoxicity (associated with either high doses or normal doses with kidney dysfunction)</a:t>
            </a:r>
          </a:p>
          <a:p>
            <a:r>
              <a:rPr lang="en-US" dirty="0"/>
              <a:t>Hyperuricemia when on chronic diuretics(careful with gout patients)</a:t>
            </a:r>
          </a:p>
          <a:p>
            <a:r>
              <a:rPr lang="en-US" dirty="0"/>
              <a:t>Contraction Alkalosis</a:t>
            </a:r>
          </a:p>
        </p:txBody>
      </p:sp>
    </p:spTree>
    <p:extLst>
      <p:ext uri="{BB962C8B-B14F-4D97-AF65-F5344CB8AC3E}">
        <p14:creationId xmlns:p14="http://schemas.microsoft.com/office/powerpoint/2010/main" val="314266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0C7E-8319-1041-A841-27E2389186E8}"/>
              </a:ext>
            </a:extLst>
          </p:cNvPr>
          <p:cNvSpPr>
            <a:spLocks noGrp="1"/>
          </p:cNvSpPr>
          <p:nvPr>
            <p:ph type="title"/>
          </p:nvPr>
        </p:nvSpPr>
        <p:spPr/>
        <p:txBody>
          <a:bodyPr/>
          <a:lstStyle/>
          <a:p>
            <a:pPr algn="ctr"/>
            <a:r>
              <a:rPr lang="en-US" dirty="0"/>
              <a:t>Types of heart failure</a:t>
            </a:r>
          </a:p>
        </p:txBody>
      </p:sp>
      <p:sp>
        <p:nvSpPr>
          <p:cNvPr id="3" name="Content Placeholder 2">
            <a:extLst>
              <a:ext uri="{FF2B5EF4-FFF2-40B4-BE49-F238E27FC236}">
                <a16:creationId xmlns:a16="http://schemas.microsoft.com/office/drawing/2014/main" id="{115A1834-F582-374E-A404-C937C2825261}"/>
              </a:ext>
            </a:extLst>
          </p:cNvPr>
          <p:cNvSpPr>
            <a:spLocks noGrp="1"/>
          </p:cNvSpPr>
          <p:nvPr>
            <p:ph idx="1"/>
          </p:nvPr>
        </p:nvSpPr>
        <p:spPr/>
        <p:txBody>
          <a:bodyPr/>
          <a:lstStyle/>
          <a:p>
            <a:pPr algn="ctr"/>
            <a:r>
              <a:rPr lang="en-US" dirty="0"/>
              <a:t>2 types:</a:t>
            </a:r>
          </a:p>
          <a:p>
            <a:pPr algn="ctr"/>
            <a:r>
              <a:rPr lang="en-US" dirty="0"/>
              <a:t>Systolic and Diastolic</a:t>
            </a:r>
          </a:p>
        </p:txBody>
      </p:sp>
      <p:sp>
        <p:nvSpPr>
          <p:cNvPr id="4" name="TextBox 3">
            <a:extLst>
              <a:ext uri="{FF2B5EF4-FFF2-40B4-BE49-F238E27FC236}">
                <a16:creationId xmlns:a16="http://schemas.microsoft.com/office/drawing/2014/main" id="{DD60CDDC-0BE1-194E-99C1-C76A760E02C6}"/>
              </a:ext>
            </a:extLst>
          </p:cNvPr>
          <p:cNvSpPr txBox="1"/>
          <p:nvPr/>
        </p:nvSpPr>
        <p:spPr>
          <a:xfrm>
            <a:off x="3900669" y="3500474"/>
            <a:ext cx="1967696" cy="16619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err="1">
                <a:ln w="22225">
                  <a:solidFill>
                    <a:schemeClr val="accent2"/>
                  </a:solidFill>
                  <a:prstDash val="solid"/>
                </a:ln>
                <a:solidFill>
                  <a:schemeClr val="accent2">
                    <a:lumMod val="40000"/>
                    <a:lumOff val="60000"/>
                  </a:schemeClr>
                </a:solidFill>
              </a:rPr>
              <a:t>HFrEF</a:t>
            </a:r>
            <a:r>
              <a:rPr lang="en-US" sz="2400" b="1" dirty="0">
                <a:ln w="22225">
                  <a:solidFill>
                    <a:schemeClr val="accent2"/>
                  </a:solidFill>
                  <a:prstDash val="solid"/>
                </a:ln>
                <a:solidFill>
                  <a:schemeClr val="accent2">
                    <a:lumMod val="40000"/>
                    <a:lumOff val="60000"/>
                  </a:schemeClr>
                </a:solidFill>
              </a:rPr>
              <a:t> EF&lt;40%</a:t>
            </a:r>
          </a:p>
          <a:p>
            <a:r>
              <a:rPr lang="en-US" dirty="0">
                <a:ln w="0"/>
                <a:solidFill>
                  <a:schemeClr val="tx1"/>
                </a:solidFill>
                <a:effectLst>
                  <a:outerShdw blurRad="38100" dist="19050" dir="2700000" algn="tl" rotWithShape="0">
                    <a:schemeClr val="dk1">
                      <a:alpha val="40000"/>
                    </a:schemeClr>
                  </a:outerShdw>
                </a:effectLst>
              </a:rPr>
              <a:t>Impaired squeeze function of ventricles</a:t>
            </a:r>
          </a:p>
        </p:txBody>
      </p:sp>
      <p:sp>
        <p:nvSpPr>
          <p:cNvPr id="5" name="TextBox 4">
            <a:extLst>
              <a:ext uri="{FF2B5EF4-FFF2-40B4-BE49-F238E27FC236}">
                <a16:creationId xmlns:a16="http://schemas.microsoft.com/office/drawing/2014/main" id="{E3496E7F-A1B7-044F-9E6B-E00D93FF1AC3}"/>
              </a:ext>
            </a:extLst>
          </p:cNvPr>
          <p:cNvSpPr txBox="1"/>
          <p:nvPr/>
        </p:nvSpPr>
        <p:spPr>
          <a:xfrm>
            <a:off x="7141580" y="3500474"/>
            <a:ext cx="2684207"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err="1">
                <a:ln w="22225">
                  <a:solidFill>
                    <a:schemeClr val="accent2"/>
                  </a:solidFill>
                  <a:prstDash val="solid"/>
                </a:ln>
                <a:solidFill>
                  <a:schemeClr val="accent2">
                    <a:lumMod val="40000"/>
                    <a:lumOff val="60000"/>
                  </a:schemeClr>
                </a:solidFill>
              </a:rPr>
              <a:t>HFpEF</a:t>
            </a:r>
            <a:r>
              <a:rPr lang="en-US" sz="2400" b="1" dirty="0">
                <a:ln w="22225">
                  <a:solidFill>
                    <a:schemeClr val="accent2"/>
                  </a:solidFill>
                  <a:prstDash val="solid"/>
                </a:ln>
                <a:solidFill>
                  <a:schemeClr val="accent2">
                    <a:lumMod val="40000"/>
                    <a:lumOff val="60000"/>
                  </a:schemeClr>
                </a:solidFill>
              </a:rPr>
              <a:t> EF&gt;50%</a:t>
            </a:r>
          </a:p>
          <a:p>
            <a:r>
              <a:rPr lang="en-US" dirty="0"/>
              <a:t>More common, impaired filling pattern with a stiff ventricle</a:t>
            </a:r>
          </a:p>
        </p:txBody>
      </p:sp>
      <p:sp>
        <p:nvSpPr>
          <p:cNvPr id="6" name="TextBox 5">
            <a:extLst>
              <a:ext uri="{FF2B5EF4-FFF2-40B4-BE49-F238E27FC236}">
                <a16:creationId xmlns:a16="http://schemas.microsoft.com/office/drawing/2014/main" id="{2F325DD4-32B5-304E-9391-912376E888AC}"/>
              </a:ext>
            </a:extLst>
          </p:cNvPr>
          <p:cNvSpPr txBox="1"/>
          <p:nvPr/>
        </p:nvSpPr>
        <p:spPr>
          <a:xfrm>
            <a:off x="9825787" y="3429000"/>
            <a:ext cx="1651322" cy="707886"/>
          </a:xfrm>
          <a:prstGeom prst="rect">
            <a:avLst/>
          </a:prstGeom>
          <a:noFill/>
        </p:spPr>
        <p:txBody>
          <a:bodyPr wrap="square" rtlCol="0">
            <a:spAutoFit/>
          </a:bodyPr>
          <a:lstStyle/>
          <a:p>
            <a:r>
              <a:rPr lang="en-US" sz="2000" b="1" dirty="0">
                <a:ln w="22225">
                  <a:solidFill>
                    <a:schemeClr val="accent2"/>
                  </a:solidFill>
                  <a:prstDash val="solid"/>
                </a:ln>
                <a:solidFill>
                  <a:schemeClr val="accent2">
                    <a:lumMod val="40000"/>
                    <a:lumOff val="60000"/>
                  </a:schemeClr>
                </a:solidFill>
              </a:rPr>
              <a:t>Normal EF 55-70%</a:t>
            </a:r>
          </a:p>
        </p:txBody>
      </p:sp>
      <p:cxnSp>
        <p:nvCxnSpPr>
          <p:cNvPr id="8" name="Straight Arrow Connector 7">
            <a:extLst>
              <a:ext uri="{FF2B5EF4-FFF2-40B4-BE49-F238E27FC236}">
                <a16:creationId xmlns:a16="http://schemas.microsoft.com/office/drawing/2014/main" id="{8703430B-35A2-D749-BD16-AA52F596E735}"/>
              </a:ext>
            </a:extLst>
          </p:cNvPr>
          <p:cNvCxnSpPr/>
          <p:nvPr/>
        </p:nvCxnSpPr>
        <p:spPr>
          <a:xfrm flipH="1">
            <a:off x="4572000" y="2824571"/>
            <a:ext cx="833377" cy="6044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3C807BCC-9DE4-2E4F-A21D-587A2FC42D0E}"/>
              </a:ext>
            </a:extLst>
          </p:cNvPr>
          <p:cNvCxnSpPr>
            <a:cxnSpLocks/>
          </p:cNvCxnSpPr>
          <p:nvPr/>
        </p:nvCxnSpPr>
        <p:spPr>
          <a:xfrm>
            <a:off x="6979534" y="2824571"/>
            <a:ext cx="835866" cy="6759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93487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181C-6A63-E040-83AB-316F8C6A17D8}"/>
              </a:ext>
            </a:extLst>
          </p:cNvPr>
          <p:cNvSpPr>
            <a:spLocks noGrp="1"/>
          </p:cNvSpPr>
          <p:nvPr>
            <p:ph type="title"/>
          </p:nvPr>
        </p:nvSpPr>
        <p:spPr/>
        <p:txBody>
          <a:bodyPr/>
          <a:lstStyle/>
          <a:p>
            <a:r>
              <a:rPr lang="en-US" dirty="0"/>
              <a:t>To dos of classic heart failure admission</a:t>
            </a:r>
          </a:p>
        </p:txBody>
      </p:sp>
      <p:sp>
        <p:nvSpPr>
          <p:cNvPr id="3" name="Content Placeholder 2">
            <a:extLst>
              <a:ext uri="{FF2B5EF4-FFF2-40B4-BE49-F238E27FC236}">
                <a16:creationId xmlns:a16="http://schemas.microsoft.com/office/drawing/2014/main" id="{9BA8CD1D-ADC6-8E40-A72E-9E21F4475507}"/>
              </a:ext>
            </a:extLst>
          </p:cNvPr>
          <p:cNvSpPr>
            <a:spLocks noGrp="1"/>
          </p:cNvSpPr>
          <p:nvPr>
            <p:ph idx="1"/>
          </p:nvPr>
        </p:nvSpPr>
        <p:spPr/>
        <p:txBody>
          <a:bodyPr>
            <a:normAutofit fontScale="92500" lnSpcReduction="20000"/>
          </a:bodyPr>
          <a:lstStyle/>
          <a:p>
            <a:r>
              <a:rPr lang="en-US" dirty="0"/>
              <a:t>Diuretic regimen(most commonly start with IV Lasix 40mg BID, could vary in diuretic naïve patients)</a:t>
            </a:r>
          </a:p>
          <a:p>
            <a:r>
              <a:rPr lang="en-US" dirty="0"/>
              <a:t>GDMT(Goal directed Medical Therapy): Beta blocker(</a:t>
            </a:r>
            <a:r>
              <a:rPr lang="en-US" dirty="0" err="1"/>
              <a:t>conti</a:t>
            </a:r>
            <a:r>
              <a:rPr lang="en-US" dirty="0"/>
              <a:t>. If prior h/o HF, don’t initiate during acute exacerbation if first time HF diagnosis) + ACE inhibitor/ARB + Spironolactone/Aldactone</a:t>
            </a:r>
          </a:p>
          <a:p>
            <a:r>
              <a:rPr lang="en-US" dirty="0"/>
              <a:t>Daily weights(to monitor response to treatment)</a:t>
            </a:r>
          </a:p>
          <a:p>
            <a:r>
              <a:rPr lang="en-US" dirty="0"/>
              <a:t>Strict </a:t>
            </a:r>
            <a:r>
              <a:rPr lang="en-US" dirty="0" err="1"/>
              <a:t>Is&amp;Os</a:t>
            </a:r>
            <a:endParaRPr lang="en-US" dirty="0"/>
          </a:p>
          <a:p>
            <a:r>
              <a:rPr lang="en-US" dirty="0"/>
              <a:t>Supplemental oxygen as needed</a:t>
            </a:r>
          </a:p>
          <a:p>
            <a:r>
              <a:rPr lang="en-US" dirty="0"/>
              <a:t>Low sodium fluid restricted diet, start liberalizing diet close to discharge so you can adjust outpatient diuretic regimen accordingly</a:t>
            </a:r>
          </a:p>
          <a:p>
            <a:r>
              <a:rPr lang="en-US" dirty="0"/>
              <a:t>Telemetry monitoring(high risk of fatal arrhythmias during acute exacerbation)</a:t>
            </a:r>
          </a:p>
          <a:p>
            <a:r>
              <a:rPr lang="en-US" dirty="0"/>
              <a:t>Daily labs, electrolytes, K&gt;4(important because losing lots of K through diuresis), Mg&gt;2</a:t>
            </a:r>
          </a:p>
          <a:p>
            <a:r>
              <a:rPr lang="en-US" dirty="0"/>
              <a:t>Treat any precipitating factor</a:t>
            </a:r>
          </a:p>
        </p:txBody>
      </p:sp>
    </p:spTree>
    <p:extLst>
      <p:ext uri="{BB962C8B-B14F-4D97-AF65-F5344CB8AC3E}">
        <p14:creationId xmlns:p14="http://schemas.microsoft.com/office/powerpoint/2010/main" val="3195370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267BDB-959E-254B-9855-E0257272035E}"/>
              </a:ext>
            </a:extLst>
          </p:cNvPr>
          <p:cNvSpPr>
            <a:spLocks noGrp="1"/>
          </p:cNvSpPr>
          <p:nvPr>
            <p:ph type="title"/>
          </p:nvPr>
        </p:nvSpPr>
        <p:spPr>
          <a:xfrm>
            <a:off x="1069848" y="484632"/>
            <a:ext cx="10058400" cy="1609344"/>
          </a:xfrm>
        </p:spPr>
        <p:txBody>
          <a:bodyPr>
            <a:normAutofit/>
          </a:bodyPr>
          <a:lstStyle/>
          <a:p>
            <a:r>
              <a:rPr lang="en-US" dirty="0"/>
              <a:t>HF exacerbation in ESRD/DIALYSIS DEPENDENT PATIENTS</a:t>
            </a:r>
          </a:p>
        </p:txBody>
      </p:sp>
      <p:pic>
        <p:nvPicPr>
          <p:cNvPr id="5" name="Picture 4" descr="A drawing of a person holding a sign&#10;&#10;Description automatically generated with low confidence">
            <a:extLst>
              <a:ext uri="{FF2B5EF4-FFF2-40B4-BE49-F238E27FC236}">
                <a16:creationId xmlns:a16="http://schemas.microsoft.com/office/drawing/2014/main" id="{E5BA6AA4-6EAA-2E45-AE13-41105442E1E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934"/>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A5B062DE-AEC5-424C-BFDF-DBE22B3A7C31}"/>
              </a:ext>
            </a:extLst>
          </p:cNvPr>
          <p:cNvSpPr>
            <a:spLocks noGrp="1"/>
          </p:cNvSpPr>
          <p:nvPr>
            <p:ph idx="1"/>
          </p:nvPr>
        </p:nvSpPr>
        <p:spPr>
          <a:xfrm>
            <a:off x="6496216" y="2320412"/>
            <a:ext cx="4632031" cy="3851787"/>
          </a:xfrm>
        </p:spPr>
        <p:txBody>
          <a:bodyPr anchor="ctr">
            <a:normAutofit/>
          </a:bodyPr>
          <a:lstStyle/>
          <a:p>
            <a:r>
              <a:rPr lang="en-US" dirty="0"/>
              <a:t>Presents similarly with fluid overload</a:t>
            </a:r>
          </a:p>
          <a:p>
            <a:r>
              <a:rPr lang="en-US" dirty="0"/>
              <a:t>But most of these patients anuric, so diuretics won’t work</a:t>
            </a:r>
          </a:p>
          <a:p>
            <a:r>
              <a:rPr lang="en-US" dirty="0"/>
              <a:t>Call Nephrology to set up Dialysis soon(usually run more frequent sessions initially and then go back to home dialysis schedule)</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07657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D8D0-BC56-504F-B735-C09A8588D85E}"/>
              </a:ext>
            </a:extLst>
          </p:cNvPr>
          <p:cNvSpPr>
            <a:spLocks noGrp="1"/>
          </p:cNvSpPr>
          <p:nvPr>
            <p:ph type="title"/>
          </p:nvPr>
        </p:nvSpPr>
        <p:spPr/>
        <p:txBody>
          <a:bodyPr/>
          <a:lstStyle/>
          <a:p>
            <a:r>
              <a:rPr lang="en-US" dirty="0">
                <a:cs typeface="Calibri Light"/>
              </a:rPr>
              <a:t>Iron Deficiency and Heart Failure</a:t>
            </a:r>
            <a:endParaRPr lang="en-US" dirty="0"/>
          </a:p>
        </p:txBody>
      </p:sp>
      <p:sp>
        <p:nvSpPr>
          <p:cNvPr id="3" name="Content Placeholder 2">
            <a:extLst>
              <a:ext uri="{FF2B5EF4-FFF2-40B4-BE49-F238E27FC236}">
                <a16:creationId xmlns:a16="http://schemas.microsoft.com/office/drawing/2014/main" id="{522DB5D4-4D67-FF43-9DBB-861D7985A2F9}"/>
              </a:ext>
            </a:extLst>
          </p:cNvPr>
          <p:cNvSpPr>
            <a:spLocks noGrp="1"/>
          </p:cNvSpPr>
          <p:nvPr>
            <p:ph idx="1"/>
          </p:nvPr>
        </p:nvSpPr>
        <p:spPr/>
        <p:txBody>
          <a:bodyPr/>
          <a:lstStyle/>
          <a:p>
            <a:r>
              <a:rPr lang="en-US" dirty="0">
                <a:solidFill>
                  <a:schemeClr val="tx1">
                    <a:alpha val="80000"/>
                  </a:schemeClr>
                </a:solidFill>
                <a:cs typeface="Calibri"/>
              </a:rPr>
              <a:t>Affirm-AHF trial: randomized 1132 pts who were hospitalized with acute HF and iron deficiency (ferritin &lt;100ng/mL or transferrin sat &lt;20%) to IV iron or placebo. Those who received IV iron had fewer hospitalizations over the course of the 52 week trail (RR 0.7, 95% CI 0.58-0.94), CV mortality was similar. Similar studies have shown improvement in NYHA class, 6 min walk, and LV function. </a:t>
            </a:r>
          </a:p>
          <a:p>
            <a:r>
              <a:rPr lang="en-US" dirty="0">
                <a:ea typeface="+mn-lt"/>
                <a:cs typeface="+mn-lt"/>
              </a:rPr>
              <a:t>We prefer intravenous iron replacement given limited available evidence on the efficacy of oral iron supplementation and concerns about possible reduced oral iron absorption in HF. </a:t>
            </a:r>
            <a:endParaRPr lang="en-US" dirty="0">
              <a:solidFill>
                <a:schemeClr val="tx1">
                  <a:alpha val="80000"/>
                </a:schemeClr>
              </a:solidFill>
              <a:cs typeface="Calibri"/>
            </a:endParaRPr>
          </a:p>
          <a:p>
            <a:endParaRPr lang="en-US" dirty="0"/>
          </a:p>
        </p:txBody>
      </p:sp>
    </p:spTree>
    <p:extLst>
      <p:ext uri="{BB962C8B-B14F-4D97-AF65-F5344CB8AC3E}">
        <p14:creationId xmlns:p14="http://schemas.microsoft.com/office/powerpoint/2010/main" val="2796256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1CBE-7EE6-9F42-AD15-11309E95F4BB}"/>
              </a:ext>
            </a:extLst>
          </p:cNvPr>
          <p:cNvSpPr>
            <a:spLocks noGrp="1"/>
          </p:cNvSpPr>
          <p:nvPr>
            <p:ph type="title"/>
          </p:nvPr>
        </p:nvSpPr>
        <p:spPr/>
        <p:txBody>
          <a:bodyPr/>
          <a:lstStyle/>
          <a:p>
            <a:r>
              <a:rPr lang="en-US" dirty="0">
                <a:cs typeface="Calibri Light"/>
              </a:rPr>
              <a:t>Iron Dosing</a:t>
            </a:r>
            <a:endParaRPr lang="en-US" dirty="0"/>
          </a:p>
        </p:txBody>
      </p:sp>
      <p:sp>
        <p:nvSpPr>
          <p:cNvPr id="3" name="Content Placeholder 2">
            <a:extLst>
              <a:ext uri="{FF2B5EF4-FFF2-40B4-BE49-F238E27FC236}">
                <a16:creationId xmlns:a16="http://schemas.microsoft.com/office/drawing/2014/main" id="{C3AF5DEA-0B20-A240-B5F5-C14B7771F759}"/>
              </a:ext>
            </a:extLst>
          </p:cNvPr>
          <p:cNvSpPr>
            <a:spLocks noGrp="1"/>
          </p:cNvSpPr>
          <p:nvPr>
            <p:ph idx="1"/>
          </p:nvPr>
        </p:nvSpPr>
        <p:spPr/>
        <p:txBody>
          <a:bodyPr>
            <a:normAutofit lnSpcReduction="10000"/>
          </a:bodyPr>
          <a:lstStyle/>
          <a:p>
            <a:pPr marL="0" indent="0">
              <a:buNone/>
            </a:pPr>
            <a:r>
              <a:rPr lang="en-US" sz="2400" dirty="0">
                <a:solidFill>
                  <a:schemeClr val="tx1">
                    <a:alpha val="80000"/>
                  </a:schemeClr>
                </a:solidFill>
                <a:ea typeface="+mn-lt"/>
                <a:cs typeface="+mn-lt"/>
              </a:rPr>
              <a:t>Iron Sucrose</a:t>
            </a:r>
            <a:endParaRPr lang="en-US" sz="2400" dirty="0">
              <a:solidFill>
                <a:schemeClr val="tx1">
                  <a:alpha val="80000"/>
                </a:schemeClr>
              </a:solidFill>
              <a:cs typeface="Calibri"/>
            </a:endParaRPr>
          </a:p>
          <a:p>
            <a:pPr lvl="1"/>
            <a:r>
              <a:rPr lang="en-US" dirty="0">
                <a:solidFill>
                  <a:schemeClr val="tx1">
                    <a:alpha val="80000"/>
                  </a:schemeClr>
                </a:solidFill>
                <a:ea typeface="+mn-lt"/>
                <a:cs typeface="+mn-lt"/>
              </a:rPr>
              <a:t>200mg EVERY OTHER DAY x 5 total doses (1000mg total)</a:t>
            </a:r>
          </a:p>
          <a:p>
            <a:pPr lvl="2"/>
            <a:r>
              <a:rPr lang="en-US" sz="2400" dirty="0">
                <a:solidFill>
                  <a:schemeClr val="tx1">
                    <a:alpha val="80000"/>
                  </a:schemeClr>
                </a:solidFill>
                <a:ea typeface="+mn-lt"/>
                <a:cs typeface="+mn-lt"/>
              </a:rPr>
              <a:t>Drawbacks: </a:t>
            </a:r>
          </a:p>
          <a:p>
            <a:pPr lvl="3"/>
            <a:r>
              <a:rPr lang="en-US" sz="2400" dirty="0">
                <a:solidFill>
                  <a:schemeClr val="tx1">
                    <a:alpha val="80000"/>
                  </a:schemeClr>
                </a:solidFill>
                <a:ea typeface="+mn-lt"/>
                <a:cs typeface="+mn-lt"/>
              </a:rPr>
              <a:t>patients often don't stay in hospital long enough to get all doses - outpatient hematology clinic can be utilized to finishing dosing schedule </a:t>
            </a:r>
          </a:p>
          <a:p>
            <a:pPr lvl="3"/>
            <a:r>
              <a:rPr lang="en-US" sz="2400" dirty="0">
                <a:solidFill>
                  <a:schemeClr val="tx1">
                    <a:alpha val="80000"/>
                  </a:schemeClr>
                </a:solidFill>
                <a:ea typeface="+mn-lt"/>
                <a:cs typeface="+mn-lt"/>
              </a:rPr>
              <a:t>Ferric </a:t>
            </a:r>
            <a:r>
              <a:rPr lang="en-US" sz="2400" dirty="0" err="1">
                <a:solidFill>
                  <a:schemeClr val="tx1">
                    <a:alpha val="80000"/>
                  </a:schemeClr>
                </a:solidFill>
                <a:ea typeface="+mn-lt"/>
                <a:cs typeface="+mn-lt"/>
              </a:rPr>
              <a:t>carboxymaltose</a:t>
            </a:r>
            <a:r>
              <a:rPr lang="en-US" sz="2400" dirty="0">
                <a:solidFill>
                  <a:schemeClr val="tx1">
                    <a:alpha val="80000"/>
                  </a:schemeClr>
                </a:solidFill>
                <a:ea typeface="+mn-lt"/>
                <a:cs typeface="+mn-lt"/>
              </a:rPr>
              <a:t> was used in AFFIRM-AHF but is not on formulary here</a:t>
            </a:r>
          </a:p>
          <a:p>
            <a:pPr lvl="3"/>
            <a:endParaRPr lang="en-US" sz="2000" dirty="0">
              <a:solidFill>
                <a:schemeClr val="tx1">
                  <a:alpha val="80000"/>
                </a:schemeClr>
              </a:solidFill>
              <a:cs typeface="Calibri"/>
            </a:endParaRPr>
          </a:p>
          <a:p>
            <a:pPr marL="0" indent="0">
              <a:buNone/>
            </a:pPr>
            <a:r>
              <a:rPr lang="en-US" sz="3000" dirty="0">
                <a:solidFill>
                  <a:schemeClr val="tx1">
                    <a:alpha val="80000"/>
                  </a:schemeClr>
                </a:solidFill>
                <a:cs typeface="Calibri"/>
              </a:rPr>
              <a:t>Consider giving iron in HF patients with ferritin &lt;100, transferrin sat &lt; 20%, with or without anemia</a:t>
            </a:r>
          </a:p>
          <a:p>
            <a:endParaRPr lang="en-US" dirty="0"/>
          </a:p>
        </p:txBody>
      </p:sp>
    </p:spTree>
    <p:extLst>
      <p:ext uri="{BB962C8B-B14F-4D97-AF65-F5344CB8AC3E}">
        <p14:creationId xmlns:p14="http://schemas.microsoft.com/office/powerpoint/2010/main" val="555568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1996-6698-9B4C-A5FC-3A429DA8CC5C}"/>
              </a:ext>
            </a:extLst>
          </p:cNvPr>
          <p:cNvSpPr>
            <a:spLocks noGrp="1"/>
          </p:cNvSpPr>
          <p:nvPr>
            <p:ph type="title"/>
          </p:nvPr>
        </p:nvSpPr>
        <p:spPr>
          <a:xfrm>
            <a:off x="1185595" y="2255558"/>
            <a:ext cx="10058400" cy="1609344"/>
          </a:xfrm>
        </p:spPr>
        <p:txBody>
          <a:bodyPr/>
          <a:lstStyle/>
          <a:p>
            <a:pPr algn="ctr"/>
            <a:r>
              <a:rPr lang="en-US" dirty="0"/>
              <a:t>Switch back to po Lasix before discharge</a:t>
            </a:r>
          </a:p>
        </p:txBody>
      </p:sp>
    </p:spTree>
    <p:extLst>
      <p:ext uri="{BB962C8B-B14F-4D97-AF65-F5344CB8AC3E}">
        <p14:creationId xmlns:p14="http://schemas.microsoft.com/office/powerpoint/2010/main" val="2411764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9224-D6B1-1943-8403-7F3D9D327FCB}"/>
              </a:ext>
            </a:extLst>
          </p:cNvPr>
          <p:cNvSpPr>
            <a:spLocks noGrp="1"/>
          </p:cNvSpPr>
          <p:nvPr>
            <p:ph type="title"/>
          </p:nvPr>
        </p:nvSpPr>
        <p:spPr/>
        <p:txBody>
          <a:bodyPr/>
          <a:lstStyle/>
          <a:p>
            <a:r>
              <a:rPr lang="en-US" dirty="0"/>
              <a:t>Patient education</a:t>
            </a:r>
          </a:p>
        </p:txBody>
      </p:sp>
      <p:sp>
        <p:nvSpPr>
          <p:cNvPr id="3" name="Content Placeholder 2">
            <a:extLst>
              <a:ext uri="{FF2B5EF4-FFF2-40B4-BE49-F238E27FC236}">
                <a16:creationId xmlns:a16="http://schemas.microsoft.com/office/drawing/2014/main" id="{962D16A3-62C9-A34A-A10B-5161E9CD8AF2}"/>
              </a:ext>
            </a:extLst>
          </p:cNvPr>
          <p:cNvSpPr>
            <a:spLocks noGrp="1"/>
          </p:cNvSpPr>
          <p:nvPr>
            <p:ph idx="1"/>
          </p:nvPr>
        </p:nvSpPr>
        <p:spPr/>
        <p:txBody>
          <a:bodyPr>
            <a:normAutofit fontScale="92500" lnSpcReduction="10000"/>
          </a:bodyPr>
          <a:lstStyle/>
          <a:p>
            <a:r>
              <a:rPr lang="en-US" dirty="0"/>
              <a:t>Helps prevent subsequent rehospitalizations</a:t>
            </a:r>
          </a:p>
          <a:p>
            <a:r>
              <a:rPr lang="en-US" dirty="0"/>
              <a:t>Helps them be a part of their management plan, take some ownership of their own health</a:t>
            </a:r>
          </a:p>
          <a:p>
            <a:r>
              <a:rPr lang="en-US" dirty="0"/>
              <a:t>Patients should be told to be aware of their breathing status, check if they are coughing more, clothes or shoes getting tighter</a:t>
            </a:r>
          </a:p>
          <a:p>
            <a:r>
              <a:rPr lang="en-US" dirty="0"/>
              <a:t>measure weight at home</a:t>
            </a:r>
          </a:p>
          <a:p>
            <a:r>
              <a:rPr lang="en-US" dirty="0"/>
              <a:t>Importance of being compliant with their medication and their low salt diet(high salt will make them thirsty and make them drink more water)</a:t>
            </a:r>
          </a:p>
          <a:p>
            <a:r>
              <a:rPr lang="en-US" dirty="0"/>
              <a:t>Severe heart failure patients should limit their home everyday fluid consumption to &lt;2L(6-8 cups of water)</a:t>
            </a:r>
          </a:p>
          <a:p>
            <a:r>
              <a:rPr lang="en-US" dirty="0"/>
              <a:t>Call their PCP/cardiologist if they gain &gt;2lbs a day or &gt;5lbs a week, having difficulty laying down flat, worsening dyspnea, wheezing, worse swelling, running out of prescription</a:t>
            </a:r>
          </a:p>
        </p:txBody>
      </p:sp>
    </p:spTree>
    <p:extLst>
      <p:ext uri="{BB962C8B-B14F-4D97-AF65-F5344CB8AC3E}">
        <p14:creationId xmlns:p14="http://schemas.microsoft.com/office/powerpoint/2010/main" val="3512443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17BE-987D-3543-969C-EDAD4A4B716A}"/>
              </a:ext>
            </a:extLst>
          </p:cNvPr>
          <p:cNvSpPr>
            <a:spLocks noGrp="1"/>
          </p:cNvSpPr>
          <p:nvPr>
            <p:ph type="title"/>
          </p:nvPr>
        </p:nvSpPr>
        <p:spPr>
          <a:xfrm>
            <a:off x="1066800" y="2253938"/>
            <a:ext cx="10058400" cy="1609344"/>
          </a:xfrm>
        </p:spPr>
        <p:txBody>
          <a:bodyPr/>
          <a:lstStyle/>
          <a:p>
            <a:pPr algn="ctr"/>
            <a:r>
              <a:rPr lang="en-US" dirty="0"/>
              <a:t>QUESTIONS?</a:t>
            </a:r>
          </a:p>
        </p:txBody>
      </p:sp>
    </p:spTree>
    <p:extLst>
      <p:ext uri="{BB962C8B-B14F-4D97-AF65-F5344CB8AC3E}">
        <p14:creationId xmlns:p14="http://schemas.microsoft.com/office/powerpoint/2010/main" val="175200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8CD0-8729-6147-A344-E19E98F214DF}"/>
              </a:ext>
            </a:extLst>
          </p:cNvPr>
          <p:cNvSpPr>
            <a:spLocks noGrp="1"/>
          </p:cNvSpPr>
          <p:nvPr>
            <p:ph type="title"/>
          </p:nvPr>
        </p:nvSpPr>
        <p:spPr/>
        <p:txBody>
          <a:bodyPr/>
          <a:lstStyle/>
          <a:p>
            <a:r>
              <a:rPr lang="en-US" dirty="0"/>
              <a:t>classification</a:t>
            </a:r>
          </a:p>
        </p:txBody>
      </p:sp>
      <p:sp>
        <p:nvSpPr>
          <p:cNvPr id="3" name="Content Placeholder 2">
            <a:extLst>
              <a:ext uri="{FF2B5EF4-FFF2-40B4-BE49-F238E27FC236}">
                <a16:creationId xmlns:a16="http://schemas.microsoft.com/office/drawing/2014/main" id="{847DBA2E-E470-2B47-B28A-599796735F7A}"/>
              </a:ext>
            </a:extLst>
          </p:cNvPr>
          <p:cNvSpPr>
            <a:spLocks noGrp="1"/>
          </p:cNvSpPr>
          <p:nvPr>
            <p:ph idx="1"/>
          </p:nvPr>
        </p:nvSpPr>
        <p:spPr/>
        <p:txBody>
          <a:bodyPr/>
          <a:lstStyle/>
          <a:p>
            <a:r>
              <a:rPr lang="en-US" dirty="0"/>
              <a:t>                                          2 Types of Classification</a:t>
            </a:r>
          </a:p>
          <a:p>
            <a:r>
              <a:rPr lang="en-US" dirty="0"/>
              <a:t>                                        Functional and Anatomical</a:t>
            </a:r>
          </a:p>
          <a:p>
            <a:endParaRPr lang="en-US" dirty="0"/>
          </a:p>
        </p:txBody>
      </p:sp>
      <p:sp>
        <p:nvSpPr>
          <p:cNvPr id="4" name="TextBox 3">
            <a:extLst>
              <a:ext uri="{FF2B5EF4-FFF2-40B4-BE49-F238E27FC236}">
                <a16:creationId xmlns:a16="http://schemas.microsoft.com/office/drawing/2014/main" id="{8F947259-8A16-904C-9596-8CAF497D7131}"/>
              </a:ext>
            </a:extLst>
          </p:cNvPr>
          <p:cNvSpPr txBox="1"/>
          <p:nvPr/>
        </p:nvSpPr>
        <p:spPr>
          <a:xfrm>
            <a:off x="6724891" y="3425312"/>
            <a:ext cx="2407534" cy="3139321"/>
          </a:xfrm>
          <a:prstGeom prst="rect">
            <a:avLst/>
          </a:prstGeom>
          <a:noFill/>
        </p:spPr>
        <p:txBody>
          <a:bodyPr wrap="square" rtlCol="0">
            <a:spAutoFit/>
          </a:bodyPr>
          <a:lstStyle/>
          <a:p>
            <a:r>
              <a:rPr lang="en-US" u="sng" dirty="0"/>
              <a:t>ACCF/AHA Stages</a:t>
            </a:r>
          </a:p>
          <a:p>
            <a:endParaRPr lang="en-US" u="sng" dirty="0">
              <a:cs typeface="Calibri"/>
            </a:endParaRPr>
          </a:p>
          <a:p>
            <a:r>
              <a:rPr lang="en-US" dirty="0"/>
              <a:t>A – at risk for HF</a:t>
            </a:r>
            <a:endParaRPr lang="en-US" dirty="0">
              <a:cs typeface="Calibri"/>
            </a:endParaRPr>
          </a:p>
          <a:p>
            <a:r>
              <a:rPr lang="en-US" dirty="0"/>
              <a:t>B </a:t>
            </a:r>
            <a:r>
              <a:rPr lang="mr-IN" dirty="0">
                <a:cs typeface="Mangal"/>
              </a:rPr>
              <a:t>–</a:t>
            </a:r>
            <a:r>
              <a:rPr lang="en-US" dirty="0"/>
              <a:t> structural disease but no symptoms</a:t>
            </a:r>
            <a:endParaRPr lang="en-US" dirty="0">
              <a:cs typeface="Calibri"/>
            </a:endParaRPr>
          </a:p>
          <a:p>
            <a:endParaRPr lang="en-US" dirty="0"/>
          </a:p>
          <a:p>
            <a:r>
              <a:rPr lang="en-US" dirty="0"/>
              <a:t>C </a:t>
            </a:r>
            <a:r>
              <a:rPr lang="mr-IN" dirty="0">
                <a:cs typeface="Mangal"/>
              </a:rPr>
              <a:t>–</a:t>
            </a:r>
            <a:r>
              <a:rPr lang="en-US" dirty="0"/>
              <a:t> structural disease + prior/current symptoms</a:t>
            </a:r>
            <a:endParaRPr lang="en-US" dirty="0">
              <a:cs typeface="Calibri"/>
            </a:endParaRPr>
          </a:p>
          <a:p>
            <a:r>
              <a:rPr lang="en-US" dirty="0"/>
              <a:t>D </a:t>
            </a:r>
            <a:r>
              <a:rPr lang="mr-IN" dirty="0">
                <a:cs typeface="Mangal"/>
              </a:rPr>
              <a:t>–</a:t>
            </a:r>
            <a:r>
              <a:rPr lang="en-US" dirty="0"/>
              <a:t> refractory HF</a:t>
            </a:r>
            <a:endParaRPr lang="en-US" dirty="0">
              <a:cs typeface="Calibri"/>
            </a:endParaRPr>
          </a:p>
        </p:txBody>
      </p:sp>
      <p:sp>
        <p:nvSpPr>
          <p:cNvPr id="5" name="TextBox 4">
            <a:extLst>
              <a:ext uri="{FF2B5EF4-FFF2-40B4-BE49-F238E27FC236}">
                <a16:creationId xmlns:a16="http://schemas.microsoft.com/office/drawing/2014/main" id="{CB64E69D-A39F-D041-B627-835813D88D36}"/>
              </a:ext>
            </a:extLst>
          </p:cNvPr>
          <p:cNvSpPr txBox="1"/>
          <p:nvPr/>
        </p:nvSpPr>
        <p:spPr>
          <a:xfrm>
            <a:off x="2766350" y="3337310"/>
            <a:ext cx="3055717" cy="2862322"/>
          </a:xfrm>
          <a:prstGeom prst="rect">
            <a:avLst/>
          </a:prstGeom>
          <a:noFill/>
        </p:spPr>
        <p:txBody>
          <a:bodyPr wrap="square" rtlCol="0">
            <a:spAutoFit/>
          </a:bodyPr>
          <a:lstStyle/>
          <a:p>
            <a:r>
              <a:rPr lang="en-US" u="sng" dirty="0"/>
              <a:t>NYHA Functional Status</a:t>
            </a:r>
            <a:endParaRPr lang="en-US" u="sng" dirty="0">
              <a:cs typeface="Calibri"/>
            </a:endParaRPr>
          </a:p>
          <a:p>
            <a:r>
              <a:rPr lang="en-US" dirty="0"/>
              <a:t>I: No limitations in normal physical activity </a:t>
            </a:r>
            <a:endParaRPr lang="en-US" dirty="0">
              <a:cs typeface="Calibri"/>
            </a:endParaRPr>
          </a:p>
          <a:p>
            <a:r>
              <a:rPr lang="en-US" dirty="0"/>
              <a:t>II: Mild symptoms only in normal activity </a:t>
            </a:r>
            <a:endParaRPr lang="en-US" dirty="0">
              <a:cs typeface="Calibri"/>
            </a:endParaRPr>
          </a:p>
          <a:p>
            <a:r>
              <a:rPr lang="en-US" dirty="0"/>
              <a:t>III: Marked symptoms during daily activities, asymptomatic only at rest </a:t>
            </a:r>
            <a:endParaRPr lang="en-US" dirty="0">
              <a:cs typeface="Calibri"/>
            </a:endParaRPr>
          </a:p>
          <a:p>
            <a:r>
              <a:rPr lang="en-US" dirty="0"/>
              <a:t>IV: Severe limitations, symptoms even at rest </a:t>
            </a:r>
            <a:endParaRPr lang="en-US" dirty="0">
              <a:cs typeface="Calibri"/>
            </a:endParaRPr>
          </a:p>
        </p:txBody>
      </p:sp>
      <p:cxnSp>
        <p:nvCxnSpPr>
          <p:cNvPr id="7" name="Straight Arrow Connector 6">
            <a:extLst>
              <a:ext uri="{FF2B5EF4-FFF2-40B4-BE49-F238E27FC236}">
                <a16:creationId xmlns:a16="http://schemas.microsoft.com/office/drawing/2014/main" id="{D037FE29-DE89-144A-B4BC-21D8648E450F}"/>
              </a:ext>
            </a:extLst>
          </p:cNvPr>
          <p:cNvCxnSpPr/>
          <p:nvPr/>
        </p:nvCxnSpPr>
        <p:spPr>
          <a:xfrm flipH="1">
            <a:off x="4490977" y="2835797"/>
            <a:ext cx="238091" cy="4166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FD210F31-9587-2F43-8187-10B811437220}"/>
              </a:ext>
            </a:extLst>
          </p:cNvPr>
          <p:cNvCxnSpPr/>
          <p:nvPr/>
        </p:nvCxnSpPr>
        <p:spPr>
          <a:xfrm>
            <a:off x="6273478" y="2835797"/>
            <a:ext cx="578735" cy="4166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Frame 9">
            <a:extLst>
              <a:ext uri="{FF2B5EF4-FFF2-40B4-BE49-F238E27FC236}">
                <a16:creationId xmlns:a16="http://schemas.microsoft.com/office/drawing/2014/main" id="{44E90DAA-6AC1-964A-92FA-CF10BB287B50}"/>
              </a:ext>
            </a:extLst>
          </p:cNvPr>
          <p:cNvSpPr/>
          <p:nvPr/>
        </p:nvSpPr>
        <p:spPr>
          <a:xfrm>
            <a:off x="6474107" y="3926266"/>
            <a:ext cx="2909102" cy="1068706"/>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Arrow Connector 11">
            <a:extLst>
              <a:ext uri="{FF2B5EF4-FFF2-40B4-BE49-F238E27FC236}">
                <a16:creationId xmlns:a16="http://schemas.microsoft.com/office/drawing/2014/main" id="{F9B7A269-E4F3-0544-9AED-E20BB9B1E632}"/>
              </a:ext>
            </a:extLst>
          </p:cNvPr>
          <p:cNvCxnSpPr/>
          <p:nvPr/>
        </p:nvCxnSpPr>
        <p:spPr>
          <a:xfrm flipV="1">
            <a:off x="9225023" y="3044141"/>
            <a:ext cx="900086" cy="7755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8865439E-A02F-274E-8311-D22C8E4F81BC}"/>
              </a:ext>
            </a:extLst>
          </p:cNvPr>
          <p:cNvSpPr txBox="1"/>
          <p:nvPr/>
        </p:nvSpPr>
        <p:spPr>
          <a:xfrm>
            <a:off x="9123531" y="2824689"/>
            <a:ext cx="3068469" cy="261610"/>
          </a:xfrm>
          <a:prstGeom prst="rect">
            <a:avLst/>
          </a:prstGeom>
          <a:noFill/>
        </p:spPr>
        <p:txBody>
          <a:bodyPr wrap="none" rtlCol="0">
            <a:spAutoFit/>
          </a:bodyPr>
          <a:lstStyle/>
          <a:p>
            <a:r>
              <a:rPr lang="en-US" sz="1100" dirty="0">
                <a:solidFill>
                  <a:srgbClr val="FF8AD8"/>
                </a:solidFill>
              </a:rPr>
              <a:t>These 2 stages do not fit actual HF diagnosis </a:t>
            </a:r>
          </a:p>
        </p:txBody>
      </p:sp>
    </p:spTree>
    <p:extLst>
      <p:ext uri="{BB962C8B-B14F-4D97-AF65-F5344CB8AC3E}">
        <p14:creationId xmlns:p14="http://schemas.microsoft.com/office/powerpoint/2010/main" val="190006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1C60-56E0-C743-87EF-4B1CE889AAB2}"/>
              </a:ext>
            </a:extLst>
          </p:cNvPr>
          <p:cNvSpPr>
            <a:spLocks noGrp="1"/>
          </p:cNvSpPr>
          <p:nvPr>
            <p:ph type="title"/>
          </p:nvPr>
        </p:nvSpPr>
        <p:spPr>
          <a:xfrm>
            <a:off x="838621" y="2624328"/>
            <a:ext cx="4374511" cy="1609344"/>
          </a:xfrm>
        </p:spPr>
        <p:txBody>
          <a:bodyPr/>
          <a:lstStyle/>
          <a:p>
            <a:r>
              <a:rPr lang="en-US" dirty="0"/>
              <a:t>CASE #1</a:t>
            </a:r>
          </a:p>
        </p:txBody>
      </p:sp>
      <p:sp>
        <p:nvSpPr>
          <p:cNvPr id="3" name="Content Placeholder 2">
            <a:extLst>
              <a:ext uri="{FF2B5EF4-FFF2-40B4-BE49-F238E27FC236}">
                <a16:creationId xmlns:a16="http://schemas.microsoft.com/office/drawing/2014/main" id="{F73CE3C7-7AFC-9442-AA86-B17EE30FE225}"/>
              </a:ext>
            </a:extLst>
          </p:cNvPr>
          <p:cNvSpPr>
            <a:spLocks noGrp="1"/>
          </p:cNvSpPr>
          <p:nvPr>
            <p:ph idx="1"/>
          </p:nvPr>
        </p:nvSpPr>
        <p:spPr>
          <a:xfrm>
            <a:off x="6096000" y="578069"/>
            <a:ext cx="5032248" cy="5594131"/>
          </a:xfrm>
        </p:spPr>
        <p:txBody>
          <a:bodyPr>
            <a:normAutofit lnSpcReduction="10000"/>
          </a:bodyPr>
          <a:lstStyle/>
          <a:p>
            <a:pPr marL="0" indent="0">
              <a:buNone/>
            </a:pPr>
            <a:r>
              <a:rPr lang="en-US" dirty="0">
                <a:solidFill>
                  <a:schemeClr val="tx1">
                    <a:alpha val="80000"/>
                  </a:schemeClr>
                </a:solidFill>
              </a:rPr>
              <a:t>A 68 </a:t>
            </a:r>
            <a:r>
              <a:rPr lang="en-US" dirty="0" err="1">
                <a:solidFill>
                  <a:schemeClr val="tx1">
                    <a:alpha val="80000"/>
                  </a:schemeClr>
                </a:solidFill>
              </a:rPr>
              <a:t>yo</a:t>
            </a:r>
            <a:r>
              <a:rPr lang="en-US" dirty="0">
                <a:solidFill>
                  <a:schemeClr val="tx1">
                    <a:alpha val="80000"/>
                  </a:schemeClr>
                </a:solidFill>
              </a:rPr>
              <a:t> M with CAD, ICM s/p AICD, HTN, DM2, HLD presents to the hospital with progressive SOB x 2 weeks and weight gain 3.3 kg (7.3 </a:t>
            </a:r>
            <a:r>
              <a:rPr lang="en-US" dirty="0" err="1">
                <a:solidFill>
                  <a:schemeClr val="tx1">
                    <a:alpha val="80000"/>
                  </a:schemeClr>
                </a:solidFill>
              </a:rPr>
              <a:t>lb</a:t>
            </a:r>
            <a:r>
              <a:rPr lang="en-US" dirty="0">
                <a:solidFill>
                  <a:schemeClr val="tx1">
                    <a:alpha val="80000"/>
                  </a:schemeClr>
                </a:solidFill>
              </a:rPr>
              <a:t>). </a:t>
            </a:r>
            <a:r>
              <a:rPr lang="en-US" dirty="0">
                <a:solidFill>
                  <a:schemeClr val="tx1">
                    <a:alpha val="80000"/>
                  </a:schemeClr>
                </a:solidFill>
                <a:ea typeface="+mn-lt"/>
                <a:cs typeface="+mn-lt"/>
              </a:rPr>
              <a:t>Two nights ago, he awoke with sudden-onset dyspnea that was relieved with ambulation. He has not had chest pain. Medical history is significant for myocardial infarction 8 years ago. He also has a history of left ventricular dysfunction but has been previously well compensated. His medications are metformin, furosemide, lisinopril, aspirin, metoprolol, and rosuvastatin.</a:t>
            </a:r>
            <a:endParaRPr lang="en-US" dirty="0">
              <a:solidFill>
                <a:schemeClr val="tx1">
                  <a:alpha val="80000"/>
                </a:schemeClr>
              </a:solidFill>
              <a:cs typeface="Calibri"/>
            </a:endParaRPr>
          </a:p>
          <a:p>
            <a:pPr marL="0" indent="0">
              <a:buNone/>
            </a:pPr>
            <a:r>
              <a:rPr lang="en-US" dirty="0">
                <a:solidFill>
                  <a:schemeClr val="tx1">
                    <a:alpha val="80000"/>
                  </a:schemeClr>
                </a:solidFill>
                <a:cs typeface="Calibri"/>
              </a:rPr>
              <a:t>What is the next appropriate step: </a:t>
            </a:r>
          </a:p>
          <a:p>
            <a:pPr marL="0" indent="0">
              <a:buNone/>
            </a:pPr>
            <a:r>
              <a:rPr lang="en-US" dirty="0">
                <a:solidFill>
                  <a:schemeClr val="tx1">
                    <a:alpha val="80000"/>
                  </a:schemeClr>
                </a:solidFill>
              </a:rPr>
              <a:t>A. Transthoracic echocardiogram </a:t>
            </a:r>
            <a:endParaRPr lang="en-US" dirty="0">
              <a:solidFill>
                <a:schemeClr val="tx1">
                  <a:alpha val="80000"/>
                </a:schemeClr>
              </a:solidFill>
              <a:cs typeface="Calibri"/>
            </a:endParaRPr>
          </a:p>
          <a:p>
            <a:pPr marL="0" indent="0">
              <a:buNone/>
            </a:pPr>
            <a:r>
              <a:rPr lang="en-US" dirty="0">
                <a:solidFill>
                  <a:schemeClr val="tx1">
                    <a:alpha val="80000"/>
                  </a:schemeClr>
                </a:solidFill>
              </a:rPr>
              <a:t>B. Immediate Cardiology Consultation </a:t>
            </a:r>
            <a:endParaRPr lang="en-US" dirty="0">
              <a:solidFill>
                <a:schemeClr val="tx1">
                  <a:alpha val="80000"/>
                </a:schemeClr>
              </a:solidFill>
              <a:cs typeface="Calibri"/>
            </a:endParaRPr>
          </a:p>
          <a:p>
            <a:pPr marL="0" indent="0">
              <a:buNone/>
            </a:pPr>
            <a:r>
              <a:rPr lang="en-US" dirty="0">
                <a:solidFill>
                  <a:schemeClr val="tx1">
                    <a:alpha val="80000"/>
                  </a:schemeClr>
                </a:solidFill>
              </a:rPr>
              <a:t>C. Physical Exam </a:t>
            </a:r>
            <a:endParaRPr lang="en-US" dirty="0">
              <a:solidFill>
                <a:schemeClr val="tx1">
                  <a:alpha val="80000"/>
                </a:schemeClr>
              </a:solidFill>
              <a:cs typeface="Calibri"/>
            </a:endParaRPr>
          </a:p>
          <a:p>
            <a:pPr marL="0" indent="0">
              <a:buNone/>
            </a:pPr>
            <a:r>
              <a:rPr lang="en-US" dirty="0">
                <a:solidFill>
                  <a:schemeClr val="tx1">
                    <a:alpha val="80000"/>
                  </a:schemeClr>
                </a:solidFill>
              </a:rPr>
              <a:t>D. Chest XRAY </a:t>
            </a:r>
            <a:endParaRPr lang="en-US" dirty="0"/>
          </a:p>
        </p:txBody>
      </p:sp>
    </p:spTree>
    <p:extLst>
      <p:ext uri="{BB962C8B-B14F-4D97-AF65-F5344CB8AC3E}">
        <p14:creationId xmlns:p14="http://schemas.microsoft.com/office/powerpoint/2010/main" val="17062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FAA9-F2CC-C440-A045-BE887EF7072D}"/>
              </a:ext>
            </a:extLst>
          </p:cNvPr>
          <p:cNvSpPr>
            <a:spLocks noGrp="1"/>
          </p:cNvSpPr>
          <p:nvPr>
            <p:ph type="title"/>
          </p:nvPr>
        </p:nvSpPr>
        <p:spPr>
          <a:xfrm>
            <a:off x="1324491" y="2325007"/>
            <a:ext cx="10058400" cy="1609344"/>
          </a:xfrm>
        </p:spPr>
        <p:txBody>
          <a:bodyPr>
            <a:normAutofit/>
          </a:bodyPr>
          <a:lstStyle/>
          <a:p>
            <a:r>
              <a:rPr lang="en-US" dirty="0">
                <a:solidFill>
                  <a:schemeClr val="tx1"/>
                </a:solidFill>
              </a:rPr>
              <a:t>Answer: C! HF is a CLINICAL diagnosis</a:t>
            </a:r>
          </a:p>
        </p:txBody>
      </p:sp>
    </p:spTree>
    <p:extLst>
      <p:ext uri="{BB962C8B-B14F-4D97-AF65-F5344CB8AC3E}">
        <p14:creationId xmlns:p14="http://schemas.microsoft.com/office/powerpoint/2010/main" val="278517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6191-0C8A-634B-A729-170DCCDA19AD}"/>
              </a:ext>
            </a:extLst>
          </p:cNvPr>
          <p:cNvSpPr>
            <a:spLocks noGrp="1"/>
          </p:cNvSpPr>
          <p:nvPr>
            <p:ph type="title"/>
          </p:nvPr>
        </p:nvSpPr>
        <p:spPr/>
        <p:txBody>
          <a:bodyPr/>
          <a:lstStyle/>
          <a:p>
            <a:r>
              <a:rPr lang="en-US" dirty="0"/>
              <a:t>Clinical presentation</a:t>
            </a:r>
          </a:p>
        </p:txBody>
      </p:sp>
      <p:sp>
        <p:nvSpPr>
          <p:cNvPr id="3" name="Content Placeholder 2">
            <a:extLst>
              <a:ext uri="{FF2B5EF4-FFF2-40B4-BE49-F238E27FC236}">
                <a16:creationId xmlns:a16="http://schemas.microsoft.com/office/drawing/2014/main" id="{C9F5A2B9-E01D-234C-A8A3-BF2179B78A27}"/>
              </a:ext>
            </a:extLst>
          </p:cNvPr>
          <p:cNvSpPr>
            <a:spLocks noGrp="1"/>
          </p:cNvSpPr>
          <p:nvPr>
            <p:ph idx="1"/>
          </p:nvPr>
        </p:nvSpPr>
        <p:spPr>
          <a:xfrm>
            <a:off x="132298" y="1843614"/>
            <a:ext cx="5087884" cy="4800253"/>
          </a:xfrm>
        </p:spPr>
        <p:txBody>
          <a:bodyPr>
            <a:normAutofit fontScale="40000" lnSpcReduction="20000"/>
          </a:bodyPr>
          <a:lstStyle/>
          <a:p>
            <a:endParaRPr lang="en-US" sz="2400" dirty="0">
              <a:solidFill>
                <a:schemeClr val="tx1">
                  <a:alpha val="80000"/>
                </a:schemeClr>
              </a:solidFill>
            </a:endParaRPr>
          </a:p>
          <a:p>
            <a:r>
              <a:rPr lang="en-US" sz="4500" b="1" dirty="0">
                <a:solidFill>
                  <a:srgbClr val="7030A0">
                    <a:alpha val="80000"/>
                  </a:srgbClr>
                </a:solidFill>
              </a:rPr>
              <a:t>History(usually spreading out over days to weeks):</a:t>
            </a:r>
          </a:p>
          <a:p>
            <a:r>
              <a:rPr lang="en-US" sz="3600" dirty="0"/>
              <a:t>dyspnea, paroxysmal nocturnal dyspnea</a:t>
            </a:r>
            <a:r>
              <a:rPr lang="en-US" dirty="0"/>
              <a:t>, </a:t>
            </a:r>
            <a:r>
              <a:rPr lang="en-US" sz="3600" dirty="0"/>
              <a:t>orthopnea(how many pillows have been using lately to sleep at night, sleeping in bed or on chair), edema, weight gain, pain from hepatic congestion, and abdominal discomfort due to distention from ascites, early satiety</a:t>
            </a:r>
          </a:p>
          <a:p>
            <a:r>
              <a:rPr lang="en-US" sz="3600" dirty="0">
                <a:solidFill>
                  <a:schemeClr val="tx1">
                    <a:alpha val="80000"/>
                  </a:schemeClr>
                </a:solidFill>
              </a:rPr>
              <a:t>For </a:t>
            </a:r>
            <a:r>
              <a:rPr lang="en-US" sz="3600" dirty="0" err="1">
                <a:solidFill>
                  <a:schemeClr val="tx1">
                    <a:alpha val="80000"/>
                  </a:schemeClr>
                </a:solidFill>
              </a:rPr>
              <a:t>HFrEF</a:t>
            </a:r>
            <a:r>
              <a:rPr lang="en-US" sz="3600" dirty="0">
                <a:solidFill>
                  <a:schemeClr val="tx1">
                    <a:alpha val="80000"/>
                  </a:schemeClr>
                </a:solidFill>
              </a:rPr>
              <a:t> patients </a:t>
            </a:r>
            <a:r>
              <a:rPr lang="en-US" sz="3600" dirty="0"/>
              <a:t>fatigue, weakness that is most pronounced with exertion</a:t>
            </a:r>
            <a:endParaRPr lang="en-US" sz="3600" dirty="0">
              <a:solidFill>
                <a:schemeClr val="tx1">
                  <a:alpha val="80000"/>
                </a:schemeClr>
              </a:solidFill>
            </a:endParaRPr>
          </a:p>
          <a:p>
            <a:endParaRPr lang="en-US" sz="2400" dirty="0">
              <a:solidFill>
                <a:schemeClr val="tx1">
                  <a:alpha val="80000"/>
                </a:schemeClr>
              </a:solidFill>
            </a:endParaRPr>
          </a:p>
          <a:p>
            <a:pPr marL="0" indent="0">
              <a:buNone/>
            </a:pPr>
            <a:r>
              <a:rPr lang="en-US" sz="4500" b="1" dirty="0">
                <a:solidFill>
                  <a:srgbClr val="7030A0">
                    <a:alpha val="80000"/>
                  </a:srgbClr>
                </a:solidFill>
              </a:rPr>
              <a:t>Physical exam:</a:t>
            </a:r>
          </a:p>
          <a:p>
            <a:pPr marL="0" indent="0">
              <a:buNone/>
            </a:pPr>
            <a:r>
              <a:rPr lang="en-US" sz="3600" dirty="0">
                <a:solidFill>
                  <a:schemeClr val="tx1">
                    <a:alpha val="80000"/>
                  </a:schemeClr>
                </a:solidFill>
              </a:rPr>
              <a:t>3 major manifestations of volume overload: +/- Murmurs/S3</a:t>
            </a:r>
            <a:endParaRPr lang="en-US" sz="3600" dirty="0">
              <a:solidFill>
                <a:schemeClr val="tx1">
                  <a:alpha val="80000"/>
                </a:schemeClr>
              </a:solidFill>
              <a:cs typeface="Calibri"/>
            </a:endParaRPr>
          </a:p>
          <a:p>
            <a:pPr marL="0" indent="0">
              <a:buNone/>
            </a:pPr>
            <a:endParaRPr lang="en-US" sz="3600" dirty="0">
              <a:solidFill>
                <a:schemeClr val="tx1">
                  <a:alpha val="80000"/>
                </a:schemeClr>
              </a:solidFill>
            </a:endParaRPr>
          </a:p>
          <a:p>
            <a:pPr marL="0" indent="0">
              <a:buNone/>
            </a:pPr>
            <a:r>
              <a:rPr lang="en-US" sz="3600" dirty="0">
                <a:solidFill>
                  <a:schemeClr val="tx1">
                    <a:alpha val="80000"/>
                  </a:schemeClr>
                </a:solidFill>
              </a:rPr>
              <a:t>1.JVD = </a:t>
            </a:r>
            <a:r>
              <a:rPr lang="en-US" sz="3600" dirty="0">
                <a:solidFill>
                  <a:schemeClr val="tx1">
                    <a:alpha val="80000"/>
                  </a:schemeClr>
                </a:solidFill>
                <a:cs typeface="Calibri"/>
              </a:rPr>
              <a:t>Reported in CM of H2O,abnormal when &gt;9cmH2O</a:t>
            </a:r>
            <a:r>
              <a:rPr lang="en-US" sz="3600" dirty="0">
                <a:solidFill>
                  <a:schemeClr val="tx1">
                    <a:alpha val="80000"/>
                  </a:schemeClr>
                </a:solidFill>
              </a:rPr>
              <a:t>2. </a:t>
            </a:r>
          </a:p>
          <a:p>
            <a:pPr marL="0" indent="0">
              <a:buNone/>
            </a:pPr>
            <a:r>
              <a:rPr lang="en-US" sz="3600" dirty="0">
                <a:solidFill>
                  <a:schemeClr val="tx1">
                    <a:alpha val="80000"/>
                  </a:schemeClr>
                </a:solidFill>
              </a:rPr>
              <a:t>2. Peripheral edema</a:t>
            </a:r>
            <a:endParaRPr lang="en-US" sz="3600" dirty="0">
              <a:solidFill>
                <a:schemeClr val="tx1">
                  <a:alpha val="80000"/>
                </a:schemeClr>
              </a:solidFill>
              <a:cs typeface="Calibri"/>
            </a:endParaRPr>
          </a:p>
          <a:p>
            <a:pPr marL="0" indent="0">
              <a:buNone/>
            </a:pPr>
            <a:r>
              <a:rPr lang="en-US" sz="3600" dirty="0">
                <a:solidFill>
                  <a:schemeClr val="tx1">
                    <a:alpha val="80000"/>
                  </a:schemeClr>
                </a:solidFill>
                <a:cs typeface="Calibri"/>
              </a:rPr>
              <a:t>3. Wet Crackles(different from dry </a:t>
            </a:r>
            <a:r>
              <a:rPr lang="en-US" sz="3600" dirty="0" err="1">
                <a:solidFill>
                  <a:schemeClr val="tx1">
                    <a:alpha val="80000"/>
                  </a:schemeClr>
                </a:solidFill>
                <a:cs typeface="Calibri"/>
              </a:rPr>
              <a:t>pulm</a:t>
            </a:r>
            <a:r>
              <a:rPr lang="en-US" sz="3600" dirty="0">
                <a:solidFill>
                  <a:schemeClr val="tx1">
                    <a:alpha val="80000"/>
                  </a:schemeClr>
                </a:solidFill>
                <a:cs typeface="Calibri"/>
              </a:rPr>
              <a:t>. Fibrosis crackles) or wheeze (cardiac wheeze); Could be hypoxic or not</a:t>
            </a:r>
          </a:p>
          <a:p>
            <a:pPr marL="0" indent="0">
              <a:buNone/>
            </a:pPr>
            <a:endParaRPr lang="en-US" sz="3600" dirty="0">
              <a:solidFill>
                <a:schemeClr val="tx1">
                  <a:alpha val="80000"/>
                </a:schemeClr>
              </a:solidFill>
              <a:cs typeface="Calibri"/>
            </a:endParaRP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96B49377-71B8-DC48-B6D7-DF8503D581AE}"/>
              </a:ext>
            </a:extLst>
          </p:cNvPr>
          <p:cNvPicPr>
            <a:picLocks noChangeAspect="1"/>
          </p:cNvPicPr>
          <p:nvPr/>
        </p:nvPicPr>
        <p:blipFill>
          <a:blip r:embed="rId2"/>
          <a:stretch>
            <a:fillRect/>
          </a:stretch>
        </p:blipFill>
        <p:spPr>
          <a:xfrm>
            <a:off x="5859512" y="2172681"/>
            <a:ext cx="6008130" cy="2591344"/>
          </a:xfrm>
          <a:prstGeom prst="rect">
            <a:avLst/>
          </a:prstGeom>
        </p:spPr>
      </p:pic>
    </p:spTree>
    <p:extLst>
      <p:ext uri="{BB962C8B-B14F-4D97-AF65-F5344CB8AC3E}">
        <p14:creationId xmlns:p14="http://schemas.microsoft.com/office/powerpoint/2010/main" val="119893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1" name="Group 4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2" name="Oval 4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43" name="Oval 4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45" name="Rectangle 4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69000-4884-EE4A-8AEC-0CE4A5F230C5}"/>
              </a:ext>
            </a:extLst>
          </p:cNvPr>
          <p:cNvSpPr>
            <a:spLocks noGrp="1"/>
          </p:cNvSpPr>
          <p:nvPr>
            <p:ph type="title"/>
          </p:nvPr>
        </p:nvSpPr>
        <p:spPr>
          <a:xfrm>
            <a:off x="7534654" y="702365"/>
            <a:ext cx="3896264" cy="3765666"/>
          </a:xfrm>
        </p:spPr>
        <p:txBody>
          <a:bodyPr vert="horz" lIns="91440" tIns="45720" rIns="91440" bIns="45720" rtlCol="0" anchor="b">
            <a:normAutofit/>
          </a:bodyPr>
          <a:lstStyle/>
          <a:p>
            <a:pPr>
              <a:lnSpc>
                <a:spcPct val="80000"/>
              </a:lnSpc>
            </a:pPr>
            <a:r>
              <a:rPr lang="en-US" sz="7200">
                <a:blipFill dpi="0" rotWithShape="1">
                  <a:blip r:embed="rId4"/>
                  <a:srcRect/>
                  <a:tile tx="6350" ty="-127000" sx="65000" sy="64000" flip="none" algn="tl"/>
                </a:blipFill>
              </a:rPr>
              <a:t>Pitting edema</a:t>
            </a:r>
          </a:p>
        </p:txBody>
      </p:sp>
      <p:pic>
        <p:nvPicPr>
          <p:cNvPr id="7" name="Picture 6" descr="A close-up of a person's feet&#10;&#10;Description automatically generated with medium confidence">
            <a:extLst>
              <a:ext uri="{FF2B5EF4-FFF2-40B4-BE49-F238E27FC236}">
                <a16:creationId xmlns:a16="http://schemas.microsoft.com/office/drawing/2014/main" id="{6C4B6A69-6C0A-7C4F-974A-F43A8EE43F3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2364"/>
          <a:stretch/>
        </p:blipFill>
        <p:spPr>
          <a:xfrm>
            <a:off x="20" y="10"/>
            <a:ext cx="6901088" cy="6857990"/>
          </a:xfrm>
          <a:prstGeom prst="rect">
            <a:avLst/>
          </a:prstGeom>
        </p:spPr>
      </p:pic>
      <p:grpSp>
        <p:nvGrpSpPr>
          <p:cNvPr id="49" name="Group 4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50" name="Oval 4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 name="Oval 5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1E378322-7675-B243-9A1F-1E15DA71B771}"/>
              </a:ext>
            </a:extLst>
          </p:cNvPr>
          <p:cNvSpPr txBox="1"/>
          <p:nvPr/>
        </p:nvSpPr>
        <p:spPr>
          <a:xfrm>
            <a:off x="4116371" y="6657945"/>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openoregon.pressbooks.pub/histologyandembryology/chapter/chapter-3-histology-of-the-oral-mucos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10" name="TextBox 9">
            <a:extLst>
              <a:ext uri="{FF2B5EF4-FFF2-40B4-BE49-F238E27FC236}">
                <a16:creationId xmlns:a16="http://schemas.microsoft.com/office/drawing/2014/main" id="{CB844E7E-A55A-2D4A-BC58-FEA5E21B53A3}"/>
              </a:ext>
            </a:extLst>
          </p:cNvPr>
          <p:cNvSpPr txBox="1"/>
          <p:nvPr/>
        </p:nvSpPr>
        <p:spPr>
          <a:xfrm>
            <a:off x="7590037" y="4301251"/>
            <a:ext cx="2682732" cy="2585323"/>
          </a:xfrm>
          <a:prstGeom prst="rect">
            <a:avLst/>
          </a:prstGeom>
          <a:noFill/>
        </p:spPr>
        <p:txBody>
          <a:bodyPr wrap="square" rtlCol="0">
            <a:spAutoFit/>
          </a:bodyPr>
          <a:lstStyle/>
          <a:p>
            <a:r>
              <a:rPr lang="en-US" dirty="0"/>
              <a:t>Fresh/New pitting edema: soft and squishy</a:t>
            </a:r>
          </a:p>
          <a:p>
            <a:r>
              <a:rPr lang="en-US" dirty="0"/>
              <a:t>Chronic venous stasis edema: pigmented skin(Stasis dermatitis), hard, firm, have to press really hard for it to pit</a:t>
            </a:r>
          </a:p>
        </p:txBody>
      </p:sp>
    </p:spTree>
    <p:extLst>
      <p:ext uri="{BB962C8B-B14F-4D97-AF65-F5344CB8AC3E}">
        <p14:creationId xmlns:p14="http://schemas.microsoft.com/office/powerpoint/2010/main" val="2078932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8D4BB0DD32654BB3EAE67DC51DDA01" ma:contentTypeVersion="14" ma:contentTypeDescription="Create a new document." ma:contentTypeScope="" ma:versionID="ba3803225a115cab6982d2d787fe62b3">
  <xsd:schema xmlns:xsd="http://www.w3.org/2001/XMLSchema" xmlns:xs="http://www.w3.org/2001/XMLSchema" xmlns:p="http://schemas.microsoft.com/office/2006/metadata/properties" xmlns:ns2="1e4b8c19-7528-4bc4-a3e1-96b236289242" xmlns:ns3="ca5fd80e-f574-42aa-bec0-0d146d76a53a" targetNamespace="http://schemas.microsoft.com/office/2006/metadata/properties" ma:root="true" ma:fieldsID="31b860496bad6dfb8dcc00e94a2f6cf4" ns2:_="" ns3:_="">
    <xsd:import namespace="1e4b8c19-7528-4bc4-a3e1-96b236289242"/>
    <xsd:import namespace="ca5fd80e-f574-42aa-bec0-0d146d76a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8c19-7528-4bc4-a3e1-96b23628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5fd80e-f574-42aa-bec0-0d146d76a5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BAD9E2-7B62-4553-A962-A933A675F87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02F4687-F742-455C-8F13-31F407758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b8c19-7528-4bc4-a3e1-96b236289242"/>
    <ds:schemaRef ds:uri="ca5fd80e-f574-42aa-bec0-0d146d76a5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6336F8-9195-4EBB-97BE-4792CBB6A690}">
  <ds:schemaRefs>
    <ds:schemaRef ds:uri="http://schemas.microsoft.com/sharepoint/v3/contenttype/forms"/>
  </ds:schemaRefs>
</ds:datastoreItem>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otalTime>3</TotalTime>
  <Words>3126</Words>
  <Application>Microsoft Office PowerPoint</Application>
  <PresentationFormat>Widescreen</PresentationFormat>
  <Paragraphs>289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Wood Type</vt:lpstr>
      <vt:lpstr>Heart failure basics</vt:lpstr>
      <vt:lpstr>What is heart failure?</vt:lpstr>
      <vt:lpstr>How many HF admissions per year in the country</vt:lpstr>
      <vt:lpstr>Types of heart failure</vt:lpstr>
      <vt:lpstr>classification</vt:lpstr>
      <vt:lpstr>CASE #1</vt:lpstr>
      <vt:lpstr>Answer: C! HF is a CLINICAL diagnosis</vt:lpstr>
      <vt:lpstr>Clinical presentation</vt:lpstr>
      <vt:lpstr>Pitting edema</vt:lpstr>
      <vt:lpstr>CASE #2</vt:lpstr>
      <vt:lpstr>PowerPoint Presentation</vt:lpstr>
      <vt:lpstr>Cardiogenic vs non-cardiogenic pulmonary edema</vt:lpstr>
      <vt:lpstr>PowerPoint Presentation</vt:lpstr>
      <vt:lpstr>Conditions that are common triggers for hf exacerbation</vt:lpstr>
      <vt:lpstr>diagnosis</vt:lpstr>
      <vt:lpstr>CASE #3</vt:lpstr>
      <vt:lpstr>Correct answer: B  Furosemide IV </vt:lpstr>
      <vt:lpstr>management</vt:lpstr>
      <vt:lpstr>GDMT(Goal Directed Medical Therapy)</vt:lpstr>
      <vt:lpstr>What Lasix dose to begin with when patient hospitalized</vt:lpstr>
      <vt:lpstr>Conversion of doses from po to iv</vt:lpstr>
      <vt:lpstr>What is the difference between IV Lasix drip and IV Lasix pushes</vt:lpstr>
      <vt:lpstr>What is the most accurate way to assess HF (aka fluid status)?</vt:lpstr>
      <vt:lpstr>Answer C: Physical Exam!</vt:lpstr>
      <vt:lpstr>Poor Prognostic Factors</vt:lpstr>
      <vt:lpstr>Common Clinical Scenario:</vt:lpstr>
      <vt:lpstr>Bp dropping</vt:lpstr>
      <vt:lpstr>BP still dropping</vt:lpstr>
      <vt:lpstr>PowerPoint Presentation</vt:lpstr>
      <vt:lpstr>Examine bedside</vt:lpstr>
      <vt:lpstr>Cardiogenic shock</vt:lpstr>
      <vt:lpstr>CASE #4</vt:lpstr>
      <vt:lpstr>What is the next appropriate step in her management? </vt:lpstr>
      <vt:lpstr>Correct answer: D  start dobutamine </vt:lpstr>
      <vt:lpstr>What ward should the Case 3 patient be admitted to? </vt:lpstr>
      <vt:lpstr>Correct Answer D: ICU </vt:lpstr>
      <vt:lpstr>CASE #5</vt:lpstr>
      <vt:lpstr>Correct answer:  start metolazone </vt:lpstr>
      <vt:lpstr>Common Adverse effects of diuretics</vt:lpstr>
      <vt:lpstr>To dos of classic heart failure admission</vt:lpstr>
      <vt:lpstr>HF exacerbation in ESRD/DIALYSIS DEPENDENT PATIENTS</vt:lpstr>
      <vt:lpstr>Iron Deficiency and Heart Failure</vt:lpstr>
      <vt:lpstr>Iron Dosing</vt:lpstr>
      <vt:lpstr>Switch back to po Lasix before discharge</vt:lpstr>
      <vt:lpstr>Patient education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 basics</dc:title>
  <dc:creator>Aishwarya Puri</dc:creator>
  <cp:lastModifiedBy>Aishwarya Puri</cp:lastModifiedBy>
  <cp:revision>7</cp:revision>
  <dcterms:created xsi:type="dcterms:W3CDTF">2022-07-18T04:07:38Z</dcterms:created>
  <dcterms:modified xsi:type="dcterms:W3CDTF">2023-07-13T19:05:24Z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0x010100368D4BB0DD32654BB3EAE67DC51DDA01</vt:lpwstr>
  </property>
</Properties>
</file>