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1"/>
  </p:sldMasterIdLst>
  <p:notesMasterIdLst>
    <p:notesMasterId r:id="rId59"/>
  </p:notesMasterIdLst>
  <p:handoutMasterIdLst>
    <p:handoutMasterId r:id="rId60"/>
  </p:handoutMasterIdLst>
  <p:sldIdLst>
    <p:sldId id="260" r:id="rId2"/>
    <p:sldId id="261" r:id="rId3"/>
    <p:sldId id="515" r:id="rId4"/>
    <p:sldId id="525" r:id="rId5"/>
    <p:sldId id="520" r:id="rId6"/>
    <p:sldId id="523" r:id="rId7"/>
    <p:sldId id="256" r:id="rId8"/>
    <p:sldId id="257" r:id="rId9"/>
    <p:sldId id="413" r:id="rId10"/>
    <p:sldId id="269" r:id="rId11"/>
    <p:sldId id="270" r:id="rId12"/>
    <p:sldId id="532" r:id="rId13"/>
    <p:sldId id="407" r:id="rId14"/>
    <p:sldId id="409" r:id="rId15"/>
    <p:sldId id="406" r:id="rId16"/>
    <p:sldId id="267" r:id="rId17"/>
    <p:sldId id="410" r:id="rId18"/>
    <p:sldId id="518" r:id="rId19"/>
    <p:sldId id="519" r:id="rId20"/>
    <p:sldId id="411" r:id="rId21"/>
    <p:sldId id="516" r:id="rId22"/>
    <p:sldId id="517" r:id="rId23"/>
    <p:sldId id="521" r:id="rId24"/>
    <p:sldId id="414" r:id="rId25"/>
    <p:sldId id="416" r:id="rId26"/>
    <p:sldId id="417" r:id="rId27"/>
    <p:sldId id="418" r:id="rId28"/>
    <p:sldId id="497" r:id="rId29"/>
    <p:sldId id="499" r:id="rId30"/>
    <p:sldId id="513" r:id="rId31"/>
    <p:sldId id="533" r:id="rId32"/>
    <p:sldId id="514" r:id="rId33"/>
    <p:sldId id="495" r:id="rId34"/>
    <p:sldId id="496" r:id="rId35"/>
    <p:sldId id="400" r:id="rId36"/>
    <p:sldId id="420" r:id="rId37"/>
    <p:sldId id="382" r:id="rId38"/>
    <p:sldId id="422" r:id="rId39"/>
    <p:sldId id="522" r:id="rId40"/>
    <p:sldId id="263" r:id="rId41"/>
    <p:sldId id="419" r:id="rId42"/>
    <p:sldId id="526" r:id="rId43"/>
    <p:sldId id="426" r:id="rId44"/>
    <p:sldId id="424" r:id="rId45"/>
    <p:sldId id="427" r:id="rId46"/>
    <p:sldId id="428" r:id="rId47"/>
    <p:sldId id="425" r:id="rId48"/>
    <p:sldId id="527" r:id="rId49"/>
    <p:sldId id="528" r:id="rId50"/>
    <p:sldId id="529" r:id="rId51"/>
    <p:sldId id="530" r:id="rId52"/>
    <p:sldId id="531" r:id="rId53"/>
    <p:sldId id="524" r:id="rId54"/>
    <p:sldId id="404" r:id="rId55"/>
    <p:sldId id="405" r:id="rId56"/>
    <p:sldId id="408" r:id="rId57"/>
    <p:sldId id="264"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8"/>
  </p:normalViewPr>
  <p:slideViewPr>
    <p:cSldViewPr snapToGrid="0" showGuides="1">
      <p:cViewPr varScale="1">
        <p:scale>
          <a:sx n="126" d="100"/>
          <a:sy n="126" d="100"/>
        </p:scale>
        <p:origin x="648" y="79"/>
      </p:cViewPr>
      <p:guideLst>
        <p:guide orient="horz" pos="2160"/>
        <p:guide pos="3840"/>
      </p:guideLst>
    </p:cSldViewPr>
  </p:slideViewPr>
  <p:notesTextViewPr>
    <p:cViewPr>
      <p:scale>
        <a:sx n="1" d="1"/>
        <a:sy n="1" d="1"/>
      </p:scale>
      <p:origin x="0" y="0"/>
    </p:cViewPr>
  </p:notesTextViewPr>
  <p:sorterViewPr>
    <p:cViewPr>
      <p:scale>
        <a:sx n="120" d="100"/>
        <a:sy n="120" d="100"/>
      </p:scale>
      <p:origin x="0" y="0"/>
    </p:cViewPr>
  </p:sorter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7/28/2026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16T23:33:13.175"/>
    </inkml:context>
    <inkml:brush xml:id="br0">
      <inkml:brushProperty name="width" value="0.4" units="cm"/>
      <inkml:brushProperty name="height" value="0.8" units="cm"/>
      <inkml:brushProperty name="color" value="#A2D762"/>
      <inkml:brushProperty name="tip" value="rectangle"/>
      <inkml:brushProperty name="rasterOp" value="maskPen"/>
      <inkml:brushProperty name="ignorePressure" value="1"/>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7/28/2026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Normalize, define, and invite the patient into the discussion</a:t>
            </a:r>
            <a:r>
              <a:rPr lang="en-US" dirty="0"/>
              <a:t> </a:t>
            </a:r>
          </a:p>
          <a:p>
            <a:r>
              <a:rPr lang="en-US" b="1" dirty="0"/>
              <a:t>Explain CPR, respond to emotions, and close the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b="1" dirty="0"/>
              <a:t>Debrief</a:t>
            </a:r>
          </a:p>
          <a:p>
            <a:pPr marL="285750" indent="-285750">
              <a:buFont typeface="Arial" panose="020B0604020202020204" pitchFamily="34" charset="0"/>
              <a:buChar char="•"/>
            </a:pPr>
            <a:r>
              <a:rPr lang="en-US" dirty="0"/>
              <a:t>What did the physician do poorly? </a:t>
            </a:r>
          </a:p>
          <a:p>
            <a:pPr marL="285750" indent="-285750">
              <a:buFont typeface="Arial" panose="020B0604020202020204" pitchFamily="34" charset="0"/>
              <a:buChar char="•"/>
            </a:pPr>
            <a:r>
              <a:rPr lang="en-US" dirty="0"/>
              <a:t>What did the patient likely hear? </a:t>
            </a:r>
          </a:p>
          <a:p>
            <a:pPr marL="285750" indent="-285750">
              <a:buFont typeface="Arial" panose="020B0604020202020204" pitchFamily="34" charset="0"/>
              <a:buChar char="•"/>
            </a:pPr>
            <a:r>
              <a:rPr lang="en-US" dirty="0"/>
              <a:t>What was missing before asking about code status? </a:t>
            </a:r>
          </a:p>
          <a:p>
            <a:pPr marL="285750" indent="-285750">
              <a:buFont typeface="Arial" panose="020B0604020202020204" pitchFamily="34" charset="0"/>
              <a:buChar char="•"/>
            </a:pPr>
            <a:r>
              <a:rPr lang="en-US" dirty="0"/>
              <a:t>Was emotion addressed? </a:t>
            </a:r>
          </a:p>
          <a:p>
            <a:pPr marL="285750" indent="-285750">
              <a:buFont typeface="Arial" panose="020B0604020202020204" pitchFamily="34" charset="0"/>
              <a:buChar char="•"/>
            </a:pPr>
            <a:r>
              <a:rPr lang="en-US" dirty="0"/>
              <a:t>Was there a recommendation? </a:t>
            </a:r>
          </a:p>
          <a:p>
            <a:r>
              <a:rPr lang="en-US" dirty="0"/>
              <a:t>A patient’s answer is only meaningful if they understand the medical situation, the treatment, the likely outcome, and how it connects to their goals</a:t>
            </a:r>
          </a:p>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14</a:t>
            </a:fld>
            <a:endParaRPr lang="en-US"/>
          </a:p>
        </p:txBody>
      </p:sp>
    </p:spTree>
    <p:extLst>
      <p:ext uri="{BB962C8B-B14F-4D97-AF65-F5344CB8AC3E}">
        <p14:creationId xmlns:p14="http://schemas.microsoft.com/office/powerpoint/2010/main" val="168183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study, we sought to measure the effect of pre-ICU admission DNR order on mortality, adjusted for the severity of the disease and lifesaving interventions.</a:t>
            </a:r>
          </a:p>
          <a:p>
            <a:endParaRPr lang="en-US" dirty="0"/>
          </a:p>
        </p:txBody>
      </p:sp>
      <p:sp>
        <p:nvSpPr>
          <p:cNvPr id="4" name="Slide Number Placeholder 3"/>
          <p:cNvSpPr>
            <a:spLocks noGrp="1"/>
          </p:cNvSpPr>
          <p:nvPr>
            <p:ph type="sldNum" sz="quarter" idx="5"/>
          </p:nvPr>
        </p:nvSpPr>
        <p:spPr/>
        <p:txBody>
          <a:bodyPr/>
          <a:lstStyle/>
          <a:p>
            <a:fld id="{E25C9BC3-7E77-4A65-8374-7D83CD3A02B3}" type="slidenum">
              <a:rPr lang="en-US" smtClean="0"/>
              <a:t>34</a:t>
            </a:fld>
            <a:endParaRPr lang="en-US"/>
          </a:p>
        </p:txBody>
      </p:sp>
    </p:spTree>
    <p:extLst>
      <p:ext uri="{BB962C8B-B14F-4D97-AF65-F5344CB8AC3E}">
        <p14:creationId xmlns:p14="http://schemas.microsoft.com/office/powerpoint/2010/main" val="1322525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not helpful to counter emotion with more physiology.</a:t>
            </a:r>
          </a:p>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39</a:t>
            </a:fld>
            <a:endParaRPr lang="en-US"/>
          </a:p>
        </p:txBody>
      </p:sp>
    </p:spTree>
    <p:extLst>
      <p:ext uri="{BB962C8B-B14F-4D97-AF65-F5344CB8AC3E}">
        <p14:creationId xmlns:p14="http://schemas.microsoft.com/office/powerpoint/2010/main" val="3933021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did the physician do differently? </a:t>
            </a:r>
          </a:p>
          <a:p>
            <a:r>
              <a:rPr lang="en-US" dirty="0"/>
              <a:t>What made the patient feel heard? </a:t>
            </a:r>
          </a:p>
          <a:p>
            <a:r>
              <a:rPr lang="en-US" dirty="0"/>
              <a:t>How did the physician avoid “do everything”? </a:t>
            </a:r>
          </a:p>
          <a:p>
            <a:r>
              <a:rPr lang="en-US" dirty="0"/>
              <a:t>Where did SPIKES show up? </a:t>
            </a:r>
          </a:p>
          <a:p>
            <a:r>
              <a:rPr lang="en-US" dirty="0"/>
              <a:t>What language would you use in your own practice?</a:t>
            </a:r>
          </a:p>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44</a:t>
            </a:fld>
            <a:endParaRPr lang="en-US"/>
          </a:p>
        </p:txBody>
      </p:sp>
    </p:spTree>
    <p:extLst>
      <p:ext uri="{BB962C8B-B14F-4D97-AF65-F5344CB8AC3E}">
        <p14:creationId xmlns:p14="http://schemas.microsoft.com/office/powerpoint/2010/main" val="301681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SPIKES as the Structure </a:t>
            </a:r>
          </a:p>
        </p:txBody>
      </p:sp>
      <p:sp>
        <p:nvSpPr>
          <p:cNvPr id="4" name="Slide Number Placeholder 3"/>
          <p:cNvSpPr>
            <a:spLocks noGrp="1"/>
          </p:cNvSpPr>
          <p:nvPr>
            <p:ph type="sldNum" sz="quarter" idx="5"/>
          </p:nvPr>
        </p:nvSpPr>
        <p:spPr/>
        <p:txBody>
          <a:bodyPr/>
          <a:lstStyle/>
          <a:p>
            <a:fld id="{38EFF46E-6B43-41F9-9272-B566D03A251C}" type="slidenum">
              <a:rPr lang="en-US" smtClean="0"/>
              <a:t>57</a:t>
            </a:fld>
            <a:endParaRPr lang="en-US"/>
          </a:p>
        </p:txBody>
      </p:sp>
    </p:spTree>
    <p:extLst>
      <p:ext uri="{BB962C8B-B14F-4D97-AF65-F5344CB8AC3E}">
        <p14:creationId xmlns:p14="http://schemas.microsoft.com/office/powerpoint/2010/main" val="3273340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close up of a colorful background&#10;&#10;AI-generated content may be incorrect.">
            <a:extLst>
              <a:ext uri="{FF2B5EF4-FFF2-40B4-BE49-F238E27FC236}">
                <a16:creationId xmlns:a16="http://schemas.microsoft.com/office/drawing/2014/main" id="{C9D2B7C3-93C4-3719-D2A9-FBE9AFC2AC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94"/>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2054227"/>
            <a:ext cx="8229600" cy="4727574"/>
          </a:xfrm>
          <a:prstGeom prst="rect">
            <a:avLst/>
          </a:prstGeom>
        </p:spPr>
        <p:txBody>
          <a:bodyPr vert="horz" lIns="91440" tIns="45720" rIns="91440" bIns="45720" rtlCol="0" anchor="b">
            <a:normAutofit/>
          </a:bodyPr>
          <a:lstStyle>
            <a:lvl1pPr>
              <a:defRPr lang="en-US" sz="96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 y="457200"/>
            <a:ext cx="3424518" cy="1139825"/>
          </a:xfrm>
        </p:spPr>
        <p:txBody>
          <a:bodyPr vert="horz" lIns="91440" tIns="45720" rIns="91440" bIns="45720" rtlCol="0" anchor="b">
            <a:normAutofit/>
          </a:bodyPr>
          <a:lstStyle>
            <a:lvl1pPr marL="0" indent="0">
              <a:lnSpc>
                <a:spcPct val="100000"/>
              </a:lnSpc>
              <a:spcBef>
                <a:spcPts val="0"/>
              </a:spcBef>
              <a:buNone/>
              <a:defRPr lang="en-US" sz="2000" dirty="0"/>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0" y="76200"/>
            <a:ext cx="1295400" cy="381000"/>
          </a:xfrm>
        </p:spPr>
        <p:txBody>
          <a:bodyPr/>
          <a:lstStyle/>
          <a:p>
            <a:fld id="{B3CFBE15-E4BE-4B42-AEEE-ED6C6B9CFCE2}" type="datetime1">
              <a:rPr lang="en-US" smtClean="0"/>
              <a:t>7/28/2026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157885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6D8A5A2A-9561-6566-F92F-F70D32882A3B}"/>
              </a:ext>
            </a:extLst>
          </p:cNvPr>
          <p:cNvSpPr>
            <a:spLocks noGrp="1"/>
          </p:cNvSpPr>
          <p:nvPr>
            <p:ph type="title"/>
          </p:nvPr>
        </p:nvSpPr>
        <p:spPr>
          <a:xfrm>
            <a:off x="457200" y="490128"/>
            <a:ext cx="11277599" cy="914400"/>
          </a:xfrm>
          <a:prstGeom prst="rect">
            <a:avLst/>
          </a:prstGeom>
        </p:spPr>
        <p:txBody>
          <a:bodyPr vert="horz" lIns="91440" tIns="45720" rIns="91440" bIns="45720" rtlCol="0" anchor="t">
            <a:normAutofit/>
          </a:body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295400" cy="381000"/>
          </a:xfrm>
        </p:spPr>
        <p:txBody>
          <a:bodyPr/>
          <a:lstStyle/>
          <a:p>
            <a:fld id="{94040C0B-3638-F744-9F98-D66CEC428329}"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13" name="Text Placeholder 2">
            <a:extLst>
              <a:ext uri="{FF2B5EF4-FFF2-40B4-BE49-F238E27FC236}">
                <a16:creationId xmlns:a16="http://schemas.microsoft.com/office/drawing/2014/main" id="{0F542A43-84A6-50F4-C658-B1BBDDAD8C0D}"/>
              </a:ext>
            </a:extLst>
          </p:cNvPr>
          <p:cNvSpPr>
            <a:spLocks noGrp="1"/>
          </p:cNvSpPr>
          <p:nvPr>
            <p:ph idx="1"/>
          </p:nvPr>
        </p:nvSpPr>
        <p:spPr>
          <a:xfrm>
            <a:off x="457200" y="1861728"/>
            <a:ext cx="11277599" cy="4539072"/>
          </a:xfrm>
          <a:prstGeom prst="rect">
            <a:avLst/>
          </a:prstGeom>
        </p:spPr>
        <p:txBody>
          <a:bodyPr vert="horz" lIns="91440" tIns="45720" rIns="91440" bIns="45720" rtlCol="0">
            <a:normAutofit/>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402290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5031BA-FE29-1272-03FA-2B84A99174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94"/>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5257800"/>
            <a:ext cx="11277600" cy="685800"/>
          </a:xfrm>
          <a:prstGeom prst="rect">
            <a:avLst/>
          </a:prstGeom>
        </p:spPr>
        <p:txBody>
          <a:bodyPr vert="horz" lIns="91440" tIns="45720" rIns="91440" bIns="45720" rtlCol="0" anchor="t">
            <a:normAutofit/>
          </a:bodyPr>
          <a:lstStyle>
            <a:lvl1pPr>
              <a:defRPr lang="en-US" sz="6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1" y="6019799"/>
            <a:ext cx="11277598" cy="381000"/>
          </a:xfrm>
        </p:spPr>
        <p:txBody>
          <a:bodyPr vert="horz" lIns="91440" tIns="45720" rIns="91440" bIns="45720" rtlCol="0" anchor="b">
            <a:normAutofit/>
          </a:bodyPr>
          <a:lstStyle>
            <a:lvl1pPr marL="0" indent="0">
              <a:lnSpc>
                <a:spcPct val="100000"/>
              </a:lnSpc>
              <a:buNone/>
              <a:defRPr lang="en-US" sz="2000" dirty="0"/>
            </a:lvl1pPr>
          </a:lstStyle>
          <a:p>
            <a:pPr lvl="0"/>
            <a:r>
              <a:rPr lang="en-US"/>
              <a:t>Click to edit Master subtitle style</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D9EF7764-3766-AD43-917F-3181D2483C36}" type="datetime1">
              <a:rPr lang="en-US" smtClean="0"/>
              <a:t>7/28/2026</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Sample Footer Text</a:t>
            </a:r>
          </a:p>
        </p:txBody>
      </p:sp>
      <p:sp>
        <p:nvSpPr>
          <p:cNvPr id="10" name="Picture Placeholder 4">
            <a:extLst>
              <a:ext uri="{FF2B5EF4-FFF2-40B4-BE49-F238E27FC236}">
                <a16:creationId xmlns:a16="http://schemas.microsoft.com/office/drawing/2014/main" id="{7071A80C-9405-B736-DA8E-7C6B87617DC7}"/>
              </a:ext>
            </a:extLst>
          </p:cNvPr>
          <p:cNvSpPr>
            <a:spLocks noGrp="1"/>
          </p:cNvSpPr>
          <p:nvPr>
            <p:ph type="pic" sz="quarter" idx="17" hasCustomPrompt="1"/>
          </p:nvPr>
        </p:nvSpPr>
        <p:spPr>
          <a:xfrm>
            <a:off x="457200" y="457199"/>
            <a:ext cx="11274552" cy="4572001"/>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25460713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E88507-42ED-EBB5-0C22-CA3A46666A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052" y="3175"/>
            <a:ext cx="12186353" cy="6854823"/>
          </a:xfrm>
          <a:custGeom>
            <a:avLst/>
            <a:gdLst>
              <a:gd name="csX0" fmla="*/ 0 w 12186355"/>
              <a:gd name="csY0" fmla="*/ 0 h 6854824"/>
              <a:gd name="csX1" fmla="*/ 12186355 w 12186355"/>
              <a:gd name="csY1" fmla="*/ 0 h 6854824"/>
              <a:gd name="csX2" fmla="*/ 12186355 w 12186355"/>
              <a:gd name="csY2" fmla="*/ 454025 h 6854824"/>
              <a:gd name="csX3" fmla="*/ 4798004 w 12186355"/>
              <a:gd name="csY3" fmla="*/ 454025 h 6854824"/>
              <a:gd name="csX4" fmla="*/ 4798004 w 12186355"/>
              <a:gd name="csY4" fmla="*/ 6397625 h 6854824"/>
              <a:gd name="csX5" fmla="*/ 12186355 w 12186355"/>
              <a:gd name="csY5" fmla="*/ 6397625 h 6854824"/>
              <a:gd name="csX6" fmla="*/ 12186355 w 12186355"/>
              <a:gd name="csY6" fmla="*/ 6854824 h 6854824"/>
              <a:gd name="csX7" fmla="*/ 0 w 12186355"/>
              <a:gd name="csY7" fmla="*/ 6854824 h 6854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5" h="6854824">
                <a:moveTo>
                  <a:pt x="0" y="0"/>
                </a:moveTo>
                <a:lnTo>
                  <a:pt x="12186355" y="0"/>
                </a:lnTo>
                <a:lnTo>
                  <a:pt x="12186355" y="454025"/>
                </a:lnTo>
                <a:lnTo>
                  <a:pt x="4798004" y="454025"/>
                </a:lnTo>
                <a:lnTo>
                  <a:pt x="4798004" y="6397625"/>
                </a:lnTo>
                <a:lnTo>
                  <a:pt x="12186355" y="6397625"/>
                </a:lnTo>
                <a:lnTo>
                  <a:pt x="12186355" y="6854824"/>
                </a:lnTo>
                <a:lnTo>
                  <a:pt x="0" y="6854824"/>
                </a:lnTo>
                <a:close/>
              </a:path>
            </a:pathLst>
          </a:cu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457200"/>
            <a:ext cx="3886198" cy="4513974"/>
          </a:xfrm>
          <a:prstGeom prst="rect">
            <a:avLst/>
          </a:prstGeom>
        </p:spPr>
        <p:txBody>
          <a:bodyPr vert="horz" lIns="91440" tIns="45720" rIns="91440" bIns="45720" rtlCol="0" anchor="t">
            <a:normAutofit/>
          </a:bodyPr>
          <a:lstStyle>
            <a:lvl1pPr>
              <a:defRPr lang="en-US" sz="4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5425200"/>
            <a:ext cx="3886200" cy="975600"/>
          </a:xfrm>
        </p:spPr>
        <p:txBody>
          <a:bodyPr vert="horz" lIns="91440" tIns="45720" rIns="91440" bIns="45720" rtlCol="0" anchor="b">
            <a:normAutofit/>
          </a:bodyPr>
          <a:lstStyle>
            <a:lvl1pPr marL="0" indent="0">
              <a:lnSpc>
                <a:spcPct val="100000"/>
              </a:lnSpc>
              <a:spcBef>
                <a:spcPts val="0"/>
              </a:spcBef>
              <a:buNone/>
              <a:defRPr lang="en-US" sz="2000" dirty="0"/>
            </a:lvl1pPr>
          </a:lstStyle>
          <a:p>
            <a:pPr lvl="0"/>
            <a:r>
              <a:rPr lang="en-US"/>
              <a:t>Click to edit Master subtitle style</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76200" y="76201"/>
            <a:ext cx="1295400" cy="380999"/>
          </a:xfrm>
        </p:spPr>
        <p:txBody>
          <a:bodyPr/>
          <a:lstStyle/>
          <a:p>
            <a:fld id="{BD2E1884-4CA3-F14A-A3FE-9D94D32D34BF}" type="datetime1">
              <a:rPr lang="en-US" smtClean="0"/>
              <a:t>7/28/2026</a:t>
            </a:fld>
            <a:endParaRPr lang="en-US"/>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096000" y="76202"/>
            <a:ext cx="6019800" cy="365124"/>
          </a:xfrm>
        </p:spPr>
        <p:txBody>
          <a:bodyPr/>
          <a:lstStyle/>
          <a:p>
            <a:r>
              <a:rPr lang="en-US"/>
              <a:t>Sample Footer Text</a:t>
            </a:r>
          </a:p>
        </p:txBody>
      </p:sp>
      <p:sp>
        <p:nvSpPr>
          <p:cNvPr id="5" name="Picture Placeholder 10">
            <a:extLst>
              <a:ext uri="{FF2B5EF4-FFF2-40B4-BE49-F238E27FC236}">
                <a16:creationId xmlns:a16="http://schemas.microsoft.com/office/drawing/2014/main" id="{9B516699-87B0-CAF3-CAD8-AA40FF750A2A}"/>
              </a:ext>
            </a:extLst>
          </p:cNvPr>
          <p:cNvSpPr>
            <a:spLocks noGrp="1"/>
          </p:cNvSpPr>
          <p:nvPr>
            <p:ph type="pic" sz="quarter" idx="13" hasCustomPrompt="1"/>
          </p:nvPr>
        </p:nvSpPr>
        <p:spPr>
          <a:xfrm>
            <a:off x="4794950" y="457200"/>
            <a:ext cx="7388352" cy="59436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820400" y="6416675"/>
            <a:ext cx="1295400"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9112450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FA396DB-37C9-E6F8-96EC-A98E709036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flipV="1">
            <a:off x="5649" y="3174"/>
            <a:ext cx="12186352" cy="6854823"/>
          </a:xfrm>
          <a:custGeom>
            <a:avLst/>
            <a:gdLst>
              <a:gd name="csX0" fmla="*/ 0 w 12186353"/>
              <a:gd name="csY0" fmla="*/ 6854824 h 6854824"/>
              <a:gd name="csX1" fmla="*/ 12186353 w 12186353"/>
              <a:gd name="csY1" fmla="*/ 6854824 h 6854824"/>
              <a:gd name="csX2" fmla="*/ 12186353 w 12186353"/>
              <a:gd name="csY2" fmla="*/ 0 h 6854824"/>
              <a:gd name="csX3" fmla="*/ 0 w 12186353"/>
              <a:gd name="csY3" fmla="*/ 0 h 6854824"/>
              <a:gd name="csX4" fmla="*/ 0 w 12186353"/>
              <a:gd name="csY4" fmla="*/ 457198 h 6854824"/>
              <a:gd name="csX5" fmla="*/ 7418624 w 12186353"/>
              <a:gd name="csY5" fmla="*/ 457198 h 6854824"/>
              <a:gd name="csX6" fmla="*/ 7418624 w 12186353"/>
              <a:gd name="csY6" fmla="*/ 6400798 h 6854824"/>
              <a:gd name="csX7" fmla="*/ 0 w 12186353"/>
              <a:gd name="csY7" fmla="*/ 6400798 h 6854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3" h="6854824">
                <a:moveTo>
                  <a:pt x="0" y="6854824"/>
                </a:moveTo>
                <a:lnTo>
                  <a:pt x="12186353" y="6854824"/>
                </a:lnTo>
                <a:lnTo>
                  <a:pt x="12186353" y="0"/>
                </a:lnTo>
                <a:lnTo>
                  <a:pt x="0" y="0"/>
                </a:lnTo>
                <a:lnTo>
                  <a:pt x="0" y="457198"/>
                </a:lnTo>
                <a:lnTo>
                  <a:pt x="7418624" y="457198"/>
                </a:lnTo>
                <a:lnTo>
                  <a:pt x="7418624" y="6400798"/>
                </a:lnTo>
                <a:lnTo>
                  <a:pt x="0" y="6400798"/>
                </a:lnTo>
                <a:close/>
              </a:path>
            </a:pathLst>
          </a:cu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918702" y="1856835"/>
            <a:ext cx="3816098" cy="3048276"/>
          </a:xfrm>
          <a:prstGeom prst="rect">
            <a:avLst/>
          </a:prstGeom>
        </p:spPr>
        <p:txBody>
          <a:bodyPr vert="horz" lIns="91440" tIns="45720" rIns="91440" bIns="45720" rtlCol="0" anchor="b">
            <a:normAutofit/>
          </a:bodyPr>
          <a:lstStyle>
            <a:lvl1pPr>
              <a:defRPr lang="en-US" sz="44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918702" y="5362310"/>
            <a:ext cx="3816098" cy="1026767"/>
          </a:xfrm>
        </p:spPr>
        <p:txBody>
          <a:bodyPr vert="horz" lIns="91440" tIns="45720" rIns="91440" bIns="45720" rtlCol="0">
            <a:normAutofit/>
          </a:bodyPr>
          <a:lstStyle>
            <a:lvl1pPr marL="0" indent="0">
              <a:lnSpc>
                <a:spcPct val="100000"/>
              </a:lnSpc>
              <a:buNone/>
              <a:defRPr lang="en-US" sz="2000" dirty="0"/>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0" y="76201"/>
            <a:ext cx="1295400" cy="380999"/>
          </a:xfrm>
        </p:spPr>
        <p:txBody>
          <a:bodyPr/>
          <a:lstStyle>
            <a:lvl1pPr>
              <a:defRPr>
                <a:solidFill>
                  <a:schemeClr val="tx1"/>
                </a:solidFill>
                <a:effectLst/>
              </a:defRPr>
            </a:lvl1pPr>
          </a:lstStyle>
          <a:p>
            <a:fld id="{3DCB9363-2EBD-E747-A181-1D3A08C65245}" type="datetime1">
              <a:rPr lang="en-US" smtClean="0"/>
              <a:t>7/28/2026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096000" y="76201"/>
            <a:ext cx="6019800" cy="380999"/>
          </a:xfrm>
        </p:spPr>
        <p:txBody>
          <a:bodyPr/>
          <a:lstStyle/>
          <a:p>
            <a:r>
              <a:rPr lang="en-US"/>
              <a:t>Sample Footer Text</a:t>
            </a:r>
          </a:p>
        </p:txBody>
      </p:sp>
      <p:sp>
        <p:nvSpPr>
          <p:cNvPr id="9" name="Picture Placeholder 13">
            <a:extLst>
              <a:ext uri="{FF2B5EF4-FFF2-40B4-BE49-F238E27FC236}">
                <a16:creationId xmlns:a16="http://schemas.microsoft.com/office/drawing/2014/main" id="{29ACD8CA-973C-C07A-B4B5-1C33BD62674E}"/>
              </a:ext>
            </a:extLst>
          </p:cNvPr>
          <p:cNvSpPr>
            <a:spLocks noGrp="1"/>
          </p:cNvSpPr>
          <p:nvPr>
            <p:ph type="pic" sz="quarter" idx="14" hasCustomPrompt="1"/>
          </p:nvPr>
        </p:nvSpPr>
        <p:spPr>
          <a:xfrm>
            <a:off x="1" y="457200"/>
            <a:ext cx="7424272" cy="59436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4566599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1CBD8CA-F53F-CFB6-D102-6C4CA833B8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3" cy="685482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457200"/>
            <a:ext cx="8229600" cy="5414681"/>
          </a:xfrm>
          <a:prstGeom prst="rect">
            <a:avLst/>
          </a:prstGeom>
        </p:spPr>
        <p:txBody>
          <a:bodyPr vert="horz" lIns="91440" tIns="45720" rIns="91440" bIns="45720" rtlCol="0" anchor="b">
            <a:normAutofit/>
          </a:bodyPr>
          <a:lstStyle>
            <a:lvl1pPr>
              <a:defRPr lang="en-US" sz="96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 y="5943599"/>
            <a:ext cx="10896600" cy="461681"/>
          </a:xfrm>
        </p:spPr>
        <p:txBody>
          <a:bodyPr vert="horz" lIns="91440" tIns="45720" rIns="91440" bIns="45720" rtlCol="0" anchor="b">
            <a:normAutofit/>
          </a:bodyPr>
          <a:lstStyle>
            <a:lvl1pPr marL="0" indent="0">
              <a:buNone/>
              <a:defRPr lang="en-US" sz="2000" dirty="0"/>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0" y="87593"/>
            <a:ext cx="914400" cy="365125"/>
          </a:xfrm>
        </p:spPr>
        <p:txBody>
          <a:bodyPr/>
          <a:lstStyle/>
          <a:p>
            <a:fld id="{A43625EB-9CE7-FE4A-962B-ADA6590F06B0}" type="datetime1">
              <a:rPr lang="en-US" smtClean="0"/>
              <a:t>7/28/2026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9310395" y="87593"/>
            <a:ext cx="2805405"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53800" y="6400800"/>
            <a:ext cx="7620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5505803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933488-440B-D134-7B68-A14A7114C14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3" cy="6854823"/>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17588" y="457200"/>
            <a:ext cx="8723871" cy="4419600"/>
          </a:xfrm>
          <a:prstGeom prst="rect">
            <a:avLst/>
          </a:prstGeom>
        </p:spPr>
        <p:txBody>
          <a:bodyPr anchor="b">
            <a:normAutofit/>
          </a:bodyPr>
          <a:lstStyle>
            <a:lvl1pPr algn="ctr">
              <a:defRPr sz="8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467100" y="5483226"/>
            <a:ext cx="5257800" cy="917574"/>
          </a:xfrm>
        </p:spPr>
        <p:txBody>
          <a:bodyPr anchor="b">
            <a:norm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8E0F305-9E38-2F43-A154-0A13A54C557F}" type="datetime1">
              <a:rPr lang="en-US" smtClean="0"/>
              <a:t>7/28/2026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062696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933488-440B-D134-7B68-A14A7114C14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9" name="Title 8">
            <a:extLst>
              <a:ext uri="{FF2B5EF4-FFF2-40B4-BE49-F238E27FC236}">
                <a16:creationId xmlns:a16="http://schemas.microsoft.com/office/drawing/2014/main" id="{DDDC27D1-1506-B7FD-BBD8-570878A444FC}"/>
              </a:ext>
            </a:extLst>
          </p:cNvPr>
          <p:cNvSpPr>
            <a:spLocks noGrp="1"/>
          </p:cNvSpPr>
          <p:nvPr>
            <p:ph type="title"/>
          </p:nvPr>
        </p:nvSpPr>
        <p:spPr>
          <a:xfrm>
            <a:off x="457200" y="457200"/>
            <a:ext cx="7380952" cy="6277097"/>
          </a:xfrm>
        </p:spPr>
        <p:txBody>
          <a:bodyPr anchor="b"/>
          <a:lstStyle>
            <a:lvl1pPr>
              <a:defRPr sz="8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95354" y="457200"/>
            <a:ext cx="3439445" cy="2971800"/>
          </a:xfrm>
        </p:spPr>
        <p:txBody>
          <a:bodyPr anchor="t">
            <a:normAutofit/>
          </a:bodyPr>
          <a:lstStyle>
            <a:lvl1pPr marL="0" indent="0" algn="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B9258CAE-C0F2-B346-BD4B-417B70F2F6EB}" type="datetime1">
              <a:rPr lang="en-US" smtClean="0"/>
              <a:t>7/28/2026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0703248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B2BFDAB-1042-6B32-CEEF-4E400B77CF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174"/>
            <a:ext cx="12192002" cy="6854824"/>
          </a:xfrm>
          <a:custGeom>
            <a:avLst/>
            <a:gdLst>
              <a:gd name="csX0" fmla="*/ 0 w 5650525"/>
              <a:gd name="csY0" fmla="*/ 0 h 6854824"/>
              <a:gd name="csX1" fmla="*/ 5650525 w 5650525"/>
              <a:gd name="csY1" fmla="*/ 0 h 6854824"/>
              <a:gd name="csX2" fmla="*/ 5650525 w 5650525"/>
              <a:gd name="csY2" fmla="*/ 6854824 h 6854824"/>
              <a:gd name="csX3" fmla="*/ 0 w 5650525"/>
              <a:gd name="csY3" fmla="*/ 6854824 h 6854824"/>
            </a:gdLst>
            <a:ahLst/>
            <a:cxnLst>
              <a:cxn ang="0">
                <a:pos x="csX0" y="csY0"/>
              </a:cxn>
              <a:cxn ang="0">
                <a:pos x="csX1" y="csY1"/>
              </a:cxn>
              <a:cxn ang="0">
                <a:pos x="csX2" y="csY2"/>
              </a:cxn>
              <a:cxn ang="0">
                <a:pos x="csX3" y="csY3"/>
              </a:cxn>
            </a:cxnLst>
            <a:rect l="l" t="t" r="r" b="b"/>
            <a:pathLst>
              <a:path w="5650525" h="6854824">
                <a:moveTo>
                  <a:pt x="0" y="0"/>
                </a:moveTo>
                <a:lnTo>
                  <a:pt x="5650525" y="0"/>
                </a:lnTo>
                <a:lnTo>
                  <a:pt x="5650525" y="6854824"/>
                </a:lnTo>
                <a:lnTo>
                  <a:pt x="0" y="6854824"/>
                </a:lnTo>
                <a:close/>
              </a:path>
            </a:pathLst>
          </a:cu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57199" y="457200"/>
            <a:ext cx="7845553" cy="6172200"/>
          </a:xfrm>
          <a:prstGeom prst="rect">
            <a:avLst/>
          </a:prstGeom>
        </p:spPr>
        <p:txBody>
          <a:bodyPr vert="horz" lIns="91440" tIns="45720" rIns="91440" bIns="45720" rtlCol="0" anchor="b">
            <a:normAutofit/>
          </a:bodyPr>
          <a:lstStyle>
            <a:lvl1pPr>
              <a:defRPr lang="en-US" sz="6000" dirty="0"/>
            </a:lvl1pPr>
          </a:lstStyle>
          <a:p>
            <a:pPr lvl="0"/>
            <a:r>
              <a:rPr lang="en-US"/>
              <a:t>Section Header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1" y="76201"/>
            <a:ext cx="914400" cy="381000"/>
          </a:xfrm>
        </p:spPr>
        <p:txBody>
          <a:bodyPr/>
          <a:lstStyle/>
          <a:p>
            <a:fld id="{51EF5BDB-72C5-6C45-B365-DB2A3AA7E4EB}" type="datetime1">
              <a:rPr lang="en-US" smtClean="0"/>
              <a:t>7/28/2026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096000" y="76201"/>
            <a:ext cx="6019800"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53800" y="6400800"/>
            <a:ext cx="7620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3782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515063-D727-8995-60D3-02623A7C2A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57199" y="457200"/>
            <a:ext cx="9982201" cy="6172200"/>
          </a:xfrm>
          <a:prstGeom prst="rect">
            <a:avLst/>
          </a:prstGeom>
        </p:spPr>
        <p:txBody>
          <a:bodyPr vert="horz" lIns="91440" tIns="45720" rIns="91440" bIns="45720" rtlCol="0" anchor="b">
            <a:normAutofit/>
          </a:bodyPr>
          <a:lstStyle>
            <a:lvl1pPr>
              <a:defRPr lang="en-US" sz="6000" dirty="0"/>
            </a:lvl1pPr>
          </a:lstStyle>
          <a:p>
            <a:pPr lvl="0"/>
            <a:r>
              <a:rPr lang="en-US"/>
              <a:t>Section Header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1" y="76201"/>
            <a:ext cx="914400" cy="381000"/>
          </a:xfrm>
        </p:spPr>
        <p:txBody>
          <a:bodyPr/>
          <a:lstStyle/>
          <a:p>
            <a:fld id="{FF6B260B-9C30-8041-A127-55431CED219C}" type="datetime1">
              <a:rPr lang="en-US" smtClean="0"/>
              <a:t>7/28/2026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096000" y="76201"/>
            <a:ext cx="6019800"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53800" y="6400800"/>
            <a:ext cx="7620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6393427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0E223EA-E781-514C-FE24-98349C5AF91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custGeom>
            <a:avLst/>
            <a:gdLst>
              <a:gd name="csX0" fmla="*/ 0 w 6386732"/>
              <a:gd name="csY0" fmla="*/ 0 h 6858000"/>
              <a:gd name="csX1" fmla="*/ 6386732 w 6386732"/>
              <a:gd name="csY1" fmla="*/ 0 h 6858000"/>
              <a:gd name="csX2" fmla="*/ 6386732 w 6386732"/>
              <a:gd name="csY2" fmla="*/ 6858000 h 6858000"/>
              <a:gd name="csX3" fmla="*/ 0 w 6386732"/>
              <a:gd name="csY3" fmla="*/ 6858000 h 6858000"/>
            </a:gdLst>
            <a:ahLst/>
            <a:cxnLst>
              <a:cxn ang="0">
                <a:pos x="csX0" y="csY0"/>
              </a:cxn>
              <a:cxn ang="0">
                <a:pos x="csX1" y="csY1"/>
              </a:cxn>
              <a:cxn ang="0">
                <a:pos x="csX2" y="csY2"/>
              </a:cxn>
              <a:cxn ang="0">
                <a:pos x="csX3" y="csY3"/>
              </a:cxn>
            </a:cxnLst>
            <a:rect l="l" t="t" r="r" b="b"/>
            <a:pathLst>
              <a:path w="6386732" h="6858000">
                <a:moveTo>
                  <a:pt x="0" y="0"/>
                </a:moveTo>
                <a:lnTo>
                  <a:pt x="6386732" y="0"/>
                </a:lnTo>
                <a:lnTo>
                  <a:pt x="6386732" y="6858000"/>
                </a:lnTo>
                <a:lnTo>
                  <a:pt x="0" y="6858000"/>
                </a:lnTo>
                <a:close/>
              </a:path>
            </a:pathLst>
          </a:cu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934200" y="457200"/>
            <a:ext cx="4800600" cy="2540756"/>
          </a:xfrm>
          <a:prstGeom prst="rect">
            <a:avLst/>
          </a:prstGeom>
        </p:spPr>
        <p:txBody>
          <a:bodyPr anchor="b">
            <a:normAutofit/>
          </a:bodyPr>
          <a:lstStyle>
            <a:lvl1pPr>
              <a:defRPr sz="60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F63FFE14-963B-F240-A047-D4733954729E}" type="datetime1">
              <a:rPr lang="en-US" smtClean="0"/>
              <a:t>7/28/2026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934200" y="3455158"/>
            <a:ext cx="4800600" cy="2945641"/>
          </a:xfrm>
        </p:spPr>
        <p:txBody>
          <a:bodyPr>
            <a:normAutofit/>
          </a:bodyPr>
          <a:lstStyle>
            <a:lvl1pPr marL="457200" indent="-457200">
              <a:spcBef>
                <a:spcPts val="0"/>
              </a:spcBef>
              <a:buFont typeface="+mj-lt"/>
              <a:buAutoNum type="arabicPeriod"/>
              <a:defRPr sz="2000">
                <a:solidFill>
                  <a:schemeClr val="tx1"/>
                </a:solidFill>
              </a:defRPr>
            </a:lvl1pPr>
            <a:lvl2pPr marL="685800" indent="-457200">
              <a:spcBef>
                <a:spcPts val="0"/>
              </a:spcBef>
              <a:buFont typeface="+mj-lt"/>
              <a:buAutoNum type="arabicPeriod"/>
              <a:defRPr sz="2000">
                <a:solidFill>
                  <a:schemeClr val="tx1"/>
                </a:solidFill>
              </a:defRPr>
            </a:lvl2pPr>
            <a:lvl3pPr marL="800100" indent="-342900">
              <a:spcBef>
                <a:spcPts val="0"/>
              </a:spcBef>
              <a:buFont typeface="+mj-lt"/>
              <a:buAutoNum type="arabicPeriod"/>
              <a:defRPr sz="2000">
                <a:solidFill>
                  <a:schemeClr val="tx1"/>
                </a:solidFill>
              </a:defRPr>
            </a:lvl3pPr>
            <a:lvl4pPr marL="1028700" indent="-342900">
              <a:spcBef>
                <a:spcPts val="0"/>
              </a:spcBef>
              <a:buFont typeface="+mj-lt"/>
              <a:buAutoNum type="arabicPeriod"/>
              <a:defRPr sz="2000">
                <a:solidFill>
                  <a:schemeClr val="tx1"/>
                </a:solidFill>
              </a:defRPr>
            </a:lvl4pPr>
            <a:lvl5pPr marL="1257300" indent="-342900">
              <a:spcBef>
                <a:spcPts val="0"/>
              </a:spcBef>
              <a:buFont typeface="+mj-lt"/>
              <a:buAutoNum type="arabicPeriod"/>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95338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6842E55-F2D0-924E-CEFB-721E6B52AAD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0" y="457200"/>
            <a:ext cx="8718468" cy="2540756"/>
          </a:xfrm>
          <a:prstGeom prst="rect">
            <a:avLst/>
          </a:prstGeom>
        </p:spPr>
        <p:txBody>
          <a:bodyPr anchor="b">
            <a:normAutofit/>
          </a:bodyPr>
          <a:lstStyle>
            <a:lvl1pPr>
              <a:defRPr sz="60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AEC70E42-D83C-0945-8790-6453F9081E20}" type="datetime1">
              <a:rPr lang="en-US" smtClean="0"/>
              <a:t>7/28/2026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57200" y="3455158"/>
            <a:ext cx="8718468" cy="2945641"/>
          </a:xfrm>
        </p:spPr>
        <p:txBody>
          <a:bodyPr>
            <a:normAutofit/>
          </a:bodyPr>
          <a:lstStyle>
            <a:lvl1pPr marL="457200" indent="-457200">
              <a:spcBef>
                <a:spcPts val="0"/>
              </a:spcBef>
              <a:buFont typeface="+mj-lt"/>
              <a:buAutoNum type="arabicPeriod"/>
              <a:defRPr sz="2000">
                <a:solidFill>
                  <a:schemeClr val="tx1"/>
                </a:solidFill>
              </a:defRPr>
            </a:lvl1pPr>
            <a:lvl2pPr marL="685800" indent="-457200">
              <a:spcBef>
                <a:spcPts val="0"/>
              </a:spcBef>
              <a:buFont typeface="+mj-lt"/>
              <a:buAutoNum type="arabicPeriod"/>
              <a:defRPr sz="2000">
                <a:solidFill>
                  <a:schemeClr val="tx1"/>
                </a:solidFill>
              </a:defRPr>
            </a:lvl2pPr>
            <a:lvl3pPr marL="800100" indent="-342900">
              <a:spcBef>
                <a:spcPts val="0"/>
              </a:spcBef>
              <a:buFont typeface="+mj-lt"/>
              <a:buAutoNum type="arabicPeriod"/>
              <a:defRPr sz="2000">
                <a:solidFill>
                  <a:schemeClr val="tx1"/>
                </a:solidFill>
              </a:defRPr>
            </a:lvl3pPr>
            <a:lvl4pPr marL="1028700" indent="-342900">
              <a:spcBef>
                <a:spcPts val="0"/>
              </a:spcBef>
              <a:buFont typeface="+mj-lt"/>
              <a:buAutoNum type="arabicPeriod"/>
              <a:defRPr sz="2000">
                <a:solidFill>
                  <a:schemeClr val="tx1"/>
                </a:solidFill>
              </a:defRPr>
            </a:lvl4pPr>
            <a:lvl5pPr marL="1257300" indent="-342900">
              <a:spcBef>
                <a:spcPts val="0"/>
              </a:spcBef>
              <a:buFont typeface="+mj-lt"/>
              <a:buAutoNum type="arabicPeriod"/>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952454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with Pictur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EFDED5-938A-286B-8D7B-122F48C83F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custGeom>
            <a:avLst/>
            <a:gdLst>
              <a:gd name="csX0" fmla="*/ 0 w 12192000"/>
              <a:gd name="csY0" fmla="*/ 0 h 6858000"/>
              <a:gd name="csX1" fmla="*/ 12192000 w 12192000"/>
              <a:gd name="csY1" fmla="*/ 0 h 6858000"/>
              <a:gd name="csX2" fmla="*/ 12192000 w 12192000"/>
              <a:gd name="csY2" fmla="*/ 457200 h 6858000"/>
              <a:gd name="csX3" fmla="*/ 5715000 w 12192000"/>
              <a:gd name="csY3" fmla="*/ 457200 h 6858000"/>
              <a:gd name="csX4" fmla="*/ 5715000 w 12192000"/>
              <a:gd name="csY4" fmla="*/ 6400800 h 6858000"/>
              <a:gd name="csX5" fmla="*/ 12192000 w 12192000"/>
              <a:gd name="csY5" fmla="*/ 640080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0" y="0"/>
                </a:moveTo>
                <a:lnTo>
                  <a:pt x="12192000" y="0"/>
                </a:lnTo>
                <a:lnTo>
                  <a:pt x="12192000" y="457200"/>
                </a:lnTo>
                <a:lnTo>
                  <a:pt x="5715000" y="457200"/>
                </a:lnTo>
                <a:lnTo>
                  <a:pt x="5715000" y="6400800"/>
                </a:lnTo>
                <a:lnTo>
                  <a:pt x="12192000" y="6400800"/>
                </a:lnTo>
                <a:lnTo>
                  <a:pt x="12192000" y="6858000"/>
                </a:lnTo>
                <a:lnTo>
                  <a:pt x="0" y="6858000"/>
                </a:lnTo>
                <a:close/>
              </a:path>
            </a:pathLst>
          </a:cu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0" y="457200"/>
            <a:ext cx="4800600" cy="2540758"/>
          </a:xfrm>
          <a:prstGeom prst="rect">
            <a:avLst/>
          </a:prstGeom>
        </p:spPr>
        <p:txBody>
          <a:bodyPr anchor="t">
            <a:normAutofit/>
          </a:bodyPr>
          <a:lstStyle>
            <a:lvl1pPr>
              <a:defRPr sz="60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BC14B53C-24D5-7E4A-A014-94F398D5C635}" type="datetime1">
              <a:rPr lang="en-US" smtClean="0"/>
              <a:t>7/28/2026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57200" y="3455158"/>
            <a:ext cx="4800601" cy="2945642"/>
          </a:xfrm>
        </p:spPr>
        <p:txBody>
          <a:bodyPr>
            <a:normAutofit/>
          </a:bodyPr>
          <a:lstStyle>
            <a:lvl1pPr marL="457200" indent="-457200">
              <a:spcBef>
                <a:spcPts val="0"/>
              </a:spcBef>
              <a:buFont typeface="+mj-lt"/>
              <a:buAutoNum type="arabicPeriod"/>
              <a:defRPr sz="2000">
                <a:solidFill>
                  <a:schemeClr val="tx1"/>
                </a:solidFill>
              </a:defRPr>
            </a:lvl1pPr>
            <a:lvl2pPr marL="685800" indent="-457200">
              <a:spcBef>
                <a:spcPts val="0"/>
              </a:spcBef>
              <a:buFont typeface="+mj-lt"/>
              <a:buAutoNum type="arabicPeriod"/>
              <a:defRPr sz="2000">
                <a:solidFill>
                  <a:schemeClr val="tx1"/>
                </a:solidFill>
              </a:defRPr>
            </a:lvl2pPr>
            <a:lvl3pPr marL="800100" indent="-342900">
              <a:spcBef>
                <a:spcPts val="0"/>
              </a:spcBef>
              <a:buFont typeface="+mj-lt"/>
              <a:buAutoNum type="arabicPeriod"/>
              <a:defRPr sz="2000">
                <a:solidFill>
                  <a:schemeClr val="tx1"/>
                </a:solidFill>
              </a:defRPr>
            </a:lvl3pPr>
            <a:lvl4pPr marL="1028700" indent="-342900">
              <a:spcBef>
                <a:spcPts val="0"/>
              </a:spcBef>
              <a:buFont typeface="+mj-lt"/>
              <a:buAutoNum type="arabicPeriod"/>
              <a:defRPr sz="2000">
                <a:solidFill>
                  <a:schemeClr val="tx1"/>
                </a:solidFill>
              </a:defRPr>
            </a:lvl4pPr>
            <a:lvl5pPr marL="1257300" indent="-342900">
              <a:spcBef>
                <a:spcPts val="0"/>
              </a:spcBef>
              <a:buFont typeface="+mj-lt"/>
              <a:buAutoNum type="arabicPeriod"/>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9">
            <a:extLst>
              <a:ext uri="{FF2B5EF4-FFF2-40B4-BE49-F238E27FC236}">
                <a16:creationId xmlns:a16="http://schemas.microsoft.com/office/drawing/2014/main" id="{CF711452-E8CD-4198-878F-62016D1DDAAE}"/>
              </a:ext>
            </a:extLst>
          </p:cNvPr>
          <p:cNvSpPr>
            <a:spLocks noGrp="1"/>
          </p:cNvSpPr>
          <p:nvPr>
            <p:ph type="pic" sz="quarter" idx="14" hasCustomPrompt="1"/>
          </p:nvPr>
        </p:nvSpPr>
        <p:spPr>
          <a:xfrm>
            <a:off x="5715000" y="457200"/>
            <a:ext cx="6480048" cy="5943600"/>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a:defRPr/>
            </a:lvl1pPr>
          </a:lstStyle>
          <a:p>
            <a:r>
              <a:rPr lang="en-US" dirty="0"/>
              <a:t>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840891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04AEF0-FD49-9901-2650-A660E32BBD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flipH="1" flipV="1">
            <a:off x="5649" y="3174"/>
            <a:ext cx="12186352" cy="6854823"/>
          </a:xfrm>
          <a:prstGeom prst="rect">
            <a:avLst/>
          </a:prstGeom>
        </p:spPr>
      </p:pic>
      <p:sp>
        <p:nvSpPr>
          <p:cNvPr id="9" name="Title 8">
            <a:extLst>
              <a:ext uri="{FF2B5EF4-FFF2-40B4-BE49-F238E27FC236}">
                <a16:creationId xmlns:a16="http://schemas.microsoft.com/office/drawing/2014/main" id="{1559CC2E-67E0-CD45-1923-3D29474D2A5B}"/>
              </a:ext>
            </a:extLst>
          </p:cNvPr>
          <p:cNvSpPr>
            <a:spLocks noGrp="1"/>
          </p:cNvSpPr>
          <p:nvPr>
            <p:ph type="title"/>
          </p:nvPr>
        </p:nvSpPr>
        <p:spPr>
          <a:xfrm>
            <a:off x="6934200" y="510298"/>
            <a:ext cx="4800600" cy="3381766"/>
          </a:xfrm>
        </p:spPr>
        <p:txBody>
          <a:bodyPr anchor="b"/>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123D06D-70B8-D14B-A67C-9271374366C3}"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11" name="Content Placeholder 11">
            <a:extLst>
              <a:ext uri="{FF2B5EF4-FFF2-40B4-BE49-F238E27FC236}">
                <a16:creationId xmlns:a16="http://schemas.microsoft.com/office/drawing/2014/main" id="{7EBA0937-B41B-914E-2AAC-46E2E3534AD2}"/>
              </a:ext>
            </a:extLst>
          </p:cNvPr>
          <p:cNvSpPr>
            <a:spLocks noGrp="1"/>
          </p:cNvSpPr>
          <p:nvPr>
            <p:ph sz="quarter" idx="15"/>
          </p:nvPr>
        </p:nvSpPr>
        <p:spPr>
          <a:xfrm>
            <a:off x="6934200" y="4343400"/>
            <a:ext cx="4800600" cy="205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837540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C589F9-B5E9-4B33-8105-9AC2FFA5989C}"/>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8" name="Title 7">
            <a:extLst>
              <a:ext uri="{FF2B5EF4-FFF2-40B4-BE49-F238E27FC236}">
                <a16:creationId xmlns:a16="http://schemas.microsoft.com/office/drawing/2014/main" id="{CB78262B-02D6-47C9-67D0-07D0F3357461}"/>
              </a:ext>
            </a:extLst>
          </p:cNvPr>
          <p:cNvSpPr>
            <a:spLocks noGrp="1"/>
          </p:cNvSpPr>
          <p:nvPr>
            <p:ph type="title"/>
          </p:nvPr>
        </p:nvSpPr>
        <p:spPr>
          <a:xfrm>
            <a:off x="457200" y="908537"/>
            <a:ext cx="4800600" cy="2983527"/>
          </a:xfrm>
        </p:spPr>
        <p:txBody>
          <a:bodyPr anchor="b"/>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5AE1D74-C13D-F14A-9B9E-EB7933559C88}"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12" name="Content Placeholder 11">
            <a:extLst>
              <a:ext uri="{FF2B5EF4-FFF2-40B4-BE49-F238E27FC236}">
                <a16:creationId xmlns:a16="http://schemas.microsoft.com/office/drawing/2014/main" id="{2DBB5A5D-0276-D53B-63DA-FE8A52528AC6}"/>
              </a:ext>
            </a:extLst>
          </p:cNvPr>
          <p:cNvSpPr>
            <a:spLocks noGrp="1"/>
          </p:cNvSpPr>
          <p:nvPr>
            <p:ph sz="quarter" idx="15"/>
          </p:nvPr>
        </p:nvSpPr>
        <p:spPr>
          <a:xfrm>
            <a:off x="457200" y="4343400"/>
            <a:ext cx="4800600" cy="205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052501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84CEF6-557E-9804-CC9A-89809A5FF7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flipV="1">
            <a:off x="5649" y="3174"/>
            <a:ext cx="12186352" cy="6854823"/>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600200"/>
            <a:ext cx="3657600" cy="3657600"/>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04FB7707-CCB1-0246-9925-E5DB223369A7}"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9" name="Content Placeholder 7">
            <a:extLst>
              <a:ext uri="{FF2B5EF4-FFF2-40B4-BE49-F238E27FC236}">
                <a16:creationId xmlns:a16="http://schemas.microsoft.com/office/drawing/2014/main" id="{847EA967-03AF-58FD-4A3C-C4F2DD0449F3}"/>
              </a:ext>
            </a:extLst>
          </p:cNvPr>
          <p:cNvSpPr>
            <a:spLocks noGrp="1"/>
          </p:cNvSpPr>
          <p:nvPr>
            <p:ph sz="quarter" idx="14"/>
          </p:nvPr>
        </p:nvSpPr>
        <p:spPr>
          <a:xfrm>
            <a:off x="5105400" y="1600200"/>
            <a:ext cx="5565663" cy="3657600"/>
          </a:xfrm>
        </p:spPr>
        <p:txBody>
          <a:bodyPr anchor="ctr"/>
          <a:lstStyle>
            <a:lvl1pPr>
              <a:lnSpc>
                <a:spcPct val="100000"/>
              </a:lnSpc>
              <a:spcBef>
                <a:spcPts val="0"/>
              </a:spcBef>
              <a:spcAft>
                <a:spcPts val="600"/>
              </a:spcAft>
              <a:defRPr b="0"/>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926907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BAAE26-8B0A-A488-121D-8BF5642E9046}"/>
              </a:ext>
            </a:extLst>
          </p:cNvPr>
          <p:cNvSpPr>
            <a:spLocks noGrp="1"/>
          </p:cNvSpPr>
          <p:nvPr>
            <p:ph type="title"/>
          </p:nvPr>
        </p:nvSpPr>
        <p:spPr>
          <a:xfrm>
            <a:off x="457200" y="1386993"/>
            <a:ext cx="3657600" cy="4083579"/>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AE76B46A-8201-CC4A-8088-50255B4B9D0D}"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05400" y="1386993"/>
            <a:ext cx="6629400" cy="4083579"/>
          </a:xfrm>
        </p:spPr>
        <p:txBody>
          <a:bodyPr anchor="ctr"/>
          <a:lstStyle>
            <a:lvl1pPr>
              <a:lnSpc>
                <a:spcPct val="100000"/>
              </a:lnSpc>
              <a:spcBef>
                <a:spcPts val="0"/>
              </a:spcBef>
              <a:spcAft>
                <a:spcPts val="600"/>
              </a:spcAft>
              <a:defRPr b="0"/>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148196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960BFB7-1A46-3D6C-10AE-175CE77B8EBC}"/>
              </a:ext>
            </a:extLst>
          </p:cNvPr>
          <p:cNvSpPr>
            <a:spLocks noGrp="1"/>
          </p:cNvSpPr>
          <p:nvPr>
            <p:ph type="title"/>
          </p:nvPr>
        </p:nvSpPr>
        <p:spPr>
          <a:xfrm>
            <a:off x="457200" y="1386993"/>
            <a:ext cx="3657600" cy="4083579"/>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0F2D9860-67F8-974D-8794-2C5A1B3DA504}"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05400" y="1050111"/>
            <a:ext cx="6629400" cy="4940661"/>
          </a:xfrm>
        </p:spPr>
        <p:txBody>
          <a:bodyPr anchor="ct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891535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DB91743-0D30-2350-EB44-06EFA20D93F8}"/>
              </a:ext>
            </a:extLst>
          </p:cNvPr>
          <p:cNvSpPr>
            <a:spLocks noGrp="1"/>
          </p:cNvSpPr>
          <p:nvPr>
            <p:ph type="title"/>
          </p:nvPr>
        </p:nvSpPr>
        <p:spPr>
          <a:xfrm>
            <a:off x="457200" y="1386993"/>
            <a:ext cx="3657600" cy="4083579"/>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8351A969-2D26-4F49-AF79-EF4D76632F71}"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3" name="Content Placeholder 7">
            <a:extLst>
              <a:ext uri="{FF2B5EF4-FFF2-40B4-BE49-F238E27FC236}">
                <a16:creationId xmlns:a16="http://schemas.microsoft.com/office/drawing/2014/main" id="{02E3AAFD-6A60-1D0B-28FF-0B5CB92D6A3C}"/>
              </a:ext>
            </a:extLst>
          </p:cNvPr>
          <p:cNvSpPr>
            <a:spLocks noGrp="1"/>
          </p:cNvSpPr>
          <p:nvPr>
            <p:ph sz="quarter" idx="14"/>
          </p:nvPr>
        </p:nvSpPr>
        <p:spPr>
          <a:xfrm>
            <a:off x="5105400" y="457200"/>
            <a:ext cx="6629400" cy="5943600"/>
          </a:xfrm>
        </p:spPr>
        <p:txBody>
          <a:bodyPr anchor="ctr"/>
          <a:lstStyle>
            <a:lvl1pPr>
              <a:lnSpc>
                <a:spcPct val="100000"/>
              </a:lnSpc>
              <a:spcBef>
                <a:spcPts val="0"/>
              </a:spcBef>
              <a:spcAft>
                <a:spcPts val="600"/>
              </a:spcAft>
              <a:defRPr b="0"/>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132654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313C0D-237C-145D-6D99-0704931ED3D9}"/>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454026 h 6854823"/>
              <a:gd name="csX3" fmla="*/ 3827047 w 12186352"/>
              <a:gd name="csY3" fmla="*/ 454026 h 6854823"/>
              <a:gd name="csX4" fmla="*/ 3827047 w 12186352"/>
              <a:gd name="csY4" fmla="*/ 6397626 h 6854823"/>
              <a:gd name="csX5" fmla="*/ 12186352 w 12186352"/>
              <a:gd name="csY5" fmla="*/ 6397626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454026"/>
                </a:lnTo>
                <a:lnTo>
                  <a:pt x="3827047" y="454026"/>
                </a:lnTo>
                <a:lnTo>
                  <a:pt x="3827047" y="6397626"/>
                </a:lnTo>
                <a:lnTo>
                  <a:pt x="12186352" y="6397626"/>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2102" y="457200"/>
            <a:ext cx="2887123" cy="2514601"/>
          </a:xfrm>
          <a:prstGeom prst="rect">
            <a:avLst/>
          </a:prstGeom>
        </p:spPr>
        <p:txBody>
          <a:bodyPr anchor="b"/>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6200" y="76201"/>
            <a:ext cx="1295400" cy="380999"/>
          </a:xfrm>
        </p:spPr>
        <p:txBody>
          <a:bodyPr/>
          <a:lstStyle>
            <a:lvl1pPr>
              <a:defRPr>
                <a:solidFill>
                  <a:schemeClr val="tx1"/>
                </a:solidFill>
                <a:effectLst/>
              </a:defRPr>
            </a:lvl1pPr>
          </a:lstStyle>
          <a:p>
            <a:fld id="{383FCCD6-08E9-5F43-B78A-D6D06FA7D888}" type="datetime1">
              <a:rPr lang="en-US" smtClean="0"/>
              <a:t>7/28/2026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0" y="76201"/>
            <a:ext cx="6019800" cy="380999"/>
          </a:xfrm>
        </p:spPr>
        <p:txBody>
          <a:bodyPr/>
          <a:lstStyle/>
          <a:p>
            <a:r>
              <a:rPr lang="en-US" dirty="0"/>
              <a:t>Sample Footer Text</a:t>
            </a:r>
          </a:p>
        </p:txBody>
      </p:sp>
      <p:sp>
        <p:nvSpPr>
          <p:cNvPr id="11" name="Content Placeholder 7">
            <a:extLst>
              <a:ext uri="{FF2B5EF4-FFF2-40B4-BE49-F238E27FC236}">
                <a16:creationId xmlns:a16="http://schemas.microsoft.com/office/drawing/2014/main" id="{983E9A5C-C933-60D2-BA0B-5D63E2467D6A}"/>
              </a:ext>
            </a:extLst>
          </p:cNvPr>
          <p:cNvSpPr>
            <a:spLocks noGrp="1"/>
          </p:cNvSpPr>
          <p:nvPr>
            <p:ph sz="quarter" idx="15"/>
          </p:nvPr>
        </p:nvSpPr>
        <p:spPr>
          <a:xfrm>
            <a:off x="492102" y="3429000"/>
            <a:ext cx="2887123" cy="2971799"/>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9">
            <a:extLst>
              <a:ext uri="{FF2B5EF4-FFF2-40B4-BE49-F238E27FC236}">
                <a16:creationId xmlns:a16="http://schemas.microsoft.com/office/drawing/2014/main" id="{74DB69AA-A231-8C00-D853-CD5E094B0681}"/>
              </a:ext>
            </a:extLst>
          </p:cNvPr>
          <p:cNvSpPr>
            <a:spLocks noGrp="1"/>
          </p:cNvSpPr>
          <p:nvPr>
            <p:ph type="pic" sz="quarter" idx="13" hasCustomPrompt="1"/>
          </p:nvPr>
        </p:nvSpPr>
        <p:spPr>
          <a:xfrm>
            <a:off x="3832696" y="457200"/>
            <a:ext cx="8359305" cy="59436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820400" y="6400799"/>
            <a:ext cx="1295400" cy="381001"/>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6758158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314FBE-6941-996E-732C-BE9042D03FAC}"/>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454026 h 6854823"/>
              <a:gd name="csX1" fmla="*/ 451551 w 12186352"/>
              <a:gd name="csY1" fmla="*/ 4568825 h 6854823"/>
              <a:gd name="csX2" fmla="*/ 11729151 w 12186352"/>
              <a:gd name="csY2" fmla="*/ 4568825 h 6854823"/>
              <a:gd name="csX3" fmla="*/ 11729151 w 12186352"/>
              <a:gd name="csY3" fmla="*/ 454026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454026"/>
                </a:moveTo>
                <a:lnTo>
                  <a:pt x="451551" y="4568825"/>
                </a:lnTo>
                <a:lnTo>
                  <a:pt x="11729151" y="4568825"/>
                </a:lnTo>
                <a:lnTo>
                  <a:pt x="11729151" y="454026"/>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5029201"/>
            <a:ext cx="3810000" cy="1371600"/>
          </a:xfrm>
          <a:prstGeom prst="rect">
            <a:avLst/>
          </a:prstGeom>
        </p:spPr>
        <p:txBody>
          <a:bodyPr anchor="t">
            <a:normAutofit/>
          </a:bodyPr>
          <a:lstStyle>
            <a:lvl1pPr>
              <a:defRPr sz="36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752D2-CCDE-DA48-AA88-B770548F7575}" type="datetime1">
              <a:rPr lang="en-US" smtClean="0"/>
              <a:t>7/28/2026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Picture Placeholder 10">
            <a:extLst>
              <a:ext uri="{FF2B5EF4-FFF2-40B4-BE49-F238E27FC236}">
                <a16:creationId xmlns:a16="http://schemas.microsoft.com/office/drawing/2014/main" id="{4D0830D9-CC27-C2C3-C727-D0E6E595B28C}"/>
              </a:ext>
            </a:extLst>
          </p:cNvPr>
          <p:cNvSpPr>
            <a:spLocks noGrp="1"/>
          </p:cNvSpPr>
          <p:nvPr>
            <p:ph type="pic" sz="quarter" idx="13" hasCustomPrompt="1"/>
          </p:nvPr>
        </p:nvSpPr>
        <p:spPr>
          <a:xfrm>
            <a:off x="457200" y="457200"/>
            <a:ext cx="11277600" cy="4114799"/>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718751" y="5029200"/>
            <a:ext cx="7016048" cy="1371600"/>
          </a:xfrm>
        </p:spPr>
        <p:txBody>
          <a:bodyPr vert="horz" lIns="91440" tIns="45720" rIns="91440" bIns="45720" rtlCol="0">
            <a:normAutofit/>
          </a:bodyPr>
          <a:lstStyle>
            <a:lvl1pPr marL="0" indent="0">
              <a:lnSpc>
                <a:spcPct val="100000"/>
              </a:lnSpc>
              <a:spcBef>
                <a:spcPts val="0"/>
              </a:spcBef>
              <a:buNone/>
              <a:defRPr lang="en-US" dirty="0"/>
            </a:lvl1pPr>
            <a:lvl2pPr marL="228600" indent="0">
              <a:lnSpc>
                <a:spcPct val="100000"/>
              </a:lnSpc>
              <a:spcBef>
                <a:spcPts val="0"/>
              </a:spcBef>
              <a:buNone/>
              <a:defRPr lang="en-US" dirty="0"/>
            </a:lvl2pPr>
            <a:lvl3pPr marL="457200" indent="0">
              <a:lnSpc>
                <a:spcPct val="100000"/>
              </a:lnSpc>
              <a:spcBef>
                <a:spcPts val="0"/>
              </a:spcBef>
              <a:buNone/>
              <a:defRPr lang="en-US" dirty="0"/>
            </a:lvl3pPr>
            <a:lvl4pPr marL="685800" indent="0">
              <a:lnSpc>
                <a:spcPct val="100000"/>
              </a:lnSpc>
              <a:spcBef>
                <a:spcPts val="0"/>
              </a:spcBef>
              <a:buNone/>
              <a:defRPr lang="en-US" dirty="0"/>
            </a:lvl4pPr>
            <a:lvl5pPr marL="914400" indent="0">
              <a:lnSpc>
                <a:spcPct val="100000"/>
              </a:lnSpc>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094090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CB3BA5-C3CC-30C6-920A-AFE4D14AF261}"/>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8" y="3177"/>
            <a:ext cx="12186352" cy="6854823"/>
          </a:xfrm>
          <a:custGeom>
            <a:avLst/>
            <a:gdLst>
              <a:gd name="csX0" fmla="*/ 12186352 w 12186352"/>
              <a:gd name="csY0" fmla="*/ 0 h 6854823"/>
              <a:gd name="csX1" fmla="*/ 0 w 12186352"/>
              <a:gd name="csY1" fmla="*/ 0 h 6854823"/>
              <a:gd name="csX2" fmla="*/ 0 w 12186352"/>
              <a:gd name="csY2" fmla="*/ 6854823 h 6854823"/>
              <a:gd name="csX3" fmla="*/ 12186352 w 12186352"/>
              <a:gd name="csY3" fmla="*/ 6854823 h 6854823"/>
              <a:gd name="csX4" fmla="*/ 12186352 w 12186352"/>
              <a:gd name="csY4" fmla="*/ 6397623 h 6854823"/>
              <a:gd name="csX5" fmla="*/ 4761059 w 12186352"/>
              <a:gd name="csY5" fmla="*/ 6397623 h 6854823"/>
              <a:gd name="csX6" fmla="*/ 4761059 w 12186352"/>
              <a:gd name="csY6" fmla="*/ 454023 h 6854823"/>
              <a:gd name="csX7" fmla="*/ 12186352 w 12186352"/>
              <a:gd name="csY7" fmla="*/ 4540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12186352" y="0"/>
                </a:moveTo>
                <a:lnTo>
                  <a:pt x="0" y="0"/>
                </a:lnTo>
                <a:lnTo>
                  <a:pt x="0" y="6854823"/>
                </a:lnTo>
                <a:lnTo>
                  <a:pt x="12186352" y="6854823"/>
                </a:lnTo>
                <a:lnTo>
                  <a:pt x="12186352" y="6397623"/>
                </a:lnTo>
                <a:lnTo>
                  <a:pt x="4761059" y="6397623"/>
                </a:lnTo>
                <a:lnTo>
                  <a:pt x="4761059" y="454023"/>
                </a:lnTo>
                <a:lnTo>
                  <a:pt x="12186352" y="454023"/>
                </a:lnTo>
                <a:close/>
              </a:path>
            </a:pathLst>
          </a:custGeom>
        </p:spPr>
      </p:pic>
      <p:sp>
        <p:nvSpPr>
          <p:cNvPr id="3" name="Title 1">
            <a:extLst>
              <a:ext uri="{FF2B5EF4-FFF2-40B4-BE49-F238E27FC236}">
                <a16:creationId xmlns:a16="http://schemas.microsoft.com/office/drawing/2014/main" id="{1B804614-19A7-C141-7231-844689471208}"/>
              </a:ext>
            </a:extLst>
          </p:cNvPr>
          <p:cNvSpPr>
            <a:spLocks noGrp="1"/>
          </p:cNvSpPr>
          <p:nvPr>
            <p:ph type="title"/>
          </p:nvPr>
        </p:nvSpPr>
        <p:spPr>
          <a:xfrm>
            <a:off x="7890964" y="457200"/>
            <a:ext cx="3843837" cy="1710063"/>
          </a:xfrm>
          <a:prstGeom prst="rect">
            <a:avLst/>
          </a:prstGeom>
        </p:spPr>
        <p:txBody>
          <a:bodyPr anchor="b">
            <a:normAutofit/>
          </a:bodyPr>
          <a:lstStyle>
            <a:lvl1pPr>
              <a:defRPr sz="3600"/>
            </a:lvl1pPr>
          </a:lstStyle>
          <a:p>
            <a:r>
              <a:rPr lang="en-US"/>
              <a:t>Click to edit Master title style</a:t>
            </a:r>
            <a:endParaRPr lang="en-US" dirty="0"/>
          </a:p>
        </p:txBody>
      </p:sp>
      <p:sp>
        <p:nvSpPr>
          <p:cNvPr id="7" name="Date Placeholder 3">
            <a:extLst>
              <a:ext uri="{FF2B5EF4-FFF2-40B4-BE49-F238E27FC236}">
                <a16:creationId xmlns:a16="http://schemas.microsoft.com/office/drawing/2014/main" id="{30915B74-DE73-85C6-5754-84F12F96E928}"/>
              </a:ext>
            </a:extLst>
          </p:cNvPr>
          <p:cNvSpPr>
            <a:spLocks noGrp="1"/>
          </p:cNvSpPr>
          <p:nvPr>
            <p:ph type="dt" sz="half" idx="15"/>
          </p:nvPr>
        </p:nvSpPr>
        <p:spPr>
          <a:xfrm>
            <a:off x="76200" y="76200"/>
            <a:ext cx="1295401" cy="381000"/>
          </a:xfrm>
        </p:spPr>
        <p:txBody>
          <a:bodyPr/>
          <a:lstStyle/>
          <a:p>
            <a:fld id="{2E2458BC-FE32-0A45-9DD7-ED7D64447D19}" type="datetime1">
              <a:rPr lang="en-US" smtClean="0"/>
              <a:t>7/28/2026</a:t>
            </a:fld>
            <a:endParaRPr lang="en-US" dirty="0"/>
          </a:p>
        </p:txBody>
      </p:sp>
      <p:sp>
        <p:nvSpPr>
          <p:cNvPr id="6" name="Footer Placeholder 8">
            <a:extLst>
              <a:ext uri="{FF2B5EF4-FFF2-40B4-BE49-F238E27FC236}">
                <a16:creationId xmlns:a16="http://schemas.microsoft.com/office/drawing/2014/main" id="{AF0EABC9-86BA-DDCF-A091-AB6C3E9C93F9}"/>
              </a:ext>
            </a:extLst>
          </p:cNvPr>
          <p:cNvSpPr>
            <a:spLocks noGrp="1"/>
          </p:cNvSpPr>
          <p:nvPr>
            <p:ph type="ftr" sz="quarter" idx="16"/>
          </p:nvPr>
        </p:nvSpPr>
        <p:spPr>
          <a:xfrm>
            <a:off x="6096000" y="76200"/>
            <a:ext cx="6019800" cy="384048"/>
          </a:xfrm>
        </p:spPr>
        <p:txBody>
          <a:bodyPr/>
          <a:lstStyle/>
          <a:p>
            <a:r>
              <a:rPr lang="en-US" dirty="0"/>
              <a:t>Sample Footer Text</a:t>
            </a:r>
          </a:p>
        </p:txBody>
      </p:sp>
      <p:sp>
        <p:nvSpPr>
          <p:cNvPr id="4" name="Picture Placeholder 10">
            <a:extLst>
              <a:ext uri="{FF2B5EF4-FFF2-40B4-BE49-F238E27FC236}">
                <a16:creationId xmlns:a16="http://schemas.microsoft.com/office/drawing/2014/main" id="{B4F324D2-4F52-DFB7-CF7C-C3182974B46A}"/>
              </a:ext>
            </a:extLst>
          </p:cNvPr>
          <p:cNvSpPr>
            <a:spLocks noGrp="1"/>
          </p:cNvSpPr>
          <p:nvPr>
            <p:ph type="pic" sz="quarter" idx="13" hasCustomPrompt="1"/>
          </p:nvPr>
        </p:nvSpPr>
        <p:spPr>
          <a:xfrm>
            <a:off x="1" y="457200"/>
            <a:ext cx="7430940" cy="59436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C8445A35-FB03-D828-D87E-A268F3E1E0A3}"/>
              </a:ext>
            </a:extLst>
          </p:cNvPr>
          <p:cNvSpPr>
            <a:spLocks noGrp="1"/>
          </p:cNvSpPr>
          <p:nvPr>
            <p:ph sz="quarter" idx="14"/>
          </p:nvPr>
        </p:nvSpPr>
        <p:spPr>
          <a:xfrm>
            <a:off x="7890964" y="2624462"/>
            <a:ext cx="3843837" cy="3776337"/>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9">
            <a:extLst>
              <a:ext uri="{FF2B5EF4-FFF2-40B4-BE49-F238E27FC236}">
                <a16:creationId xmlns:a16="http://schemas.microsoft.com/office/drawing/2014/main" id="{C5C69391-C5F6-E4C0-A8D2-D378757ACC43}"/>
              </a:ext>
            </a:extLst>
          </p:cNvPr>
          <p:cNvSpPr>
            <a:spLocks noGrp="1"/>
          </p:cNvSpPr>
          <p:nvPr>
            <p:ph type="sldNum" sz="quarter" idx="17"/>
          </p:nvPr>
        </p:nvSpPr>
        <p:spPr>
          <a:xfrm>
            <a:off x="10820400" y="6400800"/>
            <a:ext cx="1295399"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66082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78C312-FD23-D608-5B72-5DB439895604}"/>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454026 h 6854823"/>
              <a:gd name="csX3" fmla="*/ 4755412 w 12186352"/>
              <a:gd name="csY3" fmla="*/ 454026 h 6854823"/>
              <a:gd name="csX4" fmla="*/ 4755412 w 12186352"/>
              <a:gd name="csY4" fmla="*/ 6397626 h 6854823"/>
              <a:gd name="csX5" fmla="*/ 12186352 w 12186352"/>
              <a:gd name="csY5" fmla="*/ 6397626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454026"/>
                </a:lnTo>
                <a:lnTo>
                  <a:pt x="4755412" y="454026"/>
                </a:lnTo>
                <a:lnTo>
                  <a:pt x="4755412" y="6397626"/>
                </a:lnTo>
                <a:lnTo>
                  <a:pt x="12186352" y="6397626"/>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3813714" cy="1710064"/>
          </a:xfrm>
          <a:prstGeom prst="rect">
            <a:avLst/>
          </a:prstGeom>
        </p:spPr>
        <p:txBody>
          <a:bodyPr anchor="b">
            <a:normAutofit/>
          </a:bodyPr>
          <a:lstStyle>
            <a:lvl1pPr>
              <a:defRPr sz="36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76200" y="76201"/>
            <a:ext cx="1295400" cy="381000"/>
          </a:xfrm>
        </p:spPr>
        <p:txBody>
          <a:bodyPr/>
          <a:lstStyle/>
          <a:p>
            <a:fld id="{1233975F-0E53-0840-98CD-E03B319E6BC3}" type="datetime1">
              <a:rPr lang="en-US" smtClean="0"/>
              <a:t>7/28/2026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6096000" y="76201"/>
            <a:ext cx="6019799" cy="381000"/>
          </a:xfrm>
        </p:spPr>
        <p:txBody>
          <a:bodyPr/>
          <a:lstStyle/>
          <a:p>
            <a:r>
              <a:rPr lang="en-US" dirty="0"/>
              <a:t>Sample Footer Text</a:t>
            </a:r>
          </a:p>
        </p:txBody>
      </p:sp>
      <p:sp>
        <p:nvSpPr>
          <p:cNvPr id="6" name="Content Placeholder 7">
            <a:extLst>
              <a:ext uri="{FF2B5EF4-FFF2-40B4-BE49-F238E27FC236}">
                <a16:creationId xmlns:a16="http://schemas.microsoft.com/office/drawing/2014/main" id="{C04AEB09-C22F-E34F-DEF8-A875003EEE36}"/>
              </a:ext>
            </a:extLst>
          </p:cNvPr>
          <p:cNvSpPr>
            <a:spLocks noGrp="1"/>
          </p:cNvSpPr>
          <p:nvPr>
            <p:ph sz="quarter" idx="18"/>
          </p:nvPr>
        </p:nvSpPr>
        <p:spPr>
          <a:xfrm>
            <a:off x="457201" y="2621290"/>
            <a:ext cx="3813714" cy="377951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0">
            <a:extLst>
              <a:ext uri="{FF2B5EF4-FFF2-40B4-BE49-F238E27FC236}">
                <a16:creationId xmlns:a16="http://schemas.microsoft.com/office/drawing/2014/main" id="{B255439D-9DD5-19F0-DFF1-101A9899DFC7}"/>
              </a:ext>
            </a:extLst>
          </p:cNvPr>
          <p:cNvSpPr>
            <a:spLocks noGrp="1"/>
          </p:cNvSpPr>
          <p:nvPr>
            <p:ph type="pic" sz="quarter" idx="13" hasCustomPrompt="1"/>
          </p:nvPr>
        </p:nvSpPr>
        <p:spPr>
          <a:xfrm>
            <a:off x="4761061" y="457200"/>
            <a:ext cx="7430940" cy="59436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073707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5DD87899-462F-D06B-5D64-3ED065B39543}"/>
              </a:ext>
            </a:extLst>
          </p:cNvPr>
          <p:cNvSpPr>
            <a:spLocks noGrp="1"/>
          </p:cNvSpPr>
          <p:nvPr>
            <p:ph type="title"/>
          </p:nvPr>
        </p:nvSpPr>
        <p:spPr>
          <a:xfrm>
            <a:off x="6999060" y="457200"/>
            <a:ext cx="4735740" cy="1306009"/>
          </a:xfrm>
          <a:prstGeom prst="rect">
            <a:avLst/>
          </a:prstGeom>
        </p:spPr>
        <p:txBody>
          <a:bodyPr anchor="b"/>
          <a:lstStyle/>
          <a:p>
            <a:r>
              <a:rPr lang="en-US"/>
              <a:t>Click to edit Master title style</a:t>
            </a:r>
            <a:endParaRPr lang="en-US" dirty="0"/>
          </a:p>
        </p:txBody>
      </p:sp>
      <p:sp>
        <p:nvSpPr>
          <p:cNvPr id="4" name="Date Placeholder 4">
            <a:extLst>
              <a:ext uri="{FF2B5EF4-FFF2-40B4-BE49-F238E27FC236}">
                <a16:creationId xmlns:a16="http://schemas.microsoft.com/office/drawing/2014/main" id="{634F943B-FBB0-AD70-5392-FF1249A8D95F}"/>
              </a:ext>
            </a:extLst>
          </p:cNvPr>
          <p:cNvSpPr>
            <a:spLocks noGrp="1"/>
          </p:cNvSpPr>
          <p:nvPr>
            <p:ph type="dt" sz="half" idx="10"/>
          </p:nvPr>
        </p:nvSpPr>
        <p:spPr>
          <a:xfrm>
            <a:off x="76201" y="76201"/>
            <a:ext cx="1295400" cy="380999"/>
          </a:xfrm>
        </p:spPr>
        <p:txBody>
          <a:bodyPr/>
          <a:lstStyle/>
          <a:p>
            <a:fld id="{D0CA20AB-D25D-704E-83C3-6B013E02E645}" type="datetime1">
              <a:rPr lang="en-US" smtClean="0"/>
              <a:t>7/28/2026</a:t>
            </a:fld>
            <a:endParaRPr lang="en-US" dirty="0"/>
          </a:p>
        </p:txBody>
      </p:sp>
      <p:sp>
        <p:nvSpPr>
          <p:cNvPr id="9" name="Footer Placeholder 5">
            <a:extLst>
              <a:ext uri="{FF2B5EF4-FFF2-40B4-BE49-F238E27FC236}">
                <a16:creationId xmlns:a16="http://schemas.microsoft.com/office/drawing/2014/main" id="{53A7B337-CA3D-E1B0-7039-CA1FCFDEEFF1}"/>
              </a:ext>
            </a:extLst>
          </p:cNvPr>
          <p:cNvSpPr>
            <a:spLocks noGrp="1"/>
          </p:cNvSpPr>
          <p:nvPr>
            <p:ph type="ftr" sz="quarter" idx="11"/>
          </p:nvPr>
        </p:nvSpPr>
        <p:spPr>
          <a:xfrm>
            <a:off x="6096000" y="76201"/>
            <a:ext cx="6019799" cy="380999"/>
          </a:xfrm>
        </p:spPr>
        <p:txBody>
          <a:bodyPr/>
          <a:lstStyle>
            <a:lvl1pPr>
              <a:defRPr>
                <a:solidFill>
                  <a:schemeClr val="tx1"/>
                </a:solidFill>
                <a:effectLst/>
              </a:defRPr>
            </a:lvl1pPr>
          </a:lstStyle>
          <a:p>
            <a:r>
              <a:rPr lang="en-US" dirty="0"/>
              <a:t>Sample Footer Text</a:t>
            </a:r>
          </a:p>
        </p:txBody>
      </p:sp>
      <p:sp>
        <p:nvSpPr>
          <p:cNvPr id="6" name="Picture Placeholder 10">
            <a:extLst>
              <a:ext uri="{FF2B5EF4-FFF2-40B4-BE49-F238E27FC236}">
                <a16:creationId xmlns:a16="http://schemas.microsoft.com/office/drawing/2014/main" id="{805F337F-4512-E680-8F5A-95C181282643}"/>
              </a:ext>
            </a:extLst>
          </p:cNvPr>
          <p:cNvSpPr>
            <a:spLocks noGrp="1"/>
          </p:cNvSpPr>
          <p:nvPr>
            <p:ph type="pic" sz="quarter" idx="13" hasCustomPrompt="1"/>
          </p:nvPr>
        </p:nvSpPr>
        <p:spPr>
          <a:xfrm>
            <a:off x="1" y="457200"/>
            <a:ext cx="6492240" cy="5943600"/>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3" name="Content Placeholder 7">
            <a:extLst>
              <a:ext uri="{FF2B5EF4-FFF2-40B4-BE49-F238E27FC236}">
                <a16:creationId xmlns:a16="http://schemas.microsoft.com/office/drawing/2014/main" id="{C68F33D8-4565-CA0E-DF2E-27FBE006F917}"/>
              </a:ext>
            </a:extLst>
          </p:cNvPr>
          <p:cNvSpPr>
            <a:spLocks noGrp="1"/>
          </p:cNvSpPr>
          <p:nvPr>
            <p:ph sz="quarter" idx="14"/>
          </p:nvPr>
        </p:nvSpPr>
        <p:spPr>
          <a:xfrm>
            <a:off x="6999060" y="2209800"/>
            <a:ext cx="4735740" cy="41910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A52E7D2F-742D-CB2D-2766-5AF678F3B879}"/>
              </a:ext>
            </a:extLst>
          </p:cNvPr>
          <p:cNvSpPr>
            <a:spLocks noGrp="1"/>
          </p:cNvSpPr>
          <p:nvPr>
            <p:ph type="sldNum" sz="quarter" idx="12"/>
          </p:nvPr>
        </p:nvSpPr>
        <p:spPr>
          <a:xfrm>
            <a:off x="10820399" y="6400800"/>
            <a:ext cx="1295399" cy="381000"/>
          </a:xfrm>
        </p:spPr>
        <p:txBody>
          <a:bodyPr/>
          <a:lstStyle>
            <a:lvl1pPr>
              <a:defRPr>
                <a:solidFill>
                  <a:schemeClr val="tx1"/>
                </a:solidFill>
                <a:effectLst/>
              </a:defRPr>
            </a:lvl1pPr>
          </a:lstStyle>
          <a:p>
            <a:fld id="{AEAA3239-9EA4-4A65-A281-97F994456D9F}" type="slidenum">
              <a:rPr lang="en-US" smtClean="0"/>
              <a:t>‹#›</a:t>
            </a:fld>
            <a:endParaRPr lang="en-US" dirty="0"/>
          </a:p>
        </p:txBody>
      </p:sp>
    </p:spTree>
    <p:extLst>
      <p:ext uri="{BB962C8B-B14F-4D97-AF65-F5344CB8AC3E}">
        <p14:creationId xmlns:p14="http://schemas.microsoft.com/office/powerpoint/2010/main" val="40697869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E2693257-E100-0525-B4C7-8CA75053567B}"/>
              </a:ext>
            </a:extLst>
          </p:cNvPr>
          <p:cNvSpPr>
            <a:spLocks noGrp="1"/>
          </p:cNvSpPr>
          <p:nvPr>
            <p:ph type="title"/>
          </p:nvPr>
        </p:nvSpPr>
        <p:spPr>
          <a:xfrm>
            <a:off x="445860" y="457200"/>
            <a:ext cx="4796699" cy="1306009"/>
          </a:xfrm>
          <a:prstGeom prst="rect">
            <a:avLst/>
          </a:prstGeom>
        </p:spPr>
        <p:txBody>
          <a:bodyPr anchor="b"/>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6200" y="76201"/>
            <a:ext cx="1295401" cy="380999"/>
          </a:xfrm>
        </p:spPr>
        <p:txBody>
          <a:bodyPr/>
          <a:lstStyle/>
          <a:p>
            <a:fld id="{B31F77D0-31D8-5446-A1F3-FE6147C324EC}" type="datetime1">
              <a:rPr lang="en-US" smtClean="0"/>
              <a:t>7/28/2026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0" y="76202"/>
            <a:ext cx="6019800" cy="380998"/>
          </a:xfrm>
        </p:spPr>
        <p:txBody>
          <a:bodyPr/>
          <a:lstStyle>
            <a:lvl1pPr>
              <a:defRPr>
                <a:solidFill>
                  <a:schemeClr val="tx1"/>
                </a:solidFill>
                <a:effectLst/>
              </a:defRPr>
            </a:lvl1pPr>
          </a:lstStyle>
          <a:p>
            <a:r>
              <a:rPr lang="en-US" dirty="0"/>
              <a:t>Sample Footer Text</a:t>
            </a:r>
          </a:p>
        </p:txBody>
      </p:sp>
      <p:sp>
        <p:nvSpPr>
          <p:cNvPr id="4" name="Content Placeholder 7">
            <a:extLst>
              <a:ext uri="{FF2B5EF4-FFF2-40B4-BE49-F238E27FC236}">
                <a16:creationId xmlns:a16="http://schemas.microsoft.com/office/drawing/2014/main" id="{EAC9A1BA-A83A-E476-1A91-3DB0B544DF34}"/>
              </a:ext>
            </a:extLst>
          </p:cNvPr>
          <p:cNvSpPr>
            <a:spLocks noGrp="1"/>
          </p:cNvSpPr>
          <p:nvPr>
            <p:ph sz="quarter" idx="14"/>
          </p:nvPr>
        </p:nvSpPr>
        <p:spPr>
          <a:xfrm>
            <a:off x="484835" y="2209800"/>
            <a:ext cx="4735740" cy="41910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0">
            <a:extLst>
              <a:ext uri="{FF2B5EF4-FFF2-40B4-BE49-F238E27FC236}">
                <a16:creationId xmlns:a16="http://schemas.microsoft.com/office/drawing/2014/main" id="{A90998F5-C9FB-EC52-B802-B62AA63E4263}"/>
              </a:ext>
            </a:extLst>
          </p:cNvPr>
          <p:cNvSpPr>
            <a:spLocks noGrp="1"/>
          </p:cNvSpPr>
          <p:nvPr>
            <p:ph type="pic" sz="quarter" idx="13" hasCustomPrompt="1"/>
          </p:nvPr>
        </p:nvSpPr>
        <p:spPr>
          <a:xfrm>
            <a:off x="5699761" y="457200"/>
            <a:ext cx="6492240" cy="5943600"/>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820400" y="6400800"/>
            <a:ext cx="1295400" cy="381000"/>
          </a:xfrm>
        </p:spPr>
        <p:txBody>
          <a:bodyPr/>
          <a:lstStyle>
            <a:lvl1pPr>
              <a:defRPr>
                <a:solidFill>
                  <a:schemeClr val="tx1"/>
                </a:solidFill>
                <a:effectLst/>
              </a:defRPr>
            </a:lvl1pPr>
          </a:lstStyle>
          <a:p>
            <a:fld id="{AEAA3239-9EA4-4A65-A281-97F994456D9F}" type="slidenum">
              <a:rPr lang="en-US" smtClean="0"/>
              <a:t>‹#›</a:t>
            </a:fld>
            <a:endParaRPr lang="en-US" dirty="0"/>
          </a:p>
        </p:txBody>
      </p:sp>
    </p:spTree>
    <p:extLst>
      <p:ext uri="{BB962C8B-B14F-4D97-AF65-F5344CB8AC3E}">
        <p14:creationId xmlns:p14="http://schemas.microsoft.com/office/powerpoint/2010/main" val="3960601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E46F2B-72CE-C947-0021-F34244B43444}"/>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454026 h 6854823"/>
              <a:gd name="csX1" fmla="*/ 451551 w 12186352"/>
              <a:gd name="csY1" fmla="*/ 3654426 h 6854823"/>
              <a:gd name="csX2" fmla="*/ 11729151 w 12186352"/>
              <a:gd name="csY2" fmla="*/ 3654426 h 6854823"/>
              <a:gd name="csX3" fmla="*/ 11729151 w 12186352"/>
              <a:gd name="csY3" fmla="*/ 454026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454026"/>
                </a:moveTo>
                <a:lnTo>
                  <a:pt x="451551" y="3654426"/>
                </a:lnTo>
                <a:lnTo>
                  <a:pt x="11729151" y="3654426"/>
                </a:lnTo>
                <a:lnTo>
                  <a:pt x="11729151" y="454026"/>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4111624"/>
            <a:ext cx="3219343" cy="2289175"/>
          </a:xfrm>
          <a:prstGeom prst="rect">
            <a:avLst/>
          </a:prstGeom>
        </p:spPr>
        <p:txBody>
          <a:bodyPr anchor="t">
            <a:normAutofit/>
          </a:bodyPr>
          <a:lstStyle>
            <a:lvl1pPr>
              <a:defRPr sz="36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005CF00-6C05-B849-B141-54CC9A394B3C}" type="datetime1">
              <a:rPr lang="en-US" smtClean="0"/>
              <a:t>7/28/2026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endParaRPr lang="en-US" dirty="0"/>
          </a:p>
        </p:txBody>
      </p:sp>
      <p:sp>
        <p:nvSpPr>
          <p:cNvPr id="9" name="Picture Placeholder 10">
            <a:extLst>
              <a:ext uri="{FF2B5EF4-FFF2-40B4-BE49-F238E27FC236}">
                <a16:creationId xmlns:a16="http://schemas.microsoft.com/office/drawing/2014/main" id="{5CCD5774-AB2C-F489-2BCD-75A5731FA857}"/>
              </a:ext>
            </a:extLst>
          </p:cNvPr>
          <p:cNvSpPr>
            <a:spLocks noGrp="1"/>
          </p:cNvSpPr>
          <p:nvPr>
            <p:ph type="pic" sz="quarter" idx="13" hasCustomPrompt="1"/>
          </p:nvPr>
        </p:nvSpPr>
        <p:spPr>
          <a:xfrm>
            <a:off x="457200" y="457200"/>
            <a:ext cx="11277600" cy="32004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8092" y="4111624"/>
            <a:ext cx="7606708" cy="2289176"/>
          </a:xfrm>
        </p:spPr>
        <p:txBody>
          <a:bodyPr vert="horz" lIns="91440" tIns="45720" rIns="91440" bIns="45720" rtlCol="0">
            <a:normAutofit/>
          </a:bodyPr>
          <a:lstStyle>
            <a:lvl1pPr marL="0" indent="0">
              <a:buNone/>
              <a:defRPr lang="en-US" b="0"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8828326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4D3EA0-3FE9-3CAB-830E-268B27509F72}"/>
              </a:ext>
            </a:extLst>
          </p:cNvPr>
          <p:cNvPicPr/>
          <p:nvPr userDrawn="1"/>
        </p:nvPicPr>
        <p:blipFill>
          <a:blip r:embed="rId2">
            <a:extLst>
              <a:ext uri="{28A0092B-C50C-407E-A947-70E740481C1C}">
                <a14:useLocalDpi xmlns:a14="http://schemas.microsoft.com/office/drawing/2010/main" val="0"/>
              </a:ext>
            </a:extLst>
          </a:blip>
          <a:srcRect/>
          <a:stretch/>
        </p:blipFill>
        <p:spPr>
          <a:xfrm flipV="1">
            <a:off x="5649" y="3174"/>
            <a:ext cx="12186352" cy="6854823"/>
          </a:xfrm>
          <a:custGeom>
            <a:avLst/>
            <a:gdLst>
              <a:gd name="csX0" fmla="*/ 451551 w 12186352"/>
              <a:gd name="csY0" fmla="*/ 3638875 h 6854823"/>
              <a:gd name="csX1" fmla="*/ 451551 w 12186352"/>
              <a:gd name="csY1" fmla="*/ 438477 h 6854823"/>
              <a:gd name="csX2" fmla="*/ 11729151 w 12186352"/>
              <a:gd name="csY2" fmla="*/ 438477 h 6854823"/>
              <a:gd name="csX3" fmla="*/ 11729151 w 12186352"/>
              <a:gd name="csY3" fmla="*/ 3638875 h 6854823"/>
              <a:gd name="csX4" fmla="*/ 0 w 12186352"/>
              <a:gd name="csY4" fmla="*/ 6854823 h 6854823"/>
              <a:gd name="csX5" fmla="*/ 12186352 w 12186352"/>
              <a:gd name="csY5" fmla="*/ 6854823 h 6854823"/>
              <a:gd name="csX6" fmla="*/ 12186352 w 12186352"/>
              <a:gd name="csY6" fmla="*/ 0 h 6854823"/>
              <a:gd name="csX7" fmla="*/ 0 w 12186352"/>
              <a:gd name="csY7" fmla="*/ 0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3638875"/>
                </a:moveTo>
                <a:lnTo>
                  <a:pt x="451551" y="438477"/>
                </a:lnTo>
                <a:lnTo>
                  <a:pt x="11729151" y="438477"/>
                </a:lnTo>
                <a:lnTo>
                  <a:pt x="11729151" y="3638875"/>
                </a:lnTo>
                <a:close/>
                <a:moveTo>
                  <a:pt x="0" y="6854823"/>
                </a:moveTo>
                <a:lnTo>
                  <a:pt x="12186352" y="6854823"/>
                </a:lnTo>
                <a:lnTo>
                  <a:pt x="12186352" y="0"/>
                </a:lnTo>
                <a:lnTo>
                  <a:pt x="0" y="0"/>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3200400" cy="2307896"/>
          </a:xfrm>
          <a:prstGeom prst="rect">
            <a:avLst/>
          </a:prstGeom>
        </p:spPr>
        <p:txBody>
          <a:bodyPr anchor="t">
            <a:normAutofit/>
          </a:bodyPr>
          <a:lstStyle>
            <a:lvl1pPr>
              <a:defRPr sz="36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6201" y="76201"/>
            <a:ext cx="1295400" cy="381000"/>
          </a:xfrm>
        </p:spPr>
        <p:txBody>
          <a:bodyPr/>
          <a:lstStyle/>
          <a:p>
            <a:fld id="{66499679-3EA0-9342-AF62-C5FAA18B6EFA}" type="datetime1">
              <a:rPr lang="en-US" smtClean="0"/>
              <a:t>7/28/2026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0" y="76201"/>
            <a:ext cx="6019800" cy="381000"/>
          </a:xfrm>
        </p:spPr>
        <p:txBody>
          <a:bodyPr/>
          <a:lstStyle/>
          <a:p>
            <a:r>
              <a:rPr lang="en-US" dirty="0"/>
              <a:t>Sample Footer Text</a:t>
            </a:r>
          </a:p>
        </p:txBody>
      </p:sp>
      <p:sp>
        <p:nvSpPr>
          <p:cNvPr id="11" name="Content Placeholder 7">
            <a:extLst>
              <a:ext uri="{FF2B5EF4-FFF2-40B4-BE49-F238E27FC236}">
                <a16:creationId xmlns:a16="http://schemas.microsoft.com/office/drawing/2014/main" id="{FAF7E276-884D-AF00-1E18-715F56A8A905}"/>
              </a:ext>
            </a:extLst>
          </p:cNvPr>
          <p:cNvSpPr>
            <a:spLocks noGrp="1"/>
          </p:cNvSpPr>
          <p:nvPr>
            <p:ph sz="quarter" idx="15"/>
          </p:nvPr>
        </p:nvSpPr>
        <p:spPr>
          <a:xfrm>
            <a:off x="4122370" y="457200"/>
            <a:ext cx="7612430" cy="2307896"/>
          </a:xfrm>
        </p:spPr>
        <p:txBody>
          <a:bodyPr vert="horz" lIns="91440" tIns="45720" rIns="91440" bIns="45720" rtlCol="0">
            <a:normAutofit/>
          </a:bodyPr>
          <a:lstStyle>
            <a:lvl1pPr marL="0" indent="0">
              <a:buNone/>
              <a:defRPr lang="en-US" b="0"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0">
            <a:extLst>
              <a:ext uri="{FF2B5EF4-FFF2-40B4-BE49-F238E27FC236}">
                <a16:creationId xmlns:a16="http://schemas.microsoft.com/office/drawing/2014/main" id="{B1DE11C5-B5A8-F8F8-2A43-C0C95802637E}"/>
              </a:ext>
            </a:extLst>
          </p:cNvPr>
          <p:cNvSpPr>
            <a:spLocks noGrp="1"/>
          </p:cNvSpPr>
          <p:nvPr>
            <p:ph type="pic" sz="quarter" idx="13" hasCustomPrompt="1"/>
          </p:nvPr>
        </p:nvSpPr>
        <p:spPr>
          <a:xfrm>
            <a:off x="457200" y="3219122"/>
            <a:ext cx="11277600" cy="3200398"/>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820400" y="6400800"/>
            <a:ext cx="1295399"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553626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268A4B-F698-5EDC-1790-BA10F89CD8F3}"/>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12186352 w 12186352"/>
              <a:gd name="csY0" fmla="*/ 0 h 6854823"/>
              <a:gd name="csX1" fmla="*/ 0 w 12186352"/>
              <a:gd name="csY1" fmla="*/ 0 h 6854823"/>
              <a:gd name="csX2" fmla="*/ 0 w 12186352"/>
              <a:gd name="csY2" fmla="*/ 6854823 h 6854823"/>
              <a:gd name="csX3" fmla="*/ 12186352 w 12186352"/>
              <a:gd name="csY3" fmla="*/ 6854823 h 6854823"/>
              <a:gd name="csX4" fmla="*/ 12186352 w 12186352"/>
              <a:gd name="csY4" fmla="*/ 6397626 h 6854823"/>
              <a:gd name="csX5" fmla="*/ 7467253 w 12186352"/>
              <a:gd name="csY5" fmla="*/ 6397626 h 6854823"/>
              <a:gd name="csX6" fmla="*/ 7467253 w 12186352"/>
              <a:gd name="csY6" fmla="*/ 454025 h 6854823"/>
              <a:gd name="csX7" fmla="*/ 12186352 w 12186352"/>
              <a:gd name="csY7" fmla="*/ 454025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12186352" y="0"/>
                </a:moveTo>
                <a:lnTo>
                  <a:pt x="0" y="0"/>
                </a:lnTo>
                <a:lnTo>
                  <a:pt x="0" y="6854823"/>
                </a:lnTo>
                <a:lnTo>
                  <a:pt x="12186352" y="6854823"/>
                </a:lnTo>
                <a:lnTo>
                  <a:pt x="12186352" y="6397626"/>
                </a:lnTo>
                <a:lnTo>
                  <a:pt x="7467253" y="6397626"/>
                </a:lnTo>
                <a:lnTo>
                  <a:pt x="7467253" y="454025"/>
                </a:lnTo>
                <a:lnTo>
                  <a:pt x="12186352" y="454025"/>
                </a:lnTo>
                <a:close/>
              </a:path>
            </a:pathLst>
          </a:custGeom>
        </p:spPr>
      </p:pic>
      <p:sp>
        <p:nvSpPr>
          <p:cNvPr id="12" name="Title 1">
            <a:extLst>
              <a:ext uri="{FF2B5EF4-FFF2-40B4-BE49-F238E27FC236}">
                <a16:creationId xmlns:a16="http://schemas.microsoft.com/office/drawing/2014/main" id="{93B9DEC9-1D26-F04D-4F91-7BE751BC626C}"/>
              </a:ext>
            </a:extLst>
          </p:cNvPr>
          <p:cNvSpPr>
            <a:spLocks noGrp="1"/>
          </p:cNvSpPr>
          <p:nvPr>
            <p:ph type="title"/>
          </p:nvPr>
        </p:nvSpPr>
        <p:spPr>
          <a:xfrm>
            <a:off x="5181949" y="457199"/>
            <a:ext cx="6552851" cy="1555845"/>
          </a:xfrm>
          <a:prstGeom prst="rect">
            <a:avLst/>
          </a:prstGeom>
        </p:spPr>
        <p:txBody>
          <a:bodyPr anchor="b"/>
          <a:lstStyle/>
          <a:p>
            <a:r>
              <a:rPr lang="en-US"/>
              <a:t>Click to edit Master title style</a:t>
            </a:r>
            <a:endParaRPr lang="en-US" dirty="0"/>
          </a:p>
        </p:txBody>
      </p:sp>
      <p:sp>
        <p:nvSpPr>
          <p:cNvPr id="7" name="Date Placeholder 8">
            <a:extLst>
              <a:ext uri="{FF2B5EF4-FFF2-40B4-BE49-F238E27FC236}">
                <a16:creationId xmlns:a16="http://schemas.microsoft.com/office/drawing/2014/main" id="{1E168D7B-B77A-72AC-AA72-64FBAA8D378C}"/>
              </a:ext>
            </a:extLst>
          </p:cNvPr>
          <p:cNvSpPr>
            <a:spLocks noGrp="1"/>
          </p:cNvSpPr>
          <p:nvPr>
            <p:ph type="dt" sz="half" idx="15"/>
          </p:nvPr>
        </p:nvSpPr>
        <p:spPr>
          <a:xfrm>
            <a:off x="76200" y="76201"/>
            <a:ext cx="1295400" cy="380998"/>
          </a:xfrm>
        </p:spPr>
        <p:txBody>
          <a:bodyPr/>
          <a:lstStyle/>
          <a:p>
            <a:fld id="{3C97155C-DE68-4440-8202-CC9478E27F07}" type="datetime1">
              <a:rPr lang="en-US" smtClean="0"/>
              <a:t>7/28/2026</a:t>
            </a:fld>
            <a:endParaRPr lang="en-US" dirty="0"/>
          </a:p>
        </p:txBody>
      </p:sp>
      <p:sp>
        <p:nvSpPr>
          <p:cNvPr id="6" name="Footer Placeholder 9">
            <a:extLst>
              <a:ext uri="{FF2B5EF4-FFF2-40B4-BE49-F238E27FC236}">
                <a16:creationId xmlns:a16="http://schemas.microsoft.com/office/drawing/2014/main" id="{4014B883-B832-AE53-6858-8E25B13C5BC7}"/>
              </a:ext>
            </a:extLst>
          </p:cNvPr>
          <p:cNvSpPr>
            <a:spLocks noGrp="1"/>
          </p:cNvSpPr>
          <p:nvPr>
            <p:ph type="ftr" sz="quarter" idx="16"/>
          </p:nvPr>
        </p:nvSpPr>
        <p:spPr>
          <a:xfrm>
            <a:off x="6096000" y="76201"/>
            <a:ext cx="6019800" cy="380998"/>
          </a:xfrm>
        </p:spPr>
        <p:txBody>
          <a:bodyPr/>
          <a:lstStyle/>
          <a:p>
            <a:r>
              <a:rPr lang="en-US" dirty="0"/>
              <a:t>Sample Footer Text</a:t>
            </a:r>
          </a:p>
        </p:txBody>
      </p:sp>
      <p:sp>
        <p:nvSpPr>
          <p:cNvPr id="4" name="Picture Placeholder 13">
            <a:extLst>
              <a:ext uri="{FF2B5EF4-FFF2-40B4-BE49-F238E27FC236}">
                <a16:creationId xmlns:a16="http://schemas.microsoft.com/office/drawing/2014/main" id="{CC1B439C-57E0-A299-9A98-A81BFA738C83}"/>
              </a:ext>
            </a:extLst>
          </p:cNvPr>
          <p:cNvSpPr>
            <a:spLocks noGrp="1"/>
          </p:cNvSpPr>
          <p:nvPr>
            <p:ph type="pic" sz="quarter" idx="13" hasCustomPrompt="1"/>
          </p:nvPr>
        </p:nvSpPr>
        <p:spPr>
          <a:xfrm>
            <a:off x="0" y="457199"/>
            <a:ext cx="4724748" cy="59436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7D22B98A-40DC-D510-5762-8D7E05344EF8}"/>
              </a:ext>
            </a:extLst>
          </p:cNvPr>
          <p:cNvSpPr>
            <a:spLocks noGrp="1"/>
          </p:cNvSpPr>
          <p:nvPr>
            <p:ph sz="quarter" idx="14"/>
          </p:nvPr>
        </p:nvSpPr>
        <p:spPr>
          <a:xfrm>
            <a:off x="5181949" y="2470242"/>
            <a:ext cx="6552851" cy="3930558"/>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11">
            <a:extLst>
              <a:ext uri="{FF2B5EF4-FFF2-40B4-BE49-F238E27FC236}">
                <a16:creationId xmlns:a16="http://schemas.microsoft.com/office/drawing/2014/main" id="{7CA11211-0281-DD36-148E-3ABC6374978F}"/>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392797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4C1286-F0A1-DDC1-4A24-85A9D3462CB1}"/>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454025 h 6854823"/>
              <a:gd name="csX3" fmla="*/ 7461604 w 12186352"/>
              <a:gd name="csY3" fmla="*/ 454025 h 6854823"/>
              <a:gd name="csX4" fmla="*/ 7461604 w 12186352"/>
              <a:gd name="csY4" fmla="*/ 6397626 h 6854823"/>
              <a:gd name="csX5" fmla="*/ 12186352 w 12186352"/>
              <a:gd name="csY5" fmla="*/ 6397626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454025"/>
                </a:lnTo>
                <a:lnTo>
                  <a:pt x="7461604" y="454025"/>
                </a:lnTo>
                <a:lnTo>
                  <a:pt x="7461604" y="6397626"/>
                </a:lnTo>
                <a:lnTo>
                  <a:pt x="12186352" y="6397626"/>
                </a:lnTo>
                <a:lnTo>
                  <a:pt x="12186352" y="6854823"/>
                </a:lnTo>
                <a:lnTo>
                  <a:pt x="0" y="6854823"/>
                </a:lnTo>
                <a:close/>
              </a:path>
            </a:pathLst>
          </a:custGeom>
        </p:spPr>
      </p:pic>
      <p:sp>
        <p:nvSpPr>
          <p:cNvPr id="3" name="Title 1">
            <a:extLst>
              <a:ext uri="{FF2B5EF4-FFF2-40B4-BE49-F238E27FC236}">
                <a16:creationId xmlns:a16="http://schemas.microsoft.com/office/drawing/2014/main" id="{D7F3BC77-0C60-6C24-E5FE-6B80D4812824}"/>
              </a:ext>
            </a:extLst>
          </p:cNvPr>
          <p:cNvSpPr>
            <a:spLocks noGrp="1"/>
          </p:cNvSpPr>
          <p:nvPr>
            <p:ph type="title"/>
          </p:nvPr>
        </p:nvSpPr>
        <p:spPr>
          <a:xfrm>
            <a:off x="457200" y="457200"/>
            <a:ext cx="6549553" cy="1549495"/>
          </a:xfrm>
          <a:prstGeom prst="rect">
            <a:avLst/>
          </a:prstGeom>
        </p:spPr>
        <p:txBody>
          <a:bodyPr anchor="b"/>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76200" y="76201"/>
            <a:ext cx="1295400" cy="380999"/>
          </a:xfrm>
        </p:spPr>
        <p:txBody>
          <a:bodyPr/>
          <a:lstStyle/>
          <a:p>
            <a:fld id="{2B9DA8F7-1BE7-954A-B654-92996DBA4E86}" type="datetime1">
              <a:rPr lang="en-US" smtClean="0"/>
              <a:t>7/28/2026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096000" y="76201"/>
            <a:ext cx="6019800" cy="380998"/>
          </a:xfrm>
        </p:spPr>
        <p:txBody>
          <a:bodyPr/>
          <a:lstStyle/>
          <a:p>
            <a:r>
              <a:rPr lang="en-US" dirty="0"/>
              <a:t>Sample Footer Text</a:t>
            </a:r>
          </a:p>
        </p:txBody>
      </p:sp>
      <p:sp>
        <p:nvSpPr>
          <p:cNvPr id="15" name="Content Placeholder 7">
            <a:extLst>
              <a:ext uri="{FF2B5EF4-FFF2-40B4-BE49-F238E27FC236}">
                <a16:creationId xmlns:a16="http://schemas.microsoft.com/office/drawing/2014/main" id="{F0A2831D-F063-09A6-A707-24AC43E312D9}"/>
              </a:ext>
            </a:extLst>
          </p:cNvPr>
          <p:cNvSpPr>
            <a:spLocks noGrp="1"/>
          </p:cNvSpPr>
          <p:nvPr>
            <p:ph sz="quarter" idx="14"/>
          </p:nvPr>
        </p:nvSpPr>
        <p:spPr>
          <a:xfrm>
            <a:off x="453902" y="2470242"/>
            <a:ext cx="6552851" cy="3930558"/>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3">
            <a:extLst>
              <a:ext uri="{FF2B5EF4-FFF2-40B4-BE49-F238E27FC236}">
                <a16:creationId xmlns:a16="http://schemas.microsoft.com/office/drawing/2014/main" id="{FEC7CBEB-1BF7-2607-DBAA-531A9067F8B1}"/>
              </a:ext>
            </a:extLst>
          </p:cNvPr>
          <p:cNvSpPr>
            <a:spLocks noGrp="1"/>
          </p:cNvSpPr>
          <p:nvPr>
            <p:ph type="pic" sz="quarter" idx="19" hasCustomPrompt="1"/>
          </p:nvPr>
        </p:nvSpPr>
        <p:spPr>
          <a:xfrm>
            <a:off x="7467253" y="457199"/>
            <a:ext cx="4724748" cy="59436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dirty="0"/>
              <a:t>   </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29776884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1">
    <p:bg>
      <p:bgRef idx="1001">
        <a:schemeClr val="bg2"/>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A7354-C3D2-8AD8-40DE-4E850BDFCC68}"/>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6533074 w 12186352"/>
              <a:gd name="csY0" fmla="*/ 1858587 h 6854823"/>
              <a:gd name="csX1" fmla="*/ 6533074 w 12186352"/>
              <a:gd name="csY1" fmla="*/ 6397626 h 6854823"/>
              <a:gd name="csX2" fmla="*/ 3 w 12186352"/>
              <a:gd name="csY2" fmla="*/ 6397626 h 6854823"/>
              <a:gd name="csX3" fmla="*/ 3 w 12186352"/>
              <a:gd name="csY3" fmla="*/ 1858587 h 6854823"/>
              <a:gd name="csX4" fmla="*/ 12186352 w 12186352"/>
              <a:gd name="csY4" fmla="*/ 0 h 6854823"/>
              <a:gd name="csX5" fmla="*/ 0 w 12186352"/>
              <a:gd name="csY5" fmla="*/ 0 h 6854823"/>
              <a:gd name="csX6" fmla="*/ 0 w 12186352"/>
              <a:gd name="csY6" fmla="*/ 6854823 h 6854823"/>
              <a:gd name="csX7" fmla="*/ 12186352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6533074" y="1858587"/>
                </a:moveTo>
                <a:lnTo>
                  <a:pt x="6533074" y="6397626"/>
                </a:lnTo>
                <a:lnTo>
                  <a:pt x="3" y="6397626"/>
                </a:lnTo>
                <a:lnTo>
                  <a:pt x="3" y="1858587"/>
                </a:lnTo>
                <a:close/>
                <a:moveTo>
                  <a:pt x="12186352" y="0"/>
                </a:moveTo>
                <a:lnTo>
                  <a:pt x="0" y="0"/>
                </a:lnTo>
                <a:lnTo>
                  <a:pt x="0" y="6854823"/>
                </a:lnTo>
                <a:lnTo>
                  <a:pt x="12186352" y="6854823"/>
                </a:lnTo>
                <a:close/>
              </a:path>
            </a:pathLst>
          </a:custGeom>
        </p:spPr>
      </p:pic>
      <p:sp>
        <p:nvSpPr>
          <p:cNvPr id="3" name="Title 1">
            <a:extLst>
              <a:ext uri="{FF2B5EF4-FFF2-40B4-BE49-F238E27FC236}">
                <a16:creationId xmlns:a16="http://schemas.microsoft.com/office/drawing/2014/main" id="{0E2067BC-DC4F-D794-A7F8-65900B7934E0}"/>
              </a:ext>
            </a:extLst>
          </p:cNvPr>
          <p:cNvSpPr>
            <a:spLocks noGrp="1"/>
          </p:cNvSpPr>
          <p:nvPr>
            <p:ph type="title"/>
          </p:nvPr>
        </p:nvSpPr>
        <p:spPr>
          <a:xfrm>
            <a:off x="457200" y="490161"/>
            <a:ext cx="11277599" cy="914400"/>
          </a:xfrm>
          <a:prstGeom prst="rect">
            <a:avLst/>
          </a:prstGeom>
        </p:spPr>
        <p:txBody>
          <a:bodyPr anchor="b"/>
          <a:lstStyle/>
          <a:p>
            <a:r>
              <a:rPr lang="en-US"/>
              <a:t>Click to edit Master title style</a:t>
            </a:r>
            <a:endParaRPr lang="en-US" dirty="0"/>
          </a:p>
        </p:txBody>
      </p:sp>
      <p:sp>
        <p:nvSpPr>
          <p:cNvPr id="7" name="Date Placeholder 3">
            <a:extLst>
              <a:ext uri="{FF2B5EF4-FFF2-40B4-BE49-F238E27FC236}">
                <a16:creationId xmlns:a16="http://schemas.microsoft.com/office/drawing/2014/main" id="{61FAF02C-8E8E-0257-0307-15E6853700FC}"/>
              </a:ext>
            </a:extLst>
          </p:cNvPr>
          <p:cNvSpPr>
            <a:spLocks noGrp="1"/>
          </p:cNvSpPr>
          <p:nvPr>
            <p:ph type="dt" sz="half" idx="15"/>
          </p:nvPr>
        </p:nvSpPr>
        <p:spPr>
          <a:xfrm>
            <a:off x="76201" y="76201"/>
            <a:ext cx="1295400" cy="380999"/>
          </a:xfrm>
        </p:spPr>
        <p:txBody>
          <a:bodyPr/>
          <a:lstStyle/>
          <a:p>
            <a:fld id="{5447FF96-6068-D045-B983-6A2E1F44124F}" type="datetime1">
              <a:rPr lang="en-US" smtClean="0"/>
              <a:t>7/28/2026</a:t>
            </a:fld>
            <a:endParaRPr lang="en-US" dirty="0"/>
          </a:p>
        </p:txBody>
      </p:sp>
      <p:sp>
        <p:nvSpPr>
          <p:cNvPr id="6" name="Footer Placeholder 8">
            <a:extLst>
              <a:ext uri="{FF2B5EF4-FFF2-40B4-BE49-F238E27FC236}">
                <a16:creationId xmlns:a16="http://schemas.microsoft.com/office/drawing/2014/main" id="{12F6119E-6325-71C5-AFDB-160A100A21B2}"/>
              </a:ext>
            </a:extLst>
          </p:cNvPr>
          <p:cNvSpPr>
            <a:spLocks noGrp="1"/>
          </p:cNvSpPr>
          <p:nvPr>
            <p:ph type="ftr" sz="quarter" idx="16"/>
          </p:nvPr>
        </p:nvSpPr>
        <p:spPr>
          <a:xfrm>
            <a:off x="6096000" y="76201"/>
            <a:ext cx="6019800" cy="380999"/>
          </a:xfrm>
        </p:spPr>
        <p:txBody>
          <a:bodyPr/>
          <a:lstStyle/>
          <a:p>
            <a:r>
              <a:rPr lang="en-US" dirty="0"/>
              <a:t>Sample Footer Text</a:t>
            </a:r>
          </a:p>
        </p:txBody>
      </p:sp>
      <p:sp>
        <p:nvSpPr>
          <p:cNvPr id="5" name="Content Placeholder 7">
            <a:extLst>
              <a:ext uri="{FF2B5EF4-FFF2-40B4-BE49-F238E27FC236}">
                <a16:creationId xmlns:a16="http://schemas.microsoft.com/office/drawing/2014/main" id="{DAF060C4-6682-AB70-5937-47DB8276FDCD}"/>
              </a:ext>
            </a:extLst>
          </p:cNvPr>
          <p:cNvSpPr>
            <a:spLocks noGrp="1"/>
          </p:cNvSpPr>
          <p:nvPr>
            <p:ph sz="quarter" idx="14"/>
          </p:nvPr>
        </p:nvSpPr>
        <p:spPr>
          <a:xfrm>
            <a:off x="457200" y="1861761"/>
            <a:ext cx="4744527" cy="453903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1">
            <a:extLst>
              <a:ext uri="{FF2B5EF4-FFF2-40B4-BE49-F238E27FC236}">
                <a16:creationId xmlns:a16="http://schemas.microsoft.com/office/drawing/2014/main" id="{4E3FB443-D4CA-E6C5-2187-4A649A47F28A}"/>
              </a:ext>
            </a:extLst>
          </p:cNvPr>
          <p:cNvSpPr>
            <a:spLocks noGrp="1"/>
          </p:cNvSpPr>
          <p:nvPr>
            <p:ph type="pic" sz="quarter" idx="13" hasCustomPrompt="1"/>
          </p:nvPr>
        </p:nvSpPr>
        <p:spPr>
          <a:xfrm>
            <a:off x="5658927" y="1861761"/>
            <a:ext cx="6533071" cy="4539039"/>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1" name="Slide Number Placeholder 9">
            <a:extLst>
              <a:ext uri="{FF2B5EF4-FFF2-40B4-BE49-F238E27FC236}">
                <a16:creationId xmlns:a16="http://schemas.microsoft.com/office/drawing/2014/main" id="{339D0113-D166-6E44-FF30-39C61CD13791}"/>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97274271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ABB22AD-DA7B-73AE-1F66-31345119900C}"/>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7315201 w 12186352"/>
              <a:gd name="csY0" fmla="*/ 1858587 h 6854823"/>
              <a:gd name="csX1" fmla="*/ 7315201 w 12186352"/>
              <a:gd name="csY1" fmla="*/ 6397626 h 6854823"/>
              <a:gd name="csX2" fmla="*/ 2 w 12186352"/>
              <a:gd name="csY2" fmla="*/ 6397626 h 6854823"/>
              <a:gd name="csX3" fmla="*/ 2 w 12186352"/>
              <a:gd name="csY3" fmla="*/ 1858587 h 6854823"/>
              <a:gd name="csX4" fmla="*/ 457201 w 12186352"/>
              <a:gd name="csY4" fmla="*/ 1858587 h 6854823"/>
              <a:gd name="csX5" fmla="*/ 6533074 w 12186352"/>
              <a:gd name="csY5" fmla="*/ 1858587 h 6854823"/>
              <a:gd name="csX6" fmla="*/ 12186352 w 12186352"/>
              <a:gd name="csY6" fmla="*/ 0 h 6854823"/>
              <a:gd name="csX7" fmla="*/ 0 w 12186352"/>
              <a:gd name="csY7" fmla="*/ 0 h 6854823"/>
              <a:gd name="csX8" fmla="*/ 0 w 12186352"/>
              <a:gd name="csY8" fmla="*/ 6854823 h 6854823"/>
              <a:gd name="csX9" fmla="*/ 12186352 w 12186352"/>
              <a:gd name="csY9"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186352" h="6854823">
                <a:moveTo>
                  <a:pt x="7315201" y="1858587"/>
                </a:moveTo>
                <a:lnTo>
                  <a:pt x="7315201" y="6397626"/>
                </a:lnTo>
                <a:lnTo>
                  <a:pt x="2" y="6397626"/>
                </a:lnTo>
                <a:lnTo>
                  <a:pt x="2" y="1858587"/>
                </a:lnTo>
                <a:lnTo>
                  <a:pt x="457201" y="1858587"/>
                </a:lnTo>
                <a:lnTo>
                  <a:pt x="6533074" y="1858587"/>
                </a:lnTo>
                <a:close/>
                <a:moveTo>
                  <a:pt x="12186352" y="0"/>
                </a:moveTo>
                <a:lnTo>
                  <a:pt x="0" y="0"/>
                </a:lnTo>
                <a:lnTo>
                  <a:pt x="0" y="6854823"/>
                </a:lnTo>
                <a:lnTo>
                  <a:pt x="12186352" y="6854823"/>
                </a:lnTo>
                <a:close/>
              </a:path>
            </a:pathLst>
          </a:custGeom>
        </p:spPr>
      </p:pic>
      <p:sp>
        <p:nvSpPr>
          <p:cNvPr id="3" name="Title 1">
            <a:extLst>
              <a:ext uri="{FF2B5EF4-FFF2-40B4-BE49-F238E27FC236}">
                <a16:creationId xmlns:a16="http://schemas.microsoft.com/office/drawing/2014/main" id="{0FFB7B32-3B46-FEC3-8857-8E1A162E4308}"/>
              </a:ext>
            </a:extLst>
          </p:cNvPr>
          <p:cNvSpPr>
            <a:spLocks noGrp="1"/>
          </p:cNvSpPr>
          <p:nvPr>
            <p:ph type="title"/>
          </p:nvPr>
        </p:nvSpPr>
        <p:spPr>
          <a:xfrm>
            <a:off x="457200" y="497349"/>
            <a:ext cx="11277599" cy="914400"/>
          </a:xfrm>
          <a:prstGeom prst="rect">
            <a:avLst/>
          </a:prstGeom>
        </p:spPr>
        <p:txBody>
          <a:bodyPr anchor="b"/>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76201" y="76201"/>
            <a:ext cx="1295400" cy="380999"/>
          </a:xfrm>
        </p:spPr>
        <p:txBody>
          <a:bodyPr/>
          <a:lstStyle/>
          <a:p>
            <a:fld id="{C195F3F8-9E31-7F42-8188-F6043F071A39}" type="datetime1">
              <a:rPr lang="en-US" smtClean="0"/>
              <a:t>7/28/2026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095999" y="76201"/>
            <a:ext cx="6019800" cy="380999"/>
          </a:xfrm>
        </p:spPr>
        <p:txBody>
          <a:bodyPr/>
          <a:lstStyle/>
          <a:p>
            <a:r>
              <a:rPr lang="en-US" dirty="0"/>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201" y="1861761"/>
            <a:ext cx="3886199" cy="453903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5">
            <a:extLst>
              <a:ext uri="{FF2B5EF4-FFF2-40B4-BE49-F238E27FC236}">
                <a16:creationId xmlns:a16="http://schemas.microsoft.com/office/drawing/2014/main" id="{9BB8F855-8399-5C2F-8FFE-3445E6ACC133}"/>
              </a:ext>
            </a:extLst>
          </p:cNvPr>
          <p:cNvSpPr>
            <a:spLocks noGrp="1"/>
          </p:cNvSpPr>
          <p:nvPr>
            <p:ph type="pic" sz="quarter" idx="13" hasCustomPrompt="1"/>
          </p:nvPr>
        </p:nvSpPr>
        <p:spPr>
          <a:xfrm>
            <a:off x="4876800" y="1861761"/>
            <a:ext cx="7315199" cy="4539039"/>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820400" y="6400800"/>
            <a:ext cx="1295399"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507886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870277-9BEA-773F-5ABC-0478C95CF73B}"/>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6854823 h 6854823"/>
              <a:gd name="csX3" fmla="*/ 0 w 12186352"/>
              <a:gd name="csY3" fmla="*/ 6854823 h 6854823"/>
              <a:gd name="csX4" fmla="*/ 0 w 12186352"/>
              <a:gd name="csY4" fmla="*/ 6377154 h 6854823"/>
              <a:gd name="csX5" fmla="*/ 6527422 w 12186352"/>
              <a:gd name="csY5" fmla="*/ 6377154 h 6854823"/>
              <a:gd name="csX6" fmla="*/ 6527422 w 12186352"/>
              <a:gd name="csY6" fmla="*/ 1858587 h 6854823"/>
              <a:gd name="csX7" fmla="*/ 0 w 12186352"/>
              <a:gd name="csY7" fmla="*/ 1858587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6854823"/>
                </a:lnTo>
                <a:lnTo>
                  <a:pt x="0" y="6854823"/>
                </a:lnTo>
                <a:lnTo>
                  <a:pt x="0" y="6377154"/>
                </a:lnTo>
                <a:lnTo>
                  <a:pt x="6527422" y="6377154"/>
                </a:lnTo>
                <a:lnTo>
                  <a:pt x="6527422" y="1858587"/>
                </a:lnTo>
                <a:lnTo>
                  <a:pt x="0" y="1858587"/>
                </a:lnTo>
                <a:close/>
              </a:path>
            </a:pathLst>
          </a:custGeom>
        </p:spPr>
      </p:pic>
      <p:sp>
        <p:nvSpPr>
          <p:cNvPr id="7" name="Title 1">
            <a:extLst>
              <a:ext uri="{FF2B5EF4-FFF2-40B4-BE49-F238E27FC236}">
                <a16:creationId xmlns:a16="http://schemas.microsoft.com/office/drawing/2014/main" id="{C5CBF9ED-624B-FB83-6E83-BB42410F285F}"/>
              </a:ext>
            </a:extLst>
          </p:cNvPr>
          <p:cNvSpPr>
            <a:spLocks noGrp="1"/>
          </p:cNvSpPr>
          <p:nvPr>
            <p:ph type="title"/>
          </p:nvPr>
        </p:nvSpPr>
        <p:spPr>
          <a:xfrm>
            <a:off x="457200" y="490162"/>
            <a:ext cx="11277597" cy="914400"/>
          </a:xfrm>
          <a:prstGeom prst="rect">
            <a:avLst/>
          </a:prstGeom>
        </p:spPr>
        <p:txBody>
          <a:bodyPr anchor="b"/>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76201" y="76201"/>
            <a:ext cx="1295400" cy="380999"/>
          </a:xfrm>
        </p:spPr>
        <p:txBody>
          <a:bodyPr/>
          <a:lstStyle/>
          <a:p>
            <a:fld id="{AE8BA31F-10E3-B74C-A113-9DB8A6700F67}" type="datetime1">
              <a:rPr lang="en-US" smtClean="0"/>
              <a:t>7/28/2026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096001" y="76201"/>
            <a:ext cx="6019798" cy="380999"/>
          </a:xfrm>
        </p:spPr>
        <p:txBody>
          <a:bodyPr/>
          <a:lstStyle/>
          <a:p>
            <a:r>
              <a:rPr lang="en-US" dirty="0"/>
              <a:t>Sample Footer Text</a:t>
            </a:r>
          </a:p>
        </p:txBody>
      </p:sp>
      <p:sp>
        <p:nvSpPr>
          <p:cNvPr id="8" name="Picture Placeholder 11">
            <a:extLst>
              <a:ext uri="{FF2B5EF4-FFF2-40B4-BE49-F238E27FC236}">
                <a16:creationId xmlns:a16="http://schemas.microsoft.com/office/drawing/2014/main" id="{9BCDC3DB-8BBB-CC92-23DB-44BEC6BD61F7}"/>
              </a:ext>
            </a:extLst>
          </p:cNvPr>
          <p:cNvSpPr>
            <a:spLocks noGrp="1"/>
          </p:cNvSpPr>
          <p:nvPr>
            <p:ph type="pic" sz="quarter" idx="19" hasCustomPrompt="1"/>
          </p:nvPr>
        </p:nvSpPr>
        <p:spPr>
          <a:xfrm>
            <a:off x="0" y="1861761"/>
            <a:ext cx="6533071" cy="451856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6" name="Content Placeholder 7">
            <a:extLst>
              <a:ext uri="{FF2B5EF4-FFF2-40B4-BE49-F238E27FC236}">
                <a16:creationId xmlns:a16="http://schemas.microsoft.com/office/drawing/2014/main" id="{7C7B1CAB-4A9F-B8E9-3C1E-15C58564C1FF}"/>
              </a:ext>
            </a:extLst>
          </p:cNvPr>
          <p:cNvSpPr>
            <a:spLocks noGrp="1"/>
          </p:cNvSpPr>
          <p:nvPr>
            <p:ph sz="quarter" idx="18"/>
          </p:nvPr>
        </p:nvSpPr>
        <p:spPr>
          <a:xfrm>
            <a:off x="6990270" y="1861761"/>
            <a:ext cx="4744527" cy="453903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744199" y="6400800"/>
            <a:ext cx="1371599"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376139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7B64117-148B-10E8-7721-A4C85F0BDEAD}"/>
              </a:ext>
            </a:extLst>
          </p:cNvPr>
          <p:cNvSpPr>
            <a:spLocks noGrp="1"/>
          </p:cNvSpPr>
          <p:nvPr>
            <p:ph type="title"/>
          </p:nvPr>
        </p:nvSpPr>
        <p:spPr>
          <a:xfrm>
            <a:off x="4480561" y="457200"/>
            <a:ext cx="7254240" cy="1173708"/>
          </a:xfrm>
          <a:prstGeom prst="rect">
            <a:avLst/>
          </a:prstGeom>
        </p:spPr>
        <p:txBody>
          <a:bodyPr anchor="b"/>
          <a:lstStyle/>
          <a:p>
            <a:r>
              <a:rPr lang="en-US"/>
              <a:t>Click to edit Master title style</a:t>
            </a:r>
            <a:endParaRPr lang="en-US" dirty="0"/>
          </a:p>
        </p:txBody>
      </p:sp>
      <p:sp>
        <p:nvSpPr>
          <p:cNvPr id="12" name="Date Placeholder 3">
            <a:extLst>
              <a:ext uri="{FF2B5EF4-FFF2-40B4-BE49-F238E27FC236}">
                <a16:creationId xmlns:a16="http://schemas.microsoft.com/office/drawing/2014/main" id="{CACEC350-F243-8E48-2F30-905D6999DFE7}"/>
              </a:ext>
            </a:extLst>
          </p:cNvPr>
          <p:cNvSpPr>
            <a:spLocks noGrp="1"/>
          </p:cNvSpPr>
          <p:nvPr>
            <p:ph type="dt" sz="half" idx="15"/>
          </p:nvPr>
        </p:nvSpPr>
        <p:spPr>
          <a:xfrm>
            <a:off x="76200" y="76200"/>
            <a:ext cx="1295401" cy="380999"/>
          </a:xfrm>
        </p:spPr>
        <p:txBody>
          <a:bodyPr/>
          <a:lstStyle/>
          <a:p>
            <a:fld id="{3596BBB1-49AB-C544-9861-84EE6CF53403}" type="datetime1">
              <a:rPr lang="en-US" smtClean="0"/>
              <a:t>7/28/2026</a:t>
            </a:fld>
            <a:endParaRPr lang="en-US" dirty="0"/>
          </a:p>
        </p:txBody>
      </p:sp>
      <p:sp>
        <p:nvSpPr>
          <p:cNvPr id="10" name="Footer Placeholder 8">
            <a:extLst>
              <a:ext uri="{FF2B5EF4-FFF2-40B4-BE49-F238E27FC236}">
                <a16:creationId xmlns:a16="http://schemas.microsoft.com/office/drawing/2014/main" id="{693FD3A5-45B7-3678-FCC8-1AA49237E7B7}"/>
              </a:ext>
            </a:extLst>
          </p:cNvPr>
          <p:cNvSpPr>
            <a:spLocks noGrp="1"/>
          </p:cNvSpPr>
          <p:nvPr>
            <p:ph type="ftr" sz="quarter" idx="16"/>
          </p:nvPr>
        </p:nvSpPr>
        <p:spPr>
          <a:xfrm>
            <a:off x="6096000" y="76201"/>
            <a:ext cx="6019800" cy="381000"/>
          </a:xfrm>
        </p:spPr>
        <p:txBody>
          <a:bodyPr/>
          <a:lstStyle/>
          <a:p>
            <a:r>
              <a:rPr lang="en-US" dirty="0"/>
              <a:t>Sample Footer Text</a:t>
            </a:r>
          </a:p>
        </p:txBody>
      </p:sp>
      <p:sp>
        <p:nvSpPr>
          <p:cNvPr id="4" name="Picture Placeholder 10">
            <a:extLst>
              <a:ext uri="{FF2B5EF4-FFF2-40B4-BE49-F238E27FC236}">
                <a16:creationId xmlns:a16="http://schemas.microsoft.com/office/drawing/2014/main" id="{90E31D68-951A-2336-5424-6671B2E929A3}"/>
              </a:ext>
            </a:extLst>
          </p:cNvPr>
          <p:cNvSpPr>
            <a:spLocks noGrp="1"/>
          </p:cNvSpPr>
          <p:nvPr>
            <p:ph type="pic" sz="quarter" idx="13" hasCustomPrompt="1"/>
          </p:nvPr>
        </p:nvSpPr>
        <p:spPr>
          <a:xfrm>
            <a:off x="0" y="457199"/>
            <a:ext cx="4023360" cy="5943601"/>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7" name="Content Placeholder 7">
            <a:extLst>
              <a:ext uri="{FF2B5EF4-FFF2-40B4-BE49-F238E27FC236}">
                <a16:creationId xmlns:a16="http://schemas.microsoft.com/office/drawing/2014/main" id="{679495B1-3D42-5CC6-1177-BBB5CCDEF14A}"/>
              </a:ext>
            </a:extLst>
          </p:cNvPr>
          <p:cNvSpPr>
            <a:spLocks noGrp="1"/>
          </p:cNvSpPr>
          <p:nvPr>
            <p:ph sz="quarter" idx="14"/>
          </p:nvPr>
        </p:nvSpPr>
        <p:spPr>
          <a:xfrm>
            <a:off x="4480560" y="2088108"/>
            <a:ext cx="7254240" cy="4312692"/>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9">
            <a:extLst>
              <a:ext uri="{FF2B5EF4-FFF2-40B4-BE49-F238E27FC236}">
                <a16:creationId xmlns:a16="http://schemas.microsoft.com/office/drawing/2014/main" id="{05F3D1FB-5F83-6976-2FDE-42146116FF09}"/>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2079962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0E5C046-40A5-D694-E725-EA0ABE0B80B9}"/>
              </a:ext>
            </a:extLst>
          </p:cNvPr>
          <p:cNvSpPr>
            <a:spLocks noGrp="1"/>
          </p:cNvSpPr>
          <p:nvPr>
            <p:ph type="title"/>
          </p:nvPr>
        </p:nvSpPr>
        <p:spPr>
          <a:xfrm>
            <a:off x="457201" y="457199"/>
            <a:ext cx="7254239" cy="1173712"/>
          </a:xfrm>
          <a:prstGeom prst="rect">
            <a:avLst/>
          </a:prstGeom>
        </p:spPr>
        <p:txBody>
          <a:bodyPr anchor="b"/>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76201" y="76200"/>
            <a:ext cx="1295400" cy="380999"/>
          </a:xfrm>
        </p:spPr>
        <p:txBody>
          <a:bodyPr/>
          <a:lstStyle/>
          <a:p>
            <a:fld id="{9D50FFC8-0737-944F-9B20-403A2248B3E7}" type="datetime1">
              <a:rPr lang="en-US" smtClean="0"/>
              <a:t>7/28/2026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096000" y="76200"/>
            <a:ext cx="6019800" cy="380999"/>
          </a:xfrm>
        </p:spPr>
        <p:txBody>
          <a:bodyPr/>
          <a:lstStyle/>
          <a:p>
            <a:r>
              <a:rPr lang="en-US" dirty="0"/>
              <a:t>Sample Footer Text</a:t>
            </a:r>
          </a:p>
        </p:txBody>
      </p:sp>
      <p:sp>
        <p:nvSpPr>
          <p:cNvPr id="6" name="Content Placeholder 7">
            <a:extLst>
              <a:ext uri="{FF2B5EF4-FFF2-40B4-BE49-F238E27FC236}">
                <a16:creationId xmlns:a16="http://schemas.microsoft.com/office/drawing/2014/main" id="{4E5FB0DF-C175-C1BD-BDD9-3536A2F7E448}"/>
              </a:ext>
            </a:extLst>
          </p:cNvPr>
          <p:cNvSpPr>
            <a:spLocks noGrp="1"/>
          </p:cNvSpPr>
          <p:nvPr>
            <p:ph sz="quarter" idx="18"/>
          </p:nvPr>
        </p:nvSpPr>
        <p:spPr>
          <a:xfrm>
            <a:off x="457201" y="2088108"/>
            <a:ext cx="7254240" cy="4312692"/>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0">
            <a:extLst>
              <a:ext uri="{FF2B5EF4-FFF2-40B4-BE49-F238E27FC236}">
                <a16:creationId xmlns:a16="http://schemas.microsoft.com/office/drawing/2014/main" id="{7C20B94A-DE1D-8112-79D8-ADD778F243A9}"/>
              </a:ext>
            </a:extLst>
          </p:cNvPr>
          <p:cNvSpPr>
            <a:spLocks noGrp="1"/>
          </p:cNvSpPr>
          <p:nvPr>
            <p:ph type="pic" sz="quarter" idx="13" hasCustomPrompt="1"/>
          </p:nvPr>
        </p:nvSpPr>
        <p:spPr>
          <a:xfrm>
            <a:off x="8168640" y="457199"/>
            <a:ext cx="4023360" cy="5943601"/>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   </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204431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160961-81A4-744C-57F0-3A91AB73281C}"/>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2354110 h 6854823"/>
              <a:gd name="csX1" fmla="*/ 451551 w 12186352"/>
              <a:gd name="csY1" fmla="*/ 6397626 h 6854823"/>
              <a:gd name="csX2" fmla="*/ 5480751 w 12186352"/>
              <a:gd name="csY2" fmla="*/ 6397626 h 6854823"/>
              <a:gd name="csX3" fmla="*/ 5480751 w 12186352"/>
              <a:gd name="csY3" fmla="*/ 2354110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2354110"/>
                </a:moveTo>
                <a:lnTo>
                  <a:pt x="451551" y="6397626"/>
                </a:lnTo>
                <a:lnTo>
                  <a:pt x="5480751" y="6397626"/>
                </a:lnTo>
                <a:lnTo>
                  <a:pt x="5480751" y="2354110"/>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1"/>
            <a:ext cx="5029200" cy="1519083"/>
          </a:xfrm>
          <a:prstGeom prst="rect">
            <a:avLst/>
          </a:prstGeom>
        </p:spPr>
        <p:txBody>
          <a:bodyPr anchor="t">
            <a:normAutofit/>
          </a:bodyPr>
          <a:lstStyle>
            <a:lvl1pPr>
              <a:defRPr sz="36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E45DA7B-3D23-9747-B64E-78D5DD68C6C7}" type="datetime1">
              <a:rPr lang="en-US" smtClean="0"/>
              <a:t>7/28/2026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10" name="Picture Placeholder 10">
            <a:extLst>
              <a:ext uri="{FF2B5EF4-FFF2-40B4-BE49-F238E27FC236}">
                <a16:creationId xmlns:a16="http://schemas.microsoft.com/office/drawing/2014/main" id="{802CE9A6-F23E-1299-6CEA-8B0DBFBE2016}"/>
              </a:ext>
            </a:extLst>
          </p:cNvPr>
          <p:cNvSpPr>
            <a:spLocks noGrp="1"/>
          </p:cNvSpPr>
          <p:nvPr>
            <p:ph type="pic" sz="quarter" idx="13" hasCustomPrompt="1"/>
          </p:nvPr>
        </p:nvSpPr>
        <p:spPr>
          <a:xfrm>
            <a:off x="457200" y="2357283"/>
            <a:ext cx="5029199" cy="4043516"/>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457200"/>
            <a:ext cx="5638799" cy="594359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193105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92B07A-D9A0-38E9-B941-74C38124D599}"/>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2354110 h 6854823"/>
              <a:gd name="csX1" fmla="*/ 451551 w 12186352"/>
              <a:gd name="csY1" fmla="*/ 6397626 h 6854823"/>
              <a:gd name="csX2" fmla="*/ 5480751 w 12186352"/>
              <a:gd name="csY2" fmla="*/ 6397626 h 6854823"/>
              <a:gd name="csX3" fmla="*/ 5480751 w 12186352"/>
              <a:gd name="csY3" fmla="*/ 2354110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2354110"/>
                </a:moveTo>
                <a:lnTo>
                  <a:pt x="451551" y="6397626"/>
                </a:lnTo>
                <a:lnTo>
                  <a:pt x="5480751" y="6397626"/>
                </a:lnTo>
                <a:lnTo>
                  <a:pt x="5480751" y="2354110"/>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1" y="457200"/>
            <a:ext cx="3716844" cy="1919945"/>
          </a:xfrm>
          <a:prstGeom prst="rect">
            <a:avLst/>
          </a:prstGeom>
        </p:spPr>
        <p:txBody>
          <a:bodyPr anchor="t">
            <a:normAutofit/>
          </a:bodyPr>
          <a:lstStyle>
            <a:lvl1pPr>
              <a:defRPr sz="36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13040DD-291F-D14A-B0CD-056B01183946}" type="datetime1">
              <a:rPr lang="en-US" smtClean="0"/>
              <a:t>7/28/2026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Picture Placeholder 10">
            <a:extLst>
              <a:ext uri="{FF2B5EF4-FFF2-40B4-BE49-F238E27FC236}">
                <a16:creationId xmlns:a16="http://schemas.microsoft.com/office/drawing/2014/main" id="{115A2C62-B33D-41E9-D363-2E5B5EC4C673}"/>
              </a:ext>
            </a:extLst>
          </p:cNvPr>
          <p:cNvSpPr>
            <a:spLocks noGrp="1"/>
          </p:cNvSpPr>
          <p:nvPr>
            <p:ph type="pic" sz="quarter" idx="13" hasCustomPrompt="1"/>
          </p:nvPr>
        </p:nvSpPr>
        <p:spPr>
          <a:xfrm>
            <a:off x="457200" y="2743200"/>
            <a:ext cx="3716845" cy="3657600"/>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724399" y="457201"/>
            <a:ext cx="7010401" cy="594359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897249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p:bg>
      <p:bgRef idx="1001">
        <a:schemeClr val="bg2"/>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779F90-4233-5235-D44A-38B021C817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7">
            <a:extLst>
              <a:ext uri="{FF2B5EF4-FFF2-40B4-BE49-F238E27FC236}">
                <a16:creationId xmlns:a16="http://schemas.microsoft.com/office/drawing/2014/main" id="{DD16EBF9-B68A-0B06-1D11-8A73C8F97835}"/>
              </a:ext>
            </a:extLst>
          </p:cNvPr>
          <p:cNvSpPr>
            <a:spLocks noGrp="1"/>
          </p:cNvSpPr>
          <p:nvPr>
            <p:ph type="title"/>
          </p:nvPr>
        </p:nvSpPr>
        <p:spPr>
          <a:xfrm>
            <a:off x="457200" y="5349242"/>
            <a:ext cx="5638800" cy="1051558"/>
          </a:xfrm>
        </p:spPr>
        <p:txBody>
          <a:bodyPr anchor="b"/>
          <a:lstStyle>
            <a:lvl1pPr>
              <a:lnSpc>
                <a:spcPct val="110000"/>
              </a:lnSpc>
              <a:defRPr sz="2000">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F20AA6F4-6FEB-A645-BC84-8FD86BB56A56}" type="datetime1">
              <a:rPr lang="en-US" smtClean="0"/>
              <a:t>7/28/2026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0" name="Content Placeholder 10">
            <a:extLst>
              <a:ext uri="{FF2B5EF4-FFF2-40B4-BE49-F238E27FC236}">
                <a16:creationId xmlns:a16="http://schemas.microsoft.com/office/drawing/2014/main" id="{FC49D795-05CD-88A6-65D2-CE59AB098CDC}"/>
              </a:ext>
            </a:extLst>
          </p:cNvPr>
          <p:cNvSpPr>
            <a:spLocks noGrp="1"/>
          </p:cNvSpPr>
          <p:nvPr>
            <p:ph sz="quarter" idx="14" hasCustomPrompt="1"/>
          </p:nvPr>
        </p:nvSpPr>
        <p:spPr>
          <a:xfrm>
            <a:off x="457200" y="152400"/>
            <a:ext cx="11277600" cy="4434840"/>
          </a:xfrm>
        </p:spPr>
        <p:txBody>
          <a:bodyPr anchor="t"/>
          <a:lstStyle>
            <a:lvl1pPr>
              <a:lnSpc>
                <a:spcPct val="90000"/>
              </a:lnSpc>
              <a:defRPr sz="30000">
                <a:latin typeface="+mj-lt"/>
              </a:defRPr>
            </a:lvl1pPr>
          </a:lstStyle>
          <a:p>
            <a:pPr lvl="0"/>
            <a:r>
              <a:rPr lang="en-US" dirty="0"/>
              <a:t>XX%</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119919895"/>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umber Large 2">
    <p:bg>
      <p:bgRef idx="1001">
        <a:schemeClr val="bg2"/>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779F90-4233-5235-D44A-38B021C817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7">
            <a:extLst>
              <a:ext uri="{FF2B5EF4-FFF2-40B4-BE49-F238E27FC236}">
                <a16:creationId xmlns:a16="http://schemas.microsoft.com/office/drawing/2014/main" id="{362229AA-0D53-41CE-F2F6-A43A58F408A6}"/>
              </a:ext>
            </a:extLst>
          </p:cNvPr>
          <p:cNvSpPr>
            <a:spLocks noGrp="1"/>
          </p:cNvSpPr>
          <p:nvPr>
            <p:ph type="title"/>
          </p:nvPr>
        </p:nvSpPr>
        <p:spPr>
          <a:xfrm>
            <a:off x="457200" y="5334002"/>
            <a:ext cx="5638800" cy="1066798"/>
          </a:xfrm>
        </p:spPr>
        <p:txBody>
          <a:bodyPr anchor="b"/>
          <a:lstStyle>
            <a:lvl1pPr>
              <a:lnSpc>
                <a:spcPct val="110000"/>
              </a:lnSpc>
              <a:defRPr sz="2000">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019C1F0A-369C-694C-9034-23649A99EDDB}" type="datetime1">
              <a:rPr lang="en-US" smtClean="0"/>
              <a:t>7/28/2026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0" name="Content Placeholder 10">
            <a:extLst>
              <a:ext uri="{FF2B5EF4-FFF2-40B4-BE49-F238E27FC236}">
                <a16:creationId xmlns:a16="http://schemas.microsoft.com/office/drawing/2014/main" id="{2685CAE8-3040-D343-9736-69ED07ADEE28}"/>
              </a:ext>
            </a:extLst>
          </p:cNvPr>
          <p:cNvSpPr>
            <a:spLocks noGrp="1"/>
          </p:cNvSpPr>
          <p:nvPr>
            <p:ph sz="quarter" idx="14" hasCustomPrompt="1"/>
          </p:nvPr>
        </p:nvSpPr>
        <p:spPr>
          <a:xfrm>
            <a:off x="457200" y="152400"/>
            <a:ext cx="11277600" cy="4434840"/>
          </a:xfrm>
        </p:spPr>
        <p:txBody>
          <a:bodyPr anchor="t"/>
          <a:lstStyle>
            <a:lvl1pPr>
              <a:lnSpc>
                <a:spcPct val="90000"/>
              </a:lnSpc>
              <a:defRPr sz="30000">
                <a:latin typeface="+mj-lt"/>
              </a:defRPr>
            </a:lvl1pPr>
          </a:lstStyle>
          <a:p>
            <a:pPr lvl="0"/>
            <a:r>
              <a:rPr lang="en-US" dirty="0"/>
              <a:t>XX%</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419981247"/>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3">
    <p:bg>
      <p:bgRef idx="1001">
        <a:schemeClr val="bg2"/>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779F90-4233-5235-D44A-38B021C817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7">
            <a:extLst>
              <a:ext uri="{FF2B5EF4-FFF2-40B4-BE49-F238E27FC236}">
                <a16:creationId xmlns:a16="http://schemas.microsoft.com/office/drawing/2014/main" id="{F9AC97C7-C18C-1AFB-595D-1164216CB3A0}"/>
              </a:ext>
            </a:extLst>
          </p:cNvPr>
          <p:cNvSpPr>
            <a:spLocks noGrp="1"/>
          </p:cNvSpPr>
          <p:nvPr>
            <p:ph type="title"/>
          </p:nvPr>
        </p:nvSpPr>
        <p:spPr>
          <a:xfrm>
            <a:off x="8991600" y="457200"/>
            <a:ext cx="2743200" cy="5943600"/>
          </a:xfrm>
        </p:spPr>
        <p:txBody>
          <a:bodyPr anchor="ctr"/>
          <a:lstStyle>
            <a:lvl1pPr>
              <a:lnSpc>
                <a:spcPct val="110000"/>
              </a:lnSpc>
              <a:defRPr sz="2000">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C05CB68B-3B3F-204E-812A-7CA74DAAFECC}" type="datetime1">
              <a:rPr lang="en-US" smtClean="0"/>
              <a:t>7/28/2026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Content Placeholder 10">
            <a:extLst>
              <a:ext uri="{FF2B5EF4-FFF2-40B4-BE49-F238E27FC236}">
                <a16:creationId xmlns:a16="http://schemas.microsoft.com/office/drawing/2014/main" id="{0794CDEE-6628-D8C2-4DD7-A2AF2B148E2B}"/>
              </a:ext>
            </a:extLst>
          </p:cNvPr>
          <p:cNvSpPr>
            <a:spLocks noGrp="1"/>
          </p:cNvSpPr>
          <p:nvPr>
            <p:ph sz="quarter" idx="14" hasCustomPrompt="1"/>
          </p:nvPr>
        </p:nvSpPr>
        <p:spPr>
          <a:xfrm>
            <a:off x="457200" y="762000"/>
            <a:ext cx="8077200" cy="5943600"/>
          </a:xfrm>
        </p:spPr>
        <p:txBody>
          <a:bodyPr anchor="ctr"/>
          <a:lstStyle>
            <a:lvl1pPr>
              <a:lnSpc>
                <a:spcPct val="90000"/>
              </a:lnSpc>
              <a:defRPr sz="30000">
                <a:latin typeface="+mj-lt"/>
              </a:defRPr>
            </a:lvl1pPr>
          </a:lstStyle>
          <a:p>
            <a:pPr lvl="0"/>
            <a:r>
              <a:rPr lang="en-US" dirty="0"/>
              <a:t>XX%</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775854323"/>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83016C-84F5-4C07-5F48-21162DFAD7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963A025-A5F8-BC41-857C-074A129970DD}" type="datetime1">
              <a:rPr lang="en-US" smtClean="0"/>
              <a:t>7/28/2026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57200"/>
            <a:ext cx="7848600" cy="5943600"/>
          </a:xfrm>
        </p:spPr>
        <p:txBody>
          <a:bodyPr anchor="ctr">
            <a:normAutofit/>
          </a:bodyPr>
          <a:lstStyle>
            <a:lvl1pPr marL="0" indent="0">
              <a:lnSpc>
                <a:spcPct val="90000"/>
              </a:lnSpc>
              <a:spcBef>
                <a:spcPts val="0"/>
              </a:spcBef>
              <a:buNone/>
              <a:defRPr sz="6000" b="0">
                <a:latin typeface="+mj-lt"/>
              </a:defRPr>
            </a:lvl1pPr>
            <a:lvl2pPr marL="228600" indent="0">
              <a:lnSpc>
                <a:spcPct val="90000"/>
              </a:lnSpc>
              <a:spcBef>
                <a:spcPts val="0"/>
              </a:spcBef>
              <a:buNone/>
              <a:defRPr sz="6000" b="0">
                <a:latin typeface="+mj-lt"/>
              </a:defRPr>
            </a:lvl2pPr>
            <a:lvl3pPr marL="457200" indent="0">
              <a:lnSpc>
                <a:spcPct val="90000"/>
              </a:lnSpc>
              <a:spcBef>
                <a:spcPts val="0"/>
              </a:spcBef>
              <a:buNone/>
              <a:defRPr sz="6000" b="0">
                <a:latin typeface="+mj-lt"/>
              </a:defRPr>
            </a:lvl3pPr>
            <a:lvl4pPr marL="685800" indent="0">
              <a:lnSpc>
                <a:spcPct val="90000"/>
              </a:lnSpc>
              <a:spcBef>
                <a:spcPts val="0"/>
              </a:spcBef>
              <a:buNone/>
              <a:defRPr sz="6000" b="0">
                <a:latin typeface="+mj-lt"/>
              </a:defRPr>
            </a:lvl4pPr>
            <a:lvl5pPr marL="914400" indent="0">
              <a:lnSpc>
                <a:spcPct val="90000"/>
              </a:lnSpc>
              <a:spcBef>
                <a:spcPts val="0"/>
              </a:spcBef>
              <a:buNone/>
              <a:defRPr sz="6000" b="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67067178"/>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83016C-84F5-4C07-5F48-21162DFAD7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7E1A02B-DBB0-A046-81B0-FEDCAC57CE71}" type="datetime1">
              <a:rPr lang="en-US" smtClean="0"/>
              <a:t>7/28/2026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57200"/>
            <a:ext cx="7848600" cy="5943600"/>
          </a:xfrm>
        </p:spPr>
        <p:txBody>
          <a:bodyPr anchor="b">
            <a:normAutofit/>
          </a:bodyPr>
          <a:lstStyle>
            <a:lvl1pPr marL="0" indent="0">
              <a:lnSpc>
                <a:spcPct val="90000"/>
              </a:lnSpc>
              <a:spcBef>
                <a:spcPts val="0"/>
              </a:spcBef>
              <a:buNone/>
              <a:defRPr sz="6000" b="0">
                <a:latin typeface="+mj-lt"/>
              </a:defRPr>
            </a:lvl1pPr>
            <a:lvl2pPr marL="228600" indent="0">
              <a:lnSpc>
                <a:spcPct val="90000"/>
              </a:lnSpc>
              <a:spcBef>
                <a:spcPts val="0"/>
              </a:spcBef>
              <a:buNone/>
              <a:defRPr sz="6000" b="0">
                <a:latin typeface="+mj-lt"/>
              </a:defRPr>
            </a:lvl2pPr>
            <a:lvl3pPr marL="457200" indent="0">
              <a:lnSpc>
                <a:spcPct val="90000"/>
              </a:lnSpc>
              <a:spcBef>
                <a:spcPts val="0"/>
              </a:spcBef>
              <a:buNone/>
              <a:defRPr sz="6000" b="0">
                <a:latin typeface="+mj-lt"/>
              </a:defRPr>
            </a:lvl3pPr>
            <a:lvl4pPr marL="685800" indent="0">
              <a:lnSpc>
                <a:spcPct val="90000"/>
              </a:lnSpc>
              <a:spcBef>
                <a:spcPts val="0"/>
              </a:spcBef>
              <a:buNone/>
              <a:defRPr sz="6000" b="0">
                <a:latin typeface="+mj-lt"/>
              </a:defRPr>
            </a:lvl4pPr>
            <a:lvl5pPr marL="914400" indent="0">
              <a:lnSpc>
                <a:spcPct val="90000"/>
              </a:lnSpc>
              <a:spcBef>
                <a:spcPts val="0"/>
              </a:spcBef>
              <a:buNone/>
              <a:defRPr sz="6000" b="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428282128"/>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83016C-84F5-4C07-5F48-21162DFAD7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192E1041-C021-CE4A-9D2F-9EE16EB193AE}" type="datetime1">
              <a:rPr lang="en-US" smtClean="0"/>
              <a:t>7/28/2026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57200"/>
            <a:ext cx="7848600" cy="5943600"/>
          </a:xfrm>
        </p:spPr>
        <p:txBody>
          <a:bodyPr anchor="t">
            <a:normAutofit/>
          </a:bodyPr>
          <a:lstStyle>
            <a:lvl1pPr marL="0" indent="0">
              <a:lnSpc>
                <a:spcPct val="90000"/>
              </a:lnSpc>
              <a:spcBef>
                <a:spcPts val="0"/>
              </a:spcBef>
              <a:buNone/>
              <a:defRPr sz="6000" b="0">
                <a:solidFill>
                  <a:schemeClr val="tx1"/>
                </a:solidFill>
                <a:latin typeface="+mj-lt"/>
              </a:defRPr>
            </a:lvl1pPr>
            <a:lvl2pPr marL="228600" indent="0">
              <a:lnSpc>
                <a:spcPct val="90000"/>
              </a:lnSpc>
              <a:spcBef>
                <a:spcPts val="0"/>
              </a:spcBef>
              <a:buNone/>
              <a:defRPr sz="6000" b="0">
                <a:solidFill>
                  <a:schemeClr val="tx1"/>
                </a:solidFill>
                <a:latin typeface="+mj-lt"/>
              </a:defRPr>
            </a:lvl2pPr>
            <a:lvl3pPr marL="457200" indent="0">
              <a:lnSpc>
                <a:spcPct val="90000"/>
              </a:lnSpc>
              <a:spcBef>
                <a:spcPts val="0"/>
              </a:spcBef>
              <a:buNone/>
              <a:defRPr sz="6000" b="0">
                <a:solidFill>
                  <a:schemeClr val="tx1"/>
                </a:solidFill>
                <a:latin typeface="+mj-lt"/>
              </a:defRPr>
            </a:lvl3pPr>
            <a:lvl4pPr marL="685800" indent="0">
              <a:lnSpc>
                <a:spcPct val="90000"/>
              </a:lnSpc>
              <a:spcBef>
                <a:spcPts val="0"/>
              </a:spcBef>
              <a:buNone/>
              <a:defRPr sz="6000" b="0">
                <a:solidFill>
                  <a:schemeClr val="tx1"/>
                </a:solidFill>
                <a:latin typeface="+mj-lt"/>
              </a:defRPr>
            </a:lvl4pPr>
            <a:lvl5pPr marL="914400" indent="0">
              <a:lnSpc>
                <a:spcPct val="90000"/>
              </a:lnSpc>
              <a:spcBef>
                <a:spcPts val="0"/>
              </a:spcBef>
              <a:buNone/>
              <a:defRPr sz="6000" b="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1381736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D18808-DE46-2A18-8307-D05A834D30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9726570-6B1E-6E56-BA3E-287729FA2846}"/>
              </a:ext>
            </a:extLst>
          </p:cNvPr>
          <p:cNvSpPr>
            <a:spLocks noGrp="1"/>
          </p:cNvSpPr>
          <p:nvPr>
            <p:ph type="title" hasCustomPrompt="1"/>
          </p:nvPr>
        </p:nvSpPr>
        <p:spPr>
          <a:xfrm>
            <a:off x="8991598" y="457200"/>
            <a:ext cx="2743200" cy="5943600"/>
          </a:xfrm>
          <a:prstGeom prst="rect">
            <a:avLst/>
          </a:prstGeom>
        </p:spPr>
        <p:txBody>
          <a:bodyPr anchor="b">
            <a:normAutofit/>
          </a:bodyPr>
          <a:lstStyle>
            <a:lvl1pPr>
              <a:lnSpc>
                <a:spcPct val="120000"/>
              </a:lnSpc>
              <a:defRPr sz="2000" b="0" i="0" spc="0">
                <a:solidFill>
                  <a:schemeClr val="tx1"/>
                </a:solidFill>
                <a:latin typeface="+mn-lt"/>
              </a:defRPr>
            </a:lvl1pPr>
          </a:lstStyle>
          <a:p>
            <a:r>
              <a:rPr lang="en-US"/>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B19110DB-B309-8C4D-B2B7-2B6318BF3864}" type="datetime1">
              <a:rPr lang="en-US" smtClean="0"/>
              <a:t>7/28/2026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7">
            <a:extLst>
              <a:ext uri="{FF2B5EF4-FFF2-40B4-BE49-F238E27FC236}">
                <a16:creationId xmlns:a16="http://schemas.microsoft.com/office/drawing/2014/main" id="{F2B13095-060E-7C64-69EA-E7821D5019ED}"/>
              </a:ext>
            </a:extLst>
          </p:cNvPr>
          <p:cNvSpPr>
            <a:spLocks noGrp="1"/>
          </p:cNvSpPr>
          <p:nvPr>
            <p:ph sz="quarter" idx="15" hasCustomPrompt="1"/>
          </p:nvPr>
        </p:nvSpPr>
        <p:spPr>
          <a:xfrm>
            <a:off x="457200" y="457200"/>
            <a:ext cx="7848600" cy="5943600"/>
          </a:xfrm>
        </p:spPr>
        <p:txBody>
          <a:bodyPr anchor="t"/>
          <a:lstStyle>
            <a:lvl1pPr>
              <a:lnSpc>
                <a:spcPct val="90000"/>
              </a:lnSpc>
              <a:defRPr sz="6000">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9275355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D18808-DE46-2A18-8307-D05A834D30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9726570-6B1E-6E56-BA3E-287729FA2846}"/>
              </a:ext>
            </a:extLst>
          </p:cNvPr>
          <p:cNvSpPr>
            <a:spLocks noGrp="1"/>
          </p:cNvSpPr>
          <p:nvPr>
            <p:ph type="title" hasCustomPrompt="1"/>
          </p:nvPr>
        </p:nvSpPr>
        <p:spPr>
          <a:xfrm>
            <a:off x="457200" y="5937084"/>
            <a:ext cx="9144000" cy="466344"/>
          </a:xfrm>
          <a:prstGeom prst="rect">
            <a:avLst/>
          </a:prstGeom>
        </p:spPr>
        <p:txBody>
          <a:bodyPr anchor="b">
            <a:normAutofit/>
          </a:bodyPr>
          <a:lstStyle>
            <a:lvl1pPr>
              <a:lnSpc>
                <a:spcPct val="120000"/>
              </a:lnSpc>
              <a:defRPr sz="2000" b="0" i="0" spc="0">
                <a:solidFill>
                  <a:schemeClr val="tx1"/>
                </a:solidFill>
                <a:latin typeface="+mn-lt"/>
              </a:defRPr>
            </a:lvl1pPr>
          </a:lstStyle>
          <a:p>
            <a:r>
              <a:rPr lang="en-US"/>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FCCD263F-17D1-DD49-AE75-3B385E0CFFA9}" type="datetime1">
              <a:rPr lang="en-US" smtClean="0"/>
              <a:t>7/28/2026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6" name="Content Placeholder 7">
            <a:extLst>
              <a:ext uri="{FF2B5EF4-FFF2-40B4-BE49-F238E27FC236}">
                <a16:creationId xmlns:a16="http://schemas.microsoft.com/office/drawing/2014/main" id="{58A7DA2E-06EC-D8CE-ACE3-28D98B5AC26C}"/>
              </a:ext>
            </a:extLst>
          </p:cNvPr>
          <p:cNvSpPr>
            <a:spLocks noGrp="1"/>
          </p:cNvSpPr>
          <p:nvPr>
            <p:ph sz="quarter" idx="15" hasCustomPrompt="1"/>
          </p:nvPr>
        </p:nvSpPr>
        <p:spPr>
          <a:xfrm>
            <a:off x="457200" y="454572"/>
            <a:ext cx="11277600" cy="5417308"/>
          </a:xfrm>
        </p:spPr>
        <p:txBody>
          <a:bodyPr anchor="b"/>
          <a:lstStyle>
            <a:lvl1pPr>
              <a:lnSpc>
                <a:spcPct val="90000"/>
              </a:lnSpc>
              <a:defRPr sz="6000">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8916227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D18808-DE46-2A18-8307-D05A834D308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9726570-6B1E-6E56-BA3E-287729FA2846}"/>
              </a:ext>
            </a:extLst>
          </p:cNvPr>
          <p:cNvSpPr>
            <a:spLocks noGrp="1"/>
          </p:cNvSpPr>
          <p:nvPr>
            <p:ph type="title" hasCustomPrompt="1"/>
          </p:nvPr>
        </p:nvSpPr>
        <p:spPr>
          <a:xfrm>
            <a:off x="8763000" y="457200"/>
            <a:ext cx="2971800" cy="5946228"/>
          </a:xfrm>
          <a:prstGeom prst="rect">
            <a:avLst/>
          </a:prstGeom>
        </p:spPr>
        <p:txBody>
          <a:bodyPr anchor="ctr">
            <a:normAutofit/>
          </a:bodyPr>
          <a:lstStyle>
            <a:lvl1pPr>
              <a:lnSpc>
                <a:spcPct val="120000"/>
              </a:lnSpc>
              <a:defRPr sz="2000" b="0" i="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1664374B-BFF6-3C4D-A435-E85D19EC7285}" type="datetime1">
              <a:rPr lang="en-US" smtClean="0"/>
              <a:t>7/28/2026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3BD97FB3-18C6-51BD-4179-B642A2A709C5}"/>
              </a:ext>
            </a:extLst>
          </p:cNvPr>
          <p:cNvSpPr>
            <a:spLocks noGrp="1"/>
          </p:cNvSpPr>
          <p:nvPr>
            <p:ph sz="quarter" idx="15" hasCustomPrompt="1"/>
          </p:nvPr>
        </p:nvSpPr>
        <p:spPr>
          <a:xfrm>
            <a:off x="457200" y="457200"/>
            <a:ext cx="7848600" cy="5943600"/>
          </a:xfrm>
        </p:spPr>
        <p:txBody>
          <a:bodyPr anchor="ctr"/>
          <a:lstStyle>
            <a:lvl1pPr>
              <a:lnSpc>
                <a:spcPct val="90000"/>
              </a:lnSpc>
              <a:defRPr sz="6000">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255237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31640-8AD9-CB9D-CC0B-964AF3B74D51}"/>
              </a:ext>
            </a:extLst>
          </p:cNvPr>
          <p:cNvSpPr>
            <a:spLocks noGrp="1"/>
          </p:cNvSpPr>
          <p:nvPr>
            <p:ph type="title"/>
          </p:nvPr>
        </p:nvSpPr>
        <p:spPr>
          <a:xfrm>
            <a:off x="457201" y="457201"/>
            <a:ext cx="11277598" cy="914400"/>
          </a:xfrm>
          <a:prstGeom prst="rect">
            <a:avLst/>
          </a:prstGeom>
        </p:spPr>
        <p:txBody>
          <a:bodyPr anchor="t"/>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9C4FF47-482A-5A42-BC2B-D17760A60D7C}" type="datetime1">
              <a:rPr lang="en-US" smtClean="0"/>
              <a:t>7/28/2026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457200" y="1825624"/>
            <a:ext cx="5230495" cy="4575175"/>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04307" y="1825625"/>
            <a:ext cx="5230493" cy="4575174"/>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8489870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DF3CAC-6CE7-7E83-9091-EB44FB9BBAEA}"/>
              </a:ext>
            </a:extLst>
          </p:cNvPr>
          <p:cNvSpPr>
            <a:spLocks noGrp="1"/>
          </p:cNvSpPr>
          <p:nvPr>
            <p:ph type="title"/>
          </p:nvPr>
        </p:nvSpPr>
        <p:spPr>
          <a:xfrm>
            <a:off x="457200" y="457200"/>
            <a:ext cx="11277600" cy="914400"/>
          </a:xfrm>
          <a:prstGeom prst="rect">
            <a:avLst/>
          </a:prstGeom>
        </p:spPr>
        <p:txBody>
          <a:bodyPr anchor="t"/>
          <a:lstStyle/>
          <a:p>
            <a:r>
              <a:rPr lang="en-US"/>
              <a:t>Click to edit Master title style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0E0A138-5AFC-9A4D-A014-96125C4D80CC}" type="datetime1">
              <a:rPr lang="en-US" smtClean="0"/>
              <a:t>7/28/2026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57200" y="1823847"/>
            <a:ext cx="5227320" cy="354857"/>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457200" y="2286000"/>
            <a:ext cx="5227638" cy="4114800"/>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1381" y="1823847"/>
            <a:ext cx="5233417" cy="354858"/>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01092" y="2286000"/>
            <a:ext cx="5233708" cy="4114800"/>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5141906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57200" y="457201"/>
            <a:ext cx="11277600" cy="914400"/>
          </a:xfrm>
          <a:prstGeom prst="rect">
            <a:avLst/>
          </a:prstGeo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F1EA9-87CF-8343-9776-D1D52A179B2E}" type="datetime1">
              <a:rPr lang="en-US" smtClean="0"/>
              <a:t>7/28/2026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908221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889506F-D76B-DF43-A96B-B8A73BD734D5}" type="datetime1">
              <a:rPr lang="en-US" smtClean="0"/>
              <a:t>7/28/2026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5423799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B8EF09-85B4-2CB8-82A3-EECAE01D45AD}"/>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57200" y="457201"/>
            <a:ext cx="3810000" cy="1676400"/>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2777B30-84C4-E14A-AD9D-99C744B58D2B}" type="datetime1">
              <a:rPr lang="en-US" smtClean="0"/>
              <a:t>7/28/2026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57200" y="2458616"/>
            <a:ext cx="3810000" cy="3942184"/>
          </a:xfrm>
        </p:spPr>
        <p:txBody>
          <a:bodyPr anchor="t">
            <a:normAutofit/>
          </a:bodyPr>
          <a:lstStyle>
            <a:lvl1pPr marL="0" indent="0">
              <a:lnSpc>
                <a:spcPct val="100000"/>
              </a:lnSpc>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457200"/>
            <a:ext cx="6934200" cy="5943600"/>
          </a:xfrm>
        </p:spPr>
        <p:txBody>
          <a:bodyPr vert="horz" lIns="91440" tIns="45720" rIns="91440" bIns="45720" rtlCol="0">
            <a:normAutofit/>
          </a:bodyPr>
          <a:lstStyle>
            <a:lvl1pPr>
              <a:spcBef>
                <a:spcPts val="0"/>
              </a:spcBef>
              <a:defRPr lang="en-US" b="0" dirty="0"/>
            </a:lvl1pPr>
            <a:lvl2pPr>
              <a:spcBef>
                <a:spcPts val="0"/>
              </a:spcBef>
              <a:defRPr lang="en-US" dirty="0"/>
            </a:lvl2pPr>
            <a:lvl3pPr>
              <a:spcBef>
                <a:spcPts val="0"/>
              </a:spcBef>
              <a:defRPr lang="en-US" dirty="0"/>
            </a:lvl3pPr>
            <a:lvl4pPr>
              <a:spcBef>
                <a:spcPts val="0"/>
              </a:spcBef>
              <a:defRPr lang="en-US" dirty="0"/>
            </a:lvl4pPr>
            <a:lvl5pPr>
              <a:spcBef>
                <a:spcPts val="0"/>
              </a:spcBef>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0587956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0935E8B-BB8A-9B48-4EC5-768D5E3A1DD2}"/>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7467602 w 12186353"/>
              <a:gd name="csY0" fmla="*/ 454026 h 6854823"/>
              <a:gd name="csX1" fmla="*/ 7467602 w 12186353"/>
              <a:gd name="csY1" fmla="*/ 6397626 h 6854823"/>
              <a:gd name="csX2" fmla="*/ 457203 w 12186353"/>
              <a:gd name="csY2" fmla="*/ 6397626 h 6854823"/>
              <a:gd name="csX3" fmla="*/ 457203 w 12186353"/>
              <a:gd name="csY3" fmla="*/ 454026 h 6854823"/>
              <a:gd name="csX4" fmla="*/ 12186353 w 12186353"/>
              <a:gd name="csY4" fmla="*/ 0 h 6854823"/>
              <a:gd name="csX5" fmla="*/ 0 w 12186353"/>
              <a:gd name="csY5" fmla="*/ 0 h 6854823"/>
              <a:gd name="csX6" fmla="*/ 0 w 12186353"/>
              <a:gd name="csY6" fmla="*/ 6854823 h 6854823"/>
              <a:gd name="csX7" fmla="*/ 12186353 w 12186353"/>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3" h="6854823">
                <a:moveTo>
                  <a:pt x="7467602" y="454026"/>
                </a:moveTo>
                <a:lnTo>
                  <a:pt x="7467602" y="6397626"/>
                </a:lnTo>
                <a:lnTo>
                  <a:pt x="457203" y="6397626"/>
                </a:lnTo>
                <a:lnTo>
                  <a:pt x="457203" y="454026"/>
                </a:lnTo>
                <a:close/>
                <a:moveTo>
                  <a:pt x="12186353" y="0"/>
                </a:moveTo>
                <a:lnTo>
                  <a:pt x="0" y="0"/>
                </a:lnTo>
                <a:lnTo>
                  <a:pt x="0" y="6854823"/>
                </a:lnTo>
                <a:lnTo>
                  <a:pt x="12186353" y="6854823"/>
                </a:lnTo>
                <a:close/>
              </a:path>
            </a:pathLst>
          </a:custGeom>
        </p:spPr>
      </p:pic>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57200" y="457200"/>
            <a:ext cx="3810000" cy="2971800"/>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AB2B00D-D41F-AF4D-9311-8F7464F57478}" type="datetime1">
              <a:rPr lang="en-US" smtClean="0"/>
              <a:t>7/28/2026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57200" y="3810000"/>
            <a:ext cx="3810000" cy="2590800"/>
          </a:xfrm>
        </p:spPr>
        <p:txBody>
          <a:bodyPr anchor="b"/>
          <a:lstStyle>
            <a:lvl1pPr marL="0" indent="0">
              <a:lnSpc>
                <a:spcPct val="100000"/>
              </a:lnSpc>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Picture Placeholder 2">
            <a:extLst>
              <a:ext uri="{FF2B5EF4-FFF2-40B4-BE49-F238E27FC236}">
                <a16:creationId xmlns:a16="http://schemas.microsoft.com/office/drawing/2014/main" id="{0D567F4A-97DA-0A34-ED21-0C003CA8AF5F}"/>
              </a:ext>
            </a:extLst>
          </p:cNvPr>
          <p:cNvSpPr>
            <a:spLocks noGrp="1"/>
          </p:cNvSpPr>
          <p:nvPr>
            <p:ph type="pic" idx="1" hasCustomPrompt="1"/>
          </p:nvPr>
        </p:nvSpPr>
        <p:spPr>
          <a:xfrm>
            <a:off x="4724400" y="457200"/>
            <a:ext cx="7010399" cy="5943600"/>
          </a:xfrm>
          <a:blipFill>
            <a:blip r:embed="rId3" cstate="email">
              <a:alphaModFix amt="60000"/>
              <a:extLst>
                <a:ext uri="{28A0092B-C50C-407E-A947-70E740481C1C}">
                  <a14:useLocalDpi xmlns:a14="http://schemas.microsoft.com/office/drawing/2010/main"/>
                </a:ext>
              </a:extLst>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4249609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087CE1-ACE0-D6A3-D3B7-DF95BF55950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457200"/>
            <a:ext cx="8305801" cy="2971800"/>
          </a:xfrm>
          <a:prstGeom prst="rect">
            <a:avLst/>
          </a:prstGeom>
        </p:spPr>
        <p:txBody>
          <a:bodyPr anchor="b">
            <a:normAutofit/>
          </a:bodyPr>
          <a:lstStyle>
            <a:lvl1pPr>
              <a:defRPr sz="60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D1D72C-8184-5840-B481-389540A01A17}"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57198" y="3733800"/>
            <a:ext cx="11277599" cy="2666998"/>
          </a:xfrm>
        </p:spPr>
        <p:txBody>
          <a:bodyPr/>
          <a:lstStyle>
            <a:lvl1pPr marL="0" indent="0">
              <a:lnSpc>
                <a:spcPct val="100000"/>
              </a:lnSpc>
              <a:spcBef>
                <a:spcPts val="0"/>
              </a:spcBef>
              <a:buNone/>
              <a:defRPr>
                <a:solidFill>
                  <a:schemeClr val="tx1"/>
                </a:solidFill>
              </a:defRPr>
            </a:lvl1pPr>
            <a:lvl2pPr marL="228600" indent="0">
              <a:lnSpc>
                <a:spcPct val="100000"/>
              </a:lnSpc>
              <a:spcBef>
                <a:spcPts val="0"/>
              </a:spcBef>
              <a:buNone/>
              <a:defRPr>
                <a:solidFill>
                  <a:schemeClr val="tx1"/>
                </a:solidFill>
              </a:defRPr>
            </a:lvl2pPr>
            <a:lvl3pPr marL="457200" indent="0">
              <a:lnSpc>
                <a:spcPct val="100000"/>
              </a:lnSpc>
              <a:spcBef>
                <a:spcPts val="0"/>
              </a:spcBef>
              <a:buNone/>
              <a:defRPr>
                <a:solidFill>
                  <a:schemeClr val="tx1"/>
                </a:solidFill>
              </a:defRPr>
            </a:lvl3pPr>
            <a:lvl4pPr marL="685800" indent="0">
              <a:lnSpc>
                <a:spcPct val="100000"/>
              </a:lnSpc>
              <a:spcBef>
                <a:spcPts val="0"/>
              </a:spcBef>
              <a:buNone/>
              <a:defRPr>
                <a:solidFill>
                  <a:schemeClr val="tx1"/>
                </a:solidFill>
              </a:defRPr>
            </a:lvl4pPr>
            <a:lvl5pPr marL="914400" indent="0">
              <a:lnSpc>
                <a:spcPct val="100000"/>
              </a:lnSpc>
              <a:spcBef>
                <a:spcPts val="0"/>
              </a:spcBef>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241661672"/>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DF1DC1-62BC-8F1C-64E5-A5FBEAB8F4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1" y="457200"/>
            <a:ext cx="5638799" cy="2971800"/>
          </a:xfrm>
          <a:prstGeom prst="rect">
            <a:avLst/>
          </a:prstGeom>
        </p:spPr>
        <p:txBody>
          <a:bodyPr anchor="t">
            <a:noAutofit/>
          </a:bodyPr>
          <a:lstStyle>
            <a:lvl1pPr>
              <a:defRPr sz="60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B32C1FE-0BA1-514C-8495-D43A7528783D}" type="datetime1">
              <a:rPr lang="en-US" smtClean="0"/>
              <a:t>7/28/2026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1" y="3810000"/>
            <a:ext cx="8382000" cy="2590800"/>
          </a:xfrm>
        </p:spPr>
        <p:txBody>
          <a:bodyPr anchor="b">
            <a:normAutofit/>
          </a:bodyPr>
          <a:lstStyle>
            <a:lvl1pPr marL="0" indent="0">
              <a:lnSpc>
                <a:spcPct val="100000"/>
              </a:lnSpc>
              <a:spcBef>
                <a:spcPts val="0"/>
              </a:spcBef>
              <a:buNone/>
              <a:defRPr sz="2000"/>
            </a:lvl1pPr>
            <a:lvl2pPr marL="228600" indent="0">
              <a:lnSpc>
                <a:spcPct val="100000"/>
              </a:lnSpc>
              <a:spcBef>
                <a:spcPts val="0"/>
              </a:spcBef>
              <a:buNone/>
              <a:defRPr sz="2000"/>
            </a:lvl2pPr>
            <a:lvl3pPr marL="457200" indent="0">
              <a:lnSpc>
                <a:spcPct val="100000"/>
              </a:lnSpc>
              <a:spcBef>
                <a:spcPts val="0"/>
              </a:spcBef>
              <a:buNone/>
              <a:defRPr sz="2000"/>
            </a:lvl3pPr>
            <a:lvl4pPr marL="685800" indent="0">
              <a:lnSpc>
                <a:spcPct val="100000"/>
              </a:lnSpc>
              <a:spcBef>
                <a:spcPts val="0"/>
              </a:spcBef>
              <a:buNone/>
              <a:defRPr sz="2000"/>
            </a:lvl4pPr>
            <a:lvl5pPr marL="914400" indent="0">
              <a:lnSpc>
                <a:spcPct val="100000"/>
              </a:lnSpc>
              <a:spcBef>
                <a:spcPts val="0"/>
              </a:spcBef>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913855209"/>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MASTER">
    <p:bg>
      <p:bgPr>
        <a:solidFill>
          <a:srgbClr val="F7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1F6F78"/>
          </a:solidFill>
          <a:ln w="12700">
            <a:solidFill>
              <a:srgbClr val="1F6F78"/>
            </a:solidFill>
            <a:prstDash val="solid"/>
          </a:ln>
        </p:spPr>
        <p:txBody>
          <a:bodyPr/>
          <a:lstStyle/>
          <a:p>
            <a:endParaRPr lang="en-US"/>
          </a:p>
        </p:txBody>
      </p:sp>
      <p:sp>
        <p:nvSpPr>
          <p:cNvPr id="3" name="Text 1"/>
          <p:cNvSpPr/>
          <p:nvPr/>
        </p:nvSpPr>
        <p:spPr>
          <a:xfrm>
            <a:off x="502920" y="6510528"/>
            <a:ext cx="10881360" cy="164592"/>
          </a:xfrm>
          <a:prstGeom prst="rect">
            <a:avLst/>
          </a:prstGeom>
          <a:noFill/>
          <a:ln/>
        </p:spPr>
        <p:txBody>
          <a:bodyPr wrap="square" lIns="0" tIns="0" rIns="0" bIns="0" rtlCol="0" anchor="ctr"/>
          <a:lstStyle/>
          <a:p>
            <a:pPr marL="0" indent="0">
              <a:buNone/>
            </a:pPr>
            <a:r>
              <a:rPr lang="en-US" sz="850" dirty="0">
                <a:solidFill>
                  <a:srgbClr val="667085"/>
                </a:solidFill>
                <a:latin typeface="Aptos" pitchFamily="34" charset="0"/>
                <a:ea typeface="Aptos" pitchFamily="34" charset="-122"/>
                <a:cs typeface="Aptos" pitchFamily="34" charset="-120"/>
              </a:rPr>
              <a:t>Adapted from Palliative Care Network of Wisconsin Fast Fact #365 — Goldish &amp; Rosielle (2025)</a:t>
            </a:r>
            <a:endParaRPr lang="en-US" sz="850" dirty="0"/>
          </a:p>
        </p:txBody>
      </p:sp>
      <p:sp>
        <p:nvSpPr>
          <p:cNvPr id="4" name="Text 2"/>
          <p:cNvSpPr/>
          <p:nvPr/>
        </p:nvSpPr>
        <p:spPr>
          <a:xfrm>
            <a:off x="8869680" y="164592"/>
            <a:ext cx="2743200" cy="182880"/>
          </a:xfrm>
          <a:prstGeom prst="rect">
            <a:avLst/>
          </a:prstGeom>
          <a:noFill/>
          <a:ln/>
        </p:spPr>
        <p:txBody>
          <a:bodyPr wrap="square" lIns="0" tIns="0" rIns="0" bIns="0" rtlCol="0" anchor="ctr"/>
          <a:lstStyle/>
          <a:p>
            <a:pPr marL="0" indent="0" algn="r">
              <a:buNone/>
            </a:pPr>
            <a:r>
              <a:rPr lang="en-US" sz="850" dirty="0">
                <a:solidFill>
                  <a:srgbClr val="667085"/>
                </a:solidFill>
                <a:latin typeface="Aptos" pitchFamily="34" charset="0"/>
                <a:ea typeface="Aptos" pitchFamily="34" charset="-122"/>
                <a:cs typeface="Aptos" pitchFamily="34" charset="-120"/>
              </a:rPr>
              <a:t>Routine code status discussions • low-risk admission</a:t>
            </a:r>
            <a:endParaRPr lang="en-US" sz="850" dirty="0"/>
          </a:p>
        </p:txBody>
      </p:sp>
      <p:sp>
        <p:nvSpPr>
          <p:cNvPr id="25" name="Slide Number Placeholder 0"/>
          <p:cNvSpPr>
            <a:spLocks noGrp="1"/>
          </p:cNvSpPr>
          <p:nvPr>
            <p:ph type="sldNum" sz="quarter" idx="4294967295"/>
          </p:nvPr>
        </p:nvSpPr>
        <p:spPr>
          <a:xfrm>
            <a:off x="11631168" y="6483096"/>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667085"/>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48845049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57200" y="457201"/>
            <a:ext cx="11277600" cy="914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57200" y="1752601"/>
            <a:ext cx="11277599" cy="46481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76200" y="76201"/>
            <a:ext cx="1447800" cy="381000"/>
          </a:xfrm>
          <a:prstGeom prst="rect">
            <a:avLst/>
          </a:prstGeom>
        </p:spPr>
        <p:txBody>
          <a:bodyPr vert="horz" lIns="91440" tIns="45720" rIns="91440" bIns="45720" rtlCol="0" anchor="t"/>
          <a:lstStyle>
            <a:lvl1pPr algn="l" rtl="0">
              <a:defRPr sz="900" b="0" i="0" cap="all" spc="50" baseline="0">
                <a:solidFill>
                  <a:schemeClr val="tx1"/>
                </a:solidFill>
                <a:latin typeface="+mn-lt"/>
              </a:defRPr>
            </a:lvl1pPr>
          </a:lstStyle>
          <a:p>
            <a:fld id="{ABF82D58-E94F-DA46-9A9B-DBAB917AB2DD}" type="datetime1">
              <a:rPr lang="en-US" smtClean="0"/>
              <a:pPr/>
              <a:t>7/28/2026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096000" y="76201"/>
            <a:ext cx="6019800" cy="381000"/>
          </a:xfrm>
          <a:prstGeom prst="rect">
            <a:avLst/>
          </a:prstGeom>
        </p:spPr>
        <p:txBody>
          <a:bodyPr vert="horz" lIns="91440" tIns="45720" rIns="91440" bIns="45720" rtlCol="0" anchor="t"/>
          <a:lstStyle>
            <a:lvl1pPr algn="r" rtl="0">
              <a:defRPr sz="900" b="0" i="0" cap="all" spc="50" baseline="0">
                <a:solidFill>
                  <a:schemeClr val="tx1"/>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820400" y="6400800"/>
            <a:ext cx="1295400" cy="381000"/>
          </a:xfrm>
          <a:prstGeom prst="rect">
            <a:avLst/>
          </a:prstGeom>
        </p:spPr>
        <p:txBody>
          <a:bodyPr vert="horz" lIns="91440" tIns="45720" rIns="91440" bIns="45720" rtlCol="0" anchor="b"/>
          <a:lstStyle>
            <a:lvl1pPr algn="r" rtl="0">
              <a:defRPr sz="900" b="0" i="0" cap="all" spc="50" baseline="0">
                <a:solidFill>
                  <a:schemeClr val="tx1"/>
                </a:solidFill>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15406036"/>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 id="2147483991" r:id="rId12"/>
    <p:sldLayoutId id="2147483992" r:id="rId13"/>
    <p:sldLayoutId id="2147483993" r:id="rId14"/>
    <p:sldLayoutId id="2147483994" r:id="rId15"/>
    <p:sldLayoutId id="2147483995" r:id="rId16"/>
    <p:sldLayoutId id="2147483996" r:id="rId17"/>
    <p:sldLayoutId id="2147483997" r:id="rId18"/>
    <p:sldLayoutId id="2147483998" r:id="rId19"/>
    <p:sldLayoutId id="2147483999" r:id="rId20"/>
    <p:sldLayoutId id="2147484000" r:id="rId21"/>
    <p:sldLayoutId id="2147484001" r:id="rId22"/>
    <p:sldLayoutId id="2147484002" r:id="rId23"/>
    <p:sldLayoutId id="2147484003" r:id="rId24"/>
    <p:sldLayoutId id="2147484004" r:id="rId25"/>
    <p:sldLayoutId id="2147484005" r:id="rId26"/>
    <p:sldLayoutId id="2147484006" r:id="rId27"/>
    <p:sldLayoutId id="2147484007" r:id="rId28"/>
    <p:sldLayoutId id="2147484008" r:id="rId29"/>
    <p:sldLayoutId id="2147484009" r:id="rId30"/>
    <p:sldLayoutId id="2147484010" r:id="rId31"/>
    <p:sldLayoutId id="2147484011" r:id="rId32"/>
    <p:sldLayoutId id="2147484012" r:id="rId33"/>
    <p:sldLayoutId id="2147484013" r:id="rId34"/>
    <p:sldLayoutId id="2147484014" r:id="rId35"/>
    <p:sldLayoutId id="2147484015" r:id="rId36"/>
    <p:sldLayoutId id="2147484016" r:id="rId37"/>
    <p:sldLayoutId id="2147484017" r:id="rId38"/>
    <p:sldLayoutId id="2147484018" r:id="rId39"/>
    <p:sldLayoutId id="2147484019" r:id="rId40"/>
    <p:sldLayoutId id="2147484020" r:id="rId41"/>
    <p:sldLayoutId id="2147484021" r:id="rId42"/>
    <p:sldLayoutId id="2147484022" r:id="rId43"/>
    <p:sldLayoutId id="2147484023" r:id="rId44"/>
    <p:sldLayoutId id="2147484024" r:id="rId45"/>
    <p:sldLayoutId id="2147484025" r:id="rId46"/>
    <p:sldLayoutId id="2147484026" r:id="rId47"/>
    <p:sldLayoutId id="2147484027" r:id="rId48"/>
    <p:sldLayoutId id="2147484028" r:id="rId49"/>
    <p:sldLayoutId id="2147484029" r:id="rId50"/>
    <p:sldLayoutId id="2147484030" r:id="rId51"/>
    <p:sldLayoutId id="2147484031" r:id="rId52"/>
    <p:sldLayoutId id="2147484032" r:id="rId53"/>
    <p:sldLayoutId id="2147484033" r:id="rId54"/>
  </p:sldLayoutIdLst>
  <p:hf sldNum="0" hdr="0" ftr="0" dt="0"/>
  <p:txStyles>
    <p:titleStyle>
      <a:lvl1pPr algn="l" defTabSz="914400" rtl="0" eaLnBrk="1" latinLnBrk="0" hangingPunct="1">
        <a:lnSpc>
          <a:spcPct val="80000"/>
        </a:lnSpc>
        <a:spcBef>
          <a:spcPct val="0"/>
        </a:spcBef>
        <a:buNone/>
        <a:defRPr sz="3600" b="0" kern="1200" spc="0" baseline="0">
          <a:solidFill>
            <a:schemeClr val="tx1"/>
          </a:solidFill>
          <a:latin typeface="+mj-lt"/>
          <a:ea typeface="+mj-ea"/>
          <a:cs typeface="Biome" panose="020B0503030204020804" pitchFamily="34" charset="0"/>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b="0" i="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31" orient="horz" pos="48" userDrawn="1">
          <p15:clr>
            <a:srgbClr val="F26B43"/>
          </p15:clr>
        </p15:guide>
        <p15:guide id="32" orient="horz" pos="4272" userDrawn="1">
          <p15:clr>
            <a:srgbClr val="F26B43"/>
          </p15:clr>
        </p15:guide>
        <p15:guide id="33" pos="48" userDrawn="1">
          <p15:clr>
            <a:srgbClr val="F26B43"/>
          </p15:clr>
        </p15:guide>
        <p15:guide id="34" pos="7632" userDrawn="1">
          <p15:clr>
            <a:srgbClr val="F26B43"/>
          </p15:clr>
        </p15:guide>
        <p15:guide id="35" orient="horz" pos="288" userDrawn="1">
          <p15:clr>
            <a:srgbClr val="F26B43"/>
          </p15:clr>
        </p15:guide>
        <p15:guide id="36" orient="horz" pos="4032" userDrawn="1">
          <p15:clr>
            <a:srgbClr val="F26B43"/>
          </p15:clr>
        </p15:guide>
        <p15:guide id="37" pos="7392" userDrawn="1">
          <p15:clr>
            <a:srgbClr val="F26B43"/>
          </p15:clr>
        </p15:guide>
        <p15:guide id="38"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customXml" Target="../ink/ink1.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sciencedirect.com/topics/nursing-and-health-professions/intensive-care-unit" TargetMode="Externa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457200" y="3132743"/>
            <a:ext cx="10183464" cy="3649058"/>
          </a:xfrm>
        </p:spPr>
        <p:txBody>
          <a:bodyPr>
            <a:normAutofit/>
          </a:bodyPr>
          <a:lstStyle/>
          <a:p>
            <a:r>
              <a:rPr lang="en-US" sz="7200" dirty="0">
                <a:latin typeface="+mn-lt"/>
              </a:rPr>
              <a:t>Code Status Conversations in Serious Illness</a:t>
            </a:r>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a:xfrm>
            <a:off x="457200" y="1020575"/>
            <a:ext cx="3424518" cy="1139825"/>
          </a:xfrm>
        </p:spPr>
        <p:txBody>
          <a:bodyPr anchor="t">
            <a:normAutofit/>
          </a:bodyPr>
          <a:lstStyle/>
          <a:p>
            <a:r>
              <a:rPr lang="en-US" dirty="0"/>
              <a:t>Ralph Mendez, MD</a:t>
            </a:r>
          </a:p>
          <a:p>
            <a:r>
              <a:rPr lang="en-US" dirty="0"/>
              <a:t>Giovanni Sassano, MD </a:t>
            </a:r>
          </a:p>
          <a:p>
            <a:r>
              <a:rPr lang="en-US" dirty="0"/>
              <a:t>Nehan Sher, MD</a:t>
            </a:r>
          </a:p>
        </p:txBody>
      </p:sp>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D1042-F681-73A9-A391-7B49680A8ED5}"/>
              </a:ext>
            </a:extLst>
          </p:cNvPr>
          <p:cNvSpPr>
            <a:spLocks noGrp="1"/>
          </p:cNvSpPr>
          <p:nvPr>
            <p:ph type="title"/>
          </p:nvPr>
        </p:nvSpPr>
        <p:spPr/>
        <p:txBody>
          <a:bodyPr>
            <a:normAutofit/>
          </a:bodyPr>
          <a:lstStyle/>
          <a:p>
            <a:r>
              <a:rPr lang="en-US" dirty="0">
                <a:latin typeface="+mn-lt"/>
              </a:rPr>
              <a:t>Learning Objectives </a:t>
            </a:r>
          </a:p>
        </p:txBody>
      </p:sp>
      <p:sp>
        <p:nvSpPr>
          <p:cNvPr id="3" name="Content Placeholder 2">
            <a:extLst>
              <a:ext uri="{FF2B5EF4-FFF2-40B4-BE49-F238E27FC236}">
                <a16:creationId xmlns:a16="http://schemas.microsoft.com/office/drawing/2014/main" id="{4714C4F0-DB01-A844-A27F-1DB2AD0FAAD8}"/>
              </a:ext>
            </a:extLst>
          </p:cNvPr>
          <p:cNvSpPr>
            <a:spLocks noGrp="1"/>
          </p:cNvSpPr>
          <p:nvPr>
            <p:ph idx="1"/>
          </p:nvPr>
        </p:nvSpPr>
        <p:spPr/>
        <p:txBody>
          <a:bodyPr/>
          <a:lstStyle/>
          <a:p>
            <a:pPr rtl="0" fontAlgn="base">
              <a:buFont typeface="Arial" panose="020B0604020202020204" pitchFamily="34" charset="0"/>
              <a:buChar char="•"/>
            </a:pPr>
            <a:r>
              <a:rPr lang="en-US" sz="2400" b="0" i="0" u="none" strike="noStrike" dirty="0">
                <a:effectLst/>
              </a:rPr>
              <a:t>Describe an approach to code status conversations in patients with serious illness</a:t>
            </a:r>
          </a:p>
          <a:p>
            <a:pPr rtl="0" fontAlgn="base">
              <a:buFont typeface="Arial" panose="020B0604020202020204" pitchFamily="34" charset="0"/>
              <a:buChar char="•"/>
            </a:pPr>
            <a:r>
              <a:rPr lang="en-US" sz="2400" b="0" i="0" u="none" strike="noStrike" dirty="0">
                <a:effectLst/>
              </a:rPr>
              <a:t>Use empathic communication skills when discussing code status with patients and families</a:t>
            </a:r>
          </a:p>
          <a:p>
            <a:pPr rtl="0" fontAlgn="base">
              <a:buFont typeface="Arial" panose="020B0604020202020204" pitchFamily="34" charset="0"/>
              <a:buChar char="•"/>
            </a:pPr>
            <a:r>
              <a:rPr lang="en-US" sz="2400" b="0" i="0" u="none" strike="noStrike" dirty="0">
                <a:effectLst/>
              </a:rPr>
              <a:t>Apply the SPIKES framework to serious illness conversations</a:t>
            </a:r>
          </a:p>
          <a:p>
            <a:endParaRPr lang="en-US" dirty="0"/>
          </a:p>
        </p:txBody>
      </p:sp>
    </p:spTree>
    <p:extLst>
      <p:ext uri="{BB962C8B-B14F-4D97-AF65-F5344CB8AC3E}">
        <p14:creationId xmlns:p14="http://schemas.microsoft.com/office/powerpoint/2010/main" val="179001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87F7-07DC-BFD8-6927-2B77386C136D}"/>
              </a:ext>
            </a:extLst>
          </p:cNvPr>
          <p:cNvSpPr>
            <a:spLocks noGrp="1"/>
          </p:cNvSpPr>
          <p:nvPr>
            <p:ph type="title"/>
          </p:nvPr>
        </p:nvSpPr>
        <p:spPr/>
        <p:txBody>
          <a:bodyPr/>
          <a:lstStyle/>
          <a:p>
            <a:r>
              <a:rPr lang="en-US" dirty="0"/>
              <a:t>Code Status Options</a:t>
            </a:r>
          </a:p>
        </p:txBody>
      </p:sp>
      <p:sp>
        <p:nvSpPr>
          <p:cNvPr id="3" name="Content Placeholder 2">
            <a:extLst>
              <a:ext uri="{FF2B5EF4-FFF2-40B4-BE49-F238E27FC236}">
                <a16:creationId xmlns:a16="http://schemas.microsoft.com/office/drawing/2014/main" id="{0001FF7F-28B7-41B1-558D-6B3E348B5AF6}"/>
              </a:ext>
            </a:extLst>
          </p:cNvPr>
          <p:cNvSpPr>
            <a:spLocks noGrp="1"/>
          </p:cNvSpPr>
          <p:nvPr>
            <p:ph idx="1"/>
          </p:nvPr>
        </p:nvSpPr>
        <p:spPr/>
        <p:txBody>
          <a:bodyPr/>
          <a:lstStyle/>
          <a:p>
            <a:pPr>
              <a:buFont typeface="Arial" panose="020B0604020202020204" pitchFamily="34" charset="0"/>
              <a:buChar char="•"/>
            </a:pPr>
            <a:r>
              <a:rPr lang="en-US" dirty="0">
                <a:solidFill>
                  <a:srgbClr val="131313"/>
                </a:solidFill>
              </a:rPr>
              <a:t>Full code</a:t>
            </a:r>
          </a:p>
          <a:p>
            <a:pPr>
              <a:buFont typeface="Arial" panose="020B0604020202020204" pitchFamily="34" charset="0"/>
              <a:buChar char="•"/>
            </a:pPr>
            <a:r>
              <a:rPr lang="en-US" dirty="0">
                <a:solidFill>
                  <a:srgbClr val="131313"/>
                </a:solidFill>
              </a:rPr>
              <a:t>DNR/DNI</a:t>
            </a:r>
          </a:p>
          <a:p>
            <a:pPr>
              <a:buFont typeface="Arial" panose="020B0604020202020204" pitchFamily="34" charset="0"/>
              <a:buChar char="•"/>
            </a:pPr>
            <a:r>
              <a:rPr lang="en-US" b="0" i="0" dirty="0">
                <a:solidFill>
                  <a:srgbClr val="131313"/>
                </a:solidFill>
                <a:effectLst/>
              </a:rPr>
              <a:t>DNR/OK to intubate</a:t>
            </a:r>
          </a:p>
          <a:p>
            <a:pPr algn="l">
              <a:buFont typeface="Arial" panose="020B0604020202020204" pitchFamily="34" charset="0"/>
              <a:buChar char="•"/>
            </a:pPr>
            <a:r>
              <a:rPr lang="en-US" dirty="0">
                <a:solidFill>
                  <a:srgbClr val="131313"/>
                </a:solidFill>
              </a:rPr>
              <a:t>OK for compressions/DNI</a:t>
            </a:r>
          </a:p>
          <a:p>
            <a:pPr algn="l">
              <a:buFont typeface="Arial" panose="020B0604020202020204" pitchFamily="34" charset="0"/>
              <a:buChar char="•"/>
            </a:pPr>
            <a:r>
              <a:rPr lang="en-US" b="0" i="0" dirty="0">
                <a:solidFill>
                  <a:srgbClr val="131313"/>
                </a:solidFill>
                <a:effectLst/>
              </a:rPr>
              <a:t>Do Not Escalate/</a:t>
            </a:r>
            <a:r>
              <a:rPr lang="en-US" b="0" i="0" dirty="0" err="1">
                <a:solidFill>
                  <a:srgbClr val="131313"/>
                </a:solidFill>
                <a:effectLst/>
              </a:rPr>
              <a:t>NoET</a:t>
            </a:r>
            <a:endParaRPr lang="en-US" b="0" i="0" dirty="0">
              <a:solidFill>
                <a:srgbClr val="131313"/>
              </a:solidFill>
              <a:effectLst/>
            </a:endParaRPr>
          </a:p>
          <a:p>
            <a:pPr algn="l">
              <a:buFont typeface="Arial" panose="020B0604020202020204" pitchFamily="34" charset="0"/>
              <a:buChar char="•"/>
            </a:pPr>
            <a:r>
              <a:rPr lang="en-US" b="0" i="0" dirty="0">
                <a:solidFill>
                  <a:srgbClr val="131313"/>
                </a:solidFill>
                <a:effectLst/>
              </a:rPr>
              <a:t>Selective: No CPR but OK for:</a:t>
            </a:r>
          </a:p>
          <a:p>
            <a:pPr marL="742950" lvl="2" indent="-285750">
              <a:buFont typeface="Arial" panose="020B0604020202020204" pitchFamily="34" charset="0"/>
              <a:buChar char="•"/>
            </a:pPr>
            <a:r>
              <a:rPr lang="en-US" b="0" i="0" dirty="0">
                <a:solidFill>
                  <a:srgbClr val="131313"/>
                </a:solidFill>
                <a:effectLst/>
              </a:rPr>
              <a:t>BiPAP?</a:t>
            </a:r>
          </a:p>
          <a:p>
            <a:pPr marL="742950" lvl="2" indent="-285750">
              <a:buFont typeface="Arial" panose="020B0604020202020204" pitchFamily="34" charset="0"/>
              <a:buChar char="•"/>
            </a:pPr>
            <a:r>
              <a:rPr lang="en-US" b="0" i="0" dirty="0">
                <a:solidFill>
                  <a:srgbClr val="131313"/>
                </a:solidFill>
                <a:effectLst/>
              </a:rPr>
              <a:t>Cardioversion?</a:t>
            </a:r>
          </a:p>
          <a:p>
            <a:pPr marL="742950" lvl="2" indent="-285750">
              <a:buFont typeface="Arial" panose="020B0604020202020204" pitchFamily="34" charset="0"/>
              <a:buChar char="•"/>
            </a:pPr>
            <a:r>
              <a:rPr lang="en-US" b="0" i="0" dirty="0">
                <a:solidFill>
                  <a:srgbClr val="131313"/>
                </a:solidFill>
                <a:effectLst/>
              </a:rPr>
              <a:t>Pressors?</a:t>
            </a:r>
          </a:p>
          <a:p>
            <a:endParaRPr lang="en-US" dirty="0"/>
          </a:p>
        </p:txBody>
      </p:sp>
      <p:sp>
        <p:nvSpPr>
          <p:cNvPr id="4" name="TextBox 3">
            <a:extLst>
              <a:ext uri="{FF2B5EF4-FFF2-40B4-BE49-F238E27FC236}">
                <a16:creationId xmlns:a16="http://schemas.microsoft.com/office/drawing/2014/main" id="{5A12427B-FBF7-25B6-EEBB-51649422E3A2}"/>
              </a:ext>
            </a:extLst>
          </p:cNvPr>
          <p:cNvSpPr txBox="1"/>
          <p:nvPr/>
        </p:nvSpPr>
        <p:spPr>
          <a:xfrm>
            <a:off x="43648" y="6559320"/>
            <a:ext cx="10546354" cy="230832"/>
          </a:xfrm>
          <a:prstGeom prst="rect">
            <a:avLst/>
          </a:prstGeom>
          <a:noFill/>
        </p:spPr>
        <p:txBody>
          <a:bodyPr wrap="square" rtlCol="0">
            <a:spAutoFit/>
          </a:bodyPr>
          <a:lstStyle/>
          <a:p>
            <a:r>
              <a:rPr lang="en-US" sz="900" dirty="0"/>
              <a:t>Sher N, Habib N, Etzioni S, Glassberg M. Making Decisions about Serious Illness: What Is Code Status? Am J Respir Crit Care Med. 2022 Mar 15;205(6):P11-P12.</a:t>
            </a:r>
          </a:p>
        </p:txBody>
      </p:sp>
    </p:spTree>
    <p:extLst>
      <p:ext uri="{BB962C8B-B14F-4D97-AF65-F5344CB8AC3E}">
        <p14:creationId xmlns:p14="http://schemas.microsoft.com/office/powerpoint/2010/main" val="862257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B4F7-1275-D15B-DA3F-D28CA199636B}"/>
              </a:ext>
            </a:extLst>
          </p:cNvPr>
          <p:cNvSpPr>
            <a:spLocks noGrp="1"/>
          </p:cNvSpPr>
          <p:nvPr>
            <p:ph type="title"/>
          </p:nvPr>
        </p:nvSpPr>
        <p:spPr/>
        <p:txBody>
          <a:bodyPr/>
          <a:lstStyle/>
          <a:p>
            <a:r>
              <a:rPr lang="en-US" dirty="0"/>
              <a:t>Why does this matter anyway? </a:t>
            </a:r>
          </a:p>
        </p:txBody>
      </p:sp>
      <p:sp>
        <p:nvSpPr>
          <p:cNvPr id="3" name="Content Placeholder 2">
            <a:extLst>
              <a:ext uri="{FF2B5EF4-FFF2-40B4-BE49-F238E27FC236}">
                <a16:creationId xmlns:a16="http://schemas.microsoft.com/office/drawing/2014/main" id="{444EE567-FBBF-716D-7F47-F48553E30ED1}"/>
              </a:ext>
            </a:extLst>
          </p:cNvPr>
          <p:cNvSpPr>
            <a:spLocks noGrp="1"/>
          </p:cNvSpPr>
          <p:nvPr>
            <p:ph idx="1"/>
          </p:nvPr>
        </p:nvSpPr>
        <p:spPr>
          <a:xfrm>
            <a:off x="355359" y="1872136"/>
            <a:ext cx="11791138" cy="4207974"/>
          </a:xfrm>
        </p:spPr>
        <p:txBody>
          <a:bodyPr>
            <a:normAutofit/>
          </a:bodyPr>
          <a:lstStyle/>
          <a:p>
            <a:pPr marL="285750" indent="-285750">
              <a:buFont typeface="Arial" panose="020B0604020202020204" pitchFamily="34" charset="0"/>
              <a:buChar char="•"/>
            </a:pPr>
            <a:r>
              <a:rPr lang="en-US" dirty="0"/>
              <a:t>There are ≈292,000 adult in-hospital cardiac arrests and 15, 200 pediatric in-hospital events in the United States each year.</a:t>
            </a:r>
          </a:p>
          <a:p>
            <a:pPr marL="285750" indent="-285750">
              <a:buFont typeface="Arial" panose="020B0604020202020204" pitchFamily="34" charset="0"/>
              <a:buChar char="•"/>
            </a:pPr>
            <a:r>
              <a:rPr lang="en-US" dirty="0"/>
              <a:t>In one survey study of Internal Medicine residents admitting patients with treatment-resistant advanced cancer: </a:t>
            </a:r>
          </a:p>
          <a:p>
            <a:pPr marL="285750" indent="-285750">
              <a:buFont typeface="Arial" panose="020B0604020202020204" pitchFamily="34" charset="0"/>
              <a:buChar char="•"/>
            </a:pPr>
            <a:endParaRPr lang="en-US" dirty="0"/>
          </a:p>
          <a:p>
            <a:pPr marL="971550" lvl="3" indent="-285750">
              <a:buFont typeface="Arial" panose="020B0604020202020204" pitchFamily="34" charset="0"/>
              <a:buChar char="•"/>
            </a:pPr>
            <a:r>
              <a:rPr lang="en-US" dirty="0"/>
              <a:t>Nearly all residents felt CPR would be unhelpful</a:t>
            </a:r>
          </a:p>
          <a:p>
            <a:pPr marL="971550" lvl="3" indent="-285750">
              <a:buFont typeface="Arial" panose="020B0604020202020204" pitchFamily="34" charset="0"/>
              <a:buChar char="•"/>
            </a:pPr>
            <a:r>
              <a:rPr lang="en-US" dirty="0"/>
              <a:t>Yet fewer than half were likely to discuss an estimate of prognosis and the value of CPR with the patient</a:t>
            </a:r>
          </a:p>
          <a:p>
            <a:pPr marL="971550" lvl="3" indent="-285750">
              <a:buFont typeface="Arial" panose="020B0604020202020204" pitchFamily="34" charset="0"/>
              <a:buChar char="•"/>
            </a:pPr>
            <a:r>
              <a:rPr lang="en-US" dirty="0"/>
              <a:t>Only 30% were likely to offer a recommendation on CPR</a:t>
            </a:r>
          </a:p>
          <a:p>
            <a:pPr marL="971550" lvl="3" indent="-285750">
              <a:buFont typeface="Arial" panose="020B0604020202020204" pitchFamily="34" charset="0"/>
              <a:buChar char="•"/>
            </a:pPr>
            <a:r>
              <a:rPr lang="en-US" dirty="0"/>
              <a:t>69% of residents who were unwilling to offer a recommendation stated that deference to patient autonomy prevented them from providing guidance</a:t>
            </a:r>
          </a:p>
          <a:p>
            <a:pPr marL="971550" lvl="3" indent="-285750">
              <a:buFont typeface="Arial" panose="020B0604020202020204" pitchFamily="34" charset="0"/>
              <a:buChar char="•"/>
            </a:pPr>
            <a:r>
              <a:rPr lang="en-US" dirty="0"/>
              <a:t>Only a minority was satisfied with end-of-life discussions</a:t>
            </a:r>
            <a:endParaRPr lang="en-US" b="1" dirty="0"/>
          </a:p>
        </p:txBody>
      </p:sp>
      <p:sp>
        <p:nvSpPr>
          <p:cNvPr id="5" name="TextBox 4">
            <a:extLst>
              <a:ext uri="{FF2B5EF4-FFF2-40B4-BE49-F238E27FC236}">
                <a16:creationId xmlns:a16="http://schemas.microsoft.com/office/drawing/2014/main" id="{3AAE6ECF-F750-9F8E-F469-27E5203243D6}"/>
              </a:ext>
            </a:extLst>
          </p:cNvPr>
          <p:cNvSpPr txBox="1"/>
          <p:nvPr/>
        </p:nvSpPr>
        <p:spPr>
          <a:xfrm>
            <a:off x="0" y="6211669"/>
            <a:ext cx="9889388" cy="646331"/>
          </a:xfrm>
          <a:prstGeom prst="rect">
            <a:avLst/>
          </a:prstGeom>
          <a:noFill/>
        </p:spPr>
        <p:txBody>
          <a:bodyPr wrap="square" rtlCol="0">
            <a:spAutoFit/>
          </a:bodyPr>
          <a:lstStyle/>
          <a:p>
            <a:r>
              <a:rPr lang="en-US" sz="900" dirty="0"/>
              <a:t>Holmberg MJ, Ross CE, Fitzmaurice GM, Chan PS, Duval-Arnould J, </a:t>
            </a:r>
            <a:r>
              <a:rPr lang="en-US" sz="900" dirty="0" err="1"/>
              <a:t>Grossestreuer</a:t>
            </a:r>
            <a:r>
              <a:rPr lang="en-US" sz="900" dirty="0"/>
              <a:t> AV, </a:t>
            </a:r>
            <a:r>
              <a:rPr lang="en-US" sz="900" dirty="0" err="1"/>
              <a:t>Yankama</a:t>
            </a:r>
            <a:r>
              <a:rPr lang="en-US" sz="900" dirty="0"/>
              <a:t> T, </a:t>
            </a:r>
            <a:r>
              <a:rPr lang="en-US" sz="900" dirty="0" err="1"/>
              <a:t>Donnino</a:t>
            </a:r>
            <a:r>
              <a:rPr lang="en-US" sz="900" dirty="0"/>
              <a:t> MW, Andersen LW; American Heart Association’s Get With The Guidelines–Resuscitation Investigators. Annual Incidence of Adult and Pediatric In-Hospital Cardiac Arrest in the United States. Circ Cardiovasc Qual Outcomes. 2019 Jul 9;12(7):e005580.</a:t>
            </a:r>
          </a:p>
          <a:p>
            <a:endParaRPr lang="en-US" sz="900" dirty="0"/>
          </a:p>
          <a:p>
            <a:r>
              <a:rPr lang="en-US" sz="900" dirty="0"/>
              <a:t>Einstein DJ, Einstein KL, Mathew P. Dying for Advice: Code Status Discussions between Resident Physicians and Patients with Advanced Cancer--A National Survey. J </a:t>
            </a:r>
            <a:r>
              <a:rPr lang="en-US" sz="900" dirty="0" err="1"/>
              <a:t>Palliat</a:t>
            </a:r>
            <a:r>
              <a:rPr lang="en-US" sz="900" dirty="0"/>
              <a:t> Med. 2015 Jun;18(6):535-41.</a:t>
            </a:r>
          </a:p>
        </p:txBody>
      </p:sp>
    </p:spTree>
    <p:extLst>
      <p:ext uri="{BB962C8B-B14F-4D97-AF65-F5344CB8AC3E}">
        <p14:creationId xmlns:p14="http://schemas.microsoft.com/office/powerpoint/2010/main" val="2646117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30CE-2879-6E17-13C3-26D7367545AA}"/>
              </a:ext>
            </a:extLst>
          </p:cNvPr>
          <p:cNvSpPr>
            <a:spLocks noGrp="1"/>
          </p:cNvSpPr>
          <p:nvPr>
            <p:ph type="title"/>
          </p:nvPr>
        </p:nvSpPr>
        <p:spPr/>
        <p:txBody>
          <a:bodyPr/>
          <a:lstStyle/>
          <a:p>
            <a:r>
              <a:rPr lang="en-US" dirty="0"/>
              <a:t>Two Kinds of Code Status Discussions </a:t>
            </a:r>
          </a:p>
        </p:txBody>
      </p:sp>
      <p:sp>
        <p:nvSpPr>
          <p:cNvPr id="3" name="Content Placeholder 2">
            <a:extLst>
              <a:ext uri="{FF2B5EF4-FFF2-40B4-BE49-F238E27FC236}">
                <a16:creationId xmlns:a16="http://schemas.microsoft.com/office/drawing/2014/main" id="{77202F27-6DB9-26FD-06E2-518B4F97FF5D}"/>
              </a:ext>
            </a:extLst>
          </p:cNvPr>
          <p:cNvSpPr>
            <a:spLocks noGrp="1"/>
          </p:cNvSpPr>
          <p:nvPr>
            <p:ph idx="1"/>
          </p:nvPr>
        </p:nvSpPr>
        <p:spPr/>
        <p:txBody>
          <a:bodyPr/>
          <a:lstStyle/>
          <a:p>
            <a:pPr marL="285750" indent="-285750">
              <a:buFont typeface="Arial" panose="020B0604020202020204" pitchFamily="34" charset="0"/>
              <a:buChar char="•"/>
            </a:pPr>
            <a:r>
              <a:rPr lang="en-US" dirty="0"/>
              <a:t>Routine, on admission</a:t>
            </a:r>
          </a:p>
          <a:p>
            <a:pPr marL="285750" indent="-285750">
              <a:buFont typeface="Arial" panose="020B0604020202020204" pitchFamily="34" charset="0"/>
              <a:buChar char="•"/>
            </a:pPr>
            <a:r>
              <a:rPr lang="en-US" dirty="0"/>
              <a:t>Triggered by clinical change </a:t>
            </a:r>
          </a:p>
          <a:p>
            <a:pPr marL="285750" indent="-285750">
              <a:buFont typeface="Arial" panose="020B0604020202020204" pitchFamily="34" charset="0"/>
              <a:buChar char="•"/>
            </a:pPr>
            <a:endParaRPr lang="en-US" dirty="0"/>
          </a:p>
          <a:p>
            <a:endParaRPr lang="en-US" dirty="0"/>
          </a:p>
          <a:p>
            <a:r>
              <a:rPr lang="en-US" b="1" dirty="0"/>
              <a:t>                   </a:t>
            </a:r>
            <a:endParaRPr lang="en-US" dirty="0"/>
          </a:p>
        </p:txBody>
      </p:sp>
    </p:spTree>
    <p:extLst>
      <p:ext uri="{BB962C8B-B14F-4D97-AF65-F5344CB8AC3E}">
        <p14:creationId xmlns:p14="http://schemas.microsoft.com/office/powerpoint/2010/main" val="2585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32F6-797C-CF90-4083-2FD8E95F3655}"/>
              </a:ext>
            </a:extLst>
          </p:cNvPr>
          <p:cNvSpPr>
            <a:spLocks noGrp="1"/>
          </p:cNvSpPr>
          <p:nvPr>
            <p:ph type="title"/>
          </p:nvPr>
        </p:nvSpPr>
        <p:spPr/>
        <p:txBody>
          <a:bodyPr>
            <a:normAutofit fontScale="90000"/>
          </a:bodyPr>
          <a:lstStyle/>
          <a:p>
            <a:r>
              <a:rPr lang="en-US" b="1" dirty="0"/>
              <a:t>Either way, a code status conversation is not a menu of options! It’s a serious-illness conversation that ends with a medically appropriate recommendation.</a:t>
            </a:r>
            <a:br>
              <a:rPr lang="en-US" b="1" dirty="0"/>
            </a:br>
            <a:endParaRPr lang="en-US" dirty="0"/>
          </a:p>
        </p:txBody>
      </p:sp>
      <p:pic>
        <p:nvPicPr>
          <p:cNvPr id="5" name="Content Placeholder 4">
            <a:extLst>
              <a:ext uri="{FF2B5EF4-FFF2-40B4-BE49-F238E27FC236}">
                <a16:creationId xmlns:a16="http://schemas.microsoft.com/office/drawing/2014/main" id="{EAA024B9-158F-AF68-1E9D-AC1BBF5A39CD}"/>
              </a:ext>
            </a:extLst>
          </p:cNvPr>
          <p:cNvPicPr>
            <a:picLocks noGrp="1" noChangeAspect="1"/>
          </p:cNvPicPr>
          <p:nvPr>
            <p:ph idx="1"/>
          </p:nvPr>
        </p:nvPicPr>
        <p:blipFill>
          <a:blip r:embed="rId2"/>
          <a:stretch>
            <a:fillRect/>
          </a:stretch>
        </p:blipFill>
        <p:spPr>
          <a:xfrm>
            <a:off x="2909880" y="2013816"/>
            <a:ext cx="6051549" cy="4538662"/>
          </a:xfrm>
          <a:prstGeom prst="rect">
            <a:avLst/>
          </a:prstGeom>
        </p:spPr>
      </p:pic>
    </p:spTree>
    <p:extLst>
      <p:ext uri="{BB962C8B-B14F-4D97-AF65-F5344CB8AC3E}">
        <p14:creationId xmlns:p14="http://schemas.microsoft.com/office/powerpoint/2010/main" val="2674356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30352" y="384048"/>
            <a:ext cx="10789920" cy="411480"/>
          </a:xfrm>
          <a:prstGeom prst="rect">
            <a:avLst/>
          </a:prstGeom>
          <a:noFill/>
          <a:ln/>
        </p:spPr>
        <p:txBody>
          <a:bodyPr wrap="square" lIns="0" tIns="0" rIns="0" bIns="0" rtlCol="0" anchor="ctr"/>
          <a:lstStyle/>
          <a:p>
            <a:pPr marL="0" indent="0">
              <a:buNone/>
            </a:pPr>
            <a:r>
              <a:rPr lang="en-US" sz="2700" b="1" dirty="0">
                <a:solidFill>
                  <a:srgbClr val="1F3A5F"/>
                </a:solidFill>
                <a:latin typeface="Aptos Display" pitchFamily="34" charset="0"/>
                <a:ea typeface="Aptos Display" pitchFamily="34" charset="-122"/>
                <a:cs typeface="Aptos Display" pitchFamily="34" charset="-120"/>
              </a:rPr>
              <a:t>Routine Code Status Discussion on Admission</a:t>
            </a:r>
            <a:endParaRPr lang="en-US" sz="2700" dirty="0"/>
          </a:p>
        </p:txBody>
      </p:sp>
      <p:sp>
        <p:nvSpPr>
          <p:cNvPr id="3" name="Text 1"/>
          <p:cNvSpPr/>
          <p:nvPr/>
        </p:nvSpPr>
        <p:spPr>
          <a:xfrm>
            <a:off x="548640" y="832104"/>
            <a:ext cx="10789920" cy="256032"/>
          </a:xfrm>
          <a:prstGeom prst="rect">
            <a:avLst/>
          </a:prstGeom>
          <a:noFill/>
          <a:ln/>
        </p:spPr>
        <p:txBody>
          <a:bodyPr wrap="square" lIns="0" tIns="0" rIns="0" bIns="0" rtlCol="0" anchor="ctr"/>
          <a:lstStyle/>
          <a:p>
            <a:pPr marL="0" indent="0">
              <a:buNone/>
            </a:pPr>
            <a:r>
              <a:rPr lang="en-US" sz="1350" dirty="0">
                <a:solidFill>
                  <a:srgbClr val="667085"/>
                </a:solidFill>
                <a:latin typeface="Aptos" pitchFamily="34" charset="0"/>
                <a:ea typeface="Aptos" pitchFamily="34" charset="-122"/>
                <a:cs typeface="Aptos" pitchFamily="34" charset="-120"/>
              </a:rPr>
              <a:t>Low-risk patient: normalize the topic, define it clearly, then invite the patient in</a:t>
            </a:r>
            <a:endParaRPr lang="en-US" sz="1350" dirty="0"/>
          </a:p>
        </p:txBody>
      </p:sp>
      <p:sp>
        <p:nvSpPr>
          <p:cNvPr id="4" name="Shape 2"/>
          <p:cNvSpPr/>
          <p:nvPr/>
        </p:nvSpPr>
        <p:spPr>
          <a:xfrm>
            <a:off x="566928" y="1280160"/>
            <a:ext cx="3547872" cy="4187952"/>
          </a:xfrm>
          <a:prstGeom prst="roundRect">
            <a:avLst>
              <a:gd name="adj" fmla="val 2062"/>
            </a:avLst>
          </a:prstGeom>
          <a:solidFill>
            <a:srgbClr val="E7F3F4"/>
          </a:solidFill>
          <a:ln w="12700">
            <a:solidFill>
              <a:srgbClr val="D7DEE8"/>
            </a:solidFill>
            <a:prstDash val="solid"/>
          </a:ln>
        </p:spPr>
        <p:txBody>
          <a:bodyPr/>
          <a:lstStyle/>
          <a:p>
            <a:endParaRPr lang="en-US"/>
          </a:p>
        </p:txBody>
      </p:sp>
      <p:sp>
        <p:nvSpPr>
          <p:cNvPr id="5" name="Shape 3"/>
          <p:cNvSpPr/>
          <p:nvPr/>
        </p:nvSpPr>
        <p:spPr>
          <a:xfrm>
            <a:off x="731520" y="1444752"/>
            <a:ext cx="384048" cy="384048"/>
          </a:xfrm>
          <a:prstGeom prst="ellipse">
            <a:avLst/>
          </a:prstGeom>
          <a:solidFill>
            <a:srgbClr val="1F6F78"/>
          </a:solidFill>
          <a:ln w="12700">
            <a:solidFill>
              <a:srgbClr val="1F6F78"/>
            </a:solidFill>
            <a:prstDash val="solid"/>
          </a:ln>
        </p:spPr>
        <p:txBody>
          <a:bodyPr/>
          <a:lstStyle/>
          <a:p>
            <a:endParaRPr lang="en-US"/>
          </a:p>
        </p:txBody>
      </p:sp>
      <p:sp>
        <p:nvSpPr>
          <p:cNvPr id="6" name="Text 4"/>
          <p:cNvSpPr/>
          <p:nvPr/>
        </p:nvSpPr>
        <p:spPr>
          <a:xfrm>
            <a:off x="731520" y="1467612"/>
            <a:ext cx="384048" cy="20116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1</a:t>
            </a:r>
            <a:endParaRPr lang="en-US" sz="1300" dirty="0"/>
          </a:p>
        </p:txBody>
      </p:sp>
      <p:sp>
        <p:nvSpPr>
          <p:cNvPr id="7" name="Text 5"/>
          <p:cNvSpPr/>
          <p:nvPr/>
        </p:nvSpPr>
        <p:spPr>
          <a:xfrm>
            <a:off x="1225296" y="1426464"/>
            <a:ext cx="2706624" cy="310896"/>
          </a:xfrm>
          <a:prstGeom prst="rect">
            <a:avLst/>
          </a:prstGeom>
          <a:noFill/>
          <a:ln/>
        </p:spPr>
        <p:txBody>
          <a:bodyPr wrap="square" lIns="0" tIns="0" rIns="0" bIns="0" rtlCol="0" anchor="ctr"/>
          <a:lstStyle/>
          <a:p>
            <a:pPr marL="0" indent="0">
              <a:buNone/>
            </a:pPr>
            <a:r>
              <a:rPr lang="en-US" sz="1750" b="1" dirty="0">
                <a:solidFill>
                  <a:srgbClr val="1F3A5F"/>
                </a:solidFill>
                <a:latin typeface="Aptos Display" pitchFamily="34" charset="0"/>
                <a:ea typeface="Aptos Display" pitchFamily="34" charset="-122"/>
                <a:cs typeface="Aptos Display" pitchFamily="34" charset="-120"/>
              </a:rPr>
              <a:t>Normalize &amp; contextualize</a:t>
            </a:r>
            <a:endParaRPr lang="en-US" sz="1750" dirty="0"/>
          </a:p>
        </p:txBody>
      </p:sp>
      <p:sp>
        <p:nvSpPr>
          <p:cNvPr id="8" name="Text 6"/>
          <p:cNvSpPr/>
          <p:nvPr/>
        </p:nvSpPr>
        <p:spPr>
          <a:xfrm>
            <a:off x="768096" y="1892808"/>
            <a:ext cx="3145536" cy="3026664"/>
          </a:xfrm>
          <a:prstGeom prst="rect">
            <a:avLst/>
          </a:prstGeom>
          <a:noFill/>
          <a:ln/>
        </p:spPr>
        <p:txBody>
          <a:bodyPr wrap="square" lIns="254" tIns="254" rIns="254" bIns="254" rtlCol="0" anchor="ctr">
            <a:normAutofit/>
          </a:bodyPr>
          <a:lstStyle/>
          <a:p>
            <a:pPr marL="0" indent="0">
              <a:buNone/>
            </a:pPr>
            <a:r>
              <a:rPr lang="en-US" sz="1520" i="1" dirty="0">
                <a:solidFill>
                  <a:srgbClr val="1F2937"/>
                </a:solidFill>
                <a:latin typeface="Aptos" pitchFamily="34" charset="0"/>
                <a:ea typeface="Aptos" pitchFamily="34" charset="-122"/>
                <a:cs typeface="Aptos" pitchFamily="34" charset="-120"/>
              </a:rPr>
              <a:t>“I have one more topic that I discuss with every patient I admit, regardless of how healthy or sick they are. Some people have strong preferences, and I want to be sure we respect yours.”</a:t>
            </a:r>
            <a:endParaRPr lang="en-US" sz="1520" dirty="0"/>
          </a:p>
        </p:txBody>
      </p:sp>
      <p:sp>
        <p:nvSpPr>
          <p:cNvPr id="9" name="Text 7"/>
          <p:cNvSpPr/>
          <p:nvPr/>
        </p:nvSpPr>
        <p:spPr>
          <a:xfrm>
            <a:off x="768096" y="5056632"/>
            <a:ext cx="3145536" cy="237744"/>
          </a:xfrm>
          <a:prstGeom prst="rect">
            <a:avLst/>
          </a:prstGeom>
          <a:noFill/>
          <a:ln/>
        </p:spPr>
        <p:txBody>
          <a:bodyPr wrap="square" lIns="0" tIns="0" rIns="0" bIns="0" rtlCol="0" anchor="ctr"/>
          <a:lstStyle/>
          <a:p>
            <a:pPr marL="0" indent="0">
              <a:buNone/>
            </a:pPr>
            <a:r>
              <a:rPr lang="en-US" sz="1030" dirty="0">
                <a:solidFill>
                  <a:srgbClr val="667085"/>
                </a:solidFill>
                <a:latin typeface="Aptos" pitchFamily="34" charset="0"/>
                <a:ea typeface="Aptos" pitchFamily="34" charset="-122"/>
                <a:cs typeface="Aptos" pitchFamily="34" charset="-120"/>
              </a:rPr>
              <a:t>Best placed near the end of the admission conversation, after the plan and expectations are clear.</a:t>
            </a:r>
            <a:endParaRPr lang="en-US" sz="1030" dirty="0"/>
          </a:p>
        </p:txBody>
      </p:sp>
      <p:sp>
        <p:nvSpPr>
          <p:cNvPr id="10" name="Shape 8"/>
          <p:cNvSpPr/>
          <p:nvPr/>
        </p:nvSpPr>
        <p:spPr>
          <a:xfrm>
            <a:off x="4315968" y="1280160"/>
            <a:ext cx="3547872" cy="4187952"/>
          </a:xfrm>
          <a:prstGeom prst="roundRect">
            <a:avLst>
              <a:gd name="adj" fmla="val 2062"/>
            </a:avLst>
          </a:prstGeom>
          <a:solidFill>
            <a:srgbClr val="EDF4FF"/>
          </a:solidFill>
          <a:ln w="12700">
            <a:solidFill>
              <a:srgbClr val="D7DEE8"/>
            </a:solidFill>
            <a:prstDash val="solid"/>
          </a:ln>
        </p:spPr>
        <p:txBody>
          <a:bodyPr/>
          <a:lstStyle/>
          <a:p>
            <a:endParaRPr lang="en-US"/>
          </a:p>
        </p:txBody>
      </p:sp>
      <p:sp>
        <p:nvSpPr>
          <p:cNvPr id="11" name="Shape 9"/>
          <p:cNvSpPr/>
          <p:nvPr/>
        </p:nvSpPr>
        <p:spPr>
          <a:xfrm>
            <a:off x="4480560" y="1444752"/>
            <a:ext cx="384048" cy="384048"/>
          </a:xfrm>
          <a:prstGeom prst="ellipse">
            <a:avLst/>
          </a:prstGeom>
          <a:solidFill>
            <a:srgbClr val="1F6F78"/>
          </a:solidFill>
          <a:ln w="12700">
            <a:solidFill>
              <a:srgbClr val="1F6F78"/>
            </a:solidFill>
            <a:prstDash val="solid"/>
          </a:ln>
        </p:spPr>
        <p:txBody>
          <a:bodyPr/>
          <a:lstStyle/>
          <a:p>
            <a:endParaRPr lang="en-US"/>
          </a:p>
        </p:txBody>
      </p:sp>
      <p:sp>
        <p:nvSpPr>
          <p:cNvPr id="12" name="Text 10"/>
          <p:cNvSpPr/>
          <p:nvPr/>
        </p:nvSpPr>
        <p:spPr>
          <a:xfrm>
            <a:off x="4480560" y="1467612"/>
            <a:ext cx="384048" cy="20116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2</a:t>
            </a:r>
            <a:endParaRPr lang="en-US" sz="1300" dirty="0"/>
          </a:p>
        </p:txBody>
      </p:sp>
      <p:sp>
        <p:nvSpPr>
          <p:cNvPr id="13" name="Text 11"/>
          <p:cNvSpPr/>
          <p:nvPr/>
        </p:nvSpPr>
        <p:spPr>
          <a:xfrm>
            <a:off x="4974336" y="1426464"/>
            <a:ext cx="2706624" cy="310896"/>
          </a:xfrm>
          <a:prstGeom prst="rect">
            <a:avLst/>
          </a:prstGeom>
          <a:noFill/>
          <a:ln/>
        </p:spPr>
        <p:txBody>
          <a:bodyPr wrap="square" lIns="0" tIns="0" rIns="0" bIns="0" rtlCol="0" anchor="ctr"/>
          <a:lstStyle/>
          <a:p>
            <a:pPr marL="0" indent="0">
              <a:buNone/>
            </a:pPr>
            <a:r>
              <a:rPr lang="en-US" sz="1750" b="1" dirty="0">
                <a:solidFill>
                  <a:srgbClr val="1F3A5F"/>
                </a:solidFill>
                <a:latin typeface="Aptos Display" pitchFamily="34" charset="0"/>
                <a:ea typeface="Aptos Display" pitchFamily="34" charset="-122"/>
                <a:cs typeface="Aptos Display" pitchFamily="34" charset="-120"/>
              </a:rPr>
              <a:t>Provide a basic definition</a:t>
            </a:r>
            <a:endParaRPr lang="en-US" sz="1750" dirty="0"/>
          </a:p>
        </p:txBody>
      </p:sp>
      <p:sp>
        <p:nvSpPr>
          <p:cNvPr id="14" name="Text 12"/>
          <p:cNvSpPr/>
          <p:nvPr/>
        </p:nvSpPr>
        <p:spPr>
          <a:xfrm>
            <a:off x="4517136" y="1892808"/>
            <a:ext cx="3145536" cy="3026664"/>
          </a:xfrm>
          <a:prstGeom prst="rect">
            <a:avLst/>
          </a:prstGeom>
          <a:noFill/>
          <a:ln/>
        </p:spPr>
        <p:txBody>
          <a:bodyPr wrap="square" lIns="254" tIns="254" rIns="254" bIns="254" rtlCol="0" anchor="ctr">
            <a:normAutofit/>
          </a:bodyPr>
          <a:lstStyle/>
          <a:p>
            <a:pPr marL="0" indent="0">
              <a:buNone/>
            </a:pPr>
            <a:r>
              <a:rPr lang="en-US" sz="1520" i="1" dirty="0">
                <a:solidFill>
                  <a:srgbClr val="1F2937"/>
                </a:solidFill>
                <a:latin typeface="Aptos" pitchFamily="34" charset="0"/>
                <a:ea typeface="Aptos" pitchFamily="34" charset="-122"/>
                <a:cs typeface="Aptos" pitchFamily="34" charset="-120"/>
              </a:rPr>
              <a:t>“This is about your code status, or resuscitation orders—directions for what the medical team should or should not do if you unexpectedly became critically ill and your heart stopped.”</a:t>
            </a:r>
            <a:endParaRPr lang="en-US" sz="1520" dirty="0"/>
          </a:p>
        </p:txBody>
      </p:sp>
      <p:sp>
        <p:nvSpPr>
          <p:cNvPr id="15" name="Text 13"/>
          <p:cNvSpPr/>
          <p:nvPr/>
        </p:nvSpPr>
        <p:spPr>
          <a:xfrm>
            <a:off x="4517136" y="5056632"/>
            <a:ext cx="3145536" cy="237744"/>
          </a:xfrm>
          <a:prstGeom prst="rect">
            <a:avLst/>
          </a:prstGeom>
          <a:noFill/>
          <a:ln/>
        </p:spPr>
        <p:txBody>
          <a:bodyPr wrap="square" lIns="0" tIns="0" rIns="0" bIns="0" rtlCol="0" anchor="ctr"/>
          <a:lstStyle/>
          <a:p>
            <a:pPr marL="0" indent="0">
              <a:buNone/>
            </a:pPr>
            <a:r>
              <a:rPr lang="en-US" sz="1030" dirty="0">
                <a:solidFill>
                  <a:srgbClr val="667085"/>
                </a:solidFill>
                <a:latin typeface="Aptos" pitchFamily="34" charset="0"/>
                <a:ea typeface="Aptos" pitchFamily="34" charset="-122"/>
                <a:cs typeface="Aptos" pitchFamily="34" charset="-120"/>
              </a:rPr>
              <a:t>Use explicit language. Avoid euphemisms such as “doing everything.”</a:t>
            </a:r>
            <a:endParaRPr lang="en-US" sz="1030" dirty="0"/>
          </a:p>
        </p:txBody>
      </p:sp>
      <p:sp>
        <p:nvSpPr>
          <p:cNvPr id="16" name="Shape 14"/>
          <p:cNvSpPr/>
          <p:nvPr/>
        </p:nvSpPr>
        <p:spPr>
          <a:xfrm>
            <a:off x="8065008" y="1280160"/>
            <a:ext cx="3547872" cy="4187952"/>
          </a:xfrm>
          <a:prstGeom prst="roundRect">
            <a:avLst>
              <a:gd name="adj" fmla="val 2062"/>
            </a:avLst>
          </a:prstGeom>
          <a:solidFill>
            <a:srgbClr val="E9F6EF"/>
          </a:solidFill>
          <a:ln w="12700">
            <a:solidFill>
              <a:srgbClr val="D7DEE8"/>
            </a:solidFill>
            <a:prstDash val="solid"/>
          </a:ln>
        </p:spPr>
        <p:txBody>
          <a:bodyPr/>
          <a:lstStyle/>
          <a:p>
            <a:endParaRPr lang="en-US"/>
          </a:p>
        </p:txBody>
      </p:sp>
      <p:sp>
        <p:nvSpPr>
          <p:cNvPr id="17" name="Shape 15"/>
          <p:cNvSpPr/>
          <p:nvPr/>
        </p:nvSpPr>
        <p:spPr>
          <a:xfrm>
            <a:off x="8229600" y="1444752"/>
            <a:ext cx="384048" cy="384048"/>
          </a:xfrm>
          <a:prstGeom prst="ellipse">
            <a:avLst/>
          </a:prstGeom>
          <a:solidFill>
            <a:srgbClr val="1F6F78"/>
          </a:solidFill>
          <a:ln w="12700">
            <a:solidFill>
              <a:srgbClr val="1F6F78"/>
            </a:solidFill>
            <a:prstDash val="solid"/>
          </a:ln>
        </p:spPr>
        <p:txBody>
          <a:bodyPr/>
          <a:lstStyle/>
          <a:p>
            <a:endParaRPr lang="en-US"/>
          </a:p>
        </p:txBody>
      </p:sp>
      <p:sp>
        <p:nvSpPr>
          <p:cNvPr id="18" name="Text 16"/>
          <p:cNvSpPr/>
          <p:nvPr/>
        </p:nvSpPr>
        <p:spPr>
          <a:xfrm>
            <a:off x="8229600" y="1467612"/>
            <a:ext cx="384048" cy="20116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3</a:t>
            </a:r>
            <a:endParaRPr lang="en-US" sz="1300" dirty="0"/>
          </a:p>
        </p:txBody>
      </p:sp>
      <p:sp>
        <p:nvSpPr>
          <p:cNvPr id="19" name="Text 17"/>
          <p:cNvSpPr/>
          <p:nvPr/>
        </p:nvSpPr>
        <p:spPr>
          <a:xfrm>
            <a:off x="8723376" y="1426464"/>
            <a:ext cx="2706624" cy="310896"/>
          </a:xfrm>
          <a:prstGeom prst="rect">
            <a:avLst/>
          </a:prstGeom>
          <a:noFill/>
          <a:ln/>
        </p:spPr>
        <p:txBody>
          <a:bodyPr wrap="square" lIns="0" tIns="0" rIns="0" bIns="0" rtlCol="0" anchor="ctr"/>
          <a:lstStyle/>
          <a:p>
            <a:pPr marL="0" indent="0">
              <a:buNone/>
            </a:pPr>
            <a:r>
              <a:rPr lang="en-US" sz="1750" b="1" dirty="0">
                <a:solidFill>
                  <a:srgbClr val="1F3A5F"/>
                </a:solidFill>
                <a:latin typeface="Aptos Display" pitchFamily="34" charset="0"/>
                <a:ea typeface="Aptos Display" pitchFamily="34" charset="-122"/>
                <a:cs typeface="Aptos Display" pitchFamily="34" charset="-120"/>
              </a:rPr>
              <a:t>Hand the conversation to them</a:t>
            </a:r>
            <a:endParaRPr lang="en-US" sz="1750" dirty="0"/>
          </a:p>
        </p:txBody>
      </p:sp>
      <p:sp>
        <p:nvSpPr>
          <p:cNvPr id="20" name="Text 18"/>
          <p:cNvSpPr/>
          <p:nvPr/>
        </p:nvSpPr>
        <p:spPr>
          <a:xfrm>
            <a:off x="8266176" y="1892808"/>
            <a:ext cx="3145536" cy="3026664"/>
          </a:xfrm>
          <a:prstGeom prst="rect">
            <a:avLst/>
          </a:prstGeom>
          <a:noFill/>
          <a:ln/>
        </p:spPr>
        <p:txBody>
          <a:bodyPr wrap="square" lIns="254" tIns="254" rIns="254" bIns="254" rtlCol="0" anchor="ctr">
            <a:normAutofit/>
          </a:bodyPr>
          <a:lstStyle/>
          <a:p>
            <a:pPr marL="0" indent="0">
              <a:buNone/>
            </a:pPr>
            <a:r>
              <a:rPr lang="en-US" sz="1520" i="1" dirty="0">
                <a:solidFill>
                  <a:srgbClr val="1F2937"/>
                </a:solidFill>
                <a:latin typeface="Aptos" pitchFamily="34" charset="0"/>
                <a:ea typeface="Aptos" pitchFamily="34" charset="-122"/>
                <a:cs typeface="Aptos" pitchFamily="34" charset="-120"/>
              </a:rPr>
              <a:t>“What have you heard about the terms code status or resuscitation orders?”</a:t>
            </a:r>
            <a:endParaRPr lang="en-US" sz="1520" dirty="0"/>
          </a:p>
        </p:txBody>
      </p:sp>
      <p:sp>
        <p:nvSpPr>
          <p:cNvPr id="21" name="Text 19"/>
          <p:cNvSpPr/>
          <p:nvPr/>
        </p:nvSpPr>
        <p:spPr>
          <a:xfrm>
            <a:off x="8266176" y="5056632"/>
            <a:ext cx="3145536" cy="237744"/>
          </a:xfrm>
          <a:prstGeom prst="rect">
            <a:avLst/>
          </a:prstGeom>
          <a:noFill/>
          <a:ln/>
        </p:spPr>
        <p:txBody>
          <a:bodyPr wrap="square" lIns="0" tIns="0" rIns="0" bIns="0" rtlCol="0" anchor="ctr"/>
          <a:lstStyle/>
          <a:p>
            <a:pPr marL="0" indent="0">
              <a:buNone/>
            </a:pPr>
            <a:r>
              <a:rPr lang="en-US" sz="1030" dirty="0">
                <a:solidFill>
                  <a:srgbClr val="667085"/>
                </a:solidFill>
                <a:latin typeface="Aptos" pitchFamily="34" charset="0"/>
                <a:ea typeface="Aptos" pitchFamily="34" charset="-122"/>
                <a:cs typeface="Aptos" pitchFamily="34" charset="-120"/>
              </a:rPr>
              <a:t>Listen for prior knowledge, clear preferences, emotional reactions, and readiness to continue.</a:t>
            </a:r>
            <a:endParaRPr lang="en-US" sz="1030" dirty="0"/>
          </a:p>
        </p:txBody>
      </p:sp>
      <p:sp>
        <p:nvSpPr>
          <p:cNvPr id="22" name="Shape 20"/>
          <p:cNvSpPr/>
          <p:nvPr/>
        </p:nvSpPr>
        <p:spPr>
          <a:xfrm>
            <a:off x="566928" y="5669280"/>
            <a:ext cx="11045952" cy="566928"/>
          </a:xfrm>
          <a:prstGeom prst="roundRect">
            <a:avLst>
              <a:gd name="adj" fmla="val 8065"/>
            </a:avLst>
          </a:prstGeom>
          <a:solidFill>
            <a:srgbClr val="FDECEC"/>
          </a:solidFill>
          <a:ln w="12700">
            <a:solidFill>
              <a:srgbClr val="F3B3AE"/>
            </a:solidFill>
            <a:prstDash val="solid"/>
          </a:ln>
        </p:spPr>
        <p:txBody>
          <a:bodyPr/>
          <a:lstStyle/>
          <a:p>
            <a:endParaRPr lang="en-US"/>
          </a:p>
        </p:txBody>
      </p:sp>
      <p:sp>
        <p:nvSpPr>
          <p:cNvPr id="23" name="Text 21"/>
          <p:cNvSpPr/>
          <p:nvPr/>
        </p:nvSpPr>
        <p:spPr>
          <a:xfrm>
            <a:off x="749808" y="5824728"/>
            <a:ext cx="685800" cy="164592"/>
          </a:xfrm>
          <a:prstGeom prst="rect">
            <a:avLst/>
          </a:prstGeom>
          <a:noFill/>
          <a:ln/>
        </p:spPr>
        <p:txBody>
          <a:bodyPr wrap="square" lIns="0" tIns="0" rIns="0" bIns="0" rtlCol="0" anchor="ctr"/>
          <a:lstStyle/>
          <a:p>
            <a:pPr marL="0" indent="0">
              <a:buNone/>
            </a:pPr>
            <a:r>
              <a:rPr lang="en-US" sz="1100" b="1" dirty="0">
                <a:solidFill>
                  <a:srgbClr val="B42318"/>
                </a:solidFill>
                <a:latin typeface="Aptos" pitchFamily="34" charset="0"/>
                <a:ea typeface="Aptos" pitchFamily="34" charset="-122"/>
                <a:cs typeface="Aptos" pitchFamily="34" charset="-120"/>
              </a:rPr>
              <a:t>AVOID</a:t>
            </a:r>
            <a:endParaRPr lang="en-US" sz="1100" dirty="0"/>
          </a:p>
        </p:txBody>
      </p:sp>
      <p:sp>
        <p:nvSpPr>
          <p:cNvPr id="24" name="Text 22"/>
          <p:cNvSpPr/>
          <p:nvPr/>
        </p:nvSpPr>
        <p:spPr>
          <a:xfrm>
            <a:off x="1444752" y="5742432"/>
            <a:ext cx="3429000" cy="256032"/>
          </a:xfrm>
          <a:prstGeom prst="rect">
            <a:avLst/>
          </a:prstGeom>
          <a:noFill/>
          <a:ln/>
        </p:spPr>
        <p:txBody>
          <a:bodyPr wrap="square" lIns="0" tIns="0" rIns="0" bIns="0" rtlCol="0" anchor="ctr"/>
          <a:lstStyle/>
          <a:p>
            <a:pPr marL="0" indent="0">
              <a:buNone/>
            </a:pPr>
            <a:r>
              <a:rPr lang="en-US" sz="1700" b="1" dirty="0">
                <a:solidFill>
                  <a:srgbClr val="B42318"/>
                </a:solidFill>
                <a:latin typeface="Aptos Display" pitchFamily="34" charset="0"/>
                <a:ea typeface="Aptos Display" pitchFamily="34" charset="-122"/>
                <a:cs typeface="Aptos Display" pitchFamily="34" charset="-120"/>
              </a:rPr>
              <a:t>“Do you want us to do everything?”</a:t>
            </a:r>
            <a:endParaRPr lang="en-US" sz="1700" dirty="0"/>
          </a:p>
        </p:txBody>
      </p:sp>
      <p:sp>
        <p:nvSpPr>
          <p:cNvPr id="25" name="Text 23"/>
          <p:cNvSpPr/>
          <p:nvPr/>
        </p:nvSpPr>
        <p:spPr>
          <a:xfrm>
            <a:off x="4736592" y="5760720"/>
            <a:ext cx="6510528" cy="228600"/>
          </a:xfrm>
          <a:prstGeom prst="rect">
            <a:avLst/>
          </a:prstGeom>
          <a:noFill/>
          <a:ln/>
        </p:spPr>
        <p:txBody>
          <a:bodyPr wrap="square" lIns="0" tIns="0" rIns="0" bIns="0" rtlCol="0" anchor="ctr"/>
          <a:lstStyle/>
          <a:p>
            <a:pPr marL="0" indent="0">
              <a:buNone/>
            </a:pPr>
            <a:r>
              <a:rPr lang="en-US" sz="1230" dirty="0">
                <a:solidFill>
                  <a:srgbClr val="1F2937"/>
                </a:solidFill>
                <a:latin typeface="Aptos" pitchFamily="34" charset="0"/>
                <a:ea typeface="Aptos" pitchFamily="34" charset="-122"/>
                <a:cs typeface="Aptos" pitchFamily="34" charset="-120"/>
              </a:rPr>
              <a:t>It does not explain what is at stake and can unintentionally frame limits as “less care.”</a:t>
            </a:r>
            <a:endParaRPr lang="en-US" sz="1230" dirty="0"/>
          </a:p>
        </p:txBody>
      </p:sp>
      <p:sp>
        <p:nvSpPr>
          <p:cNvPr id="26" name="Slide Number Placeholder 0"/>
          <p:cNvSpPr>
            <a:spLocks noGrp="1"/>
          </p:cNvSpPr>
          <p:nvPr>
            <p:ph type="sldNum" sz="quarter" idx="4294967295"/>
          </p:nvPr>
        </p:nvSpPr>
        <p:spPr>
          <a:xfrm>
            <a:off x="11631168" y="6483096"/>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667085"/>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30352" y="384048"/>
            <a:ext cx="10789920" cy="411480"/>
          </a:xfrm>
          <a:prstGeom prst="rect">
            <a:avLst/>
          </a:prstGeom>
          <a:noFill/>
          <a:ln/>
        </p:spPr>
        <p:txBody>
          <a:bodyPr wrap="square" lIns="0" tIns="0" rIns="0" bIns="0" rtlCol="0" anchor="ctr"/>
          <a:lstStyle/>
          <a:p>
            <a:pPr marL="0" indent="0">
              <a:buNone/>
            </a:pPr>
            <a:r>
              <a:rPr lang="en-US" sz="2700" b="1" dirty="0">
                <a:solidFill>
                  <a:srgbClr val="1F3A5F"/>
                </a:solidFill>
                <a:latin typeface="Aptos Display" pitchFamily="34" charset="0"/>
                <a:ea typeface="Aptos Display" pitchFamily="34" charset="-122"/>
                <a:cs typeface="Aptos Display" pitchFamily="34" charset="-120"/>
              </a:rPr>
              <a:t>Explain CPR, Respond, and Close the Loop</a:t>
            </a:r>
            <a:endParaRPr lang="en-US" sz="2700" dirty="0"/>
          </a:p>
        </p:txBody>
      </p:sp>
      <p:sp>
        <p:nvSpPr>
          <p:cNvPr id="3" name="Text 1"/>
          <p:cNvSpPr/>
          <p:nvPr/>
        </p:nvSpPr>
        <p:spPr>
          <a:xfrm>
            <a:off x="548640" y="832104"/>
            <a:ext cx="10789920" cy="256032"/>
          </a:xfrm>
          <a:prstGeom prst="rect">
            <a:avLst/>
          </a:prstGeom>
          <a:noFill/>
          <a:ln/>
        </p:spPr>
        <p:txBody>
          <a:bodyPr wrap="square" lIns="0" tIns="0" rIns="0" bIns="0" rtlCol="0" anchor="ctr"/>
          <a:lstStyle/>
          <a:p>
            <a:pPr marL="0" indent="0">
              <a:buNone/>
            </a:pPr>
            <a:r>
              <a:rPr lang="en-US" sz="1350" dirty="0">
                <a:solidFill>
                  <a:srgbClr val="667085"/>
                </a:solidFill>
                <a:latin typeface="Aptos" pitchFamily="34" charset="0"/>
                <a:ea typeface="Aptos" pitchFamily="34" charset="-122"/>
                <a:cs typeface="Aptos" pitchFamily="34" charset="-120"/>
              </a:rPr>
              <a:t>Present CPR as a package—not a menu—then pause, support, document, and revisit</a:t>
            </a:r>
            <a:endParaRPr lang="en-US" sz="1350" dirty="0"/>
          </a:p>
        </p:txBody>
      </p:sp>
      <p:sp>
        <p:nvSpPr>
          <p:cNvPr id="4" name="Shape 2"/>
          <p:cNvSpPr/>
          <p:nvPr/>
        </p:nvSpPr>
        <p:spPr>
          <a:xfrm>
            <a:off x="566928" y="1261872"/>
            <a:ext cx="4608576" cy="4517136"/>
          </a:xfrm>
          <a:prstGeom prst="roundRect">
            <a:avLst>
              <a:gd name="adj" fmla="val 1215"/>
            </a:avLst>
          </a:prstGeom>
          <a:solidFill>
            <a:srgbClr val="FFFFFF"/>
          </a:solidFill>
          <a:ln w="15240">
            <a:solidFill>
              <a:srgbClr val="D7DEE8"/>
            </a:solidFill>
            <a:prstDash val="solid"/>
          </a:ln>
        </p:spPr>
        <p:txBody>
          <a:bodyPr/>
          <a:lstStyle/>
          <a:p>
            <a:endParaRPr lang="en-US"/>
          </a:p>
        </p:txBody>
      </p:sp>
      <p:sp>
        <p:nvSpPr>
          <p:cNvPr id="5" name="Text 3"/>
          <p:cNvSpPr/>
          <p:nvPr/>
        </p:nvSpPr>
        <p:spPr>
          <a:xfrm>
            <a:off x="822960" y="1517904"/>
            <a:ext cx="4114800" cy="347472"/>
          </a:xfrm>
          <a:prstGeom prst="rect">
            <a:avLst/>
          </a:prstGeom>
          <a:noFill/>
          <a:ln/>
        </p:spPr>
        <p:txBody>
          <a:bodyPr wrap="square" lIns="0" tIns="0" rIns="0" bIns="0" rtlCol="0" anchor="ctr"/>
          <a:lstStyle/>
          <a:p>
            <a:pPr marL="0" indent="0">
              <a:buNone/>
            </a:pPr>
            <a:r>
              <a:rPr lang="en-US" sz="2050" b="1" dirty="0">
                <a:solidFill>
                  <a:srgbClr val="1F3A5F"/>
                </a:solidFill>
                <a:latin typeface="Aptos Display" pitchFamily="34" charset="0"/>
                <a:ea typeface="Aptos Display" pitchFamily="34" charset="-122"/>
                <a:cs typeface="Aptos Display" pitchFamily="34" charset="-120"/>
              </a:rPr>
              <a:t>CPR is a package of interventions</a:t>
            </a:r>
            <a:endParaRPr lang="en-US" sz="2050" dirty="0"/>
          </a:p>
        </p:txBody>
      </p:sp>
      <p:sp>
        <p:nvSpPr>
          <p:cNvPr id="6" name="Text 4"/>
          <p:cNvSpPr/>
          <p:nvPr/>
        </p:nvSpPr>
        <p:spPr>
          <a:xfrm>
            <a:off x="822960" y="1938528"/>
            <a:ext cx="4078224" cy="658368"/>
          </a:xfrm>
          <a:prstGeom prst="rect">
            <a:avLst/>
          </a:prstGeom>
          <a:noFill/>
          <a:ln/>
        </p:spPr>
        <p:txBody>
          <a:bodyPr wrap="square" lIns="254" tIns="254" rIns="254" bIns="254" rtlCol="0" anchor="ctr">
            <a:normAutofit/>
          </a:bodyPr>
          <a:lstStyle/>
          <a:p>
            <a:pPr marL="0" indent="0">
              <a:buNone/>
            </a:pPr>
            <a:r>
              <a:rPr lang="en-US" sz="1420" i="1" dirty="0">
                <a:solidFill>
                  <a:srgbClr val="1F2937"/>
                </a:solidFill>
                <a:latin typeface="Aptos" pitchFamily="34" charset="0"/>
                <a:ea typeface="Aptos" pitchFamily="34" charset="-122"/>
                <a:cs typeface="Aptos" pitchFamily="34" charset="-120"/>
              </a:rPr>
              <a:t>“If your heart were not pumping blood, we may attempt CPR to restore life. This can include:”</a:t>
            </a:r>
            <a:endParaRPr lang="en-US" sz="1420" dirty="0"/>
          </a:p>
        </p:txBody>
      </p:sp>
      <p:sp>
        <p:nvSpPr>
          <p:cNvPr id="7" name="Shape 5"/>
          <p:cNvSpPr/>
          <p:nvPr/>
        </p:nvSpPr>
        <p:spPr>
          <a:xfrm>
            <a:off x="841248" y="2724912"/>
            <a:ext cx="310896" cy="310896"/>
          </a:xfrm>
          <a:prstGeom prst="ellipse">
            <a:avLst/>
          </a:prstGeom>
          <a:solidFill>
            <a:srgbClr val="1F6F78"/>
          </a:solidFill>
          <a:ln w="12700">
            <a:solidFill>
              <a:srgbClr val="1F6F78"/>
            </a:solidFill>
            <a:prstDash val="solid"/>
          </a:ln>
        </p:spPr>
        <p:txBody>
          <a:bodyPr/>
          <a:lstStyle/>
          <a:p>
            <a:endParaRPr lang="en-US"/>
          </a:p>
        </p:txBody>
      </p:sp>
      <p:sp>
        <p:nvSpPr>
          <p:cNvPr id="8" name="Text 6"/>
          <p:cNvSpPr/>
          <p:nvPr/>
        </p:nvSpPr>
        <p:spPr>
          <a:xfrm>
            <a:off x="841248" y="2775204"/>
            <a:ext cx="310896" cy="146304"/>
          </a:xfrm>
          <a:prstGeom prst="rect">
            <a:avLst/>
          </a:prstGeom>
          <a:noFill/>
          <a:ln/>
        </p:spPr>
        <p:txBody>
          <a:bodyPr wrap="square" lIns="0" tIns="0" rIns="0" bIns="0" rtlCol="0" anchor="ctr"/>
          <a:lstStyle/>
          <a:p>
            <a:pPr marL="0" indent="0" algn="ctr">
              <a:buNone/>
            </a:pPr>
            <a:r>
              <a:rPr lang="en-US" sz="1050" b="1" dirty="0">
                <a:solidFill>
                  <a:srgbClr val="FFFFFF"/>
                </a:solidFill>
                <a:latin typeface="Aptos" pitchFamily="34" charset="0"/>
                <a:ea typeface="Aptos" pitchFamily="34" charset="-122"/>
                <a:cs typeface="Aptos" pitchFamily="34" charset="-120"/>
              </a:rPr>
              <a:t>1</a:t>
            </a:r>
            <a:endParaRPr lang="en-US" sz="1050" dirty="0"/>
          </a:p>
        </p:txBody>
      </p:sp>
      <p:sp>
        <p:nvSpPr>
          <p:cNvPr id="9" name="Text 7"/>
          <p:cNvSpPr/>
          <p:nvPr/>
        </p:nvSpPr>
        <p:spPr>
          <a:xfrm>
            <a:off x="1298448" y="2715768"/>
            <a:ext cx="2057400" cy="210312"/>
          </a:xfrm>
          <a:prstGeom prst="rect">
            <a:avLst/>
          </a:prstGeom>
          <a:noFill/>
          <a:ln/>
        </p:spPr>
        <p:txBody>
          <a:bodyPr wrap="square" lIns="0" tIns="0" rIns="0" bIns="0" rtlCol="0" anchor="ctr"/>
          <a:lstStyle/>
          <a:p>
            <a:pPr marL="0" indent="0">
              <a:buNone/>
            </a:pPr>
            <a:r>
              <a:rPr lang="en-US" sz="1510" b="1" dirty="0">
                <a:solidFill>
                  <a:srgbClr val="1F2937"/>
                </a:solidFill>
                <a:latin typeface="Aptos" pitchFamily="34" charset="0"/>
                <a:ea typeface="Aptos" pitchFamily="34" charset="-122"/>
                <a:cs typeface="Aptos" pitchFamily="34" charset="-120"/>
              </a:rPr>
              <a:t>Chest compressions</a:t>
            </a:r>
            <a:endParaRPr lang="en-US" sz="1510" dirty="0"/>
          </a:p>
        </p:txBody>
      </p:sp>
      <p:sp>
        <p:nvSpPr>
          <p:cNvPr id="10" name="Text 8"/>
          <p:cNvSpPr/>
          <p:nvPr/>
        </p:nvSpPr>
        <p:spPr>
          <a:xfrm>
            <a:off x="1298448" y="2971800"/>
            <a:ext cx="3429000" cy="256032"/>
          </a:xfrm>
          <a:prstGeom prst="rect">
            <a:avLst/>
          </a:prstGeom>
          <a:noFill/>
          <a:ln/>
        </p:spPr>
        <p:txBody>
          <a:bodyPr wrap="square" lIns="0" tIns="0" rIns="0" bIns="0" rtlCol="0" anchor="ctr"/>
          <a:lstStyle/>
          <a:p>
            <a:pPr marL="0" indent="0">
              <a:buNone/>
            </a:pPr>
            <a:r>
              <a:rPr lang="en-US" sz="1140" dirty="0">
                <a:solidFill>
                  <a:srgbClr val="667085"/>
                </a:solidFill>
                <a:latin typeface="Aptos" pitchFamily="34" charset="0"/>
                <a:ea typeface="Aptos" pitchFamily="34" charset="-122"/>
                <a:cs typeface="Aptos" pitchFamily="34" charset="-120"/>
              </a:rPr>
              <a:t>Pushing firmly on the chest to circulate blood</a:t>
            </a:r>
            <a:endParaRPr lang="en-US" sz="1140" dirty="0"/>
          </a:p>
        </p:txBody>
      </p:sp>
      <p:sp>
        <p:nvSpPr>
          <p:cNvPr id="11" name="Shape 9"/>
          <p:cNvSpPr/>
          <p:nvPr/>
        </p:nvSpPr>
        <p:spPr>
          <a:xfrm>
            <a:off x="841248" y="3438144"/>
            <a:ext cx="310896" cy="310896"/>
          </a:xfrm>
          <a:prstGeom prst="ellipse">
            <a:avLst/>
          </a:prstGeom>
          <a:solidFill>
            <a:srgbClr val="1F6F78"/>
          </a:solidFill>
          <a:ln w="12700">
            <a:solidFill>
              <a:srgbClr val="1F6F78"/>
            </a:solidFill>
            <a:prstDash val="solid"/>
          </a:ln>
        </p:spPr>
        <p:txBody>
          <a:bodyPr/>
          <a:lstStyle/>
          <a:p>
            <a:endParaRPr lang="en-US"/>
          </a:p>
        </p:txBody>
      </p:sp>
      <p:sp>
        <p:nvSpPr>
          <p:cNvPr id="12" name="Text 10"/>
          <p:cNvSpPr/>
          <p:nvPr/>
        </p:nvSpPr>
        <p:spPr>
          <a:xfrm>
            <a:off x="841248" y="3488436"/>
            <a:ext cx="310896" cy="146304"/>
          </a:xfrm>
          <a:prstGeom prst="rect">
            <a:avLst/>
          </a:prstGeom>
          <a:noFill/>
          <a:ln/>
        </p:spPr>
        <p:txBody>
          <a:bodyPr wrap="square" lIns="0" tIns="0" rIns="0" bIns="0" rtlCol="0" anchor="ctr"/>
          <a:lstStyle/>
          <a:p>
            <a:pPr marL="0" indent="0" algn="ctr">
              <a:buNone/>
            </a:pPr>
            <a:r>
              <a:rPr lang="en-US" sz="1050" b="1" dirty="0">
                <a:solidFill>
                  <a:srgbClr val="FFFFFF"/>
                </a:solidFill>
                <a:latin typeface="Aptos" pitchFamily="34" charset="0"/>
                <a:ea typeface="Aptos" pitchFamily="34" charset="-122"/>
                <a:cs typeface="Aptos" pitchFamily="34" charset="-120"/>
              </a:rPr>
              <a:t>2</a:t>
            </a:r>
            <a:endParaRPr lang="en-US" sz="1050" dirty="0"/>
          </a:p>
        </p:txBody>
      </p:sp>
      <p:sp>
        <p:nvSpPr>
          <p:cNvPr id="13" name="Text 11"/>
          <p:cNvSpPr/>
          <p:nvPr/>
        </p:nvSpPr>
        <p:spPr>
          <a:xfrm>
            <a:off x="1298448" y="3429000"/>
            <a:ext cx="2057400" cy="210312"/>
          </a:xfrm>
          <a:prstGeom prst="rect">
            <a:avLst/>
          </a:prstGeom>
          <a:noFill/>
          <a:ln/>
        </p:spPr>
        <p:txBody>
          <a:bodyPr wrap="square" lIns="0" tIns="0" rIns="0" bIns="0" rtlCol="0" anchor="ctr"/>
          <a:lstStyle/>
          <a:p>
            <a:pPr marL="0" indent="0">
              <a:buNone/>
            </a:pPr>
            <a:r>
              <a:rPr lang="en-US" sz="1510" b="1" dirty="0">
                <a:solidFill>
                  <a:srgbClr val="1F2937"/>
                </a:solidFill>
                <a:latin typeface="Aptos" pitchFamily="34" charset="0"/>
                <a:ea typeface="Aptos" pitchFamily="34" charset="-122"/>
                <a:cs typeface="Aptos" pitchFamily="34" charset="-120"/>
              </a:rPr>
              <a:t>Electrical shocks</a:t>
            </a:r>
            <a:endParaRPr lang="en-US" sz="1510" dirty="0"/>
          </a:p>
        </p:txBody>
      </p:sp>
      <p:sp>
        <p:nvSpPr>
          <p:cNvPr id="14" name="Text 12"/>
          <p:cNvSpPr/>
          <p:nvPr/>
        </p:nvSpPr>
        <p:spPr>
          <a:xfrm>
            <a:off x="1298448" y="3685032"/>
            <a:ext cx="3429000" cy="256032"/>
          </a:xfrm>
          <a:prstGeom prst="rect">
            <a:avLst/>
          </a:prstGeom>
          <a:noFill/>
          <a:ln/>
        </p:spPr>
        <p:txBody>
          <a:bodyPr wrap="square" lIns="0" tIns="0" rIns="0" bIns="0" rtlCol="0" anchor="ctr"/>
          <a:lstStyle/>
          <a:p>
            <a:pPr marL="0" indent="0">
              <a:buNone/>
            </a:pPr>
            <a:r>
              <a:rPr lang="en-US" sz="1140" dirty="0">
                <a:solidFill>
                  <a:srgbClr val="667085"/>
                </a:solidFill>
                <a:latin typeface="Aptos" pitchFamily="34" charset="0"/>
                <a:ea typeface="Aptos" pitchFamily="34" charset="-122"/>
                <a:cs typeface="Aptos" pitchFamily="34" charset="-120"/>
              </a:rPr>
              <a:t>Trying to restore an effective heart rhythm</a:t>
            </a:r>
            <a:endParaRPr lang="en-US" sz="1140" dirty="0"/>
          </a:p>
        </p:txBody>
      </p:sp>
      <p:sp>
        <p:nvSpPr>
          <p:cNvPr id="15" name="Shape 13"/>
          <p:cNvSpPr/>
          <p:nvPr/>
        </p:nvSpPr>
        <p:spPr>
          <a:xfrm>
            <a:off x="841248" y="4151376"/>
            <a:ext cx="310896" cy="310896"/>
          </a:xfrm>
          <a:prstGeom prst="ellipse">
            <a:avLst/>
          </a:prstGeom>
          <a:solidFill>
            <a:srgbClr val="1F6F78"/>
          </a:solidFill>
          <a:ln w="12700">
            <a:solidFill>
              <a:srgbClr val="1F6F78"/>
            </a:solidFill>
            <a:prstDash val="solid"/>
          </a:ln>
        </p:spPr>
        <p:txBody>
          <a:bodyPr/>
          <a:lstStyle/>
          <a:p>
            <a:endParaRPr lang="en-US"/>
          </a:p>
        </p:txBody>
      </p:sp>
      <p:sp>
        <p:nvSpPr>
          <p:cNvPr id="16" name="Text 14"/>
          <p:cNvSpPr/>
          <p:nvPr/>
        </p:nvSpPr>
        <p:spPr>
          <a:xfrm>
            <a:off x="841248" y="4201668"/>
            <a:ext cx="310896" cy="146304"/>
          </a:xfrm>
          <a:prstGeom prst="rect">
            <a:avLst/>
          </a:prstGeom>
          <a:noFill/>
          <a:ln/>
        </p:spPr>
        <p:txBody>
          <a:bodyPr wrap="square" lIns="0" tIns="0" rIns="0" bIns="0" rtlCol="0" anchor="ctr"/>
          <a:lstStyle/>
          <a:p>
            <a:pPr marL="0" indent="0" algn="ctr">
              <a:buNone/>
            </a:pPr>
            <a:r>
              <a:rPr lang="en-US" sz="1050" b="1" dirty="0">
                <a:solidFill>
                  <a:srgbClr val="FFFFFF"/>
                </a:solidFill>
                <a:latin typeface="Aptos" pitchFamily="34" charset="0"/>
                <a:ea typeface="Aptos" pitchFamily="34" charset="-122"/>
                <a:cs typeface="Aptos" pitchFamily="34" charset="-120"/>
              </a:rPr>
              <a:t>3</a:t>
            </a:r>
            <a:endParaRPr lang="en-US" sz="1050" dirty="0"/>
          </a:p>
        </p:txBody>
      </p:sp>
      <p:sp>
        <p:nvSpPr>
          <p:cNvPr id="17" name="Text 15"/>
          <p:cNvSpPr/>
          <p:nvPr/>
        </p:nvSpPr>
        <p:spPr>
          <a:xfrm>
            <a:off x="1298448" y="4142232"/>
            <a:ext cx="2057400" cy="210312"/>
          </a:xfrm>
          <a:prstGeom prst="rect">
            <a:avLst/>
          </a:prstGeom>
          <a:noFill/>
          <a:ln/>
        </p:spPr>
        <p:txBody>
          <a:bodyPr wrap="square" lIns="0" tIns="0" rIns="0" bIns="0" rtlCol="0" anchor="ctr"/>
          <a:lstStyle/>
          <a:p>
            <a:pPr marL="0" indent="0">
              <a:buNone/>
            </a:pPr>
            <a:r>
              <a:rPr lang="en-US" sz="1510" b="1" dirty="0">
                <a:solidFill>
                  <a:srgbClr val="1F2937"/>
                </a:solidFill>
                <a:latin typeface="Aptos" pitchFamily="34" charset="0"/>
                <a:ea typeface="Aptos" pitchFamily="34" charset="-122"/>
                <a:cs typeface="Aptos" pitchFamily="34" charset="-120"/>
              </a:rPr>
              <a:t>Intubation + ventilator</a:t>
            </a:r>
            <a:endParaRPr lang="en-US" sz="1510" dirty="0"/>
          </a:p>
        </p:txBody>
      </p:sp>
      <p:sp>
        <p:nvSpPr>
          <p:cNvPr id="18" name="Text 16"/>
          <p:cNvSpPr/>
          <p:nvPr/>
        </p:nvSpPr>
        <p:spPr>
          <a:xfrm>
            <a:off x="1298448" y="4398264"/>
            <a:ext cx="3429000" cy="256032"/>
          </a:xfrm>
          <a:prstGeom prst="rect">
            <a:avLst/>
          </a:prstGeom>
          <a:noFill/>
          <a:ln/>
        </p:spPr>
        <p:txBody>
          <a:bodyPr wrap="square" lIns="0" tIns="0" rIns="0" bIns="0" rtlCol="0" anchor="ctr"/>
          <a:lstStyle/>
          <a:p>
            <a:pPr marL="0" indent="0">
              <a:buNone/>
            </a:pPr>
            <a:r>
              <a:rPr lang="en-US" sz="1140" dirty="0">
                <a:solidFill>
                  <a:srgbClr val="667085"/>
                </a:solidFill>
                <a:latin typeface="Aptos" pitchFamily="34" charset="0"/>
                <a:ea typeface="Aptos" pitchFamily="34" charset="-122"/>
                <a:cs typeface="Aptos" pitchFamily="34" charset="-120"/>
              </a:rPr>
              <a:t>A breathing tube and machine support</a:t>
            </a:r>
            <a:endParaRPr lang="en-US" sz="1140" dirty="0"/>
          </a:p>
        </p:txBody>
      </p:sp>
      <p:sp>
        <p:nvSpPr>
          <p:cNvPr id="19" name="Shape 17"/>
          <p:cNvSpPr/>
          <p:nvPr/>
        </p:nvSpPr>
        <p:spPr>
          <a:xfrm>
            <a:off x="822960" y="5010912"/>
            <a:ext cx="4096512" cy="530352"/>
          </a:xfrm>
          <a:prstGeom prst="roundRect">
            <a:avLst>
              <a:gd name="adj" fmla="val 6897"/>
            </a:avLst>
          </a:prstGeom>
          <a:solidFill>
            <a:srgbClr val="FFF7E8"/>
          </a:solidFill>
          <a:ln w="12700">
            <a:solidFill>
              <a:srgbClr val="F3D59C"/>
            </a:solidFill>
            <a:prstDash val="solid"/>
          </a:ln>
        </p:spPr>
        <p:txBody>
          <a:bodyPr/>
          <a:lstStyle/>
          <a:p>
            <a:endParaRPr lang="en-US"/>
          </a:p>
        </p:txBody>
      </p:sp>
      <p:sp>
        <p:nvSpPr>
          <p:cNvPr id="20" name="Text 18"/>
          <p:cNvSpPr/>
          <p:nvPr/>
        </p:nvSpPr>
        <p:spPr>
          <a:xfrm>
            <a:off x="987552" y="5138928"/>
            <a:ext cx="3767328" cy="246888"/>
          </a:xfrm>
          <a:prstGeom prst="rect">
            <a:avLst/>
          </a:prstGeom>
          <a:noFill/>
          <a:ln/>
        </p:spPr>
        <p:txBody>
          <a:bodyPr wrap="square" lIns="0" tIns="0" rIns="0" bIns="0" rtlCol="0" anchor="ctr">
            <a:normAutofit fontScale="70000" lnSpcReduction="20000"/>
          </a:bodyPr>
          <a:lstStyle/>
          <a:p>
            <a:pPr marL="0" indent="0">
              <a:buNone/>
            </a:pPr>
            <a:r>
              <a:rPr lang="en-US" sz="1250" b="1" i="1" dirty="0">
                <a:solidFill>
                  <a:srgbClr val="B7791F"/>
                </a:solidFill>
                <a:latin typeface="Aptos" pitchFamily="34" charset="0"/>
                <a:ea typeface="Aptos" pitchFamily="34" charset="-122"/>
                <a:cs typeface="Aptos" pitchFamily="34" charset="-120"/>
              </a:rPr>
              <a:t>“CPR does not always lead to survival or recovery, which is why I ask everyone.”</a:t>
            </a:r>
            <a:endParaRPr lang="en-US" sz="1250" dirty="0"/>
          </a:p>
        </p:txBody>
      </p:sp>
      <p:sp>
        <p:nvSpPr>
          <p:cNvPr id="21" name="Shape 19"/>
          <p:cNvSpPr/>
          <p:nvPr/>
        </p:nvSpPr>
        <p:spPr>
          <a:xfrm>
            <a:off x="5394960" y="1261872"/>
            <a:ext cx="6217920" cy="2103120"/>
          </a:xfrm>
          <a:prstGeom prst="roundRect">
            <a:avLst>
              <a:gd name="adj" fmla="val 2609"/>
            </a:avLst>
          </a:prstGeom>
          <a:solidFill>
            <a:srgbClr val="E7F3F4"/>
          </a:solidFill>
          <a:ln w="12700">
            <a:solidFill>
              <a:srgbClr val="B8DADC"/>
            </a:solidFill>
            <a:prstDash val="solid"/>
          </a:ln>
        </p:spPr>
        <p:txBody>
          <a:bodyPr/>
          <a:lstStyle/>
          <a:p>
            <a:endParaRPr lang="en-US"/>
          </a:p>
        </p:txBody>
      </p:sp>
      <p:sp>
        <p:nvSpPr>
          <p:cNvPr id="22" name="Text 20"/>
          <p:cNvSpPr/>
          <p:nvPr/>
        </p:nvSpPr>
        <p:spPr>
          <a:xfrm>
            <a:off x="5650992" y="1517904"/>
            <a:ext cx="5650992" cy="329184"/>
          </a:xfrm>
          <a:prstGeom prst="rect">
            <a:avLst/>
          </a:prstGeom>
          <a:noFill/>
          <a:ln/>
        </p:spPr>
        <p:txBody>
          <a:bodyPr wrap="square" lIns="0" tIns="0" rIns="0" bIns="0" rtlCol="0" anchor="ctr"/>
          <a:lstStyle/>
          <a:p>
            <a:pPr marL="0" indent="0">
              <a:buNone/>
            </a:pPr>
            <a:r>
              <a:rPr lang="en-US" sz="2000" b="1" dirty="0">
                <a:solidFill>
                  <a:srgbClr val="1F3A5F"/>
                </a:solidFill>
                <a:latin typeface="Aptos Display" pitchFamily="34" charset="0"/>
                <a:ea typeface="Aptos Display" pitchFamily="34" charset="-122"/>
                <a:cs typeface="Aptos Display" pitchFamily="34" charset="-120"/>
              </a:rPr>
              <a:t>Pause, respond, and reassure</a:t>
            </a:r>
            <a:endParaRPr lang="en-US" sz="2000" dirty="0"/>
          </a:p>
        </p:txBody>
      </p:sp>
      <p:sp>
        <p:nvSpPr>
          <p:cNvPr id="23" name="Text 21"/>
          <p:cNvSpPr/>
          <p:nvPr/>
        </p:nvSpPr>
        <p:spPr>
          <a:xfrm>
            <a:off x="5650992" y="1956816"/>
            <a:ext cx="5605272" cy="1078992"/>
          </a:xfrm>
          <a:prstGeom prst="rect">
            <a:avLst/>
          </a:prstGeom>
          <a:noFill/>
          <a:ln/>
        </p:spPr>
        <p:txBody>
          <a:bodyPr wrap="square" lIns="254" tIns="254" rIns="254" bIns="254" rtlCol="0" anchor="ctr">
            <a:normAutofit/>
          </a:bodyPr>
          <a:lstStyle/>
          <a:p>
            <a:pPr marL="0" indent="0">
              <a:buNone/>
            </a:pPr>
            <a:r>
              <a:rPr lang="en-US" sz="1400" b="1" dirty="0">
                <a:solidFill>
                  <a:srgbClr val="1F6F78"/>
                </a:solidFill>
                <a:latin typeface="Aptos" pitchFamily="34" charset="0"/>
                <a:ea typeface="Aptos" pitchFamily="34" charset="-122"/>
                <a:cs typeface="Aptos" pitchFamily="34" charset="-120"/>
              </a:rPr>
              <a:t>Empathize: </a:t>
            </a:r>
            <a:r>
              <a:rPr lang="en-US" sz="1400" dirty="0">
                <a:solidFill>
                  <a:srgbClr val="1F2937"/>
                </a:solidFill>
                <a:latin typeface="Aptos" pitchFamily="34" charset="0"/>
                <a:ea typeface="Aptos" pitchFamily="34" charset="-122"/>
                <a:cs typeface="Aptos" pitchFamily="34" charset="-120"/>
              </a:rPr>
              <a:t>“I know this can be upsetting to discuss.”
</a:t>
            </a:r>
            <a:r>
              <a:rPr lang="en-US" sz="1400" b="1" dirty="0">
                <a:solidFill>
                  <a:srgbClr val="1F6F78"/>
                </a:solidFill>
                <a:latin typeface="Aptos" pitchFamily="34" charset="0"/>
                <a:ea typeface="Aptos" pitchFamily="34" charset="-122"/>
                <a:cs typeface="Aptos" pitchFamily="34" charset="-120"/>
              </a:rPr>
              <a:t>Reassure: </a:t>
            </a:r>
            <a:r>
              <a:rPr lang="en-US" sz="1400" dirty="0">
                <a:solidFill>
                  <a:srgbClr val="1F2937"/>
                </a:solidFill>
                <a:latin typeface="Aptos" pitchFamily="34" charset="0"/>
                <a:ea typeface="Aptos" pitchFamily="34" charset="-122"/>
                <a:cs typeface="Aptos" pitchFamily="34" charset="-120"/>
              </a:rPr>
              <a:t>“I do not think it is likely we will face this during this admission.”
</a:t>
            </a:r>
            <a:r>
              <a:rPr lang="en-US" sz="1400" b="1" dirty="0">
                <a:solidFill>
                  <a:srgbClr val="1F6F78"/>
                </a:solidFill>
                <a:latin typeface="Aptos" pitchFamily="34" charset="0"/>
                <a:ea typeface="Aptos" pitchFamily="34" charset="-122"/>
                <a:cs typeface="Aptos" pitchFamily="34" charset="-120"/>
              </a:rPr>
              <a:t>Explore: </a:t>
            </a:r>
            <a:r>
              <a:rPr lang="en-US" sz="1400" dirty="0">
                <a:solidFill>
                  <a:srgbClr val="1F2937"/>
                </a:solidFill>
                <a:latin typeface="Aptos" pitchFamily="34" charset="0"/>
                <a:ea typeface="Aptos" pitchFamily="34" charset="-122"/>
                <a:cs typeface="Aptos" pitchFamily="34" charset="-120"/>
              </a:rPr>
              <a:t>“Some people would accept all of these treatments for a chance of recovery; others would not. What matters most to you?”</a:t>
            </a:r>
            <a:endParaRPr lang="en-US" sz="1400" dirty="0"/>
          </a:p>
        </p:txBody>
      </p:sp>
      <p:sp>
        <p:nvSpPr>
          <p:cNvPr id="24" name="Shape 22"/>
          <p:cNvSpPr/>
          <p:nvPr/>
        </p:nvSpPr>
        <p:spPr>
          <a:xfrm>
            <a:off x="5394960" y="3584448"/>
            <a:ext cx="2999232" cy="2194560"/>
          </a:xfrm>
          <a:prstGeom prst="roundRect">
            <a:avLst>
              <a:gd name="adj" fmla="val 2500"/>
            </a:avLst>
          </a:prstGeom>
          <a:solidFill>
            <a:srgbClr val="FFFFFF"/>
          </a:solidFill>
          <a:ln w="12700">
            <a:solidFill>
              <a:srgbClr val="D7DEE8"/>
            </a:solidFill>
            <a:prstDash val="solid"/>
          </a:ln>
        </p:spPr>
        <p:txBody>
          <a:bodyPr/>
          <a:lstStyle/>
          <a:p>
            <a:endParaRPr lang="en-US"/>
          </a:p>
        </p:txBody>
      </p:sp>
      <p:sp>
        <p:nvSpPr>
          <p:cNvPr id="25" name="Text 23"/>
          <p:cNvSpPr/>
          <p:nvPr/>
        </p:nvSpPr>
        <p:spPr>
          <a:xfrm>
            <a:off x="5641848" y="3813048"/>
            <a:ext cx="2523744" cy="484632"/>
          </a:xfrm>
          <a:prstGeom prst="rect">
            <a:avLst/>
          </a:prstGeom>
          <a:noFill/>
          <a:ln/>
        </p:spPr>
        <p:txBody>
          <a:bodyPr wrap="square" lIns="0" tIns="0" rIns="0" bIns="0" rtlCol="0" anchor="ctr"/>
          <a:lstStyle/>
          <a:p>
            <a:pPr marL="0" indent="0">
              <a:buNone/>
            </a:pPr>
            <a:r>
              <a:rPr lang="en-US" sz="1720" b="1" dirty="0">
                <a:solidFill>
                  <a:srgbClr val="1F3A5F"/>
                </a:solidFill>
                <a:latin typeface="Aptos Display" pitchFamily="34" charset="0"/>
                <a:ea typeface="Aptos Display" pitchFamily="34" charset="-122"/>
                <a:cs typeface="Aptos Display" pitchFamily="34" charset="-120"/>
              </a:rPr>
              <a:t>When more context is needed</a:t>
            </a:r>
            <a:endParaRPr lang="en-US" sz="1720" dirty="0"/>
          </a:p>
        </p:txBody>
      </p:sp>
      <p:sp>
        <p:nvSpPr>
          <p:cNvPr id="26" name="Text 24"/>
          <p:cNvSpPr/>
          <p:nvPr/>
        </p:nvSpPr>
        <p:spPr>
          <a:xfrm>
            <a:off x="5641848" y="4370832"/>
            <a:ext cx="2496312" cy="658368"/>
          </a:xfrm>
          <a:prstGeom prst="rect">
            <a:avLst/>
          </a:prstGeom>
          <a:noFill/>
          <a:ln/>
        </p:spPr>
        <p:txBody>
          <a:bodyPr wrap="square" lIns="127" tIns="127" rIns="127" bIns="127" rtlCol="0" anchor="ctr">
            <a:normAutofit/>
          </a:bodyPr>
          <a:lstStyle/>
          <a:p>
            <a:pPr marL="0" indent="0">
              <a:buNone/>
            </a:pPr>
            <a:r>
              <a:rPr lang="en-US" sz="1410" i="1" dirty="0">
                <a:solidFill>
                  <a:srgbClr val="1F2937"/>
                </a:solidFill>
                <a:latin typeface="Aptos" pitchFamily="34" charset="0"/>
                <a:ea typeface="Aptos" pitchFamily="34" charset="-122"/>
                <a:cs typeface="Aptos" pitchFamily="34" charset="-120"/>
              </a:rPr>
              <a:t>“Overall, about 1 in 7 patients survive the hospitalization after in-hospital CPR.”</a:t>
            </a:r>
            <a:endParaRPr lang="en-US" sz="1410" dirty="0"/>
          </a:p>
        </p:txBody>
      </p:sp>
      <p:sp>
        <p:nvSpPr>
          <p:cNvPr id="27" name="Text 25"/>
          <p:cNvSpPr/>
          <p:nvPr/>
        </p:nvSpPr>
        <p:spPr>
          <a:xfrm>
            <a:off x="5641848" y="5129784"/>
            <a:ext cx="2496312" cy="384048"/>
          </a:xfrm>
          <a:prstGeom prst="rect">
            <a:avLst/>
          </a:prstGeom>
          <a:noFill/>
          <a:ln/>
        </p:spPr>
        <p:txBody>
          <a:bodyPr wrap="square" lIns="0" tIns="0" rIns="0" bIns="0" rtlCol="0" anchor="ctr">
            <a:normAutofit/>
          </a:bodyPr>
          <a:lstStyle/>
          <a:p>
            <a:pPr marL="0" indent="0">
              <a:buNone/>
            </a:pPr>
            <a:r>
              <a:rPr lang="en-US" sz="1080" dirty="0">
                <a:solidFill>
                  <a:srgbClr val="667085"/>
                </a:solidFill>
                <a:latin typeface="Aptos" pitchFamily="34" charset="0"/>
                <a:ea typeface="Aptos" pitchFamily="34" charset="-122"/>
                <a:cs typeface="Aptos" pitchFamily="34" charset="-120"/>
              </a:rPr>
              <a:t>Tailor prognostic detail to the patient, diagnosis, and local data.</a:t>
            </a:r>
            <a:endParaRPr lang="en-US" sz="1080" dirty="0"/>
          </a:p>
        </p:txBody>
      </p:sp>
      <p:sp>
        <p:nvSpPr>
          <p:cNvPr id="28" name="Shape 26"/>
          <p:cNvSpPr/>
          <p:nvPr/>
        </p:nvSpPr>
        <p:spPr>
          <a:xfrm>
            <a:off x="8613648" y="3584448"/>
            <a:ext cx="2999232" cy="2194560"/>
          </a:xfrm>
          <a:prstGeom prst="roundRect">
            <a:avLst>
              <a:gd name="adj" fmla="val 2500"/>
            </a:avLst>
          </a:prstGeom>
          <a:solidFill>
            <a:srgbClr val="E9F6EF"/>
          </a:solidFill>
          <a:ln w="12700">
            <a:solidFill>
              <a:srgbClr val="B8DEC9"/>
            </a:solidFill>
            <a:prstDash val="solid"/>
          </a:ln>
        </p:spPr>
        <p:txBody>
          <a:bodyPr/>
          <a:lstStyle/>
          <a:p>
            <a:endParaRPr lang="en-US"/>
          </a:p>
        </p:txBody>
      </p:sp>
      <p:sp>
        <p:nvSpPr>
          <p:cNvPr id="29" name="Text 27"/>
          <p:cNvSpPr/>
          <p:nvPr/>
        </p:nvSpPr>
        <p:spPr>
          <a:xfrm>
            <a:off x="8869680" y="3822192"/>
            <a:ext cx="2487168" cy="310896"/>
          </a:xfrm>
          <a:prstGeom prst="rect">
            <a:avLst/>
          </a:prstGeom>
          <a:noFill/>
          <a:ln/>
        </p:spPr>
        <p:txBody>
          <a:bodyPr wrap="square" lIns="0" tIns="0" rIns="0" bIns="0" rtlCol="0" anchor="ctr"/>
          <a:lstStyle/>
          <a:p>
            <a:pPr marL="0" indent="0">
              <a:buNone/>
            </a:pPr>
            <a:r>
              <a:rPr lang="en-US" sz="1850" b="1" dirty="0">
                <a:solidFill>
                  <a:srgbClr val="1F3A5F"/>
                </a:solidFill>
                <a:latin typeface="Aptos Display" pitchFamily="34" charset="0"/>
                <a:ea typeface="Aptos Display" pitchFamily="34" charset="-122"/>
                <a:cs typeface="Aptos Display" pitchFamily="34" charset="-120"/>
              </a:rPr>
              <a:t>Close the loop</a:t>
            </a:r>
            <a:endParaRPr lang="en-US" sz="1850" dirty="0"/>
          </a:p>
        </p:txBody>
      </p:sp>
      <p:sp>
        <p:nvSpPr>
          <p:cNvPr id="30" name="Text 28"/>
          <p:cNvSpPr/>
          <p:nvPr/>
        </p:nvSpPr>
        <p:spPr>
          <a:xfrm>
            <a:off x="8869680" y="4251960"/>
            <a:ext cx="2414016" cy="950976"/>
          </a:xfrm>
          <a:prstGeom prst="rect">
            <a:avLst/>
          </a:prstGeom>
          <a:noFill/>
          <a:ln/>
        </p:spPr>
        <p:txBody>
          <a:bodyPr wrap="square" lIns="254" tIns="254" rIns="254" bIns="254" rtlCol="0" anchor="ctr">
            <a:normAutofit lnSpcReduction="10000"/>
          </a:bodyPr>
          <a:lstStyle/>
          <a:p>
            <a:pPr marL="0" indent="0">
              <a:buNone/>
            </a:pPr>
            <a:r>
              <a:rPr lang="en-US" sz="1320" dirty="0">
                <a:solidFill>
                  <a:srgbClr val="1F2937"/>
                </a:solidFill>
                <a:latin typeface="Aptos" pitchFamily="34" charset="0"/>
                <a:ea typeface="Aptos" pitchFamily="34" charset="-122"/>
                <a:cs typeface="Aptos" pitchFamily="34" charset="-120"/>
              </a:rPr>
              <a:t>• Thank the patient</a:t>
            </a:r>
            <a:endParaRPr lang="en-US" sz="1320" dirty="0"/>
          </a:p>
          <a:p>
            <a:pPr marL="0" indent="0">
              <a:buNone/>
            </a:pPr>
            <a:r>
              <a:rPr lang="en-US" sz="1320" dirty="0">
                <a:solidFill>
                  <a:srgbClr val="1F2937"/>
                </a:solidFill>
                <a:latin typeface="Aptos" pitchFamily="34" charset="0"/>
                <a:ea typeface="Aptos" pitchFamily="34" charset="-122"/>
                <a:cs typeface="Aptos" pitchFamily="34" charset="-120"/>
              </a:rPr>
              <a:t>• Confirm the selected order</a:t>
            </a:r>
            <a:endParaRPr lang="en-US" sz="1320" dirty="0"/>
          </a:p>
          <a:p>
            <a:pPr marL="0" indent="0">
              <a:buNone/>
            </a:pPr>
            <a:r>
              <a:rPr lang="en-US" sz="1320" dirty="0">
                <a:solidFill>
                  <a:srgbClr val="1F2937"/>
                </a:solidFill>
                <a:latin typeface="Aptos" pitchFamily="34" charset="0"/>
                <a:ea typeface="Aptos" pitchFamily="34" charset="-122"/>
                <a:cs typeface="Aptos" pitchFamily="34" charset="-120"/>
              </a:rPr>
              <a:t>• Document the discussion</a:t>
            </a:r>
            <a:endParaRPr lang="en-US" sz="1320" dirty="0"/>
          </a:p>
          <a:p>
            <a:pPr marL="0" indent="0">
              <a:buNone/>
            </a:pPr>
            <a:r>
              <a:rPr lang="en-US" sz="1320" dirty="0">
                <a:solidFill>
                  <a:srgbClr val="1F2937"/>
                </a:solidFill>
                <a:latin typeface="Aptos" pitchFamily="34" charset="0"/>
                <a:ea typeface="Aptos" pitchFamily="34" charset="-122"/>
                <a:cs typeface="Aptos" pitchFamily="34" charset="-120"/>
              </a:rPr>
              <a:t>• Revisit as the clinical picture evolves</a:t>
            </a:r>
            <a:endParaRPr lang="en-US" sz="1320" dirty="0"/>
          </a:p>
        </p:txBody>
      </p:sp>
      <p:sp>
        <p:nvSpPr>
          <p:cNvPr id="31" name="Text 29"/>
          <p:cNvSpPr/>
          <p:nvPr/>
        </p:nvSpPr>
        <p:spPr>
          <a:xfrm>
            <a:off x="8869680" y="5285232"/>
            <a:ext cx="2432304" cy="292608"/>
          </a:xfrm>
          <a:prstGeom prst="rect">
            <a:avLst/>
          </a:prstGeom>
          <a:noFill/>
          <a:ln/>
        </p:spPr>
        <p:txBody>
          <a:bodyPr wrap="square" lIns="0" tIns="0" rIns="0" bIns="0" rtlCol="0" anchor="ctr">
            <a:normAutofit fontScale="92500" lnSpcReduction="20000"/>
          </a:bodyPr>
          <a:lstStyle/>
          <a:p>
            <a:pPr marL="0" indent="0">
              <a:buNone/>
            </a:pPr>
            <a:r>
              <a:rPr lang="en-US" sz="1180" b="1" i="1" dirty="0">
                <a:solidFill>
                  <a:srgbClr val="287A5A"/>
                </a:solidFill>
                <a:latin typeface="Aptos" pitchFamily="34" charset="0"/>
                <a:ea typeface="Aptos" pitchFamily="34" charset="-122"/>
                <a:cs typeface="Aptos" pitchFamily="34" charset="-120"/>
              </a:rPr>
              <a:t>“As we learn more, I may ask to revisit this with you.”</a:t>
            </a:r>
            <a:endParaRPr lang="en-US" sz="1180" dirty="0"/>
          </a:p>
        </p:txBody>
      </p:sp>
      <p:sp>
        <p:nvSpPr>
          <p:cNvPr id="32" name="Shape 30"/>
          <p:cNvSpPr/>
          <p:nvPr/>
        </p:nvSpPr>
        <p:spPr>
          <a:xfrm>
            <a:off x="566928" y="5961888"/>
            <a:ext cx="11045952" cy="347472"/>
          </a:xfrm>
          <a:prstGeom prst="roundRect">
            <a:avLst>
              <a:gd name="adj" fmla="val 7895"/>
            </a:avLst>
          </a:prstGeom>
          <a:solidFill>
            <a:srgbClr val="F2F4F7"/>
          </a:solidFill>
          <a:ln w="10160">
            <a:solidFill>
              <a:srgbClr val="E4E7EC"/>
            </a:solidFill>
            <a:prstDash val="solid"/>
          </a:ln>
        </p:spPr>
        <p:txBody>
          <a:bodyPr/>
          <a:lstStyle/>
          <a:p>
            <a:endParaRPr lang="en-US"/>
          </a:p>
        </p:txBody>
      </p:sp>
      <p:sp>
        <p:nvSpPr>
          <p:cNvPr id="33" name="Text 31"/>
          <p:cNvSpPr/>
          <p:nvPr/>
        </p:nvSpPr>
        <p:spPr>
          <a:xfrm>
            <a:off x="758952" y="6044184"/>
            <a:ext cx="10661904" cy="164592"/>
          </a:xfrm>
          <a:prstGeom prst="rect">
            <a:avLst/>
          </a:prstGeom>
          <a:noFill/>
          <a:ln/>
        </p:spPr>
        <p:txBody>
          <a:bodyPr wrap="square" lIns="0" tIns="0" rIns="0" bIns="0" rtlCol="0" anchor="ctr">
            <a:normAutofit/>
          </a:bodyPr>
          <a:lstStyle/>
          <a:p>
            <a:pPr marL="0" indent="0" algn="ctr">
              <a:buNone/>
            </a:pPr>
            <a:r>
              <a:rPr lang="en-US" sz="1080" dirty="0">
                <a:solidFill>
                  <a:srgbClr val="1F2937"/>
                </a:solidFill>
                <a:latin typeface="Aptos" pitchFamily="34" charset="0"/>
                <a:ea typeface="Aptos" pitchFamily="34" charset="-122"/>
                <a:cs typeface="Aptos" pitchFamily="34" charset="-120"/>
              </a:rPr>
              <a:t>Clarify separately when appropriate: intubation for progressive respiratory failure without cardiac arrest has different indications and outcomes than CPR after arrest.</a:t>
            </a:r>
            <a:endParaRPr lang="en-US" sz="1080" dirty="0"/>
          </a:p>
        </p:txBody>
      </p:sp>
      <p:sp>
        <p:nvSpPr>
          <p:cNvPr id="34" name="Slide Number Placeholder 0"/>
          <p:cNvSpPr>
            <a:spLocks noGrp="1"/>
          </p:cNvSpPr>
          <p:nvPr>
            <p:ph type="sldNum" sz="quarter" idx="4294967295"/>
          </p:nvPr>
        </p:nvSpPr>
        <p:spPr>
          <a:xfrm>
            <a:off x="11631168" y="6483096"/>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667085"/>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ABAAE-1505-EE60-2903-152301B75765}"/>
              </a:ext>
            </a:extLst>
          </p:cNvPr>
          <p:cNvSpPr>
            <a:spLocks noGrp="1"/>
          </p:cNvSpPr>
          <p:nvPr>
            <p:ph type="title"/>
          </p:nvPr>
        </p:nvSpPr>
        <p:spPr/>
        <p:txBody>
          <a:bodyPr>
            <a:normAutofit fontScale="90000"/>
          </a:bodyPr>
          <a:lstStyle/>
          <a:p>
            <a:r>
              <a:rPr lang="en-US" b="1" dirty="0"/>
              <a:t>Identify the Surrogate Early</a:t>
            </a:r>
            <a:br>
              <a:rPr lang="en-US" b="1" dirty="0"/>
            </a:br>
            <a:endParaRPr lang="en-US" dirty="0"/>
          </a:p>
        </p:txBody>
      </p:sp>
      <p:sp>
        <p:nvSpPr>
          <p:cNvPr id="3" name="Content Placeholder 2">
            <a:extLst>
              <a:ext uri="{FF2B5EF4-FFF2-40B4-BE49-F238E27FC236}">
                <a16:creationId xmlns:a16="http://schemas.microsoft.com/office/drawing/2014/main" id="{ADE29DF6-C92F-E8E4-61D1-6C7C8C9B9669}"/>
              </a:ext>
            </a:extLst>
          </p:cNvPr>
          <p:cNvSpPr>
            <a:spLocks noGrp="1"/>
          </p:cNvSpPr>
          <p:nvPr>
            <p:ph idx="1"/>
          </p:nvPr>
        </p:nvSpPr>
        <p:spPr/>
        <p:txBody>
          <a:bodyPr/>
          <a:lstStyle/>
          <a:p>
            <a:pPr marL="285750" indent="-285750">
              <a:buFont typeface="Arial" panose="020B0604020202020204" pitchFamily="34" charset="0"/>
              <a:buChar char="•"/>
            </a:pPr>
            <a:r>
              <a:rPr lang="en-US" dirty="0"/>
              <a:t>“If you became too sick to make decisions for yourself, who would you trust to speak for you?”</a:t>
            </a:r>
          </a:p>
          <a:p>
            <a:pPr marL="285750" indent="-285750">
              <a:buFont typeface="Arial" panose="020B0604020202020204" pitchFamily="34" charset="0"/>
              <a:buChar char="•"/>
            </a:pPr>
            <a:r>
              <a:rPr lang="en-US" dirty="0"/>
              <a:t>Clarify that the surrogate decision-maker’s job would not be to decide what they personally want, but to relay to the team what they think the patient would want </a:t>
            </a:r>
          </a:p>
          <a:p>
            <a:pPr marL="285750" indent="-285750">
              <a:buFont typeface="Arial" panose="020B0604020202020204" pitchFamily="34" charset="0"/>
              <a:buChar char="•"/>
            </a:pPr>
            <a:r>
              <a:rPr lang="en-US" dirty="0"/>
              <a:t>Surrogates can feel like they are deciding life or death, so reframe their role as representing the patient’s voice.</a:t>
            </a:r>
          </a:p>
          <a:p>
            <a:endParaRPr lang="en-US" dirty="0"/>
          </a:p>
        </p:txBody>
      </p:sp>
    </p:spTree>
    <p:extLst>
      <p:ext uri="{BB962C8B-B14F-4D97-AF65-F5344CB8AC3E}">
        <p14:creationId xmlns:p14="http://schemas.microsoft.com/office/powerpoint/2010/main" val="3148138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14F87-5889-05AE-A700-3D4CC73D8B96}"/>
              </a:ext>
            </a:extLst>
          </p:cNvPr>
          <p:cNvSpPr>
            <a:spLocks noGrp="1"/>
          </p:cNvSpPr>
          <p:nvPr>
            <p:ph type="title"/>
          </p:nvPr>
        </p:nvSpPr>
        <p:spPr/>
        <p:txBody>
          <a:bodyPr>
            <a:normAutofit/>
          </a:bodyPr>
          <a:lstStyle/>
          <a:p>
            <a:r>
              <a:rPr lang="en-US" dirty="0"/>
              <a:t>Routine Code Status Discussion On Admission</a:t>
            </a:r>
          </a:p>
        </p:txBody>
      </p:sp>
      <p:sp>
        <p:nvSpPr>
          <p:cNvPr id="3" name="Content Placeholder 2">
            <a:extLst>
              <a:ext uri="{FF2B5EF4-FFF2-40B4-BE49-F238E27FC236}">
                <a16:creationId xmlns:a16="http://schemas.microsoft.com/office/drawing/2014/main" id="{109BDC15-6022-9232-34DA-A0A8F3A6ABDF}"/>
              </a:ext>
            </a:extLst>
          </p:cNvPr>
          <p:cNvSpPr>
            <a:spLocks noGrp="1"/>
          </p:cNvSpPr>
          <p:nvPr>
            <p:ph idx="1"/>
          </p:nvPr>
        </p:nvSpPr>
        <p:spPr/>
        <p:txBody>
          <a:bodyPr/>
          <a:lstStyle/>
          <a:p>
            <a:pPr marL="285750" indent="-285750">
              <a:buFont typeface="Arial" panose="020B0604020202020204" pitchFamily="34" charset="0"/>
              <a:buChar char="•"/>
            </a:pPr>
            <a:r>
              <a:rPr lang="en-US" b="1" dirty="0"/>
              <a:t>Normalize</a:t>
            </a:r>
          </a:p>
          <a:p>
            <a:pPr marL="285750" indent="-285750">
              <a:buFont typeface="Arial" panose="020B0604020202020204" pitchFamily="34" charset="0"/>
              <a:buChar char="•"/>
            </a:pPr>
            <a:r>
              <a:rPr lang="en-US" b="1" dirty="0"/>
              <a:t>Define</a:t>
            </a:r>
          </a:p>
          <a:p>
            <a:pPr marL="285750" indent="-285750">
              <a:buFont typeface="Arial" panose="020B0604020202020204" pitchFamily="34" charset="0"/>
              <a:buChar char="•"/>
            </a:pPr>
            <a:r>
              <a:rPr lang="en-US" b="1" dirty="0"/>
              <a:t>Invite the patient into the discussion</a:t>
            </a:r>
            <a:r>
              <a:rPr lang="en-US" dirty="0"/>
              <a:t> </a:t>
            </a:r>
          </a:p>
          <a:p>
            <a:pPr marL="285750" indent="-285750">
              <a:buFont typeface="Arial" panose="020B0604020202020204" pitchFamily="34" charset="0"/>
              <a:buChar char="•"/>
            </a:pPr>
            <a:r>
              <a:rPr lang="en-US" b="1" dirty="0"/>
              <a:t>Explain CPR</a:t>
            </a:r>
          </a:p>
          <a:p>
            <a:pPr marL="285750" indent="-285750">
              <a:buFont typeface="Arial" panose="020B0604020202020204" pitchFamily="34" charset="0"/>
              <a:buChar char="•"/>
            </a:pPr>
            <a:r>
              <a:rPr lang="en-US" b="1" dirty="0"/>
              <a:t>Respond to emotions</a:t>
            </a:r>
          </a:p>
          <a:p>
            <a:pPr marL="285750" indent="-285750">
              <a:buFont typeface="Arial" panose="020B0604020202020204" pitchFamily="34" charset="0"/>
              <a:buChar char="•"/>
            </a:pPr>
            <a:r>
              <a:rPr lang="en-US" b="1" dirty="0"/>
              <a:t>Close the loop</a:t>
            </a:r>
          </a:p>
          <a:p>
            <a:pPr marL="285750" indent="-285750">
              <a:buFont typeface="Arial" panose="020B0604020202020204" pitchFamily="34" charset="0"/>
              <a:buChar char="•"/>
            </a:pPr>
            <a:r>
              <a:rPr lang="en-US" b="1" dirty="0"/>
              <a:t>“There is no urgency to this, take your time to make a decision. Every patient who comes into the hospital is FULL CODE by DEFAULT, unless they tell us otherwise. That means that if their heart were to stop they would receive compressions and if they stopped being able to breathe we would put them on the ventilator. If you change your mind about your code status, you can let us know.” </a:t>
            </a:r>
            <a:endParaRPr lang="en-US" dirty="0"/>
          </a:p>
          <a:p>
            <a:endParaRPr lang="en-US" dirty="0"/>
          </a:p>
        </p:txBody>
      </p:sp>
    </p:spTree>
    <p:extLst>
      <p:ext uri="{BB962C8B-B14F-4D97-AF65-F5344CB8AC3E}">
        <p14:creationId xmlns:p14="http://schemas.microsoft.com/office/powerpoint/2010/main" val="2481358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0095B-C805-6205-C0C9-9396B8305542}"/>
              </a:ext>
            </a:extLst>
          </p:cNvPr>
          <p:cNvSpPr>
            <a:spLocks noGrp="1"/>
          </p:cNvSpPr>
          <p:nvPr>
            <p:ph type="title"/>
          </p:nvPr>
        </p:nvSpPr>
        <p:spPr/>
        <p:txBody>
          <a:bodyPr>
            <a:normAutofit/>
          </a:bodyPr>
          <a:lstStyle/>
          <a:p>
            <a:r>
              <a:rPr lang="en-US" dirty="0"/>
              <a:t>Code Status Discussion With Serious Clinical Change</a:t>
            </a:r>
          </a:p>
        </p:txBody>
      </p:sp>
      <p:sp>
        <p:nvSpPr>
          <p:cNvPr id="3" name="Content Placeholder 2">
            <a:extLst>
              <a:ext uri="{FF2B5EF4-FFF2-40B4-BE49-F238E27FC236}">
                <a16:creationId xmlns:a16="http://schemas.microsoft.com/office/drawing/2014/main" id="{34FDB0FD-F197-8E41-B6AB-9CB51ABEE5F5}"/>
              </a:ext>
            </a:extLst>
          </p:cNvPr>
          <p:cNvSpPr>
            <a:spLocks noGrp="1"/>
          </p:cNvSpPr>
          <p:nvPr>
            <p:ph idx="1"/>
          </p:nvPr>
        </p:nvSpPr>
        <p:spPr/>
        <p:txBody>
          <a:bodyPr/>
          <a:lstStyle/>
          <a:p>
            <a:r>
              <a:rPr lang="en-US" dirty="0"/>
              <a:t>Assess the illness → explore the patient’s goals → distinguish intubation from CPR → explain likely efficacy → make a recommendation</a:t>
            </a:r>
          </a:p>
          <a:p>
            <a:endParaRPr lang="en-US" dirty="0"/>
          </a:p>
          <a:p>
            <a:pPr marL="285750" indent="-285750">
              <a:buFont typeface="Arial" panose="020B0604020202020204" pitchFamily="34" charset="0"/>
              <a:buChar char="•"/>
            </a:pPr>
            <a:r>
              <a:rPr lang="en-US" dirty="0"/>
              <a:t>Use SPIKES to break bad news of the clinical change </a:t>
            </a:r>
          </a:p>
          <a:p>
            <a:pPr marL="285750" indent="-285750">
              <a:buFont typeface="Arial" panose="020B0604020202020204" pitchFamily="34" charset="0"/>
              <a:buChar char="•"/>
            </a:pPr>
            <a:r>
              <a:rPr lang="en-US" dirty="0"/>
              <a:t>Use NURSE to address the emotions </a:t>
            </a:r>
          </a:p>
          <a:p>
            <a:pPr marL="285750" indent="-285750">
              <a:buFontTx/>
              <a:buChar char="-"/>
            </a:pPr>
            <a:endParaRPr lang="en-US" dirty="0"/>
          </a:p>
        </p:txBody>
      </p:sp>
    </p:spTree>
    <p:extLst>
      <p:ext uri="{BB962C8B-B14F-4D97-AF65-F5344CB8AC3E}">
        <p14:creationId xmlns:p14="http://schemas.microsoft.com/office/powerpoint/2010/main" val="1251739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FE3D2-67B6-72AA-7B6E-26FE4750D1FE}"/>
              </a:ext>
            </a:extLst>
          </p:cNvPr>
          <p:cNvSpPr>
            <a:spLocks noGrp="1"/>
          </p:cNvSpPr>
          <p:nvPr>
            <p:ph type="title"/>
          </p:nvPr>
        </p:nvSpPr>
        <p:spPr/>
        <p:txBody>
          <a:bodyPr/>
          <a:lstStyle/>
          <a:p>
            <a:r>
              <a:rPr lang="en-US" dirty="0"/>
              <a:t>Case</a:t>
            </a:r>
          </a:p>
        </p:txBody>
      </p:sp>
      <p:sp>
        <p:nvSpPr>
          <p:cNvPr id="3" name="Content Placeholder 2">
            <a:extLst>
              <a:ext uri="{FF2B5EF4-FFF2-40B4-BE49-F238E27FC236}">
                <a16:creationId xmlns:a16="http://schemas.microsoft.com/office/drawing/2014/main" id="{D948BA73-E79E-ACBF-B654-4DA7198C60B6}"/>
              </a:ext>
            </a:extLst>
          </p:cNvPr>
          <p:cNvSpPr>
            <a:spLocks noGrp="1"/>
          </p:cNvSpPr>
          <p:nvPr>
            <p:ph idx="1"/>
          </p:nvPr>
        </p:nvSpPr>
        <p:spPr>
          <a:xfrm>
            <a:off x="457199" y="1640712"/>
            <a:ext cx="11277599" cy="4539072"/>
          </a:xfrm>
        </p:spPr>
        <p:txBody>
          <a:bodyPr>
            <a:normAutofit/>
          </a:bodyPr>
          <a:lstStyle/>
          <a:p>
            <a:r>
              <a:rPr lang="en-US" dirty="0"/>
              <a:t>Michael Evans is a 60-year-old male with COPD and CHF. He came to the hospital with worsening dyspnea and cough. A CT scan was obtained to rule out PE. It showed no PE but showed a new lung mass concerning for cancer. He is being treated for a COPD exacerbation and currently requires 4L NC O₂. He is awake, has decision-making capacity, and is improving with treatment. He has never completed an advance directive and has no documented code status. After a discussion with the care team, he opts to be full code. </a:t>
            </a:r>
          </a:p>
          <a:p>
            <a:r>
              <a:rPr lang="en-US" dirty="0"/>
              <a:t>He lives at home alone. His son Josh is the surrogate decision maker. He was independent before this admission. He values being at home, communicating with family, and maintaining independence. He has recovered from previous COPD exacerbations.</a:t>
            </a:r>
          </a:p>
          <a:p>
            <a:r>
              <a:rPr lang="en-US" dirty="0"/>
              <a:t>The next day, Mr. Michael Evans vomits and aspirates while on the medical floor. He has worsening respiratory distress. His O2 requirement increases from 4 L to 15 L Non-rebreather. He also develops worsening abdominal pain. A stat CT abdomen shows widespread metastatic cancer and likely malignant small bowel obstruction. The medical team is concerned that his respiratory failure may continue to worsen, intubation is unlikely to return him to his previous independent life, and CPR would be extremely unlikely to result in meaningful recovery. He no longer has decision-making capacity because of encephalopathy. Josh says: “He told you he wanted everything. You must put him on the ventilator and save him.”</a:t>
            </a:r>
          </a:p>
          <a:p>
            <a:endParaRPr lang="en-US" dirty="0"/>
          </a:p>
        </p:txBody>
      </p:sp>
    </p:spTree>
    <p:extLst>
      <p:ext uri="{BB962C8B-B14F-4D97-AF65-F5344CB8AC3E}">
        <p14:creationId xmlns:p14="http://schemas.microsoft.com/office/powerpoint/2010/main" val="1253601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2CCA1-4C6F-CB02-2780-D58732CB908C}"/>
              </a:ext>
            </a:extLst>
          </p:cNvPr>
          <p:cNvSpPr>
            <a:spLocks noGrp="1"/>
          </p:cNvSpPr>
          <p:nvPr>
            <p:ph type="title"/>
          </p:nvPr>
        </p:nvSpPr>
        <p:spPr/>
        <p:txBody>
          <a:bodyPr/>
          <a:lstStyle/>
          <a:p>
            <a:r>
              <a:rPr lang="en-US" dirty="0"/>
              <a:t>Demonstration </a:t>
            </a:r>
          </a:p>
        </p:txBody>
      </p:sp>
      <p:sp>
        <p:nvSpPr>
          <p:cNvPr id="7" name="Content Placeholder 6">
            <a:extLst>
              <a:ext uri="{FF2B5EF4-FFF2-40B4-BE49-F238E27FC236}">
                <a16:creationId xmlns:a16="http://schemas.microsoft.com/office/drawing/2014/main" id="{E52B9D39-6109-FCA6-EF2C-0AF673A735B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84511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91EB-D859-607A-6BB5-4F5442BEB946}"/>
              </a:ext>
            </a:extLst>
          </p:cNvPr>
          <p:cNvSpPr>
            <a:spLocks noGrp="1"/>
          </p:cNvSpPr>
          <p:nvPr>
            <p:ph type="title"/>
          </p:nvPr>
        </p:nvSpPr>
        <p:spPr/>
        <p:txBody>
          <a:bodyPr>
            <a:normAutofit fontScale="90000"/>
          </a:bodyPr>
          <a:lstStyle/>
          <a:p>
            <a:br>
              <a:rPr lang="en-US" b="1" dirty="0"/>
            </a:br>
            <a:endParaRPr lang="en-US" dirty="0"/>
          </a:p>
        </p:txBody>
      </p:sp>
      <p:pic>
        <p:nvPicPr>
          <p:cNvPr id="5" name="Content Placeholder 4">
            <a:extLst>
              <a:ext uri="{FF2B5EF4-FFF2-40B4-BE49-F238E27FC236}">
                <a16:creationId xmlns:a16="http://schemas.microsoft.com/office/drawing/2014/main" id="{D4B6A6A6-C99F-B760-27FA-4B1BFE04DFF9}"/>
              </a:ext>
            </a:extLst>
          </p:cNvPr>
          <p:cNvPicPr>
            <a:picLocks noGrp="1" noChangeAspect="1"/>
          </p:cNvPicPr>
          <p:nvPr>
            <p:ph idx="1"/>
          </p:nvPr>
        </p:nvPicPr>
        <p:blipFill>
          <a:blip r:embed="rId3"/>
          <a:stretch>
            <a:fillRect/>
          </a:stretch>
        </p:blipFill>
        <p:spPr>
          <a:xfrm>
            <a:off x="1357746" y="883863"/>
            <a:ext cx="9328727" cy="5245658"/>
          </a:xfrm>
          <a:prstGeom prst="rect">
            <a:avLst/>
          </a:prstGeom>
        </p:spPr>
      </p:pic>
    </p:spTree>
    <p:extLst>
      <p:ext uri="{BB962C8B-B14F-4D97-AF65-F5344CB8AC3E}">
        <p14:creationId xmlns:p14="http://schemas.microsoft.com/office/powerpoint/2010/main" val="4101041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427A7-0423-4624-9699-6ADA8DBDD186}"/>
              </a:ext>
            </a:extLst>
          </p:cNvPr>
          <p:cNvSpPr>
            <a:spLocks noGrp="1"/>
          </p:cNvSpPr>
          <p:nvPr>
            <p:ph type="title"/>
          </p:nvPr>
        </p:nvSpPr>
        <p:spPr/>
        <p:txBody>
          <a:bodyPr>
            <a:normAutofit fontScale="90000"/>
          </a:bodyPr>
          <a:lstStyle/>
          <a:p>
            <a:r>
              <a:rPr lang="en-US" dirty="0"/>
              <a:t>		‘Do you want us to do everything?’</a:t>
            </a:r>
            <a:br>
              <a:rPr 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52769160-20CB-8A52-BF79-6369B5ABD1DC}"/>
              </a:ext>
            </a:extLst>
          </p:cNvPr>
          <p:cNvSpPr>
            <a:spLocks noGrp="1"/>
          </p:cNvSpPr>
          <p:nvPr>
            <p:ph idx="1"/>
          </p:nvPr>
        </p:nvSpPr>
        <p:spPr>
          <a:xfrm>
            <a:off x="457200" y="1861728"/>
            <a:ext cx="11277599" cy="3776350"/>
          </a:xfrm>
        </p:spPr>
        <p:txBody>
          <a:bodyPr/>
          <a:lstStyle/>
          <a:p>
            <a:pPr marL="285750" indent="-285750">
              <a:buFont typeface="Arial" panose="020B0604020202020204" pitchFamily="34" charset="0"/>
              <a:buChar char="•"/>
            </a:pPr>
            <a:r>
              <a:rPr lang="en-US" dirty="0"/>
              <a:t>What do patients think we are asking? </a:t>
            </a:r>
          </a:p>
          <a:p>
            <a:pPr marL="514350" lvl="1" indent="-285750">
              <a:buFont typeface="Arial" panose="020B0604020202020204" pitchFamily="34" charset="0"/>
              <a:buChar char="•"/>
            </a:pPr>
            <a:r>
              <a:rPr lang="en-US" dirty="0"/>
              <a:t>Do you want the medical team to continue treating you? </a:t>
            </a:r>
          </a:p>
          <a:p>
            <a:pPr marL="514350" lvl="1" indent="-285750">
              <a:buFont typeface="Arial" panose="020B0604020202020204" pitchFamily="34" charset="0"/>
              <a:buChar char="•"/>
            </a:pPr>
            <a:r>
              <a:rPr lang="en-US" dirty="0"/>
              <a:t>Do you want to live? </a:t>
            </a:r>
          </a:p>
          <a:p>
            <a:pPr marL="514350" lvl="1" indent="-285750">
              <a:buFont typeface="Arial" panose="020B0604020202020204" pitchFamily="34" charset="0"/>
              <a:buChar char="•"/>
            </a:pPr>
            <a:r>
              <a:rPr lang="en-US" dirty="0"/>
              <a:t>Are you willing to fight? </a:t>
            </a:r>
          </a:p>
          <a:p>
            <a:pPr marL="285750" indent="-285750">
              <a:buFont typeface="Arial" panose="020B0604020202020204" pitchFamily="34" charset="0"/>
              <a:buChar char="•"/>
            </a:pPr>
            <a:r>
              <a:rPr lang="en-US" dirty="0"/>
              <a:t>Many patients feel they lack the experience to make a decision even after they have been provided with information</a:t>
            </a:r>
          </a:p>
          <a:p>
            <a:pPr marL="285750" indent="-285750">
              <a:buFont typeface="Arial" panose="020B0604020202020204" pitchFamily="34" charset="0"/>
              <a:buChar char="•"/>
            </a:pPr>
            <a:r>
              <a:rPr lang="en-US" dirty="0"/>
              <a:t>Patients may default to maximum intervention as a way to compensate for uncertainty. </a:t>
            </a:r>
          </a:p>
          <a:p>
            <a:pPr marL="285750" indent="-285750">
              <a:buFont typeface="Arial" panose="020B0604020202020204" pitchFamily="34" charset="0"/>
              <a:buChar char="•"/>
            </a:pPr>
            <a:r>
              <a:rPr lang="en-US" dirty="0"/>
              <a:t>A shared decision-making approach can be a way support the patient in making a decision. </a:t>
            </a:r>
          </a:p>
          <a:p>
            <a:pPr marL="285750" indent="-285750">
              <a:buFont typeface="Arial" panose="020B0604020202020204" pitchFamily="34" charset="0"/>
              <a:buChar char="•"/>
            </a:pPr>
            <a:r>
              <a:rPr lang="en-US" dirty="0"/>
              <a:t>Research reveals that merely eliciting preference around interventions such as CPR and intubation is inadequate to promote shared decision making.</a:t>
            </a:r>
            <a:endParaRPr lang="en-US" baseline="30000" dirty="0"/>
          </a:p>
          <a:p>
            <a:endParaRPr lang="en-US" b="1" dirty="0"/>
          </a:p>
          <a:p>
            <a:endParaRPr lang="en-US" dirty="0"/>
          </a:p>
        </p:txBody>
      </p:sp>
      <p:sp>
        <p:nvSpPr>
          <p:cNvPr id="4" name="TextBox 3">
            <a:extLst>
              <a:ext uri="{FF2B5EF4-FFF2-40B4-BE49-F238E27FC236}">
                <a16:creationId xmlns:a16="http://schemas.microsoft.com/office/drawing/2014/main" id="{9F1A4C3F-C81A-5221-A9E0-4AF6DB9DC89B}"/>
              </a:ext>
            </a:extLst>
          </p:cNvPr>
          <p:cNvSpPr txBox="1"/>
          <p:nvPr/>
        </p:nvSpPr>
        <p:spPr>
          <a:xfrm>
            <a:off x="303355" y="6275124"/>
            <a:ext cx="9157001" cy="230832"/>
          </a:xfrm>
          <a:prstGeom prst="rect">
            <a:avLst/>
          </a:prstGeom>
          <a:noFill/>
        </p:spPr>
        <p:txBody>
          <a:bodyPr wrap="square" rtlCol="0">
            <a:spAutoFit/>
          </a:bodyPr>
          <a:lstStyle/>
          <a:p>
            <a:r>
              <a:rPr lang="en-US" sz="900" dirty="0"/>
              <a:t>https://thischangedmypractice.com/matters-of-the-heeart/</a:t>
            </a:r>
          </a:p>
        </p:txBody>
      </p:sp>
    </p:spTree>
    <p:extLst>
      <p:ext uri="{BB962C8B-B14F-4D97-AF65-F5344CB8AC3E}">
        <p14:creationId xmlns:p14="http://schemas.microsoft.com/office/powerpoint/2010/main" val="4046991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99DA-B85E-F85E-6701-3FB5FB216C4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914E2B6-568F-D7AD-894C-9C6565B1917A}"/>
              </a:ext>
            </a:extLst>
          </p:cNvPr>
          <p:cNvPicPr>
            <a:picLocks noGrp="1" noChangeAspect="1"/>
          </p:cNvPicPr>
          <p:nvPr>
            <p:ph idx="1"/>
          </p:nvPr>
        </p:nvPicPr>
        <p:blipFill>
          <a:blip r:embed="rId2"/>
          <a:stretch>
            <a:fillRect/>
          </a:stretch>
        </p:blipFill>
        <p:spPr>
          <a:xfrm>
            <a:off x="2596743" y="681466"/>
            <a:ext cx="7326757" cy="5495067"/>
          </a:xfrm>
          <a:prstGeom prst="rect">
            <a:avLst/>
          </a:prstGeom>
        </p:spPr>
      </p:pic>
    </p:spTree>
    <p:extLst>
      <p:ext uri="{BB962C8B-B14F-4D97-AF65-F5344CB8AC3E}">
        <p14:creationId xmlns:p14="http://schemas.microsoft.com/office/powerpoint/2010/main" val="970151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B02F2-74F3-9CB1-5E6C-7C94DCB5F2D0}"/>
              </a:ext>
            </a:extLst>
          </p:cNvPr>
          <p:cNvSpPr>
            <a:spLocks noGrp="1"/>
          </p:cNvSpPr>
          <p:nvPr>
            <p:ph type="title"/>
          </p:nvPr>
        </p:nvSpPr>
        <p:spPr/>
        <p:txBody>
          <a:bodyPr>
            <a:normAutofit fontScale="90000"/>
          </a:bodyPr>
          <a:lstStyle/>
          <a:p>
            <a:r>
              <a:rPr lang="en-US" b="1" dirty="0"/>
              <a:t>The Core Clinical Questions</a:t>
            </a:r>
            <a:br>
              <a:rPr lang="en-US" b="1" dirty="0"/>
            </a:br>
            <a:endParaRPr lang="en-US" dirty="0"/>
          </a:p>
        </p:txBody>
      </p:sp>
      <p:sp>
        <p:nvSpPr>
          <p:cNvPr id="3" name="Content Placeholder 2">
            <a:extLst>
              <a:ext uri="{FF2B5EF4-FFF2-40B4-BE49-F238E27FC236}">
                <a16:creationId xmlns:a16="http://schemas.microsoft.com/office/drawing/2014/main" id="{7690DE0D-B36C-EDD7-C730-D255ED8B8467}"/>
              </a:ext>
            </a:extLst>
          </p:cNvPr>
          <p:cNvSpPr>
            <a:spLocks noGrp="1"/>
          </p:cNvSpPr>
          <p:nvPr>
            <p:ph idx="1"/>
          </p:nvPr>
        </p:nvSpPr>
        <p:spPr/>
        <p:txBody>
          <a:bodyPr/>
          <a:lstStyle/>
          <a:p>
            <a:r>
              <a:rPr lang="en-US" dirty="0"/>
              <a:t>Before discussing code status, ask yourself:</a:t>
            </a:r>
          </a:p>
          <a:p>
            <a:pPr marL="514350" lvl="1" indent="-285750">
              <a:buFont typeface="Arial" panose="020B0604020202020204" pitchFamily="34" charset="0"/>
              <a:buChar char="•"/>
            </a:pPr>
            <a:r>
              <a:rPr lang="en-US" b="1" dirty="0"/>
              <a:t>Why might this patient code?</a:t>
            </a:r>
            <a:r>
              <a:rPr lang="en-US" dirty="0"/>
              <a:t> </a:t>
            </a:r>
          </a:p>
          <a:p>
            <a:pPr marL="514350" lvl="1" indent="-285750">
              <a:buFont typeface="Arial" panose="020B0604020202020204" pitchFamily="34" charset="0"/>
              <a:buChar char="•"/>
            </a:pPr>
            <a:r>
              <a:rPr lang="en-US" b="1" dirty="0"/>
              <a:t>Is resuscitation likely to reverse the problem?</a:t>
            </a:r>
            <a:r>
              <a:rPr lang="en-US" dirty="0"/>
              <a:t> </a:t>
            </a:r>
          </a:p>
          <a:p>
            <a:pPr marL="514350" lvl="1" indent="-285750">
              <a:buFont typeface="Arial" panose="020B0604020202020204" pitchFamily="34" charset="0"/>
              <a:buChar char="•"/>
            </a:pPr>
            <a:r>
              <a:rPr lang="en-US" b="1" dirty="0"/>
              <a:t>What is the chance of surviving to discharge?</a:t>
            </a:r>
            <a:r>
              <a:rPr lang="en-US" dirty="0"/>
              <a:t> </a:t>
            </a:r>
          </a:p>
          <a:p>
            <a:pPr marL="514350" lvl="1" indent="-285750">
              <a:buFont typeface="Arial" panose="020B0604020202020204" pitchFamily="34" charset="0"/>
              <a:buChar char="•"/>
            </a:pPr>
            <a:r>
              <a:rPr lang="en-US" b="1" dirty="0"/>
              <a:t>What condition would the patient likely survive in?</a:t>
            </a:r>
            <a:r>
              <a:rPr lang="en-US" dirty="0"/>
              <a:t> </a:t>
            </a:r>
          </a:p>
          <a:p>
            <a:pPr marL="514350" lvl="1" indent="-285750">
              <a:buFont typeface="Arial" panose="020B0604020202020204" pitchFamily="34" charset="0"/>
              <a:buChar char="•"/>
            </a:pPr>
            <a:r>
              <a:rPr lang="en-US" b="1" dirty="0"/>
              <a:t>Would that outcome fit the patient’s goals?</a:t>
            </a:r>
            <a:endParaRPr lang="en-US" dirty="0"/>
          </a:p>
          <a:p>
            <a:endParaRPr lang="en-US" dirty="0"/>
          </a:p>
        </p:txBody>
      </p:sp>
    </p:spTree>
    <p:extLst>
      <p:ext uri="{BB962C8B-B14F-4D97-AF65-F5344CB8AC3E}">
        <p14:creationId xmlns:p14="http://schemas.microsoft.com/office/powerpoint/2010/main" val="2232323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A367-5C41-583A-CFB7-F72C5866C6C7}"/>
              </a:ext>
            </a:extLst>
          </p:cNvPr>
          <p:cNvSpPr>
            <a:spLocks noGrp="1"/>
          </p:cNvSpPr>
          <p:nvPr>
            <p:ph type="title"/>
          </p:nvPr>
        </p:nvSpPr>
        <p:spPr/>
        <p:txBody>
          <a:bodyPr>
            <a:normAutofit fontScale="90000"/>
          </a:bodyPr>
          <a:lstStyle/>
          <a:p>
            <a:r>
              <a:rPr lang="en-US" dirty="0"/>
              <a:t>Frameworks for Difficult Conversations Requiring Decision-Making</a:t>
            </a:r>
          </a:p>
        </p:txBody>
      </p:sp>
      <p:sp>
        <p:nvSpPr>
          <p:cNvPr id="3" name="Content Placeholder 2">
            <a:extLst>
              <a:ext uri="{FF2B5EF4-FFF2-40B4-BE49-F238E27FC236}">
                <a16:creationId xmlns:a16="http://schemas.microsoft.com/office/drawing/2014/main" id="{D8F11732-59EA-22C4-96B1-A109C5242543}"/>
              </a:ext>
            </a:extLst>
          </p:cNvPr>
          <p:cNvSpPr>
            <a:spLocks noGrp="1"/>
          </p:cNvSpPr>
          <p:nvPr>
            <p:ph sz="quarter" idx="15"/>
          </p:nvPr>
        </p:nvSpPr>
        <p:spPr/>
        <p:txBody>
          <a:bodyPr>
            <a:normAutofit lnSpcReduction="10000"/>
          </a:bodyPr>
          <a:lstStyle/>
          <a:p>
            <a:r>
              <a:rPr lang="en-US" sz="1800" b="1" dirty="0"/>
              <a:t>SPIKES: A Framework for Breaking Bad News </a:t>
            </a:r>
          </a:p>
          <a:p>
            <a:endParaRPr lang="en-US" sz="1800" b="1" dirty="0"/>
          </a:p>
          <a:p>
            <a:r>
              <a:rPr lang="en-US" sz="1800" b="1" dirty="0"/>
              <a:t>S — Setting</a:t>
            </a:r>
            <a:br>
              <a:rPr lang="en-US" sz="1800" dirty="0"/>
            </a:br>
            <a:r>
              <a:rPr lang="en-US" sz="1800" dirty="0"/>
              <a:t>Private, seated, include family/surrogate if appropriate.</a:t>
            </a:r>
          </a:p>
          <a:p>
            <a:r>
              <a:rPr lang="en-US" sz="1800" b="1" dirty="0"/>
              <a:t>P — Perception</a:t>
            </a:r>
            <a:br>
              <a:rPr lang="en-US" sz="1800" dirty="0"/>
            </a:br>
            <a:r>
              <a:rPr lang="en-US" sz="1800" dirty="0"/>
              <a:t>“What is your understanding of what’s happening?”</a:t>
            </a:r>
          </a:p>
          <a:p>
            <a:r>
              <a:rPr lang="en-US" sz="1800" b="1" dirty="0"/>
              <a:t>I — Invitation</a:t>
            </a:r>
            <a:br>
              <a:rPr lang="en-US" sz="1800" dirty="0"/>
            </a:br>
            <a:r>
              <a:rPr lang="en-US" sz="1800" dirty="0"/>
              <a:t>“Would it be okay if we talked about what we would do if things got worse?”</a:t>
            </a:r>
          </a:p>
          <a:p>
            <a:r>
              <a:rPr lang="en-US" sz="1800" b="1" dirty="0"/>
              <a:t>K — Knowledge</a:t>
            </a:r>
            <a:br>
              <a:rPr lang="en-US" sz="1800" dirty="0"/>
            </a:br>
            <a:r>
              <a:rPr lang="en-US" sz="1800" dirty="0"/>
              <a:t>Explain the illness, possible deterioration, intubation, CPR.</a:t>
            </a:r>
          </a:p>
          <a:p>
            <a:r>
              <a:rPr lang="en-US" sz="1800" b="1" dirty="0"/>
              <a:t>E — Emotion</a:t>
            </a:r>
            <a:br>
              <a:rPr lang="en-US" sz="1800" dirty="0"/>
            </a:br>
            <a:r>
              <a:rPr lang="en-US" sz="1800" dirty="0"/>
              <a:t>Respond before moving on.</a:t>
            </a:r>
          </a:p>
          <a:p>
            <a:r>
              <a:rPr lang="en-US" sz="1800" b="1" dirty="0"/>
              <a:t>S — Strategy/Summary</a:t>
            </a:r>
            <a:br>
              <a:rPr lang="en-US" sz="1800" dirty="0"/>
            </a:br>
            <a:r>
              <a:rPr lang="en-US" sz="1800" dirty="0"/>
              <a:t>Connect goals to treatment and make a recommendation.</a:t>
            </a:r>
          </a:p>
          <a:p>
            <a:endParaRPr lang="en-US" dirty="0"/>
          </a:p>
        </p:txBody>
      </p:sp>
      <p:sp>
        <p:nvSpPr>
          <p:cNvPr id="4" name="Content Placeholder 3">
            <a:extLst>
              <a:ext uri="{FF2B5EF4-FFF2-40B4-BE49-F238E27FC236}">
                <a16:creationId xmlns:a16="http://schemas.microsoft.com/office/drawing/2014/main" id="{30B0BB86-893B-4D38-34AE-AD624E9CC339}"/>
              </a:ext>
            </a:extLst>
          </p:cNvPr>
          <p:cNvSpPr>
            <a:spLocks noGrp="1"/>
          </p:cNvSpPr>
          <p:nvPr>
            <p:ph sz="quarter" idx="16"/>
          </p:nvPr>
        </p:nvSpPr>
        <p:spPr/>
        <p:txBody>
          <a:bodyPr/>
          <a:lstStyle/>
          <a:p>
            <a:r>
              <a:rPr lang="en-US" sz="1800" b="1" dirty="0"/>
              <a:t>REMAP: A Framework for Goals-of-Care Conversations</a:t>
            </a:r>
          </a:p>
          <a:p>
            <a:endParaRPr lang="en-US" sz="1800" b="1" dirty="0"/>
          </a:p>
          <a:p>
            <a:r>
              <a:rPr lang="en-US" sz="1800" b="1" dirty="0"/>
              <a:t>R — Reframe:</a:t>
            </a:r>
            <a:r>
              <a:rPr lang="en-US" sz="1800" dirty="0"/>
              <a:t> Explain how the medical situation has changed and why the current approach may no longer work.</a:t>
            </a:r>
          </a:p>
          <a:p>
            <a:r>
              <a:rPr lang="en-US" sz="1800" b="1" dirty="0"/>
              <a:t>E — Expect emotion:</a:t>
            </a:r>
            <a:r>
              <a:rPr lang="en-US" sz="1800" dirty="0"/>
              <a:t> Pause, recognize the emotional response, and respond with empathy.</a:t>
            </a:r>
          </a:p>
          <a:p>
            <a:r>
              <a:rPr lang="en-US" sz="1800" b="1" dirty="0"/>
              <a:t>M — Map out patient goals:</a:t>
            </a:r>
            <a:r>
              <a:rPr lang="en-US" sz="1800" dirty="0"/>
              <a:t> Explore what matters most, acceptable outcomes, and what the patient is willing to undergo.</a:t>
            </a:r>
          </a:p>
          <a:p>
            <a:r>
              <a:rPr lang="en-US" sz="1800" b="1" dirty="0"/>
              <a:t>A — Align with goals:</a:t>
            </a:r>
            <a:r>
              <a:rPr lang="en-US" sz="1800" dirty="0"/>
              <a:t> Show that you understand the patient’s values and connect your medical judgment to those priorities.</a:t>
            </a:r>
          </a:p>
          <a:p>
            <a:r>
              <a:rPr lang="en-US" sz="1800" b="1" dirty="0"/>
              <a:t>P — Propose a plan:</a:t>
            </a:r>
            <a:r>
              <a:rPr lang="en-US" sz="1800" dirty="0"/>
              <a:t> Recommend treatments that are most likely to achieve the patient’s goals.</a:t>
            </a:r>
          </a:p>
          <a:p>
            <a:endParaRPr lang="en-US" dirty="0"/>
          </a:p>
        </p:txBody>
      </p:sp>
    </p:spTree>
    <p:extLst>
      <p:ext uri="{BB962C8B-B14F-4D97-AF65-F5344CB8AC3E}">
        <p14:creationId xmlns:p14="http://schemas.microsoft.com/office/powerpoint/2010/main" val="3336307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B70D1-E049-B7F0-02DE-87F1BBC4F001}"/>
              </a:ext>
            </a:extLst>
          </p:cNvPr>
          <p:cNvSpPr>
            <a:spLocks noGrp="1"/>
          </p:cNvSpPr>
          <p:nvPr>
            <p:ph type="title"/>
          </p:nvPr>
        </p:nvSpPr>
        <p:spPr/>
        <p:txBody>
          <a:bodyPr>
            <a:normAutofit/>
          </a:bodyPr>
          <a:lstStyle/>
          <a:p>
            <a:r>
              <a:rPr lang="en-US" b="1" dirty="0"/>
              <a:t>SPIKES for Code Status Conversations in Serious Illness</a:t>
            </a:r>
            <a:endParaRPr lang="en-US" dirty="0"/>
          </a:p>
        </p:txBody>
      </p:sp>
      <p:sp>
        <p:nvSpPr>
          <p:cNvPr id="3" name="Content Placeholder 2">
            <a:extLst>
              <a:ext uri="{FF2B5EF4-FFF2-40B4-BE49-F238E27FC236}">
                <a16:creationId xmlns:a16="http://schemas.microsoft.com/office/drawing/2014/main" id="{F2931C60-7A7D-57E5-60BF-D8FDC48BEF52}"/>
              </a:ext>
            </a:extLst>
          </p:cNvPr>
          <p:cNvSpPr>
            <a:spLocks noGrp="1"/>
          </p:cNvSpPr>
          <p:nvPr>
            <p:ph idx="1"/>
          </p:nvPr>
        </p:nvSpPr>
        <p:spPr>
          <a:xfrm>
            <a:off x="457200" y="1534112"/>
            <a:ext cx="11277599" cy="4866688"/>
          </a:xfrm>
        </p:spPr>
        <p:txBody>
          <a:bodyPr>
            <a:normAutofit fontScale="85000" lnSpcReduction="20000"/>
          </a:bodyPr>
          <a:lstStyle/>
          <a:p>
            <a:r>
              <a:rPr lang="en-US" b="1" dirty="0"/>
              <a:t>S — Setting</a:t>
            </a:r>
            <a:br>
              <a:rPr lang="en-US" dirty="0"/>
            </a:br>
            <a:r>
              <a:rPr lang="en-US" dirty="0"/>
              <a:t>Create privacy, sit down, include the appropriate family or surrogate, and minimize interruptions.</a:t>
            </a:r>
          </a:p>
          <a:p>
            <a:r>
              <a:rPr lang="en-US" b="1" dirty="0"/>
              <a:t>P — Perception</a:t>
            </a:r>
            <a:br>
              <a:rPr lang="en-US" dirty="0"/>
            </a:br>
            <a:r>
              <a:rPr lang="en-US" dirty="0"/>
              <a:t>Assess the patient’s understanding of both the illness and code status.</a:t>
            </a:r>
            <a:br>
              <a:rPr lang="en-US" dirty="0"/>
            </a:br>
            <a:r>
              <a:rPr lang="en-US" i="1" dirty="0"/>
              <a:t>“What is your understanding of what is happening with your health?”</a:t>
            </a:r>
            <a:br>
              <a:rPr lang="en-US" dirty="0"/>
            </a:br>
            <a:r>
              <a:rPr lang="en-US" i="1" dirty="0"/>
              <a:t>“What have you heard about code status or resuscitation?”</a:t>
            </a:r>
            <a:endParaRPr lang="en-US" dirty="0"/>
          </a:p>
          <a:p>
            <a:r>
              <a:rPr lang="en-US" b="1" dirty="0"/>
              <a:t>I — Invitation</a:t>
            </a:r>
            <a:br>
              <a:rPr lang="en-US" dirty="0"/>
            </a:br>
            <a:r>
              <a:rPr lang="en-US" dirty="0"/>
              <a:t>Ask permission to discuss possible deterioration and emergency treatments.</a:t>
            </a:r>
            <a:br>
              <a:rPr lang="en-US" dirty="0"/>
            </a:br>
            <a:r>
              <a:rPr lang="en-US" i="1" dirty="0"/>
              <a:t>“Would it be okay if we talked about what we would do if your condition became worse?”</a:t>
            </a:r>
            <a:endParaRPr lang="en-US" dirty="0"/>
          </a:p>
          <a:p>
            <a:r>
              <a:rPr lang="en-US" b="1" dirty="0"/>
              <a:t>K — Knowledge</a:t>
            </a:r>
            <a:br>
              <a:rPr lang="en-US" dirty="0"/>
            </a:br>
            <a:r>
              <a:rPr lang="en-US" dirty="0"/>
              <a:t>Explain the serious illness, the ways the patient might deteriorate, and the treatments that could be considered. Discuss intubation separately from cardiac arrest. Explain that CPR is attempted after the heart stops and may include chest compressions, shocks, medications, intubation, and mechanical ventilation. Describe the likely patient-specific outcomes.</a:t>
            </a:r>
          </a:p>
          <a:p>
            <a:r>
              <a:rPr lang="en-US" b="1" dirty="0"/>
              <a:t>E — Emotion and Empathy</a:t>
            </a:r>
            <a:br>
              <a:rPr lang="en-US" dirty="0"/>
            </a:br>
            <a:r>
              <a:rPr lang="en-US" dirty="0"/>
              <a:t>Pause and respond to fear, sadness, anger, or uncertainty before continuing.</a:t>
            </a:r>
            <a:br>
              <a:rPr lang="en-US" dirty="0"/>
            </a:br>
            <a:r>
              <a:rPr lang="en-US" i="1" dirty="0"/>
              <a:t>“I can see this is difficult to think about.”</a:t>
            </a:r>
            <a:br>
              <a:rPr lang="en-US" dirty="0"/>
            </a:br>
            <a:r>
              <a:rPr lang="en-US" i="1" dirty="0"/>
              <a:t>“It sounds like you are worried that we may stop treating you.”</a:t>
            </a:r>
            <a:endParaRPr lang="en-US" dirty="0"/>
          </a:p>
          <a:p>
            <a:r>
              <a:rPr lang="en-US" b="1" dirty="0"/>
              <a:t>S — Strategy and Summary</a:t>
            </a:r>
            <a:br>
              <a:rPr lang="en-US" dirty="0"/>
            </a:br>
            <a:r>
              <a:rPr lang="en-US" dirty="0"/>
              <a:t>Explore the patient’s goals and acceptable outcomes, connect those goals to the likely benefits and burdens of treatment, and make a clear medical recommendation about code status.</a:t>
            </a:r>
            <a:br>
              <a:rPr lang="en-US" dirty="0"/>
            </a:br>
            <a:r>
              <a:rPr lang="en-US" i="1" dirty="0"/>
              <a:t>“Based on what you have told me and what I know about your illness, I recommend…”</a:t>
            </a:r>
            <a:br>
              <a:rPr lang="en-US" dirty="0"/>
            </a:br>
            <a:r>
              <a:rPr lang="en-US" dirty="0"/>
              <a:t>Clarify what treatments will continue, check understanding, summarize the decision, and document the plan.</a:t>
            </a:r>
          </a:p>
          <a:p>
            <a:endParaRPr lang="en-US" dirty="0"/>
          </a:p>
        </p:txBody>
      </p:sp>
    </p:spTree>
    <p:extLst>
      <p:ext uri="{BB962C8B-B14F-4D97-AF65-F5344CB8AC3E}">
        <p14:creationId xmlns:p14="http://schemas.microsoft.com/office/powerpoint/2010/main" val="4202071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C818-C907-403D-435A-EAA0473D3655}"/>
              </a:ext>
            </a:extLst>
          </p:cNvPr>
          <p:cNvSpPr>
            <a:spLocks noGrp="1"/>
          </p:cNvSpPr>
          <p:nvPr>
            <p:ph type="title"/>
          </p:nvPr>
        </p:nvSpPr>
        <p:spPr/>
        <p:txBody>
          <a:bodyPr/>
          <a:lstStyle/>
          <a:p>
            <a:r>
              <a:rPr lang="en-US" dirty="0"/>
              <a:t>Code Status Differences</a:t>
            </a:r>
          </a:p>
        </p:txBody>
      </p:sp>
      <p:graphicFrame>
        <p:nvGraphicFramePr>
          <p:cNvPr id="4" name="Content Placeholder 3">
            <a:extLst>
              <a:ext uri="{FF2B5EF4-FFF2-40B4-BE49-F238E27FC236}">
                <a16:creationId xmlns:a16="http://schemas.microsoft.com/office/drawing/2014/main" id="{B72C0162-94B2-166B-8521-773B32E5BF1C}"/>
              </a:ext>
            </a:extLst>
          </p:cNvPr>
          <p:cNvGraphicFramePr>
            <a:graphicFrameLocks noGrp="1"/>
          </p:cNvGraphicFramePr>
          <p:nvPr>
            <p:ph idx="1"/>
            <p:extLst>
              <p:ext uri="{D42A27DB-BD31-4B8C-83A1-F6EECF244321}">
                <p14:modId xmlns:p14="http://schemas.microsoft.com/office/powerpoint/2010/main" val="1489775754"/>
              </p:ext>
            </p:extLst>
          </p:nvPr>
        </p:nvGraphicFramePr>
        <p:xfrm>
          <a:off x="457200" y="1608330"/>
          <a:ext cx="11239320" cy="3641340"/>
        </p:xfrm>
        <a:graphic>
          <a:graphicData uri="http://schemas.openxmlformats.org/drawingml/2006/table">
            <a:tbl>
              <a:tblPr/>
              <a:tblGrid>
                <a:gridCol w="5619660">
                  <a:extLst>
                    <a:ext uri="{9D8B030D-6E8A-4147-A177-3AD203B41FA5}">
                      <a16:colId xmlns:a16="http://schemas.microsoft.com/office/drawing/2014/main" val="1914035803"/>
                    </a:ext>
                  </a:extLst>
                </a:gridCol>
                <a:gridCol w="5619660">
                  <a:extLst>
                    <a:ext uri="{9D8B030D-6E8A-4147-A177-3AD203B41FA5}">
                      <a16:colId xmlns:a16="http://schemas.microsoft.com/office/drawing/2014/main" val="755815316"/>
                    </a:ext>
                  </a:extLst>
                </a:gridCol>
              </a:tblGrid>
              <a:tr h="728268">
                <a:tc>
                  <a:txBody>
                    <a:bodyPr/>
                    <a:lstStyle/>
                    <a:p>
                      <a:pPr>
                        <a:buNone/>
                      </a:pPr>
                      <a:r>
                        <a:rPr lang="en-US" b="1" dirty="0"/>
                        <a:t>Routine admission</a:t>
                      </a:r>
                    </a:p>
                  </a:txBody>
                  <a:tcPr anchor="ctr">
                    <a:lnL>
                      <a:noFill/>
                    </a:lnL>
                    <a:lnR>
                      <a:noFill/>
                    </a:lnR>
                    <a:lnT>
                      <a:noFill/>
                    </a:lnT>
                    <a:lnB>
                      <a:noFill/>
                    </a:lnB>
                    <a:noFill/>
                  </a:tcPr>
                </a:tc>
                <a:tc>
                  <a:txBody>
                    <a:bodyPr/>
                    <a:lstStyle/>
                    <a:p>
                      <a:pPr>
                        <a:buNone/>
                      </a:pPr>
                      <a:r>
                        <a:rPr lang="en-US" b="1" dirty="0"/>
                        <a:t>Serious illness / clinical decline</a:t>
                      </a:r>
                    </a:p>
                  </a:txBody>
                  <a:tcPr anchor="ctr">
                    <a:lnL>
                      <a:noFill/>
                    </a:lnL>
                    <a:lnR>
                      <a:noFill/>
                    </a:lnR>
                    <a:lnT>
                      <a:noFill/>
                    </a:lnT>
                    <a:lnB>
                      <a:noFill/>
                    </a:lnB>
                    <a:noFill/>
                  </a:tcPr>
                </a:tc>
                <a:extLst>
                  <a:ext uri="{0D108BD9-81ED-4DB2-BD59-A6C34878D82A}">
                    <a16:rowId xmlns:a16="http://schemas.microsoft.com/office/drawing/2014/main" val="2392196236"/>
                  </a:ext>
                </a:extLst>
              </a:tr>
              <a:tr h="728268">
                <a:tc>
                  <a:txBody>
                    <a:bodyPr/>
                    <a:lstStyle/>
                    <a:p>
                      <a:pPr>
                        <a:buNone/>
                      </a:pPr>
                      <a:r>
                        <a:rPr lang="en-US"/>
                        <a:t>“We ask everyone this.”</a:t>
                      </a:r>
                    </a:p>
                  </a:txBody>
                  <a:tcPr anchor="ctr">
                    <a:lnL>
                      <a:noFill/>
                    </a:lnL>
                    <a:lnR>
                      <a:noFill/>
                    </a:lnR>
                    <a:lnT>
                      <a:noFill/>
                    </a:lnT>
                    <a:lnB>
                      <a:noFill/>
                    </a:lnB>
                    <a:noFill/>
                  </a:tcPr>
                </a:tc>
                <a:tc>
                  <a:txBody>
                    <a:bodyPr/>
                    <a:lstStyle/>
                    <a:p>
                      <a:pPr>
                        <a:buNone/>
                      </a:pPr>
                      <a:r>
                        <a:rPr lang="en-US"/>
                        <a:t>“I’m worried your condition could worsen.”</a:t>
                      </a:r>
                    </a:p>
                  </a:txBody>
                  <a:tcPr anchor="ctr">
                    <a:lnL>
                      <a:noFill/>
                    </a:lnL>
                    <a:lnR>
                      <a:noFill/>
                    </a:lnR>
                    <a:lnT>
                      <a:noFill/>
                    </a:lnT>
                    <a:lnB>
                      <a:noFill/>
                    </a:lnB>
                    <a:noFill/>
                  </a:tcPr>
                </a:tc>
                <a:extLst>
                  <a:ext uri="{0D108BD9-81ED-4DB2-BD59-A6C34878D82A}">
                    <a16:rowId xmlns:a16="http://schemas.microsoft.com/office/drawing/2014/main" val="83306094"/>
                  </a:ext>
                </a:extLst>
              </a:tr>
              <a:tr h="728268">
                <a:tc>
                  <a:txBody>
                    <a:bodyPr/>
                    <a:lstStyle/>
                    <a:p>
                      <a:pPr>
                        <a:buNone/>
                      </a:pPr>
                      <a:r>
                        <a:rPr lang="en-US"/>
                        <a:t>Full code may be medically reasonable</a:t>
                      </a:r>
                    </a:p>
                  </a:txBody>
                  <a:tcPr anchor="ctr">
                    <a:lnL>
                      <a:noFill/>
                    </a:lnL>
                    <a:lnR>
                      <a:noFill/>
                    </a:lnR>
                    <a:lnT>
                      <a:noFill/>
                    </a:lnT>
                    <a:lnB>
                      <a:noFill/>
                    </a:lnB>
                    <a:noFill/>
                  </a:tcPr>
                </a:tc>
                <a:tc>
                  <a:txBody>
                    <a:bodyPr/>
                    <a:lstStyle/>
                    <a:p>
                      <a:pPr>
                        <a:buNone/>
                      </a:pPr>
                      <a:r>
                        <a:rPr lang="en-US"/>
                        <a:t>CPR/intubation may not achieve patient’s goals</a:t>
                      </a:r>
                    </a:p>
                  </a:txBody>
                  <a:tcPr anchor="ctr">
                    <a:lnL>
                      <a:noFill/>
                    </a:lnL>
                    <a:lnR>
                      <a:noFill/>
                    </a:lnR>
                    <a:lnT>
                      <a:noFill/>
                    </a:lnT>
                    <a:lnB>
                      <a:noFill/>
                    </a:lnB>
                    <a:noFill/>
                  </a:tcPr>
                </a:tc>
                <a:extLst>
                  <a:ext uri="{0D108BD9-81ED-4DB2-BD59-A6C34878D82A}">
                    <a16:rowId xmlns:a16="http://schemas.microsoft.com/office/drawing/2014/main" val="3602007354"/>
                  </a:ext>
                </a:extLst>
              </a:tr>
              <a:tr h="728268">
                <a:tc>
                  <a:txBody>
                    <a:bodyPr/>
                    <a:lstStyle/>
                    <a:p>
                      <a:pPr>
                        <a:buNone/>
                      </a:pPr>
                      <a:r>
                        <a:rPr lang="en-US"/>
                        <a:t>Goal is to document preferences</a:t>
                      </a:r>
                    </a:p>
                  </a:txBody>
                  <a:tcPr anchor="ctr">
                    <a:lnL>
                      <a:noFill/>
                    </a:lnL>
                    <a:lnR>
                      <a:noFill/>
                    </a:lnR>
                    <a:lnT>
                      <a:noFill/>
                    </a:lnT>
                    <a:lnB>
                      <a:noFill/>
                    </a:lnB>
                    <a:noFill/>
                  </a:tcPr>
                </a:tc>
                <a:tc>
                  <a:txBody>
                    <a:bodyPr/>
                    <a:lstStyle/>
                    <a:p>
                      <a:pPr>
                        <a:buNone/>
                      </a:pPr>
                      <a:r>
                        <a:rPr lang="en-US"/>
                        <a:t>Goal is informed, goal-concordant decision-making</a:t>
                      </a:r>
                    </a:p>
                  </a:txBody>
                  <a:tcPr anchor="ctr">
                    <a:lnL>
                      <a:noFill/>
                    </a:lnL>
                    <a:lnR>
                      <a:noFill/>
                    </a:lnR>
                    <a:lnT>
                      <a:noFill/>
                    </a:lnT>
                    <a:lnB>
                      <a:noFill/>
                    </a:lnB>
                    <a:noFill/>
                  </a:tcPr>
                </a:tc>
                <a:extLst>
                  <a:ext uri="{0D108BD9-81ED-4DB2-BD59-A6C34878D82A}">
                    <a16:rowId xmlns:a16="http://schemas.microsoft.com/office/drawing/2014/main" val="878910088"/>
                  </a:ext>
                </a:extLst>
              </a:tr>
              <a:tr h="728268">
                <a:tc>
                  <a:txBody>
                    <a:bodyPr/>
                    <a:lstStyle/>
                    <a:p>
                      <a:pPr>
                        <a:buNone/>
                      </a:pPr>
                      <a:r>
                        <a:rPr lang="en-US" dirty="0"/>
                        <a:t>Less prognostic detail needed</a:t>
                      </a:r>
                    </a:p>
                  </a:txBody>
                  <a:tcPr anchor="ctr">
                    <a:lnL>
                      <a:noFill/>
                    </a:lnL>
                    <a:lnR>
                      <a:noFill/>
                    </a:lnR>
                    <a:lnT>
                      <a:noFill/>
                    </a:lnT>
                    <a:lnB>
                      <a:noFill/>
                    </a:lnB>
                    <a:noFill/>
                  </a:tcPr>
                </a:tc>
                <a:tc>
                  <a:txBody>
                    <a:bodyPr/>
                    <a:lstStyle/>
                    <a:p>
                      <a:pPr>
                        <a:buNone/>
                      </a:pPr>
                      <a:r>
                        <a:rPr lang="en-US" dirty="0"/>
                        <a:t>Prognosis and recommendation are essential</a:t>
                      </a:r>
                    </a:p>
                  </a:txBody>
                  <a:tcPr anchor="ctr">
                    <a:lnL>
                      <a:noFill/>
                    </a:lnL>
                    <a:lnR>
                      <a:noFill/>
                    </a:lnR>
                    <a:lnT>
                      <a:noFill/>
                    </a:lnT>
                    <a:lnB>
                      <a:noFill/>
                    </a:lnB>
                    <a:noFill/>
                  </a:tcPr>
                </a:tc>
                <a:extLst>
                  <a:ext uri="{0D108BD9-81ED-4DB2-BD59-A6C34878D82A}">
                    <a16:rowId xmlns:a16="http://schemas.microsoft.com/office/drawing/2014/main" val="4072356434"/>
                  </a:ext>
                </a:extLst>
              </a:tr>
            </a:tbl>
          </a:graphicData>
        </a:graphic>
      </p:graphicFrame>
    </p:spTree>
    <p:extLst>
      <p:ext uri="{BB962C8B-B14F-4D97-AF65-F5344CB8AC3E}">
        <p14:creationId xmlns:p14="http://schemas.microsoft.com/office/powerpoint/2010/main" val="4280113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DD6A-68EC-1DE7-4759-B65D22F47B36}"/>
              </a:ext>
            </a:extLst>
          </p:cNvPr>
          <p:cNvSpPr>
            <a:spLocks noGrp="1"/>
          </p:cNvSpPr>
          <p:nvPr>
            <p:ph type="title"/>
          </p:nvPr>
        </p:nvSpPr>
        <p:spPr/>
        <p:txBody>
          <a:bodyPr/>
          <a:lstStyle/>
          <a:p>
            <a:r>
              <a:rPr lang="en-US" dirty="0"/>
              <a:t>S: Setting</a:t>
            </a:r>
          </a:p>
        </p:txBody>
      </p:sp>
      <p:sp>
        <p:nvSpPr>
          <p:cNvPr id="3" name="Content Placeholder 2">
            <a:extLst>
              <a:ext uri="{FF2B5EF4-FFF2-40B4-BE49-F238E27FC236}">
                <a16:creationId xmlns:a16="http://schemas.microsoft.com/office/drawing/2014/main" id="{4C1569EA-A6D0-DE21-DD96-DDBF35E3E1D6}"/>
              </a:ext>
            </a:extLst>
          </p:cNvPr>
          <p:cNvSpPr>
            <a:spLocks noGrp="1"/>
          </p:cNvSpPr>
          <p:nvPr>
            <p:ph idx="1"/>
          </p:nvPr>
        </p:nvSpPr>
        <p:spPr/>
        <p:txBody>
          <a:bodyPr/>
          <a:lstStyle/>
          <a:p>
            <a:r>
              <a:rPr lang="en-US" dirty="0"/>
              <a:t>Private, seated, include family/surrogate if appropriate.</a:t>
            </a:r>
          </a:p>
          <a:p>
            <a:endParaRPr lang="en-US" dirty="0"/>
          </a:p>
        </p:txBody>
      </p:sp>
    </p:spTree>
    <p:extLst>
      <p:ext uri="{BB962C8B-B14F-4D97-AF65-F5344CB8AC3E}">
        <p14:creationId xmlns:p14="http://schemas.microsoft.com/office/powerpoint/2010/main" val="495705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A9D2-3F33-A99F-D4C0-2669867C8B78}"/>
              </a:ext>
            </a:extLst>
          </p:cNvPr>
          <p:cNvSpPr>
            <a:spLocks noGrp="1"/>
          </p:cNvSpPr>
          <p:nvPr>
            <p:ph type="title"/>
          </p:nvPr>
        </p:nvSpPr>
        <p:spPr/>
        <p:txBody>
          <a:bodyPr/>
          <a:lstStyle/>
          <a:p>
            <a:r>
              <a:rPr lang="en-US" dirty="0"/>
              <a:t>P: Perception</a:t>
            </a:r>
          </a:p>
        </p:txBody>
      </p:sp>
      <p:sp>
        <p:nvSpPr>
          <p:cNvPr id="3" name="Content Placeholder 2">
            <a:extLst>
              <a:ext uri="{FF2B5EF4-FFF2-40B4-BE49-F238E27FC236}">
                <a16:creationId xmlns:a16="http://schemas.microsoft.com/office/drawing/2014/main" id="{36094A15-ABEB-4816-C848-848B4368EB0A}"/>
              </a:ext>
            </a:extLst>
          </p:cNvPr>
          <p:cNvSpPr>
            <a:spLocks noGrp="1"/>
          </p:cNvSpPr>
          <p:nvPr>
            <p:ph idx="1"/>
          </p:nvPr>
        </p:nvSpPr>
        <p:spPr/>
        <p:txBody>
          <a:bodyPr>
            <a:normAutofit/>
          </a:bodyPr>
          <a:lstStyle/>
          <a:p>
            <a:pPr marL="285750" indent="-285750">
              <a:buFont typeface="Arial" panose="020B0604020202020204" pitchFamily="34" charset="0"/>
              <a:buChar char="•"/>
            </a:pPr>
            <a:r>
              <a:rPr lang="en-US" dirty="0"/>
              <a:t>“I want to talk about something important because your breathing has become more serious. We are treating your pneumonia, but I’m worried that despite treatment, your lungs may get worse.”</a:t>
            </a:r>
          </a:p>
          <a:p>
            <a:pPr marL="285750" indent="-285750">
              <a:buFont typeface="Arial" panose="020B0604020202020204" pitchFamily="34" charset="0"/>
              <a:buChar char="•"/>
            </a:pPr>
            <a:r>
              <a:rPr lang="en-US" dirty="0"/>
              <a:t>“Before we talk about specific treatments, can you tell me what you understand about what is happening?”</a:t>
            </a:r>
          </a:p>
          <a:p>
            <a:pPr marL="285750" indent="-285750">
              <a:buFont typeface="Arial" panose="020B0604020202020204" pitchFamily="34" charset="0"/>
              <a:buChar char="•"/>
            </a:pPr>
            <a:r>
              <a:rPr lang="en-US" dirty="0"/>
              <a:t>Avoid “What is your code status?” in a clinical deterioration</a:t>
            </a:r>
          </a:p>
          <a:p>
            <a:pPr marL="285750" indent="-285750">
              <a:buFont typeface="Arial" panose="020B0604020202020204" pitchFamily="34" charset="0"/>
              <a:buChar char="•"/>
            </a:pPr>
            <a:r>
              <a:rPr lang="en-US" dirty="0"/>
              <a:t>Useful questions:</a:t>
            </a:r>
          </a:p>
          <a:p>
            <a:pPr marL="971550" lvl="3" indent="-285750">
              <a:buFont typeface="Arial" panose="020B0604020202020204" pitchFamily="34" charset="0"/>
              <a:buChar char="•"/>
            </a:pPr>
            <a:r>
              <a:rPr lang="en-US" dirty="0"/>
              <a:t>“What are you hoping this treatment will help you get back to?” </a:t>
            </a:r>
          </a:p>
          <a:p>
            <a:pPr marL="971550" lvl="3" indent="-285750">
              <a:buFont typeface="Arial" panose="020B0604020202020204" pitchFamily="34" charset="0"/>
              <a:buChar char="•"/>
            </a:pPr>
            <a:r>
              <a:rPr lang="en-US" dirty="0"/>
              <a:t>“Have you seen someone go through ICU care or a ventilator before?”</a:t>
            </a:r>
          </a:p>
          <a:p>
            <a:endParaRPr lang="en-US" dirty="0"/>
          </a:p>
          <a:p>
            <a:endParaRPr lang="en-US" dirty="0"/>
          </a:p>
        </p:txBody>
      </p:sp>
    </p:spTree>
    <p:extLst>
      <p:ext uri="{BB962C8B-B14F-4D97-AF65-F5344CB8AC3E}">
        <p14:creationId xmlns:p14="http://schemas.microsoft.com/office/powerpoint/2010/main" val="3317109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7F59-E549-A38A-5D7F-E34C1D1709DE}"/>
              </a:ext>
            </a:extLst>
          </p:cNvPr>
          <p:cNvSpPr>
            <a:spLocks noGrp="1"/>
          </p:cNvSpPr>
          <p:nvPr>
            <p:ph type="title"/>
          </p:nvPr>
        </p:nvSpPr>
        <p:spPr/>
        <p:txBody>
          <a:bodyPr/>
          <a:lstStyle/>
          <a:p>
            <a:r>
              <a:rPr lang="en-US" b="1" dirty="0"/>
              <a:t>I : Invitation</a:t>
            </a:r>
            <a:endParaRPr lang="en-US" dirty="0"/>
          </a:p>
        </p:txBody>
      </p:sp>
      <p:sp>
        <p:nvSpPr>
          <p:cNvPr id="3" name="Content Placeholder 2">
            <a:extLst>
              <a:ext uri="{FF2B5EF4-FFF2-40B4-BE49-F238E27FC236}">
                <a16:creationId xmlns:a16="http://schemas.microsoft.com/office/drawing/2014/main" id="{F503FE23-5DE8-8AB6-E535-594644FC2F75}"/>
              </a:ext>
            </a:extLst>
          </p:cNvPr>
          <p:cNvSpPr>
            <a:spLocks noGrp="1"/>
          </p:cNvSpPr>
          <p:nvPr>
            <p:ph idx="1"/>
          </p:nvPr>
        </p:nvSpPr>
        <p:spPr/>
        <p:txBody>
          <a:bodyPr/>
          <a:lstStyle/>
          <a:p>
            <a:pPr marL="285750" indent="-285750">
              <a:buFont typeface="Arial" panose="020B0604020202020204" pitchFamily="34" charset="0"/>
              <a:buChar char="•"/>
            </a:pPr>
            <a:r>
              <a:rPr lang="en-US" dirty="0"/>
              <a:t>Ask permission to discuss possible deterioration and emergency treatments.</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i="1" dirty="0"/>
              <a:t>“Would it be okay if we talked about what we could do if your condition became worse?”</a:t>
            </a:r>
            <a:endParaRPr lang="en-US" dirty="0"/>
          </a:p>
          <a:p>
            <a:endParaRPr lang="en-US" dirty="0"/>
          </a:p>
        </p:txBody>
      </p:sp>
    </p:spTree>
    <p:extLst>
      <p:ext uri="{BB962C8B-B14F-4D97-AF65-F5344CB8AC3E}">
        <p14:creationId xmlns:p14="http://schemas.microsoft.com/office/powerpoint/2010/main" val="3768888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702E5-39AC-D517-F464-451BB1F20374}"/>
              </a:ext>
            </a:extLst>
          </p:cNvPr>
          <p:cNvSpPr>
            <a:spLocks noGrp="1"/>
          </p:cNvSpPr>
          <p:nvPr>
            <p:ph type="title"/>
          </p:nvPr>
        </p:nvSpPr>
        <p:spPr/>
        <p:txBody>
          <a:bodyPr>
            <a:normAutofit fontScale="90000"/>
          </a:bodyPr>
          <a:lstStyle/>
          <a:p>
            <a:r>
              <a:rPr lang="en-US" b="1" dirty="0"/>
              <a:t>K: Knowledge </a:t>
            </a:r>
            <a:br>
              <a:rPr lang="en-US" b="1" dirty="0"/>
            </a:br>
            <a:br>
              <a:rPr lang="en-US" b="1" dirty="0"/>
            </a:br>
            <a:endParaRPr lang="en-US" dirty="0"/>
          </a:p>
        </p:txBody>
      </p:sp>
      <p:sp>
        <p:nvSpPr>
          <p:cNvPr id="3" name="Content Placeholder 2">
            <a:extLst>
              <a:ext uri="{FF2B5EF4-FFF2-40B4-BE49-F238E27FC236}">
                <a16:creationId xmlns:a16="http://schemas.microsoft.com/office/drawing/2014/main" id="{1ADAA52A-9083-8750-25E3-A5D8E930C937}"/>
              </a:ext>
            </a:extLst>
          </p:cNvPr>
          <p:cNvSpPr>
            <a:spLocks noGrp="1"/>
          </p:cNvSpPr>
          <p:nvPr>
            <p:ph idx="1"/>
          </p:nvPr>
        </p:nvSpPr>
        <p:spPr/>
        <p:txBody>
          <a:bodyPr/>
          <a:lstStyle/>
          <a:p>
            <a:pPr marL="285750" indent="-285750">
              <a:buFont typeface="Arial" panose="020B0604020202020204" pitchFamily="34" charset="0"/>
              <a:buChar char="•"/>
            </a:pPr>
            <a:r>
              <a:rPr lang="en-US" dirty="0"/>
              <a:t>Discuss intubation before CPR because patients can reasonably choose DNR but okay for intubation for a reversible respiratory problem.</a:t>
            </a:r>
          </a:p>
          <a:p>
            <a:pPr marL="285750" indent="-285750">
              <a:buFont typeface="Arial" panose="020B0604020202020204" pitchFamily="34" charset="0"/>
              <a:buChar char="•"/>
            </a:pPr>
            <a:r>
              <a:rPr lang="en-US" dirty="0"/>
              <a:t>Example language:</a:t>
            </a:r>
          </a:p>
          <a:p>
            <a:pPr marL="514350" lvl="1" indent="-285750">
              <a:buFont typeface="Arial" panose="020B0604020202020204" pitchFamily="34" charset="0"/>
              <a:buChar char="•"/>
            </a:pPr>
            <a:r>
              <a:rPr lang="en-US" dirty="0"/>
              <a:t>“If your breathing worsens from pneumonia, one treatment we might consider is a breathing tube and ventilator. Sometimes this is used for a short time while we treat the infection.”</a:t>
            </a:r>
          </a:p>
          <a:p>
            <a:pPr marL="514350" lvl="1" indent="-285750">
              <a:buFont typeface="Arial" panose="020B0604020202020204" pitchFamily="34" charset="0"/>
              <a:buChar char="•"/>
            </a:pPr>
            <a:r>
              <a:rPr lang="en-US" dirty="0"/>
              <a:t>“Because your body is already very weak, I worry there is a chance you might not recover enough to come off the ventilator.”</a:t>
            </a:r>
          </a:p>
          <a:p>
            <a:endParaRPr lang="en-US" dirty="0"/>
          </a:p>
        </p:txBody>
      </p:sp>
    </p:spTree>
    <p:extLst>
      <p:ext uri="{BB962C8B-B14F-4D97-AF65-F5344CB8AC3E}">
        <p14:creationId xmlns:p14="http://schemas.microsoft.com/office/powerpoint/2010/main" val="3269531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C8E96-E174-B044-6025-B30AA741D63D}"/>
              </a:ext>
            </a:extLst>
          </p:cNvPr>
          <p:cNvSpPr>
            <a:spLocks noGrp="1"/>
          </p:cNvSpPr>
          <p:nvPr>
            <p:ph type="title"/>
          </p:nvPr>
        </p:nvSpPr>
        <p:spPr/>
        <p:txBody>
          <a:bodyPr>
            <a:normAutofit fontScale="90000"/>
          </a:bodyPr>
          <a:lstStyle/>
          <a:p>
            <a:r>
              <a:rPr lang="en-US" b="1" dirty="0"/>
              <a:t>Transition to CPR</a:t>
            </a:r>
            <a:br>
              <a:rPr lang="en-US" b="1" dirty="0"/>
            </a:br>
            <a:endParaRPr lang="en-US" dirty="0"/>
          </a:p>
        </p:txBody>
      </p:sp>
      <p:sp>
        <p:nvSpPr>
          <p:cNvPr id="3" name="Content Placeholder 2">
            <a:extLst>
              <a:ext uri="{FF2B5EF4-FFF2-40B4-BE49-F238E27FC236}">
                <a16:creationId xmlns:a16="http://schemas.microsoft.com/office/drawing/2014/main" id="{BA9C867C-506E-ED1E-99CC-6412F5FD66D9}"/>
              </a:ext>
            </a:extLst>
          </p:cNvPr>
          <p:cNvSpPr>
            <a:spLocks noGrp="1"/>
          </p:cNvSpPr>
          <p:nvPr>
            <p:ph idx="1"/>
          </p:nvPr>
        </p:nvSpPr>
        <p:spPr>
          <a:xfrm>
            <a:off x="498370" y="1861728"/>
            <a:ext cx="11236429" cy="3559667"/>
          </a:xfrm>
        </p:spPr>
        <p:txBody>
          <a:bodyPr/>
          <a:lstStyle/>
          <a:p>
            <a:pPr marL="285750" indent="-285750">
              <a:buFont typeface="Arial" panose="020B0604020202020204" pitchFamily="34" charset="0"/>
              <a:buChar char="•"/>
            </a:pPr>
            <a:r>
              <a:rPr lang="en-US" dirty="0"/>
              <a:t>After discussing illness and possible intubation, move to CPR</a:t>
            </a:r>
          </a:p>
          <a:p>
            <a:pPr marL="514350" lvl="1" indent="-285750">
              <a:buFont typeface="Arial" panose="020B0604020202020204" pitchFamily="34" charset="0"/>
              <a:buChar char="•"/>
            </a:pPr>
            <a:r>
              <a:rPr lang="en-US" dirty="0"/>
              <a:t>“There is another situation that is different. I want to talk about what we would do if your heart stopped.”</a:t>
            </a:r>
          </a:p>
          <a:p>
            <a:pPr marL="285750" indent="-285750">
              <a:buFont typeface="Arial" panose="020B0604020202020204" pitchFamily="34" charset="0"/>
              <a:buChar char="•"/>
            </a:pPr>
            <a:r>
              <a:rPr lang="en-US" dirty="0"/>
              <a:t>Avoid euphemisms.</a:t>
            </a:r>
          </a:p>
          <a:p>
            <a:pPr marL="514350" lvl="1" indent="-285750">
              <a:buFont typeface="Arial" panose="020B0604020202020204" pitchFamily="34" charset="0"/>
              <a:buChar char="•"/>
            </a:pPr>
            <a:r>
              <a:rPr lang="en-US" dirty="0"/>
              <a:t>“If your heart stopped, that means you had </a:t>
            </a:r>
            <a:r>
              <a:rPr lang="en-US" b="1" dirty="0"/>
              <a:t>died</a:t>
            </a:r>
            <a:r>
              <a:rPr lang="en-US" dirty="0"/>
              <a:t>. CPR is our attempt to restart the heart.”</a:t>
            </a:r>
          </a:p>
          <a:p>
            <a:pPr marL="285750" indent="-285750">
              <a:buFont typeface="Arial" panose="020B0604020202020204" pitchFamily="34" charset="0"/>
              <a:buChar char="•"/>
            </a:pPr>
            <a:r>
              <a:rPr lang="en-US" dirty="0"/>
              <a:t>Be clear and gentle. Moderate-to-strong associations between perceived physician empathy and patient trust</a:t>
            </a:r>
          </a:p>
          <a:p>
            <a:endParaRPr lang="en-US" dirty="0"/>
          </a:p>
        </p:txBody>
      </p:sp>
      <p:sp>
        <p:nvSpPr>
          <p:cNvPr id="4" name="TextBox 3">
            <a:extLst>
              <a:ext uri="{FF2B5EF4-FFF2-40B4-BE49-F238E27FC236}">
                <a16:creationId xmlns:a16="http://schemas.microsoft.com/office/drawing/2014/main" id="{8A1D507C-5ACC-3CD8-2181-AF390E326D22}"/>
              </a:ext>
            </a:extLst>
          </p:cNvPr>
          <p:cNvSpPr txBox="1"/>
          <p:nvPr/>
        </p:nvSpPr>
        <p:spPr>
          <a:xfrm>
            <a:off x="390027" y="6270791"/>
            <a:ext cx="10621775" cy="230832"/>
          </a:xfrm>
          <a:prstGeom prst="rect">
            <a:avLst/>
          </a:prstGeom>
          <a:noFill/>
        </p:spPr>
        <p:txBody>
          <a:bodyPr wrap="square" rtlCol="0">
            <a:spAutoFit/>
          </a:bodyPr>
          <a:lstStyle/>
          <a:p>
            <a:r>
              <a:rPr lang="en-US" sz="900" dirty="0"/>
              <a:t>Wu Q, Jin Z, Wang P. The Relationship Between the Physician-Patient Relationship, Physician Empathy, and Patient Trust. J Gen Intern Med. 2022 May;37(6):1388-1393.</a:t>
            </a:r>
          </a:p>
        </p:txBody>
      </p:sp>
    </p:spTree>
    <p:extLst>
      <p:ext uri="{BB962C8B-B14F-4D97-AF65-F5344CB8AC3E}">
        <p14:creationId xmlns:p14="http://schemas.microsoft.com/office/powerpoint/2010/main" val="2397941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E49E5-458D-850F-EE4D-2EDA93D86373}"/>
              </a:ext>
            </a:extLst>
          </p:cNvPr>
          <p:cNvSpPr>
            <a:spLocks noGrp="1"/>
          </p:cNvSpPr>
          <p:nvPr>
            <p:ph type="title"/>
          </p:nvPr>
        </p:nvSpPr>
        <p:spPr/>
        <p:txBody>
          <a:bodyPr>
            <a:normAutofit fontScale="90000"/>
          </a:bodyPr>
          <a:lstStyle/>
          <a:p>
            <a:r>
              <a:rPr lang="en-US" b="1" dirty="0"/>
              <a:t>Explain CPR as a Package</a:t>
            </a:r>
            <a:br>
              <a:rPr lang="en-US" b="1" dirty="0"/>
            </a:br>
            <a:endParaRPr lang="en-US" dirty="0"/>
          </a:p>
        </p:txBody>
      </p:sp>
      <p:sp>
        <p:nvSpPr>
          <p:cNvPr id="3" name="Content Placeholder 2">
            <a:extLst>
              <a:ext uri="{FF2B5EF4-FFF2-40B4-BE49-F238E27FC236}">
                <a16:creationId xmlns:a16="http://schemas.microsoft.com/office/drawing/2014/main" id="{C464B5D7-3D74-039C-4AC1-B83C688865C9}"/>
              </a:ext>
            </a:extLst>
          </p:cNvPr>
          <p:cNvSpPr>
            <a:spLocks noGrp="1"/>
          </p:cNvSpPr>
          <p:nvPr>
            <p:ph idx="1"/>
          </p:nvPr>
        </p:nvSpPr>
        <p:spPr/>
        <p:txBody>
          <a:bodyPr/>
          <a:lstStyle/>
          <a:p>
            <a:pPr marL="285750" indent="-285750">
              <a:buFont typeface="Arial" panose="020B0604020202020204" pitchFamily="34" charset="0"/>
              <a:buChar char="•"/>
            </a:pPr>
            <a:r>
              <a:rPr lang="en-US" dirty="0"/>
              <a:t>CPR may include:</a:t>
            </a:r>
          </a:p>
          <a:p>
            <a:pPr marL="742950" lvl="2" indent="-285750">
              <a:buFont typeface="Arial" panose="020B0604020202020204" pitchFamily="34" charset="0"/>
              <a:buChar char="•"/>
            </a:pPr>
            <a:r>
              <a:rPr lang="en-US" dirty="0"/>
              <a:t>Forceful chest compressions </a:t>
            </a:r>
          </a:p>
          <a:p>
            <a:pPr marL="742950" lvl="2" indent="-285750">
              <a:buFont typeface="Arial" panose="020B0604020202020204" pitchFamily="34" charset="0"/>
              <a:buChar char="•"/>
            </a:pPr>
            <a:r>
              <a:rPr lang="en-US" dirty="0"/>
              <a:t>Electrical shocks </a:t>
            </a:r>
          </a:p>
          <a:p>
            <a:pPr marL="742950" lvl="2" indent="-285750">
              <a:buFont typeface="Arial" panose="020B0604020202020204" pitchFamily="34" charset="0"/>
              <a:buChar char="•"/>
            </a:pPr>
            <a:r>
              <a:rPr lang="en-US" dirty="0"/>
              <a:t>Medications </a:t>
            </a:r>
          </a:p>
          <a:p>
            <a:pPr marL="742950" lvl="2" indent="-285750">
              <a:buFont typeface="Arial" panose="020B0604020202020204" pitchFamily="34" charset="0"/>
              <a:buChar char="•"/>
            </a:pPr>
            <a:r>
              <a:rPr lang="en-US" dirty="0"/>
              <a:t>Intubation and mechanical ventilation </a:t>
            </a:r>
          </a:p>
          <a:p>
            <a:pPr marL="742950" lvl="2" indent="-285750">
              <a:buFont typeface="Arial" panose="020B0604020202020204" pitchFamily="34" charset="0"/>
              <a:buChar char="•"/>
            </a:pPr>
            <a:r>
              <a:rPr lang="en-US" dirty="0"/>
              <a:t>ICU care afterward if circulation returns </a:t>
            </a:r>
          </a:p>
          <a:p>
            <a:pPr lvl="2"/>
            <a:endParaRPr lang="en-US" dirty="0"/>
          </a:p>
          <a:p>
            <a:pPr marL="285750" indent="-285750">
              <a:buFont typeface="Arial" panose="020B0604020202020204" pitchFamily="34" charset="0"/>
              <a:buChar char="•"/>
            </a:pPr>
            <a:r>
              <a:rPr lang="en-US" dirty="0"/>
              <a:t>CPR is a package of emergency interventions after death has occurred</a:t>
            </a:r>
          </a:p>
          <a:p>
            <a:endParaRPr lang="en-US" dirty="0"/>
          </a:p>
        </p:txBody>
      </p:sp>
    </p:spTree>
    <p:extLst>
      <p:ext uri="{BB962C8B-B14F-4D97-AF65-F5344CB8AC3E}">
        <p14:creationId xmlns:p14="http://schemas.microsoft.com/office/powerpoint/2010/main" val="2296533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10C0A-7221-1B0B-27DA-4A6C394DB045}"/>
              </a:ext>
            </a:extLst>
          </p:cNvPr>
          <p:cNvSpPr>
            <a:spLocks noGrp="1"/>
          </p:cNvSpPr>
          <p:nvPr>
            <p:ph type="title"/>
          </p:nvPr>
        </p:nvSpPr>
        <p:spPr/>
        <p:txBody>
          <a:bodyPr>
            <a:normAutofit fontScale="90000"/>
          </a:bodyPr>
          <a:lstStyle/>
          <a:p>
            <a:r>
              <a:rPr lang="en-US" b="1" dirty="0"/>
              <a:t>CPR Outcomes</a:t>
            </a:r>
            <a:br>
              <a:rPr lang="en-US" b="1" dirty="0"/>
            </a:br>
            <a:endParaRPr lang="en-US" dirty="0"/>
          </a:p>
        </p:txBody>
      </p:sp>
      <p:sp>
        <p:nvSpPr>
          <p:cNvPr id="3" name="Content Placeholder 2">
            <a:extLst>
              <a:ext uri="{FF2B5EF4-FFF2-40B4-BE49-F238E27FC236}">
                <a16:creationId xmlns:a16="http://schemas.microsoft.com/office/drawing/2014/main" id="{EB97BCA6-AC4B-2C3C-84C7-23F4316CB38A}"/>
              </a:ext>
            </a:extLst>
          </p:cNvPr>
          <p:cNvSpPr>
            <a:spLocks noGrp="1"/>
          </p:cNvSpPr>
          <p:nvPr>
            <p:ph idx="1"/>
          </p:nvPr>
        </p:nvSpPr>
        <p:spPr/>
        <p:txBody>
          <a:bodyPr/>
          <a:lstStyle/>
          <a:p>
            <a:pPr marL="285750" indent="-285750">
              <a:buFont typeface="Arial" panose="020B0604020202020204" pitchFamily="34" charset="0"/>
              <a:buChar char="•"/>
            </a:pPr>
            <a:r>
              <a:rPr lang="en-US" dirty="0"/>
              <a:t>“CPR can sometimes restart the heart, but it does not always lead to survival or recovery. Across hospitalized patients, only a minority survive to leave the hospital after CPR. In someone already seriously ill, the chance of returning to their prior life may be much lower.”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“Given your severe lung disease and current infection, I worry CPR would be very unlikely to get you back to the life you told me matters to you.”</a:t>
            </a:r>
          </a:p>
          <a:p>
            <a:endParaRPr lang="en-US" dirty="0"/>
          </a:p>
        </p:txBody>
      </p:sp>
    </p:spTree>
    <p:extLst>
      <p:ext uri="{BB962C8B-B14F-4D97-AF65-F5344CB8AC3E}">
        <p14:creationId xmlns:p14="http://schemas.microsoft.com/office/powerpoint/2010/main" val="3573466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0BD6E-35BD-A06F-3D39-599664E70A05}"/>
              </a:ext>
            </a:extLst>
          </p:cNvPr>
          <p:cNvSpPr>
            <a:spLocks noGrp="1"/>
          </p:cNvSpPr>
          <p:nvPr>
            <p:ph type="title"/>
          </p:nvPr>
        </p:nvSpPr>
        <p:spPr>
          <a:xfrm>
            <a:off x="451049" y="195655"/>
            <a:ext cx="4141822" cy="1609344"/>
          </a:xfrm>
        </p:spPr>
        <p:txBody>
          <a:bodyPr/>
          <a:lstStyle/>
          <a:p>
            <a:r>
              <a:rPr lang="en-US" dirty="0"/>
              <a:t>What does the public think?</a:t>
            </a:r>
          </a:p>
        </p:txBody>
      </p:sp>
      <p:sp>
        <p:nvSpPr>
          <p:cNvPr id="3" name="Content Placeholder 2">
            <a:extLst>
              <a:ext uri="{FF2B5EF4-FFF2-40B4-BE49-F238E27FC236}">
                <a16:creationId xmlns:a16="http://schemas.microsoft.com/office/drawing/2014/main" id="{6E0F7CD3-77F5-9721-F702-263679365604}"/>
              </a:ext>
            </a:extLst>
          </p:cNvPr>
          <p:cNvSpPr>
            <a:spLocks noGrp="1"/>
          </p:cNvSpPr>
          <p:nvPr>
            <p:ph idx="1"/>
          </p:nvPr>
        </p:nvSpPr>
        <p:spPr>
          <a:xfrm>
            <a:off x="742645" y="1775494"/>
            <a:ext cx="3361904" cy="4220386"/>
          </a:xfrm>
        </p:spPr>
        <p:txBody>
          <a:bodyPr>
            <a:normAutofit/>
          </a:bodyPr>
          <a:lstStyle/>
          <a:p>
            <a:pPr marL="0" indent="0" algn="l">
              <a:buNone/>
            </a:pPr>
            <a:endParaRPr lang="en-US" b="1" dirty="0">
              <a:latin typeface="arial" panose="020B0604020202020204" pitchFamily="34" charset="0"/>
            </a:endParaRPr>
          </a:p>
          <a:p>
            <a:pPr marL="285750" indent="-285750">
              <a:buFont typeface="Arial" panose="020B0604020202020204" pitchFamily="34" charset="0"/>
              <a:buChar char="•"/>
            </a:pPr>
            <a:r>
              <a:rPr lang="en-US" dirty="0"/>
              <a:t>At least 1/2 estimated </a:t>
            </a:r>
            <a:r>
              <a:rPr lang="en-US" b="1" dirty="0"/>
              <a:t>CPR success rate &gt;75% in all situations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95%, TV was the main source of information about CPR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90% wanted to receive CPR</a:t>
            </a:r>
          </a:p>
          <a:p>
            <a:pPr algn="l"/>
            <a:endParaRPr lang="en-US" b="0" i="0" dirty="0">
              <a:effectLst/>
              <a:latin typeface="interfaceregular"/>
            </a:endParaRPr>
          </a:p>
          <a:p>
            <a:pPr marL="0" indent="0" algn="l">
              <a:buNone/>
            </a:pPr>
            <a:endParaRPr lang="en-US" b="0" i="0" dirty="0">
              <a:effectLst/>
              <a:latin typeface="interfaceregular"/>
            </a:endParaRPr>
          </a:p>
        </p:txBody>
      </p:sp>
      <p:sp>
        <p:nvSpPr>
          <p:cNvPr id="4" name="TextBox 3">
            <a:extLst>
              <a:ext uri="{FF2B5EF4-FFF2-40B4-BE49-F238E27FC236}">
                <a16:creationId xmlns:a16="http://schemas.microsoft.com/office/drawing/2014/main" id="{24DF68EF-A051-023E-42BD-2A5BF601A021}"/>
              </a:ext>
            </a:extLst>
          </p:cNvPr>
          <p:cNvSpPr txBox="1"/>
          <p:nvPr/>
        </p:nvSpPr>
        <p:spPr>
          <a:xfrm>
            <a:off x="41004" y="6600127"/>
            <a:ext cx="11452553" cy="369332"/>
          </a:xfrm>
          <a:prstGeom prst="rect">
            <a:avLst/>
          </a:prstGeom>
          <a:noFill/>
        </p:spPr>
        <p:txBody>
          <a:bodyPr wrap="square" rtlCol="0">
            <a:spAutoFit/>
          </a:bodyPr>
          <a:lstStyle/>
          <a:p>
            <a:pPr algn="l"/>
            <a:r>
              <a:rPr lang="en-US" sz="900" b="0" i="0" dirty="0" err="1">
                <a:solidFill>
                  <a:srgbClr val="333333"/>
                </a:solidFill>
                <a:effectLst/>
                <a:latin typeface="interfaceregular"/>
              </a:rPr>
              <a:t>Bandolin</a:t>
            </a:r>
            <a:r>
              <a:rPr lang="en-US" sz="900" b="0" i="0" dirty="0">
                <a:solidFill>
                  <a:srgbClr val="333333"/>
                </a:solidFill>
                <a:effectLst/>
                <a:latin typeface="interfaceregular"/>
              </a:rPr>
              <a:t> NS, Huang W, Beckett L</a:t>
            </a:r>
            <a:r>
              <a:rPr lang="en-US" sz="900" b="0" i="1" dirty="0">
                <a:solidFill>
                  <a:srgbClr val="333333"/>
                </a:solidFill>
                <a:effectLst/>
                <a:latin typeface="interfaceregular"/>
              </a:rPr>
              <a:t>, et al. </a:t>
            </a:r>
            <a:r>
              <a:rPr lang="en-US" sz="900" b="0" i="0" dirty="0">
                <a:solidFill>
                  <a:srgbClr val="333333"/>
                </a:solidFill>
                <a:effectLst/>
                <a:latin typeface="interfaceregular"/>
              </a:rPr>
              <a:t>Perspectives of emergency department attendees on outcomes of resuscitation efforts: origins and impact on cardiopulmonary resuscitation </a:t>
            </a:r>
            <a:r>
              <a:rPr lang="en-US" sz="900" b="0" i="0" dirty="0" err="1">
                <a:solidFill>
                  <a:srgbClr val="333333"/>
                </a:solidFill>
                <a:effectLst/>
                <a:latin typeface="interfaceregular"/>
              </a:rPr>
              <a:t>preference</a:t>
            </a:r>
            <a:r>
              <a:rPr lang="en-US" sz="900" dirty="0" err="1">
                <a:solidFill>
                  <a:srgbClr val="333333"/>
                </a:solidFill>
                <a:latin typeface="interfaceregular"/>
              </a:rPr>
              <a:t>.</a:t>
            </a:r>
            <a:r>
              <a:rPr lang="en-US" sz="900" b="0" i="1" dirty="0" err="1">
                <a:solidFill>
                  <a:srgbClr val="333333"/>
                </a:solidFill>
                <a:effectLst/>
                <a:latin typeface="interfaceregular"/>
              </a:rPr>
              <a:t>Emergency</a:t>
            </a:r>
            <a:r>
              <a:rPr lang="en-US" sz="900" b="0" i="1" dirty="0">
                <a:solidFill>
                  <a:srgbClr val="333333"/>
                </a:solidFill>
                <a:effectLst/>
                <a:latin typeface="interfaceregular"/>
              </a:rPr>
              <a:t> Medicine Journal </a:t>
            </a:r>
            <a:r>
              <a:rPr lang="en-US" sz="900" b="0" i="0" dirty="0">
                <a:solidFill>
                  <a:srgbClr val="333333"/>
                </a:solidFill>
                <a:effectLst/>
                <a:latin typeface="interfaceregular"/>
              </a:rPr>
              <a:t>2020;</a:t>
            </a:r>
            <a:r>
              <a:rPr lang="en-US" sz="900" b="1" i="0" dirty="0">
                <a:solidFill>
                  <a:srgbClr val="333333"/>
                </a:solidFill>
                <a:effectLst/>
                <a:latin typeface="interfaceregular"/>
              </a:rPr>
              <a:t>37:</a:t>
            </a:r>
            <a:r>
              <a:rPr lang="en-US" sz="900" b="0" i="0" dirty="0">
                <a:solidFill>
                  <a:srgbClr val="333333"/>
                </a:solidFill>
                <a:effectLst/>
                <a:latin typeface="interfaceregular"/>
              </a:rPr>
              <a:t>611-616.</a:t>
            </a:r>
          </a:p>
          <a:p>
            <a:endParaRPr lang="en-US" sz="900" dirty="0"/>
          </a:p>
        </p:txBody>
      </p:sp>
      <p:pic>
        <p:nvPicPr>
          <p:cNvPr id="6" name="Picture 5">
            <a:extLst>
              <a:ext uri="{FF2B5EF4-FFF2-40B4-BE49-F238E27FC236}">
                <a16:creationId xmlns:a16="http://schemas.microsoft.com/office/drawing/2014/main" id="{E4B4F6A1-BFCC-7A2B-5022-4E1F0992D3DF}"/>
              </a:ext>
            </a:extLst>
          </p:cNvPr>
          <p:cNvPicPr>
            <a:picLocks noChangeAspect="1"/>
          </p:cNvPicPr>
          <p:nvPr/>
        </p:nvPicPr>
        <p:blipFill>
          <a:blip r:embed="rId2"/>
          <a:stretch>
            <a:fillRect/>
          </a:stretch>
        </p:blipFill>
        <p:spPr>
          <a:xfrm>
            <a:off x="10597764" y="148531"/>
            <a:ext cx="1248895" cy="749337"/>
          </a:xfrm>
          <a:prstGeom prst="rect">
            <a:avLst/>
          </a:prstGeom>
        </p:spPr>
      </p:pic>
      <p:pic>
        <p:nvPicPr>
          <p:cNvPr id="5" name="Picture 4">
            <a:extLst>
              <a:ext uri="{FF2B5EF4-FFF2-40B4-BE49-F238E27FC236}">
                <a16:creationId xmlns:a16="http://schemas.microsoft.com/office/drawing/2014/main" id="{C7CAE116-8406-DD75-5F6D-6A73176BFDAC}"/>
              </a:ext>
            </a:extLst>
          </p:cNvPr>
          <p:cNvPicPr>
            <a:picLocks noChangeAspect="1"/>
          </p:cNvPicPr>
          <p:nvPr/>
        </p:nvPicPr>
        <p:blipFill>
          <a:blip r:embed="rId3"/>
          <a:stretch>
            <a:fillRect/>
          </a:stretch>
        </p:blipFill>
        <p:spPr>
          <a:xfrm>
            <a:off x="4214128" y="305959"/>
            <a:ext cx="3873325" cy="4747043"/>
          </a:xfrm>
          <a:prstGeom prst="rect">
            <a:avLst/>
          </a:prstGeom>
        </p:spPr>
      </p:pic>
      <p:pic>
        <p:nvPicPr>
          <p:cNvPr id="7" name="Picture 6">
            <a:extLst>
              <a:ext uri="{FF2B5EF4-FFF2-40B4-BE49-F238E27FC236}">
                <a16:creationId xmlns:a16="http://schemas.microsoft.com/office/drawing/2014/main" id="{95E2EAD3-6DEC-1817-0091-4CDA11C51C28}"/>
              </a:ext>
            </a:extLst>
          </p:cNvPr>
          <p:cNvPicPr>
            <a:picLocks noChangeAspect="1"/>
          </p:cNvPicPr>
          <p:nvPr/>
        </p:nvPicPr>
        <p:blipFill>
          <a:blip r:embed="rId4"/>
          <a:stretch>
            <a:fillRect/>
          </a:stretch>
        </p:blipFill>
        <p:spPr>
          <a:xfrm>
            <a:off x="7587623" y="2921904"/>
            <a:ext cx="4426683" cy="2692465"/>
          </a:xfrm>
          <a:prstGeom prst="rect">
            <a:avLst/>
          </a:prstGeom>
        </p:spPr>
      </p:pic>
    </p:spTree>
    <p:extLst>
      <p:ext uri="{BB962C8B-B14F-4D97-AF65-F5344CB8AC3E}">
        <p14:creationId xmlns:p14="http://schemas.microsoft.com/office/powerpoint/2010/main" val="2148471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diogram">
            <a:extLst>
              <a:ext uri="{FF2B5EF4-FFF2-40B4-BE49-F238E27FC236}">
                <a16:creationId xmlns:a16="http://schemas.microsoft.com/office/drawing/2014/main" id="{5014DD08-FB36-34C4-94C8-7A7E0CC1D06A}"/>
              </a:ext>
            </a:extLst>
          </p:cNvPr>
          <p:cNvPicPr>
            <a:picLocks noChangeAspect="1"/>
          </p:cNvPicPr>
          <p:nvPr/>
        </p:nvPicPr>
        <p:blipFill rotWithShape="1">
          <a:blip r:embed="rId2"/>
          <a:srcRect t="15413"/>
          <a:stretch/>
        </p:blipFill>
        <p:spPr>
          <a:xfrm>
            <a:off x="20" y="10"/>
            <a:ext cx="12191980" cy="6857990"/>
          </a:xfrm>
          <a:prstGeom prst="rect">
            <a:avLst/>
          </a:prstGeom>
        </p:spPr>
      </p:pic>
      <p:sp>
        <p:nvSpPr>
          <p:cNvPr id="2" name="Title 1">
            <a:extLst>
              <a:ext uri="{FF2B5EF4-FFF2-40B4-BE49-F238E27FC236}">
                <a16:creationId xmlns:a16="http://schemas.microsoft.com/office/drawing/2014/main" id="{C5FA58D6-FFEB-A8A7-840A-AD39738EFE49}"/>
              </a:ext>
            </a:extLst>
          </p:cNvPr>
          <p:cNvSpPr>
            <a:spLocks noGrp="1"/>
          </p:cNvSpPr>
          <p:nvPr>
            <p:ph type="title"/>
          </p:nvPr>
        </p:nvSpPr>
        <p:spPr>
          <a:xfrm>
            <a:off x="1045614" y="2299176"/>
            <a:ext cx="9795972" cy="1571164"/>
          </a:xfrm>
        </p:spPr>
        <p:txBody>
          <a:bodyPr vert="horz" lIns="91440" tIns="45720" rIns="91440" bIns="45720" rtlCol="0" anchor="t">
            <a:normAutofit/>
          </a:bodyPr>
          <a:lstStyle/>
          <a:p>
            <a:r>
              <a:rPr lang="en-US" sz="3600" dirty="0">
                <a:solidFill>
                  <a:schemeClr val="tx1"/>
                </a:solidFill>
              </a:rPr>
              <a:t>What does the data show about cardiac arrest survival? </a:t>
            </a:r>
          </a:p>
        </p:txBody>
      </p:sp>
    </p:spTree>
    <p:extLst>
      <p:ext uri="{BB962C8B-B14F-4D97-AF65-F5344CB8AC3E}">
        <p14:creationId xmlns:p14="http://schemas.microsoft.com/office/powerpoint/2010/main" val="1458579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85BC5-2362-ED85-E76B-1F9C4DF76960}"/>
              </a:ext>
            </a:extLst>
          </p:cNvPr>
          <p:cNvSpPr>
            <a:spLocks noGrp="1"/>
          </p:cNvSpPr>
          <p:nvPr>
            <p:ph type="title"/>
          </p:nvPr>
        </p:nvSpPr>
        <p:spPr/>
        <p:txBody>
          <a:bodyPr/>
          <a:lstStyle/>
          <a:p>
            <a:r>
              <a:rPr lang="en-US" dirty="0"/>
              <a:t>Cardiac Arrest Survival Outcomes</a:t>
            </a:r>
          </a:p>
        </p:txBody>
      </p:sp>
      <p:graphicFrame>
        <p:nvGraphicFramePr>
          <p:cNvPr id="6" name="Content Placeholder 5">
            <a:extLst>
              <a:ext uri="{FF2B5EF4-FFF2-40B4-BE49-F238E27FC236}">
                <a16:creationId xmlns:a16="http://schemas.microsoft.com/office/drawing/2014/main" id="{29D0FCEA-552E-D6DF-C247-F7C96C66E834}"/>
              </a:ext>
            </a:extLst>
          </p:cNvPr>
          <p:cNvGraphicFramePr>
            <a:graphicFrameLocks noGrp="1"/>
          </p:cNvGraphicFramePr>
          <p:nvPr>
            <p:ph idx="1"/>
          </p:nvPr>
        </p:nvGraphicFramePr>
        <p:xfrm>
          <a:off x="777529" y="2286019"/>
          <a:ext cx="10018713" cy="1097280"/>
        </p:xfrm>
        <a:graphic>
          <a:graphicData uri="http://schemas.openxmlformats.org/drawingml/2006/table">
            <a:tbl>
              <a:tblPr/>
              <a:tblGrid>
                <a:gridCol w="3339571">
                  <a:extLst>
                    <a:ext uri="{9D8B030D-6E8A-4147-A177-3AD203B41FA5}">
                      <a16:colId xmlns:a16="http://schemas.microsoft.com/office/drawing/2014/main" val="287286641"/>
                    </a:ext>
                  </a:extLst>
                </a:gridCol>
                <a:gridCol w="3339571">
                  <a:extLst>
                    <a:ext uri="{9D8B030D-6E8A-4147-A177-3AD203B41FA5}">
                      <a16:colId xmlns:a16="http://schemas.microsoft.com/office/drawing/2014/main" val="1085621547"/>
                    </a:ext>
                  </a:extLst>
                </a:gridCol>
                <a:gridCol w="3339571">
                  <a:extLst>
                    <a:ext uri="{9D8B030D-6E8A-4147-A177-3AD203B41FA5}">
                      <a16:colId xmlns:a16="http://schemas.microsoft.com/office/drawing/2014/main" val="3590206539"/>
                    </a:ext>
                  </a:extLst>
                </a:gridCol>
              </a:tblGrid>
              <a:tr h="0">
                <a:tc>
                  <a:txBody>
                    <a:bodyPr/>
                    <a:lstStyle/>
                    <a:p>
                      <a:pPr>
                        <a:buNone/>
                      </a:pPr>
                      <a:r>
                        <a:rPr lang="en-US" b="1" dirty="0">
                          <a:solidFill>
                            <a:srgbClr val="EF7452"/>
                          </a:solidFill>
                        </a:rPr>
                        <a:t>Arrest location</a:t>
                      </a:r>
                    </a:p>
                  </a:txBody>
                  <a:tcPr anchor="ctr">
                    <a:lnL>
                      <a:noFill/>
                    </a:lnL>
                    <a:lnR>
                      <a:noFill/>
                    </a:lnR>
                    <a:lnT>
                      <a:noFill/>
                    </a:lnT>
                    <a:lnB>
                      <a:noFill/>
                    </a:lnB>
                    <a:noFill/>
                  </a:tcPr>
                </a:tc>
                <a:tc>
                  <a:txBody>
                    <a:bodyPr/>
                    <a:lstStyle/>
                    <a:p>
                      <a:pPr algn="r">
                        <a:buNone/>
                      </a:pPr>
                      <a:r>
                        <a:rPr lang="en-US" b="1" dirty="0">
                          <a:solidFill>
                            <a:srgbClr val="EF7452"/>
                          </a:solidFill>
                        </a:rPr>
                        <a:t>Survival to hospital discharge</a:t>
                      </a:r>
                    </a:p>
                  </a:txBody>
                  <a:tcPr anchor="ctr">
                    <a:lnL>
                      <a:noFill/>
                    </a:lnL>
                    <a:lnR>
                      <a:noFill/>
                    </a:lnR>
                    <a:lnT>
                      <a:noFill/>
                    </a:lnT>
                    <a:lnB>
                      <a:noFill/>
                    </a:lnB>
                    <a:noFill/>
                  </a:tcPr>
                </a:tc>
                <a:tc>
                  <a:txBody>
                    <a:bodyPr/>
                    <a:lstStyle/>
                    <a:p>
                      <a:pPr algn="r">
                        <a:buNone/>
                      </a:pPr>
                      <a:r>
                        <a:rPr lang="en-US" b="1" dirty="0">
                          <a:solidFill>
                            <a:srgbClr val="EF7452"/>
                          </a:solidFill>
                        </a:rPr>
                        <a:t>Favorable neurologic outcome</a:t>
                      </a:r>
                    </a:p>
                  </a:txBody>
                  <a:tcPr anchor="ctr">
                    <a:lnL>
                      <a:noFill/>
                    </a:lnL>
                    <a:lnR>
                      <a:noFill/>
                    </a:lnR>
                    <a:lnT>
                      <a:noFill/>
                    </a:lnT>
                    <a:lnB>
                      <a:noFill/>
                    </a:lnB>
                    <a:noFill/>
                  </a:tcPr>
                </a:tc>
                <a:extLst>
                  <a:ext uri="{0D108BD9-81ED-4DB2-BD59-A6C34878D82A}">
                    <a16:rowId xmlns:a16="http://schemas.microsoft.com/office/drawing/2014/main" val="2693498020"/>
                  </a:ext>
                </a:extLst>
              </a:tr>
              <a:tr h="0">
                <a:tc>
                  <a:txBody>
                    <a:bodyPr/>
                    <a:lstStyle/>
                    <a:p>
                      <a:pPr>
                        <a:buNone/>
                      </a:pPr>
                      <a:r>
                        <a:rPr lang="en-US" b="0" dirty="0"/>
                        <a:t>EMS-treated OHCA</a:t>
                      </a:r>
                    </a:p>
                  </a:txBody>
                  <a:tcPr anchor="ctr">
                    <a:lnL>
                      <a:noFill/>
                    </a:lnL>
                    <a:lnR>
                      <a:noFill/>
                    </a:lnR>
                    <a:lnT>
                      <a:noFill/>
                    </a:lnT>
                    <a:lnB>
                      <a:noFill/>
                    </a:lnB>
                    <a:noFill/>
                  </a:tcPr>
                </a:tc>
                <a:tc>
                  <a:txBody>
                    <a:bodyPr/>
                    <a:lstStyle/>
                    <a:p>
                      <a:pPr algn="r">
                        <a:buNone/>
                      </a:pPr>
                      <a:r>
                        <a:rPr lang="en-US" b="0"/>
                        <a:t>10.5%</a:t>
                      </a:r>
                    </a:p>
                  </a:txBody>
                  <a:tcPr anchor="ctr">
                    <a:lnL>
                      <a:noFill/>
                    </a:lnL>
                    <a:lnR>
                      <a:noFill/>
                    </a:lnR>
                    <a:lnT>
                      <a:noFill/>
                    </a:lnT>
                    <a:lnB>
                      <a:noFill/>
                    </a:lnB>
                    <a:noFill/>
                  </a:tcPr>
                </a:tc>
                <a:tc>
                  <a:txBody>
                    <a:bodyPr/>
                    <a:lstStyle/>
                    <a:p>
                      <a:pPr algn="r">
                        <a:buNone/>
                      </a:pPr>
                      <a:r>
                        <a:rPr lang="en-US" b="0" dirty="0"/>
                        <a:t>8.2%</a:t>
                      </a:r>
                    </a:p>
                  </a:txBody>
                  <a:tcPr anchor="ctr">
                    <a:lnL>
                      <a:noFill/>
                    </a:lnL>
                    <a:lnR>
                      <a:noFill/>
                    </a:lnR>
                    <a:lnT>
                      <a:noFill/>
                    </a:lnT>
                    <a:lnB>
                      <a:noFill/>
                    </a:lnB>
                    <a:noFill/>
                  </a:tcPr>
                </a:tc>
                <a:extLst>
                  <a:ext uri="{0D108BD9-81ED-4DB2-BD59-A6C34878D82A}">
                    <a16:rowId xmlns:a16="http://schemas.microsoft.com/office/drawing/2014/main" val="1511977666"/>
                  </a:ext>
                </a:extLst>
              </a:tr>
              <a:tr h="0">
                <a:tc>
                  <a:txBody>
                    <a:bodyPr/>
                    <a:lstStyle/>
                    <a:p>
                      <a:pPr>
                        <a:buNone/>
                      </a:pPr>
                      <a:r>
                        <a:rPr lang="en-US" b="0" dirty="0"/>
                        <a:t>IHCA</a:t>
                      </a:r>
                    </a:p>
                  </a:txBody>
                  <a:tcPr anchor="ctr">
                    <a:lnL>
                      <a:noFill/>
                    </a:lnL>
                    <a:lnR>
                      <a:noFill/>
                    </a:lnR>
                    <a:lnT>
                      <a:noFill/>
                    </a:lnT>
                    <a:lnB>
                      <a:noFill/>
                    </a:lnB>
                    <a:noFill/>
                  </a:tcPr>
                </a:tc>
                <a:tc>
                  <a:txBody>
                    <a:bodyPr/>
                    <a:lstStyle/>
                    <a:p>
                      <a:pPr algn="r">
                        <a:buNone/>
                      </a:pPr>
                      <a:r>
                        <a:rPr lang="en-US" b="0"/>
                        <a:t>23.6%</a:t>
                      </a:r>
                    </a:p>
                  </a:txBody>
                  <a:tcPr anchor="ctr">
                    <a:lnL>
                      <a:noFill/>
                    </a:lnL>
                    <a:lnR>
                      <a:noFill/>
                    </a:lnR>
                    <a:lnT>
                      <a:noFill/>
                    </a:lnT>
                    <a:lnB>
                      <a:noFill/>
                    </a:lnB>
                    <a:noFill/>
                  </a:tcPr>
                </a:tc>
                <a:tc>
                  <a:txBody>
                    <a:bodyPr/>
                    <a:lstStyle/>
                    <a:p>
                      <a:pPr algn="r">
                        <a:buNone/>
                      </a:pPr>
                      <a:r>
                        <a:rPr lang="en-US" b="0" dirty="0"/>
                        <a:t>79.2%</a:t>
                      </a:r>
                    </a:p>
                  </a:txBody>
                  <a:tcPr anchor="ctr">
                    <a:lnL>
                      <a:noFill/>
                    </a:lnL>
                    <a:lnR>
                      <a:noFill/>
                    </a:lnR>
                    <a:lnT>
                      <a:noFill/>
                    </a:lnT>
                    <a:lnB>
                      <a:noFill/>
                    </a:lnB>
                    <a:noFill/>
                  </a:tcPr>
                </a:tc>
                <a:extLst>
                  <a:ext uri="{0D108BD9-81ED-4DB2-BD59-A6C34878D82A}">
                    <a16:rowId xmlns:a16="http://schemas.microsoft.com/office/drawing/2014/main" val="4204061484"/>
                  </a:ext>
                </a:extLst>
              </a:tr>
            </a:tbl>
          </a:graphicData>
        </a:graphic>
      </p:graphicFrame>
      <p:sp>
        <p:nvSpPr>
          <p:cNvPr id="4" name="Footer Placeholder 3">
            <a:extLst>
              <a:ext uri="{FF2B5EF4-FFF2-40B4-BE49-F238E27FC236}">
                <a16:creationId xmlns:a16="http://schemas.microsoft.com/office/drawing/2014/main" id="{00D6F6C0-50FC-EFA9-7CE6-4BE6D9E40967}"/>
              </a:ext>
            </a:extLst>
          </p:cNvPr>
          <p:cNvSpPr>
            <a:spLocks noGrp="1"/>
          </p:cNvSpPr>
          <p:nvPr>
            <p:ph type="ftr" sz="quarter" idx="11"/>
          </p:nvPr>
        </p:nvSpPr>
        <p:spPr>
          <a:xfrm>
            <a:off x="345559" y="6323214"/>
            <a:ext cx="10474842" cy="365125"/>
          </a:xfrm>
        </p:spPr>
        <p:txBody>
          <a:bodyPr/>
          <a:lstStyle/>
          <a:p>
            <a:r>
              <a:rPr lang="en-US" dirty="0"/>
              <a:t>Del Rios M, Bartos JA, Panchal AR, et al. Part 1: Executive summary: 2025 American Heart Association guidelines for cardiopulmonary resuscitation and emergency cardiovascular care. </a:t>
            </a:r>
            <a:r>
              <a:rPr lang="en-US" i="1" dirty="0"/>
              <a:t>Circulation.</a:t>
            </a:r>
            <a:r>
              <a:rPr lang="en-US" dirty="0"/>
              <a:t> 2025;152(16_suppl_2). </a:t>
            </a:r>
          </a:p>
        </p:txBody>
      </p:sp>
      <p:sp>
        <p:nvSpPr>
          <p:cNvPr id="5" name="Slide Number Placeholder 4">
            <a:extLst>
              <a:ext uri="{FF2B5EF4-FFF2-40B4-BE49-F238E27FC236}">
                <a16:creationId xmlns:a16="http://schemas.microsoft.com/office/drawing/2014/main" id="{852A4958-E692-1CA6-1A35-C38879660BAD}"/>
              </a:ext>
            </a:extLst>
          </p:cNvPr>
          <p:cNvSpPr>
            <a:spLocks noGrp="1"/>
          </p:cNvSpPr>
          <p:nvPr>
            <p:ph type="sldNum" sz="quarter" idx="12"/>
          </p:nvPr>
        </p:nvSpPr>
        <p:spPr/>
        <p:txBody>
          <a:bodyPr/>
          <a:lstStyle/>
          <a:p>
            <a:fld id="{70EC1AA3-E190-46A4-AF04-8889F5477E2A}" type="slidenum">
              <a:rPr lang="en-US" smtClean="0"/>
              <a:t>30</a:t>
            </a:fld>
            <a:endParaRPr lang="en-US"/>
          </a:p>
        </p:txBody>
      </p:sp>
      <p:pic>
        <p:nvPicPr>
          <p:cNvPr id="8" name="Picture 7">
            <a:extLst>
              <a:ext uri="{FF2B5EF4-FFF2-40B4-BE49-F238E27FC236}">
                <a16:creationId xmlns:a16="http://schemas.microsoft.com/office/drawing/2014/main" id="{012F22F9-C0CB-47EE-190A-10042837C05B}"/>
              </a:ext>
            </a:extLst>
          </p:cNvPr>
          <p:cNvPicPr>
            <a:picLocks noChangeAspect="1"/>
          </p:cNvPicPr>
          <p:nvPr/>
        </p:nvPicPr>
        <p:blipFill>
          <a:blip r:embed="rId2"/>
          <a:stretch>
            <a:fillRect/>
          </a:stretch>
        </p:blipFill>
        <p:spPr>
          <a:xfrm>
            <a:off x="10570277" y="575111"/>
            <a:ext cx="1344395" cy="756222"/>
          </a:xfrm>
          <a:prstGeom prst="rect">
            <a:avLst/>
          </a:prstGeom>
        </p:spPr>
      </p:pic>
      <p:pic>
        <p:nvPicPr>
          <p:cNvPr id="10" name="Picture 9">
            <a:extLst>
              <a:ext uri="{FF2B5EF4-FFF2-40B4-BE49-F238E27FC236}">
                <a16:creationId xmlns:a16="http://schemas.microsoft.com/office/drawing/2014/main" id="{FF977BBD-ED24-FBE3-2F3A-DDD988B5B120}"/>
              </a:ext>
            </a:extLst>
          </p:cNvPr>
          <p:cNvPicPr>
            <a:picLocks noChangeAspect="1"/>
          </p:cNvPicPr>
          <p:nvPr/>
        </p:nvPicPr>
        <p:blipFill>
          <a:blip r:embed="rId3"/>
          <a:stretch>
            <a:fillRect/>
          </a:stretch>
        </p:blipFill>
        <p:spPr>
          <a:xfrm>
            <a:off x="10498077" y="149464"/>
            <a:ext cx="1488797" cy="378869"/>
          </a:xfrm>
          <a:prstGeom prst="rect">
            <a:avLst/>
          </a:prstGeom>
        </p:spPr>
      </p:pic>
    </p:spTree>
    <p:extLst>
      <p:ext uri="{BB962C8B-B14F-4D97-AF65-F5344CB8AC3E}">
        <p14:creationId xmlns:p14="http://schemas.microsoft.com/office/powerpoint/2010/main" val="2247835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7ADE-A330-977E-0F72-5AE59B8650E8}"/>
              </a:ext>
            </a:extLst>
          </p:cNvPr>
          <p:cNvSpPr>
            <a:spLocks noGrp="1"/>
          </p:cNvSpPr>
          <p:nvPr>
            <p:ph type="title"/>
          </p:nvPr>
        </p:nvSpPr>
        <p:spPr/>
        <p:txBody>
          <a:bodyPr/>
          <a:lstStyle/>
          <a:p>
            <a:r>
              <a:rPr lang="en-US" dirty="0"/>
              <a:t>Outcomes of cardiac arrest with multiple comorbidities</a:t>
            </a:r>
          </a:p>
        </p:txBody>
      </p:sp>
      <p:sp>
        <p:nvSpPr>
          <p:cNvPr id="3" name="Content Placeholder 2">
            <a:extLst>
              <a:ext uri="{FF2B5EF4-FFF2-40B4-BE49-F238E27FC236}">
                <a16:creationId xmlns:a16="http://schemas.microsoft.com/office/drawing/2014/main" id="{5AE630B7-B3A4-B7CD-0B2C-DB34D81069A2}"/>
              </a:ext>
            </a:extLst>
          </p:cNvPr>
          <p:cNvSpPr>
            <a:spLocks noGrp="1"/>
          </p:cNvSpPr>
          <p:nvPr>
            <p:ph idx="1"/>
          </p:nvPr>
        </p:nvSpPr>
        <p:spPr>
          <a:xfrm>
            <a:off x="457200" y="1861728"/>
            <a:ext cx="11277599" cy="2835948"/>
          </a:xfrm>
        </p:spPr>
        <p:txBody>
          <a:bodyPr>
            <a:normAutofit/>
          </a:bodyPr>
          <a:lstStyle/>
          <a:p>
            <a:r>
              <a:rPr lang="en-US" dirty="0"/>
              <a:t>A meta-analysis has shown that the presence of heart failure, end-stage renal disease, metastatic cancer and COPD were each associated with decreased survival to hospital discharge </a:t>
            </a:r>
          </a:p>
          <a:p>
            <a:br>
              <a:rPr lang="en-US" dirty="0"/>
            </a:br>
            <a:endParaRPr lang="en-US" dirty="0"/>
          </a:p>
          <a:p>
            <a:br>
              <a:rPr lang="en-US" dirty="0"/>
            </a:br>
            <a:endParaRPr lang="en-US" dirty="0"/>
          </a:p>
        </p:txBody>
      </p:sp>
      <p:sp>
        <p:nvSpPr>
          <p:cNvPr id="4" name="TextBox 3">
            <a:extLst>
              <a:ext uri="{FF2B5EF4-FFF2-40B4-BE49-F238E27FC236}">
                <a16:creationId xmlns:a16="http://schemas.microsoft.com/office/drawing/2014/main" id="{05D8C12D-116F-8359-9724-DF76B8215836}"/>
              </a:ext>
            </a:extLst>
          </p:cNvPr>
          <p:cNvSpPr txBox="1"/>
          <p:nvPr/>
        </p:nvSpPr>
        <p:spPr>
          <a:xfrm>
            <a:off x="160345" y="6543810"/>
            <a:ext cx="11219095" cy="230832"/>
          </a:xfrm>
          <a:prstGeom prst="rect">
            <a:avLst/>
          </a:prstGeom>
          <a:noFill/>
        </p:spPr>
        <p:txBody>
          <a:bodyPr wrap="square" rtlCol="0">
            <a:spAutoFit/>
          </a:bodyPr>
          <a:lstStyle/>
          <a:p>
            <a:r>
              <a:rPr lang="en-US" sz="900" dirty="0"/>
              <a:t>Andrew E, Nehme Z, Bernard S, Smith K. The influence of comorbidity on survival and long-term outcomes after out-of-hospital cardiac arrest. Resuscitation. 2017 Jan 1;110:42-7.</a:t>
            </a:r>
          </a:p>
        </p:txBody>
      </p:sp>
    </p:spTree>
    <p:extLst>
      <p:ext uri="{BB962C8B-B14F-4D97-AF65-F5344CB8AC3E}">
        <p14:creationId xmlns:p14="http://schemas.microsoft.com/office/powerpoint/2010/main" val="1127696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A99CE-5D9E-7A89-7DAD-BFA5EB7993BE}"/>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3DDFF280-5510-736B-C6B4-4D73D618ECFB}"/>
              </a:ext>
            </a:extLst>
          </p:cNvPr>
          <p:cNvSpPr>
            <a:spLocks noGrp="1"/>
          </p:cNvSpPr>
          <p:nvPr>
            <p:ph idx="1"/>
          </p:nvPr>
        </p:nvSpPr>
        <p:spPr>
          <a:xfrm>
            <a:off x="806059" y="1308763"/>
            <a:ext cx="10050637" cy="4750366"/>
          </a:xfrm>
        </p:spPr>
        <p:txBody>
          <a:bodyPr>
            <a:normAutofit/>
          </a:bodyPr>
          <a:lstStyle/>
          <a:p>
            <a:pPr marL="285750" indent="-285750">
              <a:buFont typeface="Arial" panose="020B0604020202020204" pitchFamily="34" charset="0"/>
              <a:buChar char="•"/>
            </a:pPr>
            <a:r>
              <a:rPr lang="en-US" dirty="0">
                <a:solidFill>
                  <a:srgbClr val="333333"/>
                </a:solidFill>
              </a:rPr>
              <a:t>L</a:t>
            </a:r>
            <a:r>
              <a:rPr lang="en-US" b="0" i="0" dirty="0">
                <a:solidFill>
                  <a:srgbClr val="333333"/>
                </a:solidFill>
                <a:effectLst/>
              </a:rPr>
              <a:t>ong-term survival after 10 years in patients surviving initial hospital stay s/p OHCA is 62-64%</a:t>
            </a:r>
          </a:p>
          <a:p>
            <a:pPr marL="285750" indent="-285750">
              <a:buFont typeface="Arial" panose="020B0604020202020204" pitchFamily="34" charset="0"/>
              <a:buChar char="•"/>
            </a:pPr>
            <a:endParaRPr lang="en-US" b="0" i="0" dirty="0">
              <a:solidFill>
                <a:srgbClr val="333333"/>
              </a:solidFill>
              <a:effectLst/>
            </a:endParaRPr>
          </a:p>
          <a:p>
            <a:pPr marL="285750" indent="-285750">
              <a:buFont typeface="Arial" panose="020B0604020202020204" pitchFamily="34" charset="0"/>
              <a:buChar char="•"/>
            </a:pPr>
            <a:r>
              <a:rPr lang="en-US" b="0" i="0" dirty="0"/>
              <a:t>Prognostic factors for long-term survival: </a:t>
            </a:r>
          </a:p>
          <a:p>
            <a:pPr marL="742950" lvl="2" indent="-285750">
              <a:buFont typeface="Arial" panose="020B0604020202020204" pitchFamily="34" charset="0"/>
              <a:buChar char="•"/>
            </a:pPr>
            <a:r>
              <a:rPr lang="en-US" b="0" i="0" dirty="0"/>
              <a:t>younger age</a:t>
            </a:r>
          </a:p>
          <a:p>
            <a:pPr marL="742950" lvl="2" indent="-285750">
              <a:buFont typeface="Arial" panose="020B0604020202020204" pitchFamily="34" charset="0"/>
              <a:buChar char="•"/>
            </a:pPr>
            <a:r>
              <a:rPr lang="en-US" b="0" i="0" dirty="0"/>
              <a:t>bystander CPR</a:t>
            </a:r>
          </a:p>
          <a:p>
            <a:pPr marL="742950" lvl="2" indent="-285750">
              <a:buFont typeface="Arial" panose="020B0604020202020204" pitchFamily="34" charset="0"/>
              <a:buChar char="•"/>
            </a:pPr>
            <a:r>
              <a:rPr lang="en-US" b="0" i="0" dirty="0"/>
              <a:t>absence of diastolic dysfunction</a:t>
            </a:r>
          </a:p>
          <a:p>
            <a:pPr marL="742950" lvl="2" indent="-285750">
              <a:buFont typeface="Arial" panose="020B0604020202020204" pitchFamily="34" charset="0"/>
              <a:buChar char="•"/>
            </a:pPr>
            <a:r>
              <a:rPr lang="en-US" b="0" i="0" dirty="0"/>
              <a:t>functional status at hospital discharge</a:t>
            </a:r>
          </a:p>
          <a:p>
            <a:pPr marL="742950" lvl="2" indent="-285750">
              <a:buFont typeface="Arial" panose="020B0604020202020204" pitchFamily="34" charset="0"/>
              <a:buChar char="•"/>
            </a:pPr>
            <a:r>
              <a:rPr lang="en-US" b="0" i="0" dirty="0"/>
              <a:t>initial cardiac arrest rhythm</a:t>
            </a:r>
          </a:p>
          <a:p>
            <a:pPr marL="742950" lvl="2" indent="-285750">
              <a:buFont typeface="Arial" panose="020B0604020202020204" pitchFamily="34" charset="0"/>
              <a:buChar char="•"/>
            </a:pPr>
            <a:r>
              <a:rPr lang="en-US" b="0" i="0" dirty="0"/>
              <a:t>post–cardiac arrest care at a tertiary referral hospital</a:t>
            </a:r>
            <a:endParaRPr lang="en-US" dirty="0"/>
          </a:p>
          <a:p>
            <a:endParaRPr lang="en-US" dirty="0"/>
          </a:p>
        </p:txBody>
      </p:sp>
      <p:sp>
        <p:nvSpPr>
          <p:cNvPr id="4" name="TextBox 3">
            <a:extLst>
              <a:ext uri="{FF2B5EF4-FFF2-40B4-BE49-F238E27FC236}">
                <a16:creationId xmlns:a16="http://schemas.microsoft.com/office/drawing/2014/main" id="{9FBF94F3-9EC0-7006-41B2-21A0B567BDAE}"/>
              </a:ext>
            </a:extLst>
          </p:cNvPr>
          <p:cNvSpPr txBox="1"/>
          <p:nvPr/>
        </p:nvSpPr>
        <p:spPr>
          <a:xfrm>
            <a:off x="91919" y="6492875"/>
            <a:ext cx="9779224" cy="215444"/>
          </a:xfrm>
          <a:prstGeom prst="rect">
            <a:avLst/>
          </a:prstGeom>
          <a:noFill/>
        </p:spPr>
        <p:txBody>
          <a:bodyPr wrap="square" rtlCol="0">
            <a:spAutoFit/>
          </a:bodyPr>
          <a:lstStyle/>
          <a:p>
            <a:r>
              <a:rPr lang="en-US" sz="800" b="0" i="0" dirty="0" err="1">
                <a:solidFill>
                  <a:srgbClr val="333333"/>
                </a:solidFill>
                <a:effectLst/>
                <a:latin typeface="Guardian TextSans Web"/>
              </a:rPr>
              <a:t>Amacher</a:t>
            </a:r>
            <a:r>
              <a:rPr lang="en-US" sz="800" b="0" i="0" dirty="0">
                <a:solidFill>
                  <a:srgbClr val="333333"/>
                </a:solidFill>
                <a:effectLst/>
                <a:latin typeface="Guardian TextSans Web"/>
              </a:rPr>
              <a:t> SA, </a:t>
            </a:r>
            <a:r>
              <a:rPr lang="en-US" sz="800" b="0" i="0" dirty="0" err="1">
                <a:solidFill>
                  <a:srgbClr val="333333"/>
                </a:solidFill>
                <a:effectLst/>
                <a:latin typeface="Guardian TextSans Web"/>
              </a:rPr>
              <a:t>Bohren</a:t>
            </a:r>
            <a:r>
              <a:rPr lang="en-US" sz="800" b="0" i="0" dirty="0">
                <a:solidFill>
                  <a:srgbClr val="333333"/>
                </a:solidFill>
                <a:effectLst/>
                <a:latin typeface="Guardian TextSans Web"/>
              </a:rPr>
              <a:t> C, Blatter R, et al. Long-term Survival After Out-of-Hospital Cardiac Arrest: A Systematic Review and Meta-analysis. </a:t>
            </a:r>
            <a:r>
              <a:rPr lang="en-US" sz="800" b="0" i="1" dirty="0">
                <a:solidFill>
                  <a:srgbClr val="333333"/>
                </a:solidFill>
                <a:effectLst/>
                <a:latin typeface="Guardian TextSans Web"/>
              </a:rPr>
              <a:t>JAMA </a:t>
            </a:r>
            <a:r>
              <a:rPr lang="en-US" sz="800" b="0" i="1" dirty="0" err="1">
                <a:solidFill>
                  <a:srgbClr val="333333"/>
                </a:solidFill>
                <a:effectLst/>
                <a:latin typeface="Guardian TextSans Web"/>
              </a:rPr>
              <a:t>Cardiol</a:t>
            </a:r>
            <a:r>
              <a:rPr lang="en-US" sz="800" b="0" i="1" dirty="0">
                <a:solidFill>
                  <a:srgbClr val="333333"/>
                </a:solidFill>
                <a:effectLst/>
                <a:latin typeface="Guardian TextSans Web"/>
              </a:rPr>
              <a:t>.</a:t>
            </a:r>
            <a:r>
              <a:rPr lang="en-US" sz="800" b="0" i="0" dirty="0">
                <a:solidFill>
                  <a:srgbClr val="333333"/>
                </a:solidFill>
                <a:effectLst/>
                <a:latin typeface="Guardian TextSans Web"/>
              </a:rPr>
              <a:t> 2022;7(6):633–643. doi:10.1001/jamacardio.2022.0795</a:t>
            </a:r>
            <a:endParaRPr lang="en-US" sz="800" dirty="0"/>
          </a:p>
        </p:txBody>
      </p:sp>
      <p:pic>
        <p:nvPicPr>
          <p:cNvPr id="5" name="Picture 4">
            <a:extLst>
              <a:ext uri="{FF2B5EF4-FFF2-40B4-BE49-F238E27FC236}">
                <a16:creationId xmlns:a16="http://schemas.microsoft.com/office/drawing/2014/main" id="{369CD360-1D32-8FB0-7701-B2F376FEF7F2}"/>
              </a:ext>
            </a:extLst>
          </p:cNvPr>
          <p:cNvPicPr>
            <a:picLocks noChangeAspect="1"/>
          </p:cNvPicPr>
          <p:nvPr/>
        </p:nvPicPr>
        <p:blipFill>
          <a:blip r:embed="rId2"/>
          <a:stretch>
            <a:fillRect/>
          </a:stretch>
        </p:blipFill>
        <p:spPr>
          <a:xfrm>
            <a:off x="8792304" y="-63909"/>
            <a:ext cx="2853175" cy="1426588"/>
          </a:xfrm>
          <a:prstGeom prst="rect">
            <a:avLst/>
          </a:prstGeom>
        </p:spPr>
      </p:pic>
    </p:spTree>
    <p:extLst>
      <p:ext uri="{BB962C8B-B14F-4D97-AF65-F5344CB8AC3E}">
        <p14:creationId xmlns:p14="http://schemas.microsoft.com/office/powerpoint/2010/main" val="481436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F6A1C-2C58-9C75-DB90-E864749D5B2C}"/>
              </a:ext>
            </a:extLst>
          </p:cNvPr>
          <p:cNvSpPr>
            <a:spLocks noGrp="1"/>
          </p:cNvSpPr>
          <p:nvPr>
            <p:ph type="title"/>
          </p:nvPr>
        </p:nvSpPr>
        <p:spPr/>
        <p:txBody>
          <a:bodyPr/>
          <a:lstStyle/>
          <a:p>
            <a:r>
              <a:rPr lang="en-US" dirty="0"/>
              <a:t>Layperson perspectives on DNR orders</a:t>
            </a:r>
          </a:p>
        </p:txBody>
      </p:sp>
      <p:pic>
        <p:nvPicPr>
          <p:cNvPr id="7" name="Content Placeholder 6">
            <a:extLst>
              <a:ext uri="{FF2B5EF4-FFF2-40B4-BE49-F238E27FC236}">
                <a16:creationId xmlns:a16="http://schemas.microsoft.com/office/drawing/2014/main" id="{68C5F169-2B00-8077-FCBA-4DC69D151FB2}"/>
              </a:ext>
            </a:extLst>
          </p:cNvPr>
          <p:cNvPicPr>
            <a:picLocks noGrp="1" noChangeAspect="1"/>
          </p:cNvPicPr>
          <p:nvPr>
            <p:ph idx="1"/>
          </p:nvPr>
        </p:nvPicPr>
        <p:blipFill>
          <a:blip r:embed="rId2"/>
          <a:stretch>
            <a:fillRect/>
          </a:stretch>
        </p:blipFill>
        <p:spPr>
          <a:xfrm>
            <a:off x="391889" y="2201591"/>
            <a:ext cx="11277934" cy="2620662"/>
          </a:xfrm>
          <a:prstGeom prst="rect">
            <a:avLst/>
          </a:prstGeom>
        </p:spPr>
      </p:pic>
      <p:sp>
        <p:nvSpPr>
          <p:cNvPr id="4" name="Footer Placeholder 3">
            <a:extLst>
              <a:ext uri="{FF2B5EF4-FFF2-40B4-BE49-F238E27FC236}">
                <a16:creationId xmlns:a16="http://schemas.microsoft.com/office/drawing/2014/main" id="{7812C487-FB78-DD47-ECFB-05A4725353E8}"/>
              </a:ext>
            </a:extLst>
          </p:cNvPr>
          <p:cNvSpPr>
            <a:spLocks noGrp="1"/>
          </p:cNvSpPr>
          <p:nvPr>
            <p:ph type="ftr" sz="quarter" idx="11"/>
          </p:nvPr>
        </p:nvSpPr>
        <p:spPr>
          <a:xfrm>
            <a:off x="132608" y="6457557"/>
            <a:ext cx="10120204" cy="365125"/>
          </a:xfrm>
        </p:spPr>
        <p:txBody>
          <a:bodyPr/>
          <a:lstStyle/>
          <a:p>
            <a:r>
              <a:rPr lang="en-US" dirty="0"/>
              <a:t>Larson T. </a:t>
            </a:r>
            <a:r>
              <a:rPr lang="en-US" i="1" dirty="0"/>
              <a:t>Benefits and Drawbacks of Do Not Resuscitate (DNR) Orders.</a:t>
            </a:r>
            <a:r>
              <a:rPr lang="en-US" dirty="0"/>
              <a:t> Larson, Brown &amp; Ebert, P.A.; August 7, 2025. Accessed June 16, 2026.</a:t>
            </a:r>
          </a:p>
        </p:txBody>
      </p:sp>
      <p:sp>
        <p:nvSpPr>
          <p:cNvPr id="5" name="Slide Number Placeholder 4">
            <a:extLst>
              <a:ext uri="{FF2B5EF4-FFF2-40B4-BE49-F238E27FC236}">
                <a16:creationId xmlns:a16="http://schemas.microsoft.com/office/drawing/2014/main" id="{03D6224D-8A6C-F428-520F-221D10B465A3}"/>
              </a:ext>
            </a:extLst>
          </p:cNvPr>
          <p:cNvSpPr>
            <a:spLocks noGrp="1"/>
          </p:cNvSpPr>
          <p:nvPr>
            <p:ph type="sldNum" sz="quarter" idx="12"/>
          </p:nvPr>
        </p:nvSpPr>
        <p:spPr/>
        <p:txBody>
          <a:bodyPr/>
          <a:lstStyle/>
          <a:p>
            <a:fld id="{70EC1AA3-E190-46A4-AF04-8889F5477E2A}" type="slidenum">
              <a:rPr lang="en-US" smtClean="0"/>
              <a:t>33</a:t>
            </a:fld>
            <a:endParaRPr lang="en-US"/>
          </a:p>
        </p:txBody>
      </p:sp>
      <p:pic>
        <p:nvPicPr>
          <p:cNvPr id="9" name="Picture 8">
            <a:extLst>
              <a:ext uri="{FF2B5EF4-FFF2-40B4-BE49-F238E27FC236}">
                <a16:creationId xmlns:a16="http://schemas.microsoft.com/office/drawing/2014/main" id="{9AE3F2C1-2AAF-2573-BECB-09A43229F9A4}"/>
              </a:ext>
            </a:extLst>
          </p:cNvPr>
          <p:cNvPicPr>
            <a:picLocks noChangeAspect="1"/>
          </p:cNvPicPr>
          <p:nvPr/>
        </p:nvPicPr>
        <p:blipFill>
          <a:blip r:embed="rId3"/>
          <a:stretch>
            <a:fillRect/>
          </a:stretch>
        </p:blipFill>
        <p:spPr>
          <a:xfrm>
            <a:off x="8753266" y="299560"/>
            <a:ext cx="2999093" cy="1322649"/>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1CB9F65C-53D4-562F-DCEB-F972F217E601}"/>
                  </a:ext>
                </a:extLst>
              </p14:cNvPr>
              <p14:cNvContentPartPr/>
              <p14:nvPr/>
            </p14:nvContentPartPr>
            <p14:xfrm>
              <a:off x="-520331" y="4207740"/>
              <a:ext cx="360" cy="360"/>
            </p14:xfrm>
          </p:contentPart>
        </mc:Choice>
        <mc:Fallback xmlns="">
          <p:pic>
            <p:nvPicPr>
              <p:cNvPr id="6" name="Ink 5">
                <a:extLst>
                  <a:ext uri="{FF2B5EF4-FFF2-40B4-BE49-F238E27FC236}">
                    <a16:creationId xmlns:a16="http://schemas.microsoft.com/office/drawing/2014/main" id="{1CB9F65C-53D4-562F-DCEB-F972F217E601}"/>
                  </a:ext>
                </a:extLst>
              </p:cNvPr>
              <p:cNvPicPr/>
              <p:nvPr/>
            </p:nvPicPr>
            <p:blipFill>
              <a:blip r:embed="rId5"/>
              <a:stretch>
                <a:fillRect/>
              </a:stretch>
            </p:blipFill>
            <p:spPr>
              <a:xfrm>
                <a:off x="-591971" y="4064100"/>
                <a:ext cx="144000" cy="288000"/>
              </a:xfrm>
              <a:prstGeom prst="rect">
                <a:avLst/>
              </a:prstGeom>
            </p:spPr>
          </p:pic>
        </mc:Fallback>
      </mc:AlternateContent>
    </p:spTree>
    <p:extLst>
      <p:ext uri="{BB962C8B-B14F-4D97-AF65-F5344CB8AC3E}">
        <p14:creationId xmlns:p14="http://schemas.microsoft.com/office/powerpoint/2010/main" val="4179903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363A-5046-63B6-48B8-99AD6021D12D}"/>
              </a:ext>
            </a:extLst>
          </p:cNvPr>
          <p:cNvSpPr>
            <a:spLocks noGrp="1"/>
          </p:cNvSpPr>
          <p:nvPr>
            <p:ph type="title"/>
          </p:nvPr>
        </p:nvSpPr>
        <p:spPr>
          <a:xfrm>
            <a:off x="139398" y="5505110"/>
            <a:ext cx="11976402" cy="589883"/>
          </a:xfrm>
        </p:spPr>
        <p:txBody>
          <a:bodyPr>
            <a:normAutofit fontScale="90000"/>
          </a:bodyPr>
          <a:lstStyle/>
          <a:p>
            <a:r>
              <a:rPr lang="en-US" dirty="0"/>
              <a:t>Mortality remained higher among patients with an early DNR order</a:t>
            </a:r>
          </a:p>
        </p:txBody>
      </p:sp>
      <p:sp>
        <p:nvSpPr>
          <p:cNvPr id="4" name="Footer Placeholder 3">
            <a:extLst>
              <a:ext uri="{FF2B5EF4-FFF2-40B4-BE49-F238E27FC236}">
                <a16:creationId xmlns:a16="http://schemas.microsoft.com/office/drawing/2014/main" id="{D03C6FAF-357C-7ABC-2FC5-AD14EA6A0FBB}"/>
              </a:ext>
            </a:extLst>
          </p:cNvPr>
          <p:cNvSpPr>
            <a:spLocks noGrp="1"/>
          </p:cNvSpPr>
          <p:nvPr>
            <p:ph type="ftr" sz="quarter" idx="11"/>
          </p:nvPr>
        </p:nvSpPr>
        <p:spPr>
          <a:xfrm>
            <a:off x="191469" y="6393556"/>
            <a:ext cx="10924341" cy="365125"/>
          </a:xfrm>
        </p:spPr>
        <p:txBody>
          <a:bodyPr/>
          <a:lstStyle/>
          <a:p>
            <a:r>
              <a:rPr lang="en-US" dirty="0"/>
              <a:t>Fuchs L, Anstey M, Feng M, Toledano R, Kogan S, Howell MD, Clardy P, Celi L, Talmor D, Novack V. Quantifying the Mortality Impact of Do-Not-Resuscitate Orders in the ICU. Crit Care Med. 2017 Jun;45(6):1019-1027</a:t>
            </a:r>
          </a:p>
        </p:txBody>
      </p:sp>
      <p:sp>
        <p:nvSpPr>
          <p:cNvPr id="5" name="Slide Number Placeholder 4">
            <a:extLst>
              <a:ext uri="{FF2B5EF4-FFF2-40B4-BE49-F238E27FC236}">
                <a16:creationId xmlns:a16="http://schemas.microsoft.com/office/drawing/2014/main" id="{B54F9E8C-51F4-554E-F944-95A66E362671}"/>
              </a:ext>
            </a:extLst>
          </p:cNvPr>
          <p:cNvSpPr>
            <a:spLocks noGrp="1"/>
          </p:cNvSpPr>
          <p:nvPr>
            <p:ph type="sldNum" sz="quarter" idx="12"/>
          </p:nvPr>
        </p:nvSpPr>
        <p:spPr/>
        <p:txBody>
          <a:bodyPr/>
          <a:lstStyle/>
          <a:p>
            <a:endParaRPr lang="en-US" dirty="0"/>
          </a:p>
        </p:txBody>
      </p:sp>
      <p:pic>
        <p:nvPicPr>
          <p:cNvPr id="7" name="Picture 6">
            <a:extLst>
              <a:ext uri="{FF2B5EF4-FFF2-40B4-BE49-F238E27FC236}">
                <a16:creationId xmlns:a16="http://schemas.microsoft.com/office/drawing/2014/main" id="{ACBE0FEF-56FC-9CEC-4009-3365F1D67FB6}"/>
              </a:ext>
            </a:extLst>
          </p:cNvPr>
          <p:cNvPicPr>
            <a:picLocks noChangeAspect="1"/>
          </p:cNvPicPr>
          <p:nvPr/>
        </p:nvPicPr>
        <p:blipFill>
          <a:blip r:embed="rId3"/>
          <a:stretch>
            <a:fillRect/>
          </a:stretch>
        </p:blipFill>
        <p:spPr>
          <a:xfrm>
            <a:off x="1268287" y="265538"/>
            <a:ext cx="9086203" cy="5113706"/>
          </a:xfrm>
          <a:prstGeom prst="rect">
            <a:avLst/>
          </a:prstGeom>
        </p:spPr>
      </p:pic>
    </p:spTree>
    <p:extLst>
      <p:ext uri="{BB962C8B-B14F-4D97-AF65-F5344CB8AC3E}">
        <p14:creationId xmlns:p14="http://schemas.microsoft.com/office/powerpoint/2010/main" val="1034549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3657-630F-87FB-016C-1A2D0813C7B9}"/>
              </a:ext>
            </a:extLst>
          </p:cNvPr>
          <p:cNvSpPr>
            <a:spLocks noGrp="1"/>
          </p:cNvSpPr>
          <p:nvPr>
            <p:ph type="title"/>
          </p:nvPr>
        </p:nvSpPr>
        <p:spPr>
          <a:xfrm>
            <a:off x="731894" y="109186"/>
            <a:ext cx="10058400" cy="783367"/>
          </a:xfrm>
        </p:spPr>
        <p:txBody>
          <a:bodyPr/>
          <a:lstStyle/>
          <a:p>
            <a:r>
              <a:rPr lang="en-US" b="1" dirty="0"/>
              <a:t>Bias in DNR/DNI Status</a:t>
            </a:r>
          </a:p>
        </p:txBody>
      </p:sp>
      <p:sp>
        <p:nvSpPr>
          <p:cNvPr id="3" name="Content Placeholder 2">
            <a:extLst>
              <a:ext uri="{FF2B5EF4-FFF2-40B4-BE49-F238E27FC236}">
                <a16:creationId xmlns:a16="http://schemas.microsoft.com/office/drawing/2014/main" id="{A0DFDEF1-BFE2-A3AD-9F98-959305AF0A9F}"/>
              </a:ext>
            </a:extLst>
          </p:cNvPr>
          <p:cNvSpPr>
            <a:spLocks noGrp="1"/>
          </p:cNvSpPr>
          <p:nvPr>
            <p:ph idx="1"/>
          </p:nvPr>
        </p:nvSpPr>
        <p:spPr>
          <a:xfrm>
            <a:off x="731894" y="1286018"/>
            <a:ext cx="10589103" cy="2451016"/>
          </a:xfrm>
        </p:spPr>
        <p:txBody>
          <a:bodyPr/>
          <a:lstStyle/>
          <a:p>
            <a:pPr marL="285750" indent="-285750">
              <a:buFont typeface="Arial" panose="020B0604020202020204" pitchFamily="34" charset="0"/>
              <a:buChar char="•"/>
            </a:pPr>
            <a:r>
              <a:rPr lang="en-US" b="0" i="0" dirty="0">
                <a:solidFill>
                  <a:srgbClr val="333333"/>
                </a:solidFill>
                <a:effectLst/>
              </a:rPr>
              <a:t>Patients with a DNR order may receive less aggressive interventions in circumstances that do </a:t>
            </a:r>
            <a:r>
              <a:rPr lang="en-US" b="1" i="0" dirty="0">
                <a:solidFill>
                  <a:srgbClr val="333333"/>
                </a:solidFill>
                <a:effectLst/>
              </a:rPr>
              <a:t>not</a:t>
            </a:r>
            <a:r>
              <a:rPr lang="en-US" b="0" i="0" dirty="0">
                <a:solidFill>
                  <a:srgbClr val="333333"/>
                </a:solidFill>
                <a:effectLst/>
              </a:rPr>
              <a:t> involve cardiopulmonary arrest, which can lead to </a:t>
            </a:r>
            <a:r>
              <a:rPr lang="en-US" i="0" dirty="0">
                <a:solidFill>
                  <a:srgbClr val="333333"/>
                </a:solidFill>
                <a:effectLst/>
              </a:rPr>
              <a:t>suboptimal care</a:t>
            </a:r>
          </a:p>
          <a:p>
            <a:pPr marL="285750" indent="-285750">
              <a:buFont typeface="Arial" panose="020B0604020202020204" pitchFamily="34" charset="0"/>
              <a:buChar char="•"/>
            </a:pPr>
            <a:r>
              <a:rPr lang="en-US" dirty="0"/>
              <a:t>Both surgical and </a:t>
            </a:r>
            <a:r>
              <a:rPr lang="en-US" dirty="0">
                <a:hlinkClick r:id="rId2" tooltip="Learn more about ICU from ScienceDirect's AI-generated Topic Pages">
                  <a:extLst>
                    <a:ext uri="{A12FA001-AC4F-418D-AE19-62706E023703}">
                      <ahyp:hlinkClr xmlns:ahyp="http://schemas.microsoft.com/office/drawing/2018/hyperlinkcolor" val="tx"/>
                    </a:ext>
                  </a:extLst>
                </a:hlinkClick>
              </a:rPr>
              <a:t>ICU</a:t>
            </a:r>
            <a:r>
              <a:rPr lang="en-US" dirty="0"/>
              <a:t> staff believe care decreases after DNR order initiation (43%)</a:t>
            </a:r>
          </a:p>
        </p:txBody>
      </p:sp>
      <p:sp>
        <p:nvSpPr>
          <p:cNvPr id="4" name="TextBox 3">
            <a:extLst>
              <a:ext uri="{FF2B5EF4-FFF2-40B4-BE49-F238E27FC236}">
                <a16:creationId xmlns:a16="http://schemas.microsoft.com/office/drawing/2014/main" id="{C355D59F-948D-EF68-7B5F-68174DE26CD1}"/>
              </a:ext>
            </a:extLst>
          </p:cNvPr>
          <p:cNvSpPr txBox="1"/>
          <p:nvPr/>
        </p:nvSpPr>
        <p:spPr>
          <a:xfrm>
            <a:off x="0" y="6273225"/>
            <a:ext cx="11234323" cy="584775"/>
          </a:xfrm>
          <a:prstGeom prst="rect">
            <a:avLst/>
          </a:prstGeom>
          <a:noFill/>
        </p:spPr>
        <p:txBody>
          <a:bodyPr wrap="square" rtlCol="0">
            <a:spAutoFit/>
          </a:bodyPr>
          <a:lstStyle/>
          <a:p>
            <a:pPr algn="l"/>
            <a:br>
              <a:rPr lang="en-US" sz="800" i="0" dirty="0">
                <a:solidFill>
                  <a:srgbClr val="333333"/>
                </a:solidFill>
                <a:effectLst/>
              </a:rPr>
            </a:br>
            <a:r>
              <a:rPr lang="en-US" sz="800" i="0" dirty="0">
                <a:solidFill>
                  <a:srgbClr val="333333"/>
                </a:solidFill>
                <a:effectLst/>
              </a:rPr>
              <a:t>Chen JL, </a:t>
            </a:r>
            <a:r>
              <a:rPr lang="en-US" sz="800" i="0" dirty="0" err="1">
                <a:solidFill>
                  <a:srgbClr val="333333"/>
                </a:solidFill>
                <a:effectLst/>
              </a:rPr>
              <a:t>Sosnov</a:t>
            </a:r>
            <a:r>
              <a:rPr lang="en-US" sz="800" i="0" dirty="0">
                <a:solidFill>
                  <a:srgbClr val="333333"/>
                </a:solidFill>
                <a:effectLst/>
              </a:rPr>
              <a:t> J, Lessard D, et al. Impact of do-not-resuscitation orders on quality of care performance measures in patients hospitalized with acute heart failure. Am Heart J. 2008;156:78–84. </a:t>
            </a:r>
          </a:p>
          <a:p>
            <a:pPr algn="l"/>
            <a:r>
              <a:rPr lang="en-US" sz="800" i="0" dirty="0">
                <a:solidFill>
                  <a:srgbClr val="333333"/>
                </a:solidFill>
                <a:effectLst/>
              </a:rPr>
              <a:t>Richardson DK, </a:t>
            </a:r>
            <a:r>
              <a:rPr lang="en-US" sz="800" i="0" dirty="0" err="1">
                <a:solidFill>
                  <a:srgbClr val="333333"/>
                </a:solidFill>
                <a:effectLst/>
              </a:rPr>
              <a:t>Zive</a:t>
            </a:r>
            <a:r>
              <a:rPr lang="en-US" sz="800" i="0" dirty="0">
                <a:solidFill>
                  <a:srgbClr val="333333"/>
                </a:solidFill>
                <a:effectLst/>
              </a:rPr>
              <a:t> D, Daya M, et al. The impact of early do not resuscitate (DNR) orders on patient care and outcomes following resuscitation from out of hospital cardiac arrest. Resuscitation. 2013;84:483–7.</a:t>
            </a:r>
          </a:p>
          <a:p>
            <a:pPr algn="l"/>
            <a:r>
              <a:rPr lang="en-US" sz="800" i="0" dirty="0">
                <a:solidFill>
                  <a:srgbClr val="333333"/>
                </a:solidFill>
                <a:effectLst/>
              </a:rPr>
              <a:t>Stevenson EK, </a:t>
            </a:r>
            <a:r>
              <a:rPr lang="en-US" sz="800" i="0" dirty="0" err="1">
                <a:solidFill>
                  <a:srgbClr val="333333"/>
                </a:solidFill>
                <a:effectLst/>
              </a:rPr>
              <a:t>Mehter</a:t>
            </a:r>
            <a:r>
              <a:rPr lang="en-US" sz="800" i="0" dirty="0">
                <a:solidFill>
                  <a:srgbClr val="333333"/>
                </a:solidFill>
                <a:effectLst/>
              </a:rPr>
              <a:t> HM, </a:t>
            </a:r>
            <a:r>
              <a:rPr lang="en-US" sz="800" i="0" dirty="0" err="1">
                <a:solidFill>
                  <a:srgbClr val="333333"/>
                </a:solidFill>
                <a:effectLst/>
              </a:rPr>
              <a:t>Walkey</a:t>
            </a:r>
            <a:r>
              <a:rPr lang="en-US" sz="800" i="0" dirty="0">
                <a:solidFill>
                  <a:srgbClr val="333333"/>
                </a:solidFill>
                <a:effectLst/>
              </a:rPr>
              <a:t> AJ, et al. Association between do not resuscitate/do not intubate status and resident physician decision-making. A national survey. Ann Am </a:t>
            </a:r>
            <a:r>
              <a:rPr lang="en-US" sz="800" i="0" dirty="0" err="1">
                <a:solidFill>
                  <a:srgbClr val="333333"/>
                </a:solidFill>
                <a:effectLst/>
              </a:rPr>
              <a:t>Thorac</a:t>
            </a:r>
            <a:r>
              <a:rPr lang="en-US" sz="800" i="0" dirty="0">
                <a:solidFill>
                  <a:srgbClr val="333333"/>
                </a:solidFill>
                <a:effectLst/>
              </a:rPr>
              <a:t> Soc. 2017;14:536–42. a</a:t>
            </a:r>
            <a:endParaRPr lang="en-US" sz="800" dirty="0"/>
          </a:p>
        </p:txBody>
      </p:sp>
      <p:pic>
        <p:nvPicPr>
          <p:cNvPr id="5" name="Picture 4">
            <a:extLst>
              <a:ext uri="{FF2B5EF4-FFF2-40B4-BE49-F238E27FC236}">
                <a16:creationId xmlns:a16="http://schemas.microsoft.com/office/drawing/2014/main" id="{B2ABE85F-5F7E-1481-57D6-A77D86DF4E16}"/>
              </a:ext>
            </a:extLst>
          </p:cNvPr>
          <p:cNvPicPr>
            <a:picLocks noChangeAspect="1"/>
          </p:cNvPicPr>
          <p:nvPr/>
        </p:nvPicPr>
        <p:blipFill>
          <a:blip r:embed="rId3"/>
          <a:stretch>
            <a:fillRect/>
          </a:stretch>
        </p:blipFill>
        <p:spPr>
          <a:xfrm>
            <a:off x="10790294" y="783845"/>
            <a:ext cx="677806" cy="422435"/>
          </a:xfrm>
          <a:prstGeom prst="rect">
            <a:avLst/>
          </a:prstGeom>
        </p:spPr>
      </p:pic>
      <p:pic>
        <p:nvPicPr>
          <p:cNvPr id="6" name="Picture 5">
            <a:extLst>
              <a:ext uri="{FF2B5EF4-FFF2-40B4-BE49-F238E27FC236}">
                <a16:creationId xmlns:a16="http://schemas.microsoft.com/office/drawing/2014/main" id="{6744FA4C-040A-E610-ECDF-D95599EF2724}"/>
              </a:ext>
            </a:extLst>
          </p:cNvPr>
          <p:cNvPicPr>
            <a:picLocks noChangeAspect="1"/>
          </p:cNvPicPr>
          <p:nvPr/>
        </p:nvPicPr>
        <p:blipFill>
          <a:blip r:embed="rId4"/>
          <a:stretch>
            <a:fillRect/>
          </a:stretch>
        </p:blipFill>
        <p:spPr>
          <a:xfrm>
            <a:off x="11094862" y="127427"/>
            <a:ext cx="937104" cy="576680"/>
          </a:xfrm>
          <a:prstGeom prst="rect">
            <a:avLst/>
          </a:prstGeom>
        </p:spPr>
      </p:pic>
      <p:pic>
        <p:nvPicPr>
          <p:cNvPr id="7" name="Picture 6">
            <a:extLst>
              <a:ext uri="{FF2B5EF4-FFF2-40B4-BE49-F238E27FC236}">
                <a16:creationId xmlns:a16="http://schemas.microsoft.com/office/drawing/2014/main" id="{33F7CD7A-9627-88A7-6FB4-9A145012D757}"/>
              </a:ext>
            </a:extLst>
          </p:cNvPr>
          <p:cNvPicPr>
            <a:picLocks noChangeAspect="1"/>
          </p:cNvPicPr>
          <p:nvPr/>
        </p:nvPicPr>
        <p:blipFill>
          <a:blip r:embed="rId5"/>
          <a:stretch>
            <a:fillRect/>
          </a:stretch>
        </p:blipFill>
        <p:spPr>
          <a:xfrm>
            <a:off x="10419850" y="117030"/>
            <a:ext cx="600128" cy="597473"/>
          </a:xfrm>
          <a:prstGeom prst="rect">
            <a:avLst/>
          </a:prstGeom>
        </p:spPr>
      </p:pic>
      <p:pic>
        <p:nvPicPr>
          <p:cNvPr id="9" name="Picture 8">
            <a:extLst>
              <a:ext uri="{FF2B5EF4-FFF2-40B4-BE49-F238E27FC236}">
                <a16:creationId xmlns:a16="http://schemas.microsoft.com/office/drawing/2014/main" id="{FCC87FCF-1DB3-4724-2AC2-5C2FB7A1984A}"/>
              </a:ext>
            </a:extLst>
          </p:cNvPr>
          <p:cNvPicPr>
            <a:picLocks noChangeAspect="1"/>
          </p:cNvPicPr>
          <p:nvPr/>
        </p:nvPicPr>
        <p:blipFill>
          <a:blip r:embed="rId6"/>
          <a:stretch>
            <a:fillRect/>
          </a:stretch>
        </p:blipFill>
        <p:spPr>
          <a:xfrm>
            <a:off x="1178769" y="2405598"/>
            <a:ext cx="9305264" cy="3765518"/>
          </a:xfrm>
          <a:prstGeom prst="rect">
            <a:avLst/>
          </a:prstGeom>
        </p:spPr>
      </p:pic>
    </p:spTree>
    <p:extLst>
      <p:ext uri="{BB962C8B-B14F-4D97-AF65-F5344CB8AC3E}">
        <p14:creationId xmlns:p14="http://schemas.microsoft.com/office/powerpoint/2010/main" val="711201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CC972-9DA0-C78B-364F-04518623AEB0}"/>
              </a:ext>
            </a:extLst>
          </p:cNvPr>
          <p:cNvSpPr>
            <a:spLocks noGrp="1"/>
          </p:cNvSpPr>
          <p:nvPr>
            <p:ph type="title"/>
          </p:nvPr>
        </p:nvSpPr>
        <p:spPr/>
        <p:txBody>
          <a:bodyPr>
            <a:normAutofit fontScale="90000"/>
          </a:bodyPr>
          <a:lstStyle/>
          <a:p>
            <a:r>
              <a:rPr lang="en-US" b="1" dirty="0"/>
              <a:t>DNR Does Not Mean “Do Not Treat”</a:t>
            </a:r>
            <a:br>
              <a:rPr lang="en-US" b="1" dirty="0"/>
            </a:br>
            <a:endParaRPr lang="en-US" dirty="0"/>
          </a:p>
        </p:txBody>
      </p:sp>
      <p:sp>
        <p:nvSpPr>
          <p:cNvPr id="3" name="Content Placeholder 2">
            <a:extLst>
              <a:ext uri="{FF2B5EF4-FFF2-40B4-BE49-F238E27FC236}">
                <a16:creationId xmlns:a16="http://schemas.microsoft.com/office/drawing/2014/main" id="{5BE4F9A3-2773-0DCE-A9E1-A507506ABD17}"/>
              </a:ext>
            </a:extLst>
          </p:cNvPr>
          <p:cNvSpPr>
            <a:spLocks noGrp="1"/>
          </p:cNvSpPr>
          <p:nvPr>
            <p:ph idx="1"/>
          </p:nvPr>
        </p:nvSpPr>
        <p:spPr/>
        <p:txBody>
          <a:bodyPr/>
          <a:lstStyle/>
          <a:p>
            <a:pPr marL="285750" indent="-285750">
              <a:buFont typeface="Arial" panose="020B0604020202020204" pitchFamily="34" charset="0"/>
              <a:buChar char="•"/>
            </a:pPr>
            <a:r>
              <a:rPr lang="en-US" b="1" dirty="0"/>
              <a:t>“A DNR order only applies if your heart stops. All your other treatments continue as they were.”</a:t>
            </a:r>
          </a:p>
          <a:p>
            <a:pPr marL="285750" indent="-285750">
              <a:buFont typeface="Arial" panose="020B0604020202020204" pitchFamily="34" charset="0"/>
              <a:buChar char="•"/>
            </a:pPr>
            <a:r>
              <a:rPr lang="en-US" dirty="0"/>
              <a:t>Treatments that may continue:</a:t>
            </a:r>
          </a:p>
          <a:p>
            <a:pPr marL="1200150" lvl="4" indent="-285750">
              <a:buFont typeface="Arial" panose="020B0604020202020204" pitchFamily="34" charset="0"/>
              <a:buChar char="•"/>
            </a:pPr>
            <a:r>
              <a:rPr lang="en-US" dirty="0"/>
              <a:t>Antibiotics </a:t>
            </a:r>
          </a:p>
          <a:p>
            <a:pPr marL="1200150" lvl="4" indent="-285750">
              <a:buFont typeface="Arial" panose="020B0604020202020204" pitchFamily="34" charset="0"/>
              <a:buChar char="•"/>
            </a:pPr>
            <a:r>
              <a:rPr lang="en-US" dirty="0"/>
              <a:t>BiPAP/high-flow oxygen </a:t>
            </a:r>
          </a:p>
          <a:p>
            <a:pPr marL="1200150" lvl="4" indent="-285750">
              <a:buFont typeface="Arial" panose="020B0604020202020204" pitchFamily="34" charset="0"/>
              <a:buChar char="•"/>
            </a:pPr>
            <a:r>
              <a:rPr lang="en-US" dirty="0"/>
              <a:t>ICU transfer </a:t>
            </a:r>
          </a:p>
          <a:p>
            <a:pPr marL="1200150" lvl="4" indent="-285750">
              <a:buFont typeface="Arial" panose="020B0604020202020204" pitchFamily="34" charset="0"/>
              <a:buChar char="•"/>
            </a:pPr>
            <a:r>
              <a:rPr lang="en-US" dirty="0"/>
              <a:t>Vasopressors </a:t>
            </a:r>
          </a:p>
          <a:p>
            <a:pPr marL="1200150" lvl="4" indent="-285750">
              <a:buFont typeface="Arial" panose="020B0604020202020204" pitchFamily="34" charset="0"/>
              <a:buChar char="•"/>
            </a:pPr>
            <a:r>
              <a:rPr lang="en-US" dirty="0"/>
              <a:t>Procedures </a:t>
            </a:r>
          </a:p>
          <a:p>
            <a:pPr marL="1200150" lvl="4" indent="-285750">
              <a:buFont typeface="Arial" panose="020B0604020202020204" pitchFamily="34" charset="0"/>
              <a:buChar char="•"/>
            </a:pPr>
            <a:r>
              <a:rPr lang="en-US" dirty="0"/>
              <a:t>Intubation</a:t>
            </a:r>
          </a:p>
        </p:txBody>
      </p:sp>
    </p:spTree>
    <p:extLst>
      <p:ext uri="{BB962C8B-B14F-4D97-AF65-F5344CB8AC3E}">
        <p14:creationId xmlns:p14="http://schemas.microsoft.com/office/powerpoint/2010/main" val="2574545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E108-A898-486F-8718-F8B4A4B8A4D2}"/>
              </a:ext>
            </a:extLst>
          </p:cNvPr>
          <p:cNvSpPr>
            <a:spLocks noGrp="1"/>
          </p:cNvSpPr>
          <p:nvPr>
            <p:ph type="title"/>
          </p:nvPr>
        </p:nvSpPr>
        <p:spPr/>
        <p:txBody>
          <a:bodyPr/>
          <a:lstStyle/>
          <a:p>
            <a:r>
              <a:rPr lang="en-US" dirty="0"/>
              <a:t>General Principles of CPR</a:t>
            </a:r>
          </a:p>
        </p:txBody>
      </p:sp>
      <p:sp>
        <p:nvSpPr>
          <p:cNvPr id="3" name="Content Placeholder 2">
            <a:extLst>
              <a:ext uri="{FF2B5EF4-FFF2-40B4-BE49-F238E27FC236}">
                <a16:creationId xmlns:a16="http://schemas.microsoft.com/office/drawing/2014/main" id="{4B01E322-4D93-40AD-91C7-D3BEEEB77437}"/>
              </a:ext>
            </a:extLst>
          </p:cNvPr>
          <p:cNvSpPr>
            <a:spLocks noGrp="1"/>
          </p:cNvSpPr>
          <p:nvPr>
            <p:ph idx="1"/>
          </p:nvPr>
        </p:nvSpPr>
        <p:spPr>
          <a:xfrm>
            <a:off x="838200" y="1861168"/>
            <a:ext cx="10515600" cy="3459345"/>
          </a:xfrm>
        </p:spPr>
        <p:txBody>
          <a:bodyPr>
            <a:normAutofit/>
          </a:bodyPr>
          <a:lstStyle/>
          <a:p>
            <a:pPr marL="285750" indent="-285750">
              <a:buFont typeface="Arial" panose="020B0604020202020204" pitchFamily="34" charset="0"/>
              <a:buChar char="•"/>
            </a:pPr>
            <a:r>
              <a:rPr lang="en-US" dirty="0"/>
              <a:t>CPR is intended for patients whose hearts are the </a:t>
            </a:r>
            <a:r>
              <a:rPr lang="en-US" b="1" dirty="0"/>
              <a:t>first</a:t>
            </a:r>
            <a:r>
              <a:rPr lang="en-US" dirty="0"/>
              <a:t> thing to fail, not the last thing</a:t>
            </a:r>
          </a:p>
          <a:p>
            <a:pPr marL="285750" indent="-285750">
              <a:buFont typeface="Arial" panose="020B0604020202020204" pitchFamily="34" charset="0"/>
              <a:buChar char="•"/>
            </a:pPr>
            <a:r>
              <a:rPr lang="en-US" dirty="0"/>
              <a:t>CPR should be a </a:t>
            </a:r>
            <a:r>
              <a:rPr lang="en-US" b="1" u="sng" dirty="0"/>
              <a:t>bridge</a:t>
            </a:r>
            <a:r>
              <a:rPr lang="en-US" dirty="0"/>
              <a:t> </a:t>
            </a:r>
          </a:p>
          <a:p>
            <a:pPr marL="285750" indent="-285750">
              <a:buFont typeface="Arial" panose="020B0604020202020204" pitchFamily="34" charset="0"/>
              <a:buChar char="•"/>
            </a:pPr>
            <a:r>
              <a:rPr lang="en-US" dirty="0"/>
              <a:t>Code status should not affect pre-arrest care</a:t>
            </a:r>
          </a:p>
          <a:p>
            <a:pPr marL="285750" indent="-285750">
              <a:buFont typeface="Arial" panose="020B0604020202020204" pitchFamily="34" charset="0"/>
              <a:buChar char="•"/>
            </a:pPr>
            <a:r>
              <a:rPr lang="en-US" dirty="0">
                <a:solidFill>
                  <a:srgbClr val="333333"/>
                </a:solidFill>
              </a:rPr>
              <a:t>Code status does not equate to a plan of care</a:t>
            </a:r>
            <a:endParaRPr lang="en-US" dirty="0"/>
          </a:p>
          <a:p>
            <a:pPr marL="742950" lvl="2" indent="-285750">
              <a:buFont typeface="Arial" panose="020B0604020202020204" pitchFamily="34" charset="0"/>
              <a:buChar char="•"/>
            </a:pPr>
            <a:r>
              <a:rPr lang="en-US" dirty="0"/>
              <a:t>That is a larger conversation and can include limit-setting of other interventions, including dialysis </a:t>
            </a:r>
            <a:r>
              <a:rPr lang="en-US" dirty="0" err="1"/>
              <a:t>etc</a:t>
            </a:r>
            <a:endParaRPr lang="en-US" dirty="0"/>
          </a:p>
          <a:p>
            <a:pPr marL="742950" lvl="2" indent="-285750">
              <a:buFont typeface="Arial" panose="020B0604020202020204" pitchFamily="34" charset="0"/>
              <a:buChar char="•"/>
            </a:pPr>
            <a:r>
              <a:rPr lang="en-US" dirty="0">
                <a:solidFill>
                  <a:srgbClr val="333333"/>
                </a:solidFill>
              </a:rPr>
              <a:t>A</a:t>
            </a:r>
            <a:r>
              <a:rPr lang="en-US" b="0" i="0" dirty="0">
                <a:solidFill>
                  <a:srgbClr val="333333"/>
                </a:solidFill>
                <a:effectLst/>
              </a:rPr>
              <a:t>ddress general scope of interventions possible before arrest</a:t>
            </a:r>
          </a:p>
          <a:p>
            <a:pPr marL="0" indent="0">
              <a:buNone/>
            </a:pPr>
            <a:endParaRPr lang="en-US" dirty="0"/>
          </a:p>
          <a:p>
            <a:endParaRPr lang="en-US" dirty="0"/>
          </a:p>
        </p:txBody>
      </p:sp>
      <p:sp>
        <p:nvSpPr>
          <p:cNvPr id="5" name="TextBox 4">
            <a:extLst>
              <a:ext uri="{FF2B5EF4-FFF2-40B4-BE49-F238E27FC236}">
                <a16:creationId xmlns:a16="http://schemas.microsoft.com/office/drawing/2014/main" id="{6AB0358F-9078-82F7-050C-58EEF12128EB}"/>
              </a:ext>
            </a:extLst>
          </p:cNvPr>
          <p:cNvSpPr txBox="1"/>
          <p:nvPr/>
        </p:nvSpPr>
        <p:spPr>
          <a:xfrm>
            <a:off x="389543" y="6349068"/>
            <a:ext cx="9324003" cy="230832"/>
          </a:xfrm>
          <a:prstGeom prst="rect">
            <a:avLst/>
          </a:prstGeom>
          <a:noFill/>
        </p:spPr>
        <p:txBody>
          <a:bodyPr wrap="square" rtlCol="0">
            <a:spAutoFit/>
          </a:bodyPr>
          <a:lstStyle/>
          <a:p>
            <a:r>
              <a:rPr lang="en-US" sz="900" dirty="0"/>
              <a:t>Cui J, et al. </a:t>
            </a:r>
            <a:r>
              <a:rPr lang="en-US" sz="900" i="1" dirty="0"/>
              <a:t>Integrating palliative care in the ICU: A case study.</a:t>
            </a:r>
            <a:r>
              <a:rPr lang="en-US" sz="900" dirty="0"/>
              <a:t> </a:t>
            </a:r>
            <a:r>
              <a:rPr lang="en-US" sz="900" i="1" dirty="0"/>
              <a:t>Ann Intern Med Clin Cases</a:t>
            </a:r>
            <a:r>
              <a:rPr lang="en-US" sz="900" dirty="0"/>
              <a:t>. 2022;1(10):CC66-70. doi:10.7326/aimcc.2022.0174</a:t>
            </a:r>
          </a:p>
        </p:txBody>
      </p:sp>
    </p:spTree>
    <p:extLst>
      <p:ext uri="{BB962C8B-B14F-4D97-AF65-F5344CB8AC3E}">
        <p14:creationId xmlns:p14="http://schemas.microsoft.com/office/powerpoint/2010/main" val="1452392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5C5CB-4E11-724C-1B86-380ABC892105}"/>
              </a:ext>
            </a:extLst>
          </p:cNvPr>
          <p:cNvSpPr>
            <a:spLocks noGrp="1"/>
          </p:cNvSpPr>
          <p:nvPr>
            <p:ph type="title"/>
          </p:nvPr>
        </p:nvSpPr>
        <p:spPr/>
        <p:txBody>
          <a:bodyPr>
            <a:normAutofit fontScale="90000"/>
          </a:bodyPr>
          <a:lstStyle/>
          <a:p>
            <a:r>
              <a:rPr lang="en-US" b="1" dirty="0"/>
              <a:t>E:  Emotions </a:t>
            </a:r>
            <a:br>
              <a:rPr lang="en-US" b="1" dirty="0"/>
            </a:br>
            <a:endParaRPr lang="en-US" dirty="0"/>
          </a:p>
        </p:txBody>
      </p:sp>
      <p:pic>
        <p:nvPicPr>
          <p:cNvPr id="5" name="Picture 4">
            <a:extLst>
              <a:ext uri="{FF2B5EF4-FFF2-40B4-BE49-F238E27FC236}">
                <a16:creationId xmlns:a16="http://schemas.microsoft.com/office/drawing/2014/main" id="{9BEC4B21-81F0-1400-5D2D-8E65A055861A}"/>
              </a:ext>
            </a:extLst>
          </p:cNvPr>
          <p:cNvPicPr>
            <a:picLocks noChangeAspect="1"/>
          </p:cNvPicPr>
          <p:nvPr/>
        </p:nvPicPr>
        <p:blipFill>
          <a:blip r:embed="rId2"/>
          <a:stretch>
            <a:fillRect/>
          </a:stretch>
        </p:blipFill>
        <p:spPr>
          <a:xfrm>
            <a:off x="3250237" y="414946"/>
            <a:ext cx="8037476" cy="6028108"/>
          </a:xfrm>
          <a:prstGeom prst="rect">
            <a:avLst/>
          </a:prstGeom>
        </p:spPr>
      </p:pic>
    </p:spTree>
    <p:extLst>
      <p:ext uri="{BB962C8B-B14F-4D97-AF65-F5344CB8AC3E}">
        <p14:creationId xmlns:p14="http://schemas.microsoft.com/office/powerpoint/2010/main" val="64200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6A562-E2CC-E57B-78C1-FE8C352060DB}"/>
              </a:ext>
            </a:extLst>
          </p:cNvPr>
          <p:cNvSpPr>
            <a:spLocks noGrp="1"/>
          </p:cNvSpPr>
          <p:nvPr>
            <p:ph type="title"/>
          </p:nvPr>
        </p:nvSpPr>
        <p:spPr/>
        <p:txBody>
          <a:bodyPr/>
          <a:lstStyle/>
          <a:p>
            <a:r>
              <a:rPr lang="en-US" dirty="0"/>
              <a:t>Use NURSE </a:t>
            </a:r>
          </a:p>
        </p:txBody>
      </p:sp>
      <p:sp>
        <p:nvSpPr>
          <p:cNvPr id="3" name="Content Placeholder 2">
            <a:extLst>
              <a:ext uri="{FF2B5EF4-FFF2-40B4-BE49-F238E27FC236}">
                <a16:creationId xmlns:a16="http://schemas.microsoft.com/office/drawing/2014/main" id="{84D11962-FD47-A1D1-CBE0-0D9CB339EB3F}"/>
              </a:ext>
            </a:extLst>
          </p:cNvPr>
          <p:cNvSpPr>
            <a:spLocks noGrp="1"/>
          </p:cNvSpPr>
          <p:nvPr>
            <p:ph idx="1"/>
          </p:nvPr>
        </p:nvSpPr>
        <p:spPr/>
        <p:txBody>
          <a:bodyPr/>
          <a:lstStyle/>
          <a:p>
            <a:pPr marL="285750" indent="-285750">
              <a:buFont typeface="Arial" panose="020B0604020202020204" pitchFamily="34" charset="0"/>
              <a:buChar char="•"/>
            </a:pPr>
            <a:r>
              <a:rPr lang="en-US" b="1" dirty="0"/>
              <a:t>Name:</a:t>
            </a:r>
            <a:r>
              <a:rPr lang="en-US" dirty="0"/>
              <a:t> “This is scary.” </a:t>
            </a:r>
          </a:p>
          <a:p>
            <a:pPr marL="285750" indent="-285750">
              <a:buFont typeface="Arial" panose="020B0604020202020204" pitchFamily="34" charset="0"/>
              <a:buChar char="•"/>
            </a:pPr>
            <a:r>
              <a:rPr lang="en-US" b="1" dirty="0"/>
              <a:t>Understand:</a:t>
            </a:r>
            <a:r>
              <a:rPr lang="en-US" dirty="0"/>
              <a:t> “Anyone would feel overwhelmed.” </a:t>
            </a:r>
          </a:p>
          <a:p>
            <a:pPr marL="285750" indent="-285750">
              <a:buFont typeface="Arial" panose="020B0604020202020204" pitchFamily="34" charset="0"/>
              <a:buChar char="•"/>
            </a:pPr>
            <a:r>
              <a:rPr lang="en-US" b="1" dirty="0"/>
              <a:t>Respect:</a:t>
            </a:r>
            <a:r>
              <a:rPr lang="en-US" dirty="0"/>
              <a:t> “I can see how much you love her.” </a:t>
            </a:r>
          </a:p>
          <a:p>
            <a:pPr marL="285750" indent="-285750">
              <a:buFont typeface="Arial" panose="020B0604020202020204" pitchFamily="34" charset="0"/>
              <a:buChar char="•"/>
            </a:pPr>
            <a:r>
              <a:rPr lang="en-US" b="1" dirty="0"/>
              <a:t>Support:</a:t>
            </a:r>
            <a:r>
              <a:rPr lang="en-US" dirty="0"/>
              <a:t> “We will keep taking care of her.” </a:t>
            </a:r>
          </a:p>
          <a:p>
            <a:pPr marL="285750" indent="-285750">
              <a:buFont typeface="Arial" panose="020B0604020202020204" pitchFamily="34" charset="0"/>
              <a:buChar char="•"/>
            </a:pPr>
            <a:r>
              <a:rPr lang="en-US" b="1" dirty="0"/>
              <a:t>Explore:</a:t>
            </a:r>
            <a:r>
              <a:rPr lang="en-US" dirty="0"/>
              <a:t> “Tell me what’s  worrying you the most right now.”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777554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9907-A6E8-FAE2-C939-51B8EE763868}"/>
              </a:ext>
            </a:extLst>
          </p:cNvPr>
          <p:cNvSpPr>
            <a:spLocks noGrp="1"/>
          </p:cNvSpPr>
          <p:nvPr>
            <p:ph type="title"/>
          </p:nvPr>
        </p:nvSpPr>
        <p:spPr/>
        <p:txBody>
          <a:bodyPr/>
          <a:lstStyle/>
          <a:p>
            <a:r>
              <a:rPr lang="en-US" dirty="0"/>
              <a:t>Wish and Worry </a:t>
            </a:r>
          </a:p>
        </p:txBody>
      </p:sp>
      <p:sp>
        <p:nvSpPr>
          <p:cNvPr id="3" name="Content Placeholder 2">
            <a:extLst>
              <a:ext uri="{FF2B5EF4-FFF2-40B4-BE49-F238E27FC236}">
                <a16:creationId xmlns:a16="http://schemas.microsoft.com/office/drawing/2014/main" id="{046D742A-6A97-BE48-4D6F-470E5D334C5B}"/>
              </a:ext>
            </a:extLst>
          </p:cNvPr>
          <p:cNvSpPr>
            <a:spLocks noGrp="1"/>
          </p:cNvSpPr>
          <p:nvPr>
            <p:ph idx="1"/>
          </p:nvPr>
        </p:nvSpPr>
        <p:spPr/>
        <p:txBody>
          <a:bodyPr/>
          <a:lstStyle/>
          <a:p>
            <a:pPr marL="285750" indent="-285750">
              <a:buFont typeface="Arial" panose="020B0604020202020204" pitchFamily="34" charset="0"/>
              <a:buChar char="•"/>
            </a:pPr>
            <a:r>
              <a:rPr lang="en-US" b="1" dirty="0"/>
              <a:t>The Wish:</a:t>
            </a:r>
            <a:r>
              <a:rPr lang="en-US" dirty="0"/>
              <a:t> Acknowledges mutual hopes, desires, or the limits of control (e.g., </a:t>
            </a:r>
            <a:r>
              <a:rPr lang="en-US" i="1" dirty="0"/>
              <a:t>"I wish we could reverse this illness"</a:t>
            </a:r>
            <a:r>
              <a:rPr lang="en-US" dirty="0"/>
              <a:t>)</a:t>
            </a:r>
          </a:p>
          <a:p>
            <a:pPr marL="285750" indent="-285750">
              <a:buFont typeface="Arial" panose="020B0604020202020204" pitchFamily="34" charset="0"/>
              <a:buChar char="•"/>
            </a:pPr>
            <a:r>
              <a:rPr lang="en-US" b="1" dirty="0"/>
              <a:t>The Worry:</a:t>
            </a:r>
            <a:r>
              <a:rPr lang="en-US" dirty="0"/>
              <a:t> Clearly names the specific danger, behavior, or negative impact that needs attention (e.g., </a:t>
            </a:r>
            <a:r>
              <a:rPr lang="en-US" i="1" dirty="0"/>
              <a:t>"I worry that your body is getting too weak to handle this treatment"</a:t>
            </a:r>
            <a:r>
              <a:rPr lang="en-US" dirty="0"/>
              <a:t>)</a:t>
            </a:r>
          </a:p>
          <a:p>
            <a:pPr marL="285750" indent="-285750">
              <a:buFont typeface="Arial" panose="020B0604020202020204" pitchFamily="34" charset="0"/>
              <a:buChar char="•"/>
            </a:pPr>
            <a:endParaRPr lang="en-US" dirty="0"/>
          </a:p>
          <a:p>
            <a:pPr marL="742950" lvl="2" indent="-285750">
              <a:buFont typeface="Arial" panose="020B0604020202020204" pitchFamily="34" charset="0"/>
              <a:buChar char="•"/>
            </a:pPr>
            <a:r>
              <a:rPr lang="en-US" dirty="0"/>
              <a:t>“I wish CPR could return you to the life you have now. I worry that, given how sick you are, it would be unlikely to help you leave the hospital or communicate with your family.”</a:t>
            </a:r>
          </a:p>
          <a:p>
            <a:pPr marL="742950" lvl="2" indent="-285750">
              <a:buFont typeface="Arial" panose="020B0604020202020204" pitchFamily="34" charset="0"/>
              <a:buChar char="•"/>
            </a:pPr>
            <a:r>
              <a:rPr lang="en-US" dirty="0"/>
              <a:t>“I wish CPR could give you more meaningful time with your family. I worry that, in your current condition, it would not help you recover to the life you have told me is important.”</a:t>
            </a:r>
          </a:p>
        </p:txBody>
      </p:sp>
      <p:sp>
        <p:nvSpPr>
          <p:cNvPr id="4" name="TextBox 3">
            <a:extLst>
              <a:ext uri="{FF2B5EF4-FFF2-40B4-BE49-F238E27FC236}">
                <a16:creationId xmlns:a16="http://schemas.microsoft.com/office/drawing/2014/main" id="{79436E1A-5212-BDE8-2A7A-A3A9409B6841}"/>
              </a:ext>
            </a:extLst>
          </p:cNvPr>
          <p:cNvSpPr txBox="1"/>
          <p:nvPr/>
        </p:nvSpPr>
        <p:spPr>
          <a:xfrm>
            <a:off x="242683" y="6413801"/>
            <a:ext cx="10600107" cy="230832"/>
          </a:xfrm>
          <a:prstGeom prst="rect">
            <a:avLst/>
          </a:prstGeom>
          <a:noFill/>
        </p:spPr>
        <p:txBody>
          <a:bodyPr wrap="square" rtlCol="0">
            <a:spAutoFit/>
          </a:bodyPr>
          <a:lstStyle/>
          <a:p>
            <a:r>
              <a:rPr lang="en-US" sz="900" dirty="0"/>
              <a:t>https://www.palliativecareswo.ca/docs/Communication-Support-Tools-Framework.pdf</a:t>
            </a:r>
          </a:p>
        </p:txBody>
      </p:sp>
    </p:spTree>
    <p:extLst>
      <p:ext uri="{BB962C8B-B14F-4D97-AF65-F5344CB8AC3E}">
        <p14:creationId xmlns:p14="http://schemas.microsoft.com/office/powerpoint/2010/main" val="862309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79A6-E022-9D47-5926-88FA68F96F1B}"/>
              </a:ext>
            </a:extLst>
          </p:cNvPr>
          <p:cNvSpPr>
            <a:spLocks noGrp="1"/>
          </p:cNvSpPr>
          <p:nvPr>
            <p:ph type="title"/>
          </p:nvPr>
        </p:nvSpPr>
        <p:spPr/>
        <p:txBody>
          <a:bodyPr>
            <a:normAutofit fontScale="90000"/>
          </a:bodyPr>
          <a:lstStyle/>
          <a:p>
            <a:r>
              <a:rPr lang="en-US" b="1" dirty="0"/>
              <a:t>S: Summarize/Strategize </a:t>
            </a:r>
            <a:br>
              <a:rPr lang="en-US" b="1" dirty="0"/>
            </a:br>
            <a:endParaRPr lang="en-US" dirty="0"/>
          </a:p>
        </p:txBody>
      </p:sp>
      <p:sp>
        <p:nvSpPr>
          <p:cNvPr id="3" name="Content Placeholder 2">
            <a:extLst>
              <a:ext uri="{FF2B5EF4-FFF2-40B4-BE49-F238E27FC236}">
                <a16:creationId xmlns:a16="http://schemas.microsoft.com/office/drawing/2014/main" id="{D9B619BE-97D2-1F20-E23B-D1A3404B9668}"/>
              </a:ext>
            </a:extLst>
          </p:cNvPr>
          <p:cNvSpPr>
            <a:spLocks noGrp="1"/>
          </p:cNvSpPr>
          <p:nvPr>
            <p:ph idx="1"/>
          </p:nvPr>
        </p:nvSpPr>
        <p:spPr/>
        <p:txBody>
          <a:bodyPr/>
          <a:lstStyle/>
          <a:p>
            <a:pPr marL="285750" indent="-285750">
              <a:buFont typeface="Arial" panose="020B0604020202020204" pitchFamily="34" charset="0"/>
              <a:buChar char="•"/>
            </a:pPr>
            <a:r>
              <a:rPr lang="en-US" b="1" dirty="0"/>
              <a:t>(Check with your attending then…) Make a Recommendation! </a:t>
            </a:r>
          </a:p>
          <a:p>
            <a:pPr marL="285750" indent="-285750">
              <a:buFont typeface="Arial" panose="020B0604020202020204" pitchFamily="34" charset="0"/>
              <a:buChar char="•"/>
            </a:pPr>
            <a:r>
              <a:rPr lang="en-US" dirty="0"/>
              <a:t>“Based on what you have told me-that being awake, communicating with your family, and getting home matter most-I recommend that we continue aggressive treatment for the pneumonia. If your breathing worsens, a short trial of the ventilator may be reasonable. But if your heart stops </a:t>
            </a:r>
            <a:r>
              <a:rPr lang="en-US" b="1" u="sng" dirty="0"/>
              <a:t>despite those treatments</a:t>
            </a:r>
            <a:r>
              <a:rPr lang="en-US" dirty="0"/>
              <a:t>, I would recommend that we do not do CPR, because I do not think it would help you recover to the life you value.”</a:t>
            </a:r>
          </a:p>
          <a:p>
            <a:pPr marL="285750" indent="-285750">
              <a:buFont typeface="Arial" panose="020B0604020202020204" pitchFamily="34" charset="0"/>
              <a:buChar char="•"/>
            </a:pPr>
            <a:r>
              <a:rPr lang="en-US" dirty="0"/>
              <a:t>Patients often value a medical recommendation, especially in high-stakes decisions</a:t>
            </a:r>
          </a:p>
          <a:p>
            <a:endParaRPr lang="en-US" dirty="0"/>
          </a:p>
        </p:txBody>
      </p:sp>
    </p:spTree>
    <p:extLst>
      <p:ext uri="{BB962C8B-B14F-4D97-AF65-F5344CB8AC3E}">
        <p14:creationId xmlns:p14="http://schemas.microsoft.com/office/powerpoint/2010/main" val="3224776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271E6-1F43-3021-9D5E-C11FBA80F437}"/>
              </a:ext>
            </a:extLst>
          </p:cNvPr>
          <p:cNvSpPr>
            <a:spLocks noGrp="1"/>
          </p:cNvSpPr>
          <p:nvPr>
            <p:ph type="title"/>
          </p:nvPr>
        </p:nvSpPr>
        <p:spPr/>
        <p:txBody>
          <a:bodyPr/>
          <a:lstStyle/>
          <a:p>
            <a:r>
              <a:rPr lang="en-US" dirty="0"/>
              <a:t>Recommendation-Making Practice</a:t>
            </a:r>
          </a:p>
        </p:txBody>
      </p:sp>
      <p:sp>
        <p:nvSpPr>
          <p:cNvPr id="3" name="Content Placeholder 2">
            <a:extLst>
              <a:ext uri="{FF2B5EF4-FFF2-40B4-BE49-F238E27FC236}">
                <a16:creationId xmlns:a16="http://schemas.microsoft.com/office/drawing/2014/main" id="{02E25103-4F3A-5FE0-5C7E-9E74A2C01922}"/>
              </a:ext>
            </a:extLst>
          </p:cNvPr>
          <p:cNvSpPr>
            <a:spLocks noGrp="1"/>
          </p:cNvSpPr>
          <p:nvPr>
            <p:ph idx="1"/>
          </p:nvPr>
        </p:nvSpPr>
        <p:spPr>
          <a:xfrm>
            <a:off x="457200" y="1861728"/>
            <a:ext cx="11277599" cy="3026628"/>
          </a:xfrm>
        </p:spPr>
        <p:txBody>
          <a:bodyPr/>
          <a:lstStyle/>
          <a:p>
            <a:r>
              <a:rPr lang="en-US" dirty="0"/>
              <a:t>• The patient asks for a recommendation.</a:t>
            </a:r>
          </a:p>
          <a:p>
            <a:r>
              <a:rPr lang="en-US" dirty="0"/>
              <a:t>• You have a trusting relationship with the patient </a:t>
            </a:r>
          </a:p>
          <a:p>
            <a:r>
              <a:rPr lang="en-US" dirty="0"/>
              <a:t>• There are limited options, and you feel strongly that there is a best course of action.</a:t>
            </a:r>
          </a:p>
          <a:p>
            <a:r>
              <a:rPr lang="en-US" dirty="0"/>
              <a:t>• The decision is relatively low stakes. For example, you might recommend that the patients talk with their health care agent about their goals and values. “</a:t>
            </a:r>
            <a:r>
              <a:rPr lang="en-US" i="1" dirty="0"/>
              <a:t>I recommend that you sit down and talk with your son about what is most important to you if you were to get sicker</a:t>
            </a:r>
            <a:r>
              <a:rPr lang="en-US" dirty="0"/>
              <a:t>.”</a:t>
            </a:r>
          </a:p>
          <a:p>
            <a:endParaRPr lang="en-US" dirty="0"/>
          </a:p>
        </p:txBody>
      </p:sp>
      <p:sp>
        <p:nvSpPr>
          <p:cNvPr id="4" name="TextBox 3">
            <a:extLst>
              <a:ext uri="{FF2B5EF4-FFF2-40B4-BE49-F238E27FC236}">
                <a16:creationId xmlns:a16="http://schemas.microsoft.com/office/drawing/2014/main" id="{B13D0AC4-C35E-BE8C-9FEF-D36F65C8469A}"/>
              </a:ext>
            </a:extLst>
          </p:cNvPr>
          <p:cNvSpPr txBox="1"/>
          <p:nvPr/>
        </p:nvSpPr>
        <p:spPr>
          <a:xfrm>
            <a:off x="147344" y="6214453"/>
            <a:ext cx="7384538" cy="507831"/>
          </a:xfrm>
          <a:prstGeom prst="rect">
            <a:avLst/>
          </a:prstGeom>
          <a:noFill/>
        </p:spPr>
        <p:txBody>
          <a:bodyPr wrap="square" rtlCol="0">
            <a:spAutoFit/>
          </a:bodyPr>
          <a:lstStyle/>
          <a:p>
            <a:r>
              <a:rPr lang="en-US" sz="900" dirty="0"/>
              <a:t>Jacobsen J, Blinderman C, Alexander Cole C ...</a:t>
            </a:r>
          </a:p>
          <a:p>
            <a:r>
              <a:rPr lang="en-US" sz="900" dirty="0"/>
              <a:t>“I'd Recommend …” How to Incorporate Your Recommendation Into Shared Decision Making for Patients With Serious Illness</a:t>
            </a:r>
          </a:p>
          <a:p>
            <a:r>
              <a:rPr lang="en-US" sz="900" dirty="0"/>
              <a:t>Journal of Pain and Symptom Management, 2018; 55, 1224-1230</a:t>
            </a:r>
          </a:p>
        </p:txBody>
      </p:sp>
    </p:spTree>
    <p:extLst>
      <p:ext uri="{BB962C8B-B14F-4D97-AF65-F5344CB8AC3E}">
        <p14:creationId xmlns:p14="http://schemas.microsoft.com/office/powerpoint/2010/main" val="2050347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173A7-5233-89C8-C989-2604CD008EBF}"/>
              </a:ext>
            </a:extLst>
          </p:cNvPr>
          <p:cNvSpPr>
            <a:spLocks noGrp="1"/>
          </p:cNvSpPr>
          <p:nvPr>
            <p:ph type="title"/>
          </p:nvPr>
        </p:nvSpPr>
        <p:spPr/>
        <p:txBody>
          <a:bodyPr/>
          <a:lstStyle/>
          <a:p>
            <a:r>
              <a:rPr lang="en-US" dirty="0"/>
              <a:t>Demonstration 2</a:t>
            </a:r>
          </a:p>
        </p:txBody>
      </p:sp>
      <p:sp>
        <p:nvSpPr>
          <p:cNvPr id="3" name="Content Placeholder 2">
            <a:extLst>
              <a:ext uri="{FF2B5EF4-FFF2-40B4-BE49-F238E27FC236}">
                <a16:creationId xmlns:a16="http://schemas.microsoft.com/office/drawing/2014/main" id="{32847177-8A71-EE49-EED5-B46BF58E16D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20506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D03F-AA56-F422-934D-3FFCBBC9138C}"/>
              </a:ext>
            </a:extLst>
          </p:cNvPr>
          <p:cNvSpPr>
            <a:spLocks noGrp="1"/>
          </p:cNvSpPr>
          <p:nvPr>
            <p:ph type="title"/>
          </p:nvPr>
        </p:nvSpPr>
        <p:spPr/>
        <p:txBody>
          <a:bodyPr>
            <a:normAutofit/>
          </a:bodyPr>
          <a:lstStyle/>
          <a:p>
            <a:r>
              <a:rPr lang="en-US" b="1" dirty="0"/>
              <a:t>Debrief</a:t>
            </a:r>
            <a:endParaRPr lang="en-US" dirty="0"/>
          </a:p>
        </p:txBody>
      </p:sp>
      <p:sp>
        <p:nvSpPr>
          <p:cNvPr id="3" name="Content Placeholder 2">
            <a:extLst>
              <a:ext uri="{FF2B5EF4-FFF2-40B4-BE49-F238E27FC236}">
                <a16:creationId xmlns:a16="http://schemas.microsoft.com/office/drawing/2014/main" id="{C03B261A-0110-C3C4-A937-0171750990E2}"/>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047208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A68C-ADD0-DAA4-B875-C173826CF1EA}"/>
              </a:ext>
            </a:extLst>
          </p:cNvPr>
          <p:cNvSpPr>
            <a:spLocks noGrp="1"/>
          </p:cNvSpPr>
          <p:nvPr>
            <p:ph type="title"/>
          </p:nvPr>
        </p:nvSpPr>
        <p:spPr/>
        <p:txBody>
          <a:bodyPr>
            <a:normAutofit fontScale="90000"/>
          </a:bodyPr>
          <a:lstStyle/>
          <a:p>
            <a:r>
              <a:rPr lang="en-US" b="1" dirty="0"/>
              <a:t>Practical Framework</a:t>
            </a:r>
            <a:br>
              <a:rPr lang="en-US" b="1" dirty="0"/>
            </a:br>
            <a:r>
              <a:rPr lang="en-US" b="1" dirty="0"/>
              <a:t>Code Status in Serious Illness</a:t>
            </a:r>
            <a:br>
              <a:rPr lang="en-US" dirty="0"/>
            </a:br>
            <a:endParaRPr lang="en-US" dirty="0"/>
          </a:p>
        </p:txBody>
      </p:sp>
      <p:sp>
        <p:nvSpPr>
          <p:cNvPr id="3" name="Content Placeholder 2">
            <a:extLst>
              <a:ext uri="{FF2B5EF4-FFF2-40B4-BE49-F238E27FC236}">
                <a16:creationId xmlns:a16="http://schemas.microsoft.com/office/drawing/2014/main" id="{E65EDCD9-5649-433D-1772-14284845992E}"/>
              </a:ext>
            </a:extLst>
          </p:cNvPr>
          <p:cNvSpPr>
            <a:spLocks noGrp="1"/>
          </p:cNvSpPr>
          <p:nvPr>
            <p:ph idx="1"/>
          </p:nvPr>
        </p:nvSpPr>
        <p:spPr/>
        <p:txBody>
          <a:bodyPr/>
          <a:lstStyle/>
          <a:p>
            <a:pPr marL="285750" indent="-285750">
              <a:buFont typeface="Arial" panose="020B0604020202020204" pitchFamily="34" charset="0"/>
              <a:buChar char="•"/>
            </a:pPr>
            <a:r>
              <a:rPr lang="en-US" dirty="0"/>
              <a:t>Explain why the conversation is happening now </a:t>
            </a:r>
          </a:p>
          <a:p>
            <a:pPr marL="285750" indent="-285750">
              <a:buFont typeface="Arial" panose="020B0604020202020204" pitchFamily="34" charset="0"/>
              <a:buChar char="•"/>
            </a:pPr>
            <a:r>
              <a:rPr lang="en-US" dirty="0"/>
              <a:t>Ask what the patient understands </a:t>
            </a:r>
          </a:p>
          <a:p>
            <a:pPr marL="285750" indent="-285750">
              <a:buFont typeface="Arial" panose="020B0604020202020204" pitchFamily="34" charset="0"/>
              <a:buChar char="•"/>
            </a:pPr>
            <a:r>
              <a:rPr lang="en-US" dirty="0"/>
              <a:t>Identify surrogate </a:t>
            </a:r>
          </a:p>
          <a:p>
            <a:pPr marL="285750" indent="-285750">
              <a:buFont typeface="Arial" panose="020B0604020202020204" pitchFamily="34" charset="0"/>
              <a:buChar char="•"/>
            </a:pPr>
            <a:r>
              <a:rPr lang="en-US" dirty="0"/>
              <a:t>Discuss intubation first when relevant </a:t>
            </a:r>
          </a:p>
          <a:p>
            <a:pPr marL="285750" indent="-285750">
              <a:buFont typeface="Arial" panose="020B0604020202020204" pitchFamily="34" charset="0"/>
              <a:buChar char="•"/>
            </a:pPr>
            <a:r>
              <a:rPr lang="en-US" dirty="0"/>
              <a:t>Explore values and acceptable outcomes </a:t>
            </a:r>
          </a:p>
          <a:p>
            <a:pPr marL="285750" indent="-285750">
              <a:buFont typeface="Arial" panose="020B0604020202020204" pitchFamily="34" charset="0"/>
              <a:buChar char="•"/>
            </a:pPr>
            <a:r>
              <a:rPr lang="en-US" dirty="0"/>
              <a:t>Discuss CPR clearly </a:t>
            </a:r>
          </a:p>
          <a:p>
            <a:pPr marL="285750" indent="-285750">
              <a:buFont typeface="Arial" panose="020B0604020202020204" pitchFamily="34" charset="0"/>
              <a:buChar char="•"/>
            </a:pPr>
            <a:r>
              <a:rPr lang="en-US" dirty="0"/>
              <a:t>Make a recommendation and summarize</a:t>
            </a:r>
          </a:p>
          <a:p>
            <a:endParaRPr lang="en-US" dirty="0"/>
          </a:p>
        </p:txBody>
      </p:sp>
    </p:spTree>
    <p:extLst>
      <p:ext uri="{BB962C8B-B14F-4D97-AF65-F5344CB8AC3E}">
        <p14:creationId xmlns:p14="http://schemas.microsoft.com/office/powerpoint/2010/main" val="221400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B3816-3C56-0555-E56C-4BB7627ABFDF}"/>
              </a:ext>
            </a:extLst>
          </p:cNvPr>
          <p:cNvSpPr>
            <a:spLocks noGrp="1"/>
          </p:cNvSpPr>
          <p:nvPr>
            <p:ph type="title"/>
          </p:nvPr>
        </p:nvSpPr>
        <p:spPr/>
        <p:txBody>
          <a:bodyPr>
            <a:normAutofit fontScale="90000"/>
          </a:bodyPr>
          <a:lstStyle/>
          <a:p>
            <a:r>
              <a:rPr lang="en-US" b="1" dirty="0"/>
              <a:t>Common Pitfalls</a:t>
            </a:r>
            <a:br>
              <a:rPr lang="en-US" b="1" dirty="0"/>
            </a:br>
            <a:endParaRPr lang="en-US" dirty="0"/>
          </a:p>
        </p:txBody>
      </p:sp>
      <p:sp>
        <p:nvSpPr>
          <p:cNvPr id="3" name="Content Placeholder 2">
            <a:extLst>
              <a:ext uri="{FF2B5EF4-FFF2-40B4-BE49-F238E27FC236}">
                <a16:creationId xmlns:a16="http://schemas.microsoft.com/office/drawing/2014/main" id="{EFF9A4ED-A505-6456-93AA-D6E9C92DE925}"/>
              </a:ext>
            </a:extLst>
          </p:cNvPr>
          <p:cNvSpPr>
            <a:spLocks noGrp="1"/>
          </p:cNvSpPr>
          <p:nvPr>
            <p:ph idx="1"/>
          </p:nvPr>
        </p:nvSpPr>
        <p:spPr/>
        <p:txBody>
          <a:bodyPr/>
          <a:lstStyle/>
          <a:p>
            <a:pPr marL="285750" indent="-285750">
              <a:buFont typeface="Arial" panose="020B0604020202020204" pitchFamily="34" charset="0"/>
              <a:buChar char="•"/>
            </a:pPr>
            <a:r>
              <a:rPr lang="en-US" dirty="0"/>
              <a:t>“Do you want everything done?” </a:t>
            </a:r>
          </a:p>
          <a:p>
            <a:pPr marL="285750" indent="-285750">
              <a:buFont typeface="Arial" panose="020B0604020202020204" pitchFamily="34" charset="0"/>
              <a:buChar char="•"/>
            </a:pPr>
            <a:r>
              <a:rPr lang="en-US" dirty="0"/>
              <a:t>“Do you want us to save you?” </a:t>
            </a:r>
          </a:p>
          <a:p>
            <a:pPr marL="285750" indent="-285750">
              <a:buFont typeface="Arial" panose="020B0604020202020204" pitchFamily="34" charset="0"/>
              <a:buChar char="•"/>
            </a:pPr>
            <a:r>
              <a:rPr lang="en-US" dirty="0"/>
              <a:t>“Do you want chest compressions?” </a:t>
            </a:r>
          </a:p>
          <a:p>
            <a:pPr marL="285750" indent="-285750">
              <a:buFont typeface="Arial" panose="020B0604020202020204" pitchFamily="34" charset="0"/>
              <a:buChar char="•"/>
            </a:pPr>
            <a:r>
              <a:rPr lang="en-US" dirty="0"/>
              <a:t>Giving a procedure menu without prognosis </a:t>
            </a:r>
          </a:p>
          <a:p>
            <a:pPr marL="285750" indent="-285750">
              <a:buFont typeface="Arial" panose="020B0604020202020204" pitchFamily="34" charset="0"/>
              <a:buChar char="•"/>
            </a:pPr>
            <a:r>
              <a:rPr lang="en-US" dirty="0"/>
              <a:t>Asking the family what they want instead of what the patient would want </a:t>
            </a:r>
          </a:p>
          <a:p>
            <a:pPr marL="285750" indent="-285750">
              <a:buFont typeface="Arial" panose="020B0604020202020204" pitchFamily="34" charset="0"/>
              <a:buChar char="•"/>
            </a:pPr>
            <a:r>
              <a:rPr lang="en-US" dirty="0"/>
              <a:t>Treating DNR as equivalent to comfort care </a:t>
            </a:r>
          </a:p>
          <a:p>
            <a:pPr marL="285750" indent="-285750">
              <a:buFont typeface="Arial" panose="020B0604020202020204" pitchFamily="34" charset="0"/>
              <a:buChar char="•"/>
            </a:pPr>
            <a:r>
              <a:rPr lang="en-US" dirty="0"/>
              <a:t>Avoiding a recommendation</a:t>
            </a:r>
          </a:p>
          <a:p>
            <a:endParaRPr lang="en-US" dirty="0"/>
          </a:p>
        </p:txBody>
      </p:sp>
    </p:spTree>
    <p:extLst>
      <p:ext uri="{BB962C8B-B14F-4D97-AF65-F5344CB8AC3E}">
        <p14:creationId xmlns:p14="http://schemas.microsoft.com/office/powerpoint/2010/main" val="3632697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E089-8A20-7D40-C928-73444103E37D}"/>
              </a:ext>
            </a:extLst>
          </p:cNvPr>
          <p:cNvSpPr>
            <a:spLocks noGrp="1"/>
          </p:cNvSpPr>
          <p:nvPr>
            <p:ph type="title"/>
          </p:nvPr>
        </p:nvSpPr>
        <p:spPr/>
        <p:txBody>
          <a:bodyPr>
            <a:normAutofit fontScale="90000"/>
          </a:bodyPr>
          <a:lstStyle/>
          <a:p>
            <a:r>
              <a:rPr lang="en-US" b="1" dirty="0"/>
              <a:t>Take-Home Points</a:t>
            </a:r>
            <a:br>
              <a:rPr lang="en-US" b="1" dirty="0"/>
            </a:br>
            <a:endParaRPr lang="en-US" dirty="0"/>
          </a:p>
        </p:txBody>
      </p:sp>
      <p:sp>
        <p:nvSpPr>
          <p:cNvPr id="3" name="Content Placeholder 2">
            <a:extLst>
              <a:ext uri="{FF2B5EF4-FFF2-40B4-BE49-F238E27FC236}">
                <a16:creationId xmlns:a16="http://schemas.microsoft.com/office/drawing/2014/main" id="{4828B180-FC97-018B-A1A8-6EAE31DCDA56}"/>
              </a:ext>
            </a:extLst>
          </p:cNvPr>
          <p:cNvSpPr>
            <a:spLocks noGrp="1"/>
          </p:cNvSpPr>
          <p:nvPr>
            <p:ph idx="1"/>
          </p:nvPr>
        </p:nvSpPr>
        <p:spPr/>
        <p:txBody>
          <a:bodyPr/>
          <a:lstStyle/>
          <a:p>
            <a:pPr marL="285750" indent="-285750">
              <a:buFont typeface="Arial" panose="020B0604020202020204" pitchFamily="34" charset="0"/>
              <a:buChar char="•"/>
            </a:pPr>
            <a:r>
              <a:rPr lang="en-US" dirty="0"/>
              <a:t>Code status conversations are serious illness conversations. </a:t>
            </a:r>
          </a:p>
          <a:p>
            <a:pPr marL="285750" indent="-285750">
              <a:buFont typeface="Arial" panose="020B0604020202020204" pitchFamily="34" charset="0"/>
              <a:buChar char="•"/>
            </a:pPr>
            <a:r>
              <a:rPr lang="en-US" dirty="0"/>
              <a:t>Start with an understanding of the illness and patient’s goals, not procedures. </a:t>
            </a:r>
          </a:p>
          <a:p>
            <a:pPr marL="285750" indent="-285750">
              <a:buFont typeface="Arial" panose="020B0604020202020204" pitchFamily="34" charset="0"/>
              <a:buChar char="•"/>
            </a:pPr>
            <a:r>
              <a:rPr lang="en-US" dirty="0"/>
              <a:t>Discuss intubation and CPR separately. </a:t>
            </a:r>
          </a:p>
          <a:p>
            <a:pPr marL="285750" indent="-285750">
              <a:buFont typeface="Arial" panose="020B0604020202020204" pitchFamily="34" charset="0"/>
              <a:buChar char="•"/>
            </a:pPr>
            <a:r>
              <a:rPr lang="en-US" dirty="0"/>
              <a:t>Respond to emotion before giving more information. </a:t>
            </a:r>
          </a:p>
          <a:p>
            <a:pPr marL="285750" indent="-285750">
              <a:buFont typeface="Arial" panose="020B0604020202020204" pitchFamily="34" charset="0"/>
              <a:buChar char="•"/>
            </a:pPr>
            <a:r>
              <a:rPr lang="en-US" dirty="0"/>
              <a:t>Make a recommendation based on the patient’s goals and the likely effectiveness of treatment.</a:t>
            </a:r>
          </a:p>
          <a:p>
            <a:endParaRPr lang="en-US" dirty="0"/>
          </a:p>
        </p:txBody>
      </p:sp>
    </p:spTree>
    <p:extLst>
      <p:ext uri="{BB962C8B-B14F-4D97-AF65-F5344CB8AC3E}">
        <p14:creationId xmlns:p14="http://schemas.microsoft.com/office/powerpoint/2010/main" val="15789252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E55BB-EB01-0F56-3943-0CA7D666C87A}"/>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972E85D2-0BE7-2C27-958A-FE16FF61DB6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260610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55A7A-5BAC-1AB6-654F-2AD709B7B0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0571E79-9453-A237-736E-1E89C2EB143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64890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4EDF4-987C-DF03-AD08-9B13BCD578C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137481-E256-EDEF-3C52-6465C2E1EC5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91022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7D316-5153-B5A6-1DD5-68FCCF154F3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6BF9B1-03B3-C34A-A011-B988F09BB72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278775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80EB2-7F02-470E-3213-A2D79C4695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F50A9B-5EB6-25F7-1935-F219F4E163C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33611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0CF9-7534-2000-3428-6BB44021365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75D282-9B80-7B42-BECB-54C235999CD7}"/>
              </a:ext>
            </a:extLst>
          </p:cNvPr>
          <p:cNvSpPr>
            <a:spLocks noGrp="1"/>
          </p:cNvSpPr>
          <p:nvPr>
            <p:ph idx="1"/>
          </p:nvPr>
        </p:nvSpPr>
        <p:spPr/>
        <p:txBody>
          <a:bodyPr>
            <a:normAutofit/>
          </a:bodyPr>
          <a:lstStyle/>
          <a:p>
            <a:pPr marL="285750" indent="-285750">
              <a:buFontTx/>
              <a:buChar char="-"/>
            </a:pPr>
            <a:r>
              <a:rPr lang="en-US" dirty="0"/>
              <a:t>Practical points</a:t>
            </a:r>
          </a:p>
          <a:p>
            <a:pPr marL="285750" indent="-285750">
              <a:buFontTx/>
              <a:buChar char="-"/>
            </a:pPr>
            <a:r>
              <a:rPr lang="en-US" dirty="0"/>
              <a:t>Introduce NURSE and REMAP</a:t>
            </a:r>
          </a:p>
          <a:p>
            <a:pPr marL="285750" indent="-285750">
              <a:buFontTx/>
              <a:buChar char="-"/>
            </a:pPr>
            <a:r>
              <a:rPr lang="en-US" dirty="0"/>
              <a:t>Statistics, add how many deaths</a:t>
            </a:r>
          </a:p>
          <a:p>
            <a:pPr marL="285750" indent="-285750">
              <a:buFontTx/>
              <a:buChar char="-"/>
            </a:pPr>
            <a:endParaRPr lang="en-US" dirty="0"/>
          </a:p>
          <a:p>
            <a:pPr marL="285750" indent="-285750">
              <a:buFontTx/>
              <a:buChar char="-"/>
            </a:pPr>
            <a:endParaRPr lang="en-US" dirty="0"/>
          </a:p>
          <a:p>
            <a:pPr marL="285750" indent="-285750">
              <a:buFontTx/>
              <a:buChar char="-"/>
            </a:pPr>
            <a:r>
              <a:rPr lang="en-US" dirty="0"/>
              <a:t>-------------------------------------------------</a:t>
            </a:r>
          </a:p>
          <a:p>
            <a:pPr marL="285750" indent="-285750">
              <a:buFontTx/>
              <a:buChar char="-"/>
            </a:pPr>
            <a:r>
              <a:rPr lang="en-US" dirty="0"/>
              <a:t>Cases-time left, something changes and </a:t>
            </a:r>
            <a:r>
              <a:rPr lang="en-US" dirty="0" err="1"/>
              <a:t>theres</a:t>
            </a:r>
            <a:r>
              <a:rPr lang="en-US" dirty="0"/>
              <a:t> less time, cancer with post-obstructive pneumonia</a:t>
            </a:r>
          </a:p>
          <a:p>
            <a:pPr marL="285750" indent="-285750">
              <a:buFontTx/>
              <a:buChar char="-"/>
            </a:pPr>
            <a:r>
              <a:rPr lang="en-US" dirty="0"/>
              <a:t>Full code reasonable, reversible, not advanced age, </a:t>
            </a:r>
            <a:r>
              <a:rPr lang="en-US" dirty="0" err="1"/>
              <a:t>copd</a:t>
            </a:r>
            <a:r>
              <a:rPr lang="en-US" dirty="0"/>
              <a:t>, lung mass, </a:t>
            </a:r>
          </a:p>
          <a:p>
            <a:pPr marL="285750" indent="-285750">
              <a:buFontTx/>
              <a:buChar char="-"/>
            </a:pPr>
            <a:r>
              <a:rPr lang="en-US" dirty="0"/>
              <a:t>Then clinical shift, new scans show </a:t>
            </a:r>
            <a:r>
              <a:rPr lang="en-US" dirty="0" err="1"/>
              <a:t>mets</a:t>
            </a:r>
            <a:r>
              <a:rPr lang="en-US" dirty="0"/>
              <a:t> and worsening respiratory failure senior does that </a:t>
            </a:r>
          </a:p>
          <a:p>
            <a:pPr marL="285750" indent="-285750">
              <a:buFontTx/>
              <a:buChar char="-"/>
            </a:pPr>
            <a:endParaRPr lang="en-US" dirty="0"/>
          </a:p>
          <a:p>
            <a:r>
              <a:rPr lang="en-US" dirty="0"/>
              <a:t>  </a:t>
            </a:r>
          </a:p>
          <a:p>
            <a:pPr marL="285750" indent="-285750">
              <a:buFontTx/>
              <a:buChar char="-"/>
            </a:pPr>
            <a:endParaRPr lang="en-US" dirty="0"/>
          </a:p>
        </p:txBody>
      </p:sp>
    </p:spTree>
    <p:extLst>
      <p:ext uri="{BB962C8B-B14F-4D97-AF65-F5344CB8AC3E}">
        <p14:creationId xmlns:p14="http://schemas.microsoft.com/office/powerpoint/2010/main" val="41337268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87F7-07DC-BFD8-6927-2B77386C136D}"/>
              </a:ext>
            </a:extLst>
          </p:cNvPr>
          <p:cNvSpPr>
            <a:spLocks noGrp="1"/>
          </p:cNvSpPr>
          <p:nvPr>
            <p:ph type="title"/>
          </p:nvPr>
        </p:nvSpPr>
        <p:spPr/>
        <p:txBody>
          <a:bodyPr/>
          <a:lstStyle/>
          <a:p>
            <a:r>
              <a:rPr lang="en-US" dirty="0"/>
              <a:t>Code Status Options</a:t>
            </a:r>
          </a:p>
        </p:txBody>
      </p:sp>
      <p:sp>
        <p:nvSpPr>
          <p:cNvPr id="3" name="Content Placeholder 2">
            <a:extLst>
              <a:ext uri="{FF2B5EF4-FFF2-40B4-BE49-F238E27FC236}">
                <a16:creationId xmlns:a16="http://schemas.microsoft.com/office/drawing/2014/main" id="{0001FF7F-28B7-41B1-558D-6B3E348B5AF6}"/>
              </a:ext>
            </a:extLst>
          </p:cNvPr>
          <p:cNvSpPr>
            <a:spLocks noGrp="1"/>
          </p:cNvSpPr>
          <p:nvPr>
            <p:ph idx="1"/>
          </p:nvPr>
        </p:nvSpPr>
        <p:spPr/>
        <p:txBody>
          <a:bodyPr/>
          <a:lstStyle/>
          <a:p>
            <a:pPr>
              <a:buFont typeface="Arial" panose="020B0604020202020204" pitchFamily="34" charset="0"/>
              <a:buChar char="•"/>
            </a:pPr>
            <a:r>
              <a:rPr lang="en-US" dirty="0">
                <a:solidFill>
                  <a:srgbClr val="131313"/>
                </a:solidFill>
              </a:rPr>
              <a:t>Full code</a:t>
            </a:r>
          </a:p>
          <a:p>
            <a:pPr>
              <a:buFont typeface="Arial" panose="020B0604020202020204" pitchFamily="34" charset="0"/>
              <a:buChar char="•"/>
            </a:pPr>
            <a:r>
              <a:rPr lang="en-US" dirty="0">
                <a:solidFill>
                  <a:srgbClr val="131313"/>
                </a:solidFill>
              </a:rPr>
              <a:t>DNR/DNI</a:t>
            </a:r>
          </a:p>
          <a:p>
            <a:pPr>
              <a:buFont typeface="Arial" panose="020B0604020202020204" pitchFamily="34" charset="0"/>
              <a:buChar char="•"/>
            </a:pPr>
            <a:r>
              <a:rPr lang="en-US" b="0" i="0" dirty="0">
                <a:solidFill>
                  <a:srgbClr val="131313"/>
                </a:solidFill>
                <a:effectLst/>
              </a:rPr>
              <a:t>DNR/OK to intubate</a:t>
            </a:r>
          </a:p>
          <a:p>
            <a:pPr algn="l">
              <a:buFont typeface="Arial" panose="020B0604020202020204" pitchFamily="34" charset="0"/>
              <a:buChar char="•"/>
            </a:pPr>
            <a:r>
              <a:rPr lang="en-US" dirty="0">
                <a:solidFill>
                  <a:srgbClr val="131313"/>
                </a:solidFill>
              </a:rPr>
              <a:t>OK for compressions/DNI</a:t>
            </a:r>
          </a:p>
          <a:p>
            <a:pPr algn="l">
              <a:buFont typeface="Arial" panose="020B0604020202020204" pitchFamily="34" charset="0"/>
              <a:buChar char="•"/>
            </a:pPr>
            <a:r>
              <a:rPr lang="en-US" b="0" i="0" dirty="0">
                <a:solidFill>
                  <a:srgbClr val="131313"/>
                </a:solidFill>
                <a:effectLst/>
              </a:rPr>
              <a:t>Do Not Escalate/</a:t>
            </a:r>
            <a:r>
              <a:rPr lang="en-US" b="0" i="0" dirty="0" err="1">
                <a:solidFill>
                  <a:srgbClr val="131313"/>
                </a:solidFill>
                <a:effectLst/>
              </a:rPr>
              <a:t>NoET</a:t>
            </a:r>
            <a:endParaRPr lang="en-US" b="0" i="0" dirty="0">
              <a:solidFill>
                <a:srgbClr val="131313"/>
              </a:solidFill>
              <a:effectLst/>
            </a:endParaRPr>
          </a:p>
          <a:p>
            <a:pPr algn="l">
              <a:buFont typeface="Arial" panose="020B0604020202020204" pitchFamily="34" charset="0"/>
              <a:buChar char="•"/>
            </a:pPr>
            <a:r>
              <a:rPr lang="en-US" b="0" i="0" dirty="0">
                <a:solidFill>
                  <a:srgbClr val="131313"/>
                </a:solidFill>
                <a:effectLst/>
              </a:rPr>
              <a:t>Selective: No CPR but OK for:</a:t>
            </a:r>
          </a:p>
          <a:p>
            <a:pPr lvl="2"/>
            <a:r>
              <a:rPr lang="en-US" b="0" i="0" dirty="0">
                <a:solidFill>
                  <a:srgbClr val="131313"/>
                </a:solidFill>
                <a:effectLst/>
              </a:rPr>
              <a:t>BPAP?</a:t>
            </a:r>
          </a:p>
          <a:p>
            <a:pPr lvl="2"/>
            <a:r>
              <a:rPr lang="en-US" b="0" i="0" dirty="0">
                <a:solidFill>
                  <a:srgbClr val="131313"/>
                </a:solidFill>
                <a:effectLst/>
              </a:rPr>
              <a:t>Cardioversion?</a:t>
            </a:r>
          </a:p>
          <a:p>
            <a:pPr lvl="2"/>
            <a:r>
              <a:rPr lang="en-US" b="0" i="0" dirty="0">
                <a:solidFill>
                  <a:srgbClr val="131313"/>
                </a:solidFill>
                <a:effectLst/>
              </a:rPr>
              <a:t>Pressors?</a:t>
            </a:r>
          </a:p>
          <a:p>
            <a:endParaRPr lang="en-US" dirty="0"/>
          </a:p>
        </p:txBody>
      </p:sp>
      <p:sp>
        <p:nvSpPr>
          <p:cNvPr id="4" name="TextBox 3">
            <a:extLst>
              <a:ext uri="{FF2B5EF4-FFF2-40B4-BE49-F238E27FC236}">
                <a16:creationId xmlns:a16="http://schemas.microsoft.com/office/drawing/2014/main" id="{5A12427B-FBF7-25B6-EEBB-51649422E3A2}"/>
              </a:ext>
            </a:extLst>
          </p:cNvPr>
          <p:cNvSpPr txBox="1"/>
          <p:nvPr/>
        </p:nvSpPr>
        <p:spPr>
          <a:xfrm>
            <a:off x="43648" y="6559320"/>
            <a:ext cx="10546354" cy="230832"/>
          </a:xfrm>
          <a:prstGeom prst="rect">
            <a:avLst/>
          </a:prstGeom>
          <a:noFill/>
        </p:spPr>
        <p:txBody>
          <a:bodyPr wrap="square" rtlCol="0">
            <a:spAutoFit/>
          </a:bodyPr>
          <a:lstStyle/>
          <a:p>
            <a:r>
              <a:rPr lang="en-US" sz="900" dirty="0"/>
              <a:t>Sher N, Habib N, Etzioni S, Glassberg M. Making Decisions about Serious Illness: What Is Code Status? Am J Respir Crit Care Med. 2022 Mar 15;205(6):P11-P12.</a:t>
            </a:r>
          </a:p>
        </p:txBody>
      </p:sp>
    </p:spTree>
    <p:extLst>
      <p:ext uri="{BB962C8B-B14F-4D97-AF65-F5344CB8AC3E}">
        <p14:creationId xmlns:p14="http://schemas.microsoft.com/office/powerpoint/2010/main" val="992708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3F95-891C-E39F-CF34-2801193109E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E9D6264-5AEB-5B7A-3CDE-231C44E8BB92}"/>
              </a:ext>
            </a:extLst>
          </p:cNvPr>
          <p:cNvPicPr>
            <a:picLocks noGrp="1" noChangeAspect="1"/>
          </p:cNvPicPr>
          <p:nvPr>
            <p:ph idx="1"/>
          </p:nvPr>
        </p:nvPicPr>
        <p:blipFill>
          <a:blip r:embed="rId2"/>
          <a:stretch>
            <a:fillRect/>
          </a:stretch>
        </p:blipFill>
        <p:spPr>
          <a:xfrm>
            <a:off x="2647860" y="165060"/>
            <a:ext cx="7029807" cy="6266075"/>
          </a:xfrm>
          <a:prstGeom prst="rect">
            <a:avLst/>
          </a:prstGeom>
        </p:spPr>
      </p:pic>
      <p:sp>
        <p:nvSpPr>
          <p:cNvPr id="6" name="TextBox 5">
            <a:extLst>
              <a:ext uri="{FF2B5EF4-FFF2-40B4-BE49-F238E27FC236}">
                <a16:creationId xmlns:a16="http://schemas.microsoft.com/office/drawing/2014/main" id="{2364BAD6-DC53-F726-9F86-94F8C35639EA}"/>
              </a:ext>
            </a:extLst>
          </p:cNvPr>
          <p:cNvSpPr txBox="1"/>
          <p:nvPr/>
        </p:nvSpPr>
        <p:spPr>
          <a:xfrm>
            <a:off x="-679" y="6557380"/>
            <a:ext cx="12192679" cy="230832"/>
          </a:xfrm>
          <a:prstGeom prst="rect">
            <a:avLst/>
          </a:prstGeom>
          <a:noFill/>
        </p:spPr>
        <p:txBody>
          <a:bodyPr wrap="square" rtlCol="0">
            <a:spAutoFit/>
          </a:bodyPr>
          <a:lstStyle/>
          <a:p>
            <a:r>
              <a:rPr lang="en-US" sz="900" dirty="0" err="1"/>
              <a:t>Arpagaus</a:t>
            </a:r>
            <a:r>
              <a:rPr lang="en-US" sz="900" dirty="0"/>
              <a:t> A, </a:t>
            </a:r>
            <a:r>
              <a:rPr lang="en-US" sz="900" dirty="0" err="1"/>
              <a:t>Arpagaus</a:t>
            </a:r>
            <a:r>
              <a:rPr lang="en-US" sz="900" dirty="0"/>
              <a:t> L, Becker C, et al. Checklist-Guided Code Status Discussions in Patients for Whom Cardiopulmonary Resuscitation Is Considered Futile: An Analysis of a Randomized Clinical Trial. </a:t>
            </a:r>
            <a:r>
              <a:rPr lang="en-US" sz="900" i="1" dirty="0"/>
              <a:t>JAMA </a:t>
            </a:r>
            <a:r>
              <a:rPr lang="en-US" sz="900" i="1" dirty="0" err="1"/>
              <a:t>Netw</a:t>
            </a:r>
            <a:r>
              <a:rPr lang="en-US" sz="900" i="1" dirty="0"/>
              <a:t> Open.</a:t>
            </a:r>
            <a:r>
              <a:rPr lang="en-US" sz="900" dirty="0"/>
              <a:t> 2025;8(9):e2533638.</a:t>
            </a:r>
          </a:p>
        </p:txBody>
      </p:sp>
    </p:spTree>
    <p:extLst>
      <p:ext uri="{BB962C8B-B14F-4D97-AF65-F5344CB8AC3E}">
        <p14:creationId xmlns:p14="http://schemas.microsoft.com/office/powerpoint/2010/main" val="2050086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EF634-63FF-06EF-B3EA-1519FA5F16F3}"/>
              </a:ext>
            </a:extLst>
          </p:cNvPr>
          <p:cNvSpPr>
            <a:spLocks noGrp="1"/>
          </p:cNvSpPr>
          <p:nvPr>
            <p:ph type="title"/>
          </p:nvPr>
        </p:nvSpPr>
        <p:spPr/>
        <p:txBody>
          <a:bodyPr/>
          <a:lstStyle/>
          <a:p>
            <a:r>
              <a:rPr lang="en-US" dirty="0"/>
              <a:t>Summary </a:t>
            </a:r>
          </a:p>
        </p:txBody>
      </p:sp>
      <p:sp>
        <p:nvSpPr>
          <p:cNvPr id="3" name="Content Placeholder 2">
            <a:extLst>
              <a:ext uri="{FF2B5EF4-FFF2-40B4-BE49-F238E27FC236}">
                <a16:creationId xmlns:a16="http://schemas.microsoft.com/office/drawing/2014/main" id="{23415BA7-7BEE-1C75-6BFB-56E96F77E90B}"/>
              </a:ext>
            </a:extLst>
          </p:cNvPr>
          <p:cNvSpPr>
            <a:spLocks noGrp="1"/>
          </p:cNvSpPr>
          <p:nvPr>
            <p:ph idx="1"/>
          </p:nvPr>
        </p:nvSpPr>
        <p:spPr/>
        <p:txBody>
          <a:bodyPr/>
          <a:lstStyle/>
          <a:p>
            <a:pPr marL="285750" indent="-285750">
              <a:buFont typeface="Arial" panose="020B0604020202020204" pitchFamily="34" charset="0"/>
              <a:buChar char="•"/>
            </a:pPr>
            <a:r>
              <a:rPr lang="en-US" b="1" dirty="0"/>
              <a:t>Do not begin by asking patients to choose a code status.</a:t>
            </a:r>
            <a:r>
              <a:rPr lang="en-US" dirty="0"/>
              <a:t> </a:t>
            </a:r>
          </a:p>
          <a:p>
            <a:pPr marL="285750" indent="-285750">
              <a:buFont typeface="Arial" panose="020B0604020202020204" pitchFamily="34" charset="0"/>
              <a:buChar char="•"/>
            </a:pPr>
            <a:r>
              <a:rPr lang="en-US" b="1" dirty="0"/>
              <a:t>First understand the illness, the patient’s values, and the outcomes they would consider acceptable.</a:t>
            </a:r>
            <a:r>
              <a:rPr lang="en-US" dirty="0"/>
              <a:t> </a:t>
            </a:r>
          </a:p>
          <a:p>
            <a:pPr marL="285750" indent="-285750">
              <a:buFont typeface="Arial" panose="020B0604020202020204" pitchFamily="34" charset="0"/>
              <a:buChar char="•"/>
            </a:pPr>
            <a:r>
              <a:rPr lang="en-US" b="1" dirty="0"/>
              <a:t>Do not present CPR as a neutral menu item when it is unlikely to achieve the patient’s goals.</a:t>
            </a:r>
            <a:r>
              <a:rPr lang="en-US" dirty="0"/>
              <a:t> </a:t>
            </a:r>
          </a:p>
          <a:p>
            <a:pPr marL="285750" indent="-285750">
              <a:buFont typeface="Arial" panose="020B0604020202020204" pitchFamily="34" charset="0"/>
              <a:buChar char="•"/>
            </a:pPr>
            <a:r>
              <a:rPr lang="en-US" b="1" dirty="0"/>
              <a:t>DNR addresses what happens during cardiac arrest; it does not mean stopping appropriate treatment.</a:t>
            </a:r>
            <a:endParaRPr lang="en-US" dirty="0"/>
          </a:p>
        </p:txBody>
      </p:sp>
    </p:spTree>
    <p:extLst>
      <p:ext uri="{BB962C8B-B14F-4D97-AF65-F5344CB8AC3E}">
        <p14:creationId xmlns:p14="http://schemas.microsoft.com/office/powerpoint/2010/main" val="36539611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95B51-327D-7BA6-0C7B-40C8DB43E3A6}"/>
              </a:ext>
            </a:extLst>
          </p:cNvPr>
          <p:cNvSpPr>
            <a:spLocks noGrp="1"/>
          </p:cNvSpPr>
          <p:nvPr>
            <p:ph type="title"/>
          </p:nvPr>
        </p:nvSpPr>
        <p:spPr/>
        <p:txBody>
          <a:bodyPr/>
          <a:lstStyle/>
          <a:p>
            <a:r>
              <a:rPr lang="en-US" dirty="0"/>
              <a:t>SPIKES </a:t>
            </a:r>
          </a:p>
        </p:txBody>
      </p:sp>
      <p:sp>
        <p:nvSpPr>
          <p:cNvPr id="3" name="Content Placeholder 2">
            <a:extLst>
              <a:ext uri="{FF2B5EF4-FFF2-40B4-BE49-F238E27FC236}">
                <a16:creationId xmlns:a16="http://schemas.microsoft.com/office/drawing/2014/main" id="{E61E2597-5F68-2DDB-E268-F320B9BFE24B}"/>
              </a:ext>
            </a:extLst>
          </p:cNvPr>
          <p:cNvSpPr>
            <a:spLocks noGrp="1"/>
          </p:cNvSpPr>
          <p:nvPr>
            <p:ph idx="1"/>
          </p:nvPr>
        </p:nvSpPr>
        <p:spPr>
          <a:xfrm>
            <a:off x="457201" y="1495109"/>
            <a:ext cx="4890522" cy="4905690"/>
          </a:xfrm>
        </p:spPr>
        <p:txBody>
          <a:bodyPr>
            <a:normAutofit/>
          </a:bodyPr>
          <a:lstStyle/>
          <a:p>
            <a:pPr>
              <a:buNone/>
            </a:pPr>
            <a:r>
              <a:rPr lang="en-US" b="1" dirty="0"/>
              <a:t>S — Setting</a:t>
            </a:r>
            <a:br>
              <a:rPr lang="en-US" dirty="0"/>
            </a:br>
            <a:r>
              <a:rPr lang="en-US" dirty="0"/>
              <a:t>Private, seated, include family/surrogate if appropriate.</a:t>
            </a:r>
          </a:p>
          <a:p>
            <a:pPr>
              <a:buNone/>
            </a:pPr>
            <a:r>
              <a:rPr lang="en-US" b="1" dirty="0"/>
              <a:t>P — Perception</a:t>
            </a:r>
            <a:br>
              <a:rPr lang="en-US" dirty="0"/>
            </a:br>
            <a:r>
              <a:rPr lang="en-US" dirty="0"/>
              <a:t>“What is your understanding of what’s happening?”</a:t>
            </a:r>
          </a:p>
          <a:p>
            <a:pPr>
              <a:buNone/>
            </a:pPr>
            <a:r>
              <a:rPr lang="en-US" b="1" dirty="0"/>
              <a:t>I — Invitation</a:t>
            </a:r>
            <a:br>
              <a:rPr lang="en-US" dirty="0"/>
            </a:br>
            <a:r>
              <a:rPr lang="en-US" dirty="0"/>
              <a:t>“Would it be okay if we talked about what we would do if things got worse?”</a:t>
            </a:r>
          </a:p>
          <a:p>
            <a:pPr>
              <a:buNone/>
            </a:pPr>
            <a:r>
              <a:rPr lang="en-US" b="1" dirty="0"/>
              <a:t>K — Knowledge</a:t>
            </a:r>
            <a:br>
              <a:rPr lang="en-US" dirty="0"/>
            </a:br>
            <a:r>
              <a:rPr lang="en-US" dirty="0"/>
              <a:t>Explain the illness, possible deterioration, intubation, CPR.</a:t>
            </a:r>
          </a:p>
          <a:p>
            <a:pPr>
              <a:buNone/>
            </a:pPr>
            <a:r>
              <a:rPr lang="en-US" b="1" dirty="0"/>
              <a:t>E — Emotion</a:t>
            </a:r>
            <a:br>
              <a:rPr lang="en-US" dirty="0"/>
            </a:br>
            <a:r>
              <a:rPr lang="en-US" dirty="0"/>
              <a:t>Respond before moving on.</a:t>
            </a:r>
          </a:p>
          <a:p>
            <a:pPr>
              <a:buNone/>
            </a:pPr>
            <a:r>
              <a:rPr lang="en-US" b="1" dirty="0"/>
              <a:t>S — Strategy/Summary</a:t>
            </a:r>
            <a:br>
              <a:rPr lang="en-US" dirty="0"/>
            </a:br>
            <a:r>
              <a:rPr lang="en-US" dirty="0"/>
              <a:t>Connect goals to treatment and make a recommendation.</a:t>
            </a:r>
          </a:p>
          <a:p>
            <a:endParaRPr lang="en-US" dirty="0"/>
          </a:p>
        </p:txBody>
      </p:sp>
    </p:spTree>
    <p:extLst>
      <p:ext uri="{BB962C8B-B14F-4D97-AF65-F5344CB8AC3E}">
        <p14:creationId xmlns:p14="http://schemas.microsoft.com/office/powerpoint/2010/main" val="2700022170"/>
      </p:ext>
    </p:extLst>
  </p:cSld>
  <p:clrMapOvr>
    <a:masterClrMapping/>
  </p:clrMapOvr>
</p:sld>
</file>

<file path=ppt/theme/theme1.xml><?xml version="1.0" encoding="utf-8"?>
<a:theme xmlns:a="http://schemas.openxmlformats.org/drawingml/2006/main" name="Prismatic polygons">
  <a:themeElements>
    <a:clrScheme name="Glassmorphism">
      <a:dk1>
        <a:srgbClr val="2A0053"/>
      </a:dk1>
      <a:lt1>
        <a:srgbClr val="FFFFFF"/>
      </a:lt1>
      <a:dk2>
        <a:srgbClr val="000000"/>
      </a:dk2>
      <a:lt2>
        <a:srgbClr val="EEEFE7"/>
      </a:lt2>
      <a:accent1>
        <a:srgbClr val="FF8A28"/>
      </a:accent1>
      <a:accent2>
        <a:srgbClr val="F195FF"/>
      </a:accent2>
      <a:accent3>
        <a:srgbClr val="E227FF"/>
      </a:accent3>
      <a:accent4>
        <a:srgbClr val="FF0004"/>
      </a:accent4>
      <a:accent5>
        <a:srgbClr val="1906C5"/>
      </a:accent5>
      <a:accent6>
        <a:srgbClr val="31B564"/>
      </a:accent6>
      <a:hlink>
        <a:srgbClr val="467886"/>
      </a:hlink>
      <a:folHlink>
        <a:srgbClr val="96607D"/>
      </a:folHlink>
    </a:clrScheme>
    <a:fontScheme name="Custom 82">
      <a:majorFont>
        <a:latin typeface="Chamberi Super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assmorphism_wac_SD_V5 (Prismatic Polygons).pptx" id="{B385A2A1-EF3F-4C3B-9DAC-1996EB6D3A54}" vid="{B3C5DF8C-E290-4834-9BBD-6D53C49DE7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{086F2F13-E8BF-4658-A7F9-13DF78DBD822}76eb6e63-359a-49aa-b46c-7c5b67ea33bb-TF1ddfefa5-03ef-44f0-b9f8-5e27349af6c5_win32</Template>
  <TotalTime>993</TotalTime>
  <Words>4390</Words>
  <Application>Microsoft Office PowerPoint</Application>
  <PresentationFormat>Widescreen</PresentationFormat>
  <Paragraphs>373</Paragraphs>
  <Slides>57</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Aptos</vt:lpstr>
      <vt:lpstr>Aptos Display</vt:lpstr>
      <vt:lpstr>Aptos Light</vt:lpstr>
      <vt:lpstr>Arial</vt:lpstr>
      <vt:lpstr>Arial</vt:lpstr>
      <vt:lpstr>Chamberi Super Display</vt:lpstr>
      <vt:lpstr>Guardian TextSans Web</vt:lpstr>
      <vt:lpstr>interfaceregular</vt:lpstr>
      <vt:lpstr>Prismatic polygons</vt:lpstr>
      <vt:lpstr>Code Status Conversations in Serious Illness</vt:lpstr>
      <vt:lpstr>Learning Objectives </vt:lpstr>
      <vt:lpstr>Code Status Options</vt:lpstr>
      <vt:lpstr>Why does this matter anyway? </vt:lpstr>
      <vt:lpstr>Two Kinds of Code Status Discussions </vt:lpstr>
      <vt:lpstr>Either way, a code status conversation is not a menu of options! It’s a serious-illness conversation that ends with a medically appropriate recommendation. </vt:lpstr>
      <vt:lpstr>PowerPoint Presentation</vt:lpstr>
      <vt:lpstr>PowerPoint Presentation</vt:lpstr>
      <vt:lpstr>Identify the Surrogate Early </vt:lpstr>
      <vt:lpstr>Routine Code Status Discussion On Admission</vt:lpstr>
      <vt:lpstr>Code Status Discussion With Serious Clinical Change</vt:lpstr>
      <vt:lpstr>Case</vt:lpstr>
      <vt:lpstr>Demonstration </vt:lpstr>
      <vt:lpstr> </vt:lpstr>
      <vt:lpstr>  ‘Do you want us to do everything?’   </vt:lpstr>
      <vt:lpstr>PowerPoint Presentation</vt:lpstr>
      <vt:lpstr>The Core Clinical Questions </vt:lpstr>
      <vt:lpstr>Frameworks for Difficult Conversations Requiring Decision-Making</vt:lpstr>
      <vt:lpstr>SPIKES for Code Status Conversations in Serious Illness</vt:lpstr>
      <vt:lpstr>Code Status Differences</vt:lpstr>
      <vt:lpstr>S: Setting</vt:lpstr>
      <vt:lpstr>P: Perception</vt:lpstr>
      <vt:lpstr>I : Invitation</vt:lpstr>
      <vt:lpstr>K: Knowledge   </vt:lpstr>
      <vt:lpstr>Transition to CPR </vt:lpstr>
      <vt:lpstr>Explain CPR as a Package </vt:lpstr>
      <vt:lpstr>CPR Outcomes </vt:lpstr>
      <vt:lpstr>What does the public think?</vt:lpstr>
      <vt:lpstr>What does the data show about cardiac arrest survival? </vt:lpstr>
      <vt:lpstr>Cardiac Arrest Survival Outcomes</vt:lpstr>
      <vt:lpstr>Outcomes of cardiac arrest with multiple comorbidities</vt:lpstr>
      <vt:lpstr>    </vt:lpstr>
      <vt:lpstr>Layperson perspectives on DNR orders</vt:lpstr>
      <vt:lpstr>Mortality remained higher among patients with an early DNR order</vt:lpstr>
      <vt:lpstr>Bias in DNR/DNI Status</vt:lpstr>
      <vt:lpstr>DNR Does Not Mean “Do Not Treat” </vt:lpstr>
      <vt:lpstr>General Principles of CPR</vt:lpstr>
      <vt:lpstr>E:  Emotions  </vt:lpstr>
      <vt:lpstr>Use NURSE </vt:lpstr>
      <vt:lpstr>Wish and Worry </vt:lpstr>
      <vt:lpstr>S: Summarize/Strategize  </vt:lpstr>
      <vt:lpstr>Recommendation-Making Practice</vt:lpstr>
      <vt:lpstr>Demonstration 2</vt:lpstr>
      <vt:lpstr>Debrief</vt:lpstr>
      <vt:lpstr>Practical Framework Code Status in Serious Illness </vt:lpstr>
      <vt:lpstr>Common Pitfalls </vt:lpstr>
      <vt:lpstr>Take-Home Points </vt:lpstr>
      <vt:lpstr>Thank You</vt:lpstr>
      <vt:lpstr>PowerPoint Presentation</vt:lpstr>
      <vt:lpstr>PowerPoint Presentation</vt:lpstr>
      <vt:lpstr>PowerPoint Presentation</vt:lpstr>
      <vt:lpstr>PowerPoint Presentation</vt:lpstr>
      <vt:lpstr>PowerPoint Presentation</vt:lpstr>
      <vt:lpstr>Code Status Options</vt:lpstr>
      <vt:lpstr>PowerPoint Presentation</vt:lpstr>
      <vt:lpstr>Summary </vt:lpstr>
      <vt:lpstr>SPIKES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Nehan Sher</dc:creator>
  <cp:lastModifiedBy>Nehan Sher</cp:lastModifiedBy>
  <cp:revision>20</cp:revision>
  <dcterms:created xsi:type="dcterms:W3CDTF">2026-07-26T21:15:57Z</dcterms:created>
  <dcterms:modified xsi:type="dcterms:W3CDTF">2026-07-28T14:47:37Z</dcterms:modified>
</cp:coreProperties>
</file>