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75" r:id="rId3"/>
    <p:sldId id="328" r:id="rId4"/>
    <p:sldId id="358" r:id="rId5"/>
    <p:sldId id="321" r:id="rId6"/>
    <p:sldId id="322" r:id="rId7"/>
    <p:sldId id="343" r:id="rId8"/>
    <p:sldId id="265" r:id="rId9"/>
    <p:sldId id="326" r:id="rId10"/>
    <p:sldId id="327" r:id="rId11"/>
    <p:sldId id="361" r:id="rId12"/>
    <p:sldId id="359" r:id="rId13"/>
    <p:sldId id="357" r:id="rId14"/>
    <p:sldId id="362" r:id="rId15"/>
    <p:sldId id="331" r:id="rId16"/>
    <p:sldId id="342" r:id="rId17"/>
    <p:sldId id="330" r:id="rId18"/>
    <p:sldId id="329" r:id="rId19"/>
    <p:sldId id="334" r:id="rId20"/>
    <p:sldId id="365" r:id="rId21"/>
    <p:sldId id="383" r:id="rId22"/>
    <p:sldId id="374" r:id="rId23"/>
    <p:sldId id="381" r:id="rId24"/>
    <p:sldId id="356" r:id="rId25"/>
    <p:sldId id="364" r:id="rId26"/>
    <p:sldId id="332" r:id="rId27"/>
    <p:sldId id="370" r:id="rId28"/>
    <p:sldId id="373" r:id="rId29"/>
    <p:sldId id="376" r:id="rId30"/>
    <p:sldId id="386" r:id="rId31"/>
    <p:sldId id="333" r:id="rId32"/>
    <p:sldId id="366" r:id="rId33"/>
    <p:sldId id="363" r:id="rId34"/>
    <p:sldId id="344" r:id="rId35"/>
    <p:sldId id="345" r:id="rId36"/>
    <p:sldId id="347" r:id="rId37"/>
    <p:sldId id="350" r:id="rId38"/>
    <p:sldId id="352" r:id="rId39"/>
    <p:sldId id="318" r:id="rId40"/>
    <p:sldId id="338" r:id="rId41"/>
    <p:sldId id="336" r:id="rId42"/>
    <p:sldId id="353" r:id="rId43"/>
    <p:sldId id="387" r:id="rId44"/>
    <p:sldId id="319" r:id="rId45"/>
    <p:sldId id="340" r:id="rId46"/>
    <p:sldId id="360" r:id="rId47"/>
    <p:sldId id="354" r:id="rId48"/>
    <p:sldId id="377" r:id="rId49"/>
    <p:sldId id="324" r:id="rId50"/>
    <p:sldId id="348" r:id="rId51"/>
    <p:sldId id="379" r:id="rId52"/>
    <p:sldId id="380" r:id="rId53"/>
    <p:sldId id="378" r:id="rId54"/>
    <p:sldId id="371" r:id="rId55"/>
    <p:sldId id="346" r:id="rId56"/>
    <p:sldId id="323" r:id="rId57"/>
    <p:sldId id="341" r:id="rId58"/>
    <p:sldId id="320" r:id="rId59"/>
    <p:sldId id="339" r:id="rId60"/>
    <p:sldId id="349" r:id="rId61"/>
    <p:sldId id="335" r:id="rId62"/>
    <p:sldId id="385" r:id="rId63"/>
    <p:sldId id="367" r:id="rId64"/>
    <p:sldId id="368" r:id="rId65"/>
    <p:sldId id="372" r:id="rId66"/>
    <p:sldId id="38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90263D-A5F4-1E4A-A2D5-54EA80547385}" v="287" dt="2025-11-18T05:24:47.545"/>
    <p1510:client id="{AA473D40-06DC-9B44-BBCD-A25E9ABC2021}" v="29" dt="2025-11-18T00:34:41.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7"/>
    <p:restoredTop sz="92267"/>
  </p:normalViewPr>
  <p:slideViewPr>
    <p:cSldViewPr snapToGrid="0">
      <p:cViewPr>
        <p:scale>
          <a:sx n="110" d="100"/>
          <a:sy n="110" d="100"/>
        </p:scale>
        <p:origin x="190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7B499-C6D8-4B29-8C50-2DE954163FC6}" type="datetimeFigureOut">
              <a:rPr lang="en-US" smtClean="0"/>
              <a:t>11/17/25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0C478-E672-4436-BA2D-39859846FF85}" type="slidenum">
              <a:rPr lang="en-US" smtClean="0"/>
              <a:t>‹#›</a:t>
            </a:fld>
            <a:endParaRPr lang="en-US"/>
          </a:p>
        </p:txBody>
      </p:sp>
    </p:spTree>
    <p:extLst>
      <p:ext uri="{BB962C8B-B14F-4D97-AF65-F5344CB8AC3E}">
        <p14:creationId xmlns:p14="http://schemas.microsoft.com/office/powerpoint/2010/main" val="290483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71AD8-8F1B-FFE1-4D67-BC62E0BBB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1F163-C86E-0576-B95E-F6F67D4F7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12EC1-257B-90EF-4812-83AD0A7A36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A88C0E-FA0F-41D2-635D-3F75248C937D}"/>
              </a:ext>
            </a:extLst>
          </p:cNvPr>
          <p:cNvSpPr>
            <a:spLocks noGrp="1"/>
          </p:cNvSpPr>
          <p:nvPr>
            <p:ph type="sldNum" sz="quarter" idx="5"/>
          </p:nvPr>
        </p:nvSpPr>
        <p:spPr/>
        <p:txBody>
          <a:bodyPr/>
          <a:lstStyle/>
          <a:p>
            <a:fld id="{E100C478-E672-4436-BA2D-39859846FF85}" type="slidenum">
              <a:rPr lang="en-US" smtClean="0"/>
              <a:t>5</a:t>
            </a:fld>
            <a:endParaRPr lang="en-US"/>
          </a:p>
        </p:txBody>
      </p:sp>
    </p:spTree>
    <p:extLst>
      <p:ext uri="{BB962C8B-B14F-4D97-AF65-F5344CB8AC3E}">
        <p14:creationId xmlns:p14="http://schemas.microsoft.com/office/powerpoint/2010/main" val="747196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6916-FB7D-3A9E-AFD9-44D0979AF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80745-0131-A5BB-4BD3-FD6BE2D44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E9C78-F45F-FFA9-3809-3DF3A60869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58B8EE-7707-C6BF-9185-25FDCE021985}"/>
              </a:ext>
            </a:extLst>
          </p:cNvPr>
          <p:cNvSpPr>
            <a:spLocks noGrp="1"/>
          </p:cNvSpPr>
          <p:nvPr>
            <p:ph type="sldNum" sz="quarter" idx="5"/>
          </p:nvPr>
        </p:nvSpPr>
        <p:spPr/>
        <p:txBody>
          <a:bodyPr/>
          <a:lstStyle/>
          <a:p>
            <a:fld id="{E100C478-E672-4436-BA2D-39859846FF85}" type="slidenum">
              <a:rPr lang="en-US" smtClean="0"/>
              <a:t>16</a:t>
            </a:fld>
            <a:endParaRPr lang="en-US"/>
          </a:p>
        </p:txBody>
      </p:sp>
    </p:spTree>
    <p:extLst>
      <p:ext uri="{BB962C8B-B14F-4D97-AF65-F5344CB8AC3E}">
        <p14:creationId xmlns:p14="http://schemas.microsoft.com/office/powerpoint/2010/main" val="6773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928E-AB88-12CE-9216-ED81CF678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0726F-4BF7-69CB-E45A-2A43D8BEB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91CAF-3457-C461-A289-0999EBAEF0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A017B4-8216-C42F-0117-F8D33661CD22}"/>
              </a:ext>
            </a:extLst>
          </p:cNvPr>
          <p:cNvSpPr>
            <a:spLocks noGrp="1"/>
          </p:cNvSpPr>
          <p:nvPr>
            <p:ph type="sldNum" sz="quarter" idx="5"/>
          </p:nvPr>
        </p:nvSpPr>
        <p:spPr/>
        <p:txBody>
          <a:bodyPr/>
          <a:lstStyle/>
          <a:p>
            <a:fld id="{E100C478-E672-4436-BA2D-39859846FF85}" type="slidenum">
              <a:rPr lang="en-US" smtClean="0"/>
              <a:t>17</a:t>
            </a:fld>
            <a:endParaRPr lang="en-US"/>
          </a:p>
        </p:txBody>
      </p:sp>
    </p:spTree>
    <p:extLst>
      <p:ext uri="{BB962C8B-B14F-4D97-AF65-F5344CB8AC3E}">
        <p14:creationId xmlns:p14="http://schemas.microsoft.com/office/powerpoint/2010/main" val="1076114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B273-DDF8-9B47-00CE-FAD1D3B2A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CF7C2-8C0A-5421-9E14-74B499AF6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36550-2493-A3C7-52EC-8CE6341E6575}"/>
              </a:ext>
            </a:extLst>
          </p:cNvPr>
          <p:cNvSpPr>
            <a:spLocks noGrp="1"/>
          </p:cNvSpPr>
          <p:nvPr>
            <p:ph type="body" idx="1"/>
          </p:nvPr>
        </p:nvSpPr>
        <p:spPr/>
        <p:txBody>
          <a:bodyPr/>
          <a:lstStyle/>
          <a:p>
            <a:r>
              <a:rPr lang="en-US" dirty="0"/>
              <a:t>Why is a diagnosis of severe symptomatic aortic stenosis important? Because it guides workup and treatment!</a:t>
            </a:r>
          </a:p>
        </p:txBody>
      </p:sp>
      <p:sp>
        <p:nvSpPr>
          <p:cNvPr id="4" name="Slide Number Placeholder 3">
            <a:extLst>
              <a:ext uri="{FF2B5EF4-FFF2-40B4-BE49-F238E27FC236}">
                <a16:creationId xmlns:a16="http://schemas.microsoft.com/office/drawing/2014/main" id="{85D72D50-D14B-AEF9-C628-AE489EF331DC}"/>
              </a:ext>
            </a:extLst>
          </p:cNvPr>
          <p:cNvSpPr>
            <a:spLocks noGrp="1"/>
          </p:cNvSpPr>
          <p:nvPr>
            <p:ph type="sldNum" sz="quarter" idx="5"/>
          </p:nvPr>
        </p:nvSpPr>
        <p:spPr/>
        <p:txBody>
          <a:bodyPr/>
          <a:lstStyle/>
          <a:p>
            <a:fld id="{E100C478-E672-4436-BA2D-39859846FF85}" type="slidenum">
              <a:rPr lang="en-US" smtClean="0"/>
              <a:t>18</a:t>
            </a:fld>
            <a:endParaRPr lang="en-US"/>
          </a:p>
        </p:txBody>
      </p:sp>
    </p:spTree>
    <p:extLst>
      <p:ext uri="{BB962C8B-B14F-4D97-AF65-F5344CB8AC3E}">
        <p14:creationId xmlns:p14="http://schemas.microsoft.com/office/powerpoint/2010/main" val="3701669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A examples: bicuspid valve or other congenital anomaly, aortic valve sclerosis (i.e., thickening)</a:t>
            </a:r>
          </a:p>
          <a:p>
            <a:endParaRPr lang="en-US" dirty="0"/>
          </a:p>
          <a:p>
            <a:r>
              <a:rPr lang="en-US" dirty="0"/>
              <a:t>Stage B examples: mild-moderate calcification/fibrosis, of a bicuspid or </a:t>
            </a:r>
            <a:r>
              <a:rPr lang="en-US" dirty="0" err="1"/>
              <a:t>trileaflet</a:t>
            </a:r>
            <a:r>
              <a:rPr lang="en-US" dirty="0"/>
              <a:t> valve with some reduction in systolic motion or rheumatic changes with commissural fusion</a:t>
            </a:r>
          </a:p>
          <a:p>
            <a:endParaRPr lang="en-US" dirty="0"/>
          </a:p>
          <a:p>
            <a:r>
              <a:rPr lang="en-US" dirty="0"/>
              <a:t>Stage C1 examples: Severe leaflet calcification/fibrosis or congenital stenosis with severely reduced leaflet opening</a:t>
            </a:r>
          </a:p>
          <a:p>
            <a:endParaRPr lang="en-US" dirty="0"/>
          </a:p>
          <a:p>
            <a:r>
              <a:rPr lang="en-US" dirty="0"/>
              <a:t>***Patients with symptoms provoked by exercise testing should be considered symptomatic, even if the clinical history is equivocal.***</a:t>
            </a:r>
          </a:p>
          <a:p>
            <a:endParaRPr lang="en-US" dirty="0"/>
          </a:p>
          <a:p>
            <a:r>
              <a:rPr lang="en-US" dirty="0"/>
              <a:t>exercise testing is avoided in symptomatic patients with AS because of ahigh risk of complications, including syncope, ventricular tachycardia, and death</a:t>
            </a:r>
          </a:p>
        </p:txBody>
      </p:sp>
      <p:sp>
        <p:nvSpPr>
          <p:cNvPr id="4" name="Slide Number Placeholder 3"/>
          <p:cNvSpPr>
            <a:spLocks noGrp="1"/>
          </p:cNvSpPr>
          <p:nvPr>
            <p:ph type="sldNum" sz="quarter" idx="5"/>
          </p:nvPr>
        </p:nvSpPr>
        <p:spPr/>
        <p:txBody>
          <a:bodyPr/>
          <a:lstStyle/>
          <a:p>
            <a:fld id="{E100C478-E672-4436-BA2D-39859846FF85}" type="slidenum">
              <a:rPr lang="en-US" smtClean="0"/>
              <a:t>19</a:t>
            </a:fld>
            <a:endParaRPr lang="en-US"/>
          </a:p>
        </p:txBody>
      </p:sp>
    </p:spTree>
    <p:extLst>
      <p:ext uri="{BB962C8B-B14F-4D97-AF65-F5344CB8AC3E}">
        <p14:creationId xmlns:p14="http://schemas.microsoft.com/office/powerpoint/2010/main" val="132028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Pseudostenosis</a:t>
            </a:r>
            <a:r>
              <a:rPr lang="en-US" sz="1200" b="0" i="0" kern="1200">
                <a:solidFill>
                  <a:schemeClr val="tx1"/>
                </a:solidFill>
                <a:effectLst/>
                <a:latin typeface="+mn-lt"/>
                <a:ea typeface="+mn-ea"/>
                <a:cs typeface="+mn-cs"/>
              </a:rPr>
              <a:t> is an apparent severe aortic stenosis on echocardiography or catheterization that is actually due to low cardiac output, rather than true fixed obstruction of the valve.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Dobutamine echocardiography or dobutamine cardiac catheterization is needed to distinguish true aortic stenosis from </a:t>
            </a:r>
            <a:r>
              <a:rPr lang="en-US" sz="1200" b="0" i="0" kern="1200" err="1">
                <a:solidFill>
                  <a:schemeClr val="tx1"/>
                </a:solidFill>
                <a:effectLst/>
                <a:latin typeface="+mn-lt"/>
                <a:ea typeface="+mn-ea"/>
                <a:cs typeface="+mn-cs"/>
              </a:rPr>
              <a:t>pseudostenosis</a:t>
            </a:r>
            <a:r>
              <a:rPr lang="en-US" sz="1200" b="0" i="0" kern="1200">
                <a:solidFill>
                  <a:schemeClr val="tx1"/>
                </a:solidFill>
                <a:effectLst/>
                <a:latin typeface="+mn-lt"/>
                <a:ea typeface="+mn-ea"/>
                <a:cs typeface="+mn-cs"/>
              </a:rPr>
              <a:t>. In </a:t>
            </a:r>
            <a:r>
              <a:rPr lang="en-US" sz="1200" b="0" i="0" kern="1200" err="1">
                <a:solidFill>
                  <a:schemeClr val="tx1"/>
                </a:solidFill>
                <a:effectLst/>
                <a:latin typeface="+mn-lt"/>
                <a:ea typeface="+mn-ea"/>
                <a:cs typeface="+mn-cs"/>
              </a:rPr>
              <a:t>pseudostenosis</a:t>
            </a:r>
            <a:r>
              <a:rPr lang="en-US" sz="1200" b="0" i="0" kern="1200">
                <a:solidFill>
                  <a:schemeClr val="tx1"/>
                </a:solidFill>
                <a:effectLst/>
                <a:latin typeface="+mn-lt"/>
                <a:ea typeface="+mn-ea"/>
                <a:cs typeface="+mn-cs"/>
              </a:rPr>
              <a:t>, dobutamine increases cardiac output and the opening forces on the aortic valve, causing the valve area to increase out of the severe range. With low-flow, low-gradient aortic stenosis, the calculated valve area remains in the severe range with dobutamine administration, and the aortic valve gradient and velocity increase with increased stroke volume.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Patients with paradoxical low-flow, low-gradient aortic stenosis have low stroke volume (&lt;35 mL/m</a:t>
            </a:r>
            <a:r>
              <a:rPr lang="en-US" sz="1200" b="0"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 resulting from a combination of small LV size and high aortic impedance to flow (e.g., hypertension) or other causes of low cardiac output (e.g., atrial fibrillation, pulmonary hypertension). Determination of lesion severity in paradoxical aortic stenosis requires consideration of the hemodynamics, valve morphology (e.g., degree of calcification), presence of LV hypertrophy, and clinical presentation of the patient. In patients with suspected low-flow, low-gradient severe aortic stenosis with normal or reduced left ventricular ejection fraction, measurement of aortic valve calcium score by CT is reasonable to further define severity.</a:t>
            </a:r>
            <a:endParaRPr lang="en-US"/>
          </a:p>
        </p:txBody>
      </p:sp>
      <p:sp>
        <p:nvSpPr>
          <p:cNvPr id="4" name="Slide Number Placeholder 3"/>
          <p:cNvSpPr>
            <a:spLocks noGrp="1"/>
          </p:cNvSpPr>
          <p:nvPr>
            <p:ph type="sldNum" sz="quarter" idx="5"/>
          </p:nvPr>
        </p:nvSpPr>
        <p:spPr/>
        <p:txBody>
          <a:bodyPr/>
          <a:lstStyle/>
          <a:p>
            <a:fld id="{E100C478-E672-4436-BA2D-39859846FF85}" type="slidenum">
              <a:rPr lang="en-US" smtClean="0"/>
              <a:t>20</a:t>
            </a:fld>
            <a:endParaRPr lang="en-US"/>
          </a:p>
        </p:txBody>
      </p:sp>
    </p:spTree>
    <p:extLst>
      <p:ext uri="{BB962C8B-B14F-4D97-AF65-F5344CB8AC3E}">
        <p14:creationId xmlns:p14="http://schemas.microsoft.com/office/powerpoint/2010/main" val="332652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flow, low gradient with reduced EF occurs when systolic dysfunction with reduced SV co-exists with severe AS.</a:t>
            </a:r>
          </a:p>
          <a:p>
            <a:endParaRPr lang="en-US" dirty="0"/>
          </a:p>
        </p:txBody>
      </p:sp>
      <p:sp>
        <p:nvSpPr>
          <p:cNvPr id="4" name="Slide Number Placeholder 3"/>
          <p:cNvSpPr>
            <a:spLocks noGrp="1"/>
          </p:cNvSpPr>
          <p:nvPr>
            <p:ph type="sldNum" sz="quarter" idx="5"/>
          </p:nvPr>
        </p:nvSpPr>
        <p:spPr/>
        <p:txBody>
          <a:bodyPr/>
          <a:lstStyle/>
          <a:p>
            <a:fld id="{E100C478-E672-4436-BA2D-39859846FF85}" type="slidenum">
              <a:rPr lang="en-US" smtClean="0"/>
              <a:t>21</a:t>
            </a:fld>
            <a:endParaRPr lang="en-US"/>
          </a:p>
        </p:txBody>
      </p:sp>
    </p:spTree>
    <p:extLst>
      <p:ext uri="{BB962C8B-B14F-4D97-AF65-F5344CB8AC3E}">
        <p14:creationId xmlns:p14="http://schemas.microsoft.com/office/powerpoint/2010/main" val="232507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Dobutamine stress-echocardiography provides information on the changes in aortic velocity, mean gradient, and valve area as flow rate increases, and also provides a measure of the contractile response to dobutamine and presence of flow reserve, measured by the change in ejection fraction and increase in SV. These data may be helpful to differentiate two clinical situations:</a:t>
            </a:r>
          </a:p>
          <a:p>
            <a:endParaRPr lang="en-US" dirty="0"/>
          </a:p>
          <a:p>
            <a:pPr marL="228600" indent="-228600">
              <a:buAutoNum type="arabicPeriod"/>
            </a:pPr>
            <a:r>
              <a:rPr lang="en-US" dirty="0"/>
              <a:t>Severe AS causing LV systolic dysfunction (i.e. true severe AS): the transaortic velocity is flow dependent; so, LV failure can lead to a patient with severe AS having an apparently moderate transaortic peak velocity and mean pressure gradient associated with a small EOA. In this situation, aortic valve replacement will relieve afterload and may allow the LV ejection fraction to increase towards normal</a:t>
            </a:r>
          </a:p>
          <a:p>
            <a:pPr marL="228600" indent="-228600">
              <a:buAutoNum type="arabicPeriod"/>
            </a:pPr>
            <a:r>
              <a:rPr lang="en-US" dirty="0"/>
              <a:t>Moderate AS (i.e. </a:t>
            </a:r>
            <a:r>
              <a:rPr lang="en-US" dirty="0" err="1"/>
              <a:t>pseudosevere</a:t>
            </a:r>
            <a:r>
              <a:rPr lang="en-US" dirty="0"/>
              <a:t> AS) with another cause of LV dysfunction (e.g. myocardial infarct or a primary cardiomyopathy): The EOA is then low because the LV does not generate sufficient energy to overcome the inertia required to open the aortic valve to its maximum possible extent. In this situation, aortic valve replacement may not lead to a significant improvement in LV systolic function. Valve replacement has not been shown to be of benefit in this group and medical heart failure treatment is recommended. Thus, this diagnostic distinction has important clinical relevance.</a:t>
            </a:r>
          </a:p>
          <a:p>
            <a:endParaRPr lang="en-US" dirty="0"/>
          </a:p>
          <a:p>
            <a:r>
              <a:rPr lang="en-US" dirty="0"/>
              <a:t>The protocol for dobutamine stress echocardiography for evaluation of AS severity in the setting of LV dysfunction uses a low-dose protocol, starting at 2.5 or 5 mg/kg/min with an incremental increase in the infusion every 3–5 min to a maximum dose of 10–20 mg/kg/min. </a:t>
            </a:r>
          </a:p>
          <a:p>
            <a:endParaRPr lang="en-US" dirty="0"/>
          </a:p>
          <a:p>
            <a:r>
              <a:rPr lang="en-US" dirty="0"/>
              <a:t>There is a risk of arrhythmia so there must be medical supervision and high doses of dobutamine should be avoided.</a:t>
            </a:r>
          </a:p>
          <a:p>
            <a:endParaRPr lang="en-US" dirty="0"/>
          </a:p>
          <a:p>
            <a:r>
              <a:rPr lang="en-US" dirty="0"/>
              <a:t>The infusion should be stopped as soon as a positive result is obtained (&gt;20% increase in SV from baseline or an increase in AS jet velocity $4.0 m/s or a mean gradient $30–40 mmHg provided that valve area does not exceed 1.0 cm2 at any flow rate) or when the heart rate begins to rise more than 10–20 bpm over baseline or exceeds 100 bpm, on the assumption that the maximum inotropic effect has been reached.</a:t>
            </a:r>
          </a:p>
          <a:p>
            <a:endParaRPr lang="en-US" dirty="0"/>
          </a:p>
          <a:p>
            <a:r>
              <a:rPr lang="en-US" dirty="0"/>
              <a:t>Doppler data are recorded at each stage including LVOT velocity recorded from the apical approach. AS jet velocity is recorded from the window that yields the highest velocity signal but some laboratories prefer to use comparative changes from an apical window to facilitate rapid data acquisition. The LVOT diameter is measured at baseline and the same diameter is used to calculate the continuity equation valve area at each stage</a:t>
            </a:r>
          </a:p>
          <a:p>
            <a:endParaRPr lang="en-US" dirty="0"/>
          </a:p>
          <a:p>
            <a:r>
              <a:rPr lang="en-US" dirty="0"/>
              <a:t>Positive result:</a:t>
            </a:r>
          </a:p>
          <a:p>
            <a:pPr marL="171450" indent="-171450">
              <a:buFontTx/>
              <a:buChar char="-"/>
            </a:pPr>
            <a:r>
              <a:rPr lang="en-US" dirty="0"/>
              <a:t>An increase in effective AVA to a final valve area &gt;1.0 cm2 suggests that stenosis is not severe</a:t>
            </a:r>
          </a:p>
          <a:p>
            <a:pPr marL="171450" indent="-171450">
              <a:buFontTx/>
              <a:buChar char="-"/>
            </a:pPr>
            <a:r>
              <a:rPr lang="en-US" dirty="0"/>
              <a:t>&gt;20% increase in SV from baseline suggests presence of contractile reserve</a:t>
            </a:r>
          </a:p>
          <a:p>
            <a:pPr marL="171450" indent="-171450">
              <a:buFontTx/>
              <a:buChar char="-"/>
            </a:pPr>
            <a:r>
              <a:rPr lang="en-US" dirty="0"/>
              <a:t>Severe stenosis is suggested by an AS jet velocity ≥4.0 m/s or a mean gradient &gt;30–40 mmHg provided that valve area does not exceed 1.0 cm2 at any flow rate</a:t>
            </a:r>
          </a:p>
          <a:p>
            <a:pPr marL="171450" indent="-171450">
              <a:buFontTx/>
              <a:buChar char="-"/>
            </a:pPr>
            <a:r>
              <a:rPr lang="en-US" dirty="0"/>
              <a:t>Absence of contractile reserve (failure to increase SV by &gt; 20%) is a predictor of a high surgical mortality and poor long-term outcome although valve replacement may improve LV function and outcome even in this subgroup</a:t>
            </a:r>
          </a:p>
          <a:p>
            <a:endParaRPr lang="en-US" dirty="0"/>
          </a:p>
        </p:txBody>
      </p:sp>
      <p:sp>
        <p:nvSpPr>
          <p:cNvPr id="4" name="Slide Number Placeholder 3"/>
          <p:cNvSpPr>
            <a:spLocks noGrp="1"/>
          </p:cNvSpPr>
          <p:nvPr>
            <p:ph type="sldNum" sz="quarter" idx="5"/>
          </p:nvPr>
        </p:nvSpPr>
        <p:spPr/>
        <p:txBody>
          <a:bodyPr/>
          <a:lstStyle/>
          <a:p>
            <a:fld id="{E100C478-E672-4436-BA2D-39859846FF85}" type="slidenum">
              <a:rPr lang="en-US" smtClean="0"/>
              <a:t>22</a:t>
            </a:fld>
            <a:endParaRPr lang="en-US"/>
          </a:p>
        </p:txBody>
      </p:sp>
    </p:spTree>
    <p:extLst>
      <p:ext uri="{BB962C8B-B14F-4D97-AF65-F5344CB8AC3E}">
        <p14:creationId xmlns:p14="http://schemas.microsoft.com/office/powerpoint/2010/main" val="2667392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guidelines explain that the low-flow state is typically due to a small, hypertrophied left ventricle with increased relative wall thickness, restrictive diastolic filling, and reduced stroke volume, rather than impaired contractility. This pattern is most often seen in elderly patients with hypertension, diabetes, or other conditions leading to concentric LV remodeling and diastolic dysfunction</a:t>
            </a:r>
            <a:endParaRPr lang="en-US" b="0" dirty="0"/>
          </a:p>
        </p:txBody>
      </p:sp>
      <p:sp>
        <p:nvSpPr>
          <p:cNvPr id="4" name="Slide Number Placeholder 3"/>
          <p:cNvSpPr>
            <a:spLocks noGrp="1"/>
          </p:cNvSpPr>
          <p:nvPr>
            <p:ph type="sldNum" sz="quarter" idx="5"/>
          </p:nvPr>
        </p:nvSpPr>
        <p:spPr/>
        <p:txBody>
          <a:bodyPr/>
          <a:lstStyle/>
          <a:p>
            <a:fld id="{E100C478-E672-4436-BA2D-39859846FF85}" type="slidenum">
              <a:rPr lang="en-US" smtClean="0"/>
              <a:t>23</a:t>
            </a:fld>
            <a:endParaRPr lang="en-US"/>
          </a:p>
        </p:txBody>
      </p:sp>
    </p:spTree>
    <p:extLst>
      <p:ext uri="{BB962C8B-B14F-4D97-AF65-F5344CB8AC3E}">
        <p14:creationId xmlns:p14="http://schemas.microsoft.com/office/powerpoint/2010/main" val="2025992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4C6E-FB41-AD20-7781-744E6D6C4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46510-D195-6CB8-6714-EB4149035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775D3-5B95-A3C8-1421-32EBB9549F29}"/>
              </a:ext>
            </a:extLst>
          </p:cNvPr>
          <p:cNvSpPr>
            <a:spLocks noGrp="1"/>
          </p:cNvSpPr>
          <p:nvPr>
            <p:ph type="body" idx="1"/>
          </p:nvPr>
        </p:nvSpPr>
        <p:spPr/>
        <p:txBody>
          <a:bodyPr/>
          <a:lstStyle/>
          <a:p>
            <a:r>
              <a:rPr lang="en-US" dirty="0"/>
              <a:t>Mechanical valves = 20-30 years</a:t>
            </a:r>
          </a:p>
          <a:p>
            <a:r>
              <a:rPr lang="en-US" dirty="0"/>
              <a:t>Bioprosthetic valves = 10-20 years</a:t>
            </a:r>
          </a:p>
        </p:txBody>
      </p:sp>
      <p:sp>
        <p:nvSpPr>
          <p:cNvPr id="4" name="Slide Number Placeholder 3">
            <a:extLst>
              <a:ext uri="{FF2B5EF4-FFF2-40B4-BE49-F238E27FC236}">
                <a16:creationId xmlns:a16="http://schemas.microsoft.com/office/drawing/2014/main" id="{5A81CE87-46FC-0307-8FC9-895BBD52F8FE}"/>
              </a:ext>
            </a:extLst>
          </p:cNvPr>
          <p:cNvSpPr>
            <a:spLocks noGrp="1"/>
          </p:cNvSpPr>
          <p:nvPr>
            <p:ph type="sldNum" sz="quarter" idx="5"/>
          </p:nvPr>
        </p:nvSpPr>
        <p:spPr/>
        <p:txBody>
          <a:bodyPr/>
          <a:lstStyle/>
          <a:p>
            <a:fld id="{E100C478-E672-4436-BA2D-39859846FF85}" type="slidenum">
              <a:rPr lang="en-US" smtClean="0"/>
              <a:t>26</a:t>
            </a:fld>
            <a:endParaRPr lang="en-US"/>
          </a:p>
        </p:txBody>
      </p:sp>
    </p:spTree>
    <p:extLst>
      <p:ext uri="{BB962C8B-B14F-4D97-AF65-F5344CB8AC3E}">
        <p14:creationId xmlns:p14="http://schemas.microsoft.com/office/powerpoint/2010/main" val="349648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STS = society of thoracic surgeons</a:t>
            </a:r>
          </a:p>
          <a:p>
            <a:endParaRPr lang="en-US" dirty="0"/>
          </a:p>
          <a:p>
            <a:r>
              <a:rPr lang="en-US" dirty="0"/>
              <a:t>Mechanical valves = 20-30 years</a:t>
            </a:r>
          </a:p>
          <a:p>
            <a:r>
              <a:rPr lang="en-US" dirty="0"/>
              <a:t>Bioprosthetic valves = 10-20 years</a:t>
            </a:r>
          </a:p>
          <a:p>
            <a:endParaRPr lang="en-US" dirty="0"/>
          </a:p>
        </p:txBody>
      </p:sp>
      <p:sp>
        <p:nvSpPr>
          <p:cNvPr id="4" name="Slide Number Placeholder 3"/>
          <p:cNvSpPr>
            <a:spLocks noGrp="1"/>
          </p:cNvSpPr>
          <p:nvPr>
            <p:ph type="sldNum" sz="quarter" idx="5"/>
          </p:nvPr>
        </p:nvSpPr>
        <p:spPr/>
        <p:txBody>
          <a:bodyPr/>
          <a:lstStyle/>
          <a:p>
            <a:fld id="{E100C478-E672-4436-BA2D-39859846FF85}" type="slidenum">
              <a:rPr lang="en-US" smtClean="0"/>
              <a:t>27</a:t>
            </a:fld>
            <a:endParaRPr lang="en-US"/>
          </a:p>
        </p:txBody>
      </p:sp>
    </p:spTree>
    <p:extLst>
      <p:ext uri="{BB962C8B-B14F-4D97-AF65-F5344CB8AC3E}">
        <p14:creationId xmlns:p14="http://schemas.microsoft.com/office/powerpoint/2010/main" val="90421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655AE-8EA4-69BA-6ED9-3D429DA03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5ECE0-1D3E-C2B4-DAC6-60393E208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73040-2F2F-0C6B-C638-4D131E1C2D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54C514-B03F-DF77-EE71-DA31E8459BB5}"/>
              </a:ext>
            </a:extLst>
          </p:cNvPr>
          <p:cNvSpPr>
            <a:spLocks noGrp="1"/>
          </p:cNvSpPr>
          <p:nvPr>
            <p:ph type="sldNum" sz="quarter" idx="5"/>
          </p:nvPr>
        </p:nvSpPr>
        <p:spPr/>
        <p:txBody>
          <a:bodyPr/>
          <a:lstStyle/>
          <a:p>
            <a:fld id="{E100C478-E672-4436-BA2D-39859846FF85}" type="slidenum">
              <a:rPr lang="en-US" smtClean="0"/>
              <a:t>6</a:t>
            </a:fld>
            <a:endParaRPr lang="en-US"/>
          </a:p>
        </p:txBody>
      </p:sp>
    </p:spTree>
    <p:extLst>
      <p:ext uri="{BB962C8B-B14F-4D97-AF65-F5344CB8AC3E}">
        <p14:creationId xmlns:p14="http://schemas.microsoft.com/office/powerpoint/2010/main" val="55280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 of a transcatheter valve requires vascular anatomy that allows transfemoral delivery and the absence of aortic root dilation that would require surgical replacement. Valvular anatomy must be suitable for placement of the speciﬁc prosthetic valve, including annulus size and shape, leaﬂet number and calciﬁcation, and coronary ostial height.</a:t>
            </a:r>
          </a:p>
          <a:p>
            <a:endParaRPr lang="en-US" dirty="0"/>
          </a:p>
          <a:p>
            <a:r>
              <a:rPr lang="en-US" sz="1200" b="0" i="0" kern="1200" dirty="0">
                <a:solidFill>
                  <a:schemeClr val="tx1"/>
                </a:solidFill>
                <a:effectLst/>
                <a:latin typeface="+mn-lt"/>
                <a:ea typeface="+mn-ea"/>
                <a:cs typeface="+mn-cs"/>
              </a:rPr>
              <a:t>All patients with mechanical aortic valve replacements require lifelong anticoagulation with a vitamin K antagonist (VKA), typically warfarin, targeting an INR of 2.0–3.0.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bioprosthetic aortic valves, the ACC/AHA guidelines state that routine lifelong anticoagulation is not required unless there is another indication (e.g., atrial fibrillation). However, short-term anticoagulation with warfarin (VKA) for 3–6 months postoperatively may be considered to reduce early thromboembolic risk until the valve is </a:t>
            </a:r>
            <a:r>
              <a:rPr lang="en-US" sz="1200" b="0" i="0" kern="1200" dirty="0" err="1">
                <a:solidFill>
                  <a:schemeClr val="tx1"/>
                </a:solidFill>
                <a:effectLst/>
                <a:latin typeface="+mn-lt"/>
                <a:ea typeface="+mn-ea"/>
                <a:cs typeface="+mn-cs"/>
              </a:rPr>
              <a:t>endothelialized</a:t>
            </a:r>
            <a:r>
              <a:rPr lang="en-US" sz="1200" b="0" i="0" kern="1200" dirty="0">
                <a:solidFill>
                  <a:schemeClr val="tx1"/>
                </a:solidFill>
                <a:effectLst/>
                <a:latin typeface="+mn-lt"/>
                <a:ea typeface="+mn-ea"/>
                <a:cs typeface="+mn-cs"/>
              </a:rPr>
              <a:t>, especially in patients with additional risk factors. After this period, antiplatelet therapy (aspirin) is often used. </a:t>
            </a:r>
            <a:endParaRPr lang="en-US" b="0" dirty="0"/>
          </a:p>
        </p:txBody>
      </p:sp>
      <p:sp>
        <p:nvSpPr>
          <p:cNvPr id="4" name="Slide Number Placeholder 3"/>
          <p:cNvSpPr>
            <a:spLocks noGrp="1"/>
          </p:cNvSpPr>
          <p:nvPr>
            <p:ph type="sldNum" sz="quarter" idx="5"/>
          </p:nvPr>
        </p:nvSpPr>
        <p:spPr/>
        <p:txBody>
          <a:bodyPr/>
          <a:lstStyle/>
          <a:p>
            <a:fld id="{E100C478-E672-4436-BA2D-39859846FF85}" type="slidenum">
              <a:rPr lang="en-US" smtClean="0"/>
              <a:t>28</a:t>
            </a:fld>
            <a:endParaRPr lang="en-US"/>
          </a:p>
        </p:txBody>
      </p:sp>
    </p:spTree>
    <p:extLst>
      <p:ext uri="{BB962C8B-B14F-4D97-AF65-F5344CB8AC3E}">
        <p14:creationId xmlns:p14="http://schemas.microsoft.com/office/powerpoint/2010/main" val="395229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speaking, patients who are younger and who have concomitant anatomical considerations such as bicuspid valve, root dilation, other valve disease (e.g., MR), CAD requiring bypass are better candidates for SAVR</a:t>
            </a:r>
          </a:p>
          <a:p>
            <a:endParaRPr lang="en-US" dirty="0"/>
          </a:p>
          <a:p>
            <a:r>
              <a:rPr lang="en-US" dirty="0"/>
              <a:t>Whereas those who are older who are more frail and higher surgical risks without additional surgery considerations will probably be better candidates for TAVI</a:t>
            </a:r>
          </a:p>
        </p:txBody>
      </p:sp>
      <p:sp>
        <p:nvSpPr>
          <p:cNvPr id="4" name="Slide Number Placeholder 3"/>
          <p:cNvSpPr>
            <a:spLocks noGrp="1"/>
          </p:cNvSpPr>
          <p:nvPr>
            <p:ph type="sldNum" sz="quarter" idx="5"/>
          </p:nvPr>
        </p:nvSpPr>
        <p:spPr/>
        <p:txBody>
          <a:bodyPr/>
          <a:lstStyle/>
          <a:p>
            <a:fld id="{E100C478-E672-4436-BA2D-39859846FF85}" type="slidenum">
              <a:rPr lang="en-US" smtClean="0"/>
              <a:t>29</a:t>
            </a:fld>
            <a:endParaRPr lang="en-US"/>
          </a:p>
        </p:txBody>
      </p:sp>
    </p:spTree>
    <p:extLst>
      <p:ext uri="{BB962C8B-B14F-4D97-AF65-F5344CB8AC3E}">
        <p14:creationId xmlns:p14="http://schemas.microsoft.com/office/powerpoint/2010/main" val="3734217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4C5C5-AABD-FB3E-201E-686691EAE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69F9-72E4-872F-E612-3D8A8999A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87D54-BC95-B3F7-AB45-0317450B00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72EA08-5A66-645C-2DA3-E3C480E2A4BB}"/>
              </a:ext>
            </a:extLst>
          </p:cNvPr>
          <p:cNvSpPr>
            <a:spLocks noGrp="1"/>
          </p:cNvSpPr>
          <p:nvPr>
            <p:ph type="sldNum" sz="quarter" idx="5"/>
          </p:nvPr>
        </p:nvSpPr>
        <p:spPr/>
        <p:txBody>
          <a:bodyPr/>
          <a:lstStyle/>
          <a:p>
            <a:fld id="{E100C478-E672-4436-BA2D-39859846FF85}" type="slidenum">
              <a:rPr lang="en-US" smtClean="0"/>
              <a:t>34</a:t>
            </a:fld>
            <a:endParaRPr lang="en-US"/>
          </a:p>
        </p:txBody>
      </p:sp>
    </p:spTree>
    <p:extLst>
      <p:ext uri="{BB962C8B-B14F-4D97-AF65-F5344CB8AC3E}">
        <p14:creationId xmlns:p14="http://schemas.microsoft.com/office/powerpoint/2010/main" val="3060192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EA697-5D0C-85F7-2F53-8CCB291C6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A28FD-12B9-A2AD-C62E-279CE315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BE435-FC5B-03AD-D774-808F1E58D9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CC3918-433E-0820-AF9F-2BDC7ED62C3B}"/>
              </a:ext>
            </a:extLst>
          </p:cNvPr>
          <p:cNvSpPr>
            <a:spLocks noGrp="1"/>
          </p:cNvSpPr>
          <p:nvPr>
            <p:ph type="sldNum" sz="quarter" idx="5"/>
          </p:nvPr>
        </p:nvSpPr>
        <p:spPr/>
        <p:txBody>
          <a:bodyPr/>
          <a:lstStyle/>
          <a:p>
            <a:fld id="{E100C478-E672-4436-BA2D-39859846FF85}" type="slidenum">
              <a:rPr lang="en-US" smtClean="0"/>
              <a:t>37</a:t>
            </a:fld>
            <a:endParaRPr lang="en-US"/>
          </a:p>
        </p:txBody>
      </p:sp>
    </p:spTree>
    <p:extLst>
      <p:ext uri="{BB962C8B-B14F-4D97-AF65-F5344CB8AC3E}">
        <p14:creationId xmlns:p14="http://schemas.microsoft.com/office/powerpoint/2010/main" val="298450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2909A-6E7F-C11D-501C-4D5D03CC0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FD8DF-D0F8-7503-6C52-2136D9757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93BF8-CE2B-4687-C961-7183D9CCB6E8}"/>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The first heart sound (S1) is soft in acute aortic regurgitation because early closure of the mitral valve occurs due to the rapid rise in left ventricular diastolic pressure from the regurgitant aortic flow, which reduces the pressure gradient and velocity of mitral leaflet closure.</a:t>
            </a:r>
            <a:endParaRPr lang="en-US" b="0"/>
          </a:p>
        </p:txBody>
      </p:sp>
      <p:sp>
        <p:nvSpPr>
          <p:cNvPr id="4" name="Slide Number Placeholder 3">
            <a:extLst>
              <a:ext uri="{FF2B5EF4-FFF2-40B4-BE49-F238E27FC236}">
                <a16:creationId xmlns:a16="http://schemas.microsoft.com/office/drawing/2014/main" id="{D5BB8E71-AC79-68B0-E5F0-9CBC3B4A0082}"/>
              </a:ext>
            </a:extLst>
          </p:cNvPr>
          <p:cNvSpPr>
            <a:spLocks noGrp="1"/>
          </p:cNvSpPr>
          <p:nvPr>
            <p:ph type="sldNum" sz="quarter" idx="5"/>
          </p:nvPr>
        </p:nvSpPr>
        <p:spPr/>
        <p:txBody>
          <a:bodyPr/>
          <a:lstStyle/>
          <a:p>
            <a:fld id="{E100C478-E672-4436-BA2D-39859846FF85}" type="slidenum">
              <a:rPr lang="en-US" smtClean="0"/>
              <a:t>38</a:t>
            </a:fld>
            <a:endParaRPr lang="en-US"/>
          </a:p>
        </p:txBody>
      </p:sp>
    </p:spTree>
    <p:extLst>
      <p:ext uri="{BB962C8B-B14F-4D97-AF65-F5344CB8AC3E}">
        <p14:creationId xmlns:p14="http://schemas.microsoft.com/office/powerpoint/2010/main" val="464820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0F89-E2F2-12B3-DB2E-6826FFE99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23B99-0B66-E2F2-9731-7E1B17CFC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C60FE-A48C-808C-2177-019DD346BBED}"/>
              </a:ext>
            </a:extLst>
          </p:cNvPr>
          <p:cNvSpPr>
            <a:spLocks noGrp="1"/>
          </p:cNvSpPr>
          <p:nvPr>
            <p:ph type="body" idx="1"/>
          </p:nvPr>
        </p:nvSpPr>
        <p:spPr/>
        <p:txBody>
          <a:bodyPr/>
          <a:lstStyle/>
          <a:p>
            <a:r>
              <a:rPr lang="en-US" sz="1200" err="1">
                <a:effectLst/>
              </a:rPr>
              <a:t>Hx</a:t>
            </a:r>
            <a:r>
              <a:rPr lang="en-US" sz="1200">
                <a:effectLst/>
              </a:rPr>
              <a:t> of Takotsubo CMP with EF 35% (9/2022)</a:t>
            </a:r>
            <a:endParaRPr lang="en-US"/>
          </a:p>
        </p:txBody>
      </p:sp>
      <p:sp>
        <p:nvSpPr>
          <p:cNvPr id="4" name="Slide Number Placeholder 3">
            <a:extLst>
              <a:ext uri="{FF2B5EF4-FFF2-40B4-BE49-F238E27FC236}">
                <a16:creationId xmlns:a16="http://schemas.microsoft.com/office/drawing/2014/main" id="{EB3D9E55-C079-26BE-91B1-048792878DE2}"/>
              </a:ext>
            </a:extLst>
          </p:cNvPr>
          <p:cNvSpPr>
            <a:spLocks noGrp="1"/>
          </p:cNvSpPr>
          <p:nvPr>
            <p:ph type="sldNum" sz="quarter" idx="5"/>
          </p:nvPr>
        </p:nvSpPr>
        <p:spPr/>
        <p:txBody>
          <a:bodyPr/>
          <a:lstStyle/>
          <a:p>
            <a:fld id="{E100C478-E672-4436-BA2D-39859846FF85}" type="slidenum">
              <a:rPr lang="en-US" smtClean="0"/>
              <a:t>39</a:t>
            </a:fld>
            <a:endParaRPr lang="en-US"/>
          </a:p>
        </p:txBody>
      </p:sp>
    </p:spTree>
    <p:extLst>
      <p:ext uri="{BB962C8B-B14F-4D97-AF65-F5344CB8AC3E}">
        <p14:creationId xmlns:p14="http://schemas.microsoft.com/office/powerpoint/2010/main" val="436676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526D-3BE3-786A-876B-B44FAC5A5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56DC5-F7FC-8C1D-B87D-13D7DC7D5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880D3-910E-0238-AA41-2796E2A759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B04A5A-696E-E3B0-5169-D41795A1CBD0}"/>
              </a:ext>
            </a:extLst>
          </p:cNvPr>
          <p:cNvSpPr>
            <a:spLocks noGrp="1"/>
          </p:cNvSpPr>
          <p:nvPr>
            <p:ph type="sldNum" sz="quarter" idx="5"/>
          </p:nvPr>
        </p:nvSpPr>
        <p:spPr/>
        <p:txBody>
          <a:bodyPr/>
          <a:lstStyle/>
          <a:p>
            <a:fld id="{E100C478-E672-4436-BA2D-39859846FF85}" type="slidenum">
              <a:rPr lang="en-US" smtClean="0"/>
              <a:t>40</a:t>
            </a:fld>
            <a:endParaRPr lang="en-US"/>
          </a:p>
        </p:txBody>
      </p:sp>
    </p:spTree>
    <p:extLst>
      <p:ext uri="{BB962C8B-B14F-4D97-AF65-F5344CB8AC3E}">
        <p14:creationId xmlns:p14="http://schemas.microsoft.com/office/powerpoint/2010/main" val="2985504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E8CC6-0A3B-EA45-0F24-FA737FD9C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A3F07-FAAE-2261-FCD6-BEDDAF398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96855-4697-3395-2C25-0142794A41F6}"/>
              </a:ext>
            </a:extLst>
          </p:cNvPr>
          <p:cNvSpPr>
            <a:spLocks noGrp="1"/>
          </p:cNvSpPr>
          <p:nvPr>
            <p:ph type="body" idx="1"/>
          </p:nvPr>
        </p:nvSpPr>
        <p:spPr/>
        <p:txBody>
          <a:bodyPr/>
          <a:lstStyle/>
          <a:p>
            <a:r>
              <a:rPr lang="en-US" sz="1200" b="1" i="0" kern="1200">
                <a:solidFill>
                  <a:schemeClr val="tx1"/>
                </a:solidFill>
                <a:effectLst/>
                <a:latin typeface="+mn-lt"/>
                <a:ea typeface="+mn-ea"/>
                <a:cs typeface="+mn-cs"/>
              </a:rPr>
              <a:t>Beta-blockers</a:t>
            </a:r>
            <a:r>
              <a:rPr lang="en-US" sz="1200" b="0" i="0" kern="1200">
                <a:solidFill>
                  <a:schemeClr val="tx1"/>
                </a:solidFill>
                <a:effectLst/>
                <a:latin typeface="+mn-lt"/>
                <a:ea typeface="+mn-ea"/>
                <a:cs typeface="+mn-cs"/>
              </a:rPr>
              <a:t> are contraindicated because they blunt the compensatory tachycardia that is critical for maintaining cardiac output in acute AR. Blocking this response can precipitate severe hypotension and compromise perfusion</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IABP</a:t>
            </a:r>
            <a:r>
              <a:rPr lang="en-US" sz="1200" b="0" i="0" kern="1200">
                <a:solidFill>
                  <a:schemeClr val="tx1"/>
                </a:solidFill>
                <a:effectLst/>
                <a:latin typeface="+mn-lt"/>
                <a:ea typeface="+mn-ea"/>
                <a:cs typeface="+mn-cs"/>
              </a:rPr>
              <a:t> is contraindicated because diastolic balloon inflation increases aortic diastolic pressure, thereby increasing the regurgitant volume into the left ventricle and worsening AR. This can lead to further hemodynamic instability</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Impella and other percutaneous LV assist devices</a:t>
            </a:r>
            <a:r>
              <a:rPr lang="en-US" sz="1200" b="0" i="0" kern="1200">
                <a:solidFill>
                  <a:schemeClr val="tx1"/>
                </a:solidFill>
                <a:effectLst/>
                <a:latin typeface="+mn-lt"/>
                <a:ea typeface="+mn-ea"/>
                <a:cs typeface="+mn-cs"/>
              </a:rPr>
              <a:t> reduce LV pressures and volumes, but in the context of acute AR, they do not address the underlying regurgitant flow and may not provide adequate forward output, potentially worsening cardiac performance.</a:t>
            </a:r>
          </a:p>
          <a:p>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VA-ECMO without LV venting</a:t>
            </a:r>
            <a:r>
              <a:rPr lang="en-US" sz="1200" b="0" i="0" kern="1200">
                <a:solidFill>
                  <a:schemeClr val="tx1"/>
                </a:solidFill>
                <a:effectLst/>
                <a:latin typeface="+mn-lt"/>
                <a:ea typeface="+mn-ea"/>
                <a:cs typeface="+mn-cs"/>
              </a:rPr>
              <a:t> increases LV systolic and diastolic pressures, exacerbating regurgitant flow and LV overload, which can worsen pulmonary edema and compromise systemic perfusion</a:t>
            </a:r>
            <a:endParaRPr lang="en-US"/>
          </a:p>
        </p:txBody>
      </p:sp>
      <p:sp>
        <p:nvSpPr>
          <p:cNvPr id="4" name="Slide Number Placeholder 3">
            <a:extLst>
              <a:ext uri="{FF2B5EF4-FFF2-40B4-BE49-F238E27FC236}">
                <a16:creationId xmlns:a16="http://schemas.microsoft.com/office/drawing/2014/main" id="{BDB20E3E-653B-027F-2AA4-6FD69FBD2976}"/>
              </a:ext>
            </a:extLst>
          </p:cNvPr>
          <p:cNvSpPr>
            <a:spLocks noGrp="1"/>
          </p:cNvSpPr>
          <p:nvPr>
            <p:ph type="sldNum" sz="quarter" idx="5"/>
          </p:nvPr>
        </p:nvSpPr>
        <p:spPr/>
        <p:txBody>
          <a:bodyPr/>
          <a:lstStyle/>
          <a:p>
            <a:fld id="{E100C478-E672-4436-BA2D-39859846FF85}" type="slidenum">
              <a:rPr lang="en-US" smtClean="0"/>
              <a:t>41</a:t>
            </a:fld>
            <a:endParaRPr lang="en-US"/>
          </a:p>
        </p:txBody>
      </p:sp>
    </p:spTree>
    <p:extLst>
      <p:ext uri="{BB962C8B-B14F-4D97-AF65-F5344CB8AC3E}">
        <p14:creationId xmlns:p14="http://schemas.microsoft.com/office/powerpoint/2010/main" val="3820287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A865-3BE1-3978-5000-8E9F8AE5F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FCA1F-006D-87BD-3B09-1AC3FF328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7AE91-B365-14C5-6E85-9AF9F508EF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7CB0A7-088B-9C3A-31F9-BA70D907CD5B}"/>
              </a:ext>
            </a:extLst>
          </p:cNvPr>
          <p:cNvSpPr>
            <a:spLocks noGrp="1"/>
          </p:cNvSpPr>
          <p:nvPr>
            <p:ph type="sldNum" sz="quarter" idx="5"/>
          </p:nvPr>
        </p:nvSpPr>
        <p:spPr/>
        <p:txBody>
          <a:bodyPr/>
          <a:lstStyle/>
          <a:p>
            <a:fld id="{E100C478-E672-4436-BA2D-39859846FF85}" type="slidenum">
              <a:rPr lang="en-US" smtClean="0"/>
              <a:t>42</a:t>
            </a:fld>
            <a:endParaRPr lang="en-US"/>
          </a:p>
        </p:txBody>
      </p:sp>
    </p:spTree>
    <p:extLst>
      <p:ext uri="{BB962C8B-B14F-4D97-AF65-F5344CB8AC3E}">
        <p14:creationId xmlns:p14="http://schemas.microsoft.com/office/powerpoint/2010/main" val="1852212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9850-A565-E375-82C0-85C01C221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93372-3353-8217-B1AA-C7109111C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E5922-269E-96D7-00C7-CE75FE30ABC8}"/>
              </a:ext>
            </a:extLst>
          </p:cNvPr>
          <p:cNvSpPr>
            <a:spLocks noGrp="1"/>
          </p:cNvSpPr>
          <p:nvPr>
            <p:ph type="body" idx="1"/>
          </p:nvPr>
        </p:nvSpPr>
        <p:spPr/>
        <p:txBody>
          <a:bodyPr/>
          <a:lstStyle/>
          <a:p>
            <a:r>
              <a:rPr lang="en-US" sz="1200" err="1">
                <a:effectLst/>
              </a:rPr>
              <a:t>Hx</a:t>
            </a:r>
            <a:r>
              <a:rPr lang="en-US" sz="1200">
                <a:effectLst/>
              </a:rPr>
              <a:t> of Takotsubo CMP with EF 35% (9/2022)</a:t>
            </a:r>
            <a:endParaRPr lang="en-US"/>
          </a:p>
        </p:txBody>
      </p:sp>
      <p:sp>
        <p:nvSpPr>
          <p:cNvPr id="4" name="Slide Number Placeholder 3">
            <a:extLst>
              <a:ext uri="{FF2B5EF4-FFF2-40B4-BE49-F238E27FC236}">
                <a16:creationId xmlns:a16="http://schemas.microsoft.com/office/drawing/2014/main" id="{883C7883-1027-B1A1-607A-3BA7D4D3577B}"/>
              </a:ext>
            </a:extLst>
          </p:cNvPr>
          <p:cNvSpPr>
            <a:spLocks noGrp="1"/>
          </p:cNvSpPr>
          <p:nvPr>
            <p:ph type="sldNum" sz="quarter" idx="5"/>
          </p:nvPr>
        </p:nvSpPr>
        <p:spPr/>
        <p:txBody>
          <a:bodyPr/>
          <a:lstStyle/>
          <a:p>
            <a:fld id="{E100C478-E672-4436-BA2D-39859846FF85}" type="slidenum">
              <a:rPr lang="en-US" smtClean="0"/>
              <a:t>43</a:t>
            </a:fld>
            <a:endParaRPr lang="en-US"/>
          </a:p>
        </p:txBody>
      </p:sp>
    </p:spTree>
    <p:extLst>
      <p:ext uri="{BB962C8B-B14F-4D97-AF65-F5344CB8AC3E}">
        <p14:creationId xmlns:p14="http://schemas.microsoft.com/office/powerpoint/2010/main" val="216295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00637-3490-0C20-A513-F831DC0D7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4C7F9-43FA-705A-0947-A8F6D70F7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71BA9-C948-A1C1-C4E6-DE936E897FC6}"/>
              </a:ext>
            </a:extLst>
          </p:cNvPr>
          <p:cNvSpPr>
            <a:spLocks noGrp="1"/>
          </p:cNvSpPr>
          <p:nvPr>
            <p:ph type="body" idx="1"/>
          </p:nvPr>
        </p:nvSpPr>
        <p:spPr/>
        <p:txBody>
          <a:bodyPr/>
          <a:lstStyle/>
          <a:p>
            <a:r>
              <a:rPr lang="en-US" dirty="0"/>
              <a:t>So at the end of the day, why do we care about aortic stenosis and why do we spend so much time tracking symptoms?</a:t>
            </a:r>
          </a:p>
        </p:txBody>
      </p:sp>
      <p:sp>
        <p:nvSpPr>
          <p:cNvPr id="4" name="Slide Number Placeholder 3">
            <a:extLst>
              <a:ext uri="{FF2B5EF4-FFF2-40B4-BE49-F238E27FC236}">
                <a16:creationId xmlns:a16="http://schemas.microsoft.com/office/drawing/2014/main" id="{24DC76DE-7486-FEC6-94D1-929EEEC12A37}"/>
              </a:ext>
            </a:extLst>
          </p:cNvPr>
          <p:cNvSpPr>
            <a:spLocks noGrp="1"/>
          </p:cNvSpPr>
          <p:nvPr>
            <p:ph type="sldNum" sz="quarter" idx="5"/>
          </p:nvPr>
        </p:nvSpPr>
        <p:spPr/>
        <p:txBody>
          <a:bodyPr/>
          <a:lstStyle/>
          <a:p>
            <a:fld id="{E100C478-E672-4436-BA2D-39859846FF85}" type="slidenum">
              <a:rPr lang="en-US" smtClean="0"/>
              <a:t>7</a:t>
            </a:fld>
            <a:endParaRPr lang="en-US"/>
          </a:p>
        </p:txBody>
      </p:sp>
    </p:spTree>
    <p:extLst>
      <p:ext uri="{BB962C8B-B14F-4D97-AF65-F5344CB8AC3E}">
        <p14:creationId xmlns:p14="http://schemas.microsoft.com/office/powerpoint/2010/main" val="3835840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C0AAC-AE91-530C-A0AB-35B3C8115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9988D-8989-79AA-57C6-C0A8F5300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C9182-E764-E30A-48D1-BE92D0C800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E21C5F-06A9-CAC1-81F9-5D52518DB0F4}"/>
              </a:ext>
            </a:extLst>
          </p:cNvPr>
          <p:cNvSpPr>
            <a:spLocks noGrp="1"/>
          </p:cNvSpPr>
          <p:nvPr>
            <p:ph type="sldNum" sz="quarter" idx="5"/>
          </p:nvPr>
        </p:nvSpPr>
        <p:spPr/>
        <p:txBody>
          <a:bodyPr/>
          <a:lstStyle/>
          <a:p>
            <a:fld id="{E100C478-E672-4436-BA2D-39859846FF85}" type="slidenum">
              <a:rPr lang="en-US" smtClean="0"/>
              <a:t>44</a:t>
            </a:fld>
            <a:endParaRPr lang="en-US"/>
          </a:p>
        </p:txBody>
      </p:sp>
    </p:spTree>
    <p:extLst>
      <p:ext uri="{BB962C8B-B14F-4D97-AF65-F5344CB8AC3E}">
        <p14:creationId xmlns:p14="http://schemas.microsoft.com/office/powerpoint/2010/main" val="3281282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182B0-A79F-D5DB-BDBA-E934A7EB5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67C0A-B56A-CE3E-A71B-2BD8EF71C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16EA5-8017-B919-68F9-018C6B6A44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E686F3-6458-E126-BB91-B189DF4B3C62}"/>
              </a:ext>
            </a:extLst>
          </p:cNvPr>
          <p:cNvSpPr>
            <a:spLocks noGrp="1"/>
          </p:cNvSpPr>
          <p:nvPr>
            <p:ph type="sldNum" sz="quarter" idx="5"/>
          </p:nvPr>
        </p:nvSpPr>
        <p:spPr/>
        <p:txBody>
          <a:bodyPr/>
          <a:lstStyle/>
          <a:p>
            <a:fld id="{E100C478-E672-4436-BA2D-39859846FF85}" type="slidenum">
              <a:rPr lang="en-US" smtClean="0"/>
              <a:t>45</a:t>
            </a:fld>
            <a:endParaRPr lang="en-US"/>
          </a:p>
        </p:txBody>
      </p:sp>
    </p:spTree>
    <p:extLst>
      <p:ext uri="{BB962C8B-B14F-4D97-AF65-F5344CB8AC3E}">
        <p14:creationId xmlns:p14="http://schemas.microsoft.com/office/powerpoint/2010/main" val="560695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1AD65-AE7B-1008-0B15-5780CB052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7BD29-8B6E-9E6E-E5E3-B20F2A8C2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0A4DB-3731-3B14-FD83-0496DC1FDD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699618-7C10-BFBE-ED17-452B1A25A99E}"/>
              </a:ext>
            </a:extLst>
          </p:cNvPr>
          <p:cNvSpPr>
            <a:spLocks noGrp="1"/>
          </p:cNvSpPr>
          <p:nvPr>
            <p:ph type="sldNum" sz="quarter" idx="5"/>
          </p:nvPr>
        </p:nvSpPr>
        <p:spPr/>
        <p:txBody>
          <a:bodyPr/>
          <a:lstStyle/>
          <a:p>
            <a:fld id="{E100C478-E672-4436-BA2D-39859846FF85}" type="slidenum">
              <a:rPr lang="en-US" smtClean="0"/>
              <a:t>49</a:t>
            </a:fld>
            <a:endParaRPr lang="en-US"/>
          </a:p>
        </p:txBody>
      </p:sp>
    </p:spTree>
    <p:extLst>
      <p:ext uri="{BB962C8B-B14F-4D97-AF65-F5344CB8AC3E}">
        <p14:creationId xmlns:p14="http://schemas.microsoft.com/office/powerpoint/2010/main" val="2560308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A065-294C-8F2E-1A82-39754F273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F01D9-DB86-FFF9-69BF-ED848EE2D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6166F-CA39-6841-F2A3-CCB1BBF745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F40D1F-97B6-A5C4-EE64-25558EFC434F}"/>
              </a:ext>
            </a:extLst>
          </p:cNvPr>
          <p:cNvSpPr>
            <a:spLocks noGrp="1"/>
          </p:cNvSpPr>
          <p:nvPr>
            <p:ph type="sldNum" sz="quarter" idx="5"/>
          </p:nvPr>
        </p:nvSpPr>
        <p:spPr/>
        <p:txBody>
          <a:bodyPr/>
          <a:lstStyle/>
          <a:p>
            <a:fld id="{E100C478-E672-4436-BA2D-39859846FF85}" type="slidenum">
              <a:rPr lang="en-US" smtClean="0"/>
              <a:t>50</a:t>
            </a:fld>
            <a:endParaRPr lang="en-US"/>
          </a:p>
        </p:txBody>
      </p:sp>
    </p:spTree>
    <p:extLst>
      <p:ext uri="{BB962C8B-B14F-4D97-AF65-F5344CB8AC3E}">
        <p14:creationId xmlns:p14="http://schemas.microsoft.com/office/powerpoint/2010/main" val="1379658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Rvol</a:t>
            </a:r>
            <a:r>
              <a:rPr lang="en-US"/>
              <a:t> = regurgitant volume</a:t>
            </a:r>
          </a:p>
          <a:p>
            <a:r>
              <a:rPr lang="en-US"/>
              <a:t>RF = regurgitant fraction</a:t>
            </a:r>
          </a:p>
          <a:p>
            <a:r>
              <a:rPr lang="en-US"/>
              <a:t>ERO = effective regurgitant orifice</a:t>
            </a:r>
          </a:p>
          <a:p>
            <a:r>
              <a:rPr lang="en-US"/>
              <a:t>VC = vena </a:t>
            </a:r>
            <a:r>
              <a:rPr lang="en-US" err="1"/>
              <a:t>contracta</a:t>
            </a:r>
            <a:endParaRPr lang="en-US"/>
          </a:p>
          <a:p>
            <a:endParaRPr lang="en-US"/>
          </a:p>
          <a:p>
            <a:r>
              <a:rPr lang="en-US" sz="1200" b="0" i="0" kern="1200">
                <a:solidFill>
                  <a:schemeClr val="tx1"/>
                </a:solidFill>
                <a:effectLst/>
                <a:latin typeface="+mn-lt"/>
                <a:ea typeface="+mn-ea"/>
                <a:cs typeface="+mn-cs"/>
              </a:rPr>
              <a:t>The vena </a:t>
            </a:r>
            <a:r>
              <a:rPr lang="en-US" sz="1200" b="0" i="0" kern="1200" err="1">
                <a:solidFill>
                  <a:schemeClr val="tx1"/>
                </a:solidFill>
                <a:effectLst/>
                <a:latin typeface="+mn-lt"/>
                <a:ea typeface="+mn-ea"/>
                <a:cs typeface="+mn-cs"/>
              </a:rPr>
              <a:t>contracta</a:t>
            </a:r>
            <a:r>
              <a:rPr lang="en-US" sz="1200" b="0" i="0" kern="1200">
                <a:solidFill>
                  <a:schemeClr val="tx1"/>
                </a:solidFill>
                <a:effectLst/>
                <a:latin typeface="+mn-lt"/>
                <a:ea typeface="+mn-ea"/>
                <a:cs typeface="+mn-cs"/>
              </a:rPr>
              <a:t> (VC) is the narrowest point of a regurgitant blood jet, while the effective regurgitant orifice area (EROA) is the area of that jet at the vena </a:t>
            </a:r>
            <a:r>
              <a:rPr lang="en-US" sz="1200" b="0" i="0" kern="1200" err="1">
                <a:solidFill>
                  <a:schemeClr val="tx1"/>
                </a:solidFill>
                <a:effectLst/>
                <a:latin typeface="+mn-lt"/>
                <a:ea typeface="+mn-ea"/>
                <a:cs typeface="+mn-cs"/>
              </a:rPr>
              <a:t>contracta</a:t>
            </a:r>
            <a:r>
              <a:rPr lang="en-US" sz="1200" b="0" i="0" kern="1200">
                <a:solidFill>
                  <a:schemeClr val="tx1"/>
                </a:solidFill>
                <a:effectLst/>
                <a:latin typeface="+mn-lt"/>
                <a:ea typeface="+mn-ea"/>
                <a:cs typeface="+mn-cs"/>
              </a:rPr>
              <a:t>, representing the effective size of the leak</a:t>
            </a:r>
            <a:endParaRPr lang="en-US"/>
          </a:p>
        </p:txBody>
      </p:sp>
      <p:sp>
        <p:nvSpPr>
          <p:cNvPr id="4" name="Slide Number Placeholder 3"/>
          <p:cNvSpPr>
            <a:spLocks noGrp="1"/>
          </p:cNvSpPr>
          <p:nvPr>
            <p:ph type="sldNum" sz="quarter" idx="5"/>
          </p:nvPr>
        </p:nvSpPr>
        <p:spPr/>
        <p:txBody>
          <a:bodyPr/>
          <a:lstStyle/>
          <a:p>
            <a:fld id="{E100C478-E672-4436-BA2D-39859846FF85}" type="slidenum">
              <a:rPr lang="en-US" smtClean="0"/>
              <a:t>51</a:t>
            </a:fld>
            <a:endParaRPr lang="en-US"/>
          </a:p>
        </p:txBody>
      </p:sp>
    </p:spTree>
    <p:extLst>
      <p:ext uri="{BB962C8B-B14F-4D97-AF65-F5344CB8AC3E}">
        <p14:creationId xmlns:p14="http://schemas.microsoft.com/office/powerpoint/2010/main" val="4259547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3FE0-83EA-88EA-68AC-821747308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9D51F-5063-97C3-FE21-504D93B12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937DB-A12C-FC11-4D4D-049B31229C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7548C7-15F2-1FA3-2256-C31A669F7C87}"/>
              </a:ext>
            </a:extLst>
          </p:cNvPr>
          <p:cNvSpPr>
            <a:spLocks noGrp="1"/>
          </p:cNvSpPr>
          <p:nvPr>
            <p:ph type="sldNum" sz="quarter" idx="5"/>
          </p:nvPr>
        </p:nvSpPr>
        <p:spPr/>
        <p:txBody>
          <a:bodyPr/>
          <a:lstStyle/>
          <a:p>
            <a:fld id="{E100C478-E672-4436-BA2D-39859846FF85}" type="slidenum">
              <a:rPr lang="en-US" smtClean="0"/>
              <a:t>56</a:t>
            </a:fld>
            <a:endParaRPr lang="en-US"/>
          </a:p>
        </p:txBody>
      </p:sp>
    </p:spTree>
    <p:extLst>
      <p:ext uri="{BB962C8B-B14F-4D97-AF65-F5344CB8AC3E}">
        <p14:creationId xmlns:p14="http://schemas.microsoft.com/office/powerpoint/2010/main" val="255220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05CC2-6907-1B26-FC27-CC959A3F4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0BA4F-B2E6-2B2B-A635-F2D5114B9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45711-D9D2-F3FE-4711-51874829CD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D6D0AD-658C-4A1B-554E-2C20F4E42596}"/>
              </a:ext>
            </a:extLst>
          </p:cNvPr>
          <p:cNvSpPr>
            <a:spLocks noGrp="1"/>
          </p:cNvSpPr>
          <p:nvPr>
            <p:ph type="sldNum" sz="quarter" idx="5"/>
          </p:nvPr>
        </p:nvSpPr>
        <p:spPr/>
        <p:txBody>
          <a:bodyPr/>
          <a:lstStyle/>
          <a:p>
            <a:fld id="{E100C478-E672-4436-BA2D-39859846FF85}" type="slidenum">
              <a:rPr lang="en-US" smtClean="0"/>
              <a:t>57</a:t>
            </a:fld>
            <a:endParaRPr lang="en-US"/>
          </a:p>
        </p:txBody>
      </p:sp>
    </p:spTree>
    <p:extLst>
      <p:ext uri="{BB962C8B-B14F-4D97-AF65-F5344CB8AC3E}">
        <p14:creationId xmlns:p14="http://schemas.microsoft.com/office/powerpoint/2010/main" val="2712378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2FD8-92AC-05FE-83C3-60400A292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DB036-C632-134F-8C3F-3E333824C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AFB91-DD1E-25BD-2FE2-92B6237FDC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94611E-20FA-77A6-0615-5CC079FABBF1}"/>
              </a:ext>
            </a:extLst>
          </p:cNvPr>
          <p:cNvSpPr>
            <a:spLocks noGrp="1"/>
          </p:cNvSpPr>
          <p:nvPr>
            <p:ph type="sldNum" sz="quarter" idx="5"/>
          </p:nvPr>
        </p:nvSpPr>
        <p:spPr/>
        <p:txBody>
          <a:bodyPr/>
          <a:lstStyle/>
          <a:p>
            <a:fld id="{E100C478-E672-4436-BA2D-39859846FF85}" type="slidenum">
              <a:rPr lang="en-US" smtClean="0"/>
              <a:t>58</a:t>
            </a:fld>
            <a:endParaRPr lang="en-US"/>
          </a:p>
        </p:txBody>
      </p:sp>
    </p:spTree>
    <p:extLst>
      <p:ext uri="{BB962C8B-B14F-4D97-AF65-F5344CB8AC3E}">
        <p14:creationId xmlns:p14="http://schemas.microsoft.com/office/powerpoint/2010/main" val="2456293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7FDA2-3457-FD90-B441-7720772A4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71A06-750D-F69E-2C44-D3EFFF944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76E5F-5BF1-2407-C876-DEFC4C181A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89AAB3-823E-4186-DD63-15D55A2A5A5E}"/>
              </a:ext>
            </a:extLst>
          </p:cNvPr>
          <p:cNvSpPr>
            <a:spLocks noGrp="1"/>
          </p:cNvSpPr>
          <p:nvPr>
            <p:ph type="sldNum" sz="quarter" idx="5"/>
          </p:nvPr>
        </p:nvSpPr>
        <p:spPr/>
        <p:txBody>
          <a:bodyPr/>
          <a:lstStyle/>
          <a:p>
            <a:fld id="{E100C478-E672-4436-BA2D-39859846FF85}" type="slidenum">
              <a:rPr lang="en-US" smtClean="0"/>
              <a:t>59</a:t>
            </a:fld>
            <a:endParaRPr lang="en-US"/>
          </a:p>
        </p:txBody>
      </p:sp>
    </p:spTree>
    <p:extLst>
      <p:ext uri="{BB962C8B-B14F-4D97-AF65-F5344CB8AC3E}">
        <p14:creationId xmlns:p14="http://schemas.microsoft.com/office/powerpoint/2010/main" val="823079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D065-C573-BD2A-0FD9-26BC620A1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9BCD3-D43D-E94D-3FBD-E57915980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9BF7A-CAA2-8288-8FB2-CF9280E1CA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6BF6DD-EF07-B7B6-3707-EA276A0909A5}"/>
              </a:ext>
            </a:extLst>
          </p:cNvPr>
          <p:cNvSpPr>
            <a:spLocks noGrp="1"/>
          </p:cNvSpPr>
          <p:nvPr>
            <p:ph type="sldNum" sz="quarter" idx="5"/>
          </p:nvPr>
        </p:nvSpPr>
        <p:spPr/>
        <p:txBody>
          <a:bodyPr/>
          <a:lstStyle/>
          <a:p>
            <a:fld id="{E100C478-E672-4436-BA2D-39859846FF85}" type="slidenum">
              <a:rPr lang="en-US" smtClean="0"/>
              <a:t>60</a:t>
            </a:fld>
            <a:endParaRPr lang="en-US"/>
          </a:p>
        </p:txBody>
      </p:sp>
    </p:spTree>
    <p:extLst>
      <p:ext uri="{BB962C8B-B14F-4D97-AF65-F5344CB8AC3E}">
        <p14:creationId xmlns:p14="http://schemas.microsoft.com/office/powerpoint/2010/main" val="59582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0C478-E672-4436-BA2D-39859846FF85}" type="slidenum">
              <a:rPr lang="en-US" smtClean="0"/>
              <a:t>8</a:t>
            </a:fld>
            <a:endParaRPr lang="en-US"/>
          </a:p>
        </p:txBody>
      </p:sp>
    </p:spTree>
    <p:extLst>
      <p:ext uri="{BB962C8B-B14F-4D97-AF65-F5344CB8AC3E}">
        <p14:creationId xmlns:p14="http://schemas.microsoft.com/office/powerpoint/2010/main" val="110536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1EC5-50E0-BF62-B7F5-4A1C34AB4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7CEBF-F4A2-3AEB-3683-2CB4ACF4B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1D44C-245E-D314-D689-351A8D1D41C6}"/>
              </a:ext>
            </a:extLst>
          </p:cNvPr>
          <p:cNvSpPr>
            <a:spLocks noGrp="1"/>
          </p:cNvSpPr>
          <p:nvPr>
            <p:ph type="body" idx="1"/>
          </p:nvPr>
        </p:nvSpPr>
        <p:spPr/>
        <p:txBody>
          <a:bodyPr/>
          <a:lstStyle/>
          <a:p>
            <a:r>
              <a:rPr lang="en-US" sz="1200" err="1">
                <a:effectLst/>
              </a:rPr>
              <a:t>Hx</a:t>
            </a:r>
            <a:r>
              <a:rPr lang="en-US" sz="1200">
                <a:effectLst/>
              </a:rPr>
              <a:t> of Takotsubo CMP with EF 35% (9/2022)</a:t>
            </a:r>
            <a:endParaRPr lang="en-US"/>
          </a:p>
        </p:txBody>
      </p:sp>
      <p:sp>
        <p:nvSpPr>
          <p:cNvPr id="4" name="Slide Number Placeholder 3">
            <a:extLst>
              <a:ext uri="{FF2B5EF4-FFF2-40B4-BE49-F238E27FC236}">
                <a16:creationId xmlns:a16="http://schemas.microsoft.com/office/drawing/2014/main" id="{40E25A73-B80A-6958-2DF6-B30F3B2F1E8E}"/>
              </a:ext>
            </a:extLst>
          </p:cNvPr>
          <p:cNvSpPr>
            <a:spLocks noGrp="1"/>
          </p:cNvSpPr>
          <p:nvPr>
            <p:ph type="sldNum" sz="quarter" idx="5"/>
          </p:nvPr>
        </p:nvSpPr>
        <p:spPr/>
        <p:txBody>
          <a:bodyPr/>
          <a:lstStyle/>
          <a:p>
            <a:fld id="{E100C478-E672-4436-BA2D-39859846FF85}" type="slidenum">
              <a:rPr lang="en-US" smtClean="0"/>
              <a:t>61</a:t>
            </a:fld>
            <a:endParaRPr lang="en-US"/>
          </a:p>
        </p:txBody>
      </p:sp>
    </p:spTree>
    <p:extLst>
      <p:ext uri="{BB962C8B-B14F-4D97-AF65-F5344CB8AC3E}">
        <p14:creationId xmlns:p14="http://schemas.microsoft.com/office/powerpoint/2010/main" val="3496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causes of valvular AS are:</a:t>
            </a:r>
          </a:p>
          <a:p>
            <a:pPr marL="171450" indent="-171450">
              <a:buFontTx/>
              <a:buChar char="-"/>
            </a:pPr>
            <a:r>
              <a:rPr lang="en-US" dirty="0"/>
              <a:t>Calcific stenosis of a tricuspid valve (usually in the elderly age &gt;75)</a:t>
            </a:r>
          </a:p>
          <a:p>
            <a:pPr marL="171450" indent="-171450">
              <a:buFontTx/>
              <a:buChar char="-"/>
            </a:pPr>
            <a:r>
              <a:rPr lang="en-US" dirty="0"/>
              <a:t>bicuspid aortic valve with superimposed calcific changes (more common in younger patients age &lt;65)</a:t>
            </a:r>
          </a:p>
          <a:p>
            <a:pPr marL="171450" indent="-171450">
              <a:buFontTx/>
              <a:buChar char="-"/>
            </a:pPr>
            <a:r>
              <a:rPr lang="en-US" dirty="0"/>
              <a:t>Rheumatic valve disease (rare in US but prevalent worldwide)</a:t>
            </a:r>
          </a:p>
          <a:p>
            <a:pPr marL="171450" indent="-171450">
              <a:buFontTx/>
              <a:buChar char="-"/>
            </a:pPr>
            <a:endParaRPr lang="en-US" dirty="0"/>
          </a:p>
          <a:p>
            <a:pPr marL="0" indent="0">
              <a:buFontTx/>
              <a:buNone/>
            </a:pPr>
            <a:r>
              <a:rPr lang="en-US" dirty="0"/>
              <a:t>Other</a:t>
            </a:r>
          </a:p>
          <a:p>
            <a:pPr marL="171450" indent="-171450">
              <a:buFontTx/>
              <a:buChar char="-"/>
            </a:pPr>
            <a:r>
              <a:rPr lang="en-US" dirty="0"/>
              <a:t>Congenital aortic stenosis owing to a </a:t>
            </a:r>
            <a:r>
              <a:rPr lang="en-US" dirty="0" err="1"/>
              <a:t>unicuspid</a:t>
            </a:r>
            <a:r>
              <a:rPr lang="en-US" dirty="0"/>
              <a:t> aortic valve is rare in adults with usually marked dysmorphic features including severe thickening and calcification and associated with significant concomitant aortic regurgitation</a:t>
            </a:r>
          </a:p>
          <a:p>
            <a:pPr marL="171450" indent="-171450">
              <a:buFontTx/>
              <a:buChar char="-"/>
            </a:pPr>
            <a:r>
              <a:rPr lang="en-US" dirty="0"/>
              <a:t>Sequelae of Infective endocarditis, chronic inflammatory disease (</a:t>
            </a:r>
            <a:r>
              <a:rPr lang="en-US" dirty="0" err="1"/>
              <a:t>eg</a:t>
            </a:r>
            <a:r>
              <a:rPr lang="en-US" dirty="0"/>
              <a:t> SLE, RA, Paget’s disease of bone)</a:t>
            </a:r>
          </a:p>
          <a:p>
            <a:pPr marL="171450" indent="-171450">
              <a:buFontTx/>
              <a:buChar char="-"/>
            </a:pPr>
            <a:r>
              <a:rPr lang="en-US" dirty="0"/>
              <a:t>HTN, metabolic syndrome, high cholesterol</a:t>
            </a:r>
          </a:p>
          <a:p>
            <a:endParaRPr lang="en-US" dirty="0"/>
          </a:p>
          <a:p>
            <a:endParaRPr lang="en-US" dirty="0"/>
          </a:p>
          <a:p>
            <a:r>
              <a:rPr lang="en-US" dirty="0"/>
              <a:t>Figure 1: Aortic stenosis </a:t>
            </a:r>
            <a:r>
              <a:rPr lang="en-US" dirty="0" err="1"/>
              <a:t>aetiology</a:t>
            </a:r>
            <a:r>
              <a:rPr lang="en-US" dirty="0"/>
              <a:t>: morphology of calcific AS, bicuspid valve, and rheumatic AS..</a:t>
            </a:r>
          </a:p>
          <a:p>
            <a:endParaRPr lang="en-US" dirty="0"/>
          </a:p>
        </p:txBody>
      </p:sp>
      <p:sp>
        <p:nvSpPr>
          <p:cNvPr id="4" name="Slide Number Placeholder 3"/>
          <p:cNvSpPr>
            <a:spLocks noGrp="1"/>
          </p:cNvSpPr>
          <p:nvPr>
            <p:ph type="sldNum" sz="quarter" idx="5"/>
          </p:nvPr>
        </p:nvSpPr>
        <p:spPr/>
        <p:txBody>
          <a:bodyPr/>
          <a:lstStyle/>
          <a:p>
            <a:fld id="{E100C478-E672-4436-BA2D-39859846FF85}" type="slidenum">
              <a:rPr lang="en-US" smtClean="0"/>
              <a:t>9</a:t>
            </a:fld>
            <a:endParaRPr lang="en-US"/>
          </a:p>
        </p:txBody>
      </p:sp>
    </p:spTree>
    <p:extLst>
      <p:ext uri="{BB962C8B-B14F-4D97-AF65-F5344CB8AC3E}">
        <p14:creationId xmlns:p14="http://schemas.microsoft.com/office/powerpoint/2010/main" val="150155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04F0F-D01C-973B-59A8-3E9FE438C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973CB-5F03-C383-771C-1273818C8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17FD5-89D0-CEA0-C224-FEB998F559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D8E62C-F39F-9CD3-7644-53F2A2EACFCE}"/>
              </a:ext>
            </a:extLst>
          </p:cNvPr>
          <p:cNvSpPr>
            <a:spLocks noGrp="1"/>
          </p:cNvSpPr>
          <p:nvPr>
            <p:ph type="sldNum" sz="quarter" idx="5"/>
          </p:nvPr>
        </p:nvSpPr>
        <p:spPr/>
        <p:txBody>
          <a:bodyPr/>
          <a:lstStyle/>
          <a:p>
            <a:fld id="{E100C478-E672-4436-BA2D-39859846FF85}" type="slidenum">
              <a:rPr lang="en-US" smtClean="0"/>
              <a:t>10</a:t>
            </a:fld>
            <a:endParaRPr lang="en-US"/>
          </a:p>
        </p:txBody>
      </p:sp>
    </p:spTree>
    <p:extLst>
      <p:ext uri="{BB962C8B-B14F-4D97-AF65-F5344CB8AC3E}">
        <p14:creationId xmlns:p14="http://schemas.microsoft.com/office/powerpoint/2010/main" val="400407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Calcification of a tricuspid aortic valve is most prominent in the central and basal parts of each cusp while commissural fusion is absent, resulting in a stellate-shaped systolic orifice.</a:t>
            </a:r>
          </a:p>
          <a:p>
            <a:endParaRPr lang="en-US"/>
          </a:p>
          <a:p>
            <a:r>
              <a:rPr lang="en-US"/>
              <a:t>The severity of valve calcification can be graded semi-quantitatively, as mild (left - few areas of dense echogenicity with little acoustic shadowing), moderate (middle - multiple larger areas of dense echogenicity), or severe (right - extensive thickening and increased echogenicity with a prominent acoustic shadow).</a:t>
            </a:r>
          </a:p>
          <a:p>
            <a:endParaRPr lang="en-US"/>
          </a:p>
        </p:txBody>
      </p:sp>
      <p:sp>
        <p:nvSpPr>
          <p:cNvPr id="4" name="Slide Number Placeholder 3"/>
          <p:cNvSpPr>
            <a:spLocks noGrp="1"/>
          </p:cNvSpPr>
          <p:nvPr>
            <p:ph type="sldNum" sz="quarter" idx="5"/>
          </p:nvPr>
        </p:nvSpPr>
        <p:spPr/>
        <p:txBody>
          <a:bodyPr/>
          <a:lstStyle/>
          <a:p>
            <a:fld id="{E100C478-E672-4436-BA2D-39859846FF85}" type="slidenum">
              <a:rPr lang="en-US" smtClean="0"/>
              <a:t>11</a:t>
            </a:fld>
            <a:endParaRPr lang="en-US"/>
          </a:p>
        </p:txBody>
      </p:sp>
    </p:spTree>
    <p:extLst>
      <p:ext uri="{BB962C8B-B14F-4D97-AF65-F5344CB8AC3E}">
        <p14:creationId xmlns:p14="http://schemas.microsoft.com/office/powerpoint/2010/main" val="74636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More severe aortic stenosis results in a murmur that peaks later in systole because the narrowed valve orifice creates a greater obstruction to left ventricular outflow, requiring more time for the ventricle to generate enough pressure to overcome the resistance and reach peak flow. Same goes for carotid upstrokes</a:t>
            </a:r>
            <a:endParaRPr lang="en-US" b="0"/>
          </a:p>
        </p:txBody>
      </p:sp>
      <p:sp>
        <p:nvSpPr>
          <p:cNvPr id="4" name="Slide Number Placeholder 3"/>
          <p:cNvSpPr>
            <a:spLocks noGrp="1"/>
          </p:cNvSpPr>
          <p:nvPr>
            <p:ph type="sldNum" sz="quarter" idx="5"/>
          </p:nvPr>
        </p:nvSpPr>
        <p:spPr/>
        <p:txBody>
          <a:bodyPr/>
          <a:lstStyle/>
          <a:p>
            <a:fld id="{E100C478-E672-4436-BA2D-39859846FF85}" type="slidenum">
              <a:rPr lang="en-US" smtClean="0"/>
              <a:t>12</a:t>
            </a:fld>
            <a:endParaRPr lang="en-US"/>
          </a:p>
        </p:txBody>
      </p:sp>
    </p:spTree>
    <p:extLst>
      <p:ext uri="{BB962C8B-B14F-4D97-AF65-F5344CB8AC3E}">
        <p14:creationId xmlns:p14="http://schemas.microsoft.com/office/powerpoint/2010/main" val="366686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740B9-B0C2-5087-86D3-B9D4D789C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46C2C-17CE-4969-3824-450D7FAD3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EAEDD-AFE6-6AEC-573A-5F0D9D93FD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FB4C10-889D-1355-5AC9-7CD3CF43756A}"/>
              </a:ext>
            </a:extLst>
          </p:cNvPr>
          <p:cNvSpPr>
            <a:spLocks noGrp="1"/>
          </p:cNvSpPr>
          <p:nvPr>
            <p:ph type="sldNum" sz="quarter" idx="5"/>
          </p:nvPr>
        </p:nvSpPr>
        <p:spPr/>
        <p:txBody>
          <a:bodyPr/>
          <a:lstStyle/>
          <a:p>
            <a:fld id="{E100C478-E672-4436-BA2D-39859846FF85}" type="slidenum">
              <a:rPr lang="en-US" smtClean="0"/>
              <a:t>15</a:t>
            </a:fld>
            <a:endParaRPr lang="en-US"/>
          </a:p>
        </p:txBody>
      </p:sp>
    </p:spTree>
    <p:extLst>
      <p:ext uri="{BB962C8B-B14F-4D97-AF65-F5344CB8AC3E}">
        <p14:creationId xmlns:p14="http://schemas.microsoft.com/office/powerpoint/2010/main" val="394219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D720-1998-8820-A6EB-65670A3E0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B642C4-26AC-F6E4-6F16-D53269912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4B6705-AEB0-A5BC-3CF6-047C59E05544}"/>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F2C7D6AF-5574-FF2A-1C84-CAB370846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E06AD-AD06-8F45-945B-F3DBE1E8E50F}"/>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292371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3D7B-A290-274A-DBFA-AE12F1A007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1F36F5-2E76-22FB-6D08-B8F536931E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3FDB9-4132-657F-4151-662ACD8A9552}"/>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049A6C56-8736-0467-FE4F-B7DB68728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8FB98-CEFF-DA27-FA39-3B7BB77D13F9}"/>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1536726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78ACA9-FA12-3526-262D-8BBD4C0E0A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730BD6-A5EC-B5F4-7347-73237E6F65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763F9-65D5-E9C8-E4CE-A12B5825A173}"/>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FE392E04-A22E-05C6-0466-41C627D04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03295-45F3-31C4-0ACA-14FA974B9EA5}"/>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245961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78F2-CFE5-4A20-2413-2369B8073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B71AD-8FCF-CE81-056C-0A7EF6664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0CE96-D104-3E18-D172-FC53FEE4D462}"/>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E184DD69-6A3A-ADE7-C586-8808C25CA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D58F42-B383-BBA4-9DD9-7FA26D05B0E1}"/>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379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88D6-F95E-3B45-49E4-77D9F0E3B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B0BB8B-03B7-FA38-2CA9-7C69D1CD7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1465E7-A051-840B-E383-F86898725D27}"/>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C046E656-293B-3294-7C7D-C06DB0010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355CD-EB27-E15E-3AB0-127E95FE0CD9}"/>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238141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9296-70E7-263F-B02E-712B6E016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C1E05-694C-9B91-3929-F503D8DDB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B78CE-3CAF-5E1C-F395-B8D144261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F80727-350A-F55D-206F-690AA1B9B2A9}"/>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6" name="Footer Placeholder 5">
            <a:extLst>
              <a:ext uri="{FF2B5EF4-FFF2-40B4-BE49-F238E27FC236}">
                <a16:creationId xmlns:a16="http://schemas.microsoft.com/office/drawing/2014/main" id="{5A576DD6-D196-5E50-78D2-D6995D10F9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45164-A834-B0D6-7BBC-1D9E69BE797B}"/>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146248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BB61-69C5-7154-37DC-9D93097313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90552-C23C-296D-E608-29AC78AAA8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23E7AF-B55C-BAE0-A4C9-B0AFAAB5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343F0A-1716-BA18-5410-D860DAEA6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02D5C-7A44-B5FF-9191-3706BB7ABE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0D03B4-0F3E-5AC4-EFFC-1F4673DBFD0E}"/>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8" name="Footer Placeholder 7">
            <a:extLst>
              <a:ext uri="{FF2B5EF4-FFF2-40B4-BE49-F238E27FC236}">
                <a16:creationId xmlns:a16="http://schemas.microsoft.com/office/drawing/2014/main" id="{D64886D8-9D93-C36B-8FE3-BA988B71AB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7FCA0-9513-7D11-7BF3-2DDB55F3B58F}"/>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10235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E675-1F0B-2708-3125-DF7F7418C6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1DAE4-038B-D648-8302-8C2E15E4FA97}"/>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4" name="Footer Placeholder 3">
            <a:extLst>
              <a:ext uri="{FF2B5EF4-FFF2-40B4-BE49-F238E27FC236}">
                <a16:creationId xmlns:a16="http://schemas.microsoft.com/office/drawing/2014/main" id="{4C68D479-7826-2510-2713-E06F195C9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13E87F-AAFB-3FD9-3AA1-54D58A2B99DA}"/>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103321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DEB7C-0386-0677-6FDE-A4A6EC01B42C}"/>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3" name="Footer Placeholder 2">
            <a:extLst>
              <a:ext uri="{FF2B5EF4-FFF2-40B4-BE49-F238E27FC236}">
                <a16:creationId xmlns:a16="http://schemas.microsoft.com/office/drawing/2014/main" id="{697774E3-C156-CE2C-31E7-F8F4B1B502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51BA7E-6BC9-3BD8-D713-9B28C346A228}"/>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425045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FB12-83A8-5EC7-B5C9-C44A2679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FC2995-4A32-E3E9-A058-DA9DFD7B99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2D3D7-3639-5B63-18BF-B444FF3D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7B343-CCE3-E404-568B-7B09648230CC}"/>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6" name="Footer Placeholder 5">
            <a:extLst>
              <a:ext uri="{FF2B5EF4-FFF2-40B4-BE49-F238E27FC236}">
                <a16:creationId xmlns:a16="http://schemas.microsoft.com/office/drawing/2014/main" id="{2C3343C2-DFC5-4D2B-8941-5877122AF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84816-A5B0-C465-56CB-5F6B25D24BB2}"/>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195158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E261-8C98-F952-A72A-64CB4DE9F6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3B0419-04E0-B8F1-8526-38A722CA1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0A01C4-DEAD-9650-1A89-8DB7A26E1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1CC64-FC0B-DFA9-D2CE-1D70D425DC65}"/>
              </a:ext>
            </a:extLst>
          </p:cNvPr>
          <p:cNvSpPr>
            <a:spLocks noGrp="1"/>
          </p:cNvSpPr>
          <p:nvPr>
            <p:ph type="dt" sz="half" idx="10"/>
          </p:nvPr>
        </p:nvSpPr>
        <p:spPr/>
        <p:txBody>
          <a:bodyPr/>
          <a:lstStyle/>
          <a:p>
            <a:fld id="{E5978A32-A70F-48AC-8A9B-3CE4E6554F35}" type="datetimeFigureOut">
              <a:rPr lang="en-US" smtClean="0"/>
              <a:t>11/17/25</a:t>
            </a:fld>
            <a:endParaRPr lang="en-US"/>
          </a:p>
        </p:txBody>
      </p:sp>
      <p:sp>
        <p:nvSpPr>
          <p:cNvPr id="6" name="Footer Placeholder 5">
            <a:extLst>
              <a:ext uri="{FF2B5EF4-FFF2-40B4-BE49-F238E27FC236}">
                <a16:creationId xmlns:a16="http://schemas.microsoft.com/office/drawing/2014/main" id="{9E94B354-1CC4-1EED-5301-24B94780F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09A21-15C9-6603-C4EE-6AA58A3EB3E6}"/>
              </a:ext>
            </a:extLst>
          </p:cNvPr>
          <p:cNvSpPr>
            <a:spLocks noGrp="1"/>
          </p:cNvSpPr>
          <p:nvPr>
            <p:ph type="sldNum" sz="quarter" idx="12"/>
          </p:nvPr>
        </p:nvSpPr>
        <p:spPr/>
        <p:txBody>
          <a:bodyPr/>
          <a:lstStyle/>
          <a:p>
            <a:fld id="{2CF56953-DF81-4691-B60D-1092E37439E9}" type="slidenum">
              <a:rPr lang="en-US" smtClean="0"/>
              <a:t>‹#›</a:t>
            </a:fld>
            <a:endParaRPr lang="en-US"/>
          </a:p>
        </p:txBody>
      </p:sp>
    </p:spTree>
    <p:extLst>
      <p:ext uri="{BB962C8B-B14F-4D97-AF65-F5344CB8AC3E}">
        <p14:creationId xmlns:p14="http://schemas.microsoft.com/office/powerpoint/2010/main" val="359995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0D0FC-1A37-2836-06E0-27C16453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0F0CD0-F64E-727C-E755-071D442A3D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1B3CC-4AA3-E505-5351-1D7E02D21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78A32-A70F-48AC-8A9B-3CE4E6554F35}" type="datetimeFigureOut">
              <a:rPr lang="en-US" smtClean="0"/>
              <a:t>11/17/25</a:t>
            </a:fld>
            <a:endParaRPr lang="en-US"/>
          </a:p>
        </p:txBody>
      </p:sp>
      <p:sp>
        <p:nvSpPr>
          <p:cNvPr id="5" name="Footer Placeholder 4">
            <a:extLst>
              <a:ext uri="{FF2B5EF4-FFF2-40B4-BE49-F238E27FC236}">
                <a16:creationId xmlns:a16="http://schemas.microsoft.com/office/drawing/2014/main" id="{4A328FFD-B828-BA81-0711-1C955CE76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5A15E1-0BF0-6A8A-295D-D4831B0E0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56953-DF81-4691-B60D-1092E37439E9}" type="slidenum">
              <a:rPr lang="en-US" smtClean="0"/>
              <a:t>‹#›</a:t>
            </a:fld>
            <a:endParaRPr lang="en-US"/>
          </a:p>
        </p:txBody>
      </p:sp>
    </p:spTree>
    <p:extLst>
      <p:ext uri="{BB962C8B-B14F-4D97-AF65-F5344CB8AC3E}">
        <p14:creationId xmlns:p14="http://schemas.microsoft.com/office/powerpoint/2010/main" val="390649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pgDWz1JybzE?feature=oembed" TargetMode="External"/><Relationship Id="rId5" Type="http://schemas.openxmlformats.org/officeDocument/2006/relationships/image" Target="../media/image3.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3.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8.png"/><Relationship Id="rId5" Type="http://schemas.microsoft.com/office/2007/relationships/media" Target="../media/media3.mp4"/><Relationship Id="rId10"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QlLc5ZTVac?feature=oembed" TargetMode="Externa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p4"/><Relationship Id="rId7" Type="http://schemas.openxmlformats.org/officeDocument/2006/relationships/image" Target="../media/image3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7.png"/><Relationship Id="rId5" Type="http://schemas.openxmlformats.org/officeDocument/2006/relationships/slideLayout" Target="../slideLayouts/slideLayout7.xml"/><Relationship Id="rId4" Type="http://schemas.openxmlformats.org/officeDocument/2006/relationships/video" Target="../media/media7.mp4"/></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98EF-4660-7A2C-1256-3DCAABBD1CC4}"/>
              </a:ext>
            </a:extLst>
          </p:cNvPr>
          <p:cNvSpPr>
            <a:spLocks noGrp="1"/>
          </p:cNvSpPr>
          <p:nvPr>
            <p:ph type="ctrTitle"/>
          </p:nvPr>
        </p:nvSpPr>
        <p:spPr>
          <a:xfrm>
            <a:off x="524205" y="634428"/>
            <a:ext cx="6537943" cy="1877239"/>
          </a:xfrm>
        </p:spPr>
        <p:txBody>
          <a:bodyPr>
            <a:normAutofit/>
          </a:bodyPr>
          <a:lstStyle/>
          <a:p>
            <a:pPr algn="l"/>
            <a:r>
              <a:rPr lang="en-US" b="1">
                <a:ea typeface="Calibri Light"/>
                <a:cs typeface="Calibri Light"/>
              </a:rPr>
              <a:t>Aortic Valve Disease</a:t>
            </a:r>
          </a:p>
        </p:txBody>
      </p:sp>
      <p:sp>
        <p:nvSpPr>
          <p:cNvPr id="5" name="Subtitle 2">
            <a:extLst>
              <a:ext uri="{FF2B5EF4-FFF2-40B4-BE49-F238E27FC236}">
                <a16:creationId xmlns:a16="http://schemas.microsoft.com/office/drawing/2014/main" id="{35806C20-92B1-A855-A534-69855DBAD083}"/>
              </a:ext>
            </a:extLst>
          </p:cNvPr>
          <p:cNvSpPr txBox="1">
            <a:spLocks/>
          </p:cNvSpPr>
          <p:nvPr/>
        </p:nvSpPr>
        <p:spPr>
          <a:xfrm>
            <a:off x="6945558" y="4496988"/>
            <a:ext cx="5363466" cy="109728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a:solidFill>
                  <a:schemeClr val="bg1"/>
                </a:solidFill>
              </a:rPr>
              <a:t>Jake Hillyer</a:t>
            </a:r>
            <a:r>
              <a:rPr lang="en-US" sz="3600" b="1">
                <a:solidFill>
                  <a:schemeClr val="bg1"/>
                </a:solidFill>
                <a:ea typeface="Calibri"/>
                <a:cs typeface="Calibri"/>
              </a:rPr>
              <a:t>, MD</a:t>
            </a:r>
          </a:p>
          <a:p>
            <a:pPr algn="l"/>
            <a:r>
              <a:rPr lang="en-US" sz="3600" b="1">
                <a:solidFill>
                  <a:schemeClr val="bg1"/>
                </a:solidFill>
                <a:ea typeface="Calibri"/>
                <a:cs typeface="Calibri"/>
              </a:rPr>
              <a:t>Cardiology Fellow, PGY4/5</a:t>
            </a:r>
          </a:p>
        </p:txBody>
      </p:sp>
    </p:spTree>
    <p:extLst>
      <p:ext uri="{BB962C8B-B14F-4D97-AF65-F5344CB8AC3E}">
        <p14:creationId xmlns:p14="http://schemas.microsoft.com/office/powerpoint/2010/main" val="218666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D3A3D-8B60-E6CF-7937-FD114C94C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64B49-8A5C-A7B1-6236-CD854F437FE9}"/>
              </a:ext>
            </a:extLst>
          </p:cNvPr>
          <p:cNvSpPr>
            <a:spLocks noGrp="1"/>
          </p:cNvSpPr>
          <p:nvPr>
            <p:ph type="title"/>
          </p:nvPr>
        </p:nvSpPr>
        <p:spPr/>
        <p:txBody>
          <a:bodyPr/>
          <a:lstStyle/>
          <a:p>
            <a:r>
              <a:rPr lang="en-US" b="1">
                <a:solidFill>
                  <a:schemeClr val="bg1"/>
                </a:solidFill>
              </a:rPr>
              <a:t>Aortic Stenosis - Etiologies</a:t>
            </a:r>
          </a:p>
        </p:txBody>
      </p:sp>
      <p:pic>
        <p:nvPicPr>
          <p:cNvPr id="7" name="Picture 6">
            <a:extLst>
              <a:ext uri="{FF2B5EF4-FFF2-40B4-BE49-F238E27FC236}">
                <a16:creationId xmlns:a16="http://schemas.microsoft.com/office/drawing/2014/main" id="{FCB6E3DF-D004-D07F-686D-B47476216403}"/>
              </a:ext>
            </a:extLst>
          </p:cNvPr>
          <p:cNvPicPr>
            <a:picLocks noChangeAspect="1"/>
          </p:cNvPicPr>
          <p:nvPr/>
        </p:nvPicPr>
        <p:blipFill>
          <a:blip r:embed="rId3"/>
          <a:srcRect l="22392" t="1" r="32110" b="32387"/>
          <a:stretch/>
        </p:blipFill>
        <p:spPr>
          <a:xfrm>
            <a:off x="6437282" y="2953077"/>
            <a:ext cx="2196780" cy="2443971"/>
          </a:xfrm>
          <a:prstGeom prst="rect">
            <a:avLst/>
          </a:prstGeom>
        </p:spPr>
      </p:pic>
      <p:pic>
        <p:nvPicPr>
          <p:cNvPr id="9" name="Picture 8">
            <a:extLst>
              <a:ext uri="{FF2B5EF4-FFF2-40B4-BE49-F238E27FC236}">
                <a16:creationId xmlns:a16="http://schemas.microsoft.com/office/drawing/2014/main" id="{B75C82FF-3A84-B91E-7B59-D977642A3DB7}"/>
              </a:ext>
            </a:extLst>
          </p:cNvPr>
          <p:cNvPicPr>
            <a:picLocks noChangeAspect="1"/>
          </p:cNvPicPr>
          <p:nvPr/>
        </p:nvPicPr>
        <p:blipFill>
          <a:blip r:embed="rId4"/>
          <a:srcRect l="36735" r="19871" b="27731"/>
          <a:stretch/>
        </p:blipFill>
        <p:spPr>
          <a:xfrm>
            <a:off x="9586352" y="2953077"/>
            <a:ext cx="2196780" cy="2443971"/>
          </a:xfrm>
          <a:prstGeom prst="rect">
            <a:avLst/>
          </a:prstGeom>
        </p:spPr>
      </p:pic>
      <p:pic>
        <p:nvPicPr>
          <p:cNvPr id="11" name="Picture 10">
            <a:extLst>
              <a:ext uri="{FF2B5EF4-FFF2-40B4-BE49-F238E27FC236}">
                <a16:creationId xmlns:a16="http://schemas.microsoft.com/office/drawing/2014/main" id="{B938A506-DF01-6131-1C23-66D1BB0FDF2E}"/>
              </a:ext>
            </a:extLst>
          </p:cNvPr>
          <p:cNvPicPr>
            <a:picLocks noChangeAspect="1"/>
          </p:cNvPicPr>
          <p:nvPr/>
        </p:nvPicPr>
        <p:blipFill>
          <a:blip r:embed="rId5"/>
          <a:srcRect l="16494" t="779" r="21566" b="12364"/>
          <a:stretch/>
        </p:blipFill>
        <p:spPr>
          <a:xfrm>
            <a:off x="3155379" y="2943750"/>
            <a:ext cx="2574741" cy="2422056"/>
          </a:xfrm>
          <a:prstGeom prst="rect">
            <a:avLst/>
          </a:prstGeom>
        </p:spPr>
      </p:pic>
      <p:pic>
        <p:nvPicPr>
          <p:cNvPr id="13" name="Picture 12">
            <a:extLst>
              <a:ext uri="{FF2B5EF4-FFF2-40B4-BE49-F238E27FC236}">
                <a16:creationId xmlns:a16="http://schemas.microsoft.com/office/drawing/2014/main" id="{1F1E1D69-21F3-8B8C-DAF2-27F4AF9B6C86}"/>
              </a:ext>
            </a:extLst>
          </p:cNvPr>
          <p:cNvPicPr>
            <a:picLocks noChangeAspect="1"/>
          </p:cNvPicPr>
          <p:nvPr/>
        </p:nvPicPr>
        <p:blipFill>
          <a:blip r:embed="rId6"/>
          <a:srcRect l="8182" t="3005" r="18964"/>
          <a:stretch/>
        </p:blipFill>
        <p:spPr>
          <a:xfrm>
            <a:off x="242151" y="2943750"/>
            <a:ext cx="2415713" cy="2422057"/>
          </a:xfrm>
          <a:prstGeom prst="rect">
            <a:avLst/>
          </a:prstGeom>
        </p:spPr>
      </p:pic>
      <p:sp>
        <p:nvSpPr>
          <p:cNvPr id="14" name="TextBox 13">
            <a:extLst>
              <a:ext uri="{FF2B5EF4-FFF2-40B4-BE49-F238E27FC236}">
                <a16:creationId xmlns:a16="http://schemas.microsoft.com/office/drawing/2014/main" id="{EC8BF416-8D0C-D063-3192-E86B985C4C57}"/>
              </a:ext>
            </a:extLst>
          </p:cNvPr>
          <p:cNvSpPr txBox="1"/>
          <p:nvPr/>
        </p:nvSpPr>
        <p:spPr>
          <a:xfrm>
            <a:off x="1085983" y="2571094"/>
            <a:ext cx="980562" cy="369332"/>
          </a:xfrm>
          <a:prstGeom prst="rect">
            <a:avLst/>
          </a:prstGeom>
          <a:noFill/>
        </p:spPr>
        <p:txBody>
          <a:bodyPr wrap="square" rtlCol="0">
            <a:spAutoFit/>
          </a:bodyPr>
          <a:lstStyle/>
          <a:p>
            <a:r>
              <a:rPr lang="en-US" b="1">
                <a:solidFill>
                  <a:srgbClr val="FF0000"/>
                </a:solidFill>
              </a:rPr>
              <a:t>Calcific</a:t>
            </a:r>
          </a:p>
        </p:txBody>
      </p:sp>
      <p:sp>
        <p:nvSpPr>
          <p:cNvPr id="15" name="TextBox 14">
            <a:extLst>
              <a:ext uri="{FF2B5EF4-FFF2-40B4-BE49-F238E27FC236}">
                <a16:creationId xmlns:a16="http://schemas.microsoft.com/office/drawing/2014/main" id="{CDB3F970-A40C-DB5C-0093-5EA02DB21B05}"/>
              </a:ext>
            </a:extLst>
          </p:cNvPr>
          <p:cNvSpPr txBox="1"/>
          <p:nvPr/>
        </p:nvSpPr>
        <p:spPr>
          <a:xfrm>
            <a:off x="3952468" y="2571094"/>
            <a:ext cx="980562" cy="369332"/>
          </a:xfrm>
          <a:prstGeom prst="rect">
            <a:avLst/>
          </a:prstGeom>
          <a:noFill/>
        </p:spPr>
        <p:txBody>
          <a:bodyPr wrap="square" rtlCol="0">
            <a:spAutoFit/>
          </a:bodyPr>
          <a:lstStyle/>
          <a:p>
            <a:r>
              <a:rPr lang="en-US" b="1">
                <a:solidFill>
                  <a:srgbClr val="FF0000"/>
                </a:solidFill>
              </a:rPr>
              <a:t>Bicuspid</a:t>
            </a:r>
          </a:p>
        </p:txBody>
      </p:sp>
      <p:sp>
        <p:nvSpPr>
          <p:cNvPr id="16" name="TextBox 15">
            <a:extLst>
              <a:ext uri="{FF2B5EF4-FFF2-40B4-BE49-F238E27FC236}">
                <a16:creationId xmlns:a16="http://schemas.microsoft.com/office/drawing/2014/main" id="{1619AD92-CC51-E99E-C350-8CD995F64FFF}"/>
              </a:ext>
            </a:extLst>
          </p:cNvPr>
          <p:cNvSpPr txBox="1"/>
          <p:nvPr/>
        </p:nvSpPr>
        <p:spPr>
          <a:xfrm>
            <a:off x="6986793" y="2571094"/>
            <a:ext cx="1258499" cy="369332"/>
          </a:xfrm>
          <a:prstGeom prst="rect">
            <a:avLst/>
          </a:prstGeom>
          <a:noFill/>
        </p:spPr>
        <p:txBody>
          <a:bodyPr wrap="square" rtlCol="0">
            <a:spAutoFit/>
          </a:bodyPr>
          <a:lstStyle/>
          <a:p>
            <a:r>
              <a:rPr lang="en-US" b="1">
                <a:solidFill>
                  <a:srgbClr val="FF0000"/>
                </a:solidFill>
              </a:rPr>
              <a:t>Unicuspid</a:t>
            </a:r>
          </a:p>
        </p:txBody>
      </p:sp>
      <p:sp>
        <p:nvSpPr>
          <p:cNvPr id="17" name="TextBox 16">
            <a:extLst>
              <a:ext uri="{FF2B5EF4-FFF2-40B4-BE49-F238E27FC236}">
                <a16:creationId xmlns:a16="http://schemas.microsoft.com/office/drawing/2014/main" id="{9DCD5B66-9222-1E5B-751C-B672D711E83C}"/>
              </a:ext>
            </a:extLst>
          </p:cNvPr>
          <p:cNvSpPr txBox="1"/>
          <p:nvPr/>
        </p:nvSpPr>
        <p:spPr>
          <a:xfrm>
            <a:off x="9954543" y="2571094"/>
            <a:ext cx="1460398" cy="369332"/>
          </a:xfrm>
          <a:prstGeom prst="rect">
            <a:avLst/>
          </a:prstGeom>
          <a:noFill/>
        </p:spPr>
        <p:txBody>
          <a:bodyPr wrap="square" rtlCol="0">
            <a:spAutoFit/>
          </a:bodyPr>
          <a:lstStyle/>
          <a:p>
            <a:r>
              <a:rPr lang="en-US" b="1" err="1">
                <a:solidFill>
                  <a:srgbClr val="FF0000"/>
                </a:solidFill>
              </a:rPr>
              <a:t>Quadricuspid</a:t>
            </a:r>
            <a:endParaRPr lang="en-US" b="1">
              <a:solidFill>
                <a:srgbClr val="FF0000"/>
              </a:solidFill>
            </a:endParaRPr>
          </a:p>
        </p:txBody>
      </p:sp>
      <p:pic>
        <p:nvPicPr>
          <p:cNvPr id="3" name="Picture 2">
            <a:extLst>
              <a:ext uri="{FF2B5EF4-FFF2-40B4-BE49-F238E27FC236}">
                <a16:creationId xmlns:a16="http://schemas.microsoft.com/office/drawing/2014/main" id="{6DF02EB1-3311-8EB0-75F3-29B08CF9E71F}"/>
              </a:ext>
            </a:extLst>
          </p:cNvPr>
          <p:cNvPicPr>
            <a:picLocks noChangeAspect="1"/>
          </p:cNvPicPr>
          <p:nvPr/>
        </p:nvPicPr>
        <p:blipFill>
          <a:blip r:embed="rId7"/>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81510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2283-D567-E746-83C1-60D61EBA6C32}"/>
              </a:ext>
            </a:extLst>
          </p:cNvPr>
          <p:cNvSpPr>
            <a:spLocks noGrp="1"/>
          </p:cNvSpPr>
          <p:nvPr>
            <p:ph type="title"/>
          </p:nvPr>
        </p:nvSpPr>
        <p:spPr/>
        <p:txBody>
          <a:bodyPr/>
          <a:lstStyle/>
          <a:p>
            <a:r>
              <a:rPr lang="en-US" b="1">
                <a:solidFill>
                  <a:schemeClr val="bg1"/>
                </a:solidFill>
              </a:rPr>
              <a:t>Aortic Stenosis - Etiologies</a:t>
            </a:r>
            <a:endParaRPr lang="en-US"/>
          </a:p>
        </p:txBody>
      </p:sp>
      <p:pic>
        <p:nvPicPr>
          <p:cNvPr id="4" name="Picture 3">
            <a:extLst>
              <a:ext uri="{FF2B5EF4-FFF2-40B4-BE49-F238E27FC236}">
                <a16:creationId xmlns:a16="http://schemas.microsoft.com/office/drawing/2014/main" id="{4BE78ED2-1C7D-5FCD-E2B9-46F4AB974DE7}"/>
              </a:ext>
            </a:extLst>
          </p:cNvPr>
          <p:cNvPicPr>
            <a:picLocks noChangeAspect="1"/>
          </p:cNvPicPr>
          <p:nvPr/>
        </p:nvPicPr>
        <p:blipFill>
          <a:blip r:embed="rId3"/>
          <a:stretch>
            <a:fillRect/>
          </a:stretch>
        </p:blipFill>
        <p:spPr>
          <a:xfrm>
            <a:off x="2369129" y="2093382"/>
            <a:ext cx="7159946" cy="4764618"/>
          </a:xfrm>
          <a:prstGeom prst="rect">
            <a:avLst/>
          </a:prstGeom>
        </p:spPr>
      </p:pic>
      <p:sp>
        <p:nvSpPr>
          <p:cNvPr id="5" name="TextBox 4">
            <a:extLst>
              <a:ext uri="{FF2B5EF4-FFF2-40B4-BE49-F238E27FC236}">
                <a16:creationId xmlns:a16="http://schemas.microsoft.com/office/drawing/2014/main" id="{FF52F7BC-3B4B-8BEB-7F99-FA4E48BC7DCB}"/>
              </a:ext>
            </a:extLst>
          </p:cNvPr>
          <p:cNvSpPr txBox="1"/>
          <p:nvPr/>
        </p:nvSpPr>
        <p:spPr>
          <a:xfrm>
            <a:off x="3150181" y="1742655"/>
            <a:ext cx="716863" cy="461665"/>
          </a:xfrm>
          <a:prstGeom prst="rect">
            <a:avLst/>
          </a:prstGeom>
          <a:noFill/>
        </p:spPr>
        <p:txBody>
          <a:bodyPr wrap="none" rtlCol="0">
            <a:spAutoFit/>
          </a:bodyPr>
          <a:lstStyle/>
          <a:p>
            <a:r>
              <a:rPr lang="en-US" sz="2400">
                <a:latin typeface="Gill Sans MT" panose="020B0502020104020203" pitchFamily="34" charset="77"/>
              </a:rPr>
              <a:t>Mild</a:t>
            </a:r>
          </a:p>
        </p:txBody>
      </p:sp>
      <p:sp>
        <p:nvSpPr>
          <p:cNvPr id="6" name="TextBox 5">
            <a:extLst>
              <a:ext uri="{FF2B5EF4-FFF2-40B4-BE49-F238E27FC236}">
                <a16:creationId xmlns:a16="http://schemas.microsoft.com/office/drawing/2014/main" id="{DC595422-312B-FD8D-AB0F-796E2E87AC82}"/>
              </a:ext>
            </a:extLst>
          </p:cNvPr>
          <p:cNvSpPr txBox="1"/>
          <p:nvPr/>
        </p:nvSpPr>
        <p:spPr>
          <a:xfrm>
            <a:off x="7793606" y="1742655"/>
            <a:ext cx="1007648" cy="461665"/>
          </a:xfrm>
          <a:prstGeom prst="rect">
            <a:avLst/>
          </a:prstGeom>
          <a:noFill/>
        </p:spPr>
        <p:txBody>
          <a:bodyPr wrap="none" rtlCol="0">
            <a:spAutoFit/>
          </a:bodyPr>
          <a:lstStyle/>
          <a:p>
            <a:r>
              <a:rPr lang="en-US" sz="2400">
                <a:latin typeface="Gill Sans MT" panose="020B0502020104020203" pitchFamily="34" charset="77"/>
              </a:rPr>
              <a:t>Severe</a:t>
            </a:r>
          </a:p>
        </p:txBody>
      </p:sp>
      <p:cxnSp>
        <p:nvCxnSpPr>
          <p:cNvPr id="7" name="Straight Arrow Connector 6">
            <a:extLst>
              <a:ext uri="{FF2B5EF4-FFF2-40B4-BE49-F238E27FC236}">
                <a16:creationId xmlns:a16="http://schemas.microsoft.com/office/drawing/2014/main" id="{C48B0643-6567-314E-275D-D3FAF5DF9A6D}"/>
              </a:ext>
            </a:extLst>
          </p:cNvPr>
          <p:cNvCxnSpPr>
            <a:cxnSpLocks/>
          </p:cNvCxnSpPr>
          <p:nvPr/>
        </p:nvCxnSpPr>
        <p:spPr>
          <a:xfrm>
            <a:off x="4179195" y="1973487"/>
            <a:ext cx="3302260" cy="0"/>
          </a:xfrm>
          <a:prstGeom prst="straightConnector1">
            <a:avLst/>
          </a:prstGeom>
          <a:ln w="73025">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F35D349-2B74-3B97-FA19-37C142036B30}"/>
              </a:ext>
            </a:extLst>
          </p:cNvPr>
          <p:cNvSpPr txBox="1"/>
          <p:nvPr/>
        </p:nvSpPr>
        <p:spPr>
          <a:xfrm>
            <a:off x="1334885" y="3064101"/>
            <a:ext cx="915635" cy="461665"/>
          </a:xfrm>
          <a:prstGeom prst="rect">
            <a:avLst/>
          </a:prstGeom>
          <a:noFill/>
        </p:spPr>
        <p:txBody>
          <a:bodyPr wrap="none" rtlCol="0">
            <a:spAutoFit/>
          </a:bodyPr>
          <a:lstStyle/>
          <a:p>
            <a:r>
              <a:rPr lang="en-US" sz="2400">
                <a:latin typeface="Gill Sans MT" panose="020B0502020104020203" pitchFamily="34" charset="77"/>
              </a:rPr>
              <a:t>PLAX</a:t>
            </a:r>
          </a:p>
        </p:txBody>
      </p:sp>
      <p:sp>
        <p:nvSpPr>
          <p:cNvPr id="9" name="TextBox 8">
            <a:extLst>
              <a:ext uri="{FF2B5EF4-FFF2-40B4-BE49-F238E27FC236}">
                <a16:creationId xmlns:a16="http://schemas.microsoft.com/office/drawing/2014/main" id="{BFF1E460-FC15-5282-85B6-603B77AA9CC3}"/>
              </a:ext>
            </a:extLst>
          </p:cNvPr>
          <p:cNvSpPr txBox="1"/>
          <p:nvPr/>
        </p:nvSpPr>
        <p:spPr>
          <a:xfrm>
            <a:off x="1334885" y="5463734"/>
            <a:ext cx="906017" cy="461665"/>
          </a:xfrm>
          <a:prstGeom prst="rect">
            <a:avLst/>
          </a:prstGeom>
          <a:noFill/>
        </p:spPr>
        <p:txBody>
          <a:bodyPr wrap="none" rtlCol="0">
            <a:spAutoFit/>
          </a:bodyPr>
          <a:lstStyle/>
          <a:p>
            <a:r>
              <a:rPr lang="en-US" sz="2400">
                <a:latin typeface="Gill Sans MT" panose="020B0502020104020203" pitchFamily="34" charset="77"/>
              </a:rPr>
              <a:t>PSAX</a:t>
            </a:r>
          </a:p>
        </p:txBody>
      </p:sp>
      <p:pic>
        <p:nvPicPr>
          <p:cNvPr id="11" name="Picture 10">
            <a:extLst>
              <a:ext uri="{FF2B5EF4-FFF2-40B4-BE49-F238E27FC236}">
                <a16:creationId xmlns:a16="http://schemas.microsoft.com/office/drawing/2014/main" id="{9AB924CA-E659-B359-33BA-286BF13552BA}"/>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12" name="Rectangle 11">
            <a:extLst>
              <a:ext uri="{FF2B5EF4-FFF2-40B4-BE49-F238E27FC236}">
                <a16:creationId xmlns:a16="http://schemas.microsoft.com/office/drawing/2014/main" id="{ADFBEDED-2154-CEEC-9CA0-C9E6B9BA3F86}"/>
              </a:ext>
            </a:extLst>
          </p:cNvPr>
          <p:cNvSpPr/>
          <p:nvPr/>
        </p:nvSpPr>
        <p:spPr>
          <a:xfrm>
            <a:off x="7257327" y="2093381"/>
            <a:ext cx="2271748" cy="47646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7503EB-4890-8F12-6480-36CBB97953B6}"/>
              </a:ext>
            </a:extLst>
          </p:cNvPr>
          <p:cNvSpPr/>
          <p:nvPr/>
        </p:nvSpPr>
        <p:spPr>
          <a:xfrm>
            <a:off x="4794037" y="2093380"/>
            <a:ext cx="2271748" cy="47646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1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C713-59C5-B002-11DD-6196A4C45678}"/>
              </a:ext>
            </a:extLst>
          </p:cNvPr>
          <p:cNvSpPr>
            <a:spLocks noGrp="1"/>
          </p:cNvSpPr>
          <p:nvPr>
            <p:ph type="title"/>
          </p:nvPr>
        </p:nvSpPr>
        <p:spPr/>
        <p:txBody>
          <a:bodyPr/>
          <a:lstStyle/>
          <a:p>
            <a:r>
              <a:rPr lang="en-US" b="1">
                <a:solidFill>
                  <a:schemeClr val="bg1"/>
                </a:solidFill>
              </a:rPr>
              <a:t>Aortic Stenosis – Physical Exam</a:t>
            </a:r>
          </a:p>
        </p:txBody>
      </p:sp>
      <p:sp>
        <p:nvSpPr>
          <p:cNvPr id="3" name="Content Placeholder 2">
            <a:extLst>
              <a:ext uri="{FF2B5EF4-FFF2-40B4-BE49-F238E27FC236}">
                <a16:creationId xmlns:a16="http://schemas.microsoft.com/office/drawing/2014/main" id="{E8659E32-F494-BDD5-AA0A-42D61B431E66}"/>
              </a:ext>
            </a:extLst>
          </p:cNvPr>
          <p:cNvSpPr>
            <a:spLocks noGrp="1"/>
          </p:cNvSpPr>
          <p:nvPr>
            <p:ph idx="1"/>
          </p:nvPr>
        </p:nvSpPr>
        <p:spPr/>
        <p:txBody>
          <a:bodyPr>
            <a:normAutofit fontScale="92500" lnSpcReduction="10000"/>
          </a:bodyPr>
          <a:lstStyle/>
          <a:p>
            <a:pPr marL="0" indent="0">
              <a:buNone/>
            </a:pPr>
            <a:r>
              <a:rPr lang="en-US" dirty="0"/>
              <a:t>Murmur: Mid-systolic, crescendo-decrescendo</a:t>
            </a:r>
          </a:p>
          <a:p>
            <a:pPr marL="0" indent="0">
              <a:buNone/>
            </a:pPr>
            <a:r>
              <a:rPr lang="en-US" dirty="0"/>
              <a:t>Location: RUSB</a:t>
            </a:r>
          </a:p>
          <a:p>
            <a:pPr marL="0" indent="0">
              <a:buNone/>
            </a:pPr>
            <a:r>
              <a:rPr lang="en-US" dirty="0"/>
              <a:t>Radiation: Right clavicle, carotids, apex</a:t>
            </a:r>
          </a:p>
          <a:p>
            <a:pPr marL="0" indent="0">
              <a:buNone/>
            </a:pPr>
            <a:r>
              <a:rPr lang="en-US" dirty="0"/>
              <a:t>Associated findings:</a:t>
            </a:r>
          </a:p>
          <a:p>
            <a:pPr lvl="1"/>
            <a:r>
              <a:rPr lang="en-US" dirty="0"/>
              <a:t>Enlarged nondisplaced apical impulse</a:t>
            </a:r>
          </a:p>
          <a:p>
            <a:pPr lvl="1"/>
            <a:r>
              <a:rPr lang="en-US" dirty="0"/>
              <a:t>S4</a:t>
            </a:r>
          </a:p>
          <a:p>
            <a:pPr marL="0" indent="0">
              <a:buNone/>
            </a:pPr>
            <a:r>
              <a:rPr lang="en-US" dirty="0"/>
              <a:t>Severe stenosis findings:</a:t>
            </a:r>
          </a:p>
          <a:p>
            <a:pPr lvl="1"/>
            <a:r>
              <a:rPr lang="en-US" dirty="0"/>
              <a:t>Decreased/absent A2</a:t>
            </a:r>
          </a:p>
          <a:p>
            <a:pPr lvl="1"/>
            <a:r>
              <a:rPr lang="en-US" dirty="0"/>
              <a:t>High-pitched, late peaking murmur</a:t>
            </a:r>
          </a:p>
          <a:p>
            <a:pPr lvl="1"/>
            <a:r>
              <a:rPr lang="en-US" dirty="0"/>
              <a:t>Diminished/delayed carotid upstroke</a:t>
            </a:r>
          </a:p>
          <a:p>
            <a:pPr lvl="1"/>
            <a:r>
              <a:rPr lang="en-US" dirty="0"/>
              <a:t>Radiation of murmur to both clavicles and carotids</a:t>
            </a:r>
          </a:p>
        </p:txBody>
      </p:sp>
      <p:pic>
        <p:nvPicPr>
          <p:cNvPr id="4" name="Online Media 3" descr="Aortic Stenosis - Heart Sounds - MEDZCOOL">
            <a:hlinkClick r:id="" action="ppaction://media"/>
            <a:extLst>
              <a:ext uri="{FF2B5EF4-FFF2-40B4-BE49-F238E27FC236}">
                <a16:creationId xmlns:a16="http://schemas.microsoft.com/office/drawing/2014/main" id="{3535DFC7-4722-0049-6616-4CAF00DC3798}"/>
              </a:ext>
            </a:extLst>
          </p:cNvPr>
          <p:cNvPicPr>
            <a:picLocks noRot="1" noChangeAspect="1"/>
          </p:cNvPicPr>
          <p:nvPr>
            <a:videoFile r:link="rId1"/>
          </p:nvPr>
        </p:nvPicPr>
        <p:blipFill>
          <a:blip r:embed="rId4"/>
          <a:stretch>
            <a:fillRect/>
          </a:stretch>
        </p:blipFill>
        <p:spPr>
          <a:xfrm>
            <a:off x="7332181" y="2681444"/>
            <a:ext cx="4657603" cy="2631546"/>
          </a:xfrm>
          <a:prstGeom prst="rect">
            <a:avLst/>
          </a:prstGeom>
        </p:spPr>
      </p:pic>
      <p:pic>
        <p:nvPicPr>
          <p:cNvPr id="5" name="Picture 4">
            <a:extLst>
              <a:ext uri="{FF2B5EF4-FFF2-40B4-BE49-F238E27FC236}">
                <a16:creationId xmlns:a16="http://schemas.microsoft.com/office/drawing/2014/main" id="{5A9417B2-A0BB-337F-6983-0970DA7B4D8B}"/>
              </a:ext>
            </a:extLst>
          </p:cNvPr>
          <p:cNvPicPr>
            <a:picLocks noChangeAspect="1"/>
          </p:cNvPicPr>
          <p:nvPr/>
        </p:nvPicPr>
        <p:blipFill>
          <a:blip r:embed="rId5"/>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6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
                </p:tgtEl>
              </p:cMediaNode>
            </p:vide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F2F0-B1CD-F404-DB94-3E66625E6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55CA5-9AA3-DBFF-77E9-83EAEA60EE80}"/>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4D1713D5-1382-B709-9490-4ECFCE73A730}"/>
              </a:ext>
            </a:extLst>
          </p:cNvPr>
          <p:cNvSpPr>
            <a:spLocks noGrp="1"/>
          </p:cNvSpPr>
          <p:nvPr>
            <p:ph idx="1"/>
          </p:nvPr>
        </p:nvSpPr>
        <p:spPr/>
        <p:txBody>
          <a:bodyPr>
            <a:normAutofit fontScale="92500"/>
          </a:bodyPr>
          <a:lstStyle/>
          <a:p>
            <a:pPr marL="514350" indent="-514350">
              <a:buFont typeface="+mj-lt"/>
              <a:buAutoNum type="arabicPeriod"/>
            </a:pPr>
            <a:r>
              <a:rPr lang="en-US"/>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61E1BEFC-1A78-72CD-B23F-4C71CA6E90EA}"/>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747832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D713-5CF7-8224-7FD0-88EF63FE6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21442-449D-612A-4ED3-B50D0D8A2FCA}"/>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752DF5DB-213A-891E-B69A-A0869FA309D3}"/>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t>Define severe aortic stenosis by valve area and gradient. Describe </a:t>
            </a:r>
            <a:r>
              <a:rPr lang="en-US" err="1"/>
              <a:t>pseudostenosis</a:t>
            </a:r>
            <a:r>
              <a:rPr lang="en-US"/>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3804641F-58C4-BACD-87F0-B17A22FA180D}"/>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335239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3978E-A919-D954-113F-B467263FC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C8826-7221-BBBA-2912-EA0DBF0B0BE4}"/>
              </a:ext>
            </a:extLst>
          </p:cNvPr>
          <p:cNvSpPr>
            <a:spLocks noGrp="1"/>
          </p:cNvSpPr>
          <p:nvPr>
            <p:ph type="title"/>
          </p:nvPr>
        </p:nvSpPr>
        <p:spPr/>
        <p:txBody>
          <a:bodyPr/>
          <a:lstStyle/>
          <a:p>
            <a:r>
              <a:rPr lang="en-US" b="1">
                <a:solidFill>
                  <a:schemeClr val="bg1"/>
                </a:solidFill>
              </a:rPr>
              <a:t>Question 2</a:t>
            </a:r>
          </a:p>
        </p:txBody>
      </p:sp>
      <p:sp>
        <p:nvSpPr>
          <p:cNvPr id="3" name="Content Placeholder 2">
            <a:extLst>
              <a:ext uri="{FF2B5EF4-FFF2-40B4-BE49-F238E27FC236}">
                <a16:creationId xmlns:a16="http://schemas.microsoft.com/office/drawing/2014/main" id="{5CB771DA-A164-454E-C965-22045F300B1E}"/>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3DCC2ABE-0117-478F-37B5-E44319D509C0}"/>
              </a:ext>
            </a:extLst>
          </p:cNvPr>
          <p:cNvSpPr>
            <a:spLocks noGrp="1"/>
          </p:cNvSpPr>
          <p:nvPr>
            <p:ph sz="half" idx="2"/>
          </p:nvPr>
        </p:nvSpPr>
        <p:spPr>
          <a:xfrm>
            <a:off x="307910" y="1825625"/>
            <a:ext cx="11045890" cy="4351338"/>
          </a:xfrm>
        </p:spPr>
        <p:txBody>
          <a:bodyPr>
            <a:normAutofit/>
          </a:bodyPr>
          <a:lstStyle/>
          <a:p>
            <a:pPr marL="0" indent="0">
              <a:buNone/>
            </a:pPr>
            <a:r>
              <a:rPr lang="en-US"/>
              <a:t>What medical treatment options exist to delay progression of aortic stenosis?</a:t>
            </a:r>
          </a:p>
          <a:p>
            <a:pPr marL="514350" indent="-514350">
              <a:buAutoNum type="alphaUcParenR"/>
            </a:pPr>
            <a:r>
              <a:rPr lang="en-US"/>
              <a:t>High intensity statins</a:t>
            </a:r>
          </a:p>
          <a:p>
            <a:pPr marL="514350" indent="-514350">
              <a:buAutoNum type="alphaUcParenR"/>
            </a:pPr>
            <a:r>
              <a:rPr lang="en-US"/>
              <a:t>ACE inhibitors</a:t>
            </a:r>
          </a:p>
          <a:p>
            <a:pPr marL="514350" indent="-514350">
              <a:buAutoNum type="alphaUcParenR"/>
            </a:pPr>
            <a:r>
              <a:rPr lang="en-US"/>
              <a:t>Beta blockers</a:t>
            </a:r>
          </a:p>
          <a:p>
            <a:pPr marL="514350" indent="-514350">
              <a:buAutoNum type="alphaUcParenR"/>
            </a:pPr>
            <a:r>
              <a:rPr lang="en-US"/>
              <a:t>All of the above</a:t>
            </a:r>
          </a:p>
          <a:p>
            <a:pPr marL="514350" indent="-514350">
              <a:buAutoNum type="alphaUcParenR"/>
            </a:pPr>
            <a:r>
              <a:rPr lang="en-US"/>
              <a:t>None of the above</a:t>
            </a:r>
          </a:p>
          <a:p>
            <a:pPr marL="0" indent="0">
              <a:buNone/>
            </a:pPr>
            <a:endParaRPr lang="en-US"/>
          </a:p>
        </p:txBody>
      </p:sp>
      <p:pic>
        <p:nvPicPr>
          <p:cNvPr id="5" name="Picture 4">
            <a:extLst>
              <a:ext uri="{FF2B5EF4-FFF2-40B4-BE49-F238E27FC236}">
                <a16:creationId xmlns:a16="http://schemas.microsoft.com/office/drawing/2014/main" id="{FBF5C8F7-FAA0-7A62-C6EA-10CD251A874A}"/>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67842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8254A-2871-4ACD-686C-E04FC6534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17D37-50F3-3FE1-A5E7-04110066FF37}"/>
              </a:ext>
            </a:extLst>
          </p:cNvPr>
          <p:cNvSpPr>
            <a:spLocks noGrp="1"/>
          </p:cNvSpPr>
          <p:nvPr>
            <p:ph type="title"/>
          </p:nvPr>
        </p:nvSpPr>
        <p:spPr/>
        <p:txBody>
          <a:bodyPr/>
          <a:lstStyle/>
          <a:p>
            <a:r>
              <a:rPr lang="en-US" b="1">
                <a:solidFill>
                  <a:schemeClr val="bg1"/>
                </a:solidFill>
              </a:rPr>
              <a:t>Question 2</a:t>
            </a:r>
          </a:p>
        </p:txBody>
      </p:sp>
      <p:sp>
        <p:nvSpPr>
          <p:cNvPr id="3" name="Content Placeholder 2">
            <a:extLst>
              <a:ext uri="{FF2B5EF4-FFF2-40B4-BE49-F238E27FC236}">
                <a16:creationId xmlns:a16="http://schemas.microsoft.com/office/drawing/2014/main" id="{5D1A78E2-D5FC-A352-C8FC-2876D913A411}"/>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3F4B8206-46B6-D4F2-BED0-63BEB2CBF368}"/>
              </a:ext>
            </a:extLst>
          </p:cNvPr>
          <p:cNvSpPr>
            <a:spLocks noGrp="1"/>
          </p:cNvSpPr>
          <p:nvPr>
            <p:ph sz="half" idx="2"/>
          </p:nvPr>
        </p:nvSpPr>
        <p:spPr>
          <a:xfrm>
            <a:off x="307910" y="1825625"/>
            <a:ext cx="11045890" cy="4351338"/>
          </a:xfrm>
        </p:spPr>
        <p:txBody>
          <a:bodyPr>
            <a:normAutofit/>
          </a:bodyPr>
          <a:lstStyle/>
          <a:p>
            <a:pPr marL="0" indent="0">
              <a:buNone/>
            </a:pPr>
            <a:r>
              <a:rPr lang="en-US"/>
              <a:t>What medical treatment options exist to delay progression of aortic stenosis?</a:t>
            </a:r>
          </a:p>
          <a:p>
            <a:pPr marL="514350" indent="-514350">
              <a:buAutoNum type="alphaUcParenR"/>
            </a:pPr>
            <a:r>
              <a:rPr lang="en-US"/>
              <a:t>High intensity statins</a:t>
            </a:r>
          </a:p>
          <a:p>
            <a:pPr marL="514350" indent="-514350">
              <a:buAutoNum type="alphaUcParenR"/>
            </a:pPr>
            <a:r>
              <a:rPr lang="en-US"/>
              <a:t>ACE inhibitors</a:t>
            </a:r>
          </a:p>
          <a:p>
            <a:pPr marL="514350" indent="-514350">
              <a:buAutoNum type="alphaUcParenR"/>
            </a:pPr>
            <a:r>
              <a:rPr lang="en-US"/>
              <a:t>Beta blockers</a:t>
            </a:r>
          </a:p>
          <a:p>
            <a:pPr marL="514350" indent="-514350">
              <a:buAutoNum type="alphaUcParenR"/>
            </a:pPr>
            <a:r>
              <a:rPr lang="en-US"/>
              <a:t>All of the above</a:t>
            </a:r>
          </a:p>
          <a:p>
            <a:pPr marL="514350" indent="-514350">
              <a:buAutoNum type="alphaUcParenR"/>
            </a:pPr>
            <a:r>
              <a:rPr lang="en-US" b="1">
                <a:solidFill>
                  <a:srgbClr val="FF0000"/>
                </a:solidFill>
              </a:rPr>
              <a:t>None of the above</a:t>
            </a:r>
          </a:p>
          <a:p>
            <a:pPr marL="0" indent="0">
              <a:buNone/>
            </a:pPr>
            <a:endParaRPr lang="en-US"/>
          </a:p>
        </p:txBody>
      </p:sp>
      <p:sp>
        <p:nvSpPr>
          <p:cNvPr id="5" name="TextBox 4">
            <a:extLst>
              <a:ext uri="{FF2B5EF4-FFF2-40B4-BE49-F238E27FC236}">
                <a16:creationId xmlns:a16="http://schemas.microsoft.com/office/drawing/2014/main" id="{068BEE40-7007-1DA1-6D68-5FBDDB4CB023}"/>
              </a:ext>
            </a:extLst>
          </p:cNvPr>
          <p:cNvSpPr txBox="1"/>
          <p:nvPr/>
        </p:nvSpPr>
        <p:spPr>
          <a:xfrm>
            <a:off x="3755136" y="3124131"/>
            <a:ext cx="4681728" cy="1754326"/>
          </a:xfrm>
          <a:prstGeom prst="rect">
            <a:avLst/>
          </a:prstGeom>
          <a:noFill/>
        </p:spPr>
        <p:txBody>
          <a:bodyPr wrap="square" rtlCol="0">
            <a:spAutoFit/>
          </a:bodyPr>
          <a:lstStyle/>
          <a:p>
            <a:pPr algn="ctr"/>
            <a:r>
              <a:rPr lang="en-US" sz="3600" b="1">
                <a:solidFill>
                  <a:srgbClr val="FF0000"/>
                </a:solidFill>
              </a:rPr>
              <a:t>Structural problems generally require a structural intervention</a:t>
            </a:r>
          </a:p>
        </p:txBody>
      </p:sp>
      <p:pic>
        <p:nvPicPr>
          <p:cNvPr id="6" name="Picture 5">
            <a:extLst>
              <a:ext uri="{FF2B5EF4-FFF2-40B4-BE49-F238E27FC236}">
                <a16:creationId xmlns:a16="http://schemas.microsoft.com/office/drawing/2014/main" id="{6E2EFE3B-66A4-59D5-4848-ADE65BE6ABFB}"/>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5150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6919F-31BA-BF48-0E26-4F8DAFAC07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05A673-4CFF-E384-1739-01322A4C91A4}"/>
              </a:ext>
            </a:extLst>
          </p:cNvPr>
          <p:cNvPicPr>
            <a:picLocks noChangeAspect="1"/>
          </p:cNvPicPr>
          <p:nvPr/>
        </p:nvPicPr>
        <p:blipFill>
          <a:blip r:embed="rId3"/>
          <a:stretch>
            <a:fillRect/>
          </a:stretch>
        </p:blipFill>
        <p:spPr>
          <a:xfrm>
            <a:off x="63499" y="2480905"/>
            <a:ext cx="7922728" cy="3469321"/>
          </a:xfrm>
          <a:prstGeom prst="rect">
            <a:avLst/>
          </a:prstGeom>
        </p:spPr>
      </p:pic>
      <p:sp>
        <p:nvSpPr>
          <p:cNvPr id="2" name="Title 1">
            <a:extLst>
              <a:ext uri="{FF2B5EF4-FFF2-40B4-BE49-F238E27FC236}">
                <a16:creationId xmlns:a16="http://schemas.microsoft.com/office/drawing/2014/main" id="{495F7FD1-BD45-244A-A112-D546C259F841}"/>
              </a:ext>
            </a:extLst>
          </p:cNvPr>
          <p:cNvSpPr>
            <a:spLocks noGrp="1"/>
          </p:cNvSpPr>
          <p:nvPr>
            <p:ph type="title"/>
          </p:nvPr>
        </p:nvSpPr>
        <p:spPr/>
        <p:txBody>
          <a:bodyPr/>
          <a:lstStyle/>
          <a:p>
            <a:r>
              <a:rPr lang="en-US" b="1" dirty="0">
                <a:solidFill>
                  <a:schemeClr val="bg1"/>
                </a:solidFill>
              </a:rPr>
              <a:t>Aortic Stenosis – Grading Severity</a:t>
            </a:r>
          </a:p>
        </p:txBody>
      </p:sp>
      <p:pic>
        <p:nvPicPr>
          <p:cNvPr id="4" name="Picture 3">
            <a:extLst>
              <a:ext uri="{FF2B5EF4-FFF2-40B4-BE49-F238E27FC236}">
                <a16:creationId xmlns:a16="http://schemas.microsoft.com/office/drawing/2014/main" id="{1C043AE1-E957-9FE3-2B2B-75C2B52F4E8D}"/>
              </a:ext>
            </a:extLst>
          </p:cNvPr>
          <p:cNvPicPr>
            <a:picLocks noChangeAspect="1"/>
          </p:cNvPicPr>
          <p:nvPr/>
        </p:nvPicPr>
        <p:blipFill>
          <a:blip r:embed="rId4"/>
          <a:stretch>
            <a:fillRect/>
          </a:stretch>
        </p:blipFill>
        <p:spPr>
          <a:xfrm>
            <a:off x="8337494" y="2731238"/>
            <a:ext cx="3180432" cy="2890045"/>
          </a:xfrm>
          <a:prstGeom prst="rect">
            <a:avLst/>
          </a:prstGeom>
        </p:spPr>
      </p:pic>
      <p:sp>
        <p:nvSpPr>
          <p:cNvPr id="8" name="Rectangle 7">
            <a:extLst>
              <a:ext uri="{FF2B5EF4-FFF2-40B4-BE49-F238E27FC236}">
                <a16:creationId xmlns:a16="http://schemas.microsoft.com/office/drawing/2014/main" id="{BC4CAF57-3027-A8CD-64F4-E15F1C9C941C}"/>
              </a:ext>
            </a:extLst>
          </p:cNvPr>
          <p:cNvSpPr/>
          <p:nvPr/>
        </p:nvSpPr>
        <p:spPr>
          <a:xfrm>
            <a:off x="6930888" y="3429000"/>
            <a:ext cx="1055340" cy="16680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8449F0-CDA5-FF44-B3FB-537E686071BA}"/>
              </a:ext>
            </a:extLst>
          </p:cNvPr>
          <p:cNvSpPr txBox="1"/>
          <p:nvPr/>
        </p:nvSpPr>
        <p:spPr>
          <a:xfrm>
            <a:off x="957446" y="6163056"/>
            <a:ext cx="8970264" cy="523220"/>
          </a:xfrm>
          <a:prstGeom prst="rect">
            <a:avLst/>
          </a:prstGeom>
          <a:noFill/>
        </p:spPr>
        <p:txBody>
          <a:bodyPr wrap="square" rtlCol="0">
            <a:spAutoFit/>
          </a:bodyPr>
          <a:lstStyle/>
          <a:p>
            <a:r>
              <a:rPr lang="en-US" sz="2800" b="1">
                <a:solidFill>
                  <a:srgbClr val="FF0000"/>
                </a:solidFill>
              </a:rPr>
              <a:t>Know severe cut-offs for medicine boards!</a:t>
            </a:r>
          </a:p>
        </p:txBody>
      </p:sp>
      <p:sp>
        <p:nvSpPr>
          <p:cNvPr id="12" name="TextBox 11">
            <a:extLst>
              <a:ext uri="{FF2B5EF4-FFF2-40B4-BE49-F238E27FC236}">
                <a16:creationId xmlns:a16="http://schemas.microsoft.com/office/drawing/2014/main" id="{48C013A7-62BC-DE94-BDF8-F17722DE5191}"/>
              </a:ext>
            </a:extLst>
          </p:cNvPr>
          <p:cNvSpPr txBox="1"/>
          <p:nvPr/>
        </p:nvSpPr>
        <p:spPr>
          <a:xfrm>
            <a:off x="8412480" y="2361906"/>
            <a:ext cx="3337560" cy="369332"/>
          </a:xfrm>
          <a:prstGeom prst="rect">
            <a:avLst/>
          </a:prstGeom>
          <a:noFill/>
        </p:spPr>
        <p:txBody>
          <a:bodyPr wrap="square" rtlCol="0">
            <a:spAutoFit/>
          </a:bodyPr>
          <a:lstStyle/>
          <a:p>
            <a:r>
              <a:rPr lang="en-US"/>
              <a:t>Continuous wave doppler of AV</a:t>
            </a:r>
          </a:p>
        </p:txBody>
      </p:sp>
      <p:pic>
        <p:nvPicPr>
          <p:cNvPr id="3" name="Picture 2">
            <a:extLst>
              <a:ext uri="{FF2B5EF4-FFF2-40B4-BE49-F238E27FC236}">
                <a16:creationId xmlns:a16="http://schemas.microsoft.com/office/drawing/2014/main" id="{145A5471-8323-522B-4C88-2DA2A5177E02}"/>
              </a:ext>
            </a:extLst>
          </p:cNvPr>
          <p:cNvPicPr>
            <a:picLocks noChangeAspect="1"/>
          </p:cNvPicPr>
          <p:nvPr/>
        </p:nvPicPr>
        <p:blipFill>
          <a:blip r:embed="rId5"/>
          <a:stretch>
            <a:fillRect/>
          </a:stretch>
        </p:blipFill>
        <p:spPr>
          <a:xfrm>
            <a:off x="10815506" y="365125"/>
            <a:ext cx="1076587" cy="1076587"/>
          </a:xfrm>
          <a:prstGeom prst="rect">
            <a:avLst/>
          </a:prstGeom>
        </p:spPr>
      </p:pic>
      <p:sp>
        <p:nvSpPr>
          <p:cNvPr id="5" name="Rectangle 4">
            <a:extLst>
              <a:ext uri="{FF2B5EF4-FFF2-40B4-BE49-F238E27FC236}">
                <a16:creationId xmlns:a16="http://schemas.microsoft.com/office/drawing/2014/main" id="{7B737CA9-8217-7D8F-8A50-0E0C013AA7CB}"/>
              </a:ext>
            </a:extLst>
          </p:cNvPr>
          <p:cNvSpPr/>
          <p:nvPr/>
        </p:nvSpPr>
        <p:spPr>
          <a:xfrm>
            <a:off x="63498" y="3953244"/>
            <a:ext cx="2965452" cy="11437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5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BC07-BBDC-B84E-A59E-3F7D326B6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D821A-2D16-37B9-374B-6FC7010B704E}"/>
              </a:ext>
            </a:extLst>
          </p:cNvPr>
          <p:cNvSpPr>
            <a:spLocks noGrp="1"/>
          </p:cNvSpPr>
          <p:nvPr>
            <p:ph type="title"/>
          </p:nvPr>
        </p:nvSpPr>
        <p:spPr/>
        <p:txBody>
          <a:bodyPr/>
          <a:lstStyle/>
          <a:p>
            <a:r>
              <a:rPr lang="en-US" b="1">
                <a:solidFill>
                  <a:schemeClr val="bg1"/>
                </a:solidFill>
              </a:rPr>
              <a:t>Case 1</a:t>
            </a:r>
          </a:p>
        </p:txBody>
      </p:sp>
      <p:sp>
        <p:nvSpPr>
          <p:cNvPr id="3" name="Content Placeholder 2">
            <a:extLst>
              <a:ext uri="{FF2B5EF4-FFF2-40B4-BE49-F238E27FC236}">
                <a16:creationId xmlns:a16="http://schemas.microsoft.com/office/drawing/2014/main" id="{FC471754-DF43-810D-4E7F-721604D57FAA}"/>
              </a:ext>
            </a:extLst>
          </p:cNvPr>
          <p:cNvSpPr>
            <a:spLocks noGrp="1"/>
          </p:cNvSpPr>
          <p:nvPr>
            <p:ph idx="1"/>
          </p:nvPr>
        </p:nvSpPr>
        <p:spPr>
          <a:xfrm>
            <a:off x="838200" y="1825624"/>
            <a:ext cx="10515600" cy="4831207"/>
          </a:xfrm>
        </p:spPr>
        <p:txBody>
          <a:bodyPr vert="horz" lIns="91440" tIns="45720" rIns="91440" bIns="45720" rtlCol="0" anchor="t">
            <a:normAutofit/>
          </a:bodyPr>
          <a:lstStyle/>
          <a:p>
            <a:pPr marL="457200" lvl="1" indent="0">
              <a:buNone/>
            </a:pPr>
            <a:endParaRPr lang="en-US">
              <a:ea typeface="Calibri"/>
              <a:cs typeface="Calibri"/>
            </a:endParaRPr>
          </a:p>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4" name="Screen Recording 3">
            <a:hlinkClick r:id="" action="ppaction://media"/>
            <a:extLst>
              <a:ext uri="{FF2B5EF4-FFF2-40B4-BE49-F238E27FC236}">
                <a16:creationId xmlns:a16="http://schemas.microsoft.com/office/drawing/2014/main" id="{4FB6768E-DCE1-0EEC-89EC-6EA778F3D2D3}"/>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7490" t="7953" r="5900"/>
          <a:stretch/>
        </p:blipFill>
        <p:spPr>
          <a:xfrm>
            <a:off x="82617" y="2415477"/>
            <a:ext cx="4016526" cy="3141018"/>
          </a:xfrm>
          <a:prstGeom prst="rect">
            <a:avLst/>
          </a:prstGeom>
        </p:spPr>
      </p:pic>
      <p:pic>
        <p:nvPicPr>
          <p:cNvPr id="5" name="Screen Recording 4">
            <a:hlinkClick r:id="" action="ppaction://media"/>
            <a:extLst>
              <a:ext uri="{FF2B5EF4-FFF2-40B4-BE49-F238E27FC236}">
                <a16:creationId xmlns:a16="http://schemas.microsoft.com/office/drawing/2014/main" id="{35B76115-FD3A-48E3-DA54-BDCD5C9547D3}"/>
              </a:ext>
            </a:extLst>
          </p:cNvPr>
          <p:cNvPicPr>
            <a:picLocks noChangeAspect="1"/>
          </p:cNvPicPr>
          <p:nvPr>
            <a:videoFile r:link="rId4"/>
            <p:extLst>
              <p:ext uri="{DAA4B4D4-6D71-4841-9C94-3DE7FCFB9230}">
                <p14:media xmlns:p14="http://schemas.microsoft.com/office/powerpoint/2010/main" r:embed="rId3"/>
              </p:ext>
            </p:extLst>
          </p:nvPr>
        </p:nvPicPr>
        <p:blipFill>
          <a:blip r:embed="rId10"/>
          <a:srcRect l="6493" t="5996" r="9842"/>
          <a:stretch/>
        </p:blipFill>
        <p:spPr>
          <a:xfrm>
            <a:off x="4331428" y="2415478"/>
            <a:ext cx="3799248" cy="3141018"/>
          </a:xfrm>
          <a:prstGeom prst="rect">
            <a:avLst/>
          </a:prstGeom>
        </p:spPr>
      </p:pic>
      <p:pic>
        <p:nvPicPr>
          <p:cNvPr id="6" name="Screen Recording 5">
            <a:hlinkClick r:id="" action="ppaction://media"/>
            <a:extLst>
              <a:ext uri="{FF2B5EF4-FFF2-40B4-BE49-F238E27FC236}">
                <a16:creationId xmlns:a16="http://schemas.microsoft.com/office/drawing/2014/main" id="{40B53F5A-2DC2-2F4A-D74C-45DC41552A52}"/>
              </a:ext>
            </a:extLst>
          </p:cNvPr>
          <p:cNvPicPr>
            <a:picLocks noChangeAspect="1"/>
          </p:cNvPicPr>
          <p:nvPr>
            <a:videoFile r:link="rId6"/>
            <p:extLst>
              <p:ext uri="{DAA4B4D4-6D71-4841-9C94-3DE7FCFB9230}">
                <p14:media xmlns:p14="http://schemas.microsoft.com/office/powerpoint/2010/main" r:embed="rId5"/>
              </p:ext>
            </p:extLst>
          </p:nvPr>
        </p:nvPicPr>
        <p:blipFill>
          <a:blip r:embed="rId11"/>
          <a:srcRect l="9224" t="7653" r="8307"/>
          <a:stretch/>
        </p:blipFill>
        <p:spPr>
          <a:xfrm>
            <a:off x="8319759" y="2415942"/>
            <a:ext cx="3799249" cy="3130420"/>
          </a:xfrm>
          <a:prstGeom prst="rect">
            <a:avLst/>
          </a:prstGeom>
        </p:spPr>
      </p:pic>
      <p:pic>
        <p:nvPicPr>
          <p:cNvPr id="8" name="Picture 7">
            <a:extLst>
              <a:ext uri="{FF2B5EF4-FFF2-40B4-BE49-F238E27FC236}">
                <a16:creationId xmlns:a16="http://schemas.microsoft.com/office/drawing/2014/main" id="{52D819D4-1ADC-834D-0D74-55A41BE222BA}"/>
              </a:ext>
            </a:extLst>
          </p:cNvPr>
          <p:cNvPicPr>
            <a:picLocks noChangeAspect="1"/>
          </p:cNvPicPr>
          <p:nvPr/>
        </p:nvPicPr>
        <p:blipFill>
          <a:blip r:embed="rId12"/>
          <a:stretch>
            <a:fillRect/>
          </a:stretch>
        </p:blipFill>
        <p:spPr>
          <a:xfrm>
            <a:off x="2472083" y="57288"/>
            <a:ext cx="7517938" cy="6858000"/>
          </a:xfrm>
          <a:prstGeom prst="rect">
            <a:avLst/>
          </a:prstGeom>
        </p:spPr>
      </p:pic>
      <p:sp>
        <p:nvSpPr>
          <p:cNvPr id="11" name="TextBox 10">
            <a:extLst>
              <a:ext uri="{FF2B5EF4-FFF2-40B4-BE49-F238E27FC236}">
                <a16:creationId xmlns:a16="http://schemas.microsoft.com/office/drawing/2014/main" id="{67E8E5E5-4BAB-3F23-16A0-DE312F0EC2EC}"/>
              </a:ext>
            </a:extLst>
          </p:cNvPr>
          <p:cNvSpPr txBox="1"/>
          <p:nvPr/>
        </p:nvSpPr>
        <p:spPr>
          <a:xfrm>
            <a:off x="3366542" y="4674432"/>
            <a:ext cx="3376964" cy="2308324"/>
          </a:xfrm>
          <a:prstGeom prst="rect">
            <a:avLst/>
          </a:prstGeom>
          <a:noFill/>
        </p:spPr>
        <p:txBody>
          <a:bodyPr wrap="square" rtlCol="0">
            <a:spAutoFit/>
          </a:bodyPr>
          <a:lstStyle/>
          <a:p>
            <a:pPr algn="ctr"/>
            <a:r>
              <a:rPr lang="en-US" sz="4800" b="1" dirty="0">
                <a:solidFill>
                  <a:schemeClr val="bg1"/>
                </a:solidFill>
              </a:rPr>
              <a:t>Severe Aortic Stenosis</a:t>
            </a:r>
          </a:p>
        </p:txBody>
      </p:sp>
      <p:sp>
        <p:nvSpPr>
          <p:cNvPr id="10" name="Rectangle 9">
            <a:extLst>
              <a:ext uri="{FF2B5EF4-FFF2-40B4-BE49-F238E27FC236}">
                <a16:creationId xmlns:a16="http://schemas.microsoft.com/office/drawing/2014/main" id="{7AA549AF-468C-D683-94F0-4FC27E59F09D}"/>
              </a:ext>
            </a:extLst>
          </p:cNvPr>
          <p:cNvSpPr/>
          <p:nvPr/>
        </p:nvSpPr>
        <p:spPr>
          <a:xfrm>
            <a:off x="7192083" y="2222024"/>
            <a:ext cx="2527834" cy="3646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87798-A0D3-EE9D-2ECB-339ABE8DBDE5}"/>
              </a:ext>
            </a:extLst>
          </p:cNvPr>
          <p:cNvSpPr/>
          <p:nvPr/>
        </p:nvSpPr>
        <p:spPr>
          <a:xfrm>
            <a:off x="7192083" y="510551"/>
            <a:ext cx="2527834" cy="3646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2B4B47-33DA-7D42-8293-EB040150BB60}"/>
              </a:ext>
            </a:extLst>
          </p:cNvPr>
          <p:cNvSpPr/>
          <p:nvPr/>
        </p:nvSpPr>
        <p:spPr>
          <a:xfrm>
            <a:off x="7192083" y="1359819"/>
            <a:ext cx="2527834" cy="3646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0887A75-66E4-AC3E-56F8-556A4D681076}"/>
              </a:ext>
            </a:extLst>
          </p:cNvPr>
          <p:cNvPicPr>
            <a:picLocks noChangeAspect="1"/>
          </p:cNvPicPr>
          <p:nvPr/>
        </p:nvPicPr>
        <p:blipFill>
          <a:blip r:embed="rId1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17749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0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15"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7" repeatCount="indefinite"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video>
              <p:cMediaNode vol="80000" mute="1">
                <p:cTn id="43" repeatCount="indefinite" fill="hold" display="0">
                  <p:stCondLst>
                    <p:cond delay="indefinite"/>
                  </p:stCondLst>
                </p:cTn>
                <p:tgtEl>
                  <p:spTgt spid="5"/>
                </p:tgtEl>
              </p:cMediaNode>
            </p:vide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video>
              <p:cMediaNode vol="80000" mute="1">
                <p:cTn id="49" repeatCount="indefinite" fill="hold" display="0">
                  <p:stCondLst>
                    <p:cond delay="indefinite"/>
                  </p:stCondLst>
                </p:cTn>
                <p:tgtEl>
                  <p:spTgt spid="6"/>
                </p:tgtEl>
              </p:cMediaNode>
            </p:vide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P spid="1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C2B5A4-2B91-D8D3-D9B1-0F6CBAF65DDF}"/>
              </a:ext>
            </a:extLst>
          </p:cNvPr>
          <p:cNvSpPr>
            <a:spLocks noGrp="1"/>
          </p:cNvSpPr>
          <p:nvPr>
            <p:ph idx="1"/>
          </p:nvPr>
        </p:nvSpPr>
        <p:spPr>
          <a:xfrm>
            <a:off x="-67056" y="2055813"/>
            <a:ext cx="1475423" cy="4351338"/>
          </a:xfrm>
        </p:spPr>
        <p:txBody>
          <a:bodyPr>
            <a:normAutofit/>
          </a:bodyPr>
          <a:lstStyle/>
          <a:p>
            <a:r>
              <a:rPr lang="en-US" sz="2000"/>
              <a:t>Stage A = at risk</a:t>
            </a:r>
          </a:p>
          <a:p>
            <a:endParaRPr lang="en-US" sz="2000"/>
          </a:p>
          <a:p>
            <a:r>
              <a:rPr lang="en-US" sz="2000"/>
              <a:t>Stage B = mild to moderate</a:t>
            </a:r>
          </a:p>
        </p:txBody>
      </p:sp>
      <p:pic>
        <p:nvPicPr>
          <p:cNvPr id="4098" name="Picture 2" descr="Aortic Stenosis - Cardio Guide">
            <a:extLst>
              <a:ext uri="{FF2B5EF4-FFF2-40B4-BE49-F238E27FC236}">
                <a16:creationId xmlns:a16="http://schemas.microsoft.com/office/drawing/2014/main" id="{B2E5971C-76DD-50D0-20A2-F88D9FB06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367" y="0"/>
            <a:ext cx="9210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F8C423-EB02-3D9B-DB2C-370EDCB8449B}"/>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4" name="TextBox 3">
            <a:extLst>
              <a:ext uri="{FF2B5EF4-FFF2-40B4-BE49-F238E27FC236}">
                <a16:creationId xmlns:a16="http://schemas.microsoft.com/office/drawing/2014/main" id="{7DBBD72C-07C9-2871-4ED5-7BD6E9FFAD51}"/>
              </a:ext>
            </a:extLst>
          </p:cNvPr>
          <p:cNvSpPr txBox="1"/>
          <p:nvPr/>
        </p:nvSpPr>
        <p:spPr>
          <a:xfrm>
            <a:off x="1840374" y="821802"/>
            <a:ext cx="1451295" cy="369332"/>
          </a:xfrm>
          <a:prstGeom prst="rect">
            <a:avLst/>
          </a:prstGeom>
          <a:noFill/>
        </p:spPr>
        <p:txBody>
          <a:bodyPr wrap="none" rtlCol="0">
            <a:spAutoFit/>
          </a:bodyPr>
          <a:lstStyle/>
          <a:p>
            <a:r>
              <a:rPr lang="en-US" dirty="0">
                <a:solidFill>
                  <a:srgbClr val="00B050"/>
                </a:solidFill>
              </a:rPr>
              <a:t>Go to surgery</a:t>
            </a:r>
          </a:p>
        </p:txBody>
      </p:sp>
      <p:sp>
        <p:nvSpPr>
          <p:cNvPr id="5" name="TextBox 4">
            <a:extLst>
              <a:ext uri="{FF2B5EF4-FFF2-40B4-BE49-F238E27FC236}">
                <a16:creationId xmlns:a16="http://schemas.microsoft.com/office/drawing/2014/main" id="{1FA6C9FB-5C2A-A7F9-9E74-865894686226}"/>
              </a:ext>
            </a:extLst>
          </p:cNvPr>
          <p:cNvSpPr txBox="1"/>
          <p:nvPr/>
        </p:nvSpPr>
        <p:spPr>
          <a:xfrm>
            <a:off x="1840373" y="2224268"/>
            <a:ext cx="1451295" cy="369332"/>
          </a:xfrm>
          <a:prstGeom prst="rect">
            <a:avLst/>
          </a:prstGeom>
          <a:noFill/>
        </p:spPr>
        <p:txBody>
          <a:bodyPr wrap="none" rtlCol="0">
            <a:spAutoFit/>
          </a:bodyPr>
          <a:lstStyle/>
          <a:p>
            <a:r>
              <a:rPr lang="en-US" dirty="0">
                <a:solidFill>
                  <a:srgbClr val="00B050"/>
                </a:solidFill>
              </a:rPr>
              <a:t>Go to surgery</a:t>
            </a:r>
          </a:p>
        </p:txBody>
      </p:sp>
      <p:sp>
        <p:nvSpPr>
          <p:cNvPr id="6" name="TextBox 5">
            <a:extLst>
              <a:ext uri="{FF2B5EF4-FFF2-40B4-BE49-F238E27FC236}">
                <a16:creationId xmlns:a16="http://schemas.microsoft.com/office/drawing/2014/main" id="{8898E95F-3BEE-0755-3FDD-B05A77EE3488}"/>
              </a:ext>
            </a:extLst>
          </p:cNvPr>
          <p:cNvSpPr txBox="1"/>
          <p:nvPr/>
        </p:nvSpPr>
        <p:spPr>
          <a:xfrm>
            <a:off x="1840372" y="3655235"/>
            <a:ext cx="2678682" cy="369332"/>
          </a:xfrm>
          <a:prstGeom prst="rect">
            <a:avLst/>
          </a:prstGeom>
          <a:noFill/>
        </p:spPr>
        <p:txBody>
          <a:bodyPr wrap="none" rtlCol="0">
            <a:spAutoFit/>
          </a:bodyPr>
          <a:lstStyle/>
          <a:p>
            <a:r>
              <a:rPr lang="en-US" dirty="0">
                <a:solidFill>
                  <a:schemeClr val="accent2">
                    <a:lumMod val="75000"/>
                  </a:schemeClr>
                </a:solidFill>
              </a:rPr>
              <a:t>Additional workup needed</a:t>
            </a:r>
          </a:p>
        </p:txBody>
      </p:sp>
      <p:sp>
        <p:nvSpPr>
          <p:cNvPr id="7" name="TextBox 6">
            <a:extLst>
              <a:ext uri="{FF2B5EF4-FFF2-40B4-BE49-F238E27FC236}">
                <a16:creationId xmlns:a16="http://schemas.microsoft.com/office/drawing/2014/main" id="{FCB1FDC1-39B8-EE5C-E514-287EC749684A}"/>
              </a:ext>
            </a:extLst>
          </p:cNvPr>
          <p:cNvSpPr txBox="1"/>
          <p:nvPr/>
        </p:nvSpPr>
        <p:spPr>
          <a:xfrm>
            <a:off x="1840372" y="5276872"/>
            <a:ext cx="2678682" cy="369332"/>
          </a:xfrm>
          <a:prstGeom prst="rect">
            <a:avLst/>
          </a:prstGeom>
          <a:noFill/>
        </p:spPr>
        <p:txBody>
          <a:bodyPr wrap="none" rtlCol="0">
            <a:spAutoFit/>
          </a:bodyPr>
          <a:lstStyle/>
          <a:p>
            <a:r>
              <a:rPr lang="en-US" dirty="0">
                <a:solidFill>
                  <a:schemeClr val="accent2">
                    <a:lumMod val="75000"/>
                  </a:schemeClr>
                </a:solidFill>
              </a:rPr>
              <a:t>Additional workup needed</a:t>
            </a:r>
          </a:p>
        </p:txBody>
      </p:sp>
    </p:spTree>
    <p:extLst>
      <p:ext uri="{BB962C8B-B14F-4D97-AF65-F5344CB8AC3E}">
        <p14:creationId xmlns:p14="http://schemas.microsoft.com/office/powerpoint/2010/main" val="22759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7A2E2-2F32-B2C1-E028-4E2B5F40B283}"/>
              </a:ext>
            </a:extLst>
          </p:cNvPr>
          <p:cNvSpPr>
            <a:spLocks noGrp="1"/>
          </p:cNvSpPr>
          <p:nvPr>
            <p:ph type="title"/>
          </p:nvPr>
        </p:nvSpPr>
        <p:spPr/>
        <p:txBody>
          <a:bodyPr/>
          <a:lstStyle/>
          <a:p>
            <a:r>
              <a:rPr lang="en-US" b="1">
                <a:solidFill>
                  <a:schemeClr val="bg1"/>
                </a:solidFill>
              </a:rPr>
              <a:t>Disclosures</a:t>
            </a:r>
          </a:p>
        </p:txBody>
      </p:sp>
      <p:sp>
        <p:nvSpPr>
          <p:cNvPr id="3" name="Content Placeholder 2">
            <a:extLst>
              <a:ext uri="{FF2B5EF4-FFF2-40B4-BE49-F238E27FC236}">
                <a16:creationId xmlns:a16="http://schemas.microsoft.com/office/drawing/2014/main" id="{D1A819AC-BC67-C4AF-FFA0-9A2159BA7400}"/>
              </a:ext>
            </a:extLst>
          </p:cNvPr>
          <p:cNvSpPr>
            <a:spLocks noGrp="1"/>
          </p:cNvSpPr>
          <p:nvPr>
            <p:ph idx="1"/>
          </p:nvPr>
        </p:nvSpPr>
        <p:spPr/>
        <p:txBody>
          <a:bodyPr/>
          <a:lstStyle/>
          <a:p>
            <a:pPr marL="0" indent="0">
              <a:buNone/>
            </a:pPr>
            <a:r>
              <a:rPr lang="en-US"/>
              <a:t>None</a:t>
            </a:r>
          </a:p>
        </p:txBody>
      </p:sp>
      <p:pic>
        <p:nvPicPr>
          <p:cNvPr id="4" name="Picture 3">
            <a:extLst>
              <a:ext uri="{FF2B5EF4-FFF2-40B4-BE49-F238E27FC236}">
                <a16:creationId xmlns:a16="http://schemas.microsoft.com/office/drawing/2014/main" id="{30212E79-069C-283B-E9FA-0DBE9D3693D3}"/>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236025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ortic Stenosis - Cardio Guide">
            <a:extLst>
              <a:ext uri="{FF2B5EF4-FFF2-40B4-BE49-F238E27FC236}">
                <a16:creationId xmlns:a16="http://schemas.microsoft.com/office/drawing/2014/main" id="{DCFC2516-AB9D-B467-B7C4-19B4F47CC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87" b="7119"/>
          <a:stretch>
            <a:fillRect/>
          </a:stretch>
        </p:blipFill>
        <p:spPr bwMode="auto">
          <a:xfrm>
            <a:off x="0" y="1724474"/>
            <a:ext cx="9507567" cy="5167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233AD-408C-257F-C333-F4F34444C3A3}"/>
              </a:ext>
            </a:extLst>
          </p:cNvPr>
          <p:cNvSpPr>
            <a:spLocks noGrp="1"/>
          </p:cNvSpPr>
          <p:nvPr>
            <p:ph type="title"/>
          </p:nvPr>
        </p:nvSpPr>
        <p:spPr/>
        <p:txBody>
          <a:bodyPr/>
          <a:lstStyle/>
          <a:p>
            <a:r>
              <a:rPr lang="en-US" b="1">
                <a:solidFill>
                  <a:schemeClr val="bg1"/>
                </a:solidFill>
              </a:rPr>
              <a:t>What is “</a:t>
            </a:r>
            <a:r>
              <a:rPr lang="en-US" b="1" err="1">
                <a:solidFill>
                  <a:schemeClr val="bg1"/>
                </a:solidFill>
              </a:rPr>
              <a:t>pseudostenosis</a:t>
            </a:r>
            <a:r>
              <a:rPr lang="en-US" b="1">
                <a:solidFill>
                  <a:schemeClr val="bg1"/>
                </a:solidFill>
              </a:rPr>
              <a:t>”?</a:t>
            </a:r>
          </a:p>
        </p:txBody>
      </p:sp>
      <p:sp>
        <p:nvSpPr>
          <p:cNvPr id="5" name="Rectangle 4">
            <a:extLst>
              <a:ext uri="{FF2B5EF4-FFF2-40B4-BE49-F238E27FC236}">
                <a16:creationId xmlns:a16="http://schemas.microsoft.com/office/drawing/2014/main" id="{B93997D7-D025-E9E4-9AAC-FB0547081439}"/>
              </a:ext>
            </a:extLst>
          </p:cNvPr>
          <p:cNvSpPr/>
          <p:nvPr/>
        </p:nvSpPr>
        <p:spPr>
          <a:xfrm>
            <a:off x="4787900" y="3524938"/>
            <a:ext cx="2209800" cy="33711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AD8319-B66B-F0C2-109D-7DA7E1D1E1B2}"/>
              </a:ext>
            </a:extLst>
          </p:cNvPr>
          <p:cNvSpPr txBox="1"/>
          <p:nvPr/>
        </p:nvSpPr>
        <p:spPr>
          <a:xfrm>
            <a:off x="486135" y="2755027"/>
            <a:ext cx="1451295" cy="369332"/>
          </a:xfrm>
          <a:prstGeom prst="rect">
            <a:avLst/>
          </a:prstGeom>
          <a:noFill/>
        </p:spPr>
        <p:txBody>
          <a:bodyPr wrap="none" rtlCol="0">
            <a:spAutoFit/>
          </a:bodyPr>
          <a:lstStyle/>
          <a:p>
            <a:r>
              <a:rPr lang="en-US" dirty="0">
                <a:solidFill>
                  <a:srgbClr val="00B050"/>
                </a:solidFill>
              </a:rPr>
              <a:t>Go to surgery</a:t>
            </a:r>
          </a:p>
        </p:txBody>
      </p:sp>
      <p:pic>
        <p:nvPicPr>
          <p:cNvPr id="7" name="Picture 6">
            <a:extLst>
              <a:ext uri="{FF2B5EF4-FFF2-40B4-BE49-F238E27FC236}">
                <a16:creationId xmlns:a16="http://schemas.microsoft.com/office/drawing/2014/main" id="{9879B5B0-51BD-7583-0414-ED86F1615656}"/>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9" name="TextBox 8">
            <a:extLst>
              <a:ext uri="{FF2B5EF4-FFF2-40B4-BE49-F238E27FC236}">
                <a16:creationId xmlns:a16="http://schemas.microsoft.com/office/drawing/2014/main" id="{A2D3135F-185D-5453-D7CF-1D8A62133988}"/>
              </a:ext>
            </a:extLst>
          </p:cNvPr>
          <p:cNvSpPr txBox="1"/>
          <p:nvPr/>
        </p:nvSpPr>
        <p:spPr>
          <a:xfrm>
            <a:off x="486134" y="4185994"/>
            <a:ext cx="2678682" cy="369332"/>
          </a:xfrm>
          <a:prstGeom prst="rect">
            <a:avLst/>
          </a:prstGeom>
          <a:noFill/>
        </p:spPr>
        <p:txBody>
          <a:bodyPr wrap="none" rtlCol="0">
            <a:spAutoFit/>
          </a:bodyPr>
          <a:lstStyle/>
          <a:p>
            <a:r>
              <a:rPr lang="en-US" dirty="0">
                <a:solidFill>
                  <a:schemeClr val="accent2">
                    <a:lumMod val="75000"/>
                  </a:schemeClr>
                </a:solidFill>
              </a:rPr>
              <a:t>Additional workup needed</a:t>
            </a:r>
          </a:p>
        </p:txBody>
      </p:sp>
      <p:sp>
        <p:nvSpPr>
          <p:cNvPr id="10" name="TextBox 9">
            <a:extLst>
              <a:ext uri="{FF2B5EF4-FFF2-40B4-BE49-F238E27FC236}">
                <a16:creationId xmlns:a16="http://schemas.microsoft.com/office/drawing/2014/main" id="{A6BECAB5-45B0-4696-CFF5-B2378C7FEC97}"/>
              </a:ext>
            </a:extLst>
          </p:cNvPr>
          <p:cNvSpPr txBox="1"/>
          <p:nvPr/>
        </p:nvSpPr>
        <p:spPr>
          <a:xfrm>
            <a:off x="486134" y="5807631"/>
            <a:ext cx="2678682" cy="369332"/>
          </a:xfrm>
          <a:prstGeom prst="rect">
            <a:avLst/>
          </a:prstGeom>
          <a:noFill/>
        </p:spPr>
        <p:txBody>
          <a:bodyPr wrap="none" rtlCol="0">
            <a:spAutoFit/>
          </a:bodyPr>
          <a:lstStyle/>
          <a:p>
            <a:r>
              <a:rPr lang="en-US" dirty="0">
                <a:solidFill>
                  <a:schemeClr val="accent2">
                    <a:lumMod val="75000"/>
                  </a:schemeClr>
                </a:solidFill>
              </a:rPr>
              <a:t>Additional workup needed</a:t>
            </a:r>
          </a:p>
        </p:txBody>
      </p:sp>
      <p:sp>
        <p:nvSpPr>
          <p:cNvPr id="6" name="Rectangle 5">
            <a:extLst>
              <a:ext uri="{FF2B5EF4-FFF2-40B4-BE49-F238E27FC236}">
                <a16:creationId xmlns:a16="http://schemas.microsoft.com/office/drawing/2014/main" id="{170A92BD-2AD0-6406-CA83-B9F0D945711C}"/>
              </a:ext>
            </a:extLst>
          </p:cNvPr>
          <p:cNvSpPr/>
          <p:nvPr/>
        </p:nvSpPr>
        <p:spPr>
          <a:xfrm>
            <a:off x="0" y="1724474"/>
            <a:ext cx="9420447" cy="17806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1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3DEC-4AFE-AC52-B235-621FED1E730D}"/>
              </a:ext>
            </a:extLst>
          </p:cNvPr>
          <p:cNvSpPr>
            <a:spLocks noGrp="1"/>
          </p:cNvSpPr>
          <p:nvPr>
            <p:ph type="title"/>
          </p:nvPr>
        </p:nvSpPr>
        <p:spPr>
          <a:xfrm>
            <a:off x="838200" y="365125"/>
            <a:ext cx="9977306" cy="1325563"/>
          </a:xfrm>
        </p:spPr>
        <p:txBody>
          <a:bodyPr/>
          <a:lstStyle/>
          <a:p>
            <a:r>
              <a:rPr lang="en-US" b="1">
                <a:solidFill>
                  <a:schemeClr val="bg1"/>
                </a:solidFill>
              </a:rPr>
              <a:t>D2: Low flow, Low Gradient with Reduced EF</a:t>
            </a:r>
          </a:p>
        </p:txBody>
      </p:sp>
      <p:sp>
        <p:nvSpPr>
          <p:cNvPr id="3" name="Content Placeholder 2">
            <a:extLst>
              <a:ext uri="{FF2B5EF4-FFF2-40B4-BE49-F238E27FC236}">
                <a16:creationId xmlns:a16="http://schemas.microsoft.com/office/drawing/2014/main" id="{65AD4D87-C643-2D17-63D8-375845459D5C}"/>
              </a:ext>
            </a:extLst>
          </p:cNvPr>
          <p:cNvSpPr>
            <a:spLocks noGrp="1"/>
          </p:cNvSpPr>
          <p:nvPr>
            <p:ph idx="1"/>
          </p:nvPr>
        </p:nvSpPr>
        <p:spPr>
          <a:xfrm>
            <a:off x="838200" y="1825625"/>
            <a:ext cx="5775325" cy="4351338"/>
          </a:xfrm>
        </p:spPr>
        <p:txBody>
          <a:bodyPr/>
          <a:lstStyle/>
          <a:p>
            <a:pPr marL="0" indent="0">
              <a:buNone/>
            </a:pPr>
            <a:r>
              <a:rPr lang="en-US" dirty="0"/>
              <a:t>Definition:</a:t>
            </a:r>
          </a:p>
          <a:p>
            <a:pPr lvl="1"/>
            <a:r>
              <a:rPr lang="en-US" dirty="0"/>
              <a:t>Effective AVA &lt;1.0 cm</a:t>
            </a:r>
            <a:r>
              <a:rPr lang="en-US" baseline="30000" dirty="0"/>
              <a:t>2</a:t>
            </a:r>
            <a:endParaRPr lang="en-US" dirty="0"/>
          </a:p>
          <a:p>
            <a:pPr lvl="1"/>
            <a:r>
              <a:rPr lang="en-US" dirty="0"/>
              <a:t>Mean aortic transvalvular pressure gradient &lt;40 mmHg</a:t>
            </a:r>
          </a:p>
          <a:p>
            <a:pPr lvl="1"/>
            <a:r>
              <a:rPr lang="en-US" b="1" u="sng" dirty="0">
                <a:solidFill>
                  <a:srgbClr val="FF0000"/>
                </a:solidFill>
              </a:rPr>
              <a:t>LV EF &lt;50%</a:t>
            </a:r>
          </a:p>
          <a:p>
            <a:pPr lvl="1"/>
            <a:r>
              <a:rPr lang="en-US" dirty="0" err="1"/>
              <a:t>SVi</a:t>
            </a:r>
            <a:r>
              <a:rPr lang="en-US" dirty="0"/>
              <a:t> &lt; 35 mL/m</a:t>
            </a:r>
            <a:r>
              <a:rPr lang="en-US" baseline="30000" dirty="0"/>
              <a:t>2</a:t>
            </a:r>
          </a:p>
          <a:p>
            <a:pPr marL="457200" lvl="1" indent="0">
              <a:buNone/>
            </a:pPr>
            <a:endParaRPr lang="en-US" baseline="30000" dirty="0"/>
          </a:p>
          <a:p>
            <a:pPr marL="457200" lvl="1" indent="0">
              <a:buNone/>
            </a:pPr>
            <a:endParaRPr lang="en-US" baseline="30000" dirty="0"/>
          </a:p>
          <a:p>
            <a:pPr marL="457200" lvl="1" indent="0">
              <a:buNone/>
            </a:pPr>
            <a:endParaRPr lang="en-US" baseline="30000" dirty="0"/>
          </a:p>
          <a:p>
            <a:pPr marL="0" indent="0">
              <a:buNone/>
            </a:pPr>
            <a:r>
              <a:rPr lang="en-US" dirty="0"/>
              <a:t>Next step in workup?</a:t>
            </a:r>
          </a:p>
          <a:p>
            <a:endParaRPr lang="en-US" dirty="0"/>
          </a:p>
        </p:txBody>
      </p:sp>
      <p:pic>
        <p:nvPicPr>
          <p:cNvPr id="4" name="Picture 3">
            <a:extLst>
              <a:ext uri="{FF2B5EF4-FFF2-40B4-BE49-F238E27FC236}">
                <a16:creationId xmlns:a16="http://schemas.microsoft.com/office/drawing/2014/main" id="{784083C3-77EA-9CFA-7C29-20A0BB3654BE}"/>
              </a:ext>
            </a:extLst>
          </p:cNvPr>
          <p:cNvPicPr>
            <a:picLocks noChangeAspect="1"/>
          </p:cNvPicPr>
          <p:nvPr/>
        </p:nvPicPr>
        <p:blipFill>
          <a:blip r:embed="rId3"/>
          <a:stretch>
            <a:fillRect/>
          </a:stretch>
        </p:blipFill>
        <p:spPr>
          <a:xfrm>
            <a:off x="10815506" y="365125"/>
            <a:ext cx="1076587" cy="1076587"/>
          </a:xfrm>
          <a:prstGeom prst="rect">
            <a:avLst/>
          </a:prstGeom>
        </p:spPr>
      </p:pic>
      <p:pic>
        <p:nvPicPr>
          <p:cNvPr id="1026" name="Picture 2" descr="Fragile Heart Stock Illustrations – 4,428 Fragile Heart Stock  Illustrations, Vectors &amp; Clipart - Dreamstime">
            <a:extLst>
              <a:ext uri="{FF2B5EF4-FFF2-40B4-BE49-F238E27FC236}">
                <a16:creationId xmlns:a16="http://schemas.microsoft.com/office/drawing/2014/main" id="{0BC8781B-C667-3B47-BAAF-62EE2EF1C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571" y="2351087"/>
            <a:ext cx="3337848" cy="330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83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4B34-9327-75E0-1A4C-92D092000588}"/>
              </a:ext>
            </a:extLst>
          </p:cNvPr>
          <p:cNvSpPr>
            <a:spLocks noGrp="1"/>
          </p:cNvSpPr>
          <p:nvPr>
            <p:ph type="title"/>
          </p:nvPr>
        </p:nvSpPr>
        <p:spPr>
          <a:xfrm>
            <a:off x="838200" y="365125"/>
            <a:ext cx="9843052" cy="1325563"/>
          </a:xfrm>
        </p:spPr>
        <p:txBody>
          <a:bodyPr/>
          <a:lstStyle/>
          <a:p>
            <a:r>
              <a:rPr lang="en-US" b="1">
                <a:solidFill>
                  <a:schemeClr val="bg1"/>
                </a:solidFill>
              </a:rPr>
              <a:t>Dobutamine stress echo!</a:t>
            </a:r>
          </a:p>
        </p:txBody>
      </p:sp>
      <p:sp>
        <p:nvSpPr>
          <p:cNvPr id="3" name="Content Placeholder 2">
            <a:extLst>
              <a:ext uri="{FF2B5EF4-FFF2-40B4-BE49-F238E27FC236}">
                <a16:creationId xmlns:a16="http://schemas.microsoft.com/office/drawing/2014/main" id="{2D24BB29-74C8-FE36-2CA6-23AE4338F56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773DDDE-BA57-882F-A542-86422D8DF310}"/>
              </a:ext>
            </a:extLst>
          </p:cNvPr>
          <p:cNvPicPr>
            <a:picLocks noChangeAspect="1"/>
          </p:cNvPicPr>
          <p:nvPr/>
        </p:nvPicPr>
        <p:blipFill>
          <a:blip r:embed="rId3"/>
          <a:srcRect r="27391" b="39292"/>
          <a:stretch>
            <a:fillRect/>
          </a:stretch>
        </p:blipFill>
        <p:spPr>
          <a:xfrm>
            <a:off x="812309" y="2224148"/>
            <a:ext cx="6698696" cy="3139321"/>
          </a:xfrm>
          <a:prstGeom prst="rect">
            <a:avLst/>
          </a:prstGeom>
        </p:spPr>
      </p:pic>
      <p:sp>
        <p:nvSpPr>
          <p:cNvPr id="6" name="TextBox 5">
            <a:extLst>
              <a:ext uri="{FF2B5EF4-FFF2-40B4-BE49-F238E27FC236}">
                <a16:creationId xmlns:a16="http://schemas.microsoft.com/office/drawing/2014/main" id="{ED65B719-F993-3885-4224-8747179B974B}"/>
              </a:ext>
            </a:extLst>
          </p:cNvPr>
          <p:cNvSpPr txBox="1"/>
          <p:nvPr/>
        </p:nvSpPr>
        <p:spPr>
          <a:xfrm>
            <a:off x="7511005" y="2224148"/>
            <a:ext cx="3842795" cy="3139321"/>
          </a:xfrm>
          <a:prstGeom prst="rect">
            <a:avLst/>
          </a:prstGeom>
          <a:noFill/>
        </p:spPr>
        <p:txBody>
          <a:bodyPr wrap="square">
            <a:spAutoFit/>
          </a:bodyPr>
          <a:lstStyle/>
          <a:p>
            <a:pPr marL="0" indent="0">
              <a:buNone/>
            </a:pPr>
            <a:r>
              <a:rPr lang="en-US" dirty="0"/>
              <a:t>Positive result:</a:t>
            </a:r>
          </a:p>
          <a:p>
            <a:r>
              <a:rPr lang="en-US" b="1" dirty="0"/>
              <a:t>Pseudo</a:t>
            </a:r>
            <a:r>
              <a:rPr lang="en-US" dirty="0"/>
              <a:t>: AVA increases to &gt;1.0 cm</a:t>
            </a:r>
            <a:r>
              <a:rPr lang="en-US" baseline="30000" dirty="0"/>
              <a:t>2</a:t>
            </a:r>
          </a:p>
          <a:p>
            <a:endParaRPr lang="en-US" dirty="0"/>
          </a:p>
          <a:p>
            <a:r>
              <a:rPr lang="en-US" b="1" dirty="0"/>
              <a:t>True</a:t>
            </a:r>
            <a:r>
              <a:rPr lang="en-US" dirty="0"/>
              <a:t>:</a:t>
            </a:r>
          </a:p>
          <a:p>
            <a:r>
              <a:rPr lang="en-US" dirty="0"/>
              <a:t>AVA stays &lt; 1.0 cm</a:t>
            </a:r>
            <a:r>
              <a:rPr lang="en-US" baseline="30000" dirty="0"/>
              <a:t>2</a:t>
            </a:r>
          </a:p>
          <a:p>
            <a:r>
              <a:rPr lang="en-US" dirty="0"/>
              <a:t>AND </a:t>
            </a:r>
          </a:p>
          <a:p>
            <a:r>
              <a:rPr lang="en-US" dirty="0"/>
              <a:t>AS jet ≥4.0 m/s or mean gradient &gt;30-40mmHg  </a:t>
            </a:r>
          </a:p>
          <a:p>
            <a:endParaRPr lang="en-US" dirty="0"/>
          </a:p>
          <a:p>
            <a:r>
              <a:rPr lang="en-US" dirty="0"/>
              <a:t>Contractile reserve: &gt;20% increase in SV from baseline</a:t>
            </a:r>
          </a:p>
        </p:txBody>
      </p:sp>
      <p:pic>
        <p:nvPicPr>
          <p:cNvPr id="7" name="Picture 6">
            <a:extLst>
              <a:ext uri="{FF2B5EF4-FFF2-40B4-BE49-F238E27FC236}">
                <a16:creationId xmlns:a16="http://schemas.microsoft.com/office/drawing/2014/main" id="{575060D6-AAF4-349E-EAFA-77018F07D56B}"/>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627195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FB92-EB89-04DF-C9B2-2E65C2C940DC}"/>
              </a:ext>
            </a:extLst>
          </p:cNvPr>
          <p:cNvSpPr>
            <a:spLocks noGrp="1"/>
          </p:cNvSpPr>
          <p:nvPr>
            <p:ph type="title"/>
          </p:nvPr>
        </p:nvSpPr>
        <p:spPr>
          <a:xfrm>
            <a:off x="838200" y="365125"/>
            <a:ext cx="9803296" cy="1325563"/>
          </a:xfrm>
        </p:spPr>
        <p:txBody>
          <a:bodyPr/>
          <a:lstStyle/>
          <a:p>
            <a:r>
              <a:rPr lang="en-US" b="1" dirty="0">
                <a:solidFill>
                  <a:schemeClr val="bg1"/>
                </a:solidFill>
              </a:rPr>
              <a:t>D3: Low flow, Low Gradient with Preserved EF (“Paradoxical AS”)</a:t>
            </a:r>
          </a:p>
        </p:txBody>
      </p:sp>
      <p:sp>
        <p:nvSpPr>
          <p:cNvPr id="4" name="Content Placeholder 2">
            <a:extLst>
              <a:ext uri="{FF2B5EF4-FFF2-40B4-BE49-F238E27FC236}">
                <a16:creationId xmlns:a16="http://schemas.microsoft.com/office/drawing/2014/main" id="{135F6388-A097-65B2-0583-7A7E3F4A4A2D}"/>
              </a:ext>
            </a:extLst>
          </p:cNvPr>
          <p:cNvSpPr txBox="1">
            <a:spLocks/>
          </p:cNvSpPr>
          <p:nvPr/>
        </p:nvSpPr>
        <p:spPr>
          <a:xfrm>
            <a:off x="4419600" y="2107406"/>
            <a:ext cx="69342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Seen most often in patients with </a:t>
            </a:r>
            <a:r>
              <a:rPr lang="en-US" b="1"/>
              <a:t>small, hypertrophied LVs</a:t>
            </a:r>
            <a:r>
              <a:rPr lang="en-US"/>
              <a:t> with </a:t>
            </a:r>
            <a:r>
              <a:rPr lang="en-US" b="1"/>
              <a:t>restricted diastolic filling</a:t>
            </a:r>
            <a:r>
              <a:rPr lang="en-US"/>
              <a:t> and </a:t>
            </a:r>
            <a:r>
              <a:rPr lang="en-US" b="1"/>
              <a:t>reduced stroke volume</a:t>
            </a:r>
            <a:r>
              <a:rPr lang="en-US"/>
              <a:t> (rather than impaired contractility)</a:t>
            </a:r>
          </a:p>
          <a:p>
            <a:pPr marL="0" indent="0">
              <a:buFont typeface="Arial" panose="020B0604020202020204" pitchFamily="34" charset="0"/>
              <a:buNone/>
            </a:pPr>
            <a:endParaRPr lang="en-US"/>
          </a:p>
          <a:p>
            <a:pPr marL="0" indent="0">
              <a:buFont typeface="Arial" panose="020B0604020202020204" pitchFamily="34" charset="0"/>
              <a:buNone/>
            </a:pPr>
            <a:r>
              <a:rPr lang="en-US"/>
              <a:t>Exacerbating factors</a:t>
            </a:r>
          </a:p>
          <a:p>
            <a:pPr lvl="1"/>
            <a:r>
              <a:rPr lang="en-US"/>
              <a:t>Measurement error (e.g., underestimation of LVOT area)</a:t>
            </a:r>
          </a:p>
          <a:p>
            <a:pPr lvl="1"/>
            <a:r>
              <a:rPr lang="en-US"/>
              <a:t>Severe HTN during exam</a:t>
            </a:r>
          </a:p>
          <a:p>
            <a:pPr marL="0" indent="0">
              <a:buFont typeface="Arial" panose="020B0604020202020204" pitchFamily="34" charset="0"/>
              <a:buNone/>
            </a:pPr>
            <a:endParaRPr lang="en-US"/>
          </a:p>
          <a:p>
            <a:pPr marL="0" indent="0">
              <a:buFont typeface="Arial" panose="020B0604020202020204" pitchFamily="34" charset="0"/>
              <a:buNone/>
            </a:pPr>
            <a:r>
              <a:rPr lang="en-US"/>
              <a:t>CT calcium score may be helpful here</a:t>
            </a:r>
          </a:p>
        </p:txBody>
      </p:sp>
      <p:pic>
        <p:nvPicPr>
          <p:cNvPr id="5" name="Picture 2">
            <a:extLst>
              <a:ext uri="{FF2B5EF4-FFF2-40B4-BE49-F238E27FC236}">
                <a16:creationId xmlns:a16="http://schemas.microsoft.com/office/drawing/2014/main" id="{CF0E5676-6814-B0D0-439E-CC87E16C01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25" t="4606" r="19685" b="24882"/>
          <a:stretch>
            <a:fillRect/>
          </a:stretch>
        </p:blipFill>
        <p:spPr bwMode="auto">
          <a:xfrm>
            <a:off x="0" y="1831849"/>
            <a:ext cx="4374628" cy="4626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EF38DD-0C5E-AE10-7B4B-F021C998DD86}"/>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79398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E920-1A3B-5146-8915-30C7BC15C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37A31-58D4-E93C-ACE5-186E696EA9D8}"/>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61D98401-DE51-9587-6775-9F94EFEC821F}"/>
              </a:ext>
            </a:extLst>
          </p:cNvPr>
          <p:cNvSpPr>
            <a:spLocks noGrp="1"/>
          </p:cNvSpPr>
          <p:nvPr>
            <p:ph idx="1"/>
          </p:nvPr>
        </p:nvSpPr>
        <p:spPr/>
        <p:txBody>
          <a:bodyPr>
            <a:normAutofit fontScale="92500"/>
          </a:bodyPr>
          <a:lstStyle/>
          <a:p>
            <a:pPr marL="514350" indent="-514350">
              <a:buFont typeface="+mj-lt"/>
              <a:buAutoNum type="arabicPeriod"/>
            </a:pPr>
            <a:r>
              <a:rPr lang="en-US" dirty="0">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dirty="0"/>
              <a:t>Define severe aortic stenosis by valve area and gradient. Describe </a:t>
            </a:r>
            <a:r>
              <a:rPr lang="en-US" dirty="0" err="1"/>
              <a:t>pseudostenosis</a:t>
            </a:r>
            <a:r>
              <a:rPr lang="en-US" dirty="0"/>
              <a:t> and how it is diagnosed. </a:t>
            </a:r>
          </a:p>
          <a:p>
            <a:pPr marL="514350" indent="-514350">
              <a:buFont typeface="+mj-lt"/>
              <a:buAutoNum type="arabicPeriod"/>
            </a:pPr>
            <a:r>
              <a:rPr lang="en-US" dirty="0">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dirty="0">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dirty="0">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FA37D1B3-7152-58A6-7B29-80220404C05E}"/>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654165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1745-81BD-F193-A5D1-4730B0684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7AC6D-9902-1E9F-A72F-92A602F8D4BD}"/>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511D2540-89D7-ACD6-22D4-095E7469FEBF}"/>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D2086EED-E16F-D2B0-AA3D-F8F15A119F82}"/>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260629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E6DC-90FE-FBA2-4250-F1CF7FF03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48F4E-7A2F-9D0F-76A9-540890E87A8D}"/>
              </a:ext>
            </a:extLst>
          </p:cNvPr>
          <p:cNvSpPr>
            <a:spLocks noGrp="1"/>
          </p:cNvSpPr>
          <p:nvPr>
            <p:ph type="title"/>
          </p:nvPr>
        </p:nvSpPr>
        <p:spPr>
          <a:xfrm>
            <a:off x="838199" y="365125"/>
            <a:ext cx="10515600" cy="1325563"/>
          </a:xfrm>
        </p:spPr>
        <p:txBody>
          <a:bodyPr/>
          <a:lstStyle/>
          <a:p>
            <a:r>
              <a:rPr lang="en-US" b="1">
                <a:solidFill>
                  <a:schemeClr val="bg1"/>
                </a:solidFill>
              </a:rPr>
              <a:t>Aortic Stenosis - Treatment</a:t>
            </a:r>
          </a:p>
        </p:txBody>
      </p:sp>
      <p:pic>
        <p:nvPicPr>
          <p:cNvPr id="2050" name="Picture 2">
            <a:extLst>
              <a:ext uri="{FF2B5EF4-FFF2-40B4-BE49-F238E27FC236}">
                <a16:creationId xmlns:a16="http://schemas.microsoft.com/office/drawing/2014/main" id="{E3F76266-2AAB-C781-D6C0-9BDF49214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640" y="1721545"/>
            <a:ext cx="7472719" cy="5150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87E0D1-EC47-AC00-E643-6CC920E40FB9}"/>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3" name="Rectangle 2">
            <a:extLst>
              <a:ext uri="{FF2B5EF4-FFF2-40B4-BE49-F238E27FC236}">
                <a16:creationId xmlns:a16="http://schemas.microsoft.com/office/drawing/2014/main" id="{6BD1725F-F485-49AB-9710-55A8AE7A5E48}"/>
              </a:ext>
            </a:extLst>
          </p:cNvPr>
          <p:cNvSpPr/>
          <p:nvPr/>
        </p:nvSpPr>
        <p:spPr>
          <a:xfrm>
            <a:off x="5957888" y="2414588"/>
            <a:ext cx="3874471" cy="4443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C090DD-B454-6835-B1DA-A299AD9DD5D6}"/>
              </a:ext>
            </a:extLst>
          </p:cNvPr>
          <p:cNvSpPr/>
          <p:nvPr/>
        </p:nvSpPr>
        <p:spPr>
          <a:xfrm>
            <a:off x="2083417" y="2383730"/>
            <a:ext cx="3874471" cy="44604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1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32480-FDF0-5C0D-9CD5-DD20FE8441DE}"/>
              </a:ext>
            </a:extLst>
          </p:cNvPr>
          <p:cNvSpPr>
            <a:spLocks noGrp="1"/>
          </p:cNvSpPr>
          <p:nvPr>
            <p:ph type="title"/>
          </p:nvPr>
        </p:nvSpPr>
        <p:spPr/>
        <p:txBody>
          <a:bodyPr/>
          <a:lstStyle/>
          <a:p>
            <a:r>
              <a:rPr lang="en-US" b="1">
                <a:solidFill>
                  <a:schemeClr val="bg1"/>
                </a:solidFill>
              </a:rPr>
              <a:t>SAVR or TAVI?</a:t>
            </a:r>
            <a:endParaRPr lang="en-US"/>
          </a:p>
        </p:txBody>
      </p:sp>
      <p:sp>
        <p:nvSpPr>
          <p:cNvPr id="6" name="Content Placeholder 5">
            <a:extLst>
              <a:ext uri="{FF2B5EF4-FFF2-40B4-BE49-F238E27FC236}">
                <a16:creationId xmlns:a16="http://schemas.microsoft.com/office/drawing/2014/main" id="{3601EA43-D006-D04A-2445-BEF47B59C912}"/>
              </a:ext>
            </a:extLst>
          </p:cNvPr>
          <p:cNvSpPr>
            <a:spLocks noGrp="1"/>
          </p:cNvSpPr>
          <p:nvPr>
            <p:ph sz="half" idx="1"/>
          </p:nvPr>
        </p:nvSpPr>
        <p:spPr/>
        <p:txBody>
          <a:bodyPr/>
          <a:lstStyle/>
          <a:p>
            <a:endParaRPr lang="en-US"/>
          </a:p>
        </p:txBody>
      </p:sp>
      <p:sp>
        <p:nvSpPr>
          <p:cNvPr id="8" name="Content Placeholder 7">
            <a:extLst>
              <a:ext uri="{FF2B5EF4-FFF2-40B4-BE49-F238E27FC236}">
                <a16:creationId xmlns:a16="http://schemas.microsoft.com/office/drawing/2014/main" id="{21E9E3E8-9900-06BD-8E48-F228F6FE3712}"/>
              </a:ext>
            </a:extLst>
          </p:cNvPr>
          <p:cNvSpPr>
            <a:spLocks noGrp="1"/>
          </p:cNvSpPr>
          <p:nvPr>
            <p:ph sz="half" idx="2"/>
          </p:nvPr>
        </p:nvSpPr>
        <p:spPr/>
        <p:txBody>
          <a:bodyPr/>
          <a:lstStyle/>
          <a:p>
            <a:endParaRPr lang="en-US"/>
          </a:p>
        </p:txBody>
      </p:sp>
      <p:pic>
        <p:nvPicPr>
          <p:cNvPr id="10" name="Picture 9">
            <a:extLst>
              <a:ext uri="{FF2B5EF4-FFF2-40B4-BE49-F238E27FC236}">
                <a16:creationId xmlns:a16="http://schemas.microsoft.com/office/drawing/2014/main" id="{6677F87C-4CEA-18D5-02DC-A91A839BEE50}"/>
              </a:ext>
            </a:extLst>
          </p:cNvPr>
          <p:cNvPicPr>
            <a:picLocks noChangeAspect="1"/>
          </p:cNvPicPr>
          <p:nvPr/>
        </p:nvPicPr>
        <p:blipFill>
          <a:blip r:embed="rId3"/>
          <a:stretch>
            <a:fillRect/>
          </a:stretch>
        </p:blipFill>
        <p:spPr>
          <a:xfrm>
            <a:off x="2581154" y="1734321"/>
            <a:ext cx="7065380" cy="5038097"/>
          </a:xfrm>
          <a:prstGeom prst="rect">
            <a:avLst/>
          </a:prstGeom>
        </p:spPr>
      </p:pic>
      <p:pic>
        <p:nvPicPr>
          <p:cNvPr id="14" name="Picture 13">
            <a:extLst>
              <a:ext uri="{FF2B5EF4-FFF2-40B4-BE49-F238E27FC236}">
                <a16:creationId xmlns:a16="http://schemas.microsoft.com/office/drawing/2014/main" id="{6475099A-1341-3247-812D-C3A717199BDD}"/>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802317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6578-AAC8-5D13-3769-F7D3DADDA3D4}"/>
              </a:ext>
            </a:extLst>
          </p:cNvPr>
          <p:cNvSpPr>
            <a:spLocks noGrp="1"/>
          </p:cNvSpPr>
          <p:nvPr>
            <p:ph type="title"/>
          </p:nvPr>
        </p:nvSpPr>
        <p:spPr/>
        <p:txBody>
          <a:bodyPr/>
          <a:lstStyle/>
          <a:p>
            <a:r>
              <a:rPr lang="en-US" b="1">
                <a:solidFill>
                  <a:schemeClr val="bg1"/>
                </a:solidFill>
              </a:rPr>
              <a:t>SAVR or TAVI?</a:t>
            </a:r>
            <a:endParaRPr lang="en-US"/>
          </a:p>
        </p:txBody>
      </p:sp>
      <p:sp>
        <p:nvSpPr>
          <p:cNvPr id="3" name="Content Placeholder 2">
            <a:extLst>
              <a:ext uri="{FF2B5EF4-FFF2-40B4-BE49-F238E27FC236}">
                <a16:creationId xmlns:a16="http://schemas.microsoft.com/office/drawing/2014/main" id="{647275CA-8E9C-7270-CAA7-29299A2133B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0E88FD6-A1CE-474A-0A5B-5D52E06D4724}"/>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039154D2-2FA6-F2E6-BDA1-714EDBF6FD17}"/>
              </a:ext>
            </a:extLst>
          </p:cNvPr>
          <p:cNvPicPr>
            <a:picLocks noChangeAspect="1"/>
          </p:cNvPicPr>
          <p:nvPr/>
        </p:nvPicPr>
        <p:blipFill>
          <a:blip r:embed="rId3"/>
          <a:stretch>
            <a:fillRect/>
          </a:stretch>
        </p:blipFill>
        <p:spPr>
          <a:xfrm>
            <a:off x="2581154" y="1882596"/>
            <a:ext cx="7029692" cy="4429304"/>
          </a:xfrm>
          <a:prstGeom prst="rect">
            <a:avLst/>
          </a:prstGeom>
        </p:spPr>
      </p:pic>
      <p:pic>
        <p:nvPicPr>
          <p:cNvPr id="7" name="Picture 6">
            <a:extLst>
              <a:ext uri="{FF2B5EF4-FFF2-40B4-BE49-F238E27FC236}">
                <a16:creationId xmlns:a16="http://schemas.microsoft.com/office/drawing/2014/main" id="{0309CB86-DB8B-BCFF-1D82-49F435E0C4FC}"/>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33933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17C2-B7E2-B791-FA25-A25673A5D705}"/>
              </a:ext>
            </a:extLst>
          </p:cNvPr>
          <p:cNvSpPr>
            <a:spLocks noGrp="1"/>
          </p:cNvSpPr>
          <p:nvPr>
            <p:ph type="title"/>
          </p:nvPr>
        </p:nvSpPr>
        <p:spPr/>
        <p:txBody>
          <a:bodyPr/>
          <a:lstStyle/>
          <a:p>
            <a:r>
              <a:rPr lang="en-US" b="1">
                <a:solidFill>
                  <a:schemeClr val="bg1"/>
                </a:solidFill>
              </a:rPr>
              <a:t>SAVR or TAVI?</a:t>
            </a:r>
            <a:endParaRPr lang="en-US"/>
          </a:p>
        </p:txBody>
      </p:sp>
      <p:sp>
        <p:nvSpPr>
          <p:cNvPr id="3" name="Content Placeholder 2">
            <a:extLst>
              <a:ext uri="{FF2B5EF4-FFF2-40B4-BE49-F238E27FC236}">
                <a16:creationId xmlns:a16="http://schemas.microsoft.com/office/drawing/2014/main" id="{5E8BFA96-6E0C-8726-C96B-25D7B69DA94D}"/>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F8530C0B-F08B-CAB3-960A-500F17BEDD1F}"/>
              </a:ext>
            </a:extLst>
          </p:cNvPr>
          <p:cNvPicPr>
            <a:picLocks noChangeAspect="1"/>
          </p:cNvPicPr>
          <p:nvPr/>
        </p:nvPicPr>
        <p:blipFill>
          <a:blip r:embed="rId3"/>
          <a:stretch>
            <a:fillRect/>
          </a:stretch>
        </p:blipFill>
        <p:spPr>
          <a:xfrm>
            <a:off x="10815506" y="365125"/>
            <a:ext cx="1076587" cy="1076587"/>
          </a:xfrm>
          <a:prstGeom prst="rect">
            <a:avLst/>
          </a:prstGeom>
        </p:spPr>
      </p:pic>
      <p:pic>
        <p:nvPicPr>
          <p:cNvPr id="8" name="Picture 7">
            <a:extLst>
              <a:ext uri="{FF2B5EF4-FFF2-40B4-BE49-F238E27FC236}">
                <a16:creationId xmlns:a16="http://schemas.microsoft.com/office/drawing/2014/main" id="{2A5D0C8D-BAC7-8F53-80B7-27964B30BBAA}"/>
              </a:ext>
            </a:extLst>
          </p:cNvPr>
          <p:cNvPicPr>
            <a:picLocks noChangeAspect="1"/>
          </p:cNvPicPr>
          <p:nvPr/>
        </p:nvPicPr>
        <p:blipFill>
          <a:blip r:embed="rId4"/>
          <a:stretch>
            <a:fillRect/>
          </a:stretch>
        </p:blipFill>
        <p:spPr>
          <a:xfrm>
            <a:off x="42441" y="1825625"/>
            <a:ext cx="6012084" cy="4240523"/>
          </a:xfrm>
          <a:prstGeom prst="rect">
            <a:avLst/>
          </a:prstGeom>
        </p:spPr>
      </p:pic>
      <p:grpSp>
        <p:nvGrpSpPr>
          <p:cNvPr id="11" name="Group 10">
            <a:extLst>
              <a:ext uri="{FF2B5EF4-FFF2-40B4-BE49-F238E27FC236}">
                <a16:creationId xmlns:a16="http://schemas.microsoft.com/office/drawing/2014/main" id="{F111A7A5-3871-5108-4FEA-2AC4745F1AF9}"/>
              </a:ext>
            </a:extLst>
          </p:cNvPr>
          <p:cNvGrpSpPr/>
          <p:nvPr/>
        </p:nvGrpSpPr>
        <p:grpSpPr>
          <a:xfrm>
            <a:off x="6130725" y="1825626"/>
            <a:ext cx="6012084" cy="3805692"/>
            <a:chOff x="6130725" y="1814051"/>
            <a:chExt cx="6012084" cy="3805692"/>
          </a:xfrm>
        </p:grpSpPr>
        <p:pic>
          <p:nvPicPr>
            <p:cNvPr id="9" name="Picture 8">
              <a:extLst>
                <a:ext uri="{FF2B5EF4-FFF2-40B4-BE49-F238E27FC236}">
                  <a16:creationId xmlns:a16="http://schemas.microsoft.com/office/drawing/2014/main" id="{90CD1873-A05E-9911-F1E6-3A636812A6DE}"/>
                </a:ext>
              </a:extLst>
            </p:cNvPr>
            <p:cNvPicPr>
              <a:picLocks noChangeAspect="1"/>
            </p:cNvPicPr>
            <p:nvPr/>
          </p:nvPicPr>
          <p:blipFill>
            <a:blip r:embed="rId4"/>
            <a:srcRect b="86226"/>
            <a:stretch>
              <a:fillRect/>
            </a:stretch>
          </p:blipFill>
          <p:spPr>
            <a:xfrm>
              <a:off x="6130725" y="1814051"/>
              <a:ext cx="6012084" cy="584096"/>
            </a:xfrm>
            <a:prstGeom prst="rect">
              <a:avLst/>
            </a:prstGeom>
          </p:spPr>
        </p:pic>
        <p:pic>
          <p:nvPicPr>
            <p:cNvPr id="10" name="Picture 9">
              <a:extLst>
                <a:ext uri="{FF2B5EF4-FFF2-40B4-BE49-F238E27FC236}">
                  <a16:creationId xmlns:a16="http://schemas.microsoft.com/office/drawing/2014/main" id="{E959CBC7-1226-9B19-DCF2-0BF9F2A0138D}"/>
                </a:ext>
              </a:extLst>
            </p:cNvPr>
            <p:cNvPicPr>
              <a:picLocks noChangeAspect="1"/>
            </p:cNvPicPr>
            <p:nvPr/>
          </p:nvPicPr>
          <p:blipFill>
            <a:blip r:embed="rId5"/>
            <a:stretch>
              <a:fillRect/>
            </a:stretch>
          </p:blipFill>
          <p:spPr>
            <a:xfrm>
              <a:off x="6130725" y="2126020"/>
              <a:ext cx="6012084" cy="3493723"/>
            </a:xfrm>
            <a:prstGeom prst="rect">
              <a:avLst/>
            </a:prstGeom>
          </p:spPr>
        </p:pic>
      </p:grpSp>
    </p:spTree>
    <p:extLst>
      <p:ext uri="{BB962C8B-B14F-4D97-AF65-F5344CB8AC3E}">
        <p14:creationId xmlns:p14="http://schemas.microsoft.com/office/powerpoint/2010/main" val="35618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41A0A-935A-5A3A-B6A1-071CDDBDD4E2}"/>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ED8A76F3-A277-F964-A365-FB7DFFCEEEB0}"/>
              </a:ext>
            </a:extLst>
          </p:cNvPr>
          <p:cNvSpPr>
            <a:spLocks noGrp="1"/>
          </p:cNvSpPr>
          <p:nvPr>
            <p:ph idx="1"/>
          </p:nvPr>
        </p:nvSpPr>
        <p:spPr/>
        <p:txBody>
          <a:bodyPr>
            <a:normAutofit fontScale="92500"/>
          </a:bodyPr>
          <a:lstStyle/>
          <a:p>
            <a:pPr marL="514350" indent="-514350">
              <a:buFont typeface="+mj-lt"/>
              <a:buAutoNum type="arabicPeriod"/>
            </a:pPr>
            <a:r>
              <a:rPr lang="en-US"/>
              <a:t>List several causes of aortic stenosis and describe the physical exam findings of aortic stenosis.</a:t>
            </a:r>
          </a:p>
          <a:p>
            <a:pPr marL="514350" indent="-514350">
              <a:buFont typeface="+mj-lt"/>
              <a:buAutoNum type="arabicPeriod"/>
            </a:pPr>
            <a:r>
              <a:rPr lang="en-US"/>
              <a:t>Define severe aortic stenosis by valve area and gradient. Describe </a:t>
            </a:r>
            <a:r>
              <a:rPr lang="en-US" err="1"/>
              <a:t>pseudostenosis</a:t>
            </a:r>
            <a:r>
              <a:rPr lang="en-US"/>
              <a:t> and how it is diagnosed. </a:t>
            </a:r>
          </a:p>
          <a:p>
            <a:pPr marL="514350" indent="-514350">
              <a:buFont typeface="+mj-lt"/>
              <a:buAutoNum type="arabicPeriod"/>
            </a:pPr>
            <a:r>
              <a:rPr lang="en-US"/>
              <a:t>Describe the Class I indications for aortic valve replacement. What is the indication for TAVR rather than SAVR? </a:t>
            </a:r>
          </a:p>
          <a:p>
            <a:pPr marL="514350" indent="-514350">
              <a:buFont typeface="+mj-lt"/>
              <a:buAutoNum type="arabicPeriod"/>
            </a:pPr>
            <a:r>
              <a:rPr lang="en-US"/>
              <a:t>List several causes for acute and chronic aortic regurgitation and describe the physical examination findings and treatment of aortic regurgitation. </a:t>
            </a:r>
          </a:p>
          <a:p>
            <a:pPr marL="514350" indent="-514350">
              <a:buFont typeface="+mj-lt"/>
              <a:buAutoNum type="arabicPeriod"/>
            </a:pPr>
            <a:r>
              <a:rPr lang="en-US"/>
              <a:t>Describe the Class I indications for aortic valve replacement in aortic valve regurgitation.</a:t>
            </a:r>
          </a:p>
        </p:txBody>
      </p:sp>
      <p:pic>
        <p:nvPicPr>
          <p:cNvPr id="4" name="Picture 3">
            <a:extLst>
              <a:ext uri="{FF2B5EF4-FFF2-40B4-BE49-F238E27FC236}">
                <a16:creationId xmlns:a16="http://schemas.microsoft.com/office/drawing/2014/main" id="{73CF0BF8-5A41-59CD-6C66-BCCEB17594D4}"/>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37951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EA30-0820-ECC9-24B4-BA36BBD14D64}"/>
              </a:ext>
            </a:extLst>
          </p:cNvPr>
          <p:cNvSpPr>
            <a:spLocks noGrp="1"/>
          </p:cNvSpPr>
          <p:nvPr>
            <p:ph type="title"/>
          </p:nvPr>
        </p:nvSpPr>
        <p:spPr/>
        <p:txBody>
          <a:bodyPr/>
          <a:lstStyle/>
          <a:p>
            <a:r>
              <a:rPr lang="en-US" b="1" dirty="0">
                <a:solidFill>
                  <a:schemeClr val="bg1"/>
                </a:solidFill>
              </a:rPr>
              <a:t>In General</a:t>
            </a:r>
          </a:p>
        </p:txBody>
      </p:sp>
      <p:sp>
        <p:nvSpPr>
          <p:cNvPr id="3" name="Content Placeholder 2">
            <a:extLst>
              <a:ext uri="{FF2B5EF4-FFF2-40B4-BE49-F238E27FC236}">
                <a16:creationId xmlns:a16="http://schemas.microsoft.com/office/drawing/2014/main" id="{4F5F39BC-1BD2-5ABB-1425-DFD74587A282}"/>
              </a:ext>
            </a:extLst>
          </p:cNvPr>
          <p:cNvSpPr>
            <a:spLocks noGrp="1"/>
          </p:cNvSpPr>
          <p:nvPr>
            <p:ph sz="half" idx="1"/>
          </p:nvPr>
        </p:nvSpPr>
        <p:spPr/>
        <p:txBody>
          <a:bodyPr/>
          <a:lstStyle/>
          <a:p>
            <a:pPr marL="0" indent="0">
              <a:buNone/>
            </a:pPr>
            <a:r>
              <a:rPr lang="en-US" dirty="0"/>
              <a:t>SAVR is good for:</a:t>
            </a:r>
          </a:p>
          <a:p>
            <a:pPr>
              <a:buFontTx/>
              <a:buChar char="-"/>
            </a:pPr>
            <a:r>
              <a:rPr lang="en-US" dirty="0"/>
              <a:t>Young (&lt;65)</a:t>
            </a:r>
          </a:p>
          <a:p>
            <a:pPr>
              <a:buFontTx/>
              <a:buChar char="-"/>
            </a:pPr>
            <a:r>
              <a:rPr lang="en-US" dirty="0"/>
              <a:t>Spry</a:t>
            </a:r>
          </a:p>
          <a:p>
            <a:pPr>
              <a:buFontTx/>
              <a:buChar char="-"/>
            </a:pPr>
            <a:r>
              <a:rPr lang="en-US" dirty="0"/>
              <a:t>Complex valve anatomy (e.g., BAV, Rheumatic valve </a:t>
            </a:r>
            <a:r>
              <a:rPr lang="en-US" dirty="0" err="1"/>
              <a:t>dz</a:t>
            </a:r>
            <a:r>
              <a:rPr lang="en-US" dirty="0"/>
              <a:t>)</a:t>
            </a:r>
          </a:p>
          <a:p>
            <a:pPr>
              <a:buFontTx/>
              <a:buChar char="-"/>
            </a:pPr>
            <a:r>
              <a:rPr lang="en-US" dirty="0"/>
              <a:t>Concurrent CV disease (e.g. aortic dilation, MR, </a:t>
            </a:r>
            <a:r>
              <a:rPr lang="en-US" dirty="0" err="1"/>
              <a:t>mvCAD</a:t>
            </a:r>
            <a:r>
              <a:rPr lang="en-US" dirty="0"/>
              <a:t>)</a:t>
            </a:r>
          </a:p>
          <a:p>
            <a:pPr>
              <a:buFontTx/>
              <a:buChar char="-"/>
            </a:pPr>
            <a:r>
              <a:rPr lang="en-US" dirty="0"/>
              <a:t>Low surgical risk (STS)</a:t>
            </a:r>
          </a:p>
          <a:p>
            <a:pPr>
              <a:buFontTx/>
              <a:buChar char="-"/>
            </a:pPr>
            <a:endParaRPr lang="en-US" dirty="0"/>
          </a:p>
        </p:txBody>
      </p:sp>
      <p:sp>
        <p:nvSpPr>
          <p:cNvPr id="4" name="Content Placeholder 3">
            <a:extLst>
              <a:ext uri="{FF2B5EF4-FFF2-40B4-BE49-F238E27FC236}">
                <a16:creationId xmlns:a16="http://schemas.microsoft.com/office/drawing/2014/main" id="{3713887A-D507-6192-E590-0CAD9EA8354F}"/>
              </a:ext>
            </a:extLst>
          </p:cNvPr>
          <p:cNvSpPr>
            <a:spLocks noGrp="1"/>
          </p:cNvSpPr>
          <p:nvPr>
            <p:ph sz="half" idx="2"/>
          </p:nvPr>
        </p:nvSpPr>
        <p:spPr/>
        <p:txBody>
          <a:bodyPr/>
          <a:lstStyle/>
          <a:p>
            <a:pPr marL="0" indent="0">
              <a:buNone/>
            </a:pPr>
            <a:r>
              <a:rPr lang="en-US" dirty="0"/>
              <a:t>TAVI is good for:</a:t>
            </a:r>
          </a:p>
          <a:p>
            <a:pPr>
              <a:buFontTx/>
              <a:buChar char="-"/>
            </a:pPr>
            <a:r>
              <a:rPr lang="en-US" dirty="0"/>
              <a:t>Old (&gt;80)</a:t>
            </a:r>
          </a:p>
          <a:p>
            <a:pPr>
              <a:buFontTx/>
              <a:buChar char="-"/>
            </a:pPr>
            <a:r>
              <a:rPr lang="en-US" dirty="0"/>
              <a:t>Frail</a:t>
            </a:r>
          </a:p>
          <a:p>
            <a:pPr>
              <a:buFontTx/>
              <a:buChar char="-"/>
            </a:pPr>
            <a:r>
              <a:rPr lang="en-US" dirty="0"/>
              <a:t>Straight-forward valve anatomy</a:t>
            </a:r>
          </a:p>
          <a:p>
            <a:pPr>
              <a:buFontTx/>
              <a:buChar char="-"/>
            </a:pPr>
            <a:r>
              <a:rPr lang="en-US" dirty="0"/>
              <a:t>Little/no concurrent CV disease</a:t>
            </a:r>
          </a:p>
          <a:p>
            <a:pPr>
              <a:buFontTx/>
              <a:buChar char="-"/>
            </a:pPr>
            <a:r>
              <a:rPr lang="en-US" dirty="0"/>
              <a:t>High surgical risk</a:t>
            </a:r>
          </a:p>
        </p:txBody>
      </p:sp>
      <p:pic>
        <p:nvPicPr>
          <p:cNvPr id="5" name="Picture 4">
            <a:extLst>
              <a:ext uri="{FF2B5EF4-FFF2-40B4-BE49-F238E27FC236}">
                <a16:creationId xmlns:a16="http://schemas.microsoft.com/office/drawing/2014/main" id="{B6A84BB7-65BC-B352-4467-0D48B65A6065}"/>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570908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1. Aortic Stenosis: Case Discussion - Cardionerds">
            <a:extLst>
              <a:ext uri="{FF2B5EF4-FFF2-40B4-BE49-F238E27FC236}">
                <a16:creationId xmlns:a16="http://schemas.microsoft.com/office/drawing/2014/main" id="{58331A50-BF14-B491-116C-84CDF093F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5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92742-5206-D5E1-3FB7-070FBB481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BC96F-70B6-8CC2-C739-0E66E3E6AD4F}"/>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102DA067-E13F-23A0-FEDB-2948DC9104DC}"/>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7F4D778B-1575-C471-C7E9-A9A3141EB070}"/>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390353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EEC88-B4BB-230D-B41A-E25618C29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84113-0A8B-B291-89F6-5C26D5BDA95C}"/>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9C92A79C-C6FE-6687-90EC-83D9A8F81DF6}"/>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8B44EF78-84C5-44F6-AC6B-AC9E3667F2F7}"/>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364579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68712-FEED-B33B-A5FE-842AEE6F9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CA1AD-F2F7-8630-E62D-C584E1E24F70}"/>
              </a:ext>
            </a:extLst>
          </p:cNvPr>
          <p:cNvSpPr>
            <a:spLocks noGrp="1"/>
          </p:cNvSpPr>
          <p:nvPr>
            <p:ph type="title"/>
          </p:nvPr>
        </p:nvSpPr>
        <p:spPr/>
        <p:txBody>
          <a:bodyPr/>
          <a:lstStyle/>
          <a:p>
            <a:r>
              <a:rPr lang="en-US" b="1">
                <a:solidFill>
                  <a:schemeClr val="bg1"/>
                </a:solidFill>
              </a:rPr>
              <a:t>Case 2</a:t>
            </a:r>
          </a:p>
        </p:txBody>
      </p:sp>
      <p:sp>
        <p:nvSpPr>
          <p:cNvPr id="3" name="Content Placeholder 2">
            <a:extLst>
              <a:ext uri="{FF2B5EF4-FFF2-40B4-BE49-F238E27FC236}">
                <a16:creationId xmlns:a16="http://schemas.microsoft.com/office/drawing/2014/main" id="{D441ACE5-1EC6-1FA3-D541-CC444D762781}"/>
              </a:ext>
            </a:extLst>
          </p:cNvPr>
          <p:cNvSpPr>
            <a:spLocks noGrp="1"/>
          </p:cNvSpPr>
          <p:nvPr>
            <p:ph sz="half" idx="1"/>
          </p:nvPr>
        </p:nvSpPr>
        <p:spPr/>
        <p:txBody>
          <a:bodyPr vert="horz" lIns="91440" tIns="45720" rIns="91440" bIns="45720" rtlCol="0" anchor="t">
            <a:normAutofit lnSpcReduction="1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FC5C2404-CBAD-6977-407D-C4D0313AFA2A}"/>
              </a:ext>
            </a:extLst>
          </p:cNvPr>
          <p:cNvSpPr>
            <a:spLocks noGrp="1"/>
          </p:cNvSpPr>
          <p:nvPr>
            <p:ph sz="half" idx="2"/>
          </p:nvPr>
        </p:nvSpPr>
        <p:spPr>
          <a:xfrm>
            <a:off x="202131" y="1825625"/>
            <a:ext cx="11151669" cy="4351338"/>
          </a:xfrm>
        </p:spPr>
        <p:txBody>
          <a:bodyPr>
            <a:normAutofit lnSpcReduction="10000"/>
          </a:bodyPr>
          <a:lstStyle/>
          <a:p>
            <a:pPr marL="0" indent="0">
              <a:buNone/>
            </a:pPr>
            <a:r>
              <a:rPr lang="en-US"/>
              <a:t>A 40-year-old houseless man with history of MRSA wound infection is seen in the ED. </a:t>
            </a:r>
          </a:p>
          <a:p>
            <a:pPr marL="0" indent="0">
              <a:buNone/>
            </a:pPr>
            <a:endParaRPr lang="en-US"/>
          </a:p>
          <a:p>
            <a:pPr marL="0" indent="0">
              <a:buNone/>
            </a:pPr>
            <a:r>
              <a:rPr lang="en-US"/>
              <a:t>He is hemodynamically tenuous with BP 100/35, HR 105, Temp 39C and SpO2 88% on RA. LA is 4 and NT-pro BNP is 8000. He is started on broad-spectrum antibiotics.</a:t>
            </a:r>
          </a:p>
          <a:p>
            <a:endParaRPr lang="en-US"/>
          </a:p>
          <a:p>
            <a:pPr marL="0" indent="0">
              <a:buNone/>
            </a:pPr>
            <a:r>
              <a:rPr lang="en-US"/>
              <a:t>You are a master at POCUS and eager to show off your skills to your attending. Your lung exam shows numerous B-lines and your cardiac exam shows...</a:t>
            </a:r>
          </a:p>
        </p:txBody>
      </p:sp>
      <p:pic>
        <p:nvPicPr>
          <p:cNvPr id="5" name="Picture 4">
            <a:extLst>
              <a:ext uri="{FF2B5EF4-FFF2-40B4-BE49-F238E27FC236}">
                <a16:creationId xmlns:a16="http://schemas.microsoft.com/office/drawing/2014/main" id="{CE78A53B-C515-A35A-2CF9-C7B0620917D2}"/>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487417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 Recording 5">
            <a:hlinkClick r:id="" action="ppaction://media"/>
            <a:extLst>
              <a:ext uri="{FF2B5EF4-FFF2-40B4-BE49-F238E27FC236}">
                <a16:creationId xmlns:a16="http://schemas.microsoft.com/office/drawing/2014/main" id="{3544CEAA-291A-AA69-CEB2-95CA8FC92D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6525" y="0"/>
            <a:ext cx="9320213" cy="6858000"/>
          </a:xfrm>
          <a:prstGeom prst="rect">
            <a:avLst/>
          </a:prstGeom>
        </p:spPr>
      </p:pic>
      <p:pic>
        <p:nvPicPr>
          <p:cNvPr id="2" name="Picture 1">
            <a:extLst>
              <a:ext uri="{FF2B5EF4-FFF2-40B4-BE49-F238E27FC236}">
                <a16:creationId xmlns:a16="http://schemas.microsoft.com/office/drawing/2014/main" id="{E98C89C1-B501-E73A-3B07-F838F9D2D4DB}"/>
              </a:ext>
            </a:extLst>
          </p:cNvPr>
          <p:cNvPicPr>
            <a:picLocks noChangeAspect="1"/>
          </p:cNvPicPr>
          <p:nvPr/>
        </p:nvPicPr>
        <p:blipFill>
          <a:blip r:embed="rId5"/>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5235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creen Recording 6">
            <a:hlinkClick r:id="" action="ppaction://media"/>
            <a:extLst>
              <a:ext uri="{FF2B5EF4-FFF2-40B4-BE49-F238E27FC236}">
                <a16:creationId xmlns:a16="http://schemas.microsoft.com/office/drawing/2014/main" id="{A9F32564-E60D-7CFE-E5E6-47EC96AC7E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7307" y="0"/>
            <a:ext cx="9320213" cy="6858000"/>
          </a:xfrm>
          <a:prstGeom prst="rect">
            <a:avLst/>
          </a:prstGeom>
        </p:spPr>
      </p:pic>
      <p:pic>
        <p:nvPicPr>
          <p:cNvPr id="2" name="Picture 1">
            <a:extLst>
              <a:ext uri="{FF2B5EF4-FFF2-40B4-BE49-F238E27FC236}">
                <a16:creationId xmlns:a16="http://schemas.microsoft.com/office/drawing/2014/main" id="{915154A1-39D4-ED46-34BB-6CF1A3BDB779}"/>
              </a:ext>
            </a:extLst>
          </p:cNvPr>
          <p:cNvPicPr>
            <a:picLocks noChangeAspect="1"/>
          </p:cNvPicPr>
          <p:nvPr/>
        </p:nvPicPr>
        <p:blipFill>
          <a:blip r:embed="rId5"/>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56892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4F13-3B1F-4D3A-8185-750AB8DA5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FD429-5EF4-3DDB-AECF-9F4C9F72FAF0}"/>
              </a:ext>
            </a:extLst>
          </p:cNvPr>
          <p:cNvSpPr>
            <a:spLocks noGrp="1"/>
          </p:cNvSpPr>
          <p:nvPr>
            <p:ph type="title"/>
          </p:nvPr>
        </p:nvSpPr>
        <p:spPr/>
        <p:txBody>
          <a:bodyPr/>
          <a:lstStyle/>
          <a:p>
            <a:r>
              <a:rPr lang="en-US" b="1">
                <a:solidFill>
                  <a:schemeClr val="bg1"/>
                </a:solidFill>
              </a:rPr>
              <a:t>Question 3</a:t>
            </a:r>
          </a:p>
        </p:txBody>
      </p:sp>
      <p:sp>
        <p:nvSpPr>
          <p:cNvPr id="3" name="Content Placeholder 2">
            <a:extLst>
              <a:ext uri="{FF2B5EF4-FFF2-40B4-BE49-F238E27FC236}">
                <a16:creationId xmlns:a16="http://schemas.microsoft.com/office/drawing/2014/main" id="{1BD510B5-B3EE-55A7-9F5C-C6587A316364}"/>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7395BCD1-AEC0-C4CF-EDB0-6D074300FB73}"/>
              </a:ext>
            </a:extLst>
          </p:cNvPr>
          <p:cNvSpPr>
            <a:spLocks noGrp="1"/>
          </p:cNvSpPr>
          <p:nvPr>
            <p:ph sz="half" idx="2"/>
          </p:nvPr>
        </p:nvSpPr>
        <p:spPr>
          <a:xfrm>
            <a:off x="838200" y="1825624"/>
            <a:ext cx="10515600" cy="4867783"/>
          </a:xfrm>
        </p:spPr>
        <p:txBody>
          <a:bodyPr>
            <a:normAutofit/>
          </a:bodyPr>
          <a:lstStyle/>
          <a:p>
            <a:pPr marL="0" indent="0">
              <a:buNone/>
            </a:pPr>
            <a:r>
              <a:rPr lang="en-US"/>
              <a:t>What do you expect to hear on exam?</a:t>
            </a:r>
          </a:p>
          <a:p>
            <a:pPr marL="0" indent="0">
              <a:buNone/>
            </a:pPr>
            <a:endParaRPr lang="en-US"/>
          </a:p>
          <a:p>
            <a:pPr marL="0" indent="0">
              <a:buNone/>
            </a:pPr>
            <a:r>
              <a:rPr lang="en-US"/>
              <a:t>A) High pitched </a:t>
            </a:r>
            <a:r>
              <a:rPr lang="en-US" err="1"/>
              <a:t>holodiastolic</a:t>
            </a:r>
            <a:r>
              <a:rPr lang="en-US"/>
              <a:t> murmur</a:t>
            </a:r>
          </a:p>
          <a:p>
            <a:pPr marL="0" indent="0">
              <a:buNone/>
            </a:pPr>
            <a:r>
              <a:rPr lang="en-US"/>
              <a:t>B) Late peaking systolic murmur</a:t>
            </a:r>
          </a:p>
          <a:p>
            <a:pPr marL="0" indent="0">
              <a:buNone/>
            </a:pPr>
            <a:r>
              <a:rPr lang="en-US"/>
              <a:t>C) Diastolic rumble at the apex</a:t>
            </a:r>
          </a:p>
          <a:p>
            <a:pPr marL="0" indent="0">
              <a:buNone/>
            </a:pPr>
            <a:r>
              <a:rPr lang="en-US"/>
              <a:t>D) Soft S1</a:t>
            </a:r>
          </a:p>
        </p:txBody>
      </p:sp>
      <p:pic>
        <p:nvPicPr>
          <p:cNvPr id="5" name="Picture 4">
            <a:extLst>
              <a:ext uri="{FF2B5EF4-FFF2-40B4-BE49-F238E27FC236}">
                <a16:creationId xmlns:a16="http://schemas.microsoft.com/office/drawing/2014/main" id="{B64BD299-9B1B-2308-C680-CFB6DAB42454}"/>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04866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857A0-8F70-6D21-14F3-8A5332AA3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B15D4-191E-C543-DFCF-9279F0AA6045}"/>
              </a:ext>
            </a:extLst>
          </p:cNvPr>
          <p:cNvSpPr>
            <a:spLocks noGrp="1"/>
          </p:cNvSpPr>
          <p:nvPr>
            <p:ph type="title"/>
          </p:nvPr>
        </p:nvSpPr>
        <p:spPr/>
        <p:txBody>
          <a:bodyPr/>
          <a:lstStyle/>
          <a:p>
            <a:r>
              <a:rPr lang="en-US" b="1">
                <a:solidFill>
                  <a:schemeClr val="bg1"/>
                </a:solidFill>
              </a:rPr>
              <a:t>Question 3</a:t>
            </a:r>
          </a:p>
        </p:txBody>
      </p:sp>
      <p:sp>
        <p:nvSpPr>
          <p:cNvPr id="3" name="Content Placeholder 2">
            <a:extLst>
              <a:ext uri="{FF2B5EF4-FFF2-40B4-BE49-F238E27FC236}">
                <a16:creationId xmlns:a16="http://schemas.microsoft.com/office/drawing/2014/main" id="{374FBDCF-00F4-EB6A-7BC2-5AF5849A7C8B}"/>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F19E9E6C-EA10-A096-4BD3-EDAAF2AAEBF5}"/>
              </a:ext>
            </a:extLst>
          </p:cNvPr>
          <p:cNvSpPr>
            <a:spLocks noGrp="1"/>
          </p:cNvSpPr>
          <p:nvPr>
            <p:ph sz="half" idx="2"/>
          </p:nvPr>
        </p:nvSpPr>
        <p:spPr>
          <a:xfrm>
            <a:off x="838200" y="1825624"/>
            <a:ext cx="10515600" cy="4867783"/>
          </a:xfrm>
        </p:spPr>
        <p:txBody>
          <a:bodyPr>
            <a:normAutofit/>
          </a:bodyPr>
          <a:lstStyle/>
          <a:p>
            <a:pPr marL="0" indent="0">
              <a:buNone/>
            </a:pPr>
            <a:r>
              <a:rPr lang="en-US"/>
              <a:t>What do you expect to hear on exam?</a:t>
            </a:r>
          </a:p>
          <a:p>
            <a:pPr marL="0" indent="0">
              <a:buNone/>
            </a:pPr>
            <a:endParaRPr lang="en-US"/>
          </a:p>
          <a:p>
            <a:pPr marL="0" indent="0">
              <a:buNone/>
            </a:pPr>
            <a:r>
              <a:rPr lang="en-US"/>
              <a:t>A) High pitched </a:t>
            </a:r>
            <a:r>
              <a:rPr lang="en-US" err="1"/>
              <a:t>holodiastolic</a:t>
            </a:r>
            <a:r>
              <a:rPr lang="en-US"/>
              <a:t> murmur – Chronic AR, generally there is no murmur or a faint diastolic murmur</a:t>
            </a:r>
          </a:p>
          <a:p>
            <a:pPr marL="0" indent="0">
              <a:buNone/>
            </a:pPr>
            <a:r>
              <a:rPr lang="en-US"/>
              <a:t>B) Late peaking systolic murmur - AS</a:t>
            </a:r>
          </a:p>
          <a:p>
            <a:pPr marL="0" indent="0">
              <a:buNone/>
            </a:pPr>
            <a:r>
              <a:rPr lang="en-US"/>
              <a:t>C) Diastolic rumble at the apex - MS</a:t>
            </a:r>
          </a:p>
          <a:p>
            <a:pPr marL="0" indent="0">
              <a:buNone/>
            </a:pPr>
            <a:r>
              <a:rPr lang="en-US" b="1">
                <a:solidFill>
                  <a:srgbClr val="FF0000"/>
                </a:solidFill>
              </a:rPr>
              <a:t>D) Soft S1 -&gt; Acute AR due to premature closure of mitral valve</a:t>
            </a:r>
          </a:p>
          <a:p>
            <a:pPr marL="0" indent="0">
              <a:buNone/>
            </a:pPr>
            <a:endParaRPr lang="en-US" b="1">
              <a:solidFill>
                <a:srgbClr val="FF0000"/>
              </a:solidFill>
            </a:endParaRPr>
          </a:p>
          <a:p>
            <a:pPr marL="0" indent="0">
              <a:buNone/>
            </a:pPr>
            <a:r>
              <a:rPr lang="en-US" b="1">
                <a:solidFill>
                  <a:srgbClr val="FF0000"/>
                </a:solidFill>
              </a:rPr>
              <a:t>What do you do next?</a:t>
            </a:r>
          </a:p>
        </p:txBody>
      </p:sp>
      <p:pic>
        <p:nvPicPr>
          <p:cNvPr id="5" name="Picture 4">
            <a:extLst>
              <a:ext uri="{FF2B5EF4-FFF2-40B4-BE49-F238E27FC236}">
                <a16:creationId xmlns:a16="http://schemas.microsoft.com/office/drawing/2014/main" id="{1246E34C-5690-88D6-8B6A-B3D46097D385}"/>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46467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2392-0364-F2FD-4B25-135B12F65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26C80-79BB-0601-916D-C12EB0579F97}"/>
              </a:ext>
            </a:extLst>
          </p:cNvPr>
          <p:cNvSpPr>
            <a:spLocks noGrp="1"/>
          </p:cNvSpPr>
          <p:nvPr>
            <p:ph type="title"/>
          </p:nvPr>
        </p:nvSpPr>
        <p:spPr/>
        <p:txBody>
          <a:bodyPr/>
          <a:lstStyle/>
          <a:p>
            <a:r>
              <a:rPr lang="en-US" b="1">
                <a:solidFill>
                  <a:schemeClr val="bg1"/>
                </a:solidFill>
              </a:rPr>
              <a:t>Acute Aortic Regurgitation</a:t>
            </a:r>
          </a:p>
        </p:txBody>
      </p:sp>
      <p:sp>
        <p:nvSpPr>
          <p:cNvPr id="3" name="Content Placeholder 2">
            <a:extLst>
              <a:ext uri="{FF2B5EF4-FFF2-40B4-BE49-F238E27FC236}">
                <a16:creationId xmlns:a16="http://schemas.microsoft.com/office/drawing/2014/main" id="{39C95D9F-F6DA-9EE6-0566-0B3C75F0E75A}"/>
              </a:ext>
            </a:extLst>
          </p:cNvPr>
          <p:cNvSpPr>
            <a:spLocks noGrp="1"/>
          </p:cNvSpPr>
          <p:nvPr>
            <p:ph idx="1"/>
          </p:nvPr>
        </p:nvSpPr>
        <p:spPr>
          <a:xfrm>
            <a:off x="838200" y="2319401"/>
            <a:ext cx="10515600" cy="4351338"/>
          </a:xfrm>
        </p:spPr>
        <p:txBody>
          <a:bodyPr vert="horz" lIns="91440" tIns="45720" rIns="91440" bIns="45720" rtlCol="0" anchor="ctr">
            <a:normAutofit/>
          </a:bodyPr>
          <a:lstStyle/>
          <a:p>
            <a:pPr marL="457200" lvl="1" indent="0" algn="ctr">
              <a:buNone/>
            </a:pPr>
            <a:r>
              <a:rPr lang="en-US" sz="13800" b="1">
                <a:solidFill>
                  <a:srgbClr val="FF0000"/>
                </a:solidFill>
                <a:ea typeface="Calibri"/>
                <a:cs typeface="Calibri"/>
              </a:rPr>
              <a:t>Emergent Surgery</a:t>
            </a: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4" name="Picture 3">
            <a:extLst>
              <a:ext uri="{FF2B5EF4-FFF2-40B4-BE49-F238E27FC236}">
                <a16:creationId xmlns:a16="http://schemas.microsoft.com/office/drawing/2014/main" id="{846B533C-0E44-8FEE-5E12-673E3680C060}"/>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5478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6B97E-5F04-AD6A-0866-0EF0A842F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ECD73-123C-0084-2B32-A3C82E59D819}"/>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557B967E-8567-47F4-4209-B22F7A5B568C}"/>
              </a:ext>
            </a:extLst>
          </p:cNvPr>
          <p:cNvSpPr>
            <a:spLocks noGrp="1"/>
          </p:cNvSpPr>
          <p:nvPr>
            <p:ph idx="1"/>
          </p:nvPr>
        </p:nvSpPr>
        <p:spPr/>
        <p:txBody>
          <a:bodyPr>
            <a:normAutofit fontScale="92500"/>
          </a:bodyPr>
          <a:lstStyle/>
          <a:p>
            <a:pPr marL="514350" indent="-514350">
              <a:buFont typeface="+mj-lt"/>
              <a:buAutoNum type="arabicPeriod"/>
            </a:pPr>
            <a:r>
              <a:rPr lang="en-US"/>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708500D6-2DD4-88C5-CD12-02918874C834}"/>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917121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AAC3-4595-A0B8-ADB3-B8F98C382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DEED4-92C4-4D74-6A8D-15A4CA326386}"/>
              </a:ext>
            </a:extLst>
          </p:cNvPr>
          <p:cNvSpPr>
            <a:spLocks noGrp="1"/>
          </p:cNvSpPr>
          <p:nvPr>
            <p:ph type="title"/>
          </p:nvPr>
        </p:nvSpPr>
        <p:spPr/>
        <p:txBody>
          <a:bodyPr/>
          <a:lstStyle/>
          <a:p>
            <a:r>
              <a:rPr lang="en-US" b="1">
                <a:solidFill>
                  <a:schemeClr val="bg1"/>
                </a:solidFill>
              </a:rPr>
              <a:t>Acute Aortic Regurgitation</a:t>
            </a:r>
          </a:p>
        </p:txBody>
      </p:sp>
      <p:sp>
        <p:nvSpPr>
          <p:cNvPr id="3" name="Content Placeholder 2">
            <a:extLst>
              <a:ext uri="{FF2B5EF4-FFF2-40B4-BE49-F238E27FC236}">
                <a16:creationId xmlns:a16="http://schemas.microsoft.com/office/drawing/2014/main" id="{1934F100-AD61-6BE2-33F1-36B01DF4A9F9}"/>
              </a:ext>
            </a:extLst>
          </p:cNvPr>
          <p:cNvSpPr>
            <a:spLocks noGrp="1"/>
          </p:cNvSpPr>
          <p:nvPr>
            <p:ph idx="1"/>
          </p:nvPr>
        </p:nvSpPr>
        <p:spPr>
          <a:xfrm>
            <a:off x="838200" y="2319401"/>
            <a:ext cx="10515600" cy="4351338"/>
          </a:xfrm>
        </p:spPr>
        <p:txBody>
          <a:bodyPr vert="horz" lIns="91440" tIns="45720" rIns="91440" bIns="45720" rtlCol="0" anchor="ctr">
            <a:normAutofit fontScale="55000" lnSpcReduction="20000"/>
          </a:bodyPr>
          <a:lstStyle/>
          <a:p>
            <a:pPr marL="457200" lvl="1" indent="0" algn="ctr">
              <a:buNone/>
            </a:pPr>
            <a:r>
              <a:rPr lang="en-US" sz="13800" b="1" i="1" u="sng">
                <a:solidFill>
                  <a:srgbClr val="FF0000"/>
                </a:solidFill>
                <a:ea typeface="Calibri"/>
                <a:cs typeface="Calibri"/>
              </a:rPr>
              <a:t>Medical therapy ~75% mortality</a:t>
            </a:r>
          </a:p>
          <a:p>
            <a:pPr marL="457200" lvl="1" indent="0" algn="ctr">
              <a:buNone/>
            </a:pPr>
            <a:endParaRPr lang="en-US" sz="13800" b="1" i="1" u="sng">
              <a:solidFill>
                <a:srgbClr val="FF0000"/>
              </a:solidFill>
              <a:ea typeface="Calibri"/>
              <a:cs typeface="Calibri"/>
            </a:endParaRPr>
          </a:p>
          <a:p>
            <a:pPr marL="457200" lvl="1" indent="0" algn="ctr">
              <a:buNone/>
            </a:pPr>
            <a:r>
              <a:rPr lang="en-US" sz="13800" b="1" i="1" u="sng">
                <a:solidFill>
                  <a:srgbClr val="FF0000"/>
                </a:solidFill>
                <a:ea typeface="Calibri"/>
                <a:cs typeface="Calibri"/>
              </a:rPr>
              <a:t>Surgical treatment ~25% mortality</a:t>
            </a: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TextBox 3">
            <a:extLst>
              <a:ext uri="{FF2B5EF4-FFF2-40B4-BE49-F238E27FC236}">
                <a16:creationId xmlns:a16="http://schemas.microsoft.com/office/drawing/2014/main" id="{E9023BA4-E986-F3CD-5044-EE823D50BBCD}"/>
              </a:ext>
            </a:extLst>
          </p:cNvPr>
          <p:cNvSpPr txBox="1"/>
          <p:nvPr/>
        </p:nvSpPr>
        <p:spPr>
          <a:xfrm>
            <a:off x="100584" y="6464808"/>
            <a:ext cx="2816352" cy="369332"/>
          </a:xfrm>
          <a:prstGeom prst="rect">
            <a:avLst/>
          </a:prstGeom>
          <a:noFill/>
        </p:spPr>
        <p:txBody>
          <a:bodyPr wrap="square" rtlCol="0">
            <a:spAutoFit/>
          </a:bodyPr>
          <a:lstStyle/>
          <a:p>
            <a:r>
              <a:rPr lang="en-US" err="1"/>
              <a:t>Rigolin</a:t>
            </a:r>
            <a:r>
              <a:rPr lang="en-US"/>
              <a:t> VH et al. 2009. </a:t>
            </a:r>
          </a:p>
        </p:txBody>
      </p:sp>
      <p:pic>
        <p:nvPicPr>
          <p:cNvPr id="5" name="Picture 4">
            <a:extLst>
              <a:ext uri="{FF2B5EF4-FFF2-40B4-BE49-F238E27FC236}">
                <a16:creationId xmlns:a16="http://schemas.microsoft.com/office/drawing/2014/main" id="{85EED8CA-9499-ABF5-0B8E-DC395152F314}"/>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209300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493E-A3D2-8A34-B3E7-889F31BB7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C8148-BA5F-F417-7811-338022D2162D}"/>
              </a:ext>
            </a:extLst>
          </p:cNvPr>
          <p:cNvSpPr>
            <a:spLocks noGrp="1"/>
          </p:cNvSpPr>
          <p:nvPr>
            <p:ph type="title"/>
          </p:nvPr>
        </p:nvSpPr>
        <p:spPr/>
        <p:txBody>
          <a:bodyPr/>
          <a:lstStyle/>
          <a:p>
            <a:r>
              <a:rPr lang="en-US" b="1">
                <a:solidFill>
                  <a:schemeClr val="bg1"/>
                </a:solidFill>
              </a:rPr>
              <a:t>Acute Aortic Regurgitation</a:t>
            </a:r>
          </a:p>
        </p:txBody>
      </p:sp>
      <p:sp>
        <p:nvSpPr>
          <p:cNvPr id="3" name="Content Placeholder 2">
            <a:extLst>
              <a:ext uri="{FF2B5EF4-FFF2-40B4-BE49-F238E27FC236}">
                <a16:creationId xmlns:a16="http://schemas.microsoft.com/office/drawing/2014/main" id="{BFC47CE2-65D0-BEC7-4E0A-84D62D7245DA}"/>
              </a:ext>
            </a:extLst>
          </p:cNvPr>
          <p:cNvSpPr>
            <a:spLocks noGrp="1"/>
          </p:cNvSpPr>
          <p:nvPr>
            <p:ph idx="1"/>
          </p:nvPr>
        </p:nvSpPr>
        <p:spPr>
          <a:xfrm>
            <a:off x="838200" y="2319401"/>
            <a:ext cx="10515600" cy="4351338"/>
          </a:xfrm>
        </p:spPr>
        <p:txBody>
          <a:bodyPr vert="horz" lIns="91440" tIns="45720" rIns="91440" bIns="45720" rtlCol="0" anchor="t">
            <a:normAutofit fontScale="85000" lnSpcReduction="20000"/>
          </a:bodyPr>
          <a:lstStyle/>
          <a:p>
            <a:pPr marL="0" indent="0">
              <a:buNone/>
            </a:pPr>
            <a:r>
              <a:rPr lang="en-US" sz="4000" b="1" u="sng">
                <a:ea typeface="Calibri"/>
                <a:cs typeface="Calibri"/>
              </a:rPr>
              <a:t>Etiology</a:t>
            </a:r>
            <a:r>
              <a:rPr lang="en-US" sz="4000">
                <a:ea typeface="Calibri"/>
                <a:cs typeface="Calibri"/>
              </a:rPr>
              <a:t>: Endocarditis, dissection, transcatheter procedure or blunt trauma</a:t>
            </a:r>
          </a:p>
          <a:p>
            <a:pPr marL="0" indent="0">
              <a:buNone/>
            </a:pPr>
            <a:endParaRPr lang="en-US" sz="4000">
              <a:ea typeface="Calibri"/>
              <a:cs typeface="Calibri"/>
            </a:endParaRPr>
          </a:p>
          <a:p>
            <a:pPr marL="0" indent="0">
              <a:buNone/>
            </a:pPr>
            <a:r>
              <a:rPr lang="en-US" sz="4000" b="1" u="sng">
                <a:ea typeface="Calibri"/>
                <a:cs typeface="Calibri"/>
              </a:rPr>
              <a:t>Pathophysiology</a:t>
            </a:r>
            <a:r>
              <a:rPr lang="en-US" sz="4000">
                <a:ea typeface="Calibri"/>
                <a:cs typeface="Calibri"/>
              </a:rPr>
              <a:t>: Rapid regurgitation of blood into a normal sized LV that has not adapted leads to a large increase in LVEDP -&gt; non-compliant LV -&gt; low cardiac output -&gt; pulmonary edema.</a:t>
            </a:r>
          </a:p>
          <a:p>
            <a:pPr marL="0" indent="0">
              <a:buNone/>
            </a:pPr>
            <a:endParaRPr lang="en-US" sz="4000">
              <a:ea typeface="Calibri"/>
              <a:cs typeface="Calibri"/>
            </a:endParaRPr>
          </a:p>
          <a:p>
            <a:pPr marL="0" indent="0">
              <a:buNone/>
            </a:pPr>
            <a:r>
              <a:rPr lang="en-US" sz="4000">
                <a:ea typeface="Calibri"/>
                <a:cs typeface="Calibri"/>
              </a:rPr>
              <a:t>Beta-blockers, IABP, Impella and ECMO worsen the problem</a:t>
            </a: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4" name="Picture 3">
            <a:extLst>
              <a:ext uri="{FF2B5EF4-FFF2-40B4-BE49-F238E27FC236}">
                <a16:creationId xmlns:a16="http://schemas.microsoft.com/office/drawing/2014/main" id="{DF5BDCDA-8356-9442-786E-EC5F501D4789}"/>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33612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5BB5-B281-C4CE-EB4D-8902826DA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72B54-6296-291F-84E1-3EA027FCA26A}"/>
              </a:ext>
            </a:extLst>
          </p:cNvPr>
          <p:cNvSpPr>
            <a:spLocks noGrp="1"/>
          </p:cNvSpPr>
          <p:nvPr>
            <p:ph type="title"/>
          </p:nvPr>
        </p:nvSpPr>
        <p:spPr/>
        <p:txBody>
          <a:bodyPr/>
          <a:lstStyle/>
          <a:p>
            <a:r>
              <a:rPr lang="en-US" b="1">
                <a:solidFill>
                  <a:schemeClr val="bg1"/>
                </a:solidFill>
              </a:rPr>
              <a:t>Acute Aortic Regurgitation</a:t>
            </a:r>
          </a:p>
        </p:txBody>
      </p:sp>
      <p:sp>
        <p:nvSpPr>
          <p:cNvPr id="3" name="Content Placeholder 2">
            <a:extLst>
              <a:ext uri="{FF2B5EF4-FFF2-40B4-BE49-F238E27FC236}">
                <a16:creationId xmlns:a16="http://schemas.microsoft.com/office/drawing/2014/main" id="{D9101418-C7CE-48B1-23A6-F8704DB43709}"/>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6146" name="Picture 2" descr="Aortic Regurgitation - Pathophysiology&#10; • Early Mild ...">
            <a:extLst>
              <a:ext uri="{FF2B5EF4-FFF2-40B4-BE49-F238E27FC236}">
                <a16:creationId xmlns:a16="http://schemas.microsoft.com/office/drawing/2014/main" id="{9972DE8F-4ADD-1D44-8413-BAD6D652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601" y="1767623"/>
            <a:ext cx="8416798" cy="50903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0C67D7-E341-A65A-F027-62139AB2D9A0}"/>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6" name="Rectangle 5">
            <a:extLst>
              <a:ext uri="{FF2B5EF4-FFF2-40B4-BE49-F238E27FC236}">
                <a16:creationId xmlns:a16="http://schemas.microsoft.com/office/drawing/2014/main" id="{B3D76148-5D41-AD60-77A5-9D3AC86143ED}"/>
              </a:ext>
            </a:extLst>
          </p:cNvPr>
          <p:cNvSpPr/>
          <p:nvPr/>
        </p:nvSpPr>
        <p:spPr>
          <a:xfrm>
            <a:off x="1653324" y="2250410"/>
            <a:ext cx="4518878" cy="2302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3D7807-6931-D082-CDD3-4154D6C97724}"/>
              </a:ext>
            </a:extLst>
          </p:cNvPr>
          <p:cNvSpPr/>
          <p:nvPr/>
        </p:nvSpPr>
        <p:spPr>
          <a:xfrm>
            <a:off x="5926237" y="4620228"/>
            <a:ext cx="4378161" cy="2237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508669-0182-C65F-1852-84D587A082DA}"/>
              </a:ext>
            </a:extLst>
          </p:cNvPr>
          <p:cNvSpPr/>
          <p:nvPr/>
        </p:nvSpPr>
        <p:spPr>
          <a:xfrm>
            <a:off x="1594858" y="4620228"/>
            <a:ext cx="4378161" cy="2237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1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6027-310E-24BE-6174-A2141E07F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88F54-603D-835B-EE04-41345550269C}"/>
              </a:ext>
            </a:extLst>
          </p:cNvPr>
          <p:cNvSpPr>
            <a:spLocks noGrp="1"/>
          </p:cNvSpPr>
          <p:nvPr>
            <p:ph type="title"/>
          </p:nvPr>
        </p:nvSpPr>
        <p:spPr/>
        <p:txBody>
          <a:bodyPr/>
          <a:lstStyle/>
          <a:p>
            <a:r>
              <a:rPr lang="en-US" b="1">
                <a:solidFill>
                  <a:schemeClr val="bg1"/>
                </a:solidFill>
              </a:rPr>
              <a:t>Acute Aortic Regurgitation</a:t>
            </a:r>
          </a:p>
        </p:txBody>
      </p:sp>
      <p:sp>
        <p:nvSpPr>
          <p:cNvPr id="3" name="Content Placeholder 2">
            <a:extLst>
              <a:ext uri="{FF2B5EF4-FFF2-40B4-BE49-F238E27FC236}">
                <a16:creationId xmlns:a16="http://schemas.microsoft.com/office/drawing/2014/main" id="{72C504BC-5821-3280-2195-5AE0997CEF67}"/>
              </a:ext>
            </a:extLst>
          </p:cNvPr>
          <p:cNvSpPr>
            <a:spLocks noGrp="1"/>
          </p:cNvSpPr>
          <p:nvPr>
            <p:ph idx="1"/>
          </p:nvPr>
        </p:nvSpPr>
        <p:spPr>
          <a:xfrm>
            <a:off x="838200" y="2319401"/>
            <a:ext cx="10515600" cy="4351338"/>
          </a:xfrm>
        </p:spPr>
        <p:txBody>
          <a:bodyPr vert="horz" lIns="91440" tIns="45720" rIns="91440" bIns="45720" rtlCol="0" anchor="ctr">
            <a:normAutofit/>
          </a:bodyPr>
          <a:lstStyle/>
          <a:p>
            <a:pPr marL="457200" lvl="1" indent="0" algn="ctr">
              <a:buNone/>
            </a:pPr>
            <a:r>
              <a:rPr lang="en-US" sz="13800" b="1">
                <a:solidFill>
                  <a:srgbClr val="FF0000"/>
                </a:solidFill>
                <a:ea typeface="Calibri"/>
                <a:cs typeface="Calibri"/>
              </a:rPr>
              <a:t>Emergent Surgery</a:t>
            </a: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4" name="Picture 3">
            <a:extLst>
              <a:ext uri="{FF2B5EF4-FFF2-40B4-BE49-F238E27FC236}">
                <a16:creationId xmlns:a16="http://schemas.microsoft.com/office/drawing/2014/main" id="{E76093B1-2B18-5544-79B7-E6C8BADE53B0}"/>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9777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90964-BC09-418C-9E10-A697DA24B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43D8F-C6D7-D140-34CD-4BF8A883F011}"/>
              </a:ext>
            </a:extLst>
          </p:cNvPr>
          <p:cNvSpPr>
            <a:spLocks noGrp="1"/>
          </p:cNvSpPr>
          <p:nvPr>
            <p:ph type="title"/>
          </p:nvPr>
        </p:nvSpPr>
        <p:spPr/>
        <p:txBody>
          <a:bodyPr/>
          <a:lstStyle/>
          <a:p>
            <a:r>
              <a:rPr lang="en-US" b="1">
                <a:solidFill>
                  <a:schemeClr val="bg1"/>
                </a:solidFill>
              </a:rPr>
              <a:t>Chronic Aortic Regurgitation</a:t>
            </a:r>
          </a:p>
        </p:txBody>
      </p:sp>
      <p:sp>
        <p:nvSpPr>
          <p:cNvPr id="3" name="Content Placeholder 2">
            <a:extLst>
              <a:ext uri="{FF2B5EF4-FFF2-40B4-BE49-F238E27FC236}">
                <a16:creationId xmlns:a16="http://schemas.microsoft.com/office/drawing/2014/main" id="{B3B67018-B010-4303-B14E-ADF085C6D76D}"/>
              </a:ext>
            </a:extLst>
          </p:cNvPr>
          <p:cNvSpPr>
            <a:spLocks noGrp="1"/>
          </p:cNvSpPr>
          <p:nvPr>
            <p:ph sz="half" idx="1"/>
          </p:nvPr>
        </p:nvSpPr>
        <p:spPr/>
        <p:txBody>
          <a:bodyPr vert="horz" lIns="91440" tIns="45720" rIns="91440" bIns="45720" rtlCol="0" anchor="t">
            <a:normAutofit fontScale="85000" lnSpcReduction="2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D140089B-13A9-FFE2-2388-0B095505B256}"/>
              </a:ext>
            </a:extLst>
          </p:cNvPr>
          <p:cNvSpPr>
            <a:spLocks noGrp="1"/>
          </p:cNvSpPr>
          <p:nvPr>
            <p:ph sz="half" idx="2"/>
          </p:nvPr>
        </p:nvSpPr>
        <p:spPr>
          <a:xfrm>
            <a:off x="838200" y="1825624"/>
            <a:ext cx="10515600" cy="4822063"/>
          </a:xfrm>
        </p:spPr>
        <p:txBody>
          <a:bodyPr>
            <a:normAutofit fontScale="85000" lnSpcReduction="20000"/>
          </a:bodyPr>
          <a:lstStyle/>
          <a:p>
            <a:pPr marL="0" indent="0">
              <a:buNone/>
            </a:pPr>
            <a:r>
              <a:rPr lang="en-US"/>
              <a:t>Prevalence in the US is between 4.9% to 10%.</a:t>
            </a:r>
          </a:p>
          <a:p>
            <a:pPr marL="0" indent="0">
              <a:buNone/>
            </a:pPr>
            <a:endParaRPr lang="en-US"/>
          </a:p>
          <a:p>
            <a:pPr marL="0" indent="0">
              <a:buNone/>
            </a:pPr>
            <a:r>
              <a:rPr lang="en-US"/>
              <a:t>More common in men than women, increases with age.</a:t>
            </a:r>
          </a:p>
          <a:p>
            <a:pPr marL="0" indent="0">
              <a:buNone/>
            </a:pPr>
            <a:endParaRPr lang="en-US"/>
          </a:p>
          <a:p>
            <a:pPr marL="0" indent="0">
              <a:buNone/>
            </a:pPr>
            <a:r>
              <a:rPr lang="en-US"/>
              <a:t>Etiology:</a:t>
            </a:r>
          </a:p>
          <a:p>
            <a:pPr lvl="1"/>
            <a:r>
              <a:rPr lang="en-US"/>
              <a:t>Primary Valve disorder</a:t>
            </a:r>
          </a:p>
          <a:p>
            <a:pPr lvl="2"/>
            <a:r>
              <a:rPr lang="en-US"/>
              <a:t>Bicuspid</a:t>
            </a:r>
          </a:p>
          <a:p>
            <a:pPr lvl="2"/>
            <a:r>
              <a:rPr lang="en-US"/>
              <a:t>Calcific</a:t>
            </a:r>
          </a:p>
          <a:p>
            <a:pPr lvl="2"/>
            <a:r>
              <a:rPr lang="en-US"/>
              <a:t>Infective Endocarditis</a:t>
            </a:r>
          </a:p>
          <a:p>
            <a:pPr lvl="2"/>
            <a:r>
              <a:rPr lang="en-US"/>
              <a:t>Rheumatic (worldwide)</a:t>
            </a:r>
          </a:p>
          <a:p>
            <a:pPr lvl="1"/>
            <a:r>
              <a:rPr lang="en-US"/>
              <a:t>Aortic Root disorder</a:t>
            </a:r>
          </a:p>
          <a:p>
            <a:pPr lvl="2"/>
            <a:r>
              <a:rPr lang="en-US"/>
              <a:t>Bicuspid</a:t>
            </a:r>
          </a:p>
          <a:p>
            <a:pPr lvl="2"/>
            <a:r>
              <a:rPr lang="en-US"/>
              <a:t>Marfan</a:t>
            </a:r>
          </a:p>
          <a:p>
            <a:pPr lvl="2"/>
            <a:r>
              <a:rPr lang="en-US"/>
              <a:t>Ehlers-Danlos</a:t>
            </a:r>
          </a:p>
          <a:p>
            <a:pPr lvl="2"/>
            <a:r>
              <a:rPr lang="en-US"/>
              <a:t>HTN</a:t>
            </a:r>
          </a:p>
          <a:p>
            <a:pPr lvl="2"/>
            <a:r>
              <a:rPr lang="en-US"/>
              <a:t>Degenerative</a:t>
            </a:r>
          </a:p>
        </p:txBody>
      </p:sp>
      <p:pic>
        <p:nvPicPr>
          <p:cNvPr id="5122" name="Picture 2" descr="Aortic Regurgitation in Acute Type-A Aortic Dissection: A Clinical  Classification for the Perioperative Echocardiographer in the Era of the  Functional Aortic Annulus - ScienceDirect">
            <a:extLst>
              <a:ext uri="{FF2B5EF4-FFF2-40B4-BE49-F238E27FC236}">
                <a16:creationId xmlns:a16="http://schemas.microsoft.com/office/drawing/2014/main" id="{8A2A68AD-E8E3-2ABE-4D84-284BA3FD1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326" y="3242869"/>
            <a:ext cx="4830438" cy="3092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F17C9A-100F-1FB1-72CD-39C3CC4E18C5}"/>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638981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E1C1D-378B-6939-D046-F6EA4F542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84BD5-13CE-1C4E-35D5-95377D81214B}"/>
              </a:ext>
            </a:extLst>
          </p:cNvPr>
          <p:cNvSpPr>
            <a:spLocks noGrp="1"/>
          </p:cNvSpPr>
          <p:nvPr>
            <p:ph type="title"/>
          </p:nvPr>
        </p:nvSpPr>
        <p:spPr/>
        <p:txBody>
          <a:bodyPr/>
          <a:lstStyle/>
          <a:p>
            <a:r>
              <a:rPr lang="en-US" b="1">
                <a:solidFill>
                  <a:schemeClr val="bg1"/>
                </a:solidFill>
              </a:rPr>
              <a:t>Chronic Aortic Regurgitation</a:t>
            </a:r>
          </a:p>
        </p:txBody>
      </p:sp>
      <p:sp>
        <p:nvSpPr>
          <p:cNvPr id="3" name="Content Placeholder 2">
            <a:extLst>
              <a:ext uri="{FF2B5EF4-FFF2-40B4-BE49-F238E27FC236}">
                <a16:creationId xmlns:a16="http://schemas.microsoft.com/office/drawing/2014/main" id="{4A263053-A797-22B7-A836-549993CCE3C5}"/>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6146" name="Picture 2" descr="Aortic Regurgitation - Pathophysiology&#10; • Early Mild ...">
            <a:extLst>
              <a:ext uri="{FF2B5EF4-FFF2-40B4-BE49-F238E27FC236}">
                <a16:creationId xmlns:a16="http://schemas.microsoft.com/office/drawing/2014/main" id="{253C0D44-3B99-945C-9013-7183342DF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601" y="1767623"/>
            <a:ext cx="8416798" cy="50903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1BC7DE-4915-3479-B6C4-14804F5F1DE0}"/>
              </a:ext>
            </a:extLst>
          </p:cNvPr>
          <p:cNvPicPr>
            <a:picLocks noChangeAspect="1"/>
          </p:cNvPicPr>
          <p:nvPr/>
        </p:nvPicPr>
        <p:blipFill>
          <a:blip r:embed="rId4"/>
          <a:stretch>
            <a:fillRect/>
          </a:stretch>
        </p:blipFill>
        <p:spPr>
          <a:xfrm>
            <a:off x="10815506" y="365125"/>
            <a:ext cx="1076587" cy="1076587"/>
          </a:xfrm>
          <a:prstGeom prst="rect">
            <a:avLst/>
          </a:prstGeom>
        </p:spPr>
      </p:pic>
      <p:sp>
        <p:nvSpPr>
          <p:cNvPr id="5" name="Rectangle 4">
            <a:extLst>
              <a:ext uri="{FF2B5EF4-FFF2-40B4-BE49-F238E27FC236}">
                <a16:creationId xmlns:a16="http://schemas.microsoft.com/office/drawing/2014/main" id="{10DBFFD2-4671-5AC5-50CF-A4AC0C2F18B6}"/>
              </a:ext>
            </a:extLst>
          </p:cNvPr>
          <p:cNvSpPr/>
          <p:nvPr/>
        </p:nvSpPr>
        <p:spPr>
          <a:xfrm>
            <a:off x="6261904" y="2314937"/>
            <a:ext cx="4518878" cy="20718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1543D1-9A22-8D8E-DCD1-665E3C4F44BC}"/>
              </a:ext>
            </a:extLst>
          </p:cNvPr>
          <p:cNvSpPr/>
          <p:nvPr/>
        </p:nvSpPr>
        <p:spPr>
          <a:xfrm>
            <a:off x="5926237" y="4620228"/>
            <a:ext cx="4378161" cy="2237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DC8732-D9AD-433B-4069-3888C5D8211E}"/>
              </a:ext>
            </a:extLst>
          </p:cNvPr>
          <p:cNvSpPr/>
          <p:nvPr/>
        </p:nvSpPr>
        <p:spPr>
          <a:xfrm>
            <a:off x="1594858" y="4620228"/>
            <a:ext cx="4378161" cy="2237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8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C713-59C5-B002-11DD-6196A4C45678}"/>
              </a:ext>
            </a:extLst>
          </p:cNvPr>
          <p:cNvSpPr>
            <a:spLocks noGrp="1"/>
          </p:cNvSpPr>
          <p:nvPr>
            <p:ph type="title"/>
          </p:nvPr>
        </p:nvSpPr>
        <p:spPr/>
        <p:txBody>
          <a:bodyPr/>
          <a:lstStyle/>
          <a:p>
            <a:r>
              <a:rPr lang="en-US" b="1">
                <a:solidFill>
                  <a:schemeClr val="bg1"/>
                </a:solidFill>
              </a:rPr>
              <a:t>Aortic Regurgitation – Physical Exam</a:t>
            </a:r>
          </a:p>
        </p:txBody>
      </p:sp>
      <p:sp>
        <p:nvSpPr>
          <p:cNvPr id="3" name="Content Placeholder 2">
            <a:extLst>
              <a:ext uri="{FF2B5EF4-FFF2-40B4-BE49-F238E27FC236}">
                <a16:creationId xmlns:a16="http://schemas.microsoft.com/office/drawing/2014/main" id="{E8659E32-F494-BDD5-AA0A-42D61B431E66}"/>
              </a:ext>
            </a:extLst>
          </p:cNvPr>
          <p:cNvSpPr>
            <a:spLocks noGrp="1"/>
          </p:cNvSpPr>
          <p:nvPr>
            <p:ph idx="1"/>
          </p:nvPr>
        </p:nvSpPr>
        <p:spPr/>
        <p:txBody>
          <a:bodyPr>
            <a:normAutofit fontScale="92500" lnSpcReduction="10000"/>
          </a:bodyPr>
          <a:lstStyle/>
          <a:p>
            <a:pPr marL="0" indent="0">
              <a:buNone/>
            </a:pPr>
            <a:r>
              <a:rPr lang="en-US"/>
              <a:t>Murmur: Diastolic decrescendo</a:t>
            </a:r>
          </a:p>
          <a:p>
            <a:pPr marL="0" indent="0">
              <a:buNone/>
            </a:pPr>
            <a:r>
              <a:rPr lang="en-US"/>
              <a:t>Location: LLSB (valvular) or RLSB (dilated aorta)</a:t>
            </a:r>
          </a:p>
          <a:p>
            <a:pPr marL="0" indent="0">
              <a:buNone/>
            </a:pPr>
            <a:r>
              <a:rPr lang="en-US"/>
              <a:t>Radiation: None</a:t>
            </a:r>
          </a:p>
          <a:p>
            <a:pPr marL="0" indent="0">
              <a:buNone/>
            </a:pPr>
            <a:r>
              <a:rPr lang="en-US"/>
              <a:t>Associated findings:</a:t>
            </a:r>
          </a:p>
          <a:p>
            <a:pPr lvl="1"/>
            <a:r>
              <a:rPr lang="en-US"/>
              <a:t>Enlarged, displaced apical impulse</a:t>
            </a:r>
          </a:p>
          <a:p>
            <a:pPr lvl="1"/>
            <a:r>
              <a:rPr lang="en-US"/>
              <a:t>S3 or S4</a:t>
            </a:r>
          </a:p>
          <a:p>
            <a:pPr lvl="1"/>
            <a:r>
              <a:rPr lang="en-US"/>
              <a:t>Increased pulse pressure</a:t>
            </a:r>
          </a:p>
          <a:p>
            <a:pPr lvl="1"/>
            <a:r>
              <a:rPr lang="en-US"/>
              <a:t>Bounding carotid &amp; peripheral pulses</a:t>
            </a:r>
          </a:p>
          <a:p>
            <a:pPr marL="0" indent="0">
              <a:buNone/>
            </a:pPr>
            <a:r>
              <a:rPr lang="en-US"/>
              <a:t>Pitfalls:</a:t>
            </a:r>
          </a:p>
          <a:p>
            <a:pPr lvl="1"/>
            <a:r>
              <a:rPr lang="en-US"/>
              <a:t>Acute: severity may be masked by tachycardia and short duration of murmur</a:t>
            </a:r>
          </a:p>
          <a:p>
            <a:pPr lvl="1"/>
            <a:r>
              <a:rPr lang="en-US"/>
              <a:t>Chronic: severity difficult to assess by auscultation</a:t>
            </a:r>
          </a:p>
          <a:p>
            <a:pPr marL="0" indent="0">
              <a:buNone/>
            </a:pPr>
            <a:endParaRPr lang="en-US"/>
          </a:p>
        </p:txBody>
      </p:sp>
      <p:pic>
        <p:nvPicPr>
          <p:cNvPr id="6" name="Picture 5">
            <a:extLst>
              <a:ext uri="{FF2B5EF4-FFF2-40B4-BE49-F238E27FC236}">
                <a16:creationId xmlns:a16="http://schemas.microsoft.com/office/drawing/2014/main" id="{6F1BE99F-A82D-0154-C1B3-44E44F2BFA8A}"/>
              </a:ext>
            </a:extLst>
          </p:cNvPr>
          <p:cNvPicPr>
            <a:picLocks noChangeAspect="1"/>
          </p:cNvPicPr>
          <p:nvPr/>
        </p:nvPicPr>
        <p:blipFill>
          <a:blip r:embed="rId3"/>
          <a:stretch>
            <a:fillRect/>
          </a:stretch>
        </p:blipFill>
        <p:spPr>
          <a:xfrm>
            <a:off x="10815506" y="365125"/>
            <a:ext cx="1076587" cy="1076587"/>
          </a:xfrm>
          <a:prstGeom prst="rect">
            <a:avLst/>
          </a:prstGeom>
        </p:spPr>
      </p:pic>
      <p:pic>
        <p:nvPicPr>
          <p:cNvPr id="7" name="Online Media 6" descr="Aortic Regurgitation | 'Big Four' Heart Murmurs | MedStudy Heart Sounds">
            <a:hlinkClick r:id="" action="ppaction://media"/>
            <a:extLst>
              <a:ext uri="{FF2B5EF4-FFF2-40B4-BE49-F238E27FC236}">
                <a16:creationId xmlns:a16="http://schemas.microsoft.com/office/drawing/2014/main" id="{E7CD6E6E-372A-1879-A593-E5C105587FB1}"/>
              </a:ext>
            </a:extLst>
          </p:cNvPr>
          <p:cNvPicPr>
            <a:picLocks noRot="1" noChangeAspect="1"/>
          </p:cNvPicPr>
          <p:nvPr>
            <a:videoFile r:link="rId1"/>
          </p:nvPr>
        </p:nvPicPr>
        <p:blipFill>
          <a:blip r:embed="rId4"/>
          <a:stretch>
            <a:fillRect/>
          </a:stretch>
        </p:blipFill>
        <p:spPr>
          <a:xfrm>
            <a:off x="7396222" y="2622189"/>
            <a:ext cx="4315445" cy="2438226"/>
          </a:xfrm>
          <a:prstGeom prst="rect">
            <a:avLst/>
          </a:prstGeom>
        </p:spPr>
      </p:pic>
    </p:spTree>
    <p:extLst>
      <p:ext uri="{BB962C8B-B14F-4D97-AF65-F5344CB8AC3E}">
        <p14:creationId xmlns:p14="http://schemas.microsoft.com/office/powerpoint/2010/main" val="4233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449CE-893D-B83E-DBA7-728CE0485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272A9-F91A-8F9D-D550-EAAAEB930709}"/>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3F54B724-AEEA-AE78-C950-545167AA5CF9}"/>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t>List several causes for acute and chronic aortic regurgitation and describe the physical examination findings and treatment of aortic regurgitation. </a:t>
            </a:r>
          </a:p>
          <a:p>
            <a:pPr marL="514350" indent="-514350">
              <a:buFont typeface="+mj-lt"/>
              <a:buAutoNum type="arabicPeriod"/>
            </a:pPr>
            <a:r>
              <a:rPr lang="en-US">
                <a:solidFill>
                  <a:schemeClr val="bg2">
                    <a:lumMod val="90000"/>
                  </a:schemeClr>
                </a:solidFill>
              </a:rPr>
              <a:t>Describe the Class I indications for aortic valve replacement in aortic valve regurgitation.</a:t>
            </a:r>
          </a:p>
        </p:txBody>
      </p:sp>
      <p:pic>
        <p:nvPicPr>
          <p:cNvPr id="4" name="Picture 3">
            <a:extLst>
              <a:ext uri="{FF2B5EF4-FFF2-40B4-BE49-F238E27FC236}">
                <a16:creationId xmlns:a16="http://schemas.microsoft.com/office/drawing/2014/main" id="{EE060389-EF3D-0FA6-CF33-F29A711E6E44}"/>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737682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ECC9-6FBC-9C44-7059-EA95BFACE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7CFDA-C343-7C71-3839-A63D07C9E664}"/>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D4D37024-B6F8-0388-9AB3-32566492CEFB}"/>
              </a:ext>
            </a:extLst>
          </p:cNvPr>
          <p:cNvSpPr>
            <a:spLocks noGrp="1"/>
          </p:cNvSpPr>
          <p:nvPr>
            <p:ph idx="1"/>
          </p:nvPr>
        </p:nvSpPr>
        <p:spPr/>
        <p:txBody>
          <a:bodyPr>
            <a:normAutofit fontScale="92500"/>
          </a:bodyPr>
          <a:lstStyle/>
          <a:p>
            <a:pPr marL="514350" indent="-514350">
              <a:buFont typeface="+mj-lt"/>
              <a:buAutoNum type="arabicPeriod"/>
            </a:pPr>
            <a:r>
              <a:rPr lang="en-US">
                <a:solidFill>
                  <a:schemeClr val="bg2">
                    <a:lumMod val="90000"/>
                  </a:schemeClr>
                </a:solidFill>
              </a:rPr>
              <a:t>List several causes of aortic stenosis and describe the physical exam findings of aortic stenosis.</a:t>
            </a:r>
          </a:p>
          <a:p>
            <a:pPr marL="514350" indent="-514350">
              <a:buFont typeface="+mj-lt"/>
              <a:buAutoNum type="arabicPeriod"/>
            </a:pPr>
            <a:r>
              <a:rPr lang="en-US">
                <a:solidFill>
                  <a:schemeClr val="bg2">
                    <a:lumMod val="90000"/>
                  </a:schemeClr>
                </a:solidFill>
              </a:rPr>
              <a:t>Define severe aortic stenosis by valve area and gradient. Describe </a:t>
            </a:r>
            <a:r>
              <a:rPr lang="en-US" err="1">
                <a:solidFill>
                  <a:schemeClr val="bg2">
                    <a:lumMod val="90000"/>
                  </a:schemeClr>
                </a:solidFill>
              </a:rPr>
              <a:t>pseudostenosis</a:t>
            </a:r>
            <a:r>
              <a:rPr lang="en-US">
                <a:solidFill>
                  <a:schemeClr val="bg2">
                    <a:lumMod val="90000"/>
                  </a:schemeClr>
                </a:solidFill>
              </a:rPr>
              <a:t> and how it is diagnosed. </a:t>
            </a:r>
          </a:p>
          <a:p>
            <a:pPr marL="514350" indent="-514350">
              <a:buFont typeface="+mj-lt"/>
              <a:buAutoNum type="arabicPeriod"/>
            </a:pPr>
            <a:r>
              <a:rPr lang="en-US">
                <a:solidFill>
                  <a:schemeClr val="bg2">
                    <a:lumMod val="90000"/>
                  </a:schemeClr>
                </a:solidFill>
              </a:rPr>
              <a:t>Describe the Class I indications for aortic valve replacement. What is the indication for TAVR rather than SAVR? </a:t>
            </a:r>
          </a:p>
          <a:p>
            <a:pPr marL="514350" indent="-514350">
              <a:buFont typeface="+mj-lt"/>
              <a:buAutoNum type="arabicPeriod"/>
            </a:pPr>
            <a:r>
              <a:rPr lang="en-US">
                <a:solidFill>
                  <a:schemeClr val="bg2">
                    <a:lumMod val="90000"/>
                  </a:schemeClr>
                </a:solidFill>
              </a:rPr>
              <a:t>List several causes for acute and chronic aortic regurgitation and describe the physical examination findings and treatment of aortic regurgitation. </a:t>
            </a:r>
          </a:p>
          <a:p>
            <a:pPr marL="514350" indent="-514350">
              <a:buFont typeface="+mj-lt"/>
              <a:buAutoNum type="arabicPeriod"/>
            </a:pPr>
            <a:r>
              <a:rPr lang="en-US"/>
              <a:t>Describe the Class I indications for aortic valve replacement in aortic valve regurgitation.</a:t>
            </a:r>
          </a:p>
        </p:txBody>
      </p:sp>
      <p:pic>
        <p:nvPicPr>
          <p:cNvPr id="4" name="Picture 3">
            <a:extLst>
              <a:ext uri="{FF2B5EF4-FFF2-40B4-BE49-F238E27FC236}">
                <a16:creationId xmlns:a16="http://schemas.microsoft.com/office/drawing/2014/main" id="{1D068F07-AD2B-B667-1ED0-C4462250718C}"/>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091606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BEC1D-F4CC-E3B7-8F17-4369F56FF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7B0EE-562D-F027-96C7-B0103D845576}"/>
              </a:ext>
            </a:extLst>
          </p:cNvPr>
          <p:cNvSpPr>
            <a:spLocks noGrp="1"/>
          </p:cNvSpPr>
          <p:nvPr>
            <p:ph type="title"/>
          </p:nvPr>
        </p:nvSpPr>
        <p:spPr/>
        <p:txBody>
          <a:bodyPr/>
          <a:lstStyle/>
          <a:p>
            <a:r>
              <a:rPr lang="en-US" b="1">
                <a:solidFill>
                  <a:schemeClr val="bg1"/>
                </a:solidFill>
              </a:rPr>
              <a:t>Question 4</a:t>
            </a:r>
          </a:p>
        </p:txBody>
      </p:sp>
      <p:sp>
        <p:nvSpPr>
          <p:cNvPr id="3" name="Content Placeholder 2">
            <a:extLst>
              <a:ext uri="{FF2B5EF4-FFF2-40B4-BE49-F238E27FC236}">
                <a16:creationId xmlns:a16="http://schemas.microsoft.com/office/drawing/2014/main" id="{5419807A-B2F6-C0F1-EB23-58113505952D}"/>
              </a:ext>
            </a:extLst>
          </p:cNvPr>
          <p:cNvSpPr>
            <a:spLocks noGrp="1"/>
          </p:cNvSpPr>
          <p:nvPr>
            <p:ph sz="half" idx="1"/>
          </p:nvPr>
        </p:nvSpPr>
        <p:spPr/>
        <p:txBody>
          <a:bodyPr vert="horz" lIns="91440" tIns="45720" rIns="91440" bIns="45720" rtlCol="0" anchor="t">
            <a:normAutofit fontScale="70000" lnSpcReduction="2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5F27824D-47A4-26E8-099A-DDB065BA6772}"/>
              </a:ext>
            </a:extLst>
          </p:cNvPr>
          <p:cNvSpPr>
            <a:spLocks noGrp="1"/>
          </p:cNvSpPr>
          <p:nvPr>
            <p:ph sz="half" idx="2"/>
          </p:nvPr>
        </p:nvSpPr>
        <p:spPr>
          <a:xfrm>
            <a:off x="838200" y="1825624"/>
            <a:ext cx="10515600" cy="4867783"/>
          </a:xfrm>
        </p:spPr>
        <p:txBody>
          <a:bodyPr>
            <a:normAutofit fontScale="70000" lnSpcReduction="20000"/>
          </a:bodyPr>
          <a:lstStyle/>
          <a:p>
            <a:pPr marL="0" indent="0">
              <a:buNone/>
            </a:pPr>
            <a:r>
              <a:rPr lang="en-US"/>
              <a:t>A 45-year-old woman with a history of infective endocarditis presents to the hospital for new onset dyspnea. She denies any recent dental procedures or IVDU. </a:t>
            </a:r>
          </a:p>
          <a:p>
            <a:pPr marL="0" indent="0">
              <a:buNone/>
            </a:pPr>
            <a:endParaRPr lang="en-US"/>
          </a:p>
          <a:p>
            <a:pPr marL="0" indent="0">
              <a:buNone/>
            </a:pPr>
            <a:r>
              <a:rPr lang="en-US"/>
              <a:t>BP 120/40, HR 95 BPM, afebrile and normal respirations/saturations.</a:t>
            </a:r>
          </a:p>
          <a:p>
            <a:pPr marL="0" indent="0">
              <a:buNone/>
            </a:pPr>
            <a:endParaRPr lang="en-US"/>
          </a:p>
          <a:p>
            <a:pPr marL="0" indent="0">
              <a:buNone/>
            </a:pPr>
            <a:r>
              <a:rPr lang="en-US"/>
              <a:t>Exam: Early diastolic murmur, Austin-Flint murmur, </a:t>
            </a:r>
            <a:r>
              <a:rPr lang="en-US" err="1"/>
              <a:t>Waterhammer</a:t>
            </a:r>
            <a:r>
              <a:rPr lang="en-US"/>
              <a:t> pulse, Corrigan’s Sign and Quincke’s pulse</a:t>
            </a:r>
          </a:p>
          <a:p>
            <a:pPr marL="0" indent="0">
              <a:buNone/>
            </a:pPr>
            <a:endParaRPr lang="en-US"/>
          </a:p>
          <a:p>
            <a:pPr marL="0" indent="0">
              <a:buNone/>
            </a:pPr>
            <a:r>
              <a:rPr lang="en-US"/>
              <a:t>TTE demonstrates severe AR, LVEF 40%, LVIDs 55mm and no vegetations.</a:t>
            </a:r>
          </a:p>
          <a:p>
            <a:endParaRPr lang="en-US"/>
          </a:p>
          <a:p>
            <a:pPr marL="0" indent="0">
              <a:buNone/>
            </a:pPr>
            <a:r>
              <a:rPr lang="en-US"/>
              <a:t>What is the best next step for this patient?</a:t>
            </a:r>
          </a:p>
          <a:p>
            <a:pPr marL="0" indent="0">
              <a:buNone/>
            </a:pPr>
            <a:r>
              <a:rPr lang="en-US"/>
              <a:t>A) Start beta-blocker</a:t>
            </a:r>
          </a:p>
          <a:p>
            <a:pPr marL="0" indent="0">
              <a:buNone/>
            </a:pPr>
            <a:r>
              <a:rPr lang="en-US"/>
              <a:t>B) Call interventional cardiology for IABP</a:t>
            </a:r>
          </a:p>
          <a:p>
            <a:pPr marL="0" indent="0">
              <a:buNone/>
            </a:pPr>
            <a:r>
              <a:rPr lang="en-US"/>
              <a:t>C) Call structural cardiology for inpatient TAVR</a:t>
            </a:r>
          </a:p>
          <a:p>
            <a:pPr marL="0" indent="0">
              <a:buNone/>
            </a:pPr>
            <a:r>
              <a:rPr lang="en-US"/>
              <a:t>D) Call CTS for SAVR</a:t>
            </a:r>
          </a:p>
        </p:txBody>
      </p:sp>
      <p:pic>
        <p:nvPicPr>
          <p:cNvPr id="5" name="Picture 4">
            <a:extLst>
              <a:ext uri="{FF2B5EF4-FFF2-40B4-BE49-F238E27FC236}">
                <a16:creationId xmlns:a16="http://schemas.microsoft.com/office/drawing/2014/main" id="{196FBCC1-7EAA-714F-575A-50F39EE7D270}"/>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81717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E491B-A451-95D2-2E73-E1312F368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C9300-A800-3705-613B-A2EA3590A4FB}"/>
              </a:ext>
            </a:extLst>
          </p:cNvPr>
          <p:cNvSpPr>
            <a:spLocks noGrp="1"/>
          </p:cNvSpPr>
          <p:nvPr>
            <p:ph type="title"/>
          </p:nvPr>
        </p:nvSpPr>
        <p:spPr/>
        <p:txBody>
          <a:bodyPr/>
          <a:lstStyle/>
          <a:p>
            <a:r>
              <a:rPr lang="en-US" b="1">
                <a:solidFill>
                  <a:schemeClr val="bg1"/>
                </a:solidFill>
              </a:rPr>
              <a:t>Case 1</a:t>
            </a:r>
          </a:p>
        </p:txBody>
      </p:sp>
      <p:sp>
        <p:nvSpPr>
          <p:cNvPr id="3" name="Content Placeholder 2">
            <a:extLst>
              <a:ext uri="{FF2B5EF4-FFF2-40B4-BE49-F238E27FC236}">
                <a16:creationId xmlns:a16="http://schemas.microsoft.com/office/drawing/2014/main" id="{490C52E2-81C6-70EB-B55E-CEBDFC070F27}"/>
              </a:ext>
            </a:extLst>
          </p:cNvPr>
          <p:cNvSpPr>
            <a:spLocks noGrp="1"/>
          </p:cNvSpPr>
          <p:nvPr>
            <p:ph idx="1"/>
          </p:nvPr>
        </p:nvSpPr>
        <p:spPr>
          <a:xfrm>
            <a:off x="838200" y="1825624"/>
            <a:ext cx="10515600" cy="4831207"/>
          </a:xfrm>
        </p:spPr>
        <p:txBody>
          <a:bodyPr vert="horz" lIns="91440" tIns="45720" rIns="91440" bIns="45720" rtlCol="0" anchor="t">
            <a:normAutofit fontScale="85000" lnSpcReduction="20000"/>
          </a:bodyPr>
          <a:lstStyle/>
          <a:p>
            <a:pPr marL="457200" lvl="1" indent="0">
              <a:buNone/>
            </a:pPr>
            <a:endParaRPr lang="en-US" dirty="0">
              <a:ea typeface="Calibri"/>
              <a:cs typeface="Calibri"/>
            </a:endParaRPr>
          </a:p>
          <a:p>
            <a:pPr marL="457200" lvl="1" indent="0">
              <a:buNone/>
            </a:pPr>
            <a:r>
              <a:rPr lang="en-US" dirty="0">
                <a:ea typeface="Calibri"/>
                <a:cs typeface="Calibri"/>
              </a:rPr>
              <a:t>A 67-year-old man with hypertension, hyperlipidemia and benign prostatic hyperplasia presents to the emergency department with new-onset NYHA IV dyspnea and peripheral edema. He is unable to lie flat at night or bend over to tie his shoes without severe dyspnea. He denies any chest pain or syncopal episodes.</a:t>
            </a:r>
          </a:p>
          <a:p>
            <a:pPr marL="457200" lvl="1" indent="0">
              <a:buNone/>
            </a:pPr>
            <a:endParaRPr lang="en-US" dirty="0">
              <a:ea typeface="Calibri"/>
              <a:cs typeface="Calibri"/>
            </a:endParaRPr>
          </a:p>
          <a:p>
            <a:pPr marL="457200" lvl="1" indent="0">
              <a:buNone/>
            </a:pPr>
            <a:r>
              <a:rPr lang="en-US" dirty="0">
                <a:ea typeface="Calibri"/>
                <a:cs typeface="Calibri"/>
              </a:rPr>
              <a:t>Medications include lisinopril 5mg QD, HCTZ 25mg QD and tamsulosin 0.4mg QD. NKDA. No FH of premature CAD. He denies tobacco, ETOH or illicit drug use. He worked a desk job in finance prior to retiring two years ago and lives a sedentary lifestyle.</a:t>
            </a:r>
          </a:p>
          <a:p>
            <a:pPr marL="457200" lvl="1" indent="0">
              <a:buNone/>
            </a:pPr>
            <a:endParaRPr lang="en-US" dirty="0">
              <a:ea typeface="Calibri"/>
              <a:cs typeface="Calibri"/>
            </a:endParaRPr>
          </a:p>
          <a:p>
            <a:pPr marL="457200" lvl="1" indent="0">
              <a:buNone/>
            </a:pPr>
            <a:r>
              <a:rPr lang="en-US" dirty="0">
                <a:ea typeface="Calibri"/>
                <a:cs typeface="Calibri"/>
              </a:rPr>
              <a:t>BP 145/87, HR 75, SpO2 97%, RR 16</a:t>
            </a:r>
          </a:p>
          <a:p>
            <a:pPr marL="457200" lvl="1" indent="0">
              <a:buNone/>
            </a:pPr>
            <a:endParaRPr lang="en-US" dirty="0">
              <a:ea typeface="Calibri"/>
              <a:cs typeface="Calibri"/>
            </a:endParaRPr>
          </a:p>
          <a:p>
            <a:pPr marL="457200" lvl="1" indent="0">
              <a:buNone/>
            </a:pPr>
            <a:r>
              <a:rPr lang="en-US" dirty="0">
                <a:ea typeface="Calibri"/>
                <a:cs typeface="Calibri"/>
              </a:rPr>
              <a:t>Exam: </a:t>
            </a:r>
          </a:p>
          <a:p>
            <a:pPr marL="457200" lvl="1" indent="0">
              <a:buNone/>
            </a:pPr>
            <a:r>
              <a:rPr lang="en-US" dirty="0">
                <a:ea typeface="Calibri"/>
                <a:cs typeface="Calibri"/>
              </a:rPr>
              <a:t>Gen: Obese Elderly Man</a:t>
            </a:r>
          </a:p>
          <a:p>
            <a:pPr marL="457200" lvl="1" indent="0">
              <a:buNone/>
            </a:pPr>
            <a:r>
              <a:rPr lang="en-US" dirty="0">
                <a:ea typeface="Calibri"/>
                <a:cs typeface="Calibri"/>
              </a:rPr>
              <a:t>Neck: JVD with HJR</a:t>
            </a:r>
          </a:p>
          <a:p>
            <a:pPr marL="457200" lvl="1" indent="0">
              <a:buNone/>
            </a:pPr>
            <a:r>
              <a:rPr lang="en-US" dirty="0">
                <a:ea typeface="Calibri"/>
                <a:cs typeface="Calibri"/>
              </a:rPr>
              <a:t>Lungs: crackles and dullness at B/L bases</a:t>
            </a:r>
          </a:p>
          <a:p>
            <a:pPr marL="457200" lvl="1" indent="0">
              <a:buNone/>
            </a:pPr>
            <a:r>
              <a:rPr lang="en-US" dirty="0">
                <a:ea typeface="Calibri"/>
                <a:cs typeface="Calibri"/>
              </a:rPr>
              <a:t>Heart: late peaking crescendo-decrescendo systolic murmur at the RSB</a:t>
            </a:r>
          </a:p>
          <a:p>
            <a:pPr marL="457200" lvl="1" indent="0">
              <a:buNone/>
            </a:pPr>
            <a:r>
              <a:rPr lang="en-US" dirty="0">
                <a:ea typeface="Calibri"/>
                <a:cs typeface="Calibri"/>
              </a:rPr>
              <a:t>Extremities: 2+ peripheral edema</a:t>
            </a:r>
          </a:p>
          <a:p>
            <a:pPr lvl="1">
              <a:buFont typeface="Courier New" panose="020B0604020202020204" pitchFamily="34" charset="0"/>
              <a:buChar char="o"/>
            </a:pPr>
            <a:endParaRPr lang="en-US" dirty="0">
              <a:ea typeface="Calibri"/>
              <a:cs typeface="Calibri"/>
            </a:endParaRPr>
          </a:p>
          <a:p>
            <a:pPr lvl="1">
              <a:buFont typeface="Courier New" panose="020B0604020202020204" pitchFamily="34" charset="0"/>
              <a:buChar char="o"/>
            </a:pPr>
            <a:endParaRPr lang="en-US" dirty="0">
              <a:ea typeface="Calibri"/>
              <a:cs typeface="Calibri"/>
            </a:endParaRPr>
          </a:p>
          <a:p>
            <a:endParaRPr lang="en-US" dirty="0">
              <a:ea typeface="Calibri"/>
              <a:cs typeface="Calibri"/>
            </a:endParaRPr>
          </a:p>
        </p:txBody>
      </p:sp>
      <p:pic>
        <p:nvPicPr>
          <p:cNvPr id="4" name="Picture 3">
            <a:extLst>
              <a:ext uri="{FF2B5EF4-FFF2-40B4-BE49-F238E27FC236}">
                <a16:creationId xmlns:a16="http://schemas.microsoft.com/office/drawing/2014/main" id="{F41E15F1-2F47-DAFE-5C59-94F9D4A6CEB3}"/>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645417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C9F7-4FFA-62E6-4CAD-C969B8355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28B9C-B143-283D-C2CC-68AC01AED61C}"/>
              </a:ext>
            </a:extLst>
          </p:cNvPr>
          <p:cNvSpPr>
            <a:spLocks noGrp="1"/>
          </p:cNvSpPr>
          <p:nvPr>
            <p:ph type="title"/>
          </p:nvPr>
        </p:nvSpPr>
        <p:spPr/>
        <p:txBody>
          <a:bodyPr/>
          <a:lstStyle/>
          <a:p>
            <a:r>
              <a:rPr lang="en-US" b="1">
                <a:solidFill>
                  <a:schemeClr val="bg1"/>
                </a:solidFill>
              </a:rPr>
              <a:t>Question 4</a:t>
            </a:r>
          </a:p>
        </p:txBody>
      </p:sp>
      <p:sp>
        <p:nvSpPr>
          <p:cNvPr id="3" name="Content Placeholder 2">
            <a:extLst>
              <a:ext uri="{FF2B5EF4-FFF2-40B4-BE49-F238E27FC236}">
                <a16:creationId xmlns:a16="http://schemas.microsoft.com/office/drawing/2014/main" id="{3B338136-16F4-921E-6A67-DDE6C20C3BA4}"/>
              </a:ext>
            </a:extLst>
          </p:cNvPr>
          <p:cNvSpPr>
            <a:spLocks noGrp="1"/>
          </p:cNvSpPr>
          <p:nvPr>
            <p:ph sz="half" idx="1"/>
          </p:nvPr>
        </p:nvSpPr>
        <p:spPr/>
        <p:txBody>
          <a:bodyPr vert="horz" lIns="91440" tIns="45720" rIns="91440" bIns="45720" rtlCol="0" anchor="t">
            <a:normAutofit fontScale="70000" lnSpcReduction="2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53E725FC-0AB3-2B45-2135-386E751934F9}"/>
              </a:ext>
            </a:extLst>
          </p:cNvPr>
          <p:cNvSpPr>
            <a:spLocks noGrp="1"/>
          </p:cNvSpPr>
          <p:nvPr>
            <p:ph sz="half" idx="2"/>
          </p:nvPr>
        </p:nvSpPr>
        <p:spPr>
          <a:xfrm>
            <a:off x="838200" y="1825624"/>
            <a:ext cx="10515600" cy="4867783"/>
          </a:xfrm>
        </p:spPr>
        <p:txBody>
          <a:bodyPr>
            <a:normAutofit fontScale="70000" lnSpcReduction="20000"/>
          </a:bodyPr>
          <a:lstStyle/>
          <a:p>
            <a:pPr marL="0" indent="0">
              <a:buNone/>
            </a:pPr>
            <a:r>
              <a:rPr lang="en-US"/>
              <a:t>A 45-year-old woman with a history of infective endocarditis presents to the hospital for new onset dyspnea. She denies any recent dental procedures or IVDU. </a:t>
            </a:r>
          </a:p>
          <a:p>
            <a:pPr marL="0" indent="0">
              <a:buNone/>
            </a:pPr>
            <a:endParaRPr lang="en-US"/>
          </a:p>
          <a:p>
            <a:pPr marL="0" indent="0">
              <a:buNone/>
            </a:pPr>
            <a:r>
              <a:rPr lang="en-US"/>
              <a:t>BP 120/40, HR 95 BPM, afebrile and normal respirations/saturations.</a:t>
            </a:r>
          </a:p>
          <a:p>
            <a:pPr marL="0" indent="0">
              <a:buNone/>
            </a:pPr>
            <a:endParaRPr lang="en-US"/>
          </a:p>
          <a:p>
            <a:pPr marL="0" indent="0">
              <a:buNone/>
            </a:pPr>
            <a:r>
              <a:rPr lang="en-US"/>
              <a:t>Exam: Early diastolic murmur, Austin-Flint murmur, </a:t>
            </a:r>
            <a:r>
              <a:rPr lang="en-US" err="1"/>
              <a:t>Waterhammer</a:t>
            </a:r>
            <a:r>
              <a:rPr lang="en-US"/>
              <a:t> pulse, Corrigan’s Sign and Quincke’s pulse</a:t>
            </a:r>
          </a:p>
          <a:p>
            <a:pPr marL="0" indent="0">
              <a:buNone/>
            </a:pPr>
            <a:endParaRPr lang="en-US"/>
          </a:p>
          <a:p>
            <a:pPr marL="0" indent="0">
              <a:buNone/>
            </a:pPr>
            <a:r>
              <a:rPr lang="en-US"/>
              <a:t>TTE demonstrates severe AR, LVEF 40%, LVIDs 55mm and no vegetations.</a:t>
            </a:r>
          </a:p>
          <a:p>
            <a:endParaRPr lang="en-US"/>
          </a:p>
          <a:p>
            <a:pPr marL="0" indent="0">
              <a:buNone/>
            </a:pPr>
            <a:r>
              <a:rPr lang="en-US"/>
              <a:t>What is the best next step for this patient?</a:t>
            </a:r>
          </a:p>
          <a:p>
            <a:pPr marL="0" indent="0">
              <a:buNone/>
            </a:pPr>
            <a:r>
              <a:rPr lang="en-US"/>
              <a:t>A) Start beta-blocker</a:t>
            </a:r>
          </a:p>
          <a:p>
            <a:pPr marL="0" indent="0">
              <a:buNone/>
            </a:pPr>
            <a:r>
              <a:rPr lang="en-US"/>
              <a:t>B) Call interventional cardiology for IABP</a:t>
            </a:r>
          </a:p>
          <a:p>
            <a:pPr marL="0" indent="0">
              <a:buNone/>
            </a:pPr>
            <a:r>
              <a:rPr lang="en-US"/>
              <a:t>C) Call structural cardiology for inpatient TAVR</a:t>
            </a:r>
          </a:p>
          <a:p>
            <a:pPr marL="0" indent="0">
              <a:buNone/>
            </a:pPr>
            <a:r>
              <a:rPr lang="en-US" b="1">
                <a:solidFill>
                  <a:srgbClr val="FF0000"/>
                </a:solidFill>
              </a:rPr>
              <a:t>D) Call CTS for SAVR</a:t>
            </a:r>
          </a:p>
        </p:txBody>
      </p:sp>
      <p:pic>
        <p:nvPicPr>
          <p:cNvPr id="5" name="Picture 4">
            <a:extLst>
              <a:ext uri="{FF2B5EF4-FFF2-40B4-BE49-F238E27FC236}">
                <a16:creationId xmlns:a16="http://schemas.microsoft.com/office/drawing/2014/main" id="{D3B05044-31DB-6F96-709D-FDB7C5340A25}"/>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992829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2BB4-E044-073D-8661-74B255B27FFC}"/>
              </a:ext>
            </a:extLst>
          </p:cNvPr>
          <p:cNvSpPr>
            <a:spLocks noGrp="1"/>
          </p:cNvSpPr>
          <p:nvPr>
            <p:ph type="title"/>
          </p:nvPr>
        </p:nvSpPr>
        <p:spPr/>
        <p:txBody>
          <a:bodyPr/>
          <a:lstStyle/>
          <a:p>
            <a:r>
              <a:rPr lang="en-US" b="1">
                <a:solidFill>
                  <a:schemeClr val="bg1"/>
                </a:solidFill>
              </a:rPr>
              <a:t>Aortic Regurgitation - Treatment</a:t>
            </a:r>
            <a:endParaRPr lang="en-US"/>
          </a:p>
        </p:txBody>
      </p:sp>
      <p:sp>
        <p:nvSpPr>
          <p:cNvPr id="3" name="Content Placeholder 2">
            <a:extLst>
              <a:ext uri="{FF2B5EF4-FFF2-40B4-BE49-F238E27FC236}">
                <a16:creationId xmlns:a16="http://schemas.microsoft.com/office/drawing/2014/main" id="{34C46509-77AD-1CFA-0ACB-6F155FA0F88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C1D33F1-CBB0-FB41-0B0B-34494F4FE45E}"/>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B929B8D-D0A1-43E8-7471-BF5725D6D29D}"/>
              </a:ext>
            </a:extLst>
          </p:cNvPr>
          <p:cNvPicPr>
            <a:picLocks noChangeAspect="1"/>
          </p:cNvPicPr>
          <p:nvPr/>
        </p:nvPicPr>
        <p:blipFill>
          <a:blip r:embed="rId3"/>
          <a:stretch>
            <a:fillRect/>
          </a:stretch>
        </p:blipFill>
        <p:spPr>
          <a:xfrm>
            <a:off x="10815506" y="365125"/>
            <a:ext cx="1076587" cy="1076587"/>
          </a:xfrm>
          <a:prstGeom prst="rect">
            <a:avLst/>
          </a:prstGeom>
        </p:spPr>
      </p:pic>
      <p:pic>
        <p:nvPicPr>
          <p:cNvPr id="6" name="Picture 5">
            <a:extLst>
              <a:ext uri="{FF2B5EF4-FFF2-40B4-BE49-F238E27FC236}">
                <a16:creationId xmlns:a16="http://schemas.microsoft.com/office/drawing/2014/main" id="{E66E17AC-5EAA-491A-902D-95E24D7C593C}"/>
              </a:ext>
            </a:extLst>
          </p:cNvPr>
          <p:cNvPicPr>
            <a:picLocks noChangeAspect="1"/>
          </p:cNvPicPr>
          <p:nvPr/>
        </p:nvPicPr>
        <p:blipFill>
          <a:blip r:embed="rId4"/>
          <a:srcRect l="7075" t="5324" r="6271" b="1434"/>
          <a:stretch>
            <a:fillRect/>
          </a:stretch>
        </p:blipFill>
        <p:spPr>
          <a:xfrm>
            <a:off x="3727048" y="1751195"/>
            <a:ext cx="4640483" cy="5106888"/>
          </a:xfrm>
          <a:prstGeom prst="rect">
            <a:avLst/>
          </a:prstGeom>
        </p:spPr>
      </p:pic>
    </p:spTree>
    <p:extLst>
      <p:ext uri="{BB962C8B-B14F-4D97-AF65-F5344CB8AC3E}">
        <p14:creationId xmlns:p14="http://schemas.microsoft.com/office/powerpoint/2010/main" val="2347427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E033-11C6-5FDD-0D2D-84AF193FA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02F983-1BA9-B6B8-E076-451A185D9A9B}"/>
              </a:ext>
            </a:extLst>
          </p:cNvPr>
          <p:cNvSpPr>
            <a:spLocks noGrp="1"/>
          </p:cNvSpPr>
          <p:nvPr>
            <p:ph type="title"/>
          </p:nvPr>
        </p:nvSpPr>
        <p:spPr/>
        <p:txBody>
          <a:bodyPr/>
          <a:lstStyle/>
          <a:p>
            <a:r>
              <a:rPr lang="en-US" b="1">
                <a:solidFill>
                  <a:schemeClr val="bg1"/>
                </a:solidFill>
              </a:rPr>
              <a:t>Learning objectives</a:t>
            </a:r>
          </a:p>
        </p:txBody>
      </p:sp>
      <p:sp>
        <p:nvSpPr>
          <p:cNvPr id="3" name="Content Placeholder 2">
            <a:extLst>
              <a:ext uri="{FF2B5EF4-FFF2-40B4-BE49-F238E27FC236}">
                <a16:creationId xmlns:a16="http://schemas.microsoft.com/office/drawing/2014/main" id="{1E275A72-D113-79EC-1953-5A1BD356F87C}"/>
              </a:ext>
            </a:extLst>
          </p:cNvPr>
          <p:cNvSpPr>
            <a:spLocks noGrp="1"/>
          </p:cNvSpPr>
          <p:nvPr>
            <p:ph idx="1"/>
          </p:nvPr>
        </p:nvSpPr>
        <p:spPr/>
        <p:txBody>
          <a:bodyPr>
            <a:normAutofit fontScale="92500"/>
          </a:bodyPr>
          <a:lstStyle/>
          <a:p>
            <a:pPr marL="514350" indent="-514350">
              <a:buFont typeface="+mj-lt"/>
              <a:buAutoNum type="arabicPeriod"/>
            </a:pPr>
            <a:r>
              <a:rPr lang="en-US"/>
              <a:t>List several causes of aortic stenosis and describe the physical exam findings of aortic stenosis.</a:t>
            </a:r>
          </a:p>
          <a:p>
            <a:pPr marL="514350" indent="-514350">
              <a:buFont typeface="+mj-lt"/>
              <a:buAutoNum type="arabicPeriod"/>
            </a:pPr>
            <a:r>
              <a:rPr lang="en-US"/>
              <a:t>Define severe aortic stenosis by valve area and gradient. Describe </a:t>
            </a:r>
            <a:r>
              <a:rPr lang="en-US" err="1"/>
              <a:t>pseudostenosis</a:t>
            </a:r>
            <a:r>
              <a:rPr lang="en-US"/>
              <a:t> and how it is diagnosed. </a:t>
            </a:r>
          </a:p>
          <a:p>
            <a:pPr marL="514350" indent="-514350">
              <a:buFont typeface="+mj-lt"/>
              <a:buAutoNum type="arabicPeriod"/>
            </a:pPr>
            <a:r>
              <a:rPr lang="en-US"/>
              <a:t>Describe the Class I indications for aortic valve replacement. What is the indication for TAVR rather than SAVR? </a:t>
            </a:r>
          </a:p>
          <a:p>
            <a:pPr marL="514350" indent="-514350">
              <a:buFont typeface="+mj-lt"/>
              <a:buAutoNum type="arabicPeriod"/>
            </a:pPr>
            <a:r>
              <a:rPr lang="en-US"/>
              <a:t>List several causes for acute and chronic aortic regurgitation and describe the physical examination findings and treatment of aortic regurgitation. </a:t>
            </a:r>
          </a:p>
          <a:p>
            <a:pPr marL="514350" indent="-514350">
              <a:buFont typeface="+mj-lt"/>
              <a:buAutoNum type="arabicPeriod"/>
            </a:pPr>
            <a:r>
              <a:rPr lang="en-US"/>
              <a:t>Describe the Class I indications for aortic valve replacement in aortic valve regurgitation.</a:t>
            </a:r>
          </a:p>
        </p:txBody>
      </p:sp>
      <p:pic>
        <p:nvPicPr>
          <p:cNvPr id="4" name="Picture 3">
            <a:extLst>
              <a:ext uri="{FF2B5EF4-FFF2-40B4-BE49-F238E27FC236}">
                <a16:creationId xmlns:a16="http://schemas.microsoft.com/office/drawing/2014/main" id="{A8DE9C27-5A03-0762-B271-430E739C8096}"/>
              </a:ext>
            </a:extLst>
          </p:cNvPr>
          <p:cNvPicPr>
            <a:picLocks noChangeAspect="1"/>
          </p:cNvPicPr>
          <p:nvPr/>
        </p:nvPicPr>
        <p:blipFill>
          <a:blip r:embed="rId2"/>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120135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B480-CC81-0B2B-3DB8-67E047AEE58E}"/>
              </a:ext>
            </a:extLst>
          </p:cNvPr>
          <p:cNvSpPr>
            <a:spLocks noGrp="1"/>
          </p:cNvSpPr>
          <p:nvPr>
            <p:ph type="title"/>
          </p:nvPr>
        </p:nvSpPr>
        <p:spPr/>
        <p:txBody>
          <a:bodyPr/>
          <a:lstStyle/>
          <a:p>
            <a:r>
              <a:rPr lang="en-US" b="1">
                <a:solidFill>
                  <a:schemeClr val="bg1"/>
                </a:solidFill>
              </a:rPr>
              <a:t>Questions?</a:t>
            </a:r>
          </a:p>
        </p:txBody>
      </p:sp>
      <p:sp>
        <p:nvSpPr>
          <p:cNvPr id="3" name="Content Placeholder 2">
            <a:extLst>
              <a:ext uri="{FF2B5EF4-FFF2-40B4-BE49-F238E27FC236}">
                <a16:creationId xmlns:a16="http://schemas.microsoft.com/office/drawing/2014/main" id="{0DAA24EE-6EF8-F45F-3CD5-BE8F54D80D53}"/>
              </a:ext>
            </a:extLst>
          </p:cNvPr>
          <p:cNvSpPr>
            <a:spLocks noGrp="1"/>
          </p:cNvSpPr>
          <p:nvPr>
            <p:ph idx="1"/>
          </p:nvPr>
        </p:nvSpPr>
        <p:spPr/>
        <p:txBody>
          <a:bodyPr/>
          <a:lstStyle/>
          <a:p>
            <a:pPr marL="0" indent="0">
              <a:buNone/>
            </a:pPr>
            <a:r>
              <a:rPr lang="en-US"/>
              <a:t>Thank you!</a:t>
            </a:r>
          </a:p>
        </p:txBody>
      </p:sp>
    </p:spTree>
    <p:extLst>
      <p:ext uri="{BB962C8B-B14F-4D97-AF65-F5344CB8AC3E}">
        <p14:creationId xmlns:p14="http://schemas.microsoft.com/office/powerpoint/2010/main" val="3311050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479F-3E1A-E157-7A42-04A03F2A5FE9}"/>
              </a:ext>
            </a:extLst>
          </p:cNvPr>
          <p:cNvSpPr>
            <a:spLocks noGrp="1"/>
          </p:cNvSpPr>
          <p:nvPr>
            <p:ph type="title"/>
          </p:nvPr>
        </p:nvSpPr>
        <p:spPr/>
        <p:txBody>
          <a:bodyPr/>
          <a:lstStyle/>
          <a:p>
            <a:r>
              <a:rPr lang="en-US" b="1">
                <a:solidFill>
                  <a:schemeClr val="bg1"/>
                </a:solidFill>
              </a:rPr>
              <a:t>…mechanical or bioprosthetic?</a:t>
            </a:r>
          </a:p>
        </p:txBody>
      </p:sp>
      <p:sp>
        <p:nvSpPr>
          <p:cNvPr id="3" name="Content Placeholder 2">
            <a:extLst>
              <a:ext uri="{FF2B5EF4-FFF2-40B4-BE49-F238E27FC236}">
                <a16:creationId xmlns:a16="http://schemas.microsoft.com/office/drawing/2014/main" id="{16FC0D9E-700B-304C-A7D4-7D0AFEF421F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A8AC099-F4B4-967C-C67C-369C9FB82CE4}"/>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DCBAF08-A2B5-A315-9A6D-F650F32B9CDB}"/>
              </a:ext>
            </a:extLst>
          </p:cNvPr>
          <p:cNvPicPr>
            <a:picLocks noChangeAspect="1"/>
          </p:cNvPicPr>
          <p:nvPr/>
        </p:nvPicPr>
        <p:blipFill>
          <a:blip r:embed="rId2"/>
          <a:stretch>
            <a:fillRect/>
          </a:stretch>
        </p:blipFill>
        <p:spPr>
          <a:xfrm>
            <a:off x="716666" y="2112552"/>
            <a:ext cx="9550078" cy="3860850"/>
          </a:xfrm>
          <a:prstGeom prst="rect">
            <a:avLst/>
          </a:prstGeom>
        </p:spPr>
      </p:pic>
      <p:pic>
        <p:nvPicPr>
          <p:cNvPr id="7" name="Picture 6">
            <a:extLst>
              <a:ext uri="{FF2B5EF4-FFF2-40B4-BE49-F238E27FC236}">
                <a16:creationId xmlns:a16="http://schemas.microsoft.com/office/drawing/2014/main" id="{F056B000-3FEE-147A-CB91-A04C6FE00CAA}"/>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112501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37202E58-1FAF-A01E-EE71-8668E563BA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14764" y="1578543"/>
            <a:ext cx="6206111" cy="4566581"/>
          </a:xfrm>
          <a:prstGeom prst="rect">
            <a:avLst/>
          </a:prstGeom>
        </p:spPr>
      </p:pic>
      <p:pic>
        <p:nvPicPr>
          <p:cNvPr id="5" name="Screen Recording 4">
            <a:hlinkClick r:id="" action="ppaction://media"/>
            <a:extLst>
              <a:ext uri="{FF2B5EF4-FFF2-40B4-BE49-F238E27FC236}">
                <a16:creationId xmlns:a16="http://schemas.microsoft.com/office/drawing/2014/main" id="{BE86C367-B677-0D7F-180B-AB9EE5B5EDE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 y="1578543"/>
            <a:ext cx="6206110" cy="4566581"/>
          </a:xfrm>
          <a:prstGeom prst="rect">
            <a:avLst/>
          </a:prstGeom>
        </p:spPr>
      </p:pic>
      <p:pic>
        <p:nvPicPr>
          <p:cNvPr id="3" name="Picture 2">
            <a:extLst>
              <a:ext uri="{FF2B5EF4-FFF2-40B4-BE49-F238E27FC236}">
                <a16:creationId xmlns:a16="http://schemas.microsoft.com/office/drawing/2014/main" id="{6842C48B-ABF7-AA44-A998-740F91ABED63}"/>
              </a:ext>
            </a:extLst>
          </p:cNvPr>
          <p:cNvPicPr>
            <a:picLocks noChangeAspect="1"/>
          </p:cNvPicPr>
          <p:nvPr/>
        </p:nvPicPr>
        <p:blipFill>
          <a:blip r:embed="rId8"/>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8990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6C5E50-FBC8-73E5-D596-4308E5C1E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1B183-D718-CC05-A93E-870697AB7E40}"/>
              </a:ext>
            </a:extLst>
          </p:cNvPr>
          <p:cNvSpPr>
            <a:spLocks noGrp="1"/>
          </p:cNvSpPr>
          <p:nvPr>
            <p:ph type="title"/>
          </p:nvPr>
        </p:nvSpPr>
        <p:spPr/>
        <p:txBody>
          <a:bodyPr/>
          <a:lstStyle/>
          <a:p>
            <a:r>
              <a:rPr lang="en-US" b="1">
                <a:solidFill>
                  <a:schemeClr val="bg1"/>
                </a:solidFill>
              </a:rPr>
              <a:t>Question 3</a:t>
            </a:r>
          </a:p>
        </p:txBody>
      </p:sp>
      <p:sp>
        <p:nvSpPr>
          <p:cNvPr id="3" name="Content Placeholder 2">
            <a:extLst>
              <a:ext uri="{FF2B5EF4-FFF2-40B4-BE49-F238E27FC236}">
                <a16:creationId xmlns:a16="http://schemas.microsoft.com/office/drawing/2014/main" id="{1617248A-751C-5A98-3130-3F846D50A313}"/>
              </a:ext>
            </a:extLst>
          </p:cNvPr>
          <p:cNvSpPr>
            <a:spLocks noGrp="1"/>
          </p:cNvSpPr>
          <p:nvPr>
            <p:ph sz="half" idx="1"/>
          </p:nvPr>
        </p:nvSpPr>
        <p:spPr/>
        <p:txBody>
          <a:bodyPr vert="horz" lIns="91440" tIns="45720" rIns="91440" bIns="45720" rtlCol="0" anchor="t">
            <a:normAutofit lnSpcReduction="1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1326F15E-CB4F-8ED3-09E1-4B02F82E6782}"/>
              </a:ext>
            </a:extLst>
          </p:cNvPr>
          <p:cNvSpPr>
            <a:spLocks noGrp="1"/>
          </p:cNvSpPr>
          <p:nvPr>
            <p:ph sz="half" idx="2"/>
          </p:nvPr>
        </p:nvSpPr>
        <p:spPr>
          <a:xfrm>
            <a:off x="307910" y="1825625"/>
            <a:ext cx="11045890" cy="4351338"/>
          </a:xfrm>
        </p:spPr>
        <p:txBody>
          <a:bodyPr>
            <a:normAutofit lnSpcReduction="10000"/>
          </a:bodyPr>
          <a:lstStyle/>
          <a:p>
            <a:pPr marL="0" indent="0">
              <a:buNone/>
            </a:pPr>
            <a:r>
              <a:rPr lang="en-US"/>
              <a:t>A 54-year-old woman with bicuspid AS presents to the internal medicine clinic after a recent uncomplicated bioprosthetic SAVR. Her last CT of the chest shows a 4.4cm ascending thoracic aortic aneurysm. She is asymptomatic.</a:t>
            </a:r>
          </a:p>
          <a:p>
            <a:pPr marL="0" indent="0">
              <a:buNone/>
            </a:pPr>
            <a:r>
              <a:rPr lang="en-US"/>
              <a:t>What additional testing, screening and treatment is necessary?</a:t>
            </a:r>
          </a:p>
          <a:p>
            <a:pPr marL="0" indent="0">
              <a:buNone/>
            </a:pPr>
            <a:r>
              <a:rPr lang="en-US"/>
              <a:t>A) Antibiotic prophylaxis for routine dental cleanings</a:t>
            </a:r>
          </a:p>
          <a:p>
            <a:pPr marL="0" indent="0">
              <a:buNone/>
            </a:pPr>
            <a:r>
              <a:rPr lang="en-US"/>
              <a:t>B) Screening TTE of 1</a:t>
            </a:r>
            <a:r>
              <a:rPr lang="en-US" baseline="30000"/>
              <a:t>st</a:t>
            </a:r>
            <a:r>
              <a:rPr lang="en-US"/>
              <a:t> degree relatives</a:t>
            </a:r>
          </a:p>
          <a:p>
            <a:pPr marL="0" indent="0">
              <a:buNone/>
            </a:pPr>
            <a:r>
              <a:rPr lang="en-US"/>
              <a:t>C) Periodic screening of her thoracic aortic aneurysm</a:t>
            </a:r>
          </a:p>
          <a:p>
            <a:pPr marL="0" indent="0">
              <a:buNone/>
            </a:pPr>
            <a:r>
              <a:rPr lang="en-US"/>
              <a:t>D) All of the above</a:t>
            </a:r>
          </a:p>
          <a:p>
            <a:pPr marL="0" indent="0">
              <a:buNone/>
            </a:pPr>
            <a:r>
              <a:rPr lang="en-US"/>
              <a:t>E) None of the above</a:t>
            </a:r>
          </a:p>
          <a:p>
            <a:pPr marL="0" indent="0">
              <a:buNone/>
            </a:pPr>
            <a:endParaRPr lang="en-US"/>
          </a:p>
        </p:txBody>
      </p:sp>
      <p:pic>
        <p:nvPicPr>
          <p:cNvPr id="5" name="Picture 4">
            <a:extLst>
              <a:ext uri="{FF2B5EF4-FFF2-40B4-BE49-F238E27FC236}">
                <a16:creationId xmlns:a16="http://schemas.microsoft.com/office/drawing/2014/main" id="{83869726-50ED-5C91-FD4B-25AFA610E22A}"/>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365301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533C6E-515B-8917-8DAE-FD4690EAF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0C582-E378-E2BE-B298-E9FAE782FE4F}"/>
              </a:ext>
            </a:extLst>
          </p:cNvPr>
          <p:cNvSpPr>
            <a:spLocks noGrp="1"/>
          </p:cNvSpPr>
          <p:nvPr>
            <p:ph type="title"/>
          </p:nvPr>
        </p:nvSpPr>
        <p:spPr/>
        <p:txBody>
          <a:bodyPr/>
          <a:lstStyle/>
          <a:p>
            <a:r>
              <a:rPr lang="en-US" b="1">
                <a:solidFill>
                  <a:schemeClr val="bg1"/>
                </a:solidFill>
              </a:rPr>
              <a:t>Question 3</a:t>
            </a:r>
          </a:p>
        </p:txBody>
      </p:sp>
      <p:sp>
        <p:nvSpPr>
          <p:cNvPr id="3" name="Content Placeholder 2">
            <a:extLst>
              <a:ext uri="{FF2B5EF4-FFF2-40B4-BE49-F238E27FC236}">
                <a16:creationId xmlns:a16="http://schemas.microsoft.com/office/drawing/2014/main" id="{031BA4A6-7DFA-C9F5-86DF-122DA7EE5605}"/>
              </a:ext>
            </a:extLst>
          </p:cNvPr>
          <p:cNvSpPr>
            <a:spLocks noGrp="1"/>
          </p:cNvSpPr>
          <p:nvPr>
            <p:ph sz="half" idx="1"/>
          </p:nvPr>
        </p:nvSpPr>
        <p:spPr/>
        <p:txBody>
          <a:bodyPr vert="horz" lIns="91440" tIns="45720" rIns="91440" bIns="45720" rtlCol="0" anchor="t">
            <a:normAutofit lnSpcReduction="1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824AE254-9A69-E8C3-CE2B-1E17BAC23022}"/>
              </a:ext>
            </a:extLst>
          </p:cNvPr>
          <p:cNvSpPr>
            <a:spLocks noGrp="1"/>
          </p:cNvSpPr>
          <p:nvPr>
            <p:ph sz="half" idx="2"/>
          </p:nvPr>
        </p:nvSpPr>
        <p:spPr>
          <a:xfrm>
            <a:off x="307910" y="1825625"/>
            <a:ext cx="11045890" cy="4351338"/>
          </a:xfrm>
        </p:spPr>
        <p:txBody>
          <a:bodyPr>
            <a:normAutofit lnSpcReduction="10000"/>
          </a:bodyPr>
          <a:lstStyle/>
          <a:p>
            <a:pPr marL="0" indent="0">
              <a:buNone/>
            </a:pPr>
            <a:r>
              <a:rPr lang="en-US"/>
              <a:t>A 54-year-old woman with bicuspid AS presents to the internal medicine clinic after a recent uncomplicated bioprosthetic SAVR. Her last CT of the chest shows a 4.4cm ascending thoracic aortic aneurysm. She is asymptomatic.</a:t>
            </a:r>
          </a:p>
          <a:p>
            <a:pPr marL="0" indent="0">
              <a:buNone/>
            </a:pPr>
            <a:r>
              <a:rPr lang="en-US"/>
              <a:t>What additional testing, screening and treatment is necessary?</a:t>
            </a:r>
          </a:p>
          <a:p>
            <a:pPr marL="0" indent="0">
              <a:buNone/>
            </a:pPr>
            <a:r>
              <a:rPr lang="en-US"/>
              <a:t>A) Antibiotic prophylaxis for routine dental cleanings </a:t>
            </a:r>
            <a:r>
              <a:rPr lang="en-US" b="1">
                <a:solidFill>
                  <a:schemeClr val="accent4">
                    <a:lumMod val="60000"/>
                    <a:lumOff val="40000"/>
                  </a:schemeClr>
                </a:solidFill>
              </a:rPr>
              <a:t>Class</a:t>
            </a:r>
            <a:r>
              <a:rPr lang="en-US"/>
              <a:t> </a:t>
            </a:r>
            <a:r>
              <a:rPr lang="en-US" b="1" err="1">
                <a:solidFill>
                  <a:schemeClr val="accent4">
                    <a:lumMod val="60000"/>
                    <a:lumOff val="40000"/>
                  </a:schemeClr>
                </a:solidFill>
              </a:rPr>
              <a:t>IIa</a:t>
            </a:r>
            <a:endParaRPr lang="en-US" b="1">
              <a:solidFill>
                <a:schemeClr val="accent4">
                  <a:lumMod val="60000"/>
                  <a:lumOff val="40000"/>
                </a:schemeClr>
              </a:solidFill>
            </a:endParaRPr>
          </a:p>
          <a:p>
            <a:pPr marL="0" indent="0">
              <a:buNone/>
            </a:pPr>
            <a:r>
              <a:rPr lang="en-US"/>
              <a:t>B) Screening TTE of 1</a:t>
            </a:r>
            <a:r>
              <a:rPr lang="en-US" baseline="30000"/>
              <a:t>st</a:t>
            </a:r>
            <a:r>
              <a:rPr lang="en-US"/>
              <a:t> degree relatives </a:t>
            </a:r>
            <a:r>
              <a:rPr lang="en-US" b="1">
                <a:solidFill>
                  <a:schemeClr val="accent6"/>
                </a:solidFill>
              </a:rPr>
              <a:t>Class</a:t>
            </a:r>
            <a:r>
              <a:rPr lang="en-US"/>
              <a:t> </a:t>
            </a:r>
            <a:r>
              <a:rPr lang="en-US" b="1">
                <a:solidFill>
                  <a:schemeClr val="accent6"/>
                </a:solidFill>
              </a:rPr>
              <a:t>I (BAV + TAA), </a:t>
            </a:r>
            <a:r>
              <a:rPr lang="en-US" b="1">
                <a:solidFill>
                  <a:schemeClr val="accent4">
                    <a:lumMod val="60000"/>
                    <a:lumOff val="40000"/>
                  </a:schemeClr>
                </a:solidFill>
              </a:rPr>
              <a:t>Class</a:t>
            </a:r>
            <a:r>
              <a:rPr lang="en-US"/>
              <a:t> </a:t>
            </a:r>
            <a:r>
              <a:rPr lang="en-US" b="1" err="1">
                <a:solidFill>
                  <a:schemeClr val="accent4">
                    <a:lumMod val="60000"/>
                    <a:lumOff val="40000"/>
                  </a:schemeClr>
                </a:solidFill>
              </a:rPr>
              <a:t>IIa</a:t>
            </a:r>
            <a:r>
              <a:rPr lang="en-US" b="1">
                <a:solidFill>
                  <a:schemeClr val="accent4">
                    <a:lumMod val="60000"/>
                    <a:lumOff val="40000"/>
                  </a:schemeClr>
                </a:solidFill>
              </a:rPr>
              <a:t> (BAV)</a:t>
            </a:r>
          </a:p>
          <a:p>
            <a:pPr marL="0" indent="0">
              <a:buNone/>
            </a:pPr>
            <a:r>
              <a:rPr lang="en-US"/>
              <a:t>C) Periodic screening of her thoracic aortic aneurysm </a:t>
            </a:r>
            <a:r>
              <a:rPr lang="en-US" b="1">
                <a:solidFill>
                  <a:schemeClr val="accent6"/>
                </a:solidFill>
              </a:rPr>
              <a:t>Class</a:t>
            </a:r>
            <a:r>
              <a:rPr lang="en-US"/>
              <a:t> </a:t>
            </a:r>
            <a:r>
              <a:rPr lang="en-US" b="1">
                <a:solidFill>
                  <a:schemeClr val="accent6"/>
                </a:solidFill>
              </a:rPr>
              <a:t>I </a:t>
            </a:r>
            <a:endParaRPr lang="en-US"/>
          </a:p>
          <a:p>
            <a:pPr marL="0" indent="0">
              <a:buNone/>
            </a:pPr>
            <a:r>
              <a:rPr lang="en-US"/>
              <a:t>D) </a:t>
            </a:r>
            <a:r>
              <a:rPr lang="en-US" b="1">
                <a:solidFill>
                  <a:srgbClr val="FF0000"/>
                </a:solidFill>
              </a:rPr>
              <a:t>All of the above</a:t>
            </a:r>
          </a:p>
          <a:p>
            <a:pPr marL="0" indent="0">
              <a:buNone/>
            </a:pPr>
            <a:r>
              <a:rPr lang="en-US"/>
              <a:t>E) None of the above</a:t>
            </a:r>
          </a:p>
          <a:p>
            <a:pPr marL="0" indent="0">
              <a:buNone/>
            </a:pPr>
            <a:endParaRPr lang="en-US"/>
          </a:p>
        </p:txBody>
      </p:sp>
      <p:pic>
        <p:nvPicPr>
          <p:cNvPr id="5" name="Picture 4">
            <a:extLst>
              <a:ext uri="{FF2B5EF4-FFF2-40B4-BE49-F238E27FC236}">
                <a16:creationId xmlns:a16="http://schemas.microsoft.com/office/drawing/2014/main" id="{E4B93313-C992-9CF1-5B37-A8877EC26967}"/>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854477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22D215-70EF-B535-464F-141F05B4C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A38BC-DD0A-D527-5278-A178AF8A1133}"/>
              </a:ext>
            </a:extLst>
          </p:cNvPr>
          <p:cNvSpPr>
            <a:spLocks noGrp="1"/>
          </p:cNvSpPr>
          <p:nvPr>
            <p:ph type="title"/>
          </p:nvPr>
        </p:nvSpPr>
        <p:spPr/>
        <p:txBody>
          <a:bodyPr/>
          <a:lstStyle/>
          <a:p>
            <a:r>
              <a:rPr lang="en-US" b="1">
                <a:solidFill>
                  <a:schemeClr val="bg1"/>
                </a:solidFill>
              </a:rPr>
              <a:t>Bicuspid Aortic Valve</a:t>
            </a:r>
          </a:p>
        </p:txBody>
      </p:sp>
      <p:sp>
        <p:nvSpPr>
          <p:cNvPr id="3" name="Content Placeholder 2">
            <a:extLst>
              <a:ext uri="{FF2B5EF4-FFF2-40B4-BE49-F238E27FC236}">
                <a16:creationId xmlns:a16="http://schemas.microsoft.com/office/drawing/2014/main" id="{59357504-A035-B16B-7580-91562386CD7E}"/>
              </a:ext>
            </a:extLst>
          </p:cNvPr>
          <p:cNvSpPr>
            <a:spLocks noGrp="1"/>
          </p:cNvSpPr>
          <p:nvPr>
            <p:ph idx="1"/>
          </p:nvPr>
        </p:nvSpPr>
        <p:spPr>
          <a:xfrm>
            <a:off x="729996" y="1853505"/>
            <a:ext cx="10632948" cy="4081586"/>
          </a:xfrm>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E7C67396-83D2-828C-3DB3-4E034380F88A}"/>
              </a:ext>
            </a:extLst>
          </p:cNvPr>
          <p:cNvPicPr>
            <a:picLocks noChangeAspect="1"/>
          </p:cNvPicPr>
          <p:nvPr/>
        </p:nvPicPr>
        <p:blipFill>
          <a:blip r:embed="rId3"/>
          <a:stretch>
            <a:fillRect/>
          </a:stretch>
        </p:blipFill>
        <p:spPr>
          <a:xfrm>
            <a:off x="3814695" y="1782147"/>
            <a:ext cx="4562610" cy="5009647"/>
          </a:xfrm>
          <a:prstGeom prst="rect">
            <a:avLst/>
          </a:prstGeom>
        </p:spPr>
      </p:pic>
      <p:sp>
        <p:nvSpPr>
          <p:cNvPr id="4" name="TextBox 3">
            <a:extLst>
              <a:ext uri="{FF2B5EF4-FFF2-40B4-BE49-F238E27FC236}">
                <a16:creationId xmlns:a16="http://schemas.microsoft.com/office/drawing/2014/main" id="{D33A0662-7936-20FB-ACB3-1002AF40F118}"/>
              </a:ext>
            </a:extLst>
          </p:cNvPr>
          <p:cNvSpPr txBox="1"/>
          <p:nvPr/>
        </p:nvSpPr>
        <p:spPr>
          <a:xfrm>
            <a:off x="8801100" y="1886313"/>
            <a:ext cx="3390900" cy="4247317"/>
          </a:xfrm>
          <a:prstGeom prst="rect">
            <a:avLst/>
          </a:prstGeom>
          <a:noFill/>
        </p:spPr>
        <p:txBody>
          <a:bodyPr wrap="square" rtlCol="0">
            <a:spAutoFit/>
          </a:bodyPr>
          <a:lstStyle/>
          <a:p>
            <a:r>
              <a:rPr lang="en-US" b="1"/>
              <a:t>Indications for aortic root replacement in BAV:</a:t>
            </a:r>
          </a:p>
          <a:p>
            <a:pPr marL="285750" indent="-285750">
              <a:buFont typeface="Arial" panose="020B0604020202020204" pitchFamily="34" charset="0"/>
              <a:buChar char="•"/>
            </a:pPr>
            <a:r>
              <a:rPr lang="en-US"/>
              <a:t>≥5.5 cm </a:t>
            </a:r>
            <a:r>
              <a:rPr lang="en-US" b="1">
                <a:solidFill>
                  <a:schemeClr val="accent6"/>
                </a:solidFill>
              </a:rPr>
              <a:t>Class</a:t>
            </a:r>
            <a:r>
              <a:rPr lang="en-US"/>
              <a:t> </a:t>
            </a:r>
            <a:r>
              <a:rPr lang="en-US" b="1">
                <a:solidFill>
                  <a:schemeClr val="accent6"/>
                </a:solidFill>
              </a:rPr>
              <a:t>I </a:t>
            </a:r>
            <a:endParaRPr lang="en-US"/>
          </a:p>
          <a:p>
            <a:pPr marL="285750" indent="-285750">
              <a:buFont typeface="Arial" panose="020B0604020202020204" pitchFamily="34" charset="0"/>
              <a:buChar char="•"/>
            </a:pPr>
            <a:r>
              <a:rPr lang="en-US"/>
              <a:t>5-5.4 cm </a:t>
            </a:r>
            <a:r>
              <a:rPr lang="en-US" b="1">
                <a:solidFill>
                  <a:schemeClr val="accent4">
                    <a:lumMod val="60000"/>
                    <a:lumOff val="40000"/>
                  </a:schemeClr>
                </a:solidFill>
              </a:rPr>
              <a:t>Class</a:t>
            </a:r>
            <a:r>
              <a:rPr lang="en-US"/>
              <a:t> </a:t>
            </a:r>
            <a:r>
              <a:rPr lang="en-US" b="1" err="1">
                <a:solidFill>
                  <a:schemeClr val="accent4">
                    <a:lumMod val="60000"/>
                    <a:lumOff val="40000"/>
                  </a:schemeClr>
                </a:solidFill>
              </a:rPr>
              <a:t>IIa</a:t>
            </a:r>
            <a:r>
              <a:rPr lang="en-US" b="1">
                <a:solidFill>
                  <a:schemeClr val="accent4">
                    <a:lumMod val="60000"/>
                    <a:lumOff val="40000"/>
                  </a:schemeClr>
                </a:solidFill>
              </a:rPr>
              <a:t>, if risk factors</a:t>
            </a:r>
          </a:p>
          <a:p>
            <a:pPr marL="285750" indent="-285750">
              <a:buFont typeface="Arial" panose="020B0604020202020204" pitchFamily="34" charset="0"/>
              <a:buChar char="•"/>
            </a:pPr>
            <a:r>
              <a:rPr lang="en-US"/>
              <a:t>5-5.4 cm </a:t>
            </a:r>
            <a:r>
              <a:rPr lang="en-US" b="1">
                <a:solidFill>
                  <a:schemeClr val="accent2">
                    <a:lumMod val="60000"/>
                    <a:lumOff val="40000"/>
                  </a:schemeClr>
                </a:solidFill>
              </a:rPr>
              <a:t>Class</a:t>
            </a:r>
            <a:r>
              <a:rPr lang="en-US">
                <a:solidFill>
                  <a:schemeClr val="accent2">
                    <a:lumMod val="60000"/>
                    <a:lumOff val="40000"/>
                  </a:schemeClr>
                </a:solidFill>
              </a:rPr>
              <a:t> </a:t>
            </a:r>
            <a:r>
              <a:rPr lang="en-US" b="1">
                <a:solidFill>
                  <a:schemeClr val="accent2">
                    <a:lumMod val="60000"/>
                    <a:lumOff val="40000"/>
                  </a:schemeClr>
                </a:solidFill>
              </a:rPr>
              <a:t>IIb, if no risk factors</a:t>
            </a:r>
            <a:endParaRPr lang="en-US">
              <a:solidFill>
                <a:schemeClr val="accent2">
                  <a:lumMod val="60000"/>
                  <a:lumOff val="40000"/>
                </a:schemeClr>
              </a:solidFill>
            </a:endParaRPr>
          </a:p>
          <a:p>
            <a:pPr marL="285750" indent="-285750">
              <a:buFont typeface="Arial" panose="020B0604020202020204" pitchFamily="34" charset="0"/>
              <a:buChar char="•"/>
            </a:pPr>
            <a:r>
              <a:rPr lang="en-US"/>
              <a:t>≥4.5 cm </a:t>
            </a:r>
            <a:r>
              <a:rPr lang="en-US" b="1">
                <a:solidFill>
                  <a:schemeClr val="accent4">
                    <a:lumMod val="60000"/>
                    <a:lumOff val="40000"/>
                  </a:schemeClr>
                </a:solidFill>
              </a:rPr>
              <a:t>Class</a:t>
            </a:r>
            <a:r>
              <a:rPr lang="en-US"/>
              <a:t> </a:t>
            </a:r>
            <a:r>
              <a:rPr lang="en-US" b="1" err="1">
                <a:solidFill>
                  <a:schemeClr val="accent4">
                    <a:lumMod val="60000"/>
                    <a:lumOff val="40000"/>
                  </a:schemeClr>
                </a:solidFill>
              </a:rPr>
              <a:t>IIa</a:t>
            </a:r>
            <a:r>
              <a:rPr lang="en-US" b="1">
                <a:solidFill>
                  <a:schemeClr val="accent4">
                    <a:lumMod val="60000"/>
                    <a:lumOff val="40000"/>
                  </a:schemeClr>
                </a:solidFill>
              </a:rPr>
              <a:t>, if another surgical indication </a:t>
            </a:r>
          </a:p>
          <a:p>
            <a:pPr marL="285750" indent="-285750">
              <a:buFont typeface="Arial" panose="020B0604020202020204" pitchFamily="34" charset="0"/>
              <a:buChar char="•"/>
            </a:pPr>
            <a:endParaRPr lang="en-US" b="1">
              <a:solidFill>
                <a:schemeClr val="accent4">
                  <a:lumMod val="60000"/>
                  <a:lumOff val="40000"/>
                </a:schemeClr>
              </a:solidFill>
            </a:endParaRPr>
          </a:p>
          <a:p>
            <a:pPr marL="285750" indent="-285750">
              <a:buFont typeface="Arial" panose="020B0604020202020204" pitchFamily="34" charset="0"/>
              <a:buChar char="•"/>
            </a:pPr>
            <a:r>
              <a:rPr lang="en-US" b="1"/>
              <a:t>Risk factors: </a:t>
            </a:r>
          </a:p>
          <a:p>
            <a:r>
              <a:rPr lang="en-US"/>
              <a:t>FH of dissection, growth rate ≥0.3cm/year, coarctation, root phenotype</a:t>
            </a:r>
          </a:p>
          <a:p>
            <a:pPr marL="285750" indent="-285750">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627E9D44-C83B-4C9E-FBCF-DA7023345009}"/>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81747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1EC3CA-BE68-7BEF-7399-5BCF691BD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3808B-1163-1369-14E8-F85DE8EA82C3}"/>
              </a:ext>
            </a:extLst>
          </p:cNvPr>
          <p:cNvSpPr>
            <a:spLocks noGrp="1"/>
          </p:cNvSpPr>
          <p:nvPr>
            <p:ph type="title"/>
          </p:nvPr>
        </p:nvSpPr>
        <p:spPr/>
        <p:txBody>
          <a:bodyPr/>
          <a:lstStyle/>
          <a:p>
            <a:r>
              <a:rPr lang="en-US" b="1">
                <a:solidFill>
                  <a:schemeClr val="bg1"/>
                </a:solidFill>
              </a:rPr>
              <a:t>Question 5</a:t>
            </a:r>
          </a:p>
        </p:txBody>
      </p:sp>
      <p:sp>
        <p:nvSpPr>
          <p:cNvPr id="3" name="Content Placeholder 2">
            <a:extLst>
              <a:ext uri="{FF2B5EF4-FFF2-40B4-BE49-F238E27FC236}">
                <a16:creationId xmlns:a16="http://schemas.microsoft.com/office/drawing/2014/main" id="{A161B17B-76CD-C44B-930D-CCA77CAC84BD}"/>
              </a:ext>
            </a:extLst>
          </p:cNvPr>
          <p:cNvSpPr>
            <a:spLocks noGrp="1"/>
          </p:cNvSpPr>
          <p:nvPr>
            <p:ph sz="half" idx="1"/>
          </p:nvPr>
        </p:nvSpPr>
        <p:spPr/>
        <p:txBody>
          <a:bodyPr vert="horz" lIns="91440" tIns="45720" rIns="91440" bIns="45720" rtlCol="0" anchor="t">
            <a:normAutofit fontScale="62500" lnSpcReduction="2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935C6452-0B51-D8D3-61A9-44BDFF67E42B}"/>
              </a:ext>
            </a:extLst>
          </p:cNvPr>
          <p:cNvSpPr>
            <a:spLocks noGrp="1"/>
          </p:cNvSpPr>
          <p:nvPr>
            <p:ph sz="half" idx="2"/>
          </p:nvPr>
        </p:nvSpPr>
        <p:spPr>
          <a:xfrm>
            <a:off x="838200" y="1825624"/>
            <a:ext cx="10515600" cy="4876927"/>
          </a:xfrm>
        </p:spPr>
        <p:txBody>
          <a:bodyPr>
            <a:normAutofit fontScale="62500" lnSpcReduction="20000"/>
          </a:bodyPr>
          <a:lstStyle/>
          <a:p>
            <a:pPr marL="0" indent="0">
              <a:buNone/>
            </a:pPr>
            <a:r>
              <a:rPr lang="en-US"/>
              <a:t>A 45-year-old woman with previous infective endocarditis presents to the hospital for new onset dyspnea. She denies any recent dental procedures or IVDU. </a:t>
            </a:r>
          </a:p>
          <a:p>
            <a:pPr marL="0" indent="0">
              <a:buNone/>
            </a:pPr>
            <a:endParaRPr lang="en-US"/>
          </a:p>
          <a:p>
            <a:pPr marL="0" indent="0">
              <a:buNone/>
            </a:pPr>
            <a:r>
              <a:rPr lang="en-US"/>
              <a:t>BP 120/40, HR 95 BPM and normal respirations/saturations.</a:t>
            </a:r>
          </a:p>
          <a:p>
            <a:pPr marL="0" indent="0">
              <a:buNone/>
            </a:pPr>
            <a:endParaRPr lang="en-US"/>
          </a:p>
          <a:p>
            <a:pPr marL="0" indent="0">
              <a:buNone/>
            </a:pPr>
            <a:r>
              <a:rPr lang="en-US"/>
              <a:t>Exam: Early diastolic murmur, Austin-Flint murmur, </a:t>
            </a:r>
            <a:r>
              <a:rPr lang="en-US" err="1"/>
              <a:t>Waterhammer</a:t>
            </a:r>
            <a:r>
              <a:rPr lang="en-US"/>
              <a:t> pulse, Corrigan’s Sign and Quincke’s pulse.</a:t>
            </a:r>
          </a:p>
          <a:p>
            <a:pPr marL="0" indent="0">
              <a:buNone/>
            </a:pPr>
            <a:endParaRPr lang="en-US"/>
          </a:p>
          <a:p>
            <a:pPr marL="0" indent="0">
              <a:buNone/>
            </a:pPr>
            <a:r>
              <a:rPr lang="en-US"/>
              <a:t>TTE demonstrated moderately reduced LV systolic function with LVEF 40%, severe AR, and LV end systolic diameter 55mm.</a:t>
            </a:r>
          </a:p>
          <a:p>
            <a:pPr marL="0" indent="0">
              <a:buNone/>
            </a:pPr>
            <a:endParaRPr lang="en-US"/>
          </a:p>
          <a:p>
            <a:pPr marL="0" indent="0">
              <a:buNone/>
            </a:pPr>
            <a:r>
              <a:rPr lang="en-US"/>
              <a:t>What ACC/AHA stage is this patient’s valve disease?</a:t>
            </a:r>
          </a:p>
          <a:p>
            <a:pPr marL="0" indent="0">
              <a:buNone/>
            </a:pPr>
            <a:r>
              <a:rPr lang="en-US"/>
              <a:t>A) Stage A</a:t>
            </a:r>
          </a:p>
          <a:p>
            <a:pPr marL="0" indent="0">
              <a:buNone/>
            </a:pPr>
            <a:r>
              <a:rPr lang="en-US"/>
              <a:t>B) Stage B</a:t>
            </a:r>
          </a:p>
          <a:p>
            <a:pPr marL="0" indent="0">
              <a:buNone/>
            </a:pPr>
            <a:r>
              <a:rPr lang="en-US"/>
              <a:t>C) Stage C1</a:t>
            </a:r>
          </a:p>
          <a:p>
            <a:pPr marL="0" indent="0">
              <a:buNone/>
            </a:pPr>
            <a:r>
              <a:rPr lang="en-US"/>
              <a:t>D) Stage C2</a:t>
            </a:r>
          </a:p>
          <a:p>
            <a:pPr marL="0" indent="0">
              <a:buNone/>
            </a:pPr>
            <a:r>
              <a:rPr lang="en-US"/>
              <a:t>E) Stage D</a:t>
            </a:r>
          </a:p>
        </p:txBody>
      </p:sp>
      <p:pic>
        <p:nvPicPr>
          <p:cNvPr id="5" name="Picture 4">
            <a:extLst>
              <a:ext uri="{FF2B5EF4-FFF2-40B4-BE49-F238E27FC236}">
                <a16:creationId xmlns:a16="http://schemas.microsoft.com/office/drawing/2014/main" id="{474460D5-F713-B22D-2402-1DE8CCAE29C5}"/>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8679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70A6-6D21-F0B1-2142-1895F953E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49D23-6FFC-AB4A-2CCC-9C40C3AF0E0E}"/>
              </a:ext>
            </a:extLst>
          </p:cNvPr>
          <p:cNvSpPr>
            <a:spLocks noGrp="1"/>
          </p:cNvSpPr>
          <p:nvPr>
            <p:ph type="title"/>
          </p:nvPr>
        </p:nvSpPr>
        <p:spPr/>
        <p:txBody>
          <a:bodyPr/>
          <a:lstStyle/>
          <a:p>
            <a:r>
              <a:rPr lang="en-US" b="1">
                <a:solidFill>
                  <a:schemeClr val="bg1"/>
                </a:solidFill>
              </a:rPr>
              <a:t>Question 1</a:t>
            </a:r>
          </a:p>
        </p:txBody>
      </p:sp>
      <p:sp>
        <p:nvSpPr>
          <p:cNvPr id="3" name="Content Placeholder 2">
            <a:extLst>
              <a:ext uri="{FF2B5EF4-FFF2-40B4-BE49-F238E27FC236}">
                <a16:creationId xmlns:a16="http://schemas.microsoft.com/office/drawing/2014/main" id="{4A68CC21-8563-0DDF-26EB-BFC6E89833D3}"/>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0D0C40A5-B2D3-BDFE-C76B-68977DCC144A}"/>
              </a:ext>
            </a:extLst>
          </p:cNvPr>
          <p:cNvSpPr>
            <a:spLocks noGrp="1"/>
          </p:cNvSpPr>
          <p:nvPr>
            <p:ph sz="half" idx="2"/>
          </p:nvPr>
        </p:nvSpPr>
        <p:spPr>
          <a:xfrm>
            <a:off x="335902" y="1825625"/>
            <a:ext cx="11017898" cy="4950080"/>
          </a:xfrm>
        </p:spPr>
        <p:txBody>
          <a:bodyPr/>
          <a:lstStyle/>
          <a:p>
            <a:pPr marL="0" indent="0">
              <a:buNone/>
            </a:pPr>
            <a:r>
              <a:rPr lang="en-US" dirty="0"/>
              <a:t>Which of the following characteristics is/are associated with increased mortality in patients with aortic stenosis?</a:t>
            </a:r>
          </a:p>
          <a:p>
            <a:pPr marL="0" indent="0">
              <a:buNone/>
            </a:pPr>
            <a:r>
              <a:rPr lang="en-US" dirty="0"/>
              <a:t>A) Angina</a:t>
            </a:r>
          </a:p>
          <a:p>
            <a:pPr marL="0" indent="0">
              <a:buNone/>
            </a:pPr>
            <a:r>
              <a:rPr lang="en-US" dirty="0"/>
              <a:t>B) Syncope</a:t>
            </a:r>
          </a:p>
          <a:p>
            <a:pPr marL="0" indent="0">
              <a:buNone/>
            </a:pPr>
            <a:r>
              <a:rPr lang="en-US" dirty="0"/>
              <a:t>C) Heart Failure Symptoms</a:t>
            </a:r>
          </a:p>
          <a:p>
            <a:pPr marL="0" indent="0">
              <a:buNone/>
            </a:pPr>
            <a:r>
              <a:rPr lang="en-US" dirty="0"/>
              <a:t>D) LVEF &lt;60%</a:t>
            </a:r>
          </a:p>
          <a:p>
            <a:pPr marL="0" indent="0">
              <a:buNone/>
            </a:pPr>
            <a:r>
              <a:rPr lang="en-US" dirty="0"/>
              <a:t>E) Global Longitudinal Strain &lt;14.7%</a:t>
            </a:r>
          </a:p>
          <a:p>
            <a:pPr marL="0" indent="0">
              <a:buNone/>
            </a:pPr>
            <a:r>
              <a:rPr lang="en-US" dirty="0"/>
              <a:t>F) BNP x3 the ULN</a:t>
            </a:r>
          </a:p>
          <a:p>
            <a:pPr marL="0" indent="0">
              <a:buNone/>
            </a:pPr>
            <a:r>
              <a:rPr lang="en-US" dirty="0"/>
              <a:t>G) All of the above</a:t>
            </a:r>
          </a:p>
        </p:txBody>
      </p:sp>
      <p:pic>
        <p:nvPicPr>
          <p:cNvPr id="5" name="Picture 4">
            <a:extLst>
              <a:ext uri="{FF2B5EF4-FFF2-40B4-BE49-F238E27FC236}">
                <a16:creationId xmlns:a16="http://schemas.microsoft.com/office/drawing/2014/main" id="{2E46BD4B-358D-BDF3-1C25-D195C6718911}"/>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4063710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B792EA-A18D-1072-CA77-746BD6B93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D25CE-F1F0-5E8F-654B-E8C838541C55}"/>
              </a:ext>
            </a:extLst>
          </p:cNvPr>
          <p:cNvSpPr>
            <a:spLocks noGrp="1"/>
          </p:cNvSpPr>
          <p:nvPr>
            <p:ph type="title"/>
          </p:nvPr>
        </p:nvSpPr>
        <p:spPr/>
        <p:txBody>
          <a:bodyPr/>
          <a:lstStyle/>
          <a:p>
            <a:r>
              <a:rPr lang="en-US" b="1">
                <a:solidFill>
                  <a:schemeClr val="bg1"/>
                </a:solidFill>
              </a:rPr>
              <a:t>Question 5</a:t>
            </a:r>
          </a:p>
        </p:txBody>
      </p:sp>
      <p:sp>
        <p:nvSpPr>
          <p:cNvPr id="3" name="Content Placeholder 2">
            <a:extLst>
              <a:ext uri="{FF2B5EF4-FFF2-40B4-BE49-F238E27FC236}">
                <a16:creationId xmlns:a16="http://schemas.microsoft.com/office/drawing/2014/main" id="{B0606C0D-E286-0AEF-60AD-E6D4B6FFA205}"/>
              </a:ext>
            </a:extLst>
          </p:cNvPr>
          <p:cNvSpPr>
            <a:spLocks noGrp="1"/>
          </p:cNvSpPr>
          <p:nvPr>
            <p:ph sz="half" idx="1"/>
          </p:nvPr>
        </p:nvSpPr>
        <p:spPr/>
        <p:txBody>
          <a:bodyPr vert="horz" lIns="91440" tIns="45720" rIns="91440" bIns="45720" rtlCol="0" anchor="t">
            <a:normAutofit fontScale="62500" lnSpcReduction="20000"/>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523C23F1-1B52-254E-E245-22B36F9C3E70}"/>
              </a:ext>
            </a:extLst>
          </p:cNvPr>
          <p:cNvSpPr>
            <a:spLocks noGrp="1"/>
          </p:cNvSpPr>
          <p:nvPr>
            <p:ph sz="half" idx="2"/>
          </p:nvPr>
        </p:nvSpPr>
        <p:spPr>
          <a:xfrm>
            <a:off x="838200" y="1825624"/>
            <a:ext cx="10515600" cy="4876927"/>
          </a:xfrm>
        </p:spPr>
        <p:txBody>
          <a:bodyPr>
            <a:normAutofit fontScale="62500" lnSpcReduction="20000"/>
          </a:bodyPr>
          <a:lstStyle/>
          <a:p>
            <a:pPr marL="0" indent="0">
              <a:buNone/>
            </a:pPr>
            <a:r>
              <a:rPr lang="en-US"/>
              <a:t>A 45-year-old woman with previous infective endocarditis presents to the hospital for new onset dyspnea. She denies any recent dental procedures or IVDU. </a:t>
            </a:r>
          </a:p>
          <a:p>
            <a:pPr marL="0" indent="0">
              <a:buNone/>
            </a:pPr>
            <a:endParaRPr lang="en-US"/>
          </a:p>
          <a:p>
            <a:pPr marL="0" indent="0">
              <a:buNone/>
            </a:pPr>
            <a:r>
              <a:rPr lang="en-US"/>
              <a:t>BP 120/40, HR 95 BPM and normal respirations/saturations.</a:t>
            </a:r>
          </a:p>
          <a:p>
            <a:pPr marL="0" indent="0">
              <a:buNone/>
            </a:pPr>
            <a:endParaRPr lang="en-US"/>
          </a:p>
          <a:p>
            <a:pPr marL="0" indent="0">
              <a:buNone/>
            </a:pPr>
            <a:r>
              <a:rPr lang="en-US"/>
              <a:t>Exam: Early diastolic murmur, Austin-Flint murmur, </a:t>
            </a:r>
            <a:r>
              <a:rPr lang="en-US" err="1"/>
              <a:t>Waterhammer</a:t>
            </a:r>
            <a:r>
              <a:rPr lang="en-US"/>
              <a:t> pulse, Corrigan’s Sign and Quincke’s pulse.</a:t>
            </a:r>
          </a:p>
          <a:p>
            <a:pPr marL="0" indent="0">
              <a:buNone/>
            </a:pPr>
            <a:endParaRPr lang="en-US"/>
          </a:p>
          <a:p>
            <a:pPr marL="0" indent="0">
              <a:buNone/>
            </a:pPr>
            <a:r>
              <a:rPr lang="en-US"/>
              <a:t>TTE demonstrated moderately reduced LV systolic function with LVEF 40%, severe AR, and LV end systolic diameter 55mm.</a:t>
            </a:r>
          </a:p>
          <a:p>
            <a:pPr marL="0" indent="0">
              <a:buNone/>
            </a:pPr>
            <a:endParaRPr lang="en-US"/>
          </a:p>
          <a:p>
            <a:pPr marL="0" indent="0">
              <a:buNone/>
            </a:pPr>
            <a:r>
              <a:rPr lang="en-US"/>
              <a:t>What ACC/AHA stage is this patient’s valve disease?</a:t>
            </a:r>
          </a:p>
          <a:p>
            <a:pPr marL="0" indent="0">
              <a:buNone/>
            </a:pPr>
            <a:r>
              <a:rPr lang="en-US"/>
              <a:t>A) Stage A</a:t>
            </a:r>
          </a:p>
          <a:p>
            <a:pPr marL="0" indent="0">
              <a:buNone/>
            </a:pPr>
            <a:r>
              <a:rPr lang="en-US"/>
              <a:t>B) Stage B</a:t>
            </a:r>
          </a:p>
          <a:p>
            <a:pPr marL="0" indent="0">
              <a:buNone/>
            </a:pPr>
            <a:r>
              <a:rPr lang="en-US"/>
              <a:t>C) Stage C1</a:t>
            </a:r>
          </a:p>
          <a:p>
            <a:pPr marL="0" indent="0">
              <a:buNone/>
            </a:pPr>
            <a:r>
              <a:rPr lang="en-US" b="1">
                <a:solidFill>
                  <a:srgbClr val="FF0000"/>
                </a:solidFill>
              </a:rPr>
              <a:t>D) Stage C2</a:t>
            </a:r>
          </a:p>
          <a:p>
            <a:pPr marL="0" indent="0">
              <a:buNone/>
            </a:pPr>
            <a:r>
              <a:rPr lang="en-US"/>
              <a:t>E) Stage D</a:t>
            </a:r>
          </a:p>
        </p:txBody>
      </p:sp>
      <p:pic>
        <p:nvPicPr>
          <p:cNvPr id="5" name="Picture 4">
            <a:extLst>
              <a:ext uri="{FF2B5EF4-FFF2-40B4-BE49-F238E27FC236}">
                <a16:creationId xmlns:a16="http://schemas.microsoft.com/office/drawing/2014/main" id="{4E3E4DFE-B698-1646-8359-DF42A143B3F8}"/>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091629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6B3DE2-A94E-9CCD-2B5F-3C1E1B474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9384C-41C3-6518-903F-1437026A2379}"/>
              </a:ext>
            </a:extLst>
          </p:cNvPr>
          <p:cNvSpPr>
            <a:spLocks noGrp="1"/>
          </p:cNvSpPr>
          <p:nvPr>
            <p:ph type="title"/>
          </p:nvPr>
        </p:nvSpPr>
        <p:spPr/>
        <p:txBody>
          <a:bodyPr/>
          <a:lstStyle/>
          <a:p>
            <a:r>
              <a:rPr lang="en-US" b="1">
                <a:solidFill>
                  <a:schemeClr val="bg1"/>
                </a:solidFill>
              </a:rPr>
              <a:t>Chronic Aortic Regurgitation</a:t>
            </a:r>
          </a:p>
        </p:txBody>
      </p:sp>
      <p:sp>
        <p:nvSpPr>
          <p:cNvPr id="3" name="Content Placeholder 2">
            <a:extLst>
              <a:ext uri="{FF2B5EF4-FFF2-40B4-BE49-F238E27FC236}">
                <a16:creationId xmlns:a16="http://schemas.microsoft.com/office/drawing/2014/main" id="{815B3C89-B6B7-88E8-450E-B05F2C517EDB}"/>
              </a:ext>
            </a:extLst>
          </p:cNvPr>
          <p:cNvSpPr>
            <a:spLocks noGrp="1"/>
          </p:cNvSpPr>
          <p:nvPr>
            <p:ph idx="1"/>
          </p:nvPr>
        </p:nvSpPr>
        <p:spPr>
          <a:xfrm>
            <a:off x="91440" y="1934722"/>
            <a:ext cx="1949958" cy="4081586"/>
          </a:xfrm>
        </p:spPr>
        <p:txBody>
          <a:bodyPr vert="horz" lIns="91440" tIns="45720" rIns="91440" bIns="45720" rtlCol="0" anchor="t">
            <a:normAutofit/>
          </a:bodyPr>
          <a:lstStyle/>
          <a:p>
            <a:r>
              <a:rPr lang="en-US">
                <a:ea typeface="Calibri"/>
                <a:cs typeface="Calibri"/>
              </a:rPr>
              <a:t>Stage A = at risk</a:t>
            </a:r>
          </a:p>
          <a:p>
            <a:pPr lvl="1"/>
            <a:endParaRPr lang="en-US">
              <a:ea typeface="Calibri"/>
              <a:cs typeface="Calibri"/>
            </a:endParaRPr>
          </a:p>
          <a:p>
            <a:r>
              <a:rPr lang="en-US">
                <a:ea typeface="Calibri"/>
                <a:cs typeface="Calibri"/>
              </a:rPr>
              <a:t>Stage B = mild to moderate</a:t>
            </a: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grpSp>
        <p:nvGrpSpPr>
          <p:cNvPr id="8" name="Group 7">
            <a:extLst>
              <a:ext uri="{FF2B5EF4-FFF2-40B4-BE49-F238E27FC236}">
                <a16:creationId xmlns:a16="http://schemas.microsoft.com/office/drawing/2014/main" id="{1215F15D-5C0D-FEA4-DA1A-0741EC863D82}"/>
              </a:ext>
            </a:extLst>
          </p:cNvPr>
          <p:cNvGrpSpPr/>
          <p:nvPr/>
        </p:nvGrpSpPr>
        <p:grpSpPr>
          <a:xfrm>
            <a:off x="2201367" y="1768193"/>
            <a:ext cx="7789265" cy="4985130"/>
            <a:chOff x="2464588" y="2259953"/>
            <a:chExt cx="6906589" cy="4420217"/>
          </a:xfrm>
        </p:grpSpPr>
        <p:pic>
          <p:nvPicPr>
            <p:cNvPr id="5" name="Picture 4">
              <a:extLst>
                <a:ext uri="{FF2B5EF4-FFF2-40B4-BE49-F238E27FC236}">
                  <a16:creationId xmlns:a16="http://schemas.microsoft.com/office/drawing/2014/main" id="{5BDF2FF9-CEE8-44B0-2A4D-4E9C7ACF260D}"/>
                </a:ext>
              </a:extLst>
            </p:cNvPr>
            <p:cNvPicPr>
              <a:picLocks noChangeAspect="1"/>
            </p:cNvPicPr>
            <p:nvPr/>
          </p:nvPicPr>
          <p:blipFill>
            <a:blip r:embed="rId3"/>
            <a:stretch>
              <a:fillRect/>
            </a:stretch>
          </p:blipFill>
          <p:spPr>
            <a:xfrm>
              <a:off x="2464588" y="2555269"/>
              <a:ext cx="6897063" cy="4124901"/>
            </a:xfrm>
            <a:prstGeom prst="rect">
              <a:avLst/>
            </a:prstGeom>
          </p:spPr>
        </p:pic>
        <p:pic>
          <p:nvPicPr>
            <p:cNvPr id="7" name="Picture 6">
              <a:extLst>
                <a:ext uri="{FF2B5EF4-FFF2-40B4-BE49-F238E27FC236}">
                  <a16:creationId xmlns:a16="http://schemas.microsoft.com/office/drawing/2014/main" id="{A11A608E-C814-6E09-768F-3C6CCF1F54D1}"/>
                </a:ext>
              </a:extLst>
            </p:cNvPr>
            <p:cNvPicPr>
              <a:picLocks noChangeAspect="1"/>
            </p:cNvPicPr>
            <p:nvPr/>
          </p:nvPicPr>
          <p:blipFill>
            <a:blip r:embed="rId4"/>
            <a:stretch>
              <a:fillRect/>
            </a:stretch>
          </p:blipFill>
          <p:spPr>
            <a:xfrm>
              <a:off x="2464588" y="2259953"/>
              <a:ext cx="6906589" cy="295316"/>
            </a:xfrm>
            <a:prstGeom prst="rect">
              <a:avLst/>
            </a:prstGeom>
          </p:spPr>
        </p:pic>
      </p:grpSp>
      <p:pic>
        <p:nvPicPr>
          <p:cNvPr id="4" name="Picture 3">
            <a:extLst>
              <a:ext uri="{FF2B5EF4-FFF2-40B4-BE49-F238E27FC236}">
                <a16:creationId xmlns:a16="http://schemas.microsoft.com/office/drawing/2014/main" id="{D48A18D7-60CD-925E-C51A-D156EE8B9515}"/>
              </a:ext>
            </a:extLst>
          </p:cNvPr>
          <p:cNvPicPr>
            <a:picLocks noChangeAspect="1"/>
          </p:cNvPicPr>
          <p:nvPr/>
        </p:nvPicPr>
        <p:blipFill>
          <a:blip r:embed="rId5"/>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94893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09E4-AC6E-A60D-575C-D9B5340FBB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F27AD0-0FE8-06E0-896E-DEF5F21D95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01A49A-8F13-9EA2-E5BA-D9C79FDFF991}"/>
              </a:ext>
            </a:extLst>
          </p:cNvPr>
          <p:cNvPicPr>
            <a:picLocks noChangeAspect="1"/>
          </p:cNvPicPr>
          <p:nvPr/>
        </p:nvPicPr>
        <p:blipFill>
          <a:blip r:embed="rId2"/>
          <a:stretch>
            <a:fillRect/>
          </a:stretch>
        </p:blipFill>
        <p:spPr>
          <a:xfrm>
            <a:off x="1804943" y="1565394"/>
            <a:ext cx="8582113" cy="4871800"/>
          </a:xfrm>
          <a:prstGeom prst="rect">
            <a:avLst/>
          </a:prstGeom>
        </p:spPr>
      </p:pic>
    </p:spTree>
    <p:extLst>
      <p:ext uri="{BB962C8B-B14F-4D97-AF65-F5344CB8AC3E}">
        <p14:creationId xmlns:p14="http://schemas.microsoft.com/office/powerpoint/2010/main" val="1762394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BA1C-9D74-1045-1397-B08446CA9A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02369B-04A5-4FF1-FCA7-CB1FF4A1B8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AF80F1-2D34-9EBF-259B-BA0E464A12D6}"/>
              </a:ext>
            </a:extLst>
          </p:cNvPr>
          <p:cNvPicPr>
            <a:picLocks noChangeAspect="1"/>
          </p:cNvPicPr>
          <p:nvPr/>
        </p:nvPicPr>
        <p:blipFill>
          <a:blip r:embed="rId2"/>
          <a:stretch>
            <a:fillRect/>
          </a:stretch>
        </p:blipFill>
        <p:spPr>
          <a:xfrm>
            <a:off x="2209800" y="1138827"/>
            <a:ext cx="7772400" cy="4580345"/>
          </a:xfrm>
          <a:prstGeom prst="rect">
            <a:avLst/>
          </a:prstGeom>
        </p:spPr>
      </p:pic>
      <p:pic>
        <p:nvPicPr>
          <p:cNvPr id="5" name="Picture 4">
            <a:extLst>
              <a:ext uri="{FF2B5EF4-FFF2-40B4-BE49-F238E27FC236}">
                <a16:creationId xmlns:a16="http://schemas.microsoft.com/office/drawing/2014/main" id="{A0CD6714-0E8B-302F-F837-E4065E0A7128}"/>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405154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724A-76FF-1F84-B5CA-6DB7E4B3CB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1B6E1-F7E5-8A83-B7C7-762C958344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D7FCB3-63CB-0480-9048-58B45B018FE7}"/>
              </a:ext>
            </a:extLst>
          </p:cNvPr>
          <p:cNvPicPr>
            <a:picLocks noChangeAspect="1"/>
          </p:cNvPicPr>
          <p:nvPr/>
        </p:nvPicPr>
        <p:blipFill>
          <a:blip r:embed="rId2"/>
          <a:stretch>
            <a:fillRect/>
          </a:stretch>
        </p:blipFill>
        <p:spPr>
          <a:xfrm>
            <a:off x="1566862" y="1237305"/>
            <a:ext cx="7772400" cy="4383390"/>
          </a:xfrm>
          <a:prstGeom prst="rect">
            <a:avLst/>
          </a:prstGeom>
        </p:spPr>
      </p:pic>
      <p:pic>
        <p:nvPicPr>
          <p:cNvPr id="5" name="Picture 4">
            <a:extLst>
              <a:ext uri="{FF2B5EF4-FFF2-40B4-BE49-F238E27FC236}">
                <a16:creationId xmlns:a16="http://schemas.microsoft.com/office/drawing/2014/main" id="{7037892D-0268-3471-7E91-1549A0106BB8}"/>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514409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4DAD-0D42-01CE-754A-85A01B3F46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4DA174-B670-5AAB-4380-C1FDBEEAC6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EEFF86-4712-97D3-4001-61D1B8DB5600}"/>
              </a:ext>
            </a:extLst>
          </p:cNvPr>
          <p:cNvPicPr>
            <a:picLocks noChangeAspect="1"/>
          </p:cNvPicPr>
          <p:nvPr/>
        </p:nvPicPr>
        <p:blipFill>
          <a:blip r:embed="rId2"/>
          <a:stretch>
            <a:fillRect/>
          </a:stretch>
        </p:blipFill>
        <p:spPr>
          <a:xfrm>
            <a:off x="2209800" y="1528974"/>
            <a:ext cx="7772400" cy="3800052"/>
          </a:xfrm>
          <a:prstGeom prst="rect">
            <a:avLst/>
          </a:prstGeom>
        </p:spPr>
      </p:pic>
      <p:pic>
        <p:nvPicPr>
          <p:cNvPr id="5" name="Picture 4">
            <a:extLst>
              <a:ext uri="{FF2B5EF4-FFF2-40B4-BE49-F238E27FC236}">
                <a16:creationId xmlns:a16="http://schemas.microsoft.com/office/drawing/2014/main" id="{C6802088-4F44-0164-DD07-E3978CCBE637}"/>
              </a:ext>
            </a:extLst>
          </p:cNvPr>
          <p:cNvPicPr>
            <a:picLocks noChangeAspect="1"/>
          </p:cNvPicPr>
          <p:nvPr/>
        </p:nvPicPr>
        <p:blipFill>
          <a:blip r:embed="rId3"/>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309456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0422-6887-3E5D-C773-1828427564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182A9-C393-6E74-668D-E2EE3F0924B4}"/>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A5367184-B285-754C-A2DC-F93AE3E3D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75" y="0"/>
            <a:ext cx="7993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6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705F-9E9B-0091-5E51-5DB2DF1D9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BBF0C-20FA-F652-1910-37F9785A0EB2}"/>
              </a:ext>
            </a:extLst>
          </p:cNvPr>
          <p:cNvSpPr>
            <a:spLocks noGrp="1"/>
          </p:cNvSpPr>
          <p:nvPr>
            <p:ph type="title"/>
          </p:nvPr>
        </p:nvSpPr>
        <p:spPr/>
        <p:txBody>
          <a:bodyPr/>
          <a:lstStyle/>
          <a:p>
            <a:r>
              <a:rPr lang="en-US" b="1">
                <a:solidFill>
                  <a:schemeClr val="bg1"/>
                </a:solidFill>
              </a:rPr>
              <a:t>Question 1</a:t>
            </a:r>
          </a:p>
        </p:txBody>
      </p:sp>
      <p:sp>
        <p:nvSpPr>
          <p:cNvPr id="3" name="Content Placeholder 2">
            <a:extLst>
              <a:ext uri="{FF2B5EF4-FFF2-40B4-BE49-F238E27FC236}">
                <a16:creationId xmlns:a16="http://schemas.microsoft.com/office/drawing/2014/main" id="{E9111C54-B35C-0720-B070-6CA099AD4C29}"/>
              </a:ext>
            </a:extLst>
          </p:cNvPr>
          <p:cNvSpPr>
            <a:spLocks noGrp="1"/>
          </p:cNvSpPr>
          <p:nvPr>
            <p:ph sz="half" idx="1"/>
          </p:nvPr>
        </p:nvSpPr>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sp>
        <p:nvSpPr>
          <p:cNvPr id="4" name="Content Placeholder 3">
            <a:extLst>
              <a:ext uri="{FF2B5EF4-FFF2-40B4-BE49-F238E27FC236}">
                <a16:creationId xmlns:a16="http://schemas.microsoft.com/office/drawing/2014/main" id="{B3722DC9-E351-4604-AA20-73DB270F4645}"/>
              </a:ext>
            </a:extLst>
          </p:cNvPr>
          <p:cNvSpPr>
            <a:spLocks noGrp="1"/>
          </p:cNvSpPr>
          <p:nvPr>
            <p:ph sz="half" idx="2"/>
          </p:nvPr>
        </p:nvSpPr>
        <p:spPr>
          <a:xfrm>
            <a:off x="335902" y="1825625"/>
            <a:ext cx="11017898" cy="4950080"/>
          </a:xfrm>
        </p:spPr>
        <p:txBody>
          <a:bodyPr/>
          <a:lstStyle/>
          <a:p>
            <a:pPr marL="0" indent="0">
              <a:buNone/>
            </a:pPr>
            <a:r>
              <a:rPr lang="en-US" dirty="0"/>
              <a:t>Which of the following characteristics is/are associated with increased mortality in patients with aortic stenosis?</a:t>
            </a:r>
          </a:p>
          <a:p>
            <a:pPr marL="0" indent="0">
              <a:buNone/>
            </a:pPr>
            <a:r>
              <a:rPr lang="en-US" dirty="0"/>
              <a:t>A) Angina</a:t>
            </a:r>
          </a:p>
          <a:p>
            <a:pPr marL="0" indent="0">
              <a:buNone/>
            </a:pPr>
            <a:r>
              <a:rPr lang="en-US" dirty="0"/>
              <a:t>B) Syncope</a:t>
            </a:r>
          </a:p>
          <a:p>
            <a:pPr marL="0" indent="0">
              <a:buNone/>
            </a:pPr>
            <a:r>
              <a:rPr lang="en-US" dirty="0"/>
              <a:t>C) Heart Failure Symptoms</a:t>
            </a:r>
          </a:p>
          <a:p>
            <a:pPr marL="0" indent="0">
              <a:buNone/>
            </a:pPr>
            <a:r>
              <a:rPr lang="en-US" dirty="0"/>
              <a:t>D) LVEF &lt;60%</a:t>
            </a:r>
          </a:p>
          <a:p>
            <a:pPr marL="0" indent="0">
              <a:buNone/>
            </a:pPr>
            <a:r>
              <a:rPr lang="en-US" dirty="0"/>
              <a:t>E) Global Longitudinal Strain &lt;14.7%</a:t>
            </a:r>
          </a:p>
          <a:p>
            <a:pPr marL="0" indent="0">
              <a:buNone/>
            </a:pPr>
            <a:r>
              <a:rPr lang="en-US" dirty="0"/>
              <a:t>F) BNP x3 the ULN</a:t>
            </a:r>
          </a:p>
          <a:p>
            <a:pPr marL="0" indent="0">
              <a:buNone/>
            </a:pPr>
            <a:r>
              <a:rPr lang="en-US" dirty="0"/>
              <a:t>G) </a:t>
            </a:r>
            <a:r>
              <a:rPr lang="en-US" b="1" dirty="0">
                <a:solidFill>
                  <a:srgbClr val="FF0000"/>
                </a:solidFill>
              </a:rPr>
              <a:t>All of the above</a:t>
            </a:r>
          </a:p>
        </p:txBody>
      </p:sp>
      <p:pic>
        <p:nvPicPr>
          <p:cNvPr id="8" name="Picture 7">
            <a:extLst>
              <a:ext uri="{FF2B5EF4-FFF2-40B4-BE49-F238E27FC236}">
                <a16:creationId xmlns:a16="http://schemas.microsoft.com/office/drawing/2014/main" id="{F456D75C-452F-D2B5-D3C7-F9A2A224E827}"/>
              </a:ext>
            </a:extLst>
          </p:cNvPr>
          <p:cNvPicPr>
            <a:picLocks noChangeAspect="1"/>
          </p:cNvPicPr>
          <p:nvPr/>
        </p:nvPicPr>
        <p:blipFill>
          <a:blip r:embed="rId3"/>
          <a:stretch>
            <a:fillRect/>
          </a:stretch>
        </p:blipFill>
        <p:spPr>
          <a:xfrm>
            <a:off x="6096000" y="3050225"/>
            <a:ext cx="4501896" cy="3256142"/>
          </a:xfrm>
          <a:prstGeom prst="rect">
            <a:avLst/>
          </a:prstGeom>
          <a:ln w="28575">
            <a:solidFill>
              <a:srgbClr val="FF0000"/>
            </a:solidFill>
          </a:ln>
        </p:spPr>
      </p:pic>
      <p:pic>
        <p:nvPicPr>
          <p:cNvPr id="5" name="Picture 4">
            <a:extLst>
              <a:ext uri="{FF2B5EF4-FFF2-40B4-BE49-F238E27FC236}">
                <a16:creationId xmlns:a16="http://schemas.microsoft.com/office/drawing/2014/main" id="{DB6E9E78-B04F-6569-7506-658280319477}"/>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19340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F31F-2396-ED6D-1B4B-8C524E2F5B4D}"/>
              </a:ext>
            </a:extLst>
          </p:cNvPr>
          <p:cNvSpPr>
            <a:spLocks noGrp="1"/>
          </p:cNvSpPr>
          <p:nvPr>
            <p:ph type="title"/>
          </p:nvPr>
        </p:nvSpPr>
        <p:spPr/>
        <p:txBody>
          <a:bodyPr/>
          <a:lstStyle/>
          <a:p>
            <a:r>
              <a:rPr lang="en-US" b="1">
                <a:solidFill>
                  <a:schemeClr val="bg1"/>
                </a:solidFill>
              </a:rPr>
              <a:t>Aortic Stenosis – Natural History</a:t>
            </a:r>
          </a:p>
        </p:txBody>
      </p:sp>
      <p:sp>
        <p:nvSpPr>
          <p:cNvPr id="3" name="Content Placeholder 2">
            <a:extLst>
              <a:ext uri="{FF2B5EF4-FFF2-40B4-BE49-F238E27FC236}">
                <a16:creationId xmlns:a16="http://schemas.microsoft.com/office/drawing/2014/main" id="{B4B5674E-ECCE-6915-29BA-8C4A85402244}"/>
              </a:ext>
            </a:extLst>
          </p:cNvPr>
          <p:cNvSpPr>
            <a:spLocks noGrp="1"/>
          </p:cNvSpPr>
          <p:nvPr>
            <p:ph idx="1"/>
          </p:nvPr>
        </p:nvSpPr>
        <p:spPr>
          <a:xfrm>
            <a:off x="729996" y="1853505"/>
            <a:ext cx="10632948" cy="4081586"/>
          </a:xfrm>
        </p:spPr>
        <p:txBody>
          <a:bodyPr vert="horz" lIns="91440" tIns="45720" rIns="91440" bIns="45720" rtlCol="0" anchor="t">
            <a:normAutofit/>
          </a:bodyPr>
          <a:lstStyle/>
          <a:p>
            <a:pPr marL="457200" lvl="1" indent="0">
              <a:buNone/>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pPr lvl="1">
              <a:buFont typeface="Courier New" panose="020B0604020202020204" pitchFamily="34" charset="0"/>
              <a:buChar char="o"/>
            </a:pPr>
            <a:endParaRPr lang="en-US">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07BD42AA-FA41-82D4-023F-F4255D8B8994}"/>
              </a:ext>
            </a:extLst>
          </p:cNvPr>
          <p:cNvPicPr>
            <a:picLocks noChangeAspect="1"/>
          </p:cNvPicPr>
          <p:nvPr/>
        </p:nvPicPr>
        <p:blipFill>
          <a:blip r:embed="rId3"/>
          <a:stretch>
            <a:fillRect/>
          </a:stretch>
        </p:blipFill>
        <p:spPr>
          <a:xfrm>
            <a:off x="0" y="2338772"/>
            <a:ext cx="6274120" cy="4300407"/>
          </a:xfrm>
          <a:prstGeom prst="rect">
            <a:avLst/>
          </a:prstGeom>
        </p:spPr>
      </p:pic>
      <p:pic>
        <p:nvPicPr>
          <p:cNvPr id="7" name="Picture 6">
            <a:extLst>
              <a:ext uri="{FF2B5EF4-FFF2-40B4-BE49-F238E27FC236}">
                <a16:creationId xmlns:a16="http://schemas.microsoft.com/office/drawing/2014/main" id="{864E7021-6770-2EFA-2657-4F9C2DE33515}"/>
              </a:ext>
            </a:extLst>
          </p:cNvPr>
          <p:cNvPicPr>
            <a:picLocks noChangeAspect="1"/>
          </p:cNvPicPr>
          <p:nvPr/>
        </p:nvPicPr>
        <p:blipFill>
          <a:blip r:embed="rId4"/>
          <a:stretch>
            <a:fillRect/>
          </a:stretch>
        </p:blipFill>
        <p:spPr>
          <a:xfrm>
            <a:off x="5444218" y="2557593"/>
            <a:ext cx="6866654" cy="4300407"/>
          </a:xfrm>
          <a:prstGeom prst="rect">
            <a:avLst/>
          </a:prstGeom>
        </p:spPr>
      </p:pic>
      <p:sp>
        <p:nvSpPr>
          <p:cNvPr id="9" name="TextBox 8">
            <a:extLst>
              <a:ext uri="{FF2B5EF4-FFF2-40B4-BE49-F238E27FC236}">
                <a16:creationId xmlns:a16="http://schemas.microsoft.com/office/drawing/2014/main" id="{19FBB301-F08E-FE42-541F-2C416C609A5C}"/>
              </a:ext>
            </a:extLst>
          </p:cNvPr>
          <p:cNvSpPr txBox="1"/>
          <p:nvPr/>
        </p:nvSpPr>
        <p:spPr>
          <a:xfrm>
            <a:off x="0" y="6581001"/>
            <a:ext cx="7780537" cy="276999"/>
          </a:xfrm>
          <a:prstGeom prst="rect">
            <a:avLst/>
          </a:prstGeom>
          <a:noFill/>
        </p:spPr>
        <p:txBody>
          <a:bodyPr wrap="square">
            <a:spAutoFit/>
          </a:bodyPr>
          <a:lstStyle/>
          <a:p>
            <a:r>
              <a:rPr lang="en-US" sz="1200"/>
              <a:t>Ross J Jr, </a:t>
            </a:r>
            <a:r>
              <a:rPr lang="en-US" sz="1200" err="1"/>
              <a:t>Braunwald</a:t>
            </a:r>
            <a:r>
              <a:rPr lang="en-US" sz="1200"/>
              <a:t> E. Aortic stenosis. Circulation. 1968;38(1 Suppl):61–7.</a:t>
            </a:r>
          </a:p>
        </p:txBody>
      </p:sp>
      <p:sp>
        <p:nvSpPr>
          <p:cNvPr id="11" name="TextBox 10">
            <a:extLst>
              <a:ext uri="{FF2B5EF4-FFF2-40B4-BE49-F238E27FC236}">
                <a16:creationId xmlns:a16="http://schemas.microsoft.com/office/drawing/2014/main" id="{017FA766-F19F-B36D-0372-241C7BCDC242}"/>
              </a:ext>
            </a:extLst>
          </p:cNvPr>
          <p:cNvSpPr txBox="1"/>
          <p:nvPr/>
        </p:nvSpPr>
        <p:spPr>
          <a:xfrm>
            <a:off x="9714934" y="6581000"/>
            <a:ext cx="6153912" cy="276999"/>
          </a:xfrm>
          <a:prstGeom prst="rect">
            <a:avLst/>
          </a:prstGeom>
          <a:noFill/>
        </p:spPr>
        <p:txBody>
          <a:bodyPr wrap="square">
            <a:spAutoFit/>
          </a:bodyPr>
          <a:lstStyle/>
          <a:p>
            <a:r>
              <a:rPr lang="en-US" sz="1200" err="1"/>
              <a:t>Carabello</a:t>
            </a:r>
            <a:r>
              <a:rPr lang="en-US" sz="1200"/>
              <a:t>. Circ Res. 2013; 113:179–185</a:t>
            </a:r>
          </a:p>
        </p:txBody>
      </p:sp>
      <p:sp>
        <p:nvSpPr>
          <p:cNvPr id="13" name="TextBox 12">
            <a:extLst>
              <a:ext uri="{FF2B5EF4-FFF2-40B4-BE49-F238E27FC236}">
                <a16:creationId xmlns:a16="http://schemas.microsoft.com/office/drawing/2014/main" id="{FB9F4978-BF34-9733-5506-8F8596682C40}"/>
              </a:ext>
            </a:extLst>
          </p:cNvPr>
          <p:cNvSpPr txBox="1"/>
          <p:nvPr/>
        </p:nvSpPr>
        <p:spPr>
          <a:xfrm>
            <a:off x="2080143" y="2557592"/>
            <a:ext cx="7932654" cy="3416320"/>
          </a:xfrm>
          <a:prstGeom prst="rect">
            <a:avLst/>
          </a:prstGeom>
          <a:solidFill>
            <a:schemeClr val="bg1"/>
          </a:solidFill>
        </p:spPr>
        <p:txBody>
          <a:bodyPr wrap="square">
            <a:spAutoFit/>
          </a:bodyPr>
          <a:lstStyle/>
          <a:p>
            <a:pPr algn="ctr"/>
            <a:r>
              <a:rPr lang="en-US" sz="3600" b="1" i="1" u="sng">
                <a:solidFill>
                  <a:srgbClr val="FF0000"/>
                </a:solidFill>
              </a:rPr>
              <a:t>75% of symptomatic patients will die within 3 years of symptom onset without AVR</a:t>
            </a:r>
          </a:p>
          <a:p>
            <a:pPr algn="ctr"/>
            <a:endParaRPr lang="en-US" sz="3600" b="1" i="1" u="sng">
              <a:solidFill>
                <a:srgbClr val="FF0000"/>
              </a:solidFill>
            </a:endParaRPr>
          </a:p>
          <a:p>
            <a:pPr algn="ctr"/>
            <a:r>
              <a:rPr lang="en-US" sz="3600" b="1" i="1" u="sng">
                <a:solidFill>
                  <a:srgbClr val="FF0000"/>
                </a:solidFill>
              </a:rPr>
              <a:t>AVA decreases 0.1cm</a:t>
            </a:r>
            <a:r>
              <a:rPr lang="en-US" sz="3600" b="1" i="1" u="sng" baseline="30000">
                <a:solidFill>
                  <a:srgbClr val="FF0000"/>
                </a:solidFill>
              </a:rPr>
              <a:t>2</a:t>
            </a:r>
            <a:r>
              <a:rPr lang="en-US" sz="3600" b="1" i="1" u="sng">
                <a:solidFill>
                  <a:srgbClr val="FF0000"/>
                </a:solidFill>
              </a:rPr>
              <a:t> per year on average</a:t>
            </a:r>
          </a:p>
        </p:txBody>
      </p:sp>
      <p:pic>
        <p:nvPicPr>
          <p:cNvPr id="4" name="Picture 3">
            <a:extLst>
              <a:ext uri="{FF2B5EF4-FFF2-40B4-BE49-F238E27FC236}">
                <a16:creationId xmlns:a16="http://schemas.microsoft.com/office/drawing/2014/main" id="{7F90E790-8BBE-2FCB-08A6-8D669001A937}"/>
              </a:ext>
            </a:extLst>
          </p:cNvPr>
          <p:cNvPicPr>
            <a:picLocks noChangeAspect="1"/>
          </p:cNvPicPr>
          <p:nvPr/>
        </p:nvPicPr>
        <p:blipFill>
          <a:blip r:embed="rId5"/>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30059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7976-4A3C-B246-B022-C8CE1B1F55EA}"/>
              </a:ext>
            </a:extLst>
          </p:cNvPr>
          <p:cNvSpPr>
            <a:spLocks noGrp="1"/>
          </p:cNvSpPr>
          <p:nvPr>
            <p:ph type="title"/>
          </p:nvPr>
        </p:nvSpPr>
        <p:spPr/>
        <p:txBody>
          <a:bodyPr/>
          <a:lstStyle/>
          <a:p>
            <a:r>
              <a:rPr lang="en-US" b="1">
                <a:solidFill>
                  <a:schemeClr val="bg1"/>
                </a:solidFill>
              </a:rPr>
              <a:t>Aortic Stenosis - Etiologies</a:t>
            </a:r>
          </a:p>
        </p:txBody>
      </p:sp>
      <p:sp>
        <p:nvSpPr>
          <p:cNvPr id="3" name="Content Placeholder 2">
            <a:extLst>
              <a:ext uri="{FF2B5EF4-FFF2-40B4-BE49-F238E27FC236}">
                <a16:creationId xmlns:a16="http://schemas.microsoft.com/office/drawing/2014/main" id="{8ADDF9FC-70B4-F42C-B213-117D62745D51}"/>
              </a:ext>
            </a:extLst>
          </p:cNvPr>
          <p:cNvSpPr>
            <a:spLocks noGrp="1"/>
          </p:cNvSpPr>
          <p:nvPr>
            <p:ph idx="1"/>
          </p:nvPr>
        </p:nvSpPr>
        <p:spPr>
          <a:xfrm>
            <a:off x="838200" y="1825624"/>
            <a:ext cx="4931664" cy="5032376"/>
          </a:xfrm>
        </p:spPr>
        <p:txBody>
          <a:bodyPr>
            <a:normAutofit lnSpcReduction="10000"/>
          </a:bodyPr>
          <a:lstStyle/>
          <a:p>
            <a:r>
              <a:rPr lang="en-US" sz="2400" dirty="0"/>
              <a:t>Calcific</a:t>
            </a:r>
          </a:p>
          <a:p>
            <a:pPr lvl="1"/>
            <a:r>
              <a:rPr lang="en-US" sz="1800" dirty="0"/>
              <a:t>Most common, especially in those &gt;75 years of age.</a:t>
            </a:r>
          </a:p>
          <a:p>
            <a:pPr lvl="1"/>
            <a:r>
              <a:rPr lang="en-US" sz="1800" dirty="0"/>
              <a:t>Calcification of central/basal parts of cusp.</a:t>
            </a:r>
          </a:p>
          <a:p>
            <a:r>
              <a:rPr lang="en-US" sz="2400" dirty="0"/>
              <a:t>Rheumatic</a:t>
            </a:r>
          </a:p>
          <a:p>
            <a:pPr lvl="1"/>
            <a:r>
              <a:rPr lang="en-US" sz="1800" dirty="0"/>
              <a:t>Rare in USA/Europe, higher prevalence globally.</a:t>
            </a:r>
          </a:p>
          <a:p>
            <a:pPr lvl="1"/>
            <a:r>
              <a:rPr lang="en-US" sz="1800" dirty="0"/>
              <a:t>Will usually involve MV as well.</a:t>
            </a:r>
          </a:p>
          <a:p>
            <a:pPr lvl="1"/>
            <a:r>
              <a:rPr lang="en-US" sz="1800" dirty="0"/>
              <a:t>Fusion of commissures.</a:t>
            </a:r>
          </a:p>
          <a:p>
            <a:r>
              <a:rPr lang="en-US" sz="2400" dirty="0"/>
              <a:t>Bicuspid</a:t>
            </a:r>
          </a:p>
          <a:p>
            <a:pPr lvl="1"/>
            <a:r>
              <a:rPr lang="en-US" sz="1800" dirty="0"/>
              <a:t>More common in young patients &lt;65 years of age</a:t>
            </a:r>
          </a:p>
          <a:p>
            <a:pPr lvl="1"/>
            <a:r>
              <a:rPr lang="en-US" sz="1800" dirty="0"/>
              <a:t>Right-Left Cusp fusion 80% of cases.</a:t>
            </a:r>
          </a:p>
          <a:p>
            <a:pPr lvl="1"/>
            <a:r>
              <a:rPr lang="en-US" sz="1800" dirty="0"/>
              <a:t>Other variants:</a:t>
            </a:r>
          </a:p>
          <a:p>
            <a:pPr lvl="2"/>
            <a:r>
              <a:rPr lang="en-US" sz="1600" dirty="0" err="1"/>
              <a:t>Unicuspid</a:t>
            </a:r>
            <a:endParaRPr lang="en-US" sz="1600" dirty="0"/>
          </a:p>
          <a:p>
            <a:pPr lvl="2"/>
            <a:r>
              <a:rPr lang="en-US" sz="1600" dirty="0" err="1"/>
              <a:t>Quadracuspid</a:t>
            </a:r>
            <a:endParaRPr lang="en-US" sz="1600" dirty="0"/>
          </a:p>
        </p:txBody>
      </p:sp>
      <p:pic>
        <p:nvPicPr>
          <p:cNvPr id="5" name="Picture 4">
            <a:extLst>
              <a:ext uri="{FF2B5EF4-FFF2-40B4-BE49-F238E27FC236}">
                <a16:creationId xmlns:a16="http://schemas.microsoft.com/office/drawing/2014/main" id="{DC75AD95-52DE-3AFC-E41F-92CB3BAFA9B7}"/>
              </a:ext>
            </a:extLst>
          </p:cNvPr>
          <p:cNvPicPr>
            <a:picLocks noChangeAspect="1"/>
          </p:cNvPicPr>
          <p:nvPr/>
        </p:nvPicPr>
        <p:blipFill>
          <a:blip r:embed="rId3"/>
          <a:stretch>
            <a:fillRect/>
          </a:stretch>
        </p:blipFill>
        <p:spPr>
          <a:xfrm>
            <a:off x="5771801" y="2697834"/>
            <a:ext cx="6420199" cy="2808087"/>
          </a:xfrm>
          <a:prstGeom prst="rect">
            <a:avLst/>
          </a:prstGeom>
        </p:spPr>
      </p:pic>
      <p:pic>
        <p:nvPicPr>
          <p:cNvPr id="4" name="Picture 3">
            <a:extLst>
              <a:ext uri="{FF2B5EF4-FFF2-40B4-BE49-F238E27FC236}">
                <a16:creationId xmlns:a16="http://schemas.microsoft.com/office/drawing/2014/main" id="{DB21FBDF-5826-70A2-D35E-0653A9461C42}"/>
              </a:ext>
            </a:extLst>
          </p:cNvPr>
          <p:cNvPicPr>
            <a:picLocks noChangeAspect="1"/>
          </p:cNvPicPr>
          <p:nvPr/>
        </p:nvPicPr>
        <p:blipFill>
          <a:blip r:embed="rId4"/>
          <a:stretch>
            <a:fillRect/>
          </a:stretch>
        </p:blipFill>
        <p:spPr>
          <a:xfrm>
            <a:off x="10815506" y="365125"/>
            <a:ext cx="1076587" cy="1076587"/>
          </a:xfrm>
          <a:prstGeom prst="rect">
            <a:avLst/>
          </a:prstGeom>
        </p:spPr>
      </p:pic>
    </p:spTree>
    <p:extLst>
      <p:ext uri="{BB962C8B-B14F-4D97-AF65-F5344CB8AC3E}">
        <p14:creationId xmlns:p14="http://schemas.microsoft.com/office/powerpoint/2010/main" val="20490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77fabd-40e5-4335-9d12-298222ec242f}" enabled="1" method="Privileged" siteId="{adeadcd2-3aaf-4835-b273-1ebe8a7726f1}" removed="0"/>
</clbl:labelList>
</file>

<file path=docProps/app.xml><?xml version="1.0" encoding="utf-8"?>
<Properties xmlns="http://schemas.openxmlformats.org/officeDocument/2006/extended-properties" xmlns:vt="http://schemas.openxmlformats.org/officeDocument/2006/docPropsVTypes">
  <TotalTime>110</TotalTime>
  <Words>4816</Words>
  <Application>Microsoft Macintosh PowerPoint</Application>
  <PresentationFormat>Widescreen</PresentationFormat>
  <Paragraphs>565</Paragraphs>
  <Slides>66</Slides>
  <Notes>40</Notes>
  <HiddenSlides>13</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Courier New</vt:lpstr>
      <vt:lpstr>Gill Sans MT</vt:lpstr>
      <vt:lpstr>Office Theme</vt:lpstr>
      <vt:lpstr>Aortic Valve Disease</vt:lpstr>
      <vt:lpstr>Disclosures</vt:lpstr>
      <vt:lpstr>Learning objectives</vt:lpstr>
      <vt:lpstr>Learning objectives</vt:lpstr>
      <vt:lpstr>Case 1</vt:lpstr>
      <vt:lpstr>Question 1</vt:lpstr>
      <vt:lpstr>Question 1</vt:lpstr>
      <vt:lpstr>Aortic Stenosis – Natural History</vt:lpstr>
      <vt:lpstr>Aortic Stenosis - Etiologies</vt:lpstr>
      <vt:lpstr>Aortic Stenosis - Etiologies</vt:lpstr>
      <vt:lpstr>Aortic Stenosis - Etiologies</vt:lpstr>
      <vt:lpstr>Aortic Stenosis – Physical Exam</vt:lpstr>
      <vt:lpstr>Learning objectives</vt:lpstr>
      <vt:lpstr>Learning objectives</vt:lpstr>
      <vt:lpstr>Question 2</vt:lpstr>
      <vt:lpstr>Question 2</vt:lpstr>
      <vt:lpstr>Aortic Stenosis – Grading Severity</vt:lpstr>
      <vt:lpstr>Case 1</vt:lpstr>
      <vt:lpstr>PowerPoint Presentation</vt:lpstr>
      <vt:lpstr>What is “pseudostenosis”?</vt:lpstr>
      <vt:lpstr>D2: Low flow, Low Gradient with Reduced EF</vt:lpstr>
      <vt:lpstr>Dobutamine stress echo!</vt:lpstr>
      <vt:lpstr>D3: Low flow, Low Gradient with Preserved EF (“Paradoxical AS”)</vt:lpstr>
      <vt:lpstr>Learning objectives</vt:lpstr>
      <vt:lpstr>Learning objectives</vt:lpstr>
      <vt:lpstr>Aortic Stenosis - Treatment</vt:lpstr>
      <vt:lpstr>SAVR or TAVI?</vt:lpstr>
      <vt:lpstr>SAVR or TAVI?</vt:lpstr>
      <vt:lpstr>SAVR or TAVI?</vt:lpstr>
      <vt:lpstr>In General</vt:lpstr>
      <vt:lpstr>PowerPoint Presentation</vt:lpstr>
      <vt:lpstr>Learning objectives</vt:lpstr>
      <vt:lpstr>Learning objectives</vt:lpstr>
      <vt:lpstr>Case 2</vt:lpstr>
      <vt:lpstr>PowerPoint Presentation</vt:lpstr>
      <vt:lpstr>PowerPoint Presentation</vt:lpstr>
      <vt:lpstr>Question 3</vt:lpstr>
      <vt:lpstr>Question 3</vt:lpstr>
      <vt:lpstr>Acute Aortic Regurgitation</vt:lpstr>
      <vt:lpstr>Acute Aortic Regurgitation</vt:lpstr>
      <vt:lpstr>Acute Aortic Regurgitation</vt:lpstr>
      <vt:lpstr>Acute Aortic Regurgitation</vt:lpstr>
      <vt:lpstr>Acute Aortic Regurgitation</vt:lpstr>
      <vt:lpstr>Chronic Aortic Regurgitation</vt:lpstr>
      <vt:lpstr>Chronic Aortic Regurgitation</vt:lpstr>
      <vt:lpstr>Aortic Regurgitation – Physical Exam</vt:lpstr>
      <vt:lpstr>Learning objectives</vt:lpstr>
      <vt:lpstr>Learning objectives</vt:lpstr>
      <vt:lpstr>Question 4</vt:lpstr>
      <vt:lpstr>Question 4</vt:lpstr>
      <vt:lpstr>Aortic Regurgitation - Treatment</vt:lpstr>
      <vt:lpstr>Learning objectives</vt:lpstr>
      <vt:lpstr>Questions?</vt:lpstr>
      <vt:lpstr>…mechanical or bioprosthetic?</vt:lpstr>
      <vt:lpstr>PowerPoint Presentation</vt:lpstr>
      <vt:lpstr>Question 3</vt:lpstr>
      <vt:lpstr>Question 3</vt:lpstr>
      <vt:lpstr>Bicuspid Aortic Valve</vt:lpstr>
      <vt:lpstr>Question 5</vt:lpstr>
      <vt:lpstr>Question 5</vt:lpstr>
      <vt:lpstr>Chronic Aortic Regurgitation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 Conference</dc:title>
  <dc:creator>Gomez Perez, Rosa J.</dc:creator>
  <cp:lastModifiedBy>Jake Hillyer</cp:lastModifiedBy>
  <cp:revision>2</cp:revision>
  <dcterms:created xsi:type="dcterms:W3CDTF">2023-12-04T22:32:19Z</dcterms:created>
  <dcterms:modified xsi:type="dcterms:W3CDTF">2025-11-18T05:40:39Z</dcterms:modified>
</cp:coreProperties>
</file>