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1"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391" r:id="rId36"/>
    <p:sldId id="392" r:id="rId37"/>
    <p:sldId id="393" r:id="rId38"/>
    <p:sldId id="394" r:id="rId39"/>
    <p:sldId id="395" r:id="rId40"/>
    <p:sldId id="389" r:id="rId41"/>
    <p:sldId id="339" r:id="rId42"/>
    <p:sldId id="337" r:id="rId43"/>
    <p:sldId id="396" r:id="rId44"/>
    <p:sldId id="397" r:id="rId45"/>
    <p:sldId id="398" r:id="rId46"/>
    <p:sldId id="399" r:id="rId47"/>
    <p:sldId id="358" r:id="rId48"/>
    <p:sldId id="390" r:id="rId49"/>
    <p:sldId id="346" r:id="rId50"/>
    <p:sldId id="356" r:id="rId51"/>
    <p:sldId id="355" r:id="rId52"/>
    <p:sldId id="357" r:id="rId53"/>
    <p:sldId id="400" r:id="rId54"/>
    <p:sldId id="401" r:id="rId55"/>
    <p:sldId id="402" r:id="rId56"/>
    <p:sldId id="403" r:id="rId57"/>
    <p:sldId id="404" r:id="rId58"/>
    <p:sldId id="405" r:id="rId59"/>
    <p:sldId id="406"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028D0B-06B1-401B-A363-D28AED36D8A8}" v="56" dt="2026-08-22T18:29:39.5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jih Askar" userId="fce18bc7872a981b" providerId="LiveId" clId="{27D0E98B-3D33-4709-9E37-53A07659231D}"/>
    <pc:docChg chg="undo custSel addSld delSld modSld">
      <pc:chgData name="Wajih Askar" userId="fce18bc7872a981b" providerId="LiveId" clId="{27D0E98B-3D33-4709-9E37-53A07659231D}" dt="2026-08-22T18:40:48.558" v="1144" actId="27636"/>
      <pc:docMkLst>
        <pc:docMk/>
      </pc:docMkLst>
      <pc:sldChg chg="new del">
        <pc:chgData name="Wajih Askar" userId="fce18bc7872a981b" providerId="LiveId" clId="{27D0E98B-3D33-4709-9E37-53A07659231D}" dt="2026-08-22T17:46:59.741" v="496" actId="47"/>
        <pc:sldMkLst>
          <pc:docMk/>
          <pc:sldMk cId="2391157050" sldId="256"/>
        </pc:sldMkLst>
      </pc:sldChg>
      <pc:sldChg chg="addSp delSp modSp new mod modAnim">
        <pc:chgData name="Wajih Askar" userId="fce18bc7872a981b" providerId="LiveId" clId="{27D0E98B-3D33-4709-9E37-53A07659231D}" dt="2026-08-22T15:50:14.153" v="115" actId="14100"/>
        <pc:sldMkLst>
          <pc:docMk/>
          <pc:sldMk cId="4151877423" sldId="257"/>
        </pc:sldMkLst>
        <pc:spChg chg="del">
          <ac:chgData name="Wajih Askar" userId="fce18bc7872a981b" providerId="LiveId" clId="{27D0E98B-3D33-4709-9E37-53A07659231D}" dt="2026-08-22T15:48:07.518" v="4" actId="478"/>
          <ac:spMkLst>
            <pc:docMk/>
            <pc:sldMk cId="4151877423" sldId="257"/>
            <ac:spMk id="2" creationId="{94607804-230E-BFB0-6050-A0E19505EA5D}"/>
          </ac:spMkLst>
        </pc:spChg>
        <pc:spChg chg="mod">
          <ac:chgData name="Wajih Askar" userId="fce18bc7872a981b" providerId="LiveId" clId="{27D0E98B-3D33-4709-9E37-53A07659231D}" dt="2026-08-22T15:50:07.741" v="113" actId="27636"/>
          <ac:spMkLst>
            <pc:docMk/>
            <pc:sldMk cId="4151877423" sldId="257"/>
            <ac:spMk id="3" creationId="{2726AB3C-8757-64CC-0B23-E00B3AAA6E65}"/>
          </ac:spMkLst>
        </pc:spChg>
        <pc:picChg chg="add mod">
          <ac:chgData name="Wajih Askar" userId="fce18bc7872a981b" providerId="LiveId" clId="{27D0E98B-3D33-4709-9E37-53A07659231D}" dt="2026-08-22T15:50:14.153" v="115" actId="14100"/>
          <ac:picMkLst>
            <pc:docMk/>
            <pc:sldMk cId="4151877423" sldId="257"/>
            <ac:picMk id="4" creationId="{800CA6C7-7C18-8DD9-456E-0E394B43B100}"/>
          </ac:picMkLst>
        </pc:picChg>
      </pc:sldChg>
      <pc:sldChg chg="modSp new mod">
        <pc:chgData name="Wajih Askar" userId="fce18bc7872a981b" providerId="LiveId" clId="{27D0E98B-3D33-4709-9E37-53A07659231D}" dt="2026-08-22T15:51:58.519" v="137" actId="207"/>
        <pc:sldMkLst>
          <pc:docMk/>
          <pc:sldMk cId="1647400654" sldId="258"/>
        </pc:sldMkLst>
        <pc:spChg chg="mod">
          <ac:chgData name="Wajih Askar" userId="fce18bc7872a981b" providerId="LiveId" clId="{27D0E98B-3D33-4709-9E37-53A07659231D}" dt="2026-08-22T15:50:52.423" v="127" actId="207"/>
          <ac:spMkLst>
            <pc:docMk/>
            <pc:sldMk cId="1647400654" sldId="258"/>
            <ac:spMk id="2" creationId="{19604C1D-B387-9B62-B420-8AFD13E3CB0B}"/>
          </ac:spMkLst>
        </pc:spChg>
        <pc:spChg chg="mod">
          <ac:chgData name="Wajih Askar" userId="fce18bc7872a981b" providerId="LiveId" clId="{27D0E98B-3D33-4709-9E37-53A07659231D}" dt="2026-08-22T15:51:58.519" v="137" actId="207"/>
          <ac:spMkLst>
            <pc:docMk/>
            <pc:sldMk cId="1647400654" sldId="258"/>
            <ac:spMk id="3" creationId="{1F873D77-1F6F-55D1-C3BB-1304ECB3A962}"/>
          </ac:spMkLst>
        </pc:spChg>
      </pc:sldChg>
      <pc:sldChg chg="delSp modSp new mod">
        <pc:chgData name="Wajih Askar" userId="fce18bc7872a981b" providerId="LiveId" clId="{27D0E98B-3D33-4709-9E37-53A07659231D}" dt="2026-08-22T15:54:04.008" v="157" actId="207"/>
        <pc:sldMkLst>
          <pc:docMk/>
          <pc:sldMk cId="3364911511" sldId="259"/>
        </pc:sldMkLst>
        <pc:spChg chg="del">
          <ac:chgData name="Wajih Askar" userId="fce18bc7872a981b" providerId="LiveId" clId="{27D0E98B-3D33-4709-9E37-53A07659231D}" dt="2026-08-22T15:52:23.170" v="141" actId="478"/>
          <ac:spMkLst>
            <pc:docMk/>
            <pc:sldMk cId="3364911511" sldId="259"/>
            <ac:spMk id="2" creationId="{68033010-DFD0-8417-3957-013CF3315FE8}"/>
          </ac:spMkLst>
        </pc:spChg>
        <pc:spChg chg="mod">
          <ac:chgData name="Wajih Askar" userId="fce18bc7872a981b" providerId="LiveId" clId="{27D0E98B-3D33-4709-9E37-53A07659231D}" dt="2026-08-22T15:54:04.008" v="157" actId="207"/>
          <ac:spMkLst>
            <pc:docMk/>
            <pc:sldMk cId="3364911511" sldId="259"/>
            <ac:spMk id="3" creationId="{3550EBDA-1239-002A-B002-E4A81CE61ADB}"/>
          </ac:spMkLst>
        </pc:spChg>
      </pc:sldChg>
      <pc:sldChg chg="addSp delSp modSp new mod modAnim">
        <pc:chgData name="Wajih Askar" userId="fce18bc7872a981b" providerId="LiveId" clId="{27D0E98B-3D33-4709-9E37-53A07659231D}" dt="2026-08-22T17:24:02.836" v="439"/>
        <pc:sldMkLst>
          <pc:docMk/>
          <pc:sldMk cId="3538868436" sldId="260"/>
        </pc:sldMkLst>
        <pc:spChg chg="del">
          <ac:chgData name="Wajih Askar" userId="fce18bc7872a981b" providerId="LiveId" clId="{27D0E98B-3D33-4709-9E37-53A07659231D}" dt="2026-08-22T17:18:19.535" v="161" actId="478"/>
          <ac:spMkLst>
            <pc:docMk/>
            <pc:sldMk cId="3538868436" sldId="260"/>
            <ac:spMk id="2" creationId="{FFF87D1C-0D36-C6CD-8C83-501C7AB6FD19}"/>
          </ac:spMkLst>
        </pc:spChg>
        <pc:spChg chg="del">
          <ac:chgData name="Wajih Askar" userId="fce18bc7872a981b" providerId="LiveId" clId="{27D0E98B-3D33-4709-9E37-53A07659231D}" dt="2026-08-22T17:18:13.651" v="160"/>
          <ac:spMkLst>
            <pc:docMk/>
            <pc:sldMk cId="3538868436" sldId="260"/>
            <ac:spMk id="3" creationId="{C2E72AD0-503F-8AFB-5D03-5B0B27A06BFC}"/>
          </ac:spMkLst>
        </pc:spChg>
        <pc:spChg chg="add mod">
          <ac:chgData name="Wajih Askar" userId="fce18bc7872a981b" providerId="LiveId" clId="{27D0E98B-3D33-4709-9E37-53A07659231D}" dt="2026-08-22T17:23:51.616" v="437" actId="1038"/>
          <ac:spMkLst>
            <pc:docMk/>
            <pc:sldMk cId="3538868436" sldId="260"/>
            <ac:spMk id="6" creationId="{43BF8891-A2C8-9695-4420-3699168B6B4B}"/>
          </ac:spMkLst>
        </pc:spChg>
        <pc:spChg chg="add del">
          <ac:chgData name="Wajih Askar" userId="fce18bc7872a981b" providerId="LiveId" clId="{27D0E98B-3D33-4709-9E37-53A07659231D}" dt="2026-08-22T17:18:51.501" v="168" actId="22"/>
          <ac:spMkLst>
            <pc:docMk/>
            <pc:sldMk cId="3538868436" sldId="260"/>
            <ac:spMk id="8" creationId="{09030D64-7085-555E-838A-B611A0ADE56F}"/>
          </ac:spMkLst>
        </pc:spChg>
        <pc:graphicFrameChg chg="add mod modGraphic">
          <ac:chgData name="Wajih Askar" userId="fce18bc7872a981b" providerId="LiveId" clId="{27D0E98B-3D33-4709-9E37-53A07659231D}" dt="2026-08-22T17:23:44.837" v="386" actId="1038"/>
          <ac:graphicFrameMkLst>
            <pc:docMk/>
            <pc:sldMk cId="3538868436" sldId="260"/>
            <ac:graphicFrameMk id="4" creationId="{5A3D6D71-6ED6-8713-A495-7EC7AD1B5FB5}"/>
          </ac:graphicFrameMkLst>
        </pc:graphicFrameChg>
      </pc:sldChg>
      <pc:sldChg chg="modSp new mod">
        <pc:chgData name="Wajih Askar" userId="fce18bc7872a981b" providerId="LiveId" clId="{27D0E98B-3D33-4709-9E37-53A07659231D}" dt="2026-08-22T17:53:35.957" v="570" actId="20577"/>
        <pc:sldMkLst>
          <pc:docMk/>
          <pc:sldMk cId="4291266991" sldId="261"/>
        </pc:sldMkLst>
        <pc:spChg chg="mod">
          <ac:chgData name="Wajih Askar" userId="fce18bc7872a981b" providerId="LiveId" clId="{27D0E98B-3D33-4709-9E37-53A07659231D}" dt="2026-08-22T17:53:35.957" v="570" actId="20577"/>
          <ac:spMkLst>
            <pc:docMk/>
            <pc:sldMk cId="4291266991" sldId="261"/>
            <ac:spMk id="2" creationId="{44C614C6-8FA3-E603-BAD8-FFA754F72AA4}"/>
          </ac:spMkLst>
        </pc:spChg>
        <pc:spChg chg="mod">
          <ac:chgData name="Wajih Askar" userId="fce18bc7872a981b" providerId="LiveId" clId="{27D0E98B-3D33-4709-9E37-53A07659231D}" dt="2026-08-22T17:29:07.777" v="471" actId="207"/>
          <ac:spMkLst>
            <pc:docMk/>
            <pc:sldMk cId="4291266991" sldId="261"/>
            <ac:spMk id="3" creationId="{EBD5824A-DADE-2902-06D8-B89E4AE965AA}"/>
          </ac:spMkLst>
        </pc:spChg>
      </pc:sldChg>
      <pc:sldChg chg="addSp delSp modSp new mod">
        <pc:chgData name="Wajih Askar" userId="fce18bc7872a981b" providerId="LiveId" clId="{27D0E98B-3D33-4709-9E37-53A07659231D}" dt="2026-08-22T17:35:18.628" v="494" actId="1076"/>
        <pc:sldMkLst>
          <pc:docMk/>
          <pc:sldMk cId="1838750305" sldId="262"/>
        </pc:sldMkLst>
        <pc:spChg chg="del">
          <ac:chgData name="Wajih Askar" userId="fce18bc7872a981b" providerId="LiveId" clId="{27D0E98B-3D33-4709-9E37-53A07659231D}" dt="2026-08-22T17:29:49.657" v="478" actId="478"/>
          <ac:spMkLst>
            <pc:docMk/>
            <pc:sldMk cId="1838750305" sldId="262"/>
            <ac:spMk id="2" creationId="{4725A177-F9FD-485E-5D0F-2D403D4D7811}"/>
          </ac:spMkLst>
        </pc:spChg>
        <pc:spChg chg="mod">
          <ac:chgData name="Wajih Askar" userId="fce18bc7872a981b" providerId="LiveId" clId="{27D0E98B-3D33-4709-9E37-53A07659231D}" dt="2026-08-22T17:30:54.024" v="490" actId="20577"/>
          <ac:spMkLst>
            <pc:docMk/>
            <pc:sldMk cId="1838750305" sldId="262"/>
            <ac:spMk id="3" creationId="{210D12BD-E40D-1226-E9B6-8735D0C572B0}"/>
          </ac:spMkLst>
        </pc:spChg>
        <pc:picChg chg="add mod">
          <ac:chgData name="Wajih Askar" userId="fce18bc7872a981b" providerId="LiveId" clId="{27D0E98B-3D33-4709-9E37-53A07659231D}" dt="2026-08-22T17:35:18.628" v="494" actId="1076"/>
          <ac:picMkLst>
            <pc:docMk/>
            <pc:sldMk cId="1838750305" sldId="262"/>
            <ac:picMk id="5" creationId="{72A975F5-07CA-D899-EB09-635F43A6CD15}"/>
          </ac:picMkLst>
        </pc:picChg>
      </pc:sldChg>
      <pc:sldChg chg="addSp delSp modSp new mod modAnim">
        <pc:chgData name="Wajih Askar" userId="fce18bc7872a981b" providerId="LiveId" clId="{27D0E98B-3D33-4709-9E37-53A07659231D}" dt="2026-08-22T17:52:36.370" v="545"/>
        <pc:sldMkLst>
          <pc:docMk/>
          <pc:sldMk cId="3904091006" sldId="263"/>
        </pc:sldMkLst>
        <pc:spChg chg="del">
          <ac:chgData name="Wajih Askar" userId="fce18bc7872a981b" providerId="LiveId" clId="{27D0E98B-3D33-4709-9E37-53A07659231D}" dt="2026-08-22T17:47:16.451" v="499" actId="478"/>
          <ac:spMkLst>
            <pc:docMk/>
            <pc:sldMk cId="3904091006" sldId="263"/>
            <ac:spMk id="2" creationId="{865C202B-C6F2-7AC3-9722-9217803C1B1F}"/>
          </ac:spMkLst>
        </pc:spChg>
        <pc:spChg chg="mod">
          <ac:chgData name="Wajih Askar" userId="fce18bc7872a981b" providerId="LiveId" clId="{27D0E98B-3D33-4709-9E37-53A07659231D}" dt="2026-08-22T17:52:02.750" v="537" actId="21"/>
          <ac:spMkLst>
            <pc:docMk/>
            <pc:sldMk cId="3904091006" sldId="263"/>
            <ac:spMk id="3" creationId="{A103E52A-6498-7078-002E-F4F39BEBE547}"/>
          </ac:spMkLst>
        </pc:spChg>
        <pc:spChg chg="add mod">
          <ac:chgData name="Wajih Askar" userId="fce18bc7872a981b" providerId="LiveId" clId="{27D0E98B-3D33-4709-9E37-53A07659231D}" dt="2026-08-22T17:52:14.275" v="541" actId="20577"/>
          <ac:spMkLst>
            <pc:docMk/>
            <pc:sldMk cId="3904091006" sldId="263"/>
            <ac:spMk id="7" creationId="{4EAF5B81-B624-AEE7-DC59-9817647D7CF4}"/>
          </ac:spMkLst>
        </pc:spChg>
        <pc:picChg chg="add mod">
          <ac:chgData name="Wajih Askar" userId="fce18bc7872a981b" providerId="LiveId" clId="{27D0E98B-3D33-4709-9E37-53A07659231D}" dt="2026-08-22T17:52:25.535" v="543" actId="1076"/>
          <ac:picMkLst>
            <pc:docMk/>
            <pc:sldMk cId="3904091006" sldId="263"/>
            <ac:picMk id="5" creationId="{E3EB1E4A-95B2-CFB0-DB3A-12888EE22B72}"/>
          </ac:picMkLst>
        </pc:picChg>
      </pc:sldChg>
      <pc:sldChg chg="modSp new mod">
        <pc:chgData name="Wajih Askar" userId="fce18bc7872a981b" providerId="LiveId" clId="{27D0E98B-3D33-4709-9E37-53A07659231D}" dt="2026-08-22T17:58:31.374" v="660" actId="207"/>
        <pc:sldMkLst>
          <pc:docMk/>
          <pc:sldMk cId="285633202" sldId="264"/>
        </pc:sldMkLst>
        <pc:spChg chg="mod">
          <ac:chgData name="Wajih Askar" userId="fce18bc7872a981b" providerId="LiveId" clId="{27D0E98B-3D33-4709-9E37-53A07659231D}" dt="2026-08-22T17:54:08.412" v="589" actId="207"/>
          <ac:spMkLst>
            <pc:docMk/>
            <pc:sldMk cId="285633202" sldId="264"/>
            <ac:spMk id="2" creationId="{D22B92CE-55D2-388B-07F9-02A4B577C121}"/>
          </ac:spMkLst>
        </pc:spChg>
        <pc:spChg chg="mod">
          <ac:chgData name="Wajih Askar" userId="fce18bc7872a981b" providerId="LiveId" clId="{27D0E98B-3D33-4709-9E37-53A07659231D}" dt="2026-08-22T17:58:31.374" v="660" actId="207"/>
          <ac:spMkLst>
            <pc:docMk/>
            <pc:sldMk cId="285633202" sldId="264"/>
            <ac:spMk id="3" creationId="{2AF18F03-3B8A-EE34-B58F-3BB46FD75FFC}"/>
          </ac:spMkLst>
        </pc:spChg>
      </pc:sldChg>
      <pc:sldChg chg="delSp modSp new mod">
        <pc:chgData name="Wajih Askar" userId="fce18bc7872a981b" providerId="LiveId" clId="{27D0E98B-3D33-4709-9E37-53A07659231D}" dt="2026-08-22T17:59:08.373" v="663" actId="1076"/>
        <pc:sldMkLst>
          <pc:docMk/>
          <pc:sldMk cId="493688438" sldId="265"/>
        </pc:sldMkLst>
        <pc:spChg chg="del">
          <ac:chgData name="Wajih Askar" userId="fce18bc7872a981b" providerId="LiveId" clId="{27D0E98B-3D33-4709-9E37-53A07659231D}" dt="2026-08-22T17:59:04.888" v="662" actId="478"/>
          <ac:spMkLst>
            <pc:docMk/>
            <pc:sldMk cId="493688438" sldId="265"/>
            <ac:spMk id="2" creationId="{9BEF0726-70FF-1472-5E6F-A139064A2E45}"/>
          </ac:spMkLst>
        </pc:spChg>
        <pc:spChg chg="mod">
          <ac:chgData name="Wajih Askar" userId="fce18bc7872a981b" providerId="LiveId" clId="{27D0E98B-3D33-4709-9E37-53A07659231D}" dt="2026-08-22T17:59:08.373" v="663" actId="1076"/>
          <ac:spMkLst>
            <pc:docMk/>
            <pc:sldMk cId="493688438" sldId="265"/>
            <ac:spMk id="3" creationId="{7B892588-ECCF-AF1A-BD38-96F5281693A3}"/>
          </ac:spMkLst>
        </pc:spChg>
      </pc:sldChg>
      <pc:sldChg chg="addSp delSp modSp new mod modAnim">
        <pc:chgData name="Wajih Askar" userId="fce18bc7872a981b" providerId="LiveId" clId="{27D0E98B-3D33-4709-9E37-53A07659231D}" dt="2026-08-22T18:04:30.802" v="823"/>
        <pc:sldMkLst>
          <pc:docMk/>
          <pc:sldMk cId="3206036193" sldId="266"/>
        </pc:sldMkLst>
        <pc:spChg chg="del">
          <ac:chgData name="Wajih Askar" userId="fce18bc7872a981b" providerId="LiveId" clId="{27D0E98B-3D33-4709-9E37-53A07659231D}" dt="2026-08-22T18:02:04.849" v="667" actId="478"/>
          <ac:spMkLst>
            <pc:docMk/>
            <pc:sldMk cId="3206036193" sldId="266"/>
            <ac:spMk id="2" creationId="{7BFD2598-1CF7-D49D-4F09-AD08E39E0389}"/>
          </ac:spMkLst>
        </pc:spChg>
        <pc:spChg chg="del">
          <ac:chgData name="Wajih Askar" userId="fce18bc7872a981b" providerId="LiveId" clId="{27D0E98B-3D33-4709-9E37-53A07659231D}" dt="2026-08-22T18:02:01.173" v="666"/>
          <ac:spMkLst>
            <pc:docMk/>
            <pc:sldMk cId="3206036193" sldId="266"/>
            <ac:spMk id="3" creationId="{3E2A6DD2-87DB-9840-255F-456570684288}"/>
          </ac:spMkLst>
        </pc:spChg>
        <pc:spChg chg="add mod">
          <ac:chgData name="Wajih Askar" userId="fce18bc7872a981b" providerId="LiveId" clId="{27D0E98B-3D33-4709-9E37-53A07659231D}" dt="2026-08-22T18:04:16.680" v="820" actId="108"/>
          <ac:spMkLst>
            <pc:docMk/>
            <pc:sldMk cId="3206036193" sldId="266"/>
            <ac:spMk id="6" creationId="{DFAB32C8-DBB4-BD26-7565-E65857E3CB3D}"/>
          </ac:spMkLst>
        </pc:spChg>
        <pc:graphicFrameChg chg="add mod modGraphic">
          <ac:chgData name="Wajih Askar" userId="fce18bc7872a981b" providerId="LiveId" clId="{27D0E98B-3D33-4709-9E37-53A07659231D}" dt="2026-08-22T18:04:05.113" v="789" actId="1038"/>
          <ac:graphicFrameMkLst>
            <pc:docMk/>
            <pc:sldMk cId="3206036193" sldId="266"/>
            <ac:graphicFrameMk id="4" creationId="{3B427D14-89FC-9BC4-B7BC-79773ACAB2A0}"/>
          </ac:graphicFrameMkLst>
        </pc:graphicFrameChg>
      </pc:sldChg>
      <pc:sldChg chg="modSp new mod">
        <pc:chgData name="Wajih Askar" userId="fce18bc7872a981b" providerId="LiveId" clId="{27D0E98B-3D33-4709-9E37-53A07659231D}" dt="2026-08-22T18:38:14.992" v="1131" actId="115"/>
        <pc:sldMkLst>
          <pc:docMk/>
          <pc:sldMk cId="1599842020" sldId="267"/>
        </pc:sldMkLst>
        <pc:spChg chg="mod">
          <ac:chgData name="Wajih Askar" userId="fce18bc7872a981b" providerId="LiveId" clId="{27D0E98B-3D33-4709-9E37-53A07659231D}" dt="2026-08-22T18:04:48.857" v="827" actId="207"/>
          <ac:spMkLst>
            <pc:docMk/>
            <pc:sldMk cId="1599842020" sldId="267"/>
            <ac:spMk id="2" creationId="{540F9D9D-A854-9402-8B55-E1547E6DAD39}"/>
          </ac:spMkLst>
        </pc:spChg>
        <pc:spChg chg="mod">
          <ac:chgData name="Wajih Askar" userId="fce18bc7872a981b" providerId="LiveId" clId="{27D0E98B-3D33-4709-9E37-53A07659231D}" dt="2026-08-22T18:38:14.992" v="1131" actId="115"/>
          <ac:spMkLst>
            <pc:docMk/>
            <pc:sldMk cId="1599842020" sldId="267"/>
            <ac:spMk id="3" creationId="{48736A7F-76CB-D6E9-EC79-9D7F7F9CB78B}"/>
          </ac:spMkLst>
        </pc:spChg>
      </pc:sldChg>
      <pc:sldChg chg="delSp modSp new mod">
        <pc:chgData name="Wajih Askar" userId="fce18bc7872a981b" providerId="LiveId" clId="{27D0E98B-3D33-4709-9E37-53A07659231D}" dt="2026-08-22T18:38:55.982" v="1135" actId="207"/>
        <pc:sldMkLst>
          <pc:docMk/>
          <pc:sldMk cId="1140157813" sldId="268"/>
        </pc:sldMkLst>
        <pc:spChg chg="del">
          <ac:chgData name="Wajih Askar" userId="fce18bc7872a981b" providerId="LiveId" clId="{27D0E98B-3D33-4709-9E37-53A07659231D}" dt="2026-08-22T18:06:33.834" v="844" actId="478"/>
          <ac:spMkLst>
            <pc:docMk/>
            <pc:sldMk cId="1140157813" sldId="268"/>
            <ac:spMk id="2" creationId="{95D74C39-194D-F0E1-45CE-B3AAD6079264}"/>
          </ac:spMkLst>
        </pc:spChg>
        <pc:spChg chg="mod">
          <ac:chgData name="Wajih Askar" userId="fce18bc7872a981b" providerId="LiveId" clId="{27D0E98B-3D33-4709-9E37-53A07659231D}" dt="2026-08-22T18:38:55.982" v="1135" actId="207"/>
          <ac:spMkLst>
            <pc:docMk/>
            <pc:sldMk cId="1140157813" sldId="268"/>
            <ac:spMk id="3" creationId="{E9DDC434-AB30-9D0C-F40D-9E53A1DDDF06}"/>
          </ac:spMkLst>
        </pc:spChg>
      </pc:sldChg>
      <pc:sldChg chg="addSp delSp modSp new mod modAnim">
        <pc:chgData name="Wajih Askar" userId="fce18bc7872a981b" providerId="LiveId" clId="{27D0E98B-3D33-4709-9E37-53A07659231D}" dt="2026-08-22T18:18:52.152" v="969"/>
        <pc:sldMkLst>
          <pc:docMk/>
          <pc:sldMk cId="2438711101" sldId="269"/>
        </pc:sldMkLst>
        <pc:spChg chg="del">
          <ac:chgData name="Wajih Askar" userId="fce18bc7872a981b" providerId="LiveId" clId="{27D0E98B-3D33-4709-9E37-53A07659231D}" dt="2026-08-22T18:16:18.834" v="906" actId="478"/>
          <ac:spMkLst>
            <pc:docMk/>
            <pc:sldMk cId="2438711101" sldId="269"/>
            <ac:spMk id="2" creationId="{768C18E4-D735-E638-36F6-A22552CA4B80}"/>
          </ac:spMkLst>
        </pc:spChg>
        <pc:spChg chg="del">
          <ac:chgData name="Wajih Askar" userId="fce18bc7872a981b" providerId="LiveId" clId="{27D0E98B-3D33-4709-9E37-53A07659231D}" dt="2026-08-22T18:16:15.474" v="905"/>
          <ac:spMkLst>
            <pc:docMk/>
            <pc:sldMk cId="2438711101" sldId="269"/>
            <ac:spMk id="3" creationId="{0E2A3307-BDA9-F112-0978-D67D863305E9}"/>
          </ac:spMkLst>
        </pc:spChg>
        <pc:spChg chg="add mod">
          <ac:chgData name="Wajih Askar" userId="fce18bc7872a981b" providerId="LiveId" clId="{27D0E98B-3D33-4709-9E37-53A07659231D}" dt="2026-08-22T18:16:27.038" v="908" actId="14100"/>
          <ac:spMkLst>
            <pc:docMk/>
            <pc:sldMk cId="2438711101" sldId="269"/>
            <ac:spMk id="6" creationId="{420D2D7E-C6D9-4F0D-1E52-63124B51E268}"/>
          </ac:spMkLst>
        </pc:spChg>
        <pc:spChg chg="add mod">
          <ac:chgData name="Wajih Askar" userId="fce18bc7872a981b" providerId="LiveId" clId="{27D0E98B-3D33-4709-9E37-53A07659231D}" dt="2026-08-22T18:18:41.836" v="967" actId="108"/>
          <ac:spMkLst>
            <pc:docMk/>
            <pc:sldMk cId="2438711101" sldId="269"/>
            <ac:spMk id="8" creationId="{A273912D-5A64-D9A0-F645-BE284E1030DE}"/>
          </ac:spMkLst>
        </pc:spChg>
        <pc:graphicFrameChg chg="add mod modGraphic">
          <ac:chgData name="Wajih Askar" userId="fce18bc7872a981b" providerId="LiveId" clId="{27D0E98B-3D33-4709-9E37-53A07659231D}" dt="2026-08-22T18:16:44.306" v="928" actId="1036"/>
          <ac:graphicFrameMkLst>
            <pc:docMk/>
            <pc:sldMk cId="2438711101" sldId="269"/>
            <ac:graphicFrameMk id="4" creationId="{1B523BC6-D977-D6F9-1E6E-4DBAA0F5594D}"/>
          </ac:graphicFrameMkLst>
        </pc:graphicFrameChg>
      </pc:sldChg>
      <pc:sldChg chg="modSp new mod">
        <pc:chgData name="Wajih Askar" userId="fce18bc7872a981b" providerId="LiveId" clId="{27D0E98B-3D33-4709-9E37-53A07659231D}" dt="2026-08-22T18:39:34.116" v="1142" actId="20577"/>
        <pc:sldMkLst>
          <pc:docMk/>
          <pc:sldMk cId="1042812643" sldId="270"/>
        </pc:sldMkLst>
        <pc:spChg chg="mod">
          <ac:chgData name="Wajih Askar" userId="fce18bc7872a981b" providerId="LiveId" clId="{27D0E98B-3D33-4709-9E37-53A07659231D}" dt="2026-08-22T18:21:15.461" v="976" actId="207"/>
          <ac:spMkLst>
            <pc:docMk/>
            <pc:sldMk cId="1042812643" sldId="270"/>
            <ac:spMk id="2" creationId="{813841CA-9DDC-02DA-69A9-49FDA9F253D6}"/>
          </ac:spMkLst>
        </pc:spChg>
        <pc:spChg chg="mod">
          <ac:chgData name="Wajih Askar" userId="fce18bc7872a981b" providerId="LiveId" clId="{27D0E98B-3D33-4709-9E37-53A07659231D}" dt="2026-08-22T18:39:34.116" v="1142" actId="20577"/>
          <ac:spMkLst>
            <pc:docMk/>
            <pc:sldMk cId="1042812643" sldId="270"/>
            <ac:spMk id="3" creationId="{24EDA783-C3B6-D3C1-00D3-CC40DAA4315E}"/>
          </ac:spMkLst>
        </pc:spChg>
      </pc:sldChg>
      <pc:sldChg chg="delSp modSp new del mod">
        <pc:chgData name="Wajih Askar" userId="fce18bc7872a981b" providerId="LiveId" clId="{27D0E98B-3D33-4709-9E37-53A07659231D}" dt="2026-08-22T18:26:11.806" v="1023" actId="47"/>
        <pc:sldMkLst>
          <pc:docMk/>
          <pc:sldMk cId="795613283" sldId="271"/>
        </pc:sldMkLst>
        <pc:spChg chg="del">
          <ac:chgData name="Wajih Askar" userId="fce18bc7872a981b" providerId="LiveId" clId="{27D0E98B-3D33-4709-9E37-53A07659231D}" dt="2026-08-22T18:23:58.814" v="1020" actId="478"/>
          <ac:spMkLst>
            <pc:docMk/>
            <pc:sldMk cId="795613283" sldId="271"/>
            <ac:spMk id="2" creationId="{5470C4C6-2EAB-9B41-54A8-B97012C0B49F}"/>
          </ac:spMkLst>
        </pc:spChg>
        <pc:spChg chg="mod">
          <ac:chgData name="Wajih Askar" userId="fce18bc7872a981b" providerId="LiveId" clId="{27D0E98B-3D33-4709-9E37-53A07659231D}" dt="2026-08-22T18:24:02.799" v="1021" actId="14100"/>
          <ac:spMkLst>
            <pc:docMk/>
            <pc:sldMk cId="795613283" sldId="271"/>
            <ac:spMk id="3" creationId="{3EFFA062-3968-A7B8-9098-81BA4CC29EC2}"/>
          </ac:spMkLst>
        </pc:spChg>
      </pc:sldChg>
      <pc:sldChg chg="delSp modSp new mod modAnim">
        <pc:chgData name="Wajih Askar" userId="fce18bc7872a981b" providerId="LiveId" clId="{27D0E98B-3D33-4709-9E37-53A07659231D}" dt="2026-08-22T18:27:29.219" v="1066"/>
        <pc:sldMkLst>
          <pc:docMk/>
          <pc:sldMk cId="2491040315" sldId="272"/>
        </pc:sldMkLst>
        <pc:spChg chg="del">
          <ac:chgData name="Wajih Askar" userId="fce18bc7872a981b" providerId="LiveId" clId="{27D0E98B-3D33-4709-9E37-53A07659231D}" dt="2026-08-22T18:26:15.912" v="1025" actId="478"/>
          <ac:spMkLst>
            <pc:docMk/>
            <pc:sldMk cId="2491040315" sldId="272"/>
            <ac:spMk id="2" creationId="{E45B6DA1-3A28-174C-F3B1-96B0C7D77E48}"/>
          </ac:spMkLst>
        </pc:spChg>
        <pc:spChg chg="mod">
          <ac:chgData name="Wajih Askar" userId="fce18bc7872a981b" providerId="LiveId" clId="{27D0E98B-3D33-4709-9E37-53A07659231D}" dt="2026-08-22T18:27:09.736" v="1064"/>
          <ac:spMkLst>
            <pc:docMk/>
            <pc:sldMk cId="2491040315" sldId="272"/>
            <ac:spMk id="3" creationId="{5B008D8F-B744-0390-7E61-790F33D2D534}"/>
          </ac:spMkLst>
        </pc:spChg>
      </pc:sldChg>
      <pc:sldChg chg="modSp new mod">
        <pc:chgData name="Wajih Askar" userId="fce18bc7872a981b" providerId="LiveId" clId="{27D0E98B-3D33-4709-9E37-53A07659231D}" dt="2026-08-22T18:29:17.001" v="1103" actId="207"/>
        <pc:sldMkLst>
          <pc:docMk/>
          <pc:sldMk cId="3405875843" sldId="273"/>
        </pc:sldMkLst>
        <pc:spChg chg="mod">
          <ac:chgData name="Wajih Askar" userId="fce18bc7872a981b" providerId="LiveId" clId="{27D0E98B-3D33-4709-9E37-53A07659231D}" dt="2026-08-22T18:28:19.626" v="1093" actId="207"/>
          <ac:spMkLst>
            <pc:docMk/>
            <pc:sldMk cId="3405875843" sldId="273"/>
            <ac:spMk id="2" creationId="{28B94597-659A-072B-FAFE-188938DBE6E9}"/>
          </ac:spMkLst>
        </pc:spChg>
        <pc:spChg chg="mod">
          <ac:chgData name="Wajih Askar" userId="fce18bc7872a981b" providerId="LiveId" clId="{27D0E98B-3D33-4709-9E37-53A07659231D}" dt="2026-08-22T18:29:17.001" v="1103" actId="207"/>
          <ac:spMkLst>
            <pc:docMk/>
            <pc:sldMk cId="3405875843" sldId="273"/>
            <ac:spMk id="3" creationId="{7A2382AB-5536-A2F1-7F1D-12F569212DF1}"/>
          </ac:spMkLst>
        </pc:spChg>
      </pc:sldChg>
      <pc:sldChg chg="delSp modSp new mod">
        <pc:chgData name="Wajih Askar" userId="fce18bc7872a981b" providerId="LiveId" clId="{27D0E98B-3D33-4709-9E37-53A07659231D}" dt="2026-08-22T18:40:48.558" v="1144" actId="27636"/>
        <pc:sldMkLst>
          <pc:docMk/>
          <pc:sldMk cId="2502504818" sldId="274"/>
        </pc:sldMkLst>
        <pc:spChg chg="del">
          <ac:chgData name="Wajih Askar" userId="fce18bc7872a981b" providerId="LiveId" clId="{27D0E98B-3D33-4709-9E37-53A07659231D}" dt="2026-08-22T18:29:41.534" v="1107" actId="478"/>
          <ac:spMkLst>
            <pc:docMk/>
            <pc:sldMk cId="2502504818" sldId="274"/>
            <ac:spMk id="2" creationId="{8BD439C9-7565-4606-6FED-289397AE3EA0}"/>
          </ac:spMkLst>
        </pc:spChg>
        <pc:spChg chg="mod">
          <ac:chgData name="Wajih Askar" userId="fce18bc7872a981b" providerId="LiveId" clId="{27D0E98B-3D33-4709-9E37-53A07659231D}" dt="2026-08-22T18:40:48.558" v="1144" actId="27636"/>
          <ac:spMkLst>
            <pc:docMk/>
            <pc:sldMk cId="2502504818" sldId="274"/>
            <ac:spMk id="3" creationId="{5197CFCA-C864-DF37-B726-143228F82301}"/>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C02CE1-90E0-4E33-AF1A-B93FFD4619F3}"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A8B0CE41-A6EE-49E3-97B0-735EFD715ACD}">
      <dgm:prSet/>
      <dgm:spPr/>
      <dgm:t>
        <a:bodyPr/>
        <a:lstStyle/>
        <a:p>
          <a:pPr>
            <a:lnSpc>
              <a:spcPct val="100000"/>
            </a:lnSpc>
          </a:pPr>
          <a:r>
            <a:rPr lang="en-US"/>
            <a:t>Follow up blood cultures typically not necessary unless patient has fevers or other concerns for non-resolution</a:t>
          </a:r>
        </a:p>
      </dgm:t>
    </dgm:pt>
    <dgm:pt modelId="{093A1E60-4D6E-4BFB-88E0-3A1ADF7543C8}" type="parTrans" cxnId="{5ED2B78E-7AF3-4006-A3AB-F8DDCCB6A5C3}">
      <dgm:prSet/>
      <dgm:spPr/>
      <dgm:t>
        <a:bodyPr/>
        <a:lstStyle/>
        <a:p>
          <a:endParaRPr lang="en-US"/>
        </a:p>
      </dgm:t>
    </dgm:pt>
    <dgm:pt modelId="{BBD60373-03F1-4711-8AE1-20EAA8E5C1DB}" type="sibTrans" cxnId="{5ED2B78E-7AF3-4006-A3AB-F8DDCCB6A5C3}">
      <dgm:prSet/>
      <dgm:spPr/>
      <dgm:t>
        <a:bodyPr/>
        <a:lstStyle/>
        <a:p>
          <a:pPr>
            <a:lnSpc>
              <a:spcPct val="100000"/>
            </a:lnSpc>
          </a:pPr>
          <a:endParaRPr lang="en-US"/>
        </a:p>
      </dgm:t>
    </dgm:pt>
    <dgm:pt modelId="{0ED65961-A741-4D57-8E86-5965F4A2150E}">
      <dgm:prSet/>
      <dgm:spPr/>
      <dgm:t>
        <a:bodyPr/>
        <a:lstStyle/>
        <a:p>
          <a:pPr>
            <a:lnSpc>
              <a:spcPct val="100000"/>
            </a:lnSpc>
          </a:pPr>
          <a:r>
            <a:rPr lang="en-US"/>
            <a:t>Gram negative endocarditis is very rare, echocardiogram not typically warranted with a clear source</a:t>
          </a:r>
        </a:p>
      </dgm:t>
    </dgm:pt>
    <dgm:pt modelId="{30F41318-0C28-45EB-8ED8-1CBE3CD2F2EC}" type="parTrans" cxnId="{965CE683-53BB-4D3C-8C10-B59188ED7051}">
      <dgm:prSet/>
      <dgm:spPr/>
      <dgm:t>
        <a:bodyPr/>
        <a:lstStyle/>
        <a:p>
          <a:endParaRPr lang="en-US"/>
        </a:p>
      </dgm:t>
    </dgm:pt>
    <dgm:pt modelId="{70D07A04-CC61-4040-9157-EB447532AC96}" type="sibTrans" cxnId="{965CE683-53BB-4D3C-8C10-B59188ED7051}">
      <dgm:prSet/>
      <dgm:spPr/>
      <dgm:t>
        <a:bodyPr/>
        <a:lstStyle/>
        <a:p>
          <a:pPr>
            <a:lnSpc>
              <a:spcPct val="100000"/>
            </a:lnSpc>
          </a:pPr>
          <a:endParaRPr lang="en-US"/>
        </a:p>
      </dgm:t>
    </dgm:pt>
    <dgm:pt modelId="{5298504E-3458-4A94-9D26-936A94AFAC52}">
      <dgm:prSet/>
      <dgm:spPr/>
      <dgm:t>
        <a:bodyPr/>
        <a:lstStyle/>
        <a:p>
          <a:pPr>
            <a:lnSpc>
              <a:spcPct val="100000"/>
            </a:lnSpc>
          </a:pPr>
          <a:r>
            <a:rPr lang="en-US"/>
            <a:t>IV antibiotic therapy not warranted for the entire treatment course, allowing for earlier discharge in these populations</a:t>
          </a:r>
        </a:p>
      </dgm:t>
    </dgm:pt>
    <dgm:pt modelId="{7879D69A-7BEB-4574-8913-293CE3F4FD30}" type="parTrans" cxnId="{208E1236-A3A3-438B-9C4B-0E838BA84540}">
      <dgm:prSet/>
      <dgm:spPr/>
      <dgm:t>
        <a:bodyPr/>
        <a:lstStyle/>
        <a:p>
          <a:endParaRPr lang="en-US"/>
        </a:p>
      </dgm:t>
    </dgm:pt>
    <dgm:pt modelId="{28B04384-7956-41F0-BCA0-3CDAC0A0D6EB}" type="sibTrans" cxnId="{208E1236-A3A3-438B-9C4B-0E838BA84540}">
      <dgm:prSet/>
      <dgm:spPr/>
      <dgm:t>
        <a:bodyPr/>
        <a:lstStyle/>
        <a:p>
          <a:pPr>
            <a:lnSpc>
              <a:spcPct val="100000"/>
            </a:lnSpc>
          </a:pPr>
          <a:endParaRPr lang="en-US"/>
        </a:p>
      </dgm:t>
    </dgm:pt>
    <dgm:pt modelId="{A1E13650-EAE5-446D-95BD-97FC91967ED4}">
      <dgm:prSet/>
      <dgm:spPr/>
      <dgm:t>
        <a:bodyPr/>
        <a:lstStyle/>
        <a:p>
          <a:pPr>
            <a:lnSpc>
              <a:spcPct val="100000"/>
            </a:lnSpc>
          </a:pPr>
          <a:r>
            <a:rPr lang="en-US"/>
            <a:t>When transitioning to an oral regimen, consider oral bioavailability (ie TMP-SMX or fluoroquinolones)</a:t>
          </a:r>
        </a:p>
      </dgm:t>
    </dgm:pt>
    <dgm:pt modelId="{C2445210-22DD-44CC-A8DC-BF5DBAA26A5F}" type="parTrans" cxnId="{32B21E64-8F0F-4845-B4BA-75A8F40B19D2}">
      <dgm:prSet/>
      <dgm:spPr/>
      <dgm:t>
        <a:bodyPr/>
        <a:lstStyle/>
        <a:p>
          <a:endParaRPr lang="en-US"/>
        </a:p>
      </dgm:t>
    </dgm:pt>
    <dgm:pt modelId="{87C0952E-2384-45D1-A5E4-8AAD1803A9F2}" type="sibTrans" cxnId="{32B21E64-8F0F-4845-B4BA-75A8F40B19D2}">
      <dgm:prSet/>
      <dgm:spPr/>
      <dgm:t>
        <a:bodyPr/>
        <a:lstStyle/>
        <a:p>
          <a:endParaRPr lang="en-US"/>
        </a:p>
      </dgm:t>
    </dgm:pt>
    <dgm:pt modelId="{C168C9BC-A6B5-44D5-995B-44B2952183FA}" type="pres">
      <dgm:prSet presAssocID="{0DC02CE1-90E0-4E33-AF1A-B93FFD4619F3}" presName="root" presStyleCnt="0">
        <dgm:presLayoutVars>
          <dgm:dir/>
          <dgm:resizeHandles val="exact"/>
        </dgm:presLayoutVars>
      </dgm:prSet>
      <dgm:spPr/>
    </dgm:pt>
    <dgm:pt modelId="{F7568A58-136C-48D9-9382-E5F5CC70F5CA}" type="pres">
      <dgm:prSet presAssocID="{0DC02CE1-90E0-4E33-AF1A-B93FFD4619F3}" presName="container" presStyleCnt="0">
        <dgm:presLayoutVars>
          <dgm:dir/>
          <dgm:resizeHandles val="exact"/>
        </dgm:presLayoutVars>
      </dgm:prSet>
      <dgm:spPr/>
    </dgm:pt>
    <dgm:pt modelId="{7C9343D2-486E-426B-993D-EAD9052675A4}" type="pres">
      <dgm:prSet presAssocID="{A8B0CE41-A6EE-49E3-97B0-735EFD715ACD}" presName="compNode" presStyleCnt="0"/>
      <dgm:spPr/>
    </dgm:pt>
    <dgm:pt modelId="{3E4FB7D5-8C7D-4863-8AA7-5A7CD3E21324}" type="pres">
      <dgm:prSet presAssocID="{A8B0CE41-A6EE-49E3-97B0-735EFD715ACD}" presName="iconBgRect" presStyleLbl="bgShp" presStyleIdx="0" presStyleCnt="4"/>
      <dgm:spPr/>
    </dgm:pt>
    <dgm:pt modelId="{41B11F84-C7C2-4C71-AAEA-06588F786E1A}" type="pres">
      <dgm:prSet presAssocID="{A8B0CE41-A6EE-49E3-97B0-735EFD715AC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Needle"/>
        </a:ext>
      </dgm:extLst>
    </dgm:pt>
    <dgm:pt modelId="{629E1800-539D-42EB-BB22-5DBC8E7F6164}" type="pres">
      <dgm:prSet presAssocID="{A8B0CE41-A6EE-49E3-97B0-735EFD715ACD}" presName="spaceRect" presStyleCnt="0"/>
      <dgm:spPr/>
    </dgm:pt>
    <dgm:pt modelId="{A31742EE-ACC2-474D-9FC4-C8782320D726}" type="pres">
      <dgm:prSet presAssocID="{A8B0CE41-A6EE-49E3-97B0-735EFD715ACD}" presName="textRect" presStyleLbl="revTx" presStyleIdx="0" presStyleCnt="4">
        <dgm:presLayoutVars>
          <dgm:chMax val="1"/>
          <dgm:chPref val="1"/>
        </dgm:presLayoutVars>
      </dgm:prSet>
      <dgm:spPr/>
    </dgm:pt>
    <dgm:pt modelId="{AEF97603-EE4D-454C-BE62-2C01AF7D3329}" type="pres">
      <dgm:prSet presAssocID="{BBD60373-03F1-4711-8AE1-20EAA8E5C1DB}" presName="sibTrans" presStyleLbl="sibTrans2D1" presStyleIdx="0" presStyleCnt="0"/>
      <dgm:spPr/>
    </dgm:pt>
    <dgm:pt modelId="{0603B97C-18DD-41D2-A425-3213765A6063}" type="pres">
      <dgm:prSet presAssocID="{0ED65961-A741-4D57-8E86-5965F4A2150E}" presName="compNode" presStyleCnt="0"/>
      <dgm:spPr/>
    </dgm:pt>
    <dgm:pt modelId="{A2EC5361-D15C-44C9-972B-95A52CE040C7}" type="pres">
      <dgm:prSet presAssocID="{0ED65961-A741-4D57-8E86-5965F4A2150E}" presName="iconBgRect" presStyleLbl="bgShp" presStyleIdx="1" presStyleCnt="4"/>
      <dgm:spPr/>
    </dgm:pt>
    <dgm:pt modelId="{E59F4081-2593-4E10-AF1F-D995A56C48D5}" type="pres">
      <dgm:prSet presAssocID="{0ED65961-A741-4D57-8E86-5965F4A2150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Organ"/>
        </a:ext>
      </dgm:extLst>
    </dgm:pt>
    <dgm:pt modelId="{51668F16-4FF4-462E-AA48-717A7DCB949B}" type="pres">
      <dgm:prSet presAssocID="{0ED65961-A741-4D57-8E86-5965F4A2150E}" presName="spaceRect" presStyleCnt="0"/>
      <dgm:spPr/>
    </dgm:pt>
    <dgm:pt modelId="{5859450C-6CD8-432E-9F7A-E2FCBC6ECCD2}" type="pres">
      <dgm:prSet presAssocID="{0ED65961-A741-4D57-8E86-5965F4A2150E}" presName="textRect" presStyleLbl="revTx" presStyleIdx="1" presStyleCnt="4">
        <dgm:presLayoutVars>
          <dgm:chMax val="1"/>
          <dgm:chPref val="1"/>
        </dgm:presLayoutVars>
      </dgm:prSet>
      <dgm:spPr/>
    </dgm:pt>
    <dgm:pt modelId="{ABA0C8E5-4D31-4EC1-A1BC-B1B1EFD9B53C}" type="pres">
      <dgm:prSet presAssocID="{70D07A04-CC61-4040-9157-EB447532AC96}" presName="sibTrans" presStyleLbl="sibTrans2D1" presStyleIdx="0" presStyleCnt="0"/>
      <dgm:spPr/>
    </dgm:pt>
    <dgm:pt modelId="{2D0DFE8A-1A4D-4605-B253-1453D2413962}" type="pres">
      <dgm:prSet presAssocID="{5298504E-3458-4A94-9D26-936A94AFAC52}" presName="compNode" presStyleCnt="0"/>
      <dgm:spPr/>
    </dgm:pt>
    <dgm:pt modelId="{536812BC-9DF4-4004-90E9-648F5F9B53CB}" type="pres">
      <dgm:prSet presAssocID="{5298504E-3458-4A94-9D26-936A94AFAC52}" presName="iconBgRect" presStyleLbl="bgShp" presStyleIdx="2" presStyleCnt="4"/>
      <dgm:spPr/>
    </dgm:pt>
    <dgm:pt modelId="{107FB653-9AE2-4769-85FB-EE1EDF6809EC}" type="pres">
      <dgm:prSet presAssocID="{5298504E-3458-4A94-9D26-936A94AFAC5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dicine"/>
        </a:ext>
      </dgm:extLst>
    </dgm:pt>
    <dgm:pt modelId="{D26CF8DE-775B-4269-8109-DEA74060AA4D}" type="pres">
      <dgm:prSet presAssocID="{5298504E-3458-4A94-9D26-936A94AFAC52}" presName="spaceRect" presStyleCnt="0"/>
      <dgm:spPr/>
    </dgm:pt>
    <dgm:pt modelId="{4C3A4655-A697-409E-A10C-70339F73107C}" type="pres">
      <dgm:prSet presAssocID="{5298504E-3458-4A94-9D26-936A94AFAC52}" presName="textRect" presStyleLbl="revTx" presStyleIdx="2" presStyleCnt="4">
        <dgm:presLayoutVars>
          <dgm:chMax val="1"/>
          <dgm:chPref val="1"/>
        </dgm:presLayoutVars>
      </dgm:prSet>
      <dgm:spPr/>
    </dgm:pt>
    <dgm:pt modelId="{0CB71139-A5A0-4EAF-8FC9-3732C1C1FB1F}" type="pres">
      <dgm:prSet presAssocID="{28B04384-7956-41F0-BCA0-3CDAC0A0D6EB}" presName="sibTrans" presStyleLbl="sibTrans2D1" presStyleIdx="0" presStyleCnt="0"/>
      <dgm:spPr/>
    </dgm:pt>
    <dgm:pt modelId="{803979B0-7BD2-4662-B1E5-5AC1EA067127}" type="pres">
      <dgm:prSet presAssocID="{A1E13650-EAE5-446D-95BD-97FC91967ED4}" presName="compNode" presStyleCnt="0"/>
      <dgm:spPr/>
    </dgm:pt>
    <dgm:pt modelId="{E3904755-57A6-44E3-AD70-95E8D81C30F6}" type="pres">
      <dgm:prSet presAssocID="{A1E13650-EAE5-446D-95BD-97FC91967ED4}" presName="iconBgRect" presStyleLbl="bgShp" presStyleIdx="3" presStyleCnt="4"/>
      <dgm:spPr/>
    </dgm:pt>
    <dgm:pt modelId="{EE831513-34A4-4346-8708-20664C0B21D8}" type="pres">
      <dgm:prSet presAssocID="{A1E13650-EAE5-446D-95BD-97FC91967ED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 dropper"/>
        </a:ext>
      </dgm:extLst>
    </dgm:pt>
    <dgm:pt modelId="{C67AAFC5-9803-41D2-A640-3A267256ABAF}" type="pres">
      <dgm:prSet presAssocID="{A1E13650-EAE5-446D-95BD-97FC91967ED4}" presName="spaceRect" presStyleCnt="0"/>
      <dgm:spPr/>
    </dgm:pt>
    <dgm:pt modelId="{432E7FCD-0F9B-4338-803B-88F541C34BB1}" type="pres">
      <dgm:prSet presAssocID="{A1E13650-EAE5-446D-95BD-97FC91967ED4}" presName="textRect" presStyleLbl="revTx" presStyleIdx="3" presStyleCnt="4">
        <dgm:presLayoutVars>
          <dgm:chMax val="1"/>
          <dgm:chPref val="1"/>
        </dgm:presLayoutVars>
      </dgm:prSet>
      <dgm:spPr/>
    </dgm:pt>
  </dgm:ptLst>
  <dgm:cxnLst>
    <dgm:cxn modelId="{D7C72406-0B7D-4CE9-B982-0239DD26C27B}" type="presOf" srcId="{BBD60373-03F1-4711-8AE1-20EAA8E5C1DB}" destId="{AEF97603-EE4D-454C-BE62-2C01AF7D3329}" srcOrd="0" destOrd="0" presId="urn:microsoft.com/office/officeart/2018/2/layout/IconCircleList"/>
    <dgm:cxn modelId="{8ADC2629-E4A5-41ED-B70D-827416FD7271}" type="presOf" srcId="{5298504E-3458-4A94-9D26-936A94AFAC52}" destId="{4C3A4655-A697-409E-A10C-70339F73107C}" srcOrd="0" destOrd="0" presId="urn:microsoft.com/office/officeart/2018/2/layout/IconCircleList"/>
    <dgm:cxn modelId="{285FB92B-347A-4EB2-B543-1CC43B7B23EF}" type="presOf" srcId="{70D07A04-CC61-4040-9157-EB447532AC96}" destId="{ABA0C8E5-4D31-4EC1-A1BC-B1B1EFD9B53C}" srcOrd="0" destOrd="0" presId="urn:microsoft.com/office/officeart/2018/2/layout/IconCircleList"/>
    <dgm:cxn modelId="{208E1236-A3A3-438B-9C4B-0E838BA84540}" srcId="{0DC02CE1-90E0-4E33-AF1A-B93FFD4619F3}" destId="{5298504E-3458-4A94-9D26-936A94AFAC52}" srcOrd="2" destOrd="0" parTransId="{7879D69A-7BEB-4574-8913-293CE3F4FD30}" sibTransId="{28B04384-7956-41F0-BCA0-3CDAC0A0D6EB}"/>
    <dgm:cxn modelId="{32B21E64-8F0F-4845-B4BA-75A8F40B19D2}" srcId="{0DC02CE1-90E0-4E33-AF1A-B93FFD4619F3}" destId="{A1E13650-EAE5-446D-95BD-97FC91967ED4}" srcOrd="3" destOrd="0" parTransId="{C2445210-22DD-44CC-A8DC-BF5DBAA26A5F}" sibTransId="{87C0952E-2384-45D1-A5E4-8AAD1803A9F2}"/>
    <dgm:cxn modelId="{9627B14D-64BA-4467-815E-CC2B2F6D193B}" type="presOf" srcId="{A8B0CE41-A6EE-49E3-97B0-735EFD715ACD}" destId="{A31742EE-ACC2-474D-9FC4-C8782320D726}" srcOrd="0" destOrd="0" presId="urn:microsoft.com/office/officeart/2018/2/layout/IconCircleList"/>
    <dgm:cxn modelId="{965CE683-53BB-4D3C-8C10-B59188ED7051}" srcId="{0DC02CE1-90E0-4E33-AF1A-B93FFD4619F3}" destId="{0ED65961-A741-4D57-8E86-5965F4A2150E}" srcOrd="1" destOrd="0" parTransId="{30F41318-0C28-45EB-8ED8-1CBE3CD2F2EC}" sibTransId="{70D07A04-CC61-4040-9157-EB447532AC96}"/>
    <dgm:cxn modelId="{97E4888B-63A9-4B39-98B7-23EEE343110E}" type="presOf" srcId="{A1E13650-EAE5-446D-95BD-97FC91967ED4}" destId="{432E7FCD-0F9B-4338-803B-88F541C34BB1}" srcOrd="0" destOrd="0" presId="urn:microsoft.com/office/officeart/2018/2/layout/IconCircleList"/>
    <dgm:cxn modelId="{5ED2B78E-7AF3-4006-A3AB-F8DDCCB6A5C3}" srcId="{0DC02CE1-90E0-4E33-AF1A-B93FFD4619F3}" destId="{A8B0CE41-A6EE-49E3-97B0-735EFD715ACD}" srcOrd="0" destOrd="0" parTransId="{093A1E60-4D6E-4BFB-88E0-3A1ADF7543C8}" sibTransId="{BBD60373-03F1-4711-8AE1-20EAA8E5C1DB}"/>
    <dgm:cxn modelId="{0D22ABA7-3A78-4BD6-9EA9-F48DC18BCD2E}" type="presOf" srcId="{28B04384-7956-41F0-BCA0-3CDAC0A0D6EB}" destId="{0CB71139-A5A0-4EAF-8FC9-3732C1C1FB1F}" srcOrd="0" destOrd="0" presId="urn:microsoft.com/office/officeart/2018/2/layout/IconCircleList"/>
    <dgm:cxn modelId="{25DCCEC1-26A3-4FCE-B4D1-7DD02511E00F}" type="presOf" srcId="{0DC02CE1-90E0-4E33-AF1A-B93FFD4619F3}" destId="{C168C9BC-A6B5-44D5-995B-44B2952183FA}" srcOrd="0" destOrd="0" presId="urn:microsoft.com/office/officeart/2018/2/layout/IconCircleList"/>
    <dgm:cxn modelId="{E7A11CD8-55E7-4A1C-B7EA-8EFF71B43B5E}" type="presOf" srcId="{0ED65961-A741-4D57-8E86-5965F4A2150E}" destId="{5859450C-6CD8-432E-9F7A-E2FCBC6ECCD2}" srcOrd="0" destOrd="0" presId="urn:microsoft.com/office/officeart/2018/2/layout/IconCircleList"/>
    <dgm:cxn modelId="{0F0C38F8-F39E-42A9-A4FF-E2715F9CB6DB}" type="presParOf" srcId="{C168C9BC-A6B5-44D5-995B-44B2952183FA}" destId="{F7568A58-136C-48D9-9382-E5F5CC70F5CA}" srcOrd="0" destOrd="0" presId="urn:microsoft.com/office/officeart/2018/2/layout/IconCircleList"/>
    <dgm:cxn modelId="{B40EB78E-21B9-4FF7-8E4F-1DEAA409FA1D}" type="presParOf" srcId="{F7568A58-136C-48D9-9382-E5F5CC70F5CA}" destId="{7C9343D2-486E-426B-993D-EAD9052675A4}" srcOrd="0" destOrd="0" presId="urn:microsoft.com/office/officeart/2018/2/layout/IconCircleList"/>
    <dgm:cxn modelId="{32D956EB-EB13-4B1E-AB5E-EBF1C9C7AC08}" type="presParOf" srcId="{7C9343D2-486E-426B-993D-EAD9052675A4}" destId="{3E4FB7D5-8C7D-4863-8AA7-5A7CD3E21324}" srcOrd="0" destOrd="0" presId="urn:microsoft.com/office/officeart/2018/2/layout/IconCircleList"/>
    <dgm:cxn modelId="{EA539428-64B6-4E7A-8A23-0F51BEC2D892}" type="presParOf" srcId="{7C9343D2-486E-426B-993D-EAD9052675A4}" destId="{41B11F84-C7C2-4C71-AAEA-06588F786E1A}" srcOrd="1" destOrd="0" presId="urn:microsoft.com/office/officeart/2018/2/layout/IconCircleList"/>
    <dgm:cxn modelId="{17C3252D-2E0D-460B-BC33-D4C27163E32E}" type="presParOf" srcId="{7C9343D2-486E-426B-993D-EAD9052675A4}" destId="{629E1800-539D-42EB-BB22-5DBC8E7F6164}" srcOrd="2" destOrd="0" presId="urn:microsoft.com/office/officeart/2018/2/layout/IconCircleList"/>
    <dgm:cxn modelId="{BD95CC43-A93A-4E0C-ABBF-289EF8633D13}" type="presParOf" srcId="{7C9343D2-486E-426B-993D-EAD9052675A4}" destId="{A31742EE-ACC2-474D-9FC4-C8782320D726}" srcOrd="3" destOrd="0" presId="urn:microsoft.com/office/officeart/2018/2/layout/IconCircleList"/>
    <dgm:cxn modelId="{951738C0-DFDF-4F58-A83E-E9FC765408FC}" type="presParOf" srcId="{F7568A58-136C-48D9-9382-E5F5CC70F5CA}" destId="{AEF97603-EE4D-454C-BE62-2C01AF7D3329}" srcOrd="1" destOrd="0" presId="urn:microsoft.com/office/officeart/2018/2/layout/IconCircleList"/>
    <dgm:cxn modelId="{F9EB1A53-E10B-4CF0-A19C-ED12620850A2}" type="presParOf" srcId="{F7568A58-136C-48D9-9382-E5F5CC70F5CA}" destId="{0603B97C-18DD-41D2-A425-3213765A6063}" srcOrd="2" destOrd="0" presId="urn:microsoft.com/office/officeart/2018/2/layout/IconCircleList"/>
    <dgm:cxn modelId="{CE14E805-8C90-4875-8571-EF5A2DB2E1A7}" type="presParOf" srcId="{0603B97C-18DD-41D2-A425-3213765A6063}" destId="{A2EC5361-D15C-44C9-972B-95A52CE040C7}" srcOrd="0" destOrd="0" presId="urn:microsoft.com/office/officeart/2018/2/layout/IconCircleList"/>
    <dgm:cxn modelId="{C9CC5672-8ECA-4A0B-9B13-95248DC16D26}" type="presParOf" srcId="{0603B97C-18DD-41D2-A425-3213765A6063}" destId="{E59F4081-2593-4E10-AF1F-D995A56C48D5}" srcOrd="1" destOrd="0" presId="urn:microsoft.com/office/officeart/2018/2/layout/IconCircleList"/>
    <dgm:cxn modelId="{13B51750-6252-494E-81B3-81153644292D}" type="presParOf" srcId="{0603B97C-18DD-41D2-A425-3213765A6063}" destId="{51668F16-4FF4-462E-AA48-717A7DCB949B}" srcOrd="2" destOrd="0" presId="urn:microsoft.com/office/officeart/2018/2/layout/IconCircleList"/>
    <dgm:cxn modelId="{542C74E9-5FF3-46FD-87BD-00DAD6DBE9F0}" type="presParOf" srcId="{0603B97C-18DD-41D2-A425-3213765A6063}" destId="{5859450C-6CD8-432E-9F7A-E2FCBC6ECCD2}" srcOrd="3" destOrd="0" presId="urn:microsoft.com/office/officeart/2018/2/layout/IconCircleList"/>
    <dgm:cxn modelId="{525069B0-0521-4D5D-AC11-E55340B1AAB3}" type="presParOf" srcId="{F7568A58-136C-48D9-9382-E5F5CC70F5CA}" destId="{ABA0C8E5-4D31-4EC1-A1BC-B1B1EFD9B53C}" srcOrd="3" destOrd="0" presId="urn:microsoft.com/office/officeart/2018/2/layout/IconCircleList"/>
    <dgm:cxn modelId="{707CEC67-1472-4EAE-99EF-37DAD759E72B}" type="presParOf" srcId="{F7568A58-136C-48D9-9382-E5F5CC70F5CA}" destId="{2D0DFE8A-1A4D-4605-B253-1453D2413962}" srcOrd="4" destOrd="0" presId="urn:microsoft.com/office/officeart/2018/2/layout/IconCircleList"/>
    <dgm:cxn modelId="{471D562A-FAC5-4BC8-A451-939F77538EA6}" type="presParOf" srcId="{2D0DFE8A-1A4D-4605-B253-1453D2413962}" destId="{536812BC-9DF4-4004-90E9-648F5F9B53CB}" srcOrd="0" destOrd="0" presId="urn:microsoft.com/office/officeart/2018/2/layout/IconCircleList"/>
    <dgm:cxn modelId="{70084039-5C42-43D8-A85E-290594807A81}" type="presParOf" srcId="{2D0DFE8A-1A4D-4605-B253-1453D2413962}" destId="{107FB653-9AE2-4769-85FB-EE1EDF6809EC}" srcOrd="1" destOrd="0" presId="urn:microsoft.com/office/officeart/2018/2/layout/IconCircleList"/>
    <dgm:cxn modelId="{6B3F66F3-1E41-43A4-952D-AD0FBB488B03}" type="presParOf" srcId="{2D0DFE8A-1A4D-4605-B253-1453D2413962}" destId="{D26CF8DE-775B-4269-8109-DEA74060AA4D}" srcOrd="2" destOrd="0" presId="urn:microsoft.com/office/officeart/2018/2/layout/IconCircleList"/>
    <dgm:cxn modelId="{77B8BFBE-6FD2-4FF8-95A8-3879EF0CA2D1}" type="presParOf" srcId="{2D0DFE8A-1A4D-4605-B253-1453D2413962}" destId="{4C3A4655-A697-409E-A10C-70339F73107C}" srcOrd="3" destOrd="0" presId="urn:microsoft.com/office/officeart/2018/2/layout/IconCircleList"/>
    <dgm:cxn modelId="{2F0AACCD-91CE-4130-BE16-10E207A3BE69}" type="presParOf" srcId="{F7568A58-136C-48D9-9382-E5F5CC70F5CA}" destId="{0CB71139-A5A0-4EAF-8FC9-3732C1C1FB1F}" srcOrd="5" destOrd="0" presId="urn:microsoft.com/office/officeart/2018/2/layout/IconCircleList"/>
    <dgm:cxn modelId="{7A7DE603-85F7-4E1F-81F3-11F3884E7F94}" type="presParOf" srcId="{F7568A58-136C-48D9-9382-E5F5CC70F5CA}" destId="{803979B0-7BD2-4662-B1E5-5AC1EA067127}" srcOrd="6" destOrd="0" presId="urn:microsoft.com/office/officeart/2018/2/layout/IconCircleList"/>
    <dgm:cxn modelId="{BBAC61FE-C6E6-4729-BCBF-F7AD3B392EBF}" type="presParOf" srcId="{803979B0-7BD2-4662-B1E5-5AC1EA067127}" destId="{E3904755-57A6-44E3-AD70-95E8D81C30F6}" srcOrd="0" destOrd="0" presId="urn:microsoft.com/office/officeart/2018/2/layout/IconCircleList"/>
    <dgm:cxn modelId="{FDA67051-0BA1-4FD4-9C18-BDAD0DE6A673}" type="presParOf" srcId="{803979B0-7BD2-4662-B1E5-5AC1EA067127}" destId="{EE831513-34A4-4346-8708-20664C0B21D8}" srcOrd="1" destOrd="0" presId="urn:microsoft.com/office/officeart/2018/2/layout/IconCircleList"/>
    <dgm:cxn modelId="{BC2F66F3-A967-4709-91BA-C4A359484A4F}" type="presParOf" srcId="{803979B0-7BD2-4662-B1E5-5AC1EA067127}" destId="{C67AAFC5-9803-41D2-A640-3A267256ABAF}" srcOrd="2" destOrd="0" presId="urn:microsoft.com/office/officeart/2018/2/layout/IconCircleList"/>
    <dgm:cxn modelId="{4C0DF459-E768-440A-BAA4-77630BC9EFE5}" type="presParOf" srcId="{803979B0-7BD2-4662-B1E5-5AC1EA067127}" destId="{432E7FCD-0F9B-4338-803B-88F541C34BB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DEBF4D-DCE8-47F0-9191-441515F0C15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D0CC138-FB96-4CAA-85F5-6C6C036A085F}">
      <dgm:prSet/>
      <dgm:spPr/>
      <dgm:t>
        <a:bodyPr/>
        <a:lstStyle/>
        <a:p>
          <a:r>
            <a:rPr lang="en-US"/>
            <a:t>Initial diagnostic tests for suspected infective endocarditis include blood cultures and transthoracic echocardiogram (TTE)</a:t>
          </a:r>
        </a:p>
      </dgm:t>
    </dgm:pt>
    <dgm:pt modelId="{354AD1FA-0ABA-4D9A-8AC7-27D5F9A21CD6}" type="parTrans" cxnId="{81ADD84F-E3FE-41C7-97C7-4088A1EEE77F}">
      <dgm:prSet/>
      <dgm:spPr/>
      <dgm:t>
        <a:bodyPr/>
        <a:lstStyle/>
        <a:p>
          <a:endParaRPr lang="en-US"/>
        </a:p>
      </dgm:t>
    </dgm:pt>
    <dgm:pt modelId="{2B006CCB-8F50-407C-8BF3-34742FB29C37}" type="sibTrans" cxnId="{81ADD84F-E3FE-41C7-97C7-4088A1EEE77F}">
      <dgm:prSet/>
      <dgm:spPr/>
      <dgm:t>
        <a:bodyPr/>
        <a:lstStyle/>
        <a:p>
          <a:endParaRPr lang="en-US"/>
        </a:p>
      </dgm:t>
    </dgm:pt>
    <dgm:pt modelId="{2B8ACD0D-BD5A-4EAE-AF55-220F4BAB65A4}">
      <dgm:prSet/>
      <dgm:spPr/>
      <dgm:t>
        <a:bodyPr/>
        <a:lstStyle/>
        <a:p>
          <a:r>
            <a:rPr lang="en-US"/>
            <a:t>Transesophageal echocardiography (TEE) is indicated when TTE is not diagnostic and clinical suspicion remains high</a:t>
          </a:r>
        </a:p>
      </dgm:t>
    </dgm:pt>
    <dgm:pt modelId="{08735FF6-285D-4146-A290-80FF8245B2BD}" type="parTrans" cxnId="{233A146D-924B-4666-8EAB-77662086B9FA}">
      <dgm:prSet/>
      <dgm:spPr/>
      <dgm:t>
        <a:bodyPr/>
        <a:lstStyle/>
        <a:p>
          <a:endParaRPr lang="en-US"/>
        </a:p>
      </dgm:t>
    </dgm:pt>
    <dgm:pt modelId="{D04406E3-0596-4BD8-AA6A-05F8368AE58F}" type="sibTrans" cxnId="{233A146D-924B-4666-8EAB-77662086B9FA}">
      <dgm:prSet/>
      <dgm:spPr/>
      <dgm:t>
        <a:bodyPr/>
        <a:lstStyle/>
        <a:p>
          <a:endParaRPr lang="en-US"/>
        </a:p>
      </dgm:t>
    </dgm:pt>
    <dgm:pt modelId="{EB01C14C-7775-5A45-A2C8-31C98A345D62}" type="pres">
      <dgm:prSet presAssocID="{5FDEBF4D-DCE8-47F0-9191-441515F0C156}" presName="linear" presStyleCnt="0">
        <dgm:presLayoutVars>
          <dgm:animLvl val="lvl"/>
          <dgm:resizeHandles val="exact"/>
        </dgm:presLayoutVars>
      </dgm:prSet>
      <dgm:spPr/>
    </dgm:pt>
    <dgm:pt modelId="{4B2BE318-5DA9-F645-968F-1685B701A48C}" type="pres">
      <dgm:prSet presAssocID="{DD0CC138-FB96-4CAA-85F5-6C6C036A085F}" presName="parentText" presStyleLbl="node1" presStyleIdx="0" presStyleCnt="2">
        <dgm:presLayoutVars>
          <dgm:chMax val="0"/>
          <dgm:bulletEnabled val="1"/>
        </dgm:presLayoutVars>
      </dgm:prSet>
      <dgm:spPr/>
    </dgm:pt>
    <dgm:pt modelId="{B1DE1FA2-315B-EE4E-B843-2AF35214E0EE}" type="pres">
      <dgm:prSet presAssocID="{2B006CCB-8F50-407C-8BF3-34742FB29C37}" presName="spacer" presStyleCnt="0"/>
      <dgm:spPr/>
    </dgm:pt>
    <dgm:pt modelId="{4DB61548-E3F7-BC42-8778-3C98DBF151AD}" type="pres">
      <dgm:prSet presAssocID="{2B8ACD0D-BD5A-4EAE-AF55-220F4BAB65A4}" presName="parentText" presStyleLbl="node1" presStyleIdx="1" presStyleCnt="2">
        <dgm:presLayoutVars>
          <dgm:chMax val="0"/>
          <dgm:bulletEnabled val="1"/>
        </dgm:presLayoutVars>
      </dgm:prSet>
      <dgm:spPr/>
    </dgm:pt>
  </dgm:ptLst>
  <dgm:cxnLst>
    <dgm:cxn modelId="{233A146D-924B-4666-8EAB-77662086B9FA}" srcId="{5FDEBF4D-DCE8-47F0-9191-441515F0C156}" destId="{2B8ACD0D-BD5A-4EAE-AF55-220F4BAB65A4}" srcOrd="1" destOrd="0" parTransId="{08735FF6-285D-4146-A290-80FF8245B2BD}" sibTransId="{D04406E3-0596-4BD8-AA6A-05F8368AE58F}"/>
    <dgm:cxn modelId="{81ADD84F-E3FE-41C7-97C7-4088A1EEE77F}" srcId="{5FDEBF4D-DCE8-47F0-9191-441515F0C156}" destId="{DD0CC138-FB96-4CAA-85F5-6C6C036A085F}" srcOrd="0" destOrd="0" parTransId="{354AD1FA-0ABA-4D9A-8AC7-27D5F9A21CD6}" sibTransId="{2B006CCB-8F50-407C-8BF3-34742FB29C37}"/>
    <dgm:cxn modelId="{49D92991-012B-3341-912A-835C9FCB8CA4}" type="presOf" srcId="{DD0CC138-FB96-4CAA-85F5-6C6C036A085F}" destId="{4B2BE318-5DA9-F645-968F-1685B701A48C}" srcOrd="0" destOrd="0" presId="urn:microsoft.com/office/officeart/2005/8/layout/vList2"/>
    <dgm:cxn modelId="{D9F4EFA2-24B8-6943-9FCC-D89B36DA0DE1}" type="presOf" srcId="{2B8ACD0D-BD5A-4EAE-AF55-220F4BAB65A4}" destId="{4DB61548-E3F7-BC42-8778-3C98DBF151AD}" srcOrd="0" destOrd="0" presId="urn:microsoft.com/office/officeart/2005/8/layout/vList2"/>
    <dgm:cxn modelId="{EB314EAE-EEC9-4347-B344-5BC147EFFD2C}" type="presOf" srcId="{5FDEBF4D-DCE8-47F0-9191-441515F0C156}" destId="{EB01C14C-7775-5A45-A2C8-31C98A345D62}" srcOrd="0" destOrd="0" presId="urn:microsoft.com/office/officeart/2005/8/layout/vList2"/>
    <dgm:cxn modelId="{B89379D8-68B3-254D-9B16-2B23B26CD354}" type="presParOf" srcId="{EB01C14C-7775-5A45-A2C8-31C98A345D62}" destId="{4B2BE318-5DA9-F645-968F-1685B701A48C}" srcOrd="0" destOrd="0" presId="urn:microsoft.com/office/officeart/2005/8/layout/vList2"/>
    <dgm:cxn modelId="{02DC9825-91C5-694E-A25A-65F7A45439DB}" type="presParOf" srcId="{EB01C14C-7775-5A45-A2C8-31C98A345D62}" destId="{B1DE1FA2-315B-EE4E-B843-2AF35214E0EE}" srcOrd="1" destOrd="0" presId="urn:microsoft.com/office/officeart/2005/8/layout/vList2"/>
    <dgm:cxn modelId="{03BFA7D3-9608-AF47-ABB7-384F8A09369D}" type="presParOf" srcId="{EB01C14C-7775-5A45-A2C8-31C98A345D62}" destId="{4DB61548-E3F7-BC42-8778-3C98DBF151A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22414F-74EB-4CF1-A605-49A9CB7F462C}"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8B5ADC1-2238-4821-854A-F67D1AE06304}">
      <dgm:prSet/>
      <dgm:spPr/>
      <dgm:t>
        <a:bodyPr/>
        <a:lstStyle/>
        <a:p>
          <a:r>
            <a:rPr lang="en-US"/>
            <a:t>Dependent on the organism</a:t>
          </a:r>
        </a:p>
      </dgm:t>
    </dgm:pt>
    <dgm:pt modelId="{D99B9425-5DE5-4681-B0EF-A2AAFA18899E}" type="parTrans" cxnId="{EDEF568E-B231-4686-8C8F-B1837075257D}">
      <dgm:prSet/>
      <dgm:spPr/>
      <dgm:t>
        <a:bodyPr/>
        <a:lstStyle/>
        <a:p>
          <a:endParaRPr lang="en-US"/>
        </a:p>
      </dgm:t>
    </dgm:pt>
    <dgm:pt modelId="{BB566DA1-086B-49C9-9742-08C50D78B416}" type="sibTrans" cxnId="{EDEF568E-B231-4686-8C8F-B1837075257D}">
      <dgm:prSet/>
      <dgm:spPr/>
      <dgm:t>
        <a:bodyPr/>
        <a:lstStyle/>
        <a:p>
          <a:endParaRPr lang="en-US"/>
        </a:p>
      </dgm:t>
    </dgm:pt>
    <dgm:pt modelId="{BC384830-70E7-43A3-B302-CEC0D91D81C9}">
      <dgm:prSet/>
      <dgm:spPr/>
      <dgm:t>
        <a:bodyPr/>
        <a:lstStyle/>
        <a:p>
          <a:r>
            <a:rPr lang="en-US"/>
            <a:t>Streptococcal Endocarditis</a:t>
          </a:r>
        </a:p>
      </dgm:t>
    </dgm:pt>
    <dgm:pt modelId="{2E949E88-8652-4F60-A720-12A41D9C1D79}" type="parTrans" cxnId="{8043754C-161A-4B7F-A348-A007062F5B0C}">
      <dgm:prSet/>
      <dgm:spPr/>
      <dgm:t>
        <a:bodyPr/>
        <a:lstStyle/>
        <a:p>
          <a:endParaRPr lang="en-US"/>
        </a:p>
      </dgm:t>
    </dgm:pt>
    <dgm:pt modelId="{67992771-5215-49A9-8C7F-59BCBF346940}" type="sibTrans" cxnId="{8043754C-161A-4B7F-A348-A007062F5B0C}">
      <dgm:prSet/>
      <dgm:spPr/>
      <dgm:t>
        <a:bodyPr/>
        <a:lstStyle/>
        <a:p>
          <a:endParaRPr lang="en-US"/>
        </a:p>
      </dgm:t>
    </dgm:pt>
    <dgm:pt modelId="{14BB08F8-61E6-432F-9388-FE9C0923B5E5}">
      <dgm:prSet/>
      <dgm:spPr/>
      <dgm:t>
        <a:bodyPr/>
        <a:lstStyle/>
        <a:p>
          <a:r>
            <a:rPr lang="en-US"/>
            <a:t>Penicillin or ceftriaxone for 4-6 weeks depending on MIC</a:t>
          </a:r>
        </a:p>
      </dgm:t>
    </dgm:pt>
    <dgm:pt modelId="{1E40CC6B-D6F3-4E6D-ABF4-0156542C8689}" type="parTrans" cxnId="{C31BC530-6211-4C0A-932F-E722903508E1}">
      <dgm:prSet/>
      <dgm:spPr/>
      <dgm:t>
        <a:bodyPr/>
        <a:lstStyle/>
        <a:p>
          <a:endParaRPr lang="en-US"/>
        </a:p>
      </dgm:t>
    </dgm:pt>
    <dgm:pt modelId="{E4839C75-5CFD-4CA3-BB29-A254497BC3F3}" type="sibTrans" cxnId="{C31BC530-6211-4C0A-932F-E722903508E1}">
      <dgm:prSet/>
      <dgm:spPr/>
      <dgm:t>
        <a:bodyPr/>
        <a:lstStyle/>
        <a:p>
          <a:endParaRPr lang="en-US"/>
        </a:p>
      </dgm:t>
    </dgm:pt>
    <dgm:pt modelId="{81B23292-91F2-449F-A44C-FD39AFE407F5}">
      <dgm:prSet/>
      <dgm:spPr/>
      <dgm:t>
        <a:bodyPr/>
        <a:lstStyle/>
        <a:p>
          <a:r>
            <a:rPr lang="en-US"/>
            <a:t>Staph aureus</a:t>
          </a:r>
        </a:p>
      </dgm:t>
    </dgm:pt>
    <dgm:pt modelId="{5CD60592-F2CE-41B3-866D-DFE1C3C6179C}" type="parTrans" cxnId="{329CE0F1-95F9-406C-9E32-5CC9D0CF2B9C}">
      <dgm:prSet/>
      <dgm:spPr/>
      <dgm:t>
        <a:bodyPr/>
        <a:lstStyle/>
        <a:p>
          <a:endParaRPr lang="en-US"/>
        </a:p>
      </dgm:t>
    </dgm:pt>
    <dgm:pt modelId="{840CFE88-BF70-4449-AB21-66674A185146}" type="sibTrans" cxnId="{329CE0F1-95F9-406C-9E32-5CC9D0CF2B9C}">
      <dgm:prSet/>
      <dgm:spPr/>
      <dgm:t>
        <a:bodyPr/>
        <a:lstStyle/>
        <a:p>
          <a:endParaRPr lang="en-US"/>
        </a:p>
      </dgm:t>
    </dgm:pt>
    <dgm:pt modelId="{7ACBA3F0-1984-4AE3-8F4C-6F60B9E0DACD}">
      <dgm:prSet/>
      <dgm:spPr/>
      <dgm:t>
        <a:bodyPr/>
        <a:lstStyle/>
        <a:p>
          <a:r>
            <a:rPr lang="en-US"/>
            <a:t>MSSA – nafcillin or cefazolin for 6 weeks</a:t>
          </a:r>
        </a:p>
      </dgm:t>
    </dgm:pt>
    <dgm:pt modelId="{83C87147-94EE-4A7A-A639-9324C27C435A}" type="parTrans" cxnId="{0B804C44-218D-4969-B5F4-1A3BEFF6054A}">
      <dgm:prSet/>
      <dgm:spPr/>
      <dgm:t>
        <a:bodyPr/>
        <a:lstStyle/>
        <a:p>
          <a:endParaRPr lang="en-US"/>
        </a:p>
      </dgm:t>
    </dgm:pt>
    <dgm:pt modelId="{DDA69EE8-1833-4E48-8EF6-08A3BF93654A}" type="sibTrans" cxnId="{0B804C44-218D-4969-B5F4-1A3BEFF6054A}">
      <dgm:prSet/>
      <dgm:spPr/>
      <dgm:t>
        <a:bodyPr/>
        <a:lstStyle/>
        <a:p>
          <a:endParaRPr lang="en-US"/>
        </a:p>
      </dgm:t>
    </dgm:pt>
    <dgm:pt modelId="{20BBBDA3-8EDF-4083-A5E2-0F4AC61D5D2F}">
      <dgm:prSet/>
      <dgm:spPr/>
      <dgm:t>
        <a:bodyPr/>
        <a:lstStyle/>
        <a:p>
          <a:r>
            <a:rPr lang="en-US"/>
            <a:t>MRSA – Vancomycin or daptomycin for 6 weeks</a:t>
          </a:r>
        </a:p>
      </dgm:t>
    </dgm:pt>
    <dgm:pt modelId="{90C24E32-67DA-4DAC-AF72-C61CF884FCE7}" type="parTrans" cxnId="{7D4B2C53-6E35-45B8-8F11-8E7F88E18CC7}">
      <dgm:prSet/>
      <dgm:spPr/>
      <dgm:t>
        <a:bodyPr/>
        <a:lstStyle/>
        <a:p>
          <a:endParaRPr lang="en-US"/>
        </a:p>
      </dgm:t>
    </dgm:pt>
    <dgm:pt modelId="{8B2A400D-2E88-494B-B423-9BE74EFFBA55}" type="sibTrans" cxnId="{7D4B2C53-6E35-45B8-8F11-8E7F88E18CC7}">
      <dgm:prSet/>
      <dgm:spPr/>
      <dgm:t>
        <a:bodyPr/>
        <a:lstStyle/>
        <a:p>
          <a:endParaRPr lang="en-US"/>
        </a:p>
      </dgm:t>
    </dgm:pt>
    <dgm:pt modelId="{E0C0F14E-C56F-40D9-BFAA-81FAF4554539}">
      <dgm:prSet/>
      <dgm:spPr/>
      <dgm:t>
        <a:bodyPr/>
        <a:lstStyle/>
        <a:p>
          <a:r>
            <a:rPr lang="en-US"/>
            <a:t>Enterococcal</a:t>
          </a:r>
        </a:p>
      </dgm:t>
    </dgm:pt>
    <dgm:pt modelId="{A5D42DA3-44DF-43BC-9F26-5C9696B1C36A}" type="parTrans" cxnId="{E26A1F9B-2154-41CF-AC39-83B59825990F}">
      <dgm:prSet/>
      <dgm:spPr/>
      <dgm:t>
        <a:bodyPr/>
        <a:lstStyle/>
        <a:p>
          <a:endParaRPr lang="en-US"/>
        </a:p>
      </dgm:t>
    </dgm:pt>
    <dgm:pt modelId="{FAB5F8BE-2A6C-4E11-A5BC-258DA703E48A}" type="sibTrans" cxnId="{E26A1F9B-2154-41CF-AC39-83B59825990F}">
      <dgm:prSet/>
      <dgm:spPr/>
      <dgm:t>
        <a:bodyPr/>
        <a:lstStyle/>
        <a:p>
          <a:endParaRPr lang="en-US"/>
        </a:p>
      </dgm:t>
    </dgm:pt>
    <dgm:pt modelId="{411A2C3A-D6C7-4D8E-90F0-EBAA6D701B5D}">
      <dgm:prSet/>
      <dgm:spPr/>
      <dgm:t>
        <a:bodyPr/>
        <a:lstStyle/>
        <a:p>
          <a:r>
            <a:rPr lang="en-US"/>
            <a:t>Ampicillin and ceftriaxone for 6 weeks generally better tolerated than ampicillin + gentamicin </a:t>
          </a:r>
        </a:p>
      </dgm:t>
    </dgm:pt>
    <dgm:pt modelId="{FB78C51A-09C3-4335-9E7C-7689EA6746AC}" type="parTrans" cxnId="{9FE8BFBD-4FA0-425E-B385-1EF63087A34B}">
      <dgm:prSet/>
      <dgm:spPr/>
      <dgm:t>
        <a:bodyPr/>
        <a:lstStyle/>
        <a:p>
          <a:endParaRPr lang="en-US"/>
        </a:p>
      </dgm:t>
    </dgm:pt>
    <dgm:pt modelId="{5ECE0710-62D3-472F-8D27-F1747CD17DE4}" type="sibTrans" cxnId="{9FE8BFBD-4FA0-425E-B385-1EF63087A34B}">
      <dgm:prSet/>
      <dgm:spPr/>
      <dgm:t>
        <a:bodyPr/>
        <a:lstStyle/>
        <a:p>
          <a:endParaRPr lang="en-US"/>
        </a:p>
      </dgm:t>
    </dgm:pt>
    <dgm:pt modelId="{54FAC6B2-CCAA-6244-8CB3-D16F32ABE57D}" type="pres">
      <dgm:prSet presAssocID="{5422414F-74EB-4CF1-A605-49A9CB7F462C}" presName="linear" presStyleCnt="0">
        <dgm:presLayoutVars>
          <dgm:animLvl val="lvl"/>
          <dgm:resizeHandles val="exact"/>
        </dgm:presLayoutVars>
      </dgm:prSet>
      <dgm:spPr/>
    </dgm:pt>
    <dgm:pt modelId="{DB19C87B-1FBB-B94F-B54E-D7F235F615F2}" type="pres">
      <dgm:prSet presAssocID="{B8B5ADC1-2238-4821-854A-F67D1AE06304}" presName="parentText" presStyleLbl="node1" presStyleIdx="0" presStyleCnt="4">
        <dgm:presLayoutVars>
          <dgm:chMax val="0"/>
          <dgm:bulletEnabled val="1"/>
        </dgm:presLayoutVars>
      </dgm:prSet>
      <dgm:spPr/>
    </dgm:pt>
    <dgm:pt modelId="{1D580441-BCEA-5A4C-8A03-7D9C6841F900}" type="pres">
      <dgm:prSet presAssocID="{BB566DA1-086B-49C9-9742-08C50D78B416}" presName="spacer" presStyleCnt="0"/>
      <dgm:spPr/>
    </dgm:pt>
    <dgm:pt modelId="{FCBD81EB-297E-AD43-BA43-1C64C3B71A71}" type="pres">
      <dgm:prSet presAssocID="{BC384830-70E7-43A3-B302-CEC0D91D81C9}" presName="parentText" presStyleLbl="node1" presStyleIdx="1" presStyleCnt="4">
        <dgm:presLayoutVars>
          <dgm:chMax val="0"/>
          <dgm:bulletEnabled val="1"/>
        </dgm:presLayoutVars>
      </dgm:prSet>
      <dgm:spPr/>
    </dgm:pt>
    <dgm:pt modelId="{FB227FDA-FEFA-784A-83C9-B53E0776FDE2}" type="pres">
      <dgm:prSet presAssocID="{BC384830-70E7-43A3-B302-CEC0D91D81C9}" presName="childText" presStyleLbl="revTx" presStyleIdx="0" presStyleCnt="3">
        <dgm:presLayoutVars>
          <dgm:bulletEnabled val="1"/>
        </dgm:presLayoutVars>
      </dgm:prSet>
      <dgm:spPr/>
    </dgm:pt>
    <dgm:pt modelId="{8A71068B-87FD-0B49-83FC-436128C9A611}" type="pres">
      <dgm:prSet presAssocID="{81B23292-91F2-449F-A44C-FD39AFE407F5}" presName="parentText" presStyleLbl="node1" presStyleIdx="2" presStyleCnt="4">
        <dgm:presLayoutVars>
          <dgm:chMax val="0"/>
          <dgm:bulletEnabled val="1"/>
        </dgm:presLayoutVars>
      </dgm:prSet>
      <dgm:spPr/>
    </dgm:pt>
    <dgm:pt modelId="{6699168F-19B8-6B4E-A6D1-D8CD516E8A7C}" type="pres">
      <dgm:prSet presAssocID="{81B23292-91F2-449F-A44C-FD39AFE407F5}" presName="childText" presStyleLbl="revTx" presStyleIdx="1" presStyleCnt="3">
        <dgm:presLayoutVars>
          <dgm:bulletEnabled val="1"/>
        </dgm:presLayoutVars>
      </dgm:prSet>
      <dgm:spPr/>
    </dgm:pt>
    <dgm:pt modelId="{C201B864-ED61-7941-822F-F0C208739315}" type="pres">
      <dgm:prSet presAssocID="{E0C0F14E-C56F-40D9-BFAA-81FAF4554539}" presName="parentText" presStyleLbl="node1" presStyleIdx="3" presStyleCnt="4">
        <dgm:presLayoutVars>
          <dgm:chMax val="0"/>
          <dgm:bulletEnabled val="1"/>
        </dgm:presLayoutVars>
      </dgm:prSet>
      <dgm:spPr/>
    </dgm:pt>
    <dgm:pt modelId="{F43CAC30-68E2-1542-AB8B-051C73A377AE}" type="pres">
      <dgm:prSet presAssocID="{E0C0F14E-C56F-40D9-BFAA-81FAF4554539}" presName="childText" presStyleLbl="revTx" presStyleIdx="2" presStyleCnt="3">
        <dgm:presLayoutVars>
          <dgm:bulletEnabled val="1"/>
        </dgm:presLayoutVars>
      </dgm:prSet>
      <dgm:spPr/>
    </dgm:pt>
  </dgm:ptLst>
  <dgm:cxnLst>
    <dgm:cxn modelId="{86D14219-FFC0-7C43-A97C-FBA4F56F5800}" type="presOf" srcId="{81B23292-91F2-449F-A44C-FD39AFE407F5}" destId="{8A71068B-87FD-0B49-83FC-436128C9A611}" srcOrd="0" destOrd="0" presId="urn:microsoft.com/office/officeart/2005/8/layout/vList2"/>
    <dgm:cxn modelId="{77D5C119-82FD-C743-B842-0308504D4446}" type="presOf" srcId="{14BB08F8-61E6-432F-9388-FE9C0923B5E5}" destId="{FB227FDA-FEFA-784A-83C9-B53E0776FDE2}" srcOrd="0" destOrd="0" presId="urn:microsoft.com/office/officeart/2005/8/layout/vList2"/>
    <dgm:cxn modelId="{C31BC530-6211-4C0A-932F-E722903508E1}" srcId="{BC384830-70E7-43A3-B302-CEC0D91D81C9}" destId="{14BB08F8-61E6-432F-9388-FE9C0923B5E5}" srcOrd="0" destOrd="0" parTransId="{1E40CC6B-D6F3-4E6D-ABF4-0156542C8689}" sibTransId="{E4839C75-5CFD-4CA3-BB29-A254497BC3F3}"/>
    <dgm:cxn modelId="{2A888C33-103D-8742-AAEE-8085EE79F2A5}" type="presOf" srcId="{BC384830-70E7-43A3-B302-CEC0D91D81C9}" destId="{FCBD81EB-297E-AD43-BA43-1C64C3B71A71}" srcOrd="0" destOrd="0" presId="urn:microsoft.com/office/officeart/2005/8/layout/vList2"/>
    <dgm:cxn modelId="{43FF063E-7694-1645-8AF6-703B53B46168}" type="presOf" srcId="{7ACBA3F0-1984-4AE3-8F4C-6F60B9E0DACD}" destId="{6699168F-19B8-6B4E-A6D1-D8CD516E8A7C}" srcOrd="0" destOrd="0" presId="urn:microsoft.com/office/officeart/2005/8/layout/vList2"/>
    <dgm:cxn modelId="{0B804C44-218D-4969-B5F4-1A3BEFF6054A}" srcId="{81B23292-91F2-449F-A44C-FD39AFE407F5}" destId="{7ACBA3F0-1984-4AE3-8F4C-6F60B9E0DACD}" srcOrd="0" destOrd="0" parTransId="{83C87147-94EE-4A7A-A639-9324C27C435A}" sibTransId="{DDA69EE8-1833-4E48-8EF6-08A3BF93654A}"/>
    <dgm:cxn modelId="{D291154B-DE8F-474D-9F39-E60FC415EEC9}" type="presOf" srcId="{20BBBDA3-8EDF-4083-A5E2-0F4AC61D5D2F}" destId="{6699168F-19B8-6B4E-A6D1-D8CD516E8A7C}" srcOrd="0" destOrd="1" presId="urn:microsoft.com/office/officeart/2005/8/layout/vList2"/>
    <dgm:cxn modelId="{8043754C-161A-4B7F-A348-A007062F5B0C}" srcId="{5422414F-74EB-4CF1-A605-49A9CB7F462C}" destId="{BC384830-70E7-43A3-B302-CEC0D91D81C9}" srcOrd="1" destOrd="0" parTransId="{2E949E88-8652-4F60-A720-12A41D9C1D79}" sibTransId="{67992771-5215-49A9-8C7F-59BCBF346940}"/>
    <dgm:cxn modelId="{7D4B2C53-6E35-45B8-8F11-8E7F88E18CC7}" srcId="{81B23292-91F2-449F-A44C-FD39AFE407F5}" destId="{20BBBDA3-8EDF-4083-A5E2-0F4AC61D5D2F}" srcOrd="1" destOrd="0" parTransId="{90C24E32-67DA-4DAC-AF72-C61CF884FCE7}" sibTransId="{8B2A400D-2E88-494B-B423-9BE74EFFBA55}"/>
    <dgm:cxn modelId="{EDEF568E-B231-4686-8C8F-B1837075257D}" srcId="{5422414F-74EB-4CF1-A605-49A9CB7F462C}" destId="{B8B5ADC1-2238-4821-854A-F67D1AE06304}" srcOrd="0" destOrd="0" parTransId="{D99B9425-5DE5-4681-B0EF-A2AAFA18899E}" sibTransId="{BB566DA1-086B-49C9-9742-08C50D78B416}"/>
    <dgm:cxn modelId="{DEBD688F-F717-B840-A4BE-5B913C86D8ED}" type="presOf" srcId="{B8B5ADC1-2238-4821-854A-F67D1AE06304}" destId="{DB19C87B-1FBB-B94F-B54E-D7F235F615F2}" srcOrd="0" destOrd="0" presId="urn:microsoft.com/office/officeart/2005/8/layout/vList2"/>
    <dgm:cxn modelId="{E26A1F9B-2154-41CF-AC39-83B59825990F}" srcId="{5422414F-74EB-4CF1-A605-49A9CB7F462C}" destId="{E0C0F14E-C56F-40D9-BFAA-81FAF4554539}" srcOrd="3" destOrd="0" parTransId="{A5D42DA3-44DF-43BC-9F26-5C9696B1C36A}" sibTransId="{FAB5F8BE-2A6C-4E11-A5BC-258DA703E48A}"/>
    <dgm:cxn modelId="{9FE8BFBD-4FA0-425E-B385-1EF63087A34B}" srcId="{E0C0F14E-C56F-40D9-BFAA-81FAF4554539}" destId="{411A2C3A-D6C7-4D8E-90F0-EBAA6D701B5D}" srcOrd="0" destOrd="0" parTransId="{FB78C51A-09C3-4335-9E7C-7689EA6746AC}" sibTransId="{5ECE0710-62D3-472F-8D27-F1747CD17DE4}"/>
    <dgm:cxn modelId="{A798FED6-5677-AF44-9E3D-2BA7AE2519B9}" type="presOf" srcId="{E0C0F14E-C56F-40D9-BFAA-81FAF4554539}" destId="{C201B864-ED61-7941-822F-F0C208739315}" srcOrd="0" destOrd="0" presId="urn:microsoft.com/office/officeart/2005/8/layout/vList2"/>
    <dgm:cxn modelId="{3F79D1E1-153E-7841-BDDC-7F4936BB45A4}" type="presOf" srcId="{5422414F-74EB-4CF1-A605-49A9CB7F462C}" destId="{54FAC6B2-CCAA-6244-8CB3-D16F32ABE57D}" srcOrd="0" destOrd="0" presId="urn:microsoft.com/office/officeart/2005/8/layout/vList2"/>
    <dgm:cxn modelId="{75AE00EE-B0EE-4D4E-91F1-A2BC654BDEF4}" type="presOf" srcId="{411A2C3A-D6C7-4D8E-90F0-EBAA6D701B5D}" destId="{F43CAC30-68E2-1542-AB8B-051C73A377AE}" srcOrd="0" destOrd="0" presId="urn:microsoft.com/office/officeart/2005/8/layout/vList2"/>
    <dgm:cxn modelId="{329CE0F1-95F9-406C-9E32-5CC9D0CF2B9C}" srcId="{5422414F-74EB-4CF1-A605-49A9CB7F462C}" destId="{81B23292-91F2-449F-A44C-FD39AFE407F5}" srcOrd="2" destOrd="0" parTransId="{5CD60592-F2CE-41B3-866D-DFE1C3C6179C}" sibTransId="{840CFE88-BF70-4449-AB21-66674A185146}"/>
    <dgm:cxn modelId="{AD4DAB7C-77E7-5048-8E26-7A658DB6ECAB}" type="presParOf" srcId="{54FAC6B2-CCAA-6244-8CB3-D16F32ABE57D}" destId="{DB19C87B-1FBB-B94F-B54E-D7F235F615F2}" srcOrd="0" destOrd="0" presId="urn:microsoft.com/office/officeart/2005/8/layout/vList2"/>
    <dgm:cxn modelId="{69E28A44-A5A7-7742-8CA7-3B55882DC7E0}" type="presParOf" srcId="{54FAC6B2-CCAA-6244-8CB3-D16F32ABE57D}" destId="{1D580441-BCEA-5A4C-8A03-7D9C6841F900}" srcOrd="1" destOrd="0" presId="urn:microsoft.com/office/officeart/2005/8/layout/vList2"/>
    <dgm:cxn modelId="{B88DCAA4-0C65-C741-A140-AED571EEA496}" type="presParOf" srcId="{54FAC6B2-CCAA-6244-8CB3-D16F32ABE57D}" destId="{FCBD81EB-297E-AD43-BA43-1C64C3B71A71}" srcOrd="2" destOrd="0" presId="urn:microsoft.com/office/officeart/2005/8/layout/vList2"/>
    <dgm:cxn modelId="{87D147E6-3BA7-F044-9EDC-F1614F067C02}" type="presParOf" srcId="{54FAC6B2-CCAA-6244-8CB3-D16F32ABE57D}" destId="{FB227FDA-FEFA-784A-83C9-B53E0776FDE2}" srcOrd="3" destOrd="0" presId="urn:microsoft.com/office/officeart/2005/8/layout/vList2"/>
    <dgm:cxn modelId="{69A27486-A167-5B40-B6FF-81CE6A5AD307}" type="presParOf" srcId="{54FAC6B2-CCAA-6244-8CB3-D16F32ABE57D}" destId="{8A71068B-87FD-0B49-83FC-436128C9A611}" srcOrd="4" destOrd="0" presId="urn:microsoft.com/office/officeart/2005/8/layout/vList2"/>
    <dgm:cxn modelId="{9B6E1409-51A7-E34F-9319-0E4FF26BCC23}" type="presParOf" srcId="{54FAC6B2-CCAA-6244-8CB3-D16F32ABE57D}" destId="{6699168F-19B8-6B4E-A6D1-D8CD516E8A7C}" srcOrd="5" destOrd="0" presId="urn:microsoft.com/office/officeart/2005/8/layout/vList2"/>
    <dgm:cxn modelId="{280D42EB-726E-7043-BEB1-A017863C582B}" type="presParOf" srcId="{54FAC6B2-CCAA-6244-8CB3-D16F32ABE57D}" destId="{C201B864-ED61-7941-822F-F0C208739315}" srcOrd="6" destOrd="0" presId="urn:microsoft.com/office/officeart/2005/8/layout/vList2"/>
    <dgm:cxn modelId="{C976134C-0974-E545-8DBC-5982A0AB0AD1}" type="presParOf" srcId="{54FAC6B2-CCAA-6244-8CB3-D16F32ABE57D}" destId="{F43CAC30-68E2-1542-AB8B-051C73A377AE}"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CD9141-9B81-40D0-A259-5A17C9B9103F}"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F3169953-2618-4B76-9E7F-846D13A9E3E4}">
      <dgm:prSet/>
      <dgm:spPr/>
      <dgm:t>
        <a:bodyPr/>
        <a:lstStyle/>
        <a:p>
          <a:r>
            <a:rPr lang="en-US"/>
            <a:t>Strep anginosus, intermedius, constellatus class have special clinical significance in that they are strongly associated with pyogenic infections</a:t>
          </a:r>
        </a:p>
      </dgm:t>
    </dgm:pt>
    <dgm:pt modelId="{1613DA78-A008-4CE4-868D-733DB9456807}" type="parTrans" cxnId="{52224683-076E-4BA5-9AAE-46F347B32F07}">
      <dgm:prSet/>
      <dgm:spPr/>
      <dgm:t>
        <a:bodyPr/>
        <a:lstStyle/>
        <a:p>
          <a:endParaRPr lang="en-US"/>
        </a:p>
      </dgm:t>
    </dgm:pt>
    <dgm:pt modelId="{8A7C2081-D543-4ADD-B918-E475B0981A51}" type="sibTrans" cxnId="{52224683-076E-4BA5-9AAE-46F347B32F07}">
      <dgm:prSet/>
      <dgm:spPr/>
      <dgm:t>
        <a:bodyPr/>
        <a:lstStyle/>
        <a:p>
          <a:endParaRPr lang="en-US"/>
        </a:p>
      </dgm:t>
    </dgm:pt>
    <dgm:pt modelId="{ED564B00-144B-4187-AA64-6DB887B88B65}">
      <dgm:prSet/>
      <dgm:spPr/>
      <dgm:t>
        <a:bodyPr/>
        <a:lstStyle/>
        <a:p>
          <a:r>
            <a:rPr lang="en-US"/>
            <a:t>Strep anginosus and other viridans group (sanguinis, mitis, oralis) more commonly cause infective endocarditis </a:t>
          </a:r>
        </a:p>
      </dgm:t>
    </dgm:pt>
    <dgm:pt modelId="{171B7E47-21E8-4A39-BDCE-9864957DC74B}" type="parTrans" cxnId="{3A8C3AA0-E0AB-44AD-A137-2D3FE1602267}">
      <dgm:prSet/>
      <dgm:spPr/>
      <dgm:t>
        <a:bodyPr/>
        <a:lstStyle/>
        <a:p>
          <a:endParaRPr lang="en-US"/>
        </a:p>
      </dgm:t>
    </dgm:pt>
    <dgm:pt modelId="{798FD665-4A89-4389-8C76-FDA9F47EB759}" type="sibTrans" cxnId="{3A8C3AA0-E0AB-44AD-A137-2D3FE1602267}">
      <dgm:prSet/>
      <dgm:spPr/>
      <dgm:t>
        <a:bodyPr/>
        <a:lstStyle/>
        <a:p>
          <a:endParaRPr lang="en-US"/>
        </a:p>
      </dgm:t>
    </dgm:pt>
    <dgm:pt modelId="{F025003B-D920-447F-BE4D-8E9AFF59BFDD}" type="pres">
      <dgm:prSet presAssocID="{B4CD9141-9B81-40D0-A259-5A17C9B9103F}" presName="outerComposite" presStyleCnt="0">
        <dgm:presLayoutVars>
          <dgm:chMax val="5"/>
          <dgm:dir/>
          <dgm:resizeHandles val="exact"/>
        </dgm:presLayoutVars>
      </dgm:prSet>
      <dgm:spPr/>
    </dgm:pt>
    <dgm:pt modelId="{05214D3F-0693-4998-9EE6-583B8E20FED7}" type="pres">
      <dgm:prSet presAssocID="{B4CD9141-9B81-40D0-A259-5A17C9B9103F}" presName="dummyMaxCanvas" presStyleCnt="0">
        <dgm:presLayoutVars/>
      </dgm:prSet>
      <dgm:spPr/>
    </dgm:pt>
    <dgm:pt modelId="{4BDBE465-DA40-48A6-A5CA-1EA0B0871FED}" type="pres">
      <dgm:prSet presAssocID="{B4CD9141-9B81-40D0-A259-5A17C9B9103F}" presName="TwoNodes_1" presStyleLbl="node1" presStyleIdx="0" presStyleCnt="2">
        <dgm:presLayoutVars>
          <dgm:bulletEnabled val="1"/>
        </dgm:presLayoutVars>
      </dgm:prSet>
      <dgm:spPr/>
    </dgm:pt>
    <dgm:pt modelId="{2A2275D8-8778-4C5B-8905-C7F24F766348}" type="pres">
      <dgm:prSet presAssocID="{B4CD9141-9B81-40D0-A259-5A17C9B9103F}" presName="TwoNodes_2" presStyleLbl="node1" presStyleIdx="1" presStyleCnt="2">
        <dgm:presLayoutVars>
          <dgm:bulletEnabled val="1"/>
        </dgm:presLayoutVars>
      </dgm:prSet>
      <dgm:spPr/>
    </dgm:pt>
    <dgm:pt modelId="{E761A167-B1EF-404B-99E1-7CD5BAB614D3}" type="pres">
      <dgm:prSet presAssocID="{B4CD9141-9B81-40D0-A259-5A17C9B9103F}" presName="TwoConn_1-2" presStyleLbl="fgAccFollowNode1" presStyleIdx="0" presStyleCnt="1">
        <dgm:presLayoutVars>
          <dgm:bulletEnabled val="1"/>
        </dgm:presLayoutVars>
      </dgm:prSet>
      <dgm:spPr/>
    </dgm:pt>
    <dgm:pt modelId="{E7086FDF-1713-406B-9F96-E8A9A5B68B30}" type="pres">
      <dgm:prSet presAssocID="{B4CD9141-9B81-40D0-A259-5A17C9B9103F}" presName="TwoNodes_1_text" presStyleLbl="node1" presStyleIdx="1" presStyleCnt="2">
        <dgm:presLayoutVars>
          <dgm:bulletEnabled val="1"/>
        </dgm:presLayoutVars>
      </dgm:prSet>
      <dgm:spPr/>
    </dgm:pt>
    <dgm:pt modelId="{EE1EE128-2072-4541-8B41-FB365D3467E7}" type="pres">
      <dgm:prSet presAssocID="{B4CD9141-9B81-40D0-A259-5A17C9B9103F}" presName="TwoNodes_2_text" presStyleLbl="node1" presStyleIdx="1" presStyleCnt="2">
        <dgm:presLayoutVars>
          <dgm:bulletEnabled val="1"/>
        </dgm:presLayoutVars>
      </dgm:prSet>
      <dgm:spPr/>
    </dgm:pt>
  </dgm:ptLst>
  <dgm:cxnLst>
    <dgm:cxn modelId="{1295351F-045E-41DE-9636-5E6A47D9EDB1}" type="presOf" srcId="{ED564B00-144B-4187-AA64-6DB887B88B65}" destId="{EE1EE128-2072-4541-8B41-FB365D3467E7}" srcOrd="1" destOrd="0" presId="urn:microsoft.com/office/officeart/2005/8/layout/vProcess5"/>
    <dgm:cxn modelId="{4B9AAF21-C514-44E4-94BB-BE4CF1E4FACF}" type="presOf" srcId="{ED564B00-144B-4187-AA64-6DB887B88B65}" destId="{2A2275D8-8778-4C5B-8905-C7F24F766348}" srcOrd="0" destOrd="0" presId="urn:microsoft.com/office/officeart/2005/8/layout/vProcess5"/>
    <dgm:cxn modelId="{EAF58D49-67EC-4BD2-A012-C29D9D3DD195}" type="presOf" srcId="{B4CD9141-9B81-40D0-A259-5A17C9B9103F}" destId="{F025003B-D920-447F-BE4D-8E9AFF59BFDD}" srcOrd="0" destOrd="0" presId="urn:microsoft.com/office/officeart/2005/8/layout/vProcess5"/>
    <dgm:cxn modelId="{52224683-076E-4BA5-9AAE-46F347B32F07}" srcId="{B4CD9141-9B81-40D0-A259-5A17C9B9103F}" destId="{F3169953-2618-4B76-9E7F-846D13A9E3E4}" srcOrd="0" destOrd="0" parTransId="{1613DA78-A008-4CE4-868D-733DB9456807}" sibTransId="{8A7C2081-D543-4ADD-B918-E475B0981A51}"/>
    <dgm:cxn modelId="{938C0086-149E-4CD9-98D6-B0D490CA6EF1}" type="presOf" srcId="{F3169953-2618-4B76-9E7F-846D13A9E3E4}" destId="{4BDBE465-DA40-48A6-A5CA-1EA0B0871FED}" srcOrd="0" destOrd="0" presId="urn:microsoft.com/office/officeart/2005/8/layout/vProcess5"/>
    <dgm:cxn modelId="{3A8C3AA0-E0AB-44AD-A137-2D3FE1602267}" srcId="{B4CD9141-9B81-40D0-A259-5A17C9B9103F}" destId="{ED564B00-144B-4187-AA64-6DB887B88B65}" srcOrd="1" destOrd="0" parTransId="{171B7E47-21E8-4A39-BDCE-9864957DC74B}" sibTransId="{798FD665-4A89-4389-8C76-FDA9F47EB759}"/>
    <dgm:cxn modelId="{37FD6FD2-8AB5-4F88-9A93-B9BD5D5980E3}" type="presOf" srcId="{8A7C2081-D543-4ADD-B918-E475B0981A51}" destId="{E761A167-B1EF-404B-99E1-7CD5BAB614D3}" srcOrd="0" destOrd="0" presId="urn:microsoft.com/office/officeart/2005/8/layout/vProcess5"/>
    <dgm:cxn modelId="{CD9BBAE8-D63C-4A43-ABA9-114E20986F7C}" type="presOf" srcId="{F3169953-2618-4B76-9E7F-846D13A9E3E4}" destId="{E7086FDF-1713-406B-9F96-E8A9A5B68B30}" srcOrd="1" destOrd="0" presId="urn:microsoft.com/office/officeart/2005/8/layout/vProcess5"/>
    <dgm:cxn modelId="{BB0C5A15-D31A-4B4C-AE3A-07B055C66528}" type="presParOf" srcId="{F025003B-D920-447F-BE4D-8E9AFF59BFDD}" destId="{05214D3F-0693-4998-9EE6-583B8E20FED7}" srcOrd="0" destOrd="0" presId="urn:microsoft.com/office/officeart/2005/8/layout/vProcess5"/>
    <dgm:cxn modelId="{B8710A1A-FC51-494C-B073-9D595F4A3DE7}" type="presParOf" srcId="{F025003B-D920-447F-BE4D-8E9AFF59BFDD}" destId="{4BDBE465-DA40-48A6-A5CA-1EA0B0871FED}" srcOrd="1" destOrd="0" presId="urn:microsoft.com/office/officeart/2005/8/layout/vProcess5"/>
    <dgm:cxn modelId="{D9D8C334-CE51-4601-81F1-F0223FA6E8E3}" type="presParOf" srcId="{F025003B-D920-447F-BE4D-8E9AFF59BFDD}" destId="{2A2275D8-8778-4C5B-8905-C7F24F766348}" srcOrd="2" destOrd="0" presId="urn:microsoft.com/office/officeart/2005/8/layout/vProcess5"/>
    <dgm:cxn modelId="{659824CB-54EB-4EFC-A02A-786B3905E9E4}" type="presParOf" srcId="{F025003B-D920-447F-BE4D-8E9AFF59BFDD}" destId="{E761A167-B1EF-404B-99E1-7CD5BAB614D3}" srcOrd="3" destOrd="0" presId="urn:microsoft.com/office/officeart/2005/8/layout/vProcess5"/>
    <dgm:cxn modelId="{D8FF0670-ACE8-4B39-85B2-74596BEF7953}" type="presParOf" srcId="{F025003B-D920-447F-BE4D-8E9AFF59BFDD}" destId="{E7086FDF-1713-406B-9F96-E8A9A5B68B30}" srcOrd="4" destOrd="0" presId="urn:microsoft.com/office/officeart/2005/8/layout/vProcess5"/>
    <dgm:cxn modelId="{2D221B07-B658-4A53-9A43-45F7641E1985}" type="presParOf" srcId="{F025003B-D920-447F-BE4D-8E9AFF59BFDD}" destId="{EE1EE128-2072-4541-8B41-FB365D3467E7}"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FB7D5-8C7D-4863-8AA7-5A7CD3E21324}">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B11F84-C7C2-4C71-AAEA-06588F786E1A}">
      <dsp:nvSpPr>
        <dsp:cNvPr id="0" name=""/>
        <dsp:cNvSpPr/>
      </dsp:nvSpPr>
      <dsp:spPr>
        <a:xfrm>
          <a:off x="570337" y="656145"/>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1742EE-ACC2-474D-9FC4-C8782320D726}">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Follow up blood cultures typically not necessary unless patient has fevers or other concerns for non-resolution</a:t>
          </a:r>
        </a:p>
      </dsp:txBody>
      <dsp:txXfrm>
        <a:off x="1948202" y="368029"/>
        <a:ext cx="3233964" cy="1371985"/>
      </dsp:txXfrm>
    </dsp:sp>
    <dsp:sp modelId="{A2EC5361-D15C-44C9-972B-95A52CE040C7}">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9F4081-2593-4E10-AF1F-D995A56C48D5}">
      <dsp:nvSpPr>
        <dsp:cNvPr id="0" name=""/>
        <dsp:cNvSpPr/>
      </dsp:nvSpPr>
      <dsp:spPr>
        <a:xfrm>
          <a:off x="6033778" y="656145"/>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59450C-6CD8-432E-9F7A-E2FCBC6ECCD2}">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Gram negative endocarditis is very rare, echocardiogram not typically warranted with a clear source</a:t>
          </a:r>
        </a:p>
      </dsp:txBody>
      <dsp:txXfrm>
        <a:off x="7411643" y="368029"/>
        <a:ext cx="3233964" cy="1371985"/>
      </dsp:txXfrm>
    </dsp:sp>
    <dsp:sp modelId="{536812BC-9DF4-4004-90E9-648F5F9B53CB}">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7FB653-9AE2-4769-85FB-EE1EDF6809EC}">
      <dsp:nvSpPr>
        <dsp:cNvPr id="0" name=""/>
        <dsp:cNvSpPr/>
      </dsp:nvSpPr>
      <dsp:spPr>
        <a:xfrm>
          <a:off x="570337" y="2740907"/>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3A4655-A697-409E-A10C-70339F73107C}">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IV antibiotic therapy not warranted for the entire treatment course, allowing for earlier discharge in these populations</a:t>
          </a:r>
        </a:p>
      </dsp:txBody>
      <dsp:txXfrm>
        <a:off x="1948202" y="2452790"/>
        <a:ext cx="3233964" cy="1371985"/>
      </dsp:txXfrm>
    </dsp:sp>
    <dsp:sp modelId="{E3904755-57A6-44E3-AD70-95E8D81C30F6}">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831513-34A4-4346-8708-20664C0B21D8}">
      <dsp:nvSpPr>
        <dsp:cNvPr id="0" name=""/>
        <dsp:cNvSpPr/>
      </dsp:nvSpPr>
      <dsp:spPr>
        <a:xfrm>
          <a:off x="6033778" y="2740907"/>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2E7FCD-0F9B-4338-803B-88F541C34BB1}">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When transitioning to an oral regimen, consider oral bioavailability (ie TMP-SMX or fluoroquinolones)</a:t>
          </a:r>
        </a:p>
      </dsp:txBody>
      <dsp:txXfrm>
        <a:off x="7411643" y="2452790"/>
        <a:ext cx="3233964" cy="1371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2BE318-5DA9-F645-968F-1685B701A48C}">
      <dsp:nvSpPr>
        <dsp:cNvPr id="0" name=""/>
        <dsp:cNvSpPr/>
      </dsp:nvSpPr>
      <dsp:spPr>
        <a:xfrm>
          <a:off x="0" y="469849"/>
          <a:ext cx="6666833" cy="221247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Initial diagnostic tests for suspected infective endocarditis include blood cultures and transthoracic echocardiogram (TTE)</a:t>
          </a:r>
        </a:p>
      </dsp:txBody>
      <dsp:txXfrm>
        <a:off x="108004" y="577853"/>
        <a:ext cx="6450825" cy="1996462"/>
      </dsp:txXfrm>
    </dsp:sp>
    <dsp:sp modelId="{4DB61548-E3F7-BC42-8778-3C98DBF151AD}">
      <dsp:nvSpPr>
        <dsp:cNvPr id="0" name=""/>
        <dsp:cNvSpPr/>
      </dsp:nvSpPr>
      <dsp:spPr>
        <a:xfrm>
          <a:off x="0" y="2771599"/>
          <a:ext cx="6666833" cy="221247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Transesophageal echocardiography (TEE) is indicated when TTE is not diagnostic and clinical suspicion remains high</a:t>
          </a:r>
        </a:p>
      </dsp:txBody>
      <dsp:txXfrm>
        <a:off x="108004" y="2879603"/>
        <a:ext cx="6450825" cy="19964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9C87B-1FBB-B94F-B54E-D7F235F615F2}">
      <dsp:nvSpPr>
        <dsp:cNvPr id="0" name=""/>
        <dsp:cNvSpPr/>
      </dsp:nvSpPr>
      <dsp:spPr>
        <a:xfrm>
          <a:off x="0" y="83997"/>
          <a:ext cx="6666833" cy="73709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Dependent on the organism</a:t>
          </a:r>
        </a:p>
      </dsp:txBody>
      <dsp:txXfrm>
        <a:off x="35982" y="119979"/>
        <a:ext cx="6594869" cy="665135"/>
      </dsp:txXfrm>
    </dsp:sp>
    <dsp:sp modelId="{FCBD81EB-297E-AD43-BA43-1C64C3B71A71}">
      <dsp:nvSpPr>
        <dsp:cNvPr id="0" name=""/>
        <dsp:cNvSpPr/>
      </dsp:nvSpPr>
      <dsp:spPr>
        <a:xfrm>
          <a:off x="0" y="907497"/>
          <a:ext cx="6666833" cy="737099"/>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Streptococcal Endocarditis</a:t>
          </a:r>
        </a:p>
      </dsp:txBody>
      <dsp:txXfrm>
        <a:off x="35982" y="943479"/>
        <a:ext cx="6594869" cy="665135"/>
      </dsp:txXfrm>
    </dsp:sp>
    <dsp:sp modelId="{FB227FDA-FEFA-784A-83C9-B53E0776FDE2}">
      <dsp:nvSpPr>
        <dsp:cNvPr id="0" name=""/>
        <dsp:cNvSpPr/>
      </dsp:nvSpPr>
      <dsp:spPr>
        <a:xfrm>
          <a:off x="0" y="1644597"/>
          <a:ext cx="6666833"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Penicillin or ceftriaxone for 4-6 weeks depending on MIC</a:t>
          </a:r>
        </a:p>
      </dsp:txBody>
      <dsp:txXfrm>
        <a:off x="0" y="1644597"/>
        <a:ext cx="6666833" cy="729675"/>
      </dsp:txXfrm>
    </dsp:sp>
    <dsp:sp modelId="{8A71068B-87FD-0B49-83FC-436128C9A611}">
      <dsp:nvSpPr>
        <dsp:cNvPr id="0" name=""/>
        <dsp:cNvSpPr/>
      </dsp:nvSpPr>
      <dsp:spPr>
        <a:xfrm>
          <a:off x="0" y="2374272"/>
          <a:ext cx="6666833" cy="737099"/>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Staph aureus</a:t>
          </a:r>
        </a:p>
      </dsp:txBody>
      <dsp:txXfrm>
        <a:off x="35982" y="2410254"/>
        <a:ext cx="6594869" cy="665135"/>
      </dsp:txXfrm>
    </dsp:sp>
    <dsp:sp modelId="{6699168F-19B8-6B4E-A6D1-D8CD516E8A7C}">
      <dsp:nvSpPr>
        <dsp:cNvPr id="0" name=""/>
        <dsp:cNvSpPr/>
      </dsp:nvSpPr>
      <dsp:spPr>
        <a:xfrm>
          <a:off x="0" y="3111372"/>
          <a:ext cx="6666833" cy="7917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MSSA – nafcillin or cefazolin for 6 weeks</a:t>
          </a:r>
        </a:p>
        <a:p>
          <a:pPr marL="228600" lvl="1" indent="-228600" algn="l" defTabSz="1022350">
            <a:lnSpc>
              <a:spcPct val="90000"/>
            </a:lnSpc>
            <a:spcBef>
              <a:spcPct val="0"/>
            </a:spcBef>
            <a:spcAft>
              <a:spcPct val="20000"/>
            </a:spcAft>
            <a:buChar char="•"/>
          </a:pPr>
          <a:r>
            <a:rPr lang="en-US" sz="2300" kern="1200"/>
            <a:t>MRSA – Vancomycin or daptomycin for 6 weeks</a:t>
          </a:r>
        </a:p>
      </dsp:txBody>
      <dsp:txXfrm>
        <a:off x="0" y="3111372"/>
        <a:ext cx="6666833" cy="791774"/>
      </dsp:txXfrm>
    </dsp:sp>
    <dsp:sp modelId="{C201B864-ED61-7941-822F-F0C208739315}">
      <dsp:nvSpPr>
        <dsp:cNvPr id="0" name=""/>
        <dsp:cNvSpPr/>
      </dsp:nvSpPr>
      <dsp:spPr>
        <a:xfrm>
          <a:off x="0" y="3903147"/>
          <a:ext cx="6666833" cy="737099"/>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Enterococcal</a:t>
          </a:r>
        </a:p>
      </dsp:txBody>
      <dsp:txXfrm>
        <a:off x="35982" y="3939129"/>
        <a:ext cx="6594869" cy="665135"/>
      </dsp:txXfrm>
    </dsp:sp>
    <dsp:sp modelId="{F43CAC30-68E2-1542-AB8B-051C73A377AE}">
      <dsp:nvSpPr>
        <dsp:cNvPr id="0" name=""/>
        <dsp:cNvSpPr/>
      </dsp:nvSpPr>
      <dsp:spPr>
        <a:xfrm>
          <a:off x="0" y="4640247"/>
          <a:ext cx="6666833"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a:t>Ampicillin and ceftriaxone for 6 weeks generally better tolerated than ampicillin + gentamicin </a:t>
          </a:r>
        </a:p>
      </dsp:txBody>
      <dsp:txXfrm>
        <a:off x="0" y="4640247"/>
        <a:ext cx="6666833" cy="729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BE465-DA40-48A6-A5CA-1EA0B0871FED}">
      <dsp:nvSpPr>
        <dsp:cNvPr id="0" name=""/>
        <dsp:cNvSpPr/>
      </dsp:nvSpPr>
      <dsp:spPr>
        <a:xfrm>
          <a:off x="0" y="0"/>
          <a:ext cx="9288654" cy="166023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Strep anginosus, intermedius, constellatus class have special clinical significance in that they are strongly associated with pyogenic infections</a:t>
          </a:r>
        </a:p>
      </dsp:txBody>
      <dsp:txXfrm>
        <a:off x="48627" y="48627"/>
        <a:ext cx="7572674" cy="1562978"/>
      </dsp:txXfrm>
    </dsp:sp>
    <dsp:sp modelId="{2A2275D8-8778-4C5B-8905-C7F24F766348}">
      <dsp:nvSpPr>
        <dsp:cNvPr id="0" name=""/>
        <dsp:cNvSpPr/>
      </dsp:nvSpPr>
      <dsp:spPr>
        <a:xfrm>
          <a:off x="1639174" y="2029172"/>
          <a:ext cx="9288654" cy="1660232"/>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Strep anginosus and other viridans group (sanguinis, mitis, oralis) more commonly cause infective endocarditis </a:t>
          </a:r>
        </a:p>
      </dsp:txBody>
      <dsp:txXfrm>
        <a:off x="1687801" y="2077799"/>
        <a:ext cx="6473075" cy="1562978"/>
      </dsp:txXfrm>
    </dsp:sp>
    <dsp:sp modelId="{E761A167-B1EF-404B-99E1-7CD5BAB614D3}">
      <dsp:nvSpPr>
        <dsp:cNvPr id="0" name=""/>
        <dsp:cNvSpPr/>
      </dsp:nvSpPr>
      <dsp:spPr>
        <a:xfrm>
          <a:off x="8209503" y="1305127"/>
          <a:ext cx="1079150" cy="107915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452312" y="1305127"/>
        <a:ext cx="593532" cy="81206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8E7DE5-02E0-4200-AA7F-F40EBE5E8FBE}"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9D423-850C-4C41-A6A4-CA59B9FA51BA}" type="slidenum">
              <a:rPr lang="en-US" smtClean="0"/>
              <a:t>‹#›</a:t>
            </a:fld>
            <a:endParaRPr lang="en-US"/>
          </a:p>
        </p:txBody>
      </p:sp>
    </p:spTree>
    <p:extLst>
      <p:ext uri="{BB962C8B-B14F-4D97-AF65-F5344CB8AC3E}">
        <p14:creationId xmlns:p14="http://schemas.microsoft.com/office/powerpoint/2010/main" val="2227491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discharging on oral antibiotics is safe in this scenario, oral fluoroquinolones and other similar highly oral bioavailable agents are preferred. Oral cefdinir (option E) is not one of these options and would not be recommended in this scenario.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8E271-5B01-724D-BF24-8C3FB431F1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8839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When clinical suspicion of IE is high, TEE is often necessary for diagnosis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8E271-5B01-724D-BF24-8C3FB431F1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3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8E271-5B01-724D-BF24-8C3FB431F1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0730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large vegetations require urgent surgical intervention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8E271-5B01-724D-BF24-8C3FB431F1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1743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400A6-9072-4608-8D5F-55AFD02636A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193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this represents contamination or </a:t>
            </a:r>
            <a:r>
              <a:rPr lang="en-US" dirty="0" err="1"/>
              <a:t>pseudobacteremia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8E271-5B01-724D-BF24-8C3FB431F1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75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 strep </a:t>
            </a:r>
            <a:r>
              <a:rPr lang="en-US" dirty="0" err="1"/>
              <a:t>anginosus</a:t>
            </a:r>
            <a:r>
              <a:rPr lang="en-US" dirty="0"/>
              <a:t> group has high propensity of pyogenic type infections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8E271-5B01-724D-BF24-8C3FB431F1C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9796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most likely cause of this patient's meningitis is herpes simplex virus type 2 (HSV-2) (</a:t>
            </a:r>
            <a:r>
              <a:rPr lang="en-US" sz="1200" b="1" i="0" kern="1200" dirty="0">
                <a:solidFill>
                  <a:schemeClr val="tx1"/>
                </a:solidFill>
                <a:effectLst/>
                <a:latin typeface="+mn-lt"/>
                <a:ea typeface="+mn-ea"/>
                <a:cs typeface="+mn-cs"/>
              </a:rPr>
              <a:t>Option B</a:t>
            </a:r>
            <a:r>
              <a:rPr lang="en-US" sz="1200" b="0" i="0" kern="1200" dirty="0">
                <a:solidFill>
                  <a:schemeClr val="tx1"/>
                </a:solidFill>
                <a:effectLst/>
                <a:latin typeface="+mn-lt"/>
                <a:ea typeface="+mn-ea"/>
                <a:cs typeface="+mn-cs"/>
              </a:rPr>
              <a:t>). The term </a:t>
            </a:r>
            <a:r>
              <a:rPr lang="en-US" sz="1200" b="0" i="1" kern="1200" dirty="0">
                <a:solidFill>
                  <a:schemeClr val="tx1"/>
                </a:solidFill>
                <a:effectLst/>
                <a:latin typeface="+mn-lt"/>
                <a:ea typeface="+mn-ea"/>
                <a:cs typeface="+mn-cs"/>
              </a:rPr>
              <a:t>aseptic meningitis</a:t>
            </a:r>
            <a:r>
              <a:rPr lang="en-US" sz="1200" b="0" i="0" kern="1200" dirty="0">
                <a:solidFill>
                  <a:schemeClr val="tx1"/>
                </a:solidFill>
                <a:effectLst/>
                <a:latin typeface="+mn-lt"/>
                <a:ea typeface="+mn-ea"/>
                <a:cs typeface="+mn-cs"/>
              </a:rPr>
              <a:t> refers to acute-onset community-acquired meningitis with negative cerebrospinal fluid (CSF) Gram stain and culture results and is typically caused by a viral infection. HSV-2 is a common cause of aseptic meningitis that can occur throughout the year. A distinguishing feature of HSV-2 meningitis is its propensity to occasionally recur (recurrent benign lymphocytic meningitis, also known as Mollaret meningitis). CSF findings include a lymphocytic pleocytosis, a normal glucose level, and a mildly elevated protein level. Oral or genital HSV lesions are not always present during an episode of meningitis. Diagnosis is supported by a positive HSV-2 polymerase chain reaction of the CSF. Outcomes are generally favorable without acyclovir therapy, although therapy is commonly administered to hospitalized patients. This patient has recurrent meningitis, and her CSF shows a negative Gram stain with other findings typical of viral meningitis; in this setting, HSV-2 is the most likely cause.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8F0FB-3BC5-8D41-AED3-D2219E02A7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3688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8F0FB-3BC5-8D41-AED3-D2219E02A7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8892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all" dirty="0">
                <a:solidFill>
                  <a:schemeClr val="tx1"/>
                </a:solidFill>
                <a:effectLst/>
                <a:latin typeface="+mn-lt"/>
                <a:ea typeface="+mn-ea"/>
                <a:cs typeface="+mn-cs"/>
              </a:rPr>
              <a:t>IDMCQ26026</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8F0FB-3BC5-8D41-AED3-D2219E02A7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0176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most appropriate diagnostic test to perform next is CT of the head (</a:t>
            </a:r>
            <a:r>
              <a:rPr lang="en-US" sz="1200" b="1" i="0" kern="1200" dirty="0">
                <a:solidFill>
                  <a:schemeClr val="tx1"/>
                </a:solidFill>
                <a:effectLst/>
                <a:latin typeface="+mn-lt"/>
                <a:ea typeface="+mn-ea"/>
                <a:cs typeface="+mn-cs"/>
              </a:rPr>
              <a:t>Option A</a:t>
            </a:r>
            <a:r>
              <a:rPr lang="en-US" sz="1200" b="0" i="0" kern="1200" dirty="0">
                <a:solidFill>
                  <a:schemeClr val="tx1"/>
                </a:solidFill>
                <a:effectLst/>
                <a:latin typeface="+mn-lt"/>
                <a:ea typeface="+mn-ea"/>
                <a:cs typeface="+mn-cs"/>
              </a:rPr>
              <a:t>). The most commonly reported symptoms in patients with bacterial meningitis include headache, fever, neck stiffness, altered mental status, and nausea. </a:t>
            </a:r>
            <a:r>
              <a:rPr lang="en-US" sz="1200" b="0" i="1" kern="1200" dirty="0">
                <a:solidFill>
                  <a:schemeClr val="tx1"/>
                </a:solidFill>
                <a:effectLst/>
                <a:latin typeface="+mn-lt"/>
                <a:ea typeface="+mn-ea"/>
                <a:cs typeface="+mn-cs"/>
              </a:rPr>
              <a:t>Streptococcus pneumoniae</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Neisseria meningitidis</a:t>
            </a:r>
            <a:r>
              <a:rPr lang="en-US" sz="1200" b="0" i="0" kern="1200" dirty="0">
                <a:solidFill>
                  <a:schemeClr val="tx1"/>
                </a:solidFill>
                <a:effectLst/>
                <a:latin typeface="+mn-lt"/>
                <a:ea typeface="+mn-ea"/>
                <a:cs typeface="+mn-cs"/>
              </a:rPr>
              <a:t> remain the most common causative organisms in adults; </a:t>
            </a:r>
            <a:r>
              <a:rPr lang="en-US" sz="1200" b="0" i="1" kern="1200" dirty="0">
                <a:solidFill>
                  <a:schemeClr val="tx1"/>
                </a:solidFill>
                <a:effectLst/>
                <a:latin typeface="+mn-lt"/>
                <a:ea typeface="+mn-ea"/>
                <a:cs typeface="+mn-cs"/>
              </a:rPr>
              <a:t>Listeria monocytogenes</a:t>
            </a:r>
            <a:r>
              <a:rPr lang="en-US" sz="1200" b="0" i="0" kern="1200" dirty="0">
                <a:solidFill>
                  <a:schemeClr val="tx1"/>
                </a:solidFill>
                <a:effectLst/>
                <a:latin typeface="+mn-lt"/>
                <a:ea typeface="+mn-ea"/>
                <a:cs typeface="+mn-cs"/>
              </a:rPr>
              <a:t> is an uncommon pathogen overall but is seen more often in persons older than 50 years and in those who are immunocompromised. In patients with suspected bacterial meningitis, definitive diagnosis is established with lumbar puncture (LP) with opening pressure measurement and cerebrospinal fluid (CSF) analysis (leukocyte count, glucose and protein levels, Gram stain and culture) and should be performed early in evaluation. To decrease risk of brain herniation, the Infectious Diseases Society of America recommends obtaining CT of the head before LP in adults with suspected bacterial meningitis if they have immunocompromise, new-onset seizures, altered mental status, history of central nervous system disease (e.g., mass lesions, stroke, focal infections), focal neurologic deficits, papilledema, or a delay in performance of diagnostic LP. Importantly, imaging should not delay initiation of dexamethasone and antibacterials before LP in patients with suspected bacterial meningitis. This patient's presentation is concerning for bacterial meningitis; expedited diagnosis and treatment are critical. Because she has altered mental status, she should undergo head CT before LP; dexamethasone and empiric antibiotics should also be administered now that blood cultures have been drawn.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8F0FB-3BC5-8D41-AED3-D2219E02A7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378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comes out of a large registry in the Netherlands – they had about 700 patients with acute bacterial meningitis and they assessed for symptoms; so don’t wait for you patient to have all 3 of these </a:t>
            </a:r>
            <a:r>
              <a:rPr lang="en-US" dirty="0" err="1"/>
              <a:t>sxs</a:t>
            </a:r>
            <a:r>
              <a:rPr lang="en-US" dirty="0"/>
              <a:t> before you do the LP, you will miss &gt; 50% of your cases</a:t>
            </a:r>
          </a:p>
          <a:p>
            <a:endParaRPr lang="en-US" dirty="0"/>
          </a:p>
          <a:p>
            <a:r>
              <a:rPr lang="en-US" dirty="0"/>
              <a:t>If you patient has any combination of 2 of these 4 </a:t>
            </a:r>
            <a:r>
              <a:rPr lang="en-US" dirty="0" err="1"/>
              <a:t>sxs</a:t>
            </a:r>
            <a:r>
              <a:rPr lang="en-US" dirty="0"/>
              <a:t>, HA, fever, stiff neck and AMS, you need to be thinking about doing an LP; and if you’re thinking about doing an LP, you should do an LP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68D885-F385-D840-9F81-732D77AD89C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2325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50-90% of pts with bacterial meningitis have + blood </a:t>
            </a:r>
            <a:r>
              <a:rPr lang="en-US" dirty="0" err="1"/>
              <a:t>cxs</a:t>
            </a:r>
            <a:r>
              <a:rPr lang="en-US" dirty="0"/>
              <a:t>; CAP – blood </a:t>
            </a:r>
            <a:r>
              <a:rPr lang="en-US" dirty="0" err="1"/>
              <a:t>cxs</a:t>
            </a:r>
            <a:r>
              <a:rPr lang="en-US" dirty="0"/>
              <a:t> + in ~5-16% of pts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A6E002-340C-2742-A879-55F19ECB30D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3930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7C447B-ACD9-B546-B8FD-55A6D26152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313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most appropriate management for this patient with neutropenic fever is to begin piperacillin-tazobactam. Febrile neutropenia is defined as neutropenia accompanied by a single temperature of 101.0 °F (38.3 °C) or a sustained (for ≥1 hour) temperature of 100.4 °F (38.0 °C). It typically occurs 5 to 15 days after chemotherapy administration. Serious infectious complications are more likely with increasing severity (absolute neutrophil count &lt;500/µL [0.5 × 10</a:t>
            </a:r>
            <a:r>
              <a:rPr lang="en-US" sz="1200" b="0" i="0" kern="1200" baseline="30000" dirty="0">
                <a:solidFill>
                  <a:schemeClr val="tx1"/>
                </a:solidFill>
                <a:effectLst/>
                <a:latin typeface="+mn-lt"/>
                <a:ea typeface="+mn-ea"/>
                <a:cs typeface="+mn-cs"/>
              </a:rPr>
              <a:t>9</a:t>
            </a:r>
            <a:r>
              <a:rPr lang="en-US" sz="1200" b="0" i="0" kern="1200" dirty="0">
                <a:solidFill>
                  <a:schemeClr val="tx1"/>
                </a:solidFill>
                <a:effectLst/>
                <a:latin typeface="+mn-lt"/>
                <a:ea typeface="+mn-ea"/>
                <a:cs typeface="+mn-cs"/>
              </a:rPr>
              <a:t>/L]) and longer duration of neutropenia.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8F0FB-3BC5-8D41-AED3-D2219E02A7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58247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Immediate institution of antibiotic therapy after obtaining blood cultures is crucial. Therapy consists of an intravenous antipseudomonal β-lactam agent such as cefepime or piperacillin/tazobactam. Other antimicrobials, such as fluoroquinolones or vancomycin, can be added if antimicrobial resistance is suspected or for managing patients with shock or pneumonia. Specific anaerobic therapy (clindamycin or metronidazole) is not generally needed unless an anaerobic source is suspected. This patient has high-risk febrile neutropenia because her absolute neutrophil count is less than 500/</a:t>
            </a:r>
            <a:r>
              <a:rPr lang="en-US" sz="1200" b="0" i="0" kern="1200" dirty="0" err="1">
                <a:solidFill>
                  <a:schemeClr val="tx1"/>
                </a:solidFill>
                <a:effectLst/>
                <a:latin typeface="+mn-lt"/>
                <a:ea typeface="+mn-ea"/>
                <a:cs typeface="+mn-cs"/>
              </a:rPr>
              <a:t>μL</a:t>
            </a:r>
            <a:r>
              <a:rPr lang="en-US" sz="1200" b="0" i="0" kern="1200" dirty="0">
                <a:solidFill>
                  <a:schemeClr val="tx1"/>
                </a:solidFill>
                <a:effectLst/>
                <a:latin typeface="+mn-lt"/>
                <a:ea typeface="+mn-ea"/>
                <a:cs typeface="+mn-cs"/>
              </a:rPr>
              <a:t> (0.5 × 10</a:t>
            </a:r>
            <a:r>
              <a:rPr lang="en-US" sz="1200" b="0" i="0" kern="1200" baseline="30000" dirty="0">
                <a:solidFill>
                  <a:schemeClr val="tx1"/>
                </a:solidFill>
                <a:effectLst/>
                <a:latin typeface="+mn-lt"/>
                <a:ea typeface="+mn-ea"/>
                <a:cs typeface="+mn-cs"/>
              </a:rPr>
              <a:t>9</a:t>
            </a:r>
            <a:r>
              <a:rPr lang="en-US" sz="1200" b="0" i="0" kern="1200" dirty="0">
                <a:solidFill>
                  <a:schemeClr val="tx1"/>
                </a:solidFill>
                <a:effectLst/>
                <a:latin typeface="+mn-lt"/>
                <a:ea typeface="+mn-ea"/>
                <a:cs typeface="+mn-cs"/>
              </a:rPr>
              <a:t>/L). If there are no signs of antibiotic resistance, sepsis, pneumonia, or anaerobic infection, piperacillin-tazobactam is an appropriate choice for empiric antimicrobial coverage.</a:t>
            </a: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8F0FB-3BC5-8D41-AED3-D2219E02A7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7460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EB30-8ABB-0675-1E91-2BB7F9C83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33ABC-34D7-D57B-21F7-F1929DE0B0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BF61D-416E-94CF-B709-BEE7A6A8A5AC}"/>
              </a:ext>
            </a:extLst>
          </p:cNvPr>
          <p:cNvSpPr>
            <a:spLocks noGrp="1"/>
          </p:cNvSpPr>
          <p:nvPr>
            <p:ph type="body" idx="1"/>
          </p:nvPr>
        </p:nvSpPr>
        <p:spPr/>
        <p:txBody>
          <a:bodyPr/>
          <a:lstStyle/>
          <a:p>
            <a:r>
              <a:rPr lang="en-US" dirty="0" err="1"/>
              <a:t>Uworld</a:t>
            </a:r>
            <a:endParaRPr lang="en-US" dirty="0"/>
          </a:p>
        </p:txBody>
      </p:sp>
      <p:sp>
        <p:nvSpPr>
          <p:cNvPr id="4" name="Slide Number Placeholder 3">
            <a:extLst>
              <a:ext uri="{FF2B5EF4-FFF2-40B4-BE49-F238E27FC236}">
                <a16:creationId xmlns:a16="http://schemas.microsoft.com/office/drawing/2014/main" id="{E0D8F66E-6D6E-77D8-08D6-53FAB61EB8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7C447B-ACD9-B546-B8FD-55A6D26152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3931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26518-EBFE-AE5F-727C-418907F0A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76F9E-D549-8AE7-BC9A-DD8304E167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27F4E-DBAC-4003-F8C9-553EFBD98F0C}"/>
              </a:ext>
            </a:extLst>
          </p:cNvPr>
          <p:cNvSpPr>
            <a:spLocks noGrp="1"/>
          </p:cNvSpPr>
          <p:nvPr>
            <p:ph type="body" idx="1"/>
          </p:nvPr>
        </p:nvSpPr>
        <p:spPr/>
        <p:txBody>
          <a:bodyPr/>
          <a:lstStyle/>
          <a:p>
            <a:r>
              <a:rPr lang="en-US" dirty="0" err="1"/>
              <a:t>Uworld</a:t>
            </a:r>
            <a:endParaRPr lang="en-US" dirty="0"/>
          </a:p>
        </p:txBody>
      </p:sp>
      <p:sp>
        <p:nvSpPr>
          <p:cNvPr id="4" name="Slide Number Placeholder 3">
            <a:extLst>
              <a:ext uri="{FF2B5EF4-FFF2-40B4-BE49-F238E27FC236}">
                <a16:creationId xmlns:a16="http://schemas.microsoft.com/office/drawing/2014/main" id="{3BE2F8DC-C446-CFA0-9417-7165437F07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7C447B-ACD9-B546-B8FD-55A6D26152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1881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000000"/>
                </a:solidFill>
                <a:effectLst/>
              </a:rPr>
              <a:t>This patient with budding yeasts on blood cultures likely has </a:t>
            </a:r>
            <a:r>
              <a:rPr lang="en-US" b="1" i="0" u="none" strike="noStrike" dirty="0">
                <a:solidFill>
                  <a:srgbClr val="000000"/>
                </a:solidFill>
                <a:effectLst/>
              </a:rPr>
              <a:t>candidemia</a:t>
            </a:r>
            <a:r>
              <a:rPr lang="en-US" b="0" i="0" u="none" strike="noStrike" dirty="0">
                <a:solidFill>
                  <a:srgbClr val="000000"/>
                </a:solidFill>
                <a:effectLst/>
              </a:rPr>
              <a:t>, a common hospital-acquired infection that is frequently linked to central venous catheters, total parenteral nutrition, and immunocompromised states (</a:t>
            </a:r>
            <a:r>
              <a:rPr lang="en-US" b="0" i="0" u="none" strike="noStrike" dirty="0" err="1">
                <a:solidFill>
                  <a:srgbClr val="000000"/>
                </a:solidFill>
                <a:effectLst/>
              </a:rPr>
              <a:t>eg</a:t>
            </a:r>
            <a:r>
              <a:rPr lang="en-US" b="0" i="0" u="none" strike="noStrike" dirty="0">
                <a:solidFill>
                  <a:srgbClr val="000000"/>
                </a:solidFill>
                <a:effectLst/>
              </a:rPr>
              <a:t>, neutropenia).  Clinical manifestations are myriad and range from mild fever to full-blown sepsis with or without end-organ involvement (</a:t>
            </a:r>
            <a:r>
              <a:rPr lang="en-US" b="0" i="0" u="none" strike="noStrike" dirty="0" err="1">
                <a:solidFill>
                  <a:srgbClr val="000000"/>
                </a:solidFill>
                <a:effectLst/>
              </a:rPr>
              <a:t>eg</a:t>
            </a:r>
            <a:r>
              <a:rPr lang="en-US" b="0" i="0" u="none" strike="noStrike" dirty="0">
                <a:solidFill>
                  <a:srgbClr val="000000"/>
                </a:solidFill>
                <a:effectLst/>
              </a:rPr>
              <a:t>, chorioretinitis, endocarditis, meningitis).  Blood cultures are the gold standard for diagnosis, but sensitivity is low (~50%) so serum markers (</a:t>
            </a:r>
            <a:r>
              <a:rPr lang="en-US" b="0" i="0" u="none" strike="noStrike" dirty="0" err="1">
                <a:solidFill>
                  <a:srgbClr val="000000"/>
                </a:solidFill>
                <a:effectLst/>
              </a:rPr>
              <a:t>eg</a:t>
            </a:r>
            <a:r>
              <a:rPr lang="en-US" b="0" i="0" u="none" strike="noStrike" dirty="0">
                <a:solidFill>
                  <a:srgbClr val="000000"/>
                </a:solidFill>
                <a:effectLst/>
              </a:rPr>
              <a:t>, beta-D-glucan) and/or biopsy with histology are sometimes required.</a:t>
            </a:r>
          </a:p>
          <a:p>
            <a:pPr algn="l"/>
            <a:endParaRPr lang="en-US" b="1" i="0" u="none" strike="noStrike" dirty="0">
              <a:solidFill>
                <a:srgbClr val="000000"/>
              </a:solidFill>
              <a:effectLst/>
            </a:endParaRPr>
          </a:p>
          <a:p>
            <a:pPr algn="l"/>
            <a:r>
              <a:rPr lang="en-US" b="1" i="0" u="none" strike="noStrike" dirty="0">
                <a:solidFill>
                  <a:srgbClr val="000000"/>
                </a:solidFill>
                <a:effectLst/>
              </a:rPr>
              <a:t>Educational objective:</a:t>
            </a:r>
            <a:br>
              <a:rPr lang="en-US" b="0" i="0" u="none" strike="noStrike" dirty="0">
                <a:solidFill>
                  <a:srgbClr val="000000"/>
                </a:solidFill>
                <a:effectLst/>
              </a:rPr>
            </a:br>
            <a:r>
              <a:rPr lang="en-US" b="0" i="0" u="none" strike="noStrike" dirty="0">
                <a:solidFill>
                  <a:srgbClr val="000000"/>
                </a:solidFill>
                <a:effectLst/>
              </a:rPr>
              <a:t>Candidemia is a common hospital-acquired infection and usually occurs in the setting of a central venous catheter, total parenteral nutrition, and/or an immunocompromised state (</a:t>
            </a:r>
            <a:r>
              <a:rPr lang="en-US" b="0" i="0" u="none" strike="noStrike" dirty="0" err="1">
                <a:solidFill>
                  <a:srgbClr val="000000"/>
                </a:solidFill>
                <a:effectLst/>
              </a:rPr>
              <a:t>eg</a:t>
            </a:r>
            <a:r>
              <a:rPr lang="en-US" b="0" i="0" u="none" strike="noStrike" dirty="0">
                <a:solidFill>
                  <a:srgbClr val="000000"/>
                </a:solidFill>
                <a:effectLst/>
              </a:rPr>
              <a:t>, neutropenia).  The cornerstone of treatment is catheter removal and empiric antifungal therapy with an echinocandin (</a:t>
            </a:r>
            <a:r>
              <a:rPr lang="en-US" b="0" i="0" u="none" strike="noStrike" dirty="0" err="1">
                <a:solidFill>
                  <a:srgbClr val="000000"/>
                </a:solidFill>
                <a:effectLst/>
              </a:rPr>
              <a:t>eg</a:t>
            </a:r>
            <a:r>
              <a:rPr lang="en-US" b="0" i="0" u="none" strike="noStrike" dirty="0">
                <a:solidFill>
                  <a:srgbClr val="000000"/>
                </a:solidFill>
                <a:effectLst/>
              </a:rPr>
              <a:t>, </a:t>
            </a:r>
            <a:r>
              <a:rPr lang="en-US" b="0" i="0" u="none" strike="noStrike" dirty="0" err="1">
                <a:solidFill>
                  <a:srgbClr val="000000"/>
                </a:solidFill>
                <a:effectLst/>
              </a:rPr>
              <a:t>caspofungin</a:t>
            </a:r>
            <a:r>
              <a:rPr lang="en-US" b="0" i="0" u="none" strike="noStrike" dirty="0">
                <a:solidFill>
                  <a:srgbClr val="000000"/>
                </a:solidFill>
                <a:effectLst/>
              </a:rPr>
              <a:t>).  </a:t>
            </a:r>
            <a:r>
              <a:rPr lang="en-US" b="0" i="1" u="none" strike="noStrike" dirty="0">
                <a:solidFill>
                  <a:srgbClr val="000000"/>
                </a:solidFill>
                <a:effectLst/>
              </a:rPr>
              <a:t>Candida</a:t>
            </a:r>
            <a:r>
              <a:rPr lang="en-US" b="0" i="0" u="none" strike="noStrike" dirty="0">
                <a:solidFill>
                  <a:srgbClr val="000000"/>
                </a:solidFill>
                <a:effectLst/>
              </a:rPr>
              <a:t> in blood cultures should never be considered a contaminant.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7C447B-ACD9-B546-B8FD-55A6D26152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5882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u="none" strike="noStrike" dirty="0">
                <a:solidFill>
                  <a:srgbClr val="000000"/>
                </a:solidFill>
                <a:effectLst/>
              </a:rPr>
              <a:t>In neutropenic patients, ophthalmologic exam should be deferred until the first week of neutrophil recovery; if </a:t>
            </a:r>
            <a:r>
              <a:rPr lang="en-US" b="1" i="0" u="none" strike="noStrike" dirty="0" err="1">
                <a:solidFill>
                  <a:srgbClr val="000000"/>
                </a:solidFill>
                <a:effectLst/>
              </a:rPr>
              <a:t>endopthalmitis</a:t>
            </a:r>
            <a:r>
              <a:rPr lang="en-US" b="1" i="0" u="none" strike="noStrike" dirty="0">
                <a:solidFill>
                  <a:srgbClr val="000000"/>
                </a:solidFill>
                <a:effectLst/>
              </a:rPr>
              <a:t> is present a prolonged course of an antifungal agent that achieves adequate intraocular concentration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7C447B-ACD9-B546-B8FD-55A6D261521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2558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ALT refers to instillation of a concentrated antibiotic solution into the catheter lumen with the intention of achieving a drug level high enough to kill bacteria within the biofilm of the catheter.</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Guidewire exchange of the catheter is a management approach of last resort (</a:t>
            </a:r>
            <a:r>
              <a:rPr lang="en-US" sz="1200" b="0" i="0" u="none" strike="noStrike" kern="1200" dirty="0" err="1">
                <a:solidFill>
                  <a:schemeClr val="tx1"/>
                </a:solidFill>
                <a:effectLst/>
                <a:latin typeface="+mn-lt"/>
                <a:ea typeface="+mn-ea"/>
                <a:cs typeface="+mn-cs"/>
              </a:rPr>
              <a:t>eg</a:t>
            </a:r>
            <a:r>
              <a:rPr lang="en-US" sz="1200" b="0" i="0" u="none" strike="noStrike" kern="1200" dirty="0">
                <a:solidFill>
                  <a:schemeClr val="tx1"/>
                </a:solidFill>
                <a:effectLst/>
                <a:latin typeface="+mn-lt"/>
                <a:ea typeface="+mn-ea"/>
                <a:cs typeface="+mn-cs"/>
              </a:rPr>
              <a:t>, only in patients for whom continued access is essential and alternative vascular access is absolutely impossible due to high risk for mechanical complications or bleeding during catheter reinsertion). These caveats are important since the new catheter is inserted into a likely infected tract, and removing the old catheter will seed the tract if not yet infected.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CCB74-42AD-8A41-B3E5-F3AD9C47D8F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0388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C3590-1C41-40E5-7DF5-A88CD53C0977}"/>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840B872-D9B6-2235-0E3E-AAFEE36FC2D1}"/>
              </a:ext>
            </a:extLst>
          </p:cNvPr>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a:extLst>
              <a:ext uri="{FF2B5EF4-FFF2-40B4-BE49-F238E27FC236}">
                <a16:creationId xmlns:a16="http://schemas.microsoft.com/office/drawing/2014/main" id="{39D02584-B0C4-252F-C228-6561EE1823B9}"/>
              </a:ext>
            </a:extLst>
          </p:cNvPr>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dirty="0">
                <a:latin typeface="Arial" pitchFamily="34" charset="0"/>
                <a:ea typeface="Arial" pitchFamily="34" charset="0"/>
              </a:rPr>
              <a:t>Table 1. </a:t>
            </a:r>
            <a:r>
              <a:rPr lang="en-US" altLang="en-US" dirty="0">
                <a:latin typeface="Arial" pitchFamily="34" charset="0"/>
                <a:ea typeface="Arial" pitchFamily="34" charset="0"/>
              </a:rPr>
              <a:t>Strength of Recommendations and Quality of the
              Evidence
Abbreviation: RCT, randomized controlled
          trial.
Figure
              1.Purulent skin and soft tissue infections (SSTIs). Mild
              infection: for purulent SSTI, incision and drainage is indicated. Moderate infection:
              patients with purulent infection with systemic signs of infection. Severe infection:
              patients who have failed incision and drainage plus oral antibiotics or those with
              systemic signs of infection such as temperature &gt;38°C, tachycardia (heart rate
              &gt;90 beats per minute), tachypnea (respiratory rate &gt;24 breaths per minute) or
              abnormal white blood cell count (&lt;12 000 or &lt;400 cells/µL), or immunocompromised
              patients. </a:t>
            </a:r>
            <a:r>
              <a:rPr lang="en-US" altLang="en-US" dirty="0" err="1">
                <a:latin typeface="Arial" pitchFamily="34" charset="0"/>
                <a:ea typeface="Arial" pitchFamily="34" charset="0"/>
              </a:rPr>
              <a:t>Nonpurulent</a:t>
            </a:r>
            <a:r>
              <a:rPr lang="en-US" altLang="en-US" dirty="0">
                <a:latin typeface="Arial" pitchFamily="34" charset="0"/>
                <a:ea typeface="Arial" pitchFamily="34" charset="0"/>
              </a:rPr>
              <a:t> SSTIs. Mild infection: typical cellulitis/erysipelas with no
              focus of purulence. Moderate infection: typical cellulitis/erysipelas with systemic
              signs of infection. Severe infection: patients who have failed oral antibiotic
              treatment or those with systemic signs of infection (as defined above under purulent
              infection), or those who are immunocompromised, or those with clinical signs of deeper
              infection such as bullae, skin sloughing, hypotension, or evidence of organ
              dysfunction. Two newer agents, tedizolid and dalbavancin, are also effective agents in
              SSTIs, including those caused by methicillin-resistant Staphylococcus
                aureus, and may be approved for this indication by June 2014.
              Abbreviations: C &amp; S, culture and sensitivity; I &amp; D, incision and drainage;
              MRSA, methicillin-resistant Staphylococcus aureus; MSSA,
              methicillin-susceptible Staphylococcus aureus; Rx, treatment;
              TMP/SMX, trimethoprim-sulfamethoxazole.
Figure
              2.Algorithm for the management and treatment of surgical site
              infections (SSIs). *For patients with type 1 (anaphylaxis or hives) allergy to
              β-lactam antibiotics. If Gram stain not available, open and debride if purulent
              drainage present. Where the rate of infection with methicillin-resistant Staphylococcus aureus infection is high, consider vancomycin,
              daptomycin, or linezolid, pending results of culture and susceptibility tests. Adapted
              and </a:t>
            </a:r>
            <a:r>
              <a:rPr lang="en-US" altLang="en-US" dirty="0" err="1">
                <a:latin typeface="Arial" pitchFamily="34" charset="0"/>
                <a:ea typeface="Arial" pitchFamily="34" charset="0"/>
              </a:rPr>
              <a:t>modied</a:t>
            </a:r>
            <a:r>
              <a:rPr lang="en-US" altLang="en-US" dirty="0">
                <a:latin typeface="Arial" pitchFamily="34" charset="0"/>
                <a:ea typeface="Arial" pitchFamily="34" charset="0"/>
              </a:rPr>
              <a:t> with permission from Dellinger et al [96]. Abbreviations: GI, gastrointestinal; MRSA,
              methicillin-resistant Staphylococcus aureus; WBC, white blood cell
              count.
</a:t>
            </a:r>
          </a:p>
          <a:p>
            <a:pPr marL="0" lvl="0" indent="0"/>
            <a:r>
              <a:rPr lang="en-US" altLang="en-US" dirty="0">
                <a:latin typeface="Arial" pitchFamily="34" charset="0"/>
                <a:ea typeface="Arial" pitchFamily="34" charset="0"/>
              </a:rPr>
              <a:t>Unless provided in the caption above, the following copyright applies to the content of this slide: © The Author 2014. Published by Oxford University Press on behalf of
          the Infectious Diseases Society of America. All rights reserved. For Permissions, please
          e-mail: </a:t>
            </a:r>
            <a:r>
              <a:rPr lang="en-US" altLang="en-US" dirty="0" err="1">
                <a:latin typeface="Arial" pitchFamily="34" charset="0"/>
                <a:ea typeface="Arial" pitchFamily="34" charset="0"/>
              </a:rPr>
              <a:t>journals.permissions@oup.com</a:t>
            </a:r>
            <a:r>
              <a:rPr lang="en-US" altLang="en-US" dirty="0">
                <a:latin typeface="Arial" pitchFamily="34" charset="0"/>
                <a:ea typeface="Arial" pitchFamily="34" charset="0"/>
              </a:rPr>
              <a:t>.</a:t>
            </a:r>
          </a:p>
        </p:txBody>
      </p:sp>
      <p:sp>
        <p:nvSpPr>
          <p:cNvPr id="6148" name="Slide Number Placeholder 3">
            <a:extLst>
              <a:ext uri="{FF2B5EF4-FFF2-40B4-BE49-F238E27FC236}">
                <a16:creationId xmlns:a16="http://schemas.microsoft.com/office/drawing/2014/main" id="{94A04012-2447-EC01-7FFE-D629520D50BB}"/>
              </a:ext>
            </a:extLst>
          </p:cNvPr>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marR="0" lvl="0" indent="0" algn="r" defTabSz="914400" rtl="0" eaLnBrk="1" fontAlgn="base" latinLnBrk="0" hangingPunct="1">
              <a:lnSpc>
                <a:spcPct val="100000"/>
              </a:lnSpc>
              <a:spcBef>
                <a:spcPct val="0"/>
              </a:spcBef>
              <a:spcAft>
                <a:spcPct val="0"/>
              </a:spcAft>
              <a:buClrTx/>
              <a:buSzTx/>
              <a:buFontTx/>
              <a:buNone/>
              <a:tabLst/>
              <a:defRPr/>
            </a:pPr>
            <a:fld id="{1BE19A43-9312-41E5-A830-0E4A8B91E177}" type="slidenum">
              <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775148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CAB3-F216-3D4B-87EA-BBF00C8990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306E81-0CD7-5314-71AB-33E6B88353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EBF7E0-D191-DD3B-83B9-7A619E167E15}"/>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5" name="Footer Placeholder 4">
            <a:extLst>
              <a:ext uri="{FF2B5EF4-FFF2-40B4-BE49-F238E27FC236}">
                <a16:creationId xmlns:a16="http://schemas.microsoft.com/office/drawing/2014/main" id="{ECE80BCA-C15E-D136-B1F2-77F48CA39C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561C4-F3DF-15E8-F7D0-CC9A15114185}"/>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4048355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102A4-85A6-E6D8-D080-52DCBBFF4E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DE41C8-4393-AEA9-17F1-4A490296A8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01A7D-2DDD-68EE-DD32-406019E44A0E}"/>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5" name="Footer Placeholder 4">
            <a:extLst>
              <a:ext uri="{FF2B5EF4-FFF2-40B4-BE49-F238E27FC236}">
                <a16:creationId xmlns:a16="http://schemas.microsoft.com/office/drawing/2014/main" id="{CA47BB83-75DC-9E55-A715-C0331E5D6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6C64AA-0920-3240-893F-ED1638854F87}"/>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124072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4794C-0511-DEDE-F4FE-12F5BC7FCB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ADA148-2572-F2F1-B9F7-FAA9220AAA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4760D8-9ED5-ADC7-D614-DEA32CE927D8}"/>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5" name="Footer Placeholder 4">
            <a:extLst>
              <a:ext uri="{FF2B5EF4-FFF2-40B4-BE49-F238E27FC236}">
                <a16:creationId xmlns:a16="http://schemas.microsoft.com/office/drawing/2014/main" id="{91719B09-4F02-B6D6-C724-3657582E63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95B9D-F94E-6855-8B89-899DB9DCEA3F}"/>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791535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3E69F-DBC4-2A77-4418-083C8069C3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195EBE-DAAA-C1F0-433C-C9F4015ACD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C30B39-B04C-9A26-E88B-D38FB892D2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68756C-53C7-95A5-6149-6ADF6861998A}"/>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6" name="Footer Placeholder 5">
            <a:extLst>
              <a:ext uri="{FF2B5EF4-FFF2-40B4-BE49-F238E27FC236}">
                <a16:creationId xmlns:a16="http://schemas.microsoft.com/office/drawing/2014/main" id="{9A8C56CD-6446-86E4-715F-FB4C683DE9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6E2DC-18DC-57FA-D202-B4CB937D46E0}"/>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948590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E313-F96B-8E7E-B3EB-96EAA837F9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C8DECA-C851-3EAE-F60D-23D44F2A29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BA936E-0B3F-3F1B-EC70-0F0860F3E2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6A3DFF-0B39-D378-729C-54F8EA9BAF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8B5AB0-225E-E250-5A24-8B707A4053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4C7528-62AB-FD43-5451-E37BA08EFD75}"/>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8" name="Footer Placeholder 7">
            <a:extLst>
              <a:ext uri="{FF2B5EF4-FFF2-40B4-BE49-F238E27FC236}">
                <a16:creationId xmlns:a16="http://schemas.microsoft.com/office/drawing/2014/main" id="{38B7F331-EDB6-DB9F-9313-6B0707D343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CC1CFF-C315-D6F1-34F9-0794F5F0E4CD}"/>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78789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91B9-E74A-C6EE-25B3-3F353C18E3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D412DA-7300-6C86-A633-9252E1647C18}"/>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4" name="Footer Placeholder 3">
            <a:extLst>
              <a:ext uri="{FF2B5EF4-FFF2-40B4-BE49-F238E27FC236}">
                <a16:creationId xmlns:a16="http://schemas.microsoft.com/office/drawing/2014/main" id="{7BD84483-5048-3282-DAEE-8E34714D62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31F2BE-B3D8-EA32-58C4-814BBC524B67}"/>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79129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F6D99A-3489-7488-B42B-7F94332AFDA8}"/>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3" name="Footer Placeholder 2">
            <a:extLst>
              <a:ext uri="{FF2B5EF4-FFF2-40B4-BE49-F238E27FC236}">
                <a16:creationId xmlns:a16="http://schemas.microsoft.com/office/drawing/2014/main" id="{E4AD0CBA-2D9A-9727-1355-6E25AD0539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60F06C-4D4E-63E6-E110-BA9A01C51C3E}"/>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774694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676EE-9215-962B-5C58-817DA90B8C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043FD3-16F8-9E91-9467-DEFC63AA4E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2455E4-A0E2-2F3B-CE62-5F4A437A5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32E6CB-71E8-2B56-A125-9FC171CD8AC8}"/>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6" name="Footer Placeholder 5">
            <a:extLst>
              <a:ext uri="{FF2B5EF4-FFF2-40B4-BE49-F238E27FC236}">
                <a16:creationId xmlns:a16="http://schemas.microsoft.com/office/drawing/2014/main" id="{CE4F0940-F4DA-A746-4116-D35764FC99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68A316-BBDB-7F73-8D19-48B921D3E97B}"/>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2587773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6E5C-145B-BDE8-C008-8E1ED5EB97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ADF916-B571-D286-B615-341F4FE8A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54466F-3DED-FDAC-A2E2-CBFD776EC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F8ED68-4550-F000-9396-83C402E1A3D5}"/>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6" name="Footer Placeholder 5">
            <a:extLst>
              <a:ext uri="{FF2B5EF4-FFF2-40B4-BE49-F238E27FC236}">
                <a16:creationId xmlns:a16="http://schemas.microsoft.com/office/drawing/2014/main" id="{541E1513-3F4D-AE1A-321A-7342CE3E1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BDF11-4CAC-D279-1F08-280AD033B9AC}"/>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982738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4F0A-D191-3675-4887-9AFA0707B4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13FB09-A800-508E-F4A5-96688AB2FE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7711F4-C71E-F7C5-F001-E3C960596A2C}"/>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5" name="Footer Placeholder 4">
            <a:extLst>
              <a:ext uri="{FF2B5EF4-FFF2-40B4-BE49-F238E27FC236}">
                <a16:creationId xmlns:a16="http://schemas.microsoft.com/office/drawing/2014/main" id="{9CF39787-EFA0-03F6-B9D2-F31A0F68B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A13C13-D218-7FAC-00A6-60E558C17AF1}"/>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4017287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0DED8-9D7F-BE5D-77F6-9C029E641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885EC5-FC54-94F7-7D0B-90545BAFBE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182E77-75C8-EFD2-CE22-A6BF068BFF82}"/>
              </a:ext>
            </a:extLst>
          </p:cNvPr>
          <p:cNvSpPr>
            <a:spLocks noGrp="1"/>
          </p:cNvSpPr>
          <p:nvPr>
            <p:ph type="dt" sz="half" idx="10"/>
          </p:nvPr>
        </p:nvSpPr>
        <p:spPr/>
        <p:txBody>
          <a:bodyPr/>
          <a:lstStyle/>
          <a:p>
            <a:fld id="{474A3BE6-C57A-499C-B3EF-33822C82AB15}" type="datetimeFigureOut">
              <a:rPr lang="en-US" smtClean="0"/>
              <a:t>8/25/2026</a:t>
            </a:fld>
            <a:endParaRPr lang="en-US"/>
          </a:p>
        </p:txBody>
      </p:sp>
      <p:sp>
        <p:nvSpPr>
          <p:cNvPr id="5" name="Footer Placeholder 4">
            <a:extLst>
              <a:ext uri="{FF2B5EF4-FFF2-40B4-BE49-F238E27FC236}">
                <a16:creationId xmlns:a16="http://schemas.microsoft.com/office/drawing/2014/main" id="{A8687193-7E9B-A105-C6AD-9DCF12D989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00F3B-A9C2-AC49-DD06-287C51276177}"/>
              </a:ext>
            </a:extLst>
          </p:cNvPr>
          <p:cNvSpPr>
            <a:spLocks noGrp="1"/>
          </p:cNvSpPr>
          <p:nvPr>
            <p:ph type="sldNum" sz="quarter" idx="12"/>
          </p:nvPr>
        </p:nvSpPr>
        <p:spPr/>
        <p:txBody>
          <a:bodyPr/>
          <a:lstStyle/>
          <a:p>
            <a:fld id="{3520488D-8AE2-49E5-A191-2C3A372D9A97}" type="slidenum">
              <a:rPr lang="en-US" smtClean="0"/>
              <a:t>‹#›</a:t>
            </a:fld>
            <a:endParaRPr lang="en-US"/>
          </a:p>
        </p:txBody>
      </p:sp>
    </p:spTree>
    <p:extLst>
      <p:ext uri="{BB962C8B-B14F-4D97-AF65-F5344CB8AC3E}">
        <p14:creationId xmlns:p14="http://schemas.microsoft.com/office/powerpoint/2010/main" val="927401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6D03EB-FCA4-10E1-1A87-1844E18703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740ABF-4F48-30D8-E7D8-F2DDB6D6B3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248C2E-6BD3-53DD-1D27-1ADC0F6470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4A3BE6-C57A-499C-B3EF-33822C82AB15}" type="datetimeFigureOut">
              <a:rPr lang="en-US" smtClean="0"/>
              <a:t>8/25/2026</a:t>
            </a:fld>
            <a:endParaRPr lang="en-US"/>
          </a:p>
        </p:txBody>
      </p:sp>
      <p:sp>
        <p:nvSpPr>
          <p:cNvPr id="5" name="Footer Placeholder 4">
            <a:extLst>
              <a:ext uri="{FF2B5EF4-FFF2-40B4-BE49-F238E27FC236}">
                <a16:creationId xmlns:a16="http://schemas.microsoft.com/office/drawing/2014/main" id="{B4882070-0AE1-A1E8-4999-D45487557B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B37AF9-6E1B-04D9-5CF9-7628EFE964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20488D-8AE2-49E5-A191-2C3A372D9A97}" type="slidenum">
              <a:rPr lang="en-US" smtClean="0"/>
              <a:t>‹#›</a:t>
            </a:fld>
            <a:endParaRPr lang="en-US"/>
          </a:p>
        </p:txBody>
      </p:sp>
    </p:spTree>
    <p:extLst>
      <p:ext uri="{BB962C8B-B14F-4D97-AF65-F5344CB8AC3E}">
        <p14:creationId xmlns:p14="http://schemas.microsoft.com/office/powerpoint/2010/main" val="923895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hyperlink" Target="https://www.sanfordguide.com/"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ncbi.nlm.nih.gov/pubmed/32757525"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doi.org/10.1093/cid/ciu296"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26AB3C-8757-64CC-0B23-E00B3AAA6E65}"/>
              </a:ext>
            </a:extLst>
          </p:cNvPr>
          <p:cNvSpPr>
            <a:spLocks noGrp="1"/>
          </p:cNvSpPr>
          <p:nvPr>
            <p:ph idx="1"/>
          </p:nvPr>
        </p:nvSpPr>
        <p:spPr>
          <a:xfrm>
            <a:off x="612913" y="198783"/>
            <a:ext cx="11261034" cy="6334539"/>
          </a:xfrm>
        </p:spPr>
        <p:txBody>
          <a:bodyPr>
            <a:normAutofit fontScale="92500" lnSpcReduction="10000"/>
          </a:bodyPr>
          <a:lstStyle/>
          <a:p>
            <a:r>
              <a:rPr lang="en-US" sz="2400" dirty="0"/>
              <a:t>A 42-year-old patient is evaluated in the emergency department for a rash. Four days ago, they developed fever, malaise, and a headache; these symptoms resolved after 2 to 3 days and were followed by the rash, which started as small erythematous macules that developed into papules. The macules were initially on the oral mucosa and face and then developed on the trunk and extremities. The patient works for a government biocontainment laboratory and attended an international conference 14 days ago. They report no sexual contact in the past 2 years. They received all childhood vaccines.</a:t>
            </a:r>
          </a:p>
          <a:p>
            <a:r>
              <a:rPr lang="en-US" sz="2400" dirty="0"/>
              <a:t>On physical examination, temperature is 37.4 °C (99.3 °F), blood pressure is 124/82 mm Hg, pulse rate is 110/min, and respiration rate is 14/min. Rash is present on the patient's face, trunk, and extremities, including the palms and soles, as shown.</a:t>
            </a:r>
          </a:p>
          <a:p>
            <a:r>
              <a:rPr lang="en-US" sz="2400" dirty="0"/>
              <a:t>A few oropharyngeal lesions are seen. No conjunctival erythema or other lesions are present.</a:t>
            </a:r>
          </a:p>
          <a:p>
            <a:r>
              <a:rPr lang="en-US" sz="2400" dirty="0"/>
              <a:t>Which of the following is the most likely diagnosis?</a:t>
            </a:r>
          </a:p>
          <a:p>
            <a:pPr marL="0" indent="0">
              <a:buNone/>
            </a:pPr>
            <a:r>
              <a:rPr lang="en-US" sz="2400" dirty="0"/>
              <a:t>1- Chickenpox</a:t>
            </a:r>
          </a:p>
          <a:p>
            <a:pPr marL="0" indent="0">
              <a:buNone/>
            </a:pPr>
            <a:r>
              <a:rPr lang="en-US" sz="2400" dirty="0"/>
              <a:t>2- Mpox</a:t>
            </a:r>
          </a:p>
          <a:p>
            <a:pPr marL="0" indent="0">
              <a:buNone/>
            </a:pPr>
            <a:r>
              <a:rPr lang="en-US" sz="2400" dirty="0"/>
              <a:t>3- Secondary syphilis</a:t>
            </a:r>
          </a:p>
          <a:p>
            <a:pPr marL="0" indent="0">
              <a:buNone/>
            </a:pPr>
            <a:r>
              <a:rPr lang="en-US" sz="2400" dirty="0"/>
              <a:t>4- Shingles</a:t>
            </a:r>
          </a:p>
          <a:p>
            <a:pPr marL="0" indent="0">
              <a:buNone/>
            </a:pPr>
            <a:r>
              <a:rPr lang="en-US" sz="2400" dirty="0"/>
              <a:t>5- Smallpox</a:t>
            </a:r>
          </a:p>
        </p:txBody>
      </p:sp>
      <p:pic>
        <p:nvPicPr>
          <p:cNvPr id="4" name="Picture 3">
            <a:extLst>
              <a:ext uri="{FF2B5EF4-FFF2-40B4-BE49-F238E27FC236}">
                <a16:creationId xmlns:a16="http://schemas.microsoft.com/office/drawing/2014/main" id="{800CA6C7-7C18-8DD9-456E-0E394B43B100}"/>
              </a:ext>
            </a:extLst>
          </p:cNvPr>
          <p:cNvPicPr>
            <a:picLocks noChangeAspect="1"/>
          </p:cNvPicPr>
          <p:nvPr/>
        </p:nvPicPr>
        <p:blipFill>
          <a:blip r:embed="rId2"/>
          <a:stretch>
            <a:fillRect/>
          </a:stretch>
        </p:blipFill>
        <p:spPr>
          <a:xfrm>
            <a:off x="7215810" y="3553304"/>
            <a:ext cx="4837042" cy="3267691"/>
          </a:xfrm>
          <a:prstGeom prst="rect">
            <a:avLst/>
          </a:prstGeom>
        </p:spPr>
      </p:pic>
    </p:spTree>
    <p:extLst>
      <p:ext uri="{BB962C8B-B14F-4D97-AF65-F5344CB8AC3E}">
        <p14:creationId xmlns:p14="http://schemas.microsoft.com/office/powerpoint/2010/main" val="415187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8" end="8"/>
                                            </p:txEl>
                                          </p:spTgt>
                                        </p:tgtEl>
                                        <p:attrNameLst>
                                          <p:attrName>style.color</p:attrName>
                                        </p:attrNameLst>
                                      </p:cBhvr>
                                      <p:to>
                                        <p:clrVal>
                                          <a:srgbClr val="FF0000"/>
                                        </p:clrVal>
                                      </p:to>
                                    </p:set>
                                    <p:set>
                                      <p:cBhvr>
                                        <p:cTn id="7" dur="500" fill="hold"/>
                                        <p:tgtEl>
                                          <p:spTgt spid="3">
                                            <p:txEl>
                                              <p:pRg st="8" end="8"/>
                                            </p:txEl>
                                          </p:spTgt>
                                        </p:tgtEl>
                                        <p:attrNameLst>
                                          <p:attrName>fillcolor</p:attrName>
                                        </p:attrNameLst>
                                      </p:cBhvr>
                                      <p:to>
                                        <p:clrVal>
                                          <a:srgbClr val="FF0000"/>
                                        </p:clrVal>
                                      </p:to>
                                    </p:set>
                                    <p:set>
                                      <p:cBhvr>
                                        <p:cTn id="8" dur="500" fill="hold"/>
                                        <p:tgtEl>
                                          <p:spTgt spid="3">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04C1D-B387-9B62-B420-8AFD13E3CB0B}"/>
              </a:ext>
            </a:extLst>
          </p:cNvPr>
          <p:cNvSpPr>
            <a:spLocks noGrp="1"/>
          </p:cNvSpPr>
          <p:nvPr>
            <p:ph type="title"/>
          </p:nvPr>
        </p:nvSpPr>
        <p:spPr/>
        <p:txBody>
          <a:bodyPr/>
          <a:lstStyle/>
          <a:p>
            <a:r>
              <a:rPr lang="en-US" dirty="0">
                <a:solidFill>
                  <a:srgbClr val="FF0000"/>
                </a:solidFill>
              </a:rPr>
              <a:t>Smallpox</a:t>
            </a:r>
          </a:p>
        </p:txBody>
      </p:sp>
      <p:sp>
        <p:nvSpPr>
          <p:cNvPr id="3" name="Content Placeholder 2">
            <a:extLst>
              <a:ext uri="{FF2B5EF4-FFF2-40B4-BE49-F238E27FC236}">
                <a16:creationId xmlns:a16="http://schemas.microsoft.com/office/drawing/2014/main" id="{1F873D77-1F6F-55D1-C3BB-1304ECB3A962}"/>
              </a:ext>
            </a:extLst>
          </p:cNvPr>
          <p:cNvSpPr>
            <a:spLocks noGrp="1"/>
          </p:cNvSpPr>
          <p:nvPr>
            <p:ph idx="1"/>
          </p:nvPr>
        </p:nvSpPr>
        <p:spPr>
          <a:xfrm>
            <a:off x="838200" y="1825624"/>
            <a:ext cx="10515600" cy="4727575"/>
          </a:xfrm>
        </p:spPr>
        <p:txBody>
          <a:bodyPr>
            <a:normAutofit fontScale="92500" lnSpcReduction="10000"/>
          </a:bodyPr>
          <a:lstStyle/>
          <a:p>
            <a:r>
              <a:rPr lang="en-US" sz="2400" dirty="0"/>
              <a:t>The most likely diagnosis is smallpox (variola) (</a:t>
            </a:r>
            <a:r>
              <a:rPr lang="en-US" sz="2400" b="1" dirty="0"/>
              <a:t>Option E</a:t>
            </a:r>
            <a:r>
              <a:rPr lang="en-US" sz="2400" dirty="0"/>
              <a:t>). Smallpox begins with prodromal symptoms, including fever, malaise, headache, and back pain; symptoms typically start suddenly after an incubation period of about 10 to 14 days and last about 2 to 4 days. After the prodrome, skin lesions develop; they start as maculopapular and become vesicular and pustular, often with a central umbilication. Lesions tend to progress synchronously (</a:t>
            </a:r>
            <a:r>
              <a:rPr lang="en-US" sz="2400" b="1" dirty="0">
                <a:solidFill>
                  <a:srgbClr val="FF0000"/>
                </a:solidFill>
              </a:rPr>
              <a:t>same stage of maturation</a:t>
            </a:r>
            <a:r>
              <a:rPr lang="en-US" sz="2400" dirty="0"/>
              <a:t>). Severe disease can manifest with bacteremia and pneumonia, which are associated with a high mortality rate. Patients in whom smallpox is suspected should be placed in an </a:t>
            </a:r>
            <a:r>
              <a:rPr lang="en-US" sz="2400" b="1" dirty="0">
                <a:solidFill>
                  <a:srgbClr val="FF0000"/>
                </a:solidFill>
              </a:rPr>
              <a:t>airborne infection isolation </a:t>
            </a:r>
            <a:r>
              <a:rPr lang="en-US" sz="2400" dirty="0"/>
              <a:t>(negative-pressure) room with airborne and contact precautions. Vaccination should be offered to close contacts. Supportive care should be provided, and antiviral medications such as tecovirimat, cidofovir, and </a:t>
            </a:r>
            <a:r>
              <a:rPr lang="en-US" sz="2400" dirty="0" err="1"/>
              <a:t>brincidofovir</a:t>
            </a:r>
            <a:r>
              <a:rPr lang="en-US" sz="2400" dirty="0"/>
              <a:t> can be given to patients with severe disease. </a:t>
            </a:r>
            <a:r>
              <a:rPr lang="en-US" sz="2400" dirty="0">
                <a:solidFill>
                  <a:srgbClr val="FF0000"/>
                </a:solidFill>
              </a:rPr>
              <a:t>Because variola virus has no natural reservoir and exists only in limited laboratory stocks, use of this agent in a bioterrorism attack is a concern. </a:t>
            </a:r>
            <a:r>
              <a:rPr lang="en-US" sz="2400" dirty="0"/>
              <a:t>Public health authorities should be notified because a significant outbreak can occur. This patient's possible exposure history, clinical time course, and synchronous rash are concerning for smallpox.</a:t>
            </a:r>
          </a:p>
        </p:txBody>
      </p:sp>
    </p:spTree>
    <p:extLst>
      <p:ext uri="{BB962C8B-B14F-4D97-AF65-F5344CB8AC3E}">
        <p14:creationId xmlns:p14="http://schemas.microsoft.com/office/powerpoint/2010/main" val="164740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50EBDA-1239-002A-B002-E4A81CE61ADB}"/>
              </a:ext>
            </a:extLst>
          </p:cNvPr>
          <p:cNvSpPr>
            <a:spLocks noGrp="1"/>
          </p:cNvSpPr>
          <p:nvPr>
            <p:ph idx="1"/>
          </p:nvPr>
        </p:nvSpPr>
        <p:spPr>
          <a:xfrm>
            <a:off x="838200" y="821635"/>
            <a:ext cx="10515600" cy="5355328"/>
          </a:xfrm>
        </p:spPr>
        <p:txBody>
          <a:bodyPr>
            <a:normAutofit fontScale="85000" lnSpcReduction="10000"/>
          </a:bodyPr>
          <a:lstStyle/>
          <a:p>
            <a:r>
              <a:rPr lang="en-US" sz="2400" dirty="0">
                <a:solidFill>
                  <a:srgbClr val="FF0000"/>
                </a:solidFill>
              </a:rPr>
              <a:t>Varicella</a:t>
            </a:r>
            <a:r>
              <a:rPr lang="en-US" sz="2400" dirty="0"/>
              <a:t> (chickenpox) (</a:t>
            </a:r>
            <a:r>
              <a:rPr lang="en-US" sz="2400" b="1" dirty="0"/>
              <a:t>Option A</a:t>
            </a:r>
            <a:r>
              <a:rPr lang="en-US" sz="2400" dirty="0"/>
              <a:t>) lesions can appear similar to smallpox rash but are usually in </a:t>
            </a:r>
            <a:r>
              <a:rPr lang="en-US" sz="2400" b="1" dirty="0">
                <a:solidFill>
                  <a:srgbClr val="FF0000"/>
                </a:solidFill>
              </a:rPr>
              <a:t>different stages of healing</a:t>
            </a:r>
            <a:r>
              <a:rPr lang="en-US" sz="2400" dirty="0"/>
              <a:t>, whereas smallpox lesions tend to progress synchronously. In varicella, lesions on the palms and soles are rare; varicella lesions also tend to be smaller than smallpox lesions. Additionally, the prodromal period for varicella is often shorter (0-2 days); fever, headache, and muscle pains can occur in varicella but are much less severe than in smallpox. This patient's symptoms are more consistent with smallpox than varicella.</a:t>
            </a:r>
          </a:p>
          <a:p>
            <a:r>
              <a:rPr lang="en-US" sz="2400" dirty="0">
                <a:solidFill>
                  <a:srgbClr val="00B050"/>
                </a:solidFill>
              </a:rPr>
              <a:t>Mpox</a:t>
            </a:r>
            <a:r>
              <a:rPr lang="en-US" sz="2400" dirty="0"/>
              <a:t> lesions (</a:t>
            </a:r>
            <a:r>
              <a:rPr lang="en-US" sz="2400" b="1" dirty="0"/>
              <a:t>Option B</a:t>
            </a:r>
            <a:r>
              <a:rPr lang="en-US" sz="2400" dirty="0"/>
              <a:t>) can appear similar to smallpox lesions. However, the most recent outbreak of mpox in the United States was </a:t>
            </a:r>
            <a:r>
              <a:rPr lang="en-US" sz="2400" dirty="0">
                <a:solidFill>
                  <a:srgbClr val="00B050"/>
                </a:solidFill>
              </a:rPr>
              <a:t>predominantly sexually transmitted</a:t>
            </a:r>
            <a:r>
              <a:rPr lang="en-US" sz="2400" dirty="0"/>
              <a:t>, and lesions in the genital region or other sites of sexual contact were the most typical presentation. Because this patient reports no sexual contact in the previous 2 years and they have epidemiologic risk factors (working in a biocontainment laboratory; attending a conference 2 weeks ago), this infection is less likely to be mpox.</a:t>
            </a:r>
          </a:p>
          <a:p>
            <a:r>
              <a:rPr lang="en-US" sz="2400" dirty="0">
                <a:solidFill>
                  <a:srgbClr val="0070C0"/>
                </a:solidFill>
              </a:rPr>
              <a:t>Secondary syphilis </a:t>
            </a:r>
            <a:r>
              <a:rPr lang="en-US" sz="2400" dirty="0"/>
              <a:t>(</a:t>
            </a:r>
            <a:r>
              <a:rPr lang="en-US" sz="2400" b="1" dirty="0"/>
              <a:t>Option C</a:t>
            </a:r>
            <a:r>
              <a:rPr lang="en-US" sz="2400" dirty="0"/>
              <a:t>) typically occurs within </a:t>
            </a:r>
            <a:r>
              <a:rPr lang="en-US" sz="2400" dirty="0">
                <a:solidFill>
                  <a:srgbClr val="0070C0"/>
                </a:solidFill>
              </a:rPr>
              <a:t>4 to 8 weeks of primary syphilis</a:t>
            </a:r>
            <a:r>
              <a:rPr lang="en-US" sz="2400" dirty="0"/>
              <a:t>. This patient reports no sexual contact in the previous 2 years, which makes secondary syphilis unlikely.</a:t>
            </a:r>
          </a:p>
          <a:p>
            <a:r>
              <a:rPr lang="en-US" sz="2400" dirty="0">
                <a:solidFill>
                  <a:srgbClr val="FFC000"/>
                </a:solidFill>
              </a:rPr>
              <a:t>Herpes zoster (shingles) </a:t>
            </a:r>
            <a:r>
              <a:rPr lang="en-US" sz="2400" dirty="0"/>
              <a:t>(</a:t>
            </a:r>
            <a:r>
              <a:rPr lang="en-US" sz="2400" b="1" dirty="0"/>
              <a:t>Option D</a:t>
            </a:r>
            <a:r>
              <a:rPr lang="en-US" sz="2400" dirty="0"/>
              <a:t>) typically causes a painful vesicular rash that follows a </a:t>
            </a:r>
            <a:r>
              <a:rPr lang="en-US" sz="2400" dirty="0">
                <a:solidFill>
                  <a:srgbClr val="FFC000"/>
                </a:solidFill>
              </a:rPr>
              <a:t>unilateral dermatomal distribution</a:t>
            </a:r>
            <a:r>
              <a:rPr lang="en-US" sz="2400" dirty="0"/>
              <a:t>. Immunosuppressed patients and pregnant persons can have multiple dermatomes affected or disseminated disease. This patient's rash does not fit the description for herpes zoster, nor are they immunocompromised.</a:t>
            </a:r>
          </a:p>
        </p:txBody>
      </p:sp>
    </p:spTree>
    <p:extLst>
      <p:ext uri="{BB962C8B-B14F-4D97-AF65-F5344CB8AC3E}">
        <p14:creationId xmlns:p14="http://schemas.microsoft.com/office/powerpoint/2010/main" val="33649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A3D6D71-6ED6-8713-A495-7EC7AD1B5FB5}"/>
              </a:ext>
            </a:extLst>
          </p:cNvPr>
          <p:cNvGraphicFramePr>
            <a:graphicFrameLocks noGrp="1"/>
          </p:cNvGraphicFramePr>
          <p:nvPr>
            <p:ph idx="1"/>
            <p:extLst>
              <p:ext uri="{D42A27DB-BD31-4B8C-83A1-F6EECF244321}">
                <p14:modId xmlns:p14="http://schemas.microsoft.com/office/powerpoint/2010/main" val="1921382652"/>
              </p:ext>
            </p:extLst>
          </p:nvPr>
        </p:nvGraphicFramePr>
        <p:xfrm>
          <a:off x="937607" y="3027257"/>
          <a:ext cx="8935260" cy="822960"/>
        </p:xfrm>
        <a:graphic>
          <a:graphicData uri="http://schemas.openxmlformats.org/drawingml/2006/table">
            <a:tbl>
              <a:tblPr>
                <a:tableStyleId>{5C22544A-7EE6-4342-B048-85BDC9FD1C3A}</a:tableStyleId>
              </a:tblPr>
              <a:tblGrid>
                <a:gridCol w="2978420">
                  <a:extLst>
                    <a:ext uri="{9D8B030D-6E8A-4147-A177-3AD203B41FA5}">
                      <a16:colId xmlns:a16="http://schemas.microsoft.com/office/drawing/2014/main" val="3234683009"/>
                    </a:ext>
                  </a:extLst>
                </a:gridCol>
                <a:gridCol w="2978420">
                  <a:extLst>
                    <a:ext uri="{9D8B030D-6E8A-4147-A177-3AD203B41FA5}">
                      <a16:colId xmlns:a16="http://schemas.microsoft.com/office/drawing/2014/main" val="539411611"/>
                    </a:ext>
                  </a:extLst>
                </a:gridCol>
                <a:gridCol w="2978420">
                  <a:extLst>
                    <a:ext uri="{9D8B030D-6E8A-4147-A177-3AD203B41FA5}">
                      <a16:colId xmlns:a16="http://schemas.microsoft.com/office/drawing/2014/main" val="3465417679"/>
                    </a:ext>
                  </a:extLst>
                </a:gridCol>
              </a:tblGrid>
              <a:tr h="0">
                <a:tc gridSpan="3">
                  <a:txBody>
                    <a:bodyPr/>
                    <a:lstStyle/>
                    <a:p>
                      <a:pPr fontAlgn="t">
                        <a:buNone/>
                      </a:pPr>
                      <a:r>
                        <a:rPr lang="en-US" sz="1400">
                          <a:effectLst/>
                        </a:rPr>
                        <a:t>Synovial fluid studies:</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262359"/>
                  </a:ext>
                </a:extLst>
              </a:tr>
              <a:tr h="0">
                <a:tc>
                  <a:txBody>
                    <a:bodyPr/>
                    <a:lstStyle/>
                    <a:p>
                      <a:pPr marL="0" marR="0" fontAlgn="t">
                        <a:buNone/>
                      </a:pPr>
                      <a:r>
                        <a:rPr lang="en-US" sz="1400" dirty="0">
                          <a:effectLst/>
                        </a:rPr>
                        <a:t>Leukocyte count</a:t>
                      </a:r>
                      <a:endParaRPr lang="en-US" sz="1400" dirty="0">
                        <a:solidFill>
                          <a:srgbClr val="15171A"/>
                        </a:solidFill>
                        <a:effectLst/>
                      </a:endParaRPr>
                    </a:p>
                  </a:txBody>
                  <a:tcPr/>
                </a:tc>
                <a:tc>
                  <a:txBody>
                    <a:bodyPr/>
                    <a:lstStyle/>
                    <a:p>
                      <a:pPr marL="0" marR="0" fontAlgn="t">
                        <a:buNone/>
                      </a:pPr>
                      <a:r>
                        <a:rPr lang="en-US" sz="1400" dirty="0">
                          <a:effectLst/>
                        </a:rPr>
                        <a:t>120,000/µL (120 × 10</a:t>
                      </a:r>
                      <a:r>
                        <a:rPr lang="en-US" sz="1400" baseline="30000" dirty="0">
                          <a:effectLst/>
                        </a:rPr>
                        <a:t>9</a:t>
                      </a:r>
                      <a:r>
                        <a:rPr lang="en-US" sz="1400" dirty="0">
                          <a:effectLst/>
                        </a:rPr>
                        <a:t>/L) with 80% polymorphonuclear cells</a:t>
                      </a:r>
                      <a:endParaRPr lang="en-US" sz="1400" dirty="0">
                        <a:solidFill>
                          <a:srgbClr val="15171A"/>
                        </a:solidFill>
                        <a:effectLst/>
                      </a:endParaRPr>
                    </a:p>
                  </a:txBody>
                  <a:tcPr/>
                </a:tc>
                <a:tc>
                  <a:txBody>
                    <a:bodyPr/>
                    <a:lstStyle/>
                    <a:p>
                      <a:pPr marL="0" marR="0" algn="ctr" fontAlgn="t">
                        <a:buNone/>
                      </a:pPr>
                      <a:r>
                        <a:rPr lang="en-US" sz="1400" dirty="0">
                          <a:effectLst/>
                        </a:rPr>
                        <a:t>H</a:t>
                      </a:r>
                      <a:endParaRPr lang="en-US" sz="1400" dirty="0">
                        <a:solidFill>
                          <a:srgbClr val="15171A"/>
                        </a:solidFill>
                        <a:effectLst/>
                      </a:endParaRPr>
                    </a:p>
                  </a:txBody>
                  <a:tcPr/>
                </a:tc>
                <a:extLst>
                  <a:ext uri="{0D108BD9-81ED-4DB2-BD59-A6C34878D82A}">
                    <a16:rowId xmlns:a16="http://schemas.microsoft.com/office/drawing/2014/main" val="3301207513"/>
                  </a:ext>
                </a:extLst>
              </a:tr>
            </a:tbl>
          </a:graphicData>
        </a:graphic>
      </p:graphicFrame>
      <p:sp>
        <p:nvSpPr>
          <p:cNvPr id="6" name="TextBox 5">
            <a:extLst>
              <a:ext uri="{FF2B5EF4-FFF2-40B4-BE49-F238E27FC236}">
                <a16:creationId xmlns:a16="http://schemas.microsoft.com/office/drawing/2014/main" id="{43BF8891-A2C8-9695-4420-3699168B6B4B}"/>
              </a:ext>
            </a:extLst>
          </p:cNvPr>
          <p:cNvSpPr txBox="1"/>
          <p:nvPr/>
        </p:nvSpPr>
        <p:spPr>
          <a:xfrm>
            <a:off x="318049" y="209444"/>
            <a:ext cx="11615531" cy="6001643"/>
          </a:xfrm>
          <a:prstGeom prst="rect">
            <a:avLst/>
          </a:prstGeom>
          <a:noFill/>
        </p:spPr>
        <p:txBody>
          <a:bodyPr wrap="square">
            <a:spAutoFit/>
          </a:bodyPr>
          <a:lstStyle/>
          <a:p>
            <a:pPr indent="0" algn="l">
              <a:buNone/>
            </a:pPr>
            <a:r>
              <a:rPr lang="en-US" sz="2400" b="0" i="0" dirty="0">
                <a:solidFill>
                  <a:schemeClr val="tx1"/>
                </a:solidFill>
                <a:effectLst/>
                <a:latin typeface="+mn-lt"/>
              </a:rPr>
              <a:t>A 75-year-old man is evaluated for a 24-hour history of severe left knee pain. He has type 2 diabetes mellitus and well-controlled gout. Medications are metformin and allopurinol.</a:t>
            </a:r>
          </a:p>
          <a:p>
            <a:pPr indent="0" algn="l">
              <a:buNone/>
            </a:pPr>
            <a:r>
              <a:rPr lang="en-US" sz="2400" b="0" i="0" dirty="0">
                <a:solidFill>
                  <a:schemeClr val="tx1"/>
                </a:solidFill>
                <a:effectLst/>
                <a:latin typeface="+mn-lt"/>
              </a:rPr>
              <a:t>On physical examination, temperature is 37.8 °C (100.0 °F). The left knee is warm, swollen, and tender, and the overlying skin is erythematous. Aspiration is performed.</a:t>
            </a:r>
          </a:p>
          <a:p>
            <a:pPr indent="0" algn="l">
              <a:buNone/>
            </a:pPr>
            <a:r>
              <a:rPr lang="en-US" sz="2400" b="0" i="0" dirty="0">
                <a:solidFill>
                  <a:schemeClr val="tx1"/>
                </a:solidFill>
                <a:effectLst/>
                <a:latin typeface="+mn-lt"/>
              </a:rPr>
              <a:t>Analysis shows opaque fluid; extracellular negatively birefringent needle-shaped crystals are present. Gram stain is negative. Culture is pending.</a:t>
            </a:r>
          </a:p>
          <a:p>
            <a:pPr indent="0" algn="l">
              <a:buNone/>
            </a:pPr>
            <a:endParaRPr lang="en-US" sz="2400" dirty="0"/>
          </a:p>
          <a:p>
            <a:pPr indent="0" algn="l">
              <a:buNone/>
            </a:pPr>
            <a:endParaRPr lang="en-US" sz="2400" b="0" i="0" dirty="0">
              <a:solidFill>
                <a:schemeClr val="tx1"/>
              </a:solidFill>
              <a:effectLst/>
              <a:latin typeface="+mn-lt"/>
            </a:endParaRPr>
          </a:p>
          <a:p>
            <a:pPr indent="0" algn="l">
              <a:buNone/>
            </a:pPr>
            <a:endParaRPr lang="en-US" sz="2400" b="0" i="0" dirty="0">
              <a:solidFill>
                <a:schemeClr val="tx1"/>
              </a:solidFill>
              <a:effectLst/>
              <a:latin typeface="+mn-lt"/>
            </a:endParaRPr>
          </a:p>
          <a:p>
            <a:pPr indent="0" algn="l">
              <a:buNone/>
            </a:pPr>
            <a:endParaRPr lang="en-US" sz="2400" b="0" i="0" dirty="0">
              <a:solidFill>
                <a:schemeClr val="tx1"/>
              </a:solidFill>
              <a:effectLst/>
              <a:latin typeface="+mn-lt"/>
            </a:endParaRPr>
          </a:p>
          <a:p>
            <a:r>
              <a:rPr lang="en-US" sz="2400" dirty="0"/>
              <a:t>Which of the following is the most appropriate treatment?</a:t>
            </a:r>
          </a:p>
          <a:p>
            <a:r>
              <a:rPr lang="en-US" sz="2400" b="0" i="0" dirty="0">
                <a:solidFill>
                  <a:srgbClr val="181D23"/>
                </a:solidFill>
                <a:effectLst/>
                <a:latin typeface="Open Sans" panose="020B0606030504020204" pitchFamily="34" charset="0"/>
              </a:rPr>
              <a:t>1- Canakinumab</a:t>
            </a:r>
          </a:p>
          <a:p>
            <a:r>
              <a:rPr lang="en-US" sz="2400" dirty="0">
                <a:solidFill>
                  <a:srgbClr val="181D23"/>
                </a:solidFill>
                <a:latin typeface="Open Sans" panose="020B0606030504020204" pitchFamily="34" charset="0"/>
              </a:rPr>
              <a:t>2- Low-dose colchicine</a:t>
            </a:r>
          </a:p>
          <a:p>
            <a:r>
              <a:rPr lang="en-US" sz="2400" b="0" i="0" dirty="0">
                <a:solidFill>
                  <a:srgbClr val="181D23"/>
                </a:solidFill>
                <a:effectLst/>
                <a:latin typeface="Open Sans" panose="020B0606030504020204" pitchFamily="34" charset="0"/>
              </a:rPr>
              <a:t>3- Intra-articular methylpr</a:t>
            </a:r>
            <a:r>
              <a:rPr lang="en-US" sz="2400" dirty="0">
                <a:solidFill>
                  <a:srgbClr val="181D23"/>
                </a:solidFill>
                <a:latin typeface="Open Sans" panose="020B0606030504020204" pitchFamily="34" charset="0"/>
              </a:rPr>
              <a:t>ednisolone injection</a:t>
            </a:r>
          </a:p>
          <a:p>
            <a:r>
              <a:rPr lang="en-US" sz="2400" b="0" i="0" dirty="0">
                <a:solidFill>
                  <a:srgbClr val="181D23"/>
                </a:solidFill>
                <a:effectLst/>
                <a:latin typeface="Open Sans" panose="020B0606030504020204" pitchFamily="34" charset="0"/>
              </a:rPr>
              <a:t>4- </a:t>
            </a:r>
            <a:r>
              <a:rPr lang="en-US" sz="2400" dirty="0">
                <a:solidFill>
                  <a:srgbClr val="181D23"/>
                </a:solidFill>
                <a:latin typeface="Open Sans" panose="020B0606030504020204" pitchFamily="34" charset="0"/>
              </a:rPr>
              <a:t>Vancomycin </a:t>
            </a:r>
            <a:endParaRPr lang="en-US" sz="2400" b="0" i="0" dirty="0">
              <a:solidFill>
                <a:srgbClr val="181D23"/>
              </a:solidFill>
              <a:effectLst/>
              <a:latin typeface="Open Sans" panose="020B0606030504020204" pitchFamily="34" charset="0"/>
            </a:endParaRPr>
          </a:p>
        </p:txBody>
      </p:sp>
    </p:spTree>
    <p:extLst>
      <p:ext uri="{BB962C8B-B14F-4D97-AF65-F5344CB8AC3E}">
        <p14:creationId xmlns:p14="http://schemas.microsoft.com/office/powerpoint/2010/main" val="353886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6">
                                            <p:txEl>
                                              <p:pRg st="11" end="11"/>
                                            </p:txEl>
                                          </p:spTgt>
                                        </p:tgtEl>
                                        <p:attrNameLst>
                                          <p:attrName>style.color</p:attrName>
                                        </p:attrNameLst>
                                      </p:cBhvr>
                                      <p:to>
                                        <p:clrVal>
                                          <a:srgbClr val="FF0000"/>
                                        </p:clrVal>
                                      </p:to>
                                    </p:set>
                                    <p:set>
                                      <p:cBhvr>
                                        <p:cTn id="7" dur="500" fill="hold"/>
                                        <p:tgtEl>
                                          <p:spTgt spid="6">
                                            <p:txEl>
                                              <p:pRg st="11" end="11"/>
                                            </p:txEl>
                                          </p:spTgt>
                                        </p:tgtEl>
                                        <p:attrNameLst>
                                          <p:attrName>fillcolor</p:attrName>
                                        </p:attrNameLst>
                                      </p:cBhvr>
                                      <p:to>
                                        <p:clrVal>
                                          <a:srgbClr val="FF0000"/>
                                        </p:clrVal>
                                      </p:to>
                                    </p:set>
                                    <p:set>
                                      <p:cBhvr>
                                        <p:cTn id="8" dur="500" fill="hold"/>
                                        <p:tgtEl>
                                          <p:spTgt spid="6">
                                            <p:txEl>
                                              <p:pRg st="11" end="1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14C6-8FA3-E603-BAD8-FFA754F72AA4}"/>
              </a:ext>
            </a:extLst>
          </p:cNvPr>
          <p:cNvSpPr>
            <a:spLocks noGrp="1"/>
          </p:cNvSpPr>
          <p:nvPr>
            <p:ph type="title"/>
          </p:nvPr>
        </p:nvSpPr>
        <p:spPr>
          <a:xfrm>
            <a:off x="838200" y="365126"/>
            <a:ext cx="10515600" cy="787814"/>
          </a:xfrm>
        </p:spPr>
        <p:txBody>
          <a:bodyPr/>
          <a:lstStyle/>
          <a:p>
            <a:r>
              <a:rPr lang="en-US" dirty="0">
                <a:solidFill>
                  <a:srgbClr val="FF0000"/>
                </a:solidFill>
              </a:rPr>
              <a:t>Septic arthritis</a:t>
            </a:r>
          </a:p>
        </p:txBody>
      </p:sp>
      <p:sp>
        <p:nvSpPr>
          <p:cNvPr id="3" name="Content Placeholder 2">
            <a:extLst>
              <a:ext uri="{FF2B5EF4-FFF2-40B4-BE49-F238E27FC236}">
                <a16:creationId xmlns:a16="http://schemas.microsoft.com/office/drawing/2014/main" id="{EBD5824A-DADE-2902-06D8-B89E4AE965AA}"/>
              </a:ext>
            </a:extLst>
          </p:cNvPr>
          <p:cNvSpPr>
            <a:spLocks noGrp="1"/>
          </p:cNvSpPr>
          <p:nvPr>
            <p:ph idx="1"/>
          </p:nvPr>
        </p:nvSpPr>
        <p:spPr>
          <a:xfrm>
            <a:off x="838200" y="1345096"/>
            <a:ext cx="10515600" cy="5147778"/>
          </a:xfrm>
        </p:spPr>
        <p:txBody>
          <a:bodyPr>
            <a:normAutofit fontScale="85000" lnSpcReduction="10000"/>
          </a:bodyPr>
          <a:lstStyle/>
          <a:p>
            <a:r>
              <a:rPr lang="en-US" sz="2400" dirty="0"/>
              <a:t>Vancomycin (</a:t>
            </a:r>
            <a:r>
              <a:rPr lang="en-US" sz="2400" b="1" dirty="0"/>
              <a:t>Option D</a:t>
            </a:r>
            <a:r>
              <a:rPr lang="en-US" sz="2400" dirty="0"/>
              <a:t>) is appropriate for this patient who has acute </a:t>
            </a:r>
            <a:r>
              <a:rPr lang="en-US" sz="2400" dirty="0" err="1"/>
              <a:t>monoarthritis</a:t>
            </a:r>
            <a:r>
              <a:rPr lang="en-US" sz="2400" dirty="0"/>
              <a:t> that is concerning for the presence of infectious arthritis, considering the synovial fluid leukocyte count of </a:t>
            </a:r>
            <a:r>
              <a:rPr lang="en-US" sz="2400" dirty="0">
                <a:solidFill>
                  <a:srgbClr val="FF0000"/>
                </a:solidFill>
              </a:rPr>
              <a:t>120,000/µL (120 × 10</a:t>
            </a:r>
            <a:r>
              <a:rPr lang="en-US" sz="2400" baseline="30000" dirty="0">
                <a:solidFill>
                  <a:srgbClr val="FF0000"/>
                </a:solidFill>
              </a:rPr>
              <a:t>9</a:t>
            </a:r>
            <a:r>
              <a:rPr lang="en-US" sz="2400" dirty="0">
                <a:solidFill>
                  <a:srgbClr val="FF0000"/>
                </a:solidFill>
              </a:rPr>
              <a:t>/L) </a:t>
            </a:r>
            <a:r>
              <a:rPr lang="en-US" sz="2400" dirty="0"/>
              <a:t>with a polymorphonuclear predominance. Gout and infectious arthritis typically present with pain, swelling, warmth, and erythema of the affected joint and can be accompanied by fever and constitutional symptoms; </a:t>
            </a:r>
            <a:r>
              <a:rPr lang="en-US" sz="2400" dirty="0">
                <a:solidFill>
                  <a:srgbClr val="FF0000"/>
                </a:solidFill>
              </a:rPr>
              <a:t>new-onset </a:t>
            </a:r>
            <a:r>
              <a:rPr lang="en-US" sz="2400" dirty="0" err="1">
                <a:solidFill>
                  <a:srgbClr val="FF0000"/>
                </a:solidFill>
              </a:rPr>
              <a:t>monoarthritis</a:t>
            </a:r>
            <a:r>
              <a:rPr lang="en-US" sz="2400" dirty="0">
                <a:solidFill>
                  <a:srgbClr val="FF0000"/>
                </a:solidFill>
              </a:rPr>
              <a:t> should always prompt urgent arthrocentesis to evaluate for infection</a:t>
            </a:r>
            <a:r>
              <a:rPr lang="en-US" sz="2400" dirty="0"/>
              <a:t>. </a:t>
            </a:r>
            <a:r>
              <a:rPr lang="en-US" b="1" u="sng" dirty="0">
                <a:solidFill>
                  <a:srgbClr val="0070C0"/>
                </a:solidFill>
              </a:rPr>
              <a:t>A negative Gram stain and the presence of crystals do not exclude infection, especially when the visualized crystals are extracellular.</a:t>
            </a:r>
            <a:r>
              <a:rPr lang="en-US" sz="2400" b="1" u="sng" dirty="0">
                <a:solidFill>
                  <a:srgbClr val="0070C0"/>
                </a:solidFill>
              </a:rPr>
              <a:t> </a:t>
            </a:r>
            <a:r>
              <a:rPr lang="en-US" sz="2400" dirty="0"/>
              <a:t>If infection is suspected, empiric antibiotics should be started immediately. </a:t>
            </a:r>
            <a:r>
              <a:rPr lang="en-US" sz="2400" dirty="0">
                <a:solidFill>
                  <a:srgbClr val="00B050"/>
                </a:solidFill>
              </a:rPr>
              <a:t>The crystals seen in this patient's synovial fluid are extracellular, which is consistent with chronic gout but not diagnostic of an acute gout flare</a:t>
            </a:r>
            <a:r>
              <a:rPr lang="en-US" sz="2400" dirty="0"/>
              <a:t>; intracellular crystals are typical during an acute flare. Additionally, </a:t>
            </a:r>
            <a:r>
              <a:rPr lang="en-US" sz="2400" dirty="0">
                <a:solidFill>
                  <a:srgbClr val="FF0000"/>
                </a:solidFill>
              </a:rPr>
              <a:t>the presence of infectious arthritis when the synovial fluid leukocyte count is greater than 100,000/µL (100 × 10</a:t>
            </a:r>
            <a:r>
              <a:rPr lang="en-US" sz="2400" baseline="30000" dirty="0">
                <a:solidFill>
                  <a:srgbClr val="FF0000"/>
                </a:solidFill>
              </a:rPr>
              <a:t>9</a:t>
            </a:r>
            <a:r>
              <a:rPr lang="en-US" sz="2400" dirty="0">
                <a:solidFill>
                  <a:srgbClr val="FF0000"/>
                </a:solidFill>
              </a:rPr>
              <a:t>/L), as in this patient, has a positive likelihood ratio of 28</a:t>
            </a:r>
            <a:r>
              <a:rPr lang="en-US" sz="2400" dirty="0"/>
              <a:t>. Without a positive Gram stain, initial empiric therapy includes coverage for gram-positive organisms (including increasingly prevalent methicillin-resistant </a:t>
            </a:r>
            <a:r>
              <a:rPr lang="en-US" sz="2400" i="1" dirty="0"/>
              <a:t>Staphylococcus aureus</a:t>
            </a:r>
            <a:r>
              <a:rPr lang="en-US" sz="2400" dirty="0"/>
              <a:t>) and gram-negative organisms if the patient is immunocompromised, is at risk for gonococcal infection, or has joint trauma. Vancomycin is appropriate empiric therapy in this patient who has no indications for coverage of gram-negative organisms. Therapy can be adjusted when results from cultures are available. Septic arthritis and acute gout can coexist as well, although rarely.</a:t>
            </a:r>
          </a:p>
        </p:txBody>
      </p:sp>
    </p:spTree>
    <p:extLst>
      <p:ext uri="{BB962C8B-B14F-4D97-AF65-F5344CB8AC3E}">
        <p14:creationId xmlns:p14="http://schemas.microsoft.com/office/powerpoint/2010/main" val="4291266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0D12BD-E40D-1226-E9B6-8735D0C572B0}"/>
              </a:ext>
            </a:extLst>
          </p:cNvPr>
          <p:cNvSpPr>
            <a:spLocks noGrp="1"/>
          </p:cNvSpPr>
          <p:nvPr>
            <p:ph idx="1"/>
          </p:nvPr>
        </p:nvSpPr>
        <p:spPr>
          <a:xfrm>
            <a:off x="460512" y="394390"/>
            <a:ext cx="11426687" cy="6158810"/>
          </a:xfrm>
        </p:spPr>
        <p:txBody>
          <a:bodyPr>
            <a:normAutofit/>
          </a:bodyPr>
          <a:lstStyle/>
          <a:p>
            <a:r>
              <a:rPr lang="en-US" sz="2000" dirty="0"/>
              <a:t>For patients with severe and refractory gout flares or with contraindications to other treatments, interleukin-1β inhibitors such as </a:t>
            </a:r>
            <a:r>
              <a:rPr lang="en-US" sz="2000" b="1" dirty="0"/>
              <a:t>canakinumab</a:t>
            </a:r>
            <a:r>
              <a:rPr lang="en-US" sz="2000" dirty="0"/>
              <a:t> (</a:t>
            </a:r>
            <a:r>
              <a:rPr lang="en-US" sz="2000" b="1" dirty="0"/>
              <a:t>Option A</a:t>
            </a:r>
            <a:r>
              <a:rPr lang="en-US" sz="2000" dirty="0"/>
              <a:t>) can be considered. However, these drugs will not be helpful in treating infectious arthritis and are therefore </a:t>
            </a:r>
            <a:r>
              <a:rPr lang="en-US" sz="2000" dirty="0">
                <a:solidFill>
                  <a:srgbClr val="FF0000"/>
                </a:solidFill>
              </a:rPr>
              <a:t>not the most appropriate choice in this patient whose presentation is concerning for infectious arthritis.</a:t>
            </a:r>
          </a:p>
          <a:p>
            <a:r>
              <a:rPr lang="en-US" sz="2000" dirty="0"/>
              <a:t>Low-dose </a:t>
            </a:r>
            <a:r>
              <a:rPr lang="en-US" sz="2000" dirty="0">
                <a:solidFill>
                  <a:srgbClr val="0070C0"/>
                </a:solidFill>
              </a:rPr>
              <a:t>colchicine</a:t>
            </a:r>
            <a:r>
              <a:rPr lang="en-US" sz="2000" dirty="0"/>
              <a:t> (</a:t>
            </a:r>
            <a:r>
              <a:rPr lang="en-US" sz="2000" b="1" dirty="0"/>
              <a:t>Option B</a:t>
            </a:r>
            <a:r>
              <a:rPr lang="en-US" sz="2000" dirty="0"/>
              <a:t>) can be useful in treating acute crystalline arthritis but is not appropriate at this time because it will </a:t>
            </a:r>
            <a:r>
              <a:rPr lang="en-US" sz="2000" dirty="0">
                <a:solidFill>
                  <a:srgbClr val="0070C0"/>
                </a:solidFill>
              </a:rPr>
              <a:t>not treat infectious arthritis.</a:t>
            </a:r>
          </a:p>
          <a:p>
            <a:r>
              <a:rPr lang="en-US" sz="2000" dirty="0"/>
              <a:t>An </a:t>
            </a:r>
            <a:r>
              <a:rPr lang="en-US" sz="2000" dirty="0">
                <a:solidFill>
                  <a:srgbClr val="00B050"/>
                </a:solidFill>
              </a:rPr>
              <a:t>intra-articular glucocorticoid injection with methylprednisolone </a:t>
            </a:r>
            <a:r>
              <a:rPr lang="en-US" sz="2000" dirty="0"/>
              <a:t>(</a:t>
            </a:r>
            <a:r>
              <a:rPr lang="en-US" sz="2000" b="1" dirty="0"/>
              <a:t>Option C</a:t>
            </a:r>
            <a:r>
              <a:rPr lang="en-US" sz="2000" dirty="0"/>
              <a:t>) can treat an acute crystalline joint flare but </a:t>
            </a:r>
            <a:r>
              <a:rPr lang="en-US" sz="2000" dirty="0">
                <a:solidFill>
                  <a:srgbClr val="00B050"/>
                </a:solidFill>
              </a:rPr>
              <a:t>may worsen infection</a:t>
            </a:r>
            <a:r>
              <a:rPr lang="en-US" sz="2000" dirty="0"/>
              <a:t>. Injection is therefore inappropriate at this time because the cause of this patient's acute inflammatory </a:t>
            </a:r>
            <a:r>
              <a:rPr lang="en-US" sz="2000" dirty="0" err="1"/>
              <a:t>monoarthritis</a:t>
            </a:r>
            <a:r>
              <a:rPr lang="en-US" sz="2000" dirty="0"/>
              <a:t> has not been determined.</a:t>
            </a:r>
          </a:p>
          <a:p>
            <a:endParaRPr lang="en-US" sz="2000" dirty="0"/>
          </a:p>
          <a:p>
            <a:endParaRPr lang="en-US" sz="2000" dirty="0"/>
          </a:p>
          <a:p>
            <a:endParaRPr lang="en-US" sz="2000" dirty="0"/>
          </a:p>
          <a:p>
            <a:endParaRPr lang="en-US" sz="2000" dirty="0"/>
          </a:p>
        </p:txBody>
      </p:sp>
      <p:pic>
        <p:nvPicPr>
          <p:cNvPr id="5" name="Picture 4">
            <a:extLst>
              <a:ext uri="{FF2B5EF4-FFF2-40B4-BE49-F238E27FC236}">
                <a16:creationId xmlns:a16="http://schemas.microsoft.com/office/drawing/2014/main" id="{72A975F5-07CA-D899-EB09-635F43A6CD15}"/>
              </a:ext>
            </a:extLst>
          </p:cNvPr>
          <p:cNvPicPr>
            <a:picLocks noChangeAspect="1"/>
          </p:cNvPicPr>
          <p:nvPr/>
        </p:nvPicPr>
        <p:blipFill>
          <a:blip r:embed="rId2"/>
          <a:stretch>
            <a:fillRect/>
          </a:stretch>
        </p:blipFill>
        <p:spPr>
          <a:xfrm>
            <a:off x="3661934" y="3429000"/>
            <a:ext cx="4868132" cy="3227990"/>
          </a:xfrm>
          <a:prstGeom prst="rect">
            <a:avLst/>
          </a:prstGeom>
        </p:spPr>
      </p:pic>
    </p:spTree>
    <p:extLst>
      <p:ext uri="{BB962C8B-B14F-4D97-AF65-F5344CB8AC3E}">
        <p14:creationId xmlns:p14="http://schemas.microsoft.com/office/powerpoint/2010/main" val="1838750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3E52A-6498-7078-002E-F4F39BEBE547}"/>
              </a:ext>
            </a:extLst>
          </p:cNvPr>
          <p:cNvSpPr>
            <a:spLocks noGrp="1"/>
          </p:cNvSpPr>
          <p:nvPr>
            <p:ph idx="1"/>
          </p:nvPr>
        </p:nvSpPr>
        <p:spPr>
          <a:xfrm>
            <a:off x="838199" y="351183"/>
            <a:ext cx="10856843" cy="5825780"/>
          </a:xfrm>
        </p:spPr>
        <p:txBody>
          <a:bodyPr>
            <a:normAutofit/>
          </a:bodyPr>
          <a:lstStyle/>
          <a:p>
            <a:r>
              <a:rPr lang="en-US" sz="2000" dirty="0"/>
              <a:t>A 21-year-old man is evaluated in the hospital for a 4-day history of fever, fatigue, and left ankle swelling and pain. He also reports experiencing pain in his right wrist and several fingers of his right hand for the past 2 days. He takes no medications.</a:t>
            </a:r>
          </a:p>
          <a:p>
            <a:r>
              <a:rPr lang="en-US" sz="2000" dirty="0"/>
              <a:t>On physical examination, temperature is 38.3 °C (100.9 °F); remaining vital signs are normal. The examination reveals three vesiculopustular lesions over the dorsum of the right hand and tenosynovitis of the right wrist and left ankle. Fusiform enlargement of the second and third digits of the right hand is noted with pain elicited on movement. No anogenital abnormalities are noted.</a:t>
            </a:r>
          </a:p>
        </p:txBody>
      </p:sp>
      <p:pic>
        <p:nvPicPr>
          <p:cNvPr id="5" name="Picture 4">
            <a:extLst>
              <a:ext uri="{FF2B5EF4-FFF2-40B4-BE49-F238E27FC236}">
                <a16:creationId xmlns:a16="http://schemas.microsoft.com/office/drawing/2014/main" id="{E3EB1E4A-95B2-CFB0-DB3A-12888EE22B72}"/>
              </a:ext>
            </a:extLst>
          </p:cNvPr>
          <p:cNvPicPr>
            <a:picLocks noChangeAspect="1"/>
          </p:cNvPicPr>
          <p:nvPr/>
        </p:nvPicPr>
        <p:blipFill>
          <a:blip r:embed="rId2"/>
          <a:stretch>
            <a:fillRect/>
          </a:stretch>
        </p:blipFill>
        <p:spPr>
          <a:xfrm>
            <a:off x="9422296" y="2494049"/>
            <a:ext cx="2537792" cy="4157417"/>
          </a:xfrm>
          <a:prstGeom prst="rect">
            <a:avLst/>
          </a:prstGeom>
        </p:spPr>
      </p:pic>
      <p:sp>
        <p:nvSpPr>
          <p:cNvPr id="7" name="TextBox 6">
            <a:extLst>
              <a:ext uri="{FF2B5EF4-FFF2-40B4-BE49-F238E27FC236}">
                <a16:creationId xmlns:a16="http://schemas.microsoft.com/office/drawing/2014/main" id="{4EAF5B81-B624-AEE7-DC59-9817647D7CF4}"/>
              </a:ext>
            </a:extLst>
          </p:cNvPr>
          <p:cNvSpPr txBox="1"/>
          <p:nvPr/>
        </p:nvSpPr>
        <p:spPr>
          <a:xfrm>
            <a:off x="1033669" y="2985126"/>
            <a:ext cx="8680174" cy="2862322"/>
          </a:xfrm>
          <a:prstGeom prst="rect">
            <a:avLst/>
          </a:prstGeom>
          <a:noFill/>
        </p:spPr>
        <p:txBody>
          <a:bodyPr wrap="square">
            <a:spAutoFit/>
          </a:bodyPr>
          <a:lstStyle/>
          <a:p>
            <a:r>
              <a:rPr lang="en-US" sz="2000" i="1" dirty="0"/>
              <a:t>Blood cultures are positive for Neisseria gonorrhoeae, and coinfection with Chlamydia trachomatis is ruled out.</a:t>
            </a:r>
          </a:p>
          <a:p>
            <a:endParaRPr lang="en-US" sz="2000" i="1" dirty="0"/>
          </a:p>
          <a:p>
            <a:r>
              <a:rPr lang="en-US" sz="2000" i="1" dirty="0"/>
              <a:t>Which of the following is the most appropriate antibiotic treatment for this patient?</a:t>
            </a:r>
          </a:p>
          <a:p>
            <a:pPr marL="0" indent="0">
              <a:buNone/>
            </a:pPr>
            <a:r>
              <a:rPr lang="en-US" sz="2000" i="1" dirty="0"/>
              <a:t>1- Intravenous ceftriaxone</a:t>
            </a:r>
          </a:p>
          <a:p>
            <a:pPr marL="0" indent="0">
              <a:buNone/>
            </a:pPr>
            <a:r>
              <a:rPr lang="en-US" sz="2000" i="1" dirty="0"/>
              <a:t>2- Intravenous ceftriaxone plus doxycycline</a:t>
            </a:r>
          </a:p>
          <a:p>
            <a:pPr marL="0" indent="0">
              <a:buNone/>
            </a:pPr>
            <a:r>
              <a:rPr lang="en-US" sz="2000" i="1" dirty="0"/>
              <a:t>3- Oral ciprofloxacin</a:t>
            </a:r>
          </a:p>
          <a:p>
            <a:pPr marL="0" indent="0">
              <a:buNone/>
            </a:pPr>
            <a:r>
              <a:rPr lang="en-US" sz="2000" i="1" dirty="0"/>
              <a:t>4- Oral doxycycline</a:t>
            </a:r>
          </a:p>
        </p:txBody>
      </p:sp>
    </p:spTree>
    <p:extLst>
      <p:ext uri="{BB962C8B-B14F-4D97-AF65-F5344CB8AC3E}">
        <p14:creationId xmlns:p14="http://schemas.microsoft.com/office/powerpoint/2010/main" val="390409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3" end="3"/>
                                            </p:txEl>
                                          </p:spTgt>
                                        </p:tgtEl>
                                        <p:attrNameLst>
                                          <p:attrName>style.color</p:attrName>
                                        </p:attrNameLst>
                                      </p:cBhvr>
                                      <p:to>
                                        <p:clrVal>
                                          <a:srgbClr val="FF0000"/>
                                        </p:clrVal>
                                      </p:to>
                                    </p:set>
                                    <p:set>
                                      <p:cBhvr>
                                        <p:cTn id="7" dur="500" fill="hold"/>
                                        <p:tgtEl>
                                          <p:spTgt spid="7">
                                            <p:txEl>
                                              <p:pRg st="3" end="3"/>
                                            </p:txEl>
                                          </p:spTgt>
                                        </p:tgtEl>
                                        <p:attrNameLst>
                                          <p:attrName>fillcolor</p:attrName>
                                        </p:attrNameLst>
                                      </p:cBhvr>
                                      <p:to>
                                        <p:clrVal>
                                          <a:srgbClr val="FF0000"/>
                                        </p:clrVal>
                                      </p:to>
                                    </p:set>
                                    <p:set>
                                      <p:cBhvr>
                                        <p:cTn id="8" dur="500" fill="hold"/>
                                        <p:tgtEl>
                                          <p:spTgt spid="7">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92CE-55D2-388B-07F9-02A4B577C121}"/>
              </a:ext>
            </a:extLst>
          </p:cNvPr>
          <p:cNvSpPr>
            <a:spLocks noGrp="1"/>
          </p:cNvSpPr>
          <p:nvPr>
            <p:ph type="title"/>
          </p:nvPr>
        </p:nvSpPr>
        <p:spPr>
          <a:xfrm>
            <a:off x="838200" y="365126"/>
            <a:ext cx="10515600" cy="642040"/>
          </a:xfrm>
        </p:spPr>
        <p:txBody>
          <a:bodyPr>
            <a:normAutofit fontScale="90000"/>
          </a:bodyPr>
          <a:lstStyle/>
          <a:p>
            <a:r>
              <a:rPr lang="en-US" dirty="0">
                <a:solidFill>
                  <a:srgbClr val="FF0000"/>
                </a:solidFill>
              </a:rPr>
              <a:t>Disseminated gonococcal infection </a:t>
            </a:r>
          </a:p>
        </p:txBody>
      </p:sp>
      <p:sp>
        <p:nvSpPr>
          <p:cNvPr id="3" name="Content Placeholder 2">
            <a:extLst>
              <a:ext uri="{FF2B5EF4-FFF2-40B4-BE49-F238E27FC236}">
                <a16:creationId xmlns:a16="http://schemas.microsoft.com/office/drawing/2014/main" id="{2AF18F03-3B8A-EE34-B58F-3BB46FD75FFC}"/>
              </a:ext>
            </a:extLst>
          </p:cNvPr>
          <p:cNvSpPr>
            <a:spLocks noGrp="1"/>
          </p:cNvSpPr>
          <p:nvPr>
            <p:ph idx="1"/>
          </p:nvPr>
        </p:nvSpPr>
        <p:spPr>
          <a:xfrm>
            <a:off x="838200" y="1378226"/>
            <a:ext cx="10515600" cy="4798737"/>
          </a:xfrm>
        </p:spPr>
        <p:txBody>
          <a:bodyPr>
            <a:normAutofit fontScale="70000" lnSpcReduction="20000"/>
          </a:bodyPr>
          <a:lstStyle/>
          <a:p>
            <a:r>
              <a:rPr lang="en-US" dirty="0"/>
              <a:t>Intravenous </a:t>
            </a:r>
            <a:r>
              <a:rPr lang="en-US" dirty="0">
                <a:solidFill>
                  <a:srgbClr val="FF0000"/>
                </a:solidFill>
              </a:rPr>
              <a:t>ceftriaxone</a:t>
            </a:r>
            <a:r>
              <a:rPr lang="en-US" dirty="0"/>
              <a:t> (</a:t>
            </a:r>
            <a:r>
              <a:rPr lang="en-US" b="1" dirty="0"/>
              <a:t>Option A</a:t>
            </a:r>
            <a:r>
              <a:rPr lang="en-US" dirty="0"/>
              <a:t>) is the most appropriate antibiotic treatment for this patient. He has a disseminated gonococcal infection (DGI) without concomitant </a:t>
            </a:r>
            <a:r>
              <a:rPr lang="en-US" i="1" dirty="0"/>
              <a:t>Chlamydia trachomatis</a:t>
            </a:r>
            <a:r>
              <a:rPr lang="en-US" dirty="0"/>
              <a:t> infection. Gonococcal infections occur more commonly in </a:t>
            </a:r>
            <a:r>
              <a:rPr lang="en-US" dirty="0">
                <a:solidFill>
                  <a:srgbClr val="FF0000"/>
                </a:solidFill>
              </a:rPr>
              <a:t>younger, sexually active persons</a:t>
            </a:r>
            <a:r>
              <a:rPr lang="en-US" dirty="0"/>
              <a:t>. </a:t>
            </a:r>
            <a:r>
              <a:rPr lang="en-US" b="1" u="sng" dirty="0">
                <a:solidFill>
                  <a:srgbClr val="00B050"/>
                </a:solidFill>
              </a:rPr>
              <a:t>Risk factors </a:t>
            </a:r>
            <a:r>
              <a:rPr lang="en-US" dirty="0"/>
              <a:t>for dissemination include </a:t>
            </a:r>
            <a:r>
              <a:rPr lang="en-US" sz="2900" dirty="0">
                <a:solidFill>
                  <a:srgbClr val="00B050"/>
                </a:solidFill>
              </a:rPr>
              <a:t>deficiencies in a terminal complement</a:t>
            </a:r>
            <a:r>
              <a:rPr lang="en-US" dirty="0"/>
              <a:t>, drugs that suppress activation of terminal complement (i.e., </a:t>
            </a:r>
            <a:r>
              <a:rPr lang="en-US" dirty="0">
                <a:solidFill>
                  <a:srgbClr val="00B050"/>
                </a:solidFill>
              </a:rPr>
              <a:t>eculizumab</a:t>
            </a:r>
            <a:r>
              <a:rPr lang="en-US" dirty="0"/>
              <a:t>, a monoclonal antibody to C5), </a:t>
            </a:r>
            <a:r>
              <a:rPr lang="en-US" sz="2900" dirty="0">
                <a:solidFill>
                  <a:srgbClr val="00B050"/>
                </a:solidFill>
              </a:rPr>
              <a:t>pregnancy</a:t>
            </a:r>
            <a:r>
              <a:rPr lang="en-US" dirty="0"/>
              <a:t>, and </a:t>
            </a:r>
            <a:r>
              <a:rPr lang="en-US" sz="2900" dirty="0">
                <a:solidFill>
                  <a:srgbClr val="00B050"/>
                </a:solidFill>
              </a:rPr>
              <a:t>recent menstruation</a:t>
            </a:r>
            <a:r>
              <a:rPr lang="en-US" dirty="0"/>
              <a:t>. DGI can present as an arthritis-dermatitis syndrome, </a:t>
            </a:r>
            <a:r>
              <a:rPr lang="en-US" b="1" u="sng" dirty="0">
                <a:solidFill>
                  <a:srgbClr val="7030A0"/>
                </a:solidFill>
              </a:rPr>
              <a:t>a triad of 1- tenosynovitis, 2- dermatitis (usually painless pustular or vesiculopustular lesions), and 3- polyarthralgia without frank arthritis</a:t>
            </a:r>
            <a:r>
              <a:rPr lang="en-US" dirty="0"/>
              <a:t>. Fever, chills, and malaise are common in this presentation, and inflammation of tendons of the wrists, fingers, ankles, and toes distinguishes this syndrome from other forms of infectious arthritis. DGI may also manifest as a purulent arthritis, usually without associated skin lesions or fever. Patients have acute onset of </a:t>
            </a:r>
            <a:r>
              <a:rPr lang="en-US" dirty="0" err="1"/>
              <a:t>monoarthritis</a:t>
            </a:r>
            <a:r>
              <a:rPr lang="en-US" dirty="0"/>
              <a:t> or </a:t>
            </a:r>
            <a:r>
              <a:rPr lang="en-US" dirty="0" err="1"/>
              <a:t>oligoarthritis</a:t>
            </a:r>
            <a:r>
              <a:rPr lang="en-US" dirty="0"/>
              <a:t>; the knees, wrists, and ankles are most commonly involved. When DGI is clinically suspected, microbiologic evaluation of </a:t>
            </a:r>
            <a:r>
              <a:rPr lang="en-US" dirty="0">
                <a:solidFill>
                  <a:srgbClr val="00B0F0"/>
                </a:solidFill>
              </a:rPr>
              <a:t>samples from all mucosal sites (genital, rectal, pharyngeal) </a:t>
            </a:r>
            <a:r>
              <a:rPr lang="en-US" dirty="0"/>
              <a:t>and disseminated sites (blood, synovial fluid, skin) should be pursued. </a:t>
            </a:r>
            <a:r>
              <a:rPr lang="en-US" dirty="0">
                <a:solidFill>
                  <a:srgbClr val="00B0F0"/>
                </a:solidFill>
              </a:rPr>
              <a:t>Susceptibility testing should be performed on all gonococcal isolates. </a:t>
            </a:r>
            <a:r>
              <a:rPr lang="en-US" dirty="0"/>
              <a:t>Patients with arthritis-dermatitis syndrome can be stepped down to a lower dose of ceftriaxone or an oral agent that the organism is susceptible to when clinical improvement is noted for 1 to 2 days, with a total antibiotic duration of at least 1 week. In addition to adequate joint drainage, at least 1 to 2 weeks of ceftriaxone therapy is typically administered for purulent arthritis.</a:t>
            </a:r>
          </a:p>
          <a:p>
            <a:r>
              <a:rPr lang="en-US" dirty="0">
                <a:solidFill>
                  <a:srgbClr val="FF0000"/>
                </a:solidFill>
              </a:rPr>
              <a:t>Rule out concomitant </a:t>
            </a:r>
            <a:r>
              <a:rPr lang="en-US" i="1" dirty="0">
                <a:solidFill>
                  <a:srgbClr val="FF0000"/>
                </a:solidFill>
              </a:rPr>
              <a:t>Chlamydia trachomatis</a:t>
            </a:r>
            <a:r>
              <a:rPr lang="en-US" dirty="0">
                <a:solidFill>
                  <a:srgbClr val="FF0000"/>
                </a:solidFill>
              </a:rPr>
              <a:t> infection. </a:t>
            </a:r>
          </a:p>
        </p:txBody>
      </p:sp>
    </p:spTree>
    <p:extLst>
      <p:ext uri="{BB962C8B-B14F-4D97-AF65-F5344CB8AC3E}">
        <p14:creationId xmlns:p14="http://schemas.microsoft.com/office/powerpoint/2010/main" val="285633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892588-ECCF-AF1A-BD38-96F5281693A3}"/>
              </a:ext>
            </a:extLst>
          </p:cNvPr>
          <p:cNvSpPr>
            <a:spLocks noGrp="1"/>
          </p:cNvSpPr>
          <p:nvPr>
            <p:ph idx="1"/>
          </p:nvPr>
        </p:nvSpPr>
        <p:spPr>
          <a:xfrm>
            <a:off x="838200" y="526912"/>
            <a:ext cx="10515600" cy="4351338"/>
          </a:xfrm>
        </p:spPr>
        <p:txBody>
          <a:bodyPr>
            <a:normAutofit lnSpcReduction="10000"/>
          </a:bodyPr>
          <a:lstStyle/>
          <a:p>
            <a:r>
              <a:rPr lang="en-US" dirty="0"/>
              <a:t>If infection with </a:t>
            </a:r>
            <a:r>
              <a:rPr lang="en-US" i="1" dirty="0"/>
              <a:t>C. trachomatis</a:t>
            </a:r>
            <a:r>
              <a:rPr lang="en-US" dirty="0"/>
              <a:t> has not been excluded in a patient with DGI, oral doxycycline should be administered with ceftriaxone (</a:t>
            </a:r>
            <a:r>
              <a:rPr lang="en-US" b="1" dirty="0"/>
              <a:t>Option B</a:t>
            </a:r>
            <a:r>
              <a:rPr lang="en-US" dirty="0"/>
              <a:t>). </a:t>
            </a:r>
            <a:r>
              <a:rPr lang="en-US" dirty="0">
                <a:solidFill>
                  <a:srgbClr val="FF0000"/>
                </a:solidFill>
              </a:rPr>
              <a:t>If concomitant infection is excluded, as in this patient, then ceftriaxone alone is recommended</a:t>
            </a:r>
            <a:r>
              <a:rPr lang="en-US" dirty="0"/>
              <a:t>.</a:t>
            </a:r>
          </a:p>
          <a:p>
            <a:r>
              <a:rPr lang="en-US" dirty="0"/>
              <a:t>In patients with DGI-associated arthritis-dermatitis syndrome, initial ceftriaxone can be transitioned to an oral antibiotic (guided by antibiotic susceptibility testing) 1 to 2 days after significant improvement is noted. Second-line oral agents include cefixime, ciprofloxacin (</a:t>
            </a:r>
            <a:r>
              <a:rPr lang="en-US" b="1" dirty="0"/>
              <a:t>Option C</a:t>
            </a:r>
            <a:r>
              <a:rPr lang="en-US" dirty="0"/>
              <a:t>), doxycycline (</a:t>
            </a:r>
            <a:r>
              <a:rPr lang="en-US" b="1" dirty="0"/>
              <a:t>Option D</a:t>
            </a:r>
            <a:r>
              <a:rPr lang="en-US" dirty="0"/>
              <a:t>), and amoxicillin. If no susceptibility testing is available, then ceftriaxone should be continued.</a:t>
            </a:r>
          </a:p>
          <a:p>
            <a:endParaRPr lang="en-US" dirty="0"/>
          </a:p>
        </p:txBody>
      </p:sp>
    </p:spTree>
    <p:extLst>
      <p:ext uri="{BB962C8B-B14F-4D97-AF65-F5344CB8AC3E}">
        <p14:creationId xmlns:p14="http://schemas.microsoft.com/office/powerpoint/2010/main" val="493688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B427D14-89FC-9BC4-B7BC-79773ACAB2A0}"/>
              </a:ext>
            </a:extLst>
          </p:cNvPr>
          <p:cNvGraphicFramePr>
            <a:graphicFrameLocks noGrp="1"/>
          </p:cNvGraphicFramePr>
          <p:nvPr>
            <p:ph idx="1"/>
            <p:extLst>
              <p:ext uri="{D42A27DB-BD31-4B8C-83A1-F6EECF244321}">
                <p14:modId xmlns:p14="http://schemas.microsoft.com/office/powerpoint/2010/main" val="3446130467"/>
              </p:ext>
            </p:extLst>
          </p:nvPr>
        </p:nvGraphicFramePr>
        <p:xfrm>
          <a:off x="954155" y="2377440"/>
          <a:ext cx="8733183" cy="2103120"/>
        </p:xfrm>
        <a:graphic>
          <a:graphicData uri="http://schemas.openxmlformats.org/drawingml/2006/table">
            <a:tbl>
              <a:tblPr>
                <a:tableStyleId>{5C22544A-7EE6-4342-B048-85BDC9FD1C3A}</a:tableStyleId>
              </a:tblPr>
              <a:tblGrid>
                <a:gridCol w="2911061">
                  <a:extLst>
                    <a:ext uri="{9D8B030D-6E8A-4147-A177-3AD203B41FA5}">
                      <a16:colId xmlns:a16="http://schemas.microsoft.com/office/drawing/2014/main" val="2065548424"/>
                    </a:ext>
                  </a:extLst>
                </a:gridCol>
                <a:gridCol w="2911061">
                  <a:extLst>
                    <a:ext uri="{9D8B030D-6E8A-4147-A177-3AD203B41FA5}">
                      <a16:colId xmlns:a16="http://schemas.microsoft.com/office/drawing/2014/main" val="2679802760"/>
                    </a:ext>
                  </a:extLst>
                </a:gridCol>
                <a:gridCol w="2911061">
                  <a:extLst>
                    <a:ext uri="{9D8B030D-6E8A-4147-A177-3AD203B41FA5}">
                      <a16:colId xmlns:a16="http://schemas.microsoft.com/office/drawing/2014/main" val="3293936763"/>
                    </a:ext>
                  </a:extLst>
                </a:gridCol>
              </a:tblGrid>
              <a:tr h="136937">
                <a:tc gridSpan="3">
                  <a:txBody>
                    <a:bodyPr/>
                    <a:lstStyle/>
                    <a:p>
                      <a:pPr fontAlgn="t">
                        <a:buNone/>
                      </a:pPr>
                      <a:r>
                        <a:rPr lang="en-US">
                          <a:effectLst/>
                        </a:rPr>
                        <a:t>Laboratory studies:</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8795875"/>
                  </a:ext>
                </a:extLst>
              </a:tr>
              <a:tr h="239640">
                <a:tc>
                  <a:txBody>
                    <a:bodyPr/>
                    <a:lstStyle/>
                    <a:p>
                      <a:pPr marL="0" marR="0" fontAlgn="t">
                        <a:buNone/>
                      </a:pPr>
                      <a:r>
                        <a:rPr lang="en-US">
                          <a:effectLst/>
                        </a:rPr>
                        <a:t>Leukocyte count</a:t>
                      </a:r>
                      <a:endParaRPr lang="en-US">
                        <a:solidFill>
                          <a:srgbClr val="15171A"/>
                        </a:solidFill>
                        <a:effectLst/>
                      </a:endParaRPr>
                    </a:p>
                  </a:txBody>
                  <a:tcPr/>
                </a:tc>
                <a:tc>
                  <a:txBody>
                    <a:bodyPr/>
                    <a:lstStyle/>
                    <a:p>
                      <a:pPr marL="0" marR="0" fontAlgn="t">
                        <a:buNone/>
                      </a:pPr>
                      <a:r>
                        <a:rPr lang="en-US">
                          <a:effectLst/>
                        </a:rPr>
                        <a:t>2800/µL (2.8 × 10</a:t>
                      </a:r>
                      <a:r>
                        <a:rPr lang="en-US" baseline="30000">
                          <a:effectLst/>
                        </a:rPr>
                        <a:t>9</a:t>
                      </a:r>
                      <a:r>
                        <a:rPr lang="en-US">
                          <a:effectLst/>
                        </a:rPr>
                        <a:t>/L)</a:t>
                      </a:r>
                      <a:endParaRPr lang="en-US">
                        <a:solidFill>
                          <a:srgbClr val="15171A"/>
                        </a:solidFill>
                        <a:effectLst/>
                      </a:endParaRPr>
                    </a:p>
                  </a:txBody>
                  <a:tcPr/>
                </a:tc>
                <a:tc>
                  <a:txBody>
                    <a:bodyPr/>
                    <a:lstStyle/>
                    <a:p>
                      <a:pPr marL="0" marR="0" algn="ctr" fontAlgn="t">
                        <a:buNone/>
                      </a:pPr>
                      <a:r>
                        <a:rPr lang="en-US">
                          <a:effectLst/>
                        </a:rPr>
                        <a:t>L</a:t>
                      </a:r>
                      <a:endParaRPr lang="en-US">
                        <a:solidFill>
                          <a:srgbClr val="15171A"/>
                        </a:solidFill>
                        <a:effectLst/>
                      </a:endParaRPr>
                    </a:p>
                  </a:txBody>
                  <a:tcPr/>
                </a:tc>
                <a:extLst>
                  <a:ext uri="{0D108BD9-81ED-4DB2-BD59-A6C34878D82A}">
                    <a16:rowId xmlns:a16="http://schemas.microsoft.com/office/drawing/2014/main" val="2280885709"/>
                  </a:ext>
                </a:extLst>
              </a:tr>
              <a:tr h="239640">
                <a:tc>
                  <a:txBody>
                    <a:bodyPr/>
                    <a:lstStyle/>
                    <a:p>
                      <a:pPr marL="0" marR="0" fontAlgn="t">
                        <a:buNone/>
                      </a:pPr>
                      <a:r>
                        <a:rPr lang="en-US">
                          <a:effectLst/>
                        </a:rPr>
                        <a:t>Platelet count</a:t>
                      </a:r>
                      <a:endParaRPr lang="en-US">
                        <a:solidFill>
                          <a:srgbClr val="15171A"/>
                        </a:solidFill>
                        <a:effectLst/>
                      </a:endParaRPr>
                    </a:p>
                  </a:txBody>
                  <a:tcPr/>
                </a:tc>
                <a:tc>
                  <a:txBody>
                    <a:bodyPr/>
                    <a:lstStyle/>
                    <a:p>
                      <a:pPr marL="0" marR="0" fontAlgn="t">
                        <a:buNone/>
                      </a:pPr>
                      <a:r>
                        <a:rPr lang="en-US">
                          <a:effectLst/>
                        </a:rPr>
                        <a:t>90,000/µL (90 × 10</a:t>
                      </a:r>
                      <a:r>
                        <a:rPr lang="en-US" baseline="30000">
                          <a:effectLst/>
                        </a:rPr>
                        <a:t>9</a:t>
                      </a:r>
                      <a:r>
                        <a:rPr lang="en-US">
                          <a:effectLst/>
                        </a:rPr>
                        <a:t>/L)</a:t>
                      </a:r>
                      <a:endParaRPr lang="en-US">
                        <a:solidFill>
                          <a:srgbClr val="15171A"/>
                        </a:solidFill>
                        <a:effectLst/>
                      </a:endParaRPr>
                    </a:p>
                  </a:txBody>
                  <a:tcPr/>
                </a:tc>
                <a:tc>
                  <a:txBody>
                    <a:bodyPr/>
                    <a:lstStyle/>
                    <a:p>
                      <a:pPr marL="0" marR="0" algn="ctr" fontAlgn="t">
                        <a:buNone/>
                      </a:pPr>
                      <a:r>
                        <a:rPr lang="en-US">
                          <a:effectLst/>
                        </a:rPr>
                        <a:t>L</a:t>
                      </a:r>
                      <a:endParaRPr lang="en-US">
                        <a:solidFill>
                          <a:srgbClr val="15171A"/>
                        </a:solidFill>
                        <a:effectLst/>
                      </a:endParaRPr>
                    </a:p>
                  </a:txBody>
                  <a:tcPr/>
                </a:tc>
                <a:extLst>
                  <a:ext uri="{0D108BD9-81ED-4DB2-BD59-A6C34878D82A}">
                    <a16:rowId xmlns:a16="http://schemas.microsoft.com/office/drawing/2014/main" val="1593806917"/>
                  </a:ext>
                </a:extLst>
              </a:tr>
              <a:tr h="342342">
                <a:tc>
                  <a:txBody>
                    <a:bodyPr/>
                    <a:lstStyle/>
                    <a:p>
                      <a:pPr marL="0" marR="0" fontAlgn="t">
                        <a:buNone/>
                      </a:pPr>
                      <a:r>
                        <a:rPr lang="en-US">
                          <a:effectLst/>
                        </a:rPr>
                        <a:t>Alanine aminotransferase</a:t>
                      </a:r>
                      <a:endParaRPr lang="en-US">
                        <a:solidFill>
                          <a:srgbClr val="15171A"/>
                        </a:solidFill>
                        <a:effectLst/>
                      </a:endParaRPr>
                    </a:p>
                  </a:txBody>
                  <a:tcPr/>
                </a:tc>
                <a:tc>
                  <a:txBody>
                    <a:bodyPr/>
                    <a:lstStyle/>
                    <a:p>
                      <a:pPr marL="0" marR="0" fontAlgn="t">
                        <a:buNone/>
                      </a:pPr>
                      <a:r>
                        <a:rPr lang="en-US">
                          <a:effectLst/>
                        </a:rPr>
                        <a:t>235 U/L</a:t>
                      </a:r>
                      <a:endParaRPr lang="en-US">
                        <a:solidFill>
                          <a:srgbClr val="15171A"/>
                        </a:solidFill>
                        <a:effectLst/>
                      </a:endParaRPr>
                    </a:p>
                  </a:txBody>
                  <a:tcPr/>
                </a:tc>
                <a:tc>
                  <a:txBody>
                    <a:bodyPr/>
                    <a:lstStyle/>
                    <a:p>
                      <a:pPr marL="0" marR="0" algn="ctr" fontAlgn="t">
                        <a:buNone/>
                      </a:pPr>
                      <a:r>
                        <a:rPr lang="en-US" dirty="0">
                          <a:effectLst/>
                        </a:rPr>
                        <a:t>H</a:t>
                      </a:r>
                      <a:endParaRPr lang="en-US" dirty="0">
                        <a:solidFill>
                          <a:srgbClr val="15171A"/>
                        </a:solidFill>
                        <a:effectLst/>
                      </a:endParaRPr>
                    </a:p>
                  </a:txBody>
                  <a:tcPr/>
                </a:tc>
                <a:extLst>
                  <a:ext uri="{0D108BD9-81ED-4DB2-BD59-A6C34878D82A}">
                    <a16:rowId xmlns:a16="http://schemas.microsoft.com/office/drawing/2014/main" val="636396353"/>
                  </a:ext>
                </a:extLst>
              </a:tr>
              <a:tr h="342342">
                <a:tc>
                  <a:txBody>
                    <a:bodyPr/>
                    <a:lstStyle/>
                    <a:p>
                      <a:pPr marL="0" marR="0" fontAlgn="t">
                        <a:buNone/>
                      </a:pPr>
                      <a:r>
                        <a:rPr lang="en-US">
                          <a:effectLst/>
                        </a:rPr>
                        <a:t>Aspartate aminotransferase</a:t>
                      </a:r>
                      <a:endParaRPr lang="en-US">
                        <a:solidFill>
                          <a:srgbClr val="15171A"/>
                        </a:solidFill>
                        <a:effectLst/>
                      </a:endParaRPr>
                    </a:p>
                  </a:txBody>
                  <a:tcPr/>
                </a:tc>
                <a:tc>
                  <a:txBody>
                    <a:bodyPr/>
                    <a:lstStyle/>
                    <a:p>
                      <a:pPr marL="0" marR="0" fontAlgn="t">
                        <a:buNone/>
                      </a:pPr>
                      <a:r>
                        <a:rPr lang="en-US">
                          <a:effectLst/>
                        </a:rPr>
                        <a:t>190 U/L</a:t>
                      </a:r>
                      <a:endParaRPr lang="en-US">
                        <a:solidFill>
                          <a:srgbClr val="15171A"/>
                        </a:solidFill>
                        <a:effectLst/>
                      </a:endParaRPr>
                    </a:p>
                  </a:txBody>
                  <a:tcPr/>
                </a:tc>
                <a:tc>
                  <a:txBody>
                    <a:bodyPr/>
                    <a:lstStyle/>
                    <a:p>
                      <a:pPr marL="0" marR="0" algn="ctr" fontAlgn="t">
                        <a:buNone/>
                      </a:pPr>
                      <a:r>
                        <a:rPr lang="en-US" dirty="0">
                          <a:effectLst/>
                        </a:rPr>
                        <a:t>H</a:t>
                      </a:r>
                      <a:endParaRPr lang="en-US" dirty="0">
                        <a:solidFill>
                          <a:srgbClr val="15171A"/>
                        </a:solidFill>
                        <a:effectLst/>
                      </a:endParaRPr>
                    </a:p>
                  </a:txBody>
                  <a:tcPr/>
                </a:tc>
                <a:extLst>
                  <a:ext uri="{0D108BD9-81ED-4DB2-BD59-A6C34878D82A}">
                    <a16:rowId xmlns:a16="http://schemas.microsoft.com/office/drawing/2014/main" val="2202128022"/>
                  </a:ext>
                </a:extLst>
              </a:tr>
            </a:tbl>
          </a:graphicData>
        </a:graphic>
      </p:graphicFrame>
      <p:sp>
        <p:nvSpPr>
          <p:cNvPr id="6" name="TextBox 5">
            <a:extLst>
              <a:ext uri="{FF2B5EF4-FFF2-40B4-BE49-F238E27FC236}">
                <a16:creationId xmlns:a16="http://schemas.microsoft.com/office/drawing/2014/main" id="{DFAB32C8-DBB4-BD26-7565-E65857E3CB3D}"/>
              </a:ext>
            </a:extLst>
          </p:cNvPr>
          <p:cNvSpPr txBox="1"/>
          <p:nvPr/>
        </p:nvSpPr>
        <p:spPr>
          <a:xfrm>
            <a:off x="364434" y="250498"/>
            <a:ext cx="11536017" cy="5909310"/>
          </a:xfrm>
          <a:prstGeom prst="rect">
            <a:avLst/>
          </a:prstGeom>
          <a:noFill/>
        </p:spPr>
        <p:txBody>
          <a:bodyPr wrap="square">
            <a:spAutoFit/>
          </a:bodyPr>
          <a:lstStyle/>
          <a:p>
            <a:pPr indent="0" algn="l">
              <a:buNone/>
            </a:pPr>
            <a:r>
              <a:rPr lang="en-US" dirty="0"/>
              <a:t>A 28-year-old patient is evaluated in the emergency department for a 5-day history of fever, chills, and diffuse joint pain. Pain began bilaterally in the ankles and the wrists and has progressed to involve both knees and elbows. The patient also reports development of a rash over their trunk within the past 24 hours. They returned 7 days ago from a trip to Jamaica.</a:t>
            </a:r>
          </a:p>
          <a:p>
            <a:pPr indent="0" algn="l">
              <a:buNone/>
            </a:pPr>
            <a:r>
              <a:rPr lang="en-US" dirty="0"/>
              <a:t>On physical examination, temperature is 39.5 °C (103.1 °F), blood pressure is 135/90 mm Hg, and pulse rate is 110/min; respiration rate is normal. Synovitis is noted bilaterally in the ankles and wrists. A patchy macular rash is present over the trunk.</a:t>
            </a:r>
          </a:p>
          <a:p>
            <a:pPr indent="0" algn="l">
              <a:buNone/>
            </a:pPr>
            <a:endParaRPr lang="en-US" dirty="0"/>
          </a:p>
          <a:p>
            <a:pPr indent="0" algn="l">
              <a:buNone/>
            </a:pPr>
            <a:endParaRPr lang="en-US" dirty="0"/>
          </a:p>
          <a:p>
            <a:pPr indent="0" algn="l">
              <a:buNone/>
            </a:pPr>
            <a:endParaRPr lang="en-US" dirty="0"/>
          </a:p>
          <a:p>
            <a:pPr indent="0" algn="l">
              <a:buNone/>
            </a:pPr>
            <a:endParaRPr lang="en-US" dirty="0"/>
          </a:p>
          <a:p>
            <a:pPr indent="0" algn="l">
              <a:buNone/>
            </a:pPr>
            <a:endParaRPr lang="en-US" dirty="0"/>
          </a:p>
          <a:p>
            <a:pPr indent="0" algn="l">
              <a:buNone/>
            </a:pPr>
            <a:endParaRPr lang="en-US" dirty="0"/>
          </a:p>
          <a:p>
            <a:pPr indent="0" algn="l">
              <a:buNone/>
            </a:pPr>
            <a:endParaRPr lang="en-US" dirty="0"/>
          </a:p>
          <a:p>
            <a:pPr indent="0" algn="l">
              <a:buNone/>
            </a:pPr>
            <a:endParaRPr lang="en-US" dirty="0"/>
          </a:p>
          <a:p>
            <a:pPr indent="0" algn="l">
              <a:buNone/>
            </a:pPr>
            <a:endParaRPr lang="en-US" dirty="0"/>
          </a:p>
          <a:p>
            <a:r>
              <a:rPr lang="en-US" dirty="0"/>
              <a:t>Which of the following is the most likely diagnosis?</a:t>
            </a:r>
          </a:p>
          <a:p>
            <a:r>
              <a:rPr lang="en-US" dirty="0"/>
              <a:t>1- Chikungunya</a:t>
            </a:r>
          </a:p>
          <a:p>
            <a:r>
              <a:rPr lang="en-US" dirty="0"/>
              <a:t>2- Dengue fever</a:t>
            </a:r>
          </a:p>
          <a:p>
            <a:r>
              <a:rPr lang="en-US" dirty="0"/>
              <a:t>3- Reactive arthritis</a:t>
            </a:r>
          </a:p>
          <a:p>
            <a:r>
              <a:rPr lang="en-US" dirty="0"/>
              <a:t>4- Yellow fever</a:t>
            </a:r>
          </a:p>
        </p:txBody>
      </p:sp>
    </p:spTree>
    <p:extLst>
      <p:ext uri="{BB962C8B-B14F-4D97-AF65-F5344CB8AC3E}">
        <p14:creationId xmlns:p14="http://schemas.microsoft.com/office/powerpoint/2010/main" val="320603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6">
                                            <p:txEl>
                                              <p:pRg st="12" end="12"/>
                                            </p:txEl>
                                          </p:spTgt>
                                        </p:tgtEl>
                                        <p:attrNameLst>
                                          <p:attrName>style.color</p:attrName>
                                        </p:attrNameLst>
                                      </p:cBhvr>
                                      <p:to>
                                        <p:clrVal>
                                          <a:srgbClr val="FF0000"/>
                                        </p:clrVal>
                                      </p:to>
                                    </p:set>
                                    <p:set>
                                      <p:cBhvr>
                                        <p:cTn id="7" dur="500" fill="hold"/>
                                        <p:tgtEl>
                                          <p:spTgt spid="6">
                                            <p:txEl>
                                              <p:pRg st="12" end="12"/>
                                            </p:txEl>
                                          </p:spTgt>
                                        </p:tgtEl>
                                        <p:attrNameLst>
                                          <p:attrName>fillcolor</p:attrName>
                                        </p:attrNameLst>
                                      </p:cBhvr>
                                      <p:to>
                                        <p:clrVal>
                                          <a:srgbClr val="FF0000"/>
                                        </p:clrVal>
                                      </p:to>
                                    </p:set>
                                    <p:set>
                                      <p:cBhvr>
                                        <p:cTn id="8" dur="500" fill="hold"/>
                                        <p:tgtEl>
                                          <p:spTgt spid="6">
                                            <p:txEl>
                                              <p:pRg st="12" end="1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9D9D-A854-9402-8B55-E1547E6DAD39}"/>
              </a:ext>
            </a:extLst>
          </p:cNvPr>
          <p:cNvSpPr>
            <a:spLocks noGrp="1"/>
          </p:cNvSpPr>
          <p:nvPr>
            <p:ph type="title"/>
          </p:nvPr>
        </p:nvSpPr>
        <p:spPr>
          <a:xfrm>
            <a:off x="838200" y="365125"/>
            <a:ext cx="10515600" cy="840823"/>
          </a:xfrm>
        </p:spPr>
        <p:txBody>
          <a:bodyPr/>
          <a:lstStyle/>
          <a:p>
            <a:r>
              <a:rPr lang="en-US" dirty="0">
                <a:solidFill>
                  <a:srgbClr val="FF0000"/>
                </a:solidFill>
              </a:rPr>
              <a:t>Chikungunya</a:t>
            </a:r>
          </a:p>
        </p:txBody>
      </p:sp>
      <p:sp>
        <p:nvSpPr>
          <p:cNvPr id="3" name="Content Placeholder 2">
            <a:extLst>
              <a:ext uri="{FF2B5EF4-FFF2-40B4-BE49-F238E27FC236}">
                <a16:creationId xmlns:a16="http://schemas.microsoft.com/office/drawing/2014/main" id="{48736A7F-76CB-D6E9-EC79-9D7F7F9CB78B}"/>
              </a:ext>
            </a:extLst>
          </p:cNvPr>
          <p:cNvSpPr>
            <a:spLocks noGrp="1"/>
          </p:cNvSpPr>
          <p:nvPr>
            <p:ph idx="1"/>
          </p:nvPr>
        </p:nvSpPr>
        <p:spPr>
          <a:xfrm>
            <a:off x="838200" y="1305339"/>
            <a:ext cx="10515600" cy="4871624"/>
          </a:xfrm>
        </p:spPr>
        <p:txBody>
          <a:bodyPr>
            <a:normAutofit fontScale="85000" lnSpcReduction="20000"/>
          </a:bodyPr>
          <a:lstStyle/>
          <a:p>
            <a:r>
              <a:rPr lang="en-US" dirty="0"/>
              <a:t>The most likely diagnosis is chikungunya virus infection (</a:t>
            </a:r>
            <a:r>
              <a:rPr lang="en-US" b="1" dirty="0"/>
              <a:t>Option A</a:t>
            </a:r>
            <a:r>
              <a:rPr lang="en-US" dirty="0"/>
              <a:t>). Chikungunya is </a:t>
            </a:r>
            <a:r>
              <a:rPr lang="en-US" dirty="0">
                <a:solidFill>
                  <a:srgbClr val="FF0000"/>
                </a:solidFill>
              </a:rPr>
              <a:t>transmitted by the mosquito vectors </a:t>
            </a:r>
            <a:r>
              <a:rPr lang="en-US" i="1" dirty="0">
                <a:solidFill>
                  <a:srgbClr val="FF0000"/>
                </a:solidFill>
              </a:rPr>
              <a:t>Aedes aegypti</a:t>
            </a:r>
            <a:r>
              <a:rPr lang="en-US" dirty="0">
                <a:solidFill>
                  <a:srgbClr val="FF0000"/>
                </a:solidFill>
              </a:rPr>
              <a:t> and </a:t>
            </a:r>
            <a:r>
              <a:rPr lang="en-US" i="1" dirty="0">
                <a:solidFill>
                  <a:srgbClr val="FF0000"/>
                </a:solidFill>
              </a:rPr>
              <a:t>Aedes albopictus</a:t>
            </a:r>
            <a:r>
              <a:rPr lang="en-US" dirty="0"/>
              <a:t>. Outbreaks of infection have occurred in </a:t>
            </a:r>
            <a:r>
              <a:rPr lang="en-US" dirty="0">
                <a:solidFill>
                  <a:srgbClr val="0070C0"/>
                </a:solidFill>
              </a:rPr>
              <a:t>Africa, Asia, the Indian and Pacific Ocean islands, and the Caribbean</a:t>
            </a:r>
            <a:r>
              <a:rPr lang="en-US" dirty="0"/>
              <a:t>. A live-attenuated chikungunya vaccine is available and is recommended for patients aged 18 years and older traveling to an area with a chikungunya outbreak. The incubation period is between 3 and 7 days, and primary symptoms include fever, malaise, and joint pain. </a:t>
            </a:r>
            <a:r>
              <a:rPr lang="en-US" b="1" u="sng" dirty="0">
                <a:solidFill>
                  <a:srgbClr val="00B050"/>
                </a:solidFill>
              </a:rPr>
              <a:t>Arthralgia is a predominant feature</a:t>
            </a:r>
            <a:r>
              <a:rPr lang="en-US" u="sng" dirty="0"/>
              <a:t> </a:t>
            </a:r>
            <a:r>
              <a:rPr lang="en-US" dirty="0"/>
              <a:t>of chikungunya and is usually bilateral and symmetric, more often involving the distal than the proximal joints. Pain may be intense and disabling, and synovitis and joint effusion may be present on examination. </a:t>
            </a:r>
            <a:r>
              <a:rPr lang="en-US" dirty="0">
                <a:solidFill>
                  <a:srgbClr val="7030A0"/>
                </a:solidFill>
              </a:rPr>
              <a:t>Approximately 50% of patients will have a macular or maculopapular </a:t>
            </a:r>
            <a:r>
              <a:rPr lang="en-US" b="1" u="sng" dirty="0">
                <a:solidFill>
                  <a:srgbClr val="7030A0"/>
                </a:solidFill>
              </a:rPr>
              <a:t>rash</a:t>
            </a:r>
            <a:r>
              <a:rPr lang="en-US" dirty="0">
                <a:solidFill>
                  <a:srgbClr val="7030A0"/>
                </a:solidFill>
              </a:rPr>
              <a:t> </a:t>
            </a:r>
            <a:r>
              <a:rPr lang="en-US" dirty="0"/>
              <a:t>that usually starts on day 3 of illness, beginning on the limbs and trunk and potentially involving the face. Patients can have </a:t>
            </a:r>
            <a:r>
              <a:rPr lang="en-US" dirty="0">
                <a:solidFill>
                  <a:srgbClr val="FF0000"/>
                </a:solidFill>
              </a:rPr>
              <a:t>leukopenia</a:t>
            </a:r>
            <a:r>
              <a:rPr lang="en-US" dirty="0"/>
              <a:t>, </a:t>
            </a:r>
            <a:r>
              <a:rPr lang="en-US" dirty="0">
                <a:solidFill>
                  <a:srgbClr val="FF0000"/>
                </a:solidFill>
              </a:rPr>
              <a:t>thrombocytopenia</a:t>
            </a:r>
            <a:r>
              <a:rPr lang="en-US" dirty="0"/>
              <a:t>, and </a:t>
            </a:r>
            <a:r>
              <a:rPr lang="en-US" dirty="0">
                <a:solidFill>
                  <a:srgbClr val="FF0000"/>
                </a:solidFill>
              </a:rPr>
              <a:t>elevated</a:t>
            </a:r>
            <a:r>
              <a:rPr lang="en-US" dirty="0"/>
              <a:t> </a:t>
            </a:r>
            <a:r>
              <a:rPr lang="en-US" dirty="0">
                <a:solidFill>
                  <a:srgbClr val="FF0000"/>
                </a:solidFill>
              </a:rPr>
              <a:t>aminotransferase</a:t>
            </a:r>
            <a:r>
              <a:rPr lang="en-US" dirty="0"/>
              <a:t> </a:t>
            </a:r>
            <a:r>
              <a:rPr lang="en-US" dirty="0">
                <a:solidFill>
                  <a:srgbClr val="FF0000"/>
                </a:solidFill>
              </a:rPr>
              <a:t>levels</a:t>
            </a:r>
            <a:r>
              <a:rPr lang="en-US" dirty="0"/>
              <a:t>. Severe disease is uncommon. Acute disease usually resolves spontaneously within 7 days, but patients can develop chronic arthritis months to years after infection, which can be debilitating.</a:t>
            </a:r>
          </a:p>
        </p:txBody>
      </p:sp>
    </p:spTree>
    <p:extLst>
      <p:ext uri="{BB962C8B-B14F-4D97-AF65-F5344CB8AC3E}">
        <p14:creationId xmlns:p14="http://schemas.microsoft.com/office/powerpoint/2010/main" val="1599842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DDC434-AB30-9D0C-F40D-9E53A1DDDF06}"/>
              </a:ext>
            </a:extLst>
          </p:cNvPr>
          <p:cNvSpPr>
            <a:spLocks noGrp="1"/>
          </p:cNvSpPr>
          <p:nvPr>
            <p:ph idx="1"/>
          </p:nvPr>
        </p:nvSpPr>
        <p:spPr>
          <a:xfrm>
            <a:off x="374374" y="334755"/>
            <a:ext cx="11347174" cy="6138932"/>
          </a:xfrm>
        </p:spPr>
        <p:txBody>
          <a:bodyPr>
            <a:normAutofit fontScale="92500" lnSpcReduction="10000"/>
          </a:bodyPr>
          <a:lstStyle/>
          <a:p>
            <a:r>
              <a:rPr lang="en-US" dirty="0">
                <a:solidFill>
                  <a:srgbClr val="FF0000"/>
                </a:solidFill>
              </a:rPr>
              <a:t>Dengue fever </a:t>
            </a:r>
            <a:r>
              <a:rPr lang="en-US" dirty="0"/>
              <a:t>(</a:t>
            </a:r>
            <a:r>
              <a:rPr lang="en-US" b="1" dirty="0"/>
              <a:t>Option B</a:t>
            </a:r>
            <a:r>
              <a:rPr lang="en-US" dirty="0"/>
              <a:t>) is carried by the </a:t>
            </a:r>
            <a:r>
              <a:rPr lang="en-US" dirty="0">
                <a:solidFill>
                  <a:srgbClr val="FF0000"/>
                </a:solidFill>
              </a:rPr>
              <a:t>same mosquitoes </a:t>
            </a:r>
            <a:r>
              <a:rPr lang="en-US" dirty="0"/>
              <a:t>as chikungunya, and thus has a </a:t>
            </a:r>
            <a:r>
              <a:rPr lang="en-US" dirty="0">
                <a:solidFill>
                  <a:srgbClr val="FF0000"/>
                </a:solidFill>
              </a:rPr>
              <a:t>similar geographic distribution</a:t>
            </a:r>
            <a:r>
              <a:rPr lang="en-US" dirty="0"/>
              <a:t>. Infected patients may be asymptomatic or have an acute febrile illness associated with </a:t>
            </a:r>
            <a:r>
              <a:rPr lang="en-US" b="1" u="sng" dirty="0">
                <a:solidFill>
                  <a:srgbClr val="FF0000"/>
                </a:solidFill>
              </a:rPr>
              <a:t>frontal headache, retro-orbital pain, and myalgia; severe lumbosacral pain </a:t>
            </a:r>
            <a:r>
              <a:rPr lang="en-US" dirty="0"/>
              <a:t>is characteristic. A transient maculopapular rash may be present. Arthritis is more severe and synovitis is more likely with chikungunya, whereas dengue can progress to </a:t>
            </a:r>
            <a:r>
              <a:rPr lang="en-US" dirty="0">
                <a:solidFill>
                  <a:srgbClr val="FF0000"/>
                </a:solidFill>
              </a:rPr>
              <a:t>hemorrhagic shock</a:t>
            </a:r>
            <a:r>
              <a:rPr lang="en-US" dirty="0"/>
              <a:t>. </a:t>
            </a:r>
            <a:r>
              <a:rPr lang="en-US" b="1" dirty="0">
                <a:solidFill>
                  <a:srgbClr val="FF0000"/>
                </a:solidFill>
              </a:rPr>
              <a:t>Elevated CPK is commonly noted.</a:t>
            </a:r>
            <a:r>
              <a:rPr lang="en-US" dirty="0"/>
              <a:t> This patient's symptoms are more consistent with chikungunya. </a:t>
            </a:r>
          </a:p>
          <a:p>
            <a:r>
              <a:rPr lang="en-US" dirty="0">
                <a:solidFill>
                  <a:srgbClr val="00B050"/>
                </a:solidFill>
              </a:rPr>
              <a:t>Reactive arthritis </a:t>
            </a:r>
            <a:r>
              <a:rPr lang="en-US" dirty="0"/>
              <a:t>(</a:t>
            </a:r>
            <a:r>
              <a:rPr lang="en-US" b="1" dirty="0"/>
              <a:t>Option C</a:t>
            </a:r>
            <a:r>
              <a:rPr lang="en-US" dirty="0"/>
              <a:t>) arises </a:t>
            </a:r>
            <a:r>
              <a:rPr lang="en-US" dirty="0">
                <a:solidFill>
                  <a:srgbClr val="00B050"/>
                </a:solidFill>
              </a:rPr>
              <a:t>after an infection</a:t>
            </a:r>
            <a:r>
              <a:rPr lang="en-US" dirty="0"/>
              <a:t>, usually an </a:t>
            </a:r>
            <a:r>
              <a:rPr lang="en-US" dirty="0">
                <a:solidFill>
                  <a:srgbClr val="00B050"/>
                </a:solidFill>
              </a:rPr>
              <a:t>enteric or genitourinary infection</a:t>
            </a:r>
            <a:r>
              <a:rPr lang="en-US" dirty="0"/>
              <a:t>. Joint pain is usually an acute, asymmetric </a:t>
            </a:r>
            <a:r>
              <a:rPr lang="en-US" dirty="0" err="1"/>
              <a:t>oligoarthritis</a:t>
            </a:r>
            <a:r>
              <a:rPr lang="en-US" dirty="0"/>
              <a:t>, often affecting the knee. </a:t>
            </a:r>
            <a:r>
              <a:rPr lang="en-US" dirty="0">
                <a:solidFill>
                  <a:srgbClr val="00B050"/>
                </a:solidFill>
              </a:rPr>
              <a:t>Reactive arthritis does not present with fever or rash.</a:t>
            </a:r>
          </a:p>
          <a:p>
            <a:r>
              <a:rPr lang="en-US" dirty="0">
                <a:solidFill>
                  <a:srgbClr val="FFC000"/>
                </a:solidFill>
              </a:rPr>
              <a:t>Yellow fever </a:t>
            </a:r>
            <a:r>
              <a:rPr lang="en-US" dirty="0"/>
              <a:t>(</a:t>
            </a:r>
            <a:r>
              <a:rPr lang="en-US" b="1" dirty="0"/>
              <a:t>Option D</a:t>
            </a:r>
            <a:r>
              <a:rPr lang="en-US" dirty="0"/>
              <a:t>) is an arthropod-borne infection also carried by the </a:t>
            </a:r>
            <a:r>
              <a:rPr lang="en-US" dirty="0">
                <a:solidFill>
                  <a:srgbClr val="FFC000"/>
                </a:solidFill>
              </a:rPr>
              <a:t>same mosquito </a:t>
            </a:r>
            <a:r>
              <a:rPr lang="en-US" dirty="0"/>
              <a:t>species as chikungunya and dengue fever. Patients with yellow fever typically have fever, malaise, and headache; over the course of a few days, progression to </a:t>
            </a:r>
            <a:r>
              <a:rPr lang="en-US" dirty="0">
                <a:solidFill>
                  <a:srgbClr val="FFC000"/>
                </a:solidFill>
              </a:rPr>
              <a:t>acute hepatitis </a:t>
            </a:r>
            <a:r>
              <a:rPr lang="en-US" dirty="0"/>
              <a:t>with nausea, vomiting, epigastric pain, and </a:t>
            </a:r>
            <a:r>
              <a:rPr lang="en-US" dirty="0">
                <a:solidFill>
                  <a:srgbClr val="FFC000"/>
                </a:solidFill>
              </a:rPr>
              <a:t>jaundice</a:t>
            </a:r>
            <a:r>
              <a:rPr lang="en-US" dirty="0"/>
              <a:t> will occur. This patient's primary symptom of joint pain is not consistent with yellow fever, nor is yellow fever present in Jamaica.</a:t>
            </a:r>
          </a:p>
          <a:p>
            <a:endParaRPr lang="en-US" dirty="0"/>
          </a:p>
        </p:txBody>
      </p:sp>
    </p:spTree>
    <p:extLst>
      <p:ext uri="{BB962C8B-B14F-4D97-AF65-F5344CB8AC3E}">
        <p14:creationId xmlns:p14="http://schemas.microsoft.com/office/powerpoint/2010/main" val="1140157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B523BC6-D977-D6F9-1E6E-4DBAA0F5594D}"/>
              </a:ext>
            </a:extLst>
          </p:cNvPr>
          <p:cNvGraphicFramePr>
            <a:graphicFrameLocks noGrp="1"/>
          </p:cNvGraphicFramePr>
          <p:nvPr>
            <p:ph idx="1"/>
            <p:extLst>
              <p:ext uri="{D42A27DB-BD31-4B8C-83A1-F6EECF244321}">
                <p14:modId xmlns:p14="http://schemas.microsoft.com/office/powerpoint/2010/main" val="723738939"/>
              </p:ext>
            </p:extLst>
          </p:nvPr>
        </p:nvGraphicFramePr>
        <p:xfrm>
          <a:off x="510209" y="2258632"/>
          <a:ext cx="11257722" cy="2011680"/>
        </p:xfrm>
        <a:graphic>
          <a:graphicData uri="http://schemas.openxmlformats.org/drawingml/2006/table">
            <a:tbl>
              <a:tblPr>
                <a:tableStyleId>{5C22544A-7EE6-4342-B048-85BDC9FD1C3A}</a:tableStyleId>
              </a:tblPr>
              <a:tblGrid>
                <a:gridCol w="3752574">
                  <a:extLst>
                    <a:ext uri="{9D8B030D-6E8A-4147-A177-3AD203B41FA5}">
                      <a16:colId xmlns:a16="http://schemas.microsoft.com/office/drawing/2014/main" val="1609240820"/>
                    </a:ext>
                  </a:extLst>
                </a:gridCol>
                <a:gridCol w="3752574">
                  <a:extLst>
                    <a:ext uri="{9D8B030D-6E8A-4147-A177-3AD203B41FA5}">
                      <a16:colId xmlns:a16="http://schemas.microsoft.com/office/drawing/2014/main" val="1626900975"/>
                    </a:ext>
                  </a:extLst>
                </a:gridCol>
                <a:gridCol w="3752574">
                  <a:extLst>
                    <a:ext uri="{9D8B030D-6E8A-4147-A177-3AD203B41FA5}">
                      <a16:colId xmlns:a16="http://schemas.microsoft.com/office/drawing/2014/main" val="3479972630"/>
                    </a:ext>
                  </a:extLst>
                </a:gridCol>
              </a:tblGrid>
              <a:tr h="0">
                <a:tc gridSpan="3">
                  <a:txBody>
                    <a:bodyPr/>
                    <a:lstStyle/>
                    <a:p>
                      <a:pPr fontAlgn="t">
                        <a:buNone/>
                      </a:pPr>
                      <a:r>
                        <a:rPr lang="en-US">
                          <a:effectLst/>
                        </a:rPr>
                        <a:t>Laboratory studies:</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867980"/>
                  </a:ext>
                </a:extLst>
              </a:tr>
              <a:tr h="0">
                <a:tc>
                  <a:txBody>
                    <a:bodyPr/>
                    <a:lstStyle/>
                    <a:p>
                      <a:pPr marL="0" marR="0" fontAlgn="t">
                        <a:buNone/>
                      </a:pPr>
                      <a:r>
                        <a:rPr lang="en-US">
                          <a:effectLst/>
                        </a:rPr>
                        <a:t>Hemoglobin</a:t>
                      </a:r>
                      <a:endParaRPr lang="en-US">
                        <a:solidFill>
                          <a:srgbClr val="15171A"/>
                        </a:solidFill>
                        <a:effectLst/>
                      </a:endParaRPr>
                    </a:p>
                  </a:txBody>
                  <a:tcPr/>
                </a:tc>
                <a:tc>
                  <a:txBody>
                    <a:bodyPr/>
                    <a:lstStyle/>
                    <a:p>
                      <a:pPr marL="0" marR="0" fontAlgn="t">
                        <a:buNone/>
                      </a:pPr>
                      <a:r>
                        <a:rPr lang="en-US">
                          <a:effectLst/>
                        </a:rPr>
                        <a:t>14.2 g/dL (142 g/L)</a:t>
                      </a:r>
                      <a:endParaRPr lang="en-US">
                        <a:solidFill>
                          <a:srgbClr val="15171A"/>
                        </a:solidFill>
                        <a:effectLst/>
                      </a:endParaRPr>
                    </a:p>
                  </a:txBody>
                  <a:tcPr/>
                </a:tc>
                <a:tc>
                  <a:txBody>
                    <a:bodyPr/>
                    <a:lstStyle/>
                    <a:p>
                      <a:pPr fontAlgn="t">
                        <a:buNone/>
                      </a:pPr>
                      <a:endParaRPr lang="en-US">
                        <a:solidFill>
                          <a:srgbClr val="15171A"/>
                        </a:solidFill>
                        <a:effectLst/>
                      </a:endParaRPr>
                    </a:p>
                  </a:txBody>
                  <a:tcPr/>
                </a:tc>
                <a:extLst>
                  <a:ext uri="{0D108BD9-81ED-4DB2-BD59-A6C34878D82A}">
                    <a16:rowId xmlns:a16="http://schemas.microsoft.com/office/drawing/2014/main" val="2812370927"/>
                  </a:ext>
                </a:extLst>
              </a:tr>
              <a:tr h="235317">
                <a:tc>
                  <a:txBody>
                    <a:bodyPr/>
                    <a:lstStyle/>
                    <a:p>
                      <a:pPr marL="0" marR="0" fontAlgn="t">
                        <a:buNone/>
                      </a:pPr>
                      <a:r>
                        <a:rPr lang="en-US">
                          <a:effectLst/>
                        </a:rPr>
                        <a:t>Leukocyte count</a:t>
                      </a:r>
                      <a:endParaRPr lang="en-US">
                        <a:solidFill>
                          <a:srgbClr val="15171A"/>
                        </a:solidFill>
                        <a:effectLst/>
                      </a:endParaRPr>
                    </a:p>
                  </a:txBody>
                  <a:tcPr/>
                </a:tc>
                <a:tc>
                  <a:txBody>
                    <a:bodyPr/>
                    <a:lstStyle/>
                    <a:p>
                      <a:pPr marL="0" marR="0" fontAlgn="t">
                        <a:buNone/>
                      </a:pPr>
                      <a:r>
                        <a:rPr lang="en-US">
                          <a:effectLst/>
                        </a:rPr>
                        <a:t>12,500/µL (12.5 × 10</a:t>
                      </a:r>
                      <a:r>
                        <a:rPr lang="en-US" baseline="30000">
                          <a:effectLst/>
                        </a:rPr>
                        <a:t>9</a:t>
                      </a:r>
                      <a:r>
                        <a:rPr lang="en-US">
                          <a:effectLst/>
                        </a:rPr>
                        <a:t>/L) with 75% lymphocytes; atypical lymphocytes seen</a:t>
                      </a:r>
                      <a:endParaRPr lang="en-US">
                        <a:solidFill>
                          <a:srgbClr val="15171A"/>
                        </a:solidFill>
                        <a:effectLst/>
                      </a:endParaRPr>
                    </a:p>
                  </a:txBody>
                  <a:tcPr/>
                </a:tc>
                <a:tc>
                  <a:txBody>
                    <a:bodyPr/>
                    <a:lstStyle/>
                    <a:p>
                      <a:pPr marL="0" marR="0" algn="ctr" fontAlgn="t">
                        <a:buNone/>
                      </a:pPr>
                      <a:r>
                        <a:rPr lang="en-US" dirty="0">
                          <a:effectLst/>
                        </a:rPr>
                        <a:t>H</a:t>
                      </a:r>
                      <a:endParaRPr lang="en-US" dirty="0">
                        <a:solidFill>
                          <a:srgbClr val="15171A"/>
                        </a:solidFill>
                        <a:effectLst/>
                      </a:endParaRPr>
                    </a:p>
                  </a:txBody>
                  <a:tcPr/>
                </a:tc>
                <a:extLst>
                  <a:ext uri="{0D108BD9-81ED-4DB2-BD59-A6C34878D82A}">
                    <a16:rowId xmlns:a16="http://schemas.microsoft.com/office/drawing/2014/main" val="8210094"/>
                  </a:ext>
                </a:extLst>
              </a:tr>
              <a:tr h="0">
                <a:tc>
                  <a:txBody>
                    <a:bodyPr/>
                    <a:lstStyle/>
                    <a:p>
                      <a:pPr marL="0" marR="0" fontAlgn="t">
                        <a:buNone/>
                      </a:pPr>
                      <a:r>
                        <a:rPr lang="en-US">
                          <a:effectLst/>
                        </a:rPr>
                        <a:t>Platelet count</a:t>
                      </a:r>
                      <a:endParaRPr lang="en-US">
                        <a:solidFill>
                          <a:srgbClr val="15171A"/>
                        </a:solidFill>
                        <a:effectLst/>
                      </a:endParaRPr>
                    </a:p>
                  </a:txBody>
                  <a:tcPr/>
                </a:tc>
                <a:tc>
                  <a:txBody>
                    <a:bodyPr/>
                    <a:lstStyle/>
                    <a:p>
                      <a:pPr marL="0" marR="0" fontAlgn="t">
                        <a:buNone/>
                      </a:pPr>
                      <a:r>
                        <a:rPr lang="en-US">
                          <a:effectLst/>
                        </a:rPr>
                        <a:t>315,000/μL (315 × 10</a:t>
                      </a:r>
                      <a:r>
                        <a:rPr lang="en-US" baseline="30000">
                          <a:effectLst/>
                        </a:rPr>
                        <a:t>9</a:t>
                      </a:r>
                      <a:r>
                        <a:rPr lang="en-US">
                          <a:effectLst/>
                        </a:rPr>
                        <a:t>/L)</a:t>
                      </a:r>
                      <a:endParaRPr lang="en-US">
                        <a:solidFill>
                          <a:srgbClr val="15171A"/>
                        </a:solidFill>
                        <a:effectLst/>
                      </a:endParaRPr>
                    </a:p>
                  </a:txBody>
                  <a:tcPr/>
                </a:tc>
                <a:tc>
                  <a:txBody>
                    <a:bodyPr/>
                    <a:lstStyle/>
                    <a:p>
                      <a:pPr fontAlgn="t">
                        <a:buNone/>
                      </a:pPr>
                      <a:endParaRPr lang="en-US" dirty="0">
                        <a:solidFill>
                          <a:srgbClr val="15171A"/>
                        </a:solidFill>
                        <a:effectLst/>
                      </a:endParaRPr>
                    </a:p>
                  </a:txBody>
                  <a:tcPr/>
                </a:tc>
                <a:extLst>
                  <a:ext uri="{0D108BD9-81ED-4DB2-BD59-A6C34878D82A}">
                    <a16:rowId xmlns:a16="http://schemas.microsoft.com/office/drawing/2014/main" val="2021434137"/>
                  </a:ext>
                </a:extLst>
              </a:tr>
            </a:tbl>
          </a:graphicData>
        </a:graphic>
      </p:graphicFrame>
      <p:sp>
        <p:nvSpPr>
          <p:cNvPr id="6" name="TextBox 5">
            <a:extLst>
              <a:ext uri="{FF2B5EF4-FFF2-40B4-BE49-F238E27FC236}">
                <a16:creationId xmlns:a16="http://schemas.microsoft.com/office/drawing/2014/main" id="{420D2D7E-C6D9-4F0D-1E52-63124B51E268}"/>
              </a:ext>
            </a:extLst>
          </p:cNvPr>
          <p:cNvSpPr txBox="1"/>
          <p:nvPr/>
        </p:nvSpPr>
        <p:spPr>
          <a:xfrm>
            <a:off x="304799" y="238542"/>
            <a:ext cx="11814313" cy="2031325"/>
          </a:xfrm>
          <a:prstGeom prst="rect">
            <a:avLst/>
          </a:prstGeom>
          <a:noFill/>
        </p:spPr>
        <p:txBody>
          <a:bodyPr wrap="square">
            <a:spAutoFit/>
          </a:bodyPr>
          <a:lstStyle/>
          <a:p>
            <a:pPr indent="0" algn="l">
              <a:buNone/>
            </a:pPr>
            <a:r>
              <a:rPr lang="en-US" sz="1800" b="0" i="0" dirty="0">
                <a:solidFill>
                  <a:schemeClr val="tx1"/>
                </a:solidFill>
                <a:effectLst/>
                <a:latin typeface="+mn-lt"/>
              </a:rPr>
              <a:t>An 18-year-old woman is evaluated for a 5-day history of fever, night sweats, sore throat and malaise. She is up to date with her vaccines and has no recent travel. Medical history is otherwise unremarkable, and she takes no medications.</a:t>
            </a:r>
          </a:p>
          <a:p>
            <a:pPr indent="0" algn="l">
              <a:buNone/>
            </a:pPr>
            <a:r>
              <a:rPr lang="en-US" sz="1800" b="0" i="0" dirty="0">
                <a:solidFill>
                  <a:schemeClr val="tx1"/>
                </a:solidFill>
                <a:effectLst/>
                <a:latin typeface="+mn-lt"/>
              </a:rPr>
              <a:t>On physical examination, temperature is 39.0 °C (102.2 °F), blood pressure is 137/84 mm Hg, pulse rate is 92/min, and respiration rate is 22/min. She is oriented and in no acute distress. Neck examination reveals bilateral tender lymphadenopathy. No tonsillar exudates are seen. No crackles are heard on lung examination. Abdominal palpation reveals splenomegaly.</a:t>
            </a:r>
          </a:p>
          <a:p>
            <a:pPr indent="0" algn="l">
              <a:buNone/>
            </a:pPr>
            <a:r>
              <a:rPr lang="en-US" sz="1800" b="0" i="0" dirty="0">
                <a:solidFill>
                  <a:schemeClr val="tx1"/>
                </a:solidFill>
                <a:effectLst/>
                <a:latin typeface="+mn-lt"/>
              </a:rPr>
              <a:t>A rapid heterophile antibody test is positive, and a rapid streptococcal antigen test is negative.</a:t>
            </a:r>
            <a:endParaRPr lang="en-US" sz="1800" b="0" i="0" dirty="0">
              <a:solidFill>
                <a:srgbClr val="181D23"/>
              </a:solidFill>
              <a:effectLst/>
              <a:latin typeface="Open Sans" panose="020B0606030504020204" pitchFamily="34" charset="0"/>
            </a:endParaRPr>
          </a:p>
        </p:txBody>
      </p:sp>
      <p:sp>
        <p:nvSpPr>
          <p:cNvPr id="8" name="TextBox 7">
            <a:extLst>
              <a:ext uri="{FF2B5EF4-FFF2-40B4-BE49-F238E27FC236}">
                <a16:creationId xmlns:a16="http://schemas.microsoft.com/office/drawing/2014/main" id="{A273912D-5A64-D9A0-F645-BE284E1030DE}"/>
              </a:ext>
            </a:extLst>
          </p:cNvPr>
          <p:cNvSpPr txBox="1"/>
          <p:nvPr/>
        </p:nvSpPr>
        <p:spPr>
          <a:xfrm>
            <a:off x="304799" y="4499250"/>
            <a:ext cx="10283688" cy="1754326"/>
          </a:xfrm>
          <a:prstGeom prst="rect">
            <a:avLst/>
          </a:prstGeom>
          <a:noFill/>
        </p:spPr>
        <p:txBody>
          <a:bodyPr wrap="square">
            <a:spAutoFit/>
          </a:bodyPr>
          <a:lstStyle/>
          <a:p>
            <a:r>
              <a:rPr lang="en-US" dirty="0"/>
              <a:t>What is the most appropriate management?</a:t>
            </a:r>
          </a:p>
          <a:p>
            <a:endParaRPr lang="en-US" dirty="0"/>
          </a:p>
          <a:p>
            <a:r>
              <a:rPr lang="en-US" dirty="0"/>
              <a:t>1- Abdominal ultrasonography</a:t>
            </a:r>
          </a:p>
          <a:p>
            <a:r>
              <a:rPr lang="en-US" dirty="0"/>
              <a:t>2- Penicillin V</a:t>
            </a:r>
          </a:p>
          <a:p>
            <a:r>
              <a:rPr lang="en-US" dirty="0"/>
              <a:t>3- Prednisone</a:t>
            </a:r>
          </a:p>
          <a:p>
            <a:r>
              <a:rPr lang="en-US" dirty="0"/>
              <a:t>4- Supportive care</a:t>
            </a:r>
          </a:p>
        </p:txBody>
      </p:sp>
    </p:spTree>
    <p:extLst>
      <p:ext uri="{BB962C8B-B14F-4D97-AF65-F5344CB8AC3E}">
        <p14:creationId xmlns:p14="http://schemas.microsoft.com/office/powerpoint/2010/main" val="243871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8">
                                            <p:txEl>
                                              <p:pRg st="5" end="5"/>
                                            </p:txEl>
                                          </p:spTgt>
                                        </p:tgtEl>
                                        <p:attrNameLst>
                                          <p:attrName>style.color</p:attrName>
                                        </p:attrNameLst>
                                      </p:cBhvr>
                                      <p:to>
                                        <p:clrVal>
                                          <a:srgbClr val="FF0000"/>
                                        </p:clrVal>
                                      </p:to>
                                    </p:set>
                                    <p:set>
                                      <p:cBhvr>
                                        <p:cTn id="7" dur="500" fill="hold"/>
                                        <p:tgtEl>
                                          <p:spTgt spid="8">
                                            <p:txEl>
                                              <p:pRg st="5" end="5"/>
                                            </p:txEl>
                                          </p:spTgt>
                                        </p:tgtEl>
                                        <p:attrNameLst>
                                          <p:attrName>fillcolor</p:attrName>
                                        </p:attrNameLst>
                                      </p:cBhvr>
                                      <p:to>
                                        <p:clrVal>
                                          <a:srgbClr val="FF0000"/>
                                        </p:clrVal>
                                      </p:to>
                                    </p:set>
                                    <p:set>
                                      <p:cBhvr>
                                        <p:cTn id="8" dur="500" fill="hold"/>
                                        <p:tgtEl>
                                          <p:spTgt spid="8">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41CA-9DDC-02DA-69A9-49FDA9F253D6}"/>
              </a:ext>
            </a:extLst>
          </p:cNvPr>
          <p:cNvSpPr>
            <a:spLocks noGrp="1"/>
          </p:cNvSpPr>
          <p:nvPr>
            <p:ph type="title"/>
          </p:nvPr>
        </p:nvSpPr>
        <p:spPr>
          <a:xfrm>
            <a:off x="838200" y="365126"/>
            <a:ext cx="10515600" cy="628788"/>
          </a:xfrm>
        </p:spPr>
        <p:txBody>
          <a:bodyPr>
            <a:normAutofit fontScale="90000"/>
          </a:bodyPr>
          <a:lstStyle/>
          <a:p>
            <a:r>
              <a:rPr lang="en-US" dirty="0">
                <a:solidFill>
                  <a:srgbClr val="FF0000"/>
                </a:solidFill>
              </a:rPr>
              <a:t>EBV</a:t>
            </a:r>
          </a:p>
        </p:txBody>
      </p:sp>
      <p:sp>
        <p:nvSpPr>
          <p:cNvPr id="3" name="Content Placeholder 2">
            <a:extLst>
              <a:ext uri="{FF2B5EF4-FFF2-40B4-BE49-F238E27FC236}">
                <a16:creationId xmlns:a16="http://schemas.microsoft.com/office/drawing/2014/main" id="{24EDA783-C3B6-D3C1-00D3-CC40DAA4315E}"/>
              </a:ext>
            </a:extLst>
          </p:cNvPr>
          <p:cNvSpPr>
            <a:spLocks noGrp="1"/>
          </p:cNvSpPr>
          <p:nvPr>
            <p:ph idx="1"/>
          </p:nvPr>
        </p:nvSpPr>
        <p:spPr>
          <a:xfrm>
            <a:off x="838200" y="1225826"/>
            <a:ext cx="10515600" cy="4951137"/>
          </a:xfrm>
        </p:spPr>
        <p:txBody>
          <a:bodyPr>
            <a:normAutofit fontScale="92500" lnSpcReduction="10000"/>
          </a:bodyPr>
          <a:lstStyle/>
          <a:p>
            <a:r>
              <a:rPr lang="en-US" dirty="0"/>
              <a:t>The most appropriate management is supportive care (</a:t>
            </a:r>
            <a:r>
              <a:rPr lang="en-US" b="1" dirty="0"/>
              <a:t>Option D</a:t>
            </a:r>
            <a:r>
              <a:rPr lang="en-US" dirty="0"/>
              <a:t>). This patient's clinical presentation, presence of </a:t>
            </a:r>
            <a:r>
              <a:rPr lang="en-US" dirty="0">
                <a:solidFill>
                  <a:srgbClr val="FF0000"/>
                </a:solidFill>
              </a:rPr>
              <a:t>cervical lymphadenopathy, splenomegaly, and lymphocytosis, including atypical lymphocytes, strongly suggest </a:t>
            </a:r>
            <a:r>
              <a:rPr lang="en-US" b="1" u="sng" dirty="0">
                <a:solidFill>
                  <a:srgbClr val="FF0000"/>
                </a:solidFill>
              </a:rPr>
              <a:t>infectious mononucleosis</a:t>
            </a:r>
            <a:r>
              <a:rPr lang="en-US" dirty="0"/>
              <a:t>. </a:t>
            </a:r>
          </a:p>
          <a:p>
            <a:r>
              <a:rPr lang="en-US" dirty="0"/>
              <a:t>Diagnosis is confirmed by the </a:t>
            </a:r>
            <a:r>
              <a:rPr lang="en-US" dirty="0">
                <a:solidFill>
                  <a:srgbClr val="00B050"/>
                </a:solidFill>
              </a:rPr>
              <a:t>presence of heterophile antibodies (</a:t>
            </a:r>
            <a:r>
              <a:rPr lang="en-US" dirty="0" err="1">
                <a:solidFill>
                  <a:srgbClr val="00B050"/>
                </a:solidFill>
              </a:rPr>
              <a:t>monospot</a:t>
            </a:r>
            <a:r>
              <a:rPr lang="en-US" dirty="0">
                <a:solidFill>
                  <a:srgbClr val="00B050"/>
                </a:solidFill>
              </a:rPr>
              <a:t> test) or IgM to the Epstein-Barr virus (EBV) viral capsid antigen. </a:t>
            </a:r>
            <a:r>
              <a:rPr lang="en-US" dirty="0"/>
              <a:t>Notably, the </a:t>
            </a:r>
            <a:r>
              <a:rPr lang="en-US" dirty="0" err="1">
                <a:solidFill>
                  <a:srgbClr val="0070C0"/>
                </a:solidFill>
              </a:rPr>
              <a:t>monospot</a:t>
            </a:r>
            <a:r>
              <a:rPr lang="en-US" dirty="0">
                <a:solidFill>
                  <a:srgbClr val="0070C0"/>
                </a:solidFill>
              </a:rPr>
              <a:t> test has a lower sensitivity in patients presenting during the first week of symptoms</a:t>
            </a:r>
            <a:r>
              <a:rPr lang="en-US" dirty="0"/>
              <a:t>; these patients should undergo serologic testing for EBV and cytomegalovirus and have the </a:t>
            </a:r>
            <a:r>
              <a:rPr lang="en-US" dirty="0" err="1"/>
              <a:t>monospot</a:t>
            </a:r>
            <a:r>
              <a:rPr lang="en-US" dirty="0"/>
              <a:t> repeated later. </a:t>
            </a:r>
          </a:p>
          <a:p>
            <a:r>
              <a:rPr lang="en-US" dirty="0"/>
              <a:t>Infectious mononucleosis is managed with </a:t>
            </a:r>
            <a:r>
              <a:rPr lang="en-US" dirty="0">
                <a:solidFill>
                  <a:srgbClr val="7030A0"/>
                </a:solidFill>
              </a:rPr>
              <a:t>supportive care</a:t>
            </a:r>
            <a:r>
              <a:rPr lang="en-US" dirty="0"/>
              <a:t>. </a:t>
            </a:r>
          </a:p>
          <a:p>
            <a:r>
              <a:rPr lang="en-US" b="1" u="sng" dirty="0">
                <a:solidFill>
                  <a:schemeClr val="accent2">
                    <a:lumMod val="75000"/>
                  </a:schemeClr>
                </a:solidFill>
              </a:rPr>
              <a:t>Additionally, it is recommended to avoid contact sports for 3-4 weeks due to the possibility of splenic rupture.</a:t>
            </a:r>
          </a:p>
        </p:txBody>
      </p:sp>
    </p:spTree>
    <p:extLst>
      <p:ext uri="{BB962C8B-B14F-4D97-AF65-F5344CB8AC3E}">
        <p14:creationId xmlns:p14="http://schemas.microsoft.com/office/powerpoint/2010/main" val="1042812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008D8F-B744-0390-7E61-790F33D2D534}"/>
              </a:ext>
            </a:extLst>
          </p:cNvPr>
          <p:cNvSpPr>
            <a:spLocks noGrp="1"/>
          </p:cNvSpPr>
          <p:nvPr>
            <p:ph idx="1"/>
          </p:nvPr>
        </p:nvSpPr>
        <p:spPr>
          <a:xfrm>
            <a:off x="838200" y="510209"/>
            <a:ext cx="10515600" cy="5666754"/>
          </a:xfrm>
        </p:spPr>
        <p:txBody>
          <a:bodyPr/>
          <a:lstStyle/>
          <a:p>
            <a:r>
              <a:rPr lang="en-US" dirty="0"/>
              <a:t>A 35-year-old man is evaluated in the emergency department for a 2-day history of a painful rash on the right side of his chest. He had chickenpox as a child. He takes no medications.</a:t>
            </a:r>
          </a:p>
          <a:p>
            <a:r>
              <a:rPr lang="en-US" dirty="0"/>
              <a:t>On physical examination, vital signs are normal. He is oriented and in no acute distress. A vesicular rash over the right T4 dermatome is observed.</a:t>
            </a:r>
          </a:p>
          <a:p>
            <a:r>
              <a:rPr lang="en-US" dirty="0"/>
              <a:t>Which of the following is the most appropriate serologic test to perform next?</a:t>
            </a:r>
          </a:p>
          <a:p>
            <a:pPr marL="0" indent="0">
              <a:buNone/>
            </a:pPr>
            <a:r>
              <a:rPr lang="en-US" dirty="0"/>
              <a:t>1- Herpes simplex virus IgM and IgG</a:t>
            </a:r>
          </a:p>
          <a:p>
            <a:pPr marL="0" indent="0">
              <a:buNone/>
            </a:pPr>
            <a:r>
              <a:rPr lang="en-US" dirty="0"/>
              <a:t>2- HIV-1/2 antigen/antibody combination immunoassay</a:t>
            </a:r>
          </a:p>
          <a:p>
            <a:pPr marL="0" indent="0">
              <a:buNone/>
            </a:pPr>
            <a:r>
              <a:rPr lang="en-US" dirty="0"/>
              <a:t>3- Varicella-zoster virus IgM and IgG</a:t>
            </a:r>
          </a:p>
          <a:p>
            <a:pPr marL="0" indent="0">
              <a:buNone/>
            </a:pPr>
            <a:r>
              <a:rPr lang="en-US" dirty="0"/>
              <a:t>4- No serologic testing</a:t>
            </a:r>
          </a:p>
          <a:p>
            <a:endParaRPr lang="en-US" dirty="0"/>
          </a:p>
        </p:txBody>
      </p:sp>
    </p:spTree>
    <p:extLst>
      <p:ext uri="{BB962C8B-B14F-4D97-AF65-F5344CB8AC3E}">
        <p14:creationId xmlns:p14="http://schemas.microsoft.com/office/powerpoint/2010/main" val="249104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FF0000"/>
                                        </p:clrVal>
                                      </p:to>
                                    </p:set>
                                    <p:set>
                                      <p:cBhvr>
                                        <p:cTn id="7" dur="500" fill="hold"/>
                                        <p:tgtEl>
                                          <p:spTgt spid="3">
                                            <p:txEl>
                                              <p:pRg st="4" end="4"/>
                                            </p:txEl>
                                          </p:spTgt>
                                        </p:tgtEl>
                                        <p:attrNameLst>
                                          <p:attrName>fillcolor</p:attrName>
                                        </p:attrNameLst>
                                      </p:cBhvr>
                                      <p:to>
                                        <p:clrVal>
                                          <a:srgbClr val="FF000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4597-659A-072B-FAFE-188938DBE6E9}"/>
              </a:ext>
            </a:extLst>
          </p:cNvPr>
          <p:cNvSpPr>
            <a:spLocks noGrp="1"/>
          </p:cNvSpPr>
          <p:nvPr>
            <p:ph type="title"/>
          </p:nvPr>
        </p:nvSpPr>
        <p:spPr>
          <a:xfrm>
            <a:off x="838200" y="365126"/>
            <a:ext cx="10515600" cy="754684"/>
          </a:xfrm>
        </p:spPr>
        <p:txBody>
          <a:bodyPr/>
          <a:lstStyle/>
          <a:p>
            <a:r>
              <a:rPr lang="en-US" dirty="0">
                <a:solidFill>
                  <a:srgbClr val="FF0000"/>
                </a:solidFill>
              </a:rPr>
              <a:t>HIV screening in VZV</a:t>
            </a:r>
          </a:p>
        </p:txBody>
      </p:sp>
      <p:sp>
        <p:nvSpPr>
          <p:cNvPr id="3" name="Content Placeholder 2">
            <a:extLst>
              <a:ext uri="{FF2B5EF4-FFF2-40B4-BE49-F238E27FC236}">
                <a16:creationId xmlns:a16="http://schemas.microsoft.com/office/drawing/2014/main" id="{7A2382AB-5536-A2F1-7F1D-12F569212DF1}"/>
              </a:ext>
            </a:extLst>
          </p:cNvPr>
          <p:cNvSpPr>
            <a:spLocks noGrp="1"/>
          </p:cNvSpPr>
          <p:nvPr>
            <p:ph idx="1"/>
          </p:nvPr>
        </p:nvSpPr>
        <p:spPr>
          <a:xfrm>
            <a:off x="838200" y="1384852"/>
            <a:ext cx="10515600" cy="4792111"/>
          </a:xfrm>
        </p:spPr>
        <p:txBody>
          <a:bodyPr>
            <a:normAutofit fontScale="92500" lnSpcReduction="10000"/>
          </a:bodyPr>
          <a:lstStyle/>
          <a:p>
            <a:r>
              <a:rPr lang="en-US" dirty="0"/>
              <a:t>The most appropriate serologic test to perform next in this patient is HIV-1/2 antigen/antibody combination immunoassay (</a:t>
            </a:r>
            <a:r>
              <a:rPr lang="en-US" b="1" dirty="0"/>
              <a:t>Option B</a:t>
            </a:r>
            <a:r>
              <a:rPr lang="en-US" dirty="0"/>
              <a:t>). The </a:t>
            </a:r>
            <a:r>
              <a:rPr lang="en-US" dirty="0">
                <a:solidFill>
                  <a:srgbClr val="FF0000"/>
                </a:solidFill>
              </a:rPr>
              <a:t>patient has a classic dermatomal vesicular rash indicative of varicella-zoster virus</a:t>
            </a:r>
            <a:r>
              <a:rPr lang="en-US" dirty="0"/>
              <a:t> (VZV). VZV is transmitted by inhalation and colonization of the respiratory tract, with subsequent viremic dissemination to skin, liver, spleen, and sensory ganglia (varicella). </a:t>
            </a:r>
            <a:r>
              <a:rPr lang="en-US" dirty="0">
                <a:solidFill>
                  <a:srgbClr val="FF0000"/>
                </a:solidFill>
              </a:rPr>
              <a:t>VZV establishes latency in the ganglia and can later reactivate, causing herpes zoster (shingles)</a:t>
            </a:r>
            <a:r>
              <a:rPr lang="en-US" dirty="0"/>
              <a:t>, especially in </a:t>
            </a:r>
            <a:r>
              <a:rPr lang="en-US" dirty="0">
                <a:solidFill>
                  <a:srgbClr val="00B050"/>
                </a:solidFill>
              </a:rPr>
              <a:t>adults older than 60 years </a:t>
            </a:r>
            <a:r>
              <a:rPr lang="en-US" dirty="0"/>
              <a:t>or </a:t>
            </a:r>
            <a:r>
              <a:rPr lang="en-US" dirty="0">
                <a:solidFill>
                  <a:srgbClr val="00B050"/>
                </a:solidFill>
              </a:rPr>
              <a:t>immunosuppressed</a:t>
            </a:r>
            <a:r>
              <a:rPr lang="en-US" dirty="0"/>
              <a:t> patients, such as those with </a:t>
            </a:r>
            <a:r>
              <a:rPr lang="en-US" b="1" u="sng" dirty="0">
                <a:solidFill>
                  <a:srgbClr val="00B050"/>
                </a:solidFill>
              </a:rPr>
              <a:t>HIV infection</a:t>
            </a:r>
            <a:r>
              <a:rPr lang="en-US" dirty="0"/>
              <a:t>. Zoster is a disease of reactivation; patients have previously experienced VZV infection in the form of chickenpox. </a:t>
            </a:r>
            <a:r>
              <a:rPr lang="en-US" b="1" u="sng" dirty="0">
                <a:solidFill>
                  <a:srgbClr val="0070C0"/>
                </a:solidFill>
              </a:rPr>
              <a:t>Zoster is less common in younger patients; however, HIV infection can predispose young patients to herpes zoster. As such, any young person who is diagnosed with shingles should undergo HIV testing.</a:t>
            </a:r>
          </a:p>
        </p:txBody>
      </p:sp>
    </p:spTree>
    <p:extLst>
      <p:ext uri="{BB962C8B-B14F-4D97-AF65-F5344CB8AC3E}">
        <p14:creationId xmlns:p14="http://schemas.microsoft.com/office/powerpoint/2010/main" val="3405875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97CFCA-C864-DF37-B726-143228F82301}"/>
              </a:ext>
            </a:extLst>
          </p:cNvPr>
          <p:cNvSpPr>
            <a:spLocks noGrp="1"/>
          </p:cNvSpPr>
          <p:nvPr>
            <p:ph idx="1"/>
          </p:nvPr>
        </p:nvSpPr>
        <p:spPr>
          <a:xfrm>
            <a:off x="838200" y="523461"/>
            <a:ext cx="10515600" cy="5653502"/>
          </a:xfrm>
        </p:spPr>
        <p:txBody>
          <a:bodyPr>
            <a:normAutofit fontScale="92500" lnSpcReduction="20000"/>
          </a:bodyPr>
          <a:lstStyle/>
          <a:p>
            <a:r>
              <a:rPr lang="en-US" dirty="0"/>
              <a:t>Herpes simplex virus type 1 (</a:t>
            </a:r>
            <a:r>
              <a:rPr lang="en-US" dirty="0">
                <a:solidFill>
                  <a:srgbClr val="FF0000"/>
                </a:solidFill>
              </a:rPr>
              <a:t>HSV-1</a:t>
            </a:r>
            <a:r>
              <a:rPr lang="en-US" dirty="0"/>
              <a:t>) infection is </a:t>
            </a:r>
            <a:r>
              <a:rPr lang="en-US" dirty="0">
                <a:solidFill>
                  <a:srgbClr val="FF0000"/>
                </a:solidFill>
              </a:rPr>
              <a:t>transmitted by oral-oral or oral-genital contact</a:t>
            </a:r>
            <a:r>
              <a:rPr lang="en-US" dirty="0"/>
              <a:t>. HSV-1 is a common infection that typically causes </a:t>
            </a:r>
            <a:r>
              <a:rPr lang="en-US" dirty="0">
                <a:solidFill>
                  <a:srgbClr val="FF0000"/>
                </a:solidFill>
              </a:rPr>
              <a:t>gingivostomatitis in primary infection and herpes labialis with reactivation</a:t>
            </a:r>
            <a:r>
              <a:rPr lang="en-US"/>
              <a:t>. </a:t>
            </a:r>
          </a:p>
          <a:p>
            <a:r>
              <a:rPr lang="en-US"/>
              <a:t>Herpes </a:t>
            </a:r>
            <a:r>
              <a:rPr lang="en-US" dirty="0"/>
              <a:t>simplex virus type 2 (</a:t>
            </a:r>
            <a:r>
              <a:rPr lang="en-US" dirty="0">
                <a:solidFill>
                  <a:srgbClr val="00B050"/>
                </a:solidFill>
              </a:rPr>
              <a:t>HSV-2</a:t>
            </a:r>
            <a:r>
              <a:rPr lang="en-US" dirty="0"/>
              <a:t>) is </a:t>
            </a:r>
            <a:r>
              <a:rPr lang="en-US" dirty="0">
                <a:solidFill>
                  <a:srgbClr val="00B050"/>
                </a:solidFill>
              </a:rPr>
              <a:t>sexually transmitted </a:t>
            </a:r>
            <a:r>
              <a:rPr lang="en-US" dirty="0"/>
              <a:t>and typically causes </a:t>
            </a:r>
            <a:r>
              <a:rPr lang="en-US" dirty="0">
                <a:solidFill>
                  <a:srgbClr val="00B050"/>
                </a:solidFill>
              </a:rPr>
              <a:t>genital and rectal ulcers</a:t>
            </a:r>
            <a:r>
              <a:rPr lang="en-US" dirty="0"/>
              <a:t>. </a:t>
            </a:r>
            <a:r>
              <a:rPr lang="en-US" b="1" u="sng" dirty="0">
                <a:solidFill>
                  <a:srgbClr val="00B050"/>
                </a:solidFill>
              </a:rPr>
              <a:t>HSV-1 and HSV-2 typically do not cause dermatomal vesicular rashes. </a:t>
            </a:r>
            <a:r>
              <a:rPr lang="en-US" dirty="0"/>
              <a:t>Because this patient's symptoms are not consistent with HSV infection, serologic testing for HSV IgM and IgG is not appropriate (</a:t>
            </a:r>
            <a:r>
              <a:rPr lang="en-US" b="1" dirty="0"/>
              <a:t>Option A</a:t>
            </a:r>
            <a:r>
              <a:rPr lang="en-US" dirty="0"/>
              <a:t>).</a:t>
            </a:r>
          </a:p>
          <a:p>
            <a:r>
              <a:rPr lang="en-US" dirty="0"/>
              <a:t>VZV IgM and IgG testing (</a:t>
            </a:r>
            <a:r>
              <a:rPr lang="en-US" b="1" dirty="0"/>
              <a:t>Option C</a:t>
            </a:r>
            <a:r>
              <a:rPr lang="en-US" dirty="0"/>
              <a:t>) is not appropriate in this patient. </a:t>
            </a:r>
            <a:r>
              <a:rPr lang="en-US" dirty="0">
                <a:solidFill>
                  <a:srgbClr val="0070C0"/>
                </a:solidFill>
              </a:rPr>
              <a:t>Most persons have been exposed to VZV, and a positive IgG serologic result does </a:t>
            </a:r>
            <a:r>
              <a:rPr lang="en-US" b="1" u="sng" dirty="0">
                <a:solidFill>
                  <a:srgbClr val="0070C0"/>
                </a:solidFill>
              </a:rPr>
              <a:t>not</a:t>
            </a:r>
            <a:r>
              <a:rPr lang="en-US" dirty="0">
                <a:solidFill>
                  <a:srgbClr val="0070C0"/>
                </a:solidFill>
              </a:rPr>
              <a:t> aid in the diagnosis of herpes zoster</a:t>
            </a:r>
            <a:r>
              <a:rPr lang="en-US" dirty="0"/>
              <a:t>. </a:t>
            </a:r>
            <a:r>
              <a:rPr lang="en-US" b="1" dirty="0"/>
              <a:t>Obtaining a VZV IgM level during a suspected episode of shingles is also not indicated because shingles is a reactivation of a previous VZV infection</a:t>
            </a:r>
            <a:r>
              <a:rPr lang="en-US" dirty="0"/>
              <a:t>; therefore, a positive VZV IgM level would not be expected. </a:t>
            </a:r>
            <a:r>
              <a:rPr lang="en-US" b="1" u="sng" dirty="0">
                <a:solidFill>
                  <a:srgbClr val="0070C0"/>
                </a:solidFill>
              </a:rPr>
              <a:t>Shingles is usually diagnosed clinically</a:t>
            </a:r>
            <a:r>
              <a:rPr lang="en-US" dirty="0"/>
              <a:t>; if confirmation is needed, </a:t>
            </a:r>
            <a:r>
              <a:rPr lang="en-US" dirty="0">
                <a:solidFill>
                  <a:srgbClr val="FF0000"/>
                </a:solidFill>
              </a:rPr>
              <a:t>VZV polymerase chain reaction testing of a lesion can be performed.</a:t>
            </a:r>
          </a:p>
          <a:p>
            <a:endParaRPr lang="en-US" dirty="0"/>
          </a:p>
        </p:txBody>
      </p:sp>
    </p:spTree>
    <p:extLst>
      <p:ext uri="{BB962C8B-B14F-4D97-AF65-F5344CB8AC3E}">
        <p14:creationId xmlns:p14="http://schemas.microsoft.com/office/powerpoint/2010/main" val="2502504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689F9FA-4E22-324E-2833-AC85B79DD5F4}"/>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Question 1</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FE7D4F7B-FC79-E0D0-3C5F-FCDA01B2BF11}"/>
              </a:ext>
            </a:extLst>
          </p:cNvPr>
          <p:cNvSpPr>
            <a:spLocks noGrp="1"/>
          </p:cNvSpPr>
          <p:nvPr>
            <p:ph idx="1"/>
          </p:nvPr>
        </p:nvSpPr>
        <p:spPr>
          <a:xfrm>
            <a:off x="4447308" y="591344"/>
            <a:ext cx="6906491" cy="5585619"/>
          </a:xfrm>
        </p:spPr>
        <p:txBody>
          <a:bodyPr anchor="ctr">
            <a:normAutofit/>
          </a:bodyPr>
          <a:lstStyle/>
          <a:p>
            <a:r>
              <a:rPr lang="en-US" sz="1800"/>
              <a:t>You are evaluating a 54 year old female with history of uterine prolapse and multiple prior episodes of pyelonephritis and cystitis in the past. She presented 3 days prior with severe sepsis, supra-pubic pain, dysuria. Labs showed leukocytosis of 18,000, acute renal failure. Blood and urine cultures at the time grew Klebsiella pneumoniae susceptible to ceftriaxone, ciprofloxacin, and bactrim. She was initiated on ceftriaxone. She has since been afebrile for 48 hours, leukocytosis and renal function have normalized and she reports symptoms have resolved. </a:t>
            </a:r>
          </a:p>
          <a:p>
            <a:pPr marL="0" indent="0">
              <a:buNone/>
            </a:pPr>
            <a:r>
              <a:rPr lang="en-US" sz="1800"/>
              <a:t>What is the next appropriate step in management?</a:t>
            </a:r>
          </a:p>
          <a:p>
            <a:r>
              <a:rPr lang="en-US" sz="1800"/>
              <a:t>A: Obtain transthoracic echocardiogram repeat blood cultures now to verify clearance</a:t>
            </a:r>
          </a:p>
          <a:p>
            <a:r>
              <a:rPr lang="en-US" sz="1800"/>
              <a:t>B: Treat with IV ceftriaxone for 14 days total for complicated bacteremia</a:t>
            </a:r>
          </a:p>
          <a:p>
            <a:r>
              <a:rPr lang="en-US" sz="1800"/>
              <a:t>C: Consult urology for recurrent pyelonephritis</a:t>
            </a:r>
          </a:p>
          <a:p>
            <a:r>
              <a:rPr lang="en-US" sz="1800"/>
              <a:t>D: Discharge on oral ciprofloxacin for a 7 day total course</a:t>
            </a:r>
          </a:p>
          <a:p>
            <a:r>
              <a:rPr lang="en-US" sz="1800"/>
              <a:t>E: Discharge on oral cefdinir for a 7 day total course </a:t>
            </a:r>
          </a:p>
          <a:p>
            <a:endParaRPr lang="en-US" sz="1800"/>
          </a:p>
        </p:txBody>
      </p:sp>
    </p:spTree>
    <p:extLst>
      <p:ext uri="{BB962C8B-B14F-4D97-AF65-F5344CB8AC3E}">
        <p14:creationId xmlns:p14="http://schemas.microsoft.com/office/powerpoint/2010/main" val="2034295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2736530-8EC3-EE9B-400C-8E0F3C884FAB}"/>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Learning Point: Gram negative bacteremias</a:t>
            </a:r>
          </a:p>
        </p:txBody>
      </p:sp>
      <p:graphicFrame>
        <p:nvGraphicFramePr>
          <p:cNvPr id="5" name="Content Placeholder 2">
            <a:extLst>
              <a:ext uri="{FF2B5EF4-FFF2-40B4-BE49-F238E27FC236}">
                <a16:creationId xmlns:a16="http://schemas.microsoft.com/office/drawing/2014/main" id="{C9F9BFB3-4ECF-6277-71B6-40A9578077E2}"/>
              </a:ext>
            </a:extLst>
          </p:cNvPr>
          <p:cNvGraphicFramePr>
            <a:graphicFrameLocks noGrp="1"/>
          </p:cNvGraphicFramePr>
          <p:nvPr>
            <p:ph idx="1"/>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7200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3C084C-11A9-1499-3726-C546FBC8E013}"/>
              </a:ext>
            </a:extLst>
          </p:cNvPr>
          <p:cNvSpPr txBox="1"/>
          <p:nvPr/>
        </p:nvSpPr>
        <p:spPr>
          <a:xfrm>
            <a:off x="1136397" y="2418408"/>
            <a:ext cx="4959603" cy="3522569"/>
          </a:xfrm>
          <a:prstGeom prst="rect">
            <a:avLst/>
          </a:prstGeom>
        </p:spPr>
        <p:txBody>
          <a:bodyPr vert="horz" lIns="91440" tIns="45720" rIns="91440" bIns="45720" rtlCol="0" anchor="t">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Oral Antibiotic Bioavailability</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Notice fluoroquinolones including levofloxacin, ciprofloxacin</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Notice differences in oral cephalosporins, first generation superior to third/fourth generation</a:t>
            </a:r>
          </a:p>
        </p:txBody>
      </p:sp>
      <p:pic>
        <p:nvPicPr>
          <p:cNvPr id="2" name="Picture 1">
            <a:extLst>
              <a:ext uri="{FF2B5EF4-FFF2-40B4-BE49-F238E27FC236}">
                <a16:creationId xmlns:a16="http://schemas.microsoft.com/office/drawing/2014/main" id="{47DE3670-DF2B-9CD2-2C66-079C1182317C}"/>
              </a:ext>
            </a:extLst>
          </p:cNvPr>
          <p:cNvPicPr>
            <a:picLocks noChangeAspect="1"/>
          </p:cNvPicPr>
          <p:nvPr/>
        </p:nvPicPr>
        <p:blipFill>
          <a:blip r:embed="rId2"/>
          <a:stretch>
            <a:fillRect/>
          </a:stretch>
        </p:blipFill>
        <p:spPr>
          <a:xfrm>
            <a:off x="6605423" y="489118"/>
            <a:ext cx="5015061" cy="5466007"/>
          </a:xfrm>
          <a:prstGeom prst="rect">
            <a:avLst/>
          </a:prstGeom>
        </p:spPr>
      </p:pic>
      <p:sp>
        <p:nvSpPr>
          <p:cNvPr id="4" name="TextBox 3">
            <a:extLst>
              <a:ext uri="{FF2B5EF4-FFF2-40B4-BE49-F238E27FC236}">
                <a16:creationId xmlns:a16="http://schemas.microsoft.com/office/drawing/2014/main" id="{316F0AC6-F914-C48E-2A50-E47A5D1A5A71}"/>
              </a:ext>
            </a:extLst>
          </p:cNvPr>
          <p:cNvSpPr txBox="1"/>
          <p:nvPr/>
        </p:nvSpPr>
        <p:spPr>
          <a:xfrm>
            <a:off x="450937" y="6198022"/>
            <a:ext cx="827970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hlinkClick r:id="rId3"/>
              </a:rPr>
              <a:t>Gilbert DN, Eliopoulos GM, Chambers HF, et al. The Sanford Guide to Antimicrobial Therapy 2019. Sperryville, VA. Antimicrobial, Inc.</a:t>
            </a: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4151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093B8BC-7F28-96EB-FECC-20E7FE575E40}"/>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Question 2</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E5FC495C-2851-A716-910E-6093E85F65CC}"/>
              </a:ext>
            </a:extLst>
          </p:cNvPr>
          <p:cNvSpPr>
            <a:spLocks noGrp="1"/>
          </p:cNvSpPr>
          <p:nvPr>
            <p:ph idx="1"/>
          </p:nvPr>
        </p:nvSpPr>
        <p:spPr>
          <a:xfrm>
            <a:off x="4447308" y="591344"/>
            <a:ext cx="6906491" cy="5585619"/>
          </a:xfrm>
        </p:spPr>
        <p:txBody>
          <a:bodyPr anchor="ctr">
            <a:normAutofit/>
          </a:bodyPr>
          <a:lstStyle/>
          <a:p>
            <a:r>
              <a:rPr lang="en-US" sz="1500"/>
              <a:t>A 72-year-old male with a history of a bioprosthetic aortic valve replacement performed 3 years ago is admitted to the hospital with a 4-week history of fatigue, intermittent low-grade fevers, and a 10-pound weight loss. On physical examination, he has a new holosystolic murmur at the apex, trace peripheral edema, and several splinter hemorrhages under his fingernails. His initial workup reveals normocytic anemia, an elevated ESR and CRP, and microscopic hematuria. Three sets of blood cultures are drawn on admission before the initiation of empiric antibiotics. All three cultures grow </a:t>
            </a:r>
            <a:r>
              <a:rPr lang="en-US" sz="1500" i="1"/>
              <a:t>Enterococcus faecalis</a:t>
            </a:r>
            <a:r>
              <a:rPr lang="en-US" sz="1500"/>
              <a:t> after 24 hours. A transthoracic echocardiogram (TTE) is initially negative for vegetations or perivalvular complications.</a:t>
            </a:r>
          </a:p>
          <a:p>
            <a:r>
              <a:rPr lang="en-US" sz="1500"/>
              <a:t>Based on the modified Duke criteria, what is the most appropriate next step in the diagnostic workup for this patient's suspected enterococcal prosthetic valve endocarditis (PVE)?</a:t>
            </a:r>
          </a:p>
          <a:p>
            <a:pPr lvl="0"/>
            <a:r>
              <a:rPr lang="en-US" sz="1500"/>
              <a:t>A) Discontinue further diagnostic workup and initiate empiric IV Vancomycin and Gentamicin for 6 weeks, as the diagnosis is already confirmed by the positive blood cultures and clinical signs.</a:t>
            </a:r>
            <a:br>
              <a:rPr lang="en-US" sz="1500"/>
            </a:br>
            <a:r>
              <a:rPr lang="en-US" sz="1500"/>
              <a:t>B) Order a cardiac Computed Tomography Angiogram (CTA) to better assess for perivalvular complications, given the high suspicion for PVE in a prosthetic valve patient.</a:t>
            </a:r>
            <a:br>
              <a:rPr lang="en-US" sz="1500"/>
            </a:br>
            <a:r>
              <a:rPr lang="en-US" sz="1500"/>
              <a:t>C) Repeat the blood cultures in 48 hours to confirm clearance of bacteremia, and if negative, consider the diagnosis unlikely.</a:t>
            </a:r>
            <a:br>
              <a:rPr lang="en-US" sz="1500"/>
            </a:br>
            <a:r>
              <a:rPr lang="en-US" sz="1500"/>
              <a:t>D) Proceed immediately with a transesophageal echocardiogram (TEE) to improve sensitivity for detecting vegetations and structural complications associated with PVE.</a:t>
            </a:r>
          </a:p>
          <a:p>
            <a:endParaRPr lang="en-US" sz="1500"/>
          </a:p>
        </p:txBody>
      </p:sp>
    </p:spTree>
    <p:extLst>
      <p:ext uri="{BB962C8B-B14F-4D97-AF65-F5344CB8AC3E}">
        <p14:creationId xmlns:p14="http://schemas.microsoft.com/office/powerpoint/2010/main" val="2451862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3C38C-CF9E-62ED-DA03-E89E8BE940E2}"/>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Key Point: Diagnosis of infective endocarditis</a:t>
            </a:r>
          </a:p>
        </p:txBody>
      </p:sp>
      <p:graphicFrame>
        <p:nvGraphicFramePr>
          <p:cNvPr id="5" name="Content Placeholder 2">
            <a:extLst>
              <a:ext uri="{FF2B5EF4-FFF2-40B4-BE49-F238E27FC236}">
                <a16:creationId xmlns:a16="http://schemas.microsoft.com/office/drawing/2014/main" id="{C94B2687-3569-21A4-C98F-77DC1C0FEE3A}"/>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41195EFF-2318-7168-7FEC-024903E062B1}"/>
              </a:ext>
            </a:extLst>
          </p:cNvPr>
          <p:cNvSpPr txBox="1"/>
          <p:nvPr/>
        </p:nvSpPr>
        <p:spPr>
          <a:xfrm>
            <a:off x="5283819" y="6409242"/>
            <a:ext cx="6288066"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Chambers HF, Bayer AS. Native-valve infective endocarditis. N Engl J Med. 2020;383:567-576. </a:t>
            </a:r>
            <a:r>
              <a:rPr kumimoji="0" lang="en-US" sz="1000" b="0" i="0" u="sng" strike="noStrike" kern="1200" cap="none" spc="0" normalizeH="0" baseline="0" noProof="0" dirty="0">
                <a:ln>
                  <a:noFill/>
                </a:ln>
                <a:solidFill>
                  <a:prstClr val="black"/>
                </a:solidFill>
                <a:effectLst/>
                <a:uLnTx/>
                <a:uFillTx/>
                <a:latin typeface="Aptos" panose="02110004020202020204"/>
                <a:ea typeface="+mn-ea"/>
                <a:cs typeface="+mn-cs"/>
                <a:hlinkClick r:id="rId8"/>
              </a:rPr>
              <a:t>PMID: 32757525</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doi:10.1056/NEJMcp2000400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9245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A74EE73-5596-5F35-3369-FFBA72523F07}"/>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Question 3</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32794008-8C11-E88F-B331-542012CF7533}"/>
              </a:ext>
            </a:extLst>
          </p:cNvPr>
          <p:cNvSpPr>
            <a:spLocks noGrp="1"/>
          </p:cNvSpPr>
          <p:nvPr>
            <p:ph idx="1"/>
          </p:nvPr>
        </p:nvSpPr>
        <p:spPr>
          <a:xfrm>
            <a:off x="4447308" y="591344"/>
            <a:ext cx="6906491" cy="5585619"/>
          </a:xfrm>
        </p:spPr>
        <p:txBody>
          <a:bodyPr anchor="ctr">
            <a:normAutofit/>
          </a:bodyPr>
          <a:lstStyle/>
          <a:p>
            <a:r>
              <a:rPr lang="en-US" sz="1500"/>
              <a:t>A 55-year-old male with a history of intravenous drug use (IDU) presents with a 2-week history of high-grade fevers and rigors. Blood cultures grow </a:t>
            </a:r>
            <a:r>
              <a:rPr lang="en-US" sz="1500" i="1"/>
              <a:t>Streptococcus mitis</a:t>
            </a:r>
            <a:r>
              <a:rPr lang="en-US" sz="1500"/>
              <a:t> (a Viridans group strep) susceptible to penicillin. The patient is initiated on appropriate IV penicillin G therapy. On Day 3 of treatment, the patient remains febrile and suddenly develops acute dyspnea on exertion, diaphoresis, and a blood pressure of 90/60 mmHg. Physical exam reveals crackles bilaterally and a new, loud diastolic murmur over the aortic area. A STAT transthoracic echocardiogram (TTE) reveals a large, mobile vegetation (1.8 cm) on the native aortic valve with severe regurgitation and a left ventricular ejection fraction (LVEF) of 35%.</a:t>
            </a:r>
          </a:p>
          <a:p>
            <a:r>
              <a:rPr lang="en-US" sz="1500"/>
              <a:t>In the management of this patient with Viridans group infective endocarditis, what is the most appropriate next step?</a:t>
            </a:r>
          </a:p>
          <a:p>
            <a:r>
              <a:rPr lang="en-US" sz="1500"/>
              <a:t>A) Continue the current IV penicillin G regimen and add gentamicin for synergistic bactericidal effect.</a:t>
            </a:r>
            <a:br>
              <a:rPr lang="en-US" sz="1500"/>
            </a:br>
            <a:r>
              <a:rPr lang="en-US" sz="1500"/>
              <a:t>B) Consult an interventional cardiologist for percutaneous vegetation removal due to the risk of embolization.</a:t>
            </a:r>
            <a:br>
              <a:rPr lang="en-US" sz="1500"/>
            </a:br>
            <a:r>
              <a:rPr lang="en-US" sz="1500"/>
              <a:t>C) Increase the dose of penicillin G and switch the patient to the ICU for hemodynamic monitoring.</a:t>
            </a:r>
            <a:br>
              <a:rPr lang="en-US" sz="1500"/>
            </a:br>
            <a:r>
              <a:rPr lang="en-US" sz="1500"/>
              <a:t>D) Immediately obtain an emergency consultation from the cardiothoracic surgical team.</a:t>
            </a:r>
          </a:p>
          <a:p>
            <a:endParaRPr lang="en-US" sz="1500"/>
          </a:p>
        </p:txBody>
      </p:sp>
    </p:spTree>
    <p:extLst>
      <p:ext uri="{BB962C8B-B14F-4D97-AF65-F5344CB8AC3E}">
        <p14:creationId xmlns:p14="http://schemas.microsoft.com/office/powerpoint/2010/main" val="1196344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8" name="Rectangle 1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18A8685-7874-053E-7A75-3897DCAD8EA9}"/>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Learning Point: Surgical management of IE</a:t>
            </a:r>
          </a:p>
        </p:txBody>
      </p:sp>
      <p:sp>
        <p:nvSpPr>
          <p:cNvPr id="3" name="Content Placeholder 2">
            <a:extLst>
              <a:ext uri="{FF2B5EF4-FFF2-40B4-BE49-F238E27FC236}">
                <a16:creationId xmlns:a16="http://schemas.microsoft.com/office/drawing/2014/main" id="{2FD01ECD-4FEA-7B52-0CD9-2FDAA318588A}"/>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sz="2000"/>
              <a:t>Surgical management is required in infective endocarditis in the following circumstances:</a:t>
            </a:r>
          </a:p>
          <a:p>
            <a:pPr lvl="1"/>
            <a:r>
              <a:rPr lang="en-US" sz="2000"/>
              <a:t>Severe valvular dysfunction resulting in symptomatic heart failure</a:t>
            </a:r>
          </a:p>
          <a:p>
            <a:pPr lvl="1"/>
            <a:r>
              <a:rPr lang="en-US" sz="2000"/>
              <a:t>IE caused by fungal organisms or other highly resistant organisms</a:t>
            </a:r>
          </a:p>
          <a:p>
            <a:pPr lvl="1"/>
            <a:r>
              <a:rPr lang="en-US" sz="2000"/>
              <a:t>Associated complications such as aortic abscess or heart block</a:t>
            </a:r>
          </a:p>
          <a:p>
            <a:pPr lvl="1"/>
            <a:r>
              <a:rPr lang="en-US" sz="2000"/>
              <a:t>Persistent bacteremia</a:t>
            </a:r>
          </a:p>
          <a:p>
            <a:pPr lvl="1"/>
            <a:r>
              <a:rPr lang="en-US" sz="2000"/>
              <a:t>Recurrent emboli after &gt; 5 days of appropriate antibiotics</a:t>
            </a:r>
          </a:p>
          <a:p>
            <a:pPr lvl="1"/>
            <a:r>
              <a:rPr lang="en-US" sz="2000"/>
              <a:t>Large (&gt; 10 mm) vegetations</a:t>
            </a:r>
          </a:p>
        </p:txBody>
      </p:sp>
      <p:sp>
        <p:nvSpPr>
          <p:cNvPr id="4" name="TextBox 3">
            <a:extLst>
              <a:ext uri="{FF2B5EF4-FFF2-40B4-BE49-F238E27FC236}">
                <a16:creationId xmlns:a16="http://schemas.microsoft.com/office/drawing/2014/main" id="{546EA4B0-3BE9-ABD8-8A91-831486B273EC}"/>
              </a:ext>
            </a:extLst>
          </p:cNvPr>
          <p:cNvSpPr txBox="1"/>
          <p:nvPr/>
        </p:nvSpPr>
        <p:spPr>
          <a:xfrm>
            <a:off x="8451604" y="1412489"/>
            <a:ext cx="3197701" cy="4363844"/>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9286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CB96698-E31D-30F9-C947-85A47F17A519}"/>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700" kern="1200">
                <a:solidFill>
                  <a:srgbClr val="FFFFFF"/>
                </a:solidFill>
                <a:latin typeface="+mj-lt"/>
                <a:ea typeface="+mj-ea"/>
                <a:cs typeface="+mj-cs"/>
              </a:rPr>
              <a:t>Antimicrobial Management of Native Valve IE</a:t>
            </a:r>
          </a:p>
        </p:txBody>
      </p:sp>
      <p:graphicFrame>
        <p:nvGraphicFramePr>
          <p:cNvPr id="5" name="Content Placeholder 2">
            <a:extLst>
              <a:ext uri="{FF2B5EF4-FFF2-40B4-BE49-F238E27FC236}">
                <a16:creationId xmlns:a16="http://schemas.microsoft.com/office/drawing/2014/main" id="{C4748D43-7BB2-B0BA-7D63-38F862F94DC7}"/>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6634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407E2A3-4132-A95E-A49F-D9FCC9FB12C8}"/>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Question 4</a:t>
            </a:r>
          </a:p>
        </p:txBody>
      </p:sp>
      <p:sp>
        <p:nvSpPr>
          <p:cNvPr id="3" name="Content Placeholder 2">
            <a:extLst>
              <a:ext uri="{FF2B5EF4-FFF2-40B4-BE49-F238E27FC236}">
                <a16:creationId xmlns:a16="http://schemas.microsoft.com/office/drawing/2014/main" id="{B84BEC12-7886-9F3C-3664-F65F7C309A09}"/>
              </a:ext>
            </a:extLst>
          </p:cNvPr>
          <p:cNvSpPr>
            <a:spLocks noGrp="1"/>
          </p:cNvSpPr>
          <p:nvPr>
            <p:ph idx="1"/>
          </p:nvPr>
        </p:nvSpPr>
        <p:spPr>
          <a:xfrm>
            <a:off x="4810259" y="649480"/>
            <a:ext cx="6555347" cy="5546047"/>
          </a:xfrm>
        </p:spPr>
        <p:txBody>
          <a:bodyPr anchor="ctr">
            <a:normAutofit/>
          </a:bodyPr>
          <a:lstStyle/>
          <a:p>
            <a:r>
              <a:rPr lang="en-US" sz="1700" dirty="0"/>
              <a:t>68 F admitted for evaluation of daily fevers, fatigue, </a:t>
            </a:r>
            <a:r>
              <a:rPr lang="en-US" sz="1700" dirty="0" err="1"/>
              <a:t>unintentiaonl</a:t>
            </a:r>
            <a:r>
              <a:rPr lang="en-US" sz="1700" dirty="0"/>
              <a:t> 12 </a:t>
            </a:r>
            <a:r>
              <a:rPr lang="en-US" sz="1700" dirty="0" err="1"/>
              <a:t>lb</a:t>
            </a:r>
            <a:r>
              <a:rPr lang="en-US" sz="1700" dirty="0"/>
              <a:t> weight loss over the past 5 weeks. She reports daily evening temperature spikes to 38.9 accompanied by night sweats and generalized stiffness in her shoulders and hips that is worse in the mornings. She denies headache, visual changes, jaw claudication, cough, dysuria or joint swelling. PMH is notable for essential hypertension on amlodipine. Lab findings as follows:</a:t>
            </a:r>
          </a:p>
          <a:p>
            <a:r>
              <a:rPr lang="en-US" sz="1700" dirty="0"/>
              <a:t>WBC: 11,200 80% PMNs, Hgb 10.2</a:t>
            </a:r>
          </a:p>
          <a:p>
            <a:r>
              <a:rPr lang="en-US" sz="1700" dirty="0"/>
              <a:t>Inflammatory Markers: ESR 104, CRP 78, ferritin 420</a:t>
            </a:r>
          </a:p>
          <a:p>
            <a:r>
              <a:rPr lang="en-US" sz="1700" dirty="0"/>
              <a:t>3 sets of blood cultures are all negative as is HIV, quant gold, and a viral hepatitis panel</a:t>
            </a:r>
          </a:p>
          <a:p>
            <a:r>
              <a:rPr lang="en-US" sz="1700" dirty="0"/>
              <a:t>Which of the following is most appropriate next step in management?</a:t>
            </a:r>
          </a:p>
          <a:p>
            <a:r>
              <a:rPr lang="en-US" sz="1700" dirty="0"/>
              <a:t>A: Empiric initiation of broad spectrum </a:t>
            </a:r>
            <a:r>
              <a:rPr lang="en-US" sz="1700" dirty="0" err="1"/>
              <a:t>antibitoics</a:t>
            </a:r>
            <a:endParaRPr lang="en-US" sz="1700" dirty="0"/>
          </a:p>
          <a:p>
            <a:r>
              <a:rPr lang="en-US" sz="1700" dirty="0"/>
              <a:t>B: Bilateral temporal artery biopsy</a:t>
            </a:r>
          </a:p>
          <a:p>
            <a:r>
              <a:rPr lang="en-US" sz="1700" dirty="0"/>
              <a:t>C: Bone marrow aspiration and biopsy</a:t>
            </a:r>
          </a:p>
          <a:p>
            <a:r>
              <a:rPr lang="en-US" sz="1700" dirty="0"/>
              <a:t>D: Discontinue amlodipine and observe for 72 hours</a:t>
            </a:r>
          </a:p>
          <a:p>
            <a:r>
              <a:rPr lang="en-US" sz="1700" dirty="0"/>
              <a:t>E: Liver biopsy</a:t>
            </a:r>
          </a:p>
        </p:txBody>
      </p:sp>
    </p:spTree>
    <p:extLst>
      <p:ext uri="{BB962C8B-B14F-4D97-AF65-F5344CB8AC3E}">
        <p14:creationId xmlns:p14="http://schemas.microsoft.com/office/powerpoint/2010/main" val="322059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90CE61E-7CF2-326F-D722-AD872189CEF0}"/>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Non-infectious etiologies of fever</a:t>
            </a:r>
          </a:p>
        </p:txBody>
      </p:sp>
      <p:sp>
        <p:nvSpPr>
          <p:cNvPr id="3" name="Content Placeholder 2">
            <a:extLst>
              <a:ext uri="{FF2B5EF4-FFF2-40B4-BE49-F238E27FC236}">
                <a16:creationId xmlns:a16="http://schemas.microsoft.com/office/drawing/2014/main" id="{2E3DDD2D-C6AA-5B8B-B0A1-31226F96E924}"/>
              </a:ext>
            </a:extLst>
          </p:cNvPr>
          <p:cNvSpPr>
            <a:spLocks noGrp="1"/>
          </p:cNvSpPr>
          <p:nvPr>
            <p:ph idx="1"/>
          </p:nvPr>
        </p:nvSpPr>
        <p:spPr>
          <a:xfrm>
            <a:off x="4810259" y="649480"/>
            <a:ext cx="6555347" cy="5546047"/>
          </a:xfrm>
        </p:spPr>
        <p:txBody>
          <a:bodyPr anchor="ctr">
            <a:normAutofit/>
          </a:bodyPr>
          <a:lstStyle/>
          <a:p>
            <a:r>
              <a:rPr lang="en-US" sz="2000" dirty="0"/>
              <a:t>Vasculitis (Giant Cell arteritis/PMR in the prior question)</a:t>
            </a:r>
          </a:p>
          <a:p>
            <a:r>
              <a:rPr lang="en-US" sz="2000" dirty="0"/>
              <a:t>Neoplasm (leukemia, lymphoma, renal cell carcinoma, hepatocellular carcinoma, ovarian cancer)</a:t>
            </a:r>
          </a:p>
          <a:p>
            <a:r>
              <a:rPr lang="en-US" sz="2000" dirty="0"/>
              <a:t>Rheumatologic disease (adult-onset Still disease, polymyalgia rheumatica, systemic lupus erythematosus, giant cell arteritis)</a:t>
            </a:r>
          </a:p>
          <a:p>
            <a:r>
              <a:rPr lang="en-US" sz="2000" dirty="0"/>
              <a:t>Endocrine disorders (hyperthyroidism, subacute thyroiditis)</a:t>
            </a:r>
          </a:p>
          <a:p>
            <a:r>
              <a:rPr lang="en-US" sz="2000" dirty="0"/>
              <a:t>Genetic (familial Mediterranean fever, tumor necrosis factor receptor-1 associated periodic syndrome)</a:t>
            </a:r>
          </a:p>
          <a:p>
            <a:r>
              <a:rPr lang="en-US" sz="2000" dirty="0"/>
              <a:t>Miscellaneous (drug fever, factitious fever)</a:t>
            </a:r>
          </a:p>
          <a:p>
            <a:endParaRPr lang="en-US" sz="2000" dirty="0"/>
          </a:p>
        </p:txBody>
      </p:sp>
    </p:spTree>
    <p:extLst>
      <p:ext uri="{BB962C8B-B14F-4D97-AF65-F5344CB8AC3E}">
        <p14:creationId xmlns:p14="http://schemas.microsoft.com/office/powerpoint/2010/main" val="2457688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Oval 12">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81FC00F-7F83-1E99-2850-B0C35A829E22}"/>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Question 5</a:t>
            </a:r>
          </a:p>
        </p:txBody>
      </p:sp>
      <p:sp>
        <p:nvSpPr>
          <p:cNvPr id="3" name="Content Placeholder 2">
            <a:extLst>
              <a:ext uri="{FF2B5EF4-FFF2-40B4-BE49-F238E27FC236}">
                <a16:creationId xmlns:a16="http://schemas.microsoft.com/office/drawing/2014/main" id="{B9E78EF5-872C-38DD-F4F0-660788D07873}"/>
              </a:ext>
            </a:extLst>
          </p:cNvPr>
          <p:cNvSpPr>
            <a:spLocks noGrp="1"/>
          </p:cNvSpPr>
          <p:nvPr>
            <p:ph idx="1"/>
          </p:nvPr>
        </p:nvSpPr>
        <p:spPr>
          <a:xfrm>
            <a:off x="6503158" y="649480"/>
            <a:ext cx="4862447" cy="5546047"/>
          </a:xfrm>
        </p:spPr>
        <p:txBody>
          <a:bodyPr anchor="ctr">
            <a:normAutofit/>
          </a:bodyPr>
          <a:lstStyle/>
          <a:p>
            <a:r>
              <a:rPr lang="en-US" sz="1400"/>
              <a:t>You are evaluating a 37 year old female patient for potential discharge. She has been hospitalized for the past 2 days, presenting initially with fevers, chills, and right flank pain, found to have acute pyelonephritis on CT abdomen and pelvis. She has a history of a prior episode of pyelonephritis 1 year prior. She has improved on empiric ceftriaxone, Urine culture has grown a pan-susceptible E coli species. She has been afebrile without leukocytosis for 48 hours at this point. You are considering discharging her on a course of Trimethoprim-sulfamethoxazole. Prior to discharge, you are informed by the nurse that the microbiology lab called and reported 1 out of 2 of her blood cultures are growing a Micrococcus species. </a:t>
            </a:r>
          </a:p>
          <a:p>
            <a:pPr marL="0" indent="0">
              <a:buNone/>
            </a:pPr>
            <a:r>
              <a:rPr lang="en-US" sz="1400"/>
              <a:t>What is the next step in management?</a:t>
            </a:r>
          </a:p>
          <a:p>
            <a:r>
              <a:rPr lang="en-US" sz="1400"/>
              <a:t>A: Call microbiology and request susceptibility of the Micrococcus organism</a:t>
            </a:r>
          </a:p>
          <a:p>
            <a:r>
              <a:rPr lang="en-US" sz="1400"/>
              <a:t>B: Start empiric linezolid</a:t>
            </a:r>
          </a:p>
          <a:p>
            <a:r>
              <a:rPr lang="en-US" sz="1400"/>
              <a:t>C: Start empiric vancomycin then call microbiology to request susceptibility</a:t>
            </a:r>
          </a:p>
          <a:p>
            <a:r>
              <a:rPr lang="en-US" sz="1400"/>
              <a:t>D: Discharge the patient as planned with 7 days of TMP-SMX and refer to urology outpatient</a:t>
            </a:r>
          </a:p>
          <a:p>
            <a:r>
              <a:rPr lang="en-US" sz="1400"/>
              <a:t>E: Repeat blood cultures and obtain transthoracic echocardiogram</a:t>
            </a:r>
          </a:p>
          <a:p>
            <a:endParaRPr lang="en-US" sz="1400"/>
          </a:p>
        </p:txBody>
      </p:sp>
    </p:spTree>
    <p:extLst>
      <p:ext uri="{BB962C8B-B14F-4D97-AF65-F5344CB8AC3E}">
        <p14:creationId xmlns:p14="http://schemas.microsoft.com/office/powerpoint/2010/main" val="2878495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F2FF2B0-D9A6-1E71-E4B7-4EFE5BC0B6AD}"/>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Learning Point: Pseudobacteremia</a:t>
            </a:r>
          </a:p>
        </p:txBody>
      </p:sp>
      <p:sp>
        <p:nvSpPr>
          <p:cNvPr id="3" name="Content Placeholder 2">
            <a:extLst>
              <a:ext uri="{FF2B5EF4-FFF2-40B4-BE49-F238E27FC236}">
                <a16:creationId xmlns:a16="http://schemas.microsoft.com/office/drawing/2014/main" id="{3EDE2883-AACE-2520-858D-6F328B17F0A2}"/>
              </a:ext>
            </a:extLst>
          </p:cNvPr>
          <p:cNvSpPr>
            <a:spLocks noGrp="1"/>
          </p:cNvSpPr>
          <p:nvPr>
            <p:ph idx="1"/>
          </p:nvPr>
        </p:nvSpPr>
        <p:spPr>
          <a:xfrm>
            <a:off x="6503158" y="649480"/>
            <a:ext cx="4862447" cy="5546047"/>
          </a:xfrm>
        </p:spPr>
        <p:txBody>
          <a:bodyPr anchor="ctr">
            <a:normAutofit/>
          </a:bodyPr>
          <a:lstStyle/>
          <a:p>
            <a:r>
              <a:rPr lang="en-US" sz="2000"/>
              <a:t>Isolation of organisms which normally live on the skin (colonize) including Bacillus (not anthracis) species, Corynebacterium, C acnes, Micrococcus or most coagulase negative staph species especially in only 1 set of blood cultures represents contamination</a:t>
            </a:r>
          </a:p>
          <a:p>
            <a:r>
              <a:rPr lang="en-US" sz="2000"/>
              <a:t>Important exceptions: </a:t>
            </a:r>
          </a:p>
          <a:p>
            <a:pPr lvl="1"/>
            <a:r>
              <a:rPr lang="en-US" sz="2000"/>
              <a:t>Staph lugdunensis – a coagulase negative staph which is treated similarly to staph aureus</a:t>
            </a:r>
          </a:p>
          <a:p>
            <a:pPr lvl="1"/>
            <a:r>
              <a:rPr lang="en-US" sz="2000"/>
              <a:t>Multiple sets of blood cultures positive in context of devices such as port-a-cath or other central lines, cardiac devices, etc</a:t>
            </a:r>
          </a:p>
        </p:txBody>
      </p:sp>
    </p:spTree>
    <p:extLst>
      <p:ext uri="{BB962C8B-B14F-4D97-AF65-F5344CB8AC3E}">
        <p14:creationId xmlns:p14="http://schemas.microsoft.com/office/powerpoint/2010/main" val="1692346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Oval 12">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5DD5A1D-28B8-FF0C-CFC2-A1ACD8AD1A74}"/>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Question 6</a:t>
            </a:r>
          </a:p>
        </p:txBody>
      </p:sp>
      <p:sp>
        <p:nvSpPr>
          <p:cNvPr id="3" name="Content Placeholder 2">
            <a:extLst>
              <a:ext uri="{FF2B5EF4-FFF2-40B4-BE49-F238E27FC236}">
                <a16:creationId xmlns:a16="http://schemas.microsoft.com/office/drawing/2014/main" id="{CE5599CA-7CB7-269B-EA62-B9D62C3D2774}"/>
              </a:ext>
            </a:extLst>
          </p:cNvPr>
          <p:cNvSpPr>
            <a:spLocks noGrp="1"/>
          </p:cNvSpPr>
          <p:nvPr>
            <p:ph idx="1"/>
          </p:nvPr>
        </p:nvSpPr>
        <p:spPr>
          <a:xfrm>
            <a:off x="6503158" y="649480"/>
            <a:ext cx="4862447" cy="5546047"/>
          </a:xfrm>
        </p:spPr>
        <p:txBody>
          <a:bodyPr anchor="ctr">
            <a:normAutofit/>
          </a:bodyPr>
          <a:lstStyle/>
          <a:p>
            <a:r>
              <a:rPr lang="en-US" sz="1900"/>
              <a:t>A 52-year-old man with diabetes presents with 5 days of fever, right upper quadrant pain, and malaise. Blood cultures grow gram-positive cocci in chains, identified as </a:t>
            </a:r>
            <a:r>
              <a:rPr lang="en-US" sz="1900" i="1"/>
              <a:t>Streptococcus anginosus</a:t>
            </a:r>
            <a:r>
              <a:rPr lang="en-US" sz="1900"/>
              <a:t>. Which of the following clinical features is MOST characteristic of infections caused by the </a:t>
            </a:r>
            <a:r>
              <a:rPr lang="en-US" sz="1900" i="1"/>
              <a:t>Streptococcus anginosus </a:t>
            </a:r>
            <a:r>
              <a:rPr lang="en-US" sz="1900"/>
              <a:t>group?</a:t>
            </a:r>
          </a:p>
          <a:p>
            <a:r>
              <a:rPr lang="en-US" sz="1900"/>
              <a:t>A. High rate of penicillin resistance requiring vancomycin therapy</a:t>
            </a:r>
          </a:p>
          <a:p>
            <a:r>
              <a:rPr lang="en-US" sz="1900"/>
              <a:t>B. Strong association with colon cancer, warranting colonoscopy</a:t>
            </a:r>
          </a:p>
          <a:p>
            <a:r>
              <a:rPr lang="en-US" sz="1900"/>
              <a:t>C. Propensity for abscess formation in multiple organ systems</a:t>
            </a:r>
          </a:p>
          <a:p>
            <a:r>
              <a:rPr lang="en-US" sz="1900"/>
              <a:t>D. Predominant cause of community-acquired pneumonia</a:t>
            </a:r>
          </a:p>
          <a:p>
            <a:r>
              <a:rPr lang="en-US" sz="1900"/>
              <a:t>E. Frequent progression to toxic shock syndrome</a:t>
            </a:r>
          </a:p>
          <a:p>
            <a:endParaRPr lang="en-US" sz="1900"/>
          </a:p>
        </p:txBody>
      </p:sp>
    </p:spTree>
    <p:extLst>
      <p:ext uri="{BB962C8B-B14F-4D97-AF65-F5344CB8AC3E}">
        <p14:creationId xmlns:p14="http://schemas.microsoft.com/office/powerpoint/2010/main" val="1901086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14C90D5-B171-386D-AE28-0B659D43DD7E}"/>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Learning Point: Strep anginosus group bacteremias</a:t>
            </a:r>
          </a:p>
        </p:txBody>
      </p:sp>
      <p:graphicFrame>
        <p:nvGraphicFramePr>
          <p:cNvPr id="5" name="Content Placeholder 2">
            <a:extLst>
              <a:ext uri="{FF2B5EF4-FFF2-40B4-BE49-F238E27FC236}">
                <a16:creationId xmlns:a16="http://schemas.microsoft.com/office/drawing/2014/main" id="{4734E04F-8978-BE20-92A7-616B0A8F303E}"/>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0294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5BE34-A25E-D221-C1BD-DB74F28897D9}"/>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15D74181-7B78-E0AA-8646-233EE0E5D60E}"/>
              </a:ext>
            </a:extLst>
          </p:cNvPr>
          <p:cNvSpPr>
            <a:spLocks noGrp="1"/>
          </p:cNvSpPr>
          <p:nvPr>
            <p:ph idx="1"/>
          </p:nvPr>
        </p:nvSpPr>
        <p:spPr>
          <a:xfrm>
            <a:off x="838200" y="1825625"/>
            <a:ext cx="10515600" cy="4667250"/>
          </a:xfrm>
        </p:spPr>
        <p:txBody>
          <a:bodyPr>
            <a:normAutofit fontScale="40000" lnSpcReduction="20000"/>
          </a:bodyPr>
          <a:lstStyle/>
          <a:p>
            <a:r>
              <a:rPr lang="en-US" sz="4000" dirty="0"/>
              <a:t>A 34-year-old woman is evaluated in the emergency department in January for headache, fever, and neck stiffness for the past day. Medical history is notable only for aseptic meningitis diagnosed 2 years ago, for which she reports a full recovery. She has not had recent travel, sick contacts, or animal exposures. She takes no medications.</a:t>
            </a:r>
          </a:p>
          <a:p>
            <a:r>
              <a:rPr lang="en-US" sz="4000" dirty="0"/>
              <a:t>On physical examination, the patient appears uncomfortable. Temperature is 38.1 °C (100.6 °F), blood pressure is 125/83 mm Hg, pulse rate is 100/min, and respiration rate is 16/min. Oxygen saturation is 98% breathing ambient air. She is alert, and cognition is intact. Mild nuchal rigidity is noted. The remainder of the examination is unremarkable.</a:t>
            </a:r>
          </a:p>
          <a:p>
            <a:r>
              <a:rPr lang="en-US" sz="4000" dirty="0"/>
              <a:t>Lumbar puncture is performed. CSF studies:</a:t>
            </a:r>
          </a:p>
          <a:p>
            <a:endParaRPr lang="en-US" dirty="0"/>
          </a:p>
          <a:p>
            <a:endParaRPr lang="en-US" dirty="0"/>
          </a:p>
          <a:p>
            <a:endParaRPr lang="en-US" dirty="0"/>
          </a:p>
          <a:p>
            <a:endParaRPr lang="en-US" dirty="0">
              <a:effectLst/>
            </a:endParaRPr>
          </a:p>
          <a:p>
            <a:pPr marL="0" indent="0">
              <a:buNone/>
            </a:pPr>
            <a:endParaRPr lang="en-US" sz="4000" dirty="0">
              <a:effectLst/>
            </a:endParaRPr>
          </a:p>
          <a:p>
            <a:r>
              <a:rPr lang="en-US" sz="4000" dirty="0">
                <a:effectLst/>
              </a:rPr>
              <a:t>Gram stain of the cerebrospinal fluid is negative; culture is pending.</a:t>
            </a:r>
          </a:p>
          <a:p>
            <a:r>
              <a:rPr lang="en-US" sz="4000" dirty="0"/>
              <a:t>Which of the following is the most likely cause of this patient's illness?</a:t>
            </a:r>
          </a:p>
          <a:p>
            <a:pPr lvl="1"/>
            <a:r>
              <a:rPr lang="en-US" sz="3500" dirty="0">
                <a:effectLst/>
              </a:rPr>
              <a:t>A.  Enterovirus</a:t>
            </a:r>
          </a:p>
          <a:p>
            <a:pPr lvl="1"/>
            <a:r>
              <a:rPr lang="en-US" sz="3500" dirty="0">
                <a:effectLst/>
              </a:rPr>
              <a:t>B.  Herpes simplex virus type 2</a:t>
            </a:r>
          </a:p>
          <a:p>
            <a:pPr lvl="1"/>
            <a:r>
              <a:rPr lang="en-US" sz="3500" dirty="0">
                <a:effectLst/>
              </a:rPr>
              <a:t>C.  Lymphocytic choriomeningitis virus</a:t>
            </a:r>
          </a:p>
          <a:p>
            <a:pPr lvl="1"/>
            <a:r>
              <a:rPr lang="en-US" sz="3500" dirty="0">
                <a:effectLst/>
              </a:rPr>
              <a:t>D.  West Nile virus</a:t>
            </a:r>
          </a:p>
          <a:p>
            <a:endParaRPr lang="en-US" dirty="0"/>
          </a:p>
          <a:p>
            <a:endParaRPr lang="en-US" dirty="0"/>
          </a:p>
        </p:txBody>
      </p:sp>
      <p:graphicFrame>
        <p:nvGraphicFramePr>
          <p:cNvPr id="7" name="Table 6">
            <a:extLst>
              <a:ext uri="{FF2B5EF4-FFF2-40B4-BE49-F238E27FC236}">
                <a16:creationId xmlns:a16="http://schemas.microsoft.com/office/drawing/2014/main" id="{68A886AE-B7BA-64B9-50D5-0832F0542BBD}"/>
              </a:ext>
            </a:extLst>
          </p:cNvPr>
          <p:cNvGraphicFramePr>
            <a:graphicFrameLocks noGrp="1"/>
          </p:cNvGraphicFramePr>
          <p:nvPr/>
        </p:nvGraphicFramePr>
        <p:xfrm>
          <a:off x="5137794" y="3152274"/>
          <a:ext cx="5702660" cy="1417320"/>
        </p:xfrm>
        <a:graphic>
          <a:graphicData uri="http://schemas.openxmlformats.org/drawingml/2006/table">
            <a:tbl>
              <a:tblPr/>
              <a:tblGrid>
                <a:gridCol w="1390499">
                  <a:extLst>
                    <a:ext uri="{9D8B030D-6E8A-4147-A177-3AD203B41FA5}">
                      <a16:colId xmlns:a16="http://schemas.microsoft.com/office/drawing/2014/main" val="924041405"/>
                    </a:ext>
                  </a:extLst>
                </a:gridCol>
                <a:gridCol w="3518075">
                  <a:extLst>
                    <a:ext uri="{9D8B030D-6E8A-4147-A177-3AD203B41FA5}">
                      <a16:colId xmlns:a16="http://schemas.microsoft.com/office/drawing/2014/main" val="92497824"/>
                    </a:ext>
                  </a:extLst>
                </a:gridCol>
                <a:gridCol w="794086">
                  <a:extLst>
                    <a:ext uri="{9D8B030D-6E8A-4147-A177-3AD203B41FA5}">
                      <a16:colId xmlns:a16="http://schemas.microsoft.com/office/drawing/2014/main" val="882607898"/>
                    </a:ext>
                  </a:extLst>
                </a:gridCol>
              </a:tblGrid>
              <a:tr h="0">
                <a:tc>
                  <a:txBody>
                    <a:bodyPr/>
                    <a:lstStyle/>
                    <a:p>
                      <a:pPr marL="0" marR="0" algn="l" fontAlgn="t">
                        <a:buNone/>
                      </a:pPr>
                      <a:br>
                        <a:rPr lang="en-US" sz="1275" b="0" i="0">
                          <a:solidFill>
                            <a:srgbClr val="181D23"/>
                          </a:solidFill>
                          <a:effectLst/>
                          <a:latin typeface="inherit"/>
                        </a:rPr>
                      </a:br>
                      <a:r>
                        <a:rPr lang="en-US" sz="1275" b="0" i="0">
                          <a:solidFill>
                            <a:srgbClr val="181D23"/>
                          </a:solidFill>
                          <a:effectLst/>
                          <a:latin typeface="inherit"/>
                        </a:rPr>
                        <a:t>Leukocyte count</a:t>
                      </a:r>
                      <a:endParaRPr lang="en-US" sz="1275" b="0" i="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dirty="0">
                          <a:solidFill>
                            <a:srgbClr val="181D23"/>
                          </a:solidFill>
                          <a:effectLst/>
                          <a:latin typeface="Open Sans" panose="020B0606030504020204" pitchFamily="34" charset="0"/>
                        </a:rPr>
                        <a:t>200/µL (200 × 10</a:t>
                      </a:r>
                      <a:r>
                        <a:rPr lang="en-US" sz="1275" b="0" i="0" baseline="30000" dirty="0">
                          <a:solidFill>
                            <a:srgbClr val="181D23"/>
                          </a:solidFill>
                          <a:effectLst/>
                          <a:latin typeface="Open Sans" panose="020B0606030504020204" pitchFamily="34" charset="0"/>
                        </a:rPr>
                        <a:t>6</a:t>
                      </a:r>
                      <a:r>
                        <a:rPr lang="en-US" sz="1275" b="0" i="0" dirty="0">
                          <a:solidFill>
                            <a:srgbClr val="181D23"/>
                          </a:solidFill>
                          <a:effectLst/>
                          <a:latin typeface="Open Sans" panose="020B0606030504020204" pitchFamily="34" charset="0"/>
                        </a:rPr>
                        <a:t>/L) with 92% lymphocytes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fontAlgn="t">
                        <a:buNone/>
                      </a:pPr>
                      <a:r>
                        <a:rPr lang="en-US" sz="1275" b="0" i="0" dirty="0">
                          <a:solidFill>
                            <a:srgbClr val="181D23"/>
                          </a:solidFill>
                          <a:effectLst/>
                          <a:latin typeface="Open Sans" panose="020B0606030504020204" pitchFamily="34" charset="0"/>
                        </a:rPr>
                        <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16238294"/>
                  </a:ext>
                </a:extLst>
              </a:tr>
              <a:tr h="0">
                <a:tc>
                  <a:txBody>
                    <a:bodyPr/>
                    <a:lstStyle/>
                    <a:p>
                      <a:pPr marL="0" marR="0" algn="l" fontAlgn="t">
                        <a:buNone/>
                      </a:pPr>
                      <a:r>
                        <a:rPr lang="en-US" sz="1275" b="0" i="0" dirty="0">
                          <a:solidFill>
                            <a:srgbClr val="181D23"/>
                          </a:solidFill>
                          <a:effectLst/>
                          <a:latin typeface="inherit"/>
                        </a:rPr>
                        <a:t>Glucose</a:t>
                      </a:r>
                      <a:endParaRPr lang="en-US" sz="1275" b="0" i="0" dirty="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dirty="0">
                          <a:solidFill>
                            <a:srgbClr val="181D23"/>
                          </a:solidFill>
                          <a:effectLst/>
                          <a:latin typeface="Open Sans" panose="020B0606030504020204" pitchFamily="34" charset="0"/>
                        </a:rPr>
                        <a:t>78 mg/dL (4.3 mmol/L)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buNone/>
                      </a:pPr>
                      <a:endParaRPr lang="en-US" sz="1275" b="0" i="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08118134"/>
                  </a:ext>
                </a:extLst>
              </a:tr>
              <a:tr h="0">
                <a:tc>
                  <a:txBody>
                    <a:bodyPr/>
                    <a:lstStyle/>
                    <a:p>
                      <a:pPr marL="0" marR="0" algn="l" fontAlgn="t">
                        <a:buNone/>
                      </a:pPr>
                      <a:r>
                        <a:rPr lang="en-US" sz="1275" b="0" i="0" dirty="0">
                          <a:solidFill>
                            <a:srgbClr val="181D23"/>
                          </a:solidFill>
                          <a:effectLst/>
                          <a:latin typeface="inherit"/>
                        </a:rPr>
                        <a:t>Opening pressure</a:t>
                      </a:r>
                      <a:endParaRPr lang="en-US" sz="1275" b="0" i="0" dirty="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a:solidFill>
                            <a:srgbClr val="181D23"/>
                          </a:solidFill>
                          <a:effectLst/>
                          <a:latin typeface="Open Sans" panose="020B0606030504020204" pitchFamily="34" charset="0"/>
                        </a:rPr>
                        <a:t>180 mm H</a:t>
                      </a:r>
                      <a:r>
                        <a:rPr lang="en-US" sz="1275" b="0" i="0" baseline="-25000">
                          <a:solidFill>
                            <a:srgbClr val="181D23"/>
                          </a:solidFill>
                          <a:effectLst/>
                          <a:latin typeface="Open Sans" panose="020B0606030504020204" pitchFamily="34" charset="0"/>
                        </a:rPr>
                        <a:t>2</a:t>
                      </a:r>
                      <a:r>
                        <a:rPr lang="en-US" sz="1275" b="0" i="0">
                          <a:solidFill>
                            <a:srgbClr val="181D23"/>
                          </a:solidFill>
                          <a:effectLst/>
                          <a:latin typeface="Open Sans" panose="020B0606030504020204" pitchFamily="34"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buNone/>
                      </a:pPr>
                      <a:endParaRPr lang="en-US" sz="1275" b="0" i="0" dirty="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63780716"/>
                  </a:ext>
                </a:extLst>
              </a:tr>
              <a:tr h="0">
                <a:tc>
                  <a:txBody>
                    <a:bodyPr/>
                    <a:lstStyle/>
                    <a:p>
                      <a:pPr marL="0" marR="0" algn="l" fontAlgn="t">
                        <a:buNone/>
                      </a:pPr>
                      <a:r>
                        <a:rPr lang="en-US" sz="1275" b="0" i="0">
                          <a:solidFill>
                            <a:srgbClr val="181D23"/>
                          </a:solidFill>
                          <a:effectLst/>
                          <a:latin typeface="inherit"/>
                        </a:rPr>
                        <a:t>Protein</a:t>
                      </a:r>
                      <a:endParaRPr lang="en-US" sz="1275" b="0" i="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a:solidFill>
                            <a:srgbClr val="181D23"/>
                          </a:solidFill>
                          <a:effectLst/>
                          <a:latin typeface="Open Sans" panose="020B0606030504020204" pitchFamily="34" charset="0"/>
                        </a:rPr>
                        <a:t>65 mg/dL (650 mg/L)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521113795"/>
                  </a:ext>
                </a:extLst>
              </a:tr>
            </a:tbl>
          </a:graphicData>
        </a:graphic>
      </p:graphicFrame>
    </p:spTree>
    <p:extLst>
      <p:ext uri="{BB962C8B-B14F-4D97-AF65-F5344CB8AC3E}">
        <p14:creationId xmlns:p14="http://schemas.microsoft.com/office/powerpoint/2010/main" val="3928759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C0E4E-0BD4-2FE4-4EC4-07C0A17A5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AA4F9-160D-3051-DB49-1D9C7530A04D}"/>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a16="http://schemas.microsoft.com/office/drawing/2014/main" id="{C20467A7-9A94-07D9-F3CF-02CF6477D4D4}"/>
              </a:ext>
            </a:extLst>
          </p:cNvPr>
          <p:cNvSpPr>
            <a:spLocks noGrp="1"/>
          </p:cNvSpPr>
          <p:nvPr>
            <p:ph idx="1"/>
          </p:nvPr>
        </p:nvSpPr>
        <p:spPr>
          <a:xfrm>
            <a:off x="838200" y="1825625"/>
            <a:ext cx="10515600" cy="4667250"/>
          </a:xfrm>
        </p:spPr>
        <p:txBody>
          <a:bodyPr>
            <a:normAutofit fontScale="40000" lnSpcReduction="20000"/>
          </a:bodyPr>
          <a:lstStyle/>
          <a:p>
            <a:r>
              <a:rPr lang="en-US" sz="4000" dirty="0"/>
              <a:t>A 34-year-old woman is evaluated in the emergency department in January for headache, fever, and neck stiffness for the past day. Medical history is notable only for aseptic meningitis diagnosed 2 years ago, for which she reports a full recovery. She has not had recent travel, sick contacts, or animal exposures. She takes no medications.</a:t>
            </a:r>
          </a:p>
          <a:p>
            <a:r>
              <a:rPr lang="en-US" sz="4000" dirty="0"/>
              <a:t>On physical examination, the patient appears uncomfortable. Temperature is 38.1 °C (100.6 °F), blood pressure is 125/83 mm Hg, pulse rate is 100/min, and respiration rate is 16/min. Oxygen saturation is 98% breathing ambient air. She is alert, and cognition is intact. Mild nuchal rigidity is noted. The remainder of the examination is unremarkable.</a:t>
            </a:r>
          </a:p>
          <a:p>
            <a:r>
              <a:rPr lang="en-US" sz="4000" dirty="0"/>
              <a:t>Lumbar puncture is performed. CSF studies:</a:t>
            </a:r>
          </a:p>
          <a:p>
            <a:endParaRPr lang="en-US" dirty="0"/>
          </a:p>
          <a:p>
            <a:endParaRPr lang="en-US" dirty="0"/>
          </a:p>
          <a:p>
            <a:endParaRPr lang="en-US" dirty="0"/>
          </a:p>
          <a:p>
            <a:endParaRPr lang="en-US" dirty="0">
              <a:effectLst/>
            </a:endParaRPr>
          </a:p>
          <a:p>
            <a:pPr marL="0" indent="0">
              <a:buNone/>
            </a:pPr>
            <a:endParaRPr lang="en-US" sz="4000" dirty="0">
              <a:effectLst/>
            </a:endParaRPr>
          </a:p>
          <a:p>
            <a:r>
              <a:rPr lang="en-US" sz="4000" dirty="0">
                <a:effectLst/>
              </a:rPr>
              <a:t>Gram stain of the cerebrospinal fluid is negative; culture is pending.</a:t>
            </a:r>
          </a:p>
          <a:p>
            <a:r>
              <a:rPr lang="en-US" sz="4000" dirty="0"/>
              <a:t>Which of the following is the most likely cause of this patient's illness?</a:t>
            </a:r>
          </a:p>
          <a:p>
            <a:pPr lvl="1"/>
            <a:r>
              <a:rPr lang="en-US" sz="3500" dirty="0">
                <a:effectLst/>
              </a:rPr>
              <a:t>A.  Enterovirus</a:t>
            </a:r>
          </a:p>
          <a:p>
            <a:pPr lvl="1"/>
            <a:r>
              <a:rPr lang="en-US" sz="3500" b="1" dirty="0">
                <a:solidFill>
                  <a:schemeClr val="accent6"/>
                </a:solidFill>
                <a:effectLst/>
              </a:rPr>
              <a:t>B.  Herpes simplex virus type 2</a:t>
            </a:r>
          </a:p>
          <a:p>
            <a:pPr lvl="1"/>
            <a:r>
              <a:rPr lang="en-US" sz="3500" dirty="0">
                <a:effectLst/>
              </a:rPr>
              <a:t>C.  Lymphocytic choriomeningitis virus</a:t>
            </a:r>
          </a:p>
          <a:p>
            <a:pPr lvl="1"/>
            <a:r>
              <a:rPr lang="en-US" sz="3500" dirty="0">
                <a:effectLst/>
              </a:rPr>
              <a:t>D.  West Nile virus</a:t>
            </a:r>
          </a:p>
          <a:p>
            <a:endParaRPr lang="en-US" dirty="0"/>
          </a:p>
          <a:p>
            <a:endParaRPr lang="en-US" dirty="0"/>
          </a:p>
        </p:txBody>
      </p:sp>
      <p:graphicFrame>
        <p:nvGraphicFramePr>
          <p:cNvPr id="7" name="Table 6">
            <a:extLst>
              <a:ext uri="{FF2B5EF4-FFF2-40B4-BE49-F238E27FC236}">
                <a16:creationId xmlns:a16="http://schemas.microsoft.com/office/drawing/2014/main" id="{7A699135-9814-397D-C9A5-42E1BE89B42A}"/>
              </a:ext>
            </a:extLst>
          </p:cNvPr>
          <p:cNvGraphicFramePr>
            <a:graphicFrameLocks noGrp="1"/>
          </p:cNvGraphicFramePr>
          <p:nvPr/>
        </p:nvGraphicFramePr>
        <p:xfrm>
          <a:off x="5137794" y="3152274"/>
          <a:ext cx="5702660" cy="1417320"/>
        </p:xfrm>
        <a:graphic>
          <a:graphicData uri="http://schemas.openxmlformats.org/drawingml/2006/table">
            <a:tbl>
              <a:tblPr/>
              <a:tblGrid>
                <a:gridCol w="1390499">
                  <a:extLst>
                    <a:ext uri="{9D8B030D-6E8A-4147-A177-3AD203B41FA5}">
                      <a16:colId xmlns:a16="http://schemas.microsoft.com/office/drawing/2014/main" val="924041405"/>
                    </a:ext>
                  </a:extLst>
                </a:gridCol>
                <a:gridCol w="3518075">
                  <a:extLst>
                    <a:ext uri="{9D8B030D-6E8A-4147-A177-3AD203B41FA5}">
                      <a16:colId xmlns:a16="http://schemas.microsoft.com/office/drawing/2014/main" val="92497824"/>
                    </a:ext>
                  </a:extLst>
                </a:gridCol>
                <a:gridCol w="794086">
                  <a:extLst>
                    <a:ext uri="{9D8B030D-6E8A-4147-A177-3AD203B41FA5}">
                      <a16:colId xmlns:a16="http://schemas.microsoft.com/office/drawing/2014/main" val="882607898"/>
                    </a:ext>
                  </a:extLst>
                </a:gridCol>
              </a:tblGrid>
              <a:tr h="0">
                <a:tc>
                  <a:txBody>
                    <a:bodyPr/>
                    <a:lstStyle/>
                    <a:p>
                      <a:pPr marL="0" marR="0" algn="l" fontAlgn="t">
                        <a:buNone/>
                      </a:pPr>
                      <a:br>
                        <a:rPr lang="en-US" sz="1275" b="0" i="0">
                          <a:solidFill>
                            <a:srgbClr val="181D23"/>
                          </a:solidFill>
                          <a:effectLst/>
                          <a:latin typeface="inherit"/>
                        </a:rPr>
                      </a:br>
                      <a:r>
                        <a:rPr lang="en-US" sz="1275" b="0" i="0">
                          <a:solidFill>
                            <a:srgbClr val="181D23"/>
                          </a:solidFill>
                          <a:effectLst/>
                          <a:latin typeface="inherit"/>
                        </a:rPr>
                        <a:t>Leukocyte count</a:t>
                      </a:r>
                      <a:endParaRPr lang="en-US" sz="1275" b="0" i="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dirty="0">
                          <a:solidFill>
                            <a:srgbClr val="181D23"/>
                          </a:solidFill>
                          <a:effectLst/>
                          <a:latin typeface="Open Sans" panose="020B0606030504020204" pitchFamily="34" charset="0"/>
                        </a:rPr>
                        <a:t>200/µL (200 × 10</a:t>
                      </a:r>
                      <a:r>
                        <a:rPr lang="en-US" sz="1275" b="0" i="0" baseline="30000" dirty="0">
                          <a:solidFill>
                            <a:srgbClr val="181D23"/>
                          </a:solidFill>
                          <a:effectLst/>
                          <a:latin typeface="Open Sans" panose="020B0606030504020204" pitchFamily="34" charset="0"/>
                        </a:rPr>
                        <a:t>6</a:t>
                      </a:r>
                      <a:r>
                        <a:rPr lang="en-US" sz="1275" b="0" i="0" dirty="0">
                          <a:solidFill>
                            <a:srgbClr val="181D23"/>
                          </a:solidFill>
                          <a:effectLst/>
                          <a:latin typeface="Open Sans" panose="020B0606030504020204" pitchFamily="34" charset="0"/>
                        </a:rPr>
                        <a:t>/L) with 92% lymphocytes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fontAlgn="t">
                        <a:buNone/>
                      </a:pPr>
                      <a:r>
                        <a:rPr lang="en-US" sz="1275" b="0" i="0" dirty="0">
                          <a:solidFill>
                            <a:srgbClr val="181D23"/>
                          </a:solidFill>
                          <a:effectLst/>
                          <a:latin typeface="Open Sans" panose="020B0606030504020204" pitchFamily="34" charset="0"/>
                        </a:rPr>
                        <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616238294"/>
                  </a:ext>
                </a:extLst>
              </a:tr>
              <a:tr h="0">
                <a:tc>
                  <a:txBody>
                    <a:bodyPr/>
                    <a:lstStyle/>
                    <a:p>
                      <a:pPr marL="0" marR="0" algn="l" fontAlgn="t">
                        <a:buNone/>
                      </a:pPr>
                      <a:r>
                        <a:rPr lang="en-US" sz="1275" b="0" i="0" dirty="0">
                          <a:solidFill>
                            <a:srgbClr val="181D23"/>
                          </a:solidFill>
                          <a:effectLst/>
                          <a:latin typeface="inherit"/>
                        </a:rPr>
                        <a:t>Glucose</a:t>
                      </a:r>
                      <a:endParaRPr lang="en-US" sz="1275" b="0" i="0" dirty="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dirty="0">
                          <a:solidFill>
                            <a:srgbClr val="181D23"/>
                          </a:solidFill>
                          <a:effectLst/>
                          <a:latin typeface="Open Sans" panose="020B0606030504020204" pitchFamily="34" charset="0"/>
                        </a:rPr>
                        <a:t>78 mg/dL (4.3 mmol/L)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buNone/>
                      </a:pPr>
                      <a:endParaRPr lang="en-US" sz="1275" b="0" i="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508118134"/>
                  </a:ext>
                </a:extLst>
              </a:tr>
              <a:tr h="0">
                <a:tc>
                  <a:txBody>
                    <a:bodyPr/>
                    <a:lstStyle/>
                    <a:p>
                      <a:pPr marL="0" marR="0" algn="l" fontAlgn="t">
                        <a:buNone/>
                      </a:pPr>
                      <a:r>
                        <a:rPr lang="en-US" sz="1275" b="0" i="0" dirty="0">
                          <a:solidFill>
                            <a:srgbClr val="181D23"/>
                          </a:solidFill>
                          <a:effectLst/>
                          <a:latin typeface="inherit"/>
                        </a:rPr>
                        <a:t>Opening pressure</a:t>
                      </a:r>
                      <a:endParaRPr lang="en-US" sz="1275" b="0" i="0" dirty="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a:solidFill>
                            <a:srgbClr val="181D23"/>
                          </a:solidFill>
                          <a:effectLst/>
                          <a:latin typeface="Open Sans" panose="020B0606030504020204" pitchFamily="34" charset="0"/>
                        </a:rPr>
                        <a:t>180 mm H</a:t>
                      </a:r>
                      <a:r>
                        <a:rPr lang="en-US" sz="1275" b="0" i="0" baseline="-25000">
                          <a:solidFill>
                            <a:srgbClr val="181D23"/>
                          </a:solidFill>
                          <a:effectLst/>
                          <a:latin typeface="Open Sans" panose="020B0606030504020204" pitchFamily="34" charset="0"/>
                        </a:rPr>
                        <a:t>2</a:t>
                      </a:r>
                      <a:r>
                        <a:rPr lang="en-US" sz="1275" b="0" i="0">
                          <a:solidFill>
                            <a:srgbClr val="181D23"/>
                          </a:solidFill>
                          <a:effectLst/>
                          <a:latin typeface="Open Sans" panose="020B0606030504020204" pitchFamily="34" charset="0"/>
                        </a:rPr>
                        <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buNone/>
                      </a:pPr>
                      <a:endParaRPr lang="en-US" sz="1275" b="0" i="0" dirty="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63780716"/>
                  </a:ext>
                </a:extLst>
              </a:tr>
              <a:tr h="0">
                <a:tc>
                  <a:txBody>
                    <a:bodyPr/>
                    <a:lstStyle/>
                    <a:p>
                      <a:pPr marL="0" marR="0" algn="l" fontAlgn="t">
                        <a:buNone/>
                      </a:pPr>
                      <a:r>
                        <a:rPr lang="en-US" sz="1275" b="0" i="0">
                          <a:solidFill>
                            <a:srgbClr val="181D23"/>
                          </a:solidFill>
                          <a:effectLst/>
                          <a:latin typeface="inherit"/>
                        </a:rPr>
                        <a:t>Protein</a:t>
                      </a:r>
                      <a:endParaRPr lang="en-US" sz="1275" b="0" i="0">
                        <a:solidFill>
                          <a:srgbClr val="181D23"/>
                        </a:solidFill>
                        <a:effectLst/>
                        <a:latin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l" fontAlgn="t">
                        <a:buNone/>
                      </a:pPr>
                      <a:r>
                        <a:rPr lang="en-US" sz="1275" b="0" i="0">
                          <a:solidFill>
                            <a:srgbClr val="181D23"/>
                          </a:solidFill>
                          <a:effectLst/>
                          <a:latin typeface="Open Sans" panose="020B0606030504020204" pitchFamily="34" charset="0"/>
                        </a:rPr>
                        <a:t>65 mg/dL (650 mg/L)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521113795"/>
                  </a:ext>
                </a:extLst>
              </a:tr>
            </a:tbl>
          </a:graphicData>
        </a:graphic>
      </p:graphicFrame>
    </p:spTree>
    <p:extLst>
      <p:ext uri="{BB962C8B-B14F-4D97-AF65-F5344CB8AC3E}">
        <p14:creationId xmlns:p14="http://schemas.microsoft.com/office/powerpoint/2010/main" val="1181936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C1BDC-EB4C-A11A-8995-2B753E5D36C0}"/>
              </a:ext>
            </a:extLst>
          </p:cNvPr>
          <p:cNvSpPr>
            <a:spLocks noGrp="1"/>
          </p:cNvSpPr>
          <p:nvPr>
            <p:ph type="title"/>
          </p:nvPr>
        </p:nvSpPr>
        <p:spPr/>
        <p:txBody>
          <a:bodyPr/>
          <a:lstStyle/>
          <a:p>
            <a:r>
              <a:rPr lang="en-US" dirty="0"/>
              <a:t>Diagnose herpes simplex virus type 2 meningitis</a:t>
            </a:r>
          </a:p>
        </p:txBody>
      </p:sp>
      <p:sp>
        <p:nvSpPr>
          <p:cNvPr id="3" name="Content Placeholder 2">
            <a:extLst>
              <a:ext uri="{FF2B5EF4-FFF2-40B4-BE49-F238E27FC236}">
                <a16:creationId xmlns:a16="http://schemas.microsoft.com/office/drawing/2014/main" id="{15EEC363-8291-C420-2636-A5204155C4C0}"/>
              </a:ext>
            </a:extLst>
          </p:cNvPr>
          <p:cNvSpPr>
            <a:spLocks noGrp="1"/>
          </p:cNvSpPr>
          <p:nvPr>
            <p:ph idx="1"/>
          </p:nvPr>
        </p:nvSpPr>
        <p:spPr/>
        <p:txBody>
          <a:bodyPr/>
          <a:lstStyle/>
          <a:p>
            <a:r>
              <a:rPr lang="en-US" dirty="0"/>
              <a:t>Herpes simplex virus type 2 is the most common cause of recurrent aseptic/viral meningitis (recurrent benign lymphocytic meningitis or Mollaret meningitis)</a:t>
            </a:r>
          </a:p>
          <a:p>
            <a:pPr lvl="1"/>
            <a:r>
              <a:rPr lang="en-US" i="1" dirty="0"/>
              <a:t>Aseptic meningitis</a:t>
            </a:r>
            <a:r>
              <a:rPr lang="en-US" dirty="0"/>
              <a:t> refers to acute-onset community-acquired meningitis with negative cerebrospinal fluid (CSF) gram stain and culture results </a:t>
            </a:r>
          </a:p>
          <a:p>
            <a:pPr lvl="1"/>
            <a:r>
              <a:rPr lang="en-US" dirty="0"/>
              <a:t>Lymphocytic pleocytosis, a normal glucose level, and mildly elevated protein level</a:t>
            </a:r>
          </a:p>
          <a:p>
            <a:r>
              <a:rPr lang="en-US" dirty="0"/>
              <a:t>Outcomes for HSV-2 meningitis are generally favorable without requiring acyclovir therapy, although therapy is often administered to patients requiring hospitalization</a:t>
            </a:r>
          </a:p>
          <a:p>
            <a:endParaRPr lang="en-US" dirty="0"/>
          </a:p>
        </p:txBody>
      </p:sp>
    </p:spTree>
    <p:extLst>
      <p:ext uri="{BB962C8B-B14F-4D97-AF65-F5344CB8AC3E}">
        <p14:creationId xmlns:p14="http://schemas.microsoft.com/office/powerpoint/2010/main" val="87142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268ED-2161-B14D-E9F6-D282786E899E}"/>
              </a:ext>
            </a:extLst>
          </p:cNvPr>
          <p:cNvSpPr>
            <a:spLocks noGrp="1"/>
          </p:cNvSpPr>
          <p:nvPr>
            <p:ph type="title"/>
          </p:nvPr>
        </p:nvSpPr>
        <p:spPr/>
        <p:txBody>
          <a:bodyPr/>
          <a:lstStyle/>
          <a:p>
            <a:r>
              <a:rPr lang="en-US" dirty="0"/>
              <a:t>HSV type 1</a:t>
            </a:r>
          </a:p>
        </p:txBody>
      </p:sp>
      <p:sp>
        <p:nvSpPr>
          <p:cNvPr id="4" name="Content Placeholder 3">
            <a:extLst>
              <a:ext uri="{FF2B5EF4-FFF2-40B4-BE49-F238E27FC236}">
                <a16:creationId xmlns:a16="http://schemas.microsoft.com/office/drawing/2014/main" id="{BFC5BD2D-4E93-DD95-CE32-C47A86496E03}"/>
              </a:ext>
            </a:extLst>
          </p:cNvPr>
          <p:cNvSpPr>
            <a:spLocks noGrp="1"/>
          </p:cNvSpPr>
          <p:nvPr>
            <p:ph idx="1"/>
          </p:nvPr>
        </p:nvSpPr>
        <p:spPr/>
        <p:txBody>
          <a:bodyPr>
            <a:normAutofit/>
          </a:bodyPr>
          <a:lstStyle/>
          <a:p>
            <a:r>
              <a:rPr lang="en-US" dirty="0"/>
              <a:t>Herpes simplex virus type 1 is the most common cause of sporadic encephalitis in the United States, presenting with fever, seizures, altered mental status, and focal neurologic deficits; prompt identification and treatment with intravenous acyclovir improves outcomes</a:t>
            </a:r>
          </a:p>
          <a:p>
            <a:r>
              <a:rPr lang="en-US" dirty="0"/>
              <a:t>Diagnosis is confirmed by HSV PCR of the CSF (98% sensitivity, 94% specificity)</a:t>
            </a:r>
          </a:p>
          <a:p>
            <a:pPr lvl="1"/>
            <a:r>
              <a:rPr lang="en-US" dirty="0"/>
              <a:t>False-negative results have been reported; if HSV is suspected, a repeat PCR should be obtained within 1 week while continuing acyclovir therapy</a:t>
            </a:r>
          </a:p>
          <a:p>
            <a:r>
              <a:rPr lang="en-US" dirty="0"/>
              <a:t>Treat for 14-21 days</a:t>
            </a:r>
          </a:p>
        </p:txBody>
      </p:sp>
    </p:spTree>
    <p:extLst>
      <p:ext uri="{BB962C8B-B14F-4D97-AF65-F5344CB8AC3E}">
        <p14:creationId xmlns:p14="http://schemas.microsoft.com/office/powerpoint/2010/main" val="4210105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4CA84-2CAB-04F3-E7D8-62D0061E0874}"/>
              </a:ext>
            </a:extLst>
          </p:cNvPr>
          <p:cNvSpPr>
            <a:spLocks noGrp="1"/>
          </p:cNvSpPr>
          <p:nvPr>
            <p:ph type="title"/>
          </p:nvPr>
        </p:nvSpPr>
        <p:spPr/>
        <p:txBody>
          <a:bodyPr/>
          <a:lstStyle/>
          <a:p>
            <a:r>
              <a:rPr lang="en-US" dirty="0"/>
              <a:t>Other answers</a:t>
            </a:r>
          </a:p>
        </p:txBody>
      </p:sp>
      <p:sp>
        <p:nvSpPr>
          <p:cNvPr id="3" name="Content Placeholder 2">
            <a:extLst>
              <a:ext uri="{FF2B5EF4-FFF2-40B4-BE49-F238E27FC236}">
                <a16:creationId xmlns:a16="http://schemas.microsoft.com/office/drawing/2014/main" id="{F266E242-556B-6CD4-4760-565E0A955FC3}"/>
              </a:ext>
            </a:extLst>
          </p:cNvPr>
          <p:cNvSpPr>
            <a:spLocks noGrp="1"/>
          </p:cNvSpPr>
          <p:nvPr>
            <p:ph idx="1"/>
          </p:nvPr>
        </p:nvSpPr>
        <p:spPr/>
        <p:txBody>
          <a:bodyPr>
            <a:normAutofit/>
          </a:bodyPr>
          <a:lstStyle/>
          <a:p>
            <a:r>
              <a:rPr lang="en-US" sz="2200" dirty="0"/>
              <a:t>A; Enteroviruses are the most common cause of viral meningitis, although they present seasonally (typically between May and November in North America); may be accompanied by pharyngitis, cough, and a maculopapular rash; this patient's presentation is outside of the typical seasonality for enteroviral meningitis; additionally, enteroviruses do not cause recurrent disease</a:t>
            </a:r>
          </a:p>
          <a:p>
            <a:r>
              <a:rPr lang="en-US" sz="2200" dirty="0"/>
              <a:t>C; Lymphocytic choriomeningitis virus is a cause of aseptic meningitis that is most commonly associated with rodent exposure; uncommon cause of viral meningitis and does not present with recurrent disease</a:t>
            </a:r>
          </a:p>
          <a:p>
            <a:r>
              <a:rPr lang="en-US" sz="2200" dirty="0"/>
              <a:t>D; West Nile virus (WNV) is a mosquito-borne virus that can cause meningitis or encephalitis between June and October in North America; recurrent nature and time of year make WNV unlikely</a:t>
            </a:r>
          </a:p>
          <a:p>
            <a:endParaRPr lang="en-US" dirty="0"/>
          </a:p>
        </p:txBody>
      </p:sp>
    </p:spTree>
    <p:extLst>
      <p:ext uri="{BB962C8B-B14F-4D97-AF65-F5344CB8AC3E}">
        <p14:creationId xmlns:p14="http://schemas.microsoft.com/office/powerpoint/2010/main" val="2355811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FFBB7-5178-95E8-3E40-936FBBF708A7}"/>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D01BEF5C-8A00-6464-A770-3B731EE6C9F0}"/>
              </a:ext>
            </a:extLst>
          </p:cNvPr>
          <p:cNvSpPr>
            <a:spLocks noGrp="1"/>
          </p:cNvSpPr>
          <p:nvPr>
            <p:ph idx="1"/>
          </p:nvPr>
        </p:nvSpPr>
        <p:spPr/>
        <p:txBody>
          <a:bodyPr>
            <a:normAutofit fontScale="77500" lnSpcReduction="20000"/>
          </a:bodyPr>
          <a:lstStyle/>
          <a:p>
            <a:r>
              <a:rPr lang="en-US" dirty="0"/>
              <a:t>A 60-year-old woman is evaluated in the emergency department for worsening headache, fever, and confusion that began yesterday. She was previously healthy and takes no medications.</a:t>
            </a:r>
          </a:p>
          <a:p>
            <a:r>
              <a:rPr lang="en-US" dirty="0"/>
              <a:t>On physical examination, she is not oriented to person, place, or time. Temperature is 39.1 °C (102.4 °F), blood pressure is 150/85 mm Hg, pulse rate is 115/min, and respiration rate is 19/min. Oxygen saturation is 97% with the patient breathing ambient air. Neck stiffness and photophobia are appreciated. Pupils are equal, round, and reactive to light and accommodation. The patient is unable to participate in motor and sensory examinations.</a:t>
            </a:r>
          </a:p>
          <a:p>
            <a:r>
              <a:rPr lang="en-US" dirty="0"/>
              <a:t>Blood cultures are obtained.</a:t>
            </a:r>
          </a:p>
          <a:p>
            <a:r>
              <a:rPr lang="en-US" dirty="0"/>
              <a:t>Which of the following is the most appropriate diagnostic test to perform next?</a:t>
            </a:r>
          </a:p>
          <a:p>
            <a:pPr lvl="1"/>
            <a:r>
              <a:rPr lang="en-US" dirty="0"/>
              <a:t>A.  CT of the head</a:t>
            </a:r>
          </a:p>
          <a:p>
            <a:pPr lvl="1"/>
            <a:r>
              <a:rPr lang="en-US" dirty="0"/>
              <a:t>B.  HIV testing</a:t>
            </a:r>
          </a:p>
          <a:p>
            <a:pPr lvl="1"/>
            <a:r>
              <a:rPr lang="en-US" dirty="0"/>
              <a:t>C.  Lumbar puncture</a:t>
            </a:r>
          </a:p>
          <a:p>
            <a:pPr lvl="1"/>
            <a:r>
              <a:rPr lang="en-US" dirty="0"/>
              <a:t>D.  MRI of the brain</a:t>
            </a:r>
          </a:p>
          <a:p>
            <a:endParaRPr lang="en-US" dirty="0"/>
          </a:p>
          <a:p>
            <a:endParaRPr lang="en-US" dirty="0"/>
          </a:p>
        </p:txBody>
      </p:sp>
    </p:spTree>
    <p:extLst>
      <p:ext uri="{BB962C8B-B14F-4D97-AF65-F5344CB8AC3E}">
        <p14:creationId xmlns:p14="http://schemas.microsoft.com/office/powerpoint/2010/main" val="514226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58FD2-406E-E1BB-4DB5-A2645B458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E56DA-415D-9B45-25E9-A50E0A545C8A}"/>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E82989F3-7E85-21F0-9CF9-E2F250F06027}"/>
              </a:ext>
            </a:extLst>
          </p:cNvPr>
          <p:cNvSpPr>
            <a:spLocks noGrp="1"/>
          </p:cNvSpPr>
          <p:nvPr>
            <p:ph idx="1"/>
          </p:nvPr>
        </p:nvSpPr>
        <p:spPr/>
        <p:txBody>
          <a:bodyPr>
            <a:normAutofit fontScale="77500" lnSpcReduction="20000"/>
          </a:bodyPr>
          <a:lstStyle/>
          <a:p>
            <a:r>
              <a:rPr lang="en-US" dirty="0"/>
              <a:t>A 60-year-old woman is evaluated in the emergency department for worsening headache, fever, and confusion that began yesterday. She was previously healthy and takes no medications.</a:t>
            </a:r>
          </a:p>
          <a:p>
            <a:r>
              <a:rPr lang="en-US" dirty="0"/>
              <a:t>On physical examination, she is not oriented to person, place, or time. Temperature is 39.1 °C (102.4 °F), blood pressure is 150/85 mm Hg, pulse rate is 115/min, and respiration rate is 19/min. Oxygen saturation is 97% with the patient breathing ambient air. Neck stiffness and photophobia are appreciated. Pupils are equal, round, and reactive to light and accommodation. The patient is unable to participate in motor and sensory examinations.</a:t>
            </a:r>
          </a:p>
          <a:p>
            <a:r>
              <a:rPr lang="en-US" dirty="0"/>
              <a:t>Blood cultures are obtained.</a:t>
            </a:r>
          </a:p>
          <a:p>
            <a:r>
              <a:rPr lang="en-US" dirty="0"/>
              <a:t>Which of the following is the most appropriate diagnostic test to perform next?</a:t>
            </a:r>
          </a:p>
          <a:p>
            <a:pPr lvl="1"/>
            <a:r>
              <a:rPr lang="en-US" b="1" dirty="0">
                <a:solidFill>
                  <a:schemeClr val="accent6"/>
                </a:solidFill>
              </a:rPr>
              <a:t>A.  CT of the head</a:t>
            </a:r>
          </a:p>
          <a:p>
            <a:pPr lvl="1"/>
            <a:r>
              <a:rPr lang="en-US" dirty="0"/>
              <a:t>B.  HIV testing</a:t>
            </a:r>
          </a:p>
          <a:p>
            <a:pPr lvl="1"/>
            <a:r>
              <a:rPr lang="en-US" dirty="0"/>
              <a:t>C.  Lumbar puncture</a:t>
            </a:r>
          </a:p>
          <a:p>
            <a:pPr lvl="1"/>
            <a:r>
              <a:rPr lang="en-US" dirty="0"/>
              <a:t>D.  MRI of the brain</a:t>
            </a:r>
          </a:p>
          <a:p>
            <a:endParaRPr lang="en-US" dirty="0"/>
          </a:p>
          <a:p>
            <a:endParaRPr lang="en-US" dirty="0"/>
          </a:p>
        </p:txBody>
      </p:sp>
    </p:spTree>
    <p:extLst>
      <p:ext uri="{BB962C8B-B14F-4D97-AF65-F5344CB8AC3E}">
        <p14:creationId xmlns:p14="http://schemas.microsoft.com/office/powerpoint/2010/main" val="1122296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EF87-7067-56FB-D1D0-681163353D7D}"/>
              </a:ext>
            </a:extLst>
          </p:cNvPr>
          <p:cNvSpPr>
            <a:spLocks noGrp="1"/>
          </p:cNvSpPr>
          <p:nvPr>
            <p:ph type="title"/>
          </p:nvPr>
        </p:nvSpPr>
        <p:spPr>
          <a:noFill/>
          <a:ln>
            <a:noFill/>
          </a:ln>
        </p:spPr>
        <p:txBody>
          <a:bodyPr>
            <a:noAutofit/>
          </a:bodyPr>
          <a:lstStyle/>
          <a:p>
            <a:r>
              <a:rPr lang="en-US" sz="3200" dirty="0"/>
              <a:t>Recognize indications for head CT before performing a lumbar puncture in a patient with suspected bacterial meningitis</a:t>
            </a:r>
          </a:p>
        </p:txBody>
      </p:sp>
      <p:sp>
        <p:nvSpPr>
          <p:cNvPr id="3" name="Content Placeholder 2">
            <a:extLst>
              <a:ext uri="{FF2B5EF4-FFF2-40B4-BE49-F238E27FC236}">
                <a16:creationId xmlns:a16="http://schemas.microsoft.com/office/drawing/2014/main" id="{C5316DED-A30B-7E47-3507-10DAA77060D5}"/>
              </a:ext>
            </a:extLst>
          </p:cNvPr>
          <p:cNvSpPr>
            <a:spLocks noGrp="1"/>
          </p:cNvSpPr>
          <p:nvPr>
            <p:ph sz="half" idx="1"/>
          </p:nvPr>
        </p:nvSpPr>
        <p:spPr>
          <a:xfrm>
            <a:off x="838199" y="1825625"/>
            <a:ext cx="5658855" cy="4351338"/>
          </a:xfrm>
        </p:spPr>
        <p:txBody>
          <a:bodyPr>
            <a:normAutofit/>
          </a:bodyPr>
          <a:lstStyle/>
          <a:p>
            <a:r>
              <a:rPr lang="en-US" sz="2400" dirty="0"/>
              <a:t>LP is crucial for diagnosis of meningitis, but in patients with elevated intracranial pressure, concern for brain herniation with withdrawal of CSF</a:t>
            </a:r>
          </a:p>
          <a:p>
            <a:r>
              <a:rPr lang="en-US" sz="2400" dirty="0"/>
              <a:t>Who needs a head CT prior to LP?</a:t>
            </a:r>
          </a:p>
          <a:p>
            <a:pPr lvl="1"/>
            <a:r>
              <a:rPr lang="en-US" sz="2000" dirty="0"/>
              <a:t>Immunocompromised</a:t>
            </a:r>
          </a:p>
          <a:p>
            <a:pPr lvl="1"/>
            <a:r>
              <a:rPr lang="en-US" sz="2000" dirty="0" err="1"/>
              <a:t>Hx</a:t>
            </a:r>
            <a:r>
              <a:rPr lang="en-US" sz="2000" dirty="0"/>
              <a:t> of CNS infection</a:t>
            </a:r>
          </a:p>
          <a:p>
            <a:pPr lvl="1"/>
            <a:r>
              <a:rPr lang="en-US" sz="2000" dirty="0"/>
              <a:t>New-onset seizure</a:t>
            </a:r>
          </a:p>
          <a:p>
            <a:pPr lvl="1"/>
            <a:r>
              <a:rPr lang="en-US" sz="2000" dirty="0"/>
              <a:t>Papilledema</a:t>
            </a:r>
          </a:p>
          <a:p>
            <a:pPr lvl="1"/>
            <a:r>
              <a:rPr lang="en-US" sz="2000" dirty="0"/>
              <a:t>Altered level of consciousness</a:t>
            </a:r>
          </a:p>
          <a:p>
            <a:pPr lvl="1"/>
            <a:r>
              <a:rPr lang="en-US" sz="2000" dirty="0"/>
              <a:t>Focal neurologic deficit</a:t>
            </a:r>
          </a:p>
          <a:p>
            <a:endParaRPr lang="en-US" sz="2400" dirty="0"/>
          </a:p>
        </p:txBody>
      </p:sp>
      <p:pic>
        <p:nvPicPr>
          <p:cNvPr id="3074" name="Picture 2" descr="CT head (Chapter 5) - Radiology for Anaesthesia and Intensive Care">
            <a:extLst>
              <a:ext uri="{FF2B5EF4-FFF2-40B4-BE49-F238E27FC236}">
                <a16:creationId xmlns:a16="http://schemas.microsoft.com/office/drawing/2014/main" id="{E81A0B50-05DF-30E8-4BF3-0512FA3BC54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10686" y="1690688"/>
            <a:ext cx="4343114" cy="4749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835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0AEFF-90CD-6C26-8F26-8E8914FEE8DA}"/>
              </a:ext>
            </a:extLst>
          </p:cNvPr>
          <p:cNvSpPr>
            <a:spLocks noGrp="1"/>
          </p:cNvSpPr>
          <p:nvPr>
            <p:ph type="title"/>
          </p:nvPr>
        </p:nvSpPr>
        <p:spPr/>
        <p:txBody>
          <a:bodyPr/>
          <a:lstStyle/>
          <a:p>
            <a:r>
              <a:rPr lang="en-US" dirty="0"/>
              <a:t>Clinical manifestations of bacterial meningitis</a:t>
            </a:r>
          </a:p>
        </p:txBody>
      </p:sp>
      <p:sp>
        <p:nvSpPr>
          <p:cNvPr id="3" name="Content Placeholder 2">
            <a:extLst>
              <a:ext uri="{FF2B5EF4-FFF2-40B4-BE49-F238E27FC236}">
                <a16:creationId xmlns:a16="http://schemas.microsoft.com/office/drawing/2014/main" id="{E1A03F13-33A2-635F-827E-2EF13DF64876}"/>
              </a:ext>
            </a:extLst>
          </p:cNvPr>
          <p:cNvSpPr>
            <a:spLocks noGrp="1"/>
          </p:cNvSpPr>
          <p:nvPr>
            <p:ph idx="1"/>
          </p:nvPr>
        </p:nvSpPr>
        <p:spPr/>
        <p:txBody>
          <a:bodyPr>
            <a:normAutofit/>
          </a:bodyPr>
          <a:lstStyle/>
          <a:p>
            <a:r>
              <a:rPr lang="en-US" dirty="0"/>
              <a:t>Classic triad: fever, nuchal rigidity and altered mental status in 40%</a:t>
            </a:r>
          </a:p>
          <a:p>
            <a:r>
              <a:rPr lang="en-US" dirty="0"/>
              <a:t>95% will have 2 of 4: HA, fever, stiff neck, and altered mental status</a:t>
            </a:r>
          </a:p>
          <a:p>
            <a:r>
              <a:rPr lang="en-US" dirty="0"/>
              <a:t>Most common clinical features:</a:t>
            </a:r>
          </a:p>
          <a:p>
            <a:pPr lvl="1"/>
            <a:r>
              <a:rPr lang="en-US" dirty="0"/>
              <a:t>Headache (84%)</a:t>
            </a:r>
          </a:p>
          <a:p>
            <a:pPr lvl="1"/>
            <a:r>
              <a:rPr lang="en-US" dirty="0"/>
              <a:t>Fever &gt;38˚C (74%)</a:t>
            </a:r>
          </a:p>
          <a:p>
            <a:pPr lvl="1"/>
            <a:r>
              <a:rPr lang="en-US" dirty="0"/>
              <a:t>Stiff neck (74%)</a:t>
            </a:r>
          </a:p>
          <a:p>
            <a:pPr lvl="1"/>
            <a:r>
              <a:rPr lang="en-US" dirty="0"/>
              <a:t>GCS &lt;14 (71%)</a:t>
            </a:r>
          </a:p>
          <a:p>
            <a:pPr lvl="1"/>
            <a:r>
              <a:rPr lang="en-US" dirty="0"/>
              <a:t>Nausea (62%)</a:t>
            </a:r>
          </a:p>
        </p:txBody>
      </p:sp>
      <p:sp>
        <p:nvSpPr>
          <p:cNvPr id="4" name="TextBox 3">
            <a:extLst>
              <a:ext uri="{FF2B5EF4-FFF2-40B4-BE49-F238E27FC236}">
                <a16:creationId xmlns:a16="http://schemas.microsoft.com/office/drawing/2014/main" id="{1FBB6FAB-8C9F-C67D-2F21-A2C90CFBFA0B}"/>
              </a:ext>
            </a:extLst>
          </p:cNvPr>
          <p:cNvSpPr txBox="1"/>
          <p:nvPr/>
        </p:nvSpPr>
        <p:spPr>
          <a:xfrm>
            <a:off x="8826335" y="5942568"/>
            <a:ext cx="336566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[1] NEJM 2004; 351: 1849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[2] Lancet ID 2016; 16: 339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[3] Ann Intern Med 1998; 129: 862</a:t>
            </a:r>
          </a:p>
        </p:txBody>
      </p:sp>
    </p:spTree>
    <p:extLst>
      <p:ext uri="{BB962C8B-B14F-4D97-AF65-F5344CB8AC3E}">
        <p14:creationId xmlns:p14="http://schemas.microsoft.com/office/powerpoint/2010/main" val="3829720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AA0B13D-FB5A-48D0-DD1E-7FB8FD54C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988" y="0"/>
            <a:ext cx="8580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192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345A9-94B1-5541-7AB2-A41AEAF1DA80}"/>
              </a:ext>
            </a:extLst>
          </p:cNvPr>
          <p:cNvSpPr>
            <a:spLocks noGrp="1"/>
          </p:cNvSpPr>
          <p:nvPr>
            <p:ph type="title"/>
          </p:nvPr>
        </p:nvSpPr>
        <p:spPr/>
        <p:txBody>
          <a:bodyPr/>
          <a:lstStyle/>
          <a:p>
            <a:r>
              <a:rPr lang="en-US" dirty="0"/>
              <a:t>Antibiotic administration prior to LP</a:t>
            </a:r>
          </a:p>
        </p:txBody>
      </p:sp>
      <p:pic>
        <p:nvPicPr>
          <p:cNvPr id="5" name="Content Placeholder 4">
            <a:extLst>
              <a:ext uri="{FF2B5EF4-FFF2-40B4-BE49-F238E27FC236}">
                <a16:creationId xmlns:a16="http://schemas.microsoft.com/office/drawing/2014/main" id="{8D5D065A-6A94-2744-285D-0A34DEEDE7EC}"/>
              </a:ext>
            </a:extLst>
          </p:cNvPr>
          <p:cNvPicPr>
            <a:picLocks noGrp="1" noChangeAspect="1"/>
          </p:cNvPicPr>
          <p:nvPr>
            <p:ph sz="half" idx="1"/>
          </p:nvPr>
        </p:nvPicPr>
        <p:blipFill rotWithShape="1">
          <a:blip r:embed="rId3"/>
          <a:srcRect l="49031" b="69025"/>
          <a:stretch/>
        </p:blipFill>
        <p:spPr>
          <a:xfrm>
            <a:off x="0" y="1376112"/>
            <a:ext cx="5482390" cy="1260178"/>
          </a:xfrm>
          <a:prstGeom prst="rect">
            <a:avLst/>
          </a:prstGeom>
        </p:spPr>
      </p:pic>
      <p:sp>
        <p:nvSpPr>
          <p:cNvPr id="4" name="Content Placeholder 3">
            <a:extLst>
              <a:ext uri="{FF2B5EF4-FFF2-40B4-BE49-F238E27FC236}">
                <a16:creationId xmlns:a16="http://schemas.microsoft.com/office/drawing/2014/main" id="{97CF87C4-407F-F101-31DE-79919B2B6941}"/>
              </a:ext>
            </a:extLst>
          </p:cNvPr>
          <p:cNvSpPr>
            <a:spLocks noGrp="1"/>
          </p:cNvSpPr>
          <p:nvPr>
            <p:ph sz="half" idx="2"/>
          </p:nvPr>
        </p:nvSpPr>
        <p:spPr>
          <a:xfrm>
            <a:off x="838200" y="3882189"/>
            <a:ext cx="5181600" cy="1973931"/>
          </a:xfrm>
        </p:spPr>
        <p:txBody>
          <a:bodyPr>
            <a:normAutofit fontScale="92500"/>
          </a:bodyPr>
          <a:lstStyle/>
          <a:p>
            <a:r>
              <a:rPr lang="en-US" dirty="0"/>
              <a:t>Antimicrobial therapy prior to LP decreases CSF culture sensitivity from 66.1% to 48.5%</a:t>
            </a:r>
          </a:p>
          <a:p>
            <a:pPr lvl="1"/>
            <a:r>
              <a:rPr lang="en-US" dirty="0"/>
              <a:t>Blood cultures</a:t>
            </a:r>
          </a:p>
          <a:p>
            <a:pPr lvl="1"/>
            <a:r>
              <a:rPr lang="en-US" dirty="0"/>
              <a:t>Multiplex PCR in CSF</a:t>
            </a:r>
          </a:p>
        </p:txBody>
      </p:sp>
      <p:pic>
        <p:nvPicPr>
          <p:cNvPr id="6" name="Picture 5">
            <a:extLst>
              <a:ext uri="{FF2B5EF4-FFF2-40B4-BE49-F238E27FC236}">
                <a16:creationId xmlns:a16="http://schemas.microsoft.com/office/drawing/2014/main" id="{A6345907-E637-5ADF-356B-C9BD2BB79256}"/>
              </a:ext>
            </a:extLst>
          </p:cNvPr>
          <p:cNvPicPr>
            <a:picLocks noChangeAspect="1"/>
          </p:cNvPicPr>
          <p:nvPr/>
        </p:nvPicPr>
        <p:blipFill rotWithShape="1">
          <a:blip r:embed="rId3"/>
          <a:srcRect l="3967" t="32809" r="52182" b="26784"/>
          <a:stretch/>
        </p:blipFill>
        <p:spPr>
          <a:xfrm>
            <a:off x="838200" y="2467742"/>
            <a:ext cx="3224463" cy="1123829"/>
          </a:xfrm>
          <a:prstGeom prst="rect">
            <a:avLst/>
          </a:prstGeom>
        </p:spPr>
      </p:pic>
      <p:sp>
        <p:nvSpPr>
          <p:cNvPr id="7" name="TextBox 6">
            <a:extLst>
              <a:ext uri="{FF2B5EF4-FFF2-40B4-BE49-F238E27FC236}">
                <a16:creationId xmlns:a16="http://schemas.microsoft.com/office/drawing/2014/main" id="{8506ACA0-1968-F67C-2D8A-DF851E3E7B19}"/>
              </a:ext>
            </a:extLst>
          </p:cNvPr>
          <p:cNvSpPr txBox="1"/>
          <p:nvPr/>
        </p:nvSpPr>
        <p:spPr>
          <a:xfrm>
            <a:off x="6336632" y="1844842"/>
            <a:ext cx="5053263" cy="13849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Antibiotic administration has minimal effects on chemistry and cytology findings</a:t>
            </a:r>
          </a:p>
        </p:txBody>
      </p:sp>
    </p:spTree>
    <p:extLst>
      <p:ext uri="{BB962C8B-B14F-4D97-AF65-F5344CB8AC3E}">
        <p14:creationId xmlns:p14="http://schemas.microsoft.com/office/powerpoint/2010/main" val="1192398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BF51-8BAA-FE01-C233-E8E4128D9373}"/>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B02195BB-958D-601D-4AD6-FC2FEAC8C590}"/>
              </a:ext>
            </a:extLst>
          </p:cNvPr>
          <p:cNvSpPr>
            <a:spLocks noGrp="1"/>
          </p:cNvSpPr>
          <p:nvPr>
            <p:ph idx="1"/>
          </p:nvPr>
        </p:nvSpPr>
        <p:spPr/>
        <p:txBody>
          <a:bodyPr>
            <a:normAutofit fontScale="70000" lnSpcReduction="20000"/>
          </a:bodyPr>
          <a:lstStyle/>
          <a:p>
            <a:r>
              <a:rPr lang="en-US" dirty="0"/>
              <a:t>A 65-year-old woman is evaluated in the emergency department for a 1-day history of fever, chills, and diarrhea. Medical history is significant for diffuse large B-cell lymphoma, for which she is currently receiving chemotherapy. Her last dose was 1 week ago. She also has type 2 diabetes mellitus and takes metformin and atorvastatin.</a:t>
            </a:r>
          </a:p>
          <a:p>
            <a:r>
              <a:rPr lang="en-US" dirty="0"/>
              <a:t>On physical examination, temperature is 39.2 °C (102.6 °F), blood pressure is 110/74 mm Hg, pulse rate is 120/min, and respiration rate is 14/min. Oxygen saturation is 95% with the patient breathing ambient air. There is slight diffuse tenderness in the abdomen, with no rebound or guarding.</a:t>
            </a:r>
          </a:p>
          <a:p>
            <a:r>
              <a:rPr lang="en-US" dirty="0">
                <a:effectLst/>
              </a:rPr>
              <a:t>Chest radiograph shows no abnormalities.</a:t>
            </a:r>
          </a:p>
          <a:p>
            <a:r>
              <a:rPr lang="en-US" dirty="0">
                <a:effectLst/>
              </a:rPr>
              <a:t>Blood cultures, urinalysis, and urine cultures are obtained. Treatment is initiated with intravenous fluids.</a:t>
            </a:r>
          </a:p>
          <a:p>
            <a:r>
              <a:rPr lang="en-US" dirty="0"/>
              <a:t>Which of the following is the most appropriate management?</a:t>
            </a:r>
          </a:p>
          <a:p>
            <a:pPr lvl="1"/>
            <a:r>
              <a:rPr lang="en-US" dirty="0">
                <a:effectLst/>
              </a:rPr>
              <a:t>A.  Administer granulocyte colony-stimulating factor</a:t>
            </a:r>
          </a:p>
          <a:p>
            <a:pPr lvl="1"/>
            <a:r>
              <a:rPr lang="en-US" dirty="0">
                <a:effectLst/>
              </a:rPr>
              <a:t>B.  Begin piperacillin-tazobactam</a:t>
            </a:r>
          </a:p>
          <a:p>
            <a:pPr lvl="1"/>
            <a:r>
              <a:rPr lang="en-US" dirty="0">
                <a:effectLst/>
              </a:rPr>
              <a:t>C.  Begin vancomycin and cefepime</a:t>
            </a:r>
          </a:p>
          <a:p>
            <a:pPr lvl="1"/>
            <a:r>
              <a:rPr lang="en-US" dirty="0">
                <a:effectLst/>
              </a:rPr>
              <a:t>D.  Discharge home with levofloxacin and amoxicillin-clavulanate</a:t>
            </a:r>
          </a:p>
          <a:p>
            <a:endParaRPr lang="en-US" dirty="0"/>
          </a:p>
        </p:txBody>
      </p:sp>
    </p:spTree>
    <p:extLst>
      <p:ext uri="{BB962C8B-B14F-4D97-AF65-F5344CB8AC3E}">
        <p14:creationId xmlns:p14="http://schemas.microsoft.com/office/powerpoint/2010/main" val="4243590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BB64E-B8E7-3A6E-1A9E-CAE2E98032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56FF5-1BA4-8325-13BA-911EEEFF3AA2}"/>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57D24228-9549-7DAA-2315-FF9A8DFF9B6A}"/>
              </a:ext>
            </a:extLst>
          </p:cNvPr>
          <p:cNvSpPr>
            <a:spLocks noGrp="1"/>
          </p:cNvSpPr>
          <p:nvPr>
            <p:ph idx="1"/>
          </p:nvPr>
        </p:nvSpPr>
        <p:spPr/>
        <p:txBody>
          <a:bodyPr>
            <a:normAutofit fontScale="70000" lnSpcReduction="20000"/>
          </a:bodyPr>
          <a:lstStyle/>
          <a:p>
            <a:r>
              <a:rPr lang="en-US" dirty="0"/>
              <a:t>A 65-year-old woman is evaluated in the emergency department for a 1-day history of fever, chills, and diarrhea. Medical history is significant for diffuse large B-cell lymphoma, for which she is currently receiving chemotherapy. Her last dose was 1 week ago. She also has type 2 diabetes mellitus and takes metformin and atorvastatin.</a:t>
            </a:r>
          </a:p>
          <a:p>
            <a:r>
              <a:rPr lang="en-US" dirty="0"/>
              <a:t>On physical examination, temperature is 39.2 °C (102.6 °F), blood pressure is 110/74 mm Hg, pulse rate is 120/min, and respiration rate is 14/min. Oxygen saturation is 95% with the patient breathing ambient air. There is slight diffuse tenderness in the abdomen, with no rebound or guarding.</a:t>
            </a:r>
          </a:p>
          <a:p>
            <a:r>
              <a:rPr lang="en-US" dirty="0">
                <a:effectLst/>
              </a:rPr>
              <a:t>Chest radiograph shows no abnormalities.</a:t>
            </a:r>
          </a:p>
          <a:p>
            <a:r>
              <a:rPr lang="en-US" dirty="0">
                <a:effectLst/>
              </a:rPr>
              <a:t>Blood cultures, urinalysis, and urine cultures are obtained. Treatment is initiated with intravenous fluids.</a:t>
            </a:r>
          </a:p>
          <a:p>
            <a:r>
              <a:rPr lang="en-US" dirty="0"/>
              <a:t>Which of the following is the most appropriate management?</a:t>
            </a:r>
          </a:p>
          <a:p>
            <a:pPr lvl="1"/>
            <a:r>
              <a:rPr lang="en-US" dirty="0">
                <a:effectLst/>
              </a:rPr>
              <a:t>A.  Administer granulocyte colony-stimulating factor</a:t>
            </a:r>
          </a:p>
          <a:p>
            <a:pPr lvl="1"/>
            <a:r>
              <a:rPr lang="en-US" b="1" dirty="0">
                <a:solidFill>
                  <a:schemeClr val="accent6"/>
                </a:solidFill>
                <a:effectLst/>
              </a:rPr>
              <a:t>B.  Begin piperacillin-tazobactam</a:t>
            </a:r>
          </a:p>
          <a:p>
            <a:pPr lvl="1"/>
            <a:r>
              <a:rPr lang="en-US" dirty="0">
                <a:effectLst/>
              </a:rPr>
              <a:t>C.  Begin vancomycin and cefepime</a:t>
            </a:r>
          </a:p>
          <a:p>
            <a:pPr lvl="1"/>
            <a:r>
              <a:rPr lang="en-US" dirty="0">
                <a:effectLst/>
              </a:rPr>
              <a:t>D.  Discharge home with levofloxacin and amoxicillin-clavulanate</a:t>
            </a:r>
          </a:p>
          <a:p>
            <a:endParaRPr lang="en-US" dirty="0"/>
          </a:p>
        </p:txBody>
      </p:sp>
    </p:spTree>
    <p:extLst>
      <p:ext uri="{BB962C8B-B14F-4D97-AF65-F5344CB8AC3E}">
        <p14:creationId xmlns:p14="http://schemas.microsoft.com/office/powerpoint/2010/main" val="3049847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E872-D31D-B3C0-9C65-F0835AC29AB7}"/>
              </a:ext>
            </a:extLst>
          </p:cNvPr>
          <p:cNvSpPr>
            <a:spLocks noGrp="1"/>
          </p:cNvSpPr>
          <p:nvPr>
            <p:ph type="title"/>
          </p:nvPr>
        </p:nvSpPr>
        <p:spPr/>
        <p:txBody>
          <a:bodyPr/>
          <a:lstStyle/>
          <a:p>
            <a:r>
              <a:rPr lang="en-US" dirty="0"/>
              <a:t>Manage neutropenic fever</a:t>
            </a:r>
          </a:p>
        </p:txBody>
      </p:sp>
      <p:sp>
        <p:nvSpPr>
          <p:cNvPr id="4" name="Content Placeholder 3">
            <a:extLst>
              <a:ext uri="{FF2B5EF4-FFF2-40B4-BE49-F238E27FC236}">
                <a16:creationId xmlns:a16="http://schemas.microsoft.com/office/drawing/2014/main" id="{E7091A63-13C1-9C74-B515-089705E85543}"/>
              </a:ext>
            </a:extLst>
          </p:cNvPr>
          <p:cNvSpPr>
            <a:spLocks noGrp="1"/>
          </p:cNvSpPr>
          <p:nvPr>
            <p:ph sz="half" idx="1"/>
          </p:nvPr>
        </p:nvSpPr>
        <p:spPr/>
        <p:txBody>
          <a:bodyPr>
            <a:normAutofit/>
          </a:bodyPr>
          <a:lstStyle/>
          <a:p>
            <a:r>
              <a:rPr lang="en-US" sz="2400" dirty="0"/>
              <a:t>Single temperature of 101.0 °F (38.3 °C) or a sustained (for ≥1 hour) temperature of 100.4 °F (38.0 °C)</a:t>
            </a:r>
          </a:p>
          <a:p>
            <a:r>
              <a:rPr lang="en-US" sz="2400" dirty="0"/>
              <a:t>Serious infectious complications are more likely with increasing severity (absolute neutrophil count &lt;500/µL [0.5 × 10</a:t>
            </a:r>
            <a:r>
              <a:rPr lang="en-US" sz="2400" baseline="30000" dirty="0"/>
              <a:t>9</a:t>
            </a:r>
            <a:r>
              <a:rPr lang="en-US" sz="2400" dirty="0"/>
              <a:t>/L]) and longer duration of neutropenia</a:t>
            </a:r>
          </a:p>
        </p:txBody>
      </p:sp>
      <p:sp>
        <p:nvSpPr>
          <p:cNvPr id="5" name="Content Placeholder 4">
            <a:extLst>
              <a:ext uri="{FF2B5EF4-FFF2-40B4-BE49-F238E27FC236}">
                <a16:creationId xmlns:a16="http://schemas.microsoft.com/office/drawing/2014/main" id="{BC48E58C-A0E2-8B46-8402-CDD2EDF74BE3}"/>
              </a:ext>
            </a:extLst>
          </p:cNvPr>
          <p:cNvSpPr>
            <a:spLocks noGrp="1"/>
          </p:cNvSpPr>
          <p:nvPr>
            <p:ph sz="half" idx="2"/>
          </p:nvPr>
        </p:nvSpPr>
        <p:spPr/>
        <p:txBody>
          <a:bodyPr>
            <a:normAutofit/>
          </a:bodyPr>
          <a:lstStyle/>
          <a:p>
            <a:r>
              <a:rPr lang="en-US" dirty="0"/>
              <a:t>Signs and symptoms of infection/inflammation may be minimal or absent in the neutropenic patient</a:t>
            </a:r>
          </a:p>
          <a:p>
            <a:pPr lvl="1"/>
            <a:r>
              <a:rPr lang="en-US" dirty="0"/>
              <a:t>Cellulitis with minimal to no erythema</a:t>
            </a:r>
          </a:p>
          <a:p>
            <a:pPr lvl="1"/>
            <a:r>
              <a:rPr lang="en-US" dirty="0"/>
              <a:t>Pulmonary infection without discernable infiltrate</a:t>
            </a:r>
          </a:p>
          <a:p>
            <a:pPr lvl="1"/>
            <a:r>
              <a:rPr lang="en-US" dirty="0"/>
              <a:t>Meningitis without CSF pleocytosis</a:t>
            </a:r>
          </a:p>
          <a:p>
            <a:pPr lvl="1"/>
            <a:r>
              <a:rPr lang="en-US" dirty="0"/>
              <a:t>UTI without pyuria</a:t>
            </a:r>
          </a:p>
        </p:txBody>
      </p:sp>
    </p:spTree>
    <p:extLst>
      <p:ext uri="{BB962C8B-B14F-4D97-AF65-F5344CB8AC3E}">
        <p14:creationId xmlns:p14="http://schemas.microsoft.com/office/powerpoint/2010/main" val="3792880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0E9518-2C6F-C178-9DE7-0480FFFC977F}"/>
              </a:ext>
            </a:extLst>
          </p:cNvPr>
          <p:cNvSpPr>
            <a:spLocks noGrp="1"/>
          </p:cNvSpPr>
          <p:nvPr>
            <p:ph type="title"/>
          </p:nvPr>
        </p:nvSpPr>
        <p:spPr/>
        <p:txBody>
          <a:bodyPr/>
          <a:lstStyle/>
          <a:p>
            <a:r>
              <a:rPr lang="en-US" dirty="0"/>
              <a:t>Management of neutropenic fever</a:t>
            </a:r>
          </a:p>
        </p:txBody>
      </p:sp>
      <p:sp>
        <p:nvSpPr>
          <p:cNvPr id="6" name="Content Placeholder 5">
            <a:extLst>
              <a:ext uri="{FF2B5EF4-FFF2-40B4-BE49-F238E27FC236}">
                <a16:creationId xmlns:a16="http://schemas.microsoft.com/office/drawing/2014/main" id="{DD959557-F650-0CFA-FF47-CECC0AF9FD71}"/>
              </a:ext>
            </a:extLst>
          </p:cNvPr>
          <p:cNvSpPr>
            <a:spLocks noGrp="1"/>
          </p:cNvSpPr>
          <p:nvPr>
            <p:ph idx="1"/>
          </p:nvPr>
        </p:nvSpPr>
        <p:spPr/>
        <p:txBody>
          <a:bodyPr>
            <a:normAutofit fontScale="92500" lnSpcReduction="10000"/>
          </a:bodyPr>
          <a:lstStyle/>
          <a:p>
            <a:pPr lvl="0"/>
            <a:r>
              <a:rPr lang="en-US" dirty="0"/>
              <a:t>Prompt initiation of an intravenous broad-spectrum antibiotic, such as cefepime or piperacillin-tazobactam, is required for patients with high-risk neutropenic fever</a:t>
            </a:r>
          </a:p>
          <a:p>
            <a:pPr lvl="0"/>
            <a:r>
              <a:rPr lang="en-US" dirty="0"/>
              <a:t>Empiric use of vancomycin in febrile neutropenia is limited to patients with hemodynamic instability or suspected antibiotic resistance, catheter-associated infection, skin or soft-tissue infection, or pneumonia</a:t>
            </a:r>
          </a:p>
          <a:p>
            <a:pPr lvl="0"/>
            <a:r>
              <a:rPr lang="en-US" dirty="0"/>
              <a:t>Persistent fever in the setting of prolonged neutropenia and adequate antibiotic coverage should prompt concern for a potential invasive fungal infection; the incidence of fungal infection (especially candidiasis or aspergillosis) increases in patients who experience more than 7 days of neutropenic fever</a:t>
            </a:r>
          </a:p>
          <a:p>
            <a:pPr lvl="0"/>
            <a:endParaRPr lang="en-US" dirty="0"/>
          </a:p>
          <a:p>
            <a:endParaRPr lang="en-US" dirty="0"/>
          </a:p>
        </p:txBody>
      </p:sp>
    </p:spTree>
    <p:extLst>
      <p:ext uri="{BB962C8B-B14F-4D97-AF65-F5344CB8AC3E}">
        <p14:creationId xmlns:p14="http://schemas.microsoft.com/office/powerpoint/2010/main" val="37224745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6B884-D93E-D727-2F38-D00BDC6C6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E6A1B-2CEF-77DA-DACA-783662F99D3B}"/>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428F1A3E-35F9-6103-5EE4-9664FD2C4826}"/>
              </a:ext>
            </a:extLst>
          </p:cNvPr>
          <p:cNvSpPr>
            <a:spLocks noGrp="1"/>
          </p:cNvSpPr>
          <p:nvPr>
            <p:ph idx="1"/>
          </p:nvPr>
        </p:nvSpPr>
        <p:spPr>
          <a:xfrm>
            <a:off x="838200" y="1478280"/>
            <a:ext cx="10515600" cy="5379720"/>
          </a:xfrm>
        </p:spPr>
        <p:txBody>
          <a:bodyPr>
            <a:normAutofit fontScale="77500" lnSpcReduction="20000"/>
          </a:bodyPr>
          <a:lstStyle/>
          <a:p>
            <a:pPr marL="0" indent="0" algn="l">
              <a:buNone/>
            </a:pPr>
            <a:r>
              <a:rPr lang="en-US" sz="2200" b="0" i="0" u="none" strike="noStrike" dirty="0">
                <a:effectLst/>
              </a:rPr>
              <a:t>A 34-year-old man comes to the emergency department due to 2 days of fever, chills, and drenching sweats.  He has had no sore throat, cough, shortness of breath, chest pain, or dysuria.  The patient has a history of Crohn disease and recently underwent abdominal surgery to remove a bowel stricture.  The postoperative course was complicated by an enterocutaneous fistula, which has been treated over the past 6 weeks with antitumor necrosis factor therapy.  This treatment has reduced the amount of drainage from the fistula.  He has had no recent abdominal pain or diarrhea.  The patient takes nothing by mouth and receives daily total parenteral nutrition.  He has no other medical problems and does not use tobacco, alcohol, or illicit drugs.</a:t>
            </a:r>
          </a:p>
          <a:p>
            <a:pPr marL="0" indent="0" algn="l">
              <a:buNone/>
            </a:pPr>
            <a:r>
              <a:rPr lang="en-US" sz="2200" b="0" i="0" u="none" strike="noStrike" dirty="0">
                <a:effectLst/>
              </a:rPr>
              <a:t>Temperature is 38.3 C (101 F), blood pressure is 110/60 mm Hg, pulse is 112/min, and respirations are 18/min.  The patient is ill-appearing and diaphoretic.  The lungs are clear to auscultation.  Cardiac examination reveals tachycardia but is otherwise unremarkable.  The abdomen is soft and nontender with clear discharge from the infraumbilical fistula site.  The right upper arm peripherally inserted central catheter site has no erythema or tenderness.</a:t>
            </a:r>
          </a:p>
          <a:p>
            <a:pPr marL="0" indent="0" algn="l">
              <a:buNone/>
            </a:pPr>
            <a:r>
              <a:rPr lang="en-US" sz="2200" b="0" i="0" u="none" strike="noStrike" dirty="0">
                <a:effectLst/>
              </a:rPr>
              <a:t>Leukocyte count is 18,000/mm</a:t>
            </a:r>
            <a:r>
              <a:rPr lang="en-US" sz="2200" b="0" i="0" u="none" strike="noStrike" baseline="30000" dirty="0">
                <a:effectLst/>
              </a:rPr>
              <a:t>3</a:t>
            </a:r>
            <a:r>
              <a:rPr lang="en-US" sz="2200" b="0" i="0" u="none" strike="noStrike" dirty="0">
                <a:effectLst/>
              </a:rPr>
              <a:t>, and serum creatinine is 0.9 mg/dL.  Chest x-ray reveals no infiltrates.  Urinalysis is normal.  Blood cultures are obtained, and empiric broad-spectrum intravenous antibiotics are initiated.</a:t>
            </a:r>
          </a:p>
          <a:p>
            <a:pPr marL="0" indent="0" algn="l">
              <a:buNone/>
            </a:pPr>
            <a:r>
              <a:rPr lang="en-US" sz="2200" b="0" i="0" u="none" strike="noStrike" dirty="0">
                <a:effectLst/>
              </a:rPr>
              <a:t>Within the next 24 hours, both sets of blood cultures grow budding yeast.</a:t>
            </a:r>
          </a:p>
          <a:p>
            <a:pPr marL="0" indent="0" algn="l">
              <a:buNone/>
            </a:pPr>
            <a:r>
              <a:rPr lang="en-US" sz="2200" b="0" i="0" u="none" strike="noStrike" dirty="0">
                <a:effectLst/>
              </a:rPr>
              <a:t>Which of the following is the most appropriate next step in management of this patient?</a:t>
            </a:r>
          </a:p>
          <a:p>
            <a:pPr marL="0" indent="0" algn="l">
              <a:buNone/>
            </a:pPr>
            <a:r>
              <a:rPr lang="en-US" sz="2200" dirty="0"/>
              <a:t>	A. Change the catheter via guidewire and begin IV fluconazole</a:t>
            </a:r>
          </a:p>
          <a:p>
            <a:pPr marL="0" indent="0" algn="l">
              <a:buNone/>
            </a:pPr>
            <a:r>
              <a:rPr lang="en-US" sz="2200" b="0" i="0" u="none" strike="noStrike" dirty="0">
                <a:effectLst/>
              </a:rPr>
              <a:t>	B. Keep the catheter and begin IV liposomal amphotericin B</a:t>
            </a:r>
          </a:p>
          <a:p>
            <a:pPr marL="0" indent="0" algn="l">
              <a:buNone/>
            </a:pPr>
            <a:r>
              <a:rPr lang="en-US" sz="2200" dirty="0"/>
              <a:t>	C. Remove the catheter and await species identification of the yeast</a:t>
            </a:r>
          </a:p>
          <a:p>
            <a:pPr marL="0" indent="0" algn="l">
              <a:buNone/>
            </a:pPr>
            <a:r>
              <a:rPr lang="en-US" sz="2200" i="0" u="none" strike="noStrike" dirty="0">
                <a:effectLst/>
              </a:rPr>
              <a:t>	D. Remove the catheter and begin IV </a:t>
            </a:r>
            <a:r>
              <a:rPr lang="en-US" sz="2200" dirty="0" err="1"/>
              <a:t>caspofungin</a:t>
            </a:r>
            <a:endParaRPr lang="en-US" sz="2200" dirty="0"/>
          </a:p>
          <a:p>
            <a:pPr marL="0" indent="0" algn="l">
              <a:buNone/>
            </a:pPr>
            <a:r>
              <a:rPr lang="en-US" sz="2200" b="0" i="0" u="none" strike="noStrike" dirty="0">
                <a:effectLst/>
              </a:rPr>
              <a:t>	E. Repeat blood cultures and continue broad-spectrum antibiotics</a:t>
            </a:r>
            <a:endParaRPr lang="en-US" sz="1800" b="0" i="0" u="none" strike="noStrike" dirty="0">
              <a:effectLst/>
            </a:endParaRPr>
          </a:p>
          <a:p>
            <a:endParaRPr lang="en-US" dirty="0"/>
          </a:p>
        </p:txBody>
      </p:sp>
    </p:spTree>
    <p:extLst>
      <p:ext uri="{BB962C8B-B14F-4D97-AF65-F5344CB8AC3E}">
        <p14:creationId xmlns:p14="http://schemas.microsoft.com/office/powerpoint/2010/main" val="1988544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C3A7D-1E40-E2F9-40BD-2E90ADAFA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FD177-32E1-50FC-61D1-BBBE55F07076}"/>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B5478376-BC87-4347-76A3-0DD1B0217A25}"/>
              </a:ext>
            </a:extLst>
          </p:cNvPr>
          <p:cNvSpPr>
            <a:spLocks noGrp="1"/>
          </p:cNvSpPr>
          <p:nvPr>
            <p:ph idx="1"/>
          </p:nvPr>
        </p:nvSpPr>
        <p:spPr>
          <a:xfrm>
            <a:off x="838200" y="1478280"/>
            <a:ext cx="10515600" cy="5379720"/>
          </a:xfrm>
        </p:spPr>
        <p:txBody>
          <a:bodyPr>
            <a:normAutofit fontScale="77500" lnSpcReduction="20000"/>
          </a:bodyPr>
          <a:lstStyle/>
          <a:p>
            <a:pPr marL="0" indent="0" algn="l">
              <a:buNone/>
            </a:pPr>
            <a:r>
              <a:rPr lang="en-US" sz="2200" b="0" i="0" u="none" strike="noStrike" dirty="0">
                <a:effectLst/>
              </a:rPr>
              <a:t>A 34-year-old man comes to the emergency department due to 2 days of fever, chills, and drenching sweats.  He has had no sore throat, cough, shortness of breath, chest pain, or dysuria.  The patient has a history of Crohn disease and recently underwent abdominal surgery to remove a bowel stricture.  The postoperative course was complicated by an enterocutaneous fistula, which has been treated over the past 6 weeks with antitumor necrosis factor therapy.  This treatment has reduced the amount of drainage from the fistula.  He has had no recent abdominal pain or diarrhea.  The patient takes nothing by mouth and receives daily total parenteral nutrition.  He has no other medical problems and does not use tobacco, alcohol, or illicit drugs.</a:t>
            </a:r>
          </a:p>
          <a:p>
            <a:pPr marL="0" indent="0" algn="l">
              <a:buNone/>
            </a:pPr>
            <a:r>
              <a:rPr lang="en-US" sz="2200" b="0" i="0" u="none" strike="noStrike" dirty="0">
                <a:effectLst/>
              </a:rPr>
              <a:t>Temperature is 38.3 C (101 F), blood pressure is 110/60 mm Hg, pulse is 112/min, and respirations are 18/min.  The patient is ill-appearing and diaphoretic.  The lungs are clear to auscultation.  Cardiac examination reveals tachycardia but is otherwise unremarkable.  The abdomen is soft and nontender with clear discharge from the infraumbilical fistula site.  The right upper arm peripherally inserted central catheter site has no erythema or tenderness.</a:t>
            </a:r>
          </a:p>
          <a:p>
            <a:pPr marL="0" indent="0" algn="l">
              <a:buNone/>
            </a:pPr>
            <a:r>
              <a:rPr lang="en-US" sz="2200" b="0" i="0" u="none" strike="noStrike" dirty="0">
                <a:effectLst/>
              </a:rPr>
              <a:t>Leukocyte count is 18,000/mm</a:t>
            </a:r>
            <a:r>
              <a:rPr lang="en-US" sz="2200" b="0" i="0" u="none" strike="noStrike" baseline="30000" dirty="0">
                <a:effectLst/>
              </a:rPr>
              <a:t>3</a:t>
            </a:r>
            <a:r>
              <a:rPr lang="en-US" sz="2200" b="0" i="0" u="none" strike="noStrike" dirty="0">
                <a:effectLst/>
              </a:rPr>
              <a:t>, and serum creatinine is 0.9 mg/dL.  Chest x-ray reveals no infiltrates.  Urinalysis is normal.  Blood cultures are obtained, and empiric broad-spectrum intravenous antibiotics are initiated.</a:t>
            </a:r>
          </a:p>
          <a:p>
            <a:pPr marL="0" indent="0" algn="l">
              <a:buNone/>
            </a:pPr>
            <a:r>
              <a:rPr lang="en-US" sz="2200" b="0" i="0" u="none" strike="noStrike" dirty="0">
                <a:effectLst/>
              </a:rPr>
              <a:t>Within the next 24 hours, both sets of blood cultures grow budding yeast.</a:t>
            </a:r>
          </a:p>
          <a:p>
            <a:pPr marL="0" indent="0" algn="l">
              <a:buNone/>
            </a:pPr>
            <a:r>
              <a:rPr lang="en-US" sz="2200" b="0" i="0" u="none" strike="noStrike" dirty="0">
                <a:effectLst/>
              </a:rPr>
              <a:t>Which of the following is the most appropriate next step in management of this patient?</a:t>
            </a:r>
          </a:p>
          <a:p>
            <a:pPr marL="0" indent="0" algn="l">
              <a:buNone/>
            </a:pPr>
            <a:r>
              <a:rPr lang="en-US" sz="2200" dirty="0"/>
              <a:t>	A. Change the catheter via guidewire and begin IV fluconazole</a:t>
            </a:r>
          </a:p>
          <a:p>
            <a:pPr marL="0" indent="0" algn="l">
              <a:buNone/>
            </a:pPr>
            <a:r>
              <a:rPr lang="en-US" sz="2200" b="0" i="0" u="none" strike="noStrike" dirty="0">
                <a:effectLst/>
              </a:rPr>
              <a:t>	B. Keep the catheter and begin IV liposomal amphotericin B</a:t>
            </a:r>
          </a:p>
          <a:p>
            <a:pPr marL="0" indent="0" algn="l">
              <a:buNone/>
            </a:pPr>
            <a:r>
              <a:rPr lang="en-US" sz="2200" dirty="0"/>
              <a:t>	C. Remove the catheter and await species identification of the yeast</a:t>
            </a:r>
          </a:p>
          <a:p>
            <a:pPr marL="0" indent="0" algn="l">
              <a:buNone/>
            </a:pPr>
            <a:r>
              <a:rPr lang="en-US" sz="2200" b="0" i="0" u="none" strike="noStrike" dirty="0">
                <a:effectLst/>
              </a:rPr>
              <a:t>	</a:t>
            </a:r>
            <a:r>
              <a:rPr lang="en-US" sz="2200" b="1" i="0" u="none" strike="noStrike" dirty="0">
                <a:solidFill>
                  <a:schemeClr val="accent6"/>
                </a:solidFill>
                <a:effectLst/>
              </a:rPr>
              <a:t>D. Remove the catheter and begin IV </a:t>
            </a:r>
            <a:r>
              <a:rPr lang="en-US" sz="2200" b="1" dirty="0" err="1">
                <a:solidFill>
                  <a:schemeClr val="accent6"/>
                </a:solidFill>
              </a:rPr>
              <a:t>caspofungin</a:t>
            </a:r>
            <a:endParaRPr lang="en-US" sz="2200" b="1" dirty="0">
              <a:solidFill>
                <a:schemeClr val="accent6"/>
              </a:solidFill>
            </a:endParaRPr>
          </a:p>
          <a:p>
            <a:pPr marL="0" indent="0" algn="l">
              <a:buNone/>
            </a:pPr>
            <a:r>
              <a:rPr lang="en-US" sz="2200" b="0" i="0" u="none" strike="noStrike" dirty="0">
                <a:effectLst/>
              </a:rPr>
              <a:t>	E. Repeat blood cultures and continue broad-spectrum antibiotics</a:t>
            </a:r>
            <a:endParaRPr lang="en-US" sz="1800" b="0" i="0" u="none" strike="noStrike" dirty="0">
              <a:effectLst/>
            </a:endParaRPr>
          </a:p>
          <a:p>
            <a:endParaRPr lang="en-US" dirty="0"/>
          </a:p>
        </p:txBody>
      </p:sp>
    </p:spTree>
    <p:extLst>
      <p:ext uri="{BB962C8B-B14F-4D97-AF65-F5344CB8AC3E}">
        <p14:creationId xmlns:p14="http://schemas.microsoft.com/office/powerpoint/2010/main" val="1921319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0E89-4690-FA63-A05E-60EF14C00625}"/>
              </a:ext>
            </a:extLst>
          </p:cNvPr>
          <p:cNvSpPr>
            <a:spLocks noGrp="1"/>
          </p:cNvSpPr>
          <p:nvPr>
            <p:ph type="title"/>
          </p:nvPr>
        </p:nvSpPr>
        <p:spPr/>
        <p:txBody>
          <a:bodyPr/>
          <a:lstStyle/>
          <a:p>
            <a:r>
              <a:rPr lang="en-US" dirty="0"/>
              <a:t>Management of candidemia</a:t>
            </a:r>
          </a:p>
        </p:txBody>
      </p:sp>
      <p:sp>
        <p:nvSpPr>
          <p:cNvPr id="4" name="Content Placeholder 3">
            <a:extLst>
              <a:ext uri="{FF2B5EF4-FFF2-40B4-BE49-F238E27FC236}">
                <a16:creationId xmlns:a16="http://schemas.microsoft.com/office/drawing/2014/main" id="{648DE760-2195-FA76-B0A9-A186BEBB6C3C}"/>
              </a:ext>
            </a:extLst>
          </p:cNvPr>
          <p:cNvSpPr>
            <a:spLocks noGrp="1"/>
          </p:cNvSpPr>
          <p:nvPr>
            <p:ph idx="1"/>
          </p:nvPr>
        </p:nvSpPr>
        <p:spPr/>
        <p:txBody>
          <a:bodyPr>
            <a:normAutofit lnSpcReduction="10000"/>
          </a:bodyPr>
          <a:lstStyle/>
          <a:p>
            <a:r>
              <a:rPr lang="en-US" dirty="0"/>
              <a:t>RFs for candidemia:</a:t>
            </a:r>
          </a:p>
          <a:p>
            <a:pPr lvl="1"/>
            <a:r>
              <a:rPr lang="en-US" dirty="0"/>
              <a:t>Trauma and burn patients</a:t>
            </a:r>
          </a:p>
          <a:p>
            <a:pPr lvl="1"/>
            <a:r>
              <a:rPr lang="en-US" dirty="0"/>
              <a:t>CVCs</a:t>
            </a:r>
          </a:p>
          <a:p>
            <a:pPr lvl="1"/>
            <a:r>
              <a:rPr lang="en-US" dirty="0"/>
              <a:t>TPN</a:t>
            </a:r>
          </a:p>
          <a:p>
            <a:pPr lvl="1"/>
            <a:r>
              <a:rPr lang="en-US" dirty="0"/>
              <a:t>Broad-spectrum </a:t>
            </a:r>
            <a:r>
              <a:rPr lang="en-US" dirty="0" err="1"/>
              <a:t>abx</a:t>
            </a:r>
            <a:endParaRPr lang="en-US" dirty="0"/>
          </a:p>
          <a:p>
            <a:pPr lvl="1"/>
            <a:r>
              <a:rPr lang="en-US" dirty="0"/>
              <a:t>High APACHE scores</a:t>
            </a:r>
          </a:p>
          <a:p>
            <a:pPr lvl="1"/>
            <a:r>
              <a:rPr lang="en-US" dirty="0"/>
              <a:t>ARF</a:t>
            </a:r>
          </a:p>
          <a:p>
            <a:pPr lvl="1"/>
            <a:r>
              <a:rPr lang="en-US" dirty="0"/>
              <a:t>Prior surgery (abdominal)</a:t>
            </a:r>
          </a:p>
          <a:p>
            <a:pPr lvl="1"/>
            <a:r>
              <a:rPr lang="en-US" dirty="0"/>
              <a:t>GI tract </a:t>
            </a:r>
            <a:r>
              <a:rPr lang="en-US" dirty="0" err="1"/>
              <a:t>perfs</a:t>
            </a:r>
            <a:r>
              <a:rPr lang="en-US" dirty="0"/>
              <a:t>/</a:t>
            </a:r>
            <a:r>
              <a:rPr lang="en-US" dirty="0" err="1"/>
              <a:t>anastamotic</a:t>
            </a:r>
            <a:r>
              <a:rPr lang="en-US" dirty="0"/>
              <a:t> leaks</a:t>
            </a:r>
          </a:p>
          <a:p>
            <a:pPr lvl="1"/>
            <a:r>
              <a:rPr lang="en-US" dirty="0"/>
              <a:t>Pancreatitis</a:t>
            </a:r>
          </a:p>
          <a:p>
            <a:pPr lvl="1"/>
            <a:r>
              <a:rPr lang="en-US" dirty="0"/>
              <a:t>C. diff infections</a:t>
            </a:r>
          </a:p>
          <a:p>
            <a:pPr algn="l"/>
            <a:endParaRPr lang="en-US" sz="2600" u="none" strike="noStrike" dirty="0">
              <a:solidFill>
                <a:srgbClr val="000000"/>
              </a:solidFill>
              <a:effectLst/>
            </a:endParaRPr>
          </a:p>
        </p:txBody>
      </p:sp>
      <p:pic>
        <p:nvPicPr>
          <p:cNvPr id="21506" name="Picture 2" descr="Invasive candidiasis - EMCrit Project">
            <a:extLst>
              <a:ext uri="{FF2B5EF4-FFF2-40B4-BE49-F238E27FC236}">
                <a16:creationId xmlns:a16="http://schemas.microsoft.com/office/drawing/2014/main" id="{C3A5699F-523A-B0D8-9D1F-9BAFB7D76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690688"/>
            <a:ext cx="5080000" cy="412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92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E202E6-A495-909D-ECF1-C5DA322D19FF}"/>
              </a:ext>
            </a:extLst>
          </p:cNvPr>
          <p:cNvSpPr>
            <a:spLocks noGrp="1"/>
          </p:cNvSpPr>
          <p:nvPr>
            <p:ph type="title"/>
          </p:nvPr>
        </p:nvSpPr>
        <p:spPr/>
        <p:txBody>
          <a:bodyPr/>
          <a:lstStyle/>
          <a:p>
            <a:r>
              <a:rPr lang="en-US" dirty="0"/>
              <a:t>Management of candidemia</a:t>
            </a:r>
          </a:p>
        </p:txBody>
      </p:sp>
      <p:sp>
        <p:nvSpPr>
          <p:cNvPr id="6" name="Content Placeholder 5">
            <a:extLst>
              <a:ext uri="{FF2B5EF4-FFF2-40B4-BE49-F238E27FC236}">
                <a16:creationId xmlns:a16="http://schemas.microsoft.com/office/drawing/2014/main" id="{425B469B-270B-F34B-EF26-02D981D17273}"/>
              </a:ext>
            </a:extLst>
          </p:cNvPr>
          <p:cNvSpPr>
            <a:spLocks noGrp="1"/>
          </p:cNvSpPr>
          <p:nvPr>
            <p:ph sz="half" idx="1"/>
          </p:nvPr>
        </p:nvSpPr>
        <p:spPr/>
        <p:txBody>
          <a:bodyPr>
            <a:normAutofit/>
          </a:bodyPr>
          <a:lstStyle/>
          <a:p>
            <a:pPr algn="l"/>
            <a:r>
              <a:rPr lang="en-US" b="0" i="0" u="none" strike="noStrike" dirty="0">
                <a:solidFill>
                  <a:srgbClr val="000000"/>
                </a:solidFill>
                <a:effectLst/>
              </a:rPr>
              <a:t>The cornerstone of treatment for candidemia is:</a:t>
            </a:r>
          </a:p>
          <a:p>
            <a:pPr lvl="1"/>
            <a:r>
              <a:rPr lang="en-US" sz="1900" i="0" u="none" strike="noStrike" dirty="0">
                <a:solidFill>
                  <a:srgbClr val="000000"/>
                </a:solidFill>
                <a:effectLst/>
              </a:rPr>
              <a:t>Central venous catheter removal – catheter removal speeds clearance of candidemia and reduces mortality rates; it should be performed when feasible </a:t>
            </a:r>
          </a:p>
          <a:p>
            <a:pPr lvl="1"/>
            <a:r>
              <a:rPr lang="en-US" sz="1900" i="0" u="none" strike="noStrike" dirty="0">
                <a:solidFill>
                  <a:srgbClr val="000000"/>
                </a:solidFill>
                <a:effectLst/>
              </a:rPr>
              <a:t>Empiric antifungal treatment – echinocandins such as </a:t>
            </a:r>
            <a:r>
              <a:rPr lang="en-US" sz="1900" i="0" u="none" strike="noStrike" dirty="0" err="1">
                <a:solidFill>
                  <a:srgbClr val="000000"/>
                </a:solidFill>
                <a:effectLst/>
              </a:rPr>
              <a:t>caspofungin</a:t>
            </a:r>
            <a:r>
              <a:rPr lang="en-US" sz="1900" i="0" u="none" strike="noStrike" dirty="0">
                <a:solidFill>
                  <a:srgbClr val="000000"/>
                </a:solidFill>
                <a:effectLst/>
              </a:rPr>
              <a:t> are first-line therapy due to excellent coverage against the most common infective species including </a:t>
            </a:r>
            <a:r>
              <a:rPr lang="en-US" sz="1900" i="1" u="none" strike="noStrike" dirty="0">
                <a:solidFill>
                  <a:srgbClr val="000000"/>
                </a:solidFill>
                <a:effectLst/>
              </a:rPr>
              <a:t>Candida albicans</a:t>
            </a:r>
            <a:r>
              <a:rPr lang="en-US" sz="1900" i="0" u="none" strike="noStrike" dirty="0">
                <a:solidFill>
                  <a:srgbClr val="000000"/>
                </a:solidFill>
                <a:effectLst/>
              </a:rPr>
              <a:t>, </a:t>
            </a:r>
            <a:r>
              <a:rPr lang="en-US" sz="1900" i="1" u="none" strike="noStrike" dirty="0">
                <a:solidFill>
                  <a:srgbClr val="000000"/>
                </a:solidFill>
                <a:effectLst/>
              </a:rPr>
              <a:t>C glabrata</a:t>
            </a:r>
            <a:r>
              <a:rPr lang="en-US" sz="1900" i="0" u="none" strike="noStrike" dirty="0">
                <a:solidFill>
                  <a:srgbClr val="000000"/>
                </a:solidFill>
                <a:effectLst/>
              </a:rPr>
              <a:t>, </a:t>
            </a:r>
            <a:r>
              <a:rPr lang="en-US" sz="1900" i="1" u="none" strike="noStrike" dirty="0">
                <a:solidFill>
                  <a:srgbClr val="000000"/>
                </a:solidFill>
                <a:effectLst/>
              </a:rPr>
              <a:t>C tropicalis</a:t>
            </a:r>
            <a:r>
              <a:rPr lang="en-US" sz="1900" i="0" u="none" strike="noStrike" dirty="0">
                <a:solidFill>
                  <a:srgbClr val="000000"/>
                </a:solidFill>
                <a:effectLst/>
              </a:rPr>
              <a:t>, </a:t>
            </a:r>
            <a:r>
              <a:rPr lang="en-US" sz="1900" i="1" u="none" strike="noStrike" dirty="0">
                <a:solidFill>
                  <a:srgbClr val="000000"/>
                </a:solidFill>
                <a:effectLst/>
              </a:rPr>
              <a:t>C </a:t>
            </a:r>
            <a:r>
              <a:rPr lang="en-US" sz="1900" i="1" u="none" strike="noStrike" dirty="0" err="1">
                <a:solidFill>
                  <a:srgbClr val="000000"/>
                </a:solidFill>
                <a:effectLst/>
              </a:rPr>
              <a:t>parapsilosis</a:t>
            </a:r>
            <a:r>
              <a:rPr lang="en-US" sz="1900" i="0" u="none" strike="noStrike" dirty="0">
                <a:solidFill>
                  <a:srgbClr val="000000"/>
                </a:solidFill>
                <a:effectLst/>
              </a:rPr>
              <a:t>, and </a:t>
            </a:r>
            <a:r>
              <a:rPr lang="en-US" sz="1900" i="1" u="none" strike="noStrike" dirty="0">
                <a:solidFill>
                  <a:srgbClr val="000000"/>
                </a:solidFill>
                <a:effectLst/>
              </a:rPr>
              <a:t>C </a:t>
            </a:r>
            <a:r>
              <a:rPr lang="en-US" sz="1900" i="1" u="none" strike="noStrike" dirty="0" err="1">
                <a:solidFill>
                  <a:srgbClr val="000000"/>
                </a:solidFill>
                <a:effectLst/>
              </a:rPr>
              <a:t>krusei</a:t>
            </a:r>
            <a:endParaRPr lang="en-US" sz="1900" i="1" u="none" strike="noStrike" dirty="0">
              <a:solidFill>
                <a:srgbClr val="000000"/>
              </a:solidFill>
              <a:effectLst/>
            </a:endParaRPr>
          </a:p>
          <a:p>
            <a:endParaRPr lang="en-US" dirty="0"/>
          </a:p>
        </p:txBody>
      </p:sp>
      <p:sp>
        <p:nvSpPr>
          <p:cNvPr id="7" name="Content Placeholder 6">
            <a:extLst>
              <a:ext uri="{FF2B5EF4-FFF2-40B4-BE49-F238E27FC236}">
                <a16:creationId xmlns:a16="http://schemas.microsoft.com/office/drawing/2014/main" id="{D67F776F-D39B-9E29-B1F5-C0581807C161}"/>
              </a:ext>
            </a:extLst>
          </p:cNvPr>
          <p:cNvSpPr>
            <a:spLocks noGrp="1"/>
          </p:cNvSpPr>
          <p:nvPr>
            <p:ph sz="half" idx="2"/>
          </p:nvPr>
        </p:nvSpPr>
        <p:spPr/>
        <p:txBody>
          <a:bodyPr>
            <a:normAutofit/>
          </a:bodyPr>
          <a:lstStyle/>
          <a:p>
            <a:r>
              <a:rPr lang="en-US" sz="2800" dirty="0">
                <a:solidFill>
                  <a:srgbClr val="000000"/>
                </a:solidFill>
              </a:rPr>
              <a:t>Patients with candidemia should undergo </a:t>
            </a:r>
            <a:r>
              <a:rPr lang="en-US" sz="2800" b="0" i="0" u="none" strike="noStrike" dirty="0">
                <a:solidFill>
                  <a:srgbClr val="000000"/>
                </a:solidFill>
                <a:effectLst/>
              </a:rPr>
              <a:t>ophthalmologic examination to evaluate for endophthalmitis</a:t>
            </a:r>
          </a:p>
          <a:p>
            <a:pPr algn="l"/>
            <a:r>
              <a:rPr lang="en-US" b="0" i="1" u="none" strike="noStrike" dirty="0">
                <a:solidFill>
                  <a:srgbClr val="000000"/>
                </a:solidFill>
                <a:effectLst/>
              </a:rPr>
              <a:t>Candida</a:t>
            </a:r>
            <a:r>
              <a:rPr lang="en-US" b="0" i="0" u="none" strike="noStrike" dirty="0">
                <a:solidFill>
                  <a:srgbClr val="000000"/>
                </a:solidFill>
                <a:effectLst/>
              </a:rPr>
              <a:t> in blood cultures should never be considered a contaminant</a:t>
            </a:r>
          </a:p>
          <a:p>
            <a:endParaRPr lang="en-US" dirty="0"/>
          </a:p>
        </p:txBody>
      </p:sp>
    </p:spTree>
    <p:extLst>
      <p:ext uri="{BB962C8B-B14F-4D97-AF65-F5344CB8AC3E}">
        <p14:creationId xmlns:p14="http://schemas.microsoft.com/office/powerpoint/2010/main" val="1677498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39A9-AB31-8F4B-6839-D0F4F0BBCA5E}"/>
              </a:ext>
            </a:extLst>
          </p:cNvPr>
          <p:cNvSpPr>
            <a:spLocks noGrp="1"/>
          </p:cNvSpPr>
          <p:nvPr>
            <p:ph type="title"/>
          </p:nvPr>
        </p:nvSpPr>
        <p:spPr/>
        <p:txBody>
          <a:bodyPr/>
          <a:lstStyle/>
          <a:p>
            <a:r>
              <a:rPr lang="en-US" dirty="0"/>
              <a:t>Other answers:</a:t>
            </a:r>
          </a:p>
        </p:txBody>
      </p:sp>
      <p:sp>
        <p:nvSpPr>
          <p:cNvPr id="5" name="Content Placeholder 4">
            <a:extLst>
              <a:ext uri="{FF2B5EF4-FFF2-40B4-BE49-F238E27FC236}">
                <a16:creationId xmlns:a16="http://schemas.microsoft.com/office/drawing/2014/main" id="{661862B0-523F-1F81-F464-6DB81339C204}"/>
              </a:ext>
            </a:extLst>
          </p:cNvPr>
          <p:cNvSpPr>
            <a:spLocks noGrp="1"/>
          </p:cNvSpPr>
          <p:nvPr>
            <p:ph idx="1"/>
          </p:nvPr>
        </p:nvSpPr>
        <p:spPr/>
        <p:txBody>
          <a:bodyPr>
            <a:normAutofit fontScale="92500" lnSpcReduction="10000"/>
          </a:bodyPr>
          <a:lstStyle/>
          <a:p>
            <a:pPr algn="l"/>
            <a:r>
              <a:rPr lang="en-US" sz="2600" dirty="0">
                <a:solidFill>
                  <a:srgbClr val="000000"/>
                </a:solidFill>
              </a:rPr>
              <a:t>A; </a:t>
            </a:r>
            <a:r>
              <a:rPr lang="en-US" sz="2600" i="0" u="none" strike="noStrike" dirty="0">
                <a:solidFill>
                  <a:srgbClr val="000000"/>
                </a:solidFill>
                <a:effectLst/>
              </a:rPr>
              <a:t>fluconazole has excellent efficacy against </a:t>
            </a:r>
            <a:r>
              <a:rPr lang="en-US" sz="2600" i="1" u="none" strike="noStrike" dirty="0">
                <a:solidFill>
                  <a:srgbClr val="000000"/>
                </a:solidFill>
                <a:effectLst/>
              </a:rPr>
              <a:t>C albicans</a:t>
            </a:r>
            <a:r>
              <a:rPr lang="en-US" sz="2600" i="0" u="none" strike="noStrike" dirty="0">
                <a:solidFill>
                  <a:srgbClr val="000000"/>
                </a:solidFill>
                <a:effectLst/>
              </a:rPr>
              <a:t>, </a:t>
            </a:r>
            <a:r>
              <a:rPr lang="en-US" sz="2600" dirty="0">
                <a:solidFill>
                  <a:srgbClr val="000000"/>
                </a:solidFill>
              </a:rPr>
              <a:t>but </a:t>
            </a:r>
            <a:r>
              <a:rPr lang="en-US" sz="2600" i="0" u="none" strike="noStrike" dirty="0">
                <a:solidFill>
                  <a:srgbClr val="000000"/>
                </a:solidFill>
                <a:effectLst/>
              </a:rPr>
              <a:t>does not adequately cover many strains of </a:t>
            </a:r>
            <a:r>
              <a:rPr lang="en-US" sz="2600" i="1" u="none" strike="noStrike" dirty="0">
                <a:solidFill>
                  <a:srgbClr val="000000"/>
                </a:solidFill>
                <a:effectLst/>
              </a:rPr>
              <a:t>C glabrata</a:t>
            </a:r>
            <a:r>
              <a:rPr lang="en-US" sz="2600" i="0" u="none" strike="noStrike" dirty="0">
                <a:solidFill>
                  <a:srgbClr val="000000"/>
                </a:solidFill>
                <a:effectLst/>
              </a:rPr>
              <a:t> and </a:t>
            </a:r>
            <a:r>
              <a:rPr lang="en-US" sz="2600" i="1" u="none" strike="noStrike" dirty="0">
                <a:solidFill>
                  <a:srgbClr val="000000"/>
                </a:solidFill>
                <a:effectLst/>
              </a:rPr>
              <a:t>C </a:t>
            </a:r>
            <a:r>
              <a:rPr lang="en-US" sz="2600" i="1" u="none" strike="noStrike" dirty="0" err="1">
                <a:solidFill>
                  <a:srgbClr val="000000"/>
                </a:solidFill>
                <a:effectLst/>
              </a:rPr>
              <a:t>krusei</a:t>
            </a:r>
            <a:r>
              <a:rPr lang="en-US" sz="2600" dirty="0">
                <a:solidFill>
                  <a:srgbClr val="000000"/>
                </a:solidFill>
              </a:rPr>
              <a:t>; c</a:t>
            </a:r>
            <a:r>
              <a:rPr lang="en-US" sz="2600" i="0" u="none" strike="noStrike" dirty="0">
                <a:solidFill>
                  <a:srgbClr val="000000"/>
                </a:solidFill>
                <a:effectLst/>
              </a:rPr>
              <a:t>hanging the catheter via guidewire increases the risk of septic emboli and may result in inoculation of the new catheter</a:t>
            </a:r>
          </a:p>
          <a:p>
            <a:pPr algn="l"/>
            <a:r>
              <a:rPr lang="en-US" sz="2600" dirty="0">
                <a:solidFill>
                  <a:srgbClr val="000000"/>
                </a:solidFill>
              </a:rPr>
              <a:t>B; t</a:t>
            </a:r>
            <a:r>
              <a:rPr lang="en-US" sz="2600" i="0" u="none" strike="noStrike" dirty="0">
                <a:solidFill>
                  <a:srgbClr val="000000"/>
                </a:solidFill>
                <a:effectLst/>
              </a:rPr>
              <a:t>he catheter should be removed if possible; liposomal amphotericin B is considered a second-line agent for candidemia due to a greater risk of side effects (when compared to echinocandins)</a:t>
            </a:r>
          </a:p>
          <a:p>
            <a:pPr algn="l"/>
            <a:r>
              <a:rPr lang="en-US" sz="2600" dirty="0">
                <a:solidFill>
                  <a:srgbClr val="000000"/>
                </a:solidFill>
              </a:rPr>
              <a:t>C; c</a:t>
            </a:r>
            <a:r>
              <a:rPr lang="en-US" sz="2600" i="0" u="none" strike="noStrike" dirty="0">
                <a:solidFill>
                  <a:srgbClr val="000000"/>
                </a:solidFill>
                <a:effectLst/>
              </a:rPr>
              <a:t>atheter removal without antifungal treatment is associated with high mortality rates; treatment should not be delayed for species and susceptibility results </a:t>
            </a:r>
          </a:p>
          <a:p>
            <a:pPr algn="l"/>
            <a:r>
              <a:rPr lang="en-US" sz="2600" dirty="0">
                <a:solidFill>
                  <a:srgbClr val="000000"/>
                </a:solidFill>
              </a:rPr>
              <a:t>E; g</a:t>
            </a:r>
            <a:r>
              <a:rPr lang="en-US" sz="2600" i="0" u="none" strike="noStrike" dirty="0">
                <a:solidFill>
                  <a:srgbClr val="000000"/>
                </a:solidFill>
                <a:effectLst/>
              </a:rPr>
              <a:t>ram stain evidence of budding yeasts on blood cultures should never be considered </a:t>
            </a:r>
            <a:r>
              <a:rPr lang="en-US" sz="2600" b="0" i="0" u="none" strike="noStrike" dirty="0">
                <a:solidFill>
                  <a:srgbClr val="000000"/>
                </a:solidFill>
                <a:effectLst/>
              </a:rPr>
              <a:t>a contaminant</a:t>
            </a:r>
          </a:p>
          <a:p>
            <a:endParaRPr lang="en-US" dirty="0"/>
          </a:p>
        </p:txBody>
      </p:sp>
    </p:spTree>
    <p:extLst>
      <p:ext uri="{BB962C8B-B14F-4D97-AF65-F5344CB8AC3E}">
        <p14:creationId xmlns:p14="http://schemas.microsoft.com/office/powerpoint/2010/main" val="4057845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A8CAC6-BE5D-4649-A481-794166CEE617}"/>
              </a:ext>
            </a:extLst>
          </p:cNvPr>
          <p:cNvSpPr>
            <a:spLocks noGrp="1"/>
          </p:cNvSpPr>
          <p:nvPr>
            <p:ph type="title"/>
          </p:nvPr>
        </p:nvSpPr>
        <p:spPr/>
        <p:txBody>
          <a:bodyPr/>
          <a:lstStyle/>
          <a:p>
            <a:r>
              <a:rPr lang="en-US" dirty="0"/>
              <a:t>Catheter management with blood stream infections</a:t>
            </a:r>
          </a:p>
        </p:txBody>
      </p:sp>
      <p:sp>
        <p:nvSpPr>
          <p:cNvPr id="5" name="Content Placeholder 4">
            <a:extLst>
              <a:ext uri="{FF2B5EF4-FFF2-40B4-BE49-F238E27FC236}">
                <a16:creationId xmlns:a16="http://schemas.microsoft.com/office/drawing/2014/main" id="{B81675F5-D633-E545-8738-9EFC1C43775C}"/>
              </a:ext>
            </a:extLst>
          </p:cNvPr>
          <p:cNvSpPr>
            <a:spLocks noGrp="1"/>
          </p:cNvSpPr>
          <p:nvPr>
            <p:ph sz="half" idx="1"/>
          </p:nvPr>
        </p:nvSpPr>
        <p:spPr>
          <a:xfrm>
            <a:off x="838200" y="1825625"/>
            <a:ext cx="5181600" cy="4667250"/>
          </a:xfrm>
        </p:spPr>
        <p:txBody>
          <a:bodyPr>
            <a:normAutofit fontScale="77500" lnSpcReduction="20000"/>
          </a:bodyPr>
          <a:lstStyle/>
          <a:p>
            <a:r>
              <a:rPr lang="en-US" dirty="0"/>
              <a:t>Removal recommended:</a:t>
            </a:r>
          </a:p>
          <a:p>
            <a:pPr lvl="1"/>
            <a:r>
              <a:rPr lang="en-US" sz="2300" dirty="0"/>
              <a:t>Sepsis</a:t>
            </a:r>
          </a:p>
          <a:p>
            <a:pPr lvl="1"/>
            <a:r>
              <a:rPr lang="en-US" sz="2300" dirty="0"/>
              <a:t>Hemodynamic instability</a:t>
            </a:r>
          </a:p>
          <a:p>
            <a:pPr lvl="1"/>
            <a:r>
              <a:rPr lang="en-US" sz="2300" dirty="0"/>
              <a:t>Concomitant endocarditis or evidence of metastatic infection</a:t>
            </a:r>
          </a:p>
          <a:p>
            <a:pPr lvl="1"/>
            <a:r>
              <a:rPr lang="en-US" sz="2300" dirty="0"/>
              <a:t>Presence of suppurative thrombophlebitis</a:t>
            </a:r>
          </a:p>
          <a:p>
            <a:pPr lvl="1"/>
            <a:r>
              <a:rPr lang="en-US" sz="2300" dirty="0"/>
              <a:t>Presence of a propagating clot</a:t>
            </a:r>
          </a:p>
          <a:p>
            <a:pPr lvl="1"/>
            <a:r>
              <a:rPr lang="en-US" sz="2300" dirty="0"/>
              <a:t>Persistent bacteremia after 72 hours of appropriate antimicrobial therapy </a:t>
            </a:r>
          </a:p>
          <a:p>
            <a:pPr lvl="1"/>
            <a:r>
              <a:rPr lang="en-US" sz="2300" dirty="0"/>
              <a:t>Subcutaneously tunneled central venous catheter tunnel tract infection or subcutaneous port reservoir infection</a:t>
            </a:r>
          </a:p>
          <a:p>
            <a:r>
              <a:rPr lang="en-US" b="1" dirty="0"/>
              <a:t>Always remove the line:</a:t>
            </a:r>
          </a:p>
          <a:p>
            <a:pPr lvl="1"/>
            <a:r>
              <a:rPr lang="en-US" b="1" i="1" dirty="0"/>
              <a:t>S. aureus</a:t>
            </a:r>
          </a:p>
          <a:p>
            <a:pPr lvl="1"/>
            <a:r>
              <a:rPr lang="en-US" b="1" i="1" dirty="0"/>
              <a:t>Pseudomonas aeruginosa</a:t>
            </a:r>
          </a:p>
          <a:p>
            <a:pPr lvl="1"/>
            <a:r>
              <a:rPr lang="en-US" b="1" i="1" dirty="0"/>
              <a:t>Drug-resistant GNRs</a:t>
            </a:r>
          </a:p>
          <a:p>
            <a:pPr lvl="1"/>
            <a:r>
              <a:rPr lang="en-US" b="1" i="1" dirty="0"/>
              <a:t>Candida species</a:t>
            </a:r>
            <a:br>
              <a:rPr lang="en-US" dirty="0"/>
            </a:br>
            <a:endParaRPr lang="en-US" i="1" dirty="0"/>
          </a:p>
        </p:txBody>
      </p:sp>
      <p:sp>
        <p:nvSpPr>
          <p:cNvPr id="6" name="Content Placeholder 5">
            <a:extLst>
              <a:ext uri="{FF2B5EF4-FFF2-40B4-BE49-F238E27FC236}">
                <a16:creationId xmlns:a16="http://schemas.microsoft.com/office/drawing/2014/main" id="{95919AAB-7184-BA4C-8A9A-0FE04C6E2A90}"/>
              </a:ext>
            </a:extLst>
          </p:cNvPr>
          <p:cNvSpPr>
            <a:spLocks noGrp="1"/>
          </p:cNvSpPr>
          <p:nvPr>
            <p:ph sz="half" idx="2"/>
          </p:nvPr>
        </p:nvSpPr>
        <p:spPr>
          <a:xfrm>
            <a:off x="6172200" y="1825625"/>
            <a:ext cx="5321300" cy="4351338"/>
          </a:xfrm>
        </p:spPr>
        <p:txBody>
          <a:bodyPr>
            <a:normAutofit fontScale="77500" lnSpcReduction="20000"/>
          </a:bodyPr>
          <a:lstStyle/>
          <a:p>
            <a:r>
              <a:rPr lang="en-US" dirty="0"/>
              <a:t>Consider catheter salvage therapy:</a:t>
            </a:r>
          </a:p>
          <a:p>
            <a:pPr lvl="1"/>
            <a:r>
              <a:rPr lang="en-US" dirty="0" err="1"/>
              <a:t>CoNS</a:t>
            </a:r>
            <a:endParaRPr lang="en-US" dirty="0"/>
          </a:p>
          <a:p>
            <a:pPr lvl="1"/>
            <a:r>
              <a:rPr lang="en-US" dirty="0"/>
              <a:t>Drug-susceptible Enterobacteriaceae (</a:t>
            </a:r>
            <a:r>
              <a:rPr lang="en-US" dirty="0" err="1"/>
              <a:t>eg</a:t>
            </a:r>
            <a:r>
              <a:rPr lang="en-US" dirty="0"/>
              <a:t>, </a:t>
            </a:r>
            <a:r>
              <a:rPr lang="en-US" i="1" dirty="0"/>
              <a:t>E. coli</a:t>
            </a:r>
            <a:r>
              <a:rPr lang="en-US" dirty="0"/>
              <a:t>, </a:t>
            </a:r>
            <a:r>
              <a:rPr lang="en-US" i="1" dirty="0"/>
              <a:t>Klebsiella</a:t>
            </a:r>
            <a:r>
              <a:rPr lang="en-US" dirty="0"/>
              <a:t> species,</a:t>
            </a:r>
            <a:r>
              <a:rPr lang="en-US" i="1" dirty="0"/>
              <a:t> Enterobacter</a:t>
            </a:r>
            <a:r>
              <a:rPr lang="en-US" dirty="0"/>
              <a:t> species)</a:t>
            </a:r>
          </a:p>
          <a:p>
            <a:r>
              <a:rPr lang="en-US" dirty="0"/>
              <a:t>Antibiotic lock therapy in addition to systemic antibiotics</a:t>
            </a:r>
          </a:p>
          <a:p>
            <a:r>
              <a:rPr lang="en-US" dirty="0"/>
              <a:t>Guidewire exchange = last resort!</a:t>
            </a:r>
          </a:p>
        </p:txBody>
      </p:sp>
    </p:spTree>
    <p:extLst>
      <p:ext uri="{BB962C8B-B14F-4D97-AF65-F5344CB8AC3E}">
        <p14:creationId xmlns:p14="http://schemas.microsoft.com/office/powerpoint/2010/main" val="3536434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5504-11A0-E134-B5F3-3B9AE57194F2}"/>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3A13902D-5DC1-C40B-A492-7FEFC477B18F}"/>
              </a:ext>
            </a:extLst>
          </p:cNvPr>
          <p:cNvSpPr>
            <a:spLocks noGrp="1"/>
          </p:cNvSpPr>
          <p:nvPr>
            <p:ph idx="1"/>
          </p:nvPr>
        </p:nvSpPr>
        <p:spPr/>
        <p:txBody>
          <a:bodyPr>
            <a:normAutofit fontScale="62500" lnSpcReduction="20000"/>
          </a:bodyPr>
          <a:lstStyle/>
          <a:p>
            <a:r>
              <a:rPr lang="en-US" dirty="0"/>
              <a:t>A 66-year-old man is evaluated in the emergency department for a 1-month history of productive cough, fever, periodic night sweats, and 5-kg (11 </a:t>
            </a:r>
            <a:r>
              <a:rPr lang="en-US" dirty="0" err="1"/>
              <a:t>lb</a:t>
            </a:r>
            <a:r>
              <a:rPr lang="en-US" dirty="0"/>
              <a:t>) unintentional weight loss. He reports temporarily living in a shelter 9 months ago. He takes no medications.</a:t>
            </a:r>
          </a:p>
          <a:p>
            <a:r>
              <a:rPr lang="en-US" dirty="0"/>
              <a:t>On physical examination, temperature is 38.3 °C (101 °F) and respiration rate is 20/min; other vital signs are normal. Oxygen saturation is 94% with the patient breathing ambient air. Bilateral crackles are heard in the upper lobes.</a:t>
            </a:r>
          </a:p>
          <a:p>
            <a:endParaRPr lang="en-US" dirty="0"/>
          </a:p>
          <a:p>
            <a:endParaRPr lang="en-US" dirty="0"/>
          </a:p>
          <a:p>
            <a:endParaRPr lang="en-US" dirty="0">
              <a:effectLst/>
            </a:endParaRPr>
          </a:p>
          <a:p>
            <a:r>
              <a:rPr lang="en-US" dirty="0">
                <a:effectLst/>
              </a:rPr>
              <a:t>Chest radiograph demonstrates bilateral patchy infiltrates in the upper lobes without cavitation.</a:t>
            </a:r>
          </a:p>
          <a:p>
            <a:r>
              <a:rPr lang="en-US" dirty="0"/>
              <a:t>Which of the following is the most appropriate next step in management?</a:t>
            </a:r>
          </a:p>
          <a:p>
            <a:pPr marL="0" indent="0">
              <a:buNone/>
            </a:pPr>
            <a:r>
              <a:rPr lang="en-US" dirty="0">
                <a:effectLst/>
              </a:rPr>
              <a:t>	A. Acid-fast bacilli smear and culture of sputum and nucleic acid amplification testing</a:t>
            </a:r>
          </a:p>
          <a:p>
            <a:pPr marL="0" indent="0">
              <a:buNone/>
            </a:pPr>
            <a:r>
              <a:rPr lang="en-US" dirty="0">
                <a:effectLst/>
              </a:rPr>
              <a:t>	B. CT of the chest</a:t>
            </a:r>
          </a:p>
          <a:p>
            <a:pPr marL="0" indent="0">
              <a:buNone/>
            </a:pPr>
            <a:r>
              <a:rPr lang="en-US" dirty="0">
                <a:effectLst/>
              </a:rPr>
              <a:t>	C. Interferon-</a:t>
            </a:r>
            <a:r>
              <a:rPr lang="el-GR" dirty="0">
                <a:effectLst/>
              </a:rPr>
              <a:t>γ </a:t>
            </a:r>
            <a:r>
              <a:rPr lang="en-US" dirty="0">
                <a:effectLst/>
              </a:rPr>
              <a:t>release assay</a:t>
            </a:r>
          </a:p>
          <a:p>
            <a:pPr marL="0" indent="0">
              <a:buNone/>
            </a:pPr>
            <a:r>
              <a:rPr lang="en-US" dirty="0">
                <a:effectLst/>
              </a:rPr>
              <a:t>	D. Isoniazid and rifampin</a:t>
            </a:r>
          </a:p>
          <a:p>
            <a:endParaRPr lang="en-US" dirty="0"/>
          </a:p>
        </p:txBody>
      </p:sp>
      <p:graphicFrame>
        <p:nvGraphicFramePr>
          <p:cNvPr id="6" name="Table 5">
            <a:extLst>
              <a:ext uri="{FF2B5EF4-FFF2-40B4-BE49-F238E27FC236}">
                <a16:creationId xmlns:a16="http://schemas.microsoft.com/office/drawing/2014/main" id="{7FA128EF-2F98-286C-E730-116676205A92}"/>
              </a:ext>
            </a:extLst>
          </p:cNvPr>
          <p:cNvGraphicFramePr>
            <a:graphicFrameLocks noGrp="1"/>
          </p:cNvGraphicFramePr>
          <p:nvPr/>
        </p:nvGraphicFramePr>
        <p:xfrm>
          <a:off x="2438400" y="3269774"/>
          <a:ext cx="7315200" cy="731520"/>
        </p:xfrm>
        <a:graphic>
          <a:graphicData uri="http://schemas.openxmlformats.org/drawingml/2006/table">
            <a:tbl>
              <a:tblPr/>
              <a:tblGrid>
                <a:gridCol w="3657600">
                  <a:extLst>
                    <a:ext uri="{9D8B030D-6E8A-4147-A177-3AD203B41FA5}">
                      <a16:colId xmlns:a16="http://schemas.microsoft.com/office/drawing/2014/main" val="3429796603"/>
                    </a:ext>
                  </a:extLst>
                </a:gridCol>
                <a:gridCol w="3657600">
                  <a:extLst>
                    <a:ext uri="{9D8B030D-6E8A-4147-A177-3AD203B41FA5}">
                      <a16:colId xmlns:a16="http://schemas.microsoft.com/office/drawing/2014/main" val="1036051627"/>
                    </a:ext>
                  </a:extLst>
                </a:gridCol>
              </a:tblGrid>
              <a:tr h="0">
                <a:tc gridSpan="2">
                  <a:txBody>
                    <a:bodyPr/>
                    <a:lstStyle/>
                    <a:p>
                      <a:pPr>
                        <a:buNone/>
                      </a:pPr>
                      <a:r>
                        <a:rPr lang="en-US"/>
                        <a:t>Laboratory studies: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90598272"/>
                  </a:ext>
                </a:extLst>
              </a:tr>
              <a:tr h="0">
                <a:tc>
                  <a:txBody>
                    <a:bodyPr/>
                    <a:lstStyle/>
                    <a:p>
                      <a:pPr fontAlgn="t">
                        <a:buNone/>
                      </a:pPr>
                      <a:r>
                        <a:rPr lang="en-US" u="sng" dirty="0">
                          <a:effectLst/>
                          <a:latin typeface="inherit"/>
                        </a:rPr>
                        <a:t>Leukocyte count</a:t>
                      </a:r>
                      <a:endParaRPr lang="en-US"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buNone/>
                      </a:pPr>
                      <a:r>
                        <a:rPr lang="en-US" dirty="0">
                          <a:solidFill>
                            <a:schemeClr val="tx1"/>
                          </a:solidFill>
                          <a:effectLst/>
                        </a:rPr>
                        <a:t>11,200/µL (11.2 </a:t>
                      </a:r>
                      <a:r>
                        <a:rPr lang="en-US" dirty="0">
                          <a:effectLst/>
                        </a:rPr>
                        <a:t>× 10</a:t>
                      </a:r>
                      <a:r>
                        <a:rPr lang="en-US" baseline="30000" dirty="0">
                          <a:effectLst/>
                        </a:rPr>
                        <a:t>9</a:t>
                      </a:r>
                      <a:r>
                        <a:rPr lang="en-US" dirty="0">
                          <a:effectLst/>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4765515"/>
                  </a:ext>
                </a:extLst>
              </a:tr>
            </a:tbl>
          </a:graphicData>
        </a:graphic>
      </p:graphicFrame>
    </p:spTree>
    <p:extLst>
      <p:ext uri="{BB962C8B-B14F-4D97-AF65-F5344CB8AC3E}">
        <p14:creationId xmlns:p14="http://schemas.microsoft.com/office/powerpoint/2010/main" val="29239786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C470-9672-E17C-8336-6A7B7E10BB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09585-4804-5979-4419-DFFF8C23DDB7}"/>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B5182CB9-DA82-78AE-538B-9B75B4A37760}"/>
              </a:ext>
            </a:extLst>
          </p:cNvPr>
          <p:cNvSpPr>
            <a:spLocks noGrp="1"/>
          </p:cNvSpPr>
          <p:nvPr>
            <p:ph idx="1"/>
          </p:nvPr>
        </p:nvSpPr>
        <p:spPr/>
        <p:txBody>
          <a:bodyPr>
            <a:normAutofit fontScale="62500" lnSpcReduction="20000"/>
          </a:bodyPr>
          <a:lstStyle/>
          <a:p>
            <a:r>
              <a:rPr lang="en-US" dirty="0"/>
              <a:t>A 66-year-old man is evaluated in the emergency department for a 1-month history of productive cough, fever, periodic night sweats, and 5-kg (11 </a:t>
            </a:r>
            <a:r>
              <a:rPr lang="en-US" dirty="0" err="1"/>
              <a:t>lb</a:t>
            </a:r>
            <a:r>
              <a:rPr lang="en-US" dirty="0"/>
              <a:t>) unintentional weight loss. He reports temporarily living in a shelter 9 months ago. He takes no medications.</a:t>
            </a:r>
          </a:p>
          <a:p>
            <a:r>
              <a:rPr lang="en-US" dirty="0"/>
              <a:t>On physical examination, temperature is 38.3 °C (101 °F) and respiration rate is 20/min; other vital signs are normal. Oxygen saturation is 94% with the patient breathing ambient air. Bilateral crackles are heard in the upper lobes.</a:t>
            </a:r>
          </a:p>
          <a:p>
            <a:endParaRPr lang="en-US" dirty="0"/>
          </a:p>
          <a:p>
            <a:endParaRPr lang="en-US" dirty="0"/>
          </a:p>
          <a:p>
            <a:endParaRPr lang="en-US" dirty="0">
              <a:effectLst/>
            </a:endParaRPr>
          </a:p>
          <a:p>
            <a:r>
              <a:rPr lang="en-US" dirty="0">
                <a:effectLst/>
              </a:rPr>
              <a:t>Chest radiograph demonstrates bilateral patchy infiltrates in the upper lobes without cavitation.</a:t>
            </a:r>
          </a:p>
          <a:p>
            <a:r>
              <a:rPr lang="en-US" dirty="0"/>
              <a:t>Which of the following is the most appropriate next step in management?</a:t>
            </a:r>
          </a:p>
          <a:p>
            <a:pPr marL="0" indent="0">
              <a:buNone/>
            </a:pPr>
            <a:r>
              <a:rPr lang="en-US" b="1" dirty="0">
                <a:solidFill>
                  <a:schemeClr val="accent6"/>
                </a:solidFill>
                <a:effectLst/>
              </a:rPr>
              <a:t>	A. Acid-fast bacilli smear and culture of sputum and nucleic acid amplification testing</a:t>
            </a:r>
          </a:p>
          <a:p>
            <a:pPr marL="0" indent="0">
              <a:buNone/>
            </a:pPr>
            <a:r>
              <a:rPr lang="en-US" dirty="0">
                <a:effectLst/>
              </a:rPr>
              <a:t>	B. CT of the chest</a:t>
            </a:r>
          </a:p>
          <a:p>
            <a:pPr marL="0" indent="0">
              <a:buNone/>
            </a:pPr>
            <a:r>
              <a:rPr lang="en-US" dirty="0">
                <a:effectLst/>
              </a:rPr>
              <a:t>	C. Interferon-</a:t>
            </a:r>
            <a:r>
              <a:rPr lang="el-GR" dirty="0">
                <a:effectLst/>
              </a:rPr>
              <a:t>γ </a:t>
            </a:r>
            <a:r>
              <a:rPr lang="en-US" dirty="0">
                <a:effectLst/>
              </a:rPr>
              <a:t>release assay</a:t>
            </a:r>
          </a:p>
          <a:p>
            <a:pPr marL="0" indent="0">
              <a:buNone/>
            </a:pPr>
            <a:r>
              <a:rPr lang="en-US" dirty="0">
                <a:effectLst/>
              </a:rPr>
              <a:t>	D. Isoniazid and rifampin</a:t>
            </a:r>
          </a:p>
          <a:p>
            <a:endParaRPr lang="en-US" dirty="0"/>
          </a:p>
        </p:txBody>
      </p:sp>
      <p:graphicFrame>
        <p:nvGraphicFramePr>
          <p:cNvPr id="6" name="Table 5">
            <a:extLst>
              <a:ext uri="{FF2B5EF4-FFF2-40B4-BE49-F238E27FC236}">
                <a16:creationId xmlns:a16="http://schemas.microsoft.com/office/drawing/2014/main" id="{A9649899-6A4F-93E9-BE73-38994B400627}"/>
              </a:ext>
            </a:extLst>
          </p:cNvPr>
          <p:cNvGraphicFramePr>
            <a:graphicFrameLocks noGrp="1"/>
          </p:cNvGraphicFramePr>
          <p:nvPr/>
        </p:nvGraphicFramePr>
        <p:xfrm>
          <a:off x="2438400" y="3269774"/>
          <a:ext cx="7315200" cy="731520"/>
        </p:xfrm>
        <a:graphic>
          <a:graphicData uri="http://schemas.openxmlformats.org/drawingml/2006/table">
            <a:tbl>
              <a:tblPr/>
              <a:tblGrid>
                <a:gridCol w="3657600">
                  <a:extLst>
                    <a:ext uri="{9D8B030D-6E8A-4147-A177-3AD203B41FA5}">
                      <a16:colId xmlns:a16="http://schemas.microsoft.com/office/drawing/2014/main" val="3429796603"/>
                    </a:ext>
                  </a:extLst>
                </a:gridCol>
                <a:gridCol w="3657600">
                  <a:extLst>
                    <a:ext uri="{9D8B030D-6E8A-4147-A177-3AD203B41FA5}">
                      <a16:colId xmlns:a16="http://schemas.microsoft.com/office/drawing/2014/main" val="1036051627"/>
                    </a:ext>
                  </a:extLst>
                </a:gridCol>
              </a:tblGrid>
              <a:tr h="0">
                <a:tc gridSpan="2">
                  <a:txBody>
                    <a:bodyPr/>
                    <a:lstStyle/>
                    <a:p>
                      <a:pPr>
                        <a:buNone/>
                      </a:pPr>
                      <a:r>
                        <a:rPr lang="en-US"/>
                        <a:t>Laboratory studies: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90598272"/>
                  </a:ext>
                </a:extLst>
              </a:tr>
              <a:tr h="0">
                <a:tc>
                  <a:txBody>
                    <a:bodyPr/>
                    <a:lstStyle/>
                    <a:p>
                      <a:pPr fontAlgn="t">
                        <a:buNone/>
                      </a:pPr>
                      <a:r>
                        <a:rPr lang="en-US" u="sng">
                          <a:effectLst/>
                          <a:latin typeface="inherit"/>
                        </a:rPr>
                        <a:t>Leukocyte count</a:t>
                      </a:r>
                      <a:endParaRPr lang="en-US">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buNone/>
                      </a:pPr>
                      <a:r>
                        <a:rPr lang="en-US" dirty="0">
                          <a:effectLst/>
                        </a:rPr>
                        <a:t>11,200/µL (11.2 × 10</a:t>
                      </a:r>
                      <a:r>
                        <a:rPr lang="en-US" baseline="30000" dirty="0">
                          <a:effectLst/>
                        </a:rPr>
                        <a:t>9</a:t>
                      </a:r>
                      <a:r>
                        <a:rPr lang="en-US" dirty="0">
                          <a:effectLst/>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4765515"/>
                  </a:ext>
                </a:extLst>
              </a:tr>
            </a:tbl>
          </a:graphicData>
        </a:graphic>
      </p:graphicFrame>
    </p:spTree>
    <p:extLst>
      <p:ext uri="{BB962C8B-B14F-4D97-AF65-F5344CB8AC3E}">
        <p14:creationId xmlns:p14="http://schemas.microsoft.com/office/powerpoint/2010/main" val="2936592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13A3-A3BA-7237-4F42-44E7ED5B2336}"/>
              </a:ext>
            </a:extLst>
          </p:cNvPr>
          <p:cNvSpPr>
            <a:spLocks noGrp="1"/>
          </p:cNvSpPr>
          <p:nvPr>
            <p:ph type="title"/>
          </p:nvPr>
        </p:nvSpPr>
        <p:spPr/>
        <p:txBody>
          <a:bodyPr/>
          <a:lstStyle/>
          <a:p>
            <a:r>
              <a:rPr lang="en-US" dirty="0"/>
              <a:t>Diagnose active TB infection</a:t>
            </a:r>
          </a:p>
        </p:txBody>
      </p:sp>
      <p:sp>
        <p:nvSpPr>
          <p:cNvPr id="3" name="Content Placeholder 2">
            <a:extLst>
              <a:ext uri="{FF2B5EF4-FFF2-40B4-BE49-F238E27FC236}">
                <a16:creationId xmlns:a16="http://schemas.microsoft.com/office/drawing/2014/main" id="{38591EA4-AF13-429B-0AAF-68EAFFFF170F}"/>
              </a:ext>
            </a:extLst>
          </p:cNvPr>
          <p:cNvSpPr>
            <a:spLocks noGrp="1"/>
          </p:cNvSpPr>
          <p:nvPr>
            <p:ph idx="1"/>
          </p:nvPr>
        </p:nvSpPr>
        <p:spPr/>
        <p:txBody>
          <a:bodyPr>
            <a:normAutofit/>
          </a:bodyPr>
          <a:lstStyle/>
          <a:p>
            <a:r>
              <a:rPr lang="en-US" sz="2200" dirty="0"/>
              <a:t>Classic symptoms (productive cough, fever, night sweats, and unintentional weight loss occurring for &gt;2 weeks) and a chest radiograph that suggest active pulmonary tuberculosis infection</a:t>
            </a:r>
          </a:p>
          <a:p>
            <a:r>
              <a:rPr lang="en-US" sz="2200" b="1" dirty="0"/>
              <a:t>3 separate sputum specimens should be obtained at least 8 hours apart; one specimen should be an early morning specimen </a:t>
            </a:r>
          </a:p>
          <a:p>
            <a:pPr lvl="1"/>
            <a:r>
              <a:rPr lang="en-US" sz="1800" dirty="0"/>
              <a:t>When a sputum smear result is positive for AFB, NAAT for </a:t>
            </a:r>
            <a:r>
              <a:rPr lang="en-US" sz="1800" i="1" dirty="0"/>
              <a:t>Mycobacterium tuberculosis</a:t>
            </a:r>
            <a:r>
              <a:rPr lang="en-US" sz="1800" dirty="0"/>
              <a:t> can be used to verify the organism</a:t>
            </a:r>
          </a:p>
          <a:p>
            <a:r>
              <a:rPr lang="en-US" sz="2200" dirty="0"/>
              <a:t>Interferon-gamma release assay (IGRA) or tuberculin skin test (TST) is used to diagnose latent tuberculosis infection (LTBI)</a:t>
            </a:r>
          </a:p>
          <a:p>
            <a:pPr lvl="1"/>
            <a:r>
              <a:rPr lang="en-US" sz="1800" dirty="0"/>
              <a:t>TST and IGRA are not indicated to diagnose active tuberculosis infection and are often negative in active tuberculosis infection</a:t>
            </a:r>
          </a:p>
          <a:p>
            <a:pPr marL="0" indent="0">
              <a:buNone/>
            </a:pPr>
            <a:endParaRPr lang="en-US" dirty="0"/>
          </a:p>
        </p:txBody>
      </p:sp>
    </p:spTree>
    <p:extLst>
      <p:ext uri="{BB962C8B-B14F-4D97-AF65-F5344CB8AC3E}">
        <p14:creationId xmlns:p14="http://schemas.microsoft.com/office/powerpoint/2010/main" val="24131340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5670C-33C9-343E-C954-777EF3BE36A1}"/>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08EF7482-9512-14D5-04F1-498318075C66}"/>
              </a:ext>
            </a:extLst>
          </p:cNvPr>
          <p:cNvSpPr>
            <a:spLocks noGrp="1"/>
          </p:cNvSpPr>
          <p:nvPr>
            <p:ph idx="1"/>
          </p:nvPr>
        </p:nvSpPr>
        <p:spPr/>
        <p:txBody>
          <a:bodyPr>
            <a:normAutofit fontScale="77500" lnSpcReduction="20000"/>
          </a:bodyPr>
          <a:lstStyle/>
          <a:p>
            <a:r>
              <a:rPr lang="en-US" dirty="0">
                <a:effectLst/>
              </a:rPr>
              <a:t>A 55-year-old woman is evaluated in the emergency department for acute onset of fevers and chills and a 3-day history of progressively worsening right-lower-extremity pain, swelling, and erythema. She reports no antecedent trauma or water exposure. Medical history is noncontributory; she takes no medications and has no history of injection drug use.</a:t>
            </a:r>
          </a:p>
          <a:p>
            <a:r>
              <a:rPr lang="en-US" dirty="0">
                <a:effectLst/>
              </a:rPr>
              <a:t>On physical examination, temperature is 38.9 °C (102.0 °F), blood pressure is 108/62 mm Hg, and pulse rate is 105/min; other vital signs are normal. No focal areas of fluctuance or drainage are noted over the right lower extremity (</a:t>
            </a:r>
            <a:r>
              <a:rPr lang="en-US" i="1" dirty="0">
                <a:effectLst/>
              </a:rPr>
              <a:t>shown</a:t>
            </a:r>
            <a:r>
              <a:rPr lang="en-US" dirty="0">
                <a:effectLst/>
              </a:rPr>
              <a:t>).</a:t>
            </a:r>
          </a:p>
          <a:p>
            <a:r>
              <a:rPr lang="en-US" dirty="0">
                <a:effectLst/>
              </a:rPr>
              <a:t>Lower extremity ultrasound shows no evidence of abscess.</a:t>
            </a:r>
          </a:p>
          <a:p>
            <a:r>
              <a:rPr lang="en-US" dirty="0"/>
              <a:t>Which of the following is the most appropriate treatment?</a:t>
            </a:r>
          </a:p>
          <a:p>
            <a:pPr lvl="1"/>
            <a:r>
              <a:rPr lang="en-US" dirty="0">
                <a:effectLst/>
              </a:rPr>
              <a:t>A.  Intravenous cefazolin</a:t>
            </a:r>
          </a:p>
          <a:p>
            <a:pPr lvl="1"/>
            <a:r>
              <a:rPr lang="en-US" dirty="0">
                <a:effectLst/>
              </a:rPr>
              <a:t>B.  Intravenous vancomycin</a:t>
            </a:r>
          </a:p>
          <a:p>
            <a:pPr lvl="1"/>
            <a:r>
              <a:rPr lang="en-US" dirty="0">
                <a:effectLst/>
              </a:rPr>
              <a:t>C.  Oral cephalexin</a:t>
            </a:r>
          </a:p>
          <a:p>
            <a:pPr lvl="1"/>
            <a:r>
              <a:rPr lang="en-US" dirty="0">
                <a:effectLst/>
              </a:rPr>
              <a:t>D.  Oral trimethoprim-sulfamethoxazole</a:t>
            </a:r>
            <a:br>
              <a:rPr lang="en-US" dirty="0"/>
            </a:br>
            <a:endParaRPr lang="en-US" dirty="0"/>
          </a:p>
        </p:txBody>
      </p:sp>
      <p:pic>
        <p:nvPicPr>
          <p:cNvPr id="4" name="Picture 3">
            <a:extLst>
              <a:ext uri="{FF2B5EF4-FFF2-40B4-BE49-F238E27FC236}">
                <a16:creationId xmlns:a16="http://schemas.microsoft.com/office/drawing/2014/main" id="{1601C6C7-38C4-92DF-DA13-DAE9DCEFEFCF}"/>
              </a:ext>
            </a:extLst>
          </p:cNvPr>
          <p:cNvPicPr>
            <a:picLocks noChangeAspect="1"/>
          </p:cNvPicPr>
          <p:nvPr/>
        </p:nvPicPr>
        <p:blipFill>
          <a:blip r:embed="rId2"/>
          <a:stretch>
            <a:fillRect/>
          </a:stretch>
        </p:blipFill>
        <p:spPr>
          <a:xfrm>
            <a:off x="8270420" y="4010931"/>
            <a:ext cx="3722917" cy="2481944"/>
          </a:xfrm>
          <a:prstGeom prst="rect">
            <a:avLst/>
          </a:prstGeom>
        </p:spPr>
      </p:pic>
    </p:spTree>
    <p:extLst>
      <p:ext uri="{BB962C8B-B14F-4D97-AF65-F5344CB8AC3E}">
        <p14:creationId xmlns:p14="http://schemas.microsoft.com/office/powerpoint/2010/main" val="42626368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730EA-C1B6-2449-37FB-822BA1F16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4BADF-6F7E-ED21-A54A-46DCE01655F1}"/>
              </a:ext>
            </a:extLst>
          </p:cNvPr>
          <p:cNvSpPr>
            <a:spLocks noGrp="1"/>
          </p:cNvSpPr>
          <p:nvPr>
            <p:ph type="title"/>
          </p:nvPr>
        </p:nvSpPr>
        <p:spPr/>
        <p:txBody>
          <a:bodyPr/>
          <a:lstStyle/>
          <a:p>
            <a:r>
              <a:rPr lang="en-US" dirty="0"/>
              <a:t>Question 6</a:t>
            </a:r>
          </a:p>
        </p:txBody>
      </p:sp>
      <p:sp>
        <p:nvSpPr>
          <p:cNvPr id="3" name="Content Placeholder 2">
            <a:extLst>
              <a:ext uri="{FF2B5EF4-FFF2-40B4-BE49-F238E27FC236}">
                <a16:creationId xmlns:a16="http://schemas.microsoft.com/office/drawing/2014/main" id="{7FF23E18-9066-B134-CF8F-77B73C2ACF89}"/>
              </a:ext>
            </a:extLst>
          </p:cNvPr>
          <p:cNvSpPr>
            <a:spLocks noGrp="1"/>
          </p:cNvSpPr>
          <p:nvPr>
            <p:ph idx="1"/>
          </p:nvPr>
        </p:nvSpPr>
        <p:spPr/>
        <p:txBody>
          <a:bodyPr>
            <a:normAutofit fontScale="77500" lnSpcReduction="20000"/>
          </a:bodyPr>
          <a:lstStyle/>
          <a:p>
            <a:r>
              <a:rPr lang="en-US" dirty="0">
                <a:effectLst/>
              </a:rPr>
              <a:t>A 55-year-old woman is evaluated in the emergency department for acute onset of fevers and chills and a 3-day history of progressively worsening right-lower-extremity pain, swelling, and erythema. She reports no antecedent trauma or water exposure. Medical history is noncontributory; she takes no medications and has no history of injection drug use.</a:t>
            </a:r>
          </a:p>
          <a:p>
            <a:r>
              <a:rPr lang="en-US" dirty="0">
                <a:effectLst/>
              </a:rPr>
              <a:t>On physical examination, temperature is 38.9 °C (102.0 °F), blood pressure is 108/62 mm Hg, and pulse rate is 105/min; other vital signs are normal. No focal areas of fluctuance or drainage are noted over the right lower extremity (</a:t>
            </a:r>
            <a:r>
              <a:rPr lang="en-US" i="1" dirty="0">
                <a:effectLst/>
              </a:rPr>
              <a:t>shown</a:t>
            </a:r>
            <a:r>
              <a:rPr lang="en-US" dirty="0">
                <a:effectLst/>
              </a:rPr>
              <a:t>).</a:t>
            </a:r>
          </a:p>
          <a:p>
            <a:r>
              <a:rPr lang="en-US" dirty="0">
                <a:effectLst/>
              </a:rPr>
              <a:t>Lower extremity ultrasound shows no evidence of abscess.</a:t>
            </a:r>
          </a:p>
          <a:p>
            <a:r>
              <a:rPr lang="en-US" dirty="0"/>
              <a:t>Which of the following is the most appropriate treatment?</a:t>
            </a:r>
          </a:p>
          <a:p>
            <a:pPr lvl="1"/>
            <a:r>
              <a:rPr lang="en-US" b="1" dirty="0">
                <a:solidFill>
                  <a:schemeClr val="accent6"/>
                </a:solidFill>
                <a:effectLst/>
              </a:rPr>
              <a:t>A.  Intravenous cefazolin</a:t>
            </a:r>
          </a:p>
          <a:p>
            <a:pPr lvl="1"/>
            <a:r>
              <a:rPr lang="en-US" dirty="0">
                <a:effectLst/>
              </a:rPr>
              <a:t>B.  Intravenous vancomycin</a:t>
            </a:r>
          </a:p>
          <a:p>
            <a:pPr lvl="1"/>
            <a:r>
              <a:rPr lang="en-US" dirty="0">
                <a:effectLst/>
              </a:rPr>
              <a:t>C.  Oral cephalexin</a:t>
            </a:r>
          </a:p>
          <a:p>
            <a:pPr lvl="1"/>
            <a:r>
              <a:rPr lang="en-US" dirty="0">
                <a:effectLst/>
              </a:rPr>
              <a:t>D.  Oral trimethoprim-sulfamethoxazole</a:t>
            </a:r>
            <a:br>
              <a:rPr lang="en-US" dirty="0"/>
            </a:br>
            <a:endParaRPr lang="en-US" dirty="0"/>
          </a:p>
        </p:txBody>
      </p:sp>
      <p:pic>
        <p:nvPicPr>
          <p:cNvPr id="4" name="Picture 3">
            <a:extLst>
              <a:ext uri="{FF2B5EF4-FFF2-40B4-BE49-F238E27FC236}">
                <a16:creationId xmlns:a16="http://schemas.microsoft.com/office/drawing/2014/main" id="{8F3713B0-B276-B020-8C0D-32763AC904F1}"/>
              </a:ext>
            </a:extLst>
          </p:cNvPr>
          <p:cNvPicPr>
            <a:picLocks noChangeAspect="1"/>
          </p:cNvPicPr>
          <p:nvPr/>
        </p:nvPicPr>
        <p:blipFill>
          <a:blip r:embed="rId2"/>
          <a:stretch>
            <a:fillRect/>
          </a:stretch>
        </p:blipFill>
        <p:spPr>
          <a:xfrm>
            <a:off x="8270420" y="4010931"/>
            <a:ext cx="3722917" cy="2481944"/>
          </a:xfrm>
          <a:prstGeom prst="rect">
            <a:avLst/>
          </a:prstGeom>
        </p:spPr>
      </p:pic>
    </p:spTree>
    <p:extLst>
      <p:ext uri="{BB962C8B-B14F-4D97-AF65-F5344CB8AC3E}">
        <p14:creationId xmlns:p14="http://schemas.microsoft.com/office/powerpoint/2010/main" val="3556099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1EEDF-B16E-A5A0-D65C-0289A008CDFD}"/>
              </a:ext>
            </a:extLst>
          </p:cNvPr>
          <p:cNvSpPr>
            <a:spLocks noGrp="1"/>
          </p:cNvSpPr>
          <p:nvPr>
            <p:ph type="title"/>
          </p:nvPr>
        </p:nvSpPr>
        <p:spPr/>
        <p:txBody>
          <a:bodyPr/>
          <a:lstStyle/>
          <a:p>
            <a:r>
              <a:rPr lang="en-US" dirty="0"/>
              <a:t>Treat moderate </a:t>
            </a:r>
            <a:r>
              <a:rPr lang="en-US" dirty="0" err="1"/>
              <a:t>nonpurulent</a:t>
            </a:r>
            <a:r>
              <a:rPr lang="en-US" dirty="0"/>
              <a:t> cellulitis</a:t>
            </a:r>
          </a:p>
        </p:txBody>
      </p:sp>
      <p:sp>
        <p:nvSpPr>
          <p:cNvPr id="3" name="Content Placeholder 2">
            <a:extLst>
              <a:ext uri="{FF2B5EF4-FFF2-40B4-BE49-F238E27FC236}">
                <a16:creationId xmlns:a16="http://schemas.microsoft.com/office/drawing/2014/main" id="{D04C3089-60D3-6A1E-9CA8-653D3D1CC137}"/>
              </a:ext>
            </a:extLst>
          </p:cNvPr>
          <p:cNvSpPr>
            <a:spLocks noGrp="1"/>
          </p:cNvSpPr>
          <p:nvPr>
            <p:ph idx="1"/>
          </p:nvPr>
        </p:nvSpPr>
        <p:spPr/>
        <p:txBody>
          <a:bodyPr/>
          <a:lstStyle/>
          <a:p>
            <a:r>
              <a:rPr lang="en-US" dirty="0"/>
              <a:t>Patients with moderate </a:t>
            </a:r>
            <a:r>
              <a:rPr lang="en-US" dirty="0" err="1"/>
              <a:t>nonpurulent</a:t>
            </a:r>
            <a:r>
              <a:rPr lang="en-US" dirty="0"/>
              <a:t> cellulitis or erysipelas with systemic symptoms should receive empiric intravenous antibiotics (penicillin, ceftriaxone, cefazolin, clindamycin) targeting streptococci</a:t>
            </a:r>
          </a:p>
        </p:txBody>
      </p:sp>
    </p:spTree>
    <p:extLst>
      <p:ext uri="{BB962C8B-B14F-4D97-AF65-F5344CB8AC3E}">
        <p14:creationId xmlns:p14="http://schemas.microsoft.com/office/powerpoint/2010/main" val="26599360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E7633-F763-E7B4-3FBD-05AC7A0FEB94}"/>
            </a:ext>
          </a:extLst>
        </p:cNvPr>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F745E11F-6024-FCAB-A50C-1F32909EC59F}"/>
              </a:ext>
            </a:extLst>
          </p:cNvPr>
          <p:cNvSpPr>
            <a:spLocks noGrp="1"/>
          </p:cNvSpPr>
          <p:nvPr>
            <p:ph type="ftr" sz="quarter" idx="11"/>
          </p:nvPr>
        </p:nvSpPr>
        <p:spPr>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600"/>
              </a:spcAft>
              <a:buClrTx/>
              <a:buSzTx/>
              <a:buFont typeface="Arial" pitchFamily="34" charset="0"/>
              <a:buNone/>
              <a:tabLst/>
              <a:defRPr/>
            </a:pPr>
            <a:r>
              <a:rPr kumimoji="0" lang="en-US" altLang="en-US" sz="1000" b="0" i="1" u="none" strike="noStrike" kern="1200" cap="none" spc="0" normalizeH="0" baseline="0" noProof="0">
                <a:ln>
                  <a:noFill/>
                </a:ln>
                <a:solidFill>
                  <a:srgbClr val="333333"/>
                </a:solidFill>
                <a:effectLst/>
                <a:uLnTx/>
                <a:uFillTx/>
                <a:latin typeface="Aptos" panose="02110004020202020204"/>
                <a:ea typeface="+mn-ea"/>
                <a:cs typeface="+mn-cs"/>
              </a:rPr>
              <a:t>Clin Infect Dis</a:t>
            </a:r>
            <a:r>
              <a:rPr kumimoji="0" lang="en-US" altLang="en-US" sz="1000" b="0" i="0" u="none" strike="noStrike" kern="1200" cap="none" spc="0" normalizeH="0" baseline="0" noProof="0">
                <a:ln>
                  <a:noFill/>
                </a:ln>
                <a:solidFill>
                  <a:srgbClr val="333333"/>
                </a:solidFill>
                <a:effectLst/>
                <a:uLnTx/>
                <a:uFillTx/>
                <a:latin typeface="Aptos" panose="02110004020202020204"/>
                <a:ea typeface="+mn-ea"/>
                <a:cs typeface="+mn-cs"/>
              </a:rPr>
              <a:t>, Volume 59, Issue 2, 15 July 2014, Pages e10–e52, </a:t>
            </a:r>
            <a:r>
              <a:rPr kumimoji="0" lang="en-US" altLang="en-US" sz="1000" b="0" i="0" u="none" strike="noStrike" kern="1200" cap="none" spc="0" normalizeH="0" baseline="0" noProof="0">
                <a:ln>
                  <a:noFill/>
                </a:ln>
                <a:solidFill>
                  <a:srgbClr val="333333"/>
                </a:solidFill>
                <a:effectLst/>
                <a:uLnTx/>
                <a:uFillTx/>
                <a:latin typeface="Aptos" panose="02110004020202020204"/>
                <a:ea typeface="+mn-ea"/>
                <a:cs typeface="+mn-cs"/>
                <a:hlinkClick r:id="rId3"/>
              </a:rPr>
              <a:t>https://doi.org/10.1093/cid/ciu296</a:t>
            </a:r>
            <a:endParaRPr kumimoji="0" lang="en-US" altLang="en-US" sz="1000" b="0" i="0" u="none" strike="noStrike" kern="1200" cap="none" spc="0" normalizeH="0" baseline="0" noProof="0">
              <a:ln>
                <a:noFill/>
              </a:ln>
              <a:solidFill>
                <a:srgbClr val="333333"/>
              </a:solidFill>
              <a:effectLst/>
              <a:uLnTx/>
              <a:uFillTx/>
              <a:latin typeface="Aptos" panose="02110004020202020204"/>
              <a:ea typeface="+mn-ea"/>
              <a:cs typeface="+mn-cs"/>
            </a:endParaRPr>
          </a:p>
          <a:p>
            <a:pPr marL="0" marR="0" lvl="0" indent="0" algn="l" defTabSz="914400" rtl="0" eaLnBrk="1" fontAlgn="base" latinLnBrk="0" hangingPunct="1">
              <a:lnSpc>
                <a:spcPct val="100000"/>
              </a:lnSpc>
              <a:spcBef>
                <a:spcPct val="0"/>
              </a:spcBef>
              <a:spcAft>
                <a:spcPts val="600"/>
              </a:spcAft>
              <a:buClrTx/>
              <a:buSzTx/>
              <a:buFont typeface="Arial" pitchFamily="34" charset="0"/>
              <a:buNone/>
              <a:tabLst/>
              <a:defRPr/>
            </a:pPr>
            <a:r>
              <a:rPr kumimoji="0" lang="en-US" altLang="en-US" sz="800" b="0" i="0" u="none" strike="noStrike" kern="1200" cap="none" spc="0" normalizeH="0" baseline="0" noProof="0">
                <a:ln>
                  <a:noFill/>
                </a:ln>
                <a:solidFill>
                  <a:srgbClr val="2A2A2A"/>
                </a:solidFill>
                <a:effectLst/>
                <a:uLnTx/>
                <a:uFillTx/>
                <a:latin typeface="Aptos" panose="02110004020202020204"/>
                <a:ea typeface="+mn-ea"/>
                <a:cs typeface="+mn-cs"/>
              </a:rPr>
              <a:t>The content of this slide may be subject to copyright: please see the slide notes for details.</a:t>
            </a:r>
            <a:endParaRPr kumimoji="0" lang="en-US" altLang="en-US" sz="800" b="0" i="0" u="none" strike="noStrike" kern="1200" cap="none" spc="0" normalizeH="0" baseline="0" noProof="0">
              <a:ln>
                <a:noFill/>
              </a:ln>
              <a:solidFill>
                <a:srgbClr val="333333"/>
              </a:solidFill>
              <a:effectLst/>
              <a:uLnTx/>
              <a:uFillTx/>
              <a:latin typeface="Aptos" panose="02110004020202020204"/>
              <a:ea typeface="+mn-ea"/>
              <a:cs typeface="+mn-cs"/>
            </a:endParaRPr>
          </a:p>
        </p:txBody>
      </p:sp>
      <p:pic>
        <p:nvPicPr>
          <p:cNvPr id="5124" name="Picture 4" descr="Oxford University Press">
            <a:extLst>
              <a:ext uri="{FF2B5EF4-FFF2-40B4-BE49-F238E27FC236}">
                <a16:creationId xmlns:a16="http://schemas.microsoft.com/office/drawing/2014/main" id="{F49C8652-6D79-3B15-CF86-88006C5F0D7A}"/>
              </a:ext>
            </a:extLst>
          </p:cNvPr>
          <p:cNvPicPr>
            <a:picLocks noChangeAspect="1"/>
          </p:cNvPicPr>
          <p:nvPr/>
        </p:nvPicPr>
        <p:blipFill>
          <a:blip r:embed="rId4"/>
          <a:stretch>
            <a:fillRect/>
          </a:stretch>
        </p:blipFill>
        <p:spPr>
          <a:xfrm>
            <a:off x="9428162" y="6294439"/>
            <a:ext cx="1058862" cy="244475"/>
          </a:xfrm>
          <a:prstGeom prst="rect">
            <a:avLst/>
          </a:prstGeom>
          <a:noFill/>
          <a:ln>
            <a:noFill/>
            <a:miter lim="800000"/>
          </a:ln>
        </p:spPr>
      </p:pic>
      <p:pic>
        <p:nvPicPr>
          <p:cNvPr id="5125" name="New picture">
            <a:extLst>
              <a:ext uri="{FF2B5EF4-FFF2-40B4-BE49-F238E27FC236}">
                <a16:creationId xmlns:a16="http://schemas.microsoft.com/office/drawing/2014/main" id="{6EE6104E-26CE-1618-89BD-9FAAFCAF4DC4}"/>
              </a:ext>
            </a:extLst>
          </p:cNvPr>
          <p:cNvPicPr/>
          <p:nvPr/>
        </p:nvPicPr>
        <p:blipFill>
          <a:blip r:embed="rId5"/>
          <a:stretch>
            <a:fillRect/>
          </a:stretch>
        </p:blipFill>
        <p:spPr>
          <a:xfrm>
            <a:off x="2192771" y="179615"/>
            <a:ext cx="8068148" cy="5831114"/>
          </a:xfrm>
          <a:prstGeom prst="rect">
            <a:avLst/>
          </a:prstGeom>
        </p:spPr>
      </p:pic>
    </p:spTree>
    <p:extLst>
      <p:ext uri="{BB962C8B-B14F-4D97-AF65-F5344CB8AC3E}">
        <p14:creationId xmlns:p14="http://schemas.microsoft.com/office/powerpoint/2010/main" val="1901841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e77fabd-40e5-4335-9d12-298222ec242f}" enabled="1" method="Standard" siteId="{adeadcd2-3aaf-4835-b273-1ebe8a7726f1}" contentBits="0" removed="0"/>
</clbl:labelList>
</file>

<file path=docProps/app.xml><?xml version="1.0" encoding="utf-8"?>
<Properties xmlns="http://schemas.openxmlformats.org/officeDocument/2006/extended-properties" xmlns:vt="http://schemas.openxmlformats.org/officeDocument/2006/docPropsVTypes">
  <TotalTime>375</TotalTime>
  <Words>10351</Words>
  <Application>Microsoft Office PowerPoint</Application>
  <PresentationFormat>Widescreen</PresentationFormat>
  <Paragraphs>516</Paragraphs>
  <Slides>59</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Aptos</vt:lpstr>
      <vt:lpstr>Aptos Display</vt:lpstr>
      <vt:lpstr>Arial</vt:lpstr>
      <vt:lpstr>inherit</vt:lpstr>
      <vt:lpstr>Open Sans</vt:lpstr>
      <vt:lpstr>Office Theme</vt:lpstr>
      <vt:lpstr>PowerPoint Presentation</vt:lpstr>
      <vt:lpstr>Smallpox</vt:lpstr>
      <vt:lpstr>PowerPoint Presentation</vt:lpstr>
      <vt:lpstr>PowerPoint Presentation</vt:lpstr>
      <vt:lpstr>Septic arthritis</vt:lpstr>
      <vt:lpstr>PowerPoint Presentation</vt:lpstr>
      <vt:lpstr>PowerPoint Presentation</vt:lpstr>
      <vt:lpstr>Disseminated gonococcal infection </vt:lpstr>
      <vt:lpstr>PowerPoint Presentation</vt:lpstr>
      <vt:lpstr>PowerPoint Presentation</vt:lpstr>
      <vt:lpstr>Chikungunya</vt:lpstr>
      <vt:lpstr>PowerPoint Presentation</vt:lpstr>
      <vt:lpstr>PowerPoint Presentation</vt:lpstr>
      <vt:lpstr>EBV</vt:lpstr>
      <vt:lpstr>PowerPoint Presentation</vt:lpstr>
      <vt:lpstr>HIV screening in VZV</vt:lpstr>
      <vt:lpstr>PowerPoint Presentation</vt:lpstr>
      <vt:lpstr>Question 1</vt:lpstr>
      <vt:lpstr>Learning Point: Gram negative bacteremias</vt:lpstr>
      <vt:lpstr>PowerPoint Presentation</vt:lpstr>
      <vt:lpstr>Question 2</vt:lpstr>
      <vt:lpstr>Key Point: Diagnosis of infective endocarditis</vt:lpstr>
      <vt:lpstr>Question 3</vt:lpstr>
      <vt:lpstr>Learning Point: Surgical management of IE</vt:lpstr>
      <vt:lpstr>Antimicrobial Management of Native Valve IE</vt:lpstr>
      <vt:lpstr>Question 4</vt:lpstr>
      <vt:lpstr>Non-infectious etiologies of fever</vt:lpstr>
      <vt:lpstr>Question 5</vt:lpstr>
      <vt:lpstr>Learning Point: Pseudobacteremia</vt:lpstr>
      <vt:lpstr>Question 6</vt:lpstr>
      <vt:lpstr>Learning Point: Strep anginosus group bacteremias</vt:lpstr>
      <vt:lpstr>Question 1</vt:lpstr>
      <vt:lpstr>Question 1</vt:lpstr>
      <vt:lpstr>Diagnose herpes simplex virus type 2 meningitis</vt:lpstr>
      <vt:lpstr>HSV type 1</vt:lpstr>
      <vt:lpstr>Other answers</vt:lpstr>
      <vt:lpstr>Question 2</vt:lpstr>
      <vt:lpstr>Question 2</vt:lpstr>
      <vt:lpstr>Recognize indications for head CT before performing a lumbar puncture in a patient with suspected bacterial meningitis</vt:lpstr>
      <vt:lpstr>Clinical manifestations of bacterial meningitis</vt:lpstr>
      <vt:lpstr>PowerPoint Presentation</vt:lpstr>
      <vt:lpstr>Antibiotic administration prior to LP</vt:lpstr>
      <vt:lpstr>Question 3</vt:lpstr>
      <vt:lpstr>Question 3</vt:lpstr>
      <vt:lpstr>Manage neutropenic fever</vt:lpstr>
      <vt:lpstr>Management of neutropenic fever</vt:lpstr>
      <vt:lpstr>Question 4</vt:lpstr>
      <vt:lpstr>Question 4</vt:lpstr>
      <vt:lpstr>Management of candidemia</vt:lpstr>
      <vt:lpstr>Management of candidemia</vt:lpstr>
      <vt:lpstr>Other answers:</vt:lpstr>
      <vt:lpstr>Catheter management with blood stream infections</vt:lpstr>
      <vt:lpstr>Question 5</vt:lpstr>
      <vt:lpstr>Question 5</vt:lpstr>
      <vt:lpstr>Diagnose active TB infection</vt:lpstr>
      <vt:lpstr>Question 6</vt:lpstr>
      <vt:lpstr>Question 6</vt:lpstr>
      <vt:lpstr>Treat moderate nonpurulent cellulitis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Wajih Askar</dc:creator>
  <cp:lastModifiedBy>BUMCP IntMed Chief</cp:lastModifiedBy>
  <cp:revision>2</cp:revision>
  <dcterms:created xsi:type="dcterms:W3CDTF">2026-08-22T15:46:43Z</dcterms:created>
  <dcterms:modified xsi:type="dcterms:W3CDTF">2026-08-25T19:21:34Z</dcterms:modified>
</cp:coreProperties>
</file>