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sldIdLst>
    <p:sldId id="256" r:id="rId2"/>
    <p:sldId id="338" r:id="rId3"/>
    <p:sldId id="355" r:id="rId4"/>
    <p:sldId id="316" r:id="rId5"/>
    <p:sldId id="317" r:id="rId6"/>
    <p:sldId id="318" r:id="rId7"/>
    <p:sldId id="319" r:id="rId8"/>
    <p:sldId id="321" r:id="rId9"/>
    <p:sldId id="261" r:id="rId10"/>
    <p:sldId id="322" r:id="rId11"/>
    <p:sldId id="323" r:id="rId12"/>
    <p:sldId id="324" r:id="rId13"/>
    <p:sldId id="325" r:id="rId14"/>
    <p:sldId id="326" r:id="rId15"/>
    <p:sldId id="328" r:id="rId16"/>
    <p:sldId id="267" r:id="rId17"/>
    <p:sldId id="329" r:id="rId18"/>
    <p:sldId id="270" r:id="rId19"/>
    <p:sldId id="330" r:id="rId20"/>
    <p:sldId id="331" r:id="rId21"/>
    <p:sldId id="332" r:id="rId22"/>
    <p:sldId id="333" r:id="rId23"/>
    <p:sldId id="334" r:id="rId24"/>
    <p:sldId id="335" r:id="rId25"/>
    <p:sldId id="277" r:id="rId26"/>
    <p:sldId id="336" r:id="rId27"/>
    <p:sldId id="339" r:id="rId28"/>
    <p:sldId id="340" r:id="rId29"/>
    <p:sldId id="342" r:id="rId30"/>
    <p:sldId id="343" r:id="rId31"/>
    <p:sldId id="344" r:id="rId32"/>
    <p:sldId id="345" r:id="rId33"/>
    <p:sldId id="285" r:id="rId34"/>
    <p:sldId id="377" r:id="rId35"/>
    <p:sldId id="381" r:id="rId36"/>
    <p:sldId id="380" r:id="rId37"/>
    <p:sldId id="382" r:id="rId38"/>
    <p:sldId id="383" r:id="rId39"/>
    <p:sldId id="384" r:id="rId40"/>
    <p:sldId id="286" r:id="rId41"/>
    <p:sldId id="356" r:id="rId42"/>
    <p:sldId id="348" r:id="rId43"/>
    <p:sldId id="350" r:id="rId44"/>
    <p:sldId id="347" r:id="rId45"/>
    <p:sldId id="378" r:id="rId46"/>
    <p:sldId id="351" r:id="rId47"/>
    <p:sldId id="352" r:id="rId48"/>
    <p:sldId id="293" r:id="rId49"/>
    <p:sldId id="358" r:id="rId50"/>
    <p:sldId id="359" r:id="rId51"/>
    <p:sldId id="360" r:id="rId52"/>
    <p:sldId id="361" r:id="rId53"/>
    <p:sldId id="362" r:id="rId54"/>
    <p:sldId id="364" r:id="rId55"/>
    <p:sldId id="363" r:id="rId56"/>
    <p:sldId id="365" r:id="rId57"/>
    <p:sldId id="366" r:id="rId58"/>
    <p:sldId id="367" r:id="rId59"/>
    <p:sldId id="368" r:id="rId60"/>
    <p:sldId id="369" r:id="rId61"/>
    <p:sldId id="370" r:id="rId62"/>
    <p:sldId id="371" r:id="rId63"/>
    <p:sldId id="372" r:id="rId64"/>
    <p:sldId id="373" r:id="rId65"/>
    <p:sldId id="374" r:id="rId66"/>
    <p:sldId id="375" r:id="rId67"/>
    <p:sldId id="376" r:id="rId68"/>
    <p:sldId id="313" r:id="rId69"/>
    <p:sldId id="314" r:id="rId70"/>
    <p:sldId id="379" r:id="rId71"/>
    <p:sldId id="315"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49"/>
    <p:restoredTop sz="94719"/>
  </p:normalViewPr>
  <p:slideViewPr>
    <p:cSldViewPr snapToGrid="0">
      <p:cViewPr varScale="1">
        <p:scale>
          <a:sx n="151" d="100"/>
          <a:sy n="151" d="100"/>
        </p:scale>
        <p:origin x="20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5F07F-C468-444E-9D66-F6D4EF0441E1}" type="datetimeFigureOut">
              <a:rPr lang="en-US" smtClean="0"/>
              <a:t>3/17/2026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72B0A9-49FB-AB43-85DA-A0988CB3F62B}" type="slidenum">
              <a:rPr lang="en-US" smtClean="0"/>
              <a:t>‹#›</a:t>
            </a:fld>
            <a:endParaRPr lang="en-US"/>
          </a:p>
        </p:txBody>
      </p:sp>
    </p:spTree>
    <p:extLst>
      <p:ext uri="{BB962C8B-B14F-4D97-AF65-F5344CB8AC3E}">
        <p14:creationId xmlns:p14="http://schemas.microsoft.com/office/powerpoint/2010/main" val="2391800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72B0A9-49FB-AB43-85DA-A0988CB3F62B}" type="slidenum">
              <a:rPr lang="en-US" smtClean="0"/>
              <a:t>18</a:t>
            </a:fld>
            <a:endParaRPr lang="en-US"/>
          </a:p>
        </p:txBody>
      </p:sp>
    </p:spTree>
    <p:extLst>
      <p:ext uri="{BB962C8B-B14F-4D97-AF65-F5344CB8AC3E}">
        <p14:creationId xmlns:p14="http://schemas.microsoft.com/office/powerpoint/2010/main" val="89548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80EF6-1E59-879C-62D4-CCAD7C40CD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BFABE3-BA37-6844-84E2-0FD3C85C9A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55FA50-B33A-3E49-EB35-FE4B03801CC4}"/>
              </a:ext>
            </a:extLst>
          </p:cNvPr>
          <p:cNvSpPr>
            <a:spLocks noGrp="1"/>
          </p:cNvSpPr>
          <p:nvPr>
            <p:ph type="dt" sz="half" idx="10"/>
          </p:nvPr>
        </p:nvSpPr>
        <p:spPr/>
        <p:txBody>
          <a:bodyPr/>
          <a:lstStyle/>
          <a:p>
            <a:fld id="{FEF49FED-1421-5246-8EDF-75C88A7E7983}" type="datetimeFigureOut">
              <a:rPr lang="en-US" smtClean="0"/>
              <a:t>3/17/2026</a:t>
            </a:fld>
            <a:endParaRPr lang="en-US"/>
          </a:p>
        </p:txBody>
      </p:sp>
      <p:sp>
        <p:nvSpPr>
          <p:cNvPr id="5" name="Footer Placeholder 4">
            <a:extLst>
              <a:ext uri="{FF2B5EF4-FFF2-40B4-BE49-F238E27FC236}">
                <a16:creationId xmlns:a16="http://schemas.microsoft.com/office/drawing/2014/main" id="{30BC7BF2-A851-9BA2-2430-7DD786CA2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5F59C-8F71-A994-0F65-BA24138E7F99}"/>
              </a:ext>
            </a:extLst>
          </p:cNvPr>
          <p:cNvSpPr>
            <a:spLocks noGrp="1"/>
          </p:cNvSpPr>
          <p:nvPr>
            <p:ph type="sldNum" sz="quarter" idx="12"/>
          </p:nvPr>
        </p:nvSpPr>
        <p:spPr/>
        <p:txBody>
          <a:bodyPr/>
          <a:lstStyle/>
          <a:p>
            <a:fld id="{4AC4A4E5-D951-0C40-8CC3-1032B6B5A6F2}" type="slidenum">
              <a:rPr lang="en-US" smtClean="0"/>
              <a:t>‹#›</a:t>
            </a:fld>
            <a:endParaRPr lang="en-US"/>
          </a:p>
        </p:txBody>
      </p:sp>
    </p:spTree>
    <p:extLst>
      <p:ext uri="{BB962C8B-B14F-4D97-AF65-F5344CB8AC3E}">
        <p14:creationId xmlns:p14="http://schemas.microsoft.com/office/powerpoint/2010/main" val="1106118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552A-632B-11CF-1AA6-43737588CA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A4C9BD-1EAA-B2BE-4C46-6134569BF2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04DAEC-C20F-914A-0867-C7D33A1BC447}"/>
              </a:ext>
            </a:extLst>
          </p:cNvPr>
          <p:cNvSpPr>
            <a:spLocks noGrp="1"/>
          </p:cNvSpPr>
          <p:nvPr>
            <p:ph type="dt" sz="half" idx="10"/>
          </p:nvPr>
        </p:nvSpPr>
        <p:spPr/>
        <p:txBody>
          <a:bodyPr/>
          <a:lstStyle/>
          <a:p>
            <a:fld id="{FEF49FED-1421-5246-8EDF-75C88A7E7983}" type="datetimeFigureOut">
              <a:rPr lang="en-US" smtClean="0"/>
              <a:t>3/17/2026</a:t>
            </a:fld>
            <a:endParaRPr lang="en-US"/>
          </a:p>
        </p:txBody>
      </p:sp>
      <p:sp>
        <p:nvSpPr>
          <p:cNvPr id="5" name="Footer Placeholder 4">
            <a:extLst>
              <a:ext uri="{FF2B5EF4-FFF2-40B4-BE49-F238E27FC236}">
                <a16:creationId xmlns:a16="http://schemas.microsoft.com/office/drawing/2014/main" id="{0D751E10-E705-E329-EBD9-DA55AEE81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702FCA-5F1D-94F8-50B9-BF2031C783DC}"/>
              </a:ext>
            </a:extLst>
          </p:cNvPr>
          <p:cNvSpPr>
            <a:spLocks noGrp="1"/>
          </p:cNvSpPr>
          <p:nvPr>
            <p:ph type="sldNum" sz="quarter" idx="12"/>
          </p:nvPr>
        </p:nvSpPr>
        <p:spPr/>
        <p:txBody>
          <a:bodyPr/>
          <a:lstStyle/>
          <a:p>
            <a:fld id="{4AC4A4E5-D951-0C40-8CC3-1032B6B5A6F2}" type="slidenum">
              <a:rPr lang="en-US" smtClean="0"/>
              <a:t>‹#›</a:t>
            </a:fld>
            <a:endParaRPr lang="en-US"/>
          </a:p>
        </p:txBody>
      </p:sp>
    </p:spTree>
    <p:extLst>
      <p:ext uri="{BB962C8B-B14F-4D97-AF65-F5344CB8AC3E}">
        <p14:creationId xmlns:p14="http://schemas.microsoft.com/office/powerpoint/2010/main" val="918199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661779-3CF2-89C2-660E-BA89DB6583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6D6FD9-97CC-060B-D8C8-E87658A587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0D46C5-EFA4-80AC-EDA5-346BBFF530A5}"/>
              </a:ext>
            </a:extLst>
          </p:cNvPr>
          <p:cNvSpPr>
            <a:spLocks noGrp="1"/>
          </p:cNvSpPr>
          <p:nvPr>
            <p:ph type="dt" sz="half" idx="10"/>
          </p:nvPr>
        </p:nvSpPr>
        <p:spPr/>
        <p:txBody>
          <a:bodyPr/>
          <a:lstStyle/>
          <a:p>
            <a:fld id="{FEF49FED-1421-5246-8EDF-75C88A7E7983}" type="datetimeFigureOut">
              <a:rPr lang="en-US" smtClean="0"/>
              <a:t>3/17/2026</a:t>
            </a:fld>
            <a:endParaRPr lang="en-US"/>
          </a:p>
        </p:txBody>
      </p:sp>
      <p:sp>
        <p:nvSpPr>
          <p:cNvPr id="5" name="Footer Placeholder 4">
            <a:extLst>
              <a:ext uri="{FF2B5EF4-FFF2-40B4-BE49-F238E27FC236}">
                <a16:creationId xmlns:a16="http://schemas.microsoft.com/office/drawing/2014/main" id="{907C73A1-CA9B-79E4-8763-8EEC71EDA2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C947D9-EC8C-A6AB-C336-CC837EC8B24B}"/>
              </a:ext>
            </a:extLst>
          </p:cNvPr>
          <p:cNvSpPr>
            <a:spLocks noGrp="1"/>
          </p:cNvSpPr>
          <p:nvPr>
            <p:ph type="sldNum" sz="quarter" idx="12"/>
          </p:nvPr>
        </p:nvSpPr>
        <p:spPr/>
        <p:txBody>
          <a:bodyPr/>
          <a:lstStyle/>
          <a:p>
            <a:fld id="{4AC4A4E5-D951-0C40-8CC3-1032B6B5A6F2}" type="slidenum">
              <a:rPr lang="en-US" smtClean="0"/>
              <a:t>‹#›</a:t>
            </a:fld>
            <a:endParaRPr lang="en-US"/>
          </a:p>
        </p:txBody>
      </p:sp>
    </p:spTree>
    <p:extLst>
      <p:ext uri="{BB962C8B-B14F-4D97-AF65-F5344CB8AC3E}">
        <p14:creationId xmlns:p14="http://schemas.microsoft.com/office/powerpoint/2010/main" val="1095290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225DD-5635-5ABC-9A18-E7E04B8DEF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B75537-D2A0-EF21-2D2F-87AD7486E1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5C751E-1FE2-BC92-52D5-6DD10D603DE6}"/>
              </a:ext>
            </a:extLst>
          </p:cNvPr>
          <p:cNvSpPr>
            <a:spLocks noGrp="1"/>
          </p:cNvSpPr>
          <p:nvPr>
            <p:ph type="dt" sz="half" idx="10"/>
          </p:nvPr>
        </p:nvSpPr>
        <p:spPr/>
        <p:txBody>
          <a:bodyPr/>
          <a:lstStyle/>
          <a:p>
            <a:fld id="{FEF49FED-1421-5246-8EDF-75C88A7E7983}" type="datetimeFigureOut">
              <a:rPr lang="en-US" smtClean="0"/>
              <a:t>3/17/2026</a:t>
            </a:fld>
            <a:endParaRPr lang="en-US"/>
          </a:p>
        </p:txBody>
      </p:sp>
      <p:sp>
        <p:nvSpPr>
          <p:cNvPr id="5" name="Footer Placeholder 4">
            <a:extLst>
              <a:ext uri="{FF2B5EF4-FFF2-40B4-BE49-F238E27FC236}">
                <a16:creationId xmlns:a16="http://schemas.microsoft.com/office/drawing/2014/main" id="{C0C8946B-06B8-3A35-BFA4-F69C1B3C6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2F07DD-D557-09F0-0BA0-BDFDED7A22B3}"/>
              </a:ext>
            </a:extLst>
          </p:cNvPr>
          <p:cNvSpPr>
            <a:spLocks noGrp="1"/>
          </p:cNvSpPr>
          <p:nvPr>
            <p:ph type="sldNum" sz="quarter" idx="12"/>
          </p:nvPr>
        </p:nvSpPr>
        <p:spPr/>
        <p:txBody>
          <a:bodyPr/>
          <a:lstStyle/>
          <a:p>
            <a:fld id="{4AC4A4E5-D951-0C40-8CC3-1032B6B5A6F2}" type="slidenum">
              <a:rPr lang="en-US" smtClean="0"/>
              <a:t>‹#›</a:t>
            </a:fld>
            <a:endParaRPr lang="en-US"/>
          </a:p>
        </p:txBody>
      </p:sp>
    </p:spTree>
    <p:extLst>
      <p:ext uri="{BB962C8B-B14F-4D97-AF65-F5344CB8AC3E}">
        <p14:creationId xmlns:p14="http://schemas.microsoft.com/office/powerpoint/2010/main" val="2892262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8B7DF-88BF-6DE5-81C1-8E2001CA82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BD40A9-A200-549C-DD7F-EF2582DB80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89E34F-7E0B-525D-B7EC-A9DBB3C92A53}"/>
              </a:ext>
            </a:extLst>
          </p:cNvPr>
          <p:cNvSpPr>
            <a:spLocks noGrp="1"/>
          </p:cNvSpPr>
          <p:nvPr>
            <p:ph type="dt" sz="half" idx="10"/>
          </p:nvPr>
        </p:nvSpPr>
        <p:spPr/>
        <p:txBody>
          <a:bodyPr/>
          <a:lstStyle/>
          <a:p>
            <a:fld id="{FEF49FED-1421-5246-8EDF-75C88A7E7983}" type="datetimeFigureOut">
              <a:rPr lang="en-US" smtClean="0"/>
              <a:t>3/17/2026</a:t>
            </a:fld>
            <a:endParaRPr lang="en-US"/>
          </a:p>
        </p:txBody>
      </p:sp>
      <p:sp>
        <p:nvSpPr>
          <p:cNvPr id="5" name="Footer Placeholder 4">
            <a:extLst>
              <a:ext uri="{FF2B5EF4-FFF2-40B4-BE49-F238E27FC236}">
                <a16:creationId xmlns:a16="http://schemas.microsoft.com/office/drawing/2014/main" id="{152957C7-CE78-01AA-58E4-770D5D4D16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289567-C2E7-8B23-27F1-4BE93EC2937A}"/>
              </a:ext>
            </a:extLst>
          </p:cNvPr>
          <p:cNvSpPr>
            <a:spLocks noGrp="1"/>
          </p:cNvSpPr>
          <p:nvPr>
            <p:ph type="sldNum" sz="quarter" idx="12"/>
          </p:nvPr>
        </p:nvSpPr>
        <p:spPr/>
        <p:txBody>
          <a:bodyPr/>
          <a:lstStyle/>
          <a:p>
            <a:fld id="{4AC4A4E5-D951-0C40-8CC3-1032B6B5A6F2}" type="slidenum">
              <a:rPr lang="en-US" smtClean="0"/>
              <a:t>‹#›</a:t>
            </a:fld>
            <a:endParaRPr lang="en-US"/>
          </a:p>
        </p:txBody>
      </p:sp>
    </p:spTree>
    <p:extLst>
      <p:ext uri="{BB962C8B-B14F-4D97-AF65-F5344CB8AC3E}">
        <p14:creationId xmlns:p14="http://schemas.microsoft.com/office/powerpoint/2010/main" val="2988089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D00B4-582C-1C79-EAC3-4D75E84B7D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033E51-52B1-6504-0025-EB01672C95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02513A-B572-BD1A-4ADD-59CB354D8C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091178-B919-4120-22D6-CF15B141C230}"/>
              </a:ext>
            </a:extLst>
          </p:cNvPr>
          <p:cNvSpPr>
            <a:spLocks noGrp="1"/>
          </p:cNvSpPr>
          <p:nvPr>
            <p:ph type="dt" sz="half" idx="10"/>
          </p:nvPr>
        </p:nvSpPr>
        <p:spPr/>
        <p:txBody>
          <a:bodyPr/>
          <a:lstStyle/>
          <a:p>
            <a:fld id="{FEF49FED-1421-5246-8EDF-75C88A7E7983}" type="datetimeFigureOut">
              <a:rPr lang="en-US" smtClean="0"/>
              <a:t>3/17/2026</a:t>
            </a:fld>
            <a:endParaRPr lang="en-US"/>
          </a:p>
        </p:txBody>
      </p:sp>
      <p:sp>
        <p:nvSpPr>
          <p:cNvPr id="6" name="Footer Placeholder 5">
            <a:extLst>
              <a:ext uri="{FF2B5EF4-FFF2-40B4-BE49-F238E27FC236}">
                <a16:creationId xmlns:a16="http://schemas.microsoft.com/office/drawing/2014/main" id="{5258B7C2-EE3E-7510-C1D9-629F60C3CE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0A5C2-F31D-E30C-7EDC-A1FC60868416}"/>
              </a:ext>
            </a:extLst>
          </p:cNvPr>
          <p:cNvSpPr>
            <a:spLocks noGrp="1"/>
          </p:cNvSpPr>
          <p:nvPr>
            <p:ph type="sldNum" sz="quarter" idx="12"/>
          </p:nvPr>
        </p:nvSpPr>
        <p:spPr/>
        <p:txBody>
          <a:bodyPr/>
          <a:lstStyle/>
          <a:p>
            <a:fld id="{4AC4A4E5-D951-0C40-8CC3-1032B6B5A6F2}" type="slidenum">
              <a:rPr lang="en-US" smtClean="0"/>
              <a:t>‹#›</a:t>
            </a:fld>
            <a:endParaRPr lang="en-US"/>
          </a:p>
        </p:txBody>
      </p:sp>
    </p:spTree>
    <p:extLst>
      <p:ext uri="{BB962C8B-B14F-4D97-AF65-F5344CB8AC3E}">
        <p14:creationId xmlns:p14="http://schemas.microsoft.com/office/powerpoint/2010/main" val="1061127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8AD74-9AC1-B011-C096-172DC63904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DD3B91-D2C6-F2A7-3487-2A0D9E23D2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DF34B7-3D46-32B2-0B82-DD8BC82C4A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8DB6FF-CBE1-6B21-7972-DEF25B3807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CD420A-3DB4-75EB-6E06-23E743A513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267596-05CB-4EB6-DCCA-3022D19761BE}"/>
              </a:ext>
            </a:extLst>
          </p:cNvPr>
          <p:cNvSpPr>
            <a:spLocks noGrp="1"/>
          </p:cNvSpPr>
          <p:nvPr>
            <p:ph type="dt" sz="half" idx="10"/>
          </p:nvPr>
        </p:nvSpPr>
        <p:spPr/>
        <p:txBody>
          <a:bodyPr/>
          <a:lstStyle/>
          <a:p>
            <a:fld id="{FEF49FED-1421-5246-8EDF-75C88A7E7983}" type="datetimeFigureOut">
              <a:rPr lang="en-US" smtClean="0"/>
              <a:t>3/17/2026</a:t>
            </a:fld>
            <a:endParaRPr lang="en-US"/>
          </a:p>
        </p:txBody>
      </p:sp>
      <p:sp>
        <p:nvSpPr>
          <p:cNvPr id="8" name="Footer Placeholder 7">
            <a:extLst>
              <a:ext uri="{FF2B5EF4-FFF2-40B4-BE49-F238E27FC236}">
                <a16:creationId xmlns:a16="http://schemas.microsoft.com/office/drawing/2014/main" id="{526EAD55-C318-9E9F-A364-462B3B3D95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75A442-3766-0F9E-31B6-E34F1EFB3D14}"/>
              </a:ext>
            </a:extLst>
          </p:cNvPr>
          <p:cNvSpPr>
            <a:spLocks noGrp="1"/>
          </p:cNvSpPr>
          <p:nvPr>
            <p:ph type="sldNum" sz="quarter" idx="12"/>
          </p:nvPr>
        </p:nvSpPr>
        <p:spPr/>
        <p:txBody>
          <a:bodyPr/>
          <a:lstStyle/>
          <a:p>
            <a:fld id="{4AC4A4E5-D951-0C40-8CC3-1032B6B5A6F2}" type="slidenum">
              <a:rPr lang="en-US" smtClean="0"/>
              <a:t>‹#›</a:t>
            </a:fld>
            <a:endParaRPr lang="en-US"/>
          </a:p>
        </p:txBody>
      </p:sp>
    </p:spTree>
    <p:extLst>
      <p:ext uri="{BB962C8B-B14F-4D97-AF65-F5344CB8AC3E}">
        <p14:creationId xmlns:p14="http://schemas.microsoft.com/office/powerpoint/2010/main" val="3619024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E1BFA-DC38-3779-FBF5-60232A6187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F8F2EE-F517-782E-2BA4-6A2FD76860FE}"/>
              </a:ext>
            </a:extLst>
          </p:cNvPr>
          <p:cNvSpPr>
            <a:spLocks noGrp="1"/>
          </p:cNvSpPr>
          <p:nvPr>
            <p:ph type="dt" sz="half" idx="10"/>
          </p:nvPr>
        </p:nvSpPr>
        <p:spPr/>
        <p:txBody>
          <a:bodyPr/>
          <a:lstStyle/>
          <a:p>
            <a:fld id="{FEF49FED-1421-5246-8EDF-75C88A7E7983}" type="datetimeFigureOut">
              <a:rPr lang="en-US" smtClean="0"/>
              <a:t>3/17/2026</a:t>
            </a:fld>
            <a:endParaRPr lang="en-US"/>
          </a:p>
        </p:txBody>
      </p:sp>
      <p:sp>
        <p:nvSpPr>
          <p:cNvPr id="4" name="Footer Placeholder 3">
            <a:extLst>
              <a:ext uri="{FF2B5EF4-FFF2-40B4-BE49-F238E27FC236}">
                <a16:creationId xmlns:a16="http://schemas.microsoft.com/office/drawing/2014/main" id="{BA139C07-1A1F-CF1A-D7F1-77010CA22D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E7389C-DD58-B963-5299-D26156410F99}"/>
              </a:ext>
            </a:extLst>
          </p:cNvPr>
          <p:cNvSpPr>
            <a:spLocks noGrp="1"/>
          </p:cNvSpPr>
          <p:nvPr>
            <p:ph type="sldNum" sz="quarter" idx="12"/>
          </p:nvPr>
        </p:nvSpPr>
        <p:spPr/>
        <p:txBody>
          <a:bodyPr/>
          <a:lstStyle/>
          <a:p>
            <a:fld id="{4AC4A4E5-D951-0C40-8CC3-1032B6B5A6F2}" type="slidenum">
              <a:rPr lang="en-US" smtClean="0"/>
              <a:t>‹#›</a:t>
            </a:fld>
            <a:endParaRPr lang="en-US"/>
          </a:p>
        </p:txBody>
      </p:sp>
    </p:spTree>
    <p:extLst>
      <p:ext uri="{BB962C8B-B14F-4D97-AF65-F5344CB8AC3E}">
        <p14:creationId xmlns:p14="http://schemas.microsoft.com/office/powerpoint/2010/main" val="2804016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A4BA1B-FA2D-ADC0-7155-2AE027505018}"/>
              </a:ext>
            </a:extLst>
          </p:cNvPr>
          <p:cNvSpPr>
            <a:spLocks noGrp="1"/>
          </p:cNvSpPr>
          <p:nvPr>
            <p:ph type="dt" sz="half" idx="10"/>
          </p:nvPr>
        </p:nvSpPr>
        <p:spPr/>
        <p:txBody>
          <a:bodyPr/>
          <a:lstStyle/>
          <a:p>
            <a:fld id="{FEF49FED-1421-5246-8EDF-75C88A7E7983}" type="datetimeFigureOut">
              <a:rPr lang="en-US" smtClean="0"/>
              <a:t>3/17/2026</a:t>
            </a:fld>
            <a:endParaRPr lang="en-US"/>
          </a:p>
        </p:txBody>
      </p:sp>
      <p:sp>
        <p:nvSpPr>
          <p:cNvPr id="3" name="Footer Placeholder 2">
            <a:extLst>
              <a:ext uri="{FF2B5EF4-FFF2-40B4-BE49-F238E27FC236}">
                <a16:creationId xmlns:a16="http://schemas.microsoft.com/office/drawing/2014/main" id="{B7BB5813-982E-9E77-AF1A-40822E9CA2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ED8EB3-7A14-9DD5-855D-550B639A0F3F}"/>
              </a:ext>
            </a:extLst>
          </p:cNvPr>
          <p:cNvSpPr>
            <a:spLocks noGrp="1"/>
          </p:cNvSpPr>
          <p:nvPr>
            <p:ph type="sldNum" sz="quarter" idx="12"/>
          </p:nvPr>
        </p:nvSpPr>
        <p:spPr/>
        <p:txBody>
          <a:bodyPr/>
          <a:lstStyle/>
          <a:p>
            <a:fld id="{4AC4A4E5-D951-0C40-8CC3-1032B6B5A6F2}" type="slidenum">
              <a:rPr lang="en-US" smtClean="0"/>
              <a:t>‹#›</a:t>
            </a:fld>
            <a:endParaRPr lang="en-US"/>
          </a:p>
        </p:txBody>
      </p:sp>
    </p:spTree>
    <p:extLst>
      <p:ext uri="{BB962C8B-B14F-4D97-AF65-F5344CB8AC3E}">
        <p14:creationId xmlns:p14="http://schemas.microsoft.com/office/powerpoint/2010/main" val="786839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13CF6-9E13-1457-5DB0-4CDA570ED3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3D9186-8209-C227-F8F6-B228E3916D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B262B5-028F-C39A-CD1F-17BACDF984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A67EB2-FE3C-BDC4-8D3F-FC4BE94C1A43}"/>
              </a:ext>
            </a:extLst>
          </p:cNvPr>
          <p:cNvSpPr>
            <a:spLocks noGrp="1"/>
          </p:cNvSpPr>
          <p:nvPr>
            <p:ph type="dt" sz="half" idx="10"/>
          </p:nvPr>
        </p:nvSpPr>
        <p:spPr/>
        <p:txBody>
          <a:bodyPr/>
          <a:lstStyle/>
          <a:p>
            <a:fld id="{FEF49FED-1421-5246-8EDF-75C88A7E7983}" type="datetimeFigureOut">
              <a:rPr lang="en-US" smtClean="0"/>
              <a:t>3/17/2026</a:t>
            </a:fld>
            <a:endParaRPr lang="en-US"/>
          </a:p>
        </p:txBody>
      </p:sp>
      <p:sp>
        <p:nvSpPr>
          <p:cNvPr id="6" name="Footer Placeholder 5">
            <a:extLst>
              <a:ext uri="{FF2B5EF4-FFF2-40B4-BE49-F238E27FC236}">
                <a16:creationId xmlns:a16="http://schemas.microsoft.com/office/drawing/2014/main" id="{FF3D2EE5-41B9-0A87-357A-77B6310033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6A9819-9D28-A01B-5B61-319E066059FC}"/>
              </a:ext>
            </a:extLst>
          </p:cNvPr>
          <p:cNvSpPr>
            <a:spLocks noGrp="1"/>
          </p:cNvSpPr>
          <p:nvPr>
            <p:ph type="sldNum" sz="quarter" idx="12"/>
          </p:nvPr>
        </p:nvSpPr>
        <p:spPr/>
        <p:txBody>
          <a:bodyPr/>
          <a:lstStyle/>
          <a:p>
            <a:fld id="{4AC4A4E5-D951-0C40-8CC3-1032B6B5A6F2}" type="slidenum">
              <a:rPr lang="en-US" smtClean="0"/>
              <a:t>‹#›</a:t>
            </a:fld>
            <a:endParaRPr lang="en-US"/>
          </a:p>
        </p:txBody>
      </p:sp>
    </p:spTree>
    <p:extLst>
      <p:ext uri="{BB962C8B-B14F-4D97-AF65-F5344CB8AC3E}">
        <p14:creationId xmlns:p14="http://schemas.microsoft.com/office/powerpoint/2010/main" val="36171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7E8B0-ED96-968A-AADC-B7C23764C7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FB8DEB-7B22-2936-E030-15A7075FE9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7E78B6-8AE0-6811-8A30-20C894AB23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A835EC-0089-DA7D-F6A1-1F7E60DD455A}"/>
              </a:ext>
            </a:extLst>
          </p:cNvPr>
          <p:cNvSpPr>
            <a:spLocks noGrp="1"/>
          </p:cNvSpPr>
          <p:nvPr>
            <p:ph type="dt" sz="half" idx="10"/>
          </p:nvPr>
        </p:nvSpPr>
        <p:spPr/>
        <p:txBody>
          <a:bodyPr/>
          <a:lstStyle/>
          <a:p>
            <a:fld id="{FEF49FED-1421-5246-8EDF-75C88A7E7983}" type="datetimeFigureOut">
              <a:rPr lang="en-US" smtClean="0"/>
              <a:t>3/17/2026</a:t>
            </a:fld>
            <a:endParaRPr lang="en-US"/>
          </a:p>
        </p:txBody>
      </p:sp>
      <p:sp>
        <p:nvSpPr>
          <p:cNvPr id="6" name="Footer Placeholder 5">
            <a:extLst>
              <a:ext uri="{FF2B5EF4-FFF2-40B4-BE49-F238E27FC236}">
                <a16:creationId xmlns:a16="http://schemas.microsoft.com/office/drawing/2014/main" id="{CC5A52AA-268A-0FE5-D76F-60D70C35AC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BAA158-839F-83F5-C15F-628388B6609D}"/>
              </a:ext>
            </a:extLst>
          </p:cNvPr>
          <p:cNvSpPr>
            <a:spLocks noGrp="1"/>
          </p:cNvSpPr>
          <p:nvPr>
            <p:ph type="sldNum" sz="quarter" idx="12"/>
          </p:nvPr>
        </p:nvSpPr>
        <p:spPr/>
        <p:txBody>
          <a:bodyPr/>
          <a:lstStyle/>
          <a:p>
            <a:fld id="{4AC4A4E5-D951-0C40-8CC3-1032B6B5A6F2}" type="slidenum">
              <a:rPr lang="en-US" smtClean="0"/>
              <a:t>‹#›</a:t>
            </a:fld>
            <a:endParaRPr lang="en-US"/>
          </a:p>
        </p:txBody>
      </p:sp>
    </p:spTree>
    <p:extLst>
      <p:ext uri="{BB962C8B-B14F-4D97-AF65-F5344CB8AC3E}">
        <p14:creationId xmlns:p14="http://schemas.microsoft.com/office/powerpoint/2010/main" val="4178972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FABFC7-A976-2519-CC06-4576FC099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253C09-73EE-179A-6251-7C6987D57C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11FCE9-4960-A84A-9EED-AD6132739A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F49FED-1421-5246-8EDF-75C88A7E7983}" type="datetimeFigureOut">
              <a:rPr lang="en-US" smtClean="0"/>
              <a:t>3/17/2026</a:t>
            </a:fld>
            <a:endParaRPr lang="en-US"/>
          </a:p>
        </p:txBody>
      </p:sp>
      <p:sp>
        <p:nvSpPr>
          <p:cNvPr id="5" name="Footer Placeholder 4">
            <a:extLst>
              <a:ext uri="{FF2B5EF4-FFF2-40B4-BE49-F238E27FC236}">
                <a16:creationId xmlns:a16="http://schemas.microsoft.com/office/drawing/2014/main" id="{6351F26A-ED8A-DDD8-DFC5-7825AE7437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CFBA90-DAA3-13FC-54EA-7300C6BB2C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C4A4E5-D951-0C40-8CC3-1032B6B5A6F2}" type="slidenum">
              <a:rPr lang="en-US" smtClean="0"/>
              <a:t>‹#›</a:t>
            </a:fld>
            <a:endParaRPr lang="en-US"/>
          </a:p>
        </p:txBody>
      </p:sp>
    </p:spTree>
    <p:extLst>
      <p:ext uri="{BB962C8B-B14F-4D97-AF65-F5344CB8AC3E}">
        <p14:creationId xmlns:p14="http://schemas.microsoft.com/office/powerpoint/2010/main" val="1278395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9A692-98DC-678F-443B-09D8D43DE9D4}"/>
              </a:ext>
            </a:extLst>
          </p:cNvPr>
          <p:cNvSpPr>
            <a:spLocks noGrp="1"/>
          </p:cNvSpPr>
          <p:nvPr>
            <p:ph type="ctrTitle"/>
          </p:nvPr>
        </p:nvSpPr>
        <p:spPr/>
        <p:txBody>
          <a:bodyPr/>
          <a:lstStyle/>
          <a:p>
            <a:r>
              <a:rPr lang="en-US" dirty="0"/>
              <a:t>SYSTEMIC LUPUS</a:t>
            </a:r>
          </a:p>
        </p:txBody>
      </p:sp>
      <p:sp>
        <p:nvSpPr>
          <p:cNvPr id="3" name="Subtitle 2">
            <a:extLst>
              <a:ext uri="{FF2B5EF4-FFF2-40B4-BE49-F238E27FC236}">
                <a16:creationId xmlns:a16="http://schemas.microsoft.com/office/drawing/2014/main" id="{F963AABE-0A54-5075-4CA1-BC187162957A}"/>
              </a:ext>
            </a:extLst>
          </p:cNvPr>
          <p:cNvSpPr>
            <a:spLocks noGrp="1"/>
          </p:cNvSpPr>
          <p:nvPr>
            <p:ph type="subTitle" idx="1"/>
          </p:nvPr>
        </p:nvSpPr>
        <p:spPr/>
        <p:txBody>
          <a:bodyPr/>
          <a:lstStyle/>
          <a:p>
            <a:r>
              <a:rPr lang="en-US" dirty="0"/>
              <a:t>CHANDANA KESHAVAMURTHY</a:t>
            </a:r>
          </a:p>
          <a:p>
            <a:r>
              <a:rPr lang="en-US" dirty="0"/>
              <a:t>3/17/2026</a:t>
            </a:r>
          </a:p>
        </p:txBody>
      </p:sp>
    </p:spTree>
    <p:extLst>
      <p:ext uri="{BB962C8B-B14F-4D97-AF65-F5344CB8AC3E}">
        <p14:creationId xmlns:p14="http://schemas.microsoft.com/office/powerpoint/2010/main" val="1066370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11710-2207-3AD6-1B60-B3D1BF770777}"/>
              </a:ext>
            </a:extLst>
          </p:cNvPr>
          <p:cNvPicPr>
            <a:picLocks noChangeAspect="1"/>
          </p:cNvPicPr>
          <p:nvPr/>
        </p:nvPicPr>
        <p:blipFill>
          <a:blip r:embed="rId2"/>
          <a:stretch>
            <a:fillRect/>
          </a:stretch>
        </p:blipFill>
        <p:spPr>
          <a:xfrm>
            <a:off x="107534" y="273465"/>
            <a:ext cx="7644017" cy="5045578"/>
          </a:xfrm>
          <a:prstGeom prst="rect">
            <a:avLst/>
          </a:prstGeom>
        </p:spPr>
      </p:pic>
      <p:pic>
        <p:nvPicPr>
          <p:cNvPr id="3" name="Picture 2">
            <a:extLst>
              <a:ext uri="{FF2B5EF4-FFF2-40B4-BE49-F238E27FC236}">
                <a16:creationId xmlns:a16="http://schemas.microsoft.com/office/drawing/2014/main" id="{579B7E76-CFEF-0270-1398-F2AE67F6B57A}"/>
              </a:ext>
            </a:extLst>
          </p:cNvPr>
          <p:cNvPicPr>
            <a:picLocks noChangeAspect="1"/>
          </p:cNvPicPr>
          <p:nvPr/>
        </p:nvPicPr>
        <p:blipFill>
          <a:blip r:embed="rId3"/>
          <a:stretch>
            <a:fillRect/>
          </a:stretch>
        </p:blipFill>
        <p:spPr>
          <a:xfrm>
            <a:off x="283495" y="5481412"/>
            <a:ext cx="4737100" cy="698500"/>
          </a:xfrm>
          <a:prstGeom prst="rect">
            <a:avLst/>
          </a:prstGeom>
        </p:spPr>
      </p:pic>
      <p:sp>
        <p:nvSpPr>
          <p:cNvPr id="5" name="TextBox 4">
            <a:extLst>
              <a:ext uri="{FF2B5EF4-FFF2-40B4-BE49-F238E27FC236}">
                <a16:creationId xmlns:a16="http://schemas.microsoft.com/office/drawing/2014/main" id="{8BF3F445-187D-1DDD-235E-9BF488056527}"/>
              </a:ext>
            </a:extLst>
          </p:cNvPr>
          <p:cNvSpPr txBox="1"/>
          <p:nvPr/>
        </p:nvSpPr>
        <p:spPr>
          <a:xfrm>
            <a:off x="7862129" y="376016"/>
            <a:ext cx="3375589" cy="5909310"/>
          </a:xfrm>
          <a:prstGeom prst="rect">
            <a:avLst/>
          </a:prstGeom>
          <a:noFill/>
        </p:spPr>
        <p:txBody>
          <a:bodyPr wrap="square">
            <a:spAutoFit/>
          </a:bodyPr>
          <a:lstStyle/>
          <a:p>
            <a:r>
              <a:rPr lang="en-US" dirty="0"/>
              <a:t>Care fragmentation-defined as getting care from 2 institutions</a:t>
            </a:r>
          </a:p>
          <a:p>
            <a:endParaRPr lang="en-US" dirty="0"/>
          </a:p>
          <a:p>
            <a:r>
              <a:rPr lang="en-US" dirty="0"/>
              <a:t>African Americans, even when they have private insurance, and when they get non fragmented care, they will have higher risk of complications</a:t>
            </a:r>
          </a:p>
          <a:p>
            <a:endParaRPr lang="en-US" dirty="0"/>
          </a:p>
          <a:p>
            <a:r>
              <a:rPr lang="en-US" dirty="0"/>
              <a:t>More fragmented the care becomes, higher is the risk!</a:t>
            </a:r>
          </a:p>
          <a:p>
            <a:endParaRPr lang="en-US" dirty="0"/>
          </a:p>
          <a:p>
            <a:r>
              <a:rPr lang="en-US" dirty="0"/>
              <a:t>Worse outcomes are in African Americans, with public insurance and fragmented care.</a:t>
            </a:r>
          </a:p>
          <a:p>
            <a:endParaRPr lang="en-US" dirty="0"/>
          </a:p>
          <a:p>
            <a:r>
              <a:rPr lang="en-US" dirty="0"/>
              <a:t>Risk is higher - </a:t>
            </a:r>
          </a:p>
          <a:p>
            <a:r>
              <a:rPr lang="en-US" dirty="0"/>
              <a:t>Serious Infections needing hospitalization</a:t>
            </a:r>
          </a:p>
          <a:p>
            <a:r>
              <a:rPr lang="en-US" dirty="0"/>
              <a:t>Lupus nephritis</a:t>
            </a:r>
          </a:p>
          <a:p>
            <a:r>
              <a:rPr lang="en-US" dirty="0"/>
              <a:t>CVD</a:t>
            </a:r>
          </a:p>
        </p:txBody>
      </p:sp>
    </p:spTree>
    <p:extLst>
      <p:ext uri="{BB962C8B-B14F-4D97-AF65-F5344CB8AC3E}">
        <p14:creationId xmlns:p14="http://schemas.microsoft.com/office/powerpoint/2010/main" val="4093555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FEF5E-3640-A662-1843-3CFEDE150E9B}"/>
              </a:ext>
            </a:extLst>
          </p:cNvPr>
          <p:cNvPicPr>
            <a:picLocks noChangeAspect="1"/>
          </p:cNvPicPr>
          <p:nvPr/>
        </p:nvPicPr>
        <p:blipFill>
          <a:blip r:embed="rId2"/>
          <a:stretch>
            <a:fillRect/>
          </a:stretch>
        </p:blipFill>
        <p:spPr>
          <a:xfrm>
            <a:off x="90442" y="163064"/>
            <a:ext cx="7772400" cy="5284184"/>
          </a:xfrm>
          <a:prstGeom prst="rect">
            <a:avLst/>
          </a:prstGeom>
        </p:spPr>
      </p:pic>
      <p:sp>
        <p:nvSpPr>
          <p:cNvPr id="5" name="TextBox 4">
            <a:extLst>
              <a:ext uri="{FF2B5EF4-FFF2-40B4-BE49-F238E27FC236}">
                <a16:creationId xmlns:a16="http://schemas.microsoft.com/office/drawing/2014/main" id="{5C75DED9-5C66-F3A8-5632-8460E184DA22}"/>
              </a:ext>
            </a:extLst>
          </p:cNvPr>
          <p:cNvSpPr txBox="1"/>
          <p:nvPr/>
        </p:nvSpPr>
        <p:spPr>
          <a:xfrm>
            <a:off x="7528844" y="683664"/>
            <a:ext cx="3819971" cy="2862322"/>
          </a:xfrm>
          <a:prstGeom prst="rect">
            <a:avLst/>
          </a:prstGeom>
          <a:noFill/>
        </p:spPr>
        <p:txBody>
          <a:bodyPr wrap="square">
            <a:spAutoFit/>
          </a:bodyPr>
          <a:lstStyle/>
          <a:p>
            <a:r>
              <a:rPr lang="en-US" dirty="0"/>
              <a:t>This is data extracted from National statistics data base. </a:t>
            </a:r>
          </a:p>
          <a:p>
            <a:endParaRPr lang="en-US" dirty="0"/>
          </a:p>
          <a:p>
            <a:r>
              <a:rPr lang="en-US" dirty="0"/>
              <a:t>What this shows is that – Lupus is a significant cause of death. </a:t>
            </a:r>
          </a:p>
          <a:p>
            <a:endParaRPr lang="en-US" dirty="0"/>
          </a:p>
          <a:p>
            <a:r>
              <a:rPr lang="en-US" dirty="0"/>
              <a:t>In young, black and Hispanic females , it is in-fact one of the leading causes of death.</a:t>
            </a:r>
          </a:p>
          <a:p>
            <a:endParaRPr lang="en-US" dirty="0"/>
          </a:p>
        </p:txBody>
      </p:sp>
    </p:spTree>
    <p:extLst>
      <p:ext uri="{BB962C8B-B14F-4D97-AF65-F5344CB8AC3E}">
        <p14:creationId xmlns:p14="http://schemas.microsoft.com/office/powerpoint/2010/main" val="2481619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EAB4-0D78-4339-05A1-FCF147A93FC1}"/>
              </a:ext>
            </a:extLst>
          </p:cNvPr>
          <p:cNvSpPr>
            <a:spLocks noGrp="1"/>
          </p:cNvSpPr>
          <p:nvPr>
            <p:ph type="title"/>
          </p:nvPr>
        </p:nvSpPr>
        <p:spPr/>
        <p:txBody>
          <a:bodyPr/>
          <a:lstStyle/>
          <a:p>
            <a:r>
              <a:rPr lang="en-US" dirty="0"/>
              <a:t>WHY DO LUPUS PATIENTS DIE?</a:t>
            </a:r>
          </a:p>
        </p:txBody>
      </p:sp>
      <p:sp>
        <p:nvSpPr>
          <p:cNvPr id="3" name="Content Placeholder 2">
            <a:extLst>
              <a:ext uri="{FF2B5EF4-FFF2-40B4-BE49-F238E27FC236}">
                <a16:creationId xmlns:a16="http://schemas.microsoft.com/office/drawing/2014/main" id="{EF015BBE-D42E-FCBC-0A03-A5A58280CF7D}"/>
              </a:ext>
            </a:extLst>
          </p:cNvPr>
          <p:cNvSpPr>
            <a:spLocks noGrp="1"/>
          </p:cNvSpPr>
          <p:nvPr>
            <p:ph idx="1"/>
          </p:nvPr>
        </p:nvSpPr>
        <p:spPr/>
        <p:txBody>
          <a:bodyPr>
            <a:normAutofit fontScale="92500" lnSpcReduction="10000"/>
          </a:bodyPr>
          <a:lstStyle/>
          <a:p>
            <a:r>
              <a:rPr lang="en-US" dirty="0"/>
              <a:t>Cardiovascular risk</a:t>
            </a:r>
          </a:p>
          <a:p>
            <a:r>
              <a:rPr lang="en-US" dirty="0"/>
              <a:t>Active Lupus, high disease severity at diagnosis</a:t>
            </a:r>
          </a:p>
          <a:p>
            <a:r>
              <a:rPr lang="en-US" dirty="0"/>
              <a:t>Infection</a:t>
            </a:r>
          </a:p>
          <a:p>
            <a:r>
              <a:rPr lang="en-US" dirty="0"/>
              <a:t>Younger age at diagnosis</a:t>
            </a:r>
          </a:p>
          <a:p>
            <a:r>
              <a:rPr lang="en-US" dirty="0"/>
              <a:t>Male sex</a:t>
            </a:r>
          </a:p>
          <a:p>
            <a:r>
              <a:rPr lang="en-US" dirty="0"/>
              <a:t>Low socioeconomic status</a:t>
            </a:r>
          </a:p>
          <a:p>
            <a:r>
              <a:rPr lang="en-US" dirty="0"/>
              <a:t>Poor patient adherence</a:t>
            </a:r>
          </a:p>
          <a:p>
            <a:r>
              <a:rPr lang="en-US" dirty="0"/>
              <a:t>Inadequate patient support system</a:t>
            </a:r>
          </a:p>
          <a:p>
            <a:r>
              <a:rPr lang="en-US" dirty="0"/>
              <a:t>Limited patient education and of course ethnic disparities we already talked about.</a:t>
            </a:r>
          </a:p>
          <a:p>
            <a:endParaRPr lang="en-US" dirty="0"/>
          </a:p>
        </p:txBody>
      </p:sp>
    </p:spTree>
    <p:extLst>
      <p:ext uri="{BB962C8B-B14F-4D97-AF65-F5344CB8AC3E}">
        <p14:creationId xmlns:p14="http://schemas.microsoft.com/office/powerpoint/2010/main" val="983719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B4568-4136-E8CC-20DA-8D68C6D891E9}"/>
              </a:ext>
            </a:extLst>
          </p:cNvPr>
          <p:cNvSpPr>
            <a:spLocks noGrp="1"/>
          </p:cNvSpPr>
          <p:nvPr>
            <p:ph type="title"/>
          </p:nvPr>
        </p:nvSpPr>
        <p:spPr/>
        <p:txBody>
          <a:bodyPr/>
          <a:lstStyle/>
          <a:p>
            <a:r>
              <a:rPr lang="en-US" dirty="0"/>
              <a:t>POSITIVE ANA CONSULT : POTENTIAL AUTOIMMUNITY VS HEALTHY INDIVIDUAL</a:t>
            </a:r>
          </a:p>
        </p:txBody>
      </p:sp>
      <p:sp>
        <p:nvSpPr>
          <p:cNvPr id="3" name="Content Placeholder 2">
            <a:extLst>
              <a:ext uri="{FF2B5EF4-FFF2-40B4-BE49-F238E27FC236}">
                <a16:creationId xmlns:a16="http://schemas.microsoft.com/office/drawing/2014/main" id="{5B861CDC-B7A5-7311-18C0-6188642347D5}"/>
              </a:ext>
            </a:extLst>
          </p:cNvPr>
          <p:cNvSpPr>
            <a:spLocks noGrp="1"/>
          </p:cNvSpPr>
          <p:nvPr>
            <p:ph idx="1"/>
          </p:nvPr>
        </p:nvSpPr>
        <p:spPr/>
        <p:txBody>
          <a:bodyPr/>
          <a:lstStyle/>
          <a:p>
            <a:r>
              <a:rPr lang="en-US" dirty="0"/>
              <a:t>What should you know about Anti nuclear antibodies? These are antibodies that bind to components of the nucleus, </a:t>
            </a:r>
            <a:r>
              <a:rPr lang="en-US" dirty="0" err="1"/>
              <a:t>eg</a:t>
            </a:r>
            <a:r>
              <a:rPr lang="en-US" dirty="0"/>
              <a:t> RNA, DNA, protein nucleic acid complexes. </a:t>
            </a:r>
          </a:p>
          <a:p>
            <a:r>
              <a:rPr lang="en-US" dirty="0"/>
              <a:t>In reality these are natural antibodies. In our body, cells are constantly dying. They are undergoing apoptosis and they extrude internal contents to the outside world. These antibodies are actually trying to clean up the cellular debris and they are harmless.</a:t>
            </a:r>
          </a:p>
          <a:p>
            <a:r>
              <a:rPr lang="en-US" dirty="0"/>
              <a:t>But when there is break in self tolerance, they turn into pathogenic antibodies. </a:t>
            </a:r>
          </a:p>
        </p:txBody>
      </p:sp>
      <p:pic>
        <p:nvPicPr>
          <p:cNvPr id="4" name="Picture 3">
            <a:extLst>
              <a:ext uri="{FF2B5EF4-FFF2-40B4-BE49-F238E27FC236}">
                <a16:creationId xmlns:a16="http://schemas.microsoft.com/office/drawing/2014/main" id="{CEB527E3-EE8E-112F-3DE7-DC6BF22FB386}"/>
              </a:ext>
            </a:extLst>
          </p:cNvPr>
          <p:cNvPicPr>
            <a:picLocks noChangeAspect="1"/>
          </p:cNvPicPr>
          <p:nvPr/>
        </p:nvPicPr>
        <p:blipFill>
          <a:blip r:embed="rId2"/>
          <a:stretch>
            <a:fillRect/>
          </a:stretch>
        </p:blipFill>
        <p:spPr>
          <a:xfrm>
            <a:off x="8756531" y="6032500"/>
            <a:ext cx="2882900" cy="558800"/>
          </a:xfrm>
          <a:prstGeom prst="rect">
            <a:avLst/>
          </a:prstGeom>
        </p:spPr>
      </p:pic>
    </p:spTree>
    <p:extLst>
      <p:ext uri="{BB962C8B-B14F-4D97-AF65-F5344CB8AC3E}">
        <p14:creationId xmlns:p14="http://schemas.microsoft.com/office/powerpoint/2010/main" val="3064730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106E4-92A1-EA4D-D149-9E474B903E64}"/>
              </a:ext>
            </a:extLst>
          </p:cNvPr>
          <p:cNvSpPr>
            <a:spLocks noGrp="1"/>
          </p:cNvSpPr>
          <p:nvPr>
            <p:ph type="title"/>
          </p:nvPr>
        </p:nvSpPr>
        <p:spPr/>
        <p:txBody>
          <a:bodyPr/>
          <a:lstStyle/>
          <a:p>
            <a:r>
              <a:rPr lang="en-US" dirty="0"/>
              <a:t>IN MOST LABS THERE ARE TWO WAYS “ANA” IS REPORTED</a:t>
            </a:r>
          </a:p>
        </p:txBody>
      </p:sp>
      <p:pic>
        <p:nvPicPr>
          <p:cNvPr id="4" name="Content Placeholder 3">
            <a:extLst>
              <a:ext uri="{FF2B5EF4-FFF2-40B4-BE49-F238E27FC236}">
                <a16:creationId xmlns:a16="http://schemas.microsoft.com/office/drawing/2014/main" id="{219AD008-B8C5-F619-67B9-57190A11468D}"/>
              </a:ext>
            </a:extLst>
          </p:cNvPr>
          <p:cNvPicPr>
            <a:picLocks noGrp="1" noChangeAspect="1"/>
          </p:cNvPicPr>
          <p:nvPr>
            <p:ph idx="1"/>
          </p:nvPr>
        </p:nvPicPr>
        <p:blipFill>
          <a:blip r:embed="rId2"/>
          <a:stretch>
            <a:fillRect/>
          </a:stretch>
        </p:blipFill>
        <p:spPr>
          <a:xfrm>
            <a:off x="1721205" y="2162086"/>
            <a:ext cx="8318670" cy="4137033"/>
          </a:xfrm>
          <a:prstGeom prst="rect">
            <a:avLst/>
          </a:prstGeom>
        </p:spPr>
      </p:pic>
      <p:pic>
        <p:nvPicPr>
          <p:cNvPr id="5" name="Picture 4">
            <a:extLst>
              <a:ext uri="{FF2B5EF4-FFF2-40B4-BE49-F238E27FC236}">
                <a16:creationId xmlns:a16="http://schemas.microsoft.com/office/drawing/2014/main" id="{FC70E601-6991-B8E4-5230-C9CC8E0639ED}"/>
              </a:ext>
            </a:extLst>
          </p:cNvPr>
          <p:cNvPicPr>
            <a:picLocks noChangeAspect="1"/>
          </p:cNvPicPr>
          <p:nvPr/>
        </p:nvPicPr>
        <p:blipFill>
          <a:blip r:embed="rId3"/>
          <a:stretch>
            <a:fillRect/>
          </a:stretch>
        </p:blipFill>
        <p:spPr>
          <a:xfrm>
            <a:off x="8248590" y="6048375"/>
            <a:ext cx="3454400" cy="444500"/>
          </a:xfrm>
          <a:prstGeom prst="rect">
            <a:avLst/>
          </a:prstGeom>
        </p:spPr>
      </p:pic>
      <p:sp>
        <p:nvSpPr>
          <p:cNvPr id="6" name="TextBox 5">
            <a:extLst>
              <a:ext uri="{FF2B5EF4-FFF2-40B4-BE49-F238E27FC236}">
                <a16:creationId xmlns:a16="http://schemas.microsoft.com/office/drawing/2014/main" id="{951204AD-3603-74FC-B77F-4D058375AFB3}"/>
              </a:ext>
            </a:extLst>
          </p:cNvPr>
          <p:cNvSpPr txBox="1"/>
          <p:nvPr/>
        </p:nvSpPr>
        <p:spPr>
          <a:xfrm>
            <a:off x="9203821" y="2759163"/>
            <a:ext cx="2392822" cy="646331"/>
          </a:xfrm>
          <a:prstGeom prst="rect">
            <a:avLst/>
          </a:prstGeom>
          <a:noFill/>
        </p:spPr>
        <p:txBody>
          <a:bodyPr wrap="square" rtlCol="0">
            <a:spAutoFit/>
          </a:bodyPr>
          <a:lstStyle/>
          <a:p>
            <a:r>
              <a:rPr lang="en-US" dirty="0"/>
              <a:t>ANA is sensitive but not specific </a:t>
            </a:r>
          </a:p>
        </p:txBody>
      </p:sp>
    </p:spTree>
    <p:extLst>
      <p:ext uri="{BB962C8B-B14F-4D97-AF65-F5344CB8AC3E}">
        <p14:creationId xmlns:p14="http://schemas.microsoft.com/office/powerpoint/2010/main" val="1321537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3D3011-7B22-EB15-0A62-FB27D35FB39F}"/>
              </a:ext>
            </a:extLst>
          </p:cNvPr>
          <p:cNvPicPr>
            <a:picLocks noChangeAspect="1"/>
          </p:cNvPicPr>
          <p:nvPr/>
        </p:nvPicPr>
        <p:blipFill>
          <a:blip r:embed="rId2"/>
          <a:stretch>
            <a:fillRect/>
          </a:stretch>
        </p:blipFill>
        <p:spPr>
          <a:xfrm>
            <a:off x="158175" y="223853"/>
            <a:ext cx="6801425" cy="3392890"/>
          </a:xfrm>
          <a:prstGeom prst="rect">
            <a:avLst/>
          </a:prstGeom>
        </p:spPr>
      </p:pic>
      <p:sp>
        <p:nvSpPr>
          <p:cNvPr id="4" name="TextBox 3">
            <a:extLst>
              <a:ext uri="{FF2B5EF4-FFF2-40B4-BE49-F238E27FC236}">
                <a16:creationId xmlns:a16="http://schemas.microsoft.com/office/drawing/2014/main" id="{475C0645-95CC-80E2-846F-0CA005CC4235}"/>
              </a:ext>
            </a:extLst>
          </p:cNvPr>
          <p:cNvSpPr txBox="1"/>
          <p:nvPr/>
        </p:nvSpPr>
        <p:spPr>
          <a:xfrm>
            <a:off x="262467" y="3616743"/>
            <a:ext cx="9804400" cy="2585323"/>
          </a:xfrm>
          <a:prstGeom prst="rect">
            <a:avLst/>
          </a:prstGeom>
          <a:noFill/>
        </p:spPr>
        <p:txBody>
          <a:bodyPr wrap="square">
            <a:spAutoFit/>
          </a:bodyPr>
          <a:lstStyle/>
          <a:p>
            <a:pPr algn="l">
              <a:buNone/>
            </a:pPr>
            <a:r>
              <a:rPr lang="en-US" b="1" i="0" u="none" strike="noStrike" dirty="0">
                <a:solidFill>
                  <a:srgbClr val="000000"/>
                </a:solidFill>
                <a:effectLst/>
              </a:rPr>
              <a:t>How is the IIFA ANA test performed?</a:t>
            </a:r>
          </a:p>
          <a:p>
            <a:pPr algn="l">
              <a:buNone/>
            </a:pPr>
            <a:endParaRPr lang="en-US" i="0" u="none" strike="noStrike" dirty="0">
              <a:solidFill>
                <a:srgbClr val="000000"/>
              </a:solidFill>
              <a:effectLst/>
            </a:endParaRPr>
          </a:p>
          <a:p>
            <a:pPr algn="l">
              <a:buFont typeface="Arial" panose="020B0604020202020204" pitchFamily="34" charset="0"/>
              <a:buChar char="•"/>
            </a:pPr>
            <a:r>
              <a:rPr lang="en-US" i="0" u="none" strike="noStrike" dirty="0">
                <a:solidFill>
                  <a:srgbClr val="000000"/>
                </a:solidFill>
                <a:effectLst/>
              </a:rPr>
              <a:t>Slides contain HEp-2 cells, which have large nuclei and abundant nuclear autoantigens.</a:t>
            </a:r>
          </a:p>
          <a:p>
            <a:pPr algn="l">
              <a:buFont typeface="Arial" panose="020B0604020202020204" pitchFamily="34" charset="0"/>
              <a:buChar char="•"/>
            </a:pPr>
            <a:r>
              <a:rPr lang="en-US" i="0" u="none" strike="noStrike" dirty="0">
                <a:solidFill>
                  <a:srgbClr val="000000"/>
                </a:solidFill>
                <a:effectLst/>
              </a:rPr>
              <a:t>The patient’s serum is applied to the slide. If antinuclear antibodies are present, they bind to nuclear antigens within the HEp-2 cells.</a:t>
            </a:r>
          </a:p>
          <a:p>
            <a:pPr algn="l">
              <a:buFont typeface="Arial" panose="020B0604020202020204" pitchFamily="34" charset="0"/>
              <a:buChar char="•"/>
            </a:pPr>
            <a:r>
              <a:rPr lang="en-US" i="0" u="none" strike="noStrike" dirty="0">
                <a:solidFill>
                  <a:srgbClr val="000000"/>
                </a:solidFill>
                <a:effectLst/>
              </a:rPr>
              <a:t>A fluorescently labeled secondary antibody (anti-human IgG) is then added.</a:t>
            </a:r>
          </a:p>
          <a:p>
            <a:pPr algn="l">
              <a:buFont typeface="Arial" panose="020B0604020202020204" pitchFamily="34" charset="0"/>
              <a:buChar char="•"/>
            </a:pPr>
            <a:r>
              <a:rPr lang="en-US" i="0" u="none" strike="noStrike" dirty="0">
                <a:solidFill>
                  <a:srgbClr val="000000"/>
                </a:solidFill>
                <a:effectLst/>
              </a:rPr>
              <a:t>This antibody binds to the patient antibodies and produces fluorescence under a microscope.</a:t>
            </a:r>
          </a:p>
          <a:p>
            <a:pPr algn="l">
              <a:buFont typeface="Arial" panose="020B0604020202020204" pitchFamily="34" charset="0"/>
              <a:buChar char="•"/>
            </a:pPr>
            <a:r>
              <a:rPr lang="en-US" i="0" u="none" strike="noStrike" dirty="0">
                <a:solidFill>
                  <a:srgbClr val="000000"/>
                </a:solidFill>
                <a:effectLst/>
              </a:rPr>
              <a:t>The test provides information about ANA staining pattern and titer.</a:t>
            </a:r>
          </a:p>
          <a:p>
            <a:pPr algn="l">
              <a:buFont typeface="Arial" panose="020B0604020202020204" pitchFamily="34" charset="0"/>
              <a:buChar char="•"/>
            </a:pPr>
            <a:r>
              <a:rPr lang="en-US" i="0" u="none" strike="noStrike" dirty="0">
                <a:solidFill>
                  <a:srgbClr val="000000"/>
                </a:solidFill>
                <a:effectLst/>
              </a:rPr>
              <a:t>Serial dilutions of the serum are performed to determine the ANA titer.</a:t>
            </a:r>
          </a:p>
        </p:txBody>
      </p:sp>
    </p:spTree>
    <p:extLst>
      <p:ext uri="{BB962C8B-B14F-4D97-AF65-F5344CB8AC3E}">
        <p14:creationId xmlns:p14="http://schemas.microsoft.com/office/powerpoint/2010/main" val="684603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166E27-587E-6B27-9BA6-2A0D25E4EB3E}"/>
              </a:ext>
            </a:extLst>
          </p:cNvPr>
          <p:cNvSpPr txBox="1"/>
          <p:nvPr/>
        </p:nvSpPr>
        <p:spPr>
          <a:xfrm>
            <a:off x="222191" y="341832"/>
            <a:ext cx="184731" cy="646331"/>
          </a:xfrm>
          <a:prstGeom prst="rect">
            <a:avLst/>
          </a:prstGeom>
          <a:noFill/>
        </p:spPr>
        <p:txBody>
          <a:bodyPr wrap="none" rtlCol="0">
            <a:spAutoFit/>
          </a:bodyPr>
          <a:lstStyle/>
          <a:p>
            <a:endParaRPr lang="en-US" dirty="0"/>
          </a:p>
          <a:p>
            <a:endParaRPr lang="en-US" dirty="0"/>
          </a:p>
        </p:txBody>
      </p:sp>
      <p:sp>
        <p:nvSpPr>
          <p:cNvPr id="6" name="TextBox 5">
            <a:extLst>
              <a:ext uri="{FF2B5EF4-FFF2-40B4-BE49-F238E27FC236}">
                <a16:creationId xmlns:a16="http://schemas.microsoft.com/office/drawing/2014/main" id="{84E84852-841E-A0BD-9669-A35215DC9B80}"/>
              </a:ext>
            </a:extLst>
          </p:cNvPr>
          <p:cNvSpPr txBox="1"/>
          <p:nvPr/>
        </p:nvSpPr>
        <p:spPr>
          <a:xfrm>
            <a:off x="1606609" y="341832"/>
            <a:ext cx="7454069" cy="2862322"/>
          </a:xfrm>
          <a:prstGeom prst="rect">
            <a:avLst/>
          </a:prstGeom>
          <a:noFill/>
        </p:spPr>
        <p:txBody>
          <a:bodyPr wrap="square">
            <a:spAutoFit/>
          </a:bodyPr>
          <a:lstStyle/>
          <a:p>
            <a:pPr algn="l">
              <a:buNone/>
            </a:pPr>
            <a:r>
              <a:rPr lang="en-US" b="1" i="0" u="none" strike="noStrike" dirty="0">
                <a:solidFill>
                  <a:srgbClr val="000000"/>
                </a:solidFill>
                <a:effectLst/>
              </a:rPr>
              <a:t>IIFA ANA test Limitations</a:t>
            </a:r>
          </a:p>
          <a:p>
            <a:pPr algn="l">
              <a:buNone/>
            </a:pPr>
            <a:endParaRPr lang="en-US" b="1" i="0" u="none" strike="noStrike" dirty="0">
              <a:solidFill>
                <a:srgbClr val="000000"/>
              </a:solidFill>
              <a:effectLst/>
            </a:endParaRPr>
          </a:p>
          <a:p>
            <a:pPr algn="l">
              <a:buFont typeface="Arial" panose="020B0604020202020204" pitchFamily="34" charset="0"/>
              <a:buChar char="•"/>
            </a:pPr>
            <a:r>
              <a:rPr lang="en-US" i="0" u="none" strike="noStrike" dirty="0">
                <a:solidFill>
                  <a:srgbClr val="000000"/>
                </a:solidFill>
                <a:effectLst/>
              </a:rPr>
              <a:t>Time-intensive</a:t>
            </a:r>
          </a:p>
          <a:p>
            <a:pPr algn="l">
              <a:buFont typeface="Arial" panose="020B0604020202020204" pitchFamily="34" charset="0"/>
              <a:buChar char="•"/>
            </a:pPr>
            <a:r>
              <a:rPr lang="en-US" i="0" u="none" strike="noStrike" dirty="0">
                <a:solidFill>
                  <a:srgbClr val="000000"/>
                </a:solidFill>
                <a:effectLst/>
              </a:rPr>
              <a:t>Operator dependent</a:t>
            </a:r>
          </a:p>
          <a:p>
            <a:pPr algn="l">
              <a:buFont typeface="Arial" panose="020B0604020202020204" pitchFamily="34" charset="0"/>
              <a:buChar char="•"/>
            </a:pPr>
            <a:r>
              <a:rPr lang="en-US" i="0" u="none" strike="noStrike" dirty="0">
                <a:solidFill>
                  <a:srgbClr val="000000"/>
                </a:solidFill>
                <a:effectLst/>
              </a:rPr>
              <a:t>Subjective interpretation of patterns and titers</a:t>
            </a:r>
          </a:p>
          <a:p>
            <a:pPr algn="l">
              <a:buFont typeface="Arial" panose="020B0604020202020204" pitchFamily="34" charset="0"/>
              <a:buChar char="•"/>
            </a:pPr>
            <a:r>
              <a:rPr lang="en-US" i="0" u="none" strike="noStrike" dirty="0">
                <a:solidFill>
                  <a:srgbClr val="000000"/>
                </a:solidFill>
                <a:effectLst/>
              </a:rPr>
              <a:t>Low specificity despite high sensitivity</a:t>
            </a:r>
          </a:p>
          <a:p>
            <a:pPr algn="l">
              <a:buFont typeface="Arial" panose="020B0604020202020204" pitchFamily="34" charset="0"/>
              <a:buChar char="•"/>
            </a:pPr>
            <a:endParaRPr lang="en-US" dirty="0">
              <a:solidFill>
                <a:srgbClr val="000000"/>
              </a:solidFill>
            </a:endParaRPr>
          </a:p>
          <a:p>
            <a:r>
              <a:rPr lang="en-US" b="1" dirty="0"/>
              <a:t>HEp-2 cells are used because they express a broad range of nuclear and cytoplasmic antigens, making the test highly sensitive for autoimmune disease.</a:t>
            </a:r>
            <a:endParaRPr lang="en-US" b="1" i="0" u="none" strike="noStrike" dirty="0">
              <a:solidFill>
                <a:srgbClr val="000000"/>
              </a:solidFill>
              <a:effectLst/>
            </a:endParaRPr>
          </a:p>
        </p:txBody>
      </p:sp>
    </p:spTree>
    <p:extLst>
      <p:ext uri="{BB962C8B-B14F-4D97-AF65-F5344CB8AC3E}">
        <p14:creationId xmlns:p14="http://schemas.microsoft.com/office/powerpoint/2010/main" val="4281832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3DD81C-6975-5297-B433-9501B99F84F8}"/>
              </a:ext>
            </a:extLst>
          </p:cNvPr>
          <p:cNvPicPr>
            <a:picLocks noChangeAspect="1"/>
          </p:cNvPicPr>
          <p:nvPr/>
        </p:nvPicPr>
        <p:blipFill>
          <a:blip r:embed="rId2"/>
          <a:stretch>
            <a:fillRect/>
          </a:stretch>
        </p:blipFill>
        <p:spPr>
          <a:xfrm>
            <a:off x="286997" y="245855"/>
            <a:ext cx="7772400" cy="4947687"/>
          </a:xfrm>
          <a:prstGeom prst="rect">
            <a:avLst/>
          </a:prstGeom>
        </p:spPr>
      </p:pic>
      <p:pic>
        <p:nvPicPr>
          <p:cNvPr id="3" name="Picture 2">
            <a:extLst>
              <a:ext uri="{FF2B5EF4-FFF2-40B4-BE49-F238E27FC236}">
                <a16:creationId xmlns:a16="http://schemas.microsoft.com/office/drawing/2014/main" id="{EE694031-485B-7E86-1DEF-FF3C15E06FFD}"/>
              </a:ext>
            </a:extLst>
          </p:cNvPr>
          <p:cNvPicPr>
            <a:picLocks noChangeAspect="1"/>
          </p:cNvPicPr>
          <p:nvPr/>
        </p:nvPicPr>
        <p:blipFill>
          <a:blip r:embed="rId3"/>
          <a:stretch>
            <a:fillRect/>
          </a:stretch>
        </p:blipFill>
        <p:spPr>
          <a:xfrm>
            <a:off x="9062459" y="6202644"/>
            <a:ext cx="2971800" cy="571500"/>
          </a:xfrm>
          <a:prstGeom prst="rect">
            <a:avLst/>
          </a:prstGeom>
        </p:spPr>
      </p:pic>
    </p:spTree>
    <p:extLst>
      <p:ext uri="{BB962C8B-B14F-4D97-AF65-F5344CB8AC3E}">
        <p14:creationId xmlns:p14="http://schemas.microsoft.com/office/powerpoint/2010/main" val="3979629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956001-34DD-8764-E690-E70EC2B61A9E}"/>
              </a:ext>
            </a:extLst>
          </p:cNvPr>
          <p:cNvSpPr txBox="1"/>
          <p:nvPr/>
        </p:nvSpPr>
        <p:spPr>
          <a:xfrm>
            <a:off x="3048712" y="337982"/>
            <a:ext cx="6097424" cy="6186309"/>
          </a:xfrm>
          <a:prstGeom prst="rect">
            <a:avLst/>
          </a:prstGeom>
          <a:noFill/>
        </p:spPr>
        <p:txBody>
          <a:bodyPr wrap="square">
            <a:spAutoFit/>
          </a:bodyPr>
          <a:lstStyle/>
          <a:p>
            <a:pPr algn="l">
              <a:buNone/>
            </a:pPr>
            <a:r>
              <a:rPr lang="en-US" b="1" i="0" u="none" strike="noStrike" dirty="0">
                <a:solidFill>
                  <a:srgbClr val="000000"/>
                </a:solidFill>
                <a:effectLst/>
              </a:rPr>
              <a:t>ENA – Extractable Nuclear Antigens</a:t>
            </a:r>
            <a:endParaRPr lang="en-US" b="0" i="0" u="none" strike="noStrike" dirty="0">
              <a:solidFill>
                <a:srgbClr val="000000"/>
              </a:solidFill>
              <a:effectLst/>
            </a:endParaRPr>
          </a:p>
          <a:p>
            <a:pPr algn="l">
              <a:buFont typeface="Arial" panose="020B0604020202020204" pitchFamily="34" charset="0"/>
              <a:buChar char="•"/>
            </a:pPr>
            <a:r>
              <a:rPr lang="en-US" b="0" i="0" u="none" strike="noStrike" dirty="0">
                <a:solidFill>
                  <a:srgbClr val="000000"/>
                </a:solidFill>
                <a:effectLst/>
              </a:rPr>
              <a:t>ENA refers to </a:t>
            </a:r>
            <a:r>
              <a:rPr lang="en-US" b="1" i="0" u="none" strike="noStrike" dirty="0">
                <a:solidFill>
                  <a:srgbClr val="000000"/>
                </a:solidFill>
                <a:effectLst/>
              </a:rPr>
              <a:t>specific nuclear antigens that antibodies may target in autoimmune diseases</a:t>
            </a:r>
            <a:r>
              <a:rPr lang="en-US" b="0" i="0" u="none" strike="noStrike" dirty="0">
                <a:solidFill>
                  <a:srgbClr val="000000"/>
                </a:solidFill>
                <a:effectLst/>
              </a:rPr>
              <a:t>.</a:t>
            </a:r>
          </a:p>
          <a:p>
            <a:pPr algn="l">
              <a:buFont typeface="Arial" panose="020B0604020202020204" pitchFamily="34" charset="0"/>
              <a:buChar char="•"/>
            </a:pPr>
            <a:endParaRPr lang="en-US" b="0" i="0" u="none" strike="noStrike" dirty="0">
              <a:solidFill>
                <a:srgbClr val="000000"/>
              </a:solidFill>
              <a:effectLst/>
            </a:endParaRPr>
          </a:p>
          <a:p>
            <a:pPr algn="l">
              <a:buFont typeface="Arial" panose="020B0604020202020204" pitchFamily="34" charset="0"/>
              <a:buChar char="•"/>
            </a:pPr>
            <a:r>
              <a:rPr lang="en-US" b="0" i="0" u="none" strike="noStrike" dirty="0">
                <a:solidFill>
                  <a:srgbClr val="000000"/>
                </a:solidFill>
                <a:effectLst/>
              </a:rPr>
              <a:t>These antigens are called </a:t>
            </a:r>
            <a:r>
              <a:rPr lang="en-US" b="1" i="0" u="none" strike="noStrike" dirty="0">
                <a:solidFill>
                  <a:srgbClr val="000000"/>
                </a:solidFill>
                <a:effectLst/>
              </a:rPr>
              <a:t>“extractable”</a:t>
            </a:r>
            <a:r>
              <a:rPr lang="en-US" b="0" i="0" u="none" strike="noStrike" dirty="0">
                <a:solidFill>
                  <a:srgbClr val="000000"/>
                </a:solidFill>
                <a:effectLst/>
              </a:rPr>
              <a:t> because historically they could be </a:t>
            </a:r>
            <a:r>
              <a:rPr lang="en-US" b="1" i="0" u="none" strike="noStrike" dirty="0">
                <a:solidFill>
                  <a:srgbClr val="000000"/>
                </a:solidFill>
                <a:effectLst/>
              </a:rPr>
              <a:t>extracted from cell nuclei using saline solutions in the laboratory</a:t>
            </a:r>
            <a:r>
              <a:rPr lang="en-US" b="0" i="0" u="none" strike="noStrike" dirty="0">
                <a:solidFill>
                  <a:srgbClr val="000000"/>
                </a:solidFill>
                <a:effectLst/>
              </a:rPr>
              <a:t>.</a:t>
            </a:r>
          </a:p>
          <a:p>
            <a:pPr algn="l">
              <a:buFont typeface="Arial" panose="020B0604020202020204" pitchFamily="34" charset="0"/>
              <a:buChar char="•"/>
            </a:pPr>
            <a:endParaRPr lang="en-US" b="0" i="0" u="none" strike="noStrike" dirty="0">
              <a:solidFill>
                <a:srgbClr val="000000"/>
              </a:solidFill>
              <a:effectLst/>
            </a:endParaRPr>
          </a:p>
          <a:p>
            <a:pPr algn="l">
              <a:buFont typeface="Arial" panose="020B0604020202020204" pitchFamily="34" charset="0"/>
              <a:buChar char="•"/>
            </a:pPr>
            <a:r>
              <a:rPr lang="en-US" b="0" i="0" u="none" strike="noStrike" dirty="0">
                <a:solidFill>
                  <a:srgbClr val="000000"/>
                </a:solidFill>
                <a:effectLst/>
              </a:rPr>
              <a:t>After a patient has a </a:t>
            </a:r>
            <a:r>
              <a:rPr lang="en-US" b="1" i="0" u="none" strike="noStrike" dirty="0">
                <a:solidFill>
                  <a:srgbClr val="000000"/>
                </a:solidFill>
                <a:effectLst/>
              </a:rPr>
              <a:t>positive ANA</a:t>
            </a:r>
            <a:r>
              <a:rPr lang="en-US" b="0" i="0" u="none" strike="noStrike" dirty="0">
                <a:solidFill>
                  <a:srgbClr val="000000"/>
                </a:solidFill>
                <a:effectLst/>
              </a:rPr>
              <a:t>, ENA testing helps </a:t>
            </a:r>
            <a:r>
              <a:rPr lang="en-US" b="1" i="0" u="none" strike="noStrike" dirty="0">
                <a:solidFill>
                  <a:srgbClr val="000000"/>
                </a:solidFill>
                <a:effectLst/>
              </a:rPr>
              <a:t>identify the specific autoantibody present</a:t>
            </a:r>
            <a:r>
              <a:rPr lang="en-US" b="0" i="0" u="none" strike="noStrike" dirty="0">
                <a:solidFill>
                  <a:srgbClr val="000000"/>
                </a:solidFill>
                <a:effectLst/>
              </a:rPr>
              <a:t>.</a:t>
            </a:r>
          </a:p>
          <a:p>
            <a:pPr algn="l">
              <a:buFont typeface="Arial" panose="020B0604020202020204" pitchFamily="34" charset="0"/>
              <a:buChar char="•"/>
            </a:pPr>
            <a:endParaRPr lang="en-US" b="0" i="0" u="none" strike="noStrike" dirty="0">
              <a:solidFill>
                <a:srgbClr val="000000"/>
              </a:solidFill>
              <a:effectLst/>
            </a:endParaRPr>
          </a:p>
          <a:p>
            <a:pPr algn="l">
              <a:buNone/>
            </a:pPr>
            <a:r>
              <a:rPr lang="en-US" b="1" i="0" u="none" strike="noStrike" dirty="0">
                <a:solidFill>
                  <a:srgbClr val="000000"/>
                </a:solidFill>
                <a:effectLst/>
              </a:rPr>
              <a:t>Common ENA antibodies and their disease associations</a:t>
            </a:r>
          </a:p>
          <a:p>
            <a:pPr algn="l">
              <a:buNone/>
            </a:pPr>
            <a:endParaRPr lang="en-US" b="0" i="0" u="none" strike="noStrike" dirty="0">
              <a:solidFill>
                <a:srgbClr val="000000"/>
              </a:solidFill>
              <a:effectLst/>
            </a:endParaRPr>
          </a:p>
          <a:p>
            <a:pPr algn="l">
              <a:buFont typeface="Arial" panose="020B0604020202020204" pitchFamily="34" charset="0"/>
              <a:buChar char="•"/>
            </a:pPr>
            <a:r>
              <a:rPr lang="en-US" b="1" i="0" u="none" strike="noStrike" dirty="0">
                <a:solidFill>
                  <a:srgbClr val="000000"/>
                </a:solidFill>
                <a:effectLst/>
              </a:rPr>
              <a:t>Anti-Ro (SSA)</a:t>
            </a:r>
            <a:r>
              <a:rPr lang="en-US" b="0" i="0" u="none" strike="noStrike" dirty="0">
                <a:solidFill>
                  <a:srgbClr val="000000"/>
                </a:solidFill>
                <a:effectLst/>
              </a:rPr>
              <a:t> – seen in Sjögren's syndrome and Systemic Lupus Erythematosus</a:t>
            </a:r>
          </a:p>
          <a:p>
            <a:pPr algn="l">
              <a:buFont typeface="Arial" panose="020B0604020202020204" pitchFamily="34" charset="0"/>
              <a:buChar char="•"/>
            </a:pPr>
            <a:r>
              <a:rPr lang="en-US" b="1" i="0" u="none" strike="noStrike" dirty="0">
                <a:solidFill>
                  <a:srgbClr val="000000"/>
                </a:solidFill>
                <a:effectLst/>
              </a:rPr>
              <a:t>Anti-La (SSB)</a:t>
            </a:r>
            <a:r>
              <a:rPr lang="en-US" b="0" i="0" u="none" strike="noStrike" dirty="0">
                <a:solidFill>
                  <a:srgbClr val="000000"/>
                </a:solidFill>
                <a:effectLst/>
              </a:rPr>
              <a:t> – associated with Sjögren's syndrome</a:t>
            </a:r>
          </a:p>
          <a:p>
            <a:pPr algn="l">
              <a:buFont typeface="Arial" panose="020B0604020202020204" pitchFamily="34" charset="0"/>
              <a:buChar char="•"/>
            </a:pPr>
            <a:r>
              <a:rPr lang="en-US" b="1" i="0" u="none" strike="noStrike" dirty="0">
                <a:solidFill>
                  <a:srgbClr val="000000"/>
                </a:solidFill>
                <a:effectLst/>
              </a:rPr>
              <a:t>Anti-</a:t>
            </a:r>
            <a:r>
              <a:rPr lang="en-US" b="1" i="0" u="none" strike="noStrike" dirty="0" err="1">
                <a:solidFill>
                  <a:srgbClr val="000000"/>
                </a:solidFill>
                <a:effectLst/>
              </a:rPr>
              <a:t>Sm</a:t>
            </a:r>
            <a:r>
              <a:rPr lang="en-US" b="0" i="0" u="none" strike="noStrike" dirty="0">
                <a:solidFill>
                  <a:srgbClr val="000000"/>
                </a:solidFill>
                <a:effectLst/>
              </a:rPr>
              <a:t> – highly specific for Systemic Lupus Erythematosus</a:t>
            </a:r>
          </a:p>
          <a:p>
            <a:pPr algn="l">
              <a:buFont typeface="Arial" panose="020B0604020202020204" pitchFamily="34" charset="0"/>
              <a:buChar char="•"/>
            </a:pPr>
            <a:r>
              <a:rPr lang="en-US" b="1" i="0" u="none" strike="noStrike" dirty="0">
                <a:solidFill>
                  <a:srgbClr val="000000"/>
                </a:solidFill>
                <a:effectLst/>
              </a:rPr>
              <a:t>Anti-RNP</a:t>
            </a:r>
            <a:r>
              <a:rPr lang="en-US" b="0" i="0" u="none" strike="noStrike" dirty="0">
                <a:solidFill>
                  <a:srgbClr val="000000"/>
                </a:solidFill>
                <a:effectLst/>
              </a:rPr>
              <a:t> – seen in Mixed Connective Tissue Disease</a:t>
            </a:r>
          </a:p>
          <a:p>
            <a:pPr algn="l">
              <a:buFont typeface="Arial" panose="020B0604020202020204" pitchFamily="34" charset="0"/>
              <a:buChar char="•"/>
            </a:pPr>
            <a:r>
              <a:rPr lang="en-US" b="1" i="0" u="none" strike="noStrike" dirty="0">
                <a:solidFill>
                  <a:srgbClr val="000000"/>
                </a:solidFill>
                <a:effectLst/>
              </a:rPr>
              <a:t>Anti-Scl-70 (topoisomerase I)</a:t>
            </a:r>
            <a:r>
              <a:rPr lang="en-US" b="0" i="0" u="none" strike="noStrike" dirty="0">
                <a:solidFill>
                  <a:srgbClr val="000000"/>
                </a:solidFill>
                <a:effectLst/>
              </a:rPr>
              <a:t> – associated with Systemic Sclerosis</a:t>
            </a:r>
          </a:p>
          <a:p>
            <a:pPr algn="l">
              <a:buFont typeface="Arial" panose="020B0604020202020204" pitchFamily="34" charset="0"/>
              <a:buChar char="•"/>
            </a:pPr>
            <a:r>
              <a:rPr lang="en-US" b="1" i="0" u="none" strike="noStrike" dirty="0">
                <a:solidFill>
                  <a:srgbClr val="000000"/>
                </a:solidFill>
                <a:effectLst/>
              </a:rPr>
              <a:t>Anti-Jo-1</a:t>
            </a:r>
            <a:r>
              <a:rPr lang="en-US" b="0" i="0" u="none" strike="noStrike" dirty="0">
                <a:solidFill>
                  <a:srgbClr val="000000"/>
                </a:solidFill>
                <a:effectLst/>
              </a:rPr>
              <a:t> – associated with </a:t>
            </a:r>
            <a:r>
              <a:rPr lang="en-US" b="0" i="0" u="none" strike="noStrike" dirty="0" err="1">
                <a:solidFill>
                  <a:srgbClr val="000000"/>
                </a:solidFill>
                <a:effectLst/>
              </a:rPr>
              <a:t>Antisynthetase</a:t>
            </a:r>
            <a:r>
              <a:rPr lang="en-US" b="0" i="0" u="none" strike="noStrike" dirty="0">
                <a:solidFill>
                  <a:srgbClr val="000000"/>
                </a:solidFill>
                <a:effectLst/>
              </a:rPr>
              <a:t> Syndrome and inflammatory myositis</a:t>
            </a:r>
          </a:p>
        </p:txBody>
      </p:sp>
    </p:spTree>
    <p:extLst>
      <p:ext uri="{BB962C8B-B14F-4D97-AF65-F5344CB8AC3E}">
        <p14:creationId xmlns:p14="http://schemas.microsoft.com/office/powerpoint/2010/main" val="3819388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5746A-F970-8AD6-702F-449A88F58D21}"/>
              </a:ext>
            </a:extLst>
          </p:cNvPr>
          <p:cNvPicPr>
            <a:picLocks noChangeAspect="1"/>
          </p:cNvPicPr>
          <p:nvPr/>
        </p:nvPicPr>
        <p:blipFill>
          <a:blip r:embed="rId2"/>
          <a:stretch>
            <a:fillRect/>
          </a:stretch>
        </p:blipFill>
        <p:spPr>
          <a:xfrm>
            <a:off x="346817" y="299264"/>
            <a:ext cx="7772400" cy="4140115"/>
          </a:xfrm>
          <a:prstGeom prst="rect">
            <a:avLst/>
          </a:prstGeom>
        </p:spPr>
      </p:pic>
      <p:sp>
        <p:nvSpPr>
          <p:cNvPr id="4" name="TextBox 3">
            <a:extLst>
              <a:ext uri="{FF2B5EF4-FFF2-40B4-BE49-F238E27FC236}">
                <a16:creationId xmlns:a16="http://schemas.microsoft.com/office/drawing/2014/main" id="{6D48EFFA-2F21-2E35-B729-E4CF880289DA}"/>
              </a:ext>
            </a:extLst>
          </p:cNvPr>
          <p:cNvSpPr txBox="1"/>
          <p:nvPr/>
        </p:nvSpPr>
        <p:spPr>
          <a:xfrm rot="10800000" flipV="1">
            <a:off x="651933" y="4721662"/>
            <a:ext cx="8492067" cy="2031325"/>
          </a:xfrm>
          <a:prstGeom prst="rect">
            <a:avLst/>
          </a:prstGeom>
          <a:noFill/>
        </p:spPr>
        <p:txBody>
          <a:bodyPr wrap="square">
            <a:spAutoFit/>
          </a:bodyPr>
          <a:lstStyle/>
          <a:p>
            <a:pPr algn="l">
              <a:buFont typeface="Arial" panose="020B0604020202020204" pitchFamily="34" charset="0"/>
              <a:buChar char="•"/>
            </a:pPr>
            <a:r>
              <a:rPr lang="en-US" b="0" i="0" u="none" strike="noStrike" dirty="0">
                <a:solidFill>
                  <a:srgbClr val="000000"/>
                </a:solidFill>
                <a:effectLst/>
              </a:rPr>
              <a:t>Uses a </a:t>
            </a:r>
            <a:r>
              <a:rPr lang="en-US" b="1" i="0" u="none" strike="noStrike" dirty="0">
                <a:solidFill>
                  <a:srgbClr val="000000"/>
                </a:solidFill>
                <a:effectLst/>
              </a:rPr>
              <a:t>solid-phase surface</a:t>
            </a:r>
            <a:r>
              <a:rPr lang="en-US" b="0" i="0" u="none" strike="noStrike" dirty="0">
                <a:solidFill>
                  <a:srgbClr val="000000"/>
                </a:solidFill>
                <a:effectLst/>
              </a:rPr>
              <a:t> (such as polystyrene plates or nitrocellulose membranes) that is </a:t>
            </a:r>
            <a:r>
              <a:rPr lang="en-US" b="1" i="0" u="none" strike="noStrike" dirty="0">
                <a:solidFill>
                  <a:srgbClr val="000000"/>
                </a:solidFill>
                <a:effectLst/>
              </a:rPr>
              <a:t>coated with a mixture of nuclear autoantigens</a:t>
            </a:r>
            <a:r>
              <a:rPr lang="en-US" b="0" i="0" u="none" strike="noStrike" dirty="0">
                <a:solidFill>
                  <a:srgbClr val="000000"/>
                </a:solidFill>
                <a:effectLst/>
              </a:rPr>
              <a:t>.</a:t>
            </a:r>
          </a:p>
          <a:p>
            <a:pPr algn="l">
              <a:buFont typeface="Arial" panose="020B0604020202020204" pitchFamily="34" charset="0"/>
              <a:buChar char="•"/>
            </a:pPr>
            <a:r>
              <a:rPr lang="en-US" b="0" i="0" u="none" strike="noStrike" dirty="0">
                <a:solidFill>
                  <a:srgbClr val="000000"/>
                </a:solidFill>
                <a:effectLst/>
              </a:rPr>
              <a:t>The </a:t>
            </a:r>
            <a:r>
              <a:rPr lang="en-US" b="1" i="0" u="none" strike="noStrike" dirty="0">
                <a:solidFill>
                  <a:srgbClr val="000000"/>
                </a:solidFill>
                <a:effectLst/>
              </a:rPr>
              <a:t>patient’s serum is added</a:t>
            </a:r>
            <a:r>
              <a:rPr lang="en-US" b="0" i="0" u="none" strike="noStrike" dirty="0">
                <a:solidFill>
                  <a:srgbClr val="000000"/>
                </a:solidFill>
                <a:effectLst/>
              </a:rPr>
              <a:t>. If autoantibodies are present, they </a:t>
            </a:r>
            <a:r>
              <a:rPr lang="en-US" b="1" i="0" u="none" strike="noStrike" dirty="0">
                <a:solidFill>
                  <a:srgbClr val="000000"/>
                </a:solidFill>
                <a:effectLst/>
              </a:rPr>
              <a:t>bind to these antigens</a:t>
            </a:r>
            <a:r>
              <a:rPr lang="en-US" b="0" i="0" u="none" strike="noStrike" dirty="0">
                <a:solidFill>
                  <a:srgbClr val="000000"/>
                </a:solidFill>
                <a:effectLst/>
              </a:rPr>
              <a:t>.</a:t>
            </a:r>
          </a:p>
          <a:p>
            <a:pPr algn="l">
              <a:buFont typeface="Arial" panose="020B0604020202020204" pitchFamily="34" charset="0"/>
              <a:buChar char="•"/>
            </a:pPr>
            <a:r>
              <a:rPr lang="en-US" b="0" i="0" u="none" strike="noStrike" dirty="0">
                <a:solidFill>
                  <a:srgbClr val="000000"/>
                </a:solidFill>
                <a:effectLst/>
              </a:rPr>
              <a:t>A </a:t>
            </a:r>
            <a:r>
              <a:rPr lang="en-US" b="1" i="0" u="none" strike="noStrike" dirty="0">
                <a:solidFill>
                  <a:srgbClr val="000000"/>
                </a:solidFill>
                <a:effectLst/>
              </a:rPr>
              <a:t>detection antibody</a:t>
            </a:r>
            <a:r>
              <a:rPr lang="en-US" b="0" i="0" u="none" strike="noStrike" dirty="0">
                <a:solidFill>
                  <a:srgbClr val="000000"/>
                </a:solidFill>
                <a:effectLst/>
              </a:rPr>
              <a:t> (anti-human IgG linked to an enzyme) is then added.</a:t>
            </a:r>
          </a:p>
          <a:p>
            <a:pPr algn="l">
              <a:buFont typeface="Arial" panose="020B0604020202020204" pitchFamily="34" charset="0"/>
              <a:buChar char="•"/>
            </a:pPr>
            <a:r>
              <a:rPr lang="en-US" b="0" i="0" u="none" strike="noStrike" dirty="0">
                <a:solidFill>
                  <a:srgbClr val="000000"/>
                </a:solidFill>
                <a:effectLst/>
              </a:rPr>
              <a:t>When the </a:t>
            </a:r>
            <a:r>
              <a:rPr lang="en-US" b="1" i="0" u="none" strike="noStrike" dirty="0">
                <a:solidFill>
                  <a:srgbClr val="000000"/>
                </a:solidFill>
                <a:effectLst/>
              </a:rPr>
              <a:t>substrate is applied</a:t>
            </a:r>
            <a:r>
              <a:rPr lang="en-US" b="0" i="0" u="none" strike="noStrike" dirty="0">
                <a:solidFill>
                  <a:srgbClr val="000000"/>
                </a:solidFill>
                <a:effectLst/>
              </a:rPr>
              <a:t>, the enzyme produces a </a:t>
            </a:r>
            <a:r>
              <a:rPr lang="en-US" b="1" i="0" u="none" strike="noStrike" dirty="0">
                <a:solidFill>
                  <a:srgbClr val="000000"/>
                </a:solidFill>
                <a:effectLst/>
              </a:rPr>
              <a:t>color change</a:t>
            </a:r>
            <a:r>
              <a:rPr lang="en-US" b="0" i="0" u="none" strike="noStrike" dirty="0">
                <a:solidFill>
                  <a:srgbClr val="000000"/>
                </a:solidFill>
                <a:effectLst/>
              </a:rPr>
              <a:t>, indicating the presence of antibodies.</a:t>
            </a:r>
          </a:p>
        </p:txBody>
      </p:sp>
    </p:spTree>
    <p:extLst>
      <p:ext uri="{BB962C8B-B14F-4D97-AF65-F5344CB8AC3E}">
        <p14:creationId xmlns:p14="http://schemas.microsoft.com/office/powerpoint/2010/main" val="689554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387F6E-357D-D7D2-F277-0B797BAD9F2C}"/>
              </a:ext>
            </a:extLst>
          </p:cNvPr>
          <p:cNvSpPr txBox="1"/>
          <p:nvPr/>
        </p:nvSpPr>
        <p:spPr>
          <a:xfrm>
            <a:off x="2531533" y="2404533"/>
            <a:ext cx="6614603" cy="2308324"/>
          </a:xfrm>
          <a:prstGeom prst="rect">
            <a:avLst/>
          </a:prstGeom>
          <a:noFill/>
        </p:spPr>
        <p:txBody>
          <a:bodyPr wrap="square">
            <a:spAutoFit/>
          </a:bodyPr>
          <a:lstStyle/>
          <a:p>
            <a:r>
              <a:rPr lang="en-US" sz="2400" b="1" dirty="0"/>
              <a:t>RHEUMATIC DISEASES ARE CLINICAL DIAGNOSES SUPPORTED BY THE PRESENCE OF ANTIBODIES</a:t>
            </a:r>
          </a:p>
          <a:p>
            <a:endParaRPr lang="en-US" sz="2400" dirty="0"/>
          </a:p>
          <a:p>
            <a:endParaRPr lang="en-US" sz="2400" dirty="0"/>
          </a:p>
          <a:p>
            <a:r>
              <a:rPr lang="en-US" sz="2400" dirty="0"/>
              <a:t>HISTORY IS THE SCALPEL OF RHEUMATOLOGISTS</a:t>
            </a:r>
          </a:p>
          <a:p>
            <a:endParaRPr lang="en-US" sz="2400" dirty="0"/>
          </a:p>
        </p:txBody>
      </p:sp>
    </p:spTree>
    <p:extLst>
      <p:ext uri="{BB962C8B-B14F-4D97-AF65-F5344CB8AC3E}">
        <p14:creationId xmlns:p14="http://schemas.microsoft.com/office/powerpoint/2010/main" val="2155580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3ED6E0-94D3-2F3E-F5D7-6EDB098DB9D2}"/>
              </a:ext>
            </a:extLst>
          </p:cNvPr>
          <p:cNvSpPr txBox="1"/>
          <p:nvPr/>
        </p:nvSpPr>
        <p:spPr>
          <a:xfrm>
            <a:off x="3048712" y="1030479"/>
            <a:ext cx="6097424" cy="2031325"/>
          </a:xfrm>
          <a:prstGeom prst="rect">
            <a:avLst/>
          </a:prstGeom>
          <a:noFill/>
        </p:spPr>
        <p:txBody>
          <a:bodyPr wrap="square">
            <a:spAutoFit/>
          </a:bodyPr>
          <a:lstStyle/>
          <a:p>
            <a:pPr algn="l">
              <a:buNone/>
            </a:pPr>
            <a:r>
              <a:rPr lang="en-US" b="1" i="0" u="none" strike="noStrike" dirty="0">
                <a:solidFill>
                  <a:srgbClr val="000000"/>
                </a:solidFill>
                <a:effectLst/>
              </a:rPr>
              <a:t>ANA by ELISA</a:t>
            </a:r>
          </a:p>
          <a:p>
            <a:pPr algn="l">
              <a:buNone/>
            </a:pPr>
            <a:endParaRPr lang="en-US" b="0" i="0" u="none" strike="noStrike" dirty="0">
              <a:solidFill>
                <a:srgbClr val="000000"/>
              </a:solidFill>
              <a:effectLst/>
            </a:endParaRPr>
          </a:p>
          <a:p>
            <a:pPr algn="l">
              <a:buFont typeface="Arial" panose="020B0604020202020204" pitchFamily="34" charset="0"/>
              <a:buChar char="•"/>
            </a:pPr>
            <a:r>
              <a:rPr lang="en-US" b="1" i="0" u="none" strike="noStrike" dirty="0">
                <a:solidFill>
                  <a:srgbClr val="000000"/>
                </a:solidFill>
                <a:effectLst/>
              </a:rPr>
              <a:t>ELISA is easier and more automated</a:t>
            </a:r>
            <a:r>
              <a:rPr lang="en-US" b="0" i="0" u="none" strike="noStrike" dirty="0">
                <a:solidFill>
                  <a:srgbClr val="000000"/>
                </a:solidFill>
                <a:effectLst/>
              </a:rPr>
              <a:t>, but it may </a:t>
            </a:r>
            <a:r>
              <a:rPr lang="en-US" b="1" i="0" u="none" strike="noStrike" dirty="0">
                <a:solidFill>
                  <a:srgbClr val="000000"/>
                </a:solidFill>
                <a:effectLst/>
              </a:rPr>
              <a:t>miss antibodies detected by IIFA</a:t>
            </a:r>
            <a:r>
              <a:rPr lang="en-US" b="0" i="0" u="none" strike="noStrike" dirty="0">
                <a:solidFill>
                  <a:srgbClr val="000000"/>
                </a:solidFill>
                <a:effectLst/>
              </a:rPr>
              <a:t>, which is why Indirect Immunofluorescence Assay on HEp-2 cells remains the </a:t>
            </a:r>
            <a:r>
              <a:rPr lang="en-US" b="1" i="0" u="none" strike="noStrike" dirty="0">
                <a:solidFill>
                  <a:srgbClr val="000000"/>
                </a:solidFill>
                <a:effectLst/>
              </a:rPr>
              <a:t>gold standard screening test for ANA</a:t>
            </a:r>
            <a:r>
              <a:rPr lang="en-US" b="0" i="0" u="none" strike="noStrike" dirty="0">
                <a:solidFill>
                  <a:srgbClr val="000000"/>
                </a:solidFill>
                <a:effectLst/>
              </a:rPr>
              <a:t>.</a:t>
            </a:r>
          </a:p>
          <a:p>
            <a:pPr algn="l">
              <a:buFont typeface="Arial" panose="020B0604020202020204" pitchFamily="34" charset="0"/>
              <a:buChar char="•"/>
            </a:pPr>
            <a:endParaRPr lang="en-US" b="0" i="0" u="none" strike="noStrike" dirty="0">
              <a:solidFill>
                <a:srgbClr val="000000"/>
              </a:solidFill>
              <a:effectLst/>
            </a:endParaRPr>
          </a:p>
        </p:txBody>
      </p:sp>
    </p:spTree>
    <p:extLst>
      <p:ext uri="{BB962C8B-B14F-4D97-AF65-F5344CB8AC3E}">
        <p14:creationId xmlns:p14="http://schemas.microsoft.com/office/powerpoint/2010/main" val="3692782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7EC1E-DF97-C5E0-9993-C4E01727F8D8}"/>
              </a:ext>
            </a:extLst>
          </p:cNvPr>
          <p:cNvSpPr>
            <a:spLocks noGrp="1"/>
          </p:cNvSpPr>
          <p:nvPr>
            <p:ph type="title"/>
          </p:nvPr>
        </p:nvSpPr>
        <p:spPr/>
        <p:txBody>
          <a:bodyPr/>
          <a:lstStyle/>
          <a:p>
            <a:r>
              <a:rPr lang="en-US" dirty="0"/>
              <a:t>CASE 1</a:t>
            </a:r>
          </a:p>
        </p:txBody>
      </p:sp>
      <p:sp>
        <p:nvSpPr>
          <p:cNvPr id="3" name="Content Placeholder 2">
            <a:extLst>
              <a:ext uri="{FF2B5EF4-FFF2-40B4-BE49-F238E27FC236}">
                <a16:creationId xmlns:a16="http://schemas.microsoft.com/office/drawing/2014/main" id="{60FC5E42-B79A-905F-EF81-29FB91744D12}"/>
              </a:ext>
            </a:extLst>
          </p:cNvPr>
          <p:cNvSpPr>
            <a:spLocks noGrp="1"/>
          </p:cNvSpPr>
          <p:nvPr>
            <p:ph idx="1"/>
          </p:nvPr>
        </p:nvSpPr>
        <p:spPr/>
        <p:txBody>
          <a:bodyPr/>
          <a:lstStyle/>
          <a:p>
            <a:r>
              <a:rPr lang="en-US" dirty="0"/>
              <a:t>A 54 year old male comes to your clinic for a positive ANA. He first presented with a rash, which was then confirmed to be contact dermatitis as per a highly reliable dermatologist. </a:t>
            </a:r>
          </a:p>
          <a:p>
            <a:r>
              <a:rPr lang="en-US" dirty="0"/>
              <a:t>PMH includes hypothyroidism, hypertension</a:t>
            </a:r>
          </a:p>
          <a:p>
            <a:r>
              <a:rPr lang="en-US" dirty="0"/>
              <a:t>Family history of Rheumatoid arthritis</a:t>
            </a:r>
          </a:p>
        </p:txBody>
      </p:sp>
    </p:spTree>
    <p:extLst>
      <p:ext uri="{BB962C8B-B14F-4D97-AF65-F5344CB8AC3E}">
        <p14:creationId xmlns:p14="http://schemas.microsoft.com/office/powerpoint/2010/main" val="1997193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2F4FD-05F5-7BCC-4C89-C5340F364B1E}"/>
              </a:ext>
            </a:extLst>
          </p:cNvPr>
          <p:cNvSpPr>
            <a:spLocks noGrp="1"/>
          </p:cNvSpPr>
          <p:nvPr>
            <p:ph type="title"/>
          </p:nvPr>
        </p:nvSpPr>
        <p:spPr/>
        <p:txBody>
          <a:bodyPr/>
          <a:lstStyle/>
          <a:p>
            <a:r>
              <a:rPr lang="en-US" dirty="0"/>
              <a:t>WHAT QUESTIONS WILL YOU ASK THE PATIENT? </a:t>
            </a:r>
          </a:p>
        </p:txBody>
      </p:sp>
      <p:sp>
        <p:nvSpPr>
          <p:cNvPr id="3" name="Content Placeholder 2">
            <a:extLst>
              <a:ext uri="{FF2B5EF4-FFF2-40B4-BE49-F238E27FC236}">
                <a16:creationId xmlns:a16="http://schemas.microsoft.com/office/drawing/2014/main" id="{C14ADF4D-0282-A84F-B2AC-3957376C5F5C}"/>
              </a:ext>
            </a:extLst>
          </p:cNvPr>
          <p:cNvSpPr>
            <a:spLocks noGrp="1"/>
          </p:cNvSpPr>
          <p:nvPr>
            <p:ph idx="1"/>
          </p:nvPr>
        </p:nvSpPr>
        <p:spPr/>
        <p:txBody>
          <a:bodyPr/>
          <a:lstStyle/>
          <a:p>
            <a:r>
              <a:rPr lang="en-US" dirty="0"/>
              <a:t>Fevers</a:t>
            </a:r>
          </a:p>
          <a:p>
            <a:r>
              <a:rPr lang="en-US" dirty="0"/>
              <a:t>Oral ulcers</a:t>
            </a:r>
          </a:p>
          <a:p>
            <a:r>
              <a:rPr lang="en-US" dirty="0"/>
              <a:t>Sicca symptoms</a:t>
            </a:r>
          </a:p>
          <a:p>
            <a:r>
              <a:rPr lang="en-US" dirty="0"/>
              <a:t>Raynaud’s</a:t>
            </a:r>
          </a:p>
          <a:p>
            <a:r>
              <a:rPr lang="en-US" dirty="0"/>
              <a:t>Photosensitivity</a:t>
            </a:r>
          </a:p>
          <a:p>
            <a:r>
              <a:rPr lang="en-US" dirty="0"/>
              <a:t>Joint pain and stiffness</a:t>
            </a:r>
          </a:p>
          <a:p>
            <a:r>
              <a:rPr lang="en-US" dirty="0"/>
              <a:t>Pleurisy </a:t>
            </a:r>
          </a:p>
          <a:p>
            <a:endParaRPr lang="en-US" dirty="0"/>
          </a:p>
        </p:txBody>
      </p:sp>
    </p:spTree>
    <p:extLst>
      <p:ext uri="{BB962C8B-B14F-4D97-AF65-F5344CB8AC3E}">
        <p14:creationId xmlns:p14="http://schemas.microsoft.com/office/powerpoint/2010/main" val="1711174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63AA5-4695-D3E0-92BF-D546B79ACEC3}"/>
              </a:ext>
            </a:extLst>
          </p:cNvPr>
          <p:cNvSpPr>
            <a:spLocks noGrp="1"/>
          </p:cNvSpPr>
          <p:nvPr>
            <p:ph type="title"/>
          </p:nvPr>
        </p:nvSpPr>
        <p:spPr/>
        <p:txBody>
          <a:bodyPr/>
          <a:lstStyle/>
          <a:p>
            <a:r>
              <a:rPr lang="en-US" dirty="0"/>
              <a:t>WHEN YOU EXAMINE THIS PATIENT, WHAT WILL YOU BE LOOKING FOR?</a:t>
            </a:r>
          </a:p>
        </p:txBody>
      </p:sp>
      <p:sp>
        <p:nvSpPr>
          <p:cNvPr id="3" name="Content Placeholder 2">
            <a:extLst>
              <a:ext uri="{FF2B5EF4-FFF2-40B4-BE49-F238E27FC236}">
                <a16:creationId xmlns:a16="http://schemas.microsoft.com/office/drawing/2014/main" id="{610558C2-CEB5-DC37-42F2-301F6F52A3B7}"/>
              </a:ext>
            </a:extLst>
          </p:cNvPr>
          <p:cNvSpPr>
            <a:spLocks noGrp="1"/>
          </p:cNvSpPr>
          <p:nvPr>
            <p:ph idx="1"/>
          </p:nvPr>
        </p:nvSpPr>
        <p:spPr/>
        <p:txBody>
          <a:bodyPr/>
          <a:lstStyle/>
          <a:p>
            <a:r>
              <a:rPr lang="en-US" dirty="0"/>
              <a:t>Rashes-scalp, </a:t>
            </a:r>
            <a:r>
              <a:rPr lang="en-US" dirty="0" err="1"/>
              <a:t>conchal</a:t>
            </a:r>
            <a:r>
              <a:rPr lang="en-US" dirty="0"/>
              <a:t> bowls, face, hands, lower legs</a:t>
            </a:r>
          </a:p>
          <a:p>
            <a:r>
              <a:rPr lang="en-US" dirty="0"/>
              <a:t>Alopecia</a:t>
            </a:r>
          </a:p>
          <a:p>
            <a:r>
              <a:rPr lang="en-US" dirty="0"/>
              <a:t>Oral ulcers</a:t>
            </a:r>
          </a:p>
          <a:p>
            <a:r>
              <a:rPr lang="en-US" dirty="0"/>
              <a:t>Murmur, pericardial rub</a:t>
            </a:r>
          </a:p>
          <a:p>
            <a:r>
              <a:rPr lang="en-US" dirty="0"/>
              <a:t>Diminished breath sounds</a:t>
            </a:r>
          </a:p>
          <a:p>
            <a:r>
              <a:rPr lang="en-US" dirty="0"/>
              <a:t>Synovitis</a:t>
            </a:r>
          </a:p>
          <a:p>
            <a:r>
              <a:rPr lang="en-US" dirty="0"/>
              <a:t>Muscle strength</a:t>
            </a:r>
          </a:p>
        </p:txBody>
      </p:sp>
    </p:spTree>
    <p:extLst>
      <p:ext uri="{BB962C8B-B14F-4D97-AF65-F5344CB8AC3E}">
        <p14:creationId xmlns:p14="http://schemas.microsoft.com/office/powerpoint/2010/main" val="1248692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B7CD5-5251-916B-7B9F-5EEC751F5713}"/>
              </a:ext>
            </a:extLst>
          </p:cNvPr>
          <p:cNvSpPr>
            <a:spLocks noGrp="1"/>
          </p:cNvSpPr>
          <p:nvPr>
            <p:ph type="title"/>
          </p:nvPr>
        </p:nvSpPr>
        <p:spPr/>
        <p:txBody>
          <a:bodyPr/>
          <a:lstStyle/>
          <a:p>
            <a:r>
              <a:rPr lang="en-US" dirty="0"/>
              <a:t>WHAT LAB TEST WILL YOU NOW ORDER?</a:t>
            </a:r>
          </a:p>
        </p:txBody>
      </p:sp>
      <p:sp>
        <p:nvSpPr>
          <p:cNvPr id="3" name="Content Placeholder 2">
            <a:extLst>
              <a:ext uri="{FF2B5EF4-FFF2-40B4-BE49-F238E27FC236}">
                <a16:creationId xmlns:a16="http://schemas.microsoft.com/office/drawing/2014/main" id="{B9BFACC1-9885-32E8-B588-10D190C631FD}"/>
              </a:ext>
            </a:extLst>
          </p:cNvPr>
          <p:cNvSpPr>
            <a:spLocks noGrp="1"/>
          </p:cNvSpPr>
          <p:nvPr>
            <p:ph idx="1"/>
          </p:nvPr>
        </p:nvSpPr>
        <p:spPr/>
        <p:txBody>
          <a:bodyPr/>
          <a:lstStyle/>
          <a:p>
            <a:r>
              <a:rPr lang="en-US" dirty="0"/>
              <a:t>Anti- </a:t>
            </a:r>
            <a:r>
              <a:rPr lang="en-US" dirty="0" err="1"/>
              <a:t>scl</a:t>
            </a:r>
            <a:r>
              <a:rPr lang="en-US" dirty="0"/>
              <a:t> 70</a:t>
            </a:r>
          </a:p>
          <a:p>
            <a:r>
              <a:rPr lang="en-US" dirty="0"/>
              <a:t>Anti- RNP</a:t>
            </a:r>
          </a:p>
          <a:p>
            <a:r>
              <a:rPr lang="en-US" dirty="0"/>
              <a:t>Anti-thyroglobulin</a:t>
            </a:r>
          </a:p>
          <a:p>
            <a:r>
              <a:rPr lang="en-US" dirty="0"/>
              <a:t>Anti-mitochondrial</a:t>
            </a:r>
          </a:p>
          <a:p>
            <a:endParaRPr lang="en-US" dirty="0"/>
          </a:p>
          <a:p>
            <a:r>
              <a:rPr lang="en-US" dirty="0"/>
              <a:t>Answer- anti-thyroglobulin antibodies</a:t>
            </a:r>
          </a:p>
          <a:p>
            <a:endParaRPr lang="en-US" dirty="0"/>
          </a:p>
        </p:txBody>
      </p:sp>
    </p:spTree>
    <p:extLst>
      <p:ext uri="{BB962C8B-B14F-4D97-AF65-F5344CB8AC3E}">
        <p14:creationId xmlns:p14="http://schemas.microsoft.com/office/powerpoint/2010/main" val="3448669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0536E2-7350-92F3-398C-956E3571421D}"/>
              </a:ext>
            </a:extLst>
          </p:cNvPr>
          <p:cNvPicPr>
            <a:picLocks noChangeAspect="1"/>
          </p:cNvPicPr>
          <p:nvPr/>
        </p:nvPicPr>
        <p:blipFill>
          <a:blip r:embed="rId2"/>
          <a:stretch>
            <a:fillRect/>
          </a:stretch>
        </p:blipFill>
        <p:spPr>
          <a:xfrm>
            <a:off x="2209800" y="766612"/>
            <a:ext cx="7772400" cy="5324775"/>
          </a:xfrm>
          <a:prstGeom prst="rect">
            <a:avLst/>
          </a:prstGeom>
        </p:spPr>
      </p:pic>
    </p:spTree>
    <p:extLst>
      <p:ext uri="{BB962C8B-B14F-4D97-AF65-F5344CB8AC3E}">
        <p14:creationId xmlns:p14="http://schemas.microsoft.com/office/powerpoint/2010/main" val="4156791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C37DB7-911F-F8C0-14A8-381F2FBEB87C}"/>
              </a:ext>
            </a:extLst>
          </p:cNvPr>
          <p:cNvPicPr>
            <a:picLocks noChangeAspect="1"/>
          </p:cNvPicPr>
          <p:nvPr/>
        </p:nvPicPr>
        <p:blipFill>
          <a:blip r:embed="rId2"/>
          <a:stretch>
            <a:fillRect/>
          </a:stretch>
        </p:blipFill>
        <p:spPr>
          <a:xfrm>
            <a:off x="1236133" y="1170774"/>
            <a:ext cx="8746067" cy="4747426"/>
          </a:xfrm>
          <a:prstGeom prst="rect">
            <a:avLst/>
          </a:prstGeom>
        </p:spPr>
      </p:pic>
    </p:spTree>
    <p:extLst>
      <p:ext uri="{BB962C8B-B14F-4D97-AF65-F5344CB8AC3E}">
        <p14:creationId xmlns:p14="http://schemas.microsoft.com/office/powerpoint/2010/main" val="3193313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27A46-E390-18C8-64C5-89A4AC2EAA68}"/>
              </a:ext>
            </a:extLst>
          </p:cNvPr>
          <p:cNvSpPr>
            <a:spLocks noGrp="1"/>
          </p:cNvSpPr>
          <p:nvPr>
            <p:ph type="title"/>
          </p:nvPr>
        </p:nvSpPr>
        <p:spPr/>
        <p:txBody>
          <a:bodyPr/>
          <a:lstStyle/>
          <a:p>
            <a:r>
              <a:rPr lang="en-US" dirty="0"/>
              <a:t>LETS DO A BIT STATS </a:t>
            </a:r>
          </a:p>
        </p:txBody>
      </p:sp>
      <p:sp>
        <p:nvSpPr>
          <p:cNvPr id="3" name="Content Placeholder 2">
            <a:extLst>
              <a:ext uri="{FF2B5EF4-FFF2-40B4-BE49-F238E27FC236}">
                <a16:creationId xmlns:a16="http://schemas.microsoft.com/office/drawing/2014/main" id="{1BBB807F-4E62-A30C-A07A-E67E55D3DBE3}"/>
              </a:ext>
            </a:extLst>
          </p:cNvPr>
          <p:cNvSpPr>
            <a:spLocks noGrp="1"/>
          </p:cNvSpPr>
          <p:nvPr>
            <p:ph idx="1"/>
          </p:nvPr>
        </p:nvSpPr>
        <p:spPr/>
        <p:txBody>
          <a:bodyPr/>
          <a:lstStyle/>
          <a:p>
            <a:r>
              <a:rPr lang="en-US" dirty="0"/>
              <a:t>How do you use likelihood ratio? Likelihood ratio x pretest odds= post</a:t>
            </a:r>
          </a:p>
          <a:p>
            <a:pPr marL="0" indent="0">
              <a:buNone/>
            </a:pPr>
            <a:r>
              <a:rPr lang="en-US" dirty="0"/>
              <a:t>test odds.  </a:t>
            </a:r>
          </a:p>
          <a:p>
            <a:pPr marL="0" indent="0">
              <a:buNone/>
            </a:pPr>
            <a:r>
              <a:rPr lang="en-US" dirty="0"/>
              <a:t>Positive likelihood ratio : Higher is better. Meaning LR &gt; 5 is a good test.</a:t>
            </a:r>
          </a:p>
          <a:p>
            <a:pPr marL="0" indent="0">
              <a:buNone/>
            </a:pPr>
            <a:r>
              <a:rPr lang="en-US" dirty="0"/>
              <a:t>Negative likelihood ratio : Lower is better. Meaning LR&lt; 0.2 is a good test </a:t>
            </a:r>
          </a:p>
          <a:p>
            <a:pPr marL="0" indent="0">
              <a:buNone/>
            </a:pPr>
            <a:r>
              <a:rPr lang="en-US" dirty="0"/>
              <a:t>If LR is 1 – test cannot be used to predict </a:t>
            </a:r>
          </a:p>
        </p:txBody>
      </p:sp>
    </p:spTree>
    <p:extLst>
      <p:ext uri="{BB962C8B-B14F-4D97-AF65-F5344CB8AC3E}">
        <p14:creationId xmlns:p14="http://schemas.microsoft.com/office/powerpoint/2010/main" val="2001444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5C7EB-C706-174A-8BDA-C4502B5552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E64B3A6-EBE7-520D-AF80-BE725211894F}"/>
              </a:ext>
            </a:extLst>
          </p:cNvPr>
          <p:cNvSpPr>
            <a:spLocks noGrp="1"/>
          </p:cNvSpPr>
          <p:nvPr>
            <p:ph idx="1"/>
          </p:nvPr>
        </p:nvSpPr>
        <p:spPr/>
        <p:txBody>
          <a:bodyPr/>
          <a:lstStyle/>
          <a:p>
            <a:pPr marL="0" indent="0">
              <a:buNone/>
            </a:pPr>
            <a:r>
              <a:rPr lang="en-US" dirty="0"/>
              <a:t>At an ANA cutoff of 1:80:</a:t>
            </a:r>
          </a:p>
          <a:p>
            <a:r>
              <a:rPr lang="en-US" dirty="0"/>
              <a:t>Sensitivity: 95% → detects most patients with Systemic Lupus Erythematosus</a:t>
            </a:r>
          </a:p>
          <a:p>
            <a:r>
              <a:rPr lang="en-US" dirty="0"/>
              <a:t>Specificity: 95%</a:t>
            </a:r>
          </a:p>
          <a:p>
            <a:r>
              <a:rPr lang="en-US" dirty="0"/>
              <a:t>From this we get likelihood ratios:</a:t>
            </a:r>
          </a:p>
          <a:p>
            <a:pPr marL="0" indent="0">
              <a:buNone/>
            </a:pPr>
            <a:r>
              <a:rPr lang="en-US" dirty="0"/>
              <a:t>Positive LR( TP/FP )( Sensitivity/ 1- specificity) = 19 → a positive test increases the chance of disease</a:t>
            </a:r>
          </a:p>
          <a:p>
            <a:pPr marL="0" indent="0">
              <a:buNone/>
            </a:pPr>
            <a:r>
              <a:rPr lang="en-US" dirty="0"/>
              <a:t>Negative LR( FN/TN )( 1- Sensitivity/ specificity) = 0.05 → a negative test strongly decreases the chance of disease</a:t>
            </a:r>
          </a:p>
          <a:p>
            <a:endParaRPr lang="en-US" dirty="0"/>
          </a:p>
        </p:txBody>
      </p:sp>
    </p:spTree>
    <p:extLst>
      <p:ext uri="{BB962C8B-B14F-4D97-AF65-F5344CB8AC3E}">
        <p14:creationId xmlns:p14="http://schemas.microsoft.com/office/powerpoint/2010/main" val="38101280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8623C-C497-79A5-BBDD-57A6A452310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F4FDCA8-2C7E-2637-B249-7FD8FCCB6BC3}"/>
              </a:ext>
            </a:extLst>
          </p:cNvPr>
          <p:cNvSpPr>
            <a:spLocks noGrp="1"/>
          </p:cNvSpPr>
          <p:nvPr>
            <p:ph idx="1"/>
          </p:nvPr>
        </p:nvSpPr>
        <p:spPr/>
        <p:txBody>
          <a:bodyPr>
            <a:normAutofit fontScale="25000" lnSpcReduction="20000"/>
          </a:bodyPr>
          <a:lstStyle/>
          <a:p>
            <a:endParaRPr lang="en-US" sz="4500" dirty="0"/>
          </a:p>
          <a:p>
            <a:r>
              <a:rPr lang="en-US" sz="7200" dirty="0"/>
              <a:t>Now let’s make an assumption that the pre test probability of lupus before testing is 1%. </a:t>
            </a:r>
          </a:p>
          <a:p>
            <a:pPr marL="0" indent="0">
              <a:buNone/>
            </a:pPr>
            <a:r>
              <a:rPr lang="en-US" sz="7200" dirty="0"/>
              <a:t>What the 1% really means</a:t>
            </a:r>
          </a:p>
          <a:p>
            <a:r>
              <a:rPr lang="en-US" sz="7200" dirty="0"/>
              <a:t>The 1% pre-test probability is an educational assumption representing a patient who has some symptoms suggestive of disease but not a high likelihood of Systemic Lupus Erythematosus.</a:t>
            </a:r>
          </a:p>
          <a:p>
            <a:pPr marL="0" indent="0">
              <a:buNone/>
            </a:pPr>
            <a:endParaRPr lang="en-US" sz="7200" dirty="0"/>
          </a:p>
          <a:p>
            <a:r>
              <a:rPr lang="en-US" sz="7200" dirty="0"/>
              <a:t>It’s chosen because:</a:t>
            </a:r>
          </a:p>
          <a:p>
            <a:r>
              <a:rPr lang="en-US" sz="7200" dirty="0"/>
              <a:t>General population prevalence ≈ 0.1%</a:t>
            </a:r>
          </a:p>
          <a:p>
            <a:r>
              <a:rPr lang="en-US" sz="7200" dirty="0"/>
              <a:t>If a patient has some suggestive symptoms, the probability rises a bit.</a:t>
            </a:r>
          </a:p>
          <a:p>
            <a:r>
              <a:rPr lang="en-US" sz="7200" dirty="0"/>
              <a:t>We often use 1% as a reasonable low-suspicion scenario to demonstrate how test interpretation works.</a:t>
            </a:r>
          </a:p>
          <a:p>
            <a:pPr marL="0" indent="0">
              <a:buNone/>
            </a:pPr>
            <a:endParaRPr lang="en-US" b="1" dirty="0"/>
          </a:p>
          <a:p>
            <a:endParaRPr lang="en-US" b="1" dirty="0"/>
          </a:p>
          <a:p>
            <a:endParaRPr lang="en-US" b="1" dirty="0"/>
          </a:p>
          <a:p>
            <a:pPr marL="0" indent="0">
              <a:buNone/>
            </a:pPr>
            <a:br>
              <a:rPr lang="en-US" dirty="0"/>
            </a:br>
            <a:endParaRPr lang="en-US" dirty="0"/>
          </a:p>
        </p:txBody>
      </p:sp>
    </p:spTree>
    <p:extLst>
      <p:ext uri="{BB962C8B-B14F-4D97-AF65-F5344CB8AC3E}">
        <p14:creationId xmlns:p14="http://schemas.microsoft.com/office/powerpoint/2010/main" val="258241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3E85EA-446F-5688-7D14-00F27CC3ECF6}"/>
              </a:ext>
            </a:extLst>
          </p:cNvPr>
          <p:cNvPicPr>
            <a:picLocks noChangeAspect="1"/>
          </p:cNvPicPr>
          <p:nvPr/>
        </p:nvPicPr>
        <p:blipFill>
          <a:blip r:embed="rId2"/>
          <a:stretch>
            <a:fillRect/>
          </a:stretch>
        </p:blipFill>
        <p:spPr>
          <a:xfrm>
            <a:off x="2209800" y="1505224"/>
            <a:ext cx="7772400" cy="3847552"/>
          </a:xfrm>
          <a:prstGeom prst="rect">
            <a:avLst/>
          </a:prstGeom>
        </p:spPr>
      </p:pic>
    </p:spTree>
    <p:extLst>
      <p:ext uri="{BB962C8B-B14F-4D97-AF65-F5344CB8AC3E}">
        <p14:creationId xmlns:p14="http://schemas.microsoft.com/office/powerpoint/2010/main" val="4724256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7770F-A41F-07E4-C445-D46A8A3E28B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489CB03-770E-E5D9-51D8-F17315E036C3}"/>
              </a:ext>
            </a:extLst>
          </p:cNvPr>
          <p:cNvSpPr>
            <a:spLocks noGrp="1"/>
          </p:cNvSpPr>
          <p:nvPr>
            <p:ph idx="1"/>
          </p:nvPr>
        </p:nvSpPr>
        <p:spPr/>
        <p:txBody>
          <a:bodyPr>
            <a:normAutofit fontScale="77500" lnSpcReduction="20000"/>
          </a:bodyPr>
          <a:lstStyle/>
          <a:p>
            <a:pPr marL="0" indent="0">
              <a:buNone/>
            </a:pPr>
            <a:endParaRPr lang="en-US" dirty="0"/>
          </a:p>
          <a:p>
            <a:r>
              <a:rPr lang="en-US" dirty="0"/>
              <a:t>What happens after the ANA result?</a:t>
            </a:r>
          </a:p>
          <a:p>
            <a:r>
              <a:rPr lang="en-US" dirty="0"/>
              <a:t>If ANA is NEGATIVE</a:t>
            </a:r>
          </a:p>
          <a:p>
            <a:r>
              <a:rPr lang="en-US" dirty="0"/>
              <a:t>Post-test odds( pretest odds X LR )( 0.01 X 0.05 =0.0005) become extremely small.</a:t>
            </a:r>
          </a:p>
          <a:p>
            <a:r>
              <a:rPr lang="en-US" dirty="0"/>
              <a:t>Meaning:</a:t>
            </a:r>
          </a:p>
          <a:p>
            <a:r>
              <a:rPr lang="en-US" dirty="0"/>
              <a:t>➡ Lupus is essentially ruled out</a:t>
            </a:r>
          </a:p>
          <a:p>
            <a:pPr marL="0" indent="0">
              <a:buNone/>
            </a:pPr>
            <a:br>
              <a:rPr lang="en-US" dirty="0"/>
            </a:br>
            <a:endParaRPr lang="en-US" dirty="0"/>
          </a:p>
          <a:p>
            <a:r>
              <a:rPr lang="en-US" dirty="0"/>
              <a:t>If ANA is POSITIVE</a:t>
            </a:r>
          </a:p>
          <a:p>
            <a:r>
              <a:rPr lang="en-US" dirty="0"/>
              <a:t>Post-test odds ( 0.01 X 19 )= 0.19 ≈ 1 in 5</a:t>
            </a:r>
          </a:p>
          <a:p>
            <a:r>
              <a:rPr lang="en-US" dirty="0"/>
              <a:t>Meaning:</a:t>
            </a:r>
          </a:p>
          <a:p>
            <a:r>
              <a:rPr lang="en-US" dirty="0"/>
              <a:t>➡ Still more likely the patient does NOT have lupus</a:t>
            </a:r>
          </a:p>
          <a:p>
            <a:endParaRPr lang="en-US" dirty="0"/>
          </a:p>
        </p:txBody>
      </p:sp>
    </p:spTree>
    <p:extLst>
      <p:ext uri="{BB962C8B-B14F-4D97-AF65-F5344CB8AC3E}">
        <p14:creationId xmlns:p14="http://schemas.microsoft.com/office/powerpoint/2010/main" val="533026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D675A-63CA-79C2-8D88-BF1C45F6A46A}"/>
              </a:ext>
            </a:extLst>
          </p:cNvPr>
          <p:cNvSpPr>
            <a:spLocks noGrp="1"/>
          </p:cNvSpPr>
          <p:nvPr>
            <p:ph type="title"/>
          </p:nvPr>
        </p:nvSpPr>
        <p:spPr/>
        <p:txBody>
          <a:bodyPr/>
          <a:lstStyle/>
          <a:p>
            <a:r>
              <a:rPr lang="en-US" dirty="0"/>
              <a:t>CASE 2</a:t>
            </a:r>
          </a:p>
        </p:txBody>
      </p:sp>
      <p:sp>
        <p:nvSpPr>
          <p:cNvPr id="3" name="Content Placeholder 2">
            <a:extLst>
              <a:ext uri="{FF2B5EF4-FFF2-40B4-BE49-F238E27FC236}">
                <a16:creationId xmlns:a16="http://schemas.microsoft.com/office/drawing/2014/main" id="{2F26EDF2-F7D0-D0B7-CDF0-D34E274EAD2E}"/>
              </a:ext>
            </a:extLst>
          </p:cNvPr>
          <p:cNvSpPr>
            <a:spLocks noGrp="1"/>
          </p:cNvSpPr>
          <p:nvPr>
            <p:ph idx="1"/>
          </p:nvPr>
        </p:nvSpPr>
        <p:spPr/>
        <p:txBody>
          <a:bodyPr/>
          <a:lstStyle/>
          <a:p>
            <a:r>
              <a:rPr lang="en-US" dirty="0"/>
              <a:t>32 year old female with</a:t>
            </a:r>
          </a:p>
          <a:p>
            <a:pPr marL="0" indent="0">
              <a:buNone/>
            </a:pPr>
            <a:r>
              <a:rPr lang="en-US" dirty="0"/>
              <a:t>Pericarditis :  chest pain worse when supine, EKG with diffuse ST elevation, PR depression, feeling better with NSAIDs and colchicine</a:t>
            </a:r>
          </a:p>
          <a:p>
            <a:pPr marL="0" indent="0">
              <a:buNone/>
            </a:pPr>
            <a:r>
              <a:rPr lang="en-US" dirty="0"/>
              <a:t>Also has fatigue, recurrent roof of the mouth ulcers, fatigue, arthralgias with morning stiffness in the hands, and a photosensitive rash</a:t>
            </a:r>
          </a:p>
          <a:p>
            <a:pPr marL="0" indent="0">
              <a:buNone/>
            </a:pPr>
            <a:endParaRPr lang="en-US" dirty="0"/>
          </a:p>
          <a:p>
            <a:pPr marL="0" indent="0">
              <a:buNone/>
            </a:pPr>
            <a:r>
              <a:rPr lang="en-US" dirty="0"/>
              <a:t>On exam she has many tender joints on the MCPs of </a:t>
            </a:r>
            <a:r>
              <a:rPr lang="en-US" dirty="0" err="1"/>
              <a:t>b/l</a:t>
            </a:r>
            <a:r>
              <a:rPr lang="en-US" dirty="0"/>
              <a:t> hands</a:t>
            </a:r>
          </a:p>
          <a:p>
            <a:pPr marL="0" indent="0">
              <a:buNone/>
            </a:pPr>
            <a:endParaRPr lang="en-US" dirty="0"/>
          </a:p>
          <a:p>
            <a:pPr marL="0" indent="0">
              <a:buNone/>
            </a:pPr>
            <a:r>
              <a:rPr lang="en-US" dirty="0"/>
              <a:t>Labs : normal CBC,CMP, But ANA is 1: 80</a:t>
            </a:r>
          </a:p>
        </p:txBody>
      </p:sp>
    </p:spTree>
    <p:extLst>
      <p:ext uri="{BB962C8B-B14F-4D97-AF65-F5344CB8AC3E}">
        <p14:creationId xmlns:p14="http://schemas.microsoft.com/office/powerpoint/2010/main" val="29321217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258407-3C68-6253-2DFE-B2875CCAF92E}"/>
              </a:ext>
            </a:extLst>
          </p:cNvPr>
          <p:cNvPicPr>
            <a:picLocks noChangeAspect="1"/>
          </p:cNvPicPr>
          <p:nvPr/>
        </p:nvPicPr>
        <p:blipFill>
          <a:blip r:embed="rId2"/>
          <a:stretch>
            <a:fillRect/>
          </a:stretch>
        </p:blipFill>
        <p:spPr>
          <a:xfrm>
            <a:off x="2209800" y="465551"/>
            <a:ext cx="7772400" cy="5926898"/>
          </a:xfrm>
          <a:prstGeom prst="rect">
            <a:avLst/>
          </a:prstGeom>
        </p:spPr>
      </p:pic>
    </p:spTree>
    <p:extLst>
      <p:ext uri="{BB962C8B-B14F-4D97-AF65-F5344CB8AC3E}">
        <p14:creationId xmlns:p14="http://schemas.microsoft.com/office/powerpoint/2010/main" val="3814236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A5B8DB-20DA-92AC-DAE1-AA0B95D89FEB}"/>
              </a:ext>
            </a:extLst>
          </p:cNvPr>
          <p:cNvPicPr>
            <a:picLocks noChangeAspect="1"/>
          </p:cNvPicPr>
          <p:nvPr/>
        </p:nvPicPr>
        <p:blipFill>
          <a:blip r:embed="rId2"/>
          <a:stretch>
            <a:fillRect/>
          </a:stretch>
        </p:blipFill>
        <p:spPr>
          <a:xfrm>
            <a:off x="2209800" y="873419"/>
            <a:ext cx="7772400" cy="5111162"/>
          </a:xfrm>
          <a:prstGeom prst="rect">
            <a:avLst/>
          </a:prstGeom>
        </p:spPr>
      </p:pic>
    </p:spTree>
    <p:extLst>
      <p:ext uri="{BB962C8B-B14F-4D97-AF65-F5344CB8AC3E}">
        <p14:creationId xmlns:p14="http://schemas.microsoft.com/office/powerpoint/2010/main" val="30875540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75DC377-076C-D7EC-16E8-EAC0924814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8650" y="93133"/>
            <a:ext cx="3721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50F6219-07A1-FA03-D8B2-9189608E4829}"/>
              </a:ext>
            </a:extLst>
          </p:cNvPr>
          <p:cNvSpPr txBox="1"/>
          <p:nvPr/>
        </p:nvSpPr>
        <p:spPr>
          <a:xfrm>
            <a:off x="237067" y="1513406"/>
            <a:ext cx="6096000" cy="4647426"/>
          </a:xfrm>
          <a:prstGeom prst="rect">
            <a:avLst/>
          </a:prstGeom>
          <a:noFill/>
        </p:spPr>
        <p:txBody>
          <a:bodyPr wrap="square">
            <a:spAutoFit/>
          </a:bodyPr>
          <a:lstStyle/>
          <a:p>
            <a:pPr>
              <a:buNone/>
            </a:pPr>
            <a:r>
              <a:rPr lang="en-US" sz="1800" dirty="0">
                <a:effectLst/>
                <a:latin typeface="GuardianSansGR"/>
              </a:rPr>
              <a:t>Acute cutaneous lupus erythematosus is defined as a maculopapular rash in a generalized or malar distribution (Figure A). Up to 50% of patients with SLE will have acute cutaneous lupus </a:t>
            </a:r>
            <a:r>
              <a:rPr lang="en-US" sz="1800" dirty="0" err="1">
                <a:effectLst/>
                <a:latin typeface="GuardianSansGR"/>
              </a:rPr>
              <a:t>ery</a:t>
            </a:r>
            <a:r>
              <a:rPr lang="en-US" sz="1800" dirty="0">
                <a:effectLst/>
                <a:latin typeface="GuardianSansGR"/>
              </a:rPr>
              <a:t>- </a:t>
            </a:r>
            <a:r>
              <a:rPr lang="en-US" sz="1800" dirty="0" err="1">
                <a:effectLst/>
                <a:latin typeface="GuardianSansGR"/>
              </a:rPr>
              <a:t>thematosus</a:t>
            </a:r>
            <a:r>
              <a:rPr lang="en-US" sz="1800" dirty="0">
                <a:effectLst/>
                <a:latin typeface="GuardianSansGR"/>
              </a:rPr>
              <a:t> sometime in their disease course.</a:t>
            </a:r>
            <a:endParaRPr lang="en-US" sz="800" dirty="0">
              <a:latin typeface="GuardianSansGR"/>
            </a:endParaRPr>
          </a:p>
          <a:p>
            <a:pPr>
              <a:buNone/>
            </a:pPr>
            <a:endParaRPr lang="en-US" sz="800" dirty="0">
              <a:effectLst/>
              <a:latin typeface="GuardianSansGR"/>
            </a:endParaRPr>
          </a:p>
          <a:p>
            <a:pPr>
              <a:buNone/>
            </a:pPr>
            <a:r>
              <a:rPr lang="en-US" sz="1800" dirty="0">
                <a:effectLst/>
                <a:latin typeface="GuardianSansGR"/>
              </a:rPr>
              <a:t>Subacute </a:t>
            </a:r>
            <a:r>
              <a:rPr lang="en-US" sz="1800" dirty="0" err="1">
                <a:effectLst/>
                <a:latin typeface="GuardianSansGR"/>
              </a:rPr>
              <a:t>cutane</a:t>
            </a:r>
            <a:r>
              <a:rPr lang="en-US" sz="1800" dirty="0">
                <a:effectLst/>
                <a:latin typeface="GuardianSansGR"/>
              </a:rPr>
              <a:t>- </a:t>
            </a:r>
            <a:r>
              <a:rPr lang="en-US" sz="1800" dirty="0" err="1">
                <a:effectLst/>
                <a:latin typeface="GuardianSansGR"/>
              </a:rPr>
              <a:t>ous</a:t>
            </a:r>
            <a:r>
              <a:rPr lang="en-US" sz="1800" dirty="0">
                <a:effectLst/>
                <a:latin typeface="GuardianSansGR"/>
              </a:rPr>
              <a:t> lupus erythematosus is a photosensitive annular or </a:t>
            </a:r>
            <a:r>
              <a:rPr lang="en-US" sz="1800" dirty="0" err="1">
                <a:effectLst/>
                <a:latin typeface="GuardianSansGR"/>
              </a:rPr>
              <a:t>papulosqua</a:t>
            </a:r>
            <a:r>
              <a:rPr lang="en-US" sz="1800" dirty="0">
                <a:effectLst/>
                <a:latin typeface="GuardianSansGR"/>
              </a:rPr>
              <a:t>- </a:t>
            </a:r>
            <a:r>
              <a:rPr lang="en-US" sz="1800" dirty="0" err="1">
                <a:effectLst/>
                <a:latin typeface="GuardianSansGR"/>
              </a:rPr>
              <a:t>mous</a:t>
            </a:r>
            <a:r>
              <a:rPr lang="en-US" sz="1800" dirty="0">
                <a:effectLst/>
                <a:latin typeface="GuardianSansGR"/>
              </a:rPr>
              <a:t> rash that affects 10% to 15% of people with SLE (Figure B). </a:t>
            </a:r>
          </a:p>
          <a:p>
            <a:pPr>
              <a:buNone/>
            </a:pPr>
            <a:endParaRPr lang="en-US" dirty="0">
              <a:latin typeface="GuardianSansGR"/>
            </a:endParaRPr>
          </a:p>
          <a:p>
            <a:pPr>
              <a:buNone/>
            </a:pPr>
            <a:r>
              <a:rPr lang="en-US" sz="1800" dirty="0">
                <a:effectLst/>
                <a:latin typeface="GuardianSansGR"/>
              </a:rPr>
              <a:t>The most common chronic cutaneous lupus erythematosus, discoid lupus, is defined by well-demarcated, scaly, erythematous mac- ules or papules that evolve into indurated circular plaques, often affecting the head and neck. </a:t>
            </a:r>
          </a:p>
          <a:p>
            <a:pPr>
              <a:buNone/>
            </a:pPr>
            <a:endParaRPr lang="en-US" dirty="0">
              <a:latin typeface="GuardianSansGR"/>
            </a:endParaRPr>
          </a:p>
          <a:p>
            <a:pPr>
              <a:buNone/>
            </a:pPr>
            <a:r>
              <a:rPr lang="en-US" sz="1800" dirty="0">
                <a:effectLst/>
                <a:latin typeface="GuardianSansGR"/>
              </a:rPr>
              <a:t>Discoid lupus may be associated with permanent hair loss due to scarring </a:t>
            </a:r>
            <a:endParaRPr lang="en-US" dirty="0">
              <a:effectLst/>
            </a:endParaRPr>
          </a:p>
        </p:txBody>
      </p:sp>
    </p:spTree>
    <p:extLst>
      <p:ext uri="{BB962C8B-B14F-4D97-AF65-F5344CB8AC3E}">
        <p14:creationId xmlns:p14="http://schemas.microsoft.com/office/powerpoint/2010/main" val="30008049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2CAAC9-50AD-8880-1A4A-6D315EC496CE}"/>
              </a:ext>
            </a:extLst>
          </p:cNvPr>
          <p:cNvPicPr>
            <a:picLocks noChangeAspect="1"/>
          </p:cNvPicPr>
          <p:nvPr/>
        </p:nvPicPr>
        <p:blipFill>
          <a:blip r:embed="rId2"/>
          <a:stretch>
            <a:fillRect/>
          </a:stretch>
        </p:blipFill>
        <p:spPr>
          <a:xfrm>
            <a:off x="2749848" y="0"/>
            <a:ext cx="6692303" cy="6858000"/>
          </a:xfrm>
          <a:prstGeom prst="rect">
            <a:avLst/>
          </a:prstGeom>
        </p:spPr>
      </p:pic>
    </p:spTree>
    <p:extLst>
      <p:ext uri="{BB962C8B-B14F-4D97-AF65-F5344CB8AC3E}">
        <p14:creationId xmlns:p14="http://schemas.microsoft.com/office/powerpoint/2010/main" val="2606433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B79798-C0C2-181A-05CD-D6DAEA524524}"/>
              </a:ext>
            </a:extLst>
          </p:cNvPr>
          <p:cNvPicPr>
            <a:picLocks noChangeAspect="1"/>
          </p:cNvPicPr>
          <p:nvPr/>
        </p:nvPicPr>
        <p:blipFill>
          <a:blip r:embed="rId2"/>
          <a:stretch>
            <a:fillRect/>
          </a:stretch>
        </p:blipFill>
        <p:spPr>
          <a:xfrm>
            <a:off x="990601" y="1035716"/>
            <a:ext cx="7772400" cy="3408947"/>
          </a:xfrm>
          <a:prstGeom prst="rect">
            <a:avLst/>
          </a:prstGeom>
        </p:spPr>
      </p:pic>
      <p:sp>
        <p:nvSpPr>
          <p:cNvPr id="4" name="TextBox 3">
            <a:extLst>
              <a:ext uri="{FF2B5EF4-FFF2-40B4-BE49-F238E27FC236}">
                <a16:creationId xmlns:a16="http://schemas.microsoft.com/office/drawing/2014/main" id="{4AB0D72F-710A-20E1-FA4A-8C2C12D7C788}"/>
              </a:ext>
            </a:extLst>
          </p:cNvPr>
          <p:cNvSpPr txBox="1"/>
          <p:nvPr/>
        </p:nvSpPr>
        <p:spPr>
          <a:xfrm rot="10800000" flipV="1">
            <a:off x="1464733" y="4444663"/>
            <a:ext cx="7679267" cy="1477328"/>
          </a:xfrm>
          <a:prstGeom prst="rect">
            <a:avLst/>
          </a:prstGeom>
          <a:noFill/>
        </p:spPr>
        <p:txBody>
          <a:bodyPr wrap="square">
            <a:spAutoFit/>
          </a:bodyPr>
          <a:lstStyle/>
          <a:p>
            <a:pPr>
              <a:buNone/>
            </a:pPr>
            <a:r>
              <a:rPr lang="en-US" sz="1800" dirty="0">
                <a:effectLst/>
                <a:latin typeface="OTNEJMQuadraat"/>
              </a:rPr>
              <a:t>In </a:t>
            </a:r>
            <a:r>
              <a:rPr lang="en-US" sz="1800" dirty="0" err="1">
                <a:effectLst/>
                <a:latin typeface="OTNEJMQuadraat"/>
              </a:rPr>
              <a:t>Jaccoud’s</a:t>
            </a:r>
            <a:r>
              <a:rPr lang="en-US" sz="1800" dirty="0">
                <a:effectLst/>
                <a:latin typeface="OTNEJMQuadraat"/>
              </a:rPr>
              <a:t> arthropathy, the deformities result mainly from soft-tissue abnormalities, such as laxity of ligaments, fibrosis of the capsule, and muscular imbalance, rather than from destruction of the bone of joints, as occurs in rheumatoid arthritis. The mainstay of the management of </a:t>
            </a:r>
            <a:r>
              <a:rPr lang="en-US" sz="1800" dirty="0" err="1">
                <a:effectLst/>
                <a:latin typeface="OTNEJMQuadraat"/>
              </a:rPr>
              <a:t>Jaccoud’s</a:t>
            </a:r>
            <a:r>
              <a:rPr lang="en-US" sz="1800" dirty="0">
                <a:effectLst/>
                <a:latin typeface="OTNEJMQuadraat"/>
              </a:rPr>
              <a:t> arthropathy includes physical therapy and the use of orthotic devices </a:t>
            </a:r>
            <a:endParaRPr lang="en-US" dirty="0"/>
          </a:p>
        </p:txBody>
      </p:sp>
    </p:spTree>
    <p:extLst>
      <p:ext uri="{BB962C8B-B14F-4D97-AF65-F5344CB8AC3E}">
        <p14:creationId xmlns:p14="http://schemas.microsoft.com/office/powerpoint/2010/main" val="25519525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8E0EC0-4FDC-2990-743C-2C69E4F98C09}"/>
              </a:ext>
            </a:extLst>
          </p:cNvPr>
          <p:cNvPicPr>
            <a:picLocks noChangeAspect="1"/>
          </p:cNvPicPr>
          <p:nvPr/>
        </p:nvPicPr>
        <p:blipFill>
          <a:blip r:embed="rId2"/>
          <a:stretch>
            <a:fillRect/>
          </a:stretch>
        </p:blipFill>
        <p:spPr>
          <a:xfrm>
            <a:off x="2209800" y="1737066"/>
            <a:ext cx="7772400" cy="3383867"/>
          </a:xfrm>
          <a:prstGeom prst="rect">
            <a:avLst/>
          </a:prstGeom>
        </p:spPr>
      </p:pic>
    </p:spTree>
    <p:extLst>
      <p:ext uri="{BB962C8B-B14F-4D97-AF65-F5344CB8AC3E}">
        <p14:creationId xmlns:p14="http://schemas.microsoft.com/office/powerpoint/2010/main" val="4247617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79F32F-BCA0-AB90-C6E5-15E24204AE14}"/>
              </a:ext>
            </a:extLst>
          </p:cNvPr>
          <p:cNvPicPr>
            <a:picLocks noChangeAspect="1"/>
          </p:cNvPicPr>
          <p:nvPr/>
        </p:nvPicPr>
        <p:blipFill>
          <a:blip r:embed="rId2"/>
          <a:stretch>
            <a:fillRect/>
          </a:stretch>
        </p:blipFill>
        <p:spPr>
          <a:xfrm>
            <a:off x="2782227" y="0"/>
            <a:ext cx="6627546" cy="6858000"/>
          </a:xfrm>
          <a:prstGeom prst="rect">
            <a:avLst/>
          </a:prstGeom>
        </p:spPr>
      </p:pic>
    </p:spTree>
    <p:extLst>
      <p:ext uri="{BB962C8B-B14F-4D97-AF65-F5344CB8AC3E}">
        <p14:creationId xmlns:p14="http://schemas.microsoft.com/office/powerpoint/2010/main" val="19062792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F6C425-5024-6D49-3D1C-606DF8906EC6}"/>
              </a:ext>
            </a:extLst>
          </p:cNvPr>
          <p:cNvPicPr>
            <a:picLocks noChangeAspect="1"/>
          </p:cNvPicPr>
          <p:nvPr/>
        </p:nvPicPr>
        <p:blipFill>
          <a:blip r:embed="rId2"/>
          <a:stretch>
            <a:fillRect/>
          </a:stretch>
        </p:blipFill>
        <p:spPr>
          <a:xfrm>
            <a:off x="2906763" y="0"/>
            <a:ext cx="6378473" cy="6858000"/>
          </a:xfrm>
          <a:prstGeom prst="rect">
            <a:avLst/>
          </a:prstGeom>
        </p:spPr>
      </p:pic>
    </p:spTree>
    <p:extLst>
      <p:ext uri="{BB962C8B-B14F-4D97-AF65-F5344CB8AC3E}">
        <p14:creationId xmlns:p14="http://schemas.microsoft.com/office/powerpoint/2010/main" val="1003522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CA9F5-960B-5BA4-20F0-FFFD3A17A8B3}"/>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8112ED89-34AC-BDD2-B398-0236FDEB5695}"/>
              </a:ext>
            </a:extLst>
          </p:cNvPr>
          <p:cNvSpPr>
            <a:spLocks noGrp="1"/>
          </p:cNvSpPr>
          <p:nvPr>
            <p:ph idx="1"/>
          </p:nvPr>
        </p:nvSpPr>
        <p:spPr/>
        <p:txBody>
          <a:bodyPr/>
          <a:lstStyle/>
          <a:p>
            <a:r>
              <a:rPr lang="en-US" dirty="0"/>
              <a:t>Epidemiology of systemic lupus</a:t>
            </a:r>
          </a:p>
          <a:p>
            <a:r>
              <a:rPr lang="en-US" dirty="0"/>
              <a:t>Understand the “ Positive ANA ” consult</a:t>
            </a:r>
          </a:p>
          <a:p>
            <a:r>
              <a:rPr lang="en-US" dirty="0"/>
              <a:t>Symptoms and signs of systemic lupus</a:t>
            </a:r>
          </a:p>
          <a:p>
            <a:r>
              <a:rPr lang="en-US" dirty="0"/>
              <a:t>Work up of systemic lupus</a:t>
            </a:r>
          </a:p>
          <a:p>
            <a:r>
              <a:rPr lang="en-US" dirty="0"/>
              <a:t>Comorbidities of systemic lupus</a:t>
            </a:r>
          </a:p>
        </p:txBody>
      </p:sp>
    </p:spTree>
    <p:extLst>
      <p:ext uri="{BB962C8B-B14F-4D97-AF65-F5344CB8AC3E}">
        <p14:creationId xmlns:p14="http://schemas.microsoft.com/office/powerpoint/2010/main" val="22010599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172498-98AF-1A22-F6F3-129A33B435D2}"/>
              </a:ext>
            </a:extLst>
          </p:cNvPr>
          <p:cNvPicPr>
            <a:picLocks noChangeAspect="1"/>
          </p:cNvPicPr>
          <p:nvPr/>
        </p:nvPicPr>
        <p:blipFill>
          <a:blip r:embed="rId2"/>
          <a:stretch>
            <a:fillRect/>
          </a:stretch>
        </p:blipFill>
        <p:spPr>
          <a:xfrm>
            <a:off x="2209800" y="670738"/>
            <a:ext cx="7772400" cy="5516523"/>
          </a:xfrm>
          <a:prstGeom prst="rect">
            <a:avLst/>
          </a:prstGeom>
        </p:spPr>
      </p:pic>
    </p:spTree>
    <p:extLst>
      <p:ext uri="{BB962C8B-B14F-4D97-AF65-F5344CB8AC3E}">
        <p14:creationId xmlns:p14="http://schemas.microsoft.com/office/powerpoint/2010/main" val="13912893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3E5915-AE0A-1F6A-8230-F85F9ABDB1B1}"/>
              </a:ext>
            </a:extLst>
          </p:cNvPr>
          <p:cNvPicPr>
            <a:picLocks noChangeAspect="1"/>
          </p:cNvPicPr>
          <p:nvPr/>
        </p:nvPicPr>
        <p:blipFill>
          <a:blip r:embed="rId2"/>
          <a:stretch>
            <a:fillRect/>
          </a:stretch>
        </p:blipFill>
        <p:spPr>
          <a:xfrm>
            <a:off x="2209800" y="2248151"/>
            <a:ext cx="7772400" cy="2361698"/>
          </a:xfrm>
          <a:prstGeom prst="rect">
            <a:avLst/>
          </a:prstGeom>
        </p:spPr>
      </p:pic>
      <p:pic>
        <p:nvPicPr>
          <p:cNvPr id="4" name="Picture 3">
            <a:extLst>
              <a:ext uri="{FF2B5EF4-FFF2-40B4-BE49-F238E27FC236}">
                <a16:creationId xmlns:a16="http://schemas.microsoft.com/office/drawing/2014/main" id="{365AF7DD-8BB1-2AF1-8362-190A2C7565A4}"/>
              </a:ext>
            </a:extLst>
          </p:cNvPr>
          <p:cNvPicPr>
            <a:picLocks noChangeAspect="1"/>
          </p:cNvPicPr>
          <p:nvPr/>
        </p:nvPicPr>
        <p:blipFill>
          <a:blip r:embed="rId3"/>
          <a:stretch>
            <a:fillRect/>
          </a:stretch>
        </p:blipFill>
        <p:spPr>
          <a:xfrm>
            <a:off x="2209800" y="252436"/>
            <a:ext cx="7772400" cy="1482025"/>
          </a:xfrm>
          <a:prstGeom prst="rect">
            <a:avLst/>
          </a:prstGeom>
        </p:spPr>
      </p:pic>
    </p:spTree>
    <p:extLst>
      <p:ext uri="{BB962C8B-B14F-4D97-AF65-F5344CB8AC3E}">
        <p14:creationId xmlns:p14="http://schemas.microsoft.com/office/powerpoint/2010/main" val="19837888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A69A5B-0AD9-7F0F-A46A-C537360092DD}"/>
              </a:ext>
            </a:extLst>
          </p:cNvPr>
          <p:cNvPicPr>
            <a:picLocks noChangeAspect="1"/>
          </p:cNvPicPr>
          <p:nvPr/>
        </p:nvPicPr>
        <p:blipFill>
          <a:blip r:embed="rId2"/>
          <a:stretch>
            <a:fillRect/>
          </a:stretch>
        </p:blipFill>
        <p:spPr>
          <a:xfrm>
            <a:off x="2209800" y="1473310"/>
            <a:ext cx="7772400" cy="3911380"/>
          </a:xfrm>
          <a:prstGeom prst="rect">
            <a:avLst/>
          </a:prstGeom>
        </p:spPr>
      </p:pic>
    </p:spTree>
    <p:extLst>
      <p:ext uri="{BB962C8B-B14F-4D97-AF65-F5344CB8AC3E}">
        <p14:creationId xmlns:p14="http://schemas.microsoft.com/office/powerpoint/2010/main" val="1554633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21BA0B-C8C6-DBE4-6DAD-227F96C081F3}"/>
              </a:ext>
            </a:extLst>
          </p:cNvPr>
          <p:cNvPicPr>
            <a:picLocks noChangeAspect="1"/>
          </p:cNvPicPr>
          <p:nvPr/>
        </p:nvPicPr>
        <p:blipFill>
          <a:blip r:embed="rId2"/>
          <a:stretch>
            <a:fillRect/>
          </a:stretch>
        </p:blipFill>
        <p:spPr>
          <a:xfrm>
            <a:off x="2209800" y="764047"/>
            <a:ext cx="7772400" cy="5329905"/>
          </a:xfrm>
          <a:prstGeom prst="rect">
            <a:avLst/>
          </a:prstGeom>
        </p:spPr>
      </p:pic>
    </p:spTree>
    <p:extLst>
      <p:ext uri="{BB962C8B-B14F-4D97-AF65-F5344CB8AC3E}">
        <p14:creationId xmlns:p14="http://schemas.microsoft.com/office/powerpoint/2010/main" val="1203732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8EA4CD-5CDC-6FB2-F4BE-0763CDF856D9}"/>
              </a:ext>
            </a:extLst>
          </p:cNvPr>
          <p:cNvPicPr>
            <a:picLocks noChangeAspect="1"/>
          </p:cNvPicPr>
          <p:nvPr/>
        </p:nvPicPr>
        <p:blipFill>
          <a:blip r:embed="rId2"/>
          <a:stretch>
            <a:fillRect/>
          </a:stretch>
        </p:blipFill>
        <p:spPr>
          <a:xfrm>
            <a:off x="0" y="496607"/>
            <a:ext cx="5130800" cy="6339615"/>
          </a:xfrm>
          <a:prstGeom prst="rect">
            <a:avLst/>
          </a:prstGeom>
        </p:spPr>
      </p:pic>
      <p:pic>
        <p:nvPicPr>
          <p:cNvPr id="4" name="Picture 3">
            <a:extLst>
              <a:ext uri="{FF2B5EF4-FFF2-40B4-BE49-F238E27FC236}">
                <a16:creationId xmlns:a16="http://schemas.microsoft.com/office/drawing/2014/main" id="{975E44A1-1992-02BB-E135-B5C8E11685E5}"/>
              </a:ext>
            </a:extLst>
          </p:cNvPr>
          <p:cNvPicPr>
            <a:picLocks noChangeAspect="1"/>
          </p:cNvPicPr>
          <p:nvPr/>
        </p:nvPicPr>
        <p:blipFill>
          <a:blip r:embed="rId3"/>
          <a:stretch>
            <a:fillRect/>
          </a:stretch>
        </p:blipFill>
        <p:spPr>
          <a:xfrm>
            <a:off x="6569342" y="897307"/>
            <a:ext cx="4368800" cy="3111500"/>
          </a:xfrm>
          <a:prstGeom prst="rect">
            <a:avLst/>
          </a:prstGeom>
        </p:spPr>
      </p:pic>
      <p:pic>
        <p:nvPicPr>
          <p:cNvPr id="6" name="Picture 5">
            <a:extLst>
              <a:ext uri="{FF2B5EF4-FFF2-40B4-BE49-F238E27FC236}">
                <a16:creationId xmlns:a16="http://schemas.microsoft.com/office/drawing/2014/main" id="{C4B1EF59-9FB0-E0D5-32D4-6D695DD0DE8F}"/>
              </a:ext>
            </a:extLst>
          </p:cNvPr>
          <p:cNvPicPr>
            <a:picLocks noChangeAspect="1"/>
          </p:cNvPicPr>
          <p:nvPr/>
        </p:nvPicPr>
        <p:blipFill>
          <a:blip r:embed="rId4"/>
          <a:stretch>
            <a:fillRect/>
          </a:stretch>
        </p:blipFill>
        <p:spPr>
          <a:xfrm>
            <a:off x="2789803" y="0"/>
            <a:ext cx="6353604" cy="504202"/>
          </a:xfrm>
          <a:prstGeom prst="rect">
            <a:avLst/>
          </a:prstGeom>
        </p:spPr>
      </p:pic>
      <p:pic>
        <p:nvPicPr>
          <p:cNvPr id="7" name="Picture 6">
            <a:extLst>
              <a:ext uri="{FF2B5EF4-FFF2-40B4-BE49-F238E27FC236}">
                <a16:creationId xmlns:a16="http://schemas.microsoft.com/office/drawing/2014/main" id="{2B1C7660-764D-AD67-400B-8A7285225526}"/>
              </a:ext>
            </a:extLst>
          </p:cNvPr>
          <p:cNvPicPr>
            <a:picLocks noChangeAspect="1"/>
          </p:cNvPicPr>
          <p:nvPr/>
        </p:nvPicPr>
        <p:blipFill>
          <a:blip r:embed="rId5"/>
          <a:stretch>
            <a:fillRect/>
          </a:stretch>
        </p:blipFill>
        <p:spPr>
          <a:xfrm>
            <a:off x="6344927" y="4751462"/>
            <a:ext cx="5490880" cy="1080806"/>
          </a:xfrm>
          <a:prstGeom prst="rect">
            <a:avLst/>
          </a:prstGeom>
        </p:spPr>
      </p:pic>
      <p:pic>
        <p:nvPicPr>
          <p:cNvPr id="8" name="Picture 7">
            <a:extLst>
              <a:ext uri="{FF2B5EF4-FFF2-40B4-BE49-F238E27FC236}">
                <a16:creationId xmlns:a16="http://schemas.microsoft.com/office/drawing/2014/main" id="{FE37D274-B888-AE11-D77C-D0B500BD8619}"/>
              </a:ext>
            </a:extLst>
          </p:cNvPr>
          <p:cNvPicPr>
            <a:picLocks noChangeAspect="1"/>
          </p:cNvPicPr>
          <p:nvPr/>
        </p:nvPicPr>
        <p:blipFill>
          <a:blip r:embed="rId6"/>
          <a:stretch>
            <a:fillRect/>
          </a:stretch>
        </p:blipFill>
        <p:spPr>
          <a:xfrm>
            <a:off x="9143407" y="6066923"/>
            <a:ext cx="2692400" cy="508000"/>
          </a:xfrm>
          <a:prstGeom prst="rect">
            <a:avLst/>
          </a:prstGeom>
        </p:spPr>
      </p:pic>
    </p:spTree>
    <p:extLst>
      <p:ext uri="{BB962C8B-B14F-4D97-AF65-F5344CB8AC3E}">
        <p14:creationId xmlns:p14="http://schemas.microsoft.com/office/powerpoint/2010/main" val="34039422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609513-586E-3241-95B0-92580B2D62E2}"/>
              </a:ext>
            </a:extLst>
          </p:cNvPr>
          <p:cNvPicPr>
            <a:picLocks noChangeAspect="1"/>
          </p:cNvPicPr>
          <p:nvPr/>
        </p:nvPicPr>
        <p:blipFill>
          <a:blip r:embed="rId2"/>
          <a:stretch>
            <a:fillRect/>
          </a:stretch>
        </p:blipFill>
        <p:spPr>
          <a:xfrm>
            <a:off x="2209800" y="906692"/>
            <a:ext cx="7772400" cy="5044615"/>
          </a:xfrm>
          <a:prstGeom prst="rect">
            <a:avLst/>
          </a:prstGeom>
        </p:spPr>
      </p:pic>
    </p:spTree>
    <p:extLst>
      <p:ext uri="{BB962C8B-B14F-4D97-AF65-F5344CB8AC3E}">
        <p14:creationId xmlns:p14="http://schemas.microsoft.com/office/powerpoint/2010/main" val="15846945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79643B-963D-834D-6C24-06371746E1DB}"/>
              </a:ext>
            </a:extLst>
          </p:cNvPr>
          <p:cNvPicPr>
            <a:picLocks noChangeAspect="1"/>
          </p:cNvPicPr>
          <p:nvPr/>
        </p:nvPicPr>
        <p:blipFill>
          <a:blip r:embed="rId2"/>
          <a:stretch>
            <a:fillRect/>
          </a:stretch>
        </p:blipFill>
        <p:spPr>
          <a:xfrm>
            <a:off x="2209800" y="2127348"/>
            <a:ext cx="7772400" cy="2603303"/>
          </a:xfrm>
          <a:prstGeom prst="rect">
            <a:avLst/>
          </a:prstGeom>
        </p:spPr>
      </p:pic>
      <p:sp>
        <p:nvSpPr>
          <p:cNvPr id="3" name="TextBox 2">
            <a:extLst>
              <a:ext uri="{FF2B5EF4-FFF2-40B4-BE49-F238E27FC236}">
                <a16:creationId xmlns:a16="http://schemas.microsoft.com/office/drawing/2014/main" id="{ED12F671-16AC-0E52-8D66-76BECEE6F1D2}"/>
              </a:ext>
            </a:extLst>
          </p:cNvPr>
          <p:cNvSpPr txBox="1"/>
          <p:nvPr/>
        </p:nvSpPr>
        <p:spPr>
          <a:xfrm>
            <a:off x="3486684" y="1316052"/>
            <a:ext cx="3743332" cy="646331"/>
          </a:xfrm>
          <a:prstGeom prst="rect">
            <a:avLst/>
          </a:prstGeom>
          <a:noFill/>
        </p:spPr>
        <p:txBody>
          <a:bodyPr wrap="none" rtlCol="0">
            <a:spAutoFit/>
          </a:bodyPr>
          <a:lstStyle/>
          <a:p>
            <a:r>
              <a:rPr lang="en-US" dirty="0"/>
              <a:t>WHAT TESTS WILL YOU ORDER NEXT ?</a:t>
            </a:r>
          </a:p>
          <a:p>
            <a:endParaRPr lang="en-US" dirty="0"/>
          </a:p>
        </p:txBody>
      </p:sp>
      <p:sp>
        <p:nvSpPr>
          <p:cNvPr id="4" name="TextBox 3">
            <a:extLst>
              <a:ext uri="{FF2B5EF4-FFF2-40B4-BE49-F238E27FC236}">
                <a16:creationId xmlns:a16="http://schemas.microsoft.com/office/drawing/2014/main" id="{17D83E66-3ADE-1521-F477-87AB37025629}"/>
              </a:ext>
            </a:extLst>
          </p:cNvPr>
          <p:cNvSpPr txBox="1"/>
          <p:nvPr/>
        </p:nvSpPr>
        <p:spPr>
          <a:xfrm>
            <a:off x="8494520" y="4922378"/>
            <a:ext cx="2786084" cy="369332"/>
          </a:xfrm>
          <a:prstGeom prst="rect">
            <a:avLst/>
          </a:prstGeom>
          <a:noFill/>
        </p:spPr>
        <p:txBody>
          <a:bodyPr wrap="none" rtlCol="0">
            <a:spAutoFit/>
          </a:bodyPr>
          <a:lstStyle/>
          <a:p>
            <a:r>
              <a:rPr lang="en-US" dirty="0"/>
              <a:t>EVERYTHING except h and l</a:t>
            </a:r>
          </a:p>
        </p:txBody>
      </p:sp>
    </p:spTree>
    <p:extLst>
      <p:ext uri="{BB962C8B-B14F-4D97-AF65-F5344CB8AC3E}">
        <p14:creationId xmlns:p14="http://schemas.microsoft.com/office/powerpoint/2010/main" val="18748801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0B8B24-A5B1-F565-46ED-CB4677287D6B}"/>
              </a:ext>
            </a:extLst>
          </p:cNvPr>
          <p:cNvPicPr>
            <a:picLocks noChangeAspect="1"/>
          </p:cNvPicPr>
          <p:nvPr/>
        </p:nvPicPr>
        <p:blipFill>
          <a:blip r:embed="rId2"/>
          <a:stretch>
            <a:fillRect/>
          </a:stretch>
        </p:blipFill>
        <p:spPr>
          <a:xfrm>
            <a:off x="2209800" y="1584257"/>
            <a:ext cx="7772400" cy="3689485"/>
          </a:xfrm>
          <a:prstGeom prst="rect">
            <a:avLst/>
          </a:prstGeom>
        </p:spPr>
      </p:pic>
      <p:sp>
        <p:nvSpPr>
          <p:cNvPr id="3" name="TextBox 2">
            <a:extLst>
              <a:ext uri="{FF2B5EF4-FFF2-40B4-BE49-F238E27FC236}">
                <a16:creationId xmlns:a16="http://schemas.microsoft.com/office/drawing/2014/main" id="{8881915B-90CE-BCF0-7BCD-437E0C0D84C5}"/>
              </a:ext>
            </a:extLst>
          </p:cNvPr>
          <p:cNvSpPr txBox="1"/>
          <p:nvPr/>
        </p:nvSpPr>
        <p:spPr>
          <a:xfrm>
            <a:off x="4674550" y="820396"/>
            <a:ext cx="3077381" cy="369332"/>
          </a:xfrm>
          <a:prstGeom prst="rect">
            <a:avLst/>
          </a:prstGeom>
          <a:noFill/>
        </p:spPr>
        <p:txBody>
          <a:bodyPr wrap="none" rtlCol="0">
            <a:spAutoFit/>
          </a:bodyPr>
          <a:lstStyle/>
          <a:p>
            <a:r>
              <a:rPr lang="en-US" dirty="0"/>
              <a:t>ROLE OF CERTAIN ANTIBODIES </a:t>
            </a:r>
          </a:p>
        </p:txBody>
      </p:sp>
    </p:spTree>
    <p:extLst>
      <p:ext uri="{BB962C8B-B14F-4D97-AF65-F5344CB8AC3E}">
        <p14:creationId xmlns:p14="http://schemas.microsoft.com/office/powerpoint/2010/main" val="42438718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292602-DBF0-80C4-FBD1-0ED0252C0BFC}"/>
              </a:ext>
            </a:extLst>
          </p:cNvPr>
          <p:cNvPicPr>
            <a:picLocks noChangeAspect="1"/>
          </p:cNvPicPr>
          <p:nvPr/>
        </p:nvPicPr>
        <p:blipFill>
          <a:blip r:embed="rId2"/>
          <a:stretch>
            <a:fillRect/>
          </a:stretch>
        </p:blipFill>
        <p:spPr>
          <a:xfrm>
            <a:off x="2209800" y="1211451"/>
            <a:ext cx="7772400" cy="4435098"/>
          </a:xfrm>
          <a:prstGeom prst="rect">
            <a:avLst/>
          </a:prstGeom>
        </p:spPr>
      </p:pic>
    </p:spTree>
    <p:extLst>
      <p:ext uri="{BB962C8B-B14F-4D97-AF65-F5344CB8AC3E}">
        <p14:creationId xmlns:p14="http://schemas.microsoft.com/office/powerpoint/2010/main" val="28859366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60826-4D9B-AC78-E627-ABCC36F6E00E}"/>
              </a:ext>
            </a:extLst>
          </p:cNvPr>
          <p:cNvSpPr>
            <a:spLocks noGrp="1"/>
          </p:cNvSpPr>
          <p:nvPr>
            <p:ph type="title"/>
          </p:nvPr>
        </p:nvSpPr>
        <p:spPr/>
        <p:txBody>
          <a:bodyPr/>
          <a:lstStyle/>
          <a:p>
            <a:r>
              <a:rPr lang="en-US" dirty="0"/>
              <a:t>CASE 3</a:t>
            </a:r>
          </a:p>
        </p:txBody>
      </p:sp>
      <p:sp>
        <p:nvSpPr>
          <p:cNvPr id="3" name="Content Placeholder 2">
            <a:extLst>
              <a:ext uri="{FF2B5EF4-FFF2-40B4-BE49-F238E27FC236}">
                <a16:creationId xmlns:a16="http://schemas.microsoft.com/office/drawing/2014/main" id="{F6FDDA71-BAEB-3590-AA34-531D5FDF37A7}"/>
              </a:ext>
            </a:extLst>
          </p:cNvPr>
          <p:cNvSpPr>
            <a:spLocks noGrp="1"/>
          </p:cNvSpPr>
          <p:nvPr>
            <p:ph idx="1"/>
          </p:nvPr>
        </p:nvSpPr>
        <p:spPr/>
        <p:txBody>
          <a:bodyPr/>
          <a:lstStyle/>
          <a:p>
            <a:r>
              <a:rPr lang="en-US" dirty="0"/>
              <a:t>A 24 year old woman presents for a positive ANA 1: 2560, speckled pattern, she approached her PCP for evaluation of fatigue.</a:t>
            </a:r>
          </a:p>
          <a:p>
            <a:r>
              <a:rPr lang="en-US" dirty="0"/>
              <a:t>Her PCP checked vitamin D and suggested replacement and her fatigue resolved.</a:t>
            </a:r>
          </a:p>
          <a:p>
            <a:r>
              <a:rPr lang="en-US" dirty="0"/>
              <a:t>But ANA </a:t>
            </a:r>
            <a:r>
              <a:rPr lang="en-US" dirty="0" err="1"/>
              <a:t>titre</a:t>
            </a:r>
            <a:r>
              <a:rPr lang="en-US" dirty="0"/>
              <a:t> being very high, she is sent to Rheumatology for further management.</a:t>
            </a:r>
          </a:p>
          <a:p>
            <a:r>
              <a:rPr lang="en-US" dirty="0"/>
              <a:t>Past medical history : unremarkable</a:t>
            </a:r>
          </a:p>
          <a:p>
            <a:r>
              <a:rPr lang="en-US" dirty="0"/>
              <a:t>Family history : sister has Lupus</a:t>
            </a:r>
          </a:p>
          <a:p>
            <a:endParaRPr lang="en-US" dirty="0"/>
          </a:p>
        </p:txBody>
      </p:sp>
    </p:spTree>
    <p:extLst>
      <p:ext uri="{BB962C8B-B14F-4D97-AF65-F5344CB8AC3E}">
        <p14:creationId xmlns:p14="http://schemas.microsoft.com/office/powerpoint/2010/main" val="708435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AA958-C2B4-F005-D424-26472E40DA7E}"/>
              </a:ext>
            </a:extLst>
          </p:cNvPr>
          <p:cNvSpPr>
            <a:spLocks noGrp="1"/>
          </p:cNvSpPr>
          <p:nvPr>
            <p:ph type="title"/>
          </p:nvPr>
        </p:nvSpPr>
        <p:spPr/>
        <p:txBody>
          <a:bodyPr/>
          <a:lstStyle/>
          <a:p>
            <a:r>
              <a:rPr lang="en-US" dirty="0"/>
              <a:t>EPIDEMIOLOGY</a:t>
            </a:r>
          </a:p>
        </p:txBody>
      </p:sp>
      <p:sp>
        <p:nvSpPr>
          <p:cNvPr id="3" name="Content Placeholder 2">
            <a:extLst>
              <a:ext uri="{FF2B5EF4-FFF2-40B4-BE49-F238E27FC236}">
                <a16:creationId xmlns:a16="http://schemas.microsoft.com/office/drawing/2014/main" id="{271EDC86-CC14-52CB-A7EA-D43EE5E04F1A}"/>
              </a:ext>
            </a:extLst>
          </p:cNvPr>
          <p:cNvSpPr>
            <a:spLocks noGrp="1"/>
          </p:cNvSpPr>
          <p:nvPr>
            <p:ph idx="1"/>
          </p:nvPr>
        </p:nvSpPr>
        <p:spPr/>
        <p:txBody>
          <a:bodyPr/>
          <a:lstStyle/>
          <a:p>
            <a:r>
              <a:rPr lang="en-US" dirty="0"/>
              <a:t>Prevalence : 50/100,000 worldwide</a:t>
            </a:r>
          </a:p>
          <a:p>
            <a:r>
              <a:rPr lang="en-US" dirty="0"/>
              <a:t>Incidence : 5/100,000 per year worldwide</a:t>
            </a:r>
          </a:p>
        </p:txBody>
      </p:sp>
    </p:spTree>
    <p:extLst>
      <p:ext uri="{BB962C8B-B14F-4D97-AF65-F5344CB8AC3E}">
        <p14:creationId xmlns:p14="http://schemas.microsoft.com/office/powerpoint/2010/main" val="23231120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507700-C2FA-D7F0-10FA-063A3CEE7BBC}"/>
              </a:ext>
            </a:extLst>
          </p:cNvPr>
          <p:cNvPicPr>
            <a:picLocks noChangeAspect="1"/>
          </p:cNvPicPr>
          <p:nvPr/>
        </p:nvPicPr>
        <p:blipFill>
          <a:blip r:embed="rId2"/>
          <a:stretch>
            <a:fillRect/>
          </a:stretch>
        </p:blipFill>
        <p:spPr>
          <a:xfrm>
            <a:off x="2209800" y="1574120"/>
            <a:ext cx="7772400" cy="3709760"/>
          </a:xfrm>
          <a:prstGeom prst="rect">
            <a:avLst/>
          </a:prstGeom>
        </p:spPr>
      </p:pic>
    </p:spTree>
    <p:extLst>
      <p:ext uri="{BB962C8B-B14F-4D97-AF65-F5344CB8AC3E}">
        <p14:creationId xmlns:p14="http://schemas.microsoft.com/office/powerpoint/2010/main" val="38344442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248BBB-BEFC-D656-E622-F4DB50275015}"/>
              </a:ext>
            </a:extLst>
          </p:cNvPr>
          <p:cNvPicPr>
            <a:picLocks noChangeAspect="1"/>
          </p:cNvPicPr>
          <p:nvPr/>
        </p:nvPicPr>
        <p:blipFill>
          <a:blip r:embed="rId2"/>
          <a:stretch>
            <a:fillRect/>
          </a:stretch>
        </p:blipFill>
        <p:spPr>
          <a:xfrm>
            <a:off x="2209800" y="919672"/>
            <a:ext cx="7772400" cy="5018656"/>
          </a:xfrm>
          <a:prstGeom prst="rect">
            <a:avLst/>
          </a:prstGeom>
        </p:spPr>
      </p:pic>
    </p:spTree>
    <p:extLst>
      <p:ext uri="{BB962C8B-B14F-4D97-AF65-F5344CB8AC3E}">
        <p14:creationId xmlns:p14="http://schemas.microsoft.com/office/powerpoint/2010/main" val="6596357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30FE68-8FBA-96AA-3C5F-1C5DEFB82994}"/>
              </a:ext>
            </a:extLst>
          </p:cNvPr>
          <p:cNvPicPr>
            <a:picLocks noChangeAspect="1"/>
          </p:cNvPicPr>
          <p:nvPr/>
        </p:nvPicPr>
        <p:blipFill>
          <a:blip r:embed="rId2"/>
          <a:stretch>
            <a:fillRect/>
          </a:stretch>
        </p:blipFill>
        <p:spPr>
          <a:xfrm>
            <a:off x="210085" y="702268"/>
            <a:ext cx="7772400" cy="3932314"/>
          </a:xfrm>
          <a:prstGeom prst="rect">
            <a:avLst/>
          </a:prstGeom>
        </p:spPr>
      </p:pic>
      <p:pic>
        <p:nvPicPr>
          <p:cNvPr id="3" name="Picture 2">
            <a:extLst>
              <a:ext uri="{FF2B5EF4-FFF2-40B4-BE49-F238E27FC236}">
                <a16:creationId xmlns:a16="http://schemas.microsoft.com/office/drawing/2014/main" id="{6633285A-774D-D1C6-5E4F-49524D1F175F}"/>
              </a:ext>
            </a:extLst>
          </p:cNvPr>
          <p:cNvPicPr>
            <a:picLocks noChangeAspect="1"/>
          </p:cNvPicPr>
          <p:nvPr/>
        </p:nvPicPr>
        <p:blipFill>
          <a:blip r:embed="rId3"/>
          <a:stretch>
            <a:fillRect/>
          </a:stretch>
        </p:blipFill>
        <p:spPr>
          <a:xfrm>
            <a:off x="329725" y="131326"/>
            <a:ext cx="7772400" cy="493652"/>
          </a:xfrm>
          <a:prstGeom prst="rect">
            <a:avLst/>
          </a:prstGeom>
        </p:spPr>
      </p:pic>
      <p:sp>
        <p:nvSpPr>
          <p:cNvPr id="7" name="TextBox 6">
            <a:extLst>
              <a:ext uri="{FF2B5EF4-FFF2-40B4-BE49-F238E27FC236}">
                <a16:creationId xmlns:a16="http://schemas.microsoft.com/office/drawing/2014/main" id="{F50349C2-22F2-F6FD-16FA-CCDF6AEA1831}"/>
              </a:ext>
            </a:extLst>
          </p:cNvPr>
          <p:cNvSpPr txBox="1"/>
          <p:nvPr/>
        </p:nvSpPr>
        <p:spPr>
          <a:xfrm>
            <a:off x="1322462" y="4869883"/>
            <a:ext cx="6097424" cy="1754326"/>
          </a:xfrm>
          <a:prstGeom prst="rect">
            <a:avLst/>
          </a:prstGeom>
          <a:noFill/>
        </p:spPr>
        <p:txBody>
          <a:bodyPr wrap="square">
            <a:spAutoFit/>
          </a:bodyPr>
          <a:lstStyle/>
          <a:p>
            <a:r>
              <a:rPr lang="en-US" b="1" i="0" u="none" strike="noStrike" dirty="0">
                <a:solidFill>
                  <a:srgbClr val="000000"/>
                </a:solidFill>
                <a:effectLst/>
              </a:rPr>
              <a:t>Michael R. Arbuckle study published in the The New England Journal of Medicine</a:t>
            </a:r>
            <a:r>
              <a:rPr lang="en-US" b="0" i="0" u="none" strike="noStrike" dirty="0">
                <a:solidFill>
                  <a:srgbClr val="000000"/>
                </a:solidFill>
                <a:effectLst/>
                <a:latin typeface="-webkit-standard"/>
              </a:rPr>
              <a:t> is a classic paper - about the </a:t>
            </a:r>
            <a:r>
              <a:rPr lang="en-US" b="1" i="0" u="none" strike="noStrike" dirty="0">
                <a:solidFill>
                  <a:srgbClr val="000000"/>
                </a:solidFill>
                <a:effectLst/>
              </a:rPr>
              <a:t>preclinical phase of Systemic Lupus Erythematosus</a:t>
            </a:r>
            <a:r>
              <a:rPr lang="en-US" b="0" i="0" u="none" strike="noStrike" dirty="0">
                <a:solidFill>
                  <a:srgbClr val="000000"/>
                </a:solidFill>
                <a:effectLst/>
                <a:latin typeface="-webkit-standard"/>
              </a:rPr>
              <a:t>. The study used samples from the </a:t>
            </a:r>
            <a:r>
              <a:rPr lang="en-US" b="1" i="0" u="none" strike="noStrike" dirty="0">
                <a:solidFill>
                  <a:srgbClr val="000000"/>
                </a:solidFill>
                <a:effectLst/>
              </a:rPr>
              <a:t>U.S. Department of Defense Serum Repository</a:t>
            </a:r>
            <a:r>
              <a:rPr lang="en-US" b="0" i="0" u="none" strike="noStrike" dirty="0">
                <a:solidFill>
                  <a:srgbClr val="000000"/>
                </a:solidFill>
                <a:effectLst/>
                <a:latin typeface="-webkit-standard"/>
              </a:rPr>
              <a:t>, which contains millions of stored serum samples from military personnel.</a:t>
            </a:r>
            <a:endParaRPr lang="en-US" dirty="0"/>
          </a:p>
        </p:txBody>
      </p:sp>
    </p:spTree>
    <p:extLst>
      <p:ext uri="{BB962C8B-B14F-4D97-AF65-F5344CB8AC3E}">
        <p14:creationId xmlns:p14="http://schemas.microsoft.com/office/powerpoint/2010/main" val="24845206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6EB0E-D5FB-81EA-07CB-074A383CB298}"/>
              </a:ext>
            </a:extLst>
          </p:cNvPr>
          <p:cNvSpPr>
            <a:spLocks noGrp="1"/>
          </p:cNvSpPr>
          <p:nvPr>
            <p:ph type="title"/>
          </p:nvPr>
        </p:nvSpPr>
        <p:spPr/>
        <p:txBody>
          <a:bodyPr/>
          <a:lstStyle/>
          <a:p>
            <a:r>
              <a:rPr lang="en-US" dirty="0"/>
              <a:t>Lupus begins immunologically years before it becomes clinically apparent </a:t>
            </a:r>
          </a:p>
        </p:txBody>
      </p:sp>
      <p:sp>
        <p:nvSpPr>
          <p:cNvPr id="3" name="Content Placeholder 2">
            <a:extLst>
              <a:ext uri="{FF2B5EF4-FFF2-40B4-BE49-F238E27FC236}">
                <a16:creationId xmlns:a16="http://schemas.microsoft.com/office/drawing/2014/main" id="{BC3DC3CA-B00C-8CC8-4737-E0A3070DBB64}"/>
              </a:ext>
            </a:extLst>
          </p:cNvPr>
          <p:cNvSpPr>
            <a:spLocks noGrp="1"/>
          </p:cNvSpPr>
          <p:nvPr>
            <p:ph idx="1"/>
          </p:nvPr>
        </p:nvSpPr>
        <p:spPr/>
        <p:txBody>
          <a:bodyPr>
            <a:normAutofit/>
          </a:bodyPr>
          <a:lstStyle/>
          <a:p>
            <a:endParaRPr lang="en-US" b="1" dirty="0"/>
          </a:p>
          <a:p>
            <a:r>
              <a:rPr lang="en-US" dirty="0"/>
              <a:t>Lupus does not start suddenly. Autoantibodies appear years before clinical lupus.</a:t>
            </a:r>
          </a:p>
          <a:p>
            <a:r>
              <a:rPr lang="en-US" dirty="0"/>
              <a:t>Autoantibodies can be detected years before symptoms appear.</a:t>
            </a:r>
          </a:p>
          <a:p>
            <a:r>
              <a:rPr lang="en-US" dirty="0"/>
              <a:t>Mean time before diagnosis is 3.3 years and in some cases they appeared up to 9 years earlier.</a:t>
            </a:r>
          </a:p>
          <a:p>
            <a:endParaRPr lang="en-US" b="1" dirty="0"/>
          </a:p>
          <a:p>
            <a:endParaRPr lang="en-US" dirty="0"/>
          </a:p>
          <a:p>
            <a:endParaRPr lang="en-US" dirty="0"/>
          </a:p>
        </p:txBody>
      </p:sp>
    </p:spTree>
    <p:extLst>
      <p:ext uri="{BB962C8B-B14F-4D97-AF65-F5344CB8AC3E}">
        <p14:creationId xmlns:p14="http://schemas.microsoft.com/office/powerpoint/2010/main" val="28031565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D97EC-52F9-ACF4-5A38-EC8E1F05D9F9}"/>
              </a:ext>
            </a:extLst>
          </p:cNvPr>
          <p:cNvSpPr>
            <a:spLocks noGrp="1"/>
          </p:cNvSpPr>
          <p:nvPr>
            <p:ph type="title"/>
          </p:nvPr>
        </p:nvSpPr>
        <p:spPr/>
        <p:txBody>
          <a:bodyPr>
            <a:normAutofit fontScale="90000"/>
          </a:bodyPr>
          <a:lstStyle/>
          <a:p>
            <a:r>
              <a:rPr lang="en-US" b="1" dirty="0"/>
              <a:t>Antibodies appear in a predictable sequence</a:t>
            </a:r>
            <a:br>
              <a:rPr lang="en-US" b="1" dirty="0"/>
            </a:br>
            <a:endParaRPr lang="en-US" dirty="0"/>
          </a:p>
        </p:txBody>
      </p:sp>
      <p:sp>
        <p:nvSpPr>
          <p:cNvPr id="3" name="Content Placeholder 2">
            <a:extLst>
              <a:ext uri="{FF2B5EF4-FFF2-40B4-BE49-F238E27FC236}">
                <a16:creationId xmlns:a16="http://schemas.microsoft.com/office/drawing/2014/main" id="{F406E7CC-2AB9-AF29-E5B6-BD50E9167116}"/>
              </a:ext>
            </a:extLst>
          </p:cNvPr>
          <p:cNvSpPr>
            <a:spLocks noGrp="1"/>
          </p:cNvSpPr>
          <p:nvPr>
            <p:ph idx="1"/>
          </p:nvPr>
        </p:nvSpPr>
        <p:spPr/>
        <p:txBody>
          <a:bodyPr>
            <a:normAutofit fontScale="55000" lnSpcReduction="20000"/>
          </a:bodyPr>
          <a:lstStyle/>
          <a:p>
            <a:pPr marL="0" indent="0">
              <a:buNone/>
            </a:pPr>
            <a:br>
              <a:rPr lang="en-US" dirty="0"/>
            </a:br>
            <a:r>
              <a:rPr lang="en-US" dirty="0"/>
              <a:t>Early antibodies:</a:t>
            </a:r>
          </a:p>
          <a:p>
            <a:r>
              <a:rPr lang="en-US" b="1" dirty="0"/>
              <a:t>Antinuclear Antibody (ANA)</a:t>
            </a:r>
            <a:endParaRPr lang="en-US" dirty="0"/>
          </a:p>
          <a:p>
            <a:r>
              <a:rPr lang="en-US" b="1" dirty="0"/>
              <a:t>Anti-Ro (SSA)</a:t>
            </a:r>
            <a:endParaRPr lang="en-US" dirty="0"/>
          </a:p>
          <a:p>
            <a:r>
              <a:rPr lang="en-US" b="1" dirty="0"/>
              <a:t>Antiphospholipid antibodies</a:t>
            </a:r>
          </a:p>
          <a:p>
            <a:pPr marL="0" indent="0">
              <a:buNone/>
            </a:pPr>
            <a:endParaRPr lang="en-US" dirty="0"/>
          </a:p>
          <a:p>
            <a:pPr marL="0" indent="0">
              <a:buNone/>
            </a:pPr>
            <a:r>
              <a:rPr lang="en-US" dirty="0"/>
              <a:t>Later antibodies (closer to disease onset):</a:t>
            </a:r>
          </a:p>
          <a:p>
            <a:r>
              <a:rPr lang="en-US" b="1" dirty="0"/>
              <a:t>Anti–double-stranded DNA antibodies</a:t>
            </a:r>
            <a:endParaRPr lang="en-US" dirty="0"/>
          </a:p>
          <a:p>
            <a:r>
              <a:rPr lang="en-US" b="1" dirty="0"/>
              <a:t>Anti-Smith antibodies</a:t>
            </a:r>
            <a:endParaRPr lang="en-US" dirty="0"/>
          </a:p>
          <a:p>
            <a:r>
              <a:rPr lang="en-US" dirty="0"/>
              <a:t>This shows </a:t>
            </a:r>
            <a:r>
              <a:rPr lang="en-US" b="1" dirty="0"/>
              <a:t>progressive epitope spreading</a:t>
            </a:r>
            <a:r>
              <a:rPr lang="en-US" dirty="0"/>
              <a:t> before clinical disease</a:t>
            </a:r>
          </a:p>
          <a:p>
            <a:pPr marL="0" indent="0">
              <a:buNone/>
            </a:pPr>
            <a:endParaRPr lang="en-US" dirty="0"/>
          </a:p>
          <a:p>
            <a:pPr marL="0" indent="0">
              <a:buNone/>
            </a:pPr>
            <a:r>
              <a:rPr lang="en-US" b="1" dirty="0"/>
              <a:t> Number of antibodies increases over time</a:t>
            </a:r>
            <a:endParaRPr lang="en-US" dirty="0"/>
          </a:p>
          <a:p>
            <a:r>
              <a:rPr lang="en-US" dirty="0"/>
              <a:t>Early stage: </a:t>
            </a:r>
            <a:r>
              <a:rPr lang="en-US" b="1" dirty="0"/>
              <a:t>1 autoantibody</a:t>
            </a:r>
            <a:endParaRPr lang="en-US" dirty="0"/>
          </a:p>
          <a:p>
            <a:r>
              <a:rPr lang="en-US" dirty="0"/>
              <a:t>Closer to diagnosis: </a:t>
            </a:r>
            <a:r>
              <a:rPr lang="en-US" b="1" dirty="0"/>
              <a:t>multiple antibodies</a:t>
            </a:r>
            <a:endParaRPr lang="en-US" dirty="0"/>
          </a:p>
          <a:p>
            <a:r>
              <a:rPr lang="en-US" dirty="0"/>
              <a:t>Indicates </a:t>
            </a:r>
            <a:r>
              <a:rPr lang="en-US" b="1" dirty="0"/>
              <a:t>evolving immune dysregulation</a:t>
            </a:r>
          </a:p>
          <a:p>
            <a:endParaRPr lang="en-US" dirty="0"/>
          </a:p>
        </p:txBody>
      </p:sp>
    </p:spTree>
    <p:extLst>
      <p:ext uri="{BB962C8B-B14F-4D97-AF65-F5344CB8AC3E}">
        <p14:creationId xmlns:p14="http://schemas.microsoft.com/office/powerpoint/2010/main" val="36538766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724F95-C2E2-33EF-2962-34581C9F0C65}"/>
              </a:ext>
            </a:extLst>
          </p:cNvPr>
          <p:cNvSpPr txBox="1"/>
          <p:nvPr/>
        </p:nvSpPr>
        <p:spPr>
          <a:xfrm>
            <a:off x="3048712" y="1999975"/>
            <a:ext cx="6097424" cy="3139321"/>
          </a:xfrm>
          <a:prstGeom prst="rect">
            <a:avLst/>
          </a:prstGeom>
          <a:noFill/>
        </p:spPr>
        <p:txBody>
          <a:bodyPr wrap="square">
            <a:spAutoFit/>
          </a:bodyPr>
          <a:lstStyle/>
          <a:p>
            <a:r>
              <a:rPr lang="en-US" b="1" dirty="0"/>
              <a:t> Important clinical lesson</a:t>
            </a:r>
          </a:p>
          <a:p>
            <a:br>
              <a:rPr lang="en-US" dirty="0"/>
            </a:br>
            <a:r>
              <a:rPr lang="en-US" b="1" dirty="0"/>
              <a:t>A positive ANA alone does not equal lupus.</a:t>
            </a:r>
            <a:endParaRPr lang="en-US" dirty="0"/>
          </a:p>
          <a:p>
            <a:r>
              <a:rPr lang="en-US" dirty="0"/>
              <a:t>Because antibodies may be present </a:t>
            </a:r>
            <a:r>
              <a:rPr lang="en-US" b="1" dirty="0"/>
              <a:t>years before disease develops</a:t>
            </a:r>
            <a:r>
              <a:rPr lang="en-US" dirty="0"/>
              <a:t>.</a:t>
            </a:r>
          </a:p>
          <a:p>
            <a:endParaRPr lang="en-US" dirty="0"/>
          </a:p>
          <a:p>
            <a:r>
              <a:rPr lang="en-US" b="1" dirty="0"/>
              <a:t>Concept of “preclinical lupus”</a:t>
            </a:r>
            <a:br>
              <a:rPr lang="en-US" dirty="0"/>
            </a:br>
            <a:r>
              <a:rPr lang="en-US" dirty="0"/>
              <a:t>This study established the idea that lupus has a </a:t>
            </a:r>
            <a:r>
              <a:rPr lang="en-US" b="1" dirty="0"/>
              <a:t>long silent autoimmune phase</a:t>
            </a:r>
            <a:r>
              <a:rPr lang="en-US" dirty="0"/>
              <a:t> before clinical manifestations.</a:t>
            </a:r>
          </a:p>
          <a:p>
            <a:br>
              <a:rPr lang="en-US" dirty="0"/>
            </a:br>
            <a:endParaRPr lang="en-US" dirty="0"/>
          </a:p>
        </p:txBody>
      </p:sp>
    </p:spTree>
    <p:extLst>
      <p:ext uri="{BB962C8B-B14F-4D97-AF65-F5344CB8AC3E}">
        <p14:creationId xmlns:p14="http://schemas.microsoft.com/office/powerpoint/2010/main" val="20377576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FA92E-E00B-431D-8CBF-FF9E31C1408F}"/>
              </a:ext>
            </a:extLst>
          </p:cNvPr>
          <p:cNvSpPr>
            <a:spLocks noGrp="1"/>
          </p:cNvSpPr>
          <p:nvPr>
            <p:ph type="title"/>
          </p:nvPr>
        </p:nvSpPr>
        <p:spPr/>
        <p:txBody>
          <a:bodyPr/>
          <a:lstStyle/>
          <a:p>
            <a:r>
              <a:rPr lang="en-US" dirty="0"/>
              <a:t>CASE 5</a:t>
            </a:r>
          </a:p>
        </p:txBody>
      </p:sp>
      <p:sp>
        <p:nvSpPr>
          <p:cNvPr id="3" name="Content Placeholder 2">
            <a:extLst>
              <a:ext uri="{FF2B5EF4-FFF2-40B4-BE49-F238E27FC236}">
                <a16:creationId xmlns:a16="http://schemas.microsoft.com/office/drawing/2014/main" id="{F0EBDBA6-CFFC-1AFF-B103-B7CD0406374F}"/>
              </a:ext>
            </a:extLst>
          </p:cNvPr>
          <p:cNvSpPr>
            <a:spLocks noGrp="1"/>
          </p:cNvSpPr>
          <p:nvPr>
            <p:ph idx="1"/>
          </p:nvPr>
        </p:nvSpPr>
        <p:spPr/>
        <p:txBody>
          <a:bodyPr/>
          <a:lstStyle/>
          <a:p>
            <a:r>
              <a:rPr lang="en-US" dirty="0"/>
              <a:t>A 24 year old woman with Systemic Lupus presents for routine follow up.</a:t>
            </a:r>
          </a:p>
          <a:p>
            <a:pPr marL="0" indent="0">
              <a:buNone/>
            </a:pPr>
            <a:r>
              <a:rPr lang="en-US" dirty="0"/>
              <a:t>Inflammatory arthritis, acute cutaneous lupus, fatigue, oral ulcers</a:t>
            </a:r>
          </a:p>
          <a:p>
            <a:pPr marL="0" indent="0">
              <a:buNone/>
            </a:pPr>
            <a:r>
              <a:rPr lang="en-US" dirty="0"/>
              <a:t>ANA, Smith, RNP, SSA, LAC positive</a:t>
            </a:r>
          </a:p>
          <a:p>
            <a:pPr marL="0" indent="0">
              <a:buNone/>
            </a:pPr>
            <a:r>
              <a:rPr lang="en-US" dirty="0"/>
              <a:t>Doing well on HCQ monotherapy </a:t>
            </a:r>
          </a:p>
        </p:txBody>
      </p:sp>
    </p:spTree>
    <p:extLst>
      <p:ext uri="{BB962C8B-B14F-4D97-AF65-F5344CB8AC3E}">
        <p14:creationId xmlns:p14="http://schemas.microsoft.com/office/powerpoint/2010/main" val="1739485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3B688-9F5B-62C3-35EF-1D076D5A2F2E}"/>
              </a:ext>
            </a:extLst>
          </p:cNvPr>
          <p:cNvSpPr>
            <a:spLocks noGrp="1"/>
          </p:cNvSpPr>
          <p:nvPr>
            <p:ph type="title"/>
          </p:nvPr>
        </p:nvSpPr>
        <p:spPr/>
        <p:txBody>
          <a:bodyPr/>
          <a:lstStyle/>
          <a:p>
            <a:r>
              <a:rPr lang="en-US" dirty="0"/>
              <a:t>What should you focus on the visit today?</a:t>
            </a:r>
          </a:p>
        </p:txBody>
      </p:sp>
      <p:sp>
        <p:nvSpPr>
          <p:cNvPr id="3" name="Content Placeholder 2">
            <a:extLst>
              <a:ext uri="{FF2B5EF4-FFF2-40B4-BE49-F238E27FC236}">
                <a16:creationId xmlns:a16="http://schemas.microsoft.com/office/drawing/2014/main" id="{FF0FEE6D-56B6-8800-8890-CACB58441C16}"/>
              </a:ext>
            </a:extLst>
          </p:cNvPr>
          <p:cNvSpPr>
            <a:spLocks noGrp="1"/>
          </p:cNvSpPr>
          <p:nvPr>
            <p:ph idx="1"/>
          </p:nvPr>
        </p:nvSpPr>
        <p:spPr/>
        <p:txBody>
          <a:bodyPr/>
          <a:lstStyle/>
          <a:p>
            <a:r>
              <a:rPr lang="en-US" dirty="0"/>
              <a:t>Photoprotection</a:t>
            </a:r>
          </a:p>
          <a:p>
            <a:r>
              <a:rPr lang="en-US" dirty="0"/>
              <a:t>Vaccination</a:t>
            </a:r>
          </a:p>
          <a:p>
            <a:r>
              <a:rPr lang="en-US" dirty="0"/>
              <a:t>Contraception</a:t>
            </a:r>
          </a:p>
          <a:p>
            <a:r>
              <a:rPr lang="en-US" dirty="0"/>
              <a:t>CV risk</a:t>
            </a:r>
          </a:p>
          <a:p>
            <a:r>
              <a:rPr lang="en-US" dirty="0"/>
              <a:t>APS primary prevention</a:t>
            </a:r>
          </a:p>
          <a:p>
            <a:r>
              <a:rPr lang="en-US" dirty="0"/>
              <a:t>Medication complications</a:t>
            </a:r>
          </a:p>
        </p:txBody>
      </p:sp>
    </p:spTree>
    <p:extLst>
      <p:ext uri="{BB962C8B-B14F-4D97-AF65-F5344CB8AC3E}">
        <p14:creationId xmlns:p14="http://schemas.microsoft.com/office/powerpoint/2010/main" val="33886155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F38E8-7307-FC61-98E3-4AAFD7F3227F}"/>
              </a:ext>
            </a:extLst>
          </p:cNvPr>
          <p:cNvSpPr>
            <a:spLocks noGrp="1"/>
          </p:cNvSpPr>
          <p:nvPr>
            <p:ph type="title"/>
          </p:nvPr>
        </p:nvSpPr>
        <p:spPr/>
        <p:txBody>
          <a:bodyPr/>
          <a:lstStyle/>
          <a:p>
            <a:r>
              <a:rPr lang="en-US" dirty="0"/>
              <a:t>Hydroxychloroquine</a:t>
            </a:r>
          </a:p>
        </p:txBody>
      </p:sp>
      <p:pic>
        <p:nvPicPr>
          <p:cNvPr id="4" name="Content Placeholder 3">
            <a:extLst>
              <a:ext uri="{FF2B5EF4-FFF2-40B4-BE49-F238E27FC236}">
                <a16:creationId xmlns:a16="http://schemas.microsoft.com/office/drawing/2014/main" id="{3D43681B-8E36-F80A-72AF-E069C9D8D205}"/>
              </a:ext>
            </a:extLst>
          </p:cNvPr>
          <p:cNvPicPr>
            <a:picLocks noGrp="1" noChangeAspect="1"/>
          </p:cNvPicPr>
          <p:nvPr>
            <p:ph idx="1"/>
          </p:nvPr>
        </p:nvPicPr>
        <p:blipFill>
          <a:blip r:embed="rId2"/>
          <a:stretch>
            <a:fillRect/>
          </a:stretch>
        </p:blipFill>
        <p:spPr>
          <a:xfrm>
            <a:off x="2095286" y="1825625"/>
            <a:ext cx="8001427" cy="4351338"/>
          </a:xfrm>
          <a:prstGeom prst="rect">
            <a:avLst/>
          </a:prstGeom>
        </p:spPr>
      </p:pic>
    </p:spTree>
    <p:extLst>
      <p:ext uri="{BB962C8B-B14F-4D97-AF65-F5344CB8AC3E}">
        <p14:creationId xmlns:p14="http://schemas.microsoft.com/office/powerpoint/2010/main" val="15138424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3972F-C760-217A-A416-30E4348DBC06}"/>
              </a:ext>
            </a:extLst>
          </p:cNvPr>
          <p:cNvSpPr>
            <a:spLocks noGrp="1"/>
          </p:cNvSpPr>
          <p:nvPr>
            <p:ph type="title"/>
          </p:nvPr>
        </p:nvSpPr>
        <p:spPr/>
        <p:txBody>
          <a:bodyPr/>
          <a:lstStyle/>
          <a:p>
            <a:r>
              <a:rPr lang="en-US" dirty="0"/>
              <a:t>Photoprotection</a:t>
            </a:r>
          </a:p>
        </p:txBody>
      </p:sp>
      <p:pic>
        <p:nvPicPr>
          <p:cNvPr id="4" name="Content Placeholder 3">
            <a:extLst>
              <a:ext uri="{FF2B5EF4-FFF2-40B4-BE49-F238E27FC236}">
                <a16:creationId xmlns:a16="http://schemas.microsoft.com/office/drawing/2014/main" id="{C57E9313-8691-E750-46D0-980ADF156B20}"/>
              </a:ext>
            </a:extLst>
          </p:cNvPr>
          <p:cNvPicPr>
            <a:picLocks noGrp="1" noChangeAspect="1"/>
          </p:cNvPicPr>
          <p:nvPr>
            <p:ph idx="1"/>
          </p:nvPr>
        </p:nvPicPr>
        <p:blipFill>
          <a:blip r:embed="rId2"/>
          <a:stretch>
            <a:fillRect/>
          </a:stretch>
        </p:blipFill>
        <p:spPr>
          <a:xfrm>
            <a:off x="2002486" y="1825625"/>
            <a:ext cx="8187028" cy="4351338"/>
          </a:xfrm>
          <a:prstGeom prst="rect">
            <a:avLst/>
          </a:prstGeom>
        </p:spPr>
      </p:pic>
    </p:spTree>
    <p:extLst>
      <p:ext uri="{BB962C8B-B14F-4D97-AF65-F5344CB8AC3E}">
        <p14:creationId xmlns:p14="http://schemas.microsoft.com/office/powerpoint/2010/main" val="2710943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DC1EA-0F16-1C7B-3042-2E8B2B28BFAF}"/>
              </a:ext>
            </a:extLst>
          </p:cNvPr>
          <p:cNvSpPr>
            <a:spLocks noGrp="1"/>
          </p:cNvSpPr>
          <p:nvPr>
            <p:ph type="title"/>
          </p:nvPr>
        </p:nvSpPr>
        <p:spPr/>
        <p:txBody>
          <a:bodyPr/>
          <a:lstStyle/>
          <a:p>
            <a:r>
              <a:rPr lang="en-US" dirty="0"/>
              <a:t>HIGHEST RISK POPULATION</a:t>
            </a:r>
          </a:p>
        </p:txBody>
      </p:sp>
      <p:sp>
        <p:nvSpPr>
          <p:cNvPr id="3" name="Content Placeholder 2">
            <a:extLst>
              <a:ext uri="{FF2B5EF4-FFF2-40B4-BE49-F238E27FC236}">
                <a16:creationId xmlns:a16="http://schemas.microsoft.com/office/drawing/2014/main" id="{8FD13ABA-9ABB-D303-97BD-25D3FFF469D5}"/>
              </a:ext>
            </a:extLst>
          </p:cNvPr>
          <p:cNvSpPr>
            <a:spLocks noGrp="1"/>
          </p:cNvSpPr>
          <p:nvPr>
            <p:ph idx="1"/>
          </p:nvPr>
        </p:nvSpPr>
        <p:spPr/>
        <p:txBody>
          <a:bodyPr/>
          <a:lstStyle/>
          <a:p>
            <a:r>
              <a:rPr lang="en-US" dirty="0"/>
              <a:t>Women in reproductive years, 9: 1 : female : male, post puberty and pre menopause</a:t>
            </a:r>
          </a:p>
          <a:p>
            <a:r>
              <a:rPr lang="en-US" dirty="0"/>
              <a:t>Highest prevalence in Non Caucasians, highest in African American women , highest risk than white women</a:t>
            </a:r>
          </a:p>
        </p:txBody>
      </p:sp>
    </p:spTree>
    <p:extLst>
      <p:ext uri="{BB962C8B-B14F-4D97-AF65-F5344CB8AC3E}">
        <p14:creationId xmlns:p14="http://schemas.microsoft.com/office/powerpoint/2010/main" val="17597081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A2D10-4695-A885-7610-EEF2D5160636}"/>
              </a:ext>
            </a:extLst>
          </p:cNvPr>
          <p:cNvSpPr>
            <a:spLocks noGrp="1"/>
          </p:cNvSpPr>
          <p:nvPr>
            <p:ph type="title"/>
          </p:nvPr>
        </p:nvSpPr>
        <p:spPr/>
        <p:txBody>
          <a:bodyPr/>
          <a:lstStyle/>
          <a:p>
            <a:r>
              <a:rPr lang="en-US" dirty="0"/>
              <a:t>Update vaccines</a:t>
            </a:r>
          </a:p>
        </p:txBody>
      </p:sp>
      <p:pic>
        <p:nvPicPr>
          <p:cNvPr id="4" name="Content Placeholder 3">
            <a:extLst>
              <a:ext uri="{FF2B5EF4-FFF2-40B4-BE49-F238E27FC236}">
                <a16:creationId xmlns:a16="http://schemas.microsoft.com/office/drawing/2014/main" id="{4EBFE801-C64B-A45E-561F-B445F6C90ECF}"/>
              </a:ext>
            </a:extLst>
          </p:cNvPr>
          <p:cNvPicPr>
            <a:picLocks noGrp="1" noChangeAspect="1"/>
          </p:cNvPicPr>
          <p:nvPr>
            <p:ph idx="1"/>
          </p:nvPr>
        </p:nvPicPr>
        <p:blipFill>
          <a:blip r:embed="rId2"/>
          <a:stretch>
            <a:fillRect/>
          </a:stretch>
        </p:blipFill>
        <p:spPr>
          <a:xfrm>
            <a:off x="2122836" y="1825625"/>
            <a:ext cx="7946327" cy="4351338"/>
          </a:xfrm>
          <a:prstGeom prst="rect">
            <a:avLst/>
          </a:prstGeom>
        </p:spPr>
      </p:pic>
    </p:spTree>
    <p:extLst>
      <p:ext uri="{BB962C8B-B14F-4D97-AF65-F5344CB8AC3E}">
        <p14:creationId xmlns:p14="http://schemas.microsoft.com/office/powerpoint/2010/main" val="8035269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255B7E-001A-6C84-5760-9C1CFA183344}"/>
              </a:ext>
            </a:extLst>
          </p:cNvPr>
          <p:cNvPicPr>
            <a:picLocks noChangeAspect="1"/>
          </p:cNvPicPr>
          <p:nvPr/>
        </p:nvPicPr>
        <p:blipFill>
          <a:blip r:embed="rId2"/>
          <a:stretch>
            <a:fillRect/>
          </a:stretch>
        </p:blipFill>
        <p:spPr>
          <a:xfrm>
            <a:off x="2209800" y="1345503"/>
            <a:ext cx="7772400" cy="4166994"/>
          </a:xfrm>
          <a:prstGeom prst="rect">
            <a:avLst/>
          </a:prstGeom>
        </p:spPr>
      </p:pic>
    </p:spTree>
    <p:extLst>
      <p:ext uri="{BB962C8B-B14F-4D97-AF65-F5344CB8AC3E}">
        <p14:creationId xmlns:p14="http://schemas.microsoft.com/office/powerpoint/2010/main" val="32461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F877E8-BF11-8D0F-233F-D599F7B5C264}"/>
              </a:ext>
            </a:extLst>
          </p:cNvPr>
          <p:cNvPicPr>
            <a:picLocks noChangeAspect="1"/>
          </p:cNvPicPr>
          <p:nvPr/>
        </p:nvPicPr>
        <p:blipFill>
          <a:blip r:embed="rId2"/>
          <a:stretch>
            <a:fillRect/>
          </a:stretch>
        </p:blipFill>
        <p:spPr>
          <a:xfrm>
            <a:off x="2209800" y="1695363"/>
            <a:ext cx="7772400" cy="3467274"/>
          </a:xfrm>
          <a:prstGeom prst="rect">
            <a:avLst/>
          </a:prstGeom>
        </p:spPr>
      </p:pic>
      <p:sp>
        <p:nvSpPr>
          <p:cNvPr id="3" name="TextBox 2">
            <a:extLst>
              <a:ext uri="{FF2B5EF4-FFF2-40B4-BE49-F238E27FC236}">
                <a16:creationId xmlns:a16="http://schemas.microsoft.com/office/drawing/2014/main" id="{D3D627B9-2833-C3F9-843A-196671592CE3}"/>
              </a:ext>
            </a:extLst>
          </p:cNvPr>
          <p:cNvSpPr txBox="1"/>
          <p:nvPr/>
        </p:nvSpPr>
        <p:spPr>
          <a:xfrm>
            <a:off x="4195985" y="666572"/>
            <a:ext cx="4202754" cy="369332"/>
          </a:xfrm>
          <a:prstGeom prst="rect">
            <a:avLst/>
          </a:prstGeom>
          <a:noFill/>
        </p:spPr>
        <p:txBody>
          <a:bodyPr wrap="none" rtlCol="0">
            <a:spAutoFit/>
          </a:bodyPr>
          <a:lstStyle/>
          <a:p>
            <a:r>
              <a:rPr lang="en-US" dirty="0"/>
              <a:t>HPV in SYSTEMIC LUPUS AND CANCER RISK</a:t>
            </a:r>
          </a:p>
        </p:txBody>
      </p:sp>
    </p:spTree>
    <p:extLst>
      <p:ext uri="{BB962C8B-B14F-4D97-AF65-F5344CB8AC3E}">
        <p14:creationId xmlns:p14="http://schemas.microsoft.com/office/powerpoint/2010/main" val="40854150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604B1B-FD70-63C1-01CC-ED1B268D02C2}"/>
              </a:ext>
            </a:extLst>
          </p:cNvPr>
          <p:cNvPicPr>
            <a:picLocks noChangeAspect="1"/>
          </p:cNvPicPr>
          <p:nvPr/>
        </p:nvPicPr>
        <p:blipFill>
          <a:blip r:embed="rId2"/>
          <a:stretch>
            <a:fillRect/>
          </a:stretch>
        </p:blipFill>
        <p:spPr>
          <a:xfrm>
            <a:off x="2209800" y="1243012"/>
            <a:ext cx="7772400" cy="4371975"/>
          </a:xfrm>
          <a:prstGeom prst="rect">
            <a:avLst/>
          </a:prstGeom>
        </p:spPr>
      </p:pic>
      <p:sp>
        <p:nvSpPr>
          <p:cNvPr id="3" name="TextBox 2">
            <a:extLst>
              <a:ext uri="{FF2B5EF4-FFF2-40B4-BE49-F238E27FC236}">
                <a16:creationId xmlns:a16="http://schemas.microsoft.com/office/drawing/2014/main" id="{B7826376-7D7D-D38D-022E-CF9D0E98C951}"/>
              </a:ext>
            </a:extLst>
          </p:cNvPr>
          <p:cNvSpPr txBox="1"/>
          <p:nvPr/>
        </p:nvSpPr>
        <p:spPr>
          <a:xfrm>
            <a:off x="3931065" y="581114"/>
            <a:ext cx="2769156" cy="369332"/>
          </a:xfrm>
          <a:prstGeom prst="rect">
            <a:avLst/>
          </a:prstGeom>
          <a:noFill/>
        </p:spPr>
        <p:txBody>
          <a:bodyPr wrap="none" rtlCol="0">
            <a:spAutoFit/>
          </a:bodyPr>
          <a:lstStyle/>
          <a:p>
            <a:r>
              <a:rPr lang="en-US" dirty="0"/>
              <a:t>Cardiovascular risk in Lupus</a:t>
            </a:r>
          </a:p>
        </p:txBody>
      </p:sp>
    </p:spTree>
    <p:extLst>
      <p:ext uri="{BB962C8B-B14F-4D97-AF65-F5344CB8AC3E}">
        <p14:creationId xmlns:p14="http://schemas.microsoft.com/office/powerpoint/2010/main" val="19940518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0878C7-0782-E2C3-9A07-4AB85DE4131C}"/>
              </a:ext>
            </a:extLst>
          </p:cNvPr>
          <p:cNvPicPr>
            <a:picLocks noChangeAspect="1"/>
          </p:cNvPicPr>
          <p:nvPr/>
        </p:nvPicPr>
        <p:blipFill>
          <a:blip r:embed="rId2"/>
          <a:stretch>
            <a:fillRect/>
          </a:stretch>
        </p:blipFill>
        <p:spPr>
          <a:xfrm>
            <a:off x="2209800" y="669110"/>
            <a:ext cx="7772400" cy="5519779"/>
          </a:xfrm>
          <a:prstGeom prst="rect">
            <a:avLst/>
          </a:prstGeom>
        </p:spPr>
      </p:pic>
    </p:spTree>
    <p:extLst>
      <p:ext uri="{BB962C8B-B14F-4D97-AF65-F5344CB8AC3E}">
        <p14:creationId xmlns:p14="http://schemas.microsoft.com/office/powerpoint/2010/main" val="26172996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4D7F1A-FBC6-AA08-DCDA-F1EFB3875D09}"/>
              </a:ext>
            </a:extLst>
          </p:cNvPr>
          <p:cNvPicPr>
            <a:picLocks noChangeAspect="1"/>
          </p:cNvPicPr>
          <p:nvPr/>
        </p:nvPicPr>
        <p:blipFill>
          <a:blip r:embed="rId2"/>
          <a:stretch>
            <a:fillRect/>
          </a:stretch>
        </p:blipFill>
        <p:spPr>
          <a:xfrm>
            <a:off x="2209800" y="1436298"/>
            <a:ext cx="7772400" cy="3985403"/>
          </a:xfrm>
          <a:prstGeom prst="rect">
            <a:avLst/>
          </a:prstGeom>
        </p:spPr>
      </p:pic>
    </p:spTree>
    <p:extLst>
      <p:ext uri="{BB962C8B-B14F-4D97-AF65-F5344CB8AC3E}">
        <p14:creationId xmlns:p14="http://schemas.microsoft.com/office/powerpoint/2010/main" val="39739221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0FB2A4-0192-6B88-06D3-D7589D06B7D5}"/>
              </a:ext>
            </a:extLst>
          </p:cNvPr>
          <p:cNvPicPr>
            <a:picLocks noChangeAspect="1"/>
          </p:cNvPicPr>
          <p:nvPr/>
        </p:nvPicPr>
        <p:blipFill>
          <a:blip r:embed="rId2"/>
          <a:stretch>
            <a:fillRect/>
          </a:stretch>
        </p:blipFill>
        <p:spPr>
          <a:xfrm>
            <a:off x="2209800" y="1473471"/>
            <a:ext cx="7772400" cy="3911058"/>
          </a:xfrm>
          <a:prstGeom prst="rect">
            <a:avLst/>
          </a:prstGeom>
        </p:spPr>
      </p:pic>
      <p:pic>
        <p:nvPicPr>
          <p:cNvPr id="3" name="Picture 2">
            <a:extLst>
              <a:ext uri="{FF2B5EF4-FFF2-40B4-BE49-F238E27FC236}">
                <a16:creationId xmlns:a16="http://schemas.microsoft.com/office/drawing/2014/main" id="{97941DAE-A2F6-C297-8855-FB7158520246}"/>
              </a:ext>
            </a:extLst>
          </p:cNvPr>
          <p:cNvPicPr>
            <a:picLocks noChangeAspect="1"/>
          </p:cNvPicPr>
          <p:nvPr/>
        </p:nvPicPr>
        <p:blipFill>
          <a:blip r:embed="rId3"/>
          <a:stretch>
            <a:fillRect/>
          </a:stretch>
        </p:blipFill>
        <p:spPr>
          <a:xfrm>
            <a:off x="2209800" y="402583"/>
            <a:ext cx="7772400" cy="737350"/>
          </a:xfrm>
          <a:prstGeom prst="rect">
            <a:avLst/>
          </a:prstGeom>
        </p:spPr>
      </p:pic>
    </p:spTree>
    <p:extLst>
      <p:ext uri="{BB962C8B-B14F-4D97-AF65-F5344CB8AC3E}">
        <p14:creationId xmlns:p14="http://schemas.microsoft.com/office/powerpoint/2010/main" val="21243432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219860-993E-B4BE-B198-5B0DDA4749E4}"/>
              </a:ext>
            </a:extLst>
          </p:cNvPr>
          <p:cNvPicPr>
            <a:picLocks noChangeAspect="1"/>
          </p:cNvPicPr>
          <p:nvPr/>
        </p:nvPicPr>
        <p:blipFill>
          <a:blip r:embed="rId2"/>
          <a:stretch>
            <a:fillRect/>
          </a:stretch>
        </p:blipFill>
        <p:spPr>
          <a:xfrm>
            <a:off x="2209800" y="1373048"/>
            <a:ext cx="7772400" cy="4111903"/>
          </a:xfrm>
          <a:prstGeom prst="rect">
            <a:avLst/>
          </a:prstGeom>
        </p:spPr>
      </p:pic>
      <p:pic>
        <p:nvPicPr>
          <p:cNvPr id="3" name="Picture 2">
            <a:extLst>
              <a:ext uri="{FF2B5EF4-FFF2-40B4-BE49-F238E27FC236}">
                <a16:creationId xmlns:a16="http://schemas.microsoft.com/office/drawing/2014/main" id="{9059FF0A-01CC-AFF6-E30F-DD454FE1E095}"/>
              </a:ext>
            </a:extLst>
          </p:cNvPr>
          <p:cNvPicPr>
            <a:picLocks noChangeAspect="1"/>
          </p:cNvPicPr>
          <p:nvPr/>
        </p:nvPicPr>
        <p:blipFill>
          <a:blip r:embed="rId3"/>
          <a:stretch>
            <a:fillRect/>
          </a:stretch>
        </p:blipFill>
        <p:spPr>
          <a:xfrm>
            <a:off x="2124342" y="334621"/>
            <a:ext cx="7772400" cy="753632"/>
          </a:xfrm>
          <a:prstGeom prst="rect">
            <a:avLst/>
          </a:prstGeom>
        </p:spPr>
      </p:pic>
    </p:spTree>
    <p:extLst>
      <p:ext uri="{BB962C8B-B14F-4D97-AF65-F5344CB8AC3E}">
        <p14:creationId xmlns:p14="http://schemas.microsoft.com/office/powerpoint/2010/main" val="29059742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281AF2-9283-A7B1-CA47-CCB5593ECBB7}"/>
              </a:ext>
            </a:extLst>
          </p:cNvPr>
          <p:cNvPicPr>
            <a:picLocks noChangeAspect="1"/>
          </p:cNvPicPr>
          <p:nvPr/>
        </p:nvPicPr>
        <p:blipFill>
          <a:blip r:embed="rId2"/>
          <a:stretch>
            <a:fillRect/>
          </a:stretch>
        </p:blipFill>
        <p:spPr>
          <a:xfrm>
            <a:off x="2209800" y="713057"/>
            <a:ext cx="7772400" cy="5431886"/>
          </a:xfrm>
          <a:prstGeom prst="rect">
            <a:avLst/>
          </a:prstGeom>
        </p:spPr>
      </p:pic>
    </p:spTree>
    <p:extLst>
      <p:ext uri="{BB962C8B-B14F-4D97-AF65-F5344CB8AC3E}">
        <p14:creationId xmlns:p14="http://schemas.microsoft.com/office/powerpoint/2010/main" val="19136240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26088A-F36A-0369-5168-CAC856BEBBC5}"/>
              </a:ext>
            </a:extLst>
          </p:cNvPr>
          <p:cNvPicPr>
            <a:picLocks noChangeAspect="1"/>
          </p:cNvPicPr>
          <p:nvPr/>
        </p:nvPicPr>
        <p:blipFill>
          <a:blip r:embed="rId2"/>
          <a:stretch>
            <a:fillRect/>
          </a:stretch>
        </p:blipFill>
        <p:spPr>
          <a:xfrm>
            <a:off x="2209800" y="880170"/>
            <a:ext cx="7772400" cy="5097659"/>
          </a:xfrm>
          <a:prstGeom prst="rect">
            <a:avLst/>
          </a:prstGeom>
        </p:spPr>
      </p:pic>
    </p:spTree>
    <p:extLst>
      <p:ext uri="{BB962C8B-B14F-4D97-AF65-F5344CB8AC3E}">
        <p14:creationId xmlns:p14="http://schemas.microsoft.com/office/powerpoint/2010/main" val="2098986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08B751-2E22-5C56-2843-F72F8870FF23}"/>
              </a:ext>
            </a:extLst>
          </p:cNvPr>
          <p:cNvPicPr>
            <a:picLocks noChangeAspect="1"/>
          </p:cNvPicPr>
          <p:nvPr/>
        </p:nvPicPr>
        <p:blipFill>
          <a:blip r:embed="rId2"/>
          <a:stretch>
            <a:fillRect/>
          </a:stretch>
        </p:blipFill>
        <p:spPr>
          <a:xfrm>
            <a:off x="133172" y="135294"/>
            <a:ext cx="7772400" cy="4758612"/>
          </a:xfrm>
          <a:prstGeom prst="rect">
            <a:avLst/>
          </a:prstGeom>
        </p:spPr>
      </p:pic>
      <p:pic>
        <p:nvPicPr>
          <p:cNvPr id="4" name="Picture 3">
            <a:extLst>
              <a:ext uri="{FF2B5EF4-FFF2-40B4-BE49-F238E27FC236}">
                <a16:creationId xmlns:a16="http://schemas.microsoft.com/office/drawing/2014/main" id="{913DFB91-9C3E-271B-0240-305F2DE99BE6}"/>
              </a:ext>
            </a:extLst>
          </p:cNvPr>
          <p:cNvPicPr>
            <a:picLocks noChangeAspect="1"/>
          </p:cNvPicPr>
          <p:nvPr/>
        </p:nvPicPr>
        <p:blipFill>
          <a:blip r:embed="rId3"/>
          <a:stretch>
            <a:fillRect/>
          </a:stretch>
        </p:blipFill>
        <p:spPr>
          <a:xfrm>
            <a:off x="389546" y="5119957"/>
            <a:ext cx="7772400" cy="1061900"/>
          </a:xfrm>
          <a:prstGeom prst="rect">
            <a:avLst/>
          </a:prstGeom>
        </p:spPr>
      </p:pic>
      <p:sp>
        <p:nvSpPr>
          <p:cNvPr id="5" name="TextBox 4">
            <a:extLst>
              <a:ext uri="{FF2B5EF4-FFF2-40B4-BE49-F238E27FC236}">
                <a16:creationId xmlns:a16="http://schemas.microsoft.com/office/drawing/2014/main" id="{9F45DC1F-8D5C-26BD-AB5D-749C5DEDD3DA}"/>
              </a:ext>
            </a:extLst>
          </p:cNvPr>
          <p:cNvSpPr txBox="1"/>
          <p:nvPr/>
        </p:nvSpPr>
        <p:spPr>
          <a:xfrm>
            <a:off x="8503064" y="752030"/>
            <a:ext cx="2914117" cy="3693319"/>
          </a:xfrm>
          <a:prstGeom prst="rect">
            <a:avLst/>
          </a:prstGeom>
          <a:noFill/>
        </p:spPr>
        <p:txBody>
          <a:bodyPr wrap="square" rtlCol="0">
            <a:spAutoFit/>
          </a:bodyPr>
          <a:lstStyle/>
          <a:p>
            <a:r>
              <a:rPr lang="en-US" dirty="0"/>
              <a:t>This is data from 5 Population based registries. </a:t>
            </a:r>
          </a:p>
          <a:p>
            <a:endParaRPr lang="en-US" dirty="0"/>
          </a:p>
          <a:p>
            <a:r>
              <a:rPr lang="en-US" dirty="0"/>
              <a:t>Total prevalence is higher in :</a:t>
            </a:r>
          </a:p>
          <a:p>
            <a:r>
              <a:rPr lang="en-US" dirty="0"/>
              <a:t>-American Indian and Alaskan native Indian population</a:t>
            </a:r>
          </a:p>
          <a:p>
            <a:r>
              <a:rPr lang="en-US" dirty="0"/>
              <a:t>-Women &gt; men</a:t>
            </a:r>
          </a:p>
          <a:p>
            <a:r>
              <a:rPr lang="en-US" dirty="0"/>
              <a:t>-Black, Hispanic, American Indian, Alaskan native, Asian women &gt; White women</a:t>
            </a:r>
          </a:p>
          <a:p>
            <a:endParaRPr lang="en-US" dirty="0"/>
          </a:p>
          <a:p>
            <a:endParaRPr lang="en-US" dirty="0"/>
          </a:p>
        </p:txBody>
      </p:sp>
    </p:spTree>
    <p:extLst>
      <p:ext uri="{BB962C8B-B14F-4D97-AF65-F5344CB8AC3E}">
        <p14:creationId xmlns:p14="http://schemas.microsoft.com/office/powerpoint/2010/main" val="15685266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DB38FE-BCB4-0DC7-6EC5-2E178BFDB65F}"/>
              </a:ext>
            </a:extLst>
          </p:cNvPr>
          <p:cNvPicPr>
            <a:picLocks noChangeAspect="1"/>
          </p:cNvPicPr>
          <p:nvPr/>
        </p:nvPicPr>
        <p:blipFill>
          <a:blip r:embed="rId2"/>
          <a:stretch>
            <a:fillRect/>
          </a:stretch>
        </p:blipFill>
        <p:spPr>
          <a:xfrm>
            <a:off x="2228850" y="1739900"/>
            <a:ext cx="7734300" cy="3378200"/>
          </a:xfrm>
          <a:prstGeom prst="rect">
            <a:avLst/>
          </a:prstGeom>
        </p:spPr>
      </p:pic>
    </p:spTree>
    <p:extLst>
      <p:ext uri="{BB962C8B-B14F-4D97-AF65-F5344CB8AC3E}">
        <p14:creationId xmlns:p14="http://schemas.microsoft.com/office/powerpoint/2010/main" val="28774255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D6253E-DCD8-6D72-9495-A28DA6BB12B6}"/>
              </a:ext>
            </a:extLst>
          </p:cNvPr>
          <p:cNvPicPr>
            <a:picLocks noChangeAspect="1"/>
          </p:cNvPicPr>
          <p:nvPr/>
        </p:nvPicPr>
        <p:blipFill>
          <a:blip r:embed="rId2"/>
          <a:stretch>
            <a:fillRect/>
          </a:stretch>
        </p:blipFill>
        <p:spPr>
          <a:xfrm>
            <a:off x="2209800" y="1300067"/>
            <a:ext cx="7772400" cy="4257866"/>
          </a:xfrm>
          <a:prstGeom prst="rect">
            <a:avLst/>
          </a:prstGeom>
        </p:spPr>
      </p:pic>
    </p:spTree>
    <p:extLst>
      <p:ext uri="{BB962C8B-B14F-4D97-AF65-F5344CB8AC3E}">
        <p14:creationId xmlns:p14="http://schemas.microsoft.com/office/powerpoint/2010/main" val="1821388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FC539F-1625-8E53-9690-6C762DAE35E8}"/>
              </a:ext>
            </a:extLst>
          </p:cNvPr>
          <p:cNvPicPr>
            <a:picLocks noChangeAspect="1"/>
          </p:cNvPicPr>
          <p:nvPr/>
        </p:nvPicPr>
        <p:blipFill>
          <a:blip r:embed="rId2"/>
          <a:stretch>
            <a:fillRect/>
          </a:stretch>
        </p:blipFill>
        <p:spPr>
          <a:xfrm>
            <a:off x="304088" y="251050"/>
            <a:ext cx="7772400" cy="4749292"/>
          </a:xfrm>
          <a:prstGeom prst="rect">
            <a:avLst/>
          </a:prstGeom>
        </p:spPr>
      </p:pic>
      <p:pic>
        <p:nvPicPr>
          <p:cNvPr id="3" name="Picture 2">
            <a:extLst>
              <a:ext uri="{FF2B5EF4-FFF2-40B4-BE49-F238E27FC236}">
                <a16:creationId xmlns:a16="http://schemas.microsoft.com/office/drawing/2014/main" id="{A029F1F3-563A-792E-874B-E2A748DA44D6}"/>
              </a:ext>
            </a:extLst>
          </p:cNvPr>
          <p:cNvPicPr>
            <a:picLocks noChangeAspect="1"/>
          </p:cNvPicPr>
          <p:nvPr/>
        </p:nvPicPr>
        <p:blipFill>
          <a:blip r:embed="rId3"/>
          <a:stretch>
            <a:fillRect/>
          </a:stretch>
        </p:blipFill>
        <p:spPr>
          <a:xfrm>
            <a:off x="551916" y="5355145"/>
            <a:ext cx="7772400" cy="847898"/>
          </a:xfrm>
          <a:prstGeom prst="rect">
            <a:avLst/>
          </a:prstGeom>
        </p:spPr>
      </p:pic>
      <p:sp>
        <p:nvSpPr>
          <p:cNvPr id="4" name="TextBox 3">
            <a:extLst>
              <a:ext uri="{FF2B5EF4-FFF2-40B4-BE49-F238E27FC236}">
                <a16:creationId xmlns:a16="http://schemas.microsoft.com/office/drawing/2014/main" id="{9A1BBDA9-1A73-7F65-4668-E38566534BC0}"/>
              </a:ext>
            </a:extLst>
          </p:cNvPr>
          <p:cNvSpPr txBox="1"/>
          <p:nvPr/>
        </p:nvSpPr>
        <p:spPr>
          <a:xfrm>
            <a:off x="8930355" y="957129"/>
            <a:ext cx="2957557" cy="1754326"/>
          </a:xfrm>
          <a:prstGeom prst="rect">
            <a:avLst/>
          </a:prstGeom>
          <a:noFill/>
        </p:spPr>
        <p:txBody>
          <a:bodyPr wrap="square" rtlCol="0">
            <a:spAutoFit/>
          </a:bodyPr>
          <a:lstStyle/>
          <a:p>
            <a:r>
              <a:rPr lang="en-US" dirty="0"/>
              <a:t>Women &gt; more affected than Men</a:t>
            </a:r>
          </a:p>
          <a:p>
            <a:endParaRPr lang="en-US" dirty="0"/>
          </a:p>
          <a:p>
            <a:r>
              <a:rPr lang="en-US" dirty="0"/>
              <a:t>Colored women &gt; more affected than White women</a:t>
            </a:r>
          </a:p>
          <a:p>
            <a:endParaRPr lang="en-US" dirty="0"/>
          </a:p>
        </p:txBody>
      </p:sp>
    </p:spTree>
    <p:extLst>
      <p:ext uri="{BB962C8B-B14F-4D97-AF65-F5344CB8AC3E}">
        <p14:creationId xmlns:p14="http://schemas.microsoft.com/office/powerpoint/2010/main" val="3608430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19908B-3A5A-9683-C00A-FF0D47D5FDCF}"/>
              </a:ext>
            </a:extLst>
          </p:cNvPr>
          <p:cNvPicPr>
            <a:picLocks noChangeAspect="1"/>
          </p:cNvPicPr>
          <p:nvPr/>
        </p:nvPicPr>
        <p:blipFill>
          <a:blip r:embed="rId2"/>
          <a:stretch>
            <a:fillRect/>
          </a:stretch>
        </p:blipFill>
        <p:spPr>
          <a:xfrm>
            <a:off x="281412" y="390318"/>
            <a:ext cx="7772400" cy="4966410"/>
          </a:xfrm>
          <a:prstGeom prst="rect">
            <a:avLst/>
          </a:prstGeom>
        </p:spPr>
      </p:pic>
      <p:sp>
        <p:nvSpPr>
          <p:cNvPr id="4" name="TextBox 3">
            <a:extLst>
              <a:ext uri="{FF2B5EF4-FFF2-40B4-BE49-F238E27FC236}">
                <a16:creationId xmlns:a16="http://schemas.microsoft.com/office/drawing/2014/main" id="{353A5318-C84B-FBAF-9668-554C7362D131}"/>
              </a:ext>
            </a:extLst>
          </p:cNvPr>
          <p:cNvSpPr txBox="1"/>
          <p:nvPr/>
        </p:nvSpPr>
        <p:spPr>
          <a:xfrm>
            <a:off x="7896315" y="2093720"/>
            <a:ext cx="4014274" cy="923330"/>
          </a:xfrm>
          <a:prstGeom prst="rect">
            <a:avLst/>
          </a:prstGeom>
          <a:noFill/>
        </p:spPr>
        <p:txBody>
          <a:bodyPr wrap="square" rtlCol="0">
            <a:spAutoFit/>
          </a:bodyPr>
          <a:lstStyle/>
          <a:p>
            <a:r>
              <a:rPr lang="en-US" dirty="0"/>
              <a:t>African Americans &gt; higher incidence of Lupus Nephritis and also more risk of ESRD</a:t>
            </a:r>
          </a:p>
        </p:txBody>
      </p:sp>
    </p:spTree>
    <p:extLst>
      <p:ext uri="{BB962C8B-B14F-4D97-AF65-F5344CB8AC3E}">
        <p14:creationId xmlns:p14="http://schemas.microsoft.com/office/powerpoint/2010/main" val="28857852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4e77fabd-40e5-4335-9d12-298222ec242f}" enabled="1" method="Standard" siteId="{adeadcd2-3aaf-4835-b273-1ebe8a7726f1}" removed="0"/>
</clbl:labelList>
</file>

<file path=docProps/app.xml><?xml version="1.0" encoding="utf-8"?>
<Properties xmlns="http://schemas.openxmlformats.org/officeDocument/2006/extended-properties" xmlns:vt="http://schemas.openxmlformats.org/officeDocument/2006/docPropsVTypes">
  <TotalTime>1396</TotalTime>
  <Words>1890</Words>
  <Application>Microsoft Office PowerPoint</Application>
  <PresentationFormat>Widescreen</PresentationFormat>
  <Paragraphs>234</Paragraphs>
  <Slides>71</Slides>
  <Notes>1</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Office Theme</vt:lpstr>
      <vt:lpstr>SYSTEMIC LUPUS</vt:lpstr>
      <vt:lpstr>PowerPoint Presentation</vt:lpstr>
      <vt:lpstr>PowerPoint Presentation</vt:lpstr>
      <vt:lpstr>LEARNING OBJECTIVES</vt:lpstr>
      <vt:lpstr>EPIDEMIOLOGY</vt:lpstr>
      <vt:lpstr>HIGHEST RISK POPULATION</vt:lpstr>
      <vt:lpstr>PowerPoint Presentation</vt:lpstr>
      <vt:lpstr>PowerPoint Presentation</vt:lpstr>
      <vt:lpstr>PowerPoint Presentation</vt:lpstr>
      <vt:lpstr>PowerPoint Presentation</vt:lpstr>
      <vt:lpstr>PowerPoint Presentation</vt:lpstr>
      <vt:lpstr>WHY DO LUPUS PATIENTS DIE?</vt:lpstr>
      <vt:lpstr>POSITIVE ANA CONSULT : POTENTIAL AUTOIMMUNITY VS HEALTHY INDIVIDUAL</vt:lpstr>
      <vt:lpstr>IN MOST LABS THERE ARE TWO WAYS “ANA” IS REPORTED</vt:lpstr>
      <vt:lpstr>PowerPoint Presentation</vt:lpstr>
      <vt:lpstr>PowerPoint Presentation</vt:lpstr>
      <vt:lpstr>PowerPoint Presentation</vt:lpstr>
      <vt:lpstr>PowerPoint Presentation</vt:lpstr>
      <vt:lpstr>PowerPoint Presentation</vt:lpstr>
      <vt:lpstr>PowerPoint Presentation</vt:lpstr>
      <vt:lpstr>CASE 1</vt:lpstr>
      <vt:lpstr>WHAT QUESTIONS WILL YOU ASK THE PATIENT? </vt:lpstr>
      <vt:lpstr>WHEN YOU EXAMINE THIS PATIENT, WHAT WILL YOU BE LOOKING FOR?</vt:lpstr>
      <vt:lpstr>WHAT LAB TEST WILL YOU NOW ORDER?</vt:lpstr>
      <vt:lpstr>PowerPoint Presentation</vt:lpstr>
      <vt:lpstr>PowerPoint Presentation</vt:lpstr>
      <vt:lpstr>LETS DO A BIT STATS </vt:lpstr>
      <vt:lpstr>PowerPoint Presentation</vt:lpstr>
      <vt:lpstr>PowerPoint Presentation</vt:lpstr>
      <vt:lpstr>PowerPoint Presentation</vt:lpstr>
      <vt:lpstr>CASE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3</vt:lpstr>
      <vt:lpstr>PowerPoint Presentation</vt:lpstr>
      <vt:lpstr>PowerPoint Presentation</vt:lpstr>
      <vt:lpstr>PowerPoint Presentation</vt:lpstr>
      <vt:lpstr>Lupus begins immunologically years before it becomes clinically apparent </vt:lpstr>
      <vt:lpstr>Antibodies appear in a predictable sequence </vt:lpstr>
      <vt:lpstr>PowerPoint Presentation</vt:lpstr>
      <vt:lpstr>CASE 5</vt:lpstr>
      <vt:lpstr>What should you focus on the visit today?</vt:lpstr>
      <vt:lpstr>Hydroxychloroquine</vt:lpstr>
      <vt:lpstr>Photoprotection</vt:lpstr>
      <vt:lpstr>Update vaccines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murty.chandana@outlook.com</dc:creator>
  <cp:lastModifiedBy>murty.chandana@outlook.com</cp:lastModifiedBy>
  <cp:revision>7</cp:revision>
  <dcterms:created xsi:type="dcterms:W3CDTF">2026-03-10T00:26:51Z</dcterms:created>
  <dcterms:modified xsi:type="dcterms:W3CDTF">2026-03-17T22:34:21Z</dcterms:modified>
</cp:coreProperties>
</file>