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4"/>
  </p:notesMasterIdLst>
  <p:sldIdLst>
    <p:sldId id="256" r:id="rId5"/>
    <p:sldId id="257" r:id="rId6"/>
    <p:sldId id="375" r:id="rId7"/>
    <p:sldId id="377" r:id="rId8"/>
    <p:sldId id="328" r:id="rId9"/>
    <p:sldId id="330" r:id="rId10"/>
    <p:sldId id="269" r:id="rId11"/>
    <p:sldId id="351" r:id="rId12"/>
    <p:sldId id="332" r:id="rId13"/>
    <p:sldId id="258" r:id="rId14"/>
    <p:sldId id="346" r:id="rId15"/>
    <p:sldId id="336" r:id="rId16"/>
    <p:sldId id="335" r:id="rId17"/>
    <p:sldId id="333" r:id="rId18"/>
    <p:sldId id="345" r:id="rId19"/>
    <p:sldId id="337" r:id="rId20"/>
    <p:sldId id="339" r:id="rId21"/>
    <p:sldId id="340" r:id="rId22"/>
    <p:sldId id="341" r:id="rId23"/>
    <p:sldId id="338" r:id="rId24"/>
    <p:sldId id="334" r:id="rId25"/>
    <p:sldId id="342" r:id="rId26"/>
    <p:sldId id="343" r:id="rId27"/>
    <p:sldId id="347" r:id="rId28"/>
    <p:sldId id="348" r:id="rId29"/>
    <p:sldId id="349" r:id="rId30"/>
    <p:sldId id="352" r:id="rId31"/>
    <p:sldId id="381" r:id="rId32"/>
    <p:sldId id="378" r:id="rId33"/>
    <p:sldId id="353" r:id="rId34"/>
    <p:sldId id="331" r:id="rId35"/>
    <p:sldId id="259" r:id="rId36"/>
    <p:sldId id="260" r:id="rId37"/>
    <p:sldId id="263" r:id="rId38"/>
    <p:sldId id="264" r:id="rId39"/>
    <p:sldId id="265" r:id="rId40"/>
    <p:sldId id="326" r:id="rId41"/>
    <p:sldId id="268" r:id="rId42"/>
    <p:sldId id="270" r:id="rId43"/>
    <p:sldId id="271" r:id="rId44"/>
    <p:sldId id="309" r:id="rId45"/>
    <p:sldId id="325" r:id="rId46"/>
    <p:sldId id="323" r:id="rId47"/>
    <p:sldId id="373" r:id="rId48"/>
    <p:sldId id="372" r:id="rId49"/>
    <p:sldId id="355" r:id="rId50"/>
    <p:sldId id="354" r:id="rId51"/>
    <p:sldId id="356" r:id="rId52"/>
    <p:sldId id="357" r:id="rId53"/>
    <p:sldId id="358" r:id="rId54"/>
    <p:sldId id="359" r:id="rId55"/>
    <p:sldId id="360" r:id="rId56"/>
    <p:sldId id="361" r:id="rId57"/>
    <p:sldId id="362" r:id="rId58"/>
    <p:sldId id="379" r:id="rId59"/>
    <p:sldId id="380" r:id="rId60"/>
    <p:sldId id="363" r:id="rId61"/>
    <p:sldId id="364" r:id="rId62"/>
    <p:sldId id="365" r:id="rId63"/>
    <p:sldId id="366" r:id="rId64"/>
    <p:sldId id="367" r:id="rId65"/>
    <p:sldId id="368" r:id="rId66"/>
    <p:sldId id="369" r:id="rId67"/>
    <p:sldId id="370" r:id="rId68"/>
    <p:sldId id="376" r:id="rId69"/>
    <p:sldId id="324" r:id="rId70"/>
    <p:sldId id="374" r:id="rId71"/>
    <p:sldId id="308" r:id="rId72"/>
    <p:sldId id="310" r:id="rId73"/>
    <p:sldId id="312" r:id="rId74"/>
    <p:sldId id="327" r:id="rId75"/>
    <p:sldId id="321" r:id="rId76"/>
    <p:sldId id="382" r:id="rId77"/>
    <p:sldId id="315" r:id="rId78"/>
    <p:sldId id="314" r:id="rId79"/>
    <p:sldId id="305" r:id="rId80"/>
    <p:sldId id="306" r:id="rId81"/>
    <p:sldId id="307" r:id="rId82"/>
    <p:sldId id="320" r:id="rId8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02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0"/>
    <p:restoredTop sz="94714"/>
  </p:normalViewPr>
  <p:slideViewPr>
    <p:cSldViewPr snapToGrid="0" snapToObjects="1">
      <p:cViewPr varScale="1">
        <p:scale>
          <a:sx n="110" d="100"/>
          <a:sy n="110" d="100"/>
        </p:scale>
        <p:origin x="135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2C7E6-18B5-554F-90D4-4EE9C69A319C}" type="datetimeFigureOut">
              <a:rPr lang="en-US" smtClean="0"/>
              <a:t>8/4/26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E2FB5-38A6-0747-842C-7B9AE7D9D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89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E2FB5-38A6-0747-842C-7B9AE7D9DE9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97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197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90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862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552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38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69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457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3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31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827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24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DC7B5-3694-1849-BAE1-1D7873EDCFC7}" type="datetimeFigureOut">
              <a:rPr lang="en-US" smtClean="0"/>
              <a:t>8/4/26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3A9D5-D887-CC42-9DDC-EC6DC8289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55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iceberg-wallpaper-cwcys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iceberg-wallpaper-cwcys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Framework for Understanding Clinical Infectious Diseases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Aishan Shi, MD</a:t>
            </a:r>
          </a:p>
        </p:txBody>
      </p:sp>
    </p:spTree>
    <p:extLst>
      <p:ext uri="{BB962C8B-B14F-4D97-AF65-F5344CB8AC3E}">
        <p14:creationId xmlns:p14="http://schemas.microsoft.com/office/powerpoint/2010/main" val="2124890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Understand the definition of sepsis and infections.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Be able to evaluate risk factors for infections.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Appreciate broad spectrum antimicrobial coverage.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Recognize common bacterial pathogens and their antimicrobial coverage.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Determine bacterial pathogens responsible for common community-acquired clinical syndromes.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Establish a framework for selecting empiric antimicrobials based on organ system involved.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Be able to set a duration of therapy.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Navigate transition from IV to PO therapy.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Appreciate additional clinical pearls relevant to ID.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4181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2A89F-AEA1-ED0D-F5B6-3D0BB269F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 as an Art and a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F9A3A-C474-E8B3-A1D3-2B73C17AF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usting the Neuromyth of Left-Brain Versus Right-Brain Dominance">
            <a:extLst>
              <a:ext uri="{FF2B5EF4-FFF2-40B4-BE49-F238E27FC236}">
                <a16:creationId xmlns:a16="http://schemas.microsoft.com/office/drawing/2014/main" id="{AD7E00B9-BA5C-6339-9CBF-FE2F0C58B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8229600" cy="5196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59CA43-F035-3585-E08F-0D884917AAE0}"/>
              </a:ext>
            </a:extLst>
          </p:cNvPr>
          <p:cNvSpPr txBox="1"/>
          <p:nvPr/>
        </p:nvSpPr>
        <p:spPr>
          <a:xfrm>
            <a:off x="0" y="1784410"/>
            <a:ext cx="300901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Diagnostic</a:t>
            </a:r>
          </a:p>
          <a:p>
            <a:endParaRPr lang="en-US" dirty="0"/>
          </a:p>
          <a:p>
            <a:r>
              <a:rPr lang="en-US" dirty="0"/>
              <a:t>“Everything is possible; not everything is probable.”</a:t>
            </a:r>
          </a:p>
          <a:p>
            <a:endParaRPr lang="en-US" dirty="0"/>
          </a:p>
          <a:p>
            <a:r>
              <a:rPr lang="en-US" dirty="0"/>
              <a:t>Assessing risk factors.</a:t>
            </a:r>
          </a:p>
          <a:p>
            <a:endParaRPr lang="en-US" dirty="0"/>
          </a:p>
          <a:p>
            <a:r>
              <a:rPr lang="en-US" dirty="0"/>
              <a:t>Keep a narrow “most likely” </a:t>
            </a:r>
            <a:r>
              <a:rPr lang="en-US" dirty="0" err="1"/>
              <a:t>Ddx</a:t>
            </a:r>
            <a:r>
              <a:rPr lang="en-US" dirty="0"/>
              <a:t>, but consider both infectious and non-infectious etiologies.</a:t>
            </a:r>
          </a:p>
          <a:p>
            <a:endParaRPr lang="en-US" dirty="0"/>
          </a:p>
          <a:p>
            <a:r>
              <a:rPr lang="en-US" dirty="0"/>
              <a:t>Order appropriate diagnostics.</a:t>
            </a:r>
          </a:p>
          <a:p>
            <a:endParaRPr lang="en-US" dirty="0"/>
          </a:p>
          <a:p>
            <a:r>
              <a:rPr lang="en-US" dirty="0"/>
              <a:t>Interpret the data. </a:t>
            </a:r>
          </a:p>
          <a:p>
            <a:endParaRPr lang="en-US" dirty="0"/>
          </a:p>
          <a:p>
            <a:r>
              <a:rPr lang="en-US" dirty="0"/>
              <a:t>Empiric therapy.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F01157-607A-A848-EECF-5621612D2522}"/>
              </a:ext>
            </a:extLst>
          </p:cNvPr>
          <p:cNvSpPr txBox="1"/>
          <p:nvPr/>
        </p:nvSpPr>
        <p:spPr>
          <a:xfrm>
            <a:off x="6911161" y="1784410"/>
            <a:ext cx="24880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Therapeutic</a:t>
            </a:r>
          </a:p>
          <a:p>
            <a:endParaRPr lang="en-US" dirty="0"/>
          </a:p>
          <a:p>
            <a:r>
              <a:rPr lang="en-US" dirty="0"/>
              <a:t>Selecting antimicrobials.</a:t>
            </a:r>
          </a:p>
          <a:p>
            <a:endParaRPr lang="en-US" dirty="0"/>
          </a:p>
          <a:p>
            <a:r>
              <a:rPr lang="en-US" dirty="0"/>
              <a:t>Treating multiple infections with fewest agents.</a:t>
            </a:r>
          </a:p>
          <a:p>
            <a:endParaRPr lang="en-US" dirty="0"/>
          </a:p>
          <a:p>
            <a:r>
              <a:rPr lang="en-US" dirty="0"/>
              <a:t>Avoiding DDIs.</a:t>
            </a:r>
          </a:p>
          <a:p>
            <a:endParaRPr lang="en-US" dirty="0"/>
          </a:p>
          <a:p>
            <a:r>
              <a:rPr lang="en-US" dirty="0"/>
              <a:t>Ensure appropriate dosing.</a:t>
            </a:r>
          </a:p>
          <a:p>
            <a:endParaRPr lang="en-US" dirty="0"/>
          </a:p>
          <a:p>
            <a:r>
              <a:rPr lang="en-US" dirty="0"/>
              <a:t>Exploring options for source control.</a:t>
            </a:r>
          </a:p>
          <a:p>
            <a:endParaRPr lang="en-US" dirty="0"/>
          </a:p>
          <a:p>
            <a:r>
              <a:rPr lang="en-US" dirty="0"/>
              <a:t>Troubleshooting.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13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458EB-CD56-E0DB-80AD-C97752335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662AF-6287-51DE-9F8C-E45CDE020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 as an Art and a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924F0-93B0-E870-E04C-BDE54D92E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usting the Neuromyth of Left-Brain Versus Right-Brain Dominance">
            <a:extLst>
              <a:ext uri="{FF2B5EF4-FFF2-40B4-BE49-F238E27FC236}">
                <a16:creationId xmlns:a16="http://schemas.microsoft.com/office/drawing/2014/main" id="{8C3EBF0C-0251-BF9E-DD89-D2E663B65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8229600" cy="5196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675DCC-A1D7-E6EE-90D8-6231F50A2F4F}"/>
              </a:ext>
            </a:extLst>
          </p:cNvPr>
          <p:cNvSpPr txBox="1"/>
          <p:nvPr/>
        </p:nvSpPr>
        <p:spPr>
          <a:xfrm>
            <a:off x="0" y="1784410"/>
            <a:ext cx="3009014" cy="5355312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/>
              <a:t>Diagnostic</a:t>
            </a:r>
          </a:p>
          <a:p>
            <a:endParaRPr lang="en-US" dirty="0"/>
          </a:p>
          <a:p>
            <a:r>
              <a:rPr lang="en-US" dirty="0"/>
              <a:t>“Everything is possible; not everything is probable.”</a:t>
            </a:r>
          </a:p>
          <a:p>
            <a:endParaRPr lang="en-US" dirty="0"/>
          </a:p>
          <a:p>
            <a:r>
              <a:rPr lang="en-US" dirty="0"/>
              <a:t>Assessing risk factors.</a:t>
            </a:r>
          </a:p>
          <a:p>
            <a:endParaRPr lang="en-US" dirty="0"/>
          </a:p>
          <a:p>
            <a:r>
              <a:rPr lang="en-US" dirty="0"/>
              <a:t>Keep a narrow “most likely” </a:t>
            </a:r>
            <a:r>
              <a:rPr lang="en-US" dirty="0" err="1"/>
              <a:t>Ddx</a:t>
            </a:r>
            <a:r>
              <a:rPr lang="en-US" dirty="0"/>
              <a:t>, but consider both infectious and non-infectious etiologies.</a:t>
            </a:r>
          </a:p>
          <a:p>
            <a:endParaRPr lang="en-US" dirty="0"/>
          </a:p>
          <a:p>
            <a:r>
              <a:rPr lang="en-US" dirty="0"/>
              <a:t>Order appropriate diagnostics.</a:t>
            </a:r>
          </a:p>
          <a:p>
            <a:endParaRPr lang="en-US" dirty="0"/>
          </a:p>
          <a:p>
            <a:r>
              <a:rPr lang="en-US" dirty="0"/>
              <a:t>Interpret the data. </a:t>
            </a:r>
          </a:p>
          <a:p>
            <a:endParaRPr lang="en-US" dirty="0"/>
          </a:p>
          <a:p>
            <a:r>
              <a:rPr lang="en-US" dirty="0"/>
              <a:t>Empiric therapy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DCD05E-71CC-186E-E0CF-28260D1B0FC2}"/>
              </a:ext>
            </a:extLst>
          </p:cNvPr>
          <p:cNvSpPr txBox="1"/>
          <p:nvPr/>
        </p:nvSpPr>
        <p:spPr>
          <a:xfrm>
            <a:off x="6911161" y="1784410"/>
            <a:ext cx="24880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Therapeutic</a:t>
            </a:r>
          </a:p>
          <a:p>
            <a:endParaRPr lang="en-US" dirty="0"/>
          </a:p>
          <a:p>
            <a:r>
              <a:rPr lang="en-US" dirty="0"/>
              <a:t>Selecting antimicrobials.</a:t>
            </a:r>
          </a:p>
          <a:p>
            <a:endParaRPr lang="en-US" dirty="0"/>
          </a:p>
          <a:p>
            <a:r>
              <a:rPr lang="en-US" dirty="0"/>
              <a:t>Treating multiple infections with fewest agents.</a:t>
            </a:r>
          </a:p>
          <a:p>
            <a:endParaRPr lang="en-US" dirty="0"/>
          </a:p>
          <a:p>
            <a:r>
              <a:rPr lang="en-US" dirty="0"/>
              <a:t>Avoiding DDIs.</a:t>
            </a:r>
          </a:p>
          <a:p>
            <a:endParaRPr lang="en-US" dirty="0"/>
          </a:p>
          <a:p>
            <a:r>
              <a:rPr lang="en-US" dirty="0"/>
              <a:t>Ensure appropriate dosing.</a:t>
            </a:r>
          </a:p>
          <a:p>
            <a:endParaRPr lang="en-US" dirty="0"/>
          </a:p>
          <a:p>
            <a:r>
              <a:rPr lang="en-US" dirty="0"/>
              <a:t>Exploring options for source control.</a:t>
            </a:r>
          </a:p>
          <a:p>
            <a:endParaRPr lang="en-US" dirty="0"/>
          </a:p>
          <a:p>
            <a:r>
              <a:rPr lang="en-US" dirty="0"/>
              <a:t>Troubleshooting.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11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7FC6A-6685-8E7E-120D-259711834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Infectious Disease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F7A436-622E-3340-144D-794C6938D954}"/>
              </a:ext>
            </a:extLst>
          </p:cNvPr>
          <p:cNvSpPr txBox="1"/>
          <p:nvPr/>
        </p:nvSpPr>
        <p:spPr>
          <a:xfrm>
            <a:off x="92364" y="6402655"/>
            <a:ext cx="6846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</p:txBody>
      </p:sp>
      <p:pic>
        <p:nvPicPr>
          <p:cNvPr id="8" name="Picture 7" descr="An iceberg in the water&#10;&#10;AI-generated content may be incorrect.">
            <a:extLst>
              <a:ext uri="{FF2B5EF4-FFF2-40B4-BE49-F238E27FC236}">
                <a16:creationId xmlns:a16="http://schemas.microsoft.com/office/drawing/2014/main" id="{41DB8F3C-1ADA-D22F-8D30-42874BB30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436" y="1113137"/>
            <a:ext cx="9019128" cy="50794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E900BB-485A-8935-9BA6-30157D4459BE}"/>
              </a:ext>
            </a:extLst>
          </p:cNvPr>
          <p:cNvSpPr txBox="1"/>
          <p:nvPr/>
        </p:nvSpPr>
        <p:spPr>
          <a:xfrm>
            <a:off x="3917093" y="1443036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Bugs and Drugs</a:t>
            </a:r>
          </a:p>
        </p:txBody>
      </p:sp>
    </p:spTree>
    <p:extLst>
      <p:ext uri="{BB962C8B-B14F-4D97-AF65-F5344CB8AC3E}">
        <p14:creationId xmlns:p14="http://schemas.microsoft.com/office/powerpoint/2010/main" val="3471393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4941F-5E0A-9174-9A8A-F971D4F58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A818E-FDBF-F87B-78BA-1D8986F8D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Infectious Disease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7292F0-8DF0-FE65-6660-6DD2F6E35669}"/>
              </a:ext>
            </a:extLst>
          </p:cNvPr>
          <p:cNvSpPr txBox="1"/>
          <p:nvPr/>
        </p:nvSpPr>
        <p:spPr>
          <a:xfrm>
            <a:off x="92364" y="6402655"/>
            <a:ext cx="6846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</p:txBody>
      </p:sp>
      <p:pic>
        <p:nvPicPr>
          <p:cNvPr id="8" name="Picture 7" descr="An iceberg in the water&#10;&#10;AI-generated content may be incorrect.">
            <a:extLst>
              <a:ext uri="{FF2B5EF4-FFF2-40B4-BE49-F238E27FC236}">
                <a16:creationId xmlns:a16="http://schemas.microsoft.com/office/drawing/2014/main" id="{F49B71DE-9B9E-B2F2-C387-2CE04435A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436" y="1113137"/>
            <a:ext cx="9019128" cy="50794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09916F-EE3B-268E-471A-1C7EA72D2F00}"/>
              </a:ext>
            </a:extLst>
          </p:cNvPr>
          <p:cNvSpPr txBox="1"/>
          <p:nvPr/>
        </p:nvSpPr>
        <p:spPr>
          <a:xfrm>
            <a:off x="3744098" y="1480254"/>
            <a:ext cx="1655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Bugs and Drugs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C5069-4D8D-BB0C-2497-99AC935AF17C}"/>
              </a:ext>
            </a:extLst>
          </p:cNvPr>
          <p:cNvSpPr txBox="1"/>
          <p:nvPr/>
        </p:nvSpPr>
        <p:spPr>
          <a:xfrm>
            <a:off x="3571103" y="2650867"/>
            <a:ext cx="2001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Immune System</a:t>
            </a:r>
          </a:p>
        </p:txBody>
      </p:sp>
    </p:spTree>
    <p:extLst>
      <p:ext uri="{BB962C8B-B14F-4D97-AF65-F5344CB8AC3E}">
        <p14:creationId xmlns:p14="http://schemas.microsoft.com/office/powerpoint/2010/main" val="990348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Sepsis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Immune response to a source of infection</a:t>
            </a:r>
          </a:p>
          <a:p>
            <a:r>
              <a:rPr lang="en-GB" dirty="0"/>
              <a:t>Clinical criteria</a:t>
            </a:r>
          </a:p>
          <a:p>
            <a:r>
              <a:rPr lang="en-GB" dirty="0"/>
              <a:t>Without signs and symptoms indicating a source of infection, hemodynamic and lab abnormalities are not sepsis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64" y="6402655"/>
            <a:ext cx="6846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</p:txBody>
      </p:sp>
    </p:spTree>
    <p:extLst>
      <p:ext uri="{BB962C8B-B14F-4D97-AF65-F5344CB8AC3E}">
        <p14:creationId xmlns:p14="http://schemas.microsoft.com/office/powerpoint/2010/main" val="289041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23207-211E-1B07-238D-ABF7FF274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2A02E-7747-B06A-AF2D-2BEB3D542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 of “Infection”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326D7-14E6-8273-5C0E-2A31E75E5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0E4871-6DA8-A238-B7EB-132CAC78468A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8C1809-1C6E-BCA3-6FFE-F87B44D9C279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0B5C41-8FD7-714C-B1F1-6A51D6DE4551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140D344-3A8A-1886-028C-A77F933E64FE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27D15C4-44DB-86C9-0AFA-397E5C54BC9E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</p:spTree>
    <p:extLst>
      <p:ext uri="{BB962C8B-B14F-4D97-AF65-F5344CB8AC3E}">
        <p14:creationId xmlns:p14="http://schemas.microsoft.com/office/powerpoint/2010/main" val="1256204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421C1-44E7-26D9-683D-295735F72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2C19D-D835-E009-EC8A-9C60CCF24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E6FBC-F9F8-BACB-6865-EB3397FB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65F94B-045C-812D-6338-147545B40005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A0A994-4161-72DE-A727-992D61EA5FF4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88BFB7-0B94-FCC9-A007-C8EBE00437A8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54D31E-26FD-0BF1-C457-64F3A139AFB6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AC59E4D-942B-F8A3-352A-4A4E2E297FD2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13" name="&quot;No&quot; Symbol 12">
            <a:extLst>
              <a:ext uri="{FF2B5EF4-FFF2-40B4-BE49-F238E27FC236}">
                <a16:creationId xmlns:a16="http://schemas.microsoft.com/office/drawing/2014/main" id="{8BD1E8DC-BB1C-25FA-4AB4-7677219D3F02}"/>
              </a:ext>
            </a:extLst>
          </p:cNvPr>
          <p:cNvSpPr/>
          <p:nvPr/>
        </p:nvSpPr>
        <p:spPr>
          <a:xfrm>
            <a:off x="6166020" y="3481373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AB97C1-6AB6-1700-DEE3-C7BA88A5B222}"/>
              </a:ext>
            </a:extLst>
          </p:cNvPr>
          <p:cNvSpPr txBox="1"/>
          <p:nvPr/>
        </p:nvSpPr>
        <p:spPr>
          <a:xfrm>
            <a:off x="5671750" y="4025919"/>
            <a:ext cx="2199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Immune system antimicrobials</a:t>
            </a:r>
          </a:p>
        </p:txBody>
      </p:sp>
    </p:spTree>
    <p:extLst>
      <p:ext uri="{BB962C8B-B14F-4D97-AF65-F5344CB8AC3E}">
        <p14:creationId xmlns:p14="http://schemas.microsoft.com/office/powerpoint/2010/main" val="2954482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364" y="6402655"/>
            <a:ext cx="6846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62B26-987E-71F1-1A08-59F4ACFA4534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342525-6086-0647-3149-26ECEE352A34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3128825-EEE4-FEE6-3F76-BDAAD91A0667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8EEF21C-0159-D739-4454-F6EBAAFF023F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5001D8-DC1E-5BDE-53C8-CDADEBAAB17F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356B96E9-8739-146C-7A4B-F14E4247AF02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866AC30-5B79-7842-10A2-822D4B706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6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8C0F5-97A1-3CAC-CF16-313BA1140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36B9D-2C92-4104-B241-9A84EEF73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0FFAC4-5FD2-11EF-93DD-E475C15E66B6}"/>
              </a:ext>
            </a:extLst>
          </p:cNvPr>
          <p:cNvSpPr txBox="1"/>
          <p:nvPr/>
        </p:nvSpPr>
        <p:spPr>
          <a:xfrm>
            <a:off x="92364" y="6402655"/>
            <a:ext cx="6846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D4FF67-DA90-3E16-5804-AA3D05E6AE6D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25D40-42CC-725C-F215-AA3E2AE99716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1AD02B5-868E-FAF6-9A1C-51C356286DEB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BBDD14C-747E-EA53-8D8C-EA42C2DBD4FD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9F51B3-69E6-0722-4D49-8D06FEE38ACC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43496C1E-9325-B72B-25A7-029525DBC2C8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&quot;No&quot; Symbol 3">
            <a:extLst>
              <a:ext uri="{FF2B5EF4-FFF2-40B4-BE49-F238E27FC236}">
                <a16:creationId xmlns:a16="http://schemas.microsoft.com/office/drawing/2014/main" id="{07D20965-2416-AA6B-D0A4-02E119EF222F}"/>
              </a:ext>
            </a:extLst>
          </p:cNvPr>
          <p:cNvSpPr/>
          <p:nvPr/>
        </p:nvSpPr>
        <p:spPr>
          <a:xfrm>
            <a:off x="5770605" y="2677687"/>
            <a:ext cx="1285102" cy="1372147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6D7D4A-1B03-2A0D-CDDF-22944E7D34FB}"/>
              </a:ext>
            </a:extLst>
          </p:cNvPr>
          <p:cNvSpPr txBox="1"/>
          <p:nvPr/>
        </p:nvSpPr>
        <p:spPr>
          <a:xfrm>
            <a:off x="5671750" y="4025919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antimicrobials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0E6FCD-5B0B-2F88-1901-80C6896D9C70}"/>
              </a:ext>
            </a:extLst>
          </p:cNvPr>
          <p:cNvSpPr txBox="1"/>
          <p:nvPr/>
        </p:nvSpPr>
        <p:spPr>
          <a:xfrm>
            <a:off x="7142207" y="2897921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source control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E8558779-9D56-FF00-C0FF-CBCE8D712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65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EE1E9-E293-A478-5B91-3F2DD400D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F8B8A-AAC3-0161-3860-2F3F683E7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AF4F8C-F363-277B-C073-2AEC08DFE7B8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B70E13-010A-2CD2-B901-7FD18B20178C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9DC6D3-86C7-BFF7-E4DA-E5723AB5478C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74980AE-6272-636C-0A48-07E92824DDDE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A7724A3-0412-EBAD-CCCD-AAAF2BCBD4DE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9AB544-7397-0D8D-AE5D-559BD2E6E47C}"/>
              </a:ext>
            </a:extLst>
          </p:cNvPr>
          <p:cNvSpPr txBox="1"/>
          <p:nvPr/>
        </p:nvSpPr>
        <p:spPr>
          <a:xfrm>
            <a:off x="1251407" y="2302009"/>
            <a:ext cx="2060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Releases cytokines</a:t>
            </a:r>
          </a:p>
          <a:p>
            <a:r>
              <a:rPr lang="en-US" dirty="0"/>
              <a:t>Inflammation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8E4A3D14-A3EF-7F25-AE3C-C8BEF60E8CA8}"/>
              </a:ext>
            </a:extLst>
          </p:cNvPr>
          <p:cNvSpPr/>
          <p:nvPr/>
        </p:nvSpPr>
        <p:spPr>
          <a:xfrm>
            <a:off x="1940011" y="3179096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59BE9E-43B1-4FC9-66EA-5BE04A18C0E4}"/>
              </a:ext>
            </a:extLst>
          </p:cNvPr>
          <p:cNvSpPr txBox="1"/>
          <p:nvPr/>
        </p:nvSpPr>
        <p:spPr>
          <a:xfrm>
            <a:off x="1470454" y="3225339"/>
            <a:ext cx="12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overactive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DE82B3-6EAB-8129-443E-66D17BDE1588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3" name="Up Arrow 12">
            <a:extLst>
              <a:ext uri="{FF2B5EF4-FFF2-40B4-BE49-F238E27FC236}">
                <a16:creationId xmlns:a16="http://schemas.microsoft.com/office/drawing/2014/main" id="{CA204EAD-7200-D3D7-34CE-F7EC7D8B5A48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D58BEA4-D2DD-521D-034F-6C7270A16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52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7DF60-11BD-8CA6-CFC7-4A0467C62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278F6-5FFA-B900-AEC1-1CBAA28B6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7E7B4-F9CD-FA63-C8FE-F2BF5692D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BF01EC-8DDB-A7BE-EC5F-6E93597A1D61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CBE334-167A-8ED9-624C-10FCA7EB8EDC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9C90A3-AB3D-5ABC-BF2C-FF1A05C873C2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2C75F3C-CA8C-813F-4595-264DAAE7725C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017782F-4AE3-7242-7658-CC7F3857C364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E53BDF-B87B-C9EF-C778-DB712C5E3A08}"/>
              </a:ext>
            </a:extLst>
          </p:cNvPr>
          <p:cNvSpPr txBox="1"/>
          <p:nvPr/>
        </p:nvSpPr>
        <p:spPr>
          <a:xfrm>
            <a:off x="1251407" y="2302009"/>
            <a:ext cx="2060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Releases cytokines</a:t>
            </a:r>
          </a:p>
          <a:p>
            <a:r>
              <a:rPr lang="en-US" dirty="0"/>
              <a:t>Inflammation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B3E3E7FC-5D2E-69A8-B8C9-D78EB0BB7207}"/>
              </a:ext>
            </a:extLst>
          </p:cNvPr>
          <p:cNvSpPr/>
          <p:nvPr/>
        </p:nvSpPr>
        <p:spPr>
          <a:xfrm>
            <a:off x="1940011" y="3179096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4779E2-01E5-3576-AE7F-313B8694F119}"/>
              </a:ext>
            </a:extLst>
          </p:cNvPr>
          <p:cNvSpPr txBox="1"/>
          <p:nvPr/>
        </p:nvSpPr>
        <p:spPr>
          <a:xfrm>
            <a:off x="1470454" y="3225339"/>
            <a:ext cx="12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overactive</a:t>
            </a:r>
          </a:p>
        </p:txBody>
      </p:sp>
      <p:sp>
        <p:nvSpPr>
          <p:cNvPr id="14" name="U-Turn Arrow 13">
            <a:extLst>
              <a:ext uri="{FF2B5EF4-FFF2-40B4-BE49-F238E27FC236}">
                <a16:creationId xmlns:a16="http://schemas.microsoft.com/office/drawing/2014/main" id="{B464786D-3DAA-3E7D-B5C0-6B45938FC385}"/>
              </a:ext>
            </a:extLst>
          </p:cNvPr>
          <p:cNvSpPr/>
          <p:nvPr/>
        </p:nvSpPr>
        <p:spPr>
          <a:xfrm>
            <a:off x="988542" y="2302009"/>
            <a:ext cx="358346" cy="939113"/>
          </a:xfrm>
          <a:prstGeom prst="utur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6E42A4-7DD3-559A-0355-A7078112D620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991731D6-B3C7-D811-FACA-B839DDD9FD40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68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33DDB-35DE-F0E5-A312-5F86F0F04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p Arrow 7">
            <a:extLst>
              <a:ext uri="{FF2B5EF4-FFF2-40B4-BE49-F238E27FC236}">
                <a16:creationId xmlns:a16="http://schemas.microsoft.com/office/drawing/2014/main" id="{A9C46940-7DE5-CF0D-AE6D-2523DA14FB00}"/>
              </a:ext>
            </a:extLst>
          </p:cNvPr>
          <p:cNvSpPr/>
          <p:nvPr/>
        </p:nvSpPr>
        <p:spPr>
          <a:xfrm>
            <a:off x="1940011" y="3179096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3FA00C-347F-F1B3-830C-EA96B9651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4EBE5-982A-31F5-AAAC-9047D69F6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7FF843-510B-1402-1ADD-90D270253B44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358367-06CF-DF35-FADC-6DF44414C279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DA5AAC-B804-2FF7-A50B-EBC857661FEF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6A9ACCD-FBC7-2CD9-A977-E317F32210C8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4E6A193-FBA6-C728-EF39-E6AB3775F329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7DB182-4FA0-2FE2-CA9C-684001B6FB95}"/>
              </a:ext>
            </a:extLst>
          </p:cNvPr>
          <p:cNvSpPr txBox="1"/>
          <p:nvPr/>
        </p:nvSpPr>
        <p:spPr>
          <a:xfrm>
            <a:off x="1251407" y="2302009"/>
            <a:ext cx="2060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Releases cytokines</a:t>
            </a:r>
          </a:p>
          <a:p>
            <a:r>
              <a:rPr lang="en-US" dirty="0"/>
              <a:t>Inflammation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FFF697-50AF-B766-1956-28FAF25400D3}"/>
              </a:ext>
            </a:extLst>
          </p:cNvPr>
          <p:cNvSpPr txBox="1"/>
          <p:nvPr/>
        </p:nvSpPr>
        <p:spPr>
          <a:xfrm>
            <a:off x="1470454" y="3225339"/>
            <a:ext cx="12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overactive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60940C-D8BC-F5E4-6755-C8331C4C40DD}"/>
              </a:ext>
            </a:extLst>
          </p:cNvPr>
          <p:cNvSpPr txBox="1"/>
          <p:nvPr/>
        </p:nvSpPr>
        <p:spPr>
          <a:xfrm>
            <a:off x="5741400" y="4029837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antimicrobials</a:t>
            </a:r>
          </a:p>
        </p:txBody>
      </p:sp>
      <p:sp>
        <p:nvSpPr>
          <p:cNvPr id="14" name="U-Turn Arrow 13">
            <a:extLst>
              <a:ext uri="{FF2B5EF4-FFF2-40B4-BE49-F238E27FC236}">
                <a16:creationId xmlns:a16="http://schemas.microsoft.com/office/drawing/2014/main" id="{63B5B125-67A0-68A1-DF26-76ADE27353E5}"/>
              </a:ext>
            </a:extLst>
          </p:cNvPr>
          <p:cNvSpPr/>
          <p:nvPr/>
        </p:nvSpPr>
        <p:spPr>
          <a:xfrm>
            <a:off x="988542" y="2302009"/>
            <a:ext cx="358346" cy="939113"/>
          </a:xfrm>
          <a:prstGeom prst="utur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C354DF-0CBB-281B-001B-35750B3B7502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trike="sngStrike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6" name="Up Arrow 15">
            <a:extLst>
              <a:ext uri="{FF2B5EF4-FFF2-40B4-BE49-F238E27FC236}">
                <a16:creationId xmlns:a16="http://schemas.microsoft.com/office/drawing/2014/main" id="{76F828A6-70F6-BFC5-02D3-A3116B431016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&quot;No&quot; Symbol 11">
            <a:extLst>
              <a:ext uri="{FF2B5EF4-FFF2-40B4-BE49-F238E27FC236}">
                <a16:creationId xmlns:a16="http://schemas.microsoft.com/office/drawing/2014/main" id="{2D923F6D-73A9-E9C6-60DF-70319A669C63}"/>
              </a:ext>
            </a:extLst>
          </p:cNvPr>
          <p:cNvSpPr/>
          <p:nvPr/>
        </p:nvSpPr>
        <p:spPr>
          <a:xfrm>
            <a:off x="6166020" y="3481373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225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A6809-8F11-B1F2-E94D-3476FDC60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2ED7C-112B-2175-2E86-BF872095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14ADF-19C2-9FCA-9F9B-70A5129D7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003A63-BED0-EEB5-047E-49461285D731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CC945-5CF3-F7C1-7A85-BF9D66563EC9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B3FA04-A6C1-5A6B-C457-67B7C4CB6FD7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E424173-B915-61C6-7FF6-618716D2EC82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F197E49-AD4F-A00F-2078-82FC66C1FF77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5DB5EC-9964-5ADF-BBA7-26674152A2DB}"/>
              </a:ext>
            </a:extLst>
          </p:cNvPr>
          <p:cNvSpPr txBox="1"/>
          <p:nvPr/>
        </p:nvSpPr>
        <p:spPr>
          <a:xfrm>
            <a:off x="1251407" y="2736477"/>
            <a:ext cx="206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1D3ECF5E-699A-101C-A7AF-901BCADFF176}"/>
              </a:ext>
            </a:extLst>
          </p:cNvPr>
          <p:cNvSpPr/>
          <p:nvPr/>
        </p:nvSpPr>
        <p:spPr>
          <a:xfrm>
            <a:off x="1940011" y="3179096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&quot;No&quot; Symbol 11">
            <a:extLst>
              <a:ext uri="{FF2B5EF4-FFF2-40B4-BE49-F238E27FC236}">
                <a16:creationId xmlns:a16="http://schemas.microsoft.com/office/drawing/2014/main" id="{D636629A-3D85-B9FD-B1D7-6074F06BAB34}"/>
              </a:ext>
            </a:extLst>
          </p:cNvPr>
          <p:cNvSpPr/>
          <p:nvPr/>
        </p:nvSpPr>
        <p:spPr>
          <a:xfrm>
            <a:off x="6166020" y="3481373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E6A50A-6D2A-E67D-F963-D5DBD1F75B5A}"/>
              </a:ext>
            </a:extLst>
          </p:cNvPr>
          <p:cNvSpPr txBox="1"/>
          <p:nvPr/>
        </p:nvSpPr>
        <p:spPr>
          <a:xfrm>
            <a:off x="5671749" y="4194109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antimicrobials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90E6B4-1218-39F8-4111-C46C588F4A37}"/>
              </a:ext>
            </a:extLst>
          </p:cNvPr>
          <p:cNvSpPr txBox="1"/>
          <p:nvPr/>
        </p:nvSpPr>
        <p:spPr>
          <a:xfrm>
            <a:off x="2721861" y="2640679"/>
            <a:ext cx="9452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Time</a:t>
            </a:r>
          </a:p>
        </p:txBody>
      </p:sp>
      <p:sp>
        <p:nvSpPr>
          <p:cNvPr id="17" name="&quot;No&quot; Symbol 16">
            <a:extLst>
              <a:ext uri="{FF2B5EF4-FFF2-40B4-BE49-F238E27FC236}">
                <a16:creationId xmlns:a16="http://schemas.microsoft.com/office/drawing/2014/main" id="{9E829083-7053-B6E8-A7D0-59299D992301}"/>
              </a:ext>
            </a:extLst>
          </p:cNvPr>
          <p:cNvSpPr/>
          <p:nvPr/>
        </p:nvSpPr>
        <p:spPr>
          <a:xfrm>
            <a:off x="1742302" y="2592132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0A5BEA-51B1-0FB2-B480-D5A7D88536FB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trike="sngStrike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9" name="&quot;No&quot; Symbol 18">
            <a:extLst>
              <a:ext uri="{FF2B5EF4-FFF2-40B4-BE49-F238E27FC236}">
                <a16:creationId xmlns:a16="http://schemas.microsoft.com/office/drawing/2014/main" id="{A13A5DA1-4542-4A0D-FA29-132FEE756C9E}"/>
              </a:ext>
            </a:extLst>
          </p:cNvPr>
          <p:cNvSpPr/>
          <p:nvPr/>
        </p:nvSpPr>
        <p:spPr>
          <a:xfrm>
            <a:off x="6107612" y="2905086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9A34D4-8D50-97AF-F1BA-7CE161DF529F}"/>
              </a:ext>
            </a:extLst>
          </p:cNvPr>
          <p:cNvSpPr txBox="1"/>
          <p:nvPr/>
        </p:nvSpPr>
        <p:spPr>
          <a:xfrm>
            <a:off x="1470454" y="3225339"/>
            <a:ext cx="12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overactive</a:t>
            </a:r>
          </a:p>
        </p:txBody>
      </p:sp>
    </p:spTree>
    <p:extLst>
      <p:ext uri="{BB962C8B-B14F-4D97-AF65-F5344CB8AC3E}">
        <p14:creationId xmlns:p14="http://schemas.microsoft.com/office/powerpoint/2010/main" val="1482174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468E7-28FE-2168-0E6B-7E8B602B7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2A3C4-FCD0-E24E-067B-214A7DAA4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8691E-04C3-89E0-2ECB-EC6EC6324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F122A9-419E-AEC7-8D27-823EDFC372C9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036409-1C2C-30B2-511E-6DA29D47B523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5D5FD3-BF6D-B8BD-22C8-95D83DE930D4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64FE41E-B3ED-8C2C-A515-28613E8C5161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7743057-1A27-A970-CBBD-D9B1C955EAED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3E313E-7853-6AD7-2ADE-5BBC2D9D31CF}"/>
              </a:ext>
            </a:extLst>
          </p:cNvPr>
          <p:cNvSpPr txBox="1"/>
          <p:nvPr/>
        </p:nvSpPr>
        <p:spPr>
          <a:xfrm>
            <a:off x="1251407" y="2302009"/>
            <a:ext cx="2060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Releases cytokines</a:t>
            </a:r>
          </a:p>
          <a:p>
            <a:r>
              <a:rPr lang="en-US" dirty="0"/>
              <a:t>Inflammation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662D3441-350D-BF07-6A0F-29F2D820D890}"/>
              </a:ext>
            </a:extLst>
          </p:cNvPr>
          <p:cNvSpPr/>
          <p:nvPr/>
        </p:nvSpPr>
        <p:spPr>
          <a:xfrm>
            <a:off x="1940011" y="3179096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3EF38C-1628-0235-B8F6-9EF1292A1386}"/>
              </a:ext>
            </a:extLst>
          </p:cNvPr>
          <p:cNvSpPr txBox="1"/>
          <p:nvPr/>
        </p:nvSpPr>
        <p:spPr>
          <a:xfrm>
            <a:off x="1470454" y="3225339"/>
            <a:ext cx="125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overactive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2C38F2-916D-2D3F-4E4B-028A58323045}"/>
              </a:ext>
            </a:extLst>
          </p:cNvPr>
          <p:cNvSpPr txBox="1"/>
          <p:nvPr/>
        </p:nvSpPr>
        <p:spPr>
          <a:xfrm>
            <a:off x="5671749" y="4092810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antimicrobials</a:t>
            </a:r>
          </a:p>
        </p:txBody>
      </p:sp>
      <p:sp>
        <p:nvSpPr>
          <p:cNvPr id="14" name="U-Turn Arrow 13">
            <a:extLst>
              <a:ext uri="{FF2B5EF4-FFF2-40B4-BE49-F238E27FC236}">
                <a16:creationId xmlns:a16="http://schemas.microsoft.com/office/drawing/2014/main" id="{96C7A789-22B9-3203-3BF1-223E844B614F}"/>
              </a:ext>
            </a:extLst>
          </p:cNvPr>
          <p:cNvSpPr/>
          <p:nvPr/>
        </p:nvSpPr>
        <p:spPr>
          <a:xfrm>
            <a:off x="988542" y="2302009"/>
            <a:ext cx="358346" cy="939113"/>
          </a:xfrm>
          <a:prstGeom prst="utur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&quot;No&quot; Symbol 14">
            <a:extLst>
              <a:ext uri="{FF2B5EF4-FFF2-40B4-BE49-F238E27FC236}">
                <a16:creationId xmlns:a16="http://schemas.microsoft.com/office/drawing/2014/main" id="{D4C87D1C-A30C-0510-026F-079D1302EEB1}"/>
              </a:ext>
            </a:extLst>
          </p:cNvPr>
          <p:cNvSpPr/>
          <p:nvPr/>
        </p:nvSpPr>
        <p:spPr>
          <a:xfrm>
            <a:off x="1149176" y="2211658"/>
            <a:ext cx="1402398" cy="1211593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86545B-ACC6-B5A1-C7C1-360B87538E44}"/>
              </a:ext>
            </a:extLst>
          </p:cNvPr>
          <p:cNvSpPr txBox="1"/>
          <p:nvPr/>
        </p:nvSpPr>
        <p:spPr>
          <a:xfrm>
            <a:off x="2721861" y="2640679"/>
            <a:ext cx="9452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Steroids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463D46-408E-BA9C-6346-444AADADA80D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trike="sngStrike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0E13803A-545F-9C91-9E95-42A39FFD1367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&quot;No&quot; Symbol 11">
            <a:extLst>
              <a:ext uri="{FF2B5EF4-FFF2-40B4-BE49-F238E27FC236}">
                <a16:creationId xmlns:a16="http://schemas.microsoft.com/office/drawing/2014/main" id="{C59CE012-B9E9-BBB2-6780-534FB3AF778E}"/>
              </a:ext>
            </a:extLst>
          </p:cNvPr>
          <p:cNvSpPr/>
          <p:nvPr/>
        </p:nvSpPr>
        <p:spPr>
          <a:xfrm>
            <a:off x="6166020" y="3481373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&quot;No&quot; Symbol 18">
            <a:extLst>
              <a:ext uri="{FF2B5EF4-FFF2-40B4-BE49-F238E27FC236}">
                <a16:creationId xmlns:a16="http://schemas.microsoft.com/office/drawing/2014/main" id="{11552432-9F79-9FDF-7A2C-0C575BFAE55D}"/>
              </a:ext>
            </a:extLst>
          </p:cNvPr>
          <p:cNvSpPr/>
          <p:nvPr/>
        </p:nvSpPr>
        <p:spPr>
          <a:xfrm>
            <a:off x="6091880" y="2842398"/>
            <a:ext cx="469557" cy="501409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3B2AFF-73ED-5112-5CDC-4A7D88FED40B}"/>
              </a:ext>
            </a:extLst>
          </p:cNvPr>
          <p:cNvSpPr txBox="1"/>
          <p:nvPr/>
        </p:nvSpPr>
        <p:spPr>
          <a:xfrm>
            <a:off x="7142207" y="2897921"/>
            <a:ext cx="1581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source control</a:t>
            </a:r>
          </a:p>
        </p:txBody>
      </p:sp>
    </p:spTree>
    <p:extLst>
      <p:ext uri="{BB962C8B-B14F-4D97-AF65-F5344CB8AC3E}">
        <p14:creationId xmlns:p14="http://schemas.microsoft.com/office/powerpoint/2010/main" val="2035886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846D5-BC5F-3743-5564-A3BC392B3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EEAAB-3843-F26D-C7F0-6CCB8B33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25975-2CB1-EC93-18AC-DABC86A33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C89090-E909-5B88-0C05-6D68048EE561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3B107B-E8AD-839B-70B5-79E339740495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8D506F-746D-4854-4F81-F38FB45B20E9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E9ECB38-7E98-4858-2E95-6E8DC4513CBD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26BA0FC-F3A7-FC46-3EE2-9B07E6784B35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4845077A-9BE6-E63C-B89A-7DB0198A04CD}"/>
              </a:ext>
            </a:extLst>
          </p:cNvPr>
          <p:cNvSpPr/>
          <p:nvPr/>
        </p:nvSpPr>
        <p:spPr>
          <a:xfrm>
            <a:off x="2187146" y="3904899"/>
            <a:ext cx="197708" cy="39525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DCC6FD-FBE8-8F7F-D367-07BDA61BA122}"/>
              </a:ext>
            </a:extLst>
          </p:cNvPr>
          <p:cNvSpPr txBox="1"/>
          <p:nvPr/>
        </p:nvSpPr>
        <p:spPr>
          <a:xfrm>
            <a:off x="1654402" y="38746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underactive</a:t>
            </a:r>
          </a:p>
        </p:txBody>
      </p:sp>
    </p:spTree>
    <p:extLst>
      <p:ext uri="{BB962C8B-B14F-4D97-AF65-F5344CB8AC3E}">
        <p14:creationId xmlns:p14="http://schemas.microsoft.com/office/powerpoint/2010/main" val="785789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10F3A-2AE0-A9DE-2FED-87ADD4F5E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CAD0C-006C-2C30-235A-5FE5DAD80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 of “Infection”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1275F-3B96-8006-41AC-ECEED3CAE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0B28AF-7104-CFAF-6850-9096B8F7F0F8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FB4B41-26F6-541D-D833-9F7B2A36339B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826F1E-8170-F16E-8AFD-D500A6F1C4D1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B144315-10A3-5AEA-218C-3E3BD311EF03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A261EC4-A2B5-96C3-FB04-714ECDEE1ADE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21D6C6D0-F890-2F00-A043-980FEC26CD0F}"/>
              </a:ext>
            </a:extLst>
          </p:cNvPr>
          <p:cNvSpPr/>
          <p:nvPr/>
        </p:nvSpPr>
        <p:spPr>
          <a:xfrm>
            <a:off x="2187146" y="3904899"/>
            <a:ext cx="197708" cy="39525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044550-09E4-E9E7-A3E2-EA94A3EEA5BB}"/>
              </a:ext>
            </a:extLst>
          </p:cNvPr>
          <p:cNvSpPr txBox="1"/>
          <p:nvPr/>
        </p:nvSpPr>
        <p:spPr>
          <a:xfrm>
            <a:off x="1654402" y="38746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underactive</a:t>
            </a:r>
          </a:p>
        </p:txBody>
      </p:sp>
      <p:sp>
        <p:nvSpPr>
          <p:cNvPr id="4" name="&quot;No&quot; Symbol 3">
            <a:extLst>
              <a:ext uri="{FF2B5EF4-FFF2-40B4-BE49-F238E27FC236}">
                <a16:creationId xmlns:a16="http://schemas.microsoft.com/office/drawing/2014/main" id="{D7C975F6-E736-DB95-C267-41AC81B0B13E}"/>
              </a:ext>
            </a:extLst>
          </p:cNvPr>
          <p:cNvSpPr/>
          <p:nvPr/>
        </p:nvSpPr>
        <p:spPr>
          <a:xfrm>
            <a:off x="3954161" y="3373395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012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9E398-E71A-6EF8-EE9F-36618B1CB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49288-5626-0530-A9DB-AF4930ABB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133D3-9FFD-930D-19EA-D40446C7A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B0ABF-85E3-428A-22F8-6323EAB7112A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F76BB3-9F26-D8E4-319F-47B161E73506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B295B5-8EB0-7733-356A-A687EAA6E2C6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41C1265-3E10-1082-8570-716B3F351D3B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F5F8C59-CA09-8695-F563-41F2640907F2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425061-5475-215A-308C-4EDF504FAC1B}"/>
              </a:ext>
            </a:extLst>
          </p:cNvPr>
          <p:cNvSpPr txBox="1"/>
          <p:nvPr/>
        </p:nvSpPr>
        <p:spPr>
          <a:xfrm>
            <a:off x="1470454" y="4311301"/>
            <a:ext cx="230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inflammation</a:t>
            </a:r>
          </a:p>
          <a:p>
            <a:r>
              <a:rPr lang="en-US" dirty="0"/>
              <a:t>Minimal s/</a:t>
            </a:r>
            <a:r>
              <a:rPr lang="en-US" dirty="0" err="1"/>
              <a:t>sx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&quot;No&quot; Symbol 10">
            <a:extLst>
              <a:ext uri="{FF2B5EF4-FFF2-40B4-BE49-F238E27FC236}">
                <a16:creationId xmlns:a16="http://schemas.microsoft.com/office/drawing/2014/main" id="{744C49CF-816B-05E4-0B61-F3451915C709}"/>
              </a:ext>
            </a:extLst>
          </p:cNvPr>
          <p:cNvSpPr/>
          <p:nvPr/>
        </p:nvSpPr>
        <p:spPr>
          <a:xfrm>
            <a:off x="3954161" y="3373395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46CFA8A9-B1E1-4EDA-A9D4-675064CB062F}"/>
              </a:ext>
            </a:extLst>
          </p:cNvPr>
          <p:cNvSpPr/>
          <p:nvPr/>
        </p:nvSpPr>
        <p:spPr>
          <a:xfrm>
            <a:off x="2187146" y="3904899"/>
            <a:ext cx="197708" cy="39525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56CC2D-A7FE-6E9B-1856-B07314D49246}"/>
              </a:ext>
            </a:extLst>
          </p:cNvPr>
          <p:cNvSpPr txBox="1"/>
          <p:nvPr/>
        </p:nvSpPr>
        <p:spPr>
          <a:xfrm>
            <a:off x="1654402" y="38746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underactive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6B4E1EF1-79E4-4ECC-4926-81D728EC4EFD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AE2CE5-D079-88FD-4C6D-3378CD12990B}"/>
              </a:ext>
            </a:extLst>
          </p:cNvPr>
          <p:cNvSpPr txBox="1"/>
          <p:nvPr/>
        </p:nvSpPr>
        <p:spPr>
          <a:xfrm>
            <a:off x="5764711" y="32872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uncontrolled</a:t>
            </a:r>
          </a:p>
        </p:txBody>
      </p:sp>
    </p:spTree>
    <p:extLst>
      <p:ext uri="{BB962C8B-B14F-4D97-AF65-F5344CB8AC3E}">
        <p14:creationId xmlns:p14="http://schemas.microsoft.com/office/powerpoint/2010/main" val="3448202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EFC30-63DB-304D-A819-38D4A6E09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23C7D-FCE3-89A3-9363-87F9212A0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F3A72-C605-9FB6-115F-C002E9C3F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631B49-35A6-39B8-5225-CE6B8068312B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E906C4-6746-0A6D-8F5A-892A7470760C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6F6395-9499-BB00-6BFE-E7DAC4F95752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31A6A2A-C6D5-F72B-CB1F-1ED39A9ACF21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99C5F5F-2728-1DCF-4E29-30307B3468AC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2E56EA-9706-CF84-9471-8761F852EAE6}"/>
              </a:ext>
            </a:extLst>
          </p:cNvPr>
          <p:cNvSpPr txBox="1"/>
          <p:nvPr/>
        </p:nvSpPr>
        <p:spPr>
          <a:xfrm>
            <a:off x="1470454" y="4311301"/>
            <a:ext cx="230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inflammation</a:t>
            </a:r>
          </a:p>
          <a:p>
            <a:r>
              <a:rPr lang="en-US" dirty="0"/>
              <a:t>Minimal s/</a:t>
            </a:r>
            <a:r>
              <a:rPr lang="en-US" dirty="0" err="1"/>
              <a:t>sx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06577E-1969-7122-B8DE-03E5E34A4214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1" name="&quot;No&quot; Symbol 10">
            <a:extLst>
              <a:ext uri="{FF2B5EF4-FFF2-40B4-BE49-F238E27FC236}">
                <a16:creationId xmlns:a16="http://schemas.microsoft.com/office/drawing/2014/main" id="{9920EF0E-0870-1905-DE9D-3E43ECA2ED54}"/>
              </a:ext>
            </a:extLst>
          </p:cNvPr>
          <p:cNvSpPr/>
          <p:nvPr/>
        </p:nvSpPr>
        <p:spPr>
          <a:xfrm>
            <a:off x="3954161" y="3373395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CD0E6DED-7714-1F1E-0FE7-85D71FBC258E}"/>
              </a:ext>
            </a:extLst>
          </p:cNvPr>
          <p:cNvSpPr/>
          <p:nvPr/>
        </p:nvSpPr>
        <p:spPr>
          <a:xfrm>
            <a:off x="2187146" y="3904899"/>
            <a:ext cx="197708" cy="39525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012062-FB8E-B7F8-2E8C-A6E7C6C9EC7B}"/>
              </a:ext>
            </a:extLst>
          </p:cNvPr>
          <p:cNvSpPr txBox="1"/>
          <p:nvPr/>
        </p:nvSpPr>
        <p:spPr>
          <a:xfrm>
            <a:off x="1654402" y="38746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underactive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A2A2182E-4162-B033-763B-9DA4000C88D5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542098-5FAB-3D39-F478-5EF592E4B483}"/>
              </a:ext>
            </a:extLst>
          </p:cNvPr>
          <p:cNvSpPr txBox="1"/>
          <p:nvPr/>
        </p:nvSpPr>
        <p:spPr>
          <a:xfrm>
            <a:off x="5764711" y="32872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uncontrolled</a:t>
            </a:r>
          </a:p>
        </p:txBody>
      </p:sp>
      <p:sp>
        <p:nvSpPr>
          <p:cNvPr id="13" name="U-Turn Arrow 12">
            <a:extLst>
              <a:ext uri="{FF2B5EF4-FFF2-40B4-BE49-F238E27FC236}">
                <a16:creationId xmlns:a16="http://schemas.microsoft.com/office/drawing/2014/main" id="{09376ED2-E910-3BA3-5D85-1BF849547782}"/>
              </a:ext>
            </a:extLst>
          </p:cNvPr>
          <p:cNvSpPr/>
          <p:nvPr/>
        </p:nvSpPr>
        <p:spPr>
          <a:xfrm>
            <a:off x="5201361" y="2378871"/>
            <a:ext cx="358346" cy="939113"/>
          </a:xfrm>
          <a:prstGeom prst="utur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684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9D076-BF53-53DF-433D-D42E046DE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A291F-A5FF-51C6-B239-3CCC44250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 of “Infection”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AF1C0-5146-97F4-1D8E-4D29811F8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ECC29-2389-05B9-C4DB-454AA99CBD55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A89E37-F5D1-8AB7-3211-AC43FDB873D8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A98BA7-CFF5-1AF5-F488-CB02FF15EE67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1E0F746-34C2-6131-47CC-193C11C03C31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55D0E26-913C-C635-80F8-64230AB94C24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3722CE-C73E-6C11-CE78-426A2E0CE9A4}"/>
              </a:ext>
            </a:extLst>
          </p:cNvPr>
          <p:cNvSpPr txBox="1"/>
          <p:nvPr/>
        </p:nvSpPr>
        <p:spPr>
          <a:xfrm>
            <a:off x="1470454" y="4311301"/>
            <a:ext cx="230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inflammation</a:t>
            </a:r>
          </a:p>
          <a:p>
            <a:r>
              <a:rPr lang="en-US" dirty="0"/>
              <a:t>Minimal s/</a:t>
            </a:r>
            <a:r>
              <a:rPr lang="en-US" dirty="0" err="1"/>
              <a:t>sx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F9D91F-3BB0-9BDB-218B-648DC551C686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trike="sngStrike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1" name="&quot;No&quot; Symbol 10">
            <a:extLst>
              <a:ext uri="{FF2B5EF4-FFF2-40B4-BE49-F238E27FC236}">
                <a16:creationId xmlns:a16="http://schemas.microsoft.com/office/drawing/2014/main" id="{C5FEA307-633E-0B75-F143-661DA4050724}"/>
              </a:ext>
            </a:extLst>
          </p:cNvPr>
          <p:cNvSpPr/>
          <p:nvPr/>
        </p:nvSpPr>
        <p:spPr>
          <a:xfrm>
            <a:off x="3954161" y="3373395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CECE5871-CDC3-6E51-8D2F-0560529008AA}"/>
              </a:ext>
            </a:extLst>
          </p:cNvPr>
          <p:cNvSpPr/>
          <p:nvPr/>
        </p:nvSpPr>
        <p:spPr>
          <a:xfrm>
            <a:off x="2187146" y="3904899"/>
            <a:ext cx="197708" cy="39525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028441-9331-D2B7-98E6-E6029D33409B}"/>
              </a:ext>
            </a:extLst>
          </p:cNvPr>
          <p:cNvSpPr txBox="1"/>
          <p:nvPr/>
        </p:nvSpPr>
        <p:spPr>
          <a:xfrm>
            <a:off x="1654402" y="38746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underactive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00942A91-CE7C-532B-CA5C-67EA953C718E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A97A19-C617-B604-40AF-977B72CFB7C5}"/>
              </a:ext>
            </a:extLst>
          </p:cNvPr>
          <p:cNvSpPr txBox="1"/>
          <p:nvPr/>
        </p:nvSpPr>
        <p:spPr>
          <a:xfrm>
            <a:off x="5764711" y="32872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uncontrolled</a:t>
            </a:r>
          </a:p>
        </p:txBody>
      </p:sp>
      <p:sp>
        <p:nvSpPr>
          <p:cNvPr id="17" name="&quot;No&quot; Symbol 16">
            <a:extLst>
              <a:ext uri="{FF2B5EF4-FFF2-40B4-BE49-F238E27FC236}">
                <a16:creationId xmlns:a16="http://schemas.microsoft.com/office/drawing/2014/main" id="{A17FD11E-8FA7-5C9B-2B17-3E8926C61C19}"/>
              </a:ext>
            </a:extLst>
          </p:cNvPr>
          <p:cNvSpPr/>
          <p:nvPr/>
        </p:nvSpPr>
        <p:spPr>
          <a:xfrm>
            <a:off x="6067167" y="3395367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09BA32-5642-65AC-0BE1-93A4C00948BA}"/>
              </a:ext>
            </a:extLst>
          </p:cNvPr>
          <p:cNvSpPr txBox="1"/>
          <p:nvPr/>
        </p:nvSpPr>
        <p:spPr>
          <a:xfrm>
            <a:off x="5671750" y="4025919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antimicrobials</a:t>
            </a:r>
          </a:p>
        </p:txBody>
      </p:sp>
    </p:spTree>
    <p:extLst>
      <p:ext uri="{BB962C8B-B14F-4D97-AF65-F5344CB8AC3E}">
        <p14:creationId xmlns:p14="http://schemas.microsoft.com/office/powerpoint/2010/main" val="2412625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34511-4808-3EBB-216A-4CFDB3F79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B1B7E-9AE2-B42E-EEFD-1FBA08673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4408A-FA2F-5F77-3158-F06F2C572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0B36DA-3AC7-7F1A-5B29-64F1AE8FF4CA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493D89-523C-2AC2-46EE-DF27B5968244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47F089-93A8-53E3-50B9-E6320608B2B0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9849BE1-4F09-E882-3E51-DBAD69CD0218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7E9C2BC-1441-EF40-A315-AD1F44893433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474313-5452-4F05-390C-E387133A00CA}"/>
              </a:ext>
            </a:extLst>
          </p:cNvPr>
          <p:cNvSpPr txBox="1"/>
          <p:nvPr/>
        </p:nvSpPr>
        <p:spPr>
          <a:xfrm>
            <a:off x="1470454" y="4311301"/>
            <a:ext cx="230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inflammation</a:t>
            </a:r>
          </a:p>
          <a:p>
            <a:r>
              <a:rPr lang="en-US" dirty="0"/>
              <a:t>Minimal s/</a:t>
            </a:r>
            <a:r>
              <a:rPr lang="en-US" dirty="0" err="1"/>
              <a:t>sx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FEFD91-56E4-8CF7-C1AD-11120553B3A8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trike="sngStrike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1" name="&quot;No&quot; Symbol 10">
            <a:extLst>
              <a:ext uri="{FF2B5EF4-FFF2-40B4-BE49-F238E27FC236}">
                <a16:creationId xmlns:a16="http://schemas.microsoft.com/office/drawing/2014/main" id="{B7ECB1B4-EC61-911B-217D-F86B7EF3261C}"/>
              </a:ext>
            </a:extLst>
          </p:cNvPr>
          <p:cNvSpPr/>
          <p:nvPr/>
        </p:nvSpPr>
        <p:spPr>
          <a:xfrm>
            <a:off x="3954161" y="3373395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7898D89C-8733-32B3-AA19-240EE64DC635}"/>
              </a:ext>
            </a:extLst>
          </p:cNvPr>
          <p:cNvSpPr/>
          <p:nvPr/>
        </p:nvSpPr>
        <p:spPr>
          <a:xfrm>
            <a:off x="2187146" y="3904899"/>
            <a:ext cx="197708" cy="39525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453EB8-81C0-2FAA-3C90-24D9DAF89F5D}"/>
              </a:ext>
            </a:extLst>
          </p:cNvPr>
          <p:cNvSpPr txBox="1"/>
          <p:nvPr/>
        </p:nvSpPr>
        <p:spPr>
          <a:xfrm>
            <a:off x="1654402" y="38746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underactive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3BA0F63D-513E-4D8B-19C3-D187E27AE5AF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7D86E8-5D3C-D454-819C-0E0581065436}"/>
              </a:ext>
            </a:extLst>
          </p:cNvPr>
          <p:cNvSpPr txBox="1"/>
          <p:nvPr/>
        </p:nvSpPr>
        <p:spPr>
          <a:xfrm>
            <a:off x="5764711" y="32872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uncontrolled</a:t>
            </a:r>
          </a:p>
        </p:txBody>
      </p:sp>
      <p:sp>
        <p:nvSpPr>
          <p:cNvPr id="17" name="&quot;No&quot; Symbol 16">
            <a:extLst>
              <a:ext uri="{FF2B5EF4-FFF2-40B4-BE49-F238E27FC236}">
                <a16:creationId xmlns:a16="http://schemas.microsoft.com/office/drawing/2014/main" id="{7436E7EE-6E33-DDD1-4794-F08566C9B2AA}"/>
              </a:ext>
            </a:extLst>
          </p:cNvPr>
          <p:cNvSpPr/>
          <p:nvPr/>
        </p:nvSpPr>
        <p:spPr>
          <a:xfrm>
            <a:off x="6067167" y="3395367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18E549-1AA8-EBB9-B3A6-4F7260D662C3}"/>
              </a:ext>
            </a:extLst>
          </p:cNvPr>
          <p:cNvSpPr txBox="1"/>
          <p:nvPr/>
        </p:nvSpPr>
        <p:spPr>
          <a:xfrm>
            <a:off x="5671750" y="4025919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antimicrobials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F7D7E1-E57A-3E28-F158-08A7C0A7EC4D}"/>
              </a:ext>
            </a:extLst>
          </p:cNvPr>
          <p:cNvSpPr/>
          <p:nvPr/>
        </p:nvSpPr>
        <p:spPr>
          <a:xfrm>
            <a:off x="5514488" y="2965622"/>
            <a:ext cx="1590648" cy="252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27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FBA01-0144-D631-702F-C368425D1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BC749-CB75-A138-F1BA-5B18CCFF5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A08E6-DCAD-CA8B-FE78-6643F7FA0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5541A-7B86-0685-D587-9EF3A5DE2A04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EE08DB-BDEE-E8CF-286B-DA170251940B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96C09F-9B8E-ECD5-927F-6D2CD1E82155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58DF63E-A04A-9F96-A34F-DF5E357679E7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EB922A6-EC09-5875-AC3B-F8065FAAB6FF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8B3A61-629E-2F0E-34BA-8F310482BD43}"/>
              </a:ext>
            </a:extLst>
          </p:cNvPr>
          <p:cNvSpPr txBox="1"/>
          <p:nvPr/>
        </p:nvSpPr>
        <p:spPr>
          <a:xfrm>
            <a:off x="1470454" y="4311301"/>
            <a:ext cx="230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inflammation</a:t>
            </a:r>
          </a:p>
          <a:p>
            <a:r>
              <a:rPr lang="en-US" dirty="0"/>
              <a:t>Minimal s/</a:t>
            </a:r>
            <a:r>
              <a:rPr lang="en-US" dirty="0" err="1"/>
              <a:t>sx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1BD116-98A2-22C7-AED4-6F6B37CDA1D7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trike="sngStrike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1" name="&quot;No&quot; Symbol 10">
            <a:extLst>
              <a:ext uri="{FF2B5EF4-FFF2-40B4-BE49-F238E27FC236}">
                <a16:creationId xmlns:a16="http://schemas.microsoft.com/office/drawing/2014/main" id="{7376E375-ABC5-FA6B-C165-628B8DB443C5}"/>
              </a:ext>
            </a:extLst>
          </p:cNvPr>
          <p:cNvSpPr/>
          <p:nvPr/>
        </p:nvSpPr>
        <p:spPr>
          <a:xfrm>
            <a:off x="3954161" y="3373395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AAB24BFD-0321-7FF0-02B4-1B0DC41FE7EA}"/>
              </a:ext>
            </a:extLst>
          </p:cNvPr>
          <p:cNvSpPr/>
          <p:nvPr/>
        </p:nvSpPr>
        <p:spPr>
          <a:xfrm>
            <a:off x="2187146" y="3904899"/>
            <a:ext cx="197708" cy="39525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A81F14-1351-15B1-3CA9-5B8F313BF687}"/>
              </a:ext>
            </a:extLst>
          </p:cNvPr>
          <p:cNvSpPr txBox="1"/>
          <p:nvPr/>
        </p:nvSpPr>
        <p:spPr>
          <a:xfrm>
            <a:off x="1654402" y="38746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underactive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624F4327-1898-4168-E121-98145631D5E9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A29966-C72E-104B-4537-2991789DC9A9}"/>
              </a:ext>
            </a:extLst>
          </p:cNvPr>
          <p:cNvSpPr txBox="1"/>
          <p:nvPr/>
        </p:nvSpPr>
        <p:spPr>
          <a:xfrm>
            <a:off x="5764711" y="32872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uncontrolled</a:t>
            </a:r>
          </a:p>
        </p:txBody>
      </p:sp>
      <p:sp>
        <p:nvSpPr>
          <p:cNvPr id="17" name="&quot;No&quot; Symbol 16">
            <a:extLst>
              <a:ext uri="{FF2B5EF4-FFF2-40B4-BE49-F238E27FC236}">
                <a16:creationId xmlns:a16="http://schemas.microsoft.com/office/drawing/2014/main" id="{C0AD0802-96A0-8A40-09EA-216FBE6B7A22}"/>
              </a:ext>
            </a:extLst>
          </p:cNvPr>
          <p:cNvSpPr/>
          <p:nvPr/>
        </p:nvSpPr>
        <p:spPr>
          <a:xfrm>
            <a:off x="6067167" y="3395367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FF7E31-533D-1B14-55C4-4DFDE0F04228}"/>
              </a:ext>
            </a:extLst>
          </p:cNvPr>
          <p:cNvSpPr txBox="1"/>
          <p:nvPr/>
        </p:nvSpPr>
        <p:spPr>
          <a:xfrm>
            <a:off x="5671750" y="4025919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antimicrobials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7B5AFE-0D1E-26AE-C4C5-CE1F8325F238}"/>
              </a:ext>
            </a:extLst>
          </p:cNvPr>
          <p:cNvSpPr/>
          <p:nvPr/>
        </p:nvSpPr>
        <p:spPr>
          <a:xfrm>
            <a:off x="5514488" y="2965622"/>
            <a:ext cx="1590648" cy="252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&quot;No&quot; Symbol 18">
            <a:extLst>
              <a:ext uri="{FF2B5EF4-FFF2-40B4-BE49-F238E27FC236}">
                <a16:creationId xmlns:a16="http://schemas.microsoft.com/office/drawing/2014/main" id="{725D78D1-9E6D-57E0-AB82-1CACB87644B3}"/>
              </a:ext>
            </a:extLst>
          </p:cNvPr>
          <p:cNvSpPr/>
          <p:nvPr/>
        </p:nvSpPr>
        <p:spPr>
          <a:xfrm>
            <a:off x="6042453" y="2859301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A1ABD8-F433-AA21-755B-64BC7EFEA1AE}"/>
              </a:ext>
            </a:extLst>
          </p:cNvPr>
          <p:cNvSpPr txBox="1"/>
          <p:nvPr/>
        </p:nvSpPr>
        <p:spPr>
          <a:xfrm>
            <a:off x="7142207" y="2897921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source control</a:t>
            </a:r>
          </a:p>
        </p:txBody>
      </p:sp>
    </p:spTree>
    <p:extLst>
      <p:ext uri="{BB962C8B-B14F-4D97-AF65-F5344CB8AC3E}">
        <p14:creationId xmlns:p14="http://schemas.microsoft.com/office/powerpoint/2010/main" val="2046730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879F0-2E2F-3CA8-DCDC-5B69D4C8C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CF19D-EDD4-A4F6-9FF8-88759AE29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0FB96-8C88-CCF5-5297-2DB31501D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FFC4CB-7139-C9CA-7EB7-AA8780ECE91D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58ED29-3423-96A2-6D75-264A637E583C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B56527-CAA3-F0D1-33C0-EC61041ED867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7E6457-95E2-9122-DC1A-45E52715FA57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D82CC4C-61F1-3CBA-0EE1-E5E7CA60D016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3AE836-2C6B-8BEB-A721-DBA078DE09A5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trike="sngStrike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296E48E-21A2-7DA9-25D5-882EF0CF88D6}"/>
              </a:ext>
            </a:extLst>
          </p:cNvPr>
          <p:cNvSpPr/>
          <p:nvPr/>
        </p:nvSpPr>
        <p:spPr>
          <a:xfrm>
            <a:off x="2063578" y="3162809"/>
            <a:ext cx="197708" cy="395252"/>
          </a:xfrm>
          <a:prstGeom prst="down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8484189A-454A-3F15-235B-7D8B84BD9DFC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993079-91A6-C28B-2B28-818C3B40960D}"/>
              </a:ext>
            </a:extLst>
          </p:cNvPr>
          <p:cNvSpPr txBox="1"/>
          <p:nvPr/>
        </p:nvSpPr>
        <p:spPr>
          <a:xfrm>
            <a:off x="5764711" y="32872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uncontrolled</a:t>
            </a:r>
          </a:p>
        </p:txBody>
      </p:sp>
      <p:sp>
        <p:nvSpPr>
          <p:cNvPr id="17" name="&quot;No&quot; Symbol 16">
            <a:extLst>
              <a:ext uri="{FF2B5EF4-FFF2-40B4-BE49-F238E27FC236}">
                <a16:creationId xmlns:a16="http://schemas.microsoft.com/office/drawing/2014/main" id="{7ACBEE1F-E645-A66F-0F7C-DDCB7D54F088}"/>
              </a:ext>
            </a:extLst>
          </p:cNvPr>
          <p:cNvSpPr/>
          <p:nvPr/>
        </p:nvSpPr>
        <p:spPr>
          <a:xfrm>
            <a:off x="6067167" y="3395367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AC1A72-4432-4721-CE92-733914389DFD}"/>
              </a:ext>
            </a:extLst>
          </p:cNvPr>
          <p:cNvSpPr txBox="1"/>
          <p:nvPr/>
        </p:nvSpPr>
        <p:spPr>
          <a:xfrm>
            <a:off x="5671750" y="4025919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antimicrobials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2502F2-D5A0-3367-E655-2A488D760055}"/>
              </a:ext>
            </a:extLst>
          </p:cNvPr>
          <p:cNvSpPr/>
          <p:nvPr/>
        </p:nvSpPr>
        <p:spPr>
          <a:xfrm>
            <a:off x="5514488" y="2965622"/>
            <a:ext cx="1590648" cy="252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257CA3-AFF9-D7DC-CBF4-5CD00363DA4C}"/>
              </a:ext>
            </a:extLst>
          </p:cNvPr>
          <p:cNvSpPr txBox="1"/>
          <p:nvPr/>
        </p:nvSpPr>
        <p:spPr>
          <a:xfrm>
            <a:off x="1615880" y="3122933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CE5731-E463-F714-9435-8670782AA08F}"/>
              </a:ext>
            </a:extLst>
          </p:cNvPr>
          <p:cNvSpPr txBox="1"/>
          <p:nvPr/>
        </p:nvSpPr>
        <p:spPr>
          <a:xfrm>
            <a:off x="815546" y="2200142"/>
            <a:ext cx="2977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GCSF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ART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Reduce immunosuppression</a:t>
            </a:r>
          </a:p>
        </p:txBody>
      </p:sp>
    </p:spTree>
    <p:extLst>
      <p:ext uri="{BB962C8B-B14F-4D97-AF65-F5344CB8AC3E}">
        <p14:creationId xmlns:p14="http://schemas.microsoft.com/office/powerpoint/2010/main" val="1722855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C1963-22CA-63BB-5ECB-A67271C0D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77E70-2894-480F-D873-D009166E6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F0D49-3FDC-C5A8-4551-3F41E7A5C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E7965C-E47D-7E72-D9A3-E6E18ED2A378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51CF8D-53EA-3618-A558-C2902A4D8B03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35E88-C7FA-F002-D4AC-EB41AFD84B60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A5BFAD4-F56F-93C5-A2D5-04127D7B9B6C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633E4AA-4BE7-25EA-4D80-D22F0FDB2018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ADEE4B-5D83-DDB3-5C1A-4CD5768177AC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trike="sngStrike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EAFA75BC-9FCA-B2BA-36EA-6D8CB03D9AF3}"/>
              </a:ext>
            </a:extLst>
          </p:cNvPr>
          <p:cNvSpPr/>
          <p:nvPr/>
        </p:nvSpPr>
        <p:spPr>
          <a:xfrm>
            <a:off x="2063578" y="3162809"/>
            <a:ext cx="197708" cy="395252"/>
          </a:xfrm>
          <a:prstGeom prst="down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6D74E58B-5D1C-FD73-D574-043C1A2FE94E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6C798A-EF22-286A-626B-EF7BD2FF6D0D}"/>
              </a:ext>
            </a:extLst>
          </p:cNvPr>
          <p:cNvSpPr txBox="1"/>
          <p:nvPr/>
        </p:nvSpPr>
        <p:spPr>
          <a:xfrm>
            <a:off x="5764711" y="32872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uncontrolled</a:t>
            </a:r>
          </a:p>
        </p:txBody>
      </p:sp>
      <p:sp>
        <p:nvSpPr>
          <p:cNvPr id="17" name="&quot;No&quot; Symbol 16">
            <a:extLst>
              <a:ext uri="{FF2B5EF4-FFF2-40B4-BE49-F238E27FC236}">
                <a16:creationId xmlns:a16="http://schemas.microsoft.com/office/drawing/2014/main" id="{B79FD637-23B5-423F-D6F1-7BA2BD425AD9}"/>
              </a:ext>
            </a:extLst>
          </p:cNvPr>
          <p:cNvSpPr/>
          <p:nvPr/>
        </p:nvSpPr>
        <p:spPr>
          <a:xfrm>
            <a:off x="6067167" y="3395367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F17D09-E0EE-817C-8156-003563491E8E}"/>
              </a:ext>
            </a:extLst>
          </p:cNvPr>
          <p:cNvSpPr txBox="1"/>
          <p:nvPr/>
        </p:nvSpPr>
        <p:spPr>
          <a:xfrm>
            <a:off x="5671750" y="4025919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antimicrobials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5A754E-ECAF-8B11-8828-2E92FB5471DE}"/>
              </a:ext>
            </a:extLst>
          </p:cNvPr>
          <p:cNvSpPr/>
          <p:nvPr/>
        </p:nvSpPr>
        <p:spPr>
          <a:xfrm>
            <a:off x="5514488" y="2965622"/>
            <a:ext cx="1590648" cy="252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F705AA-2BF3-7EFE-E28B-0AB9A515DF2E}"/>
              </a:ext>
            </a:extLst>
          </p:cNvPr>
          <p:cNvSpPr txBox="1"/>
          <p:nvPr/>
        </p:nvSpPr>
        <p:spPr>
          <a:xfrm>
            <a:off x="1615880" y="3122933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0CC4F7-F1A1-A490-FC38-4230F547F7D9}"/>
              </a:ext>
            </a:extLst>
          </p:cNvPr>
          <p:cNvSpPr txBox="1"/>
          <p:nvPr/>
        </p:nvSpPr>
        <p:spPr>
          <a:xfrm>
            <a:off x="815546" y="2200142"/>
            <a:ext cx="2977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GCSF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ART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Reduce immunosuppression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A71008-20DC-3DD2-4E0D-841FC025C222}"/>
              </a:ext>
            </a:extLst>
          </p:cNvPr>
          <p:cNvSpPr txBox="1"/>
          <p:nvPr/>
        </p:nvSpPr>
        <p:spPr>
          <a:xfrm>
            <a:off x="1412046" y="4248133"/>
            <a:ext cx="2480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Releases cytokines</a:t>
            </a:r>
          </a:p>
          <a:p>
            <a:r>
              <a:rPr lang="en-US" dirty="0"/>
              <a:t>Inflammation</a:t>
            </a:r>
          </a:p>
          <a:p>
            <a:r>
              <a:rPr lang="en-US" dirty="0">
                <a:solidFill>
                  <a:srgbClr val="C00000"/>
                </a:solidFill>
              </a:rPr>
              <a:t>Paradoxical worsening</a:t>
            </a:r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9EFDAAF3-5575-EE77-6F7E-DBEDE0C28128}"/>
              </a:ext>
            </a:extLst>
          </p:cNvPr>
          <p:cNvSpPr/>
          <p:nvPr/>
        </p:nvSpPr>
        <p:spPr>
          <a:xfrm>
            <a:off x="2063578" y="3959412"/>
            <a:ext cx="197708" cy="395252"/>
          </a:xfrm>
          <a:prstGeom prst="down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18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95373-3434-0460-A5D6-013C60868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9E4B3-7BB4-924D-DF1A-21A63EE3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F2A68-7BF8-CB9B-FADB-D1C3F10CC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0936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2A4A3-36B0-5964-6882-C0093F25FA1E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D1B103-7179-8C6E-3823-0F9D2A0AF01B}"/>
              </a:ext>
            </a:extLst>
          </p:cNvPr>
          <p:cNvSpPr txBox="1"/>
          <p:nvPr/>
        </p:nvSpPr>
        <p:spPr>
          <a:xfrm>
            <a:off x="1470454" y="3570939"/>
            <a:ext cx="168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Immune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FA98E4-3C55-164E-B069-2229A1539592}"/>
              </a:ext>
            </a:extLst>
          </p:cNvPr>
          <p:cNvSpPr txBox="1"/>
          <p:nvPr/>
        </p:nvSpPr>
        <p:spPr>
          <a:xfrm>
            <a:off x="5350475" y="3570939"/>
            <a:ext cx="219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Pathogenic Organism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3947D70-0946-1B45-13D1-B5D890B6D761}"/>
              </a:ext>
            </a:extLst>
          </p:cNvPr>
          <p:cNvCxnSpPr/>
          <p:nvPr/>
        </p:nvCxnSpPr>
        <p:spPr>
          <a:xfrm flipH="1">
            <a:off x="3311611" y="3755605"/>
            <a:ext cx="18535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D78857B-26B1-F0E5-A118-B8BA80E4634F}"/>
              </a:ext>
            </a:extLst>
          </p:cNvPr>
          <p:cNvSpPr txBox="1"/>
          <p:nvPr/>
        </p:nvSpPr>
        <p:spPr>
          <a:xfrm>
            <a:off x="3663872" y="3363761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B2A122-05BB-2662-9263-B1832A353ED1}"/>
              </a:ext>
            </a:extLst>
          </p:cNvPr>
          <p:cNvSpPr txBox="1"/>
          <p:nvPr/>
        </p:nvSpPr>
        <p:spPr>
          <a:xfrm>
            <a:off x="5489774" y="2640730"/>
            <a:ext cx="20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trike="sngStrike" dirty="0"/>
              <a:t>Virulence factors</a:t>
            </a:r>
          </a:p>
          <a:p>
            <a:r>
              <a:rPr lang="en-US" dirty="0">
                <a:solidFill>
                  <a:srgbClr val="C00000"/>
                </a:solidFill>
              </a:rPr>
              <a:t>Tissue damage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4D2809F2-224E-9179-3DC2-4F665C4B1C33}"/>
              </a:ext>
            </a:extLst>
          </p:cNvPr>
          <p:cNvSpPr/>
          <p:nvPr/>
        </p:nvSpPr>
        <p:spPr>
          <a:xfrm>
            <a:off x="2063578" y="3162809"/>
            <a:ext cx="197708" cy="395252"/>
          </a:xfrm>
          <a:prstGeom prst="down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71237DD1-8511-CC0E-5A61-35BD59E9E332}"/>
              </a:ext>
            </a:extLst>
          </p:cNvPr>
          <p:cNvSpPr/>
          <p:nvPr/>
        </p:nvSpPr>
        <p:spPr>
          <a:xfrm>
            <a:off x="6240162" y="3218259"/>
            <a:ext cx="172994" cy="39184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99DCC0-8BFF-F21E-FBA6-4E8FB77395B6}"/>
              </a:ext>
            </a:extLst>
          </p:cNvPr>
          <p:cNvSpPr txBox="1"/>
          <p:nvPr/>
        </p:nvSpPr>
        <p:spPr>
          <a:xfrm>
            <a:off x="5764711" y="3287225"/>
            <a:ext cx="151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uncontrolled</a:t>
            </a:r>
          </a:p>
        </p:txBody>
      </p:sp>
      <p:sp>
        <p:nvSpPr>
          <p:cNvPr id="17" name="&quot;No&quot; Symbol 16">
            <a:extLst>
              <a:ext uri="{FF2B5EF4-FFF2-40B4-BE49-F238E27FC236}">
                <a16:creationId xmlns:a16="http://schemas.microsoft.com/office/drawing/2014/main" id="{EEB4FECF-3CC1-B49B-759D-327BCCA51ECF}"/>
              </a:ext>
            </a:extLst>
          </p:cNvPr>
          <p:cNvSpPr/>
          <p:nvPr/>
        </p:nvSpPr>
        <p:spPr>
          <a:xfrm>
            <a:off x="6067167" y="3395367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50E024-72A6-401B-F6CE-FF7E3253EF26}"/>
              </a:ext>
            </a:extLst>
          </p:cNvPr>
          <p:cNvSpPr txBox="1"/>
          <p:nvPr/>
        </p:nvSpPr>
        <p:spPr>
          <a:xfrm>
            <a:off x="5671750" y="4025919"/>
            <a:ext cx="15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antimicrobials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82FA20-2694-EFB5-C303-7672732B3BC3}"/>
              </a:ext>
            </a:extLst>
          </p:cNvPr>
          <p:cNvSpPr/>
          <p:nvPr/>
        </p:nvSpPr>
        <p:spPr>
          <a:xfrm>
            <a:off x="5514488" y="2965622"/>
            <a:ext cx="1590648" cy="2526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DEB016-DB83-7D07-8E55-8019EB4DFDCD}"/>
              </a:ext>
            </a:extLst>
          </p:cNvPr>
          <p:cNvSpPr txBox="1"/>
          <p:nvPr/>
        </p:nvSpPr>
        <p:spPr>
          <a:xfrm>
            <a:off x="1615880" y="3122933"/>
            <a:ext cx="1402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stimulate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081920-C299-A2F7-B98A-E73831BAE7B1}"/>
              </a:ext>
            </a:extLst>
          </p:cNvPr>
          <p:cNvSpPr txBox="1"/>
          <p:nvPr/>
        </p:nvSpPr>
        <p:spPr>
          <a:xfrm>
            <a:off x="815546" y="2200142"/>
            <a:ext cx="2977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GCSF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ART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Reduce immunosuppression</a:t>
            </a:r>
          </a:p>
        </p:txBody>
      </p:sp>
      <p:sp>
        <p:nvSpPr>
          <p:cNvPr id="14" name="&quot;No&quot; Symbol 13">
            <a:extLst>
              <a:ext uri="{FF2B5EF4-FFF2-40B4-BE49-F238E27FC236}">
                <a16:creationId xmlns:a16="http://schemas.microsoft.com/office/drawing/2014/main" id="{AF63A0C3-72D4-F9F4-7034-F2A17F331D3A}"/>
              </a:ext>
            </a:extLst>
          </p:cNvPr>
          <p:cNvSpPr/>
          <p:nvPr/>
        </p:nvSpPr>
        <p:spPr>
          <a:xfrm>
            <a:off x="6013249" y="2829080"/>
            <a:ext cx="568411" cy="531504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72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F96D-71C6-6FE5-ED4B-DD354EBE7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singular purpose of antimicrobial therapy?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40FBB-BD2D-4D5C-C79A-419F368AC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Eliminate or prevent infection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Treat sepsis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Clear cultures/Eliminate organism detection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Eliminate infectious organisms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Treat infected tissue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76EE8D-F1DB-7E1D-5980-36F1D787DE23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1860590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A9433-EC94-5A59-F1FB-BBF37A498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576E0-4E42-4A3E-3E12-FB31C2BC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Keep in mind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91E20-DD54-9541-3AC0-C2F635C34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Antimicrobials alone do not treat infection.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56336B-0276-EEC5-498B-A7499DC8FB5F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19813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EE836-7C8E-BD38-CAF5-86472CD94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Keep in mind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BF757-396F-7372-E9F3-9AFB72E33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Antimicrobials alone do not treat infection.</a:t>
            </a:r>
          </a:p>
          <a:p>
            <a:endParaRPr lang="en-US" dirty="0"/>
          </a:p>
        </p:txBody>
      </p:sp>
      <p:pic>
        <p:nvPicPr>
          <p:cNvPr id="4" name="Picture 3" descr="r/bingingwithbabish - Petition to make the powerpuff girls (idk if this has been done before)">
            <a:extLst>
              <a:ext uri="{FF2B5EF4-FFF2-40B4-BE49-F238E27FC236}">
                <a16:creationId xmlns:a16="http://schemas.microsoft.com/office/drawing/2014/main" id="{CB026724-8263-C051-ED24-B4A6E15D0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679" y="2466753"/>
            <a:ext cx="6694642" cy="37657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5CC119-283E-E91C-79E7-5247AE2A812C}"/>
              </a:ext>
            </a:extLst>
          </p:cNvPr>
          <p:cNvSpPr txBox="1"/>
          <p:nvPr/>
        </p:nvSpPr>
        <p:spPr>
          <a:xfrm>
            <a:off x="2936853" y="3954023"/>
            <a:ext cx="1602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Antimicrobials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FD40E3-513D-51A6-32E3-B40EBE53E00F}"/>
              </a:ext>
            </a:extLst>
          </p:cNvPr>
          <p:cNvSpPr txBox="1"/>
          <p:nvPr/>
        </p:nvSpPr>
        <p:spPr>
          <a:xfrm>
            <a:off x="4398007" y="3954023"/>
            <a:ext cx="1602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Source Control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3B84A-0DDB-57A1-FA71-2A83273D23DE}"/>
              </a:ext>
            </a:extLst>
          </p:cNvPr>
          <p:cNvSpPr txBox="1"/>
          <p:nvPr/>
        </p:nvSpPr>
        <p:spPr>
          <a:xfrm>
            <a:off x="2724346" y="4323355"/>
            <a:ext cx="1815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Immune system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3C769E-BEB7-A8DF-A61C-6DD237B5AE18}"/>
              </a:ext>
            </a:extLst>
          </p:cNvPr>
          <p:cNvSpPr txBox="1"/>
          <p:nvPr/>
        </p:nvSpPr>
        <p:spPr>
          <a:xfrm>
            <a:off x="4398007" y="4349621"/>
            <a:ext cx="1602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A67EE-74E9-4463-EE12-E8B9D0ED06CE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30374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C933B-9DC5-5E43-29D5-48E8A5E15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048AB-E605-6505-FE38-CE568952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singular purpose of antimicrobial therapy?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B7C43-7B52-51EA-86C4-94624C8A4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Eliminate or prevent infection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Treat sepsis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rgbClr val="00B050"/>
                </a:solidFill>
              </a:rPr>
              <a:t>Clear cultures/Eliminate organism detection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Eliminate infectious organisms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Treat infected tissue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A0A828-F691-9E74-C43D-2F3AB5C22C54}"/>
              </a:ext>
            </a:extLst>
          </p:cNvPr>
          <p:cNvSpPr txBox="1"/>
          <p:nvPr/>
        </p:nvSpPr>
        <p:spPr>
          <a:xfrm>
            <a:off x="92364" y="6402655"/>
            <a:ext cx="6846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8942019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73EF6-EAF7-8D3E-A265-288E3B62A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6C5EB-FBA7-FA5A-D96E-90208F813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 of “Infection”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DB2C2-B38C-4CDF-A75E-51A88350A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An imbalance (</a:t>
            </a:r>
            <a:r>
              <a:rPr lang="en-GB" dirty="0" err="1"/>
              <a:t>dysbiosis</a:t>
            </a:r>
            <a:r>
              <a:rPr lang="en-GB" dirty="0"/>
              <a:t>) between pathogenic organisms and a host’s immune response resulting in pathology.</a:t>
            </a:r>
          </a:p>
          <a:p>
            <a:r>
              <a:rPr lang="en-GB" dirty="0"/>
              <a:t>Spectrum of how organisms exist in the body: </a:t>
            </a:r>
          </a:p>
          <a:p>
            <a:pPr lvl="1"/>
            <a:r>
              <a:rPr lang="en-GB" dirty="0">
                <a:solidFill>
                  <a:srgbClr val="008000"/>
                </a:solidFill>
              </a:rPr>
              <a:t>Symbiotic</a:t>
            </a:r>
          </a:p>
          <a:p>
            <a:pPr lvl="1"/>
            <a:r>
              <a:rPr lang="en-GB" dirty="0">
                <a:solidFill>
                  <a:schemeClr val="accent3"/>
                </a:solidFill>
              </a:rPr>
              <a:t>Commensal</a:t>
            </a:r>
          </a:p>
          <a:p>
            <a:pPr lvl="1"/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Contamination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Colonization</a:t>
            </a:r>
          </a:p>
          <a:p>
            <a:pPr lvl="1"/>
            <a:r>
              <a:rPr lang="en-GB" dirty="0">
                <a:solidFill>
                  <a:schemeClr val="accent2"/>
                </a:solidFill>
              </a:rPr>
              <a:t>Infection</a:t>
            </a:r>
          </a:p>
          <a:p>
            <a:r>
              <a:rPr lang="en-GB" dirty="0"/>
              <a:t>Spectrum of hosts:</a:t>
            </a:r>
          </a:p>
          <a:p>
            <a:pPr lvl="1"/>
            <a:r>
              <a:rPr lang="en-GB" dirty="0" err="1">
                <a:solidFill>
                  <a:srgbClr val="008000"/>
                </a:solidFill>
              </a:rPr>
              <a:t>Immunocompetent</a:t>
            </a:r>
            <a:endParaRPr lang="en-GB" dirty="0">
              <a:solidFill>
                <a:srgbClr val="008000"/>
              </a:solidFill>
            </a:endParaRPr>
          </a:p>
          <a:p>
            <a:pPr lvl="1"/>
            <a:r>
              <a:rPr lang="en-GB" dirty="0">
                <a:solidFill>
                  <a:schemeClr val="accent3"/>
                </a:solidFill>
              </a:rPr>
              <a:t>Chronic medical conditions </a:t>
            </a:r>
            <a:r>
              <a:rPr lang="en-GB" dirty="0">
                <a:solidFill>
                  <a:schemeClr val="accent3"/>
                </a:solidFill>
                <a:sym typeface="Wingdings"/>
              </a:rPr>
              <a:t> chronic inflammation</a:t>
            </a:r>
            <a:endParaRPr lang="en-GB" dirty="0">
              <a:solidFill>
                <a:schemeClr val="accent3"/>
              </a:solidFill>
            </a:endParaRPr>
          </a:p>
          <a:p>
            <a:pPr lvl="1"/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Comorbid conditions directly affecting the immune system</a:t>
            </a:r>
          </a:p>
          <a:p>
            <a:pPr lvl="1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Endogenous </a:t>
            </a:r>
            <a:r>
              <a:rPr lang="en-GB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immunocompromise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GB" dirty="0">
                <a:solidFill>
                  <a:schemeClr val="accent2"/>
                </a:solidFill>
              </a:rPr>
              <a:t>Exogenous </a:t>
            </a:r>
            <a:r>
              <a:rPr lang="en-GB" dirty="0" err="1">
                <a:solidFill>
                  <a:schemeClr val="accent2"/>
                </a:solidFill>
              </a:rPr>
              <a:t>immunocompromise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7C15FF-0646-86F8-EFA7-1C531AC81FEF}"/>
              </a:ext>
            </a:extLst>
          </p:cNvPr>
          <p:cNvSpPr txBox="1"/>
          <p:nvPr/>
        </p:nvSpPr>
        <p:spPr>
          <a:xfrm>
            <a:off x="4179455" y="2593280"/>
            <a:ext cx="4133273" cy="175432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Establishing a diagnosis and selecting antimicrobial management requires understanding the relationship between organisms, hosts, clinical syndromes (</a:t>
            </a:r>
            <a:r>
              <a:rPr lang="en-GB" u="sng" dirty="0"/>
              <a:t>tropisms</a:t>
            </a:r>
            <a:r>
              <a:rPr lang="en-GB" dirty="0"/>
              <a:t>), and risk factors for </a:t>
            </a:r>
            <a:r>
              <a:rPr lang="en-GB" b="1" dirty="0"/>
              <a:t>resistant organisms and opportunistic organisms.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1F3CE4-9398-4673-DCEC-16FF71B24CDC}"/>
              </a:ext>
            </a:extLst>
          </p:cNvPr>
          <p:cNvSpPr txBox="1"/>
          <p:nvPr/>
        </p:nvSpPr>
        <p:spPr>
          <a:xfrm>
            <a:off x="92364" y="6402655"/>
            <a:ext cx="6846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Objective 1: Understand the definition of sepsis and infections.</a:t>
            </a:r>
          </a:p>
          <a:p>
            <a:r>
              <a:rPr lang="en-GB" sz="1200" dirty="0"/>
              <a:t>Objective 2: Be able to evaluate risk factors for infections.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4600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Resistant Organisms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30618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MRSA, MRSE</a:t>
            </a:r>
          </a:p>
          <a:p>
            <a:r>
              <a:rPr lang="en-GB" dirty="0">
                <a:solidFill>
                  <a:schemeClr val="accent2"/>
                </a:solidFill>
              </a:rPr>
              <a:t>Pseudomonas</a:t>
            </a:r>
          </a:p>
          <a:p>
            <a:r>
              <a:rPr lang="en-GB" dirty="0">
                <a:solidFill>
                  <a:schemeClr val="accent4"/>
                </a:solidFill>
              </a:rPr>
              <a:t>VRE</a:t>
            </a:r>
            <a:r>
              <a:rPr lang="en-GB" dirty="0"/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(vancomycin resistant enterococcus)</a:t>
            </a:r>
            <a:endParaRPr lang="en-GB" dirty="0"/>
          </a:p>
          <a:p>
            <a:r>
              <a:rPr lang="en-GB" dirty="0">
                <a:solidFill>
                  <a:schemeClr val="accent2"/>
                </a:solidFill>
              </a:rPr>
              <a:t>ESBL</a:t>
            </a:r>
            <a:r>
              <a:rPr lang="en-GB" dirty="0"/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(extended spectrum beta lactamase)</a:t>
            </a:r>
            <a:endParaRPr lang="en-GB" dirty="0"/>
          </a:p>
          <a:p>
            <a:r>
              <a:rPr lang="en-GB" dirty="0" err="1">
                <a:solidFill>
                  <a:srgbClr val="C0504D"/>
                </a:solidFill>
              </a:rPr>
              <a:t>AmpC</a:t>
            </a:r>
            <a:r>
              <a:rPr lang="en-GB" dirty="0">
                <a:solidFill>
                  <a:srgbClr val="C0504D"/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(resistant to ceftriaxone and pip-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tazo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dirty="0"/>
          </a:p>
          <a:p>
            <a:r>
              <a:rPr lang="en-GB" dirty="0">
                <a:solidFill>
                  <a:srgbClr val="C0504D"/>
                </a:solidFill>
              </a:rPr>
              <a:t>CRE/CPO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(resistant to carbapenems)</a:t>
            </a:r>
            <a:endParaRPr lang="en-GB" dirty="0"/>
          </a:p>
          <a:p>
            <a:r>
              <a:rPr lang="en-GB" dirty="0">
                <a:solidFill>
                  <a:srgbClr val="558ED5"/>
                </a:solidFill>
              </a:rPr>
              <a:t>Non-albicans Candida species</a:t>
            </a:r>
          </a:p>
          <a:p>
            <a:endParaRPr lang="en-GB" dirty="0"/>
          </a:p>
          <a:p>
            <a:r>
              <a:rPr lang="en-GB" b="1" dirty="0"/>
              <a:t>Risk factors:</a:t>
            </a:r>
          </a:p>
          <a:p>
            <a:pPr lvl="1"/>
            <a:r>
              <a:rPr lang="en-GB" dirty="0"/>
              <a:t>Frequent contact with healthcare facilities</a:t>
            </a:r>
          </a:p>
          <a:p>
            <a:pPr lvl="1"/>
            <a:r>
              <a:rPr lang="en-GB" dirty="0"/>
              <a:t>Recurrent antimicrobial use</a:t>
            </a:r>
          </a:p>
          <a:p>
            <a:pPr lvl="1"/>
            <a:r>
              <a:rPr lang="en-GB" dirty="0"/>
              <a:t>Chronic indwelling lines/tubes/drains</a:t>
            </a:r>
          </a:p>
          <a:p>
            <a:pPr lvl="1"/>
            <a:r>
              <a:rPr lang="en-GB" dirty="0"/>
              <a:t>Colonization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2: Be able to evaluate risk factors for infections.</a:t>
            </a:r>
          </a:p>
        </p:txBody>
      </p:sp>
    </p:spTree>
    <p:extLst>
      <p:ext uri="{BB962C8B-B14F-4D97-AF65-F5344CB8AC3E}">
        <p14:creationId xmlns:p14="http://schemas.microsoft.com/office/powerpoint/2010/main" val="117862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Opportunistic Organisms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rgbClr val="558ED5"/>
                </a:solidFill>
              </a:rPr>
              <a:t>Pneumocystis</a:t>
            </a:r>
          </a:p>
          <a:p>
            <a:r>
              <a:rPr lang="en-GB" dirty="0" err="1">
                <a:solidFill>
                  <a:schemeClr val="accent4"/>
                </a:solidFill>
              </a:rPr>
              <a:t>Nocardia</a:t>
            </a:r>
            <a:endParaRPr lang="en-GB" dirty="0">
              <a:solidFill>
                <a:schemeClr val="accent4"/>
              </a:solidFill>
            </a:endParaRPr>
          </a:p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Moulds (</a:t>
            </a:r>
            <a:r>
              <a:rPr lang="en-GB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aspergillus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mucor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r>
              <a:rPr lang="en-GB" dirty="0">
                <a:solidFill>
                  <a:srgbClr val="558ED5"/>
                </a:solidFill>
              </a:rPr>
              <a:t>Endemic fungi</a:t>
            </a:r>
          </a:p>
          <a:p>
            <a:r>
              <a:rPr lang="en-GB" dirty="0">
                <a:solidFill>
                  <a:srgbClr val="008000"/>
                </a:solidFill>
              </a:rPr>
              <a:t>Herpes viruses</a:t>
            </a:r>
          </a:p>
          <a:p>
            <a:r>
              <a:rPr lang="en-GB" dirty="0">
                <a:solidFill>
                  <a:srgbClr val="FC0280"/>
                </a:solidFill>
              </a:rPr>
              <a:t>Mycobacteria</a:t>
            </a:r>
          </a:p>
          <a:p>
            <a:r>
              <a:rPr lang="en-GB" dirty="0">
                <a:solidFill>
                  <a:schemeClr val="accent6"/>
                </a:solidFill>
              </a:rPr>
              <a:t>Toxoplasma</a:t>
            </a:r>
          </a:p>
          <a:p>
            <a:endParaRPr lang="en-GB" dirty="0"/>
          </a:p>
          <a:p>
            <a:r>
              <a:rPr lang="en-GB" b="1" dirty="0"/>
              <a:t>Risk factors:</a:t>
            </a:r>
          </a:p>
          <a:p>
            <a:pPr lvl="1"/>
            <a:r>
              <a:rPr lang="en-GB" dirty="0" err="1"/>
              <a:t>Lymphopenia</a:t>
            </a:r>
            <a:r>
              <a:rPr lang="en-GB" dirty="0"/>
              <a:t> (AIDS)</a:t>
            </a:r>
          </a:p>
          <a:p>
            <a:pPr lvl="1"/>
            <a:r>
              <a:rPr lang="en-GB" dirty="0"/>
              <a:t>Neutropenia (malignant </a:t>
            </a:r>
            <a:r>
              <a:rPr lang="en-GB" dirty="0" err="1"/>
              <a:t>heme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Other deficiencies in immune pathways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2: Be able to evaluate risk factors for infections.</a:t>
            </a:r>
          </a:p>
        </p:txBody>
      </p:sp>
    </p:spTree>
    <p:extLst>
      <p:ext uri="{BB962C8B-B14F-4D97-AF65-F5344CB8AC3E}">
        <p14:creationId xmlns:p14="http://schemas.microsoft.com/office/powerpoint/2010/main" val="157552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hosts get which infections?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sz="5100" dirty="0"/>
              <a:t>Spectrum of hosts:</a:t>
            </a:r>
          </a:p>
          <a:p>
            <a:pPr lvl="1"/>
            <a:r>
              <a:rPr lang="en-GB" sz="4000" dirty="0" err="1">
                <a:solidFill>
                  <a:srgbClr val="008000"/>
                </a:solidFill>
              </a:rPr>
              <a:t>Immunocompetent</a:t>
            </a:r>
            <a:endParaRPr lang="en-GB" sz="4000" dirty="0">
              <a:solidFill>
                <a:srgbClr val="008000"/>
              </a:solidFill>
            </a:endParaRPr>
          </a:p>
          <a:p>
            <a:pPr lvl="1"/>
            <a:r>
              <a:rPr lang="en-GB" sz="4000" dirty="0">
                <a:solidFill>
                  <a:schemeClr val="accent3"/>
                </a:solidFill>
              </a:rPr>
              <a:t>Chronic medical conditions </a:t>
            </a:r>
            <a:r>
              <a:rPr lang="en-GB" sz="4000" dirty="0">
                <a:solidFill>
                  <a:schemeClr val="accent3"/>
                </a:solidFill>
                <a:sym typeface="Wingdings"/>
              </a:rPr>
              <a:t> chronic inflammation</a:t>
            </a:r>
            <a:endParaRPr lang="en-GB" sz="4000" dirty="0">
              <a:solidFill>
                <a:schemeClr val="accent3"/>
              </a:solidFill>
            </a:endParaRPr>
          </a:p>
          <a:p>
            <a:pPr lvl="1"/>
            <a:r>
              <a:rPr lang="en-GB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Comorbid conditions directly affecting the immune system</a:t>
            </a:r>
          </a:p>
          <a:p>
            <a:pPr lvl="1"/>
            <a:r>
              <a:rPr lang="en-GB" sz="4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Endogenous </a:t>
            </a:r>
            <a:r>
              <a:rPr lang="en-GB" sz="4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immunocompromise</a:t>
            </a:r>
            <a:endParaRPr lang="en-GB" sz="4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GB" sz="4000" dirty="0">
                <a:solidFill>
                  <a:schemeClr val="accent2"/>
                </a:solidFill>
              </a:rPr>
              <a:t>Exogenous </a:t>
            </a:r>
            <a:r>
              <a:rPr lang="en-GB" sz="4000" dirty="0" err="1">
                <a:solidFill>
                  <a:schemeClr val="accent2"/>
                </a:solidFill>
              </a:rPr>
              <a:t>immunocompromise</a:t>
            </a:r>
            <a:endParaRPr lang="en-GB" sz="400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73073"/>
          </a:xfrm>
        </p:spPr>
        <p:txBody>
          <a:bodyPr>
            <a:noAutofit/>
          </a:bodyPr>
          <a:lstStyle/>
          <a:p>
            <a:r>
              <a:rPr lang="en-GB" sz="1600" u="sng" dirty="0">
                <a:solidFill>
                  <a:srgbClr val="000000"/>
                </a:solidFill>
              </a:rPr>
              <a:t>Common Organisms</a:t>
            </a:r>
          </a:p>
          <a:p>
            <a:r>
              <a:rPr lang="en-GB" sz="1600" u="sng" dirty="0">
                <a:solidFill>
                  <a:srgbClr val="000000"/>
                </a:solidFill>
              </a:rPr>
              <a:t>Opportunistic Organisms</a:t>
            </a:r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Pneumocystis</a:t>
            </a:r>
          </a:p>
          <a:p>
            <a:pPr lvl="1"/>
            <a:r>
              <a:rPr lang="en-GB" sz="1400" dirty="0" err="1">
                <a:solidFill>
                  <a:schemeClr val="accent4"/>
                </a:solidFill>
              </a:rPr>
              <a:t>Nocardia</a:t>
            </a:r>
            <a:endParaRPr lang="en-GB" sz="1400" dirty="0">
              <a:solidFill>
                <a:schemeClr val="accent4"/>
              </a:solidFill>
            </a:endParaRPr>
          </a:p>
          <a:p>
            <a:pPr lvl="1"/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Moulds (aspergillus, mucor)</a:t>
            </a:r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Endemic fungi</a:t>
            </a:r>
          </a:p>
          <a:p>
            <a:pPr lvl="1"/>
            <a:r>
              <a:rPr lang="en-GB" sz="1400" dirty="0">
                <a:solidFill>
                  <a:srgbClr val="008000"/>
                </a:solidFill>
              </a:rPr>
              <a:t>Herpes viruses</a:t>
            </a:r>
          </a:p>
          <a:p>
            <a:pPr lvl="1"/>
            <a:r>
              <a:rPr lang="en-GB" sz="1400" dirty="0">
                <a:solidFill>
                  <a:srgbClr val="FC0280"/>
                </a:solidFill>
              </a:rPr>
              <a:t>Mycobacteria</a:t>
            </a:r>
          </a:p>
          <a:p>
            <a:pPr lvl="1"/>
            <a:r>
              <a:rPr lang="en-GB" sz="1400" dirty="0">
                <a:solidFill>
                  <a:schemeClr val="accent6"/>
                </a:solidFill>
              </a:rPr>
              <a:t>Toxoplasma</a:t>
            </a:r>
          </a:p>
          <a:p>
            <a:endParaRPr lang="en-GB" sz="1600" dirty="0">
              <a:solidFill>
                <a:schemeClr val="accent6"/>
              </a:solidFill>
            </a:endParaRPr>
          </a:p>
          <a:p>
            <a:r>
              <a:rPr lang="en-GB" sz="1600" u="sng" dirty="0">
                <a:solidFill>
                  <a:srgbClr val="000000"/>
                </a:solidFill>
              </a:rPr>
              <a:t>Resistant Organisms</a:t>
            </a:r>
          </a:p>
          <a:p>
            <a:pPr lvl="1"/>
            <a:r>
              <a:rPr lang="en-GB" sz="1400" dirty="0">
                <a:solidFill>
                  <a:schemeClr val="accent4">
                    <a:lumMod val="75000"/>
                  </a:schemeClr>
                </a:solidFill>
              </a:rPr>
              <a:t>MRSA, MRSE</a:t>
            </a:r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Pseudomonas</a:t>
            </a:r>
          </a:p>
          <a:p>
            <a:pPr lvl="1"/>
            <a:r>
              <a:rPr lang="en-GB" sz="1400" dirty="0">
                <a:solidFill>
                  <a:schemeClr val="accent4"/>
                </a:solidFill>
              </a:rPr>
              <a:t>VRE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(vancomycin resistant enterococcus)</a:t>
            </a:r>
            <a:endParaRPr lang="en-GB" sz="1400" dirty="0"/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ESBL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(extended spectrum beta lactamase)</a:t>
            </a:r>
            <a:endParaRPr lang="en-GB" sz="1400" dirty="0"/>
          </a:p>
          <a:p>
            <a:pPr lvl="1"/>
            <a:r>
              <a:rPr lang="en-GB" sz="1400" dirty="0" err="1">
                <a:solidFill>
                  <a:srgbClr val="C0504D"/>
                </a:solidFill>
              </a:rPr>
              <a:t>AmpC</a:t>
            </a:r>
            <a:r>
              <a:rPr lang="en-GB" sz="1400" dirty="0">
                <a:solidFill>
                  <a:srgbClr val="C0504D"/>
                </a:solidFill>
              </a:rPr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(resistant to ceftriaxone and pip-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tazo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rgbClr val="C0504D"/>
                </a:solidFill>
              </a:rPr>
              <a:t>CRE/CPO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(resistant to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carbapenems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Non-</a:t>
            </a:r>
            <a:r>
              <a:rPr lang="en-GB" sz="1400" dirty="0" err="1">
                <a:solidFill>
                  <a:srgbClr val="558ED5"/>
                </a:solidFill>
              </a:rPr>
              <a:t>albicans</a:t>
            </a:r>
            <a:r>
              <a:rPr lang="en-GB" sz="1400" dirty="0">
                <a:solidFill>
                  <a:srgbClr val="558ED5"/>
                </a:solidFill>
              </a:rPr>
              <a:t> Candida species</a:t>
            </a:r>
          </a:p>
          <a:p>
            <a:endParaRPr lang="en-GB" sz="1600" dirty="0">
              <a:solidFill>
                <a:schemeClr val="accent6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971636" y="1847273"/>
            <a:ext cx="676564" cy="5080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156364" y="1928092"/>
            <a:ext cx="577272" cy="1085272"/>
          </a:xfrm>
          <a:prstGeom prst="straightConnector1">
            <a:avLst/>
          </a:prstGeom>
          <a:ln>
            <a:solidFill>
              <a:schemeClr val="accent3"/>
            </a:solidFill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56364" y="3013364"/>
            <a:ext cx="877454" cy="1477818"/>
          </a:xfrm>
          <a:prstGeom prst="straightConnector1">
            <a:avLst/>
          </a:prstGeom>
          <a:ln>
            <a:solidFill>
              <a:srgbClr val="9BBB59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207164" y="1928092"/>
            <a:ext cx="577272" cy="1939635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156364" y="3867727"/>
            <a:ext cx="785091" cy="623455"/>
          </a:xfrm>
          <a:prstGeom prst="straightConnector1">
            <a:avLst/>
          </a:prstGeom>
          <a:ln>
            <a:solidFill>
              <a:srgbClr val="FAC09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890818" y="3013364"/>
            <a:ext cx="1143000" cy="1731818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075545" y="3659909"/>
            <a:ext cx="958273" cy="1881909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075545" y="4618182"/>
            <a:ext cx="958273" cy="923636"/>
          </a:xfrm>
          <a:prstGeom prst="straightConnector1">
            <a:avLst/>
          </a:prstGeom>
          <a:ln>
            <a:solidFill>
              <a:srgbClr val="C0504D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2: Be able to evaluate risk factors for infections.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4A7DD9B-6486-2DB3-AF00-408F57613FCF}"/>
              </a:ext>
            </a:extLst>
          </p:cNvPr>
          <p:cNvCxnSpPr>
            <a:cxnSpLocks/>
          </p:cNvCxnSpPr>
          <p:nvPr/>
        </p:nvCxnSpPr>
        <p:spPr>
          <a:xfrm flipV="1">
            <a:off x="3915641" y="1855795"/>
            <a:ext cx="1160318" cy="28387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90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this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Most common antimicrobials used empirically: </a:t>
            </a:r>
          </a:p>
          <a:p>
            <a:pPr lvl="1"/>
            <a:r>
              <a:rPr lang="en-GB" dirty="0"/>
              <a:t>Vanc/linezolid and cefepime/pip-</a:t>
            </a:r>
            <a:r>
              <a:rPr lang="en-GB" dirty="0" err="1"/>
              <a:t>tazo</a:t>
            </a:r>
            <a:r>
              <a:rPr lang="en-GB" dirty="0"/>
              <a:t> = “broad coverage”</a:t>
            </a:r>
          </a:p>
          <a:p>
            <a:r>
              <a:rPr lang="en-GB" dirty="0"/>
              <a:t>Why is this combination used so frequently? </a:t>
            </a:r>
          </a:p>
          <a:p>
            <a:pPr lvl="1"/>
            <a:r>
              <a:rPr lang="en-GB" dirty="0"/>
              <a:t>Really sick/septic = needs broad coverage</a:t>
            </a:r>
          </a:p>
          <a:p>
            <a:r>
              <a:rPr lang="en-GB" dirty="0"/>
              <a:t>Which category of organisms do they target?</a:t>
            </a:r>
          </a:p>
          <a:p>
            <a:pPr lvl="1"/>
            <a:r>
              <a:rPr lang="en-GB" dirty="0"/>
              <a:t>Resistant/healthcare acquired organisms, specifically MRSA and </a:t>
            </a:r>
            <a:r>
              <a:rPr lang="en-GB" dirty="0" err="1"/>
              <a:t>PsA</a:t>
            </a:r>
            <a:endParaRPr lang="en-GB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3: Appreciate broad spectrum antimicrobial coverage.</a:t>
            </a:r>
          </a:p>
        </p:txBody>
      </p:sp>
    </p:spTree>
    <p:extLst>
      <p:ext uri="{BB962C8B-B14F-4D97-AF65-F5344CB8AC3E}">
        <p14:creationId xmlns:p14="http://schemas.microsoft.com/office/powerpoint/2010/main" val="243861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hosts get which infections?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sz="5100" dirty="0"/>
              <a:t>Spectrum of hosts:</a:t>
            </a:r>
          </a:p>
          <a:p>
            <a:pPr lvl="1"/>
            <a:r>
              <a:rPr lang="en-GB" sz="4000" dirty="0" err="1">
                <a:solidFill>
                  <a:srgbClr val="008000"/>
                </a:solidFill>
              </a:rPr>
              <a:t>Immunocompetent</a:t>
            </a:r>
            <a:endParaRPr lang="en-GB" sz="4000" dirty="0">
              <a:solidFill>
                <a:srgbClr val="008000"/>
              </a:solidFill>
            </a:endParaRPr>
          </a:p>
          <a:p>
            <a:pPr lvl="1"/>
            <a:r>
              <a:rPr lang="en-GB" sz="4000" dirty="0">
                <a:solidFill>
                  <a:schemeClr val="accent3"/>
                </a:solidFill>
              </a:rPr>
              <a:t>Chronic medical conditions </a:t>
            </a:r>
            <a:r>
              <a:rPr lang="en-GB" sz="4000" dirty="0">
                <a:solidFill>
                  <a:schemeClr val="accent3"/>
                </a:solidFill>
                <a:sym typeface="Wingdings"/>
              </a:rPr>
              <a:t> chronic inflammation</a:t>
            </a:r>
            <a:endParaRPr lang="en-GB" sz="4000" dirty="0">
              <a:solidFill>
                <a:schemeClr val="accent3"/>
              </a:solidFill>
            </a:endParaRPr>
          </a:p>
          <a:p>
            <a:pPr lvl="1"/>
            <a:r>
              <a:rPr lang="en-GB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Comorbid conditions directly affecting the immune system</a:t>
            </a:r>
          </a:p>
          <a:p>
            <a:pPr lvl="1"/>
            <a:r>
              <a:rPr lang="en-GB" sz="4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Endogenous </a:t>
            </a:r>
            <a:r>
              <a:rPr lang="en-GB" sz="4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immunocompromise</a:t>
            </a:r>
            <a:endParaRPr lang="en-GB" sz="4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GB" sz="4000" dirty="0">
                <a:solidFill>
                  <a:schemeClr val="accent2"/>
                </a:solidFill>
              </a:rPr>
              <a:t>Exogenous </a:t>
            </a:r>
            <a:r>
              <a:rPr lang="en-GB" sz="4000" dirty="0" err="1">
                <a:solidFill>
                  <a:schemeClr val="accent2"/>
                </a:solidFill>
              </a:rPr>
              <a:t>immunocompromise</a:t>
            </a:r>
            <a:endParaRPr lang="en-GB" sz="400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73073"/>
          </a:xfrm>
        </p:spPr>
        <p:txBody>
          <a:bodyPr>
            <a:noAutofit/>
          </a:bodyPr>
          <a:lstStyle/>
          <a:p>
            <a:r>
              <a:rPr lang="en-GB" sz="1600" u="sng" dirty="0">
                <a:solidFill>
                  <a:srgbClr val="000000"/>
                </a:solidFill>
              </a:rPr>
              <a:t>Common Organisms</a:t>
            </a:r>
          </a:p>
          <a:p>
            <a:r>
              <a:rPr lang="en-GB" sz="1600" u="sng" dirty="0">
                <a:solidFill>
                  <a:srgbClr val="000000"/>
                </a:solidFill>
              </a:rPr>
              <a:t>Opportunistic Organisms</a:t>
            </a:r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Pneumocystis</a:t>
            </a:r>
          </a:p>
          <a:p>
            <a:pPr lvl="1"/>
            <a:r>
              <a:rPr lang="en-GB" sz="1400" dirty="0" err="1">
                <a:solidFill>
                  <a:schemeClr val="accent4"/>
                </a:solidFill>
              </a:rPr>
              <a:t>Nocardia</a:t>
            </a:r>
            <a:endParaRPr lang="en-GB" sz="1400" dirty="0">
              <a:solidFill>
                <a:schemeClr val="accent4"/>
              </a:solidFill>
            </a:endParaRPr>
          </a:p>
          <a:p>
            <a:pPr lvl="1"/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Moulds (</a:t>
            </a:r>
            <a:r>
              <a:rPr lang="en-GB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aspergillus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mucor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Endemic fungi</a:t>
            </a:r>
          </a:p>
          <a:p>
            <a:pPr lvl="1"/>
            <a:r>
              <a:rPr lang="en-GB" sz="1400" dirty="0">
                <a:solidFill>
                  <a:srgbClr val="008000"/>
                </a:solidFill>
              </a:rPr>
              <a:t>Herpes viruses</a:t>
            </a:r>
          </a:p>
          <a:p>
            <a:pPr lvl="1"/>
            <a:r>
              <a:rPr lang="en-GB" sz="1400" dirty="0">
                <a:solidFill>
                  <a:srgbClr val="FC0280"/>
                </a:solidFill>
              </a:rPr>
              <a:t>Mycobacteria</a:t>
            </a:r>
          </a:p>
          <a:p>
            <a:pPr lvl="1"/>
            <a:r>
              <a:rPr lang="en-GB" sz="1400" dirty="0">
                <a:solidFill>
                  <a:schemeClr val="accent6"/>
                </a:solidFill>
              </a:rPr>
              <a:t>Toxoplasma</a:t>
            </a:r>
          </a:p>
          <a:p>
            <a:endParaRPr lang="en-GB" sz="1600" dirty="0">
              <a:solidFill>
                <a:schemeClr val="accent6"/>
              </a:solidFill>
            </a:endParaRPr>
          </a:p>
          <a:p>
            <a:r>
              <a:rPr lang="en-GB" sz="1600" u="sng" dirty="0">
                <a:solidFill>
                  <a:srgbClr val="000000"/>
                </a:solidFill>
              </a:rPr>
              <a:t>Resistant Organisms</a:t>
            </a:r>
          </a:p>
          <a:p>
            <a:pPr lvl="1"/>
            <a:r>
              <a:rPr lang="en-GB" sz="1400" dirty="0">
                <a:solidFill>
                  <a:schemeClr val="accent4">
                    <a:lumMod val="75000"/>
                  </a:schemeClr>
                </a:solidFill>
              </a:rPr>
              <a:t>MRSA, MRSE</a:t>
            </a:r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Pseudomonas</a:t>
            </a:r>
          </a:p>
          <a:p>
            <a:pPr lvl="1"/>
            <a:r>
              <a:rPr lang="en-GB" sz="1400" dirty="0">
                <a:solidFill>
                  <a:schemeClr val="accent4"/>
                </a:solidFill>
              </a:rPr>
              <a:t>VRE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(vancomycin resistant enterococcus)</a:t>
            </a:r>
            <a:endParaRPr lang="en-GB" sz="1400" dirty="0"/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ESBL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(extended spectrum beta lactamase)</a:t>
            </a:r>
            <a:endParaRPr lang="en-GB" sz="1400" dirty="0"/>
          </a:p>
          <a:p>
            <a:pPr lvl="1"/>
            <a:r>
              <a:rPr lang="en-GB" sz="1400" dirty="0" err="1">
                <a:solidFill>
                  <a:srgbClr val="C0504D"/>
                </a:solidFill>
              </a:rPr>
              <a:t>AmpC</a:t>
            </a:r>
            <a:r>
              <a:rPr lang="en-GB" sz="1400" dirty="0">
                <a:solidFill>
                  <a:srgbClr val="C0504D"/>
                </a:solidFill>
              </a:rPr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(resistant to ceftriaxone and pip-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tazo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rgbClr val="C0504D"/>
                </a:solidFill>
              </a:rPr>
              <a:t>CRE/CPO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(resistant to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carbapenems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Non-</a:t>
            </a:r>
            <a:r>
              <a:rPr lang="en-GB" sz="1400" dirty="0" err="1">
                <a:solidFill>
                  <a:srgbClr val="558ED5"/>
                </a:solidFill>
              </a:rPr>
              <a:t>albicans</a:t>
            </a:r>
            <a:r>
              <a:rPr lang="en-GB" sz="1400" dirty="0">
                <a:solidFill>
                  <a:srgbClr val="558ED5"/>
                </a:solidFill>
              </a:rPr>
              <a:t> Candida species</a:t>
            </a:r>
          </a:p>
          <a:p>
            <a:endParaRPr lang="en-GB" sz="1600" dirty="0">
              <a:solidFill>
                <a:schemeClr val="accent6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971636" y="1847273"/>
            <a:ext cx="676564" cy="5080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156364" y="1928092"/>
            <a:ext cx="577272" cy="1085272"/>
          </a:xfrm>
          <a:prstGeom prst="straightConnector1">
            <a:avLst/>
          </a:prstGeom>
          <a:ln>
            <a:solidFill>
              <a:schemeClr val="accent3"/>
            </a:solidFill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56364" y="3013364"/>
            <a:ext cx="877454" cy="1477818"/>
          </a:xfrm>
          <a:prstGeom prst="straightConnector1">
            <a:avLst/>
          </a:prstGeom>
          <a:ln>
            <a:solidFill>
              <a:srgbClr val="9BBB59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207164" y="1928092"/>
            <a:ext cx="577272" cy="1939635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4156364" y="2205182"/>
            <a:ext cx="877454" cy="1662545"/>
          </a:xfrm>
          <a:prstGeom prst="straightConnector1">
            <a:avLst/>
          </a:prstGeom>
          <a:ln>
            <a:solidFill>
              <a:srgbClr val="FAC09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156364" y="3867727"/>
            <a:ext cx="785091" cy="623455"/>
          </a:xfrm>
          <a:prstGeom prst="straightConnector1">
            <a:avLst/>
          </a:prstGeom>
          <a:ln>
            <a:solidFill>
              <a:srgbClr val="FAC09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890818" y="3013364"/>
            <a:ext cx="1143000" cy="1731818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075545" y="3659909"/>
            <a:ext cx="958273" cy="1881909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075545" y="4618182"/>
            <a:ext cx="958273" cy="923636"/>
          </a:xfrm>
          <a:prstGeom prst="straightConnector1">
            <a:avLst/>
          </a:prstGeom>
          <a:ln>
            <a:solidFill>
              <a:srgbClr val="C0504D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20357060">
            <a:off x="4944011" y="911350"/>
            <a:ext cx="3457174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</a:rPr>
              <a:t>Vanc</a:t>
            </a:r>
            <a:r>
              <a:rPr lang="en-GB" sz="2400" dirty="0">
                <a:solidFill>
                  <a:schemeClr val="bg1"/>
                </a:solidFill>
              </a:rPr>
              <a:t> + </a:t>
            </a:r>
            <a:r>
              <a:rPr lang="en-GB" sz="2400" dirty="0" err="1">
                <a:solidFill>
                  <a:schemeClr val="bg1"/>
                </a:solidFill>
              </a:rPr>
              <a:t>cefepime</a:t>
            </a:r>
            <a:r>
              <a:rPr lang="en-GB" sz="2400" dirty="0">
                <a:solidFill>
                  <a:schemeClr val="bg1"/>
                </a:solidFill>
              </a:rPr>
              <a:t>/ pip-</a:t>
            </a:r>
            <a:r>
              <a:rPr lang="en-GB" sz="2400" dirty="0" err="1">
                <a:solidFill>
                  <a:schemeClr val="bg1"/>
                </a:solidFill>
              </a:rPr>
              <a:t>tazo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20357060">
            <a:off x="5259731" y="2524622"/>
            <a:ext cx="3457174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</a:rPr>
              <a:t>Vanc</a:t>
            </a:r>
            <a:r>
              <a:rPr lang="en-GB" sz="2400" dirty="0">
                <a:solidFill>
                  <a:schemeClr val="bg1"/>
                </a:solidFill>
              </a:rPr>
              <a:t> + </a:t>
            </a:r>
            <a:r>
              <a:rPr lang="en-GB" sz="2400" dirty="0" err="1">
                <a:solidFill>
                  <a:schemeClr val="bg1"/>
                </a:solidFill>
              </a:rPr>
              <a:t>cefepime</a:t>
            </a:r>
            <a:r>
              <a:rPr lang="en-GB" sz="2400" dirty="0">
                <a:solidFill>
                  <a:schemeClr val="bg1"/>
                </a:solidFill>
              </a:rPr>
              <a:t>/ pip-</a:t>
            </a:r>
            <a:r>
              <a:rPr lang="en-GB" sz="2400" dirty="0" err="1">
                <a:solidFill>
                  <a:schemeClr val="bg1"/>
                </a:solidFill>
              </a:rPr>
              <a:t>tazo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20357060">
            <a:off x="5259731" y="5067968"/>
            <a:ext cx="3457174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</a:rPr>
              <a:t>Vanc</a:t>
            </a:r>
            <a:r>
              <a:rPr lang="en-GB" sz="2400" dirty="0">
                <a:solidFill>
                  <a:schemeClr val="bg1"/>
                </a:solidFill>
              </a:rPr>
              <a:t> + </a:t>
            </a:r>
            <a:r>
              <a:rPr lang="en-GB" sz="2400" dirty="0" err="1">
                <a:solidFill>
                  <a:schemeClr val="bg1"/>
                </a:solidFill>
              </a:rPr>
              <a:t>cefepime</a:t>
            </a:r>
            <a:r>
              <a:rPr lang="en-GB" sz="2400" dirty="0">
                <a:solidFill>
                  <a:schemeClr val="bg1"/>
                </a:solidFill>
              </a:rPr>
              <a:t>/ pip-</a:t>
            </a:r>
            <a:r>
              <a:rPr lang="en-GB" sz="2400" dirty="0" err="1">
                <a:solidFill>
                  <a:schemeClr val="bg1"/>
                </a:solidFill>
              </a:rPr>
              <a:t>tazo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3: Appreciate broad spectrum antimicrobial coverage.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96237DB-0446-5284-6036-BFBBD105AD00}"/>
              </a:ext>
            </a:extLst>
          </p:cNvPr>
          <p:cNvCxnSpPr>
            <a:cxnSpLocks/>
          </p:cNvCxnSpPr>
          <p:nvPr/>
        </p:nvCxnSpPr>
        <p:spPr>
          <a:xfrm flipV="1">
            <a:off x="3915641" y="1855795"/>
            <a:ext cx="1160318" cy="28387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41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hosts get which infections?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sz="5100" dirty="0"/>
              <a:t>Spectrum of hosts:</a:t>
            </a:r>
          </a:p>
          <a:p>
            <a:pPr lvl="1"/>
            <a:r>
              <a:rPr lang="en-GB" sz="4000" dirty="0" err="1">
                <a:solidFill>
                  <a:srgbClr val="008000"/>
                </a:solidFill>
              </a:rPr>
              <a:t>Immunocompetent</a:t>
            </a:r>
            <a:endParaRPr lang="en-GB" sz="4000" dirty="0">
              <a:solidFill>
                <a:srgbClr val="008000"/>
              </a:solidFill>
            </a:endParaRPr>
          </a:p>
          <a:p>
            <a:pPr lvl="1"/>
            <a:r>
              <a:rPr lang="en-GB" sz="4000" dirty="0">
                <a:solidFill>
                  <a:schemeClr val="accent3"/>
                </a:solidFill>
              </a:rPr>
              <a:t>Chronic medical conditions </a:t>
            </a:r>
            <a:r>
              <a:rPr lang="en-GB" sz="4000" dirty="0">
                <a:solidFill>
                  <a:schemeClr val="accent3"/>
                </a:solidFill>
                <a:sym typeface="Wingdings"/>
              </a:rPr>
              <a:t> chronic inflammation</a:t>
            </a:r>
            <a:endParaRPr lang="en-GB" sz="4000" dirty="0">
              <a:solidFill>
                <a:schemeClr val="accent3"/>
              </a:solidFill>
            </a:endParaRPr>
          </a:p>
          <a:p>
            <a:pPr lvl="1"/>
            <a:r>
              <a:rPr lang="en-GB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Comorbid conditions directly affecting the immune system</a:t>
            </a:r>
          </a:p>
          <a:p>
            <a:pPr lvl="1"/>
            <a:r>
              <a:rPr lang="en-GB" sz="4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Endogenous </a:t>
            </a:r>
            <a:r>
              <a:rPr lang="en-GB" sz="4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immunocompromise</a:t>
            </a:r>
            <a:endParaRPr lang="en-GB" sz="4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GB" sz="4000" dirty="0">
                <a:solidFill>
                  <a:schemeClr val="accent2"/>
                </a:solidFill>
              </a:rPr>
              <a:t>Exogenous </a:t>
            </a:r>
            <a:r>
              <a:rPr lang="en-GB" sz="4000" dirty="0" err="1">
                <a:solidFill>
                  <a:schemeClr val="accent2"/>
                </a:solidFill>
              </a:rPr>
              <a:t>immunocompromise</a:t>
            </a:r>
            <a:endParaRPr lang="en-GB" sz="400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73073"/>
          </a:xfrm>
        </p:spPr>
        <p:txBody>
          <a:bodyPr>
            <a:noAutofit/>
          </a:bodyPr>
          <a:lstStyle/>
          <a:p>
            <a:r>
              <a:rPr lang="en-GB" sz="1600" u="sng" dirty="0">
                <a:solidFill>
                  <a:srgbClr val="000000"/>
                </a:solidFill>
              </a:rPr>
              <a:t>Common Organisms</a:t>
            </a:r>
          </a:p>
          <a:p>
            <a:r>
              <a:rPr lang="en-GB" sz="1600" u="sng" dirty="0">
                <a:solidFill>
                  <a:srgbClr val="000000"/>
                </a:solidFill>
              </a:rPr>
              <a:t>Opportunistic Organisms</a:t>
            </a:r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Pneumocystis</a:t>
            </a:r>
          </a:p>
          <a:p>
            <a:pPr lvl="1"/>
            <a:r>
              <a:rPr lang="en-GB" sz="1400" dirty="0" err="1">
                <a:solidFill>
                  <a:schemeClr val="accent4"/>
                </a:solidFill>
              </a:rPr>
              <a:t>Nocardia</a:t>
            </a:r>
            <a:endParaRPr lang="en-GB" sz="1400" dirty="0">
              <a:solidFill>
                <a:schemeClr val="accent4"/>
              </a:solidFill>
            </a:endParaRPr>
          </a:p>
          <a:p>
            <a:pPr lvl="1"/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Moulds (</a:t>
            </a:r>
            <a:r>
              <a:rPr lang="en-GB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aspergillus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mucor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Endemic fungi</a:t>
            </a:r>
          </a:p>
          <a:p>
            <a:pPr lvl="1"/>
            <a:r>
              <a:rPr lang="en-GB" sz="1400" dirty="0">
                <a:solidFill>
                  <a:srgbClr val="008000"/>
                </a:solidFill>
              </a:rPr>
              <a:t>Herpes viruses</a:t>
            </a:r>
          </a:p>
          <a:p>
            <a:pPr lvl="1"/>
            <a:r>
              <a:rPr lang="en-GB" sz="1400" dirty="0">
                <a:solidFill>
                  <a:srgbClr val="FC0280"/>
                </a:solidFill>
              </a:rPr>
              <a:t>Mycobacteria</a:t>
            </a:r>
          </a:p>
          <a:p>
            <a:pPr lvl="1"/>
            <a:r>
              <a:rPr lang="en-GB" sz="1400" dirty="0">
                <a:solidFill>
                  <a:schemeClr val="accent6"/>
                </a:solidFill>
              </a:rPr>
              <a:t>Toxoplasma</a:t>
            </a:r>
            <a:endParaRPr lang="en-GB" sz="1600" dirty="0">
              <a:solidFill>
                <a:schemeClr val="accent6"/>
              </a:solidFill>
            </a:endParaRPr>
          </a:p>
          <a:p>
            <a:r>
              <a:rPr lang="en-GB" sz="1600" u="sng" dirty="0">
                <a:solidFill>
                  <a:srgbClr val="000000"/>
                </a:solidFill>
              </a:rPr>
              <a:t>Resistant Organisms</a:t>
            </a:r>
          </a:p>
          <a:p>
            <a:endParaRPr lang="en-GB" sz="1600" u="sng" dirty="0">
              <a:solidFill>
                <a:srgbClr val="000000"/>
              </a:solidFill>
            </a:endParaRPr>
          </a:p>
          <a:p>
            <a:pPr lvl="1"/>
            <a:r>
              <a:rPr lang="en-GB" sz="1400" dirty="0">
                <a:solidFill>
                  <a:schemeClr val="accent4">
                    <a:lumMod val="75000"/>
                  </a:schemeClr>
                </a:solidFill>
              </a:rPr>
              <a:t>MRSA</a:t>
            </a:r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Pseudomonas</a:t>
            </a:r>
          </a:p>
          <a:p>
            <a:pPr lvl="1"/>
            <a:r>
              <a:rPr lang="en-GB" sz="1400" dirty="0">
                <a:solidFill>
                  <a:schemeClr val="accent4"/>
                </a:solidFill>
              </a:rPr>
              <a:t>VRE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vancomycin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resistant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enteroccocus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ESBL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(extended spectrum beta lactamase)</a:t>
            </a:r>
            <a:endParaRPr lang="en-GB" sz="1400" dirty="0"/>
          </a:p>
          <a:p>
            <a:pPr lvl="1"/>
            <a:r>
              <a:rPr lang="en-GB" sz="1400" dirty="0" err="1">
                <a:solidFill>
                  <a:srgbClr val="C0504D"/>
                </a:solidFill>
              </a:rPr>
              <a:t>AmpC</a:t>
            </a:r>
            <a:r>
              <a:rPr lang="en-GB" sz="1400" dirty="0">
                <a:solidFill>
                  <a:srgbClr val="C0504D"/>
                </a:solidFill>
              </a:rPr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(resistant to ceftriaxone and pip-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tazo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rgbClr val="C0504D"/>
                </a:solidFill>
              </a:rPr>
              <a:t>CRE/CPO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(resistant to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carbapenems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Non-</a:t>
            </a:r>
            <a:r>
              <a:rPr lang="en-GB" sz="1400" dirty="0" err="1">
                <a:solidFill>
                  <a:srgbClr val="558ED5"/>
                </a:solidFill>
              </a:rPr>
              <a:t>albicans</a:t>
            </a:r>
            <a:r>
              <a:rPr lang="en-GB" sz="1400" dirty="0">
                <a:solidFill>
                  <a:srgbClr val="558ED5"/>
                </a:solidFill>
              </a:rPr>
              <a:t> Candida species</a:t>
            </a:r>
          </a:p>
          <a:p>
            <a:endParaRPr lang="en-GB" sz="1600" dirty="0">
              <a:solidFill>
                <a:schemeClr val="accent6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971636" y="1847273"/>
            <a:ext cx="676564" cy="5080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156364" y="1928092"/>
            <a:ext cx="577272" cy="1085272"/>
          </a:xfrm>
          <a:prstGeom prst="straightConnector1">
            <a:avLst/>
          </a:prstGeom>
          <a:ln>
            <a:solidFill>
              <a:schemeClr val="accent3"/>
            </a:solidFill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56364" y="3013364"/>
            <a:ext cx="877454" cy="1477818"/>
          </a:xfrm>
          <a:prstGeom prst="straightConnector1">
            <a:avLst/>
          </a:prstGeom>
          <a:ln>
            <a:solidFill>
              <a:srgbClr val="9BBB59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207164" y="1928092"/>
            <a:ext cx="577272" cy="1939635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156364" y="3867727"/>
            <a:ext cx="785091" cy="623455"/>
          </a:xfrm>
          <a:prstGeom prst="straightConnector1">
            <a:avLst/>
          </a:prstGeom>
          <a:ln>
            <a:solidFill>
              <a:srgbClr val="FAC09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890818" y="3013364"/>
            <a:ext cx="1143000" cy="1731818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075545" y="3659909"/>
            <a:ext cx="958273" cy="1881909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075545" y="4618182"/>
            <a:ext cx="958273" cy="923636"/>
          </a:xfrm>
          <a:prstGeom prst="straightConnector1">
            <a:avLst/>
          </a:prstGeom>
          <a:ln>
            <a:solidFill>
              <a:srgbClr val="C0504D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20357060">
            <a:off x="5023846" y="4622071"/>
            <a:ext cx="165556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</a:rPr>
              <a:t>Vanc</a:t>
            </a:r>
            <a:r>
              <a:rPr lang="en-GB" sz="1000" dirty="0">
                <a:solidFill>
                  <a:schemeClr val="bg1"/>
                </a:solidFill>
              </a:rPr>
              <a:t> + </a:t>
            </a:r>
            <a:r>
              <a:rPr lang="en-GB" sz="1000" dirty="0" err="1">
                <a:solidFill>
                  <a:schemeClr val="bg1"/>
                </a:solidFill>
              </a:rPr>
              <a:t>cefepime</a:t>
            </a:r>
            <a:r>
              <a:rPr lang="en-GB" sz="1000" dirty="0">
                <a:solidFill>
                  <a:schemeClr val="bg1"/>
                </a:solidFill>
              </a:rPr>
              <a:t>/ pip-</a:t>
            </a:r>
            <a:r>
              <a:rPr lang="en-GB" sz="1000" dirty="0" err="1">
                <a:solidFill>
                  <a:schemeClr val="bg1"/>
                </a:solidFill>
              </a:rPr>
              <a:t>tazo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721312">
            <a:off x="5815226" y="3506020"/>
            <a:ext cx="831273" cy="307777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linezolid</a:t>
            </a:r>
          </a:p>
        </p:txBody>
      </p:sp>
      <p:sp>
        <p:nvSpPr>
          <p:cNvPr id="9" name="TextBox 8"/>
          <p:cNvSpPr txBox="1"/>
          <p:nvPr/>
        </p:nvSpPr>
        <p:spPr>
          <a:xfrm rot="562833">
            <a:off x="6338211" y="6424222"/>
            <a:ext cx="985981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Tri-azoles</a:t>
            </a:r>
          </a:p>
        </p:txBody>
      </p:sp>
      <p:sp>
        <p:nvSpPr>
          <p:cNvPr id="11" name="TextBox 10"/>
          <p:cNvSpPr txBox="1"/>
          <p:nvPr/>
        </p:nvSpPr>
        <p:spPr>
          <a:xfrm rot="20910850">
            <a:off x="5823668" y="5972275"/>
            <a:ext cx="10795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quinolones</a:t>
            </a:r>
          </a:p>
        </p:txBody>
      </p:sp>
      <p:sp>
        <p:nvSpPr>
          <p:cNvPr id="19" name="TextBox 18"/>
          <p:cNvSpPr txBox="1"/>
          <p:nvPr/>
        </p:nvSpPr>
        <p:spPr>
          <a:xfrm rot="20986482">
            <a:off x="5676526" y="2322793"/>
            <a:ext cx="99291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TMP-SMX</a:t>
            </a:r>
          </a:p>
        </p:txBody>
      </p:sp>
      <p:sp>
        <p:nvSpPr>
          <p:cNvPr id="21" name="TextBox 20"/>
          <p:cNvSpPr txBox="1"/>
          <p:nvPr/>
        </p:nvSpPr>
        <p:spPr>
          <a:xfrm rot="20986482">
            <a:off x="5237948" y="3820655"/>
            <a:ext cx="99291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TMP-SMX</a:t>
            </a:r>
          </a:p>
        </p:txBody>
      </p:sp>
      <p:sp>
        <p:nvSpPr>
          <p:cNvPr id="23" name="TextBox 22"/>
          <p:cNvSpPr txBox="1"/>
          <p:nvPr/>
        </p:nvSpPr>
        <p:spPr>
          <a:xfrm rot="721312">
            <a:off x="5241452" y="2438468"/>
            <a:ext cx="831273" cy="307777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linezolid</a:t>
            </a:r>
          </a:p>
        </p:txBody>
      </p:sp>
      <p:sp>
        <p:nvSpPr>
          <p:cNvPr id="27" name="TextBox 26"/>
          <p:cNvSpPr txBox="1"/>
          <p:nvPr/>
        </p:nvSpPr>
        <p:spPr>
          <a:xfrm rot="20910850">
            <a:off x="5367842" y="5452709"/>
            <a:ext cx="110959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quinolones</a:t>
            </a:r>
          </a:p>
        </p:txBody>
      </p:sp>
      <p:sp>
        <p:nvSpPr>
          <p:cNvPr id="28" name="TextBox 27"/>
          <p:cNvSpPr txBox="1"/>
          <p:nvPr/>
        </p:nvSpPr>
        <p:spPr>
          <a:xfrm rot="20986482">
            <a:off x="5307377" y="4452205"/>
            <a:ext cx="99291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TMP-SMX</a:t>
            </a:r>
          </a:p>
        </p:txBody>
      </p:sp>
      <p:sp>
        <p:nvSpPr>
          <p:cNvPr id="29" name="TextBox 28"/>
          <p:cNvSpPr txBox="1"/>
          <p:nvPr/>
        </p:nvSpPr>
        <p:spPr>
          <a:xfrm rot="20986482">
            <a:off x="6269725" y="5431002"/>
            <a:ext cx="99291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TMP-SMX</a:t>
            </a:r>
          </a:p>
        </p:txBody>
      </p:sp>
      <p:sp>
        <p:nvSpPr>
          <p:cNvPr id="30" name="TextBox 29"/>
          <p:cNvSpPr txBox="1"/>
          <p:nvPr/>
        </p:nvSpPr>
        <p:spPr>
          <a:xfrm rot="20986482">
            <a:off x="6785613" y="5952462"/>
            <a:ext cx="99291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TMP-SMX</a:t>
            </a:r>
          </a:p>
        </p:txBody>
      </p:sp>
      <p:sp>
        <p:nvSpPr>
          <p:cNvPr id="31" name="TextBox 30"/>
          <p:cNvSpPr txBox="1"/>
          <p:nvPr/>
        </p:nvSpPr>
        <p:spPr>
          <a:xfrm rot="20910850">
            <a:off x="6393855" y="3381398"/>
            <a:ext cx="110959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quinolones</a:t>
            </a:r>
          </a:p>
        </p:txBody>
      </p:sp>
      <p:sp>
        <p:nvSpPr>
          <p:cNvPr id="32" name="TextBox 31"/>
          <p:cNvSpPr txBox="1"/>
          <p:nvPr/>
        </p:nvSpPr>
        <p:spPr>
          <a:xfrm rot="562833">
            <a:off x="5492495" y="2866628"/>
            <a:ext cx="985981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Tri-azoles</a:t>
            </a:r>
          </a:p>
        </p:txBody>
      </p:sp>
      <p:sp>
        <p:nvSpPr>
          <p:cNvPr id="33" name="TextBox 32"/>
          <p:cNvSpPr txBox="1"/>
          <p:nvPr/>
        </p:nvSpPr>
        <p:spPr>
          <a:xfrm rot="721312">
            <a:off x="6507366" y="5096940"/>
            <a:ext cx="831273" cy="307777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linezolid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02436" y="1237918"/>
            <a:ext cx="5103215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Doxycycline for zoonosis, spirochetes, malaria, etc.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3: Appreciate broad spectrum antimicrobial coverage.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2571D8-0E9C-6FE8-9F4F-D669B5D844EF}"/>
              </a:ext>
            </a:extLst>
          </p:cNvPr>
          <p:cNvSpPr txBox="1"/>
          <p:nvPr/>
        </p:nvSpPr>
        <p:spPr>
          <a:xfrm rot="721312">
            <a:off x="5923652" y="4584249"/>
            <a:ext cx="831273" cy="307777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linezolid</a:t>
            </a:r>
          </a:p>
        </p:txBody>
      </p:sp>
      <p:sp>
        <p:nvSpPr>
          <p:cNvPr id="25" name="TextBox 24"/>
          <p:cNvSpPr txBox="1"/>
          <p:nvPr/>
        </p:nvSpPr>
        <p:spPr>
          <a:xfrm rot="20910850">
            <a:off x="5942171" y="4598574"/>
            <a:ext cx="110959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quinolones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08E7814-9832-2302-49A5-BB80741B3AAA}"/>
              </a:ext>
            </a:extLst>
          </p:cNvPr>
          <p:cNvCxnSpPr>
            <a:cxnSpLocks/>
          </p:cNvCxnSpPr>
          <p:nvPr/>
        </p:nvCxnSpPr>
        <p:spPr>
          <a:xfrm flipV="1">
            <a:off x="3915641" y="1855795"/>
            <a:ext cx="1160318" cy="28387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7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animBg="1"/>
      <p:bldP spid="9" grpId="0" animBg="1"/>
      <p:bldP spid="11" grpId="0" animBg="1"/>
      <p:bldP spid="19" grpId="0" animBg="1"/>
      <p:bldP spid="21" grpId="0" animBg="1"/>
      <p:bldP spid="23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13" grpId="0" animBg="1"/>
      <p:bldP spid="5" grpId="0" animBg="1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to do?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Resistant organisms and opportunistic organisms often require ID consults.</a:t>
            </a:r>
          </a:p>
          <a:p>
            <a:r>
              <a:rPr lang="en-GB" dirty="0"/>
              <a:t>For everything else (and to properly evaluate for infection):</a:t>
            </a:r>
          </a:p>
          <a:p>
            <a:pPr lvl="1"/>
            <a:r>
              <a:rPr lang="en-GB" dirty="0"/>
              <a:t>Take a thorough history</a:t>
            </a:r>
          </a:p>
          <a:p>
            <a:pPr lvl="1"/>
            <a:r>
              <a:rPr lang="en-GB" dirty="0"/>
              <a:t>Perform a thorough physical exam</a:t>
            </a:r>
          </a:p>
          <a:p>
            <a:pPr lvl="1"/>
            <a:r>
              <a:rPr lang="en-GB" dirty="0"/>
              <a:t>Review microbiology and antimicrobial history</a:t>
            </a:r>
          </a:p>
          <a:p>
            <a:pPr lvl="1"/>
            <a:r>
              <a:rPr lang="en-GB" dirty="0"/>
              <a:t>Establish a suspected source/clinical syndrome</a:t>
            </a:r>
          </a:p>
          <a:p>
            <a:pPr lvl="1"/>
            <a:r>
              <a:rPr lang="en-GB" dirty="0"/>
              <a:t>Confirm source with diagnostic tests</a:t>
            </a:r>
          </a:p>
          <a:p>
            <a:pPr lvl="1"/>
            <a:r>
              <a:rPr lang="en-GB" dirty="0"/>
              <a:t>Start empiric antimicrobial therapy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4: Recognize common bacterial pathogens and their antimicrobial coverage.</a:t>
            </a:r>
          </a:p>
        </p:txBody>
      </p:sp>
    </p:spTree>
    <p:extLst>
      <p:ext uri="{BB962C8B-B14F-4D97-AF65-F5344CB8AC3E}">
        <p14:creationId xmlns:p14="http://schemas.microsoft.com/office/powerpoint/2010/main" val="6893967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Common Organisms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accent4"/>
                </a:solidFill>
              </a:rPr>
              <a:t>Staph: MSSA</a:t>
            </a:r>
          </a:p>
          <a:p>
            <a:r>
              <a:rPr lang="en-GB" dirty="0" err="1">
                <a:solidFill>
                  <a:srgbClr val="8064A2"/>
                </a:solidFill>
              </a:rPr>
              <a:t>Streps</a:t>
            </a:r>
            <a:r>
              <a:rPr lang="en-GB" dirty="0">
                <a:solidFill>
                  <a:srgbClr val="8064A2"/>
                </a:solidFill>
              </a:rPr>
              <a:t>: </a:t>
            </a:r>
          </a:p>
          <a:p>
            <a:pPr lvl="1"/>
            <a:r>
              <a:rPr lang="en-GB" dirty="0"/>
              <a:t>CNS/ENT/respiratory (above diaphragm): </a:t>
            </a:r>
            <a:r>
              <a:rPr lang="en-GB" dirty="0">
                <a:solidFill>
                  <a:schemeClr val="accent4"/>
                </a:solidFill>
              </a:rPr>
              <a:t>strep </a:t>
            </a:r>
            <a:r>
              <a:rPr lang="en-GB" dirty="0" err="1">
                <a:solidFill>
                  <a:schemeClr val="accent4"/>
                </a:solidFill>
              </a:rPr>
              <a:t>pneumo</a:t>
            </a:r>
            <a:endParaRPr lang="en-GB" dirty="0">
              <a:solidFill>
                <a:schemeClr val="accent4"/>
              </a:solidFill>
            </a:endParaRPr>
          </a:p>
          <a:p>
            <a:pPr lvl="1"/>
            <a:r>
              <a:rPr lang="en-GB" dirty="0"/>
              <a:t>ENT/OMFS/GI: </a:t>
            </a:r>
            <a:r>
              <a:rPr lang="en-GB" dirty="0" err="1">
                <a:solidFill>
                  <a:srgbClr val="8064A2"/>
                </a:solidFill>
              </a:rPr>
              <a:t>viridans</a:t>
            </a:r>
            <a:r>
              <a:rPr lang="en-GB" dirty="0">
                <a:solidFill>
                  <a:srgbClr val="8064A2"/>
                </a:solidFill>
              </a:rPr>
              <a:t> group</a:t>
            </a:r>
          </a:p>
          <a:p>
            <a:pPr lvl="1"/>
            <a:r>
              <a:rPr lang="en-GB" dirty="0"/>
              <a:t>Skin: beta </a:t>
            </a:r>
            <a:r>
              <a:rPr lang="en-GB" dirty="0" err="1"/>
              <a:t>hemolytic</a:t>
            </a:r>
            <a:r>
              <a:rPr lang="en-GB" dirty="0"/>
              <a:t> strep (</a:t>
            </a:r>
            <a:r>
              <a:rPr lang="en-GB" dirty="0">
                <a:solidFill>
                  <a:srgbClr val="8064A2"/>
                </a:solidFill>
              </a:rPr>
              <a:t>GAS, GBS</a:t>
            </a:r>
            <a:r>
              <a:rPr lang="en-GB" dirty="0"/>
              <a:t>, </a:t>
            </a:r>
            <a:r>
              <a:rPr lang="en-GB" dirty="0" err="1"/>
              <a:t>etc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GI/GU: </a:t>
            </a:r>
            <a:r>
              <a:rPr lang="en-GB" dirty="0">
                <a:solidFill>
                  <a:srgbClr val="8064A2"/>
                </a:solidFill>
              </a:rPr>
              <a:t>GBS</a:t>
            </a:r>
          </a:p>
          <a:p>
            <a:r>
              <a:rPr lang="en-GB" dirty="0" err="1">
                <a:solidFill>
                  <a:schemeClr val="accent2"/>
                </a:solidFill>
              </a:rPr>
              <a:t>Enterics</a:t>
            </a:r>
            <a:r>
              <a:rPr lang="en-GB" dirty="0">
                <a:solidFill>
                  <a:schemeClr val="accent2"/>
                </a:solidFill>
              </a:rPr>
              <a:t>: E coli, </a:t>
            </a:r>
            <a:r>
              <a:rPr lang="en-GB" dirty="0" err="1">
                <a:solidFill>
                  <a:schemeClr val="accent2"/>
                </a:solidFill>
              </a:rPr>
              <a:t>kleb</a:t>
            </a:r>
            <a:r>
              <a:rPr lang="en-GB" dirty="0">
                <a:solidFill>
                  <a:schemeClr val="accent2"/>
                </a:solidFill>
              </a:rPr>
              <a:t>, </a:t>
            </a:r>
            <a:r>
              <a:rPr lang="en-GB" dirty="0" err="1">
                <a:solidFill>
                  <a:schemeClr val="accent2"/>
                </a:solidFill>
              </a:rPr>
              <a:t>proteus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Anaerobes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Atypicals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”: chlamydia, mycoplasma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4: Recognize common bacterial pathogens and their antimicrobial coverage.</a:t>
            </a:r>
          </a:p>
        </p:txBody>
      </p:sp>
    </p:spTree>
    <p:extLst>
      <p:ext uri="{BB962C8B-B14F-4D97-AF65-F5344CB8AC3E}">
        <p14:creationId xmlns:p14="http://schemas.microsoft.com/office/powerpoint/2010/main" val="15130779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accent4"/>
                </a:solidFill>
              </a:rPr>
              <a:t>Staph: MSSA</a:t>
            </a:r>
          </a:p>
          <a:p>
            <a:r>
              <a:rPr lang="en-GB" dirty="0" err="1">
                <a:solidFill>
                  <a:srgbClr val="8064A2"/>
                </a:solidFill>
              </a:rPr>
              <a:t>Streps</a:t>
            </a:r>
            <a:r>
              <a:rPr lang="en-GB" dirty="0">
                <a:solidFill>
                  <a:srgbClr val="8064A2"/>
                </a:solidFill>
              </a:rPr>
              <a:t>: </a:t>
            </a:r>
          </a:p>
          <a:p>
            <a:pPr lvl="1"/>
            <a:r>
              <a:rPr lang="en-GB" dirty="0"/>
              <a:t>CNS/ENT/respiratory (above diaphragm): </a:t>
            </a:r>
            <a:r>
              <a:rPr lang="en-GB" dirty="0">
                <a:solidFill>
                  <a:schemeClr val="accent4"/>
                </a:solidFill>
              </a:rPr>
              <a:t>strep </a:t>
            </a:r>
            <a:r>
              <a:rPr lang="en-GB" dirty="0" err="1">
                <a:solidFill>
                  <a:schemeClr val="accent4"/>
                </a:solidFill>
              </a:rPr>
              <a:t>pneumo</a:t>
            </a:r>
            <a:endParaRPr lang="en-GB" dirty="0">
              <a:solidFill>
                <a:schemeClr val="accent4"/>
              </a:solidFill>
            </a:endParaRPr>
          </a:p>
          <a:p>
            <a:pPr lvl="1"/>
            <a:r>
              <a:rPr lang="en-GB" dirty="0"/>
              <a:t>ENT/OMFS/GI: </a:t>
            </a:r>
            <a:r>
              <a:rPr lang="en-GB" dirty="0" err="1">
                <a:solidFill>
                  <a:srgbClr val="8064A2"/>
                </a:solidFill>
              </a:rPr>
              <a:t>viridans</a:t>
            </a:r>
            <a:r>
              <a:rPr lang="en-GB" dirty="0">
                <a:solidFill>
                  <a:srgbClr val="8064A2"/>
                </a:solidFill>
              </a:rPr>
              <a:t> group</a:t>
            </a:r>
          </a:p>
          <a:p>
            <a:pPr lvl="1"/>
            <a:r>
              <a:rPr lang="en-GB" dirty="0"/>
              <a:t>Skin: beta </a:t>
            </a:r>
            <a:r>
              <a:rPr lang="en-GB" dirty="0" err="1"/>
              <a:t>hemolytic</a:t>
            </a:r>
            <a:r>
              <a:rPr lang="en-GB" dirty="0"/>
              <a:t> strep (</a:t>
            </a:r>
            <a:r>
              <a:rPr lang="en-GB" dirty="0">
                <a:solidFill>
                  <a:srgbClr val="8064A2"/>
                </a:solidFill>
              </a:rPr>
              <a:t>GAS, GBS</a:t>
            </a:r>
            <a:r>
              <a:rPr lang="en-GB" dirty="0"/>
              <a:t>, </a:t>
            </a:r>
            <a:r>
              <a:rPr lang="en-GB" dirty="0" err="1"/>
              <a:t>etc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GI/GU: </a:t>
            </a:r>
            <a:r>
              <a:rPr lang="en-GB" dirty="0">
                <a:solidFill>
                  <a:srgbClr val="8064A2"/>
                </a:solidFill>
              </a:rPr>
              <a:t>GBS</a:t>
            </a:r>
          </a:p>
          <a:p>
            <a:r>
              <a:rPr lang="en-GB" dirty="0" err="1">
                <a:solidFill>
                  <a:schemeClr val="accent2"/>
                </a:solidFill>
              </a:rPr>
              <a:t>Enterics</a:t>
            </a:r>
            <a:r>
              <a:rPr lang="en-GB" dirty="0">
                <a:solidFill>
                  <a:schemeClr val="accent2"/>
                </a:solidFill>
              </a:rPr>
              <a:t>: E coli, </a:t>
            </a:r>
            <a:r>
              <a:rPr lang="en-GB" dirty="0" err="1">
                <a:solidFill>
                  <a:schemeClr val="accent2"/>
                </a:solidFill>
              </a:rPr>
              <a:t>kleb</a:t>
            </a:r>
            <a:r>
              <a:rPr lang="en-GB" dirty="0">
                <a:solidFill>
                  <a:schemeClr val="accent2"/>
                </a:solidFill>
              </a:rPr>
              <a:t>, </a:t>
            </a:r>
            <a:r>
              <a:rPr lang="en-GB" dirty="0" err="1">
                <a:solidFill>
                  <a:schemeClr val="accent2"/>
                </a:solidFill>
              </a:rPr>
              <a:t>proteus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Anaerobes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Atypicals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”: chlamydia, mycoplasma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rgbClr val="8064A2"/>
                </a:solidFill>
              </a:rPr>
              <a:t>Cefazolin, nafcillin for CNS</a:t>
            </a:r>
          </a:p>
          <a:p>
            <a:r>
              <a:rPr lang="en-GB" dirty="0" err="1">
                <a:solidFill>
                  <a:srgbClr val="8064A2"/>
                </a:solidFill>
              </a:rPr>
              <a:t>Vanc</a:t>
            </a:r>
            <a:r>
              <a:rPr lang="en-GB" dirty="0">
                <a:solidFill>
                  <a:srgbClr val="8064A2"/>
                </a:solidFill>
              </a:rPr>
              <a:t>, PCNs, or </a:t>
            </a:r>
            <a:r>
              <a:rPr lang="en-GB" dirty="0" err="1">
                <a:solidFill>
                  <a:srgbClr val="8064A2"/>
                </a:solidFill>
              </a:rPr>
              <a:t>cephs</a:t>
            </a:r>
            <a:endParaRPr lang="en-GB" dirty="0">
              <a:solidFill>
                <a:srgbClr val="8064A2"/>
              </a:solidFill>
            </a:endParaRPr>
          </a:p>
          <a:p>
            <a:pPr lvl="1"/>
            <a:r>
              <a:rPr lang="en-GB" dirty="0" err="1">
                <a:solidFill>
                  <a:srgbClr val="8064A2"/>
                </a:solidFill>
              </a:rPr>
              <a:t>Vanc</a:t>
            </a:r>
            <a:r>
              <a:rPr lang="en-GB" dirty="0">
                <a:solidFill>
                  <a:srgbClr val="8064A2"/>
                </a:solidFill>
              </a:rPr>
              <a:t> for CNS; </a:t>
            </a:r>
            <a:r>
              <a:rPr lang="en-GB" dirty="0"/>
              <a:t>otherwise </a:t>
            </a:r>
            <a:r>
              <a:rPr lang="en-GB" dirty="0">
                <a:solidFill>
                  <a:srgbClr val="8064A2"/>
                </a:solidFill>
              </a:rPr>
              <a:t>ceftri</a:t>
            </a:r>
            <a:r>
              <a:rPr lang="en-GB" dirty="0">
                <a:solidFill>
                  <a:schemeClr val="accent2"/>
                </a:solidFill>
              </a:rPr>
              <a:t>axone</a:t>
            </a:r>
          </a:p>
          <a:p>
            <a:pPr lvl="1"/>
            <a:r>
              <a:rPr lang="en-GB" dirty="0">
                <a:solidFill>
                  <a:srgbClr val="8064A2"/>
                </a:solidFill>
              </a:rPr>
              <a:t>Ceftri</a:t>
            </a:r>
            <a:r>
              <a:rPr lang="en-GB" dirty="0">
                <a:solidFill>
                  <a:srgbClr val="C0504D"/>
                </a:solidFill>
              </a:rPr>
              <a:t>axone</a:t>
            </a:r>
          </a:p>
          <a:p>
            <a:pPr lvl="1"/>
            <a:r>
              <a:rPr lang="en-GB" dirty="0">
                <a:solidFill>
                  <a:srgbClr val="8064A2"/>
                </a:solidFill>
              </a:rPr>
              <a:t>PCN o</a:t>
            </a:r>
            <a:r>
              <a:rPr lang="en-GB" dirty="0"/>
              <a:t>r</a:t>
            </a:r>
            <a:r>
              <a:rPr lang="en-GB" dirty="0">
                <a:solidFill>
                  <a:srgbClr val="8064A2"/>
                </a:solidFill>
              </a:rPr>
              <a:t> first gen </a:t>
            </a:r>
            <a:r>
              <a:rPr lang="en-GB" dirty="0" err="1">
                <a:solidFill>
                  <a:srgbClr val="8064A2"/>
                </a:solidFill>
              </a:rPr>
              <a:t>ceph</a:t>
            </a:r>
            <a:endParaRPr lang="en-GB" dirty="0">
              <a:solidFill>
                <a:srgbClr val="8064A2"/>
              </a:solidFill>
            </a:endParaRPr>
          </a:p>
          <a:p>
            <a:pPr lvl="1"/>
            <a:r>
              <a:rPr lang="en-GB" dirty="0">
                <a:solidFill>
                  <a:schemeClr val="bg1"/>
                </a:solidFill>
              </a:rPr>
              <a:t>.</a:t>
            </a:r>
          </a:p>
          <a:p>
            <a:pPr lvl="1"/>
            <a:endParaRPr lang="en-GB" dirty="0">
              <a:solidFill>
                <a:srgbClr val="8064A2"/>
              </a:solidFill>
            </a:endParaRPr>
          </a:p>
          <a:p>
            <a:r>
              <a:rPr lang="en-GB" dirty="0">
                <a:solidFill>
                  <a:schemeClr val="accent4"/>
                </a:solidFill>
              </a:rPr>
              <a:t>Ceftri</a:t>
            </a:r>
            <a:r>
              <a:rPr lang="en-GB" dirty="0">
                <a:solidFill>
                  <a:srgbClr val="C0504D"/>
                </a:solidFill>
              </a:rPr>
              <a:t>axone </a:t>
            </a:r>
            <a:r>
              <a:rPr lang="en-GB" dirty="0">
                <a:solidFill>
                  <a:schemeClr val="bg1"/>
                </a:solidFill>
              </a:rPr>
              <a:t>space space space</a:t>
            </a:r>
            <a:endParaRPr lang="en-GB" dirty="0">
              <a:solidFill>
                <a:srgbClr val="C0504D"/>
              </a:solidFill>
            </a:endParaRPr>
          </a:p>
          <a:p>
            <a:r>
              <a:rPr lang="en-GB" dirty="0">
                <a:solidFill>
                  <a:srgbClr val="984807"/>
                </a:solidFill>
              </a:rPr>
              <a:t>Metronidazole</a:t>
            </a:r>
          </a:p>
          <a:p>
            <a:r>
              <a:rPr lang="en-GB" dirty="0">
                <a:solidFill>
                  <a:srgbClr val="7F7F7F"/>
                </a:solidFill>
              </a:rPr>
              <a:t>Doxycycline or azithromycin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4: Recognize common bacterial pathogens and their antimicrobial coverage.</a:t>
            </a:r>
          </a:p>
        </p:txBody>
      </p:sp>
    </p:spTree>
    <p:extLst>
      <p:ext uri="{BB962C8B-B14F-4D97-AF65-F5344CB8AC3E}">
        <p14:creationId xmlns:p14="http://schemas.microsoft.com/office/powerpoint/2010/main" val="2012956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Organ-based clinical syndromes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51788" y="1291710"/>
            <a:ext cx="1516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GB" b="1" dirty="0">
                <a:solidFill>
                  <a:srgbClr val="FFFFFF"/>
                </a:solidFill>
              </a:rPr>
              <a:t>Organ System</a:t>
            </a:r>
            <a:endParaRPr lang="en-GB" dirty="0"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860" y="6207255"/>
            <a:ext cx="75896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4: Recognize common bacterial pathogens and their antimicrobial coverage.</a:t>
            </a:r>
          </a:p>
          <a:p>
            <a:r>
              <a:rPr lang="en-GB" sz="1200" dirty="0"/>
              <a:t>Objective 5: Determine bacterial pathogens responsible for common community-acquired clinical syndromes.</a:t>
            </a:r>
          </a:p>
          <a:p>
            <a:r>
              <a:rPr lang="en-GB" sz="1200" dirty="0"/>
              <a:t>Objective 6: Establish a framework for selecting empiric antimicrobials based on organ system involved.</a:t>
            </a:r>
          </a:p>
          <a:p>
            <a:endParaRPr lang="en-GB" sz="1200" dirty="0"/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8D2331F2-0C55-9A90-2237-1F7B7FC7306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3124" y="1054172"/>
          <a:ext cx="7957751" cy="5153083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362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6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9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1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456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Organ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Clinical Syndromes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Organisms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Empiric Antimicrobials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613">
                <a:tc>
                  <a:txBody>
                    <a:bodyPr/>
                    <a:lstStyle/>
                    <a:p>
                      <a:r>
                        <a:rPr lang="en-GB" sz="1200" dirty="0"/>
                        <a:t>CNS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Meningitis/encephalitis, epidural</a:t>
                      </a:r>
                      <a:r>
                        <a:rPr lang="en-GB" sz="1200" baseline="0" dirty="0"/>
                        <a:t> abscess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pPr algn="ctr"/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844"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ENT/OMFS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Sinusitis,</a:t>
                      </a:r>
                      <a:r>
                        <a:rPr lang="en-GB" sz="1200" baseline="0" dirty="0"/>
                        <a:t> otitis, dental abscess, jaw </a:t>
                      </a:r>
                      <a:r>
                        <a:rPr lang="en-GB" sz="1200" baseline="0" dirty="0" err="1"/>
                        <a:t>osteo</a:t>
                      </a:r>
                      <a:r>
                        <a:rPr lang="en-GB" sz="1200" baseline="0" dirty="0"/>
                        <a:t>, neck space infections</a:t>
                      </a:r>
                      <a:endParaRPr lang="en-GB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10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862">
                <a:tc>
                  <a:txBody>
                    <a:bodyPr/>
                    <a:lstStyle/>
                    <a:p>
                      <a:r>
                        <a:rPr lang="en-GB" sz="1200" dirty="0"/>
                        <a:t>Respiratory 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Community acquired pneumonia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sz="1200" dirty="0">
                        <a:solidFill>
                          <a:srgbClr val="8064A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613">
                <a:tc>
                  <a:txBody>
                    <a:bodyPr/>
                    <a:lstStyle/>
                    <a:p>
                      <a:r>
                        <a:rPr lang="en-GB" sz="1200" dirty="0"/>
                        <a:t>Cardio-vascular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Bacteremia</a:t>
                      </a:r>
                      <a:r>
                        <a:rPr lang="en-GB" sz="1200" dirty="0"/>
                        <a:t>,</a:t>
                      </a:r>
                      <a:r>
                        <a:rPr lang="en-GB" sz="1200" baseline="0" dirty="0"/>
                        <a:t> vascular graft infection, endocarditis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pPr algn="l"/>
                      <a:endParaRPr lang="en-GB" sz="1200" dirty="0">
                        <a:solidFill>
                          <a:srgbClr val="8064A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844"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Gastro-intestinal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Enteritis,</a:t>
                      </a:r>
                      <a:r>
                        <a:rPr lang="en-GB" sz="1200" baseline="0" dirty="0"/>
                        <a:t> appendicitis, diverticulitis, </a:t>
                      </a:r>
                      <a:r>
                        <a:rPr lang="en-GB" sz="1200" baseline="0" dirty="0" err="1"/>
                        <a:t>cholecystitis</a:t>
                      </a:r>
                      <a:r>
                        <a:rPr lang="en-GB" sz="1200" baseline="0" dirty="0"/>
                        <a:t>/cholangitis, abdominal abscess</a:t>
                      </a:r>
                      <a:endParaRPr lang="en-GB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en-GB" sz="1200" dirty="0">
                        <a:solidFill>
                          <a:srgbClr val="8064A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4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844">
                <a:tc rowSpan="2">
                  <a:txBody>
                    <a:bodyPr/>
                    <a:lstStyle/>
                    <a:p>
                      <a:r>
                        <a:rPr lang="en-GB" sz="1200" dirty="0" err="1"/>
                        <a:t>Genito</a:t>
                      </a:r>
                      <a:r>
                        <a:rPr lang="en-GB" sz="1200" dirty="0"/>
                        <a:t>-urinary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Cystitis, pyelonephritis, renal abscess, TOA,</a:t>
                      </a:r>
                      <a:r>
                        <a:rPr lang="en-GB" sz="1200" baseline="0" dirty="0"/>
                        <a:t> PID,  *endometritis, *chorioamnionitis, ^prostatitis, ^epididymitis</a:t>
                      </a:r>
                      <a:endParaRPr lang="en-GB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+/-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421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844"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Bone/joint +/- skin/soft tissue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Osteomyelitis, septic arthritis,</a:t>
                      </a:r>
                      <a:r>
                        <a:rPr lang="en-GB" sz="1200" baseline="0" dirty="0"/>
                        <a:t> diabetic foot infections, sacral wound infections/osteomyelitis,</a:t>
                      </a:r>
                    </a:p>
                    <a:p>
                      <a:r>
                        <a:rPr lang="en-GB" sz="1200" baseline="0" dirty="0"/>
                        <a:t>*NSTI</a:t>
                      </a:r>
                      <a:endParaRPr lang="en-GB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421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rgbClr val="984807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8254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38544" y="41564"/>
          <a:ext cx="8901547" cy="6809047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52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6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4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5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17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325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Organ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Clinical Syndromes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Organisms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Empiric Antimicrobials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CNS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Meningitis/encephalitis, epidural</a:t>
                      </a:r>
                      <a:r>
                        <a:rPr lang="en-GB" sz="1200" baseline="0" dirty="0"/>
                        <a:t> abscess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Strep </a:t>
                      </a:r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pneumo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N. </a:t>
                      </a:r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Meningitidis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  <a:p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Listeria</a:t>
                      </a:r>
                    </a:p>
                    <a:p>
                      <a:r>
                        <a:rPr lang="en-GB" sz="1200" dirty="0">
                          <a:solidFill>
                            <a:srgbClr val="008000"/>
                          </a:solidFill>
                        </a:rPr>
                        <a:t>HSV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pPr algn="ctr"/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Vanc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Amp</a:t>
                      </a:r>
                    </a:p>
                    <a:p>
                      <a:r>
                        <a:rPr lang="en-GB" sz="1200" dirty="0">
                          <a:solidFill>
                            <a:srgbClr val="008000"/>
                          </a:solidFill>
                        </a:rPr>
                        <a:t>Acyclovir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ENT/OMFS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Sinusitis,</a:t>
                      </a:r>
                      <a:r>
                        <a:rPr lang="en-GB" sz="1200" baseline="0" dirty="0"/>
                        <a:t> otitis, dental abscess, jaw </a:t>
                      </a:r>
                      <a:r>
                        <a:rPr lang="en-GB" sz="1200" baseline="0" dirty="0" err="1"/>
                        <a:t>osteo</a:t>
                      </a:r>
                      <a:r>
                        <a:rPr lang="en-GB" sz="1200" baseline="0" dirty="0"/>
                        <a:t>, neck space infections</a:t>
                      </a:r>
                      <a:endParaRPr lang="en-GB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Viridans</a:t>
                      </a: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 strep</a:t>
                      </a:r>
                    </a:p>
                    <a:p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Hemophilus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  <a:p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Actinomyces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r>
                        <a:rPr lang="en-GB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Anaerobes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Metronidazole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9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Amp-</a:t>
                      </a:r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sul</a:t>
                      </a:r>
                      <a:r>
                        <a:rPr lang="en-GB" sz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bactam</a:t>
                      </a:r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lang="en-GB" sz="1200" dirty="0"/>
                        <a:t>Respiratory 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Community acquired pneumonia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Strep </a:t>
                      </a:r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pneumo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Hemophilus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  <a:p>
                      <a:r>
                        <a:rPr lang="en-GB" sz="12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“</a:t>
                      </a:r>
                      <a:r>
                        <a:rPr lang="en-GB" sz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Atypicals</a:t>
                      </a:r>
                      <a:r>
                        <a:rPr lang="en-GB" sz="12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”</a:t>
                      </a:r>
                    </a:p>
                    <a:p>
                      <a:r>
                        <a:rPr lang="en-GB" sz="1200" dirty="0">
                          <a:solidFill>
                            <a:srgbClr val="008000"/>
                          </a:solidFill>
                        </a:rPr>
                        <a:t>Viral/*Flu</a:t>
                      </a:r>
                    </a:p>
                    <a:p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*Staph </a:t>
                      </a:r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aureus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Doxy/</a:t>
                      </a:r>
                      <a:r>
                        <a:rPr lang="en-GB" sz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azithro</a:t>
                      </a:r>
                      <a:endParaRPr lang="en-GB" sz="1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algn="l"/>
                      <a:r>
                        <a:rPr lang="en-GB" sz="1200" dirty="0">
                          <a:solidFill>
                            <a:srgbClr val="008000"/>
                          </a:solidFill>
                        </a:rPr>
                        <a:t>*</a:t>
                      </a:r>
                      <a:r>
                        <a:rPr lang="en-GB" sz="1200" dirty="0" err="1">
                          <a:solidFill>
                            <a:srgbClr val="008000"/>
                          </a:solidFill>
                        </a:rPr>
                        <a:t>Ostletamivir</a:t>
                      </a:r>
                      <a:endParaRPr lang="en-GB" sz="1200" dirty="0">
                        <a:solidFill>
                          <a:srgbClr val="008000"/>
                        </a:solidFill>
                      </a:endParaRPr>
                    </a:p>
                    <a:p>
                      <a:pPr algn="l"/>
                      <a:r>
                        <a:rPr lang="en-GB" sz="1200" dirty="0">
                          <a:solidFill>
                            <a:srgbClr val="8064A2"/>
                          </a:solidFill>
                        </a:rPr>
                        <a:t>*</a:t>
                      </a:r>
                      <a:r>
                        <a:rPr lang="en-GB" sz="1200" dirty="0" err="1">
                          <a:solidFill>
                            <a:srgbClr val="8064A2"/>
                          </a:solidFill>
                        </a:rPr>
                        <a:t>Vanc</a:t>
                      </a:r>
                      <a:endParaRPr lang="en-GB" sz="1200" dirty="0">
                        <a:solidFill>
                          <a:srgbClr val="8064A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lang="en-GB" sz="1200" dirty="0"/>
                        <a:t>Cardio-vascular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Bacteremia</a:t>
                      </a:r>
                      <a:r>
                        <a:rPr lang="en-GB" sz="1200" dirty="0"/>
                        <a:t>,</a:t>
                      </a:r>
                      <a:r>
                        <a:rPr lang="en-GB" sz="1200" baseline="0" dirty="0"/>
                        <a:t> vascular graft infection, endocarditis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Staph </a:t>
                      </a:r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aureus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CoNS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Viridans</a:t>
                      </a: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 strep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Enterics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Vanc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pPr algn="l"/>
                      <a:endParaRPr lang="en-GB" sz="1200" dirty="0">
                        <a:solidFill>
                          <a:srgbClr val="8064A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Gastro-intestinal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Enteritis,</a:t>
                      </a:r>
                      <a:r>
                        <a:rPr lang="en-GB" sz="1200" baseline="0" dirty="0"/>
                        <a:t> appendicitis, diverticulitis, </a:t>
                      </a:r>
                      <a:r>
                        <a:rPr lang="en-GB" sz="1200" baseline="0" dirty="0" err="1"/>
                        <a:t>cholecystitis</a:t>
                      </a:r>
                      <a:r>
                        <a:rPr lang="en-GB" sz="1200" baseline="0" dirty="0"/>
                        <a:t>/cholangitis, abdominal abscess</a:t>
                      </a:r>
                      <a:endParaRPr lang="en-GB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Viridans</a:t>
                      </a: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 strep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GBS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Enterics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Anaerobes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*Enterococcus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Metronidazole</a:t>
                      </a:r>
                    </a:p>
                    <a:p>
                      <a:pPr algn="ctr"/>
                      <a:endParaRPr lang="en-GB" sz="1200" dirty="0">
                        <a:solidFill>
                          <a:srgbClr val="8064A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41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Amp-</a:t>
                      </a:r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sul</a:t>
                      </a:r>
                      <a:r>
                        <a:rPr lang="en-GB" sz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bactam</a:t>
                      </a:r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20">
                <a:tc rowSpan="2">
                  <a:txBody>
                    <a:bodyPr/>
                    <a:lstStyle/>
                    <a:p>
                      <a:r>
                        <a:rPr lang="en-GB" sz="1200" dirty="0" err="1"/>
                        <a:t>Genito</a:t>
                      </a:r>
                      <a:r>
                        <a:rPr lang="en-GB" sz="1200" dirty="0"/>
                        <a:t>-urinary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Cystitis, pyelonephritis, renal abscess, TOA,</a:t>
                      </a:r>
                      <a:r>
                        <a:rPr lang="en-GB" sz="1200" baseline="0" dirty="0"/>
                        <a:t> PID,  *endometritis, *chorioamnionitis, ^prostatitis, ^epididymitis</a:t>
                      </a:r>
                      <a:endParaRPr lang="en-GB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GBS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Enterics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*Enterococcus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Gonorrhea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,</a:t>
                      </a:r>
                      <a:r>
                        <a:rPr lang="en-GB" sz="1200" baseline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GB" sz="12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chlamydia</a:t>
                      </a:r>
                      <a:endParaRPr lang="en-GB" sz="1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+/-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Doxy/</a:t>
                      </a:r>
                      <a:r>
                        <a:rPr lang="en-GB" sz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azithro</a:t>
                      </a:r>
                      <a:endParaRPr lang="en-GB" sz="1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92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*Amp-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sul</a:t>
                      </a:r>
                      <a:r>
                        <a:rPr lang="en-GB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bactam/</a:t>
                      </a: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Pip-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tazo</a:t>
                      </a:r>
                      <a:r>
                        <a:rPr lang="en-GB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bactam</a:t>
                      </a:r>
                      <a:endParaRPr lang="en-US" altLang="zh-CN" sz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^Quinolone or TMP-SMX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480"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Bone/joint +/- skin/soft tissue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Osteomyelitis, septic arthritis,</a:t>
                      </a:r>
                      <a:r>
                        <a:rPr lang="en-GB" sz="1200" baseline="0" dirty="0"/>
                        <a:t> diabetic foot infections, sacral wound infections/osteomyelitis,</a:t>
                      </a:r>
                    </a:p>
                    <a:p>
                      <a:r>
                        <a:rPr lang="en-GB" sz="1200" baseline="0" dirty="0"/>
                        <a:t>*NSTI</a:t>
                      </a:r>
                      <a:endParaRPr lang="en-GB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Staphs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Streps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Enterics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Ceftri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axone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Vanc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14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* </a:t>
                      </a:r>
                      <a:r>
                        <a:rPr lang="en-GB" sz="1200" dirty="0" err="1">
                          <a:solidFill>
                            <a:schemeClr val="accent4"/>
                          </a:solidFill>
                        </a:rPr>
                        <a:t>Vanc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lang="en-GB" sz="1200" dirty="0">
                          <a:solidFill>
                            <a:srgbClr val="8064A2"/>
                          </a:solidFill>
                        </a:rPr>
                        <a:t>pip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GB" sz="1200" dirty="0" err="1">
                          <a:solidFill>
                            <a:schemeClr val="accent2"/>
                          </a:solidFill>
                        </a:rPr>
                        <a:t>ta</a:t>
                      </a:r>
                      <a:r>
                        <a:rPr lang="en-GB" sz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zo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clinda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* </a:t>
                      </a:r>
                      <a:r>
                        <a:rPr lang="en-GB" sz="1200" dirty="0">
                          <a:solidFill>
                            <a:srgbClr val="8064A2"/>
                          </a:solidFill>
                        </a:rPr>
                        <a:t>Linezolid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lang="en-GB" sz="1200" dirty="0">
                          <a:solidFill>
                            <a:srgbClr val="8064A2"/>
                          </a:solidFill>
                        </a:rPr>
                        <a:t>pip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GB" sz="1200" dirty="0" err="1">
                          <a:solidFill>
                            <a:srgbClr val="C0504D"/>
                          </a:solidFill>
                        </a:rPr>
                        <a:t>ta</a:t>
                      </a:r>
                      <a:r>
                        <a:rPr lang="en-GB" sz="1200" dirty="0" err="1">
                          <a:solidFill>
                            <a:srgbClr val="984807"/>
                          </a:solidFill>
                        </a:rPr>
                        <a:t>zo</a:t>
                      </a:r>
                      <a:endParaRPr lang="en-GB" sz="1200" dirty="0">
                        <a:solidFill>
                          <a:srgbClr val="984807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9799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120888"/>
              </p:ext>
            </p:extLst>
          </p:nvPr>
        </p:nvGraphicFramePr>
        <p:xfrm>
          <a:off x="138544" y="41564"/>
          <a:ext cx="8901547" cy="7848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304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5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4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5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17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325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Organ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sng" dirty="0"/>
                        <a:t>Healthcare-Associated</a:t>
                      </a:r>
                      <a:r>
                        <a:rPr lang="en-GB" sz="1400" u="sng" baseline="0" dirty="0"/>
                        <a:t> Infection</a:t>
                      </a:r>
                      <a:endParaRPr lang="en-GB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Organisms</a:t>
                      </a:r>
                      <a:endParaRPr lang="en-GB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Empiric Antimicrobials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CNS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Post-surgical meningitis/encephalitis, brain abscess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Strep pneumo</a:t>
                      </a:r>
                    </a:p>
                    <a:p>
                      <a:r>
                        <a:rPr lang="en-GB" sz="1200"/>
                        <a:t>N. Meningitidis</a:t>
                      </a:r>
                    </a:p>
                    <a:p>
                      <a:r>
                        <a:rPr lang="en-GB" sz="1200"/>
                        <a:t>Listeria</a:t>
                      </a:r>
                    </a:p>
                    <a:p>
                      <a:r>
                        <a:rPr lang="en-GB" sz="1200"/>
                        <a:t>HSV</a:t>
                      </a:r>
                      <a:endParaRPr lang="en-GB" sz="12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  <a:p>
                      <a:pPr algn="ctr"/>
                      <a:r>
                        <a:rPr lang="en-GB" sz="1200" b="1" dirty="0" err="1"/>
                        <a:t>Cefepime</a:t>
                      </a:r>
                      <a:r>
                        <a:rPr lang="en-GB" sz="1200" dirty="0"/>
                        <a:t> +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/>
                        <a:t>Vanc</a:t>
                      </a:r>
                    </a:p>
                    <a:p>
                      <a:r>
                        <a:rPr lang="en-GB" sz="1200" b="1" dirty="0"/>
                        <a:t>Metro for abscess</a:t>
                      </a:r>
                    </a:p>
                    <a:p>
                      <a:r>
                        <a:rPr lang="en-GB" sz="1200" dirty="0"/>
                        <a:t>Amp</a:t>
                      </a:r>
                    </a:p>
                    <a:p>
                      <a:r>
                        <a:rPr lang="en-GB" sz="1200" dirty="0"/>
                        <a:t>Acyclovir</a:t>
                      </a:r>
                      <a:endParaRPr lang="en-GB" sz="12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ENT/OMFS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Sinusitis,</a:t>
                      </a:r>
                      <a:r>
                        <a:rPr lang="en-GB" sz="1200" baseline="0" dirty="0"/>
                        <a:t> otitis, dental abscess, jaw osteo, neck space infections</a:t>
                      </a:r>
                    </a:p>
                    <a:p>
                      <a:r>
                        <a:rPr lang="en-GB" sz="1200" baseline="0" dirty="0"/>
                        <a:t>Post surgical infections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Viridans strep</a:t>
                      </a:r>
                    </a:p>
                    <a:p>
                      <a:r>
                        <a:rPr lang="en-GB" sz="1200"/>
                        <a:t>Hemophilus</a:t>
                      </a:r>
                    </a:p>
                    <a:p>
                      <a:r>
                        <a:rPr lang="en-GB" sz="1200"/>
                        <a:t>Actinomyces</a:t>
                      </a:r>
                    </a:p>
                    <a:p>
                      <a:r>
                        <a:rPr lang="en-GB" sz="1200"/>
                        <a:t>Anaerobes</a:t>
                      </a:r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/>
                        <a:t>Cefepime</a:t>
                      </a:r>
                      <a:r>
                        <a:rPr lang="en-GB" sz="1200" dirty="0"/>
                        <a:t> +</a:t>
                      </a:r>
                    </a:p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Metronidazole</a:t>
                      </a:r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3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Pip-</a:t>
                      </a:r>
                      <a:r>
                        <a:rPr lang="en-GB" sz="1200" b="1" dirty="0" err="1"/>
                        <a:t>Tazo</a:t>
                      </a:r>
                      <a:endParaRPr lang="en-GB" sz="12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lang="en-GB" sz="1200" dirty="0"/>
                        <a:t>Respiratory 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Hospital acquired pneumonia</a:t>
                      </a:r>
                    </a:p>
                    <a:p>
                      <a:r>
                        <a:rPr lang="en-GB" sz="1200" dirty="0"/>
                        <a:t>Ventilator</a:t>
                      </a:r>
                      <a:r>
                        <a:rPr lang="en-GB" sz="1200" baseline="0" dirty="0"/>
                        <a:t> acquired pneumonia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Strep pneumo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Hemophilus</a:t>
                      </a:r>
                    </a:p>
                    <a:p>
                      <a:r>
                        <a:rPr lang="en-GB" sz="1200"/>
                        <a:t>“Atypicals”</a:t>
                      </a:r>
                    </a:p>
                    <a:p>
                      <a:r>
                        <a:rPr lang="en-GB" sz="1200"/>
                        <a:t>Viral/*Flu</a:t>
                      </a:r>
                    </a:p>
                    <a:p>
                      <a:r>
                        <a:rPr lang="en-GB" sz="1200"/>
                        <a:t>*Staph aureus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/>
                        <a:t>Cefepime</a:t>
                      </a:r>
                      <a:r>
                        <a:rPr lang="en-GB" sz="1200" dirty="0"/>
                        <a:t> +</a:t>
                      </a:r>
                    </a:p>
                    <a:p>
                      <a:pPr algn="ctr"/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/>
                        <a:t>Doxy/</a:t>
                      </a:r>
                      <a:r>
                        <a:rPr lang="en-GB" sz="1200" dirty="0" err="1"/>
                        <a:t>azithro</a:t>
                      </a:r>
                      <a:endParaRPr lang="en-GB" sz="1200" dirty="0"/>
                    </a:p>
                    <a:p>
                      <a:pPr algn="l"/>
                      <a:r>
                        <a:rPr lang="en-GB" sz="1200" dirty="0"/>
                        <a:t>*</a:t>
                      </a:r>
                      <a:r>
                        <a:rPr lang="en-GB" sz="1200" dirty="0" err="1"/>
                        <a:t>Ostletamivir</a:t>
                      </a:r>
                      <a:endParaRPr lang="en-GB" sz="1200" dirty="0"/>
                    </a:p>
                    <a:p>
                      <a:pPr algn="l"/>
                      <a:r>
                        <a:rPr lang="en-GB" sz="1200" b="1" dirty="0" err="1"/>
                        <a:t>Vanc</a:t>
                      </a:r>
                      <a:endParaRPr lang="en-GB" sz="1200" b="1" dirty="0">
                        <a:solidFill>
                          <a:srgbClr val="8064A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lang="en-GB" sz="1200" dirty="0"/>
                        <a:t>Cardio-vascular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Bacteremia</a:t>
                      </a:r>
                      <a:r>
                        <a:rPr lang="en-GB" sz="1200" dirty="0"/>
                        <a:t> (CLABSI),</a:t>
                      </a:r>
                      <a:r>
                        <a:rPr lang="en-GB" sz="1200" baseline="0" dirty="0"/>
                        <a:t> vascular graft infection, endocarditis</a:t>
                      </a:r>
                    </a:p>
                    <a:p>
                      <a:r>
                        <a:rPr lang="en-GB" sz="1200" baseline="0" dirty="0"/>
                        <a:t>Post-surgical (~ 2 months)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Staph aureus</a:t>
                      </a:r>
                    </a:p>
                    <a:p>
                      <a:r>
                        <a:rPr lang="en-GB" sz="1200"/>
                        <a:t>CoNS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Viridans strep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Enterics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/>
                        <a:t>Cefepime</a:t>
                      </a:r>
                      <a:r>
                        <a:rPr lang="en-GB" sz="1200" dirty="0"/>
                        <a:t> +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/>
                        <a:t>Vanc</a:t>
                      </a:r>
                      <a:endParaRPr lang="en-GB" sz="1200" b="1" dirty="0"/>
                    </a:p>
                    <a:p>
                      <a:pPr algn="l"/>
                      <a:endParaRPr lang="en-GB" sz="1200" dirty="0">
                        <a:solidFill>
                          <a:srgbClr val="8064A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Gastro-intestinal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Enteritis,</a:t>
                      </a:r>
                      <a:r>
                        <a:rPr lang="en-GB" sz="1200" baseline="0" dirty="0"/>
                        <a:t> appendicitis, diverticulitis, cholecystitis/cholangitis, abdominal abscess (post-surgical)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Viridans strep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GBS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Enterics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Anaerobes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*Enterococcus</a:t>
                      </a: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/>
                        <a:t>Cefepime</a:t>
                      </a:r>
                      <a:r>
                        <a:rPr lang="en-GB" sz="1200" dirty="0"/>
                        <a:t> +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Metronidazole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*</a:t>
                      </a:r>
                      <a:r>
                        <a:rPr lang="en-GB" sz="1200" b="1" dirty="0" err="1"/>
                        <a:t>Vanc</a:t>
                      </a:r>
                      <a:endParaRPr lang="en-GB" sz="1200" b="1" dirty="0"/>
                    </a:p>
                    <a:p>
                      <a:pPr algn="ctr"/>
                      <a:endParaRPr lang="en-GB" sz="1200" dirty="0">
                        <a:solidFill>
                          <a:srgbClr val="8064A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41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*Pip-</a:t>
                      </a:r>
                      <a:r>
                        <a:rPr lang="en-GB" sz="1200" b="1" dirty="0" err="1"/>
                        <a:t>Tazo</a:t>
                      </a:r>
                      <a:endParaRPr lang="en-GB" sz="12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20">
                <a:tc rowSpan="2">
                  <a:txBody>
                    <a:bodyPr/>
                    <a:lstStyle/>
                    <a:p>
                      <a:r>
                        <a:rPr lang="en-GB" sz="1200" dirty="0" err="1"/>
                        <a:t>Genito</a:t>
                      </a:r>
                      <a:r>
                        <a:rPr lang="en-GB" sz="1200" dirty="0"/>
                        <a:t>-urinary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Cystitis, pyelonephritis, renal abscess, TOA,</a:t>
                      </a:r>
                      <a:r>
                        <a:rPr lang="en-GB" sz="1200" baseline="0" dirty="0"/>
                        <a:t> PID,  *endometritis, *chorioamnionitis, ^prostatitis, ^epididymitis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aseline="0" dirty="0"/>
                        <a:t>(post-surgical)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GBS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Enterics</a:t>
                      </a:r>
                      <a:endParaRPr lang="en-GB" sz="1200" dirty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*Enterococcus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Gonorrhea</a:t>
                      </a:r>
                      <a:r>
                        <a:rPr lang="en-GB" sz="1200" dirty="0"/>
                        <a:t>,</a:t>
                      </a:r>
                      <a:r>
                        <a:rPr lang="en-GB" sz="1200" baseline="0" dirty="0"/>
                        <a:t> chlamydia</a:t>
                      </a:r>
                      <a:endParaRPr lang="en-GB" sz="1200" dirty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/>
                        <a:t>Cefepime</a:t>
                      </a:r>
                      <a:r>
                        <a:rPr lang="en-GB" sz="1200" dirty="0"/>
                        <a:t> +/-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Doxy/</a:t>
                      </a:r>
                      <a:r>
                        <a:rPr lang="en-GB" sz="1200" dirty="0" err="1"/>
                        <a:t>azithro</a:t>
                      </a:r>
                      <a:endParaRPr lang="en-GB" sz="1200" dirty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92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4"/>
                          </a:solidFill>
                        </a:rPr>
                        <a:t>*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Pip-tazobactam</a:t>
                      </a:r>
                      <a:endParaRPr lang="en-US" altLang="zh-CN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^Quinolone or TMP-SMX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GB" sz="1200" dirty="0"/>
                        <a:t>Bone/joint +/- skin/soft tissue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Osteomyelitis, septic arthritis,</a:t>
                      </a:r>
                      <a:r>
                        <a:rPr lang="en-GB" sz="1200" baseline="0" dirty="0"/>
                        <a:t> diabetic foot infections, sacral wound infections/osteomyelitis</a:t>
                      </a:r>
                    </a:p>
                    <a:p>
                      <a:r>
                        <a:rPr lang="en-GB" sz="1200" baseline="0" dirty="0"/>
                        <a:t>Post-surgical (~ 2 months)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Staphs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Streps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/>
                        <a:t>Enterics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/>
                        <a:t>Cefepime</a:t>
                      </a:r>
                      <a:r>
                        <a:rPr lang="en-GB" sz="1200" dirty="0"/>
                        <a:t> +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/>
                        <a:t>Vanc</a:t>
                      </a:r>
                      <a:endParaRPr lang="en-GB" sz="12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3108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46561-77F6-CD0B-BE7F-34AECA7AB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3616C7F-1384-0191-EF38-E0CC789016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374706"/>
              </p:ext>
            </p:extLst>
          </p:nvPr>
        </p:nvGraphicFramePr>
        <p:xfrm>
          <a:off x="106326" y="41565"/>
          <a:ext cx="8963246" cy="6744093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230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1004">
                  <a:extLst>
                    <a:ext uri="{9D8B030D-6E8A-4147-A177-3AD203B41FA5}">
                      <a16:colId xmlns:a16="http://schemas.microsoft.com/office/drawing/2014/main" val="461146119"/>
                    </a:ext>
                  </a:extLst>
                </a:gridCol>
                <a:gridCol w="3001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0702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Specialty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Organisms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Favourite Antimicrobials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ID opinion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999">
                <a:tc>
                  <a:txBody>
                    <a:bodyPr/>
                    <a:lstStyle/>
                    <a:p>
                      <a:r>
                        <a:rPr lang="en-GB" sz="1200" dirty="0"/>
                        <a:t>Neurology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Strep </a:t>
                      </a:r>
                      <a:r>
                        <a:rPr lang="en-GB" sz="1200" dirty="0" err="1"/>
                        <a:t>pneumo</a:t>
                      </a:r>
                      <a:r>
                        <a:rPr lang="en-GB" sz="1200" dirty="0"/>
                        <a:t>, N. Meningitidis, listeria, HSV</a:t>
                      </a:r>
                      <a:endParaRPr lang="en-GB" sz="12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999">
                <a:tc>
                  <a:txBody>
                    <a:bodyPr/>
                    <a:lstStyle/>
                    <a:p>
                      <a:r>
                        <a:rPr lang="en-US" sz="1200" dirty="0"/>
                        <a:t>NSGY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Staphs, C acnes, </a:t>
                      </a:r>
                      <a:r>
                        <a:rPr lang="en-US" sz="1200" dirty="0" err="1"/>
                        <a:t>Enterics</a:t>
                      </a:r>
                      <a:r>
                        <a:rPr lang="en-US" sz="1200" dirty="0"/>
                        <a:t>/</a:t>
                      </a:r>
                      <a:r>
                        <a:rPr lang="en-US" sz="1200" dirty="0" err="1"/>
                        <a:t>AmpC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27537"/>
                  </a:ext>
                </a:extLst>
              </a:tr>
              <a:tr h="573926">
                <a:tc>
                  <a:txBody>
                    <a:bodyPr/>
                    <a:lstStyle/>
                    <a:p>
                      <a:r>
                        <a:rPr lang="en-GB" sz="1200" dirty="0"/>
                        <a:t>ENT/OMFS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Viridans</a:t>
                      </a:r>
                      <a:r>
                        <a:rPr lang="en-GB" sz="1200" dirty="0"/>
                        <a:t> strep, Actinomyces, Oral, Anaerobes</a:t>
                      </a:r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632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ICU/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Pulm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925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Hospitalists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925">
                <a:tc>
                  <a:txBody>
                    <a:bodyPr/>
                    <a:lstStyle/>
                    <a:p>
                      <a:r>
                        <a:rPr lang="en-GB" sz="1200" dirty="0"/>
                        <a:t>Cardiology/CTS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Staphs, GNRs, Candida in pts with hardware/devices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932">
                <a:tc>
                  <a:txBody>
                    <a:bodyPr/>
                    <a:lstStyle/>
                    <a:p>
                      <a:r>
                        <a:rPr lang="en-GB" sz="1200" dirty="0"/>
                        <a:t>GI/Hep/HBS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Enterococcus, GNRs, Candida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0932">
                <a:tc>
                  <a:txBody>
                    <a:bodyPr/>
                    <a:lstStyle/>
                    <a:p>
                      <a:r>
                        <a:rPr lang="en-GB" sz="1200" dirty="0"/>
                        <a:t>General Surgery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Enterics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, anaerobes; 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937608"/>
                  </a:ext>
                </a:extLst>
              </a:tr>
              <a:tr h="292983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Ob/Gyn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Enterococcus, GNRs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468">
                <a:tc>
                  <a:txBody>
                    <a:bodyPr/>
                    <a:lstStyle/>
                    <a:p>
                      <a:r>
                        <a:rPr lang="en-GB" sz="1200" dirty="0" err="1"/>
                        <a:t>Nephro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GNRs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5628">
                <a:tc>
                  <a:txBody>
                    <a:bodyPr/>
                    <a:lstStyle/>
                    <a:p>
                      <a:r>
                        <a:rPr lang="en-GB" sz="1200" dirty="0"/>
                        <a:t>Ortho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Staphs, C acnes, sometimes GNRs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5628">
                <a:tc>
                  <a:txBody>
                    <a:bodyPr/>
                    <a:lstStyle/>
                    <a:p>
                      <a:r>
                        <a:rPr lang="en-GB" sz="1200" dirty="0"/>
                        <a:t>Urology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GNRs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528434"/>
                  </a:ext>
                </a:extLst>
              </a:tr>
              <a:tr h="485628">
                <a:tc>
                  <a:txBody>
                    <a:bodyPr/>
                    <a:lstStyle/>
                    <a:p>
                      <a:r>
                        <a:rPr lang="en-GB" sz="12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Variable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6499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0E072-FB3E-EBBF-F63A-0E981BDA7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4F60891-411E-20E8-F796-FA85CF6223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5069243"/>
              </p:ext>
            </p:extLst>
          </p:nvPr>
        </p:nvGraphicFramePr>
        <p:xfrm>
          <a:off x="106326" y="41564"/>
          <a:ext cx="8963246" cy="6775392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230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1004">
                  <a:extLst>
                    <a:ext uri="{9D8B030D-6E8A-4147-A177-3AD203B41FA5}">
                      <a16:colId xmlns:a16="http://schemas.microsoft.com/office/drawing/2014/main" val="461146119"/>
                    </a:ext>
                  </a:extLst>
                </a:gridCol>
                <a:gridCol w="3001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7694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Specialty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Organisms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Favourite Antimicrobials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ID opinion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604">
                <a:tc>
                  <a:txBody>
                    <a:bodyPr/>
                    <a:lstStyle/>
                    <a:p>
                      <a:r>
                        <a:rPr lang="en-GB" sz="1200" dirty="0"/>
                        <a:t>Neurology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Strep </a:t>
                      </a:r>
                      <a:r>
                        <a:rPr lang="en-GB" sz="1200" dirty="0" err="1"/>
                        <a:t>pneumo</a:t>
                      </a:r>
                      <a:r>
                        <a:rPr lang="en-GB" sz="1200" dirty="0"/>
                        <a:t>, N. Meningitidis, listeria, HSV</a:t>
                      </a:r>
                      <a:endParaRPr lang="en-GB" sz="12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Vanc, Ceftriaxone,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Ampicllin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, Acyclovir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Ceftriaxone and acyclovir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604">
                <a:tc>
                  <a:txBody>
                    <a:bodyPr/>
                    <a:lstStyle/>
                    <a:p>
                      <a:r>
                        <a:rPr lang="en-US" sz="1200" dirty="0"/>
                        <a:t>NSGY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Staphs, C acnes, </a:t>
                      </a:r>
                      <a:r>
                        <a:rPr lang="en-US" sz="1200" dirty="0" err="1"/>
                        <a:t>Enterics</a:t>
                      </a:r>
                      <a:r>
                        <a:rPr lang="en-US" sz="1200" dirty="0"/>
                        <a:t>/</a:t>
                      </a:r>
                      <a:r>
                        <a:rPr lang="en-US" sz="1200" dirty="0" err="1"/>
                        <a:t>AmpC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Vanc, Cefepime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Agree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27537"/>
                  </a:ext>
                </a:extLst>
              </a:tr>
              <a:tr h="552361">
                <a:tc>
                  <a:txBody>
                    <a:bodyPr/>
                    <a:lstStyle/>
                    <a:p>
                      <a:r>
                        <a:rPr lang="en-GB" sz="1200" dirty="0"/>
                        <a:t>ENT/OMFS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/>
                        <a:t>Viridans</a:t>
                      </a:r>
                      <a:r>
                        <a:rPr lang="en-GB" sz="1200" dirty="0"/>
                        <a:t> strep, Actinomyces, Oral, Anaerobes</a:t>
                      </a:r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Amp-sulbactam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Amox-clav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Ceftriaxone + Metro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924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ICU/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Pulm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Linezolid, Meropenem, 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err="1">
                          <a:solidFill>
                            <a:schemeClr val="tx1"/>
                          </a:solidFill>
                        </a:rPr>
                        <a:t>Amox-clav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, FQ, TMP-SMX, PO linezolid, </a:t>
                      </a:r>
                      <a:r>
                        <a:rPr lang="en-GB" sz="1200" b="0" dirty="0" err="1">
                          <a:solidFill>
                            <a:schemeClr val="tx1"/>
                          </a:solidFill>
                        </a:rPr>
                        <a:t>Fluc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360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Hospitalists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Vanc, cefepime, ceftriaxone, azithromycin, linezolid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Amox-clav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, TMP-SMX, Nitrofurantoin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157">
                <a:tc>
                  <a:txBody>
                    <a:bodyPr/>
                    <a:lstStyle/>
                    <a:p>
                      <a:r>
                        <a:rPr lang="en-GB" sz="1200" dirty="0"/>
                        <a:t>Cardiology/CTS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Staphs, GNRs, Candida in pts with hardware/devices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Vanc, pip-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tazo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Volume and inotrope management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Ceftriaxone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Better hand hygiene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734">
                <a:tc>
                  <a:txBody>
                    <a:bodyPr/>
                    <a:lstStyle/>
                    <a:p>
                      <a:r>
                        <a:rPr lang="en-GB" sz="1200" dirty="0"/>
                        <a:t>GI/Hep/HBS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Enterococcus, GNRs, Candida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Linezolid/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dapto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, pip-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tazo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, 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Linezolid/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dapto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, ceftriaxone/cefepime, metro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734">
                <a:tc>
                  <a:txBody>
                    <a:bodyPr/>
                    <a:lstStyle/>
                    <a:p>
                      <a:r>
                        <a:rPr lang="en-GB" sz="1200" dirty="0"/>
                        <a:t>General Surgery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Enterics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, anaerobes; 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Pip-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tazo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, cipro, metronidazole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Ceftriaxone, metro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937608"/>
                  </a:ext>
                </a:extLst>
              </a:tr>
              <a:tr h="446541"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Ob/Gyn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Enterococcus, GNRs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Ampicillin, gentamicin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Ceftriaxone, metro, or </a:t>
                      </a:r>
                      <a:r>
                        <a:rPr lang="en-GB" sz="1200" b="0" dirty="0" err="1">
                          <a:solidFill>
                            <a:schemeClr val="tx1"/>
                          </a:solidFill>
                        </a:rPr>
                        <a:t>amox-clav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/amp-sulbactam; sometimes doxy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1452">
                <a:tc>
                  <a:txBody>
                    <a:bodyPr/>
                    <a:lstStyle/>
                    <a:p>
                      <a:r>
                        <a:rPr lang="en-GB" sz="1200" dirty="0" err="1"/>
                        <a:t>Nephro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GNRs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Long list of antimicrobials to avoid: cefepime, TMP-SMX,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vanc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, 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Always renally dose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Monitor renal function closely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381">
                <a:tc>
                  <a:txBody>
                    <a:bodyPr/>
                    <a:lstStyle/>
                    <a:p>
                      <a:r>
                        <a:rPr lang="en-GB" sz="1200" dirty="0"/>
                        <a:t>Ortho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Staphs, C acnes, sometimes GNRs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Doxy and cephalexin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No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abx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 until cultures are collected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7381">
                <a:tc>
                  <a:txBody>
                    <a:bodyPr/>
                    <a:lstStyle/>
                    <a:p>
                      <a:r>
                        <a:rPr lang="en-GB" sz="1200" dirty="0"/>
                        <a:t>Urology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GNRs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Ciprofloxacin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No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abx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 for ASB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85932"/>
                  </a:ext>
                </a:extLst>
              </a:tr>
              <a:tr h="467381">
                <a:tc>
                  <a:txBody>
                    <a:bodyPr/>
                    <a:lstStyle/>
                    <a:p>
                      <a:r>
                        <a:rPr lang="en-GB" sz="12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Variable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Doxycycline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TMP-SMX, FQ,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</a:rPr>
                        <a:t>Amox-clav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4347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BC206-83AF-DC96-2555-1FC6C4572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C9-1555-77DF-1BD0-AA016988F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Sepsis/very sick does not mean a patient needs “broad spectrum antimicrobial therapy” (</a:t>
            </a:r>
            <a:r>
              <a:rPr lang="en-US" dirty="0" err="1"/>
              <a:t>vanc</a:t>
            </a:r>
            <a:r>
              <a:rPr lang="en-US" dirty="0"/>
              <a:t>/linezolid + cefepime/pip-</a:t>
            </a:r>
            <a:r>
              <a:rPr lang="en-US" dirty="0" err="1"/>
              <a:t>tazo</a:t>
            </a:r>
            <a:r>
              <a:rPr lang="en-US" dirty="0"/>
              <a:t>.</a:t>
            </a:r>
          </a:p>
          <a:p>
            <a:r>
              <a:rPr lang="en-US" dirty="0"/>
              <a:t>Immunocompromise does not inherently mean a patient needs MRSA or PsA coverage.</a:t>
            </a:r>
          </a:p>
          <a:p>
            <a:r>
              <a:rPr lang="en-US" dirty="0"/>
              <a:t>People can become very sick from pan-susceptible organisms, or even non-bacterial or non-infectious etiologies.</a:t>
            </a:r>
          </a:p>
          <a:p>
            <a:r>
              <a:rPr lang="en-US" dirty="0"/>
              <a:t>Everyone should receive targeted therapy appropriate for their clinical syndrome and risk factors.</a:t>
            </a:r>
          </a:p>
          <a:p>
            <a:r>
              <a:rPr lang="en-US" dirty="0"/>
              <a:t>Giving antimicrobials when they are not warranted has moderate- and long-term effects of antimicrobial resistance, and oftentimes short-term effects of volume/Na overload, AKI, DILI, leading to longer LOS.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2DC768-CD4F-5E61-6086-EFE6E2C349DA}"/>
              </a:ext>
            </a:extLst>
          </p:cNvPr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4: Recognize common bacterial pathogens and their antimicrobial coverage.</a:t>
            </a:r>
          </a:p>
        </p:txBody>
      </p:sp>
    </p:spTree>
    <p:extLst>
      <p:ext uri="{BB962C8B-B14F-4D97-AF65-F5344CB8AC3E}">
        <p14:creationId xmlns:p14="http://schemas.microsoft.com/office/powerpoint/2010/main" val="329581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C625A9-72C0-0FE7-5F62-193227364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F1CE-ADFF-ABA3-D3AA-1EA6D0742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3249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CM: CAD s/p distant PCI x 3, DM A1C 8, CKD 3, UTI 3 yr prior with EBSL Kleb </a:t>
            </a:r>
            <a:r>
              <a:rPr lang="en-US" dirty="0" err="1"/>
              <a:t>pnuemo</a:t>
            </a:r>
            <a:r>
              <a:rPr lang="en-US" dirty="0"/>
              <a:t>, MRSA finger abscess 2 yr prior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cough, fever x 3 days</a:t>
            </a:r>
          </a:p>
          <a:p>
            <a:r>
              <a:rPr lang="en-US" dirty="0"/>
              <a:t>VS: </a:t>
            </a:r>
            <a:r>
              <a:rPr lang="en-US" dirty="0">
                <a:solidFill>
                  <a:schemeClr val="accent2"/>
                </a:solidFill>
              </a:rPr>
              <a:t>T 38.2 C, HR 102, BP 96/65, O2 92% 3L O2</a:t>
            </a:r>
          </a:p>
          <a:p>
            <a:r>
              <a:rPr lang="en-US" dirty="0">
                <a:solidFill>
                  <a:schemeClr val="accent2"/>
                </a:solidFill>
              </a:rPr>
              <a:t>14</a:t>
            </a:r>
            <a:r>
              <a:rPr lang="en-US" dirty="0"/>
              <a:t>&gt;12&lt;213, Cr 1.4</a:t>
            </a:r>
          </a:p>
          <a:p>
            <a:r>
              <a:rPr lang="en-US" dirty="0">
                <a:solidFill>
                  <a:schemeClr val="accent2"/>
                </a:solidFill>
              </a:rPr>
              <a:t>CXR LLL opacity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>
                <a:solidFill>
                  <a:schemeClr val="accent2"/>
                </a:solidFill>
              </a:rPr>
              <a:t>Procal</a:t>
            </a:r>
            <a:r>
              <a:rPr lang="en-US" dirty="0">
                <a:solidFill>
                  <a:schemeClr val="accent2"/>
                </a:solidFill>
              </a:rPr>
              <a:t> elevated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unable to obtain</a:t>
            </a:r>
          </a:p>
          <a:p>
            <a:r>
              <a:rPr lang="en-US" dirty="0"/>
              <a:t>Legionella/strep </a:t>
            </a:r>
            <a:r>
              <a:rPr lang="en-US" dirty="0" err="1"/>
              <a:t>ur</a:t>
            </a:r>
            <a:r>
              <a:rPr lang="en-US" dirty="0"/>
              <a:t> ag pending</a:t>
            </a:r>
          </a:p>
          <a:p>
            <a:r>
              <a:rPr lang="en-US" dirty="0"/>
              <a:t>RPP pending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B55F9C-3404-B721-762F-AD98C578E1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Cefepime/Pip-</a:t>
            </a:r>
            <a:r>
              <a:rPr lang="en-US" dirty="0" err="1"/>
              <a:t>tazo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Meropenem/Ertapenem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Ceftriaxone/</a:t>
            </a:r>
            <a:r>
              <a:rPr lang="en-US" dirty="0" err="1"/>
              <a:t>Amox-clav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41238238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DB548-BDBB-4467-9531-957A8531B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D396C2-DA43-E610-C716-3DD144BF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 #1 – Community Acquired PNA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0B5C2-85D6-F5A1-EA11-1A2AADC7C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3249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CM: CAD s/p distant PCI x 3, DM A1C 8, CKD 3, UTI 3 yr prior with EBSL Kleb </a:t>
            </a:r>
            <a:r>
              <a:rPr lang="en-US" dirty="0" err="1"/>
              <a:t>pnuemo</a:t>
            </a:r>
            <a:r>
              <a:rPr lang="en-US" dirty="0"/>
              <a:t>, MRSA finger abscess 2 yr prior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cough, fever x 3 days</a:t>
            </a:r>
          </a:p>
          <a:p>
            <a:r>
              <a:rPr lang="en-US" dirty="0"/>
              <a:t>VS: </a:t>
            </a:r>
            <a:r>
              <a:rPr lang="en-US" dirty="0">
                <a:solidFill>
                  <a:schemeClr val="accent2"/>
                </a:solidFill>
              </a:rPr>
              <a:t>T 38.2 C, HR 102, BP 96/65, O2 92% 3L O2</a:t>
            </a:r>
          </a:p>
          <a:p>
            <a:r>
              <a:rPr lang="en-US" dirty="0">
                <a:solidFill>
                  <a:schemeClr val="accent2"/>
                </a:solidFill>
              </a:rPr>
              <a:t>14</a:t>
            </a:r>
            <a:r>
              <a:rPr lang="en-US" dirty="0"/>
              <a:t>&gt;12&lt;213, Cr 1.4</a:t>
            </a:r>
          </a:p>
          <a:p>
            <a:r>
              <a:rPr lang="en-US" dirty="0">
                <a:solidFill>
                  <a:schemeClr val="accent2"/>
                </a:solidFill>
              </a:rPr>
              <a:t>CXR LLL opacity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>
                <a:solidFill>
                  <a:schemeClr val="accent2"/>
                </a:solidFill>
              </a:rPr>
              <a:t>Procal</a:t>
            </a:r>
            <a:r>
              <a:rPr lang="en-US" dirty="0">
                <a:solidFill>
                  <a:schemeClr val="accent2"/>
                </a:solidFill>
              </a:rPr>
              <a:t> elevated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unable to obtain</a:t>
            </a:r>
          </a:p>
          <a:p>
            <a:r>
              <a:rPr lang="en-US" dirty="0"/>
              <a:t>Legionella/strep </a:t>
            </a:r>
            <a:r>
              <a:rPr lang="en-US" dirty="0" err="1"/>
              <a:t>ur</a:t>
            </a:r>
            <a:r>
              <a:rPr lang="en-US" dirty="0"/>
              <a:t> ag pending</a:t>
            </a:r>
          </a:p>
          <a:p>
            <a:r>
              <a:rPr lang="en-US" dirty="0"/>
              <a:t>RPP pending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230894-3501-4D4B-A2EE-E0320316BF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Cefepime/Pip-</a:t>
            </a:r>
            <a:r>
              <a:rPr lang="en-US" dirty="0" err="1"/>
              <a:t>tazo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Meropenem/Ertapenem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>
                <a:solidFill>
                  <a:srgbClr val="00B050"/>
                </a:solidFill>
              </a:rPr>
              <a:t>Ceftriaxone/</a:t>
            </a:r>
            <a:r>
              <a:rPr lang="en-US" dirty="0" err="1">
                <a:solidFill>
                  <a:srgbClr val="00B050"/>
                </a:solidFill>
              </a:rPr>
              <a:t>Amox-clav</a:t>
            </a:r>
            <a:endParaRPr lang="en-US" dirty="0">
              <a:solidFill>
                <a:srgbClr val="00B050"/>
              </a:solidFill>
            </a:endParaRP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None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0992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6CE45-C494-C758-8437-B3E751953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04330-7457-6FD6-0D73-00FF0235C3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CM: AIDS CD4 158, not on ART, DM A1C 6.7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cough, fever x 3 days</a:t>
            </a:r>
          </a:p>
          <a:p>
            <a:r>
              <a:rPr lang="en-US" dirty="0"/>
              <a:t>VS: </a:t>
            </a:r>
            <a:r>
              <a:rPr lang="en-US" dirty="0">
                <a:solidFill>
                  <a:schemeClr val="accent2"/>
                </a:solidFill>
              </a:rPr>
              <a:t>T 38.2 C, HR 102, BP 80/54, O2 92% 8L O2</a:t>
            </a:r>
          </a:p>
          <a:p>
            <a:r>
              <a:rPr lang="en-US" dirty="0">
                <a:solidFill>
                  <a:schemeClr val="accent2"/>
                </a:solidFill>
              </a:rPr>
              <a:t>14</a:t>
            </a:r>
            <a:r>
              <a:rPr lang="en-US" dirty="0"/>
              <a:t>&gt;12&lt;213, Cr 1.1</a:t>
            </a:r>
          </a:p>
          <a:p>
            <a:r>
              <a:rPr lang="en-US" dirty="0">
                <a:solidFill>
                  <a:schemeClr val="accent2"/>
                </a:solidFill>
              </a:rPr>
              <a:t>CXR LLL opacity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>
                <a:solidFill>
                  <a:schemeClr val="accent2"/>
                </a:solidFill>
              </a:rPr>
              <a:t>Procal</a:t>
            </a:r>
            <a:r>
              <a:rPr lang="en-US" dirty="0">
                <a:solidFill>
                  <a:schemeClr val="accent2"/>
                </a:solidFill>
              </a:rPr>
              <a:t> elevated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unable to obtain</a:t>
            </a:r>
          </a:p>
          <a:p>
            <a:r>
              <a:rPr lang="en-US" dirty="0"/>
              <a:t>Legionella/strep </a:t>
            </a:r>
            <a:r>
              <a:rPr lang="en-US" dirty="0" err="1"/>
              <a:t>ur</a:t>
            </a:r>
            <a:r>
              <a:rPr lang="en-US" dirty="0"/>
              <a:t> ag pending</a:t>
            </a:r>
          </a:p>
          <a:p>
            <a:r>
              <a:rPr lang="en-US" dirty="0"/>
              <a:t>RPP pending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185C98-BBB0-DE1F-29F9-FD2758BC37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Cefepime/Pip-</a:t>
            </a:r>
            <a:r>
              <a:rPr lang="en-US" dirty="0" err="1"/>
              <a:t>tazo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TMP-SMX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Ceftriaxone/</a:t>
            </a:r>
            <a:r>
              <a:rPr lang="en-US" dirty="0" err="1"/>
              <a:t>Amox-clav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19609993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7DC71-5DFA-EF4C-A9E6-724CE2EBF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DAE2D-3BEC-8903-855A-24E03293B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#2 – CAP in a PLWIH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6CF2A-B52B-A5F0-8941-3520BFD741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CM: AIDS CD4 158, not on ART, DM A1C 6.7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cough, fever x 3 days</a:t>
            </a:r>
          </a:p>
          <a:p>
            <a:r>
              <a:rPr lang="en-US" dirty="0"/>
              <a:t>VS: </a:t>
            </a:r>
            <a:r>
              <a:rPr lang="en-US" dirty="0">
                <a:solidFill>
                  <a:schemeClr val="accent2"/>
                </a:solidFill>
              </a:rPr>
              <a:t>T 38.2 C, HR 102, BP 80/54, O2 92% 8L O2</a:t>
            </a:r>
          </a:p>
          <a:p>
            <a:r>
              <a:rPr lang="en-US" dirty="0">
                <a:solidFill>
                  <a:schemeClr val="accent2"/>
                </a:solidFill>
              </a:rPr>
              <a:t>14</a:t>
            </a:r>
            <a:r>
              <a:rPr lang="en-US" dirty="0"/>
              <a:t>&gt;12&lt;213, Cr 1.1</a:t>
            </a:r>
          </a:p>
          <a:p>
            <a:r>
              <a:rPr lang="en-US" dirty="0">
                <a:solidFill>
                  <a:schemeClr val="accent2"/>
                </a:solidFill>
              </a:rPr>
              <a:t>CXR LLL opacity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>
                <a:solidFill>
                  <a:schemeClr val="accent2"/>
                </a:solidFill>
              </a:rPr>
              <a:t>Procal</a:t>
            </a:r>
            <a:r>
              <a:rPr lang="en-US" dirty="0">
                <a:solidFill>
                  <a:schemeClr val="accent2"/>
                </a:solidFill>
              </a:rPr>
              <a:t> elevated</a:t>
            </a:r>
          </a:p>
          <a:p>
            <a:r>
              <a:rPr lang="en-US" dirty="0">
                <a:solidFill>
                  <a:srgbClr val="FF0000"/>
                </a:solidFill>
              </a:rPr>
              <a:t>Blood cx positive for GPC p/c</a:t>
            </a:r>
          </a:p>
          <a:p>
            <a:r>
              <a:rPr lang="en-US" dirty="0"/>
              <a:t>Resp cx – unable to obtain</a:t>
            </a:r>
          </a:p>
          <a:p>
            <a:r>
              <a:rPr lang="en-US" dirty="0"/>
              <a:t>Legionella/</a:t>
            </a:r>
            <a:r>
              <a:rPr lang="en-US" dirty="0">
                <a:solidFill>
                  <a:srgbClr val="FF0000"/>
                </a:solidFill>
              </a:rPr>
              <a:t>strep </a:t>
            </a:r>
            <a:r>
              <a:rPr lang="en-US" dirty="0" err="1">
                <a:solidFill>
                  <a:srgbClr val="FF0000"/>
                </a:solidFill>
              </a:rPr>
              <a:t>ur</a:t>
            </a:r>
            <a:r>
              <a:rPr lang="en-US" dirty="0">
                <a:solidFill>
                  <a:srgbClr val="FF0000"/>
                </a:solidFill>
              </a:rPr>
              <a:t> ag positive</a:t>
            </a:r>
          </a:p>
          <a:p>
            <a:r>
              <a:rPr lang="en-US" dirty="0"/>
              <a:t>RPP pending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5ADEAA-E471-1843-1DFC-46DF19EC50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Cefepime/Pip-</a:t>
            </a:r>
            <a:r>
              <a:rPr lang="en-US" dirty="0" err="1"/>
              <a:t>tazo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TMP-SMX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>
                <a:solidFill>
                  <a:srgbClr val="00B050"/>
                </a:solidFill>
              </a:rPr>
              <a:t>Ceftriaxone</a:t>
            </a:r>
            <a:r>
              <a:rPr lang="en-US" dirty="0"/>
              <a:t>/</a:t>
            </a:r>
            <a:r>
              <a:rPr lang="en-US" dirty="0" err="1"/>
              <a:t>Amox-clav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15167972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88135-625F-CC43-AA40-514D69FF3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31A8F-FAF4-708F-DC28-20A983CBBB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CM: CAD s/p distant PCI x 3, DM A1C 8, </a:t>
            </a:r>
            <a:r>
              <a:rPr lang="en-US" dirty="0">
                <a:solidFill>
                  <a:schemeClr val="accent2"/>
                </a:solidFill>
              </a:rPr>
              <a:t>CVA 3 yr prior</a:t>
            </a:r>
            <a:r>
              <a:rPr lang="en-US" dirty="0"/>
              <a:t>, CKD 3, UTI 3 yr prior with EBSL Kleb </a:t>
            </a:r>
            <a:r>
              <a:rPr lang="en-US" dirty="0" err="1"/>
              <a:t>pnuemo</a:t>
            </a:r>
            <a:r>
              <a:rPr lang="en-US" dirty="0"/>
              <a:t>, MRSA finger abscess 2 yr prior, admit for NSTEMI s/p PCI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cough, vomiting, fever on LOS#6</a:t>
            </a:r>
          </a:p>
          <a:p>
            <a:r>
              <a:rPr lang="en-US" dirty="0"/>
              <a:t>VS: </a:t>
            </a:r>
            <a:r>
              <a:rPr lang="en-US" dirty="0">
                <a:solidFill>
                  <a:schemeClr val="accent2"/>
                </a:solidFill>
              </a:rPr>
              <a:t>T 38.2 C x 1, HR 102,</a:t>
            </a:r>
            <a:r>
              <a:rPr lang="en-US" dirty="0"/>
              <a:t> BP 132/86, </a:t>
            </a:r>
            <a:r>
              <a:rPr lang="en-US" dirty="0">
                <a:solidFill>
                  <a:schemeClr val="accent2"/>
                </a:solidFill>
              </a:rPr>
              <a:t>O2 92% 3L O2</a:t>
            </a:r>
          </a:p>
          <a:p>
            <a:r>
              <a:rPr lang="en-US" dirty="0">
                <a:solidFill>
                  <a:schemeClr val="accent2"/>
                </a:solidFill>
              </a:rPr>
              <a:t>12</a:t>
            </a:r>
            <a:r>
              <a:rPr lang="en-US" dirty="0"/>
              <a:t>&gt;12&lt;213, Cr 1.4</a:t>
            </a:r>
          </a:p>
          <a:p>
            <a:r>
              <a:rPr lang="en-US" dirty="0">
                <a:solidFill>
                  <a:schemeClr val="accent2"/>
                </a:solidFill>
              </a:rPr>
              <a:t>CXR LLL opacity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/>
              <a:t>Procal</a:t>
            </a:r>
            <a:r>
              <a:rPr lang="en-US" dirty="0"/>
              <a:t> pending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unable to obtain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A30E02-D85E-8CFE-E41C-7877AB3D09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Cefepime/Pip-</a:t>
            </a:r>
            <a:r>
              <a:rPr lang="en-US" dirty="0" err="1"/>
              <a:t>tazo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Meropenem/Ertapenem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Ceftriaxone/</a:t>
            </a:r>
            <a:r>
              <a:rPr lang="en-US" dirty="0" err="1"/>
              <a:t>Amox-clav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20868267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EB8E2-DFDA-6202-9DEA-21582FF1F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4A324-CDA7-0232-34A5-C1166FF36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#3 – Aspiration (not HAP)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88A58-9AD2-9E28-7DC2-EEEB06B097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CM: CAD s/p distant PCI x 3, DM A1C 8, </a:t>
            </a:r>
            <a:r>
              <a:rPr lang="en-US" dirty="0">
                <a:solidFill>
                  <a:schemeClr val="accent2"/>
                </a:solidFill>
              </a:rPr>
              <a:t>CVA 3 yr prior</a:t>
            </a:r>
            <a:r>
              <a:rPr lang="en-US" dirty="0"/>
              <a:t>, CKD 3, UTI 3 yr prior with EBSL Kleb </a:t>
            </a:r>
            <a:r>
              <a:rPr lang="en-US" dirty="0" err="1"/>
              <a:t>pnuemo</a:t>
            </a:r>
            <a:r>
              <a:rPr lang="en-US" dirty="0"/>
              <a:t>, MRSA finger abscess 2 yr prior, admit for NSTEMI s/p PCI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cough, vomiting, fever on LOS#6</a:t>
            </a:r>
          </a:p>
          <a:p>
            <a:r>
              <a:rPr lang="en-US" dirty="0"/>
              <a:t>VS: </a:t>
            </a:r>
            <a:r>
              <a:rPr lang="en-US" dirty="0">
                <a:solidFill>
                  <a:schemeClr val="accent2"/>
                </a:solidFill>
              </a:rPr>
              <a:t>T 38.2 C x 1, HR 102,</a:t>
            </a:r>
            <a:r>
              <a:rPr lang="en-US" dirty="0"/>
              <a:t> BP 132/86, </a:t>
            </a:r>
            <a:r>
              <a:rPr lang="en-US" dirty="0">
                <a:solidFill>
                  <a:schemeClr val="accent2"/>
                </a:solidFill>
              </a:rPr>
              <a:t>O2 92% 3L O2</a:t>
            </a:r>
          </a:p>
          <a:p>
            <a:r>
              <a:rPr lang="en-US" dirty="0">
                <a:solidFill>
                  <a:schemeClr val="accent2"/>
                </a:solidFill>
              </a:rPr>
              <a:t>12</a:t>
            </a:r>
            <a:r>
              <a:rPr lang="en-US" dirty="0"/>
              <a:t>&gt;12&lt;213, Cr 1.4</a:t>
            </a:r>
          </a:p>
          <a:p>
            <a:r>
              <a:rPr lang="en-US" dirty="0">
                <a:solidFill>
                  <a:schemeClr val="accent2"/>
                </a:solidFill>
              </a:rPr>
              <a:t>CXR LLL opacity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/>
              <a:t>Procal</a:t>
            </a:r>
            <a:r>
              <a:rPr lang="en-US" dirty="0"/>
              <a:t> pending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unable to obtain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44E68-FAFB-9CAF-BB4B-A6306B825C6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Cefepime/Pip-</a:t>
            </a:r>
            <a:r>
              <a:rPr lang="en-US" dirty="0" err="1"/>
              <a:t>tazo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Meropenem/Ertapenem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Ceftriaxone/</a:t>
            </a:r>
            <a:r>
              <a:rPr lang="en-US" dirty="0" err="1"/>
              <a:t>Amox-clav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>
                <a:solidFill>
                  <a:srgbClr val="00B050"/>
                </a:solidFill>
              </a:rPr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28667070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A5183-B10A-4440-661D-E8B161905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A3DA6-7C7B-2469-AA95-BD23682E01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CM: AIDS CD4 158, not on ART, DM A1C 6.7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cough, fever x 3 days</a:t>
            </a:r>
          </a:p>
          <a:p>
            <a:r>
              <a:rPr lang="en-US" dirty="0"/>
              <a:t>VS</a:t>
            </a:r>
            <a:r>
              <a:rPr lang="en-US" dirty="0">
                <a:solidFill>
                  <a:schemeClr val="accent2"/>
                </a:solidFill>
              </a:rPr>
              <a:t>: T 38.2 C, HR 102</a:t>
            </a:r>
            <a:r>
              <a:rPr lang="en-US" dirty="0"/>
              <a:t>, BP 115/84, </a:t>
            </a:r>
            <a:r>
              <a:rPr lang="en-US" dirty="0">
                <a:solidFill>
                  <a:schemeClr val="accent2"/>
                </a:solidFill>
              </a:rPr>
              <a:t>O2 92% HFNC 50L, 30%</a:t>
            </a:r>
          </a:p>
          <a:p>
            <a:r>
              <a:rPr lang="en-US" dirty="0">
                <a:solidFill>
                  <a:schemeClr val="accent2"/>
                </a:solidFill>
              </a:rPr>
              <a:t>12</a:t>
            </a:r>
            <a:r>
              <a:rPr lang="en-US" dirty="0"/>
              <a:t>&gt;12&lt;213, Cr 1.1</a:t>
            </a:r>
          </a:p>
          <a:p>
            <a:r>
              <a:rPr lang="en-US" dirty="0">
                <a:solidFill>
                  <a:schemeClr val="accent2"/>
                </a:solidFill>
              </a:rPr>
              <a:t>CXR diffuse opacities 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/>
              <a:t>Procal</a:t>
            </a:r>
            <a:r>
              <a:rPr lang="en-US" dirty="0"/>
              <a:t> pending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unable to obtain</a:t>
            </a:r>
          </a:p>
          <a:p>
            <a:r>
              <a:rPr lang="en-US" dirty="0"/>
              <a:t>Legionella/strep </a:t>
            </a:r>
            <a:r>
              <a:rPr lang="en-US" dirty="0" err="1"/>
              <a:t>ur</a:t>
            </a:r>
            <a:r>
              <a:rPr lang="en-US" dirty="0"/>
              <a:t> ag pending</a:t>
            </a:r>
          </a:p>
          <a:p>
            <a:r>
              <a:rPr lang="en-US" dirty="0"/>
              <a:t>RPP pending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1A750C-F92C-0588-EAF8-43D4F5A0C5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Cefepime/Pip-</a:t>
            </a:r>
            <a:r>
              <a:rPr lang="en-US" dirty="0" err="1"/>
              <a:t>tazo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TMP-SMX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Ceftriaxone/</a:t>
            </a:r>
            <a:r>
              <a:rPr lang="en-US" dirty="0" err="1"/>
              <a:t>Amox-clav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None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1050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4222C-A744-CE05-2D44-26129AC23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0566F-34CD-C7AE-B193-CD6885BBA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#4 – OI in a PLWIH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20039-28A0-58DF-3C9A-D359ED68E5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CM: AIDS CD4 158, not on ART, DM A1C 6.7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cough, fever x 3 days</a:t>
            </a:r>
          </a:p>
          <a:p>
            <a:r>
              <a:rPr lang="en-US" dirty="0"/>
              <a:t>VS</a:t>
            </a:r>
            <a:r>
              <a:rPr lang="en-US" dirty="0">
                <a:solidFill>
                  <a:schemeClr val="accent2"/>
                </a:solidFill>
              </a:rPr>
              <a:t>: T 38.2 C, HR 102</a:t>
            </a:r>
            <a:r>
              <a:rPr lang="en-US" dirty="0"/>
              <a:t>, BP 115/84, </a:t>
            </a:r>
            <a:r>
              <a:rPr lang="en-US" dirty="0">
                <a:solidFill>
                  <a:schemeClr val="accent2"/>
                </a:solidFill>
              </a:rPr>
              <a:t>O2 92% HFNC 50L, 30%</a:t>
            </a:r>
          </a:p>
          <a:p>
            <a:r>
              <a:rPr lang="en-US" dirty="0">
                <a:solidFill>
                  <a:schemeClr val="accent2"/>
                </a:solidFill>
              </a:rPr>
              <a:t>12</a:t>
            </a:r>
            <a:r>
              <a:rPr lang="en-US" dirty="0"/>
              <a:t>&gt;12&lt;213, Cr 1.1</a:t>
            </a:r>
          </a:p>
          <a:p>
            <a:r>
              <a:rPr lang="en-US" dirty="0">
                <a:solidFill>
                  <a:schemeClr val="accent2"/>
                </a:solidFill>
              </a:rPr>
              <a:t>CXR diffuse opacities 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/>
              <a:t>Procal</a:t>
            </a:r>
            <a:r>
              <a:rPr lang="en-US" dirty="0"/>
              <a:t> pending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unable to obtain</a:t>
            </a:r>
          </a:p>
          <a:p>
            <a:r>
              <a:rPr lang="en-US" dirty="0"/>
              <a:t>Legionella/strep </a:t>
            </a:r>
            <a:r>
              <a:rPr lang="en-US" dirty="0" err="1"/>
              <a:t>ur</a:t>
            </a:r>
            <a:r>
              <a:rPr lang="en-US" dirty="0"/>
              <a:t> ag pending</a:t>
            </a:r>
          </a:p>
          <a:p>
            <a:r>
              <a:rPr lang="en-US" dirty="0"/>
              <a:t>RPP pending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1D6594-32D2-D449-1C29-DFB7438D26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Cefepime/Pip-</a:t>
            </a:r>
            <a:r>
              <a:rPr lang="en-US" dirty="0" err="1"/>
              <a:t>tazo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>
                <a:solidFill>
                  <a:srgbClr val="00B050"/>
                </a:solidFill>
              </a:rPr>
              <a:t>TMP-SMX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>
                <a:solidFill>
                  <a:srgbClr val="00B050"/>
                </a:solidFill>
              </a:rPr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>
                <a:solidFill>
                  <a:srgbClr val="00B050"/>
                </a:solidFill>
              </a:rPr>
              <a:t>Ceftriaxone/</a:t>
            </a:r>
            <a:r>
              <a:rPr lang="en-US" dirty="0" err="1">
                <a:solidFill>
                  <a:srgbClr val="00B050"/>
                </a:solidFill>
              </a:rPr>
              <a:t>Amox-clav</a:t>
            </a:r>
            <a:endParaRPr lang="en-US" dirty="0">
              <a:solidFill>
                <a:srgbClr val="00B050"/>
              </a:solidFill>
            </a:endParaRP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None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6628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974FD-DFA3-80B4-DDFC-F5B81AA34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19C38-1DD5-39E9-4DD9-CCF1036AF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#4 variation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7897D-A7F8-ADA7-0633-DE03E438D4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CM: AIDS CD4 158, VL UD on ART, DM A1C 6.7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cough, dyspnea, orthopnea, dyspnea on exertion</a:t>
            </a:r>
          </a:p>
          <a:p>
            <a:r>
              <a:rPr lang="en-US" dirty="0"/>
              <a:t>VS</a:t>
            </a:r>
            <a:r>
              <a:rPr lang="en-US" dirty="0">
                <a:solidFill>
                  <a:schemeClr val="accent2"/>
                </a:solidFill>
              </a:rPr>
              <a:t>: </a:t>
            </a:r>
            <a:r>
              <a:rPr lang="en-US" dirty="0"/>
              <a:t>T 37.2 C, </a:t>
            </a:r>
            <a:r>
              <a:rPr lang="en-US" dirty="0">
                <a:solidFill>
                  <a:schemeClr val="accent2"/>
                </a:solidFill>
              </a:rPr>
              <a:t>HR 102</a:t>
            </a:r>
            <a:r>
              <a:rPr lang="en-US" dirty="0"/>
              <a:t>, BP 115/84, </a:t>
            </a:r>
            <a:r>
              <a:rPr lang="en-US" dirty="0">
                <a:solidFill>
                  <a:schemeClr val="accent2"/>
                </a:solidFill>
              </a:rPr>
              <a:t>O2 92% HFNC 50L, 30%</a:t>
            </a:r>
          </a:p>
          <a:p>
            <a:r>
              <a:rPr lang="en-US" dirty="0">
                <a:solidFill>
                  <a:schemeClr val="accent2"/>
                </a:solidFill>
              </a:rPr>
              <a:t>12</a:t>
            </a:r>
            <a:r>
              <a:rPr lang="en-US" dirty="0"/>
              <a:t>&gt;12&lt;213, Cr 1.1</a:t>
            </a:r>
          </a:p>
          <a:p>
            <a:r>
              <a:rPr lang="en-US" dirty="0">
                <a:solidFill>
                  <a:schemeClr val="accent2"/>
                </a:solidFill>
              </a:rPr>
              <a:t>CXR diffuse opacities 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/>
              <a:t>Procal</a:t>
            </a:r>
            <a:r>
              <a:rPr lang="en-US" dirty="0"/>
              <a:t> pending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unable to obtain</a:t>
            </a:r>
          </a:p>
          <a:p>
            <a:r>
              <a:rPr lang="en-US" dirty="0"/>
              <a:t>Legionella/strep </a:t>
            </a:r>
            <a:r>
              <a:rPr lang="en-US" dirty="0" err="1"/>
              <a:t>ur</a:t>
            </a:r>
            <a:r>
              <a:rPr lang="en-US" dirty="0"/>
              <a:t> ag pending</a:t>
            </a:r>
          </a:p>
          <a:p>
            <a:r>
              <a:rPr lang="en-US" dirty="0"/>
              <a:t>RPP pending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0A28F9-5A7B-08D8-2831-38160A3174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Cefepime/Pip-</a:t>
            </a:r>
            <a:r>
              <a:rPr lang="en-US" dirty="0" err="1"/>
              <a:t>tazo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TMP-SMX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Ceftriaxone/</a:t>
            </a:r>
            <a:r>
              <a:rPr lang="en-US" dirty="0" err="1"/>
              <a:t>Amox-clav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None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500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794F3-DE40-AFDE-A8EF-3A93EED9D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F4F1D-9F12-5BAE-597A-6BE670F73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#4 variation – HF in PLWIH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B225-AAE6-6730-C959-6C81C70B9B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CM: AIDS CD4 158, VL UD on ART, DM A1C 6.7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cough, dyspnea, orthopnea, dyspnea on exertion</a:t>
            </a:r>
          </a:p>
          <a:p>
            <a:r>
              <a:rPr lang="en-US" dirty="0"/>
              <a:t>VS</a:t>
            </a:r>
            <a:r>
              <a:rPr lang="en-US" dirty="0">
                <a:solidFill>
                  <a:schemeClr val="accent2"/>
                </a:solidFill>
              </a:rPr>
              <a:t>: </a:t>
            </a:r>
            <a:r>
              <a:rPr lang="en-US" dirty="0"/>
              <a:t>T 37.2 C, </a:t>
            </a:r>
            <a:r>
              <a:rPr lang="en-US" dirty="0">
                <a:solidFill>
                  <a:schemeClr val="accent2"/>
                </a:solidFill>
              </a:rPr>
              <a:t>HR 102</a:t>
            </a:r>
            <a:r>
              <a:rPr lang="en-US" dirty="0"/>
              <a:t>, BP 115/84, </a:t>
            </a:r>
            <a:r>
              <a:rPr lang="en-US" dirty="0">
                <a:solidFill>
                  <a:schemeClr val="accent2"/>
                </a:solidFill>
              </a:rPr>
              <a:t>O2 92% HFNC 50L, 30%</a:t>
            </a:r>
          </a:p>
          <a:p>
            <a:r>
              <a:rPr lang="en-US" dirty="0">
                <a:solidFill>
                  <a:schemeClr val="accent2"/>
                </a:solidFill>
              </a:rPr>
              <a:t>12</a:t>
            </a:r>
            <a:r>
              <a:rPr lang="en-US" dirty="0"/>
              <a:t>&gt;12&lt;213, Cr 1.1</a:t>
            </a:r>
          </a:p>
          <a:p>
            <a:r>
              <a:rPr lang="en-US" dirty="0"/>
              <a:t>CXR diffuse opacities 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/>
              <a:t>Procal</a:t>
            </a:r>
            <a:r>
              <a:rPr lang="en-US" dirty="0"/>
              <a:t> pending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unable to obtain</a:t>
            </a:r>
          </a:p>
          <a:p>
            <a:r>
              <a:rPr lang="en-US" dirty="0"/>
              <a:t>Legionella/strep </a:t>
            </a:r>
            <a:r>
              <a:rPr lang="en-US" dirty="0" err="1"/>
              <a:t>ur</a:t>
            </a:r>
            <a:r>
              <a:rPr lang="en-US" dirty="0"/>
              <a:t> ag pending</a:t>
            </a:r>
          </a:p>
          <a:p>
            <a:r>
              <a:rPr lang="en-US" dirty="0"/>
              <a:t>RPP pending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FB50C-6DF1-5D84-5C70-D99B4E1806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Cefepime/Pip-</a:t>
            </a:r>
            <a:r>
              <a:rPr lang="en-US" dirty="0" err="1"/>
              <a:t>tazo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TMP-SMX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Ceftriaxone/</a:t>
            </a:r>
            <a:r>
              <a:rPr lang="en-US" dirty="0" err="1"/>
              <a:t>Amox-clav</a:t>
            </a:r>
            <a:endParaRPr lang="en-US" dirty="0"/>
          </a:p>
          <a:p>
            <a:pPr marL="914400" lvl="1" indent="-457200">
              <a:buFont typeface="+mj-lt"/>
              <a:buAutoNum type="alphaUcPeriod"/>
            </a:pPr>
            <a:r>
              <a:rPr lang="en-US" dirty="0">
                <a:solidFill>
                  <a:srgbClr val="00B050"/>
                </a:solidFill>
              </a:rPr>
              <a:t>None – give diuretics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8853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A4089-D53F-2046-FF8B-AF15DF8D9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5F562-2272-D5A6-BB68-07FFBC56F4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3500" dirty="0"/>
              <a:t>CM: CAD s/p distant PCI x 3, HFrEF, DM A1C 8, CKD 3, UTI 3 yr prior with EBSL Kleb </a:t>
            </a:r>
            <a:r>
              <a:rPr lang="en-US" sz="3500" dirty="0" err="1"/>
              <a:t>pnuemo</a:t>
            </a:r>
            <a:r>
              <a:rPr lang="en-US" sz="3500" dirty="0"/>
              <a:t>, MRSA finger abscess 2 yr prior, </a:t>
            </a:r>
            <a:r>
              <a:rPr lang="en-US" sz="3500" dirty="0">
                <a:solidFill>
                  <a:schemeClr val="accent2"/>
                </a:solidFill>
              </a:rPr>
              <a:t>admit for MSSA bacteremia 2/2 knee septic arthritis, s/p source control, treating with cefazolin with blood cx neg on LOS#5, TTE negative</a:t>
            </a:r>
          </a:p>
          <a:p>
            <a:r>
              <a:rPr lang="en-US" sz="3500" dirty="0" err="1"/>
              <a:t>Sx</a:t>
            </a:r>
            <a:r>
              <a:rPr lang="en-US" sz="3500" dirty="0"/>
              <a:t>: </a:t>
            </a:r>
            <a:r>
              <a:rPr lang="en-US" sz="3500" dirty="0">
                <a:solidFill>
                  <a:schemeClr val="accent2"/>
                </a:solidFill>
              </a:rPr>
              <a:t>cough, dyspnea on LOS#8</a:t>
            </a:r>
          </a:p>
          <a:p>
            <a:r>
              <a:rPr lang="en-US" sz="3500" dirty="0"/>
              <a:t>VS: T 37.5 C, </a:t>
            </a:r>
            <a:r>
              <a:rPr lang="en-US" sz="3500" dirty="0">
                <a:solidFill>
                  <a:schemeClr val="accent2"/>
                </a:solidFill>
              </a:rPr>
              <a:t>HR 102, BP 96/52, O2 92% 8L O2</a:t>
            </a:r>
          </a:p>
          <a:p>
            <a:r>
              <a:rPr lang="en-US" sz="3500" dirty="0"/>
              <a:t>4&gt;9&lt;153, Cr 1.8</a:t>
            </a:r>
          </a:p>
          <a:p>
            <a:r>
              <a:rPr lang="en-US" sz="3500" dirty="0">
                <a:solidFill>
                  <a:schemeClr val="accent2"/>
                </a:solidFill>
              </a:rPr>
              <a:t>CXR diffuse opacities, enlarged heart</a:t>
            </a:r>
          </a:p>
          <a:p>
            <a:r>
              <a:rPr lang="en-US" sz="3500" dirty="0"/>
              <a:t>Flu/covid/</a:t>
            </a:r>
            <a:r>
              <a:rPr lang="en-US" sz="3500" dirty="0" err="1"/>
              <a:t>rsv</a:t>
            </a:r>
            <a:r>
              <a:rPr lang="en-US" sz="3500" dirty="0"/>
              <a:t> negative</a:t>
            </a:r>
          </a:p>
          <a:p>
            <a:r>
              <a:rPr lang="en-US" sz="3500" dirty="0" err="1"/>
              <a:t>Procal</a:t>
            </a:r>
            <a:r>
              <a:rPr lang="en-US" sz="3500" dirty="0"/>
              <a:t> pending</a:t>
            </a:r>
          </a:p>
          <a:p>
            <a:r>
              <a:rPr lang="en-US" sz="3500" dirty="0"/>
              <a:t>Blood cx pending</a:t>
            </a:r>
          </a:p>
          <a:p>
            <a:r>
              <a:rPr lang="en-US" sz="3500" dirty="0"/>
              <a:t>Resp cx – unable to obtain</a:t>
            </a:r>
          </a:p>
          <a:p>
            <a:r>
              <a:rPr lang="en-US" sz="3500" dirty="0"/>
              <a:t>Legionella/strep </a:t>
            </a:r>
            <a:r>
              <a:rPr lang="en-US" sz="3500" dirty="0" err="1"/>
              <a:t>ur</a:t>
            </a:r>
            <a:r>
              <a:rPr lang="en-US" sz="3500" dirty="0"/>
              <a:t> ag pending</a:t>
            </a:r>
          </a:p>
          <a:p>
            <a:r>
              <a:rPr lang="en-US" sz="3500" dirty="0"/>
              <a:t>RPP pending</a:t>
            </a:r>
          </a:p>
          <a:p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241525D-9E4D-EEC9-192E-5E9623760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10894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900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Cefepime/Pip-</a:t>
            </a:r>
            <a:r>
              <a:rPr lang="en-US" sz="2900" dirty="0" err="1"/>
              <a:t>tazo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Meropenem/Ertapenem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Ceftriaxone/</a:t>
            </a:r>
            <a:r>
              <a:rPr lang="en-US" sz="2900" dirty="0" err="1"/>
              <a:t>Amox-clav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11465302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1FE49-BA88-F9F4-A587-11BC62D83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1395-2DDC-6F10-BE51-727025413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#5 – HF in a hospitalized 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A31D2-6ACC-32DF-B31F-7C76CFFD7C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3500" dirty="0"/>
              <a:t>CM: CAD s/p distant PCI x 3, HFrEF, DM A1C 8, CKD 3, UTI 3 yr prior with EBSL Kleb </a:t>
            </a:r>
            <a:r>
              <a:rPr lang="en-US" sz="3500" dirty="0" err="1"/>
              <a:t>pnuemo</a:t>
            </a:r>
            <a:r>
              <a:rPr lang="en-US" sz="3500" dirty="0"/>
              <a:t>, MRSA finger abscess 2 yr prior, </a:t>
            </a:r>
            <a:r>
              <a:rPr lang="en-US" sz="3500" dirty="0">
                <a:solidFill>
                  <a:schemeClr val="accent2"/>
                </a:solidFill>
              </a:rPr>
              <a:t>admit for MSSA bacteremia 2/2 knee septic arthritis, s/p source control, treating with cefazolin with blood cx neg on LOS#5, TTE negative</a:t>
            </a:r>
          </a:p>
          <a:p>
            <a:r>
              <a:rPr lang="en-US" sz="3500" dirty="0" err="1"/>
              <a:t>Sx</a:t>
            </a:r>
            <a:r>
              <a:rPr lang="en-US" sz="3500" dirty="0"/>
              <a:t>: </a:t>
            </a:r>
            <a:r>
              <a:rPr lang="en-US" sz="3500" dirty="0">
                <a:solidFill>
                  <a:schemeClr val="accent2"/>
                </a:solidFill>
              </a:rPr>
              <a:t>cough, dyspnea on LOS#8</a:t>
            </a:r>
          </a:p>
          <a:p>
            <a:r>
              <a:rPr lang="en-US" sz="3500" dirty="0"/>
              <a:t>VS: T 37.5 C, </a:t>
            </a:r>
            <a:r>
              <a:rPr lang="en-US" sz="3500" dirty="0">
                <a:solidFill>
                  <a:schemeClr val="accent2"/>
                </a:solidFill>
              </a:rPr>
              <a:t>HR 102, BP 96/52, O2 92% 8L O2</a:t>
            </a:r>
          </a:p>
          <a:p>
            <a:r>
              <a:rPr lang="en-US" sz="3500" dirty="0"/>
              <a:t>4&gt;9&lt;153, Cr 1.8</a:t>
            </a:r>
          </a:p>
          <a:p>
            <a:r>
              <a:rPr lang="en-US" sz="3500" dirty="0">
                <a:solidFill>
                  <a:schemeClr val="accent2"/>
                </a:solidFill>
              </a:rPr>
              <a:t>CXR diffuse opacities, enlarged heart</a:t>
            </a:r>
          </a:p>
          <a:p>
            <a:r>
              <a:rPr lang="en-US" sz="3500" dirty="0"/>
              <a:t>Flu/covid/</a:t>
            </a:r>
            <a:r>
              <a:rPr lang="en-US" sz="3500" dirty="0" err="1"/>
              <a:t>rsv</a:t>
            </a:r>
            <a:r>
              <a:rPr lang="en-US" sz="3500" dirty="0"/>
              <a:t> negative</a:t>
            </a:r>
          </a:p>
          <a:p>
            <a:r>
              <a:rPr lang="en-US" sz="3500" dirty="0" err="1"/>
              <a:t>Procal</a:t>
            </a:r>
            <a:r>
              <a:rPr lang="en-US" sz="3500" dirty="0"/>
              <a:t> pending</a:t>
            </a:r>
          </a:p>
          <a:p>
            <a:r>
              <a:rPr lang="en-US" sz="3500" dirty="0"/>
              <a:t>Blood cx pending</a:t>
            </a:r>
          </a:p>
          <a:p>
            <a:r>
              <a:rPr lang="en-US" sz="3500" dirty="0"/>
              <a:t>Resp cx – unable to obtain</a:t>
            </a:r>
          </a:p>
          <a:p>
            <a:r>
              <a:rPr lang="en-US" sz="3500" dirty="0"/>
              <a:t>Legionella/strep </a:t>
            </a:r>
            <a:r>
              <a:rPr lang="en-US" sz="3500" dirty="0" err="1"/>
              <a:t>ur</a:t>
            </a:r>
            <a:r>
              <a:rPr lang="en-US" sz="3500" dirty="0"/>
              <a:t> ag pending</a:t>
            </a:r>
          </a:p>
          <a:p>
            <a:r>
              <a:rPr lang="en-US" sz="3500" dirty="0"/>
              <a:t>RPP pending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A5E8258-B72D-AE00-1172-4F3B31B50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10894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900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Cefepime/Pip-</a:t>
            </a:r>
            <a:r>
              <a:rPr lang="en-US" sz="2900" dirty="0" err="1"/>
              <a:t>tazo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Meropenem/Ertapenem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Ceftriaxone/</a:t>
            </a:r>
            <a:r>
              <a:rPr lang="en-US" sz="2900" dirty="0" err="1"/>
              <a:t>Amox-clav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>
                <a:solidFill>
                  <a:srgbClr val="00B050"/>
                </a:solidFill>
              </a:rPr>
              <a:t>None – give diuretics/inotropes</a:t>
            </a:r>
          </a:p>
        </p:txBody>
      </p:sp>
    </p:spTree>
    <p:extLst>
      <p:ext uri="{BB962C8B-B14F-4D97-AF65-F5344CB8AC3E}">
        <p14:creationId xmlns:p14="http://schemas.microsoft.com/office/powerpoint/2010/main" val="4703085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FD2EF-53D7-F43A-F2C6-A35383991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D18AC-1A4A-1226-DD24-99F6E4A537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CM: CAD s/p distant PCI x 3, HFrEF, DM A1C 8, CKD 3, TKA 3 yr ago, UTI 3 yr prior with EBSL Kleb </a:t>
            </a:r>
            <a:r>
              <a:rPr lang="en-US" dirty="0" err="1"/>
              <a:t>pnuemo</a:t>
            </a:r>
            <a:r>
              <a:rPr lang="en-US" dirty="0"/>
              <a:t>, MRSA finger abscess 2 yr prior, </a:t>
            </a:r>
            <a:r>
              <a:rPr lang="en-US" dirty="0">
                <a:solidFill>
                  <a:schemeClr val="accent2"/>
                </a:solidFill>
              </a:rPr>
              <a:t>admit for knee PJI/hardware OM 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knee redness, swelling, limited ROM</a:t>
            </a:r>
          </a:p>
          <a:p>
            <a:r>
              <a:rPr lang="en-US" dirty="0"/>
              <a:t>VS: T 37.5 C, HR 92, BP 124/83, O2 92% in RA</a:t>
            </a:r>
          </a:p>
          <a:p>
            <a:r>
              <a:rPr lang="en-US" dirty="0">
                <a:solidFill>
                  <a:schemeClr val="accent2"/>
                </a:solidFill>
              </a:rPr>
              <a:t>12</a:t>
            </a:r>
            <a:r>
              <a:rPr lang="en-US" dirty="0"/>
              <a:t>&gt;12&lt;253, Cr 0.8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Synovial fluid not yet collected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750231-8E8F-16B5-26A0-3CBC5A7763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900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Cefepime/Pip-</a:t>
            </a:r>
            <a:r>
              <a:rPr lang="en-US" sz="2900" dirty="0" err="1"/>
              <a:t>tazo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Meropenem/Ertapenem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Ceftriaxone/</a:t>
            </a:r>
            <a:r>
              <a:rPr lang="en-US" sz="2900" dirty="0" err="1"/>
              <a:t>Amox-clav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None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295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146FE-661C-F9DC-76C4-317F3D259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4DB93-E66C-359A-A997-9F1FB072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 #6 – invasive infection w/o sepsis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21C9D-A229-968A-8B4C-7FA1E325D5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CM: CAD s/p distant PCI x 3, HFrEF, DM A1C 8, CKD 3, TKA 3 yr ago, UTI 3 yr prior with EBSL Kleb </a:t>
            </a:r>
            <a:r>
              <a:rPr lang="en-US" dirty="0" err="1"/>
              <a:t>pnuemo</a:t>
            </a:r>
            <a:r>
              <a:rPr lang="en-US" dirty="0"/>
              <a:t>, MRSA finger abscess 2 yr prior, </a:t>
            </a:r>
            <a:r>
              <a:rPr lang="en-US" dirty="0">
                <a:solidFill>
                  <a:schemeClr val="accent2"/>
                </a:solidFill>
              </a:rPr>
              <a:t>admit for knee PJI/hardware OM 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knee redness, swelling, limited ROM</a:t>
            </a:r>
          </a:p>
          <a:p>
            <a:r>
              <a:rPr lang="en-US" dirty="0"/>
              <a:t>VS: T 37.5 C, HR 92, BP 124/83, O2 92% in RA</a:t>
            </a:r>
          </a:p>
          <a:p>
            <a:r>
              <a:rPr lang="en-US" dirty="0">
                <a:solidFill>
                  <a:schemeClr val="accent2"/>
                </a:solidFill>
              </a:rPr>
              <a:t>12</a:t>
            </a:r>
            <a:r>
              <a:rPr lang="en-US" dirty="0"/>
              <a:t>&gt;12&lt;253, Cr 0.8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Synovial fluid not yet collected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7FAB1-E07C-5B51-4B94-0141C234F8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900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Cefepime/Pip-</a:t>
            </a:r>
            <a:r>
              <a:rPr lang="en-US" sz="2900" dirty="0" err="1"/>
              <a:t>tazo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Meropenem/Ertapenem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Ceftriaxone/</a:t>
            </a:r>
            <a:r>
              <a:rPr lang="en-US" sz="2900" dirty="0" err="1"/>
              <a:t>Amox-clav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>
                <a:solidFill>
                  <a:srgbClr val="00B050"/>
                </a:solidFill>
              </a:rPr>
              <a:t>None – give ceftriaxone/</a:t>
            </a:r>
            <a:r>
              <a:rPr lang="en-US" sz="2900" dirty="0" err="1">
                <a:solidFill>
                  <a:srgbClr val="00B050"/>
                </a:solidFill>
              </a:rPr>
              <a:t>vanc</a:t>
            </a:r>
            <a:r>
              <a:rPr lang="en-US" sz="2900" dirty="0">
                <a:solidFill>
                  <a:srgbClr val="00B050"/>
                </a:solidFill>
              </a:rPr>
              <a:t> after synovial fluid or OR cx collected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9186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E830-C733-23A4-8FA9-8B58E670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0ABAA-0BA1-C13E-2A49-6EB10C8D2C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CM: CAD s/p distant PCI x 3, DM A1C 8, CKD 3, TKA 3 yr ago, UTI 3 yr prior with EBSL Kleb </a:t>
            </a:r>
            <a:r>
              <a:rPr lang="en-US" dirty="0" err="1"/>
              <a:t>pnuemo</a:t>
            </a:r>
            <a:r>
              <a:rPr lang="en-US" dirty="0"/>
              <a:t>, MRSA finger abscess 2 yr prior, </a:t>
            </a:r>
            <a:r>
              <a:rPr lang="en-US" dirty="0">
                <a:solidFill>
                  <a:schemeClr val="accent2"/>
                </a:solidFill>
              </a:rPr>
              <a:t>admit for flu s/p intubation 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secretions, VC 60%, PEEP 8 on ICU#8</a:t>
            </a:r>
          </a:p>
          <a:p>
            <a:r>
              <a:rPr lang="en-US" dirty="0"/>
              <a:t>VS: </a:t>
            </a:r>
            <a:r>
              <a:rPr lang="en-US" dirty="0">
                <a:solidFill>
                  <a:schemeClr val="accent2"/>
                </a:solidFill>
              </a:rPr>
              <a:t>T 38.8 C,</a:t>
            </a:r>
            <a:r>
              <a:rPr lang="en-US" dirty="0"/>
              <a:t> HR 92, BP 103/68, O2 92% on VC</a:t>
            </a:r>
          </a:p>
          <a:p>
            <a:r>
              <a:rPr lang="en-US" dirty="0">
                <a:solidFill>
                  <a:schemeClr val="accent2"/>
                </a:solidFill>
              </a:rPr>
              <a:t>14</a:t>
            </a:r>
            <a:r>
              <a:rPr lang="en-US" dirty="0"/>
              <a:t>&gt;12&lt;253, Cr 1.1</a:t>
            </a:r>
          </a:p>
          <a:p>
            <a:r>
              <a:rPr lang="en-US" dirty="0">
                <a:solidFill>
                  <a:schemeClr val="accent2"/>
                </a:solidFill>
              </a:rPr>
              <a:t>CXR with LLL opacity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/>
              <a:t>Procal</a:t>
            </a:r>
            <a:r>
              <a:rPr lang="en-US" dirty="0"/>
              <a:t> pending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awaiting ET aspirate</a:t>
            </a:r>
          </a:p>
          <a:p>
            <a:r>
              <a:rPr lang="en-US" dirty="0"/>
              <a:t>Legionella/strep </a:t>
            </a:r>
            <a:r>
              <a:rPr lang="en-US" dirty="0" err="1"/>
              <a:t>ur</a:t>
            </a:r>
            <a:r>
              <a:rPr lang="en-US" dirty="0"/>
              <a:t> ag pending</a:t>
            </a:r>
          </a:p>
          <a:p>
            <a:r>
              <a:rPr lang="en-US" dirty="0"/>
              <a:t>RPP pending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DD11B-E0D4-247D-7026-B99171BCC5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900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Cefepime/Pip-</a:t>
            </a:r>
            <a:r>
              <a:rPr lang="en-US" sz="2900" dirty="0" err="1"/>
              <a:t>tazo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Meropenem/Ertapenem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Ceftriaxone/</a:t>
            </a:r>
            <a:r>
              <a:rPr lang="en-US" sz="2900" dirty="0" err="1"/>
              <a:t>Amox-clav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8424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ACA00-7DE5-06FE-9680-B072D014D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36B7A-2925-4F2C-633A-2A931F68F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 7 - VAP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454FD-31F7-F252-1E9E-633E27DD1D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CM: CAD s/p distant PCI x 3, DM A1C 8, CKD 3, TKA 3 yr ago, UTI 3 yr prior with EBSL Kleb </a:t>
            </a:r>
            <a:r>
              <a:rPr lang="en-US" dirty="0" err="1"/>
              <a:t>pnuemo</a:t>
            </a:r>
            <a:r>
              <a:rPr lang="en-US" dirty="0"/>
              <a:t>, MRSA finger abscess 2 yr prior, </a:t>
            </a:r>
            <a:r>
              <a:rPr lang="en-US" dirty="0">
                <a:solidFill>
                  <a:schemeClr val="accent2"/>
                </a:solidFill>
              </a:rPr>
              <a:t>admit for flu s/p intubation </a:t>
            </a:r>
          </a:p>
          <a:p>
            <a:r>
              <a:rPr lang="en-US" dirty="0" err="1"/>
              <a:t>Sx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secretions, VC 60%, PEEP 8 on ICU#8</a:t>
            </a:r>
          </a:p>
          <a:p>
            <a:r>
              <a:rPr lang="en-US" dirty="0"/>
              <a:t>VS: </a:t>
            </a:r>
            <a:r>
              <a:rPr lang="en-US" dirty="0">
                <a:solidFill>
                  <a:schemeClr val="accent2"/>
                </a:solidFill>
              </a:rPr>
              <a:t>T 38.8 C,</a:t>
            </a:r>
            <a:r>
              <a:rPr lang="en-US" dirty="0"/>
              <a:t> HR 92, BP 103/68, O2 92% on VC</a:t>
            </a:r>
          </a:p>
          <a:p>
            <a:r>
              <a:rPr lang="en-US" dirty="0">
                <a:solidFill>
                  <a:schemeClr val="accent2"/>
                </a:solidFill>
              </a:rPr>
              <a:t>14</a:t>
            </a:r>
            <a:r>
              <a:rPr lang="en-US" dirty="0"/>
              <a:t>&gt;12&lt;253, Cr 1.1</a:t>
            </a:r>
          </a:p>
          <a:p>
            <a:r>
              <a:rPr lang="en-US" dirty="0">
                <a:solidFill>
                  <a:schemeClr val="accent2"/>
                </a:solidFill>
              </a:rPr>
              <a:t>CXR with LLL opacity</a:t>
            </a:r>
          </a:p>
          <a:p>
            <a:r>
              <a:rPr lang="en-US" dirty="0"/>
              <a:t>Flu/covid/</a:t>
            </a:r>
            <a:r>
              <a:rPr lang="en-US" dirty="0" err="1"/>
              <a:t>rsv</a:t>
            </a:r>
            <a:r>
              <a:rPr lang="en-US" dirty="0"/>
              <a:t> negative</a:t>
            </a:r>
          </a:p>
          <a:p>
            <a:r>
              <a:rPr lang="en-US" dirty="0" err="1"/>
              <a:t>Procal</a:t>
            </a:r>
            <a:r>
              <a:rPr lang="en-US" dirty="0"/>
              <a:t> pending</a:t>
            </a:r>
          </a:p>
          <a:p>
            <a:r>
              <a:rPr lang="en-US" dirty="0"/>
              <a:t>Blood cx pending</a:t>
            </a:r>
          </a:p>
          <a:p>
            <a:r>
              <a:rPr lang="en-US" dirty="0"/>
              <a:t>Resp cx – awaiting ET aspirate</a:t>
            </a:r>
          </a:p>
          <a:p>
            <a:r>
              <a:rPr lang="en-US" dirty="0"/>
              <a:t>Legionella/strep </a:t>
            </a:r>
            <a:r>
              <a:rPr lang="en-US" dirty="0" err="1"/>
              <a:t>ur</a:t>
            </a:r>
            <a:r>
              <a:rPr lang="en-US" dirty="0"/>
              <a:t> ag pending</a:t>
            </a:r>
          </a:p>
          <a:p>
            <a:r>
              <a:rPr lang="en-US" dirty="0"/>
              <a:t>RPP pending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559AF2-8F0B-7378-8484-4B4E03C9CF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900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>
                <a:solidFill>
                  <a:srgbClr val="00B050"/>
                </a:solidFill>
              </a:rPr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>
                <a:solidFill>
                  <a:srgbClr val="00B050"/>
                </a:solidFill>
              </a:rPr>
              <a:t>Cefepime/Pip-</a:t>
            </a:r>
            <a:r>
              <a:rPr lang="en-US" sz="2900" dirty="0" err="1">
                <a:solidFill>
                  <a:srgbClr val="00B050"/>
                </a:solidFill>
              </a:rPr>
              <a:t>tazo</a:t>
            </a:r>
            <a:endParaRPr lang="en-US" sz="2900" dirty="0">
              <a:solidFill>
                <a:srgbClr val="00B050"/>
              </a:solidFill>
            </a:endParaRP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Meropenem/Ertapenem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Ceftriaxone/</a:t>
            </a:r>
            <a:r>
              <a:rPr lang="en-US" sz="2900" dirty="0" err="1"/>
              <a:t>Amox-clav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636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58356-7366-F7DF-4970-0B4FDA414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99E62-95CE-5B48-27D6-5B4AC2285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53AA2-C6F0-0EC3-C9A4-5EE0482E39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08944"/>
          </a:xfrm>
        </p:spPr>
        <p:txBody>
          <a:bodyPr>
            <a:normAutofit fontScale="47500" lnSpcReduction="20000"/>
          </a:bodyPr>
          <a:lstStyle/>
          <a:p>
            <a:r>
              <a:rPr lang="en-US" sz="3500" dirty="0"/>
              <a:t>CM: CAD s/p distant PCI x 3, HFrEF s/p AICD, DM A1C 8, CKD 3, UTI 3 yr prior with EBSL Kleb </a:t>
            </a:r>
            <a:r>
              <a:rPr lang="en-US" sz="3500" dirty="0" err="1"/>
              <a:t>pnuemo</a:t>
            </a:r>
            <a:r>
              <a:rPr lang="en-US" sz="3500" dirty="0"/>
              <a:t>, MRSA finger abscess 2 yr prior, </a:t>
            </a:r>
            <a:r>
              <a:rPr lang="en-US" sz="3500" dirty="0">
                <a:solidFill>
                  <a:schemeClr val="accent2"/>
                </a:solidFill>
              </a:rPr>
              <a:t>admit for MSSA bacteremia 2/2 knee septic arthritis, s/p source control, treating with cefazolin and ertapenem with blood cx positive on LOS#5, TTE positive</a:t>
            </a:r>
          </a:p>
          <a:p>
            <a:r>
              <a:rPr lang="en-US" sz="3500" dirty="0" err="1"/>
              <a:t>Sx</a:t>
            </a:r>
            <a:r>
              <a:rPr lang="en-US" sz="3500" dirty="0"/>
              <a:t>: </a:t>
            </a:r>
            <a:r>
              <a:rPr lang="en-US" sz="3500" dirty="0">
                <a:solidFill>
                  <a:schemeClr val="accent2"/>
                </a:solidFill>
              </a:rPr>
              <a:t>persistent fevers, AICD pocket red, swollen</a:t>
            </a:r>
          </a:p>
          <a:p>
            <a:r>
              <a:rPr lang="en-US" sz="3500" dirty="0"/>
              <a:t>VS: T 37.5 C, </a:t>
            </a:r>
            <a:r>
              <a:rPr lang="en-US" sz="3500" dirty="0">
                <a:solidFill>
                  <a:schemeClr val="accent2"/>
                </a:solidFill>
              </a:rPr>
              <a:t>HR 102, BP 96/52, O2 92% 8L O2</a:t>
            </a:r>
          </a:p>
          <a:p>
            <a:r>
              <a:rPr lang="en-US" sz="3500" dirty="0"/>
              <a:t>4&gt;9&lt;153, Cr 1.8</a:t>
            </a:r>
          </a:p>
          <a:p>
            <a:r>
              <a:rPr lang="en-US" sz="3500" dirty="0">
                <a:solidFill>
                  <a:schemeClr val="accent2"/>
                </a:solidFill>
              </a:rPr>
              <a:t>CXR diffuse opacities, enlarged heart</a:t>
            </a:r>
          </a:p>
          <a:p>
            <a:r>
              <a:rPr lang="en-US" sz="3500" dirty="0"/>
              <a:t>Flu/covid/</a:t>
            </a:r>
            <a:r>
              <a:rPr lang="en-US" sz="3500" dirty="0" err="1"/>
              <a:t>rsv</a:t>
            </a:r>
            <a:r>
              <a:rPr lang="en-US" sz="3500" dirty="0"/>
              <a:t> negative</a:t>
            </a:r>
          </a:p>
          <a:p>
            <a:r>
              <a:rPr lang="en-US" sz="3500" dirty="0" err="1"/>
              <a:t>Procal</a:t>
            </a:r>
            <a:r>
              <a:rPr lang="en-US" sz="3500" dirty="0"/>
              <a:t> pending</a:t>
            </a:r>
          </a:p>
          <a:p>
            <a:r>
              <a:rPr lang="en-US" sz="3500" dirty="0"/>
              <a:t>Blood cx pending</a:t>
            </a:r>
          </a:p>
          <a:p>
            <a:r>
              <a:rPr lang="en-US" sz="3500" dirty="0"/>
              <a:t>Resp cx – unable to obtain</a:t>
            </a:r>
          </a:p>
          <a:p>
            <a:r>
              <a:rPr lang="en-US" sz="3500" dirty="0"/>
              <a:t>Legionella/strep </a:t>
            </a:r>
            <a:r>
              <a:rPr lang="en-US" sz="3500" dirty="0" err="1"/>
              <a:t>ur</a:t>
            </a:r>
            <a:r>
              <a:rPr lang="en-US" sz="3500" dirty="0"/>
              <a:t> ag pending</a:t>
            </a:r>
          </a:p>
          <a:p>
            <a:r>
              <a:rPr lang="en-US" sz="3500" dirty="0"/>
              <a:t>RPP pending</a:t>
            </a:r>
          </a:p>
          <a:p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B4C41C0-D42F-9E4F-991F-D6C7E6F37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10894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900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Cefepime/Pip-</a:t>
            </a:r>
            <a:r>
              <a:rPr lang="en-US" sz="2900" dirty="0" err="1"/>
              <a:t>tazo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Meropenem/Nafcillin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Ceftriaxone/</a:t>
            </a:r>
            <a:r>
              <a:rPr lang="en-US" sz="2900" dirty="0" err="1"/>
              <a:t>Amox-clav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14257789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D99E-F4F7-B738-E352-73C918604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396A5-FB4E-650E-3DA0-BFEEAD790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#8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C68D-3BCB-1C89-DFCB-53429DD62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08944"/>
          </a:xfrm>
        </p:spPr>
        <p:txBody>
          <a:bodyPr>
            <a:normAutofit fontScale="47500" lnSpcReduction="20000"/>
          </a:bodyPr>
          <a:lstStyle/>
          <a:p>
            <a:r>
              <a:rPr lang="en-US" sz="3500" dirty="0"/>
              <a:t>CM: CAD s/p distant PCI x 3, HFrEF s/p AICD, DM A1C 8, CKD 3, UTI 3 yr prior with EBSL Kleb </a:t>
            </a:r>
            <a:r>
              <a:rPr lang="en-US" sz="3500" dirty="0" err="1"/>
              <a:t>pnuemo</a:t>
            </a:r>
            <a:r>
              <a:rPr lang="en-US" sz="3500" dirty="0"/>
              <a:t>, MRSA finger abscess 2 yr prior, </a:t>
            </a:r>
            <a:r>
              <a:rPr lang="en-US" sz="3500" dirty="0">
                <a:solidFill>
                  <a:schemeClr val="accent2"/>
                </a:solidFill>
              </a:rPr>
              <a:t>admit for MSSA bacteremia 2/2 knee septic arthritis, s/p source control, treating with cefazolin and ertapenem with blood cx positive on LOS#5, TTE positive</a:t>
            </a:r>
          </a:p>
          <a:p>
            <a:r>
              <a:rPr lang="en-US" sz="3500" dirty="0" err="1"/>
              <a:t>Sx</a:t>
            </a:r>
            <a:r>
              <a:rPr lang="en-US" sz="3500" dirty="0"/>
              <a:t>: </a:t>
            </a:r>
            <a:r>
              <a:rPr lang="en-US" sz="3500" dirty="0">
                <a:solidFill>
                  <a:schemeClr val="accent2"/>
                </a:solidFill>
              </a:rPr>
              <a:t>persistent fevers, AICD pocket red, swollen</a:t>
            </a:r>
          </a:p>
          <a:p>
            <a:r>
              <a:rPr lang="en-US" sz="3500" dirty="0"/>
              <a:t>VS: T 37.5 C, </a:t>
            </a:r>
            <a:r>
              <a:rPr lang="en-US" sz="3500" dirty="0">
                <a:solidFill>
                  <a:schemeClr val="accent2"/>
                </a:solidFill>
              </a:rPr>
              <a:t>HR 102, BP 96/52, O2 92% 8L O2</a:t>
            </a:r>
          </a:p>
          <a:p>
            <a:r>
              <a:rPr lang="en-US" sz="3500" dirty="0"/>
              <a:t>4&gt;9&lt;153, Cr 1.8</a:t>
            </a:r>
          </a:p>
          <a:p>
            <a:r>
              <a:rPr lang="en-US" sz="3500" dirty="0">
                <a:solidFill>
                  <a:schemeClr val="accent2"/>
                </a:solidFill>
              </a:rPr>
              <a:t>CXR diffuse opacities, enlarged heart</a:t>
            </a:r>
          </a:p>
          <a:p>
            <a:r>
              <a:rPr lang="en-US" sz="3500" dirty="0"/>
              <a:t>Flu/covid/</a:t>
            </a:r>
            <a:r>
              <a:rPr lang="en-US" sz="3500" dirty="0" err="1"/>
              <a:t>rsv</a:t>
            </a:r>
            <a:r>
              <a:rPr lang="en-US" sz="3500" dirty="0"/>
              <a:t> negative</a:t>
            </a:r>
          </a:p>
          <a:p>
            <a:r>
              <a:rPr lang="en-US" sz="3500" dirty="0" err="1"/>
              <a:t>Procal</a:t>
            </a:r>
            <a:r>
              <a:rPr lang="en-US" sz="3500" dirty="0"/>
              <a:t> pending</a:t>
            </a:r>
          </a:p>
          <a:p>
            <a:r>
              <a:rPr lang="en-US" sz="3500" dirty="0"/>
              <a:t>Blood cx pending</a:t>
            </a:r>
          </a:p>
          <a:p>
            <a:r>
              <a:rPr lang="en-US" sz="3500" dirty="0"/>
              <a:t>Resp cx – unable to obtain</a:t>
            </a:r>
          </a:p>
          <a:p>
            <a:r>
              <a:rPr lang="en-US" sz="3500" dirty="0"/>
              <a:t>Legionella/strep </a:t>
            </a:r>
            <a:r>
              <a:rPr lang="en-US" sz="3500" dirty="0" err="1"/>
              <a:t>ur</a:t>
            </a:r>
            <a:r>
              <a:rPr lang="en-US" sz="3500" dirty="0"/>
              <a:t> ag pending</a:t>
            </a:r>
          </a:p>
          <a:p>
            <a:r>
              <a:rPr lang="en-US" sz="3500" dirty="0"/>
              <a:t>RPP pending</a:t>
            </a:r>
          </a:p>
          <a:p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8024CB2-C595-8326-8371-ED2C773FC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10894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900" dirty="0"/>
              <a:t>Which of the following should be started for treatment?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Linezolid/Vanc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Cefepime/Pip-</a:t>
            </a:r>
            <a:r>
              <a:rPr lang="en-US" sz="2900" dirty="0" err="1"/>
              <a:t>tazo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Meropenem/Nafcillin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Azithromycin/Doxycycline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/>
              <a:t>Ceftriaxone/</a:t>
            </a:r>
            <a:r>
              <a:rPr lang="en-US" sz="2900" dirty="0" err="1"/>
              <a:t>Amox-clav</a:t>
            </a:r>
            <a:endParaRPr lang="en-US" sz="29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900" dirty="0">
                <a:solidFill>
                  <a:srgbClr val="00B050"/>
                </a:solidFill>
              </a:rPr>
              <a:t>None – needs source control</a:t>
            </a:r>
          </a:p>
        </p:txBody>
      </p:sp>
    </p:spTree>
    <p:extLst>
      <p:ext uri="{BB962C8B-B14F-4D97-AF65-F5344CB8AC3E}">
        <p14:creationId xmlns:p14="http://schemas.microsoft.com/office/powerpoint/2010/main" val="29480836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189F6-6F6E-5B42-5C78-EC25BDEEA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799C2-F9BE-4F6F-209F-B2B6EAAE3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C96A2-627A-55BC-CDF7-AED825338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Sepsis/very sick does not mean a patient needs “broad spectrum antimicrobial therapy” (</a:t>
            </a:r>
            <a:r>
              <a:rPr lang="en-US" dirty="0" err="1"/>
              <a:t>vanc</a:t>
            </a:r>
            <a:r>
              <a:rPr lang="en-US" dirty="0"/>
              <a:t>/linezolid + cefepime/pip-</a:t>
            </a:r>
            <a:r>
              <a:rPr lang="en-US" dirty="0" err="1"/>
              <a:t>tazo</a:t>
            </a:r>
            <a:r>
              <a:rPr lang="en-US" dirty="0"/>
              <a:t>.</a:t>
            </a:r>
          </a:p>
          <a:p>
            <a:r>
              <a:rPr lang="en-US" dirty="0"/>
              <a:t>Immunocompromise does not inherently mean a patient needs MRSA or PsA coverage.</a:t>
            </a:r>
          </a:p>
          <a:p>
            <a:r>
              <a:rPr lang="en-US" dirty="0"/>
              <a:t>People can become very sick from pan-susceptible organisms, or even non-bacterial or non-infectious etiologies.</a:t>
            </a:r>
          </a:p>
          <a:p>
            <a:r>
              <a:rPr lang="en-US" dirty="0"/>
              <a:t>Everyone should receive targeted therapy appropriate for their clinical syndrome and risk factors.</a:t>
            </a:r>
          </a:p>
          <a:p>
            <a:r>
              <a:rPr lang="en-US" dirty="0"/>
              <a:t>Giving antimicrobials when they are not warranted has moderate- and long-term effects of antimicrobial resistance, and oftentimes short-term effects of volume/Na overload, AKI, DILI, leading to longer LOS.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DC4FC5-A58C-F2EE-3D96-6539C7FC3AA3}"/>
              </a:ext>
            </a:extLst>
          </p:cNvPr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4: Recognize common bacterial pathogens and their antimicrobial coverage.</a:t>
            </a:r>
          </a:p>
        </p:txBody>
      </p:sp>
    </p:spTree>
    <p:extLst>
      <p:ext uri="{BB962C8B-B14F-4D97-AF65-F5344CB8AC3E}">
        <p14:creationId xmlns:p14="http://schemas.microsoft.com/office/powerpoint/2010/main" val="37111970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661A8-C3B5-BB09-D2C5-7CEF6586F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1350B-38EA-DD3D-34D1-513A25243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hosts get which infections?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54F4C-AA0A-B252-8E78-0D08B68516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sz="5100" dirty="0"/>
              <a:t>Spectrum of hosts:</a:t>
            </a:r>
          </a:p>
          <a:p>
            <a:pPr lvl="1"/>
            <a:r>
              <a:rPr lang="en-GB" sz="4000" dirty="0" err="1">
                <a:solidFill>
                  <a:srgbClr val="008000"/>
                </a:solidFill>
              </a:rPr>
              <a:t>Immunocompetent</a:t>
            </a:r>
            <a:endParaRPr lang="en-GB" sz="4000" dirty="0">
              <a:solidFill>
                <a:srgbClr val="008000"/>
              </a:solidFill>
            </a:endParaRPr>
          </a:p>
          <a:p>
            <a:pPr lvl="1"/>
            <a:r>
              <a:rPr lang="en-GB" sz="4000" dirty="0">
                <a:solidFill>
                  <a:schemeClr val="accent3"/>
                </a:solidFill>
              </a:rPr>
              <a:t>Chronic medical conditions </a:t>
            </a:r>
            <a:r>
              <a:rPr lang="en-GB" sz="4000" dirty="0">
                <a:solidFill>
                  <a:schemeClr val="accent3"/>
                </a:solidFill>
                <a:sym typeface="Wingdings"/>
              </a:rPr>
              <a:t> chronic inflammation</a:t>
            </a:r>
            <a:endParaRPr lang="en-GB" sz="4000" dirty="0">
              <a:solidFill>
                <a:schemeClr val="accent3"/>
              </a:solidFill>
            </a:endParaRPr>
          </a:p>
          <a:p>
            <a:pPr lvl="1"/>
            <a:r>
              <a:rPr lang="en-GB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Comorbid conditions directly affecting the immune system</a:t>
            </a:r>
          </a:p>
          <a:p>
            <a:pPr lvl="1"/>
            <a:r>
              <a:rPr lang="en-GB" sz="4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Endogenous </a:t>
            </a:r>
            <a:r>
              <a:rPr lang="en-GB" sz="4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immunocompromise</a:t>
            </a:r>
            <a:endParaRPr lang="en-GB" sz="4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GB" sz="4000" dirty="0">
                <a:solidFill>
                  <a:schemeClr val="accent2"/>
                </a:solidFill>
              </a:rPr>
              <a:t>Exogenous </a:t>
            </a:r>
            <a:r>
              <a:rPr lang="en-GB" sz="4000" dirty="0" err="1">
                <a:solidFill>
                  <a:schemeClr val="accent2"/>
                </a:solidFill>
              </a:rPr>
              <a:t>immunocompromise</a:t>
            </a:r>
            <a:endParaRPr lang="en-GB" sz="400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EF684-04E3-439E-EF0E-4C2BF66EC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73073"/>
          </a:xfrm>
        </p:spPr>
        <p:txBody>
          <a:bodyPr>
            <a:noAutofit/>
          </a:bodyPr>
          <a:lstStyle/>
          <a:p>
            <a:r>
              <a:rPr lang="en-GB" sz="1600" u="sng" dirty="0">
                <a:solidFill>
                  <a:srgbClr val="000000"/>
                </a:solidFill>
              </a:rPr>
              <a:t>Common Organisms</a:t>
            </a:r>
          </a:p>
          <a:p>
            <a:r>
              <a:rPr lang="en-GB" sz="1600" u="sng" dirty="0">
                <a:solidFill>
                  <a:srgbClr val="000000"/>
                </a:solidFill>
              </a:rPr>
              <a:t>Opportunistic Organisms</a:t>
            </a:r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Pneumocystis</a:t>
            </a:r>
          </a:p>
          <a:p>
            <a:pPr lvl="1"/>
            <a:r>
              <a:rPr lang="en-GB" sz="1400" dirty="0" err="1">
                <a:solidFill>
                  <a:schemeClr val="accent4"/>
                </a:solidFill>
              </a:rPr>
              <a:t>Nocardia</a:t>
            </a:r>
            <a:endParaRPr lang="en-GB" sz="1400" dirty="0">
              <a:solidFill>
                <a:schemeClr val="accent4"/>
              </a:solidFill>
            </a:endParaRPr>
          </a:p>
          <a:p>
            <a:pPr lvl="1"/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Moulds (aspergillus, mucor)</a:t>
            </a:r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Endemic fungi</a:t>
            </a:r>
          </a:p>
          <a:p>
            <a:pPr lvl="1"/>
            <a:r>
              <a:rPr lang="en-GB" sz="1400" dirty="0">
                <a:solidFill>
                  <a:srgbClr val="008000"/>
                </a:solidFill>
              </a:rPr>
              <a:t>Herpes viruses</a:t>
            </a:r>
          </a:p>
          <a:p>
            <a:pPr lvl="1"/>
            <a:r>
              <a:rPr lang="en-GB" sz="1400" dirty="0">
                <a:solidFill>
                  <a:srgbClr val="FC0280"/>
                </a:solidFill>
              </a:rPr>
              <a:t>Mycobacteria</a:t>
            </a:r>
          </a:p>
          <a:p>
            <a:pPr lvl="1"/>
            <a:r>
              <a:rPr lang="en-GB" sz="1400" dirty="0">
                <a:solidFill>
                  <a:schemeClr val="accent6"/>
                </a:solidFill>
              </a:rPr>
              <a:t>Toxoplasma</a:t>
            </a:r>
          </a:p>
          <a:p>
            <a:endParaRPr lang="en-GB" sz="1600" dirty="0">
              <a:solidFill>
                <a:schemeClr val="accent6"/>
              </a:solidFill>
            </a:endParaRPr>
          </a:p>
          <a:p>
            <a:r>
              <a:rPr lang="en-GB" sz="1600" u="sng" dirty="0">
                <a:solidFill>
                  <a:srgbClr val="000000"/>
                </a:solidFill>
              </a:rPr>
              <a:t>Resistant Organisms</a:t>
            </a:r>
          </a:p>
          <a:p>
            <a:pPr lvl="1"/>
            <a:r>
              <a:rPr lang="en-GB" sz="1400" dirty="0">
                <a:solidFill>
                  <a:schemeClr val="accent4">
                    <a:lumMod val="75000"/>
                  </a:schemeClr>
                </a:solidFill>
              </a:rPr>
              <a:t>MRSA, MRSE</a:t>
            </a:r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Pseudomonas</a:t>
            </a:r>
          </a:p>
          <a:p>
            <a:pPr lvl="1"/>
            <a:r>
              <a:rPr lang="en-GB" sz="1400" dirty="0">
                <a:solidFill>
                  <a:schemeClr val="accent4"/>
                </a:solidFill>
              </a:rPr>
              <a:t>VRE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(vancomycin resistant enterococcus)</a:t>
            </a:r>
            <a:endParaRPr lang="en-GB" sz="1400" dirty="0"/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ESBL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(extended spectrum beta lactamase)</a:t>
            </a:r>
            <a:endParaRPr lang="en-GB" sz="1400" dirty="0"/>
          </a:p>
          <a:p>
            <a:pPr lvl="1"/>
            <a:r>
              <a:rPr lang="en-GB" sz="1400" dirty="0" err="1">
                <a:solidFill>
                  <a:srgbClr val="C0504D"/>
                </a:solidFill>
              </a:rPr>
              <a:t>AmpC</a:t>
            </a:r>
            <a:r>
              <a:rPr lang="en-GB" sz="1400" dirty="0">
                <a:solidFill>
                  <a:srgbClr val="C0504D"/>
                </a:solidFill>
              </a:rPr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(resistant to ceftriaxone and pip-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tazo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rgbClr val="C0504D"/>
                </a:solidFill>
              </a:rPr>
              <a:t>CRE/CPO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(resistant to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carbapenems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Non-</a:t>
            </a:r>
            <a:r>
              <a:rPr lang="en-GB" sz="1400" dirty="0" err="1">
                <a:solidFill>
                  <a:srgbClr val="558ED5"/>
                </a:solidFill>
              </a:rPr>
              <a:t>albicans</a:t>
            </a:r>
            <a:r>
              <a:rPr lang="en-GB" sz="1400" dirty="0">
                <a:solidFill>
                  <a:srgbClr val="558ED5"/>
                </a:solidFill>
              </a:rPr>
              <a:t> Candida species</a:t>
            </a:r>
          </a:p>
          <a:p>
            <a:endParaRPr lang="en-GB" sz="1600" dirty="0">
              <a:solidFill>
                <a:schemeClr val="accent6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F434247-067C-74EF-796E-704BD65B390B}"/>
              </a:ext>
            </a:extLst>
          </p:cNvPr>
          <p:cNvCxnSpPr/>
          <p:nvPr/>
        </p:nvCxnSpPr>
        <p:spPr>
          <a:xfrm flipV="1">
            <a:off x="3971636" y="1847273"/>
            <a:ext cx="676564" cy="5080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AF4E2D-2BC2-398F-A1D7-87086937F7D6}"/>
              </a:ext>
            </a:extLst>
          </p:cNvPr>
          <p:cNvCxnSpPr/>
          <p:nvPr/>
        </p:nvCxnSpPr>
        <p:spPr>
          <a:xfrm flipV="1">
            <a:off x="4156364" y="1928092"/>
            <a:ext cx="577272" cy="1085272"/>
          </a:xfrm>
          <a:prstGeom prst="straightConnector1">
            <a:avLst/>
          </a:prstGeom>
          <a:ln>
            <a:solidFill>
              <a:schemeClr val="accent3"/>
            </a:solidFill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2AE39F2-DC59-3786-56AB-74EF16C5D6B6}"/>
              </a:ext>
            </a:extLst>
          </p:cNvPr>
          <p:cNvCxnSpPr/>
          <p:nvPr/>
        </p:nvCxnSpPr>
        <p:spPr>
          <a:xfrm>
            <a:off x="4156364" y="3013364"/>
            <a:ext cx="877454" cy="1477818"/>
          </a:xfrm>
          <a:prstGeom prst="straightConnector1">
            <a:avLst/>
          </a:prstGeom>
          <a:ln>
            <a:solidFill>
              <a:srgbClr val="9BBB59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AAAB215-115F-DAB8-3E58-B703C4246F48}"/>
              </a:ext>
            </a:extLst>
          </p:cNvPr>
          <p:cNvCxnSpPr/>
          <p:nvPr/>
        </p:nvCxnSpPr>
        <p:spPr>
          <a:xfrm flipV="1">
            <a:off x="4207164" y="1928092"/>
            <a:ext cx="577272" cy="1939635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6F40576-01B2-C52C-B188-856606D1920C}"/>
              </a:ext>
            </a:extLst>
          </p:cNvPr>
          <p:cNvCxnSpPr/>
          <p:nvPr/>
        </p:nvCxnSpPr>
        <p:spPr>
          <a:xfrm>
            <a:off x="4156364" y="3867727"/>
            <a:ext cx="785091" cy="623455"/>
          </a:xfrm>
          <a:prstGeom prst="straightConnector1">
            <a:avLst/>
          </a:prstGeom>
          <a:ln>
            <a:solidFill>
              <a:srgbClr val="FAC09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020A20B-8098-5C76-6007-664CF7DE6ECC}"/>
              </a:ext>
            </a:extLst>
          </p:cNvPr>
          <p:cNvCxnSpPr/>
          <p:nvPr/>
        </p:nvCxnSpPr>
        <p:spPr>
          <a:xfrm flipV="1">
            <a:off x="3890818" y="3013364"/>
            <a:ext cx="1143000" cy="1731818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00CC0AF-F9B1-EC36-BA72-2D60306A9B86}"/>
              </a:ext>
            </a:extLst>
          </p:cNvPr>
          <p:cNvCxnSpPr/>
          <p:nvPr/>
        </p:nvCxnSpPr>
        <p:spPr>
          <a:xfrm flipV="1">
            <a:off x="4075545" y="3659909"/>
            <a:ext cx="958273" cy="1881909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CDB0E92-9651-F171-8A35-615AEE33960D}"/>
              </a:ext>
            </a:extLst>
          </p:cNvPr>
          <p:cNvCxnSpPr/>
          <p:nvPr/>
        </p:nvCxnSpPr>
        <p:spPr>
          <a:xfrm flipV="1">
            <a:off x="4075545" y="4618182"/>
            <a:ext cx="958273" cy="923636"/>
          </a:xfrm>
          <a:prstGeom prst="straightConnector1">
            <a:avLst/>
          </a:prstGeom>
          <a:ln>
            <a:solidFill>
              <a:srgbClr val="C0504D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04AD394-26DB-F98A-AAD8-25AFEFFC5B00}"/>
              </a:ext>
            </a:extLst>
          </p:cNvPr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2: Be able to evaluate risk factors for infections.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502FED-BE5E-0199-DE63-560F4E738700}"/>
              </a:ext>
            </a:extLst>
          </p:cNvPr>
          <p:cNvSpPr/>
          <p:nvPr/>
        </p:nvSpPr>
        <p:spPr>
          <a:xfrm>
            <a:off x="4572000" y="1540954"/>
            <a:ext cx="2557849" cy="4824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8F55F1-DB37-726A-D258-596507318FA1}"/>
              </a:ext>
            </a:extLst>
          </p:cNvPr>
          <p:cNvSpPr/>
          <p:nvPr/>
        </p:nvSpPr>
        <p:spPr>
          <a:xfrm>
            <a:off x="4784435" y="4178353"/>
            <a:ext cx="1992069" cy="49539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38BD91A-878C-6924-4398-CC064F423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504" y="4057565"/>
            <a:ext cx="2367496" cy="796103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13C05A1-7E49-3E75-DC51-13CF56526E93}"/>
              </a:ext>
            </a:extLst>
          </p:cNvPr>
          <p:cNvCxnSpPr>
            <a:cxnSpLocks/>
          </p:cNvCxnSpPr>
          <p:nvPr/>
        </p:nvCxnSpPr>
        <p:spPr>
          <a:xfrm flipV="1">
            <a:off x="3915641" y="1855795"/>
            <a:ext cx="1160318" cy="28387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71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85D42-AE19-A0CE-BD61-2476FA812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D2C6D-5883-942B-F52D-BCD660D07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Rarely is there true “failure of antimicrobials” when patient is on targeted therapy guided by cultures and susceptibilities.</a:t>
            </a:r>
          </a:p>
          <a:p>
            <a:r>
              <a:rPr lang="en-US" dirty="0"/>
              <a:t>Lack of source control. </a:t>
            </a:r>
            <a:r>
              <a:rPr lang="en-US" dirty="0">
                <a:solidFill>
                  <a:srgbClr val="00B050"/>
                </a:solidFill>
              </a:rPr>
              <a:t>(Needs surgery/intervention.)</a:t>
            </a:r>
            <a:endParaRPr lang="en-US" dirty="0"/>
          </a:p>
          <a:p>
            <a:r>
              <a:rPr lang="en-US" dirty="0"/>
              <a:t>Failure of absorption. </a:t>
            </a:r>
            <a:r>
              <a:rPr lang="en-US" dirty="0">
                <a:solidFill>
                  <a:srgbClr val="00B050"/>
                </a:solidFill>
              </a:rPr>
              <a:t>(GI tract issue, or FQ and TC don’t mix with cations.)</a:t>
            </a:r>
            <a:endParaRPr lang="en-US" dirty="0"/>
          </a:p>
          <a:p>
            <a:r>
              <a:rPr lang="en-US" dirty="0"/>
              <a:t>Failure of dosing: weight, tissue type, renal function. </a:t>
            </a:r>
            <a:r>
              <a:rPr lang="en-US" dirty="0">
                <a:solidFill>
                  <a:srgbClr val="00B050"/>
                </a:solidFill>
              </a:rPr>
              <a:t>(Beta lactams and TMP-SMX frequently underdosed.)</a:t>
            </a:r>
            <a:endParaRPr lang="en-US" dirty="0"/>
          </a:p>
          <a:p>
            <a:r>
              <a:rPr lang="en-US" dirty="0"/>
              <a:t>Failure of tissue penetration. </a:t>
            </a:r>
            <a:r>
              <a:rPr lang="en-US" dirty="0">
                <a:solidFill>
                  <a:srgbClr val="00B050"/>
                </a:solidFill>
              </a:rPr>
              <a:t>(CNS, prostate, pancreas.)</a:t>
            </a:r>
            <a:endParaRPr lang="en-US" dirty="0"/>
          </a:p>
          <a:p>
            <a:r>
              <a:rPr lang="en-US" dirty="0"/>
              <a:t>Failure of the immune system. </a:t>
            </a:r>
            <a:r>
              <a:rPr lang="en-US" dirty="0">
                <a:solidFill>
                  <a:srgbClr val="00B050"/>
                </a:solidFill>
              </a:rPr>
              <a:t>(Overactive may need steroids; underactive needs stimulation, expect some form of IRIS afterwards.)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72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Duration of Therapy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>
                <a:solidFill>
                  <a:srgbClr val="008000"/>
                </a:solidFill>
              </a:rPr>
              <a:t>Simple infections: cellulitis, CAP, simple UTI </a:t>
            </a:r>
            <a:r>
              <a:rPr lang="en-GB" dirty="0">
                <a:solidFill>
                  <a:srgbClr val="008000"/>
                </a:solidFill>
                <a:sym typeface="Wingdings"/>
              </a:rPr>
              <a:t> 3-5 days</a:t>
            </a:r>
          </a:p>
          <a:p>
            <a:r>
              <a:rPr lang="en-GB" dirty="0">
                <a:solidFill>
                  <a:srgbClr val="008000"/>
                </a:solidFill>
                <a:sym typeface="Wingdings"/>
              </a:rPr>
              <a:t>Surgical infections after source control  3-5 days</a:t>
            </a:r>
          </a:p>
          <a:p>
            <a:r>
              <a:rPr lang="en-GB" dirty="0">
                <a:solidFill>
                  <a:schemeClr val="accent3"/>
                </a:solidFill>
                <a:sym typeface="Wingdings"/>
              </a:rPr>
              <a:t>Simple infections taking a little longer to respond  7 days</a:t>
            </a:r>
          </a:p>
          <a:p>
            <a:r>
              <a:rPr lang="en-GB" dirty="0">
                <a:solidFill>
                  <a:schemeClr val="accent3"/>
                </a:solidFill>
                <a:sym typeface="Wingdings"/>
              </a:rPr>
              <a:t>Gram negative infection including </a:t>
            </a:r>
            <a:r>
              <a:rPr lang="en-GB" dirty="0" err="1">
                <a:solidFill>
                  <a:schemeClr val="accent3"/>
                </a:solidFill>
                <a:sym typeface="Wingdings"/>
              </a:rPr>
              <a:t>bacteremia</a:t>
            </a:r>
            <a:r>
              <a:rPr lang="en-GB" dirty="0">
                <a:solidFill>
                  <a:schemeClr val="accent3"/>
                </a:solidFill>
                <a:sym typeface="Wingdings"/>
              </a:rPr>
              <a:t>  7 days</a:t>
            </a:r>
          </a:p>
          <a:p>
            <a:r>
              <a:rPr lang="en-GB" dirty="0">
                <a:solidFill>
                  <a:schemeClr val="accent3"/>
                </a:solidFill>
                <a:sym typeface="Wingdings"/>
              </a:rPr>
              <a:t>HAP/VAP  7 days</a:t>
            </a:r>
          </a:p>
          <a:p>
            <a:r>
              <a:rPr lang="en-GB" dirty="0">
                <a:solidFill>
                  <a:schemeClr val="accent6"/>
                </a:solidFill>
                <a:sym typeface="Wingdings"/>
              </a:rPr>
              <a:t>Gram positive </a:t>
            </a:r>
            <a:r>
              <a:rPr lang="en-GB" dirty="0" err="1">
                <a:solidFill>
                  <a:schemeClr val="accent6"/>
                </a:solidFill>
                <a:sym typeface="Wingdings"/>
              </a:rPr>
              <a:t>bacteremia</a:t>
            </a:r>
            <a:r>
              <a:rPr lang="en-GB" dirty="0">
                <a:solidFill>
                  <a:schemeClr val="accent6"/>
                </a:solidFill>
                <a:sym typeface="Wingdings"/>
              </a:rPr>
              <a:t>, uncomplicated  10-14 day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  <a:sym typeface="Wingdings"/>
              </a:rPr>
              <a:t>s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Staph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  <a:sym typeface="Wingdings"/>
              </a:rPr>
              <a:t>aureus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  <a:sym typeface="Wingdings"/>
              </a:rPr>
              <a:t>bacteremia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, complicated  4 weeks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Joint infections  2-4 weeks</a:t>
            </a:r>
          </a:p>
          <a:p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  <a:sym typeface="Wingdings"/>
              </a:rPr>
              <a:t>Large abscesses/empyema  3-6 weeks</a:t>
            </a:r>
          </a:p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sym typeface="Wingdings"/>
              </a:rPr>
              <a:t>Deep-seated infections (bone, brain, heart, vascular)  6 weeks</a:t>
            </a:r>
          </a:p>
          <a:p>
            <a:r>
              <a:rPr lang="en-GB" dirty="0">
                <a:solidFill>
                  <a:srgbClr val="953735"/>
                </a:solidFill>
                <a:sym typeface="Wingdings"/>
              </a:rPr>
              <a:t>Hardware intact infections  6 weeks + suppression</a:t>
            </a:r>
          </a:p>
          <a:p>
            <a:r>
              <a:rPr lang="en-GB" dirty="0">
                <a:sym typeface="Wingdings"/>
              </a:rPr>
              <a:t>Candida infections  usually twice a long as treatment for bacterial infection of the same clinical syndrome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7: Be able to set a duration of therapy.</a:t>
            </a:r>
          </a:p>
        </p:txBody>
      </p:sp>
    </p:spTree>
    <p:extLst>
      <p:ext uri="{BB962C8B-B14F-4D97-AF65-F5344CB8AC3E}">
        <p14:creationId xmlns:p14="http://schemas.microsoft.com/office/powerpoint/2010/main" val="154171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IV to PO Equivalents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IV </a:t>
            </a:r>
            <a:r>
              <a:rPr lang="en-GB" dirty="0">
                <a:solidFill>
                  <a:schemeClr val="accent4"/>
                </a:solidFill>
              </a:rPr>
              <a:t>Linezolid 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8064A2"/>
                </a:solidFill>
              </a:rPr>
              <a:t>Doxy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cycline</a:t>
            </a:r>
            <a:r>
              <a:rPr lang="en-GB" dirty="0"/>
              <a:t> 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7F7F7F"/>
                </a:solidFill>
              </a:rPr>
              <a:t>Macrolide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8064A2"/>
                </a:solidFill>
              </a:rPr>
              <a:t>TMP</a:t>
            </a:r>
            <a:r>
              <a:rPr lang="en-GB" dirty="0"/>
              <a:t>-</a:t>
            </a:r>
            <a:r>
              <a:rPr lang="en-GB" dirty="0">
                <a:solidFill>
                  <a:schemeClr val="accent2"/>
                </a:solidFill>
              </a:rPr>
              <a:t>SMX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C0504D"/>
                </a:solidFill>
              </a:rPr>
              <a:t>Quinolone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Clindamycin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metronidazole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3366FF"/>
                </a:solidFill>
              </a:rPr>
              <a:t>Azole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8064A2"/>
                </a:solidFill>
              </a:rPr>
              <a:t>Linezolid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8064A2"/>
                </a:solidFill>
              </a:rPr>
              <a:t>Doxy</a:t>
            </a:r>
            <a:r>
              <a:rPr lang="en-GB" dirty="0">
                <a:solidFill>
                  <a:srgbClr val="7F7F7F"/>
                </a:solidFill>
              </a:rPr>
              <a:t>cycline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7F7F7F"/>
                </a:solidFill>
              </a:rPr>
              <a:t>Macrolide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8064A2"/>
                </a:solidFill>
              </a:rPr>
              <a:t>TMP</a:t>
            </a:r>
            <a:r>
              <a:rPr lang="en-GB" dirty="0"/>
              <a:t>-</a:t>
            </a:r>
            <a:r>
              <a:rPr lang="en-GB" dirty="0">
                <a:solidFill>
                  <a:srgbClr val="C0504D"/>
                </a:solidFill>
              </a:rPr>
              <a:t>SMX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C0504D"/>
                </a:solidFill>
              </a:rPr>
              <a:t>Quinolone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984807"/>
                </a:solidFill>
              </a:rPr>
              <a:t>Clindamycin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984807"/>
                </a:solidFill>
              </a:rPr>
              <a:t>metronidazole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3366FF"/>
                </a:solidFill>
              </a:rPr>
              <a:t>Azole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8: Navigate transition from IV to PO therapy.</a:t>
            </a:r>
          </a:p>
        </p:txBody>
      </p:sp>
    </p:spTree>
    <p:extLst>
      <p:ext uri="{BB962C8B-B14F-4D97-AF65-F5344CB8AC3E}">
        <p14:creationId xmlns:p14="http://schemas.microsoft.com/office/powerpoint/2010/main" val="5358892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IV to PO Equivalents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IV </a:t>
            </a:r>
            <a:r>
              <a:rPr lang="en-GB" dirty="0">
                <a:solidFill>
                  <a:schemeClr val="accent4"/>
                </a:solidFill>
              </a:rPr>
              <a:t>Linezolid 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8064A2"/>
                </a:solidFill>
              </a:rPr>
              <a:t>Doxy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cycline</a:t>
            </a:r>
            <a:r>
              <a:rPr lang="en-GB" dirty="0"/>
              <a:t> 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7F7F7F"/>
                </a:solidFill>
              </a:rPr>
              <a:t>Macrolide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8064A2"/>
                </a:solidFill>
              </a:rPr>
              <a:t>TMP</a:t>
            </a:r>
            <a:r>
              <a:rPr lang="en-GB" dirty="0"/>
              <a:t>-</a:t>
            </a:r>
            <a:r>
              <a:rPr lang="en-GB" dirty="0">
                <a:solidFill>
                  <a:schemeClr val="accent2"/>
                </a:solidFill>
              </a:rPr>
              <a:t>SMX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C0504D"/>
                </a:solidFill>
              </a:rPr>
              <a:t>Quinolone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Clindamycin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metronidazole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3366FF"/>
                </a:solidFill>
              </a:rPr>
              <a:t>Azole</a:t>
            </a:r>
          </a:p>
          <a:p>
            <a:endParaRPr lang="en-GB" dirty="0">
              <a:solidFill>
                <a:srgbClr val="3366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ln>
            <a:solidFill>
              <a:srgbClr val="FF0000"/>
            </a:solidFill>
          </a:ln>
          <a:effectLst>
            <a:glow rad="101600">
              <a:srgbClr val="FF0000">
                <a:alpha val="75000"/>
              </a:srgbClr>
            </a:glow>
          </a:effectLst>
        </p:spPr>
        <p:txBody>
          <a:bodyPr/>
          <a:lstStyle/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8064A2"/>
                </a:solidFill>
              </a:rPr>
              <a:t>Linezolid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8064A2"/>
                </a:solidFill>
              </a:rPr>
              <a:t>Doxy</a:t>
            </a:r>
            <a:r>
              <a:rPr lang="en-GB" dirty="0">
                <a:solidFill>
                  <a:srgbClr val="7F7F7F"/>
                </a:solidFill>
              </a:rPr>
              <a:t>cycline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7F7F7F"/>
                </a:solidFill>
              </a:rPr>
              <a:t>Macrolide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8064A2"/>
                </a:solidFill>
              </a:rPr>
              <a:t>TMP</a:t>
            </a:r>
            <a:r>
              <a:rPr lang="en-GB" dirty="0"/>
              <a:t>-</a:t>
            </a:r>
            <a:r>
              <a:rPr lang="en-GB" dirty="0">
                <a:solidFill>
                  <a:srgbClr val="C0504D"/>
                </a:solidFill>
              </a:rPr>
              <a:t>SMX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C0504D"/>
                </a:solidFill>
              </a:rPr>
              <a:t>Quinolone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984807"/>
                </a:solidFill>
              </a:rPr>
              <a:t>Clindamycin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984807"/>
                </a:solidFill>
              </a:rPr>
              <a:t>metronidazole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3366FF"/>
                </a:solidFill>
              </a:rPr>
              <a:t>Azole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8: Navigate transition from IV to PO therapy.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26727" y="1219323"/>
            <a:ext cx="124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Preferred</a:t>
            </a:r>
          </a:p>
        </p:txBody>
      </p:sp>
    </p:spTree>
    <p:extLst>
      <p:ext uri="{BB962C8B-B14F-4D97-AF65-F5344CB8AC3E}">
        <p14:creationId xmlns:p14="http://schemas.microsoft.com/office/powerpoint/2010/main" val="34622463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hosts get which infections?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sz="5100" dirty="0"/>
              <a:t>Spectrum of hosts:</a:t>
            </a:r>
          </a:p>
          <a:p>
            <a:pPr lvl="1"/>
            <a:r>
              <a:rPr lang="en-GB" sz="4000" dirty="0" err="1">
                <a:solidFill>
                  <a:srgbClr val="008000"/>
                </a:solidFill>
              </a:rPr>
              <a:t>Immunocompetent</a:t>
            </a:r>
            <a:endParaRPr lang="en-GB" sz="4000" dirty="0">
              <a:solidFill>
                <a:srgbClr val="008000"/>
              </a:solidFill>
            </a:endParaRPr>
          </a:p>
          <a:p>
            <a:pPr lvl="1"/>
            <a:r>
              <a:rPr lang="en-GB" sz="4000" dirty="0">
                <a:solidFill>
                  <a:schemeClr val="accent3"/>
                </a:solidFill>
              </a:rPr>
              <a:t>Chronic medical conditions </a:t>
            </a:r>
            <a:r>
              <a:rPr lang="en-GB" sz="4000" dirty="0">
                <a:solidFill>
                  <a:schemeClr val="accent3"/>
                </a:solidFill>
                <a:sym typeface="Wingdings"/>
              </a:rPr>
              <a:t> chronic inflammation</a:t>
            </a:r>
            <a:endParaRPr lang="en-GB" sz="4000" dirty="0">
              <a:solidFill>
                <a:schemeClr val="accent3"/>
              </a:solidFill>
            </a:endParaRPr>
          </a:p>
          <a:p>
            <a:pPr lvl="1"/>
            <a:r>
              <a:rPr lang="en-GB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Comorbid conditions directly affecting the immune system</a:t>
            </a:r>
          </a:p>
          <a:p>
            <a:pPr lvl="1"/>
            <a:r>
              <a:rPr lang="en-GB" sz="4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Endogenous </a:t>
            </a:r>
            <a:r>
              <a:rPr lang="en-GB" sz="40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immunocompromise</a:t>
            </a:r>
            <a:endParaRPr lang="en-GB" sz="4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GB" sz="4000" dirty="0">
                <a:solidFill>
                  <a:schemeClr val="accent2"/>
                </a:solidFill>
              </a:rPr>
              <a:t>Exogenous </a:t>
            </a:r>
            <a:r>
              <a:rPr lang="en-GB" sz="4000" dirty="0" err="1">
                <a:solidFill>
                  <a:schemeClr val="accent2"/>
                </a:solidFill>
              </a:rPr>
              <a:t>immunocompromise</a:t>
            </a:r>
            <a:endParaRPr lang="en-GB" sz="400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73073"/>
          </a:xfrm>
        </p:spPr>
        <p:txBody>
          <a:bodyPr>
            <a:noAutofit/>
          </a:bodyPr>
          <a:lstStyle/>
          <a:p>
            <a:r>
              <a:rPr lang="en-GB" sz="1600" u="sng" dirty="0">
                <a:solidFill>
                  <a:srgbClr val="000000"/>
                </a:solidFill>
              </a:rPr>
              <a:t>Common Organisms</a:t>
            </a:r>
          </a:p>
          <a:p>
            <a:r>
              <a:rPr lang="en-GB" sz="1600" u="sng" dirty="0">
                <a:solidFill>
                  <a:srgbClr val="000000"/>
                </a:solidFill>
              </a:rPr>
              <a:t>Opportunistic Organisms</a:t>
            </a:r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Pneumocystis</a:t>
            </a:r>
          </a:p>
          <a:p>
            <a:pPr lvl="1"/>
            <a:r>
              <a:rPr lang="en-GB" sz="1400" dirty="0" err="1">
                <a:solidFill>
                  <a:schemeClr val="accent4"/>
                </a:solidFill>
              </a:rPr>
              <a:t>Nocardia</a:t>
            </a:r>
            <a:endParaRPr lang="en-GB" sz="1400" dirty="0">
              <a:solidFill>
                <a:schemeClr val="accent4"/>
              </a:solidFill>
            </a:endParaRPr>
          </a:p>
          <a:p>
            <a:pPr lvl="1"/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Moulds (</a:t>
            </a:r>
            <a:r>
              <a:rPr lang="en-GB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aspergillus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mucor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Endemic fungi</a:t>
            </a:r>
          </a:p>
          <a:p>
            <a:pPr lvl="1"/>
            <a:r>
              <a:rPr lang="en-GB" sz="1400" dirty="0">
                <a:solidFill>
                  <a:srgbClr val="008000"/>
                </a:solidFill>
              </a:rPr>
              <a:t>Herpes viruses</a:t>
            </a:r>
          </a:p>
          <a:p>
            <a:pPr lvl="1"/>
            <a:r>
              <a:rPr lang="en-GB" sz="1400" dirty="0">
                <a:solidFill>
                  <a:srgbClr val="FC0280"/>
                </a:solidFill>
              </a:rPr>
              <a:t>Mycobacteria</a:t>
            </a:r>
          </a:p>
          <a:p>
            <a:pPr lvl="1"/>
            <a:r>
              <a:rPr lang="en-GB" sz="1400" dirty="0">
                <a:solidFill>
                  <a:schemeClr val="accent6"/>
                </a:solidFill>
              </a:rPr>
              <a:t>Toxoplasma</a:t>
            </a:r>
            <a:endParaRPr lang="en-GB" sz="1600" dirty="0">
              <a:solidFill>
                <a:schemeClr val="accent6"/>
              </a:solidFill>
            </a:endParaRPr>
          </a:p>
          <a:p>
            <a:r>
              <a:rPr lang="en-GB" sz="1600" u="sng" dirty="0">
                <a:solidFill>
                  <a:srgbClr val="000000"/>
                </a:solidFill>
              </a:rPr>
              <a:t>Resistant Organisms</a:t>
            </a:r>
          </a:p>
          <a:p>
            <a:endParaRPr lang="en-GB" sz="1600" u="sng" dirty="0">
              <a:solidFill>
                <a:srgbClr val="000000"/>
              </a:solidFill>
            </a:endParaRPr>
          </a:p>
          <a:p>
            <a:pPr lvl="1"/>
            <a:r>
              <a:rPr lang="en-GB" sz="1400" dirty="0">
                <a:solidFill>
                  <a:schemeClr val="accent4">
                    <a:lumMod val="75000"/>
                  </a:schemeClr>
                </a:solidFill>
              </a:rPr>
              <a:t>MRSA</a:t>
            </a:r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Pseudomonas</a:t>
            </a:r>
          </a:p>
          <a:p>
            <a:pPr lvl="1"/>
            <a:r>
              <a:rPr lang="en-GB" sz="1400" dirty="0">
                <a:solidFill>
                  <a:schemeClr val="accent4"/>
                </a:solidFill>
              </a:rPr>
              <a:t>VRE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(vancomycin resistant enterococcus)</a:t>
            </a:r>
            <a:endParaRPr lang="en-GB" sz="1400" dirty="0"/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ESBL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(extended spectrum beta lactamase)</a:t>
            </a:r>
            <a:endParaRPr lang="en-GB" sz="1400" dirty="0"/>
          </a:p>
          <a:p>
            <a:pPr lvl="1"/>
            <a:r>
              <a:rPr lang="en-GB" sz="1400" dirty="0" err="1">
                <a:solidFill>
                  <a:srgbClr val="C0504D"/>
                </a:solidFill>
              </a:rPr>
              <a:t>AmpC</a:t>
            </a:r>
            <a:r>
              <a:rPr lang="en-GB" sz="1400" dirty="0">
                <a:solidFill>
                  <a:srgbClr val="C0504D"/>
                </a:solidFill>
              </a:rPr>
              <a:t>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(resistant to ceftriaxone and pip-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tazo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rgbClr val="C0504D"/>
                </a:solidFill>
              </a:rPr>
              <a:t>CRE/CPO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(resistant to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carbapenems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400" dirty="0"/>
          </a:p>
          <a:p>
            <a:pPr lvl="1"/>
            <a:r>
              <a:rPr lang="en-GB" sz="1400" dirty="0">
                <a:solidFill>
                  <a:srgbClr val="558ED5"/>
                </a:solidFill>
              </a:rPr>
              <a:t>Non-</a:t>
            </a:r>
            <a:r>
              <a:rPr lang="en-GB" sz="1400" dirty="0" err="1">
                <a:solidFill>
                  <a:srgbClr val="558ED5"/>
                </a:solidFill>
              </a:rPr>
              <a:t>albicans</a:t>
            </a:r>
            <a:r>
              <a:rPr lang="en-GB" sz="1400" dirty="0">
                <a:solidFill>
                  <a:srgbClr val="558ED5"/>
                </a:solidFill>
              </a:rPr>
              <a:t> Candida species</a:t>
            </a:r>
          </a:p>
          <a:p>
            <a:endParaRPr lang="en-GB" sz="1600" dirty="0">
              <a:solidFill>
                <a:schemeClr val="accent6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971636" y="1847273"/>
            <a:ext cx="676564" cy="5080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156364" y="1928092"/>
            <a:ext cx="577272" cy="1085272"/>
          </a:xfrm>
          <a:prstGeom prst="straightConnector1">
            <a:avLst/>
          </a:prstGeom>
          <a:ln>
            <a:solidFill>
              <a:schemeClr val="accent3"/>
            </a:solidFill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56364" y="3013364"/>
            <a:ext cx="877454" cy="1477818"/>
          </a:xfrm>
          <a:prstGeom prst="straightConnector1">
            <a:avLst/>
          </a:prstGeom>
          <a:ln>
            <a:solidFill>
              <a:srgbClr val="9BBB59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207164" y="1928092"/>
            <a:ext cx="577272" cy="1939635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156364" y="3867727"/>
            <a:ext cx="785091" cy="623455"/>
          </a:xfrm>
          <a:prstGeom prst="straightConnector1">
            <a:avLst/>
          </a:prstGeom>
          <a:ln>
            <a:solidFill>
              <a:srgbClr val="FAC09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890818" y="3013364"/>
            <a:ext cx="1143000" cy="1731818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075545" y="3659909"/>
            <a:ext cx="958273" cy="1881909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075545" y="4618182"/>
            <a:ext cx="958273" cy="923636"/>
          </a:xfrm>
          <a:prstGeom prst="straightConnector1">
            <a:avLst/>
          </a:prstGeom>
          <a:ln>
            <a:solidFill>
              <a:srgbClr val="C0504D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20357060">
            <a:off x="5023846" y="4622071"/>
            <a:ext cx="165556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</a:rPr>
              <a:t>Vanc</a:t>
            </a:r>
            <a:r>
              <a:rPr lang="en-GB" sz="1000" dirty="0">
                <a:solidFill>
                  <a:schemeClr val="bg1"/>
                </a:solidFill>
              </a:rPr>
              <a:t> + </a:t>
            </a:r>
            <a:r>
              <a:rPr lang="en-GB" sz="1000" dirty="0" err="1">
                <a:solidFill>
                  <a:schemeClr val="bg1"/>
                </a:solidFill>
              </a:rPr>
              <a:t>cefepime</a:t>
            </a:r>
            <a:r>
              <a:rPr lang="en-GB" sz="1000" dirty="0">
                <a:solidFill>
                  <a:schemeClr val="bg1"/>
                </a:solidFill>
              </a:rPr>
              <a:t>/ pip-</a:t>
            </a:r>
            <a:r>
              <a:rPr lang="en-GB" sz="1000" dirty="0" err="1">
                <a:solidFill>
                  <a:schemeClr val="bg1"/>
                </a:solidFill>
              </a:rPr>
              <a:t>tazo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721312">
            <a:off x="5815226" y="3506020"/>
            <a:ext cx="831273" cy="307777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linezolid</a:t>
            </a:r>
          </a:p>
        </p:txBody>
      </p:sp>
      <p:sp>
        <p:nvSpPr>
          <p:cNvPr id="9" name="TextBox 8"/>
          <p:cNvSpPr txBox="1"/>
          <p:nvPr/>
        </p:nvSpPr>
        <p:spPr>
          <a:xfrm rot="562833">
            <a:off x="6338211" y="6424222"/>
            <a:ext cx="985981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Tri-azoles</a:t>
            </a:r>
          </a:p>
        </p:txBody>
      </p:sp>
      <p:sp>
        <p:nvSpPr>
          <p:cNvPr id="11" name="TextBox 10"/>
          <p:cNvSpPr txBox="1"/>
          <p:nvPr/>
        </p:nvSpPr>
        <p:spPr>
          <a:xfrm rot="20910850">
            <a:off x="5823668" y="5972275"/>
            <a:ext cx="107950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quinolones</a:t>
            </a:r>
          </a:p>
        </p:txBody>
      </p:sp>
      <p:sp>
        <p:nvSpPr>
          <p:cNvPr id="19" name="TextBox 18"/>
          <p:cNvSpPr txBox="1"/>
          <p:nvPr/>
        </p:nvSpPr>
        <p:spPr>
          <a:xfrm rot="20986482">
            <a:off x="5676526" y="2322793"/>
            <a:ext cx="99291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TMP-SMX</a:t>
            </a:r>
          </a:p>
        </p:txBody>
      </p:sp>
      <p:sp>
        <p:nvSpPr>
          <p:cNvPr id="21" name="TextBox 20"/>
          <p:cNvSpPr txBox="1"/>
          <p:nvPr/>
        </p:nvSpPr>
        <p:spPr>
          <a:xfrm rot="20986482">
            <a:off x="5237948" y="3820655"/>
            <a:ext cx="99291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TMP-SMX</a:t>
            </a:r>
          </a:p>
        </p:txBody>
      </p:sp>
      <p:sp>
        <p:nvSpPr>
          <p:cNvPr id="23" name="TextBox 22"/>
          <p:cNvSpPr txBox="1"/>
          <p:nvPr/>
        </p:nvSpPr>
        <p:spPr>
          <a:xfrm rot="721312">
            <a:off x="5241452" y="2438468"/>
            <a:ext cx="831273" cy="307777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linezolid</a:t>
            </a:r>
          </a:p>
        </p:txBody>
      </p:sp>
      <p:sp>
        <p:nvSpPr>
          <p:cNvPr id="27" name="TextBox 26"/>
          <p:cNvSpPr txBox="1"/>
          <p:nvPr/>
        </p:nvSpPr>
        <p:spPr>
          <a:xfrm rot="20910850">
            <a:off x="5367842" y="5452709"/>
            <a:ext cx="110959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quinolones</a:t>
            </a:r>
          </a:p>
        </p:txBody>
      </p:sp>
      <p:sp>
        <p:nvSpPr>
          <p:cNvPr id="28" name="TextBox 27"/>
          <p:cNvSpPr txBox="1"/>
          <p:nvPr/>
        </p:nvSpPr>
        <p:spPr>
          <a:xfrm rot="20986482">
            <a:off x="5307377" y="4452205"/>
            <a:ext cx="99291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TMP-SMX</a:t>
            </a:r>
          </a:p>
        </p:txBody>
      </p:sp>
      <p:sp>
        <p:nvSpPr>
          <p:cNvPr id="29" name="TextBox 28"/>
          <p:cNvSpPr txBox="1"/>
          <p:nvPr/>
        </p:nvSpPr>
        <p:spPr>
          <a:xfrm rot="20986482">
            <a:off x="6269725" y="5431002"/>
            <a:ext cx="99291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TMP-SMX</a:t>
            </a:r>
          </a:p>
        </p:txBody>
      </p:sp>
      <p:sp>
        <p:nvSpPr>
          <p:cNvPr id="30" name="TextBox 29"/>
          <p:cNvSpPr txBox="1"/>
          <p:nvPr/>
        </p:nvSpPr>
        <p:spPr>
          <a:xfrm rot="20986482">
            <a:off x="6785613" y="5952462"/>
            <a:ext cx="99291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TMP-SMX</a:t>
            </a:r>
          </a:p>
        </p:txBody>
      </p:sp>
      <p:sp>
        <p:nvSpPr>
          <p:cNvPr id="31" name="TextBox 30"/>
          <p:cNvSpPr txBox="1"/>
          <p:nvPr/>
        </p:nvSpPr>
        <p:spPr>
          <a:xfrm rot="20910850">
            <a:off x="6393855" y="3381398"/>
            <a:ext cx="110959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quinolones</a:t>
            </a:r>
          </a:p>
        </p:txBody>
      </p:sp>
      <p:sp>
        <p:nvSpPr>
          <p:cNvPr id="32" name="TextBox 31"/>
          <p:cNvSpPr txBox="1"/>
          <p:nvPr/>
        </p:nvSpPr>
        <p:spPr>
          <a:xfrm rot="562833">
            <a:off x="5492495" y="2866628"/>
            <a:ext cx="985981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Tri-azoles</a:t>
            </a:r>
          </a:p>
        </p:txBody>
      </p:sp>
      <p:sp>
        <p:nvSpPr>
          <p:cNvPr id="33" name="TextBox 32"/>
          <p:cNvSpPr txBox="1"/>
          <p:nvPr/>
        </p:nvSpPr>
        <p:spPr>
          <a:xfrm rot="721312">
            <a:off x="6507366" y="5096940"/>
            <a:ext cx="831273" cy="307777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linezolid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02436" y="1237918"/>
            <a:ext cx="5103215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Doxycycline for zoonosis, spirochetes, malaria, etc.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3: Appreciate broad spectrum antimicrobial coverage.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5C6964-F8B3-30A2-5BF0-F9443806CEB5}"/>
              </a:ext>
            </a:extLst>
          </p:cNvPr>
          <p:cNvSpPr txBox="1"/>
          <p:nvPr/>
        </p:nvSpPr>
        <p:spPr>
          <a:xfrm rot="721312">
            <a:off x="5904083" y="4598574"/>
            <a:ext cx="831273" cy="307777"/>
          </a:xfrm>
          <a:prstGeom prst="rect">
            <a:avLst/>
          </a:prstGeom>
          <a:solidFill>
            <a:srgbClr val="000090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linezolid</a:t>
            </a:r>
          </a:p>
        </p:txBody>
      </p:sp>
      <p:sp>
        <p:nvSpPr>
          <p:cNvPr id="25" name="TextBox 24"/>
          <p:cNvSpPr txBox="1"/>
          <p:nvPr/>
        </p:nvSpPr>
        <p:spPr>
          <a:xfrm rot="20910850">
            <a:off x="5942171" y="4598574"/>
            <a:ext cx="1109590" cy="30777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quinolones</a:t>
            </a:r>
          </a:p>
        </p:txBody>
      </p:sp>
    </p:spTree>
    <p:extLst>
      <p:ext uri="{BB962C8B-B14F-4D97-AF65-F5344CB8AC3E}">
        <p14:creationId xmlns:p14="http://schemas.microsoft.com/office/powerpoint/2010/main" val="27974643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5C495-1F63-AE80-E5F5-584DEA8D7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13D6A-5A08-EE7B-4AA7-4A757ED9B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IV to PO Equivalents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99D58-B4C8-DED1-EE47-BACE3DBF8B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IV </a:t>
            </a:r>
            <a:r>
              <a:rPr lang="en-GB" dirty="0">
                <a:solidFill>
                  <a:schemeClr val="accent4"/>
                </a:solidFill>
              </a:rPr>
              <a:t>Linezolid 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8064A2"/>
                </a:solidFill>
              </a:rPr>
              <a:t>Doxy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cycline</a:t>
            </a:r>
            <a:r>
              <a:rPr lang="en-GB" dirty="0"/>
              <a:t> 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7F7F7F"/>
                </a:solidFill>
              </a:rPr>
              <a:t>Macrolide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8064A2"/>
                </a:solidFill>
              </a:rPr>
              <a:t>TMP</a:t>
            </a:r>
            <a:r>
              <a:rPr lang="en-GB" dirty="0"/>
              <a:t>-</a:t>
            </a:r>
            <a:r>
              <a:rPr lang="en-GB" dirty="0">
                <a:solidFill>
                  <a:schemeClr val="accent2"/>
                </a:solidFill>
              </a:rPr>
              <a:t>SMX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C0504D"/>
                </a:solidFill>
              </a:rPr>
              <a:t>Quinolone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Clindamycin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metronidazole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3366FF"/>
                </a:solidFill>
              </a:rPr>
              <a:t>Azole</a:t>
            </a:r>
          </a:p>
          <a:p>
            <a:endParaRPr lang="en-GB" dirty="0">
              <a:solidFill>
                <a:srgbClr val="C0504D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ECA73C-937D-461A-E10F-7E2D2AA9A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30618"/>
          </a:xfrm>
          <a:ln>
            <a:solidFill>
              <a:srgbClr val="FF0000"/>
            </a:solidFill>
          </a:ln>
          <a:effectLst>
            <a:glow rad="101600">
              <a:srgbClr val="FF0000">
                <a:alpha val="75000"/>
              </a:srgbClr>
            </a:glow>
          </a:effectLst>
        </p:spPr>
        <p:txBody>
          <a:bodyPr/>
          <a:lstStyle/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8064A2"/>
                </a:solidFill>
              </a:rPr>
              <a:t>Linezolid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8064A2"/>
                </a:solidFill>
              </a:rPr>
              <a:t>Doxy</a:t>
            </a:r>
            <a:r>
              <a:rPr lang="en-GB" dirty="0">
                <a:solidFill>
                  <a:srgbClr val="7F7F7F"/>
                </a:solidFill>
              </a:rPr>
              <a:t>cycline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7F7F7F"/>
                </a:solidFill>
              </a:rPr>
              <a:t>Macrolide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8064A2"/>
                </a:solidFill>
              </a:rPr>
              <a:t>TMP</a:t>
            </a:r>
            <a:r>
              <a:rPr lang="en-GB" dirty="0"/>
              <a:t>-</a:t>
            </a:r>
            <a:r>
              <a:rPr lang="en-GB" dirty="0">
                <a:solidFill>
                  <a:srgbClr val="C0504D"/>
                </a:solidFill>
              </a:rPr>
              <a:t>SMX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C0504D"/>
                </a:solidFill>
              </a:rPr>
              <a:t>Quinolone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984807"/>
                </a:solidFill>
              </a:rPr>
              <a:t>Clindamycin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984807"/>
                </a:solidFill>
              </a:rPr>
              <a:t>metronidazole</a:t>
            </a:r>
          </a:p>
          <a:p>
            <a:pPr marL="0" indent="0">
              <a:buNone/>
            </a:pPr>
            <a:r>
              <a:rPr lang="en-GB" dirty="0"/>
              <a:t>= PO </a:t>
            </a:r>
            <a:r>
              <a:rPr lang="en-GB" dirty="0">
                <a:solidFill>
                  <a:srgbClr val="3366FF"/>
                </a:solidFill>
              </a:rPr>
              <a:t>Azole</a:t>
            </a:r>
          </a:p>
          <a:p>
            <a:pPr marL="0" indent="0">
              <a:buNone/>
            </a:pPr>
            <a:endParaRPr lang="en-GB" dirty="0">
              <a:solidFill>
                <a:srgbClr val="C0504D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2D1986-2D32-17B1-1998-8CB984AB8532}"/>
              </a:ext>
            </a:extLst>
          </p:cNvPr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8: Navigate transition from IV to PO therapy.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C320F3-3DEF-F63D-3ED4-460BE16E8136}"/>
              </a:ext>
            </a:extLst>
          </p:cNvPr>
          <p:cNvSpPr txBox="1"/>
          <p:nvPr/>
        </p:nvSpPr>
        <p:spPr>
          <a:xfrm>
            <a:off x="6026727" y="1219323"/>
            <a:ext cx="124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Preferred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2D98A3-DD45-D8F3-D987-E929F2C45850}"/>
              </a:ext>
            </a:extLst>
          </p:cNvPr>
          <p:cNvSpPr txBox="1"/>
          <p:nvPr/>
        </p:nvSpPr>
        <p:spPr>
          <a:xfrm>
            <a:off x="4648200" y="5638677"/>
            <a:ext cx="4139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Why don’t we use these as empiric antimicrobials in the inpatient setting?</a:t>
            </a:r>
          </a:p>
        </p:txBody>
      </p:sp>
    </p:spTree>
    <p:extLst>
      <p:ext uri="{BB962C8B-B14F-4D97-AF65-F5344CB8AC3E}">
        <p14:creationId xmlns:p14="http://schemas.microsoft.com/office/powerpoint/2010/main" val="36471866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11F9B-3CF7-6759-499F-7D2EEC82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for cell wall inhibitors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522FC-661E-5CC0-4698-AD4D4F9F1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patients are septic, with high burden of infection, or with disseminated infection, cell wall/cell membrane inhibitors (beta lactams, vancomycin, daptomycin) are more bactericidal.  </a:t>
            </a:r>
          </a:p>
        </p:txBody>
      </p:sp>
    </p:spTree>
    <p:extLst>
      <p:ext uri="{BB962C8B-B14F-4D97-AF65-F5344CB8AC3E}">
        <p14:creationId xmlns:p14="http://schemas.microsoft.com/office/powerpoint/2010/main" val="14604229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IV to PO Equivalents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2400" dirty="0"/>
              <a:t>IV </a:t>
            </a:r>
            <a:r>
              <a:rPr lang="en-GB" sz="2400" dirty="0">
                <a:solidFill>
                  <a:schemeClr val="accent4"/>
                </a:solidFill>
              </a:rPr>
              <a:t>Linezolid </a:t>
            </a:r>
          </a:p>
          <a:p>
            <a:r>
              <a:rPr lang="en-GB" sz="2400" dirty="0"/>
              <a:t>IV </a:t>
            </a:r>
            <a:r>
              <a:rPr lang="en-GB" sz="2400" dirty="0">
                <a:solidFill>
                  <a:srgbClr val="8064A2"/>
                </a:solidFill>
              </a:rPr>
              <a:t>Doxy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</a:rPr>
              <a:t>cycline</a:t>
            </a:r>
            <a:r>
              <a:rPr lang="en-GB" sz="2400" dirty="0"/>
              <a:t> </a:t>
            </a:r>
          </a:p>
          <a:p>
            <a:r>
              <a:rPr lang="en-GB" sz="2400" dirty="0"/>
              <a:t>IV </a:t>
            </a:r>
            <a:r>
              <a:rPr lang="en-GB" sz="2400" dirty="0">
                <a:solidFill>
                  <a:srgbClr val="7F7F7F"/>
                </a:solidFill>
              </a:rPr>
              <a:t>Macrolide</a:t>
            </a:r>
          </a:p>
          <a:p>
            <a:r>
              <a:rPr lang="en-GB" sz="2400" dirty="0"/>
              <a:t>IV </a:t>
            </a:r>
            <a:r>
              <a:rPr lang="en-GB" sz="2400" dirty="0">
                <a:solidFill>
                  <a:srgbClr val="8064A2"/>
                </a:solidFill>
              </a:rPr>
              <a:t>TMP</a:t>
            </a:r>
            <a:r>
              <a:rPr lang="en-GB" sz="2400" dirty="0"/>
              <a:t>-</a:t>
            </a:r>
            <a:r>
              <a:rPr lang="en-GB" sz="2400" dirty="0">
                <a:solidFill>
                  <a:schemeClr val="accent2"/>
                </a:solidFill>
              </a:rPr>
              <a:t>SMX</a:t>
            </a:r>
          </a:p>
          <a:p>
            <a:r>
              <a:rPr lang="en-GB" sz="2400" dirty="0"/>
              <a:t>IV </a:t>
            </a:r>
            <a:r>
              <a:rPr lang="en-GB" sz="2400" dirty="0">
                <a:solidFill>
                  <a:srgbClr val="C0504D"/>
                </a:solidFill>
              </a:rPr>
              <a:t>Quinolone</a:t>
            </a:r>
          </a:p>
          <a:p>
            <a:r>
              <a:rPr lang="en-GB" sz="2400" dirty="0"/>
              <a:t>IV 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Clindamycin</a:t>
            </a:r>
          </a:p>
          <a:p>
            <a:r>
              <a:rPr lang="en-GB" sz="2400" dirty="0"/>
              <a:t>IV 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metronidazole</a:t>
            </a:r>
          </a:p>
          <a:p>
            <a:r>
              <a:rPr lang="en-GB" sz="2400" dirty="0"/>
              <a:t>IV </a:t>
            </a:r>
            <a:r>
              <a:rPr lang="en-GB" sz="2400" dirty="0">
                <a:solidFill>
                  <a:srgbClr val="3366FF"/>
                </a:solidFill>
              </a:rPr>
              <a:t>Azole</a:t>
            </a:r>
          </a:p>
          <a:p>
            <a:pPr marL="0" indent="0">
              <a:buNone/>
            </a:pPr>
            <a:endParaRPr lang="en-GB" sz="2200" dirty="0"/>
          </a:p>
          <a:p>
            <a:r>
              <a:rPr lang="en-GB" dirty="0"/>
              <a:t>IV </a:t>
            </a:r>
            <a:r>
              <a:rPr lang="en-GB" dirty="0">
                <a:solidFill>
                  <a:schemeClr val="accent4"/>
                </a:solidFill>
              </a:rPr>
              <a:t>ampicillin</a:t>
            </a:r>
          </a:p>
          <a:p>
            <a:r>
              <a:rPr lang="en-GB" dirty="0"/>
              <a:t>IV </a:t>
            </a:r>
            <a:r>
              <a:rPr lang="en-GB" dirty="0">
                <a:solidFill>
                  <a:srgbClr val="8064A2"/>
                </a:solidFill>
              </a:rPr>
              <a:t>amp</a:t>
            </a:r>
            <a:r>
              <a:rPr lang="en-GB" dirty="0"/>
              <a:t>-</a:t>
            </a:r>
            <a:r>
              <a:rPr lang="en-GB" dirty="0" err="1">
                <a:solidFill>
                  <a:schemeClr val="accent2"/>
                </a:solidFill>
              </a:rPr>
              <a:t>sul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bactam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IV </a:t>
            </a:r>
            <a:r>
              <a:rPr lang="en-GB" dirty="0" err="1">
                <a:solidFill>
                  <a:schemeClr val="accent4"/>
                </a:solidFill>
              </a:rPr>
              <a:t>cefazolin</a:t>
            </a:r>
            <a:endParaRPr lang="en-GB" dirty="0">
              <a:solidFill>
                <a:schemeClr val="accent4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IV </a:t>
            </a:r>
            <a:r>
              <a:rPr lang="en-GB" dirty="0">
                <a:solidFill>
                  <a:schemeClr val="accent4"/>
                </a:solidFill>
              </a:rPr>
              <a:t>ceftri</a:t>
            </a:r>
            <a:r>
              <a:rPr lang="en-GB" dirty="0">
                <a:solidFill>
                  <a:schemeClr val="accent2"/>
                </a:solidFill>
              </a:rPr>
              <a:t>axone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400" dirty="0"/>
              <a:t>= PO </a:t>
            </a:r>
            <a:r>
              <a:rPr lang="en-GB" sz="2400" dirty="0">
                <a:solidFill>
                  <a:srgbClr val="8064A2"/>
                </a:solidFill>
              </a:rPr>
              <a:t>Linezolid</a:t>
            </a:r>
          </a:p>
          <a:p>
            <a:pPr marL="0" indent="0">
              <a:buNone/>
            </a:pPr>
            <a:r>
              <a:rPr lang="en-GB" sz="2400" dirty="0"/>
              <a:t>= PO </a:t>
            </a:r>
            <a:r>
              <a:rPr lang="en-GB" sz="2400" dirty="0">
                <a:solidFill>
                  <a:srgbClr val="8064A2"/>
                </a:solidFill>
              </a:rPr>
              <a:t>Doxy</a:t>
            </a:r>
            <a:r>
              <a:rPr lang="en-GB" sz="2400" dirty="0">
                <a:solidFill>
                  <a:srgbClr val="7F7F7F"/>
                </a:solidFill>
              </a:rPr>
              <a:t>cycline</a:t>
            </a:r>
          </a:p>
          <a:p>
            <a:pPr marL="0" indent="0">
              <a:buNone/>
            </a:pPr>
            <a:r>
              <a:rPr lang="en-GB" sz="2400" dirty="0"/>
              <a:t>= PO </a:t>
            </a:r>
            <a:r>
              <a:rPr lang="en-GB" sz="2400" dirty="0">
                <a:solidFill>
                  <a:srgbClr val="7F7F7F"/>
                </a:solidFill>
              </a:rPr>
              <a:t>Macrolide</a:t>
            </a:r>
          </a:p>
          <a:p>
            <a:pPr marL="0" indent="0">
              <a:buNone/>
            </a:pPr>
            <a:r>
              <a:rPr lang="en-GB" sz="2400" dirty="0"/>
              <a:t>= PO </a:t>
            </a:r>
            <a:r>
              <a:rPr lang="en-GB" sz="2400" dirty="0">
                <a:solidFill>
                  <a:srgbClr val="8064A2"/>
                </a:solidFill>
              </a:rPr>
              <a:t>TMP</a:t>
            </a:r>
            <a:r>
              <a:rPr lang="en-GB" sz="2400" dirty="0"/>
              <a:t>-</a:t>
            </a:r>
            <a:r>
              <a:rPr lang="en-GB" sz="2400" dirty="0">
                <a:solidFill>
                  <a:srgbClr val="C0504D"/>
                </a:solidFill>
              </a:rPr>
              <a:t>SMX</a:t>
            </a:r>
          </a:p>
          <a:p>
            <a:pPr marL="0" indent="0">
              <a:buNone/>
            </a:pPr>
            <a:r>
              <a:rPr lang="en-GB" sz="2400" dirty="0"/>
              <a:t>= PO </a:t>
            </a:r>
            <a:r>
              <a:rPr lang="en-GB" sz="2400" dirty="0">
                <a:solidFill>
                  <a:srgbClr val="C0504D"/>
                </a:solidFill>
              </a:rPr>
              <a:t>Quinolone</a:t>
            </a:r>
          </a:p>
          <a:p>
            <a:pPr marL="0" indent="0">
              <a:buNone/>
            </a:pPr>
            <a:r>
              <a:rPr lang="en-GB" sz="2400" dirty="0"/>
              <a:t>= PO </a:t>
            </a:r>
            <a:r>
              <a:rPr lang="en-GB" sz="2400" dirty="0">
                <a:solidFill>
                  <a:srgbClr val="984807"/>
                </a:solidFill>
              </a:rPr>
              <a:t>Clindamycin</a:t>
            </a:r>
          </a:p>
          <a:p>
            <a:pPr marL="0" indent="0">
              <a:buNone/>
            </a:pPr>
            <a:r>
              <a:rPr lang="en-GB" sz="2400" dirty="0"/>
              <a:t>= PO </a:t>
            </a:r>
            <a:r>
              <a:rPr lang="en-GB" sz="2400" dirty="0">
                <a:solidFill>
                  <a:srgbClr val="984807"/>
                </a:solidFill>
              </a:rPr>
              <a:t>metronidazole</a:t>
            </a:r>
          </a:p>
          <a:p>
            <a:pPr marL="0" indent="0">
              <a:buNone/>
            </a:pPr>
            <a:r>
              <a:rPr lang="en-GB" sz="2400" dirty="0"/>
              <a:t>= PO </a:t>
            </a:r>
            <a:r>
              <a:rPr lang="en-GB" sz="2400" dirty="0">
                <a:solidFill>
                  <a:srgbClr val="3366FF"/>
                </a:solidFill>
              </a:rPr>
              <a:t>Azole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dirty="0"/>
              <a:t>PO </a:t>
            </a:r>
            <a:r>
              <a:rPr lang="en-GB" dirty="0">
                <a:solidFill>
                  <a:srgbClr val="8064A2"/>
                </a:solidFill>
              </a:rPr>
              <a:t>amoxicillin</a:t>
            </a:r>
          </a:p>
          <a:p>
            <a:pPr marL="0" indent="0">
              <a:buNone/>
            </a:pPr>
            <a:r>
              <a:rPr lang="en-GB" dirty="0"/>
              <a:t>PO</a:t>
            </a:r>
            <a:r>
              <a:rPr lang="en-GB" dirty="0">
                <a:solidFill>
                  <a:schemeClr val="accent4"/>
                </a:solidFill>
              </a:rPr>
              <a:t> </a:t>
            </a:r>
            <a:r>
              <a:rPr lang="en-GB" dirty="0" err="1">
                <a:solidFill>
                  <a:schemeClr val="accent4"/>
                </a:solidFill>
              </a:rPr>
              <a:t>amox</a:t>
            </a:r>
            <a:r>
              <a:rPr lang="en-GB" dirty="0" err="1"/>
              <a:t>-</a:t>
            </a:r>
            <a:r>
              <a:rPr lang="en-GB" dirty="0" err="1">
                <a:solidFill>
                  <a:schemeClr val="accent2"/>
                </a:solidFill>
              </a:rPr>
              <a:t>cl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av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</a:rPr>
              <a:t>PO </a:t>
            </a:r>
            <a:r>
              <a:rPr lang="en-GB" dirty="0" err="1">
                <a:solidFill>
                  <a:schemeClr val="accent4"/>
                </a:solidFill>
              </a:rPr>
              <a:t>cefadroxil</a:t>
            </a:r>
            <a:r>
              <a:rPr lang="en-GB" dirty="0">
                <a:solidFill>
                  <a:srgbClr val="000000"/>
                </a:solidFill>
              </a:rPr>
              <a:t> or </a:t>
            </a:r>
            <a:r>
              <a:rPr lang="en-GB" dirty="0">
                <a:solidFill>
                  <a:srgbClr val="8064A2"/>
                </a:solidFill>
              </a:rPr>
              <a:t>cephalexin</a:t>
            </a:r>
          </a:p>
          <a:p>
            <a:pPr marL="0" indent="0">
              <a:buNone/>
            </a:pPr>
            <a:r>
              <a:rPr lang="en-GB" strike="sngStrike" dirty="0"/>
              <a:t>PO</a:t>
            </a:r>
            <a:r>
              <a:rPr lang="en-GB" strike="sngStrike" dirty="0">
                <a:solidFill>
                  <a:schemeClr val="accent4"/>
                </a:solidFill>
              </a:rPr>
              <a:t> </a:t>
            </a:r>
            <a:r>
              <a:rPr lang="en-GB" strike="sngStrike" dirty="0" err="1">
                <a:solidFill>
                  <a:schemeClr val="accent4"/>
                </a:solidFill>
              </a:rPr>
              <a:t>Cefpo</a:t>
            </a:r>
            <a:r>
              <a:rPr lang="en-GB" strike="sngStrike" dirty="0" err="1">
                <a:solidFill>
                  <a:schemeClr val="accent2"/>
                </a:solidFill>
              </a:rPr>
              <a:t>doxime</a:t>
            </a:r>
            <a:r>
              <a:rPr lang="en-GB" strike="sngStrike" dirty="0"/>
              <a:t> or </a:t>
            </a:r>
            <a:r>
              <a:rPr lang="en-GB" strike="sngStrike" dirty="0" err="1">
                <a:solidFill>
                  <a:srgbClr val="8064A2"/>
                </a:solidFill>
              </a:rPr>
              <a:t>cef</a:t>
            </a:r>
            <a:r>
              <a:rPr lang="en-GB" strike="sngStrike" dirty="0" err="1">
                <a:solidFill>
                  <a:srgbClr val="C0504D"/>
                </a:solidFill>
              </a:rPr>
              <a:t>denir</a:t>
            </a:r>
            <a:endParaRPr lang="en-GB" strike="sngStrike" dirty="0">
              <a:solidFill>
                <a:srgbClr val="C0504D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8: Navigate transition from IV to PO therapy. </a:t>
            </a:r>
          </a:p>
        </p:txBody>
      </p:sp>
    </p:spTree>
    <p:extLst>
      <p:ext uri="{BB962C8B-B14F-4D97-AF65-F5344CB8AC3E}">
        <p14:creationId xmlns:p14="http://schemas.microsoft.com/office/powerpoint/2010/main" val="14069745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 Coverage Based on Organism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357255" cy="4525963"/>
          </a:xfrm>
        </p:spPr>
        <p:txBody>
          <a:bodyPr/>
          <a:lstStyle/>
          <a:p>
            <a:r>
              <a:rPr lang="en-GB" dirty="0">
                <a:solidFill>
                  <a:schemeClr val="accent4"/>
                </a:solidFill>
              </a:rPr>
              <a:t>GAS, GBS, MSSA </a:t>
            </a:r>
            <a:r>
              <a:rPr lang="en-GB" dirty="0">
                <a:solidFill>
                  <a:schemeClr val="bg1"/>
                </a:solidFill>
              </a:rPr>
              <a:t>space space</a:t>
            </a:r>
            <a:endParaRPr lang="en-GB" dirty="0">
              <a:solidFill>
                <a:schemeClr val="accent4"/>
              </a:solidFill>
            </a:endParaRPr>
          </a:p>
          <a:p>
            <a:r>
              <a:rPr lang="en-GB" dirty="0">
                <a:solidFill>
                  <a:schemeClr val="accent4"/>
                </a:solidFill>
              </a:rPr>
              <a:t>MSSA/MRSA, deep</a:t>
            </a:r>
          </a:p>
          <a:p>
            <a:r>
              <a:rPr lang="en-GB" dirty="0">
                <a:solidFill>
                  <a:schemeClr val="accent2"/>
                </a:solidFill>
              </a:rPr>
              <a:t>Pseudomonas</a:t>
            </a:r>
          </a:p>
          <a:p>
            <a:endParaRPr lang="en-GB" dirty="0">
              <a:solidFill>
                <a:schemeClr val="accent2"/>
              </a:solidFill>
            </a:endParaRPr>
          </a:p>
          <a:p>
            <a:r>
              <a:rPr lang="en-GB" dirty="0">
                <a:solidFill>
                  <a:schemeClr val="accent2"/>
                </a:solidFill>
              </a:rPr>
              <a:t>Enteric Gram Negatives</a:t>
            </a:r>
          </a:p>
          <a:p>
            <a:r>
              <a:rPr lang="en-GB" dirty="0">
                <a:solidFill>
                  <a:srgbClr val="000000"/>
                </a:solidFill>
              </a:rPr>
              <a:t>Mixed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>
                <a:solidFill>
                  <a:schemeClr val="accent4"/>
                </a:solidFill>
              </a:rPr>
              <a:t>GPC </a:t>
            </a:r>
            <a:r>
              <a:rPr lang="en-GB" dirty="0"/>
              <a:t>and</a:t>
            </a:r>
            <a:r>
              <a:rPr lang="en-GB" dirty="0">
                <a:solidFill>
                  <a:schemeClr val="accent2"/>
                </a:solidFill>
              </a:rPr>
              <a:t> GNRs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144826" y="1600200"/>
            <a:ext cx="5022265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</a:rPr>
              <a:t>&gt; IV </a:t>
            </a:r>
            <a:r>
              <a:rPr lang="en-GB" dirty="0" err="1">
                <a:solidFill>
                  <a:schemeClr val="accent4"/>
                </a:solidFill>
              </a:rPr>
              <a:t>cefazolin</a:t>
            </a:r>
            <a:r>
              <a:rPr lang="en-GB" dirty="0">
                <a:solidFill>
                  <a:schemeClr val="accent4"/>
                </a:solidFill>
              </a:rPr>
              <a:t> </a:t>
            </a:r>
            <a:r>
              <a:rPr lang="en-GB" dirty="0">
                <a:sym typeface="Wingdings"/>
              </a:rPr>
              <a:t></a:t>
            </a:r>
            <a:r>
              <a:rPr lang="en-GB" dirty="0">
                <a:solidFill>
                  <a:srgbClr val="000000"/>
                </a:solidFill>
              </a:rPr>
              <a:t> PO </a:t>
            </a:r>
            <a:r>
              <a:rPr lang="en-GB" dirty="0" err="1">
                <a:solidFill>
                  <a:schemeClr val="accent4"/>
                </a:solidFill>
              </a:rPr>
              <a:t>cefadroxil</a:t>
            </a:r>
            <a:r>
              <a:rPr lang="en-GB" dirty="0">
                <a:solidFill>
                  <a:srgbClr val="000000"/>
                </a:solidFill>
              </a:rPr>
              <a:t> or </a:t>
            </a:r>
            <a:r>
              <a:rPr lang="en-GB" dirty="0">
                <a:solidFill>
                  <a:srgbClr val="8064A2"/>
                </a:solidFill>
              </a:rPr>
              <a:t>cephalexin</a:t>
            </a:r>
          </a:p>
          <a:p>
            <a:pPr marL="0" indent="0">
              <a:buNone/>
            </a:pPr>
            <a:r>
              <a:rPr lang="en-GB" dirty="0"/>
              <a:t>&gt; PO </a:t>
            </a:r>
            <a:r>
              <a:rPr lang="en-GB" dirty="0">
                <a:solidFill>
                  <a:srgbClr val="8064A2"/>
                </a:solidFill>
              </a:rPr>
              <a:t>Linezolid </a:t>
            </a:r>
            <a:r>
              <a:rPr lang="en-GB" dirty="0"/>
              <a:t>or</a:t>
            </a:r>
            <a:r>
              <a:rPr lang="en-GB" dirty="0">
                <a:solidFill>
                  <a:srgbClr val="8064A2"/>
                </a:solidFill>
              </a:rPr>
              <a:t> </a:t>
            </a:r>
            <a:r>
              <a:rPr lang="en-GB" dirty="0"/>
              <a:t>PO </a:t>
            </a:r>
            <a:r>
              <a:rPr lang="en-GB" dirty="0">
                <a:solidFill>
                  <a:srgbClr val="8064A2"/>
                </a:solidFill>
              </a:rPr>
              <a:t>TMP</a:t>
            </a:r>
            <a:r>
              <a:rPr lang="en-GB" dirty="0"/>
              <a:t>-</a:t>
            </a:r>
            <a:r>
              <a:rPr lang="en-GB" dirty="0">
                <a:solidFill>
                  <a:srgbClr val="C0504D"/>
                </a:solidFill>
              </a:rPr>
              <a:t>SMX</a:t>
            </a:r>
          </a:p>
          <a:p>
            <a:pPr marL="0" indent="0">
              <a:buNone/>
            </a:pPr>
            <a:r>
              <a:rPr lang="en-GB" dirty="0"/>
              <a:t>&gt; PO</a:t>
            </a:r>
            <a:r>
              <a:rPr lang="en-GB" dirty="0">
                <a:solidFill>
                  <a:schemeClr val="accent2"/>
                </a:solidFill>
              </a:rPr>
              <a:t> Quinolone</a:t>
            </a:r>
          </a:p>
          <a:p>
            <a:pPr marL="0" indent="0">
              <a:buNone/>
            </a:pPr>
            <a:endParaRPr lang="en-GB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dirty="0"/>
              <a:t>&gt; PO</a:t>
            </a:r>
            <a:r>
              <a:rPr lang="en-GB" dirty="0">
                <a:solidFill>
                  <a:schemeClr val="accent4"/>
                </a:solidFill>
              </a:rPr>
              <a:t> </a:t>
            </a:r>
            <a:r>
              <a:rPr lang="en-GB" dirty="0" err="1">
                <a:solidFill>
                  <a:schemeClr val="accent4"/>
                </a:solidFill>
              </a:rPr>
              <a:t>amox</a:t>
            </a:r>
            <a:r>
              <a:rPr lang="en-GB" dirty="0" err="1"/>
              <a:t>-</a:t>
            </a:r>
            <a:r>
              <a:rPr lang="en-GB" dirty="0" err="1">
                <a:solidFill>
                  <a:schemeClr val="accent2"/>
                </a:solidFill>
              </a:rPr>
              <a:t>cl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av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dirty="0"/>
              <a:t>or PO</a:t>
            </a:r>
            <a:r>
              <a:rPr lang="en-GB" dirty="0">
                <a:solidFill>
                  <a:schemeClr val="accent2"/>
                </a:solidFill>
              </a:rPr>
              <a:t> Quinolone</a:t>
            </a:r>
          </a:p>
          <a:p>
            <a:pPr marL="0" indent="0">
              <a:buNone/>
            </a:pPr>
            <a:r>
              <a:rPr lang="en-GB" dirty="0"/>
              <a:t>   or PO </a:t>
            </a:r>
            <a:r>
              <a:rPr lang="en-GB" dirty="0">
                <a:solidFill>
                  <a:srgbClr val="8064A2"/>
                </a:solidFill>
              </a:rPr>
              <a:t>TMP</a:t>
            </a:r>
            <a:r>
              <a:rPr lang="en-GB" dirty="0"/>
              <a:t>-</a:t>
            </a:r>
            <a:r>
              <a:rPr lang="en-GB" dirty="0">
                <a:solidFill>
                  <a:srgbClr val="C0504D"/>
                </a:solidFill>
              </a:rPr>
              <a:t>SMX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dirty="0">
              <a:solidFill>
                <a:srgbClr val="000000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50569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Practice Pearls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107616"/>
          </a:xfrm>
        </p:spPr>
        <p:txBody>
          <a:bodyPr>
            <a:normAutofit fontScale="47500" lnSpcReduction="20000"/>
          </a:bodyPr>
          <a:lstStyle/>
          <a:p>
            <a:r>
              <a:rPr lang="en-US" sz="4200" dirty="0"/>
              <a:t>“Correlate clinically”: All diagnoses correspond to a </a:t>
            </a:r>
            <a:r>
              <a:rPr lang="en-US" sz="4200" b="1" dirty="0"/>
              <a:t>clinical syndrome</a:t>
            </a:r>
            <a:r>
              <a:rPr lang="en-US" sz="4200" dirty="0"/>
              <a:t>; this is true for a diagnosis of infection as well. Don’t treat just data findings.</a:t>
            </a:r>
          </a:p>
          <a:p>
            <a:r>
              <a:rPr lang="en-US" sz="4200" dirty="0"/>
              <a:t>Infections are a </a:t>
            </a:r>
            <a:r>
              <a:rPr lang="en-US" sz="4200" dirty="0" err="1"/>
              <a:t>dysbiosis</a:t>
            </a:r>
            <a:r>
              <a:rPr lang="en-US" sz="4200" dirty="0"/>
              <a:t> between a host and pathogens.</a:t>
            </a:r>
          </a:p>
          <a:p>
            <a:r>
              <a:rPr lang="en-US" sz="4200" dirty="0"/>
              <a:t>Source control, time, and the immune system treat 90%-95% of the infection; antimicrobials only treat 5-10%.</a:t>
            </a:r>
          </a:p>
          <a:p>
            <a:r>
              <a:rPr lang="en-US" sz="4200" dirty="0"/>
              <a:t>Antimicrobials are not benign; they are chemo-therapy against populations of infectious organisms. Be judicious with chemo-therapy.</a:t>
            </a:r>
          </a:p>
          <a:p>
            <a:r>
              <a:rPr lang="en-US" sz="4200" dirty="0"/>
              <a:t>Check renal function (creatinine clearance) and make sure renal dosing is appropriate.</a:t>
            </a:r>
          </a:p>
          <a:p>
            <a:r>
              <a:rPr lang="en-US" sz="4200" dirty="0"/>
              <a:t>Stewardship involves diagnostic and antimicrobial stewardship practices.</a:t>
            </a:r>
          </a:p>
          <a:p>
            <a:r>
              <a:rPr lang="en-US" sz="4200" dirty="0"/>
              <a:t>Diagnostic stewardship means don’t get too creative. (Everything is possible; a lot of things are not probable.)</a:t>
            </a:r>
          </a:p>
          <a:p>
            <a:r>
              <a:rPr lang="en-US" sz="4200" dirty="0"/>
              <a:t>Antimicrobial stewardship requires courage.</a:t>
            </a:r>
          </a:p>
          <a:p>
            <a:r>
              <a:rPr lang="en-US" sz="4200" dirty="0"/>
              <a:t>Learn to become comfortable with the uncomfortable. </a:t>
            </a:r>
          </a:p>
          <a:p>
            <a:r>
              <a:rPr lang="en-US" sz="4200" dirty="0"/>
              <a:t>ID is not just bugs and drugs; it’s about understanding the story that the data and symptomatology is telling you.</a:t>
            </a:r>
          </a:p>
          <a:p>
            <a:r>
              <a:rPr lang="en-US" sz="4200" dirty="0"/>
              <a:t>Don’t treat asymptomatic bacteriuria. *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6444862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9: Appreciate additional clinical pearls relevant to ID.</a:t>
            </a:r>
          </a:p>
        </p:txBody>
      </p:sp>
    </p:spTree>
    <p:extLst>
      <p:ext uri="{BB962C8B-B14F-4D97-AF65-F5344CB8AC3E}">
        <p14:creationId xmlns:p14="http://schemas.microsoft.com/office/powerpoint/2010/main" val="70611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Inpatient Concerns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Fevers – 38.1 C or higher on multiple, accurate measurements</a:t>
            </a:r>
          </a:p>
          <a:p>
            <a:pPr lvl="1"/>
            <a:r>
              <a:rPr lang="en-US" dirty="0"/>
              <a:t>Drugs/toxins (</a:t>
            </a:r>
            <a:r>
              <a:rPr lang="en-US" dirty="0" err="1"/>
              <a:t>precedex</a:t>
            </a:r>
            <a:r>
              <a:rPr lang="en-US" dirty="0"/>
              <a:t>), AI, thyroid, malignancy, autoimmune, CNS processes</a:t>
            </a:r>
          </a:p>
          <a:p>
            <a:r>
              <a:rPr lang="en-US" dirty="0"/>
              <a:t>Leukocytosis – WBC &gt; 12 or consistent change &gt; 3 is concerning if there are new symptoms</a:t>
            </a:r>
          </a:p>
          <a:p>
            <a:r>
              <a:rPr lang="en-US" dirty="0"/>
              <a:t>Hypotension/shock/tachycardia – broad differential</a:t>
            </a:r>
          </a:p>
          <a:p>
            <a:pPr lvl="1"/>
            <a:r>
              <a:rPr lang="en-US" dirty="0"/>
              <a:t>Septic, cardiogenic, anaphylactic, neurogenic, obstructive shock</a:t>
            </a:r>
          </a:p>
          <a:p>
            <a:pPr lvl="1"/>
            <a:r>
              <a:rPr lang="en-US" dirty="0" err="1"/>
              <a:t>Endocrinopathy</a:t>
            </a:r>
            <a:r>
              <a:rPr lang="en-US" dirty="0"/>
              <a:t> – AI, thyroid</a:t>
            </a:r>
          </a:p>
          <a:p>
            <a:r>
              <a:rPr lang="en-US" dirty="0"/>
              <a:t>Encephalopathy – unlikely UTI; </a:t>
            </a:r>
            <a:r>
              <a:rPr lang="en-US" dirty="0" err="1"/>
              <a:t>cefepime</a:t>
            </a:r>
            <a:r>
              <a:rPr lang="en-US" dirty="0"/>
              <a:t> toxicity in CKD patients</a:t>
            </a:r>
          </a:p>
          <a:p>
            <a:r>
              <a:rPr lang="en-US" dirty="0"/>
              <a:t>Ground glass opacities – broad differential</a:t>
            </a:r>
          </a:p>
          <a:p>
            <a:r>
              <a:rPr lang="en-US" dirty="0"/>
              <a:t>Rash – question “bilateral cellulitis”, rash in a specific shape</a:t>
            </a:r>
          </a:p>
          <a:p>
            <a:r>
              <a:rPr lang="en-US" dirty="0">
                <a:solidFill>
                  <a:srgbClr val="FF0000"/>
                </a:solidFill>
              </a:rPr>
              <a:t>In isolation or combo of &lt; 3, any of the above is unlikely to be driven by infection (except in immunocompromised patients).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9: Appreciate additional clinical pearls relevant to ID.</a:t>
            </a:r>
          </a:p>
        </p:txBody>
      </p:sp>
    </p:spTree>
    <p:extLst>
      <p:ext uri="{BB962C8B-B14F-4D97-AF65-F5344CB8AC3E}">
        <p14:creationId xmlns:p14="http://schemas.microsoft.com/office/powerpoint/2010/main" val="99451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Inpatient Concerns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Fevers – 38.1 C or higher on multiple, accurate measurements</a:t>
            </a:r>
          </a:p>
          <a:p>
            <a:pPr lvl="1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Drugs/toxins (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precedex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), AI, thyroid, malignancy, autoimmune, CNS processes</a:t>
            </a:r>
          </a:p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Leukocytosis – WBC &gt; 12 or consistent change &gt; 3 is concerning if there are new symptoms</a:t>
            </a:r>
          </a:p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Hypotension/shock/tachycardia – broad differential</a:t>
            </a:r>
          </a:p>
          <a:p>
            <a:pPr lvl="1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Septic, cardiogenic, anaphylactic, neurogenic, obstructive shock</a:t>
            </a:r>
          </a:p>
          <a:p>
            <a:pPr lvl="1"/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Endocrinopathy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AI, thyroid</a:t>
            </a:r>
          </a:p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Encephalopathy – unlikely UTI;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cefepime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toxicity in CKD patients</a:t>
            </a:r>
          </a:p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Ground glass opacities – broad differential</a:t>
            </a:r>
          </a:p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Rash – question “bilateral cellulitis”, rash in a specific shape</a:t>
            </a:r>
          </a:p>
          <a:p>
            <a:r>
              <a:rPr lang="en-US" dirty="0">
                <a:solidFill>
                  <a:srgbClr val="FF0000"/>
                </a:solidFill>
              </a:rPr>
              <a:t>In isolation or combo of &lt; 3, any of the above is unlikely to be driven by infection (except in </a:t>
            </a:r>
            <a:r>
              <a:rPr lang="en-US" dirty="0" err="1">
                <a:solidFill>
                  <a:srgbClr val="FF0000"/>
                </a:solidFill>
              </a:rPr>
              <a:t>immunocompromised</a:t>
            </a:r>
            <a:r>
              <a:rPr lang="en-US" dirty="0">
                <a:solidFill>
                  <a:srgbClr val="FF0000"/>
                </a:solidFill>
              </a:rPr>
              <a:t> patients).</a:t>
            </a:r>
          </a:p>
          <a:p>
            <a:r>
              <a:rPr lang="en-US" dirty="0">
                <a:solidFill>
                  <a:srgbClr val="FF0000"/>
                </a:solidFill>
              </a:rPr>
              <a:t>A diagnosis must fit a clinical syndrome. Look for signs and symptoms. “Correlate clinically.”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6430818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Objective 9: Appreciate additional clinical pearls relevant to ID.</a:t>
            </a:r>
          </a:p>
        </p:txBody>
      </p:sp>
    </p:spTree>
    <p:extLst>
      <p:ext uri="{BB962C8B-B14F-4D97-AF65-F5344CB8AC3E}">
        <p14:creationId xmlns:p14="http://schemas.microsoft.com/office/powerpoint/2010/main" val="37717112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Questions? Comments? Concerns? Feedback?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591235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st_x0020_Name xmlns="1e4b8c19-7528-4bc4-a3e1-96b236289242"/>
    <TaxCatchAll xmlns="ca5fd80e-f574-42aa-bec0-0d146d76a53a" xsi:nil="true"/>
    <MonthNumber xmlns="1e4b8c19-7528-4bc4-a3e1-96b236289242" xsi:nil="true"/>
    <lcf76f155ced4ddcb4097134ff3c332f xmlns="1e4b8c19-7528-4bc4-a3e1-96b236289242">
      <Terms xmlns="http://schemas.microsoft.com/office/infopath/2007/PartnerControls"/>
    </lcf76f155ced4ddcb4097134ff3c332f>
    <First_x0020_Name xmlns="1e4b8c19-7528-4bc4-a3e1-96b236289242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8D4BB0DD32654BB3EAE67DC51DDA01" ma:contentTypeVersion="22" ma:contentTypeDescription="Create a new document." ma:contentTypeScope="" ma:versionID="969a9e3cd84f749d30e522d5816de949">
  <xsd:schema xmlns:xsd="http://www.w3.org/2001/XMLSchema" xmlns:xs="http://www.w3.org/2001/XMLSchema" xmlns:p="http://schemas.microsoft.com/office/2006/metadata/properties" xmlns:ns2="1e4b8c19-7528-4bc4-a3e1-96b236289242" xmlns:ns3="ca5fd80e-f574-42aa-bec0-0d146d76a53a" targetNamespace="http://schemas.microsoft.com/office/2006/metadata/properties" ma:root="true" ma:fieldsID="9bd7f2778f4ef80de202c2b574465e60" ns2:_="" ns3:_="">
    <xsd:import namespace="1e4b8c19-7528-4bc4-a3e1-96b236289242"/>
    <xsd:import namespace="ca5fd80e-f574-42aa-bec0-0d146d76a5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First_x0020_Name"/>
                <xsd:element ref="ns2:Last_x0020_Name"/>
                <xsd:element ref="ns2:MonthNumb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4b8c19-7528-4bc4-a3e1-96b2362892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e3f6945-edb8-4295-8e61-53a2031b2e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First_x0020_Name" ma:index="27" ma:displayName="First Name" ma:internalName="First_x0020_Name">
      <xsd:simpleType>
        <xsd:restriction base="dms:Text">
          <xsd:maxLength value="255"/>
        </xsd:restriction>
      </xsd:simpleType>
    </xsd:element>
    <xsd:element name="Last_x0020_Name" ma:index="28" ma:displayName="Last Name" ma:internalName="Last_x0020_Name">
      <xsd:simpleType>
        <xsd:restriction base="dms:Text">
          <xsd:maxLength value="255"/>
        </xsd:restriction>
      </xsd:simpleType>
    </xsd:element>
    <xsd:element name="MonthNumber" ma:index="29" nillable="true" ma:displayName="Month Number" ma:format="Dropdown" ma:internalName="MonthNumber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fd80e-f574-42aa-bec0-0d146d76a53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fa1196bb-9139-48bc-9d2b-e8ddb9462658}" ma:internalName="TaxCatchAll" ma:showField="CatchAllData" ma:web="ca5fd80e-f574-42aa-bec0-0d146d76a5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70D0D9-FF57-483F-A59A-F621CEDA9D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024545-B844-44D6-AA9A-2C4C799A026C}">
  <ds:schemaRefs>
    <ds:schemaRef ds:uri="http://schemas.microsoft.com/office/2006/metadata/properties"/>
    <ds:schemaRef ds:uri="http://schemas.microsoft.com/office/infopath/2007/PartnerControls"/>
    <ds:schemaRef ds:uri="1e4b8c19-7528-4bc4-a3e1-96b236289242"/>
    <ds:schemaRef ds:uri="ca5fd80e-f574-42aa-bec0-0d146d76a53a"/>
  </ds:schemaRefs>
</ds:datastoreItem>
</file>

<file path=customXml/itemProps3.xml><?xml version="1.0" encoding="utf-8"?>
<ds:datastoreItem xmlns:ds="http://schemas.openxmlformats.org/officeDocument/2006/customXml" ds:itemID="{7D7EE9E3-8D68-48A7-80F9-CA519C74B1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4b8c19-7528-4bc4-a3e1-96b236289242"/>
    <ds:schemaRef ds:uri="ca5fd80e-f574-42aa-bec0-0d146d76a5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e77fabd-40e5-4335-9d12-298222ec242f}" enabled="1" method="Standard" siteId="{adeadcd2-3aaf-4835-b273-1ebe8a7726f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18732</TotalTime>
  <Words>6828</Words>
  <Application>Microsoft Macintosh PowerPoint</Application>
  <PresentationFormat>On-screen Show (4:3)</PresentationFormat>
  <Paragraphs>1348</Paragraphs>
  <Slides>79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4" baseType="lpstr">
      <vt:lpstr>Aptos</vt:lpstr>
      <vt:lpstr>Arial</vt:lpstr>
      <vt:lpstr>Calibri</vt:lpstr>
      <vt:lpstr>Wingdings</vt:lpstr>
      <vt:lpstr>Office Theme</vt:lpstr>
      <vt:lpstr>Framework for Understanding Clinical Infectious Diseases</vt:lpstr>
      <vt:lpstr>Objectives</vt:lpstr>
      <vt:lpstr>ID as an Art and a Science</vt:lpstr>
      <vt:lpstr>ID as an Art and a Science</vt:lpstr>
      <vt:lpstr>Infectious Disease</vt:lpstr>
      <vt:lpstr>Infectious Disease</vt:lpstr>
      <vt:lpstr>Sepsis</vt:lpstr>
      <vt:lpstr>Definition of “Infection”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Definition of “Infection”</vt:lpstr>
      <vt:lpstr>PowerPoint Presentation</vt:lpstr>
      <vt:lpstr>PowerPoint Presentation</vt:lpstr>
      <vt:lpstr>Definition of “Infection”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singular purpose of antimicrobial therapy?</vt:lpstr>
      <vt:lpstr>Keep in mind</vt:lpstr>
      <vt:lpstr>Keep in mind</vt:lpstr>
      <vt:lpstr>What is the singular purpose of antimicrobial therapy?</vt:lpstr>
      <vt:lpstr>Definition of “Infection”</vt:lpstr>
      <vt:lpstr>Resistant Organisms</vt:lpstr>
      <vt:lpstr>Opportunistic Organisms</vt:lpstr>
      <vt:lpstr>Which hosts get which infections?</vt:lpstr>
      <vt:lpstr>Why is this important?</vt:lpstr>
      <vt:lpstr>Which hosts get which infections?</vt:lpstr>
      <vt:lpstr>Which hosts get which infections?</vt:lpstr>
      <vt:lpstr>What to do?</vt:lpstr>
      <vt:lpstr>Common Organisms</vt:lpstr>
      <vt:lpstr>Treatment</vt:lpstr>
      <vt:lpstr>Organ-based clinical syndromes</vt:lpstr>
      <vt:lpstr>PowerPoint Presentation</vt:lpstr>
      <vt:lpstr>PowerPoint Presentation</vt:lpstr>
      <vt:lpstr>PowerPoint Presentation</vt:lpstr>
      <vt:lpstr>PowerPoint Presentation</vt:lpstr>
      <vt:lpstr>Important Takeaways</vt:lpstr>
      <vt:lpstr>Case #1</vt:lpstr>
      <vt:lpstr>Case #1 – Community Acquired PNA</vt:lpstr>
      <vt:lpstr>Case #2</vt:lpstr>
      <vt:lpstr>Case #2 – CAP in a PLWIH </vt:lpstr>
      <vt:lpstr>Case #3</vt:lpstr>
      <vt:lpstr>Case #3 – Aspiration (not HAP)</vt:lpstr>
      <vt:lpstr>Case #4</vt:lpstr>
      <vt:lpstr>Case #4 – OI in a PLWIH</vt:lpstr>
      <vt:lpstr>Case #4 variation</vt:lpstr>
      <vt:lpstr>Case #4 variation – HF in PLWIH</vt:lpstr>
      <vt:lpstr>Case #5</vt:lpstr>
      <vt:lpstr>Case #5 – HF in a hospitalized pt</vt:lpstr>
      <vt:lpstr>Case #6</vt:lpstr>
      <vt:lpstr>Case #6 – invasive infection w/o sepsis</vt:lpstr>
      <vt:lpstr>Case # 7</vt:lpstr>
      <vt:lpstr>Case # 7 - VAP</vt:lpstr>
      <vt:lpstr>Case #8</vt:lpstr>
      <vt:lpstr>Case #8</vt:lpstr>
      <vt:lpstr>Important Takeaways</vt:lpstr>
      <vt:lpstr>Which hosts get which infections?</vt:lpstr>
      <vt:lpstr>Troubleshooting</vt:lpstr>
      <vt:lpstr>Duration of Therapy</vt:lpstr>
      <vt:lpstr>IV to PO Equivalents</vt:lpstr>
      <vt:lpstr>IV to PO Equivalents</vt:lpstr>
      <vt:lpstr>Which hosts get which infections?</vt:lpstr>
      <vt:lpstr>IV to PO Equivalents</vt:lpstr>
      <vt:lpstr>Preference for cell wall inhibitors</vt:lpstr>
      <vt:lpstr>IV to PO Equivalents</vt:lpstr>
      <vt:lpstr>PO Coverage Based on Organism</vt:lpstr>
      <vt:lpstr>Practice Pearls</vt:lpstr>
      <vt:lpstr>Common Inpatient Concerns</vt:lpstr>
      <vt:lpstr>Common Inpatient Concerns</vt:lpstr>
      <vt:lpstr>Questions? Comments? Concerns? Feedback?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for Understanding Clinical Infectious Diseases</dc:title>
  <dc:creator>Aishan Shi</dc:creator>
  <cp:lastModifiedBy>Ghani, Leith K</cp:lastModifiedBy>
  <cp:revision>58</cp:revision>
  <dcterms:created xsi:type="dcterms:W3CDTF">2025-04-29T02:56:57Z</dcterms:created>
  <dcterms:modified xsi:type="dcterms:W3CDTF">2026-08-04T19:23:10Z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0x010100368D4BB0DD32654BB3EAE67DC51DDA01</vt:lpwstr>
  </property>
  <property fmtid="{D5CDD505-2E9C-101B-9397-08002B2CF9AE}" pid="3" name="MediaServiceImageTags">
    <vt:lpwstr/>
  </property>
</Properties>
</file>