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7"/>
  </p:notesMasterIdLst>
  <p:sldIdLst>
    <p:sldId id="286" r:id="rId5"/>
    <p:sldId id="258" r:id="rId6"/>
    <p:sldId id="262" r:id="rId7"/>
    <p:sldId id="259" r:id="rId8"/>
    <p:sldId id="261" r:id="rId9"/>
    <p:sldId id="264" r:id="rId10"/>
    <p:sldId id="263" r:id="rId11"/>
    <p:sldId id="268" r:id="rId12"/>
    <p:sldId id="269" r:id="rId13"/>
    <p:sldId id="266" r:id="rId14"/>
    <p:sldId id="267" r:id="rId15"/>
    <p:sldId id="265" r:id="rId16"/>
    <p:sldId id="277" r:id="rId17"/>
    <p:sldId id="275" r:id="rId18"/>
    <p:sldId id="270" r:id="rId19"/>
    <p:sldId id="274" r:id="rId20"/>
    <p:sldId id="281" r:id="rId21"/>
    <p:sldId id="257" r:id="rId22"/>
    <p:sldId id="282" r:id="rId23"/>
    <p:sldId id="283" r:id="rId24"/>
    <p:sldId id="284" r:id="rId25"/>
    <p:sldId id="28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8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7A3EB7-9BCF-475F-A033-AF96FECCE427}" v="396" dt="2026-08-04T01:58:19.8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64" autoAdjust="0"/>
    <p:restoredTop sz="94643"/>
  </p:normalViewPr>
  <p:slideViewPr>
    <p:cSldViewPr snapToGrid="0">
      <p:cViewPr varScale="1">
        <p:scale>
          <a:sx n="110" d="100"/>
          <a:sy n="110" d="100"/>
        </p:scale>
        <p:origin x="39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jih Askar" userId="fce18bc7872a981b" providerId="LiveId" clId="{27D0E98B-3D33-4709-9E37-53A07659231D}"/>
    <pc:docChg chg="undo custSel addSld delSld modSld sldOrd">
      <pc:chgData name="Wajih Askar" userId="fce18bc7872a981b" providerId="LiveId" clId="{27D0E98B-3D33-4709-9E37-53A07659231D}" dt="2026-08-04T01:58:44.913" v="6491" actId="20577"/>
      <pc:docMkLst>
        <pc:docMk/>
      </pc:docMkLst>
      <pc:sldChg chg="addSp modSp new mod ord modAnim">
        <pc:chgData name="Wajih Askar" userId="fce18bc7872a981b" providerId="LiveId" clId="{27D0E98B-3D33-4709-9E37-53A07659231D}" dt="2026-08-04T01:44:39.844" v="6434" actId="20577"/>
        <pc:sldMkLst>
          <pc:docMk/>
          <pc:sldMk cId="1275130299" sldId="257"/>
        </pc:sldMkLst>
        <pc:spChg chg="mod">
          <ac:chgData name="Wajih Askar" userId="fce18bc7872a981b" providerId="LiveId" clId="{27D0E98B-3D33-4709-9E37-53A07659231D}" dt="2026-07-28T03:34:14.783" v="5250" actId="20577"/>
          <ac:spMkLst>
            <pc:docMk/>
            <pc:sldMk cId="1275130299" sldId="257"/>
            <ac:spMk id="2" creationId="{75B9DD1A-8FA0-1ED5-F685-D5693DA83736}"/>
          </ac:spMkLst>
        </pc:spChg>
        <pc:spChg chg="mod">
          <ac:chgData name="Wajih Askar" userId="fce18bc7872a981b" providerId="LiveId" clId="{27D0E98B-3D33-4709-9E37-53A07659231D}" dt="2026-07-29T02:54:17.138" v="6288" actId="20577"/>
          <ac:spMkLst>
            <pc:docMk/>
            <pc:sldMk cId="1275130299" sldId="257"/>
            <ac:spMk id="3" creationId="{82560102-1C68-AE9A-E403-463179E1E08D}"/>
          </ac:spMkLst>
        </pc:spChg>
        <pc:spChg chg="add mod">
          <ac:chgData name="Wajih Askar" userId="fce18bc7872a981b" providerId="LiveId" clId="{27D0E98B-3D33-4709-9E37-53A07659231D}" dt="2026-08-04T01:44:39.844" v="6434" actId="20577"/>
          <ac:spMkLst>
            <pc:docMk/>
            <pc:sldMk cId="1275130299" sldId="257"/>
            <ac:spMk id="4" creationId="{7C037C30-48E2-3D72-3646-3CAE1F655077}"/>
          </ac:spMkLst>
        </pc:spChg>
      </pc:sldChg>
      <pc:sldChg chg="addSp modSp new mod modAnim">
        <pc:chgData name="Wajih Askar" userId="fce18bc7872a981b" providerId="LiveId" clId="{27D0E98B-3D33-4709-9E37-53A07659231D}" dt="2026-07-29T02:14:41.411" v="6176" actId="6549"/>
        <pc:sldMkLst>
          <pc:docMk/>
          <pc:sldMk cId="4097603213" sldId="258"/>
        </pc:sldMkLst>
        <pc:spChg chg="mod">
          <ac:chgData name="Wajih Askar" userId="fce18bc7872a981b" providerId="LiveId" clId="{27D0E98B-3D33-4709-9E37-53A07659231D}" dt="2026-07-26T15:46:28.727" v="3430" actId="207"/>
          <ac:spMkLst>
            <pc:docMk/>
            <pc:sldMk cId="4097603213" sldId="258"/>
            <ac:spMk id="2" creationId="{DCB3365E-41E6-4933-CDED-D831090DF679}"/>
          </ac:spMkLst>
        </pc:spChg>
        <pc:spChg chg="mod">
          <ac:chgData name="Wajih Askar" userId="fce18bc7872a981b" providerId="LiveId" clId="{27D0E98B-3D33-4709-9E37-53A07659231D}" dt="2026-07-29T02:14:41.411" v="6176" actId="6549"/>
          <ac:spMkLst>
            <pc:docMk/>
            <pc:sldMk cId="4097603213" sldId="258"/>
            <ac:spMk id="3" creationId="{C08CCA43-6624-CDED-1831-BBDF0484E2F3}"/>
          </ac:spMkLst>
        </pc:spChg>
        <pc:picChg chg="add mod">
          <ac:chgData name="Wajih Askar" userId="fce18bc7872a981b" providerId="LiveId" clId="{27D0E98B-3D33-4709-9E37-53A07659231D}" dt="2026-07-20T03:02:54.643" v="49" actId="1076"/>
          <ac:picMkLst>
            <pc:docMk/>
            <pc:sldMk cId="4097603213" sldId="258"/>
            <ac:picMk id="4" creationId="{267522A0-AB72-4805-019A-A3B4A4313F64}"/>
          </ac:picMkLst>
        </pc:picChg>
      </pc:sldChg>
      <pc:sldChg chg="addSp delSp modSp new mod">
        <pc:chgData name="Wajih Askar" userId="fce18bc7872a981b" providerId="LiveId" clId="{27D0E98B-3D33-4709-9E37-53A07659231D}" dt="2026-07-26T15:48:25.520" v="3432" actId="207"/>
        <pc:sldMkLst>
          <pc:docMk/>
          <pc:sldMk cId="648091638" sldId="259"/>
        </pc:sldMkLst>
        <pc:spChg chg="mod">
          <ac:chgData name="Wajih Askar" userId="fce18bc7872a981b" providerId="LiveId" clId="{27D0E98B-3D33-4709-9E37-53A07659231D}" dt="2026-07-20T03:09:56.744" v="213" actId="1076"/>
          <ac:spMkLst>
            <pc:docMk/>
            <pc:sldMk cId="648091638" sldId="259"/>
            <ac:spMk id="2" creationId="{391FBF8C-5200-7F3B-D689-77E0E97C89E7}"/>
          </ac:spMkLst>
        </pc:spChg>
        <pc:spChg chg="mod">
          <ac:chgData name="Wajih Askar" userId="fce18bc7872a981b" providerId="LiveId" clId="{27D0E98B-3D33-4709-9E37-53A07659231D}" dt="2026-07-26T15:48:25.520" v="3432" actId="207"/>
          <ac:spMkLst>
            <pc:docMk/>
            <pc:sldMk cId="648091638" sldId="259"/>
            <ac:spMk id="3" creationId="{F123CC89-9081-093E-1993-D8B6D720F604}"/>
          </ac:spMkLst>
        </pc:spChg>
        <pc:picChg chg="add mod">
          <ac:chgData name="Wajih Askar" userId="fce18bc7872a981b" providerId="LiveId" clId="{27D0E98B-3D33-4709-9E37-53A07659231D}" dt="2026-07-20T03:19:59.798" v="264" actId="14100"/>
          <ac:picMkLst>
            <pc:docMk/>
            <pc:sldMk cId="648091638" sldId="259"/>
            <ac:picMk id="6" creationId="{6757F8D7-051B-0A93-1A00-35EA9579E640}"/>
          </ac:picMkLst>
        </pc:picChg>
        <pc:picChg chg="add mod modCrop">
          <ac:chgData name="Wajih Askar" userId="fce18bc7872a981b" providerId="LiveId" clId="{27D0E98B-3D33-4709-9E37-53A07659231D}" dt="2026-07-20T03:20:19.520" v="269" actId="1076"/>
          <ac:picMkLst>
            <pc:docMk/>
            <pc:sldMk cId="648091638" sldId="259"/>
            <ac:picMk id="7" creationId="{01EB82C1-0BC8-C53E-6E39-6F462956B7D5}"/>
          </ac:picMkLst>
        </pc:picChg>
      </pc:sldChg>
      <pc:sldChg chg="addSp delSp modSp new mod ord">
        <pc:chgData name="Wajih Askar" userId="fce18bc7872a981b" providerId="LiveId" clId="{27D0E98B-3D33-4709-9E37-53A07659231D}" dt="2026-08-04T01:18:32.865" v="6361" actId="14100"/>
        <pc:sldMkLst>
          <pc:docMk/>
          <pc:sldMk cId="203120241" sldId="261"/>
        </pc:sldMkLst>
        <pc:spChg chg="mod">
          <ac:chgData name="Wajih Askar" userId="fce18bc7872a981b" providerId="LiveId" clId="{27D0E98B-3D33-4709-9E37-53A07659231D}" dt="2026-07-20T03:10:07.131" v="224" actId="20577"/>
          <ac:spMkLst>
            <pc:docMk/>
            <pc:sldMk cId="203120241" sldId="261"/>
            <ac:spMk id="2" creationId="{CED96490-A92A-5C38-C236-3CA052F7EA48}"/>
          </ac:spMkLst>
        </pc:spChg>
        <pc:spChg chg="add mod">
          <ac:chgData name="Wajih Askar" userId="fce18bc7872a981b" providerId="LiveId" clId="{27D0E98B-3D33-4709-9E37-53A07659231D}" dt="2026-07-20T03:23:28.309" v="279" actId="207"/>
          <ac:spMkLst>
            <pc:docMk/>
            <pc:sldMk cId="203120241" sldId="261"/>
            <ac:spMk id="5" creationId="{1D19BB3A-8BA3-6BFF-0309-536AD4FE5A4A}"/>
          </ac:spMkLst>
        </pc:spChg>
        <pc:picChg chg="add mod">
          <ac:chgData name="Wajih Askar" userId="fce18bc7872a981b" providerId="LiveId" clId="{27D0E98B-3D33-4709-9E37-53A07659231D}" dt="2026-08-04T01:18:32.865" v="6361" actId="14100"/>
          <ac:picMkLst>
            <pc:docMk/>
            <pc:sldMk cId="203120241" sldId="261"/>
            <ac:picMk id="6" creationId="{D09EA345-5037-49FF-F3A3-906268F67276}"/>
          </ac:picMkLst>
        </pc:picChg>
        <pc:picChg chg="add mod">
          <ac:chgData name="Wajih Askar" userId="fce18bc7872a981b" providerId="LiveId" clId="{27D0E98B-3D33-4709-9E37-53A07659231D}" dt="2026-07-20T03:20:41.891" v="275" actId="1076"/>
          <ac:picMkLst>
            <pc:docMk/>
            <pc:sldMk cId="203120241" sldId="261"/>
            <ac:picMk id="8" creationId="{FF2483DA-1A19-8A6A-7E50-52D5A35EF73F}"/>
          </ac:picMkLst>
        </pc:picChg>
      </pc:sldChg>
      <pc:sldChg chg="addSp delSp modSp new mod">
        <pc:chgData name="Wajih Askar" userId="fce18bc7872a981b" providerId="LiveId" clId="{27D0E98B-3D33-4709-9E37-53A07659231D}" dt="2026-07-27T00:03:54.603" v="3921" actId="14100"/>
        <pc:sldMkLst>
          <pc:docMk/>
          <pc:sldMk cId="1037410783" sldId="262"/>
        </pc:sldMkLst>
        <pc:spChg chg="mod">
          <ac:chgData name="Wajih Askar" userId="fce18bc7872a981b" providerId="LiveId" clId="{27D0E98B-3D33-4709-9E37-53A07659231D}" dt="2026-07-27T00:03:54.603" v="3921" actId="14100"/>
          <ac:spMkLst>
            <pc:docMk/>
            <pc:sldMk cId="1037410783" sldId="262"/>
            <ac:spMk id="2" creationId="{A3D70E41-6F7B-012D-F468-91F8BBDE2554}"/>
          </ac:spMkLst>
        </pc:spChg>
        <pc:picChg chg="add mod">
          <ac:chgData name="Wajih Askar" userId="fce18bc7872a981b" providerId="LiveId" clId="{27D0E98B-3D33-4709-9E37-53A07659231D}" dt="2026-07-20T03:18:44.555" v="251" actId="14100"/>
          <ac:picMkLst>
            <pc:docMk/>
            <pc:sldMk cId="1037410783" sldId="262"/>
            <ac:picMk id="4" creationId="{11198C69-FE43-6B48-6B0A-5DC9CF479069}"/>
          </ac:picMkLst>
        </pc:picChg>
      </pc:sldChg>
      <pc:sldChg chg="modSp new mod ord modAnim">
        <pc:chgData name="Wajih Askar" userId="fce18bc7872a981b" providerId="LiveId" clId="{27D0E98B-3D33-4709-9E37-53A07659231D}" dt="2026-07-29T02:15:44.952" v="6177" actId="20577"/>
        <pc:sldMkLst>
          <pc:docMk/>
          <pc:sldMk cId="17635480" sldId="263"/>
        </pc:sldMkLst>
        <pc:spChg chg="mod">
          <ac:chgData name="Wajih Askar" userId="fce18bc7872a981b" providerId="LiveId" clId="{27D0E98B-3D33-4709-9E37-53A07659231D}" dt="2026-07-26T15:48:37.231" v="3435" actId="20577"/>
          <ac:spMkLst>
            <pc:docMk/>
            <pc:sldMk cId="17635480" sldId="263"/>
            <ac:spMk id="2" creationId="{9D84A6E5-5A3B-9300-751F-1C13C901DA3D}"/>
          </ac:spMkLst>
        </pc:spChg>
        <pc:spChg chg="mod">
          <ac:chgData name="Wajih Askar" userId="fce18bc7872a981b" providerId="LiveId" clId="{27D0E98B-3D33-4709-9E37-53A07659231D}" dt="2026-07-29T02:15:44.952" v="6177" actId="20577"/>
          <ac:spMkLst>
            <pc:docMk/>
            <pc:sldMk cId="17635480" sldId="263"/>
            <ac:spMk id="3" creationId="{171751CF-6DE9-7CCC-E5B1-0798342E7088}"/>
          </ac:spMkLst>
        </pc:spChg>
      </pc:sldChg>
      <pc:sldChg chg="modSp new mod ord modAnim">
        <pc:chgData name="Wajih Askar" userId="fce18bc7872a981b" providerId="LiveId" clId="{27D0E98B-3D33-4709-9E37-53A07659231D}" dt="2026-08-04T01:19:17.796" v="6362" actId="114"/>
        <pc:sldMkLst>
          <pc:docMk/>
          <pc:sldMk cId="2194360004" sldId="264"/>
        </pc:sldMkLst>
        <pc:spChg chg="mod">
          <ac:chgData name="Wajih Askar" userId="fce18bc7872a981b" providerId="LiveId" clId="{27D0E98B-3D33-4709-9E37-53A07659231D}" dt="2026-07-22T22:16:26.131" v="1141" actId="14100"/>
          <ac:spMkLst>
            <pc:docMk/>
            <pc:sldMk cId="2194360004" sldId="264"/>
            <ac:spMk id="2" creationId="{341F4B52-6036-5466-556F-D848032BF7E9}"/>
          </ac:spMkLst>
        </pc:spChg>
        <pc:spChg chg="mod">
          <ac:chgData name="Wajih Askar" userId="fce18bc7872a981b" providerId="LiveId" clId="{27D0E98B-3D33-4709-9E37-53A07659231D}" dt="2026-08-04T01:19:17.796" v="6362" actId="114"/>
          <ac:spMkLst>
            <pc:docMk/>
            <pc:sldMk cId="2194360004" sldId="264"/>
            <ac:spMk id="3" creationId="{66B9E8DF-DE93-8F3D-7F26-C9A45E3A7FDE}"/>
          </ac:spMkLst>
        </pc:spChg>
      </pc:sldChg>
      <pc:sldChg chg="addSp delSp modSp new mod modAnim">
        <pc:chgData name="Wajih Askar" userId="fce18bc7872a981b" providerId="LiveId" clId="{27D0E98B-3D33-4709-9E37-53A07659231D}" dt="2026-08-04T01:24:33.910" v="6419" actId="113"/>
        <pc:sldMkLst>
          <pc:docMk/>
          <pc:sldMk cId="2461690717" sldId="265"/>
        </pc:sldMkLst>
        <pc:spChg chg="mod">
          <ac:chgData name="Wajih Askar" userId="fce18bc7872a981b" providerId="LiveId" clId="{27D0E98B-3D33-4709-9E37-53A07659231D}" dt="2026-07-26T16:14:17.023" v="3790" actId="1035"/>
          <ac:spMkLst>
            <pc:docMk/>
            <pc:sldMk cId="2461690717" sldId="265"/>
            <ac:spMk id="2" creationId="{DF7192E8-108B-5DE6-1227-055BA982CED7}"/>
          </ac:spMkLst>
        </pc:spChg>
        <pc:graphicFrameChg chg="add mod ord modGraphic">
          <ac:chgData name="Wajih Askar" userId="fce18bc7872a981b" providerId="LiveId" clId="{27D0E98B-3D33-4709-9E37-53A07659231D}" dt="2026-08-04T01:24:33.910" v="6419" actId="113"/>
          <ac:graphicFrameMkLst>
            <pc:docMk/>
            <pc:sldMk cId="2461690717" sldId="265"/>
            <ac:graphicFrameMk id="4" creationId="{9B7FDA44-1329-3BAC-7B2B-4909C6F8E479}"/>
          </ac:graphicFrameMkLst>
        </pc:graphicFrameChg>
      </pc:sldChg>
      <pc:sldChg chg="modSp new mod">
        <pc:chgData name="Wajih Askar" userId="fce18bc7872a981b" providerId="LiveId" clId="{27D0E98B-3D33-4709-9E37-53A07659231D}" dt="2026-07-29T02:24:02.971" v="6189" actId="20577"/>
        <pc:sldMkLst>
          <pc:docMk/>
          <pc:sldMk cId="2076301119" sldId="266"/>
        </pc:sldMkLst>
        <pc:spChg chg="mod">
          <ac:chgData name="Wajih Askar" userId="fce18bc7872a981b" providerId="LiveId" clId="{27D0E98B-3D33-4709-9E37-53A07659231D}" dt="2026-07-20T21:57:46.973" v="564" actId="207"/>
          <ac:spMkLst>
            <pc:docMk/>
            <pc:sldMk cId="2076301119" sldId="266"/>
            <ac:spMk id="2" creationId="{D21F1249-CC9A-F3F9-C025-EFDFB892AD8F}"/>
          </ac:spMkLst>
        </pc:spChg>
        <pc:spChg chg="mod">
          <ac:chgData name="Wajih Askar" userId="fce18bc7872a981b" providerId="LiveId" clId="{27D0E98B-3D33-4709-9E37-53A07659231D}" dt="2026-07-29T02:24:02.971" v="6189" actId="20577"/>
          <ac:spMkLst>
            <pc:docMk/>
            <pc:sldMk cId="2076301119" sldId="266"/>
            <ac:spMk id="3" creationId="{D4729558-1C34-618A-3126-160582D6435F}"/>
          </ac:spMkLst>
        </pc:spChg>
      </pc:sldChg>
      <pc:sldChg chg="addSp delSp modSp new mod modAnim">
        <pc:chgData name="Wajih Askar" userId="fce18bc7872a981b" providerId="LiveId" clId="{27D0E98B-3D33-4709-9E37-53A07659231D}" dt="2026-07-26T16:00:50.710" v="3612" actId="115"/>
        <pc:sldMkLst>
          <pc:docMk/>
          <pc:sldMk cId="3101841818" sldId="267"/>
        </pc:sldMkLst>
        <pc:spChg chg="mod">
          <ac:chgData name="Wajih Askar" userId="fce18bc7872a981b" providerId="LiveId" clId="{27D0E98B-3D33-4709-9E37-53A07659231D}" dt="2026-07-20T22:01:34.777" v="587" actId="207"/>
          <ac:spMkLst>
            <pc:docMk/>
            <pc:sldMk cId="3101841818" sldId="267"/>
            <ac:spMk id="2" creationId="{6F381385-5E9E-8CEF-123C-FCC922F858DA}"/>
          </ac:spMkLst>
        </pc:spChg>
        <pc:spChg chg="add mod">
          <ac:chgData name="Wajih Askar" userId="fce18bc7872a981b" providerId="LiveId" clId="{27D0E98B-3D33-4709-9E37-53A07659231D}" dt="2026-07-26T15:59:58.295" v="3555" actId="115"/>
          <ac:spMkLst>
            <pc:docMk/>
            <pc:sldMk cId="3101841818" sldId="267"/>
            <ac:spMk id="7" creationId="{3DD88523-ABCE-96E4-1EED-B1703B9619B2}"/>
          </ac:spMkLst>
        </pc:spChg>
        <pc:spChg chg="add mod">
          <ac:chgData name="Wajih Askar" userId="fce18bc7872a981b" providerId="LiveId" clId="{27D0E98B-3D33-4709-9E37-53A07659231D}" dt="2026-07-26T16:00:50.710" v="3612" actId="115"/>
          <ac:spMkLst>
            <pc:docMk/>
            <pc:sldMk cId="3101841818" sldId="267"/>
            <ac:spMk id="9" creationId="{E7F1285D-1F22-676F-036A-E64565888135}"/>
          </ac:spMkLst>
        </pc:spChg>
        <pc:picChg chg="add mod modCrop">
          <ac:chgData name="Wajih Askar" userId="fce18bc7872a981b" providerId="LiveId" clId="{27D0E98B-3D33-4709-9E37-53A07659231D}" dt="2026-07-20T22:08:53.521" v="722" actId="1076"/>
          <ac:picMkLst>
            <pc:docMk/>
            <pc:sldMk cId="3101841818" sldId="267"/>
            <ac:picMk id="4" creationId="{33752380-1B5C-22C0-F6DE-4D1E71C05B73}"/>
          </ac:picMkLst>
        </pc:picChg>
        <pc:picChg chg="add mod modCrop">
          <ac:chgData name="Wajih Askar" userId="fce18bc7872a981b" providerId="LiveId" clId="{27D0E98B-3D33-4709-9E37-53A07659231D}" dt="2026-07-20T22:02:52.692" v="596" actId="1076"/>
          <ac:picMkLst>
            <pc:docMk/>
            <pc:sldMk cId="3101841818" sldId="267"/>
            <ac:picMk id="5" creationId="{B18E4298-7382-3471-A8B2-63B837EB3F2F}"/>
          </ac:picMkLst>
        </pc:picChg>
      </pc:sldChg>
      <pc:sldChg chg="addSp modSp new mod modAnim">
        <pc:chgData name="Wajih Askar" userId="fce18bc7872a981b" providerId="LiveId" clId="{27D0E98B-3D33-4709-9E37-53A07659231D}" dt="2026-07-29T02:21:42.095" v="6183" actId="20577"/>
        <pc:sldMkLst>
          <pc:docMk/>
          <pc:sldMk cId="2073167789" sldId="268"/>
        </pc:sldMkLst>
        <pc:spChg chg="mod">
          <ac:chgData name="Wajih Askar" userId="fce18bc7872a981b" providerId="LiveId" clId="{27D0E98B-3D33-4709-9E37-53A07659231D}" dt="2026-07-26T15:55:08.258" v="3520" actId="20577"/>
          <ac:spMkLst>
            <pc:docMk/>
            <pc:sldMk cId="2073167789" sldId="268"/>
            <ac:spMk id="2" creationId="{333E4473-B8E3-8732-8CFC-7C7E010C56B4}"/>
          </ac:spMkLst>
        </pc:spChg>
        <pc:spChg chg="mod">
          <ac:chgData name="Wajih Askar" userId="fce18bc7872a981b" providerId="LiveId" clId="{27D0E98B-3D33-4709-9E37-53A07659231D}" dt="2026-07-29T02:21:42.095" v="6183" actId="20577"/>
          <ac:spMkLst>
            <pc:docMk/>
            <pc:sldMk cId="2073167789" sldId="268"/>
            <ac:spMk id="3" creationId="{E58BFA3B-2649-AF53-30A8-27E3A63687C2}"/>
          </ac:spMkLst>
        </pc:spChg>
        <pc:picChg chg="add mod">
          <ac:chgData name="Wajih Askar" userId="fce18bc7872a981b" providerId="LiveId" clId="{27D0E98B-3D33-4709-9E37-53A07659231D}" dt="2026-07-21T03:09:59.594" v="756" actId="1076"/>
          <ac:picMkLst>
            <pc:docMk/>
            <pc:sldMk cId="2073167789" sldId="268"/>
            <ac:picMk id="4" creationId="{F63C104D-DF89-57CF-6248-8B794D2CD2EF}"/>
          </ac:picMkLst>
        </pc:picChg>
      </pc:sldChg>
      <pc:sldChg chg="modSp new mod">
        <pc:chgData name="Wajih Askar" userId="fce18bc7872a981b" providerId="LiveId" clId="{27D0E98B-3D33-4709-9E37-53A07659231D}" dt="2026-07-29T02:21:58.653" v="6185" actId="114"/>
        <pc:sldMkLst>
          <pc:docMk/>
          <pc:sldMk cId="3986005962" sldId="269"/>
        </pc:sldMkLst>
        <pc:spChg chg="mod">
          <ac:chgData name="Wajih Askar" userId="fce18bc7872a981b" providerId="LiveId" clId="{27D0E98B-3D33-4709-9E37-53A07659231D}" dt="2026-07-22T22:26:20.411" v="1336" actId="14100"/>
          <ac:spMkLst>
            <pc:docMk/>
            <pc:sldMk cId="3986005962" sldId="269"/>
            <ac:spMk id="2" creationId="{7F8A5DD9-B354-9D32-789A-274E4E507853}"/>
          </ac:spMkLst>
        </pc:spChg>
        <pc:spChg chg="mod">
          <ac:chgData name="Wajih Askar" userId="fce18bc7872a981b" providerId="LiveId" clId="{27D0E98B-3D33-4709-9E37-53A07659231D}" dt="2026-07-29T02:21:58.653" v="6185" actId="114"/>
          <ac:spMkLst>
            <pc:docMk/>
            <pc:sldMk cId="3986005962" sldId="269"/>
            <ac:spMk id="3" creationId="{5FA04497-1355-935F-5CDF-58AAD8222BAA}"/>
          </ac:spMkLst>
        </pc:spChg>
      </pc:sldChg>
      <pc:sldChg chg="addSp modSp new mod ord">
        <pc:chgData name="Wajih Askar" userId="fce18bc7872a981b" providerId="LiveId" clId="{27D0E98B-3D33-4709-9E37-53A07659231D}" dt="2026-07-27T00:10:46.520" v="3923" actId="207"/>
        <pc:sldMkLst>
          <pc:docMk/>
          <pc:sldMk cId="1882231713" sldId="270"/>
        </pc:sldMkLst>
        <pc:spChg chg="mod">
          <ac:chgData name="Wajih Askar" userId="fce18bc7872a981b" providerId="LiveId" clId="{27D0E98B-3D33-4709-9E37-53A07659231D}" dt="2026-07-25T18:28:52.418" v="1644" actId="207"/>
          <ac:spMkLst>
            <pc:docMk/>
            <pc:sldMk cId="1882231713" sldId="270"/>
            <ac:spMk id="2" creationId="{BA194307-AEF1-3390-BB59-4C550961C1FC}"/>
          </ac:spMkLst>
        </pc:spChg>
        <pc:spChg chg="mod">
          <ac:chgData name="Wajih Askar" userId="fce18bc7872a981b" providerId="LiveId" clId="{27D0E98B-3D33-4709-9E37-53A07659231D}" dt="2026-07-27T00:10:46.520" v="3923" actId="207"/>
          <ac:spMkLst>
            <pc:docMk/>
            <pc:sldMk cId="1882231713" sldId="270"/>
            <ac:spMk id="3" creationId="{9379CEED-7A1F-294E-C407-FAD1056ECFF1}"/>
          </ac:spMkLst>
        </pc:spChg>
        <pc:picChg chg="add mod">
          <ac:chgData name="Wajih Askar" userId="fce18bc7872a981b" providerId="LiveId" clId="{27D0E98B-3D33-4709-9E37-53A07659231D}" dt="2026-07-26T18:20:52.385" v="3840" actId="1076"/>
          <ac:picMkLst>
            <pc:docMk/>
            <pc:sldMk cId="1882231713" sldId="270"/>
            <ac:picMk id="5" creationId="{6E75BE25-73D8-0DE4-4E09-1A8F587E5D39}"/>
          </ac:picMkLst>
        </pc:picChg>
        <pc:picChg chg="add mod">
          <ac:chgData name="Wajih Askar" userId="fce18bc7872a981b" providerId="LiveId" clId="{27D0E98B-3D33-4709-9E37-53A07659231D}" dt="2026-07-26T18:25:53.475" v="3913" actId="1076"/>
          <ac:picMkLst>
            <pc:docMk/>
            <pc:sldMk cId="1882231713" sldId="270"/>
            <ac:picMk id="7" creationId="{4973AABD-9999-7D34-721F-CAAC7979E780}"/>
          </ac:picMkLst>
        </pc:picChg>
        <pc:picChg chg="add mod">
          <ac:chgData name="Wajih Askar" userId="fce18bc7872a981b" providerId="LiveId" clId="{27D0E98B-3D33-4709-9E37-53A07659231D}" dt="2026-07-26T18:31:13.483" v="3917" actId="1076"/>
          <ac:picMkLst>
            <pc:docMk/>
            <pc:sldMk cId="1882231713" sldId="270"/>
            <ac:picMk id="8" creationId="{95108D6A-6723-FA7F-A352-586E250224B0}"/>
          </ac:picMkLst>
        </pc:picChg>
      </pc:sldChg>
      <pc:sldChg chg="addSp modSp new mod ord modAnim">
        <pc:chgData name="Wajih Askar" userId="fce18bc7872a981b" providerId="LiveId" clId="{27D0E98B-3D33-4709-9E37-53A07659231D}" dt="2026-07-29T02:38:03.129" v="6226" actId="1036"/>
        <pc:sldMkLst>
          <pc:docMk/>
          <pc:sldMk cId="4112859980" sldId="274"/>
        </pc:sldMkLst>
        <pc:spChg chg="mod">
          <ac:chgData name="Wajih Askar" userId="fce18bc7872a981b" providerId="LiveId" clId="{27D0E98B-3D33-4709-9E37-53A07659231D}" dt="2026-07-27T00:11:33.145" v="3931" actId="207"/>
          <ac:spMkLst>
            <pc:docMk/>
            <pc:sldMk cId="4112859980" sldId="274"/>
            <ac:spMk id="2" creationId="{E5B9D827-E9DC-7DF9-5B97-A02E98AAD00F}"/>
          </ac:spMkLst>
        </pc:spChg>
        <pc:spChg chg="mod">
          <ac:chgData name="Wajih Askar" userId="fce18bc7872a981b" providerId="LiveId" clId="{27D0E98B-3D33-4709-9E37-53A07659231D}" dt="2026-07-29T02:37:57.757" v="6221" actId="1076"/>
          <ac:spMkLst>
            <pc:docMk/>
            <pc:sldMk cId="4112859980" sldId="274"/>
            <ac:spMk id="3" creationId="{A568ADD7-FCAF-1D15-C86A-AE3091B2BA9D}"/>
          </ac:spMkLst>
        </pc:spChg>
        <pc:picChg chg="add mod">
          <ac:chgData name="Wajih Askar" userId="fce18bc7872a981b" providerId="LiveId" clId="{27D0E98B-3D33-4709-9E37-53A07659231D}" dt="2026-07-29T02:38:03.129" v="6226" actId="1036"/>
          <ac:picMkLst>
            <pc:docMk/>
            <pc:sldMk cId="4112859980" sldId="274"/>
            <ac:picMk id="4" creationId="{FB4A0730-4FA5-623E-8718-E0C558DF2F12}"/>
          </ac:picMkLst>
        </pc:picChg>
      </pc:sldChg>
      <pc:sldChg chg="addSp delSp modSp new mod addAnim delAnim modAnim">
        <pc:chgData name="Wajih Askar" userId="fce18bc7872a981b" providerId="LiveId" clId="{27D0E98B-3D33-4709-9E37-53A07659231D}" dt="2026-07-29T02:36:30.461" v="6218" actId="20577"/>
        <pc:sldMkLst>
          <pc:docMk/>
          <pc:sldMk cId="1835635379" sldId="275"/>
        </pc:sldMkLst>
        <pc:spChg chg="mod">
          <ac:chgData name="Wajih Askar" userId="fce18bc7872a981b" providerId="LiveId" clId="{27D0E98B-3D33-4709-9E37-53A07659231D}" dt="2026-07-26T18:16:28.228" v="3823" actId="207"/>
          <ac:spMkLst>
            <pc:docMk/>
            <pc:sldMk cId="1835635379" sldId="275"/>
            <ac:spMk id="2" creationId="{92E1BF3E-C05E-4EE8-221A-0F7C6B0A46F8}"/>
          </ac:spMkLst>
        </pc:spChg>
        <pc:spChg chg="mod">
          <ac:chgData name="Wajih Askar" userId="fce18bc7872a981b" providerId="LiveId" clId="{27D0E98B-3D33-4709-9E37-53A07659231D}" dt="2026-07-29T02:36:30.461" v="6218" actId="20577"/>
          <ac:spMkLst>
            <pc:docMk/>
            <pc:sldMk cId="1835635379" sldId="275"/>
            <ac:spMk id="3" creationId="{D68E0FEC-9FB9-0021-6EEC-F18AF7CDCDFD}"/>
          </ac:spMkLst>
        </pc:spChg>
        <pc:picChg chg="add mod modCrop">
          <ac:chgData name="Wajih Askar" userId="fce18bc7872a981b" providerId="LiveId" clId="{27D0E98B-3D33-4709-9E37-53A07659231D}" dt="2026-07-26T18:17:12.341" v="3832" actId="14100"/>
          <ac:picMkLst>
            <pc:docMk/>
            <pc:sldMk cId="1835635379" sldId="275"/>
            <ac:picMk id="8" creationId="{D0DF2246-02B7-340C-225D-FFFC79D068CA}"/>
          </ac:picMkLst>
        </pc:picChg>
      </pc:sldChg>
      <pc:sldChg chg="addSp modSp new mod modAnim">
        <pc:chgData name="Wajih Askar" userId="fce18bc7872a981b" providerId="LiveId" clId="{27D0E98B-3D33-4709-9E37-53A07659231D}" dt="2026-07-29T02:36:22.197" v="6217" actId="1076"/>
        <pc:sldMkLst>
          <pc:docMk/>
          <pc:sldMk cId="4164565411" sldId="277"/>
        </pc:sldMkLst>
        <pc:spChg chg="mod">
          <ac:chgData name="Wajih Askar" userId="fce18bc7872a981b" providerId="LiveId" clId="{27D0E98B-3D33-4709-9E37-53A07659231D}" dt="2026-07-26T18:15:07.951" v="3793" actId="207"/>
          <ac:spMkLst>
            <pc:docMk/>
            <pc:sldMk cId="4164565411" sldId="277"/>
            <ac:spMk id="2" creationId="{48A19E1D-84D9-3C21-196B-5D226E2A8B94}"/>
          </ac:spMkLst>
        </pc:spChg>
        <pc:spChg chg="mod">
          <ac:chgData name="Wajih Askar" userId="fce18bc7872a981b" providerId="LiveId" clId="{27D0E98B-3D33-4709-9E37-53A07659231D}" dt="2026-07-29T02:36:12.209" v="6216" actId="20577"/>
          <ac:spMkLst>
            <pc:docMk/>
            <pc:sldMk cId="4164565411" sldId="277"/>
            <ac:spMk id="3" creationId="{585B164A-B709-8400-C4F3-5535B8435A68}"/>
          </ac:spMkLst>
        </pc:spChg>
        <pc:picChg chg="add mod">
          <ac:chgData name="Wajih Askar" userId="fce18bc7872a981b" providerId="LiveId" clId="{27D0E98B-3D33-4709-9E37-53A07659231D}" dt="2026-07-29T02:36:22.197" v="6217" actId="1076"/>
          <ac:picMkLst>
            <pc:docMk/>
            <pc:sldMk cId="4164565411" sldId="277"/>
            <ac:picMk id="4" creationId="{5FDE5D0C-D7FD-45AC-6B60-4A6893284817}"/>
          </ac:picMkLst>
        </pc:picChg>
      </pc:sldChg>
      <pc:sldChg chg="addSp delSp modSp new mod ord modAnim">
        <pc:chgData name="Wajih Askar" userId="fce18bc7872a981b" providerId="LiveId" clId="{27D0E98B-3D33-4709-9E37-53A07659231D}" dt="2026-07-29T03:17:52.157" v="6313" actId="1076"/>
        <pc:sldMkLst>
          <pc:docMk/>
          <pc:sldMk cId="1725549194" sldId="280"/>
        </pc:sldMkLst>
        <pc:spChg chg="add mod">
          <ac:chgData name="Wajih Askar" userId="fce18bc7872a981b" providerId="LiveId" clId="{27D0E98B-3D33-4709-9E37-53A07659231D}" dt="2026-07-29T03:17:52.157" v="6313" actId="1076"/>
          <ac:spMkLst>
            <pc:docMk/>
            <pc:sldMk cId="1725549194" sldId="280"/>
            <ac:spMk id="2" creationId="{1F6AAFBB-D30E-F5F0-2CB0-81FDCA5E0071}"/>
          </ac:spMkLst>
        </pc:spChg>
        <pc:spChg chg="add mod">
          <ac:chgData name="Wajih Askar" userId="fce18bc7872a981b" providerId="LiveId" clId="{27D0E98B-3D33-4709-9E37-53A07659231D}" dt="2026-07-29T03:17:22.517" v="6291" actId="1076"/>
          <ac:spMkLst>
            <pc:docMk/>
            <pc:sldMk cId="1725549194" sldId="280"/>
            <ac:spMk id="6" creationId="{C23000A0-362D-66BB-231D-5C9E22A64627}"/>
          </ac:spMkLst>
        </pc:spChg>
        <pc:picChg chg="add mod ord">
          <ac:chgData name="Wajih Askar" userId="fce18bc7872a981b" providerId="LiveId" clId="{27D0E98B-3D33-4709-9E37-53A07659231D}" dt="2026-07-29T03:17:48.553" v="6312" actId="1076"/>
          <ac:picMkLst>
            <pc:docMk/>
            <pc:sldMk cId="1725549194" sldId="280"/>
            <ac:picMk id="5" creationId="{F4F36EAD-FA67-0989-6B86-D7B58EB6EE40}"/>
          </ac:picMkLst>
        </pc:picChg>
      </pc:sldChg>
      <pc:sldChg chg="addSp delSp modSp new mod">
        <pc:chgData name="Wajih Askar" userId="fce18bc7872a981b" providerId="LiveId" clId="{27D0E98B-3D33-4709-9E37-53A07659231D}" dt="2026-07-29T02:54:02.738" v="6287" actId="14734"/>
        <pc:sldMkLst>
          <pc:docMk/>
          <pc:sldMk cId="45071103" sldId="281"/>
        </pc:sldMkLst>
        <pc:graphicFrameChg chg="add del mod modGraphic">
          <ac:chgData name="Wajih Askar" userId="fce18bc7872a981b" providerId="LiveId" clId="{27D0E98B-3D33-4709-9E37-53A07659231D}" dt="2026-07-29T02:54:02.738" v="6287" actId="14734"/>
          <ac:graphicFrameMkLst>
            <pc:docMk/>
            <pc:sldMk cId="45071103" sldId="281"/>
            <ac:graphicFrameMk id="7" creationId="{547BD61F-E14C-202C-51FA-B73815B7593C}"/>
          </ac:graphicFrameMkLst>
        </pc:graphicFrameChg>
      </pc:sldChg>
      <pc:sldChg chg="addSp modSp new mod ord modAnim">
        <pc:chgData name="Wajih Askar" userId="fce18bc7872a981b" providerId="LiveId" clId="{27D0E98B-3D33-4709-9E37-53A07659231D}" dt="2026-07-28T23:15:32.235" v="5552"/>
        <pc:sldMkLst>
          <pc:docMk/>
          <pc:sldMk cId="3786935020" sldId="282"/>
        </pc:sldMkLst>
        <pc:spChg chg="mod">
          <ac:chgData name="Wajih Askar" userId="fce18bc7872a981b" providerId="LiveId" clId="{27D0E98B-3D33-4709-9E37-53A07659231D}" dt="2026-07-28T23:00:39.966" v="5276" actId="27636"/>
          <ac:spMkLst>
            <pc:docMk/>
            <pc:sldMk cId="3786935020" sldId="282"/>
            <ac:spMk id="2" creationId="{ACF1B356-BAD0-F9EA-E1F4-A99D62EC3025}"/>
          </ac:spMkLst>
        </pc:spChg>
        <pc:spChg chg="mod">
          <ac:chgData name="Wajih Askar" userId="fce18bc7872a981b" providerId="LiveId" clId="{27D0E98B-3D33-4709-9E37-53A07659231D}" dt="2026-07-28T23:07:12.651" v="5431" actId="1076"/>
          <ac:spMkLst>
            <pc:docMk/>
            <pc:sldMk cId="3786935020" sldId="282"/>
            <ac:spMk id="3" creationId="{27E2B3FC-62DC-DA6A-E633-975BEE832DC4}"/>
          </ac:spMkLst>
        </pc:spChg>
        <pc:spChg chg="add mod">
          <ac:chgData name="Wajih Askar" userId="fce18bc7872a981b" providerId="LiveId" clId="{27D0E98B-3D33-4709-9E37-53A07659231D}" dt="2026-07-28T23:08:18.661" v="5440" actId="403"/>
          <ac:spMkLst>
            <pc:docMk/>
            <pc:sldMk cId="3786935020" sldId="282"/>
            <ac:spMk id="7" creationId="{679C3D0B-412E-6FA1-EF54-B1103C48C4A0}"/>
          </ac:spMkLst>
        </pc:spChg>
        <pc:picChg chg="add mod">
          <ac:chgData name="Wajih Askar" userId="fce18bc7872a981b" providerId="LiveId" clId="{27D0E98B-3D33-4709-9E37-53A07659231D}" dt="2026-07-28T23:07:05.362" v="5430" actId="1076"/>
          <ac:picMkLst>
            <pc:docMk/>
            <pc:sldMk cId="3786935020" sldId="282"/>
            <ac:picMk id="5" creationId="{DAD5FA69-E232-20B6-A625-9E8FE5A5F002}"/>
          </ac:picMkLst>
        </pc:picChg>
        <pc:picChg chg="add mod">
          <ac:chgData name="Wajih Askar" userId="fce18bc7872a981b" providerId="LiveId" clId="{27D0E98B-3D33-4709-9E37-53A07659231D}" dt="2026-07-28T23:07:20.880" v="5434" actId="1076"/>
          <ac:picMkLst>
            <pc:docMk/>
            <pc:sldMk cId="3786935020" sldId="282"/>
            <ac:picMk id="9" creationId="{A98B3322-2A45-A8F5-C698-15800CDABB25}"/>
          </ac:picMkLst>
        </pc:picChg>
      </pc:sldChg>
      <pc:sldChg chg="addSp modSp new mod modAnim">
        <pc:chgData name="Wajih Askar" userId="fce18bc7872a981b" providerId="LiveId" clId="{27D0E98B-3D33-4709-9E37-53A07659231D}" dt="2026-07-28T23:15:24.958" v="5550"/>
        <pc:sldMkLst>
          <pc:docMk/>
          <pc:sldMk cId="1722573626" sldId="283"/>
        </pc:sldMkLst>
        <pc:spChg chg="mod">
          <ac:chgData name="Wajih Askar" userId="fce18bc7872a981b" providerId="LiveId" clId="{27D0E98B-3D33-4709-9E37-53A07659231D}" dt="2026-07-28T23:08:42.008" v="5447" actId="27636"/>
          <ac:spMkLst>
            <pc:docMk/>
            <pc:sldMk cId="1722573626" sldId="283"/>
            <ac:spMk id="2" creationId="{E1B39079-3E0A-C2B4-3383-D507B2B9D84B}"/>
          </ac:spMkLst>
        </pc:spChg>
        <pc:spChg chg="mod">
          <ac:chgData name="Wajih Askar" userId="fce18bc7872a981b" providerId="LiveId" clId="{27D0E98B-3D33-4709-9E37-53A07659231D}" dt="2026-07-28T23:14:40.654" v="5546" actId="108"/>
          <ac:spMkLst>
            <pc:docMk/>
            <pc:sldMk cId="1722573626" sldId="283"/>
            <ac:spMk id="3" creationId="{785ABFCC-DD33-23BB-38D1-0C6C5DFBA053}"/>
          </ac:spMkLst>
        </pc:spChg>
        <pc:picChg chg="add mod">
          <ac:chgData name="Wajih Askar" userId="fce18bc7872a981b" providerId="LiveId" clId="{27D0E98B-3D33-4709-9E37-53A07659231D}" dt="2026-07-28T23:14:43.743" v="5547" actId="1076"/>
          <ac:picMkLst>
            <pc:docMk/>
            <pc:sldMk cId="1722573626" sldId="283"/>
            <ac:picMk id="5" creationId="{E51A1E48-DC80-FF68-EB19-B73B3E7863CA}"/>
          </ac:picMkLst>
        </pc:picChg>
      </pc:sldChg>
      <pc:sldChg chg="addSp delSp modSp new mod modAnim">
        <pc:chgData name="Wajih Askar" userId="fce18bc7872a981b" providerId="LiveId" clId="{27D0E98B-3D33-4709-9E37-53A07659231D}" dt="2026-08-04T01:58:44.913" v="6491" actId="20577"/>
        <pc:sldMkLst>
          <pc:docMk/>
          <pc:sldMk cId="1487469070" sldId="284"/>
        </pc:sldMkLst>
        <pc:graphicFrameChg chg="add mod ord modGraphic">
          <ac:chgData name="Wajih Askar" userId="fce18bc7872a981b" providerId="LiveId" clId="{27D0E98B-3D33-4709-9E37-53A07659231D}" dt="2026-08-04T01:58:44.913" v="6491" actId="20577"/>
          <ac:graphicFrameMkLst>
            <pc:docMk/>
            <pc:sldMk cId="1487469070" sldId="284"/>
            <ac:graphicFrameMk id="4" creationId="{E0D64380-4723-FDE8-C1C8-6FA035B08CDD}"/>
          </ac:graphicFrameMkLst>
        </pc:graphicFrameChg>
        <pc:picChg chg="add del">
          <ac:chgData name="Wajih Askar" userId="fce18bc7872a981b" providerId="LiveId" clId="{27D0E98B-3D33-4709-9E37-53A07659231D}" dt="2026-08-04T01:56:30.146" v="6439" actId="22"/>
          <ac:picMkLst>
            <pc:docMk/>
            <pc:sldMk cId="1487469070" sldId="284"/>
            <ac:picMk id="3" creationId="{34ECD893-38D1-D46D-233C-BD86CF141F9C}"/>
          </ac:picMkLst>
        </pc:picChg>
      </pc:sldChg>
      <pc:sldChg chg="addSp delSp modSp new del mod">
        <pc:chgData name="Wajih Askar" userId="fce18bc7872a981b" providerId="LiveId" clId="{27D0E98B-3D33-4709-9E37-53A07659231D}" dt="2026-08-04T01:49:19.970" v="6436" actId="47"/>
        <pc:sldMkLst>
          <pc:docMk/>
          <pc:sldMk cId="3851688689" sldId="285"/>
        </pc:sldMkLst>
      </pc:sldChg>
      <pc:sldChg chg="modSp new mod ord">
        <pc:chgData name="Wajih Askar" userId="fce18bc7872a981b" providerId="LiveId" clId="{27D0E98B-3D33-4709-9E37-53A07659231D}" dt="2026-08-04T01:17:39.823" v="6356" actId="14100"/>
        <pc:sldMkLst>
          <pc:docMk/>
          <pc:sldMk cId="3505651568" sldId="286"/>
        </pc:sldMkLst>
        <pc:spChg chg="mod">
          <ac:chgData name="Wajih Askar" userId="fce18bc7872a981b" providerId="LiveId" clId="{27D0E98B-3D33-4709-9E37-53A07659231D}" dt="2026-08-04T01:17:35.359" v="6355" actId="207"/>
          <ac:spMkLst>
            <pc:docMk/>
            <pc:sldMk cId="3505651568" sldId="286"/>
            <ac:spMk id="2" creationId="{6CD7DC76-9210-7505-4E33-54E5947219C9}"/>
          </ac:spMkLst>
        </pc:spChg>
        <pc:spChg chg="mod">
          <ac:chgData name="Wajih Askar" userId="fce18bc7872a981b" providerId="LiveId" clId="{27D0E98B-3D33-4709-9E37-53A07659231D}" dt="2026-08-04T01:17:39.823" v="6356" actId="14100"/>
          <ac:spMkLst>
            <pc:docMk/>
            <pc:sldMk cId="3505651568" sldId="286"/>
            <ac:spMk id="3" creationId="{2438727A-3002-78BF-7342-9019946FF8E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D56D7C-53DE-44C6-8BA8-5A30187CDAFA}" type="datetimeFigureOut">
              <a:rPr lang="en-US" smtClean="0"/>
              <a:t>8/4/26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9248DE-D2AA-4EA3-8E90-499107D51F4A}" type="slidenum">
              <a:rPr lang="en-US" smtClean="0"/>
              <a:t>‹#›</a:t>
            </a:fld>
            <a:endParaRPr lang="en-US"/>
          </a:p>
        </p:txBody>
      </p:sp>
    </p:spTree>
    <p:extLst>
      <p:ext uri="{BB962C8B-B14F-4D97-AF65-F5344CB8AC3E}">
        <p14:creationId xmlns:p14="http://schemas.microsoft.com/office/powerpoint/2010/main" val="2338423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9248DE-D2AA-4EA3-8E90-499107D51F4A}" type="slidenum">
              <a:rPr lang="en-US" smtClean="0"/>
              <a:t>20</a:t>
            </a:fld>
            <a:endParaRPr lang="en-US"/>
          </a:p>
        </p:txBody>
      </p:sp>
    </p:spTree>
    <p:extLst>
      <p:ext uri="{BB962C8B-B14F-4D97-AF65-F5344CB8AC3E}">
        <p14:creationId xmlns:p14="http://schemas.microsoft.com/office/powerpoint/2010/main" val="2719354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A20F4-B9D2-EDE5-C955-7605DAF357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DA0774C-E290-2C67-2E7A-984DCC04C8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8EAD47A-C15D-6C04-18BE-C8C6A5574941}"/>
              </a:ext>
            </a:extLst>
          </p:cNvPr>
          <p:cNvSpPr>
            <a:spLocks noGrp="1"/>
          </p:cNvSpPr>
          <p:nvPr>
            <p:ph type="dt" sz="half" idx="10"/>
          </p:nvPr>
        </p:nvSpPr>
        <p:spPr/>
        <p:txBody>
          <a:bodyPr/>
          <a:lstStyle/>
          <a:p>
            <a:fld id="{9DAB68F1-8416-4312-9904-034100C97710}" type="datetimeFigureOut">
              <a:rPr lang="en-US" smtClean="0"/>
              <a:t>8/4/26</a:t>
            </a:fld>
            <a:endParaRPr lang="en-US"/>
          </a:p>
        </p:txBody>
      </p:sp>
      <p:sp>
        <p:nvSpPr>
          <p:cNvPr id="5" name="Footer Placeholder 4">
            <a:extLst>
              <a:ext uri="{FF2B5EF4-FFF2-40B4-BE49-F238E27FC236}">
                <a16:creationId xmlns:a16="http://schemas.microsoft.com/office/drawing/2014/main" id="{2C972FE5-D67C-B504-3737-57AB95BED6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BB7CB1-7A4D-A7E3-FAA6-F8598D1381C5}"/>
              </a:ext>
            </a:extLst>
          </p:cNvPr>
          <p:cNvSpPr>
            <a:spLocks noGrp="1"/>
          </p:cNvSpPr>
          <p:nvPr>
            <p:ph type="sldNum" sz="quarter" idx="12"/>
          </p:nvPr>
        </p:nvSpPr>
        <p:spPr/>
        <p:txBody>
          <a:bodyPr/>
          <a:lstStyle/>
          <a:p>
            <a:fld id="{EED1B879-35F2-4B9E-8151-B2815C42C42C}" type="slidenum">
              <a:rPr lang="en-US" smtClean="0"/>
              <a:t>‹#›</a:t>
            </a:fld>
            <a:endParaRPr lang="en-US"/>
          </a:p>
        </p:txBody>
      </p:sp>
    </p:spTree>
    <p:extLst>
      <p:ext uri="{BB962C8B-B14F-4D97-AF65-F5344CB8AC3E}">
        <p14:creationId xmlns:p14="http://schemas.microsoft.com/office/powerpoint/2010/main" val="659392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FFC7D-C8C4-ED5E-92D1-020F16AA7E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370D20-C2FF-AC80-29F9-67F5A4C7D7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63B357-C679-7A71-5132-5D7C798CBCE9}"/>
              </a:ext>
            </a:extLst>
          </p:cNvPr>
          <p:cNvSpPr>
            <a:spLocks noGrp="1"/>
          </p:cNvSpPr>
          <p:nvPr>
            <p:ph type="dt" sz="half" idx="10"/>
          </p:nvPr>
        </p:nvSpPr>
        <p:spPr/>
        <p:txBody>
          <a:bodyPr/>
          <a:lstStyle/>
          <a:p>
            <a:fld id="{9DAB68F1-8416-4312-9904-034100C97710}" type="datetimeFigureOut">
              <a:rPr lang="en-US" smtClean="0"/>
              <a:t>8/4/26</a:t>
            </a:fld>
            <a:endParaRPr lang="en-US"/>
          </a:p>
        </p:txBody>
      </p:sp>
      <p:sp>
        <p:nvSpPr>
          <p:cNvPr id="5" name="Footer Placeholder 4">
            <a:extLst>
              <a:ext uri="{FF2B5EF4-FFF2-40B4-BE49-F238E27FC236}">
                <a16:creationId xmlns:a16="http://schemas.microsoft.com/office/drawing/2014/main" id="{572D7EE5-F625-9E0A-9C2F-F89F517674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B56BCB-D2D6-3459-6936-9714BFEA5B85}"/>
              </a:ext>
            </a:extLst>
          </p:cNvPr>
          <p:cNvSpPr>
            <a:spLocks noGrp="1"/>
          </p:cNvSpPr>
          <p:nvPr>
            <p:ph type="sldNum" sz="quarter" idx="12"/>
          </p:nvPr>
        </p:nvSpPr>
        <p:spPr/>
        <p:txBody>
          <a:bodyPr/>
          <a:lstStyle/>
          <a:p>
            <a:fld id="{EED1B879-35F2-4B9E-8151-B2815C42C42C}" type="slidenum">
              <a:rPr lang="en-US" smtClean="0"/>
              <a:t>‹#›</a:t>
            </a:fld>
            <a:endParaRPr lang="en-US"/>
          </a:p>
        </p:txBody>
      </p:sp>
    </p:spTree>
    <p:extLst>
      <p:ext uri="{BB962C8B-B14F-4D97-AF65-F5344CB8AC3E}">
        <p14:creationId xmlns:p14="http://schemas.microsoft.com/office/powerpoint/2010/main" val="3948619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B276F-1E16-F1C5-DF87-DC4670773CB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D63CE87-AC45-4736-4E3F-6EF4BDC04C9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132FE3-D67D-07D5-5B11-BF3D8DDC9D9F}"/>
              </a:ext>
            </a:extLst>
          </p:cNvPr>
          <p:cNvSpPr>
            <a:spLocks noGrp="1"/>
          </p:cNvSpPr>
          <p:nvPr>
            <p:ph type="dt" sz="half" idx="10"/>
          </p:nvPr>
        </p:nvSpPr>
        <p:spPr/>
        <p:txBody>
          <a:bodyPr/>
          <a:lstStyle/>
          <a:p>
            <a:fld id="{9DAB68F1-8416-4312-9904-034100C97710}" type="datetimeFigureOut">
              <a:rPr lang="en-US" smtClean="0"/>
              <a:t>8/4/26</a:t>
            </a:fld>
            <a:endParaRPr lang="en-US"/>
          </a:p>
        </p:txBody>
      </p:sp>
      <p:sp>
        <p:nvSpPr>
          <p:cNvPr id="5" name="Footer Placeholder 4">
            <a:extLst>
              <a:ext uri="{FF2B5EF4-FFF2-40B4-BE49-F238E27FC236}">
                <a16:creationId xmlns:a16="http://schemas.microsoft.com/office/drawing/2014/main" id="{1BDEB87E-35EE-74A3-17E3-C92525F839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F1169F-9AA9-E274-AA12-0F20D9B2F124}"/>
              </a:ext>
            </a:extLst>
          </p:cNvPr>
          <p:cNvSpPr>
            <a:spLocks noGrp="1"/>
          </p:cNvSpPr>
          <p:nvPr>
            <p:ph type="sldNum" sz="quarter" idx="12"/>
          </p:nvPr>
        </p:nvSpPr>
        <p:spPr/>
        <p:txBody>
          <a:bodyPr/>
          <a:lstStyle/>
          <a:p>
            <a:fld id="{EED1B879-35F2-4B9E-8151-B2815C42C42C}" type="slidenum">
              <a:rPr lang="en-US" smtClean="0"/>
              <a:t>‹#›</a:t>
            </a:fld>
            <a:endParaRPr lang="en-US"/>
          </a:p>
        </p:txBody>
      </p:sp>
    </p:spTree>
    <p:extLst>
      <p:ext uri="{BB962C8B-B14F-4D97-AF65-F5344CB8AC3E}">
        <p14:creationId xmlns:p14="http://schemas.microsoft.com/office/powerpoint/2010/main" val="1721350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528D5-A817-F024-0D52-F9DDBED764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D09F57-C8B9-463D-6F03-629880AEB2C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88EE02-3DE1-EE72-C4CA-D9894B21380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180BD53-33A1-33ED-F828-4D081B47D73E}"/>
              </a:ext>
            </a:extLst>
          </p:cNvPr>
          <p:cNvSpPr>
            <a:spLocks noGrp="1"/>
          </p:cNvSpPr>
          <p:nvPr>
            <p:ph type="dt" sz="half" idx="10"/>
          </p:nvPr>
        </p:nvSpPr>
        <p:spPr/>
        <p:txBody>
          <a:bodyPr/>
          <a:lstStyle/>
          <a:p>
            <a:fld id="{9DAB68F1-8416-4312-9904-034100C97710}" type="datetimeFigureOut">
              <a:rPr lang="en-US" smtClean="0"/>
              <a:t>8/4/26</a:t>
            </a:fld>
            <a:endParaRPr lang="en-US"/>
          </a:p>
        </p:txBody>
      </p:sp>
      <p:sp>
        <p:nvSpPr>
          <p:cNvPr id="6" name="Footer Placeholder 5">
            <a:extLst>
              <a:ext uri="{FF2B5EF4-FFF2-40B4-BE49-F238E27FC236}">
                <a16:creationId xmlns:a16="http://schemas.microsoft.com/office/drawing/2014/main" id="{999EE3FA-9F8E-5CCD-D8BA-13AA6D87A7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EC5BFD-EEDC-3FDB-80A4-18D1C5C54D0E}"/>
              </a:ext>
            </a:extLst>
          </p:cNvPr>
          <p:cNvSpPr>
            <a:spLocks noGrp="1"/>
          </p:cNvSpPr>
          <p:nvPr>
            <p:ph type="sldNum" sz="quarter" idx="12"/>
          </p:nvPr>
        </p:nvSpPr>
        <p:spPr/>
        <p:txBody>
          <a:bodyPr/>
          <a:lstStyle/>
          <a:p>
            <a:fld id="{EED1B879-35F2-4B9E-8151-B2815C42C42C}" type="slidenum">
              <a:rPr lang="en-US" smtClean="0"/>
              <a:t>‹#›</a:t>
            </a:fld>
            <a:endParaRPr lang="en-US"/>
          </a:p>
        </p:txBody>
      </p:sp>
    </p:spTree>
    <p:extLst>
      <p:ext uri="{BB962C8B-B14F-4D97-AF65-F5344CB8AC3E}">
        <p14:creationId xmlns:p14="http://schemas.microsoft.com/office/powerpoint/2010/main" val="619149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76CF6-1C6E-7575-D798-6214166C848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17DB354-8FB3-A186-6DEE-84D3954BD5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6AC4DAC-2120-B2F6-2845-555376B3B3F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0520F04-2F89-F7D4-C455-6E7A8E00CB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A9CB4B-8756-8134-9F75-A5016D760ED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9784584-A723-0304-79B5-B2BEE0570AD1}"/>
              </a:ext>
            </a:extLst>
          </p:cNvPr>
          <p:cNvSpPr>
            <a:spLocks noGrp="1"/>
          </p:cNvSpPr>
          <p:nvPr>
            <p:ph type="dt" sz="half" idx="10"/>
          </p:nvPr>
        </p:nvSpPr>
        <p:spPr/>
        <p:txBody>
          <a:bodyPr/>
          <a:lstStyle/>
          <a:p>
            <a:fld id="{9DAB68F1-8416-4312-9904-034100C97710}" type="datetimeFigureOut">
              <a:rPr lang="en-US" smtClean="0"/>
              <a:t>8/4/26</a:t>
            </a:fld>
            <a:endParaRPr lang="en-US"/>
          </a:p>
        </p:txBody>
      </p:sp>
      <p:sp>
        <p:nvSpPr>
          <p:cNvPr id="8" name="Footer Placeholder 7">
            <a:extLst>
              <a:ext uri="{FF2B5EF4-FFF2-40B4-BE49-F238E27FC236}">
                <a16:creationId xmlns:a16="http://schemas.microsoft.com/office/drawing/2014/main" id="{4FEA02EC-0D9D-1BD0-94A3-4D71024FEBE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44429A6-1884-CD39-D655-F59865C9B6F7}"/>
              </a:ext>
            </a:extLst>
          </p:cNvPr>
          <p:cNvSpPr>
            <a:spLocks noGrp="1"/>
          </p:cNvSpPr>
          <p:nvPr>
            <p:ph type="sldNum" sz="quarter" idx="12"/>
          </p:nvPr>
        </p:nvSpPr>
        <p:spPr/>
        <p:txBody>
          <a:bodyPr/>
          <a:lstStyle/>
          <a:p>
            <a:fld id="{EED1B879-35F2-4B9E-8151-B2815C42C42C}" type="slidenum">
              <a:rPr lang="en-US" smtClean="0"/>
              <a:t>‹#›</a:t>
            </a:fld>
            <a:endParaRPr lang="en-US"/>
          </a:p>
        </p:txBody>
      </p:sp>
    </p:spTree>
    <p:extLst>
      <p:ext uri="{BB962C8B-B14F-4D97-AF65-F5344CB8AC3E}">
        <p14:creationId xmlns:p14="http://schemas.microsoft.com/office/powerpoint/2010/main" val="746369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EE687-1AFB-3745-2C21-98076673CE1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0D03954-9E71-7B40-A5A1-9E5F1E9A34A5}"/>
              </a:ext>
            </a:extLst>
          </p:cNvPr>
          <p:cNvSpPr>
            <a:spLocks noGrp="1"/>
          </p:cNvSpPr>
          <p:nvPr>
            <p:ph type="dt" sz="half" idx="10"/>
          </p:nvPr>
        </p:nvSpPr>
        <p:spPr/>
        <p:txBody>
          <a:bodyPr/>
          <a:lstStyle/>
          <a:p>
            <a:fld id="{9DAB68F1-8416-4312-9904-034100C97710}" type="datetimeFigureOut">
              <a:rPr lang="en-US" smtClean="0"/>
              <a:t>8/4/26</a:t>
            </a:fld>
            <a:endParaRPr lang="en-US"/>
          </a:p>
        </p:txBody>
      </p:sp>
      <p:sp>
        <p:nvSpPr>
          <p:cNvPr id="4" name="Footer Placeholder 3">
            <a:extLst>
              <a:ext uri="{FF2B5EF4-FFF2-40B4-BE49-F238E27FC236}">
                <a16:creationId xmlns:a16="http://schemas.microsoft.com/office/drawing/2014/main" id="{C1AA2A57-B2B5-8FAB-5715-08E21E413BB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50B6966-7BA0-0AC7-2D1A-77DE1DCDDB11}"/>
              </a:ext>
            </a:extLst>
          </p:cNvPr>
          <p:cNvSpPr>
            <a:spLocks noGrp="1"/>
          </p:cNvSpPr>
          <p:nvPr>
            <p:ph type="sldNum" sz="quarter" idx="12"/>
          </p:nvPr>
        </p:nvSpPr>
        <p:spPr/>
        <p:txBody>
          <a:bodyPr/>
          <a:lstStyle/>
          <a:p>
            <a:fld id="{EED1B879-35F2-4B9E-8151-B2815C42C42C}" type="slidenum">
              <a:rPr lang="en-US" smtClean="0"/>
              <a:t>‹#›</a:t>
            </a:fld>
            <a:endParaRPr lang="en-US"/>
          </a:p>
        </p:txBody>
      </p:sp>
    </p:spTree>
    <p:extLst>
      <p:ext uri="{BB962C8B-B14F-4D97-AF65-F5344CB8AC3E}">
        <p14:creationId xmlns:p14="http://schemas.microsoft.com/office/powerpoint/2010/main" val="868883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231D6D-DF02-4D2B-5B89-B9C81B0488E2}"/>
              </a:ext>
            </a:extLst>
          </p:cNvPr>
          <p:cNvSpPr>
            <a:spLocks noGrp="1"/>
          </p:cNvSpPr>
          <p:nvPr>
            <p:ph type="dt" sz="half" idx="10"/>
          </p:nvPr>
        </p:nvSpPr>
        <p:spPr/>
        <p:txBody>
          <a:bodyPr/>
          <a:lstStyle/>
          <a:p>
            <a:fld id="{9DAB68F1-8416-4312-9904-034100C97710}" type="datetimeFigureOut">
              <a:rPr lang="en-US" smtClean="0"/>
              <a:t>8/4/26</a:t>
            </a:fld>
            <a:endParaRPr lang="en-US"/>
          </a:p>
        </p:txBody>
      </p:sp>
      <p:sp>
        <p:nvSpPr>
          <p:cNvPr id="3" name="Footer Placeholder 2">
            <a:extLst>
              <a:ext uri="{FF2B5EF4-FFF2-40B4-BE49-F238E27FC236}">
                <a16:creationId xmlns:a16="http://schemas.microsoft.com/office/drawing/2014/main" id="{657FA7C7-350E-6F2B-8251-E5A28D18025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34CADEA-13B6-1408-E3C2-59534353413A}"/>
              </a:ext>
            </a:extLst>
          </p:cNvPr>
          <p:cNvSpPr>
            <a:spLocks noGrp="1"/>
          </p:cNvSpPr>
          <p:nvPr>
            <p:ph type="sldNum" sz="quarter" idx="12"/>
          </p:nvPr>
        </p:nvSpPr>
        <p:spPr/>
        <p:txBody>
          <a:bodyPr/>
          <a:lstStyle/>
          <a:p>
            <a:fld id="{EED1B879-35F2-4B9E-8151-B2815C42C42C}" type="slidenum">
              <a:rPr lang="en-US" smtClean="0"/>
              <a:t>‹#›</a:t>
            </a:fld>
            <a:endParaRPr lang="en-US"/>
          </a:p>
        </p:txBody>
      </p:sp>
    </p:spTree>
    <p:extLst>
      <p:ext uri="{BB962C8B-B14F-4D97-AF65-F5344CB8AC3E}">
        <p14:creationId xmlns:p14="http://schemas.microsoft.com/office/powerpoint/2010/main" val="1012386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DD843-3CD2-68EB-7A7D-6192B73F43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EEF3637-734E-22E1-7A69-B797A59091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092206C-FEE9-9CB3-E8DB-E1FF404DAD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2D6385-53E7-4F2D-F71B-18BABAF53525}"/>
              </a:ext>
            </a:extLst>
          </p:cNvPr>
          <p:cNvSpPr>
            <a:spLocks noGrp="1"/>
          </p:cNvSpPr>
          <p:nvPr>
            <p:ph type="dt" sz="half" idx="10"/>
          </p:nvPr>
        </p:nvSpPr>
        <p:spPr/>
        <p:txBody>
          <a:bodyPr/>
          <a:lstStyle/>
          <a:p>
            <a:fld id="{9DAB68F1-8416-4312-9904-034100C97710}" type="datetimeFigureOut">
              <a:rPr lang="en-US" smtClean="0"/>
              <a:t>8/4/26</a:t>
            </a:fld>
            <a:endParaRPr lang="en-US"/>
          </a:p>
        </p:txBody>
      </p:sp>
      <p:sp>
        <p:nvSpPr>
          <p:cNvPr id="6" name="Footer Placeholder 5">
            <a:extLst>
              <a:ext uri="{FF2B5EF4-FFF2-40B4-BE49-F238E27FC236}">
                <a16:creationId xmlns:a16="http://schemas.microsoft.com/office/drawing/2014/main" id="{1C9CFC22-EC63-5687-1BFD-7D27B451E8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A1E7E5-B7D7-501C-26BC-A3579759DE6D}"/>
              </a:ext>
            </a:extLst>
          </p:cNvPr>
          <p:cNvSpPr>
            <a:spLocks noGrp="1"/>
          </p:cNvSpPr>
          <p:nvPr>
            <p:ph type="sldNum" sz="quarter" idx="12"/>
          </p:nvPr>
        </p:nvSpPr>
        <p:spPr/>
        <p:txBody>
          <a:bodyPr/>
          <a:lstStyle/>
          <a:p>
            <a:fld id="{EED1B879-35F2-4B9E-8151-B2815C42C42C}" type="slidenum">
              <a:rPr lang="en-US" smtClean="0"/>
              <a:t>‹#›</a:t>
            </a:fld>
            <a:endParaRPr lang="en-US"/>
          </a:p>
        </p:txBody>
      </p:sp>
    </p:spTree>
    <p:extLst>
      <p:ext uri="{BB962C8B-B14F-4D97-AF65-F5344CB8AC3E}">
        <p14:creationId xmlns:p14="http://schemas.microsoft.com/office/powerpoint/2010/main" val="4190265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AB2F7-AC37-1D16-E0B3-F0549ED51E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811F36A-6BEA-FF9C-C504-D75B702991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4EDE36D-EC8A-AE7B-A13E-600B7507FD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2065FC-360A-CC1B-5300-5131864EEC21}"/>
              </a:ext>
            </a:extLst>
          </p:cNvPr>
          <p:cNvSpPr>
            <a:spLocks noGrp="1"/>
          </p:cNvSpPr>
          <p:nvPr>
            <p:ph type="dt" sz="half" idx="10"/>
          </p:nvPr>
        </p:nvSpPr>
        <p:spPr/>
        <p:txBody>
          <a:bodyPr/>
          <a:lstStyle/>
          <a:p>
            <a:fld id="{9DAB68F1-8416-4312-9904-034100C97710}" type="datetimeFigureOut">
              <a:rPr lang="en-US" smtClean="0"/>
              <a:t>8/4/26</a:t>
            </a:fld>
            <a:endParaRPr lang="en-US"/>
          </a:p>
        </p:txBody>
      </p:sp>
      <p:sp>
        <p:nvSpPr>
          <p:cNvPr id="6" name="Footer Placeholder 5">
            <a:extLst>
              <a:ext uri="{FF2B5EF4-FFF2-40B4-BE49-F238E27FC236}">
                <a16:creationId xmlns:a16="http://schemas.microsoft.com/office/drawing/2014/main" id="{4B38C7BF-79AE-2302-6393-7FB823C30A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459206-13B9-A031-128A-5A86BDBE600B}"/>
              </a:ext>
            </a:extLst>
          </p:cNvPr>
          <p:cNvSpPr>
            <a:spLocks noGrp="1"/>
          </p:cNvSpPr>
          <p:nvPr>
            <p:ph type="sldNum" sz="quarter" idx="12"/>
          </p:nvPr>
        </p:nvSpPr>
        <p:spPr/>
        <p:txBody>
          <a:bodyPr/>
          <a:lstStyle/>
          <a:p>
            <a:fld id="{EED1B879-35F2-4B9E-8151-B2815C42C42C}" type="slidenum">
              <a:rPr lang="en-US" smtClean="0"/>
              <a:t>‹#›</a:t>
            </a:fld>
            <a:endParaRPr lang="en-US"/>
          </a:p>
        </p:txBody>
      </p:sp>
    </p:spTree>
    <p:extLst>
      <p:ext uri="{BB962C8B-B14F-4D97-AF65-F5344CB8AC3E}">
        <p14:creationId xmlns:p14="http://schemas.microsoft.com/office/powerpoint/2010/main" val="2266555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E8F53-5735-F9C5-E291-97DFDEDEDBF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178F884-4BA7-204B-EDA9-E7D0811ED47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7E7E57-6A52-C59C-4EA0-6957CB054297}"/>
              </a:ext>
            </a:extLst>
          </p:cNvPr>
          <p:cNvSpPr>
            <a:spLocks noGrp="1"/>
          </p:cNvSpPr>
          <p:nvPr>
            <p:ph type="dt" sz="half" idx="10"/>
          </p:nvPr>
        </p:nvSpPr>
        <p:spPr/>
        <p:txBody>
          <a:bodyPr/>
          <a:lstStyle/>
          <a:p>
            <a:fld id="{9DAB68F1-8416-4312-9904-034100C97710}" type="datetimeFigureOut">
              <a:rPr lang="en-US" smtClean="0"/>
              <a:t>8/4/26</a:t>
            </a:fld>
            <a:endParaRPr lang="en-US"/>
          </a:p>
        </p:txBody>
      </p:sp>
      <p:sp>
        <p:nvSpPr>
          <p:cNvPr id="5" name="Footer Placeholder 4">
            <a:extLst>
              <a:ext uri="{FF2B5EF4-FFF2-40B4-BE49-F238E27FC236}">
                <a16:creationId xmlns:a16="http://schemas.microsoft.com/office/drawing/2014/main" id="{6E932CDC-D5F7-8CF0-9B7B-8B0C0D05B3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A6C307-F81B-7229-C328-2B4241CE749F}"/>
              </a:ext>
            </a:extLst>
          </p:cNvPr>
          <p:cNvSpPr>
            <a:spLocks noGrp="1"/>
          </p:cNvSpPr>
          <p:nvPr>
            <p:ph type="sldNum" sz="quarter" idx="12"/>
          </p:nvPr>
        </p:nvSpPr>
        <p:spPr/>
        <p:txBody>
          <a:bodyPr/>
          <a:lstStyle/>
          <a:p>
            <a:fld id="{EED1B879-35F2-4B9E-8151-B2815C42C42C}" type="slidenum">
              <a:rPr lang="en-US" smtClean="0"/>
              <a:t>‹#›</a:t>
            </a:fld>
            <a:endParaRPr lang="en-US"/>
          </a:p>
        </p:txBody>
      </p:sp>
    </p:spTree>
    <p:extLst>
      <p:ext uri="{BB962C8B-B14F-4D97-AF65-F5344CB8AC3E}">
        <p14:creationId xmlns:p14="http://schemas.microsoft.com/office/powerpoint/2010/main" val="3869434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837F63-CC5F-33CA-60EB-5F1F447A019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599947A-F950-0EBA-23B3-AFEEF6C2517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0FCBC9-7508-441E-F0DC-962626F4C904}"/>
              </a:ext>
            </a:extLst>
          </p:cNvPr>
          <p:cNvSpPr>
            <a:spLocks noGrp="1"/>
          </p:cNvSpPr>
          <p:nvPr>
            <p:ph type="dt" sz="half" idx="10"/>
          </p:nvPr>
        </p:nvSpPr>
        <p:spPr/>
        <p:txBody>
          <a:bodyPr/>
          <a:lstStyle/>
          <a:p>
            <a:fld id="{9DAB68F1-8416-4312-9904-034100C97710}" type="datetimeFigureOut">
              <a:rPr lang="en-US" smtClean="0"/>
              <a:t>8/4/26</a:t>
            </a:fld>
            <a:endParaRPr lang="en-US"/>
          </a:p>
        </p:txBody>
      </p:sp>
      <p:sp>
        <p:nvSpPr>
          <p:cNvPr id="5" name="Footer Placeholder 4">
            <a:extLst>
              <a:ext uri="{FF2B5EF4-FFF2-40B4-BE49-F238E27FC236}">
                <a16:creationId xmlns:a16="http://schemas.microsoft.com/office/drawing/2014/main" id="{48635C5F-0C23-7240-6C46-24175A2EA8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A01CDE-3C9D-83A2-D848-4B79CE326655}"/>
              </a:ext>
            </a:extLst>
          </p:cNvPr>
          <p:cNvSpPr>
            <a:spLocks noGrp="1"/>
          </p:cNvSpPr>
          <p:nvPr>
            <p:ph type="sldNum" sz="quarter" idx="12"/>
          </p:nvPr>
        </p:nvSpPr>
        <p:spPr/>
        <p:txBody>
          <a:bodyPr/>
          <a:lstStyle/>
          <a:p>
            <a:fld id="{EED1B879-35F2-4B9E-8151-B2815C42C42C}" type="slidenum">
              <a:rPr lang="en-US" smtClean="0"/>
              <a:t>‹#›</a:t>
            </a:fld>
            <a:endParaRPr lang="en-US"/>
          </a:p>
        </p:txBody>
      </p:sp>
    </p:spTree>
    <p:extLst>
      <p:ext uri="{BB962C8B-B14F-4D97-AF65-F5344CB8AC3E}">
        <p14:creationId xmlns:p14="http://schemas.microsoft.com/office/powerpoint/2010/main" val="3986596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551C2A-F566-B5DF-CAB7-CB116BF42F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F00BECB-3CE5-30D0-D5F9-6A4A23A5CA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0BA55F-C2EC-496B-4DE1-5C73F46A96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DAB68F1-8416-4312-9904-034100C97710}" type="datetimeFigureOut">
              <a:rPr lang="en-US" smtClean="0"/>
              <a:t>8/4/26</a:t>
            </a:fld>
            <a:endParaRPr lang="en-US"/>
          </a:p>
        </p:txBody>
      </p:sp>
      <p:sp>
        <p:nvSpPr>
          <p:cNvPr id="5" name="Footer Placeholder 4">
            <a:extLst>
              <a:ext uri="{FF2B5EF4-FFF2-40B4-BE49-F238E27FC236}">
                <a16:creationId xmlns:a16="http://schemas.microsoft.com/office/drawing/2014/main" id="{3D540C51-73E2-E495-DFE6-D6D5F03260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234034F-39BA-82F9-8044-B92B28A991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ED1B879-35F2-4B9E-8151-B2815C42C42C}" type="slidenum">
              <a:rPr lang="en-US" smtClean="0"/>
              <a:t>‹#›</a:t>
            </a:fld>
            <a:endParaRPr lang="en-US"/>
          </a:p>
        </p:txBody>
      </p:sp>
    </p:spTree>
    <p:extLst>
      <p:ext uri="{BB962C8B-B14F-4D97-AF65-F5344CB8AC3E}">
        <p14:creationId xmlns:p14="http://schemas.microsoft.com/office/powerpoint/2010/main" val="9268022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7DC76-9210-7505-4E33-54E5947219C9}"/>
              </a:ext>
            </a:extLst>
          </p:cNvPr>
          <p:cNvSpPr>
            <a:spLocks noGrp="1"/>
          </p:cNvSpPr>
          <p:nvPr>
            <p:ph type="ctrTitle"/>
          </p:nvPr>
        </p:nvSpPr>
        <p:spPr/>
        <p:txBody>
          <a:bodyPr/>
          <a:lstStyle/>
          <a:p>
            <a:r>
              <a:rPr lang="en-US" dirty="0">
                <a:solidFill>
                  <a:srgbClr val="FF0000"/>
                </a:solidFill>
              </a:rPr>
              <a:t>Mini-Lectures</a:t>
            </a:r>
          </a:p>
        </p:txBody>
      </p:sp>
      <p:sp>
        <p:nvSpPr>
          <p:cNvPr id="3" name="Subtitle 2">
            <a:extLst>
              <a:ext uri="{FF2B5EF4-FFF2-40B4-BE49-F238E27FC236}">
                <a16:creationId xmlns:a16="http://schemas.microsoft.com/office/drawing/2014/main" id="{2438727A-3002-78BF-7342-9019946FF8E7}"/>
              </a:ext>
            </a:extLst>
          </p:cNvPr>
          <p:cNvSpPr>
            <a:spLocks noGrp="1"/>
          </p:cNvSpPr>
          <p:nvPr>
            <p:ph type="subTitle" idx="1"/>
          </p:nvPr>
        </p:nvSpPr>
        <p:spPr>
          <a:xfrm>
            <a:off x="1524000" y="3602038"/>
            <a:ext cx="9144000" cy="566550"/>
          </a:xfrm>
        </p:spPr>
        <p:txBody>
          <a:bodyPr/>
          <a:lstStyle/>
          <a:p>
            <a:r>
              <a:rPr lang="en-US" dirty="0"/>
              <a:t>Wajih Askar, MD</a:t>
            </a:r>
          </a:p>
        </p:txBody>
      </p:sp>
    </p:spTree>
    <p:extLst>
      <p:ext uri="{BB962C8B-B14F-4D97-AF65-F5344CB8AC3E}">
        <p14:creationId xmlns:p14="http://schemas.microsoft.com/office/powerpoint/2010/main" val="3505651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3365E-41E6-4933-CDED-D831090DF679}"/>
              </a:ext>
            </a:extLst>
          </p:cNvPr>
          <p:cNvSpPr>
            <a:spLocks noGrp="1"/>
          </p:cNvSpPr>
          <p:nvPr>
            <p:ph type="title"/>
          </p:nvPr>
        </p:nvSpPr>
        <p:spPr>
          <a:xfrm>
            <a:off x="838200" y="365125"/>
            <a:ext cx="10515600" cy="915035"/>
          </a:xfrm>
        </p:spPr>
        <p:txBody>
          <a:bodyPr/>
          <a:lstStyle/>
          <a:p>
            <a:r>
              <a:rPr lang="en-US" dirty="0">
                <a:solidFill>
                  <a:srgbClr val="FF0000"/>
                </a:solidFill>
              </a:rPr>
              <a:t>Case 1</a:t>
            </a:r>
          </a:p>
        </p:txBody>
      </p:sp>
      <p:sp>
        <p:nvSpPr>
          <p:cNvPr id="3" name="Content Placeholder 2">
            <a:extLst>
              <a:ext uri="{FF2B5EF4-FFF2-40B4-BE49-F238E27FC236}">
                <a16:creationId xmlns:a16="http://schemas.microsoft.com/office/drawing/2014/main" id="{C08CCA43-6624-CDED-1831-BBDF0484E2F3}"/>
              </a:ext>
            </a:extLst>
          </p:cNvPr>
          <p:cNvSpPr>
            <a:spLocks noGrp="1"/>
          </p:cNvSpPr>
          <p:nvPr>
            <p:ph idx="1"/>
          </p:nvPr>
        </p:nvSpPr>
        <p:spPr>
          <a:xfrm>
            <a:off x="838200" y="1280160"/>
            <a:ext cx="10515600" cy="4351338"/>
          </a:xfrm>
        </p:spPr>
        <p:txBody>
          <a:bodyPr/>
          <a:lstStyle/>
          <a:p>
            <a:r>
              <a:rPr lang="en-US" dirty="0"/>
              <a:t>A 56-year-old M is evaluated for fever, chills, and a rapidly spreading, warm, and painful skin condition. He is hemodynamically stable and lacks crepitus.</a:t>
            </a:r>
          </a:p>
          <a:p>
            <a:r>
              <a:rPr lang="en-US" dirty="0"/>
              <a:t>Which of the following is the most likely diagnosis?</a:t>
            </a:r>
          </a:p>
          <a:p>
            <a:pPr marL="0" indent="0">
              <a:buNone/>
            </a:pPr>
            <a:r>
              <a:rPr lang="en-US" dirty="0"/>
              <a:t>1- Cellulitis</a:t>
            </a:r>
          </a:p>
          <a:p>
            <a:pPr marL="0" indent="0">
              <a:buNone/>
            </a:pPr>
            <a:r>
              <a:rPr lang="en-US" dirty="0"/>
              <a:t>2- Deep Venous Thrombosis</a:t>
            </a:r>
          </a:p>
          <a:p>
            <a:pPr marL="0" indent="0">
              <a:buNone/>
            </a:pPr>
            <a:r>
              <a:rPr lang="en-US" dirty="0"/>
              <a:t>3- Erythema migrans</a:t>
            </a:r>
          </a:p>
          <a:p>
            <a:pPr marL="0" indent="0">
              <a:buNone/>
            </a:pPr>
            <a:r>
              <a:rPr lang="en-US" dirty="0"/>
              <a:t>4- Toxic shock syndrome</a:t>
            </a:r>
          </a:p>
        </p:txBody>
      </p:sp>
      <p:pic>
        <p:nvPicPr>
          <p:cNvPr id="4" name="Picture 3">
            <a:extLst>
              <a:ext uri="{FF2B5EF4-FFF2-40B4-BE49-F238E27FC236}">
                <a16:creationId xmlns:a16="http://schemas.microsoft.com/office/drawing/2014/main" id="{267522A0-AB72-4805-019A-A3B4A4313F64}"/>
              </a:ext>
            </a:extLst>
          </p:cNvPr>
          <p:cNvPicPr>
            <a:picLocks noChangeAspect="1"/>
          </p:cNvPicPr>
          <p:nvPr/>
        </p:nvPicPr>
        <p:blipFill>
          <a:blip r:embed="rId2"/>
          <a:stretch>
            <a:fillRect/>
          </a:stretch>
        </p:blipFill>
        <p:spPr>
          <a:xfrm>
            <a:off x="6725478" y="3107443"/>
            <a:ext cx="5320937" cy="3565027"/>
          </a:xfrm>
          <a:prstGeom prst="rect">
            <a:avLst/>
          </a:prstGeom>
        </p:spPr>
      </p:pic>
    </p:spTree>
    <p:extLst>
      <p:ext uri="{BB962C8B-B14F-4D97-AF65-F5344CB8AC3E}">
        <p14:creationId xmlns:p14="http://schemas.microsoft.com/office/powerpoint/2010/main" val="4097603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2" end="2"/>
                                            </p:txEl>
                                          </p:spTgt>
                                        </p:tgtEl>
                                        <p:attrNameLst>
                                          <p:attrName>style.color</p:attrName>
                                        </p:attrNameLst>
                                      </p:cBhvr>
                                      <p:to>
                                        <p:clrVal>
                                          <a:srgbClr val="FF0000"/>
                                        </p:clrVal>
                                      </p:to>
                                    </p:set>
                                    <p:set>
                                      <p:cBhvr>
                                        <p:cTn id="7" dur="500" fill="hold"/>
                                        <p:tgtEl>
                                          <p:spTgt spid="3">
                                            <p:txEl>
                                              <p:pRg st="2" end="2"/>
                                            </p:txEl>
                                          </p:spTgt>
                                        </p:tgtEl>
                                        <p:attrNameLst>
                                          <p:attrName>fillcolor</p:attrName>
                                        </p:attrNameLst>
                                      </p:cBhvr>
                                      <p:to>
                                        <p:clrVal>
                                          <a:srgbClr val="FF0000"/>
                                        </p:clrVal>
                                      </p:to>
                                    </p:set>
                                    <p:set>
                                      <p:cBhvr>
                                        <p:cTn id="8" dur="500" fill="hold"/>
                                        <p:tgtEl>
                                          <p:spTgt spid="3">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70E41-6F7B-012D-F468-91F8BBDE2554}"/>
              </a:ext>
            </a:extLst>
          </p:cNvPr>
          <p:cNvSpPr>
            <a:spLocks noGrp="1"/>
          </p:cNvSpPr>
          <p:nvPr>
            <p:ph type="title"/>
          </p:nvPr>
        </p:nvSpPr>
        <p:spPr>
          <a:xfrm>
            <a:off x="838200" y="365126"/>
            <a:ext cx="10515600" cy="988286"/>
          </a:xfrm>
        </p:spPr>
        <p:txBody>
          <a:bodyPr/>
          <a:lstStyle/>
          <a:p>
            <a:r>
              <a:rPr lang="en-US" dirty="0">
                <a:solidFill>
                  <a:srgbClr val="FF0000"/>
                </a:solidFill>
              </a:rPr>
              <a:t>Cross-Section of the Skin</a:t>
            </a:r>
          </a:p>
        </p:txBody>
      </p:sp>
      <p:pic>
        <p:nvPicPr>
          <p:cNvPr id="4" name="Content Placeholder 3">
            <a:extLst>
              <a:ext uri="{FF2B5EF4-FFF2-40B4-BE49-F238E27FC236}">
                <a16:creationId xmlns:a16="http://schemas.microsoft.com/office/drawing/2014/main" id="{11198C69-FE43-6B48-6B0A-5DC9CF479069}"/>
              </a:ext>
            </a:extLst>
          </p:cNvPr>
          <p:cNvPicPr>
            <a:picLocks noGrp="1" noChangeAspect="1"/>
          </p:cNvPicPr>
          <p:nvPr>
            <p:ph idx="1"/>
          </p:nvPr>
        </p:nvPicPr>
        <p:blipFill>
          <a:blip r:embed="rId2"/>
          <a:stretch>
            <a:fillRect/>
          </a:stretch>
        </p:blipFill>
        <p:spPr>
          <a:xfrm>
            <a:off x="2484783" y="1353411"/>
            <a:ext cx="6578423" cy="4823552"/>
          </a:xfrm>
          <a:prstGeom prst="rect">
            <a:avLst/>
          </a:prstGeom>
        </p:spPr>
      </p:pic>
    </p:spTree>
    <p:extLst>
      <p:ext uri="{BB962C8B-B14F-4D97-AF65-F5344CB8AC3E}">
        <p14:creationId xmlns:p14="http://schemas.microsoft.com/office/powerpoint/2010/main" val="1037410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FBF8C-5200-7F3B-D689-77E0E97C89E7}"/>
              </a:ext>
            </a:extLst>
          </p:cNvPr>
          <p:cNvSpPr>
            <a:spLocks noGrp="1"/>
          </p:cNvSpPr>
          <p:nvPr>
            <p:ph type="title"/>
          </p:nvPr>
        </p:nvSpPr>
        <p:spPr>
          <a:xfrm>
            <a:off x="838200" y="365126"/>
            <a:ext cx="10515600" cy="622162"/>
          </a:xfrm>
        </p:spPr>
        <p:txBody>
          <a:bodyPr>
            <a:normAutofit fontScale="90000"/>
          </a:bodyPr>
          <a:lstStyle/>
          <a:p>
            <a:r>
              <a:rPr lang="en-US" dirty="0">
                <a:solidFill>
                  <a:srgbClr val="00B050"/>
                </a:solidFill>
              </a:rPr>
              <a:t>Definitions</a:t>
            </a:r>
          </a:p>
        </p:txBody>
      </p:sp>
      <p:sp>
        <p:nvSpPr>
          <p:cNvPr id="3" name="Content Placeholder 2">
            <a:extLst>
              <a:ext uri="{FF2B5EF4-FFF2-40B4-BE49-F238E27FC236}">
                <a16:creationId xmlns:a16="http://schemas.microsoft.com/office/drawing/2014/main" id="{F123CC89-9081-093E-1993-D8B6D720F604}"/>
              </a:ext>
            </a:extLst>
          </p:cNvPr>
          <p:cNvSpPr>
            <a:spLocks noGrp="1"/>
          </p:cNvSpPr>
          <p:nvPr>
            <p:ph idx="1"/>
          </p:nvPr>
        </p:nvSpPr>
        <p:spPr>
          <a:xfrm>
            <a:off x="235226" y="1018105"/>
            <a:ext cx="6801678" cy="4351338"/>
          </a:xfrm>
        </p:spPr>
        <p:txBody>
          <a:bodyPr>
            <a:normAutofit/>
          </a:bodyPr>
          <a:lstStyle/>
          <a:p>
            <a:r>
              <a:rPr lang="en-US" b="1" dirty="0">
                <a:solidFill>
                  <a:srgbClr val="0070C0"/>
                </a:solidFill>
              </a:rPr>
              <a:t>Erysipelas: </a:t>
            </a:r>
            <a:r>
              <a:rPr lang="en-US" dirty="0"/>
              <a:t>infection of the epidermis, upper dermis, and superficial lymphatics. Usually involving the </a:t>
            </a:r>
            <a:r>
              <a:rPr lang="en-US" b="1" dirty="0"/>
              <a:t>face</a:t>
            </a:r>
            <a:r>
              <a:rPr lang="en-US" dirty="0"/>
              <a:t> or </a:t>
            </a:r>
            <a:r>
              <a:rPr lang="en-US" b="1" dirty="0"/>
              <a:t>lower extremities.</a:t>
            </a:r>
          </a:p>
          <a:p>
            <a:r>
              <a:rPr lang="en-US" dirty="0"/>
              <a:t>This infection is brightly </a:t>
            </a:r>
            <a:r>
              <a:rPr lang="en-US" dirty="0">
                <a:solidFill>
                  <a:srgbClr val="FF0000"/>
                </a:solidFill>
              </a:rPr>
              <a:t>erythematous</a:t>
            </a:r>
            <a:r>
              <a:rPr lang="en-US" dirty="0"/>
              <a:t> and </a:t>
            </a:r>
            <a:r>
              <a:rPr lang="en-US" dirty="0">
                <a:solidFill>
                  <a:srgbClr val="FF0000"/>
                </a:solidFill>
              </a:rPr>
              <a:t>tender</a:t>
            </a:r>
            <a:r>
              <a:rPr lang="en-US" dirty="0"/>
              <a:t>, with </a:t>
            </a:r>
            <a:r>
              <a:rPr lang="en-US" dirty="0">
                <a:solidFill>
                  <a:srgbClr val="FF0000"/>
                </a:solidFill>
              </a:rPr>
              <a:t>distinct elevated borders </a:t>
            </a:r>
            <a:r>
              <a:rPr lang="en-US" dirty="0"/>
              <a:t>and associated </a:t>
            </a:r>
            <a:r>
              <a:rPr lang="en-US" b="1" dirty="0"/>
              <a:t>fever</a:t>
            </a:r>
            <a:r>
              <a:rPr lang="en-US" dirty="0"/>
              <a:t>, </a:t>
            </a:r>
            <a:r>
              <a:rPr lang="en-US" b="1" dirty="0"/>
              <a:t>lymphangitis</a:t>
            </a:r>
            <a:r>
              <a:rPr lang="en-US" dirty="0"/>
              <a:t>, and </a:t>
            </a:r>
            <a:r>
              <a:rPr lang="en-US" b="1" dirty="0"/>
              <a:t>regional lymphadenopathy</a:t>
            </a:r>
            <a:r>
              <a:rPr lang="en-US" dirty="0"/>
              <a:t>.</a:t>
            </a:r>
          </a:p>
        </p:txBody>
      </p:sp>
      <p:pic>
        <p:nvPicPr>
          <p:cNvPr id="6" name="Picture 5">
            <a:extLst>
              <a:ext uri="{FF2B5EF4-FFF2-40B4-BE49-F238E27FC236}">
                <a16:creationId xmlns:a16="http://schemas.microsoft.com/office/drawing/2014/main" id="{6757F8D7-051B-0A93-1A00-35EA9579E640}"/>
              </a:ext>
            </a:extLst>
          </p:cNvPr>
          <p:cNvPicPr>
            <a:picLocks noChangeAspect="1"/>
          </p:cNvPicPr>
          <p:nvPr/>
        </p:nvPicPr>
        <p:blipFill>
          <a:blip r:embed="rId2"/>
          <a:stretch>
            <a:fillRect/>
          </a:stretch>
        </p:blipFill>
        <p:spPr>
          <a:xfrm>
            <a:off x="7489406" y="148995"/>
            <a:ext cx="4467368" cy="4229108"/>
          </a:xfrm>
          <a:prstGeom prst="rect">
            <a:avLst/>
          </a:prstGeom>
        </p:spPr>
      </p:pic>
      <p:pic>
        <p:nvPicPr>
          <p:cNvPr id="7" name="Content Placeholder 3">
            <a:extLst>
              <a:ext uri="{FF2B5EF4-FFF2-40B4-BE49-F238E27FC236}">
                <a16:creationId xmlns:a16="http://schemas.microsoft.com/office/drawing/2014/main" id="{01EB82C1-0BC8-C53E-6E39-6F462956B7D5}"/>
              </a:ext>
            </a:extLst>
          </p:cNvPr>
          <p:cNvPicPr>
            <a:picLocks noChangeAspect="1"/>
          </p:cNvPicPr>
          <p:nvPr/>
        </p:nvPicPr>
        <p:blipFill>
          <a:blip r:embed="rId3"/>
          <a:srcRect l="11846" t="4342" b="5113"/>
          <a:stretch>
            <a:fillRect/>
          </a:stretch>
        </p:blipFill>
        <p:spPr>
          <a:xfrm>
            <a:off x="5034480" y="3904291"/>
            <a:ext cx="3890860" cy="2930304"/>
          </a:xfrm>
          <a:prstGeom prst="rect">
            <a:avLst/>
          </a:prstGeom>
        </p:spPr>
      </p:pic>
    </p:spTree>
    <p:extLst>
      <p:ext uri="{BB962C8B-B14F-4D97-AF65-F5344CB8AC3E}">
        <p14:creationId xmlns:p14="http://schemas.microsoft.com/office/powerpoint/2010/main" val="648091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96490-A92A-5C38-C236-3CA052F7EA48}"/>
              </a:ext>
            </a:extLst>
          </p:cNvPr>
          <p:cNvSpPr>
            <a:spLocks noGrp="1"/>
          </p:cNvSpPr>
          <p:nvPr>
            <p:ph type="title"/>
          </p:nvPr>
        </p:nvSpPr>
        <p:spPr>
          <a:xfrm>
            <a:off x="838200" y="365125"/>
            <a:ext cx="10515600" cy="688423"/>
          </a:xfrm>
        </p:spPr>
        <p:txBody>
          <a:bodyPr>
            <a:normAutofit fontScale="90000"/>
          </a:bodyPr>
          <a:lstStyle/>
          <a:p>
            <a:r>
              <a:rPr lang="en-US" dirty="0">
                <a:solidFill>
                  <a:srgbClr val="00B050"/>
                </a:solidFill>
              </a:rPr>
              <a:t>Definitions-cont’d</a:t>
            </a:r>
            <a:endParaRPr lang="en-US" dirty="0"/>
          </a:p>
        </p:txBody>
      </p:sp>
      <p:sp>
        <p:nvSpPr>
          <p:cNvPr id="5" name="Content Placeholder 4">
            <a:extLst>
              <a:ext uri="{FF2B5EF4-FFF2-40B4-BE49-F238E27FC236}">
                <a16:creationId xmlns:a16="http://schemas.microsoft.com/office/drawing/2014/main" id="{1D19BB3A-8BA3-6BFF-0309-536AD4FE5A4A}"/>
              </a:ext>
            </a:extLst>
          </p:cNvPr>
          <p:cNvSpPr txBox="1">
            <a:spLocks noGrp="1"/>
          </p:cNvSpPr>
          <p:nvPr>
            <p:ph idx="1"/>
          </p:nvPr>
        </p:nvSpPr>
        <p:spPr>
          <a:xfrm>
            <a:off x="626164" y="1361799"/>
            <a:ext cx="7444409" cy="1479444"/>
          </a:xfrm>
          <a:prstGeom prst="rect">
            <a:avLst/>
          </a:prstGeom>
          <a:noFill/>
        </p:spPr>
        <p:txBody>
          <a:bodyPr wrap="square">
            <a:spAutoFit/>
          </a:bodyPr>
          <a:lstStyle/>
          <a:p>
            <a:r>
              <a:rPr lang="en-US" b="1" dirty="0">
                <a:solidFill>
                  <a:srgbClr val="0070C0"/>
                </a:solidFill>
              </a:rPr>
              <a:t>Cellulitis:</a:t>
            </a:r>
            <a:r>
              <a:rPr lang="en-US" sz="2400" dirty="0"/>
              <a:t> infection involving the </a:t>
            </a:r>
            <a:r>
              <a:rPr lang="en-US" sz="2400" b="1" dirty="0"/>
              <a:t>deeper dermis </a:t>
            </a:r>
            <a:r>
              <a:rPr lang="en-US" sz="2400" dirty="0"/>
              <a:t>and </a:t>
            </a:r>
            <a:r>
              <a:rPr lang="en-US" sz="2400" b="1" dirty="0"/>
              <a:t>subcutaneous fat tissue</a:t>
            </a:r>
            <a:r>
              <a:rPr lang="en-US" sz="2400" dirty="0"/>
              <a:t>. Inflammatory signs of infection are similar to erysipelas, but the area of involvement is </a:t>
            </a:r>
            <a:r>
              <a:rPr lang="en-US" sz="2400" dirty="0">
                <a:solidFill>
                  <a:schemeClr val="accent5">
                    <a:lumMod val="75000"/>
                  </a:schemeClr>
                </a:solidFill>
              </a:rPr>
              <a:t>less well demarcated</a:t>
            </a:r>
            <a:r>
              <a:rPr lang="en-US" sz="2400" dirty="0"/>
              <a:t>.</a:t>
            </a:r>
            <a:endParaRPr lang="en-US" sz="2200" dirty="0"/>
          </a:p>
        </p:txBody>
      </p:sp>
      <p:pic>
        <p:nvPicPr>
          <p:cNvPr id="6" name="Picture 5">
            <a:extLst>
              <a:ext uri="{FF2B5EF4-FFF2-40B4-BE49-F238E27FC236}">
                <a16:creationId xmlns:a16="http://schemas.microsoft.com/office/drawing/2014/main" id="{D09EA345-5037-49FF-F3A3-906268F67276}"/>
              </a:ext>
            </a:extLst>
          </p:cNvPr>
          <p:cNvPicPr>
            <a:picLocks noChangeAspect="1"/>
          </p:cNvPicPr>
          <p:nvPr/>
        </p:nvPicPr>
        <p:blipFill>
          <a:blip r:embed="rId2"/>
          <a:stretch>
            <a:fillRect/>
          </a:stretch>
        </p:blipFill>
        <p:spPr>
          <a:xfrm>
            <a:off x="8070574" y="348560"/>
            <a:ext cx="2973228" cy="6114939"/>
          </a:xfrm>
          <a:prstGeom prst="rect">
            <a:avLst/>
          </a:prstGeom>
        </p:spPr>
      </p:pic>
      <p:pic>
        <p:nvPicPr>
          <p:cNvPr id="8" name="Content Placeholder 3">
            <a:extLst>
              <a:ext uri="{FF2B5EF4-FFF2-40B4-BE49-F238E27FC236}">
                <a16:creationId xmlns:a16="http://schemas.microsoft.com/office/drawing/2014/main" id="{FF2483DA-1A19-8A6A-7E50-52D5A35EF73F}"/>
              </a:ext>
            </a:extLst>
          </p:cNvPr>
          <p:cNvPicPr>
            <a:picLocks noChangeAspect="1"/>
          </p:cNvPicPr>
          <p:nvPr/>
        </p:nvPicPr>
        <p:blipFill>
          <a:blip r:embed="rId3"/>
          <a:srcRect l="11846" t="4342" b="5113"/>
          <a:stretch>
            <a:fillRect/>
          </a:stretch>
        </p:blipFill>
        <p:spPr>
          <a:xfrm>
            <a:off x="1767819" y="3183311"/>
            <a:ext cx="4394442" cy="3309564"/>
          </a:xfrm>
          <a:prstGeom prst="rect">
            <a:avLst/>
          </a:prstGeom>
        </p:spPr>
      </p:pic>
    </p:spTree>
    <p:extLst>
      <p:ext uri="{BB962C8B-B14F-4D97-AF65-F5344CB8AC3E}">
        <p14:creationId xmlns:p14="http://schemas.microsoft.com/office/powerpoint/2010/main" val="203120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F4B52-6036-5466-556F-D848032BF7E9}"/>
              </a:ext>
            </a:extLst>
          </p:cNvPr>
          <p:cNvSpPr>
            <a:spLocks noGrp="1"/>
          </p:cNvSpPr>
          <p:nvPr>
            <p:ph type="title"/>
          </p:nvPr>
        </p:nvSpPr>
        <p:spPr>
          <a:xfrm>
            <a:off x="838200" y="365125"/>
            <a:ext cx="10515600" cy="714927"/>
          </a:xfrm>
        </p:spPr>
        <p:txBody>
          <a:bodyPr/>
          <a:lstStyle/>
          <a:p>
            <a:r>
              <a:rPr lang="en-US" dirty="0">
                <a:solidFill>
                  <a:srgbClr val="FF0000"/>
                </a:solidFill>
              </a:rPr>
              <a:t>Epidemiology</a:t>
            </a:r>
          </a:p>
        </p:txBody>
      </p:sp>
      <p:sp>
        <p:nvSpPr>
          <p:cNvPr id="3" name="Content Placeholder 2">
            <a:extLst>
              <a:ext uri="{FF2B5EF4-FFF2-40B4-BE49-F238E27FC236}">
                <a16:creationId xmlns:a16="http://schemas.microsoft.com/office/drawing/2014/main" id="{66B9E8DF-DE93-8F3D-7F26-C9A45E3A7FDE}"/>
              </a:ext>
            </a:extLst>
          </p:cNvPr>
          <p:cNvSpPr>
            <a:spLocks noGrp="1"/>
          </p:cNvSpPr>
          <p:nvPr>
            <p:ph idx="1"/>
          </p:nvPr>
        </p:nvSpPr>
        <p:spPr>
          <a:xfrm>
            <a:off x="838200" y="1404730"/>
            <a:ext cx="10515600" cy="4772233"/>
          </a:xfrm>
        </p:spPr>
        <p:txBody>
          <a:bodyPr>
            <a:normAutofit fontScale="85000" lnSpcReduction="10000"/>
          </a:bodyPr>
          <a:lstStyle/>
          <a:p>
            <a:r>
              <a:rPr lang="en-US" b="1" dirty="0"/>
              <a:t>Non-purulent</a:t>
            </a:r>
            <a:r>
              <a:rPr lang="en-US" dirty="0"/>
              <a:t> infections are typically caused by </a:t>
            </a:r>
            <a:r>
              <a:rPr lang="en-US" b="1" i="1" u="sng" dirty="0">
                <a:solidFill>
                  <a:schemeClr val="accent3">
                    <a:lumMod val="60000"/>
                    <a:lumOff val="40000"/>
                  </a:schemeClr>
                </a:solidFill>
              </a:rPr>
              <a:t>β-hemolytic streptococci</a:t>
            </a:r>
            <a:r>
              <a:rPr lang="en-US" dirty="0"/>
              <a:t>. </a:t>
            </a:r>
          </a:p>
          <a:p>
            <a:r>
              <a:rPr lang="en-US" b="1" dirty="0"/>
              <a:t>Purulent</a:t>
            </a:r>
            <a:r>
              <a:rPr lang="en-US" dirty="0"/>
              <a:t> cellulitis and abscesses are typically caused by </a:t>
            </a:r>
            <a:r>
              <a:rPr lang="en-US" b="1" i="1" dirty="0">
                <a:solidFill>
                  <a:srgbClr val="00B0F0"/>
                </a:solidFill>
              </a:rPr>
              <a:t>Staphylococcus aureus</a:t>
            </a:r>
            <a:r>
              <a:rPr lang="en-US" b="1" dirty="0">
                <a:solidFill>
                  <a:srgbClr val="00B0F0"/>
                </a:solidFill>
              </a:rPr>
              <a:t> (including methicillin-resistant [</a:t>
            </a:r>
            <a:r>
              <a:rPr lang="en-US" b="1" i="1" dirty="0">
                <a:solidFill>
                  <a:srgbClr val="00B0F0"/>
                </a:solidFill>
              </a:rPr>
              <a:t>MRSA</a:t>
            </a:r>
            <a:r>
              <a:rPr lang="en-US" b="1" dirty="0">
                <a:solidFill>
                  <a:srgbClr val="00B0F0"/>
                </a:solidFill>
              </a:rPr>
              <a:t>] strains)</a:t>
            </a:r>
            <a:r>
              <a:rPr lang="en-US" dirty="0"/>
              <a:t>. </a:t>
            </a:r>
          </a:p>
          <a:p>
            <a:endParaRPr lang="en-US" dirty="0"/>
          </a:p>
          <a:p>
            <a:r>
              <a:rPr lang="en-US" b="1" u="sng" dirty="0"/>
              <a:t>Think about MRSA:</a:t>
            </a:r>
          </a:p>
          <a:p>
            <a:pPr marL="0" indent="0">
              <a:buNone/>
            </a:pPr>
            <a:r>
              <a:rPr lang="en-US" dirty="0"/>
              <a:t>1- Purulent cellulitis</a:t>
            </a:r>
          </a:p>
          <a:p>
            <a:pPr marL="0" indent="0">
              <a:buNone/>
            </a:pPr>
            <a:r>
              <a:rPr lang="en-US" dirty="0"/>
              <a:t>2- Penetrating trauma</a:t>
            </a:r>
          </a:p>
          <a:p>
            <a:pPr marL="0" indent="0">
              <a:buNone/>
            </a:pPr>
            <a:r>
              <a:rPr lang="en-US" dirty="0"/>
              <a:t>3- </a:t>
            </a:r>
            <a:r>
              <a:rPr lang="en-US" i="1" dirty="0"/>
              <a:t>MRSA</a:t>
            </a:r>
            <a:r>
              <a:rPr lang="en-US" dirty="0"/>
              <a:t> infection somewhere else</a:t>
            </a:r>
          </a:p>
          <a:p>
            <a:pPr marL="0" indent="0">
              <a:buNone/>
            </a:pPr>
            <a:r>
              <a:rPr lang="en-US" dirty="0"/>
              <a:t>4- Positive </a:t>
            </a:r>
            <a:r>
              <a:rPr lang="en-US" i="1" dirty="0"/>
              <a:t>MRSA</a:t>
            </a:r>
            <a:r>
              <a:rPr lang="en-US" dirty="0"/>
              <a:t> nares screen. </a:t>
            </a:r>
          </a:p>
          <a:p>
            <a:pPr marL="0" indent="0">
              <a:buNone/>
            </a:pPr>
            <a:r>
              <a:rPr lang="en-US" dirty="0"/>
              <a:t>5- IVDU</a:t>
            </a:r>
          </a:p>
          <a:p>
            <a:pPr marL="0" indent="0">
              <a:buNone/>
            </a:pPr>
            <a:r>
              <a:rPr lang="en-US" dirty="0"/>
              <a:t>6- Immunocompromised host even in non-purulence cellulitis (neutropenia).</a:t>
            </a:r>
          </a:p>
          <a:p>
            <a:endParaRPr lang="en-US" dirty="0"/>
          </a:p>
        </p:txBody>
      </p:sp>
    </p:spTree>
    <p:extLst>
      <p:ext uri="{BB962C8B-B14F-4D97-AF65-F5344CB8AC3E}">
        <p14:creationId xmlns:p14="http://schemas.microsoft.com/office/powerpoint/2010/main" val="2194360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4A6E5-5A3B-9300-751F-1C13C901DA3D}"/>
              </a:ext>
            </a:extLst>
          </p:cNvPr>
          <p:cNvSpPr>
            <a:spLocks noGrp="1"/>
          </p:cNvSpPr>
          <p:nvPr>
            <p:ph type="title"/>
          </p:nvPr>
        </p:nvSpPr>
        <p:spPr>
          <a:xfrm>
            <a:off x="838200" y="365125"/>
            <a:ext cx="10515600" cy="834197"/>
          </a:xfrm>
        </p:spPr>
        <p:txBody>
          <a:bodyPr/>
          <a:lstStyle/>
          <a:p>
            <a:r>
              <a:rPr lang="en-US" dirty="0">
                <a:solidFill>
                  <a:srgbClr val="FF0000"/>
                </a:solidFill>
              </a:rPr>
              <a:t>Case 2</a:t>
            </a:r>
          </a:p>
        </p:txBody>
      </p:sp>
      <p:sp>
        <p:nvSpPr>
          <p:cNvPr id="3" name="Content Placeholder 2">
            <a:extLst>
              <a:ext uri="{FF2B5EF4-FFF2-40B4-BE49-F238E27FC236}">
                <a16:creationId xmlns:a16="http://schemas.microsoft.com/office/drawing/2014/main" id="{171751CF-6DE9-7CCC-E5B1-0798342E7088}"/>
              </a:ext>
            </a:extLst>
          </p:cNvPr>
          <p:cNvSpPr>
            <a:spLocks noGrp="1"/>
          </p:cNvSpPr>
          <p:nvPr>
            <p:ph idx="1"/>
          </p:nvPr>
        </p:nvSpPr>
        <p:spPr>
          <a:xfrm>
            <a:off x="838200" y="1265583"/>
            <a:ext cx="10515600" cy="4911380"/>
          </a:xfrm>
        </p:spPr>
        <p:txBody>
          <a:bodyPr>
            <a:normAutofit lnSpcReduction="10000"/>
          </a:bodyPr>
          <a:lstStyle/>
          <a:p>
            <a:r>
              <a:rPr lang="en-US" dirty="0"/>
              <a:t>A 33-year-old F is evaluated for redness over her right calf at the site of a scratch that occurred 2 days ago. She has otherwise been well and takes no medications.</a:t>
            </a:r>
          </a:p>
          <a:p>
            <a:r>
              <a:rPr lang="en-US" dirty="0"/>
              <a:t>On physical examination, vital signs are normal. Tender, poorly demarcated erythema measuring 4 × 3 cm is noted over the right lower leg. No purulence, induration, or fluctuance is present.</a:t>
            </a:r>
          </a:p>
          <a:p>
            <a:r>
              <a:rPr lang="en-US" dirty="0"/>
              <a:t>Which of the following is the most appropriate treatment?</a:t>
            </a:r>
          </a:p>
          <a:p>
            <a:pPr marL="0" indent="0">
              <a:buNone/>
            </a:pPr>
            <a:r>
              <a:rPr lang="en-US" dirty="0"/>
              <a:t>1- Cephalexin</a:t>
            </a:r>
          </a:p>
          <a:p>
            <a:pPr marL="0" indent="0">
              <a:buNone/>
            </a:pPr>
            <a:r>
              <a:rPr lang="en-US" dirty="0"/>
              <a:t>2- Doxycycline. </a:t>
            </a:r>
          </a:p>
          <a:p>
            <a:pPr marL="0" indent="0">
              <a:buNone/>
            </a:pPr>
            <a:r>
              <a:rPr lang="en-US" dirty="0"/>
              <a:t>3- TMP/SMZ</a:t>
            </a:r>
          </a:p>
          <a:p>
            <a:pPr marL="0" indent="0">
              <a:buNone/>
            </a:pPr>
            <a:r>
              <a:rPr lang="en-US" dirty="0"/>
              <a:t>4- IV Vancomycin</a:t>
            </a:r>
          </a:p>
        </p:txBody>
      </p:sp>
    </p:spTree>
    <p:extLst>
      <p:ext uri="{BB962C8B-B14F-4D97-AF65-F5344CB8AC3E}">
        <p14:creationId xmlns:p14="http://schemas.microsoft.com/office/powerpoint/2010/main" val="17635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3" end="3"/>
                                            </p:txEl>
                                          </p:spTgt>
                                        </p:tgtEl>
                                        <p:attrNameLst>
                                          <p:attrName>style.color</p:attrName>
                                        </p:attrNameLst>
                                      </p:cBhvr>
                                      <p:to>
                                        <p:clrVal>
                                          <a:srgbClr val="FF0000"/>
                                        </p:clrVal>
                                      </p:to>
                                    </p:set>
                                    <p:set>
                                      <p:cBhvr>
                                        <p:cTn id="7" dur="500" fill="hold"/>
                                        <p:tgtEl>
                                          <p:spTgt spid="3">
                                            <p:txEl>
                                              <p:pRg st="3" end="3"/>
                                            </p:txEl>
                                          </p:spTgt>
                                        </p:tgtEl>
                                        <p:attrNameLst>
                                          <p:attrName>fillcolor</p:attrName>
                                        </p:attrNameLst>
                                      </p:cBhvr>
                                      <p:to>
                                        <p:clrVal>
                                          <a:srgbClr val="FF0000"/>
                                        </p:clrVal>
                                      </p:to>
                                    </p:set>
                                    <p:set>
                                      <p:cBhvr>
                                        <p:cTn id="8" dur="500" fill="hold"/>
                                        <p:tgtEl>
                                          <p:spTgt spid="3">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E4473-B8E3-8732-8CFC-7C7E010C56B4}"/>
              </a:ext>
            </a:extLst>
          </p:cNvPr>
          <p:cNvSpPr>
            <a:spLocks noGrp="1"/>
          </p:cNvSpPr>
          <p:nvPr>
            <p:ph type="title"/>
          </p:nvPr>
        </p:nvSpPr>
        <p:spPr>
          <a:xfrm>
            <a:off x="838200" y="365125"/>
            <a:ext cx="10515600" cy="734805"/>
          </a:xfrm>
        </p:spPr>
        <p:txBody>
          <a:bodyPr/>
          <a:lstStyle/>
          <a:p>
            <a:r>
              <a:rPr lang="en-US" dirty="0">
                <a:solidFill>
                  <a:srgbClr val="FF0000"/>
                </a:solidFill>
              </a:rPr>
              <a:t>Case 3</a:t>
            </a:r>
          </a:p>
        </p:txBody>
      </p:sp>
      <p:sp>
        <p:nvSpPr>
          <p:cNvPr id="3" name="Content Placeholder 2">
            <a:extLst>
              <a:ext uri="{FF2B5EF4-FFF2-40B4-BE49-F238E27FC236}">
                <a16:creationId xmlns:a16="http://schemas.microsoft.com/office/drawing/2014/main" id="{E58BFA3B-2649-AF53-30A8-27E3A63687C2}"/>
              </a:ext>
            </a:extLst>
          </p:cNvPr>
          <p:cNvSpPr>
            <a:spLocks noGrp="1"/>
          </p:cNvSpPr>
          <p:nvPr>
            <p:ph idx="1"/>
          </p:nvPr>
        </p:nvSpPr>
        <p:spPr>
          <a:xfrm>
            <a:off x="838200" y="1179443"/>
            <a:ext cx="10515600" cy="4997520"/>
          </a:xfrm>
        </p:spPr>
        <p:txBody>
          <a:bodyPr/>
          <a:lstStyle/>
          <a:p>
            <a:r>
              <a:rPr lang="en-US" dirty="0"/>
              <a:t>A 38-year-old M is evaluated for a 2-day history of right arm pain, erythema, and fever following a traumatic injury to the arm 5 days ago.</a:t>
            </a:r>
          </a:p>
          <a:p>
            <a:r>
              <a:rPr lang="en-US" dirty="0"/>
              <a:t>Radiograph of the right arm is shown.</a:t>
            </a:r>
          </a:p>
          <a:p>
            <a:endParaRPr lang="en-US" dirty="0"/>
          </a:p>
          <a:p>
            <a:r>
              <a:rPr lang="en-US" dirty="0"/>
              <a:t>Which of the following is the most likely diagnosis?</a:t>
            </a:r>
          </a:p>
          <a:p>
            <a:pPr marL="0" indent="0">
              <a:buNone/>
            </a:pPr>
            <a:r>
              <a:rPr lang="en-US" dirty="0"/>
              <a:t>1- Cellulitis</a:t>
            </a:r>
          </a:p>
          <a:p>
            <a:pPr marL="0" indent="0">
              <a:buNone/>
            </a:pPr>
            <a:r>
              <a:rPr lang="en-US" dirty="0"/>
              <a:t>2- Necrotizing fasciitis</a:t>
            </a:r>
          </a:p>
          <a:p>
            <a:pPr marL="0" indent="0">
              <a:buNone/>
            </a:pPr>
            <a:r>
              <a:rPr lang="en-US" dirty="0"/>
              <a:t>3- Osteomyelitis</a:t>
            </a:r>
          </a:p>
          <a:p>
            <a:pPr marL="0" indent="0">
              <a:buNone/>
            </a:pPr>
            <a:r>
              <a:rPr lang="en-US" dirty="0"/>
              <a:t>4- Soft-tissue sarcoma</a:t>
            </a:r>
          </a:p>
        </p:txBody>
      </p:sp>
      <p:pic>
        <p:nvPicPr>
          <p:cNvPr id="4" name="Picture 3">
            <a:extLst>
              <a:ext uri="{FF2B5EF4-FFF2-40B4-BE49-F238E27FC236}">
                <a16:creationId xmlns:a16="http://schemas.microsoft.com/office/drawing/2014/main" id="{F63C104D-DF89-57CF-6248-8B794D2CD2EF}"/>
              </a:ext>
            </a:extLst>
          </p:cNvPr>
          <p:cNvPicPr>
            <a:picLocks noChangeAspect="1"/>
          </p:cNvPicPr>
          <p:nvPr/>
        </p:nvPicPr>
        <p:blipFill>
          <a:blip r:embed="rId2"/>
          <a:stretch>
            <a:fillRect/>
          </a:stretch>
        </p:blipFill>
        <p:spPr>
          <a:xfrm>
            <a:off x="9144000" y="2144913"/>
            <a:ext cx="2551043" cy="4517969"/>
          </a:xfrm>
          <a:prstGeom prst="rect">
            <a:avLst/>
          </a:prstGeom>
        </p:spPr>
      </p:pic>
    </p:spTree>
    <p:extLst>
      <p:ext uri="{BB962C8B-B14F-4D97-AF65-F5344CB8AC3E}">
        <p14:creationId xmlns:p14="http://schemas.microsoft.com/office/powerpoint/2010/main" val="2073167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5" end="5"/>
                                            </p:txEl>
                                          </p:spTgt>
                                        </p:tgtEl>
                                        <p:attrNameLst>
                                          <p:attrName>style.color</p:attrName>
                                        </p:attrNameLst>
                                      </p:cBhvr>
                                      <p:to>
                                        <p:clrVal>
                                          <a:srgbClr val="FF0000"/>
                                        </p:clrVal>
                                      </p:to>
                                    </p:set>
                                    <p:set>
                                      <p:cBhvr>
                                        <p:cTn id="7" dur="500" fill="hold"/>
                                        <p:tgtEl>
                                          <p:spTgt spid="3">
                                            <p:txEl>
                                              <p:pRg st="5" end="5"/>
                                            </p:txEl>
                                          </p:spTgt>
                                        </p:tgtEl>
                                        <p:attrNameLst>
                                          <p:attrName>fillcolor</p:attrName>
                                        </p:attrNameLst>
                                      </p:cBhvr>
                                      <p:to>
                                        <p:clrVal>
                                          <a:srgbClr val="FF0000"/>
                                        </p:clrVal>
                                      </p:to>
                                    </p:set>
                                    <p:set>
                                      <p:cBhvr>
                                        <p:cTn id="8" dur="500" fill="hold"/>
                                        <p:tgtEl>
                                          <p:spTgt spid="3">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A5DD9-B354-9D32-789A-274E4E507853}"/>
              </a:ext>
            </a:extLst>
          </p:cNvPr>
          <p:cNvSpPr>
            <a:spLocks noGrp="1"/>
          </p:cNvSpPr>
          <p:nvPr>
            <p:ph type="title"/>
          </p:nvPr>
        </p:nvSpPr>
        <p:spPr>
          <a:xfrm>
            <a:off x="838200" y="365125"/>
            <a:ext cx="10515600" cy="1032979"/>
          </a:xfrm>
        </p:spPr>
        <p:txBody>
          <a:bodyPr/>
          <a:lstStyle/>
          <a:p>
            <a:r>
              <a:rPr lang="en-US" dirty="0">
                <a:solidFill>
                  <a:srgbClr val="FF0000"/>
                </a:solidFill>
              </a:rPr>
              <a:t>Epidemiology-cont’d</a:t>
            </a:r>
            <a:endParaRPr lang="en-US" dirty="0"/>
          </a:p>
        </p:txBody>
      </p:sp>
      <p:sp>
        <p:nvSpPr>
          <p:cNvPr id="3" name="Content Placeholder 2">
            <a:extLst>
              <a:ext uri="{FF2B5EF4-FFF2-40B4-BE49-F238E27FC236}">
                <a16:creationId xmlns:a16="http://schemas.microsoft.com/office/drawing/2014/main" id="{5FA04497-1355-935F-5CDF-58AAD8222BAA}"/>
              </a:ext>
            </a:extLst>
          </p:cNvPr>
          <p:cNvSpPr>
            <a:spLocks noGrp="1"/>
          </p:cNvSpPr>
          <p:nvPr>
            <p:ph idx="1"/>
          </p:nvPr>
        </p:nvSpPr>
        <p:spPr/>
        <p:txBody>
          <a:bodyPr/>
          <a:lstStyle/>
          <a:p>
            <a:r>
              <a:rPr lang="en-US" b="1" dirty="0"/>
              <a:t>Necrotizing fasciitis </a:t>
            </a:r>
            <a:r>
              <a:rPr lang="en-US" dirty="0"/>
              <a:t>infections are typically caused by polymicrobial (</a:t>
            </a:r>
            <a:r>
              <a:rPr lang="en-US" b="1" dirty="0">
                <a:solidFill>
                  <a:srgbClr val="00B050"/>
                </a:solidFill>
              </a:rPr>
              <a:t>mixed aerobic–anaerobic microbes</a:t>
            </a:r>
            <a:r>
              <a:rPr lang="en-US" dirty="0"/>
              <a:t>) or monomicrobial (</a:t>
            </a:r>
            <a:r>
              <a:rPr lang="en-US" b="1" i="1" dirty="0">
                <a:solidFill>
                  <a:srgbClr val="0070C0"/>
                </a:solidFill>
              </a:rPr>
              <a:t>group A streptococci</a:t>
            </a:r>
            <a:r>
              <a:rPr lang="en-US" b="1" dirty="0">
                <a:solidFill>
                  <a:srgbClr val="0070C0"/>
                </a:solidFill>
              </a:rPr>
              <a:t>, community-acquired </a:t>
            </a:r>
            <a:r>
              <a:rPr lang="en-US" b="1" i="1" dirty="0">
                <a:solidFill>
                  <a:srgbClr val="0070C0"/>
                </a:solidFill>
              </a:rPr>
              <a:t>MRSA</a:t>
            </a:r>
            <a:r>
              <a:rPr lang="en-US" dirty="0"/>
              <a:t>).</a:t>
            </a:r>
          </a:p>
        </p:txBody>
      </p:sp>
    </p:spTree>
    <p:extLst>
      <p:ext uri="{BB962C8B-B14F-4D97-AF65-F5344CB8AC3E}">
        <p14:creationId xmlns:p14="http://schemas.microsoft.com/office/powerpoint/2010/main" val="3986005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F1249-CC9A-F3F9-C025-EFDFB892AD8F}"/>
              </a:ext>
            </a:extLst>
          </p:cNvPr>
          <p:cNvSpPr>
            <a:spLocks noGrp="1"/>
          </p:cNvSpPr>
          <p:nvPr>
            <p:ph type="title"/>
          </p:nvPr>
        </p:nvSpPr>
        <p:spPr/>
        <p:txBody>
          <a:bodyPr/>
          <a:lstStyle/>
          <a:p>
            <a:r>
              <a:rPr lang="en-US" dirty="0">
                <a:solidFill>
                  <a:srgbClr val="FF0000"/>
                </a:solidFill>
              </a:rPr>
              <a:t>Are Blood Cultures Necessary?</a:t>
            </a:r>
          </a:p>
        </p:txBody>
      </p:sp>
      <p:sp>
        <p:nvSpPr>
          <p:cNvPr id="3" name="Content Placeholder 2">
            <a:extLst>
              <a:ext uri="{FF2B5EF4-FFF2-40B4-BE49-F238E27FC236}">
                <a16:creationId xmlns:a16="http://schemas.microsoft.com/office/drawing/2014/main" id="{D4729558-1C34-618A-3126-160582D6435F}"/>
              </a:ext>
            </a:extLst>
          </p:cNvPr>
          <p:cNvSpPr>
            <a:spLocks noGrp="1"/>
          </p:cNvSpPr>
          <p:nvPr>
            <p:ph idx="1"/>
          </p:nvPr>
        </p:nvSpPr>
        <p:spPr/>
        <p:txBody>
          <a:bodyPr/>
          <a:lstStyle/>
          <a:p>
            <a:r>
              <a:rPr lang="en-US" dirty="0"/>
              <a:t>Blood cultures are positive in ~ 5% of patients with cellulitis, so they are NOT routinely indicated.</a:t>
            </a:r>
          </a:p>
          <a:p>
            <a:r>
              <a:rPr lang="en-US" dirty="0"/>
              <a:t>Blood cultures should be performed for those with:</a:t>
            </a:r>
          </a:p>
          <a:p>
            <a:pPr marL="0" indent="0">
              <a:buNone/>
            </a:pPr>
            <a:r>
              <a:rPr lang="en-US" dirty="0"/>
              <a:t>1- Malignancy </a:t>
            </a:r>
          </a:p>
          <a:p>
            <a:pPr marL="0" indent="0">
              <a:buNone/>
            </a:pPr>
            <a:r>
              <a:rPr lang="en-US" dirty="0"/>
              <a:t>2- Immunocompromised.</a:t>
            </a:r>
          </a:p>
          <a:p>
            <a:pPr marL="0" indent="0">
              <a:buNone/>
            </a:pPr>
            <a:r>
              <a:rPr lang="en-US" dirty="0"/>
              <a:t>3- Severe systemic features.</a:t>
            </a:r>
          </a:p>
          <a:p>
            <a:pPr marL="0" indent="0">
              <a:buNone/>
            </a:pPr>
            <a:r>
              <a:rPr lang="en-US" dirty="0"/>
              <a:t>4- Predisposing features (e.g., penetrating trauma, animal bite). </a:t>
            </a:r>
          </a:p>
        </p:txBody>
      </p:sp>
    </p:spTree>
    <p:extLst>
      <p:ext uri="{BB962C8B-B14F-4D97-AF65-F5344CB8AC3E}">
        <p14:creationId xmlns:p14="http://schemas.microsoft.com/office/powerpoint/2010/main" val="2076301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81385-5E9E-8CEF-123C-FCC922F858DA}"/>
              </a:ext>
            </a:extLst>
          </p:cNvPr>
          <p:cNvSpPr>
            <a:spLocks noGrp="1"/>
          </p:cNvSpPr>
          <p:nvPr>
            <p:ph type="title"/>
          </p:nvPr>
        </p:nvSpPr>
        <p:spPr>
          <a:xfrm>
            <a:off x="838200" y="365126"/>
            <a:ext cx="10515600" cy="767936"/>
          </a:xfrm>
        </p:spPr>
        <p:txBody>
          <a:bodyPr/>
          <a:lstStyle/>
          <a:p>
            <a:r>
              <a:rPr lang="en-US" dirty="0">
                <a:solidFill>
                  <a:srgbClr val="FF0000"/>
                </a:solidFill>
              </a:rPr>
              <a:t>Cellulitis Mimics</a:t>
            </a:r>
          </a:p>
        </p:txBody>
      </p:sp>
      <p:pic>
        <p:nvPicPr>
          <p:cNvPr id="4" name="Content Placeholder 3">
            <a:extLst>
              <a:ext uri="{FF2B5EF4-FFF2-40B4-BE49-F238E27FC236}">
                <a16:creationId xmlns:a16="http://schemas.microsoft.com/office/drawing/2014/main" id="{33752380-1B5C-22C0-F6DE-4D1E71C05B73}"/>
              </a:ext>
            </a:extLst>
          </p:cNvPr>
          <p:cNvPicPr>
            <a:picLocks noGrp="1" noChangeAspect="1"/>
          </p:cNvPicPr>
          <p:nvPr>
            <p:ph idx="1"/>
          </p:nvPr>
        </p:nvPicPr>
        <p:blipFill>
          <a:blip r:embed="rId2"/>
          <a:srcRect b="43958"/>
          <a:stretch>
            <a:fillRect/>
          </a:stretch>
        </p:blipFill>
        <p:spPr>
          <a:xfrm>
            <a:off x="7368208" y="863735"/>
            <a:ext cx="3299791" cy="2893057"/>
          </a:xfrm>
          <a:prstGeom prst="rect">
            <a:avLst/>
          </a:prstGeom>
        </p:spPr>
      </p:pic>
      <p:pic>
        <p:nvPicPr>
          <p:cNvPr id="5" name="Picture 4">
            <a:extLst>
              <a:ext uri="{FF2B5EF4-FFF2-40B4-BE49-F238E27FC236}">
                <a16:creationId xmlns:a16="http://schemas.microsoft.com/office/drawing/2014/main" id="{B18E4298-7382-3471-A8B2-63B837EB3F2F}"/>
              </a:ext>
            </a:extLst>
          </p:cNvPr>
          <p:cNvPicPr>
            <a:picLocks noChangeAspect="1"/>
          </p:cNvPicPr>
          <p:nvPr/>
        </p:nvPicPr>
        <p:blipFill>
          <a:blip r:embed="rId2"/>
          <a:srcRect t="56871"/>
          <a:stretch>
            <a:fillRect/>
          </a:stretch>
        </p:blipFill>
        <p:spPr>
          <a:xfrm>
            <a:off x="1812234" y="1368317"/>
            <a:ext cx="3667540" cy="2474615"/>
          </a:xfrm>
          <a:prstGeom prst="rect">
            <a:avLst/>
          </a:prstGeom>
        </p:spPr>
      </p:pic>
      <p:sp>
        <p:nvSpPr>
          <p:cNvPr id="7" name="TextBox 6">
            <a:extLst>
              <a:ext uri="{FF2B5EF4-FFF2-40B4-BE49-F238E27FC236}">
                <a16:creationId xmlns:a16="http://schemas.microsoft.com/office/drawing/2014/main" id="{3DD88523-ABCE-96E4-1EED-B1703B9619B2}"/>
              </a:ext>
            </a:extLst>
          </p:cNvPr>
          <p:cNvSpPr txBox="1"/>
          <p:nvPr/>
        </p:nvSpPr>
        <p:spPr>
          <a:xfrm>
            <a:off x="1812234" y="4078187"/>
            <a:ext cx="3713924" cy="2308324"/>
          </a:xfrm>
          <a:prstGeom prst="rect">
            <a:avLst/>
          </a:prstGeom>
          <a:noFill/>
        </p:spPr>
        <p:txBody>
          <a:bodyPr wrap="square">
            <a:spAutoFit/>
          </a:bodyPr>
          <a:lstStyle/>
          <a:p>
            <a:r>
              <a:rPr lang="en-US" b="1" i="0" dirty="0">
                <a:solidFill>
                  <a:srgbClr val="181D23"/>
                </a:solidFill>
                <a:effectLst/>
                <a:latin typeface="Open Sans" panose="020B0606030504020204" pitchFamily="34" charset="0"/>
              </a:rPr>
              <a:t>Erythema nodosum: </a:t>
            </a:r>
            <a:r>
              <a:rPr lang="en-US" b="0" i="0" dirty="0">
                <a:solidFill>
                  <a:srgbClr val="181D23"/>
                </a:solidFill>
                <a:effectLst/>
                <a:latin typeface="Open Sans" panose="020B0606030504020204" pitchFamily="34" charset="0"/>
              </a:rPr>
              <a:t>single or multiple tender nodules on extensor surfaces of the lower extremities. </a:t>
            </a:r>
          </a:p>
          <a:p>
            <a:r>
              <a:rPr lang="en-US" b="0" i="0" dirty="0">
                <a:solidFill>
                  <a:srgbClr val="181D23"/>
                </a:solidFill>
                <a:effectLst/>
                <a:latin typeface="Open Sans" panose="020B0606030504020204" pitchFamily="34" charset="0"/>
              </a:rPr>
              <a:t>Can be associated with </a:t>
            </a:r>
            <a:r>
              <a:rPr lang="en-US" b="0" i="0" u="sng" dirty="0">
                <a:solidFill>
                  <a:srgbClr val="181D23"/>
                </a:solidFill>
                <a:effectLst/>
                <a:latin typeface="Open Sans" panose="020B0606030504020204" pitchFamily="34" charset="0"/>
              </a:rPr>
              <a:t>Coccidiomycosis</a:t>
            </a:r>
            <a:r>
              <a:rPr lang="en-US" b="0" i="0" dirty="0">
                <a:solidFill>
                  <a:srgbClr val="181D23"/>
                </a:solidFill>
                <a:effectLst/>
                <a:latin typeface="Open Sans" panose="020B0606030504020204" pitchFamily="34" charset="0"/>
              </a:rPr>
              <a:t>, </a:t>
            </a:r>
            <a:r>
              <a:rPr lang="en-US" b="0" i="0" u="sng" dirty="0">
                <a:solidFill>
                  <a:srgbClr val="181D23"/>
                </a:solidFill>
                <a:effectLst/>
                <a:latin typeface="Open Sans" panose="020B0606030504020204" pitchFamily="34" charset="0"/>
              </a:rPr>
              <a:t>TB</a:t>
            </a:r>
            <a:r>
              <a:rPr lang="en-US" b="0" i="0" dirty="0">
                <a:solidFill>
                  <a:srgbClr val="181D23"/>
                </a:solidFill>
                <a:effectLst/>
                <a:latin typeface="Open Sans" panose="020B0606030504020204" pitchFamily="34" charset="0"/>
              </a:rPr>
              <a:t>, </a:t>
            </a:r>
            <a:r>
              <a:rPr lang="en-US" b="0" i="0" u="sng" dirty="0">
                <a:solidFill>
                  <a:srgbClr val="181D23"/>
                </a:solidFill>
                <a:effectLst/>
                <a:latin typeface="Open Sans" panose="020B0606030504020204" pitchFamily="34" charset="0"/>
              </a:rPr>
              <a:t>Viral Hepatitis (B/C)</a:t>
            </a:r>
            <a:r>
              <a:rPr lang="en-US" b="0" i="0" dirty="0">
                <a:solidFill>
                  <a:srgbClr val="181D23"/>
                </a:solidFill>
                <a:effectLst/>
                <a:latin typeface="Open Sans" panose="020B0606030504020204" pitchFamily="34" charset="0"/>
              </a:rPr>
              <a:t>, </a:t>
            </a:r>
            <a:r>
              <a:rPr lang="en-US" b="0" i="0" u="sng" dirty="0">
                <a:solidFill>
                  <a:srgbClr val="181D23"/>
                </a:solidFill>
                <a:effectLst/>
                <a:latin typeface="Open Sans" panose="020B0606030504020204" pitchFamily="34" charset="0"/>
              </a:rPr>
              <a:t>Brucella</a:t>
            </a:r>
            <a:r>
              <a:rPr lang="en-US" b="0" i="0" dirty="0">
                <a:solidFill>
                  <a:srgbClr val="181D23"/>
                </a:solidFill>
                <a:effectLst/>
                <a:latin typeface="Open Sans" panose="020B0606030504020204" pitchFamily="34" charset="0"/>
              </a:rPr>
              <a:t>, </a:t>
            </a:r>
            <a:r>
              <a:rPr lang="en-US" b="0" i="0" u="sng" dirty="0">
                <a:solidFill>
                  <a:srgbClr val="181D23"/>
                </a:solidFill>
                <a:effectLst/>
                <a:latin typeface="Open Sans" panose="020B0606030504020204" pitchFamily="34" charset="0"/>
              </a:rPr>
              <a:t>Sarcoidosis</a:t>
            </a:r>
            <a:r>
              <a:rPr lang="en-US" b="0" i="0" dirty="0">
                <a:solidFill>
                  <a:srgbClr val="181D23"/>
                </a:solidFill>
                <a:effectLst/>
                <a:latin typeface="Open Sans" panose="020B0606030504020204" pitchFamily="34" charset="0"/>
              </a:rPr>
              <a:t>, </a:t>
            </a:r>
            <a:r>
              <a:rPr lang="en-US" b="0" i="0" u="sng" dirty="0">
                <a:solidFill>
                  <a:srgbClr val="181D23"/>
                </a:solidFill>
                <a:effectLst/>
                <a:latin typeface="Open Sans" panose="020B0606030504020204" pitchFamily="34" charset="0"/>
              </a:rPr>
              <a:t>IBD</a:t>
            </a:r>
            <a:r>
              <a:rPr lang="en-US" b="0" i="0" dirty="0">
                <a:solidFill>
                  <a:srgbClr val="181D23"/>
                </a:solidFill>
                <a:effectLst/>
                <a:latin typeface="Open Sans" panose="020B0606030504020204" pitchFamily="34" charset="0"/>
              </a:rPr>
              <a:t>, </a:t>
            </a:r>
            <a:r>
              <a:rPr lang="en-US" b="0" i="0" dirty="0" err="1">
                <a:solidFill>
                  <a:srgbClr val="181D23"/>
                </a:solidFill>
                <a:effectLst/>
                <a:latin typeface="Open Sans" panose="020B0606030504020204" pitchFamily="34" charset="0"/>
              </a:rPr>
              <a:t>etc</a:t>
            </a:r>
            <a:r>
              <a:rPr lang="en-US" b="0" i="0" dirty="0">
                <a:solidFill>
                  <a:srgbClr val="181D23"/>
                </a:solidFill>
                <a:effectLst/>
                <a:latin typeface="Open Sans" panose="020B0606030504020204" pitchFamily="34" charset="0"/>
              </a:rPr>
              <a:t>…</a:t>
            </a:r>
            <a:endParaRPr lang="en-US" sz="2800" dirty="0"/>
          </a:p>
        </p:txBody>
      </p:sp>
      <p:sp>
        <p:nvSpPr>
          <p:cNvPr id="9" name="TextBox 8">
            <a:extLst>
              <a:ext uri="{FF2B5EF4-FFF2-40B4-BE49-F238E27FC236}">
                <a16:creationId xmlns:a16="http://schemas.microsoft.com/office/drawing/2014/main" id="{E7F1285D-1F22-676F-036A-E64565888135}"/>
              </a:ext>
            </a:extLst>
          </p:cNvPr>
          <p:cNvSpPr txBox="1"/>
          <p:nvPr/>
        </p:nvSpPr>
        <p:spPr>
          <a:xfrm>
            <a:off x="7368208" y="4078187"/>
            <a:ext cx="3299792" cy="2585323"/>
          </a:xfrm>
          <a:prstGeom prst="rect">
            <a:avLst/>
          </a:prstGeom>
          <a:noFill/>
        </p:spPr>
        <p:txBody>
          <a:bodyPr wrap="square">
            <a:spAutoFit/>
          </a:bodyPr>
          <a:lstStyle/>
          <a:p>
            <a:r>
              <a:rPr lang="en-US" dirty="0">
                <a:solidFill>
                  <a:srgbClr val="181D23"/>
                </a:solidFill>
                <a:latin typeface="Open Sans" panose="020B0606030504020204" pitchFamily="34" charset="0"/>
              </a:rPr>
              <a:t>Chronic stasis dermatitis: erythematous, scaling, and eczematous patches or plaques associated with chronic venous insufficiency and chronic lower extremity edema, often bilateral.</a:t>
            </a:r>
          </a:p>
          <a:p>
            <a:r>
              <a:rPr lang="en-US" b="1" u="sng" dirty="0">
                <a:solidFill>
                  <a:srgbClr val="181D23"/>
                </a:solidFill>
                <a:latin typeface="Open Sans" panose="020B0606030504020204" pitchFamily="34" charset="0"/>
              </a:rPr>
              <a:t>Bilateral lower extremities cellulitis is rare. </a:t>
            </a:r>
          </a:p>
        </p:txBody>
      </p:sp>
    </p:spTree>
    <p:extLst>
      <p:ext uri="{BB962C8B-B14F-4D97-AF65-F5344CB8AC3E}">
        <p14:creationId xmlns:p14="http://schemas.microsoft.com/office/powerpoint/2010/main" val="3101841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192E8-108B-5DE6-1227-055BA982CED7}"/>
              </a:ext>
            </a:extLst>
          </p:cNvPr>
          <p:cNvSpPr>
            <a:spLocks noGrp="1"/>
          </p:cNvSpPr>
          <p:nvPr>
            <p:ph type="title"/>
          </p:nvPr>
        </p:nvSpPr>
        <p:spPr>
          <a:xfrm>
            <a:off x="838200" y="280070"/>
            <a:ext cx="10515600" cy="807692"/>
          </a:xfrm>
        </p:spPr>
        <p:txBody>
          <a:bodyPr/>
          <a:lstStyle/>
          <a:p>
            <a:r>
              <a:rPr lang="en-US" dirty="0">
                <a:solidFill>
                  <a:srgbClr val="FF0000"/>
                </a:solidFill>
              </a:rPr>
              <a:t>Treatment </a:t>
            </a:r>
          </a:p>
        </p:txBody>
      </p:sp>
      <p:graphicFrame>
        <p:nvGraphicFramePr>
          <p:cNvPr id="4" name="Content Placeholder 3">
            <a:extLst>
              <a:ext uri="{FF2B5EF4-FFF2-40B4-BE49-F238E27FC236}">
                <a16:creationId xmlns:a16="http://schemas.microsoft.com/office/drawing/2014/main" id="{9B7FDA44-1329-3BAC-7B2B-4909C6F8E479}"/>
              </a:ext>
            </a:extLst>
          </p:cNvPr>
          <p:cNvGraphicFramePr>
            <a:graphicFrameLocks noGrp="1"/>
          </p:cNvGraphicFramePr>
          <p:nvPr>
            <p:ph idx="1"/>
            <p:extLst>
              <p:ext uri="{D42A27DB-BD31-4B8C-83A1-F6EECF244321}">
                <p14:modId xmlns:p14="http://schemas.microsoft.com/office/powerpoint/2010/main" val="1840815677"/>
              </p:ext>
            </p:extLst>
          </p:nvPr>
        </p:nvGraphicFramePr>
        <p:xfrm>
          <a:off x="314969" y="1075406"/>
          <a:ext cx="11264348" cy="5679440"/>
        </p:xfrm>
        <a:graphic>
          <a:graphicData uri="http://schemas.openxmlformats.org/drawingml/2006/table">
            <a:tbl>
              <a:tblPr firstRow="1" bandRow="1">
                <a:tableStyleId>{ED083AE6-46FA-4A59-8FB0-9F97EB10719F}</a:tableStyleId>
              </a:tblPr>
              <a:tblGrid>
                <a:gridCol w="2470761">
                  <a:extLst>
                    <a:ext uri="{9D8B030D-6E8A-4147-A177-3AD203B41FA5}">
                      <a16:colId xmlns:a16="http://schemas.microsoft.com/office/drawing/2014/main" val="2235448070"/>
                    </a:ext>
                  </a:extLst>
                </a:gridCol>
                <a:gridCol w="8793587">
                  <a:extLst>
                    <a:ext uri="{9D8B030D-6E8A-4147-A177-3AD203B41FA5}">
                      <a16:colId xmlns:a16="http://schemas.microsoft.com/office/drawing/2014/main" val="4011418438"/>
                    </a:ext>
                  </a:extLst>
                </a:gridCol>
              </a:tblGrid>
              <a:tr h="370840">
                <a:tc>
                  <a:txBody>
                    <a:bodyPr/>
                    <a:lstStyle/>
                    <a:p>
                      <a:r>
                        <a:rPr lang="en-US" dirty="0"/>
                        <a:t>Infection</a:t>
                      </a:r>
                    </a:p>
                  </a:txBody>
                  <a:tcPr/>
                </a:tc>
                <a:tc>
                  <a:txBody>
                    <a:bodyPr/>
                    <a:lstStyle/>
                    <a:p>
                      <a:r>
                        <a:rPr lang="en-US" dirty="0"/>
                        <a:t>Treatment </a:t>
                      </a:r>
                    </a:p>
                  </a:txBody>
                  <a:tcPr/>
                </a:tc>
                <a:extLst>
                  <a:ext uri="{0D108BD9-81ED-4DB2-BD59-A6C34878D82A}">
                    <a16:rowId xmlns:a16="http://schemas.microsoft.com/office/drawing/2014/main" val="3249437676"/>
                  </a:ext>
                </a:extLst>
              </a:tr>
              <a:tr h="370840">
                <a:tc>
                  <a:txBody>
                    <a:bodyPr/>
                    <a:lstStyle/>
                    <a:p>
                      <a:r>
                        <a:rPr lang="en-US" sz="1800" b="1" i="0" kern="1200" dirty="0">
                          <a:solidFill>
                            <a:schemeClr val="tx1"/>
                          </a:solidFill>
                          <a:effectLst/>
                          <a:latin typeface="+mn-lt"/>
                          <a:ea typeface="+mn-ea"/>
                          <a:cs typeface="+mn-cs"/>
                        </a:rPr>
                        <a:t>Erysipelas or non-purulent cellulitis</a:t>
                      </a:r>
                      <a:endParaRPr lang="en-US" b="1" dirty="0"/>
                    </a:p>
                  </a:txBody>
                  <a:tcPr/>
                </a:tc>
                <a:tc>
                  <a:txBody>
                    <a:bodyPr/>
                    <a:lstStyle/>
                    <a:p>
                      <a:r>
                        <a:rPr lang="en-US" sz="1800" b="0" i="0" u="sng" kern="1200" dirty="0">
                          <a:solidFill>
                            <a:schemeClr val="tx1"/>
                          </a:solidFill>
                          <a:effectLst/>
                          <a:latin typeface="+mn-lt"/>
                          <a:ea typeface="+mn-ea"/>
                          <a:cs typeface="+mn-cs"/>
                        </a:rPr>
                        <a:t>Mild: </a:t>
                      </a:r>
                      <a:r>
                        <a:rPr lang="en-US" sz="1800" b="0" i="0" kern="1200" dirty="0">
                          <a:solidFill>
                            <a:schemeClr val="tx1"/>
                          </a:solidFill>
                          <a:effectLst/>
                          <a:latin typeface="+mn-lt"/>
                          <a:ea typeface="+mn-ea"/>
                          <a:cs typeface="+mn-cs"/>
                        </a:rPr>
                        <a:t>PO penicillin, </a:t>
                      </a:r>
                      <a:r>
                        <a:rPr lang="en-US" sz="1800" b="1" i="0" kern="1200" dirty="0">
                          <a:solidFill>
                            <a:schemeClr val="tx1"/>
                          </a:solidFill>
                          <a:effectLst/>
                          <a:latin typeface="+mn-lt"/>
                          <a:ea typeface="+mn-ea"/>
                          <a:cs typeface="+mn-cs"/>
                        </a:rPr>
                        <a:t>cephalexin</a:t>
                      </a:r>
                      <a:r>
                        <a:rPr lang="en-US" sz="1800" b="0" i="0" kern="1200" dirty="0">
                          <a:solidFill>
                            <a:schemeClr val="tx1"/>
                          </a:solidFill>
                          <a:effectLst/>
                          <a:latin typeface="+mn-lt"/>
                          <a:ea typeface="+mn-ea"/>
                          <a:cs typeface="+mn-cs"/>
                        </a:rPr>
                        <a:t>, dicloxacillin, clindamycin</a:t>
                      </a:r>
                    </a:p>
                    <a:p>
                      <a:r>
                        <a:rPr lang="en-US" sz="1800" b="0" i="0" u="sng" kern="1200" dirty="0">
                          <a:solidFill>
                            <a:schemeClr val="tx1"/>
                          </a:solidFill>
                          <a:effectLst/>
                          <a:latin typeface="+mn-lt"/>
                          <a:ea typeface="+mn-ea"/>
                          <a:cs typeface="+mn-cs"/>
                        </a:rPr>
                        <a:t>Moderate: </a:t>
                      </a:r>
                      <a:r>
                        <a:rPr lang="en-US" sz="1800" b="0" i="0" kern="1200" dirty="0">
                          <a:solidFill>
                            <a:schemeClr val="tx1"/>
                          </a:solidFill>
                          <a:effectLst/>
                          <a:latin typeface="+mn-lt"/>
                          <a:ea typeface="+mn-ea"/>
                          <a:cs typeface="+mn-cs"/>
                        </a:rPr>
                        <a:t>IV penicillin, ceftriaxone, </a:t>
                      </a:r>
                      <a:r>
                        <a:rPr lang="en-US" sz="1800" b="1" i="0" kern="1200" dirty="0">
                          <a:solidFill>
                            <a:schemeClr val="tx1"/>
                          </a:solidFill>
                          <a:effectLst/>
                          <a:latin typeface="+mn-lt"/>
                          <a:ea typeface="+mn-ea"/>
                          <a:cs typeface="+mn-cs"/>
                        </a:rPr>
                        <a:t>cefazolin</a:t>
                      </a:r>
                      <a:r>
                        <a:rPr lang="en-US" sz="1800" b="0" i="0" kern="1200" dirty="0">
                          <a:solidFill>
                            <a:schemeClr val="tx1"/>
                          </a:solidFill>
                          <a:effectLst/>
                          <a:latin typeface="+mn-lt"/>
                          <a:ea typeface="+mn-ea"/>
                          <a:cs typeface="+mn-cs"/>
                        </a:rPr>
                        <a:t>, clindamycin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sng" kern="1200" dirty="0">
                          <a:solidFill>
                            <a:schemeClr val="tx1"/>
                          </a:solidFill>
                          <a:effectLst/>
                          <a:latin typeface="+mn-lt"/>
                          <a:ea typeface="+mn-ea"/>
                          <a:cs typeface="+mn-cs"/>
                        </a:rPr>
                        <a:t>Severe: </a:t>
                      </a:r>
                      <a:r>
                        <a:rPr lang="en-US" sz="1800" b="0" i="0" kern="1200" dirty="0">
                          <a:solidFill>
                            <a:schemeClr val="tx1"/>
                          </a:solidFill>
                          <a:effectLst/>
                          <a:latin typeface="+mn-lt"/>
                          <a:ea typeface="+mn-ea"/>
                          <a:cs typeface="+mn-cs"/>
                        </a:rPr>
                        <a:t>see Necrotizing fasciitis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mn-lt"/>
                          <a:ea typeface="+mn-ea"/>
                          <a:cs typeface="+mn-cs"/>
                        </a:rPr>
                        <a:t>(Evaluate for tinea pedis and treat with topical clotrimazole-point of entry). </a:t>
                      </a:r>
                      <a:endParaRPr lang="en-US" dirty="0"/>
                    </a:p>
                  </a:txBody>
                  <a:tcPr/>
                </a:tc>
                <a:extLst>
                  <a:ext uri="{0D108BD9-81ED-4DB2-BD59-A6C34878D82A}">
                    <a16:rowId xmlns:a16="http://schemas.microsoft.com/office/drawing/2014/main" val="1684934843"/>
                  </a:ext>
                </a:extLst>
              </a:tr>
              <a:tr h="370840">
                <a:tc>
                  <a:txBody>
                    <a:bodyPr/>
                    <a:lstStyle/>
                    <a:p>
                      <a:r>
                        <a:rPr lang="en-US" sz="1800" b="1" i="0" kern="1200" dirty="0">
                          <a:solidFill>
                            <a:schemeClr val="tx1"/>
                          </a:solidFill>
                          <a:effectLst/>
                          <a:latin typeface="+mn-lt"/>
                          <a:ea typeface="+mn-ea"/>
                          <a:cs typeface="+mn-cs"/>
                        </a:rPr>
                        <a:t>Furuncle, carbuncle, or abscess</a:t>
                      </a:r>
                      <a:endParaRPr lang="en-US" b="1" dirty="0"/>
                    </a:p>
                  </a:txBody>
                  <a:tcPr/>
                </a:tc>
                <a:tc>
                  <a:txBody>
                    <a:bodyPr/>
                    <a:lstStyle/>
                    <a:p>
                      <a:r>
                        <a:rPr lang="en-US" sz="1800" b="0" i="0" kern="1200" dirty="0">
                          <a:solidFill>
                            <a:schemeClr val="tx1"/>
                          </a:solidFill>
                          <a:effectLst/>
                          <a:latin typeface="+mn-lt"/>
                          <a:ea typeface="+mn-ea"/>
                          <a:cs typeface="+mn-cs"/>
                        </a:rPr>
                        <a:t>Incision and drainage + anti-</a:t>
                      </a:r>
                      <a:r>
                        <a:rPr lang="en-US" sz="1800" b="0" i="1" kern="1200" dirty="0">
                          <a:solidFill>
                            <a:schemeClr val="tx1"/>
                          </a:solidFill>
                          <a:effectLst/>
                          <a:latin typeface="+mn-lt"/>
                          <a:ea typeface="+mn-ea"/>
                          <a:cs typeface="+mn-cs"/>
                        </a:rPr>
                        <a:t>MRSA</a:t>
                      </a:r>
                      <a:r>
                        <a:rPr lang="en-US" sz="1800" b="0" i="0" kern="1200" dirty="0">
                          <a:solidFill>
                            <a:schemeClr val="tx1"/>
                          </a:solidFill>
                          <a:effectLst/>
                          <a:latin typeface="+mn-lt"/>
                          <a:ea typeface="+mn-ea"/>
                          <a:cs typeface="+mn-cs"/>
                        </a:rPr>
                        <a:t> antibiotics (Bactrim or Doxycycline)</a:t>
                      </a:r>
                      <a:endParaRPr lang="en-US" dirty="0"/>
                    </a:p>
                  </a:txBody>
                  <a:tcPr/>
                </a:tc>
                <a:extLst>
                  <a:ext uri="{0D108BD9-81ED-4DB2-BD59-A6C34878D82A}">
                    <a16:rowId xmlns:a16="http://schemas.microsoft.com/office/drawing/2014/main" val="3589720898"/>
                  </a:ext>
                </a:extLst>
              </a:tr>
              <a:tr h="370840">
                <a:tc rowSpan="3">
                  <a:txBody>
                    <a:bodyPr/>
                    <a:lstStyle/>
                    <a:p>
                      <a:r>
                        <a:rPr lang="en-US" sz="1800" b="1" i="0" kern="1200" dirty="0">
                          <a:solidFill>
                            <a:schemeClr val="tx1"/>
                          </a:solidFill>
                          <a:effectLst/>
                          <a:latin typeface="+mn-lt"/>
                          <a:ea typeface="+mn-ea"/>
                          <a:cs typeface="+mn-cs"/>
                        </a:rPr>
                        <a:t>Necrotizing fasciitis</a:t>
                      </a:r>
                      <a:endParaRPr lang="en-US" b="1" dirty="0"/>
                    </a:p>
                  </a:txBody>
                  <a:tcPr/>
                </a:tc>
                <a:tc>
                  <a:txBody>
                    <a:bodyPr/>
                    <a:lstStyle/>
                    <a:p>
                      <a:r>
                        <a:rPr lang="en-US" sz="1800" b="1" i="0" kern="1200" dirty="0">
                          <a:solidFill>
                            <a:srgbClr val="0070C0"/>
                          </a:solidFill>
                          <a:effectLst/>
                          <a:latin typeface="+mn-lt"/>
                          <a:ea typeface="+mn-ea"/>
                          <a:cs typeface="+mn-cs"/>
                        </a:rPr>
                        <a:t>Emergent</a:t>
                      </a:r>
                      <a:r>
                        <a:rPr lang="en-US" sz="1800" b="0" i="0" kern="1200" dirty="0">
                          <a:solidFill>
                            <a:schemeClr val="tx1"/>
                          </a:solidFill>
                          <a:effectLst/>
                          <a:latin typeface="+mn-lt"/>
                          <a:ea typeface="+mn-ea"/>
                          <a:cs typeface="+mn-cs"/>
                        </a:rPr>
                        <a:t> surgical assessment/debridement</a:t>
                      </a:r>
                    </a:p>
                    <a:p>
                      <a:r>
                        <a:rPr lang="en-US" sz="1800" b="0" i="0" kern="1200" dirty="0">
                          <a:solidFill>
                            <a:schemeClr val="tx1"/>
                          </a:solidFill>
                          <a:effectLst/>
                          <a:latin typeface="+mn-lt"/>
                          <a:ea typeface="+mn-ea"/>
                          <a:cs typeface="+mn-cs"/>
                        </a:rPr>
                        <a:t>PLUS</a:t>
                      </a:r>
                      <a:br>
                        <a:rPr lang="en-US" sz="1800" b="0" i="0" kern="1200" dirty="0">
                          <a:solidFill>
                            <a:schemeClr val="tx1"/>
                          </a:solidFill>
                          <a:effectLst/>
                          <a:latin typeface="+mn-lt"/>
                          <a:ea typeface="+mn-ea"/>
                          <a:cs typeface="+mn-cs"/>
                        </a:rPr>
                      </a:br>
                      <a:r>
                        <a:rPr lang="en-US" sz="1800" b="0" i="0" kern="1200" dirty="0">
                          <a:solidFill>
                            <a:schemeClr val="tx1"/>
                          </a:solidFill>
                          <a:effectLst/>
                          <a:latin typeface="+mn-lt"/>
                          <a:ea typeface="+mn-ea"/>
                          <a:cs typeface="+mn-cs"/>
                        </a:rPr>
                        <a:t>Empiric IV vancomycin (+/- Clindamycin) or </a:t>
                      </a:r>
                      <a:r>
                        <a:rPr lang="en-US" sz="1800" b="1" i="0" kern="1200" dirty="0">
                          <a:solidFill>
                            <a:schemeClr val="tx1"/>
                          </a:solidFill>
                          <a:effectLst/>
                          <a:latin typeface="+mn-lt"/>
                          <a:ea typeface="+mn-ea"/>
                          <a:cs typeface="+mn-cs"/>
                        </a:rPr>
                        <a:t>Linezolid</a:t>
                      </a:r>
                      <a:r>
                        <a:rPr lang="en-US" sz="1800" b="0" i="0" kern="1200" dirty="0">
                          <a:solidFill>
                            <a:schemeClr val="tx1"/>
                          </a:solidFill>
                          <a:effectLst/>
                          <a:latin typeface="+mn-lt"/>
                          <a:ea typeface="+mn-ea"/>
                          <a:cs typeface="+mn-cs"/>
                        </a:rPr>
                        <a:t> + </a:t>
                      </a:r>
                      <a:r>
                        <a:rPr lang="en-US" sz="1800" b="1" i="0" kern="1200" dirty="0">
                          <a:solidFill>
                            <a:schemeClr val="tx1"/>
                          </a:solidFill>
                          <a:effectLst/>
                          <a:latin typeface="+mn-lt"/>
                          <a:ea typeface="+mn-ea"/>
                          <a:cs typeface="+mn-cs"/>
                        </a:rPr>
                        <a:t>piperacillin-tazobactam</a:t>
                      </a:r>
                      <a:endParaRPr lang="en-US" dirty="0"/>
                    </a:p>
                  </a:txBody>
                  <a:tcPr/>
                </a:tc>
                <a:extLst>
                  <a:ext uri="{0D108BD9-81ED-4DB2-BD59-A6C34878D82A}">
                    <a16:rowId xmlns:a16="http://schemas.microsoft.com/office/drawing/2014/main" val="64628551"/>
                  </a:ext>
                </a:extLst>
              </a:tr>
              <a:tr h="370840">
                <a:tc vMerge="1">
                  <a:txBody>
                    <a:bodyPr/>
                    <a:lstStyle/>
                    <a:p>
                      <a:endParaRPr lang="en-US" dirty="0"/>
                    </a:p>
                  </a:txBody>
                  <a:tcPr/>
                </a:tc>
                <a:tc>
                  <a:txBody>
                    <a:bodyPr/>
                    <a:lstStyle/>
                    <a:p>
                      <a:r>
                        <a:rPr lang="en-US" sz="1800" b="0" i="1" kern="1200" dirty="0">
                          <a:solidFill>
                            <a:schemeClr val="tx1"/>
                          </a:solidFill>
                          <a:effectLst/>
                          <a:latin typeface="+mn-lt"/>
                          <a:ea typeface="+mn-ea"/>
                          <a:cs typeface="+mn-cs"/>
                        </a:rPr>
                        <a:t>Aeromonas </a:t>
                      </a:r>
                      <a:r>
                        <a:rPr lang="en-US" sz="1800" b="0" i="1" kern="1200" dirty="0" err="1">
                          <a:solidFill>
                            <a:schemeClr val="tx1"/>
                          </a:solidFill>
                          <a:effectLst/>
                          <a:latin typeface="+mn-lt"/>
                          <a:ea typeface="+mn-ea"/>
                          <a:cs typeface="+mn-cs"/>
                        </a:rPr>
                        <a:t>hydrophila</a:t>
                      </a:r>
                      <a:r>
                        <a:rPr lang="en-US" sz="1800" b="0" i="0" kern="1200" dirty="0">
                          <a:solidFill>
                            <a:schemeClr val="tx1"/>
                          </a:solidFill>
                          <a:effectLst/>
                          <a:latin typeface="+mn-lt"/>
                          <a:ea typeface="+mn-ea"/>
                          <a:cs typeface="+mn-cs"/>
                        </a:rPr>
                        <a:t>: </a:t>
                      </a:r>
                      <a:r>
                        <a:rPr lang="en-US" sz="1800" b="1" i="0" u="sng" kern="1200" dirty="0">
                          <a:solidFill>
                            <a:srgbClr val="00B050"/>
                          </a:solidFill>
                          <a:effectLst/>
                          <a:latin typeface="+mn-lt"/>
                          <a:ea typeface="+mn-ea"/>
                          <a:cs typeface="+mn-cs"/>
                        </a:rPr>
                        <a:t>skin laceration </a:t>
                      </a:r>
                      <a:r>
                        <a:rPr lang="en-US" sz="1800" b="0" i="0" kern="1200" dirty="0">
                          <a:solidFill>
                            <a:schemeClr val="tx1"/>
                          </a:solidFill>
                          <a:effectLst/>
                          <a:latin typeface="+mn-lt"/>
                          <a:ea typeface="+mn-ea"/>
                          <a:cs typeface="+mn-cs"/>
                        </a:rPr>
                        <a:t>+ </a:t>
                      </a:r>
                      <a:r>
                        <a:rPr lang="en-US" sz="1800" b="1" i="0" u="sng" kern="1200" dirty="0">
                          <a:solidFill>
                            <a:srgbClr val="00B050"/>
                          </a:solidFill>
                          <a:effectLst/>
                          <a:latin typeface="+mn-lt"/>
                          <a:ea typeface="+mn-ea"/>
                          <a:cs typeface="+mn-cs"/>
                        </a:rPr>
                        <a:t>swimming in fresh or brackish water </a:t>
                      </a:r>
                      <a:r>
                        <a:rPr lang="en-US" sz="1800" b="0" i="0" kern="1200" dirty="0">
                          <a:solidFill>
                            <a:schemeClr val="tx1"/>
                          </a:solidFill>
                          <a:effectLst/>
                          <a:latin typeface="+mn-lt"/>
                          <a:ea typeface="+mn-ea"/>
                          <a:cs typeface="+mn-cs"/>
                        </a:rPr>
                        <a:t>in liver cirrhosis/immunocompromised host (IS).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mn-lt"/>
                          <a:ea typeface="+mn-ea"/>
                          <a:cs typeface="+mn-cs"/>
                        </a:rPr>
                        <a:t>Surgical assessment/debridement</a:t>
                      </a:r>
                      <a:r>
                        <a:rPr lang="en-US" sz="1800" b="0" i="1" kern="1200" dirty="0">
                          <a:solidFill>
                            <a:schemeClr val="tx1"/>
                          </a:solidFill>
                          <a:effectLst/>
                          <a:latin typeface="+mn-lt"/>
                          <a:ea typeface="+mn-ea"/>
                          <a:cs typeface="+mn-cs"/>
                        </a:rPr>
                        <a:t> + </a:t>
                      </a:r>
                      <a:r>
                        <a:rPr lang="en-US" sz="1800" b="1" i="0" u="sng" kern="1200" dirty="0">
                          <a:solidFill>
                            <a:srgbClr val="00B050"/>
                          </a:solidFill>
                          <a:effectLst/>
                          <a:latin typeface="+mn-lt"/>
                          <a:ea typeface="+mn-ea"/>
                          <a:cs typeface="+mn-cs"/>
                        </a:rPr>
                        <a:t>Ciprofloxacin/Doxycycline</a:t>
                      </a:r>
                    </a:p>
                  </a:txBody>
                  <a:tcPr/>
                </a:tc>
                <a:extLst>
                  <a:ext uri="{0D108BD9-81ED-4DB2-BD59-A6C34878D82A}">
                    <a16:rowId xmlns:a16="http://schemas.microsoft.com/office/drawing/2014/main" val="2114882350"/>
                  </a:ext>
                </a:extLst>
              </a:tr>
              <a:tr h="370840">
                <a:tc vMerge="1">
                  <a:txBody>
                    <a:bodyPr/>
                    <a:lstStyle/>
                    <a:p>
                      <a:endParaRPr lang="en-US" dirty="0"/>
                    </a:p>
                  </a:txBody>
                  <a:tcPr/>
                </a:tc>
                <a:tc>
                  <a:txBody>
                    <a:bodyPr/>
                    <a:lstStyle/>
                    <a:p>
                      <a:r>
                        <a:rPr lang="en-US" sz="1800" b="0" i="1" kern="1200" dirty="0">
                          <a:solidFill>
                            <a:schemeClr val="tx1"/>
                          </a:solidFill>
                          <a:effectLst/>
                          <a:latin typeface="+mn-lt"/>
                          <a:ea typeface="+mn-ea"/>
                          <a:cs typeface="+mn-cs"/>
                        </a:rPr>
                        <a:t>Vibrio vulnificus</a:t>
                      </a:r>
                      <a:r>
                        <a:rPr lang="en-US" sz="1800" b="0" i="0" kern="1200" dirty="0">
                          <a:solidFill>
                            <a:schemeClr val="tx1"/>
                          </a:solidFill>
                          <a:effectLst/>
                          <a:latin typeface="+mn-lt"/>
                          <a:ea typeface="+mn-ea"/>
                          <a:cs typeface="+mn-cs"/>
                        </a:rPr>
                        <a:t>: exposure to </a:t>
                      </a:r>
                      <a:r>
                        <a:rPr lang="en-US" sz="1800" b="1" i="0" u="sng" kern="1200" dirty="0">
                          <a:solidFill>
                            <a:srgbClr val="FF0000"/>
                          </a:solidFill>
                          <a:effectLst/>
                          <a:latin typeface="+mn-lt"/>
                          <a:ea typeface="+mn-ea"/>
                          <a:cs typeface="+mn-cs"/>
                        </a:rPr>
                        <a:t>shellfish and seawater in liver cirrhosis</a:t>
                      </a:r>
                      <a:r>
                        <a:rPr lang="en-US" sz="1800" b="0" i="0" kern="1200" dirty="0">
                          <a:solidFill>
                            <a:schemeClr val="tx1"/>
                          </a:solidFill>
                          <a:effectLst/>
                          <a:latin typeface="+mn-lt"/>
                          <a:ea typeface="+mn-ea"/>
                          <a:cs typeface="+mn-cs"/>
                        </a:rPr>
                        <a:t>/IS.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mn-lt"/>
                          <a:ea typeface="+mn-ea"/>
                          <a:cs typeface="+mn-cs"/>
                        </a:rPr>
                        <a:t>Surgical assessment/debridement</a:t>
                      </a:r>
                      <a:r>
                        <a:rPr lang="en-US" sz="1800" b="0" i="1" kern="1200" dirty="0">
                          <a:solidFill>
                            <a:schemeClr val="tx1"/>
                          </a:solidFill>
                          <a:effectLst/>
                          <a:latin typeface="+mn-lt"/>
                          <a:ea typeface="+mn-ea"/>
                          <a:cs typeface="+mn-cs"/>
                        </a:rPr>
                        <a:t> + </a:t>
                      </a:r>
                      <a:r>
                        <a:rPr lang="en-US" sz="1800" b="1" i="0" u="sng" kern="1200" dirty="0">
                          <a:solidFill>
                            <a:srgbClr val="FF0000"/>
                          </a:solidFill>
                          <a:effectLst/>
                          <a:latin typeface="+mn-lt"/>
                          <a:ea typeface="+mn-ea"/>
                          <a:cs typeface="+mn-cs"/>
                        </a:rPr>
                        <a:t>Ceftriaxone/Doxycycline</a:t>
                      </a:r>
                    </a:p>
                  </a:txBody>
                  <a:tcPr/>
                </a:tc>
                <a:extLst>
                  <a:ext uri="{0D108BD9-81ED-4DB2-BD59-A6C34878D82A}">
                    <a16:rowId xmlns:a16="http://schemas.microsoft.com/office/drawing/2014/main" val="189356914"/>
                  </a:ext>
                </a:extLst>
              </a:tr>
              <a:tr h="370840">
                <a:tc rowSpan="2">
                  <a:txBody>
                    <a:bodyPr/>
                    <a:lstStyle/>
                    <a:p>
                      <a:r>
                        <a:rPr lang="en-US" b="1" dirty="0"/>
                        <a:t>Folliculitis</a:t>
                      </a:r>
                    </a:p>
                  </a:txBody>
                  <a:tcPr/>
                </a:tc>
                <a:tc>
                  <a:txBody>
                    <a:bodyPr/>
                    <a:lstStyle/>
                    <a:p>
                      <a:r>
                        <a:rPr lang="en-US" sz="1800" b="0" i="1" kern="1200" dirty="0">
                          <a:solidFill>
                            <a:schemeClr val="tx1"/>
                          </a:solidFill>
                          <a:effectLst/>
                          <a:latin typeface="+mn-lt"/>
                          <a:ea typeface="+mn-ea"/>
                          <a:cs typeface="+mn-cs"/>
                        </a:rPr>
                        <a:t>Staphylococcus aureus</a:t>
                      </a:r>
                      <a:r>
                        <a:rPr lang="en-US" sz="1800" b="0" i="0" kern="1200" dirty="0">
                          <a:solidFill>
                            <a:schemeClr val="tx1"/>
                          </a:solidFill>
                          <a:effectLst/>
                          <a:latin typeface="+mn-lt"/>
                          <a:ea typeface="+mn-ea"/>
                          <a:cs typeface="+mn-cs"/>
                        </a:rPr>
                        <a:t>. Self-limited. Use topical mupirocin</a:t>
                      </a:r>
                      <a:endParaRPr lang="en-US" i="0" dirty="0"/>
                    </a:p>
                  </a:txBody>
                  <a:tcPr/>
                </a:tc>
                <a:extLst>
                  <a:ext uri="{0D108BD9-81ED-4DB2-BD59-A6C34878D82A}">
                    <a16:rowId xmlns:a16="http://schemas.microsoft.com/office/drawing/2014/main" val="3845065666"/>
                  </a:ext>
                </a:extLst>
              </a:tr>
              <a:tr h="370840">
                <a:tc vMerge="1">
                  <a:txBody>
                    <a:bodyPr/>
                    <a:lstStyle/>
                    <a:p>
                      <a:endParaRPr lang="en-US" dirty="0"/>
                    </a:p>
                  </a:txBody>
                  <a:tcPr/>
                </a:tc>
                <a:tc>
                  <a:txBody>
                    <a:bodyPr/>
                    <a:lstStyle/>
                    <a:p>
                      <a:r>
                        <a:rPr lang="en-US" sz="1800" b="0" i="1" kern="1200" dirty="0">
                          <a:solidFill>
                            <a:schemeClr val="tx1"/>
                          </a:solidFill>
                          <a:effectLst/>
                          <a:latin typeface="+mn-lt"/>
                          <a:ea typeface="+mn-ea"/>
                          <a:cs typeface="+mn-cs"/>
                        </a:rPr>
                        <a:t>Pseudomonas aeruginosa </a:t>
                      </a:r>
                      <a:r>
                        <a:rPr lang="en-US" sz="1800" b="0" i="0" kern="1200" dirty="0">
                          <a:solidFill>
                            <a:schemeClr val="tx1"/>
                          </a:solidFill>
                          <a:effectLst/>
                          <a:latin typeface="+mn-lt"/>
                          <a:ea typeface="+mn-ea"/>
                          <a:cs typeface="+mn-cs"/>
                        </a:rPr>
                        <a:t>(i.e., </a:t>
                      </a:r>
                      <a:r>
                        <a:rPr lang="en-US" sz="1800" b="1" i="0" kern="1200" dirty="0">
                          <a:solidFill>
                            <a:srgbClr val="7030A0"/>
                          </a:solidFill>
                          <a:effectLst/>
                          <a:latin typeface="+mn-lt"/>
                          <a:ea typeface="+mn-ea"/>
                          <a:cs typeface="+mn-cs"/>
                        </a:rPr>
                        <a:t>hot tub folliculitis</a:t>
                      </a:r>
                      <a:r>
                        <a:rPr lang="en-US" sz="1800" b="0" i="0" kern="1200" dirty="0">
                          <a:solidFill>
                            <a:schemeClr val="tx1"/>
                          </a:solidFill>
                          <a:effectLst/>
                          <a:latin typeface="+mn-lt"/>
                          <a:ea typeface="+mn-ea"/>
                          <a:cs typeface="+mn-cs"/>
                        </a:rPr>
                        <a:t>)</a:t>
                      </a:r>
                    </a:p>
                    <a:p>
                      <a:r>
                        <a:rPr lang="en-US" sz="1800" b="0" i="0" kern="1200" dirty="0">
                          <a:solidFill>
                            <a:schemeClr val="tx1"/>
                          </a:solidFill>
                          <a:effectLst/>
                          <a:latin typeface="+mn-lt"/>
                          <a:ea typeface="+mn-ea"/>
                          <a:cs typeface="+mn-cs"/>
                        </a:rPr>
                        <a:t>Usually self-limited; PO ciprofloxacin in IS patients. </a:t>
                      </a:r>
                    </a:p>
                  </a:txBody>
                  <a:tcPr/>
                </a:tc>
                <a:extLst>
                  <a:ext uri="{0D108BD9-81ED-4DB2-BD59-A6C34878D82A}">
                    <a16:rowId xmlns:a16="http://schemas.microsoft.com/office/drawing/2014/main" val="1095512887"/>
                  </a:ext>
                </a:extLst>
              </a:tr>
            </a:tbl>
          </a:graphicData>
        </a:graphic>
      </p:graphicFrame>
    </p:spTree>
    <p:extLst>
      <p:ext uri="{BB962C8B-B14F-4D97-AF65-F5344CB8AC3E}">
        <p14:creationId xmlns:p14="http://schemas.microsoft.com/office/powerpoint/2010/main" val="24616907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19E1D-84D9-3C21-196B-5D226E2A8B94}"/>
              </a:ext>
            </a:extLst>
          </p:cNvPr>
          <p:cNvSpPr>
            <a:spLocks noGrp="1"/>
          </p:cNvSpPr>
          <p:nvPr>
            <p:ph type="title"/>
          </p:nvPr>
        </p:nvSpPr>
        <p:spPr>
          <a:xfrm>
            <a:off x="838200" y="365125"/>
            <a:ext cx="10515600" cy="675171"/>
          </a:xfrm>
        </p:spPr>
        <p:txBody>
          <a:bodyPr>
            <a:normAutofit fontScale="90000"/>
          </a:bodyPr>
          <a:lstStyle/>
          <a:p>
            <a:r>
              <a:rPr lang="en-US" dirty="0">
                <a:solidFill>
                  <a:srgbClr val="FF0000"/>
                </a:solidFill>
              </a:rPr>
              <a:t>Case 4</a:t>
            </a:r>
          </a:p>
        </p:txBody>
      </p:sp>
      <p:sp>
        <p:nvSpPr>
          <p:cNvPr id="3" name="Content Placeholder 2">
            <a:extLst>
              <a:ext uri="{FF2B5EF4-FFF2-40B4-BE49-F238E27FC236}">
                <a16:creationId xmlns:a16="http://schemas.microsoft.com/office/drawing/2014/main" id="{585B164A-B709-8400-C4F3-5535B8435A68}"/>
              </a:ext>
            </a:extLst>
          </p:cNvPr>
          <p:cNvSpPr>
            <a:spLocks noGrp="1"/>
          </p:cNvSpPr>
          <p:nvPr>
            <p:ph idx="1"/>
          </p:nvPr>
        </p:nvSpPr>
        <p:spPr>
          <a:xfrm>
            <a:off x="838200" y="1358348"/>
            <a:ext cx="6437243" cy="4818615"/>
          </a:xfrm>
        </p:spPr>
        <p:txBody>
          <a:bodyPr/>
          <a:lstStyle/>
          <a:p>
            <a:r>
              <a:rPr lang="en-US" dirty="0"/>
              <a:t>A 58-year-old M from New Hampshire is evaluated for a rash on the right side of his abdomen that developed over the past 2 weeks.</a:t>
            </a:r>
          </a:p>
          <a:p>
            <a:r>
              <a:rPr lang="en-US" dirty="0"/>
              <a:t>Which of the following is most likely diagnosis?</a:t>
            </a:r>
          </a:p>
          <a:p>
            <a:pPr marL="0" indent="0">
              <a:buNone/>
            </a:pPr>
            <a:r>
              <a:rPr lang="en-US" dirty="0"/>
              <a:t>1- Erythema migrans</a:t>
            </a:r>
          </a:p>
          <a:p>
            <a:pPr marL="0" indent="0">
              <a:buNone/>
            </a:pPr>
            <a:r>
              <a:rPr lang="en-US" dirty="0"/>
              <a:t>2- Erythema nodosum</a:t>
            </a:r>
          </a:p>
          <a:p>
            <a:pPr marL="0" indent="0">
              <a:buNone/>
            </a:pPr>
            <a:r>
              <a:rPr lang="en-US" dirty="0"/>
              <a:t>3- Leukocytoclastic vasculitis</a:t>
            </a:r>
          </a:p>
          <a:p>
            <a:pPr marL="0" indent="0">
              <a:buNone/>
            </a:pPr>
            <a:r>
              <a:rPr lang="en-US" dirty="0"/>
              <a:t>4- Non-purulent cellulitis </a:t>
            </a:r>
          </a:p>
        </p:txBody>
      </p:sp>
      <p:pic>
        <p:nvPicPr>
          <p:cNvPr id="4" name="Picture 3">
            <a:extLst>
              <a:ext uri="{FF2B5EF4-FFF2-40B4-BE49-F238E27FC236}">
                <a16:creationId xmlns:a16="http://schemas.microsoft.com/office/drawing/2014/main" id="{5FDE5D0C-D7FD-45AC-6B60-4A6893284817}"/>
              </a:ext>
            </a:extLst>
          </p:cNvPr>
          <p:cNvPicPr>
            <a:picLocks noChangeAspect="1"/>
          </p:cNvPicPr>
          <p:nvPr/>
        </p:nvPicPr>
        <p:blipFill>
          <a:blip r:embed="rId2"/>
          <a:stretch>
            <a:fillRect/>
          </a:stretch>
        </p:blipFill>
        <p:spPr>
          <a:xfrm>
            <a:off x="7367767" y="1672672"/>
            <a:ext cx="4601555" cy="3911319"/>
          </a:xfrm>
          <a:prstGeom prst="rect">
            <a:avLst/>
          </a:prstGeom>
        </p:spPr>
      </p:pic>
    </p:spTree>
    <p:extLst>
      <p:ext uri="{BB962C8B-B14F-4D97-AF65-F5344CB8AC3E}">
        <p14:creationId xmlns:p14="http://schemas.microsoft.com/office/powerpoint/2010/main" val="4164565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2" end="2"/>
                                            </p:txEl>
                                          </p:spTgt>
                                        </p:tgtEl>
                                        <p:attrNameLst>
                                          <p:attrName>style.color</p:attrName>
                                        </p:attrNameLst>
                                      </p:cBhvr>
                                      <p:to>
                                        <p:clrVal>
                                          <a:srgbClr val="FF0000"/>
                                        </p:clrVal>
                                      </p:to>
                                    </p:set>
                                    <p:set>
                                      <p:cBhvr>
                                        <p:cTn id="7" dur="500" fill="hold"/>
                                        <p:tgtEl>
                                          <p:spTgt spid="3">
                                            <p:txEl>
                                              <p:pRg st="2" end="2"/>
                                            </p:txEl>
                                          </p:spTgt>
                                        </p:tgtEl>
                                        <p:attrNameLst>
                                          <p:attrName>fillcolor</p:attrName>
                                        </p:attrNameLst>
                                      </p:cBhvr>
                                      <p:to>
                                        <p:clrVal>
                                          <a:srgbClr val="FF0000"/>
                                        </p:clrVal>
                                      </p:to>
                                    </p:set>
                                    <p:set>
                                      <p:cBhvr>
                                        <p:cTn id="8" dur="500" fill="hold"/>
                                        <p:tgtEl>
                                          <p:spTgt spid="3">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1BF3E-C05E-4EE8-221A-0F7C6B0A46F8}"/>
              </a:ext>
            </a:extLst>
          </p:cNvPr>
          <p:cNvSpPr>
            <a:spLocks noGrp="1"/>
          </p:cNvSpPr>
          <p:nvPr>
            <p:ph type="title"/>
          </p:nvPr>
        </p:nvSpPr>
        <p:spPr>
          <a:xfrm>
            <a:off x="838200" y="365125"/>
            <a:ext cx="10515600" cy="675171"/>
          </a:xfrm>
        </p:spPr>
        <p:txBody>
          <a:bodyPr>
            <a:normAutofit fontScale="90000"/>
          </a:bodyPr>
          <a:lstStyle/>
          <a:p>
            <a:r>
              <a:rPr lang="en-US" dirty="0">
                <a:solidFill>
                  <a:srgbClr val="FF0000"/>
                </a:solidFill>
              </a:rPr>
              <a:t>Case 5</a:t>
            </a:r>
          </a:p>
        </p:txBody>
      </p:sp>
      <p:sp>
        <p:nvSpPr>
          <p:cNvPr id="3" name="Content Placeholder 2">
            <a:extLst>
              <a:ext uri="{FF2B5EF4-FFF2-40B4-BE49-F238E27FC236}">
                <a16:creationId xmlns:a16="http://schemas.microsoft.com/office/drawing/2014/main" id="{D68E0FEC-9FB9-0021-6EEC-F18AF7CDCDFD}"/>
              </a:ext>
            </a:extLst>
          </p:cNvPr>
          <p:cNvSpPr>
            <a:spLocks noGrp="1"/>
          </p:cNvSpPr>
          <p:nvPr>
            <p:ph idx="1"/>
          </p:nvPr>
        </p:nvSpPr>
        <p:spPr>
          <a:xfrm>
            <a:off x="637953" y="1106557"/>
            <a:ext cx="11185451" cy="5070406"/>
          </a:xfrm>
        </p:spPr>
        <p:txBody>
          <a:bodyPr>
            <a:normAutofit fontScale="92500" lnSpcReduction="20000"/>
          </a:bodyPr>
          <a:lstStyle/>
          <a:p>
            <a:r>
              <a:rPr lang="en-US" sz="2400" dirty="0"/>
              <a:t>A 24-year-old M is evaluated in the emergency department in October for a 10-day history of headaches, fever, and stiff neck. He reports hiking in the woods on Nantucket Island 2 months ago.</a:t>
            </a:r>
          </a:p>
          <a:p>
            <a:r>
              <a:rPr lang="en-US" sz="2400" dirty="0"/>
              <a:t>On physical examination, he is alert and oriented. Temperature is 38.3 °C (100.9 °F). Right-sided facial palsy is noted, and neck flexion elicits resistance and discomfort. No rash is present.</a:t>
            </a:r>
          </a:p>
          <a:p>
            <a:r>
              <a:rPr lang="en-US" sz="2400" dirty="0"/>
              <a:t>A lumbar puncture is performed.</a:t>
            </a:r>
          </a:p>
          <a:p>
            <a:pPr marL="0" indent="0">
              <a:buNone/>
            </a:pPr>
            <a:endParaRPr lang="en-US" sz="2400" dirty="0"/>
          </a:p>
          <a:p>
            <a:pPr marL="0" indent="0">
              <a:buNone/>
            </a:pPr>
            <a:endParaRPr lang="en-US" sz="2400" dirty="0"/>
          </a:p>
          <a:p>
            <a:r>
              <a:rPr lang="en-US" sz="2400" dirty="0"/>
              <a:t>Gram stain is negative, and cultures are pending.</a:t>
            </a:r>
          </a:p>
          <a:p>
            <a:r>
              <a:rPr lang="en-US" sz="2400" dirty="0"/>
              <a:t>Which of the following is the most likely cause of the patient's findings?</a:t>
            </a:r>
          </a:p>
          <a:p>
            <a:pPr marL="0" indent="0">
              <a:buNone/>
            </a:pPr>
            <a:r>
              <a:rPr lang="en-US" sz="2400" dirty="0"/>
              <a:t>1- </a:t>
            </a:r>
            <a:r>
              <a:rPr lang="en-US" sz="2400" i="1" dirty="0"/>
              <a:t>Borrelia burgdorferi</a:t>
            </a:r>
          </a:p>
          <a:p>
            <a:pPr marL="0" indent="0">
              <a:buNone/>
            </a:pPr>
            <a:r>
              <a:rPr lang="en-US" sz="2400" dirty="0"/>
              <a:t>2-</a:t>
            </a:r>
            <a:r>
              <a:rPr lang="en-US" sz="2400" i="1" dirty="0"/>
              <a:t> Enterovirus</a:t>
            </a:r>
          </a:p>
          <a:p>
            <a:pPr marL="0" indent="0">
              <a:buNone/>
            </a:pPr>
            <a:r>
              <a:rPr lang="en-US" sz="2400" dirty="0"/>
              <a:t>3- </a:t>
            </a:r>
            <a:r>
              <a:rPr lang="en-US" sz="2400" i="1" dirty="0"/>
              <a:t>Herpes simplex virus type 2</a:t>
            </a:r>
          </a:p>
          <a:p>
            <a:pPr marL="0" indent="0">
              <a:buNone/>
            </a:pPr>
            <a:r>
              <a:rPr lang="en-US" sz="2400" dirty="0"/>
              <a:t>4- </a:t>
            </a:r>
            <a:r>
              <a:rPr lang="en-US" sz="2400" i="1" dirty="0"/>
              <a:t>Varicella-zoster virus</a:t>
            </a:r>
          </a:p>
        </p:txBody>
      </p:sp>
      <p:pic>
        <p:nvPicPr>
          <p:cNvPr id="8" name="Picture 7">
            <a:extLst>
              <a:ext uri="{FF2B5EF4-FFF2-40B4-BE49-F238E27FC236}">
                <a16:creationId xmlns:a16="http://schemas.microsoft.com/office/drawing/2014/main" id="{D0DF2246-02B7-340C-225D-FFFC79D068CA}"/>
              </a:ext>
            </a:extLst>
          </p:cNvPr>
          <p:cNvPicPr>
            <a:picLocks noChangeAspect="1"/>
          </p:cNvPicPr>
          <p:nvPr/>
        </p:nvPicPr>
        <p:blipFill>
          <a:blip r:embed="rId2"/>
          <a:srcRect b="22713"/>
          <a:stretch>
            <a:fillRect/>
          </a:stretch>
        </p:blipFill>
        <p:spPr>
          <a:xfrm>
            <a:off x="5932967" y="2509283"/>
            <a:ext cx="6104963" cy="1287590"/>
          </a:xfrm>
          <a:prstGeom prst="rect">
            <a:avLst/>
          </a:prstGeom>
        </p:spPr>
      </p:pic>
    </p:spTree>
    <p:extLst>
      <p:ext uri="{BB962C8B-B14F-4D97-AF65-F5344CB8AC3E}">
        <p14:creationId xmlns:p14="http://schemas.microsoft.com/office/powerpoint/2010/main" val="1835635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7" end="7"/>
                                            </p:txEl>
                                          </p:spTgt>
                                        </p:tgtEl>
                                        <p:attrNameLst>
                                          <p:attrName>style.color</p:attrName>
                                        </p:attrNameLst>
                                      </p:cBhvr>
                                      <p:to>
                                        <p:clrVal>
                                          <a:srgbClr val="FF0000"/>
                                        </p:clrVal>
                                      </p:to>
                                    </p:set>
                                    <p:set>
                                      <p:cBhvr>
                                        <p:cTn id="7" dur="500" fill="hold"/>
                                        <p:tgtEl>
                                          <p:spTgt spid="3">
                                            <p:txEl>
                                              <p:pRg st="7" end="7"/>
                                            </p:txEl>
                                          </p:spTgt>
                                        </p:tgtEl>
                                        <p:attrNameLst>
                                          <p:attrName>fillcolor</p:attrName>
                                        </p:attrNameLst>
                                      </p:cBhvr>
                                      <p:to>
                                        <p:clrVal>
                                          <a:srgbClr val="FF0000"/>
                                        </p:clrVal>
                                      </p:to>
                                    </p:set>
                                    <p:set>
                                      <p:cBhvr>
                                        <p:cTn id="8" dur="500" fill="hold"/>
                                        <p:tgtEl>
                                          <p:spTgt spid="3">
                                            <p:txEl>
                                              <p:pRg st="7" end="7"/>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94307-AEF1-3390-BB59-4C550961C1FC}"/>
              </a:ext>
            </a:extLst>
          </p:cNvPr>
          <p:cNvSpPr>
            <a:spLocks noGrp="1"/>
          </p:cNvSpPr>
          <p:nvPr>
            <p:ph type="title"/>
          </p:nvPr>
        </p:nvSpPr>
        <p:spPr>
          <a:xfrm>
            <a:off x="838200" y="365125"/>
            <a:ext cx="10515600" cy="840823"/>
          </a:xfrm>
        </p:spPr>
        <p:txBody>
          <a:bodyPr/>
          <a:lstStyle/>
          <a:p>
            <a:r>
              <a:rPr lang="en-US" dirty="0">
                <a:solidFill>
                  <a:srgbClr val="FF0000"/>
                </a:solidFill>
              </a:rPr>
              <a:t>Lyme Disease</a:t>
            </a:r>
          </a:p>
        </p:txBody>
      </p:sp>
      <p:sp>
        <p:nvSpPr>
          <p:cNvPr id="3" name="Content Placeholder 2">
            <a:extLst>
              <a:ext uri="{FF2B5EF4-FFF2-40B4-BE49-F238E27FC236}">
                <a16:creationId xmlns:a16="http://schemas.microsoft.com/office/drawing/2014/main" id="{9379CEED-7A1F-294E-C407-FAD1056ECFF1}"/>
              </a:ext>
            </a:extLst>
          </p:cNvPr>
          <p:cNvSpPr>
            <a:spLocks noGrp="1"/>
          </p:cNvSpPr>
          <p:nvPr>
            <p:ph idx="1"/>
          </p:nvPr>
        </p:nvSpPr>
        <p:spPr>
          <a:xfrm>
            <a:off x="838200" y="1205948"/>
            <a:ext cx="10515600" cy="4971015"/>
          </a:xfrm>
        </p:spPr>
        <p:txBody>
          <a:bodyPr>
            <a:normAutofit/>
          </a:bodyPr>
          <a:lstStyle/>
          <a:p>
            <a:r>
              <a:rPr lang="en-US" dirty="0"/>
              <a:t>A tick-borne infection caused by the spirochete </a:t>
            </a:r>
            <a:r>
              <a:rPr lang="en-US" i="1" dirty="0">
                <a:solidFill>
                  <a:srgbClr val="0070C0"/>
                </a:solidFill>
              </a:rPr>
              <a:t>Borrelia burgdorferi</a:t>
            </a:r>
            <a:r>
              <a:rPr lang="en-US" i="1" dirty="0"/>
              <a:t>.</a:t>
            </a:r>
          </a:p>
          <a:p>
            <a:r>
              <a:rPr lang="en-US" dirty="0"/>
              <a:t>Transmitted through an </a:t>
            </a:r>
            <a:r>
              <a:rPr lang="en-US" i="1" dirty="0">
                <a:solidFill>
                  <a:srgbClr val="0070C0"/>
                </a:solidFill>
              </a:rPr>
              <a:t>Ixodes scapularis</a:t>
            </a:r>
            <a:r>
              <a:rPr lang="en-US" dirty="0">
                <a:solidFill>
                  <a:srgbClr val="0070C0"/>
                </a:solidFill>
              </a:rPr>
              <a:t> </a:t>
            </a:r>
            <a:r>
              <a:rPr lang="en-US" dirty="0"/>
              <a:t>(blacklegged deer tick) bite. </a:t>
            </a:r>
          </a:p>
          <a:p>
            <a:r>
              <a:rPr lang="en-US" dirty="0"/>
              <a:t>Lyme disease is the most common vector-borne infection in the United States. </a:t>
            </a:r>
          </a:p>
        </p:txBody>
      </p:sp>
      <p:pic>
        <p:nvPicPr>
          <p:cNvPr id="5" name="Picture 4" descr="Map of the United States showing reported cases of Lyme disease in 2023.">
            <a:extLst>
              <a:ext uri="{FF2B5EF4-FFF2-40B4-BE49-F238E27FC236}">
                <a16:creationId xmlns:a16="http://schemas.microsoft.com/office/drawing/2014/main" id="{6E75BE25-73D8-0DE4-4E09-1A8F587E5D39}"/>
              </a:ext>
            </a:extLst>
          </p:cNvPr>
          <p:cNvPicPr>
            <a:picLocks noChangeAspect="1"/>
          </p:cNvPicPr>
          <p:nvPr/>
        </p:nvPicPr>
        <p:blipFill>
          <a:blip r:embed="rId2"/>
          <a:stretch>
            <a:fillRect/>
          </a:stretch>
        </p:blipFill>
        <p:spPr>
          <a:xfrm>
            <a:off x="7612911" y="4056322"/>
            <a:ext cx="4657060" cy="2619596"/>
          </a:xfrm>
          <a:prstGeom prst="rect">
            <a:avLst/>
          </a:prstGeom>
        </p:spPr>
      </p:pic>
      <p:pic>
        <p:nvPicPr>
          <p:cNvPr id="7" name="Picture 6">
            <a:extLst>
              <a:ext uri="{FF2B5EF4-FFF2-40B4-BE49-F238E27FC236}">
                <a16:creationId xmlns:a16="http://schemas.microsoft.com/office/drawing/2014/main" id="{4973AABD-9999-7D34-721F-CAAC7979E780}"/>
              </a:ext>
            </a:extLst>
          </p:cNvPr>
          <p:cNvPicPr>
            <a:picLocks noChangeAspect="1"/>
          </p:cNvPicPr>
          <p:nvPr/>
        </p:nvPicPr>
        <p:blipFill>
          <a:blip r:embed="rId3"/>
          <a:stretch>
            <a:fillRect/>
          </a:stretch>
        </p:blipFill>
        <p:spPr>
          <a:xfrm>
            <a:off x="3866218" y="4056322"/>
            <a:ext cx="3746693" cy="2552831"/>
          </a:xfrm>
          <a:prstGeom prst="rect">
            <a:avLst/>
          </a:prstGeom>
        </p:spPr>
      </p:pic>
      <p:pic>
        <p:nvPicPr>
          <p:cNvPr id="8" name="Picture 7" descr="Lyme disease - Borrelia burgdorferi organism">
            <a:extLst>
              <a:ext uri="{FF2B5EF4-FFF2-40B4-BE49-F238E27FC236}">
                <a16:creationId xmlns:a16="http://schemas.microsoft.com/office/drawing/2014/main" id="{95108D6A-6723-FA7F-A352-586E250224B0}"/>
              </a:ext>
            </a:extLst>
          </p:cNvPr>
          <p:cNvPicPr>
            <a:picLocks noChangeAspect="1"/>
          </p:cNvPicPr>
          <p:nvPr/>
        </p:nvPicPr>
        <p:blipFill>
          <a:blip r:embed="rId4"/>
          <a:stretch>
            <a:fillRect/>
          </a:stretch>
        </p:blipFill>
        <p:spPr>
          <a:xfrm>
            <a:off x="266521" y="4091102"/>
            <a:ext cx="3452702" cy="2550035"/>
          </a:xfrm>
          <a:prstGeom prst="rect">
            <a:avLst/>
          </a:prstGeom>
        </p:spPr>
      </p:pic>
    </p:spTree>
    <p:extLst>
      <p:ext uri="{BB962C8B-B14F-4D97-AF65-F5344CB8AC3E}">
        <p14:creationId xmlns:p14="http://schemas.microsoft.com/office/powerpoint/2010/main" val="18822317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9D827-E9DC-7DF9-5B97-A02E98AAD00F}"/>
              </a:ext>
            </a:extLst>
          </p:cNvPr>
          <p:cNvSpPr>
            <a:spLocks noGrp="1"/>
          </p:cNvSpPr>
          <p:nvPr>
            <p:ph type="title"/>
          </p:nvPr>
        </p:nvSpPr>
        <p:spPr>
          <a:xfrm>
            <a:off x="838200" y="365126"/>
            <a:ext cx="10515600" cy="635414"/>
          </a:xfrm>
        </p:spPr>
        <p:txBody>
          <a:bodyPr>
            <a:normAutofit fontScale="90000"/>
          </a:bodyPr>
          <a:lstStyle/>
          <a:p>
            <a:r>
              <a:rPr lang="en-US" dirty="0">
                <a:solidFill>
                  <a:srgbClr val="FF0000"/>
                </a:solidFill>
              </a:rPr>
              <a:t>Case 6</a:t>
            </a:r>
          </a:p>
        </p:txBody>
      </p:sp>
      <p:sp>
        <p:nvSpPr>
          <p:cNvPr id="3" name="Content Placeholder 2">
            <a:extLst>
              <a:ext uri="{FF2B5EF4-FFF2-40B4-BE49-F238E27FC236}">
                <a16:creationId xmlns:a16="http://schemas.microsoft.com/office/drawing/2014/main" id="{A568ADD7-FCAF-1D15-C86A-AE3091B2BA9D}"/>
              </a:ext>
            </a:extLst>
          </p:cNvPr>
          <p:cNvSpPr>
            <a:spLocks noGrp="1"/>
          </p:cNvSpPr>
          <p:nvPr>
            <p:ph idx="1"/>
          </p:nvPr>
        </p:nvSpPr>
        <p:spPr>
          <a:xfrm>
            <a:off x="483446" y="1232450"/>
            <a:ext cx="11225107" cy="4944511"/>
          </a:xfrm>
        </p:spPr>
        <p:txBody>
          <a:bodyPr>
            <a:normAutofit fontScale="92500" lnSpcReduction="20000"/>
          </a:bodyPr>
          <a:lstStyle/>
          <a:p>
            <a:r>
              <a:rPr lang="en-US" sz="2000" dirty="0"/>
              <a:t>A 38-year-old F is evaluated in the ER for a 2-day history of new fatigue and exercise intolerance. She lives in New Hampshire and recalls removing a few ticks from her body over the past month. She has no other medical history and takes no medications.</a:t>
            </a:r>
          </a:p>
          <a:p>
            <a:r>
              <a:rPr lang="en-US" sz="2000" dirty="0"/>
              <a:t>On physical examination, temperature is 37.2 °C (99.0 °F), blood pressure is 100/60 mm Hg, pulse rate is 52/min, and respiration rate is 18/min. No rash is seen.</a:t>
            </a:r>
          </a:p>
          <a:p>
            <a:r>
              <a:rPr lang="en-US" sz="2000" dirty="0"/>
              <a:t>Lyme enzyme immunoassay is positive; Lyme IgM and IgG Western blots are positive.</a:t>
            </a:r>
          </a:p>
          <a:p>
            <a:r>
              <a:rPr lang="en-US" sz="2000" dirty="0"/>
              <a:t>ECG is shown.</a:t>
            </a:r>
          </a:p>
          <a:p>
            <a:endParaRPr lang="en-US" sz="2000" dirty="0"/>
          </a:p>
          <a:p>
            <a:endParaRPr lang="en-US" sz="2000" dirty="0"/>
          </a:p>
          <a:p>
            <a:endParaRPr lang="en-US" sz="2000" dirty="0"/>
          </a:p>
          <a:p>
            <a:endParaRPr lang="en-US" sz="2000" dirty="0"/>
          </a:p>
          <a:p>
            <a:r>
              <a:rPr lang="en-US" sz="2000" dirty="0"/>
              <a:t>Which of the following is the most appropriate treatment?</a:t>
            </a:r>
          </a:p>
          <a:p>
            <a:pPr marL="0" indent="0">
              <a:buNone/>
            </a:pPr>
            <a:r>
              <a:rPr lang="en-US" sz="2000" dirty="0"/>
              <a:t>1- Ceftriaxone</a:t>
            </a:r>
          </a:p>
          <a:p>
            <a:pPr marL="0" indent="0">
              <a:buNone/>
            </a:pPr>
            <a:r>
              <a:rPr lang="en-US" sz="2000" dirty="0"/>
              <a:t>2- Doxycycline</a:t>
            </a:r>
          </a:p>
          <a:p>
            <a:pPr marL="0" indent="0">
              <a:buNone/>
            </a:pPr>
            <a:r>
              <a:rPr lang="en-US" sz="2000" dirty="0"/>
              <a:t>3- Left ventricular assisted device</a:t>
            </a:r>
          </a:p>
          <a:p>
            <a:pPr marL="0" indent="0">
              <a:buNone/>
            </a:pPr>
            <a:r>
              <a:rPr lang="en-US" sz="2000" dirty="0"/>
              <a:t>4- Permanent pacemaker placement</a:t>
            </a:r>
          </a:p>
        </p:txBody>
      </p:sp>
      <p:pic>
        <p:nvPicPr>
          <p:cNvPr id="4" name="Picture 3">
            <a:extLst>
              <a:ext uri="{FF2B5EF4-FFF2-40B4-BE49-F238E27FC236}">
                <a16:creationId xmlns:a16="http://schemas.microsoft.com/office/drawing/2014/main" id="{FB4A0730-4FA5-623E-8718-E0C558DF2F12}"/>
              </a:ext>
            </a:extLst>
          </p:cNvPr>
          <p:cNvPicPr>
            <a:picLocks noChangeAspect="1"/>
          </p:cNvPicPr>
          <p:nvPr/>
        </p:nvPicPr>
        <p:blipFill>
          <a:blip r:embed="rId2"/>
          <a:stretch>
            <a:fillRect/>
          </a:stretch>
        </p:blipFill>
        <p:spPr>
          <a:xfrm>
            <a:off x="1098274" y="3175521"/>
            <a:ext cx="7276342" cy="1126101"/>
          </a:xfrm>
          <a:prstGeom prst="rect">
            <a:avLst/>
          </a:prstGeom>
        </p:spPr>
      </p:pic>
    </p:spTree>
    <p:extLst>
      <p:ext uri="{BB962C8B-B14F-4D97-AF65-F5344CB8AC3E}">
        <p14:creationId xmlns:p14="http://schemas.microsoft.com/office/powerpoint/2010/main" val="4112859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9" end="9"/>
                                            </p:txEl>
                                          </p:spTgt>
                                        </p:tgtEl>
                                        <p:attrNameLst>
                                          <p:attrName>style.color</p:attrName>
                                        </p:attrNameLst>
                                      </p:cBhvr>
                                      <p:to>
                                        <p:clrVal>
                                          <a:srgbClr val="FF0000"/>
                                        </p:clrVal>
                                      </p:to>
                                    </p:set>
                                    <p:set>
                                      <p:cBhvr>
                                        <p:cTn id="7" dur="500" fill="hold"/>
                                        <p:tgtEl>
                                          <p:spTgt spid="3">
                                            <p:txEl>
                                              <p:pRg st="9" end="9"/>
                                            </p:txEl>
                                          </p:spTgt>
                                        </p:tgtEl>
                                        <p:attrNameLst>
                                          <p:attrName>fillcolor</p:attrName>
                                        </p:attrNameLst>
                                      </p:cBhvr>
                                      <p:to>
                                        <p:clrVal>
                                          <a:srgbClr val="FF0000"/>
                                        </p:clrVal>
                                      </p:to>
                                    </p:set>
                                    <p:set>
                                      <p:cBhvr>
                                        <p:cTn id="8" dur="500" fill="hold"/>
                                        <p:tgtEl>
                                          <p:spTgt spid="3">
                                            <p:txEl>
                                              <p:pRg st="9" end="9"/>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3">
            <a:extLst>
              <a:ext uri="{FF2B5EF4-FFF2-40B4-BE49-F238E27FC236}">
                <a16:creationId xmlns:a16="http://schemas.microsoft.com/office/drawing/2014/main" id="{547BD61F-E14C-202C-51FA-B73815B7593C}"/>
              </a:ext>
            </a:extLst>
          </p:cNvPr>
          <p:cNvGraphicFramePr>
            <a:graphicFrameLocks noGrp="1"/>
          </p:cNvGraphicFramePr>
          <p:nvPr>
            <p:ph idx="1"/>
            <p:extLst>
              <p:ext uri="{D42A27DB-BD31-4B8C-83A1-F6EECF244321}">
                <p14:modId xmlns:p14="http://schemas.microsoft.com/office/powerpoint/2010/main" val="2052817991"/>
              </p:ext>
            </p:extLst>
          </p:nvPr>
        </p:nvGraphicFramePr>
        <p:xfrm>
          <a:off x="128693" y="501227"/>
          <a:ext cx="11934613" cy="5555614"/>
        </p:xfrm>
        <a:graphic>
          <a:graphicData uri="http://schemas.openxmlformats.org/drawingml/2006/table">
            <a:tbl>
              <a:tblPr firstRow="1" bandRow="1">
                <a:tableStyleId>{BC89EF96-8CEA-46FF-86C4-4CE0E7609802}</a:tableStyleId>
              </a:tblPr>
              <a:tblGrid>
                <a:gridCol w="1947198">
                  <a:extLst>
                    <a:ext uri="{9D8B030D-6E8A-4147-A177-3AD203B41FA5}">
                      <a16:colId xmlns:a16="http://schemas.microsoft.com/office/drawing/2014/main" val="2089070932"/>
                    </a:ext>
                  </a:extLst>
                </a:gridCol>
                <a:gridCol w="1039163">
                  <a:extLst>
                    <a:ext uri="{9D8B030D-6E8A-4147-A177-3AD203B41FA5}">
                      <a16:colId xmlns:a16="http://schemas.microsoft.com/office/drawing/2014/main" val="3507059582"/>
                    </a:ext>
                  </a:extLst>
                </a:gridCol>
                <a:gridCol w="4366565">
                  <a:extLst>
                    <a:ext uri="{9D8B030D-6E8A-4147-A177-3AD203B41FA5}">
                      <a16:colId xmlns:a16="http://schemas.microsoft.com/office/drawing/2014/main" val="1964253510"/>
                    </a:ext>
                  </a:extLst>
                </a:gridCol>
                <a:gridCol w="4581687">
                  <a:extLst>
                    <a:ext uri="{9D8B030D-6E8A-4147-A177-3AD203B41FA5}">
                      <a16:colId xmlns:a16="http://schemas.microsoft.com/office/drawing/2014/main" val="3701687611"/>
                    </a:ext>
                  </a:extLst>
                </a:gridCol>
              </a:tblGrid>
              <a:tr h="349482">
                <a:tc gridSpan="4">
                  <a:txBody>
                    <a:bodyPr/>
                    <a:lstStyle/>
                    <a:p>
                      <a:r>
                        <a:rPr lang="en-US" sz="1600" dirty="0">
                          <a:solidFill>
                            <a:srgbClr val="FF0000"/>
                          </a:solidFill>
                        </a:rPr>
                        <a:t>Clinical Manifestations and Treatment-Lyme Disease</a:t>
                      </a:r>
                      <a:endParaRPr lang="en-US" sz="1600"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20038232"/>
                  </a:ext>
                </a:extLst>
              </a:tr>
              <a:tr h="799661">
                <a:tc>
                  <a:txBody>
                    <a:bodyPr/>
                    <a:lstStyle/>
                    <a:p>
                      <a:r>
                        <a:rPr lang="en-US" sz="1600" b="1" dirty="0"/>
                        <a:t>Lyme stage</a:t>
                      </a:r>
                    </a:p>
                  </a:txBody>
                  <a:tcPr/>
                </a:tc>
                <a:tc>
                  <a:txBody>
                    <a:bodyPr/>
                    <a:lstStyle/>
                    <a:p>
                      <a:r>
                        <a:rPr lang="en-US" sz="1600" b="1" dirty="0"/>
                        <a:t>Onset after infection</a:t>
                      </a:r>
                    </a:p>
                  </a:txBody>
                  <a:tcPr/>
                </a:tc>
                <a:tc>
                  <a:txBody>
                    <a:bodyPr/>
                    <a:lstStyle/>
                    <a:p>
                      <a:r>
                        <a:rPr lang="en-US" sz="1600" b="1" dirty="0"/>
                        <a:t>Clinical findings/testing</a:t>
                      </a:r>
                    </a:p>
                  </a:txBody>
                  <a:tcPr/>
                </a:tc>
                <a:tc>
                  <a:txBody>
                    <a:bodyPr/>
                    <a:lstStyle/>
                    <a:p>
                      <a:r>
                        <a:rPr lang="en-US" sz="1600" b="1" dirty="0"/>
                        <a:t>Antibiotics/Duration</a:t>
                      </a:r>
                    </a:p>
                  </a:txBody>
                  <a:tcPr/>
                </a:tc>
                <a:extLst>
                  <a:ext uri="{0D108BD9-81ED-4DB2-BD59-A6C34878D82A}">
                    <a16:rowId xmlns:a16="http://schemas.microsoft.com/office/drawing/2014/main" val="1323516595"/>
                  </a:ext>
                </a:extLst>
              </a:tr>
              <a:tr h="1036597">
                <a:tc>
                  <a:txBody>
                    <a:bodyPr/>
                    <a:lstStyle/>
                    <a:p>
                      <a:r>
                        <a:rPr lang="en-US" sz="1600" b="1" dirty="0"/>
                        <a:t>Early localized</a:t>
                      </a:r>
                    </a:p>
                  </a:txBody>
                  <a:tcPr/>
                </a:tc>
                <a:tc>
                  <a:txBody>
                    <a:bodyPr/>
                    <a:lstStyle/>
                    <a:p>
                      <a:r>
                        <a:rPr lang="en-US" sz="1600" b="0" i="0" kern="1200" dirty="0">
                          <a:solidFill>
                            <a:schemeClr val="tx1"/>
                          </a:solidFill>
                          <a:effectLst/>
                          <a:latin typeface="+mn-lt"/>
                          <a:ea typeface="+mn-ea"/>
                          <a:cs typeface="+mn-cs"/>
                        </a:rPr>
                        <a:t>≤4 </a:t>
                      </a:r>
                      <a:r>
                        <a:rPr lang="en-US" sz="1600" b="0" i="0" kern="1200" dirty="0" err="1">
                          <a:solidFill>
                            <a:schemeClr val="tx1"/>
                          </a:solidFill>
                          <a:effectLst/>
                          <a:latin typeface="+mn-lt"/>
                          <a:ea typeface="+mn-ea"/>
                          <a:cs typeface="+mn-cs"/>
                        </a:rPr>
                        <a:t>wk</a:t>
                      </a:r>
                      <a:endParaRPr lang="en-US" sz="1600" dirty="0"/>
                    </a:p>
                  </a:txBody>
                  <a:tcPr/>
                </a:tc>
                <a:tc>
                  <a:txBody>
                    <a:bodyPr/>
                    <a:lstStyle/>
                    <a:p>
                      <a:r>
                        <a:rPr lang="en-US" sz="1600" b="1" dirty="0">
                          <a:solidFill>
                            <a:srgbClr val="FF0000"/>
                          </a:solidFill>
                        </a:rPr>
                        <a:t>Erythema migrans </a:t>
                      </a:r>
                      <a:r>
                        <a:rPr lang="en-US" sz="1600" dirty="0"/>
                        <a:t>(site of tick bite), fever, </a:t>
                      </a:r>
                      <a:r>
                        <a:rPr lang="en-US" sz="1600" b="0" i="0" kern="1200" dirty="0">
                          <a:solidFill>
                            <a:schemeClr val="tx1"/>
                          </a:solidFill>
                          <a:effectLst/>
                          <a:latin typeface="+mn-lt"/>
                          <a:ea typeface="+mn-ea"/>
                          <a:cs typeface="+mn-cs"/>
                        </a:rPr>
                        <a:t>lymphadenopathy, myalgia.</a:t>
                      </a:r>
                    </a:p>
                    <a:p>
                      <a:r>
                        <a:rPr lang="en-US" sz="1600" b="0" i="0" kern="1200" dirty="0">
                          <a:solidFill>
                            <a:schemeClr val="tx1"/>
                          </a:solidFill>
                          <a:effectLst/>
                          <a:latin typeface="+mn-lt"/>
                          <a:ea typeface="+mn-ea"/>
                          <a:cs typeface="+mn-cs"/>
                        </a:rPr>
                        <a:t>No lab testing indicated</a:t>
                      </a:r>
                      <a:endParaRPr lang="en-US" sz="1600" dirty="0"/>
                    </a:p>
                  </a:txBody>
                  <a:tcPr/>
                </a:tc>
                <a:tc>
                  <a:txBody>
                    <a:bodyPr/>
                    <a:lstStyle/>
                    <a:p>
                      <a:r>
                        <a:rPr lang="en-US" sz="1600" dirty="0"/>
                        <a:t>Doxycycline 100 mg PO BID x10 days</a:t>
                      </a:r>
                    </a:p>
                    <a:p>
                      <a:r>
                        <a:rPr lang="en-US" sz="1600" dirty="0"/>
                        <a:t>Amoxicillin 500 mg PO TID x14 days (pregnancy and peds).</a:t>
                      </a:r>
                    </a:p>
                    <a:p>
                      <a:r>
                        <a:rPr lang="en-US" sz="1600" dirty="0"/>
                        <a:t>Cefuroxime 500 mg PO BID x14 days</a:t>
                      </a:r>
                    </a:p>
                  </a:txBody>
                  <a:tcPr/>
                </a:tc>
                <a:extLst>
                  <a:ext uri="{0D108BD9-81ED-4DB2-BD59-A6C34878D82A}">
                    <a16:rowId xmlns:a16="http://schemas.microsoft.com/office/drawing/2014/main" val="2587021328"/>
                  </a:ext>
                </a:extLst>
              </a:tr>
              <a:tr h="603652">
                <a:tc rowSpan="3">
                  <a:txBody>
                    <a:bodyPr/>
                    <a:lstStyle/>
                    <a:p>
                      <a:r>
                        <a:rPr lang="en-US" sz="1600" b="1" dirty="0"/>
                        <a:t>Early disseminated</a:t>
                      </a:r>
                    </a:p>
                  </a:txBody>
                  <a:tcPr/>
                </a:tc>
                <a:tc rowSpan="3">
                  <a:txBody>
                    <a:bodyPr/>
                    <a:lstStyle/>
                    <a:p>
                      <a:r>
                        <a:rPr lang="en-US" sz="1600" dirty="0"/>
                        <a:t>2-6 </a:t>
                      </a:r>
                      <a:r>
                        <a:rPr lang="en-US" sz="1600" dirty="0" err="1"/>
                        <a:t>wk</a:t>
                      </a:r>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Multiple </a:t>
                      </a:r>
                      <a:r>
                        <a:rPr lang="en-US" sz="1600" b="1" dirty="0">
                          <a:solidFill>
                            <a:srgbClr val="FF0000"/>
                          </a:solidFill>
                        </a:rPr>
                        <a:t>EM</a:t>
                      </a:r>
                      <a:r>
                        <a:rPr lang="en-US" sz="1600" dirty="0"/>
                        <a:t>, Flu-like syndrome.</a:t>
                      </a:r>
                      <a:br>
                        <a:rPr lang="en-US" sz="1600" dirty="0"/>
                      </a:br>
                      <a:r>
                        <a:rPr lang="en-US" sz="1600" b="0" i="0" kern="1200" dirty="0">
                          <a:solidFill>
                            <a:schemeClr val="tx1"/>
                          </a:solidFill>
                          <a:effectLst/>
                          <a:latin typeface="+mn-lt"/>
                          <a:ea typeface="+mn-ea"/>
                          <a:cs typeface="+mn-cs"/>
                        </a:rPr>
                        <a:t>No lab testing indicated (if EM present)</a:t>
                      </a:r>
                      <a:endParaRPr lang="en-US" sz="1600" dirty="0"/>
                    </a:p>
                  </a:txBody>
                  <a:tcPr/>
                </a:tc>
                <a:tc rowSpan="4">
                  <a:txBody>
                    <a:bodyPr/>
                    <a:lstStyle/>
                    <a:p>
                      <a:r>
                        <a:rPr lang="en-US" sz="1600" dirty="0"/>
                        <a:t>For </a:t>
                      </a:r>
                      <a:r>
                        <a:rPr lang="en-US" sz="1600" b="1" dirty="0"/>
                        <a:t>early disseminated</a:t>
                      </a:r>
                      <a:r>
                        <a:rPr lang="en-US" sz="1600" dirty="0"/>
                        <a:t>, </a:t>
                      </a:r>
                      <a:r>
                        <a:rPr lang="en-US" sz="1600" b="1" dirty="0"/>
                        <a:t>CNVII palsy</a:t>
                      </a:r>
                      <a:r>
                        <a:rPr lang="en-US" sz="1600" dirty="0"/>
                        <a:t>, </a:t>
                      </a:r>
                      <a:r>
                        <a:rPr lang="en-US" sz="1600" b="1" dirty="0"/>
                        <a:t>1</a:t>
                      </a:r>
                      <a:r>
                        <a:rPr lang="en-US" sz="1600" b="1" baseline="30000" dirty="0"/>
                        <a:t>st</a:t>
                      </a:r>
                      <a:r>
                        <a:rPr lang="en-US" sz="1600" b="1" dirty="0"/>
                        <a:t> degree heart block (PR &lt;300): </a:t>
                      </a:r>
                      <a:r>
                        <a:rPr lang="en-US" sz="1600" dirty="0"/>
                        <a:t>Doxycycline 100 mg PO BID for 21 days. </a:t>
                      </a:r>
                    </a:p>
                    <a:p>
                      <a:endParaRPr lang="en-US" sz="1600" dirty="0"/>
                    </a:p>
                    <a:p>
                      <a:endParaRPr lang="en-US" sz="16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For </a:t>
                      </a:r>
                      <a:r>
                        <a:rPr lang="en-US" sz="1600" b="1" dirty="0"/>
                        <a:t>meningitis</a:t>
                      </a:r>
                      <a:r>
                        <a:rPr lang="en-US" sz="1600" dirty="0"/>
                        <a:t>, </a:t>
                      </a:r>
                      <a:r>
                        <a:rPr lang="en-US" sz="1600" b="1" dirty="0"/>
                        <a:t>1</a:t>
                      </a:r>
                      <a:r>
                        <a:rPr lang="en-US" sz="1600" b="1" baseline="30000" dirty="0"/>
                        <a:t>st</a:t>
                      </a:r>
                      <a:r>
                        <a:rPr lang="en-US" sz="1600" b="1" dirty="0"/>
                        <a:t> degree heart block (PR &gt;300)</a:t>
                      </a:r>
                      <a:r>
                        <a:rPr lang="en-US" sz="1600" dirty="0"/>
                        <a:t>, </a:t>
                      </a:r>
                      <a:r>
                        <a:rPr lang="en-US" sz="1600" b="1" dirty="0"/>
                        <a:t>higher degree heart block, </a:t>
                      </a:r>
                      <a:r>
                        <a:rPr lang="en-US" sz="1600" b="1" i="0" kern="1200" dirty="0">
                          <a:solidFill>
                            <a:schemeClr val="tx1"/>
                          </a:solidFill>
                          <a:effectLst/>
                          <a:latin typeface="+mn-lt"/>
                          <a:ea typeface="+mn-ea"/>
                          <a:cs typeface="+mn-cs"/>
                        </a:rPr>
                        <a:t>myopericarditis</a:t>
                      </a:r>
                      <a:r>
                        <a:rPr lang="en-US" sz="1600" dirty="0"/>
                        <a:t>: Ceftriaxone 2 g IV daily for 14-21 days</a:t>
                      </a:r>
                    </a:p>
                    <a:p>
                      <a:endParaRPr lang="en-US" sz="1600" dirty="0"/>
                    </a:p>
                    <a:p>
                      <a:r>
                        <a:rPr lang="en-US" sz="1600" dirty="0"/>
                        <a:t>For </a:t>
                      </a:r>
                      <a:r>
                        <a:rPr lang="en-US" sz="1600" b="1" dirty="0"/>
                        <a:t>arthritis</a:t>
                      </a:r>
                      <a:r>
                        <a:rPr lang="en-US" sz="1600" dirty="0"/>
                        <a:t>: Doxycycline 100 mg PO BID for 28 days.</a:t>
                      </a:r>
                    </a:p>
                    <a:p>
                      <a:r>
                        <a:rPr lang="en-US" sz="1600" dirty="0"/>
                        <a:t>If no improvement, consider a second course of IV Ceftriaxone 2-4 weeks. </a:t>
                      </a:r>
                    </a:p>
                  </a:txBody>
                  <a:tcPr/>
                </a:tc>
                <a:extLst>
                  <a:ext uri="{0D108BD9-81ED-4DB2-BD59-A6C34878D82A}">
                    <a16:rowId xmlns:a16="http://schemas.microsoft.com/office/drawing/2014/main" val="3216233285"/>
                  </a:ext>
                </a:extLst>
              </a:tr>
              <a:tr h="799661">
                <a:tc vMerge="1">
                  <a:txBody>
                    <a:bodyPr/>
                    <a:lstStyle/>
                    <a:p>
                      <a:endParaRPr lang="en-US"/>
                    </a:p>
                  </a:txBody>
                  <a:tcPr/>
                </a:tc>
                <a:tc vMerge="1">
                  <a:txBody>
                    <a:bodyPr/>
                    <a:lstStyle/>
                    <a:p>
                      <a:endParaRPr lang="en-US"/>
                    </a:p>
                  </a:txBody>
                  <a:tcPr/>
                </a:tc>
                <a:tc>
                  <a:txBody>
                    <a:bodyPr/>
                    <a:lstStyle/>
                    <a:p>
                      <a:r>
                        <a:rPr lang="en-US" sz="1600" dirty="0"/>
                        <a:t>Cardiac: </a:t>
                      </a:r>
                      <a:r>
                        <a:rPr lang="en-US" sz="1600" b="1" dirty="0">
                          <a:solidFill>
                            <a:srgbClr val="7030A0"/>
                          </a:solidFill>
                        </a:rPr>
                        <a:t>Myocarditis</a:t>
                      </a:r>
                    </a:p>
                    <a:p>
                      <a:r>
                        <a:rPr lang="en-US" sz="1600" dirty="0"/>
                        <a:t>Cardiac </a:t>
                      </a:r>
                      <a:r>
                        <a:rPr lang="en-US" sz="1600" b="1" dirty="0">
                          <a:solidFill>
                            <a:srgbClr val="7030A0"/>
                          </a:solidFill>
                        </a:rPr>
                        <a:t>Heart Block </a:t>
                      </a:r>
                      <a:r>
                        <a:rPr lang="en-US" sz="1600" dirty="0"/>
                        <a:t>1</a:t>
                      </a:r>
                      <a:r>
                        <a:rPr lang="en-US" sz="1600" baseline="30000" dirty="0"/>
                        <a:t>st</a:t>
                      </a:r>
                      <a:r>
                        <a:rPr lang="en-US" sz="1600" dirty="0"/>
                        <a:t>-3</a:t>
                      </a:r>
                      <a:r>
                        <a:rPr lang="en-US" sz="1600" baseline="30000" dirty="0"/>
                        <a:t>rd</a:t>
                      </a:r>
                      <a:r>
                        <a:rPr lang="en-US" sz="1600" dirty="0"/>
                        <a:t> degree</a:t>
                      </a:r>
                      <a:br>
                        <a:rPr lang="en-US" sz="1600" dirty="0"/>
                      </a:br>
                      <a:r>
                        <a:rPr lang="en-US" sz="1600" b="1" dirty="0">
                          <a:solidFill>
                            <a:srgbClr val="00B050"/>
                          </a:solidFill>
                        </a:rPr>
                        <a:t>2-tier serologic test</a:t>
                      </a:r>
                      <a:r>
                        <a:rPr lang="en-US" sz="1600" dirty="0"/>
                        <a:t>.</a:t>
                      </a:r>
                    </a:p>
                  </a:txBody>
                  <a:tcPr/>
                </a:tc>
                <a:tc vMerge="1">
                  <a:txBody>
                    <a:bodyPr/>
                    <a:lstStyle/>
                    <a:p>
                      <a:endParaRPr lang="en-US" dirty="0"/>
                    </a:p>
                  </a:txBody>
                  <a:tcPr/>
                </a:tc>
                <a:extLst>
                  <a:ext uri="{0D108BD9-81ED-4DB2-BD59-A6C34878D82A}">
                    <a16:rowId xmlns:a16="http://schemas.microsoft.com/office/drawing/2014/main" val="4141471703"/>
                  </a:ext>
                </a:extLst>
              </a:tr>
              <a:tr h="1036597">
                <a:tc vMerge="1">
                  <a:txBody>
                    <a:bodyPr/>
                    <a:lstStyle/>
                    <a:p>
                      <a:endParaRPr lang="en-US"/>
                    </a:p>
                  </a:txBody>
                  <a:tcPr/>
                </a:tc>
                <a:tc vMerge="1">
                  <a:txBody>
                    <a:bodyPr/>
                    <a:lstStyle/>
                    <a:p>
                      <a:endParaRPr lang="en-US"/>
                    </a:p>
                  </a:txBody>
                  <a:tcPr/>
                </a:tc>
                <a:tc>
                  <a:txBody>
                    <a:bodyPr/>
                    <a:lstStyle/>
                    <a:p>
                      <a:r>
                        <a:rPr lang="en-US" sz="1600" dirty="0"/>
                        <a:t>Neuro: </a:t>
                      </a:r>
                      <a:r>
                        <a:rPr lang="en-US" sz="1600" b="1" dirty="0">
                          <a:solidFill>
                            <a:srgbClr val="A88000"/>
                          </a:solidFill>
                        </a:rPr>
                        <a:t>CNVII palsy</a:t>
                      </a:r>
                      <a:r>
                        <a:rPr lang="en-US" sz="1600" dirty="0"/>
                        <a:t>, </a:t>
                      </a:r>
                      <a:r>
                        <a:rPr lang="en-US" sz="1600" b="1" dirty="0">
                          <a:solidFill>
                            <a:srgbClr val="A88000"/>
                          </a:solidFill>
                        </a:rPr>
                        <a:t>radiculitis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rgbClr val="A88000"/>
                          </a:solidFill>
                          <a:latin typeface="+mn-lt"/>
                          <a:ea typeface="+mn-ea"/>
                          <a:cs typeface="+mn-cs"/>
                        </a:rPr>
                        <a:t>Meningitis</a:t>
                      </a:r>
                      <a:r>
                        <a:rPr lang="en-US" sz="1600" dirty="0"/>
                        <a:t>: “Rule of 7s” HA for &gt;7 days, CSF with &gt;70% mononuclear cells, and 7</a:t>
                      </a:r>
                      <a:r>
                        <a:rPr lang="en-US" sz="1600" baseline="30000" dirty="0"/>
                        <a:t>th</a:t>
                      </a:r>
                      <a:r>
                        <a:rPr lang="en-US" sz="1600" dirty="0"/>
                        <a:t> CN palsy</a:t>
                      </a:r>
                      <a:br>
                        <a:rPr lang="en-US" sz="1600" dirty="0"/>
                      </a:br>
                      <a:r>
                        <a:rPr lang="en-US" sz="1600" b="1" dirty="0">
                          <a:solidFill>
                            <a:srgbClr val="00B050"/>
                          </a:solidFill>
                        </a:rPr>
                        <a:t>2-tier serologic test</a:t>
                      </a:r>
                      <a:r>
                        <a:rPr lang="en-US" sz="1600" dirty="0"/>
                        <a:t>.</a:t>
                      </a:r>
                    </a:p>
                  </a:txBody>
                  <a:tcPr/>
                </a:tc>
                <a:tc vMerge="1">
                  <a:txBody>
                    <a:bodyPr/>
                    <a:lstStyle/>
                    <a:p>
                      <a:endParaRPr lang="en-US" dirty="0"/>
                    </a:p>
                  </a:txBody>
                  <a:tcPr/>
                </a:tc>
                <a:extLst>
                  <a:ext uri="{0D108BD9-81ED-4DB2-BD59-A6C34878D82A}">
                    <a16:rowId xmlns:a16="http://schemas.microsoft.com/office/drawing/2014/main" val="1758607353"/>
                  </a:ext>
                </a:extLst>
              </a:tr>
              <a:tr h="787612">
                <a:tc>
                  <a:txBody>
                    <a:bodyPr/>
                    <a:lstStyle/>
                    <a:p>
                      <a:r>
                        <a:rPr lang="en-US" sz="1600" b="1" dirty="0"/>
                        <a:t>Late disseminated</a:t>
                      </a:r>
                    </a:p>
                  </a:txBody>
                  <a:tcPr/>
                </a:tc>
                <a:tc>
                  <a:txBody>
                    <a:bodyPr/>
                    <a:lstStyle/>
                    <a:p>
                      <a:r>
                        <a:rPr lang="en-US" sz="1800" b="0" i="0" kern="1200" dirty="0">
                          <a:solidFill>
                            <a:schemeClr val="tx1"/>
                          </a:solidFill>
                          <a:effectLst/>
                          <a:latin typeface="+mn-lt"/>
                          <a:ea typeface="+mn-ea"/>
                          <a:cs typeface="+mn-cs"/>
                        </a:rPr>
                        <a:t>≥6 </a:t>
                      </a:r>
                      <a:r>
                        <a:rPr lang="en-US" sz="1800" b="0" i="0" kern="1200" dirty="0" err="1">
                          <a:solidFill>
                            <a:schemeClr val="tx1"/>
                          </a:solidFill>
                          <a:effectLst/>
                          <a:latin typeface="+mn-lt"/>
                          <a:ea typeface="+mn-ea"/>
                          <a:cs typeface="+mn-cs"/>
                        </a:rPr>
                        <a:t>mo</a:t>
                      </a:r>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accent4">
                              <a:lumMod val="75000"/>
                            </a:schemeClr>
                          </a:solidFill>
                        </a:rPr>
                        <a:t>Arthritis</a:t>
                      </a:r>
                      <a:r>
                        <a:rPr lang="en-US" sz="1600" dirty="0"/>
                        <a:t>, </a:t>
                      </a:r>
                      <a:r>
                        <a:rPr lang="en-US" sz="1600" b="1" kern="1200" dirty="0">
                          <a:solidFill>
                            <a:schemeClr val="accent4">
                              <a:lumMod val="75000"/>
                            </a:schemeClr>
                          </a:solidFill>
                          <a:latin typeface="+mn-lt"/>
                          <a:ea typeface="+mn-ea"/>
                          <a:cs typeface="+mn-cs"/>
                        </a:rPr>
                        <a:t>peripheral</a:t>
                      </a:r>
                      <a:r>
                        <a:rPr lang="en-US" sz="1600" b="1" dirty="0"/>
                        <a:t> </a:t>
                      </a:r>
                      <a:r>
                        <a:rPr lang="en-US" sz="1600" b="1" kern="1200" dirty="0">
                          <a:solidFill>
                            <a:schemeClr val="accent4">
                              <a:lumMod val="75000"/>
                            </a:schemeClr>
                          </a:solidFill>
                          <a:latin typeface="+mn-lt"/>
                          <a:ea typeface="+mn-ea"/>
                          <a:cs typeface="+mn-cs"/>
                        </a:rPr>
                        <a:t>neuropathy</a:t>
                      </a:r>
                      <a:r>
                        <a:rPr lang="en-US" sz="1600" dirty="0"/>
                        <a:t>, </a:t>
                      </a:r>
                      <a:r>
                        <a:rPr lang="en-US" sz="1600" b="1" kern="1200" dirty="0">
                          <a:solidFill>
                            <a:schemeClr val="accent4">
                              <a:lumMod val="75000"/>
                            </a:schemeClr>
                          </a:solidFill>
                          <a:latin typeface="+mn-lt"/>
                          <a:ea typeface="+mn-ea"/>
                          <a:cs typeface="+mn-cs"/>
                        </a:rPr>
                        <a:t>encephalopathy</a:t>
                      </a:r>
                      <a:br>
                        <a:rPr lang="en-US" sz="1600" dirty="0"/>
                      </a:br>
                      <a:r>
                        <a:rPr lang="en-US" sz="1600" b="1" dirty="0">
                          <a:solidFill>
                            <a:srgbClr val="00B050"/>
                          </a:solidFill>
                        </a:rPr>
                        <a:t>2-tier serologic test</a:t>
                      </a:r>
                    </a:p>
                  </a:txBody>
                  <a:tcPr/>
                </a:tc>
                <a:tc vMerge="1">
                  <a:txBody>
                    <a:bodyPr/>
                    <a:lstStyle/>
                    <a:p>
                      <a:endParaRPr lang="en-US" sz="1600" dirty="0"/>
                    </a:p>
                  </a:txBody>
                  <a:tcPr/>
                </a:tc>
                <a:extLst>
                  <a:ext uri="{0D108BD9-81ED-4DB2-BD59-A6C34878D82A}">
                    <a16:rowId xmlns:a16="http://schemas.microsoft.com/office/drawing/2014/main" val="702638372"/>
                  </a:ext>
                </a:extLst>
              </a:tr>
            </a:tbl>
          </a:graphicData>
        </a:graphic>
      </p:graphicFrame>
    </p:spTree>
    <p:extLst>
      <p:ext uri="{BB962C8B-B14F-4D97-AF65-F5344CB8AC3E}">
        <p14:creationId xmlns:p14="http://schemas.microsoft.com/office/powerpoint/2010/main" val="450711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9DD1A-8FA0-1ED5-F685-D5693DA83736}"/>
              </a:ext>
            </a:extLst>
          </p:cNvPr>
          <p:cNvSpPr>
            <a:spLocks noGrp="1"/>
          </p:cNvSpPr>
          <p:nvPr>
            <p:ph type="title"/>
          </p:nvPr>
        </p:nvSpPr>
        <p:spPr>
          <a:xfrm>
            <a:off x="838200" y="365125"/>
            <a:ext cx="10515600" cy="688423"/>
          </a:xfrm>
        </p:spPr>
        <p:txBody>
          <a:bodyPr>
            <a:normAutofit fontScale="90000"/>
          </a:bodyPr>
          <a:lstStyle/>
          <a:p>
            <a:r>
              <a:rPr lang="en-US" dirty="0">
                <a:solidFill>
                  <a:srgbClr val="FF0000"/>
                </a:solidFill>
              </a:rPr>
              <a:t>Case 7</a:t>
            </a:r>
            <a:endParaRPr lang="en-US" dirty="0">
              <a:solidFill>
                <a:schemeClr val="accent2">
                  <a:lumMod val="75000"/>
                </a:schemeClr>
              </a:solidFill>
            </a:endParaRPr>
          </a:p>
        </p:txBody>
      </p:sp>
      <p:sp>
        <p:nvSpPr>
          <p:cNvPr id="3" name="Content Placeholder 2">
            <a:extLst>
              <a:ext uri="{FF2B5EF4-FFF2-40B4-BE49-F238E27FC236}">
                <a16:creationId xmlns:a16="http://schemas.microsoft.com/office/drawing/2014/main" id="{82560102-1C68-AE9A-E403-463179E1E08D}"/>
              </a:ext>
            </a:extLst>
          </p:cNvPr>
          <p:cNvSpPr>
            <a:spLocks noGrp="1"/>
          </p:cNvSpPr>
          <p:nvPr>
            <p:ph idx="1"/>
          </p:nvPr>
        </p:nvSpPr>
        <p:spPr>
          <a:xfrm>
            <a:off x="838200" y="1179443"/>
            <a:ext cx="10515600" cy="4997520"/>
          </a:xfrm>
        </p:spPr>
        <p:txBody>
          <a:bodyPr>
            <a:normAutofit fontScale="92500" lnSpcReduction="10000"/>
          </a:bodyPr>
          <a:lstStyle/>
          <a:p>
            <a:r>
              <a:rPr lang="en-US" dirty="0"/>
              <a:t>A 38-year-old M is evaluated after removing a blacklegged deer tick from his upper left arm 12 hours ago. He lives in Rhode Island. He states that the tick was engorged and was likely present for more than 36 hours. He otherwise feels well, has no medical problems, and takes no medications.</a:t>
            </a:r>
          </a:p>
          <a:p>
            <a:r>
              <a:rPr lang="en-US" dirty="0"/>
              <a:t>On physical examination, vital signs are normal. The site of tick removal on his upper left arm shows no erythema, swelling, or tenderness.</a:t>
            </a:r>
          </a:p>
          <a:p>
            <a:r>
              <a:rPr lang="en-US" dirty="0"/>
              <a:t>Which of the following is the most appropriate next step?</a:t>
            </a:r>
          </a:p>
          <a:p>
            <a:pPr marL="0" indent="0">
              <a:buNone/>
            </a:pPr>
            <a:r>
              <a:rPr lang="en-US" dirty="0"/>
              <a:t>1- Doxycycline for 10 days</a:t>
            </a:r>
          </a:p>
          <a:p>
            <a:pPr marL="0" indent="0">
              <a:buNone/>
            </a:pPr>
            <a:r>
              <a:rPr lang="en-US" dirty="0"/>
              <a:t>2- Lyme serology</a:t>
            </a:r>
          </a:p>
          <a:p>
            <a:pPr marL="0" indent="0">
              <a:buNone/>
            </a:pPr>
            <a:r>
              <a:rPr lang="en-US" dirty="0"/>
              <a:t>3- Single dose of Doxycycline</a:t>
            </a:r>
          </a:p>
          <a:p>
            <a:pPr marL="0" indent="0">
              <a:buNone/>
            </a:pPr>
            <a:r>
              <a:rPr lang="en-US" dirty="0"/>
              <a:t>4- Observation only</a:t>
            </a:r>
          </a:p>
        </p:txBody>
      </p:sp>
      <p:sp>
        <p:nvSpPr>
          <p:cNvPr id="4" name="Content Placeholder 2">
            <a:extLst>
              <a:ext uri="{FF2B5EF4-FFF2-40B4-BE49-F238E27FC236}">
                <a16:creationId xmlns:a16="http://schemas.microsoft.com/office/drawing/2014/main" id="{7C037C30-48E2-3D72-3646-3CAE1F655077}"/>
              </a:ext>
            </a:extLst>
          </p:cNvPr>
          <p:cNvSpPr txBox="1">
            <a:spLocks/>
          </p:cNvSpPr>
          <p:nvPr/>
        </p:nvSpPr>
        <p:spPr>
          <a:xfrm>
            <a:off x="5419090" y="5027083"/>
            <a:ext cx="7044690" cy="165481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dirty="0">
                <a:solidFill>
                  <a:srgbClr val="00B050"/>
                </a:solidFill>
              </a:rPr>
              <a:t>Doxycycline 200 mg x1 for prophylaxis, if: </a:t>
            </a:r>
          </a:p>
          <a:p>
            <a:pPr marL="0" indent="0">
              <a:buFont typeface="Arial" panose="020B0604020202020204" pitchFamily="34" charset="0"/>
              <a:buNone/>
            </a:pPr>
            <a:r>
              <a:rPr lang="en-US" sz="1800" dirty="0"/>
              <a:t>1- The tick can be reliably identified as a blacklegged tick in </a:t>
            </a:r>
            <a:r>
              <a:rPr lang="en-US" sz="1800" dirty="0" err="1"/>
              <a:t>lyme</a:t>
            </a:r>
            <a:r>
              <a:rPr lang="en-US" sz="1800" dirty="0"/>
              <a:t>-endemic area.</a:t>
            </a:r>
          </a:p>
          <a:p>
            <a:pPr marL="0" indent="0">
              <a:buFont typeface="Arial" panose="020B0604020202020204" pitchFamily="34" charset="0"/>
              <a:buNone/>
            </a:pPr>
            <a:r>
              <a:rPr lang="en-US" sz="1800" dirty="0"/>
              <a:t>2- Antibiotics can be given within 72 hours of the bite.</a:t>
            </a:r>
          </a:p>
          <a:p>
            <a:pPr marL="0" indent="0">
              <a:buFont typeface="Arial" panose="020B0604020202020204" pitchFamily="34" charset="0"/>
              <a:buNone/>
            </a:pPr>
            <a:r>
              <a:rPr lang="en-US" sz="1800" dirty="0"/>
              <a:t>3- The tick was attached for at least 36 hours.</a:t>
            </a:r>
          </a:p>
        </p:txBody>
      </p:sp>
    </p:spTree>
    <p:extLst>
      <p:ext uri="{BB962C8B-B14F-4D97-AF65-F5344CB8AC3E}">
        <p14:creationId xmlns:p14="http://schemas.microsoft.com/office/powerpoint/2010/main" val="1275130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5" end="5"/>
                                            </p:txEl>
                                          </p:spTgt>
                                        </p:tgtEl>
                                        <p:attrNameLst>
                                          <p:attrName>style.color</p:attrName>
                                        </p:attrNameLst>
                                      </p:cBhvr>
                                      <p:to>
                                        <p:clrVal>
                                          <a:srgbClr val="FF0000"/>
                                        </p:clrVal>
                                      </p:to>
                                    </p:set>
                                    <p:set>
                                      <p:cBhvr>
                                        <p:cTn id="7" dur="500" fill="hold"/>
                                        <p:tgtEl>
                                          <p:spTgt spid="3">
                                            <p:txEl>
                                              <p:pRg st="5" end="5"/>
                                            </p:txEl>
                                          </p:spTgt>
                                        </p:tgtEl>
                                        <p:attrNameLst>
                                          <p:attrName>fillcolor</p:attrName>
                                        </p:attrNameLst>
                                      </p:cBhvr>
                                      <p:to>
                                        <p:clrVal>
                                          <a:srgbClr val="FF0000"/>
                                        </p:clrVal>
                                      </p:to>
                                    </p:set>
                                    <p:set>
                                      <p:cBhvr>
                                        <p:cTn id="8" dur="500" fill="hold"/>
                                        <p:tgtEl>
                                          <p:spTgt spid="3">
                                            <p:txEl>
                                              <p:pRg st="5" end="5"/>
                                            </p:txEl>
                                          </p:spTgt>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1B356-BAD0-F9EA-E1F4-A99D62EC3025}"/>
              </a:ext>
            </a:extLst>
          </p:cNvPr>
          <p:cNvSpPr>
            <a:spLocks noGrp="1"/>
          </p:cNvSpPr>
          <p:nvPr>
            <p:ph type="title"/>
          </p:nvPr>
        </p:nvSpPr>
        <p:spPr>
          <a:xfrm>
            <a:off x="838200" y="365125"/>
            <a:ext cx="10515600" cy="671195"/>
          </a:xfrm>
        </p:spPr>
        <p:txBody>
          <a:bodyPr>
            <a:normAutofit fontScale="90000"/>
          </a:bodyPr>
          <a:lstStyle/>
          <a:p>
            <a:r>
              <a:rPr lang="en-US" dirty="0">
                <a:solidFill>
                  <a:srgbClr val="FF0000"/>
                </a:solidFill>
              </a:rPr>
              <a:t>Case 8</a:t>
            </a:r>
            <a:endParaRPr lang="en-US" dirty="0"/>
          </a:p>
        </p:txBody>
      </p:sp>
      <p:sp>
        <p:nvSpPr>
          <p:cNvPr id="3" name="Content Placeholder 2">
            <a:extLst>
              <a:ext uri="{FF2B5EF4-FFF2-40B4-BE49-F238E27FC236}">
                <a16:creationId xmlns:a16="http://schemas.microsoft.com/office/drawing/2014/main" id="{27E2B3FC-62DC-DA6A-E633-975BEE832DC4}"/>
              </a:ext>
            </a:extLst>
          </p:cNvPr>
          <p:cNvSpPr>
            <a:spLocks noGrp="1"/>
          </p:cNvSpPr>
          <p:nvPr>
            <p:ph idx="1"/>
          </p:nvPr>
        </p:nvSpPr>
        <p:spPr>
          <a:xfrm>
            <a:off x="406399" y="1297205"/>
            <a:ext cx="11406293" cy="4984856"/>
          </a:xfrm>
        </p:spPr>
        <p:txBody>
          <a:bodyPr>
            <a:normAutofit/>
          </a:bodyPr>
          <a:lstStyle/>
          <a:p>
            <a:r>
              <a:rPr lang="en-US" sz="2000" dirty="0"/>
              <a:t>A 28-year-old M is evaluated for a 3-day </a:t>
            </a:r>
            <a:r>
              <a:rPr lang="en-US" sz="2000" dirty="0" err="1"/>
              <a:t>hx</a:t>
            </a:r>
            <a:r>
              <a:rPr lang="en-US" sz="2000" dirty="0"/>
              <a:t> of fever, myalgia, and malaise. He also reports occasional headaches. He resides in Maine and reports no recent travel. Medical history is unremarkable, and he takes no medications.</a:t>
            </a:r>
          </a:p>
          <a:p>
            <a:r>
              <a:rPr lang="en-US" sz="2000" dirty="0"/>
              <a:t>On physical examination, temperature is 39.2 °C (102.6 °F), blood pressure is 120/70 mm Hg, pulse rate is 112/min, and respiration rate is 16/min. Palpation reveals a mildly enlarged liver. No lymphadenopathy or rash is present.</a:t>
            </a:r>
          </a:p>
          <a:p>
            <a:endParaRPr lang="en-US" sz="2000" dirty="0"/>
          </a:p>
        </p:txBody>
      </p:sp>
      <p:pic>
        <p:nvPicPr>
          <p:cNvPr id="5" name="Picture 4">
            <a:extLst>
              <a:ext uri="{FF2B5EF4-FFF2-40B4-BE49-F238E27FC236}">
                <a16:creationId xmlns:a16="http://schemas.microsoft.com/office/drawing/2014/main" id="{DAD5FA69-E232-20B6-A625-9E8FE5A5F002}"/>
              </a:ext>
            </a:extLst>
          </p:cNvPr>
          <p:cNvPicPr>
            <a:picLocks noChangeAspect="1"/>
          </p:cNvPicPr>
          <p:nvPr/>
        </p:nvPicPr>
        <p:blipFill>
          <a:blip r:embed="rId2"/>
          <a:stretch>
            <a:fillRect/>
          </a:stretch>
        </p:blipFill>
        <p:spPr>
          <a:xfrm>
            <a:off x="6359338" y="3008069"/>
            <a:ext cx="5569324" cy="3693341"/>
          </a:xfrm>
          <a:prstGeom prst="rect">
            <a:avLst/>
          </a:prstGeom>
        </p:spPr>
      </p:pic>
      <p:sp>
        <p:nvSpPr>
          <p:cNvPr id="7" name="TextBox 6">
            <a:extLst>
              <a:ext uri="{FF2B5EF4-FFF2-40B4-BE49-F238E27FC236}">
                <a16:creationId xmlns:a16="http://schemas.microsoft.com/office/drawing/2014/main" id="{679C3D0B-412E-6FA1-EF54-B1103C48C4A0}"/>
              </a:ext>
            </a:extLst>
          </p:cNvPr>
          <p:cNvSpPr txBox="1"/>
          <p:nvPr/>
        </p:nvSpPr>
        <p:spPr>
          <a:xfrm>
            <a:off x="379308" y="3163856"/>
            <a:ext cx="6096000" cy="4062651"/>
          </a:xfrm>
          <a:prstGeom prst="rect">
            <a:avLst/>
          </a:prstGeom>
          <a:noFill/>
        </p:spPr>
        <p:txBody>
          <a:bodyPr wrap="square">
            <a:spAutoFit/>
          </a:bodyPr>
          <a:lstStyle/>
          <a:p>
            <a:pPr marL="342900" indent="-342900" algn="l">
              <a:buFont typeface="Arial" panose="020B0604020202020204" pitchFamily="34" charset="0"/>
              <a:buChar char="•"/>
            </a:pPr>
            <a:r>
              <a:rPr lang="en-US" sz="2000" dirty="0"/>
              <a:t>Direct antiglobulin test is negative for IgG and complement (C3).</a:t>
            </a:r>
          </a:p>
          <a:p>
            <a:pPr marL="342900" indent="-342900" algn="l">
              <a:buFont typeface="Arial" panose="020B0604020202020204" pitchFamily="34" charset="0"/>
              <a:buChar char="•"/>
            </a:pPr>
            <a:r>
              <a:rPr lang="en-US" sz="2000" dirty="0"/>
              <a:t>Peripheral blood smear shows erythrocytes with occasional inclusions arranged in a tetrad resembling a Maltese cross.</a:t>
            </a:r>
          </a:p>
          <a:p>
            <a:pPr marL="342900" indent="-342900" algn="l">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Which of the following is the most likely diagnosis?</a:t>
            </a:r>
          </a:p>
          <a:p>
            <a:r>
              <a:rPr lang="en-US" sz="2000" dirty="0"/>
              <a:t>1- Babesiosis</a:t>
            </a:r>
          </a:p>
          <a:p>
            <a:r>
              <a:rPr lang="en-US" sz="2000" dirty="0"/>
              <a:t>2- Malaria</a:t>
            </a:r>
          </a:p>
          <a:p>
            <a:r>
              <a:rPr lang="en-US" sz="2000" dirty="0"/>
              <a:t>3- Thrombotic thrombocytopenic purpura</a:t>
            </a:r>
          </a:p>
          <a:p>
            <a:r>
              <a:rPr lang="en-US" sz="2000" dirty="0"/>
              <a:t>4- Warm autoimmune hemolytic anemia</a:t>
            </a:r>
          </a:p>
          <a:p>
            <a:br>
              <a:rPr lang="en-US" sz="2000" dirty="0"/>
            </a:br>
            <a:endParaRPr lang="en-US" sz="2000" dirty="0"/>
          </a:p>
        </p:txBody>
      </p:sp>
      <p:pic>
        <p:nvPicPr>
          <p:cNvPr id="9" name="Picture 8">
            <a:extLst>
              <a:ext uri="{FF2B5EF4-FFF2-40B4-BE49-F238E27FC236}">
                <a16:creationId xmlns:a16="http://schemas.microsoft.com/office/drawing/2014/main" id="{A98B3322-2A45-A8F5-C698-15800CDABB25}"/>
              </a:ext>
            </a:extLst>
          </p:cNvPr>
          <p:cNvPicPr>
            <a:picLocks noChangeAspect="1"/>
          </p:cNvPicPr>
          <p:nvPr/>
        </p:nvPicPr>
        <p:blipFill>
          <a:blip r:embed="rId3"/>
          <a:stretch>
            <a:fillRect/>
          </a:stretch>
        </p:blipFill>
        <p:spPr>
          <a:xfrm>
            <a:off x="8041341" y="0"/>
            <a:ext cx="4103594" cy="1384790"/>
          </a:xfrm>
          <a:prstGeom prst="rect">
            <a:avLst/>
          </a:prstGeom>
        </p:spPr>
      </p:pic>
    </p:spTree>
    <p:extLst>
      <p:ext uri="{BB962C8B-B14F-4D97-AF65-F5344CB8AC3E}">
        <p14:creationId xmlns:p14="http://schemas.microsoft.com/office/powerpoint/2010/main" val="3786935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7">
                                            <p:txEl>
                                              <p:pRg st="4" end="4"/>
                                            </p:txEl>
                                          </p:spTgt>
                                        </p:tgtEl>
                                        <p:attrNameLst>
                                          <p:attrName>style.color</p:attrName>
                                        </p:attrNameLst>
                                      </p:cBhvr>
                                      <p:to>
                                        <p:clrVal>
                                          <a:srgbClr val="FF0000"/>
                                        </p:clrVal>
                                      </p:to>
                                    </p:set>
                                    <p:set>
                                      <p:cBhvr>
                                        <p:cTn id="7" dur="500" fill="hold"/>
                                        <p:tgtEl>
                                          <p:spTgt spid="7">
                                            <p:txEl>
                                              <p:pRg st="4" end="4"/>
                                            </p:txEl>
                                          </p:spTgt>
                                        </p:tgtEl>
                                        <p:attrNameLst>
                                          <p:attrName>fillcolor</p:attrName>
                                        </p:attrNameLst>
                                      </p:cBhvr>
                                      <p:to>
                                        <p:clrVal>
                                          <a:srgbClr val="FF0000"/>
                                        </p:clrVal>
                                      </p:to>
                                    </p:set>
                                    <p:set>
                                      <p:cBhvr>
                                        <p:cTn id="8" dur="500" fill="hold"/>
                                        <p:tgtEl>
                                          <p:spTgt spid="7">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39079-3E0A-C2B4-3383-D507B2B9D84B}"/>
              </a:ext>
            </a:extLst>
          </p:cNvPr>
          <p:cNvSpPr>
            <a:spLocks noGrp="1"/>
          </p:cNvSpPr>
          <p:nvPr>
            <p:ph type="title"/>
          </p:nvPr>
        </p:nvSpPr>
        <p:spPr>
          <a:xfrm>
            <a:off x="838200" y="365126"/>
            <a:ext cx="10515600" cy="616510"/>
          </a:xfrm>
        </p:spPr>
        <p:txBody>
          <a:bodyPr>
            <a:normAutofit fontScale="90000"/>
          </a:bodyPr>
          <a:lstStyle/>
          <a:p>
            <a:r>
              <a:rPr lang="en-US" dirty="0">
                <a:solidFill>
                  <a:srgbClr val="FF0000"/>
                </a:solidFill>
              </a:rPr>
              <a:t>Case 9</a:t>
            </a:r>
            <a:endParaRPr lang="en-US" dirty="0"/>
          </a:p>
        </p:txBody>
      </p:sp>
      <p:sp>
        <p:nvSpPr>
          <p:cNvPr id="3" name="Content Placeholder 2">
            <a:extLst>
              <a:ext uri="{FF2B5EF4-FFF2-40B4-BE49-F238E27FC236}">
                <a16:creationId xmlns:a16="http://schemas.microsoft.com/office/drawing/2014/main" id="{785ABFCC-DD33-23BB-38D1-0C6C5DFBA053}"/>
              </a:ext>
            </a:extLst>
          </p:cNvPr>
          <p:cNvSpPr>
            <a:spLocks noGrp="1"/>
          </p:cNvSpPr>
          <p:nvPr>
            <p:ph idx="1"/>
          </p:nvPr>
        </p:nvSpPr>
        <p:spPr>
          <a:xfrm>
            <a:off x="838200" y="1237129"/>
            <a:ext cx="10515600" cy="4939834"/>
          </a:xfrm>
        </p:spPr>
        <p:txBody>
          <a:bodyPr>
            <a:normAutofit/>
          </a:bodyPr>
          <a:lstStyle/>
          <a:p>
            <a:r>
              <a:rPr lang="en-US" sz="1800" dirty="0"/>
              <a:t>A 48-year-old man is evaluated in May for a 1-week history of fever, headache, and myalgia. He lives in Kansas and reports no travel outside the area. He has no other medical problems and takes no medications.</a:t>
            </a:r>
          </a:p>
          <a:p>
            <a:r>
              <a:rPr lang="en-US" sz="1800" dirty="0"/>
              <a:t>On physical examination, temperature is 38.6 °C (101.5 °F). His other vital signs and the remainder of examination findings are normal.</a:t>
            </a:r>
          </a:p>
          <a:p>
            <a:r>
              <a:rPr lang="en-US" sz="1800" dirty="0"/>
              <a:t>Blood Gram stain and cultures are negative.</a:t>
            </a:r>
          </a:p>
          <a:p>
            <a:r>
              <a:rPr lang="en-US" sz="1800" dirty="0"/>
              <a:t>Which of the following is the most likely diagnosis?</a:t>
            </a:r>
          </a:p>
          <a:p>
            <a:pPr marL="0" indent="0">
              <a:buNone/>
            </a:pPr>
            <a:r>
              <a:rPr lang="en-US" sz="1800" dirty="0"/>
              <a:t>1- Babesiosis</a:t>
            </a:r>
          </a:p>
          <a:p>
            <a:pPr marL="0" indent="0">
              <a:buNone/>
            </a:pPr>
            <a:r>
              <a:rPr lang="en-US" sz="1800" dirty="0"/>
              <a:t>2- Borrelia miyamotoi infection</a:t>
            </a:r>
          </a:p>
          <a:p>
            <a:pPr marL="0" indent="0">
              <a:buNone/>
            </a:pPr>
            <a:r>
              <a:rPr lang="en-US" sz="1800" dirty="0"/>
              <a:t>3- Ehrlichiosis</a:t>
            </a:r>
          </a:p>
          <a:p>
            <a:pPr marL="0" indent="0">
              <a:buNone/>
            </a:pPr>
            <a:r>
              <a:rPr lang="en-US" sz="1800" dirty="0"/>
              <a:t>4- Lyme disease</a:t>
            </a:r>
          </a:p>
          <a:p>
            <a:endParaRPr lang="en-US" sz="1800" dirty="0"/>
          </a:p>
        </p:txBody>
      </p:sp>
      <p:pic>
        <p:nvPicPr>
          <p:cNvPr id="5" name="Picture 4">
            <a:extLst>
              <a:ext uri="{FF2B5EF4-FFF2-40B4-BE49-F238E27FC236}">
                <a16:creationId xmlns:a16="http://schemas.microsoft.com/office/drawing/2014/main" id="{E51A1E48-DC80-FF68-EB19-B73B3E7863CA}"/>
              </a:ext>
            </a:extLst>
          </p:cNvPr>
          <p:cNvPicPr>
            <a:picLocks noChangeAspect="1"/>
          </p:cNvPicPr>
          <p:nvPr/>
        </p:nvPicPr>
        <p:blipFill>
          <a:blip r:embed="rId3"/>
          <a:stretch>
            <a:fillRect/>
          </a:stretch>
        </p:blipFill>
        <p:spPr>
          <a:xfrm>
            <a:off x="5339618" y="3590864"/>
            <a:ext cx="6636091" cy="2419474"/>
          </a:xfrm>
          <a:prstGeom prst="rect">
            <a:avLst/>
          </a:prstGeom>
        </p:spPr>
      </p:pic>
    </p:spTree>
    <p:extLst>
      <p:ext uri="{BB962C8B-B14F-4D97-AF65-F5344CB8AC3E}">
        <p14:creationId xmlns:p14="http://schemas.microsoft.com/office/powerpoint/2010/main" val="1722573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6" end="6"/>
                                            </p:txEl>
                                          </p:spTgt>
                                        </p:tgtEl>
                                        <p:attrNameLst>
                                          <p:attrName>style.color</p:attrName>
                                        </p:attrNameLst>
                                      </p:cBhvr>
                                      <p:to>
                                        <p:clrVal>
                                          <a:srgbClr val="FF0000"/>
                                        </p:clrVal>
                                      </p:to>
                                    </p:set>
                                    <p:set>
                                      <p:cBhvr>
                                        <p:cTn id="7" dur="500" fill="hold"/>
                                        <p:tgtEl>
                                          <p:spTgt spid="3">
                                            <p:txEl>
                                              <p:pRg st="6" end="6"/>
                                            </p:txEl>
                                          </p:spTgt>
                                        </p:tgtEl>
                                        <p:attrNameLst>
                                          <p:attrName>fillcolor</p:attrName>
                                        </p:attrNameLst>
                                      </p:cBhvr>
                                      <p:to>
                                        <p:clrVal>
                                          <a:srgbClr val="FF0000"/>
                                        </p:clrVal>
                                      </p:to>
                                    </p:set>
                                    <p:set>
                                      <p:cBhvr>
                                        <p:cTn id="8" dur="500" fill="hold"/>
                                        <p:tgtEl>
                                          <p:spTgt spid="3">
                                            <p:txEl>
                                              <p:pRg st="6" end="6"/>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E0D64380-4723-FDE8-C1C8-6FA035B08CDD}"/>
              </a:ext>
            </a:extLst>
          </p:cNvPr>
          <p:cNvGraphicFramePr>
            <a:graphicFrameLocks noGrp="1"/>
          </p:cNvGraphicFramePr>
          <p:nvPr>
            <p:ph idx="1"/>
            <p:extLst>
              <p:ext uri="{D42A27DB-BD31-4B8C-83A1-F6EECF244321}">
                <p14:modId xmlns:p14="http://schemas.microsoft.com/office/powerpoint/2010/main" val="2470703884"/>
              </p:ext>
            </p:extLst>
          </p:nvPr>
        </p:nvGraphicFramePr>
        <p:xfrm>
          <a:off x="90901" y="513705"/>
          <a:ext cx="12010198" cy="6007109"/>
        </p:xfrm>
        <a:graphic>
          <a:graphicData uri="http://schemas.openxmlformats.org/drawingml/2006/table">
            <a:tbl>
              <a:tblPr firstRow="1" bandRow="1">
                <a:tableStyleId>{8799B23B-EC83-4686-B30A-512413B5E67A}</a:tableStyleId>
              </a:tblPr>
              <a:tblGrid>
                <a:gridCol w="2858898">
                  <a:extLst>
                    <a:ext uri="{9D8B030D-6E8A-4147-A177-3AD203B41FA5}">
                      <a16:colId xmlns:a16="http://schemas.microsoft.com/office/drawing/2014/main" val="2860932781"/>
                    </a:ext>
                  </a:extLst>
                </a:gridCol>
                <a:gridCol w="3078358">
                  <a:extLst>
                    <a:ext uri="{9D8B030D-6E8A-4147-A177-3AD203B41FA5}">
                      <a16:colId xmlns:a16="http://schemas.microsoft.com/office/drawing/2014/main" val="2624923291"/>
                    </a:ext>
                  </a:extLst>
                </a:gridCol>
                <a:gridCol w="3070393">
                  <a:extLst>
                    <a:ext uri="{9D8B030D-6E8A-4147-A177-3AD203B41FA5}">
                      <a16:colId xmlns:a16="http://schemas.microsoft.com/office/drawing/2014/main" val="1497430188"/>
                    </a:ext>
                  </a:extLst>
                </a:gridCol>
                <a:gridCol w="3002549">
                  <a:extLst>
                    <a:ext uri="{9D8B030D-6E8A-4147-A177-3AD203B41FA5}">
                      <a16:colId xmlns:a16="http://schemas.microsoft.com/office/drawing/2014/main" val="1913771604"/>
                    </a:ext>
                  </a:extLst>
                </a:gridCol>
              </a:tblGrid>
              <a:tr h="397520">
                <a:tc>
                  <a:txBody>
                    <a:bodyPr/>
                    <a:lstStyle/>
                    <a:p>
                      <a:pPr marL="0" marR="0" indent="0" algn="l" fontAlgn="b">
                        <a:buNone/>
                      </a:pPr>
                      <a:r>
                        <a:rPr lang="en-US" b="1" i="0" dirty="0">
                          <a:effectLst/>
                          <a:latin typeface="Schibsted Grotesk"/>
                        </a:rPr>
                        <a:t>Feature</a:t>
                      </a:r>
                    </a:p>
                  </a:txBody>
                  <a:tcPr marL="76200" marR="76200" marT="50800" marB="50800" anchor="b"/>
                </a:tc>
                <a:tc>
                  <a:txBody>
                    <a:bodyPr/>
                    <a:lstStyle/>
                    <a:p>
                      <a:pPr marL="0" marR="0" indent="0" algn="ctr" fontAlgn="b">
                        <a:buNone/>
                      </a:pPr>
                      <a:r>
                        <a:rPr lang="en-US" sz="2000" b="1" i="0">
                          <a:effectLst/>
                          <a:latin typeface="Schibsted Grotesk"/>
                        </a:rPr>
                        <a:t>Babesiosis</a:t>
                      </a:r>
                      <a:endParaRPr lang="en-US" sz="2000" b="1" i="0" dirty="0">
                        <a:effectLst/>
                        <a:latin typeface="Schibsted Grotesk"/>
                      </a:endParaRPr>
                    </a:p>
                  </a:txBody>
                  <a:tcPr marL="76200" marR="76200" marT="50800" marB="50800" anchor="b"/>
                </a:tc>
                <a:tc>
                  <a:txBody>
                    <a:bodyPr/>
                    <a:lstStyle/>
                    <a:p>
                      <a:pPr marL="0" marR="0" indent="0" algn="ctr" fontAlgn="b">
                        <a:buNone/>
                      </a:pPr>
                      <a:r>
                        <a:rPr lang="en-US" sz="2000" b="1" i="0" dirty="0">
                          <a:effectLst/>
                          <a:latin typeface="Schibsted Grotesk"/>
                        </a:rPr>
                        <a:t>Anaplasmosis (HGA)</a:t>
                      </a:r>
                      <a:br>
                        <a:rPr lang="en-US" sz="2000" b="1" i="0" dirty="0">
                          <a:effectLst/>
                          <a:latin typeface="Schibsted Grotesk"/>
                        </a:rPr>
                      </a:br>
                      <a:r>
                        <a:rPr lang="en-US" sz="1100" b="1" i="0" dirty="0">
                          <a:effectLst/>
                          <a:latin typeface="Schibsted Grotesk"/>
                        </a:rPr>
                        <a:t>H</a:t>
                      </a:r>
                      <a:r>
                        <a:rPr lang="en-US" sz="1100" dirty="0"/>
                        <a:t>uman Granulocytic Anaplasmosis (HGA)</a:t>
                      </a:r>
                      <a:endParaRPr lang="en-US" sz="2000" b="1" i="0" dirty="0">
                        <a:effectLst/>
                        <a:latin typeface="Schibsted Grotesk"/>
                      </a:endParaRPr>
                    </a:p>
                  </a:txBody>
                  <a:tcPr marL="76200" marR="76200" marT="50800" marB="50800" anchor="b"/>
                </a:tc>
                <a:tc>
                  <a:txBody>
                    <a:bodyPr/>
                    <a:lstStyle/>
                    <a:p>
                      <a:pPr marL="0" marR="0" indent="0" algn="ctr" fontAlgn="b">
                        <a:buNone/>
                      </a:pPr>
                      <a:r>
                        <a:rPr lang="en-US" sz="2000" b="1" i="0" dirty="0">
                          <a:effectLst/>
                          <a:latin typeface="Schibsted Grotesk"/>
                        </a:rPr>
                        <a:t>Ehrlichiosis (HME)</a:t>
                      </a:r>
                      <a:br>
                        <a:rPr lang="en-US" sz="2000" b="1" i="0" dirty="0">
                          <a:effectLst/>
                          <a:latin typeface="Schibsted Grotesk"/>
                        </a:rPr>
                      </a:br>
                      <a:r>
                        <a:rPr lang="en-US" sz="1100" b="1" kern="1200" dirty="0">
                          <a:solidFill>
                            <a:schemeClr val="tx1"/>
                          </a:solidFill>
                          <a:latin typeface="+mn-lt"/>
                          <a:ea typeface="+mn-ea"/>
                          <a:cs typeface="+mn-cs"/>
                        </a:rPr>
                        <a:t>Human Monocytic Ehrlichiosis (HME</a:t>
                      </a:r>
                    </a:p>
                  </a:txBody>
                  <a:tcPr marL="76200" marR="76200" marT="50800" marB="50800" anchor="b"/>
                </a:tc>
                <a:extLst>
                  <a:ext uri="{0D108BD9-81ED-4DB2-BD59-A6C34878D82A}">
                    <a16:rowId xmlns:a16="http://schemas.microsoft.com/office/drawing/2014/main" val="1195811733"/>
                  </a:ext>
                </a:extLst>
              </a:tr>
              <a:tr h="0">
                <a:tc>
                  <a:txBody>
                    <a:bodyPr/>
                    <a:lstStyle/>
                    <a:p>
                      <a:r>
                        <a:rPr lang="en-US" b="1" dirty="0"/>
                        <a:t>Organism</a:t>
                      </a:r>
                    </a:p>
                  </a:txBody>
                  <a:tcPr/>
                </a:tc>
                <a:tc>
                  <a:txBody>
                    <a:bodyPr/>
                    <a:lstStyle/>
                    <a:p>
                      <a:pPr algn="ctr"/>
                      <a:r>
                        <a:rPr lang="en-US" sz="1800" b="0" i="1" kern="1200" dirty="0">
                          <a:solidFill>
                            <a:schemeClr val="tx1"/>
                          </a:solidFill>
                          <a:effectLst/>
                          <a:latin typeface="+mn-lt"/>
                          <a:ea typeface="+mn-ea"/>
                          <a:cs typeface="+mn-cs"/>
                        </a:rPr>
                        <a:t>Babesia microti</a:t>
                      </a:r>
                      <a:endParaRPr lang="en-US" dirty="0"/>
                    </a:p>
                  </a:txBody>
                  <a:tcPr/>
                </a:tc>
                <a:tc>
                  <a:txBody>
                    <a:bodyPr/>
                    <a:lstStyle/>
                    <a:p>
                      <a:pPr algn="ctr"/>
                      <a:r>
                        <a:rPr lang="en-US" sz="1800" b="0" i="1" kern="1200" dirty="0">
                          <a:solidFill>
                            <a:schemeClr val="tx1"/>
                          </a:solidFill>
                          <a:effectLst/>
                          <a:latin typeface="+mn-lt"/>
                          <a:ea typeface="+mn-ea"/>
                          <a:cs typeface="+mn-cs"/>
                        </a:rPr>
                        <a:t>Anaplasma </a:t>
                      </a:r>
                      <a:r>
                        <a:rPr lang="en-US" sz="1800" b="0" i="1" kern="1200" dirty="0" err="1">
                          <a:solidFill>
                            <a:schemeClr val="tx1"/>
                          </a:solidFill>
                          <a:effectLst/>
                          <a:latin typeface="+mn-lt"/>
                          <a:ea typeface="+mn-ea"/>
                          <a:cs typeface="+mn-cs"/>
                        </a:rPr>
                        <a:t>phagocytophilum</a:t>
                      </a:r>
                      <a:endParaRPr lang="en-US" dirty="0"/>
                    </a:p>
                  </a:txBody>
                  <a:tcPr/>
                </a:tc>
                <a:tc>
                  <a:txBody>
                    <a:bodyPr/>
                    <a:lstStyle/>
                    <a:p>
                      <a:pPr algn="ctr"/>
                      <a:r>
                        <a:rPr lang="en-US" sz="1800" b="0" i="1" kern="1200" dirty="0" err="1">
                          <a:solidFill>
                            <a:schemeClr val="tx1"/>
                          </a:solidFill>
                          <a:effectLst/>
                          <a:latin typeface="+mn-lt"/>
                          <a:ea typeface="+mn-ea"/>
                          <a:cs typeface="+mn-cs"/>
                        </a:rPr>
                        <a:t>Ehrlichia</a:t>
                      </a:r>
                      <a:r>
                        <a:rPr lang="en-US" sz="1800" b="0" i="1" kern="1200" dirty="0">
                          <a:solidFill>
                            <a:schemeClr val="tx1"/>
                          </a:solidFill>
                          <a:effectLst/>
                          <a:latin typeface="+mn-lt"/>
                          <a:ea typeface="+mn-ea"/>
                          <a:cs typeface="+mn-cs"/>
                        </a:rPr>
                        <a:t> </a:t>
                      </a:r>
                      <a:r>
                        <a:rPr lang="en-US" sz="1800" b="0" i="1" kern="1200" dirty="0" err="1">
                          <a:solidFill>
                            <a:schemeClr val="tx1"/>
                          </a:solidFill>
                          <a:effectLst/>
                          <a:latin typeface="+mn-lt"/>
                          <a:ea typeface="+mn-ea"/>
                          <a:cs typeface="+mn-cs"/>
                        </a:rPr>
                        <a:t>chaffeensis</a:t>
                      </a:r>
                      <a:endParaRPr lang="en-US" dirty="0"/>
                    </a:p>
                  </a:txBody>
                  <a:tcPr/>
                </a:tc>
                <a:extLst>
                  <a:ext uri="{0D108BD9-81ED-4DB2-BD59-A6C34878D82A}">
                    <a16:rowId xmlns:a16="http://schemas.microsoft.com/office/drawing/2014/main" val="67180674"/>
                  </a:ext>
                </a:extLst>
              </a:tr>
              <a:tr h="392148">
                <a:tc>
                  <a:txBody>
                    <a:bodyPr/>
                    <a:lstStyle/>
                    <a:p>
                      <a:r>
                        <a:rPr lang="en-US" b="1" dirty="0"/>
                        <a:t>Organism type</a:t>
                      </a:r>
                    </a:p>
                  </a:txBody>
                  <a:tcPr/>
                </a:tc>
                <a:tc>
                  <a:txBody>
                    <a:bodyPr/>
                    <a:lstStyle/>
                    <a:p>
                      <a:pPr algn="ctr"/>
                      <a:r>
                        <a:rPr lang="en-US" sz="1800" b="0" i="0" kern="1200" dirty="0">
                          <a:solidFill>
                            <a:schemeClr val="tx1"/>
                          </a:solidFill>
                          <a:effectLst/>
                          <a:latin typeface="+mn-lt"/>
                          <a:ea typeface="+mn-ea"/>
                          <a:cs typeface="+mn-cs"/>
                        </a:rPr>
                        <a:t>Protozoan</a:t>
                      </a:r>
                      <a:endParaRPr lang="en-US" dirty="0"/>
                    </a:p>
                  </a:txBody>
                  <a:tcPr/>
                </a:tc>
                <a:tc gridSpan="2">
                  <a:txBody>
                    <a:bodyPr/>
                    <a:lstStyle/>
                    <a:p>
                      <a:pPr algn="ct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Obligate intracellular Gram-negative organism</a:t>
                      </a:r>
                      <a:endParaRPr lang="en-US" dirty="0"/>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txBody>
                  <a:tcPr/>
                </a:tc>
                <a:extLst>
                  <a:ext uri="{0D108BD9-81ED-4DB2-BD59-A6C34878D82A}">
                    <a16:rowId xmlns:a16="http://schemas.microsoft.com/office/drawing/2014/main" val="467083388"/>
                  </a:ext>
                </a:extLst>
              </a:tr>
              <a:tr h="643297">
                <a:tc>
                  <a:txBody>
                    <a:bodyPr/>
                    <a:lstStyle/>
                    <a:p>
                      <a:r>
                        <a:rPr lang="en-US" b="1" dirty="0"/>
                        <a:t>Tick vector</a:t>
                      </a:r>
                    </a:p>
                  </a:txBody>
                  <a:tcPr/>
                </a:tc>
                <a:tc gridSpan="2">
                  <a:txBody>
                    <a:bodyPr/>
                    <a:lstStyle/>
                    <a:p>
                      <a:pPr algn="ctr"/>
                      <a:r>
                        <a:rPr lang="en-US" sz="1800" b="0" i="1" kern="1200" dirty="0">
                          <a:solidFill>
                            <a:srgbClr val="A88000"/>
                          </a:solidFill>
                          <a:effectLst/>
                          <a:latin typeface="+mn-lt"/>
                          <a:ea typeface="+mn-ea"/>
                          <a:cs typeface="+mn-cs"/>
                        </a:rPr>
                        <a:t>Ixodes scapularis </a:t>
                      </a:r>
                      <a:r>
                        <a:rPr lang="en-US" sz="1800" b="0" i="0" kern="1200" dirty="0">
                          <a:solidFill>
                            <a:srgbClr val="A88000"/>
                          </a:solidFill>
                          <a:effectLst/>
                          <a:latin typeface="+mn-lt"/>
                          <a:ea typeface="+mn-ea"/>
                          <a:cs typeface="+mn-cs"/>
                        </a:rPr>
                        <a:t>(deer/blacklegged tick)</a:t>
                      </a:r>
                      <a:endParaRPr lang="en-US" dirty="0">
                        <a:solidFill>
                          <a:srgbClr val="A88000"/>
                        </a:solidFill>
                      </a:endParaRPr>
                    </a:p>
                  </a:txBody>
                  <a:tcPr/>
                </a:tc>
                <a:tc hMerge="1">
                  <a:txBody>
                    <a:bodyPr/>
                    <a:lstStyle/>
                    <a:p>
                      <a:pPr algn="ctr"/>
                      <a:endParaRPr lang="en-US" dirty="0"/>
                    </a:p>
                  </a:txBody>
                  <a:tcPr/>
                </a:tc>
                <a:tc>
                  <a:txBody>
                    <a:bodyPr/>
                    <a:lstStyle/>
                    <a:p>
                      <a:pPr algn="ctr"/>
                      <a:r>
                        <a:rPr lang="en-US" sz="1800" b="0" i="1" kern="1200" dirty="0" err="1">
                          <a:solidFill>
                            <a:schemeClr val="tx2">
                              <a:lumMod val="75000"/>
                              <a:lumOff val="25000"/>
                            </a:schemeClr>
                          </a:solidFill>
                          <a:effectLst/>
                          <a:latin typeface="+mn-lt"/>
                          <a:ea typeface="+mn-ea"/>
                          <a:cs typeface="+mn-cs"/>
                        </a:rPr>
                        <a:t>Amblyomma</a:t>
                      </a:r>
                      <a:r>
                        <a:rPr lang="en-US" sz="1800" b="0" i="1" kern="1200" dirty="0">
                          <a:solidFill>
                            <a:schemeClr val="tx2">
                              <a:lumMod val="75000"/>
                              <a:lumOff val="25000"/>
                            </a:schemeClr>
                          </a:solidFill>
                          <a:effectLst/>
                          <a:latin typeface="+mn-lt"/>
                          <a:ea typeface="+mn-ea"/>
                          <a:cs typeface="+mn-cs"/>
                        </a:rPr>
                        <a:t> americanum</a:t>
                      </a:r>
                      <a:r>
                        <a:rPr lang="en-US" sz="1800" b="0" i="0" kern="1200" dirty="0">
                          <a:solidFill>
                            <a:schemeClr val="tx2">
                              <a:lumMod val="75000"/>
                              <a:lumOff val="25000"/>
                            </a:schemeClr>
                          </a:solidFill>
                          <a:effectLst/>
                          <a:latin typeface="+mn-lt"/>
                          <a:ea typeface="+mn-ea"/>
                          <a:cs typeface="+mn-cs"/>
                        </a:rPr>
                        <a:t> </a:t>
                      </a:r>
                    </a:p>
                    <a:p>
                      <a:pPr algn="ctr"/>
                      <a:r>
                        <a:rPr lang="en-US" sz="1800" b="0" i="0" kern="1200" dirty="0">
                          <a:solidFill>
                            <a:schemeClr val="tx2">
                              <a:lumMod val="75000"/>
                              <a:lumOff val="25000"/>
                            </a:schemeClr>
                          </a:solidFill>
                          <a:effectLst/>
                          <a:latin typeface="+mn-lt"/>
                          <a:ea typeface="+mn-ea"/>
                          <a:cs typeface="+mn-cs"/>
                        </a:rPr>
                        <a:t>(Lone Star tick)</a:t>
                      </a:r>
                      <a:endParaRPr lang="en-US" dirty="0">
                        <a:solidFill>
                          <a:schemeClr val="tx2">
                            <a:lumMod val="75000"/>
                            <a:lumOff val="25000"/>
                          </a:schemeClr>
                        </a:solidFill>
                      </a:endParaRPr>
                    </a:p>
                  </a:txBody>
                  <a:tcPr/>
                </a:tc>
                <a:extLst>
                  <a:ext uri="{0D108BD9-81ED-4DB2-BD59-A6C34878D82A}">
                    <a16:rowId xmlns:a16="http://schemas.microsoft.com/office/drawing/2014/main" val="242956725"/>
                  </a:ext>
                </a:extLst>
              </a:tr>
              <a:tr h="676858">
                <a:tc>
                  <a:txBody>
                    <a:bodyPr/>
                    <a:lstStyle/>
                    <a:p>
                      <a:r>
                        <a:rPr lang="en-US" sz="1800" b="1" i="0" kern="1200" dirty="0">
                          <a:solidFill>
                            <a:schemeClr val="tx1"/>
                          </a:solidFill>
                          <a:effectLst/>
                          <a:latin typeface="+mn-lt"/>
                          <a:ea typeface="+mn-ea"/>
                          <a:cs typeface="+mn-cs"/>
                        </a:rPr>
                        <a:t>Geographic Distribution (US)</a:t>
                      </a:r>
                      <a:endParaRPr lang="en-US" b="1" dirty="0"/>
                    </a:p>
                  </a:txBody>
                  <a:tcPr/>
                </a:tc>
                <a:tc gridSpan="2">
                  <a:txBody>
                    <a:bodyPr/>
                    <a:lstStyle/>
                    <a:p>
                      <a:pPr algn="ctr"/>
                      <a:r>
                        <a:rPr lang="en-US" sz="1800" b="0" i="0" kern="1200" dirty="0">
                          <a:solidFill>
                            <a:srgbClr val="A88000"/>
                          </a:solidFill>
                          <a:effectLst/>
                          <a:latin typeface="+mn-lt"/>
                          <a:ea typeface="+mn-ea"/>
                          <a:cs typeface="+mn-cs"/>
                        </a:rPr>
                        <a:t>Northeast and upper Midwest</a:t>
                      </a:r>
                    </a:p>
                  </a:txBody>
                  <a:tcPr/>
                </a:tc>
                <a:tc hMerge="1">
                  <a:txBody>
                    <a:bodyPr/>
                    <a:lstStyle/>
                    <a:p>
                      <a:pPr algn="ctr"/>
                      <a:endParaRPr lang="en-US" dirty="0"/>
                    </a:p>
                  </a:txBody>
                  <a:tcPr/>
                </a:tc>
                <a:tc>
                  <a:txBody>
                    <a:bodyPr/>
                    <a:lstStyle/>
                    <a:p>
                      <a:pPr algn="ctr"/>
                      <a:r>
                        <a:rPr lang="en-US" sz="1800" b="0" i="0" kern="1200" dirty="0">
                          <a:solidFill>
                            <a:schemeClr val="tx2">
                              <a:lumMod val="75000"/>
                              <a:lumOff val="25000"/>
                            </a:schemeClr>
                          </a:solidFill>
                          <a:effectLst/>
                          <a:latin typeface="+mn-lt"/>
                          <a:ea typeface="+mn-ea"/>
                          <a:cs typeface="+mn-cs"/>
                        </a:rPr>
                        <a:t>Southeast, south-central US </a:t>
                      </a:r>
                      <a:endParaRPr lang="en-US" dirty="0">
                        <a:solidFill>
                          <a:schemeClr val="tx2">
                            <a:lumMod val="75000"/>
                            <a:lumOff val="25000"/>
                          </a:schemeClr>
                        </a:solidFill>
                      </a:endParaRPr>
                    </a:p>
                  </a:txBody>
                  <a:tcPr/>
                </a:tc>
                <a:extLst>
                  <a:ext uri="{0D108BD9-81ED-4DB2-BD59-A6C34878D82A}">
                    <a16:rowId xmlns:a16="http://schemas.microsoft.com/office/drawing/2014/main" val="3554995103"/>
                  </a:ext>
                </a:extLst>
              </a:tr>
              <a:tr h="180452">
                <a:tc>
                  <a:txBody>
                    <a:bodyPr/>
                    <a:lstStyle/>
                    <a:p>
                      <a:r>
                        <a:rPr lang="en-US" sz="1800" b="1" i="0" kern="1200" dirty="0">
                          <a:solidFill>
                            <a:schemeClr val="tx1"/>
                          </a:solidFill>
                          <a:effectLst/>
                          <a:latin typeface="+mn-lt"/>
                          <a:ea typeface="+mn-ea"/>
                          <a:cs typeface="+mn-cs"/>
                        </a:rPr>
                        <a:t>Cell Tropism</a:t>
                      </a:r>
                      <a:endParaRPr lang="en-US" b="1" dirty="0"/>
                    </a:p>
                  </a:txBody>
                  <a:tcPr/>
                </a:tc>
                <a:tc>
                  <a:txBody>
                    <a:bodyPr/>
                    <a:lstStyle/>
                    <a:p>
                      <a:pPr algn="ctr"/>
                      <a:r>
                        <a:rPr lang="en-US" sz="1800" b="1" i="0" kern="1200" dirty="0">
                          <a:solidFill>
                            <a:srgbClr val="00B050"/>
                          </a:solidFill>
                          <a:effectLst/>
                          <a:latin typeface="+mn-lt"/>
                          <a:ea typeface="+mn-ea"/>
                          <a:cs typeface="+mn-cs"/>
                        </a:rPr>
                        <a:t>Erythrocytes (RBC)</a:t>
                      </a:r>
                      <a:endParaRPr lang="en-US" b="1" dirty="0">
                        <a:solidFill>
                          <a:srgbClr val="00B050"/>
                        </a:solidFill>
                      </a:endParaRPr>
                    </a:p>
                  </a:txBody>
                  <a:tcPr/>
                </a:tc>
                <a:tc>
                  <a:txBody>
                    <a:bodyPr/>
                    <a:lstStyle/>
                    <a:p>
                      <a:pPr algn="ctr"/>
                      <a:r>
                        <a:rPr lang="en-US" sz="1800" b="1" i="0" kern="1200" dirty="0">
                          <a:solidFill>
                            <a:srgbClr val="7030A0"/>
                          </a:solidFill>
                          <a:effectLst/>
                          <a:latin typeface="+mn-lt"/>
                          <a:ea typeface="+mn-ea"/>
                          <a:cs typeface="+mn-cs"/>
                        </a:rPr>
                        <a:t>Neutrophils/granulocytes</a:t>
                      </a:r>
                      <a:endParaRPr lang="en-US" b="1" dirty="0">
                        <a:solidFill>
                          <a:srgbClr val="7030A0"/>
                        </a:solidFill>
                      </a:endParaRPr>
                    </a:p>
                  </a:txBody>
                  <a:tcPr/>
                </a:tc>
                <a:tc>
                  <a:txBody>
                    <a:bodyPr/>
                    <a:lstStyle/>
                    <a:p>
                      <a:pPr algn="ctr"/>
                      <a:r>
                        <a:rPr lang="en-US" sz="1800" b="1" i="0" kern="1200" dirty="0">
                          <a:solidFill>
                            <a:srgbClr val="7030A0"/>
                          </a:solidFill>
                          <a:effectLst/>
                          <a:latin typeface="+mn-lt"/>
                          <a:ea typeface="+mn-ea"/>
                          <a:cs typeface="+mn-cs"/>
                        </a:rPr>
                        <a:t>Monocytes/macrophages</a:t>
                      </a:r>
                      <a:endParaRPr lang="en-US" b="1" dirty="0">
                        <a:solidFill>
                          <a:srgbClr val="7030A0"/>
                        </a:solidFill>
                      </a:endParaRPr>
                    </a:p>
                  </a:txBody>
                  <a:tcPr/>
                </a:tc>
                <a:extLst>
                  <a:ext uri="{0D108BD9-81ED-4DB2-BD59-A6C34878D82A}">
                    <a16:rowId xmlns:a16="http://schemas.microsoft.com/office/drawing/2014/main" val="1748242334"/>
                  </a:ext>
                </a:extLst>
              </a:tr>
              <a:tr h="392148">
                <a:tc>
                  <a:txBody>
                    <a:bodyPr/>
                    <a:lstStyle/>
                    <a:p>
                      <a:r>
                        <a:rPr lang="en-US" sz="1800" b="1" i="0" kern="1200" dirty="0">
                          <a:solidFill>
                            <a:schemeClr val="tx1"/>
                          </a:solidFill>
                          <a:effectLst/>
                          <a:latin typeface="+mn-lt"/>
                          <a:ea typeface="+mn-ea"/>
                          <a:cs typeface="+mn-cs"/>
                        </a:rPr>
                        <a:t>Clinical Symptoms</a:t>
                      </a:r>
                      <a:endParaRPr lang="en-US" b="1" dirty="0"/>
                    </a:p>
                  </a:txBody>
                  <a:tcPr/>
                </a:tc>
                <a:tc gridSpan="3">
                  <a:txBody>
                    <a:bodyPr/>
                    <a:lstStyle/>
                    <a:p>
                      <a:pPr algn="ctr"/>
                      <a:r>
                        <a:rPr lang="en-US" dirty="0"/>
                        <a:t>Fever, fatigue, headache, myalgia, anorexia</a:t>
                      </a:r>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708027911"/>
                  </a:ext>
                </a:extLst>
              </a:tr>
              <a:tr h="392148">
                <a:tc>
                  <a:txBody>
                    <a:bodyPr/>
                    <a:lstStyle/>
                    <a:p>
                      <a:r>
                        <a:rPr lang="en-US" b="1" dirty="0"/>
                        <a:t>Rash</a:t>
                      </a:r>
                    </a:p>
                  </a:txBody>
                  <a:tcPr/>
                </a:tc>
                <a:tc>
                  <a:txBody>
                    <a:bodyPr/>
                    <a:lstStyle/>
                    <a:p>
                      <a:pPr algn="ctr"/>
                      <a:r>
                        <a:rPr lang="en-US" dirty="0"/>
                        <a:t>Uncommon (if present, consider </a:t>
                      </a:r>
                      <a:r>
                        <a:rPr lang="en-US"/>
                        <a:t>Lyme co-infection)</a:t>
                      </a:r>
                      <a:endParaRPr lang="en-US" dirty="0"/>
                    </a:p>
                  </a:txBody>
                  <a:tcPr/>
                </a:tc>
                <a:tc>
                  <a:txBody>
                    <a:bodyPr/>
                    <a:lstStyle/>
                    <a:p>
                      <a:pPr algn="ctr"/>
                      <a:r>
                        <a:rPr lang="en-US"/>
                        <a:t>Uncommon</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Up to ~30% of cases</a:t>
                      </a:r>
                    </a:p>
                    <a:p>
                      <a:pPr algn="ctr"/>
                      <a:endParaRPr lang="en-US" dirty="0"/>
                    </a:p>
                  </a:txBody>
                  <a:tcPr/>
                </a:tc>
                <a:extLst>
                  <a:ext uri="{0D108BD9-81ED-4DB2-BD59-A6C34878D82A}">
                    <a16:rowId xmlns:a16="http://schemas.microsoft.com/office/drawing/2014/main" val="3723959290"/>
                  </a:ext>
                </a:extLst>
              </a:tr>
              <a:tr h="392148">
                <a:tc>
                  <a:txBody>
                    <a:bodyPr/>
                    <a:lstStyle/>
                    <a:p>
                      <a:r>
                        <a:rPr lang="en-US" b="1" dirty="0"/>
                        <a:t>Key lab findings</a:t>
                      </a:r>
                    </a:p>
                  </a:txBody>
                  <a:tcPr/>
                </a:tc>
                <a:tc>
                  <a:txBody>
                    <a:bodyPr/>
                    <a:lstStyle/>
                    <a:p>
                      <a:pPr algn="ctr"/>
                      <a:r>
                        <a:rPr lang="en-US" b="1" dirty="0">
                          <a:solidFill>
                            <a:srgbClr val="00B050"/>
                          </a:solidFill>
                        </a:rPr>
                        <a:t>Hemolytic anemia</a:t>
                      </a:r>
                      <a:r>
                        <a:rPr lang="en-US" dirty="0"/>
                        <a:t>, low PLTs, high LFTs</a:t>
                      </a:r>
                    </a:p>
                  </a:txBody>
                  <a:tcPr/>
                </a:tc>
                <a:tc gridSpan="2">
                  <a:txBody>
                    <a:bodyPr/>
                    <a:lstStyle/>
                    <a:p>
                      <a:pPr algn="ctr"/>
                      <a:r>
                        <a:rPr lang="en-US" b="1" dirty="0">
                          <a:solidFill>
                            <a:srgbClr val="7030A0"/>
                          </a:solidFill>
                        </a:rPr>
                        <a:t>Low PLTs, Low WBC</a:t>
                      </a:r>
                    </a:p>
                  </a:txBody>
                  <a:tcPr/>
                </a:tc>
                <a:tc hMerge="1">
                  <a:txBody>
                    <a:bodyPr/>
                    <a:lstStyle/>
                    <a:p>
                      <a:endParaRPr lang="en-US" dirty="0"/>
                    </a:p>
                  </a:txBody>
                  <a:tcPr/>
                </a:tc>
                <a:extLst>
                  <a:ext uri="{0D108BD9-81ED-4DB2-BD59-A6C34878D82A}">
                    <a16:rowId xmlns:a16="http://schemas.microsoft.com/office/drawing/2014/main" val="3452975169"/>
                  </a:ext>
                </a:extLst>
              </a:tr>
              <a:tr h="676858">
                <a:tc>
                  <a:txBody>
                    <a:bodyPr/>
                    <a:lstStyle/>
                    <a:p>
                      <a:r>
                        <a:rPr lang="en-US" sz="1800" b="1" i="0" kern="1200" dirty="0">
                          <a:solidFill>
                            <a:schemeClr val="tx1"/>
                          </a:solidFill>
                          <a:effectLst/>
                          <a:latin typeface="+mn-lt"/>
                          <a:ea typeface="+mn-ea"/>
                          <a:cs typeface="+mn-cs"/>
                        </a:rPr>
                        <a:t>Peripheral Smear Finding</a:t>
                      </a:r>
                      <a:endParaRPr lang="en-US" b="1" dirty="0"/>
                    </a:p>
                  </a:txBody>
                  <a:tcPr/>
                </a:tc>
                <a:tc>
                  <a:txBody>
                    <a:bodyPr/>
                    <a:lstStyle/>
                    <a:p>
                      <a:pPr algn="ctr"/>
                      <a:r>
                        <a:rPr lang="en-US" sz="1800" b="0" i="0" kern="1200" dirty="0">
                          <a:solidFill>
                            <a:schemeClr val="tx1"/>
                          </a:solidFill>
                          <a:effectLst/>
                          <a:latin typeface="+mn-lt"/>
                          <a:ea typeface="+mn-ea"/>
                          <a:cs typeface="+mn-cs"/>
                        </a:rPr>
                        <a:t>Intraerythrocytic "</a:t>
                      </a:r>
                      <a:r>
                        <a:rPr lang="en-US" sz="1800" b="1" i="0" kern="1200" dirty="0">
                          <a:solidFill>
                            <a:srgbClr val="FF0000"/>
                          </a:solidFill>
                          <a:effectLst/>
                          <a:latin typeface="+mn-lt"/>
                          <a:ea typeface="+mn-ea"/>
                          <a:cs typeface="+mn-cs"/>
                        </a:rPr>
                        <a:t>Maltese cross</a:t>
                      </a:r>
                      <a:r>
                        <a:rPr lang="en-US" sz="1800" b="0" i="0" kern="1200" dirty="0">
                          <a:solidFill>
                            <a:schemeClr val="tx1"/>
                          </a:solidFill>
                          <a:effectLst/>
                          <a:latin typeface="+mn-lt"/>
                          <a:ea typeface="+mn-ea"/>
                          <a:cs typeface="+mn-cs"/>
                        </a:rPr>
                        <a:t>"</a:t>
                      </a:r>
                      <a:endParaRPr lang="en-US" dirty="0"/>
                    </a:p>
                  </a:txBody>
                  <a:tcPr/>
                </a:tc>
                <a:tc>
                  <a:txBody>
                    <a:bodyPr/>
                    <a:lstStyle/>
                    <a:p>
                      <a:pPr algn="ctr"/>
                      <a:r>
                        <a:rPr lang="en-US" sz="1800" b="0" i="0" kern="1200" dirty="0">
                          <a:solidFill>
                            <a:schemeClr val="tx1"/>
                          </a:solidFill>
                          <a:effectLst/>
                          <a:latin typeface="+mn-lt"/>
                          <a:ea typeface="+mn-ea"/>
                          <a:cs typeface="+mn-cs"/>
                        </a:rPr>
                        <a:t>Morulae in granulocytes/neutrophils</a:t>
                      </a:r>
                      <a:endParaRPr lang="en-US" dirty="0"/>
                    </a:p>
                  </a:txBody>
                  <a:tcPr/>
                </a:tc>
                <a:tc>
                  <a:txBody>
                    <a:bodyPr/>
                    <a:lstStyle/>
                    <a:p>
                      <a:pPr algn="ctr"/>
                      <a:r>
                        <a:rPr lang="en-US" sz="1800" b="0" i="0" kern="1200" dirty="0">
                          <a:solidFill>
                            <a:schemeClr val="tx1"/>
                          </a:solidFill>
                          <a:effectLst/>
                          <a:latin typeface="+mn-lt"/>
                          <a:ea typeface="+mn-ea"/>
                          <a:cs typeface="+mn-cs"/>
                        </a:rPr>
                        <a:t>Morulae in monocytes (rarely seen)</a:t>
                      </a:r>
                      <a:endParaRPr lang="en-US" dirty="0"/>
                    </a:p>
                  </a:txBody>
                  <a:tcPr/>
                </a:tc>
                <a:extLst>
                  <a:ext uri="{0D108BD9-81ED-4DB2-BD59-A6C34878D82A}">
                    <a16:rowId xmlns:a16="http://schemas.microsoft.com/office/drawing/2014/main" val="3350005262"/>
                  </a:ext>
                </a:extLst>
              </a:tr>
              <a:tr h="392148">
                <a:tc>
                  <a:txBody>
                    <a:bodyPr/>
                    <a:lstStyle/>
                    <a:p>
                      <a:r>
                        <a:rPr lang="en-US" b="1" dirty="0"/>
                        <a:t>Treatment</a:t>
                      </a:r>
                    </a:p>
                  </a:txBody>
                  <a:tcPr/>
                </a:tc>
                <a:tc>
                  <a:txBody>
                    <a:bodyPr/>
                    <a:lstStyle/>
                    <a:p>
                      <a:pPr algn="ctr"/>
                      <a:r>
                        <a:rPr lang="en-US" b="1" dirty="0">
                          <a:solidFill>
                            <a:srgbClr val="FF0000"/>
                          </a:solidFill>
                        </a:rPr>
                        <a:t>A</a:t>
                      </a:r>
                      <a:r>
                        <a:rPr lang="en-US" dirty="0"/>
                        <a:t>tovaquone + </a:t>
                      </a:r>
                      <a:r>
                        <a:rPr lang="en-US" sz="1800" b="1" kern="1200" dirty="0">
                          <a:solidFill>
                            <a:srgbClr val="FF0000"/>
                          </a:solidFill>
                          <a:latin typeface="+mn-lt"/>
                          <a:ea typeface="+mn-ea"/>
                          <a:cs typeface="+mn-cs"/>
                        </a:rPr>
                        <a:t>A</a:t>
                      </a:r>
                      <a:r>
                        <a:rPr lang="en-US" dirty="0"/>
                        <a:t>zithromycin</a:t>
                      </a:r>
                    </a:p>
                    <a:p>
                      <a:pPr algn="ctr"/>
                      <a:r>
                        <a:rPr lang="en-US" b="1" dirty="0">
                          <a:solidFill>
                            <a:srgbClr val="0070C0"/>
                          </a:solidFill>
                        </a:rPr>
                        <a:t>Q</a:t>
                      </a:r>
                      <a:r>
                        <a:rPr lang="en-US" dirty="0"/>
                        <a:t>(c)</a:t>
                      </a:r>
                      <a:r>
                        <a:rPr lang="en-US" dirty="0" err="1"/>
                        <a:t>lindamycin</a:t>
                      </a:r>
                      <a:r>
                        <a:rPr lang="en-US" dirty="0"/>
                        <a:t> + </a:t>
                      </a:r>
                      <a:r>
                        <a:rPr lang="en-US" b="1" dirty="0">
                          <a:solidFill>
                            <a:srgbClr val="0070C0"/>
                          </a:solidFill>
                        </a:rPr>
                        <a:t>Q</a:t>
                      </a:r>
                      <a:r>
                        <a:rPr lang="en-US" dirty="0"/>
                        <a:t>uinine</a:t>
                      </a:r>
                    </a:p>
                  </a:txBody>
                  <a:tcPr/>
                </a:tc>
                <a:tc gridSpan="2">
                  <a:txBody>
                    <a:bodyPr/>
                    <a:lstStyle/>
                    <a:p>
                      <a:pPr algn="ctr"/>
                      <a:r>
                        <a:rPr lang="en-US" dirty="0"/>
                        <a:t>Doxycycline</a:t>
                      </a:r>
                    </a:p>
                  </a:txBody>
                  <a:tcPr/>
                </a:tc>
                <a:tc hMerge="1">
                  <a:txBody>
                    <a:bodyPr/>
                    <a:lstStyle/>
                    <a:p>
                      <a:endParaRPr lang="en-US" dirty="0"/>
                    </a:p>
                  </a:txBody>
                  <a:tcPr/>
                </a:tc>
                <a:extLst>
                  <a:ext uri="{0D108BD9-81ED-4DB2-BD59-A6C34878D82A}">
                    <a16:rowId xmlns:a16="http://schemas.microsoft.com/office/drawing/2014/main" val="3066598227"/>
                  </a:ext>
                </a:extLst>
              </a:tr>
            </a:tbl>
          </a:graphicData>
        </a:graphic>
      </p:graphicFrame>
    </p:spTree>
    <p:extLst>
      <p:ext uri="{BB962C8B-B14F-4D97-AF65-F5344CB8AC3E}">
        <p14:creationId xmlns:p14="http://schemas.microsoft.com/office/powerpoint/2010/main" val="14874690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4F36EAD-FA67-0989-6B86-D7B58EB6EE40}"/>
              </a:ext>
            </a:extLst>
          </p:cNvPr>
          <p:cNvPicPr>
            <a:picLocks noGrp="1" noChangeAspect="1"/>
          </p:cNvPicPr>
          <p:nvPr>
            <p:ph idx="1"/>
          </p:nvPr>
        </p:nvPicPr>
        <p:blipFill>
          <a:blip r:embed="rId2"/>
          <a:stretch>
            <a:fillRect/>
          </a:stretch>
        </p:blipFill>
        <p:spPr>
          <a:xfrm>
            <a:off x="2860510" y="1525779"/>
            <a:ext cx="5785950" cy="4396086"/>
          </a:xfrm>
          <a:prstGeom prst="rect">
            <a:avLst/>
          </a:prstGeom>
        </p:spPr>
      </p:pic>
      <p:sp>
        <p:nvSpPr>
          <p:cNvPr id="6" name="Content Placeholder 2">
            <a:extLst>
              <a:ext uri="{FF2B5EF4-FFF2-40B4-BE49-F238E27FC236}">
                <a16:creationId xmlns:a16="http://schemas.microsoft.com/office/drawing/2014/main" id="{C23000A0-362D-66BB-231D-5C9E22A64627}"/>
              </a:ext>
            </a:extLst>
          </p:cNvPr>
          <p:cNvSpPr txBox="1">
            <a:spLocks/>
          </p:cNvSpPr>
          <p:nvPr/>
        </p:nvSpPr>
        <p:spPr>
          <a:xfrm>
            <a:off x="2249881" y="6065352"/>
            <a:ext cx="7370135" cy="6834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&gt;5 days engorged female blacklegged deer tick</a:t>
            </a:r>
          </a:p>
        </p:txBody>
      </p:sp>
      <p:sp>
        <p:nvSpPr>
          <p:cNvPr id="2" name="Title 1">
            <a:extLst>
              <a:ext uri="{FF2B5EF4-FFF2-40B4-BE49-F238E27FC236}">
                <a16:creationId xmlns:a16="http://schemas.microsoft.com/office/drawing/2014/main" id="{1F6AAFBB-D30E-F5F0-2CB0-81FDCA5E0071}"/>
              </a:ext>
            </a:extLst>
          </p:cNvPr>
          <p:cNvSpPr>
            <a:spLocks noGrp="1"/>
          </p:cNvSpPr>
          <p:nvPr>
            <p:ph type="title"/>
          </p:nvPr>
        </p:nvSpPr>
        <p:spPr>
          <a:xfrm>
            <a:off x="259977" y="377991"/>
            <a:ext cx="10515600" cy="717363"/>
          </a:xfrm>
        </p:spPr>
        <p:txBody>
          <a:bodyPr/>
          <a:lstStyle/>
          <a:p>
            <a:r>
              <a:rPr lang="en-US" dirty="0">
                <a:solidFill>
                  <a:srgbClr val="FF0000"/>
                </a:solidFill>
              </a:rPr>
              <a:t>Questions?</a:t>
            </a:r>
          </a:p>
        </p:txBody>
      </p:sp>
    </p:spTree>
    <p:extLst>
      <p:ext uri="{BB962C8B-B14F-4D97-AF65-F5344CB8AC3E}">
        <p14:creationId xmlns:p14="http://schemas.microsoft.com/office/powerpoint/2010/main" val="1725549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68D4BB0DD32654BB3EAE67DC51DDA01" ma:contentTypeVersion="22" ma:contentTypeDescription="Create a new document." ma:contentTypeScope="" ma:versionID="969a9e3cd84f749d30e522d5816de949">
  <xsd:schema xmlns:xsd="http://www.w3.org/2001/XMLSchema" xmlns:xs="http://www.w3.org/2001/XMLSchema" xmlns:p="http://schemas.microsoft.com/office/2006/metadata/properties" xmlns:ns2="1e4b8c19-7528-4bc4-a3e1-96b236289242" xmlns:ns3="ca5fd80e-f574-42aa-bec0-0d146d76a53a" targetNamespace="http://schemas.microsoft.com/office/2006/metadata/properties" ma:root="true" ma:fieldsID="9bd7f2778f4ef80de202c2b574465e60" ns2:_="" ns3:_="">
    <xsd:import namespace="1e4b8c19-7528-4bc4-a3e1-96b236289242"/>
    <xsd:import namespace="ca5fd80e-f574-42aa-bec0-0d146d76a53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ObjectDetectorVersions" minOccurs="0"/>
                <xsd:element ref="ns2:MediaLengthInSeconds" minOccurs="0"/>
                <xsd:element ref="ns2:MediaServiceSearchProperties" minOccurs="0"/>
                <xsd:element ref="ns2:MediaServiceBillingMetadata" minOccurs="0"/>
                <xsd:element ref="ns2:lcf76f155ced4ddcb4097134ff3c332f" minOccurs="0"/>
                <xsd:element ref="ns3:TaxCatchAll" minOccurs="0"/>
                <xsd:element ref="ns2:First_x0020_Name"/>
                <xsd:element ref="ns2:Last_x0020_Name"/>
                <xsd:element ref="ns2:MonthNumb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4b8c19-7528-4bc4-a3e1-96b23628924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5e3f6945-edb8-4295-8e61-53a2031b2ef7" ma:termSetId="09814cd3-568e-fe90-9814-8d621ff8fb84" ma:anchorId="fba54fb3-c3e1-fe81-a776-ca4b69148c4d" ma:open="true" ma:isKeyword="false">
      <xsd:complexType>
        <xsd:sequence>
          <xsd:element ref="pc:Terms" minOccurs="0" maxOccurs="1"/>
        </xsd:sequence>
      </xsd:complexType>
    </xsd:element>
    <xsd:element name="First_x0020_Name" ma:index="27" ma:displayName="First Name" ma:internalName="First_x0020_Name">
      <xsd:simpleType>
        <xsd:restriction base="dms:Text">
          <xsd:maxLength value="255"/>
        </xsd:restriction>
      </xsd:simpleType>
    </xsd:element>
    <xsd:element name="Last_x0020_Name" ma:index="28" ma:displayName="Last Name" ma:internalName="Last_x0020_Name">
      <xsd:simpleType>
        <xsd:restriction base="dms:Text">
          <xsd:maxLength value="255"/>
        </xsd:restriction>
      </xsd:simpleType>
    </xsd:element>
    <xsd:element name="MonthNumber" ma:index="29" nillable="true" ma:displayName="Month Number" ma:format="Dropdown" ma:internalName="MonthNumber"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ca5fd80e-f574-42aa-bec0-0d146d76a53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fa1196bb-9139-48bc-9d2b-e8ddb9462658}" ma:internalName="TaxCatchAll" ma:showField="CatchAllData" ma:web="ca5fd80e-f574-42aa-bec0-0d146d76a53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ast_x0020_Name xmlns="1e4b8c19-7528-4bc4-a3e1-96b236289242"/>
    <TaxCatchAll xmlns="ca5fd80e-f574-42aa-bec0-0d146d76a53a" xsi:nil="true"/>
    <MonthNumber xmlns="1e4b8c19-7528-4bc4-a3e1-96b236289242" xsi:nil="true"/>
    <lcf76f155ced4ddcb4097134ff3c332f xmlns="1e4b8c19-7528-4bc4-a3e1-96b236289242">
      <Terms xmlns="http://schemas.microsoft.com/office/infopath/2007/PartnerControls"/>
    </lcf76f155ced4ddcb4097134ff3c332f>
    <First_x0020_Name xmlns="1e4b8c19-7528-4bc4-a3e1-96b236289242"/>
  </documentManagement>
</p:properties>
</file>

<file path=customXml/itemProps1.xml><?xml version="1.0" encoding="utf-8"?>
<ds:datastoreItem xmlns:ds="http://schemas.openxmlformats.org/officeDocument/2006/customXml" ds:itemID="{F836DB72-645E-47A0-868E-294437EE4BA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4b8c19-7528-4bc4-a3e1-96b236289242"/>
    <ds:schemaRef ds:uri="ca5fd80e-f574-42aa-bec0-0d146d76a53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BC6324F-715D-49D7-A0FA-CD929BEFB22D}">
  <ds:schemaRefs>
    <ds:schemaRef ds:uri="http://schemas.microsoft.com/sharepoint/v3/contenttype/forms"/>
  </ds:schemaRefs>
</ds:datastoreItem>
</file>

<file path=customXml/itemProps3.xml><?xml version="1.0" encoding="utf-8"?>
<ds:datastoreItem xmlns:ds="http://schemas.openxmlformats.org/officeDocument/2006/customXml" ds:itemID="{4366D1BD-329D-4F1D-8C5C-A363698D83F4}">
  <ds:schemaRefs>
    <ds:schemaRef ds:uri="http://schemas.microsoft.com/office/2006/metadata/properties"/>
    <ds:schemaRef ds:uri="http://schemas.microsoft.com/office/infopath/2007/PartnerControls"/>
    <ds:schemaRef ds:uri="1e4b8c19-7528-4bc4-a3e1-96b236289242"/>
    <ds:schemaRef ds:uri="ca5fd80e-f574-42aa-bec0-0d146d76a53a"/>
  </ds:schemaRefs>
</ds:datastoreItem>
</file>

<file path=docMetadata/LabelInfo.xml><?xml version="1.0" encoding="utf-8"?>
<clbl:labelList xmlns:clbl="http://schemas.microsoft.com/office/2020/mipLabelMetadata">
  <clbl:label id="{4e77fabd-40e5-4335-9d12-298222ec242f}" enabled="1" method="Standard" siteId="{adeadcd2-3aaf-4835-b273-1ebe8a7726f1}" removed="0"/>
</clbl:labelList>
</file>

<file path=docProps/app.xml><?xml version="1.0" encoding="utf-8"?>
<Properties xmlns="http://schemas.openxmlformats.org/officeDocument/2006/extended-properties" xmlns:vt="http://schemas.openxmlformats.org/officeDocument/2006/docPropsVTypes">
  <TotalTime>3776</TotalTime>
  <Words>1823</Words>
  <Application>Microsoft Macintosh PowerPoint</Application>
  <PresentationFormat>Widescreen</PresentationFormat>
  <Paragraphs>219</Paragraphs>
  <Slides>22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Aptos</vt:lpstr>
      <vt:lpstr>Aptos Display</vt:lpstr>
      <vt:lpstr>Arial</vt:lpstr>
      <vt:lpstr>Open Sans</vt:lpstr>
      <vt:lpstr>Schibsted Grotesk</vt:lpstr>
      <vt:lpstr>Office Theme</vt:lpstr>
      <vt:lpstr>Mini-Lectures</vt:lpstr>
      <vt:lpstr>Case 1</vt:lpstr>
      <vt:lpstr>Cross-Section of the Skin</vt:lpstr>
      <vt:lpstr>Definitions</vt:lpstr>
      <vt:lpstr>Definitions-cont’d</vt:lpstr>
      <vt:lpstr>Epidemiology</vt:lpstr>
      <vt:lpstr>Case 2</vt:lpstr>
      <vt:lpstr>Case 3</vt:lpstr>
      <vt:lpstr>Epidemiology-cont’d</vt:lpstr>
      <vt:lpstr>Are Blood Cultures Necessary?</vt:lpstr>
      <vt:lpstr>Cellulitis Mimics</vt:lpstr>
      <vt:lpstr>Treatment </vt:lpstr>
      <vt:lpstr>Case 4</vt:lpstr>
      <vt:lpstr>Case 5</vt:lpstr>
      <vt:lpstr>Lyme Disease</vt:lpstr>
      <vt:lpstr>Case 6</vt:lpstr>
      <vt:lpstr>PowerPoint Presentation</vt:lpstr>
      <vt:lpstr>Case 7</vt:lpstr>
      <vt:lpstr>Case 8</vt:lpstr>
      <vt:lpstr>Case 9</vt:lpstr>
      <vt:lpstr>PowerPoint Presentation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Wajih Askar</dc:creator>
  <cp:lastModifiedBy>Ghani, Leith K</cp:lastModifiedBy>
  <cp:revision>3</cp:revision>
  <dcterms:created xsi:type="dcterms:W3CDTF">2026-07-20T02:46:47Z</dcterms:created>
  <dcterms:modified xsi:type="dcterms:W3CDTF">2026-08-04T19:23:50Z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0x010100368D4BB0DD32654BB3EAE67DC51DDA01</vt:lpwstr>
  </property>
  <property fmtid="{D5CDD505-2E9C-101B-9397-08002B2CF9AE}" pid="3" name="MediaServiceImageTags">
    <vt:lpwstr/>
  </property>
</Properties>
</file>