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770" r:id="rId2"/>
    <p:sldId id="384" r:id="rId3"/>
    <p:sldId id="757" r:id="rId4"/>
    <p:sldId id="797" r:id="rId5"/>
    <p:sldId id="760" r:id="rId6"/>
    <p:sldId id="761" r:id="rId7"/>
    <p:sldId id="838" r:id="rId8"/>
    <p:sldId id="758" r:id="rId9"/>
    <p:sldId id="759" r:id="rId10"/>
    <p:sldId id="762" r:id="rId11"/>
    <p:sldId id="763" r:id="rId12"/>
    <p:sldId id="825" r:id="rId13"/>
    <p:sldId id="771" r:id="rId14"/>
    <p:sldId id="826" r:id="rId15"/>
    <p:sldId id="827" r:id="rId16"/>
    <p:sldId id="828" r:id="rId17"/>
    <p:sldId id="829" r:id="rId18"/>
    <p:sldId id="830" r:id="rId19"/>
    <p:sldId id="772" r:id="rId20"/>
    <p:sldId id="773" r:id="rId21"/>
    <p:sldId id="775" r:id="rId22"/>
    <p:sldId id="776" r:id="rId23"/>
    <p:sldId id="778" r:id="rId24"/>
    <p:sldId id="777" r:id="rId25"/>
    <p:sldId id="779" r:id="rId26"/>
    <p:sldId id="780" r:id="rId27"/>
    <p:sldId id="372" r:id="rId28"/>
    <p:sldId id="83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6"/>
  </p:normalViewPr>
  <p:slideViewPr>
    <p:cSldViewPr snapToGrid="0" snapToObjects="1">
      <p:cViewPr varScale="1">
        <p:scale>
          <a:sx n="127" d="100"/>
          <a:sy n="127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0076-603B-5144-9B69-DA61DD61F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3D58D-AE0A-7F40-AD2D-1C2086670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AC948-937E-4F4F-BFA7-024718536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1B606-DBA3-A14A-9FC7-1C41A06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95110-CF16-BC45-8B19-CF3EBF3F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07D12-7DA3-5641-98CA-C3A43A0F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933F4-BE35-8344-9687-8B1709125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C0253-FF67-6042-B6F8-1B36F07F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98008-B315-244E-BF9E-A1AB4D3B7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69EB8-31F1-B340-9418-2095AA15B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6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D82BBC-F219-8147-97FE-2F570FC4C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A7FF50-8919-6D4C-A5F7-0B9729E72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CB4A1-CB4B-4845-9536-0E7E45B1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CDE64-E6BD-B14E-B6D4-0D856B9B1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89BBA-A793-EC42-A9C2-0D5BE766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3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D26EC-4E6A-A04D-BEED-DCB50F82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36FCE-664F-664F-BB2F-F5F55C21C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E5D98-B719-5340-B64D-FAC15013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8613F-69B4-3040-979C-794DFBC6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C24FA-5521-3D4C-B986-7A38A108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6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E6C0C-C279-AC4A-AD9E-AABBBB9D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C7D63-F93C-774E-8F83-87762C51B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60AEF-39B9-E247-9070-9CDB69094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35FE4-FF44-7448-A1CE-8679817F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5B16B-56AD-B147-8979-9C944CC0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59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4E2D-6957-3E49-A203-A475CF15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B2A98-714D-2C42-B376-1C5C190AD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114E0-AF59-C143-AF01-E6FF669E3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979ED-AF40-6940-A155-0BDA84C9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0F100-CF58-3B4B-B319-65F366C9F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DDAFD-259B-EB42-A4AC-4F1232C4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9046-E9F8-4D4E-9BED-584C5B56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2CDF7-198D-E74C-AFF3-33AFB103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BF7C8-E6BA-424D-A2CA-C27D49592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F19CD-E4C8-D74D-BC5B-07F1BD97C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310FEF-3B60-E640-8464-5316E694A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7EA963-6535-6A47-B05B-D9BE6485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4E977-59CE-CC43-B607-FFDDBC61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D31430-407A-7B4B-ADBC-53629690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6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CFC6-E395-B04F-B089-8AC03380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4EB8C-4ACE-EE48-815E-057E0484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29339-9E63-2C48-8184-FFBE3284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7A05D-BAB9-1B45-AADF-B4E39486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8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D222F-255B-EC4C-BB58-2FD63BDD7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67541D-3CD0-954F-B938-E597D161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791AA-80BA-F940-8A89-482E3C66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7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9DEF-49D1-3F4C-9FAF-2168B270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6B869-1B23-DA43-ACD8-16F97CE9C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94C10-A1C6-5344-AE23-F20905669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0E067-20B2-6545-BDAC-7A1AB0DE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5C0B4-3499-7642-8FD8-0A2509475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DC0BD-6647-DC4A-AE19-F1B5FB76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378E-817F-0D43-8EA1-08CD345A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88354B-2DE1-B241-999D-3BB5FAC35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8CC8C-A7F0-8948-B1FD-939FBE9BF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C823D-EF3D-F044-8D79-7CAD171EF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19F4C-D7A4-214A-AE5D-8930FFA6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11C6A-5A53-FC4F-BB51-F48B13E0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8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C097DC-0E03-D64E-B4C9-D19CB4DD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D8A43-3F0D-EC49-AB55-7281BA981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41FA8-E34B-AC45-9847-E1FAC73E9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BD71B-83BC-A249-87E5-CA40BD430C28}" type="datetimeFigureOut">
              <a:rPr lang="en-US" smtClean="0"/>
              <a:t>4/14/25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0C9B7-084E-E147-BA17-5EF01881F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25376-84D2-F241-998C-80536FA30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FA52E-D4AE-664E-97F9-A3D7C12A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7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C0A39-D50D-1045-B844-1DA51C5E4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Question #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6CE4-8528-D64B-983C-6F4CCD97E7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56 year old gentleman, never smoker, presents with progressive dyspnea and 20lb weight loss.  Remains active and working full time.</a:t>
            </a:r>
          </a:p>
          <a:p>
            <a:r>
              <a:rPr lang="en-US" sz="2400" dirty="0"/>
              <a:t>CT Chest reveals multiple lung masses up to 4cm</a:t>
            </a:r>
          </a:p>
          <a:p>
            <a:r>
              <a:rPr lang="en-US" sz="2400" dirty="0"/>
              <a:t>PET/CT, MRI reveal multiple bone and liver masses, no brain </a:t>
            </a:r>
            <a:r>
              <a:rPr lang="en-US" sz="2400" dirty="0" err="1"/>
              <a:t>mets</a:t>
            </a:r>
            <a:r>
              <a:rPr lang="en-US" sz="2400" dirty="0"/>
              <a:t>.</a:t>
            </a:r>
          </a:p>
          <a:p>
            <a:r>
              <a:rPr lang="en-US" sz="2400" dirty="0"/>
              <a:t>CT guided bx of liver mass reveals adenocarcinoma, TTF1+</a:t>
            </a:r>
          </a:p>
          <a:p>
            <a:r>
              <a:rPr lang="en-US" sz="2400" dirty="0"/>
              <a:t>Testing reveals ALK mutation, no other actionable mutation, PDL1 testing 25%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CBA851-A7DF-5848-BE77-FE73525972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is your next step in treatment of this patient?</a:t>
            </a:r>
          </a:p>
          <a:p>
            <a:pPr lvl="1"/>
            <a:r>
              <a:rPr lang="en-US" dirty="0"/>
              <a:t>A.  Chemoimmunotherapy (Pemetrexed + Carbo + Pembrolizumab)</a:t>
            </a:r>
          </a:p>
          <a:p>
            <a:pPr lvl="1"/>
            <a:r>
              <a:rPr lang="en-US" dirty="0"/>
              <a:t>B.  Surgical evaluation</a:t>
            </a:r>
          </a:p>
          <a:p>
            <a:pPr lvl="1"/>
            <a:r>
              <a:rPr lang="en-US" dirty="0"/>
              <a:t>C.  Chemoradiotherapy to largest lung </a:t>
            </a:r>
            <a:r>
              <a:rPr lang="en-US" dirty="0" err="1"/>
              <a:t>mets</a:t>
            </a:r>
            <a:endParaRPr lang="en-US" dirty="0"/>
          </a:p>
          <a:p>
            <a:pPr lvl="1"/>
            <a:r>
              <a:rPr lang="en-US" dirty="0"/>
              <a:t>D.  </a:t>
            </a:r>
            <a:r>
              <a:rPr lang="en-US" dirty="0" err="1"/>
              <a:t>Alectanib</a:t>
            </a:r>
            <a:endParaRPr lang="en-US" dirty="0"/>
          </a:p>
          <a:p>
            <a:pPr lvl="1"/>
            <a:r>
              <a:rPr lang="en-US" dirty="0"/>
              <a:t>E.  Hospice </a:t>
            </a:r>
          </a:p>
        </p:txBody>
      </p:sp>
    </p:spTree>
    <p:extLst>
      <p:ext uri="{BB962C8B-B14F-4D97-AF65-F5344CB8AC3E}">
        <p14:creationId xmlns:p14="http://schemas.microsoft.com/office/powerpoint/2010/main" val="3648097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C9725-A4BD-044D-924A-C2BEF854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Oncology leading the pack in terms of “Precision Medicine”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40E8E2-9F0D-E141-AF7E-5E4E78594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813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Therapy of non-squamous NSCLC guided by gene testing of tumor for driver mutation.  Targeted therapies given first if option.</a:t>
            </a:r>
          </a:p>
          <a:p>
            <a:r>
              <a:rPr lang="en-US" dirty="0"/>
              <a:t>Non-smokers tend to have fewer mutations and distinct signaling pathways mutated (EGFR, ALK)</a:t>
            </a:r>
          </a:p>
          <a:p>
            <a:r>
              <a:rPr lang="en-US" dirty="0"/>
              <a:t>Smokers tend to have wide array of mutations and multiple abnormal signaling pathways: more likely to respond to immunotherapy where many antigens represented on cell surface</a:t>
            </a:r>
          </a:p>
          <a:p>
            <a:r>
              <a:rPr lang="en-US" dirty="0"/>
              <a:t>Immunotherapy (PDL1 inhibitors) has largely replaced chemotherapy as backbone of treatment for non-driver mutation NSCLC</a:t>
            </a:r>
          </a:p>
        </p:txBody>
      </p:sp>
    </p:spTree>
    <p:extLst>
      <p:ext uri="{BB962C8B-B14F-4D97-AF65-F5344CB8AC3E}">
        <p14:creationId xmlns:p14="http://schemas.microsoft.com/office/powerpoint/2010/main" val="141094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77473-031B-A448-9178-E1F5168BA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General Notes Regarding Oncologist Management of Advanced Lung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5ADE8-F758-1240-BC94-3AAD46193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42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Maintenance therapy standard of care </a:t>
            </a:r>
          </a:p>
          <a:p>
            <a:pPr lvl="1"/>
            <a:r>
              <a:rPr lang="en-US" dirty="0"/>
              <a:t>Immunotherapy (PDL1 Inhibitors) given for 1-2 years</a:t>
            </a:r>
          </a:p>
          <a:p>
            <a:pPr lvl="1"/>
            <a:r>
              <a:rPr lang="en-US" dirty="0"/>
              <a:t>Pemetrexed or bevacizumab given as maintenance until progression</a:t>
            </a:r>
          </a:p>
          <a:p>
            <a:pPr lvl="1"/>
            <a:r>
              <a:rPr lang="en-US" dirty="0"/>
              <a:t>Platinum chemotherapies given for 4-6 cycles (cisplatin or carboplatin not given beyond 6 cycles)</a:t>
            </a:r>
          </a:p>
          <a:p>
            <a:r>
              <a:rPr lang="en-US" dirty="0"/>
              <a:t>Treatment of advanced lung cancer is palliative</a:t>
            </a:r>
          </a:p>
          <a:p>
            <a:r>
              <a:rPr lang="en-US" dirty="0"/>
              <a:t>With new therapies and combination immunotherapies there are increasing number of long term survivors</a:t>
            </a:r>
          </a:p>
          <a:p>
            <a:r>
              <a:rPr lang="en-US" dirty="0"/>
              <a:t>“Playing for the tail of the curve”</a:t>
            </a:r>
          </a:p>
          <a:p>
            <a:pPr lvl="1"/>
            <a:r>
              <a:rPr lang="en-US" dirty="0"/>
              <a:t>20-25% of individuals with metastatic kidney cancer and melanoma are cured with immunotherapies</a:t>
            </a:r>
          </a:p>
          <a:p>
            <a:pPr lvl="1"/>
            <a:r>
              <a:rPr lang="en-US" dirty="0"/>
              <a:t>There are long term survivors and individuals with oligometastatic NSCLC who are cured</a:t>
            </a:r>
          </a:p>
        </p:txBody>
      </p:sp>
    </p:spTree>
    <p:extLst>
      <p:ext uri="{BB962C8B-B14F-4D97-AF65-F5344CB8AC3E}">
        <p14:creationId xmlns:p14="http://schemas.microsoft.com/office/powerpoint/2010/main" val="2902102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9EAF-4CA8-5D47-9BE9-A61C59C3C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Small Cell Lung Cancer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A7890-4CE2-854F-AB4D-6533213C9C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Represents ~15% of lung cancer in the U.S.</a:t>
            </a:r>
          </a:p>
          <a:p>
            <a:r>
              <a:rPr lang="en-US" dirty="0"/>
              <a:t>Associated with history of heavy smoking (be suspicious of diagnosis without heavy smoking history)</a:t>
            </a:r>
          </a:p>
          <a:p>
            <a:r>
              <a:rPr lang="en-US" dirty="0"/>
              <a:t>Neuroendocrine tumor associated with rapid growth and early metastasis (cell doubling time of ~30-60 days)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05DED3-6297-FA45-9B80-05004E2C3A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43026"/>
            <a:ext cx="5931754" cy="35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8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75FC-2D5C-0A44-9057-D094DE10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Question #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1AE79-DB80-2B45-B5F1-7CA36E2580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64 year old veteran with 60 pack year history of smoking presents after having abnormal CXR prior to elective knee replacement surgery</a:t>
            </a:r>
          </a:p>
          <a:p>
            <a:r>
              <a:rPr lang="en-US" sz="2400" dirty="0"/>
              <a:t>CT C/A/P reveals 5cm RLL lung mass with hilar and mediastinal lad</a:t>
            </a:r>
          </a:p>
          <a:p>
            <a:r>
              <a:rPr lang="en-US" sz="2400" dirty="0"/>
              <a:t>MRI Head, Bone scan without distant </a:t>
            </a:r>
            <a:r>
              <a:rPr lang="en-US" sz="2400" dirty="0" err="1"/>
              <a:t>mets</a:t>
            </a:r>
            <a:endParaRPr lang="en-US" sz="2400" dirty="0"/>
          </a:p>
          <a:p>
            <a:r>
              <a:rPr lang="en-US" sz="2400" dirty="0"/>
              <a:t>PFTs reveal mild emphysema with FEV1 of 3 liters, DLCO 80%</a:t>
            </a:r>
          </a:p>
          <a:p>
            <a:r>
              <a:rPr lang="en-US" sz="2400" dirty="0"/>
              <a:t>Bronchoscopy and bx of subcarinal lymph node with small cell carcinoma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C6FBB-8EE2-644C-97B1-D3DEF21626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is the most appropriate next step in the management of this patient?</a:t>
            </a:r>
          </a:p>
          <a:p>
            <a:pPr lvl="1"/>
            <a:r>
              <a:rPr lang="en-US" dirty="0"/>
              <a:t>A.  Surgical resection of lung tumor with lymph node dissection</a:t>
            </a:r>
          </a:p>
          <a:p>
            <a:pPr lvl="1"/>
            <a:r>
              <a:rPr lang="en-US" dirty="0"/>
              <a:t>B.  Concurrent chemoradiation</a:t>
            </a:r>
          </a:p>
          <a:p>
            <a:pPr lvl="1"/>
            <a:r>
              <a:rPr lang="en-US" dirty="0"/>
              <a:t>C.  Prophylactic cranial radiation</a:t>
            </a:r>
          </a:p>
          <a:p>
            <a:pPr lvl="1"/>
            <a:r>
              <a:rPr lang="en-US" dirty="0"/>
              <a:t>D.  Immunotherapy (Pembrolizumab)</a:t>
            </a:r>
          </a:p>
          <a:p>
            <a:pPr lvl="1"/>
            <a:r>
              <a:rPr lang="en-US" dirty="0"/>
              <a:t>E.  Chemoimmunotherapy (Cisplatin + Etoposide + Pembrolizumab)</a:t>
            </a:r>
          </a:p>
        </p:txBody>
      </p:sp>
    </p:spTree>
    <p:extLst>
      <p:ext uri="{BB962C8B-B14F-4D97-AF65-F5344CB8AC3E}">
        <p14:creationId xmlns:p14="http://schemas.microsoft.com/office/powerpoint/2010/main" val="2010761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9476-6300-4543-8FAC-AE12C109C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Small Cell Lung Cancer Staging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5A703-6E60-C846-BCAE-29B07BFE9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443" y="2003754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Limited Stage or Extensive Stage</a:t>
            </a:r>
          </a:p>
          <a:p>
            <a:pPr lvl="1"/>
            <a:r>
              <a:rPr lang="en-US" dirty="0"/>
              <a:t>Limited Stage = Primary tumor and lymph node </a:t>
            </a:r>
            <a:r>
              <a:rPr lang="en-US" dirty="0" err="1"/>
              <a:t>mets</a:t>
            </a:r>
            <a:r>
              <a:rPr lang="en-US" dirty="0"/>
              <a:t> fit in a single radiotherapy port</a:t>
            </a:r>
          </a:p>
          <a:p>
            <a:pPr lvl="1"/>
            <a:r>
              <a:rPr lang="en-US" dirty="0"/>
              <a:t>Extensive Stage = Spread outside chest and tumor cannot be contained in radiotherapy port</a:t>
            </a:r>
          </a:p>
          <a:p>
            <a:r>
              <a:rPr lang="en-US" dirty="0"/>
              <a:t>May use TNM for research / data collection</a:t>
            </a:r>
          </a:p>
          <a:p>
            <a:r>
              <a:rPr lang="en-US" dirty="0"/>
              <a:t>Generally stage I-III are limited stage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E18F10-5AAC-A94E-A51A-BE5AB7C8FB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874519"/>
            <a:ext cx="5958293" cy="447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62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2A4FD-13BA-C14B-8357-C86596B7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Limited Stage Small Cell Lung Cancer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BD2AD1-6338-2340-A01D-B196FCEC3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Surgery usually only considered for small &lt;5cm tumors that are node negative</a:t>
            </a:r>
          </a:p>
          <a:p>
            <a:r>
              <a:rPr lang="en-US" b="1" dirty="0"/>
              <a:t>Adjuvant PDL1 inhibitor (durvalumab) recently FDA approved for limited stage small cell after chemoradiotherapy completed</a:t>
            </a:r>
          </a:p>
          <a:p>
            <a:r>
              <a:rPr lang="en-US" b="1" dirty="0"/>
              <a:t>Generally treat with concurrent chemotherapy and radiation</a:t>
            </a:r>
          </a:p>
          <a:p>
            <a:pPr lvl="1"/>
            <a:r>
              <a:rPr lang="en-US" dirty="0"/>
              <a:t>Treated with cisplatin + etoposide for 4 cycles</a:t>
            </a:r>
          </a:p>
          <a:p>
            <a:pPr lvl="1"/>
            <a:r>
              <a:rPr lang="en-US" dirty="0"/>
              <a:t>Concurrent radiation (either 3 weeks bid or 5 weeks once daily)</a:t>
            </a:r>
          </a:p>
          <a:p>
            <a:r>
              <a:rPr lang="en-US" dirty="0"/>
              <a:t>With chemoradiation ~ 30-35% of patients can be cured</a:t>
            </a:r>
          </a:p>
          <a:p>
            <a:r>
              <a:rPr lang="en-US" dirty="0"/>
              <a:t>After treatment consider prophylactic cranial radiation (25Gy in ~ 10 fractions to whole brain)</a:t>
            </a:r>
          </a:p>
          <a:p>
            <a:pPr lvl="1"/>
            <a:r>
              <a:rPr lang="en-US" dirty="0"/>
              <a:t>Many centers now opt for serial MRI imaging of brain every 3 months</a:t>
            </a:r>
          </a:p>
          <a:p>
            <a:r>
              <a:rPr lang="en-US" dirty="0"/>
              <a:t>Small cell lung cancer has high propensity to spread to brain ~40%</a:t>
            </a:r>
          </a:p>
        </p:txBody>
      </p:sp>
    </p:spTree>
    <p:extLst>
      <p:ext uri="{BB962C8B-B14F-4D97-AF65-F5344CB8AC3E}">
        <p14:creationId xmlns:p14="http://schemas.microsoft.com/office/powerpoint/2010/main" val="3004555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8C227-1321-3647-8F60-DE4E928A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Extensive Stage Small Cell Lung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87F35-A4A7-A34B-8ACE-2D2A6C184C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Small cell cancer usually presents with metastatic disease</a:t>
            </a:r>
          </a:p>
          <a:p>
            <a:r>
              <a:rPr lang="en-US" dirty="0"/>
              <a:t>Common sites of metastasis: bone, brain, liver, lung, adrenal</a:t>
            </a:r>
          </a:p>
          <a:p>
            <a:r>
              <a:rPr lang="en-US" dirty="0"/>
              <a:t>Tends to respond quickly to initial therapy and often with dramatic improvement</a:t>
            </a:r>
          </a:p>
          <a:p>
            <a:r>
              <a:rPr lang="en-US" dirty="0"/>
              <a:t>Response rates to initial chemoimmunotherapy ~ 70%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B03279-BD77-FA46-9D5A-24C2A74A4A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4"/>
            <a:ext cx="571500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70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73BE1A-A22D-DD4D-A568-1DF598043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Treatment for Extensive Stage Small Cell Lung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1D2284-7636-0A4A-A16F-36349B1A5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2825"/>
            <a:ext cx="10515600" cy="4351338"/>
          </a:xfrm>
        </p:spPr>
        <p:txBody>
          <a:bodyPr/>
          <a:lstStyle/>
          <a:p>
            <a:r>
              <a:rPr lang="en-US" b="1" dirty="0"/>
              <a:t>Platinum based chemotherapy + immunotherapy</a:t>
            </a:r>
          </a:p>
          <a:p>
            <a:r>
              <a:rPr lang="en-US" dirty="0"/>
              <a:t>Carboplatin + Etoposide for 4-6 cycles and then maintenance immunotherapy</a:t>
            </a:r>
          </a:p>
          <a:p>
            <a:pPr lvl="1"/>
            <a:r>
              <a:rPr lang="en-US" dirty="0"/>
              <a:t>Carboplatin + Etoposide + </a:t>
            </a:r>
            <a:r>
              <a:rPr lang="en-US" dirty="0" err="1"/>
              <a:t>Atezolizumab</a:t>
            </a:r>
            <a:r>
              <a:rPr lang="en-US" dirty="0"/>
              <a:t> (PDL1 inhibitor)</a:t>
            </a:r>
          </a:p>
          <a:p>
            <a:pPr lvl="1"/>
            <a:r>
              <a:rPr lang="en-US" dirty="0"/>
              <a:t>Carboplatin + Etoposide + </a:t>
            </a:r>
            <a:r>
              <a:rPr lang="en-US" dirty="0" err="1"/>
              <a:t>Durvalumab</a:t>
            </a:r>
            <a:endParaRPr lang="en-US" dirty="0"/>
          </a:p>
          <a:p>
            <a:r>
              <a:rPr lang="en-US" dirty="0"/>
              <a:t>If good response to therapy then may benefit from prophylactic cranial irradiation (many </a:t>
            </a:r>
            <a:r>
              <a:rPr lang="en-US"/>
              <a:t>centers prefer </a:t>
            </a:r>
            <a:r>
              <a:rPr lang="en-US" dirty="0"/>
              <a:t>close surveillance with serial brain MRIs)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03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290F-741B-704A-9D6E-B1AA45CB9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Addition of </a:t>
            </a:r>
            <a:r>
              <a:rPr lang="en-US" b="1" dirty="0" err="1"/>
              <a:t>Atezolizumab</a:t>
            </a:r>
            <a:r>
              <a:rPr lang="en-US" b="1" dirty="0"/>
              <a:t> to Chemotherapy First Breakthrough in Systemic Treatment for Small Cell Carcinoma in &gt; 20 years</a:t>
            </a:r>
          </a:p>
        </p:txBody>
      </p:sp>
      <p:pic>
        <p:nvPicPr>
          <p:cNvPr id="12289" name="Picture 1" descr="page1image1825120">
            <a:extLst>
              <a:ext uri="{FF2B5EF4-FFF2-40B4-BE49-F238E27FC236}">
                <a16:creationId xmlns:a16="http://schemas.microsoft.com/office/drawing/2014/main" id="{F312DB4E-0886-E049-9462-F76BD19A5A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825624"/>
            <a:ext cx="10378439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351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AF5B-402D-244E-8D9C-ABC3149EC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Question #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F3009-62A1-AA48-A009-35AA8AAC0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340" y="1905634"/>
            <a:ext cx="5585460" cy="4271329"/>
          </a:xfrm>
        </p:spPr>
        <p:txBody>
          <a:bodyPr>
            <a:noAutofit/>
          </a:bodyPr>
          <a:lstStyle/>
          <a:p>
            <a:r>
              <a:rPr lang="en-US" sz="2000" dirty="0"/>
              <a:t>73 year old woman presents with 30 </a:t>
            </a:r>
            <a:r>
              <a:rPr lang="en-US" sz="2000" dirty="0" err="1"/>
              <a:t>lb</a:t>
            </a:r>
            <a:r>
              <a:rPr lang="en-US" sz="2000" dirty="0"/>
              <a:t> weight loss, severe dyspnea and hypercalcemia</a:t>
            </a:r>
          </a:p>
          <a:p>
            <a:r>
              <a:rPr lang="en-US" sz="2000" dirty="0"/>
              <a:t>On exam P105, RR22, 02 sat 90%, BMI 22, temporal wasting, diminished lung sounds on left, clubbing, no focal neurologic deficit</a:t>
            </a:r>
          </a:p>
          <a:p>
            <a:r>
              <a:rPr lang="en-US" sz="2000" dirty="0"/>
              <a:t>Staging CT C/A/P, MRI Head, bone scan with 9cm left lung mass, multiple bone and liver masses</a:t>
            </a:r>
          </a:p>
          <a:p>
            <a:r>
              <a:rPr lang="en-US" sz="2000" dirty="0"/>
              <a:t>CT guided biopsy of liver with squamous cell carcinoma</a:t>
            </a:r>
          </a:p>
          <a:p>
            <a:r>
              <a:rPr lang="en-US" sz="2000" dirty="0"/>
              <a:t> Patient using wheelchair because family states she is too weak to walk.  Spends majority of day sleeping.  Family reports she does not like coming to doctors.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4CAAA-E6F3-7A4D-A7AA-82F16FF7F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706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is the most appropriate next step in the care of this patient?</a:t>
            </a:r>
          </a:p>
          <a:p>
            <a:pPr lvl="1"/>
            <a:r>
              <a:rPr lang="en-US" dirty="0"/>
              <a:t>A.  Give oxygen and referral to hospice</a:t>
            </a:r>
          </a:p>
          <a:p>
            <a:pPr lvl="1"/>
            <a:r>
              <a:rPr lang="en-US" dirty="0"/>
              <a:t>B.  Chemoimmunotherapy (Carbo + Taxol + Pembrolizumab)</a:t>
            </a:r>
          </a:p>
          <a:p>
            <a:pPr lvl="1"/>
            <a:r>
              <a:rPr lang="en-US" dirty="0"/>
              <a:t>C.  Immunotherapy (Ipilimumab + Pembrolizumab)</a:t>
            </a:r>
          </a:p>
          <a:p>
            <a:pPr lvl="1"/>
            <a:r>
              <a:rPr lang="en-US" dirty="0"/>
              <a:t>D.  Give oxygen and send for EGFR testing</a:t>
            </a:r>
          </a:p>
          <a:p>
            <a:pPr lvl="1"/>
            <a:r>
              <a:rPr lang="en-US" dirty="0"/>
              <a:t>E.  Give oxygen and referral to radiation oncology to treat bulky lung tumor</a:t>
            </a:r>
          </a:p>
        </p:txBody>
      </p:sp>
    </p:spTree>
    <p:extLst>
      <p:ext uri="{BB962C8B-B14F-4D97-AF65-F5344CB8AC3E}">
        <p14:creationId xmlns:p14="http://schemas.microsoft.com/office/powerpoint/2010/main" val="1319184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7D6A-9D13-DA44-BA49-84ED7B07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Systemic Therapy for Stage IV NSCLC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4B973-2FDE-734B-9F7B-64EA03753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Things just got complicated….</a:t>
            </a:r>
          </a:p>
          <a:p>
            <a:r>
              <a:rPr lang="en-US" dirty="0"/>
              <a:t>Treatment is different depending on multiple factors: driver gene mutation, histology, PDL1 expression</a:t>
            </a:r>
          </a:p>
          <a:p>
            <a:pPr lvl="1"/>
            <a:r>
              <a:rPr lang="en-US" dirty="0"/>
              <a:t>In general, if target mutation consider use targeted agent first (higher response rates)</a:t>
            </a:r>
          </a:p>
          <a:p>
            <a:pPr lvl="2"/>
            <a:r>
              <a:rPr lang="en-US" dirty="0"/>
              <a:t>EGFR, ALK, BRAF targets</a:t>
            </a:r>
          </a:p>
          <a:p>
            <a:pPr lvl="1"/>
            <a:r>
              <a:rPr lang="en-US" dirty="0"/>
              <a:t>If no target mutation use immunotherapy alone (if PDL1&gt;50%) or in combination with chemotherapy</a:t>
            </a:r>
          </a:p>
          <a:p>
            <a:pPr lvl="2"/>
            <a:r>
              <a:rPr lang="en-US" dirty="0"/>
              <a:t>PDL1 is not a perfect marker of responsiveness to immunotherapy</a:t>
            </a:r>
          </a:p>
          <a:p>
            <a:pPr lvl="1"/>
            <a:r>
              <a:rPr lang="en-US" dirty="0"/>
              <a:t>Consider radiotherapy and aggressive treatment if isolated area of progression or </a:t>
            </a:r>
            <a:r>
              <a:rPr lang="en-US" dirty="0" err="1"/>
              <a:t>oligometastic</a:t>
            </a:r>
            <a:r>
              <a:rPr lang="en-US" dirty="0"/>
              <a:t> disease</a:t>
            </a:r>
          </a:p>
        </p:txBody>
      </p:sp>
    </p:spTree>
    <p:extLst>
      <p:ext uri="{BB962C8B-B14F-4D97-AF65-F5344CB8AC3E}">
        <p14:creationId xmlns:p14="http://schemas.microsoft.com/office/powerpoint/2010/main" val="1308953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FD3705-61A8-5B4B-AB79-0626DE673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Giving Chemotherapy is Not Always the Right Choice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1979D7C-C026-4949-B103-5AAFDEDE2C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9560" y="1985963"/>
            <a:ext cx="5608320" cy="450691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410A8F-3C3D-464E-857A-CDFB3FAF4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5090" y="217614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Multiple studies in lung cancer demonstrating poor survival in patients with performance status of 3 or 4 (&lt;3 months)</a:t>
            </a:r>
          </a:p>
          <a:p>
            <a:r>
              <a:rPr lang="en-US" dirty="0"/>
              <a:t>Chemotherapy in general takes 1-2 months to work</a:t>
            </a:r>
          </a:p>
          <a:p>
            <a:r>
              <a:rPr lang="en-US" dirty="0"/>
              <a:t>Chemotherapy in patients that are too weak or frail may cause harm and lead to earlier death</a:t>
            </a:r>
          </a:p>
          <a:p>
            <a:r>
              <a:rPr lang="en-US" dirty="0"/>
              <a:t>Standard of care is best supportive care and palliative care/hospice</a:t>
            </a:r>
          </a:p>
        </p:txBody>
      </p:sp>
    </p:spTree>
    <p:extLst>
      <p:ext uri="{BB962C8B-B14F-4D97-AF65-F5344CB8AC3E}">
        <p14:creationId xmlns:p14="http://schemas.microsoft.com/office/powerpoint/2010/main" val="3026775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A4010C-8883-C847-BD1D-D577E7D02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160" y="2429412"/>
            <a:ext cx="7595616" cy="389518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006AD75-35FC-0848-8410-6622E0147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the diagnosis?</a:t>
            </a:r>
          </a:p>
        </p:txBody>
      </p:sp>
    </p:spTree>
    <p:extLst>
      <p:ext uri="{BB962C8B-B14F-4D97-AF65-F5344CB8AC3E}">
        <p14:creationId xmlns:p14="http://schemas.microsoft.com/office/powerpoint/2010/main" val="374848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4860-E24F-004B-A58C-1EF9A4B6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Horner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3A89-4142-4949-AE55-A80CDCC13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569" y="1932500"/>
            <a:ext cx="5181600" cy="4351338"/>
          </a:xfrm>
        </p:spPr>
        <p:txBody>
          <a:bodyPr/>
          <a:lstStyle/>
          <a:p>
            <a:r>
              <a:rPr lang="en-US" dirty="0"/>
              <a:t>Clinical triad = miosis, ptosis, anhidrosis</a:t>
            </a:r>
          </a:p>
          <a:p>
            <a:r>
              <a:rPr lang="en-US" dirty="0"/>
              <a:t>Multiple possible etiologies but may be caused by apical lung cancer compressing sympathetic nerve roots (Pancoast Tumor)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669B37-AADE-294C-8EA1-FCCD70BB00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5237" y="1690688"/>
            <a:ext cx="5328634" cy="48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96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58AB5B-CBA6-874D-B7E8-418472E8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the Diagnosis?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E000B7-4F83-094B-A7B4-7C86AA9DB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40" y="1691640"/>
            <a:ext cx="8128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47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8D60-133C-5F48-B3E3-5978C132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SVC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F6EC6-DB59-F24E-9349-CC3C7A2F95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Tumor compressing SVC causing increased venous pressure in head and upper extremities</a:t>
            </a:r>
          </a:p>
          <a:p>
            <a:r>
              <a:rPr lang="en-US" dirty="0"/>
              <a:t>Most common in small cell lung cancer and squamous cell carcinoma</a:t>
            </a:r>
          </a:p>
          <a:p>
            <a:r>
              <a:rPr lang="en-US" dirty="0" err="1"/>
              <a:t>Pembertons</a:t>
            </a:r>
            <a:r>
              <a:rPr lang="en-US" dirty="0"/>
              <a:t> sign = raise arms and head becomes more plethoric and swollen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0D8C31-BAA8-5E46-90EB-7D3EAB6663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2550" y="2083594"/>
            <a:ext cx="46609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15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79A3-08B0-144B-8478-E7B98E874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the diagnosis?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95A693-5ED2-1848-A07D-E835F5E04F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17273"/>
            <a:ext cx="6424002" cy="417560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4B7749-F95B-4344-B6D5-7E7248F9DF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96860" y="1801953"/>
            <a:ext cx="3289300" cy="49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03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676B09-CB5B-3C40-96FC-22C3C388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Hypertrophic Osteoarthropathy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9C73B-19E1-0140-BD6C-A5644EFC6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Syndrome characterized by abnormal proliferation of bone and skin at distal extremities</a:t>
            </a:r>
          </a:p>
          <a:p>
            <a:r>
              <a:rPr lang="en-US" dirty="0"/>
              <a:t>Dramatic clubbing and </a:t>
            </a:r>
            <a:r>
              <a:rPr lang="en-US" dirty="0" err="1"/>
              <a:t>periostosis</a:t>
            </a:r>
            <a:r>
              <a:rPr lang="en-US" dirty="0"/>
              <a:t> of tubular bones (classically along tibia)</a:t>
            </a:r>
          </a:p>
          <a:p>
            <a:r>
              <a:rPr lang="en-US" dirty="0"/>
              <a:t>Often have severe pain along affected bony area</a:t>
            </a:r>
          </a:p>
          <a:p>
            <a:r>
              <a:rPr lang="en-US" dirty="0"/>
              <a:t>Lung cancer is the most common cause</a:t>
            </a:r>
          </a:p>
        </p:txBody>
      </p:sp>
    </p:spTree>
    <p:extLst>
      <p:ext uri="{BB962C8B-B14F-4D97-AF65-F5344CB8AC3E}">
        <p14:creationId xmlns:p14="http://schemas.microsoft.com/office/powerpoint/2010/main" val="657338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1966-1D62-8146-9FEC-8539FE56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Answers to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427742-D536-5545-843A-BF77F6D4B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 # 1 = C.  </a:t>
            </a:r>
            <a:r>
              <a:rPr lang="en-US" sz="1800" dirty="0"/>
              <a:t>(Patient meets new criteria for low dose CT screening)</a:t>
            </a:r>
          </a:p>
          <a:p>
            <a:r>
              <a:rPr lang="en-US" dirty="0"/>
              <a:t>Question # 2 = E.  </a:t>
            </a:r>
            <a:r>
              <a:rPr lang="en-US" sz="1800" dirty="0"/>
              <a:t>(Stereotactic radiation potentially curative, PFTs too bad for surgery)</a:t>
            </a:r>
            <a:endParaRPr lang="en-US" dirty="0"/>
          </a:p>
          <a:p>
            <a:r>
              <a:rPr lang="en-US" dirty="0"/>
              <a:t>Question # 3 = D.</a:t>
            </a:r>
            <a:r>
              <a:rPr lang="en-US" sz="1800" dirty="0"/>
              <a:t>   (Treat with ALK targeted therapy which in this case is </a:t>
            </a:r>
            <a:r>
              <a:rPr lang="en-US" sz="1800" dirty="0" err="1"/>
              <a:t>alectanib</a:t>
            </a:r>
            <a:r>
              <a:rPr lang="en-US" sz="1800" dirty="0"/>
              <a:t>)</a:t>
            </a:r>
          </a:p>
          <a:p>
            <a:r>
              <a:rPr lang="en-US" dirty="0"/>
              <a:t>Question # 4 = B.  </a:t>
            </a:r>
            <a:r>
              <a:rPr lang="en-US" sz="1800" dirty="0"/>
              <a:t>(Treat limited stage small cell lung cancer with chemoradiation)</a:t>
            </a:r>
          </a:p>
          <a:p>
            <a:r>
              <a:rPr lang="en-US" dirty="0"/>
              <a:t>Question # 5 = A.  </a:t>
            </a:r>
            <a:r>
              <a:rPr lang="en-US" sz="1800" dirty="0"/>
              <a:t>(Referral to hospice, ECOG 4 and too frail for chemotherapy)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29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7EEF88E-81CE-F743-9966-0E26AEB22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38" y="1238864"/>
            <a:ext cx="4638394" cy="68580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Banner MD Anderson</a:t>
            </a:r>
            <a:br>
              <a:rPr lang="en-US" sz="3600" b="1" dirty="0"/>
            </a:br>
            <a:r>
              <a:rPr lang="en-US" sz="3600" b="1" dirty="0"/>
              <a:t>Central Phoenix Campus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359F33-5BA6-7B40-BB76-7FFCFB0AB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628" y="992187"/>
            <a:ext cx="6172200" cy="4873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DA9586-9656-A647-B6CF-931933879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2000" dirty="0"/>
              <a:t>David Paul, MD</a:t>
            </a:r>
          </a:p>
          <a:p>
            <a:r>
              <a:rPr lang="en-US" sz="2000" dirty="0" err="1"/>
              <a:t>Sucai</a:t>
            </a:r>
            <a:r>
              <a:rPr lang="en-US" sz="2000" dirty="0"/>
              <a:t> Bi, MD</a:t>
            </a:r>
          </a:p>
          <a:p>
            <a:r>
              <a:rPr lang="en-US" sz="2000" dirty="0"/>
              <a:t>Todd Erickson, MD</a:t>
            </a:r>
          </a:p>
          <a:p>
            <a:r>
              <a:rPr lang="en-US" sz="2000" dirty="0"/>
              <a:t>Sunil </a:t>
            </a:r>
            <a:r>
              <a:rPr lang="en-US" sz="2000" dirty="0" err="1"/>
              <a:t>Tulpule</a:t>
            </a:r>
            <a:r>
              <a:rPr lang="en-US" sz="2000" dirty="0"/>
              <a:t>, MD</a:t>
            </a:r>
          </a:p>
          <a:p>
            <a:r>
              <a:rPr lang="en-US" sz="2000" dirty="0"/>
              <a:t>Smitha </a:t>
            </a:r>
            <a:r>
              <a:rPr lang="en-US" sz="2000" dirty="0" err="1"/>
              <a:t>Sagaram</a:t>
            </a:r>
            <a:r>
              <a:rPr lang="en-US" sz="2000" dirty="0"/>
              <a:t>, MD</a:t>
            </a:r>
          </a:p>
          <a:p>
            <a:r>
              <a:rPr lang="en-US" sz="2000" dirty="0"/>
              <a:t>John Roller, MD</a:t>
            </a:r>
          </a:p>
          <a:p>
            <a:r>
              <a:rPr lang="en-US" sz="2000" dirty="0"/>
              <a:t>Curtis Lacy, MD (Inpatient)</a:t>
            </a:r>
          </a:p>
          <a:p>
            <a:r>
              <a:rPr lang="en-US" sz="2000" dirty="0"/>
              <a:t>Melissa Yap, NP</a:t>
            </a:r>
          </a:p>
          <a:p>
            <a:r>
              <a:rPr lang="en-US" sz="2000"/>
              <a:t>Sara </a:t>
            </a:r>
            <a:r>
              <a:rPr lang="en-US" sz="2000" dirty="0" err="1"/>
              <a:t>Lindebak</a:t>
            </a:r>
            <a:r>
              <a:rPr lang="en-US" sz="2000" dirty="0"/>
              <a:t>, NP</a:t>
            </a:r>
          </a:p>
          <a:p>
            <a:r>
              <a:rPr lang="en-US" sz="2000" dirty="0" err="1"/>
              <a:t>Deesha</a:t>
            </a:r>
            <a:r>
              <a:rPr lang="en-US" sz="2000" dirty="0"/>
              <a:t> Parmar, PA</a:t>
            </a:r>
          </a:p>
          <a:p>
            <a:endParaRPr lang="en-US" sz="2000" dirty="0"/>
          </a:p>
        </p:txBody>
      </p:sp>
      <p:pic>
        <p:nvPicPr>
          <p:cNvPr id="7" name="Picture 6" descr="A large building&#10;&#10;Description automatically generated">
            <a:extLst>
              <a:ext uri="{FF2B5EF4-FFF2-40B4-BE49-F238E27FC236}">
                <a16:creationId xmlns:a16="http://schemas.microsoft.com/office/drawing/2014/main" id="{F44A6E12-32F4-D942-A1D4-6A736FF8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53924" y="950012"/>
            <a:ext cx="6650143" cy="498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15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reeform 2">
            <a:extLst>
              <a:ext uri="{FF2B5EF4-FFF2-40B4-BE49-F238E27FC236}">
                <a16:creationId xmlns:a16="http://schemas.microsoft.com/office/drawing/2014/main" id="{D35AFE60-6910-9C4A-BEAD-33EE209D59CE}"/>
              </a:ext>
            </a:extLst>
          </p:cNvPr>
          <p:cNvSpPr>
            <a:spLocks/>
          </p:cNvSpPr>
          <p:nvPr/>
        </p:nvSpPr>
        <p:spPr bwMode="auto">
          <a:xfrm>
            <a:off x="4456113" y="2386014"/>
            <a:ext cx="3124200" cy="2663825"/>
          </a:xfrm>
          <a:custGeom>
            <a:avLst/>
            <a:gdLst>
              <a:gd name="T0" fmla="*/ 0 w 2552"/>
              <a:gd name="T1" fmla="*/ 0 h 1736"/>
              <a:gd name="T2" fmla="*/ 36 w 2552"/>
              <a:gd name="T3" fmla="*/ 16 h 1736"/>
              <a:gd name="T4" fmla="*/ 76 w 2552"/>
              <a:gd name="T5" fmla="*/ 88 h 1736"/>
              <a:gd name="T6" fmla="*/ 108 w 2552"/>
              <a:gd name="T7" fmla="*/ 116 h 1736"/>
              <a:gd name="T8" fmla="*/ 140 w 2552"/>
              <a:gd name="T9" fmla="*/ 180 h 1736"/>
              <a:gd name="T10" fmla="*/ 168 w 2552"/>
              <a:gd name="T11" fmla="*/ 236 h 1736"/>
              <a:gd name="T12" fmla="*/ 196 w 2552"/>
              <a:gd name="T13" fmla="*/ 292 h 1736"/>
              <a:gd name="T14" fmla="*/ 220 w 2552"/>
              <a:gd name="T15" fmla="*/ 368 h 1736"/>
              <a:gd name="T16" fmla="*/ 244 w 2552"/>
              <a:gd name="T17" fmla="*/ 388 h 1736"/>
              <a:gd name="T18" fmla="*/ 292 w 2552"/>
              <a:gd name="T19" fmla="*/ 416 h 1736"/>
              <a:gd name="T20" fmla="*/ 320 w 2552"/>
              <a:gd name="T21" fmla="*/ 428 h 1736"/>
              <a:gd name="T22" fmla="*/ 328 w 2552"/>
              <a:gd name="T23" fmla="*/ 472 h 1736"/>
              <a:gd name="T24" fmla="*/ 352 w 2552"/>
              <a:gd name="T25" fmla="*/ 484 h 1736"/>
              <a:gd name="T26" fmla="*/ 400 w 2552"/>
              <a:gd name="T27" fmla="*/ 516 h 1736"/>
              <a:gd name="T28" fmla="*/ 428 w 2552"/>
              <a:gd name="T29" fmla="*/ 520 h 1736"/>
              <a:gd name="T30" fmla="*/ 456 w 2552"/>
              <a:gd name="T31" fmla="*/ 584 h 1736"/>
              <a:gd name="T32" fmla="*/ 468 w 2552"/>
              <a:gd name="T33" fmla="*/ 624 h 1736"/>
              <a:gd name="T34" fmla="*/ 516 w 2552"/>
              <a:gd name="T35" fmla="*/ 640 h 1736"/>
              <a:gd name="T36" fmla="*/ 528 w 2552"/>
              <a:gd name="T37" fmla="*/ 692 h 1736"/>
              <a:gd name="T38" fmla="*/ 568 w 2552"/>
              <a:gd name="T39" fmla="*/ 724 h 1736"/>
              <a:gd name="T40" fmla="*/ 604 w 2552"/>
              <a:gd name="T41" fmla="*/ 776 h 1736"/>
              <a:gd name="T42" fmla="*/ 660 w 2552"/>
              <a:gd name="T43" fmla="*/ 864 h 1736"/>
              <a:gd name="T44" fmla="*/ 692 w 2552"/>
              <a:gd name="T45" fmla="*/ 896 h 1736"/>
              <a:gd name="T46" fmla="*/ 712 w 2552"/>
              <a:gd name="T47" fmla="*/ 936 h 1736"/>
              <a:gd name="T48" fmla="*/ 760 w 2552"/>
              <a:gd name="T49" fmla="*/ 1020 h 1736"/>
              <a:gd name="T50" fmla="*/ 812 w 2552"/>
              <a:gd name="T51" fmla="*/ 1028 h 1736"/>
              <a:gd name="T52" fmla="*/ 816 w 2552"/>
              <a:gd name="T53" fmla="*/ 1056 h 1736"/>
              <a:gd name="T54" fmla="*/ 864 w 2552"/>
              <a:gd name="T55" fmla="*/ 1076 h 1736"/>
              <a:gd name="T56" fmla="*/ 888 w 2552"/>
              <a:gd name="T57" fmla="*/ 1116 h 1736"/>
              <a:gd name="T58" fmla="*/ 924 w 2552"/>
              <a:gd name="T59" fmla="*/ 1152 h 1736"/>
              <a:gd name="T60" fmla="*/ 976 w 2552"/>
              <a:gd name="T61" fmla="*/ 1160 h 1736"/>
              <a:gd name="T62" fmla="*/ 988 w 2552"/>
              <a:gd name="T63" fmla="*/ 1184 h 1736"/>
              <a:gd name="T64" fmla="*/ 996 w 2552"/>
              <a:gd name="T65" fmla="*/ 1224 h 1736"/>
              <a:gd name="T66" fmla="*/ 1016 w 2552"/>
              <a:gd name="T67" fmla="*/ 1240 h 1736"/>
              <a:gd name="T68" fmla="*/ 1064 w 2552"/>
              <a:gd name="T69" fmla="*/ 1268 h 1736"/>
              <a:gd name="T70" fmla="*/ 1132 w 2552"/>
              <a:gd name="T71" fmla="*/ 1312 h 1736"/>
              <a:gd name="T72" fmla="*/ 1172 w 2552"/>
              <a:gd name="T73" fmla="*/ 1328 h 1736"/>
              <a:gd name="T74" fmla="*/ 1188 w 2552"/>
              <a:gd name="T75" fmla="*/ 1388 h 1736"/>
              <a:gd name="T76" fmla="*/ 1252 w 2552"/>
              <a:gd name="T77" fmla="*/ 1388 h 1736"/>
              <a:gd name="T78" fmla="*/ 1280 w 2552"/>
              <a:gd name="T79" fmla="*/ 1416 h 1736"/>
              <a:gd name="T80" fmla="*/ 1300 w 2552"/>
              <a:gd name="T81" fmla="*/ 1440 h 1736"/>
              <a:gd name="T82" fmla="*/ 1316 w 2552"/>
              <a:gd name="T83" fmla="*/ 1472 h 1736"/>
              <a:gd name="T84" fmla="*/ 1376 w 2552"/>
              <a:gd name="T85" fmla="*/ 1476 h 1736"/>
              <a:gd name="T86" fmla="*/ 1428 w 2552"/>
              <a:gd name="T87" fmla="*/ 1484 h 1736"/>
              <a:gd name="T88" fmla="*/ 1488 w 2552"/>
              <a:gd name="T89" fmla="*/ 1504 h 1736"/>
              <a:gd name="T90" fmla="*/ 1576 w 2552"/>
              <a:gd name="T91" fmla="*/ 1500 h 1736"/>
              <a:gd name="T92" fmla="*/ 1600 w 2552"/>
              <a:gd name="T93" fmla="*/ 1516 h 1736"/>
              <a:gd name="T94" fmla="*/ 1632 w 2552"/>
              <a:gd name="T95" fmla="*/ 1524 h 1736"/>
              <a:gd name="T96" fmla="*/ 1668 w 2552"/>
              <a:gd name="T97" fmla="*/ 1532 h 1736"/>
              <a:gd name="T98" fmla="*/ 1700 w 2552"/>
              <a:gd name="T99" fmla="*/ 1548 h 1736"/>
              <a:gd name="T100" fmla="*/ 1776 w 2552"/>
              <a:gd name="T101" fmla="*/ 1548 h 1736"/>
              <a:gd name="T102" fmla="*/ 1816 w 2552"/>
              <a:gd name="T103" fmla="*/ 1560 h 1736"/>
              <a:gd name="T104" fmla="*/ 1860 w 2552"/>
              <a:gd name="T105" fmla="*/ 1580 h 1736"/>
              <a:gd name="T106" fmla="*/ 1916 w 2552"/>
              <a:gd name="T107" fmla="*/ 1620 h 1736"/>
              <a:gd name="T108" fmla="*/ 2000 w 2552"/>
              <a:gd name="T109" fmla="*/ 1620 h 1736"/>
              <a:gd name="T110" fmla="*/ 2064 w 2552"/>
              <a:gd name="T111" fmla="*/ 1632 h 1736"/>
              <a:gd name="T112" fmla="*/ 2172 w 2552"/>
              <a:gd name="T113" fmla="*/ 1640 h 1736"/>
              <a:gd name="T114" fmla="*/ 2192 w 2552"/>
              <a:gd name="T115" fmla="*/ 1696 h 1736"/>
              <a:gd name="T116" fmla="*/ 2256 w 2552"/>
              <a:gd name="T117" fmla="*/ 1724 h 1736"/>
              <a:gd name="T118" fmla="*/ 2304 w 2552"/>
              <a:gd name="T119" fmla="*/ 1724 h 1736"/>
              <a:gd name="T120" fmla="*/ 2552 w 2552"/>
              <a:gd name="T121" fmla="*/ 1736 h 17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52"/>
              <a:gd name="T184" fmla="*/ 0 h 1736"/>
              <a:gd name="T185" fmla="*/ 2552 w 2552"/>
              <a:gd name="T186" fmla="*/ 1736 h 17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52" h="1736">
                <a:moveTo>
                  <a:pt x="0" y="0"/>
                </a:moveTo>
                <a:lnTo>
                  <a:pt x="36" y="16"/>
                </a:lnTo>
                <a:lnTo>
                  <a:pt x="76" y="88"/>
                </a:lnTo>
                <a:lnTo>
                  <a:pt x="108" y="116"/>
                </a:lnTo>
                <a:lnTo>
                  <a:pt x="140" y="180"/>
                </a:lnTo>
                <a:lnTo>
                  <a:pt x="168" y="236"/>
                </a:lnTo>
                <a:lnTo>
                  <a:pt x="196" y="292"/>
                </a:lnTo>
                <a:lnTo>
                  <a:pt x="220" y="368"/>
                </a:lnTo>
                <a:lnTo>
                  <a:pt x="244" y="388"/>
                </a:lnTo>
                <a:lnTo>
                  <a:pt x="292" y="416"/>
                </a:lnTo>
                <a:lnTo>
                  <a:pt x="320" y="428"/>
                </a:lnTo>
                <a:lnTo>
                  <a:pt x="328" y="472"/>
                </a:lnTo>
                <a:lnTo>
                  <a:pt x="352" y="484"/>
                </a:lnTo>
                <a:lnTo>
                  <a:pt x="400" y="516"/>
                </a:lnTo>
                <a:lnTo>
                  <a:pt x="428" y="520"/>
                </a:lnTo>
                <a:lnTo>
                  <a:pt x="456" y="584"/>
                </a:lnTo>
                <a:lnTo>
                  <a:pt x="468" y="624"/>
                </a:lnTo>
                <a:lnTo>
                  <a:pt x="516" y="640"/>
                </a:lnTo>
                <a:lnTo>
                  <a:pt x="528" y="692"/>
                </a:lnTo>
                <a:lnTo>
                  <a:pt x="568" y="724"/>
                </a:lnTo>
                <a:lnTo>
                  <a:pt x="604" y="776"/>
                </a:lnTo>
                <a:lnTo>
                  <a:pt x="660" y="864"/>
                </a:lnTo>
                <a:lnTo>
                  <a:pt x="692" y="896"/>
                </a:lnTo>
                <a:lnTo>
                  <a:pt x="712" y="936"/>
                </a:lnTo>
                <a:lnTo>
                  <a:pt x="760" y="1020"/>
                </a:lnTo>
                <a:lnTo>
                  <a:pt x="812" y="1028"/>
                </a:lnTo>
                <a:lnTo>
                  <a:pt x="816" y="1056"/>
                </a:lnTo>
                <a:lnTo>
                  <a:pt x="864" y="1076"/>
                </a:lnTo>
                <a:lnTo>
                  <a:pt x="888" y="1116"/>
                </a:lnTo>
                <a:lnTo>
                  <a:pt x="924" y="1152"/>
                </a:lnTo>
                <a:lnTo>
                  <a:pt x="976" y="1160"/>
                </a:lnTo>
                <a:lnTo>
                  <a:pt x="988" y="1184"/>
                </a:lnTo>
                <a:lnTo>
                  <a:pt x="996" y="1224"/>
                </a:lnTo>
                <a:lnTo>
                  <a:pt x="1016" y="1240"/>
                </a:lnTo>
                <a:lnTo>
                  <a:pt x="1064" y="1268"/>
                </a:lnTo>
                <a:lnTo>
                  <a:pt x="1132" y="1312"/>
                </a:lnTo>
                <a:lnTo>
                  <a:pt x="1172" y="1328"/>
                </a:lnTo>
                <a:lnTo>
                  <a:pt x="1188" y="1388"/>
                </a:lnTo>
                <a:lnTo>
                  <a:pt x="1252" y="1388"/>
                </a:lnTo>
                <a:lnTo>
                  <a:pt x="1280" y="1416"/>
                </a:lnTo>
                <a:lnTo>
                  <a:pt x="1300" y="1440"/>
                </a:lnTo>
                <a:lnTo>
                  <a:pt x="1316" y="1472"/>
                </a:lnTo>
                <a:lnTo>
                  <a:pt x="1376" y="1476"/>
                </a:lnTo>
                <a:lnTo>
                  <a:pt x="1428" y="1484"/>
                </a:lnTo>
                <a:lnTo>
                  <a:pt x="1488" y="1504"/>
                </a:lnTo>
                <a:lnTo>
                  <a:pt x="1576" y="1500"/>
                </a:lnTo>
                <a:lnTo>
                  <a:pt x="1600" y="1516"/>
                </a:lnTo>
                <a:lnTo>
                  <a:pt x="1632" y="1524"/>
                </a:lnTo>
                <a:lnTo>
                  <a:pt x="1668" y="1532"/>
                </a:lnTo>
                <a:lnTo>
                  <a:pt x="1700" y="1548"/>
                </a:lnTo>
                <a:lnTo>
                  <a:pt x="1776" y="1548"/>
                </a:lnTo>
                <a:lnTo>
                  <a:pt x="1816" y="1560"/>
                </a:lnTo>
                <a:lnTo>
                  <a:pt x="1860" y="1580"/>
                </a:lnTo>
                <a:lnTo>
                  <a:pt x="1916" y="1620"/>
                </a:lnTo>
                <a:lnTo>
                  <a:pt x="2000" y="1620"/>
                </a:lnTo>
                <a:lnTo>
                  <a:pt x="2064" y="1632"/>
                </a:lnTo>
                <a:lnTo>
                  <a:pt x="2172" y="1640"/>
                </a:lnTo>
                <a:lnTo>
                  <a:pt x="2192" y="1696"/>
                </a:lnTo>
                <a:lnTo>
                  <a:pt x="2256" y="1724"/>
                </a:lnTo>
                <a:lnTo>
                  <a:pt x="2304" y="1724"/>
                </a:lnTo>
                <a:lnTo>
                  <a:pt x="2552" y="1736"/>
                </a:lnTo>
              </a:path>
            </a:pathLst>
          </a:custGeom>
          <a:noFill/>
          <a:ln w="25400" cap="rnd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6323" name="Freeform 3">
            <a:extLst>
              <a:ext uri="{FF2B5EF4-FFF2-40B4-BE49-F238E27FC236}">
                <a16:creationId xmlns:a16="http://schemas.microsoft.com/office/drawing/2014/main" id="{7D3BD38C-25E3-2246-9C46-D51329504C7A}"/>
              </a:ext>
            </a:extLst>
          </p:cNvPr>
          <p:cNvSpPr>
            <a:spLocks/>
          </p:cNvSpPr>
          <p:nvPr/>
        </p:nvSpPr>
        <p:spPr bwMode="auto">
          <a:xfrm>
            <a:off x="4451351" y="2386014"/>
            <a:ext cx="3795713" cy="2865437"/>
          </a:xfrm>
          <a:custGeom>
            <a:avLst/>
            <a:gdLst>
              <a:gd name="T0" fmla="*/ 0 w 3100"/>
              <a:gd name="T1" fmla="*/ 0 h 1868"/>
              <a:gd name="T2" fmla="*/ 76 w 3100"/>
              <a:gd name="T3" fmla="*/ 72 h 1868"/>
              <a:gd name="T4" fmla="*/ 152 w 3100"/>
              <a:gd name="T5" fmla="*/ 156 h 1868"/>
              <a:gd name="T6" fmla="*/ 212 w 3100"/>
              <a:gd name="T7" fmla="*/ 236 h 1868"/>
              <a:gd name="T8" fmla="*/ 236 w 3100"/>
              <a:gd name="T9" fmla="*/ 244 h 1868"/>
              <a:gd name="T10" fmla="*/ 268 w 3100"/>
              <a:gd name="T11" fmla="*/ 356 h 1868"/>
              <a:gd name="T12" fmla="*/ 308 w 3100"/>
              <a:gd name="T13" fmla="*/ 380 h 1868"/>
              <a:gd name="T14" fmla="*/ 340 w 3100"/>
              <a:gd name="T15" fmla="*/ 444 h 1868"/>
              <a:gd name="T16" fmla="*/ 396 w 3100"/>
              <a:gd name="T17" fmla="*/ 532 h 1868"/>
              <a:gd name="T18" fmla="*/ 444 w 3100"/>
              <a:gd name="T19" fmla="*/ 620 h 1868"/>
              <a:gd name="T20" fmla="*/ 492 w 3100"/>
              <a:gd name="T21" fmla="*/ 676 h 1868"/>
              <a:gd name="T22" fmla="*/ 524 w 3100"/>
              <a:gd name="T23" fmla="*/ 716 h 1868"/>
              <a:gd name="T24" fmla="*/ 568 w 3100"/>
              <a:gd name="T25" fmla="*/ 760 h 1868"/>
              <a:gd name="T26" fmla="*/ 608 w 3100"/>
              <a:gd name="T27" fmla="*/ 808 h 1868"/>
              <a:gd name="T28" fmla="*/ 688 w 3100"/>
              <a:gd name="T29" fmla="*/ 884 h 1868"/>
              <a:gd name="T30" fmla="*/ 780 w 3100"/>
              <a:gd name="T31" fmla="*/ 972 h 1868"/>
              <a:gd name="T32" fmla="*/ 808 w 3100"/>
              <a:gd name="T33" fmla="*/ 1040 h 1868"/>
              <a:gd name="T34" fmla="*/ 876 w 3100"/>
              <a:gd name="T35" fmla="*/ 1092 h 1868"/>
              <a:gd name="T36" fmla="*/ 924 w 3100"/>
              <a:gd name="T37" fmla="*/ 1148 h 1868"/>
              <a:gd name="T38" fmla="*/ 972 w 3100"/>
              <a:gd name="T39" fmla="*/ 1220 h 1868"/>
              <a:gd name="T40" fmla="*/ 1004 w 3100"/>
              <a:gd name="T41" fmla="*/ 1284 h 1868"/>
              <a:gd name="T42" fmla="*/ 1100 w 3100"/>
              <a:gd name="T43" fmla="*/ 1300 h 1868"/>
              <a:gd name="T44" fmla="*/ 1232 w 3100"/>
              <a:gd name="T45" fmla="*/ 1364 h 1868"/>
              <a:gd name="T46" fmla="*/ 1288 w 3100"/>
              <a:gd name="T47" fmla="*/ 1416 h 1868"/>
              <a:gd name="T48" fmla="*/ 1340 w 3100"/>
              <a:gd name="T49" fmla="*/ 1472 h 1868"/>
              <a:gd name="T50" fmla="*/ 1404 w 3100"/>
              <a:gd name="T51" fmla="*/ 1480 h 1868"/>
              <a:gd name="T52" fmla="*/ 1488 w 3100"/>
              <a:gd name="T53" fmla="*/ 1544 h 1868"/>
              <a:gd name="T54" fmla="*/ 1592 w 3100"/>
              <a:gd name="T55" fmla="*/ 1588 h 1868"/>
              <a:gd name="T56" fmla="*/ 1700 w 3100"/>
              <a:gd name="T57" fmla="*/ 1620 h 1868"/>
              <a:gd name="T58" fmla="*/ 1800 w 3100"/>
              <a:gd name="T59" fmla="*/ 1652 h 1868"/>
              <a:gd name="T60" fmla="*/ 2060 w 3100"/>
              <a:gd name="T61" fmla="*/ 1656 h 1868"/>
              <a:gd name="T62" fmla="*/ 2080 w 3100"/>
              <a:gd name="T63" fmla="*/ 1688 h 1868"/>
              <a:gd name="T64" fmla="*/ 2132 w 3100"/>
              <a:gd name="T65" fmla="*/ 1688 h 1868"/>
              <a:gd name="T66" fmla="*/ 2136 w 3100"/>
              <a:gd name="T67" fmla="*/ 1736 h 1868"/>
              <a:gd name="T68" fmla="*/ 2184 w 3100"/>
              <a:gd name="T69" fmla="*/ 1736 h 1868"/>
              <a:gd name="T70" fmla="*/ 2228 w 3100"/>
              <a:gd name="T71" fmla="*/ 1752 h 1868"/>
              <a:gd name="T72" fmla="*/ 2272 w 3100"/>
              <a:gd name="T73" fmla="*/ 1768 h 1868"/>
              <a:gd name="T74" fmla="*/ 2564 w 3100"/>
              <a:gd name="T75" fmla="*/ 1780 h 1868"/>
              <a:gd name="T76" fmla="*/ 2688 w 3100"/>
              <a:gd name="T77" fmla="*/ 1793 h 1868"/>
              <a:gd name="T78" fmla="*/ 2972 w 3100"/>
              <a:gd name="T79" fmla="*/ 1808 h 1868"/>
              <a:gd name="T80" fmla="*/ 2972 w 3100"/>
              <a:gd name="T81" fmla="*/ 1840 h 1868"/>
              <a:gd name="T82" fmla="*/ 3004 w 3100"/>
              <a:gd name="T83" fmla="*/ 1840 h 1868"/>
              <a:gd name="T84" fmla="*/ 3004 w 3100"/>
              <a:gd name="T85" fmla="*/ 1868 h 1868"/>
              <a:gd name="T86" fmla="*/ 3100 w 3100"/>
              <a:gd name="T87" fmla="*/ 1868 h 186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100"/>
              <a:gd name="T133" fmla="*/ 0 h 1868"/>
              <a:gd name="T134" fmla="*/ 3100 w 3100"/>
              <a:gd name="T135" fmla="*/ 1868 h 186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100" h="1868">
                <a:moveTo>
                  <a:pt x="0" y="0"/>
                </a:moveTo>
                <a:lnTo>
                  <a:pt x="76" y="72"/>
                </a:lnTo>
                <a:lnTo>
                  <a:pt x="152" y="156"/>
                </a:lnTo>
                <a:lnTo>
                  <a:pt x="212" y="236"/>
                </a:lnTo>
                <a:lnTo>
                  <a:pt x="236" y="244"/>
                </a:lnTo>
                <a:lnTo>
                  <a:pt x="268" y="356"/>
                </a:lnTo>
                <a:lnTo>
                  <a:pt x="308" y="380"/>
                </a:lnTo>
                <a:lnTo>
                  <a:pt x="340" y="444"/>
                </a:lnTo>
                <a:lnTo>
                  <a:pt x="396" y="532"/>
                </a:lnTo>
                <a:lnTo>
                  <a:pt x="444" y="620"/>
                </a:lnTo>
                <a:lnTo>
                  <a:pt x="492" y="676"/>
                </a:lnTo>
                <a:lnTo>
                  <a:pt x="524" y="716"/>
                </a:lnTo>
                <a:lnTo>
                  <a:pt x="568" y="760"/>
                </a:lnTo>
                <a:lnTo>
                  <a:pt x="608" y="808"/>
                </a:lnTo>
                <a:lnTo>
                  <a:pt x="688" y="884"/>
                </a:lnTo>
                <a:lnTo>
                  <a:pt x="780" y="972"/>
                </a:lnTo>
                <a:lnTo>
                  <a:pt x="808" y="1040"/>
                </a:lnTo>
                <a:lnTo>
                  <a:pt x="876" y="1092"/>
                </a:lnTo>
                <a:lnTo>
                  <a:pt x="924" y="1148"/>
                </a:lnTo>
                <a:lnTo>
                  <a:pt x="972" y="1220"/>
                </a:lnTo>
                <a:lnTo>
                  <a:pt x="1004" y="1284"/>
                </a:lnTo>
                <a:lnTo>
                  <a:pt x="1100" y="1300"/>
                </a:lnTo>
                <a:lnTo>
                  <a:pt x="1232" y="1364"/>
                </a:lnTo>
                <a:lnTo>
                  <a:pt x="1288" y="1416"/>
                </a:lnTo>
                <a:lnTo>
                  <a:pt x="1340" y="1472"/>
                </a:lnTo>
                <a:lnTo>
                  <a:pt x="1404" y="1480"/>
                </a:lnTo>
                <a:lnTo>
                  <a:pt x="1488" y="1544"/>
                </a:lnTo>
                <a:lnTo>
                  <a:pt x="1592" y="1588"/>
                </a:lnTo>
                <a:lnTo>
                  <a:pt x="1700" y="1620"/>
                </a:lnTo>
                <a:lnTo>
                  <a:pt x="1800" y="1652"/>
                </a:lnTo>
                <a:lnTo>
                  <a:pt x="2060" y="1656"/>
                </a:lnTo>
                <a:lnTo>
                  <a:pt x="2080" y="1688"/>
                </a:lnTo>
                <a:lnTo>
                  <a:pt x="2132" y="1688"/>
                </a:lnTo>
                <a:lnTo>
                  <a:pt x="2136" y="1736"/>
                </a:lnTo>
                <a:lnTo>
                  <a:pt x="2184" y="1736"/>
                </a:lnTo>
                <a:lnTo>
                  <a:pt x="2228" y="1752"/>
                </a:lnTo>
                <a:lnTo>
                  <a:pt x="2272" y="1768"/>
                </a:lnTo>
                <a:lnTo>
                  <a:pt x="2564" y="1780"/>
                </a:lnTo>
                <a:lnTo>
                  <a:pt x="2688" y="1793"/>
                </a:lnTo>
                <a:lnTo>
                  <a:pt x="2972" y="1808"/>
                </a:lnTo>
                <a:lnTo>
                  <a:pt x="2972" y="1840"/>
                </a:lnTo>
                <a:lnTo>
                  <a:pt x="3004" y="1840"/>
                </a:lnTo>
                <a:lnTo>
                  <a:pt x="3004" y="1868"/>
                </a:lnTo>
                <a:lnTo>
                  <a:pt x="3100" y="1868"/>
                </a:lnTo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6324" name="Freeform 4">
            <a:extLst>
              <a:ext uri="{FF2B5EF4-FFF2-40B4-BE49-F238E27FC236}">
                <a16:creationId xmlns:a16="http://schemas.microsoft.com/office/drawing/2014/main" id="{13B696D8-DAE2-DA42-9DE0-7CFB8706C189}"/>
              </a:ext>
            </a:extLst>
          </p:cNvPr>
          <p:cNvSpPr>
            <a:spLocks/>
          </p:cNvSpPr>
          <p:nvPr/>
        </p:nvSpPr>
        <p:spPr bwMode="auto">
          <a:xfrm>
            <a:off x="4451350" y="2386013"/>
            <a:ext cx="3786188" cy="2633662"/>
          </a:xfrm>
          <a:custGeom>
            <a:avLst/>
            <a:gdLst>
              <a:gd name="T0" fmla="*/ 0 w 3092"/>
              <a:gd name="T1" fmla="*/ 0 h 1717"/>
              <a:gd name="T2" fmla="*/ 40 w 3092"/>
              <a:gd name="T3" fmla="*/ 8 h 1717"/>
              <a:gd name="T4" fmla="*/ 76 w 3092"/>
              <a:gd name="T5" fmla="*/ 60 h 1717"/>
              <a:gd name="T6" fmla="*/ 104 w 3092"/>
              <a:gd name="T7" fmla="*/ 88 h 1717"/>
              <a:gd name="T8" fmla="*/ 152 w 3092"/>
              <a:gd name="T9" fmla="*/ 128 h 1717"/>
              <a:gd name="T10" fmla="*/ 204 w 3092"/>
              <a:gd name="T11" fmla="*/ 168 h 1717"/>
              <a:gd name="T12" fmla="*/ 256 w 3092"/>
              <a:gd name="T13" fmla="*/ 244 h 1717"/>
              <a:gd name="T14" fmla="*/ 292 w 3092"/>
              <a:gd name="T15" fmla="*/ 244 h 1717"/>
              <a:gd name="T16" fmla="*/ 320 w 3092"/>
              <a:gd name="T17" fmla="*/ 284 h 1717"/>
              <a:gd name="T18" fmla="*/ 340 w 3092"/>
              <a:gd name="T19" fmla="*/ 352 h 1717"/>
              <a:gd name="T20" fmla="*/ 396 w 3092"/>
              <a:gd name="T21" fmla="*/ 380 h 1717"/>
              <a:gd name="T22" fmla="*/ 408 w 3092"/>
              <a:gd name="T23" fmla="*/ 416 h 1717"/>
              <a:gd name="T24" fmla="*/ 436 w 3092"/>
              <a:gd name="T25" fmla="*/ 436 h 1717"/>
              <a:gd name="T26" fmla="*/ 472 w 3092"/>
              <a:gd name="T27" fmla="*/ 516 h 1717"/>
              <a:gd name="T28" fmla="*/ 472 w 3092"/>
              <a:gd name="T29" fmla="*/ 560 h 1717"/>
              <a:gd name="T30" fmla="*/ 516 w 3092"/>
              <a:gd name="T31" fmla="*/ 620 h 1717"/>
              <a:gd name="T32" fmla="*/ 552 w 3092"/>
              <a:gd name="T33" fmla="*/ 652 h 1717"/>
              <a:gd name="T34" fmla="*/ 608 w 3092"/>
              <a:gd name="T35" fmla="*/ 756 h 1717"/>
              <a:gd name="T36" fmla="*/ 660 w 3092"/>
              <a:gd name="T37" fmla="*/ 800 h 1717"/>
              <a:gd name="T38" fmla="*/ 704 w 3092"/>
              <a:gd name="T39" fmla="*/ 832 h 1717"/>
              <a:gd name="T40" fmla="*/ 748 w 3092"/>
              <a:gd name="T41" fmla="*/ 876 h 1717"/>
              <a:gd name="T42" fmla="*/ 764 w 3092"/>
              <a:gd name="T43" fmla="*/ 916 h 1717"/>
              <a:gd name="T44" fmla="*/ 812 w 3092"/>
              <a:gd name="T45" fmla="*/ 916 h 1717"/>
              <a:gd name="T46" fmla="*/ 812 w 3092"/>
              <a:gd name="T47" fmla="*/ 948 h 1717"/>
              <a:gd name="T48" fmla="*/ 836 w 3092"/>
              <a:gd name="T49" fmla="*/ 988 h 1717"/>
              <a:gd name="T50" fmla="*/ 856 w 3092"/>
              <a:gd name="T51" fmla="*/ 1024 h 1717"/>
              <a:gd name="T52" fmla="*/ 912 w 3092"/>
              <a:gd name="T53" fmla="*/ 1064 h 1717"/>
              <a:gd name="T54" fmla="*/ 956 w 3092"/>
              <a:gd name="T55" fmla="*/ 1092 h 1717"/>
              <a:gd name="T56" fmla="*/ 984 w 3092"/>
              <a:gd name="T57" fmla="*/ 1104 h 1717"/>
              <a:gd name="T58" fmla="*/ 988 w 3092"/>
              <a:gd name="T59" fmla="*/ 1136 h 1717"/>
              <a:gd name="T60" fmla="*/ 1028 w 3092"/>
              <a:gd name="T61" fmla="*/ 1168 h 1717"/>
              <a:gd name="T62" fmla="*/ 1096 w 3092"/>
              <a:gd name="T63" fmla="*/ 1160 h 1717"/>
              <a:gd name="T64" fmla="*/ 1152 w 3092"/>
              <a:gd name="T65" fmla="*/ 1220 h 1717"/>
              <a:gd name="T66" fmla="*/ 1228 w 3092"/>
              <a:gd name="T67" fmla="*/ 1236 h 1717"/>
              <a:gd name="T68" fmla="*/ 1240 w 3092"/>
              <a:gd name="T69" fmla="*/ 1260 h 1717"/>
              <a:gd name="T70" fmla="*/ 1284 w 3092"/>
              <a:gd name="T71" fmla="*/ 1272 h 1717"/>
              <a:gd name="T72" fmla="*/ 1292 w 3092"/>
              <a:gd name="T73" fmla="*/ 1296 h 1717"/>
              <a:gd name="T74" fmla="*/ 1332 w 3092"/>
              <a:gd name="T75" fmla="*/ 1316 h 1717"/>
              <a:gd name="T76" fmla="*/ 1360 w 3092"/>
              <a:gd name="T77" fmla="*/ 1316 h 1717"/>
              <a:gd name="T78" fmla="*/ 1376 w 3092"/>
              <a:gd name="T79" fmla="*/ 1348 h 1717"/>
              <a:gd name="T80" fmla="*/ 1412 w 3092"/>
              <a:gd name="T81" fmla="*/ 1360 h 1717"/>
              <a:gd name="T82" fmla="*/ 1444 w 3092"/>
              <a:gd name="T83" fmla="*/ 1380 h 1717"/>
              <a:gd name="T84" fmla="*/ 1476 w 3092"/>
              <a:gd name="T85" fmla="*/ 1404 h 1717"/>
              <a:gd name="T86" fmla="*/ 1508 w 3092"/>
              <a:gd name="T87" fmla="*/ 1432 h 1717"/>
              <a:gd name="T88" fmla="*/ 1528 w 3092"/>
              <a:gd name="T89" fmla="*/ 1448 h 1717"/>
              <a:gd name="T90" fmla="*/ 1572 w 3092"/>
              <a:gd name="T91" fmla="*/ 1464 h 1717"/>
              <a:gd name="T92" fmla="*/ 1624 w 3092"/>
              <a:gd name="T93" fmla="*/ 1468 h 1717"/>
              <a:gd name="T94" fmla="*/ 1648 w 3092"/>
              <a:gd name="T95" fmla="*/ 1500 h 1717"/>
              <a:gd name="T96" fmla="*/ 1704 w 3092"/>
              <a:gd name="T97" fmla="*/ 1524 h 1717"/>
              <a:gd name="T98" fmla="*/ 1764 w 3092"/>
              <a:gd name="T99" fmla="*/ 1544 h 1717"/>
              <a:gd name="T100" fmla="*/ 1796 w 3092"/>
              <a:gd name="T101" fmla="*/ 1556 h 1717"/>
              <a:gd name="T102" fmla="*/ 1912 w 3092"/>
              <a:gd name="T103" fmla="*/ 1580 h 1717"/>
              <a:gd name="T104" fmla="*/ 2140 w 3092"/>
              <a:gd name="T105" fmla="*/ 1580 h 1717"/>
              <a:gd name="T106" fmla="*/ 2176 w 3092"/>
              <a:gd name="T107" fmla="*/ 1596 h 1717"/>
              <a:gd name="T108" fmla="*/ 2260 w 3092"/>
              <a:gd name="T109" fmla="*/ 1609 h 1717"/>
              <a:gd name="T110" fmla="*/ 2344 w 3092"/>
              <a:gd name="T111" fmla="*/ 1616 h 1717"/>
              <a:gd name="T112" fmla="*/ 2373 w 3092"/>
              <a:gd name="T113" fmla="*/ 1636 h 1717"/>
              <a:gd name="T114" fmla="*/ 2394 w 3092"/>
              <a:gd name="T115" fmla="*/ 1656 h 1717"/>
              <a:gd name="T116" fmla="*/ 2516 w 3092"/>
              <a:gd name="T117" fmla="*/ 1656 h 1717"/>
              <a:gd name="T118" fmla="*/ 2534 w 3092"/>
              <a:gd name="T119" fmla="*/ 1680 h 1717"/>
              <a:gd name="T120" fmla="*/ 2780 w 3092"/>
              <a:gd name="T121" fmla="*/ 1688 h 1717"/>
              <a:gd name="T122" fmla="*/ 2788 w 3092"/>
              <a:gd name="T123" fmla="*/ 1717 h 1717"/>
              <a:gd name="T124" fmla="*/ 3092 w 3092"/>
              <a:gd name="T125" fmla="*/ 1717 h 17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092"/>
              <a:gd name="T190" fmla="*/ 0 h 1717"/>
              <a:gd name="T191" fmla="*/ 3092 w 3092"/>
              <a:gd name="T192" fmla="*/ 1717 h 17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092" h="1717">
                <a:moveTo>
                  <a:pt x="0" y="0"/>
                </a:moveTo>
                <a:lnTo>
                  <a:pt x="40" y="8"/>
                </a:lnTo>
                <a:lnTo>
                  <a:pt x="76" y="60"/>
                </a:lnTo>
                <a:lnTo>
                  <a:pt x="104" y="88"/>
                </a:lnTo>
                <a:lnTo>
                  <a:pt x="152" y="128"/>
                </a:lnTo>
                <a:lnTo>
                  <a:pt x="204" y="168"/>
                </a:lnTo>
                <a:lnTo>
                  <a:pt x="256" y="244"/>
                </a:lnTo>
                <a:lnTo>
                  <a:pt x="292" y="244"/>
                </a:lnTo>
                <a:lnTo>
                  <a:pt x="320" y="284"/>
                </a:lnTo>
                <a:lnTo>
                  <a:pt x="340" y="352"/>
                </a:lnTo>
                <a:lnTo>
                  <a:pt x="396" y="380"/>
                </a:lnTo>
                <a:lnTo>
                  <a:pt x="408" y="416"/>
                </a:lnTo>
                <a:lnTo>
                  <a:pt x="436" y="436"/>
                </a:lnTo>
                <a:lnTo>
                  <a:pt x="472" y="516"/>
                </a:lnTo>
                <a:lnTo>
                  <a:pt x="472" y="560"/>
                </a:lnTo>
                <a:lnTo>
                  <a:pt x="516" y="620"/>
                </a:lnTo>
                <a:lnTo>
                  <a:pt x="552" y="652"/>
                </a:lnTo>
                <a:lnTo>
                  <a:pt x="608" y="756"/>
                </a:lnTo>
                <a:lnTo>
                  <a:pt x="660" y="800"/>
                </a:lnTo>
                <a:lnTo>
                  <a:pt x="704" y="832"/>
                </a:lnTo>
                <a:lnTo>
                  <a:pt x="748" y="876"/>
                </a:lnTo>
                <a:lnTo>
                  <a:pt x="764" y="916"/>
                </a:lnTo>
                <a:lnTo>
                  <a:pt x="812" y="916"/>
                </a:lnTo>
                <a:lnTo>
                  <a:pt x="812" y="948"/>
                </a:lnTo>
                <a:lnTo>
                  <a:pt x="836" y="988"/>
                </a:lnTo>
                <a:lnTo>
                  <a:pt x="856" y="1024"/>
                </a:lnTo>
                <a:lnTo>
                  <a:pt x="912" y="1064"/>
                </a:lnTo>
                <a:lnTo>
                  <a:pt x="956" y="1092"/>
                </a:lnTo>
                <a:lnTo>
                  <a:pt x="984" y="1104"/>
                </a:lnTo>
                <a:lnTo>
                  <a:pt x="988" y="1136"/>
                </a:lnTo>
                <a:lnTo>
                  <a:pt x="1028" y="1168"/>
                </a:lnTo>
                <a:lnTo>
                  <a:pt x="1096" y="1160"/>
                </a:lnTo>
                <a:lnTo>
                  <a:pt x="1152" y="1220"/>
                </a:lnTo>
                <a:lnTo>
                  <a:pt x="1228" y="1236"/>
                </a:lnTo>
                <a:lnTo>
                  <a:pt x="1240" y="1260"/>
                </a:lnTo>
                <a:lnTo>
                  <a:pt x="1284" y="1272"/>
                </a:lnTo>
                <a:lnTo>
                  <a:pt x="1292" y="1296"/>
                </a:lnTo>
                <a:lnTo>
                  <a:pt x="1332" y="1316"/>
                </a:lnTo>
                <a:lnTo>
                  <a:pt x="1360" y="1316"/>
                </a:lnTo>
                <a:lnTo>
                  <a:pt x="1376" y="1348"/>
                </a:lnTo>
                <a:lnTo>
                  <a:pt x="1412" y="1360"/>
                </a:lnTo>
                <a:lnTo>
                  <a:pt x="1444" y="1380"/>
                </a:lnTo>
                <a:lnTo>
                  <a:pt x="1476" y="1404"/>
                </a:lnTo>
                <a:lnTo>
                  <a:pt x="1508" y="1432"/>
                </a:lnTo>
                <a:lnTo>
                  <a:pt x="1528" y="1448"/>
                </a:lnTo>
                <a:lnTo>
                  <a:pt x="1572" y="1464"/>
                </a:lnTo>
                <a:lnTo>
                  <a:pt x="1624" y="1468"/>
                </a:lnTo>
                <a:lnTo>
                  <a:pt x="1648" y="1500"/>
                </a:lnTo>
                <a:lnTo>
                  <a:pt x="1704" y="1524"/>
                </a:lnTo>
                <a:lnTo>
                  <a:pt x="1764" y="1544"/>
                </a:lnTo>
                <a:lnTo>
                  <a:pt x="1796" y="1556"/>
                </a:lnTo>
                <a:lnTo>
                  <a:pt x="1912" y="1580"/>
                </a:lnTo>
                <a:lnTo>
                  <a:pt x="2140" y="1580"/>
                </a:lnTo>
                <a:lnTo>
                  <a:pt x="2176" y="1596"/>
                </a:lnTo>
                <a:lnTo>
                  <a:pt x="2260" y="1609"/>
                </a:lnTo>
                <a:lnTo>
                  <a:pt x="2344" y="1616"/>
                </a:lnTo>
                <a:lnTo>
                  <a:pt x="2373" y="1636"/>
                </a:lnTo>
                <a:lnTo>
                  <a:pt x="2394" y="1656"/>
                </a:lnTo>
                <a:lnTo>
                  <a:pt x="2516" y="1656"/>
                </a:lnTo>
                <a:lnTo>
                  <a:pt x="2534" y="1680"/>
                </a:lnTo>
                <a:lnTo>
                  <a:pt x="2780" y="1688"/>
                </a:lnTo>
                <a:lnTo>
                  <a:pt x="2788" y="1717"/>
                </a:lnTo>
                <a:lnTo>
                  <a:pt x="3092" y="1717"/>
                </a:lnTo>
              </a:path>
            </a:pathLst>
          </a:custGeom>
          <a:noFill/>
          <a:ln w="25400" cap="rnd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6325" name="Freeform 5">
            <a:extLst>
              <a:ext uri="{FF2B5EF4-FFF2-40B4-BE49-F238E27FC236}">
                <a16:creationId xmlns:a16="http://schemas.microsoft.com/office/drawing/2014/main" id="{9E60E753-A4B8-7742-BDE3-C3FF515A74E0}"/>
              </a:ext>
            </a:extLst>
          </p:cNvPr>
          <p:cNvSpPr>
            <a:spLocks/>
          </p:cNvSpPr>
          <p:nvPr/>
        </p:nvSpPr>
        <p:spPr bwMode="auto">
          <a:xfrm>
            <a:off x="4451351" y="2392364"/>
            <a:ext cx="3775075" cy="2681287"/>
          </a:xfrm>
          <a:custGeom>
            <a:avLst/>
            <a:gdLst>
              <a:gd name="T0" fmla="*/ 32 w 3084"/>
              <a:gd name="T1" fmla="*/ 0 h 1748"/>
              <a:gd name="T2" fmla="*/ 76 w 3084"/>
              <a:gd name="T3" fmla="*/ 84 h 1748"/>
              <a:gd name="T4" fmla="*/ 148 w 3084"/>
              <a:gd name="T5" fmla="*/ 108 h 1748"/>
              <a:gd name="T6" fmla="*/ 184 w 3084"/>
              <a:gd name="T7" fmla="*/ 132 h 1748"/>
              <a:gd name="T8" fmla="*/ 228 w 3084"/>
              <a:gd name="T9" fmla="*/ 216 h 1748"/>
              <a:gd name="T10" fmla="*/ 272 w 3084"/>
              <a:gd name="T11" fmla="*/ 284 h 1748"/>
              <a:gd name="T12" fmla="*/ 336 w 3084"/>
              <a:gd name="T13" fmla="*/ 380 h 1748"/>
              <a:gd name="T14" fmla="*/ 384 w 3084"/>
              <a:gd name="T15" fmla="*/ 460 h 1748"/>
              <a:gd name="T16" fmla="*/ 468 w 3084"/>
              <a:gd name="T17" fmla="*/ 500 h 1748"/>
              <a:gd name="T18" fmla="*/ 544 w 3084"/>
              <a:gd name="T19" fmla="*/ 636 h 1748"/>
              <a:gd name="T20" fmla="*/ 636 w 3084"/>
              <a:gd name="T21" fmla="*/ 784 h 1748"/>
              <a:gd name="T22" fmla="*/ 704 w 3084"/>
              <a:gd name="T23" fmla="*/ 832 h 1748"/>
              <a:gd name="T24" fmla="*/ 764 w 3084"/>
              <a:gd name="T25" fmla="*/ 948 h 1748"/>
              <a:gd name="T26" fmla="*/ 880 w 3084"/>
              <a:gd name="T27" fmla="*/ 1008 h 1748"/>
              <a:gd name="T28" fmla="*/ 972 w 3084"/>
              <a:gd name="T29" fmla="*/ 1076 h 1748"/>
              <a:gd name="T30" fmla="*/ 1024 w 3084"/>
              <a:gd name="T31" fmla="*/ 1148 h 1748"/>
              <a:gd name="T32" fmla="*/ 1064 w 3084"/>
              <a:gd name="T33" fmla="*/ 1172 h 1748"/>
              <a:gd name="T34" fmla="*/ 1136 w 3084"/>
              <a:gd name="T35" fmla="*/ 1204 h 1748"/>
              <a:gd name="T36" fmla="*/ 1208 w 3084"/>
              <a:gd name="T37" fmla="*/ 1244 h 1748"/>
              <a:gd name="T38" fmla="*/ 1248 w 3084"/>
              <a:gd name="T39" fmla="*/ 1296 h 1748"/>
              <a:gd name="T40" fmla="*/ 1308 w 3084"/>
              <a:gd name="T41" fmla="*/ 1352 h 1748"/>
              <a:gd name="T42" fmla="*/ 1364 w 3084"/>
              <a:gd name="T43" fmla="*/ 1432 h 1748"/>
              <a:gd name="T44" fmla="*/ 1452 w 3084"/>
              <a:gd name="T45" fmla="*/ 1500 h 1748"/>
              <a:gd name="T46" fmla="*/ 1512 w 3084"/>
              <a:gd name="T47" fmla="*/ 1544 h 1748"/>
              <a:gd name="T48" fmla="*/ 1576 w 3084"/>
              <a:gd name="T49" fmla="*/ 1564 h 1748"/>
              <a:gd name="T50" fmla="*/ 1656 w 3084"/>
              <a:gd name="T51" fmla="*/ 1588 h 1748"/>
              <a:gd name="T52" fmla="*/ 1728 w 3084"/>
              <a:gd name="T53" fmla="*/ 1608 h 1748"/>
              <a:gd name="T54" fmla="*/ 1880 w 3084"/>
              <a:gd name="T55" fmla="*/ 1644 h 1748"/>
              <a:gd name="T56" fmla="*/ 2052 w 3084"/>
              <a:gd name="T57" fmla="*/ 1672 h 1748"/>
              <a:gd name="T58" fmla="*/ 2120 w 3084"/>
              <a:gd name="T59" fmla="*/ 1700 h 1748"/>
              <a:gd name="T60" fmla="*/ 2276 w 3084"/>
              <a:gd name="T61" fmla="*/ 1728 h 1748"/>
              <a:gd name="T62" fmla="*/ 2472 w 3084"/>
              <a:gd name="T63" fmla="*/ 1737 h 17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084"/>
              <a:gd name="T97" fmla="*/ 0 h 1748"/>
              <a:gd name="T98" fmla="*/ 3084 w 3084"/>
              <a:gd name="T99" fmla="*/ 1748 h 17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084" h="1748">
                <a:moveTo>
                  <a:pt x="0" y="4"/>
                </a:moveTo>
                <a:lnTo>
                  <a:pt x="32" y="0"/>
                </a:lnTo>
                <a:lnTo>
                  <a:pt x="48" y="36"/>
                </a:lnTo>
                <a:lnTo>
                  <a:pt x="76" y="84"/>
                </a:lnTo>
                <a:lnTo>
                  <a:pt x="104" y="96"/>
                </a:lnTo>
                <a:lnTo>
                  <a:pt x="148" y="108"/>
                </a:lnTo>
                <a:lnTo>
                  <a:pt x="148" y="132"/>
                </a:lnTo>
                <a:lnTo>
                  <a:pt x="184" y="132"/>
                </a:lnTo>
                <a:lnTo>
                  <a:pt x="204" y="172"/>
                </a:lnTo>
                <a:lnTo>
                  <a:pt x="228" y="216"/>
                </a:lnTo>
                <a:lnTo>
                  <a:pt x="252" y="244"/>
                </a:lnTo>
                <a:lnTo>
                  <a:pt x="272" y="284"/>
                </a:lnTo>
                <a:lnTo>
                  <a:pt x="320" y="348"/>
                </a:lnTo>
                <a:lnTo>
                  <a:pt x="336" y="380"/>
                </a:lnTo>
                <a:lnTo>
                  <a:pt x="372" y="392"/>
                </a:lnTo>
                <a:lnTo>
                  <a:pt x="384" y="460"/>
                </a:lnTo>
                <a:lnTo>
                  <a:pt x="428" y="476"/>
                </a:lnTo>
                <a:lnTo>
                  <a:pt x="468" y="500"/>
                </a:lnTo>
                <a:lnTo>
                  <a:pt x="516" y="556"/>
                </a:lnTo>
                <a:lnTo>
                  <a:pt x="544" y="636"/>
                </a:lnTo>
                <a:lnTo>
                  <a:pt x="584" y="704"/>
                </a:lnTo>
                <a:lnTo>
                  <a:pt x="636" y="784"/>
                </a:lnTo>
                <a:lnTo>
                  <a:pt x="676" y="800"/>
                </a:lnTo>
                <a:lnTo>
                  <a:pt x="704" y="832"/>
                </a:lnTo>
                <a:lnTo>
                  <a:pt x="720" y="880"/>
                </a:lnTo>
                <a:lnTo>
                  <a:pt x="764" y="948"/>
                </a:lnTo>
                <a:lnTo>
                  <a:pt x="824" y="964"/>
                </a:lnTo>
                <a:lnTo>
                  <a:pt x="880" y="1008"/>
                </a:lnTo>
                <a:lnTo>
                  <a:pt x="932" y="1056"/>
                </a:lnTo>
                <a:lnTo>
                  <a:pt x="972" y="1076"/>
                </a:lnTo>
                <a:lnTo>
                  <a:pt x="1000" y="1108"/>
                </a:lnTo>
                <a:lnTo>
                  <a:pt x="1024" y="1148"/>
                </a:lnTo>
                <a:lnTo>
                  <a:pt x="1064" y="1148"/>
                </a:lnTo>
                <a:lnTo>
                  <a:pt x="1064" y="1172"/>
                </a:lnTo>
                <a:lnTo>
                  <a:pt x="1108" y="1180"/>
                </a:lnTo>
                <a:lnTo>
                  <a:pt x="1136" y="1204"/>
                </a:lnTo>
                <a:lnTo>
                  <a:pt x="1176" y="1224"/>
                </a:lnTo>
                <a:lnTo>
                  <a:pt x="1208" y="1244"/>
                </a:lnTo>
                <a:lnTo>
                  <a:pt x="1208" y="1296"/>
                </a:lnTo>
                <a:lnTo>
                  <a:pt x="1248" y="1296"/>
                </a:lnTo>
                <a:lnTo>
                  <a:pt x="1268" y="1336"/>
                </a:lnTo>
                <a:lnTo>
                  <a:pt x="1308" y="1352"/>
                </a:lnTo>
                <a:lnTo>
                  <a:pt x="1328" y="1392"/>
                </a:lnTo>
                <a:lnTo>
                  <a:pt x="1364" y="1432"/>
                </a:lnTo>
                <a:lnTo>
                  <a:pt x="1380" y="1468"/>
                </a:lnTo>
                <a:lnTo>
                  <a:pt x="1452" y="1500"/>
                </a:lnTo>
                <a:lnTo>
                  <a:pt x="1496" y="1512"/>
                </a:lnTo>
                <a:lnTo>
                  <a:pt x="1512" y="1544"/>
                </a:lnTo>
                <a:lnTo>
                  <a:pt x="1552" y="1548"/>
                </a:lnTo>
                <a:lnTo>
                  <a:pt x="1576" y="1564"/>
                </a:lnTo>
                <a:lnTo>
                  <a:pt x="1604" y="1584"/>
                </a:lnTo>
                <a:lnTo>
                  <a:pt x="1656" y="1588"/>
                </a:lnTo>
                <a:lnTo>
                  <a:pt x="1708" y="1592"/>
                </a:lnTo>
                <a:lnTo>
                  <a:pt x="1728" y="1608"/>
                </a:lnTo>
                <a:lnTo>
                  <a:pt x="1864" y="1608"/>
                </a:lnTo>
                <a:lnTo>
                  <a:pt x="1880" y="1644"/>
                </a:lnTo>
                <a:lnTo>
                  <a:pt x="1964" y="1660"/>
                </a:lnTo>
                <a:lnTo>
                  <a:pt x="2052" y="1672"/>
                </a:lnTo>
                <a:lnTo>
                  <a:pt x="2072" y="1692"/>
                </a:lnTo>
                <a:lnTo>
                  <a:pt x="2120" y="1700"/>
                </a:lnTo>
                <a:lnTo>
                  <a:pt x="2264" y="1704"/>
                </a:lnTo>
                <a:lnTo>
                  <a:pt x="2276" y="1728"/>
                </a:lnTo>
                <a:lnTo>
                  <a:pt x="2308" y="1728"/>
                </a:lnTo>
                <a:lnTo>
                  <a:pt x="2472" y="1737"/>
                </a:lnTo>
                <a:lnTo>
                  <a:pt x="3084" y="1748"/>
                </a:lnTo>
              </a:path>
            </a:pathLst>
          </a:custGeom>
          <a:noFill/>
          <a:ln w="25400" cap="rnd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6326" name="Line 6">
            <a:extLst>
              <a:ext uri="{FF2B5EF4-FFF2-40B4-BE49-F238E27FC236}">
                <a16:creationId xmlns:a16="http://schemas.microsoft.com/office/drawing/2014/main" id="{9CC6F564-BBCE-F64A-AF59-D503C93B8A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8026" y="3309938"/>
            <a:ext cx="328613" cy="0"/>
          </a:xfrm>
          <a:prstGeom prst="line">
            <a:avLst/>
          </a:prstGeom>
          <a:noFill/>
          <a:ln w="25400" cap="rnd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CD9C9185-E5FB-6540-82EA-49AA4B758D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8026" y="3043238"/>
            <a:ext cx="328613" cy="0"/>
          </a:xfrm>
          <a:prstGeom prst="line">
            <a:avLst/>
          </a:prstGeom>
          <a:noFill/>
          <a:ln w="25400" cap="rnd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Line 8">
            <a:extLst>
              <a:ext uri="{FF2B5EF4-FFF2-40B4-BE49-F238E27FC236}">
                <a16:creationId xmlns:a16="http://schemas.microsoft.com/office/drawing/2014/main" id="{EBD6AC1F-0844-FA4B-93F5-F3C44BC76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8026" y="2776538"/>
            <a:ext cx="328613" cy="0"/>
          </a:xfrm>
          <a:prstGeom prst="line">
            <a:avLst/>
          </a:prstGeom>
          <a:noFill/>
          <a:ln w="25400" cap="rnd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9" name="Line 9">
            <a:extLst>
              <a:ext uri="{FF2B5EF4-FFF2-40B4-BE49-F238E27FC236}">
                <a16:creationId xmlns:a16="http://schemas.microsoft.com/office/drawing/2014/main" id="{AF2CF260-D26B-7042-9F07-C406269E4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8026" y="2511425"/>
            <a:ext cx="328613" cy="0"/>
          </a:xfrm>
          <a:prstGeom prst="line">
            <a:avLst/>
          </a:prstGeom>
          <a:noFill/>
          <a:ln w="25400" cap="rnd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Text Box 10">
            <a:extLst>
              <a:ext uri="{FF2B5EF4-FFF2-40B4-BE49-F238E27FC236}">
                <a16:creationId xmlns:a16="http://schemas.microsoft.com/office/drawing/2014/main" id="{A2459B32-69F7-D34F-9C6F-9731746E5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100" y="2325689"/>
            <a:ext cx="2584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Cisplatin/Paclitaxel</a:t>
            </a:r>
          </a:p>
          <a:p>
            <a:pPr eaLnBrk="1" hangingPunct="1"/>
            <a:r>
              <a:rPr lang="en-US" altLang="en-US" sz="1800"/>
              <a:t>Cisplatin/Gemcitabine</a:t>
            </a:r>
          </a:p>
          <a:p>
            <a:pPr eaLnBrk="1" hangingPunct="1"/>
            <a:r>
              <a:rPr lang="en-US" altLang="en-US" sz="1800"/>
              <a:t>Cisplatin/Docetaxel</a:t>
            </a:r>
          </a:p>
          <a:p>
            <a:pPr eaLnBrk="1" hangingPunct="1"/>
            <a:r>
              <a:rPr lang="en-US" altLang="en-US" sz="1800"/>
              <a:t>Carboplatin/Paclitaxel</a:t>
            </a:r>
          </a:p>
        </p:txBody>
      </p:sp>
      <p:sp>
        <p:nvSpPr>
          <p:cNvPr id="684043" name="Text Box 11">
            <a:extLst>
              <a:ext uri="{FF2B5EF4-FFF2-40B4-BE49-F238E27FC236}">
                <a16:creationId xmlns:a16="http://schemas.microsoft.com/office/drawing/2014/main" id="{C2662C44-7B56-6146-9FD3-30146DA0E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2193926"/>
            <a:ext cx="5016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1.0</a:t>
            </a:r>
          </a:p>
        </p:txBody>
      </p:sp>
      <p:sp>
        <p:nvSpPr>
          <p:cNvPr id="684044" name="Text Box 12">
            <a:extLst>
              <a:ext uri="{FF2B5EF4-FFF2-40B4-BE49-F238E27FC236}">
                <a16:creationId xmlns:a16="http://schemas.microsoft.com/office/drawing/2014/main" id="{9559B856-A00A-D54A-9BC0-25A94A326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2794001"/>
            <a:ext cx="5016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0.8</a:t>
            </a:r>
          </a:p>
        </p:txBody>
      </p:sp>
      <p:sp>
        <p:nvSpPr>
          <p:cNvPr id="684045" name="Text Box 13">
            <a:extLst>
              <a:ext uri="{FF2B5EF4-FFF2-40B4-BE49-F238E27FC236}">
                <a16:creationId xmlns:a16="http://schemas.microsoft.com/office/drawing/2014/main" id="{7B46FCAC-0E41-1E4E-B735-75C94BFDC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3394076"/>
            <a:ext cx="5016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0.6</a:t>
            </a:r>
          </a:p>
        </p:txBody>
      </p:sp>
      <p:sp>
        <p:nvSpPr>
          <p:cNvPr id="684046" name="Text Box 14">
            <a:extLst>
              <a:ext uri="{FF2B5EF4-FFF2-40B4-BE49-F238E27FC236}">
                <a16:creationId xmlns:a16="http://schemas.microsoft.com/office/drawing/2014/main" id="{C175A290-EF64-374B-9E8D-07E6087DA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3994151"/>
            <a:ext cx="5016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0.4</a:t>
            </a:r>
          </a:p>
        </p:txBody>
      </p:sp>
      <p:sp>
        <p:nvSpPr>
          <p:cNvPr id="684047" name="Text Box 15">
            <a:extLst>
              <a:ext uri="{FF2B5EF4-FFF2-40B4-BE49-F238E27FC236}">
                <a16:creationId xmlns:a16="http://schemas.microsoft.com/office/drawing/2014/main" id="{FC868A11-17BB-1B4D-AB79-71B6CB48F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4592638"/>
            <a:ext cx="5016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0.2</a:t>
            </a:r>
          </a:p>
        </p:txBody>
      </p:sp>
      <p:sp>
        <p:nvSpPr>
          <p:cNvPr id="684048" name="Text Box 16">
            <a:extLst>
              <a:ext uri="{FF2B5EF4-FFF2-40B4-BE49-F238E27FC236}">
                <a16:creationId xmlns:a16="http://schemas.microsoft.com/office/drawing/2014/main" id="{045912B8-9636-CC47-994C-C6DE259F2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5194301"/>
            <a:ext cx="5016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0.0</a:t>
            </a:r>
          </a:p>
        </p:txBody>
      </p:sp>
      <p:sp>
        <p:nvSpPr>
          <p:cNvPr id="684049" name="Text Box 17">
            <a:extLst>
              <a:ext uri="{FF2B5EF4-FFF2-40B4-BE49-F238E27FC236}">
                <a16:creationId xmlns:a16="http://schemas.microsoft.com/office/drawing/2014/main" id="{928E9E95-1571-0247-841F-DAA6DA29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363" y="5637213"/>
            <a:ext cx="311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0</a:t>
            </a:r>
          </a:p>
        </p:txBody>
      </p:sp>
      <p:sp>
        <p:nvSpPr>
          <p:cNvPr id="684050" name="Text Box 18">
            <a:extLst>
              <a:ext uri="{FF2B5EF4-FFF2-40B4-BE49-F238E27FC236}">
                <a16:creationId xmlns:a16="http://schemas.microsoft.com/office/drawing/2014/main" id="{9E7E20BA-BFED-674E-A027-E3B1F4023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5637213"/>
            <a:ext cx="311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5</a:t>
            </a:r>
          </a:p>
        </p:txBody>
      </p:sp>
      <p:sp>
        <p:nvSpPr>
          <p:cNvPr id="684051" name="Text Box 19">
            <a:extLst>
              <a:ext uri="{FF2B5EF4-FFF2-40B4-BE49-F238E27FC236}">
                <a16:creationId xmlns:a16="http://schemas.microsoft.com/office/drawing/2014/main" id="{C089360E-0CB4-2E44-A238-93918971C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338" y="5637213"/>
            <a:ext cx="438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10</a:t>
            </a:r>
          </a:p>
        </p:txBody>
      </p:sp>
      <p:sp>
        <p:nvSpPr>
          <p:cNvPr id="684052" name="Text Box 20">
            <a:extLst>
              <a:ext uri="{FF2B5EF4-FFF2-40B4-BE49-F238E27FC236}">
                <a16:creationId xmlns:a16="http://schemas.microsoft.com/office/drawing/2014/main" id="{A08040F9-9F66-DE4C-A0C9-9A302509F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5637213"/>
            <a:ext cx="438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15</a:t>
            </a:r>
          </a:p>
        </p:txBody>
      </p:sp>
      <p:sp>
        <p:nvSpPr>
          <p:cNvPr id="684053" name="Text Box 21">
            <a:extLst>
              <a:ext uri="{FF2B5EF4-FFF2-40B4-BE49-F238E27FC236}">
                <a16:creationId xmlns:a16="http://schemas.microsoft.com/office/drawing/2014/main" id="{EF3C4736-2074-1441-82C6-B050E266F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5" y="5637213"/>
            <a:ext cx="438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20</a:t>
            </a:r>
          </a:p>
        </p:txBody>
      </p:sp>
      <p:sp>
        <p:nvSpPr>
          <p:cNvPr id="684054" name="Text Box 22">
            <a:extLst>
              <a:ext uri="{FF2B5EF4-FFF2-40B4-BE49-F238E27FC236}">
                <a16:creationId xmlns:a16="http://schemas.microsoft.com/office/drawing/2014/main" id="{3108B255-C91A-544F-8E0D-8BE5AB926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463" y="5637213"/>
            <a:ext cx="438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25</a:t>
            </a:r>
          </a:p>
        </p:txBody>
      </p:sp>
      <p:sp>
        <p:nvSpPr>
          <p:cNvPr id="684055" name="Text Box 23">
            <a:extLst>
              <a:ext uri="{FF2B5EF4-FFF2-40B4-BE49-F238E27FC236}">
                <a16:creationId xmlns:a16="http://schemas.microsoft.com/office/drawing/2014/main" id="{3C165E17-5581-8F4F-987A-90DC70CED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5288" y="5637213"/>
            <a:ext cx="438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30</a:t>
            </a:r>
          </a:p>
        </p:txBody>
      </p:sp>
      <p:sp>
        <p:nvSpPr>
          <p:cNvPr id="684056" name="Text Box 24">
            <a:extLst>
              <a:ext uri="{FF2B5EF4-FFF2-40B4-BE49-F238E27FC236}">
                <a16:creationId xmlns:a16="http://schemas.microsoft.com/office/drawing/2014/main" id="{AE12F646-E74F-D24B-9F26-FD4CF8BF1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034" y="5486400"/>
            <a:ext cx="9412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Months</a:t>
            </a:r>
          </a:p>
        </p:txBody>
      </p:sp>
      <p:grpSp>
        <p:nvGrpSpPr>
          <p:cNvPr id="56345" name="Group 25">
            <a:extLst>
              <a:ext uri="{FF2B5EF4-FFF2-40B4-BE49-F238E27FC236}">
                <a16:creationId xmlns:a16="http://schemas.microsoft.com/office/drawing/2014/main" id="{F33397C8-F49B-324D-877C-850523B3EA35}"/>
              </a:ext>
            </a:extLst>
          </p:cNvPr>
          <p:cNvGrpSpPr>
            <a:grpSpLocks/>
          </p:cNvGrpSpPr>
          <p:nvPr/>
        </p:nvGrpSpPr>
        <p:grpSpPr bwMode="auto">
          <a:xfrm>
            <a:off x="4351338" y="2260601"/>
            <a:ext cx="3886200" cy="3387725"/>
            <a:chOff x="544" y="1326"/>
            <a:chExt cx="3174" cy="2208"/>
          </a:xfrm>
        </p:grpSpPr>
        <p:sp>
          <p:nvSpPr>
            <p:cNvPr id="56351" name="Freeform 26">
              <a:extLst>
                <a:ext uri="{FF2B5EF4-FFF2-40B4-BE49-F238E27FC236}">
                  <a16:creationId xmlns:a16="http://schemas.microsoft.com/office/drawing/2014/main" id="{88DF6E4F-BAA9-174E-A230-332B339C1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" y="1326"/>
              <a:ext cx="3090" cy="2118"/>
            </a:xfrm>
            <a:custGeom>
              <a:avLst/>
              <a:gdLst>
                <a:gd name="T0" fmla="*/ 0 w 3090"/>
                <a:gd name="T1" fmla="*/ 0 h 2118"/>
                <a:gd name="T2" fmla="*/ 0 w 3090"/>
                <a:gd name="T3" fmla="*/ 2118 h 2118"/>
                <a:gd name="T4" fmla="*/ 3090 w 3090"/>
                <a:gd name="T5" fmla="*/ 2118 h 2118"/>
                <a:gd name="T6" fmla="*/ 0 60000 65536"/>
                <a:gd name="T7" fmla="*/ 0 60000 65536"/>
                <a:gd name="T8" fmla="*/ 0 60000 65536"/>
                <a:gd name="T9" fmla="*/ 0 w 3090"/>
                <a:gd name="T10" fmla="*/ 0 h 2118"/>
                <a:gd name="T11" fmla="*/ 3090 w 3090"/>
                <a:gd name="T12" fmla="*/ 2118 h 2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90" h="2118">
                  <a:moveTo>
                    <a:pt x="0" y="0"/>
                  </a:moveTo>
                  <a:lnTo>
                    <a:pt x="0" y="2118"/>
                  </a:lnTo>
                  <a:lnTo>
                    <a:pt x="3090" y="2118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56352" name="Group 27">
              <a:extLst>
                <a:ext uri="{FF2B5EF4-FFF2-40B4-BE49-F238E27FC236}">
                  <a16:creationId xmlns:a16="http://schemas.microsoft.com/office/drawing/2014/main" id="{EB2A7492-A517-CC4B-9F6B-AF831E1F6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" y="1404"/>
              <a:ext cx="84" cy="1956"/>
              <a:chOff x="474" y="1488"/>
              <a:chExt cx="84" cy="1956"/>
            </a:xfrm>
          </p:grpSpPr>
          <p:sp>
            <p:nvSpPr>
              <p:cNvPr id="56360" name="Line 28">
                <a:extLst>
                  <a:ext uri="{FF2B5EF4-FFF2-40B4-BE49-F238E27FC236}">
                    <a16:creationId xmlns:a16="http://schemas.microsoft.com/office/drawing/2014/main" id="{06513F63-BB77-F342-B8A9-1C9591E01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4" y="1488"/>
                <a:ext cx="84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1" name="Line 29">
                <a:extLst>
                  <a:ext uri="{FF2B5EF4-FFF2-40B4-BE49-F238E27FC236}">
                    <a16:creationId xmlns:a16="http://schemas.microsoft.com/office/drawing/2014/main" id="{58D577FC-D329-F14C-9E68-A46093B4E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4" y="1879"/>
                <a:ext cx="84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2" name="Line 30">
                <a:extLst>
                  <a:ext uri="{FF2B5EF4-FFF2-40B4-BE49-F238E27FC236}">
                    <a16:creationId xmlns:a16="http://schemas.microsoft.com/office/drawing/2014/main" id="{6BAF3E95-17D3-B04A-A757-81A0EBA1F8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4" y="2270"/>
                <a:ext cx="84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3" name="Line 31">
                <a:extLst>
                  <a:ext uri="{FF2B5EF4-FFF2-40B4-BE49-F238E27FC236}">
                    <a16:creationId xmlns:a16="http://schemas.microsoft.com/office/drawing/2014/main" id="{1DA84B10-9D35-F843-B0FD-305253110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4" y="2661"/>
                <a:ext cx="84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Line 32">
                <a:extLst>
                  <a:ext uri="{FF2B5EF4-FFF2-40B4-BE49-F238E27FC236}">
                    <a16:creationId xmlns:a16="http://schemas.microsoft.com/office/drawing/2014/main" id="{1D1A93B5-7AC0-D842-A7DB-1EE01D4FF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4" y="3052"/>
                <a:ext cx="84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Line 33">
                <a:extLst>
                  <a:ext uri="{FF2B5EF4-FFF2-40B4-BE49-F238E27FC236}">
                    <a16:creationId xmlns:a16="http://schemas.microsoft.com/office/drawing/2014/main" id="{B838F8FB-F0CC-3A48-A79D-A53ED1ADF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4" y="3444"/>
                <a:ext cx="84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53" name="Line 34">
              <a:extLst>
                <a:ext uri="{FF2B5EF4-FFF2-40B4-BE49-F238E27FC236}">
                  <a16:creationId xmlns:a16="http://schemas.microsoft.com/office/drawing/2014/main" id="{D89F9A8E-30FA-6C47-9F4F-9BA360E6D34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586" y="3492"/>
              <a:ext cx="84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Line 35">
              <a:extLst>
                <a:ext uri="{FF2B5EF4-FFF2-40B4-BE49-F238E27FC236}">
                  <a16:creationId xmlns:a16="http://schemas.microsoft.com/office/drawing/2014/main" id="{A9EC84D1-79C4-F949-8DD1-B6B973FEC6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1616" y="3492"/>
              <a:ext cx="84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Line 36">
              <a:extLst>
                <a:ext uri="{FF2B5EF4-FFF2-40B4-BE49-F238E27FC236}">
                  <a16:creationId xmlns:a16="http://schemas.microsoft.com/office/drawing/2014/main" id="{31138396-AC3F-D349-9329-540FD5E15BF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2131" y="3492"/>
              <a:ext cx="84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Line 37">
              <a:extLst>
                <a:ext uri="{FF2B5EF4-FFF2-40B4-BE49-F238E27FC236}">
                  <a16:creationId xmlns:a16="http://schemas.microsoft.com/office/drawing/2014/main" id="{887908C3-7B52-C244-9BB1-868271F3AE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2646" y="3492"/>
              <a:ext cx="84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Line 38">
              <a:extLst>
                <a:ext uri="{FF2B5EF4-FFF2-40B4-BE49-F238E27FC236}">
                  <a16:creationId xmlns:a16="http://schemas.microsoft.com/office/drawing/2014/main" id="{362B0CFF-7517-2C45-BE90-3EB836C61E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3161" y="3492"/>
              <a:ext cx="84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Line 39">
              <a:extLst>
                <a:ext uri="{FF2B5EF4-FFF2-40B4-BE49-F238E27FC236}">
                  <a16:creationId xmlns:a16="http://schemas.microsoft.com/office/drawing/2014/main" id="{9DBDB9A7-2C22-F346-81E6-0B69E1E72CF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3676" y="3492"/>
              <a:ext cx="84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9" name="Line 40">
              <a:extLst>
                <a:ext uri="{FF2B5EF4-FFF2-40B4-BE49-F238E27FC236}">
                  <a16:creationId xmlns:a16="http://schemas.microsoft.com/office/drawing/2014/main" id="{18946BDE-44C2-CE4A-BF1B-4ACB9AC32E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1094" y="3492"/>
              <a:ext cx="84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4073" name="Text Box 41">
            <a:extLst>
              <a:ext uri="{FF2B5EF4-FFF2-40B4-BE49-F238E27FC236}">
                <a16:creationId xmlns:a16="http://schemas.microsoft.com/office/drawing/2014/main" id="{9E1F1756-268F-9D47-9266-DA866EC1B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657601"/>
            <a:ext cx="16700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rPr>
              <a:t>Survival %</a:t>
            </a:r>
          </a:p>
        </p:txBody>
      </p:sp>
      <p:sp>
        <p:nvSpPr>
          <p:cNvPr id="684074" name="Rectangle 42">
            <a:extLst>
              <a:ext uri="{FF2B5EF4-FFF2-40B4-BE49-F238E27FC236}">
                <a16:creationId xmlns:a16="http://schemas.microsoft.com/office/drawing/2014/main" id="{4EEBECCD-C5AE-274A-B898-521A4E7CD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208" y="3962400"/>
            <a:ext cx="1859484" cy="4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ECOG 1594</a:t>
            </a:r>
            <a:endParaRPr lang="en-US" altLang="en-US" b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84075" name="Rectangle 43">
            <a:extLst>
              <a:ext uri="{FF2B5EF4-FFF2-40B4-BE49-F238E27FC236}">
                <a16:creationId xmlns:a16="http://schemas.microsoft.com/office/drawing/2014/main" id="{6F5B64BF-DB21-5146-A555-9D304B95D8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Two Drug Combination in Stage IIIB/IV NSCLC</a:t>
            </a:r>
          </a:p>
        </p:txBody>
      </p:sp>
      <p:sp>
        <p:nvSpPr>
          <p:cNvPr id="56349" name="Text Box 44">
            <a:extLst>
              <a:ext uri="{FF2B5EF4-FFF2-40B4-BE49-F238E27FC236}">
                <a16:creationId xmlns:a16="http://schemas.microsoft.com/office/drawing/2014/main" id="{561C1379-BD02-E04F-9CCD-DF6A1255D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5943600"/>
            <a:ext cx="424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/>
              <a:t> Schiller JH et al. </a:t>
            </a:r>
            <a:r>
              <a:rPr lang="en-US" altLang="en-US" sz="1400" i="1"/>
              <a:t>N Engl J Med</a:t>
            </a:r>
            <a:r>
              <a:rPr lang="en-US" altLang="en-US" sz="1400"/>
              <a:t>. 2002;346:92-98.</a:t>
            </a: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56350" name="Line 45">
            <a:extLst>
              <a:ext uri="{FF2B5EF4-FFF2-40B4-BE49-F238E27FC236}">
                <a16:creationId xmlns:a16="http://schemas.microsoft.com/office/drawing/2014/main" id="{A8A4D077-DEEE-0E43-9C47-51C66F1FB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905000"/>
            <a:ext cx="8382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79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CO 2018 - Non-small cell lung cancer and Genomics - YouTube">
            <a:extLst>
              <a:ext uri="{FF2B5EF4-FFF2-40B4-BE49-F238E27FC236}">
                <a16:creationId xmlns:a16="http://schemas.microsoft.com/office/drawing/2014/main" id="{B16BDDCE-6D6D-D64C-BBE4-DF66584C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02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ED3CB-AFEB-9C48-A914-BD83919D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00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Systemic Tx for EGFR Positive Lung Cancer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CAF6F-D010-F043-8CDE-C8C0DABFF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1785"/>
            <a:ext cx="51816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Treated with EGFR targeted drugs (oral agents): </a:t>
            </a:r>
            <a:r>
              <a:rPr lang="en-US" b="1" dirty="0" err="1"/>
              <a:t>Osimertinib</a:t>
            </a:r>
            <a:r>
              <a:rPr lang="en-US" dirty="0"/>
              <a:t>, </a:t>
            </a:r>
            <a:r>
              <a:rPr lang="en-US" b="1" dirty="0"/>
              <a:t>Erlotinib</a:t>
            </a:r>
          </a:p>
          <a:p>
            <a:r>
              <a:rPr lang="en-US" dirty="0"/>
              <a:t>Molecularly distinct subtype of lung cancer more common in younger, non-smoking, Asian patients</a:t>
            </a:r>
          </a:p>
          <a:p>
            <a:r>
              <a:rPr lang="en-US" dirty="0"/>
              <a:t>Most common to find in adenocarcinoma</a:t>
            </a:r>
          </a:p>
          <a:p>
            <a:r>
              <a:rPr lang="en-US" dirty="0"/>
              <a:t>~15% of lung cancers in U.S.</a:t>
            </a:r>
          </a:p>
          <a:p>
            <a:r>
              <a:rPr lang="en-US" dirty="0"/>
              <a:t>Much better prognosis (especially with treatment) with median survival 30-36 months</a:t>
            </a:r>
          </a:p>
          <a:p>
            <a:r>
              <a:rPr lang="en-US" dirty="0"/>
              <a:t>Response rates 60-70% with </a:t>
            </a:r>
            <a:r>
              <a:rPr lang="en-US" dirty="0" err="1"/>
              <a:t>tx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00470B-E6A9-AC4C-9C2A-C6B681CE4B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1711" y="1825625"/>
            <a:ext cx="4911273" cy="414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9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19B9-26A1-994E-8DBE-8AF5CDA8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Systemic Tx for ALK Positive Lung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F84A8-02E6-D245-9A63-996D9FAE5D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Treated with ALK targeted drugs (oral agents): </a:t>
            </a:r>
            <a:r>
              <a:rPr lang="en-US" b="1" dirty="0" err="1"/>
              <a:t>Alectinib</a:t>
            </a:r>
            <a:r>
              <a:rPr lang="en-US" b="1" dirty="0"/>
              <a:t>, </a:t>
            </a:r>
            <a:r>
              <a:rPr lang="en-US" b="1" dirty="0" err="1"/>
              <a:t>Brigatinib</a:t>
            </a:r>
            <a:r>
              <a:rPr lang="en-US" b="1" dirty="0"/>
              <a:t>, </a:t>
            </a:r>
            <a:r>
              <a:rPr lang="en-US" b="1" dirty="0" err="1"/>
              <a:t>Ceritinib</a:t>
            </a:r>
            <a:r>
              <a:rPr lang="en-US" b="1" dirty="0"/>
              <a:t>, </a:t>
            </a:r>
            <a:r>
              <a:rPr lang="en-US" b="1" dirty="0" err="1"/>
              <a:t>Crizotinib</a:t>
            </a:r>
            <a:endParaRPr lang="en-US" b="1" dirty="0"/>
          </a:p>
          <a:p>
            <a:r>
              <a:rPr lang="en-US" dirty="0"/>
              <a:t>At time of progression will switch to different agent</a:t>
            </a:r>
          </a:p>
          <a:p>
            <a:r>
              <a:rPr lang="en-US" dirty="0"/>
              <a:t>~5% of lung cancers in U.S.</a:t>
            </a:r>
          </a:p>
          <a:p>
            <a:r>
              <a:rPr lang="en-US" dirty="0"/>
              <a:t>Median survival with treatment on the order of 5-6 years</a:t>
            </a:r>
          </a:p>
          <a:p>
            <a:r>
              <a:rPr lang="en-US" dirty="0"/>
              <a:t>Response rates &gt; 70%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5BB80E-45CE-9B4D-8CD8-BF099760C5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5160" y="1825625"/>
            <a:ext cx="4572000" cy="49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8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BE632A-8145-7742-A492-7270A72E1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Target Drugs for Specific Driver Mutations in NSCLC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12AA6-8FA2-D94C-9359-D2C17A6AC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b="1" dirty="0"/>
              <a:t>EGFR mutation</a:t>
            </a:r>
          </a:p>
          <a:p>
            <a:pPr lvl="1"/>
            <a:r>
              <a:rPr lang="en-US" sz="2000" dirty="0"/>
              <a:t>Exon 19 deletion or exon 21 L858R mutation: </a:t>
            </a:r>
            <a:r>
              <a:rPr lang="en-US" sz="2000" b="1" i="1" dirty="0" err="1"/>
              <a:t>osimertinib</a:t>
            </a:r>
            <a:r>
              <a:rPr lang="en-US" sz="2000" dirty="0"/>
              <a:t> (with chemo if fit)</a:t>
            </a:r>
          </a:p>
          <a:p>
            <a:pPr lvl="1"/>
            <a:r>
              <a:rPr lang="en-US" sz="2000" dirty="0"/>
              <a:t>Exon 20 insertion mutation: </a:t>
            </a:r>
            <a:r>
              <a:rPr lang="en-US" sz="2000" b="1" i="1" dirty="0" err="1"/>
              <a:t>amivantamab</a:t>
            </a:r>
            <a:r>
              <a:rPr lang="en-US" sz="2000" dirty="0"/>
              <a:t> in combo with chemotherapy</a:t>
            </a:r>
          </a:p>
          <a:p>
            <a:pPr lvl="1"/>
            <a:r>
              <a:rPr lang="en-US" sz="2000" dirty="0"/>
              <a:t>S7681, L861Q, G719X mutation: </a:t>
            </a:r>
            <a:r>
              <a:rPr lang="en-US" sz="2000" dirty="0" err="1"/>
              <a:t>afatinib</a:t>
            </a:r>
            <a:r>
              <a:rPr lang="en-US" sz="2000" dirty="0"/>
              <a:t> or </a:t>
            </a:r>
            <a:r>
              <a:rPr lang="en-US" sz="2000" dirty="0" err="1"/>
              <a:t>osimertinib</a:t>
            </a:r>
            <a:endParaRPr lang="en-US" sz="2000" dirty="0"/>
          </a:p>
          <a:p>
            <a:r>
              <a:rPr lang="en-US" sz="2400" b="1" dirty="0"/>
              <a:t>ALK mutation</a:t>
            </a:r>
            <a:r>
              <a:rPr lang="en-US" sz="2400" dirty="0"/>
              <a:t>: </a:t>
            </a:r>
            <a:r>
              <a:rPr lang="en-US" sz="2400" b="1" i="1" dirty="0" err="1"/>
              <a:t>alectinib</a:t>
            </a:r>
            <a:r>
              <a:rPr lang="en-US" sz="2400" dirty="0"/>
              <a:t> or </a:t>
            </a:r>
            <a:r>
              <a:rPr lang="en-US" sz="2400" dirty="0" err="1"/>
              <a:t>brigatinib</a:t>
            </a:r>
            <a:r>
              <a:rPr lang="en-US" sz="2400" dirty="0"/>
              <a:t> or </a:t>
            </a:r>
            <a:r>
              <a:rPr lang="en-US" sz="2400" dirty="0" err="1"/>
              <a:t>lorlatinib</a:t>
            </a:r>
            <a:endParaRPr lang="en-US" sz="2400" dirty="0"/>
          </a:p>
          <a:p>
            <a:r>
              <a:rPr lang="en-US" sz="2400" b="1" dirty="0"/>
              <a:t>BRAF V600E mutation</a:t>
            </a:r>
            <a:r>
              <a:rPr lang="en-US" sz="2400" dirty="0"/>
              <a:t>: </a:t>
            </a:r>
            <a:r>
              <a:rPr lang="en-US" sz="2400" b="1" i="1" dirty="0"/>
              <a:t>dabrafenib + trametinib</a:t>
            </a:r>
            <a:r>
              <a:rPr lang="en-US" sz="2400" dirty="0"/>
              <a:t> or </a:t>
            </a:r>
            <a:r>
              <a:rPr lang="en-US" sz="2400" dirty="0" err="1"/>
              <a:t>encorafenib</a:t>
            </a:r>
            <a:r>
              <a:rPr lang="en-US" sz="2400" dirty="0"/>
              <a:t> + </a:t>
            </a:r>
            <a:r>
              <a:rPr lang="en-US" sz="2400" dirty="0" err="1"/>
              <a:t>binimetinib</a:t>
            </a:r>
            <a:endParaRPr lang="en-US" sz="2400" dirty="0"/>
          </a:p>
          <a:p>
            <a:r>
              <a:rPr lang="en-US" sz="2400" b="1" dirty="0"/>
              <a:t>ROS1 mutation</a:t>
            </a:r>
            <a:r>
              <a:rPr lang="en-US" sz="2400" dirty="0"/>
              <a:t>: </a:t>
            </a:r>
            <a:r>
              <a:rPr lang="en-US" sz="2400" dirty="0" err="1"/>
              <a:t>entrectinib</a:t>
            </a:r>
            <a:r>
              <a:rPr lang="en-US" sz="2400" dirty="0"/>
              <a:t> or </a:t>
            </a:r>
            <a:r>
              <a:rPr lang="en-US" sz="2400" dirty="0" err="1"/>
              <a:t>crizotinib</a:t>
            </a:r>
            <a:r>
              <a:rPr lang="en-US" sz="2400" dirty="0"/>
              <a:t> or </a:t>
            </a:r>
            <a:r>
              <a:rPr lang="en-US" sz="2400" dirty="0" err="1"/>
              <a:t>repotrectinib</a:t>
            </a:r>
            <a:endParaRPr lang="en-US" sz="2400" dirty="0"/>
          </a:p>
          <a:p>
            <a:r>
              <a:rPr lang="en-US" sz="2400" b="1" dirty="0"/>
              <a:t>NTRK1/2/3 gene fusion</a:t>
            </a:r>
            <a:r>
              <a:rPr lang="en-US" sz="2400" dirty="0"/>
              <a:t>: </a:t>
            </a:r>
            <a:r>
              <a:rPr lang="en-US" sz="2400" dirty="0" err="1"/>
              <a:t>larotrectinib</a:t>
            </a:r>
            <a:r>
              <a:rPr lang="en-US" sz="2400" dirty="0"/>
              <a:t> or </a:t>
            </a:r>
            <a:r>
              <a:rPr lang="en-US" sz="2400" dirty="0" err="1"/>
              <a:t>entrectinib</a:t>
            </a:r>
            <a:endParaRPr lang="en-US" sz="2400" dirty="0"/>
          </a:p>
          <a:p>
            <a:r>
              <a:rPr lang="en-US" sz="2400" b="1" dirty="0"/>
              <a:t>MET exon 14 skipping mutation</a:t>
            </a:r>
            <a:r>
              <a:rPr lang="en-US" sz="2400" dirty="0"/>
              <a:t>: </a:t>
            </a:r>
            <a:r>
              <a:rPr lang="en-US" sz="2400" b="1" i="1" dirty="0" err="1"/>
              <a:t>capmatinib</a:t>
            </a:r>
            <a:r>
              <a:rPr lang="en-US" sz="2400" dirty="0"/>
              <a:t> or </a:t>
            </a:r>
            <a:r>
              <a:rPr lang="en-US" sz="2400" dirty="0" err="1"/>
              <a:t>tepotinib</a:t>
            </a:r>
            <a:endParaRPr lang="en-US" sz="2400" dirty="0"/>
          </a:p>
          <a:p>
            <a:r>
              <a:rPr lang="en-US" sz="2400" b="1" dirty="0"/>
              <a:t>RET mutation</a:t>
            </a:r>
            <a:r>
              <a:rPr lang="en-US" sz="2400" dirty="0"/>
              <a:t>: </a:t>
            </a:r>
            <a:r>
              <a:rPr lang="en-US" sz="2400" b="1" i="1" dirty="0" err="1"/>
              <a:t>selpercatinib</a:t>
            </a:r>
            <a:r>
              <a:rPr lang="en-US" sz="2400" dirty="0"/>
              <a:t> or </a:t>
            </a:r>
            <a:r>
              <a:rPr lang="en-US" sz="2400" dirty="0" err="1"/>
              <a:t>pralsetinib</a:t>
            </a:r>
            <a:endParaRPr lang="en-US" sz="2400" dirty="0"/>
          </a:p>
          <a:p>
            <a:r>
              <a:rPr lang="en-US" sz="2400" b="1" dirty="0"/>
              <a:t>KRAS G12C mutation</a:t>
            </a:r>
            <a:r>
              <a:rPr lang="en-US" sz="2400" dirty="0"/>
              <a:t>: 2</a:t>
            </a:r>
            <a:r>
              <a:rPr lang="en-US" sz="2400" baseline="30000" dirty="0"/>
              <a:t>nd</a:t>
            </a:r>
            <a:r>
              <a:rPr lang="en-US" sz="2400" dirty="0"/>
              <a:t> line therapy with </a:t>
            </a:r>
            <a:r>
              <a:rPr lang="en-US" sz="2400" b="1" i="1" dirty="0" err="1"/>
              <a:t>adagrasib</a:t>
            </a:r>
            <a:r>
              <a:rPr lang="en-US" sz="2400" dirty="0"/>
              <a:t> or </a:t>
            </a:r>
            <a:r>
              <a:rPr lang="en-US" sz="2400" dirty="0" err="1"/>
              <a:t>sotorasib</a:t>
            </a:r>
            <a:endParaRPr lang="en-US" sz="2400" dirty="0"/>
          </a:p>
          <a:p>
            <a:r>
              <a:rPr lang="en-US" sz="2400" b="1" dirty="0"/>
              <a:t>ERBB2 (Her2) mutation</a:t>
            </a:r>
            <a:r>
              <a:rPr lang="en-US" sz="2400" dirty="0"/>
              <a:t>: 2</a:t>
            </a:r>
            <a:r>
              <a:rPr lang="en-US" sz="2400" baseline="30000" dirty="0"/>
              <a:t>nd</a:t>
            </a:r>
            <a:r>
              <a:rPr lang="en-US" sz="2400" dirty="0"/>
              <a:t> line therapy with fam-trastuzumab </a:t>
            </a:r>
            <a:r>
              <a:rPr lang="en-US" sz="2400" dirty="0" err="1"/>
              <a:t>deruxtecan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5610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2F3C2-5FD7-AD44-A64B-398175B39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Systemic Tx for Stage IV NSCLC</a:t>
            </a:r>
            <a:br>
              <a:rPr lang="en-US" sz="4000" b="1" dirty="0"/>
            </a:br>
            <a:r>
              <a:rPr lang="en-US" sz="4000" b="1" dirty="0"/>
              <a:t>(Squamous Cell Carcinoma)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C9690-4EBA-EA43-A682-4D7EBD2EF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If no contraindication to PDL1 Inhibitors then use chemotherapy with immunotherapy</a:t>
            </a:r>
          </a:p>
          <a:p>
            <a:pPr lvl="1"/>
            <a:r>
              <a:rPr lang="en-US" dirty="0"/>
              <a:t>Carboplatin + Paclitaxel + Pembrolizumab</a:t>
            </a:r>
          </a:p>
          <a:p>
            <a:pPr lvl="1"/>
            <a:r>
              <a:rPr lang="en-US" dirty="0"/>
              <a:t>Carboplatin + Abraxane (albumin bound paclitaxel) + Pembrolizumab</a:t>
            </a:r>
          </a:p>
          <a:p>
            <a:pPr lvl="1"/>
            <a:r>
              <a:rPr lang="en-US" dirty="0"/>
              <a:t>Carboplatin + Paclitaxel + </a:t>
            </a:r>
            <a:r>
              <a:rPr lang="en-US" dirty="0" err="1"/>
              <a:t>Cemiplimab</a:t>
            </a:r>
            <a:endParaRPr lang="en-US" dirty="0"/>
          </a:p>
          <a:p>
            <a:pPr lvl="1"/>
            <a:r>
              <a:rPr lang="en-US" dirty="0"/>
              <a:t>Carboplatin + Paclitaxel + Nivolumab + Ipilimumab</a:t>
            </a:r>
          </a:p>
          <a:p>
            <a:r>
              <a:rPr lang="en-US" b="1" dirty="0"/>
              <a:t>Continue maintenance immunotherapy with PDL1 inhibitor (usually up to two years)</a:t>
            </a:r>
          </a:p>
          <a:p>
            <a:pPr lvl="1"/>
            <a:r>
              <a:rPr lang="en-US" dirty="0"/>
              <a:t>Pembrolizumab</a:t>
            </a:r>
          </a:p>
          <a:p>
            <a:pPr lvl="1"/>
            <a:r>
              <a:rPr lang="en-US" dirty="0" err="1"/>
              <a:t>Cemiplimab</a:t>
            </a:r>
            <a:endParaRPr lang="en-US" dirty="0"/>
          </a:p>
          <a:p>
            <a:pPr lvl="1"/>
            <a:r>
              <a:rPr lang="en-US" dirty="0"/>
              <a:t>Durvalumab</a:t>
            </a:r>
          </a:p>
        </p:txBody>
      </p:sp>
    </p:spTree>
    <p:extLst>
      <p:ext uri="{BB962C8B-B14F-4D97-AF65-F5344CB8AC3E}">
        <p14:creationId xmlns:p14="http://schemas.microsoft.com/office/powerpoint/2010/main" val="2219598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A324-2565-DE4E-97D5-4F0A8F6D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/>
              <a:t>Systemic Tx for Stage IV Non-Squamous Cell Carcinoma of the Lung (Adenocarcinoma, Large Cell)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77EA9-18F5-A540-A913-4D46D370A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If PDL1 &gt; 50% then immunotherapy alone or immunotherapy + chemotherapy</a:t>
            </a:r>
          </a:p>
          <a:p>
            <a:pPr lvl="1"/>
            <a:r>
              <a:rPr lang="en-US" dirty="0"/>
              <a:t>Pembrolizumab or Atezolizumab or </a:t>
            </a:r>
            <a:r>
              <a:rPr lang="en-US" dirty="0" err="1"/>
              <a:t>Cemiplimab</a:t>
            </a:r>
            <a:endParaRPr lang="en-US" dirty="0"/>
          </a:p>
          <a:p>
            <a:pPr lvl="1"/>
            <a:r>
              <a:rPr lang="en-US" dirty="0"/>
              <a:t>Pemetrexed + Carboplatin + Pembrolizumab</a:t>
            </a:r>
          </a:p>
          <a:p>
            <a:pPr lvl="1"/>
            <a:r>
              <a:rPr lang="en-US" dirty="0"/>
              <a:t>Paclitaxel + Carboplatin + Bevacizumab + </a:t>
            </a:r>
            <a:r>
              <a:rPr lang="en-US" dirty="0" err="1"/>
              <a:t>Atezolizumab</a:t>
            </a:r>
            <a:endParaRPr lang="en-US" dirty="0"/>
          </a:p>
          <a:p>
            <a:r>
              <a:rPr lang="en-US" b="1" dirty="0"/>
              <a:t>If PDL1 1-49% then immunotherapy + chemotherapy</a:t>
            </a:r>
          </a:p>
          <a:p>
            <a:pPr lvl="1"/>
            <a:r>
              <a:rPr lang="en-US" dirty="0"/>
              <a:t>Pemetrexed + Carboplatin + Pembrolizumab</a:t>
            </a:r>
          </a:p>
          <a:p>
            <a:pPr lvl="1"/>
            <a:r>
              <a:rPr lang="en-US" dirty="0"/>
              <a:t>Paclitaxel + Carboplatin + Bevacizumab + </a:t>
            </a:r>
            <a:r>
              <a:rPr lang="en-US" dirty="0" err="1"/>
              <a:t>Atezolizumab</a:t>
            </a:r>
            <a:endParaRPr lang="en-US" dirty="0"/>
          </a:p>
          <a:p>
            <a:r>
              <a:rPr lang="en-US" b="1" dirty="0"/>
              <a:t>If PDL1 0 then immunotherapy + chemotherapy</a:t>
            </a:r>
          </a:p>
          <a:p>
            <a:pPr lvl="1"/>
            <a:r>
              <a:rPr lang="en-US" dirty="0"/>
              <a:t>Pemetrexed + Carboplatin + Pembrolizumab</a:t>
            </a:r>
          </a:p>
          <a:p>
            <a:pPr lvl="1"/>
            <a:r>
              <a:rPr lang="en-US" dirty="0"/>
              <a:t>Paclitaxel + Carboplatin + Bevacizumab + Atezolizumab</a:t>
            </a:r>
          </a:p>
          <a:p>
            <a:pPr lvl="1"/>
            <a:r>
              <a:rPr lang="en-US" dirty="0"/>
              <a:t>Nivolumab + Ipilimumab</a:t>
            </a:r>
          </a:p>
        </p:txBody>
      </p:sp>
    </p:spTree>
    <p:extLst>
      <p:ext uri="{BB962C8B-B14F-4D97-AF65-F5344CB8AC3E}">
        <p14:creationId xmlns:p14="http://schemas.microsoft.com/office/powerpoint/2010/main" val="4034333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1824</Words>
  <Application>Microsoft Macintosh PowerPoint</Application>
  <PresentationFormat>Widescreen</PresentationFormat>
  <Paragraphs>199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Question # 3</vt:lpstr>
      <vt:lpstr>Systemic Therapy for Stage IV NSCLC</vt:lpstr>
      <vt:lpstr>Two Drug Combination in Stage IIIB/IV NSCLC</vt:lpstr>
      <vt:lpstr>PowerPoint Presentation</vt:lpstr>
      <vt:lpstr>Systemic Tx for EGFR Positive Lung Cancer</vt:lpstr>
      <vt:lpstr>Systemic Tx for ALK Positive Lung Cancer</vt:lpstr>
      <vt:lpstr>Target Drugs for Specific Driver Mutations in NSCLC</vt:lpstr>
      <vt:lpstr>Systemic Tx for Stage IV NSCLC (Squamous Cell Carcinoma)</vt:lpstr>
      <vt:lpstr>Systemic Tx for Stage IV Non-Squamous Cell Carcinoma of the Lung (Adenocarcinoma, Large Cell)</vt:lpstr>
      <vt:lpstr>Oncology leading the pack in terms of “Precision Medicine”</vt:lpstr>
      <vt:lpstr>General Notes Regarding Oncologist Management of Advanced Lung Cancer</vt:lpstr>
      <vt:lpstr>Small Cell Lung Cancer</vt:lpstr>
      <vt:lpstr>Question # 4</vt:lpstr>
      <vt:lpstr>Small Cell Lung Cancer Staging</vt:lpstr>
      <vt:lpstr>Limited Stage Small Cell Lung Cancer</vt:lpstr>
      <vt:lpstr>Extensive Stage Small Cell Lung Cancer</vt:lpstr>
      <vt:lpstr>Treatment for Extensive Stage Small Cell Lung Cancer</vt:lpstr>
      <vt:lpstr>Addition of Atezolizumab to Chemotherapy First Breakthrough in Systemic Treatment for Small Cell Carcinoma in &gt; 20 years</vt:lpstr>
      <vt:lpstr>Question # 5</vt:lpstr>
      <vt:lpstr>Giving Chemotherapy is Not Always the Right Choice</vt:lpstr>
      <vt:lpstr>What is the diagnosis?</vt:lpstr>
      <vt:lpstr>Horner Syndrome</vt:lpstr>
      <vt:lpstr>What is the Diagnosis?</vt:lpstr>
      <vt:lpstr>SVC Syndrome</vt:lpstr>
      <vt:lpstr>What is the diagnosis?</vt:lpstr>
      <vt:lpstr>Hypertrophic Osteoarthropathy</vt:lpstr>
      <vt:lpstr>Answers to Questions</vt:lpstr>
      <vt:lpstr>Banner MD Anderson Central Phoenix Campus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 # 3</dc:title>
  <dc:creator>todd erickson</dc:creator>
  <cp:lastModifiedBy>todd erickson</cp:lastModifiedBy>
  <cp:revision>25</cp:revision>
  <dcterms:created xsi:type="dcterms:W3CDTF">2023-02-14T06:03:00Z</dcterms:created>
  <dcterms:modified xsi:type="dcterms:W3CDTF">2025-04-15T06:39:07Z</dcterms:modified>
</cp:coreProperties>
</file>