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54"/>
  </p:notesMasterIdLst>
  <p:sldIdLst>
    <p:sldId id="256" r:id="rId2"/>
    <p:sldId id="257" r:id="rId3"/>
    <p:sldId id="285" r:id="rId4"/>
    <p:sldId id="258" r:id="rId5"/>
    <p:sldId id="286" r:id="rId6"/>
    <p:sldId id="259" r:id="rId7"/>
    <p:sldId id="287" r:id="rId8"/>
    <p:sldId id="260" r:id="rId9"/>
    <p:sldId id="288" r:id="rId10"/>
    <p:sldId id="261" r:id="rId11"/>
    <p:sldId id="289" r:id="rId12"/>
    <p:sldId id="262" r:id="rId13"/>
    <p:sldId id="290" r:id="rId14"/>
    <p:sldId id="263" r:id="rId15"/>
    <p:sldId id="291" r:id="rId16"/>
    <p:sldId id="264" r:id="rId17"/>
    <p:sldId id="292" r:id="rId18"/>
    <p:sldId id="265" r:id="rId19"/>
    <p:sldId id="293" r:id="rId20"/>
    <p:sldId id="266" r:id="rId21"/>
    <p:sldId id="294" r:id="rId22"/>
    <p:sldId id="267" r:id="rId23"/>
    <p:sldId id="295" r:id="rId24"/>
    <p:sldId id="268" r:id="rId25"/>
    <p:sldId id="296" r:id="rId26"/>
    <p:sldId id="269" r:id="rId27"/>
    <p:sldId id="301" r:id="rId28"/>
    <p:sldId id="270" r:id="rId29"/>
    <p:sldId id="298" r:id="rId30"/>
    <p:sldId id="271" r:id="rId31"/>
    <p:sldId id="302" r:id="rId32"/>
    <p:sldId id="272" r:id="rId33"/>
    <p:sldId id="300" r:id="rId34"/>
    <p:sldId id="273" r:id="rId35"/>
    <p:sldId id="303" r:id="rId36"/>
    <p:sldId id="274" r:id="rId37"/>
    <p:sldId id="304" r:id="rId38"/>
    <p:sldId id="275" r:id="rId39"/>
    <p:sldId id="305" r:id="rId40"/>
    <p:sldId id="276" r:id="rId41"/>
    <p:sldId id="306" r:id="rId42"/>
    <p:sldId id="277" r:id="rId43"/>
    <p:sldId id="307" r:id="rId44"/>
    <p:sldId id="278" r:id="rId45"/>
    <p:sldId id="308" r:id="rId46"/>
    <p:sldId id="279" r:id="rId47"/>
    <p:sldId id="309" r:id="rId48"/>
    <p:sldId id="280" r:id="rId49"/>
    <p:sldId id="312" r:id="rId50"/>
    <p:sldId id="310" r:id="rId51"/>
    <p:sldId id="281" r:id="rId52"/>
    <p:sldId id="311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3A15F5-2C18-1A4F-9933-CEDB0F639DF6}" v="448" dt="2022-08-09T02:49:59.6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1"/>
    <p:restoredTop sz="87702"/>
  </p:normalViewPr>
  <p:slideViewPr>
    <p:cSldViewPr>
      <p:cViewPr varScale="1">
        <p:scale>
          <a:sx n="99" d="100"/>
          <a:sy n="99" d="100"/>
        </p:scale>
        <p:origin x="2016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257FF4F5-3E57-4726-869B-45B146B3AD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A033658E-C251-431A-A75C-750508979FC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55DC36F-27F5-9246-AF98-BFC905834E2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0229" name="Rectangle 5">
            <a:extLst>
              <a:ext uri="{FF2B5EF4-FFF2-40B4-BE49-F238E27FC236}">
                <a16:creationId xmlns:a16="http://schemas.microsoft.com/office/drawing/2014/main" id="{1048B014-F0AE-4406-AF2B-D130DC98438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80230" name="Rectangle 6">
            <a:extLst>
              <a:ext uri="{FF2B5EF4-FFF2-40B4-BE49-F238E27FC236}">
                <a16:creationId xmlns:a16="http://schemas.microsoft.com/office/drawing/2014/main" id="{2E8D6352-93F3-4E39-8AA3-52D7A57FA59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0231" name="Rectangle 7">
            <a:extLst>
              <a:ext uri="{FF2B5EF4-FFF2-40B4-BE49-F238E27FC236}">
                <a16:creationId xmlns:a16="http://schemas.microsoft.com/office/drawing/2014/main" id="{1ED93724-5E96-4514-AEFA-72CCCD911D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B93E02F-1841-6A44-B27B-C09035B4D8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7377107/#R25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3E02F-1841-6A44-B27B-C09035B4D85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31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3E02F-1841-6A44-B27B-C09035B4D85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604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3E02F-1841-6A44-B27B-C09035B4D85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145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3E02F-1841-6A44-B27B-C09035B4D85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91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the prevalence of cardiomyopathy and pulmonary hypertension increased significantly and demonstrated the highest in-hospital mortality, most often because of heart failure, arrhythmia, respiratory failure, shock, renal failure, and preeclampsia. (</a:t>
            </a:r>
            <a:r>
              <a:rPr lang="en-US" u="sng" dirty="0">
                <a:hlinkClick r:id="rId3"/>
              </a:rPr>
              <a:t>25</a:t>
            </a:r>
            <a:r>
              <a:rPr lang="en-US" dirty="0"/>
              <a:t>) </a:t>
            </a:r>
          </a:p>
          <a:p>
            <a:endParaRPr lang="en-US" dirty="0"/>
          </a:p>
          <a:p>
            <a:r>
              <a:rPr lang="en-US" dirty="0"/>
              <a:t>It is unclear why the incidence of cardiomyopathy is increasing, but it could be associated with increases in maternal age, multifetal pregnancies, or improved recognition.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3E02F-1841-6A44-B27B-C09035B4D850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690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3E02F-1841-6A44-B27B-C09035B4D850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400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3E02F-1841-6A44-B27B-C09035B4D850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30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DEA55FE-94B0-C646-9240-A3BF3B170EA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C1B069F7-5BBE-FF4F-B20A-A757AF94C2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5AD486D1-31D9-2845-9FDD-03DC9B8D2F0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2101" name="Rectangle 5">
            <a:extLst>
              <a:ext uri="{FF2B5EF4-FFF2-40B4-BE49-F238E27FC236}">
                <a16:creationId xmlns:a16="http://schemas.microsoft.com/office/drawing/2014/main" id="{1128187C-20FC-471F-A162-9459E7C7CCDA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32105" name="Rectangle 9">
            <a:extLst>
              <a:ext uri="{FF2B5EF4-FFF2-40B4-BE49-F238E27FC236}">
                <a16:creationId xmlns:a16="http://schemas.microsoft.com/office/drawing/2014/main" id="{ED8B9CAB-7F52-487C-90CE-F7212FB2F792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88E4C8-7FFC-924B-9921-067D5A902D1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81F788-ED3E-794D-AF36-6BD3F2748C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D4EA8F-5927-494C-81B4-DD8F066AC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98EF8-9A53-4849-8686-622EAA11C2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14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05B9C-56FC-47E4-AEF6-09EF8442F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474418-8F69-4D7D-8191-2C5C89DDD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B52F9CE-EF39-F945-9351-40E342DC39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B1677CF-C9BF-204D-886E-3176926E49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1A19953-6930-C44D-A7DA-9C4DAAFA3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10135-F094-DF43-8255-FEAA8CF65D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99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F9E7E8-FCC0-40C5-861B-E7DC5473B2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B70359-618E-40DC-BF18-D658B9634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C2AC18B-DAF1-AC45-99C4-3678723EF4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D8157C3-7A9D-554E-9B01-0965A7874E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A9E5003-CF7B-974A-8DE5-97609F4E90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61158-B19D-9D4C-9810-5BE2C06CC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6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AC25-EA2E-41D2-9E76-98B13263F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792FA-E4B9-4B70-90E9-548C893B7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0632829-5780-CC45-BE20-88F227DC5D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4C85A3D-E36C-DF46-A977-756437FC2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AE48E43-D8E1-6544-9ABF-2863F89EB9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9CC695-65E4-AD4D-8C34-11DDB6EF73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0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17377-E17A-4A74-B94F-2566165B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ACAD7-7ABE-4734-A37A-155F3E075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40FE836-6B8B-464A-9752-745CD7AA7F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ACC80FB-1FCC-5A4B-9B38-1AA801980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301CA89-7130-BC4E-AEE5-36DE2B2C65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08E92-3C17-6047-9B08-3B32A58E37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35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905A5-12B6-450E-BBCC-719904DF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246F4-DCE8-4C3F-A1DC-355A9AFCAA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2980A-D6BF-4F13-8466-BE2F70B22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DD563E7-18AC-0D44-B6F4-B0531C2546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5B0CEB6-981B-0848-8069-462617B56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2E54218-3B04-BE4D-A4D0-6CC26E7CC8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95331-AF18-B242-B9C7-8056825805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29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E9E5E-12F5-4C31-A285-DF9CD176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B2A5D-1E49-4957-9FC2-389EEFF5C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368F0-243F-4B04-8208-E59832936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18B89-2C43-4D92-97D7-F1DB3D3FD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E728E1-FD36-42FA-8DA4-C48C7FC02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5E7FA33-934A-CA48-A986-7BB09ECD46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58BACDC-5F75-A74D-9A70-12B63C4579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8205E979-B164-A94A-805C-B3FCBED8E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ABF61-0955-274C-A4EC-94E88FA715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94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38A7C-010D-4C15-B0E3-3DF8BDF47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E29587C-CE48-1242-9E6E-F22600635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5D48391-338A-6A45-903E-06FCC3416F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0D67373-EF47-F84C-94E3-37BE7C9A6F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135AB-FB5E-C14D-BEDB-E7DCCF46F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3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F91BE94-3B8F-7740-B7B1-C49BA4C70E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F74FAE80-3E6B-DA43-AA47-292E4F72A6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CBF06A1-3BF6-9149-8BE2-CCE1AB5FC0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0E1EE-9D27-8B4C-93C7-0B3E41E782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56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3D9A0-9928-4543-8AC6-C6F3D45CB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EF051-ED18-484B-9E01-EF96A4A22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18361-8B36-4EAF-965D-B044C8CC2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BC9D328-828F-9746-B463-F2CDA90D12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3497273-FF2E-7B49-A22A-206D9C3F48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DDA0C23-3857-0841-AA3E-3D8F90617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A8444-C67D-BE48-9932-AC703A5D9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66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B012-64A4-48DE-AD5C-99272BFE9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4AF723-FDFC-4091-9726-395295E8BC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C798C-8E02-4B1E-BA0E-BE56C018B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A6E196D-48D8-4149-9B9B-7C66742D7B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0175235-574A-8742-8009-EC1E8298D6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1BCB6DF-43DA-5A43-AA92-002D810B4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F9716-0084-7145-81D6-26E59EA54A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23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931C9CE8-0C62-6A45-A15C-682C9F8E8CA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31075" name="Freeform 3">
              <a:extLst>
                <a:ext uri="{FF2B5EF4-FFF2-40B4-BE49-F238E27FC236}">
                  <a16:creationId xmlns:a16="http://schemas.microsoft.com/office/drawing/2014/main" id="{5D1DDBC1-4008-432F-95EC-5B9F8A21667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E3B4859C-952E-0F48-AEBE-481592B664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077" name="Rectangle 5">
            <a:extLst>
              <a:ext uri="{FF2B5EF4-FFF2-40B4-BE49-F238E27FC236}">
                <a16:creationId xmlns:a16="http://schemas.microsoft.com/office/drawing/2014/main" id="{2F0BF087-3AFF-400D-8EDE-9523020119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1078" name="Rectangle 6">
            <a:extLst>
              <a:ext uri="{FF2B5EF4-FFF2-40B4-BE49-F238E27FC236}">
                <a16:creationId xmlns:a16="http://schemas.microsoft.com/office/drawing/2014/main" id="{1EE6DF90-2236-4EC0-B223-37AB0DE0B6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1079" name="Rectangle 7">
            <a:extLst>
              <a:ext uri="{FF2B5EF4-FFF2-40B4-BE49-F238E27FC236}">
                <a16:creationId xmlns:a16="http://schemas.microsoft.com/office/drawing/2014/main" id="{2270EDCE-288D-489B-AC95-717A2352F3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1080" name="Rectangle 8">
            <a:extLst>
              <a:ext uri="{FF2B5EF4-FFF2-40B4-BE49-F238E27FC236}">
                <a16:creationId xmlns:a16="http://schemas.microsoft.com/office/drawing/2014/main" id="{80C45C62-24CE-487E-984C-AF94EF6CCB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1081" name="Rectangle 9">
            <a:extLst>
              <a:ext uri="{FF2B5EF4-FFF2-40B4-BE49-F238E27FC236}">
                <a16:creationId xmlns:a16="http://schemas.microsoft.com/office/drawing/2014/main" id="{D4A53ADE-355D-4E8F-8C80-0A009A0D1C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5C9C815D-4C80-BA46-9B7C-C3752D4BC6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38.xml"/><Relationship Id="rId18" Type="http://schemas.openxmlformats.org/officeDocument/2006/relationships/slide" Target="slide28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51.xml"/><Relationship Id="rId12" Type="http://schemas.openxmlformats.org/officeDocument/2006/relationships/slide" Target="slide40.xml"/><Relationship Id="rId17" Type="http://schemas.openxmlformats.org/officeDocument/2006/relationships/slide" Target="slide30.xml"/><Relationship Id="rId25" Type="http://schemas.openxmlformats.org/officeDocument/2006/relationships/slide" Target="slide14.xml"/><Relationship Id="rId2" Type="http://schemas.openxmlformats.org/officeDocument/2006/relationships/slide" Target="slide2.xml"/><Relationship Id="rId16" Type="http://schemas.openxmlformats.org/officeDocument/2006/relationships/slide" Target="slide32.xml"/><Relationship Id="rId20" Type="http://schemas.openxmlformats.org/officeDocument/2006/relationships/slide" Target="slide2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11" Type="http://schemas.openxmlformats.org/officeDocument/2006/relationships/slide" Target="slide42.xml"/><Relationship Id="rId24" Type="http://schemas.openxmlformats.org/officeDocument/2006/relationships/slide" Target="slide16.xml"/><Relationship Id="rId5" Type="http://schemas.openxmlformats.org/officeDocument/2006/relationships/slide" Target="slide8.xml"/><Relationship Id="rId15" Type="http://schemas.openxmlformats.org/officeDocument/2006/relationships/slide" Target="slide34.xml"/><Relationship Id="rId23" Type="http://schemas.openxmlformats.org/officeDocument/2006/relationships/slide" Target="slide18.xml"/><Relationship Id="rId10" Type="http://schemas.openxmlformats.org/officeDocument/2006/relationships/slide" Target="slide44.xml"/><Relationship Id="rId19" Type="http://schemas.openxmlformats.org/officeDocument/2006/relationships/slide" Target="slide26.xml"/><Relationship Id="rId4" Type="http://schemas.openxmlformats.org/officeDocument/2006/relationships/slide" Target="slide6.xml"/><Relationship Id="rId9" Type="http://schemas.openxmlformats.org/officeDocument/2006/relationships/slide" Target="slide46.xml"/><Relationship Id="rId14" Type="http://schemas.openxmlformats.org/officeDocument/2006/relationships/slide" Target="slide36.xml"/><Relationship Id="rId22" Type="http://schemas.openxmlformats.org/officeDocument/2006/relationships/slide" Target="slide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61/CIRCULATIONAHA.114.009029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CCABE9B6-A7F9-4B39-9C58-4E02DA352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/>
              <a:t>Cardiology Jeopardy</a:t>
            </a:r>
          </a:p>
        </p:txBody>
      </p:sp>
      <p:sp>
        <p:nvSpPr>
          <p:cNvPr id="4099" name="AutoShape 5">
            <a:extLst>
              <a:ext uri="{FF2B5EF4-FFF2-40B4-BE49-F238E27FC236}">
                <a16:creationId xmlns:a16="http://schemas.microsoft.com/office/drawing/2014/main" id="{5BA690FC-0362-A348-9C79-BBB32167A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288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dirty="0">
                <a:latin typeface="Times" pitchFamily="2" charset="0"/>
                <a:hlinkClick r:id="rId2" action="ppaction://hlinksldjump"/>
              </a:rPr>
              <a:t>$100</a:t>
            </a:r>
            <a:endParaRPr lang="en-US" altLang="en-US" sz="2400" dirty="0">
              <a:latin typeface="Times" pitchFamily="2" charset="0"/>
            </a:endParaRPr>
          </a:p>
        </p:txBody>
      </p:sp>
      <p:sp>
        <p:nvSpPr>
          <p:cNvPr id="2054" name="AutoShape 6">
            <a:extLst>
              <a:ext uri="{FF2B5EF4-FFF2-40B4-BE49-F238E27FC236}">
                <a16:creationId xmlns:a16="http://schemas.microsoft.com/office/drawing/2014/main" id="{8ED45E69-E57D-437B-8423-65DF62F75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838200"/>
            <a:ext cx="1524000" cy="762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92500" lnSpcReduction="20000"/>
          </a:bodyPr>
          <a:lstStyle/>
          <a:p>
            <a:pPr algn="ctr">
              <a:defRPr/>
            </a:pPr>
            <a:r>
              <a:rPr lang="en-US" altLang="en-US" sz="2400" dirty="0">
                <a:latin typeface="Times" panose="02020603050405020304" pitchFamily="18" charset="0"/>
              </a:rPr>
              <a:t>How Come?</a:t>
            </a:r>
          </a:p>
        </p:txBody>
      </p:sp>
      <p:sp>
        <p:nvSpPr>
          <p:cNvPr id="2055" name="AutoShape 7">
            <a:extLst>
              <a:ext uri="{FF2B5EF4-FFF2-40B4-BE49-F238E27FC236}">
                <a16:creationId xmlns:a16="http://schemas.microsoft.com/office/drawing/2014/main" id="{4DAD9669-670C-439F-9C5F-DC76C3400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838200"/>
            <a:ext cx="1524000" cy="762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92500" lnSpcReduction="20000"/>
          </a:bodyPr>
          <a:lstStyle/>
          <a:p>
            <a:pPr algn="ctr">
              <a:defRPr/>
            </a:pPr>
            <a:r>
              <a:rPr lang="en-US" altLang="en-US" sz="2400" dirty="0">
                <a:latin typeface="Times" panose="02020603050405020304" pitchFamily="18" charset="0"/>
              </a:rPr>
              <a:t>Big </a:t>
            </a:r>
          </a:p>
          <a:p>
            <a:pPr algn="ctr">
              <a:defRPr/>
            </a:pPr>
            <a:r>
              <a:rPr lang="en-US" altLang="en-US" sz="2400" dirty="0">
                <a:latin typeface="Times" panose="02020603050405020304" pitchFamily="18" charset="0"/>
              </a:rPr>
              <a:t>Red</a:t>
            </a:r>
          </a:p>
        </p:txBody>
      </p:sp>
      <p:sp>
        <p:nvSpPr>
          <p:cNvPr id="2056" name="AutoShape 8">
            <a:extLst>
              <a:ext uri="{FF2B5EF4-FFF2-40B4-BE49-F238E27FC236}">
                <a16:creationId xmlns:a16="http://schemas.microsoft.com/office/drawing/2014/main" id="{A154AA74-0202-4AB4-8519-3AC630989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838200"/>
            <a:ext cx="1524000" cy="762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77500" lnSpcReduction="20000"/>
          </a:bodyPr>
          <a:lstStyle/>
          <a:p>
            <a:pPr algn="ctr">
              <a:defRPr/>
            </a:pPr>
            <a:r>
              <a:rPr lang="en-US" altLang="en-US" sz="2400" dirty="0">
                <a:latin typeface="Times" panose="02020603050405020304" pitchFamily="18" charset="0"/>
              </a:rPr>
              <a:t>Baby Makes Three</a:t>
            </a:r>
          </a:p>
        </p:txBody>
      </p:sp>
      <p:sp>
        <p:nvSpPr>
          <p:cNvPr id="2057" name="AutoShape 9">
            <a:extLst>
              <a:ext uri="{FF2B5EF4-FFF2-40B4-BE49-F238E27FC236}">
                <a16:creationId xmlns:a16="http://schemas.microsoft.com/office/drawing/2014/main" id="{937D0160-9745-4E71-A6BF-56A9BB533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838200"/>
            <a:ext cx="1524000" cy="762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62500" lnSpcReduction="20000"/>
          </a:bodyPr>
          <a:lstStyle/>
          <a:p>
            <a:pPr algn="ctr">
              <a:defRPr/>
            </a:pPr>
            <a:r>
              <a:rPr lang="en-US" altLang="en-US" sz="3600" dirty="0">
                <a:latin typeface="Times" panose="02020603050405020304" pitchFamily="18" charset="0"/>
              </a:rPr>
              <a:t>Twinkle Toes</a:t>
            </a:r>
            <a:endParaRPr lang="en-US" altLang="en-US" sz="1050" dirty="0">
              <a:latin typeface="Times" panose="02020603050405020304" pitchFamily="18" charset="0"/>
            </a:endParaRPr>
          </a:p>
        </p:txBody>
      </p:sp>
      <p:sp>
        <p:nvSpPr>
          <p:cNvPr id="2058" name="AutoShape 10">
            <a:extLst>
              <a:ext uri="{FF2B5EF4-FFF2-40B4-BE49-F238E27FC236}">
                <a16:creationId xmlns:a16="http://schemas.microsoft.com/office/drawing/2014/main" id="{9EB736B5-568C-4C5B-9C29-C1296B001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838200"/>
            <a:ext cx="1524000" cy="762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92500" lnSpcReduction="20000"/>
          </a:bodyPr>
          <a:lstStyle/>
          <a:p>
            <a:pPr algn="ctr">
              <a:defRPr/>
            </a:pPr>
            <a:r>
              <a:rPr lang="en-US" altLang="en-US" sz="2400" dirty="0">
                <a:latin typeface="Times" panose="02020603050405020304" pitchFamily="18" charset="0"/>
              </a:rPr>
              <a:t>Fragrant Twigs</a:t>
            </a:r>
          </a:p>
        </p:txBody>
      </p:sp>
      <p:sp>
        <p:nvSpPr>
          <p:cNvPr id="4105" name="AutoShape 11">
            <a:extLst>
              <a:ext uri="{FF2B5EF4-FFF2-40B4-BE49-F238E27FC236}">
                <a16:creationId xmlns:a16="http://schemas.microsoft.com/office/drawing/2014/main" id="{72AB9384-9CC6-7440-8B03-D13F062B0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32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dirty="0">
                <a:latin typeface="Times" pitchFamily="2" charset="0"/>
                <a:hlinkClick r:id="rId3" action="ppaction://hlinksldjump"/>
              </a:rPr>
              <a:t>$200</a:t>
            </a:r>
            <a:endParaRPr lang="en-US" altLang="en-US" sz="2400" dirty="0">
              <a:latin typeface="Times" pitchFamily="2" charset="0"/>
            </a:endParaRPr>
          </a:p>
        </p:txBody>
      </p:sp>
      <p:sp>
        <p:nvSpPr>
          <p:cNvPr id="4106" name="AutoShape 12">
            <a:extLst>
              <a:ext uri="{FF2B5EF4-FFF2-40B4-BE49-F238E27FC236}">
                <a16:creationId xmlns:a16="http://schemas.microsoft.com/office/drawing/2014/main" id="{DFBED642-F11E-A04E-AAFD-CB04D65F6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6576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dirty="0">
                <a:latin typeface="Times" pitchFamily="2" charset="0"/>
                <a:hlinkClick r:id="rId4" action="ppaction://hlinksldjump"/>
              </a:rPr>
              <a:t>$300</a:t>
            </a:r>
            <a:endParaRPr lang="en-US" altLang="en-US" sz="2400" dirty="0">
              <a:latin typeface="Times" pitchFamily="2" charset="0"/>
            </a:endParaRPr>
          </a:p>
        </p:txBody>
      </p:sp>
      <p:sp>
        <p:nvSpPr>
          <p:cNvPr id="4107" name="AutoShape 13">
            <a:extLst>
              <a:ext uri="{FF2B5EF4-FFF2-40B4-BE49-F238E27FC236}">
                <a16:creationId xmlns:a16="http://schemas.microsoft.com/office/drawing/2014/main" id="{C85F6582-52A0-8245-8BD6-2441DA286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dirty="0">
                <a:latin typeface="Times" pitchFamily="2" charset="0"/>
                <a:hlinkClick r:id="rId5" action="ppaction://hlinksldjump"/>
              </a:rPr>
              <a:t>$400</a:t>
            </a:r>
            <a:endParaRPr lang="en-US" altLang="en-US" sz="2400" dirty="0">
              <a:latin typeface="Times" pitchFamily="2" charset="0"/>
            </a:endParaRPr>
          </a:p>
        </p:txBody>
      </p:sp>
      <p:sp>
        <p:nvSpPr>
          <p:cNvPr id="4108" name="AutoShape 14">
            <a:hlinkClick r:id="rId6" action="ppaction://hlinksldjump"/>
            <a:extLst>
              <a:ext uri="{FF2B5EF4-FFF2-40B4-BE49-F238E27FC236}">
                <a16:creationId xmlns:a16="http://schemas.microsoft.com/office/drawing/2014/main" id="{4EFA0F39-F812-6046-9D2F-C8D567A2E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4864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latin typeface="Times" pitchFamily="2" charset="0"/>
                <a:hlinkClick r:id="rId6" action="ppaction://hlinksldjump"/>
              </a:rPr>
              <a:t>$500</a:t>
            </a:r>
            <a:endParaRPr lang="en-US" altLang="en-US" sz="2400">
              <a:latin typeface="Times" pitchFamily="2" charset="0"/>
            </a:endParaRPr>
          </a:p>
        </p:txBody>
      </p:sp>
      <p:sp>
        <p:nvSpPr>
          <p:cNvPr id="4109" name="AutoShape 15">
            <a:hlinkClick r:id="rId7" action="ppaction://hlinksldjump"/>
            <a:extLst>
              <a:ext uri="{FF2B5EF4-FFF2-40B4-BE49-F238E27FC236}">
                <a16:creationId xmlns:a16="http://schemas.microsoft.com/office/drawing/2014/main" id="{D2EFC0D3-DE9B-AF40-B653-697781D8C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4864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" pitchFamily="2" charset="0"/>
                <a:hlinkClick r:id="rId7" action="ppaction://hlinksldjump"/>
              </a:rPr>
              <a:t>$500</a:t>
            </a:r>
            <a:endParaRPr lang="en-US" altLang="en-US" sz="2400">
              <a:latin typeface="Times" pitchFamily="2" charset="0"/>
            </a:endParaRPr>
          </a:p>
        </p:txBody>
      </p:sp>
      <p:sp>
        <p:nvSpPr>
          <p:cNvPr id="4110" name="AutoShape 16">
            <a:hlinkClick r:id="rId8" action="ppaction://hlinksldjump"/>
            <a:extLst>
              <a:ext uri="{FF2B5EF4-FFF2-40B4-BE49-F238E27FC236}">
                <a16:creationId xmlns:a16="http://schemas.microsoft.com/office/drawing/2014/main" id="{70640B08-0D54-9442-950F-A9272E486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5720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" pitchFamily="2" charset="0"/>
                <a:hlinkClick r:id="rId8" action="ppaction://hlinksldjump"/>
              </a:rPr>
              <a:t>$400</a:t>
            </a:r>
            <a:endParaRPr lang="en-US" altLang="en-US" sz="2400">
              <a:latin typeface="Times" pitchFamily="2" charset="0"/>
            </a:endParaRPr>
          </a:p>
        </p:txBody>
      </p:sp>
      <p:sp>
        <p:nvSpPr>
          <p:cNvPr id="4111" name="AutoShape 17">
            <a:hlinkClick r:id="rId9" action="ppaction://hlinksldjump"/>
            <a:extLst>
              <a:ext uri="{FF2B5EF4-FFF2-40B4-BE49-F238E27FC236}">
                <a16:creationId xmlns:a16="http://schemas.microsoft.com/office/drawing/2014/main" id="{E218D0C7-73EC-7143-A8D2-A049DDFC0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6576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" pitchFamily="2" charset="0"/>
                <a:hlinkClick r:id="rId9" action="ppaction://hlinksldjump"/>
              </a:rPr>
              <a:t>$300</a:t>
            </a:r>
            <a:endParaRPr lang="en-US" altLang="en-US" sz="2400">
              <a:latin typeface="Times" pitchFamily="2" charset="0"/>
            </a:endParaRPr>
          </a:p>
        </p:txBody>
      </p:sp>
      <p:sp>
        <p:nvSpPr>
          <p:cNvPr id="4112" name="AutoShape 18">
            <a:hlinkClick r:id="rId10" action="ppaction://hlinksldjump"/>
            <a:extLst>
              <a:ext uri="{FF2B5EF4-FFF2-40B4-BE49-F238E27FC236}">
                <a16:creationId xmlns:a16="http://schemas.microsoft.com/office/drawing/2014/main" id="{D9C4F479-CBCB-854A-8033-A2383B05E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7432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" pitchFamily="2" charset="0"/>
                <a:hlinkClick r:id="rId10" action="ppaction://hlinksldjump"/>
              </a:rPr>
              <a:t>$200</a:t>
            </a:r>
            <a:endParaRPr lang="en-US" altLang="en-US" sz="2400">
              <a:latin typeface="Times" pitchFamily="2" charset="0"/>
            </a:endParaRPr>
          </a:p>
        </p:txBody>
      </p:sp>
      <p:sp>
        <p:nvSpPr>
          <p:cNvPr id="4113" name="AutoShape 19">
            <a:hlinkClick r:id="rId11" action="ppaction://hlinksldjump"/>
            <a:extLst>
              <a:ext uri="{FF2B5EF4-FFF2-40B4-BE49-F238E27FC236}">
                <a16:creationId xmlns:a16="http://schemas.microsoft.com/office/drawing/2014/main" id="{7B9D4FB3-2F32-E648-92E2-79FB402F9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288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Times" pitchFamily="2" charset="0"/>
                <a:hlinkClick r:id="rId11" action="ppaction://hlinksldjump"/>
              </a:rPr>
              <a:t>$100</a:t>
            </a:r>
            <a:endParaRPr lang="en-US" altLang="en-US" sz="2400" dirty="0">
              <a:latin typeface="Times" pitchFamily="2" charset="0"/>
            </a:endParaRPr>
          </a:p>
        </p:txBody>
      </p:sp>
      <p:sp>
        <p:nvSpPr>
          <p:cNvPr id="4114" name="AutoShape 20">
            <a:hlinkClick r:id="rId12" action="ppaction://hlinksldjump"/>
            <a:extLst>
              <a:ext uri="{FF2B5EF4-FFF2-40B4-BE49-F238E27FC236}">
                <a16:creationId xmlns:a16="http://schemas.microsoft.com/office/drawing/2014/main" id="{4775B7BB-BCF8-E946-A501-DAAA08B96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4864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" pitchFamily="2" charset="0"/>
                <a:hlinkClick r:id="rId12" action="ppaction://hlinksldjump"/>
              </a:rPr>
              <a:t>$500</a:t>
            </a:r>
            <a:endParaRPr lang="en-US" altLang="en-US" sz="2400">
              <a:latin typeface="Times" pitchFamily="2" charset="0"/>
            </a:endParaRPr>
          </a:p>
        </p:txBody>
      </p:sp>
      <p:sp>
        <p:nvSpPr>
          <p:cNvPr id="4115" name="AutoShape 21">
            <a:hlinkClick r:id="rId13" action="ppaction://hlinksldjump"/>
            <a:extLst>
              <a:ext uri="{FF2B5EF4-FFF2-40B4-BE49-F238E27FC236}">
                <a16:creationId xmlns:a16="http://schemas.microsoft.com/office/drawing/2014/main" id="{FD5F498B-A61B-AB4E-AFE9-811378089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5720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" pitchFamily="2" charset="0"/>
                <a:hlinkClick r:id="rId13" action="ppaction://hlinksldjump"/>
              </a:rPr>
              <a:t>$400</a:t>
            </a:r>
            <a:endParaRPr lang="en-US" altLang="en-US" sz="2400">
              <a:latin typeface="Times" pitchFamily="2" charset="0"/>
            </a:endParaRPr>
          </a:p>
        </p:txBody>
      </p:sp>
      <p:sp>
        <p:nvSpPr>
          <p:cNvPr id="4116" name="AutoShape 22">
            <a:hlinkClick r:id="rId14" action="ppaction://hlinksldjump"/>
            <a:extLst>
              <a:ext uri="{FF2B5EF4-FFF2-40B4-BE49-F238E27FC236}">
                <a16:creationId xmlns:a16="http://schemas.microsoft.com/office/drawing/2014/main" id="{07322A04-6937-854D-8C8B-3C893E40F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6576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" pitchFamily="2" charset="0"/>
                <a:hlinkClick r:id="rId14" action="ppaction://hlinksldjump"/>
              </a:rPr>
              <a:t>$300</a:t>
            </a:r>
            <a:endParaRPr lang="en-US" altLang="en-US" sz="2400">
              <a:latin typeface="Times" pitchFamily="2" charset="0"/>
            </a:endParaRPr>
          </a:p>
        </p:txBody>
      </p:sp>
      <p:sp>
        <p:nvSpPr>
          <p:cNvPr id="4117" name="AutoShape 23">
            <a:hlinkClick r:id="rId15" action="ppaction://hlinksldjump"/>
            <a:extLst>
              <a:ext uri="{FF2B5EF4-FFF2-40B4-BE49-F238E27FC236}">
                <a16:creationId xmlns:a16="http://schemas.microsoft.com/office/drawing/2014/main" id="{1A93BE59-6FBE-6242-8188-F079888F1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7432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" pitchFamily="2" charset="0"/>
                <a:hlinkClick r:id="rId15" action="ppaction://hlinksldjump"/>
              </a:rPr>
              <a:t>$200</a:t>
            </a:r>
            <a:endParaRPr lang="en-US" altLang="en-US" sz="2400">
              <a:latin typeface="Times" pitchFamily="2" charset="0"/>
            </a:endParaRPr>
          </a:p>
        </p:txBody>
      </p:sp>
      <p:sp>
        <p:nvSpPr>
          <p:cNvPr id="4118" name="AutoShape 24">
            <a:hlinkClick r:id="rId16" action="ppaction://hlinksldjump"/>
            <a:extLst>
              <a:ext uri="{FF2B5EF4-FFF2-40B4-BE49-F238E27FC236}">
                <a16:creationId xmlns:a16="http://schemas.microsoft.com/office/drawing/2014/main" id="{3E03857B-72EB-564C-823D-A4A91546E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288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" pitchFamily="2" charset="0"/>
                <a:hlinkClick r:id="rId16" action="ppaction://hlinksldjump"/>
              </a:rPr>
              <a:t>$100</a:t>
            </a:r>
            <a:endParaRPr lang="en-US" altLang="en-US" sz="2400">
              <a:latin typeface="Times" pitchFamily="2" charset="0"/>
            </a:endParaRPr>
          </a:p>
        </p:txBody>
      </p:sp>
      <p:sp>
        <p:nvSpPr>
          <p:cNvPr id="4119" name="AutoShape 25">
            <a:hlinkClick r:id="rId17" action="ppaction://hlinksldjump"/>
            <a:extLst>
              <a:ext uri="{FF2B5EF4-FFF2-40B4-BE49-F238E27FC236}">
                <a16:creationId xmlns:a16="http://schemas.microsoft.com/office/drawing/2014/main" id="{8585156D-7164-8C4C-AFAA-DE880CCA9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4864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" pitchFamily="2" charset="0"/>
                <a:hlinkClick r:id="rId17" action="ppaction://hlinksldjump"/>
              </a:rPr>
              <a:t>$500</a:t>
            </a:r>
            <a:endParaRPr lang="en-US" altLang="en-US" sz="2400">
              <a:latin typeface="Times" pitchFamily="2" charset="0"/>
            </a:endParaRPr>
          </a:p>
        </p:txBody>
      </p:sp>
      <p:sp>
        <p:nvSpPr>
          <p:cNvPr id="4120" name="AutoShape 26">
            <a:hlinkClick r:id="rId18" action="ppaction://hlinksldjump"/>
            <a:extLst>
              <a:ext uri="{FF2B5EF4-FFF2-40B4-BE49-F238E27FC236}">
                <a16:creationId xmlns:a16="http://schemas.microsoft.com/office/drawing/2014/main" id="{FAA23BB1-9BAE-8942-A5AB-392DD9D2B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5720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" pitchFamily="2" charset="0"/>
                <a:hlinkClick r:id="rId18" action="ppaction://hlinksldjump"/>
              </a:rPr>
              <a:t>$400</a:t>
            </a:r>
            <a:endParaRPr lang="en-US" altLang="en-US" sz="2400">
              <a:latin typeface="Times" pitchFamily="2" charset="0"/>
            </a:endParaRPr>
          </a:p>
        </p:txBody>
      </p:sp>
      <p:sp>
        <p:nvSpPr>
          <p:cNvPr id="4121" name="AutoShape 27">
            <a:hlinkClick r:id="rId19" action="ppaction://hlinksldjump"/>
            <a:extLst>
              <a:ext uri="{FF2B5EF4-FFF2-40B4-BE49-F238E27FC236}">
                <a16:creationId xmlns:a16="http://schemas.microsoft.com/office/drawing/2014/main" id="{D13E201B-F9FD-4A45-A1B4-B868EAC15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6576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" pitchFamily="2" charset="0"/>
                <a:hlinkClick r:id="rId19" action="ppaction://hlinksldjump"/>
              </a:rPr>
              <a:t>$300</a:t>
            </a:r>
            <a:endParaRPr lang="en-US" altLang="en-US" sz="2400">
              <a:latin typeface="Times" pitchFamily="2" charset="0"/>
            </a:endParaRPr>
          </a:p>
        </p:txBody>
      </p:sp>
      <p:sp>
        <p:nvSpPr>
          <p:cNvPr id="4122" name="AutoShape 28">
            <a:hlinkClick r:id="rId20" action="ppaction://hlinksldjump"/>
            <a:extLst>
              <a:ext uri="{FF2B5EF4-FFF2-40B4-BE49-F238E27FC236}">
                <a16:creationId xmlns:a16="http://schemas.microsoft.com/office/drawing/2014/main" id="{95EA55E2-9384-5440-9420-C12D9DF31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7432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" pitchFamily="2" charset="0"/>
                <a:hlinkClick r:id="rId20" action="ppaction://hlinksldjump"/>
              </a:rPr>
              <a:t>$200</a:t>
            </a:r>
            <a:endParaRPr lang="en-US" altLang="en-US" sz="2400">
              <a:latin typeface="Times" pitchFamily="2" charset="0"/>
            </a:endParaRPr>
          </a:p>
        </p:txBody>
      </p:sp>
      <p:sp>
        <p:nvSpPr>
          <p:cNvPr id="4123" name="AutoShape 29">
            <a:hlinkClick r:id="rId21" action="ppaction://hlinksldjump"/>
            <a:extLst>
              <a:ext uri="{FF2B5EF4-FFF2-40B4-BE49-F238E27FC236}">
                <a16:creationId xmlns:a16="http://schemas.microsoft.com/office/drawing/2014/main" id="{F420A38D-5595-764C-BE65-4DF63E36A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8288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Times" pitchFamily="2" charset="0"/>
                <a:hlinkClick r:id="rId21" action="ppaction://hlinksldjump"/>
              </a:rPr>
              <a:t>$100</a:t>
            </a:r>
            <a:endParaRPr lang="en-US" altLang="en-US" sz="2400" dirty="0">
              <a:latin typeface="Times" pitchFamily="2" charset="0"/>
            </a:endParaRPr>
          </a:p>
        </p:txBody>
      </p:sp>
      <p:sp>
        <p:nvSpPr>
          <p:cNvPr id="4124" name="AutoShape 30">
            <a:hlinkClick r:id="rId22" action="ppaction://hlinksldjump"/>
            <a:extLst>
              <a:ext uri="{FF2B5EF4-FFF2-40B4-BE49-F238E27FC236}">
                <a16:creationId xmlns:a16="http://schemas.microsoft.com/office/drawing/2014/main" id="{8EDB1431-EF7B-594A-BE70-AAB081BD4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4864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latin typeface="Times" pitchFamily="2" charset="0"/>
                <a:hlinkClick r:id="rId22" action="ppaction://hlinksldjump"/>
              </a:rPr>
              <a:t>$500</a:t>
            </a:r>
            <a:endParaRPr lang="en-US" altLang="en-US" sz="2400">
              <a:latin typeface="Times" pitchFamily="2" charset="0"/>
            </a:endParaRPr>
          </a:p>
        </p:txBody>
      </p:sp>
      <p:sp>
        <p:nvSpPr>
          <p:cNvPr id="4125" name="AutoShape 31">
            <a:hlinkClick r:id="rId22" action="ppaction://hlinksldjump"/>
            <a:extLst>
              <a:ext uri="{FF2B5EF4-FFF2-40B4-BE49-F238E27FC236}">
                <a16:creationId xmlns:a16="http://schemas.microsoft.com/office/drawing/2014/main" id="{5E60C1C5-B3E2-1D45-9D28-4F2B6820C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720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dirty="0">
                <a:latin typeface="Times" pitchFamily="2" charset="0"/>
                <a:hlinkClick r:id="rId23" action="ppaction://hlinksldjump"/>
              </a:rPr>
              <a:t>$400</a:t>
            </a:r>
            <a:endParaRPr lang="en-US" altLang="en-US" sz="2400" dirty="0">
              <a:latin typeface="Times" pitchFamily="2" charset="0"/>
            </a:endParaRPr>
          </a:p>
        </p:txBody>
      </p:sp>
      <p:sp>
        <p:nvSpPr>
          <p:cNvPr id="4126" name="AutoShape 32">
            <a:hlinkClick r:id="rId24" action="ppaction://hlinksldjump"/>
            <a:extLst>
              <a:ext uri="{FF2B5EF4-FFF2-40B4-BE49-F238E27FC236}">
                <a16:creationId xmlns:a16="http://schemas.microsoft.com/office/drawing/2014/main" id="{5B5687E2-7631-A34F-9BAA-9A47D77AC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6576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dirty="0">
                <a:latin typeface="Times" pitchFamily="2" charset="0"/>
                <a:hlinkClick r:id="rId24" action="ppaction://hlinksldjump"/>
              </a:rPr>
              <a:t>$300</a:t>
            </a:r>
            <a:endParaRPr lang="en-US" altLang="en-US" sz="2400" dirty="0">
              <a:latin typeface="Times" pitchFamily="2" charset="0"/>
            </a:endParaRPr>
          </a:p>
        </p:txBody>
      </p:sp>
      <p:sp>
        <p:nvSpPr>
          <p:cNvPr id="4127" name="AutoShape 33">
            <a:hlinkClick r:id="rId25" action="ppaction://hlinksldjump"/>
            <a:extLst>
              <a:ext uri="{FF2B5EF4-FFF2-40B4-BE49-F238E27FC236}">
                <a16:creationId xmlns:a16="http://schemas.microsoft.com/office/drawing/2014/main" id="{AB53E1B8-AD8D-894A-B411-2EE14F9D0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dirty="0">
                <a:latin typeface="Times" pitchFamily="2" charset="0"/>
                <a:hlinkClick r:id="rId25" action="ppaction://hlinksldjump"/>
              </a:rPr>
              <a:t>$200</a:t>
            </a:r>
            <a:endParaRPr lang="en-US" altLang="en-US" sz="2400" dirty="0">
              <a:latin typeface="Times" pitchFamily="2" charset="0"/>
            </a:endParaRPr>
          </a:p>
        </p:txBody>
      </p:sp>
      <p:sp>
        <p:nvSpPr>
          <p:cNvPr id="4128" name="AutoShape 34">
            <a:extLst>
              <a:ext uri="{FF2B5EF4-FFF2-40B4-BE49-F238E27FC236}">
                <a16:creationId xmlns:a16="http://schemas.microsoft.com/office/drawing/2014/main" id="{BE670983-0174-8D40-B5BB-9A8E0CBED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8288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dirty="0">
                <a:latin typeface="Times" pitchFamily="2" charset="0"/>
                <a:hlinkClick r:id="rId25" action="ppaction://hlinksldjump"/>
              </a:rPr>
              <a:t>$100</a:t>
            </a:r>
            <a:endParaRPr lang="en-US" altLang="en-US" sz="2400" dirty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79C287B9-292A-4D3E-98BC-F62875AB28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How Come? $500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350EE-0C2C-F4AD-A0D4-ADC1DE2C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These are </a:t>
            </a:r>
            <a:r>
              <a:rPr lang="en-US" b="1" i="1" dirty="0">
                <a:solidFill>
                  <a:srgbClr val="FFFF00"/>
                </a:solidFill>
              </a:rPr>
              <a:t>three</a:t>
            </a:r>
            <a:r>
              <a:rPr lang="en-US" dirty="0"/>
              <a:t> indications for placement of an intracardiac defibrillator for primary prevention of sudden cardiac death in a patient with HCM.</a:t>
            </a:r>
          </a:p>
        </p:txBody>
      </p:sp>
      <p:sp>
        <p:nvSpPr>
          <p:cNvPr id="137221" name="Rectangle 5">
            <a:extLst>
              <a:ext uri="{FF2B5EF4-FFF2-40B4-BE49-F238E27FC236}">
                <a16:creationId xmlns:a16="http://schemas.microsoft.com/office/drawing/2014/main" id="{7EFAB381-3394-4765-99DE-2F3E8C4AB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400" dirty="0">
              <a:effectLst/>
            </a:endParaRPr>
          </a:p>
        </p:txBody>
      </p:sp>
      <p:sp>
        <p:nvSpPr>
          <p:cNvPr id="6" name="AutoShape 10" descr="Homemade Queso Fresco Cheese recipe, cheese on a brown plate ">
            <a:extLst>
              <a:ext uri="{FF2B5EF4-FFF2-40B4-BE49-F238E27FC236}">
                <a16:creationId xmlns:a16="http://schemas.microsoft.com/office/drawing/2014/main" id="{84BE49AD-81B4-2743-8053-45E570C28C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6858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E014-C680-9847-9FB7-87C1A9125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Hypertrophic Cardiomyopathy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0B155-194E-FA47-98CE-ACD8FDE5D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52B5BC7-E38E-554A-858E-15D12E2BE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80DB702-F5D0-DD75-5662-B3A198B92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14" y="1590956"/>
            <a:ext cx="7730585" cy="44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1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D0D818DF-21CD-4C88-9DE6-6AB0F2CE1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Big Red: $100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13CE7-3D87-3E17-8FC5-63DC7E8A9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Abdominal aortic aneurysm is often incidentally found on CT or ultrasound done for another reason. 75% of patients diagnosed are asymptomatic at the time of diagnosis.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This is recommendation for screening for AAA according to the USPSTF.</a:t>
            </a:r>
          </a:p>
        </p:txBody>
      </p:sp>
      <p:sp>
        <p:nvSpPr>
          <p:cNvPr id="138245" name="Rectangle 5">
            <a:extLst>
              <a:ext uri="{FF2B5EF4-FFF2-40B4-BE49-F238E27FC236}">
                <a16:creationId xmlns:a16="http://schemas.microsoft.com/office/drawing/2014/main" id="{CBFD5137-4359-4E8F-8242-3D5A65369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CB23DA0-4F94-4E94-9245-8369159D6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75260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400" dirty="0">
              <a:effectLst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AAC5-A2CE-7F4E-921E-BC60F63B6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Abdominal Aortic Aneurysm</a:t>
            </a:r>
          </a:p>
        </p:txBody>
      </p:sp>
      <p:sp>
        <p:nvSpPr>
          <p:cNvPr id="6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1F1BB2C-58EF-E14D-9235-5D7691EA9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2E91F0-550B-CCD1-296A-B6E5AF0E314C}"/>
              </a:ext>
            </a:extLst>
          </p:cNvPr>
          <p:cNvSpPr txBox="1"/>
          <p:nvPr/>
        </p:nvSpPr>
        <p:spPr>
          <a:xfrm>
            <a:off x="1295400" y="1600200"/>
            <a:ext cx="655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USPSTF recommends one-time screening with duplex ultrasound in men aged 65 to 75 years who have smoked at least 100 cigarettes in their lifetime.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AAA = AP diameter &gt; 3.0 cm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Risk factors= Male sex (6:1), advanced age, smoking, atherosclerosis, hypertension and family history.</a:t>
            </a:r>
          </a:p>
        </p:txBody>
      </p:sp>
    </p:spTree>
    <p:extLst>
      <p:ext uri="{BB962C8B-B14F-4D97-AF65-F5344CB8AC3E}">
        <p14:creationId xmlns:p14="http://schemas.microsoft.com/office/powerpoint/2010/main" val="913178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C3F540BC-5F70-47BC-9E0B-E82FCD116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Big Red: $200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DA218-74F9-A8EC-FE95-7A6CC540F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This is the Stanford classification for</a:t>
            </a:r>
          </a:p>
          <a:p>
            <a:pPr marL="0" indent="0" algn="ctr">
              <a:buNone/>
            </a:pPr>
            <a:r>
              <a:rPr lang="en-US" dirty="0"/>
              <a:t> aortic dissection.</a:t>
            </a:r>
          </a:p>
        </p:txBody>
      </p:sp>
      <p:sp>
        <p:nvSpPr>
          <p:cNvPr id="158725" name="Rectangle 5">
            <a:extLst>
              <a:ext uri="{FF2B5EF4-FFF2-40B4-BE49-F238E27FC236}">
                <a16:creationId xmlns:a16="http://schemas.microsoft.com/office/drawing/2014/main" id="{654A3EF3-79A6-4830-AFE1-FEAE95BC4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400" dirty="0">
              <a:effectLst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A03B879-4E06-894E-8204-E36B94BC960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740992" y="-342903"/>
            <a:ext cx="27666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6A4CE-82EF-424D-B926-F0811FC2F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Aortic Dissection</a:t>
            </a:r>
          </a:p>
        </p:txBody>
      </p:sp>
      <p:pic>
        <p:nvPicPr>
          <p:cNvPr id="14" name="Content Placeholder 13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88768C9E-C0AA-2A73-31AE-78E917E456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93197"/>
            <a:ext cx="4267200" cy="4280493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1C9C8A8-D176-2BCF-3414-4096C7F90A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What is type A and type B? (Stanford)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Type </a:t>
            </a:r>
            <a:r>
              <a:rPr lang="en-US" sz="2800" dirty="0">
                <a:solidFill>
                  <a:srgbClr val="FF0000"/>
                </a:solidFill>
              </a:rPr>
              <a:t>A </a:t>
            </a:r>
            <a:r>
              <a:rPr lang="en-US" sz="2800" dirty="0"/>
              <a:t>=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/>
              <a:t>cute surgical emergency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Type B = </a:t>
            </a:r>
          </a:p>
          <a:p>
            <a:pPr marL="0" indent="0">
              <a:buNone/>
            </a:pPr>
            <a:r>
              <a:rPr lang="en-US" sz="2800" dirty="0"/>
              <a:t>Medical management</a:t>
            </a:r>
          </a:p>
        </p:txBody>
      </p:sp>
      <p:sp>
        <p:nvSpPr>
          <p:cNvPr id="6" name="AutoShape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FA495D4-446C-B745-A2E8-0FE0350D2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155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3372B330-7FB7-47DE-A668-222BD03ED5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Big Red: $300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75FE1-E4EC-B9E4-A8F6-E5569874A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/>
              <a:t>Thoracic aortic aneurysms are defined as an increase in the thoracic aortic diameter of greater than 50% relative to the expected or normal dimension.  TAAs occur at the level of the aortic root, ascending aorta, aortic arch or descending aorta.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In addition to atherosclerosis and trauma, these are </a:t>
            </a:r>
            <a:r>
              <a:rPr lang="en-US" sz="2800" dirty="0">
                <a:solidFill>
                  <a:srgbClr val="FFFF00"/>
                </a:solidFill>
              </a:rPr>
              <a:t>3 risk factors </a:t>
            </a:r>
            <a:r>
              <a:rPr lang="en-US" sz="2800" dirty="0"/>
              <a:t>for thoracic aortic aneurysm.</a:t>
            </a:r>
          </a:p>
          <a:p>
            <a:endParaRPr lang="en-US" dirty="0"/>
          </a:p>
        </p:txBody>
      </p:sp>
      <p:sp>
        <p:nvSpPr>
          <p:cNvPr id="159749" name="Rectangle 5">
            <a:extLst>
              <a:ext uri="{FF2B5EF4-FFF2-40B4-BE49-F238E27FC236}">
                <a16:creationId xmlns:a16="http://schemas.microsoft.com/office/drawing/2014/main" id="{45DDBD58-B2C7-4D85-AFE6-4364CDB52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0E92B-81FD-D74A-9453-7D86EFFD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 for TAA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160EFF-6DA1-0F6F-D4BD-865C9E40DE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1. </a:t>
            </a:r>
            <a:r>
              <a:rPr lang="en-US" sz="2000" dirty="0">
                <a:solidFill>
                  <a:srgbClr val="FF0000"/>
                </a:solidFill>
              </a:rPr>
              <a:t>Connective tissue disorders</a:t>
            </a:r>
          </a:p>
          <a:p>
            <a:pPr marL="800100" lvl="1" indent="-342900">
              <a:buAutoNum type="alphaLcPeriod"/>
            </a:pPr>
            <a:r>
              <a:rPr lang="en-US" sz="2000" dirty="0"/>
              <a:t>Marfan syndrome</a:t>
            </a:r>
          </a:p>
          <a:p>
            <a:pPr marL="800100" lvl="1" indent="-342900">
              <a:buAutoNum type="alphaLcPeriod"/>
            </a:pPr>
            <a:r>
              <a:rPr lang="en-US" sz="2000" dirty="0"/>
              <a:t>Ehlers-Danlos syndrome type 4</a:t>
            </a:r>
          </a:p>
          <a:p>
            <a:pPr marL="800100" lvl="1" indent="-342900">
              <a:buAutoNum type="alphaLcPeriod"/>
            </a:pPr>
            <a:r>
              <a:rPr lang="en-US" sz="2000" dirty="0" err="1"/>
              <a:t>Loeys</a:t>
            </a:r>
            <a:r>
              <a:rPr lang="en-US" sz="2000" dirty="0"/>
              <a:t>-Dietz syndrome</a:t>
            </a:r>
          </a:p>
          <a:p>
            <a:pPr marL="800100" lvl="1" indent="-342900">
              <a:buAutoNum type="alphaLcPeriod"/>
            </a:pPr>
            <a:r>
              <a:rPr lang="en-US" sz="2000" dirty="0"/>
              <a:t>Ankylosing spondylitis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2. </a:t>
            </a:r>
            <a:r>
              <a:rPr lang="en-US" sz="2000" dirty="0">
                <a:solidFill>
                  <a:srgbClr val="FF0000"/>
                </a:solidFill>
              </a:rPr>
              <a:t>Congenital disorders</a:t>
            </a:r>
          </a:p>
          <a:p>
            <a:pPr marL="0" indent="0">
              <a:buNone/>
            </a:pPr>
            <a:r>
              <a:rPr lang="en-US" sz="2000" dirty="0"/>
              <a:t>      a. Bicuspid aortic valve</a:t>
            </a:r>
          </a:p>
          <a:p>
            <a:pPr marL="0" indent="0">
              <a:buNone/>
            </a:pPr>
            <a:r>
              <a:rPr lang="en-US" sz="2000" dirty="0"/>
              <a:t>      b. Coarctation of the aorta</a:t>
            </a:r>
          </a:p>
          <a:p>
            <a:pPr marL="0" indent="0">
              <a:buNone/>
            </a:pPr>
            <a:r>
              <a:rPr lang="en-US" sz="2000" dirty="0"/>
              <a:t>      c. Turner syndrome</a:t>
            </a:r>
          </a:p>
          <a:p>
            <a:pPr marL="0" indent="0">
              <a:buNone/>
            </a:pPr>
            <a:r>
              <a:rPr lang="en-US" sz="2000" dirty="0"/>
              <a:t>      d. Familial TAA and aortic</a:t>
            </a:r>
          </a:p>
          <a:p>
            <a:pPr marL="0" indent="0">
              <a:buNone/>
            </a:pPr>
            <a:r>
              <a:rPr lang="en-US" sz="2000" dirty="0"/>
              <a:t>          dissection syndrome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6BC19-B65C-3B49-83A5-8B8C0E1534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2000" dirty="0">
              <a:effectLst/>
            </a:endParaRPr>
          </a:p>
          <a:p>
            <a:endParaRPr lang="en-US" dirty="0"/>
          </a:p>
        </p:txBody>
      </p:sp>
      <p:sp>
        <p:nvSpPr>
          <p:cNvPr id="7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2F3F709-E19A-4F40-814B-08391E9FF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97412E-C89E-92C0-3A84-2038189D57CA}"/>
              </a:ext>
            </a:extLst>
          </p:cNvPr>
          <p:cNvSpPr txBox="1"/>
          <p:nvPr/>
        </p:nvSpPr>
        <p:spPr>
          <a:xfrm>
            <a:off x="4648200" y="1600200"/>
            <a:ext cx="3505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/>
              <a:t>3. </a:t>
            </a:r>
            <a:r>
              <a:rPr lang="en-US" sz="2000" dirty="0">
                <a:solidFill>
                  <a:srgbClr val="FF0000"/>
                </a:solidFill>
              </a:rPr>
              <a:t>Vasculitis</a:t>
            </a:r>
          </a:p>
          <a:p>
            <a:pPr marL="0" indent="0">
              <a:buNone/>
            </a:pPr>
            <a:r>
              <a:rPr lang="en-US" sz="2000" dirty="0"/>
              <a:t>   a. Takayasu arteritis</a:t>
            </a:r>
          </a:p>
          <a:p>
            <a:pPr marL="0" indent="0">
              <a:buNone/>
            </a:pPr>
            <a:r>
              <a:rPr lang="en-US" sz="2000" dirty="0"/>
              <a:t>   b. Giant cell arteritis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4. </a:t>
            </a:r>
            <a:r>
              <a:rPr lang="en-US" sz="2000" dirty="0">
                <a:solidFill>
                  <a:srgbClr val="FF0000"/>
                </a:solidFill>
              </a:rPr>
              <a:t>Infectious</a:t>
            </a:r>
          </a:p>
          <a:p>
            <a:pPr marL="0" indent="0">
              <a:buNone/>
            </a:pPr>
            <a:r>
              <a:rPr lang="en-US" sz="2000" dirty="0"/>
              <a:t>    a. Septic embolism</a:t>
            </a:r>
          </a:p>
          <a:p>
            <a:pPr marL="0" indent="0">
              <a:buNone/>
            </a:pPr>
            <a:r>
              <a:rPr lang="en-US" sz="2000" dirty="0"/>
              <a:t>    b. Syphilis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5. </a:t>
            </a:r>
            <a:r>
              <a:rPr lang="en-US" sz="2000" dirty="0">
                <a:solidFill>
                  <a:srgbClr val="FF0000"/>
                </a:solidFill>
              </a:rPr>
              <a:t>Atherosclerosis</a:t>
            </a:r>
          </a:p>
          <a:p>
            <a:pPr marL="0" indent="0">
              <a:buNone/>
            </a:pPr>
            <a:r>
              <a:rPr lang="en-US" sz="2000" dirty="0"/>
              <a:t>6. </a:t>
            </a:r>
            <a:r>
              <a:rPr lang="en-US" sz="2000" dirty="0">
                <a:solidFill>
                  <a:srgbClr val="FF0000"/>
                </a:solidFill>
              </a:rPr>
              <a:t>Trauma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02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FF69F7D3-9EB7-4A31-A8B6-6D595E4ED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Big Red:  $400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2EB891-E335-D947-9F40-29E43CFF6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417638"/>
            <a:ext cx="6400800" cy="4495800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Aortic dissection is a potentially life-threatening emergency. 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These are the three of the most common clinical presentations of aortic dissection that should prompt urgent evaluation.</a:t>
            </a:r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160773" name="Rectangle 5">
            <a:extLst>
              <a:ext uri="{FF2B5EF4-FFF2-40B4-BE49-F238E27FC236}">
                <a16:creationId xmlns:a16="http://schemas.microsoft.com/office/drawing/2014/main" id="{6FD12F07-D1C7-4BF9-BA46-1E83F5F90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000" dirty="0">
              <a:effectLst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D0F3A-1950-224C-AB8C-F593D315A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Presentation of</a:t>
            </a:r>
            <a:br>
              <a:rPr lang="en-US" dirty="0"/>
            </a:br>
            <a:r>
              <a:rPr lang="en-US" dirty="0"/>
              <a:t> Aortic Dissection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97A6018-517B-3543-B1CB-6C819193B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495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644C292-28F7-5345-BB40-F3E697C05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37166F-94BE-BA9A-A3FE-2D1C6F00A693}"/>
              </a:ext>
            </a:extLst>
          </p:cNvPr>
          <p:cNvSpPr txBox="1"/>
          <p:nvPr/>
        </p:nvSpPr>
        <p:spPr>
          <a:xfrm>
            <a:off x="1066800" y="1752600"/>
            <a:ext cx="7239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is: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Severe pain of chest/abdomen/flanks “ripping or tearing” quality </a:t>
            </a:r>
          </a:p>
          <a:p>
            <a:pPr lvl="1"/>
            <a:r>
              <a:rPr lang="en-US" sz="2400" dirty="0"/>
              <a:t>(&gt;90% type A, 75% type B)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Hypertension</a:t>
            </a:r>
            <a:r>
              <a:rPr lang="en-US" sz="2400" dirty="0"/>
              <a:t> (80-90%) </a:t>
            </a:r>
            <a:r>
              <a:rPr lang="en-US" sz="2400" dirty="0">
                <a:solidFill>
                  <a:srgbClr val="FF0000"/>
                </a:solidFill>
              </a:rPr>
              <a:t>&gt;&gt; shock</a:t>
            </a:r>
            <a:r>
              <a:rPr lang="en-US" sz="2400" dirty="0"/>
              <a:t>*</a:t>
            </a:r>
          </a:p>
          <a:p>
            <a:r>
              <a:rPr lang="en-US" sz="2400" dirty="0"/>
              <a:t>     (*16% with type A, 2.9% type B)</a:t>
            </a:r>
          </a:p>
          <a:p>
            <a:r>
              <a:rPr lang="en-US" sz="2400" dirty="0"/>
              <a:t>3. </a:t>
            </a:r>
            <a:r>
              <a:rPr lang="en-US" sz="2400" dirty="0">
                <a:solidFill>
                  <a:srgbClr val="FF0000"/>
                </a:solidFill>
              </a:rPr>
              <a:t>Neurologic deficit</a:t>
            </a:r>
            <a:r>
              <a:rPr lang="en-US" sz="2400" dirty="0"/>
              <a:t> (9.5%)</a:t>
            </a:r>
          </a:p>
          <a:p>
            <a:r>
              <a:rPr lang="en-US" sz="2400" dirty="0"/>
              <a:t>4. </a:t>
            </a:r>
            <a:r>
              <a:rPr lang="en-US" sz="2400" dirty="0">
                <a:solidFill>
                  <a:srgbClr val="FF0000"/>
                </a:solidFill>
              </a:rPr>
              <a:t>Heart failure </a:t>
            </a:r>
            <a:r>
              <a:rPr lang="en-US" sz="2400" dirty="0"/>
              <a:t>(7.6%)</a:t>
            </a:r>
          </a:p>
          <a:p>
            <a:r>
              <a:rPr lang="en-US" sz="2400" dirty="0"/>
              <a:t>5. </a:t>
            </a:r>
            <a:r>
              <a:rPr lang="en-US" sz="2400" dirty="0">
                <a:solidFill>
                  <a:srgbClr val="FF0000"/>
                </a:solidFill>
              </a:rPr>
              <a:t>Syncope</a:t>
            </a:r>
            <a:r>
              <a:rPr lang="en-US" sz="2400" dirty="0"/>
              <a:t> (6.7%)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A26361-3397-54FE-B3AA-927452CB4037}"/>
              </a:ext>
            </a:extLst>
          </p:cNvPr>
          <p:cNvSpPr txBox="1"/>
          <p:nvPr/>
        </p:nvSpPr>
        <p:spPr>
          <a:xfrm>
            <a:off x="762000" y="59436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Journal of International Medical Research 2017, Vol. 45(2) 823–829, L. Zhao, et al. 2017</a:t>
            </a:r>
          </a:p>
        </p:txBody>
      </p:sp>
    </p:spTree>
    <p:extLst>
      <p:ext uri="{BB962C8B-B14F-4D97-AF65-F5344CB8AC3E}">
        <p14:creationId xmlns:p14="http://schemas.microsoft.com/office/powerpoint/2010/main" val="126972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CEE75ABE-7CF7-4341-B512-4FE39B1A7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How Come? $100</a:t>
            </a:r>
          </a:p>
        </p:txBody>
      </p:sp>
      <p:sp>
        <p:nvSpPr>
          <p:cNvPr id="133129" name="Rectangle 9">
            <a:extLst>
              <a:ext uri="{FF2B5EF4-FFF2-40B4-BE49-F238E27FC236}">
                <a16:creationId xmlns:a16="http://schemas.microsoft.com/office/drawing/2014/main" id="{6E151B3A-6299-48A0-BE17-BFA50F4785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38652" y="1728652"/>
            <a:ext cx="3412621" cy="1311044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US" sz="2400" dirty="0"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>
              <a:effectLst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97478851-619F-B940-9277-630122C4AC4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04800" y="883065"/>
            <a:ext cx="71784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71E974-C4A7-6471-50CC-928F53478236}"/>
              </a:ext>
            </a:extLst>
          </p:cNvPr>
          <p:cNvSpPr txBox="1"/>
          <p:nvPr/>
        </p:nvSpPr>
        <p:spPr>
          <a:xfrm>
            <a:off x="1066800" y="2209800"/>
            <a:ext cx="678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This is the genetic inheritance pattern of hypertrophic cardiomyopathy</a:t>
            </a:r>
            <a:r>
              <a:rPr lang="en-US" dirty="0"/>
              <a:t>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5FC79154-A3CD-432A-AAF4-C2DC027B1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Big Red: $500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24A149-FE65-BC42-99E2-579CF734D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7010400" cy="4495800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In addition to pain </a:t>
            </a:r>
            <a:r>
              <a:rPr lang="en-US" sz="2800" dirty="0" err="1"/>
              <a:t>control,this</a:t>
            </a:r>
            <a:r>
              <a:rPr lang="en-US" sz="2800" dirty="0"/>
              <a:t> is the appropriate medical treatment for a patient with aortic dissection including the goal blood pressure and heart rate.</a:t>
            </a:r>
          </a:p>
        </p:txBody>
      </p:sp>
      <p:sp>
        <p:nvSpPr>
          <p:cNvPr id="161797" name="Rectangle 5">
            <a:extLst>
              <a:ext uri="{FF2B5EF4-FFF2-40B4-BE49-F238E27FC236}">
                <a16:creationId xmlns:a16="http://schemas.microsoft.com/office/drawing/2014/main" id="{FAD3200F-BB32-44BC-B881-8D80E868C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effectLst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9F3FF-EDC9-D148-BD24-E9EB1A42E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Treatment of</a:t>
            </a:r>
            <a:br>
              <a:rPr lang="en-US" dirty="0"/>
            </a:br>
            <a:r>
              <a:rPr lang="en-US" dirty="0"/>
              <a:t> Aortic Dissection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556322-1C5D-C39D-3ACE-C63DBE61A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What is an IV b-blocker (</a:t>
            </a:r>
            <a:r>
              <a:rPr lang="en-US" dirty="0" err="1"/>
              <a:t>labetolol</a:t>
            </a:r>
            <a:r>
              <a:rPr lang="en-US" dirty="0"/>
              <a:t>, propranolol, or esmolol) to decrease heart rate to 60-70 and systolic blood pressure &lt;120 mm Hg first, </a:t>
            </a:r>
            <a:r>
              <a:rPr lang="en-US" b="1" i="1" dirty="0"/>
              <a:t>then add </a:t>
            </a:r>
            <a:r>
              <a:rPr lang="en-US" dirty="0"/>
              <a:t>arterial vasodilator to get MAP 60-75.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8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C887A79-2482-F046-A94A-9A4BEBB02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021F1A-81DC-3C92-AB28-9C3A13D4D4AD}"/>
              </a:ext>
            </a:extLst>
          </p:cNvPr>
          <p:cNvSpPr txBox="1"/>
          <p:nvPr/>
        </p:nvSpPr>
        <p:spPr>
          <a:xfrm>
            <a:off x="447304" y="5632231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Research Reports in Clinical Cardiology; Diagnosis and clinical management of aortic dissection; Phillips B Harrington, et al Melby Division of Cardiothoracic Surgery, Department of Surgery, University of Alabama at Birmingham, Birmingham, AL, USA, 19 June 2014</a:t>
            </a:r>
          </a:p>
        </p:txBody>
      </p:sp>
    </p:spTree>
    <p:extLst>
      <p:ext uri="{BB962C8B-B14F-4D97-AF65-F5344CB8AC3E}">
        <p14:creationId xmlns:p14="http://schemas.microsoft.com/office/powerpoint/2010/main" val="640549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953A336C-6D57-4A83-9F66-9D52D64E3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Baby Makes Three: $100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9A822-3F49-5D95-79EE-371F94079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62821" name="Rectangle 5">
            <a:extLst>
              <a:ext uri="{FF2B5EF4-FFF2-40B4-BE49-F238E27FC236}">
                <a16:creationId xmlns:a16="http://schemas.microsoft.com/office/drawing/2014/main" id="{5314CEDF-3060-4AB0-81FA-E39CC439F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3341A4-B837-3350-9CD3-A8F015D35DAA}"/>
              </a:ext>
            </a:extLst>
          </p:cNvPr>
          <p:cNvSpPr txBox="1"/>
          <p:nvPr/>
        </p:nvSpPr>
        <p:spPr>
          <a:xfrm>
            <a:off x="1143000" y="2209800"/>
            <a:ext cx="7162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200" dirty="0"/>
              <a:t>These are the </a:t>
            </a:r>
            <a:r>
              <a:rPr lang="en-US" sz="3200" b="1" i="1" dirty="0"/>
              <a:t>normal</a:t>
            </a:r>
            <a:r>
              <a:rPr lang="en-US" sz="3200" dirty="0"/>
              <a:t> physiologic hemodynamic changes</a:t>
            </a:r>
          </a:p>
          <a:p>
            <a:pPr marL="0" indent="0" algn="ctr">
              <a:buNone/>
            </a:pPr>
            <a:r>
              <a:rPr lang="en-US" sz="3200" dirty="0"/>
              <a:t>   in pregnancy. (CO, SVR, HR, BP)</a:t>
            </a:r>
          </a:p>
          <a:p>
            <a:endParaRPr lang="en-US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698DB-14CE-3D45-8AE7-AA5B83233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8" y="174032"/>
            <a:ext cx="7631723" cy="1111843"/>
          </a:xfrm>
        </p:spPr>
        <p:txBody>
          <a:bodyPr anchor="ctr">
            <a:normAutofit fontScale="90000"/>
          </a:bodyPr>
          <a:lstStyle/>
          <a:p>
            <a:r>
              <a:rPr lang="en-US" sz="3500" dirty="0"/>
              <a:t>Normal Cardiovascular</a:t>
            </a:r>
            <a:br>
              <a:rPr lang="en-US" sz="3500" dirty="0"/>
            </a:br>
            <a:r>
              <a:rPr lang="en-US" sz="3500" dirty="0"/>
              <a:t> Physiology in Pregnancy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7AAF332-A473-4F41-AA31-18C5F9D8D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38" y="1459907"/>
            <a:ext cx="7631722" cy="7679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1700">
              <a:effectLst/>
            </a:endParaRPr>
          </a:p>
          <a:p>
            <a:pPr marL="0" indent="0" algn="ctr">
              <a:buNone/>
            </a:pPr>
            <a:endParaRPr lang="en-US" sz="1700">
              <a:effectLst/>
            </a:endParaRPr>
          </a:p>
          <a:p>
            <a:pPr marL="0" indent="0" algn="ctr">
              <a:buNone/>
            </a:pPr>
            <a:endParaRPr lang="en-US" sz="1700">
              <a:effectLst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E79B0BDA-D94E-1E48-F95E-1DE07B881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5" y="2708497"/>
            <a:ext cx="7886696" cy="3292696"/>
          </a:xfrm>
          <a:prstGeom prst="rect">
            <a:avLst/>
          </a:prstGeom>
        </p:spPr>
      </p:pic>
      <p:sp>
        <p:nvSpPr>
          <p:cNvPr id="6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A3028C8-BFF9-8149-AD84-6FBAB7A77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3F942-6086-4A17-67AD-1927008EDBA6}"/>
              </a:ext>
            </a:extLst>
          </p:cNvPr>
          <p:cNvSpPr txBox="1"/>
          <p:nvPr/>
        </p:nvSpPr>
        <p:spPr>
          <a:xfrm>
            <a:off x="228600" y="6248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https://doi.org/10.1161/CIRCULATIONAHA.114.009029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977DB3-C44D-365E-E120-F1BF7ACB4D63}"/>
              </a:ext>
            </a:extLst>
          </p:cNvPr>
          <p:cNvSpPr txBox="1"/>
          <p:nvPr/>
        </p:nvSpPr>
        <p:spPr>
          <a:xfrm>
            <a:off x="626365" y="1459907"/>
            <a:ext cx="7886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What is Increase in CO and HR and Decrease in SVR and BP?</a:t>
            </a:r>
          </a:p>
        </p:txBody>
      </p:sp>
    </p:spTree>
    <p:extLst>
      <p:ext uri="{BB962C8B-B14F-4D97-AF65-F5344CB8AC3E}">
        <p14:creationId xmlns:p14="http://schemas.microsoft.com/office/powerpoint/2010/main" val="1461604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5E455BF8-1E6A-4B2D-A40B-6BAF877556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Baby Makes Three: $200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B08AEA-40E5-2749-8912-272BA7C2E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63845" name="Rectangle 5">
            <a:extLst>
              <a:ext uri="{FF2B5EF4-FFF2-40B4-BE49-F238E27FC236}">
                <a16:creationId xmlns:a16="http://schemas.microsoft.com/office/drawing/2014/main" id="{E96C1B0C-FA98-4D87-9139-555FBCF00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C2688-6CF4-2C1E-5ADC-6F2DB8379811}"/>
              </a:ext>
            </a:extLst>
          </p:cNvPr>
          <p:cNvSpPr txBox="1"/>
          <p:nvPr/>
        </p:nvSpPr>
        <p:spPr>
          <a:xfrm>
            <a:off x="1447800" y="1905000"/>
            <a:ext cx="64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3200" dirty="0"/>
              <a:t>According to the CDC, this is the percentage of cases of maternal mortality attributed to cardiovascular causes in the US.</a:t>
            </a:r>
            <a:endParaRPr lang="en-US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B414B-9170-E247-A0E4-510C9CAAF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r>
              <a:rPr lang="en-US" sz="3200" dirty="0"/>
              <a:t>Maternal Mortality in the United States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1484A5-041D-D46D-7DE2-DF6A32427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502379E-7F59-AF41-9B9F-A88CF107E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A7D5CB-A5F8-3EB7-096F-8E4EC3760108}"/>
              </a:ext>
            </a:extLst>
          </p:cNvPr>
          <p:cNvSpPr txBox="1"/>
          <p:nvPr/>
        </p:nvSpPr>
        <p:spPr>
          <a:xfrm>
            <a:off x="304800" y="60960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EE625C-DABA-B5D2-231A-84BB5696B7F0}"/>
              </a:ext>
            </a:extLst>
          </p:cNvPr>
          <p:cNvSpPr txBox="1"/>
          <p:nvPr/>
        </p:nvSpPr>
        <p:spPr>
          <a:xfrm>
            <a:off x="325582" y="6242462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Collier AY, Molina RL. Maternal Mortality in the United States: Updates on Trends, Causes, and Solutions. </a:t>
            </a:r>
            <a:r>
              <a:rPr lang="en-US" sz="1200" dirty="0" err="1"/>
              <a:t>Neoreviews</a:t>
            </a:r>
            <a:r>
              <a:rPr lang="en-US" sz="1200" dirty="0"/>
              <a:t>. 2019 Oct;20(10):e561-e574. </a:t>
            </a:r>
            <a:r>
              <a:rPr lang="en-US" sz="1200" dirty="0" err="1"/>
              <a:t>doi</a:t>
            </a:r>
            <a:r>
              <a:rPr lang="en-US" sz="1200" dirty="0"/>
              <a:t>: 10.1542/neo.20-10-e561. PMID: 31575778; PMCID: PMC7377107.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AFCEFA-BF8C-1B44-BD8F-AEAE83C7FE59}"/>
              </a:ext>
            </a:extLst>
          </p:cNvPr>
          <p:cNvSpPr txBox="1"/>
          <p:nvPr/>
        </p:nvSpPr>
        <p:spPr>
          <a:xfrm>
            <a:off x="762000" y="1561996"/>
            <a:ext cx="7543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What is 33%?</a:t>
            </a:r>
          </a:p>
          <a:p>
            <a:pPr algn="ctr"/>
            <a:endParaRPr lang="en-US" sz="2800" dirty="0"/>
          </a:p>
          <a:p>
            <a:r>
              <a:rPr lang="en-US" sz="2000" dirty="0"/>
              <a:t>The most recent CDC report on maternal mortality from May 2019 also identified cardiovascular conditions (including cardiomyopathy, myocardial infarction, and cerebrovascular accidents) as the cause for more than </a:t>
            </a:r>
            <a:r>
              <a:rPr lang="en-US" sz="2000" dirty="0">
                <a:solidFill>
                  <a:srgbClr val="FF0000"/>
                </a:solidFill>
              </a:rPr>
              <a:t>33% of pregnancy-related deaths.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From 2003 to 2012 there was a 25% increase in the number of women entering pregnancy with preexisting heart disease. </a:t>
            </a:r>
            <a:r>
              <a:rPr lang="en-US" sz="2000" dirty="0"/>
              <a:t>Most of these women have congenital heart disease or valvular heart disease. 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13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189323AE-703B-47CD-BBD6-DD0A38FA0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Baby Makes Three: $300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F22C5B-00FC-E046-8F8F-95828F4F5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2600" y="1450295"/>
            <a:ext cx="5715000" cy="44958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.</a:t>
            </a:r>
          </a:p>
        </p:txBody>
      </p:sp>
      <p:sp>
        <p:nvSpPr>
          <p:cNvPr id="164869" name="Rectangle 5">
            <a:extLst>
              <a:ext uri="{FF2B5EF4-FFF2-40B4-BE49-F238E27FC236}">
                <a16:creationId xmlns:a16="http://schemas.microsoft.com/office/drawing/2014/main" id="{E891A979-5D55-47AD-8F82-2A52263C4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FEA41-3BCE-FEBE-48E4-27A4E45276AA}"/>
              </a:ext>
            </a:extLst>
          </p:cNvPr>
          <p:cNvSpPr txBox="1"/>
          <p:nvPr/>
        </p:nvSpPr>
        <p:spPr>
          <a:xfrm>
            <a:off x="990600" y="1905000"/>
            <a:ext cx="7239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Women with</a:t>
            </a:r>
            <a:r>
              <a:rPr lang="en-US" sz="2800" i="1" dirty="0"/>
              <a:t> this </a:t>
            </a:r>
            <a:r>
              <a:rPr lang="en-US" sz="2800" dirty="0"/>
              <a:t>type of cardiac valvular lesion typically develop symptoms in pregnancy but women with </a:t>
            </a:r>
            <a:r>
              <a:rPr lang="en-US" sz="2800" i="1" dirty="0"/>
              <a:t>this</a:t>
            </a:r>
            <a:r>
              <a:rPr lang="en-US" sz="2800" dirty="0"/>
              <a:t> type of cardiac valvular lesion typically does well in pregnancy.</a:t>
            </a:r>
          </a:p>
          <a:p>
            <a:endParaRPr lang="en-US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3E58D96-DAD5-154B-BDB3-CFB5A8A27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00855-A336-BAB0-D947-EEDD048CE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Valvular Disease in Pregnancy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A9E4AA-E92B-F579-2742-346ABE9E786B}"/>
              </a:ext>
            </a:extLst>
          </p:cNvPr>
          <p:cNvSpPr txBox="1"/>
          <p:nvPr/>
        </p:nvSpPr>
        <p:spPr>
          <a:xfrm>
            <a:off x="990600" y="2286000"/>
            <a:ext cx="7467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What is women with</a:t>
            </a:r>
            <a:r>
              <a:rPr lang="en-US" sz="3200" b="1" dirty="0">
                <a:solidFill>
                  <a:srgbClr val="FF0000"/>
                </a:solidFill>
              </a:rPr>
              <a:t> obstructive </a:t>
            </a:r>
            <a:r>
              <a:rPr lang="en-US" sz="3200" dirty="0">
                <a:solidFill>
                  <a:srgbClr val="FF0000"/>
                </a:solidFill>
              </a:rPr>
              <a:t>valvular diseases develop symptoms in pregnancy and women with </a:t>
            </a:r>
            <a:r>
              <a:rPr lang="en-US" sz="3200" b="1" dirty="0">
                <a:solidFill>
                  <a:srgbClr val="FF0000"/>
                </a:solidFill>
              </a:rPr>
              <a:t>regurgitant</a:t>
            </a:r>
            <a:r>
              <a:rPr lang="en-US" sz="3200" dirty="0">
                <a:solidFill>
                  <a:srgbClr val="FF0000"/>
                </a:solidFill>
              </a:rPr>
              <a:t> valvular diseases do well in pregnancy?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226754E6-C323-4C01-AA2A-A2C30029D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Baby Makes Three: $400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BDEC06-574B-CF4B-9F01-B9E0A789B9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48600" cy="4495800"/>
          </a:xfrm>
        </p:spPr>
        <p:txBody>
          <a:bodyPr/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This is the American College of Cardiology recommendation for the management of anticoagulation in pregnancy in a women who has a mechanical heart valve prosthesis.</a:t>
            </a:r>
          </a:p>
          <a:p>
            <a:endParaRPr lang="en-US" sz="1800" dirty="0"/>
          </a:p>
        </p:txBody>
      </p:sp>
      <p:sp>
        <p:nvSpPr>
          <p:cNvPr id="165893" name="Rectangle 5">
            <a:extLst>
              <a:ext uri="{FF2B5EF4-FFF2-40B4-BE49-F238E27FC236}">
                <a16:creationId xmlns:a16="http://schemas.microsoft.com/office/drawing/2014/main" id="{A082DC51-1A2A-4F1E-9A91-7BBEBEC1B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87387-1ABF-B746-A590-F9900153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Management of Anticoagulation in Pregnancy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3AFCC86-C30E-0C84-CDC4-8CCB48632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What is warfarin during the first trimester if the daily dose is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5 mg or less at the time of conception and dose-adjusted LMWH if the dose is &gt; 5 mg daily.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sz="2400" dirty="0"/>
                  <a:t>Second and early third trimester: warfarin okay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Late third trimester: LMWH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Labor/Delivery: IV heparin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3AFCC86-C30E-0C84-CDC4-8CCB48632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690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10085ED-F10B-FB4C-94C5-740A94AD8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18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8AFD3-396D-EA4E-8B7A-00EE1A8B4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Hypertrophic Cardiomyopathy (HCM)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5AAC7-7047-F244-A3B3-08BFD1A85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43100" y="2309019"/>
            <a:ext cx="5257800" cy="304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What is autosomal dominant?</a:t>
            </a:r>
          </a:p>
          <a:p>
            <a:pPr marL="0" indent="0" algn="ctr">
              <a:buNone/>
            </a:pPr>
            <a:r>
              <a:rPr lang="en-US" dirty="0"/>
              <a:t>HOCM (70%) HNCM (30%)</a:t>
            </a:r>
          </a:p>
          <a:p>
            <a:pPr marL="0" indent="0" algn="ctr">
              <a:buNone/>
            </a:pPr>
            <a:r>
              <a:rPr lang="en-US" dirty="0" err="1"/>
              <a:t>Sarcomeric</a:t>
            </a:r>
            <a:r>
              <a:rPr lang="en-US" dirty="0"/>
              <a:t> disease, myocardial fiber disarray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 1:500-1000 persons </a:t>
            </a:r>
          </a:p>
        </p:txBody>
      </p:sp>
      <p:sp>
        <p:nvSpPr>
          <p:cNvPr id="6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A5ECEB8-4E71-1C45-83F3-2D0F43E91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573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018D7042-9300-4BEF-A5DC-18D22AF578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Baby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Makes Three: 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$500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2E887B-040B-FF4B-A6AC-AA9E2D8DF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6781800" cy="44958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These are 3 maternal cardiac contraindications to pregnancy.</a:t>
            </a:r>
          </a:p>
        </p:txBody>
      </p:sp>
      <p:sp>
        <p:nvSpPr>
          <p:cNvPr id="166917" name="Rectangle 5">
            <a:extLst>
              <a:ext uri="{FF2B5EF4-FFF2-40B4-BE49-F238E27FC236}">
                <a16:creationId xmlns:a16="http://schemas.microsoft.com/office/drawing/2014/main" id="{FE64F1A4-BEBE-45FE-B662-A07A645D7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9540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1800" dirty="0">
              <a:effectLst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1BAB65B-757E-F04E-9897-FC2FB7B15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872E8-BADF-6EBE-17EF-4E23926F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Maternal cardiac contraindications to pregnancy</a:t>
            </a:r>
          </a:p>
        </p:txBody>
      </p:sp>
      <p:pic>
        <p:nvPicPr>
          <p:cNvPr id="5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7B7AC6B2-6FCF-548A-4D65-02709DE41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13000"/>
            <a:ext cx="5638800" cy="2870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342313-7ECF-B9D1-B9AD-CAE47DCF4532}"/>
              </a:ext>
            </a:extLst>
          </p:cNvPr>
          <p:cNvSpPr txBox="1"/>
          <p:nvPr/>
        </p:nvSpPr>
        <p:spPr>
          <a:xfrm>
            <a:off x="609600" y="5815999"/>
            <a:ext cx="624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Franklin WJ, Benton MK, Parekh DR. Cardiac disease in pregnancy. </a:t>
            </a:r>
            <a:r>
              <a:rPr lang="en-US" sz="1200" dirty="0" err="1"/>
              <a:t>Tex</a:t>
            </a:r>
            <a:r>
              <a:rPr lang="en-US" sz="1200" dirty="0"/>
              <a:t> Heart Inst J. 2011;38(2):151-3. PMID: 21494524; PMCID: PMC3066821.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05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66E2614A-363D-4037-8BA9-4B51A5D506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Twinkle Toes- $100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647A6-8675-6631-FC61-510F9CAF2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According to the guidelines from the American Heart Association and the American College of Cardiology, </a:t>
            </a:r>
            <a:r>
              <a:rPr lang="en-US" sz="2800" b="1" i="1" dirty="0">
                <a:solidFill>
                  <a:srgbClr val="FFFF00"/>
                </a:solidFill>
              </a:rPr>
              <a:t>this test </a:t>
            </a:r>
            <a:r>
              <a:rPr lang="en-US" sz="2800" dirty="0"/>
              <a:t>can be used to screen for PAD in an </a:t>
            </a:r>
            <a:r>
              <a:rPr lang="en-US" sz="2800" b="1" i="1" dirty="0"/>
              <a:t>asymptomatic person </a:t>
            </a:r>
            <a:r>
              <a:rPr lang="en-US" sz="2800" dirty="0"/>
              <a:t>who is at increased risk.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467C4-3EC6-134F-B94B-06B47F3C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PAD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B26C8-6255-A341-8B64-2655A83DF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1752600"/>
            <a:ext cx="7086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an ankle-brachial index (ABI)? </a:t>
            </a:r>
          </a:p>
        </p:txBody>
      </p:sp>
      <p:sp>
        <p:nvSpPr>
          <p:cNvPr id="6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7FE1CBA-9B24-674B-9408-C88BA6526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6C22181-E509-9596-6355-BFE77BE15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30179"/>
            <a:ext cx="5943600" cy="405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79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22C60331-B488-4BA6-B244-E810EA9AB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Twinkle Toes- $200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E198EE-5ACA-3E45-B6B1-203AA952A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7010400" cy="4495800"/>
          </a:xfrm>
        </p:spPr>
        <p:txBody>
          <a:bodyPr/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This is the value range that is considered normal for an ankle brachial index test.</a:t>
            </a:r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55360CC2-9F07-4249-BDDE-A8D3C3AE1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2704B-7C64-D749-BD5C-ACB44F0E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Ankle Brachial Index Test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DD1DA8-0865-0ED0-2B32-E6827887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</a:rPr>
              <a:t>What is 1.0-1.4?</a:t>
            </a:r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6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DE7433C-0D53-CD42-AC71-9C88E4306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6E2FD582-1ABD-1A3C-E0BD-4B1FE289E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1496"/>
            <a:ext cx="4445000" cy="442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55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915614B8-D8C7-479E-AF63-0C18F0DF2F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Twinkle Toes- $300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2BCE6-0327-2332-D1CB-D8E217AC2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/>
              <a:t>Your 50-year-old male patient has symptoms of intermittent claudication in his left calf that starts after walking for about a block and improves with rest. He is a smoker and hypercholesterolemic. 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You order an ABI test that returns as normal (1.1)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This is the test your order next to evaluate for PAD.</a:t>
            </a:r>
          </a:p>
          <a:p>
            <a:endParaRPr lang="en-US" dirty="0"/>
          </a:p>
        </p:txBody>
      </p:sp>
      <p:sp>
        <p:nvSpPr>
          <p:cNvPr id="169989" name="Rectangle 5">
            <a:extLst>
              <a:ext uri="{FF2B5EF4-FFF2-40B4-BE49-F238E27FC236}">
                <a16:creationId xmlns:a16="http://schemas.microsoft.com/office/drawing/2014/main" id="{A1158F36-B378-497D-A94F-B0919AE65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4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F5F73-5CC4-EC4D-8B0B-4481105B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08" y="228600"/>
            <a:ext cx="8229600" cy="1143000"/>
          </a:xfrm>
        </p:spPr>
        <p:txBody>
          <a:bodyPr/>
          <a:lstStyle/>
          <a:p>
            <a:r>
              <a:rPr lang="en-US" sz="3200" dirty="0"/>
              <a:t>Symptoms of PAD </a:t>
            </a:r>
            <a:br>
              <a:rPr lang="en-US" sz="3200" dirty="0"/>
            </a:br>
            <a:r>
              <a:rPr lang="en-US" sz="3200" dirty="0"/>
              <a:t>in high-risk individual with normal ABI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F44066A-44C1-B86C-CDBE-DB7CDDBFC0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What is exercise ABI testing?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Useful with ABI values 0.91-1.4 with high pre-test probability of PAD.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A post-exercise ankle pressure drop of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𝐻𝑔</m:t>
                    </m:r>
                  </m:oMath>
                </a14:m>
                <a:r>
                  <a:rPr lang="en-US" dirty="0"/>
                  <a:t> or more suggests PAD.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F44066A-44C1-B86C-CDBE-DB7CDDBFC0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972" r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63103E2-F25C-3049-9F21-4AE26FCB5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273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A673B7E7-915C-407B-846C-D5FC7C88D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Twinkle Toes- $400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18D65-A813-AE50-E7F2-CF61C2FBD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/>
              <a:t>Your 50-year-old male patient has symptoms of intermittent claudication in his left calf that starts after walking for about a block and improves with rest. He is a smoker and hypercholesterolemic. 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You order an ABI test that returns with a value of  1.41.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This is the test your order next to evaluate for PAD.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1013" name="Rectangle 5">
            <a:extLst>
              <a:ext uri="{FF2B5EF4-FFF2-40B4-BE49-F238E27FC236}">
                <a16:creationId xmlns:a16="http://schemas.microsoft.com/office/drawing/2014/main" id="{E9699B5C-E5E0-4E3C-BFF3-8668DC1E8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16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7A969-A462-B748-A0DA-C7E076EAF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Elevated ABI in a patient at high-risk for PAD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C5C6417-FA65-D6B6-AA1B-FB2AD55D78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What is a toe-brachial index?</a:t>
                </a:r>
              </a:p>
              <a:p>
                <a:pPr marL="0" indent="0" algn="ctr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/>
                  <a:t>An ABI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1.4 </m:t>
                    </m:r>
                  </m:oMath>
                </a14:m>
                <a:r>
                  <a:rPr lang="en-US" dirty="0"/>
                  <a:t>indicates a non-compressible artery in the lower extremities and is non-diagnostic of PAD.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A toe-brachial index is indicated to diagnose PAD in these patients.</a:t>
                </a:r>
              </a:p>
              <a:p>
                <a:pPr marL="0" indent="0" algn="ctr">
                  <a:buNone/>
                </a:pP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0.6 </m:t>
                    </m:r>
                  </m:oMath>
                </a14:m>
                <a:r>
                  <a:rPr lang="en-US" dirty="0"/>
                  <a:t>indicates disease)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C5C6417-FA65-D6B6-AA1B-FB2AD55D78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972" r="-3241" b="-15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6ACC5FC-E68F-5444-961A-C5793B1C8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3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7D2B0D3B-CA11-43B5-A45C-F93AB17B8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How Come? $200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8D47FB-9719-8545-B899-53F4FEEAD0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0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4149" name="Rectangle 5">
            <a:extLst>
              <a:ext uri="{FF2B5EF4-FFF2-40B4-BE49-F238E27FC236}">
                <a16:creationId xmlns:a16="http://schemas.microsoft.com/office/drawing/2014/main" id="{7284651A-CA70-4747-A7C8-F9BABB106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400" dirty="0"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E6B9B3-B45C-849C-9858-658221E04C29}"/>
              </a:ext>
            </a:extLst>
          </p:cNvPr>
          <p:cNvSpPr txBox="1"/>
          <p:nvPr/>
        </p:nvSpPr>
        <p:spPr>
          <a:xfrm>
            <a:off x="990600" y="1600200"/>
            <a:ext cx="701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 Most people with HCM are asymptomatic with normal life expectancy.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These are three symptoms that a patient may have who develops symptoms from HCM.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97F8BCAE-14C1-4AFA-9CA6-3661E4F4D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Twinkle Toes- $500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465725-2709-8049-A9B5-85C21124B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2400" dirty="0"/>
              <a:t>The drug, cilostazol, has been shown to improve pain-free walking distance and overall walking distance in patients with claudication. Clinical practice guidelines recommend a trial of cilostazol be considered in patients with claudication.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i="1" dirty="0"/>
              <a:t>This</a:t>
            </a:r>
            <a:r>
              <a:rPr lang="en-US" sz="2400" dirty="0"/>
              <a:t> is the mechanism of action of cilostazol and </a:t>
            </a:r>
            <a:r>
              <a:rPr lang="en-US" sz="2400" b="1" i="1" dirty="0"/>
              <a:t>this</a:t>
            </a:r>
            <a:r>
              <a:rPr lang="en-US" sz="2400" dirty="0"/>
              <a:t> is the black box warning. </a:t>
            </a:r>
          </a:p>
        </p:txBody>
      </p:sp>
      <p:sp>
        <p:nvSpPr>
          <p:cNvPr id="172037" name="Rectangle 5">
            <a:extLst>
              <a:ext uri="{FF2B5EF4-FFF2-40B4-BE49-F238E27FC236}">
                <a16:creationId xmlns:a16="http://schemas.microsoft.com/office/drawing/2014/main" id="{D3B9ACF1-9289-4692-B9B2-CA770F96F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1600" dirty="0">
              <a:effectLst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29A2-0B96-2D48-BE46-F31CDF556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Cilostazol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D4FF1-4D05-E644-A99A-A8175C592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20750ED-6512-0749-A58E-DAD74F48D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D8A0DC-C2D5-BDCA-FD4D-A0893E8A17FF}"/>
              </a:ext>
            </a:extLst>
          </p:cNvPr>
          <p:cNvSpPr txBox="1"/>
          <p:nvPr/>
        </p:nvSpPr>
        <p:spPr>
          <a:xfrm>
            <a:off x="876300" y="1859340"/>
            <a:ext cx="739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is </a:t>
            </a:r>
            <a:r>
              <a:rPr lang="en-US" sz="2800" dirty="0">
                <a:solidFill>
                  <a:srgbClr val="FF0000"/>
                </a:solidFill>
              </a:rPr>
              <a:t>inhibition of phosphodiesterase III</a:t>
            </a:r>
            <a:r>
              <a:rPr lang="en-US" sz="2800" dirty="0"/>
              <a:t>; such activity has been shown to decrease survival of patients with class III-IV CHF; </a:t>
            </a:r>
            <a:r>
              <a:rPr lang="en-US" sz="2800" dirty="0">
                <a:solidFill>
                  <a:srgbClr val="FF0000"/>
                </a:solidFill>
              </a:rPr>
              <a:t>contraindicated in patients with CHF of any severity?</a:t>
            </a:r>
          </a:p>
        </p:txBody>
      </p:sp>
    </p:spTree>
    <p:extLst>
      <p:ext uri="{BB962C8B-B14F-4D97-AF65-F5344CB8AC3E}">
        <p14:creationId xmlns:p14="http://schemas.microsoft.com/office/powerpoint/2010/main" val="18600695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FD394103-3CAD-43ED-8552-2EAECDEDA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Fragrant Twigs $100</a:t>
            </a:r>
          </a:p>
        </p:txBody>
      </p:sp>
      <p:sp>
        <p:nvSpPr>
          <p:cNvPr id="173061" name="Rectangle 5">
            <a:extLst>
              <a:ext uri="{FF2B5EF4-FFF2-40B4-BE49-F238E27FC236}">
                <a16:creationId xmlns:a16="http://schemas.microsoft.com/office/drawing/2014/main" id="{CEF43490-120E-4CA1-AF2C-E128CAD61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400"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CA8A5F-CD37-DA5E-ED99-5BB85FB52392}"/>
              </a:ext>
            </a:extLst>
          </p:cNvPr>
          <p:cNvSpPr txBox="1"/>
          <p:nvPr/>
        </p:nvSpPr>
        <p:spPr>
          <a:xfrm>
            <a:off x="990600" y="1676400"/>
            <a:ext cx="7162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You admit an 80-year-old woman from the ED who had a mechanical fall when she got tangled in her dog’s leash and broke her left hip. They have asked you to “clear” the patient for surgery.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What do you call this surgical repair in terms of timing?</a:t>
            </a:r>
          </a:p>
          <a:p>
            <a:pPr algn="ctr"/>
            <a:endParaRPr lang="en-US" sz="24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C66BF-DB4E-9B43-8747-686C33E8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Surgical Urgency in </a:t>
            </a:r>
            <a:br>
              <a:rPr lang="en-US" sz="3600" dirty="0"/>
            </a:br>
            <a:r>
              <a:rPr lang="en-US" sz="3600" dirty="0"/>
              <a:t>Perioperative Risk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CE3EB-0112-C249-8895-10FE94530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6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D5C16AD-64CB-5742-A3C7-554A00174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297513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DFCA5E-0B65-3574-D441-F6A5C895CC31}"/>
              </a:ext>
            </a:extLst>
          </p:cNvPr>
          <p:cNvSpPr txBox="1"/>
          <p:nvPr/>
        </p:nvSpPr>
        <p:spPr>
          <a:xfrm>
            <a:off x="1600200" y="1981200"/>
            <a:ext cx="6477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What is </a:t>
            </a:r>
            <a:r>
              <a:rPr lang="en-US" sz="2800" b="1" i="1" dirty="0">
                <a:solidFill>
                  <a:srgbClr val="FF0000"/>
                </a:solidFill>
              </a:rPr>
              <a:t>urgent </a:t>
            </a:r>
            <a:r>
              <a:rPr lang="en-US" sz="2800" dirty="0">
                <a:solidFill>
                  <a:srgbClr val="FF0000"/>
                </a:solidFill>
              </a:rPr>
              <a:t>with plan to take her to the OR within 24 hours for repair?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Emergent: &lt; 6 hours</a:t>
            </a:r>
          </a:p>
          <a:p>
            <a:r>
              <a:rPr lang="en-US" sz="2800" dirty="0"/>
              <a:t>Urgent: 6-24 hours</a:t>
            </a:r>
          </a:p>
          <a:p>
            <a:r>
              <a:rPr lang="en-US" sz="2800" dirty="0"/>
              <a:t>Time-sensitive: 1-6 weeks</a:t>
            </a:r>
          </a:p>
          <a:p>
            <a:r>
              <a:rPr lang="en-US" sz="2800" dirty="0"/>
              <a:t>Elective: 1 year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0474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F37B74AD-558F-495C-A954-1F7F8DEC47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Fragrant Twigs $200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C41340-B21C-C442-9429-BFF0E2FD5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74085" name="Rectangle 5">
            <a:extLst>
              <a:ext uri="{FF2B5EF4-FFF2-40B4-BE49-F238E27FC236}">
                <a16:creationId xmlns:a16="http://schemas.microsoft.com/office/drawing/2014/main" id="{FB67FF98-FF6C-45F1-B6DE-9331D8B29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4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3FF24-91FD-C635-1F46-473031279176}"/>
              </a:ext>
            </a:extLst>
          </p:cNvPr>
          <p:cNvSpPr txBox="1"/>
          <p:nvPr/>
        </p:nvSpPr>
        <p:spPr>
          <a:xfrm>
            <a:off x="838200" y="1676400"/>
            <a:ext cx="77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According to the 2022 AHA/ACC Guidelines, THIS the ejection fraction of </a:t>
            </a:r>
            <a:r>
              <a:rPr lang="en-US" sz="2800" dirty="0" err="1"/>
              <a:t>HFrEF</a:t>
            </a:r>
            <a:r>
              <a:rPr lang="en-US" sz="2800" dirty="0"/>
              <a:t>, </a:t>
            </a:r>
          </a:p>
          <a:p>
            <a:pPr algn="ctr"/>
            <a:r>
              <a:rPr lang="en-US" sz="2800" dirty="0"/>
              <a:t>THIS is the ejection fraction of </a:t>
            </a:r>
            <a:r>
              <a:rPr lang="en-US" sz="2800" dirty="0" err="1"/>
              <a:t>HFpEF</a:t>
            </a:r>
            <a:r>
              <a:rPr lang="en-US" sz="2800" dirty="0"/>
              <a:t>, and</a:t>
            </a:r>
          </a:p>
          <a:p>
            <a:pPr algn="ctr"/>
            <a:r>
              <a:rPr lang="en-US" sz="2800" dirty="0"/>
              <a:t> THIS is </a:t>
            </a:r>
            <a:r>
              <a:rPr lang="en-US" sz="2800" dirty="0" err="1"/>
              <a:t>HFmrEF</a:t>
            </a:r>
            <a:r>
              <a:rPr lang="en-US" sz="2800" dirty="0"/>
              <a:t>. (the numbers and what it stands for)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DB9B-EA44-B74A-BF9B-647B2A66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Failure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B1EED2F-39FF-FEBF-A126-C5AE76C1E7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/>
                  <a:t>What is: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algn="ctr"/>
                <a:r>
                  <a:rPr lang="en-US" dirty="0" err="1"/>
                  <a:t>HFrEF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40% EF</a:t>
                </a:r>
              </a:p>
              <a:p>
                <a:pPr algn="ctr"/>
                <a:r>
                  <a:rPr lang="en-US" dirty="0" err="1"/>
                  <a:t>HFpEF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50% EF</a:t>
                </a:r>
              </a:p>
              <a:p>
                <a:pPr algn="ctr"/>
                <a:r>
                  <a:rPr lang="en-US" dirty="0" err="1"/>
                  <a:t>HFmr</a:t>
                </a:r>
                <a:r>
                  <a:rPr lang="en-US" dirty="0"/>
                  <a:t> (mildly reduced) EF 41-49% EF? 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B1EED2F-39FF-FEBF-A126-C5AE76C1E7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BC1162C-3585-6B46-925A-31F09E282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3147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986FAEFF-2B17-4583-BBCB-887CFC4EE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Fragrant Twigs $300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A2C4A-8B88-7A13-3BEA-BE2E264B6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Your patient with class C heart failure (EF 25%) is on goal directed medical therapy and is still symptomatic with mild exertion. His ECG is shown.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THIS is the next treatment option available to improve his symptoms and mortality from HF.</a:t>
            </a:r>
          </a:p>
        </p:txBody>
      </p:sp>
      <p:sp>
        <p:nvSpPr>
          <p:cNvPr id="175109" name="Rectangle 5">
            <a:extLst>
              <a:ext uri="{FF2B5EF4-FFF2-40B4-BE49-F238E27FC236}">
                <a16:creationId xmlns:a16="http://schemas.microsoft.com/office/drawing/2014/main" id="{17B016DF-AC60-423A-A669-60DE1BB2A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400" dirty="0">
              <a:effectLst/>
            </a:endParaRPr>
          </a:p>
        </p:txBody>
      </p:sp>
      <p:pic>
        <p:nvPicPr>
          <p:cNvPr id="6" name="Picture 5" descr="A piece of paper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D84144B3-0116-FB32-5746-2338BD29A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371" y="2182586"/>
            <a:ext cx="4850295" cy="2656114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A4F5C-0304-0341-B498-12CD5B0C6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Indication for Cardiac Resynchronization in </a:t>
            </a:r>
            <a:r>
              <a:rPr lang="en-US" sz="4000" dirty="0" err="1"/>
              <a:t>HFrEF</a:t>
            </a:r>
            <a:endParaRPr lang="en-US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956A50-01EB-00CC-F03B-186863B45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What is a biventricular pacemaker for cardiac resynchronization?</a:t>
            </a:r>
          </a:p>
        </p:txBody>
      </p:sp>
      <p:sp>
        <p:nvSpPr>
          <p:cNvPr id="5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36B7CA8-D991-0E47-8ADF-C54DBC829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A170DBA-13ED-2651-80D7-EEE0080DD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2901373"/>
            <a:ext cx="88011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21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DF193DD3-855B-495F-8C05-62B91170E0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Fragrant Twigs $400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23AA3C-21CC-B1C1-DB46-CCDF6A2D4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A 24-year-old man of Asian ancestry presents to the ED with syncope. His ECG is below. This is the likely cause of his syncope.</a:t>
            </a:r>
          </a:p>
        </p:txBody>
      </p:sp>
      <p:sp>
        <p:nvSpPr>
          <p:cNvPr id="176133" name="Rectangle 5">
            <a:extLst>
              <a:ext uri="{FF2B5EF4-FFF2-40B4-BE49-F238E27FC236}">
                <a16:creationId xmlns:a16="http://schemas.microsoft.com/office/drawing/2014/main" id="{E6DE4B4E-840E-4BA6-B5A7-8248005DF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920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514350" indent="-514350" eaLnBrk="1" hangingPunct="1">
              <a:buFont typeface="+mj-lt"/>
              <a:buAutoNum type="alphaUcPeriod"/>
              <a:defRPr/>
            </a:pPr>
            <a:endParaRPr lang="en-US" altLang="en-US" sz="2400" dirty="0"/>
          </a:p>
        </p:txBody>
      </p:sp>
      <p:pic>
        <p:nvPicPr>
          <p:cNvPr id="4" name="Picture 3" descr="A piece of paper with writing&#10;&#10;Description automatically generated with low confidence">
            <a:extLst>
              <a:ext uri="{FF2B5EF4-FFF2-40B4-BE49-F238E27FC236}">
                <a16:creationId xmlns:a16="http://schemas.microsoft.com/office/drawing/2014/main" id="{E127F837-030F-9E22-FF45-AC6752A3C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2141405"/>
            <a:ext cx="7689850" cy="4436019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D9D55-6CFC-8F2E-8257-A12B86120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Brugada</a:t>
            </a:r>
            <a:r>
              <a:rPr lang="en-US" dirty="0"/>
              <a:t>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42385-AAB6-ADD9-2850-7B4EACF38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17638"/>
            <a:ext cx="82296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What is </a:t>
            </a:r>
            <a:r>
              <a:rPr lang="en-US" sz="2000" dirty="0" err="1">
                <a:solidFill>
                  <a:srgbClr val="FF0000"/>
                </a:solidFill>
              </a:rPr>
              <a:t>Brugada</a:t>
            </a:r>
            <a:r>
              <a:rPr lang="en-US" sz="2000" dirty="0">
                <a:solidFill>
                  <a:srgbClr val="FF0000"/>
                </a:solidFill>
              </a:rPr>
              <a:t> syndrome?</a:t>
            </a:r>
          </a:p>
          <a:p>
            <a:pPr marL="0" indent="0">
              <a:buNone/>
            </a:pPr>
            <a:r>
              <a:rPr lang="en-US" sz="2000" dirty="0">
                <a:effectLst/>
              </a:rPr>
              <a:t>It is an </a:t>
            </a:r>
            <a:r>
              <a:rPr lang="en-US" sz="2000" dirty="0">
                <a:solidFill>
                  <a:srgbClr val="FF0000"/>
                </a:solidFill>
                <a:effectLst/>
              </a:rPr>
              <a:t>inherited autosomal dominant Na+ channel abnormality.</a:t>
            </a:r>
            <a:r>
              <a:rPr lang="en-US" sz="2000" dirty="0">
                <a:effectLst/>
              </a:rPr>
              <a:t> It is far more common in </a:t>
            </a:r>
            <a:r>
              <a:rPr lang="en-US" sz="2000" dirty="0">
                <a:solidFill>
                  <a:srgbClr val="FF0000"/>
                </a:solidFill>
                <a:effectLst/>
              </a:rPr>
              <a:t>males</a:t>
            </a:r>
            <a:r>
              <a:rPr lang="en-US" sz="2000" dirty="0">
                <a:effectLst/>
              </a:rPr>
              <a:t> (by factor of 8-10:1) where it is the second most common cause of death in those less than 40 years of age. </a:t>
            </a:r>
          </a:p>
          <a:p>
            <a:pPr marL="0" indent="0">
              <a:buNone/>
            </a:pPr>
            <a:endParaRPr lang="en-US" sz="2000" dirty="0">
              <a:effectLst/>
            </a:endParaRPr>
          </a:p>
          <a:p>
            <a:pPr marL="0" indent="0">
              <a:buNone/>
            </a:pPr>
            <a:r>
              <a:rPr lang="en-US" sz="2000" dirty="0">
                <a:effectLst/>
              </a:rPr>
              <a:t>The true prevalence is difficult to estimate, as it is </a:t>
            </a:r>
            <a:r>
              <a:rPr lang="en-US" sz="2000" dirty="0">
                <a:solidFill>
                  <a:srgbClr val="FF0000"/>
                </a:solidFill>
                <a:effectLst/>
              </a:rPr>
              <a:t>a dynamic ECG pattern, </a:t>
            </a:r>
            <a:r>
              <a:rPr lang="en-US" sz="2000" dirty="0" err="1">
                <a:solidFill>
                  <a:srgbClr val="FF0000"/>
                </a:solidFill>
                <a:effectLst/>
              </a:rPr>
              <a:t>ie</a:t>
            </a:r>
            <a:r>
              <a:rPr lang="en-US" sz="2000" dirty="0">
                <a:solidFill>
                  <a:srgbClr val="FF0000"/>
                </a:solidFill>
                <a:effectLst/>
              </a:rPr>
              <a:t>., it is not always present. </a:t>
            </a:r>
            <a:r>
              <a:rPr lang="en-US" sz="2000" dirty="0">
                <a:effectLst/>
              </a:rPr>
              <a:t>It is usually associated with </a:t>
            </a:r>
            <a:r>
              <a:rPr lang="en-US" sz="2000" dirty="0">
                <a:solidFill>
                  <a:srgbClr val="FF0000"/>
                </a:solidFill>
                <a:effectLst/>
              </a:rPr>
              <a:t>sudden death in those with structurally normal hearts.</a:t>
            </a:r>
          </a:p>
          <a:p>
            <a:pPr marL="0" indent="0">
              <a:buNone/>
            </a:pPr>
            <a:endParaRPr lang="en-US" sz="2000" dirty="0">
              <a:effectLst/>
            </a:endParaRPr>
          </a:p>
          <a:p>
            <a:pPr marL="0" indent="0">
              <a:buNone/>
            </a:pPr>
            <a:r>
              <a:rPr lang="en-US" sz="2000" dirty="0">
                <a:effectLst/>
              </a:rPr>
              <a:t>Its prevalence is about 5/10000 of the population, being responsible for approximately </a:t>
            </a:r>
            <a:r>
              <a:rPr lang="en-US" sz="2000" dirty="0">
                <a:solidFill>
                  <a:srgbClr val="FF0000"/>
                </a:solidFill>
                <a:effectLst/>
              </a:rPr>
              <a:t>4% of all sudden cardiac deaths. </a:t>
            </a:r>
          </a:p>
          <a:p>
            <a:pPr marL="0" indent="0">
              <a:buNone/>
            </a:pPr>
            <a:endParaRPr lang="en-US" sz="2000" dirty="0">
              <a:effectLst/>
            </a:endParaRPr>
          </a:p>
          <a:p>
            <a:pPr marL="0" indent="0">
              <a:buNone/>
            </a:pPr>
            <a:r>
              <a:rPr lang="en-US" sz="2000" dirty="0">
                <a:effectLst/>
              </a:rPr>
              <a:t>It has a </a:t>
            </a:r>
            <a:r>
              <a:rPr lang="en-US" sz="2000" dirty="0">
                <a:solidFill>
                  <a:srgbClr val="FF0000"/>
                </a:solidFill>
                <a:effectLst/>
              </a:rPr>
              <a:t>high prevalence in South-East Asia </a:t>
            </a:r>
            <a:r>
              <a:rPr lang="en-US" sz="2000" dirty="0">
                <a:effectLst/>
              </a:rPr>
              <a:t>and is the same disorder as the previously known Sudden Unexplained Nocturnal Death Syndrome(SUNDS)(2)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15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83235-47CD-A643-9A6D-F951E101D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Hypertrophic Cardiomyopathy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D4550-03F5-5E49-8D11-CBAFAD1E1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62400"/>
          </a:xfrm>
        </p:spPr>
        <p:txBody>
          <a:bodyPr/>
          <a:lstStyle/>
          <a:p>
            <a:endParaRPr lang="en-US" sz="2000" dirty="0">
              <a:effectLst/>
            </a:endParaRPr>
          </a:p>
          <a:p>
            <a:endParaRPr lang="en-US" dirty="0"/>
          </a:p>
        </p:txBody>
      </p:sp>
      <p:sp>
        <p:nvSpPr>
          <p:cNvPr id="6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F333ADD-7546-AC4B-A8F9-2644936A6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791200"/>
            <a:ext cx="457200" cy="501217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6478E-4C8A-B985-486C-0C87C977FDCD}"/>
              </a:ext>
            </a:extLst>
          </p:cNvPr>
          <p:cNvSpPr txBox="1"/>
          <p:nvPr/>
        </p:nvSpPr>
        <p:spPr>
          <a:xfrm>
            <a:off x="1752600" y="1600200"/>
            <a:ext cx="563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2400" dirty="0"/>
              <a:t>What are the following symptoms:</a:t>
            </a:r>
          </a:p>
          <a:p>
            <a:pPr marL="342900" indent="-342900" algn="ctr">
              <a:buAutoNum type="arabicPeriod"/>
            </a:pPr>
            <a:endParaRPr lang="en-US" sz="2400" dirty="0"/>
          </a:p>
          <a:p>
            <a:pPr marL="342900" indent="-342900" algn="ctr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Heart failure</a:t>
            </a:r>
          </a:p>
          <a:p>
            <a:pPr marL="342900" indent="-342900" algn="ctr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Palpitations/arrhythmia</a:t>
            </a:r>
          </a:p>
          <a:p>
            <a:pPr marL="342900" indent="-342900" algn="ctr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Syncope</a:t>
            </a:r>
          </a:p>
          <a:p>
            <a:pPr marL="342900" indent="-342900" algn="ctr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Sudden cardiac death</a:t>
            </a:r>
          </a:p>
        </p:txBody>
      </p:sp>
    </p:spTree>
    <p:extLst>
      <p:ext uri="{BB962C8B-B14F-4D97-AF65-F5344CB8AC3E}">
        <p14:creationId xmlns:p14="http://schemas.microsoft.com/office/powerpoint/2010/main" val="9849698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95A526-2F65-78AD-6935-A1642248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Brugada</a:t>
            </a:r>
            <a:r>
              <a:rPr lang="en-US" dirty="0"/>
              <a:t> syndrome</a:t>
            </a:r>
          </a:p>
        </p:txBody>
      </p:sp>
      <p:pic>
        <p:nvPicPr>
          <p:cNvPr id="11" name="Content Placeholder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CD831DF0-E074-4825-5D7E-F9F8742382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000250"/>
            <a:ext cx="3987800" cy="3695700"/>
          </a:xfrm>
        </p:spPr>
      </p:pic>
      <p:pic>
        <p:nvPicPr>
          <p:cNvPr id="13" name="Content Placeholder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52C8925-4DDF-020E-FE7E-6C4F27DD33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63058"/>
            <a:ext cx="4038600" cy="3170083"/>
          </a:xfrm>
        </p:spPr>
      </p:pic>
      <p:sp>
        <p:nvSpPr>
          <p:cNvPr id="4" name="AutoShape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C664612-B585-A440-83B7-0BDB0A9ED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2568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31B2BF1C-439A-4650-B62E-7FC40ECF3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Fragrant Twigs $500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AFBF4-6ACB-3AAF-A555-7A3BEB8DD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/>
              <a:t>A 60-year-old man of African ancestry presents to the hospital with symptoms of new onset heart failure. He is a regular cocaine user. His echocardiogram shows increased wall thickness of the LV. ECG reveals low voltage. A coronary angiogram reveals non-obstructive coronary disease.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THIS is the likely diagnosis.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7157" name="Rectangle 5">
            <a:extLst>
              <a:ext uri="{FF2B5EF4-FFF2-40B4-BE49-F238E27FC236}">
                <a16:creationId xmlns:a16="http://schemas.microsoft.com/office/drawing/2014/main" id="{4C130E57-C918-4538-BE0A-04C5232DC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1400" dirty="0">
              <a:effectLst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9C61F-6385-0B4A-8607-7D61EE170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Hereditary ATTR Amyloidosis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130CB-07B6-CD2B-0A66-F533B8A728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What is hereditary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ATTR amyloidosis?</a:t>
            </a:r>
            <a:br>
              <a:rPr lang="en-US" sz="2400" dirty="0"/>
            </a:br>
            <a:r>
              <a:rPr lang="en-US" sz="2400" dirty="0"/>
              <a:t> </a:t>
            </a:r>
          </a:p>
          <a:p>
            <a:r>
              <a:rPr lang="en-US" sz="2400" dirty="0"/>
              <a:t>Genetic mutation in TTR gene.</a:t>
            </a:r>
          </a:p>
          <a:p>
            <a:endParaRPr lang="en-US" sz="2400" dirty="0"/>
          </a:p>
          <a:p>
            <a:r>
              <a:rPr lang="en-US" sz="2400" dirty="0"/>
              <a:t>Occurs in 3.4% of black persons living in the 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AFBF37-08C7-8BE7-C21C-E65FC4A447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Think of diagnosis with increased LV thickness and low voltage ECG.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Abnormal cardiac MR and diagnostic 99m-technetium pyrophosphate scintigraphy of heart</a:t>
            </a:r>
          </a:p>
          <a:p>
            <a:endParaRPr lang="en-US" sz="2000" dirty="0"/>
          </a:p>
          <a:p>
            <a:r>
              <a:rPr lang="en-US" sz="2000" dirty="0" err="1"/>
              <a:t>Tafamidis</a:t>
            </a:r>
            <a:r>
              <a:rPr lang="en-US" sz="2000" dirty="0"/>
              <a:t>, protein stabilizer, reduces mortality</a:t>
            </a:r>
          </a:p>
        </p:txBody>
      </p:sp>
      <p:sp>
        <p:nvSpPr>
          <p:cNvPr id="6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1D59AD6-366D-FD45-82D3-F8BF04BE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839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00D386D6-3275-47EF-A28A-100B8E7C2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How Come? $300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54109-5663-60CA-890A-CC343DB9E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These are two provocative maneuvers that can be done on physical examination that will </a:t>
            </a:r>
            <a:r>
              <a:rPr lang="en-US" b="1" i="1" dirty="0"/>
              <a:t>increase</a:t>
            </a:r>
            <a:r>
              <a:rPr lang="en-US" dirty="0"/>
              <a:t>  the murmur of HOCM and help to distinguish it from the fixed murmur of aortic stenosis.</a:t>
            </a:r>
          </a:p>
        </p:txBody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EB672AE5-6E57-43C8-9649-C2313A52C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4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B20E-C8AC-5745-8B5B-0953851ED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Hypertrophic Cardiomyopathy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31995-F315-784C-9AFA-0BD174A1C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9892" y="1405763"/>
            <a:ext cx="4038600" cy="4495800"/>
          </a:xfrm>
        </p:spPr>
        <p:txBody>
          <a:bodyPr/>
          <a:lstStyle/>
          <a:p>
            <a:endParaRPr lang="en-US" sz="2000" dirty="0">
              <a:effectLst/>
            </a:endParaRPr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28B91-53F6-A34D-9650-6B2E39B0E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210" y="1828800"/>
            <a:ext cx="4038600" cy="4495800"/>
          </a:xfrm>
        </p:spPr>
        <p:txBody>
          <a:bodyPr/>
          <a:lstStyle/>
          <a:p>
            <a:endParaRPr lang="en-US" sz="2000" dirty="0">
              <a:effectLst/>
            </a:endParaRPr>
          </a:p>
          <a:p>
            <a:endParaRPr lang="en-US" sz="2000" dirty="0"/>
          </a:p>
        </p:txBody>
      </p:sp>
      <p:sp>
        <p:nvSpPr>
          <p:cNvPr id="6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A69A8C8-A407-D04F-A3E7-76928C72A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7A5F26-2FDE-14D3-0E0F-9BC4845D4505}"/>
              </a:ext>
            </a:extLst>
          </p:cNvPr>
          <p:cNvSpPr txBox="1"/>
          <p:nvPr/>
        </p:nvSpPr>
        <p:spPr>
          <a:xfrm>
            <a:off x="915392" y="2287153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What is Valsalva maneuver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and Sit to Stand?</a:t>
            </a:r>
          </a:p>
          <a:p>
            <a:pPr algn="ctr"/>
            <a:r>
              <a:rPr lang="en-US" sz="3200" dirty="0"/>
              <a:t>(Both maneuvers decrease preload) </a:t>
            </a:r>
          </a:p>
        </p:txBody>
      </p:sp>
    </p:spTree>
    <p:extLst>
      <p:ext uri="{BB962C8B-B14F-4D97-AF65-F5344CB8AC3E}">
        <p14:creationId xmlns:p14="http://schemas.microsoft.com/office/powerpoint/2010/main" val="590262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E93E7BBE-5924-4936-B637-26B50A6D86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How Come? $400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1B5C9-E46F-C687-1B7C-2B00DED6F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These are </a:t>
            </a:r>
            <a:r>
              <a:rPr lang="en-US" b="1" i="1" dirty="0">
                <a:solidFill>
                  <a:srgbClr val="FFFF00"/>
                </a:solidFill>
              </a:rPr>
              <a:t>five</a:t>
            </a:r>
            <a:r>
              <a:rPr lang="en-US" dirty="0"/>
              <a:t> drugs that are </a:t>
            </a:r>
            <a:r>
              <a:rPr lang="en-US" b="1" i="1" dirty="0"/>
              <a:t>contraindicated</a:t>
            </a:r>
            <a:r>
              <a:rPr lang="en-US" dirty="0"/>
              <a:t> in HOCM because they make the dynamic obstruction WORSE.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C1F-3FD4-F044-909F-0570323F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Hypertrophic Cardiomyopathy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B2BB4-9924-4842-80B7-3DF4029D3C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000" dirty="0">
              <a:effectLst/>
            </a:endParaRPr>
          </a:p>
          <a:p>
            <a:endParaRPr lang="en-US" sz="2000" dirty="0">
              <a:effectLst/>
            </a:endParaRPr>
          </a:p>
          <a:p>
            <a:endParaRPr lang="en-US" dirty="0"/>
          </a:p>
        </p:txBody>
      </p:sp>
      <p:sp>
        <p:nvSpPr>
          <p:cNvPr id="6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F454D06-B2D9-874F-8089-5267E9ECB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D973D9-400A-6D18-2B50-D1C9ADAABE4E}"/>
              </a:ext>
            </a:extLst>
          </p:cNvPr>
          <p:cNvSpPr txBox="1"/>
          <p:nvPr/>
        </p:nvSpPr>
        <p:spPr>
          <a:xfrm>
            <a:off x="1295400" y="2057400"/>
            <a:ext cx="6477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are the following</a:t>
            </a:r>
            <a:r>
              <a:rPr lang="en-US" dirty="0"/>
              <a:t>: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Preload reducers </a:t>
            </a:r>
          </a:p>
          <a:p>
            <a:pPr lvl="1"/>
            <a:r>
              <a:rPr lang="en-US" dirty="0"/>
              <a:t>a. Diuretics</a:t>
            </a:r>
          </a:p>
          <a:p>
            <a:pPr lvl="1"/>
            <a:r>
              <a:rPr lang="en-US" dirty="0"/>
              <a:t>b. Venous vasodilators (nitrates)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Inotropes </a:t>
            </a:r>
            <a:r>
              <a:rPr lang="en-US" dirty="0"/>
              <a:t>(Increased contractility)</a:t>
            </a:r>
          </a:p>
          <a:p>
            <a:pPr lvl="1"/>
            <a:r>
              <a:rPr lang="en-US" dirty="0"/>
              <a:t>a. Digoxin</a:t>
            </a:r>
          </a:p>
          <a:p>
            <a:pPr lvl="1"/>
            <a:r>
              <a:rPr lang="en-US" dirty="0"/>
              <a:t>b. Dobutamine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Afterload reducers </a:t>
            </a:r>
            <a:r>
              <a:rPr lang="en-US" dirty="0"/>
              <a:t>(Improves contractility)</a:t>
            </a:r>
          </a:p>
          <a:p>
            <a:pPr marL="800100" lvl="1" indent="-342900">
              <a:buAutoNum type="alphaLcPeriod"/>
            </a:pPr>
            <a:r>
              <a:rPr lang="en-US" dirty="0"/>
              <a:t>ACEI/ARB</a:t>
            </a:r>
          </a:p>
          <a:p>
            <a:pPr marL="800100" lvl="1" indent="-342900">
              <a:buAutoNum type="alphaLcPeriod"/>
            </a:pPr>
            <a:r>
              <a:rPr lang="en-US" dirty="0"/>
              <a:t>Dihydropyridine calcium channel blockers (amlodipine, nifedipine)</a:t>
            </a:r>
          </a:p>
          <a:p>
            <a:pPr marL="800100" lvl="1" indent="-342900">
              <a:buAutoNum type="alphaLcPeriod"/>
            </a:pPr>
            <a:r>
              <a:rPr lang="en-US" dirty="0"/>
              <a:t>Sodium nitroprusside</a:t>
            </a:r>
          </a:p>
          <a:p>
            <a:pPr marL="800100" lvl="1" indent="-342900">
              <a:buAutoNum type="alphaLcPeriod"/>
            </a:pPr>
            <a:r>
              <a:rPr lang="en-US" dirty="0"/>
              <a:t>Hydralazine</a:t>
            </a:r>
          </a:p>
          <a:p>
            <a:pPr marL="800100" lvl="1" indent="-342900">
              <a:buAutoNum type="alphaLcPeriod"/>
            </a:pPr>
            <a:r>
              <a:rPr lang="en-US" dirty="0"/>
              <a:t>Minoxidil</a:t>
            </a:r>
          </a:p>
          <a:p>
            <a:r>
              <a:rPr lang="en-US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467699435"/>
      </p:ext>
    </p:extLst>
  </p:cSld>
  <p:clrMapOvr>
    <a:masterClrMapping/>
  </p:clrMapOvr>
</p:sld>
</file>

<file path=ppt/theme/theme1.xml><?xml version="1.0" encoding="utf-8"?>
<a:theme xmlns:a="http://schemas.openxmlformats.org/drawingml/2006/main" name="Slit">
  <a:themeElements>
    <a:clrScheme name="Slit 9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66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B8E2FF"/>
      </a:accent5>
      <a:accent6>
        <a:srgbClr val="8A8AE7"/>
      </a:accent6>
      <a:hlink>
        <a:srgbClr val="3333CC"/>
      </a:hlink>
      <a:folHlink>
        <a:srgbClr val="008080"/>
      </a:folHlink>
    </a:clrScheme>
    <a:fontScheme name="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lit 6">
    <a:dk1>
      <a:srgbClr val="0000AC"/>
    </a:dk1>
    <a:lt1>
      <a:srgbClr val="FFFFFF"/>
    </a:lt1>
    <a:dk2>
      <a:srgbClr val="000086"/>
    </a:dk2>
    <a:lt2>
      <a:srgbClr val="CCFFFF"/>
    </a:lt2>
    <a:accent1>
      <a:srgbClr val="0099FF"/>
    </a:accent1>
    <a:accent2>
      <a:srgbClr val="00B000"/>
    </a:accent2>
    <a:accent3>
      <a:srgbClr val="AAAAC3"/>
    </a:accent3>
    <a:accent4>
      <a:srgbClr val="DADADA"/>
    </a:accent4>
    <a:accent5>
      <a:srgbClr val="AACAFF"/>
    </a:accent5>
    <a:accent6>
      <a:srgbClr val="009F00"/>
    </a:accent6>
    <a:hlink>
      <a:srgbClr val="FFE701"/>
    </a:hlink>
    <a:folHlink>
      <a:srgbClr val="FF9900"/>
    </a:folHlink>
  </a:clrScheme>
</a:themeOverride>
</file>

<file path=ppt/theme/themeOverride10.xml><?xml version="1.0" encoding="utf-8"?>
<a:themeOverride xmlns:a="http://schemas.openxmlformats.org/drawingml/2006/main">
  <a:clrScheme name="Slit 5">
    <a:dk1>
      <a:srgbClr val="008885"/>
    </a:dk1>
    <a:lt1>
      <a:srgbClr val="FFFFFF"/>
    </a:lt1>
    <a:dk2>
      <a:srgbClr val="007572"/>
    </a:dk2>
    <a:lt2>
      <a:srgbClr val="FFFF99"/>
    </a:lt2>
    <a:accent1>
      <a:srgbClr val="33CCCC"/>
    </a:accent1>
    <a:accent2>
      <a:srgbClr val="6D6FC7"/>
    </a:accent2>
    <a:accent3>
      <a:srgbClr val="AABDBC"/>
    </a:accent3>
    <a:accent4>
      <a:srgbClr val="DADADA"/>
    </a:accent4>
    <a:accent5>
      <a:srgbClr val="ADE2E2"/>
    </a:accent5>
    <a:accent6>
      <a:srgbClr val="6264B4"/>
    </a:accent6>
    <a:hlink>
      <a:srgbClr val="FFFFCC"/>
    </a:hlink>
    <a:folHlink>
      <a:srgbClr val="00FF00"/>
    </a:folHlink>
  </a:clrScheme>
</a:themeOverride>
</file>

<file path=ppt/theme/themeOverride11.xml><?xml version="1.0" encoding="utf-8"?>
<a:themeOverride xmlns:a="http://schemas.openxmlformats.org/drawingml/2006/main">
  <a:clrScheme name="Slit 2">
    <a:dk1>
      <a:srgbClr val="674E2F"/>
    </a:dk1>
    <a:lt1>
      <a:srgbClr val="FFFFFF"/>
    </a:lt1>
    <a:dk2>
      <a:srgbClr val="533F27"/>
    </a:dk2>
    <a:lt2>
      <a:srgbClr val="D8B274"/>
    </a:lt2>
    <a:accent1>
      <a:srgbClr val="CC9900"/>
    </a:accent1>
    <a:accent2>
      <a:srgbClr val="8F5F2F"/>
    </a:accent2>
    <a:accent3>
      <a:srgbClr val="B3AFAC"/>
    </a:accent3>
    <a:accent4>
      <a:srgbClr val="DADADA"/>
    </a:accent4>
    <a:accent5>
      <a:srgbClr val="E2CAAA"/>
    </a:accent5>
    <a:accent6>
      <a:srgbClr val="81552A"/>
    </a:accent6>
    <a:hlink>
      <a:srgbClr val="FFCC00"/>
    </a:hlink>
    <a:folHlink>
      <a:srgbClr val="FFFFCC"/>
    </a:folHlink>
  </a:clrScheme>
</a:themeOverride>
</file>

<file path=ppt/theme/themeOverride12.xml><?xml version="1.0" encoding="utf-8"?>
<a:themeOverride xmlns:a="http://schemas.openxmlformats.org/drawingml/2006/main">
  <a:clrScheme name="Slit 2">
    <a:dk1>
      <a:srgbClr val="674E2F"/>
    </a:dk1>
    <a:lt1>
      <a:srgbClr val="FFFFFF"/>
    </a:lt1>
    <a:dk2>
      <a:srgbClr val="533F27"/>
    </a:dk2>
    <a:lt2>
      <a:srgbClr val="D8B274"/>
    </a:lt2>
    <a:accent1>
      <a:srgbClr val="CC9900"/>
    </a:accent1>
    <a:accent2>
      <a:srgbClr val="8F5F2F"/>
    </a:accent2>
    <a:accent3>
      <a:srgbClr val="B3AFAC"/>
    </a:accent3>
    <a:accent4>
      <a:srgbClr val="DADADA"/>
    </a:accent4>
    <a:accent5>
      <a:srgbClr val="E2CAAA"/>
    </a:accent5>
    <a:accent6>
      <a:srgbClr val="81552A"/>
    </a:accent6>
    <a:hlink>
      <a:srgbClr val="FFCC00"/>
    </a:hlink>
    <a:folHlink>
      <a:srgbClr val="FFFFCC"/>
    </a:folHlink>
  </a:clrScheme>
</a:themeOverride>
</file>

<file path=ppt/theme/themeOverride13.xml><?xml version="1.0" encoding="utf-8"?>
<a:themeOverride xmlns:a="http://schemas.openxmlformats.org/drawingml/2006/main">
  <a:clrScheme name="Slit 2">
    <a:dk1>
      <a:srgbClr val="674E2F"/>
    </a:dk1>
    <a:lt1>
      <a:srgbClr val="FFFFFF"/>
    </a:lt1>
    <a:dk2>
      <a:srgbClr val="533F27"/>
    </a:dk2>
    <a:lt2>
      <a:srgbClr val="D8B274"/>
    </a:lt2>
    <a:accent1>
      <a:srgbClr val="CC9900"/>
    </a:accent1>
    <a:accent2>
      <a:srgbClr val="8F5F2F"/>
    </a:accent2>
    <a:accent3>
      <a:srgbClr val="B3AFAC"/>
    </a:accent3>
    <a:accent4>
      <a:srgbClr val="DADADA"/>
    </a:accent4>
    <a:accent5>
      <a:srgbClr val="E2CAAA"/>
    </a:accent5>
    <a:accent6>
      <a:srgbClr val="81552A"/>
    </a:accent6>
    <a:hlink>
      <a:srgbClr val="FFCC00"/>
    </a:hlink>
    <a:folHlink>
      <a:srgbClr val="FFFFCC"/>
    </a:folHlink>
  </a:clrScheme>
</a:themeOverride>
</file>

<file path=ppt/theme/themeOverride14.xml><?xml version="1.0" encoding="utf-8"?>
<a:themeOverride xmlns:a="http://schemas.openxmlformats.org/drawingml/2006/main">
  <a:clrScheme name="Slit 2">
    <a:dk1>
      <a:srgbClr val="674E2F"/>
    </a:dk1>
    <a:lt1>
      <a:srgbClr val="FFFFFF"/>
    </a:lt1>
    <a:dk2>
      <a:srgbClr val="533F27"/>
    </a:dk2>
    <a:lt2>
      <a:srgbClr val="D8B274"/>
    </a:lt2>
    <a:accent1>
      <a:srgbClr val="CC9900"/>
    </a:accent1>
    <a:accent2>
      <a:srgbClr val="8F5F2F"/>
    </a:accent2>
    <a:accent3>
      <a:srgbClr val="B3AFAC"/>
    </a:accent3>
    <a:accent4>
      <a:srgbClr val="DADADA"/>
    </a:accent4>
    <a:accent5>
      <a:srgbClr val="E2CAAA"/>
    </a:accent5>
    <a:accent6>
      <a:srgbClr val="81552A"/>
    </a:accent6>
    <a:hlink>
      <a:srgbClr val="FFCC00"/>
    </a:hlink>
    <a:folHlink>
      <a:srgbClr val="FFFFCC"/>
    </a:folHlink>
  </a:clrScheme>
</a:themeOverride>
</file>

<file path=ppt/theme/themeOverride15.xml><?xml version="1.0" encoding="utf-8"?>
<a:themeOverride xmlns:a="http://schemas.openxmlformats.org/drawingml/2006/main">
  <a:clrScheme name="Slit 2">
    <a:dk1>
      <a:srgbClr val="674E2F"/>
    </a:dk1>
    <a:lt1>
      <a:srgbClr val="FFFFFF"/>
    </a:lt1>
    <a:dk2>
      <a:srgbClr val="533F27"/>
    </a:dk2>
    <a:lt2>
      <a:srgbClr val="D8B274"/>
    </a:lt2>
    <a:accent1>
      <a:srgbClr val="CC9900"/>
    </a:accent1>
    <a:accent2>
      <a:srgbClr val="8F5F2F"/>
    </a:accent2>
    <a:accent3>
      <a:srgbClr val="B3AFAC"/>
    </a:accent3>
    <a:accent4>
      <a:srgbClr val="DADADA"/>
    </a:accent4>
    <a:accent5>
      <a:srgbClr val="E2CAAA"/>
    </a:accent5>
    <a:accent6>
      <a:srgbClr val="81552A"/>
    </a:accent6>
    <a:hlink>
      <a:srgbClr val="FFCC00"/>
    </a:hlink>
    <a:folHlink>
      <a:srgbClr val="FFFFCC"/>
    </a:folHlink>
  </a:clrScheme>
</a:themeOverride>
</file>

<file path=ppt/theme/themeOverride16.xml><?xml version="1.0" encoding="utf-8"?>
<a:themeOverride xmlns:a="http://schemas.openxmlformats.org/drawingml/2006/main">
  <a:clrScheme name="Slit 7">
    <a:dk1>
      <a:srgbClr val="7474A2"/>
    </a:dk1>
    <a:lt1>
      <a:srgbClr val="FFFFFF"/>
    </a:lt1>
    <a:dk2>
      <a:srgbClr val="5E5E8E"/>
    </a:dk2>
    <a:lt2>
      <a:srgbClr val="D1D1DF"/>
    </a:lt2>
    <a:accent1>
      <a:srgbClr val="CC66FF"/>
    </a:accent1>
    <a:accent2>
      <a:srgbClr val="6666FF"/>
    </a:accent2>
    <a:accent3>
      <a:srgbClr val="B6B6C6"/>
    </a:accent3>
    <a:accent4>
      <a:srgbClr val="DADADA"/>
    </a:accent4>
    <a:accent5>
      <a:srgbClr val="E2B8FF"/>
    </a:accent5>
    <a:accent6>
      <a:srgbClr val="5C5CE7"/>
    </a:accent6>
    <a:hlink>
      <a:srgbClr val="FFCC99"/>
    </a:hlink>
    <a:folHlink>
      <a:srgbClr val="CCCCFF"/>
    </a:folHlink>
  </a:clrScheme>
</a:themeOverride>
</file>

<file path=ppt/theme/themeOverride17.xml><?xml version="1.0" encoding="utf-8"?>
<a:themeOverride xmlns:a="http://schemas.openxmlformats.org/drawingml/2006/main">
  <a:clrScheme name="Slit 7">
    <a:dk1>
      <a:srgbClr val="7474A2"/>
    </a:dk1>
    <a:lt1>
      <a:srgbClr val="FFFFFF"/>
    </a:lt1>
    <a:dk2>
      <a:srgbClr val="5E5E8E"/>
    </a:dk2>
    <a:lt2>
      <a:srgbClr val="D1D1DF"/>
    </a:lt2>
    <a:accent1>
      <a:srgbClr val="CC66FF"/>
    </a:accent1>
    <a:accent2>
      <a:srgbClr val="6666FF"/>
    </a:accent2>
    <a:accent3>
      <a:srgbClr val="B6B6C6"/>
    </a:accent3>
    <a:accent4>
      <a:srgbClr val="DADADA"/>
    </a:accent4>
    <a:accent5>
      <a:srgbClr val="E2B8FF"/>
    </a:accent5>
    <a:accent6>
      <a:srgbClr val="5C5CE7"/>
    </a:accent6>
    <a:hlink>
      <a:srgbClr val="FFCC99"/>
    </a:hlink>
    <a:folHlink>
      <a:srgbClr val="CCCCFF"/>
    </a:folHlink>
  </a:clrScheme>
</a:themeOverride>
</file>

<file path=ppt/theme/themeOverride18.xml><?xml version="1.0" encoding="utf-8"?>
<a:themeOverride xmlns:a="http://schemas.openxmlformats.org/drawingml/2006/main">
  <a:clrScheme name="Slit 7">
    <a:dk1>
      <a:srgbClr val="7474A2"/>
    </a:dk1>
    <a:lt1>
      <a:srgbClr val="FFFFFF"/>
    </a:lt1>
    <a:dk2>
      <a:srgbClr val="5E5E8E"/>
    </a:dk2>
    <a:lt2>
      <a:srgbClr val="D1D1DF"/>
    </a:lt2>
    <a:accent1>
      <a:srgbClr val="CC66FF"/>
    </a:accent1>
    <a:accent2>
      <a:srgbClr val="6666FF"/>
    </a:accent2>
    <a:accent3>
      <a:srgbClr val="B6B6C6"/>
    </a:accent3>
    <a:accent4>
      <a:srgbClr val="DADADA"/>
    </a:accent4>
    <a:accent5>
      <a:srgbClr val="E2B8FF"/>
    </a:accent5>
    <a:accent6>
      <a:srgbClr val="5C5CE7"/>
    </a:accent6>
    <a:hlink>
      <a:srgbClr val="FFCC99"/>
    </a:hlink>
    <a:folHlink>
      <a:srgbClr val="CCCCFF"/>
    </a:folHlink>
  </a:clrScheme>
</a:themeOverride>
</file>

<file path=ppt/theme/themeOverride19.xml><?xml version="1.0" encoding="utf-8"?>
<a:themeOverride xmlns:a="http://schemas.openxmlformats.org/drawingml/2006/main">
  <a:clrScheme name="Slit 7">
    <a:dk1>
      <a:srgbClr val="7474A2"/>
    </a:dk1>
    <a:lt1>
      <a:srgbClr val="FFFFFF"/>
    </a:lt1>
    <a:dk2>
      <a:srgbClr val="5E5E8E"/>
    </a:dk2>
    <a:lt2>
      <a:srgbClr val="D1D1DF"/>
    </a:lt2>
    <a:accent1>
      <a:srgbClr val="CC66FF"/>
    </a:accent1>
    <a:accent2>
      <a:srgbClr val="6666FF"/>
    </a:accent2>
    <a:accent3>
      <a:srgbClr val="B6B6C6"/>
    </a:accent3>
    <a:accent4>
      <a:srgbClr val="DADADA"/>
    </a:accent4>
    <a:accent5>
      <a:srgbClr val="E2B8FF"/>
    </a:accent5>
    <a:accent6>
      <a:srgbClr val="5C5CE7"/>
    </a:accent6>
    <a:hlink>
      <a:srgbClr val="FFCC99"/>
    </a:hlink>
    <a:folHlink>
      <a:srgbClr val="CCCCFF"/>
    </a:folHlink>
  </a:clrScheme>
</a:themeOverride>
</file>

<file path=ppt/theme/themeOverride2.xml><?xml version="1.0" encoding="utf-8"?>
<a:themeOverride xmlns:a="http://schemas.openxmlformats.org/drawingml/2006/main">
  <a:clrScheme name="Slit 6">
    <a:dk1>
      <a:srgbClr val="0000AC"/>
    </a:dk1>
    <a:lt1>
      <a:srgbClr val="FFFFFF"/>
    </a:lt1>
    <a:dk2>
      <a:srgbClr val="000086"/>
    </a:dk2>
    <a:lt2>
      <a:srgbClr val="CCFFFF"/>
    </a:lt2>
    <a:accent1>
      <a:srgbClr val="0099FF"/>
    </a:accent1>
    <a:accent2>
      <a:srgbClr val="00B000"/>
    </a:accent2>
    <a:accent3>
      <a:srgbClr val="AAAAC3"/>
    </a:accent3>
    <a:accent4>
      <a:srgbClr val="DADADA"/>
    </a:accent4>
    <a:accent5>
      <a:srgbClr val="AACAFF"/>
    </a:accent5>
    <a:accent6>
      <a:srgbClr val="009F00"/>
    </a:accent6>
    <a:hlink>
      <a:srgbClr val="FFE701"/>
    </a:hlink>
    <a:folHlink>
      <a:srgbClr val="FF9900"/>
    </a:folHlink>
  </a:clrScheme>
</a:themeOverride>
</file>

<file path=ppt/theme/themeOverride20.xml><?xml version="1.0" encoding="utf-8"?>
<a:themeOverride xmlns:a="http://schemas.openxmlformats.org/drawingml/2006/main">
  <a:clrScheme name="Slit 7">
    <a:dk1>
      <a:srgbClr val="7474A2"/>
    </a:dk1>
    <a:lt1>
      <a:srgbClr val="FFFFFF"/>
    </a:lt1>
    <a:dk2>
      <a:srgbClr val="5E5E8E"/>
    </a:dk2>
    <a:lt2>
      <a:srgbClr val="D1D1DF"/>
    </a:lt2>
    <a:accent1>
      <a:srgbClr val="CC66FF"/>
    </a:accent1>
    <a:accent2>
      <a:srgbClr val="6666FF"/>
    </a:accent2>
    <a:accent3>
      <a:srgbClr val="B6B6C6"/>
    </a:accent3>
    <a:accent4>
      <a:srgbClr val="DADADA"/>
    </a:accent4>
    <a:accent5>
      <a:srgbClr val="E2B8FF"/>
    </a:accent5>
    <a:accent6>
      <a:srgbClr val="5C5CE7"/>
    </a:accent6>
    <a:hlink>
      <a:srgbClr val="FFCC99"/>
    </a:hlink>
    <a:folHlink>
      <a:srgbClr val="CCCCFF"/>
    </a:folHlink>
  </a:clrScheme>
</a:themeOverride>
</file>

<file path=ppt/theme/themeOverride21.xml><?xml version="1.0" encoding="utf-8"?>
<a:themeOverride xmlns:a="http://schemas.openxmlformats.org/drawingml/2006/main">
  <a:clrScheme name="Slit 1">
    <a:dk1>
      <a:srgbClr val="8C0000"/>
    </a:dk1>
    <a:lt1>
      <a:srgbClr val="FFFFFF"/>
    </a:lt1>
    <a:dk2>
      <a:srgbClr val="720000"/>
    </a:dk2>
    <a:lt2>
      <a:srgbClr val="FFFFCC"/>
    </a:lt2>
    <a:accent1>
      <a:srgbClr val="FF3300"/>
    </a:accent1>
    <a:accent2>
      <a:srgbClr val="BE7960"/>
    </a:accent2>
    <a:accent3>
      <a:srgbClr val="BCAAAA"/>
    </a:accent3>
    <a:accent4>
      <a:srgbClr val="DADADA"/>
    </a:accent4>
    <a:accent5>
      <a:srgbClr val="FFADAA"/>
    </a:accent5>
    <a:accent6>
      <a:srgbClr val="AC6D56"/>
    </a:accent6>
    <a:hlink>
      <a:srgbClr val="FFCC66"/>
    </a:hlink>
    <a:folHlink>
      <a:srgbClr val="FF9900"/>
    </a:folHlink>
  </a:clrScheme>
</a:themeOverride>
</file>

<file path=ppt/theme/themeOverride22.xml><?xml version="1.0" encoding="utf-8"?>
<a:themeOverride xmlns:a="http://schemas.openxmlformats.org/drawingml/2006/main">
  <a:clrScheme name="Slit 1">
    <a:dk1>
      <a:srgbClr val="8C0000"/>
    </a:dk1>
    <a:lt1>
      <a:srgbClr val="FFFFFF"/>
    </a:lt1>
    <a:dk2>
      <a:srgbClr val="720000"/>
    </a:dk2>
    <a:lt2>
      <a:srgbClr val="FFFFCC"/>
    </a:lt2>
    <a:accent1>
      <a:srgbClr val="FF3300"/>
    </a:accent1>
    <a:accent2>
      <a:srgbClr val="BE7960"/>
    </a:accent2>
    <a:accent3>
      <a:srgbClr val="BCAAAA"/>
    </a:accent3>
    <a:accent4>
      <a:srgbClr val="DADADA"/>
    </a:accent4>
    <a:accent5>
      <a:srgbClr val="FFADAA"/>
    </a:accent5>
    <a:accent6>
      <a:srgbClr val="AC6D56"/>
    </a:accent6>
    <a:hlink>
      <a:srgbClr val="FFCC66"/>
    </a:hlink>
    <a:folHlink>
      <a:srgbClr val="FF9900"/>
    </a:folHlink>
  </a:clrScheme>
</a:themeOverride>
</file>

<file path=ppt/theme/themeOverride23.xml><?xml version="1.0" encoding="utf-8"?>
<a:themeOverride xmlns:a="http://schemas.openxmlformats.org/drawingml/2006/main">
  <a:clrScheme name="Slit 1">
    <a:dk1>
      <a:srgbClr val="8C0000"/>
    </a:dk1>
    <a:lt1>
      <a:srgbClr val="FFFFFF"/>
    </a:lt1>
    <a:dk2>
      <a:srgbClr val="720000"/>
    </a:dk2>
    <a:lt2>
      <a:srgbClr val="FFFFCC"/>
    </a:lt2>
    <a:accent1>
      <a:srgbClr val="FF3300"/>
    </a:accent1>
    <a:accent2>
      <a:srgbClr val="BE7960"/>
    </a:accent2>
    <a:accent3>
      <a:srgbClr val="BCAAAA"/>
    </a:accent3>
    <a:accent4>
      <a:srgbClr val="DADADA"/>
    </a:accent4>
    <a:accent5>
      <a:srgbClr val="FFADAA"/>
    </a:accent5>
    <a:accent6>
      <a:srgbClr val="AC6D56"/>
    </a:accent6>
    <a:hlink>
      <a:srgbClr val="FFCC66"/>
    </a:hlink>
    <a:folHlink>
      <a:srgbClr val="FF9900"/>
    </a:folHlink>
  </a:clrScheme>
</a:themeOverride>
</file>

<file path=ppt/theme/themeOverride24.xml><?xml version="1.0" encoding="utf-8"?>
<a:themeOverride xmlns:a="http://schemas.openxmlformats.org/drawingml/2006/main">
  <a:clrScheme name="Slit 1">
    <a:dk1>
      <a:srgbClr val="8C0000"/>
    </a:dk1>
    <a:lt1>
      <a:srgbClr val="FFFFFF"/>
    </a:lt1>
    <a:dk2>
      <a:srgbClr val="720000"/>
    </a:dk2>
    <a:lt2>
      <a:srgbClr val="FFFFCC"/>
    </a:lt2>
    <a:accent1>
      <a:srgbClr val="FF3300"/>
    </a:accent1>
    <a:accent2>
      <a:srgbClr val="BE7960"/>
    </a:accent2>
    <a:accent3>
      <a:srgbClr val="BCAAAA"/>
    </a:accent3>
    <a:accent4>
      <a:srgbClr val="DADADA"/>
    </a:accent4>
    <a:accent5>
      <a:srgbClr val="FFADAA"/>
    </a:accent5>
    <a:accent6>
      <a:srgbClr val="AC6D56"/>
    </a:accent6>
    <a:hlink>
      <a:srgbClr val="FFCC66"/>
    </a:hlink>
    <a:folHlink>
      <a:srgbClr val="FF9900"/>
    </a:folHlink>
  </a:clrScheme>
</a:themeOverride>
</file>

<file path=ppt/theme/themeOverride25.xml><?xml version="1.0" encoding="utf-8"?>
<a:themeOverride xmlns:a="http://schemas.openxmlformats.org/drawingml/2006/main">
  <a:clrScheme name="Slit 1">
    <a:dk1>
      <a:srgbClr val="8C0000"/>
    </a:dk1>
    <a:lt1>
      <a:srgbClr val="FFFFFF"/>
    </a:lt1>
    <a:dk2>
      <a:srgbClr val="720000"/>
    </a:dk2>
    <a:lt2>
      <a:srgbClr val="FFFFCC"/>
    </a:lt2>
    <a:accent1>
      <a:srgbClr val="FF3300"/>
    </a:accent1>
    <a:accent2>
      <a:srgbClr val="BE7960"/>
    </a:accent2>
    <a:accent3>
      <a:srgbClr val="BCAAAA"/>
    </a:accent3>
    <a:accent4>
      <a:srgbClr val="DADADA"/>
    </a:accent4>
    <a:accent5>
      <a:srgbClr val="FFADAA"/>
    </a:accent5>
    <a:accent6>
      <a:srgbClr val="AC6D56"/>
    </a:accent6>
    <a:hlink>
      <a:srgbClr val="FFCC66"/>
    </a:hlink>
    <a:folHlink>
      <a:srgbClr val="FF9900"/>
    </a:folHlink>
  </a:clrScheme>
</a:themeOverride>
</file>

<file path=ppt/theme/themeOverride3.xml><?xml version="1.0" encoding="utf-8"?>
<a:themeOverride xmlns:a="http://schemas.openxmlformats.org/drawingml/2006/main">
  <a:clrScheme name="Slit 6">
    <a:dk1>
      <a:srgbClr val="0000AC"/>
    </a:dk1>
    <a:lt1>
      <a:srgbClr val="FFFFFF"/>
    </a:lt1>
    <a:dk2>
      <a:srgbClr val="000086"/>
    </a:dk2>
    <a:lt2>
      <a:srgbClr val="CCFFFF"/>
    </a:lt2>
    <a:accent1>
      <a:srgbClr val="0099FF"/>
    </a:accent1>
    <a:accent2>
      <a:srgbClr val="00B000"/>
    </a:accent2>
    <a:accent3>
      <a:srgbClr val="AAAAC3"/>
    </a:accent3>
    <a:accent4>
      <a:srgbClr val="DADADA"/>
    </a:accent4>
    <a:accent5>
      <a:srgbClr val="AACAFF"/>
    </a:accent5>
    <a:accent6>
      <a:srgbClr val="009F00"/>
    </a:accent6>
    <a:hlink>
      <a:srgbClr val="FFE701"/>
    </a:hlink>
    <a:folHlink>
      <a:srgbClr val="FF9900"/>
    </a:folHlink>
  </a:clrScheme>
</a:themeOverride>
</file>

<file path=ppt/theme/themeOverride4.xml><?xml version="1.0" encoding="utf-8"?>
<a:themeOverride xmlns:a="http://schemas.openxmlformats.org/drawingml/2006/main">
  <a:clrScheme name="Slit 6">
    <a:dk1>
      <a:srgbClr val="0000AC"/>
    </a:dk1>
    <a:lt1>
      <a:srgbClr val="FFFFFF"/>
    </a:lt1>
    <a:dk2>
      <a:srgbClr val="000086"/>
    </a:dk2>
    <a:lt2>
      <a:srgbClr val="CCFFFF"/>
    </a:lt2>
    <a:accent1>
      <a:srgbClr val="0099FF"/>
    </a:accent1>
    <a:accent2>
      <a:srgbClr val="00B000"/>
    </a:accent2>
    <a:accent3>
      <a:srgbClr val="AAAAC3"/>
    </a:accent3>
    <a:accent4>
      <a:srgbClr val="DADADA"/>
    </a:accent4>
    <a:accent5>
      <a:srgbClr val="AACAFF"/>
    </a:accent5>
    <a:accent6>
      <a:srgbClr val="009F00"/>
    </a:accent6>
    <a:hlink>
      <a:srgbClr val="FFE701"/>
    </a:hlink>
    <a:folHlink>
      <a:srgbClr val="FF9900"/>
    </a:folHlink>
  </a:clrScheme>
</a:themeOverride>
</file>

<file path=ppt/theme/themeOverride5.xml><?xml version="1.0" encoding="utf-8"?>
<a:themeOverride xmlns:a="http://schemas.openxmlformats.org/drawingml/2006/main">
  <a:clrScheme name="Slit 6">
    <a:dk1>
      <a:srgbClr val="0000AC"/>
    </a:dk1>
    <a:lt1>
      <a:srgbClr val="FFFFFF"/>
    </a:lt1>
    <a:dk2>
      <a:srgbClr val="000086"/>
    </a:dk2>
    <a:lt2>
      <a:srgbClr val="CCFFFF"/>
    </a:lt2>
    <a:accent1>
      <a:srgbClr val="0099FF"/>
    </a:accent1>
    <a:accent2>
      <a:srgbClr val="00B000"/>
    </a:accent2>
    <a:accent3>
      <a:srgbClr val="AAAAC3"/>
    </a:accent3>
    <a:accent4>
      <a:srgbClr val="DADADA"/>
    </a:accent4>
    <a:accent5>
      <a:srgbClr val="AACAFF"/>
    </a:accent5>
    <a:accent6>
      <a:srgbClr val="009F00"/>
    </a:accent6>
    <a:hlink>
      <a:srgbClr val="FFE701"/>
    </a:hlink>
    <a:folHlink>
      <a:srgbClr val="FF9900"/>
    </a:folHlink>
  </a:clrScheme>
</a:themeOverride>
</file>

<file path=ppt/theme/themeOverride6.xml><?xml version="1.0" encoding="utf-8"?>
<a:themeOverride xmlns:a="http://schemas.openxmlformats.org/drawingml/2006/main">
  <a:clrScheme name="Slit 5">
    <a:dk1>
      <a:srgbClr val="008885"/>
    </a:dk1>
    <a:lt1>
      <a:srgbClr val="FFFFFF"/>
    </a:lt1>
    <a:dk2>
      <a:srgbClr val="007572"/>
    </a:dk2>
    <a:lt2>
      <a:srgbClr val="FFFF99"/>
    </a:lt2>
    <a:accent1>
      <a:srgbClr val="33CCCC"/>
    </a:accent1>
    <a:accent2>
      <a:srgbClr val="6D6FC7"/>
    </a:accent2>
    <a:accent3>
      <a:srgbClr val="AABDBC"/>
    </a:accent3>
    <a:accent4>
      <a:srgbClr val="DADADA"/>
    </a:accent4>
    <a:accent5>
      <a:srgbClr val="ADE2E2"/>
    </a:accent5>
    <a:accent6>
      <a:srgbClr val="6264B4"/>
    </a:accent6>
    <a:hlink>
      <a:srgbClr val="FFFFCC"/>
    </a:hlink>
    <a:folHlink>
      <a:srgbClr val="00FF00"/>
    </a:folHlink>
  </a:clrScheme>
</a:themeOverride>
</file>

<file path=ppt/theme/themeOverride7.xml><?xml version="1.0" encoding="utf-8"?>
<a:themeOverride xmlns:a="http://schemas.openxmlformats.org/drawingml/2006/main">
  <a:clrScheme name="Slit 5">
    <a:dk1>
      <a:srgbClr val="008885"/>
    </a:dk1>
    <a:lt1>
      <a:srgbClr val="FFFFFF"/>
    </a:lt1>
    <a:dk2>
      <a:srgbClr val="007572"/>
    </a:dk2>
    <a:lt2>
      <a:srgbClr val="FFFF99"/>
    </a:lt2>
    <a:accent1>
      <a:srgbClr val="33CCCC"/>
    </a:accent1>
    <a:accent2>
      <a:srgbClr val="6D6FC7"/>
    </a:accent2>
    <a:accent3>
      <a:srgbClr val="AABDBC"/>
    </a:accent3>
    <a:accent4>
      <a:srgbClr val="DADADA"/>
    </a:accent4>
    <a:accent5>
      <a:srgbClr val="ADE2E2"/>
    </a:accent5>
    <a:accent6>
      <a:srgbClr val="6264B4"/>
    </a:accent6>
    <a:hlink>
      <a:srgbClr val="FFFFCC"/>
    </a:hlink>
    <a:folHlink>
      <a:srgbClr val="00FF00"/>
    </a:folHlink>
  </a:clrScheme>
</a:themeOverride>
</file>

<file path=ppt/theme/themeOverride8.xml><?xml version="1.0" encoding="utf-8"?>
<a:themeOverride xmlns:a="http://schemas.openxmlformats.org/drawingml/2006/main">
  <a:clrScheme name="Slit 5">
    <a:dk1>
      <a:srgbClr val="008885"/>
    </a:dk1>
    <a:lt1>
      <a:srgbClr val="FFFFFF"/>
    </a:lt1>
    <a:dk2>
      <a:srgbClr val="007572"/>
    </a:dk2>
    <a:lt2>
      <a:srgbClr val="FFFF99"/>
    </a:lt2>
    <a:accent1>
      <a:srgbClr val="33CCCC"/>
    </a:accent1>
    <a:accent2>
      <a:srgbClr val="6D6FC7"/>
    </a:accent2>
    <a:accent3>
      <a:srgbClr val="AABDBC"/>
    </a:accent3>
    <a:accent4>
      <a:srgbClr val="DADADA"/>
    </a:accent4>
    <a:accent5>
      <a:srgbClr val="ADE2E2"/>
    </a:accent5>
    <a:accent6>
      <a:srgbClr val="6264B4"/>
    </a:accent6>
    <a:hlink>
      <a:srgbClr val="FFFFCC"/>
    </a:hlink>
    <a:folHlink>
      <a:srgbClr val="00FF00"/>
    </a:folHlink>
  </a:clrScheme>
</a:themeOverride>
</file>

<file path=ppt/theme/themeOverride9.xml><?xml version="1.0" encoding="utf-8"?>
<a:themeOverride xmlns:a="http://schemas.openxmlformats.org/drawingml/2006/main">
  <a:clrScheme name="Slit 5">
    <a:dk1>
      <a:srgbClr val="008885"/>
    </a:dk1>
    <a:lt1>
      <a:srgbClr val="FFFFFF"/>
    </a:lt1>
    <a:dk2>
      <a:srgbClr val="007572"/>
    </a:dk2>
    <a:lt2>
      <a:srgbClr val="FFFF99"/>
    </a:lt2>
    <a:accent1>
      <a:srgbClr val="33CCCC"/>
    </a:accent1>
    <a:accent2>
      <a:srgbClr val="6D6FC7"/>
    </a:accent2>
    <a:accent3>
      <a:srgbClr val="AABDBC"/>
    </a:accent3>
    <a:accent4>
      <a:srgbClr val="DADADA"/>
    </a:accent4>
    <a:accent5>
      <a:srgbClr val="ADE2E2"/>
    </a:accent5>
    <a:accent6>
      <a:srgbClr val="6264B4"/>
    </a:accent6>
    <a:hlink>
      <a:srgbClr val="FFFFCC"/>
    </a:hlink>
    <a:folHlink>
      <a:srgbClr val="00FF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7879</TotalTime>
  <Words>2252</Words>
  <Application>Microsoft Macintosh PowerPoint</Application>
  <PresentationFormat>On-screen Show (4:3)</PresentationFormat>
  <Paragraphs>319</Paragraphs>
  <Slides>52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Cambria Math</vt:lpstr>
      <vt:lpstr>Tahoma</vt:lpstr>
      <vt:lpstr>Times</vt:lpstr>
      <vt:lpstr>Wingdings</vt:lpstr>
      <vt:lpstr>Slit</vt:lpstr>
      <vt:lpstr>Cardiology Jeopardy</vt:lpstr>
      <vt:lpstr>How Come? $100</vt:lpstr>
      <vt:lpstr>Hypertrophic Cardiomyopathy (HCM)</vt:lpstr>
      <vt:lpstr>How Come? $200</vt:lpstr>
      <vt:lpstr>Hypertrophic Cardiomyopathy</vt:lpstr>
      <vt:lpstr>How Come? $300</vt:lpstr>
      <vt:lpstr>Hypertrophic Cardiomyopathy</vt:lpstr>
      <vt:lpstr>How Come? $400</vt:lpstr>
      <vt:lpstr>Hypertrophic Cardiomyopathy</vt:lpstr>
      <vt:lpstr>How Come? $500</vt:lpstr>
      <vt:lpstr>Hypertrophic Cardiomyopathy</vt:lpstr>
      <vt:lpstr>Big Red: $100</vt:lpstr>
      <vt:lpstr>Abdominal Aortic Aneurysm</vt:lpstr>
      <vt:lpstr>Big Red: $200</vt:lpstr>
      <vt:lpstr>Aortic Dissection</vt:lpstr>
      <vt:lpstr>Big Red: $300</vt:lpstr>
      <vt:lpstr>Risk Factors for TAA</vt:lpstr>
      <vt:lpstr>Big Red:  $400</vt:lpstr>
      <vt:lpstr>Clinical Presentation of  Aortic Dissection</vt:lpstr>
      <vt:lpstr>Big Red: $500</vt:lpstr>
      <vt:lpstr>Medical Treatment of  Aortic Dissection</vt:lpstr>
      <vt:lpstr>Baby Makes Three: $100</vt:lpstr>
      <vt:lpstr>Normal Cardiovascular  Physiology in Pregnancy</vt:lpstr>
      <vt:lpstr>Baby Makes Three: $200</vt:lpstr>
      <vt:lpstr>Maternal Mortality in the United States</vt:lpstr>
      <vt:lpstr>Baby Makes Three: $300</vt:lpstr>
      <vt:lpstr>Valvular Disease in Pregnancy</vt:lpstr>
      <vt:lpstr>Baby Makes Three: $400</vt:lpstr>
      <vt:lpstr>Management of Anticoagulation in Pregnancy</vt:lpstr>
      <vt:lpstr>Baby Makes Three: $500</vt:lpstr>
      <vt:lpstr>Maternal cardiac contraindications to pregnancy</vt:lpstr>
      <vt:lpstr>Twinkle Toes- $100</vt:lpstr>
      <vt:lpstr>Diagnosis of PAD</vt:lpstr>
      <vt:lpstr>Twinkle Toes- $200</vt:lpstr>
      <vt:lpstr>Ankle Brachial Index Test</vt:lpstr>
      <vt:lpstr>Twinkle Toes- $300</vt:lpstr>
      <vt:lpstr>Symptoms of PAD  in high-risk individual with normal ABI</vt:lpstr>
      <vt:lpstr>Twinkle Toes- $400</vt:lpstr>
      <vt:lpstr>Elevated ABI in a patient at high-risk for PAD</vt:lpstr>
      <vt:lpstr>Twinkle Toes- $500</vt:lpstr>
      <vt:lpstr>Cilostazol</vt:lpstr>
      <vt:lpstr>Fragrant Twigs $100</vt:lpstr>
      <vt:lpstr>Surgical Urgency in  Perioperative Risk Assessment</vt:lpstr>
      <vt:lpstr>Fragrant Twigs $200</vt:lpstr>
      <vt:lpstr>Heart Failure Classification</vt:lpstr>
      <vt:lpstr>Fragrant Twigs $300</vt:lpstr>
      <vt:lpstr>Indication for Cardiac Resynchronization in HFrEF</vt:lpstr>
      <vt:lpstr>Fragrant Twigs $400</vt:lpstr>
      <vt:lpstr>Brugada Syndrome</vt:lpstr>
      <vt:lpstr>Brugada syndrome</vt:lpstr>
      <vt:lpstr>Fragrant Twigs $500</vt:lpstr>
      <vt:lpstr>Hereditary ATTR Amyloidosis</vt:lpstr>
    </vt:vector>
  </TitlesOfParts>
  <Company>Adams 12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Janet Walter</dc:creator>
  <cp:lastModifiedBy>Shinar, Brenda Lee - (brendashinar)</cp:lastModifiedBy>
  <cp:revision>34</cp:revision>
  <dcterms:created xsi:type="dcterms:W3CDTF">2003-06-20T20:17:15Z</dcterms:created>
  <dcterms:modified xsi:type="dcterms:W3CDTF">2025-11-10T21:09:48Z</dcterms:modified>
</cp:coreProperties>
</file>