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60" r:id="rId3"/>
    <p:sldId id="312" r:id="rId4"/>
    <p:sldId id="257" r:id="rId5"/>
    <p:sldId id="263" r:id="rId6"/>
    <p:sldId id="258" r:id="rId7"/>
    <p:sldId id="259" r:id="rId8"/>
    <p:sldId id="261" r:id="rId9"/>
    <p:sldId id="262" r:id="rId10"/>
    <p:sldId id="264" r:id="rId11"/>
    <p:sldId id="270" r:id="rId12"/>
    <p:sldId id="265" r:id="rId13"/>
    <p:sldId id="266" r:id="rId14"/>
    <p:sldId id="268" r:id="rId15"/>
    <p:sldId id="269" r:id="rId16"/>
    <p:sldId id="267" r:id="rId17"/>
    <p:sldId id="271" r:id="rId18"/>
    <p:sldId id="284" r:id="rId19"/>
    <p:sldId id="276" r:id="rId20"/>
    <p:sldId id="273" r:id="rId21"/>
    <p:sldId id="274" r:id="rId22"/>
    <p:sldId id="275" r:id="rId23"/>
    <p:sldId id="278" r:id="rId24"/>
    <p:sldId id="277" r:id="rId25"/>
    <p:sldId id="280" r:id="rId26"/>
    <p:sldId id="281" r:id="rId27"/>
    <p:sldId id="283" r:id="rId28"/>
    <p:sldId id="285" r:id="rId29"/>
    <p:sldId id="310" r:id="rId30"/>
    <p:sldId id="288" r:id="rId31"/>
    <p:sldId id="289" r:id="rId32"/>
    <p:sldId id="290" r:id="rId33"/>
    <p:sldId id="291" r:id="rId34"/>
    <p:sldId id="311" r:id="rId35"/>
    <p:sldId id="297" r:id="rId36"/>
    <p:sldId id="293" r:id="rId37"/>
    <p:sldId id="294" r:id="rId38"/>
    <p:sldId id="295" r:id="rId39"/>
    <p:sldId id="296" r:id="rId40"/>
    <p:sldId id="298" r:id="rId41"/>
    <p:sldId id="304" r:id="rId42"/>
    <p:sldId id="300" r:id="rId43"/>
    <p:sldId id="301" r:id="rId44"/>
    <p:sldId id="313" r:id="rId45"/>
    <p:sldId id="299" r:id="rId46"/>
    <p:sldId id="305" r:id="rId47"/>
    <p:sldId id="306" r:id="rId48"/>
    <p:sldId id="307" r:id="rId49"/>
    <p:sldId id="303" r:id="rId50"/>
    <p:sldId id="308" r:id="rId51"/>
    <p:sldId id="30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54"/>
    <p:restoredTop sz="83796"/>
  </p:normalViewPr>
  <p:slideViewPr>
    <p:cSldViewPr snapToGrid="0">
      <p:cViewPr varScale="1">
        <p:scale>
          <a:sx n="91" d="100"/>
          <a:sy n="91" d="100"/>
        </p:scale>
        <p:origin x="19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ADBE4-D924-2948-A60D-2D88C1861545}" type="datetimeFigureOut">
              <a:rPr lang="en-US" smtClean="0"/>
              <a:t>6/2/26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D8B86-3EF4-7343-9877-4A7CA1FB18D0}" type="slidenum">
              <a:rPr lang="en-US" smtClean="0"/>
              <a:t>‹#›</a:t>
            </a:fld>
            <a:endParaRPr lang="en-US"/>
          </a:p>
        </p:txBody>
      </p:sp>
    </p:spTree>
    <p:extLst>
      <p:ext uri="{BB962C8B-B14F-4D97-AF65-F5344CB8AC3E}">
        <p14:creationId xmlns:p14="http://schemas.microsoft.com/office/powerpoint/2010/main" val="201214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1</a:t>
            </a:fld>
            <a:endParaRPr lang="en-US"/>
          </a:p>
        </p:txBody>
      </p:sp>
    </p:spTree>
    <p:extLst>
      <p:ext uri="{BB962C8B-B14F-4D97-AF65-F5344CB8AC3E}">
        <p14:creationId xmlns:p14="http://schemas.microsoft.com/office/powerpoint/2010/main" val="1527631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Cytoreductive therapy is also considered in patients at low risk with significant symptom burden or in those who require frequent phlebotomy, are unable to maintain a target hematocrit despite repeated phlebotomy, or do not tolerate phlebotomy. This patient is considered low risk and does not meet criteria for cytoreductive therapy.</a:t>
            </a:r>
          </a:p>
          <a:p>
            <a:br>
              <a:rPr lang="en-US" dirty="0"/>
            </a:br>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37</a:t>
            </a:fld>
            <a:endParaRPr lang="en-US"/>
          </a:p>
        </p:txBody>
      </p:sp>
    </p:spTree>
    <p:extLst>
      <p:ext uri="{BB962C8B-B14F-4D97-AF65-F5344CB8AC3E}">
        <p14:creationId xmlns:p14="http://schemas.microsoft.com/office/powerpoint/2010/main" val="388535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is spontaneous, tumor outgrows its blood supply, resulting in lysis of tumor cells; when it occurs after chemo initiation, the cell death is intentional but still causes lysis of tumor cells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most appropriate next step in management is treatment of tumor lysis syndrome (TLS) with high-flow intravenous fluids (</a:t>
            </a:r>
            <a:r>
              <a:rPr lang="en-US" sz="1200" b="1" i="0" kern="1200" dirty="0">
                <a:solidFill>
                  <a:schemeClr val="tx1"/>
                </a:solidFill>
                <a:effectLst/>
                <a:latin typeface="+mn-lt"/>
                <a:ea typeface="+mn-ea"/>
                <a:cs typeface="+mn-cs"/>
              </a:rPr>
              <a:t>Option A</a:t>
            </a:r>
            <a:r>
              <a:rPr lang="en-US" sz="1200" b="0" i="0" kern="1200" dirty="0">
                <a:solidFill>
                  <a:schemeClr val="tx1"/>
                </a:solidFill>
                <a:effectLst/>
                <a:latin typeface="+mn-lt"/>
                <a:ea typeface="+mn-ea"/>
                <a:cs typeface="+mn-cs"/>
              </a:rPr>
              <a:t>). Patients with highly proliferative hematologic malignancies, such as acute leukemia and high-grade lymphomas, can develop TLS even before chemotherapy is started. TLS is caused when tumor cells release their contents into the bloodstream, either spontaneously or resulting from treatment, leading to hyperuricemia, hyperkalemia, hyperphosphatemia, and hypocalcemia. These electrolyte abnormalities can lead to acute kidney injury, cardiac arrhythmias, seizures, and death. Patients with tumors that pose a high risk for TLS should receive prophylaxis for TLS before starting chemotherapy. Treatment includes intravenous fluids and management of potassium, phosphorous, calcium, and urate levels. Urate levels can be lowered by using allopurinol or </a:t>
            </a:r>
            <a:r>
              <a:rPr lang="en-US" sz="1200" b="0" i="0" kern="1200" dirty="0" err="1">
                <a:solidFill>
                  <a:schemeClr val="tx1"/>
                </a:solidFill>
                <a:effectLst/>
                <a:latin typeface="+mn-lt"/>
                <a:ea typeface="+mn-ea"/>
                <a:cs typeface="+mn-cs"/>
              </a:rPr>
              <a:t>rasburicase</a:t>
            </a:r>
            <a:r>
              <a:rPr lang="en-US" sz="1200" b="0" i="0" kern="1200" dirty="0">
                <a:solidFill>
                  <a:schemeClr val="tx1"/>
                </a:solidFill>
                <a:effectLst/>
                <a:latin typeface="+mn-lt"/>
                <a:ea typeface="+mn-ea"/>
                <a:cs typeface="+mn-cs"/>
              </a:rPr>
              <a:t>. This patient's elevated serum potassium, urate, and phosphorous levels, along with kidney impairment, suggest spontaneous tumor lysis syndrome. Treatment with intravenous fluids should be started immediately. Therapy directed at urate levels, specifically </a:t>
            </a:r>
            <a:r>
              <a:rPr lang="en-US" sz="1200" b="0" i="0" kern="1200" dirty="0" err="1">
                <a:solidFill>
                  <a:schemeClr val="tx1"/>
                </a:solidFill>
                <a:effectLst/>
                <a:latin typeface="+mn-lt"/>
                <a:ea typeface="+mn-ea"/>
                <a:cs typeface="+mn-cs"/>
              </a:rPr>
              <a:t>rasburicase</a:t>
            </a:r>
            <a:r>
              <a:rPr lang="en-US" sz="1200" b="0" i="0" kern="1200" dirty="0">
                <a:solidFill>
                  <a:schemeClr val="tx1"/>
                </a:solidFill>
                <a:effectLst/>
                <a:latin typeface="+mn-lt"/>
                <a:ea typeface="+mn-ea"/>
                <a:cs typeface="+mn-cs"/>
              </a:rPr>
              <a:t>, should also be initiated.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Intravenous fluids and furosemide (</a:t>
            </a:r>
            <a:r>
              <a:rPr lang="en-US" sz="1200" b="1" i="0" kern="1200" dirty="0">
                <a:solidFill>
                  <a:schemeClr val="tx1"/>
                </a:solidFill>
                <a:effectLst/>
                <a:latin typeface="+mn-lt"/>
                <a:ea typeface="+mn-ea"/>
                <a:cs typeface="+mn-cs"/>
              </a:rPr>
              <a:t>Option B</a:t>
            </a:r>
            <a:r>
              <a:rPr lang="en-US" sz="1200" b="0" i="0" kern="1200" dirty="0">
                <a:solidFill>
                  <a:schemeClr val="tx1"/>
                </a:solidFill>
                <a:effectLst/>
                <a:latin typeface="+mn-lt"/>
                <a:ea typeface="+mn-ea"/>
                <a:cs typeface="+mn-cs"/>
              </a:rPr>
              <a:t>) would not be an appropriate intervention. Intravenous fluids are a key component of the treatment for TLS, but diuretic therapy should be used only if needed to maintain urine output or if volume overload develops. This patient has no preexisting cardiac or kidney disease and may not require diuretic therapy.</a:t>
            </a:r>
          </a:p>
          <a:p>
            <a:r>
              <a:rPr lang="en-US" sz="1200" b="0" i="0" kern="1200" dirty="0">
                <a:solidFill>
                  <a:schemeClr val="tx1"/>
                </a:solidFill>
                <a:effectLst/>
                <a:latin typeface="+mn-lt"/>
                <a:ea typeface="+mn-ea"/>
                <a:cs typeface="+mn-cs"/>
              </a:rPr>
              <a:t>Immediate chemotherapy (</a:t>
            </a:r>
            <a:r>
              <a:rPr lang="en-US" sz="1200" b="1" i="0" kern="1200" dirty="0">
                <a:solidFill>
                  <a:schemeClr val="tx1"/>
                </a:solidFill>
                <a:effectLst/>
                <a:latin typeface="+mn-lt"/>
                <a:ea typeface="+mn-ea"/>
                <a:cs typeface="+mn-cs"/>
              </a:rPr>
              <a:t>Option C</a:t>
            </a:r>
            <a:r>
              <a:rPr lang="en-US" sz="1200" b="0" i="0" kern="1200" dirty="0">
                <a:solidFill>
                  <a:schemeClr val="tx1"/>
                </a:solidFill>
                <a:effectLst/>
                <a:latin typeface="+mn-lt"/>
                <a:ea typeface="+mn-ea"/>
                <a:cs typeface="+mn-cs"/>
              </a:rPr>
              <a:t>) should not be pursued until treatment is started for TLS in this patient who has laboratory evidence of TLS. Beginning chemotherapy before starting treatment for TLS could result in worsening of TLS, with resultant electrolyte abnormalities and kidney injury.</a:t>
            </a:r>
          </a:p>
          <a:p>
            <a:r>
              <a:rPr lang="en-US" sz="1200" b="0" i="0" kern="1200" dirty="0">
                <a:solidFill>
                  <a:schemeClr val="tx1"/>
                </a:solidFill>
                <a:effectLst/>
                <a:latin typeface="+mn-lt"/>
                <a:ea typeface="+mn-ea"/>
                <a:cs typeface="+mn-cs"/>
              </a:rPr>
              <a:t>Sevelamer (</a:t>
            </a:r>
            <a:r>
              <a:rPr lang="en-US" sz="1200" b="1" i="0" kern="1200" dirty="0">
                <a:solidFill>
                  <a:schemeClr val="tx1"/>
                </a:solidFill>
                <a:effectLst/>
                <a:latin typeface="+mn-lt"/>
                <a:ea typeface="+mn-ea"/>
                <a:cs typeface="+mn-cs"/>
              </a:rPr>
              <a:t>Option D</a:t>
            </a:r>
            <a:r>
              <a:rPr lang="en-US" sz="1200" b="0" i="0" kern="1200" dirty="0">
                <a:solidFill>
                  <a:schemeClr val="tx1"/>
                </a:solidFill>
                <a:effectLst/>
                <a:latin typeface="+mn-lt"/>
                <a:ea typeface="+mn-ea"/>
                <a:cs typeface="+mn-cs"/>
              </a:rPr>
              <a:t>) is not indicated for this patient. Useful in the treatment of hyperphosphatemia in the setting of chronic kidney disease, sevelamer binds phosphate in the gastrointestinal tract before it can be absorbed. It has no role in the treatment of TLS, where the major phosphate load is generated from tumor cell lysis.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Patients with highly proliferative hematologic malignancies, such as acute leukemia and high-grade lymphomas, can develop tumor lysis syndrome even before starting chemotherapy.</a:t>
            </a:r>
          </a:p>
          <a:p>
            <a:r>
              <a:rPr lang="en-US" sz="1200" b="0" i="0" kern="1200" dirty="0">
                <a:solidFill>
                  <a:schemeClr val="tx1"/>
                </a:solidFill>
                <a:effectLst/>
                <a:latin typeface="+mn-lt"/>
                <a:ea typeface="+mn-ea"/>
                <a:cs typeface="+mn-cs"/>
              </a:rPr>
              <a:t>In patients with malignancies at high risk for developing tumor lysis syndrome, prophylaxis should be started before initiating chemotherapy.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41</a:t>
            </a:fld>
            <a:endParaRPr lang="en-US"/>
          </a:p>
        </p:txBody>
      </p:sp>
    </p:spTree>
    <p:extLst>
      <p:ext uri="{BB962C8B-B14F-4D97-AF65-F5344CB8AC3E}">
        <p14:creationId xmlns:p14="http://schemas.microsoft.com/office/powerpoint/2010/main" val="1532292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48</a:t>
            </a:fld>
            <a:endParaRPr lang="en-US"/>
          </a:p>
        </p:txBody>
      </p:sp>
    </p:spTree>
    <p:extLst>
      <p:ext uri="{BB962C8B-B14F-4D97-AF65-F5344CB8AC3E}">
        <p14:creationId xmlns:p14="http://schemas.microsoft.com/office/powerpoint/2010/main" val="412138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Tx giardia </a:t>
            </a:r>
            <a:r>
              <a:rPr lang="en-US" dirty="0" err="1"/>
              <a:t>lambia</a:t>
            </a:r>
            <a:r>
              <a:rPr lang="en-US" dirty="0"/>
              <a:t> infection</a:t>
            </a:r>
          </a:p>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49</a:t>
            </a:fld>
            <a:endParaRPr lang="en-US"/>
          </a:p>
        </p:txBody>
      </p:sp>
    </p:spTree>
    <p:extLst>
      <p:ext uri="{BB962C8B-B14F-4D97-AF65-F5344CB8AC3E}">
        <p14:creationId xmlns:p14="http://schemas.microsoft.com/office/powerpoint/2010/main" val="295030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40D16-C287-3771-950E-F77249A21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1B598-5D09-251F-C469-12F0114AB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86936-CD00-C95B-723E-95B589FC61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Tx giardia </a:t>
            </a:r>
            <a:r>
              <a:rPr lang="en-US" dirty="0" err="1"/>
              <a:t>lambia</a:t>
            </a:r>
            <a:r>
              <a:rPr lang="en-US" dirty="0"/>
              <a:t> infection</a:t>
            </a:r>
          </a:p>
          <a:p>
            <a:endParaRPr lang="en-US" dirty="0"/>
          </a:p>
        </p:txBody>
      </p:sp>
      <p:sp>
        <p:nvSpPr>
          <p:cNvPr id="4" name="Slide Number Placeholder 3">
            <a:extLst>
              <a:ext uri="{FF2B5EF4-FFF2-40B4-BE49-F238E27FC236}">
                <a16:creationId xmlns:a16="http://schemas.microsoft.com/office/drawing/2014/main" id="{75C9EB6D-BD43-5CA9-7C5B-6338C28CD869}"/>
              </a:ext>
            </a:extLst>
          </p:cNvPr>
          <p:cNvSpPr>
            <a:spLocks noGrp="1"/>
          </p:cNvSpPr>
          <p:nvPr>
            <p:ph type="sldNum" sz="quarter" idx="5"/>
          </p:nvPr>
        </p:nvSpPr>
        <p:spPr/>
        <p:txBody>
          <a:bodyPr/>
          <a:lstStyle/>
          <a:p>
            <a:fld id="{AD6D8B86-3EF4-7343-9877-4A7CA1FB18D0}" type="slidenum">
              <a:rPr lang="en-US" smtClean="0"/>
              <a:t>50</a:t>
            </a:fld>
            <a:endParaRPr lang="en-US"/>
          </a:p>
        </p:txBody>
      </p:sp>
    </p:spTree>
    <p:extLst>
      <p:ext uri="{BB962C8B-B14F-4D97-AF65-F5344CB8AC3E}">
        <p14:creationId xmlns:p14="http://schemas.microsoft.com/office/powerpoint/2010/main" val="362140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Persons who have demonstrated immunity to hepatitis B virus (HBV) after vaccination do not require additional vaccination or immune globulin if they are exposed to HBV.</a:t>
            </a:r>
          </a:p>
          <a:p>
            <a:r>
              <a:rPr lang="en-US" sz="1200" b="0" i="0" kern="1200" dirty="0">
                <a:solidFill>
                  <a:schemeClr val="tx1"/>
                </a:solidFill>
                <a:effectLst/>
                <a:latin typeface="+mn-lt"/>
                <a:ea typeface="+mn-ea"/>
                <a:cs typeface="+mn-cs"/>
              </a:rPr>
              <a:t>Hepatitis B vaccine response is determined by an antibody to hepatitis B surface antigen of 10 </a:t>
            </a:r>
            <a:r>
              <a:rPr lang="en-US" sz="1200" b="0" i="0" kern="1200" dirty="0" err="1">
                <a:solidFill>
                  <a:schemeClr val="tx1"/>
                </a:solidFill>
                <a:effectLst/>
                <a:latin typeface="+mn-lt"/>
                <a:ea typeface="+mn-ea"/>
                <a:cs typeface="+mn-cs"/>
              </a:rPr>
              <a:t>mU</a:t>
            </a:r>
            <a:r>
              <a:rPr lang="en-US" sz="1200" b="0" i="0" kern="1200" dirty="0">
                <a:solidFill>
                  <a:schemeClr val="tx1"/>
                </a:solidFill>
                <a:effectLst/>
                <a:latin typeface="+mn-lt"/>
                <a:ea typeface="+mn-ea"/>
                <a:cs typeface="+mn-cs"/>
              </a:rPr>
              <a:t>/mL or greater.</a:t>
            </a:r>
          </a:p>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9</a:t>
            </a:fld>
            <a:endParaRPr lang="en-US"/>
          </a:p>
        </p:txBody>
      </p:sp>
    </p:spTree>
    <p:extLst>
      <p:ext uri="{BB962C8B-B14F-4D97-AF65-F5344CB8AC3E}">
        <p14:creationId xmlns:p14="http://schemas.microsoft.com/office/powerpoint/2010/main" val="73657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13</a:t>
            </a:fld>
            <a:endParaRPr lang="en-US"/>
          </a:p>
        </p:txBody>
      </p:sp>
    </p:spTree>
    <p:extLst>
      <p:ext uri="{BB962C8B-B14F-4D97-AF65-F5344CB8AC3E}">
        <p14:creationId xmlns:p14="http://schemas.microsoft.com/office/powerpoint/2010/main" val="302296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53707-5850-FD39-D9A8-BDDE6212B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09C2B-DB44-5DCC-2F2A-14CA8862F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10A74-578A-EED0-941A-8D52A0E8C3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26DE43-4B4B-4B17-3009-38BACE6DAFEE}"/>
              </a:ext>
            </a:extLst>
          </p:cNvPr>
          <p:cNvSpPr>
            <a:spLocks noGrp="1"/>
          </p:cNvSpPr>
          <p:nvPr>
            <p:ph type="sldNum" sz="quarter" idx="5"/>
          </p:nvPr>
        </p:nvSpPr>
        <p:spPr/>
        <p:txBody>
          <a:bodyPr/>
          <a:lstStyle/>
          <a:p>
            <a:fld id="{AD6D8B86-3EF4-7343-9877-4A7CA1FB18D0}" type="slidenum">
              <a:rPr lang="en-US" smtClean="0"/>
              <a:t>14</a:t>
            </a:fld>
            <a:endParaRPr lang="en-US"/>
          </a:p>
        </p:txBody>
      </p:sp>
    </p:spTree>
    <p:extLst>
      <p:ext uri="{BB962C8B-B14F-4D97-AF65-F5344CB8AC3E}">
        <p14:creationId xmlns:p14="http://schemas.microsoft.com/office/powerpoint/2010/main" val="17471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2024, ACC/AHA joint guideline update</a:t>
            </a:r>
          </a:p>
        </p:txBody>
      </p:sp>
      <p:sp>
        <p:nvSpPr>
          <p:cNvPr id="4" name="Slide Number Placeholder 3"/>
          <p:cNvSpPr>
            <a:spLocks noGrp="1"/>
          </p:cNvSpPr>
          <p:nvPr>
            <p:ph type="sldNum" sz="quarter" idx="5"/>
          </p:nvPr>
        </p:nvSpPr>
        <p:spPr/>
        <p:txBody>
          <a:bodyPr/>
          <a:lstStyle/>
          <a:p>
            <a:fld id="{AD6D8B86-3EF4-7343-9877-4A7CA1FB18D0}" type="slidenum">
              <a:rPr lang="en-US" smtClean="0"/>
              <a:t>20</a:t>
            </a:fld>
            <a:endParaRPr lang="en-US"/>
          </a:p>
        </p:txBody>
      </p:sp>
    </p:spTree>
    <p:extLst>
      <p:ext uri="{BB962C8B-B14F-4D97-AF65-F5344CB8AC3E}">
        <p14:creationId xmlns:p14="http://schemas.microsoft.com/office/powerpoint/2010/main" val="73936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26</a:t>
            </a:fld>
            <a:endParaRPr lang="en-US"/>
          </a:p>
        </p:txBody>
      </p:sp>
    </p:spTree>
    <p:extLst>
      <p:ext uri="{BB962C8B-B14F-4D97-AF65-F5344CB8AC3E}">
        <p14:creationId xmlns:p14="http://schemas.microsoft.com/office/powerpoint/2010/main" val="82587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32</a:t>
            </a:fld>
            <a:endParaRPr lang="en-US"/>
          </a:p>
        </p:txBody>
      </p:sp>
    </p:spTree>
    <p:extLst>
      <p:ext uri="{BB962C8B-B14F-4D97-AF65-F5344CB8AC3E}">
        <p14:creationId xmlns:p14="http://schemas.microsoft.com/office/powerpoint/2010/main" val="304404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patient has erythrocytosis, a low erythropoietin level, and the </a:t>
            </a:r>
            <a:r>
              <a:rPr lang="en-US" sz="1200" b="0" i="1" kern="1200" dirty="0">
                <a:solidFill>
                  <a:schemeClr val="tx1"/>
                </a:solidFill>
                <a:effectLst/>
                <a:latin typeface="+mn-lt"/>
                <a:ea typeface="+mn-ea"/>
                <a:cs typeface="+mn-cs"/>
              </a:rPr>
              <a:t>JAK2</a:t>
            </a:r>
            <a:r>
              <a:rPr lang="en-US" sz="1200" b="0" i="0" kern="1200" dirty="0">
                <a:solidFill>
                  <a:schemeClr val="tx1"/>
                </a:solidFill>
                <a:effectLst/>
                <a:latin typeface="+mn-lt"/>
                <a:ea typeface="+mn-ea"/>
                <a:cs typeface="+mn-cs"/>
              </a:rPr>
              <a:t> V617F mutation, establishing the diagnosis of PV. Aspirin should be started, and they should undergo phlebotomy.</a:t>
            </a:r>
          </a:p>
          <a:p>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34</a:t>
            </a:fld>
            <a:endParaRPr lang="en-US"/>
          </a:p>
        </p:txBody>
      </p:sp>
    </p:spTree>
    <p:extLst>
      <p:ext uri="{BB962C8B-B14F-4D97-AF65-F5344CB8AC3E}">
        <p14:creationId xmlns:p14="http://schemas.microsoft.com/office/powerpoint/2010/main" val="399830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the diagnosis discovered incidentally on laboratory testing done for other reasons</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AD6D8B86-3EF4-7343-9877-4A7CA1FB18D0}" type="slidenum">
              <a:rPr lang="en-US" smtClean="0"/>
              <a:t>36</a:t>
            </a:fld>
            <a:endParaRPr lang="en-US"/>
          </a:p>
        </p:txBody>
      </p:sp>
    </p:spTree>
    <p:extLst>
      <p:ext uri="{BB962C8B-B14F-4D97-AF65-F5344CB8AC3E}">
        <p14:creationId xmlns:p14="http://schemas.microsoft.com/office/powerpoint/2010/main" val="428598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651F-BA8B-9B8D-7924-461AB515F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D46D5-9E75-280C-7CAD-5880FF93D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25071F-5580-B7BE-C6D8-2421FDE37D11}"/>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5" name="Footer Placeholder 4">
            <a:extLst>
              <a:ext uri="{FF2B5EF4-FFF2-40B4-BE49-F238E27FC236}">
                <a16:creationId xmlns:a16="http://schemas.microsoft.com/office/drawing/2014/main" id="{257A68BA-2FE8-11FB-631B-B26502CF6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A9296-0E85-BB00-D1F7-0A0766365184}"/>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126404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48A7-8E9A-F1A4-E2F6-C6595C5048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ADBE4-4BEB-5CEF-8BBF-317CC48308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7CD22-11D5-CEEC-F02B-8AF26FD8579F}"/>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5" name="Footer Placeholder 4">
            <a:extLst>
              <a:ext uri="{FF2B5EF4-FFF2-40B4-BE49-F238E27FC236}">
                <a16:creationId xmlns:a16="http://schemas.microsoft.com/office/drawing/2014/main" id="{75FBC47B-1114-83E5-A9C9-2C60EF1CF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6BD0B-37F0-FF6D-565C-67A198C2F653}"/>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374555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D949B3-8250-BB94-ED82-5383F3E2DE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2DBB38-AD5D-FA0F-505F-8F2FEF916E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1CC24-B71C-C13B-6F13-674A623D0674}"/>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5" name="Footer Placeholder 4">
            <a:extLst>
              <a:ext uri="{FF2B5EF4-FFF2-40B4-BE49-F238E27FC236}">
                <a16:creationId xmlns:a16="http://schemas.microsoft.com/office/drawing/2014/main" id="{01932144-74A6-2F1F-DE0F-02C40D76C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5090E-6152-E402-2D70-1C4339A0F340}"/>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348139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D85D-E088-3283-E08D-29976D4B3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27775-CB0D-36BD-5027-33A230EF95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03DBA-1B13-13E5-51C4-18FBAC866294}"/>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5" name="Footer Placeholder 4">
            <a:extLst>
              <a:ext uri="{FF2B5EF4-FFF2-40B4-BE49-F238E27FC236}">
                <a16:creationId xmlns:a16="http://schemas.microsoft.com/office/drawing/2014/main" id="{F8059BEB-26AD-DB97-91B9-CF3B187A1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10028-3132-EAB4-A4E0-541695A0D05E}"/>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246596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37FB-6A56-EE69-712F-E6E874198C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6D2EB1-7107-C2BE-8BF0-CFAB1AC647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EA02C-5FA6-EAA5-5EBE-6B731B21A6CE}"/>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5" name="Footer Placeholder 4">
            <a:extLst>
              <a:ext uri="{FF2B5EF4-FFF2-40B4-BE49-F238E27FC236}">
                <a16:creationId xmlns:a16="http://schemas.microsoft.com/office/drawing/2014/main" id="{D5D851F4-2217-B468-C4DE-57C3828FD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1C25C-12B0-7D85-DBBB-6BBDD741BEB7}"/>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150595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5E62-FFA6-A741-9895-400AE257A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A2BD4-2B13-E1B1-F0EE-987117EB98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01D745-45C9-E773-7F5C-343A3AEBF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BB9C3-2160-77E0-8080-E7CC3610D3EA}"/>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6" name="Footer Placeholder 5">
            <a:extLst>
              <a:ext uri="{FF2B5EF4-FFF2-40B4-BE49-F238E27FC236}">
                <a16:creationId xmlns:a16="http://schemas.microsoft.com/office/drawing/2014/main" id="{537B8FBA-5F12-7CFC-8317-A1819F9D8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02F1B-17C0-6C3A-D656-1D182A9EF471}"/>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225300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145C-C952-D6BA-08FA-4CCC5896C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C989F1-CA00-24FE-B67A-708F0ADB1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08669-FA15-D183-2173-24A046D28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3B6EE3-9B46-FEF2-479E-5B3D6FB3F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6D916-31A3-9565-8A6E-7727B4ED5C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C00067-4B8A-39FD-0AE5-5121DD0E3A66}"/>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8" name="Footer Placeholder 7">
            <a:extLst>
              <a:ext uri="{FF2B5EF4-FFF2-40B4-BE49-F238E27FC236}">
                <a16:creationId xmlns:a16="http://schemas.microsoft.com/office/drawing/2014/main" id="{B30323BA-F6D4-5C63-B210-45E0046AF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D2751F-1BC5-65AF-5D76-15EC48762B31}"/>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355188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7D28-EFBC-0D49-9E41-C880167777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11540-2CD0-1170-C967-98CD4C2B9E54}"/>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4" name="Footer Placeholder 3">
            <a:extLst>
              <a:ext uri="{FF2B5EF4-FFF2-40B4-BE49-F238E27FC236}">
                <a16:creationId xmlns:a16="http://schemas.microsoft.com/office/drawing/2014/main" id="{433D47CB-53CD-B18E-492B-AE892D2EE5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0BC49F-2E6F-59A9-4241-1DB0E3984DC3}"/>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17135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044541-19D1-E3A1-86A8-034176E50F45}"/>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3" name="Footer Placeholder 2">
            <a:extLst>
              <a:ext uri="{FF2B5EF4-FFF2-40B4-BE49-F238E27FC236}">
                <a16:creationId xmlns:a16="http://schemas.microsoft.com/office/drawing/2014/main" id="{D2039B9B-63AD-71B6-C244-ED28EF4427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412A73-612D-4FA3-6817-81752E9F212A}"/>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109441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EEA0-D02B-0EF8-C32D-E36937D15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0BCE93-773B-AA98-D609-9FAC787E2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30DB7E-14D7-0C46-8C11-D7BDC44C6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7871A-A835-C404-81C6-C16854B2647B}"/>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6" name="Footer Placeholder 5">
            <a:extLst>
              <a:ext uri="{FF2B5EF4-FFF2-40B4-BE49-F238E27FC236}">
                <a16:creationId xmlns:a16="http://schemas.microsoft.com/office/drawing/2014/main" id="{8549EB77-D384-4F35-DCAC-861914147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2616D-9B5E-04F8-9733-9665E18CE5B3}"/>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346197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05B2-466E-2102-BE2D-D904943C1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95E8B-3045-AD7C-23BB-506E3325A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39EF1F-EA3C-6B94-D9D1-CABC93FE6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164DCC-9EA9-E1D8-6999-3EA17E45361F}"/>
              </a:ext>
            </a:extLst>
          </p:cNvPr>
          <p:cNvSpPr>
            <a:spLocks noGrp="1"/>
          </p:cNvSpPr>
          <p:nvPr>
            <p:ph type="dt" sz="half" idx="10"/>
          </p:nvPr>
        </p:nvSpPr>
        <p:spPr/>
        <p:txBody>
          <a:bodyPr/>
          <a:lstStyle/>
          <a:p>
            <a:fld id="{BBBB0CCC-1CC4-8648-88DC-D48F7E4A63F2}" type="datetimeFigureOut">
              <a:rPr lang="en-US" smtClean="0"/>
              <a:t>6/2/26</a:t>
            </a:fld>
            <a:endParaRPr lang="en-US"/>
          </a:p>
        </p:txBody>
      </p:sp>
      <p:sp>
        <p:nvSpPr>
          <p:cNvPr id="6" name="Footer Placeholder 5">
            <a:extLst>
              <a:ext uri="{FF2B5EF4-FFF2-40B4-BE49-F238E27FC236}">
                <a16:creationId xmlns:a16="http://schemas.microsoft.com/office/drawing/2014/main" id="{00F7C718-DB53-4A2B-8461-E0829A76C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9E811-42CE-6461-E427-2931D8652C7F}"/>
              </a:ext>
            </a:extLst>
          </p:cNvPr>
          <p:cNvSpPr>
            <a:spLocks noGrp="1"/>
          </p:cNvSpPr>
          <p:nvPr>
            <p:ph type="sldNum" sz="quarter" idx="12"/>
          </p:nvPr>
        </p:nvSpPr>
        <p:spPr/>
        <p:txBody>
          <a:bodyPr/>
          <a:lstStyle/>
          <a:p>
            <a:fld id="{2B9C2EFA-FC8C-CB46-99BC-63544378B115}" type="slidenum">
              <a:rPr lang="en-US" smtClean="0"/>
              <a:t>‹#›</a:t>
            </a:fld>
            <a:endParaRPr lang="en-US"/>
          </a:p>
        </p:txBody>
      </p:sp>
    </p:spTree>
    <p:extLst>
      <p:ext uri="{BB962C8B-B14F-4D97-AF65-F5344CB8AC3E}">
        <p14:creationId xmlns:p14="http://schemas.microsoft.com/office/powerpoint/2010/main" val="112190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28809A-1652-70AF-BCFE-F0AB47778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83AFE0-0D95-2A30-FA0E-AF8CBED9C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3749C-563D-8C00-1874-1C38030CF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B0CCC-1CC4-8648-88DC-D48F7E4A63F2}" type="datetimeFigureOut">
              <a:rPr lang="en-US" smtClean="0"/>
              <a:t>6/2/26</a:t>
            </a:fld>
            <a:endParaRPr lang="en-US"/>
          </a:p>
        </p:txBody>
      </p:sp>
      <p:sp>
        <p:nvSpPr>
          <p:cNvPr id="5" name="Footer Placeholder 4">
            <a:extLst>
              <a:ext uri="{FF2B5EF4-FFF2-40B4-BE49-F238E27FC236}">
                <a16:creationId xmlns:a16="http://schemas.microsoft.com/office/drawing/2014/main" id="{07E4B65C-6515-69EC-CB93-73EEB96FA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54BA47-B1B2-9AFE-7CC4-BFD32904F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9C2EFA-FC8C-CB46-99BC-63544378B115}" type="slidenum">
              <a:rPr lang="en-US" smtClean="0"/>
              <a:t>‹#›</a:t>
            </a:fld>
            <a:endParaRPr lang="en-US"/>
          </a:p>
        </p:txBody>
      </p:sp>
    </p:spTree>
    <p:extLst>
      <p:ext uri="{BB962C8B-B14F-4D97-AF65-F5344CB8AC3E}">
        <p14:creationId xmlns:p14="http://schemas.microsoft.com/office/powerpoint/2010/main" val="3459868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20BD2-9D53-BECB-5BA1-7E4B33DAD484}"/>
              </a:ext>
            </a:extLst>
          </p:cNvPr>
          <p:cNvSpPr>
            <a:spLocks noGrp="1"/>
          </p:cNvSpPr>
          <p:nvPr>
            <p:ph type="title"/>
          </p:nvPr>
        </p:nvSpPr>
        <p:spPr/>
        <p:txBody>
          <a:bodyPr/>
          <a:lstStyle/>
          <a:p>
            <a:r>
              <a:rPr lang="en-US" dirty="0"/>
              <a:t>Question 1</a:t>
            </a:r>
          </a:p>
        </p:txBody>
      </p:sp>
      <p:sp>
        <p:nvSpPr>
          <p:cNvPr id="6" name="Rectangle 1">
            <a:extLst>
              <a:ext uri="{FF2B5EF4-FFF2-40B4-BE49-F238E27FC236}">
                <a16:creationId xmlns:a16="http://schemas.microsoft.com/office/drawing/2014/main" id="{E8550D64-F88E-231F-80DE-BD1869E30494}"/>
              </a:ext>
            </a:extLst>
          </p:cNvPr>
          <p:cNvSpPr>
            <a:spLocks noGrp="1" noChangeArrowheads="1"/>
          </p:cNvSpPr>
          <p:nvPr>
            <p:ph idx="1"/>
          </p:nvPr>
        </p:nvSpPr>
        <p:spPr bwMode="auto">
          <a:xfrm>
            <a:off x="838200" y="2016136"/>
            <a:ext cx="107249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52-year-old patient is evaluated to discuss recent screening colonoscopy findings.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and other findings are normal.</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One week ago, colonoscopy showed eight tubular adenomas that ranged between 3 mm and 6 mm in size. Polyps were sessile and were removed completely. Colonoscopy bowel preparation and withdrawal time were adequate.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management?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Colonoscopy in 1 year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 Colonoscopy in 3 years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 Colonoscopy in 5 years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 Multitarget stool DNA testing in 1 year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 Multitarget stool DNA testing in 3 years</a:t>
            </a:r>
          </a:p>
        </p:txBody>
      </p:sp>
    </p:spTree>
    <p:extLst>
      <p:ext uri="{BB962C8B-B14F-4D97-AF65-F5344CB8AC3E}">
        <p14:creationId xmlns:p14="http://schemas.microsoft.com/office/powerpoint/2010/main" val="347831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246A842-CE0D-30AC-7D86-042C16EE11BB}"/>
              </a:ext>
            </a:extLst>
          </p:cNvPr>
          <p:cNvGraphicFramePr>
            <a:graphicFrameLocks noGrp="1"/>
          </p:cNvGraphicFramePr>
          <p:nvPr>
            <p:extLst>
              <p:ext uri="{D42A27DB-BD31-4B8C-83A1-F6EECF244321}">
                <p14:modId xmlns:p14="http://schemas.microsoft.com/office/powerpoint/2010/main" val="4030131061"/>
              </p:ext>
            </p:extLst>
          </p:nvPr>
        </p:nvGraphicFramePr>
        <p:xfrm>
          <a:off x="762000" y="609599"/>
          <a:ext cx="10651068" cy="5858932"/>
        </p:xfrm>
        <a:graphic>
          <a:graphicData uri="http://schemas.openxmlformats.org/drawingml/2006/table">
            <a:tbl>
              <a:tblPr/>
              <a:tblGrid>
                <a:gridCol w="3550356">
                  <a:extLst>
                    <a:ext uri="{9D8B030D-6E8A-4147-A177-3AD203B41FA5}">
                      <a16:colId xmlns:a16="http://schemas.microsoft.com/office/drawing/2014/main" val="1332425202"/>
                    </a:ext>
                  </a:extLst>
                </a:gridCol>
                <a:gridCol w="3550356">
                  <a:extLst>
                    <a:ext uri="{9D8B030D-6E8A-4147-A177-3AD203B41FA5}">
                      <a16:colId xmlns:a16="http://schemas.microsoft.com/office/drawing/2014/main" val="3800888412"/>
                    </a:ext>
                  </a:extLst>
                </a:gridCol>
                <a:gridCol w="3550356">
                  <a:extLst>
                    <a:ext uri="{9D8B030D-6E8A-4147-A177-3AD203B41FA5}">
                      <a16:colId xmlns:a16="http://schemas.microsoft.com/office/drawing/2014/main" val="1231443273"/>
                    </a:ext>
                  </a:extLst>
                </a:gridCol>
              </a:tblGrid>
              <a:tr h="732366">
                <a:tc gridSpan="3">
                  <a:txBody>
                    <a:bodyPr/>
                    <a:lstStyle/>
                    <a:p>
                      <a:pPr>
                        <a:buNone/>
                      </a:pPr>
                      <a:r>
                        <a:rPr lang="en-US" sz="1800">
                          <a:solidFill>
                            <a:sysClr val="windowText" lastClr="000000"/>
                          </a:solidFill>
                        </a:rPr>
                        <a:t>Postexposure Management of Health Care Personnel following Percutaneous or Mucosal Exposure to Hepatitis B</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8180061"/>
                  </a:ext>
                </a:extLst>
              </a:tr>
              <a:tr h="732366">
                <a:tc>
                  <a:txBody>
                    <a:bodyPr/>
                    <a:lstStyle/>
                    <a:p>
                      <a:pPr algn="l" fontAlgn="t">
                        <a:buNone/>
                      </a:pPr>
                      <a:r>
                        <a:rPr lang="en-US" sz="1800" b="1">
                          <a:solidFill>
                            <a:sysClr val="windowText" lastClr="000000"/>
                          </a:solidFill>
                          <a:effectLst/>
                        </a:rPr>
                        <a:t>HCP Status</a:t>
                      </a:r>
                      <a:r>
                        <a:rPr lang="en-US" sz="1800" b="1" baseline="30000">
                          <a:solidFill>
                            <a:sysClr val="windowText" lastClr="000000"/>
                          </a:solidFill>
                          <a:effectLst/>
                        </a:rPr>
                        <a:t>a</a:t>
                      </a:r>
                      <a:endParaRPr lang="en-US" sz="1800" b="1">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800" b="1">
                          <a:solidFill>
                            <a:sysClr val="windowText" lastClr="000000"/>
                          </a:solidFill>
                          <a:effectLst/>
                        </a:rPr>
                        <a:t>Source Patient HBsAg + or Status Unknown</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800" b="1">
                          <a:solidFill>
                            <a:sysClr val="windowText" lastClr="000000"/>
                          </a:solidFill>
                          <a:effectLst/>
                        </a:rPr>
                        <a:t>Source Patient HBsAg −</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042179"/>
                  </a:ext>
                </a:extLst>
              </a:tr>
              <a:tr h="418496">
                <a:tc>
                  <a:txBody>
                    <a:bodyPr/>
                    <a:lstStyle/>
                    <a:p>
                      <a:pPr fontAlgn="t">
                        <a:buNone/>
                      </a:pPr>
                      <a:r>
                        <a:rPr lang="en-US" sz="1800">
                          <a:solidFill>
                            <a:sysClr val="windowText" lastClr="000000"/>
                          </a:solidFill>
                          <a:effectLst/>
                        </a:rPr>
                        <a:t>Vaccine responder</a:t>
                      </a:r>
                      <a:r>
                        <a:rPr lang="en-US" sz="1800" baseline="30000">
                          <a:solidFill>
                            <a:sysClr val="windowText" lastClr="000000"/>
                          </a:solidFill>
                          <a:effectLst/>
                        </a:rPr>
                        <a:t>b</a:t>
                      </a:r>
                      <a:endParaRPr lang="en-US" sz="180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No action needed</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No action needed</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918424"/>
                  </a:ext>
                </a:extLst>
              </a:tr>
              <a:tr h="732366">
                <a:tc>
                  <a:txBody>
                    <a:bodyPr/>
                    <a:lstStyle/>
                    <a:p>
                      <a:pPr fontAlgn="t">
                        <a:buNone/>
                      </a:pPr>
                      <a:r>
                        <a:rPr lang="en-US" sz="1800">
                          <a:solidFill>
                            <a:sysClr val="windowText" lastClr="000000"/>
                          </a:solidFill>
                          <a:effectLst/>
                        </a:rPr>
                        <a:t>Vaccine nonresponder</a:t>
                      </a:r>
                      <a:r>
                        <a:rPr lang="en-US" sz="1800" baseline="30000">
                          <a:solidFill>
                            <a:sysClr val="windowText" lastClr="000000"/>
                          </a:solidFill>
                          <a:effectLst/>
                        </a:rPr>
                        <a:t>c</a:t>
                      </a:r>
                      <a:r>
                        <a:rPr lang="en-US" sz="1800">
                          <a:solidFill>
                            <a:sysClr val="windowText" lastClr="000000"/>
                          </a:solidFill>
                          <a:effectLst/>
                        </a:rPr>
                        <a:t> after two complete series</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HBIG</a:t>
                      </a:r>
                      <a:r>
                        <a:rPr lang="en-US" sz="1800" baseline="30000">
                          <a:solidFill>
                            <a:sysClr val="windowText" lastClr="000000"/>
                          </a:solidFill>
                          <a:effectLst/>
                        </a:rPr>
                        <a:t>d</a:t>
                      </a:r>
                      <a:r>
                        <a:rPr lang="en-US" sz="1800">
                          <a:solidFill>
                            <a:sysClr val="windowText" lastClr="000000"/>
                          </a:solidFill>
                          <a:effectLst/>
                        </a:rPr>
                        <a:t> × 2 separated by 1 month</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No action needed</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055430"/>
                  </a:ext>
                </a:extLst>
              </a:tr>
              <a:tr h="732366">
                <a:tc>
                  <a:txBody>
                    <a:bodyPr/>
                    <a:lstStyle/>
                    <a:p>
                      <a:pPr fontAlgn="t">
                        <a:buNone/>
                      </a:pPr>
                      <a:r>
                        <a:rPr lang="en-US" sz="1800">
                          <a:solidFill>
                            <a:sysClr val="windowText" lastClr="000000"/>
                          </a:solidFill>
                          <a:effectLst/>
                        </a:rPr>
                        <a:t>If vaccine response unknown, test HCP</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80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80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601136"/>
                  </a:ext>
                </a:extLst>
              </a:tr>
              <a:tr h="1046238">
                <a:tc>
                  <a:txBody>
                    <a:bodyPr/>
                    <a:lstStyle/>
                    <a:p>
                      <a:pPr fontAlgn="t">
                        <a:buNone/>
                      </a:pPr>
                      <a:r>
                        <a:rPr lang="en-US" sz="1800">
                          <a:solidFill>
                            <a:sysClr val="windowText" lastClr="000000"/>
                          </a:solidFill>
                          <a:effectLst/>
                        </a:rPr>
                        <a:t>Anti-HBs &lt;10 mU/mL</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HBIG</a:t>
                      </a:r>
                      <a:r>
                        <a:rPr lang="en-US" sz="1800" baseline="30000">
                          <a:solidFill>
                            <a:sysClr val="windowText" lastClr="000000"/>
                          </a:solidFill>
                          <a:effectLst/>
                        </a:rPr>
                        <a:t>d</a:t>
                      </a:r>
                      <a:r>
                        <a:rPr lang="en-US" sz="1800">
                          <a:solidFill>
                            <a:sysClr val="windowText" lastClr="000000"/>
                          </a:solidFill>
                          <a:effectLst/>
                        </a:rPr>
                        <a:t> × 1</a:t>
                      </a:r>
                    </a:p>
                    <a:p>
                      <a:pPr fontAlgn="t">
                        <a:buNone/>
                      </a:pPr>
                      <a:r>
                        <a:rPr lang="en-US" sz="1800">
                          <a:solidFill>
                            <a:sysClr val="windowText" lastClr="000000"/>
                          </a:solidFill>
                          <a:effectLst/>
                        </a:rPr>
                        <a:t>Initiate revaccination</a:t>
                      </a:r>
                    </a:p>
                    <a:p>
                      <a:pPr fontAlgn="t">
                        <a:buNone/>
                      </a:pPr>
                      <a:r>
                        <a:rPr lang="en-US" sz="1800">
                          <a:solidFill>
                            <a:sysClr val="windowText" lastClr="000000"/>
                          </a:solidFill>
                          <a:effectLst/>
                        </a:rPr>
                        <a:t>Postvaccination serologic testing</a:t>
                      </a:r>
                      <a:r>
                        <a:rPr lang="en-US" sz="1800" baseline="30000">
                          <a:solidFill>
                            <a:sysClr val="windowText" lastClr="000000"/>
                          </a:solidFill>
                          <a:effectLst/>
                        </a:rPr>
                        <a:t>e</a:t>
                      </a:r>
                      <a:endParaRPr lang="en-US" sz="180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dirty="0">
                          <a:solidFill>
                            <a:sysClr val="windowText" lastClr="000000"/>
                          </a:solidFill>
                          <a:effectLst/>
                        </a:rPr>
                        <a:t>Initiate revaccination</a:t>
                      </a:r>
                    </a:p>
                    <a:p>
                      <a:pPr fontAlgn="t">
                        <a:buNone/>
                      </a:pPr>
                      <a:r>
                        <a:rPr lang="en-US" sz="1800" dirty="0">
                          <a:solidFill>
                            <a:sysClr val="windowText" lastClr="000000"/>
                          </a:solidFill>
                          <a:effectLst/>
                        </a:rPr>
                        <a:t>Postvaccination serologic </a:t>
                      </a:r>
                      <a:r>
                        <a:rPr lang="en-US" sz="1800" dirty="0" err="1">
                          <a:solidFill>
                            <a:sysClr val="windowText" lastClr="000000"/>
                          </a:solidFill>
                          <a:effectLst/>
                        </a:rPr>
                        <a:t>testing</a:t>
                      </a:r>
                      <a:r>
                        <a:rPr lang="en-US" sz="1800" baseline="30000" dirty="0" err="1">
                          <a:solidFill>
                            <a:sysClr val="windowText" lastClr="000000"/>
                          </a:solidFill>
                          <a:effectLst/>
                        </a:rPr>
                        <a:t>e</a:t>
                      </a:r>
                      <a:endParaRPr lang="en-US" sz="1800" dirty="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236068"/>
                  </a:ext>
                </a:extLst>
              </a:tr>
              <a:tr h="418496">
                <a:tc>
                  <a:txBody>
                    <a:bodyPr/>
                    <a:lstStyle/>
                    <a:p>
                      <a:pPr fontAlgn="t">
                        <a:buNone/>
                      </a:pPr>
                      <a:r>
                        <a:rPr lang="en-US" sz="1800">
                          <a:solidFill>
                            <a:sysClr val="windowText" lastClr="000000"/>
                          </a:solidFill>
                          <a:effectLst/>
                        </a:rPr>
                        <a:t>Anti-HBs ≥10 mU/mL</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No action needed</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No action needed</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3072679"/>
                  </a:ext>
                </a:extLst>
              </a:tr>
              <a:tr h="1046238">
                <a:tc>
                  <a:txBody>
                    <a:bodyPr/>
                    <a:lstStyle/>
                    <a:p>
                      <a:pPr fontAlgn="t">
                        <a:buNone/>
                      </a:pPr>
                      <a:r>
                        <a:rPr lang="en-US" sz="1800">
                          <a:solidFill>
                            <a:sysClr val="windowText" lastClr="000000"/>
                          </a:solidFill>
                          <a:effectLst/>
                        </a:rPr>
                        <a:t>Unvaccinated or incompletely vaccinated</a:t>
                      </a: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a:solidFill>
                            <a:sysClr val="windowText" lastClr="000000"/>
                          </a:solidFill>
                          <a:effectLst/>
                        </a:rPr>
                        <a:t>HBIG</a:t>
                      </a:r>
                      <a:r>
                        <a:rPr lang="en-US" sz="1800" baseline="30000">
                          <a:solidFill>
                            <a:sysClr val="windowText" lastClr="000000"/>
                          </a:solidFill>
                          <a:effectLst/>
                        </a:rPr>
                        <a:t>d</a:t>
                      </a:r>
                      <a:r>
                        <a:rPr lang="en-US" sz="1800">
                          <a:solidFill>
                            <a:sysClr val="windowText" lastClr="000000"/>
                          </a:solidFill>
                          <a:effectLst/>
                        </a:rPr>
                        <a:t> × 1</a:t>
                      </a:r>
                    </a:p>
                    <a:p>
                      <a:pPr fontAlgn="t">
                        <a:buNone/>
                      </a:pPr>
                      <a:r>
                        <a:rPr lang="en-US" sz="1800">
                          <a:solidFill>
                            <a:sysClr val="windowText" lastClr="000000"/>
                          </a:solidFill>
                          <a:effectLst/>
                        </a:rPr>
                        <a:t>Complete vaccination</a:t>
                      </a:r>
                    </a:p>
                    <a:p>
                      <a:pPr fontAlgn="t">
                        <a:buNone/>
                      </a:pPr>
                      <a:r>
                        <a:rPr lang="en-US" sz="1800">
                          <a:solidFill>
                            <a:sysClr val="windowText" lastClr="000000"/>
                          </a:solidFill>
                          <a:effectLst/>
                        </a:rPr>
                        <a:t>Postvaccination serologic testing</a:t>
                      </a:r>
                      <a:r>
                        <a:rPr lang="en-US" sz="1800" baseline="30000">
                          <a:solidFill>
                            <a:sysClr val="windowText" lastClr="000000"/>
                          </a:solidFill>
                          <a:effectLst/>
                        </a:rPr>
                        <a:t>e</a:t>
                      </a:r>
                      <a:endParaRPr lang="en-US" sz="180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800" dirty="0">
                          <a:solidFill>
                            <a:sysClr val="windowText" lastClr="000000"/>
                          </a:solidFill>
                          <a:effectLst/>
                        </a:rPr>
                        <a:t>Complete vaccination</a:t>
                      </a:r>
                    </a:p>
                    <a:p>
                      <a:pPr fontAlgn="t">
                        <a:buNone/>
                      </a:pPr>
                      <a:r>
                        <a:rPr lang="en-US" sz="1800" dirty="0">
                          <a:solidFill>
                            <a:sysClr val="windowText" lastClr="000000"/>
                          </a:solidFill>
                          <a:effectLst/>
                        </a:rPr>
                        <a:t>Postvaccination serologic </a:t>
                      </a:r>
                      <a:r>
                        <a:rPr lang="en-US" sz="1800" dirty="0" err="1">
                          <a:solidFill>
                            <a:sysClr val="windowText" lastClr="000000"/>
                          </a:solidFill>
                          <a:effectLst/>
                        </a:rPr>
                        <a:t>testing</a:t>
                      </a:r>
                      <a:r>
                        <a:rPr lang="en-US" sz="1800" baseline="30000" dirty="0" err="1">
                          <a:solidFill>
                            <a:sysClr val="windowText" lastClr="000000"/>
                          </a:solidFill>
                          <a:effectLst/>
                        </a:rPr>
                        <a:t>e</a:t>
                      </a:r>
                      <a:endParaRPr lang="en-US" sz="1800" dirty="0">
                        <a:solidFill>
                          <a:sysClr val="windowText" lastClr="000000"/>
                        </a:solidFill>
                        <a:effectLst/>
                      </a:endParaRPr>
                    </a:p>
                  </a:txBody>
                  <a:tcPr marL="77702" marR="77702" marT="38851" marB="388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0892720"/>
                  </a:ext>
                </a:extLst>
              </a:tr>
            </a:tbl>
          </a:graphicData>
        </a:graphic>
      </p:graphicFrame>
    </p:spTree>
    <p:extLst>
      <p:ext uri="{BB962C8B-B14F-4D97-AF65-F5344CB8AC3E}">
        <p14:creationId xmlns:p14="http://schemas.microsoft.com/office/powerpoint/2010/main" val="48720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2734-62C8-21A1-A3BB-1284B53CB9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927EAA-3B8A-FE53-660E-C311091A7F4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6132CE2-830E-5D86-9241-2B9DDFDF21E6}"/>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30217715-1E99-5F2C-4448-008FD0378C8C}"/>
              </a:ext>
            </a:extLst>
          </p:cNvPr>
          <p:cNvPicPr>
            <a:picLocks noChangeAspect="1"/>
          </p:cNvPicPr>
          <p:nvPr/>
        </p:nvPicPr>
        <p:blipFill>
          <a:blip r:embed="rId2"/>
          <a:stretch>
            <a:fillRect/>
          </a:stretch>
        </p:blipFill>
        <p:spPr>
          <a:xfrm>
            <a:off x="2209800" y="779318"/>
            <a:ext cx="7772400" cy="5299363"/>
          </a:xfrm>
          <a:prstGeom prst="rect">
            <a:avLst/>
          </a:prstGeom>
        </p:spPr>
      </p:pic>
    </p:spTree>
    <p:extLst>
      <p:ext uri="{BB962C8B-B14F-4D97-AF65-F5344CB8AC3E}">
        <p14:creationId xmlns:p14="http://schemas.microsoft.com/office/powerpoint/2010/main" val="61304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D8DE-4030-5493-CBB8-7FA28455A2A1}"/>
              </a:ext>
            </a:extLst>
          </p:cNvPr>
          <p:cNvSpPr>
            <a:spLocks noGrp="1"/>
          </p:cNvSpPr>
          <p:nvPr>
            <p:ph type="title"/>
          </p:nvPr>
        </p:nvSpPr>
        <p:spPr/>
        <p:txBody>
          <a:bodyPr/>
          <a:lstStyle/>
          <a:p>
            <a:r>
              <a:rPr lang="en-US" dirty="0"/>
              <a:t>Needlestick injury</a:t>
            </a:r>
          </a:p>
        </p:txBody>
      </p:sp>
      <p:sp>
        <p:nvSpPr>
          <p:cNvPr id="5" name="Content Placeholder 4">
            <a:extLst>
              <a:ext uri="{FF2B5EF4-FFF2-40B4-BE49-F238E27FC236}">
                <a16:creationId xmlns:a16="http://schemas.microsoft.com/office/drawing/2014/main" id="{66279195-5ED0-C4C0-2D61-434EDDCF8CE0}"/>
              </a:ext>
            </a:extLst>
          </p:cNvPr>
          <p:cNvSpPr>
            <a:spLocks noGrp="1"/>
          </p:cNvSpPr>
          <p:nvPr>
            <p:ph sz="half" idx="1"/>
          </p:nvPr>
        </p:nvSpPr>
        <p:spPr/>
        <p:txBody>
          <a:bodyPr>
            <a:normAutofit fontScale="92500"/>
          </a:bodyPr>
          <a:lstStyle/>
          <a:p>
            <a:r>
              <a:rPr lang="en-US" dirty="0"/>
              <a:t>HCV</a:t>
            </a:r>
          </a:p>
          <a:p>
            <a:pPr lvl="1"/>
            <a:r>
              <a:rPr lang="en-US" dirty="0"/>
              <a:t>Follow-up testing of HCP is indicated if the source patient is positive for HCV or status is unknown or if HCV RNA testing is unavailable </a:t>
            </a:r>
          </a:p>
          <a:p>
            <a:pPr lvl="1"/>
            <a:r>
              <a:rPr lang="en-US" dirty="0"/>
              <a:t>An HCV RNA test at 3 to 6 weeks following exposure is recommended; if negative, a follow-up anti-HCV with reflex to HCV RNA at 4 to 6 months following exposure is advised</a:t>
            </a:r>
          </a:p>
        </p:txBody>
      </p:sp>
      <p:sp>
        <p:nvSpPr>
          <p:cNvPr id="6" name="Content Placeholder 5">
            <a:extLst>
              <a:ext uri="{FF2B5EF4-FFF2-40B4-BE49-F238E27FC236}">
                <a16:creationId xmlns:a16="http://schemas.microsoft.com/office/drawing/2014/main" id="{DE15FFA1-818A-B9F0-E71D-A5BA5D5183B2}"/>
              </a:ext>
            </a:extLst>
          </p:cNvPr>
          <p:cNvSpPr>
            <a:spLocks noGrp="1"/>
          </p:cNvSpPr>
          <p:nvPr>
            <p:ph sz="half" idx="2"/>
          </p:nvPr>
        </p:nvSpPr>
        <p:spPr/>
        <p:txBody>
          <a:bodyPr>
            <a:normAutofit fontScale="92500"/>
          </a:bodyPr>
          <a:lstStyle/>
          <a:p>
            <a:r>
              <a:rPr lang="en-US" dirty="0"/>
              <a:t>HIV</a:t>
            </a:r>
          </a:p>
          <a:p>
            <a:pPr lvl="1"/>
            <a:r>
              <a:rPr lang="en-US" dirty="0"/>
              <a:t>PEP for HIV should be offered to all exposed HCPs when the source patient is positive or if the status of the source patient is unknown</a:t>
            </a:r>
          </a:p>
          <a:p>
            <a:pPr lvl="1"/>
            <a:r>
              <a:rPr lang="en-US" dirty="0"/>
              <a:t>Therapy can be discontinued if the test returns negative unless acute HIV infection is a concern</a:t>
            </a:r>
          </a:p>
          <a:p>
            <a:pPr lvl="1"/>
            <a:r>
              <a:rPr lang="en-US" dirty="0"/>
              <a:t>PEP should be initiated as soon as possible, preferably within a few hours. The preferred PEP regimen is given for 4 weeks</a:t>
            </a:r>
          </a:p>
          <a:p>
            <a:pPr lvl="1"/>
            <a:r>
              <a:rPr lang="en-US" dirty="0"/>
              <a:t>Follow-up HIV testing</a:t>
            </a:r>
          </a:p>
        </p:txBody>
      </p:sp>
    </p:spTree>
    <p:extLst>
      <p:ext uri="{BB962C8B-B14F-4D97-AF65-F5344CB8AC3E}">
        <p14:creationId xmlns:p14="http://schemas.microsoft.com/office/powerpoint/2010/main" val="245948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8E005-83B7-B654-1358-A18D836DA584}"/>
              </a:ext>
            </a:extLst>
          </p:cNvPr>
          <p:cNvSpPr>
            <a:spLocks noGrp="1"/>
          </p:cNvSpPr>
          <p:nvPr>
            <p:ph type="title"/>
          </p:nvPr>
        </p:nvSpPr>
        <p:spPr>
          <a:xfrm>
            <a:off x="838200" y="225215"/>
            <a:ext cx="10515600" cy="1465474"/>
          </a:xfrm>
        </p:spPr>
        <p:txBody>
          <a:bodyPr/>
          <a:lstStyle/>
          <a:p>
            <a:r>
              <a:rPr lang="en-US" dirty="0"/>
              <a:t>Question 3</a:t>
            </a:r>
          </a:p>
        </p:txBody>
      </p:sp>
      <p:sp>
        <p:nvSpPr>
          <p:cNvPr id="7" name="Rectangle 1">
            <a:extLst>
              <a:ext uri="{FF2B5EF4-FFF2-40B4-BE49-F238E27FC236}">
                <a16:creationId xmlns:a16="http://schemas.microsoft.com/office/drawing/2014/main" id="{90746C02-FBA5-3FBF-CEB5-D401B627636A}"/>
              </a:ext>
            </a:extLst>
          </p:cNvPr>
          <p:cNvSpPr>
            <a:spLocks noGrp="1" noChangeArrowheads="1"/>
          </p:cNvSpPr>
          <p:nvPr>
            <p:ph idx="1"/>
          </p:nvPr>
        </p:nvSpPr>
        <p:spPr bwMode="auto">
          <a:xfrm>
            <a:off x="838201" y="1369807"/>
            <a:ext cx="1098126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28-year-old woman is evaluated for a </a:t>
            </a:r>
            <a:r>
              <a:rPr kumimoji="0" lang="en-US" altLang="en-US" sz="18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4-week history of three to four bloody bowel movements daily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and associated </a:t>
            </a:r>
            <a:r>
              <a:rPr kumimoji="0" lang="en-US" altLang="en-US" sz="18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lower abdominal cramping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relieved by stool passage. She reports no fever, nausea, vomiting, or weight loss. She does not use NSAIDs and has no history of recent antibiotic use, travel, or sick contacts.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are normal. The abdomen is nondistended. There is mild left-sided abdominal tenderness to palpation without rebound or guarding. Anorectal examination reveals a small amount of bloody mucus.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Laboratory studies show normal complete blood count, C-reactive protein level, and stool pathogen panel.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Colonoscopy with biopsy confirms active mild left-sided ulcerative colitis</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treatment?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Infliximab</a:t>
            </a:r>
            <a:endParaRPr lang="en-US" altLang="en-US"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 Mesalamine suppositories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 Oral mesalamine and mesalamine enemas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 Oral prednisone</a:t>
            </a:r>
          </a:p>
        </p:txBody>
      </p:sp>
    </p:spTree>
    <p:extLst>
      <p:ext uri="{BB962C8B-B14F-4D97-AF65-F5344CB8AC3E}">
        <p14:creationId xmlns:p14="http://schemas.microsoft.com/office/powerpoint/2010/main" val="230637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A5DB1-70A9-2893-0FF8-F0F4270669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D049CC-D168-A827-3B06-C7FBE1C4E8C8}"/>
              </a:ext>
            </a:extLst>
          </p:cNvPr>
          <p:cNvSpPr>
            <a:spLocks noGrp="1"/>
          </p:cNvSpPr>
          <p:nvPr>
            <p:ph type="title"/>
          </p:nvPr>
        </p:nvSpPr>
        <p:spPr>
          <a:xfrm>
            <a:off x="838200" y="225215"/>
            <a:ext cx="10515600" cy="1465474"/>
          </a:xfrm>
        </p:spPr>
        <p:txBody>
          <a:bodyPr/>
          <a:lstStyle/>
          <a:p>
            <a:r>
              <a:rPr lang="en-US" dirty="0"/>
              <a:t>Question 3</a:t>
            </a:r>
          </a:p>
        </p:txBody>
      </p:sp>
      <p:sp>
        <p:nvSpPr>
          <p:cNvPr id="7" name="Rectangle 1">
            <a:extLst>
              <a:ext uri="{FF2B5EF4-FFF2-40B4-BE49-F238E27FC236}">
                <a16:creationId xmlns:a16="http://schemas.microsoft.com/office/drawing/2014/main" id="{EDBF696E-74CD-D1FE-F1D5-00575D9D04CC}"/>
              </a:ext>
            </a:extLst>
          </p:cNvPr>
          <p:cNvSpPr>
            <a:spLocks noGrp="1" noChangeArrowheads="1"/>
          </p:cNvSpPr>
          <p:nvPr>
            <p:ph idx="1"/>
          </p:nvPr>
        </p:nvSpPr>
        <p:spPr bwMode="auto">
          <a:xfrm>
            <a:off x="838201" y="1369807"/>
            <a:ext cx="1098126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28-year-old woman is evaluated for a 4-week history of three to four bloody bowel movements daily and associated lower abdominal cramping relieved by stool passage. She reports no fever, nausea, vomiting, or weight loss. She does not use NSAIDs and has no history of recent antibiotic use, travel, or sick contacts.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are normal. The abdomen is nondistended. There is mild left-sided abdominal tenderness to palpation without rebound or guarding. Anorectal examination reveals a small amount of bloody mucus.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Laboratory studies show normal complete blood count, C-reactive protein level, and stool pathogen panel.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Colonoscopy with biopsy confirms active mild left-sided ulcerative colitis.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treatment?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Infliximab</a:t>
            </a:r>
            <a:endParaRPr lang="en-US" altLang="en-US" sz="16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 Mesalamine suppositories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panose="020B0604020202020204" pitchFamily="34" charset="0"/>
                <a:cs typeface="Arial" panose="020B0604020202020204" pitchFamily="34" charset="0"/>
              </a:rPr>
              <a:t>	</a:t>
            </a:r>
            <a:r>
              <a:rPr kumimoji="0" lang="en-US" altLang="en-US" sz="1600" b="1" i="0" u="none" strike="noStrike" cap="none" normalizeH="0" baseline="0" dirty="0">
                <a:ln>
                  <a:noFill/>
                </a:ln>
                <a:solidFill>
                  <a:schemeClr val="accent6"/>
                </a:solidFill>
                <a:effectLst/>
                <a:latin typeface="Arial" panose="020B0604020202020204" pitchFamily="34" charset="0"/>
                <a:cs typeface="Arial" panose="020B0604020202020204" pitchFamily="34" charset="0"/>
              </a:rPr>
              <a:t>C. Oral mesalamine and mesalamine enemas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 Oral prednisone</a:t>
            </a:r>
          </a:p>
        </p:txBody>
      </p:sp>
    </p:spTree>
    <p:extLst>
      <p:ext uri="{BB962C8B-B14F-4D97-AF65-F5344CB8AC3E}">
        <p14:creationId xmlns:p14="http://schemas.microsoft.com/office/powerpoint/2010/main" val="160392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8516D-F6F1-5949-CAEE-BBE3F69E7744}"/>
              </a:ext>
            </a:extLst>
          </p:cNvPr>
          <p:cNvSpPr>
            <a:spLocks noGrp="1"/>
          </p:cNvSpPr>
          <p:nvPr>
            <p:ph type="title"/>
          </p:nvPr>
        </p:nvSpPr>
        <p:spPr/>
        <p:txBody>
          <a:bodyPr/>
          <a:lstStyle/>
          <a:p>
            <a:r>
              <a:rPr lang="en-US" dirty="0"/>
              <a:t>Treatment of UC</a:t>
            </a:r>
          </a:p>
        </p:txBody>
      </p:sp>
      <p:sp>
        <p:nvSpPr>
          <p:cNvPr id="3" name="Content Placeholder 2">
            <a:extLst>
              <a:ext uri="{FF2B5EF4-FFF2-40B4-BE49-F238E27FC236}">
                <a16:creationId xmlns:a16="http://schemas.microsoft.com/office/drawing/2014/main" id="{0EB2FA23-C2E9-C461-61B6-9FE7138D25FD}"/>
              </a:ext>
            </a:extLst>
          </p:cNvPr>
          <p:cNvSpPr>
            <a:spLocks noGrp="1"/>
          </p:cNvSpPr>
          <p:nvPr>
            <p:ph sz="half" idx="1"/>
          </p:nvPr>
        </p:nvSpPr>
        <p:spPr/>
        <p:txBody>
          <a:bodyPr/>
          <a:lstStyle/>
          <a:p>
            <a:r>
              <a:rPr lang="en-US" dirty="0"/>
              <a:t>UC categorized into proctitis (involving the rectum only), left-sided colitis (inflammation that does not extend beyond the splenic flexure), and extensive colitis (inflammation extending beyond the splenic flexure)</a:t>
            </a:r>
          </a:p>
          <a:p>
            <a:r>
              <a:rPr lang="en-US" dirty="0"/>
              <a:t>Treatment depends on extent and severity</a:t>
            </a:r>
          </a:p>
        </p:txBody>
      </p:sp>
      <p:sp>
        <p:nvSpPr>
          <p:cNvPr id="8" name="Rectangle 2">
            <a:extLst>
              <a:ext uri="{FF2B5EF4-FFF2-40B4-BE49-F238E27FC236}">
                <a16:creationId xmlns:a16="http://schemas.microsoft.com/office/drawing/2014/main" id="{2631375C-7239-E060-88A9-EC1AC51AE7FB}"/>
              </a:ext>
            </a:extLst>
          </p:cNvPr>
          <p:cNvSpPr>
            <a:spLocks noGrp="1" noChangeArrowheads="1"/>
          </p:cNvSpPr>
          <p:nvPr>
            <p:ph sz="half" idx="2"/>
          </p:nvPr>
        </p:nvSpPr>
        <p:spPr bwMode="auto">
          <a:xfrm>
            <a:off x="6172202" y="1788583"/>
            <a:ext cx="5181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181D23"/>
                </a:solidFill>
                <a:effectLst/>
                <a:latin typeface="Open Sans" panose="020B0606030504020204" pitchFamily="34" charset="0"/>
              </a:rPr>
              <a:t>American College of Gastroenterology Clinical Guidelines recommend combined mesalamine therapy (oral and enemas) for induction of remission in mild to moderate left-sided UC, because it is superior to oral mesalamine alone</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490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45C1-866A-9069-705E-C86ADD3851E4}"/>
              </a:ext>
            </a:extLst>
          </p:cNvPr>
          <p:cNvSpPr>
            <a:spLocks noGrp="1"/>
          </p:cNvSpPr>
          <p:nvPr>
            <p:ph type="title"/>
          </p:nvPr>
        </p:nvSpPr>
        <p:spPr/>
        <p:txBody>
          <a:bodyPr/>
          <a:lstStyle/>
          <a:p>
            <a:r>
              <a:rPr lang="en-US" dirty="0"/>
              <a:t>Treat mild left-sided ulcerative colitis</a:t>
            </a:r>
          </a:p>
        </p:txBody>
      </p:sp>
      <p:sp>
        <p:nvSpPr>
          <p:cNvPr id="3" name="Content Placeholder 2">
            <a:extLst>
              <a:ext uri="{FF2B5EF4-FFF2-40B4-BE49-F238E27FC236}">
                <a16:creationId xmlns:a16="http://schemas.microsoft.com/office/drawing/2014/main" id="{FE368660-E8B8-14DB-F006-408B08C3D7F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8767022-891F-A82C-A6F2-9974C4C06FE0}"/>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2CBD32BD-5C46-B283-F8DA-EACBFD8F5AE7}"/>
              </a:ext>
            </a:extLst>
          </p:cNvPr>
          <p:cNvPicPr>
            <a:picLocks noChangeAspect="1"/>
          </p:cNvPicPr>
          <p:nvPr/>
        </p:nvPicPr>
        <p:blipFill>
          <a:blip r:embed="rId2"/>
          <a:stretch>
            <a:fillRect/>
          </a:stretch>
        </p:blipFill>
        <p:spPr>
          <a:xfrm>
            <a:off x="2673350" y="1485900"/>
            <a:ext cx="6692900" cy="5372100"/>
          </a:xfrm>
          <a:prstGeom prst="rect">
            <a:avLst/>
          </a:prstGeom>
        </p:spPr>
      </p:pic>
    </p:spTree>
    <p:extLst>
      <p:ext uri="{BB962C8B-B14F-4D97-AF65-F5344CB8AC3E}">
        <p14:creationId xmlns:p14="http://schemas.microsoft.com/office/powerpoint/2010/main" val="302146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7E33CA-120C-26ED-85FA-40F04CE040E7}"/>
              </a:ext>
            </a:extLst>
          </p:cNvPr>
          <p:cNvSpPr>
            <a:spLocks noGrp="1"/>
          </p:cNvSpPr>
          <p:nvPr>
            <p:ph type="title"/>
          </p:nvPr>
        </p:nvSpPr>
        <p:spPr/>
        <p:txBody>
          <a:bodyPr/>
          <a:lstStyle/>
          <a:p>
            <a:r>
              <a:rPr lang="en-US" dirty="0"/>
              <a:t>Question 4</a:t>
            </a:r>
          </a:p>
        </p:txBody>
      </p:sp>
      <p:sp>
        <p:nvSpPr>
          <p:cNvPr id="6" name="Content Placeholder 5">
            <a:extLst>
              <a:ext uri="{FF2B5EF4-FFF2-40B4-BE49-F238E27FC236}">
                <a16:creationId xmlns:a16="http://schemas.microsoft.com/office/drawing/2014/main" id="{F962829F-37B4-DCEE-B6E4-DD73CB99EEE0}"/>
              </a:ext>
            </a:extLst>
          </p:cNvPr>
          <p:cNvSpPr>
            <a:spLocks noGrp="1"/>
          </p:cNvSpPr>
          <p:nvPr>
            <p:ph idx="1"/>
          </p:nvPr>
        </p:nvSpPr>
        <p:spPr>
          <a:xfrm>
            <a:off x="838199" y="1825625"/>
            <a:ext cx="11167533" cy="4351338"/>
          </a:xfrm>
        </p:spPr>
        <p:txBody>
          <a:bodyPr>
            <a:noAutofit/>
          </a:bodyPr>
          <a:lstStyle/>
          <a:p>
            <a:pPr marL="0" indent="0">
              <a:buNone/>
            </a:pPr>
            <a:r>
              <a:rPr lang="en-US" sz="1800" dirty="0"/>
              <a:t>A 72-year-old man is hospitalized after a fall resulting in a </a:t>
            </a:r>
            <a:r>
              <a:rPr lang="en-US" sz="1800" dirty="0">
                <a:solidFill>
                  <a:srgbClr val="C00000"/>
                </a:solidFill>
              </a:rPr>
              <a:t>displaced femoral neck fracture</a:t>
            </a:r>
            <a:r>
              <a:rPr lang="en-US" sz="1800" dirty="0"/>
              <a:t>. Orthopedic surgery recommends </a:t>
            </a:r>
            <a:r>
              <a:rPr lang="en-US" sz="1800" dirty="0">
                <a:solidFill>
                  <a:srgbClr val="C00000"/>
                </a:solidFill>
              </a:rPr>
              <a:t>operative repair within the next 24 hours to reduce complications associated with prolonged immobilization</a:t>
            </a:r>
            <a:r>
              <a:rPr lang="en-US" sz="1800" dirty="0"/>
              <a:t>.</a:t>
            </a:r>
          </a:p>
          <a:p>
            <a:pPr marL="0" indent="0">
              <a:buNone/>
            </a:pPr>
            <a:r>
              <a:rPr lang="en-US" sz="1800" dirty="0"/>
              <a:t>The patient has a history of </a:t>
            </a:r>
            <a:r>
              <a:rPr lang="en-US" sz="1800" dirty="0">
                <a:solidFill>
                  <a:srgbClr val="C00000"/>
                </a:solidFill>
              </a:rPr>
              <a:t>coronary artery disease with placement of a drug-eluting stent 2 years ago, hypertension, and hyperlipidemia</a:t>
            </a:r>
            <a:r>
              <a:rPr lang="en-US" sz="1800" dirty="0"/>
              <a:t>. Current medications are aspirin, metoprolol, atorvastatin, and lisinopril.</a:t>
            </a:r>
          </a:p>
          <a:p>
            <a:pPr marL="0" indent="0">
              <a:buNone/>
            </a:pPr>
            <a:r>
              <a:rPr lang="en-US" sz="1800" dirty="0"/>
              <a:t>Before the fall, he was </a:t>
            </a:r>
            <a:r>
              <a:rPr lang="en-US" sz="1800" dirty="0">
                <a:solidFill>
                  <a:srgbClr val="C00000"/>
                </a:solidFill>
              </a:rPr>
              <a:t>able to climb 2 flights of stairs and walk several blocks without chest pain or dyspnea</a:t>
            </a:r>
            <a:r>
              <a:rPr lang="en-US" sz="1800" dirty="0"/>
              <a:t>. He has had </a:t>
            </a:r>
            <a:r>
              <a:rPr lang="en-US" sz="1800" dirty="0">
                <a:solidFill>
                  <a:srgbClr val="C00000"/>
                </a:solidFill>
              </a:rPr>
              <a:t>no recent angina, orthopnea, palpitations, or syncope</a:t>
            </a:r>
            <a:r>
              <a:rPr lang="en-US" sz="1800" dirty="0"/>
              <a:t>.</a:t>
            </a:r>
          </a:p>
          <a:p>
            <a:pPr marL="0" indent="0">
              <a:buNone/>
            </a:pPr>
            <a:r>
              <a:rPr lang="en-US" sz="1800" dirty="0"/>
              <a:t>Blood pressure is 132/78 mm Hg, pulse rate is 68/min, and oxygen saturation is 98% on room air. Cardiac examination is normal. </a:t>
            </a:r>
            <a:r>
              <a:rPr lang="en-US" sz="1800" dirty="0">
                <a:solidFill>
                  <a:srgbClr val="C00000"/>
                </a:solidFill>
              </a:rPr>
              <a:t>ECG shows normal sinus rhythm without ischemic changes</a:t>
            </a:r>
            <a:r>
              <a:rPr lang="en-US" sz="1800" dirty="0"/>
              <a:t>.</a:t>
            </a:r>
          </a:p>
          <a:p>
            <a:pPr marL="0" indent="0">
              <a:buNone/>
            </a:pPr>
            <a:r>
              <a:rPr lang="en-US" sz="1800" dirty="0"/>
              <a:t>What is the most appropriate next step in management?</a:t>
            </a:r>
          </a:p>
          <a:p>
            <a:pPr marL="457200" lvl="1" indent="0">
              <a:buNone/>
            </a:pPr>
            <a:r>
              <a:rPr lang="en-US" sz="1600" dirty="0"/>
              <a:t>A. Delay surgery for pharmacologic stress testing</a:t>
            </a:r>
          </a:p>
          <a:p>
            <a:pPr marL="457200" lvl="1" indent="0">
              <a:buNone/>
            </a:pPr>
            <a:r>
              <a:rPr lang="en-US" sz="1600" dirty="0"/>
              <a:t>B. Delay surgery for coronary angiography</a:t>
            </a:r>
          </a:p>
          <a:p>
            <a:pPr marL="457200" lvl="1" indent="0">
              <a:buNone/>
            </a:pPr>
            <a:r>
              <a:rPr lang="en-US" sz="1600" dirty="0"/>
              <a:t>C. Proceed with surgery without additional cardiac testing and continue perioperative beta-blocker therapy</a:t>
            </a:r>
          </a:p>
          <a:p>
            <a:pPr marL="457200" lvl="1" indent="0">
              <a:buNone/>
            </a:pPr>
            <a:r>
              <a:rPr lang="en-US" sz="1600" dirty="0"/>
              <a:t>D. Initiate high-dose beta-blocker therapy immediately before surgery</a:t>
            </a:r>
          </a:p>
          <a:p>
            <a:pPr marL="457200" lvl="1" indent="0">
              <a:buNone/>
            </a:pPr>
            <a:r>
              <a:rPr lang="en-US" sz="1600" dirty="0"/>
              <a:t>E. Delay surgery for transthoracic echocardiography</a:t>
            </a:r>
          </a:p>
        </p:txBody>
      </p:sp>
    </p:spTree>
    <p:extLst>
      <p:ext uri="{BB962C8B-B14F-4D97-AF65-F5344CB8AC3E}">
        <p14:creationId xmlns:p14="http://schemas.microsoft.com/office/powerpoint/2010/main" val="390838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9E4E0-DE18-929D-73FA-485EAAEEAC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0BE791-D11B-1E48-B8E1-ED6D41E0F0F9}"/>
              </a:ext>
            </a:extLst>
          </p:cNvPr>
          <p:cNvSpPr>
            <a:spLocks noGrp="1"/>
          </p:cNvSpPr>
          <p:nvPr>
            <p:ph type="title"/>
          </p:nvPr>
        </p:nvSpPr>
        <p:spPr/>
        <p:txBody>
          <a:bodyPr/>
          <a:lstStyle/>
          <a:p>
            <a:r>
              <a:rPr lang="en-US" dirty="0"/>
              <a:t>Question 4</a:t>
            </a:r>
          </a:p>
        </p:txBody>
      </p:sp>
      <p:sp>
        <p:nvSpPr>
          <p:cNvPr id="6" name="Content Placeholder 5">
            <a:extLst>
              <a:ext uri="{FF2B5EF4-FFF2-40B4-BE49-F238E27FC236}">
                <a16:creationId xmlns:a16="http://schemas.microsoft.com/office/drawing/2014/main" id="{EBEB669E-2ECC-431D-2A66-748DB7C3DCE8}"/>
              </a:ext>
            </a:extLst>
          </p:cNvPr>
          <p:cNvSpPr>
            <a:spLocks noGrp="1"/>
          </p:cNvSpPr>
          <p:nvPr>
            <p:ph idx="1"/>
          </p:nvPr>
        </p:nvSpPr>
        <p:spPr>
          <a:xfrm>
            <a:off x="838199" y="1825625"/>
            <a:ext cx="11167533" cy="4351338"/>
          </a:xfrm>
        </p:spPr>
        <p:txBody>
          <a:bodyPr>
            <a:noAutofit/>
          </a:bodyPr>
          <a:lstStyle/>
          <a:p>
            <a:pPr marL="0" indent="0">
              <a:buNone/>
            </a:pPr>
            <a:r>
              <a:rPr lang="en-US" sz="1800" dirty="0"/>
              <a:t>A 72-year-old man is hospitalized after a fall resulting in a displaced femoral neck fracture. Orthopedic surgery recommends operative repair within the next 24 hours to reduce complications associated with prolonged immobilization.</a:t>
            </a:r>
          </a:p>
          <a:p>
            <a:pPr marL="0" indent="0">
              <a:buNone/>
            </a:pPr>
            <a:r>
              <a:rPr lang="en-US" sz="1800" dirty="0"/>
              <a:t>The patient has a history of coronary artery disease with placement of a drug-eluting stent 2 years ago, hypertension, and hyperlipidemia. Current medications are aspirin, metoprolol, atorvastatin, and lisinopril.</a:t>
            </a:r>
          </a:p>
          <a:p>
            <a:pPr marL="0" indent="0">
              <a:buNone/>
            </a:pPr>
            <a:r>
              <a:rPr lang="en-US" sz="1800" dirty="0"/>
              <a:t>Before the fall, he was able to climb 2 flights of stairs and walk several blocks without chest pain or dyspnea. He has had no recent angina, orthopnea, palpitations, or syncope.</a:t>
            </a:r>
          </a:p>
          <a:p>
            <a:pPr marL="0" indent="0">
              <a:buNone/>
            </a:pPr>
            <a:r>
              <a:rPr lang="en-US" sz="1800" dirty="0"/>
              <a:t>Blood pressure is 132/78 mm Hg, pulse rate is 68/min, and oxygen saturation is 98% on room air. Cardiac examination is normal. ECG shows normal sinus rhythm without ischemic changes.</a:t>
            </a:r>
          </a:p>
          <a:p>
            <a:pPr marL="0" indent="0">
              <a:buNone/>
            </a:pPr>
            <a:r>
              <a:rPr lang="en-US" sz="1800" dirty="0"/>
              <a:t>What is the most appropriate next step in management?</a:t>
            </a:r>
          </a:p>
          <a:p>
            <a:pPr marL="457200" lvl="1" indent="0">
              <a:buNone/>
            </a:pPr>
            <a:r>
              <a:rPr lang="en-US" sz="1600" dirty="0"/>
              <a:t>A. Delay surgery for pharmacologic stress testing</a:t>
            </a:r>
          </a:p>
          <a:p>
            <a:pPr marL="457200" lvl="1" indent="0">
              <a:buNone/>
            </a:pPr>
            <a:r>
              <a:rPr lang="en-US" sz="1600" dirty="0"/>
              <a:t>B. Delay surgery for coronary angiography</a:t>
            </a:r>
          </a:p>
          <a:p>
            <a:pPr marL="457200" lvl="1" indent="0">
              <a:buNone/>
            </a:pPr>
            <a:r>
              <a:rPr lang="en-US" sz="1600" b="1" dirty="0">
                <a:solidFill>
                  <a:schemeClr val="accent6"/>
                </a:solidFill>
              </a:rPr>
              <a:t>C. Proceed with surgery without additional cardiac testing and continue perioperative beta-blocker therapy</a:t>
            </a:r>
          </a:p>
          <a:p>
            <a:pPr marL="457200" lvl="1" indent="0">
              <a:buNone/>
            </a:pPr>
            <a:r>
              <a:rPr lang="en-US" sz="1600" dirty="0"/>
              <a:t>D. Initiate high-dose beta-blocker therapy immediately before surgery</a:t>
            </a:r>
          </a:p>
          <a:p>
            <a:pPr marL="457200" lvl="1" indent="0">
              <a:buNone/>
            </a:pPr>
            <a:r>
              <a:rPr lang="en-US" sz="1600" dirty="0"/>
              <a:t>E. Delay surgery for transthoracic echocardiography</a:t>
            </a:r>
          </a:p>
        </p:txBody>
      </p:sp>
    </p:spTree>
    <p:extLst>
      <p:ext uri="{BB962C8B-B14F-4D97-AF65-F5344CB8AC3E}">
        <p14:creationId xmlns:p14="http://schemas.microsoft.com/office/powerpoint/2010/main" val="224255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F81F93-7588-6C72-6AEC-2AF9607357C2}"/>
              </a:ext>
            </a:extLst>
          </p:cNvPr>
          <p:cNvSpPr>
            <a:spLocks noGrp="1"/>
          </p:cNvSpPr>
          <p:nvPr>
            <p:ph type="title"/>
          </p:nvPr>
        </p:nvSpPr>
        <p:spPr/>
        <p:txBody>
          <a:bodyPr/>
          <a:lstStyle/>
          <a:p>
            <a:r>
              <a:rPr lang="en-US" dirty="0"/>
              <a:t>Cardiac risk stratification for NCS</a:t>
            </a:r>
          </a:p>
        </p:txBody>
      </p:sp>
      <p:sp>
        <p:nvSpPr>
          <p:cNvPr id="3" name="Content Placeholder 2">
            <a:extLst>
              <a:ext uri="{FF2B5EF4-FFF2-40B4-BE49-F238E27FC236}">
                <a16:creationId xmlns:a16="http://schemas.microsoft.com/office/drawing/2014/main" id="{B7C89046-14D5-65E1-BD24-7C8B9C282606}"/>
              </a:ext>
            </a:extLst>
          </p:cNvPr>
          <p:cNvSpPr>
            <a:spLocks noGrp="1"/>
          </p:cNvSpPr>
          <p:nvPr>
            <p:ph sz="half" idx="1"/>
          </p:nvPr>
        </p:nvSpPr>
        <p:spPr/>
        <p:txBody>
          <a:bodyPr>
            <a:normAutofit fontScale="25000" lnSpcReduction="20000"/>
          </a:bodyPr>
          <a:lstStyle/>
          <a:p>
            <a:r>
              <a:rPr lang="en-US" sz="8000" dirty="0"/>
              <a:t>This patient requires urgent noncardiac surgery (hip fracture repair); delaying repair of a hip fracture is associated with increased morbidity and mortality</a:t>
            </a:r>
          </a:p>
          <a:p>
            <a:r>
              <a:rPr lang="en-US" sz="8000" dirty="0"/>
              <a:t>He has:</a:t>
            </a:r>
          </a:p>
          <a:p>
            <a:pPr lvl="1"/>
            <a:r>
              <a:rPr lang="en-US" sz="8000" dirty="0"/>
              <a:t>Stable coronary artery disease</a:t>
            </a:r>
          </a:p>
          <a:p>
            <a:pPr lvl="1"/>
            <a:r>
              <a:rPr lang="en-US" sz="8000" dirty="0"/>
              <a:t>Prior coronary stenting more than 1 year ago</a:t>
            </a:r>
          </a:p>
          <a:p>
            <a:pPr lvl="1"/>
            <a:r>
              <a:rPr lang="en-US" sz="8000" dirty="0"/>
              <a:t>Good functional capacity (&gt;4 METs)</a:t>
            </a:r>
          </a:p>
          <a:p>
            <a:pPr lvl="1"/>
            <a:r>
              <a:rPr lang="en-US" sz="8000" dirty="0"/>
              <a:t>No symptoms suggestive of active myocardial ischemia</a:t>
            </a:r>
          </a:p>
          <a:p>
            <a:pPr lvl="1"/>
            <a:r>
              <a:rPr lang="en-US" sz="8000" dirty="0"/>
              <a:t>No evidence of decompensated heart failure</a:t>
            </a:r>
          </a:p>
          <a:p>
            <a:pPr lvl="1"/>
            <a:r>
              <a:rPr lang="en-US" sz="8000" dirty="0"/>
              <a:t>No significant arrhythmia</a:t>
            </a:r>
          </a:p>
          <a:p>
            <a:pPr lvl="1"/>
            <a:r>
              <a:rPr lang="en-US" sz="8000" dirty="0"/>
              <a:t>No evidence of severe symptomatic valvular disease</a:t>
            </a:r>
          </a:p>
          <a:p>
            <a:endParaRPr lang="en-US" dirty="0"/>
          </a:p>
        </p:txBody>
      </p:sp>
      <p:sp>
        <p:nvSpPr>
          <p:cNvPr id="5" name="Content Placeholder 4">
            <a:extLst>
              <a:ext uri="{FF2B5EF4-FFF2-40B4-BE49-F238E27FC236}">
                <a16:creationId xmlns:a16="http://schemas.microsoft.com/office/drawing/2014/main" id="{800C8B75-965F-6241-84B4-621AA0830CC7}"/>
              </a:ext>
            </a:extLst>
          </p:cNvPr>
          <p:cNvSpPr>
            <a:spLocks noGrp="1"/>
          </p:cNvSpPr>
          <p:nvPr>
            <p:ph sz="half" idx="2"/>
          </p:nvPr>
        </p:nvSpPr>
        <p:spPr/>
        <p:txBody>
          <a:bodyPr>
            <a:normAutofit fontScale="25000" lnSpcReduction="20000"/>
          </a:bodyPr>
          <a:lstStyle/>
          <a:p>
            <a:r>
              <a:rPr lang="en-US" sz="8000" dirty="0"/>
              <a:t>The key perioperative principle is:</a:t>
            </a:r>
          </a:p>
          <a:p>
            <a:pPr lvl="1"/>
            <a:r>
              <a:rPr lang="en-US" sz="8000" dirty="0"/>
              <a:t>Urgent surgery should proceed without additional cardiac testing unless the patient has an active cardiac condition that would change immediate management</a:t>
            </a:r>
          </a:p>
          <a:p>
            <a:r>
              <a:rPr lang="en-US" sz="8000" dirty="0"/>
              <a:t>Examples of active cardiac conditions include:</a:t>
            </a:r>
          </a:p>
          <a:p>
            <a:pPr lvl="1"/>
            <a:r>
              <a:rPr lang="en-US" sz="8000" dirty="0"/>
              <a:t>Acute coronary syndrome</a:t>
            </a:r>
          </a:p>
          <a:p>
            <a:pPr lvl="1"/>
            <a:r>
              <a:rPr lang="en-US" sz="8000" dirty="0"/>
              <a:t>Decompensated heart failure</a:t>
            </a:r>
          </a:p>
          <a:p>
            <a:pPr lvl="1"/>
            <a:r>
              <a:rPr lang="en-US" sz="8000" dirty="0"/>
              <a:t>Hemodynamically significant arrhythmias</a:t>
            </a:r>
          </a:p>
          <a:p>
            <a:pPr lvl="1"/>
            <a:r>
              <a:rPr lang="en-US" sz="8000" dirty="0"/>
              <a:t>Severe symptomatic valvular disease</a:t>
            </a:r>
          </a:p>
          <a:p>
            <a:endParaRPr lang="en-US" dirty="0"/>
          </a:p>
        </p:txBody>
      </p:sp>
    </p:spTree>
    <p:extLst>
      <p:ext uri="{BB962C8B-B14F-4D97-AF65-F5344CB8AC3E}">
        <p14:creationId xmlns:p14="http://schemas.microsoft.com/office/powerpoint/2010/main" val="114907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F19B-5485-794B-782E-1D83E73886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FEFA3C-1D20-6599-140F-E6EC0A6C1E48}"/>
              </a:ext>
            </a:extLst>
          </p:cNvPr>
          <p:cNvSpPr>
            <a:spLocks noGrp="1"/>
          </p:cNvSpPr>
          <p:nvPr>
            <p:ph type="title"/>
          </p:nvPr>
        </p:nvSpPr>
        <p:spPr/>
        <p:txBody>
          <a:bodyPr/>
          <a:lstStyle/>
          <a:p>
            <a:r>
              <a:rPr lang="en-US" dirty="0"/>
              <a:t>Question 1</a:t>
            </a:r>
          </a:p>
        </p:txBody>
      </p:sp>
      <p:sp>
        <p:nvSpPr>
          <p:cNvPr id="6" name="Rectangle 1">
            <a:extLst>
              <a:ext uri="{FF2B5EF4-FFF2-40B4-BE49-F238E27FC236}">
                <a16:creationId xmlns:a16="http://schemas.microsoft.com/office/drawing/2014/main" id="{DD579DCA-1C33-F975-0503-C4869C4A538E}"/>
              </a:ext>
            </a:extLst>
          </p:cNvPr>
          <p:cNvSpPr>
            <a:spLocks noGrp="1" noChangeArrowheads="1"/>
          </p:cNvSpPr>
          <p:nvPr>
            <p:ph idx="1"/>
          </p:nvPr>
        </p:nvSpPr>
        <p:spPr bwMode="auto">
          <a:xfrm>
            <a:off x="838200" y="2016136"/>
            <a:ext cx="107249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52-year-old patient is evaluated to discuss recent screening colonoscopy findings.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and other findings are normal.</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One week ago, colonoscopy showed </a:t>
            </a:r>
            <a:r>
              <a:rPr kumimoji="0" lang="en-US" altLang="en-US" sz="18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eight tubular adenomas that ranged between 3 mm and 6 mm in size</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Polyps were </a:t>
            </a:r>
            <a:r>
              <a:rPr kumimoji="0" lang="en-US" altLang="en-US" sz="18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sessile and were removed completely</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Colonoscopy </a:t>
            </a:r>
            <a:r>
              <a:rPr kumimoji="0" lang="en-US" altLang="en-US" sz="18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bowel preparation and withdrawal time were adequate</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management?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Colonoscopy in 1 year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i="0" u="none" strike="noStrike" cap="none" normalizeH="0" baseline="0" dirty="0">
                <a:ln>
                  <a:noFill/>
                </a:ln>
                <a:effectLst/>
                <a:latin typeface="Arial" panose="020B0604020202020204" pitchFamily="34" charset="0"/>
                <a:cs typeface="Arial" panose="020B0604020202020204" pitchFamily="34" charset="0"/>
              </a:rPr>
              <a:t>B. Colonoscopy in 3 years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 Colonoscopy in 5 years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 Multitarget stool DNA testing in 1 year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 Multitarget stool DNA testing in 3 years</a:t>
            </a:r>
          </a:p>
        </p:txBody>
      </p:sp>
    </p:spTree>
    <p:extLst>
      <p:ext uri="{BB962C8B-B14F-4D97-AF65-F5344CB8AC3E}">
        <p14:creationId xmlns:p14="http://schemas.microsoft.com/office/powerpoint/2010/main" val="235159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01E4C114-A35F-7065-665E-A3649246BE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716"/>
          <a:stretch>
            <a:fillRect/>
          </a:stretch>
        </p:blipFill>
        <p:spPr bwMode="auto">
          <a:xfrm>
            <a:off x="942102" y="107187"/>
            <a:ext cx="10307795" cy="664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3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A5C0-7555-E924-3748-22C5C4ED9F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0A1596-D906-FBEB-6C9C-D611BB809C84}"/>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19B3F64D-2D5D-1897-9E71-377006263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551" b="35062"/>
          <a:stretch>
            <a:fillRect/>
          </a:stretch>
        </p:blipFill>
        <p:spPr bwMode="auto">
          <a:xfrm>
            <a:off x="174372" y="365125"/>
            <a:ext cx="11843256"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8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DEF11-510B-9CB5-2088-CEE5A09DB7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D0FB30-F727-E280-617E-47C0C0790E85}"/>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AB2D16D5-04A1-F49D-BFE8-F02E0C33A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627" b="1"/>
          <a:stretch>
            <a:fillRect/>
          </a:stretch>
        </p:blipFill>
        <p:spPr bwMode="auto">
          <a:xfrm>
            <a:off x="939097" y="365125"/>
            <a:ext cx="10313806" cy="630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BB05-8873-AF1E-C3A0-844174952533}"/>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79C969EB-EDC4-813D-28BD-33B3EDB57592}"/>
              </a:ext>
            </a:extLst>
          </p:cNvPr>
          <p:cNvSpPr>
            <a:spLocks noGrp="1"/>
          </p:cNvSpPr>
          <p:nvPr>
            <p:ph idx="1"/>
          </p:nvPr>
        </p:nvSpPr>
        <p:spPr/>
        <p:txBody>
          <a:bodyPr>
            <a:normAutofit/>
          </a:bodyPr>
          <a:lstStyle/>
          <a:p>
            <a:r>
              <a:rPr lang="en-US" sz="2200" dirty="0"/>
              <a:t>Patients with low cardiovascular risk (&lt;1% risk for perioperative major adverse cardiac events [MACE]) and no risk modifiers may proceed to surgery, whereas patients with elevated risk (≥1% risk for perioperative MACE) or presence of risk modifiers should undergo an objective assessment of functional capacity.</a:t>
            </a:r>
          </a:p>
          <a:p>
            <a:r>
              <a:rPr lang="en-US" sz="2200" dirty="0"/>
              <a:t>Preoperative ECG is reasonable in patients with known cardiovascular disease, arrhythmia, structural heart disease, or symptoms of cardiovascular disease who are undergoing elevated-risk surgeries; it may also be considered for other asymptomatic patients undergoing elevated-risk procedures.</a:t>
            </a:r>
          </a:p>
          <a:p>
            <a:r>
              <a:rPr lang="en-US" sz="2200" dirty="0"/>
              <a:t>Preoperative ECG is not recommended for patients undergoing low-risk procedures.</a:t>
            </a:r>
          </a:p>
          <a:p>
            <a:endParaRPr lang="en-US" dirty="0"/>
          </a:p>
          <a:p>
            <a:endParaRPr lang="en-US" dirty="0"/>
          </a:p>
        </p:txBody>
      </p:sp>
    </p:spTree>
    <p:extLst>
      <p:ext uri="{BB962C8B-B14F-4D97-AF65-F5344CB8AC3E}">
        <p14:creationId xmlns:p14="http://schemas.microsoft.com/office/powerpoint/2010/main" val="113239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9C17-6D2B-8482-F6C5-4C9CF21350BE}"/>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F1296D28-E19E-5A95-98F2-7C71675E6A53}"/>
              </a:ext>
            </a:extLst>
          </p:cNvPr>
          <p:cNvSpPr>
            <a:spLocks noGrp="1"/>
          </p:cNvSpPr>
          <p:nvPr>
            <p:ph idx="1"/>
          </p:nvPr>
        </p:nvSpPr>
        <p:spPr/>
        <p:txBody>
          <a:bodyPr>
            <a:normAutofit fontScale="85000" lnSpcReduction="20000"/>
          </a:bodyPr>
          <a:lstStyle/>
          <a:p>
            <a:pPr marL="0" indent="0">
              <a:buNone/>
            </a:pPr>
            <a:r>
              <a:rPr lang="en-US" dirty="0"/>
              <a:t>A 78-year-old man with </a:t>
            </a:r>
            <a:r>
              <a:rPr lang="en-US" dirty="0">
                <a:solidFill>
                  <a:srgbClr val="C00000"/>
                </a:solidFill>
              </a:rPr>
              <a:t>metastatic prostate cancer</a:t>
            </a:r>
            <a:r>
              <a:rPr lang="en-US" dirty="0"/>
              <a:t> is evaluated for worsening bone pain that is </a:t>
            </a:r>
            <a:r>
              <a:rPr lang="en-US" dirty="0">
                <a:solidFill>
                  <a:srgbClr val="C00000"/>
                </a:solidFill>
              </a:rPr>
              <a:t>no longer responsive to nonpharmacologic and nonopioid therapy</a:t>
            </a:r>
            <a:r>
              <a:rPr lang="en-US" dirty="0"/>
              <a:t>. He was recently admitted to hospice care. He also has </a:t>
            </a:r>
            <a:r>
              <a:rPr lang="en-US" dirty="0">
                <a:solidFill>
                  <a:srgbClr val="C00000"/>
                </a:solidFill>
              </a:rPr>
              <a:t>stage G4 chronic kidney disease</a:t>
            </a:r>
            <a:r>
              <a:rPr lang="en-US" dirty="0"/>
              <a:t>, hypertension, and depression. Medications are acetaminophen, amlodipine, and escitalopram.</a:t>
            </a:r>
          </a:p>
          <a:p>
            <a:pPr marL="0" indent="0">
              <a:buNone/>
            </a:pPr>
            <a:r>
              <a:rPr lang="en-US" dirty="0"/>
              <a:t>On physical examination, the patient appears chronically ill. Vital signs are normal. There is tenderness over the midthoracic vertebrae, right humerus, and left femur.</a:t>
            </a:r>
          </a:p>
          <a:p>
            <a:pPr marL="0" indent="0">
              <a:buNone/>
            </a:pPr>
            <a:r>
              <a:rPr lang="en-US" dirty="0"/>
              <a:t>Labs: </a:t>
            </a:r>
            <a:r>
              <a:rPr lang="en-US" dirty="0">
                <a:solidFill>
                  <a:srgbClr val="C00000"/>
                </a:solidFill>
              </a:rPr>
              <a:t>Cr 2.5 mg/dL</a:t>
            </a:r>
            <a:r>
              <a:rPr lang="en-US" dirty="0"/>
              <a:t> and estimated GFR 26 mL/min/1.73 m</a:t>
            </a:r>
            <a:r>
              <a:rPr lang="en-US" baseline="30000" dirty="0"/>
              <a:t>2</a:t>
            </a:r>
          </a:p>
          <a:p>
            <a:pPr marL="0" indent="0">
              <a:buNone/>
            </a:pPr>
            <a:r>
              <a:rPr lang="en-US" dirty="0"/>
              <a:t>Which of the following is the most appropriate treatment for pain?</a:t>
            </a:r>
          </a:p>
          <a:p>
            <a:pPr marL="457200" lvl="1" indent="0">
              <a:buNone/>
            </a:pPr>
            <a:r>
              <a:rPr lang="en-US" dirty="0"/>
              <a:t>A. Extended-release oxycodone</a:t>
            </a:r>
          </a:p>
          <a:p>
            <a:pPr marL="457200" lvl="1" indent="0">
              <a:buNone/>
            </a:pPr>
            <a:r>
              <a:rPr lang="en-US" dirty="0"/>
              <a:t>B. Immediate-release hydromorphone</a:t>
            </a:r>
          </a:p>
          <a:p>
            <a:pPr marL="457200" lvl="1" indent="0">
              <a:buNone/>
            </a:pPr>
            <a:r>
              <a:rPr lang="en-US" dirty="0"/>
              <a:t>C. Immediate-release morphine</a:t>
            </a:r>
          </a:p>
          <a:p>
            <a:pPr marL="457200" lvl="1" indent="0">
              <a:buNone/>
            </a:pPr>
            <a:r>
              <a:rPr lang="en-US" dirty="0"/>
              <a:t>D. Immediate-release tramadol</a:t>
            </a:r>
          </a:p>
          <a:p>
            <a:endParaRPr lang="en-US" dirty="0"/>
          </a:p>
        </p:txBody>
      </p:sp>
    </p:spTree>
    <p:extLst>
      <p:ext uri="{BB962C8B-B14F-4D97-AF65-F5344CB8AC3E}">
        <p14:creationId xmlns:p14="http://schemas.microsoft.com/office/powerpoint/2010/main" val="387717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7491B-6378-9C48-6719-48C267C56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B9B39-501F-AD5A-B289-221274FD88F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64367295-A5D5-0716-91C4-7AB9165512AF}"/>
              </a:ext>
            </a:extLst>
          </p:cNvPr>
          <p:cNvSpPr>
            <a:spLocks noGrp="1"/>
          </p:cNvSpPr>
          <p:nvPr>
            <p:ph idx="1"/>
          </p:nvPr>
        </p:nvSpPr>
        <p:spPr/>
        <p:txBody>
          <a:bodyPr>
            <a:normAutofit fontScale="85000" lnSpcReduction="20000"/>
          </a:bodyPr>
          <a:lstStyle/>
          <a:p>
            <a:pPr marL="0" indent="0">
              <a:buNone/>
            </a:pPr>
            <a:r>
              <a:rPr lang="en-US" dirty="0"/>
              <a:t>A 78-year-old man with metastatic prostate cancer is evaluated for worsening bone pain that is no longer responsive to nonpharmacologic and nonopioid therapy. He was recently admitted to hospice care. He also has stage G4 chronic kidney disease, hypertension, and depression. Medications are acetaminophen, amlodipine, and escitalopram.</a:t>
            </a:r>
          </a:p>
          <a:p>
            <a:pPr marL="0" indent="0">
              <a:buNone/>
            </a:pPr>
            <a:r>
              <a:rPr lang="en-US" dirty="0"/>
              <a:t>On physical examination, the patient appears chronically ill. Vital signs are normal. There is tenderness over the midthoracic vertebrae, right humerus, and left femur.</a:t>
            </a:r>
          </a:p>
          <a:p>
            <a:pPr marL="0" indent="0">
              <a:buNone/>
            </a:pPr>
            <a:r>
              <a:rPr lang="en-US" dirty="0"/>
              <a:t>Labs: Cr 2.5 mg/dL and estimated GFR 26 mL/min/1.73 m</a:t>
            </a:r>
            <a:r>
              <a:rPr lang="en-US" baseline="30000" dirty="0"/>
              <a:t>2</a:t>
            </a:r>
          </a:p>
          <a:p>
            <a:pPr marL="0" indent="0">
              <a:buNone/>
            </a:pPr>
            <a:r>
              <a:rPr lang="en-US" dirty="0"/>
              <a:t>Which of the following is the most appropriate treatment for pain?</a:t>
            </a:r>
          </a:p>
          <a:p>
            <a:pPr marL="457200" lvl="1" indent="0">
              <a:buNone/>
            </a:pPr>
            <a:r>
              <a:rPr lang="en-US" dirty="0"/>
              <a:t>A. Extended-release oxycodone</a:t>
            </a:r>
          </a:p>
          <a:p>
            <a:pPr marL="457200" lvl="1" indent="0">
              <a:buNone/>
            </a:pPr>
            <a:r>
              <a:rPr lang="en-US" b="1" dirty="0">
                <a:solidFill>
                  <a:schemeClr val="accent6"/>
                </a:solidFill>
              </a:rPr>
              <a:t>B. Immediate-release hydromorphone</a:t>
            </a:r>
          </a:p>
          <a:p>
            <a:pPr marL="457200" lvl="1" indent="0">
              <a:buNone/>
            </a:pPr>
            <a:r>
              <a:rPr lang="en-US" dirty="0"/>
              <a:t>C. Immediate-release morphine</a:t>
            </a:r>
          </a:p>
          <a:p>
            <a:pPr marL="457200" lvl="1" indent="0">
              <a:buNone/>
            </a:pPr>
            <a:r>
              <a:rPr lang="en-US" dirty="0"/>
              <a:t>D. Immediate-release tramadol</a:t>
            </a:r>
          </a:p>
          <a:p>
            <a:endParaRPr lang="en-US" dirty="0"/>
          </a:p>
        </p:txBody>
      </p:sp>
    </p:spTree>
    <p:extLst>
      <p:ext uri="{BB962C8B-B14F-4D97-AF65-F5344CB8AC3E}">
        <p14:creationId xmlns:p14="http://schemas.microsoft.com/office/powerpoint/2010/main" val="418780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B1E1-97BC-AEAF-7653-EB9744E0BC92}"/>
              </a:ext>
            </a:extLst>
          </p:cNvPr>
          <p:cNvSpPr>
            <a:spLocks noGrp="1"/>
          </p:cNvSpPr>
          <p:nvPr>
            <p:ph type="title"/>
          </p:nvPr>
        </p:nvSpPr>
        <p:spPr/>
        <p:txBody>
          <a:bodyPr/>
          <a:lstStyle/>
          <a:p>
            <a:r>
              <a:rPr lang="en-US" dirty="0"/>
              <a:t>Treat pain in a patient with advanced illness and kidney disease</a:t>
            </a:r>
          </a:p>
        </p:txBody>
      </p:sp>
      <p:sp>
        <p:nvSpPr>
          <p:cNvPr id="4" name="Content Placeholder 3">
            <a:extLst>
              <a:ext uri="{FF2B5EF4-FFF2-40B4-BE49-F238E27FC236}">
                <a16:creationId xmlns:a16="http://schemas.microsoft.com/office/drawing/2014/main" id="{4537589A-0885-EE5C-6416-A5118C5146B1}"/>
              </a:ext>
            </a:extLst>
          </p:cNvPr>
          <p:cNvSpPr>
            <a:spLocks noGrp="1"/>
          </p:cNvSpPr>
          <p:nvPr>
            <p:ph sz="half" idx="1"/>
          </p:nvPr>
        </p:nvSpPr>
        <p:spPr/>
        <p:txBody>
          <a:bodyPr>
            <a:normAutofit/>
          </a:bodyPr>
          <a:lstStyle/>
          <a:p>
            <a:r>
              <a:rPr lang="en-US" sz="2400" dirty="0"/>
              <a:t>When opioids are used for chronic pain, initiating treatment with a short-acting or immediate-release preparation, rather than a long-acting preparation, is preferred; allows for accurate determination of opioid requirements and reduces overdose risk</a:t>
            </a:r>
          </a:p>
          <a:p>
            <a:endParaRPr lang="en-US" dirty="0"/>
          </a:p>
        </p:txBody>
      </p:sp>
      <p:sp>
        <p:nvSpPr>
          <p:cNvPr id="5" name="Content Placeholder 4">
            <a:extLst>
              <a:ext uri="{FF2B5EF4-FFF2-40B4-BE49-F238E27FC236}">
                <a16:creationId xmlns:a16="http://schemas.microsoft.com/office/drawing/2014/main" id="{24566A13-EFFF-BB2E-BFAF-F129E1BB9B34}"/>
              </a:ext>
            </a:extLst>
          </p:cNvPr>
          <p:cNvSpPr>
            <a:spLocks noGrp="1"/>
          </p:cNvSpPr>
          <p:nvPr>
            <p:ph sz="half" idx="2"/>
          </p:nvPr>
        </p:nvSpPr>
        <p:spPr/>
        <p:txBody>
          <a:bodyPr>
            <a:normAutofit/>
          </a:bodyPr>
          <a:lstStyle/>
          <a:p>
            <a:r>
              <a:rPr lang="en-US" sz="2400" dirty="0"/>
              <a:t>Other answers:</a:t>
            </a:r>
          </a:p>
          <a:p>
            <a:pPr lvl="1"/>
            <a:r>
              <a:rPr lang="en-US" sz="2000" dirty="0"/>
              <a:t>A; should not start off with long-acting formulations</a:t>
            </a:r>
          </a:p>
          <a:p>
            <a:pPr lvl="1"/>
            <a:r>
              <a:rPr lang="en-US" sz="2000" dirty="0"/>
              <a:t>C; morphine not recommended in patients with kidney disease, as metabolites may accumulate quickly leading to CNS and respiratory depression</a:t>
            </a:r>
          </a:p>
          <a:p>
            <a:pPr lvl="1"/>
            <a:r>
              <a:rPr lang="en-US" sz="2000" dirty="0"/>
              <a:t>D; tramadol has marginal effectiveness, significant DDIs (esp. serotonergic meds), and wide variations in hepatic metabolism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96271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F4B4-70E0-E565-AB7B-2FABBDD990F4}"/>
              </a:ext>
            </a:extLst>
          </p:cNvPr>
          <p:cNvSpPr>
            <a:spLocks noGrp="1"/>
          </p:cNvSpPr>
          <p:nvPr>
            <p:ph type="title"/>
          </p:nvPr>
        </p:nvSpPr>
        <p:spPr/>
        <p:txBody>
          <a:bodyPr/>
          <a:lstStyle/>
          <a:p>
            <a:r>
              <a:rPr lang="en-US" dirty="0"/>
              <a:t>Opioid Dosing</a:t>
            </a:r>
          </a:p>
        </p:txBody>
      </p:sp>
      <p:sp>
        <p:nvSpPr>
          <p:cNvPr id="3" name="Content Placeholder 2">
            <a:extLst>
              <a:ext uri="{FF2B5EF4-FFF2-40B4-BE49-F238E27FC236}">
                <a16:creationId xmlns:a16="http://schemas.microsoft.com/office/drawing/2014/main" id="{D508951A-D284-7004-6307-A7A72C57B63F}"/>
              </a:ext>
            </a:extLst>
          </p:cNvPr>
          <p:cNvSpPr>
            <a:spLocks noGrp="1"/>
          </p:cNvSpPr>
          <p:nvPr>
            <p:ph idx="1"/>
          </p:nvPr>
        </p:nvSpPr>
        <p:spPr/>
        <p:txBody>
          <a:bodyPr/>
          <a:lstStyle/>
          <a:p>
            <a:endParaRPr lang="en-US"/>
          </a:p>
        </p:txBody>
      </p:sp>
      <p:pic>
        <p:nvPicPr>
          <p:cNvPr id="20482" name="Picture 2" descr="Table 2. Starting doses and equianalgesic doses of common opioids&#10;*Half this dose should be used in renal or liver dysfunction and in the elderly.&#10; Preferred in renal dysfunction.&#10;SOURCES: Adapted from Assessment and treatment of physical pain associated with life-limiting illness. Hospice and Palliative Care Training for Physicians: UNIPAC. Vol 3. 3rd ed. Glenview, IL: American Academy of Hospice and Palliative Medicine; 2008, and Evidence-based standards for cancer pain management. J Clin Oncol. 2008;26(23):3879-3885.&#10;">
            <a:extLst>
              <a:ext uri="{FF2B5EF4-FFF2-40B4-BE49-F238E27FC236}">
                <a16:creationId xmlns:a16="http://schemas.microsoft.com/office/drawing/2014/main" id="{96B1C92D-BD7A-3A7D-D7F1-2719F97C6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67" y="1825625"/>
            <a:ext cx="9748824"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8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686E-FF41-EDE0-6A3D-839882AA961A}"/>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8160E4BB-97EA-7F7B-C0A1-9A67750AD501}"/>
              </a:ext>
            </a:extLst>
          </p:cNvPr>
          <p:cNvSpPr>
            <a:spLocks noGrp="1"/>
          </p:cNvSpPr>
          <p:nvPr>
            <p:ph idx="1"/>
          </p:nvPr>
        </p:nvSpPr>
        <p:spPr>
          <a:xfrm>
            <a:off x="838200" y="1825625"/>
            <a:ext cx="10515600" cy="4795308"/>
          </a:xfrm>
        </p:spPr>
        <p:txBody>
          <a:bodyPr>
            <a:normAutofit fontScale="47500" lnSpcReduction="20000"/>
          </a:bodyPr>
          <a:lstStyle/>
          <a:p>
            <a:pPr marL="0" indent="0">
              <a:buNone/>
            </a:pPr>
            <a:r>
              <a:rPr lang="en-US" sz="4000" dirty="0"/>
              <a:t>A 76-year-old woman is evaluated after </a:t>
            </a:r>
            <a:r>
              <a:rPr lang="en-US" sz="4000" dirty="0">
                <a:solidFill>
                  <a:srgbClr val="C00000"/>
                </a:solidFill>
              </a:rPr>
              <a:t>two episodes of syncope </a:t>
            </a:r>
            <a:r>
              <a:rPr lang="en-US" sz="4000" dirty="0"/>
              <a:t>over the past month. </a:t>
            </a:r>
            <a:r>
              <a:rPr lang="en-US" sz="4000" dirty="0">
                <a:solidFill>
                  <a:srgbClr val="C00000"/>
                </a:solidFill>
              </a:rPr>
              <a:t>Both episodes occurred while seated and were preceded by lightheadedness</a:t>
            </a:r>
            <a:r>
              <a:rPr lang="en-US" sz="4000" dirty="0"/>
              <a:t>. She denies chest pain, palpitations, or dyspnea.</a:t>
            </a:r>
          </a:p>
          <a:p>
            <a:pPr marL="0" indent="0">
              <a:buNone/>
            </a:pPr>
            <a:r>
              <a:rPr lang="en-US" sz="4000" dirty="0"/>
              <a:t>Medical history is significant for hypertension and hyperlipidemia.</a:t>
            </a:r>
          </a:p>
          <a:p>
            <a:pPr marL="0" indent="0">
              <a:buNone/>
            </a:pPr>
            <a:r>
              <a:rPr lang="en-US" sz="4000" dirty="0">
                <a:solidFill>
                  <a:srgbClr val="C00000"/>
                </a:solidFill>
              </a:rPr>
              <a:t>Medications include lisinopril and atorvastatin</a:t>
            </a:r>
            <a:r>
              <a:rPr lang="en-US" sz="4000" dirty="0"/>
              <a:t>.</a:t>
            </a:r>
          </a:p>
          <a:p>
            <a:pPr marL="0" indent="0">
              <a:buNone/>
            </a:pPr>
            <a:r>
              <a:rPr lang="en-US" sz="4000" dirty="0"/>
              <a:t>Physical examination is normal. Orthostatic vital signs are negative.</a:t>
            </a:r>
          </a:p>
          <a:p>
            <a:pPr marL="0" indent="0">
              <a:buNone/>
            </a:pPr>
            <a:r>
              <a:rPr lang="en-US" sz="4000" dirty="0"/>
              <a:t>Laboratory studies, including CBC, CMP, and TSH, are normal.</a:t>
            </a:r>
          </a:p>
          <a:p>
            <a:pPr marL="0" indent="0">
              <a:buNone/>
            </a:pPr>
            <a:r>
              <a:rPr lang="en-US" sz="4000" dirty="0"/>
              <a:t>ECG shows sinus bradycardia at 48/min.</a:t>
            </a:r>
            <a:r>
              <a:rPr lang="en-US" sz="4000" dirty="0">
                <a:effectLst/>
              </a:rPr>
              <a:t> </a:t>
            </a:r>
          </a:p>
          <a:p>
            <a:pPr marL="0" indent="0">
              <a:buNone/>
            </a:pPr>
            <a:r>
              <a:rPr lang="en-US" sz="4000" dirty="0">
                <a:solidFill>
                  <a:srgbClr val="C00000"/>
                </a:solidFill>
              </a:rPr>
              <a:t>A 14-day ambulatory monitor demonstrates multiple sinus pauses lasting up to 5.8 seconds that correlate with episodes of dizziness documented in the patient's symptom diary</a:t>
            </a:r>
            <a:r>
              <a:rPr lang="en-US" sz="4000" dirty="0"/>
              <a:t>.</a:t>
            </a:r>
          </a:p>
          <a:p>
            <a:pPr marL="0" indent="0">
              <a:buNone/>
            </a:pPr>
            <a:r>
              <a:rPr lang="en-US" sz="4000" dirty="0"/>
              <a:t>What is the most appropriate next step in management?</a:t>
            </a:r>
            <a:br>
              <a:rPr lang="en-US" sz="3800" dirty="0"/>
            </a:br>
            <a:br>
              <a:rPr lang="en-US" sz="3800" dirty="0"/>
            </a:br>
            <a:r>
              <a:rPr lang="en-US" sz="3800" dirty="0"/>
              <a:t>	</a:t>
            </a:r>
            <a:r>
              <a:rPr lang="en-US" sz="3600" dirty="0"/>
              <a:t>A. Begin metoprolol therapy</a:t>
            </a:r>
            <a:br>
              <a:rPr lang="en-US" sz="3600" dirty="0"/>
            </a:br>
            <a:r>
              <a:rPr lang="en-US" sz="3600" dirty="0"/>
              <a:t>	B. Implant a permanent pacemaker</a:t>
            </a:r>
            <a:br>
              <a:rPr lang="en-US" sz="3600" dirty="0"/>
            </a:br>
            <a:r>
              <a:rPr lang="en-US" sz="3600" dirty="0"/>
              <a:t>	C. Perform tilt-table testing</a:t>
            </a:r>
            <a:br>
              <a:rPr lang="en-US" sz="3600" dirty="0"/>
            </a:br>
            <a:r>
              <a:rPr lang="en-US" sz="3600" dirty="0"/>
              <a:t>	D. Refer for catheter ablation</a:t>
            </a:r>
            <a:br>
              <a:rPr lang="en-US" sz="3600" dirty="0"/>
            </a:br>
            <a:r>
              <a:rPr lang="en-US" sz="3600" dirty="0"/>
              <a:t>	E. Repeat ambulatory monitoring in 6 months</a:t>
            </a:r>
            <a:br>
              <a:rPr lang="en-US" sz="3600" dirty="0"/>
            </a:br>
            <a:endParaRPr lang="en-US" sz="3600" dirty="0"/>
          </a:p>
        </p:txBody>
      </p:sp>
    </p:spTree>
    <p:extLst>
      <p:ext uri="{BB962C8B-B14F-4D97-AF65-F5344CB8AC3E}">
        <p14:creationId xmlns:p14="http://schemas.microsoft.com/office/powerpoint/2010/main" val="313273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ABFA-7FF3-1AAC-D15F-32DE6D243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C871D-EC2F-1D2D-11F4-7598E508C4EC}"/>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75641C9B-9F4C-4248-C663-73DEDF418B37}"/>
              </a:ext>
            </a:extLst>
          </p:cNvPr>
          <p:cNvSpPr>
            <a:spLocks noGrp="1"/>
          </p:cNvSpPr>
          <p:nvPr>
            <p:ph idx="1"/>
          </p:nvPr>
        </p:nvSpPr>
        <p:spPr>
          <a:xfrm>
            <a:off x="838200" y="1825625"/>
            <a:ext cx="10515600" cy="4795308"/>
          </a:xfrm>
        </p:spPr>
        <p:txBody>
          <a:bodyPr>
            <a:normAutofit fontScale="47500" lnSpcReduction="20000"/>
          </a:bodyPr>
          <a:lstStyle/>
          <a:p>
            <a:pPr marL="0" indent="0">
              <a:buNone/>
            </a:pPr>
            <a:r>
              <a:rPr lang="en-US" sz="4000" dirty="0"/>
              <a:t>A 76-year-old woman is evaluated after two episodes of syncope over the past month. Both episodes occurred while seated and were preceded by lightheadedness. She denies chest pain, palpitations, or dyspnea.</a:t>
            </a:r>
          </a:p>
          <a:p>
            <a:pPr marL="0" indent="0">
              <a:buNone/>
            </a:pPr>
            <a:r>
              <a:rPr lang="en-US" sz="4000" dirty="0"/>
              <a:t>Medical history is significant for hypertension and hyperlipidemia.</a:t>
            </a:r>
          </a:p>
          <a:p>
            <a:pPr marL="0" indent="0">
              <a:buNone/>
            </a:pPr>
            <a:r>
              <a:rPr lang="en-US" sz="4000" dirty="0"/>
              <a:t>Medications include lisinopril and atorvastatin.</a:t>
            </a:r>
          </a:p>
          <a:p>
            <a:pPr marL="0" indent="0">
              <a:buNone/>
            </a:pPr>
            <a:r>
              <a:rPr lang="en-US" sz="4000" dirty="0"/>
              <a:t>Physical examination is normal. Orthostatic vital signs are negative.</a:t>
            </a:r>
          </a:p>
          <a:p>
            <a:pPr marL="0" indent="0">
              <a:buNone/>
            </a:pPr>
            <a:r>
              <a:rPr lang="en-US" sz="4000" dirty="0"/>
              <a:t>Laboratory studies, including CBC, CMP, and TSH, are normal.</a:t>
            </a:r>
          </a:p>
          <a:p>
            <a:pPr marL="0" indent="0">
              <a:buNone/>
            </a:pPr>
            <a:r>
              <a:rPr lang="en-US" sz="4000" dirty="0"/>
              <a:t>ECG shows sinus bradycardia at 48/min.</a:t>
            </a:r>
            <a:r>
              <a:rPr lang="en-US" sz="4000" dirty="0">
                <a:effectLst/>
              </a:rPr>
              <a:t> </a:t>
            </a:r>
          </a:p>
          <a:p>
            <a:pPr marL="0" indent="0">
              <a:buNone/>
            </a:pPr>
            <a:r>
              <a:rPr lang="en-US" sz="4000" dirty="0"/>
              <a:t>A 14-day ambulatory monitor demonstrates multiple sinus pauses lasting up to 5.8 seconds that correlate with episodes of dizziness documented in the patient's symptom diary.</a:t>
            </a:r>
          </a:p>
          <a:p>
            <a:pPr marL="0" indent="0">
              <a:buNone/>
            </a:pPr>
            <a:r>
              <a:rPr lang="en-US" sz="4000" dirty="0"/>
              <a:t>What is the most appropriate next step in management?</a:t>
            </a:r>
            <a:br>
              <a:rPr lang="en-US" sz="3800" dirty="0"/>
            </a:br>
            <a:br>
              <a:rPr lang="en-US" sz="3800" dirty="0"/>
            </a:br>
            <a:r>
              <a:rPr lang="en-US" sz="3800" dirty="0"/>
              <a:t>	</a:t>
            </a:r>
            <a:r>
              <a:rPr lang="en-US" sz="3600" dirty="0"/>
              <a:t>A. Begin metoprolol therapy</a:t>
            </a:r>
            <a:br>
              <a:rPr lang="en-US" sz="3600" dirty="0"/>
            </a:br>
            <a:r>
              <a:rPr lang="en-US" sz="3600" dirty="0"/>
              <a:t>	</a:t>
            </a:r>
            <a:r>
              <a:rPr lang="en-US" sz="3600" b="1" dirty="0">
                <a:solidFill>
                  <a:schemeClr val="accent6"/>
                </a:solidFill>
              </a:rPr>
              <a:t>B. Implant a permanent pacemaker</a:t>
            </a:r>
            <a:br>
              <a:rPr lang="en-US" sz="3600" dirty="0"/>
            </a:br>
            <a:r>
              <a:rPr lang="en-US" sz="3600" dirty="0"/>
              <a:t>	C. Perform tilt-table testing</a:t>
            </a:r>
            <a:br>
              <a:rPr lang="en-US" sz="3600" dirty="0"/>
            </a:br>
            <a:r>
              <a:rPr lang="en-US" sz="3600" dirty="0"/>
              <a:t>	D. Refer for catheter ablation</a:t>
            </a:r>
            <a:br>
              <a:rPr lang="en-US" sz="3600" dirty="0"/>
            </a:br>
            <a:r>
              <a:rPr lang="en-US" sz="3600" dirty="0"/>
              <a:t>	E. Repeat ambulatory monitoring in 6 months</a:t>
            </a:r>
            <a:br>
              <a:rPr lang="en-US" sz="3600" dirty="0"/>
            </a:br>
            <a:endParaRPr lang="en-US" sz="3600" dirty="0"/>
          </a:p>
        </p:txBody>
      </p:sp>
    </p:spTree>
    <p:extLst>
      <p:ext uri="{BB962C8B-B14F-4D97-AF65-F5344CB8AC3E}">
        <p14:creationId xmlns:p14="http://schemas.microsoft.com/office/powerpoint/2010/main" val="30156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06CE6-E533-CEB9-95A2-B9E6A80488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3588D6-C462-4CEE-206B-CF0BB44F6FA9}"/>
              </a:ext>
            </a:extLst>
          </p:cNvPr>
          <p:cNvSpPr>
            <a:spLocks noGrp="1"/>
          </p:cNvSpPr>
          <p:nvPr>
            <p:ph type="title"/>
          </p:nvPr>
        </p:nvSpPr>
        <p:spPr/>
        <p:txBody>
          <a:bodyPr/>
          <a:lstStyle/>
          <a:p>
            <a:r>
              <a:rPr lang="en-US" dirty="0"/>
              <a:t>Question 1</a:t>
            </a:r>
          </a:p>
        </p:txBody>
      </p:sp>
      <p:sp>
        <p:nvSpPr>
          <p:cNvPr id="6" name="Rectangle 1">
            <a:extLst>
              <a:ext uri="{FF2B5EF4-FFF2-40B4-BE49-F238E27FC236}">
                <a16:creationId xmlns:a16="http://schemas.microsoft.com/office/drawing/2014/main" id="{238FF749-E2E9-CAF5-5D21-557C6AA61F2F}"/>
              </a:ext>
            </a:extLst>
          </p:cNvPr>
          <p:cNvSpPr>
            <a:spLocks noGrp="1" noChangeArrowheads="1"/>
          </p:cNvSpPr>
          <p:nvPr>
            <p:ph idx="1"/>
          </p:nvPr>
        </p:nvSpPr>
        <p:spPr bwMode="auto">
          <a:xfrm>
            <a:off x="838200" y="2016136"/>
            <a:ext cx="107249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52-year-old patient is evaluated to discuss recent screening colonoscopy findings.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and other findings are normal.</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One week ago, colonoscopy </a:t>
            </a:r>
            <a:r>
              <a:rPr kumimoji="0" lang="en-US" altLang="en-US" sz="1800" b="0" i="0" u="none" strike="noStrike" cap="none" normalizeH="0" baseline="0" dirty="0">
                <a:ln>
                  <a:noFill/>
                </a:ln>
                <a:effectLst/>
                <a:latin typeface="Arial" panose="020B0604020202020204" pitchFamily="34" charset="0"/>
                <a:cs typeface="Arial" panose="020B0604020202020204" pitchFamily="34" charset="0"/>
              </a:rPr>
              <a:t>showed eight tubular adenomas that ranged between 3 mm and 6 mm in size. Polyps were sessile and were removed completely. Colonoscopy bowel preparation and withdrawal time were adequate.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management?</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Colonoscopy in 1 year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a:ln>
                  <a:noFill/>
                </a:ln>
                <a:solidFill>
                  <a:schemeClr val="accent6"/>
                </a:solidFill>
                <a:effectLst/>
                <a:latin typeface="Arial" panose="020B0604020202020204" pitchFamily="34" charset="0"/>
                <a:cs typeface="Arial" panose="020B0604020202020204" pitchFamily="34" charset="0"/>
              </a:rPr>
              <a:t>B. Colonoscopy in 3 years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 Colonoscopy in 5 years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 Multitarget stool DNA testing in 1 year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 Multitarget stool DNA testing in 3 years</a:t>
            </a:r>
          </a:p>
        </p:txBody>
      </p:sp>
    </p:spTree>
    <p:extLst>
      <p:ext uri="{BB962C8B-B14F-4D97-AF65-F5344CB8AC3E}">
        <p14:creationId xmlns:p14="http://schemas.microsoft.com/office/powerpoint/2010/main" val="1472647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5904-6117-0CCA-38C9-6C91744384CB}"/>
              </a:ext>
            </a:extLst>
          </p:cNvPr>
          <p:cNvSpPr>
            <a:spLocks noGrp="1"/>
          </p:cNvSpPr>
          <p:nvPr>
            <p:ph type="title"/>
          </p:nvPr>
        </p:nvSpPr>
        <p:spPr>
          <a:xfrm>
            <a:off x="838200" y="681037"/>
            <a:ext cx="10515600" cy="1325563"/>
          </a:xfrm>
        </p:spPr>
        <p:txBody>
          <a:bodyPr>
            <a:normAutofit fontScale="90000"/>
          </a:bodyPr>
          <a:lstStyle/>
          <a:p>
            <a:r>
              <a:rPr lang="en-US" sz="2700" dirty="0"/>
              <a:t>2018 ACC/AHA/HRS Guideline on the Evaluation and Management of Patients With Bradycardia and Cardiac Conduction Delay: A Report of the American College of Cardiology/American Heart Association Task Force on Clinical Practice Guidelines and the Heart Rhythm Society</a:t>
            </a:r>
            <a:br>
              <a:rPr lang="en-US" b="1" dirty="0"/>
            </a:br>
            <a:endParaRPr lang="en-US" dirty="0"/>
          </a:p>
        </p:txBody>
      </p:sp>
      <p:sp>
        <p:nvSpPr>
          <p:cNvPr id="3" name="Content Placeholder 2">
            <a:extLst>
              <a:ext uri="{FF2B5EF4-FFF2-40B4-BE49-F238E27FC236}">
                <a16:creationId xmlns:a16="http://schemas.microsoft.com/office/drawing/2014/main" id="{F54BF8FB-405E-93E6-41A6-46FA18FDA895}"/>
              </a:ext>
            </a:extLst>
          </p:cNvPr>
          <p:cNvSpPr>
            <a:spLocks noGrp="1"/>
          </p:cNvSpPr>
          <p:nvPr>
            <p:ph idx="1"/>
          </p:nvPr>
        </p:nvSpPr>
        <p:spPr/>
        <p:txBody>
          <a:bodyPr>
            <a:normAutofit/>
          </a:bodyPr>
          <a:lstStyle/>
          <a:p>
            <a:r>
              <a:rPr lang="en-US" sz="2400" dirty="0"/>
              <a:t>In sinus node dysfunction, there is no established minimum heart rate or pause duration where permanent pacing is recommended. Establishing temporal correlation between symptoms and bradycardia is important when determining whether permanent pacing is needed.</a:t>
            </a:r>
          </a:p>
        </p:txBody>
      </p:sp>
    </p:spTree>
    <p:extLst>
      <p:ext uri="{BB962C8B-B14F-4D97-AF65-F5344CB8AC3E}">
        <p14:creationId xmlns:p14="http://schemas.microsoft.com/office/powerpoint/2010/main" val="703481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2D46-8787-6D99-460A-517E76AB6E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DC3ECA-50CF-926B-82BD-A68D10021946}"/>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996BB862-5843-ECBE-B801-544B0A0A22F8}"/>
              </a:ext>
            </a:extLst>
          </p:cNvPr>
          <p:cNvPicPr>
            <a:picLocks noChangeAspect="1"/>
          </p:cNvPicPr>
          <p:nvPr/>
        </p:nvPicPr>
        <p:blipFill>
          <a:blip r:embed="rId2"/>
          <a:stretch>
            <a:fillRect/>
          </a:stretch>
        </p:blipFill>
        <p:spPr>
          <a:xfrm>
            <a:off x="3143849" y="220133"/>
            <a:ext cx="5904302" cy="6637867"/>
          </a:xfrm>
          <a:prstGeom prst="rect">
            <a:avLst/>
          </a:prstGeom>
          <a:ln w="19050">
            <a:solidFill>
              <a:schemeClr val="tx1"/>
            </a:solidFill>
          </a:ln>
        </p:spPr>
      </p:pic>
    </p:spTree>
    <p:extLst>
      <p:ext uri="{BB962C8B-B14F-4D97-AF65-F5344CB8AC3E}">
        <p14:creationId xmlns:p14="http://schemas.microsoft.com/office/powerpoint/2010/main" val="102221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3482-9A03-CBFC-A156-C3113E7193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EA7496-2FD9-7589-4774-CAEF1A3D650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EAC82A6-77E6-6608-AF6D-05E22B6713FC}"/>
              </a:ext>
            </a:extLst>
          </p:cNvPr>
          <p:cNvPicPr>
            <a:picLocks noChangeAspect="1"/>
          </p:cNvPicPr>
          <p:nvPr/>
        </p:nvPicPr>
        <p:blipFill>
          <a:blip r:embed="rId3"/>
          <a:srcRect l="3091" t="57531" r="2268"/>
          <a:stretch>
            <a:fillRect/>
          </a:stretch>
        </p:blipFill>
        <p:spPr>
          <a:xfrm>
            <a:off x="6284468" y="2039409"/>
            <a:ext cx="5771054" cy="3923770"/>
          </a:xfrm>
          <a:prstGeom prst="rect">
            <a:avLst/>
          </a:prstGeom>
        </p:spPr>
      </p:pic>
      <p:pic>
        <p:nvPicPr>
          <p:cNvPr id="5" name="Picture 4">
            <a:extLst>
              <a:ext uri="{FF2B5EF4-FFF2-40B4-BE49-F238E27FC236}">
                <a16:creationId xmlns:a16="http://schemas.microsoft.com/office/drawing/2014/main" id="{F196E29C-243D-9C84-81D5-E9DE06EC4AC0}"/>
              </a:ext>
            </a:extLst>
          </p:cNvPr>
          <p:cNvPicPr>
            <a:picLocks noChangeAspect="1"/>
          </p:cNvPicPr>
          <p:nvPr/>
        </p:nvPicPr>
        <p:blipFill>
          <a:blip r:embed="rId3"/>
          <a:srcRect b="41975"/>
          <a:stretch>
            <a:fillRect/>
          </a:stretch>
        </p:blipFill>
        <p:spPr>
          <a:xfrm>
            <a:off x="0" y="621769"/>
            <a:ext cx="6403001" cy="5629275"/>
          </a:xfrm>
          <a:prstGeom prst="rect">
            <a:avLst/>
          </a:prstGeom>
        </p:spPr>
      </p:pic>
    </p:spTree>
    <p:extLst>
      <p:ext uri="{BB962C8B-B14F-4D97-AF65-F5344CB8AC3E}">
        <p14:creationId xmlns:p14="http://schemas.microsoft.com/office/powerpoint/2010/main" val="3751171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E0632F3-EC38-B424-BFFE-4FFF5E1A469A}"/>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13CDFCDB-1B06-5641-A269-D9E6A4C302D5}"/>
              </a:ext>
            </a:extLst>
          </p:cNvPr>
          <p:cNvSpPr>
            <a:spLocks noGrp="1"/>
          </p:cNvSpPr>
          <p:nvPr>
            <p:ph sz="half" idx="1"/>
          </p:nvPr>
        </p:nvSpPr>
        <p:spPr/>
        <p:txBody>
          <a:bodyPr>
            <a:normAutofit fontScale="47500" lnSpcReduction="20000"/>
          </a:bodyPr>
          <a:lstStyle/>
          <a:p>
            <a:pPr marL="0" indent="0">
              <a:buNone/>
            </a:pPr>
            <a:r>
              <a:rPr lang="en-US" sz="3300" dirty="0"/>
              <a:t>A 48-year-old patient is evaluated for </a:t>
            </a:r>
            <a:r>
              <a:rPr lang="en-US" sz="3300" dirty="0">
                <a:solidFill>
                  <a:srgbClr val="C00000"/>
                </a:solidFill>
              </a:rPr>
              <a:t>fatigue and generalized itching that worsens after showering</a:t>
            </a:r>
            <a:r>
              <a:rPr lang="en-US" sz="3300" dirty="0"/>
              <a:t>. They are otherwise healthy and take no medications.</a:t>
            </a:r>
          </a:p>
          <a:p>
            <a:pPr marL="0" indent="0">
              <a:buNone/>
            </a:pPr>
            <a:r>
              <a:rPr lang="en-US" sz="3300" dirty="0"/>
              <a:t>On physical examination, vital signs are normal. The spleen tip is palpable 1 cm below the left costal margin.</a:t>
            </a:r>
          </a:p>
          <a:p>
            <a:pPr marL="0" indent="0">
              <a:buNone/>
            </a:pPr>
            <a:r>
              <a:rPr lang="en-US" sz="3300" dirty="0"/>
              <a:t>Labs:</a:t>
            </a:r>
          </a:p>
          <a:p>
            <a:endParaRPr lang="en-US" dirty="0"/>
          </a:p>
          <a:p>
            <a:endParaRPr lang="en-US" dirty="0"/>
          </a:p>
          <a:p>
            <a:endParaRPr lang="en-US" dirty="0"/>
          </a:p>
          <a:p>
            <a:endParaRPr lang="en-US" sz="2000" dirty="0"/>
          </a:p>
          <a:p>
            <a:endParaRPr lang="en-US" sz="2000" dirty="0"/>
          </a:p>
          <a:p>
            <a:endParaRPr lang="en-US" sz="2000" dirty="0"/>
          </a:p>
          <a:p>
            <a:endParaRPr lang="en-US" sz="2000" dirty="0"/>
          </a:p>
          <a:p>
            <a:endParaRPr lang="en-US" sz="2000" dirty="0"/>
          </a:p>
          <a:p>
            <a:pPr marL="0" indent="0">
              <a:buNone/>
            </a:pPr>
            <a:endParaRPr lang="en-US" sz="3300" dirty="0"/>
          </a:p>
          <a:p>
            <a:pPr marL="0" indent="0">
              <a:buNone/>
            </a:pPr>
            <a:r>
              <a:rPr lang="en-US" sz="3300" dirty="0">
                <a:solidFill>
                  <a:srgbClr val="C00000"/>
                </a:solidFill>
              </a:rPr>
              <a:t>Genetic testing is positive for the JAK2 V617F mutation</a:t>
            </a:r>
            <a:r>
              <a:rPr lang="en-US" sz="3300" dirty="0"/>
              <a:t>.</a:t>
            </a:r>
          </a:p>
          <a:p>
            <a:endParaRPr lang="en-US" dirty="0"/>
          </a:p>
          <a:p>
            <a:endParaRPr lang="en-US" dirty="0"/>
          </a:p>
          <a:p>
            <a:endParaRPr lang="en-US" dirty="0"/>
          </a:p>
          <a:p>
            <a:endParaRPr lang="en-US" dirty="0"/>
          </a:p>
        </p:txBody>
      </p:sp>
      <p:sp>
        <p:nvSpPr>
          <p:cNvPr id="13" name="Content Placeholder 12">
            <a:extLst>
              <a:ext uri="{FF2B5EF4-FFF2-40B4-BE49-F238E27FC236}">
                <a16:creationId xmlns:a16="http://schemas.microsoft.com/office/drawing/2014/main" id="{26F49600-ACCF-5462-5D51-7E9F0A21630D}"/>
              </a:ext>
            </a:extLst>
          </p:cNvPr>
          <p:cNvSpPr>
            <a:spLocks noGrp="1"/>
          </p:cNvSpPr>
          <p:nvPr>
            <p:ph sz="half" idx="2"/>
          </p:nvPr>
        </p:nvSpPr>
        <p:spPr/>
        <p:txBody>
          <a:bodyPr>
            <a:normAutofit fontScale="47500" lnSpcReduction="20000"/>
          </a:bodyPr>
          <a:lstStyle/>
          <a:p>
            <a:pPr marL="0" indent="0">
              <a:buNone/>
            </a:pPr>
            <a:r>
              <a:rPr lang="en-US" sz="4000" dirty="0"/>
              <a:t>In addition to daily aspirin, which of the following is the most appropriate treatment?</a:t>
            </a:r>
          </a:p>
          <a:p>
            <a:endParaRPr lang="en-US" sz="4000" dirty="0"/>
          </a:p>
          <a:p>
            <a:pPr marL="1200150" lvl="1" indent="-742950">
              <a:buAutoNum type="alphaUcPeriod"/>
            </a:pPr>
            <a:r>
              <a:rPr lang="en-US" sz="3300" dirty="0"/>
              <a:t>Allogeneic hematopoietic stem cell transplantation</a:t>
            </a:r>
          </a:p>
          <a:p>
            <a:pPr marL="1200150" lvl="1" indent="-742950">
              <a:buAutoNum type="alphaUcPeriod"/>
            </a:pPr>
            <a:r>
              <a:rPr lang="en-US" sz="3300" dirty="0"/>
              <a:t>Hydroxyurea</a:t>
            </a:r>
          </a:p>
          <a:p>
            <a:pPr marL="1200150" lvl="1" indent="-742950">
              <a:buAutoNum type="alphaUcPeriod"/>
            </a:pPr>
            <a:r>
              <a:rPr lang="en-US" sz="3300" dirty="0"/>
              <a:t>Phlebotomy</a:t>
            </a:r>
          </a:p>
          <a:p>
            <a:pPr marL="1200150" lvl="1" indent="-742950">
              <a:buAutoNum type="alphaUcPeriod"/>
            </a:pPr>
            <a:r>
              <a:rPr lang="en-US" sz="3300" dirty="0"/>
              <a:t>Ruxolitinib</a:t>
            </a:r>
          </a:p>
          <a:p>
            <a:endParaRPr lang="en-US" dirty="0"/>
          </a:p>
        </p:txBody>
      </p:sp>
      <p:graphicFrame>
        <p:nvGraphicFramePr>
          <p:cNvPr id="6" name="Table 5">
            <a:extLst>
              <a:ext uri="{FF2B5EF4-FFF2-40B4-BE49-F238E27FC236}">
                <a16:creationId xmlns:a16="http://schemas.microsoft.com/office/drawing/2014/main" id="{C013C49B-DA13-E0CC-960A-A9FBA15900CB}"/>
              </a:ext>
            </a:extLst>
          </p:cNvPr>
          <p:cNvGraphicFramePr>
            <a:graphicFrameLocks noGrp="1"/>
          </p:cNvGraphicFramePr>
          <p:nvPr>
            <p:extLst>
              <p:ext uri="{D42A27DB-BD31-4B8C-83A1-F6EECF244321}">
                <p14:modId xmlns:p14="http://schemas.microsoft.com/office/powerpoint/2010/main" val="1470381524"/>
              </p:ext>
            </p:extLst>
          </p:nvPr>
        </p:nvGraphicFramePr>
        <p:xfrm>
          <a:off x="990599" y="3564466"/>
          <a:ext cx="5181601" cy="1572048"/>
        </p:xfrm>
        <a:graphic>
          <a:graphicData uri="http://schemas.openxmlformats.org/drawingml/2006/table">
            <a:tbl>
              <a:tblPr/>
              <a:tblGrid>
                <a:gridCol w="1547654">
                  <a:extLst>
                    <a:ext uri="{9D8B030D-6E8A-4147-A177-3AD203B41FA5}">
                      <a16:colId xmlns:a16="http://schemas.microsoft.com/office/drawing/2014/main" val="1697331927"/>
                    </a:ext>
                  </a:extLst>
                </a:gridCol>
                <a:gridCol w="2448614">
                  <a:extLst>
                    <a:ext uri="{9D8B030D-6E8A-4147-A177-3AD203B41FA5}">
                      <a16:colId xmlns:a16="http://schemas.microsoft.com/office/drawing/2014/main" val="4262805973"/>
                    </a:ext>
                  </a:extLst>
                </a:gridCol>
                <a:gridCol w="1185333">
                  <a:extLst>
                    <a:ext uri="{9D8B030D-6E8A-4147-A177-3AD203B41FA5}">
                      <a16:colId xmlns:a16="http://schemas.microsoft.com/office/drawing/2014/main" val="2786484354"/>
                    </a:ext>
                  </a:extLst>
                </a:gridCol>
              </a:tblGrid>
              <a:tr h="309192">
                <a:tc>
                  <a:txBody>
                    <a:bodyPr/>
                    <a:lstStyle/>
                    <a:p>
                      <a:pPr fontAlgn="t">
                        <a:buNone/>
                      </a:pPr>
                      <a:r>
                        <a:rPr lang="en-US" sz="1400">
                          <a:solidFill>
                            <a:sysClr val="windowText" lastClr="000000"/>
                          </a:solidFill>
                          <a:effectLst/>
                          <a:latin typeface="inherit"/>
                        </a:rPr>
                        <a:t>Erythropoietin</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2 </a:t>
                      </a:r>
                      <a:r>
                        <a:rPr lang="en-US" sz="1400" dirty="0" err="1">
                          <a:solidFill>
                            <a:sysClr val="windowText" lastClr="000000"/>
                          </a:solidFill>
                          <a:effectLst/>
                        </a:rPr>
                        <a:t>mU</a:t>
                      </a:r>
                      <a:r>
                        <a:rPr lang="en-US" sz="1400" dirty="0">
                          <a:solidFill>
                            <a:sysClr val="windowText" lastClr="000000"/>
                          </a:solidFill>
                          <a:effectLst/>
                        </a:rPr>
                        <a:t>/mL (2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ysClr val="windowText" lastClr="000000"/>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236140"/>
                  </a:ext>
                </a:extLst>
              </a:tr>
              <a:tr h="309192">
                <a:tc>
                  <a:txBody>
                    <a:bodyPr/>
                    <a:lstStyle/>
                    <a:p>
                      <a:pPr fontAlgn="t">
                        <a:buNone/>
                      </a:pPr>
                      <a:r>
                        <a:rPr lang="en-US" sz="1400" dirty="0">
                          <a:solidFill>
                            <a:srgbClr val="C00000"/>
                          </a:solidFill>
                          <a:effectLst/>
                          <a:latin typeface="inherit"/>
                        </a:rPr>
                        <a:t>Hematocrit</a:t>
                      </a:r>
                      <a:endParaRPr lang="en-US" sz="1400" dirty="0">
                        <a:solidFill>
                          <a:srgbClr val="C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rgbClr val="C00000"/>
                          </a:solidFill>
                          <a:effectLst/>
                        </a:rPr>
                        <a:t>56.5%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rgbClr val="C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015261"/>
                  </a:ext>
                </a:extLst>
              </a:tr>
              <a:tr h="309192">
                <a:tc>
                  <a:txBody>
                    <a:bodyPr/>
                    <a:lstStyle/>
                    <a:p>
                      <a:pPr fontAlgn="t">
                        <a:buNone/>
                      </a:pPr>
                      <a:r>
                        <a:rPr lang="en-US" sz="1400" dirty="0">
                          <a:solidFill>
                            <a:srgbClr val="C00000"/>
                          </a:solidFill>
                          <a:effectLst/>
                          <a:latin typeface="inherit"/>
                        </a:rPr>
                        <a:t>Hemoglobin</a:t>
                      </a:r>
                      <a:endParaRPr lang="en-US" sz="1400" dirty="0">
                        <a:solidFill>
                          <a:srgbClr val="C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rgbClr val="C00000"/>
                          </a:solidFill>
                          <a:effectLst/>
                        </a:rPr>
                        <a:t>19 g/dL (190 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rgbClr val="C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4401"/>
                  </a:ext>
                </a:extLst>
              </a:tr>
              <a:tr h="309192">
                <a:tc>
                  <a:txBody>
                    <a:bodyPr/>
                    <a:lstStyle/>
                    <a:p>
                      <a:pPr fontAlgn="t">
                        <a:buNone/>
                      </a:pPr>
                      <a:r>
                        <a:rPr lang="en-US" sz="1400">
                          <a:solidFill>
                            <a:sysClr val="windowText" lastClr="000000"/>
                          </a:solidFill>
                          <a:effectLst/>
                          <a:latin typeface="inherit"/>
                        </a:rPr>
                        <a:t>Leukocyte count</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11,200/µL (11.2 × 10</a:t>
                      </a:r>
                      <a:r>
                        <a:rPr lang="en-US" sz="1400" baseline="30000" dirty="0">
                          <a:solidFill>
                            <a:sysClr val="windowText" lastClr="000000"/>
                          </a:solidFill>
                          <a:effectLst/>
                        </a:rPr>
                        <a:t>9</a:t>
                      </a:r>
                      <a:r>
                        <a:rPr lang="en-US" sz="1400" dirty="0">
                          <a:solidFill>
                            <a:sysClr val="windowText" lastClr="000000"/>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135096"/>
                  </a:ext>
                </a:extLst>
              </a:tr>
              <a:tr h="309192">
                <a:tc>
                  <a:txBody>
                    <a:bodyPr/>
                    <a:lstStyle/>
                    <a:p>
                      <a:pPr fontAlgn="t">
                        <a:buNone/>
                      </a:pPr>
                      <a:r>
                        <a:rPr lang="en-US" sz="1400" dirty="0">
                          <a:solidFill>
                            <a:sysClr val="windowText" lastClr="000000"/>
                          </a:solidFill>
                          <a:effectLst/>
                          <a:latin typeface="inherit"/>
                        </a:rPr>
                        <a:t>Platelet count</a:t>
                      </a:r>
                      <a:endParaRPr lang="en-US" sz="1400" dirty="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445,000/µL (445 × 10</a:t>
                      </a:r>
                      <a:r>
                        <a:rPr lang="en-US" sz="1400" baseline="30000" dirty="0">
                          <a:solidFill>
                            <a:sysClr val="windowText" lastClr="000000"/>
                          </a:solidFill>
                          <a:effectLst/>
                        </a:rPr>
                        <a:t>9</a:t>
                      </a:r>
                      <a:r>
                        <a:rPr lang="en-US" sz="1400" dirty="0">
                          <a:solidFill>
                            <a:sysClr val="windowText" lastClr="000000"/>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757745"/>
                  </a:ext>
                </a:extLst>
              </a:tr>
            </a:tbl>
          </a:graphicData>
        </a:graphic>
      </p:graphicFrame>
    </p:spTree>
    <p:extLst>
      <p:ext uri="{BB962C8B-B14F-4D97-AF65-F5344CB8AC3E}">
        <p14:creationId xmlns:p14="http://schemas.microsoft.com/office/powerpoint/2010/main" val="849848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FC128-38ED-0EB7-EA4C-A6295FC1199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3396E5F-C5E8-4DE7-3A03-76B3D198292E}"/>
              </a:ext>
            </a:extLst>
          </p:cNvPr>
          <p:cNvSpPr>
            <a:spLocks noGrp="1"/>
          </p:cNvSpPr>
          <p:nvPr>
            <p:ph type="title"/>
          </p:nvPr>
        </p:nvSpPr>
        <p:spPr/>
        <p:txBody>
          <a:bodyPr/>
          <a:lstStyle/>
          <a:p>
            <a:r>
              <a:rPr lang="en-US" dirty="0"/>
              <a:t>Question 7</a:t>
            </a:r>
          </a:p>
        </p:txBody>
      </p:sp>
      <p:sp>
        <p:nvSpPr>
          <p:cNvPr id="3" name="Content Placeholder 2">
            <a:extLst>
              <a:ext uri="{FF2B5EF4-FFF2-40B4-BE49-F238E27FC236}">
                <a16:creationId xmlns:a16="http://schemas.microsoft.com/office/drawing/2014/main" id="{017BED6C-3F0E-8153-BE76-4FBD4AE56AEB}"/>
              </a:ext>
            </a:extLst>
          </p:cNvPr>
          <p:cNvSpPr>
            <a:spLocks noGrp="1"/>
          </p:cNvSpPr>
          <p:nvPr>
            <p:ph sz="half" idx="1"/>
          </p:nvPr>
        </p:nvSpPr>
        <p:spPr/>
        <p:txBody>
          <a:bodyPr>
            <a:normAutofit fontScale="47500" lnSpcReduction="20000"/>
          </a:bodyPr>
          <a:lstStyle/>
          <a:p>
            <a:pPr marL="0" indent="0">
              <a:buNone/>
            </a:pPr>
            <a:r>
              <a:rPr lang="en-US" sz="3300" dirty="0"/>
              <a:t>A 48-year-old patient is evaluated for fatigue and generalized itching that worsens after showering. They are otherwise healthy and take no medications.</a:t>
            </a:r>
          </a:p>
          <a:p>
            <a:pPr marL="0" indent="0">
              <a:buNone/>
            </a:pPr>
            <a:r>
              <a:rPr lang="en-US" sz="3300" dirty="0"/>
              <a:t>On physical examination, vital signs are normal. The spleen tip is palpable 1 cm below the left costal margin.</a:t>
            </a:r>
          </a:p>
          <a:p>
            <a:pPr marL="0" indent="0">
              <a:buNone/>
            </a:pPr>
            <a:r>
              <a:rPr lang="en-US" sz="3300" dirty="0"/>
              <a:t>Labs:</a:t>
            </a:r>
          </a:p>
          <a:p>
            <a:endParaRPr lang="en-US" dirty="0"/>
          </a:p>
          <a:p>
            <a:endParaRPr lang="en-US" dirty="0"/>
          </a:p>
          <a:p>
            <a:endParaRPr lang="en-US" dirty="0"/>
          </a:p>
          <a:p>
            <a:endParaRPr lang="en-US" sz="2000" dirty="0"/>
          </a:p>
          <a:p>
            <a:endParaRPr lang="en-US" sz="2000" dirty="0"/>
          </a:p>
          <a:p>
            <a:endParaRPr lang="en-US" sz="2000" dirty="0"/>
          </a:p>
          <a:p>
            <a:endParaRPr lang="en-US" sz="2000" dirty="0"/>
          </a:p>
          <a:p>
            <a:endParaRPr lang="en-US" sz="2000" dirty="0"/>
          </a:p>
          <a:p>
            <a:pPr marL="0" indent="0">
              <a:buNone/>
            </a:pPr>
            <a:endParaRPr lang="en-US" sz="3300" dirty="0"/>
          </a:p>
          <a:p>
            <a:pPr marL="0" indent="0">
              <a:buNone/>
            </a:pPr>
            <a:r>
              <a:rPr lang="en-US" sz="3300" dirty="0"/>
              <a:t>Genetic testing is positive for the JAK2 V617F mutation.</a:t>
            </a:r>
          </a:p>
          <a:p>
            <a:endParaRPr lang="en-US" dirty="0"/>
          </a:p>
          <a:p>
            <a:endParaRPr lang="en-US" dirty="0"/>
          </a:p>
          <a:p>
            <a:endParaRPr lang="en-US" dirty="0"/>
          </a:p>
          <a:p>
            <a:endParaRPr lang="en-US" dirty="0"/>
          </a:p>
        </p:txBody>
      </p:sp>
      <p:sp>
        <p:nvSpPr>
          <p:cNvPr id="13" name="Content Placeholder 12">
            <a:extLst>
              <a:ext uri="{FF2B5EF4-FFF2-40B4-BE49-F238E27FC236}">
                <a16:creationId xmlns:a16="http://schemas.microsoft.com/office/drawing/2014/main" id="{8C8B073B-F33B-8A9B-2FFD-5103E7D782AA}"/>
              </a:ext>
            </a:extLst>
          </p:cNvPr>
          <p:cNvSpPr>
            <a:spLocks noGrp="1"/>
          </p:cNvSpPr>
          <p:nvPr>
            <p:ph sz="half" idx="2"/>
          </p:nvPr>
        </p:nvSpPr>
        <p:spPr/>
        <p:txBody>
          <a:bodyPr>
            <a:normAutofit fontScale="47500" lnSpcReduction="20000"/>
          </a:bodyPr>
          <a:lstStyle/>
          <a:p>
            <a:pPr marL="0" indent="0">
              <a:buNone/>
            </a:pPr>
            <a:r>
              <a:rPr lang="en-US" sz="4000" dirty="0"/>
              <a:t>In addition to daily aspirin, which of the following is the most appropriate treatment?</a:t>
            </a:r>
          </a:p>
          <a:p>
            <a:endParaRPr lang="en-US" sz="4000" dirty="0"/>
          </a:p>
          <a:p>
            <a:pPr marL="1200150" lvl="1" indent="-742950">
              <a:buAutoNum type="alphaUcPeriod"/>
            </a:pPr>
            <a:r>
              <a:rPr lang="en-US" sz="3300" dirty="0"/>
              <a:t>Allogeneic hematopoietic stem cell transplantation</a:t>
            </a:r>
          </a:p>
          <a:p>
            <a:pPr marL="1200150" lvl="1" indent="-742950">
              <a:buAutoNum type="alphaUcPeriod"/>
            </a:pPr>
            <a:r>
              <a:rPr lang="en-US" sz="3300" dirty="0"/>
              <a:t>Hydroxyurea</a:t>
            </a:r>
          </a:p>
          <a:p>
            <a:pPr marL="1200150" lvl="1" indent="-742950">
              <a:buAutoNum type="alphaUcPeriod"/>
            </a:pPr>
            <a:r>
              <a:rPr lang="en-US" sz="3300" b="1" dirty="0">
                <a:solidFill>
                  <a:schemeClr val="accent6"/>
                </a:solidFill>
              </a:rPr>
              <a:t>Phlebotomy</a:t>
            </a:r>
          </a:p>
          <a:p>
            <a:pPr marL="1200150" lvl="1" indent="-742950">
              <a:buAutoNum type="alphaUcPeriod"/>
            </a:pPr>
            <a:r>
              <a:rPr lang="en-US" sz="3300" dirty="0"/>
              <a:t>Ruxolitinib</a:t>
            </a:r>
          </a:p>
          <a:p>
            <a:endParaRPr lang="en-US" dirty="0"/>
          </a:p>
        </p:txBody>
      </p:sp>
      <p:graphicFrame>
        <p:nvGraphicFramePr>
          <p:cNvPr id="6" name="Table 5">
            <a:extLst>
              <a:ext uri="{FF2B5EF4-FFF2-40B4-BE49-F238E27FC236}">
                <a16:creationId xmlns:a16="http://schemas.microsoft.com/office/drawing/2014/main" id="{04F647A7-1AEF-A8FE-67F4-2A06D47039E9}"/>
              </a:ext>
            </a:extLst>
          </p:cNvPr>
          <p:cNvGraphicFramePr>
            <a:graphicFrameLocks noGrp="1"/>
          </p:cNvGraphicFramePr>
          <p:nvPr/>
        </p:nvGraphicFramePr>
        <p:xfrm>
          <a:off x="990599" y="3564466"/>
          <a:ext cx="5181601" cy="1572048"/>
        </p:xfrm>
        <a:graphic>
          <a:graphicData uri="http://schemas.openxmlformats.org/drawingml/2006/table">
            <a:tbl>
              <a:tblPr/>
              <a:tblGrid>
                <a:gridCol w="1547654">
                  <a:extLst>
                    <a:ext uri="{9D8B030D-6E8A-4147-A177-3AD203B41FA5}">
                      <a16:colId xmlns:a16="http://schemas.microsoft.com/office/drawing/2014/main" val="1697331927"/>
                    </a:ext>
                  </a:extLst>
                </a:gridCol>
                <a:gridCol w="2448614">
                  <a:extLst>
                    <a:ext uri="{9D8B030D-6E8A-4147-A177-3AD203B41FA5}">
                      <a16:colId xmlns:a16="http://schemas.microsoft.com/office/drawing/2014/main" val="4262805973"/>
                    </a:ext>
                  </a:extLst>
                </a:gridCol>
                <a:gridCol w="1185333">
                  <a:extLst>
                    <a:ext uri="{9D8B030D-6E8A-4147-A177-3AD203B41FA5}">
                      <a16:colId xmlns:a16="http://schemas.microsoft.com/office/drawing/2014/main" val="2786484354"/>
                    </a:ext>
                  </a:extLst>
                </a:gridCol>
              </a:tblGrid>
              <a:tr h="309192">
                <a:tc>
                  <a:txBody>
                    <a:bodyPr/>
                    <a:lstStyle/>
                    <a:p>
                      <a:pPr fontAlgn="t">
                        <a:buNone/>
                      </a:pPr>
                      <a:r>
                        <a:rPr lang="en-US" sz="1400">
                          <a:solidFill>
                            <a:sysClr val="windowText" lastClr="000000"/>
                          </a:solidFill>
                          <a:effectLst/>
                          <a:latin typeface="inherit"/>
                        </a:rPr>
                        <a:t>Erythropoietin</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2 </a:t>
                      </a:r>
                      <a:r>
                        <a:rPr lang="en-US" sz="1400" dirty="0" err="1">
                          <a:solidFill>
                            <a:sysClr val="windowText" lastClr="000000"/>
                          </a:solidFill>
                          <a:effectLst/>
                        </a:rPr>
                        <a:t>mU</a:t>
                      </a:r>
                      <a:r>
                        <a:rPr lang="en-US" sz="1400" dirty="0">
                          <a:solidFill>
                            <a:sysClr val="windowText" lastClr="000000"/>
                          </a:solidFill>
                          <a:effectLst/>
                        </a:rPr>
                        <a:t>/mL (2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ysClr val="windowText" lastClr="000000"/>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6236140"/>
                  </a:ext>
                </a:extLst>
              </a:tr>
              <a:tr h="309192">
                <a:tc>
                  <a:txBody>
                    <a:bodyPr/>
                    <a:lstStyle/>
                    <a:p>
                      <a:pPr fontAlgn="t">
                        <a:buNone/>
                      </a:pPr>
                      <a:r>
                        <a:rPr lang="en-US" sz="1400" dirty="0">
                          <a:solidFill>
                            <a:sysClr val="windowText" lastClr="000000"/>
                          </a:solidFill>
                          <a:effectLst/>
                          <a:latin typeface="inherit"/>
                        </a:rPr>
                        <a:t>Hematocrit</a:t>
                      </a:r>
                      <a:endParaRPr lang="en-US" sz="1400" dirty="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56.5%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1015261"/>
                  </a:ext>
                </a:extLst>
              </a:tr>
              <a:tr h="309192">
                <a:tc>
                  <a:txBody>
                    <a:bodyPr/>
                    <a:lstStyle/>
                    <a:p>
                      <a:pPr fontAlgn="t">
                        <a:buNone/>
                      </a:pPr>
                      <a:r>
                        <a:rPr lang="en-US" sz="1400" dirty="0">
                          <a:solidFill>
                            <a:sysClr val="windowText" lastClr="000000"/>
                          </a:solidFill>
                          <a:effectLst/>
                          <a:latin typeface="inherit"/>
                        </a:rPr>
                        <a:t>Hemoglobin</a:t>
                      </a:r>
                      <a:endParaRPr lang="en-US" sz="1400" dirty="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19 g/dL (190 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904401"/>
                  </a:ext>
                </a:extLst>
              </a:tr>
              <a:tr h="309192">
                <a:tc>
                  <a:txBody>
                    <a:bodyPr/>
                    <a:lstStyle/>
                    <a:p>
                      <a:pPr fontAlgn="t">
                        <a:buNone/>
                      </a:pPr>
                      <a:r>
                        <a:rPr lang="en-US" sz="1400">
                          <a:solidFill>
                            <a:sysClr val="windowText" lastClr="000000"/>
                          </a:solidFill>
                          <a:effectLst/>
                          <a:latin typeface="inherit"/>
                        </a:rPr>
                        <a:t>Leukocyte count</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11,200/µL (11.2 × 10</a:t>
                      </a:r>
                      <a:r>
                        <a:rPr lang="en-US" sz="1400" baseline="30000">
                          <a:solidFill>
                            <a:sysClr val="windowText" lastClr="000000"/>
                          </a:solidFill>
                          <a:effectLst/>
                        </a:rPr>
                        <a:t>9</a:t>
                      </a:r>
                      <a:r>
                        <a:rPr lang="en-US" sz="1400">
                          <a:solidFill>
                            <a:sysClr val="windowText" lastClr="000000"/>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135096"/>
                  </a:ext>
                </a:extLst>
              </a:tr>
              <a:tr h="309192">
                <a:tc>
                  <a:txBody>
                    <a:bodyPr/>
                    <a:lstStyle/>
                    <a:p>
                      <a:pPr fontAlgn="t">
                        <a:buNone/>
                      </a:pPr>
                      <a:r>
                        <a:rPr lang="en-US" sz="1400" dirty="0">
                          <a:solidFill>
                            <a:sysClr val="windowText" lastClr="000000"/>
                          </a:solidFill>
                          <a:effectLst/>
                          <a:latin typeface="inherit"/>
                        </a:rPr>
                        <a:t>Platelet count</a:t>
                      </a:r>
                      <a:endParaRPr lang="en-US" sz="1400" dirty="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445,000/µL (445 × 10</a:t>
                      </a:r>
                      <a:r>
                        <a:rPr lang="en-US" sz="1400" baseline="30000" dirty="0">
                          <a:solidFill>
                            <a:sysClr val="windowText" lastClr="000000"/>
                          </a:solidFill>
                          <a:effectLst/>
                        </a:rPr>
                        <a:t>9</a:t>
                      </a:r>
                      <a:r>
                        <a:rPr lang="en-US" sz="1400" dirty="0">
                          <a:solidFill>
                            <a:sysClr val="windowText" lastClr="000000"/>
                          </a:solidFill>
                          <a:effectLst/>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757745"/>
                  </a:ext>
                </a:extLst>
              </a:tr>
            </a:tbl>
          </a:graphicData>
        </a:graphic>
      </p:graphicFrame>
    </p:spTree>
    <p:extLst>
      <p:ext uri="{BB962C8B-B14F-4D97-AF65-F5344CB8AC3E}">
        <p14:creationId xmlns:p14="http://schemas.microsoft.com/office/powerpoint/2010/main" val="3708440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6FCC-1776-DAB3-4021-B624C7AD61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125246-6074-C0F6-783A-0772D19CDE4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8E5D7F8-0816-1104-4A31-7C16034E992F}"/>
              </a:ext>
            </a:extLst>
          </p:cNvPr>
          <p:cNvSpPr>
            <a:spLocks noGrp="1"/>
          </p:cNvSpPr>
          <p:nvPr>
            <p:ph sz="half" idx="2"/>
          </p:nvPr>
        </p:nvSpPr>
        <p:spPr/>
        <p:txBody>
          <a:bodyPr/>
          <a:lstStyle/>
          <a:p>
            <a:endParaRPr lang="en-US"/>
          </a:p>
        </p:txBody>
      </p:sp>
      <p:pic>
        <p:nvPicPr>
          <p:cNvPr id="26626" name="Picture 2" descr="Details are in the caption following the image">
            <a:extLst>
              <a:ext uri="{FF2B5EF4-FFF2-40B4-BE49-F238E27FC236}">
                <a16:creationId xmlns:a16="http://schemas.microsoft.com/office/drawing/2014/main" id="{AB1F5DC5-4C1F-02AB-9103-FA24CBE14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8" y="124691"/>
            <a:ext cx="9432925" cy="663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6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E428-5835-ADCA-1ABB-52DE49759A59}"/>
              </a:ext>
            </a:extLst>
          </p:cNvPr>
          <p:cNvSpPr>
            <a:spLocks noGrp="1"/>
          </p:cNvSpPr>
          <p:nvPr>
            <p:ph type="title"/>
          </p:nvPr>
        </p:nvSpPr>
        <p:spPr/>
        <p:txBody>
          <a:bodyPr/>
          <a:lstStyle/>
          <a:p>
            <a:r>
              <a:rPr lang="en-US" dirty="0"/>
              <a:t>Manage low-risk polycythemia vera</a:t>
            </a:r>
          </a:p>
        </p:txBody>
      </p:sp>
      <p:sp>
        <p:nvSpPr>
          <p:cNvPr id="3" name="Content Placeholder 2">
            <a:extLst>
              <a:ext uri="{FF2B5EF4-FFF2-40B4-BE49-F238E27FC236}">
                <a16:creationId xmlns:a16="http://schemas.microsoft.com/office/drawing/2014/main" id="{73960900-B0A1-8186-AEDD-158131B50EC3}"/>
              </a:ext>
            </a:extLst>
          </p:cNvPr>
          <p:cNvSpPr>
            <a:spLocks noGrp="1"/>
          </p:cNvSpPr>
          <p:nvPr>
            <p:ph sz="half" idx="1"/>
          </p:nvPr>
        </p:nvSpPr>
        <p:spPr/>
        <p:txBody>
          <a:bodyPr>
            <a:normAutofit/>
          </a:bodyPr>
          <a:lstStyle/>
          <a:p>
            <a:r>
              <a:rPr lang="en-US" sz="2000" dirty="0"/>
              <a:t>PV is a clonal stem cell disorder characterized by the </a:t>
            </a:r>
            <a:r>
              <a:rPr lang="en-US" sz="2000" i="1" dirty="0"/>
              <a:t>JAK2</a:t>
            </a:r>
            <a:r>
              <a:rPr lang="en-US" sz="2000" dirty="0"/>
              <a:t> V617F activating alteration in virtually all patients (97%) and an elevated hemoglobin level; thrombocytosis and neutrophilia are also common</a:t>
            </a:r>
          </a:p>
          <a:p>
            <a:r>
              <a:rPr lang="en-US" sz="2000" dirty="0"/>
              <a:t>A suppressed erythropoietin level is common in patients with </a:t>
            </a:r>
            <a:r>
              <a:rPr lang="en-US" sz="2000" i="1" dirty="0"/>
              <a:t>JAK2-</a:t>
            </a:r>
            <a:r>
              <a:rPr lang="en-US" sz="2000" dirty="0"/>
              <a:t>positive PV</a:t>
            </a:r>
          </a:p>
          <a:p>
            <a:r>
              <a:rPr lang="en-US" sz="2000" dirty="0"/>
              <a:t>Symptoms may include fatigue, headache, or itching, usually after a warm shower (aquagenic pruritus); some patients may be asymptomatic</a:t>
            </a:r>
          </a:p>
        </p:txBody>
      </p:sp>
      <p:sp>
        <p:nvSpPr>
          <p:cNvPr id="4" name="Content Placeholder 3">
            <a:extLst>
              <a:ext uri="{FF2B5EF4-FFF2-40B4-BE49-F238E27FC236}">
                <a16:creationId xmlns:a16="http://schemas.microsoft.com/office/drawing/2014/main" id="{16904059-735E-1292-4484-8F8CB99B096C}"/>
              </a:ext>
            </a:extLst>
          </p:cNvPr>
          <p:cNvSpPr>
            <a:spLocks noGrp="1"/>
          </p:cNvSpPr>
          <p:nvPr>
            <p:ph sz="half" idx="2"/>
          </p:nvPr>
        </p:nvSpPr>
        <p:spPr/>
        <p:txBody>
          <a:bodyPr>
            <a:normAutofit/>
          </a:bodyPr>
          <a:lstStyle/>
          <a:p>
            <a:r>
              <a:rPr lang="en-US" sz="2000" dirty="0"/>
              <a:t>Patients with PV have an increased risk for adverse cardiovascular events, including venous thrombosis, stroke, and myocardial infarction</a:t>
            </a:r>
          </a:p>
          <a:p>
            <a:r>
              <a:rPr lang="en-US" sz="2000" dirty="0"/>
              <a:t>Patients may also experience significant bleeding complications or develop acquired von Willebrand disease</a:t>
            </a:r>
          </a:p>
          <a:p>
            <a:r>
              <a:rPr lang="en-US" sz="2000" dirty="0"/>
              <a:t>Unless contraindicated, all patients with </a:t>
            </a:r>
            <a:r>
              <a:rPr lang="en-US" sz="2000" i="1" dirty="0"/>
              <a:t>JAK2</a:t>
            </a:r>
            <a:r>
              <a:rPr lang="en-US" sz="2000" dirty="0"/>
              <a:t>-positive PV should undergo phlebotomy to maintain a hematocrit level less than 45% and be treated with low-dose aspirin to reduce the risk of adverse cardiovascular events</a:t>
            </a:r>
          </a:p>
        </p:txBody>
      </p:sp>
    </p:spTree>
    <p:extLst>
      <p:ext uri="{BB962C8B-B14F-4D97-AF65-F5344CB8AC3E}">
        <p14:creationId xmlns:p14="http://schemas.microsoft.com/office/powerpoint/2010/main" val="1093698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A4E2-211C-2760-0F67-A37706E84857}"/>
              </a:ext>
            </a:extLst>
          </p:cNvPr>
          <p:cNvSpPr>
            <a:spLocks noGrp="1"/>
          </p:cNvSpPr>
          <p:nvPr>
            <p:ph type="title"/>
          </p:nvPr>
        </p:nvSpPr>
        <p:spPr/>
        <p:txBody>
          <a:bodyPr/>
          <a:lstStyle/>
          <a:p>
            <a:r>
              <a:rPr lang="en-US" dirty="0"/>
              <a:t>Other answers</a:t>
            </a:r>
          </a:p>
        </p:txBody>
      </p:sp>
      <p:sp>
        <p:nvSpPr>
          <p:cNvPr id="5" name="Content Placeholder 4">
            <a:extLst>
              <a:ext uri="{FF2B5EF4-FFF2-40B4-BE49-F238E27FC236}">
                <a16:creationId xmlns:a16="http://schemas.microsoft.com/office/drawing/2014/main" id="{B03110C3-4134-F3C1-782E-ED6BE4E86CAC}"/>
              </a:ext>
            </a:extLst>
          </p:cNvPr>
          <p:cNvSpPr>
            <a:spLocks noGrp="1"/>
          </p:cNvSpPr>
          <p:nvPr>
            <p:ph idx="1"/>
          </p:nvPr>
        </p:nvSpPr>
        <p:spPr/>
        <p:txBody>
          <a:bodyPr>
            <a:noAutofit/>
          </a:bodyPr>
          <a:lstStyle/>
          <a:p>
            <a:r>
              <a:rPr lang="en-US" sz="2000" dirty="0"/>
              <a:t>A; Allogeneic hematopoietic stem cell transplantation (HSCT) appropriate for select patients with acute myeloid and lymphocytic leukemias, aplastic anemia, and myelodysplastic syndrome; HSCT carries significant risk of serious complications and is generally reserved for patients with a poor prognosis; not indicated for treatment of PV</a:t>
            </a:r>
          </a:p>
          <a:p>
            <a:r>
              <a:rPr lang="en-US" sz="2000" dirty="0"/>
              <a:t>B; Hydroxyurea is a first-line cytoreductive therapy in select patients with PV and reduces the production of hematopoietic elements, resulting in a lower hemoglobin level and lower leukocyte and platelet counts; indicated in patients with high-risk PV, defined as those who are older than 60 years or have a history of thrombosis</a:t>
            </a:r>
          </a:p>
          <a:p>
            <a:r>
              <a:rPr lang="en-US" sz="2000" dirty="0"/>
              <a:t>D; The </a:t>
            </a:r>
            <a:r>
              <a:rPr lang="en-US" sz="2000" i="1" dirty="0"/>
              <a:t>JAK1</a:t>
            </a:r>
            <a:r>
              <a:rPr lang="en-US" sz="2000" dirty="0"/>
              <a:t>/</a:t>
            </a:r>
            <a:r>
              <a:rPr lang="en-US" sz="2000" i="1" dirty="0"/>
              <a:t>JAK2</a:t>
            </a:r>
            <a:r>
              <a:rPr lang="en-US" sz="2000" dirty="0"/>
              <a:t> inhibitor ruxolitinib is another form of cytoreductive therapy effective in PV; 2</a:t>
            </a:r>
            <a:r>
              <a:rPr lang="en-US" sz="2000" baseline="30000" dirty="0"/>
              <a:t>nd</a:t>
            </a:r>
            <a:r>
              <a:rPr lang="en-US" sz="2000" dirty="0"/>
              <a:t> line agent for patients who cannot tolerate hydroxyurea or who have hydroxyurea-resistant PV</a:t>
            </a:r>
          </a:p>
        </p:txBody>
      </p:sp>
    </p:spTree>
    <p:extLst>
      <p:ext uri="{BB962C8B-B14F-4D97-AF65-F5344CB8AC3E}">
        <p14:creationId xmlns:p14="http://schemas.microsoft.com/office/powerpoint/2010/main" val="194112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9DAA-DBE6-92CE-CE10-80926B1C3B8A}"/>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DCFA02EF-3570-90AD-7270-A915D7B3E943}"/>
              </a:ext>
            </a:extLst>
          </p:cNvPr>
          <p:cNvSpPr>
            <a:spLocks noGrp="1"/>
          </p:cNvSpPr>
          <p:nvPr>
            <p:ph idx="1"/>
          </p:nvPr>
        </p:nvSpPr>
        <p:spPr/>
        <p:txBody>
          <a:bodyPr/>
          <a:lstStyle/>
          <a:p>
            <a:r>
              <a:rPr lang="en-US" dirty="0"/>
              <a:t>All patients with polycythemia vera should be treated with low-dose aspirin and phlebotomy to achieve a target hematocrit of less than 45% to reduce the risk of cardiovascular events.</a:t>
            </a:r>
          </a:p>
          <a:p>
            <a:r>
              <a:rPr lang="en-US" dirty="0"/>
              <a:t>Patients with polycythemia vera who are older than 60 years or those who have a history of thromboses should receive cytoreductive therapy in addition to aspirin and phlebotomy.</a:t>
            </a:r>
          </a:p>
          <a:p>
            <a:endParaRPr lang="en-US" dirty="0"/>
          </a:p>
        </p:txBody>
      </p:sp>
    </p:spTree>
    <p:extLst>
      <p:ext uri="{BB962C8B-B14F-4D97-AF65-F5344CB8AC3E}">
        <p14:creationId xmlns:p14="http://schemas.microsoft.com/office/powerpoint/2010/main" val="34832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B63A-D327-7353-AC51-6E7EEB511835}"/>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FC9D6F0D-A4B7-6BB4-80EC-A1D789767B78}"/>
              </a:ext>
            </a:extLst>
          </p:cNvPr>
          <p:cNvSpPr>
            <a:spLocks noGrp="1"/>
          </p:cNvSpPr>
          <p:nvPr>
            <p:ph sz="half" idx="1"/>
          </p:nvPr>
        </p:nvSpPr>
        <p:spPr/>
        <p:txBody>
          <a:bodyPr>
            <a:normAutofit fontScale="92500"/>
          </a:bodyPr>
          <a:lstStyle/>
          <a:p>
            <a:pPr marL="0" indent="0">
              <a:buNone/>
            </a:pPr>
            <a:r>
              <a:rPr lang="en-US" sz="2400" dirty="0"/>
              <a:t>A 34-year-old woman is hospitalized for a </a:t>
            </a:r>
            <a:r>
              <a:rPr lang="en-US" sz="2400" dirty="0">
                <a:solidFill>
                  <a:srgbClr val="C00000"/>
                </a:solidFill>
              </a:rPr>
              <a:t>2-week history of severe abdominal pain</a:t>
            </a:r>
            <a:r>
              <a:rPr lang="en-US" sz="2400" dirty="0"/>
              <a:t>.</a:t>
            </a:r>
          </a:p>
          <a:p>
            <a:pPr marL="0" indent="0">
              <a:buNone/>
            </a:pPr>
            <a:r>
              <a:rPr lang="en-US" sz="2400" dirty="0"/>
              <a:t>On physical examination, vital signs are normal. Her abdomen is distended, and a </a:t>
            </a:r>
            <a:r>
              <a:rPr lang="en-US" sz="2400" dirty="0">
                <a:solidFill>
                  <a:srgbClr val="C00000"/>
                </a:solidFill>
              </a:rPr>
              <a:t>12-cm mass in the lower abdomen </a:t>
            </a:r>
            <a:r>
              <a:rPr lang="en-US" sz="2400" dirty="0"/>
              <a:t>is noted.</a:t>
            </a:r>
          </a:p>
          <a:p>
            <a:pPr marL="0" indent="0">
              <a:buNone/>
            </a:pPr>
            <a:r>
              <a:rPr lang="en-US" sz="2400" dirty="0"/>
              <a:t>Labs:</a:t>
            </a:r>
          </a:p>
          <a:p>
            <a:endParaRPr lang="en-US" dirty="0"/>
          </a:p>
        </p:txBody>
      </p:sp>
      <p:sp>
        <p:nvSpPr>
          <p:cNvPr id="5" name="Content Placeholder 4">
            <a:extLst>
              <a:ext uri="{FF2B5EF4-FFF2-40B4-BE49-F238E27FC236}">
                <a16:creationId xmlns:a16="http://schemas.microsoft.com/office/drawing/2014/main" id="{11D26E8A-E6C0-3A77-0DA0-BF85EE645D12}"/>
              </a:ext>
            </a:extLst>
          </p:cNvPr>
          <p:cNvSpPr>
            <a:spLocks noGrp="1"/>
          </p:cNvSpPr>
          <p:nvPr>
            <p:ph sz="half" idx="2"/>
          </p:nvPr>
        </p:nvSpPr>
        <p:spPr/>
        <p:txBody>
          <a:bodyPr>
            <a:normAutofit fontScale="92500"/>
          </a:bodyPr>
          <a:lstStyle/>
          <a:p>
            <a:pPr marL="0" indent="0">
              <a:buNone/>
            </a:pPr>
            <a:r>
              <a:rPr lang="en-US" sz="2600" dirty="0"/>
              <a:t>PET/CT scans show a large, bulky mesenteric mass and retroperitoneal adenopathy. Biopsy of the mass shows Burkitt lymphoma.</a:t>
            </a:r>
          </a:p>
          <a:p>
            <a:pPr marL="0" indent="0">
              <a:buNone/>
            </a:pPr>
            <a:r>
              <a:rPr lang="en-US" sz="2600" dirty="0"/>
              <a:t>Which of the following is the most appropriate next step in management?</a:t>
            </a:r>
          </a:p>
          <a:p>
            <a:pPr marL="914400" lvl="1" indent="-457200">
              <a:buAutoNum type="alphaUcPeriod"/>
            </a:pPr>
            <a:r>
              <a:rPr lang="en-US" sz="2200" dirty="0"/>
              <a:t>High-flow intravenous fluids</a:t>
            </a:r>
          </a:p>
          <a:p>
            <a:pPr marL="914400" lvl="1" indent="-457200">
              <a:buAutoNum type="alphaUcPeriod"/>
            </a:pPr>
            <a:r>
              <a:rPr lang="en-US" sz="2200" dirty="0"/>
              <a:t>High-flow intravenous fluids and furosemide</a:t>
            </a:r>
          </a:p>
          <a:p>
            <a:pPr marL="914400" lvl="1" indent="-457200">
              <a:buAutoNum type="alphaUcPeriod"/>
            </a:pPr>
            <a:r>
              <a:rPr lang="en-US" sz="2200" dirty="0"/>
              <a:t>Immediate chemotherapy</a:t>
            </a:r>
          </a:p>
          <a:p>
            <a:pPr marL="914400" lvl="1" indent="-457200">
              <a:buAutoNum type="alphaUcPeriod"/>
            </a:pPr>
            <a:r>
              <a:rPr lang="en-US" sz="2200" dirty="0"/>
              <a:t>Sevelamer</a:t>
            </a:r>
          </a:p>
        </p:txBody>
      </p:sp>
      <p:graphicFrame>
        <p:nvGraphicFramePr>
          <p:cNvPr id="4" name="Table 3">
            <a:extLst>
              <a:ext uri="{FF2B5EF4-FFF2-40B4-BE49-F238E27FC236}">
                <a16:creationId xmlns:a16="http://schemas.microsoft.com/office/drawing/2014/main" id="{366BB2AA-682B-751F-672B-B18BA3D5164F}"/>
              </a:ext>
            </a:extLst>
          </p:cNvPr>
          <p:cNvGraphicFramePr>
            <a:graphicFrameLocks noGrp="1"/>
          </p:cNvGraphicFramePr>
          <p:nvPr>
            <p:extLst>
              <p:ext uri="{D42A27DB-BD31-4B8C-83A1-F6EECF244321}">
                <p14:modId xmlns:p14="http://schemas.microsoft.com/office/powerpoint/2010/main" val="26959829"/>
              </p:ext>
            </p:extLst>
          </p:nvPr>
        </p:nvGraphicFramePr>
        <p:xfrm>
          <a:off x="690033" y="4567502"/>
          <a:ext cx="5477934" cy="1828800"/>
        </p:xfrm>
        <a:graphic>
          <a:graphicData uri="http://schemas.openxmlformats.org/drawingml/2006/table">
            <a:tbl>
              <a:tblPr/>
              <a:tblGrid>
                <a:gridCol w="2125133">
                  <a:extLst>
                    <a:ext uri="{9D8B030D-6E8A-4147-A177-3AD203B41FA5}">
                      <a16:colId xmlns:a16="http://schemas.microsoft.com/office/drawing/2014/main" val="47062502"/>
                    </a:ext>
                  </a:extLst>
                </a:gridCol>
                <a:gridCol w="2472267">
                  <a:extLst>
                    <a:ext uri="{9D8B030D-6E8A-4147-A177-3AD203B41FA5}">
                      <a16:colId xmlns:a16="http://schemas.microsoft.com/office/drawing/2014/main" val="873141500"/>
                    </a:ext>
                  </a:extLst>
                </a:gridCol>
                <a:gridCol w="880534">
                  <a:extLst>
                    <a:ext uri="{9D8B030D-6E8A-4147-A177-3AD203B41FA5}">
                      <a16:colId xmlns:a16="http://schemas.microsoft.com/office/drawing/2014/main" val="2344926110"/>
                    </a:ext>
                  </a:extLst>
                </a:gridCol>
              </a:tblGrid>
              <a:tr h="0">
                <a:tc>
                  <a:txBody>
                    <a:bodyPr/>
                    <a:lstStyle/>
                    <a:p>
                      <a:pPr fontAlgn="t">
                        <a:buNone/>
                      </a:pPr>
                      <a:r>
                        <a:rPr lang="en-US" sz="1400">
                          <a:solidFill>
                            <a:sysClr val="windowText" lastClr="000000"/>
                          </a:solidFill>
                          <a:effectLst/>
                        </a:rPr>
                        <a:t>Complete blood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686450"/>
                  </a:ext>
                </a:extLst>
              </a:tr>
              <a:tr h="0">
                <a:tc>
                  <a:txBody>
                    <a:bodyPr/>
                    <a:lstStyle/>
                    <a:p>
                      <a:pPr fontAlgn="t">
                        <a:buNone/>
                      </a:pPr>
                      <a:r>
                        <a:rPr lang="en-US" sz="1400">
                          <a:solidFill>
                            <a:sysClr val="windowText" lastClr="000000"/>
                          </a:solidFill>
                          <a:effectLst/>
                          <a:latin typeface="inherit"/>
                        </a:rPr>
                        <a:t>Creatinine</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1.1 mg/dL (97.2 µmol/L)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04459"/>
                  </a:ext>
                </a:extLst>
              </a:tr>
              <a:tr h="0">
                <a:tc>
                  <a:txBody>
                    <a:bodyPr/>
                    <a:lstStyle/>
                    <a:p>
                      <a:pPr fontAlgn="t">
                        <a:buNone/>
                      </a:pPr>
                      <a:r>
                        <a:rPr lang="en-US" sz="1400">
                          <a:solidFill>
                            <a:sysClr val="windowText" lastClr="000000"/>
                          </a:solidFill>
                          <a:effectLst/>
                          <a:latin typeface="inherit"/>
                        </a:rPr>
                        <a:t>Potassium</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5.0 mEq/L (5.0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676572"/>
                  </a:ext>
                </a:extLst>
              </a:tr>
              <a:tr h="0">
                <a:tc>
                  <a:txBody>
                    <a:bodyPr/>
                    <a:lstStyle/>
                    <a:p>
                      <a:pPr fontAlgn="t">
                        <a:buNone/>
                      </a:pPr>
                      <a:r>
                        <a:rPr lang="en-US" sz="1400">
                          <a:solidFill>
                            <a:sysClr val="windowText" lastClr="000000"/>
                          </a:solidFill>
                          <a:effectLst/>
                          <a:latin typeface="inherit"/>
                        </a:rPr>
                        <a:t>Lactate dehydrogenase</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1250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720352"/>
                  </a:ext>
                </a:extLst>
              </a:tr>
              <a:tr h="0">
                <a:tc>
                  <a:txBody>
                    <a:bodyPr/>
                    <a:lstStyle/>
                    <a:p>
                      <a:pPr fontAlgn="t">
                        <a:buNone/>
                      </a:pPr>
                      <a:r>
                        <a:rPr lang="en-US" sz="1400">
                          <a:solidFill>
                            <a:sysClr val="windowText" lastClr="000000"/>
                          </a:solidFill>
                          <a:effectLst/>
                          <a:latin typeface="inherit"/>
                        </a:rPr>
                        <a:t>Phosphorus</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5.2 mg/dL (1.7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015114"/>
                  </a:ext>
                </a:extLst>
              </a:tr>
              <a:tr h="0">
                <a:tc>
                  <a:txBody>
                    <a:bodyPr/>
                    <a:lstStyle/>
                    <a:p>
                      <a:pPr fontAlgn="t">
                        <a:buNone/>
                      </a:pPr>
                      <a:r>
                        <a:rPr lang="en-US" sz="1400">
                          <a:solidFill>
                            <a:sysClr val="windowText" lastClr="000000"/>
                          </a:solidFill>
                          <a:effectLst/>
                          <a:latin typeface="inherit"/>
                        </a:rPr>
                        <a:t>Urate</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8.5 mg/dL (0.5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112882"/>
                  </a:ext>
                </a:extLst>
              </a:tr>
            </a:tbl>
          </a:graphicData>
        </a:graphic>
      </p:graphicFrame>
    </p:spTree>
    <p:extLst>
      <p:ext uri="{BB962C8B-B14F-4D97-AF65-F5344CB8AC3E}">
        <p14:creationId xmlns:p14="http://schemas.microsoft.com/office/powerpoint/2010/main" val="14714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2B43-4F0A-0BB3-F06A-533C599D0598}"/>
              </a:ext>
            </a:extLst>
          </p:cNvPr>
          <p:cNvSpPr>
            <a:spLocks noGrp="1"/>
          </p:cNvSpPr>
          <p:nvPr>
            <p:ph type="title"/>
          </p:nvPr>
        </p:nvSpPr>
        <p:spPr/>
        <p:txBody>
          <a:bodyPr/>
          <a:lstStyle/>
          <a:p>
            <a:r>
              <a:rPr lang="en-US" dirty="0"/>
              <a:t>Surveillance colonoscopy</a:t>
            </a:r>
          </a:p>
        </p:txBody>
      </p:sp>
      <p:sp>
        <p:nvSpPr>
          <p:cNvPr id="3" name="Content Placeholder 2">
            <a:extLst>
              <a:ext uri="{FF2B5EF4-FFF2-40B4-BE49-F238E27FC236}">
                <a16:creationId xmlns:a16="http://schemas.microsoft.com/office/drawing/2014/main" id="{92EE90E0-9EE5-475B-DD43-DEEC699CF65D}"/>
              </a:ext>
            </a:extLst>
          </p:cNvPr>
          <p:cNvSpPr>
            <a:spLocks noGrp="1"/>
          </p:cNvSpPr>
          <p:nvPr>
            <p:ph sz="half" idx="1"/>
          </p:nvPr>
        </p:nvSpPr>
        <p:spPr/>
        <p:txBody>
          <a:bodyPr>
            <a:normAutofit/>
          </a:bodyPr>
          <a:lstStyle/>
          <a:p>
            <a:r>
              <a:rPr lang="en-US" dirty="0"/>
              <a:t>Polyp surveillance intervals after screening colonoscopy depend on:</a:t>
            </a:r>
          </a:p>
          <a:p>
            <a:pPr lvl="1"/>
            <a:r>
              <a:rPr lang="en-US" dirty="0"/>
              <a:t>number of polyps</a:t>
            </a:r>
          </a:p>
          <a:p>
            <a:pPr lvl="1"/>
            <a:r>
              <a:rPr lang="en-US" dirty="0"/>
              <a:t>types of polyps</a:t>
            </a:r>
          </a:p>
          <a:p>
            <a:pPr lvl="1"/>
            <a:r>
              <a:rPr lang="en-US" dirty="0"/>
              <a:t>polyp size</a:t>
            </a:r>
          </a:p>
          <a:p>
            <a:pPr lvl="1"/>
            <a:r>
              <a:rPr lang="en-US" dirty="0"/>
              <a:t>histology results</a:t>
            </a:r>
          </a:p>
        </p:txBody>
      </p:sp>
      <p:sp>
        <p:nvSpPr>
          <p:cNvPr id="8" name="Content Placeholder 7">
            <a:extLst>
              <a:ext uri="{FF2B5EF4-FFF2-40B4-BE49-F238E27FC236}">
                <a16:creationId xmlns:a16="http://schemas.microsoft.com/office/drawing/2014/main" id="{6FC742E5-50AA-6CFA-0C52-7598D181F9EA}"/>
              </a:ext>
            </a:extLst>
          </p:cNvPr>
          <p:cNvSpPr>
            <a:spLocks noGrp="1"/>
          </p:cNvSpPr>
          <p:nvPr>
            <p:ph sz="half" idx="2"/>
          </p:nvPr>
        </p:nvSpPr>
        <p:spPr/>
        <p:txBody>
          <a:bodyPr>
            <a:normAutofit/>
          </a:bodyPr>
          <a:lstStyle/>
          <a:p>
            <a:r>
              <a:rPr lang="en-US" sz="2400" dirty="0"/>
              <a:t>Must also consider:</a:t>
            </a:r>
          </a:p>
          <a:p>
            <a:pPr lvl="1"/>
            <a:r>
              <a:rPr lang="en-US" sz="2000" dirty="0"/>
              <a:t>the quality of the baseline colonoscopy (e.g., withdrawal time and quality of bowel preparation)</a:t>
            </a:r>
          </a:p>
          <a:p>
            <a:pPr lvl="1"/>
            <a:r>
              <a:rPr lang="en-US" sz="2000" dirty="0"/>
              <a:t>whether polyps were completely resected or removed piecemeal</a:t>
            </a:r>
            <a:endParaRPr lang="en-US" dirty="0"/>
          </a:p>
        </p:txBody>
      </p:sp>
    </p:spTree>
    <p:extLst>
      <p:ext uri="{BB962C8B-B14F-4D97-AF65-F5344CB8AC3E}">
        <p14:creationId xmlns:p14="http://schemas.microsoft.com/office/powerpoint/2010/main" val="2833759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2610F-F93F-0704-152D-38B3154F0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A0C84-C7DB-9DF4-4033-2B7931CFBBCB}"/>
              </a:ext>
            </a:extLst>
          </p:cNvPr>
          <p:cNvSpPr>
            <a:spLocks noGrp="1"/>
          </p:cNvSpPr>
          <p:nvPr>
            <p:ph type="title"/>
          </p:nvPr>
        </p:nvSpPr>
        <p:spPr/>
        <p:txBody>
          <a:bodyPr/>
          <a:lstStyle/>
          <a:p>
            <a:r>
              <a:rPr lang="en-US" dirty="0"/>
              <a:t>Question 8</a:t>
            </a:r>
          </a:p>
        </p:txBody>
      </p:sp>
      <p:sp>
        <p:nvSpPr>
          <p:cNvPr id="3" name="Content Placeholder 2">
            <a:extLst>
              <a:ext uri="{FF2B5EF4-FFF2-40B4-BE49-F238E27FC236}">
                <a16:creationId xmlns:a16="http://schemas.microsoft.com/office/drawing/2014/main" id="{4FB47156-04D3-2E84-0D92-6ADCE1509053}"/>
              </a:ext>
            </a:extLst>
          </p:cNvPr>
          <p:cNvSpPr>
            <a:spLocks noGrp="1"/>
          </p:cNvSpPr>
          <p:nvPr>
            <p:ph sz="half" idx="1"/>
          </p:nvPr>
        </p:nvSpPr>
        <p:spPr/>
        <p:txBody>
          <a:bodyPr>
            <a:normAutofit fontScale="92500"/>
          </a:bodyPr>
          <a:lstStyle/>
          <a:p>
            <a:pPr marL="0" indent="0">
              <a:buNone/>
            </a:pPr>
            <a:r>
              <a:rPr lang="en-US" sz="2400" dirty="0"/>
              <a:t>A 34-year-old woman is hospitalized for a 2-week history of severe abdominal pain.</a:t>
            </a:r>
          </a:p>
          <a:p>
            <a:pPr marL="0" indent="0">
              <a:buNone/>
            </a:pPr>
            <a:r>
              <a:rPr lang="en-US" sz="2400" dirty="0"/>
              <a:t>On physical examination, vital signs are normal. Her abdomen is distended, and a 12-cm mass in the lower abdomen is noted.</a:t>
            </a:r>
          </a:p>
          <a:p>
            <a:pPr marL="0" indent="0">
              <a:buNone/>
            </a:pPr>
            <a:r>
              <a:rPr lang="en-US" sz="2400" dirty="0"/>
              <a:t>Labs:</a:t>
            </a:r>
          </a:p>
          <a:p>
            <a:endParaRPr lang="en-US" dirty="0"/>
          </a:p>
        </p:txBody>
      </p:sp>
      <p:sp>
        <p:nvSpPr>
          <p:cNvPr id="5" name="Content Placeholder 4">
            <a:extLst>
              <a:ext uri="{FF2B5EF4-FFF2-40B4-BE49-F238E27FC236}">
                <a16:creationId xmlns:a16="http://schemas.microsoft.com/office/drawing/2014/main" id="{9F69A991-0392-068A-B40F-7FE67D4C2601}"/>
              </a:ext>
            </a:extLst>
          </p:cNvPr>
          <p:cNvSpPr>
            <a:spLocks noGrp="1"/>
          </p:cNvSpPr>
          <p:nvPr>
            <p:ph sz="half" idx="2"/>
          </p:nvPr>
        </p:nvSpPr>
        <p:spPr/>
        <p:txBody>
          <a:bodyPr>
            <a:normAutofit fontScale="92500"/>
          </a:bodyPr>
          <a:lstStyle/>
          <a:p>
            <a:pPr marL="0" indent="0">
              <a:buNone/>
            </a:pPr>
            <a:r>
              <a:rPr lang="en-US" sz="2600" dirty="0"/>
              <a:t>PET/CT scans show a large, bulky mesenteric mass and retroperitoneal adenopathy. Biopsy of the mass shows Burkitt lymphoma.</a:t>
            </a:r>
          </a:p>
          <a:p>
            <a:pPr marL="0" indent="0">
              <a:buNone/>
            </a:pPr>
            <a:r>
              <a:rPr lang="en-US" sz="2600" dirty="0"/>
              <a:t>Which of the following is the most appropriate next step in management?</a:t>
            </a:r>
          </a:p>
          <a:p>
            <a:pPr marL="914400" lvl="1" indent="-457200">
              <a:buAutoNum type="alphaUcPeriod"/>
            </a:pPr>
            <a:r>
              <a:rPr lang="en-US" sz="2200" b="1" dirty="0">
                <a:solidFill>
                  <a:schemeClr val="accent6"/>
                </a:solidFill>
              </a:rPr>
              <a:t>High-flow intravenous fluids</a:t>
            </a:r>
          </a:p>
          <a:p>
            <a:pPr marL="914400" lvl="1" indent="-457200">
              <a:buAutoNum type="alphaUcPeriod"/>
            </a:pPr>
            <a:r>
              <a:rPr lang="en-US" sz="2200" dirty="0"/>
              <a:t>High-flow intravenous fluids and furosemide</a:t>
            </a:r>
          </a:p>
          <a:p>
            <a:pPr marL="914400" lvl="1" indent="-457200">
              <a:buAutoNum type="alphaUcPeriod"/>
            </a:pPr>
            <a:r>
              <a:rPr lang="en-US" sz="2200" dirty="0"/>
              <a:t>Immediate chemotherapy</a:t>
            </a:r>
          </a:p>
          <a:p>
            <a:pPr marL="914400" lvl="1" indent="-457200">
              <a:buAutoNum type="alphaUcPeriod"/>
            </a:pPr>
            <a:r>
              <a:rPr lang="en-US" sz="2200" dirty="0"/>
              <a:t>Sevelamer</a:t>
            </a:r>
          </a:p>
        </p:txBody>
      </p:sp>
      <p:graphicFrame>
        <p:nvGraphicFramePr>
          <p:cNvPr id="4" name="Table 3">
            <a:extLst>
              <a:ext uri="{FF2B5EF4-FFF2-40B4-BE49-F238E27FC236}">
                <a16:creationId xmlns:a16="http://schemas.microsoft.com/office/drawing/2014/main" id="{907A9A3F-4131-200D-1C76-60DC69F27A86}"/>
              </a:ext>
            </a:extLst>
          </p:cNvPr>
          <p:cNvGraphicFramePr>
            <a:graphicFrameLocks noGrp="1"/>
          </p:cNvGraphicFramePr>
          <p:nvPr/>
        </p:nvGraphicFramePr>
        <p:xfrm>
          <a:off x="690033" y="4567502"/>
          <a:ext cx="5477934" cy="1828800"/>
        </p:xfrm>
        <a:graphic>
          <a:graphicData uri="http://schemas.openxmlformats.org/drawingml/2006/table">
            <a:tbl>
              <a:tblPr/>
              <a:tblGrid>
                <a:gridCol w="2125133">
                  <a:extLst>
                    <a:ext uri="{9D8B030D-6E8A-4147-A177-3AD203B41FA5}">
                      <a16:colId xmlns:a16="http://schemas.microsoft.com/office/drawing/2014/main" val="47062502"/>
                    </a:ext>
                  </a:extLst>
                </a:gridCol>
                <a:gridCol w="2472267">
                  <a:extLst>
                    <a:ext uri="{9D8B030D-6E8A-4147-A177-3AD203B41FA5}">
                      <a16:colId xmlns:a16="http://schemas.microsoft.com/office/drawing/2014/main" val="873141500"/>
                    </a:ext>
                  </a:extLst>
                </a:gridCol>
                <a:gridCol w="880534">
                  <a:extLst>
                    <a:ext uri="{9D8B030D-6E8A-4147-A177-3AD203B41FA5}">
                      <a16:colId xmlns:a16="http://schemas.microsoft.com/office/drawing/2014/main" val="2344926110"/>
                    </a:ext>
                  </a:extLst>
                </a:gridCol>
              </a:tblGrid>
              <a:tr h="0">
                <a:tc>
                  <a:txBody>
                    <a:bodyPr/>
                    <a:lstStyle/>
                    <a:p>
                      <a:pPr fontAlgn="t">
                        <a:buNone/>
                      </a:pPr>
                      <a:r>
                        <a:rPr lang="en-US" sz="1400">
                          <a:solidFill>
                            <a:sysClr val="windowText" lastClr="000000"/>
                          </a:solidFill>
                          <a:effectLst/>
                        </a:rPr>
                        <a:t>Complete blood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686450"/>
                  </a:ext>
                </a:extLst>
              </a:tr>
              <a:tr h="0">
                <a:tc>
                  <a:txBody>
                    <a:bodyPr/>
                    <a:lstStyle/>
                    <a:p>
                      <a:pPr fontAlgn="t">
                        <a:buNone/>
                      </a:pPr>
                      <a:r>
                        <a:rPr lang="en-US" sz="1400">
                          <a:solidFill>
                            <a:sysClr val="windowText" lastClr="000000"/>
                          </a:solidFill>
                          <a:effectLst/>
                          <a:latin typeface="inherit"/>
                        </a:rPr>
                        <a:t>Creatinine</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1.1 mg/dL (97.2 µmol/L)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04459"/>
                  </a:ext>
                </a:extLst>
              </a:tr>
              <a:tr h="0">
                <a:tc>
                  <a:txBody>
                    <a:bodyPr/>
                    <a:lstStyle/>
                    <a:p>
                      <a:pPr fontAlgn="t">
                        <a:buNone/>
                      </a:pPr>
                      <a:r>
                        <a:rPr lang="en-US" sz="1400">
                          <a:solidFill>
                            <a:sysClr val="windowText" lastClr="000000"/>
                          </a:solidFill>
                          <a:effectLst/>
                          <a:latin typeface="inherit"/>
                        </a:rPr>
                        <a:t>Potassium</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5.0 mEq/L (5.0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676572"/>
                  </a:ext>
                </a:extLst>
              </a:tr>
              <a:tr h="0">
                <a:tc>
                  <a:txBody>
                    <a:bodyPr/>
                    <a:lstStyle/>
                    <a:p>
                      <a:pPr fontAlgn="t">
                        <a:buNone/>
                      </a:pPr>
                      <a:r>
                        <a:rPr lang="en-US" sz="1400">
                          <a:solidFill>
                            <a:sysClr val="windowText" lastClr="000000"/>
                          </a:solidFill>
                          <a:effectLst/>
                          <a:latin typeface="inherit"/>
                        </a:rPr>
                        <a:t>Lactate dehydrogenase</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1250 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720352"/>
                  </a:ext>
                </a:extLst>
              </a:tr>
              <a:tr h="0">
                <a:tc>
                  <a:txBody>
                    <a:bodyPr/>
                    <a:lstStyle/>
                    <a:p>
                      <a:pPr fontAlgn="t">
                        <a:buNone/>
                      </a:pPr>
                      <a:r>
                        <a:rPr lang="en-US" sz="1400">
                          <a:solidFill>
                            <a:sysClr val="windowText" lastClr="000000"/>
                          </a:solidFill>
                          <a:effectLst/>
                          <a:latin typeface="inherit"/>
                        </a:rPr>
                        <a:t>Phosphorus</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a:solidFill>
                            <a:sysClr val="windowText" lastClr="000000"/>
                          </a:solidFill>
                          <a:effectLst/>
                        </a:rPr>
                        <a:t>5.2 mg/dL (1.7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015114"/>
                  </a:ext>
                </a:extLst>
              </a:tr>
              <a:tr h="0">
                <a:tc>
                  <a:txBody>
                    <a:bodyPr/>
                    <a:lstStyle/>
                    <a:p>
                      <a:pPr fontAlgn="t">
                        <a:buNone/>
                      </a:pPr>
                      <a:r>
                        <a:rPr lang="en-US" sz="1400">
                          <a:solidFill>
                            <a:sysClr val="windowText" lastClr="000000"/>
                          </a:solidFill>
                          <a:effectLst/>
                          <a:latin typeface="inherit"/>
                        </a:rPr>
                        <a:t>Urate</a:t>
                      </a:r>
                      <a:endParaRPr lang="en-US" sz="1400">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400" dirty="0">
                          <a:solidFill>
                            <a:sysClr val="windowText" lastClr="000000"/>
                          </a:solidFill>
                          <a:effectLst/>
                        </a:rPr>
                        <a:t>8.5 mg/dL (0.5 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US" sz="1400" dirty="0">
                          <a:solidFill>
                            <a:sysClr val="windowText" lastClr="000000"/>
                          </a:solidFill>
                          <a:effectLs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112882"/>
                  </a:ext>
                </a:extLst>
              </a:tr>
            </a:tbl>
          </a:graphicData>
        </a:graphic>
      </p:graphicFrame>
    </p:spTree>
    <p:extLst>
      <p:ext uri="{BB962C8B-B14F-4D97-AF65-F5344CB8AC3E}">
        <p14:creationId xmlns:p14="http://schemas.microsoft.com/office/powerpoint/2010/main" val="2246618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52BD-9CC2-81C7-1402-C6412796CA87}"/>
              </a:ext>
            </a:extLst>
          </p:cNvPr>
          <p:cNvSpPr>
            <a:spLocks noGrp="1"/>
          </p:cNvSpPr>
          <p:nvPr>
            <p:ph type="title"/>
          </p:nvPr>
        </p:nvSpPr>
        <p:spPr/>
        <p:txBody>
          <a:bodyPr/>
          <a:lstStyle/>
          <a:p>
            <a:r>
              <a:rPr lang="en-US" dirty="0"/>
              <a:t>TLS</a:t>
            </a:r>
          </a:p>
        </p:txBody>
      </p:sp>
      <p:sp>
        <p:nvSpPr>
          <p:cNvPr id="3" name="Content Placeholder 2">
            <a:extLst>
              <a:ext uri="{FF2B5EF4-FFF2-40B4-BE49-F238E27FC236}">
                <a16:creationId xmlns:a16="http://schemas.microsoft.com/office/drawing/2014/main" id="{178D5E32-0B30-42A1-1150-1172B91C082D}"/>
              </a:ext>
            </a:extLst>
          </p:cNvPr>
          <p:cNvSpPr>
            <a:spLocks noGrp="1"/>
          </p:cNvSpPr>
          <p:nvPr>
            <p:ph sz="half" idx="1"/>
          </p:nvPr>
        </p:nvSpPr>
        <p:spPr/>
        <p:txBody>
          <a:bodyPr/>
          <a:lstStyle/>
          <a:p>
            <a:r>
              <a:rPr lang="en-US" dirty="0"/>
              <a:t>Massive tumor cell lysis </a:t>
            </a:r>
          </a:p>
          <a:p>
            <a:r>
              <a:rPr lang="en-US" dirty="0"/>
              <a:t>Can occur spontaneously or after chemotherapy initiation</a:t>
            </a:r>
          </a:p>
          <a:p>
            <a:pPr lvl="1"/>
            <a:r>
              <a:rPr lang="en-US" dirty="0"/>
              <a:t>Burkitt’s lymphoma, DLBCL, ALL, CLL</a:t>
            </a:r>
          </a:p>
        </p:txBody>
      </p:sp>
      <p:sp>
        <p:nvSpPr>
          <p:cNvPr id="4" name="Content Placeholder 3">
            <a:extLst>
              <a:ext uri="{FF2B5EF4-FFF2-40B4-BE49-F238E27FC236}">
                <a16:creationId xmlns:a16="http://schemas.microsoft.com/office/drawing/2014/main" id="{11E4EFCB-AEFD-42C2-1663-1D8CF67C44DD}"/>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05DB6B03-A7A3-1938-36B1-6B1E4AA12DF0}"/>
              </a:ext>
            </a:extLst>
          </p:cNvPr>
          <p:cNvPicPr>
            <a:picLocks noChangeAspect="1"/>
          </p:cNvPicPr>
          <p:nvPr/>
        </p:nvPicPr>
        <p:blipFill>
          <a:blip r:embed="rId3"/>
          <a:stretch>
            <a:fillRect/>
          </a:stretch>
        </p:blipFill>
        <p:spPr>
          <a:xfrm>
            <a:off x="6096000" y="530129"/>
            <a:ext cx="5760545" cy="6327871"/>
          </a:xfrm>
          <a:prstGeom prst="rect">
            <a:avLst/>
          </a:prstGeom>
        </p:spPr>
      </p:pic>
    </p:spTree>
    <p:extLst>
      <p:ext uri="{BB962C8B-B14F-4D97-AF65-F5344CB8AC3E}">
        <p14:creationId xmlns:p14="http://schemas.microsoft.com/office/powerpoint/2010/main" val="1785259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6A65-F5C2-24F3-0041-CA13390E66F3}"/>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0A83448B-B856-FA63-3B21-761F8B605453}"/>
              </a:ext>
            </a:extLst>
          </p:cNvPr>
          <p:cNvSpPr>
            <a:spLocks noGrp="1"/>
          </p:cNvSpPr>
          <p:nvPr>
            <p:ph sz="half" idx="1"/>
          </p:nvPr>
        </p:nvSpPr>
        <p:spPr>
          <a:xfrm>
            <a:off x="838200" y="1825625"/>
            <a:ext cx="4343400" cy="4351338"/>
          </a:xfrm>
        </p:spPr>
        <p:txBody>
          <a:bodyPr>
            <a:normAutofit/>
          </a:bodyPr>
          <a:lstStyle/>
          <a:p>
            <a:pPr marL="0" indent="0">
              <a:buNone/>
            </a:pPr>
            <a:r>
              <a:rPr lang="en-US" sz="1900" dirty="0"/>
              <a:t>A 60-year-old man is evaluated in the emergency department for </a:t>
            </a:r>
            <a:r>
              <a:rPr lang="en-US" sz="1900" dirty="0">
                <a:solidFill>
                  <a:srgbClr val="C00000"/>
                </a:solidFill>
              </a:rPr>
              <a:t>acute kidney injury after presenting with a 5-day history of nausea, vomiting, and lethargy. One week ago, he received his first dose of chemotherapy for non-Hodgkin lymphoma</a:t>
            </a:r>
            <a:r>
              <a:rPr lang="en-US" sz="1900" dirty="0"/>
              <a:t>.</a:t>
            </a:r>
          </a:p>
          <a:p>
            <a:pPr marL="0" indent="0">
              <a:buNone/>
            </a:pPr>
            <a:r>
              <a:rPr lang="en-US" sz="1900" dirty="0"/>
              <a:t>On physical examination, vital signs are normal. The patient is drowsy but alert and oriented. There is no precordial rub on cardiac examination. Lungs are clear to auscultation bilaterally. Asterixis is not noted.</a:t>
            </a:r>
          </a:p>
          <a:p>
            <a:endParaRPr lang="en-US" dirty="0"/>
          </a:p>
        </p:txBody>
      </p:sp>
      <p:pic>
        <p:nvPicPr>
          <p:cNvPr id="5" name="Content Placeholder 4">
            <a:extLst>
              <a:ext uri="{FF2B5EF4-FFF2-40B4-BE49-F238E27FC236}">
                <a16:creationId xmlns:a16="http://schemas.microsoft.com/office/drawing/2014/main" id="{2D8CD144-D305-CD44-26B2-82AD2566A8C2}"/>
              </a:ext>
            </a:extLst>
          </p:cNvPr>
          <p:cNvPicPr>
            <a:picLocks noGrp="1" noChangeAspect="1"/>
          </p:cNvPicPr>
          <p:nvPr>
            <p:ph sz="half" idx="2"/>
          </p:nvPr>
        </p:nvPicPr>
        <p:blipFill>
          <a:blip r:embed="rId2"/>
          <a:stretch>
            <a:fillRect/>
          </a:stretch>
        </p:blipFill>
        <p:spPr>
          <a:xfrm>
            <a:off x="5181600" y="1825625"/>
            <a:ext cx="2827867" cy="4893068"/>
          </a:xfrm>
          <a:prstGeom prst="rect">
            <a:avLst/>
          </a:prstGeom>
        </p:spPr>
      </p:pic>
      <p:sp>
        <p:nvSpPr>
          <p:cNvPr id="6" name="TextBox 5">
            <a:extLst>
              <a:ext uri="{FF2B5EF4-FFF2-40B4-BE49-F238E27FC236}">
                <a16:creationId xmlns:a16="http://schemas.microsoft.com/office/drawing/2014/main" id="{AE3FFC6C-853F-FD5E-43E3-57735D5878E0}"/>
              </a:ext>
            </a:extLst>
          </p:cNvPr>
          <p:cNvSpPr txBox="1"/>
          <p:nvPr/>
        </p:nvSpPr>
        <p:spPr>
          <a:xfrm>
            <a:off x="8229600" y="1825625"/>
            <a:ext cx="3674533" cy="3170099"/>
          </a:xfrm>
          <a:prstGeom prst="rect">
            <a:avLst/>
          </a:prstGeom>
          <a:noFill/>
        </p:spPr>
        <p:txBody>
          <a:bodyPr wrap="square" rtlCol="0">
            <a:spAutoFit/>
          </a:bodyPr>
          <a:lstStyle/>
          <a:p>
            <a:r>
              <a:rPr lang="en-US" sz="2000" dirty="0"/>
              <a:t>A 12-lead ECG reveals normal sinus rhythm and no ST-T wave changes.</a:t>
            </a:r>
          </a:p>
          <a:p>
            <a:endParaRPr lang="en-US" sz="2000" dirty="0"/>
          </a:p>
          <a:p>
            <a:r>
              <a:rPr lang="en-US" sz="2000" dirty="0"/>
              <a:t>Which of the following is the most appropriate treatment?</a:t>
            </a:r>
          </a:p>
          <a:p>
            <a:pPr marL="800100" lvl="1" indent="-342900">
              <a:buAutoNum type="alphaUcPeriod"/>
            </a:pPr>
            <a:r>
              <a:rPr lang="en-US" sz="2000" dirty="0"/>
              <a:t>Fomepizole</a:t>
            </a:r>
          </a:p>
          <a:p>
            <a:pPr marL="800100" lvl="1" indent="-342900">
              <a:buAutoNum type="alphaUcPeriod"/>
            </a:pPr>
            <a:r>
              <a:rPr lang="en-US" sz="2000" dirty="0"/>
              <a:t>Hemodialysis</a:t>
            </a:r>
          </a:p>
          <a:p>
            <a:pPr marL="800100" lvl="1" indent="-342900">
              <a:buAutoNum type="alphaUcPeriod"/>
            </a:pPr>
            <a:r>
              <a:rPr lang="en-US" sz="2000" dirty="0"/>
              <a:t>Plasma exchange</a:t>
            </a:r>
          </a:p>
          <a:p>
            <a:pPr marL="800100" lvl="1" indent="-342900">
              <a:buAutoNum type="alphaUcPeriod"/>
            </a:pPr>
            <a:r>
              <a:rPr lang="en-US" sz="2000" dirty="0" err="1"/>
              <a:t>Rasburicase</a:t>
            </a:r>
            <a:endParaRPr lang="en-US" sz="2000" dirty="0"/>
          </a:p>
        </p:txBody>
      </p:sp>
    </p:spTree>
    <p:extLst>
      <p:ext uri="{BB962C8B-B14F-4D97-AF65-F5344CB8AC3E}">
        <p14:creationId xmlns:p14="http://schemas.microsoft.com/office/powerpoint/2010/main" val="1421716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C08D-1B2C-4704-E639-C92FF5910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821D6-F171-38D9-DE19-C606916388F6}"/>
              </a:ext>
            </a:extLst>
          </p:cNvPr>
          <p:cNvSpPr>
            <a:spLocks noGrp="1"/>
          </p:cNvSpPr>
          <p:nvPr>
            <p:ph type="title"/>
          </p:nvPr>
        </p:nvSpPr>
        <p:spPr/>
        <p:txBody>
          <a:bodyPr/>
          <a:lstStyle/>
          <a:p>
            <a:r>
              <a:rPr lang="en-US" dirty="0"/>
              <a:t>Question 9</a:t>
            </a:r>
          </a:p>
        </p:txBody>
      </p:sp>
      <p:sp>
        <p:nvSpPr>
          <p:cNvPr id="3" name="Content Placeholder 2">
            <a:extLst>
              <a:ext uri="{FF2B5EF4-FFF2-40B4-BE49-F238E27FC236}">
                <a16:creationId xmlns:a16="http://schemas.microsoft.com/office/drawing/2014/main" id="{71A54E39-2752-E5DC-86DF-020CB2B772B7}"/>
              </a:ext>
            </a:extLst>
          </p:cNvPr>
          <p:cNvSpPr>
            <a:spLocks noGrp="1"/>
          </p:cNvSpPr>
          <p:nvPr>
            <p:ph sz="half" idx="1"/>
          </p:nvPr>
        </p:nvSpPr>
        <p:spPr>
          <a:xfrm>
            <a:off x="838200" y="1825625"/>
            <a:ext cx="4343400" cy="4351338"/>
          </a:xfrm>
        </p:spPr>
        <p:txBody>
          <a:bodyPr>
            <a:normAutofit/>
          </a:bodyPr>
          <a:lstStyle/>
          <a:p>
            <a:pPr marL="0" indent="0">
              <a:buNone/>
            </a:pPr>
            <a:r>
              <a:rPr lang="en-US" sz="1900" dirty="0"/>
              <a:t>A 60-year-old man is evaluated in the emergency department for acute kidney injury after presenting with a 5-day history of nausea, vomiting, and lethargy. One week ago, he received his first dose of chemotherapy for non-Hodgkin lymphoma.</a:t>
            </a:r>
          </a:p>
          <a:p>
            <a:pPr marL="0" indent="0">
              <a:buNone/>
            </a:pPr>
            <a:r>
              <a:rPr lang="en-US" sz="1900" dirty="0"/>
              <a:t>On physical examination, vital signs are normal. The patient is drowsy but alert and oriented. There is no precordial rub on cardiac examination. Lungs are clear to auscultation bilaterally. Asterixis is not noted.</a:t>
            </a:r>
          </a:p>
          <a:p>
            <a:endParaRPr lang="en-US" dirty="0"/>
          </a:p>
        </p:txBody>
      </p:sp>
      <p:pic>
        <p:nvPicPr>
          <p:cNvPr id="5" name="Content Placeholder 4">
            <a:extLst>
              <a:ext uri="{FF2B5EF4-FFF2-40B4-BE49-F238E27FC236}">
                <a16:creationId xmlns:a16="http://schemas.microsoft.com/office/drawing/2014/main" id="{EFAF64D6-2FB9-034F-FAD1-7818FB9D4998}"/>
              </a:ext>
            </a:extLst>
          </p:cNvPr>
          <p:cNvPicPr>
            <a:picLocks noGrp="1" noChangeAspect="1"/>
          </p:cNvPicPr>
          <p:nvPr>
            <p:ph sz="half" idx="2"/>
          </p:nvPr>
        </p:nvPicPr>
        <p:blipFill>
          <a:blip r:embed="rId2"/>
          <a:stretch>
            <a:fillRect/>
          </a:stretch>
        </p:blipFill>
        <p:spPr>
          <a:xfrm>
            <a:off x="5181600" y="1825625"/>
            <a:ext cx="2827867" cy="4893068"/>
          </a:xfrm>
          <a:prstGeom prst="rect">
            <a:avLst/>
          </a:prstGeom>
        </p:spPr>
      </p:pic>
      <p:sp>
        <p:nvSpPr>
          <p:cNvPr id="6" name="TextBox 5">
            <a:extLst>
              <a:ext uri="{FF2B5EF4-FFF2-40B4-BE49-F238E27FC236}">
                <a16:creationId xmlns:a16="http://schemas.microsoft.com/office/drawing/2014/main" id="{D2B7BD33-EC67-E542-58BD-B3CEADFA60DD}"/>
              </a:ext>
            </a:extLst>
          </p:cNvPr>
          <p:cNvSpPr txBox="1"/>
          <p:nvPr/>
        </p:nvSpPr>
        <p:spPr>
          <a:xfrm>
            <a:off x="8229600" y="1825625"/>
            <a:ext cx="3674533" cy="3170099"/>
          </a:xfrm>
          <a:prstGeom prst="rect">
            <a:avLst/>
          </a:prstGeom>
          <a:noFill/>
        </p:spPr>
        <p:txBody>
          <a:bodyPr wrap="square" rtlCol="0">
            <a:spAutoFit/>
          </a:bodyPr>
          <a:lstStyle/>
          <a:p>
            <a:r>
              <a:rPr lang="en-US" sz="2000" dirty="0"/>
              <a:t>A 12-lead ECG reveals normal sinus rhythm and no ST-T wave changes.</a:t>
            </a:r>
          </a:p>
          <a:p>
            <a:endParaRPr lang="en-US" sz="2000" dirty="0"/>
          </a:p>
          <a:p>
            <a:r>
              <a:rPr lang="en-US" sz="2000" dirty="0"/>
              <a:t>Which of the following is the most appropriate treatment?</a:t>
            </a:r>
          </a:p>
          <a:p>
            <a:pPr marL="800100" lvl="1" indent="-342900">
              <a:buAutoNum type="alphaUcPeriod"/>
            </a:pPr>
            <a:r>
              <a:rPr lang="en-US" sz="2000" dirty="0"/>
              <a:t>Fomepizole</a:t>
            </a:r>
          </a:p>
          <a:p>
            <a:pPr marL="800100" lvl="1" indent="-342900">
              <a:buAutoNum type="alphaUcPeriod"/>
            </a:pPr>
            <a:r>
              <a:rPr lang="en-US" sz="2000" dirty="0"/>
              <a:t>Hemodialysis</a:t>
            </a:r>
          </a:p>
          <a:p>
            <a:pPr marL="800100" lvl="1" indent="-342900">
              <a:buAutoNum type="alphaUcPeriod"/>
            </a:pPr>
            <a:r>
              <a:rPr lang="en-US" sz="2000" dirty="0"/>
              <a:t>Plasma exchange</a:t>
            </a:r>
          </a:p>
          <a:p>
            <a:pPr marL="800100" lvl="1" indent="-342900">
              <a:buAutoNum type="alphaUcPeriod"/>
            </a:pPr>
            <a:r>
              <a:rPr lang="en-US" sz="2000" b="1" dirty="0" err="1">
                <a:solidFill>
                  <a:schemeClr val="accent6"/>
                </a:solidFill>
              </a:rPr>
              <a:t>Rasburicase</a:t>
            </a:r>
            <a:endParaRPr lang="en-US" sz="2000" b="1" dirty="0">
              <a:solidFill>
                <a:schemeClr val="accent6"/>
              </a:solidFill>
            </a:endParaRPr>
          </a:p>
        </p:txBody>
      </p:sp>
    </p:spTree>
    <p:extLst>
      <p:ext uri="{BB962C8B-B14F-4D97-AF65-F5344CB8AC3E}">
        <p14:creationId xmlns:p14="http://schemas.microsoft.com/office/powerpoint/2010/main" val="1337124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914400"/>
            <a:ext cx="9044492" cy="4876800"/>
          </a:xfrm>
        </p:spPr>
        <p:txBody>
          <a:bodyPr>
            <a:noAutofit/>
          </a:bodyPr>
          <a:lstStyle/>
          <a:p>
            <a:r>
              <a:rPr lang="en-US" sz="1800" b="1" dirty="0"/>
              <a:t>Prophylaxis </a:t>
            </a:r>
            <a:endParaRPr lang="en-US" sz="1800" dirty="0"/>
          </a:p>
          <a:p>
            <a:pPr lvl="1"/>
            <a:r>
              <a:rPr lang="en-US" sz="1400" dirty="0"/>
              <a:t>Hydration: 0.9% NS (No potassium in IVF). </a:t>
            </a:r>
            <a:r>
              <a:rPr lang="en-US" sz="1200" dirty="0"/>
              <a:t> </a:t>
            </a:r>
            <a:r>
              <a:rPr lang="en-US" sz="1400" dirty="0"/>
              <a:t>Goal UOP 80-100 mL/</a:t>
            </a:r>
            <a:r>
              <a:rPr lang="en-US" sz="1400" dirty="0" err="1"/>
              <a:t>hr</a:t>
            </a:r>
            <a:r>
              <a:rPr lang="en-US" sz="1400" dirty="0"/>
              <a:t> (in high risk I usually start at 200cc/</a:t>
            </a:r>
            <a:r>
              <a:rPr lang="en-US" sz="1400" dirty="0" err="1"/>
              <a:t>hr</a:t>
            </a:r>
            <a:r>
              <a:rPr lang="en-US" sz="1400" dirty="0"/>
              <a:t> as long as no cardiac concerns)</a:t>
            </a:r>
          </a:p>
          <a:p>
            <a:pPr lvl="1"/>
            <a:r>
              <a:rPr lang="en-US" sz="1400" dirty="0"/>
              <a:t>Allopurinol: allopurinol 300mg PO daily (or can use BID/TID)</a:t>
            </a:r>
          </a:p>
          <a:p>
            <a:pPr lvl="1"/>
            <a:r>
              <a:rPr lang="en-US" sz="1400" dirty="0"/>
              <a:t>Check labs often - don’t just order them, make sure they result</a:t>
            </a:r>
          </a:p>
          <a:p>
            <a:endParaRPr lang="en-US" sz="1800" b="1" dirty="0"/>
          </a:p>
          <a:p>
            <a:r>
              <a:rPr lang="en-US" sz="1800" b="1" dirty="0"/>
              <a:t>Treatment </a:t>
            </a:r>
            <a:r>
              <a:rPr lang="en-US" sz="1800" dirty="0"/>
              <a:t>(as above plus</a:t>
            </a:r>
            <a:r>
              <a:rPr lang="en-US" sz="1800" dirty="0">
                <a:sym typeface="Wingdings" panose="05000000000000000000" pitchFamily="2" charset="2"/>
              </a:rPr>
              <a:t>:)</a:t>
            </a:r>
            <a:endParaRPr lang="en-US" sz="1800" dirty="0"/>
          </a:p>
          <a:p>
            <a:r>
              <a:rPr lang="en-US" sz="1600" dirty="0"/>
              <a:t>Electrolyte abnormalities:  </a:t>
            </a:r>
          </a:p>
          <a:p>
            <a:pPr lvl="1"/>
            <a:r>
              <a:rPr lang="en-US" sz="1600" dirty="0"/>
              <a:t>Phosphate Binders (decrease GI absorption of </a:t>
            </a:r>
            <a:r>
              <a:rPr lang="en-US" sz="1600" dirty="0" err="1"/>
              <a:t>phos</a:t>
            </a:r>
            <a:r>
              <a:rPr lang="en-US" sz="1600" dirty="0"/>
              <a:t>)</a:t>
            </a:r>
          </a:p>
          <a:p>
            <a:pPr lvl="1"/>
            <a:r>
              <a:rPr lang="en-US" sz="1600" dirty="0" err="1"/>
              <a:t>HyperK</a:t>
            </a:r>
            <a:r>
              <a:rPr lang="en-US" sz="1600" dirty="0"/>
              <a:t> treatments</a:t>
            </a:r>
          </a:p>
          <a:p>
            <a:pPr lvl="1"/>
            <a:r>
              <a:rPr lang="en-US" sz="1600" dirty="0"/>
              <a:t>Use caution prior to repleting for hypocalcemia </a:t>
            </a:r>
          </a:p>
          <a:p>
            <a:pPr lvl="2"/>
            <a:r>
              <a:rPr lang="en-US" sz="1400" dirty="0"/>
              <a:t>remove automated electrolyte plans</a:t>
            </a:r>
          </a:p>
          <a:p>
            <a:pPr lvl="2"/>
            <a:r>
              <a:rPr lang="en-US" sz="1400" u="sng" dirty="0"/>
              <a:t>Ca x PO4</a:t>
            </a:r>
            <a:r>
              <a:rPr lang="en-US" sz="1400" dirty="0"/>
              <a:t> &gt;60 increases risk of precipitation</a:t>
            </a:r>
          </a:p>
          <a:p>
            <a:pPr lvl="1"/>
            <a:r>
              <a:rPr lang="en-US" sz="1600" dirty="0"/>
              <a:t>Severe cases may require hemodialysis.  </a:t>
            </a:r>
          </a:p>
          <a:p>
            <a:pPr lvl="1"/>
            <a:r>
              <a:rPr lang="en-US" sz="1600" dirty="0"/>
              <a:t>Loop diuretics can assist with uric acid excretion when patient no longer hypovolemic. </a:t>
            </a:r>
          </a:p>
          <a:p>
            <a:r>
              <a:rPr lang="en-US" sz="1600" dirty="0"/>
              <a:t>Do not suggest alkalinizing the urine </a:t>
            </a:r>
          </a:p>
          <a:p>
            <a:pPr lvl="1"/>
            <a:r>
              <a:rPr lang="en-US" sz="1200" dirty="0"/>
              <a:t>(alkalinization makes uric acid more soluble – but phosphate less soluble, so may trigger precipitation esp when Ca x PO4 is &gt;60mg/dL.  With rasburicase available, alkalinization is </a:t>
            </a:r>
            <a:r>
              <a:rPr lang="en-US" sz="1200" b="1" dirty="0"/>
              <a:t>rarely</a:t>
            </a:r>
            <a:r>
              <a:rPr lang="en-US" sz="1200" dirty="0"/>
              <a:t> indicated)</a:t>
            </a:r>
          </a:p>
        </p:txBody>
      </p:sp>
      <p:sp>
        <p:nvSpPr>
          <p:cNvPr id="2" name="Title 1"/>
          <p:cNvSpPr>
            <a:spLocks noGrp="1"/>
          </p:cNvSpPr>
          <p:nvPr>
            <p:ph type="title"/>
          </p:nvPr>
        </p:nvSpPr>
        <p:spPr>
          <a:xfrm>
            <a:off x="1981200" y="76200"/>
            <a:ext cx="8229600" cy="1143000"/>
          </a:xfrm>
        </p:spPr>
        <p:txBody>
          <a:bodyPr/>
          <a:lstStyle/>
          <a:p>
            <a:r>
              <a:rPr lang="en-US" dirty="0"/>
              <a:t>TLS prevention and Treatment</a:t>
            </a:r>
          </a:p>
        </p:txBody>
      </p:sp>
    </p:spTree>
    <p:extLst>
      <p:ext uri="{BB962C8B-B14F-4D97-AF65-F5344CB8AC3E}">
        <p14:creationId xmlns:p14="http://schemas.microsoft.com/office/powerpoint/2010/main" val="1949922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967" y="239151"/>
            <a:ext cx="10515600" cy="6032106"/>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a:p>
            <a:r>
              <a:rPr lang="en-US" sz="1500" dirty="0"/>
              <a:t>-  </a:t>
            </a:r>
            <a:r>
              <a:rPr lang="en-US" sz="1500" b="1" dirty="0"/>
              <a:t>Rasburicase</a:t>
            </a:r>
            <a:r>
              <a:rPr lang="en-US" sz="1500" dirty="0"/>
              <a:t>: (recombinant urate oxidase enzyme) for selected high-risk patients (uric acid &gt;10), treat with </a:t>
            </a:r>
            <a:r>
              <a:rPr lang="en-US" sz="1500" u="sng" dirty="0"/>
              <a:t>3mg IV x 1 </a:t>
            </a:r>
          </a:p>
          <a:p>
            <a:pPr lvl="1"/>
            <a:r>
              <a:rPr lang="en-US" sz="1500" dirty="0"/>
              <a:t>may repeat after 8 hours in rare cases, esp if uric acid remains &gt;8.5mg/dL  </a:t>
            </a:r>
          </a:p>
          <a:p>
            <a:pPr lvl="1"/>
            <a:r>
              <a:rPr lang="en-US" sz="1500" dirty="0"/>
              <a:t>Caution: agent can cause hemolysis in G6PD deficient patients.  </a:t>
            </a:r>
          </a:p>
          <a:p>
            <a:pPr lvl="0"/>
            <a:r>
              <a:rPr lang="en-US" sz="1500" dirty="0"/>
              <a:t>Check level 3-6 hours after dose:  </a:t>
            </a:r>
            <a:r>
              <a:rPr lang="en-US" sz="1300" b="1" dirty="0"/>
              <a:t>Note well</a:t>
            </a:r>
            <a:r>
              <a:rPr lang="en-US" sz="1300" dirty="0"/>
              <a:t>: Uric acid samples taken after administration of rasburicase must be collected in chilled heparin tubes, kept in ice, and run within 4 hours of collection as the enzyme will continue to be active within the tube and cause spuriously low results (Use </a:t>
            </a:r>
            <a:r>
              <a:rPr lang="en-US" sz="1300" i="1" u="sng" dirty="0"/>
              <a:t>RASBURICASE</a:t>
            </a:r>
            <a:r>
              <a:rPr lang="en-US" sz="1300" u="sng" dirty="0"/>
              <a:t> uric acid level</a:t>
            </a:r>
            <a:r>
              <a:rPr lang="en-US" sz="1300" dirty="0"/>
              <a:t> order).</a:t>
            </a:r>
            <a:endParaRPr lang="en-US" sz="3000" dirty="0"/>
          </a:p>
        </p:txBody>
      </p:sp>
      <p:sp>
        <p:nvSpPr>
          <p:cNvPr id="2" name="Title 1"/>
          <p:cNvSpPr>
            <a:spLocks noGrp="1"/>
          </p:cNvSpPr>
          <p:nvPr>
            <p:ph type="title"/>
          </p:nvPr>
        </p:nvSpPr>
        <p:spPr>
          <a:xfrm>
            <a:off x="1978967" y="15240"/>
            <a:ext cx="8229600" cy="1143000"/>
          </a:xfrm>
        </p:spPr>
        <p:txBody>
          <a:bodyPr/>
          <a:lstStyle/>
          <a:p>
            <a:r>
              <a:rPr lang="en-US" dirty="0"/>
              <a:t>TLS Treatment</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631" y="838200"/>
            <a:ext cx="90582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643" y="5580086"/>
            <a:ext cx="2326263" cy="1277914"/>
          </a:xfrm>
          <a:prstGeom prst="rect">
            <a:avLst/>
          </a:prstGeom>
        </p:spPr>
      </p:pic>
      <p:sp>
        <p:nvSpPr>
          <p:cNvPr id="6" name="TextBox 5">
            <a:extLst>
              <a:ext uri="{FF2B5EF4-FFF2-40B4-BE49-F238E27FC236}">
                <a16:creationId xmlns:a16="http://schemas.microsoft.com/office/drawing/2014/main" id="{D6F84084-F5D0-40BC-924B-D1ADCD7B9185}"/>
              </a:ext>
            </a:extLst>
          </p:cNvPr>
          <p:cNvSpPr txBox="1"/>
          <p:nvPr/>
        </p:nvSpPr>
        <p:spPr>
          <a:xfrm>
            <a:off x="5900921" y="5580087"/>
            <a:ext cx="1981200" cy="1169551"/>
          </a:xfrm>
          <a:prstGeom prst="rect">
            <a:avLst/>
          </a:prstGeom>
          <a:noFill/>
        </p:spPr>
        <p:txBody>
          <a:bodyPr wrap="square" rtlCol="0">
            <a:spAutoFit/>
          </a:bodyPr>
          <a:lstStyle/>
          <a:p>
            <a:r>
              <a:rPr lang="en-US" sz="1400" dirty="0"/>
              <a:t>Aggressive IVF can often avoid need for </a:t>
            </a:r>
            <a:r>
              <a:rPr lang="en-US" sz="1400" dirty="0" err="1"/>
              <a:t>rasburicase</a:t>
            </a:r>
            <a:r>
              <a:rPr lang="en-US" sz="1400" dirty="0"/>
              <a:t> in borderline cases and increase value</a:t>
            </a:r>
          </a:p>
        </p:txBody>
      </p:sp>
    </p:spTree>
    <p:extLst>
      <p:ext uri="{BB962C8B-B14F-4D97-AF65-F5344CB8AC3E}">
        <p14:creationId xmlns:p14="http://schemas.microsoft.com/office/powerpoint/2010/main" val="3813348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B2F2-DE5A-44B8-454C-2CA36476C4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EC4513-2F7C-8259-7190-6EEB6D6FE8E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2C8AD20-CFEC-041A-3877-FD3A57FABB66}"/>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25705D7A-20B4-9712-3789-2166645906CE}"/>
              </a:ext>
            </a:extLst>
          </p:cNvPr>
          <p:cNvPicPr>
            <a:picLocks noChangeAspect="1"/>
          </p:cNvPicPr>
          <p:nvPr/>
        </p:nvPicPr>
        <p:blipFill>
          <a:blip r:embed="rId2"/>
          <a:srcRect t="7179" b="65334"/>
          <a:stretch>
            <a:fillRect/>
          </a:stretch>
        </p:blipFill>
        <p:spPr>
          <a:xfrm>
            <a:off x="939022" y="365125"/>
            <a:ext cx="10313956" cy="6159719"/>
          </a:xfrm>
          <a:prstGeom prst="rect">
            <a:avLst/>
          </a:prstGeom>
        </p:spPr>
      </p:pic>
    </p:spTree>
    <p:extLst>
      <p:ext uri="{BB962C8B-B14F-4D97-AF65-F5344CB8AC3E}">
        <p14:creationId xmlns:p14="http://schemas.microsoft.com/office/powerpoint/2010/main" val="3281792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5CCD-D57A-9176-5748-42DC6386F4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D8581F-993C-F1DB-0CF4-15995CE319F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2A65A3FF-5CCA-4130-960F-50B6A6CBF424}"/>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2EFA3661-1769-CB28-E72F-EA69042DDD74}"/>
              </a:ext>
            </a:extLst>
          </p:cNvPr>
          <p:cNvPicPr>
            <a:picLocks noChangeAspect="1"/>
          </p:cNvPicPr>
          <p:nvPr/>
        </p:nvPicPr>
        <p:blipFill>
          <a:blip r:embed="rId2"/>
          <a:srcRect t="34461" b="38051"/>
          <a:stretch>
            <a:fillRect/>
          </a:stretch>
        </p:blipFill>
        <p:spPr>
          <a:xfrm>
            <a:off x="984513" y="253218"/>
            <a:ext cx="10447812" cy="6239657"/>
          </a:xfrm>
          <a:prstGeom prst="rect">
            <a:avLst/>
          </a:prstGeom>
        </p:spPr>
      </p:pic>
    </p:spTree>
    <p:extLst>
      <p:ext uri="{BB962C8B-B14F-4D97-AF65-F5344CB8AC3E}">
        <p14:creationId xmlns:p14="http://schemas.microsoft.com/office/powerpoint/2010/main" val="528842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82F8-6401-E1D9-4641-7AFED11686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6069B4-1FF0-90A4-9882-A19BEA9E5F4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44C7C9E-C4EA-9F87-E06C-C154305775AE}"/>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C7787D8C-A131-8281-D80D-A7F2F2FE1FB6}"/>
              </a:ext>
            </a:extLst>
          </p:cNvPr>
          <p:cNvPicPr>
            <a:picLocks noChangeAspect="1"/>
          </p:cNvPicPr>
          <p:nvPr/>
        </p:nvPicPr>
        <p:blipFill>
          <a:blip r:embed="rId3"/>
          <a:srcRect t="62153" b="23898"/>
          <a:stretch>
            <a:fillRect/>
          </a:stretch>
        </p:blipFill>
        <p:spPr>
          <a:xfrm>
            <a:off x="453036" y="1425111"/>
            <a:ext cx="11438328" cy="3466586"/>
          </a:xfrm>
          <a:prstGeom prst="rect">
            <a:avLst/>
          </a:prstGeom>
        </p:spPr>
      </p:pic>
    </p:spTree>
    <p:extLst>
      <p:ext uri="{BB962C8B-B14F-4D97-AF65-F5344CB8AC3E}">
        <p14:creationId xmlns:p14="http://schemas.microsoft.com/office/powerpoint/2010/main" val="1923006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C320E9-882C-EA76-2324-3F73E3AD1C1C}"/>
              </a:ext>
            </a:extLst>
          </p:cNvPr>
          <p:cNvSpPr>
            <a:spLocks noGrp="1"/>
          </p:cNvSpPr>
          <p:nvPr>
            <p:ph type="title"/>
          </p:nvPr>
        </p:nvSpPr>
        <p:spPr/>
        <p:txBody>
          <a:bodyPr/>
          <a:lstStyle/>
          <a:p>
            <a:r>
              <a:rPr lang="en-US" dirty="0"/>
              <a:t>Question 10</a:t>
            </a:r>
          </a:p>
        </p:txBody>
      </p:sp>
      <p:sp>
        <p:nvSpPr>
          <p:cNvPr id="6" name="Content Placeholder 5">
            <a:extLst>
              <a:ext uri="{FF2B5EF4-FFF2-40B4-BE49-F238E27FC236}">
                <a16:creationId xmlns:a16="http://schemas.microsoft.com/office/drawing/2014/main" id="{396263F3-024D-E780-5D4D-CDFD038415EF}"/>
              </a:ext>
            </a:extLst>
          </p:cNvPr>
          <p:cNvSpPr>
            <a:spLocks noGrp="1"/>
          </p:cNvSpPr>
          <p:nvPr>
            <p:ph idx="1"/>
          </p:nvPr>
        </p:nvSpPr>
        <p:spPr/>
        <p:txBody>
          <a:bodyPr>
            <a:normAutofit fontScale="70000" lnSpcReduction="20000"/>
          </a:bodyPr>
          <a:lstStyle/>
          <a:p>
            <a:pPr marL="0" indent="0">
              <a:buNone/>
            </a:pPr>
            <a:r>
              <a:rPr lang="en-US" dirty="0"/>
              <a:t>A 74-year-old man reports having </a:t>
            </a:r>
            <a:r>
              <a:rPr lang="en-US" dirty="0">
                <a:solidFill>
                  <a:srgbClr val="C00000"/>
                </a:solidFill>
              </a:rPr>
              <a:t>persistent diarrhea (characterized by three loose, watery, </a:t>
            </a:r>
            <a:r>
              <a:rPr lang="en-US" dirty="0" err="1">
                <a:solidFill>
                  <a:srgbClr val="C00000"/>
                </a:solidFill>
              </a:rPr>
              <a:t>nonbloody</a:t>
            </a:r>
            <a:r>
              <a:rPr lang="en-US" dirty="0">
                <a:solidFill>
                  <a:srgbClr val="C00000"/>
                </a:solidFill>
              </a:rPr>
              <a:t> stools per day), abdominal bloating, and intermittent cramping for the past 6 weeks</a:t>
            </a:r>
            <a:r>
              <a:rPr lang="en-US" dirty="0"/>
              <a:t>. He has also had </a:t>
            </a:r>
            <a:r>
              <a:rPr lang="en-US" dirty="0">
                <a:solidFill>
                  <a:srgbClr val="C00000"/>
                </a:solidFill>
              </a:rPr>
              <a:t>intermittent headaches</a:t>
            </a:r>
            <a:r>
              <a:rPr lang="en-US" dirty="0"/>
              <a:t>, which are new for him. The symptoms began shortly after he returned from a trip to rural Mexico. While there, he drank bottled water, but he </a:t>
            </a:r>
            <a:r>
              <a:rPr lang="en-US" dirty="0">
                <a:solidFill>
                  <a:srgbClr val="C00000"/>
                </a:solidFill>
              </a:rPr>
              <a:t>ate fresh fruit that might have been washed with water from the local well</a:t>
            </a:r>
            <a:r>
              <a:rPr lang="en-US" dirty="0"/>
              <a:t>. He states that he does not have fevers or chills but that he has lost a few kilograms of body weight.</a:t>
            </a:r>
          </a:p>
          <a:p>
            <a:pPr marL="0" indent="0">
              <a:buNone/>
            </a:pPr>
            <a:r>
              <a:rPr lang="en-US" dirty="0"/>
              <a:t>His vital signs are within normal limits. There is mild tenderness to palpation in his lower abdomen.</a:t>
            </a:r>
          </a:p>
          <a:p>
            <a:pPr marL="0" indent="0">
              <a:buNone/>
            </a:pPr>
            <a:r>
              <a:rPr lang="en-US" dirty="0"/>
              <a:t>A stool sample is sent for diagnostic studies, and the </a:t>
            </a:r>
            <a:r>
              <a:rPr lang="en-US" i="1" dirty="0">
                <a:solidFill>
                  <a:srgbClr val="C00000"/>
                </a:solidFill>
              </a:rPr>
              <a:t>Giardia</a:t>
            </a:r>
            <a:r>
              <a:rPr lang="en-US" dirty="0">
                <a:solidFill>
                  <a:srgbClr val="C00000"/>
                </a:solidFill>
              </a:rPr>
              <a:t> antigen test returns positive</a:t>
            </a:r>
            <a:r>
              <a:rPr lang="en-US" dirty="0"/>
              <a:t>.</a:t>
            </a:r>
          </a:p>
          <a:p>
            <a:pPr marL="0" indent="0">
              <a:buNone/>
            </a:pPr>
            <a:r>
              <a:rPr lang="en-US" dirty="0"/>
              <a:t>Which one of the following treatments is most likely to be appropriate for this patient?</a:t>
            </a:r>
          </a:p>
          <a:p>
            <a:pPr marL="457200" lvl="1" indent="0">
              <a:buNone/>
            </a:pPr>
            <a:r>
              <a:rPr lang="en-US" dirty="0"/>
              <a:t>A. Quinacrine</a:t>
            </a:r>
          </a:p>
          <a:p>
            <a:pPr marL="457200" lvl="1" indent="0">
              <a:buNone/>
            </a:pPr>
            <a:r>
              <a:rPr lang="en-US" dirty="0"/>
              <a:t>B. Azithromycin</a:t>
            </a:r>
          </a:p>
          <a:p>
            <a:pPr marL="457200" lvl="1" indent="0">
              <a:buNone/>
            </a:pPr>
            <a:r>
              <a:rPr lang="en-US" dirty="0"/>
              <a:t>C. Tinidazole</a:t>
            </a:r>
          </a:p>
          <a:p>
            <a:pPr marL="457200" lvl="1" indent="0">
              <a:buNone/>
            </a:pPr>
            <a:r>
              <a:rPr lang="en-US" dirty="0"/>
              <a:t>D. Trimethoprim-sulfamethoxazole</a:t>
            </a:r>
          </a:p>
          <a:p>
            <a:pPr marL="457200" lvl="1" indent="0">
              <a:buNone/>
            </a:pPr>
            <a:r>
              <a:rPr lang="en-US" dirty="0"/>
              <a:t>E. Ciprofloxacin</a:t>
            </a:r>
          </a:p>
          <a:p>
            <a:pPr lvl="1"/>
            <a:endParaRPr lang="en-US" dirty="0"/>
          </a:p>
        </p:txBody>
      </p:sp>
    </p:spTree>
    <p:extLst>
      <p:ext uri="{BB962C8B-B14F-4D97-AF65-F5344CB8AC3E}">
        <p14:creationId xmlns:p14="http://schemas.microsoft.com/office/powerpoint/2010/main" val="191647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AC5F892-479E-37F8-C8CA-1DD9F2CDD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0800"/>
            <a:ext cx="9906000"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73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C0348-1615-7264-6487-F98EACE815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B2F1C3-2A3D-9EB6-62E3-180F10A5DD7C}"/>
              </a:ext>
            </a:extLst>
          </p:cNvPr>
          <p:cNvSpPr>
            <a:spLocks noGrp="1"/>
          </p:cNvSpPr>
          <p:nvPr>
            <p:ph type="title"/>
          </p:nvPr>
        </p:nvSpPr>
        <p:spPr/>
        <p:txBody>
          <a:bodyPr/>
          <a:lstStyle/>
          <a:p>
            <a:r>
              <a:rPr lang="en-US" dirty="0"/>
              <a:t>Question 10</a:t>
            </a:r>
          </a:p>
        </p:txBody>
      </p:sp>
      <p:sp>
        <p:nvSpPr>
          <p:cNvPr id="6" name="Content Placeholder 5">
            <a:extLst>
              <a:ext uri="{FF2B5EF4-FFF2-40B4-BE49-F238E27FC236}">
                <a16:creationId xmlns:a16="http://schemas.microsoft.com/office/drawing/2014/main" id="{DF77B77D-4849-E0C4-C36D-BD2A4EE7C4F9}"/>
              </a:ext>
            </a:extLst>
          </p:cNvPr>
          <p:cNvSpPr>
            <a:spLocks noGrp="1"/>
          </p:cNvSpPr>
          <p:nvPr>
            <p:ph idx="1"/>
          </p:nvPr>
        </p:nvSpPr>
        <p:spPr/>
        <p:txBody>
          <a:bodyPr>
            <a:normAutofit fontScale="70000" lnSpcReduction="20000"/>
          </a:bodyPr>
          <a:lstStyle/>
          <a:p>
            <a:pPr marL="0" indent="0">
              <a:buNone/>
            </a:pPr>
            <a:r>
              <a:rPr lang="en-US" dirty="0"/>
              <a:t>A 74-year-old man reports having persistent diarrhea (characterized by three loose, watery, </a:t>
            </a:r>
            <a:r>
              <a:rPr lang="en-US" dirty="0" err="1"/>
              <a:t>nonbloody</a:t>
            </a:r>
            <a:r>
              <a:rPr lang="en-US" dirty="0"/>
              <a:t> stools per day), abdominal bloating, and intermittent cramping for the past 6 weeks. He has also had intermittent headaches, which are new for him. The symptoms began shortly after he returned from a trip to rural Mexico. While there, he drank bottled water, but he ate fresh fruit that might have been washed with water from the local well. He states that he does not have fevers or chills but that he has lost a few kilograms of body weight.</a:t>
            </a:r>
          </a:p>
          <a:p>
            <a:pPr marL="0" indent="0">
              <a:buNone/>
            </a:pPr>
            <a:r>
              <a:rPr lang="en-US" dirty="0"/>
              <a:t>His vital signs are within normal limits. There is mild tenderness to palpation in his lower abdomen.</a:t>
            </a:r>
          </a:p>
          <a:p>
            <a:pPr marL="0" indent="0">
              <a:buNone/>
            </a:pPr>
            <a:r>
              <a:rPr lang="en-US" dirty="0"/>
              <a:t>A stool sample is sent for diagnostic studies, and the </a:t>
            </a:r>
            <a:r>
              <a:rPr lang="en-US" i="1" dirty="0"/>
              <a:t>Giardia</a:t>
            </a:r>
            <a:r>
              <a:rPr lang="en-US" dirty="0"/>
              <a:t> antigen test returns positive.</a:t>
            </a:r>
          </a:p>
          <a:p>
            <a:pPr marL="0" indent="0">
              <a:buNone/>
            </a:pPr>
            <a:r>
              <a:rPr lang="en-US" dirty="0"/>
              <a:t>Which one of the following treatments is most likely to be appropriate for this patient?</a:t>
            </a:r>
          </a:p>
          <a:p>
            <a:pPr marL="457200" lvl="1" indent="0">
              <a:buNone/>
            </a:pPr>
            <a:r>
              <a:rPr lang="en-US" dirty="0"/>
              <a:t>A. Quinacrine</a:t>
            </a:r>
          </a:p>
          <a:p>
            <a:pPr marL="457200" lvl="1" indent="0">
              <a:buNone/>
            </a:pPr>
            <a:r>
              <a:rPr lang="en-US" dirty="0"/>
              <a:t>B. Azithromycin</a:t>
            </a:r>
          </a:p>
          <a:p>
            <a:pPr marL="457200" lvl="1" indent="0">
              <a:buNone/>
            </a:pPr>
            <a:r>
              <a:rPr lang="en-US" b="1" dirty="0">
                <a:solidFill>
                  <a:srgbClr val="00B050"/>
                </a:solidFill>
              </a:rPr>
              <a:t>C. Tinidazole</a:t>
            </a:r>
          </a:p>
          <a:p>
            <a:pPr marL="457200" lvl="1" indent="0">
              <a:buNone/>
            </a:pPr>
            <a:r>
              <a:rPr lang="en-US" dirty="0"/>
              <a:t>D. Trimethoprim-sulfamethoxazole</a:t>
            </a:r>
          </a:p>
          <a:p>
            <a:pPr marL="457200" lvl="1" indent="0">
              <a:buNone/>
            </a:pPr>
            <a:r>
              <a:rPr lang="en-US" dirty="0"/>
              <a:t>E. Ciprofloxacin</a:t>
            </a:r>
          </a:p>
          <a:p>
            <a:pPr lvl="1"/>
            <a:endParaRPr lang="en-US" dirty="0"/>
          </a:p>
        </p:txBody>
      </p:sp>
    </p:spTree>
    <p:extLst>
      <p:ext uri="{BB962C8B-B14F-4D97-AF65-F5344CB8AC3E}">
        <p14:creationId xmlns:p14="http://schemas.microsoft.com/office/powerpoint/2010/main" val="2596537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FD04-144C-2675-13E3-D12C74EEDB16}"/>
              </a:ext>
            </a:extLst>
          </p:cNvPr>
          <p:cNvSpPr>
            <a:spLocks noGrp="1"/>
          </p:cNvSpPr>
          <p:nvPr>
            <p:ph type="title"/>
          </p:nvPr>
        </p:nvSpPr>
        <p:spPr/>
        <p:txBody>
          <a:bodyPr/>
          <a:lstStyle/>
          <a:p>
            <a:r>
              <a:rPr lang="en-US" dirty="0"/>
              <a:t>Treat giardia lamblia </a:t>
            </a:r>
          </a:p>
        </p:txBody>
      </p:sp>
      <p:sp>
        <p:nvSpPr>
          <p:cNvPr id="4" name="Rectangle 1">
            <a:extLst>
              <a:ext uri="{FF2B5EF4-FFF2-40B4-BE49-F238E27FC236}">
                <a16:creationId xmlns:a16="http://schemas.microsoft.com/office/drawing/2014/main" id="{F6F157CF-9A9D-6421-0C86-7368380C150E}"/>
              </a:ext>
            </a:extLst>
          </p:cNvPr>
          <p:cNvSpPr>
            <a:spLocks noGrp="1" noChangeArrowheads="1"/>
          </p:cNvSpPr>
          <p:nvPr>
            <p:ph sz="half" idx="1"/>
          </p:nvPr>
        </p:nvSpPr>
        <p:spPr bwMode="auto">
          <a:xfrm>
            <a:off x="838200" y="1825625"/>
            <a:ext cx="51816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sz="2000" dirty="0">
                <a:cs typeface="Arial" panose="020B0604020202020204" pitchFamily="34" charset="0"/>
              </a:rPr>
              <a:t>Giardia </a:t>
            </a:r>
            <a:r>
              <a:rPr lang="en-US" sz="2000" dirty="0" err="1">
                <a:cs typeface="Arial" panose="020B0604020202020204" pitchFamily="34" charset="0"/>
              </a:rPr>
              <a:t>duodenalis</a:t>
            </a:r>
            <a:r>
              <a:rPr lang="en-US" sz="2000" dirty="0">
                <a:cs typeface="Arial" panose="020B0604020202020204" pitchFamily="34" charset="0"/>
              </a:rPr>
              <a:t>, also known as Giardia intestinalis and Giardia lamblia</a:t>
            </a:r>
          </a:p>
          <a:p>
            <a:pPr>
              <a:lnSpc>
                <a:spcPct val="100000"/>
              </a:lnSpc>
            </a:pPr>
            <a:r>
              <a:rPr kumimoji="0" lang="en-US" altLang="en-US" sz="2000" b="0" i="0" u="none" strike="noStrike" cap="none" normalizeH="0" baseline="0" dirty="0">
                <a:ln>
                  <a:noFill/>
                </a:ln>
                <a:solidFill>
                  <a:srgbClr val="1A1C1C"/>
                </a:solidFill>
                <a:effectLst/>
                <a:cs typeface="Arial" panose="020B0604020202020204" pitchFamily="34" charset="0"/>
              </a:rPr>
              <a:t>Caused by the ingestion of Giardia Lamblia cysts found in contaminated water or food</a:t>
            </a:r>
          </a:p>
          <a:p>
            <a:pPr>
              <a:lnSpc>
                <a:spcPct val="100000"/>
              </a:lnSpc>
            </a:pPr>
            <a:r>
              <a:rPr lang="en-US" altLang="en-US" sz="2000" dirty="0">
                <a:solidFill>
                  <a:srgbClr val="1A1C1C"/>
                </a:solidFill>
                <a:cs typeface="Arial" panose="020B0604020202020204" pitchFamily="34" charset="0"/>
              </a:rPr>
              <a:t>Incubation </a:t>
            </a:r>
            <a:r>
              <a:rPr kumimoji="0" lang="en-US" altLang="en-US" sz="2000" b="0" i="0" u="none" strike="noStrike" cap="none" normalizeH="0" baseline="0" dirty="0">
                <a:ln>
                  <a:noFill/>
                </a:ln>
                <a:solidFill>
                  <a:srgbClr val="1A1C1C"/>
                </a:solidFill>
                <a:effectLst/>
                <a:cs typeface="Arial" panose="020B0604020202020204" pitchFamily="34" charset="0"/>
              </a:rPr>
              <a:t>period is 7 to 14 days, and illness can range from asymptomatic infection to chronic diarrhea </a:t>
            </a:r>
          </a:p>
          <a:p>
            <a:pPr>
              <a:lnSpc>
                <a:spcPct val="100000"/>
              </a:lnSpc>
            </a:pPr>
            <a:r>
              <a:rPr kumimoji="0" lang="en-US" altLang="en-US" sz="2000" b="0" i="0" u="none" strike="noStrike" cap="none" normalizeH="0" baseline="0" dirty="0">
                <a:ln>
                  <a:noFill/>
                </a:ln>
                <a:solidFill>
                  <a:srgbClr val="1A1C1C"/>
                </a:solidFill>
                <a:effectLst/>
                <a:cs typeface="Arial" panose="020B0604020202020204" pitchFamily="34" charset="0"/>
              </a:rPr>
              <a:t>Common symptoms:</a:t>
            </a:r>
          </a:p>
          <a:p>
            <a:pPr lvl="1">
              <a:lnSpc>
                <a:spcPct val="100000"/>
              </a:lnSpc>
            </a:pPr>
            <a:r>
              <a:rPr kumimoji="0" lang="en-US" altLang="en-US" sz="1600" b="0" i="0" u="none" strike="noStrike" cap="none" normalizeH="0" baseline="0" dirty="0">
                <a:ln>
                  <a:noFill/>
                </a:ln>
                <a:solidFill>
                  <a:srgbClr val="1A1C1C"/>
                </a:solidFill>
                <a:effectLst/>
                <a:cs typeface="Arial" panose="020B0604020202020204" pitchFamily="34" charset="0"/>
              </a:rPr>
              <a:t>diarrhea, abdominal cramps, bloating, foul-smelling stools, and flatulence</a:t>
            </a:r>
          </a:p>
          <a:p>
            <a:pPr>
              <a:lnSpc>
                <a:spcPct val="100000"/>
              </a:lnSpc>
            </a:pPr>
            <a:r>
              <a:rPr kumimoji="0" lang="en-US" altLang="en-US" sz="2000" b="0" i="0" u="none" strike="noStrike" cap="none" normalizeH="0" baseline="0" dirty="0">
                <a:ln>
                  <a:noFill/>
                </a:ln>
                <a:solidFill>
                  <a:srgbClr val="1A1C1C"/>
                </a:solidFill>
                <a:effectLst/>
                <a:cs typeface="Arial" panose="020B0604020202020204" pitchFamily="34" charset="0"/>
              </a:rPr>
              <a:t>Chronic symptoms:</a:t>
            </a:r>
          </a:p>
          <a:p>
            <a:pPr lvl="1">
              <a:lnSpc>
                <a:spcPct val="100000"/>
              </a:lnSpc>
            </a:pPr>
            <a:r>
              <a:rPr kumimoji="0" lang="en-US" altLang="en-US" sz="1600" b="0" i="0" u="none" strike="noStrike" cap="none" normalizeH="0" baseline="0" dirty="0">
                <a:ln>
                  <a:noFill/>
                </a:ln>
                <a:solidFill>
                  <a:srgbClr val="1A1C1C"/>
                </a:solidFill>
                <a:effectLst/>
                <a:cs typeface="Arial" panose="020B0604020202020204" pitchFamily="34" charset="0"/>
              </a:rPr>
              <a:t>anorexia, headaches, and weight loss.</a:t>
            </a:r>
            <a:endParaRPr lang="en-US" altLang="en-US" sz="1600" dirty="0">
              <a:cs typeface="Arial" panose="020B0604020202020204" pitchFamily="34" charset="0"/>
            </a:endParaRPr>
          </a:p>
          <a:p>
            <a:pPr>
              <a:lnSpc>
                <a:spcPct val="100000"/>
              </a:lnSpc>
            </a:pPr>
            <a:endParaRPr kumimoji="0" lang="en-US" altLang="en-US" sz="2400" b="0" i="0" u="none" strike="noStrike" cap="none" normalizeH="0" baseline="0" dirty="0">
              <a:ln>
                <a:noFill/>
              </a:ln>
              <a:solidFill>
                <a:srgbClr val="1A1C1C"/>
              </a:solidFill>
              <a:effectLst/>
              <a:cs typeface="Arial" panose="020B0604020202020204" pitchFamily="34" charset="0"/>
            </a:endParaRPr>
          </a:p>
          <a:p>
            <a:pPr>
              <a:lnSpc>
                <a:spcPct val="100000"/>
              </a:lnSpc>
            </a:pPr>
            <a:endParaRPr lang="en-US" altLang="en-US" sz="2400" dirty="0">
              <a:solidFill>
                <a:srgbClr val="1A1C1C"/>
              </a:solidFill>
              <a:cs typeface="Arial" panose="020B0604020202020204" pitchFamily="34" charset="0"/>
            </a:endParaRPr>
          </a:p>
          <a:p>
            <a:pPr>
              <a:lnSpc>
                <a:spcPct val="100000"/>
              </a:lnSpc>
            </a:pPr>
            <a:endParaRPr kumimoji="0" lang="en-US" altLang="en-US" sz="1200" b="0" i="0" u="none" strike="noStrike" cap="none" normalizeH="0" baseline="0" dirty="0">
              <a:ln>
                <a:noFill/>
              </a:ln>
              <a:solidFill>
                <a:srgbClr val="1A1C1C"/>
              </a:solidFill>
              <a:effectLst/>
              <a:latin typeface="Lato" panose="020F0502020204030203" pitchFamily="34" charset="0"/>
            </a:endParaRPr>
          </a:p>
          <a:p>
            <a:pPr>
              <a:lnSpc>
                <a:spcPct val="100000"/>
              </a:lnSpc>
            </a:pPr>
            <a:endParaRPr lang="en-US" altLang="en-US" sz="1200" dirty="0">
              <a:solidFill>
                <a:srgbClr val="1A1C1C"/>
              </a:solidFill>
              <a:latin typeface="Lato" panose="020F0502020204030203" pitchFamily="34" charset="0"/>
            </a:endParaRPr>
          </a:p>
          <a:p>
            <a:pPr>
              <a:lnSpc>
                <a:spcPct val="100000"/>
              </a:lnSpc>
            </a:pPr>
            <a:endParaRPr kumimoji="0" lang="en-US" altLang="en-US" sz="1200" b="0" i="0" u="none" strike="noStrike" cap="none" normalizeH="0" baseline="0" dirty="0">
              <a:ln>
                <a:noFill/>
              </a:ln>
              <a:solidFill>
                <a:srgbClr val="1A1C1C"/>
              </a:solidFill>
              <a:effectLst/>
              <a:latin typeface="Lato" panose="020F0502020204030203" pitchFamily="34" charset="0"/>
            </a:endParaRPr>
          </a:p>
          <a:p>
            <a:pPr>
              <a:lnSpc>
                <a:spcPct val="100000"/>
              </a:lnSpc>
            </a:pPr>
            <a:endParaRPr lang="en-US" altLang="en-US" sz="1200" dirty="0">
              <a:solidFill>
                <a:srgbClr val="1A1C1C"/>
              </a:solidFill>
              <a:latin typeface="Lato" panose="020F0502020204030203" pitchFamily="34" charset="0"/>
            </a:endParaRPr>
          </a:p>
          <a:p>
            <a:pPr>
              <a:lnSpc>
                <a:spcPct val="100000"/>
              </a:lnSpc>
            </a:pPr>
            <a:endParaRPr kumimoji="0" lang="en-US" altLang="en-US" sz="1200" b="0" i="0" u="none" strike="noStrike" cap="none" normalizeH="0" baseline="0" dirty="0">
              <a:ln>
                <a:noFill/>
              </a:ln>
              <a:solidFill>
                <a:srgbClr val="1A1C1C"/>
              </a:solidFill>
              <a:effectLst/>
              <a:latin typeface="Lato" panose="020F0502020204030203" pitchFamily="34" charset="0"/>
            </a:endParaRPr>
          </a:p>
          <a:p>
            <a:pPr>
              <a:lnSpc>
                <a:spcPct val="100000"/>
              </a:lnSpc>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36275EBE-7479-A6FF-29DB-F956C314CDDC}"/>
              </a:ext>
            </a:extLst>
          </p:cNvPr>
          <p:cNvSpPr>
            <a:spLocks noGrp="1"/>
          </p:cNvSpPr>
          <p:nvPr>
            <p:ph sz="half" idx="2"/>
          </p:nvPr>
        </p:nvSpPr>
        <p:spPr/>
        <p:txBody>
          <a:bodyPr>
            <a:normAutofit/>
          </a:bodyPr>
          <a:lstStyle/>
          <a:p>
            <a:pPr>
              <a:lnSpc>
                <a:spcPct val="100000"/>
              </a:lnSpc>
            </a:pPr>
            <a:r>
              <a:rPr lang="en-US" altLang="en-US" sz="2200" dirty="0">
                <a:solidFill>
                  <a:srgbClr val="1A1C1C"/>
                </a:solidFill>
                <a:cs typeface="Arial" panose="020B0604020202020204" pitchFamily="34" charset="0"/>
              </a:rPr>
              <a:t>Diagnosis of Giardia infection is made through direct examination of the stool for cysts or through antigen </a:t>
            </a:r>
            <a:r>
              <a:rPr lang="en-US" altLang="en-US" sz="2200" dirty="0">
                <a:cs typeface="Arial" panose="020B0604020202020204" pitchFamily="34" charset="0"/>
              </a:rPr>
              <a:t>testing </a:t>
            </a:r>
          </a:p>
          <a:p>
            <a:pPr>
              <a:lnSpc>
                <a:spcPct val="100000"/>
              </a:lnSpc>
            </a:pPr>
            <a:r>
              <a:rPr lang="en-US" altLang="en-US" sz="2200" dirty="0">
                <a:cs typeface="Arial" panose="020B0604020202020204" pitchFamily="34" charset="0"/>
              </a:rPr>
              <a:t>First-line treatment for adults and most children consists of tinidazole or nitazoxanide</a:t>
            </a:r>
            <a:r>
              <a:rPr lang="en-US" altLang="en-US" sz="2200">
                <a:cs typeface="Arial" panose="020B0604020202020204" pitchFamily="34" charset="0"/>
              </a:rPr>
              <a:t>. </a:t>
            </a:r>
          </a:p>
          <a:p>
            <a:pPr>
              <a:lnSpc>
                <a:spcPct val="100000"/>
              </a:lnSpc>
            </a:pPr>
            <a:r>
              <a:rPr lang="en-US" altLang="en-US" sz="2200">
                <a:cs typeface="Arial" panose="020B0604020202020204" pitchFamily="34" charset="0"/>
              </a:rPr>
              <a:t>Metronidazole</a:t>
            </a:r>
            <a:r>
              <a:rPr lang="en-US" altLang="en-US" sz="2200" dirty="0">
                <a:cs typeface="Arial" panose="020B0604020202020204" pitchFamily="34" charset="0"/>
              </a:rPr>
              <a:t>, the </a:t>
            </a:r>
            <a:r>
              <a:rPr lang="en-US" altLang="en-US" sz="2200" dirty="0">
                <a:solidFill>
                  <a:srgbClr val="1A1C1C"/>
                </a:solidFill>
                <a:cs typeface="Arial" panose="020B0604020202020204" pitchFamily="34" charset="0"/>
              </a:rPr>
              <a:t>former first-line agent, is now considered a second-line agent because of concerns about increasing rates of resistance</a:t>
            </a:r>
          </a:p>
          <a:p>
            <a:pPr>
              <a:lnSpc>
                <a:spcPct val="100000"/>
              </a:lnSpc>
            </a:pPr>
            <a:endParaRPr lang="en-US" altLang="en-US" sz="3200" dirty="0">
              <a:solidFill>
                <a:srgbClr val="1A1C1C"/>
              </a:solidFill>
              <a:cs typeface="Arial" panose="020B0604020202020204" pitchFamily="34" charset="0"/>
            </a:endParaRPr>
          </a:p>
          <a:p>
            <a:endParaRPr lang="en-US" dirty="0"/>
          </a:p>
        </p:txBody>
      </p:sp>
    </p:spTree>
    <p:extLst>
      <p:ext uri="{BB962C8B-B14F-4D97-AF65-F5344CB8AC3E}">
        <p14:creationId xmlns:p14="http://schemas.microsoft.com/office/powerpoint/2010/main" val="230118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A67E7B0-D44E-14B4-2A96-EE8232A72E4E}"/>
              </a:ext>
            </a:extLst>
          </p:cNvPr>
          <p:cNvGraphicFramePr>
            <a:graphicFrameLocks noGrp="1"/>
          </p:cNvGraphicFramePr>
          <p:nvPr>
            <p:ph idx="4294967295"/>
            <p:extLst>
              <p:ext uri="{D42A27DB-BD31-4B8C-83A1-F6EECF244321}">
                <p14:modId xmlns:p14="http://schemas.microsoft.com/office/powerpoint/2010/main" val="3409278296"/>
              </p:ext>
            </p:extLst>
          </p:nvPr>
        </p:nvGraphicFramePr>
        <p:xfrm>
          <a:off x="609600" y="126612"/>
          <a:ext cx="10972800" cy="6731388"/>
        </p:xfrm>
        <a:graphic>
          <a:graphicData uri="http://schemas.openxmlformats.org/drawingml/2006/table">
            <a:tbl>
              <a:tblPr/>
              <a:tblGrid>
                <a:gridCol w="5486400">
                  <a:extLst>
                    <a:ext uri="{9D8B030D-6E8A-4147-A177-3AD203B41FA5}">
                      <a16:colId xmlns:a16="http://schemas.microsoft.com/office/drawing/2014/main" val="318543424"/>
                    </a:ext>
                  </a:extLst>
                </a:gridCol>
                <a:gridCol w="5486400">
                  <a:extLst>
                    <a:ext uri="{9D8B030D-6E8A-4147-A177-3AD203B41FA5}">
                      <a16:colId xmlns:a16="http://schemas.microsoft.com/office/drawing/2014/main" val="3707837125"/>
                    </a:ext>
                  </a:extLst>
                </a:gridCol>
              </a:tblGrid>
              <a:tr h="359007">
                <a:tc gridSpan="2">
                  <a:txBody>
                    <a:bodyPr/>
                    <a:lstStyle/>
                    <a:p>
                      <a:pPr>
                        <a:buNone/>
                      </a:pPr>
                      <a:r>
                        <a:rPr lang="en-US" sz="1600" dirty="0">
                          <a:solidFill>
                            <a:sysClr val="windowText" lastClr="000000"/>
                          </a:solidFill>
                        </a:rPr>
                        <a:t>Surveillance for Colorectal Cancer After Screening or Polypectomy</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17002001"/>
                  </a:ext>
                </a:extLst>
              </a:tr>
              <a:tr h="359007">
                <a:tc>
                  <a:txBody>
                    <a:bodyPr/>
                    <a:lstStyle/>
                    <a:p>
                      <a:pPr algn="l" fontAlgn="t">
                        <a:buNone/>
                      </a:pPr>
                      <a:r>
                        <a:rPr lang="en-US" sz="1600" b="1">
                          <a:solidFill>
                            <a:sysClr val="windowText" lastClr="000000"/>
                          </a:solidFill>
                          <a:effectLst/>
                        </a:rPr>
                        <a:t>Adenomatous Polyps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600" b="1">
                          <a:solidFill>
                            <a:sysClr val="windowText" lastClr="000000"/>
                          </a:solidFill>
                          <a:effectLst/>
                        </a:rPr>
                        <a:t>Interval to Next Colonoscopy</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5080436"/>
                  </a:ext>
                </a:extLst>
              </a:tr>
              <a:tr h="359007">
                <a:tc>
                  <a:txBody>
                    <a:bodyPr/>
                    <a:lstStyle/>
                    <a:p>
                      <a:pPr fontAlgn="t">
                        <a:buNone/>
                      </a:pPr>
                      <a:r>
                        <a:rPr lang="en-US" sz="1600">
                          <a:solidFill>
                            <a:sysClr val="windowText" lastClr="000000"/>
                          </a:solidFill>
                          <a:effectLst/>
                        </a:rPr>
                        <a:t>1-2 tubular adenomas &lt;10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7-10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1729928"/>
                  </a:ext>
                </a:extLst>
              </a:tr>
              <a:tr h="359007">
                <a:tc>
                  <a:txBody>
                    <a:bodyPr/>
                    <a:lstStyle/>
                    <a:p>
                      <a:pPr fontAlgn="t">
                        <a:buNone/>
                      </a:pPr>
                      <a:r>
                        <a:rPr lang="en-US" sz="1600" dirty="0">
                          <a:solidFill>
                            <a:sysClr val="windowText" lastClr="000000"/>
                          </a:solidFill>
                          <a:effectLst/>
                        </a:rPr>
                        <a:t>3-4 tubular adenomas &lt;10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3-5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436663"/>
                  </a:ext>
                </a:extLst>
              </a:tr>
              <a:tr h="897519">
                <a:tc>
                  <a:txBody>
                    <a:bodyPr/>
                    <a:lstStyle/>
                    <a:p>
                      <a:pPr fontAlgn="t">
                        <a:buNone/>
                      </a:pPr>
                      <a:r>
                        <a:rPr lang="en-US" sz="1600">
                          <a:solidFill>
                            <a:sysClr val="windowText" lastClr="000000"/>
                          </a:solidFill>
                          <a:effectLst/>
                        </a:rPr>
                        <a:t>5-10 tubular adenomas &lt;10 mm, adenoma ≥10 mm, any adenoma with villous or tubulovillous histology, and/or high-grade dysplasia</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3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736735"/>
                  </a:ext>
                </a:extLst>
              </a:tr>
              <a:tr h="359007">
                <a:tc>
                  <a:txBody>
                    <a:bodyPr/>
                    <a:lstStyle/>
                    <a:p>
                      <a:pPr fontAlgn="t">
                        <a:buNone/>
                      </a:pPr>
                      <a:r>
                        <a:rPr lang="en-US" sz="1600">
                          <a:solidFill>
                            <a:sysClr val="windowText" lastClr="000000"/>
                          </a:solidFill>
                          <a:effectLst/>
                        </a:rPr>
                        <a:t>&gt;10 adenomas</a:t>
                      </a:r>
                      <a:r>
                        <a:rPr lang="en-US" sz="1600" baseline="30000">
                          <a:solidFill>
                            <a:sysClr val="windowText" lastClr="000000"/>
                          </a:solidFill>
                          <a:effectLst/>
                        </a:rPr>
                        <a:t>a</a:t>
                      </a:r>
                      <a:r>
                        <a:rPr lang="en-US" sz="1600">
                          <a:solidFill>
                            <a:sysClr val="windowText" lastClr="000000"/>
                          </a:solidFill>
                          <a:effectLst/>
                        </a:rPr>
                        <a:t> on single examination</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dirty="0">
                          <a:solidFill>
                            <a:sysClr val="windowText" lastClr="000000"/>
                          </a:solidFill>
                          <a:effectLst/>
                        </a:rPr>
                        <a:t>1 year</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0936995"/>
                  </a:ext>
                </a:extLst>
              </a:tr>
              <a:tr h="628264">
                <a:tc>
                  <a:txBody>
                    <a:bodyPr/>
                    <a:lstStyle/>
                    <a:p>
                      <a:pPr fontAlgn="t">
                        <a:buNone/>
                      </a:pPr>
                      <a:r>
                        <a:rPr lang="en-US" sz="1600">
                          <a:solidFill>
                            <a:sysClr val="windowText" lastClr="000000"/>
                          </a:solidFill>
                          <a:effectLst/>
                        </a:rPr>
                        <a:t>Piecemeal resection of adenoma ≥20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6 months, then 1 year later, then 3 years after second examination</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959400"/>
                  </a:ext>
                </a:extLst>
              </a:tr>
              <a:tr h="359007">
                <a:tc>
                  <a:txBody>
                    <a:bodyPr/>
                    <a:lstStyle/>
                    <a:p>
                      <a:pPr algn="l" fontAlgn="t">
                        <a:buNone/>
                      </a:pPr>
                      <a:r>
                        <a:rPr lang="en-US" sz="1600" b="1">
                          <a:solidFill>
                            <a:sysClr val="windowText" lastClr="000000"/>
                          </a:solidFill>
                          <a:effectLst/>
                        </a:rPr>
                        <a:t>Serrated Polyps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buNone/>
                      </a:pPr>
                      <a:r>
                        <a:rPr lang="en-US" sz="1600" b="1">
                          <a:solidFill>
                            <a:sysClr val="windowText" lastClr="000000"/>
                          </a:solidFill>
                          <a:effectLst/>
                        </a:rPr>
                        <a:t>Interval to Next Colonoscopy</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30144"/>
                  </a:ext>
                </a:extLst>
              </a:tr>
              <a:tr h="628264">
                <a:tc>
                  <a:txBody>
                    <a:bodyPr/>
                    <a:lstStyle/>
                    <a:p>
                      <a:pPr fontAlgn="t">
                        <a:buNone/>
                      </a:pPr>
                      <a:r>
                        <a:rPr lang="en-US" sz="1600" dirty="0">
                          <a:solidFill>
                            <a:sysClr val="windowText" lastClr="000000"/>
                          </a:solidFill>
                          <a:effectLst/>
                        </a:rPr>
                        <a:t>≤20 HP in rectum or sigmoid colon &lt;10 mm or ≤20 HP proximal to sigmoid colon &lt;10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10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2813463"/>
                  </a:ext>
                </a:extLst>
              </a:tr>
              <a:tr h="359007">
                <a:tc>
                  <a:txBody>
                    <a:bodyPr/>
                    <a:lstStyle/>
                    <a:p>
                      <a:pPr fontAlgn="t">
                        <a:buNone/>
                      </a:pPr>
                      <a:r>
                        <a:rPr lang="en-US" sz="1600">
                          <a:solidFill>
                            <a:sysClr val="windowText" lastClr="000000"/>
                          </a:solidFill>
                          <a:effectLst/>
                        </a:rPr>
                        <a:t>1-2 SSP &lt;10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5-10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6633129"/>
                  </a:ext>
                </a:extLst>
              </a:tr>
              <a:tr h="359007">
                <a:tc>
                  <a:txBody>
                    <a:bodyPr/>
                    <a:lstStyle/>
                    <a:p>
                      <a:pPr fontAlgn="t">
                        <a:buNone/>
                      </a:pPr>
                      <a:r>
                        <a:rPr lang="en-US" sz="1600">
                          <a:solidFill>
                            <a:sysClr val="windowText" lastClr="000000"/>
                          </a:solidFill>
                          <a:effectLst/>
                        </a:rPr>
                        <a:t>3-4 SSP &lt;10 mm or HP ≥10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3-5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551987"/>
                  </a:ext>
                </a:extLst>
              </a:tr>
              <a:tr h="628264">
                <a:tc>
                  <a:txBody>
                    <a:bodyPr/>
                    <a:lstStyle/>
                    <a:p>
                      <a:pPr fontAlgn="t">
                        <a:buNone/>
                      </a:pPr>
                      <a:r>
                        <a:rPr lang="en-US" sz="1600">
                          <a:solidFill>
                            <a:sysClr val="windowText" lastClr="000000"/>
                          </a:solidFill>
                          <a:effectLst/>
                        </a:rPr>
                        <a:t>5-10 SSP &lt;10 mm, SSP ≥10 mm, or SSP with dysplasia</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3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969394"/>
                  </a:ext>
                </a:extLst>
              </a:tr>
              <a:tr h="359007">
                <a:tc>
                  <a:txBody>
                    <a:bodyPr/>
                    <a:lstStyle/>
                    <a:p>
                      <a:pPr fontAlgn="t">
                        <a:buNone/>
                      </a:pPr>
                      <a:r>
                        <a:rPr lang="en-US" sz="1600">
                          <a:solidFill>
                            <a:sysClr val="windowText" lastClr="000000"/>
                          </a:solidFill>
                          <a:effectLst/>
                        </a:rPr>
                        <a:t>Serrated polyposis syndrome</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1-3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452090"/>
                  </a:ext>
                </a:extLst>
              </a:tr>
              <a:tr h="359007">
                <a:tc>
                  <a:txBody>
                    <a:bodyPr/>
                    <a:lstStyle/>
                    <a:p>
                      <a:pPr fontAlgn="t">
                        <a:buNone/>
                      </a:pPr>
                      <a:r>
                        <a:rPr lang="en-US" sz="1600">
                          <a:solidFill>
                            <a:sysClr val="windowText" lastClr="000000"/>
                          </a:solidFill>
                          <a:effectLst/>
                        </a:rPr>
                        <a:t>Traditional serrated adenoma</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a:solidFill>
                            <a:sysClr val="windowText" lastClr="000000"/>
                          </a:solidFill>
                          <a:effectLst/>
                        </a:rPr>
                        <a:t>3 years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037623"/>
                  </a:ext>
                </a:extLst>
              </a:tr>
              <a:tr h="359007">
                <a:tc>
                  <a:txBody>
                    <a:bodyPr/>
                    <a:lstStyle/>
                    <a:p>
                      <a:pPr fontAlgn="t">
                        <a:buNone/>
                      </a:pPr>
                      <a:r>
                        <a:rPr lang="en-US" sz="1600">
                          <a:solidFill>
                            <a:sysClr val="windowText" lastClr="000000"/>
                          </a:solidFill>
                          <a:effectLst/>
                        </a:rPr>
                        <a:t>Piecemeal resection of SSP ≥20 mm</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buNone/>
                      </a:pPr>
                      <a:r>
                        <a:rPr lang="en-US" sz="1600" dirty="0">
                          <a:solidFill>
                            <a:sysClr val="windowText" lastClr="000000"/>
                          </a:solidFill>
                          <a:effectLst/>
                        </a:rPr>
                        <a:t>6 months</a:t>
                      </a:r>
                    </a:p>
                  </a:txBody>
                  <a:tcPr marL="58018" marR="58018" marT="29009" marB="290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9959411"/>
                  </a:ext>
                </a:extLst>
              </a:tr>
            </a:tbl>
          </a:graphicData>
        </a:graphic>
      </p:graphicFrame>
    </p:spTree>
    <p:extLst>
      <p:ext uri="{BB962C8B-B14F-4D97-AF65-F5344CB8AC3E}">
        <p14:creationId xmlns:p14="http://schemas.microsoft.com/office/powerpoint/2010/main" val="178958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24D8-B44E-68B6-CF80-455A9388C3D0}"/>
              </a:ext>
            </a:extLst>
          </p:cNvPr>
          <p:cNvSpPr>
            <a:spLocks noGrp="1"/>
          </p:cNvSpPr>
          <p:nvPr>
            <p:ph type="title"/>
          </p:nvPr>
        </p:nvSpPr>
        <p:spPr/>
        <p:txBody>
          <a:bodyPr/>
          <a:lstStyle/>
          <a:p>
            <a:r>
              <a:rPr lang="en-US" dirty="0"/>
              <a:t>Question 2</a:t>
            </a:r>
          </a:p>
        </p:txBody>
      </p:sp>
      <p:sp>
        <p:nvSpPr>
          <p:cNvPr id="4" name="Rectangle 1">
            <a:extLst>
              <a:ext uri="{FF2B5EF4-FFF2-40B4-BE49-F238E27FC236}">
                <a16:creationId xmlns:a16="http://schemas.microsoft.com/office/drawing/2014/main" id="{7F52201E-8DD0-45EF-A03B-892351AE47B1}"/>
              </a:ext>
            </a:extLst>
          </p:cNvPr>
          <p:cNvSpPr>
            <a:spLocks noGrp="1" noChangeArrowheads="1"/>
          </p:cNvSpPr>
          <p:nvPr>
            <p:ph idx="1"/>
          </p:nvPr>
        </p:nvSpPr>
        <p:spPr bwMode="auto">
          <a:xfrm>
            <a:off x="838201" y="1860266"/>
            <a:ext cx="10515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54-year-old man is evaluated in the emergency department for a </a:t>
            </a:r>
            <a:r>
              <a:rPr kumimoji="0" lang="en-US" altLang="en-US" sz="16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needlestick injury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that occurred while at work. He is a respiratory therapist, and he sustained an injury to his left index finger while measuring a patient's arterial blood gas. The </a:t>
            </a:r>
            <a:r>
              <a:rPr kumimoji="0" lang="en-US" altLang="en-US" sz="16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source patient was tested; her hepatitis B surface antigen (HBsAg) result is positive and hepatitis C and HIV results are negative</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The respiratory therapist cleaned his injured finger with soap and water and reported immediately for evaluation. He </a:t>
            </a:r>
            <a:r>
              <a:rPr kumimoji="0" lang="en-US" altLang="en-US" sz="16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previously received the hepatitis B vaccination series</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with documented vaccine response </a:t>
            </a:r>
            <a:r>
              <a:rPr kumimoji="0" lang="en-US" altLang="en-US" sz="16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(antibody to HBsAg [anti-HBs] ≥10 </a:t>
            </a:r>
            <a:r>
              <a:rPr kumimoji="0" lang="en-US" altLang="en-US" sz="1600" b="0"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mU</a:t>
            </a:r>
            <a:r>
              <a:rPr kumimoji="0" lang="en-US" altLang="en-US" sz="16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/mL)</a:t>
            </a:r>
            <a:r>
              <a:rPr kumimoji="0" lang="en-US" altLang="en-US" sz="1600" b="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He takes no medications.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are normal. A distal left finger puncture injury is noted; the wound has clotted.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management for the respiratory therapist's exposure to hepatitis 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181D2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Administer hepatitis B immune globulin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 Administer hepatitis B vaccine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 Check anti-HBs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D. No further management</a:t>
            </a:r>
          </a:p>
        </p:txBody>
      </p:sp>
    </p:spTree>
    <p:extLst>
      <p:ext uri="{BB962C8B-B14F-4D97-AF65-F5344CB8AC3E}">
        <p14:creationId xmlns:p14="http://schemas.microsoft.com/office/powerpoint/2010/main" val="78241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74739-23B1-ECBF-FC1C-B57399A2E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AAF12-01A5-4EA0-9787-DC00D05CE5C2}"/>
              </a:ext>
            </a:extLst>
          </p:cNvPr>
          <p:cNvSpPr>
            <a:spLocks noGrp="1"/>
          </p:cNvSpPr>
          <p:nvPr>
            <p:ph type="title"/>
          </p:nvPr>
        </p:nvSpPr>
        <p:spPr/>
        <p:txBody>
          <a:bodyPr/>
          <a:lstStyle/>
          <a:p>
            <a:r>
              <a:rPr lang="en-US" dirty="0"/>
              <a:t>Question 2</a:t>
            </a:r>
          </a:p>
        </p:txBody>
      </p:sp>
      <p:sp>
        <p:nvSpPr>
          <p:cNvPr id="4" name="Rectangle 1">
            <a:extLst>
              <a:ext uri="{FF2B5EF4-FFF2-40B4-BE49-F238E27FC236}">
                <a16:creationId xmlns:a16="http://schemas.microsoft.com/office/drawing/2014/main" id="{7D0575BE-64D1-8036-B28B-793DD8907264}"/>
              </a:ext>
            </a:extLst>
          </p:cNvPr>
          <p:cNvSpPr>
            <a:spLocks noGrp="1" noChangeArrowheads="1"/>
          </p:cNvSpPr>
          <p:nvPr>
            <p:ph idx="1"/>
          </p:nvPr>
        </p:nvSpPr>
        <p:spPr bwMode="auto">
          <a:xfrm>
            <a:off x="838201" y="1860266"/>
            <a:ext cx="10515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54-year-old man is evaluated in the emergency department for a needlestick injury that occurred while at work. He is a respiratory therapist, and he sustained an injury to his left index finger while measuring a patient's arterial blood gas. The source patient was tested; her hepatitis B surface antigen (HBsAg) result is positive and hepatitis C and HIV results are negative. The respiratory therapist cleaned his injured finger with soap and water and reported immediately for evaluation. He previously received the hepatitis B vaccination series, with documented vaccine response (antibody to HBsAg [anti-HBs] ≥10 </a:t>
            </a: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mU</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/mL). He takes no medications.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physical examination, vital signs are normal. A distal left finger puncture injury is noted; the wound has clotted.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of the following is the most appropriate management for the respiratory therapist's exposure to hepatitis 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181D2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 Administer hepatitis B immune globulin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B. Administer hepatitis B vaccine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 Check anti-HBs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1" i="0" u="none" strike="noStrike" cap="none" normalizeH="0" baseline="0" dirty="0">
                <a:ln>
                  <a:noFill/>
                </a:ln>
                <a:solidFill>
                  <a:schemeClr val="accent6"/>
                </a:solidFill>
                <a:effectLst/>
                <a:latin typeface="Arial" panose="020B0604020202020204" pitchFamily="34" charset="0"/>
                <a:cs typeface="Arial" panose="020B0604020202020204" pitchFamily="34" charset="0"/>
              </a:rPr>
              <a:t>D. No further management</a:t>
            </a:r>
          </a:p>
        </p:txBody>
      </p:sp>
    </p:spTree>
    <p:extLst>
      <p:ext uri="{BB962C8B-B14F-4D97-AF65-F5344CB8AC3E}">
        <p14:creationId xmlns:p14="http://schemas.microsoft.com/office/powerpoint/2010/main" val="304305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6EC6-F4C7-8D7F-E527-4FF5805ED7B5}"/>
              </a:ext>
            </a:extLst>
          </p:cNvPr>
          <p:cNvSpPr>
            <a:spLocks noGrp="1"/>
          </p:cNvSpPr>
          <p:nvPr>
            <p:ph type="title"/>
          </p:nvPr>
        </p:nvSpPr>
        <p:spPr/>
        <p:txBody>
          <a:bodyPr/>
          <a:lstStyle/>
          <a:p>
            <a:r>
              <a:rPr lang="en-US" dirty="0"/>
              <a:t>Manage potential hepatitis B exposure in a vaccinated patient</a:t>
            </a:r>
          </a:p>
        </p:txBody>
      </p:sp>
      <p:sp>
        <p:nvSpPr>
          <p:cNvPr id="5" name="Content Placeholder 4">
            <a:extLst>
              <a:ext uri="{FF2B5EF4-FFF2-40B4-BE49-F238E27FC236}">
                <a16:creationId xmlns:a16="http://schemas.microsoft.com/office/drawing/2014/main" id="{F7C4CAC7-DE1C-C2E3-109F-9E3C7211FF58}"/>
              </a:ext>
            </a:extLst>
          </p:cNvPr>
          <p:cNvSpPr>
            <a:spLocks noGrp="1"/>
          </p:cNvSpPr>
          <p:nvPr>
            <p:ph idx="1"/>
          </p:nvPr>
        </p:nvSpPr>
        <p:spPr/>
        <p:txBody>
          <a:bodyPr>
            <a:normAutofit/>
          </a:bodyPr>
          <a:lstStyle/>
          <a:p>
            <a:r>
              <a:rPr lang="en-US" sz="2400" dirty="0">
                <a:effectLst/>
              </a:rPr>
              <a:t>A person is considered immune to hepatitis B if they completed the hepatitis B vaccine series and were documented to have an antibody response to hepatitis B surface antigen (anti-HBs) of 10 </a:t>
            </a:r>
            <a:r>
              <a:rPr lang="en-US" sz="2400" dirty="0" err="1">
                <a:effectLst/>
              </a:rPr>
              <a:t>mU</a:t>
            </a:r>
            <a:r>
              <a:rPr lang="en-US" sz="2400" dirty="0">
                <a:effectLst/>
              </a:rPr>
              <a:t>/mL or greater 1 to 2 months after completion of the vaccine series</a:t>
            </a:r>
          </a:p>
          <a:p>
            <a:endParaRPr lang="en-US" dirty="0"/>
          </a:p>
        </p:txBody>
      </p:sp>
    </p:spTree>
    <p:extLst>
      <p:ext uri="{BB962C8B-B14F-4D97-AF65-F5344CB8AC3E}">
        <p14:creationId xmlns:p14="http://schemas.microsoft.com/office/powerpoint/2010/main" val="1693037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9803</TotalTime>
  <Words>5604</Words>
  <Application>Microsoft Macintosh PowerPoint</Application>
  <PresentationFormat>Widescreen</PresentationFormat>
  <Paragraphs>524</Paragraphs>
  <Slides>51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Aptos Display</vt:lpstr>
      <vt:lpstr>Arial</vt:lpstr>
      <vt:lpstr>inherit</vt:lpstr>
      <vt:lpstr>Lato</vt:lpstr>
      <vt:lpstr>Open Sans</vt:lpstr>
      <vt:lpstr>Wingdings</vt:lpstr>
      <vt:lpstr>Office Theme</vt:lpstr>
      <vt:lpstr>Question 1</vt:lpstr>
      <vt:lpstr>Question 1</vt:lpstr>
      <vt:lpstr>Question 1</vt:lpstr>
      <vt:lpstr>Surveillance colonoscopy</vt:lpstr>
      <vt:lpstr>PowerPoint Presentation</vt:lpstr>
      <vt:lpstr>PowerPoint Presentation</vt:lpstr>
      <vt:lpstr>Question 2</vt:lpstr>
      <vt:lpstr>Question 2</vt:lpstr>
      <vt:lpstr>Manage potential hepatitis B exposure in a vaccinated patient</vt:lpstr>
      <vt:lpstr>PowerPoint Presentation</vt:lpstr>
      <vt:lpstr>PowerPoint Presentation</vt:lpstr>
      <vt:lpstr>Needlestick injury</vt:lpstr>
      <vt:lpstr>Question 3</vt:lpstr>
      <vt:lpstr>Question 3</vt:lpstr>
      <vt:lpstr>Treatment of UC</vt:lpstr>
      <vt:lpstr>Treat mild left-sided ulcerative colitis</vt:lpstr>
      <vt:lpstr>Question 4</vt:lpstr>
      <vt:lpstr>Question 4</vt:lpstr>
      <vt:lpstr>Cardiac risk stratification for NCS</vt:lpstr>
      <vt:lpstr>PowerPoint Presentation</vt:lpstr>
      <vt:lpstr>PowerPoint Presentation</vt:lpstr>
      <vt:lpstr>PowerPoint Presentation</vt:lpstr>
      <vt:lpstr>Key points</vt:lpstr>
      <vt:lpstr>Question 5</vt:lpstr>
      <vt:lpstr>Question 5</vt:lpstr>
      <vt:lpstr>Treat pain in a patient with advanced illness and kidney disease</vt:lpstr>
      <vt:lpstr>Opioid Dosing</vt:lpstr>
      <vt:lpstr>Question 6</vt:lpstr>
      <vt:lpstr>Question 6</vt:lpstr>
      <vt:lpstr>2018 ACC/AHA/HRS Guideline on the Evaluation and Management of Patients With Bradycardia and Cardiac Conduction Delay: A Report of the American College of Cardiology/American Heart Association Task Force on Clinical Practice Guidelines and the Heart Rhythm Society </vt:lpstr>
      <vt:lpstr>PowerPoint Presentation</vt:lpstr>
      <vt:lpstr>PowerPoint Presentation</vt:lpstr>
      <vt:lpstr>Question 7</vt:lpstr>
      <vt:lpstr>Question 7</vt:lpstr>
      <vt:lpstr>PowerPoint Presentation</vt:lpstr>
      <vt:lpstr>Manage low-risk polycythemia vera</vt:lpstr>
      <vt:lpstr>Other answers</vt:lpstr>
      <vt:lpstr>Key points</vt:lpstr>
      <vt:lpstr>Question 8</vt:lpstr>
      <vt:lpstr>Question 8</vt:lpstr>
      <vt:lpstr>TLS</vt:lpstr>
      <vt:lpstr>Question 9</vt:lpstr>
      <vt:lpstr>Question 9</vt:lpstr>
      <vt:lpstr>TLS prevention and Treatment</vt:lpstr>
      <vt:lpstr>TLS Treatment</vt:lpstr>
      <vt:lpstr>PowerPoint Presentation</vt:lpstr>
      <vt:lpstr>PowerPoint Presentation</vt:lpstr>
      <vt:lpstr>PowerPoint Presentation</vt:lpstr>
      <vt:lpstr>Question 10</vt:lpstr>
      <vt:lpstr>Question 10</vt:lpstr>
      <vt:lpstr>Treat giardia lamblia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Lise Harper</dc:creator>
  <cp:lastModifiedBy>Lise Harper</cp:lastModifiedBy>
  <cp:revision>9</cp:revision>
  <cp:lastPrinted>2026-06-08T22:09:23Z</cp:lastPrinted>
  <dcterms:created xsi:type="dcterms:W3CDTF">2026-06-02T20:43:52Z</dcterms:created>
  <dcterms:modified xsi:type="dcterms:W3CDTF">2026-06-09T16:07:13Z</dcterms:modified>
</cp:coreProperties>
</file>