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4.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5.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6.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54"/>
  </p:notesMasterIdLst>
  <p:sldIdLst>
    <p:sldId id="256" r:id="rId2"/>
    <p:sldId id="260" r:id="rId3"/>
    <p:sldId id="288" r:id="rId4"/>
    <p:sldId id="258" r:id="rId5"/>
    <p:sldId id="286" r:id="rId6"/>
    <p:sldId id="257" r:id="rId7"/>
    <p:sldId id="285" r:id="rId8"/>
    <p:sldId id="259" r:id="rId9"/>
    <p:sldId id="287" r:id="rId10"/>
    <p:sldId id="261" r:id="rId11"/>
    <p:sldId id="289" r:id="rId12"/>
    <p:sldId id="262" r:id="rId13"/>
    <p:sldId id="290" r:id="rId14"/>
    <p:sldId id="263" r:id="rId15"/>
    <p:sldId id="312" r:id="rId16"/>
    <p:sldId id="291" r:id="rId17"/>
    <p:sldId id="264" r:id="rId18"/>
    <p:sldId id="292" r:id="rId19"/>
    <p:sldId id="265" r:id="rId20"/>
    <p:sldId id="293" r:id="rId21"/>
    <p:sldId id="266" r:id="rId22"/>
    <p:sldId id="294" r:id="rId23"/>
    <p:sldId id="269" r:id="rId24"/>
    <p:sldId id="297" r:id="rId25"/>
    <p:sldId id="270" r:id="rId26"/>
    <p:sldId id="298" r:id="rId27"/>
    <p:sldId id="271" r:id="rId28"/>
    <p:sldId id="299" r:id="rId29"/>
    <p:sldId id="267" r:id="rId30"/>
    <p:sldId id="295" r:id="rId31"/>
    <p:sldId id="268" r:id="rId32"/>
    <p:sldId id="296" r:id="rId33"/>
    <p:sldId id="272" r:id="rId34"/>
    <p:sldId id="300" r:id="rId35"/>
    <p:sldId id="274" r:id="rId36"/>
    <p:sldId id="304" r:id="rId37"/>
    <p:sldId id="275" r:id="rId38"/>
    <p:sldId id="305" r:id="rId39"/>
    <p:sldId id="273" r:id="rId40"/>
    <p:sldId id="303" r:id="rId41"/>
    <p:sldId id="276" r:id="rId42"/>
    <p:sldId id="306" r:id="rId43"/>
    <p:sldId id="278" r:id="rId44"/>
    <p:sldId id="308" r:id="rId45"/>
    <p:sldId id="277" r:id="rId46"/>
    <p:sldId id="307" r:id="rId47"/>
    <p:sldId id="279" r:id="rId48"/>
    <p:sldId id="309" r:id="rId49"/>
    <p:sldId id="280" r:id="rId50"/>
    <p:sldId id="310" r:id="rId51"/>
    <p:sldId id="281" r:id="rId52"/>
    <p:sldId id="311"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7738E-42E0-40AB-89C9-DA26A3FE6997}" v="8" dt="2025-03-26T22:03:32.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4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257FF4F5-3E57-4726-869B-45B146B3ADE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80227" name="Rectangle 3">
            <a:extLst>
              <a:ext uri="{FF2B5EF4-FFF2-40B4-BE49-F238E27FC236}">
                <a16:creationId xmlns:a16="http://schemas.microsoft.com/office/drawing/2014/main" id="{A033658E-C251-431A-A75C-750508979FC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a:extLst>
              <a:ext uri="{FF2B5EF4-FFF2-40B4-BE49-F238E27FC236}">
                <a16:creationId xmlns:a16="http://schemas.microsoft.com/office/drawing/2014/main" id="{655DC36F-27F5-9246-AF98-BFC905834E2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0229" name="Rectangle 5">
            <a:extLst>
              <a:ext uri="{FF2B5EF4-FFF2-40B4-BE49-F238E27FC236}">
                <a16:creationId xmlns:a16="http://schemas.microsoft.com/office/drawing/2014/main" id="{1048B014-F0AE-4406-AF2B-D130DC98438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0230" name="Rectangle 6">
            <a:extLst>
              <a:ext uri="{FF2B5EF4-FFF2-40B4-BE49-F238E27FC236}">
                <a16:creationId xmlns:a16="http://schemas.microsoft.com/office/drawing/2014/main" id="{2E8D6352-93F3-4E39-8AA3-52D7A57FA59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80231" name="Rectangle 7">
            <a:extLst>
              <a:ext uri="{FF2B5EF4-FFF2-40B4-BE49-F238E27FC236}">
                <a16:creationId xmlns:a16="http://schemas.microsoft.com/office/drawing/2014/main" id="{1ED93724-5E96-4514-AEFA-72CCCD911DE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B93E02F-1841-6A44-B27B-C09035B4D85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3E02F-1841-6A44-B27B-C09035B4D850}" type="slidenum">
              <a:rPr lang="en-US" altLang="en-US" smtClean="0"/>
              <a:pPr/>
              <a:t>3</a:t>
            </a:fld>
            <a:endParaRPr lang="en-US" altLang="en-US"/>
          </a:p>
        </p:txBody>
      </p:sp>
    </p:spTree>
    <p:extLst>
      <p:ext uri="{BB962C8B-B14F-4D97-AF65-F5344CB8AC3E}">
        <p14:creationId xmlns:p14="http://schemas.microsoft.com/office/powerpoint/2010/main" val="237414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3E02F-1841-6A44-B27B-C09035B4D850}" type="slidenum">
              <a:rPr lang="en-US" altLang="en-US" smtClean="0"/>
              <a:pPr/>
              <a:t>7</a:t>
            </a:fld>
            <a:endParaRPr lang="en-US" altLang="en-US"/>
          </a:p>
        </p:txBody>
      </p:sp>
    </p:spTree>
    <p:extLst>
      <p:ext uri="{BB962C8B-B14F-4D97-AF65-F5344CB8AC3E}">
        <p14:creationId xmlns:p14="http://schemas.microsoft.com/office/powerpoint/2010/main" val="377631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3E02F-1841-6A44-B27B-C09035B4D850}" type="slidenum">
              <a:rPr lang="en-US" altLang="en-US" smtClean="0"/>
              <a:pPr/>
              <a:t>9</a:t>
            </a:fld>
            <a:endParaRPr lang="en-US" altLang="en-US"/>
          </a:p>
        </p:txBody>
      </p:sp>
    </p:spTree>
    <p:extLst>
      <p:ext uri="{BB962C8B-B14F-4D97-AF65-F5344CB8AC3E}">
        <p14:creationId xmlns:p14="http://schemas.microsoft.com/office/powerpoint/2010/main" val="270160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3E02F-1841-6A44-B27B-C09035B4D850}" type="slidenum">
              <a:rPr lang="en-US" altLang="en-US" smtClean="0"/>
              <a:pPr/>
              <a:t>32</a:t>
            </a:fld>
            <a:endParaRPr lang="en-US" altLang="en-US"/>
          </a:p>
        </p:txBody>
      </p:sp>
    </p:spTree>
    <p:extLst>
      <p:ext uri="{BB962C8B-B14F-4D97-AF65-F5344CB8AC3E}">
        <p14:creationId xmlns:p14="http://schemas.microsoft.com/office/powerpoint/2010/main" val="88561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3E02F-1841-6A44-B27B-C09035B4D850}" type="slidenum">
              <a:rPr lang="en-US" altLang="en-US" smtClean="0"/>
              <a:pPr/>
              <a:t>35</a:t>
            </a:fld>
            <a:endParaRPr lang="en-US" altLang="en-US"/>
          </a:p>
        </p:txBody>
      </p:sp>
    </p:spTree>
    <p:extLst>
      <p:ext uri="{BB962C8B-B14F-4D97-AF65-F5344CB8AC3E}">
        <p14:creationId xmlns:p14="http://schemas.microsoft.com/office/powerpoint/2010/main" val="207740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3E02F-1841-6A44-B27B-C09035B4D850}" type="slidenum">
              <a:rPr lang="en-US" altLang="en-US" smtClean="0"/>
              <a:pPr/>
              <a:t>42</a:t>
            </a:fld>
            <a:endParaRPr lang="en-US" altLang="en-US"/>
          </a:p>
        </p:txBody>
      </p:sp>
    </p:spTree>
    <p:extLst>
      <p:ext uri="{BB962C8B-B14F-4D97-AF65-F5344CB8AC3E}">
        <p14:creationId xmlns:p14="http://schemas.microsoft.com/office/powerpoint/2010/main" val="397330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DEA55FE-94B0-C646-9240-A3BF3B170EAA}"/>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C1B069F7-5BBE-FF4F-B20A-A757AF94C296}"/>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 name="Freeform 4">
              <a:extLst>
                <a:ext uri="{FF2B5EF4-FFF2-40B4-BE49-F238E27FC236}">
                  <a16:creationId xmlns:a16="http://schemas.microsoft.com/office/drawing/2014/main" id="{5AD486D1-31D9-2845-9FDD-03DC9B8D2F02}"/>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2101" name="Rectangle 5">
            <a:extLst>
              <a:ext uri="{FF2B5EF4-FFF2-40B4-BE49-F238E27FC236}">
                <a16:creationId xmlns:a16="http://schemas.microsoft.com/office/drawing/2014/main" id="{1128187C-20FC-471F-A162-9459E7C7CCDA}"/>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2105" name="Rectangle 9">
            <a:extLst>
              <a:ext uri="{FF2B5EF4-FFF2-40B4-BE49-F238E27FC236}">
                <a16:creationId xmlns:a16="http://schemas.microsoft.com/office/drawing/2014/main" id="{ED8B9CAB-7F52-487C-90CE-F7212FB2F792}"/>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 name="Date Placeholder 6">
            <a:extLst>
              <a:ext uri="{FF2B5EF4-FFF2-40B4-BE49-F238E27FC236}">
                <a16:creationId xmlns:a16="http://schemas.microsoft.com/office/drawing/2014/main" id="{8C88E4C8-7FFC-924B-9921-067D5A902D19}"/>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3B81F788-ED3E-794D-AF36-6BD3F2748C0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2D4EA8F-5927-494C-81B4-DD8F066AC449}"/>
              </a:ext>
            </a:extLst>
          </p:cNvPr>
          <p:cNvSpPr>
            <a:spLocks noGrp="1" noChangeArrowheads="1"/>
          </p:cNvSpPr>
          <p:nvPr>
            <p:ph type="sldNum" sz="quarter" idx="12"/>
          </p:nvPr>
        </p:nvSpPr>
        <p:spPr/>
        <p:txBody>
          <a:bodyPr/>
          <a:lstStyle>
            <a:lvl1pPr>
              <a:defRPr/>
            </a:lvl1pPr>
          </a:lstStyle>
          <a:p>
            <a:fld id="{9DC98EF8-9A53-4849-8686-622EAA11C2C3}" type="slidenum">
              <a:rPr lang="en-US" altLang="en-US"/>
              <a:pPr/>
              <a:t>‹#›</a:t>
            </a:fld>
            <a:endParaRPr lang="en-US" altLang="en-US"/>
          </a:p>
        </p:txBody>
      </p:sp>
    </p:spTree>
    <p:extLst>
      <p:ext uri="{BB962C8B-B14F-4D97-AF65-F5344CB8AC3E}">
        <p14:creationId xmlns:p14="http://schemas.microsoft.com/office/powerpoint/2010/main" val="80714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5B9C-56FC-47E4-AEF6-09EF8442F7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474418-8F69-4D7D-8191-2C5C89DDD6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5B52F9CE-EF39-F945-9351-40E342DC39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0B1677CF-C9BF-204D-886E-3176926E49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D1A19953-6930-C44D-A7DA-9C4DAAFA3E7D}"/>
              </a:ext>
            </a:extLst>
          </p:cNvPr>
          <p:cNvSpPr>
            <a:spLocks noGrp="1" noChangeArrowheads="1"/>
          </p:cNvSpPr>
          <p:nvPr>
            <p:ph type="sldNum" sz="quarter" idx="12"/>
          </p:nvPr>
        </p:nvSpPr>
        <p:spPr>
          <a:ln/>
        </p:spPr>
        <p:txBody>
          <a:bodyPr/>
          <a:lstStyle>
            <a:lvl1pPr>
              <a:defRPr/>
            </a:lvl1pPr>
          </a:lstStyle>
          <a:p>
            <a:fld id="{BAA10135-F094-DF43-8255-FEAA8CF65D33}" type="slidenum">
              <a:rPr lang="en-US" altLang="en-US"/>
              <a:pPr/>
              <a:t>‹#›</a:t>
            </a:fld>
            <a:endParaRPr lang="en-US" altLang="en-US"/>
          </a:p>
        </p:txBody>
      </p:sp>
    </p:spTree>
    <p:extLst>
      <p:ext uri="{BB962C8B-B14F-4D97-AF65-F5344CB8AC3E}">
        <p14:creationId xmlns:p14="http://schemas.microsoft.com/office/powerpoint/2010/main" val="382899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9E7E8-FCC0-40C5-861B-E7DC5473B2D8}"/>
              </a:ext>
            </a:extLst>
          </p:cNvPr>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70359-618E-40DC-BF18-D658B963407E}"/>
              </a:ext>
            </a:extLst>
          </p:cNvPr>
          <p:cNvSpPr>
            <a:spLocks noGrp="1"/>
          </p:cNvSpPr>
          <p:nvPr>
            <p:ph type="body" orient="vert" idx="1"/>
          </p:nvPr>
        </p:nvSpPr>
        <p:spPr>
          <a:xfrm>
            <a:off x="457200" y="274638"/>
            <a:ext cx="6019800" cy="5821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C2AC18B-DAF1-AC45-99C4-3678723EF4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7D8157C3-7A9D-554E-9B01-0965A7874E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9A9E5003-CF7B-974A-8DE5-97609F4E9005}"/>
              </a:ext>
            </a:extLst>
          </p:cNvPr>
          <p:cNvSpPr>
            <a:spLocks noGrp="1" noChangeArrowheads="1"/>
          </p:cNvSpPr>
          <p:nvPr>
            <p:ph type="sldNum" sz="quarter" idx="12"/>
          </p:nvPr>
        </p:nvSpPr>
        <p:spPr>
          <a:ln/>
        </p:spPr>
        <p:txBody>
          <a:bodyPr/>
          <a:lstStyle>
            <a:lvl1pPr>
              <a:defRPr/>
            </a:lvl1pPr>
          </a:lstStyle>
          <a:p>
            <a:fld id="{3FF61158-B19D-9D4C-9810-5BE2C06CC2A5}" type="slidenum">
              <a:rPr lang="en-US" altLang="en-US"/>
              <a:pPr/>
              <a:t>‹#›</a:t>
            </a:fld>
            <a:endParaRPr lang="en-US" altLang="en-US"/>
          </a:p>
        </p:txBody>
      </p:sp>
    </p:spTree>
    <p:extLst>
      <p:ext uri="{BB962C8B-B14F-4D97-AF65-F5344CB8AC3E}">
        <p14:creationId xmlns:p14="http://schemas.microsoft.com/office/powerpoint/2010/main" val="40096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AC25-EA2E-41D2-9E76-98B13263F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792FA-E4B9-4B70-90E9-548C893B71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0632829-5780-CC45-BE20-88F227DC5D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84C85A3D-E36C-DF46-A977-756437FC26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3AE48E43-D8E1-6544-9ABF-2863F89EB91B}"/>
              </a:ext>
            </a:extLst>
          </p:cNvPr>
          <p:cNvSpPr>
            <a:spLocks noGrp="1" noChangeArrowheads="1"/>
          </p:cNvSpPr>
          <p:nvPr>
            <p:ph type="sldNum" sz="quarter" idx="12"/>
          </p:nvPr>
        </p:nvSpPr>
        <p:spPr>
          <a:ln/>
        </p:spPr>
        <p:txBody>
          <a:bodyPr/>
          <a:lstStyle>
            <a:lvl1pPr>
              <a:defRPr/>
            </a:lvl1pPr>
          </a:lstStyle>
          <a:p>
            <a:fld id="{D69CC695-65E4-AD4D-8C34-11DDB6EF7316}" type="slidenum">
              <a:rPr lang="en-US" altLang="en-US"/>
              <a:pPr/>
              <a:t>‹#›</a:t>
            </a:fld>
            <a:endParaRPr lang="en-US" altLang="en-US"/>
          </a:p>
        </p:txBody>
      </p:sp>
    </p:spTree>
    <p:extLst>
      <p:ext uri="{BB962C8B-B14F-4D97-AF65-F5344CB8AC3E}">
        <p14:creationId xmlns:p14="http://schemas.microsoft.com/office/powerpoint/2010/main" val="40760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7377-E17A-4A74-B94F-2566165BADE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ACAD7-7ABE-4734-A37A-155F3E07564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140FE836-6B8B-464A-9752-745CD7AA7F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BACC80FB-1FCC-5A4B-9B38-1AA8019801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6301CA89-7130-BC4E-AEE5-36DE2B2C6547}"/>
              </a:ext>
            </a:extLst>
          </p:cNvPr>
          <p:cNvSpPr>
            <a:spLocks noGrp="1" noChangeArrowheads="1"/>
          </p:cNvSpPr>
          <p:nvPr>
            <p:ph type="sldNum" sz="quarter" idx="12"/>
          </p:nvPr>
        </p:nvSpPr>
        <p:spPr>
          <a:ln/>
        </p:spPr>
        <p:txBody>
          <a:bodyPr/>
          <a:lstStyle>
            <a:lvl1pPr>
              <a:defRPr/>
            </a:lvl1pPr>
          </a:lstStyle>
          <a:p>
            <a:fld id="{8B008E92-3C17-6047-9B08-3B32A58E3712}" type="slidenum">
              <a:rPr lang="en-US" altLang="en-US"/>
              <a:pPr/>
              <a:t>‹#›</a:t>
            </a:fld>
            <a:endParaRPr lang="en-US" altLang="en-US"/>
          </a:p>
        </p:txBody>
      </p:sp>
    </p:spTree>
    <p:extLst>
      <p:ext uri="{BB962C8B-B14F-4D97-AF65-F5344CB8AC3E}">
        <p14:creationId xmlns:p14="http://schemas.microsoft.com/office/powerpoint/2010/main" val="324235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05A5-12B6-450E-BBCC-719904DFB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246F4-DCE8-4C3F-A1DC-355A9AFCAA97}"/>
              </a:ext>
            </a:extLst>
          </p:cNvPr>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62980A-D6BF-4F13-8466-BE2F70B229E0}"/>
              </a:ext>
            </a:extLst>
          </p:cNvPr>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FDD563E7-18AC-0D44-B6F4-B0531C2546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5B0CEB6-981B-0848-8069-462617B568B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F2E54218-3B04-BE4D-A4D0-6CC26E7CC823}"/>
              </a:ext>
            </a:extLst>
          </p:cNvPr>
          <p:cNvSpPr>
            <a:spLocks noGrp="1" noChangeArrowheads="1"/>
          </p:cNvSpPr>
          <p:nvPr>
            <p:ph type="sldNum" sz="quarter" idx="12"/>
          </p:nvPr>
        </p:nvSpPr>
        <p:spPr>
          <a:ln/>
        </p:spPr>
        <p:txBody>
          <a:bodyPr/>
          <a:lstStyle>
            <a:lvl1pPr>
              <a:defRPr/>
            </a:lvl1pPr>
          </a:lstStyle>
          <a:p>
            <a:fld id="{6A995331-AF18-B242-B9C7-8056825805F1}" type="slidenum">
              <a:rPr lang="en-US" altLang="en-US"/>
              <a:pPr/>
              <a:t>‹#›</a:t>
            </a:fld>
            <a:endParaRPr lang="en-US" altLang="en-US"/>
          </a:p>
        </p:txBody>
      </p:sp>
    </p:spTree>
    <p:extLst>
      <p:ext uri="{BB962C8B-B14F-4D97-AF65-F5344CB8AC3E}">
        <p14:creationId xmlns:p14="http://schemas.microsoft.com/office/powerpoint/2010/main" val="61429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9E5E-12F5-4C31-A285-DF9CD1766F2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FB2A5D-1E49-4957-9FC2-389EEFF5C53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4368F0-243F-4B04-8208-E598329361A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18B89-2C43-4D92-97D7-F1DB3D3FDA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E728E1-FD36-42FA-8DA4-C48C7FC02EF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A5E7FA33-934A-CA48-A986-7BB09ECD46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a:extLst>
              <a:ext uri="{FF2B5EF4-FFF2-40B4-BE49-F238E27FC236}">
                <a16:creationId xmlns:a16="http://schemas.microsoft.com/office/drawing/2014/main" id="{658BACDC-5F75-A74D-9A70-12B63C4579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a:extLst>
              <a:ext uri="{FF2B5EF4-FFF2-40B4-BE49-F238E27FC236}">
                <a16:creationId xmlns:a16="http://schemas.microsoft.com/office/drawing/2014/main" id="{8205E979-B164-A94A-805C-B3FCBED8E75D}"/>
              </a:ext>
            </a:extLst>
          </p:cNvPr>
          <p:cNvSpPr>
            <a:spLocks noGrp="1" noChangeArrowheads="1"/>
          </p:cNvSpPr>
          <p:nvPr>
            <p:ph type="sldNum" sz="quarter" idx="12"/>
          </p:nvPr>
        </p:nvSpPr>
        <p:spPr>
          <a:ln/>
        </p:spPr>
        <p:txBody>
          <a:bodyPr/>
          <a:lstStyle>
            <a:lvl1pPr>
              <a:defRPr/>
            </a:lvl1pPr>
          </a:lstStyle>
          <a:p>
            <a:fld id="{8D5ABF61-0955-274C-A4EC-94E88FA7156D}" type="slidenum">
              <a:rPr lang="en-US" altLang="en-US"/>
              <a:pPr/>
              <a:t>‹#›</a:t>
            </a:fld>
            <a:endParaRPr lang="en-US" altLang="en-US"/>
          </a:p>
        </p:txBody>
      </p:sp>
    </p:spTree>
    <p:extLst>
      <p:ext uri="{BB962C8B-B14F-4D97-AF65-F5344CB8AC3E}">
        <p14:creationId xmlns:p14="http://schemas.microsoft.com/office/powerpoint/2010/main" val="76894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8A7C-010D-4C15-B0E3-3DF8BDF47E2D}"/>
              </a:ext>
            </a:extLst>
          </p:cNvPr>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DE29587C-CE48-1242-9E6E-F22600635F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45D48391-338A-6A45-903E-06FCC3416F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60D67373-EF47-F84C-94E3-37BE7C9A6F02}"/>
              </a:ext>
            </a:extLst>
          </p:cNvPr>
          <p:cNvSpPr>
            <a:spLocks noGrp="1" noChangeArrowheads="1"/>
          </p:cNvSpPr>
          <p:nvPr>
            <p:ph type="sldNum" sz="quarter" idx="12"/>
          </p:nvPr>
        </p:nvSpPr>
        <p:spPr>
          <a:ln/>
        </p:spPr>
        <p:txBody>
          <a:bodyPr/>
          <a:lstStyle>
            <a:lvl1pPr>
              <a:defRPr/>
            </a:lvl1pPr>
          </a:lstStyle>
          <a:p>
            <a:fld id="{7D1135AB-FB5E-C14D-BEDB-E7DCCF46F99D}" type="slidenum">
              <a:rPr lang="en-US" altLang="en-US"/>
              <a:pPr/>
              <a:t>‹#›</a:t>
            </a:fld>
            <a:endParaRPr lang="en-US" altLang="en-US"/>
          </a:p>
        </p:txBody>
      </p:sp>
    </p:spTree>
    <p:extLst>
      <p:ext uri="{BB962C8B-B14F-4D97-AF65-F5344CB8AC3E}">
        <p14:creationId xmlns:p14="http://schemas.microsoft.com/office/powerpoint/2010/main" val="18113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F91BE94-3B8F-7740-B7B1-C49BA4C70E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F74FAE80-3E6B-DA43-AA47-292E4F72A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5CBF06A1-3BF6-9149-8BE2-CCE1AB5FC090}"/>
              </a:ext>
            </a:extLst>
          </p:cNvPr>
          <p:cNvSpPr>
            <a:spLocks noGrp="1" noChangeArrowheads="1"/>
          </p:cNvSpPr>
          <p:nvPr>
            <p:ph type="sldNum" sz="quarter" idx="12"/>
          </p:nvPr>
        </p:nvSpPr>
        <p:spPr>
          <a:ln/>
        </p:spPr>
        <p:txBody>
          <a:bodyPr/>
          <a:lstStyle>
            <a:lvl1pPr>
              <a:defRPr/>
            </a:lvl1pPr>
          </a:lstStyle>
          <a:p>
            <a:fld id="{2740E1EE-9D27-8B4C-93C7-0B3E41E7825B}" type="slidenum">
              <a:rPr lang="en-US" altLang="en-US"/>
              <a:pPr/>
              <a:t>‹#›</a:t>
            </a:fld>
            <a:endParaRPr lang="en-US" altLang="en-US"/>
          </a:p>
        </p:txBody>
      </p:sp>
    </p:spTree>
    <p:extLst>
      <p:ext uri="{BB962C8B-B14F-4D97-AF65-F5344CB8AC3E}">
        <p14:creationId xmlns:p14="http://schemas.microsoft.com/office/powerpoint/2010/main" val="250056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D9A0-9928-4543-8AC6-C6F3D45CB1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EF051-ED18-484B-9E01-EF96A4A22EF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518361-8B36-4EAF-965D-B044C8CC25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DBC9D328-828F-9746-B463-F2CDA90D12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3497273-FF2E-7B49-A22A-206D9C3F48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1DDA0C23-3857-0841-AA3E-3D8F90617A98}"/>
              </a:ext>
            </a:extLst>
          </p:cNvPr>
          <p:cNvSpPr>
            <a:spLocks noGrp="1" noChangeArrowheads="1"/>
          </p:cNvSpPr>
          <p:nvPr>
            <p:ph type="sldNum" sz="quarter" idx="12"/>
          </p:nvPr>
        </p:nvSpPr>
        <p:spPr>
          <a:ln/>
        </p:spPr>
        <p:txBody>
          <a:bodyPr/>
          <a:lstStyle>
            <a:lvl1pPr>
              <a:defRPr/>
            </a:lvl1pPr>
          </a:lstStyle>
          <a:p>
            <a:fld id="{516A8444-C67D-BE48-9932-AC703A5D914C}" type="slidenum">
              <a:rPr lang="en-US" altLang="en-US"/>
              <a:pPr/>
              <a:t>‹#›</a:t>
            </a:fld>
            <a:endParaRPr lang="en-US" altLang="en-US"/>
          </a:p>
        </p:txBody>
      </p:sp>
    </p:spTree>
    <p:extLst>
      <p:ext uri="{BB962C8B-B14F-4D97-AF65-F5344CB8AC3E}">
        <p14:creationId xmlns:p14="http://schemas.microsoft.com/office/powerpoint/2010/main" val="363866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B012-64A4-48DE-AD5C-99272BFE98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4AF723-FDFC-4091-9726-395295E8BC5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6C798C-8E02-4B1E-BA0E-BE56C018BD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EA6E196D-48D8-4149-9B9B-7C66742D7B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50175235-574A-8742-8009-EC1E8298D6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a:extLst>
              <a:ext uri="{FF2B5EF4-FFF2-40B4-BE49-F238E27FC236}">
                <a16:creationId xmlns:a16="http://schemas.microsoft.com/office/drawing/2014/main" id="{91BCB6DF-43DA-5A43-AA92-002D810B41D4}"/>
              </a:ext>
            </a:extLst>
          </p:cNvPr>
          <p:cNvSpPr>
            <a:spLocks noGrp="1" noChangeArrowheads="1"/>
          </p:cNvSpPr>
          <p:nvPr>
            <p:ph type="sldNum" sz="quarter" idx="12"/>
          </p:nvPr>
        </p:nvSpPr>
        <p:spPr>
          <a:ln/>
        </p:spPr>
        <p:txBody>
          <a:bodyPr/>
          <a:lstStyle>
            <a:lvl1pPr>
              <a:defRPr/>
            </a:lvl1pPr>
          </a:lstStyle>
          <a:p>
            <a:fld id="{4D5F9716-0084-7145-81D6-26E59EA54A5D}" type="slidenum">
              <a:rPr lang="en-US" altLang="en-US"/>
              <a:pPr/>
              <a:t>‹#›</a:t>
            </a:fld>
            <a:endParaRPr lang="en-US" altLang="en-US"/>
          </a:p>
        </p:txBody>
      </p:sp>
    </p:spTree>
    <p:extLst>
      <p:ext uri="{BB962C8B-B14F-4D97-AF65-F5344CB8AC3E}">
        <p14:creationId xmlns:p14="http://schemas.microsoft.com/office/powerpoint/2010/main" val="123223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31C9CE8-0C62-6A45-A15C-682C9F8E8CA3}"/>
              </a:ext>
            </a:extLst>
          </p:cNvPr>
          <p:cNvGrpSpPr>
            <a:grpSpLocks/>
          </p:cNvGrpSpPr>
          <p:nvPr/>
        </p:nvGrpSpPr>
        <p:grpSpPr bwMode="auto">
          <a:xfrm>
            <a:off x="0" y="0"/>
            <a:ext cx="7242175" cy="1981200"/>
            <a:chOff x="0" y="0"/>
            <a:chExt cx="4562" cy="1248"/>
          </a:xfrm>
        </p:grpSpPr>
        <p:sp>
          <p:nvSpPr>
            <p:cNvPr id="131075" name="Freeform 3">
              <a:extLst>
                <a:ext uri="{FF2B5EF4-FFF2-40B4-BE49-F238E27FC236}">
                  <a16:creationId xmlns:a16="http://schemas.microsoft.com/office/drawing/2014/main" id="{5D1DDBC1-4008-432F-95EC-5B9F8A21667D}"/>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1" hangingPunct="1">
                <a:defRPr/>
              </a:pPr>
              <a:endParaRPr lang="en-US"/>
            </a:p>
          </p:txBody>
        </p:sp>
        <p:sp>
          <p:nvSpPr>
            <p:cNvPr id="1033" name="Freeform 4">
              <a:extLst>
                <a:ext uri="{FF2B5EF4-FFF2-40B4-BE49-F238E27FC236}">
                  <a16:creationId xmlns:a16="http://schemas.microsoft.com/office/drawing/2014/main" id="{E3B4859C-952E-0F48-AEBE-481592B66479}"/>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131077" name="Rectangle 5">
            <a:extLst>
              <a:ext uri="{FF2B5EF4-FFF2-40B4-BE49-F238E27FC236}">
                <a16:creationId xmlns:a16="http://schemas.microsoft.com/office/drawing/2014/main" id="{2F0BF087-3AFF-400D-8EDE-95230201199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1078" name="Rectangle 6">
            <a:extLst>
              <a:ext uri="{FF2B5EF4-FFF2-40B4-BE49-F238E27FC236}">
                <a16:creationId xmlns:a16="http://schemas.microsoft.com/office/drawing/2014/main" id="{1EE6DF90-2236-4EC0-B223-37AB0DE0B6CF}"/>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1079" name="Rectangle 7">
            <a:extLst>
              <a:ext uri="{FF2B5EF4-FFF2-40B4-BE49-F238E27FC236}">
                <a16:creationId xmlns:a16="http://schemas.microsoft.com/office/drawing/2014/main" id="{2270EDCE-288D-489B-AC95-717A2352F3CB}"/>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pPr>
              <a:defRPr/>
            </a:pPr>
            <a:endParaRPr lang="en-US" altLang="en-US"/>
          </a:p>
        </p:txBody>
      </p:sp>
      <p:sp>
        <p:nvSpPr>
          <p:cNvPr id="131080" name="Rectangle 8">
            <a:extLst>
              <a:ext uri="{FF2B5EF4-FFF2-40B4-BE49-F238E27FC236}">
                <a16:creationId xmlns:a16="http://schemas.microsoft.com/office/drawing/2014/main" id="{80C45C62-24CE-487E-984C-AF94EF6CCB8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pPr>
              <a:defRPr/>
            </a:pPr>
            <a:endParaRPr lang="en-US" altLang="en-US"/>
          </a:p>
        </p:txBody>
      </p:sp>
      <p:sp>
        <p:nvSpPr>
          <p:cNvPr id="131081" name="Rectangle 9">
            <a:extLst>
              <a:ext uri="{FF2B5EF4-FFF2-40B4-BE49-F238E27FC236}">
                <a16:creationId xmlns:a16="http://schemas.microsoft.com/office/drawing/2014/main" id="{D4A53ADE-355D-4E8F-8C80-0A009A0D1CC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5C9C815D-4C80-BA46-9B7C-C3752D4BC6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37.xml"/><Relationship Id="rId18" Type="http://schemas.openxmlformats.org/officeDocument/2006/relationships/slide" Target="slide31.xml"/><Relationship Id="rId26" Type="http://schemas.openxmlformats.org/officeDocument/2006/relationships/slide" Target="slide12.xml"/><Relationship Id="rId3" Type="http://schemas.openxmlformats.org/officeDocument/2006/relationships/slide" Target="slide4.xml"/><Relationship Id="rId21" Type="http://schemas.openxmlformats.org/officeDocument/2006/relationships/slide" Target="slide23.xml"/><Relationship Id="rId7" Type="http://schemas.openxmlformats.org/officeDocument/2006/relationships/slide" Target="slide51.xml"/><Relationship Id="rId12" Type="http://schemas.openxmlformats.org/officeDocument/2006/relationships/slide" Target="slide41.xml"/><Relationship Id="rId17" Type="http://schemas.openxmlformats.org/officeDocument/2006/relationships/slide" Target="slide27.xml"/><Relationship Id="rId25" Type="http://schemas.openxmlformats.org/officeDocument/2006/relationships/slide" Target="slide14.xml"/><Relationship Id="rId2" Type="http://schemas.openxmlformats.org/officeDocument/2006/relationships/slide" Target="slide2.xml"/><Relationship Id="rId16" Type="http://schemas.openxmlformats.org/officeDocument/2006/relationships/slide" Target="slide33.xml"/><Relationship Id="rId20"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45.xml"/><Relationship Id="rId24" Type="http://schemas.openxmlformats.org/officeDocument/2006/relationships/slide" Target="slide17.xml"/><Relationship Id="rId5" Type="http://schemas.openxmlformats.org/officeDocument/2006/relationships/slide" Target="slide8.xml"/><Relationship Id="rId15" Type="http://schemas.openxmlformats.org/officeDocument/2006/relationships/slide" Target="slide35.xml"/><Relationship Id="rId23" Type="http://schemas.openxmlformats.org/officeDocument/2006/relationships/slide" Target="slide19.xml"/><Relationship Id="rId10" Type="http://schemas.openxmlformats.org/officeDocument/2006/relationships/slide" Target="slide43.xml"/><Relationship Id="rId19"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47.xml"/><Relationship Id="rId14" Type="http://schemas.openxmlformats.org/officeDocument/2006/relationships/slide" Target="slide39.xml"/><Relationship Id="rId22" Type="http://schemas.openxmlformats.org/officeDocument/2006/relationships/slide" Target="slide2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5.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6.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7.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uptodate.com/contents/screening-for-colorectal-cancer-in-patients-with-a-family-history-of-colorectal-cancer-or-advanced-polyp/abstract/38"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hemeOverride" Target="../theme/themeOverride11.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hemeOverride" Target="../theme/themeOverride13.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hemeOverride" Target="../theme/themeOverride15.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theradiologictechnologist.com/radiation-dose-chart-adult-from-common-imaging-examinations/"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17.xml"/><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19.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21.xml"/></Relationships>
</file>

<file path=ppt/slides/_rels/slide4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hemeOverride" Target="../theme/themeOverride22.xml"/><Relationship Id="rId4"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6.xml"/><Relationship Id="rId1" Type="http://schemas.openxmlformats.org/officeDocument/2006/relationships/themeOverride" Target="../theme/themeOverride2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25.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hyperlink" Target="https://www.obgproject.com/2016/10/16/bv-cdc-diagnosis-treatment-recommendation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CCABE9B6-A7F9-4B39-9C58-4E02DA352FED}"/>
              </a:ext>
            </a:extLst>
          </p:cNvPr>
          <p:cNvSpPr>
            <a:spLocks noGrp="1" noChangeArrowheads="1"/>
          </p:cNvSpPr>
          <p:nvPr>
            <p:ph type="title"/>
          </p:nvPr>
        </p:nvSpPr>
        <p:spPr>
          <a:xfrm>
            <a:off x="457200" y="274638"/>
            <a:ext cx="8229600" cy="487362"/>
          </a:xfrm>
        </p:spPr>
        <p:txBody>
          <a:bodyPr/>
          <a:lstStyle/>
          <a:p>
            <a:pPr algn="ctr" eaLnBrk="1" hangingPunct="1">
              <a:defRPr/>
            </a:pPr>
            <a:r>
              <a:rPr lang="en-US" altLang="en-US" sz="2400" b="1"/>
              <a:t>USPSTF Cancer Prevention Jeopardy</a:t>
            </a:r>
          </a:p>
        </p:txBody>
      </p:sp>
      <p:sp>
        <p:nvSpPr>
          <p:cNvPr id="4099" name="AutoShape 5">
            <a:extLst>
              <a:ext uri="{FF2B5EF4-FFF2-40B4-BE49-F238E27FC236}">
                <a16:creationId xmlns:a16="http://schemas.microsoft.com/office/drawing/2014/main" id="{5BA690FC-0362-A348-9C79-BBB32167AB62}"/>
              </a:ext>
            </a:extLst>
          </p:cNvPr>
          <p:cNvSpPr>
            <a:spLocks noChangeArrowheads="1"/>
          </p:cNvSpPr>
          <p:nvPr/>
        </p:nvSpPr>
        <p:spPr bwMode="auto">
          <a:xfrm>
            <a:off x="4572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algn="ctr"/>
            <a:r>
              <a:rPr lang="en-US" altLang="en-US" sz="2400" b="1">
                <a:latin typeface="Times"/>
                <a:cs typeface="Arial"/>
                <a:hlinkClick r:id="rId2" action="ppaction://hlinksldjump"/>
              </a:rPr>
              <a:t>$100</a:t>
            </a:r>
            <a:endParaRPr lang="en-US" altLang="en-US" sz="2400">
              <a:latin typeface="Times"/>
              <a:cs typeface="Arial"/>
            </a:endParaRPr>
          </a:p>
        </p:txBody>
      </p:sp>
      <p:sp>
        <p:nvSpPr>
          <p:cNvPr id="2054" name="AutoShape 6">
            <a:extLst>
              <a:ext uri="{FF2B5EF4-FFF2-40B4-BE49-F238E27FC236}">
                <a16:creationId xmlns:a16="http://schemas.microsoft.com/office/drawing/2014/main" id="{8ED45E69-E57D-437B-8423-65DF62F75A19}"/>
              </a:ext>
            </a:extLst>
          </p:cNvPr>
          <p:cNvSpPr>
            <a:spLocks noChangeArrowheads="1"/>
          </p:cNvSpPr>
          <p:nvPr/>
        </p:nvSpPr>
        <p:spPr bwMode="auto">
          <a:xfrm>
            <a:off x="5334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2500" lnSpcReduction="20000"/>
          </a:bodyPr>
          <a:lstStyle/>
          <a:p>
            <a:pPr algn="ctr">
              <a:defRPr/>
            </a:pPr>
            <a:r>
              <a:rPr lang="en-US" altLang="en-US" sz="2400" b="1">
                <a:latin typeface="Times" panose="02020603050405020304" pitchFamily="18" charset="0"/>
              </a:rPr>
              <a:t>At your cervix</a:t>
            </a:r>
          </a:p>
        </p:txBody>
      </p:sp>
      <p:sp>
        <p:nvSpPr>
          <p:cNvPr id="2055" name="AutoShape 7">
            <a:extLst>
              <a:ext uri="{FF2B5EF4-FFF2-40B4-BE49-F238E27FC236}">
                <a16:creationId xmlns:a16="http://schemas.microsoft.com/office/drawing/2014/main" id="{4DAD9669-670C-439F-9C5F-DC76C3400DFD}"/>
              </a:ext>
            </a:extLst>
          </p:cNvPr>
          <p:cNvSpPr>
            <a:spLocks noChangeArrowheads="1"/>
          </p:cNvSpPr>
          <p:nvPr/>
        </p:nvSpPr>
        <p:spPr bwMode="auto">
          <a:xfrm>
            <a:off x="21336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2500" lnSpcReduction="20000"/>
          </a:bodyPr>
          <a:lstStyle/>
          <a:p>
            <a:pPr algn="ctr">
              <a:defRPr/>
            </a:pPr>
            <a:r>
              <a:rPr lang="en-US" altLang="en-US" sz="2400" b="1">
                <a:latin typeface="Times" panose="02020603050405020304" pitchFamily="18" charset="0"/>
              </a:rPr>
              <a:t>No butts about it</a:t>
            </a:r>
          </a:p>
        </p:txBody>
      </p:sp>
      <p:sp>
        <p:nvSpPr>
          <p:cNvPr id="2056" name="AutoShape 8">
            <a:extLst>
              <a:ext uri="{FF2B5EF4-FFF2-40B4-BE49-F238E27FC236}">
                <a16:creationId xmlns:a16="http://schemas.microsoft.com/office/drawing/2014/main" id="{A154AA74-0202-4AB4-8519-3AC630989E7A}"/>
              </a:ext>
            </a:extLst>
          </p:cNvPr>
          <p:cNvSpPr>
            <a:spLocks noChangeArrowheads="1"/>
          </p:cNvSpPr>
          <p:nvPr/>
        </p:nvSpPr>
        <p:spPr bwMode="auto">
          <a:xfrm>
            <a:off x="38100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62500" lnSpcReduction="20000"/>
          </a:bodyPr>
          <a:lstStyle/>
          <a:p>
            <a:pPr algn="ctr">
              <a:defRPr/>
            </a:pPr>
            <a:r>
              <a:rPr lang="en-US" altLang="en-US" sz="2400" b="1">
                <a:latin typeface="Times" panose="02020603050405020304" pitchFamily="18" charset="0"/>
              </a:rPr>
              <a:t>Can’t we all just get a lung</a:t>
            </a:r>
          </a:p>
        </p:txBody>
      </p:sp>
      <p:sp>
        <p:nvSpPr>
          <p:cNvPr id="2057" name="AutoShape 9">
            <a:extLst>
              <a:ext uri="{FF2B5EF4-FFF2-40B4-BE49-F238E27FC236}">
                <a16:creationId xmlns:a16="http://schemas.microsoft.com/office/drawing/2014/main" id="{937D0160-9745-4E71-A6BF-56A9BB53313F}"/>
              </a:ext>
            </a:extLst>
          </p:cNvPr>
          <p:cNvSpPr>
            <a:spLocks noChangeArrowheads="1"/>
          </p:cNvSpPr>
          <p:nvPr/>
        </p:nvSpPr>
        <p:spPr bwMode="auto">
          <a:xfrm>
            <a:off x="54102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algn="ctr">
              <a:defRPr/>
            </a:pPr>
            <a:r>
              <a:rPr lang="en-US" altLang="en-US" sz="1600" b="1" dirty="0">
                <a:latin typeface="Times" panose="02020603050405020304" pitchFamily="18" charset="0"/>
              </a:rPr>
              <a:t>Breast friends forever</a:t>
            </a:r>
            <a:endParaRPr lang="en-US" altLang="en-US" sz="1600" dirty="0">
              <a:latin typeface="Times" panose="02020603050405020304" pitchFamily="18" charset="0"/>
            </a:endParaRPr>
          </a:p>
        </p:txBody>
      </p:sp>
      <p:sp>
        <p:nvSpPr>
          <p:cNvPr id="2058" name="AutoShape 10">
            <a:extLst>
              <a:ext uri="{FF2B5EF4-FFF2-40B4-BE49-F238E27FC236}">
                <a16:creationId xmlns:a16="http://schemas.microsoft.com/office/drawing/2014/main" id="{9EB736B5-568C-4C5B-9C29-C1296B001E93}"/>
              </a:ext>
            </a:extLst>
          </p:cNvPr>
          <p:cNvSpPr>
            <a:spLocks noChangeArrowheads="1"/>
          </p:cNvSpPr>
          <p:nvPr/>
        </p:nvSpPr>
        <p:spPr bwMode="auto">
          <a:xfrm>
            <a:off x="7086600" y="838200"/>
            <a:ext cx="1524000" cy="762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normAutofit fontScale="92500" lnSpcReduction="20000"/>
          </a:bodyPr>
          <a:lstStyle/>
          <a:p>
            <a:pPr algn="ctr">
              <a:defRPr/>
            </a:pPr>
            <a:r>
              <a:rPr lang="en-US" altLang="en-US" sz="2400" b="1" dirty="0">
                <a:latin typeface="Times"/>
                <a:cs typeface="Arial"/>
              </a:rPr>
              <a:t>To pee or not to pee</a:t>
            </a:r>
            <a:endParaRPr lang="en-US" dirty="0"/>
          </a:p>
        </p:txBody>
      </p:sp>
      <p:sp>
        <p:nvSpPr>
          <p:cNvPr id="4105" name="AutoShape 11">
            <a:extLst>
              <a:ext uri="{FF2B5EF4-FFF2-40B4-BE49-F238E27FC236}">
                <a16:creationId xmlns:a16="http://schemas.microsoft.com/office/drawing/2014/main" id="{72AB9384-9CC6-7440-8B03-D13F062B08B8}"/>
              </a:ext>
            </a:extLst>
          </p:cNvPr>
          <p:cNvSpPr>
            <a:spLocks noChangeArrowheads="1"/>
          </p:cNvSpPr>
          <p:nvPr/>
        </p:nvSpPr>
        <p:spPr bwMode="auto">
          <a:xfrm>
            <a:off x="4572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3" action="ppaction://hlinksldjump"/>
              </a:rPr>
              <a:t>$200</a:t>
            </a:r>
            <a:endParaRPr lang="en-US" altLang="en-US" sz="2400">
              <a:latin typeface="Times" pitchFamily="2" charset="0"/>
            </a:endParaRPr>
          </a:p>
        </p:txBody>
      </p:sp>
      <p:sp>
        <p:nvSpPr>
          <p:cNvPr id="4106" name="AutoShape 12">
            <a:extLst>
              <a:ext uri="{FF2B5EF4-FFF2-40B4-BE49-F238E27FC236}">
                <a16:creationId xmlns:a16="http://schemas.microsoft.com/office/drawing/2014/main" id="{DFBED642-F11E-A04E-AAFD-CB04D65F6011}"/>
              </a:ext>
            </a:extLst>
          </p:cNvPr>
          <p:cNvSpPr>
            <a:spLocks noChangeArrowheads="1"/>
          </p:cNvSpPr>
          <p:nvPr/>
        </p:nvSpPr>
        <p:spPr bwMode="auto">
          <a:xfrm>
            <a:off x="4572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4" action="ppaction://hlinksldjump"/>
              </a:rPr>
              <a:t>$300</a:t>
            </a:r>
            <a:endParaRPr lang="en-US" altLang="en-US" sz="2400">
              <a:latin typeface="Times" pitchFamily="2" charset="0"/>
            </a:endParaRPr>
          </a:p>
        </p:txBody>
      </p:sp>
      <p:sp>
        <p:nvSpPr>
          <p:cNvPr id="4107" name="AutoShape 13">
            <a:extLst>
              <a:ext uri="{FF2B5EF4-FFF2-40B4-BE49-F238E27FC236}">
                <a16:creationId xmlns:a16="http://schemas.microsoft.com/office/drawing/2014/main" id="{C85F6582-52A0-8245-8BD6-2441DA2868C8}"/>
              </a:ext>
            </a:extLst>
          </p:cNvPr>
          <p:cNvSpPr>
            <a:spLocks noChangeArrowheads="1"/>
          </p:cNvSpPr>
          <p:nvPr/>
        </p:nvSpPr>
        <p:spPr bwMode="auto">
          <a:xfrm>
            <a:off x="4572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5" action="ppaction://hlinksldjump"/>
              </a:rPr>
              <a:t>$400</a:t>
            </a:r>
            <a:endParaRPr lang="en-US" altLang="en-US" sz="2400">
              <a:latin typeface="Times" pitchFamily="2" charset="0"/>
            </a:endParaRPr>
          </a:p>
        </p:txBody>
      </p:sp>
      <p:sp>
        <p:nvSpPr>
          <p:cNvPr id="4108" name="AutoShape 14">
            <a:hlinkClick r:id="rId6" action="ppaction://hlinksldjump"/>
            <a:extLst>
              <a:ext uri="{FF2B5EF4-FFF2-40B4-BE49-F238E27FC236}">
                <a16:creationId xmlns:a16="http://schemas.microsoft.com/office/drawing/2014/main" id="{4EFA0F39-F812-6046-9D2F-C8D567A2E762}"/>
              </a:ext>
            </a:extLst>
          </p:cNvPr>
          <p:cNvSpPr>
            <a:spLocks noChangeArrowheads="1"/>
          </p:cNvSpPr>
          <p:nvPr/>
        </p:nvSpPr>
        <p:spPr bwMode="auto">
          <a:xfrm>
            <a:off x="4572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6" action="ppaction://hlinksldjump"/>
              </a:rPr>
              <a:t>$500</a:t>
            </a:r>
            <a:endParaRPr lang="en-US" altLang="en-US" sz="2400">
              <a:latin typeface="Times" pitchFamily="2" charset="0"/>
            </a:endParaRPr>
          </a:p>
        </p:txBody>
      </p:sp>
      <p:sp>
        <p:nvSpPr>
          <p:cNvPr id="4109" name="AutoShape 15">
            <a:hlinkClick r:id="rId7" action="ppaction://hlinksldjump"/>
            <a:extLst>
              <a:ext uri="{FF2B5EF4-FFF2-40B4-BE49-F238E27FC236}">
                <a16:creationId xmlns:a16="http://schemas.microsoft.com/office/drawing/2014/main" id="{D2EFC0D3-DE9B-AF40-B653-697781D8CEC9}"/>
              </a:ext>
            </a:extLst>
          </p:cNvPr>
          <p:cNvSpPr>
            <a:spLocks noChangeArrowheads="1"/>
          </p:cNvSpPr>
          <p:nvPr/>
        </p:nvSpPr>
        <p:spPr bwMode="auto">
          <a:xfrm>
            <a:off x="70866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7" action="ppaction://hlinksldjump"/>
              </a:rPr>
              <a:t>$500</a:t>
            </a:r>
            <a:endParaRPr lang="en-US" altLang="en-US" sz="2400">
              <a:latin typeface="Times" pitchFamily="2" charset="0"/>
            </a:endParaRPr>
          </a:p>
        </p:txBody>
      </p:sp>
      <p:sp>
        <p:nvSpPr>
          <p:cNvPr id="4110" name="AutoShape 16">
            <a:hlinkClick r:id="rId8" action="ppaction://hlinksldjump"/>
            <a:extLst>
              <a:ext uri="{FF2B5EF4-FFF2-40B4-BE49-F238E27FC236}">
                <a16:creationId xmlns:a16="http://schemas.microsoft.com/office/drawing/2014/main" id="{70640B08-0D54-9442-950F-A9272E486B77}"/>
              </a:ext>
            </a:extLst>
          </p:cNvPr>
          <p:cNvSpPr>
            <a:spLocks noChangeArrowheads="1"/>
          </p:cNvSpPr>
          <p:nvPr/>
        </p:nvSpPr>
        <p:spPr bwMode="auto">
          <a:xfrm>
            <a:off x="70866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8" action="ppaction://hlinksldjump"/>
              </a:rPr>
              <a:t>$400</a:t>
            </a:r>
            <a:endParaRPr lang="en-US" altLang="en-US" sz="2400">
              <a:latin typeface="Times" pitchFamily="2" charset="0"/>
            </a:endParaRPr>
          </a:p>
        </p:txBody>
      </p:sp>
      <p:sp>
        <p:nvSpPr>
          <p:cNvPr id="4111" name="AutoShape 17">
            <a:hlinkClick r:id="rId9" action="ppaction://hlinksldjump"/>
            <a:extLst>
              <a:ext uri="{FF2B5EF4-FFF2-40B4-BE49-F238E27FC236}">
                <a16:creationId xmlns:a16="http://schemas.microsoft.com/office/drawing/2014/main" id="{E218D0C7-73EC-7143-A8D2-A049DDFC019C}"/>
              </a:ext>
            </a:extLst>
          </p:cNvPr>
          <p:cNvSpPr>
            <a:spLocks noChangeArrowheads="1"/>
          </p:cNvSpPr>
          <p:nvPr/>
        </p:nvSpPr>
        <p:spPr bwMode="auto">
          <a:xfrm>
            <a:off x="70866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9" action="ppaction://hlinksldjump"/>
              </a:rPr>
              <a:t>$300</a:t>
            </a:r>
            <a:endParaRPr lang="en-US" altLang="en-US" sz="2400">
              <a:latin typeface="Times" pitchFamily="2" charset="0"/>
            </a:endParaRPr>
          </a:p>
        </p:txBody>
      </p:sp>
      <p:sp>
        <p:nvSpPr>
          <p:cNvPr id="4112" name="AutoShape 18">
            <a:hlinkClick r:id="rId10" action="ppaction://hlinksldjump"/>
            <a:extLst>
              <a:ext uri="{FF2B5EF4-FFF2-40B4-BE49-F238E27FC236}">
                <a16:creationId xmlns:a16="http://schemas.microsoft.com/office/drawing/2014/main" id="{D9C4F479-CBCB-854A-8033-A2383B05E1AE}"/>
              </a:ext>
            </a:extLst>
          </p:cNvPr>
          <p:cNvSpPr>
            <a:spLocks noChangeArrowheads="1"/>
          </p:cNvSpPr>
          <p:nvPr/>
        </p:nvSpPr>
        <p:spPr bwMode="auto">
          <a:xfrm>
            <a:off x="70866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1" action="ppaction://hlinksldjump"/>
              </a:rPr>
              <a:t>$200</a:t>
            </a:r>
            <a:endParaRPr lang="en-US" altLang="en-US" sz="2400">
              <a:latin typeface="Times" pitchFamily="2" charset="0"/>
            </a:endParaRPr>
          </a:p>
        </p:txBody>
      </p:sp>
      <p:sp>
        <p:nvSpPr>
          <p:cNvPr id="4113" name="AutoShape 19">
            <a:hlinkClick r:id="rId11" action="ppaction://hlinksldjump"/>
            <a:extLst>
              <a:ext uri="{FF2B5EF4-FFF2-40B4-BE49-F238E27FC236}">
                <a16:creationId xmlns:a16="http://schemas.microsoft.com/office/drawing/2014/main" id="{7B9D4FB3-2F32-E648-92E2-79FB402F925F}"/>
              </a:ext>
            </a:extLst>
          </p:cNvPr>
          <p:cNvSpPr>
            <a:spLocks noChangeArrowheads="1"/>
          </p:cNvSpPr>
          <p:nvPr/>
        </p:nvSpPr>
        <p:spPr bwMode="auto">
          <a:xfrm>
            <a:off x="70866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0" action="ppaction://hlinksldjump"/>
              </a:rPr>
              <a:t>$100</a:t>
            </a:r>
            <a:endParaRPr lang="en-US" altLang="en-US" sz="2400">
              <a:latin typeface="Times" pitchFamily="2" charset="0"/>
            </a:endParaRPr>
          </a:p>
        </p:txBody>
      </p:sp>
      <p:sp>
        <p:nvSpPr>
          <p:cNvPr id="4114" name="AutoShape 20">
            <a:hlinkClick r:id="rId12" action="ppaction://hlinksldjump"/>
            <a:extLst>
              <a:ext uri="{FF2B5EF4-FFF2-40B4-BE49-F238E27FC236}">
                <a16:creationId xmlns:a16="http://schemas.microsoft.com/office/drawing/2014/main" id="{4775B7BB-BCF8-E946-A501-DAAA08B96BD6}"/>
              </a:ext>
            </a:extLst>
          </p:cNvPr>
          <p:cNvSpPr>
            <a:spLocks noChangeArrowheads="1"/>
          </p:cNvSpPr>
          <p:nvPr/>
        </p:nvSpPr>
        <p:spPr bwMode="auto">
          <a:xfrm>
            <a:off x="54102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2" action="ppaction://hlinksldjump"/>
              </a:rPr>
              <a:t>$500</a:t>
            </a:r>
            <a:endParaRPr lang="en-US" altLang="en-US" sz="2400">
              <a:latin typeface="Times" pitchFamily="2" charset="0"/>
            </a:endParaRPr>
          </a:p>
        </p:txBody>
      </p:sp>
      <p:sp>
        <p:nvSpPr>
          <p:cNvPr id="4115" name="AutoShape 21">
            <a:hlinkClick r:id="rId13" action="ppaction://hlinksldjump"/>
            <a:extLst>
              <a:ext uri="{FF2B5EF4-FFF2-40B4-BE49-F238E27FC236}">
                <a16:creationId xmlns:a16="http://schemas.microsoft.com/office/drawing/2014/main" id="{FD5F498B-A61B-AB4E-AFE9-811378089B84}"/>
              </a:ext>
            </a:extLst>
          </p:cNvPr>
          <p:cNvSpPr>
            <a:spLocks noChangeArrowheads="1"/>
          </p:cNvSpPr>
          <p:nvPr/>
        </p:nvSpPr>
        <p:spPr bwMode="auto">
          <a:xfrm>
            <a:off x="54102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4" action="ppaction://hlinksldjump"/>
              </a:rPr>
              <a:t>$400</a:t>
            </a:r>
            <a:endParaRPr lang="en-US" altLang="en-US" sz="2400">
              <a:latin typeface="Times" pitchFamily="2" charset="0"/>
            </a:endParaRPr>
          </a:p>
        </p:txBody>
      </p:sp>
      <p:sp>
        <p:nvSpPr>
          <p:cNvPr id="4116" name="AutoShape 22">
            <a:hlinkClick r:id="rId15" action="ppaction://hlinksldjump"/>
            <a:extLst>
              <a:ext uri="{FF2B5EF4-FFF2-40B4-BE49-F238E27FC236}">
                <a16:creationId xmlns:a16="http://schemas.microsoft.com/office/drawing/2014/main" id="{07322A04-6937-854D-8C8B-3C893E40F23C}"/>
              </a:ext>
            </a:extLst>
          </p:cNvPr>
          <p:cNvSpPr>
            <a:spLocks noChangeArrowheads="1"/>
          </p:cNvSpPr>
          <p:nvPr/>
        </p:nvSpPr>
        <p:spPr bwMode="auto">
          <a:xfrm>
            <a:off x="54102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3" action="ppaction://hlinksldjump"/>
              </a:rPr>
              <a:t>$300</a:t>
            </a:r>
            <a:endParaRPr lang="en-US" altLang="en-US" sz="2400">
              <a:latin typeface="Times" pitchFamily="2" charset="0"/>
            </a:endParaRPr>
          </a:p>
        </p:txBody>
      </p:sp>
      <p:sp>
        <p:nvSpPr>
          <p:cNvPr id="4117" name="AutoShape 23">
            <a:hlinkClick r:id="rId14" action="ppaction://hlinksldjump"/>
            <a:extLst>
              <a:ext uri="{FF2B5EF4-FFF2-40B4-BE49-F238E27FC236}">
                <a16:creationId xmlns:a16="http://schemas.microsoft.com/office/drawing/2014/main" id="{1A93BE59-6FBE-6242-8188-F079888F169B}"/>
              </a:ext>
            </a:extLst>
          </p:cNvPr>
          <p:cNvSpPr>
            <a:spLocks noChangeArrowheads="1"/>
          </p:cNvSpPr>
          <p:nvPr/>
        </p:nvSpPr>
        <p:spPr bwMode="auto">
          <a:xfrm>
            <a:off x="54102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5" action="ppaction://hlinksldjump"/>
              </a:rPr>
              <a:t>$200</a:t>
            </a:r>
            <a:endParaRPr lang="en-US" altLang="en-US" sz="2400">
              <a:latin typeface="Times" pitchFamily="2" charset="0"/>
            </a:endParaRPr>
          </a:p>
        </p:txBody>
      </p:sp>
      <p:sp>
        <p:nvSpPr>
          <p:cNvPr id="4118" name="AutoShape 24">
            <a:hlinkClick r:id="rId16" action="ppaction://hlinksldjump"/>
            <a:extLst>
              <a:ext uri="{FF2B5EF4-FFF2-40B4-BE49-F238E27FC236}">
                <a16:creationId xmlns:a16="http://schemas.microsoft.com/office/drawing/2014/main" id="{3E03857B-72EB-564C-823D-A4A91546E4BD}"/>
              </a:ext>
            </a:extLst>
          </p:cNvPr>
          <p:cNvSpPr>
            <a:spLocks noChangeArrowheads="1"/>
          </p:cNvSpPr>
          <p:nvPr/>
        </p:nvSpPr>
        <p:spPr bwMode="auto">
          <a:xfrm>
            <a:off x="54102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6" action="ppaction://hlinksldjump"/>
              </a:rPr>
              <a:t>$100</a:t>
            </a:r>
            <a:endParaRPr lang="en-US" altLang="en-US" sz="2400">
              <a:latin typeface="Times" pitchFamily="2" charset="0"/>
            </a:endParaRPr>
          </a:p>
        </p:txBody>
      </p:sp>
      <p:sp>
        <p:nvSpPr>
          <p:cNvPr id="4119" name="AutoShape 25">
            <a:hlinkClick r:id="rId17" action="ppaction://hlinksldjump"/>
            <a:extLst>
              <a:ext uri="{FF2B5EF4-FFF2-40B4-BE49-F238E27FC236}">
                <a16:creationId xmlns:a16="http://schemas.microsoft.com/office/drawing/2014/main" id="{8585156D-7164-8C4C-AFAA-DE880CCA9EFD}"/>
              </a:ext>
            </a:extLst>
          </p:cNvPr>
          <p:cNvSpPr>
            <a:spLocks noChangeArrowheads="1"/>
          </p:cNvSpPr>
          <p:nvPr/>
        </p:nvSpPr>
        <p:spPr bwMode="auto">
          <a:xfrm>
            <a:off x="38100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8" action="ppaction://hlinksldjump"/>
              </a:rPr>
              <a:t>$500</a:t>
            </a:r>
            <a:endParaRPr lang="en-US" altLang="en-US" sz="2400">
              <a:latin typeface="Times" pitchFamily="2" charset="0"/>
            </a:endParaRPr>
          </a:p>
        </p:txBody>
      </p:sp>
      <p:sp>
        <p:nvSpPr>
          <p:cNvPr id="4120" name="AutoShape 26">
            <a:hlinkClick r:id="rId19" action="ppaction://hlinksldjump"/>
            <a:extLst>
              <a:ext uri="{FF2B5EF4-FFF2-40B4-BE49-F238E27FC236}">
                <a16:creationId xmlns:a16="http://schemas.microsoft.com/office/drawing/2014/main" id="{FAA23BB1-9BAE-8942-A5AB-392DD9D2B5D4}"/>
              </a:ext>
            </a:extLst>
          </p:cNvPr>
          <p:cNvSpPr>
            <a:spLocks noChangeArrowheads="1"/>
          </p:cNvSpPr>
          <p:nvPr/>
        </p:nvSpPr>
        <p:spPr bwMode="auto">
          <a:xfrm>
            <a:off x="38100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20" action="ppaction://hlinksldjump"/>
              </a:rPr>
              <a:t>$400</a:t>
            </a:r>
            <a:endParaRPr lang="en-US" altLang="en-US" sz="2400">
              <a:latin typeface="Times" pitchFamily="2" charset="0"/>
            </a:endParaRPr>
          </a:p>
        </p:txBody>
      </p:sp>
      <p:sp>
        <p:nvSpPr>
          <p:cNvPr id="4121" name="AutoShape 27">
            <a:hlinkClick r:id="rId21" action="ppaction://hlinksldjump"/>
            <a:extLst>
              <a:ext uri="{FF2B5EF4-FFF2-40B4-BE49-F238E27FC236}">
                <a16:creationId xmlns:a16="http://schemas.microsoft.com/office/drawing/2014/main" id="{D13E201B-F9FD-4A45-A1B4-B868EAC157F4}"/>
              </a:ext>
            </a:extLst>
          </p:cNvPr>
          <p:cNvSpPr>
            <a:spLocks noChangeArrowheads="1"/>
          </p:cNvSpPr>
          <p:nvPr/>
        </p:nvSpPr>
        <p:spPr bwMode="auto">
          <a:xfrm>
            <a:off x="38100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7" action="ppaction://hlinksldjump"/>
              </a:rPr>
              <a:t>$300</a:t>
            </a:r>
            <a:endParaRPr lang="en-US" altLang="en-US" sz="2400">
              <a:latin typeface="Times" pitchFamily="2" charset="0"/>
            </a:endParaRPr>
          </a:p>
        </p:txBody>
      </p:sp>
      <p:sp>
        <p:nvSpPr>
          <p:cNvPr id="4122" name="AutoShape 28">
            <a:hlinkClick r:id="rId18" action="ppaction://hlinksldjump"/>
            <a:extLst>
              <a:ext uri="{FF2B5EF4-FFF2-40B4-BE49-F238E27FC236}">
                <a16:creationId xmlns:a16="http://schemas.microsoft.com/office/drawing/2014/main" id="{95EA55E2-9384-5440-9420-C12D9DF316E0}"/>
              </a:ext>
            </a:extLst>
          </p:cNvPr>
          <p:cNvSpPr>
            <a:spLocks noChangeArrowheads="1"/>
          </p:cNvSpPr>
          <p:nvPr/>
        </p:nvSpPr>
        <p:spPr bwMode="auto">
          <a:xfrm>
            <a:off x="38100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19" action="ppaction://hlinksldjump"/>
              </a:rPr>
              <a:t>$200</a:t>
            </a:r>
            <a:endParaRPr lang="en-US" altLang="en-US" sz="2400">
              <a:latin typeface="Times" pitchFamily="2" charset="0"/>
            </a:endParaRPr>
          </a:p>
        </p:txBody>
      </p:sp>
      <p:sp>
        <p:nvSpPr>
          <p:cNvPr id="4123" name="AutoShape 29">
            <a:hlinkClick r:id="rId20" action="ppaction://hlinksldjump"/>
            <a:extLst>
              <a:ext uri="{FF2B5EF4-FFF2-40B4-BE49-F238E27FC236}">
                <a16:creationId xmlns:a16="http://schemas.microsoft.com/office/drawing/2014/main" id="{F420A38D-5595-764C-BE65-4DF63E36AE4E}"/>
              </a:ext>
            </a:extLst>
          </p:cNvPr>
          <p:cNvSpPr>
            <a:spLocks noChangeArrowheads="1"/>
          </p:cNvSpPr>
          <p:nvPr/>
        </p:nvSpPr>
        <p:spPr bwMode="auto">
          <a:xfrm>
            <a:off x="38100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Times" pitchFamily="2" charset="0"/>
                <a:hlinkClick r:id="rId21" action="ppaction://hlinksldjump"/>
              </a:rPr>
              <a:t>$100</a:t>
            </a:r>
            <a:endParaRPr lang="en-US" altLang="en-US" sz="2400">
              <a:latin typeface="Times" pitchFamily="2" charset="0"/>
            </a:endParaRPr>
          </a:p>
        </p:txBody>
      </p:sp>
      <p:sp>
        <p:nvSpPr>
          <p:cNvPr id="4124" name="AutoShape 30">
            <a:hlinkClick r:id="rId22" action="ppaction://hlinksldjump"/>
            <a:extLst>
              <a:ext uri="{FF2B5EF4-FFF2-40B4-BE49-F238E27FC236}">
                <a16:creationId xmlns:a16="http://schemas.microsoft.com/office/drawing/2014/main" id="{8EDB1431-EF7B-594A-BE70-AAB081BD4D44}"/>
              </a:ext>
            </a:extLst>
          </p:cNvPr>
          <p:cNvSpPr>
            <a:spLocks noChangeArrowheads="1"/>
          </p:cNvSpPr>
          <p:nvPr/>
        </p:nvSpPr>
        <p:spPr bwMode="auto">
          <a:xfrm>
            <a:off x="2133600" y="54864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22" action="ppaction://hlinksldjump"/>
              </a:rPr>
              <a:t>$500</a:t>
            </a:r>
            <a:endParaRPr lang="en-US" altLang="en-US" sz="2400">
              <a:latin typeface="Times" pitchFamily="2" charset="0"/>
            </a:endParaRPr>
          </a:p>
        </p:txBody>
      </p:sp>
      <p:sp>
        <p:nvSpPr>
          <p:cNvPr id="4125" name="AutoShape 31">
            <a:hlinkClick r:id="rId22" action="ppaction://hlinksldjump"/>
            <a:extLst>
              <a:ext uri="{FF2B5EF4-FFF2-40B4-BE49-F238E27FC236}">
                <a16:creationId xmlns:a16="http://schemas.microsoft.com/office/drawing/2014/main" id="{5E60C1C5-B3E2-1D45-9D28-4F2B6820C3F5}"/>
              </a:ext>
            </a:extLst>
          </p:cNvPr>
          <p:cNvSpPr>
            <a:spLocks noChangeArrowheads="1"/>
          </p:cNvSpPr>
          <p:nvPr/>
        </p:nvSpPr>
        <p:spPr bwMode="auto">
          <a:xfrm>
            <a:off x="2133600" y="45720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23" action="ppaction://hlinksldjump"/>
              </a:rPr>
              <a:t>$400</a:t>
            </a:r>
            <a:endParaRPr lang="en-US" altLang="en-US" sz="2400">
              <a:latin typeface="Times" pitchFamily="2" charset="0"/>
            </a:endParaRPr>
          </a:p>
        </p:txBody>
      </p:sp>
      <p:sp>
        <p:nvSpPr>
          <p:cNvPr id="4126" name="AutoShape 32">
            <a:hlinkClick r:id="rId24" action="ppaction://hlinksldjump"/>
            <a:extLst>
              <a:ext uri="{FF2B5EF4-FFF2-40B4-BE49-F238E27FC236}">
                <a16:creationId xmlns:a16="http://schemas.microsoft.com/office/drawing/2014/main" id="{5B5687E2-7631-A34F-9BAA-9A47D77AC99B}"/>
              </a:ext>
            </a:extLst>
          </p:cNvPr>
          <p:cNvSpPr>
            <a:spLocks noChangeArrowheads="1"/>
          </p:cNvSpPr>
          <p:nvPr/>
        </p:nvSpPr>
        <p:spPr bwMode="auto">
          <a:xfrm>
            <a:off x="2133600" y="36576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24" action="ppaction://hlinksldjump"/>
              </a:rPr>
              <a:t>$300</a:t>
            </a:r>
            <a:endParaRPr lang="en-US" altLang="en-US" sz="2400">
              <a:latin typeface="Times" pitchFamily="2" charset="0"/>
            </a:endParaRPr>
          </a:p>
        </p:txBody>
      </p:sp>
      <p:sp>
        <p:nvSpPr>
          <p:cNvPr id="4127" name="AutoShape 33">
            <a:hlinkClick r:id="rId25" action="ppaction://hlinksldjump"/>
            <a:extLst>
              <a:ext uri="{FF2B5EF4-FFF2-40B4-BE49-F238E27FC236}">
                <a16:creationId xmlns:a16="http://schemas.microsoft.com/office/drawing/2014/main" id="{AB53E1B8-AD8D-894A-B411-2EE14F9D0A41}"/>
              </a:ext>
            </a:extLst>
          </p:cNvPr>
          <p:cNvSpPr>
            <a:spLocks noChangeArrowheads="1"/>
          </p:cNvSpPr>
          <p:nvPr/>
        </p:nvSpPr>
        <p:spPr bwMode="auto">
          <a:xfrm>
            <a:off x="2133600" y="27432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25" action="ppaction://hlinksldjump"/>
              </a:rPr>
              <a:t>$200</a:t>
            </a:r>
            <a:endParaRPr lang="en-US" altLang="en-US" sz="2400">
              <a:latin typeface="Times" pitchFamily="2" charset="0"/>
            </a:endParaRPr>
          </a:p>
        </p:txBody>
      </p:sp>
      <p:sp>
        <p:nvSpPr>
          <p:cNvPr id="4128" name="AutoShape 34">
            <a:extLst>
              <a:ext uri="{FF2B5EF4-FFF2-40B4-BE49-F238E27FC236}">
                <a16:creationId xmlns:a16="http://schemas.microsoft.com/office/drawing/2014/main" id="{BE670983-0174-8D40-B5BB-9A8E0CBED996}"/>
              </a:ext>
            </a:extLst>
          </p:cNvPr>
          <p:cNvSpPr>
            <a:spLocks noChangeArrowheads="1"/>
          </p:cNvSpPr>
          <p:nvPr/>
        </p:nvSpPr>
        <p:spPr bwMode="auto">
          <a:xfrm>
            <a:off x="2133600" y="1828800"/>
            <a:ext cx="1524000" cy="762000"/>
          </a:xfrm>
          <a:prstGeom prst="flowChartAlternateProcess">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latin typeface="Times" pitchFamily="2" charset="0"/>
                <a:hlinkClick r:id="rId26" action="ppaction://hlinksldjump"/>
              </a:rPr>
              <a:t>$100</a:t>
            </a:r>
            <a:endParaRPr lang="en-US" altLang="en-US" sz="2400">
              <a:latin typeface="Times"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79C287B9-292A-4D3E-98BC-F62875AB2878}"/>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At Your Cervix - $500</a:t>
            </a:r>
          </a:p>
        </p:txBody>
      </p:sp>
      <p:sp>
        <p:nvSpPr>
          <p:cNvPr id="2" name="Content Placeholder 1">
            <a:extLst>
              <a:ext uri="{FF2B5EF4-FFF2-40B4-BE49-F238E27FC236}">
                <a16:creationId xmlns:a16="http://schemas.microsoft.com/office/drawing/2014/main" id="{97126F1C-A9FD-E14C-A564-3B0CA19C5229}"/>
              </a:ext>
            </a:extLst>
          </p:cNvPr>
          <p:cNvSpPr>
            <a:spLocks noGrp="1"/>
          </p:cNvSpPr>
          <p:nvPr>
            <p:ph sz="half" idx="1"/>
          </p:nvPr>
        </p:nvSpPr>
        <p:spPr/>
        <p:txBody>
          <a:bodyPr/>
          <a:lstStyle/>
          <a:p>
            <a:pPr algn="ctr"/>
            <a:r>
              <a:rPr lang="en-US" sz="1800">
                <a:effectLst/>
              </a:rPr>
              <a:t>A 24 year old female asks if she needs a pap today. Her last pap was 3 years ago and was normal.</a:t>
            </a:r>
          </a:p>
          <a:p>
            <a:pPr algn="ctr"/>
            <a:r>
              <a:rPr lang="en-US" sz="2400" b="1">
                <a:effectLst/>
              </a:rPr>
              <a:t>This is what you recommend.</a:t>
            </a:r>
            <a:endParaRPr lang="en-US"/>
          </a:p>
        </p:txBody>
      </p:sp>
      <p:sp>
        <p:nvSpPr>
          <p:cNvPr id="137221" name="Rectangle 5">
            <a:extLst>
              <a:ext uri="{FF2B5EF4-FFF2-40B4-BE49-F238E27FC236}">
                <a16:creationId xmlns:a16="http://schemas.microsoft.com/office/drawing/2014/main" id="{7EFAB381-3394-4765-99DE-2F3E8C4ABE86}"/>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400">
              <a:effectLst/>
            </a:endParaRPr>
          </a:p>
        </p:txBody>
      </p:sp>
      <p:sp>
        <p:nvSpPr>
          <p:cNvPr id="6" name="AutoShape 10" descr="Homemade Queso Fresco Cheese recipe, cheese on a brown plate ">
            <a:extLst>
              <a:ext uri="{FF2B5EF4-FFF2-40B4-BE49-F238E27FC236}">
                <a16:creationId xmlns:a16="http://schemas.microsoft.com/office/drawing/2014/main" id="{84BE49AD-81B4-2743-8053-45E570C28C5C}"/>
              </a:ext>
            </a:extLst>
          </p:cNvPr>
          <p:cNvSpPr>
            <a:spLocks noChangeAspect="1" noChangeArrowheads="1"/>
          </p:cNvSpPr>
          <p:nvPr/>
        </p:nvSpPr>
        <p:spPr bwMode="auto">
          <a:xfrm>
            <a:off x="4419600" y="685800"/>
            <a:ext cx="2895600" cy="2895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 name="AutoShape 4">
            <a:hlinkClick r:id="rId3" action="ppaction://hlinksldjump" highlightClick="1"/>
            <a:extLst>
              <a:ext uri="{FF2B5EF4-FFF2-40B4-BE49-F238E27FC236}">
                <a16:creationId xmlns:a16="http://schemas.microsoft.com/office/drawing/2014/main" id="{211D42CF-3613-63AD-11B9-309A53AE9CC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4" name="Picture 2" descr="Social Trends : billie_eilish">
            <a:extLst>
              <a:ext uri="{FF2B5EF4-FFF2-40B4-BE49-F238E27FC236}">
                <a16:creationId xmlns:a16="http://schemas.microsoft.com/office/drawing/2014/main" id="{64C26EF5-BD1A-E9D7-6C58-82CBE5218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324" y="2688336"/>
            <a:ext cx="4889953" cy="32345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E014-C680-9847-9FB7-87C1A9125B69}"/>
              </a:ext>
            </a:extLst>
          </p:cNvPr>
          <p:cNvSpPr>
            <a:spLocks noGrp="1"/>
          </p:cNvSpPr>
          <p:nvPr>
            <p:ph type="title"/>
          </p:nvPr>
        </p:nvSpPr>
        <p:spPr/>
        <p:txBody>
          <a:bodyPr/>
          <a:lstStyle/>
          <a:p>
            <a:pPr algn="ctr"/>
            <a:r>
              <a:rPr lang="en-US" sz="2400" b="1"/>
              <a:t>Controversy! (Free points)</a:t>
            </a:r>
          </a:p>
        </p:txBody>
      </p:sp>
      <p:sp>
        <p:nvSpPr>
          <p:cNvPr id="5" name="AutoShape 4">
            <a:hlinkClick r:id="rId2" action="ppaction://hlinksldjump" highlightClick="1"/>
            <a:extLst>
              <a:ext uri="{FF2B5EF4-FFF2-40B4-BE49-F238E27FC236}">
                <a16:creationId xmlns:a16="http://schemas.microsoft.com/office/drawing/2014/main" id="{452B5BC7-E38E-554A-858E-15D12E2BE97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6" name="Content Placeholder 5">
            <a:extLst>
              <a:ext uri="{FF2B5EF4-FFF2-40B4-BE49-F238E27FC236}">
                <a16:creationId xmlns:a16="http://schemas.microsoft.com/office/drawing/2014/main" id="{CFD289DE-F3DD-4B81-A4E2-E6672F1BACD5}"/>
              </a:ext>
            </a:extLst>
          </p:cNvPr>
          <p:cNvSpPr>
            <a:spLocks noGrp="1"/>
          </p:cNvSpPr>
          <p:nvPr>
            <p:ph sz="half" idx="1"/>
          </p:nvPr>
        </p:nvSpPr>
        <p:spPr>
          <a:xfrm>
            <a:off x="457200" y="1943100"/>
            <a:ext cx="4038600" cy="4495800"/>
          </a:xfrm>
        </p:spPr>
        <p:txBody>
          <a:bodyPr/>
          <a:lstStyle/>
          <a:p>
            <a:pPr algn="ctr"/>
            <a:r>
              <a:rPr lang="en-US" sz="2400" b="1"/>
              <a:t>Current guidelines:</a:t>
            </a:r>
          </a:p>
          <a:p>
            <a:pPr algn="ctr"/>
            <a:endParaRPr lang="en-US" sz="2000"/>
          </a:p>
          <a:p>
            <a:pPr algn="ctr"/>
            <a:endParaRPr lang="en-US" sz="2000"/>
          </a:p>
          <a:p>
            <a:pPr algn="ctr"/>
            <a:endParaRPr lang="en-US" sz="2000"/>
          </a:p>
          <a:p>
            <a:pPr algn="ctr"/>
            <a:endParaRPr lang="en-US" sz="2000"/>
          </a:p>
          <a:p>
            <a:pPr algn="ctr"/>
            <a:endParaRPr lang="en-US" sz="2000"/>
          </a:p>
          <a:p>
            <a:pPr algn="ctr"/>
            <a:r>
              <a:rPr lang="en-US" sz="2400" b="1"/>
              <a:t>Proposed guidelines:</a:t>
            </a:r>
          </a:p>
        </p:txBody>
      </p:sp>
      <p:pic>
        <p:nvPicPr>
          <p:cNvPr id="3076" name="Picture 4">
            <a:extLst>
              <a:ext uri="{FF2B5EF4-FFF2-40B4-BE49-F238E27FC236}">
                <a16:creationId xmlns:a16="http://schemas.microsoft.com/office/drawing/2014/main" id="{A1529916-0C22-4DF8-858C-553C1C023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677" y="3429000"/>
            <a:ext cx="3785419" cy="33129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49070FA-C4DF-4E7E-B037-87B2ADF58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677" y="1311610"/>
            <a:ext cx="3946245" cy="202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1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D0D818DF-21CD-4C88-9DE6-6AB0F2CE1F78}"/>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No Butts About It - $100</a:t>
            </a:r>
          </a:p>
        </p:txBody>
      </p:sp>
      <p:sp>
        <p:nvSpPr>
          <p:cNvPr id="2" name="Content Placeholder 1">
            <a:extLst>
              <a:ext uri="{FF2B5EF4-FFF2-40B4-BE49-F238E27FC236}">
                <a16:creationId xmlns:a16="http://schemas.microsoft.com/office/drawing/2014/main" id="{CC9BDEBA-E0A1-C14B-8894-587B10377060}"/>
              </a:ext>
            </a:extLst>
          </p:cNvPr>
          <p:cNvSpPr>
            <a:spLocks noGrp="1"/>
          </p:cNvSpPr>
          <p:nvPr>
            <p:ph sz="half" idx="1"/>
          </p:nvPr>
        </p:nvSpPr>
        <p:spPr>
          <a:xfrm>
            <a:off x="457200" y="1600200"/>
            <a:ext cx="4533900" cy="4495800"/>
          </a:xfrm>
        </p:spPr>
        <p:txBody>
          <a:bodyPr/>
          <a:lstStyle/>
          <a:p>
            <a:pPr algn="ctr"/>
            <a:r>
              <a:rPr lang="en-US" sz="1800"/>
              <a:t>The USPSTF recommends screening for colorectal cancer starting at this age if there is no significant family history.</a:t>
            </a:r>
          </a:p>
        </p:txBody>
      </p:sp>
      <p:sp>
        <p:nvSpPr>
          <p:cNvPr id="138245" name="Rectangle 5">
            <a:extLst>
              <a:ext uri="{FF2B5EF4-FFF2-40B4-BE49-F238E27FC236}">
                <a16:creationId xmlns:a16="http://schemas.microsoft.com/office/drawing/2014/main" id="{CBFD5137-4359-4E8F-8242-3D5A65369B7D}"/>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ctr" eaLnBrk="1" hangingPunct="1">
              <a:defRPr/>
            </a:pPr>
            <a:endParaRPr lang="en-US" altLang="en-US"/>
          </a:p>
        </p:txBody>
      </p:sp>
      <p:sp>
        <p:nvSpPr>
          <p:cNvPr id="8" name="Rectangle 5">
            <a:extLst>
              <a:ext uri="{FF2B5EF4-FFF2-40B4-BE49-F238E27FC236}">
                <a16:creationId xmlns:a16="http://schemas.microsoft.com/office/drawing/2014/main" id="{4CB23DA0-4F94-4E94-9245-8369159D6135}"/>
              </a:ext>
            </a:extLst>
          </p:cNvPr>
          <p:cNvSpPr>
            <a:spLocks noChangeArrowheads="1"/>
          </p:cNvSpPr>
          <p:nvPr/>
        </p:nvSpPr>
        <p:spPr bwMode="auto">
          <a:xfrm>
            <a:off x="609600" y="17526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400">
              <a:effectLst/>
            </a:endParaRPr>
          </a:p>
        </p:txBody>
      </p:sp>
      <p:pic>
        <p:nvPicPr>
          <p:cNvPr id="10242" name="Picture 2" descr="At-Home Colorectal Cancer Screening: What You Should Know | Cedars-Sinai">
            <a:extLst>
              <a:ext uri="{FF2B5EF4-FFF2-40B4-BE49-F238E27FC236}">
                <a16:creationId xmlns:a16="http://schemas.microsoft.com/office/drawing/2014/main" id="{A85053DE-EE5A-4D18-9CF2-9F3954AAEE1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3500" y="2895600"/>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a:hlinkClick r:id="rId4" action="ppaction://hlinksldjump" highlightClick="1"/>
            <a:extLst>
              <a:ext uri="{FF2B5EF4-FFF2-40B4-BE49-F238E27FC236}">
                <a16:creationId xmlns:a16="http://schemas.microsoft.com/office/drawing/2014/main" id="{22554D15-F8BB-E54E-30E3-117D293845B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FAAC5-A2CE-7F4E-921E-BC60F63B65DC}"/>
              </a:ext>
            </a:extLst>
          </p:cNvPr>
          <p:cNvSpPr>
            <a:spLocks noGrp="1"/>
          </p:cNvSpPr>
          <p:nvPr>
            <p:ph type="title"/>
          </p:nvPr>
        </p:nvSpPr>
        <p:spPr/>
        <p:txBody>
          <a:bodyPr/>
          <a:lstStyle/>
          <a:p>
            <a:pPr algn="ctr"/>
            <a:r>
              <a:rPr lang="en-US" sz="2400" b="1"/>
              <a:t>Age 45</a:t>
            </a:r>
            <a:br>
              <a:rPr lang="en-US"/>
            </a:br>
            <a:r>
              <a:rPr lang="en-US" sz="2400" b="1"/>
              <a:t>Colorectal cancer screening</a:t>
            </a:r>
          </a:p>
        </p:txBody>
      </p:sp>
      <p:sp>
        <p:nvSpPr>
          <p:cNvPr id="6" name="AutoShape 4">
            <a:hlinkClick r:id="rId2" action="ppaction://hlinksldjump" highlightClick="1"/>
            <a:extLst>
              <a:ext uri="{FF2B5EF4-FFF2-40B4-BE49-F238E27FC236}">
                <a16:creationId xmlns:a16="http://schemas.microsoft.com/office/drawing/2014/main" id="{11F1BB2C-58EF-E14D-9235-5D7691EA902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10" name="Picture 9">
            <a:extLst>
              <a:ext uri="{FF2B5EF4-FFF2-40B4-BE49-F238E27FC236}">
                <a16:creationId xmlns:a16="http://schemas.microsoft.com/office/drawing/2014/main" id="{28C2816D-5E92-4A5C-90B7-5FA62CAFF3A8}"/>
              </a:ext>
            </a:extLst>
          </p:cNvPr>
          <p:cNvPicPr>
            <a:picLocks noChangeAspect="1"/>
          </p:cNvPicPr>
          <p:nvPr/>
        </p:nvPicPr>
        <p:blipFill>
          <a:blip r:embed="rId3"/>
          <a:stretch>
            <a:fillRect/>
          </a:stretch>
        </p:blipFill>
        <p:spPr>
          <a:xfrm>
            <a:off x="1181100" y="2376759"/>
            <a:ext cx="6781800" cy="2104481"/>
          </a:xfrm>
          <a:prstGeom prst="rect">
            <a:avLst/>
          </a:prstGeom>
        </p:spPr>
      </p:pic>
    </p:spTree>
    <p:extLst>
      <p:ext uri="{BB962C8B-B14F-4D97-AF65-F5344CB8AC3E}">
        <p14:creationId xmlns:p14="http://schemas.microsoft.com/office/powerpoint/2010/main" val="91317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C3F540BC-5F70-47BC-9E0B-E82FCD116080}"/>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No Butts About It - $200</a:t>
            </a:r>
          </a:p>
        </p:txBody>
      </p:sp>
      <p:sp>
        <p:nvSpPr>
          <p:cNvPr id="2" name="Content Placeholder 1">
            <a:extLst>
              <a:ext uri="{FF2B5EF4-FFF2-40B4-BE49-F238E27FC236}">
                <a16:creationId xmlns:a16="http://schemas.microsoft.com/office/drawing/2014/main" id="{FE04A22C-DA96-AB4C-9A1C-F66BBE05C076}"/>
              </a:ext>
            </a:extLst>
          </p:cNvPr>
          <p:cNvSpPr>
            <a:spLocks noGrp="1"/>
          </p:cNvSpPr>
          <p:nvPr>
            <p:ph sz="half" idx="1"/>
          </p:nvPr>
        </p:nvSpPr>
        <p:spPr/>
        <p:txBody>
          <a:bodyPr/>
          <a:lstStyle/>
          <a:p>
            <a:pPr algn="ctr"/>
            <a:r>
              <a:rPr lang="en-US" sz="2400" b="1">
                <a:effectLst/>
              </a:rPr>
              <a:t>This is how often a Cologuard </a:t>
            </a:r>
            <a:r>
              <a:rPr lang="en-US" sz="2400" b="1" err="1">
                <a:effectLst/>
              </a:rPr>
              <a:t>sDNA</a:t>
            </a:r>
            <a:r>
              <a:rPr lang="en-US" sz="2400" b="1">
                <a:effectLst/>
              </a:rPr>
              <a:t>-FIT test should be repeated if negative and patient is of average risk.</a:t>
            </a:r>
            <a:endParaRPr lang="en-US"/>
          </a:p>
        </p:txBody>
      </p:sp>
      <p:sp>
        <p:nvSpPr>
          <p:cNvPr id="158725" name="Rectangle 5">
            <a:extLst>
              <a:ext uri="{FF2B5EF4-FFF2-40B4-BE49-F238E27FC236}">
                <a16:creationId xmlns:a16="http://schemas.microsoft.com/office/drawing/2014/main" id="{654A3EF3-79A6-4830-AFE1-FEAE95BC473D}"/>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400">
              <a:effectLst/>
            </a:endParaRPr>
          </a:p>
        </p:txBody>
      </p:sp>
      <p:sp>
        <p:nvSpPr>
          <p:cNvPr id="5" name="Rectangle 8">
            <a:extLst>
              <a:ext uri="{FF2B5EF4-FFF2-40B4-BE49-F238E27FC236}">
                <a16:creationId xmlns:a16="http://schemas.microsoft.com/office/drawing/2014/main" id="{EA03B879-4E06-894E-8204-E36B94BC960C}"/>
              </a:ext>
            </a:extLst>
          </p:cNvPr>
          <p:cNvSpPr>
            <a:spLocks noChangeArrowheads="1"/>
          </p:cNvSpPr>
          <p:nvPr/>
        </p:nvSpPr>
        <p:spPr bwMode="auto">
          <a:xfrm flipV="1">
            <a:off x="8740992" y="-342903"/>
            <a:ext cx="27666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pic>
        <p:nvPicPr>
          <p:cNvPr id="9218" name="Picture 2" descr="Poo Pooper Emoji Tunic Novelty Funny Child Kids Fancy Dress Smiley Costume  Turd | eBay">
            <a:extLst>
              <a:ext uri="{FF2B5EF4-FFF2-40B4-BE49-F238E27FC236}">
                <a16:creationId xmlns:a16="http://schemas.microsoft.com/office/drawing/2014/main" id="{3378ACE2-1F4E-4A54-B47E-4771C4A17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92826"/>
            <a:ext cx="3543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a:hlinkClick r:id="rId4" action="ppaction://hlinksldjump" highlightClick="1"/>
            <a:extLst>
              <a:ext uri="{FF2B5EF4-FFF2-40B4-BE49-F238E27FC236}">
                <a16:creationId xmlns:a16="http://schemas.microsoft.com/office/drawing/2014/main" id="{D8BE1952-200C-ECDB-D3C6-7EF1CA45CE34}"/>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A4CE-82EF-424D-B926-F0811FC2F297}"/>
              </a:ext>
            </a:extLst>
          </p:cNvPr>
          <p:cNvSpPr>
            <a:spLocks noGrp="1"/>
          </p:cNvSpPr>
          <p:nvPr>
            <p:ph type="title"/>
          </p:nvPr>
        </p:nvSpPr>
        <p:spPr/>
        <p:txBody>
          <a:bodyPr/>
          <a:lstStyle/>
          <a:p>
            <a:pPr algn="ctr"/>
            <a:r>
              <a:rPr lang="en-US" sz="2400" b="1" dirty="0"/>
              <a:t>3 years</a:t>
            </a:r>
            <a:br>
              <a:rPr lang="en-US" sz="4000" dirty="0"/>
            </a:br>
            <a:r>
              <a:rPr lang="en-US" sz="2400" b="1" dirty="0"/>
              <a:t>Frequency of Screening</a:t>
            </a:r>
          </a:p>
        </p:txBody>
      </p:sp>
      <p:sp>
        <p:nvSpPr>
          <p:cNvPr id="6" name="AutoShape 4">
            <a:hlinkClick r:id="rId2" action="ppaction://hlinksldjump" highlightClick="1"/>
            <a:extLst>
              <a:ext uri="{FF2B5EF4-FFF2-40B4-BE49-F238E27FC236}">
                <a16:creationId xmlns:a16="http://schemas.microsoft.com/office/drawing/2014/main" id="{8FA495D4-446C-B745-A2E8-0FE0350D26D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4" name="Picture 3">
            <a:extLst>
              <a:ext uri="{FF2B5EF4-FFF2-40B4-BE49-F238E27FC236}">
                <a16:creationId xmlns:a16="http://schemas.microsoft.com/office/drawing/2014/main" id="{EBB79BD5-5FEB-4FCB-B399-8BC6DA9F1C3E}"/>
              </a:ext>
            </a:extLst>
          </p:cNvPr>
          <p:cNvPicPr>
            <a:picLocks noChangeAspect="1"/>
          </p:cNvPicPr>
          <p:nvPr/>
        </p:nvPicPr>
        <p:blipFill>
          <a:blip r:embed="rId3"/>
          <a:stretch>
            <a:fillRect/>
          </a:stretch>
        </p:blipFill>
        <p:spPr>
          <a:xfrm>
            <a:off x="3004187" y="1676400"/>
            <a:ext cx="3135626" cy="5562600"/>
          </a:xfrm>
          <a:prstGeom prst="rect">
            <a:avLst/>
          </a:prstGeom>
        </p:spPr>
      </p:pic>
    </p:spTree>
    <p:extLst>
      <p:ext uri="{BB962C8B-B14F-4D97-AF65-F5344CB8AC3E}">
        <p14:creationId xmlns:p14="http://schemas.microsoft.com/office/powerpoint/2010/main" val="294312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A4CE-82EF-424D-B926-F0811FC2F297}"/>
              </a:ext>
            </a:extLst>
          </p:cNvPr>
          <p:cNvSpPr>
            <a:spLocks noGrp="1"/>
          </p:cNvSpPr>
          <p:nvPr>
            <p:ph type="title"/>
          </p:nvPr>
        </p:nvSpPr>
        <p:spPr/>
        <p:txBody>
          <a:bodyPr/>
          <a:lstStyle/>
          <a:p>
            <a:pPr algn="ctr"/>
            <a:r>
              <a:rPr lang="en-US" sz="2400" b="1"/>
              <a:t>Frequency of Screening</a:t>
            </a:r>
          </a:p>
        </p:txBody>
      </p:sp>
      <p:sp>
        <p:nvSpPr>
          <p:cNvPr id="6" name="AutoShape 4">
            <a:hlinkClick r:id="rId2" action="ppaction://hlinksldjump" highlightClick="1"/>
            <a:extLst>
              <a:ext uri="{FF2B5EF4-FFF2-40B4-BE49-F238E27FC236}">
                <a16:creationId xmlns:a16="http://schemas.microsoft.com/office/drawing/2014/main" id="{8FA495D4-446C-B745-A2E8-0FE0350D26D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10" name="Picture 9">
            <a:extLst>
              <a:ext uri="{FF2B5EF4-FFF2-40B4-BE49-F238E27FC236}">
                <a16:creationId xmlns:a16="http://schemas.microsoft.com/office/drawing/2014/main" id="{540F5DE2-ED5E-4B4B-93A2-54BB360D51C4}"/>
              </a:ext>
            </a:extLst>
          </p:cNvPr>
          <p:cNvPicPr>
            <a:picLocks noChangeAspect="1"/>
          </p:cNvPicPr>
          <p:nvPr/>
        </p:nvPicPr>
        <p:blipFill>
          <a:blip r:embed="rId3"/>
          <a:stretch>
            <a:fillRect/>
          </a:stretch>
        </p:blipFill>
        <p:spPr>
          <a:xfrm>
            <a:off x="3069278" y="1313483"/>
            <a:ext cx="3005444" cy="5315917"/>
          </a:xfrm>
          <a:prstGeom prst="rect">
            <a:avLst/>
          </a:prstGeom>
        </p:spPr>
      </p:pic>
    </p:spTree>
    <p:extLst>
      <p:ext uri="{BB962C8B-B14F-4D97-AF65-F5344CB8AC3E}">
        <p14:creationId xmlns:p14="http://schemas.microsoft.com/office/powerpoint/2010/main" val="123615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372B330-7FB7-47DE-A668-222BD03ED54C}"/>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No Butts About It - $300</a:t>
            </a:r>
          </a:p>
        </p:txBody>
      </p:sp>
      <p:sp>
        <p:nvSpPr>
          <p:cNvPr id="2" name="Content Placeholder 1">
            <a:extLst>
              <a:ext uri="{FF2B5EF4-FFF2-40B4-BE49-F238E27FC236}">
                <a16:creationId xmlns:a16="http://schemas.microsoft.com/office/drawing/2014/main" id="{112EADD0-0D4A-E145-98E2-D87905505E27}"/>
              </a:ext>
            </a:extLst>
          </p:cNvPr>
          <p:cNvSpPr>
            <a:spLocks noGrp="1"/>
          </p:cNvSpPr>
          <p:nvPr>
            <p:ph sz="half" idx="1"/>
          </p:nvPr>
        </p:nvSpPr>
        <p:spPr>
          <a:xfrm>
            <a:off x="457200" y="1600200"/>
            <a:ext cx="8077200" cy="4495800"/>
          </a:xfrm>
        </p:spPr>
        <p:txBody>
          <a:bodyPr/>
          <a:lstStyle/>
          <a:p>
            <a:pPr algn="ctr"/>
            <a:r>
              <a:rPr lang="en-US" sz="1800">
                <a:effectLst/>
              </a:rPr>
              <a:t>This is the age to start screening a patient whose father was diagnosed with CRC at age 40. </a:t>
            </a:r>
            <a:endParaRPr lang="en-US"/>
          </a:p>
        </p:txBody>
      </p:sp>
      <p:sp>
        <p:nvSpPr>
          <p:cNvPr id="159749" name="Rectangle 5">
            <a:extLst>
              <a:ext uri="{FF2B5EF4-FFF2-40B4-BE49-F238E27FC236}">
                <a16:creationId xmlns:a16="http://schemas.microsoft.com/office/drawing/2014/main" id="{45DDBD58-B2C7-4D85-AFE6-4364CDB52098}"/>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ltLang="en-US"/>
          </a:p>
        </p:txBody>
      </p:sp>
      <p:sp>
        <p:nvSpPr>
          <p:cNvPr id="3" name="AutoShape 4">
            <a:hlinkClick r:id="rId3" action="ppaction://hlinksldjump" highlightClick="1"/>
            <a:extLst>
              <a:ext uri="{FF2B5EF4-FFF2-40B4-BE49-F238E27FC236}">
                <a16:creationId xmlns:a16="http://schemas.microsoft.com/office/drawing/2014/main" id="{68FC53D7-9FDE-56FE-E150-F302ED9478CE}"/>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159750" name="TextBox 159749"/>
          <p:cNvSpPr txBox="1"/>
          <p:nvPr/>
        </p:nvSpPr>
        <p:spPr>
          <a:xfrm>
            <a:off x="127000" y="6477000"/>
            <a:ext cx="1524000" cy="254000"/>
          </a:xfrm>
          <a:prstGeom prst="rect">
            <a:avLst/>
          </a:prstGeom>
          <a:noFill/>
        </p:spPr>
        <p:txBody>
          <a:bodyPr wrap="none">
            <a:spAutoFit/>
          </a:bodyPr>
          <a:lstStyle/>
          <a:p>
            <a:r>
              <a:rPr sz="1000" i="1"/>
              <a:t>USPSTF 2024</a:t>
            </a:r>
          </a:p>
        </p:txBody>
      </p:sp>
    </p:spTree>
  </p:cSld>
  <p:clrMapOvr>
    <a:overrideClrMapping bg1="dk2" tx1="lt1" bg2="dk1"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E92B-81FD-D74A-9453-7D86EFFD7819}"/>
              </a:ext>
            </a:extLst>
          </p:cNvPr>
          <p:cNvSpPr>
            <a:spLocks noGrp="1"/>
          </p:cNvSpPr>
          <p:nvPr>
            <p:ph type="title"/>
          </p:nvPr>
        </p:nvSpPr>
        <p:spPr/>
        <p:txBody>
          <a:bodyPr/>
          <a:lstStyle/>
          <a:p>
            <a:pPr algn="ctr"/>
            <a:r>
              <a:rPr lang="en-US" sz="2400" b="1" dirty="0"/>
              <a:t>Age 30, then at least q5years</a:t>
            </a:r>
            <a:br>
              <a:rPr lang="en-US" sz="2800" dirty="0"/>
            </a:br>
            <a:r>
              <a:rPr lang="en-US" sz="1800" dirty="0"/>
              <a:t>(10 years prior to first degree relative’s diagnosis OR 40yo, whichever is first)</a:t>
            </a:r>
          </a:p>
        </p:txBody>
      </p:sp>
      <p:sp>
        <p:nvSpPr>
          <p:cNvPr id="4" name="Content Placeholder 3">
            <a:extLst>
              <a:ext uri="{FF2B5EF4-FFF2-40B4-BE49-F238E27FC236}">
                <a16:creationId xmlns:a16="http://schemas.microsoft.com/office/drawing/2014/main" id="{FC56BC19-B65C-3B49-83A5-8B8C0E153492}"/>
              </a:ext>
            </a:extLst>
          </p:cNvPr>
          <p:cNvSpPr>
            <a:spLocks noGrp="1"/>
          </p:cNvSpPr>
          <p:nvPr>
            <p:ph sz="half" idx="2"/>
          </p:nvPr>
        </p:nvSpPr>
        <p:spPr>
          <a:xfrm>
            <a:off x="781665" y="1940642"/>
            <a:ext cx="7924800" cy="4495800"/>
          </a:xfrm>
        </p:spPr>
        <p:txBody>
          <a:bodyPr/>
          <a:lstStyle/>
          <a:p>
            <a:pPr marL="0" indent="0" algn="ctr">
              <a:buNone/>
            </a:pPr>
            <a:r>
              <a:rPr lang="en-US" sz="1200" b="1" i="0" dirty="0">
                <a:solidFill>
                  <a:srgbClr val="232323"/>
                </a:solidFill>
                <a:effectLst/>
                <a:latin typeface="+mj-lt"/>
              </a:rPr>
              <a:t>Indications for enhanced screening</a:t>
            </a:r>
            <a:r>
              <a:rPr lang="en-US" sz="1200" b="0" i="0" dirty="0">
                <a:solidFill>
                  <a:srgbClr val="232323"/>
                </a:solidFill>
                <a:effectLst/>
                <a:latin typeface="+mj-lt"/>
              </a:rPr>
              <a:t> — Specific aspects of the family history of CRC influence the age at which to begin screening and the frequency of screening.</a:t>
            </a:r>
          </a:p>
          <a:p>
            <a:pPr marL="0" indent="0" algn="ctr">
              <a:buNone/>
            </a:pPr>
            <a:endParaRPr lang="en-US" sz="1200" b="0" i="0" dirty="0">
              <a:solidFill>
                <a:srgbClr val="232323"/>
              </a:solidFill>
              <a:effectLst/>
              <a:latin typeface="+mj-lt"/>
            </a:endParaRPr>
          </a:p>
          <a:p>
            <a:pPr marL="0" indent="0" algn="ctr">
              <a:buNone/>
            </a:pPr>
            <a:r>
              <a:rPr lang="en-US" sz="1200" b="0" i="0" dirty="0">
                <a:solidFill>
                  <a:srgbClr val="232323"/>
                </a:solidFill>
                <a:effectLst/>
                <a:latin typeface="+mj-lt"/>
              </a:rPr>
              <a:t>Obtaining family history permits determination of the number of FDRs diagnosed with </a:t>
            </a:r>
            <a:r>
              <a:rPr lang="en-US" sz="1200" b="1" i="0" dirty="0">
                <a:solidFill>
                  <a:srgbClr val="232323"/>
                </a:solidFill>
                <a:effectLst/>
                <a:latin typeface="+mj-lt"/>
              </a:rPr>
              <a:t>ANY of the following:</a:t>
            </a:r>
          </a:p>
          <a:p>
            <a:pPr algn="ctr"/>
            <a:r>
              <a:rPr lang="en-US" sz="1200" b="1" i="0" dirty="0">
                <a:solidFill>
                  <a:srgbClr val="232323"/>
                </a:solidFill>
                <a:effectLst/>
                <a:latin typeface="+mj-lt"/>
              </a:rPr>
              <a:t>Colorectal cancer (CRC)</a:t>
            </a:r>
          </a:p>
          <a:p>
            <a:pPr algn="ctr"/>
            <a:r>
              <a:rPr lang="en-US" sz="1200" b="1" i="0" dirty="0">
                <a:solidFill>
                  <a:srgbClr val="232323"/>
                </a:solidFill>
                <a:effectLst/>
                <a:latin typeface="+mj-lt"/>
              </a:rPr>
              <a:t>Documented advanced polyp with ANY of the following:</a:t>
            </a:r>
          </a:p>
          <a:p>
            <a:pPr lvl="1" algn="ctr"/>
            <a:r>
              <a:rPr lang="en-US" sz="1200" b="1" i="0" dirty="0">
                <a:solidFill>
                  <a:srgbClr val="232323"/>
                </a:solidFill>
                <a:effectLst/>
                <a:latin typeface="+mj-lt"/>
              </a:rPr>
              <a:t>Advanced adenoma</a:t>
            </a:r>
          </a:p>
          <a:p>
            <a:pPr lvl="1" algn="ctr"/>
            <a:r>
              <a:rPr lang="en-US" sz="1200" b="1" i="0" dirty="0">
                <a:solidFill>
                  <a:srgbClr val="232323"/>
                </a:solidFill>
                <a:effectLst/>
                <a:latin typeface="+mj-lt"/>
              </a:rPr>
              <a:t>Adenoma size ≥1 cm</a:t>
            </a:r>
          </a:p>
          <a:p>
            <a:pPr lvl="1" algn="ctr"/>
            <a:r>
              <a:rPr lang="en-US" sz="1200" b="1" i="0" dirty="0">
                <a:solidFill>
                  <a:srgbClr val="232323"/>
                </a:solidFill>
                <a:effectLst/>
                <a:latin typeface="+mj-lt"/>
              </a:rPr>
              <a:t>Adenoma with high-grade dysplasia</a:t>
            </a:r>
          </a:p>
          <a:p>
            <a:pPr lvl="1" algn="ctr"/>
            <a:r>
              <a:rPr lang="en-US" sz="1200" b="1" i="0" dirty="0">
                <a:solidFill>
                  <a:srgbClr val="232323"/>
                </a:solidFill>
                <a:effectLst/>
                <a:latin typeface="+mj-lt"/>
              </a:rPr>
              <a:t>Adenoma with villous elements</a:t>
            </a:r>
          </a:p>
          <a:p>
            <a:pPr lvl="1" algn="ctr"/>
            <a:r>
              <a:rPr lang="en-US" sz="1200" b="1" i="0" dirty="0">
                <a:solidFill>
                  <a:srgbClr val="232323"/>
                </a:solidFill>
                <a:effectLst/>
                <a:latin typeface="+mj-lt"/>
              </a:rPr>
              <a:t>Advanced serrated lesion</a:t>
            </a:r>
          </a:p>
          <a:p>
            <a:pPr lvl="1" algn="ctr"/>
            <a:r>
              <a:rPr lang="en-US" sz="1200" b="1" i="0" dirty="0">
                <a:solidFill>
                  <a:srgbClr val="232323"/>
                </a:solidFill>
                <a:effectLst/>
                <a:latin typeface="+mj-lt"/>
              </a:rPr>
              <a:t>Sessile serrated polyp (SSP) ≥1 cm</a:t>
            </a:r>
          </a:p>
          <a:p>
            <a:pPr lvl="1" algn="ctr"/>
            <a:r>
              <a:rPr lang="en-US" sz="1200" b="1" i="0" dirty="0">
                <a:solidFill>
                  <a:srgbClr val="232323"/>
                </a:solidFill>
                <a:effectLst/>
                <a:latin typeface="+mj-lt"/>
              </a:rPr>
              <a:t>Traditional serrated adenoma ≥1 cm</a:t>
            </a:r>
          </a:p>
          <a:p>
            <a:pPr lvl="1" algn="ctr"/>
            <a:r>
              <a:rPr lang="en-US" sz="1200" b="1" i="0" dirty="0">
                <a:solidFill>
                  <a:srgbClr val="232323"/>
                </a:solidFill>
                <a:effectLst/>
                <a:latin typeface="+mj-lt"/>
              </a:rPr>
              <a:t>SSP with cytologic dysplasia</a:t>
            </a:r>
          </a:p>
          <a:p>
            <a:pPr algn="ctr"/>
            <a:r>
              <a:rPr lang="en-US" sz="1200" b="1" i="0" dirty="0">
                <a:solidFill>
                  <a:srgbClr val="232323"/>
                </a:solidFill>
                <a:effectLst/>
                <a:latin typeface="+mj-lt"/>
              </a:rPr>
              <a:t>We suggest using the information about first-degree relatives (FDRs) with ANY of the above to screen as follows, in keeping with the 2021 NCCN guidelines [</a:t>
            </a:r>
            <a:r>
              <a:rPr lang="en-US" sz="1200" b="1" i="0" u="none" strike="noStrike" dirty="0">
                <a:solidFill>
                  <a:srgbClr val="005B92"/>
                </a:solidFill>
                <a:effectLst/>
                <a:latin typeface="+mj-lt"/>
                <a:hlinkClick r:id="rId2"/>
              </a:rPr>
              <a:t>38</a:t>
            </a:r>
            <a:r>
              <a:rPr lang="en-US" sz="1200" b="1" i="0" dirty="0">
                <a:solidFill>
                  <a:srgbClr val="232323"/>
                </a:solidFill>
                <a:effectLst/>
                <a:latin typeface="+mj-lt"/>
              </a:rPr>
              <a:t>]:</a:t>
            </a:r>
          </a:p>
          <a:p>
            <a:pPr marL="0" indent="0" algn="ctr">
              <a:buNone/>
            </a:pPr>
            <a:endParaRPr lang="en-US" sz="1200" dirty="0">
              <a:solidFill>
                <a:srgbClr val="232323"/>
              </a:solidFill>
              <a:effectLst/>
              <a:latin typeface="+mj-lt"/>
            </a:endParaRPr>
          </a:p>
          <a:p>
            <a:pPr marL="0" indent="0" algn="ctr">
              <a:buNone/>
            </a:pPr>
            <a:r>
              <a:rPr lang="en-US" sz="1200" b="1" i="0" dirty="0">
                <a:solidFill>
                  <a:srgbClr val="232323"/>
                </a:solidFill>
                <a:effectLst/>
                <a:latin typeface="+mj-lt"/>
              </a:rPr>
              <a:t>One or more FDR diagnosed at any age</a:t>
            </a:r>
            <a:r>
              <a:rPr lang="en-US" sz="1200" b="0" i="0" dirty="0">
                <a:solidFill>
                  <a:srgbClr val="232323"/>
                </a:solidFill>
                <a:effectLst/>
                <a:latin typeface="+mj-lt"/>
              </a:rPr>
              <a:t> – Begin screening at age 40 years, or 10 years before the FDR's diagnosis, whichever is earlier (or in the case of an advanced polyp, at the age of diagnosis of the advanced polyp if that is earlier). We suggest colonoscopy every five years. If the patient declines colonoscopy, annual fecal immunochemical testing (FIT) should be offered.</a:t>
            </a:r>
          </a:p>
        </p:txBody>
      </p:sp>
      <p:sp>
        <p:nvSpPr>
          <p:cNvPr id="7" name="AutoShape 4">
            <a:hlinkClick r:id="rId3" action="ppaction://hlinksldjump" highlightClick="1"/>
            <a:extLst>
              <a:ext uri="{FF2B5EF4-FFF2-40B4-BE49-F238E27FC236}">
                <a16:creationId xmlns:a16="http://schemas.microsoft.com/office/drawing/2014/main" id="{72F3F709-E19A-4F40-814B-08391E9FFE8A}"/>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134400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FF69F7D3-9EB7-4A31-A8B6-6D595E4EDF73}"/>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No Butts About It - $400</a:t>
            </a:r>
          </a:p>
        </p:txBody>
      </p:sp>
      <p:sp>
        <p:nvSpPr>
          <p:cNvPr id="2" name="Content Placeholder 1">
            <a:extLst>
              <a:ext uri="{FF2B5EF4-FFF2-40B4-BE49-F238E27FC236}">
                <a16:creationId xmlns:a16="http://schemas.microsoft.com/office/drawing/2014/main" id="{FE2EB891-E335-D947-9F40-29E43CFF6402}"/>
              </a:ext>
            </a:extLst>
          </p:cNvPr>
          <p:cNvSpPr>
            <a:spLocks noGrp="1"/>
          </p:cNvSpPr>
          <p:nvPr>
            <p:ph sz="half" idx="1"/>
          </p:nvPr>
        </p:nvSpPr>
        <p:spPr>
          <a:xfrm>
            <a:off x="457200" y="1600200"/>
            <a:ext cx="8077200" cy="4495800"/>
          </a:xfrm>
        </p:spPr>
        <p:txBody>
          <a:bodyPr/>
          <a:lstStyle/>
          <a:p>
            <a:pPr algn="ctr"/>
            <a:r>
              <a:rPr lang="en-US" sz="1800"/>
              <a:t>This is when we screen patients with IBD for colorectal cancer, and the preferred modality. </a:t>
            </a:r>
          </a:p>
        </p:txBody>
      </p:sp>
      <p:sp>
        <p:nvSpPr>
          <p:cNvPr id="160773" name="Rectangle 5">
            <a:extLst>
              <a:ext uri="{FF2B5EF4-FFF2-40B4-BE49-F238E27FC236}">
                <a16:creationId xmlns:a16="http://schemas.microsoft.com/office/drawing/2014/main" id="{6FD12F07-D1C7-4BF9-BA46-1E83F5F90BB3}"/>
              </a:ext>
            </a:extLst>
          </p:cNvPr>
          <p:cNvSpPr>
            <a:spLocks noChangeArrowheads="1"/>
          </p:cNvSpPr>
          <p:nvPr/>
        </p:nvSpPr>
        <p:spPr bwMode="auto">
          <a:xfrm>
            <a:off x="457200" y="13716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000">
              <a:effectLst/>
            </a:endParaRPr>
          </a:p>
        </p:txBody>
      </p:sp>
      <p:sp>
        <p:nvSpPr>
          <p:cNvPr id="3" name="AutoShape 4">
            <a:hlinkClick r:id="rId3" action="ppaction://hlinksldjump" highlightClick="1"/>
            <a:extLst>
              <a:ext uri="{FF2B5EF4-FFF2-40B4-BE49-F238E27FC236}">
                <a16:creationId xmlns:a16="http://schemas.microsoft.com/office/drawing/2014/main" id="{5FC72CC1-E13B-CD52-CA66-34C02CA8CA1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160774" name="TextBox 160773"/>
          <p:cNvSpPr txBox="1"/>
          <p:nvPr/>
        </p:nvSpPr>
        <p:spPr>
          <a:xfrm>
            <a:off x="127000" y="6477000"/>
            <a:ext cx="1524000" cy="254000"/>
          </a:xfrm>
          <a:prstGeom prst="rect">
            <a:avLst/>
          </a:prstGeom>
          <a:noFill/>
        </p:spPr>
        <p:txBody>
          <a:bodyPr wrap="none">
            <a:spAutoFit/>
          </a:bodyPr>
          <a:lstStyle/>
          <a:p>
            <a:r>
              <a:rPr sz="1000" i="1"/>
              <a:t>USPSTF 2024</a:t>
            </a:r>
          </a:p>
        </p:txBody>
      </p:sp>
    </p:spTree>
  </p:cSld>
  <p:clrMapOvr>
    <a:overrideClrMapping bg1="dk2" tx1="lt1" bg2="dk1"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E93E7BBE-5924-4936-B637-26B50A6D864B}"/>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At Your Cervix - $100</a:t>
            </a:r>
          </a:p>
        </p:txBody>
      </p:sp>
      <p:sp>
        <p:nvSpPr>
          <p:cNvPr id="2" name="Content Placeholder 1">
            <a:extLst>
              <a:ext uri="{FF2B5EF4-FFF2-40B4-BE49-F238E27FC236}">
                <a16:creationId xmlns:a16="http://schemas.microsoft.com/office/drawing/2014/main" id="{822F85D5-2CA2-6F4C-82FE-45D6FE2FF776}"/>
              </a:ext>
            </a:extLst>
          </p:cNvPr>
          <p:cNvSpPr>
            <a:spLocks noGrp="1"/>
          </p:cNvSpPr>
          <p:nvPr>
            <p:ph sz="half" idx="1"/>
          </p:nvPr>
        </p:nvSpPr>
        <p:spPr>
          <a:xfrm>
            <a:off x="457200" y="1600200"/>
            <a:ext cx="8229600" cy="4495800"/>
          </a:xfrm>
        </p:spPr>
        <p:txBody>
          <a:bodyPr/>
          <a:lstStyle/>
          <a:p>
            <a:pPr algn="ctr"/>
            <a:r>
              <a:rPr lang="en-US" sz="2400" b="1"/>
              <a:t>This is the pap follow up interval anytime you use </a:t>
            </a:r>
            <a:r>
              <a:rPr lang="en-US" sz="2400" b="1" err="1"/>
              <a:t>cotesting</a:t>
            </a:r>
            <a:r>
              <a:rPr lang="en-US" sz="2400" b="1"/>
              <a:t> with negative results.</a:t>
            </a:r>
          </a:p>
        </p:txBody>
      </p:sp>
      <p:sp>
        <p:nvSpPr>
          <p:cNvPr id="3" name="AutoShape 4">
            <a:hlinkClick r:id="rId3" action="ppaction://hlinksldjump" highlightClick="1"/>
            <a:extLst>
              <a:ext uri="{FF2B5EF4-FFF2-40B4-BE49-F238E27FC236}">
                <a16:creationId xmlns:a16="http://schemas.microsoft.com/office/drawing/2014/main" id="{25A976D8-A4D4-7E2D-A82A-D86299383DC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0F3A-1950-224C-AB8C-F593D315A5FB}"/>
              </a:ext>
            </a:extLst>
          </p:cNvPr>
          <p:cNvSpPr>
            <a:spLocks noGrp="1"/>
          </p:cNvSpPr>
          <p:nvPr>
            <p:ph type="title"/>
          </p:nvPr>
        </p:nvSpPr>
        <p:spPr/>
        <p:txBody>
          <a:bodyPr/>
          <a:lstStyle/>
          <a:p>
            <a:pPr algn="ctr"/>
            <a:r>
              <a:rPr lang="en-US" sz="2400" b="1"/>
              <a:t>8 years after onset with colonoscopy</a:t>
            </a:r>
            <a:br>
              <a:rPr lang="en-US" sz="3200"/>
            </a:br>
            <a:r>
              <a:rPr lang="en-US" sz="2400" b="1"/>
              <a:t>High Risk Group - IBD</a:t>
            </a:r>
          </a:p>
        </p:txBody>
      </p:sp>
      <p:sp>
        <p:nvSpPr>
          <p:cNvPr id="6" name="AutoShape 4">
            <a:hlinkClick r:id="rId2" action="ppaction://hlinksldjump" highlightClick="1"/>
            <a:extLst>
              <a:ext uri="{FF2B5EF4-FFF2-40B4-BE49-F238E27FC236}">
                <a16:creationId xmlns:a16="http://schemas.microsoft.com/office/drawing/2014/main" id="{F644C292-28F7-5345-BB40-F3E697C05B8E}"/>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3" name="Content Placeholder 2">
            <a:extLst>
              <a:ext uri="{FF2B5EF4-FFF2-40B4-BE49-F238E27FC236}">
                <a16:creationId xmlns:a16="http://schemas.microsoft.com/office/drawing/2014/main" id="{80993453-34EE-48FB-804E-E2AF4854ADA3}"/>
              </a:ext>
            </a:extLst>
          </p:cNvPr>
          <p:cNvSpPr>
            <a:spLocks noGrp="1"/>
          </p:cNvSpPr>
          <p:nvPr>
            <p:ph sz="half" idx="1"/>
          </p:nvPr>
        </p:nvSpPr>
        <p:spPr>
          <a:xfrm>
            <a:off x="457200" y="1752600"/>
            <a:ext cx="8382000" cy="4495800"/>
          </a:xfrm>
        </p:spPr>
        <p:txBody>
          <a:bodyPr/>
          <a:lstStyle/>
          <a:p>
            <a:pPr algn="ctr"/>
            <a:r>
              <a:rPr lang="en-US" sz="2400" b="1"/>
              <a:t>IBD- 8 years after symptom/disease onset</a:t>
            </a:r>
          </a:p>
          <a:p>
            <a:pPr algn="ctr"/>
            <a:r>
              <a:rPr lang="en-US" sz="2400" b="1"/>
              <a:t>Colonoscopy preferred</a:t>
            </a:r>
          </a:p>
        </p:txBody>
      </p:sp>
      <p:sp>
        <p:nvSpPr>
          <p:cNvPr id="7" name="TextBox 6"/>
          <p:cNvSpPr txBox="1"/>
          <p:nvPr/>
        </p:nvSpPr>
        <p:spPr>
          <a:xfrm>
            <a:off x="127000" y="6477000"/>
            <a:ext cx="1524000" cy="254000"/>
          </a:xfrm>
          <a:prstGeom prst="rect">
            <a:avLst/>
          </a:prstGeom>
          <a:noFill/>
        </p:spPr>
        <p:txBody>
          <a:bodyPr wrap="none">
            <a:spAutoFit/>
          </a:bodyPr>
          <a:lstStyle/>
          <a:p>
            <a:r>
              <a:rPr sz="1000" i="1"/>
              <a:t>USPSTF 2024</a:t>
            </a:r>
          </a:p>
        </p:txBody>
      </p:sp>
    </p:spTree>
    <p:extLst>
      <p:ext uri="{BB962C8B-B14F-4D97-AF65-F5344CB8AC3E}">
        <p14:creationId xmlns:p14="http://schemas.microsoft.com/office/powerpoint/2010/main" val="126972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FC79154-A3CD-432A-AAF4-C2DC027B1ABD}"/>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No Butts About It - $500</a:t>
            </a:r>
          </a:p>
        </p:txBody>
      </p:sp>
      <p:sp>
        <p:nvSpPr>
          <p:cNvPr id="2" name="Content Placeholder 1">
            <a:extLst>
              <a:ext uri="{FF2B5EF4-FFF2-40B4-BE49-F238E27FC236}">
                <a16:creationId xmlns:a16="http://schemas.microsoft.com/office/drawing/2014/main" id="{D524A149-FE65-BC42-99E2-579CF734D3BB}"/>
              </a:ext>
            </a:extLst>
          </p:cNvPr>
          <p:cNvSpPr>
            <a:spLocks noGrp="1"/>
          </p:cNvSpPr>
          <p:nvPr>
            <p:ph sz="half" idx="1"/>
          </p:nvPr>
        </p:nvSpPr>
        <p:spPr>
          <a:xfrm>
            <a:off x="457200" y="1600200"/>
            <a:ext cx="7620000" cy="4495800"/>
          </a:xfrm>
        </p:spPr>
        <p:txBody>
          <a:bodyPr/>
          <a:lstStyle/>
          <a:p>
            <a:pPr algn="ctr"/>
            <a:r>
              <a:rPr lang="en-US" sz="2400" b="1"/>
              <a:t>This is when we screen PSC patients for CRC.</a:t>
            </a:r>
          </a:p>
        </p:txBody>
      </p:sp>
      <p:sp>
        <p:nvSpPr>
          <p:cNvPr id="161797" name="Rectangle 5">
            <a:extLst>
              <a:ext uri="{FF2B5EF4-FFF2-40B4-BE49-F238E27FC236}">
                <a16:creationId xmlns:a16="http://schemas.microsoft.com/office/drawing/2014/main" id="{FAD3200F-BB32-44BC-B881-8D80E868C775}"/>
              </a:ext>
            </a:extLst>
          </p:cNvPr>
          <p:cNvSpPr>
            <a:spLocks noChangeArrowheads="1"/>
          </p:cNvSpPr>
          <p:nvPr/>
        </p:nvSpPr>
        <p:spPr bwMode="auto">
          <a:xfrm>
            <a:off x="457200" y="1600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effectLst/>
            </a:endParaRPr>
          </a:p>
        </p:txBody>
      </p:sp>
      <p:sp>
        <p:nvSpPr>
          <p:cNvPr id="3" name="AutoShape 4">
            <a:hlinkClick r:id="rId3" action="ppaction://hlinksldjump" highlightClick="1"/>
            <a:extLst>
              <a:ext uri="{FF2B5EF4-FFF2-40B4-BE49-F238E27FC236}">
                <a16:creationId xmlns:a16="http://schemas.microsoft.com/office/drawing/2014/main" id="{D21B1C91-4F7D-866E-C2A4-99138FEFB31A}"/>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F3FF-EDC9-D148-BD24-E9EB1A42E1CB}"/>
              </a:ext>
            </a:extLst>
          </p:cNvPr>
          <p:cNvSpPr>
            <a:spLocks noGrp="1"/>
          </p:cNvSpPr>
          <p:nvPr>
            <p:ph type="title"/>
          </p:nvPr>
        </p:nvSpPr>
        <p:spPr/>
        <p:txBody>
          <a:bodyPr/>
          <a:lstStyle/>
          <a:p>
            <a:pPr algn="ctr"/>
            <a:r>
              <a:rPr lang="en-US" sz="2400" b="1"/>
              <a:t>Other High Risk Groups</a:t>
            </a:r>
          </a:p>
        </p:txBody>
      </p:sp>
      <p:sp>
        <p:nvSpPr>
          <p:cNvPr id="8" name="AutoShape 4">
            <a:hlinkClick r:id="rId2" action="ppaction://hlinksldjump" highlightClick="1"/>
            <a:extLst>
              <a:ext uri="{FF2B5EF4-FFF2-40B4-BE49-F238E27FC236}">
                <a16:creationId xmlns:a16="http://schemas.microsoft.com/office/drawing/2014/main" id="{8C887A79-2482-F046-A94A-9A4BEBB020ED}"/>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4" name="Content Placeholder 3">
            <a:extLst>
              <a:ext uri="{FF2B5EF4-FFF2-40B4-BE49-F238E27FC236}">
                <a16:creationId xmlns:a16="http://schemas.microsoft.com/office/drawing/2014/main" id="{A7BE72D0-2E85-469E-8E31-7F0F3D1F2AC2}"/>
              </a:ext>
            </a:extLst>
          </p:cNvPr>
          <p:cNvSpPr>
            <a:spLocks noGrp="1"/>
          </p:cNvSpPr>
          <p:nvPr>
            <p:ph sz="half" idx="1"/>
          </p:nvPr>
        </p:nvSpPr>
        <p:spPr>
          <a:xfrm>
            <a:off x="457200" y="1600200"/>
            <a:ext cx="8229600" cy="4495800"/>
          </a:xfrm>
        </p:spPr>
        <p:txBody>
          <a:bodyPr/>
          <a:lstStyle/>
          <a:p>
            <a:pPr algn="ctr"/>
            <a:r>
              <a:rPr lang="en-US" sz="2400" b="1"/>
              <a:t>PSC- at time of diagnosis</a:t>
            </a:r>
          </a:p>
          <a:p>
            <a:pPr algn="ctr"/>
            <a:endParaRPr lang="en-US" sz="2000"/>
          </a:p>
          <a:p>
            <a:pPr algn="ctr"/>
            <a:r>
              <a:rPr lang="en-US" sz="1800"/>
              <a:t>Family history of known genetic syndromes- require genetic counselling and early enhanced CRC screening</a:t>
            </a:r>
          </a:p>
          <a:p>
            <a:pPr algn="ctr"/>
            <a:endParaRPr lang="en-US" sz="2000"/>
          </a:p>
          <a:p>
            <a:pPr algn="ctr"/>
            <a:r>
              <a:rPr lang="en-US" sz="1800"/>
              <a:t>Adult survivors of pediatric cancer with h/o abdominal/pelvic/spine/total body radiation- consider 5 years after radiation or age 30 but no clear guidelines</a:t>
            </a:r>
          </a:p>
          <a:p>
            <a:pPr algn="ctr"/>
            <a:endParaRPr lang="en-US" sz="2000"/>
          </a:p>
        </p:txBody>
      </p:sp>
      <p:sp>
        <p:nvSpPr>
          <p:cNvPr id="9" name="TextBox 8"/>
          <p:cNvSpPr txBox="1"/>
          <p:nvPr/>
        </p:nvSpPr>
        <p:spPr>
          <a:xfrm>
            <a:off x="127000" y="6477000"/>
            <a:ext cx="1524000" cy="254000"/>
          </a:xfrm>
          <a:prstGeom prst="rect">
            <a:avLst/>
          </a:prstGeom>
          <a:noFill/>
        </p:spPr>
        <p:txBody>
          <a:bodyPr wrap="none">
            <a:spAutoFit/>
          </a:bodyPr>
          <a:lstStyle/>
          <a:p>
            <a:r>
              <a:rPr sz="1000" i="1"/>
              <a:t>USPSTF</a:t>
            </a:r>
          </a:p>
        </p:txBody>
      </p:sp>
    </p:spTree>
    <p:extLst>
      <p:ext uri="{BB962C8B-B14F-4D97-AF65-F5344CB8AC3E}">
        <p14:creationId xmlns:p14="http://schemas.microsoft.com/office/powerpoint/2010/main" val="64054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189323AE-703B-47CD-BBD6-DD0A38FA0EAC}"/>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Can’t We All Just Get A Lung - $100</a:t>
            </a:r>
          </a:p>
        </p:txBody>
      </p:sp>
      <p:sp>
        <p:nvSpPr>
          <p:cNvPr id="2" name="Content Placeholder 1">
            <a:extLst>
              <a:ext uri="{FF2B5EF4-FFF2-40B4-BE49-F238E27FC236}">
                <a16:creationId xmlns:a16="http://schemas.microsoft.com/office/drawing/2014/main" id="{6AF22C5B-00FC-E046-8F8F-95828F4F504D}"/>
              </a:ext>
            </a:extLst>
          </p:cNvPr>
          <p:cNvSpPr>
            <a:spLocks noGrp="1"/>
          </p:cNvSpPr>
          <p:nvPr>
            <p:ph sz="half" idx="1"/>
          </p:nvPr>
        </p:nvSpPr>
        <p:spPr>
          <a:xfrm>
            <a:off x="609600" y="2347942"/>
            <a:ext cx="4432986" cy="2909858"/>
          </a:xfrm>
        </p:spPr>
        <p:txBody>
          <a:bodyPr/>
          <a:lstStyle/>
          <a:p>
            <a:pPr algn="ctr"/>
            <a:r>
              <a:rPr lang="en-US" sz="2400" b="1"/>
              <a:t>This is the imaging technique we use to screen for lung cancer.</a:t>
            </a:r>
          </a:p>
        </p:txBody>
      </p:sp>
      <p:sp>
        <p:nvSpPr>
          <p:cNvPr id="164869" name="Rectangle 5">
            <a:extLst>
              <a:ext uri="{FF2B5EF4-FFF2-40B4-BE49-F238E27FC236}">
                <a16:creationId xmlns:a16="http://schemas.microsoft.com/office/drawing/2014/main" id="{E891A979-5D55-47AD-8F82-2A52263C47C6}"/>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ctr" eaLnBrk="1" hangingPunct="1">
              <a:defRPr/>
            </a:pPr>
            <a:endParaRPr lang="en-US" altLang="en-US"/>
          </a:p>
        </p:txBody>
      </p:sp>
      <p:pic>
        <p:nvPicPr>
          <p:cNvPr id="3074" name="Picture 2" descr="1 Piece Heart / Lung Mascot Costume For Adult Cartoon Hear And Lung Health  Advertising Theme Anime Cosplay Costumes 2843 - Mascot - AliExpress">
            <a:extLst>
              <a:ext uri="{FF2B5EF4-FFF2-40B4-BE49-F238E27FC236}">
                <a16:creationId xmlns:a16="http://schemas.microsoft.com/office/drawing/2014/main" id="{9ADA90C4-1FCF-4B8D-9F95-34F5644DD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4187"/>
            <a:ext cx="2737240" cy="40195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6E518482-A053-4A60-8836-412E3C6EB459}"/>
              </a:ext>
            </a:extLst>
          </p:cNvPr>
          <p:cNvSpPr txBox="1">
            <a:spLocks/>
          </p:cNvSpPr>
          <p:nvPr/>
        </p:nvSpPr>
        <p:spPr bwMode="auto">
          <a:xfrm>
            <a:off x="4419600" y="5917892"/>
            <a:ext cx="44329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tx1">
                    <a:lumMod val="75000"/>
                  </a:schemeClr>
                </a:solidFill>
              </a:rPr>
              <a:t>FYI this costume is on sale for $350</a:t>
            </a:r>
          </a:p>
        </p:txBody>
      </p:sp>
      <p:sp>
        <p:nvSpPr>
          <p:cNvPr id="3" name="AutoShape 4">
            <a:hlinkClick r:id="rId4" action="ppaction://hlinksldjump" highlightClick="1"/>
            <a:extLst>
              <a:ext uri="{FF2B5EF4-FFF2-40B4-BE49-F238E27FC236}">
                <a16:creationId xmlns:a16="http://schemas.microsoft.com/office/drawing/2014/main" id="{7DD3DE58-5F94-B78A-A5EB-AAAB7A0375FC}"/>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4A39-CA3D-4D47-9F37-4538543956F6}"/>
              </a:ext>
            </a:extLst>
          </p:cNvPr>
          <p:cNvSpPr>
            <a:spLocks noGrp="1"/>
          </p:cNvSpPr>
          <p:nvPr>
            <p:ph type="title"/>
          </p:nvPr>
        </p:nvSpPr>
        <p:spPr/>
        <p:txBody>
          <a:bodyPr/>
          <a:lstStyle/>
          <a:p>
            <a:pPr algn="ctr"/>
            <a:r>
              <a:rPr lang="en-US" sz="2400" b="1"/>
              <a:t>Low Dose CT </a:t>
            </a:r>
          </a:p>
        </p:txBody>
      </p:sp>
      <p:sp>
        <p:nvSpPr>
          <p:cNvPr id="4" name="Content Placeholder 3">
            <a:extLst>
              <a:ext uri="{FF2B5EF4-FFF2-40B4-BE49-F238E27FC236}">
                <a16:creationId xmlns:a16="http://schemas.microsoft.com/office/drawing/2014/main" id="{AB0A5E11-1933-2843-B500-FF2FFF8A6800}"/>
              </a:ext>
            </a:extLst>
          </p:cNvPr>
          <p:cNvSpPr>
            <a:spLocks noGrp="1"/>
          </p:cNvSpPr>
          <p:nvPr>
            <p:ph sz="half" idx="2"/>
          </p:nvPr>
        </p:nvSpPr>
        <p:spPr>
          <a:xfrm>
            <a:off x="457200" y="1600200"/>
            <a:ext cx="8229600" cy="4495800"/>
          </a:xfrm>
        </p:spPr>
        <p:txBody>
          <a:bodyPr/>
          <a:lstStyle/>
          <a:p>
            <a:pPr marL="0" indent="0" algn="ctr">
              <a:buNone/>
            </a:pPr>
            <a:r>
              <a:rPr lang="en-US" sz="2400" b="1">
                <a:solidFill>
                  <a:srgbClr val="232323"/>
                </a:solidFill>
                <a:effectLst/>
                <a:latin typeface="Noto Sans" panose="020B0502040504020204" pitchFamily="34" charset="0"/>
              </a:rPr>
              <a:t>S</a:t>
            </a:r>
            <a:r>
              <a:rPr lang="en-US" sz="2400" b="1" i="0">
                <a:solidFill>
                  <a:srgbClr val="232323"/>
                </a:solidFill>
                <a:effectLst/>
                <a:latin typeface="Noto Sans" panose="020B0502040504020204" pitchFamily="34" charset="0"/>
              </a:rPr>
              <a:t>ingle maximal inspiratory breath-hold with a scanning time under 25 seconds</a:t>
            </a:r>
            <a:endParaRPr lang="en-US"/>
          </a:p>
        </p:txBody>
      </p:sp>
      <p:sp>
        <p:nvSpPr>
          <p:cNvPr id="3" name="AutoShape 4">
            <a:hlinkClick r:id="rId2" action="ppaction://hlinksldjump" highlightClick="1"/>
            <a:extLst>
              <a:ext uri="{FF2B5EF4-FFF2-40B4-BE49-F238E27FC236}">
                <a16:creationId xmlns:a16="http://schemas.microsoft.com/office/drawing/2014/main" id="{A38B11A5-6833-11AA-70F9-C635A33D84E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354592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226754E6-C323-4C01-AA2A-A2C30029DADE}"/>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Can’t We All Just Get A Lung - $200</a:t>
            </a:r>
          </a:p>
        </p:txBody>
      </p:sp>
      <p:sp>
        <p:nvSpPr>
          <p:cNvPr id="2" name="Content Placeholder 1">
            <a:extLst>
              <a:ext uri="{FF2B5EF4-FFF2-40B4-BE49-F238E27FC236}">
                <a16:creationId xmlns:a16="http://schemas.microsoft.com/office/drawing/2014/main" id="{05BDEC06-574B-CF4B-9F01-B9E0A789B954}"/>
              </a:ext>
            </a:extLst>
          </p:cNvPr>
          <p:cNvSpPr>
            <a:spLocks noGrp="1"/>
          </p:cNvSpPr>
          <p:nvPr>
            <p:ph sz="half" idx="1"/>
          </p:nvPr>
        </p:nvSpPr>
        <p:spPr>
          <a:xfrm>
            <a:off x="457200" y="1600200"/>
            <a:ext cx="8382000" cy="4495800"/>
          </a:xfrm>
        </p:spPr>
        <p:txBody>
          <a:bodyPr/>
          <a:lstStyle/>
          <a:p>
            <a:pPr algn="ctr"/>
            <a:r>
              <a:rPr lang="en-US" sz="2400" b="1"/>
              <a:t> This is how often to screen for lung cancer in patients who meet criteria.</a:t>
            </a:r>
          </a:p>
        </p:txBody>
      </p:sp>
      <p:sp>
        <p:nvSpPr>
          <p:cNvPr id="165893" name="Rectangle 5">
            <a:extLst>
              <a:ext uri="{FF2B5EF4-FFF2-40B4-BE49-F238E27FC236}">
                <a16:creationId xmlns:a16="http://schemas.microsoft.com/office/drawing/2014/main" id="{A082DC51-1A2A-4F1E-9A91-7BBEBEC1B0B3}"/>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ltLang="en-US"/>
          </a:p>
        </p:txBody>
      </p:sp>
      <p:sp>
        <p:nvSpPr>
          <p:cNvPr id="3" name="AutoShape 4">
            <a:hlinkClick r:id="rId3" action="ppaction://hlinksldjump" highlightClick="1"/>
            <a:extLst>
              <a:ext uri="{FF2B5EF4-FFF2-40B4-BE49-F238E27FC236}">
                <a16:creationId xmlns:a16="http://schemas.microsoft.com/office/drawing/2014/main" id="{47A389AD-2087-FECF-17E7-46BC37D517A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165894" name="TextBox 165893"/>
          <p:cNvSpPr txBox="1"/>
          <p:nvPr/>
        </p:nvSpPr>
        <p:spPr>
          <a:xfrm>
            <a:off x="127000" y="6477000"/>
            <a:ext cx="1524000" cy="254000"/>
          </a:xfrm>
          <a:prstGeom prst="rect">
            <a:avLst/>
          </a:prstGeom>
          <a:noFill/>
        </p:spPr>
        <p:txBody>
          <a:bodyPr wrap="none">
            <a:spAutoFit/>
          </a:bodyPr>
          <a:lstStyle/>
          <a:p>
            <a:r>
              <a:rPr sz="1000" i="1"/>
              <a:t>USPSTF</a:t>
            </a:r>
          </a:p>
        </p:txBody>
      </p:sp>
    </p:spTree>
  </p:cSld>
  <p:clrMapOvr>
    <a:overrideClrMapping bg1="dk2" tx1="lt1" bg2="dk1"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7387-1ABF-B746-A590-F9900153F187}"/>
              </a:ext>
            </a:extLst>
          </p:cNvPr>
          <p:cNvSpPr>
            <a:spLocks noGrp="1"/>
          </p:cNvSpPr>
          <p:nvPr>
            <p:ph type="title"/>
          </p:nvPr>
        </p:nvSpPr>
        <p:spPr>
          <a:xfrm>
            <a:off x="457200" y="304800"/>
            <a:ext cx="8229600" cy="1143000"/>
          </a:xfrm>
        </p:spPr>
        <p:txBody>
          <a:bodyPr/>
          <a:lstStyle/>
          <a:p>
            <a:pPr algn="ctr"/>
            <a:r>
              <a:rPr lang="en-US" sz="2400" b="1"/>
              <a:t>Every year</a:t>
            </a:r>
          </a:p>
        </p:txBody>
      </p:sp>
      <p:sp>
        <p:nvSpPr>
          <p:cNvPr id="6" name="AutoShape 4">
            <a:hlinkClick r:id="rId2" action="ppaction://hlinksldjump" highlightClick="1"/>
            <a:extLst>
              <a:ext uri="{FF2B5EF4-FFF2-40B4-BE49-F238E27FC236}">
                <a16:creationId xmlns:a16="http://schemas.microsoft.com/office/drawing/2014/main" id="{410085ED-F10B-FB4C-94C5-740A94AD8410}"/>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5122" name="Picture 2" descr="An Adorable, Shriveled Pair of Smoker's Lungs Live a Comically Miserable  Life in FDA's New Ads">
            <a:extLst>
              <a:ext uri="{FF2B5EF4-FFF2-40B4-BE49-F238E27FC236}">
                <a16:creationId xmlns:a16="http://schemas.microsoft.com/office/drawing/2014/main" id="{B2887808-0039-41E6-B2CF-BA93F4B9B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71246"/>
            <a:ext cx="7850275" cy="439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8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018D7042-9300-4BEF-A5DC-18D22AF5789F}"/>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Can’t We All Just Get A Lung - $300</a:t>
            </a:r>
          </a:p>
        </p:txBody>
      </p:sp>
      <p:sp>
        <p:nvSpPr>
          <p:cNvPr id="2" name="Content Placeholder 1">
            <a:extLst>
              <a:ext uri="{FF2B5EF4-FFF2-40B4-BE49-F238E27FC236}">
                <a16:creationId xmlns:a16="http://schemas.microsoft.com/office/drawing/2014/main" id="{5E2E887B-040B-FF4B-A6AC-AA9E2D8DF301}"/>
              </a:ext>
            </a:extLst>
          </p:cNvPr>
          <p:cNvSpPr>
            <a:spLocks noGrp="1"/>
          </p:cNvSpPr>
          <p:nvPr>
            <p:ph sz="half" idx="1"/>
          </p:nvPr>
        </p:nvSpPr>
        <p:spPr>
          <a:xfrm>
            <a:off x="457200" y="1600200"/>
            <a:ext cx="6858000" cy="4495800"/>
          </a:xfrm>
        </p:spPr>
        <p:txBody>
          <a:bodyPr/>
          <a:lstStyle/>
          <a:p>
            <a:pPr algn="ctr"/>
            <a:r>
              <a:rPr lang="en-US" sz="2400" b="1"/>
              <a:t>This is when to stop screening for lung cancer</a:t>
            </a:r>
          </a:p>
        </p:txBody>
      </p:sp>
      <p:sp>
        <p:nvSpPr>
          <p:cNvPr id="166917" name="Rectangle 5">
            <a:extLst>
              <a:ext uri="{FF2B5EF4-FFF2-40B4-BE49-F238E27FC236}">
                <a16:creationId xmlns:a16="http://schemas.microsoft.com/office/drawing/2014/main" id="{FE64F1A4-BEBE-45FE-B662-A07A645D7E05}"/>
              </a:ext>
            </a:extLst>
          </p:cNvPr>
          <p:cNvSpPr>
            <a:spLocks noChangeArrowheads="1"/>
          </p:cNvSpPr>
          <p:nvPr/>
        </p:nvSpPr>
        <p:spPr bwMode="auto">
          <a:xfrm>
            <a:off x="457200" y="12954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1800">
              <a:effectLst/>
            </a:endParaRPr>
          </a:p>
        </p:txBody>
      </p:sp>
      <p:pic>
        <p:nvPicPr>
          <p:cNvPr id="6146" name="Picture 2" descr="Adam Marathon Running 14">
            <a:extLst>
              <a:ext uri="{FF2B5EF4-FFF2-40B4-BE49-F238E27FC236}">
                <a16:creationId xmlns:a16="http://schemas.microsoft.com/office/drawing/2014/main" id="{1152E247-75A3-49CB-93C9-3F64148F4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2286000"/>
            <a:ext cx="2447925" cy="36861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a:hlinkClick r:id="rId4" action="ppaction://hlinksldjump" highlightClick="1"/>
            <a:extLst>
              <a:ext uri="{FF2B5EF4-FFF2-40B4-BE49-F238E27FC236}">
                <a16:creationId xmlns:a16="http://schemas.microsoft.com/office/drawing/2014/main" id="{54E26CFA-7540-BF71-A8F8-E6FCC87C877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2006-23AF-1F44-B1CE-D1E01F1F5D4E}"/>
              </a:ext>
            </a:extLst>
          </p:cNvPr>
          <p:cNvSpPr>
            <a:spLocks noGrp="1"/>
          </p:cNvSpPr>
          <p:nvPr>
            <p:ph type="title"/>
          </p:nvPr>
        </p:nvSpPr>
        <p:spPr/>
        <p:txBody>
          <a:bodyPr/>
          <a:lstStyle/>
          <a:p>
            <a:pPr algn="ctr"/>
            <a:r>
              <a:rPr lang="en-US" sz="2400" b="1"/>
              <a:t>Once:</a:t>
            </a:r>
          </a:p>
        </p:txBody>
      </p:sp>
      <p:sp>
        <p:nvSpPr>
          <p:cNvPr id="3" name="Content Placeholder 2">
            <a:extLst>
              <a:ext uri="{FF2B5EF4-FFF2-40B4-BE49-F238E27FC236}">
                <a16:creationId xmlns:a16="http://schemas.microsoft.com/office/drawing/2014/main" id="{11DA9D91-14F9-E64F-9B78-1387C37B4949}"/>
              </a:ext>
            </a:extLst>
          </p:cNvPr>
          <p:cNvSpPr>
            <a:spLocks noGrp="1"/>
          </p:cNvSpPr>
          <p:nvPr>
            <p:ph sz="half" idx="1"/>
          </p:nvPr>
        </p:nvSpPr>
        <p:spPr>
          <a:xfrm>
            <a:off x="1828800" y="2087562"/>
            <a:ext cx="6019800" cy="4495800"/>
          </a:xfrm>
        </p:spPr>
        <p:txBody>
          <a:bodyPr/>
          <a:lstStyle/>
          <a:p>
            <a:pPr algn="ctr"/>
            <a:r>
              <a:rPr lang="en-US" sz="2400" b="1" i="0">
                <a:solidFill>
                  <a:srgbClr val="232323"/>
                </a:solidFill>
                <a:effectLst/>
                <a:latin typeface="Noto Sans" panose="020B0502040504020204" pitchFamily="34" charset="0"/>
              </a:rPr>
              <a:t>81 years old</a:t>
            </a:r>
          </a:p>
          <a:p>
            <a:pPr marL="0" indent="0" algn="ctr">
              <a:buNone/>
            </a:pPr>
            <a:r>
              <a:rPr lang="en-US" sz="2400" b="1">
                <a:solidFill>
                  <a:srgbClr val="232323"/>
                </a:solidFill>
                <a:effectLst/>
                <a:latin typeface="Noto Sans" panose="020B0502040504020204" pitchFamily="34" charset="0"/>
              </a:rPr>
              <a:t>OR</a:t>
            </a:r>
            <a:endParaRPr lang="en-US" sz="2400" b="0" i="0">
              <a:solidFill>
                <a:srgbClr val="232323"/>
              </a:solidFill>
              <a:effectLst/>
              <a:latin typeface="Noto Sans" panose="020B0502040504020204" pitchFamily="34" charset="0"/>
            </a:endParaRPr>
          </a:p>
          <a:p>
            <a:pPr algn="ctr"/>
            <a:r>
              <a:rPr lang="en-US" sz="2400" b="1" i="0">
                <a:solidFill>
                  <a:srgbClr val="232323"/>
                </a:solidFill>
                <a:effectLst/>
                <a:latin typeface="Noto Sans" panose="020B0502040504020204" pitchFamily="34" charset="0"/>
              </a:rPr>
              <a:t>has not smoked for 15 years </a:t>
            </a:r>
          </a:p>
          <a:p>
            <a:pPr marL="0" indent="0" algn="ctr">
              <a:buNone/>
            </a:pPr>
            <a:r>
              <a:rPr lang="en-US" sz="2400" b="1">
                <a:solidFill>
                  <a:srgbClr val="232323"/>
                </a:solidFill>
                <a:effectLst/>
                <a:latin typeface="Noto Sans" panose="020B0502040504020204" pitchFamily="34" charset="0"/>
              </a:rPr>
              <a:t>OR</a:t>
            </a:r>
            <a:endParaRPr lang="en-US" sz="2400" b="0" i="0">
              <a:solidFill>
                <a:srgbClr val="232323"/>
              </a:solidFill>
              <a:effectLst/>
              <a:latin typeface="Noto Sans" panose="020B0502040504020204" pitchFamily="34" charset="0"/>
            </a:endParaRPr>
          </a:p>
          <a:p>
            <a:pPr algn="ctr"/>
            <a:r>
              <a:rPr lang="en-US" sz="2400" b="1" i="0">
                <a:solidFill>
                  <a:srgbClr val="232323"/>
                </a:solidFill>
                <a:effectLst/>
                <a:latin typeface="Noto Sans" panose="020B0502040504020204" pitchFamily="34" charset="0"/>
              </a:rPr>
              <a:t>limited life expectancy</a:t>
            </a:r>
            <a:endParaRPr lang="en-US" sz="2400"/>
          </a:p>
        </p:txBody>
      </p:sp>
      <p:sp>
        <p:nvSpPr>
          <p:cNvPr id="4" name="AutoShape 4">
            <a:hlinkClick r:id="rId2" action="ppaction://hlinksldjump" highlightClick="1"/>
            <a:extLst>
              <a:ext uri="{FF2B5EF4-FFF2-40B4-BE49-F238E27FC236}">
                <a16:creationId xmlns:a16="http://schemas.microsoft.com/office/drawing/2014/main" id="{F8D7F0EF-7EDB-2206-D784-A7EDA7B2051D}"/>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195487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953A336C-6D57-4A83-9F66-9D52D64E3B5E}"/>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Can’t We All Just Get A Lung - $400</a:t>
            </a:r>
          </a:p>
        </p:txBody>
      </p:sp>
      <p:sp>
        <p:nvSpPr>
          <p:cNvPr id="2" name="Content Placeholder 1">
            <a:extLst>
              <a:ext uri="{FF2B5EF4-FFF2-40B4-BE49-F238E27FC236}">
                <a16:creationId xmlns:a16="http://schemas.microsoft.com/office/drawing/2014/main" id="{85FAACDF-9B67-4545-B705-087658DD6A32}"/>
              </a:ext>
            </a:extLst>
          </p:cNvPr>
          <p:cNvSpPr>
            <a:spLocks noGrp="1"/>
          </p:cNvSpPr>
          <p:nvPr>
            <p:ph sz="half" idx="1"/>
          </p:nvPr>
        </p:nvSpPr>
        <p:spPr>
          <a:xfrm>
            <a:off x="457200" y="1600200"/>
            <a:ext cx="8077200" cy="4495800"/>
          </a:xfrm>
        </p:spPr>
        <p:txBody>
          <a:bodyPr/>
          <a:lstStyle/>
          <a:p>
            <a:pPr marL="0" indent="0" algn="ctr">
              <a:buNone/>
            </a:pPr>
            <a:r>
              <a:rPr lang="en-US" sz="1800" dirty="0"/>
              <a:t>The guy on the right has been smoking 1 pack per day for 10 years. He is 48 years old and states he will never quit smoking.</a:t>
            </a:r>
          </a:p>
          <a:p>
            <a:pPr marL="0" indent="0" algn="ctr">
              <a:buNone/>
            </a:pPr>
            <a:endParaRPr lang="en-US" sz="1800"/>
          </a:p>
          <a:p>
            <a:pPr marL="0" indent="0" algn="ctr">
              <a:buNone/>
            </a:pPr>
            <a:r>
              <a:rPr lang="en-US" sz="2400" b="1" dirty="0"/>
              <a:t>This is when he will likely be due for lung cancer screening.</a:t>
            </a:r>
            <a:endParaRPr lang="en-US" sz="1800" dirty="0">
              <a:ea typeface="Tahoma"/>
            </a:endParaRPr>
          </a:p>
        </p:txBody>
      </p:sp>
      <p:sp>
        <p:nvSpPr>
          <p:cNvPr id="162821" name="Rectangle 5">
            <a:extLst>
              <a:ext uri="{FF2B5EF4-FFF2-40B4-BE49-F238E27FC236}">
                <a16:creationId xmlns:a16="http://schemas.microsoft.com/office/drawing/2014/main" id="{5314CEDF-3060-4AB0-81FA-E39CC439FCC0}"/>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effectLst/>
            </a:endParaRPr>
          </a:p>
        </p:txBody>
      </p:sp>
      <p:pic>
        <p:nvPicPr>
          <p:cNvPr id="1028" name="Picture 4" descr="Lung Mascot Costume Non-smoking Advertising Lung Health Theme Tobacco  Cigarette Anime Cosplay Costumes Carnival Fancy Dress - Mascot - AliExpress">
            <a:extLst>
              <a:ext uri="{FF2B5EF4-FFF2-40B4-BE49-F238E27FC236}">
                <a16:creationId xmlns:a16="http://schemas.microsoft.com/office/drawing/2014/main" id="{B72B503E-2418-4115-BB17-C1CB7BBE4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3557012"/>
            <a:ext cx="4226814" cy="281505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E4B79354-492B-44E4-8FF0-11F4D3C6755D}"/>
              </a:ext>
            </a:extLst>
          </p:cNvPr>
          <p:cNvSpPr txBox="1">
            <a:spLocks/>
          </p:cNvSpPr>
          <p:nvPr/>
        </p:nvSpPr>
        <p:spPr bwMode="auto">
          <a:xfrm>
            <a:off x="4246307" y="6372070"/>
            <a:ext cx="411480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1600" b="1" dirty="0"/>
              <a:t>(This costume is on sale for $380 FYI)</a:t>
            </a:r>
          </a:p>
        </p:txBody>
      </p:sp>
      <p:sp>
        <p:nvSpPr>
          <p:cNvPr id="3" name="AutoShape 4">
            <a:hlinkClick r:id="rId4" action="ppaction://hlinksldjump" highlightClick="1"/>
            <a:extLst>
              <a:ext uri="{FF2B5EF4-FFF2-40B4-BE49-F238E27FC236}">
                <a16:creationId xmlns:a16="http://schemas.microsoft.com/office/drawing/2014/main" id="{237A9042-C549-68AB-A255-87947D57D04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0C1F-3FD4-F044-909F-0570323F8806}"/>
              </a:ext>
            </a:extLst>
          </p:cNvPr>
          <p:cNvSpPr>
            <a:spLocks noGrp="1"/>
          </p:cNvSpPr>
          <p:nvPr>
            <p:ph type="title"/>
          </p:nvPr>
        </p:nvSpPr>
        <p:spPr/>
        <p:txBody>
          <a:bodyPr/>
          <a:lstStyle/>
          <a:p>
            <a:pPr algn="ctr"/>
            <a:r>
              <a:rPr lang="en-US" sz="2400" b="1"/>
              <a:t>5 years</a:t>
            </a:r>
            <a:endParaRPr lang="en-US" sz="4000"/>
          </a:p>
        </p:txBody>
      </p:sp>
      <p:sp>
        <p:nvSpPr>
          <p:cNvPr id="4" name="Content Placeholder 3">
            <a:extLst>
              <a:ext uri="{FF2B5EF4-FFF2-40B4-BE49-F238E27FC236}">
                <a16:creationId xmlns:a16="http://schemas.microsoft.com/office/drawing/2014/main" id="{7EE44AE2-D879-2D43-AA98-FB97EF613F92}"/>
              </a:ext>
            </a:extLst>
          </p:cNvPr>
          <p:cNvSpPr>
            <a:spLocks noGrp="1"/>
          </p:cNvSpPr>
          <p:nvPr>
            <p:ph sz="half" idx="2"/>
          </p:nvPr>
        </p:nvSpPr>
        <p:spPr>
          <a:xfrm>
            <a:off x="762000" y="1181100"/>
            <a:ext cx="7924800" cy="4495800"/>
          </a:xfrm>
        </p:spPr>
        <p:txBody>
          <a:bodyPr/>
          <a:lstStyle/>
          <a:p>
            <a:pPr algn="ctr"/>
            <a:r>
              <a:rPr lang="en-US" sz="1800" dirty="0"/>
              <a:t>ASC-H, HSIL (high grade intraepithelial lesion), AGC (atypical glandular cells) → colposcopy </a:t>
            </a:r>
          </a:p>
          <a:p>
            <a:r>
              <a:rPr lang="en-US" sz="2400" b="1" dirty="0"/>
              <a:t>Neg cotesting→5 year follow up</a:t>
            </a:r>
          </a:p>
          <a:p>
            <a:pPr algn="ctr"/>
            <a:endParaRPr lang="en-US" sz="2000" dirty="0"/>
          </a:p>
          <a:p>
            <a:r>
              <a:rPr lang="en-US" sz="2400" b="1" dirty="0"/>
              <a:t>Everything else </a:t>
            </a:r>
            <a:r>
              <a:rPr lang="en-US" sz="2400" b="1" dirty="0">
                <a:sym typeface="Wingdings" panose="05000000000000000000" pitchFamily="2" charset="2"/>
              </a:rPr>
              <a:t>  </a:t>
            </a:r>
            <a:endParaRPr lang="en-US" sz="2000" dirty="0"/>
          </a:p>
        </p:txBody>
      </p:sp>
      <p:sp>
        <p:nvSpPr>
          <p:cNvPr id="6" name="AutoShape 4">
            <a:hlinkClick r:id="rId3" action="ppaction://hlinksldjump" highlightClick="1"/>
            <a:extLst>
              <a:ext uri="{FF2B5EF4-FFF2-40B4-BE49-F238E27FC236}">
                <a16:creationId xmlns:a16="http://schemas.microsoft.com/office/drawing/2014/main" id="{DF454D06-B2D9-874F-8089-5267E9ECBBF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8" name="Picture 2">
            <a:extLst>
              <a:ext uri="{FF2B5EF4-FFF2-40B4-BE49-F238E27FC236}">
                <a16:creationId xmlns:a16="http://schemas.microsoft.com/office/drawing/2014/main" id="{8E785233-B55F-4773-ABEB-0FE401C510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55336" y="2749120"/>
            <a:ext cx="3026664" cy="356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9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98DB-14CE-3D45-8AE7-AA5B83233178}"/>
              </a:ext>
            </a:extLst>
          </p:cNvPr>
          <p:cNvSpPr>
            <a:spLocks noGrp="1"/>
          </p:cNvSpPr>
          <p:nvPr>
            <p:ph type="title"/>
          </p:nvPr>
        </p:nvSpPr>
        <p:spPr/>
        <p:txBody>
          <a:bodyPr/>
          <a:lstStyle/>
          <a:p>
            <a:pPr algn="ctr"/>
            <a:r>
              <a:rPr lang="en-US" sz="2400" b="1"/>
              <a:t>Age 58 (in 10 years)</a:t>
            </a:r>
            <a:br>
              <a:rPr lang="en-US"/>
            </a:br>
            <a:r>
              <a:rPr lang="en-US" sz="2400" b="1"/>
              <a:t>Lung Cancer Screening</a:t>
            </a:r>
          </a:p>
        </p:txBody>
      </p:sp>
      <p:sp>
        <p:nvSpPr>
          <p:cNvPr id="11" name="Content Placeholder 10">
            <a:extLst>
              <a:ext uri="{FF2B5EF4-FFF2-40B4-BE49-F238E27FC236}">
                <a16:creationId xmlns:a16="http://schemas.microsoft.com/office/drawing/2014/main" id="{24C9C8FE-341C-7244-A081-CFF72699F927}"/>
              </a:ext>
            </a:extLst>
          </p:cNvPr>
          <p:cNvSpPr>
            <a:spLocks noGrp="1"/>
          </p:cNvSpPr>
          <p:nvPr>
            <p:ph sz="half" idx="1"/>
          </p:nvPr>
        </p:nvSpPr>
        <p:spPr>
          <a:xfrm>
            <a:off x="457200" y="1943100"/>
            <a:ext cx="8077200" cy="4495800"/>
          </a:xfrm>
        </p:spPr>
        <p:txBody>
          <a:bodyPr/>
          <a:lstStyle/>
          <a:p>
            <a:pPr algn="ctr"/>
            <a:r>
              <a:rPr lang="en-US" sz="2400" b="1" i="0">
                <a:solidFill>
                  <a:srgbClr val="333333"/>
                </a:solidFill>
                <a:effectLst/>
                <a:latin typeface="Montserrat" panose="020B0604020202020204" pitchFamily="2" charset="0"/>
              </a:rPr>
              <a:t>Adults aged 50 to 80 years </a:t>
            </a:r>
          </a:p>
          <a:p>
            <a:pPr marL="0" indent="0" algn="ctr">
              <a:buNone/>
            </a:pPr>
            <a:r>
              <a:rPr lang="en-US" sz="2400" b="1" i="0">
                <a:solidFill>
                  <a:srgbClr val="333333"/>
                </a:solidFill>
                <a:effectLst/>
                <a:latin typeface="Montserrat" panose="020B0604020202020204" pitchFamily="2" charset="0"/>
              </a:rPr>
              <a:t>AND</a:t>
            </a:r>
          </a:p>
          <a:p>
            <a:pPr algn="ctr"/>
            <a:r>
              <a:rPr lang="en-US" sz="2400" b="1" i="0">
                <a:solidFill>
                  <a:srgbClr val="333333"/>
                </a:solidFill>
                <a:effectLst/>
                <a:latin typeface="Montserrat" panose="020B0604020202020204" pitchFamily="2" charset="0"/>
              </a:rPr>
              <a:t>20 pack-year smoking history </a:t>
            </a:r>
          </a:p>
          <a:p>
            <a:pPr marL="0" indent="0" algn="ctr">
              <a:buNone/>
            </a:pPr>
            <a:r>
              <a:rPr lang="en-US" sz="2400" b="1">
                <a:solidFill>
                  <a:srgbClr val="333333"/>
                </a:solidFill>
                <a:effectLst/>
                <a:latin typeface="Montserrat" panose="020B0604020202020204" pitchFamily="2" charset="0"/>
              </a:rPr>
              <a:t>AND</a:t>
            </a:r>
          </a:p>
          <a:p>
            <a:pPr algn="ctr"/>
            <a:r>
              <a:rPr lang="en-US" sz="2400" b="1" i="0">
                <a:solidFill>
                  <a:srgbClr val="333333"/>
                </a:solidFill>
                <a:effectLst/>
                <a:latin typeface="Montserrat" panose="020B0604020202020204" pitchFamily="2" charset="0"/>
              </a:rPr>
              <a:t>currently smoke or have quit within the past 15 years</a:t>
            </a:r>
            <a:endParaRPr lang="en-US" b="1"/>
          </a:p>
        </p:txBody>
      </p:sp>
      <p:sp>
        <p:nvSpPr>
          <p:cNvPr id="6" name="AutoShape 4">
            <a:hlinkClick r:id="rId2" action="ppaction://hlinksldjump" highlightClick="1"/>
            <a:extLst>
              <a:ext uri="{FF2B5EF4-FFF2-40B4-BE49-F238E27FC236}">
                <a16:creationId xmlns:a16="http://schemas.microsoft.com/office/drawing/2014/main" id="{AA3028C8-BFF9-8149-AD84-6FBAB7A77E7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146160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E455BF8-1E6A-4B2D-A40B-6BAF8775564B}"/>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Can’t We All Just Get A Lung - $500</a:t>
            </a:r>
          </a:p>
        </p:txBody>
      </p:sp>
      <p:sp>
        <p:nvSpPr>
          <p:cNvPr id="2" name="Content Placeholder 1">
            <a:extLst>
              <a:ext uri="{FF2B5EF4-FFF2-40B4-BE49-F238E27FC236}">
                <a16:creationId xmlns:a16="http://schemas.microsoft.com/office/drawing/2014/main" id="{5FB08AEA-40E5-2749-8912-272BA7C2EBB3}"/>
              </a:ext>
            </a:extLst>
          </p:cNvPr>
          <p:cNvSpPr>
            <a:spLocks noGrp="1"/>
          </p:cNvSpPr>
          <p:nvPr>
            <p:ph sz="half" idx="1"/>
          </p:nvPr>
        </p:nvSpPr>
        <p:spPr>
          <a:xfrm>
            <a:off x="457200" y="1600200"/>
            <a:ext cx="8153400" cy="4495800"/>
          </a:xfrm>
        </p:spPr>
        <p:txBody>
          <a:bodyPr/>
          <a:lstStyle/>
          <a:p>
            <a:pPr algn="ctr"/>
            <a:r>
              <a:rPr lang="en-US" sz="1800"/>
              <a:t>This is how much less radiation a low dose CT uses compared to a conventional CT.</a:t>
            </a:r>
          </a:p>
        </p:txBody>
      </p:sp>
      <p:sp>
        <p:nvSpPr>
          <p:cNvPr id="163845" name="Rectangle 5">
            <a:extLst>
              <a:ext uri="{FF2B5EF4-FFF2-40B4-BE49-F238E27FC236}">
                <a16:creationId xmlns:a16="http://schemas.microsoft.com/office/drawing/2014/main" id="{E96C1B0C-FA98-4D87-9139-555FBCF007BA}"/>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effectLst/>
            </a:endParaRPr>
          </a:p>
        </p:txBody>
      </p:sp>
      <p:pic>
        <p:nvPicPr>
          <p:cNvPr id="4098" name="Picture 2" descr="ST - Dräger Lung">
            <a:extLst>
              <a:ext uri="{FF2B5EF4-FFF2-40B4-BE49-F238E27FC236}">
                <a16:creationId xmlns:a16="http://schemas.microsoft.com/office/drawing/2014/main" id="{F7F52095-DCBC-4597-927C-9DBD9D59C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43250"/>
            <a:ext cx="5249333" cy="29527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a:hlinkClick r:id="rId4" action="ppaction://hlinksldjump" highlightClick="1"/>
            <a:extLst>
              <a:ext uri="{FF2B5EF4-FFF2-40B4-BE49-F238E27FC236}">
                <a16:creationId xmlns:a16="http://schemas.microsoft.com/office/drawing/2014/main" id="{665DB57B-9693-EAA9-C7FE-E9B1533EFD85}"/>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414B-9170-E247-A0E4-510C9CAAF68D}"/>
              </a:ext>
            </a:extLst>
          </p:cNvPr>
          <p:cNvSpPr>
            <a:spLocks noGrp="1"/>
          </p:cNvSpPr>
          <p:nvPr>
            <p:ph type="title"/>
          </p:nvPr>
        </p:nvSpPr>
        <p:spPr/>
        <p:txBody>
          <a:bodyPr/>
          <a:lstStyle/>
          <a:p>
            <a:pPr algn="ctr"/>
            <a:r>
              <a:rPr lang="en-US" sz="2400" b="1"/>
              <a:t>About 5x less</a:t>
            </a:r>
          </a:p>
        </p:txBody>
      </p:sp>
      <p:sp>
        <p:nvSpPr>
          <p:cNvPr id="6" name="AutoShape 4">
            <a:hlinkClick r:id="rId3" action="ppaction://hlinksldjump" highlightClick="1"/>
            <a:extLst>
              <a:ext uri="{FF2B5EF4-FFF2-40B4-BE49-F238E27FC236}">
                <a16:creationId xmlns:a16="http://schemas.microsoft.com/office/drawing/2014/main" id="{4502379E-7F59-AF41-9B9F-A88CF107E31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10" name="Picture 9" descr="Graphical user interface&#10;&#10;Description automatically generated with low confidence">
            <a:extLst>
              <a:ext uri="{FF2B5EF4-FFF2-40B4-BE49-F238E27FC236}">
                <a16:creationId xmlns:a16="http://schemas.microsoft.com/office/drawing/2014/main" id="{8C7C19D2-9F6B-4492-A354-AB609CC53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49" y="1371600"/>
            <a:ext cx="3820701" cy="4724400"/>
          </a:xfrm>
          <a:prstGeom prst="rect">
            <a:avLst/>
          </a:prstGeom>
        </p:spPr>
      </p:pic>
      <p:sp>
        <p:nvSpPr>
          <p:cNvPr id="12" name="TextBox 11">
            <a:extLst>
              <a:ext uri="{FF2B5EF4-FFF2-40B4-BE49-F238E27FC236}">
                <a16:creationId xmlns:a16="http://schemas.microsoft.com/office/drawing/2014/main" id="{B6FA52FD-D354-4F99-899A-E5E880A2CA20}"/>
              </a:ext>
            </a:extLst>
          </p:cNvPr>
          <p:cNvSpPr txBox="1"/>
          <p:nvPr/>
        </p:nvSpPr>
        <p:spPr>
          <a:xfrm>
            <a:off x="0" y="6321752"/>
            <a:ext cx="7772400" cy="523220"/>
          </a:xfrm>
          <a:prstGeom prst="rect">
            <a:avLst/>
          </a:prstGeom>
          <a:noFill/>
        </p:spPr>
        <p:txBody>
          <a:bodyPr wrap="square">
            <a:spAutoFit/>
          </a:bodyPr>
          <a:lstStyle/>
          <a:p>
            <a:pPr algn="ctr"/>
            <a:r>
              <a:rPr lang="en-US" sz="2400" b="1"/>
              <a:t>Source: </a:t>
            </a:r>
            <a:r>
              <a:rPr lang="en-US" sz="1800">
                <a:hlinkClick r:id="rId5"/>
              </a:rPr>
              <a:t>Radiation Dose Chart (Adult) from Common Imaging Examinations (theradiologictechnologist.com)</a:t>
            </a:r>
            <a:endParaRPr lang="en-US" sz="1400"/>
          </a:p>
        </p:txBody>
      </p:sp>
    </p:spTree>
    <p:extLst>
      <p:ext uri="{BB962C8B-B14F-4D97-AF65-F5344CB8AC3E}">
        <p14:creationId xmlns:p14="http://schemas.microsoft.com/office/powerpoint/2010/main" val="3691113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66E2614A-363D-4037-8BA9-4B51A5D50668}"/>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Breast Friends Forever - $100</a:t>
            </a:r>
          </a:p>
        </p:txBody>
      </p:sp>
      <p:sp>
        <p:nvSpPr>
          <p:cNvPr id="2" name="Content Placeholder 1">
            <a:extLst>
              <a:ext uri="{FF2B5EF4-FFF2-40B4-BE49-F238E27FC236}">
                <a16:creationId xmlns:a16="http://schemas.microsoft.com/office/drawing/2014/main" id="{540DEE2C-EE5D-5940-97D0-12AC42A1E2B9}"/>
              </a:ext>
            </a:extLst>
          </p:cNvPr>
          <p:cNvSpPr>
            <a:spLocks noGrp="1"/>
          </p:cNvSpPr>
          <p:nvPr>
            <p:ph sz="half" idx="1"/>
          </p:nvPr>
        </p:nvSpPr>
        <p:spPr>
          <a:xfrm>
            <a:off x="457200" y="1600200"/>
            <a:ext cx="7951341" cy="4495800"/>
          </a:xfrm>
        </p:spPr>
        <p:txBody>
          <a:bodyPr/>
          <a:lstStyle/>
          <a:p>
            <a:pPr algn="ctr"/>
            <a:r>
              <a:rPr lang="en-US" sz="1800"/>
              <a:t>This is the age range there is clear benefit for screening for breast cancer (AKA is it a B grade recommendation from the USPSTF).</a:t>
            </a:r>
          </a:p>
        </p:txBody>
      </p:sp>
      <p:sp>
        <p:nvSpPr>
          <p:cNvPr id="3" name="AutoShape 4">
            <a:hlinkClick r:id="rId3" action="ppaction://hlinksldjump" highlightClick="1"/>
            <a:extLst>
              <a:ext uri="{FF2B5EF4-FFF2-40B4-BE49-F238E27FC236}">
                <a16:creationId xmlns:a16="http://schemas.microsoft.com/office/drawing/2014/main" id="{61365E15-AE19-C3D6-C372-401AF1BB617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67C4-3EC6-134F-B94B-06B47F3CE9A4}"/>
              </a:ext>
            </a:extLst>
          </p:cNvPr>
          <p:cNvSpPr>
            <a:spLocks noGrp="1"/>
          </p:cNvSpPr>
          <p:nvPr>
            <p:ph type="title"/>
          </p:nvPr>
        </p:nvSpPr>
        <p:spPr/>
        <p:txBody>
          <a:bodyPr/>
          <a:lstStyle/>
          <a:p>
            <a:pPr algn="ctr"/>
            <a:r>
              <a:rPr lang="en-US" sz="2400" b="1" dirty="0"/>
              <a:t>Age 40-74</a:t>
            </a:r>
          </a:p>
        </p:txBody>
      </p:sp>
      <p:sp>
        <p:nvSpPr>
          <p:cNvPr id="6" name="AutoShape 4">
            <a:hlinkClick r:id="rId2" action="ppaction://hlinksldjump" highlightClick="1"/>
            <a:extLst>
              <a:ext uri="{FF2B5EF4-FFF2-40B4-BE49-F238E27FC236}">
                <a16:creationId xmlns:a16="http://schemas.microsoft.com/office/drawing/2014/main" id="{C7FE1CBA-9B24-674B-9408-C88BA652651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4" name="Picture 3" descr="A close-up of a text&#10;&#10;AI-generated content may be incorrect.">
            <a:extLst>
              <a:ext uri="{FF2B5EF4-FFF2-40B4-BE49-F238E27FC236}">
                <a16:creationId xmlns:a16="http://schemas.microsoft.com/office/drawing/2014/main" id="{96CFD917-451B-B1BF-4DD2-9606AF7FE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8804"/>
            <a:ext cx="9144000" cy="3440392"/>
          </a:xfrm>
          <a:prstGeom prst="rect">
            <a:avLst/>
          </a:prstGeom>
        </p:spPr>
      </p:pic>
    </p:spTree>
    <p:extLst>
      <p:ext uri="{BB962C8B-B14F-4D97-AF65-F5344CB8AC3E}">
        <p14:creationId xmlns:p14="http://schemas.microsoft.com/office/powerpoint/2010/main" val="4065379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915614B8-D8C7-479E-AF63-0C18F0DF2F74}"/>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Breast Friends Forever - $200</a:t>
            </a:r>
          </a:p>
        </p:txBody>
      </p:sp>
      <p:sp>
        <p:nvSpPr>
          <p:cNvPr id="2" name="Content Placeholder 1">
            <a:extLst>
              <a:ext uri="{FF2B5EF4-FFF2-40B4-BE49-F238E27FC236}">
                <a16:creationId xmlns:a16="http://schemas.microsoft.com/office/drawing/2014/main" id="{B4B3F168-F5E6-114E-8ED3-F1F068E5AE86}"/>
              </a:ext>
            </a:extLst>
          </p:cNvPr>
          <p:cNvSpPr>
            <a:spLocks noGrp="1"/>
          </p:cNvSpPr>
          <p:nvPr>
            <p:ph sz="half" idx="1"/>
          </p:nvPr>
        </p:nvSpPr>
        <p:spPr>
          <a:xfrm>
            <a:off x="457200" y="1600200"/>
            <a:ext cx="7924800" cy="4495800"/>
          </a:xfrm>
        </p:spPr>
        <p:txBody>
          <a:bodyPr/>
          <a:lstStyle/>
          <a:p>
            <a:pPr algn="ctr"/>
            <a:r>
              <a:rPr lang="en-US" sz="1800"/>
              <a:t>A 40 year old woman presents to your office to discuss breast cancer screening. This is the downside she is most at risk for. </a:t>
            </a:r>
          </a:p>
        </p:txBody>
      </p:sp>
      <p:sp>
        <p:nvSpPr>
          <p:cNvPr id="169989" name="Rectangle 5">
            <a:extLst>
              <a:ext uri="{FF2B5EF4-FFF2-40B4-BE49-F238E27FC236}">
                <a16:creationId xmlns:a16="http://schemas.microsoft.com/office/drawing/2014/main" id="{A1158F36-B378-497D-A94F-B0919AE6535B}"/>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ctr" eaLnBrk="1" hangingPunct="1">
              <a:defRPr/>
            </a:pPr>
            <a:endParaRPr lang="en-US" altLang="en-US" sz="2400"/>
          </a:p>
        </p:txBody>
      </p:sp>
      <p:sp>
        <p:nvSpPr>
          <p:cNvPr id="3" name="AutoShape 4">
            <a:hlinkClick r:id="rId4" action="ppaction://hlinksldjump" highlightClick="1"/>
            <a:extLst>
              <a:ext uri="{FF2B5EF4-FFF2-40B4-BE49-F238E27FC236}">
                <a16:creationId xmlns:a16="http://schemas.microsoft.com/office/drawing/2014/main" id="{7C1684DE-EBCB-C52D-16D5-18AE1A7843D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5F73-5CC4-EC4D-8B0B-4481105B795C}"/>
              </a:ext>
            </a:extLst>
          </p:cNvPr>
          <p:cNvSpPr>
            <a:spLocks noGrp="1"/>
          </p:cNvSpPr>
          <p:nvPr>
            <p:ph type="title"/>
          </p:nvPr>
        </p:nvSpPr>
        <p:spPr>
          <a:xfrm>
            <a:off x="-147971" y="-142705"/>
            <a:ext cx="8229600" cy="1143000"/>
          </a:xfrm>
        </p:spPr>
        <p:txBody>
          <a:bodyPr/>
          <a:lstStyle/>
          <a:p>
            <a:pPr algn="ctr"/>
            <a:r>
              <a:rPr lang="en-US" sz="2400" b="1"/>
              <a:t>False positive</a:t>
            </a:r>
          </a:p>
        </p:txBody>
      </p:sp>
      <p:sp>
        <p:nvSpPr>
          <p:cNvPr id="6" name="AutoShape 4">
            <a:hlinkClick r:id="rId2" action="ppaction://hlinksldjump" highlightClick="1"/>
            <a:extLst>
              <a:ext uri="{FF2B5EF4-FFF2-40B4-BE49-F238E27FC236}">
                <a16:creationId xmlns:a16="http://schemas.microsoft.com/office/drawing/2014/main" id="{163103E2-F25C-3049-9F21-4AE26FCB5F3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9" name="Picture 2" descr="masked physician showing document to masked female patient">
            <a:extLst>
              <a:ext uri="{FF2B5EF4-FFF2-40B4-BE49-F238E27FC236}">
                <a16:creationId xmlns:a16="http://schemas.microsoft.com/office/drawing/2014/main" id="{9CEBF40A-0446-4A45-A041-B3660F9C2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738071"/>
            <a:ext cx="5410200" cy="33813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8BBFFD0F-5E96-430A-ABDE-55B34B399BB8}"/>
              </a:ext>
            </a:extLst>
          </p:cNvPr>
          <p:cNvCxnSpPr>
            <a:cxnSpLocks/>
          </p:cNvCxnSpPr>
          <p:nvPr/>
        </p:nvCxnSpPr>
        <p:spPr>
          <a:xfrm flipH="1">
            <a:off x="6492964" y="3124933"/>
            <a:ext cx="883919" cy="44939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62B908D-FAB6-401A-AFA1-8759D60E99CD}"/>
              </a:ext>
            </a:extLst>
          </p:cNvPr>
          <p:cNvSpPr txBox="1"/>
          <p:nvPr/>
        </p:nvSpPr>
        <p:spPr>
          <a:xfrm>
            <a:off x="7391399" y="2824217"/>
            <a:ext cx="1447801" cy="738664"/>
          </a:xfrm>
          <a:prstGeom prst="rect">
            <a:avLst/>
          </a:prstGeom>
          <a:noFill/>
        </p:spPr>
        <p:txBody>
          <a:bodyPr wrap="square" rtlCol="0">
            <a:spAutoFit/>
          </a:bodyPr>
          <a:lstStyle/>
          <a:p>
            <a:pPr algn="ctr"/>
            <a:r>
              <a:rPr lang="en-US" sz="2400" b="1">
                <a:solidFill>
                  <a:schemeClr val="tx1">
                    <a:lumMod val="50000"/>
                    <a:lumOff val="50000"/>
                  </a:schemeClr>
                </a:solidFill>
              </a:rPr>
              <a:t>Patient trying to figure out what to do</a:t>
            </a:r>
          </a:p>
        </p:txBody>
      </p:sp>
      <p:cxnSp>
        <p:nvCxnSpPr>
          <p:cNvPr id="14" name="Straight Arrow Connector 13">
            <a:extLst>
              <a:ext uri="{FF2B5EF4-FFF2-40B4-BE49-F238E27FC236}">
                <a16:creationId xmlns:a16="http://schemas.microsoft.com/office/drawing/2014/main" id="{8AE9C83D-019D-4B8E-839B-C48F3BCC1293}"/>
              </a:ext>
            </a:extLst>
          </p:cNvPr>
          <p:cNvCxnSpPr>
            <a:cxnSpLocks/>
            <a:stCxn id="15" idx="0"/>
          </p:cNvCxnSpPr>
          <p:nvPr/>
        </p:nvCxnSpPr>
        <p:spPr>
          <a:xfrm flipV="1">
            <a:off x="1586359" y="4078163"/>
            <a:ext cx="1156841" cy="198945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23F2C2-B74F-4E5F-958A-6F7B92018876}"/>
              </a:ext>
            </a:extLst>
          </p:cNvPr>
          <p:cNvSpPr txBox="1"/>
          <p:nvPr/>
        </p:nvSpPr>
        <p:spPr>
          <a:xfrm>
            <a:off x="228600" y="6067616"/>
            <a:ext cx="2715518" cy="738664"/>
          </a:xfrm>
          <a:prstGeom prst="rect">
            <a:avLst/>
          </a:prstGeom>
          <a:noFill/>
        </p:spPr>
        <p:txBody>
          <a:bodyPr wrap="square" rtlCol="0">
            <a:spAutoFit/>
          </a:bodyPr>
          <a:lstStyle/>
          <a:p>
            <a:pPr algn="ctr"/>
            <a:r>
              <a:rPr lang="en-US" sz="1400" dirty="0">
                <a:solidFill>
                  <a:schemeClr val="tx1">
                    <a:lumMod val="50000"/>
                    <a:lumOff val="50000"/>
                  </a:schemeClr>
                </a:solidFill>
              </a:rPr>
              <a:t>My schedule getting backed up because this was scheduled as a 15 minute appointment</a:t>
            </a:r>
          </a:p>
        </p:txBody>
      </p:sp>
      <p:sp>
        <p:nvSpPr>
          <p:cNvPr id="17" name="Speech Bubble: Oval 16">
            <a:extLst>
              <a:ext uri="{FF2B5EF4-FFF2-40B4-BE49-F238E27FC236}">
                <a16:creationId xmlns:a16="http://schemas.microsoft.com/office/drawing/2014/main" id="{7D09A00E-E7C0-49D5-A2A0-603EBF0825ED}"/>
              </a:ext>
            </a:extLst>
          </p:cNvPr>
          <p:cNvSpPr/>
          <p:nvPr/>
        </p:nvSpPr>
        <p:spPr>
          <a:xfrm>
            <a:off x="457200" y="52552"/>
            <a:ext cx="7239000" cy="2367219"/>
          </a:xfrm>
          <a:prstGeom prst="wedgeEllipseCallout">
            <a:avLst>
              <a:gd name="adj1" fmla="val 2896"/>
              <a:gd name="adj2" fmla="val 10005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sz="1400" i="0" dirty="0">
              <a:solidFill>
                <a:srgbClr val="181D23"/>
              </a:solidFill>
              <a:effectLst/>
              <a:latin typeface="Open Sans" panose="020B0604020202020204" pitchFamily="34" charset="0"/>
            </a:endParaRPr>
          </a:p>
          <a:p>
            <a:pPr marL="0" indent="0" algn="ctr">
              <a:buNone/>
            </a:pPr>
            <a:endParaRPr lang="en-US" sz="1400" dirty="0">
              <a:solidFill>
                <a:srgbClr val="181D23"/>
              </a:solidFill>
              <a:latin typeface="Open Sans" panose="020B0604020202020204" pitchFamily="34" charset="0"/>
            </a:endParaRPr>
          </a:p>
          <a:p>
            <a:pPr marL="0" indent="0" algn="ctr">
              <a:buNone/>
            </a:pPr>
            <a:endParaRPr lang="en-US" sz="1400" i="0" dirty="0">
              <a:solidFill>
                <a:srgbClr val="181D23"/>
              </a:solidFill>
              <a:effectLst/>
              <a:latin typeface="Open Sans" panose="020B0604020202020204" pitchFamily="34" charset="0"/>
            </a:endParaRPr>
          </a:p>
          <a:p>
            <a:pPr marL="0" indent="0" algn="ctr">
              <a:buNone/>
            </a:pPr>
            <a:r>
              <a:rPr lang="en-US" sz="1400" i="0" dirty="0">
                <a:solidFill>
                  <a:srgbClr val="181D23"/>
                </a:solidFill>
                <a:effectLst/>
                <a:latin typeface="Open Sans" panose="020B0604020202020204" pitchFamily="34" charset="0"/>
              </a:rPr>
              <a:t>For patients starting mammography at age 40 or 50 years, the 10-year cumulative false-positive rates are 42% with biennial screening and 61% with annual screening. Such results may cause unnecessary biopsies and substantial patient anxiety. Overdiagnosis accounts for roughly 30% of all breast cancers diagnosed.</a:t>
            </a:r>
            <a:endParaRPr lang="en-US" sz="1400" i="0" dirty="0">
              <a:solidFill>
                <a:srgbClr val="181D23"/>
              </a:solidFill>
              <a:latin typeface="Open Sans" panose="020B0604020202020204" pitchFamily="34" charset="0"/>
            </a:endParaRPr>
          </a:p>
          <a:p>
            <a:pPr marL="0" indent="0" algn="ctr">
              <a:buNone/>
            </a:pPr>
            <a:endParaRPr lang="en-US" sz="1400" i="0" dirty="0">
              <a:solidFill>
                <a:srgbClr val="181D23"/>
              </a:solidFill>
              <a:effectLst/>
              <a:latin typeface="Open Sans" panose="020B0604020202020204" pitchFamily="34" charset="0"/>
            </a:endParaRPr>
          </a:p>
        </p:txBody>
      </p:sp>
    </p:spTree>
    <p:extLst>
      <p:ext uri="{BB962C8B-B14F-4D97-AF65-F5344CB8AC3E}">
        <p14:creationId xmlns:p14="http://schemas.microsoft.com/office/powerpoint/2010/main" val="358627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A673B7E7-915C-407B-846C-D5FC7C88D5C3}"/>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Breast Friends Forever - $300</a:t>
            </a:r>
          </a:p>
        </p:txBody>
      </p:sp>
      <p:sp>
        <p:nvSpPr>
          <p:cNvPr id="2" name="Content Placeholder 1">
            <a:extLst>
              <a:ext uri="{FF2B5EF4-FFF2-40B4-BE49-F238E27FC236}">
                <a16:creationId xmlns:a16="http://schemas.microsoft.com/office/drawing/2014/main" id="{92D483D5-B3C9-6342-BD8F-34153C2D61E8}"/>
              </a:ext>
            </a:extLst>
          </p:cNvPr>
          <p:cNvSpPr>
            <a:spLocks noGrp="1"/>
          </p:cNvSpPr>
          <p:nvPr>
            <p:ph sz="half" idx="1"/>
          </p:nvPr>
        </p:nvSpPr>
        <p:spPr>
          <a:xfrm>
            <a:off x="250064" y="2286000"/>
            <a:ext cx="8229599" cy="3813220"/>
          </a:xfrm>
        </p:spPr>
        <p:txBody>
          <a:bodyPr/>
          <a:lstStyle/>
          <a:p>
            <a:pPr marL="0" indent="0" algn="ctr">
              <a:buNone/>
            </a:pPr>
            <a:r>
              <a:rPr lang="en-US" sz="1800"/>
              <a:t>This is the primary mode of screening for breast cancer recommended for women with dense breast tissue.</a:t>
            </a:r>
          </a:p>
        </p:txBody>
      </p:sp>
      <p:sp>
        <p:nvSpPr>
          <p:cNvPr id="171013" name="Rectangle 5">
            <a:extLst>
              <a:ext uri="{FF2B5EF4-FFF2-40B4-BE49-F238E27FC236}">
                <a16:creationId xmlns:a16="http://schemas.microsoft.com/office/drawing/2014/main" id="{E9699B5C-E5E0-4E3C-BFF3-8668DC1E81E2}"/>
              </a:ext>
            </a:extLst>
          </p:cNvPr>
          <p:cNvSpPr>
            <a:spLocks noChangeArrowheads="1"/>
          </p:cNvSpPr>
          <p:nvPr/>
        </p:nvSpPr>
        <p:spPr bwMode="auto">
          <a:xfrm>
            <a:off x="457200" y="14478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ltLang="en-US" sz="1600"/>
          </a:p>
        </p:txBody>
      </p:sp>
      <p:sp>
        <p:nvSpPr>
          <p:cNvPr id="3" name="AutoShape 4">
            <a:hlinkClick r:id="rId3" action="ppaction://hlinksldjump" highlightClick="1"/>
            <a:extLst>
              <a:ext uri="{FF2B5EF4-FFF2-40B4-BE49-F238E27FC236}">
                <a16:creationId xmlns:a16="http://schemas.microsoft.com/office/drawing/2014/main" id="{51225DCF-9656-8271-087D-B831BBDFA0EE}"/>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A969-A462-B748-A0DA-C7E076EAF5F3}"/>
              </a:ext>
            </a:extLst>
          </p:cNvPr>
          <p:cNvSpPr>
            <a:spLocks noGrp="1"/>
          </p:cNvSpPr>
          <p:nvPr>
            <p:ph type="title"/>
          </p:nvPr>
        </p:nvSpPr>
        <p:spPr/>
        <p:txBody>
          <a:bodyPr/>
          <a:lstStyle/>
          <a:p>
            <a:pPr algn="ctr"/>
            <a:r>
              <a:rPr lang="en-US" sz="2400" b="1"/>
              <a:t>Mammogram</a:t>
            </a:r>
          </a:p>
        </p:txBody>
      </p:sp>
      <p:sp>
        <p:nvSpPr>
          <p:cNvPr id="5" name="AutoShape 4">
            <a:hlinkClick r:id="rId2" action="ppaction://hlinksldjump" highlightClick="1"/>
            <a:extLst>
              <a:ext uri="{FF2B5EF4-FFF2-40B4-BE49-F238E27FC236}">
                <a16:creationId xmlns:a16="http://schemas.microsoft.com/office/drawing/2014/main" id="{56ACC5FC-E68F-5444-961A-C5793B1C847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3" name="Picture 2" descr="A close-up of a text&#10;&#10;AI-generated content may be incorrect.">
            <a:extLst>
              <a:ext uri="{FF2B5EF4-FFF2-40B4-BE49-F238E27FC236}">
                <a16:creationId xmlns:a16="http://schemas.microsoft.com/office/drawing/2014/main" id="{94294286-65AA-E500-433F-C87AE2DB7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8804"/>
            <a:ext cx="9144000" cy="3440392"/>
          </a:xfrm>
          <a:prstGeom prst="rect">
            <a:avLst/>
          </a:prstGeom>
        </p:spPr>
      </p:pic>
      <p:sp>
        <p:nvSpPr>
          <p:cNvPr id="10" name="Rectangle 9">
            <a:extLst>
              <a:ext uri="{FF2B5EF4-FFF2-40B4-BE49-F238E27FC236}">
                <a16:creationId xmlns:a16="http://schemas.microsoft.com/office/drawing/2014/main" id="{CABC0BC4-9D97-45FB-8258-822C4C3F9745}"/>
              </a:ext>
            </a:extLst>
          </p:cNvPr>
          <p:cNvSpPr/>
          <p:nvPr/>
        </p:nvSpPr>
        <p:spPr>
          <a:xfrm>
            <a:off x="0" y="3571856"/>
            <a:ext cx="9144000" cy="157734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35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22C60331-B488-4BA6-B244-E810EA9AB79A}"/>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Breast Friends Forever - $400</a:t>
            </a:r>
          </a:p>
        </p:txBody>
      </p:sp>
      <p:sp>
        <p:nvSpPr>
          <p:cNvPr id="2" name="Content Placeholder 1">
            <a:extLst>
              <a:ext uri="{FF2B5EF4-FFF2-40B4-BE49-F238E27FC236}">
                <a16:creationId xmlns:a16="http://schemas.microsoft.com/office/drawing/2014/main" id="{32E198EE-5ACA-3E45-B6B1-203AA952A2D6}"/>
              </a:ext>
            </a:extLst>
          </p:cNvPr>
          <p:cNvSpPr>
            <a:spLocks noGrp="1"/>
          </p:cNvSpPr>
          <p:nvPr>
            <p:ph sz="half" idx="1"/>
          </p:nvPr>
        </p:nvSpPr>
        <p:spPr>
          <a:xfrm>
            <a:off x="457200" y="1600200"/>
            <a:ext cx="7772400" cy="4495800"/>
          </a:xfrm>
        </p:spPr>
        <p:txBody>
          <a:bodyPr/>
          <a:lstStyle/>
          <a:p>
            <a:pPr algn="ctr"/>
            <a:r>
              <a:rPr lang="en-US" sz="1800"/>
              <a:t>This is the age range (hint: 1 decade) where screening for breast cancer is the most beneficial in terms of breast cancer death reduction.</a:t>
            </a:r>
          </a:p>
        </p:txBody>
      </p:sp>
      <p:sp>
        <p:nvSpPr>
          <p:cNvPr id="168965" name="Rectangle 5">
            <a:extLst>
              <a:ext uri="{FF2B5EF4-FFF2-40B4-BE49-F238E27FC236}">
                <a16:creationId xmlns:a16="http://schemas.microsoft.com/office/drawing/2014/main" id="{55360CC2-9F07-4249-BDDE-A8D3C3AE1E32}"/>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altLang="en-US" sz="2400"/>
          </a:p>
        </p:txBody>
      </p:sp>
      <p:sp>
        <p:nvSpPr>
          <p:cNvPr id="3" name="AutoShape 4">
            <a:hlinkClick r:id="rId3" action="ppaction://hlinksldjump" highlightClick="1"/>
            <a:extLst>
              <a:ext uri="{FF2B5EF4-FFF2-40B4-BE49-F238E27FC236}">
                <a16:creationId xmlns:a16="http://schemas.microsoft.com/office/drawing/2014/main" id="{2227E105-8B04-9B4A-A333-95F718864F7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7D2B0D3B-CA11-43B5-A45C-F93AB17B8D37}"/>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At Your Cervix - $200</a:t>
            </a:r>
          </a:p>
        </p:txBody>
      </p:sp>
      <p:sp>
        <p:nvSpPr>
          <p:cNvPr id="2" name="Content Placeholder 1">
            <a:extLst>
              <a:ext uri="{FF2B5EF4-FFF2-40B4-BE49-F238E27FC236}">
                <a16:creationId xmlns:a16="http://schemas.microsoft.com/office/drawing/2014/main" id="{3F8D47FB-9719-8545-B899-53F4FEEAD0BE}"/>
              </a:ext>
            </a:extLst>
          </p:cNvPr>
          <p:cNvSpPr>
            <a:spLocks noGrp="1"/>
          </p:cNvSpPr>
          <p:nvPr>
            <p:ph sz="half" idx="1"/>
          </p:nvPr>
        </p:nvSpPr>
        <p:spPr>
          <a:xfrm>
            <a:off x="772446" y="1752600"/>
            <a:ext cx="7380953" cy="4495800"/>
          </a:xfrm>
        </p:spPr>
        <p:txBody>
          <a:bodyPr/>
          <a:lstStyle/>
          <a:p>
            <a:pPr algn="ctr"/>
            <a:r>
              <a:rPr lang="en-US" sz="1800">
                <a:effectLst/>
              </a:rPr>
              <a:t>A 36-year-old female identifies as asexual and had her Gardasil vaccine series asks whether she should forgo screening for cervical cancer.</a:t>
            </a:r>
          </a:p>
          <a:p>
            <a:pPr algn="ctr"/>
            <a:r>
              <a:rPr lang="en-US" sz="2400" b="1">
                <a:effectLst/>
              </a:rPr>
              <a:t>This is your recommendation.</a:t>
            </a:r>
          </a:p>
          <a:p>
            <a:pPr algn="ctr"/>
            <a:endParaRPr lang="en-US"/>
          </a:p>
        </p:txBody>
      </p:sp>
      <p:sp>
        <p:nvSpPr>
          <p:cNvPr id="134149" name="Rectangle 5">
            <a:extLst>
              <a:ext uri="{FF2B5EF4-FFF2-40B4-BE49-F238E27FC236}">
                <a16:creationId xmlns:a16="http://schemas.microsoft.com/office/drawing/2014/main" id="{7284651A-CA70-4747-A7C8-F9BABB106F3C}"/>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400">
              <a:effectLst/>
            </a:endParaRPr>
          </a:p>
        </p:txBody>
      </p:sp>
      <p:sp>
        <p:nvSpPr>
          <p:cNvPr id="3" name="AutoShape 4">
            <a:hlinkClick r:id="rId3" action="ppaction://hlinksldjump" highlightClick="1"/>
            <a:extLst>
              <a:ext uri="{FF2B5EF4-FFF2-40B4-BE49-F238E27FC236}">
                <a16:creationId xmlns:a16="http://schemas.microsoft.com/office/drawing/2014/main" id="{12323B1A-827B-D979-77AB-4F226AA9262D}"/>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704B-7C64-D749-BD5C-ACB44F0E38E6}"/>
              </a:ext>
            </a:extLst>
          </p:cNvPr>
          <p:cNvSpPr>
            <a:spLocks noGrp="1"/>
          </p:cNvSpPr>
          <p:nvPr>
            <p:ph type="title"/>
          </p:nvPr>
        </p:nvSpPr>
        <p:spPr/>
        <p:txBody>
          <a:bodyPr/>
          <a:lstStyle/>
          <a:p>
            <a:pPr algn="ctr"/>
            <a:r>
              <a:rPr lang="en-US" sz="2400" b="1"/>
              <a:t>60-69 years old</a:t>
            </a:r>
          </a:p>
        </p:txBody>
      </p:sp>
      <p:sp>
        <p:nvSpPr>
          <p:cNvPr id="6" name="AutoShape 4">
            <a:hlinkClick r:id="rId2" action="ppaction://hlinksldjump" highlightClick="1"/>
            <a:extLst>
              <a:ext uri="{FF2B5EF4-FFF2-40B4-BE49-F238E27FC236}">
                <a16:creationId xmlns:a16="http://schemas.microsoft.com/office/drawing/2014/main" id="{6DE7433C-0D53-CD42-AC71-9C88E430646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10" name="Content Placeholder 9" descr="Table&#10;&#10;Description automatically generated">
            <a:extLst>
              <a:ext uri="{FF2B5EF4-FFF2-40B4-BE49-F238E27FC236}">
                <a16:creationId xmlns:a16="http://schemas.microsoft.com/office/drawing/2014/main" id="{B1B9E32E-FC19-4232-801C-94E91AB81B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700" y="1660632"/>
            <a:ext cx="7848600" cy="4366040"/>
          </a:xfrm>
        </p:spPr>
      </p:pic>
    </p:spTree>
    <p:extLst>
      <p:ext uri="{BB962C8B-B14F-4D97-AF65-F5344CB8AC3E}">
        <p14:creationId xmlns:p14="http://schemas.microsoft.com/office/powerpoint/2010/main" val="313605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97F8BCAE-14C1-4AFA-9CA6-3661E4F4D458}"/>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Breast Friends Forever - $500</a:t>
            </a:r>
          </a:p>
        </p:txBody>
      </p:sp>
      <p:sp>
        <p:nvSpPr>
          <p:cNvPr id="2" name="Content Placeholder 1">
            <a:extLst>
              <a:ext uri="{FF2B5EF4-FFF2-40B4-BE49-F238E27FC236}">
                <a16:creationId xmlns:a16="http://schemas.microsoft.com/office/drawing/2014/main" id="{D7465725-2709-8049-A9B5-85C21124B0EA}"/>
              </a:ext>
            </a:extLst>
          </p:cNvPr>
          <p:cNvSpPr>
            <a:spLocks noGrp="1"/>
          </p:cNvSpPr>
          <p:nvPr>
            <p:ph sz="half" idx="1"/>
          </p:nvPr>
        </p:nvSpPr>
        <p:spPr>
          <a:xfrm>
            <a:off x="457200" y="1600200"/>
            <a:ext cx="8229600" cy="4495800"/>
          </a:xfrm>
        </p:spPr>
        <p:txBody>
          <a:bodyPr/>
          <a:lstStyle/>
          <a:p>
            <a:pPr marL="0" indent="0" algn="ctr">
              <a:buNone/>
            </a:pPr>
            <a:r>
              <a:rPr lang="en-US" sz="1800"/>
              <a:t>There is an American Cancer Society recommendation that is likely to be adopted by the USPSTF soon. </a:t>
            </a:r>
          </a:p>
          <a:p>
            <a:pPr marL="0" indent="0" algn="ctr">
              <a:buNone/>
            </a:pPr>
            <a:endParaRPr lang="en-US" sz="2400"/>
          </a:p>
          <a:p>
            <a:pPr marL="0" indent="0" algn="ctr">
              <a:buNone/>
            </a:pPr>
            <a:r>
              <a:rPr lang="en-US" sz="1800"/>
              <a:t>It recommends this mode of screening for patients at high risk of breast cancer.</a:t>
            </a:r>
          </a:p>
        </p:txBody>
      </p:sp>
      <p:sp>
        <p:nvSpPr>
          <p:cNvPr id="172037" name="Rectangle 5">
            <a:extLst>
              <a:ext uri="{FF2B5EF4-FFF2-40B4-BE49-F238E27FC236}">
                <a16:creationId xmlns:a16="http://schemas.microsoft.com/office/drawing/2014/main" id="{D3B9ACF1-9289-4692-B9B2-CA770F96FDD2}"/>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1600">
              <a:effectLst/>
            </a:endParaRPr>
          </a:p>
        </p:txBody>
      </p:sp>
      <p:sp>
        <p:nvSpPr>
          <p:cNvPr id="3" name="AutoShape 4">
            <a:hlinkClick r:id="rId3" action="ppaction://hlinksldjump" highlightClick="1"/>
            <a:extLst>
              <a:ext uri="{FF2B5EF4-FFF2-40B4-BE49-F238E27FC236}">
                <a16:creationId xmlns:a16="http://schemas.microsoft.com/office/drawing/2014/main" id="{B410C59C-CFB5-9823-33FE-9F01F2FD62D7}"/>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29A2-0B96-2D48-BE46-F31CDF556126}"/>
              </a:ext>
            </a:extLst>
          </p:cNvPr>
          <p:cNvSpPr>
            <a:spLocks noGrp="1"/>
          </p:cNvSpPr>
          <p:nvPr>
            <p:ph type="title"/>
          </p:nvPr>
        </p:nvSpPr>
        <p:spPr/>
        <p:txBody>
          <a:bodyPr/>
          <a:lstStyle/>
          <a:p>
            <a:pPr algn="ctr"/>
            <a:r>
              <a:rPr lang="en-US" sz="2400" b="1" err="1"/>
              <a:t>Mammo</a:t>
            </a:r>
            <a:r>
              <a:rPr lang="en-US" sz="2400" b="1"/>
              <a:t> + MRI </a:t>
            </a:r>
            <a:br>
              <a:rPr lang="en-US"/>
            </a:br>
            <a:r>
              <a:rPr lang="en-US" sz="2400" b="1"/>
              <a:t>(</a:t>
            </a:r>
            <a:r>
              <a:rPr lang="en-US" sz="2400" b="1" err="1"/>
              <a:t>qYear</a:t>
            </a:r>
            <a:r>
              <a:rPr lang="en-US" sz="2400" b="1"/>
              <a:t> starting at age 30)</a:t>
            </a:r>
          </a:p>
        </p:txBody>
      </p:sp>
      <p:sp>
        <p:nvSpPr>
          <p:cNvPr id="3" name="Content Placeholder 2">
            <a:extLst>
              <a:ext uri="{FF2B5EF4-FFF2-40B4-BE49-F238E27FC236}">
                <a16:creationId xmlns:a16="http://schemas.microsoft.com/office/drawing/2014/main" id="{590D4FF1-4D05-E644-A99A-A8175C592168}"/>
              </a:ext>
            </a:extLst>
          </p:cNvPr>
          <p:cNvSpPr>
            <a:spLocks noGrp="1"/>
          </p:cNvSpPr>
          <p:nvPr>
            <p:ph sz="half" idx="1"/>
          </p:nvPr>
        </p:nvSpPr>
        <p:spPr>
          <a:xfrm>
            <a:off x="457200" y="1758696"/>
            <a:ext cx="7772400" cy="3962400"/>
          </a:xfrm>
        </p:spPr>
        <p:txBody>
          <a:bodyPr/>
          <a:lstStyle/>
          <a:p>
            <a:pPr marL="0" indent="0" algn="ctr">
              <a:buNone/>
            </a:pPr>
            <a:r>
              <a:rPr lang="en-US" sz="1800" b="1" dirty="0"/>
              <a:t>High-risk defined as those that</a:t>
            </a:r>
          </a:p>
          <a:p>
            <a:pPr algn="ctr"/>
            <a:r>
              <a:rPr lang="en-US" sz="1800" b="1" dirty="0"/>
              <a:t>Have a lifetime risk of breast cancer of about 20% to 25% or greater</a:t>
            </a:r>
          </a:p>
          <a:p>
            <a:pPr algn="ctr"/>
            <a:r>
              <a:rPr lang="en-US" sz="1800" b="1" dirty="0"/>
              <a:t>Have a known BRCA1 or BRCA2 gene mutation</a:t>
            </a:r>
          </a:p>
          <a:p>
            <a:pPr algn="ctr"/>
            <a:r>
              <a:rPr lang="en-US" sz="1800" dirty="0"/>
              <a:t>Have a first-degree relative (parent, brother, sister, or child) with a BRCA1 or BRCA2 gene mutation, and have not had genetic testing themselves</a:t>
            </a:r>
          </a:p>
          <a:p>
            <a:pPr algn="ctr"/>
            <a:r>
              <a:rPr lang="en-US" sz="1800" dirty="0"/>
              <a:t>Had radiation therapy to the chest when they were between the ages of 10 and 30 years</a:t>
            </a:r>
          </a:p>
          <a:p>
            <a:pPr algn="ctr"/>
            <a:r>
              <a:rPr lang="en-US" sz="1800" b="1" dirty="0"/>
              <a:t>Have Li-Fraumeni syndrome, Cowden syndrome, or Bannayan-Riley-Ruvalcaba syndrome, or have first-degree relatives with one of these syndromes</a:t>
            </a:r>
          </a:p>
          <a:p>
            <a:pPr algn="ctr"/>
            <a:r>
              <a:rPr lang="en-US" sz="1800" dirty="0"/>
              <a:t>Women who are at high risk: breast MRI and a mammogram every year, typically starting at age 30</a:t>
            </a:r>
          </a:p>
        </p:txBody>
      </p:sp>
      <p:sp>
        <p:nvSpPr>
          <p:cNvPr id="6" name="AutoShape 4">
            <a:hlinkClick r:id="rId3" action="ppaction://hlinksldjump" highlightClick="1"/>
            <a:extLst>
              <a:ext uri="{FF2B5EF4-FFF2-40B4-BE49-F238E27FC236}">
                <a16:creationId xmlns:a16="http://schemas.microsoft.com/office/drawing/2014/main" id="{420750ED-6512-0749-A58E-DAD74F48DA7E}"/>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1860069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F37B74AD-558F-495C-A954-1F7F8DEC47BC}"/>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To Pee or Not to Pee - $100</a:t>
            </a:r>
          </a:p>
        </p:txBody>
      </p:sp>
      <p:sp>
        <p:nvSpPr>
          <p:cNvPr id="2" name="Content Placeholder 1">
            <a:extLst>
              <a:ext uri="{FF2B5EF4-FFF2-40B4-BE49-F238E27FC236}">
                <a16:creationId xmlns:a16="http://schemas.microsoft.com/office/drawing/2014/main" id="{FAC41340-B21C-C442-9429-BFF0E2FD52CC}"/>
              </a:ext>
            </a:extLst>
          </p:cNvPr>
          <p:cNvSpPr>
            <a:spLocks noGrp="1"/>
          </p:cNvSpPr>
          <p:nvPr>
            <p:ph sz="half" idx="1"/>
          </p:nvPr>
        </p:nvSpPr>
        <p:spPr/>
        <p:txBody>
          <a:bodyPr/>
          <a:lstStyle/>
          <a:p>
            <a:pPr marL="0" indent="0" algn="ctr">
              <a:buNone/>
            </a:pPr>
            <a:endParaRPr lang="en-US" sz="1800"/>
          </a:p>
          <a:p>
            <a:pPr marL="0" indent="0" algn="ctr">
              <a:buNone/>
            </a:pPr>
            <a:endParaRPr lang="en-US" sz="1800"/>
          </a:p>
        </p:txBody>
      </p:sp>
      <p:sp>
        <p:nvSpPr>
          <p:cNvPr id="174085" name="Rectangle 5">
            <a:extLst>
              <a:ext uri="{FF2B5EF4-FFF2-40B4-BE49-F238E27FC236}">
                <a16:creationId xmlns:a16="http://schemas.microsoft.com/office/drawing/2014/main" id="{FB67FF98-FF6C-45F1-B6DE-9331D8B29FD3}"/>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400">
              <a:effectLst/>
            </a:endParaRPr>
          </a:p>
        </p:txBody>
      </p:sp>
      <p:sp>
        <p:nvSpPr>
          <p:cNvPr id="4" name="TextBox 3">
            <a:extLst>
              <a:ext uri="{FF2B5EF4-FFF2-40B4-BE49-F238E27FC236}">
                <a16:creationId xmlns:a16="http://schemas.microsoft.com/office/drawing/2014/main" id="{4891A553-D486-FB44-8D96-215A80064848}"/>
              </a:ext>
            </a:extLst>
          </p:cNvPr>
          <p:cNvSpPr txBox="1"/>
          <p:nvPr/>
        </p:nvSpPr>
        <p:spPr>
          <a:xfrm>
            <a:off x="685800" y="1600200"/>
            <a:ext cx="7543800" cy="830997"/>
          </a:xfrm>
          <a:prstGeom prst="rect">
            <a:avLst/>
          </a:prstGeom>
          <a:noFill/>
        </p:spPr>
        <p:txBody>
          <a:bodyPr wrap="square" rtlCol="0">
            <a:spAutoFit/>
          </a:bodyPr>
          <a:lstStyle/>
          <a:p>
            <a:pPr algn="ctr"/>
            <a:r>
              <a:rPr lang="en-US" sz="2400" b="1"/>
              <a:t>This is the age to begin discussing PSA screening with patients.</a:t>
            </a:r>
          </a:p>
        </p:txBody>
      </p:sp>
      <p:sp>
        <p:nvSpPr>
          <p:cNvPr id="3" name="AutoShape 4">
            <a:hlinkClick r:id="rId3" action="ppaction://hlinksldjump" highlightClick="1"/>
            <a:extLst>
              <a:ext uri="{FF2B5EF4-FFF2-40B4-BE49-F238E27FC236}">
                <a16:creationId xmlns:a16="http://schemas.microsoft.com/office/drawing/2014/main" id="{FBABEFB5-649A-430C-5DEA-B62E2EBA6647}"/>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DB9B-EA44-B74A-BF9B-647B2A661714}"/>
              </a:ext>
            </a:extLst>
          </p:cNvPr>
          <p:cNvSpPr>
            <a:spLocks noGrp="1"/>
          </p:cNvSpPr>
          <p:nvPr>
            <p:ph type="title"/>
          </p:nvPr>
        </p:nvSpPr>
        <p:spPr/>
        <p:txBody>
          <a:bodyPr/>
          <a:lstStyle/>
          <a:p>
            <a:pPr algn="ctr"/>
            <a:r>
              <a:rPr lang="en-US" sz="2400" b="1"/>
              <a:t>Age 55</a:t>
            </a:r>
          </a:p>
        </p:txBody>
      </p:sp>
      <p:sp>
        <p:nvSpPr>
          <p:cNvPr id="5" name="AutoShape 4">
            <a:hlinkClick r:id="rId2" action="ppaction://hlinksldjump" highlightClick="1"/>
            <a:extLst>
              <a:ext uri="{FF2B5EF4-FFF2-40B4-BE49-F238E27FC236}">
                <a16:creationId xmlns:a16="http://schemas.microsoft.com/office/drawing/2014/main" id="{FBC1162C-3585-6B46-925A-31F09E282473}"/>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9" name="Picture 8" descr="Text&#10;&#10;Description automatically generated">
            <a:extLst>
              <a:ext uri="{FF2B5EF4-FFF2-40B4-BE49-F238E27FC236}">
                <a16:creationId xmlns:a16="http://schemas.microsoft.com/office/drawing/2014/main" id="{49C3BA28-68AA-48D9-B4AF-69783FE2B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8208336" cy="3268134"/>
          </a:xfrm>
          <a:prstGeom prst="rect">
            <a:avLst/>
          </a:prstGeom>
        </p:spPr>
      </p:pic>
      <p:sp>
        <p:nvSpPr>
          <p:cNvPr id="10" name="Rectangle 9">
            <a:extLst>
              <a:ext uri="{FF2B5EF4-FFF2-40B4-BE49-F238E27FC236}">
                <a16:creationId xmlns:a16="http://schemas.microsoft.com/office/drawing/2014/main" id="{DF169A1E-2E42-4AA2-9F9B-4716FD55CD38}"/>
              </a:ext>
            </a:extLst>
          </p:cNvPr>
          <p:cNvSpPr/>
          <p:nvPr/>
        </p:nvSpPr>
        <p:spPr>
          <a:xfrm>
            <a:off x="478464" y="4516056"/>
            <a:ext cx="8208336" cy="81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DEAAD9-207A-48B0-867F-D41977E85100}"/>
              </a:ext>
            </a:extLst>
          </p:cNvPr>
          <p:cNvSpPr/>
          <p:nvPr/>
        </p:nvSpPr>
        <p:spPr>
          <a:xfrm>
            <a:off x="762000" y="2610249"/>
            <a:ext cx="331764" cy="132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3C1003-8BED-43F9-A79B-68D81B561ECE}"/>
              </a:ext>
            </a:extLst>
          </p:cNvPr>
          <p:cNvSpPr/>
          <p:nvPr/>
        </p:nvSpPr>
        <p:spPr>
          <a:xfrm>
            <a:off x="2590800" y="2341943"/>
            <a:ext cx="331764" cy="268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31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FD394103-3CAD-43ED-8552-2EAECDEDA309}"/>
              </a:ext>
            </a:extLst>
          </p:cNvPr>
          <p:cNvSpPr>
            <a:spLocks noGrp="1" noChangeArrowheads="1"/>
          </p:cNvSpPr>
          <p:nvPr>
            <p:ph type="title"/>
          </p:nvPr>
        </p:nvSpPr>
        <p:spPr/>
        <p:txBody>
          <a:bodyPr/>
          <a:lstStyle/>
          <a:p>
            <a:pPr algn="ctr">
              <a:defRPr/>
            </a:pPr>
            <a:r>
              <a:rPr lang="en-US" sz="2400" b="1">
                <a:effectLst>
                  <a:outerShdw blurRad="38100" dist="38100" dir="2700000" algn="tl">
                    <a:srgbClr val="000000"/>
                  </a:outerShdw>
                </a:effectLst>
                <a:ea typeface="+mj-lt"/>
                <a:cs typeface="+mj-lt"/>
              </a:rPr>
              <a:t>To Pee or Not to Pee </a:t>
            </a:r>
            <a:r>
              <a:rPr lang="en-US" altLang="en-US" sz="2400" b="1">
                <a:effectLst>
                  <a:outerShdw blurRad="38100" dist="38100" dir="2700000" algn="tl">
                    <a:srgbClr val="000000"/>
                  </a:outerShdw>
                </a:effectLst>
              </a:rPr>
              <a:t>- $200</a:t>
            </a:r>
            <a:endParaRPr lang="en-US"/>
          </a:p>
        </p:txBody>
      </p:sp>
      <p:sp>
        <p:nvSpPr>
          <p:cNvPr id="12" name="TextBox 11">
            <a:extLst>
              <a:ext uri="{FF2B5EF4-FFF2-40B4-BE49-F238E27FC236}">
                <a16:creationId xmlns:a16="http://schemas.microsoft.com/office/drawing/2014/main" id="{999A0FE9-5B1B-B44C-9307-F0E9D6D54592}"/>
              </a:ext>
            </a:extLst>
          </p:cNvPr>
          <p:cNvSpPr txBox="1"/>
          <p:nvPr/>
        </p:nvSpPr>
        <p:spPr>
          <a:xfrm>
            <a:off x="457200" y="1432362"/>
            <a:ext cx="8229600" cy="1077218"/>
          </a:xfrm>
          <a:prstGeom prst="rect">
            <a:avLst/>
          </a:prstGeom>
          <a:noFill/>
        </p:spPr>
        <p:txBody>
          <a:bodyPr wrap="square">
            <a:spAutoFit/>
          </a:bodyPr>
          <a:lstStyle/>
          <a:p>
            <a:pPr marL="0" indent="0" algn="ctr">
              <a:buNone/>
            </a:pPr>
            <a:r>
              <a:rPr lang="en-US" sz="2400" b="1"/>
              <a:t>This is the age after which the USPSTF recommends against PSA-based screening.</a:t>
            </a:r>
          </a:p>
        </p:txBody>
      </p:sp>
      <p:pic>
        <p:nvPicPr>
          <p:cNvPr id="2050" name="Picture 2" descr="Toddler's Old Man Costume">
            <a:extLst>
              <a:ext uri="{FF2B5EF4-FFF2-40B4-BE49-F238E27FC236}">
                <a16:creationId xmlns:a16="http://schemas.microsoft.com/office/drawing/2014/main" id="{2DAD801D-BD1F-4881-953F-50ADBFA6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182" y="3135312"/>
            <a:ext cx="2413635" cy="34480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a:hlinkClick r:id="rId4" action="ppaction://hlinksldjump" highlightClick="1"/>
            <a:extLst>
              <a:ext uri="{FF2B5EF4-FFF2-40B4-BE49-F238E27FC236}">
                <a16:creationId xmlns:a16="http://schemas.microsoft.com/office/drawing/2014/main" id="{1B7AC347-5B21-2FA2-D1AD-C91928EEAEF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66BF-DB4E-9B43-8747-686C33E8A2CE}"/>
              </a:ext>
            </a:extLst>
          </p:cNvPr>
          <p:cNvSpPr>
            <a:spLocks noGrp="1"/>
          </p:cNvSpPr>
          <p:nvPr>
            <p:ph type="title"/>
          </p:nvPr>
        </p:nvSpPr>
        <p:spPr/>
        <p:txBody>
          <a:bodyPr/>
          <a:lstStyle/>
          <a:p>
            <a:pPr algn="ctr"/>
            <a:r>
              <a:rPr lang="en-US" sz="2400" b="1"/>
              <a:t>Age 70</a:t>
            </a:r>
            <a:endParaRPr lang="en-US" sz="3600"/>
          </a:p>
        </p:txBody>
      </p:sp>
      <p:sp>
        <p:nvSpPr>
          <p:cNvPr id="6" name="AutoShape 4">
            <a:hlinkClick r:id="rId2" action="ppaction://hlinksldjump" highlightClick="1"/>
            <a:extLst>
              <a:ext uri="{FF2B5EF4-FFF2-40B4-BE49-F238E27FC236}">
                <a16:creationId xmlns:a16="http://schemas.microsoft.com/office/drawing/2014/main" id="{4D5C16AD-64CB-5742-A3C7-554A001740C8}"/>
              </a:ext>
            </a:extLst>
          </p:cNvPr>
          <p:cNvSpPr>
            <a:spLocks noChangeArrowheads="1"/>
          </p:cNvSpPr>
          <p:nvPr/>
        </p:nvSpPr>
        <p:spPr bwMode="auto">
          <a:xfrm>
            <a:off x="8382000" y="6297513"/>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10" name="Picture 9" descr="Text&#10;&#10;Description automatically generated">
            <a:extLst>
              <a:ext uri="{FF2B5EF4-FFF2-40B4-BE49-F238E27FC236}">
                <a16:creationId xmlns:a16="http://schemas.microsoft.com/office/drawing/2014/main" id="{D9B7C5BE-74AA-4F70-8DD6-B2C3E5A6A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8208336" cy="3268134"/>
          </a:xfrm>
          <a:prstGeom prst="rect">
            <a:avLst/>
          </a:prstGeom>
        </p:spPr>
      </p:pic>
      <p:sp>
        <p:nvSpPr>
          <p:cNvPr id="11" name="Rectangle 10">
            <a:extLst>
              <a:ext uri="{FF2B5EF4-FFF2-40B4-BE49-F238E27FC236}">
                <a16:creationId xmlns:a16="http://schemas.microsoft.com/office/drawing/2014/main" id="{CDDCA77C-233F-4888-9879-AEBDC7332227}"/>
              </a:ext>
            </a:extLst>
          </p:cNvPr>
          <p:cNvSpPr/>
          <p:nvPr/>
        </p:nvSpPr>
        <p:spPr>
          <a:xfrm>
            <a:off x="457200" y="2362200"/>
            <a:ext cx="8208336"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47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986FAEFF-2B17-4583-BBCB-887CFC4EEC9D}"/>
              </a:ext>
            </a:extLst>
          </p:cNvPr>
          <p:cNvSpPr>
            <a:spLocks noGrp="1" noChangeArrowheads="1"/>
          </p:cNvSpPr>
          <p:nvPr>
            <p:ph type="title"/>
          </p:nvPr>
        </p:nvSpPr>
        <p:spPr/>
        <p:txBody>
          <a:bodyPr/>
          <a:lstStyle/>
          <a:p>
            <a:pPr algn="ctr">
              <a:defRPr/>
            </a:pPr>
            <a:r>
              <a:rPr lang="en-US" sz="2400" b="1">
                <a:effectLst>
                  <a:outerShdw blurRad="38100" dist="38100" dir="2700000" algn="tl">
                    <a:srgbClr val="000000"/>
                  </a:outerShdw>
                </a:effectLst>
                <a:ea typeface="+mj-lt"/>
                <a:cs typeface="+mj-lt"/>
              </a:rPr>
              <a:t>To Pee or Not to Pee </a:t>
            </a:r>
            <a:r>
              <a:rPr lang="en-US" altLang="en-US" sz="2400" b="1">
                <a:effectLst>
                  <a:outerShdw blurRad="38100" dist="38100" dir="2700000" algn="tl">
                    <a:srgbClr val="000000"/>
                  </a:outerShdw>
                </a:effectLst>
              </a:rPr>
              <a:t>- $300</a:t>
            </a:r>
            <a:endParaRPr lang="en-US"/>
          </a:p>
        </p:txBody>
      </p:sp>
      <p:sp>
        <p:nvSpPr>
          <p:cNvPr id="2" name="Content Placeholder 1">
            <a:extLst>
              <a:ext uri="{FF2B5EF4-FFF2-40B4-BE49-F238E27FC236}">
                <a16:creationId xmlns:a16="http://schemas.microsoft.com/office/drawing/2014/main" id="{F0A77452-5D71-4A44-99FB-BAFBE48687BD}"/>
              </a:ext>
            </a:extLst>
          </p:cNvPr>
          <p:cNvSpPr>
            <a:spLocks noGrp="1"/>
          </p:cNvSpPr>
          <p:nvPr>
            <p:ph sz="half" idx="1"/>
          </p:nvPr>
        </p:nvSpPr>
        <p:spPr>
          <a:xfrm>
            <a:off x="457200" y="1600200"/>
            <a:ext cx="8229600" cy="4495800"/>
          </a:xfrm>
        </p:spPr>
        <p:txBody>
          <a:bodyPr/>
          <a:lstStyle/>
          <a:p>
            <a:pPr algn="ctr"/>
            <a:r>
              <a:rPr lang="en-US" sz="2400" b="1"/>
              <a:t>This is the number needed to screen using PSA to save 1 life.</a:t>
            </a:r>
          </a:p>
        </p:txBody>
      </p:sp>
      <p:sp>
        <p:nvSpPr>
          <p:cNvPr id="175109" name="Rectangle 5">
            <a:extLst>
              <a:ext uri="{FF2B5EF4-FFF2-40B4-BE49-F238E27FC236}">
                <a16:creationId xmlns:a16="http://schemas.microsoft.com/office/drawing/2014/main" id="{17B016DF-AC60-423A-A669-60DE1BB2A949}"/>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2400">
              <a:effectLst/>
            </a:endParaRPr>
          </a:p>
        </p:txBody>
      </p:sp>
      <p:sp>
        <p:nvSpPr>
          <p:cNvPr id="3" name="AutoShape 4">
            <a:hlinkClick r:id="rId3" action="ppaction://hlinksldjump" highlightClick="1"/>
            <a:extLst>
              <a:ext uri="{FF2B5EF4-FFF2-40B4-BE49-F238E27FC236}">
                <a16:creationId xmlns:a16="http://schemas.microsoft.com/office/drawing/2014/main" id="{2AE9CCB2-9512-B9C8-98F0-B3F24D14FC02}"/>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4F5C-0304-0341-B498-12CD5B0C669D}"/>
              </a:ext>
            </a:extLst>
          </p:cNvPr>
          <p:cNvSpPr>
            <a:spLocks noGrp="1"/>
          </p:cNvSpPr>
          <p:nvPr>
            <p:ph type="title"/>
          </p:nvPr>
        </p:nvSpPr>
        <p:spPr/>
        <p:txBody>
          <a:bodyPr/>
          <a:lstStyle/>
          <a:p>
            <a:pPr algn="ctr"/>
            <a:r>
              <a:rPr lang="en-US" sz="2400" b="1"/>
              <a:t>1000</a:t>
            </a:r>
          </a:p>
        </p:txBody>
      </p:sp>
      <p:sp>
        <p:nvSpPr>
          <p:cNvPr id="5" name="AutoShape 4">
            <a:hlinkClick r:id="rId2" action="ppaction://hlinksldjump" highlightClick="1"/>
            <a:extLst>
              <a:ext uri="{FF2B5EF4-FFF2-40B4-BE49-F238E27FC236}">
                <a16:creationId xmlns:a16="http://schemas.microsoft.com/office/drawing/2014/main" id="{136B7CA8-D991-0E47-8ADF-C54DBC82993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8" name="Content Placeholder 7">
            <a:extLst>
              <a:ext uri="{FF2B5EF4-FFF2-40B4-BE49-F238E27FC236}">
                <a16:creationId xmlns:a16="http://schemas.microsoft.com/office/drawing/2014/main" id="{307AB123-DAE5-494A-A7B5-5D267C826A43}"/>
              </a:ext>
            </a:extLst>
          </p:cNvPr>
          <p:cNvSpPr>
            <a:spLocks noGrp="1"/>
          </p:cNvSpPr>
          <p:nvPr>
            <p:ph sz="half" idx="2"/>
          </p:nvPr>
        </p:nvSpPr>
        <p:spPr>
          <a:xfrm>
            <a:off x="457200" y="1600200"/>
            <a:ext cx="8229600" cy="4495800"/>
          </a:xfrm>
        </p:spPr>
        <p:txBody>
          <a:bodyPr/>
          <a:lstStyle/>
          <a:p>
            <a:pPr algn="ctr"/>
            <a:r>
              <a:rPr lang="en-US" sz="1800" b="0" i="0">
                <a:solidFill>
                  <a:srgbClr val="181D23"/>
                </a:solidFill>
                <a:effectLst/>
                <a:latin typeface="Open Sans" panose="020B0606030504020204" pitchFamily="34" charset="0"/>
              </a:rPr>
              <a:t>Benefits of screening for men (in the recommended age range) include prevention of one prostate cancer–related death for every 1000 men screened for 10 years (NNS, 1000).</a:t>
            </a:r>
            <a:endParaRPr lang="en-US"/>
          </a:p>
        </p:txBody>
      </p:sp>
    </p:spTree>
    <p:extLst>
      <p:ext uri="{BB962C8B-B14F-4D97-AF65-F5344CB8AC3E}">
        <p14:creationId xmlns:p14="http://schemas.microsoft.com/office/powerpoint/2010/main" val="420062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F193DD3-855B-495F-8C05-62B91170E03E}"/>
              </a:ext>
            </a:extLst>
          </p:cNvPr>
          <p:cNvSpPr>
            <a:spLocks noGrp="1" noChangeArrowheads="1"/>
          </p:cNvSpPr>
          <p:nvPr>
            <p:ph type="title"/>
          </p:nvPr>
        </p:nvSpPr>
        <p:spPr>
          <a:xfrm>
            <a:off x="457200" y="152400"/>
            <a:ext cx="8229600" cy="1143000"/>
          </a:xfrm>
        </p:spPr>
        <p:txBody>
          <a:bodyPr/>
          <a:lstStyle/>
          <a:p>
            <a:pPr algn="ctr">
              <a:defRPr/>
            </a:pPr>
            <a:r>
              <a:rPr lang="en-US" sz="2400" b="1">
                <a:effectLst>
                  <a:outerShdw blurRad="38100" dist="38100" dir="2700000" algn="tl">
                    <a:srgbClr val="000000"/>
                  </a:outerShdw>
                </a:effectLst>
                <a:ea typeface="+mj-lt"/>
                <a:cs typeface="+mj-lt"/>
              </a:rPr>
              <a:t>To Pee or Not to Pee </a:t>
            </a:r>
            <a:r>
              <a:rPr lang="en-US" altLang="en-US" sz="2400" b="1">
                <a:effectLst>
                  <a:outerShdw blurRad="38100" dist="38100" dir="2700000" algn="tl">
                    <a:srgbClr val="000000"/>
                  </a:outerShdw>
                </a:effectLst>
              </a:rPr>
              <a:t>- $400</a:t>
            </a:r>
            <a:endParaRPr lang="en-US"/>
          </a:p>
        </p:txBody>
      </p:sp>
      <p:sp>
        <p:nvSpPr>
          <p:cNvPr id="176133" name="Rectangle 5">
            <a:extLst>
              <a:ext uri="{FF2B5EF4-FFF2-40B4-BE49-F238E27FC236}">
                <a16:creationId xmlns:a16="http://schemas.microsoft.com/office/drawing/2014/main" id="{E6DE4B4E-840E-4BA6-B5A7-8248005DFD9D}"/>
              </a:ext>
            </a:extLst>
          </p:cNvPr>
          <p:cNvSpPr>
            <a:spLocks noChangeArrowheads="1"/>
          </p:cNvSpPr>
          <p:nvPr/>
        </p:nvSpPr>
        <p:spPr bwMode="auto">
          <a:xfrm>
            <a:off x="457200" y="1219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514350" indent="-514350" algn="ctr" eaLnBrk="1" hangingPunct="1">
              <a:buFont typeface="+mj-lt"/>
              <a:buAutoNum type="alphaUcPeriod"/>
              <a:defRPr/>
            </a:pPr>
            <a:endParaRPr lang="en-US" altLang="en-US" sz="2400"/>
          </a:p>
        </p:txBody>
      </p:sp>
      <p:sp>
        <p:nvSpPr>
          <p:cNvPr id="6" name="TextBox 5">
            <a:extLst>
              <a:ext uri="{FF2B5EF4-FFF2-40B4-BE49-F238E27FC236}">
                <a16:creationId xmlns:a16="http://schemas.microsoft.com/office/drawing/2014/main" id="{69E43FDD-413E-FF4C-B56E-8B0B691BB713}"/>
              </a:ext>
            </a:extLst>
          </p:cNvPr>
          <p:cNvSpPr txBox="1"/>
          <p:nvPr/>
        </p:nvSpPr>
        <p:spPr>
          <a:xfrm>
            <a:off x="457200" y="1600200"/>
            <a:ext cx="8229600" cy="954107"/>
          </a:xfrm>
          <a:prstGeom prst="rect">
            <a:avLst/>
          </a:prstGeom>
          <a:noFill/>
        </p:spPr>
        <p:txBody>
          <a:bodyPr wrap="square" rtlCol="0">
            <a:spAutoFit/>
          </a:bodyPr>
          <a:lstStyle/>
          <a:p>
            <a:pPr algn="ctr"/>
            <a:r>
              <a:rPr lang="en-US" sz="1800"/>
              <a:t>This is the PSA concentration that most societies use as the cutoff to consider “abnormal.”</a:t>
            </a:r>
          </a:p>
        </p:txBody>
      </p:sp>
      <p:sp>
        <p:nvSpPr>
          <p:cNvPr id="2" name="AutoShape 4">
            <a:hlinkClick r:id="rId3" action="ppaction://hlinksldjump" highlightClick="1"/>
            <a:extLst>
              <a:ext uri="{FF2B5EF4-FFF2-40B4-BE49-F238E27FC236}">
                <a16:creationId xmlns:a16="http://schemas.microsoft.com/office/drawing/2014/main" id="{7F614F33-18A9-D754-26AE-31457E8CA4F7}"/>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3235-47CD-A643-9A6D-F951E101DD4C}"/>
              </a:ext>
            </a:extLst>
          </p:cNvPr>
          <p:cNvSpPr>
            <a:spLocks noGrp="1"/>
          </p:cNvSpPr>
          <p:nvPr>
            <p:ph type="title"/>
          </p:nvPr>
        </p:nvSpPr>
        <p:spPr>
          <a:xfrm>
            <a:off x="457200" y="685800"/>
            <a:ext cx="8229600" cy="1143000"/>
          </a:xfrm>
        </p:spPr>
        <p:txBody>
          <a:bodyPr/>
          <a:lstStyle/>
          <a:p>
            <a:pPr algn="ctr"/>
            <a:r>
              <a:rPr lang="en-US" sz="2400" b="1"/>
              <a:t>Yes, pap still indicated.</a:t>
            </a:r>
            <a:br>
              <a:rPr lang="en-US"/>
            </a:br>
            <a:r>
              <a:rPr lang="en-US" sz="2400" b="1"/>
              <a:t>Who should be screened for cervical cancer?</a:t>
            </a:r>
          </a:p>
        </p:txBody>
      </p:sp>
      <p:sp>
        <p:nvSpPr>
          <p:cNvPr id="3" name="Content Placeholder 2">
            <a:extLst>
              <a:ext uri="{FF2B5EF4-FFF2-40B4-BE49-F238E27FC236}">
                <a16:creationId xmlns:a16="http://schemas.microsoft.com/office/drawing/2014/main" id="{EDBD4550-03F5-5E49-8D11-CBAFAD1E1F0B}"/>
              </a:ext>
            </a:extLst>
          </p:cNvPr>
          <p:cNvSpPr>
            <a:spLocks noGrp="1"/>
          </p:cNvSpPr>
          <p:nvPr>
            <p:ph sz="half" idx="1"/>
          </p:nvPr>
        </p:nvSpPr>
        <p:spPr>
          <a:xfrm>
            <a:off x="571500" y="1981200"/>
            <a:ext cx="8001000" cy="3962400"/>
          </a:xfrm>
        </p:spPr>
        <p:txBody>
          <a:bodyPr/>
          <a:lstStyle/>
          <a:p>
            <a:pPr algn="ctr"/>
            <a:r>
              <a:rPr lang="en-US" sz="2400" b="1"/>
              <a:t>Age-appropriate people with a cervix </a:t>
            </a:r>
          </a:p>
          <a:p>
            <a:pPr algn="ctr"/>
            <a:r>
              <a:rPr lang="en-US" sz="2400" b="1"/>
              <a:t>Transgender men </a:t>
            </a:r>
          </a:p>
          <a:p>
            <a:pPr algn="ctr"/>
            <a:r>
              <a:rPr lang="en-US" sz="2400" b="1"/>
              <a:t>Women who have sex with women </a:t>
            </a:r>
          </a:p>
          <a:p>
            <a:pPr algn="ctr"/>
            <a:r>
              <a:rPr lang="en-US" sz="2400" b="1"/>
              <a:t>Women who have never had sex </a:t>
            </a:r>
          </a:p>
          <a:p>
            <a:pPr algn="ctr"/>
            <a:r>
              <a:rPr lang="en-US" sz="2400" b="1"/>
              <a:t>Women who have had a hysterectomy (if they have their cervix)</a:t>
            </a:r>
          </a:p>
        </p:txBody>
      </p:sp>
      <p:sp>
        <p:nvSpPr>
          <p:cNvPr id="6" name="AutoShape 4">
            <a:hlinkClick r:id="rId2" action="ppaction://hlinksldjump" highlightClick="1"/>
            <a:extLst>
              <a:ext uri="{FF2B5EF4-FFF2-40B4-BE49-F238E27FC236}">
                <a16:creationId xmlns:a16="http://schemas.microsoft.com/office/drawing/2014/main" id="{4F333ADD-7546-AC4B-A8F9-2644936A6794}"/>
              </a:ext>
            </a:extLst>
          </p:cNvPr>
          <p:cNvSpPr>
            <a:spLocks noChangeArrowheads="1"/>
          </p:cNvSpPr>
          <p:nvPr/>
        </p:nvSpPr>
        <p:spPr bwMode="auto">
          <a:xfrm>
            <a:off x="8458200" y="5791200"/>
            <a:ext cx="457200" cy="501217"/>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984969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BA00-D60E-B740-A060-C8771DAAF029}"/>
              </a:ext>
            </a:extLst>
          </p:cNvPr>
          <p:cNvSpPr>
            <a:spLocks noGrp="1"/>
          </p:cNvSpPr>
          <p:nvPr>
            <p:ph type="title"/>
          </p:nvPr>
        </p:nvSpPr>
        <p:spPr/>
        <p:txBody>
          <a:bodyPr/>
          <a:lstStyle/>
          <a:p>
            <a:pPr algn="ctr"/>
            <a:r>
              <a:rPr lang="en-US" sz="2400" b="1"/>
              <a:t>4 mcg/L</a:t>
            </a:r>
          </a:p>
        </p:txBody>
      </p:sp>
      <p:sp>
        <p:nvSpPr>
          <p:cNvPr id="5" name="Content Placeholder 4">
            <a:extLst>
              <a:ext uri="{FF2B5EF4-FFF2-40B4-BE49-F238E27FC236}">
                <a16:creationId xmlns:a16="http://schemas.microsoft.com/office/drawing/2014/main" id="{1ACE007F-76F5-1449-86B4-E4A58AC5EDA6}"/>
              </a:ext>
            </a:extLst>
          </p:cNvPr>
          <p:cNvSpPr>
            <a:spLocks noGrp="1"/>
          </p:cNvSpPr>
          <p:nvPr>
            <p:ph sz="half" idx="1"/>
          </p:nvPr>
        </p:nvSpPr>
        <p:spPr>
          <a:xfrm>
            <a:off x="1847850" y="1752600"/>
            <a:ext cx="5448300" cy="4495800"/>
          </a:xfrm>
        </p:spPr>
        <p:txBody>
          <a:bodyPr/>
          <a:lstStyle/>
          <a:p>
            <a:pPr algn="ctr"/>
            <a:r>
              <a:rPr lang="en-US" sz="2400" b="1" i="0">
                <a:solidFill>
                  <a:srgbClr val="232323"/>
                </a:solidFill>
                <a:effectLst/>
                <a:latin typeface="Noto Sans" panose="020B0502040504020204" pitchFamily="34" charset="0"/>
              </a:rPr>
              <a:t>40 to 49 years – 0 to 2.5 ng/mL</a:t>
            </a:r>
          </a:p>
          <a:p>
            <a:pPr algn="ctr"/>
            <a:r>
              <a:rPr lang="en-US" sz="2400" b="1" i="0">
                <a:solidFill>
                  <a:srgbClr val="232323"/>
                </a:solidFill>
                <a:effectLst/>
                <a:latin typeface="Noto Sans" panose="020B0502040504020204" pitchFamily="34" charset="0"/>
              </a:rPr>
              <a:t>50 to 59 years – 0 to 3.5 ng/mL</a:t>
            </a:r>
          </a:p>
          <a:p>
            <a:pPr algn="ctr"/>
            <a:r>
              <a:rPr lang="en-US" sz="2400" b="1" i="0">
                <a:solidFill>
                  <a:srgbClr val="232323"/>
                </a:solidFill>
                <a:effectLst/>
                <a:latin typeface="Noto Sans" panose="020B0502040504020204" pitchFamily="34" charset="0"/>
              </a:rPr>
              <a:t>60 to 69 years – 0 to 4.5 ng/mL</a:t>
            </a:r>
          </a:p>
          <a:p>
            <a:pPr algn="ctr"/>
            <a:r>
              <a:rPr lang="en-US" sz="2400" b="1" i="0">
                <a:solidFill>
                  <a:srgbClr val="232323"/>
                </a:solidFill>
                <a:effectLst/>
                <a:latin typeface="Noto Sans" panose="020B0502040504020204" pitchFamily="34" charset="0"/>
              </a:rPr>
              <a:t>70 to 79 years – 0 to 6.5 ng/mL</a:t>
            </a:r>
          </a:p>
        </p:txBody>
      </p:sp>
      <p:sp>
        <p:nvSpPr>
          <p:cNvPr id="3" name="TextBox 2">
            <a:extLst>
              <a:ext uri="{FF2B5EF4-FFF2-40B4-BE49-F238E27FC236}">
                <a16:creationId xmlns:a16="http://schemas.microsoft.com/office/drawing/2014/main" id="{AB5AC37F-6C1A-A640-B452-D7CD10E3F1AC}"/>
              </a:ext>
            </a:extLst>
          </p:cNvPr>
          <p:cNvSpPr txBox="1"/>
          <p:nvPr/>
        </p:nvSpPr>
        <p:spPr>
          <a:xfrm>
            <a:off x="800100" y="6150114"/>
            <a:ext cx="7696200" cy="1415772"/>
          </a:xfrm>
          <a:prstGeom prst="rect">
            <a:avLst/>
          </a:prstGeom>
          <a:noFill/>
        </p:spPr>
        <p:txBody>
          <a:bodyPr wrap="square" rtlCol="0">
            <a:spAutoFit/>
          </a:bodyPr>
          <a:lstStyle/>
          <a:p>
            <a:pPr algn="ctr"/>
            <a:r>
              <a:rPr lang="en-US" sz="2400" b="1"/>
              <a:t>Resource: UTD</a:t>
            </a:r>
          </a:p>
          <a:p>
            <a:pPr algn="ctr"/>
            <a:endParaRPr lang="en-US" sz="1600" b="1"/>
          </a:p>
          <a:p>
            <a:pPr algn="ctr"/>
            <a:endParaRPr lang="en-US"/>
          </a:p>
          <a:p>
            <a:pPr algn="ctr"/>
            <a:endParaRPr lang="en-US"/>
          </a:p>
          <a:p>
            <a:pPr algn="ctr"/>
            <a:endParaRPr lang="en-US"/>
          </a:p>
        </p:txBody>
      </p:sp>
      <p:sp>
        <p:nvSpPr>
          <p:cNvPr id="4" name="AutoShape 4">
            <a:hlinkClick r:id="rId2" action="ppaction://hlinksldjump" highlightClick="1"/>
            <a:extLst>
              <a:ext uri="{FF2B5EF4-FFF2-40B4-BE49-F238E27FC236}">
                <a16:creationId xmlns:a16="http://schemas.microsoft.com/office/drawing/2014/main" id="{2C664612-B585-A440-83B7-0BDB0A9EDBD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1383256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31B2BF1C-439A-4650-B62E-7FC40ECF35C7}"/>
              </a:ext>
            </a:extLst>
          </p:cNvPr>
          <p:cNvSpPr>
            <a:spLocks noGrp="1" noChangeArrowheads="1"/>
          </p:cNvSpPr>
          <p:nvPr>
            <p:ph type="title"/>
          </p:nvPr>
        </p:nvSpPr>
        <p:spPr/>
        <p:txBody>
          <a:bodyPr/>
          <a:lstStyle/>
          <a:p>
            <a:pPr algn="ctr">
              <a:defRPr/>
            </a:pPr>
            <a:r>
              <a:rPr lang="en-US" sz="2400" b="1">
                <a:effectLst>
                  <a:outerShdw blurRad="38100" dist="38100" dir="2700000" algn="tl">
                    <a:srgbClr val="000000"/>
                  </a:outerShdw>
                </a:effectLst>
                <a:ea typeface="+mj-lt"/>
                <a:cs typeface="+mj-lt"/>
              </a:rPr>
              <a:t>To Pee or Not to Pee </a:t>
            </a:r>
            <a:r>
              <a:rPr lang="en-US" altLang="en-US" sz="2400" b="1">
                <a:effectLst>
                  <a:outerShdw blurRad="38100" dist="38100" dir="2700000" algn="tl">
                    <a:srgbClr val="000000"/>
                  </a:outerShdw>
                </a:effectLst>
              </a:rPr>
              <a:t>- $500</a:t>
            </a:r>
            <a:endParaRPr lang="en-US"/>
          </a:p>
        </p:txBody>
      </p:sp>
      <p:sp>
        <p:nvSpPr>
          <p:cNvPr id="6" name="Content Placeholder 5">
            <a:extLst>
              <a:ext uri="{FF2B5EF4-FFF2-40B4-BE49-F238E27FC236}">
                <a16:creationId xmlns:a16="http://schemas.microsoft.com/office/drawing/2014/main" id="{FCF1C27D-356D-2142-9ECE-896252F43DAC}"/>
              </a:ext>
            </a:extLst>
          </p:cNvPr>
          <p:cNvSpPr>
            <a:spLocks noGrp="1"/>
          </p:cNvSpPr>
          <p:nvPr>
            <p:ph sz="half" idx="2"/>
          </p:nvPr>
        </p:nvSpPr>
        <p:spPr>
          <a:xfrm>
            <a:off x="457200" y="1600200"/>
            <a:ext cx="8229600" cy="4495800"/>
          </a:xfrm>
        </p:spPr>
        <p:txBody>
          <a:bodyPr/>
          <a:lstStyle/>
          <a:p>
            <a:pPr algn="ctr"/>
            <a:r>
              <a:rPr lang="en-US" sz="2400" b="1"/>
              <a:t>This is the standard procedure for prostate biopsy.</a:t>
            </a:r>
          </a:p>
        </p:txBody>
      </p:sp>
      <p:sp>
        <p:nvSpPr>
          <p:cNvPr id="177157" name="Rectangle 5">
            <a:extLst>
              <a:ext uri="{FF2B5EF4-FFF2-40B4-BE49-F238E27FC236}">
                <a16:creationId xmlns:a16="http://schemas.microsoft.com/office/drawing/2014/main" id="{4C130E57-C918-4538-BE0A-04C5232DC9C2}"/>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indent="0" algn="ctr" eaLnBrk="1" hangingPunct="1">
              <a:buFont typeface="Wingdings" panose="05000000000000000000" pitchFamily="2" charset="2"/>
              <a:buNone/>
              <a:defRPr/>
            </a:pPr>
            <a:endParaRPr lang="en-US" sz="1400">
              <a:effectLst/>
            </a:endParaRPr>
          </a:p>
        </p:txBody>
      </p:sp>
      <p:sp>
        <p:nvSpPr>
          <p:cNvPr id="2" name="AutoShape 4">
            <a:hlinkClick r:id="rId3" action="ppaction://hlinksldjump" highlightClick="1"/>
            <a:extLst>
              <a:ext uri="{FF2B5EF4-FFF2-40B4-BE49-F238E27FC236}">
                <a16:creationId xmlns:a16="http://schemas.microsoft.com/office/drawing/2014/main" id="{668074AC-CF27-CC21-4730-244A39FBFA22}"/>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C61F-6385-0B4A-8607-7D61EE170DDB}"/>
              </a:ext>
            </a:extLst>
          </p:cNvPr>
          <p:cNvSpPr>
            <a:spLocks noGrp="1"/>
          </p:cNvSpPr>
          <p:nvPr>
            <p:ph type="title"/>
          </p:nvPr>
        </p:nvSpPr>
        <p:spPr/>
        <p:txBody>
          <a:bodyPr/>
          <a:lstStyle/>
          <a:p>
            <a:pPr algn="ctr"/>
            <a:r>
              <a:rPr lang="en-US" sz="2400" b="1"/>
              <a:t>Transrectal ultrasound guided (TRUS)</a:t>
            </a:r>
          </a:p>
        </p:txBody>
      </p:sp>
      <p:sp>
        <p:nvSpPr>
          <p:cNvPr id="3" name="Content Placeholder 2">
            <a:extLst>
              <a:ext uri="{FF2B5EF4-FFF2-40B4-BE49-F238E27FC236}">
                <a16:creationId xmlns:a16="http://schemas.microsoft.com/office/drawing/2014/main" id="{9DDC09E0-232B-5145-9CD7-83DB01610F93}"/>
              </a:ext>
            </a:extLst>
          </p:cNvPr>
          <p:cNvSpPr>
            <a:spLocks noGrp="1"/>
          </p:cNvSpPr>
          <p:nvPr>
            <p:ph sz="half" idx="1"/>
          </p:nvPr>
        </p:nvSpPr>
        <p:spPr/>
        <p:txBody>
          <a:bodyPr/>
          <a:lstStyle/>
          <a:p>
            <a:pPr algn="ctr"/>
            <a:r>
              <a:rPr lang="en-US" sz="1600" i="0" dirty="0">
                <a:effectLst/>
                <a:latin typeface="+mj-lt"/>
              </a:rPr>
              <a:t>Among men enrolled in the Prostate, Lung, Colorectal, and Ovarian Screening (PLCO) trial who underwent biopsy (negative biopsy result), the incidences of any complication, </a:t>
            </a:r>
            <a:r>
              <a:rPr lang="en-US" sz="1600" b="1" i="0" dirty="0" err="1">
                <a:effectLst/>
                <a:latin typeface="+mj-lt"/>
              </a:rPr>
              <a:t>postbiopsy</a:t>
            </a:r>
            <a:r>
              <a:rPr lang="en-US" sz="1600" i="0" dirty="0">
                <a:effectLst/>
                <a:latin typeface="+mj-lt"/>
              </a:rPr>
              <a:t> infection, and noninfectious complications were 2.0, 0.78, and 1.3 percent, respectively. </a:t>
            </a:r>
            <a:r>
              <a:rPr lang="en-US" sz="1600" b="1" dirty="0">
                <a:latin typeface="+mj-lt"/>
              </a:rPr>
              <a:t>(Pinsky, et al)</a:t>
            </a:r>
          </a:p>
          <a:p>
            <a:pPr algn="ctr"/>
            <a:r>
              <a:rPr lang="en-US" sz="1600" b="1" dirty="0">
                <a:latin typeface="+mj-lt"/>
              </a:rPr>
              <a:t>Give </a:t>
            </a:r>
            <a:r>
              <a:rPr lang="en-US" sz="1600" b="1" dirty="0" err="1">
                <a:latin typeface="+mj-lt"/>
              </a:rPr>
              <a:t>ppx</a:t>
            </a:r>
            <a:r>
              <a:rPr lang="en-US" sz="1600" b="1" dirty="0">
                <a:latin typeface="+mj-lt"/>
              </a:rPr>
              <a:t> antibiotics (usually a </a:t>
            </a:r>
            <a:r>
              <a:rPr lang="en-US" sz="1600" b="1" dirty="0" err="1">
                <a:latin typeface="+mj-lt"/>
              </a:rPr>
              <a:t>floroquinolone</a:t>
            </a:r>
            <a:r>
              <a:rPr lang="en-US" sz="1600" b="1" dirty="0">
                <a:latin typeface="+mj-lt"/>
              </a:rPr>
              <a:t>) for all patients.</a:t>
            </a:r>
          </a:p>
          <a:p>
            <a:pPr algn="ctr"/>
            <a:r>
              <a:rPr lang="en-US" sz="1600" b="1" i="0" dirty="0">
                <a:effectLst/>
                <a:latin typeface="+mj-lt"/>
              </a:rPr>
              <a:t>Minor urinary or rectal bleeding or </a:t>
            </a:r>
            <a:r>
              <a:rPr lang="en-US" sz="1600" b="1" i="0" dirty="0" err="1">
                <a:effectLst/>
                <a:latin typeface="+mj-lt"/>
              </a:rPr>
              <a:t>hematospermia</a:t>
            </a:r>
            <a:r>
              <a:rPr lang="en-US" sz="1600" i="0" dirty="0">
                <a:effectLst/>
                <a:latin typeface="+mj-lt"/>
              </a:rPr>
              <a:t> is common after prostate biopsy, is generally self-limited, and only on rare occasion requires some form of intervention. </a:t>
            </a:r>
            <a:endParaRPr lang="en-US" sz="1600" dirty="0">
              <a:latin typeface="+mj-lt"/>
            </a:endParaRPr>
          </a:p>
        </p:txBody>
      </p:sp>
      <p:sp>
        <p:nvSpPr>
          <p:cNvPr id="6" name="AutoShape 4">
            <a:hlinkClick r:id="rId2" action="ppaction://hlinksldjump" highlightClick="1"/>
            <a:extLst>
              <a:ext uri="{FF2B5EF4-FFF2-40B4-BE49-F238E27FC236}">
                <a16:creationId xmlns:a16="http://schemas.microsoft.com/office/drawing/2014/main" id="{41D59AD6-366D-FD45-82D3-F8BF04BE1961}"/>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4098" name="Picture 2" descr="Definition of transrectal biopsy - NCI Dictionary of Cancer Terms - NCI">
            <a:extLst>
              <a:ext uri="{FF2B5EF4-FFF2-40B4-BE49-F238E27FC236}">
                <a16:creationId xmlns:a16="http://schemas.microsoft.com/office/drawing/2014/main" id="{73B8422C-5753-4BD1-AD1B-EC8A31B2BB4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31695"/>
            <a:ext cx="4038600" cy="343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3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CEE75ABE-7CF7-4341-B512-4FE39B1A78F4}"/>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At Your Cervix - $300</a:t>
            </a:r>
          </a:p>
        </p:txBody>
      </p:sp>
      <p:sp>
        <p:nvSpPr>
          <p:cNvPr id="133129" name="Rectangle 9">
            <a:extLst>
              <a:ext uri="{FF2B5EF4-FFF2-40B4-BE49-F238E27FC236}">
                <a16:creationId xmlns:a16="http://schemas.microsoft.com/office/drawing/2014/main" id="{6E151B3A-6299-48A0-BE17-BFA50F4785C4}"/>
              </a:ext>
            </a:extLst>
          </p:cNvPr>
          <p:cNvSpPr>
            <a:spLocks noGrp="1" noChangeArrowheads="1"/>
          </p:cNvSpPr>
          <p:nvPr>
            <p:ph type="body" sz="half" idx="1"/>
          </p:nvPr>
        </p:nvSpPr>
        <p:spPr>
          <a:xfrm>
            <a:off x="917863" y="1671499"/>
            <a:ext cx="7308273" cy="1311044"/>
          </a:xfrm>
        </p:spPr>
        <p:txBody>
          <a:bodyPr/>
          <a:lstStyle/>
          <a:p>
            <a:pPr marL="0" indent="0" algn="ctr" eaLnBrk="1" hangingPunct="1">
              <a:buNone/>
              <a:defRPr/>
            </a:pPr>
            <a:r>
              <a:rPr lang="en-US" sz="1800">
                <a:effectLst/>
              </a:rPr>
              <a:t>These are the procedure(s) recommended for abnormal pap results to closely examine the cervix/vagina/vulva for signs of disease, and to test and treat abnormal lesions.</a:t>
            </a:r>
          </a:p>
        </p:txBody>
      </p:sp>
      <p:sp>
        <p:nvSpPr>
          <p:cNvPr id="2" name="Rectangle 6">
            <a:extLst>
              <a:ext uri="{FF2B5EF4-FFF2-40B4-BE49-F238E27FC236}">
                <a16:creationId xmlns:a16="http://schemas.microsoft.com/office/drawing/2014/main" id="{97478851-619F-B940-9277-630122C4AC4D}"/>
              </a:ext>
            </a:extLst>
          </p:cNvPr>
          <p:cNvSpPr>
            <a:spLocks noChangeArrowheads="1"/>
          </p:cNvSpPr>
          <p:nvPr/>
        </p:nvSpPr>
        <p:spPr bwMode="auto">
          <a:xfrm flipV="1">
            <a:off x="304800" y="883065"/>
            <a:ext cx="71784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pic>
        <p:nvPicPr>
          <p:cNvPr id="7174" name="Picture 6" descr="Detective Girl Vector PNG Picture And Clipart Image For Free Download -  Lovepik | 450093545">
            <a:extLst>
              <a:ext uri="{FF2B5EF4-FFF2-40B4-BE49-F238E27FC236}">
                <a16:creationId xmlns:a16="http://schemas.microsoft.com/office/drawing/2014/main" id="{E1D666D1-0AB4-4D1A-A0CF-08A7E5047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71397"/>
            <a:ext cx="2590800"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a:hlinkClick r:id="rId4" action="ppaction://hlinksldjump" highlightClick="1"/>
            <a:extLst>
              <a:ext uri="{FF2B5EF4-FFF2-40B4-BE49-F238E27FC236}">
                <a16:creationId xmlns:a16="http://schemas.microsoft.com/office/drawing/2014/main" id="{E1BCA5CB-64B5-3FB7-B063-4993414A1916}"/>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AFD3-396D-EA4E-8B7A-00EE1A8B4ABE}"/>
              </a:ext>
            </a:extLst>
          </p:cNvPr>
          <p:cNvSpPr>
            <a:spLocks noGrp="1"/>
          </p:cNvSpPr>
          <p:nvPr>
            <p:ph type="title"/>
          </p:nvPr>
        </p:nvSpPr>
        <p:spPr/>
        <p:txBody>
          <a:bodyPr/>
          <a:lstStyle/>
          <a:p>
            <a:pPr algn="ctr"/>
            <a:r>
              <a:rPr lang="en-US" sz="2400" b="1"/>
              <a:t>Colposcopy +/- LEEP</a:t>
            </a:r>
          </a:p>
        </p:txBody>
      </p:sp>
      <p:sp>
        <p:nvSpPr>
          <p:cNvPr id="3" name="Content Placeholder 2">
            <a:extLst>
              <a:ext uri="{FF2B5EF4-FFF2-40B4-BE49-F238E27FC236}">
                <a16:creationId xmlns:a16="http://schemas.microsoft.com/office/drawing/2014/main" id="{B295AAC7-7047-F244-A3B3-08BFD1A85C9B}"/>
              </a:ext>
            </a:extLst>
          </p:cNvPr>
          <p:cNvSpPr>
            <a:spLocks noGrp="1"/>
          </p:cNvSpPr>
          <p:nvPr>
            <p:ph sz="half" idx="1"/>
          </p:nvPr>
        </p:nvSpPr>
        <p:spPr>
          <a:xfrm>
            <a:off x="521110" y="1990725"/>
            <a:ext cx="4038600" cy="3048000"/>
          </a:xfrm>
        </p:spPr>
        <p:txBody>
          <a:bodyPr/>
          <a:lstStyle/>
          <a:p>
            <a:pPr algn="ctr"/>
            <a:r>
              <a:rPr lang="en-US" sz="2400" b="1">
                <a:effectLst/>
              </a:rPr>
              <a:t>Colposcopy: examines the cervix/vagina/vulva</a:t>
            </a:r>
          </a:p>
          <a:p>
            <a:pPr algn="ctr"/>
            <a:endParaRPr lang="en-US" sz="2000" b="1">
              <a:effectLst/>
            </a:endParaRPr>
          </a:p>
          <a:p>
            <a:pPr algn="ctr"/>
            <a:r>
              <a:rPr lang="en-US" sz="1800">
                <a:effectLst/>
              </a:rPr>
              <a:t>LEEP: Loop Electrosurgical Excision Procedure to remove abnormalities (for testing and  treatment)</a:t>
            </a:r>
          </a:p>
          <a:p>
            <a:pPr algn="ctr"/>
            <a:endParaRPr lang="en-US" sz="1600" u="sng">
              <a:effectLst/>
              <a:hlinkClick r:id="rId3"/>
            </a:endParaRPr>
          </a:p>
          <a:p>
            <a:pPr algn="ctr"/>
            <a:endParaRPr lang="en-US"/>
          </a:p>
        </p:txBody>
      </p:sp>
      <p:sp>
        <p:nvSpPr>
          <p:cNvPr id="6" name="AutoShape 4">
            <a:hlinkClick r:id="rId4" action="ppaction://hlinksldjump" highlightClick="1"/>
            <a:extLst>
              <a:ext uri="{FF2B5EF4-FFF2-40B4-BE49-F238E27FC236}">
                <a16:creationId xmlns:a16="http://schemas.microsoft.com/office/drawing/2014/main" id="{5A5ECEB8-4E71-1C45-83F3-2D0F43E91BDB}"/>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pic>
        <p:nvPicPr>
          <p:cNvPr id="2050" name="Picture 2" descr="The Complete Guide to Colposcopy and What to Expect During the Test">
            <a:extLst>
              <a:ext uri="{FF2B5EF4-FFF2-40B4-BE49-F238E27FC236}">
                <a16:creationId xmlns:a16="http://schemas.microsoft.com/office/drawing/2014/main" id="{C90631FC-B669-4A69-B77D-7B47A03E8E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551903" cy="2367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ep - OBGYN Associates of Central FL">
            <a:extLst>
              <a:ext uri="{FF2B5EF4-FFF2-40B4-BE49-F238E27FC236}">
                <a16:creationId xmlns:a16="http://schemas.microsoft.com/office/drawing/2014/main" id="{B07812B7-0F69-4252-907B-9C11BF16F7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527042"/>
            <a:ext cx="49530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7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0D386D6-3275-47EF-A28A-100B8E7C29D5}"/>
              </a:ext>
            </a:extLst>
          </p:cNvPr>
          <p:cNvSpPr>
            <a:spLocks noGrp="1" noChangeArrowheads="1"/>
          </p:cNvSpPr>
          <p:nvPr>
            <p:ph type="title"/>
          </p:nvPr>
        </p:nvSpPr>
        <p:spPr/>
        <p:txBody>
          <a:bodyPr/>
          <a:lstStyle/>
          <a:p>
            <a:pPr algn="ctr" eaLnBrk="1" hangingPunct="1">
              <a:defRPr/>
            </a:pPr>
            <a:r>
              <a:rPr lang="en-US" altLang="en-US" sz="2400" b="1">
                <a:effectLst>
                  <a:outerShdw blurRad="38100" dist="38100" dir="2700000" algn="tl">
                    <a:srgbClr val="000000"/>
                  </a:outerShdw>
                </a:effectLst>
              </a:rPr>
              <a:t>At Your Cervix - $400</a:t>
            </a:r>
          </a:p>
        </p:txBody>
      </p:sp>
      <p:sp>
        <p:nvSpPr>
          <p:cNvPr id="2" name="Content Placeholder 1">
            <a:extLst>
              <a:ext uri="{FF2B5EF4-FFF2-40B4-BE49-F238E27FC236}">
                <a16:creationId xmlns:a16="http://schemas.microsoft.com/office/drawing/2014/main" id="{1C00CC6B-229E-BF46-836D-AD33AB48C2A4}"/>
              </a:ext>
            </a:extLst>
          </p:cNvPr>
          <p:cNvSpPr>
            <a:spLocks noGrp="1"/>
          </p:cNvSpPr>
          <p:nvPr>
            <p:ph sz="half" idx="1"/>
          </p:nvPr>
        </p:nvSpPr>
        <p:spPr/>
        <p:txBody>
          <a:bodyPr/>
          <a:lstStyle/>
          <a:p>
            <a:pPr algn="ctr"/>
            <a:r>
              <a:rPr lang="en-US" sz="2400" b="1" dirty="0">
                <a:effectLst/>
              </a:rPr>
              <a:t>A 68-year-old female presents to clinic and asks if she needs another pap.  </a:t>
            </a:r>
          </a:p>
          <a:p>
            <a:pPr algn="ctr"/>
            <a:r>
              <a:rPr lang="en-US" sz="2400" b="1" dirty="0">
                <a:effectLst/>
              </a:rPr>
              <a:t>She has had 2 negative </a:t>
            </a:r>
            <a:r>
              <a:rPr lang="en-US" sz="2400" b="1" dirty="0" err="1">
                <a:effectLst/>
              </a:rPr>
              <a:t>cotests</a:t>
            </a:r>
            <a:r>
              <a:rPr lang="en-US" sz="2400" b="1" dirty="0">
                <a:effectLst/>
              </a:rPr>
              <a:t> but had abnormal results (ASCUS) 15 years ago.</a:t>
            </a:r>
          </a:p>
          <a:p>
            <a:pPr algn="ctr"/>
            <a:r>
              <a:rPr lang="en-US" sz="2400" b="1" dirty="0">
                <a:effectLst/>
              </a:rPr>
              <a:t>This is what you recommend.</a:t>
            </a:r>
          </a:p>
          <a:p>
            <a:pPr marL="0" indent="0" algn="ctr">
              <a:buNone/>
            </a:pPr>
            <a:endParaRPr lang="en-US" sz="1400" dirty="0">
              <a:effectLst/>
            </a:endParaRPr>
          </a:p>
          <a:p>
            <a:pPr marL="0" indent="0" algn="ctr">
              <a:buNone/>
            </a:pPr>
            <a:r>
              <a:rPr lang="en-US" sz="1800" dirty="0">
                <a:effectLst/>
              </a:rPr>
              <a:t>(Apparently Fran Drescher is 68 years old FYI but I don’t think this is on boards.)</a:t>
            </a:r>
            <a:endParaRPr lang="en-US" sz="1400" dirty="0"/>
          </a:p>
        </p:txBody>
      </p:sp>
      <p:sp>
        <p:nvSpPr>
          <p:cNvPr id="135173" name="Rectangle 5">
            <a:extLst>
              <a:ext uri="{FF2B5EF4-FFF2-40B4-BE49-F238E27FC236}">
                <a16:creationId xmlns:a16="http://schemas.microsoft.com/office/drawing/2014/main" id="{EB672AE5-6E57-43C8-9649-C2313A52C75E}"/>
              </a:ext>
            </a:extLst>
          </p:cNvPr>
          <p:cNvSpPr>
            <a:spLocks noChangeArrowheads="1"/>
          </p:cNvSpPr>
          <p:nvPr/>
        </p:nvSpPr>
        <p:spPr bwMode="auto">
          <a:xfrm>
            <a:off x="457200" y="1600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ctr" eaLnBrk="1" hangingPunct="1">
              <a:defRPr/>
            </a:pPr>
            <a:endParaRPr lang="en-US" altLang="en-US" sz="2400"/>
          </a:p>
        </p:txBody>
      </p:sp>
      <p:sp>
        <p:nvSpPr>
          <p:cNvPr id="3" name="AutoShape 4">
            <a:hlinkClick r:id="rId3" action="ppaction://hlinksldjump" highlightClick="1"/>
            <a:extLst>
              <a:ext uri="{FF2B5EF4-FFF2-40B4-BE49-F238E27FC236}">
                <a16:creationId xmlns:a16="http://schemas.microsoft.com/office/drawing/2014/main" id="{98CD8434-30A6-06B0-DE2E-99592162B85F}"/>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
        <p:nvSpPr>
          <p:cNvPr id="4" name="Content Placeholder 3">
            <a:extLst>
              <a:ext uri="{FF2B5EF4-FFF2-40B4-BE49-F238E27FC236}">
                <a16:creationId xmlns:a16="http://schemas.microsoft.com/office/drawing/2014/main" id="{35B8C988-130A-B2E4-D93A-A95D2107A92C}"/>
              </a:ext>
            </a:extLst>
          </p:cNvPr>
          <p:cNvSpPr>
            <a:spLocks noGrp="1"/>
          </p:cNvSpPr>
          <p:nvPr>
            <p:ph sz="half" idx="2"/>
          </p:nvPr>
        </p:nvSpPr>
        <p:spPr/>
        <p:txBody>
          <a:bodyPr/>
          <a:lstStyle/>
          <a:p>
            <a:endParaRPr lang="en-US"/>
          </a:p>
        </p:txBody>
      </p:sp>
      <p:pic>
        <p:nvPicPr>
          <p:cNvPr id="1026" name="Picture 2" descr="Fran Drescher proving that you can be hot and over 60!! : r/CelebrityMommy">
            <a:extLst>
              <a:ext uri="{FF2B5EF4-FFF2-40B4-BE49-F238E27FC236}">
                <a16:creationId xmlns:a16="http://schemas.microsoft.com/office/drawing/2014/main" id="{6B415DE5-93AA-C9C1-2E40-21BF489CA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32204"/>
            <a:ext cx="3938016" cy="44994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B20E-C8AC-5745-8B5B-0953851ED1E5}"/>
              </a:ext>
            </a:extLst>
          </p:cNvPr>
          <p:cNvSpPr>
            <a:spLocks noGrp="1"/>
          </p:cNvSpPr>
          <p:nvPr>
            <p:ph type="title"/>
          </p:nvPr>
        </p:nvSpPr>
        <p:spPr/>
        <p:txBody>
          <a:bodyPr/>
          <a:lstStyle/>
          <a:p>
            <a:pPr algn="ctr"/>
            <a:r>
              <a:rPr lang="en-US" sz="2400" b="1"/>
              <a:t>Stop screening.</a:t>
            </a:r>
            <a:br>
              <a:rPr lang="en-US" sz="4000"/>
            </a:br>
            <a:r>
              <a:rPr lang="en-US" sz="2400" b="1" err="1"/>
              <a:t>Stop</a:t>
            </a:r>
            <a:r>
              <a:rPr lang="en-US" sz="2400" b="1"/>
              <a:t> screening at age 65 only if:</a:t>
            </a:r>
          </a:p>
        </p:txBody>
      </p:sp>
      <p:sp>
        <p:nvSpPr>
          <p:cNvPr id="4" name="Content Placeholder 3">
            <a:extLst>
              <a:ext uri="{FF2B5EF4-FFF2-40B4-BE49-F238E27FC236}">
                <a16:creationId xmlns:a16="http://schemas.microsoft.com/office/drawing/2014/main" id="{EE628B91-53F6-A34D-9650-6B2E39B0E021}"/>
              </a:ext>
            </a:extLst>
          </p:cNvPr>
          <p:cNvSpPr>
            <a:spLocks noGrp="1"/>
          </p:cNvSpPr>
          <p:nvPr>
            <p:ph sz="half" idx="2"/>
          </p:nvPr>
        </p:nvSpPr>
        <p:spPr>
          <a:xfrm>
            <a:off x="456210" y="1828800"/>
            <a:ext cx="8001990" cy="4495800"/>
          </a:xfrm>
        </p:spPr>
        <p:txBody>
          <a:bodyPr/>
          <a:lstStyle/>
          <a:p>
            <a:pPr algn="ctr"/>
            <a:r>
              <a:rPr lang="en-US" sz="2400" b="1" dirty="0"/>
              <a:t>No abnormal results in the past decade</a:t>
            </a:r>
          </a:p>
          <a:p>
            <a:pPr algn="ctr"/>
            <a:r>
              <a:rPr lang="en-US" sz="2400" b="1" dirty="0"/>
              <a:t>Two negative primary HPV tests or </a:t>
            </a:r>
            <a:r>
              <a:rPr lang="en-US" sz="2400" b="1" dirty="0" err="1"/>
              <a:t>cotests</a:t>
            </a:r>
            <a:r>
              <a:rPr lang="en-US" sz="2400" b="1" dirty="0"/>
              <a:t> </a:t>
            </a:r>
            <a:br>
              <a:rPr lang="en-US" sz="2400" dirty="0"/>
            </a:br>
            <a:r>
              <a:rPr lang="en-US" sz="2400" b="1" dirty="0"/>
              <a:t>OR</a:t>
            </a:r>
          </a:p>
          <a:p>
            <a:pPr algn="ctr"/>
            <a:r>
              <a:rPr lang="en-US" sz="2400" b="1" dirty="0"/>
              <a:t>3 negative cytology in the past decade with most recent in last 5 years</a:t>
            </a:r>
          </a:p>
          <a:p>
            <a:pPr marL="0" indent="0" algn="ctr">
              <a:buNone/>
            </a:pPr>
            <a:endParaRPr lang="en-US" sz="2400" dirty="0"/>
          </a:p>
          <a:p>
            <a:pPr algn="ctr"/>
            <a:r>
              <a:rPr lang="en-US" sz="2400" b="1" dirty="0"/>
              <a:t>Not immunocompromised </a:t>
            </a:r>
          </a:p>
          <a:p>
            <a:pPr marL="0" indent="0" algn="ctr">
              <a:buNone/>
            </a:pPr>
            <a:endParaRPr lang="en-US" sz="2400" dirty="0"/>
          </a:p>
          <a:p>
            <a:pPr algn="ctr"/>
            <a:r>
              <a:rPr lang="en-US" sz="2400" b="1" dirty="0"/>
              <a:t>If abnormal results, continue screening until no abnormality </a:t>
            </a:r>
            <a:r>
              <a:rPr lang="en-US" sz="2400" b="1" u="sng" dirty="0"/>
              <a:t>for a decade</a:t>
            </a:r>
          </a:p>
        </p:txBody>
      </p:sp>
      <p:sp>
        <p:nvSpPr>
          <p:cNvPr id="6" name="AutoShape 4">
            <a:hlinkClick r:id="rId3" action="ppaction://hlinksldjump" highlightClick="1"/>
            <a:extLst>
              <a:ext uri="{FF2B5EF4-FFF2-40B4-BE49-F238E27FC236}">
                <a16:creationId xmlns:a16="http://schemas.microsoft.com/office/drawing/2014/main" id="{5A69A8C8-A407-D04F-A3E7-76928C72A588}"/>
              </a:ext>
            </a:extLst>
          </p:cNvPr>
          <p:cNvSpPr>
            <a:spLocks noChangeArrowheads="1"/>
          </p:cNvSpPr>
          <p:nvPr/>
        </p:nvSpPr>
        <p:spPr bwMode="auto">
          <a:xfrm>
            <a:off x="8458200" y="6248400"/>
            <a:ext cx="457200" cy="3810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p>
        </p:txBody>
      </p:sp>
    </p:spTree>
    <p:extLst>
      <p:ext uri="{BB962C8B-B14F-4D97-AF65-F5344CB8AC3E}">
        <p14:creationId xmlns:p14="http://schemas.microsoft.com/office/powerpoint/2010/main" val="590262611"/>
      </p:ext>
    </p:extLst>
  </p:cSld>
  <p:clrMapOvr>
    <a:masterClrMapping/>
  </p:clrMapOvr>
</p:sld>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10.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11.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2.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3.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4.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5.xml><?xml version="1.0" encoding="utf-8"?>
<a:themeOverride xmlns:a="http://schemas.openxmlformats.org/drawingml/2006/main">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themeOverride>
</file>

<file path=ppt/theme/themeOverride16.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17.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18.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19.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2.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20.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21.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2.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3.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4.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25.xml><?xml version="1.0" encoding="utf-8"?>
<a:themeOverride xmlns:a="http://schemas.openxmlformats.org/drawingml/2006/main">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themeOverride>
</file>

<file path=ppt/theme/themeOverride3.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4.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5.xml><?xml version="1.0" encoding="utf-8"?>
<a:themeOverride xmlns:a="http://schemas.openxmlformats.org/drawingml/2006/main">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themeOverride>
</file>

<file path=ppt/theme/themeOverride6.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7.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8.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ppt/theme/themeOverride9.xml><?xml version="1.0" encoding="utf-8"?>
<a:themeOverride xmlns:a="http://schemas.openxmlformats.org/drawingml/2006/main">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themeOverrid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Slit</Template>
  <TotalTime>34</TotalTime>
  <Words>1812</Words>
  <Application>Microsoft Macintosh PowerPoint</Application>
  <PresentationFormat>On-screen Show (4:3)</PresentationFormat>
  <Paragraphs>215</Paragraphs>
  <Slides>52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Montserrat</vt:lpstr>
      <vt:lpstr>Noto Sans</vt:lpstr>
      <vt:lpstr>Open Sans</vt:lpstr>
      <vt:lpstr>Tahoma</vt:lpstr>
      <vt:lpstr>Times</vt:lpstr>
      <vt:lpstr>Wingdings</vt:lpstr>
      <vt:lpstr>Slit</vt:lpstr>
      <vt:lpstr>USPSTF Cancer Prevention Jeopardy</vt:lpstr>
      <vt:lpstr>At Your Cervix - $100</vt:lpstr>
      <vt:lpstr>5 years</vt:lpstr>
      <vt:lpstr>At Your Cervix - $200</vt:lpstr>
      <vt:lpstr>Yes, pap still indicated. Who should be screened for cervical cancer?</vt:lpstr>
      <vt:lpstr>At Your Cervix - $300</vt:lpstr>
      <vt:lpstr>Colposcopy +/- LEEP</vt:lpstr>
      <vt:lpstr>At Your Cervix - $400</vt:lpstr>
      <vt:lpstr>Stop screening. Stop screening at age 65 only if:</vt:lpstr>
      <vt:lpstr>At Your Cervix - $500</vt:lpstr>
      <vt:lpstr>Controversy! (Free points)</vt:lpstr>
      <vt:lpstr>No Butts About It - $100</vt:lpstr>
      <vt:lpstr>Age 45 Colorectal cancer screening</vt:lpstr>
      <vt:lpstr>No Butts About It - $200</vt:lpstr>
      <vt:lpstr>3 years Frequency of Screening</vt:lpstr>
      <vt:lpstr>Frequency of Screening</vt:lpstr>
      <vt:lpstr>No Butts About It - $300</vt:lpstr>
      <vt:lpstr>Age 30, then at least q5years (10 years prior to first degree relative’s diagnosis OR 40yo, whichever is first)</vt:lpstr>
      <vt:lpstr>No Butts About It - $400</vt:lpstr>
      <vt:lpstr>8 years after onset with colonoscopy High Risk Group - IBD</vt:lpstr>
      <vt:lpstr>No Butts About It - $500</vt:lpstr>
      <vt:lpstr>Other High Risk Groups</vt:lpstr>
      <vt:lpstr>Can’t We All Just Get A Lung - $100</vt:lpstr>
      <vt:lpstr>Low Dose CT </vt:lpstr>
      <vt:lpstr>Can’t We All Just Get A Lung - $200</vt:lpstr>
      <vt:lpstr>Every year</vt:lpstr>
      <vt:lpstr>Can’t We All Just Get A Lung - $300</vt:lpstr>
      <vt:lpstr>Once:</vt:lpstr>
      <vt:lpstr>Can’t We All Just Get A Lung - $400</vt:lpstr>
      <vt:lpstr>Age 58 (in 10 years) Lung Cancer Screening</vt:lpstr>
      <vt:lpstr>Can’t We All Just Get A Lung - $500</vt:lpstr>
      <vt:lpstr>About 5x less</vt:lpstr>
      <vt:lpstr>Breast Friends Forever - $100</vt:lpstr>
      <vt:lpstr>Age 40-74</vt:lpstr>
      <vt:lpstr>Breast Friends Forever - $200</vt:lpstr>
      <vt:lpstr>False positive</vt:lpstr>
      <vt:lpstr>Breast Friends Forever - $300</vt:lpstr>
      <vt:lpstr>Mammogram</vt:lpstr>
      <vt:lpstr>Breast Friends Forever - $400</vt:lpstr>
      <vt:lpstr>60-69 years old</vt:lpstr>
      <vt:lpstr>Breast Friends Forever - $500</vt:lpstr>
      <vt:lpstr>Mammo + MRI  (qYear starting at age 30)</vt:lpstr>
      <vt:lpstr>To Pee or Not to Pee - $100</vt:lpstr>
      <vt:lpstr>Age 55</vt:lpstr>
      <vt:lpstr>To Pee or Not to Pee - $200</vt:lpstr>
      <vt:lpstr>Age 70</vt:lpstr>
      <vt:lpstr>To Pee or Not to Pee - $300</vt:lpstr>
      <vt:lpstr>1000</vt:lpstr>
      <vt:lpstr>To Pee or Not to Pee - $400</vt:lpstr>
      <vt:lpstr>4 mcg/L</vt:lpstr>
      <vt:lpstr>To Pee or Not to Pee - $500</vt:lpstr>
      <vt:lpstr>Transrectal ultrasound guided (TRUS)</vt:lpstr>
    </vt:vector>
  </TitlesOfParts>
  <Company>Adams 12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Janet Walter</dc:creator>
  <cp:lastModifiedBy>Ron Shinar</cp:lastModifiedBy>
  <cp:revision>15</cp:revision>
  <dcterms:created xsi:type="dcterms:W3CDTF">2003-06-20T20:17:15Z</dcterms:created>
  <dcterms:modified xsi:type="dcterms:W3CDTF">2026-05-01T18:36:13Z</dcterms:modified>
</cp:coreProperties>
</file>